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43" r:id="rId3"/>
    <p:sldId id="643" r:id="rId4"/>
    <p:sldId id="546" r:id="rId5"/>
    <p:sldId id="644" r:id="rId6"/>
    <p:sldId id="645" r:id="rId7"/>
    <p:sldId id="646" r:id="rId8"/>
    <p:sldId id="647" r:id="rId9"/>
    <p:sldId id="648" r:id="rId10"/>
    <p:sldId id="649" r:id="rId11"/>
    <p:sldId id="650" r:id="rId12"/>
    <p:sldId id="652" r:id="rId13"/>
    <p:sldId id="651" r:id="rId14"/>
    <p:sldId id="653" r:id="rId15"/>
    <p:sldId id="654" r:id="rId16"/>
    <p:sldId id="655" r:id="rId17"/>
    <p:sldId id="657" r:id="rId18"/>
    <p:sldId id="656" r:id="rId19"/>
    <p:sldId id="658" r:id="rId20"/>
    <p:sldId id="659" r:id="rId21"/>
    <p:sldId id="660" r:id="rId22"/>
    <p:sldId id="661" r:id="rId23"/>
    <p:sldId id="662" r:id="rId24"/>
    <p:sldId id="663" r:id="rId25"/>
    <p:sldId id="664" r:id="rId26"/>
    <p:sldId id="665" r:id="rId27"/>
    <p:sldId id="666" r:id="rId28"/>
    <p:sldId id="667" r:id="rId29"/>
    <p:sldId id="669" r:id="rId30"/>
    <p:sldId id="672" r:id="rId31"/>
    <p:sldId id="671" r:id="rId32"/>
    <p:sldId id="673" r:id="rId33"/>
    <p:sldId id="674" r:id="rId34"/>
    <p:sldId id="675" r:id="rId35"/>
    <p:sldId id="676" r:id="rId36"/>
    <p:sldId id="677" r:id="rId37"/>
    <p:sldId id="678" r:id="rId38"/>
    <p:sldId id="679" r:id="rId39"/>
    <p:sldId id="680" r:id="rId40"/>
    <p:sldId id="681" r:id="rId41"/>
    <p:sldId id="682" r:id="rId42"/>
    <p:sldId id="683" r:id="rId43"/>
    <p:sldId id="684" r:id="rId44"/>
    <p:sldId id="686" r:id="rId45"/>
    <p:sldId id="685" r:id="rId46"/>
    <p:sldId id="258" r:id="rId47"/>
  </p:sldIdLst>
  <p:sldSz cx="12190413" cy="6859588"/>
  <p:notesSz cx="7099300" cy="10234613"/>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6" d="100"/>
          <a:sy n="66" d="100"/>
        </p:scale>
        <p:origin x="460" y="36"/>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0AFC189F-DFCE-42D9-8C36-098BFBF1A223}" type="datetimeFigureOut">
              <a:rPr lang="zh-CN" altLang="en-US" smtClean="0"/>
              <a:t>2024/3/20</a:t>
            </a:fld>
            <a:endParaRPr lang="zh-CN" altLang="en-US"/>
          </a:p>
        </p:txBody>
      </p:sp>
      <p:sp>
        <p:nvSpPr>
          <p:cNvPr id="4" name="页脚占位符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1CCBE546-5CCD-449B-969B-4E88D911F41E}" type="slidenum">
              <a:rPr lang="zh-CN" altLang="en-US" smtClean="0"/>
              <a:t>‹#›</a:t>
            </a:fld>
            <a:endParaRPr lang="zh-CN" altLang="en-US"/>
          </a:p>
        </p:txBody>
      </p:sp>
    </p:spTree>
    <p:extLst>
      <p:ext uri="{BB962C8B-B14F-4D97-AF65-F5344CB8AC3E}">
        <p14:creationId xmlns:p14="http://schemas.microsoft.com/office/powerpoint/2010/main" val="2816385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defTabSz="1129420" eaLnBrk="1" hangingPunct="1">
              <a:buFont typeface="Arial" panose="020B0604020202020204" pitchFamily="34" charset="0"/>
              <a:buNone/>
              <a:defRPr sz="1300" noProof="1"/>
            </a:lvl1pPr>
          </a:lstStyle>
          <a:p>
            <a:pPr>
              <a:defRPr/>
            </a:pPr>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defTabSz="1129420" eaLnBrk="1" hangingPunct="1">
              <a:buFont typeface="Arial" panose="020B0604020202020204" pitchFamily="34" charset="0"/>
              <a:buNone/>
              <a:defRPr sz="13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481013" y="1279525"/>
            <a:ext cx="6137275" cy="34544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709930" y="4925407"/>
            <a:ext cx="5679440" cy="4029879"/>
          </a:xfrm>
          <a:prstGeom prst="rect">
            <a:avLst/>
          </a:prstGeom>
          <a:noFill/>
          <a:ln>
            <a:noFill/>
          </a:ln>
        </p:spPr>
        <p:txBody>
          <a:bodyPr vert="horz" wrap="square" lIns="99048" tIns="49524" rIns="99048" bIns="49524"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defTabSz="1129420" eaLnBrk="1" hangingPunct="1">
              <a:buFont typeface="Arial" panose="020B0604020202020204" pitchFamily="34" charset="0"/>
              <a:buNone/>
              <a:defRPr sz="1300" noProof="1"/>
            </a:lvl1pPr>
          </a:lstStyle>
          <a:p>
            <a:pPr>
              <a:defRPr/>
            </a:pPr>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wrap="square" lIns="99048" tIns="49524" rIns="99048" bIns="49524" numCol="1" anchor="b" anchorCtr="0" compatLnSpc="1"/>
          <a:lstStyle>
            <a:lvl1pPr algn="r" defTabSz="1129420" eaLnBrk="0" hangingPunct="0">
              <a:buFont typeface="Arial" panose="020B0604020202020204" pitchFamily="34" charset="0"/>
              <a:buNone/>
              <a:defRPr sz="13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lvl1pPr>
              <a:defRPr baseline="0">
                <a:latin typeface="Times New Roman" panose="02020603050405020304" pitchFamily="18" charset="0"/>
              </a:defRPr>
            </a:lvl1pPr>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qje.oxfordjournals.org/content/131/4/1593.abstract" TargetMode="Externa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smtClean="0">
                <a:latin typeface="楷体" panose="02010609060101010101" pitchFamily="49" charset="-122"/>
                <a:ea typeface="楷体" panose="02010609060101010101" pitchFamily="49" charset="-122"/>
              </a:rPr>
              <a:t>郭峰</a:t>
            </a:r>
            <a:endParaRPr lang="en-US" altLang="zh-CN" sz="3200" b="1"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上海财经大学公共经济与管理学院</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zh-CN" altLang="en-US" dirty="0" smtClean="0">
                <a:latin typeface="楷体" panose="02010609060101010101" pitchFamily="49" charset="-122"/>
                <a:ea typeface="楷体" panose="02010609060101010101" pitchFamily="49" charset="-122"/>
              </a:rPr>
              <a:t>数</a:t>
            </a:r>
            <a:r>
              <a:rPr lang="zh-CN" altLang="en-US" dirty="0" smtClean="0">
                <a:latin typeface="楷体" panose="02010609060101010101" pitchFamily="49" charset="-122"/>
                <a:ea typeface="楷体" panose="02010609060101010101" pitchFamily="49" charset="-122"/>
              </a:rPr>
              <a:t>实融合与智能治理实验室</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pPr>
            <a:r>
              <a:rPr lang="en-US" altLang="zh-CN" dirty="0" smtClean="0">
                <a:latin typeface="楷体" panose="02010609060101010101" pitchFamily="49" charset="-122"/>
                <a:ea typeface="楷体" panose="02010609060101010101" pitchFamily="49" charset="-122"/>
              </a:rPr>
              <a:t>2023</a:t>
            </a:r>
            <a:r>
              <a:rPr lang="zh-CN" altLang="en-US" dirty="0" smtClean="0">
                <a:latin typeface="楷体" panose="02010609060101010101" pitchFamily="49" charset="-122"/>
                <a:ea typeface="楷体" panose="02010609060101010101" pitchFamily="49" charset="-122"/>
              </a:rPr>
              <a:t>年</a:t>
            </a:r>
            <a:r>
              <a:rPr lang="en-US" altLang="zh-CN" dirty="0" smtClean="0">
                <a:latin typeface="楷体" panose="02010609060101010101" pitchFamily="49" charset="-122"/>
                <a:ea typeface="楷体" panose="02010609060101010101" pitchFamily="49" charset="-122"/>
              </a:rPr>
              <a:t>10</a:t>
            </a:r>
            <a:r>
              <a:rPr lang="zh-CN" altLang="en-US" dirty="0" smtClean="0">
                <a:latin typeface="楷体" panose="02010609060101010101" pitchFamily="49" charset="-122"/>
                <a:ea typeface="楷体" panose="02010609060101010101" pitchFamily="49" charset="-122"/>
              </a:rPr>
              <a:t>月</a:t>
            </a:r>
            <a:endParaRPr lang="en-US" altLang="zh-CN" dirty="0" smtClean="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smtClean="0"/>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smtClean="0">
                <a:solidFill>
                  <a:srgbClr val="7C1D20"/>
                </a:solidFill>
                <a:latin typeface="楷体" panose="02010609060101010101" pitchFamily="49" charset="-122"/>
                <a:ea typeface="楷体" panose="02010609060101010101" pitchFamily="49" charset="-122"/>
              </a:rPr>
              <a:t>第</a:t>
            </a:r>
            <a:r>
              <a:rPr lang="en-US" altLang="zh-CN" sz="3600" b="1" dirty="0" smtClean="0">
                <a:solidFill>
                  <a:srgbClr val="7C1D20"/>
                </a:solidFill>
                <a:latin typeface="楷体" panose="02010609060101010101" pitchFamily="49" charset="-122"/>
                <a:ea typeface="楷体" panose="02010609060101010101" pitchFamily="49" charset="-122"/>
              </a:rPr>
              <a:t>4</a:t>
            </a:r>
            <a:r>
              <a:rPr lang="zh-CN" altLang="en-US" sz="3600" b="1" dirty="0" smtClean="0">
                <a:solidFill>
                  <a:srgbClr val="7C1D20"/>
                </a:solidFill>
                <a:latin typeface="楷体" panose="02010609060101010101" pitchFamily="49" charset="-122"/>
                <a:ea typeface="楷体" panose="02010609060101010101" pitchFamily="49" charset="-122"/>
              </a:rPr>
              <a:t>讲 自然语言处理入门</a:t>
            </a:r>
            <a:endParaRPr lang="zh-CN" altLang="en-US" sz="3200" b="1" dirty="0" smtClean="0">
              <a:solidFill>
                <a:srgbClr val="7C1D20"/>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rPr>
              <a:t>One-hot </a:t>
            </a:r>
            <a:r>
              <a:rPr lang="zh-CN" altLang="en-US" sz="2800" b="1" dirty="0">
                <a:latin typeface="Times New Roman" panose="02020603050405020304" pitchFamily="18" charset="0"/>
              </a:rPr>
              <a:t>弊端</a:t>
            </a:r>
            <a:endParaRPr lang="en-US" altLang="zh-CN" sz="2000"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3CAF0453-6BC7-4144-B667-BA188EA3D11D}"/>
              </a:ext>
            </a:extLst>
          </p:cNvPr>
          <p:cNvSpPr>
            <a:spLocks noGrp="1"/>
          </p:cNvSpPr>
          <p:nvPr>
            <p:ph idx="1"/>
          </p:nvPr>
        </p:nvSpPr>
        <p:spPr>
          <a:xfrm>
            <a:off x="534352" y="1859358"/>
            <a:ext cx="10660697" cy="3678440"/>
          </a:xfrm>
        </p:spPr>
        <p:txBody>
          <a:bodyPr>
            <a:noAutofit/>
          </a:bodyPr>
          <a:lstStyle/>
          <a:p>
            <a:pPr>
              <a:spcBef>
                <a:spcPts val="1800"/>
              </a:spcBef>
            </a:pPr>
            <a:r>
              <a:rPr lang="en-US" altLang="zh-CN" sz="2000" dirty="0">
                <a:latin typeface="Times New Roman" panose="02020603050405020304" pitchFamily="18" charset="0"/>
              </a:rPr>
              <a:t>One-hot</a:t>
            </a:r>
            <a:r>
              <a:rPr lang="zh-CN" altLang="en-US" sz="2000" dirty="0">
                <a:latin typeface="Times New Roman" panose="02020603050405020304" pitchFamily="18" charset="0"/>
              </a:rPr>
              <a:t>方法存在的几个弊端：</a:t>
            </a:r>
          </a:p>
          <a:p>
            <a:pPr>
              <a:spcBef>
                <a:spcPts val="1800"/>
              </a:spcBef>
            </a:pPr>
            <a:r>
              <a:rPr lang="zh-CN" altLang="en-US" sz="2000" dirty="0">
                <a:latin typeface="Times New Roman" panose="02020603050405020304" pitchFamily="18" charset="0"/>
              </a:rPr>
              <a:t>维度灾难</a:t>
            </a:r>
          </a:p>
          <a:p>
            <a:pPr>
              <a:spcBef>
                <a:spcPts val="1800"/>
              </a:spcBef>
            </a:pPr>
            <a:r>
              <a:rPr lang="zh-CN" altLang="en-US" sz="2000" dirty="0">
                <a:latin typeface="Times New Roman" panose="02020603050405020304" pitchFamily="18" charset="0"/>
              </a:rPr>
              <a:t>没有考虑同义词、近义词</a:t>
            </a:r>
          </a:p>
          <a:p>
            <a:pPr>
              <a:spcBef>
                <a:spcPts val="1800"/>
              </a:spcBef>
            </a:pPr>
            <a:r>
              <a:rPr lang="zh-CN" altLang="en-US" sz="2000" dirty="0">
                <a:latin typeface="Times New Roman" panose="02020603050405020304" pitchFamily="18" charset="0"/>
              </a:rPr>
              <a:t>没有考虑一词多义</a:t>
            </a:r>
          </a:p>
          <a:p>
            <a:pPr>
              <a:spcBef>
                <a:spcPts val="1800"/>
              </a:spcBef>
            </a:pPr>
            <a:r>
              <a:rPr lang="zh-CN" altLang="en-US" sz="2000" dirty="0">
                <a:latin typeface="Times New Roman" panose="02020603050405020304" pitchFamily="18" charset="0"/>
              </a:rPr>
              <a:t>没有考虑上下文</a:t>
            </a:r>
          </a:p>
          <a:p>
            <a:pPr>
              <a:spcBef>
                <a:spcPts val="1800"/>
              </a:spcBef>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21791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数据矩阵的信息提取</a:t>
            </a:r>
            <a:endParaRPr lang="en-US" altLang="zh-CN" sz="2000" dirty="0">
              <a:latin typeface="Times New Roman" panose="02020603050405020304" pitchFamily="18" charset="0"/>
              <a:cs typeface="Times New Roman" panose="02020603050405020304" pitchFamily="18" charset="0"/>
            </a:endParaRPr>
          </a:p>
        </p:txBody>
      </p:sp>
      <p:sp>
        <p:nvSpPr>
          <p:cNvPr id="10" name="内容占位符 2">
            <a:extLst>
              <a:ext uri="{FF2B5EF4-FFF2-40B4-BE49-F238E27FC236}">
                <a16:creationId xmlns:a16="http://schemas.microsoft.com/office/drawing/2014/main" id="{8FB7FB4C-F7FE-4323-A966-FA5857C46FA0}"/>
              </a:ext>
            </a:extLst>
          </p:cNvPr>
          <p:cNvSpPr>
            <a:spLocks noGrp="1"/>
          </p:cNvSpPr>
          <p:nvPr>
            <p:ph idx="1"/>
          </p:nvPr>
        </p:nvSpPr>
        <p:spPr>
          <a:xfrm>
            <a:off x="534670" y="1764295"/>
            <a:ext cx="10168856" cy="4473694"/>
          </a:xfrm>
        </p:spPr>
        <p:txBody>
          <a:bodyPr>
            <a:normAutofit/>
          </a:bodyPr>
          <a:lstStyle/>
          <a:p>
            <a:r>
              <a:rPr lang="zh-CN" altLang="en-US" sz="2000" dirty="0">
                <a:latin typeface="Times New Roman" panose="02020603050405020304" pitchFamily="18" charset="0"/>
              </a:rPr>
              <a:t>词典法：从预先设定的词典出发，通过统计文本数据中不同类别词语出现的次数，结合不同的权重来提取文本信息。（权重可以用</a:t>
            </a:r>
            <a:r>
              <a:rPr lang="en-US" altLang="zh-CN" sz="2000" dirty="0">
                <a:latin typeface="Times New Roman" panose="02020603050405020304" pitchFamily="18" charset="0"/>
              </a:rPr>
              <a:t>TFIDF</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机器学习</a:t>
            </a:r>
            <a:endParaRPr lang="en-US" altLang="zh-CN" sz="2000" dirty="0">
              <a:latin typeface="Times New Roman" panose="02020603050405020304" pitchFamily="18" charset="0"/>
            </a:endParaRPr>
          </a:p>
          <a:p>
            <a:pPr lvl="1">
              <a:buFont typeface="Arial" panose="020B0604020202020204" pitchFamily="34" charset="0"/>
              <a:buChar char="•"/>
            </a:pPr>
            <a:r>
              <a:rPr lang="en-US" altLang="zh-CN" sz="2000" dirty="0">
                <a:latin typeface="Times New Roman" panose="02020603050405020304" pitchFamily="18" charset="0"/>
              </a:rPr>
              <a:t>One-hot+</a:t>
            </a:r>
            <a:r>
              <a:rPr lang="zh-CN" altLang="en-US" sz="2000" dirty="0">
                <a:latin typeface="Times New Roman" panose="02020603050405020304" pitchFamily="18" charset="0"/>
              </a:rPr>
              <a:t>传统机器学习算法（</a:t>
            </a:r>
            <a:r>
              <a:rPr lang="en-US" altLang="zh-CN" sz="2000" dirty="0">
                <a:latin typeface="Times New Roman" panose="02020603050405020304" pitchFamily="18" charset="0"/>
              </a:rPr>
              <a:t>KNN</a:t>
            </a:r>
            <a:r>
              <a:rPr lang="zh-CN" altLang="en-US" sz="2000" dirty="0">
                <a:latin typeface="Times New Roman" panose="02020603050405020304" pitchFamily="18" charset="0"/>
              </a:rPr>
              <a:t>、贝叶斯、支持向量机）</a:t>
            </a:r>
            <a:endParaRPr lang="en-US" altLang="zh-CN" sz="2000" dirty="0">
              <a:latin typeface="Times New Roman" panose="02020603050405020304" pitchFamily="18" charset="0"/>
            </a:endParaRPr>
          </a:p>
          <a:p>
            <a:pPr lvl="1">
              <a:buFont typeface="Arial" panose="020B0604020202020204" pitchFamily="34" charset="0"/>
              <a:buChar char="•"/>
            </a:pPr>
            <a:r>
              <a:rPr lang="en-US" altLang="zh-CN" sz="2000" dirty="0">
                <a:latin typeface="Times New Roman" panose="02020603050405020304" pitchFamily="18" charset="0"/>
              </a:rPr>
              <a:t>Word2vec+</a:t>
            </a:r>
            <a:r>
              <a:rPr lang="zh-CN" altLang="en-US" sz="2000" dirty="0">
                <a:latin typeface="Times New Roman" panose="02020603050405020304" pitchFamily="18" charset="0"/>
              </a:rPr>
              <a:t>深度学习</a:t>
            </a:r>
            <a:endParaRPr lang="en-US" altLang="zh-CN" sz="2000" dirty="0">
              <a:latin typeface="Times New Roman" panose="02020603050405020304" pitchFamily="18" charset="0"/>
            </a:endParaRPr>
          </a:p>
          <a:p>
            <a:pPr lvl="1">
              <a:buFont typeface="Arial" panose="020B0604020202020204" pitchFamily="34" charset="0"/>
              <a:buChar char="•"/>
            </a:pPr>
            <a:r>
              <a:rPr lang="zh-CN" altLang="en-US" sz="2000" dirty="0">
                <a:latin typeface="Times New Roman" panose="02020603050405020304" pitchFamily="18" charset="0"/>
              </a:rPr>
              <a:t>预处理模型</a:t>
            </a:r>
            <a:endParaRPr lang="en-US" altLang="zh-CN" sz="20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000" dirty="0">
                <a:latin typeface="Times New Roman" panose="02020603050405020304" pitchFamily="18" charset="0"/>
              </a:rPr>
              <a:t>无监督学习（</a:t>
            </a:r>
            <a:r>
              <a:rPr lang="en-US" altLang="zh-CN" sz="2000" dirty="0">
                <a:latin typeface="Times New Roman" panose="02020603050405020304" pitchFamily="18" charset="0"/>
              </a:rPr>
              <a:t>LDA</a:t>
            </a:r>
            <a:r>
              <a:rPr lang="zh-CN" altLang="en-US" sz="2000" dirty="0">
                <a:latin typeface="Times New Roman" panose="02020603050405020304" pitchFamily="18" charset="0"/>
              </a:rPr>
              <a:t>主题模型）</a:t>
            </a:r>
            <a:endParaRPr lang="en-US" altLang="zh-CN" sz="2000" dirty="0">
              <a:latin typeface="Times New Roman" panose="02020603050405020304" pitchFamily="18" charset="0"/>
            </a:endParaRPr>
          </a:p>
          <a:p>
            <a:endParaRPr lang="en-US" altLang="zh-CN" sz="2400" dirty="0">
              <a:latin typeface="Times New Roman" panose="02020603050405020304" pitchFamily="18" charset="0"/>
            </a:endParaRPr>
          </a:p>
          <a:p>
            <a:endParaRPr lang="zh-CN" altLang="en-US" sz="2400" dirty="0">
              <a:latin typeface="Times New Roman" panose="02020603050405020304" pitchFamily="18" charset="0"/>
            </a:endParaRPr>
          </a:p>
        </p:txBody>
      </p:sp>
    </p:spTree>
    <p:extLst>
      <p:ext uri="{BB962C8B-B14F-4D97-AF65-F5344CB8AC3E}">
        <p14:creationId xmlns:p14="http://schemas.microsoft.com/office/powerpoint/2010/main" val="2383549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12</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自然语言处理概览</a:t>
            </a:r>
          </a:p>
          <a:p>
            <a:pPr eaLnBrk="1" hangingPunct="1">
              <a:lnSpc>
                <a:spcPct val="150000"/>
              </a:lnSpc>
              <a:spcBef>
                <a:spcPct val="20000"/>
              </a:spcBef>
              <a:buFont typeface="Arial" panose="020B0604020202020204" pitchFamily="34" charset="0"/>
              <a:buChar char="•"/>
            </a:pPr>
            <a:r>
              <a:rPr lang="zh-CN" altLang="en-US" sz="2800" dirty="0"/>
              <a:t>中文分词</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关键词提取</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文本相似度</a:t>
            </a:r>
          </a:p>
        </p:txBody>
      </p:sp>
    </p:spTree>
    <p:extLst>
      <p:ext uri="{BB962C8B-B14F-4D97-AF65-F5344CB8AC3E}">
        <p14:creationId xmlns:p14="http://schemas.microsoft.com/office/powerpoint/2010/main" val="146018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中文分词</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13</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smtClean="0"/>
              <a:t>分词的意义</a:t>
            </a:r>
            <a:endParaRPr lang="zh-CN" altLang="en-US" sz="2800" b="1" dirty="0"/>
          </a:p>
        </p:txBody>
      </p:sp>
      <p:sp>
        <p:nvSpPr>
          <p:cNvPr id="9" name="内容占位符 2">
            <a:extLst>
              <a:ext uri="{FF2B5EF4-FFF2-40B4-BE49-F238E27FC236}">
                <a16:creationId xmlns:a16="http://schemas.microsoft.com/office/drawing/2014/main" id="{8FB7FB4C-F7FE-4323-A966-FA5857C46FA0}"/>
              </a:ext>
            </a:extLst>
          </p:cNvPr>
          <p:cNvSpPr>
            <a:spLocks noGrp="1"/>
          </p:cNvSpPr>
          <p:nvPr>
            <p:ph idx="1"/>
          </p:nvPr>
        </p:nvSpPr>
        <p:spPr>
          <a:xfrm>
            <a:off x="534352" y="1803618"/>
            <a:ext cx="10660697" cy="4002341"/>
          </a:xfrm>
        </p:spPr>
        <p:txBody>
          <a:bodyPr>
            <a:noAutofit/>
          </a:bodyPr>
          <a:lstStyle/>
          <a:p>
            <a:pPr>
              <a:spcBef>
                <a:spcPts val="1800"/>
              </a:spcBef>
            </a:pPr>
            <a:r>
              <a:rPr lang="zh-CN" altLang="en-US" sz="2000" dirty="0"/>
              <a:t>在语言理解中，词是最小的能够独立活动的有意义的语言</a:t>
            </a:r>
            <a:r>
              <a:rPr lang="zh-CN" altLang="en-US" sz="2000" dirty="0" smtClean="0"/>
              <a:t>成分</a:t>
            </a:r>
            <a:endParaRPr lang="en-US" altLang="zh-CN" sz="2000" dirty="0" smtClean="0"/>
          </a:p>
          <a:p>
            <a:pPr>
              <a:spcBef>
                <a:spcPts val="1800"/>
              </a:spcBef>
            </a:pPr>
            <a:r>
              <a:rPr lang="zh-CN" altLang="en-US" sz="2000" dirty="0" smtClean="0"/>
              <a:t>中文</a:t>
            </a:r>
            <a:r>
              <a:rPr lang="zh-CN" altLang="en-US" sz="2000" dirty="0"/>
              <a:t>没有空格等来切割词，因此需要首先进行分词</a:t>
            </a:r>
            <a:r>
              <a:rPr lang="zh-CN" altLang="en-US" sz="2000" dirty="0" smtClean="0"/>
              <a:t>处理</a:t>
            </a:r>
            <a:endParaRPr lang="en-US" altLang="zh-CN" sz="2000" dirty="0" smtClean="0"/>
          </a:p>
          <a:p>
            <a:pPr>
              <a:spcBef>
                <a:spcPts val="1800"/>
              </a:spcBef>
            </a:pPr>
            <a:r>
              <a:rPr lang="zh-CN" altLang="en-US" sz="2000" dirty="0" smtClean="0"/>
              <a:t>分词</a:t>
            </a:r>
            <a:r>
              <a:rPr lang="zh-CN" altLang="en-US" sz="2000" dirty="0"/>
              <a:t>有很多种办法，比如可以基于字典进行正向或逆向最大匹配法，或者基于统计规律进行</a:t>
            </a:r>
            <a:r>
              <a:rPr lang="zh-CN" altLang="en-US" sz="2000" dirty="0" smtClean="0"/>
              <a:t>分词</a:t>
            </a:r>
            <a:endParaRPr lang="en-US" altLang="zh-CN" sz="2000" dirty="0" smtClean="0"/>
          </a:p>
          <a:p>
            <a:pPr>
              <a:spcBef>
                <a:spcPts val="1800"/>
              </a:spcBef>
            </a:pPr>
            <a:r>
              <a:rPr lang="zh-CN" altLang="en-US" sz="2000" dirty="0" smtClean="0"/>
              <a:t>统计</a:t>
            </a:r>
            <a:r>
              <a:rPr lang="zh-CN" altLang="en-US" sz="2000" dirty="0"/>
              <a:t>分词：如果相邻的字在不同的文本中出现的次数越多，就证明这相邻的字很可能就是一个词。具体过重依赖于一系列数学模型</a:t>
            </a:r>
            <a:r>
              <a:rPr lang="zh-CN" altLang="en-US" sz="2000" dirty="0" smtClean="0"/>
              <a:t>。</a:t>
            </a:r>
            <a:endParaRPr lang="en-US" altLang="zh-CN" sz="2000" dirty="0" smtClean="0"/>
          </a:p>
          <a:p>
            <a:pPr>
              <a:spcBef>
                <a:spcPts val="1800"/>
              </a:spcBef>
            </a:pPr>
            <a:r>
              <a:rPr lang="zh-CN" altLang="en-US" sz="2000" dirty="0" smtClean="0"/>
              <a:t>对于</a:t>
            </a:r>
            <a:r>
              <a:rPr lang="zh-CN" altLang="en-US" sz="2000" dirty="0"/>
              <a:t>使用者，可以直接使用已成熟的分词工具包</a:t>
            </a:r>
            <a:r>
              <a:rPr lang="zh-CN" altLang="en-US" sz="2000" dirty="0">
                <a:latin typeface="Times New Roman" panose="02020603050405020304" pitchFamily="18" charset="0"/>
              </a:rPr>
              <a:t>（</a:t>
            </a:r>
            <a:r>
              <a:rPr lang="en-US" altLang="zh-CN" sz="2000" dirty="0">
                <a:latin typeface="Times New Roman" panose="02020603050405020304" pitchFamily="18" charset="0"/>
              </a:rPr>
              <a:t>Python</a:t>
            </a:r>
            <a:r>
              <a:rPr lang="zh-CN" altLang="en-US" sz="2000" dirty="0">
                <a:latin typeface="Times New Roman" panose="02020603050405020304" pitchFamily="18" charset="0"/>
              </a:rPr>
              <a:t>中的</a:t>
            </a:r>
            <a:r>
              <a:rPr lang="en-US" altLang="zh-CN" sz="2000" dirty="0" err="1">
                <a:latin typeface="Times New Roman" panose="02020603050405020304" pitchFamily="18" charset="0"/>
              </a:rPr>
              <a:t>Jieba</a:t>
            </a:r>
            <a:r>
              <a:rPr lang="zh-CN" altLang="en-US" sz="2000" dirty="0">
                <a:latin typeface="Times New Roman" panose="02020603050405020304" pitchFamily="18" charset="0"/>
              </a:rPr>
              <a:t>分词）</a:t>
            </a:r>
            <a:endParaRPr lang="en-US" altLang="zh-CN" sz="2000" dirty="0">
              <a:latin typeface="Times New Roman" panose="02020603050405020304" pitchFamily="18" charset="0"/>
            </a:endParaRPr>
          </a:p>
          <a:p>
            <a:pPr>
              <a:spcBef>
                <a:spcPts val="1800"/>
              </a:spcBef>
            </a:pPr>
            <a:endParaRPr lang="zh-CN" altLang="en-US" sz="2000" dirty="0"/>
          </a:p>
        </p:txBody>
      </p:sp>
    </p:spTree>
    <p:extLst>
      <p:ext uri="{BB962C8B-B14F-4D97-AF65-F5344CB8AC3E}">
        <p14:creationId xmlns:p14="http://schemas.microsoft.com/office/powerpoint/2010/main" val="3035268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中文分词</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根据实际需求配置停用词表和自定义词典</a:t>
            </a:r>
          </a:p>
        </p:txBody>
      </p:sp>
      <p:sp>
        <p:nvSpPr>
          <p:cNvPr id="10" name="内容占位符 2">
            <a:extLst>
              <a:ext uri="{FF2B5EF4-FFF2-40B4-BE49-F238E27FC236}">
                <a16:creationId xmlns:a16="http://schemas.microsoft.com/office/drawing/2014/main" id="{8FB7FB4C-F7FE-4323-A966-FA5857C46FA0}"/>
              </a:ext>
            </a:extLst>
          </p:cNvPr>
          <p:cNvSpPr>
            <a:spLocks noGrp="1"/>
          </p:cNvSpPr>
          <p:nvPr>
            <p:ph idx="1"/>
          </p:nvPr>
        </p:nvSpPr>
        <p:spPr>
          <a:xfrm>
            <a:off x="534670" y="1764295"/>
            <a:ext cx="10456876" cy="3537629"/>
          </a:xfrm>
        </p:spPr>
        <p:txBody>
          <a:bodyPr>
            <a:normAutofit/>
          </a:bodyPr>
          <a:lstStyle/>
          <a:p>
            <a:r>
              <a:rPr lang="zh-CN" altLang="en-US" sz="2000" dirty="0"/>
              <a:t>网上能找到常用的停用词表和自定义词典</a:t>
            </a:r>
            <a:endParaRPr lang="en-US" altLang="zh-CN" sz="2000" dirty="0"/>
          </a:p>
          <a:p>
            <a:endParaRPr lang="en-US" altLang="zh-CN" sz="2000" dirty="0"/>
          </a:p>
          <a:p>
            <a:r>
              <a:rPr lang="zh-CN" altLang="en-US" sz="2000" b="1" dirty="0"/>
              <a:t>停用词：</a:t>
            </a:r>
            <a:r>
              <a:rPr lang="zh-CN" altLang="en-US" sz="2000" dirty="0"/>
              <a:t>在对中国知网中的学术论文摘要进行分词中，额外去掉了研究、发现、本文等常用词；在对股吧论坛发帖文本进行分词中，没有将数字作为停用词删除</a:t>
            </a:r>
            <a:endParaRPr lang="en-US" altLang="zh-CN" sz="2000" dirty="0"/>
          </a:p>
          <a:p>
            <a:endParaRPr lang="en-US" altLang="zh-CN" sz="2000" dirty="0"/>
          </a:p>
          <a:p>
            <a:r>
              <a:rPr lang="zh-CN" altLang="en-US" sz="2000" b="1" dirty="0"/>
              <a:t>自定义词典：</a:t>
            </a:r>
            <a:r>
              <a:rPr lang="zh-CN" altLang="en-US" sz="2000" dirty="0"/>
              <a:t>论文摘要分词中，将学术论文的关键词（适当处理后）作为自定义词典；股吧分词中，将表情包、上市公司名称、代码、金融专业术语等作为自定义词典。</a:t>
            </a:r>
            <a:endParaRPr lang="en-US" altLang="zh-CN" sz="2000" dirty="0"/>
          </a:p>
          <a:p>
            <a:endParaRPr lang="en-US" altLang="zh-CN" sz="2000" dirty="0"/>
          </a:p>
          <a:p>
            <a:endParaRPr lang="zh-CN" altLang="en-US" sz="2000" dirty="0"/>
          </a:p>
        </p:txBody>
      </p:sp>
    </p:spTree>
    <p:extLst>
      <p:ext uri="{BB962C8B-B14F-4D97-AF65-F5344CB8AC3E}">
        <p14:creationId xmlns:p14="http://schemas.microsoft.com/office/powerpoint/2010/main" val="2038726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中文分词</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词性标注</a:t>
            </a:r>
          </a:p>
        </p:txBody>
      </p:sp>
      <p:sp>
        <p:nvSpPr>
          <p:cNvPr id="4" name="矩形 3"/>
          <p:cNvSpPr/>
          <p:nvPr/>
        </p:nvSpPr>
        <p:spPr>
          <a:xfrm>
            <a:off x="582321" y="1810139"/>
            <a:ext cx="9905190" cy="2246769"/>
          </a:xfrm>
          <a:prstGeom prst="rect">
            <a:avLst/>
          </a:prstGeom>
        </p:spPr>
        <p:txBody>
          <a:bodyPr wrap="square">
            <a:spAutoFit/>
          </a:bodyPr>
          <a:lstStyle/>
          <a:p>
            <a:r>
              <a:rPr lang="zh-CN" altLang="en-US" sz="2000" dirty="0"/>
              <a:t>学术研究中，有时候需要识别、提取某些词性的词语，其他删除</a:t>
            </a:r>
            <a:endParaRPr lang="en-US" altLang="zh-CN" sz="2000" dirty="0"/>
          </a:p>
          <a:p>
            <a:endParaRPr lang="en-US" altLang="zh-CN" sz="2000" dirty="0"/>
          </a:p>
          <a:p>
            <a:r>
              <a:rPr lang="zh-CN" altLang="en-US" sz="2000" dirty="0"/>
              <a:t>不同语境下，一个词也可能具有不同的词性，一般根据语料库的统计，以频率最高的词性为准</a:t>
            </a:r>
            <a:endParaRPr lang="en-US" altLang="zh-CN" sz="2000" dirty="0"/>
          </a:p>
          <a:p>
            <a:endParaRPr lang="en-US" altLang="zh-CN" sz="2000" dirty="0"/>
          </a:p>
          <a:p>
            <a:r>
              <a:rPr lang="zh-CN" altLang="en-US" sz="2000" dirty="0"/>
              <a:t>在</a:t>
            </a:r>
            <a:r>
              <a:rPr lang="en-US" altLang="zh-CN" sz="2000" dirty="0"/>
              <a:t>Python</a:t>
            </a:r>
            <a:r>
              <a:rPr lang="zh-CN" altLang="en-US" sz="2000" dirty="0"/>
              <a:t>当中，</a:t>
            </a:r>
            <a:r>
              <a:rPr lang="en-US" altLang="zh-CN" sz="2000" dirty="0" err="1"/>
              <a:t>Jieba</a:t>
            </a:r>
            <a:r>
              <a:rPr lang="zh-CN" altLang="en-US" sz="2000" dirty="0"/>
              <a:t>模块可以自动标注每个词的词性</a:t>
            </a:r>
            <a:endParaRPr lang="en-US" altLang="zh-CN" sz="2000" dirty="0"/>
          </a:p>
          <a:p>
            <a:endParaRPr lang="zh-CN" altLang="en-US" sz="2000" dirty="0"/>
          </a:p>
        </p:txBody>
      </p:sp>
    </p:spTree>
    <p:extLst>
      <p:ext uri="{BB962C8B-B14F-4D97-AF65-F5344CB8AC3E}">
        <p14:creationId xmlns:p14="http://schemas.microsoft.com/office/powerpoint/2010/main" val="2272341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中文分词</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命名实体识别</a:t>
            </a:r>
          </a:p>
        </p:txBody>
      </p:sp>
      <p:sp>
        <p:nvSpPr>
          <p:cNvPr id="8" name="内容占位符 2">
            <a:extLst>
              <a:ext uri="{FF2B5EF4-FFF2-40B4-BE49-F238E27FC236}">
                <a16:creationId xmlns:a16="http://schemas.microsoft.com/office/drawing/2014/main" id="{8FB7FB4C-F7FE-4323-A966-FA5857C46FA0}"/>
              </a:ext>
            </a:extLst>
          </p:cNvPr>
          <p:cNvSpPr>
            <a:spLocks noGrp="1"/>
          </p:cNvSpPr>
          <p:nvPr>
            <p:ph idx="1"/>
          </p:nvPr>
        </p:nvSpPr>
        <p:spPr>
          <a:xfrm>
            <a:off x="506953" y="1643281"/>
            <a:ext cx="10412588" cy="4714657"/>
          </a:xfrm>
        </p:spPr>
        <p:txBody>
          <a:bodyPr>
            <a:normAutofit/>
          </a:bodyPr>
          <a:lstStyle/>
          <a:p>
            <a:r>
              <a:rPr lang="zh-CN" altLang="en-US" sz="2000" dirty="0"/>
              <a:t>命名实体识别是自然语言处理的一个基础任务，目的是识别语料中的人名、地名、组织机构名等命名实体。</a:t>
            </a:r>
            <a:endParaRPr lang="en-US" altLang="zh-CN" sz="2000" dirty="0"/>
          </a:p>
          <a:p>
            <a:endParaRPr lang="en-US" altLang="zh-CN" sz="2000" dirty="0"/>
          </a:p>
          <a:p>
            <a:r>
              <a:rPr lang="en-US" altLang="zh-CN" sz="2000" dirty="0"/>
              <a:t>3</a:t>
            </a:r>
            <a:r>
              <a:rPr lang="zh-CN" altLang="en-US" sz="2000" dirty="0"/>
              <a:t>大类：实体类、时间类、数字类</a:t>
            </a:r>
            <a:endParaRPr lang="en-US" altLang="zh-CN" sz="2000" dirty="0"/>
          </a:p>
          <a:p>
            <a:endParaRPr lang="en-US" altLang="zh-CN" sz="2000" dirty="0"/>
          </a:p>
          <a:p>
            <a:r>
              <a:rPr lang="en-US" altLang="zh-CN" sz="2000" dirty="0"/>
              <a:t>7</a:t>
            </a:r>
            <a:r>
              <a:rPr lang="zh-CN" altLang="en-US" sz="2000" dirty="0"/>
              <a:t>小类：人名、地名、组织机构名、时间、日期、货币、百分比</a:t>
            </a:r>
            <a:endParaRPr lang="en-US" altLang="zh-CN" sz="2000" dirty="0"/>
          </a:p>
          <a:p>
            <a:endParaRPr lang="en-US" altLang="zh-CN" sz="2000" dirty="0"/>
          </a:p>
          <a:p>
            <a:r>
              <a:rPr lang="zh-CN" altLang="en-US" sz="2000" dirty="0"/>
              <a:t>结合正则表达式和</a:t>
            </a:r>
            <a:r>
              <a:rPr lang="en-US" altLang="zh-CN" sz="2000" dirty="0" err="1">
                <a:latin typeface="Times New Roman" panose="02020603050405020304" pitchFamily="18" charset="0"/>
                <a:cs typeface="Times New Roman" panose="02020603050405020304" pitchFamily="18" charset="0"/>
              </a:rPr>
              <a:t>jieba</a:t>
            </a:r>
            <a:r>
              <a:rPr lang="zh-CN" altLang="en-US" sz="2000" dirty="0"/>
              <a:t>分词，可以进行日期识别</a:t>
            </a:r>
            <a:endParaRPr lang="en-US" altLang="zh-CN" sz="2000" dirty="0"/>
          </a:p>
          <a:p>
            <a:endParaRPr lang="en-US" altLang="zh-CN" sz="2000" dirty="0"/>
          </a:p>
          <a:p>
            <a:r>
              <a:rPr lang="zh-CN" altLang="en-US" sz="2000" dirty="0"/>
              <a:t>地名识别也有广泛用途，有需求时，可以在网络上寻找相关算法</a:t>
            </a:r>
            <a:endParaRPr lang="en-US" altLang="zh-CN" sz="2000" dirty="0"/>
          </a:p>
          <a:p>
            <a:endParaRPr lang="en-US" altLang="zh-CN" sz="2000" dirty="0"/>
          </a:p>
          <a:p>
            <a:endParaRPr lang="zh-CN" altLang="en-US" sz="2000" dirty="0"/>
          </a:p>
        </p:txBody>
      </p:sp>
    </p:spTree>
    <p:extLst>
      <p:ext uri="{BB962C8B-B14F-4D97-AF65-F5344CB8AC3E}">
        <p14:creationId xmlns:p14="http://schemas.microsoft.com/office/powerpoint/2010/main" val="4028448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17</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自然语言处理概览</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中文分词</a:t>
            </a:r>
          </a:p>
          <a:p>
            <a:pPr eaLnBrk="1" hangingPunct="1">
              <a:lnSpc>
                <a:spcPct val="150000"/>
              </a:lnSpc>
              <a:spcBef>
                <a:spcPct val="20000"/>
              </a:spcBef>
              <a:buFont typeface="Arial" panose="020B0604020202020204" pitchFamily="34" charset="0"/>
              <a:buChar char="•"/>
            </a:pPr>
            <a:r>
              <a:rPr lang="zh-CN" altLang="en-US" sz="2800" dirty="0"/>
              <a:t>关键词提取</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文本相似度</a:t>
            </a:r>
          </a:p>
        </p:txBody>
      </p:sp>
    </p:spTree>
    <p:extLst>
      <p:ext uri="{BB962C8B-B14F-4D97-AF65-F5344CB8AC3E}">
        <p14:creationId xmlns:p14="http://schemas.microsoft.com/office/powerpoint/2010/main" val="377770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18</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zh-CN" sz="2800" b="1" dirty="0"/>
              <a:t>提取关键词</a:t>
            </a:r>
            <a:endParaRPr lang="zh-CN" altLang="en-US" sz="2800" b="1" dirty="0"/>
          </a:p>
        </p:txBody>
      </p:sp>
      <p:sp>
        <p:nvSpPr>
          <p:cNvPr id="9" name="内容占位符 2">
            <a:extLst>
              <a:ext uri="{FF2B5EF4-FFF2-40B4-BE49-F238E27FC236}">
                <a16:creationId xmlns:a16="http://schemas.microsoft.com/office/drawing/2014/main" id="{E8F51855-0C1A-4905-92DA-D3C8E034FA88}"/>
              </a:ext>
            </a:extLst>
          </p:cNvPr>
          <p:cNvSpPr>
            <a:spLocks noGrp="1"/>
          </p:cNvSpPr>
          <p:nvPr>
            <p:ph idx="1"/>
          </p:nvPr>
        </p:nvSpPr>
        <p:spPr>
          <a:xfrm>
            <a:off x="534352" y="1773483"/>
            <a:ext cx="10025163" cy="3960471"/>
          </a:xfrm>
        </p:spPr>
        <p:txBody>
          <a:bodyPr>
            <a:normAutofit/>
          </a:bodyPr>
          <a:lstStyle/>
          <a:p>
            <a:r>
              <a:rPr lang="zh-CN" altLang="en-US" sz="2000" dirty="0">
                <a:latin typeface="Times New Roman" panose="02020603050405020304" pitchFamily="18" charset="0"/>
              </a:rPr>
              <a:t>给定</a:t>
            </a:r>
            <a:r>
              <a:rPr lang="en-US" altLang="zh-CN" sz="2000" dirty="0">
                <a:latin typeface="Times New Roman" panose="02020603050405020304" pitchFamily="18" charset="0"/>
              </a:rPr>
              <a:t>N</a:t>
            </a:r>
            <a:r>
              <a:rPr lang="zh-CN" altLang="en-US" sz="2000" dirty="0">
                <a:latin typeface="Times New Roman" panose="02020603050405020304" pitchFamily="18" charset="0"/>
              </a:rPr>
              <a:t>个文章</a:t>
            </a:r>
            <a:r>
              <a:rPr lang="zh-CN" altLang="zh-CN" sz="2000" dirty="0">
                <a:latin typeface="Times New Roman" panose="02020603050405020304" pitchFamily="18" charset="0"/>
              </a:rPr>
              <a:t>，要用计算机提取</a:t>
            </a:r>
            <a:r>
              <a:rPr lang="zh-CN" altLang="en-US" sz="2000" dirty="0">
                <a:latin typeface="Times New Roman" panose="02020603050405020304" pitchFamily="18" charset="0"/>
              </a:rPr>
              <a:t>他们的</a:t>
            </a:r>
            <a:r>
              <a:rPr lang="zh-CN" altLang="zh-CN" sz="2000" dirty="0">
                <a:latin typeface="Times New Roman" panose="02020603050405020304" pitchFamily="18" charset="0"/>
              </a:rPr>
              <a:t>关键词（</a:t>
            </a:r>
            <a:r>
              <a:rPr lang="en-US" altLang="zh-CN" sz="2000" dirty="0">
                <a:latin typeface="Times New Roman" panose="02020603050405020304" pitchFamily="18" charset="0"/>
              </a:rPr>
              <a:t>Automatic </a:t>
            </a:r>
            <a:r>
              <a:rPr lang="en-US" altLang="zh-CN" sz="2000" dirty="0" err="1">
                <a:latin typeface="Times New Roman" panose="02020603050405020304" pitchFamily="18" charset="0"/>
              </a:rPr>
              <a:t>Keyphrase</a:t>
            </a:r>
            <a:r>
              <a:rPr lang="en-US" altLang="zh-CN" sz="2000" dirty="0">
                <a:latin typeface="Times New Roman" panose="02020603050405020304" pitchFamily="18" charset="0"/>
              </a:rPr>
              <a:t> extraction</a:t>
            </a:r>
            <a:r>
              <a:rPr lang="zh-CN" altLang="zh-CN" sz="2000" dirty="0">
                <a:latin typeface="Times New Roman" panose="02020603050405020304" pitchFamily="18" charset="0"/>
              </a:rPr>
              <a:t>）</a:t>
            </a:r>
            <a:r>
              <a:rPr lang="zh-CN" altLang="en-US" sz="2000" dirty="0">
                <a:latin typeface="Times New Roman" panose="02020603050405020304" pitchFamily="18" charset="0"/>
              </a:rPr>
              <a:t>，</a:t>
            </a:r>
            <a:r>
              <a:rPr lang="zh-CN" altLang="zh-CN" sz="2000" dirty="0">
                <a:latin typeface="Times New Roman" panose="02020603050405020304" pitchFamily="18" charset="0"/>
              </a:rPr>
              <a:t>请问怎样才能正确做到？</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取每篇文章出现最多的</a:t>
            </a:r>
            <a:r>
              <a:rPr lang="en-US" altLang="zh-CN" sz="2000" dirty="0">
                <a:latin typeface="Times New Roman" panose="02020603050405020304" pitchFamily="18" charset="0"/>
              </a:rPr>
              <a:t>M</a:t>
            </a:r>
            <a:r>
              <a:rPr lang="zh-CN" altLang="en-US" sz="2000" dirty="0">
                <a:latin typeface="Times New Roman" panose="02020603050405020304" pitchFamily="18" charset="0"/>
              </a:rPr>
              <a:t>个词？</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什么词最能代表这篇文章的关键信息</a:t>
            </a:r>
            <a:endParaRPr lang="zh-CN" altLang="zh-CN" sz="2000" dirty="0">
              <a:latin typeface="Times New Roman" panose="02020603050405020304" pitchFamily="18" charset="0"/>
            </a:endParaRPr>
          </a:p>
          <a:p>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4134187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19</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案例</a:t>
            </a:r>
          </a:p>
        </p:txBody>
      </p:sp>
      <p:sp>
        <p:nvSpPr>
          <p:cNvPr id="10" name="内容占位符 2">
            <a:extLst>
              <a:ext uri="{FF2B5EF4-FFF2-40B4-BE49-F238E27FC236}">
                <a16:creationId xmlns:a16="http://schemas.microsoft.com/office/drawing/2014/main" id="{1D6D7FD1-4A03-4F54-85EB-6416A965749A}"/>
              </a:ext>
            </a:extLst>
          </p:cNvPr>
          <p:cNvSpPr>
            <a:spLocks noGrp="1"/>
          </p:cNvSpPr>
          <p:nvPr>
            <p:ph idx="1"/>
          </p:nvPr>
        </p:nvSpPr>
        <p:spPr>
          <a:xfrm>
            <a:off x="534670" y="1764295"/>
            <a:ext cx="10024846" cy="4185674"/>
          </a:xfrm>
        </p:spPr>
        <p:txBody>
          <a:bodyPr>
            <a:normAutofit/>
          </a:bodyPr>
          <a:lstStyle/>
          <a:p>
            <a:r>
              <a:rPr lang="zh-CN" altLang="zh-CN" sz="2000" dirty="0">
                <a:latin typeface="Times New Roman" panose="02020603050405020304" pitchFamily="18" charset="0"/>
              </a:rPr>
              <a:t>假定现有长文《中国蜜蜂养殖》，准备提取它的关键词。</a:t>
            </a:r>
            <a:endParaRPr lang="en-US" altLang="zh-CN" sz="2000" dirty="0">
              <a:latin typeface="Times New Roman" panose="02020603050405020304" pitchFamily="18" charset="0"/>
            </a:endParaRPr>
          </a:p>
          <a:p>
            <a:endParaRPr lang="zh-CN" altLang="zh-CN" sz="2000" dirty="0">
              <a:latin typeface="Times New Roman" panose="02020603050405020304" pitchFamily="18" charset="0"/>
            </a:endParaRPr>
          </a:p>
          <a:p>
            <a:r>
              <a:rPr lang="zh-CN" altLang="zh-CN" sz="2000" dirty="0">
                <a:latin typeface="Times New Roman" panose="02020603050405020304" pitchFamily="18" charset="0"/>
              </a:rPr>
              <a:t>找到出现次数最多的词。如果某个词很重要，它应该在这篇文章中多次出现。于是，我们进行</a:t>
            </a:r>
            <a:r>
              <a:rPr lang="en-US" altLang="zh-CN" sz="2000" dirty="0">
                <a:latin typeface="Times New Roman" panose="02020603050405020304" pitchFamily="18" charset="0"/>
              </a:rPr>
              <a:t>"</a:t>
            </a:r>
            <a:r>
              <a:rPr lang="zh-CN" altLang="zh-CN" sz="2000" dirty="0">
                <a:latin typeface="Times New Roman" panose="02020603050405020304" pitchFamily="18" charset="0"/>
              </a:rPr>
              <a:t>词频</a:t>
            </a:r>
            <a:r>
              <a:rPr lang="en-US" altLang="zh-CN" sz="2000" dirty="0">
                <a:latin typeface="Times New Roman" panose="02020603050405020304" pitchFamily="18" charset="0"/>
              </a:rPr>
              <a:t>"</a:t>
            </a:r>
            <a:r>
              <a:rPr lang="zh-CN" altLang="zh-CN" sz="2000" dirty="0">
                <a:latin typeface="Times New Roman" panose="02020603050405020304" pitchFamily="18" charset="0"/>
              </a:rPr>
              <a:t>（</a:t>
            </a:r>
            <a:r>
              <a:rPr lang="en-US" altLang="zh-CN" sz="2000" dirty="0">
                <a:latin typeface="Times New Roman" panose="02020603050405020304" pitchFamily="18" charset="0"/>
              </a:rPr>
              <a:t>Term Frequency</a:t>
            </a:r>
            <a:r>
              <a:rPr lang="zh-CN" altLang="zh-CN" sz="2000" dirty="0">
                <a:latin typeface="Times New Roman" panose="02020603050405020304" pitchFamily="18" charset="0"/>
              </a:rPr>
              <a:t>，缩写为</a:t>
            </a:r>
            <a:r>
              <a:rPr lang="en-US" altLang="zh-CN" sz="2000" dirty="0">
                <a:latin typeface="Times New Roman" panose="02020603050405020304" pitchFamily="18" charset="0"/>
              </a:rPr>
              <a:t>TF</a:t>
            </a:r>
            <a:r>
              <a:rPr lang="zh-CN" altLang="zh-CN" sz="2000" dirty="0">
                <a:latin typeface="Times New Roman" panose="02020603050405020304" pitchFamily="18" charset="0"/>
              </a:rPr>
              <a:t>）统计。</a:t>
            </a: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当然要首先，去掉“</a:t>
            </a:r>
            <a:r>
              <a:rPr lang="zh-CN" altLang="zh-CN" sz="2000" dirty="0">
                <a:latin typeface="Times New Roman" panose="02020603050405020304" pitchFamily="18" charset="0"/>
              </a:rPr>
              <a:t>的</a:t>
            </a:r>
            <a:r>
              <a:rPr lang="zh-CN" altLang="en-US" sz="2000" dirty="0">
                <a:latin typeface="Times New Roman" panose="02020603050405020304" pitchFamily="18" charset="0"/>
              </a:rPr>
              <a:t>”</a:t>
            </a:r>
            <a:r>
              <a:rPr lang="zh-CN" altLang="zh-CN" sz="2000" dirty="0">
                <a:latin typeface="Times New Roman" panose="02020603050405020304" pitchFamily="18" charset="0"/>
              </a:rPr>
              <a:t>、</a:t>
            </a:r>
            <a:r>
              <a:rPr lang="zh-CN" altLang="en-US" sz="2000" dirty="0">
                <a:latin typeface="Times New Roman" panose="02020603050405020304" pitchFamily="18" charset="0"/>
              </a:rPr>
              <a:t>“</a:t>
            </a:r>
            <a:r>
              <a:rPr lang="zh-CN" altLang="zh-CN" sz="2000" dirty="0">
                <a:latin typeface="Times New Roman" panose="02020603050405020304" pitchFamily="18" charset="0"/>
              </a:rPr>
              <a:t>是</a:t>
            </a:r>
            <a:r>
              <a:rPr lang="zh-CN" altLang="en-US" sz="2000" dirty="0">
                <a:latin typeface="Times New Roman" panose="02020603050405020304" pitchFamily="18" charset="0"/>
              </a:rPr>
              <a:t>”</a:t>
            </a:r>
            <a:r>
              <a:rPr lang="zh-CN" altLang="zh-CN" sz="2000" dirty="0">
                <a:latin typeface="Times New Roman" panose="02020603050405020304" pitchFamily="18" charset="0"/>
              </a:rPr>
              <a:t>、</a:t>
            </a:r>
            <a:r>
              <a:rPr lang="zh-CN" altLang="en-US" sz="2000" dirty="0">
                <a:latin typeface="Times New Roman" panose="02020603050405020304" pitchFamily="18" charset="0"/>
              </a:rPr>
              <a:t>“</a:t>
            </a:r>
            <a:r>
              <a:rPr lang="zh-CN" altLang="zh-CN" sz="2000" dirty="0">
                <a:latin typeface="Times New Roman" panose="02020603050405020304" pitchFamily="18" charset="0"/>
              </a:rPr>
              <a:t>在</a:t>
            </a:r>
            <a:r>
              <a:rPr lang="zh-CN" altLang="en-US" sz="2000" dirty="0">
                <a:latin typeface="Times New Roman" panose="02020603050405020304" pitchFamily="18" charset="0"/>
              </a:rPr>
              <a:t>”等停用词</a:t>
            </a:r>
            <a:r>
              <a:rPr lang="zh-CN" altLang="zh-CN" sz="2000" dirty="0">
                <a:latin typeface="Times New Roman" panose="02020603050405020304" pitchFamily="18" charset="0"/>
              </a:rPr>
              <a:t>（</a:t>
            </a:r>
            <a:r>
              <a:rPr lang="en-US" altLang="zh-CN" sz="2000" dirty="0">
                <a:latin typeface="Times New Roman" panose="02020603050405020304" pitchFamily="18" charset="0"/>
              </a:rPr>
              <a:t>stop words</a:t>
            </a:r>
            <a:r>
              <a:rPr lang="zh-CN" altLang="zh-CN" sz="2000" dirty="0">
                <a:latin typeface="Times New Roman" panose="02020603050405020304" pitchFamily="18" charset="0"/>
              </a:rPr>
              <a:t>）</a:t>
            </a:r>
            <a:r>
              <a:rPr lang="zh-CN" altLang="en-US" sz="2000" dirty="0">
                <a:latin typeface="Times New Roman" panose="02020603050405020304" pitchFamily="18" charset="0"/>
              </a:rPr>
              <a:t>。</a:t>
            </a:r>
            <a:r>
              <a:rPr lang="zh-CN" altLang="zh-CN" sz="2000" dirty="0">
                <a:latin typeface="Times New Roman" panose="02020603050405020304" pitchFamily="18" charset="0"/>
              </a:rPr>
              <a:t>假设把它们都过滤掉</a:t>
            </a:r>
            <a:r>
              <a:rPr lang="zh-CN" altLang="en-US" sz="2000" dirty="0">
                <a:latin typeface="Times New Roman" panose="02020603050405020304" pitchFamily="18" charset="0"/>
              </a:rPr>
              <a:t>后</a:t>
            </a:r>
            <a:r>
              <a:rPr lang="zh-CN" altLang="zh-CN" sz="2000" dirty="0">
                <a:latin typeface="Times New Roman" panose="02020603050405020304" pitchFamily="18" charset="0"/>
              </a:rPr>
              <a:t>，只考虑剩下的有实际意义的词。</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zh-CN" sz="2000" dirty="0">
                <a:latin typeface="Times New Roman" panose="02020603050405020304" pitchFamily="18" charset="0"/>
              </a:rPr>
              <a:t>我们可能</a:t>
            </a:r>
            <a:r>
              <a:rPr lang="zh-CN" altLang="zh-CN" sz="2000" dirty="0" smtClean="0">
                <a:latin typeface="Times New Roman" panose="02020603050405020304" pitchFamily="18" charset="0"/>
              </a:rPr>
              <a:t>发现</a:t>
            </a:r>
            <a:r>
              <a:rPr lang="zh-CN" altLang="en-US" sz="2000" dirty="0" smtClean="0">
                <a:latin typeface="Times New Roman" panose="02020603050405020304" pitchFamily="18" charset="0"/>
              </a:rPr>
              <a:t>“</a:t>
            </a:r>
            <a:r>
              <a:rPr lang="zh-CN" altLang="zh-CN" sz="2000" dirty="0" smtClean="0">
                <a:latin typeface="Times New Roman" panose="02020603050405020304" pitchFamily="18" charset="0"/>
              </a:rPr>
              <a:t>中国</a:t>
            </a:r>
            <a:r>
              <a:rPr lang="zh-CN" altLang="en-US" sz="2000" dirty="0" smtClean="0">
                <a:latin typeface="Times New Roman" panose="02020603050405020304" pitchFamily="18" charset="0"/>
              </a:rPr>
              <a:t>”</a:t>
            </a:r>
            <a:r>
              <a:rPr lang="zh-CN" altLang="zh-CN" sz="2000" dirty="0" smtClean="0">
                <a:latin typeface="Times New Roman" panose="02020603050405020304" pitchFamily="18" charset="0"/>
              </a:rPr>
              <a:t>、</a:t>
            </a:r>
            <a:r>
              <a:rPr lang="zh-CN" altLang="en-US" sz="2000" dirty="0" smtClean="0">
                <a:latin typeface="Times New Roman" panose="02020603050405020304" pitchFamily="18" charset="0"/>
              </a:rPr>
              <a:t>“</a:t>
            </a:r>
            <a:r>
              <a:rPr lang="zh-CN" altLang="zh-CN" sz="2000" dirty="0" smtClean="0">
                <a:latin typeface="Times New Roman" panose="02020603050405020304" pitchFamily="18" charset="0"/>
              </a:rPr>
              <a:t>蜜蜂</a:t>
            </a:r>
            <a:r>
              <a:rPr lang="zh-CN" altLang="en-US" sz="2000" dirty="0" smtClean="0">
                <a:latin typeface="Times New Roman" panose="02020603050405020304" pitchFamily="18" charset="0"/>
              </a:rPr>
              <a:t>”</a:t>
            </a:r>
            <a:r>
              <a:rPr lang="zh-CN" altLang="zh-CN" sz="2000" dirty="0" smtClean="0">
                <a:latin typeface="Times New Roman" panose="02020603050405020304" pitchFamily="18" charset="0"/>
              </a:rPr>
              <a:t>、</a:t>
            </a:r>
            <a:r>
              <a:rPr lang="zh-CN" altLang="en-US" sz="2000" dirty="0" smtClean="0">
                <a:latin typeface="Times New Roman" panose="02020603050405020304" pitchFamily="18" charset="0"/>
              </a:rPr>
              <a:t>“</a:t>
            </a:r>
            <a:r>
              <a:rPr lang="zh-CN" altLang="zh-CN" sz="2000" dirty="0" smtClean="0">
                <a:latin typeface="Times New Roman" panose="02020603050405020304" pitchFamily="18" charset="0"/>
              </a:rPr>
              <a:t>养殖</a:t>
            </a:r>
            <a:r>
              <a:rPr lang="zh-CN" altLang="en-US" sz="2000" dirty="0" smtClean="0">
                <a:latin typeface="Times New Roman" panose="02020603050405020304" pitchFamily="18" charset="0"/>
              </a:rPr>
              <a:t>”</a:t>
            </a:r>
            <a:r>
              <a:rPr lang="zh-CN" altLang="zh-CN" sz="2000" dirty="0" smtClean="0">
                <a:latin typeface="Times New Roman" panose="02020603050405020304" pitchFamily="18" charset="0"/>
              </a:rPr>
              <a:t>这</a:t>
            </a:r>
            <a:r>
              <a:rPr lang="zh-CN" altLang="zh-CN" sz="2000" dirty="0">
                <a:latin typeface="Times New Roman" panose="02020603050405020304" pitchFamily="18" charset="0"/>
              </a:rPr>
              <a:t>三个词的出现次数一样多。这是不是意味着，作为关键词，它们的重要性是一样的？</a:t>
            </a:r>
          </a:p>
          <a:p>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4136696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2</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自然语言处理概览</a:t>
            </a:r>
          </a:p>
          <a:p>
            <a:pPr eaLnBrk="1" hangingPunct="1">
              <a:lnSpc>
                <a:spcPct val="150000"/>
              </a:lnSpc>
              <a:spcBef>
                <a:spcPct val="20000"/>
              </a:spcBef>
              <a:buFont typeface="Arial" panose="020B0604020202020204" pitchFamily="34" charset="0"/>
              <a:buChar char="•"/>
            </a:pPr>
            <a:r>
              <a:rPr lang="zh-CN" altLang="en-US" sz="2800" dirty="0" smtClean="0"/>
              <a:t>中文</a:t>
            </a:r>
            <a:r>
              <a:rPr lang="zh-CN" altLang="en-US" sz="2800" dirty="0"/>
              <a:t>分词</a:t>
            </a:r>
          </a:p>
          <a:p>
            <a:pPr eaLnBrk="1" hangingPunct="1">
              <a:lnSpc>
                <a:spcPct val="150000"/>
              </a:lnSpc>
              <a:spcBef>
                <a:spcPct val="20000"/>
              </a:spcBef>
              <a:buFont typeface="Arial" panose="020B0604020202020204" pitchFamily="34" charset="0"/>
              <a:buChar char="•"/>
            </a:pPr>
            <a:r>
              <a:rPr lang="zh-CN" altLang="en-US" sz="2800" dirty="0" smtClean="0"/>
              <a:t>关键词</a:t>
            </a:r>
            <a:r>
              <a:rPr lang="zh-CN" altLang="en-US" sz="2800" dirty="0"/>
              <a:t>提取</a:t>
            </a:r>
          </a:p>
          <a:p>
            <a:pPr eaLnBrk="1" hangingPunct="1">
              <a:lnSpc>
                <a:spcPct val="150000"/>
              </a:lnSpc>
              <a:spcBef>
                <a:spcPct val="20000"/>
              </a:spcBef>
              <a:buFont typeface="Arial" panose="020B0604020202020204" pitchFamily="34" charset="0"/>
              <a:buChar char="•"/>
            </a:pPr>
            <a:r>
              <a:rPr lang="zh-CN" altLang="en-US" sz="2800" dirty="0" smtClean="0"/>
              <a:t>文本</a:t>
            </a:r>
            <a:r>
              <a:rPr lang="zh-CN" altLang="en-US" sz="2800" dirty="0"/>
              <a:t>相似度</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20</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案例</a:t>
            </a:r>
          </a:p>
        </p:txBody>
      </p:sp>
      <p:sp>
        <p:nvSpPr>
          <p:cNvPr id="9" name="内容占位符 2">
            <a:extLst>
              <a:ext uri="{FF2B5EF4-FFF2-40B4-BE49-F238E27FC236}">
                <a16:creationId xmlns:a16="http://schemas.microsoft.com/office/drawing/2014/main" id="{8102600F-79EA-4121-98C6-B62F05B1F4AD}"/>
              </a:ext>
            </a:extLst>
          </p:cNvPr>
          <p:cNvSpPr>
            <a:spLocks noGrp="1"/>
          </p:cNvSpPr>
          <p:nvPr>
            <p:ph idx="1"/>
          </p:nvPr>
        </p:nvSpPr>
        <p:spPr>
          <a:xfrm>
            <a:off x="406811" y="1728788"/>
            <a:ext cx="9624060" cy="4990084"/>
          </a:xfrm>
        </p:spPr>
        <p:txBody>
          <a:bodyPr>
            <a:normAutofit/>
          </a:bodyPr>
          <a:lstStyle/>
          <a:p>
            <a:r>
              <a:rPr lang="zh-CN" altLang="en-US" sz="2000" dirty="0">
                <a:latin typeface="Times New Roman" panose="02020603050405020304" pitchFamily="18" charset="0"/>
              </a:rPr>
              <a:t>“</a:t>
            </a:r>
            <a:r>
              <a:rPr lang="zh-CN" altLang="zh-CN" sz="2000" dirty="0">
                <a:latin typeface="Times New Roman" panose="02020603050405020304" pitchFamily="18" charset="0"/>
              </a:rPr>
              <a:t>中国</a:t>
            </a:r>
            <a:r>
              <a:rPr lang="zh-CN" altLang="en-US" sz="2000" dirty="0">
                <a:latin typeface="Times New Roman" panose="02020603050405020304" pitchFamily="18" charset="0"/>
              </a:rPr>
              <a:t>”</a:t>
            </a:r>
            <a:r>
              <a:rPr lang="zh-CN" altLang="zh-CN" sz="2000" dirty="0">
                <a:latin typeface="Times New Roman" panose="02020603050405020304" pitchFamily="18" charset="0"/>
              </a:rPr>
              <a:t>是很常见的词，</a:t>
            </a:r>
            <a:r>
              <a:rPr lang="zh-CN" altLang="en-US" sz="2000" dirty="0">
                <a:latin typeface="Times New Roman" panose="02020603050405020304" pitchFamily="18" charset="0"/>
              </a:rPr>
              <a:t>经常出现于各个中文</a:t>
            </a:r>
            <a:r>
              <a:rPr lang="zh-CN" altLang="en-US" sz="2000" dirty="0" smtClean="0">
                <a:latin typeface="Times New Roman" panose="02020603050405020304" pitchFamily="18" charset="0"/>
              </a:rPr>
              <a:t>文章</a:t>
            </a:r>
            <a:endParaRPr lang="en-US" altLang="zh-CN" sz="2000" dirty="0" smtClean="0">
              <a:latin typeface="Times New Roman" panose="02020603050405020304" pitchFamily="18" charset="0"/>
            </a:endParaRPr>
          </a:p>
          <a:p>
            <a:endParaRPr lang="en-US" altLang="zh-CN" sz="2000" dirty="0">
              <a:latin typeface="Times New Roman" panose="02020603050405020304" pitchFamily="18" charset="0"/>
            </a:endParaRPr>
          </a:p>
          <a:p>
            <a:r>
              <a:rPr lang="zh-CN" altLang="zh-CN" sz="2000" dirty="0">
                <a:latin typeface="Times New Roman" panose="02020603050405020304" pitchFamily="18" charset="0"/>
              </a:rPr>
              <a:t>相对而言，</a:t>
            </a:r>
            <a:r>
              <a:rPr lang="zh-CN" altLang="en-US" sz="2000" dirty="0">
                <a:latin typeface="Times New Roman" panose="02020603050405020304" pitchFamily="18" charset="0"/>
              </a:rPr>
              <a:t>“</a:t>
            </a:r>
            <a:r>
              <a:rPr lang="zh-CN" altLang="zh-CN" sz="2000" dirty="0">
                <a:latin typeface="Times New Roman" panose="02020603050405020304" pitchFamily="18" charset="0"/>
              </a:rPr>
              <a:t>蜜蜂</a:t>
            </a:r>
            <a:r>
              <a:rPr lang="zh-CN" altLang="en-US" sz="2000" dirty="0">
                <a:latin typeface="Times New Roman" panose="02020603050405020304" pitchFamily="18" charset="0"/>
              </a:rPr>
              <a:t>”</a:t>
            </a:r>
            <a:r>
              <a:rPr lang="zh-CN" altLang="zh-CN" sz="2000" dirty="0">
                <a:latin typeface="Times New Roman" panose="02020603050405020304" pitchFamily="18" charset="0"/>
              </a:rPr>
              <a:t>和</a:t>
            </a:r>
            <a:r>
              <a:rPr lang="zh-CN" altLang="en-US" sz="2000" dirty="0">
                <a:latin typeface="Times New Roman" panose="02020603050405020304" pitchFamily="18" charset="0"/>
              </a:rPr>
              <a:t>“</a:t>
            </a:r>
            <a:r>
              <a:rPr lang="zh-CN" altLang="zh-CN" sz="2000" dirty="0">
                <a:latin typeface="Times New Roman" panose="02020603050405020304" pitchFamily="18" charset="0"/>
              </a:rPr>
              <a:t>养殖</a:t>
            </a:r>
            <a:r>
              <a:rPr lang="zh-CN" altLang="en-US" sz="2000" dirty="0">
                <a:latin typeface="Times New Roman" panose="02020603050405020304" pitchFamily="18" charset="0"/>
              </a:rPr>
              <a:t>”</a:t>
            </a:r>
            <a:r>
              <a:rPr lang="zh-CN" altLang="zh-CN" sz="2000" dirty="0">
                <a:latin typeface="Times New Roman" panose="02020603050405020304" pitchFamily="18" charset="0"/>
              </a:rPr>
              <a:t>不那么常见</a:t>
            </a:r>
            <a:r>
              <a:rPr lang="zh-CN" altLang="en-US" sz="2000" dirty="0">
                <a:latin typeface="Times New Roman" panose="02020603050405020304" pitchFamily="18" charset="0"/>
              </a:rPr>
              <a:t>，如果偶尔在某篇文章出现，意义重大</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en-US" altLang="zh-CN" sz="2000" dirty="0">
              <a:latin typeface="Times New Roman" panose="02020603050405020304" pitchFamily="18" charset="0"/>
            </a:endParaRPr>
          </a:p>
          <a:p>
            <a:r>
              <a:rPr lang="zh-CN" altLang="zh-CN" sz="2000" dirty="0">
                <a:latin typeface="Times New Roman" panose="02020603050405020304" pitchFamily="18" charset="0"/>
              </a:rPr>
              <a:t>如果这三个词在一篇文章的出现次数一样多，有理由认为，</a:t>
            </a:r>
            <a:r>
              <a:rPr lang="zh-CN" altLang="en-US" sz="2000" dirty="0">
                <a:latin typeface="Times New Roman" panose="02020603050405020304" pitchFamily="18" charset="0"/>
              </a:rPr>
              <a:t>“</a:t>
            </a:r>
            <a:r>
              <a:rPr lang="zh-CN" altLang="zh-CN" sz="2000" dirty="0">
                <a:latin typeface="Times New Roman" panose="02020603050405020304" pitchFamily="18" charset="0"/>
              </a:rPr>
              <a:t>蜜蜂</a:t>
            </a:r>
            <a:r>
              <a:rPr lang="zh-CN" altLang="en-US" sz="2000" dirty="0">
                <a:latin typeface="Times New Roman" panose="02020603050405020304" pitchFamily="18" charset="0"/>
              </a:rPr>
              <a:t>”</a:t>
            </a:r>
            <a:r>
              <a:rPr lang="zh-CN" altLang="zh-CN" sz="2000" dirty="0">
                <a:latin typeface="Times New Roman" panose="02020603050405020304" pitchFamily="18" charset="0"/>
              </a:rPr>
              <a:t>和</a:t>
            </a:r>
            <a:r>
              <a:rPr lang="zh-CN" altLang="en-US" sz="2000" dirty="0">
                <a:latin typeface="Times New Roman" panose="02020603050405020304" pitchFamily="18" charset="0"/>
              </a:rPr>
              <a:t>“</a:t>
            </a:r>
            <a:r>
              <a:rPr lang="zh-CN" altLang="zh-CN" sz="2000" dirty="0">
                <a:latin typeface="Times New Roman" panose="02020603050405020304" pitchFamily="18" charset="0"/>
              </a:rPr>
              <a:t>养殖</a:t>
            </a:r>
            <a:r>
              <a:rPr lang="zh-CN" altLang="en-US" sz="2000" dirty="0">
                <a:latin typeface="Times New Roman" panose="02020603050405020304" pitchFamily="18" charset="0"/>
              </a:rPr>
              <a:t>”</a:t>
            </a:r>
            <a:r>
              <a:rPr lang="zh-CN" altLang="zh-CN" sz="2000" dirty="0">
                <a:latin typeface="Times New Roman" panose="02020603050405020304" pitchFamily="18" charset="0"/>
              </a:rPr>
              <a:t>的重要程度要大于</a:t>
            </a:r>
            <a:r>
              <a:rPr lang="zh-CN" altLang="en-US" sz="2000" dirty="0">
                <a:latin typeface="Times New Roman" panose="02020603050405020304" pitchFamily="18" charset="0"/>
              </a:rPr>
              <a:t>“</a:t>
            </a:r>
            <a:r>
              <a:rPr lang="zh-CN" altLang="zh-CN" sz="2000" dirty="0">
                <a:latin typeface="Times New Roman" panose="02020603050405020304" pitchFamily="18" charset="0"/>
              </a:rPr>
              <a:t>中国</a:t>
            </a:r>
            <a:r>
              <a:rPr lang="zh-CN" altLang="en-US" sz="2000" dirty="0">
                <a:latin typeface="Times New Roman" panose="02020603050405020304" pitchFamily="18" charset="0"/>
              </a:rPr>
              <a:t>”</a:t>
            </a:r>
            <a:r>
              <a:rPr lang="zh-CN" altLang="zh-CN" sz="2000" dirty="0">
                <a:latin typeface="Times New Roman" panose="02020603050405020304" pitchFamily="18" charset="0"/>
              </a:rPr>
              <a:t>，也就是说，在关键词排序上面，</a:t>
            </a:r>
            <a:r>
              <a:rPr lang="zh-CN" altLang="en-US" sz="2000" dirty="0">
                <a:latin typeface="Times New Roman" panose="02020603050405020304" pitchFamily="18" charset="0"/>
              </a:rPr>
              <a:t>“</a:t>
            </a:r>
            <a:r>
              <a:rPr lang="zh-CN" altLang="zh-CN" sz="2000" dirty="0">
                <a:latin typeface="Times New Roman" panose="02020603050405020304" pitchFamily="18" charset="0"/>
              </a:rPr>
              <a:t>蜜蜂</a:t>
            </a:r>
            <a:r>
              <a:rPr lang="zh-CN" altLang="en-US" sz="2000" dirty="0">
                <a:latin typeface="Times New Roman" panose="02020603050405020304" pitchFamily="18" charset="0"/>
              </a:rPr>
              <a:t>”</a:t>
            </a:r>
            <a:r>
              <a:rPr lang="zh-CN" altLang="zh-CN" sz="2000" dirty="0">
                <a:latin typeface="Times New Roman" panose="02020603050405020304" pitchFamily="18" charset="0"/>
              </a:rPr>
              <a:t>和</a:t>
            </a:r>
            <a:r>
              <a:rPr lang="zh-CN" altLang="en-US" sz="2000" dirty="0">
                <a:latin typeface="Times New Roman" panose="02020603050405020304" pitchFamily="18" charset="0"/>
              </a:rPr>
              <a:t>“</a:t>
            </a:r>
            <a:r>
              <a:rPr lang="zh-CN" altLang="zh-CN" sz="2000" dirty="0">
                <a:latin typeface="Times New Roman" panose="02020603050405020304" pitchFamily="18" charset="0"/>
              </a:rPr>
              <a:t>养殖</a:t>
            </a:r>
            <a:r>
              <a:rPr lang="zh-CN" altLang="en-US" sz="2000" dirty="0">
                <a:latin typeface="Times New Roman" panose="02020603050405020304" pitchFamily="18" charset="0"/>
              </a:rPr>
              <a:t>”</a:t>
            </a:r>
            <a:r>
              <a:rPr lang="zh-CN" altLang="zh-CN" sz="2000" dirty="0">
                <a:latin typeface="Times New Roman" panose="02020603050405020304" pitchFamily="18" charset="0"/>
              </a:rPr>
              <a:t>应该排在</a:t>
            </a:r>
            <a:r>
              <a:rPr lang="zh-CN" altLang="en-US" sz="2000" dirty="0">
                <a:latin typeface="Times New Roman" panose="02020603050405020304" pitchFamily="18" charset="0"/>
              </a:rPr>
              <a:t>“</a:t>
            </a:r>
            <a:r>
              <a:rPr lang="zh-CN" altLang="zh-CN" sz="2000" dirty="0">
                <a:latin typeface="Times New Roman" panose="02020603050405020304" pitchFamily="18" charset="0"/>
              </a:rPr>
              <a:t>中国</a:t>
            </a:r>
            <a:r>
              <a:rPr lang="zh-CN" altLang="en-US" sz="2000" dirty="0">
                <a:latin typeface="Times New Roman" panose="02020603050405020304" pitchFamily="18" charset="0"/>
              </a:rPr>
              <a:t>”</a:t>
            </a:r>
            <a:r>
              <a:rPr lang="zh-CN" altLang="zh-CN" sz="2000" dirty="0">
                <a:latin typeface="Times New Roman" panose="02020603050405020304" pitchFamily="18" charset="0"/>
              </a:rPr>
              <a:t>的前面</a:t>
            </a:r>
            <a:r>
              <a:rPr lang="zh-CN" altLang="zh-CN" sz="2000" dirty="0" smtClean="0">
                <a:latin typeface="Times New Roman" panose="02020603050405020304" pitchFamily="18" charset="0"/>
              </a:rPr>
              <a:t>。</a:t>
            </a:r>
            <a:endParaRPr lang="en-US" altLang="zh-CN" sz="2000" dirty="0" smtClean="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因此，</a:t>
            </a:r>
            <a:r>
              <a:rPr lang="zh-CN" altLang="zh-CN" sz="2000" dirty="0">
                <a:latin typeface="Times New Roman" panose="02020603050405020304" pitchFamily="18" charset="0"/>
              </a:rPr>
              <a:t>需要一个重要性调整系数，衡量一个词是不是常见词。</a:t>
            </a:r>
            <a:endParaRPr lang="en-US" altLang="zh-CN" sz="2000" dirty="0">
              <a:latin typeface="Times New Roman" panose="02020603050405020304" pitchFamily="18" charset="0"/>
            </a:endParaRPr>
          </a:p>
          <a:p>
            <a:pPr>
              <a:spcBef>
                <a:spcPts val="1800"/>
              </a:spcBef>
            </a:pPr>
            <a:endParaRPr lang="zh-CN" altLang="en-US" sz="2000" dirty="0"/>
          </a:p>
        </p:txBody>
      </p:sp>
    </p:spTree>
    <p:extLst>
      <p:ext uri="{BB962C8B-B14F-4D97-AF65-F5344CB8AC3E}">
        <p14:creationId xmlns:p14="http://schemas.microsoft.com/office/powerpoint/2010/main" val="3943172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21</a:t>
            </a:fld>
            <a:endParaRPr lang="zh-CN" altLang="en-US" smtClean="0"/>
          </a:p>
        </p:txBody>
      </p:sp>
      <p:sp>
        <p:nvSpPr>
          <p:cNvPr id="2" name="矩形 1"/>
          <p:cNvSpPr>
            <a:spLocks noChangeArrowheads="1"/>
          </p:cNvSpPr>
          <p:nvPr/>
        </p:nvSpPr>
        <p:spPr bwMode="auto">
          <a:xfrm>
            <a:off x="550863" y="987425"/>
            <a:ext cx="11029950" cy="66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dirty="0">
                <a:latin typeface="Times New Roman" panose="02020603050405020304" pitchFamily="18" charset="0"/>
              </a:rPr>
              <a:t>TF-IDF</a:t>
            </a:r>
            <a:endParaRPr lang="zh-CN" altLang="en-US" sz="2800" b="1" dirty="0"/>
          </a:p>
        </p:txBody>
      </p:sp>
      <p:sp>
        <p:nvSpPr>
          <p:cNvPr id="10" name="内容占位符 2">
            <a:extLst>
              <a:ext uri="{FF2B5EF4-FFF2-40B4-BE49-F238E27FC236}">
                <a16:creationId xmlns:a16="http://schemas.microsoft.com/office/drawing/2014/main" id="{44B0BFF7-95C8-4940-B1DA-E0DAEEB29BF3}"/>
              </a:ext>
            </a:extLst>
          </p:cNvPr>
          <p:cNvSpPr>
            <a:spLocks noGrp="1"/>
          </p:cNvSpPr>
          <p:nvPr>
            <p:ph idx="1"/>
          </p:nvPr>
        </p:nvSpPr>
        <p:spPr>
          <a:xfrm>
            <a:off x="534353" y="1858988"/>
            <a:ext cx="10385188" cy="3751621"/>
          </a:xfrm>
        </p:spPr>
        <p:txBody>
          <a:bodyPr>
            <a:noAutofit/>
          </a:bodyPr>
          <a:lstStyle/>
          <a:p>
            <a:pPr>
              <a:spcBef>
                <a:spcPts val="1800"/>
              </a:spcBef>
            </a:pPr>
            <a:r>
              <a:rPr lang="zh-CN" altLang="zh-CN" sz="2000" dirty="0">
                <a:latin typeface="Times New Roman" panose="02020603050405020304" pitchFamily="18" charset="0"/>
              </a:rPr>
              <a:t>如果某个词比较少见，但是它在这篇文章中多次出现，那么它很可能就反映了这篇文章的特性，正是我们所需要的关键词。</a:t>
            </a:r>
            <a:endParaRPr lang="en-US" altLang="zh-CN" sz="2000" dirty="0">
              <a:latin typeface="Times New Roman" panose="02020603050405020304" pitchFamily="18" charset="0"/>
            </a:endParaRPr>
          </a:p>
          <a:p>
            <a:pPr>
              <a:spcBef>
                <a:spcPts val="1800"/>
              </a:spcBef>
            </a:pPr>
            <a:r>
              <a:rPr lang="zh-CN" altLang="zh-CN" sz="2000" dirty="0">
                <a:latin typeface="Times New Roman" panose="02020603050405020304" pitchFamily="18" charset="0"/>
              </a:rPr>
              <a:t>在词频的基础上，要对每个词分配一个</a:t>
            </a:r>
            <a:r>
              <a:rPr lang="zh-CN" altLang="en-US" sz="2000" dirty="0">
                <a:latin typeface="Times New Roman" panose="02020603050405020304" pitchFamily="18" charset="0"/>
              </a:rPr>
              <a:t>“</a:t>
            </a:r>
            <a:r>
              <a:rPr lang="zh-CN" altLang="zh-CN" sz="2000" dirty="0">
                <a:latin typeface="Times New Roman" panose="02020603050405020304" pitchFamily="18" charset="0"/>
              </a:rPr>
              <a:t>重要性</a:t>
            </a:r>
            <a:r>
              <a:rPr lang="zh-CN" altLang="en-US" sz="2000" dirty="0">
                <a:latin typeface="Times New Roman" panose="02020603050405020304" pitchFamily="18" charset="0"/>
              </a:rPr>
              <a:t>”</a:t>
            </a:r>
            <a:r>
              <a:rPr lang="zh-CN" altLang="zh-CN" sz="2000" dirty="0">
                <a:latin typeface="Times New Roman" panose="02020603050405020304" pitchFamily="18" charset="0"/>
              </a:rPr>
              <a:t>权重</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a:p>
            <a:pPr>
              <a:spcBef>
                <a:spcPts val="1800"/>
              </a:spcBef>
            </a:pPr>
            <a:r>
              <a:rPr lang="zh-CN" altLang="zh-CN" sz="2000" dirty="0">
                <a:latin typeface="Times New Roman" panose="02020603050405020304" pitchFamily="18" charset="0"/>
              </a:rPr>
              <a:t>最常见的词（</a:t>
            </a:r>
            <a:r>
              <a:rPr lang="zh-CN" altLang="en-US" sz="2000" dirty="0">
                <a:latin typeface="Times New Roman" panose="02020603050405020304" pitchFamily="18" charset="0"/>
              </a:rPr>
              <a:t>“</a:t>
            </a:r>
            <a:r>
              <a:rPr lang="zh-CN" altLang="zh-CN" sz="2000" dirty="0">
                <a:latin typeface="Times New Roman" panose="02020603050405020304" pitchFamily="18" charset="0"/>
              </a:rPr>
              <a:t>的</a:t>
            </a:r>
            <a:r>
              <a:rPr lang="zh-CN" altLang="en-US" sz="2000" dirty="0">
                <a:latin typeface="Times New Roman" panose="02020603050405020304" pitchFamily="18" charset="0"/>
              </a:rPr>
              <a:t>”</a:t>
            </a:r>
            <a:r>
              <a:rPr lang="zh-CN" altLang="zh-CN" sz="2000" dirty="0">
                <a:latin typeface="Times New Roman" panose="02020603050405020304" pitchFamily="18" charset="0"/>
              </a:rPr>
              <a:t>、</a:t>
            </a:r>
            <a:r>
              <a:rPr lang="zh-CN" altLang="en-US" sz="2000" dirty="0">
                <a:latin typeface="Times New Roman" panose="02020603050405020304" pitchFamily="18" charset="0"/>
              </a:rPr>
              <a:t>“</a:t>
            </a:r>
            <a:r>
              <a:rPr lang="zh-CN" altLang="zh-CN" sz="2000" dirty="0">
                <a:latin typeface="Times New Roman" panose="02020603050405020304" pitchFamily="18" charset="0"/>
              </a:rPr>
              <a:t>是</a:t>
            </a:r>
            <a:r>
              <a:rPr lang="zh-CN" altLang="en-US" sz="2000" dirty="0">
                <a:latin typeface="Times New Roman" panose="02020603050405020304" pitchFamily="18" charset="0"/>
              </a:rPr>
              <a:t>”</a:t>
            </a:r>
            <a:r>
              <a:rPr lang="zh-CN" altLang="zh-CN" sz="2000" dirty="0">
                <a:latin typeface="Times New Roman" panose="02020603050405020304" pitchFamily="18" charset="0"/>
              </a:rPr>
              <a:t>、</a:t>
            </a:r>
            <a:r>
              <a:rPr lang="zh-CN" altLang="en-US" sz="2000" dirty="0">
                <a:latin typeface="Times New Roman" panose="02020603050405020304" pitchFamily="18" charset="0"/>
              </a:rPr>
              <a:t>“</a:t>
            </a:r>
            <a:r>
              <a:rPr lang="zh-CN" altLang="zh-CN" sz="2000" dirty="0">
                <a:latin typeface="Times New Roman" panose="02020603050405020304" pitchFamily="18" charset="0"/>
              </a:rPr>
              <a:t>在</a:t>
            </a:r>
            <a:r>
              <a:rPr lang="zh-CN" altLang="en-US" sz="2000" dirty="0">
                <a:latin typeface="Times New Roman" panose="02020603050405020304" pitchFamily="18" charset="0"/>
              </a:rPr>
              <a:t>”</a:t>
            </a:r>
            <a:r>
              <a:rPr lang="zh-CN" altLang="zh-CN" sz="2000" dirty="0">
                <a:latin typeface="Times New Roman" panose="02020603050405020304" pitchFamily="18" charset="0"/>
              </a:rPr>
              <a:t>）给予最小的权重，较常见的词（</a:t>
            </a:r>
            <a:r>
              <a:rPr lang="zh-CN" altLang="en-US" sz="2000" dirty="0">
                <a:latin typeface="Times New Roman" panose="02020603050405020304" pitchFamily="18" charset="0"/>
              </a:rPr>
              <a:t>“</a:t>
            </a:r>
            <a:r>
              <a:rPr lang="zh-CN" altLang="zh-CN" sz="2000" dirty="0">
                <a:latin typeface="Times New Roman" panose="02020603050405020304" pitchFamily="18" charset="0"/>
              </a:rPr>
              <a:t>中国</a:t>
            </a:r>
            <a:r>
              <a:rPr lang="zh-CN" altLang="en-US" sz="2000" dirty="0">
                <a:latin typeface="Times New Roman" panose="02020603050405020304" pitchFamily="18" charset="0"/>
              </a:rPr>
              <a:t>”</a:t>
            </a:r>
            <a:r>
              <a:rPr lang="zh-CN" altLang="zh-CN" sz="2000" dirty="0">
                <a:latin typeface="Times New Roman" panose="02020603050405020304" pitchFamily="18" charset="0"/>
              </a:rPr>
              <a:t>）给予较小的权重，较少见的词（</a:t>
            </a:r>
            <a:r>
              <a:rPr lang="zh-CN" altLang="en-US" sz="2000" dirty="0">
                <a:latin typeface="Times New Roman" panose="02020603050405020304" pitchFamily="18" charset="0"/>
              </a:rPr>
              <a:t>“</a:t>
            </a:r>
            <a:r>
              <a:rPr lang="zh-CN" altLang="zh-CN" sz="2000" dirty="0">
                <a:latin typeface="Times New Roman" panose="02020603050405020304" pitchFamily="18" charset="0"/>
              </a:rPr>
              <a:t>蜜蜂</a:t>
            </a:r>
            <a:r>
              <a:rPr lang="zh-CN" altLang="en-US" sz="2000" dirty="0">
                <a:latin typeface="Times New Roman" panose="02020603050405020304" pitchFamily="18" charset="0"/>
              </a:rPr>
              <a:t>”</a:t>
            </a:r>
            <a:r>
              <a:rPr lang="zh-CN" altLang="zh-CN" sz="2000" dirty="0">
                <a:latin typeface="Times New Roman" panose="02020603050405020304" pitchFamily="18" charset="0"/>
              </a:rPr>
              <a:t>、</a:t>
            </a:r>
            <a:r>
              <a:rPr lang="zh-CN" altLang="en-US" sz="2000" dirty="0">
                <a:latin typeface="Times New Roman" panose="02020603050405020304" pitchFamily="18" charset="0"/>
              </a:rPr>
              <a:t>“</a:t>
            </a:r>
            <a:r>
              <a:rPr lang="zh-CN" altLang="zh-CN" sz="2000" dirty="0">
                <a:latin typeface="Times New Roman" panose="02020603050405020304" pitchFamily="18" charset="0"/>
              </a:rPr>
              <a:t>养殖</a:t>
            </a:r>
            <a:r>
              <a:rPr lang="zh-CN" altLang="en-US" sz="2000" dirty="0">
                <a:latin typeface="Times New Roman" panose="02020603050405020304" pitchFamily="18" charset="0"/>
              </a:rPr>
              <a:t>”</a:t>
            </a:r>
            <a:r>
              <a:rPr lang="zh-CN" altLang="zh-CN" sz="2000" dirty="0">
                <a:latin typeface="Times New Roman" panose="02020603050405020304" pitchFamily="18" charset="0"/>
              </a:rPr>
              <a:t>）给予较大的权重。这个权重叫做</a:t>
            </a:r>
            <a:r>
              <a:rPr lang="zh-CN" altLang="en-US" sz="2000" dirty="0">
                <a:latin typeface="Times New Roman" panose="02020603050405020304" pitchFamily="18" charset="0"/>
              </a:rPr>
              <a:t>“</a:t>
            </a:r>
            <a:r>
              <a:rPr lang="zh-CN" altLang="zh-CN" sz="2000" dirty="0">
                <a:latin typeface="Times New Roman" panose="02020603050405020304" pitchFamily="18" charset="0"/>
              </a:rPr>
              <a:t>逆文档频率</a:t>
            </a:r>
            <a:r>
              <a:rPr lang="zh-CN" altLang="en-US" sz="2000" dirty="0">
                <a:latin typeface="Times New Roman" panose="02020603050405020304" pitchFamily="18" charset="0"/>
              </a:rPr>
              <a:t>”</a:t>
            </a:r>
            <a:r>
              <a:rPr lang="zh-CN" altLang="zh-CN" sz="2000" dirty="0">
                <a:latin typeface="Times New Roman" panose="02020603050405020304" pitchFamily="18" charset="0"/>
              </a:rPr>
              <a:t>（</a:t>
            </a:r>
            <a:r>
              <a:rPr lang="en-US" altLang="zh-CN" sz="2000" dirty="0">
                <a:latin typeface="Times New Roman" panose="02020603050405020304" pitchFamily="18" charset="0"/>
              </a:rPr>
              <a:t>Inverse Document Frequency</a:t>
            </a:r>
            <a:r>
              <a:rPr lang="zh-CN" altLang="zh-CN" sz="2000" dirty="0">
                <a:latin typeface="Times New Roman" panose="02020603050405020304" pitchFamily="18" charset="0"/>
              </a:rPr>
              <a:t>，缩写为</a:t>
            </a:r>
            <a:r>
              <a:rPr lang="en-US" altLang="zh-CN" sz="2000" dirty="0">
                <a:latin typeface="Times New Roman" panose="02020603050405020304" pitchFamily="18" charset="0"/>
              </a:rPr>
              <a:t>IDF</a:t>
            </a:r>
            <a:r>
              <a:rPr lang="zh-CN" altLang="zh-CN" sz="2000" dirty="0">
                <a:latin typeface="Times New Roman" panose="02020603050405020304" pitchFamily="18" charset="0"/>
              </a:rPr>
              <a:t>），它的大小与一个词的常见程度成反比。</a:t>
            </a: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知道了“词频”（</a:t>
            </a:r>
            <a:r>
              <a:rPr lang="en-US" altLang="zh-CN" sz="2000" dirty="0">
                <a:latin typeface="Times New Roman" panose="02020603050405020304" pitchFamily="18" charset="0"/>
              </a:rPr>
              <a:t>TF</a:t>
            </a:r>
            <a:r>
              <a:rPr lang="zh-CN" altLang="en-US" sz="2000" dirty="0">
                <a:latin typeface="Times New Roman" panose="02020603050405020304" pitchFamily="18" charset="0"/>
              </a:rPr>
              <a:t>）和“逆文档频率”（</a:t>
            </a:r>
            <a:r>
              <a:rPr lang="en-US" altLang="zh-CN" sz="2000" dirty="0">
                <a:latin typeface="Times New Roman" panose="02020603050405020304" pitchFamily="18" charset="0"/>
              </a:rPr>
              <a:t>IDF</a:t>
            </a:r>
            <a:r>
              <a:rPr lang="zh-CN" altLang="en-US" sz="2000" dirty="0">
                <a:latin typeface="Times New Roman" panose="02020603050405020304" pitchFamily="18" charset="0"/>
              </a:rPr>
              <a:t>）以后，将这两个值相乘，就得到了一个词的</a:t>
            </a:r>
            <a:r>
              <a:rPr lang="en-US" altLang="zh-CN" sz="2000" dirty="0">
                <a:latin typeface="Times New Roman" panose="02020603050405020304" pitchFamily="18" charset="0"/>
              </a:rPr>
              <a:t>TF-IDF</a:t>
            </a:r>
            <a:r>
              <a:rPr lang="zh-CN" altLang="en-US" sz="2000" dirty="0">
                <a:latin typeface="Times New Roman" panose="02020603050405020304" pitchFamily="18" charset="0"/>
              </a:rPr>
              <a:t>值。某个词对文章的重要性越高，它的</a:t>
            </a:r>
            <a:r>
              <a:rPr lang="en-US" altLang="zh-CN" sz="2000" dirty="0">
                <a:latin typeface="Times New Roman" panose="02020603050405020304" pitchFamily="18" charset="0"/>
              </a:rPr>
              <a:t>TF-IDF</a:t>
            </a:r>
            <a:r>
              <a:rPr lang="zh-CN" altLang="en-US" sz="2000" dirty="0">
                <a:latin typeface="Times New Roman" panose="02020603050405020304" pitchFamily="18" charset="0"/>
              </a:rPr>
              <a:t>值就越大。</a:t>
            </a:r>
            <a:endParaRPr lang="zh-CN" altLang="zh-CN" sz="2000" dirty="0">
              <a:latin typeface="Times New Roman" panose="02020603050405020304" pitchFamily="18" charset="0"/>
            </a:endParaRPr>
          </a:p>
          <a:p>
            <a:pPr>
              <a:spcBef>
                <a:spcPts val="1800"/>
              </a:spcBef>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1616833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22</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TFIDF</a:t>
            </a:r>
            <a:r>
              <a:rPr lang="zh-CN" altLang="en-US" sz="2800" b="1" dirty="0">
                <a:latin typeface="Times New Roman" panose="02020603050405020304" pitchFamily="18" charset="0"/>
                <a:cs typeface="Times New Roman" panose="02020603050405020304" pitchFamily="18" charset="0"/>
              </a:rPr>
              <a:t>算法步骤</a:t>
            </a:r>
            <a:endParaRPr lang="zh-CN" altLang="en-US" sz="2800" b="1" dirty="0"/>
          </a:p>
        </p:txBody>
      </p:sp>
      <p:sp>
        <p:nvSpPr>
          <p:cNvPr id="9" name="内容占位符 2">
            <a:extLst>
              <a:ext uri="{FF2B5EF4-FFF2-40B4-BE49-F238E27FC236}">
                <a16:creationId xmlns:a16="http://schemas.microsoft.com/office/drawing/2014/main" id="{7649F3BD-194C-4DCB-A59C-CFB63C6A7CC6}"/>
              </a:ext>
            </a:extLst>
          </p:cNvPr>
          <p:cNvSpPr>
            <a:spLocks noGrp="1"/>
          </p:cNvSpPr>
          <p:nvPr>
            <p:ph idx="1"/>
          </p:nvPr>
        </p:nvSpPr>
        <p:spPr>
          <a:xfrm>
            <a:off x="406811" y="1643281"/>
            <a:ext cx="10368720" cy="4669409"/>
          </a:xfrm>
        </p:spPr>
        <p:txBody>
          <a:bodyPr/>
          <a:lstStyle/>
          <a:p>
            <a:r>
              <a:rPr lang="zh-CN" altLang="en-US" sz="2000" b="1" dirty="0"/>
              <a:t>步骤</a:t>
            </a:r>
            <a:r>
              <a:rPr lang="en-US" altLang="zh-CN" sz="2000" b="1" dirty="0"/>
              <a:t>1</a:t>
            </a:r>
            <a:r>
              <a:rPr lang="zh-CN" altLang="en-US" sz="2000" dirty="0"/>
              <a:t>：计算词频</a:t>
            </a:r>
            <a:endParaRPr lang="en-US" altLang="zh-CN" sz="2000" dirty="0"/>
          </a:p>
          <a:p>
            <a:endParaRPr lang="en-US" altLang="zh-CN" sz="2000" dirty="0"/>
          </a:p>
          <a:p>
            <a:pPr marL="0" indent="0">
              <a:buNone/>
            </a:pPr>
            <a:endParaRPr lang="en-US" altLang="zh-CN" sz="2000" dirty="0"/>
          </a:p>
          <a:p>
            <a:pPr marL="522287" lvl="1" indent="0">
              <a:buNone/>
            </a:pPr>
            <a:endParaRPr lang="en-US" altLang="zh-CN" sz="2000" dirty="0" smtClean="0"/>
          </a:p>
          <a:p>
            <a:pPr marL="522287" lvl="1" indent="0">
              <a:buNone/>
            </a:pPr>
            <a:r>
              <a:rPr lang="zh-CN" altLang="zh-CN" sz="2000" dirty="0" smtClean="0"/>
              <a:t>考虑</a:t>
            </a:r>
            <a:r>
              <a:rPr lang="zh-CN" altLang="zh-CN" sz="2000" dirty="0"/>
              <a:t>到文章有长短之分，为了便于不同文章的比较，进行</a:t>
            </a:r>
            <a:r>
              <a:rPr lang="zh-CN" altLang="en-US" sz="2000" dirty="0"/>
              <a:t>“</a:t>
            </a:r>
            <a:r>
              <a:rPr lang="zh-CN" altLang="zh-CN" sz="2000" dirty="0"/>
              <a:t>词频</a:t>
            </a:r>
            <a:r>
              <a:rPr lang="zh-CN" altLang="en-US" sz="2000" dirty="0"/>
              <a:t>”</a:t>
            </a:r>
            <a:r>
              <a:rPr lang="zh-CN" altLang="zh-CN" sz="2000" dirty="0"/>
              <a:t>标准化。</a:t>
            </a:r>
            <a:r>
              <a:rPr lang="zh-CN" altLang="en-US" sz="2000" dirty="0"/>
              <a:t>（一般都用第一个）</a:t>
            </a:r>
            <a:endParaRPr lang="zh-CN" altLang="zh-CN" sz="2000" dirty="0"/>
          </a:p>
          <a:p>
            <a:endParaRPr lang="zh-CN" altLang="en-US" sz="2000" dirty="0"/>
          </a:p>
        </p:txBody>
      </p:sp>
      <p:pic>
        <p:nvPicPr>
          <p:cNvPr id="11" name="Picture 2" descr="IMG_256">
            <a:extLst>
              <a:ext uri="{FF2B5EF4-FFF2-40B4-BE49-F238E27FC236}">
                <a16:creationId xmlns:a16="http://schemas.microsoft.com/office/drawing/2014/main" id="{A9A7D04D-9284-4062-B2C6-D8FB57A94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277" y="2078836"/>
            <a:ext cx="4752528" cy="88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IMG_257">
            <a:extLst>
              <a:ext uri="{FF2B5EF4-FFF2-40B4-BE49-F238E27FC236}">
                <a16:creationId xmlns:a16="http://schemas.microsoft.com/office/drawing/2014/main" id="{235D60CC-882D-413C-8E5C-9821C0389A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288" y="3843031"/>
            <a:ext cx="4968939" cy="14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IMG_258">
            <a:extLst>
              <a:ext uri="{FF2B5EF4-FFF2-40B4-BE49-F238E27FC236}">
                <a16:creationId xmlns:a16="http://schemas.microsoft.com/office/drawing/2014/main" id="{021F991E-B0E9-4E8E-9A70-8A90C5B034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884" y="5161672"/>
            <a:ext cx="5266583" cy="115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835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23</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TFIDF</a:t>
            </a:r>
            <a:r>
              <a:rPr lang="zh-CN" altLang="en-US" sz="2800" b="1" dirty="0">
                <a:latin typeface="Times New Roman" panose="02020603050405020304" pitchFamily="18" charset="0"/>
                <a:cs typeface="Times New Roman" panose="02020603050405020304" pitchFamily="18" charset="0"/>
              </a:rPr>
              <a:t>算法步骤</a:t>
            </a:r>
            <a:endParaRPr lang="zh-CN" altLang="en-US" sz="2800" b="1" dirty="0"/>
          </a:p>
        </p:txBody>
      </p:sp>
      <p:sp>
        <p:nvSpPr>
          <p:cNvPr id="14" name="内容占位符 2">
            <a:extLst>
              <a:ext uri="{FF2B5EF4-FFF2-40B4-BE49-F238E27FC236}">
                <a16:creationId xmlns:a16="http://schemas.microsoft.com/office/drawing/2014/main" id="{3023A35C-8BFC-414C-9799-268AE3220722}"/>
              </a:ext>
            </a:extLst>
          </p:cNvPr>
          <p:cNvSpPr>
            <a:spLocks noGrp="1"/>
          </p:cNvSpPr>
          <p:nvPr>
            <p:ph idx="1"/>
          </p:nvPr>
        </p:nvSpPr>
        <p:spPr>
          <a:xfrm>
            <a:off x="550863" y="1728788"/>
            <a:ext cx="10152663" cy="4077171"/>
          </a:xfrm>
        </p:spPr>
        <p:txBody>
          <a:bodyPr/>
          <a:lstStyle/>
          <a:p>
            <a:r>
              <a:rPr lang="zh-CN" altLang="en-US" sz="2000" b="1" dirty="0">
                <a:latin typeface="Times New Roman" panose="02020603050405020304" pitchFamily="18" charset="0"/>
              </a:rPr>
              <a:t>步骤</a:t>
            </a:r>
            <a:r>
              <a:rPr lang="en-US" altLang="zh-CN" sz="2000" b="1" dirty="0">
                <a:latin typeface="Times New Roman" panose="02020603050405020304" pitchFamily="18" charset="0"/>
              </a:rPr>
              <a:t>2</a:t>
            </a:r>
            <a:r>
              <a:rPr lang="zh-CN" altLang="en-US" sz="2000" dirty="0">
                <a:latin typeface="Times New Roman" panose="02020603050405020304" pitchFamily="18" charset="0"/>
              </a:rPr>
              <a:t>：</a:t>
            </a:r>
            <a:r>
              <a:rPr lang="zh-CN" altLang="zh-CN" sz="2000" dirty="0">
                <a:latin typeface="Times New Roman" panose="02020603050405020304" pitchFamily="18" charset="0"/>
              </a:rPr>
              <a:t>计算逆文档频率</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pPr marL="522287" lvl="1" indent="0">
              <a:buNone/>
            </a:pPr>
            <a:r>
              <a:rPr lang="zh-CN" altLang="en-US" sz="2000" dirty="0">
                <a:latin typeface="Times New Roman" panose="02020603050405020304" pitchFamily="18" charset="0"/>
              </a:rPr>
              <a:t>用</a:t>
            </a:r>
            <a:r>
              <a:rPr lang="zh-CN" altLang="zh-CN" sz="2000" dirty="0">
                <a:latin typeface="Times New Roman" panose="02020603050405020304" pitchFamily="18" charset="0"/>
              </a:rPr>
              <a:t>一个语料库（</a:t>
            </a:r>
            <a:r>
              <a:rPr lang="en-US" altLang="zh-CN" sz="2000" dirty="0">
                <a:latin typeface="Times New Roman" panose="02020603050405020304" pitchFamily="18" charset="0"/>
              </a:rPr>
              <a:t>corpus</a:t>
            </a:r>
            <a:r>
              <a:rPr lang="zh-CN" altLang="zh-CN" sz="2000" dirty="0">
                <a:latin typeface="Times New Roman" panose="02020603050405020304" pitchFamily="18" charset="0"/>
              </a:rPr>
              <a:t>）用来模拟语言的使用环境。</a:t>
            </a:r>
          </a:p>
          <a:p>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pPr marL="522287" lvl="1" indent="0">
              <a:buNone/>
            </a:pPr>
            <a:endParaRPr lang="en-US" altLang="zh-CN" sz="2000" dirty="0" smtClean="0">
              <a:latin typeface="Times New Roman" panose="02020603050405020304" pitchFamily="18" charset="0"/>
            </a:endParaRPr>
          </a:p>
          <a:p>
            <a:pPr marL="522287" lvl="1" indent="0">
              <a:buNone/>
            </a:pPr>
            <a:r>
              <a:rPr lang="zh-CN" altLang="zh-CN" sz="2000" dirty="0" smtClean="0">
                <a:latin typeface="Times New Roman" panose="02020603050405020304" pitchFamily="18" charset="0"/>
              </a:rPr>
              <a:t>如果</a:t>
            </a:r>
            <a:r>
              <a:rPr lang="zh-CN" altLang="zh-CN" sz="2000" dirty="0">
                <a:latin typeface="Times New Roman" panose="02020603050405020304" pitchFamily="18" charset="0"/>
              </a:rPr>
              <a:t>一个词越常见，那么分母就越大，逆文档频率就越小越接近</a:t>
            </a:r>
            <a:r>
              <a:rPr lang="en-US" altLang="zh-CN" sz="2000" dirty="0">
                <a:latin typeface="Times New Roman" panose="02020603050405020304" pitchFamily="18" charset="0"/>
              </a:rPr>
              <a:t>0</a:t>
            </a:r>
            <a:r>
              <a:rPr lang="zh-CN" altLang="zh-CN" sz="2000" dirty="0">
                <a:latin typeface="Times New Roman" panose="02020603050405020304" pitchFamily="18" charset="0"/>
              </a:rPr>
              <a:t>。分母之所以要加</a:t>
            </a:r>
            <a:r>
              <a:rPr lang="en-US" altLang="zh-CN" sz="2000" dirty="0">
                <a:latin typeface="Times New Roman" panose="02020603050405020304" pitchFamily="18" charset="0"/>
              </a:rPr>
              <a:t>1</a:t>
            </a:r>
            <a:r>
              <a:rPr lang="zh-CN" altLang="zh-CN" sz="2000" dirty="0">
                <a:latin typeface="Times New Roman" panose="02020603050405020304" pitchFamily="18" charset="0"/>
              </a:rPr>
              <a:t>，是为了避免分母为</a:t>
            </a:r>
            <a:r>
              <a:rPr lang="en-US" altLang="zh-CN" sz="2000" dirty="0">
                <a:latin typeface="Times New Roman" panose="02020603050405020304" pitchFamily="18" charset="0"/>
              </a:rPr>
              <a:t>0</a:t>
            </a:r>
            <a:r>
              <a:rPr lang="zh-CN" altLang="zh-CN" sz="2000" dirty="0">
                <a:latin typeface="Times New Roman" panose="02020603050405020304" pitchFamily="18" charset="0"/>
              </a:rPr>
              <a:t>（即所有文档都不包含该词）。</a:t>
            </a:r>
            <a:r>
              <a:rPr lang="en-US" altLang="zh-CN" sz="2000" dirty="0">
                <a:latin typeface="Times New Roman" panose="02020603050405020304" pitchFamily="18" charset="0"/>
              </a:rPr>
              <a:t>log</a:t>
            </a:r>
            <a:r>
              <a:rPr lang="zh-CN" altLang="zh-CN" sz="2000" dirty="0">
                <a:latin typeface="Times New Roman" panose="02020603050405020304" pitchFamily="18" charset="0"/>
              </a:rPr>
              <a:t>表示对得到的值取对数。</a:t>
            </a:r>
          </a:p>
        </p:txBody>
      </p:sp>
      <p:pic>
        <p:nvPicPr>
          <p:cNvPr id="15" name="Picture 2" descr="IMG_259">
            <a:extLst>
              <a:ext uri="{FF2B5EF4-FFF2-40B4-BE49-F238E27FC236}">
                <a16:creationId xmlns:a16="http://schemas.microsoft.com/office/drawing/2014/main" id="{769A4271-FCB4-4311-A0FD-00C9E2143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971" y="3069769"/>
            <a:ext cx="5077329" cy="110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800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24</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TFIDF</a:t>
            </a:r>
            <a:r>
              <a:rPr lang="zh-CN" altLang="en-US" sz="2800" b="1" dirty="0">
                <a:latin typeface="Times New Roman" panose="02020603050405020304" pitchFamily="18" charset="0"/>
                <a:cs typeface="Times New Roman" panose="02020603050405020304" pitchFamily="18" charset="0"/>
              </a:rPr>
              <a:t>算法步骤</a:t>
            </a:r>
            <a:endParaRPr lang="zh-CN" altLang="en-US" sz="2800" b="1" dirty="0"/>
          </a:p>
        </p:txBody>
      </p:sp>
      <p:sp>
        <p:nvSpPr>
          <p:cNvPr id="10" name="内容占位符 2">
            <a:extLst>
              <a:ext uri="{FF2B5EF4-FFF2-40B4-BE49-F238E27FC236}">
                <a16:creationId xmlns:a16="http://schemas.microsoft.com/office/drawing/2014/main" id="{7B7F33C0-1D79-40D1-894C-827D31C0D318}"/>
              </a:ext>
            </a:extLst>
          </p:cNvPr>
          <p:cNvSpPr>
            <a:spLocks noGrp="1"/>
          </p:cNvSpPr>
          <p:nvPr>
            <p:ph idx="1"/>
          </p:nvPr>
        </p:nvSpPr>
        <p:spPr>
          <a:xfrm>
            <a:off x="534669" y="1764295"/>
            <a:ext cx="9808831" cy="3765487"/>
          </a:xfrm>
        </p:spPr>
        <p:txBody>
          <a:bodyPr>
            <a:normAutofit/>
          </a:bodyPr>
          <a:lstStyle/>
          <a:p>
            <a:r>
              <a:rPr lang="zh-CN" altLang="en-US" sz="2000" b="1" dirty="0"/>
              <a:t>步骤</a:t>
            </a:r>
            <a:r>
              <a:rPr lang="en-US" altLang="zh-CN" sz="2000" b="1" dirty="0"/>
              <a:t>3</a:t>
            </a:r>
            <a:r>
              <a:rPr lang="zh-CN" altLang="en-US" sz="2000" dirty="0"/>
              <a:t>：计算</a:t>
            </a:r>
            <a:r>
              <a:rPr lang="en-US" altLang="zh-CN" sz="2000" dirty="0"/>
              <a:t>TF-IDF</a:t>
            </a:r>
          </a:p>
          <a:p>
            <a:endParaRPr lang="en-US" altLang="zh-CN" sz="2000" dirty="0"/>
          </a:p>
          <a:p>
            <a:endParaRPr lang="en-US" altLang="zh-CN" sz="2000" dirty="0"/>
          </a:p>
          <a:p>
            <a:endParaRPr lang="en-US" altLang="zh-CN" sz="2000" dirty="0"/>
          </a:p>
          <a:p>
            <a:r>
              <a:rPr lang="en-US" altLang="zh-CN" sz="2000" dirty="0"/>
              <a:t>TF-IDF</a:t>
            </a:r>
            <a:r>
              <a:rPr lang="zh-CN" altLang="zh-CN" sz="2000" dirty="0"/>
              <a:t>与一个词在文档中的出现次数成正比，与该词在整个语言中的出现次数成反比</a:t>
            </a:r>
            <a:r>
              <a:rPr lang="zh-CN" altLang="zh-CN" sz="2000" dirty="0" smtClean="0"/>
              <a:t>。</a:t>
            </a:r>
            <a:endParaRPr lang="en-US" altLang="zh-CN" sz="2000" dirty="0" smtClean="0"/>
          </a:p>
          <a:p>
            <a:endParaRPr lang="en-US" altLang="zh-CN" sz="2000" dirty="0"/>
          </a:p>
          <a:p>
            <a:r>
              <a:rPr lang="zh-CN" altLang="zh-CN" sz="2000" dirty="0" smtClean="0"/>
              <a:t>所以</a:t>
            </a:r>
            <a:r>
              <a:rPr lang="zh-CN" altLang="zh-CN" sz="2000" dirty="0"/>
              <a:t>，自动提取关键词的算法就很清楚了，就是计算出文档的每个词的</a:t>
            </a:r>
            <a:r>
              <a:rPr lang="en-US" altLang="zh-CN" sz="2000" dirty="0"/>
              <a:t>TF-IDF</a:t>
            </a:r>
            <a:r>
              <a:rPr lang="zh-CN" altLang="zh-CN" sz="2000" dirty="0"/>
              <a:t>值，然后按降序排列，取排在最前面的几个词。</a:t>
            </a:r>
            <a:endParaRPr lang="en-US" altLang="zh-CN" sz="2000" dirty="0"/>
          </a:p>
          <a:p>
            <a:endParaRPr lang="zh-CN" altLang="en-US" sz="2000" dirty="0"/>
          </a:p>
        </p:txBody>
      </p:sp>
      <p:pic>
        <p:nvPicPr>
          <p:cNvPr id="11" name="Picture 2" descr="IMG_260">
            <a:extLst>
              <a:ext uri="{FF2B5EF4-FFF2-40B4-BE49-F238E27FC236}">
                <a16:creationId xmlns:a16="http://schemas.microsoft.com/office/drawing/2014/main" id="{A5D8E5BE-CA14-4041-9772-C8F44FF2A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340472"/>
            <a:ext cx="5556826" cy="68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493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25</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案例</a:t>
            </a:r>
          </a:p>
        </p:txBody>
      </p:sp>
      <p:sp>
        <p:nvSpPr>
          <p:cNvPr id="12" name="内容占位符 2">
            <a:extLst>
              <a:ext uri="{FF2B5EF4-FFF2-40B4-BE49-F238E27FC236}">
                <a16:creationId xmlns:a16="http://schemas.microsoft.com/office/drawing/2014/main" id="{5C165861-8B25-4AA5-8EA4-0B2C635F134A}"/>
              </a:ext>
            </a:extLst>
          </p:cNvPr>
          <p:cNvSpPr>
            <a:spLocks noGrp="1"/>
          </p:cNvSpPr>
          <p:nvPr>
            <p:ph idx="1"/>
          </p:nvPr>
        </p:nvSpPr>
        <p:spPr>
          <a:xfrm>
            <a:off x="534353" y="1772675"/>
            <a:ext cx="9624060" cy="4990084"/>
          </a:xfrm>
        </p:spPr>
        <p:txBody>
          <a:bodyPr/>
          <a:lstStyle/>
          <a:p>
            <a:pPr>
              <a:spcBef>
                <a:spcPts val="1800"/>
              </a:spcBef>
            </a:pPr>
            <a:r>
              <a:rPr lang="zh-CN" altLang="zh-CN" sz="2000" dirty="0">
                <a:latin typeface="Times New Roman" panose="02020603050405020304" pitchFamily="18" charset="0"/>
              </a:rPr>
              <a:t>以《中国的蜜蜂养殖》为例，假定该文长度为</a:t>
            </a:r>
            <a:r>
              <a:rPr lang="en-US" altLang="zh-CN" sz="2000" dirty="0">
                <a:latin typeface="Times New Roman" panose="02020603050405020304" pitchFamily="18" charset="0"/>
              </a:rPr>
              <a:t>1000</a:t>
            </a:r>
            <a:r>
              <a:rPr lang="zh-CN" altLang="zh-CN" sz="2000" dirty="0">
                <a:latin typeface="Times New Roman" panose="02020603050405020304" pitchFamily="18" charset="0"/>
              </a:rPr>
              <a:t>个词，</a:t>
            </a:r>
            <a:r>
              <a:rPr lang="zh-CN" altLang="en-US" sz="2000" dirty="0">
                <a:latin typeface="Times New Roman" panose="02020603050405020304" pitchFamily="18" charset="0"/>
              </a:rPr>
              <a:t>“</a:t>
            </a:r>
            <a:r>
              <a:rPr lang="zh-CN" altLang="zh-CN" sz="2000" dirty="0">
                <a:latin typeface="Times New Roman" panose="02020603050405020304" pitchFamily="18" charset="0"/>
              </a:rPr>
              <a:t>中国</a:t>
            </a:r>
            <a:r>
              <a:rPr lang="zh-CN" altLang="en-US" sz="2000" dirty="0">
                <a:latin typeface="Times New Roman" panose="02020603050405020304" pitchFamily="18" charset="0"/>
              </a:rPr>
              <a:t>”</a:t>
            </a:r>
            <a:r>
              <a:rPr lang="zh-CN" altLang="zh-CN" sz="2000" dirty="0">
                <a:latin typeface="Times New Roman" panose="02020603050405020304" pitchFamily="18" charset="0"/>
              </a:rPr>
              <a:t>、</a:t>
            </a:r>
            <a:r>
              <a:rPr lang="zh-CN" altLang="en-US" sz="2000" dirty="0">
                <a:latin typeface="Times New Roman" panose="02020603050405020304" pitchFamily="18" charset="0"/>
              </a:rPr>
              <a:t>“</a:t>
            </a:r>
            <a:r>
              <a:rPr lang="zh-CN" altLang="zh-CN" sz="2000" dirty="0">
                <a:latin typeface="Times New Roman" panose="02020603050405020304" pitchFamily="18" charset="0"/>
              </a:rPr>
              <a:t>蜜蜂</a:t>
            </a:r>
            <a:r>
              <a:rPr lang="zh-CN" altLang="en-US" sz="2000" dirty="0">
                <a:latin typeface="Times New Roman" panose="02020603050405020304" pitchFamily="18" charset="0"/>
              </a:rPr>
              <a:t>”</a:t>
            </a:r>
            <a:r>
              <a:rPr lang="zh-CN" altLang="zh-CN" sz="2000" dirty="0">
                <a:latin typeface="Times New Roman" panose="02020603050405020304" pitchFamily="18" charset="0"/>
              </a:rPr>
              <a:t>、</a:t>
            </a:r>
            <a:r>
              <a:rPr lang="zh-CN" altLang="en-US" sz="2000" dirty="0">
                <a:latin typeface="Times New Roman" panose="02020603050405020304" pitchFamily="18" charset="0"/>
              </a:rPr>
              <a:t>“</a:t>
            </a:r>
            <a:r>
              <a:rPr lang="zh-CN" altLang="zh-CN" sz="2000" dirty="0">
                <a:latin typeface="Times New Roman" panose="02020603050405020304" pitchFamily="18" charset="0"/>
              </a:rPr>
              <a:t>养殖</a:t>
            </a:r>
            <a:r>
              <a:rPr lang="zh-CN" altLang="en-US" sz="2000" dirty="0">
                <a:latin typeface="Times New Roman" panose="02020603050405020304" pitchFamily="18" charset="0"/>
              </a:rPr>
              <a:t>”</a:t>
            </a:r>
            <a:r>
              <a:rPr lang="zh-CN" altLang="zh-CN" sz="2000" dirty="0">
                <a:latin typeface="Times New Roman" panose="02020603050405020304" pitchFamily="18" charset="0"/>
              </a:rPr>
              <a:t>各出现</a:t>
            </a:r>
            <a:r>
              <a:rPr lang="en-US" altLang="zh-CN" sz="2000" dirty="0">
                <a:latin typeface="Times New Roman" panose="02020603050405020304" pitchFamily="18" charset="0"/>
              </a:rPr>
              <a:t>20</a:t>
            </a:r>
            <a:r>
              <a:rPr lang="zh-CN" altLang="zh-CN" sz="2000" dirty="0">
                <a:latin typeface="Times New Roman" panose="02020603050405020304" pitchFamily="18" charset="0"/>
              </a:rPr>
              <a:t>次，则这三个词的</a:t>
            </a:r>
            <a:r>
              <a:rPr lang="zh-CN" altLang="en-US" sz="2000" dirty="0">
                <a:latin typeface="Times New Roman" panose="02020603050405020304" pitchFamily="18" charset="0"/>
              </a:rPr>
              <a:t>“</a:t>
            </a:r>
            <a:r>
              <a:rPr lang="zh-CN" altLang="zh-CN" sz="2000" dirty="0">
                <a:latin typeface="Times New Roman" panose="02020603050405020304" pitchFamily="18" charset="0"/>
              </a:rPr>
              <a:t>词频</a:t>
            </a:r>
            <a:r>
              <a:rPr lang="zh-CN" altLang="en-US" sz="2000" dirty="0">
                <a:latin typeface="Times New Roman" panose="02020603050405020304" pitchFamily="18" charset="0"/>
              </a:rPr>
              <a:t>”</a:t>
            </a:r>
            <a:r>
              <a:rPr lang="zh-CN" altLang="zh-CN" sz="2000" dirty="0">
                <a:latin typeface="Times New Roman" panose="02020603050405020304" pitchFamily="18" charset="0"/>
              </a:rPr>
              <a:t>（</a:t>
            </a:r>
            <a:r>
              <a:rPr lang="en-US" altLang="zh-CN" sz="2000" dirty="0">
                <a:latin typeface="Times New Roman" panose="02020603050405020304" pitchFamily="18" charset="0"/>
              </a:rPr>
              <a:t>TF</a:t>
            </a:r>
            <a:r>
              <a:rPr lang="zh-CN" altLang="zh-CN" sz="2000" dirty="0">
                <a:latin typeface="Times New Roman" panose="02020603050405020304" pitchFamily="18" charset="0"/>
              </a:rPr>
              <a:t>）都为</a:t>
            </a:r>
            <a:r>
              <a:rPr lang="en-US" altLang="zh-CN" sz="2000" dirty="0">
                <a:latin typeface="Times New Roman" panose="02020603050405020304" pitchFamily="18" charset="0"/>
              </a:rPr>
              <a:t>0.02</a:t>
            </a:r>
            <a:r>
              <a:rPr lang="zh-CN" altLang="zh-CN" sz="2000" dirty="0">
                <a:latin typeface="Times New Roman" panose="02020603050405020304" pitchFamily="18" charset="0"/>
              </a:rPr>
              <a:t>。</a:t>
            </a:r>
            <a:endParaRPr lang="en-US" altLang="zh-CN" sz="2000" dirty="0">
              <a:latin typeface="Times New Roman" panose="02020603050405020304" pitchFamily="18" charset="0"/>
            </a:endParaRPr>
          </a:p>
          <a:p>
            <a:pPr>
              <a:spcBef>
                <a:spcPts val="1800"/>
              </a:spcBef>
            </a:pPr>
            <a:r>
              <a:rPr lang="zh-CN" altLang="zh-CN" sz="2000" dirty="0">
                <a:latin typeface="Times New Roman" panose="02020603050405020304" pitchFamily="18" charset="0"/>
              </a:rPr>
              <a:t>然后，搜索</a:t>
            </a:r>
            <a:r>
              <a:rPr lang="en-US" altLang="zh-CN" sz="2000" dirty="0">
                <a:latin typeface="Times New Roman" panose="02020603050405020304" pitchFamily="18" charset="0"/>
              </a:rPr>
              <a:t>Google</a:t>
            </a:r>
            <a:r>
              <a:rPr lang="zh-CN" altLang="zh-CN" sz="2000" dirty="0">
                <a:latin typeface="Times New Roman" panose="02020603050405020304" pitchFamily="18" charset="0"/>
              </a:rPr>
              <a:t>发现，包含</a:t>
            </a:r>
            <a:r>
              <a:rPr lang="zh-CN" altLang="en-US" sz="2000" dirty="0">
                <a:latin typeface="Times New Roman" panose="02020603050405020304" pitchFamily="18" charset="0"/>
              </a:rPr>
              <a:t>“</a:t>
            </a:r>
            <a:r>
              <a:rPr lang="zh-CN" altLang="zh-CN" sz="2000" dirty="0">
                <a:latin typeface="Times New Roman" panose="02020603050405020304" pitchFamily="18" charset="0"/>
              </a:rPr>
              <a:t>的</a:t>
            </a:r>
            <a:r>
              <a:rPr lang="zh-CN" altLang="en-US" sz="2000" dirty="0">
                <a:latin typeface="Times New Roman" panose="02020603050405020304" pitchFamily="18" charset="0"/>
              </a:rPr>
              <a:t>”</a:t>
            </a:r>
            <a:r>
              <a:rPr lang="zh-CN" altLang="zh-CN" sz="2000" dirty="0">
                <a:latin typeface="Times New Roman" panose="02020603050405020304" pitchFamily="18" charset="0"/>
              </a:rPr>
              <a:t>字的网页共有</a:t>
            </a:r>
            <a:r>
              <a:rPr lang="en-US" altLang="zh-CN" sz="2000" dirty="0">
                <a:latin typeface="Times New Roman" panose="02020603050405020304" pitchFamily="18" charset="0"/>
              </a:rPr>
              <a:t>250</a:t>
            </a:r>
            <a:r>
              <a:rPr lang="zh-CN" altLang="zh-CN" sz="2000" dirty="0">
                <a:latin typeface="Times New Roman" panose="02020603050405020304" pitchFamily="18" charset="0"/>
              </a:rPr>
              <a:t>亿张，假定这就是中文网页总数。包含</a:t>
            </a:r>
            <a:r>
              <a:rPr lang="zh-CN" altLang="en-US" sz="2000" dirty="0">
                <a:latin typeface="Times New Roman" panose="02020603050405020304" pitchFamily="18" charset="0"/>
              </a:rPr>
              <a:t>“</a:t>
            </a:r>
            <a:r>
              <a:rPr lang="zh-CN" altLang="zh-CN" sz="2000" dirty="0">
                <a:latin typeface="Times New Roman" panose="02020603050405020304" pitchFamily="18" charset="0"/>
              </a:rPr>
              <a:t>中国</a:t>
            </a:r>
            <a:r>
              <a:rPr lang="zh-CN" altLang="en-US" sz="2000" dirty="0">
                <a:latin typeface="Times New Roman" panose="02020603050405020304" pitchFamily="18" charset="0"/>
              </a:rPr>
              <a:t>”</a:t>
            </a:r>
            <a:r>
              <a:rPr lang="zh-CN" altLang="zh-CN" sz="2000" dirty="0">
                <a:latin typeface="Times New Roman" panose="02020603050405020304" pitchFamily="18" charset="0"/>
              </a:rPr>
              <a:t>的网页共有</a:t>
            </a:r>
            <a:r>
              <a:rPr lang="en-US" altLang="zh-CN" sz="2000" dirty="0">
                <a:latin typeface="Times New Roman" panose="02020603050405020304" pitchFamily="18" charset="0"/>
              </a:rPr>
              <a:t>62.3</a:t>
            </a:r>
            <a:r>
              <a:rPr lang="zh-CN" altLang="zh-CN" sz="2000" dirty="0">
                <a:latin typeface="Times New Roman" panose="02020603050405020304" pitchFamily="18" charset="0"/>
              </a:rPr>
              <a:t>亿张，包含</a:t>
            </a:r>
            <a:r>
              <a:rPr lang="zh-CN" altLang="en-US" sz="2000" dirty="0">
                <a:latin typeface="Times New Roman" panose="02020603050405020304" pitchFamily="18" charset="0"/>
              </a:rPr>
              <a:t>“</a:t>
            </a:r>
            <a:r>
              <a:rPr lang="zh-CN" altLang="zh-CN" sz="2000" dirty="0">
                <a:latin typeface="Times New Roman" panose="02020603050405020304" pitchFamily="18" charset="0"/>
              </a:rPr>
              <a:t>蜜蜂</a:t>
            </a:r>
            <a:r>
              <a:rPr lang="zh-CN" altLang="en-US" sz="2000" dirty="0">
                <a:latin typeface="Times New Roman" panose="02020603050405020304" pitchFamily="18" charset="0"/>
              </a:rPr>
              <a:t>”</a:t>
            </a:r>
            <a:r>
              <a:rPr lang="zh-CN" altLang="zh-CN" sz="2000" dirty="0">
                <a:latin typeface="Times New Roman" panose="02020603050405020304" pitchFamily="18" charset="0"/>
              </a:rPr>
              <a:t>的网页为</a:t>
            </a:r>
            <a:r>
              <a:rPr lang="en-US" altLang="zh-CN" sz="2000" dirty="0">
                <a:latin typeface="Times New Roman" panose="02020603050405020304" pitchFamily="18" charset="0"/>
              </a:rPr>
              <a:t>0.484</a:t>
            </a:r>
            <a:r>
              <a:rPr lang="zh-CN" altLang="zh-CN" sz="2000" dirty="0">
                <a:latin typeface="Times New Roman" panose="02020603050405020304" pitchFamily="18" charset="0"/>
              </a:rPr>
              <a:t>亿张，包含</a:t>
            </a:r>
            <a:r>
              <a:rPr lang="zh-CN" altLang="en-US" sz="2000" dirty="0">
                <a:latin typeface="Times New Roman" panose="02020603050405020304" pitchFamily="18" charset="0"/>
              </a:rPr>
              <a:t>“</a:t>
            </a:r>
            <a:r>
              <a:rPr lang="zh-CN" altLang="zh-CN" sz="2000" dirty="0">
                <a:latin typeface="Times New Roman" panose="02020603050405020304" pitchFamily="18" charset="0"/>
              </a:rPr>
              <a:t>养殖</a:t>
            </a:r>
            <a:r>
              <a:rPr lang="zh-CN" altLang="en-US" sz="2000" dirty="0">
                <a:latin typeface="Times New Roman" panose="02020603050405020304" pitchFamily="18" charset="0"/>
              </a:rPr>
              <a:t>”</a:t>
            </a:r>
            <a:r>
              <a:rPr lang="zh-CN" altLang="zh-CN" sz="2000" dirty="0">
                <a:latin typeface="Times New Roman" panose="02020603050405020304" pitchFamily="18" charset="0"/>
              </a:rPr>
              <a:t>的网页为</a:t>
            </a:r>
            <a:r>
              <a:rPr lang="en-US" altLang="zh-CN" sz="2000" dirty="0">
                <a:latin typeface="Times New Roman" panose="02020603050405020304" pitchFamily="18" charset="0"/>
              </a:rPr>
              <a:t>0.973</a:t>
            </a:r>
            <a:r>
              <a:rPr lang="zh-CN" altLang="zh-CN" sz="2000" dirty="0">
                <a:latin typeface="Times New Roman" panose="02020603050405020304" pitchFamily="18" charset="0"/>
              </a:rPr>
              <a:t>亿张。则它们的逆文档频率（</a:t>
            </a:r>
            <a:r>
              <a:rPr lang="en-US" altLang="zh-CN" sz="2000" dirty="0">
                <a:latin typeface="Times New Roman" panose="02020603050405020304" pitchFamily="18" charset="0"/>
              </a:rPr>
              <a:t>IDF</a:t>
            </a:r>
            <a:r>
              <a:rPr lang="zh-CN" altLang="zh-CN" sz="2000" dirty="0">
                <a:latin typeface="Times New Roman" panose="02020603050405020304" pitchFamily="18" charset="0"/>
              </a:rPr>
              <a:t>）和</a:t>
            </a:r>
            <a:r>
              <a:rPr lang="en-US" altLang="zh-CN" sz="2000" dirty="0">
                <a:latin typeface="Times New Roman" panose="02020603050405020304" pitchFamily="18" charset="0"/>
              </a:rPr>
              <a:t>TF-IDF</a:t>
            </a:r>
            <a:r>
              <a:rPr lang="zh-CN" altLang="zh-CN" sz="2000" dirty="0">
                <a:latin typeface="Times New Roman" panose="02020603050405020304" pitchFamily="18" charset="0"/>
              </a:rPr>
              <a:t>如下：</a:t>
            </a:r>
          </a:p>
          <a:p>
            <a:endParaRPr lang="zh-CN" altLang="en-US" sz="2000" dirty="0"/>
          </a:p>
        </p:txBody>
      </p:sp>
      <p:pic>
        <p:nvPicPr>
          <p:cNvPr id="13" name="Picture 2" descr="IMG_261">
            <a:extLst>
              <a:ext uri="{FF2B5EF4-FFF2-40B4-BE49-F238E27FC236}">
                <a16:creationId xmlns:a16="http://schemas.microsoft.com/office/drawing/2014/main" id="{42130651-D129-4555-8583-2EB5DE9CD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931" y="3827942"/>
            <a:ext cx="6264264" cy="271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571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26</a:t>
            </a:fld>
            <a:endParaRPr lang="zh-CN" altLang="en-US" smtClean="0"/>
          </a:p>
        </p:txBody>
      </p:sp>
      <p:sp>
        <p:nvSpPr>
          <p:cNvPr id="2" name="矩形 1"/>
          <p:cNvSpPr>
            <a:spLocks noChangeArrowheads="1"/>
          </p:cNvSpPr>
          <p:nvPr/>
        </p:nvSpPr>
        <p:spPr bwMode="auto">
          <a:xfrm>
            <a:off x="550863" y="987425"/>
            <a:ext cx="11029950"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信息检索</a:t>
            </a:r>
          </a:p>
        </p:txBody>
      </p:sp>
      <p:sp>
        <p:nvSpPr>
          <p:cNvPr id="10" name="内容占位符 2">
            <a:extLst>
              <a:ext uri="{FF2B5EF4-FFF2-40B4-BE49-F238E27FC236}">
                <a16:creationId xmlns:a16="http://schemas.microsoft.com/office/drawing/2014/main" id="{79D68D9D-4E06-4EAB-AE7F-24260D8B81B8}"/>
              </a:ext>
            </a:extLst>
          </p:cNvPr>
          <p:cNvSpPr>
            <a:spLocks noGrp="1"/>
          </p:cNvSpPr>
          <p:nvPr>
            <p:ph idx="1"/>
          </p:nvPr>
        </p:nvSpPr>
        <p:spPr>
          <a:xfrm>
            <a:off x="534669" y="1764295"/>
            <a:ext cx="10240861" cy="3850994"/>
          </a:xfrm>
        </p:spPr>
        <p:txBody>
          <a:bodyPr>
            <a:normAutofit/>
          </a:bodyPr>
          <a:lstStyle/>
          <a:p>
            <a:r>
              <a:rPr lang="zh-CN" altLang="zh-CN" sz="2000" dirty="0"/>
              <a:t>除了自动提取关键词，</a:t>
            </a:r>
            <a:r>
              <a:rPr lang="en-US" altLang="zh-CN" sz="2000" dirty="0"/>
              <a:t>TF-IDF</a:t>
            </a:r>
            <a:r>
              <a:rPr lang="zh-CN" altLang="zh-CN" sz="2000" dirty="0"/>
              <a:t>算法还可以用于许多别的地方。</a:t>
            </a:r>
            <a:endParaRPr lang="en-US" altLang="zh-CN" sz="2000" dirty="0"/>
          </a:p>
          <a:p>
            <a:endParaRPr lang="en-US" altLang="zh-CN" sz="2000" dirty="0"/>
          </a:p>
          <a:p>
            <a:r>
              <a:rPr lang="zh-CN" altLang="zh-CN" sz="2000" dirty="0"/>
              <a:t>信息检索时，对于每个文档，都可以分别计算一组搜索词（</a:t>
            </a:r>
            <a:r>
              <a:rPr lang="zh-CN" altLang="en-US" sz="2000" dirty="0"/>
              <a:t>“</a:t>
            </a:r>
            <a:r>
              <a:rPr lang="zh-CN" altLang="zh-CN" sz="2000" dirty="0"/>
              <a:t>中国</a:t>
            </a:r>
            <a:r>
              <a:rPr lang="zh-CN" altLang="en-US" sz="2000" dirty="0"/>
              <a:t>”</a:t>
            </a:r>
            <a:r>
              <a:rPr lang="zh-CN" altLang="zh-CN" sz="2000" dirty="0"/>
              <a:t>、</a:t>
            </a:r>
            <a:r>
              <a:rPr lang="zh-CN" altLang="en-US" sz="2000" dirty="0"/>
              <a:t>“</a:t>
            </a:r>
            <a:r>
              <a:rPr lang="zh-CN" altLang="zh-CN" sz="2000" dirty="0"/>
              <a:t>蜜蜂</a:t>
            </a:r>
            <a:r>
              <a:rPr lang="zh-CN" altLang="en-US" sz="2000" dirty="0"/>
              <a:t>”</a:t>
            </a:r>
            <a:r>
              <a:rPr lang="zh-CN" altLang="zh-CN" sz="2000" dirty="0"/>
              <a:t>、</a:t>
            </a:r>
            <a:r>
              <a:rPr lang="zh-CN" altLang="en-US" sz="2000" dirty="0"/>
              <a:t>“</a:t>
            </a:r>
            <a:r>
              <a:rPr lang="zh-CN" altLang="zh-CN" sz="2000" dirty="0"/>
              <a:t>养殖</a:t>
            </a:r>
            <a:r>
              <a:rPr lang="zh-CN" altLang="en-US" sz="2000" dirty="0"/>
              <a:t>”</a:t>
            </a:r>
            <a:r>
              <a:rPr lang="zh-CN" altLang="zh-CN" sz="2000" dirty="0"/>
              <a:t>）的</a:t>
            </a:r>
            <a:r>
              <a:rPr lang="en-US" altLang="zh-CN" sz="2000" dirty="0"/>
              <a:t>TF-IDF</a:t>
            </a:r>
            <a:r>
              <a:rPr lang="zh-CN" altLang="zh-CN" sz="2000" dirty="0"/>
              <a:t>，将它们相加，就可以得到整个文档的</a:t>
            </a:r>
            <a:r>
              <a:rPr lang="en-US" altLang="zh-CN" sz="2000" dirty="0"/>
              <a:t>TF-IDF</a:t>
            </a:r>
            <a:r>
              <a:rPr lang="zh-CN" altLang="zh-CN" sz="2000" dirty="0"/>
              <a:t>。这个值最高的文档就是与搜索词最相关的文档。</a:t>
            </a:r>
          </a:p>
          <a:p>
            <a:endParaRPr lang="zh-CN" altLang="en-US" sz="2000" dirty="0"/>
          </a:p>
        </p:txBody>
      </p:sp>
    </p:spTree>
    <p:extLst>
      <p:ext uri="{BB962C8B-B14F-4D97-AF65-F5344CB8AC3E}">
        <p14:creationId xmlns:p14="http://schemas.microsoft.com/office/powerpoint/2010/main" val="4252296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27</a:t>
            </a:fld>
            <a:endParaRPr lang="zh-CN" altLang="en-US" smtClean="0"/>
          </a:p>
        </p:txBody>
      </p:sp>
      <p:sp>
        <p:nvSpPr>
          <p:cNvPr id="2" name="矩形 1"/>
          <p:cNvSpPr>
            <a:spLocks noChangeArrowheads="1"/>
          </p:cNvSpPr>
          <p:nvPr/>
        </p:nvSpPr>
        <p:spPr bwMode="auto">
          <a:xfrm>
            <a:off x="550863" y="987425"/>
            <a:ext cx="11029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cs typeface="Times New Roman" panose="02020603050405020304" pitchFamily="18" charset="0"/>
              </a:rPr>
              <a:t>TFIDF</a:t>
            </a:r>
            <a:r>
              <a:rPr lang="zh-CN" altLang="en-US" sz="2800" b="1" dirty="0">
                <a:latin typeface="Times New Roman" panose="02020603050405020304" pitchFamily="18" charset="0"/>
                <a:cs typeface="Times New Roman" panose="02020603050405020304" pitchFamily="18" charset="0"/>
              </a:rPr>
              <a:t>算法的应用与</a:t>
            </a:r>
            <a:r>
              <a:rPr lang="zh-CN" altLang="en-US" sz="2800" b="1" dirty="0" smtClean="0">
                <a:latin typeface="Times New Roman" panose="02020603050405020304" pitchFamily="18" charset="0"/>
                <a:cs typeface="Times New Roman" panose="02020603050405020304" pitchFamily="18" charset="0"/>
              </a:rPr>
              <a:t>拓展</a:t>
            </a:r>
            <a:endParaRPr lang="zh-CN" altLang="en-US" sz="2800" b="1" dirty="0"/>
          </a:p>
        </p:txBody>
      </p:sp>
      <p:sp>
        <p:nvSpPr>
          <p:cNvPr id="9" name="内容占位符 2">
            <a:extLst>
              <a:ext uri="{FF2B5EF4-FFF2-40B4-BE49-F238E27FC236}">
                <a16:creationId xmlns:a16="http://schemas.microsoft.com/office/drawing/2014/main" id="{043AF2C0-25CD-4222-BB90-E0C15739B5EA}"/>
              </a:ext>
            </a:extLst>
          </p:cNvPr>
          <p:cNvSpPr>
            <a:spLocks noGrp="1"/>
          </p:cNvSpPr>
          <p:nvPr>
            <p:ph idx="1"/>
          </p:nvPr>
        </p:nvSpPr>
        <p:spPr>
          <a:xfrm>
            <a:off x="534670" y="1764295"/>
            <a:ext cx="10312866" cy="3691685"/>
          </a:xfrm>
        </p:spPr>
        <p:txBody>
          <a:bodyPr>
            <a:normAutofit/>
          </a:bodyPr>
          <a:lstStyle/>
          <a:p>
            <a:r>
              <a:rPr lang="zh-CN" altLang="en-US" sz="2000" dirty="0"/>
              <a:t>应用场景：</a:t>
            </a:r>
            <a:r>
              <a:rPr lang="zh-CN" altLang="zh-CN" sz="2000" dirty="0"/>
              <a:t>数据挖掘</a:t>
            </a:r>
            <a:r>
              <a:rPr lang="zh-CN" altLang="en-US" sz="2000" dirty="0"/>
              <a:t>、</a:t>
            </a:r>
            <a:r>
              <a:rPr lang="zh-CN" altLang="zh-CN" sz="2000" dirty="0"/>
              <a:t>文本处理</a:t>
            </a:r>
            <a:r>
              <a:rPr lang="zh-CN" altLang="en-US" sz="2000" dirty="0"/>
              <a:t>、</a:t>
            </a:r>
            <a:r>
              <a:rPr lang="zh-CN" altLang="zh-CN" sz="2000" dirty="0"/>
              <a:t>信息检索</a:t>
            </a:r>
            <a:endParaRPr lang="en-US" altLang="zh-CN" sz="2000" dirty="0"/>
          </a:p>
          <a:p>
            <a:endParaRPr lang="en-US" altLang="zh-CN" sz="2000" dirty="0"/>
          </a:p>
          <a:p>
            <a:r>
              <a:rPr lang="zh-CN" altLang="en-US" sz="2000" dirty="0"/>
              <a:t>拓展：可以对不同词性赋予不同权重（如名词权重更高）、文档中位置不同的词权重不同（起始段落、末尾段落权重更高）</a:t>
            </a:r>
          </a:p>
        </p:txBody>
      </p:sp>
    </p:spTree>
    <p:extLst>
      <p:ext uri="{BB962C8B-B14F-4D97-AF65-F5344CB8AC3E}">
        <p14:creationId xmlns:p14="http://schemas.microsoft.com/office/powerpoint/2010/main" val="350658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28</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dirty="0"/>
              <a:t>思考：</a:t>
            </a:r>
            <a:r>
              <a:rPr lang="en-US" altLang="zh-CN" sz="2800" dirty="0">
                <a:latin typeface="Times New Roman" panose="02020603050405020304" pitchFamily="18" charset="0"/>
                <a:cs typeface="Times New Roman" panose="02020603050405020304" pitchFamily="18" charset="0"/>
              </a:rPr>
              <a:t>TFIDF</a:t>
            </a:r>
            <a:r>
              <a:rPr lang="zh-CN" altLang="en-US" sz="2800" dirty="0"/>
              <a:t>算法有什么缺陷</a:t>
            </a:r>
          </a:p>
        </p:txBody>
      </p:sp>
    </p:spTree>
    <p:extLst>
      <p:ext uri="{BB962C8B-B14F-4D97-AF65-F5344CB8AC3E}">
        <p14:creationId xmlns:p14="http://schemas.microsoft.com/office/powerpoint/2010/main" val="1098290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29</a:t>
            </a:fld>
            <a:endParaRPr lang="zh-CN" altLang="en-US"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a:latin typeface="Times New Roman" panose="02020603050405020304" pitchFamily="18" charset="0"/>
                <a:cs typeface="Times New Roman" panose="02020603050405020304" pitchFamily="18" charset="0"/>
              </a:rPr>
              <a:t>LDA</a:t>
            </a:r>
            <a:r>
              <a:rPr lang="zh-CN" altLang="en-US" sz="2800" b="1" dirty="0">
                <a:latin typeface="Times New Roman" panose="02020603050405020304" pitchFamily="18" charset="0"/>
                <a:cs typeface="Times New Roman" panose="02020603050405020304" pitchFamily="18" charset="0"/>
              </a:rPr>
              <a:t>主题模式算法提取关键词</a:t>
            </a:r>
            <a:endParaRPr lang="zh-CN" altLang="en-US" sz="2800" dirty="0"/>
          </a:p>
        </p:txBody>
      </p:sp>
      <p:sp>
        <p:nvSpPr>
          <p:cNvPr id="9" name="内容占位符 2">
            <a:extLst>
              <a:ext uri="{FF2B5EF4-FFF2-40B4-BE49-F238E27FC236}">
                <a16:creationId xmlns:a16="http://schemas.microsoft.com/office/drawing/2014/main" id="{CA835B4E-64F9-4EF5-BD74-6752207C1224}"/>
              </a:ext>
            </a:extLst>
          </p:cNvPr>
          <p:cNvSpPr>
            <a:spLocks noGrp="1"/>
          </p:cNvSpPr>
          <p:nvPr>
            <p:ph idx="1"/>
          </p:nvPr>
        </p:nvSpPr>
        <p:spPr>
          <a:xfrm>
            <a:off x="534670" y="1764295"/>
            <a:ext cx="10660380" cy="3753644"/>
          </a:xfrm>
        </p:spPr>
        <p:txBody>
          <a:bodyPr>
            <a:normAutofit/>
          </a:bodyPr>
          <a:lstStyle/>
          <a:p>
            <a:r>
              <a:rPr lang="zh-CN" altLang="en-US" sz="2000" dirty="0">
                <a:latin typeface="Times New Roman" panose="02020603050405020304" pitchFamily="18" charset="0"/>
              </a:rPr>
              <a:t>在学术研究中，</a:t>
            </a:r>
            <a:r>
              <a:rPr lang="en-US" altLang="zh-CN" sz="2000" dirty="0">
                <a:latin typeface="Times New Roman" panose="02020603050405020304" pitchFamily="18" charset="0"/>
              </a:rPr>
              <a:t>PageRank</a:t>
            </a:r>
            <a:r>
              <a:rPr lang="zh-CN" altLang="en-US" sz="2000" dirty="0">
                <a:latin typeface="Times New Roman" panose="02020603050405020304" pitchFamily="18" charset="0"/>
              </a:rPr>
              <a:t>和</a:t>
            </a:r>
            <a:r>
              <a:rPr lang="en-US" altLang="zh-CN" sz="2000" dirty="0" err="1">
                <a:latin typeface="Times New Roman" panose="02020603050405020304" pitchFamily="18" charset="0"/>
              </a:rPr>
              <a:t>TextRank</a:t>
            </a:r>
            <a:r>
              <a:rPr lang="zh-CN" altLang="en-US" sz="2000" dirty="0">
                <a:latin typeface="Times New Roman" panose="02020603050405020304" pitchFamily="18" charset="0"/>
              </a:rPr>
              <a:t>算法应用较少，具体公式不再展开</a:t>
            </a:r>
            <a:endParaRPr lang="en-US" altLang="zh-CN" sz="2000" dirty="0">
              <a:latin typeface="Times New Roman" panose="02020603050405020304" pitchFamily="18" charset="0"/>
            </a:endParaRPr>
          </a:p>
          <a:p>
            <a:pPr marL="0" indent="0">
              <a:buNone/>
            </a:pPr>
            <a:endParaRPr lang="en-US" altLang="zh-CN" sz="2000" dirty="0">
              <a:latin typeface="Times New Roman" panose="02020603050405020304" pitchFamily="18" charset="0"/>
            </a:endParaRPr>
          </a:p>
          <a:p>
            <a:r>
              <a:rPr lang="zh-CN" altLang="en-US" sz="2000" dirty="0">
                <a:latin typeface="Times New Roman" panose="02020603050405020304" pitchFamily="18" charset="0"/>
              </a:rPr>
              <a:t>可以把这两个算法应用在社交媒体意见领袖的识别上</a:t>
            </a:r>
            <a:endParaRPr lang="en-US" altLang="zh-CN" sz="2000" dirty="0">
              <a:latin typeface="Times New Roman" panose="02020603050405020304" pitchFamily="18" charset="0"/>
            </a:endParaRPr>
          </a:p>
          <a:p>
            <a:pPr marL="0" indent="0">
              <a:buNone/>
            </a:pPr>
            <a:endParaRPr lang="en-US" altLang="zh-CN" sz="2000" dirty="0">
              <a:latin typeface="Times New Roman" panose="02020603050405020304" pitchFamily="18" charset="0"/>
            </a:endParaRPr>
          </a:p>
          <a:p>
            <a:r>
              <a:rPr lang="zh-CN" altLang="en-US" sz="2000" dirty="0">
                <a:latin typeface="Times New Roman" panose="02020603050405020304" pitchFamily="18" charset="0"/>
              </a:rPr>
              <a:t>以上算法都有一个缺陷：讨论老虎和狮子的文章，可能通篇没有出现“动物”两字，但“动物”可能是概况文章主题的最恰当关键词</a:t>
            </a:r>
            <a:endParaRPr lang="en-US" altLang="zh-CN" sz="2000" dirty="0">
              <a:latin typeface="Times New Roman" panose="02020603050405020304" pitchFamily="18" charset="0"/>
            </a:endParaRPr>
          </a:p>
          <a:p>
            <a:pPr marL="0" indent="0">
              <a:buNone/>
            </a:pPr>
            <a:endParaRPr lang="en-US" altLang="zh-CN" sz="2000" dirty="0">
              <a:latin typeface="Times New Roman" panose="02020603050405020304" pitchFamily="18" charset="0"/>
            </a:endParaRPr>
          </a:p>
          <a:p>
            <a:r>
              <a:rPr lang="en-US" altLang="zh-CN" sz="2000" dirty="0">
                <a:latin typeface="Times New Roman" panose="02020603050405020304" pitchFamily="18" charset="0"/>
              </a:rPr>
              <a:t>LDA</a:t>
            </a:r>
            <a:r>
              <a:rPr lang="zh-CN" altLang="en-US" sz="2000" dirty="0">
                <a:latin typeface="Times New Roman" panose="02020603050405020304" pitchFamily="18" charset="0"/>
              </a:rPr>
              <a:t>主题模型可以将文章划分为不同的主题，并用一系列关键词来概况这些主题</a:t>
            </a:r>
            <a:endParaRPr lang="en-US" altLang="zh-CN" sz="2000" dirty="0">
              <a:latin typeface="Times New Roman" panose="02020603050405020304" pitchFamily="18" charset="0"/>
            </a:endParaRPr>
          </a:p>
          <a:p>
            <a:pPr marL="0" indent="0">
              <a:buNone/>
            </a:pPr>
            <a:endParaRPr lang="en-US" altLang="zh-CN" sz="2000" dirty="0">
              <a:latin typeface="Times New Roman" panose="02020603050405020304" pitchFamily="18" charset="0"/>
            </a:endParaRPr>
          </a:p>
          <a:p>
            <a:r>
              <a:rPr lang="en-US" altLang="zh-CN" sz="2000" dirty="0">
                <a:latin typeface="Times New Roman" panose="02020603050405020304" pitchFamily="18" charset="0"/>
              </a:rPr>
              <a:t>LDA</a:t>
            </a:r>
            <a:r>
              <a:rPr lang="zh-CN" altLang="en-US" sz="2000" dirty="0">
                <a:latin typeface="Times New Roman" panose="02020603050405020304" pitchFamily="18" charset="0"/>
              </a:rPr>
              <a:t>算法具体讲解，详见</a:t>
            </a:r>
            <a:r>
              <a:rPr lang="zh-CN" altLang="en-US" sz="2000" dirty="0" smtClean="0">
                <a:latin typeface="Times New Roman" panose="02020603050405020304" pitchFamily="18" charset="0"/>
              </a:rPr>
              <a:t>第</a:t>
            </a:r>
            <a:r>
              <a:rPr lang="zh-CN" altLang="en-US" sz="2000" dirty="0">
                <a:latin typeface="Times New Roman" panose="02020603050405020304" pitchFamily="18" charset="0"/>
              </a:rPr>
              <a:t>六</a:t>
            </a:r>
            <a:r>
              <a:rPr lang="zh-CN" altLang="en-US" sz="2000" dirty="0" smtClean="0">
                <a:latin typeface="Times New Roman" panose="02020603050405020304" pitchFamily="18" charset="0"/>
              </a:rPr>
              <a:t>讲</a:t>
            </a:r>
            <a:endParaRPr lang="en-US" altLang="zh-CN" sz="2000" dirty="0">
              <a:latin typeface="Times New Roman" panose="02020603050405020304" pitchFamily="18" charset="0"/>
            </a:endParaRPr>
          </a:p>
          <a:p>
            <a:pPr marL="0" indent="0">
              <a:buNone/>
            </a:pPr>
            <a:endParaRPr lang="en-US" altLang="zh-CN" sz="2000" dirty="0">
              <a:latin typeface="Times New Roman" panose="02020603050405020304" pitchFamily="18" charset="0"/>
            </a:endParaRPr>
          </a:p>
          <a:p>
            <a:pPr marL="0" indent="0">
              <a:buNone/>
            </a:pPr>
            <a:endParaRPr lang="en-US" altLang="zh-CN" sz="2000" dirty="0">
              <a:latin typeface="Times New Roman" panose="02020603050405020304" pitchFamily="18" charset="0"/>
            </a:endParaRPr>
          </a:p>
        </p:txBody>
      </p:sp>
    </p:spTree>
    <p:extLst>
      <p:ext uri="{BB962C8B-B14F-4D97-AF65-F5344CB8AC3E}">
        <p14:creationId xmlns:p14="http://schemas.microsoft.com/office/powerpoint/2010/main" val="3130622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t>自然语言处理概览</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中文分词</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关键词提取</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文本相似度</a:t>
            </a:r>
          </a:p>
        </p:txBody>
      </p:sp>
    </p:spTree>
    <p:extLst>
      <p:ext uri="{BB962C8B-B14F-4D97-AF65-F5344CB8AC3E}">
        <p14:creationId xmlns:p14="http://schemas.microsoft.com/office/powerpoint/2010/main" val="3229722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4"/>
          <p:cNvSpPr txBox="1">
            <a:spLocks noChangeArrowheads="1"/>
          </p:cNvSpPr>
          <p:nvPr/>
        </p:nvSpPr>
        <p:spPr bwMode="auto">
          <a:xfrm>
            <a:off x="295275" y="180975"/>
            <a:ext cx="80248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3600" b="1">
                <a:solidFill>
                  <a:srgbClr val="7C1D20"/>
                </a:solidFill>
                <a:latin typeface="Times New Roman" panose="02020603050405020304" pitchFamily="18" charset="0"/>
                <a:ea typeface="华文中宋" panose="02010600040101010101" pitchFamily="2" charset="-122"/>
                <a:sym typeface="宋体" panose="02010600030101010101" pitchFamily="2" charset="-122"/>
              </a:rPr>
              <a:t>主要内容</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30</a:t>
            </a:fld>
            <a:endParaRPr lang="zh-CN" altLang="en-US" smtClean="0"/>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自然语言处理概览</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中文分词</a:t>
            </a:r>
          </a:p>
          <a:p>
            <a:pPr eaLnBrk="1" hangingPunct="1">
              <a:lnSpc>
                <a:spcPct val="150000"/>
              </a:lnSpc>
              <a:spcBef>
                <a:spcPct val="20000"/>
              </a:spcBef>
              <a:buFont typeface="Arial" panose="020B0604020202020204" pitchFamily="34" charset="0"/>
              <a:buChar char="•"/>
            </a:pPr>
            <a:r>
              <a:rPr lang="zh-CN" altLang="en-US" sz="2800" dirty="0">
                <a:solidFill>
                  <a:schemeClr val="bg1">
                    <a:lumMod val="65000"/>
                  </a:schemeClr>
                </a:solidFill>
              </a:rPr>
              <a:t>关键词提取</a:t>
            </a:r>
          </a:p>
          <a:p>
            <a:pPr eaLnBrk="1" hangingPunct="1">
              <a:lnSpc>
                <a:spcPct val="150000"/>
              </a:lnSpc>
              <a:spcBef>
                <a:spcPct val="20000"/>
              </a:spcBef>
              <a:buFont typeface="Arial" panose="020B0604020202020204" pitchFamily="34" charset="0"/>
              <a:buChar char="•"/>
            </a:pPr>
            <a:r>
              <a:rPr lang="zh-CN" altLang="en-US" sz="2800" dirty="0"/>
              <a:t>文本相似度</a:t>
            </a:r>
          </a:p>
        </p:txBody>
      </p:sp>
    </p:spTree>
    <p:extLst>
      <p:ext uri="{BB962C8B-B14F-4D97-AF65-F5344CB8AC3E}">
        <p14:creationId xmlns:p14="http://schemas.microsoft.com/office/powerpoint/2010/main" val="3761558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31</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solidFill>
                  <a:schemeClr val="accent2">
                    <a:lumMod val="50000"/>
                  </a:schemeClr>
                </a:solidFill>
              </a:rPr>
              <a:t>文本相似度</a:t>
            </a:r>
            <a:endParaRPr lang="zh-CN" altLang="en-US" sz="2800" dirty="0"/>
          </a:p>
        </p:txBody>
      </p:sp>
      <p:sp>
        <p:nvSpPr>
          <p:cNvPr id="9" name="内容占位符 2">
            <a:extLst>
              <a:ext uri="{FF2B5EF4-FFF2-40B4-BE49-F238E27FC236}">
                <a16:creationId xmlns:a16="http://schemas.microsoft.com/office/drawing/2014/main" id="{68F1C92D-0B96-45E8-9917-7D6A0DDAFB06}"/>
              </a:ext>
            </a:extLst>
          </p:cNvPr>
          <p:cNvSpPr>
            <a:spLocks noGrp="1"/>
          </p:cNvSpPr>
          <p:nvPr>
            <p:ph idx="1"/>
          </p:nvPr>
        </p:nvSpPr>
        <p:spPr>
          <a:xfrm>
            <a:off x="406810" y="1652385"/>
            <a:ext cx="10296715" cy="4297584"/>
          </a:xfrm>
        </p:spPr>
        <p:txBody>
          <a:bodyPr>
            <a:normAutofit/>
          </a:bodyPr>
          <a:lstStyle/>
          <a:p>
            <a:r>
              <a:rPr lang="zh-CN" altLang="en-US" sz="2000" dirty="0">
                <a:latin typeface="Times New Roman" panose="02020603050405020304" pitchFamily="18" charset="0"/>
                <a:cs typeface="Times New Roman" panose="02020603050405020304" pitchFamily="18" charset="0"/>
              </a:rPr>
              <a:t>文本相似度被用来衡量文本间的差异和共性，是这些技术任务的核心环节</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文本相似度主要被应用在词义消歧、抽取式自动摘要、机器翻译自动评估、数据库的模式匹配及语义异构问题、论文抄袭检测等研究议题。</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zh-CN" altLang="en-US" sz="2000" dirty="0">
                <a:latin typeface="Times New Roman" panose="02020603050405020304" pitchFamily="18" charset="0"/>
                <a:cs typeface="Times New Roman" panose="02020603050405020304" pitchFamily="18" charset="0"/>
              </a:rPr>
              <a:t>文本相似度主要被划分为</a:t>
            </a:r>
            <a:r>
              <a:rPr lang="zh-CN" altLang="en-US" sz="2000" b="1" dirty="0">
                <a:latin typeface="Times New Roman" panose="02020603050405020304" pitchFamily="18" charset="0"/>
                <a:cs typeface="Times New Roman" panose="02020603050405020304" pitchFamily="18" charset="0"/>
              </a:rPr>
              <a:t>词汇（</a:t>
            </a:r>
            <a:r>
              <a:rPr lang="en-US" altLang="zh-CN" sz="2000" b="1" dirty="0">
                <a:latin typeface="Times New Roman" panose="02020603050405020304" pitchFamily="18" charset="0"/>
                <a:cs typeface="Times New Roman" panose="02020603050405020304" pitchFamily="18" charset="0"/>
              </a:rPr>
              <a:t>Lexically</a:t>
            </a:r>
            <a:r>
              <a:rPr lang="zh-CN" altLang="en-US" sz="2000" b="1" dirty="0">
                <a:latin typeface="Times New Roman" panose="02020603050405020304" pitchFamily="18" charset="0"/>
                <a:cs typeface="Times New Roman" panose="02020603050405020304" pitchFamily="18" charset="0"/>
              </a:rPr>
              <a:t>）相似度</a:t>
            </a:r>
            <a:r>
              <a:rPr lang="zh-CN" altLang="en-US" sz="2000" dirty="0">
                <a:latin typeface="Times New Roman" panose="02020603050405020304" pitchFamily="18" charset="0"/>
                <a:cs typeface="Times New Roman" panose="02020603050405020304" pitchFamily="18" charset="0"/>
              </a:rPr>
              <a:t>和</a:t>
            </a:r>
            <a:r>
              <a:rPr lang="zh-CN" altLang="en-US" sz="2000" b="1" dirty="0">
                <a:latin typeface="Times New Roman" panose="02020603050405020304" pitchFamily="18" charset="0"/>
                <a:cs typeface="Times New Roman" panose="02020603050405020304" pitchFamily="18" charset="0"/>
              </a:rPr>
              <a:t>语义（</a:t>
            </a:r>
            <a:r>
              <a:rPr lang="en-US" altLang="zh-CN" sz="2000" b="1" dirty="0">
                <a:latin typeface="Times New Roman" panose="02020603050405020304" pitchFamily="18" charset="0"/>
                <a:cs typeface="Times New Roman" panose="02020603050405020304" pitchFamily="18" charset="0"/>
              </a:rPr>
              <a:t>Semantically</a:t>
            </a:r>
            <a:r>
              <a:rPr lang="zh-CN" altLang="en-US" sz="2000" b="1" dirty="0">
                <a:latin typeface="Times New Roman" panose="02020603050405020304" pitchFamily="18" charset="0"/>
                <a:cs typeface="Times New Roman" panose="02020603050405020304" pitchFamily="18" charset="0"/>
              </a:rPr>
              <a:t>）相似度</a:t>
            </a:r>
            <a:r>
              <a:rPr lang="zh-CN" altLang="en-US" sz="2000" dirty="0">
                <a:latin typeface="Times New Roman" panose="02020603050405020304" pitchFamily="18" charset="0"/>
                <a:cs typeface="Times New Roman" panose="02020603050405020304" pitchFamily="18" charset="0"/>
              </a:rPr>
              <a:t>两大类，前者主要是基于字符串匹配的相似度比较，属于不包含予语义信息的算法，后者则包括内容、语法、上下文语境等多种层面信息的算法。</a:t>
            </a:r>
            <a:endParaRPr lang="en-US" altLang="zh-CN" sz="2000" dirty="0">
              <a:latin typeface="Times New Roman" panose="02020603050405020304" pitchFamily="18" charset="0"/>
              <a:cs typeface="Times New Roman" panose="02020603050405020304" pitchFamily="18" charset="0"/>
            </a:endParaRPr>
          </a:p>
          <a:p>
            <a:endParaRPr lang="zh-CN" altLang="en-US" sz="2000" dirty="0"/>
          </a:p>
        </p:txBody>
      </p:sp>
    </p:spTree>
    <p:extLst>
      <p:ext uri="{BB962C8B-B14F-4D97-AF65-F5344CB8AC3E}">
        <p14:creationId xmlns:p14="http://schemas.microsoft.com/office/powerpoint/2010/main" val="434231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32</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solidFill>
                  <a:schemeClr val="accent2">
                    <a:lumMod val="50000"/>
                  </a:schemeClr>
                </a:solidFill>
              </a:rPr>
              <a:t>文本相似度</a:t>
            </a:r>
            <a:endParaRPr lang="zh-CN" altLang="en-US" sz="2800" dirty="0"/>
          </a:p>
        </p:txBody>
      </p:sp>
      <mc:AlternateContent xmlns:mc="http://schemas.openxmlformats.org/markup-compatibility/2006" xmlns:a14="http://schemas.microsoft.com/office/drawing/2010/main">
        <mc:Choice Requires="a14">
          <p:sp>
            <p:nvSpPr>
              <p:cNvPr id="10" name="内容占位符 2">
                <a:extLst>
                  <a:ext uri="{FF2B5EF4-FFF2-40B4-BE49-F238E27FC236}">
                    <a16:creationId xmlns:a16="http://schemas.microsoft.com/office/drawing/2014/main" id="{D7FD1513-19FA-4E94-9F32-E432614C79C8}"/>
                  </a:ext>
                </a:extLst>
              </p:cNvPr>
              <p:cNvSpPr>
                <a:spLocks noGrp="1"/>
              </p:cNvSpPr>
              <p:nvPr>
                <p:ph idx="1"/>
              </p:nvPr>
            </p:nvSpPr>
            <p:spPr>
              <a:xfrm>
                <a:off x="530674" y="1588432"/>
                <a:ext cx="9484580" cy="4990084"/>
              </a:xfrm>
            </p:spPr>
            <p:txBody>
              <a:bodyPr>
                <a:noAutofit/>
              </a:bodyPr>
              <a:lstStyle/>
              <a:p>
                <a:pPr marL="0" indent="0">
                  <a:buNone/>
                </a:pPr>
                <a:r>
                  <a:rPr lang="zh-CN" altLang="en-US" sz="2000" dirty="0">
                    <a:latin typeface="Times New Roman" panose="02020603050405020304" pitchFamily="18" charset="0"/>
                    <a:cs typeface="Times New Roman" panose="02020603050405020304" pitchFamily="18" charset="0"/>
                  </a:rPr>
                  <a:t>有两个对象</a:t>
                </a:r>
                <a:r>
                  <a:rPr lang="en-US" altLang="zh-CN" sz="2000" dirty="0">
                    <a:latin typeface="Times New Roman" panose="02020603050405020304" pitchFamily="18" charset="0"/>
                    <a:cs typeface="Times New Roman" panose="02020603050405020304" pitchFamily="18" charset="0"/>
                  </a:rPr>
                  <a:t>X</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，都包含</a:t>
                </a:r>
                <a:r>
                  <a:rPr lang="en-US" altLang="zh-CN" sz="2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维特征，</a:t>
                </a:r>
                <a14:m>
                  <m:oMath xmlns:m="http://schemas.openxmlformats.org/officeDocument/2006/math">
                    <m:r>
                      <a:rPr lang="en-US" altLang="zh-CN" sz="2000" i="1">
                        <a:latin typeface="Cambria Math" panose="02040503050406030204" pitchFamily="18" charset="0"/>
                        <a:cs typeface="Times New Roman" panose="02020603050405020304" pitchFamily="18" charset="0"/>
                      </a:rPr>
                      <m:t>𝑋</m:t>
                    </m:r>
                    <m:r>
                      <a:rPr lang="en-US" altLang="zh-CN" sz="2000" i="1">
                        <a:latin typeface="Cambria Math" panose="02040503050406030204" pitchFamily="18" charset="0"/>
                        <a:cs typeface="Times New Roman" panose="02020603050405020304" pitchFamily="18" charset="0"/>
                      </a:rPr>
                      <m:t>=</m:t>
                    </m:r>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1</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2</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3</m:t>
                            </m:r>
                          </m:sub>
                        </m:sSub>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𝑛</m:t>
                            </m:r>
                          </m:sub>
                        </m:sSub>
                      </m:e>
                    </m:d>
                  </m:oMath>
                </a14:m>
                <a:r>
                  <a:rPr lang="zh-CN" altLang="en-US" sz="2000" dirty="0">
                    <a:latin typeface="Times New Roman" panose="02020603050405020304" pitchFamily="18" charset="0"/>
                    <a:cs typeface="Times New Roman" panose="02020603050405020304" pitchFamily="18" charset="0"/>
                  </a:rPr>
                  <a:t>，</a:t>
                </a:r>
                <a14:m>
                  <m:oMath xmlns:m="http://schemas.openxmlformats.org/officeDocument/2006/math">
                    <m:r>
                      <a:rPr lang="en-US" altLang="zh-CN" sz="2000" i="1" dirty="0">
                        <a:latin typeface="Cambria Math" panose="02040503050406030204" pitchFamily="18" charset="0"/>
                        <a:cs typeface="Times New Roman" panose="02020603050405020304" pitchFamily="18" charset="0"/>
                      </a:rPr>
                      <m:t>𝑌</m:t>
                    </m:r>
                    <m:r>
                      <a:rPr lang="en-US" altLang="zh-CN" sz="2000" i="1" dirty="0">
                        <a:latin typeface="Cambria Math" panose="02040503050406030204" pitchFamily="18" charset="0"/>
                        <a:cs typeface="Times New Roman" panose="02020603050405020304" pitchFamily="18" charset="0"/>
                      </a:rPr>
                      <m:t>=(</m:t>
                    </m:r>
                    <m:sSub>
                      <m:sSubPr>
                        <m:ctrlPr>
                          <a:rPr lang="en-US" altLang="zh-CN" sz="2000" i="1" dirty="0">
                            <a:latin typeface="Cambria Math" panose="02040503050406030204" pitchFamily="18" charset="0"/>
                            <a:cs typeface="Times New Roman" panose="02020603050405020304" pitchFamily="18" charset="0"/>
                          </a:rPr>
                        </m:ctrlPr>
                      </m:sSubPr>
                      <m:e>
                        <m:r>
                          <a:rPr lang="en-US" altLang="zh-CN" sz="2000" i="1" dirty="0">
                            <a:latin typeface="Cambria Math" panose="02040503050406030204" pitchFamily="18" charset="0"/>
                            <a:cs typeface="Times New Roman" panose="02020603050405020304" pitchFamily="18" charset="0"/>
                          </a:rPr>
                          <m:t>𝑦</m:t>
                        </m:r>
                      </m:e>
                      <m:sub>
                        <m:r>
                          <a:rPr lang="en-US" altLang="zh-CN" sz="2000" i="1" dirty="0">
                            <a:latin typeface="Cambria Math" panose="02040503050406030204" pitchFamily="18" charset="0"/>
                            <a:cs typeface="Times New Roman" panose="02020603050405020304" pitchFamily="18" charset="0"/>
                          </a:rPr>
                          <m:t>1</m:t>
                        </m:r>
                      </m:sub>
                    </m:sSub>
                    <m:r>
                      <a:rPr lang="en-US" altLang="zh-CN" sz="2000" i="1" dirty="0">
                        <a:latin typeface="Cambria Math" panose="02040503050406030204" pitchFamily="18" charset="0"/>
                        <a:cs typeface="Times New Roman" panose="02020603050405020304" pitchFamily="18" charset="0"/>
                      </a:rPr>
                      <m:t>,</m:t>
                    </m:r>
                    <m:sSub>
                      <m:sSubPr>
                        <m:ctrlPr>
                          <a:rPr lang="en-US" altLang="zh-CN" sz="2000" i="1" dirty="0">
                            <a:latin typeface="Cambria Math" panose="02040503050406030204" pitchFamily="18" charset="0"/>
                            <a:cs typeface="Times New Roman" panose="02020603050405020304" pitchFamily="18" charset="0"/>
                          </a:rPr>
                        </m:ctrlPr>
                      </m:sSubPr>
                      <m:e>
                        <m:r>
                          <a:rPr lang="en-US" altLang="zh-CN" sz="2000" i="1" dirty="0">
                            <a:latin typeface="Cambria Math" panose="02040503050406030204" pitchFamily="18" charset="0"/>
                            <a:cs typeface="Times New Roman" panose="02020603050405020304" pitchFamily="18" charset="0"/>
                          </a:rPr>
                          <m:t>𝑦</m:t>
                        </m:r>
                      </m:e>
                      <m:sub>
                        <m:r>
                          <a:rPr lang="en-US" altLang="zh-CN" sz="2000" i="1" dirty="0">
                            <a:latin typeface="Cambria Math" panose="02040503050406030204" pitchFamily="18" charset="0"/>
                            <a:cs typeface="Times New Roman" panose="02020603050405020304" pitchFamily="18" charset="0"/>
                          </a:rPr>
                          <m:t>2</m:t>
                        </m:r>
                      </m:sub>
                    </m:sSub>
                    <m:r>
                      <a:rPr lang="en-US" altLang="zh-CN" sz="2000" i="1" dirty="0">
                        <a:latin typeface="Cambria Math" panose="02040503050406030204" pitchFamily="18" charset="0"/>
                        <a:cs typeface="Times New Roman" panose="02020603050405020304" pitchFamily="18" charset="0"/>
                      </a:rPr>
                      <m:t>,</m:t>
                    </m:r>
                    <m:sSub>
                      <m:sSubPr>
                        <m:ctrlPr>
                          <a:rPr lang="en-US" altLang="zh-CN" sz="2000" i="1" dirty="0">
                            <a:latin typeface="Cambria Math" panose="02040503050406030204" pitchFamily="18" charset="0"/>
                            <a:cs typeface="Times New Roman" panose="02020603050405020304" pitchFamily="18" charset="0"/>
                          </a:rPr>
                        </m:ctrlPr>
                      </m:sSubPr>
                      <m:e>
                        <m:r>
                          <a:rPr lang="en-US" altLang="zh-CN" sz="2000" i="1" dirty="0">
                            <a:latin typeface="Cambria Math" panose="02040503050406030204" pitchFamily="18" charset="0"/>
                            <a:cs typeface="Times New Roman" panose="02020603050405020304" pitchFamily="18" charset="0"/>
                          </a:rPr>
                          <m:t>𝑦</m:t>
                        </m:r>
                      </m:e>
                      <m:sub>
                        <m:r>
                          <a:rPr lang="en-US" altLang="zh-CN" sz="2000" i="1" dirty="0">
                            <a:latin typeface="Cambria Math" panose="02040503050406030204" pitchFamily="18" charset="0"/>
                            <a:cs typeface="Times New Roman" panose="02020603050405020304" pitchFamily="18" charset="0"/>
                          </a:rPr>
                          <m:t>3</m:t>
                        </m:r>
                      </m:sub>
                    </m:sSub>
                    <m:r>
                      <a:rPr lang="en-US" altLang="zh-CN" sz="2000" i="1" dirty="0">
                        <a:latin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𝑦</m:t>
                        </m:r>
                      </m:e>
                      <m:sub>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𝑛</m:t>
                        </m:r>
                      </m:sub>
                    </m:sSub>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m:t>
                    </m:r>
                  </m:oMath>
                </a14:m>
                <a:endParaRPr lang="en-US" altLang="zh-CN" sz="2000" dirty="0">
                  <a:latin typeface="Times New Roman" panose="02020603050405020304" pitchFamily="18" charset="0"/>
                  <a:cs typeface="Times New Roman" panose="02020603050405020304" pitchFamily="18" charset="0"/>
                </a:endParaRPr>
              </a:p>
              <a:p>
                <a:r>
                  <a:rPr lang="zh-CN" altLang="en-US" sz="2000" b="1" dirty="0">
                    <a:latin typeface="Times New Roman" panose="02020603050405020304" pitchFamily="18" charset="0"/>
                    <a:cs typeface="Times New Roman" panose="02020603050405020304" pitchFamily="18" charset="0"/>
                  </a:rPr>
                  <a:t>欧式距离</a:t>
                </a:r>
                <a:endParaRPr lang="en-US" altLang="zh-CN" sz="2000" b="1" dirty="0">
                  <a:latin typeface="Times New Roman" panose="02020603050405020304" pitchFamily="18" charset="0"/>
                  <a:cs typeface="Times New Roman" panose="02020603050405020304" pitchFamily="18" charset="0"/>
                </a:endParaRPr>
              </a:p>
              <a:p>
                <a:pPr marL="0" indent="0">
                  <a:buNone/>
                </a:pP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i="1">
                        <a:latin typeface="Cambria Math" panose="02040503050406030204" pitchFamily="18" charset="0"/>
                        <a:cs typeface="Times New Roman" panose="02020603050405020304" pitchFamily="18" charset="0"/>
                      </a:rPr>
                      <m:t>𝑑</m:t>
                    </m:r>
                    <m:r>
                      <a:rPr lang="en-US" altLang="zh-CN" sz="2000" i="1">
                        <a:latin typeface="Cambria Math" panose="02040503050406030204" pitchFamily="18" charset="0"/>
                        <a:cs typeface="Times New Roman" panose="02020603050405020304" pitchFamily="18" charset="0"/>
                      </a:rPr>
                      <m:t>=</m:t>
                    </m:r>
                    <m:rad>
                      <m:radPr>
                        <m:degHide m:val="on"/>
                        <m:ctrlPr>
                          <a:rPr lang="en-US" altLang="zh-CN" sz="2000" i="1">
                            <a:latin typeface="Cambria Math" panose="02040503050406030204" pitchFamily="18" charset="0"/>
                            <a:cs typeface="Times New Roman" panose="02020603050405020304" pitchFamily="18" charset="0"/>
                          </a:rPr>
                        </m:ctrlPr>
                      </m:radPr>
                      <m:deg/>
                      <m:e>
                        <m:nary>
                          <m:naryPr>
                            <m:chr m:val="∑"/>
                            <m:ctrlPr>
                              <a:rPr lang="en-US" altLang="zh-CN" sz="2000" i="1">
                                <a:latin typeface="Cambria Math" panose="02040503050406030204" pitchFamily="18" charset="0"/>
                                <a:cs typeface="Times New Roman" panose="02020603050405020304" pitchFamily="18" charset="0"/>
                              </a:rPr>
                            </m:ctrlPr>
                          </m:naryPr>
                          <m:sub>
                            <m:r>
                              <m:rPr>
                                <m:brk m:alnAt="23"/>
                              </m:rP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=1</m:t>
                            </m:r>
                          </m:sub>
                          <m:sup>
                            <m:r>
                              <a:rPr lang="en-US" altLang="zh-CN" sz="2000" i="1">
                                <a:latin typeface="Cambria Math" panose="02040503050406030204" pitchFamily="18" charset="0"/>
                                <a:cs typeface="Times New Roman" panose="02020603050405020304" pitchFamily="18" charset="0"/>
                              </a:rPr>
                              <m:t>𝑛</m:t>
                            </m:r>
                          </m:sup>
                          <m:e>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𝑖</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𝑦</m:t>
                                    </m:r>
                                  </m:e>
                                  <m:sub>
                                    <m:r>
                                      <a:rPr lang="en-US" altLang="zh-CN" sz="2000" i="1">
                                        <a:latin typeface="Cambria Math" panose="02040503050406030204" pitchFamily="18" charset="0"/>
                                        <a:cs typeface="Times New Roman" panose="02020603050405020304" pitchFamily="18" charset="0"/>
                                      </a:rPr>
                                      <m:t>𝑖</m:t>
                                    </m:r>
                                  </m:sub>
                                </m:sSub>
                                <m:r>
                                  <a:rPr lang="en-US" altLang="zh-CN" sz="2000" i="1">
                                    <a:latin typeface="Cambria Math" panose="02040503050406030204" pitchFamily="18" charset="0"/>
                                    <a:cs typeface="Times New Roman" panose="02020603050405020304" pitchFamily="18" charset="0"/>
                                  </a:rPr>
                                  <m:t>)</m:t>
                                </m:r>
                              </m:e>
                              <m:sup>
                                <m:r>
                                  <a:rPr lang="en-US" altLang="zh-CN" sz="2000" i="1">
                                    <a:latin typeface="Cambria Math" panose="02040503050406030204" pitchFamily="18" charset="0"/>
                                    <a:cs typeface="Times New Roman" panose="02020603050405020304" pitchFamily="18" charset="0"/>
                                  </a:rPr>
                                  <m:t>2</m:t>
                                </m:r>
                              </m:sup>
                            </m:sSup>
                          </m:e>
                        </m:nary>
                      </m:e>
                    </m:rad>
                  </m:oMath>
                </a14:m>
                <a:endParaRPr lang="en-US" altLang="zh-CN" sz="2000" dirty="0">
                  <a:latin typeface="Times New Roman" panose="02020603050405020304" pitchFamily="18" charset="0"/>
                  <a:cs typeface="Times New Roman" panose="02020603050405020304" pitchFamily="18" charset="0"/>
                </a:endParaRPr>
              </a:p>
              <a:p>
                <a:r>
                  <a:rPr lang="zh-CN" altLang="en-US" sz="2000" b="1" dirty="0">
                    <a:latin typeface="Times New Roman" panose="02020603050405020304" pitchFamily="18" charset="0"/>
                    <a:cs typeface="Times New Roman" panose="02020603050405020304" pitchFamily="18" charset="0"/>
                  </a:rPr>
                  <a:t>曼哈顿距离</a:t>
                </a:r>
                <a:r>
                  <a:rPr lang="zh-CN" altLang="en-US" sz="2000" dirty="0">
                    <a:latin typeface="Times New Roman" panose="02020603050405020304" pitchFamily="18" charset="0"/>
                    <a:cs typeface="Times New Roman" panose="02020603050405020304" pitchFamily="18" charset="0"/>
                  </a:rPr>
                  <a:t>，也称为城市街区距离</a:t>
                </a:r>
                <a:endParaRPr lang="en-US" altLang="zh-CN"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cs typeface="Times New Roman" panose="02020603050405020304" pitchFamily="18" charset="0"/>
                        </a:rPr>
                        <m:t>𝑑</m:t>
                      </m:r>
                      <m:r>
                        <a:rPr lang="en-US" altLang="zh-CN" sz="2000" i="1">
                          <a:latin typeface="Cambria Math" panose="02040503050406030204" pitchFamily="18" charset="0"/>
                          <a:cs typeface="Times New Roman" panose="02020603050405020304" pitchFamily="18" charset="0"/>
                        </a:rPr>
                        <m:t>=</m:t>
                      </m:r>
                      <m:nary>
                        <m:naryPr>
                          <m:chr m:val="∑"/>
                          <m:ctrlPr>
                            <a:rPr lang="en-US" altLang="zh-CN" sz="2000" i="1">
                              <a:latin typeface="Cambria Math" panose="02040503050406030204" pitchFamily="18" charset="0"/>
                              <a:cs typeface="Times New Roman" panose="02020603050405020304" pitchFamily="18" charset="0"/>
                            </a:rPr>
                          </m:ctrlPr>
                        </m:naryPr>
                        <m:sub>
                          <m:r>
                            <m:rPr>
                              <m:brk m:alnAt="23"/>
                            </m:rP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=1</m:t>
                          </m:r>
                        </m:sub>
                        <m:sup>
                          <m:r>
                            <a:rPr lang="en-US" altLang="zh-CN" sz="2000" i="1">
                              <a:latin typeface="Cambria Math" panose="02040503050406030204" pitchFamily="18" charset="0"/>
                              <a:cs typeface="Times New Roman" panose="02020603050405020304" pitchFamily="18" charset="0"/>
                            </a:rPr>
                            <m:t>𝑛</m:t>
                          </m:r>
                        </m:sup>
                        <m:e>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𝑖</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𝑦</m:t>
                              </m:r>
                            </m:e>
                            <m:sub>
                              <m:r>
                                <a:rPr lang="en-US" altLang="zh-CN" sz="2000" i="1">
                                  <a:latin typeface="Cambria Math" panose="02040503050406030204" pitchFamily="18" charset="0"/>
                                  <a:cs typeface="Times New Roman" panose="02020603050405020304" pitchFamily="18" charset="0"/>
                                </a:rPr>
                                <m:t>𝑖</m:t>
                              </m:r>
                            </m:sub>
                          </m:sSub>
                          <m:r>
                            <a:rPr lang="en-US" altLang="zh-CN" sz="2000" i="1">
                              <a:latin typeface="Cambria Math" panose="02040503050406030204" pitchFamily="18" charset="0"/>
                              <a:cs typeface="Times New Roman" panose="02020603050405020304" pitchFamily="18" charset="0"/>
                            </a:rPr>
                            <m:t>|</m:t>
                          </m:r>
                        </m:e>
                      </m:nary>
                    </m:oMath>
                  </m:oMathPara>
                </a14:m>
                <a:endParaRPr lang="en-US" altLang="zh-CN" sz="2000" dirty="0">
                  <a:latin typeface="Times New Roman" panose="02020603050405020304" pitchFamily="18" charset="0"/>
                  <a:cs typeface="Times New Roman" panose="02020603050405020304" pitchFamily="18" charset="0"/>
                </a:endParaRPr>
              </a:p>
              <a:p>
                <a:r>
                  <a:rPr lang="zh-CN" altLang="en-US" sz="2000" b="1" dirty="0">
                    <a:latin typeface="Times New Roman" panose="02020603050405020304" pitchFamily="18" charset="0"/>
                    <a:cs typeface="Times New Roman" panose="02020603050405020304" pitchFamily="18" charset="0"/>
                  </a:rPr>
                  <a:t>余弦相似度</a:t>
                </a:r>
                <a:endParaRPr lang="en-US" altLang="zh-CN" sz="2000" b="1" dirty="0">
                  <a:latin typeface="Times New Roman" panose="02020603050405020304" pitchFamily="18" charset="0"/>
                  <a:cs typeface="Times New Roman" panose="02020603050405020304" pitchFamily="18" charset="0"/>
                </a:endParaRPr>
              </a:p>
              <a:p>
                <a:pPr marL="0" indent="0">
                  <a:buNone/>
                </a:pP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余弦相似度用向量空间两个向量夹角的余弦值作为衡量两个个体间差异的大小。相比距离度量，余弦相似度更加注重两个向量在方向上的差异，而非距离或长度上。</a:t>
                </a:r>
                <a:endParaRPr lang="en-US" altLang="zh-CN"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cs typeface="Times New Roman" panose="02020603050405020304" pitchFamily="18" charset="0"/>
                        </a:rPr>
                        <m:t>𝑐𝑜𝑠</m:t>
                      </m:r>
                      <m:r>
                        <a:rPr lang="zh-CN" altLang="en-US" sz="2000" i="1">
                          <a:latin typeface="Cambria Math" panose="02040503050406030204" pitchFamily="18" charset="0"/>
                          <a:cs typeface="Times New Roman" panose="02020603050405020304" pitchFamily="18" charset="0"/>
                        </a:rPr>
                        <m:t>𝜃</m:t>
                      </m:r>
                      <m:r>
                        <a:rPr lang="en-US" altLang="zh-CN" sz="2000" i="1">
                          <a:latin typeface="Cambria Math" panose="02040503050406030204" pitchFamily="18" charset="0"/>
                          <a:cs typeface="Times New Roman" panose="02020603050405020304" pitchFamily="18" charset="0"/>
                        </a:rPr>
                        <m:t>=</m:t>
                      </m:r>
                      <m:f>
                        <m:fPr>
                          <m:ctrlPr>
                            <a:rPr lang="en-US" altLang="zh-CN" sz="2000" i="1">
                              <a:latin typeface="Cambria Math" panose="02040503050406030204" pitchFamily="18" charset="0"/>
                              <a:cs typeface="Times New Roman" panose="02020603050405020304" pitchFamily="18" charset="0"/>
                            </a:rPr>
                          </m:ctrlPr>
                        </m:fPr>
                        <m:num>
                          <m:nary>
                            <m:naryPr>
                              <m:chr m:val="∑"/>
                              <m:ctrlPr>
                                <a:rPr lang="en-US" altLang="zh-CN" sz="2000" i="1">
                                  <a:latin typeface="Cambria Math" panose="02040503050406030204" pitchFamily="18" charset="0"/>
                                  <a:cs typeface="Times New Roman" panose="02020603050405020304" pitchFamily="18" charset="0"/>
                                </a:rPr>
                              </m:ctrlPr>
                            </m:naryPr>
                            <m:sub>
                              <m:r>
                                <m:rPr>
                                  <m:brk m:alnAt="23"/>
                                </m:rP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=1</m:t>
                              </m:r>
                            </m:sub>
                            <m:sup>
                              <m:r>
                                <a:rPr lang="en-US" altLang="zh-CN" sz="2000" i="1">
                                  <a:latin typeface="Cambria Math" panose="02040503050406030204" pitchFamily="18" charset="0"/>
                                  <a:cs typeface="Times New Roman" panose="02020603050405020304" pitchFamily="18" charset="0"/>
                                </a:rPr>
                                <m:t>𝑛</m:t>
                              </m:r>
                            </m:sup>
                            <m:e>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𝑖</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𝑦</m:t>
                                  </m:r>
                                </m:e>
                                <m:sub>
                                  <m:r>
                                    <a:rPr lang="en-US" altLang="zh-CN" sz="2000" i="1">
                                      <a:latin typeface="Cambria Math" panose="02040503050406030204" pitchFamily="18" charset="0"/>
                                      <a:cs typeface="Times New Roman" panose="02020603050405020304" pitchFamily="18" charset="0"/>
                                    </a:rPr>
                                    <m:t>𝑖</m:t>
                                  </m:r>
                                </m:sub>
                              </m:sSub>
                            </m:e>
                          </m:nary>
                        </m:num>
                        <m:den>
                          <m:rad>
                            <m:radPr>
                              <m:degHide m:val="on"/>
                              <m:ctrlPr>
                                <a:rPr lang="en-US" altLang="zh-CN" sz="2000" i="1">
                                  <a:latin typeface="Cambria Math" panose="02040503050406030204" pitchFamily="18" charset="0"/>
                                  <a:cs typeface="Times New Roman" panose="02020603050405020304" pitchFamily="18" charset="0"/>
                                </a:rPr>
                              </m:ctrlPr>
                            </m:radPr>
                            <m:deg/>
                            <m:e>
                              <m:nary>
                                <m:naryPr>
                                  <m:chr m:val="∑"/>
                                  <m:ctrlPr>
                                    <a:rPr lang="en-US" altLang="zh-CN" sz="2000" i="1">
                                      <a:latin typeface="Cambria Math" panose="02040503050406030204" pitchFamily="18" charset="0"/>
                                      <a:cs typeface="Times New Roman" panose="02020603050405020304" pitchFamily="18" charset="0"/>
                                    </a:rPr>
                                  </m:ctrlPr>
                                </m:naryPr>
                                <m:sub>
                                  <m:r>
                                    <m:rPr>
                                      <m:brk m:alnAt="23"/>
                                    </m:rP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=1</m:t>
                                  </m:r>
                                </m:sub>
                                <m:sup>
                                  <m:r>
                                    <a:rPr lang="en-US" altLang="zh-CN" sz="2000" i="1">
                                      <a:latin typeface="Cambria Math" panose="02040503050406030204" pitchFamily="18" charset="0"/>
                                      <a:cs typeface="Times New Roman" panose="02020603050405020304" pitchFamily="18" charset="0"/>
                                    </a:rPr>
                                    <m:t>𝑛</m:t>
                                  </m:r>
                                </m:sup>
                                <m:e>
                                  <m:sSubSup>
                                    <m:sSubSupPr>
                                      <m:ctrlPr>
                                        <a:rPr lang="en-US" altLang="zh-CN" sz="2000" i="1">
                                          <a:latin typeface="Cambria Math" panose="02040503050406030204" pitchFamily="18" charset="0"/>
                                          <a:cs typeface="Times New Roman" panose="02020603050405020304" pitchFamily="18" charset="0"/>
                                        </a:rPr>
                                      </m:ctrlPr>
                                    </m:sSubSup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𝑖</m:t>
                                      </m:r>
                                    </m:sub>
                                    <m:sup>
                                      <m:r>
                                        <a:rPr lang="en-US" altLang="zh-CN" sz="2000" i="1">
                                          <a:latin typeface="Cambria Math" panose="02040503050406030204" pitchFamily="18" charset="0"/>
                                          <a:cs typeface="Times New Roman" panose="02020603050405020304" pitchFamily="18" charset="0"/>
                                        </a:rPr>
                                        <m:t>2</m:t>
                                      </m:r>
                                    </m:sup>
                                  </m:sSubSup>
                                  <m:nary>
                                    <m:naryPr>
                                      <m:chr m:val="∑"/>
                                      <m:ctrlPr>
                                        <a:rPr lang="en-US" altLang="zh-CN" sz="2000" i="1">
                                          <a:latin typeface="Cambria Math" panose="02040503050406030204" pitchFamily="18" charset="0"/>
                                          <a:cs typeface="Times New Roman" panose="02020603050405020304" pitchFamily="18" charset="0"/>
                                        </a:rPr>
                                      </m:ctrlPr>
                                    </m:naryPr>
                                    <m:sub>
                                      <m:r>
                                        <m:rPr>
                                          <m:brk m:alnAt="23"/>
                                        </m:rP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=1</m:t>
                                      </m:r>
                                    </m:sub>
                                    <m:sup>
                                      <m:r>
                                        <a:rPr lang="en-US" altLang="zh-CN" sz="2000" i="1">
                                          <a:latin typeface="Cambria Math" panose="02040503050406030204" pitchFamily="18" charset="0"/>
                                          <a:cs typeface="Times New Roman" panose="02020603050405020304" pitchFamily="18" charset="0"/>
                                        </a:rPr>
                                        <m:t>𝑛</m:t>
                                      </m:r>
                                    </m:sup>
                                    <m:e>
                                      <m:sSubSup>
                                        <m:sSubSupPr>
                                          <m:ctrlPr>
                                            <a:rPr lang="en-US" altLang="zh-CN" sz="2000" i="1">
                                              <a:latin typeface="Cambria Math" panose="02040503050406030204" pitchFamily="18" charset="0"/>
                                              <a:cs typeface="Times New Roman" panose="02020603050405020304" pitchFamily="18" charset="0"/>
                                            </a:rPr>
                                          </m:ctrlPr>
                                        </m:sSubSupPr>
                                        <m:e>
                                          <m:r>
                                            <a:rPr lang="en-US" altLang="zh-CN" sz="2000" i="1">
                                              <a:latin typeface="Cambria Math" panose="02040503050406030204" pitchFamily="18" charset="0"/>
                                              <a:cs typeface="Times New Roman" panose="02020603050405020304" pitchFamily="18" charset="0"/>
                                            </a:rPr>
                                            <m:t>𝑦</m:t>
                                          </m:r>
                                        </m:e>
                                        <m:sub>
                                          <m:r>
                                            <a:rPr lang="en-US" altLang="zh-CN" sz="2000" i="1">
                                              <a:latin typeface="Cambria Math" panose="02040503050406030204" pitchFamily="18" charset="0"/>
                                              <a:cs typeface="Times New Roman" panose="02020603050405020304" pitchFamily="18" charset="0"/>
                                            </a:rPr>
                                            <m:t>𝑖</m:t>
                                          </m:r>
                                        </m:sub>
                                        <m:sup>
                                          <m:r>
                                            <a:rPr lang="en-US" altLang="zh-CN" sz="2000" i="1">
                                              <a:latin typeface="Cambria Math" panose="02040503050406030204" pitchFamily="18" charset="0"/>
                                              <a:cs typeface="Times New Roman" panose="02020603050405020304" pitchFamily="18" charset="0"/>
                                            </a:rPr>
                                            <m:t>2</m:t>
                                          </m:r>
                                        </m:sup>
                                      </m:sSubSup>
                                    </m:e>
                                  </m:nary>
                                </m:e>
                              </m:nary>
                            </m:e>
                          </m:rad>
                        </m:den>
                      </m:f>
                    </m:oMath>
                  </m:oMathPara>
                </a14:m>
                <a:endParaRPr lang="zh-CN" altLang="en-US" sz="2000" dirty="0"/>
              </a:p>
            </p:txBody>
          </p:sp>
        </mc:Choice>
        <mc:Fallback xmlns="">
          <p:sp>
            <p:nvSpPr>
              <p:cNvPr id="10" name="内容占位符 2">
                <a:extLst>
                  <a:ext uri="{FF2B5EF4-FFF2-40B4-BE49-F238E27FC236}">
                    <a16:creationId xmlns:a16="http://schemas.microsoft.com/office/drawing/2014/main" id="{D7FD1513-19FA-4E94-9F32-E432614C79C8}"/>
                  </a:ext>
                </a:extLst>
              </p:cNvPr>
              <p:cNvSpPr>
                <a:spLocks noGrp="1" noRot="1" noChangeAspect="1" noMove="1" noResize="1" noEditPoints="1" noAdjustHandles="1" noChangeArrowheads="1" noChangeShapeType="1" noTextEdit="1"/>
              </p:cNvSpPr>
              <p:nvPr>
                <p:ph idx="1"/>
              </p:nvPr>
            </p:nvSpPr>
            <p:spPr>
              <a:xfrm>
                <a:off x="530674" y="1588432"/>
                <a:ext cx="9484580" cy="4990084"/>
              </a:xfrm>
              <a:blipFill>
                <a:blip r:embed="rId4"/>
                <a:stretch>
                  <a:fillRect l="-514" t="-8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9108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33</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solidFill>
                  <a:schemeClr val="accent2">
                    <a:lumMod val="50000"/>
                  </a:schemeClr>
                </a:solidFill>
              </a:rPr>
              <a:t>余弦相似度</a:t>
            </a:r>
          </a:p>
        </p:txBody>
      </p:sp>
      <p:sp>
        <p:nvSpPr>
          <p:cNvPr id="9" name="内容占位符 2">
            <a:extLst>
              <a:ext uri="{FF2B5EF4-FFF2-40B4-BE49-F238E27FC236}">
                <a16:creationId xmlns:a16="http://schemas.microsoft.com/office/drawing/2014/main" id="{A179008F-AD45-4E75-AF21-016F07EA0029}"/>
              </a:ext>
            </a:extLst>
          </p:cNvPr>
          <p:cNvSpPr>
            <a:spLocks noGrp="1"/>
          </p:cNvSpPr>
          <p:nvPr>
            <p:ph idx="1"/>
          </p:nvPr>
        </p:nvSpPr>
        <p:spPr>
          <a:xfrm>
            <a:off x="532719" y="1699391"/>
            <a:ext cx="9624060" cy="4990084"/>
          </a:xfrm>
        </p:spPr>
        <p:txBody>
          <a:bodyPr>
            <a:normAutofit/>
          </a:bodyPr>
          <a:lstStyle/>
          <a:p>
            <a:r>
              <a:rPr lang="zh-CN" altLang="en-US" sz="2000" dirty="0" smtClean="0"/>
              <a:t>通过</a:t>
            </a:r>
            <a:r>
              <a:rPr lang="zh-CN" altLang="en-US" sz="2000" dirty="0"/>
              <a:t>一个向量空间中两个向量夹角的余弦值作为衡量两个个体之间差异的大小。把</a:t>
            </a:r>
            <a:r>
              <a:rPr lang="en-US" altLang="zh-CN" sz="2000" dirty="0"/>
              <a:t>1</a:t>
            </a:r>
            <a:r>
              <a:rPr lang="zh-CN" altLang="en-US" sz="2000" dirty="0"/>
              <a:t>设为相同，</a:t>
            </a:r>
            <a:r>
              <a:rPr lang="en-US" altLang="zh-CN" sz="2000" dirty="0"/>
              <a:t>0</a:t>
            </a:r>
            <a:r>
              <a:rPr lang="zh-CN" altLang="en-US" sz="2000" dirty="0"/>
              <a:t>设为不同，那么相似度的值就是在</a:t>
            </a:r>
            <a:r>
              <a:rPr lang="en-US" altLang="zh-CN" sz="2000" dirty="0"/>
              <a:t>0~1</a:t>
            </a:r>
            <a:r>
              <a:rPr lang="zh-CN" altLang="en-US" sz="2000" dirty="0" smtClean="0"/>
              <a:t>之间</a:t>
            </a:r>
            <a:endParaRPr lang="en-US" altLang="zh-CN" sz="2000" dirty="0" smtClean="0"/>
          </a:p>
          <a:p>
            <a:endParaRPr lang="en-US" altLang="zh-CN" sz="2000" dirty="0"/>
          </a:p>
          <a:p>
            <a:r>
              <a:rPr lang="zh-CN" altLang="en-US" sz="2000" dirty="0" smtClean="0"/>
              <a:t>余弦</a:t>
            </a:r>
            <a:r>
              <a:rPr lang="zh-CN" altLang="en-US" sz="2000" dirty="0"/>
              <a:t>相似度的特点是余弦值接近</a:t>
            </a:r>
            <a:r>
              <a:rPr lang="en-US" altLang="zh-CN" sz="2000" dirty="0"/>
              <a:t>1</a:t>
            </a:r>
            <a:r>
              <a:rPr lang="zh-CN" altLang="en-US" sz="2000" dirty="0"/>
              <a:t>，夹角趋于</a:t>
            </a:r>
            <a:r>
              <a:rPr lang="en-US" altLang="zh-CN" sz="2000" dirty="0"/>
              <a:t>0</a:t>
            </a:r>
            <a:r>
              <a:rPr lang="zh-CN" altLang="en-US" sz="2000" dirty="0"/>
              <a:t>，表明两个向量越相似。</a:t>
            </a:r>
          </a:p>
        </p:txBody>
      </p:sp>
      <p:pic>
        <p:nvPicPr>
          <p:cNvPr id="11" name="图片 10">
            <a:extLst>
              <a:ext uri="{FF2B5EF4-FFF2-40B4-BE49-F238E27FC236}">
                <a16:creationId xmlns:a16="http://schemas.microsoft.com/office/drawing/2014/main" id="{9696B085-486E-4C36-BE86-B859A696D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906" y="3370045"/>
            <a:ext cx="6763129" cy="1648775"/>
          </a:xfrm>
          <a:prstGeom prst="rect">
            <a:avLst/>
          </a:prstGeom>
        </p:spPr>
      </p:pic>
    </p:spTree>
    <p:extLst>
      <p:ext uri="{BB962C8B-B14F-4D97-AF65-F5344CB8AC3E}">
        <p14:creationId xmlns:p14="http://schemas.microsoft.com/office/powerpoint/2010/main" val="3426812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34</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solidFill>
                  <a:schemeClr val="accent2">
                    <a:lumMod val="50000"/>
                  </a:schemeClr>
                </a:solidFill>
              </a:rPr>
              <a:t>余弦相似度</a:t>
            </a:r>
          </a:p>
        </p:txBody>
      </p:sp>
      <p:sp>
        <p:nvSpPr>
          <p:cNvPr id="10" name="内容占位符 2">
            <a:extLst>
              <a:ext uri="{FF2B5EF4-FFF2-40B4-BE49-F238E27FC236}">
                <a16:creationId xmlns:a16="http://schemas.microsoft.com/office/drawing/2014/main" id="{D8B42AE0-ADAF-43EE-A73C-093D53D4FF79}"/>
              </a:ext>
            </a:extLst>
          </p:cNvPr>
          <p:cNvSpPr>
            <a:spLocks noGrp="1"/>
          </p:cNvSpPr>
          <p:nvPr>
            <p:ph idx="1"/>
          </p:nvPr>
        </p:nvSpPr>
        <p:spPr>
          <a:xfrm>
            <a:off x="406811" y="1637393"/>
            <a:ext cx="9624060" cy="4990084"/>
          </a:xfrm>
        </p:spPr>
        <p:txBody>
          <a:bodyPr>
            <a:normAutofit/>
          </a:bodyPr>
          <a:lstStyle/>
          <a:p>
            <a:r>
              <a:rPr lang="zh-CN" altLang="en-US" sz="2000" dirty="0" smtClean="0"/>
              <a:t>计算</a:t>
            </a:r>
            <a:r>
              <a:rPr lang="zh-CN" altLang="en-US" sz="2000" dirty="0"/>
              <a:t>两个文档的相似度，就是把文档</a:t>
            </a:r>
            <a:r>
              <a:rPr lang="en-US" altLang="zh-CN" sz="2000" dirty="0"/>
              <a:t>a</a:t>
            </a:r>
            <a:r>
              <a:rPr lang="zh-CN" altLang="en-US" sz="2000" dirty="0"/>
              <a:t>，文档</a:t>
            </a:r>
            <a:r>
              <a:rPr lang="en-US" altLang="zh-CN" sz="2000" dirty="0"/>
              <a:t>b</a:t>
            </a:r>
            <a:r>
              <a:rPr lang="zh-CN" altLang="en-US" sz="2000" dirty="0"/>
              <a:t>，映射为向量，然后通过这个公式来计算出相似度</a:t>
            </a:r>
            <a:r>
              <a:rPr lang="zh-CN" altLang="en-US" sz="2000" dirty="0" smtClean="0"/>
              <a:t>。</a:t>
            </a:r>
            <a:endParaRPr lang="en-US" altLang="zh-CN" sz="2000" dirty="0" smtClean="0"/>
          </a:p>
          <a:p>
            <a:endParaRPr lang="en-US" altLang="zh-CN" sz="2000" dirty="0"/>
          </a:p>
          <a:p>
            <a:r>
              <a:rPr lang="zh-CN" altLang="en-US" sz="2000" dirty="0" smtClean="0"/>
              <a:t>在</a:t>
            </a:r>
            <a:r>
              <a:rPr lang="zh-CN" altLang="en-US" sz="2000" dirty="0"/>
              <a:t>这里，</a:t>
            </a:r>
            <a:r>
              <a:rPr lang="zh-CN" altLang="en-US" sz="2000" dirty="0" smtClean="0"/>
              <a:t>最重要</a:t>
            </a:r>
            <a:r>
              <a:rPr lang="zh-CN" altLang="en-US" sz="2000" dirty="0"/>
              <a:t>的是“映射”这个过程，这个过程，如果在大数据的应用中，涉及到了对数据的分词，去重，转换，计算等步骤。</a:t>
            </a:r>
          </a:p>
        </p:txBody>
      </p:sp>
      <p:pic>
        <p:nvPicPr>
          <p:cNvPr id="12" name="图片 11">
            <a:extLst>
              <a:ext uri="{FF2B5EF4-FFF2-40B4-BE49-F238E27FC236}">
                <a16:creationId xmlns:a16="http://schemas.microsoft.com/office/drawing/2014/main" id="{6A99E010-7C97-434E-AF5B-3D0FE07DE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846" y="3501799"/>
            <a:ext cx="8466053" cy="2511992"/>
          </a:xfrm>
          <a:prstGeom prst="rect">
            <a:avLst/>
          </a:prstGeom>
        </p:spPr>
      </p:pic>
    </p:spTree>
    <p:extLst>
      <p:ext uri="{BB962C8B-B14F-4D97-AF65-F5344CB8AC3E}">
        <p14:creationId xmlns:p14="http://schemas.microsoft.com/office/powerpoint/2010/main" val="1789957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35</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只考虑词频相似度计算</a:t>
            </a:r>
            <a:endParaRPr lang="zh-CN" altLang="en-US" sz="2800" b="1" dirty="0">
              <a:solidFill>
                <a:schemeClr val="accent2">
                  <a:lumMod val="50000"/>
                </a:schemeClr>
              </a:solidFill>
            </a:endParaRPr>
          </a:p>
        </p:txBody>
      </p:sp>
      <p:pic>
        <p:nvPicPr>
          <p:cNvPr id="11" name="内容占位符 5">
            <a:extLst>
              <a:ext uri="{FF2B5EF4-FFF2-40B4-BE49-F238E27FC236}">
                <a16:creationId xmlns:a16="http://schemas.microsoft.com/office/drawing/2014/main" id="{C84A1E3E-1FA1-46D1-B545-B8FD3ED5F1F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94956" y="1520150"/>
            <a:ext cx="4680325" cy="5045975"/>
          </a:xfrm>
        </p:spPr>
      </p:pic>
    </p:spTree>
    <p:extLst>
      <p:ext uri="{BB962C8B-B14F-4D97-AF65-F5344CB8AC3E}">
        <p14:creationId xmlns:p14="http://schemas.microsoft.com/office/powerpoint/2010/main" val="4157141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词频相似度计算步骤</a:t>
            </a:r>
            <a:endParaRPr lang="zh-CN" altLang="en-US" sz="2800" b="1" dirty="0">
              <a:solidFill>
                <a:schemeClr val="accent2">
                  <a:lumMod val="50000"/>
                </a:schemeClr>
              </a:solidFill>
            </a:endParaRPr>
          </a:p>
        </p:txBody>
      </p:sp>
      <p:sp>
        <p:nvSpPr>
          <p:cNvPr id="9" name="内容占位符 2">
            <a:extLst>
              <a:ext uri="{FF2B5EF4-FFF2-40B4-BE49-F238E27FC236}">
                <a16:creationId xmlns:a16="http://schemas.microsoft.com/office/drawing/2014/main" id="{BAB7CE06-E9AA-46D0-8CD9-0EE76F160E3C}"/>
              </a:ext>
            </a:extLst>
          </p:cNvPr>
          <p:cNvSpPr>
            <a:spLocks noGrp="1"/>
          </p:cNvSpPr>
          <p:nvPr>
            <p:ph idx="1"/>
          </p:nvPr>
        </p:nvSpPr>
        <p:spPr>
          <a:xfrm>
            <a:off x="534669" y="1764295"/>
            <a:ext cx="10384871" cy="3992636"/>
          </a:xfrm>
        </p:spPr>
        <p:txBody>
          <a:bodyPr>
            <a:normAutofit/>
          </a:bodyPr>
          <a:lstStyle/>
          <a:p>
            <a:pPr>
              <a:spcBef>
                <a:spcPts val="1800"/>
              </a:spcBef>
            </a:pPr>
            <a:r>
              <a:rPr lang="en-US" altLang="zh-CN" sz="2000" dirty="0"/>
              <a:t>1. </a:t>
            </a:r>
            <a:r>
              <a:rPr lang="zh-CN" altLang="en-US" sz="2000" dirty="0"/>
              <a:t>通过中文分词，把完整的句子根据分词算法分为独立的词</a:t>
            </a:r>
            <a:r>
              <a:rPr lang="zh-CN" altLang="en-US" sz="2000" dirty="0" smtClean="0"/>
              <a:t>集合</a:t>
            </a:r>
            <a:endParaRPr lang="en-US" altLang="zh-CN" sz="2000" dirty="0" smtClean="0"/>
          </a:p>
          <a:p>
            <a:pPr>
              <a:spcBef>
                <a:spcPts val="1800"/>
              </a:spcBef>
            </a:pPr>
            <a:r>
              <a:rPr lang="en-US" altLang="zh-CN" sz="2000" dirty="0" smtClean="0"/>
              <a:t>2</a:t>
            </a:r>
            <a:r>
              <a:rPr lang="en-US" altLang="zh-CN" sz="2000" dirty="0"/>
              <a:t>. </a:t>
            </a:r>
            <a:r>
              <a:rPr lang="zh-CN" altLang="en-US" sz="2000" dirty="0"/>
              <a:t>求出两个词集合的并</a:t>
            </a:r>
            <a:r>
              <a:rPr lang="zh-CN" altLang="en-US" sz="2000" dirty="0" smtClean="0"/>
              <a:t>集（词包</a:t>
            </a:r>
            <a:r>
              <a:rPr lang="zh-CN" altLang="en-US" sz="2000" dirty="0"/>
              <a:t>）</a:t>
            </a:r>
            <a:endParaRPr lang="en-US" altLang="zh-CN" sz="2000" dirty="0" smtClean="0"/>
          </a:p>
          <a:p>
            <a:pPr>
              <a:spcBef>
                <a:spcPts val="1800"/>
              </a:spcBef>
            </a:pPr>
            <a:r>
              <a:rPr lang="en-US" altLang="zh-CN" sz="2000" dirty="0" smtClean="0"/>
              <a:t>3</a:t>
            </a:r>
            <a:r>
              <a:rPr lang="en-US" altLang="zh-CN" sz="2000" dirty="0"/>
              <a:t>. </a:t>
            </a:r>
            <a:r>
              <a:rPr lang="zh-CN" altLang="en-US" sz="2000" dirty="0"/>
              <a:t>计算各自词集的词频并把词频</a:t>
            </a:r>
            <a:r>
              <a:rPr lang="zh-CN" altLang="en-US" sz="2000" dirty="0" smtClean="0"/>
              <a:t>向量化</a:t>
            </a:r>
            <a:endParaRPr lang="en-US" altLang="zh-CN" sz="2000" dirty="0" smtClean="0"/>
          </a:p>
          <a:p>
            <a:pPr>
              <a:spcBef>
                <a:spcPts val="1800"/>
              </a:spcBef>
            </a:pPr>
            <a:r>
              <a:rPr lang="en-US" altLang="zh-CN" sz="2000" dirty="0" smtClean="0"/>
              <a:t>4</a:t>
            </a:r>
            <a:r>
              <a:rPr lang="en-US" altLang="zh-CN" sz="2000" dirty="0"/>
              <a:t>. </a:t>
            </a:r>
            <a:r>
              <a:rPr lang="zh-CN" altLang="en-US" sz="2000" dirty="0"/>
              <a:t>带入向量计算模型就可以求出文本相似度</a:t>
            </a:r>
          </a:p>
          <a:p>
            <a:endParaRPr lang="zh-CN" altLang="en-US" sz="2000" dirty="0"/>
          </a:p>
        </p:txBody>
      </p:sp>
    </p:spTree>
    <p:extLst>
      <p:ext uri="{BB962C8B-B14F-4D97-AF65-F5344CB8AC3E}">
        <p14:creationId xmlns:p14="http://schemas.microsoft.com/office/powerpoint/2010/main" val="3052688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37</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en-US" altLang="zh-CN" sz="2800" b="1" dirty="0"/>
              <a:t>TF-IDF</a:t>
            </a:r>
            <a:r>
              <a:rPr lang="zh-CN" altLang="en-US" sz="2800" b="1" dirty="0"/>
              <a:t>文本相似度计算步骤</a:t>
            </a:r>
            <a:endParaRPr lang="zh-CN" altLang="en-US" sz="2800" b="1" dirty="0">
              <a:solidFill>
                <a:schemeClr val="accent2">
                  <a:lumMod val="50000"/>
                </a:schemeClr>
              </a:solidFill>
            </a:endParaRPr>
          </a:p>
        </p:txBody>
      </p:sp>
      <p:sp>
        <p:nvSpPr>
          <p:cNvPr id="10" name="内容占位符 2">
            <a:extLst>
              <a:ext uri="{FF2B5EF4-FFF2-40B4-BE49-F238E27FC236}">
                <a16:creationId xmlns:a16="http://schemas.microsoft.com/office/drawing/2014/main" id="{5F521B02-DDB8-4801-9994-A97B8BCA17B6}"/>
              </a:ext>
            </a:extLst>
          </p:cNvPr>
          <p:cNvSpPr>
            <a:spLocks noGrp="1"/>
          </p:cNvSpPr>
          <p:nvPr>
            <p:ph idx="1"/>
          </p:nvPr>
        </p:nvSpPr>
        <p:spPr>
          <a:xfrm>
            <a:off x="784700" y="1622033"/>
            <a:ext cx="9774816" cy="3535881"/>
          </a:xfrm>
        </p:spPr>
        <p:txBody>
          <a:bodyPr>
            <a:noAutofit/>
          </a:bodyPr>
          <a:lstStyle/>
          <a:p>
            <a:pPr>
              <a:spcBef>
                <a:spcPts val="1800"/>
              </a:spcBef>
            </a:pP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获取待计算文本内容信息</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r>
              <a:rPr lang="en-US" altLang="zh-CN" sz="2000" dirty="0" smtClean="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分词（考虑去停用词、自定义词典的问题</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r>
              <a:rPr lang="en-US" altLang="zh-CN" sz="2000" dirty="0" smtClean="0">
                <a:latin typeface="Times New Roman" panose="02020603050405020304" pitchFamily="18" charset="0"/>
                <a:cs typeface="Times New Roman" panose="02020603050405020304" pitchFamily="18" charset="0"/>
              </a:rPr>
              <a:t>3</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语料库建立（分词、去非常见词等，基于什么材料建立语料库呢</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r>
              <a:rPr lang="en-US" altLang="zh-CN" sz="2000" dirty="0" smtClean="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基于语料库</a:t>
            </a:r>
            <a:r>
              <a:rPr lang="zh-CN" altLang="en-US" sz="2000" dirty="0">
                <a:latin typeface="Times New Roman" panose="02020603050405020304" pitchFamily="18" charset="0"/>
                <a:cs typeface="Times New Roman" panose="02020603050405020304" pitchFamily="18" charset="0"/>
              </a:rPr>
              <a:t>，计算待计算文本的</a:t>
            </a:r>
            <a:r>
              <a:rPr lang="en-US" altLang="zh-CN" sz="2000" dirty="0">
                <a:latin typeface="Times New Roman" panose="02020603050405020304" pitchFamily="18" charset="0"/>
                <a:cs typeface="Times New Roman" panose="02020603050405020304" pitchFamily="18" charset="0"/>
              </a:rPr>
              <a:t>TFIDF</a:t>
            </a:r>
            <a:r>
              <a:rPr lang="zh-CN" altLang="en-US" sz="2000" dirty="0">
                <a:latin typeface="Times New Roman" panose="02020603050405020304" pitchFamily="18" charset="0"/>
                <a:cs typeface="Times New Roman" panose="02020603050405020304" pitchFamily="18" charset="0"/>
              </a:rPr>
              <a:t>关键词</a:t>
            </a:r>
            <a:r>
              <a:rPr lang="zh-CN" altLang="en-US" sz="2000" dirty="0" smtClean="0">
                <a:latin typeface="Times New Roman" panose="02020603050405020304" pitchFamily="18" charset="0"/>
                <a:cs typeface="Times New Roman" panose="02020603050405020304" pitchFamily="18" charset="0"/>
              </a:rPr>
              <a:t>向量</a:t>
            </a:r>
            <a:endParaRPr lang="en-US" altLang="zh-CN" sz="2000" dirty="0" smtClean="0">
              <a:latin typeface="Times New Roman" panose="02020603050405020304" pitchFamily="18" charset="0"/>
              <a:cs typeface="Times New Roman" panose="02020603050405020304" pitchFamily="18" charset="0"/>
            </a:endParaRPr>
          </a:p>
          <a:p>
            <a:pPr>
              <a:spcBef>
                <a:spcPts val="1800"/>
              </a:spcBef>
            </a:pPr>
            <a:r>
              <a:rPr lang="en-US" altLang="zh-CN" sz="2000" dirty="0" smtClean="0">
                <a:latin typeface="Times New Roman" panose="02020603050405020304" pitchFamily="18" charset="0"/>
                <a:cs typeface="Times New Roman" panose="02020603050405020304" pitchFamily="18" charset="0"/>
              </a:rPr>
              <a:t>5</a:t>
            </a:r>
            <a:r>
              <a:rPr lang="en-US" altLang="zh-CN"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基于两</a:t>
            </a:r>
            <a:r>
              <a:rPr lang="zh-CN" altLang="en-US" sz="2000" dirty="0">
                <a:latin typeface="Times New Roman" panose="02020603050405020304" pitchFamily="18" charset="0"/>
                <a:cs typeface="Times New Roman" panose="02020603050405020304" pitchFamily="18" charset="0"/>
              </a:rPr>
              <a:t>篇文档的</a:t>
            </a:r>
            <a:r>
              <a:rPr lang="en-US" altLang="zh-CN" sz="2000" dirty="0">
                <a:latin typeface="Times New Roman" panose="02020603050405020304" pitchFamily="18" charset="0"/>
                <a:cs typeface="Times New Roman" panose="02020603050405020304" pitchFamily="18" charset="0"/>
              </a:rPr>
              <a:t>TFIDF</a:t>
            </a:r>
            <a:r>
              <a:rPr lang="zh-CN" altLang="en-US" sz="2000" dirty="0">
                <a:latin typeface="Times New Roman" panose="02020603050405020304" pitchFamily="18" charset="0"/>
                <a:cs typeface="Times New Roman" panose="02020603050405020304" pitchFamily="18" charset="0"/>
              </a:rPr>
              <a:t>向量求文章之间的相似度（比如用欧拉距离，余弦相似度，</a:t>
            </a:r>
            <a:r>
              <a:rPr lang="en-US" altLang="zh-CN" sz="2000" dirty="0">
                <a:latin typeface="Times New Roman" panose="02020603050405020304" pitchFamily="18" charset="0"/>
                <a:cs typeface="Times New Roman" panose="02020603050405020304" pitchFamily="18" charset="0"/>
              </a:rPr>
              <a:t>Jaccard</a:t>
            </a:r>
            <a:r>
              <a:rPr lang="zh-CN" altLang="en-US" sz="2000" dirty="0">
                <a:latin typeface="Times New Roman" panose="02020603050405020304" pitchFamily="18" charset="0"/>
                <a:cs typeface="Times New Roman" panose="02020603050405020304" pitchFamily="18" charset="0"/>
              </a:rPr>
              <a:t>系数等方法）</a:t>
            </a:r>
          </a:p>
          <a:p>
            <a:pPr>
              <a:spcBef>
                <a:spcPts val="1800"/>
              </a:spcBef>
            </a:pP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186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38</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文本相似度的应用</a:t>
            </a:r>
            <a:endParaRPr lang="zh-CN" altLang="en-US" sz="2800" b="1" dirty="0">
              <a:solidFill>
                <a:schemeClr val="accent2">
                  <a:lumMod val="50000"/>
                </a:schemeClr>
              </a:solidFill>
            </a:endParaRPr>
          </a:p>
        </p:txBody>
      </p:sp>
      <p:sp>
        <p:nvSpPr>
          <p:cNvPr id="9" name="内容占位符 2">
            <a:extLst>
              <a:ext uri="{FF2B5EF4-FFF2-40B4-BE49-F238E27FC236}">
                <a16:creationId xmlns:a16="http://schemas.microsoft.com/office/drawing/2014/main" id="{4A05760F-F7E3-4C2B-9953-C7FD11390AE1}"/>
              </a:ext>
            </a:extLst>
          </p:cNvPr>
          <p:cNvSpPr>
            <a:spLocks noGrp="1"/>
          </p:cNvSpPr>
          <p:nvPr>
            <p:ph idx="1"/>
          </p:nvPr>
        </p:nvSpPr>
        <p:spPr>
          <a:xfrm>
            <a:off x="534670" y="1476375"/>
            <a:ext cx="9624060" cy="4990084"/>
          </a:xfrm>
        </p:spPr>
        <p:txBody>
          <a:bodyPr>
            <a:normAutofit/>
          </a:bodyPr>
          <a:lstStyle/>
          <a:p>
            <a:r>
              <a:rPr lang="en-US" altLang="zh-CN" sz="2000" dirty="0" err="1">
                <a:latin typeface="Times New Roman" panose="02020603050405020304" pitchFamily="18" charset="0"/>
                <a:cs typeface="Times New Roman" panose="02020603050405020304" pitchFamily="18" charset="0"/>
              </a:rPr>
              <a:t>Iaria</a:t>
            </a:r>
            <a:r>
              <a:rPr lang="en-US" altLang="zh-CN" sz="2000" dirty="0">
                <a:latin typeface="Times New Roman" panose="02020603050405020304" pitchFamily="18" charset="0"/>
                <a:cs typeface="Times New Roman" panose="02020603050405020304" pitchFamily="18" charset="0"/>
              </a:rPr>
              <a:t> et al. (2018,</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QJE) </a:t>
            </a:r>
            <a:r>
              <a:rPr lang="zh-CN" altLang="en-US" sz="2000" dirty="0">
                <a:latin typeface="Times New Roman" panose="02020603050405020304" pitchFamily="18" charset="0"/>
                <a:cs typeface="Times New Roman" panose="02020603050405020304" pitchFamily="18" charset="0"/>
              </a:rPr>
              <a:t>用文本相似度刻画各国学术交流，进而发现一战对同盟国和协约国之间学术交流有显著的阻碍作用。</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886" y="2303075"/>
            <a:ext cx="7096557" cy="4556513"/>
          </a:xfrm>
          <a:prstGeom prst="rect">
            <a:avLst/>
          </a:prstGeom>
        </p:spPr>
      </p:pic>
    </p:spTree>
    <p:extLst>
      <p:ext uri="{BB962C8B-B14F-4D97-AF65-F5344CB8AC3E}">
        <p14:creationId xmlns:p14="http://schemas.microsoft.com/office/powerpoint/2010/main" val="1596867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39</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文本相似度的应用</a:t>
            </a:r>
            <a:endParaRPr lang="zh-CN" altLang="en-US" sz="2800" b="1" dirty="0">
              <a:solidFill>
                <a:schemeClr val="accent2">
                  <a:lumMod val="50000"/>
                </a:schemeClr>
              </a:solidFill>
            </a:endParaRPr>
          </a:p>
        </p:txBody>
      </p:sp>
      <p:sp>
        <p:nvSpPr>
          <p:cNvPr id="13" name="内容占位符 2">
            <a:extLst>
              <a:ext uri="{FF2B5EF4-FFF2-40B4-BE49-F238E27FC236}">
                <a16:creationId xmlns:a16="http://schemas.microsoft.com/office/drawing/2014/main" id="{4A05760F-F7E3-4C2B-9953-C7FD11390AE1}"/>
              </a:ext>
            </a:extLst>
          </p:cNvPr>
          <p:cNvSpPr>
            <a:spLocks noGrp="1"/>
          </p:cNvSpPr>
          <p:nvPr>
            <p:ph idx="1"/>
          </p:nvPr>
        </p:nvSpPr>
        <p:spPr>
          <a:xfrm>
            <a:off x="548932" y="1404367"/>
            <a:ext cx="10586624" cy="4953571"/>
          </a:xfrm>
        </p:spPr>
        <p:txBody>
          <a:bodyPr>
            <a:normAutofit/>
          </a:bodyPr>
          <a:lstStyle/>
          <a:p>
            <a:r>
              <a:rPr lang="en-US" altLang="zh-CN" sz="2000" dirty="0">
                <a:latin typeface="Times New Roman" panose="02020603050405020304" pitchFamily="18" charset="0"/>
                <a:cs typeface="Times New Roman" panose="02020603050405020304" pitchFamily="18" charset="0"/>
              </a:rPr>
              <a:t>Kelly et al.(</a:t>
            </a:r>
            <a:r>
              <a:rPr lang="en-US" altLang="zh-CN" sz="2000" dirty="0" smtClean="0">
                <a:latin typeface="Times New Roman" panose="02020603050405020304" pitchFamily="18" charset="0"/>
                <a:cs typeface="Times New Roman" panose="02020603050405020304" pitchFamily="18" charset="0"/>
              </a:rPr>
              <a:t>2021, </a:t>
            </a:r>
            <a:r>
              <a:rPr lang="en-US" altLang="zh-CN" sz="2000" dirty="0" err="1" smtClean="0">
                <a:latin typeface="Times New Roman" panose="02020603050405020304" pitchFamily="18" charset="0"/>
                <a:cs typeface="Times New Roman" panose="02020603050405020304" pitchFamily="18" charset="0"/>
              </a:rPr>
              <a:t>AER</a:t>
            </a:r>
            <a:r>
              <a:rPr lang="en-US" altLang="zh-CN" sz="2000" dirty="0" err="1">
                <a:latin typeface="Times New Roman" panose="02020603050405020304" pitchFamily="18" charset="0"/>
                <a:cs typeface="Times New Roman" panose="02020603050405020304" pitchFamily="18" charset="0"/>
              </a:rPr>
              <a:t>:Insights</a:t>
            </a:r>
            <a:r>
              <a:rPr lang="en-US" altLang="zh-CN" sz="2000" dirty="0" smtClean="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用文本相似度度量专利的创新程度（某专利跟其之前专利描述不相似，而跟其之后的专利描述相似，就说明该专利具有创新性、引领性）。</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881" y="2205709"/>
            <a:ext cx="7848872" cy="4442345"/>
          </a:xfrm>
          <a:prstGeom prst="rect">
            <a:avLst/>
          </a:prstGeom>
        </p:spPr>
      </p:pic>
    </p:spTree>
    <p:extLst>
      <p:ext uri="{BB962C8B-B14F-4D97-AF65-F5344CB8AC3E}">
        <p14:creationId xmlns:p14="http://schemas.microsoft.com/office/powerpoint/2010/main" val="3993746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a:t>
            </a:fld>
            <a:endParaRPr lang="zh-CN" altLang="en-US" smtClean="0"/>
          </a:p>
        </p:txBody>
      </p:sp>
      <p:sp>
        <p:nvSpPr>
          <p:cNvPr id="2" name="矩形 1"/>
          <p:cNvSpPr>
            <a:spLocks noChangeArrowheads="1"/>
          </p:cNvSpPr>
          <p:nvPr/>
        </p:nvSpPr>
        <p:spPr bwMode="auto">
          <a:xfrm>
            <a:off x="550863" y="987425"/>
            <a:ext cx="1102995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文本大数据在经济学和金融学领域应用方兴未艾</a:t>
            </a:r>
          </a:p>
          <a:p>
            <a:pPr marL="342900" indent="-342900">
              <a:buSzPct val="150000"/>
              <a:buFont typeface="Arial" panose="020B0604020202020204" pitchFamily="34" charset="0"/>
              <a:buChar char="•"/>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经济</a:t>
            </a:r>
            <a:r>
              <a:rPr lang="zh-CN" altLang="en-US" sz="2000" dirty="0">
                <a:latin typeface="Times New Roman" panose="02020603050405020304" pitchFamily="18" charset="0"/>
                <a:cs typeface="Times New Roman" panose="02020603050405020304" pitchFamily="18" charset="0"/>
              </a:rPr>
              <a:t>政策</a:t>
            </a:r>
            <a:r>
              <a:rPr lang="zh-CN" altLang="en-US" sz="2000" dirty="0" smtClean="0">
                <a:latin typeface="Times New Roman" panose="02020603050405020304" pitchFamily="18" charset="0"/>
                <a:cs typeface="Times New Roman" panose="02020603050405020304" pitchFamily="18" charset="0"/>
              </a:rPr>
              <a:t>不确定性</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度量媒体政治</a:t>
            </a:r>
            <a:r>
              <a:rPr lang="zh-CN" altLang="en-US" sz="2000" dirty="0" smtClean="0">
                <a:latin typeface="Times New Roman" panose="02020603050405020304" pitchFamily="18" charset="0"/>
                <a:cs typeface="Times New Roman" panose="02020603050405020304" pitchFamily="18" charset="0"/>
              </a:rPr>
              <a:t>倾向</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关注</a:t>
            </a:r>
            <a:r>
              <a:rPr lang="zh-CN" altLang="en-US" sz="2000" dirty="0" smtClean="0">
                <a:latin typeface="Times New Roman" panose="02020603050405020304" pitchFamily="18" charset="0"/>
                <a:cs typeface="Times New Roman" panose="02020603050405020304" pitchFamily="18" charset="0"/>
              </a:rPr>
              <a:t>度</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情绪与</a:t>
            </a:r>
            <a:r>
              <a:rPr lang="zh-CN" altLang="en-US" sz="2000" dirty="0" smtClean="0">
                <a:latin typeface="Times New Roman" panose="02020603050405020304" pitchFamily="18" charset="0"/>
                <a:cs typeface="Times New Roman" panose="02020603050405020304" pitchFamily="18" charset="0"/>
              </a:rPr>
              <a:t>语调</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意见分歧</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sp>
        <p:nvSpPr>
          <p:cNvPr id="3" name="矩形 2"/>
          <p:cNvSpPr/>
          <p:nvPr/>
        </p:nvSpPr>
        <p:spPr>
          <a:xfrm>
            <a:off x="766836" y="4914161"/>
            <a:ext cx="9864685" cy="1384995"/>
          </a:xfrm>
          <a:prstGeom prst="rect">
            <a:avLst/>
          </a:prstGeom>
        </p:spPr>
        <p:txBody>
          <a:bodyPr wrap="square">
            <a:spAutoFit/>
          </a:bodyPr>
          <a:lstStyle/>
          <a:p>
            <a:r>
              <a:rPr lang="en-US" altLang="zh-CN" sz="1600" kern="100" dirty="0" err="1">
                <a:latin typeface="Times New Roman" panose="02020603050405020304" pitchFamily="18" charset="0"/>
                <a:ea typeface="仿宋" panose="02010609060101010101" pitchFamily="49" charset="-122"/>
              </a:rPr>
              <a:t>Gentzkow</a:t>
            </a:r>
            <a:r>
              <a:rPr lang="en-US" altLang="zh-CN" sz="1600" kern="100" dirty="0">
                <a:latin typeface="Times New Roman" panose="02020603050405020304" pitchFamily="18" charset="0"/>
                <a:ea typeface="仿宋" panose="02010609060101010101" pitchFamily="49" charset="-122"/>
              </a:rPr>
              <a:t>, M., </a:t>
            </a:r>
            <a:r>
              <a:rPr lang="en-US" altLang="zh-CN" sz="1600" kern="100" dirty="0" err="1">
                <a:latin typeface="Times New Roman" panose="02020603050405020304" pitchFamily="18" charset="0"/>
                <a:ea typeface="仿宋" panose="02010609060101010101" pitchFamily="49" charset="-122"/>
              </a:rPr>
              <a:t>Kelly,T</a:t>
            </a:r>
            <a:r>
              <a:rPr lang="en-US" altLang="zh-CN" sz="1600" kern="100" dirty="0">
                <a:latin typeface="Times New Roman" panose="02020603050405020304" pitchFamily="18" charset="0"/>
                <a:ea typeface="仿宋" panose="02010609060101010101" pitchFamily="49" charset="-122"/>
              </a:rPr>
              <a:t>. B. and </a:t>
            </a:r>
            <a:r>
              <a:rPr lang="en-US" altLang="zh-CN" sz="1600" kern="100" dirty="0" err="1">
                <a:latin typeface="Times New Roman" panose="02020603050405020304" pitchFamily="18" charset="0"/>
                <a:ea typeface="仿宋" panose="02010609060101010101" pitchFamily="49" charset="-122"/>
              </a:rPr>
              <a:t>Taddy</a:t>
            </a:r>
            <a:r>
              <a:rPr lang="en-US" altLang="zh-CN" sz="1600" kern="100" dirty="0">
                <a:latin typeface="Times New Roman" panose="02020603050405020304" pitchFamily="18" charset="0"/>
                <a:ea typeface="仿宋" panose="02010609060101010101" pitchFamily="49" charset="-122"/>
              </a:rPr>
              <a:t>, M., “Text as data”, </a:t>
            </a:r>
            <a:r>
              <a:rPr lang="en-US" altLang="zh-CN" sz="1600" i="1" kern="100" dirty="0">
                <a:latin typeface="Times New Roman" panose="02020603050405020304" pitchFamily="18" charset="0"/>
                <a:ea typeface="仿宋" panose="02010609060101010101" pitchFamily="49" charset="-122"/>
              </a:rPr>
              <a:t>Journal of Economic Literature</a:t>
            </a:r>
            <a:r>
              <a:rPr lang="en-US" altLang="zh-CN" sz="1600" kern="100" dirty="0">
                <a:latin typeface="Times New Roman" panose="02020603050405020304" pitchFamily="18" charset="0"/>
                <a:ea typeface="仿宋" panose="02010609060101010101" pitchFamily="49" charset="-122"/>
              </a:rPr>
              <a:t>, 2019, 57 (3), 535-74</a:t>
            </a:r>
            <a:r>
              <a:rPr lang="en-US" altLang="zh-CN" sz="1600" kern="100" dirty="0" smtClean="0">
                <a:latin typeface="Times New Roman" panose="02020603050405020304" pitchFamily="18" charset="0"/>
                <a:ea typeface="仿宋" panose="02010609060101010101" pitchFamily="49" charset="-122"/>
              </a:rPr>
              <a:t>.</a:t>
            </a:r>
          </a:p>
          <a:p>
            <a:endParaRPr lang="en-US" altLang="zh-CN" sz="1600" kern="100" dirty="0" smtClean="0">
              <a:latin typeface="Times New Roman" panose="02020603050405020304" pitchFamily="18" charset="0"/>
              <a:ea typeface="仿宋" panose="02010609060101010101" pitchFamily="49" charset="-122"/>
            </a:endParaRPr>
          </a:p>
          <a:p>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沈艳、陈赟、黄卓，《文本大数据分析在经济学和金融学中的应用：一个文献综述》，《经济学季刊》，</a:t>
            </a:r>
            <a:r>
              <a:rPr lang="en-US" altLang="zh-CN" sz="1600" kern="100" dirty="0">
                <a:latin typeface="Times New Roman" panose="02020603050405020304" pitchFamily="18" charset="0"/>
                <a:ea typeface="仿宋" panose="02010609060101010101" pitchFamily="49" charset="-122"/>
              </a:rPr>
              <a:t>2019</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年第</a:t>
            </a:r>
            <a:r>
              <a:rPr lang="en-US" altLang="zh-CN" sz="1600" kern="100" dirty="0">
                <a:latin typeface="Times New Roman" panose="02020603050405020304" pitchFamily="18" charset="0"/>
                <a:ea typeface="仿宋" panose="02010609060101010101" pitchFamily="49" charset="-122"/>
              </a:rPr>
              <a:t>4</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期，第</a:t>
            </a:r>
            <a:r>
              <a:rPr lang="en-US" altLang="zh-CN" sz="1600" kern="100" dirty="0">
                <a:latin typeface="Times New Roman" panose="02020603050405020304" pitchFamily="18" charset="0"/>
                <a:ea typeface="仿宋" panose="02010609060101010101" pitchFamily="49" charset="-122"/>
              </a:rPr>
              <a:t>1153-1186</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页。</a:t>
            </a:r>
            <a:endParaRPr lang="zh-CN" altLang="en-US" sz="1600" dirty="0"/>
          </a:p>
          <a:p>
            <a:endParaRPr lang="zh-CN" alt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40</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文本相似度的应用</a:t>
            </a:r>
            <a:endParaRPr lang="zh-CN" altLang="en-US" sz="2800" b="1" dirty="0">
              <a:solidFill>
                <a:schemeClr val="accent2">
                  <a:lumMod val="50000"/>
                </a:schemeClr>
              </a:solidFill>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886" y="1968018"/>
            <a:ext cx="7086427" cy="4891570"/>
          </a:xfrm>
          <a:prstGeom prst="rect">
            <a:avLst/>
          </a:prstGeom>
        </p:spPr>
      </p:pic>
      <p:sp>
        <p:nvSpPr>
          <p:cNvPr id="4" name="矩形 3"/>
          <p:cNvSpPr/>
          <p:nvPr/>
        </p:nvSpPr>
        <p:spPr>
          <a:xfrm>
            <a:off x="622826" y="1413654"/>
            <a:ext cx="9504660" cy="400110"/>
          </a:xfrm>
          <a:prstGeom prst="rect">
            <a:avLst/>
          </a:prstGeom>
        </p:spPr>
        <p:txBody>
          <a:bodyPr wrap="square">
            <a:spAutoFit/>
          </a:bodyPr>
          <a:lstStyle/>
          <a:p>
            <a:pPr marL="342900" indent="-3429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刘昌阳（</a:t>
            </a:r>
            <a:r>
              <a:rPr lang="en-US" altLang="zh-CN" sz="2000" dirty="0" smtClean="0">
                <a:latin typeface="Times New Roman" panose="02020603050405020304" pitchFamily="18" charset="0"/>
                <a:cs typeface="Times New Roman" panose="02020603050405020304" pitchFamily="18" charset="0"/>
              </a:rPr>
              <a:t>2020</a:t>
            </a:r>
            <a:r>
              <a:rPr lang="zh-CN" altLang="en-US" sz="2000" dirty="0" smtClean="0">
                <a:latin typeface="Times New Roman" panose="02020603050405020304" pitchFamily="18" charset="0"/>
                <a:cs typeface="Times New Roman" panose="02020603050405020304" pitchFamily="18" charset="0"/>
              </a:rPr>
              <a:t>，世界经济）用文本相似度计算分析师研报增量信息</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6327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41</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a:t>文本相似度的应用</a:t>
            </a:r>
            <a:endParaRPr lang="zh-CN" altLang="en-US" sz="2800" b="1" dirty="0">
              <a:solidFill>
                <a:schemeClr val="accent2">
                  <a:lumMod val="50000"/>
                </a:schemeClr>
              </a:solidFill>
            </a:endParaRPr>
          </a:p>
        </p:txBody>
      </p:sp>
      <p:sp>
        <p:nvSpPr>
          <p:cNvPr id="4" name="矩形 3"/>
          <p:cNvSpPr/>
          <p:nvPr/>
        </p:nvSpPr>
        <p:spPr>
          <a:xfrm>
            <a:off x="622826" y="1413654"/>
            <a:ext cx="9504660" cy="400110"/>
          </a:xfrm>
          <a:prstGeom prst="rect">
            <a:avLst/>
          </a:prstGeom>
        </p:spPr>
        <p:txBody>
          <a:bodyPr wrap="square">
            <a:spAutoFit/>
          </a:bodyPr>
          <a:lstStyle/>
          <a:p>
            <a:pPr marL="342900" indent="-3429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赵子夜（</a:t>
            </a:r>
            <a:r>
              <a:rPr lang="en-US" altLang="zh-CN" sz="2000" dirty="0" smtClean="0">
                <a:latin typeface="Times New Roman" panose="02020603050405020304" pitchFamily="18" charset="0"/>
                <a:cs typeface="Times New Roman" panose="02020603050405020304" pitchFamily="18" charset="0"/>
              </a:rPr>
              <a:t>2019</a:t>
            </a:r>
            <a:r>
              <a:rPr lang="zh-CN" altLang="en-US" sz="2000" dirty="0" smtClean="0">
                <a:latin typeface="Times New Roman" panose="02020603050405020304" pitchFamily="18" charset="0"/>
                <a:cs typeface="Times New Roman" panose="02020603050405020304" pitchFamily="18" charset="0"/>
              </a:rPr>
              <a:t>，管理科学学报）用文本相似度计算管理层报告的样板化</a:t>
            </a:r>
            <a:endParaRPr lang="en-US" altLang="zh-CN" sz="2000"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724" y="1803618"/>
            <a:ext cx="7560864" cy="5185344"/>
          </a:xfrm>
          <a:prstGeom prst="rect">
            <a:avLst/>
          </a:prstGeom>
        </p:spPr>
      </p:pic>
    </p:spTree>
    <p:extLst>
      <p:ext uri="{BB962C8B-B14F-4D97-AF65-F5344CB8AC3E}">
        <p14:creationId xmlns:p14="http://schemas.microsoft.com/office/powerpoint/2010/main" val="1449124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smtClean="0"/>
              <a:t>文本分析余论</a:t>
            </a:r>
            <a:endParaRPr lang="zh-CN" altLang="en-US" sz="3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42</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smtClean="0"/>
              <a:t>文本分析也不一定非要搞的很复杂</a:t>
            </a:r>
            <a:endParaRPr lang="zh-CN" altLang="en-US" sz="2800" b="1" dirty="0">
              <a:solidFill>
                <a:schemeClr val="accent2">
                  <a:lumMod val="50000"/>
                </a:schemeClr>
              </a:solidFill>
            </a:endParaRPr>
          </a:p>
        </p:txBody>
      </p:sp>
      <p:pic>
        <p:nvPicPr>
          <p:cNvPr id="10" name="内容占位符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98866" y="1510645"/>
            <a:ext cx="7048153" cy="4393373"/>
          </a:xfrm>
        </p:spPr>
      </p:pic>
      <p:sp>
        <p:nvSpPr>
          <p:cNvPr id="11" name="矩形 10"/>
          <p:cNvSpPr/>
          <p:nvPr/>
        </p:nvSpPr>
        <p:spPr>
          <a:xfrm>
            <a:off x="913452" y="6081675"/>
            <a:ext cx="10078094" cy="584775"/>
          </a:xfrm>
          <a:prstGeom prst="rect">
            <a:avLst/>
          </a:prstGeom>
        </p:spPr>
        <p:txBody>
          <a:bodyPr wrap="square">
            <a:spAutoFit/>
          </a:bodyPr>
          <a:lstStyle/>
          <a:p>
            <a:r>
              <a:rPr lang="en-US" altLang="zh-CN" sz="1600" kern="100" dirty="0">
                <a:latin typeface="Times New Roman" panose="02020603050405020304" pitchFamily="18" charset="0"/>
                <a:ea typeface="仿宋" panose="02010609060101010101" pitchFamily="49" charset="-122"/>
              </a:rPr>
              <a:t>Baker, S., Bloom N., and Davis, S., “</a:t>
            </a:r>
            <a:r>
              <a:rPr lang="en-US" altLang="zh-CN" sz="1600" kern="100" dirty="0">
                <a:latin typeface="Times New Roman" panose="02020603050405020304" pitchFamily="18" charset="0"/>
                <a:ea typeface="仿宋" panose="02010609060101010101" pitchFamily="49" charset="-122"/>
                <a:hlinkClick r:id="rId5"/>
              </a:rPr>
              <a:t>Measuring Economic Policy Uncertainty</a:t>
            </a:r>
            <a:r>
              <a:rPr lang="en-US" altLang="zh-CN" sz="1600" kern="100" dirty="0">
                <a:latin typeface="Times New Roman" panose="02020603050405020304" pitchFamily="18" charset="0"/>
                <a:ea typeface="仿宋" panose="02010609060101010101" pitchFamily="49" charset="-122"/>
              </a:rPr>
              <a:t>”, </a:t>
            </a:r>
            <a:r>
              <a:rPr lang="en-US" altLang="zh-CN" sz="1600" i="1" kern="100" dirty="0">
                <a:latin typeface="Times New Roman" panose="02020603050405020304" pitchFamily="18" charset="0"/>
                <a:ea typeface="仿宋" panose="02010609060101010101" pitchFamily="49" charset="-122"/>
              </a:rPr>
              <a:t>Quarterly Journal of Economics</a:t>
            </a:r>
            <a:r>
              <a:rPr lang="en-US" altLang="zh-CN" sz="1600" kern="100" dirty="0">
                <a:latin typeface="Times New Roman" panose="02020603050405020304" pitchFamily="18" charset="0"/>
                <a:ea typeface="仿宋" panose="02010609060101010101" pitchFamily="49" charset="-122"/>
              </a:rPr>
              <a:t>, 2016, 131(4), 1593-1636.</a:t>
            </a:r>
            <a:endParaRPr lang="zh-CN" altLang="en-US" sz="1600" dirty="0"/>
          </a:p>
        </p:txBody>
      </p:sp>
    </p:spTree>
    <p:extLst>
      <p:ext uri="{BB962C8B-B14F-4D97-AF65-F5344CB8AC3E}">
        <p14:creationId xmlns:p14="http://schemas.microsoft.com/office/powerpoint/2010/main" val="31889424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文本分析余论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43</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smtClean="0"/>
              <a:t>公司层面的词频分析</a:t>
            </a:r>
            <a:endParaRPr lang="zh-CN" altLang="en-US" sz="2800" b="1" dirty="0">
              <a:solidFill>
                <a:schemeClr val="accent2">
                  <a:lumMod val="50000"/>
                </a:schemeClr>
              </a:solidFill>
            </a:endParaRPr>
          </a:p>
        </p:txBody>
      </p:sp>
      <p:sp>
        <p:nvSpPr>
          <p:cNvPr id="12" name="内容占位符 6">
            <a:extLst>
              <a:ext uri="{FF2B5EF4-FFF2-40B4-BE49-F238E27FC236}">
                <a16:creationId xmlns:a16="http://schemas.microsoft.com/office/drawing/2014/main" id="{3D22CFC4-4E64-432B-8CDB-BCA531F674AE}"/>
              </a:ext>
            </a:extLst>
          </p:cNvPr>
          <p:cNvSpPr>
            <a:spLocks noGrp="1"/>
          </p:cNvSpPr>
          <p:nvPr>
            <p:ph idx="1"/>
          </p:nvPr>
        </p:nvSpPr>
        <p:spPr>
          <a:xfrm>
            <a:off x="708538" y="1476375"/>
            <a:ext cx="9276324" cy="5040560"/>
          </a:xfrm>
        </p:spPr>
        <p:txBody>
          <a:bodyPr>
            <a:normAutofit/>
          </a:bodyPr>
          <a:lstStyle/>
          <a:p>
            <a:pPr>
              <a:lnSpc>
                <a:spcPct val="200000"/>
              </a:lnSpc>
              <a:buFont typeface="Wingdings" panose="05000000000000000000" pitchFamily="2" charset="2"/>
              <a:buChar char="Ø"/>
            </a:pPr>
            <a:r>
              <a:rPr lang="en-US" altLang="zh-CN" sz="2000" dirty="0" smtClean="0">
                <a:latin typeface="宋体" panose="02010600030101010101" pitchFamily="2" charset="-122"/>
              </a:rPr>
              <a:t>P:</a:t>
            </a:r>
            <a:r>
              <a:rPr lang="zh-CN" altLang="en-US" sz="2000" dirty="0">
                <a:latin typeface="宋体" panose="02010600030101010101" pitchFamily="2" charset="-122"/>
              </a:rPr>
              <a:t>大学政治学课本；美国报纸政治板块的内容</a:t>
            </a:r>
            <a:endParaRPr lang="en-US" altLang="zh-CN" sz="2000" dirty="0">
              <a:latin typeface="宋体" panose="02010600030101010101" pitchFamily="2" charset="-122"/>
            </a:endParaRPr>
          </a:p>
          <a:p>
            <a:pPr>
              <a:lnSpc>
                <a:spcPct val="200000"/>
              </a:lnSpc>
              <a:buFont typeface="Wingdings" panose="05000000000000000000" pitchFamily="2" charset="2"/>
              <a:buChar char="Ø"/>
            </a:pPr>
            <a:r>
              <a:rPr lang="en-US" altLang="zh-CN" sz="2000" dirty="0">
                <a:latin typeface="宋体" panose="02010600030101010101" pitchFamily="2" charset="-122"/>
              </a:rPr>
              <a:t>N:</a:t>
            </a:r>
            <a:r>
              <a:rPr lang="zh-CN" altLang="en-US" sz="2000" dirty="0">
                <a:latin typeface="宋体" panose="02010600030101010101" pitchFamily="2" charset="-122"/>
              </a:rPr>
              <a:t>大学会计课本；美国报纸非政治板块的内容；口语</a:t>
            </a:r>
            <a:r>
              <a:rPr lang="zh-CN" altLang="en-US" sz="2000" dirty="0" smtClean="0">
                <a:latin typeface="宋体" panose="02010600030101010101" pitchFamily="2" charset="-122"/>
              </a:rPr>
              <a:t>词库</a:t>
            </a:r>
            <a:endParaRPr lang="en-US" altLang="zh-CN" sz="2000" dirty="0">
              <a:latin typeface="宋体" panose="02010600030101010101" pitchFamily="2" charset="-122"/>
            </a:endParaRPr>
          </a:p>
          <a:p>
            <a:endParaRPr lang="zh-CN" altLang="en-US" sz="2105" dirty="0">
              <a:latin typeface="Times New Roman" panose="02020603050405020304" pitchFamily="18" charset="0"/>
              <a:cs typeface="Times New Roman" panose="02020603050405020304" pitchFamily="18" charset="0"/>
            </a:endParaRPr>
          </a:p>
        </p:txBody>
      </p:sp>
      <p:sp>
        <p:nvSpPr>
          <p:cNvPr id="13" name="矩形 12"/>
          <p:cNvSpPr/>
          <p:nvPr/>
        </p:nvSpPr>
        <p:spPr>
          <a:xfrm>
            <a:off x="666180" y="5508823"/>
            <a:ext cx="9811196" cy="707886"/>
          </a:xfrm>
          <a:prstGeom prst="rect">
            <a:avLst/>
          </a:prstGeom>
        </p:spPr>
        <p:txBody>
          <a:bodyPr wrap="square">
            <a:spAutoFit/>
          </a:bodyPr>
          <a:lstStyle/>
          <a:p>
            <a:r>
              <a:rPr lang="en-US" altLang="zh-CN" sz="2000" kern="100" dirty="0">
                <a:latin typeface="Times New Roman" panose="02020603050405020304" pitchFamily="18" charset="0"/>
                <a:ea typeface="仿宋" panose="02010609060101010101" pitchFamily="49" charset="-122"/>
              </a:rPr>
              <a:t>Hassan, T., Hollander, S., van Lent, L., </a:t>
            </a:r>
            <a:r>
              <a:rPr lang="en-US" altLang="zh-CN" sz="2000" kern="100" dirty="0" err="1">
                <a:latin typeface="Times New Roman" panose="02020603050405020304" pitchFamily="18" charset="0"/>
                <a:ea typeface="仿宋" panose="02010609060101010101" pitchFamily="49" charset="-122"/>
              </a:rPr>
              <a:t>Tahoun</a:t>
            </a:r>
            <a:r>
              <a:rPr lang="en-US" altLang="zh-CN" sz="2000" kern="100" dirty="0">
                <a:latin typeface="Times New Roman" panose="02020603050405020304" pitchFamily="18" charset="0"/>
                <a:ea typeface="仿宋" panose="02010609060101010101" pitchFamily="49" charset="-122"/>
              </a:rPr>
              <a:t>, A., “Firm-Level Political Risk: Measurement and Effects", </a:t>
            </a:r>
            <a:r>
              <a:rPr lang="en-US" altLang="zh-CN" sz="2000" i="1" kern="100" dirty="0">
                <a:latin typeface="Times New Roman" panose="02020603050405020304" pitchFamily="18" charset="0"/>
                <a:ea typeface="仿宋" panose="02010609060101010101" pitchFamily="49" charset="-122"/>
              </a:rPr>
              <a:t>The Quarterly Journal of Economics</a:t>
            </a:r>
            <a:r>
              <a:rPr lang="en-US" altLang="zh-CN" sz="2000" kern="100" dirty="0">
                <a:latin typeface="Times New Roman" panose="02020603050405020304" pitchFamily="18" charset="0"/>
                <a:ea typeface="仿宋" panose="02010609060101010101" pitchFamily="49" charset="-122"/>
              </a:rPr>
              <a:t>, 2019, 134(4), 2135-2202. </a:t>
            </a:r>
            <a:endParaRPr lang="zh-CN" altLang="en-US" sz="2000" dirty="0"/>
          </a:p>
        </p:txBody>
      </p:sp>
      <p:pic>
        <p:nvPicPr>
          <p:cNvPr id="14" name="图片 13">
            <a:extLst>
              <a:ext uri="{FF2B5EF4-FFF2-40B4-BE49-F238E27FC236}">
                <a16:creationId xmlns:a16="http://schemas.microsoft.com/office/drawing/2014/main" id="{BF96CC6F-B04F-4198-8330-984BF6792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906" y="2846210"/>
            <a:ext cx="6760071" cy="1278296"/>
          </a:xfrm>
          <a:prstGeom prst="rect">
            <a:avLst/>
          </a:prstGeom>
        </p:spPr>
      </p:pic>
    </p:spTree>
    <p:extLst>
      <p:ext uri="{BB962C8B-B14F-4D97-AF65-F5344CB8AC3E}">
        <p14:creationId xmlns:p14="http://schemas.microsoft.com/office/powerpoint/2010/main" val="4041429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文本分析余论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44</a:t>
            </a:fld>
            <a:endParaRPr lang="zh-CN" altLang="en-US" dirty="0" smtClean="0"/>
          </a:p>
        </p:txBody>
      </p:sp>
      <p:sp>
        <p:nvSpPr>
          <p:cNvPr id="2" name="矩形 1"/>
          <p:cNvSpPr>
            <a:spLocks noChangeArrowheads="1"/>
          </p:cNvSpPr>
          <p:nvPr/>
        </p:nvSpPr>
        <p:spPr bwMode="auto">
          <a:xfrm>
            <a:off x="550863" y="987425"/>
            <a:ext cx="1102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smtClean="0"/>
              <a:t>地方政府工作报告词频统计</a:t>
            </a:r>
            <a:endParaRPr lang="zh-CN" altLang="en-US" sz="2800" b="1" dirty="0">
              <a:solidFill>
                <a:schemeClr val="accent2">
                  <a:lumMod val="50000"/>
                </a:schemeClr>
              </a:solidFill>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881" y="1612928"/>
            <a:ext cx="7029423" cy="4570345"/>
          </a:xfrm>
          <a:prstGeom prst="rect">
            <a:avLst/>
          </a:prstGeom>
        </p:spPr>
      </p:pic>
    </p:spTree>
    <p:extLst>
      <p:ext uri="{BB962C8B-B14F-4D97-AF65-F5344CB8AC3E}">
        <p14:creationId xmlns:p14="http://schemas.microsoft.com/office/powerpoint/2010/main" val="1090321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文本分析余论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45</a:t>
            </a:fld>
            <a:endParaRPr lang="zh-CN" altLang="en-US" dirty="0" smtClean="0"/>
          </a:p>
        </p:txBody>
      </p:sp>
      <p:sp>
        <p:nvSpPr>
          <p:cNvPr id="2" name="矩形 1"/>
          <p:cNvSpPr>
            <a:spLocks noChangeArrowheads="1"/>
          </p:cNvSpPr>
          <p:nvPr/>
        </p:nvSpPr>
        <p:spPr bwMode="auto">
          <a:xfrm>
            <a:off x="550863" y="987425"/>
            <a:ext cx="110299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0" indent="0">
              <a:buNone/>
            </a:pPr>
            <a:r>
              <a:rPr lang="zh-CN" altLang="en-US" sz="2800" b="1" dirty="0" smtClean="0"/>
              <a:t>但这种层次的文本分析不能认为是机器学习</a:t>
            </a:r>
            <a:endParaRPr lang="en-US" altLang="zh-CN" sz="2800" b="1" dirty="0" smtClean="0"/>
          </a:p>
          <a:p>
            <a:pPr marL="0" indent="0">
              <a:buNone/>
            </a:pPr>
            <a:endParaRPr lang="en-US" altLang="zh-CN" sz="2800" b="1" dirty="0" smtClean="0"/>
          </a:p>
          <a:p>
            <a:pPr marL="342900" indent="-342900">
              <a:buFont typeface="Arial" panose="020B0604020202020204" pitchFamily="34" charset="0"/>
              <a:buChar char="•"/>
            </a:pPr>
            <a:r>
              <a:rPr lang="zh-CN" altLang="en-US" sz="2000" dirty="0" smtClean="0">
                <a:latin typeface="+mn-ea"/>
                <a:ea typeface="+mn-ea"/>
              </a:rPr>
              <a:t>一篇审稿意见：</a:t>
            </a:r>
            <a:r>
              <a:rPr lang="zh-CN" altLang="en-US" sz="2000" i="1" dirty="0" smtClean="0">
                <a:latin typeface="+mn-ea"/>
                <a:ea typeface="+mn-ea"/>
              </a:rPr>
              <a:t>作者在介绍企业数字化转型的测度方法时，反复提到使用了机器学习和文本分析法，但根据作者的具体介绍，作者实际上完全没有使用机器学习方法。作者的表述非常不严谨。正如作者没有使用机器学习方法，却在论文中说自己使用了机器学习方法，因此，我们非常有理由怀疑企业在年报中提到“数字化转型”时，也只是说说而已，并没有真正做这方面的工作。就像前几年很多上市公司宣称自己做了互联网金融业务，但实际上并没有。作者虽然在实证分析中，关注到了这个问题，但不够突出。建议将此作为单独一小节，而不是隐藏在“其他稳健性检验”下面。</a:t>
            </a:r>
            <a:endParaRPr lang="en-US" altLang="zh-CN" sz="2000" i="1" dirty="0">
              <a:latin typeface="+mn-ea"/>
              <a:ea typeface="+mn-ea"/>
            </a:endParaRPr>
          </a:p>
          <a:p>
            <a:pPr marL="0" indent="0">
              <a:buNone/>
            </a:pPr>
            <a:endParaRPr lang="zh-CN" altLang="en-US" sz="2000" b="1" dirty="0">
              <a:solidFill>
                <a:schemeClr val="accent2">
                  <a:lumMod val="50000"/>
                </a:schemeClr>
              </a:solidFill>
            </a:endParaRPr>
          </a:p>
        </p:txBody>
      </p:sp>
    </p:spTree>
    <p:extLst>
      <p:ext uri="{BB962C8B-B14F-4D97-AF65-F5344CB8AC3E}">
        <p14:creationId xmlns:p14="http://schemas.microsoft.com/office/powerpoint/2010/main" val="2366875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46</a:t>
            </a:fld>
            <a:endParaRPr lang="zh-CN" altLang="en-US" smtClean="0"/>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111" y="1845684"/>
            <a:ext cx="2229402" cy="2229402"/>
          </a:xfrm>
          <a:prstGeom prst="rect">
            <a:avLst/>
          </a:prstGeom>
        </p:spPr>
      </p:pic>
      <p:sp>
        <p:nvSpPr>
          <p:cNvPr id="9" name="内容占位符 2"/>
          <p:cNvSpPr>
            <a:spLocks noGrp="1"/>
          </p:cNvSpPr>
          <p:nvPr>
            <p:ph idx="1"/>
          </p:nvPr>
        </p:nvSpPr>
        <p:spPr>
          <a:xfrm>
            <a:off x="1270871" y="3905190"/>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公众号：机器学习与数字经济实验室</a:t>
            </a:r>
          </a:p>
          <a:p>
            <a:pPr algn="ctr">
              <a:buNone/>
            </a:pPr>
            <a:endParaRPr lang="zh-CN" altLang="en-US" sz="1633" dirty="0" smtClean="0">
              <a:solidFill>
                <a:srgbClr val="7C1D20"/>
              </a:solidFill>
              <a:latin typeface="微软雅黑" pitchFamily="34" charset="-122"/>
              <a:ea typeface="微软雅黑" pitchFamily="34" charset="-122"/>
            </a:endParaRPr>
          </a:p>
          <a:p>
            <a:pPr algn="ctr">
              <a:buNone/>
            </a:pPr>
            <a:endParaRPr lang="zh-CN" altLang="en-US" sz="2903" dirty="0">
              <a:solidFill>
                <a:srgbClr val="7C1D2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a:t>
            </a:fld>
            <a:endParaRPr lang="zh-CN" altLang="en-US" smtClean="0"/>
          </a:p>
        </p:txBody>
      </p:sp>
      <p:sp>
        <p:nvSpPr>
          <p:cNvPr id="2" name="矩形 1"/>
          <p:cNvSpPr>
            <a:spLocks noChangeArrowheads="1"/>
          </p:cNvSpPr>
          <p:nvPr/>
        </p:nvSpPr>
        <p:spPr bwMode="auto">
          <a:xfrm>
            <a:off x="550863" y="987425"/>
            <a:ext cx="1102995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自然语言处理在商业中的</a:t>
            </a:r>
            <a:r>
              <a:rPr lang="zh-CN" altLang="en-US" sz="2800" b="1" dirty="0" smtClean="0"/>
              <a:t>应用</a:t>
            </a:r>
            <a:endParaRPr lang="en-US" altLang="zh-CN" sz="2800" b="1" dirty="0" smtClean="0"/>
          </a:p>
          <a:p>
            <a:pPr marL="342900" indent="-342900">
              <a:buSzPct val="150000"/>
              <a:buFont typeface="Arial" panose="020B0604020202020204" pitchFamily="34" charset="0"/>
              <a:buChar char="•"/>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机器翻译</a:t>
            </a:r>
            <a:r>
              <a:rPr lang="zh-CN" altLang="en-US" sz="2000" dirty="0">
                <a:latin typeface="Times New Roman" panose="02020603050405020304" pitchFamily="18" charset="0"/>
                <a:cs typeface="Times New Roman" panose="02020603050405020304" pitchFamily="18" charset="0"/>
              </a:rPr>
              <a:t>：计算机具备将一种语言翻译成另一种语言的</a:t>
            </a:r>
            <a:r>
              <a:rPr lang="zh-CN" altLang="en-US" sz="2000" dirty="0" smtClean="0">
                <a:latin typeface="Times New Roman" panose="02020603050405020304" pitchFamily="18" charset="0"/>
                <a:cs typeface="Times New Roman" panose="02020603050405020304" pitchFamily="18" charset="0"/>
              </a:rPr>
              <a:t>能力</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情感分析：计算机能够判断用户评价是否</a:t>
            </a:r>
            <a:r>
              <a:rPr lang="zh-CN" altLang="en-US" sz="2000" dirty="0" smtClean="0">
                <a:latin typeface="Times New Roman" panose="02020603050405020304" pitchFamily="18" charset="0"/>
                <a:cs typeface="Times New Roman" panose="02020603050405020304" pitchFamily="18" charset="0"/>
              </a:rPr>
              <a:t>积极</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智能问答：计算机能够正确回答输入的</a:t>
            </a:r>
            <a:r>
              <a:rPr lang="zh-CN" altLang="en-US" sz="2000" dirty="0" smtClean="0">
                <a:latin typeface="Times New Roman" panose="02020603050405020304" pitchFamily="18" charset="0"/>
                <a:cs typeface="Times New Roman" panose="02020603050405020304" pitchFamily="18" charset="0"/>
              </a:rPr>
              <a:t>问题</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文摘生成：计算机能够准确归纳、总结并产生文本</a:t>
            </a:r>
            <a:r>
              <a:rPr lang="zh-CN" altLang="en-US" sz="2000" dirty="0" smtClean="0">
                <a:latin typeface="Times New Roman" panose="02020603050405020304" pitchFamily="18" charset="0"/>
                <a:cs typeface="Times New Roman" panose="02020603050405020304" pitchFamily="18" charset="0"/>
              </a:rPr>
              <a:t>摘要</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文本分类：计算机能够采集各种文摘，进行主题分析，从而自动</a:t>
            </a:r>
            <a:r>
              <a:rPr lang="zh-CN" altLang="en-US" sz="2000" dirty="0" smtClean="0">
                <a:latin typeface="Times New Roman" panose="02020603050405020304" pitchFamily="18" charset="0"/>
                <a:cs typeface="Times New Roman" panose="02020603050405020304" pitchFamily="18" charset="0"/>
              </a:rPr>
              <a:t>分类</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舆情分析：计算机能够判断目前舆论的</a:t>
            </a:r>
            <a:r>
              <a:rPr lang="zh-CN" altLang="en-US" sz="2000" dirty="0" smtClean="0">
                <a:latin typeface="Times New Roman" panose="02020603050405020304" pitchFamily="18" charset="0"/>
                <a:cs typeface="Times New Roman" panose="02020603050405020304" pitchFamily="18" charset="0"/>
              </a:rPr>
              <a:t>导向</a:t>
            </a: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知识图谱：知识点相互连接而成的语义网络</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961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smtClean="0"/>
          </a:p>
        </p:txBody>
      </p:sp>
      <p:sp>
        <p:nvSpPr>
          <p:cNvPr id="2" name="矩形 1"/>
          <p:cNvSpPr>
            <a:spLocks noChangeArrowheads="1"/>
          </p:cNvSpPr>
          <p:nvPr/>
        </p:nvSpPr>
        <p:spPr bwMode="auto">
          <a:xfrm>
            <a:off x="550863" y="987425"/>
            <a:ext cx="1102995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文本数据分析四个</a:t>
            </a:r>
            <a:r>
              <a:rPr lang="zh-CN" altLang="en-US" sz="2800" b="1" dirty="0" smtClean="0"/>
              <a:t>步骤</a:t>
            </a:r>
            <a:endParaRPr lang="en-US" altLang="zh-CN" sz="2800" b="1" dirty="0" smtClean="0"/>
          </a:p>
          <a:p>
            <a:pPr marL="342900" indent="-342900">
              <a:buSzPct val="150000"/>
              <a:buFont typeface="Arial" panose="020B0604020202020204" pitchFamily="34" charset="0"/>
              <a:buChar char="•"/>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smtClean="0">
                <a:latin typeface="Times New Roman" panose="02020603050405020304" pitchFamily="18" charset="0"/>
                <a:cs typeface="Times New Roman" panose="02020603050405020304" pitchFamily="18" charset="0"/>
              </a:rPr>
              <a:t>获取</a:t>
            </a:r>
            <a:r>
              <a:rPr lang="zh-CN" altLang="en-US" sz="2000" dirty="0">
                <a:latin typeface="Times New Roman" panose="02020603050405020304" pitchFamily="18" charset="0"/>
                <a:cs typeface="Times New Roman" panose="02020603050405020304" pitchFamily="18" charset="0"/>
              </a:rPr>
              <a:t>文本数据</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将文本库</a:t>
            </a:r>
            <a:r>
              <a:rPr lang="en-US" altLang="zh-CN" sz="2000" dirty="0">
                <a:latin typeface="Times New Roman" panose="02020603050405020304" pitchFamily="18" charset="0"/>
                <a:cs typeface="Times New Roman" panose="02020603050405020304" pitchFamily="18" charset="0"/>
              </a:rPr>
              <a:t>Ψ</a:t>
            </a:r>
            <a:r>
              <a:rPr lang="zh-CN" altLang="en-US" sz="2000" dirty="0">
                <a:latin typeface="Times New Roman" panose="02020603050405020304" pitchFamily="18" charset="0"/>
                <a:cs typeface="Times New Roman" panose="02020603050405020304" pitchFamily="18" charset="0"/>
              </a:rPr>
              <a:t>内所有文本转化数据矩阵</a:t>
            </a:r>
            <a:r>
              <a:rPr lang="en-US" altLang="zh-CN" sz="2000" dirty="0">
                <a:latin typeface="Times New Roman" panose="02020603050405020304" pitchFamily="18" charset="0"/>
                <a:cs typeface="Times New Roman" panose="02020603050405020304" pitchFamily="18" charset="0"/>
              </a:rPr>
              <a:t>Λ</a:t>
            </a:r>
            <a:r>
              <a:rPr lang="zh-CN" altLang="en-US" sz="2000" dirty="0">
                <a:latin typeface="Times New Roman" panose="02020603050405020304" pitchFamily="18" charset="0"/>
                <a:cs typeface="Times New Roman" panose="02020603050405020304" pitchFamily="18" charset="0"/>
              </a:rPr>
              <a:t>；</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通过计量或者统计方法</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，将</a:t>
            </a:r>
            <a:r>
              <a:rPr lang="en-US" altLang="zh-CN" sz="2000" dirty="0">
                <a:latin typeface="Times New Roman" panose="02020603050405020304" pitchFamily="18" charset="0"/>
                <a:cs typeface="Times New Roman" panose="02020603050405020304" pitchFamily="18" charset="0"/>
              </a:rPr>
              <a:t>Λ</a:t>
            </a:r>
            <a:r>
              <a:rPr lang="zh-CN" altLang="en-US" sz="2000" dirty="0">
                <a:latin typeface="Times New Roman" panose="02020603050405020304" pitchFamily="18" charset="0"/>
                <a:cs typeface="Times New Roman" panose="02020603050405020304" pitchFamily="18" charset="0"/>
              </a:rPr>
              <a:t>转换成目标信息序列</a:t>
            </a:r>
            <a:r>
              <a:rPr lang="en-US" altLang="zh-CN" sz="2000" dirty="0">
                <a:latin typeface="Times New Roman" panose="02020603050405020304" pitchFamily="18" charset="0"/>
                <a:cs typeface="Times New Roman" panose="02020603050405020304" pitchFamily="18" charset="0"/>
              </a:rPr>
              <a:t>V</a:t>
            </a:r>
            <a:r>
              <a:rPr lang="zh-CN" altLang="en-US" sz="2000" dirty="0">
                <a:latin typeface="Times New Roman" panose="02020603050405020304" pitchFamily="18" charset="0"/>
                <a:cs typeface="Times New Roman" panose="02020603050405020304" pitchFamily="18" charset="0"/>
              </a:rPr>
              <a:t>，如关注度、情绪、不确定性等指数</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用提取出的</a:t>
            </a:r>
            <a:r>
              <a:rPr lang="en-US" altLang="zh-CN" sz="2000" dirty="0">
                <a:latin typeface="Times New Roman" panose="02020603050405020304" pitchFamily="18" charset="0"/>
                <a:cs typeface="Times New Roman" panose="02020603050405020304" pitchFamily="18" charset="0"/>
              </a:rPr>
              <a:t>V</a:t>
            </a:r>
            <a:r>
              <a:rPr lang="zh-CN" altLang="en-US" sz="2000" dirty="0">
                <a:latin typeface="Times New Roman" panose="02020603050405020304" pitchFamily="18" charset="0"/>
                <a:cs typeface="Times New Roman" panose="02020603050405020304" pitchFamily="18" charset="0"/>
              </a:rPr>
              <a:t>来解释或预测</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 </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746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smtClean="0"/>
          </a:p>
        </p:txBody>
      </p:sp>
      <p:sp>
        <p:nvSpPr>
          <p:cNvPr id="2" name="矩形 1"/>
          <p:cNvSpPr>
            <a:spLocks noChangeArrowheads="1"/>
          </p:cNvSpPr>
          <p:nvPr/>
        </p:nvSpPr>
        <p:spPr bwMode="auto">
          <a:xfrm>
            <a:off x="550863" y="987425"/>
            <a:ext cx="110299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zh-CN" altLang="en-US" sz="2800" b="1" dirty="0"/>
              <a:t>文本大数据提取</a:t>
            </a:r>
            <a:r>
              <a:rPr lang="zh-CN" altLang="en-US" sz="2800" b="1" dirty="0" smtClean="0"/>
              <a:t>方法</a:t>
            </a:r>
            <a:endParaRPr lang="en-US" altLang="zh-CN" sz="2800" b="1" dirty="0" smtClean="0"/>
          </a:p>
          <a:p>
            <a:pPr defTabSz="1042988" eaLnBrk="1" hangingPunct="1">
              <a:lnSpc>
                <a:spcPct val="150000"/>
              </a:lnSpc>
              <a:spcBef>
                <a:spcPct val="20000"/>
              </a:spcBef>
              <a:buSzPct val="150000"/>
            </a:pPr>
            <a:endParaRPr lang="en-US" altLang="zh-CN" sz="2000" dirty="0" smtClean="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分词（要考虑停用词、自定义词典等）</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N-gram</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元词组，</a:t>
            </a:r>
            <a:r>
              <a:rPr lang="en-US" altLang="zh-CN" sz="2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取值一般为</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p>
          <a:p>
            <a:pPr marL="342900" indent="-342900">
              <a:buSzPct val="15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5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一般只用到词的层级，但专业人士当中也有很多人在研究“句法”</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713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smtClean="0"/>
          </a:p>
        </p:txBody>
      </p:sp>
      <p:sp>
        <p:nvSpPr>
          <p:cNvPr id="2" name="矩形 1"/>
          <p:cNvSpPr>
            <a:spLocks noChangeArrowheads="1"/>
          </p:cNvSpPr>
          <p:nvPr/>
        </p:nvSpPr>
        <p:spPr bwMode="auto">
          <a:xfrm>
            <a:off x="550863" y="987425"/>
            <a:ext cx="1102995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smtClean="0">
                <a:latin typeface="Times New Roman" panose="02020603050405020304" pitchFamily="18" charset="0"/>
                <a:cs typeface="Times New Roman" panose="02020603050405020304" pitchFamily="18" charset="0"/>
              </a:rPr>
              <a:t>one-hot</a:t>
            </a:r>
            <a:r>
              <a:rPr lang="zh-CN" altLang="en-US" sz="2800" b="1" dirty="0" smtClean="0">
                <a:latin typeface="Times New Roman" panose="02020603050405020304" pitchFamily="18" charset="0"/>
                <a:cs typeface="Times New Roman" panose="02020603050405020304" pitchFamily="18" charset="0"/>
              </a:rPr>
              <a:t>（独热表示法）</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内容占位符 2">
                <a:extLst>
                  <a:ext uri="{FF2B5EF4-FFF2-40B4-BE49-F238E27FC236}">
                    <a16:creationId xmlns:a16="http://schemas.microsoft.com/office/drawing/2014/main" id="{0B81BE05-F149-418C-B943-22BF2629D04D}"/>
                  </a:ext>
                </a:extLst>
              </p:cNvPr>
              <p:cNvSpPr>
                <a:spLocks noGrp="1"/>
              </p:cNvSpPr>
              <p:nvPr>
                <p:ph idx="1"/>
              </p:nvPr>
            </p:nvSpPr>
            <p:spPr>
              <a:xfrm>
                <a:off x="295275" y="1821240"/>
                <a:ext cx="10994563" cy="4610857"/>
              </a:xfrm>
            </p:spPr>
            <p:txBody>
              <a:bodyPr>
                <a:normAutofit/>
              </a:bodyPr>
              <a:lstStyle/>
              <a:p>
                <a:r>
                  <a:rPr lang="zh-CN" altLang="en-US" sz="2000" dirty="0">
                    <a:latin typeface="Times New Roman" panose="02020603050405020304" pitchFamily="18" charset="0"/>
                  </a:rPr>
                  <a:t>独热表示法。忽略语法和语序等要素，将文本数据看作是若干独立词汇的集合。</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首先，根据文本中出现的全部词语构建一个词表，并将每个词按顺序编号</a:t>
                </a:r>
                <a:r>
                  <a:rPr lang="en-US" altLang="zh-CN" sz="2000" dirty="0">
                    <a:latin typeface="Times New Roman" panose="02020603050405020304" pitchFamily="18" charset="0"/>
                  </a:rPr>
                  <a:t>1</a:t>
                </a:r>
                <a:r>
                  <a:rPr lang="zh-CN" altLang="en-US" sz="2000" dirty="0">
                    <a:latin typeface="Times New Roman" panose="02020603050405020304" pitchFamily="18" charset="0"/>
                  </a:rPr>
                  <a:t>，</a:t>
                </a:r>
                <a:r>
                  <a:rPr lang="en-US" altLang="zh-CN" sz="2000" dirty="0">
                    <a:latin typeface="Times New Roman" panose="02020603050405020304" pitchFamily="18" charset="0"/>
                  </a:rPr>
                  <a:t>2</a:t>
                </a:r>
                <a:r>
                  <a:rPr lang="zh-CN" altLang="en-US" sz="2000" dirty="0">
                    <a:latin typeface="Times New Roman" panose="02020603050405020304" pitchFamily="18" charset="0"/>
                  </a:rPr>
                  <a:t>，</a:t>
                </a:r>
                <a:r>
                  <a:rPr lang="en-US" altLang="zh-CN" sz="2000" dirty="0">
                    <a:latin typeface="Times New Roman" panose="02020603050405020304" pitchFamily="18" charset="0"/>
                  </a:rPr>
                  <a:t>3…</a:t>
                </a:r>
                <a:r>
                  <a:rPr lang="zh-CN" altLang="en-US" sz="2000" dirty="0">
                    <a:latin typeface="Times New Roman" panose="02020603050405020304" pitchFamily="18" charset="0"/>
                  </a:rPr>
                  <a:t>，𝑁。</a:t>
                </a:r>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r>
                  <a:rPr lang="zh-CN" altLang="en-US" sz="2000" dirty="0">
                    <a:latin typeface="Times New Roman" panose="02020603050405020304" pitchFamily="18" charset="0"/>
                  </a:rPr>
                  <a:t>然后，将词语𝑗用一个𝑁维向量</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𝑊</m:t>
                        </m:r>
                      </m:e>
                      <m:sub>
                        <m:r>
                          <a:rPr lang="en-US" altLang="zh-CN" sz="2000" b="0" i="1" smtClean="0">
                            <a:latin typeface="Cambria Math" panose="02040503050406030204" pitchFamily="18" charset="0"/>
                          </a:rPr>
                          <m:t>𝑗</m:t>
                        </m:r>
                      </m:sub>
                    </m:sSub>
                  </m:oMath>
                </a14:m>
                <a:r>
                  <a:rPr lang="zh-CN" altLang="en-US" sz="2000" dirty="0">
                    <a:latin typeface="Times New Roman" panose="02020603050405020304" pitchFamily="18" charset="0"/>
                  </a:rPr>
                  <a:t>来表示，该向量的第𝑗个位置的元素为</a:t>
                </a:r>
                <a:r>
                  <a:rPr lang="en-US" altLang="zh-CN" sz="2000" dirty="0">
                    <a:latin typeface="Times New Roman" panose="02020603050405020304" pitchFamily="18" charset="0"/>
                  </a:rPr>
                  <a:t>1</a:t>
                </a:r>
                <a:r>
                  <a:rPr lang="zh-CN" altLang="en-US" sz="2000" dirty="0">
                    <a:latin typeface="Times New Roman" panose="02020603050405020304" pitchFamily="18" charset="0"/>
                  </a:rPr>
                  <a:t>其余均为</a:t>
                </a:r>
                <a:r>
                  <a:rPr lang="en-US" altLang="zh-CN" sz="2000" dirty="0">
                    <a:latin typeface="Times New Roman" panose="02020603050405020304" pitchFamily="18" charset="0"/>
                  </a:rPr>
                  <a:t>0</a:t>
                </a:r>
                <a:r>
                  <a:rPr lang="zh-CN" altLang="en-US" sz="2000" dirty="0">
                    <a:latin typeface="Times New Roman" panose="02020603050405020304" pitchFamily="18" charset="0"/>
                  </a:rPr>
                  <a:t>。在每一个词都转换为一个向量后，通过加总所有词的向量，文本</a:t>
                </a:r>
                <a:r>
                  <a:rPr lang="en-US" altLang="zh-CN" sz="2000" i="1" dirty="0">
                    <a:latin typeface="Times New Roman" panose="02020603050405020304" pitchFamily="18" charset="0"/>
                  </a:rPr>
                  <a:t>t</a:t>
                </a:r>
                <a:r>
                  <a:rPr lang="zh-CN" altLang="en-US" sz="2000" dirty="0">
                    <a:latin typeface="Times New Roman" panose="02020603050405020304" pitchFamily="18" charset="0"/>
                  </a:rPr>
                  <a:t>就可以转化为</a:t>
                </a:r>
                <a:r>
                  <a:rPr lang="en-US" altLang="zh-CN" sz="2000" dirty="0">
                    <a:latin typeface="Times New Roman" panose="02020603050405020304" pitchFamily="18" charset="0"/>
                  </a:rPr>
                  <a:t>1×</a:t>
                </a:r>
                <a:r>
                  <a:rPr lang="zh-CN" altLang="en-US" sz="2000" dirty="0">
                    <a:latin typeface="Times New Roman" panose="02020603050405020304" pitchFamily="18" charset="0"/>
                  </a:rPr>
                  <a:t>𝑁的向量</a:t>
                </a:r>
                <a14:m>
                  <m:oMath xmlns:m="http://schemas.openxmlformats.org/officeDocument/2006/math">
                    <m:sSub>
                      <m:sSubPr>
                        <m:ctrlPr>
                          <a:rPr lang="en-US" altLang="zh-CN" sz="2000" b="0" i="1" dirty="0" smtClean="0">
                            <a:latin typeface="Cambria Math" panose="02040503050406030204" pitchFamily="18" charset="0"/>
                          </a:rPr>
                        </m:ctrlPr>
                      </m:sSubPr>
                      <m:e>
                        <m:r>
                          <a:rPr lang="zh-CN" altLang="en-US" sz="2000" i="1" dirty="0" smtClean="0">
                            <a:latin typeface="Cambria Math" panose="02040503050406030204" pitchFamily="18" charset="0"/>
                          </a:rPr>
                          <m:t>𝑊</m:t>
                        </m:r>
                      </m:e>
                      <m:sub>
                        <m:r>
                          <a:rPr lang="zh-CN" altLang="en-US" sz="2000" i="1" dirty="0" smtClean="0">
                            <a:latin typeface="Cambria Math" panose="02040503050406030204" pitchFamily="18" charset="0"/>
                          </a:rPr>
                          <m:t>𝑡</m:t>
                        </m:r>
                      </m:sub>
                    </m:sSub>
                  </m:oMath>
                </a14:m>
                <a:r>
                  <a:rPr lang="zh-CN" altLang="en-US" sz="2000" dirty="0">
                    <a:latin typeface="Times New Roman" panose="02020603050405020304" pitchFamily="18" charset="0"/>
                  </a:rPr>
                  <a:t>，其中</a:t>
                </a:r>
                <a14:m>
                  <m:oMath xmlns:m="http://schemas.openxmlformats.org/officeDocument/2006/math">
                    <m:sSub>
                      <m:sSubPr>
                        <m:ctrlPr>
                          <a:rPr lang="en-US" altLang="zh-CN" sz="2000" b="0" i="1" dirty="0" smtClean="0">
                            <a:latin typeface="Cambria Math" panose="02040503050406030204" pitchFamily="18" charset="0"/>
                          </a:rPr>
                        </m:ctrlPr>
                      </m:sSubPr>
                      <m:e>
                        <m:r>
                          <a:rPr lang="zh-CN" altLang="en-US" sz="2000" i="1" dirty="0" smtClean="0">
                            <a:latin typeface="Cambria Math" panose="02040503050406030204" pitchFamily="18" charset="0"/>
                          </a:rPr>
                          <m:t>𝑤</m:t>
                        </m:r>
                      </m:e>
                      <m:sub>
                        <m:r>
                          <a:rPr lang="zh-CN" altLang="en-US" sz="2000" i="1" dirty="0" smtClean="0">
                            <a:latin typeface="Cambria Math" panose="02040503050406030204" pitchFamily="18" charset="0"/>
                          </a:rPr>
                          <m:t>𝑡𝑗</m:t>
                        </m:r>
                      </m:sub>
                    </m:sSub>
                  </m:oMath>
                </a14:m>
                <a:r>
                  <a:rPr lang="en-US" altLang="zh-CN" sz="2000" dirty="0">
                    <a:latin typeface="Times New Roman" panose="02020603050405020304" pitchFamily="18" charset="0"/>
                  </a:rPr>
                  <a:t>,</a:t>
                </a:r>
                <a:r>
                  <a:rPr lang="zh-CN" altLang="en-US" sz="2000" dirty="0">
                    <a:latin typeface="Times New Roman" panose="02020603050405020304" pitchFamily="18" charset="0"/>
                  </a:rPr>
                  <a:t>𝑗</a:t>
                </a:r>
                <a:r>
                  <a:rPr lang="en-US" altLang="zh-CN" sz="2000" dirty="0">
                    <a:latin typeface="Times New Roman" panose="02020603050405020304" pitchFamily="18" charset="0"/>
                  </a:rPr>
                  <a:t>=1,…,</a:t>
                </a:r>
                <a:r>
                  <a:rPr lang="zh-CN" altLang="en-US" sz="2000" dirty="0">
                    <a:latin typeface="Times New Roman" panose="02020603050405020304" pitchFamily="18" charset="0"/>
                  </a:rPr>
                  <a:t>𝑁</a:t>
                </a:r>
                <a:r>
                  <a:rPr lang="en-US" altLang="zh-CN" sz="2000" dirty="0">
                    <a:latin typeface="Times New Roman" panose="02020603050405020304" pitchFamily="18" charset="0"/>
                  </a:rPr>
                  <a:t>,</a:t>
                </a:r>
                <a:r>
                  <a:rPr lang="zh-CN" altLang="en-US" sz="2000" dirty="0">
                    <a:latin typeface="Times New Roman" panose="02020603050405020304" pitchFamily="18" charset="0"/>
                  </a:rPr>
                  <a:t>是第𝑗个词语在文本</a:t>
                </a:r>
                <a:r>
                  <a:rPr lang="en-US" altLang="zh-CN" sz="2000" i="1" dirty="0">
                    <a:latin typeface="Times New Roman" panose="02020603050405020304" pitchFamily="18" charset="0"/>
                  </a:rPr>
                  <a:t>t</a:t>
                </a:r>
                <a:r>
                  <a:rPr lang="zh-CN" altLang="en-US" sz="2000" dirty="0">
                    <a:latin typeface="Times New Roman" panose="02020603050405020304" pitchFamily="18" charset="0"/>
                  </a:rPr>
                  <a:t>中出现的频率。若一共有𝑡</a:t>
                </a:r>
                <a:r>
                  <a:rPr lang="en-US" altLang="zh-CN" sz="2000" dirty="0">
                    <a:latin typeface="Times New Roman" panose="02020603050405020304" pitchFamily="18" charset="0"/>
                  </a:rPr>
                  <a:t>=1,…,</a:t>
                </a:r>
                <a:r>
                  <a:rPr lang="zh-CN" altLang="en-US" sz="2000" dirty="0">
                    <a:latin typeface="Times New Roman" panose="02020603050405020304" pitchFamily="18" charset="0"/>
                  </a:rPr>
                  <a:t>𝑇个文本，采用独热法之后，原始文本库</a:t>
                </a:r>
                <a:r>
                  <a:rPr lang="en-US" altLang="zh-CN" sz="2000" dirty="0">
                    <a:latin typeface="Times New Roman" panose="02020603050405020304" pitchFamily="18" charset="0"/>
                  </a:rPr>
                  <a:t>Ψ</a:t>
                </a:r>
                <a:r>
                  <a:rPr lang="zh-CN" altLang="en-US" sz="2000" dirty="0">
                    <a:latin typeface="Times New Roman" panose="02020603050405020304" pitchFamily="18" charset="0"/>
                  </a:rPr>
                  <a:t>就可以转化为</a:t>
                </a:r>
                <a:r>
                  <a:rPr lang="en-US" altLang="zh-CN" sz="2000" i="1" dirty="0">
                    <a:latin typeface="Times New Roman" panose="02020603050405020304" pitchFamily="18" charset="0"/>
                  </a:rPr>
                  <a:t>T</a:t>
                </a:r>
                <a:r>
                  <a:rPr lang="en-US" altLang="zh-CN" sz="2000" dirty="0">
                    <a:latin typeface="Times New Roman" panose="02020603050405020304" pitchFamily="18" charset="0"/>
                  </a:rPr>
                  <a:t>×</a:t>
                </a:r>
                <a:r>
                  <a:rPr lang="zh-CN" altLang="en-US" sz="2000" dirty="0">
                    <a:latin typeface="Times New Roman" panose="02020603050405020304" pitchFamily="18" charset="0"/>
                  </a:rPr>
                  <a:t>𝑁的数字矩阵。 </a:t>
                </a:r>
                <a:endParaRPr lang="en-US" altLang="zh-CN" sz="2000" dirty="0">
                  <a:latin typeface="Times New Roman" panose="02020603050405020304" pitchFamily="18" charset="0"/>
                </a:endParaRPr>
              </a:p>
              <a:p>
                <a:endParaRPr lang="zh-CN" altLang="en-US" sz="2000" dirty="0">
                  <a:latin typeface="Times New Roman" panose="02020603050405020304" pitchFamily="18" charset="0"/>
                </a:endParaRPr>
              </a:p>
            </p:txBody>
          </p:sp>
        </mc:Choice>
        <mc:Fallback xmlns="">
          <p:sp>
            <p:nvSpPr>
              <p:cNvPr id="8" name="内容占位符 2">
                <a:extLst>
                  <a:ext uri="{FF2B5EF4-FFF2-40B4-BE49-F238E27FC236}">
                    <a16:creationId xmlns:a16="http://schemas.microsoft.com/office/drawing/2014/main" id="{0B81BE05-F149-418C-B943-22BF2629D04D}"/>
                  </a:ext>
                </a:extLst>
              </p:cNvPr>
              <p:cNvSpPr>
                <a:spLocks noGrp="1" noRot="1" noChangeAspect="1" noMove="1" noResize="1" noEditPoints="1" noAdjustHandles="1" noChangeArrowheads="1" noChangeShapeType="1" noTextEdit="1"/>
              </p:cNvSpPr>
              <p:nvPr>
                <p:ph idx="1"/>
              </p:nvPr>
            </p:nvSpPr>
            <p:spPr>
              <a:xfrm>
                <a:off x="295275" y="1821240"/>
                <a:ext cx="10994563" cy="4610857"/>
              </a:xfrm>
              <a:blipFill>
                <a:blip r:embed="rId4"/>
                <a:stretch>
                  <a:fillRect l="-333" t="-926" r="-2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92743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a:t>
            </a:fld>
            <a:endParaRPr lang="zh-CN" altLang="en-US" smtClean="0"/>
          </a:p>
        </p:txBody>
      </p:sp>
      <p:sp>
        <p:nvSpPr>
          <p:cNvPr id="2" name="矩形 1"/>
          <p:cNvSpPr>
            <a:spLocks noChangeArrowheads="1"/>
          </p:cNvSpPr>
          <p:nvPr/>
        </p:nvSpPr>
        <p:spPr bwMode="auto">
          <a:xfrm>
            <a:off x="550863" y="987425"/>
            <a:ext cx="11029950"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defTabSz="1042988" eaLnBrk="1" hangingPunct="1">
              <a:lnSpc>
                <a:spcPct val="150000"/>
              </a:lnSpc>
              <a:spcBef>
                <a:spcPct val="20000"/>
              </a:spcBef>
              <a:buSzPct val="150000"/>
            </a:pPr>
            <a:r>
              <a:rPr lang="en-US" altLang="zh-CN" sz="2800" b="1" dirty="0">
                <a:latin typeface="Times New Roman" panose="02020603050405020304" pitchFamily="18" charset="0"/>
              </a:rPr>
              <a:t>One-hot </a:t>
            </a:r>
            <a:r>
              <a:rPr lang="zh-CN" altLang="en-US" sz="2800" b="1" dirty="0">
                <a:latin typeface="Times New Roman" panose="02020603050405020304" pitchFamily="18" charset="0"/>
              </a:rPr>
              <a:t>示例</a:t>
            </a:r>
            <a:endParaRPr lang="en-US" altLang="zh-CN" sz="2000" dirty="0">
              <a:latin typeface="Times New Roman" panose="02020603050405020304" pitchFamily="18" charset="0"/>
              <a:cs typeface="Times New Roman" panose="02020603050405020304" pitchFamily="18" charset="0"/>
            </a:endParaRPr>
          </a:p>
        </p:txBody>
      </p:sp>
      <p:sp>
        <p:nvSpPr>
          <p:cNvPr id="9" name="内容占位符 2">
            <a:extLst>
              <a:ext uri="{FF2B5EF4-FFF2-40B4-BE49-F238E27FC236}">
                <a16:creationId xmlns:a16="http://schemas.microsoft.com/office/drawing/2014/main" id="{3CAF0453-6BC7-4144-B667-BA188EA3D11D}"/>
              </a:ext>
            </a:extLst>
          </p:cNvPr>
          <p:cNvSpPr>
            <a:spLocks noGrp="1"/>
          </p:cNvSpPr>
          <p:nvPr>
            <p:ph idx="1"/>
          </p:nvPr>
        </p:nvSpPr>
        <p:spPr>
          <a:xfrm>
            <a:off x="534353" y="1859358"/>
            <a:ext cx="9624060" cy="4990084"/>
          </a:xfrm>
        </p:spPr>
        <p:txBody>
          <a:bodyPr>
            <a:noAutofit/>
          </a:bodyPr>
          <a:lstStyle/>
          <a:p>
            <a:pPr>
              <a:spcBef>
                <a:spcPts val="1800"/>
              </a:spcBef>
            </a:pPr>
            <a:r>
              <a:rPr lang="zh-CN" altLang="en-US" sz="2000" dirty="0">
                <a:latin typeface="Times New Roman" panose="02020603050405020304" pitchFamily="18" charset="0"/>
              </a:rPr>
              <a:t>例如，原始文本库</a:t>
            </a:r>
            <a:r>
              <a:rPr lang="en-US" altLang="zh-CN" sz="2000" dirty="0">
                <a:latin typeface="Times New Roman" panose="02020603050405020304" pitchFamily="18" charset="0"/>
              </a:rPr>
              <a:t>Ψ</a:t>
            </a:r>
            <a:r>
              <a:rPr lang="zh-CN" altLang="en-US" sz="2000" dirty="0">
                <a:latin typeface="Times New Roman" panose="02020603050405020304" pitchFamily="18" charset="0"/>
              </a:rPr>
              <a:t>由两条帖子组成。</a:t>
            </a: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第一条的内容是“明天涨停。后天涨停没戏。” </a:t>
            </a: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第二条是“玛丽有个小绵羊。</a:t>
            </a: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”分词后得 “明天、涨停、后天、没戏、玛丽、有、个、小、绵羊”九个不同词语，即𝑁</a:t>
            </a:r>
            <a:r>
              <a:rPr lang="en-US" altLang="zh-CN" sz="2000" dirty="0">
                <a:latin typeface="Times New Roman" panose="02020603050405020304" pitchFamily="18" charset="0"/>
              </a:rPr>
              <a:t>=9</a:t>
            </a:r>
            <a:r>
              <a:rPr lang="zh-CN" altLang="en-US" sz="2000" dirty="0">
                <a:latin typeface="Times New Roman" panose="02020603050405020304" pitchFamily="18" charset="0"/>
              </a:rPr>
              <a:t>。用独热法则“明天”用向量</a:t>
            </a:r>
            <a:r>
              <a:rPr lang="en-US" altLang="zh-CN" sz="2000" dirty="0">
                <a:latin typeface="Times New Roman" panose="02020603050405020304" pitchFamily="18" charset="0"/>
              </a:rPr>
              <a:t>[1,0,0,0,0,0,0,0,0]</a:t>
            </a:r>
            <a:r>
              <a:rPr lang="zh-CN" altLang="en-US" sz="2000" dirty="0">
                <a:latin typeface="Times New Roman" panose="02020603050405020304" pitchFamily="18" charset="0"/>
              </a:rPr>
              <a:t>表示，“涨停”为</a:t>
            </a:r>
            <a:r>
              <a:rPr lang="en-US" altLang="zh-CN" sz="2000" dirty="0">
                <a:latin typeface="Times New Roman" panose="02020603050405020304" pitchFamily="18" charset="0"/>
              </a:rPr>
              <a:t>[0,1,0,0, 0,0,0,0,0]</a:t>
            </a:r>
            <a:r>
              <a:rPr lang="zh-CN" altLang="en-US" sz="2000" dirty="0">
                <a:latin typeface="Times New Roman" panose="02020603050405020304" pitchFamily="18" charset="0"/>
              </a:rPr>
              <a:t>，以此类推。</a:t>
            </a:r>
            <a:endParaRPr lang="en-US" altLang="zh-CN" sz="2000" dirty="0">
              <a:latin typeface="Times New Roman" panose="02020603050405020304" pitchFamily="18" charset="0"/>
            </a:endParaRPr>
          </a:p>
          <a:p>
            <a:pPr>
              <a:spcBef>
                <a:spcPts val="1800"/>
              </a:spcBef>
            </a:pPr>
            <a:r>
              <a:rPr lang="zh-CN" altLang="en-US" sz="2000" dirty="0">
                <a:latin typeface="Times New Roman" panose="02020603050405020304" pitchFamily="18" charset="0"/>
              </a:rPr>
              <a:t>于是第一个帖子可用向量</a:t>
            </a:r>
            <a:r>
              <a:rPr lang="en-US" altLang="zh-CN" sz="2000" dirty="0">
                <a:latin typeface="Times New Roman" panose="02020603050405020304" pitchFamily="18" charset="0"/>
              </a:rPr>
              <a:t>[1,2,1,1,0,0,0,0,0]</a:t>
            </a:r>
            <a:r>
              <a:rPr lang="zh-CN" altLang="en-US" sz="2000" dirty="0">
                <a:latin typeface="Times New Roman" panose="02020603050405020304" pitchFamily="18" charset="0"/>
              </a:rPr>
              <a:t>表示</a:t>
            </a:r>
            <a:r>
              <a:rPr lang="en-US" altLang="zh-CN" sz="2000" dirty="0">
                <a:latin typeface="Times New Roman" panose="02020603050405020304" pitchFamily="18" charset="0"/>
              </a:rPr>
              <a:t>,</a:t>
            </a:r>
            <a:r>
              <a:rPr lang="zh-CN" altLang="en-US" sz="2000" dirty="0">
                <a:latin typeface="Times New Roman" panose="02020603050405020304" pitchFamily="18" charset="0"/>
              </a:rPr>
              <a:t>第二个帖子即</a:t>
            </a:r>
            <a:r>
              <a:rPr lang="en-US" altLang="zh-CN" sz="2000" dirty="0">
                <a:latin typeface="Times New Roman" panose="02020603050405020304" pitchFamily="18" charset="0"/>
              </a:rPr>
              <a:t>[0,0,0,0,1,1,1,1,1]</a:t>
            </a:r>
            <a:r>
              <a:rPr lang="zh-CN" altLang="en-US" sz="2000" dirty="0">
                <a:latin typeface="Times New Roman" panose="02020603050405020304" pitchFamily="18" charset="0"/>
              </a:rPr>
              <a:t>。 </a:t>
            </a:r>
            <a:endParaRPr lang="en-US" altLang="zh-CN" sz="2000" dirty="0">
              <a:latin typeface="Times New Roman" panose="02020603050405020304" pitchFamily="18" charset="0"/>
            </a:endParaRPr>
          </a:p>
          <a:p>
            <a:pPr>
              <a:spcBef>
                <a:spcPts val="1800"/>
              </a:spcBef>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28627739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TotalTime>
  <Pages>0</Pages>
  <Words>3258</Words>
  <Characters>0</Characters>
  <Application>Microsoft Office PowerPoint</Application>
  <DocSecurity>0</DocSecurity>
  <PresentationFormat>自定义</PresentationFormat>
  <Lines>0</Lines>
  <Paragraphs>344</Paragraphs>
  <Slides>46</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46</vt:i4>
      </vt:variant>
    </vt:vector>
  </HeadingPairs>
  <TitlesOfParts>
    <vt:vector size="57" baseType="lpstr">
      <vt:lpstr>仿宋</vt:lpstr>
      <vt:lpstr>华文中宋</vt:lpstr>
      <vt:lpstr>楷体</vt:lpstr>
      <vt:lpstr>宋体</vt:lpstr>
      <vt:lpstr>微软雅黑</vt:lpstr>
      <vt:lpstr>Arial</vt:lpstr>
      <vt:lpstr>Calibri</vt:lpstr>
      <vt:lpstr>Cambria Math</vt:lpstr>
      <vt:lpstr>Times New Roman</vt:lpstr>
      <vt:lpstr>Wingdings</vt:lpstr>
      <vt:lpstr>Office 主题</vt:lpstr>
      <vt:lpstr>第4讲 自然语言处理入门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guo_feng</cp:lastModifiedBy>
  <cp:revision>497</cp:revision>
  <cp:lastPrinted>2024-03-20T05:47:55Z</cp:lastPrinted>
  <dcterms:created xsi:type="dcterms:W3CDTF">2016-12-19T01:38:00Z</dcterms:created>
  <dcterms:modified xsi:type="dcterms:W3CDTF">2024-03-20T05:48:08Z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