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43" r:id="rId3"/>
    <p:sldId id="643" r:id="rId4"/>
    <p:sldId id="546" r:id="rId5"/>
    <p:sldId id="644" r:id="rId6"/>
    <p:sldId id="645" r:id="rId7"/>
    <p:sldId id="646" r:id="rId8"/>
    <p:sldId id="647" r:id="rId9"/>
    <p:sldId id="648" r:id="rId10"/>
    <p:sldId id="650" r:id="rId11"/>
    <p:sldId id="649" r:id="rId12"/>
    <p:sldId id="651" r:id="rId13"/>
    <p:sldId id="652" r:id="rId14"/>
    <p:sldId id="653" r:id="rId15"/>
    <p:sldId id="654" r:id="rId16"/>
    <p:sldId id="655" r:id="rId17"/>
    <p:sldId id="656" r:id="rId18"/>
    <p:sldId id="657" r:id="rId19"/>
    <p:sldId id="658" r:id="rId20"/>
    <p:sldId id="659" r:id="rId21"/>
    <p:sldId id="660" r:id="rId22"/>
    <p:sldId id="661" r:id="rId23"/>
    <p:sldId id="662" r:id="rId24"/>
    <p:sldId id="663" r:id="rId25"/>
    <p:sldId id="664" r:id="rId26"/>
    <p:sldId id="665" r:id="rId27"/>
    <p:sldId id="666" r:id="rId28"/>
    <p:sldId id="667" r:id="rId29"/>
    <p:sldId id="668" r:id="rId30"/>
    <p:sldId id="669" r:id="rId31"/>
    <p:sldId id="670" r:id="rId32"/>
    <p:sldId id="671" r:id="rId33"/>
    <p:sldId id="672" r:id="rId34"/>
    <p:sldId id="673" r:id="rId35"/>
    <p:sldId id="674" r:id="rId36"/>
    <p:sldId id="675" r:id="rId37"/>
    <p:sldId id="676" r:id="rId38"/>
    <p:sldId id="677" r:id="rId39"/>
    <p:sldId id="678" r:id="rId40"/>
    <p:sldId id="679" r:id="rId41"/>
    <p:sldId id="680" r:id="rId42"/>
    <p:sldId id="681" r:id="rId43"/>
    <p:sldId id="683" r:id="rId44"/>
    <p:sldId id="684" r:id="rId45"/>
    <p:sldId id="685" r:id="rId46"/>
    <p:sldId id="686" r:id="rId47"/>
    <p:sldId id="687" r:id="rId48"/>
    <p:sldId id="688" r:id="rId49"/>
    <p:sldId id="689" r:id="rId50"/>
    <p:sldId id="258" r:id="rId51"/>
  </p:sldIdLst>
  <p:sldSz cx="12190413" cy="6859588"/>
  <p:notesSz cx="6858000" cy="9144000"/>
  <p:defaultTextStyle>
    <a:defPPr>
      <a:defRPr lang="zh-CN"/>
    </a:defPPr>
    <a:lvl1pPr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1pPr>
    <a:lvl2pPr marL="520700" indent="-63500"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2pPr>
    <a:lvl3pPr marL="1042988" indent="-128588"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3pPr>
    <a:lvl4pPr marL="1565275" indent="-193675"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4pPr>
    <a:lvl5pPr marL="2085975" indent="-257175"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21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21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21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2100"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6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1D20"/>
    <a:srgbClr val="9709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11" autoAdjust="0"/>
    <p:restoredTop sz="94660" autoAdjust="0"/>
  </p:normalViewPr>
  <p:slideViewPr>
    <p:cSldViewPr>
      <p:cViewPr varScale="1">
        <p:scale>
          <a:sx n="66" d="100"/>
          <a:sy n="66" d="100"/>
        </p:scale>
        <p:origin x="460" y="36"/>
      </p:cViewPr>
      <p:guideLst>
        <p:guide orient="horz" pos="2160"/>
        <p:guide pos="3866"/>
      </p:guideLst>
    </p:cSldViewPr>
  </p:slid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1042670" eaLnBrk="1" hangingPunct="1">
              <a:buFont typeface="Arial" panose="020B0604020202020204" pitchFamily="34" charset="0"/>
              <a:buNone/>
              <a:defRPr sz="1200" noProof="1"/>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1042670" eaLnBrk="1" hangingPunct="1">
              <a:buFont typeface="Arial" panose="020B0604020202020204" pitchFamily="34" charset="0"/>
              <a:buNone/>
              <a:defRPr sz="1200" noProof="1"/>
            </a:lvl1pPr>
          </a:lstStyle>
          <a:p>
            <a:pPr>
              <a:defRPr/>
            </a:pPr>
            <a:endParaRPr lang="zh-CN" altLang="en-US"/>
          </a:p>
        </p:txBody>
      </p:sp>
      <p:sp>
        <p:nvSpPr>
          <p:cNvPr id="2052" name="幻灯片图像占位符 3"/>
          <p:cNvSpPr>
            <a:spLocks noGrp="1" noRot="1" noChangeAspect="1" noChangeArrowheads="1"/>
          </p:cNvSpPr>
          <p:nvPr>
            <p:ph type="sldImg" idx="4294967295"/>
          </p:nvPr>
        </p:nvSpPr>
        <p:spPr bwMode="auto">
          <a:xfrm>
            <a:off x="687388" y="1143000"/>
            <a:ext cx="5483225" cy="3086100"/>
          </a:xfrm>
          <a:prstGeom prst="rect">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053" name="备注占位符 4"/>
          <p:cNvSpPr>
            <a:spLocks noGrp="1" noChangeArrowheads="1"/>
          </p:cNvSpPr>
          <p:nvPr>
            <p:ph type="body" sz="quarter" idx="4294967295"/>
          </p:nvPr>
        </p:nvSpPr>
        <p:spPr bwMode="auto">
          <a:xfrm>
            <a:off x="685800" y="4400550"/>
            <a:ext cx="5486400" cy="3600450"/>
          </a:xfrm>
          <a:prstGeom prst="rect">
            <a:avLst/>
          </a:prstGeom>
          <a:noFill/>
          <a:ln>
            <a:noFill/>
          </a:ln>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1042670" eaLnBrk="1" hangingPunct="1">
              <a:buFont typeface="Arial" panose="020B0604020202020204" pitchFamily="34" charset="0"/>
              <a:buNone/>
              <a:defRPr sz="1200" noProof="1"/>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defTabSz="1042670" eaLnBrk="0" hangingPunct="0">
              <a:buFont typeface="Arial" panose="020B0604020202020204" pitchFamily="34" charset="0"/>
              <a:buNone/>
              <a:defRPr sz="1200"/>
            </a:lvl1pPr>
          </a:lstStyle>
          <a:p>
            <a:pPr>
              <a:defRPr/>
            </a:pPr>
            <a:fld id="{16367110-D2B6-4163-8835-4DBA263C21F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idx="4294967295"/>
          </p:nvPr>
        </p:nvSpPr>
        <p:spPr>
          <a:ln>
            <a:miter lim="800000"/>
          </a:ln>
        </p:spPr>
      </p:sp>
      <p:sp>
        <p:nvSpPr>
          <p:cNvPr id="4099" name="文本占位符 2"/>
          <p:cNvSpPr>
            <a:spLocks noGrp="1" noChangeArrowheads="1"/>
          </p:cNvSpPr>
          <p:nvPr>
            <p:ph type="body" idx="4294967295"/>
          </p:nvPr>
        </p:nvSpPr>
        <p:spPr/>
        <p:txBody>
          <a:bodyPr>
            <a:prstTxWarp prst="textNoShape">
              <a:avLst/>
            </a:prstTxWarp>
          </a:bodyPr>
          <a:lstStyle/>
          <a:p>
            <a:pPr eaLnBrk="1" hangingPunct="1"/>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9</a:t>
            </a:fld>
            <a:endParaRPr lang="zh-CN" altLang="en-US"/>
          </a:p>
        </p:txBody>
      </p:sp>
    </p:spTree>
    <p:extLst>
      <p:ext uri="{BB962C8B-B14F-4D97-AF65-F5344CB8AC3E}">
        <p14:creationId xmlns:p14="http://schemas.microsoft.com/office/powerpoint/2010/main" val="3333468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919"/>
            <a:ext cx="10361851" cy="1470366"/>
          </a:xfrm>
        </p:spPr>
        <p:txBody>
          <a:bodyPr/>
          <a:lstStyle/>
          <a:p>
            <a:r>
              <a:rPr lang="zh-CN" altLang="en-US" noProof="1"/>
              <a:t>单击此处编辑母版标题样式</a:t>
            </a:r>
          </a:p>
        </p:txBody>
      </p:sp>
      <p:sp>
        <p:nvSpPr>
          <p:cNvPr id="3" name="副标题 2"/>
          <p:cNvSpPr>
            <a:spLocks noGrp="1"/>
          </p:cNvSpPr>
          <p:nvPr>
            <p:ph type="subTitle" idx="1"/>
          </p:nvPr>
        </p:nvSpPr>
        <p:spPr>
          <a:xfrm>
            <a:off x="1828562" y="3887101"/>
            <a:ext cx="8533289" cy="1753006"/>
          </a:xfrm>
        </p:spPr>
        <p:txBody>
          <a:bodyPr/>
          <a:lstStyle>
            <a:lvl1pPr marL="0" indent="0" algn="ctr">
              <a:buNone/>
              <a:defRPr>
                <a:solidFill>
                  <a:schemeClr val="tx1">
                    <a:tint val="75000"/>
                  </a:schemeClr>
                </a:solidFill>
              </a:defRPr>
            </a:lvl1pPr>
            <a:lvl2pPr marL="521335" indent="0" algn="ctr">
              <a:buNone/>
              <a:defRPr>
                <a:solidFill>
                  <a:schemeClr val="tx1">
                    <a:tint val="75000"/>
                  </a:schemeClr>
                </a:solidFill>
              </a:defRPr>
            </a:lvl2pPr>
            <a:lvl3pPr marL="1043305" indent="0" algn="ctr">
              <a:buNone/>
              <a:defRPr>
                <a:solidFill>
                  <a:schemeClr val="tx1">
                    <a:tint val="75000"/>
                  </a:schemeClr>
                </a:solidFill>
              </a:defRPr>
            </a:lvl3pPr>
            <a:lvl4pPr marL="1564640" indent="0" algn="ctr">
              <a:buNone/>
              <a:defRPr>
                <a:solidFill>
                  <a:schemeClr val="tx1">
                    <a:tint val="75000"/>
                  </a:schemeClr>
                </a:solidFill>
              </a:defRPr>
            </a:lvl4pPr>
            <a:lvl5pPr marL="2085975" indent="0" algn="ctr">
              <a:buNone/>
              <a:defRPr>
                <a:solidFill>
                  <a:schemeClr val="tx1">
                    <a:tint val="75000"/>
                  </a:schemeClr>
                </a:solidFill>
              </a:defRPr>
            </a:lvl5pPr>
            <a:lvl6pPr marL="2607945" indent="0" algn="ctr">
              <a:buNone/>
              <a:defRPr>
                <a:solidFill>
                  <a:schemeClr val="tx1">
                    <a:tint val="75000"/>
                  </a:schemeClr>
                </a:solidFill>
              </a:defRPr>
            </a:lvl6pPr>
            <a:lvl7pPr marL="3129280" indent="0" algn="ctr">
              <a:buNone/>
              <a:defRPr>
                <a:solidFill>
                  <a:schemeClr val="tx1">
                    <a:tint val="75000"/>
                  </a:schemeClr>
                </a:solidFill>
              </a:defRPr>
            </a:lvl7pPr>
            <a:lvl8pPr marL="3650615" indent="0" algn="ctr">
              <a:buNone/>
              <a:defRPr>
                <a:solidFill>
                  <a:schemeClr val="tx1">
                    <a:tint val="75000"/>
                  </a:schemeClr>
                </a:solidFill>
              </a:defRPr>
            </a:lvl8pPr>
            <a:lvl9pPr marL="4171950" indent="0" algn="ctr">
              <a:buNone/>
              <a:defRPr>
                <a:solidFill>
                  <a:schemeClr val="tx1">
                    <a:tint val="75000"/>
                  </a:schemeClr>
                </a:solidFill>
              </a:defRPr>
            </a:lvl9pPr>
          </a:lstStyle>
          <a:p>
            <a:r>
              <a:rPr lang="zh-CN" altLang="en-US" noProof="1"/>
              <a:t>单击此处编辑母版副标题样式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E9ADABF-C77B-4E2C-9C2C-5D19101B1461}" type="slidenum">
              <a:rPr lang="zh-CN" altLang="en-US"/>
              <a:pPr>
                <a:defRPr/>
              </a:pPr>
              <a:t>‹#›</a:t>
            </a:fld>
            <a:endParaRPr lang="zh-CN" altLang="en-US"/>
          </a:p>
        </p:txBody>
      </p:sp>
    </p:spTree>
    <p:extLst>
      <p:ext uri="{BB962C8B-B14F-4D97-AF65-F5344CB8AC3E}">
        <p14:creationId xmlns:p14="http://schemas.microsoft.com/office/powerpoint/2010/main" val="361770546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FB7A45-CE10-489C-8AF1-78047266E766}" type="slidenum">
              <a:rPr lang="zh-CN" altLang="en-US"/>
              <a:pPr>
                <a:defRPr/>
              </a:pPr>
              <a:t>‹#›</a:t>
            </a:fld>
            <a:endParaRPr lang="zh-CN" altLang="en-US"/>
          </a:p>
        </p:txBody>
      </p:sp>
    </p:spTree>
    <p:extLst>
      <p:ext uri="{BB962C8B-B14F-4D97-AF65-F5344CB8AC3E}">
        <p14:creationId xmlns:p14="http://schemas.microsoft.com/office/powerpoint/2010/main" val="115572179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50" y="274703"/>
            <a:ext cx="2742843" cy="5852880"/>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09520" y="274703"/>
            <a:ext cx="8025356" cy="5852880"/>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89D21CE-ECD9-4427-817B-2F27B0241754}" type="slidenum">
              <a:rPr lang="zh-CN" altLang="en-US"/>
              <a:pPr>
                <a:defRPr/>
              </a:pPr>
              <a:t>‹#›</a:t>
            </a:fld>
            <a:endParaRPr lang="zh-CN" altLang="en-US"/>
          </a:p>
        </p:txBody>
      </p:sp>
    </p:spTree>
    <p:extLst>
      <p:ext uri="{BB962C8B-B14F-4D97-AF65-F5344CB8AC3E}">
        <p14:creationId xmlns:p14="http://schemas.microsoft.com/office/powerpoint/2010/main" val="94377570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lvl1pPr>
              <a:defRPr baseline="0">
                <a:latin typeface="Times New Roman" panose="02020603050405020304" pitchFamily="18" charset="0"/>
                <a:ea typeface="宋体" panose="02010600030101010101" pitchFamily="2" charset="-122"/>
              </a:defRPr>
            </a:lvl1pPr>
            <a:lvl2pPr>
              <a:defRPr baseline="0">
                <a:latin typeface="Times New Roman" panose="02020603050405020304" pitchFamily="18" charset="0"/>
                <a:ea typeface="宋体" panose="02010600030101010101" pitchFamily="2" charset="-122"/>
              </a:defRPr>
            </a:lvl2pPr>
            <a:lvl3pPr>
              <a:defRPr baseline="0">
                <a:latin typeface="Times New Roman" panose="02020603050405020304" pitchFamily="18" charset="0"/>
                <a:ea typeface="宋体" panose="02010600030101010101" pitchFamily="2" charset="-122"/>
              </a:defRPr>
            </a:lvl3pPr>
            <a:lvl4pPr>
              <a:defRPr baseline="0">
                <a:latin typeface="Times New Roman" panose="02020603050405020304" pitchFamily="18" charset="0"/>
                <a:ea typeface="宋体" panose="02010600030101010101" pitchFamily="2" charset="-122"/>
              </a:defRPr>
            </a:lvl4pPr>
            <a:lvl5pPr>
              <a:defRPr baseline="0">
                <a:latin typeface="Times New Roman" panose="02020603050405020304" pitchFamily="18" charset="0"/>
                <a:ea typeface="宋体" panose="02010600030101010101" pitchFamily="2" charset="-122"/>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05227DE-0373-4539-A083-559573940DD7}" type="slidenum">
              <a:rPr lang="zh-CN" altLang="en-US"/>
              <a:pPr>
                <a:defRPr/>
              </a:pPr>
              <a:t>‹#›</a:t>
            </a:fld>
            <a:endParaRPr lang="zh-CN" altLang="en-US"/>
          </a:p>
        </p:txBody>
      </p:sp>
    </p:spTree>
    <p:extLst>
      <p:ext uri="{BB962C8B-B14F-4D97-AF65-F5344CB8AC3E}">
        <p14:creationId xmlns:p14="http://schemas.microsoft.com/office/powerpoint/2010/main" val="112638276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1"/>
            <a:ext cx="10361851" cy="1362391"/>
          </a:xfrm>
        </p:spPr>
        <p:txBody>
          <a:bodyPr anchor="t"/>
          <a:lstStyle>
            <a:lvl1pPr algn="l">
              <a:defRPr sz="4600" b="1" cap="all"/>
            </a:lvl1pPr>
          </a:lstStyle>
          <a:p>
            <a:r>
              <a:rPr lang="zh-CN" altLang="en-US" noProof="1"/>
              <a:t>单击此处编辑母版标题样式</a:t>
            </a:r>
          </a:p>
        </p:txBody>
      </p:sp>
      <p:sp>
        <p:nvSpPr>
          <p:cNvPr id="3" name="文本占位符 2"/>
          <p:cNvSpPr>
            <a:spLocks noGrp="1"/>
          </p:cNvSpPr>
          <p:nvPr>
            <p:ph type="body" idx="1"/>
          </p:nvPr>
        </p:nvSpPr>
        <p:spPr>
          <a:xfrm>
            <a:off x="962959" y="2907386"/>
            <a:ext cx="10361851" cy="1500535"/>
          </a:xfrm>
        </p:spPr>
        <p:txBody>
          <a:bodyPr anchor="b"/>
          <a:lstStyle>
            <a:lvl1pPr marL="0" indent="0">
              <a:buNone/>
              <a:defRPr sz="2300">
                <a:solidFill>
                  <a:schemeClr val="tx1">
                    <a:tint val="75000"/>
                  </a:schemeClr>
                </a:solidFill>
              </a:defRPr>
            </a:lvl1pPr>
            <a:lvl2pPr marL="521335" indent="0">
              <a:buNone/>
              <a:defRPr sz="2100">
                <a:solidFill>
                  <a:schemeClr val="tx1">
                    <a:tint val="75000"/>
                  </a:schemeClr>
                </a:solidFill>
              </a:defRPr>
            </a:lvl2pPr>
            <a:lvl3pPr marL="1043305" indent="0">
              <a:buNone/>
              <a:defRPr sz="1800">
                <a:solidFill>
                  <a:schemeClr val="tx1">
                    <a:tint val="75000"/>
                  </a:schemeClr>
                </a:solidFill>
              </a:defRPr>
            </a:lvl3pPr>
            <a:lvl4pPr marL="1564640" indent="0">
              <a:buNone/>
              <a:defRPr sz="1600">
                <a:solidFill>
                  <a:schemeClr val="tx1">
                    <a:tint val="75000"/>
                  </a:schemeClr>
                </a:solidFill>
              </a:defRPr>
            </a:lvl4pPr>
            <a:lvl5pPr marL="2085975" indent="0">
              <a:buNone/>
              <a:defRPr sz="1600">
                <a:solidFill>
                  <a:schemeClr val="tx1">
                    <a:tint val="75000"/>
                  </a:schemeClr>
                </a:solidFill>
              </a:defRPr>
            </a:lvl5pPr>
            <a:lvl6pPr marL="2607945" indent="0">
              <a:buNone/>
              <a:defRPr sz="1600">
                <a:solidFill>
                  <a:schemeClr val="tx1">
                    <a:tint val="75000"/>
                  </a:schemeClr>
                </a:solidFill>
              </a:defRPr>
            </a:lvl6pPr>
            <a:lvl7pPr marL="3129280" indent="0">
              <a:buNone/>
              <a:defRPr sz="1600">
                <a:solidFill>
                  <a:schemeClr val="tx1">
                    <a:tint val="75000"/>
                  </a:schemeClr>
                </a:solidFill>
              </a:defRPr>
            </a:lvl7pPr>
            <a:lvl8pPr marL="3650615" indent="0">
              <a:buNone/>
              <a:defRPr sz="1600">
                <a:solidFill>
                  <a:schemeClr val="tx1">
                    <a:tint val="75000"/>
                  </a:schemeClr>
                </a:solidFill>
              </a:defRPr>
            </a:lvl8pPr>
            <a:lvl9pPr marL="4171950" indent="0">
              <a:buNone/>
              <a:defRPr sz="1600">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13A1D3D-EEF9-4304-AC35-BBC7AADEC895}" type="slidenum">
              <a:rPr lang="zh-CN" altLang="en-US"/>
              <a:pPr>
                <a:defRPr/>
              </a:pPr>
              <a:t>‹#›</a:t>
            </a:fld>
            <a:endParaRPr lang="zh-CN" altLang="en-US"/>
          </a:p>
        </p:txBody>
      </p:sp>
    </p:spTree>
    <p:extLst>
      <p:ext uri="{BB962C8B-B14F-4D97-AF65-F5344CB8AC3E}">
        <p14:creationId xmlns:p14="http://schemas.microsoft.com/office/powerpoint/2010/main" val="317212717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609520" y="1600571"/>
            <a:ext cx="5384099" cy="452701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96794" y="1600571"/>
            <a:ext cx="5384099" cy="452701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A9F1C21-D100-44EF-AD9F-4DB6ED4EE75C}" type="slidenum">
              <a:rPr lang="zh-CN" altLang="en-US"/>
              <a:pPr>
                <a:defRPr/>
              </a:pPr>
              <a:t>‹#›</a:t>
            </a:fld>
            <a:endParaRPr lang="zh-CN" altLang="en-US"/>
          </a:p>
        </p:txBody>
      </p:sp>
    </p:spTree>
    <p:extLst>
      <p:ext uri="{BB962C8B-B14F-4D97-AF65-F5344CB8AC3E}">
        <p14:creationId xmlns:p14="http://schemas.microsoft.com/office/powerpoint/2010/main" val="35810665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609521" y="1535469"/>
            <a:ext cx="5386216" cy="639910"/>
          </a:xfrm>
        </p:spPr>
        <p:txBody>
          <a:bodyPr anchor="b"/>
          <a:lstStyle>
            <a:lvl1pPr marL="0" indent="0">
              <a:buNone/>
              <a:defRPr sz="2700" b="1"/>
            </a:lvl1pPr>
            <a:lvl2pPr marL="521335" indent="0">
              <a:buNone/>
              <a:defRPr sz="2300" b="1"/>
            </a:lvl2pPr>
            <a:lvl3pPr marL="1043305" indent="0">
              <a:buNone/>
              <a:defRPr sz="2100" b="1"/>
            </a:lvl3pPr>
            <a:lvl4pPr marL="1564640" indent="0">
              <a:buNone/>
              <a:defRPr sz="1800" b="1"/>
            </a:lvl4pPr>
            <a:lvl5pPr marL="2085975" indent="0">
              <a:buNone/>
              <a:defRPr sz="1800" b="1"/>
            </a:lvl5pPr>
            <a:lvl6pPr marL="2607945" indent="0">
              <a:buNone/>
              <a:defRPr sz="1800" b="1"/>
            </a:lvl6pPr>
            <a:lvl7pPr marL="3129280" indent="0">
              <a:buNone/>
              <a:defRPr sz="1800" b="1"/>
            </a:lvl7pPr>
            <a:lvl8pPr marL="3650615" indent="0">
              <a:buNone/>
              <a:defRPr sz="1800" b="1"/>
            </a:lvl8pPr>
            <a:lvl9pPr marL="4171950" indent="0">
              <a:buNone/>
              <a:defRPr sz="1800" b="1"/>
            </a:lvl9pPr>
          </a:lstStyle>
          <a:p>
            <a:pPr lvl="0"/>
            <a:r>
              <a:rPr lang="zh-CN" altLang="en-US" noProof="1"/>
              <a:t>单击此处编辑母版文本样式</a:t>
            </a:r>
          </a:p>
        </p:txBody>
      </p:sp>
      <p:sp>
        <p:nvSpPr>
          <p:cNvPr id="4" name="内容占位符 3"/>
          <p:cNvSpPr>
            <a:spLocks noGrp="1"/>
          </p:cNvSpPr>
          <p:nvPr>
            <p:ph sz="half" idx="2"/>
          </p:nvPr>
        </p:nvSpPr>
        <p:spPr>
          <a:xfrm>
            <a:off x="609521" y="2175379"/>
            <a:ext cx="5386216" cy="395220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2562" y="1535469"/>
            <a:ext cx="5388331" cy="639910"/>
          </a:xfrm>
        </p:spPr>
        <p:txBody>
          <a:bodyPr anchor="b"/>
          <a:lstStyle>
            <a:lvl1pPr marL="0" indent="0">
              <a:buNone/>
              <a:defRPr sz="2700" b="1"/>
            </a:lvl1pPr>
            <a:lvl2pPr marL="521335" indent="0">
              <a:buNone/>
              <a:defRPr sz="2300" b="1"/>
            </a:lvl2pPr>
            <a:lvl3pPr marL="1043305" indent="0">
              <a:buNone/>
              <a:defRPr sz="2100" b="1"/>
            </a:lvl3pPr>
            <a:lvl4pPr marL="1564640" indent="0">
              <a:buNone/>
              <a:defRPr sz="1800" b="1"/>
            </a:lvl4pPr>
            <a:lvl5pPr marL="2085975" indent="0">
              <a:buNone/>
              <a:defRPr sz="1800" b="1"/>
            </a:lvl5pPr>
            <a:lvl6pPr marL="2607945" indent="0">
              <a:buNone/>
              <a:defRPr sz="1800" b="1"/>
            </a:lvl6pPr>
            <a:lvl7pPr marL="3129280" indent="0">
              <a:buNone/>
              <a:defRPr sz="1800" b="1"/>
            </a:lvl7pPr>
            <a:lvl8pPr marL="3650615" indent="0">
              <a:buNone/>
              <a:defRPr sz="1800" b="1"/>
            </a:lvl8pPr>
            <a:lvl9pPr marL="4171950" indent="0">
              <a:buNone/>
              <a:defRPr sz="1800" b="1"/>
            </a:lvl9pPr>
          </a:lstStyle>
          <a:p>
            <a:pPr lvl="0"/>
            <a:r>
              <a:rPr lang="zh-CN" altLang="en-US" noProof="1"/>
              <a:t>单击此处编辑母版文本样式</a:t>
            </a:r>
          </a:p>
        </p:txBody>
      </p:sp>
      <p:sp>
        <p:nvSpPr>
          <p:cNvPr id="6" name="内容占位符 5"/>
          <p:cNvSpPr>
            <a:spLocks noGrp="1"/>
          </p:cNvSpPr>
          <p:nvPr>
            <p:ph sz="quarter" idx="4"/>
          </p:nvPr>
        </p:nvSpPr>
        <p:spPr>
          <a:xfrm>
            <a:off x="6192562" y="2175379"/>
            <a:ext cx="5388331" cy="395220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C1E7D518-6522-4CE3-B9E7-FE07C780EDB3}" type="slidenum">
              <a:rPr lang="zh-CN" altLang="en-US"/>
              <a:pPr>
                <a:defRPr/>
              </a:pPr>
              <a:t>‹#›</a:t>
            </a:fld>
            <a:endParaRPr lang="zh-CN" altLang="en-US"/>
          </a:p>
        </p:txBody>
      </p:sp>
    </p:spTree>
    <p:extLst>
      <p:ext uri="{BB962C8B-B14F-4D97-AF65-F5344CB8AC3E}">
        <p14:creationId xmlns:p14="http://schemas.microsoft.com/office/powerpoint/2010/main" val="174365076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01F883D-C7C0-4FE8-B9A5-BCFA3ED34737}" type="slidenum">
              <a:rPr lang="zh-CN" altLang="en-US"/>
              <a:pPr>
                <a:defRPr/>
              </a:pPr>
              <a:t>‹#›</a:t>
            </a:fld>
            <a:endParaRPr lang="zh-CN" altLang="en-US"/>
          </a:p>
        </p:txBody>
      </p:sp>
    </p:spTree>
    <p:extLst>
      <p:ext uri="{BB962C8B-B14F-4D97-AF65-F5344CB8AC3E}">
        <p14:creationId xmlns:p14="http://schemas.microsoft.com/office/powerpoint/2010/main" val="142009995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9CB94657-4D19-40D5-A6BA-445BAC73B96C}" type="slidenum">
              <a:rPr lang="zh-CN" altLang="en-US"/>
              <a:pPr>
                <a:defRPr/>
              </a:pPr>
              <a:t>‹#›</a:t>
            </a:fld>
            <a:endParaRPr lang="zh-CN" altLang="en-US"/>
          </a:p>
        </p:txBody>
      </p:sp>
    </p:spTree>
    <p:extLst>
      <p:ext uri="{BB962C8B-B14F-4D97-AF65-F5344CB8AC3E}">
        <p14:creationId xmlns:p14="http://schemas.microsoft.com/office/powerpoint/2010/main" val="147965366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2" y="273113"/>
            <a:ext cx="4010562" cy="1162319"/>
          </a:xfrm>
        </p:spPr>
        <p:txBody>
          <a:bodyPr anchor="b"/>
          <a:lstStyle>
            <a:lvl1pPr algn="l">
              <a:defRPr sz="2300" b="1"/>
            </a:lvl1pPr>
          </a:lstStyle>
          <a:p>
            <a:r>
              <a:rPr lang="zh-CN" altLang="en-US" noProof="1"/>
              <a:t>单击此处编辑母版标题样式</a:t>
            </a:r>
          </a:p>
        </p:txBody>
      </p:sp>
      <p:sp>
        <p:nvSpPr>
          <p:cNvPr id="3" name="内容占位符 2"/>
          <p:cNvSpPr>
            <a:spLocks noGrp="1"/>
          </p:cNvSpPr>
          <p:nvPr>
            <p:ph idx="1"/>
          </p:nvPr>
        </p:nvSpPr>
        <p:spPr>
          <a:xfrm>
            <a:off x="4766112" y="273114"/>
            <a:ext cx="6814780" cy="585446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09522" y="1435433"/>
            <a:ext cx="4010562" cy="4692149"/>
          </a:xfrm>
        </p:spPr>
        <p:txBody>
          <a:bodyPr/>
          <a:lstStyle>
            <a:lvl1pPr marL="0" indent="0">
              <a:buNone/>
              <a:defRPr sz="1600"/>
            </a:lvl1pPr>
            <a:lvl2pPr marL="521335" indent="0">
              <a:buNone/>
              <a:defRPr sz="1400"/>
            </a:lvl2pPr>
            <a:lvl3pPr marL="1043305" indent="0">
              <a:buNone/>
              <a:defRPr sz="1100"/>
            </a:lvl3pPr>
            <a:lvl4pPr marL="1564640" indent="0">
              <a:buNone/>
              <a:defRPr sz="1000"/>
            </a:lvl4pPr>
            <a:lvl5pPr marL="2085975" indent="0">
              <a:buNone/>
              <a:defRPr sz="1000"/>
            </a:lvl5pPr>
            <a:lvl6pPr marL="2607945" indent="0">
              <a:buNone/>
              <a:defRPr sz="1000"/>
            </a:lvl6pPr>
            <a:lvl7pPr marL="3129280" indent="0">
              <a:buNone/>
              <a:defRPr sz="1000"/>
            </a:lvl7pPr>
            <a:lvl8pPr marL="3650615" indent="0">
              <a:buNone/>
              <a:defRPr sz="1000"/>
            </a:lvl8pPr>
            <a:lvl9pPr marL="4171950" indent="0">
              <a:buNone/>
              <a:defRPr sz="10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38B0710-DA81-4A83-8CFB-9B4FC039C7DC}" type="slidenum">
              <a:rPr lang="zh-CN" altLang="en-US"/>
              <a:pPr>
                <a:defRPr/>
              </a:pPr>
              <a:t>‹#›</a:t>
            </a:fld>
            <a:endParaRPr lang="zh-CN" altLang="en-US"/>
          </a:p>
        </p:txBody>
      </p:sp>
    </p:spTree>
    <p:extLst>
      <p:ext uri="{BB962C8B-B14F-4D97-AF65-F5344CB8AC3E}">
        <p14:creationId xmlns:p14="http://schemas.microsoft.com/office/powerpoint/2010/main" val="424096018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2"/>
            <a:ext cx="7314248" cy="566869"/>
          </a:xfrm>
        </p:spPr>
        <p:txBody>
          <a:bodyPr anchor="b"/>
          <a:lstStyle>
            <a:lvl1pPr algn="l">
              <a:defRPr sz="2300" b="1"/>
            </a:lvl1pPr>
          </a:lstStyle>
          <a:p>
            <a:r>
              <a:rPr lang="zh-CN" altLang="en-US" noProof="1"/>
              <a:t>单击此处编辑母版标题样式</a:t>
            </a:r>
          </a:p>
        </p:txBody>
      </p:sp>
      <p:sp>
        <p:nvSpPr>
          <p:cNvPr id="3" name="图片占位符 2"/>
          <p:cNvSpPr>
            <a:spLocks noGrp="1"/>
          </p:cNvSpPr>
          <p:nvPr>
            <p:ph type="pic" idx="1"/>
          </p:nvPr>
        </p:nvSpPr>
        <p:spPr>
          <a:xfrm>
            <a:off x="2389406" y="612917"/>
            <a:ext cx="7314248" cy="4115753"/>
          </a:xfrm>
        </p:spPr>
        <p:txBody>
          <a:bodyPr/>
          <a:lstStyle>
            <a:lvl1pPr marL="0" indent="0">
              <a:buNone/>
              <a:defRPr sz="3700"/>
            </a:lvl1pPr>
            <a:lvl2pPr marL="521335" indent="0">
              <a:buNone/>
              <a:defRPr sz="3200"/>
            </a:lvl2pPr>
            <a:lvl3pPr marL="1043305" indent="0">
              <a:buNone/>
              <a:defRPr sz="2700"/>
            </a:lvl3pPr>
            <a:lvl4pPr marL="1564640" indent="0">
              <a:buNone/>
              <a:defRPr sz="2300"/>
            </a:lvl4pPr>
            <a:lvl5pPr marL="2085975" indent="0">
              <a:buNone/>
              <a:defRPr sz="2300"/>
            </a:lvl5pPr>
            <a:lvl6pPr marL="2607945" indent="0">
              <a:buNone/>
              <a:defRPr sz="2300"/>
            </a:lvl6pPr>
            <a:lvl7pPr marL="3129280" indent="0">
              <a:buNone/>
              <a:defRPr sz="2300"/>
            </a:lvl7pPr>
            <a:lvl8pPr marL="3650615" indent="0">
              <a:buNone/>
              <a:defRPr sz="2300"/>
            </a:lvl8pPr>
            <a:lvl9pPr marL="4171950" indent="0">
              <a:buNone/>
              <a:defRPr sz="2300"/>
            </a:lvl9pPr>
          </a:lstStyle>
          <a:p>
            <a:pPr lvl="0"/>
            <a:endParaRPr lang="zh-CN" altLang="en-US" noProof="1"/>
          </a:p>
        </p:txBody>
      </p:sp>
      <p:sp>
        <p:nvSpPr>
          <p:cNvPr id="4" name="文本占位符 3"/>
          <p:cNvSpPr>
            <a:spLocks noGrp="1"/>
          </p:cNvSpPr>
          <p:nvPr>
            <p:ph type="body" sz="half" idx="2"/>
          </p:nvPr>
        </p:nvSpPr>
        <p:spPr>
          <a:xfrm>
            <a:off x="2389406" y="5368581"/>
            <a:ext cx="7314248" cy="805049"/>
          </a:xfrm>
        </p:spPr>
        <p:txBody>
          <a:bodyPr/>
          <a:lstStyle>
            <a:lvl1pPr marL="0" indent="0">
              <a:buNone/>
              <a:defRPr sz="1600"/>
            </a:lvl1pPr>
            <a:lvl2pPr marL="521335" indent="0">
              <a:buNone/>
              <a:defRPr sz="1400"/>
            </a:lvl2pPr>
            <a:lvl3pPr marL="1043305" indent="0">
              <a:buNone/>
              <a:defRPr sz="1100"/>
            </a:lvl3pPr>
            <a:lvl4pPr marL="1564640" indent="0">
              <a:buNone/>
              <a:defRPr sz="1000"/>
            </a:lvl4pPr>
            <a:lvl5pPr marL="2085975" indent="0">
              <a:buNone/>
              <a:defRPr sz="1000"/>
            </a:lvl5pPr>
            <a:lvl6pPr marL="2607945" indent="0">
              <a:buNone/>
              <a:defRPr sz="1000"/>
            </a:lvl6pPr>
            <a:lvl7pPr marL="3129280" indent="0">
              <a:buNone/>
              <a:defRPr sz="1000"/>
            </a:lvl7pPr>
            <a:lvl8pPr marL="3650615" indent="0">
              <a:buNone/>
              <a:defRPr sz="1000"/>
            </a:lvl8pPr>
            <a:lvl9pPr marL="4171950" indent="0">
              <a:buNone/>
              <a:defRPr sz="10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C15777B-E3F4-44E4-98B8-480381FEB06E}" type="slidenum">
              <a:rPr lang="zh-CN" altLang="en-US"/>
              <a:pPr>
                <a:defRPr/>
              </a:pPr>
              <a:t>‹#›</a:t>
            </a:fld>
            <a:endParaRPr lang="zh-CN" altLang="en-US"/>
          </a:p>
        </p:txBody>
      </p:sp>
    </p:spTree>
    <p:extLst>
      <p:ext uri="{BB962C8B-B14F-4D97-AF65-F5344CB8AC3E}">
        <p14:creationId xmlns:p14="http://schemas.microsoft.com/office/powerpoint/2010/main" val="77967791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12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noChangeArrowheads="1"/>
          </p:cNvSpPr>
          <p:nvPr>
            <p:ph type="body" idx="4294967295"/>
          </p:nvPr>
        </p:nvSpPr>
        <p:spPr bwMode="auto">
          <a:xfrm>
            <a:off x="609600" y="1600200"/>
            <a:ext cx="10971213"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09600" y="6357938"/>
            <a:ext cx="2844800" cy="365125"/>
          </a:xfrm>
          <a:prstGeom prst="rect">
            <a:avLst/>
          </a:prstGeom>
        </p:spPr>
        <p:txBody>
          <a:bodyPr vert="horz" lIns="104306" tIns="52153" rIns="104306" bIns="52153" rtlCol="0" anchor="ctr"/>
          <a:lstStyle>
            <a:lvl1pPr algn="l" defTabSz="1042670" eaLnBrk="1" fontAlgn="auto" hangingPunct="1">
              <a:buFont typeface="Arial" panose="020B0604020202020204" pitchFamily="34" charset="0"/>
              <a:buNone/>
              <a:defRPr sz="1400" noProof="1">
                <a:solidFill>
                  <a:schemeClr val="tx1">
                    <a:tint val="75000"/>
                  </a:schemeClr>
                </a:solidFill>
                <a:latin typeface="+mn-lt"/>
                <a:ea typeface="+mn-ea"/>
              </a:defRPr>
            </a:lvl1pPr>
          </a:lstStyle>
          <a:p>
            <a:pPr>
              <a:defRPr/>
            </a:pPr>
            <a:endParaRPr lang="zh-CN" altLang="en-US"/>
          </a:p>
        </p:txBody>
      </p:sp>
      <p:sp>
        <p:nvSpPr>
          <p:cNvPr id="5" name="页脚占位符 4"/>
          <p:cNvSpPr>
            <a:spLocks noGrp="1"/>
          </p:cNvSpPr>
          <p:nvPr>
            <p:ph type="ftr" sz="quarter" idx="3"/>
          </p:nvPr>
        </p:nvSpPr>
        <p:spPr>
          <a:xfrm>
            <a:off x="4165600" y="6357938"/>
            <a:ext cx="3859213" cy="365125"/>
          </a:xfrm>
          <a:prstGeom prst="rect">
            <a:avLst/>
          </a:prstGeom>
        </p:spPr>
        <p:txBody>
          <a:bodyPr vert="horz" lIns="104306" tIns="52153" rIns="104306" bIns="52153" rtlCol="0" anchor="ctr"/>
          <a:lstStyle>
            <a:lvl1pPr algn="ctr" defTabSz="1042670" eaLnBrk="1" fontAlgn="auto" hangingPunct="1">
              <a:buFont typeface="Arial" panose="020B0604020202020204" pitchFamily="34" charset="0"/>
              <a:buNone/>
              <a:defRPr sz="1400" noProof="1">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8736013" y="6357938"/>
            <a:ext cx="2844800" cy="365125"/>
          </a:xfrm>
          <a:prstGeom prst="rect">
            <a:avLst/>
          </a:prstGeom>
        </p:spPr>
        <p:txBody>
          <a:bodyPr vert="horz" wrap="square" lIns="104306" tIns="52153" rIns="104306" bIns="52153" numCol="1" anchor="ctr" anchorCtr="0" compatLnSpc="1"/>
          <a:lstStyle>
            <a:lvl1pPr algn="r" defTabSz="1042670" eaLnBrk="1" hangingPunct="1">
              <a:buFont typeface="Arial" panose="020B0604020202020204" pitchFamily="34" charset="0"/>
              <a:buChar char="•"/>
              <a:defRPr sz="1400">
                <a:solidFill>
                  <a:srgbClr val="898989"/>
                </a:solidFill>
              </a:defRPr>
            </a:lvl1pPr>
          </a:lstStyle>
          <a:p>
            <a:pPr>
              <a:defRPr/>
            </a:pPr>
            <a:fld id="{A25C85A8-38B4-4365-9C7E-AE89C6C2E9F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2988" rtl="0" eaLnBrk="0" fontAlgn="base" hangingPunct="0">
        <a:spcBef>
          <a:spcPct val="0"/>
        </a:spcBef>
        <a:spcAft>
          <a:spcPct val="0"/>
        </a:spcAft>
        <a:defRPr sz="5000" kern="1200">
          <a:solidFill>
            <a:schemeClr val="tx1"/>
          </a:solidFill>
          <a:latin typeface="+mj-lt"/>
          <a:ea typeface="+mj-ea"/>
          <a:cs typeface="+mj-cs"/>
        </a:defRPr>
      </a:lvl1pPr>
      <a:lvl2pPr algn="ctr" defTabSz="1042988"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2pPr>
      <a:lvl3pPr algn="ctr" defTabSz="1042988"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3pPr>
      <a:lvl4pPr algn="ctr" defTabSz="1042988"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4pPr>
      <a:lvl5pPr algn="ctr" defTabSz="1042988"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5pPr>
      <a:lvl6pPr marL="457200" algn="ctr" defTabSz="1042670"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6pPr>
      <a:lvl7pPr marL="914400" algn="ctr" defTabSz="1042670"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7pPr>
      <a:lvl8pPr marL="1371600" algn="ctr" defTabSz="1042670"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8pPr>
      <a:lvl9pPr marL="1828800" algn="ctr" defTabSz="1042670"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9pPr>
    </p:titleStyle>
    <p:body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42670" rtl="0" eaLnBrk="1" latinLnBrk="0" hangingPunct="1">
        <a:defRPr sz="2100" kern="1200">
          <a:solidFill>
            <a:schemeClr val="tx1"/>
          </a:solidFill>
          <a:latin typeface="+mn-lt"/>
          <a:ea typeface="+mn-ea"/>
          <a:cs typeface="+mn-cs"/>
        </a:defRPr>
      </a:lvl1pPr>
      <a:lvl2pPr marL="521335" algn="l" defTabSz="1042670" rtl="0" eaLnBrk="1" latinLnBrk="0" hangingPunct="1">
        <a:defRPr sz="2100" kern="1200">
          <a:solidFill>
            <a:schemeClr val="tx1"/>
          </a:solidFill>
          <a:latin typeface="+mn-lt"/>
          <a:ea typeface="+mn-ea"/>
          <a:cs typeface="+mn-cs"/>
        </a:defRPr>
      </a:lvl2pPr>
      <a:lvl3pPr marL="1043305" algn="l" defTabSz="1042670" rtl="0" eaLnBrk="1" latinLnBrk="0" hangingPunct="1">
        <a:defRPr sz="2100" kern="1200">
          <a:solidFill>
            <a:schemeClr val="tx1"/>
          </a:solidFill>
          <a:latin typeface="+mn-lt"/>
          <a:ea typeface="+mn-ea"/>
          <a:cs typeface="+mn-cs"/>
        </a:defRPr>
      </a:lvl3pPr>
      <a:lvl4pPr marL="1564640" algn="l" defTabSz="1042670" rtl="0" eaLnBrk="1" latinLnBrk="0" hangingPunct="1">
        <a:defRPr sz="2100" kern="1200">
          <a:solidFill>
            <a:schemeClr val="tx1"/>
          </a:solidFill>
          <a:latin typeface="+mn-lt"/>
          <a:ea typeface="+mn-ea"/>
          <a:cs typeface="+mn-cs"/>
        </a:defRPr>
      </a:lvl4pPr>
      <a:lvl5pPr marL="2085975" algn="l" defTabSz="1042670" rtl="0" eaLnBrk="1" latinLnBrk="0" hangingPunct="1">
        <a:defRPr sz="2100" kern="1200">
          <a:solidFill>
            <a:schemeClr val="tx1"/>
          </a:solidFill>
          <a:latin typeface="+mn-lt"/>
          <a:ea typeface="+mn-ea"/>
          <a:cs typeface="+mn-cs"/>
        </a:defRPr>
      </a:lvl5pPr>
      <a:lvl6pPr marL="2607945" algn="l" defTabSz="1042670" rtl="0" eaLnBrk="1" latinLnBrk="0" hangingPunct="1">
        <a:defRPr sz="2100" kern="1200">
          <a:solidFill>
            <a:schemeClr val="tx1"/>
          </a:solidFill>
          <a:latin typeface="+mn-lt"/>
          <a:ea typeface="+mn-ea"/>
          <a:cs typeface="+mn-cs"/>
        </a:defRPr>
      </a:lvl6pPr>
      <a:lvl7pPr marL="3129280" algn="l" defTabSz="1042670" rtl="0" eaLnBrk="1" latinLnBrk="0" hangingPunct="1">
        <a:defRPr sz="2100" kern="1200">
          <a:solidFill>
            <a:schemeClr val="tx1"/>
          </a:solidFill>
          <a:latin typeface="+mn-lt"/>
          <a:ea typeface="+mn-ea"/>
          <a:cs typeface="+mn-cs"/>
        </a:defRPr>
      </a:lvl7pPr>
      <a:lvl8pPr marL="3650615" algn="l" defTabSz="1042670" rtl="0" eaLnBrk="1" latinLnBrk="0" hangingPunct="1">
        <a:defRPr sz="2100" kern="1200">
          <a:solidFill>
            <a:schemeClr val="tx1"/>
          </a:solidFill>
          <a:latin typeface="+mn-lt"/>
          <a:ea typeface="+mn-ea"/>
          <a:cs typeface="+mn-cs"/>
        </a:defRPr>
      </a:lvl8pPr>
      <a:lvl9pPr marL="4171950" algn="l" defTabSz="104267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image" Target="../media/image24.png"/><Relationship Id="rId3" Type="http://schemas.openxmlformats.org/officeDocument/2006/relationships/image" Target="../media/image4.png"/><Relationship Id="rId7" Type="http://schemas.openxmlformats.org/officeDocument/2006/relationships/oleObject" Target="../embeddings/oleObject1.bin"/><Relationship Id="rId12"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6.png"/><Relationship Id="rId5" Type="http://schemas.openxmlformats.org/officeDocument/2006/relationships/image" Target="../media/image23.jpg"/><Relationship Id="rId4" Type="http://schemas.openxmlformats.org/officeDocument/2006/relationships/image" Target="../media/image5.png"/><Relationship Id="rId9"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4.pn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5.png"/><Relationship Id="rId9"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Users\Administrator\Desktop\财大ppt模板\B10PPT模板（二）宽屏-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8" y="1588"/>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文本框 1"/>
          <p:cNvSpPr txBox="1">
            <a:spLocks noChangeArrowheads="1"/>
          </p:cNvSpPr>
          <p:nvPr/>
        </p:nvSpPr>
        <p:spPr bwMode="auto">
          <a:xfrm>
            <a:off x="912018" y="3497895"/>
            <a:ext cx="10367963" cy="302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50000"/>
              </a:lnSpc>
            </a:pPr>
            <a:r>
              <a:rPr lang="zh-CN" altLang="en-US" sz="3200" b="1" dirty="0" smtClean="0">
                <a:latin typeface="楷体" panose="02010609060101010101" pitchFamily="49" charset="-122"/>
                <a:ea typeface="楷体" panose="02010609060101010101" pitchFamily="49" charset="-122"/>
              </a:rPr>
              <a:t>郭峰</a:t>
            </a:r>
            <a:endParaRPr lang="en-US" altLang="zh-CN" sz="3200" b="1" dirty="0" smtClean="0">
              <a:latin typeface="楷体" panose="02010609060101010101" pitchFamily="49" charset="-122"/>
              <a:ea typeface="楷体" panose="02010609060101010101" pitchFamily="49" charset="-122"/>
            </a:endParaRPr>
          </a:p>
          <a:p>
            <a:pPr algn="ctr" eaLnBrk="1" hangingPunct="1">
              <a:lnSpc>
                <a:spcPct val="150000"/>
              </a:lnSpc>
            </a:pPr>
            <a:r>
              <a:rPr lang="zh-CN" altLang="en-US" dirty="0" smtClean="0">
                <a:latin typeface="楷体" panose="02010609060101010101" pitchFamily="49" charset="-122"/>
                <a:ea typeface="楷体" panose="02010609060101010101" pitchFamily="49" charset="-122"/>
              </a:rPr>
              <a:t>上海财经大学公共经济与管理学院</a:t>
            </a:r>
            <a:endParaRPr lang="en-US" altLang="zh-CN" dirty="0" smtClean="0">
              <a:latin typeface="楷体" panose="02010609060101010101" pitchFamily="49" charset="-122"/>
              <a:ea typeface="楷体" panose="02010609060101010101" pitchFamily="49" charset="-122"/>
            </a:endParaRPr>
          </a:p>
          <a:p>
            <a:pPr algn="ctr" eaLnBrk="1" hangingPunct="1">
              <a:lnSpc>
                <a:spcPct val="150000"/>
              </a:lnSpc>
            </a:pPr>
            <a:r>
              <a:rPr lang="zh-CN" altLang="en-US" dirty="0" smtClean="0">
                <a:latin typeface="楷体" panose="02010609060101010101" pitchFamily="49" charset="-122"/>
                <a:ea typeface="楷体" panose="02010609060101010101" pitchFamily="49" charset="-122"/>
              </a:rPr>
              <a:t>数</a:t>
            </a:r>
            <a:r>
              <a:rPr lang="zh-CN" altLang="en-US" dirty="0" smtClean="0">
                <a:latin typeface="楷体" panose="02010609060101010101" pitchFamily="49" charset="-122"/>
                <a:ea typeface="楷体" panose="02010609060101010101" pitchFamily="49" charset="-122"/>
              </a:rPr>
              <a:t>实融合与智能治理实验室</a:t>
            </a:r>
            <a:endParaRPr lang="en-US" altLang="zh-CN" dirty="0" smtClean="0">
              <a:latin typeface="楷体" panose="02010609060101010101" pitchFamily="49" charset="-122"/>
              <a:ea typeface="楷体" panose="02010609060101010101" pitchFamily="49" charset="-122"/>
            </a:endParaRPr>
          </a:p>
          <a:p>
            <a:pPr algn="ctr" eaLnBrk="1" hangingPunct="1">
              <a:lnSpc>
                <a:spcPct val="150000"/>
              </a:lnSpc>
            </a:pPr>
            <a:r>
              <a:rPr lang="en-US" altLang="zh-CN" dirty="0" smtClean="0">
                <a:latin typeface="楷体" panose="02010609060101010101" pitchFamily="49" charset="-122"/>
                <a:ea typeface="楷体" panose="02010609060101010101" pitchFamily="49" charset="-122"/>
              </a:rPr>
              <a:t>2023</a:t>
            </a:r>
            <a:r>
              <a:rPr lang="zh-CN" altLang="en-US" dirty="0" smtClean="0">
                <a:latin typeface="楷体" panose="02010609060101010101" pitchFamily="49" charset="-122"/>
                <a:ea typeface="楷体" panose="02010609060101010101" pitchFamily="49" charset="-122"/>
              </a:rPr>
              <a:t>年</a:t>
            </a:r>
            <a:r>
              <a:rPr lang="en-US" altLang="zh-CN" dirty="0" smtClean="0">
                <a:latin typeface="楷体" panose="02010609060101010101" pitchFamily="49" charset="-122"/>
                <a:ea typeface="楷体" panose="02010609060101010101" pitchFamily="49" charset="-122"/>
              </a:rPr>
              <a:t>10</a:t>
            </a:r>
            <a:r>
              <a:rPr lang="zh-CN" altLang="en-US" dirty="0" smtClean="0">
                <a:latin typeface="楷体" panose="02010609060101010101" pitchFamily="49" charset="-122"/>
                <a:ea typeface="楷体" panose="02010609060101010101" pitchFamily="49" charset="-122"/>
              </a:rPr>
              <a:t>月</a:t>
            </a:r>
            <a:endParaRPr lang="en-US" altLang="zh-CN" dirty="0" smtClean="0">
              <a:latin typeface="楷体" panose="02010609060101010101" pitchFamily="49" charset="-122"/>
              <a:ea typeface="楷体" panose="02010609060101010101" pitchFamily="49" charset="-122"/>
            </a:endParaRPr>
          </a:p>
          <a:p>
            <a:pPr algn="ctr" eaLnBrk="1" hangingPunct="1">
              <a:lnSpc>
                <a:spcPct val="150000"/>
              </a:lnSpc>
              <a:buFont typeface="Arial" panose="020B0604020202020204" pitchFamily="34" charset="0"/>
              <a:buNone/>
            </a:pPr>
            <a:endParaRPr lang="en-US" altLang="zh-CN" sz="3200" b="1" i="1" dirty="0">
              <a:latin typeface="Times New Roman" panose="02020603050405020304" pitchFamily="18" charset="0"/>
            </a:endParaRPr>
          </a:p>
        </p:txBody>
      </p:sp>
      <p:pic>
        <p:nvPicPr>
          <p:cNvPr id="3076" name="图片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387350"/>
            <a:ext cx="176212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图片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250" y="330200"/>
            <a:ext cx="29305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B30771-87C4-4889-8CE4-8389BF394024}" type="slidenum">
              <a:rPr lang="zh-CN" altLang="en-US" smtClean="0"/>
              <a:pPr defTabSz="1042988"/>
              <a:t>1</a:t>
            </a:fld>
            <a:endParaRPr lang="zh-CN" altLang="en-US" smtClean="0"/>
          </a:p>
        </p:txBody>
      </p:sp>
      <p:sp>
        <p:nvSpPr>
          <p:cNvPr id="3079" name="标题 1"/>
          <p:cNvSpPr>
            <a:spLocks noGrp="1" noChangeArrowheads="1"/>
          </p:cNvSpPr>
          <p:nvPr>
            <p:ph type="ctrTitle"/>
          </p:nvPr>
        </p:nvSpPr>
        <p:spPr>
          <a:xfrm>
            <a:off x="766836" y="1754974"/>
            <a:ext cx="10361612" cy="1803400"/>
          </a:xfrm>
        </p:spPr>
        <p:txBody>
          <a:bodyPr/>
          <a:lstStyle/>
          <a:p>
            <a:pPr eaLnBrk="1" hangingPunct="1">
              <a:lnSpc>
                <a:spcPct val="150000"/>
              </a:lnSpc>
            </a:pPr>
            <a:r>
              <a:rPr lang="zh-CN" altLang="en-US" sz="3600" b="1" dirty="0" smtClean="0">
                <a:solidFill>
                  <a:srgbClr val="7C1D20"/>
                </a:solidFill>
                <a:latin typeface="楷体" panose="02010609060101010101" pitchFamily="49" charset="-122"/>
                <a:ea typeface="楷体" panose="02010609060101010101" pitchFamily="49" charset="-122"/>
              </a:rPr>
              <a:t>第</a:t>
            </a:r>
            <a:r>
              <a:rPr lang="en-US" altLang="zh-CN" sz="3600" b="1" dirty="0" smtClean="0">
                <a:solidFill>
                  <a:srgbClr val="7C1D20"/>
                </a:solidFill>
                <a:latin typeface="楷体" panose="02010609060101010101" pitchFamily="49" charset="-122"/>
                <a:ea typeface="楷体" panose="02010609060101010101" pitchFamily="49" charset="-122"/>
              </a:rPr>
              <a:t>5</a:t>
            </a:r>
            <a:r>
              <a:rPr lang="zh-CN" altLang="en-US" sz="3600" b="1" dirty="0" smtClean="0">
                <a:solidFill>
                  <a:srgbClr val="7C1D20"/>
                </a:solidFill>
                <a:latin typeface="楷体" panose="02010609060101010101" pitchFamily="49" charset="-122"/>
                <a:ea typeface="楷体" panose="02010609060101010101" pitchFamily="49" charset="-122"/>
              </a:rPr>
              <a:t>讲 集成算法</a:t>
            </a:r>
            <a:endParaRPr lang="zh-CN" altLang="en-US" sz="3200" b="1" dirty="0" smtClean="0">
              <a:solidFill>
                <a:srgbClr val="7C1D20"/>
              </a:solidFill>
              <a:latin typeface="Times New Roman" panose="02020603050405020304" pitchFamily="18" charset="0"/>
              <a:ea typeface="微软雅黑" panose="020B0503020204020204" pitchFamily="34" charset="-122"/>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10</a:t>
            </a:fld>
            <a:endParaRPr lang="zh-CN" altLang="en-US" smtClean="0"/>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集成算法基本逻辑</a:t>
            </a:r>
            <a:endParaRPr lang="en-US" altLang="zh-CN" sz="2800" dirty="0">
              <a:solidFill>
                <a:schemeClr val="bg1">
                  <a:lumMod val="65000"/>
                </a:schemeClr>
              </a:solidFill>
            </a:endParaRPr>
          </a:p>
          <a:p>
            <a:pPr eaLnBrk="1" hangingPunct="1">
              <a:lnSpc>
                <a:spcPct val="150000"/>
              </a:lnSpc>
              <a:spcBef>
                <a:spcPct val="20000"/>
              </a:spcBef>
              <a:buFont typeface="Arial" panose="020B0604020202020204" pitchFamily="34" charset="0"/>
              <a:buChar char="•"/>
            </a:pPr>
            <a:r>
              <a:rPr lang="zh-CN" altLang="en-US" sz="2800" dirty="0"/>
              <a:t>随机森林</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提升法</a:t>
            </a:r>
          </a:p>
        </p:txBody>
      </p:sp>
    </p:spTree>
    <p:extLst>
      <p:ext uri="{BB962C8B-B14F-4D97-AF65-F5344CB8AC3E}">
        <p14:creationId xmlns:p14="http://schemas.microsoft.com/office/powerpoint/2010/main" val="270828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随机森林</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11</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决策树回顾</a:t>
            </a:r>
            <a:endParaRPr lang="en-US" altLang="zh-CN" sz="2800" b="1" dirty="0" smtClean="0"/>
          </a:p>
        </p:txBody>
      </p:sp>
      <p:sp>
        <p:nvSpPr>
          <p:cNvPr id="8" name="内容占位符 2">
            <a:extLst>
              <a:ext uri="{FF2B5EF4-FFF2-40B4-BE49-F238E27FC236}">
                <a16:creationId xmlns:a16="http://schemas.microsoft.com/office/drawing/2014/main" id="{9CAFB688-D06C-4799-8A65-ED501E2FE253}"/>
              </a:ext>
            </a:extLst>
          </p:cNvPr>
          <p:cNvSpPr>
            <a:spLocks noGrp="1"/>
          </p:cNvSpPr>
          <p:nvPr>
            <p:ph idx="1"/>
          </p:nvPr>
        </p:nvSpPr>
        <p:spPr>
          <a:xfrm>
            <a:off x="546973" y="1661022"/>
            <a:ext cx="9624060" cy="4990084"/>
          </a:xfrm>
        </p:spPr>
        <p:txBody>
          <a:bodyPr>
            <a:normAutofit/>
          </a:bodyPr>
          <a:lstStyle/>
          <a:p>
            <a:pPr marL="460165" lvl="1" indent="-342900">
              <a:spcBef>
                <a:spcPts val="882"/>
              </a:spcBef>
              <a:buSzPct val="45000"/>
              <a:buFont typeface="Wingdings" panose="05000000000000000000" pitchFamily="2" charset="2"/>
              <a:buChar char="l"/>
              <a:tabLst>
                <a:tab pos="798100" algn="l"/>
                <a:tab pos="1596200" algn="l"/>
                <a:tab pos="2394299" algn="l"/>
                <a:tab pos="3192399" algn="l"/>
                <a:tab pos="3990499" algn="l"/>
                <a:tab pos="4788599" algn="l"/>
                <a:tab pos="5586698" algn="l"/>
                <a:tab pos="6384798" algn="l"/>
                <a:tab pos="7182898" algn="l"/>
                <a:tab pos="7980998" algn="l"/>
                <a:tab pos="8779097" algn="l"/>
              </a:tabLst>
            </a:pPr>
            <a:r>
              <a:rPr lang="zh-CN" altLang="zh-CN" sz="2000" dirty="0" smtClean="0"/>
              <a:t>每个</a:t>
            </a:r>
            <a:r>
              <a:rPr lang="zh-CN" altLang="zh-CN" sz="2000" dirty="0"/>
              <a:t>内部节点上选用一个属性进行分割</a:t>
            </a:r>
          </a:p>
          <a:p>
            <a:pPr marL="460165" lvl="1" indent="-342900">
              <a:spcBef>
                <a:spcPts val="882"/>
              </a:spcBef>
              <a:buSzPct val="45000"/>
              <a:buFont typeface="Wingdings" panose="05000000000000000000" pitchFamily="2" charset="2"/>
              <a:buChar char="l"/>
              <a:tabLst>
                <a:tab pos="798100" algn="l"/>
                <a:tab pos="1596200" algn="l"/>
                <a:tab pos="2394299" algn="l"/>
                <a:tab pos="3192399" algn="l"/>
                <a:tab pos="3990499" algn="l"/>
                <a:tab pos="4788599" algn="l"/>
                <a:tab pos="5586698" algn="l"/>
                <a:tab pos="6384798" algn="l"/>
                <a:tab pos="7182898" algn="l"/>
                <a:tab pos="7980998" algn="l"/>
                <a:tab pos="8779097" algn="l"/>
              </a:tabLst>
            </a:pPr>
            <a:r>
              <a:rPr lang="zh-CN" altLang="zh-CN" sz="2000" dirty="0"/>
              <a:t>每个分叉对应一个属性值</a:t>
            </a:r>
          </a:p>
          <a:p>
            <a:pPr marL="460165" lvl="1" indent="-342900">
              <a:spcBef>
                <a:spcPts val="882"/>
              </a:spcBef>
              <a:buSzPct val="45000"/>
              <a:buFont typeface="Wingdings" panose="05000000000000000000" pitchFamily="2" charset="2"/>
              <a:buChar char="l"/>
              <a:tabLst>
                <a:tab pos="798100" algn="l"/>
                <a:tab pos="1596200" algn="l"/>
                <a:tab pos="2394299" algn="l"/>
                <a:tab pos="3192399" algn="l"/>
                <a:tab pos="3990499" algn="l"/>
                <a:tab pos="4788599" algn="l"/>
                <a:tab pos="5586698" algn="l"/>
                <a:tab pos="6384798" algn="l"/>
                <a:tab pos="7182898" algn="l"/>
                <a:tab pos="7980998" algn="l"/>
                <a:tab pos="8779097" algn="l"/>
              </a:tabLst>
            </a:pPr>
            <a:r>
              <a:rPr lang="zh-CN" altLang="zh-CN" sz="2000" dirty="0"/>
              <a:t>每个叶子结点代表一个分类</a:t>
            </a:r>
          </a:p>
          <a:p>
            <a:endParaRPr lang="zh-CN" altLang="en-US" sz="2000" dirty="0"/>
          </a:p>
        </p:txBody>
      </p:sp>
      <p:pic>
        <p:nvPicPr>
          <p:cNvPr id="10" name="内容占位符 5">
            <a:extLst>
              <a:ext uri="{FF2B5EF4-FFF2-40B4-BE49-F238E27FC236}">
                <a16:creationId xmlns:a16="http://schemas.microsoft.com/office/drawing/2014/main" id="{D7996203-AE44-41B8-B971-053768F7A3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4931" y="3069769"/>
            <a:ext cx="5308032" cy="3187063"/>
          </a:xfrm>
          <a:prstGeom prst="rect">
            <a:avLst/>
          </a:prstGeom>
        </p:spPr>
      </p:pic>
    </p:spTree>
    <p:extLst>
      <p:ext uri="{BB962C8B-B14F-4D97-AF65-F5344CB8AC3E}">
        <p14:creationId xmlns:p14="http://schemas.microsoft.com/office/powerpoint/2010/main" val="4196452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随机森林</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12</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决策树的构建</a:t>
            </a:r>
            <a:endParaRPr lang="en-US" altLang="zh-CN" sz="2800" b="1" dirty="0" smtClean="0"/>
          </a:p>
        </p:txBody>
      </p:sp>
      <p:sp>
        <p:nvSpPr>
          <p:cNvPr id="11" name="内容占位符 2">
            <a:extLst>
              <a:ext uri="{FF2B5EF4-FFF2-40B4-BE49-F238E27FC236}">
                <a16:creationId xmlns:a16="http://schemas.microsoft.com/office/drawing/2014/main" id="{3431C0AB-1902-486C-A6A8-4553FC1F578C}"/>
              </a:ext>
            </a:extLst>
          </p:cNvPr>
          <p:cNvSpPr>
            <a:spLocks noGrp="1"/>
          </p:cNvSpPr>
          <p:nvPr>
            <p:ph idx="1"/>
          </p:nvPr>
        </p:nvSpPr>
        <p:spPr>
          <a:xfrm>
            <a:off x="573065" y="1698653"/>
            <a:ext cx="10202466" cy="3916636"/>
          </a:xfrm>
        </p:spPr>
        <p:txBody>
          <a:bodyPr>
            <a:normAutofit/>
          </a:bodyPr>
          <a:lstStyle/>
          <a:p>
            <a:pPr>
              <a:spcBef>
                <a:spcPts val="1800"/>
              </a:spcBef>
            </a:pPr>
            <a:r>
              <a:rPr lang="zh-CN" altLang="en-US" sz="2000" dirty="0"/>
              <a:t>步骤</a:t>
            </a:r>
            <a:r>
              <a:rPr lang="en-US" altLang="zh-CN" sz="2000" dirty="0"/>
              <a:t>1</a:t>
            </a:r>
            <a:r>
              <a:rPr lang="zh-CN" altLang="en-US" sz="2000" dirty="0"/>
              <a:t>：将所有的数据看成是一个节点，进入步骤</a:t>
            </a:r>
            <a:r>
              <a:rPr lang="en-US" altLang="zh-CN" sz="2000" dirty="0"/>
              <a:t>2</a:t>
            </a:r>
            <a:r>
              <a:rPr lang="zh-CN" altLang="en-US" sz="2000" dirty="0" smtClean="0"/>
              <a:t>；</a:t>
            </a:r>
            <a:endParaRPr lang="zh-CN" altLang="en-US" sz="2000" dirty="0"/>
          </a:p>
          <a:p>
            <a:pPr>
              <a:spcBef>
                <a:spcPts val="1800"/>
              </a:spcBef>
            </a:pPr>
            <a:r>
              <a:rPr lang="zh-CN" altLang="en-US" sz="2000" dirty="0"/>
              <a:t>步骤</a:t>
            </a:r>
            <a:r>
              <a:rPr lang="en-US" altLang="zh-CN" sz="2000" dirty="0"/>
              <a:t>2</a:t>
            </a:r>
            <a:r>
              <a:rPr lang="zh-CN" altLang="en-US" sz="2000" dirty="0"/>
              <a:t>：从所有的数据特征中挑选一个数据特征对节点进行分割，进入步骤</a:t>
            </a:r>
            <a:r>
              <a:rPr lang="en-US" altLang="zh-CN" sz="2000" dirty="0"/>
              <a:t>3</a:t>
            </a:r>
            <a:r>
              <a:rPr lang="zh-CN" altLang="en-US" sz="2000" dirty="0" smtClean="0"/>
              <a:t>；</a:t>
            </a:r>
            <a:endParaRPr lang="zh-CN" altLang="en-US" sz="2000" dirty="0"/>
          </a:p>
          <a:p>
            <a:pPr>
              <a:spcBef>
                <a:spcPts val="1800"/>
              </a:spcBef>
            </a:pPr>
            <a:r>
              <a:rPr lang="zh-CN" altLang="en-US" sz="2000" dirty="0"/>
              <a:t>步骤</a:t>
            </a:r>
            <a:r>
              <a:rPr lang="en-US" altLang="zh-CN" sz="2000" dirty="0"/>
              <a:t>3</a:t>
            </a:r>
            <a:r>
              <a:rPr lang="zh-CN" altLang="en-US" sz="2000" dirty="0"/>
              <a:t>：生成若干孩子节点，对每一个孩子节点进行判断，如果满足停止分裂的条件，进入步骤</a:t>
            </a:r>
            <a:r>
              <a:rPr lang="en-US" altLang="zh-CN" sz="2000" dirty="0"/>
              <a:t>4</a:t>
            </a:r>
            <a:r>
              <a:rPr lang="zh-CN" altLang="en-US" sz="2000" dirty="0"/>
              <a:t>；否则，进入步骤</a:t>
            </a:r>
            <a:r>
              <a:rPr lang="en-US" altLang="zh-CN" sz="2000" dirty="0"/>
              <a:t>2</a:t>
            </a:r>
            <a:r>
              <a:rPr lang="zh-CN" altLang="en-US" sz="2000" dirty="0" smtClean="0"/>
              <a:t>；</a:t>
            </a:r>
            <a:endParaRPr lang="en-US" altLang="zh-CN" sz="2000" dirty="0"/>
          </a:p>
          <a:p>
            <a:pPr>
              <a:spcBef>
                <a:spcPts val="1800"/>
              </a:spcBef>
            </a:pPr>
            <a:r>
              <a:rPr lang="zh-CN" altLang="en-US" sz="2000" dirty="0"/>
              <a:t>步骤</a:t>
            </a:r>
            <a:r>
              <a:rPr lang="en-US" altLang="zh-CN" sz="2000" dirty="0"/>
              <a:t>4</a:t>
            </a:r>
            <a:r>
              <a:rPr lang="zh-CN" altLang="en-US" sz="2000" dirty="0"/>
              <a:t>：设置该节点是叶子节点，其输出的结果为该节点数量占比最大的类别。</a:t>
            </a:r>
          </a:p>
          <a:p>
            <a:endParaRPr lang="zh-CN" altLang="en-US" sz="2000" dirty="0"/>
          </a:p>
        </p:txBody>
      </p:sp>
    </p:spTree>
    <p:extLst>
      <p:ext uri="{BB962C8B-B14F-4D97-AF65-F5344CB8AC3E}">
        <p14:creationId xmlns:p14="http://schemas.microsoft.com/office/powerpoint/2010/main" val="1196356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随机森林</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13</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zh-CN" sz="2800" b="1" dirty="0"/>
              <a:t>决策树的过拟合</a:t>
            </a:r>
            <a:endParaRPr lang="en-US" altLang="zh-CN" sz="2800" b="1" dirty="0" smtClean="0"/>
          </a:p>
        </p:txBody>
      </p:sp>
      <p:sp>
        <p:nvSpPr>
          <p:cNvPr id="9" name="Rectangle 3">
            <a:extLst>
              <a:ext uri="{FF2B5EF4-FFF2-40B4-BE49-F238E27FC236}">
                <a16:creationId xmlns:a16="http://schemas.microsoft.com/office/drawing/2014/main" id="{829060F0-DDD2-4FCA-B9A0-3C7AE208255E}"/>
              </a:ext>
            </a:extLst>
          </p:cNvPr>
          <p:cNvSpPr txBox="1">
            <a:spLocks noChangeArrowheads="1"/>
          </p:cNvSpPr>
          <p:nvPr/>
        </p:nvSpPr>
        <p:spPr bwMode="auto">
          <a:xfrm>
            <a:off x="406810" y="1778480"/>
            <a:ext cx="10152705" cy="383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spcBef>
                <a:spcPts val="1800"/>
              </a:spcBef>
            </a:pPr>
            <a:r>
              <a:rPr lang="zh-CN" altLang="zh-CN" sz="2000" dirty="0" smtClean="0"/>
              <a:t>决策树对训练属于有很好的分类能力，但对未知的测试数据未必有好的分类能力，泛化能力弱，即可能发生过拟合现象。</a:t>
            </a:r>
            <a:endParaRPr lang="en-US" altLang="zh-CN" sz="2000" dirty="0" smtClean="0"/>
          </a:p>
          <a:p>
            <a:pPr>
              <a:spcBef>
                <a:spcPts val="1800"/>
              </a:spcBef>
            </a:pPr>
            <a:endParaRPr lang="en-US" altLang="zh-CN" sz="2000" dirty="0" smtClean="0"/>
          </a:p>
          <a:p>
            <a:pPr>
              <a:spcBef>
                <a:spcPts val="1800"/>
              </a:spcBef>
            </a:pPr>
            <a:r>
              <a:rPr lang="zh-CN" altLang="en-US" sz="2000" dirty="0" smtClean="0"/>
              <a:t>解决的办法：</a:t>
            </a:r>
            <a:endParaRPr lang="en-US" altLang="zh-CN" sz="2000" dirty="0" smtClean="0"/>
          </a:p>
          <a:p>
            <a:pPr marL="522287" lvl="1" indent="0">
              <a:spcBef>
                <a:spcPts val="1800"/>
              </a:spcBef>
              <a:buNone/>
            </a:pPr>
            <a:r>
              <a:rPr lang="en-US" altLang="zh-CN" sz="1600" dirty="0" smtClean="0"/>
              <a:t>- </a:t>
            </a:r>
            <a:r>
              <a:rPr lang="zh-CN" altLang="zh-CN" sz="1600" dirty="0" smtClean="0"/>
              <a:t>剪枝</a:t>
            </a:r>
            <a:endParaRPr lang="en-US" altLang="zh-CN" sz="1600" dirty="0" smtClean="0"/>
          </a:p>
          <a:p>
            <a:pPr marL="522287" lvl="1" indent="0">
              <a:spcBef>
                <a:spcPts val="1800"/>
              </a:spcBef>
              <a:buNone/>
            </a:pPr>
            <a:r>
              <a:rPr lang="en-US" altLang="zh-CN" sz="1600" dirty="0" smtClean="0"/>
              <a:t>- </a:t>
            </a:r>
            <a:r>
              <a:rPr lang="zh-CN" altLang="zh-CN" sz="1600" dirty="0" smtClean="0"/>
              <a:t>随机森林</a:t>
            </a:r>
            <a:endParaRPr lang="zh-CN" altLang="zh-CN" sz="1600" dirty="0"/>
          </a:p>
        </p:txBody>
      </p:sp>
    </p:spTree>
    <p:extLst>
      <p:ext uri="{BB962C8B-B14F-4D97-AF65-F5344CB8AC3E}">
        <p14:creationId xmlns:p14="http://schemas.microsoft.com/office/powerpoint/2010/main" val="3011083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随机森林</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14</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latin typeface="Times New Roman" panose="02020603050405020304" pitchFamily="18" charset="0"/>
                <a:cs typeface="Times New Roman" panose="02020603050405020304" pitchFamily="18" charset="0"/>
              </a:rPr>
              <a:t>装袋法</a:t>
            </a:r>
            <a:endParaRPr lang="en-US" altLang="zh-CN" sz="2800" b="1" dirty="0" smtClean="0"/>
          </a:p>
        </p:txBody>
      </p:sp>
      <p:sp>
        <p:nvSpPr>
          <p:cNvPr id="8" name="内容占位符 2">
            <a:extLst>
              <a:ext uri="{FF2B5EF4-FFF2-40B4-BE49-F238E27FC236}">
                <a16:creationId xmlns:a16="http://schemas.microsoft.com/office/drawing/2014/main" id="{DEC7FEEF-5DD9-4A73-B38F-2E6E8447DEEC}"/>
              </a:ext>
            </a:extLst>
          </p:cNvPr>
          <p:cNvSpPr>
            <a:spLocks noGrp="1"/>
          </p:cNvSpPr>
          <p:nvPr>
            <p:ph idx="1"/>
          </p:nvPr>
        </p:nvSpPr>
        <p:spPr>
          <a:xfrm>
            <a:off x="569913" y="1868244"/>
            <a:ext cx="10781658" cy="3661538"/>
          </a:xfrm>
        </p:spPr>
        <p:txBody>
          <a:bodyPr>
            <a:noAutofit/>
          </a:bodyPr>
          <a:lstStyle/>
          <a:p>
            <a:pPr>
              <a:spcBef>
                <a:spcPts val="1800"/>
              </a:spcBef>
            </a:pPr>
            <a:r>
              <a:rPr lang="en-US" altLang="zh-CN" sz="2000" dirty="0" err="1">
                <a:latin typeface="Times New Roman" panose="02020603050405020304" pitchFamily="18" charset="0"/>
              </a:rPr>
              <a:t>Breiman</a:t>
            </a:r>
            <a:r>
              <a:rPr lang="zh-CN" altLang="en-US" sz="2000" dirty="0">
                <a:latin typeface="Times New Roman" panose="02020603050405020304" pitchFamily="18" charset="0"/>
              </a:rPr>
              <a:t>（</a:t>
            </a:r>
            <a:r>
              <a:rPr lang="en-US" altLang="zh-CN" sz="2000" dirty="0">
                <a:latin typeface="Times New Roman" panose="02020603050405020304" pitchFamily="18" charset="0"/>
              </a:rPr>
              <a:t>1996</a:t>
            </a:r>
            <a:r>
              <a:rPr lang="zh-CN" altLang="en-US" sz="2000" dirty="0">
                <a:latin typeface="Times New Roman" panose="02020603050405020304" pitchFamily="18" charset="0"/>
              </a:rPr>
              <a:t>）提出装袋法（</a:t>
            </a:r>
            <a:r>
              <a:rPr lang="en-US" altLang="zh-CN" sz="2000" dirty="0">
                <a:latin typeface="Times New Roman" panose="02020603050405020304" pitchFamily="18" charset="0"/>
              </a:rPr>
              <a:t>bootstrap aggregating</a:t>
            </a:r>
            <a:r>
              <a:rPr lang="zh-CN" altLang="en-US" sz="2000" dirty="0">
                <a:latin typeface="Times New Roman" panose="02020603050405020304" pitchFamily="18" charset="0"/>
              </a:rPr>
              <a:t>，简记</a:t>
            </a:r>
            <a:r>
              <a:rPr lang="en-US" altLang="zh-CN" sz="2000" dirty="0">
                <a:latin typeface="Times New Roman" panose="02020603050405020304" pitchFamily="18" charset="0"/>
              </a:rPr>
              <a:t>bagging</a:t>
            </a:r>
            <a:r>
              <a:rPr lang="zh-CN" altLang="en-US" sz="2000" dirty="0">
                <a:latin typeface="Times New Roman" panose="02020603050405020304" pitchFamily="18" charset="0"/>
              </a:rPr>
              <a:t>）</a:t>
            </a:r>
            <a:r>
              <a:rPr lang="zh-CN" altLang="en-US" sz="2000" dirty="0" smtClean="0">
                <a:latin typeface="Times New Roman" panose="02020603050405020304" pitchFamily="18" charset="0"/>
              </a:rPr>
              <a:t>。</a:t>
            </a:r>
            <a:endParaRPr lang="en-US" altLang="zh-CN" sz="2000" dirty="0" smtClean="0">
              <a:latin typeface="Times New Roman" panose="02020603050405020304" pitchFamily="18" charset="0"/>
            </a:endParaRPr>
          </a:p>
          <a:p>
            <a:pPr>
              <a:spcBef>
                <a:spcPts val="1800"/>
              </a:spcBef>
            </a:pPr>
            <a:r>
              <a:rPr lang="zh-CN" altLang="en-US" sz="2000" dirty="0" smtClean="0">
                <a:latin typeface="Times New Roman" panose="02020603050405020304" pitchFamily="18" charset="0"/>
              </a:rPr>
              <a:t>装</a:t>
            </a:r>
            <a:r>
              <a:rPr lang="zh-CN" altLang="en-US" sz="2000" dirty="0">
                <a:latin typeface="Times New Roman" panose="02020603050405020304" pitchFamily="18" charset="0"/>
              </a:rPr>
              <a:t>袋法使用“自助法”（</a:t>
            </a:r>
            <a:r>
              <a:rPr lang="en-US" altLang="zh-CN" sz="2000" dirty="0">
                <a:latin typeface="Times New Roman" panose="02020603050405020304" pitchFamily="18" charset="0"/>
              </a:rPr>
              <a:t>bootstrap</a:t>
            </a:r>
            <a:r>
              <a:rPr lang="zh-CN" altLang="en-US" sz="2000" dirty="0">
                <a:latin typeface="Times New Roman" panose="02020603050405020304" pitchFamily="18" charset="0"/>
              </a:rPr>
              <a:t>）搅动数据</a:t>
            </a:r>
            <a:r>
              <a:rPr lang="zh-CN" altLang="en-US" sz="2000" dirty="0" smtClean="0">
                <a:latin typeface="Times New Roman" panose="02020603050405020304" pitchFamily="18" charset="0"/>
              </a:rPr>
              <a:t>。</a:t>
            </a:r>
            <a:endParaRPr lang="en-US" altLang="zh-CN" sz="2000" dirty="0" smtClean="0">
              <a:latin typeface="Times New Roman" panose="02020603050405020304" pitchFamily="18" charset="0"/>
            </a:endParaRPr>
          </a:p>
          <a:p>
            <a:pPr>
              <a:spcBef>
                <a:spcPts val="1800"/>
              </a:spcBef>
            </a:pPr>
            <a:r>
              <a:rPr lang="zh-CN" altLang="en-US" sz="2000" dirty="0" smtClean="0">
                <a:latin typeface="Times New Roman" panose="02020603050405020304" pitchFamily="18" charset="0"/>
              </a:rPr>
              <a:t>是</a:t>
            </a:r>
            <a:r>
              <a:rPr lang="zh-CN" altLang="en-US" sz="2000" dirty="0">
                <a:latin typeface="Times New Roman" panose="02020603050405020304" pitchFamily="18" charset="0"/>
              </a:rPr>
              <a:t>一种在原始数据集上通过有放回抽样重新选出</a:t>
            </a:r>
            <a:r>
              <a:rPr lang="en-US" altLang="zh-CN" sz="2000" dirty="0">
                <a:latin typeface="Times New Roman" panose="02020603050405020304" pitchFamily="18" charset="0"/>
              </a:rPr>
              <a:t>B</a:t>
            </a:r>
            <a:r>
              <a:rPr lang="zh-CN" altLang="en-US" sz="2000" dirty="0">
                <a:latin typeface="Times New Roman" panose="02020603050405020304" pitchFamily="18" charset="0"/>
              </a:rPr>
              <a:t>个新数据集来训练分类器的集成技术</a:t>
            </a:r>
            <a:r>
              <a:rPr lang="zh-CN" altLang="en-US" sz="2000" dirty="0" smtClean="0">
                <a:latin typeface="Times New Roman" panose="02020603050405020304" pitchFamily="18" charset="0"/>
              </a:rPr>
              <a:t>。</a:t>
            </a:r>
            <a:endParaRPr lang="en-US" altLang="zh-CN" sz="2000" dirty="0" smtClean="0">
              <a:latin typeface="Times New Roman" panose="02020603050405020304" pitchFamily="18" charset="0"/>
            </a:endParaRPr>
          </a:p>
          <a:p>
            <a:pPr>
              <a:spcBef>
                <a:spcPts val="1800"/>
              </a:spcBef>
            </a:pPr>
            <a:r>
              <a:rPr lang="zh-CN" altLang="en-US" sz="2000" dirty="0" smtClean="0">
                <a:latin typeface="Times New Roman" panose="02020603050405020304" pitchFamily="18" charset="0"/>
              </a:rPr>
              <a:t>它</a:t>
            </a:r>
            <a:r>
              <a:rPr lang="zh-CN" altLang="en-US" sz="2000" dirty="0">
                <a:latin typeface="Times New Roman" panose="02020603050405020304" pitchFamily="18" charset="0"/>
              </a:rPr>
              <a:t>使用训练出来的分类器的集合来对新样本进行分类，然后按多数投票或者对输出求均值的方法统计所有分类器的分类结果，结果最高的类别即为最终标签。</a:t>
            </a:r>
            <a:endParaRPr lang="en-US" altLang="zh-CN" sz="2000" dirty="0">
              <a:latin typeface="Times New Roman" panose="02020603050405020304" pitchFamily="18" charset="0"/>
            </a:endParaRPr>
          </a:p>
        </p:txBody>
      </p:sp>
    </p:spTree>
    <p:extLst>
      <p:ext uri="{BB962C8B-B14F-4D97-AF65-F5344CB8AC3E}">
        <p14:creationId xmlns:p14="http://schemas.microsoft.com/office/powerpoint/2010/main" val="1241439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随机森林</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15</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latin typeface="Times New Roman" panose="02020603050405020304" pitchFamily="18" charset="0"/>
                <a:cs typeface="Times New Roman" panose="02020603050405020304" pitchFamily="18" charset="0"/>
              </a:rPr>
              <a:t>装袋法</a:t>
            </a:r>
            <a:endParaRPr lang="en-US" altLang="zh-CN" sz="2800" b="1" dirty="0" smtClean="0"/>
          </a:p>
        </p:txBody>
      </p:sp>
      <p:sp>
        <p:nvSpPr>
          <p:cNvPr id="10" name="Rectangle 3">
            <a:extLst>
              <a:ext uri="{FF2B5EF4-FFF2-40B4-BE49-F238E27FC236}">
                <a16:creationId xmlns:a16="http://schemas.microsoft.com/office/drawing/2014/main" id="{D50992F0-44C0-4E3D-9F8D-5DAFD71CDEF1}"/>
              </a:ext>
            </a:extLst>
          </p:cNvPr>
          <p:cNvSpPr txBox="1">
            <a:spLocks noChangeArrowheads="1"/>
          </p:cNvSpPr>
          <p:nvPr/>
        </p:nvSpPr>
        <p:spPr bwMode="auto">
          <a:xfrm>
            <a:off x="556028" y="1803618"/>
            <a:ext cx="10147498" cy="299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spcBef>
                <a:spcPts val="1800"/>
              </a:spcBef>
            </a:pPr>
            <a:r>
              <a:rPr lang="zh-CN" altLang="en-US" sz="2000" dirty="0" smtClean="0">
                <a:latin typeface="Times New Roman" panose="02020603050405020304" pitchFamily="18" charset="0"/>
              </a:rPr>
              <a:t>具体步骤：</a:t>
            </a:r>
            <a:endParaRPr lang="en-US" altLang="zh-CN" sz="2000" dirty="0" smtClean="0">
              <a:latin typeface="Times New Roman" panose="02020603050405020304" pitchFamily="18" charset="0"/>
            </a:endParaRPr>
          </a:p>
          <a:p>
            <a:pPr marL="522287" lvl="1" indent="0">
              <a:spcBef>
                <a:spcPts val="1800"/>
              </a:spcBef>
              <a:buNone/>
            </a:pPr>
            <a:r>
              <a:rPr lang="en-US" altLang="zh-CN" sz="1600" dirty="0" smtClean="0">
                <a:latin typeface="Times New Roman" panose="02020603050405020304" pitchFamily="18" charset="0"/>
              </a:rPr>
              <a:t>- </a:t>
            </a:r>
            <a:r>
              <a:rPr lang="zh-CN" altLang="en-US" sz="1600" dirty="0" smtClean="0">
                <a:latin typeface="Times New Roman" panose="02020603050405020304" pitchFamily="18" charset="0"/>
              </a:rPr>
              <a:t>对训练数据进行有放回的再抽样，得到</a:t>
            </a:r>
            <a:r>
              <a:rPr lang="en-US" altLang="zh-CN" sz="1600" dirty="0" smtClean="0">
                <a:latin typeface="Times New Roman" panose="02020603050405020304" pitchFamily="18" charset="0"/>
              </a:rPr>
              <a:t>B</a:t>
            </a:r>
            <a:r>
              <a:rPr lang="zh-CN" altLang="en-US" sz="1600" dirty="0" smtClean="0">
                <a:latin typeface="Times New Roman" panose="02020603050405020304" pitchFamily="18" charset="0"/>
              </a:rPr>
              <a:t>个自助样本（</a:t>
            </a:r>
            <a:r>
              <a:rPr lang="en-US" altLang="zh-CN" sz="1600" dirty="0" smtClean="0">
                <a:latin typeface="Times New Roman" panose="02020603050405020304" pitchFamily="18" charset="0"/>
              </a:rPr>
              <a:t>bootstrap samples</a:t>
            </a:r>
            <a:r>
              <a:rPr lang="zh-CN" altLang="en-US" sz="1600" dirty="0" smtClean="0">
                <a:latin typeface="Times New Roman" panose="02020603050405020304" pitchFamily="18" charset="0"/>
              </a:rPr>
              <a:t>），比如</a:t>
            </a:r>
            <a:r>
              <a:rPr lang="en-US" altLang="zh-CN" sz="1600" dirty="0" smtClean="0">
                <a:latin typeface="Times New Roman" panose="02020603050405020304" pitchFamily="18" charset="0"/>
              </a:rPr>
              <a:t>B=500.</a:t>
            </a:r>
          </a:p>
          <a:p>
            <a:pPr marL="522287" lvl="1" indent="0">
              <a:spcBef>
                <a:spcPts val="1800"/>
              </a:spcBef>
              <a:buNone/>
            </a:pPr>
            <a:r>
              <a:rPr lang="en-US" altLang="zh-CN" sz="1600" dirty="0" smtClean="0">
                <a:latin typeface="Times New Roman" panose="02020603050405020304" pitchFamily="18" charset="0"/>
              </a:rPr>
              <a:t>- </a:t>
            </a:r>
            <a:r>
              <a:rPr lang="zh-CN" altLang="en-US" sz="1600" dirty="0" smtClean="0">
                <a:latin typeface="Times New Roman" panose="02020603050405020304" pitchFamily="18" charset="0"/>
              </a:rPr>
              <a:t>根据自助样本估计</a:t>
            </a:r>
            <a:r>
              <a:rPr lang="en-US" altLang="zh-CN" sz="1600" dirty="0" smtClean="0">
                <a:latin typeface="Times New Roman" panose="02020603050405020304" pitchFamily="18" charset="0"/>
              </a:rPr>
              <a:t>B</a:t>
            </a:r>
            <a:r>
              <a:rPr lang="zh-CN" altLang="en-US" sz="1600" dirty="0" smtClean="0">
                <a:latin typeface="Times New Roman" panose="02020603050405020304" pitchFamily="18" charset="0"/>
              </a:rPr>
              <a:t>棵不同的决策树，不进行修枝。</a:t>
            </a:r>
            <a:endParaRPr lang="en-US" altLang="zh-CN" sz="1600" dirty="0" smtClean="0">
              <a:latin typeface="Times New Roman" panose="02020603050405020304" pitchFamily="18" charset="0"/>
            </a:endParaRPr>
          </a:p>
          <a:p>
            <a:pPr marL="522287" lvl="1" indent="0">
              <a:spcBef>
                <a:spcPts val="1800"/>
              </a:spcBef>
              <a:buNone/>
            </a:pPr>
            <a:r>
              <a:rPr lang="en-US" altLang="zh-CN" sz="1600" dirty="0" smtClean="0">
                <a:latin typeface="Times New Roman" panose="02020603050405020304" pitchFamily="18" charset="0"/>
              </a:rPr>
              <a:t>- </a:t>
            </a:r>
            <a:r>
              <a:rPr lang="zh-CN" altLang="en-US" sz="1600" dirty="0" smtClean="0">
                <a:latin typeface="Times New Roman" panose="02020603050405020304" pitchFamily="18" charset="0"/>
              </a:rPr>
              <a:t>对于回归问题，将</a:t>
            </a:r>
            <a:r>
              <a:rPr lang="en-US" altLang="zh-CN" sz="1600" dirty="0" smtClean="0">
                <a:latin typeface="Times New Roman" panose="02020603050405020304" pitchFamily="18" charset="0"/>
              </a:rPr>
              <a:t>B</a:t>
            </a:r>
            <a:r>
              <a:rPr lang="zh-CN" altLang="en-US" sz="1600" dirty="0" smtClean="0">
                <a:latin typeface="Times New Roman" panose="02020603050405020304" pitchFamily="18" charset="0"/>
              </a:rPr>
              <a:t>棵决策树的预测决策结果进行平均；对于分类树，进行多数投票选择。</a:t>
            </a:r>
            <a:endParaRPr lang="en-US" altLang="zh-CN" sz="1600" dirty="0" smtClean="0">
              <a:latin typeface="Times New Roman" panose="02020603050405020304" pitchFamily="18" charset="0"/>
            </a:endParaRPr>
          </a:p>
          <a:p>
            <a:pPr>
              <a:spcBef>
                <a:spcPts val="1800"/>
              </a:spcBef>
            </a:pPr>
            <a:endParaRPr lang="en-US" altLang="zh-CN" sz="2500" dirty="0"/>
          </a:p>
        </p:txBody>
      </p:sp>
    </p:spTree>
    <p:extLst>
      <p:ext uri="{BB962C8B-B14F-4D97-AF65-F5344CB8AC3E}">
        <p14:creationId xmlns:p14="http://schemas.microsoft.com/office/powerpoint/2010/main" val="748625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随机森林</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16</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latin typeface="Times New Roman" panose="02020603050405020304" pitchFamily="18" charset="0"/>
                <a:cs typeface="Times New Roman" panose="02020603050405020304" pitchFamily="18" charset="0"/>
              </a:rPr>
              <a:t>装袋法</a:t>
            </a:r>
            <a:endParaRPr lang="en-US" altLang="zh-CN" sz="2800" b="1" dirty="0" smtClean="0"/>
          </a:p>
        </p:txBody>
      </p:sp>
      <p:sp>
        <p:nvSpPr>
          <p:cNvPr id="8" name="Rectangle 3">
            <a:extLst>
              <a:ext uri="{FF2B5EF4-FFF2-40B4-BE49-F238E27FC236}">
                <a16:creationId xmlns:a16="http://schemas.microsoft.com/office/drawing/2014/main" id="{33D4FEBB-3508-4E7C-A1CC-694807DD16CE}"/>
              </a:ext>
            </a:extLst>
          </p:cNvPr>
          <p:cNvSpPr txBox="1">
            <a:spLocks noChangeArrowheads="1"/>
          </p:cNvSpPr>
          <p:nvPr/>
        </p:nvSpPr>
        <p:spPr bwMode="auto">
          <a:xfrm>
            <a:off x="766836" y="1783108"/>
            <a:ext cx="8821473" cy="3570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zh-CN" altLang="zh-CN" sz="2000" dirty="0" smtClean="0">
                <a:latin typeface="Times New Roman" panose="02020603050405020304" pitchFamily="18" charset="0"/>
              </a:rPr>
              <a:t>算法过程</a:t>
            </a:r>
          </a:p>
          <a:p>
            <a:pPr lvl="1">
              <a:buFont typeface="Arial" panose="020B0604020202020204" pitchFamily="34" charset="0"/>
              <a:buChar char="•"/>
            </a:pPr>
            <a:r>
              <a:rPr lang="zh-CN" altLang="en-US" sz="1600" dirty="0" smtClean="0">
                <a:latin typeface="Times New Roman" panose="02020603050405020304" pitchFamily="18" charset="0"/>
              </a:rPr>
              <a:t>对总样本量为</a:t>
            </a:r>
            <a:r>
              <a:rPr lang="en-US" altLang="zh-CN" sz="1600" dirty="0" smtClean="0">
                <a:latin typeface="Times New Roman" panose="02020603050405020304" pitchFamily="18" charset="0"/>
              </a:rPr>
              <a:t>D</a:t>
            </a:r>
            <a:r>
              <a:rPr lang="zh-CN" altLang="en-US" sz="1600" dirty="0" smtClean="0">
                <a:latin typeface="Times New Roman" panose="02020603050405020304" pitchFamily="18" charset="0"/>
              </a:rPr>
              <a:t>，</a:t>
            </a:r>
            <a:r>
              <a:rPr lang="zh-CN" altLang="zh-CN" sz="1600" dirty="0" smtClean="0">
                <a:latin typeface="Times New Roman" panose="02020603050405020304" pitchFamily="18" charset="0"/>
              </a:rPr>
              <a:t>做100次bootstrap，每次得到的数据Di，Di的</a:t>
            </a:r>
            <a:r>
              <a:rPr lang="zh-CN" altLang="en-US" sz="1600" dirty="0" smtClean="0">
                <a:latin typeface="Times New Roman" panose="02020603050405020304" pitchFamily="18" charset="0"/>
              </a:rPr>
              <a:t>样本量</a:t>
            </a:r>
            <a:r>
              <a:rPr lang="zh-CN" altLang="zh-CN" sz="1600" dirty="0" smtClean="0">
                <a:latin typeface="Times New Roman" panose="02020603050405020304" pitchFamily="18" charset="0"/>
              </a:rPr>
              <a:t>为N</a:t>
            </a:r>
          </a:p>
          <a:p>
            <a:pPr lvl="1">
              <a:buFont typeface="Arial" panose="020B0604020202020204" pitchFamily="34" charset="0"/>
              <a:buChar char="•"/>
            </a:pPr>
            <a:r>
              <a:rPr lang="zh-CN" altLang="zh-CN" sz="1600" dirty="0" smtClean="0">
                <a:latin typeface="Times New Roman" panose="02020603050405020304" pitchFamily="18" charset="0"/>
              </a:rPr>
              <a:t>对于每一个Di，使用</a:t>
            </a:r>
            <a:r>
              <a:rPr lang="zh-CN" altLang="zh-CN" sz="1600" dirty="0" smtClean="0">
                <a:solidFill>
                  <a:srgbClr val="FF0000"/>
                </a:solidFill>
                <a:latin typeface="Times New Roman" panose="02020603050405020304" pitchFamily="18" charset="0"/>
              </a:rPr>
              <a:t>局部回归</a:t>
            </a:r>
            <a:r>
              <a:rPr lang="zh-CN" altLang="zh-CN" sz="1600" dirty="0" smtClean="0">
                <a:latin typeface="Times New Roman" panose="02020603050405020304" pitchFamily="18" charset="0"/>
              </a:rPr>
              <a:t>拟合一条曲线(图中灰色线是其中的10条曲线)</a:t>
            </a:r>
          </a:p>
          <a:p>
            <a:pPr lvl="1">
              <a:buFont typeface="Arial" panose="020B0604020202020204" pitchFamily="34" charset="0"/>
              <a:buChar char="•"/>
            </a:pPr>
            <a:r>
              <a:rPr lang="zh-CN" altLang="zh-CN" sz="1600" dirty="0" smtClean="0">
                <a:latin typeface="Times New Roman" panose="02020603050405020304" pitchFamily="18" charset="0"/>
              </a:rPr>
              <a:t>将这些曲线取平均，即得到红色的最终拟合曲线</a:t>
            </a:r>
          </a:p>
          <a:p>
            <a:pPr lvl="1">
              <a:buFont typeface="Arial" panose="020B0604020202020204" pitchFamily="34" charset="0"/>
              <a:buChar char="•"/>
            </a:pPr>
            <a:r>
              <a:rPr lang="zh-CN" altLang="zh-CN" sz="1600" dirty="0" smtClean="0">
                <a:latin typeface="Times New Roman" panose="02020603050405020304" pitchFamily="18" charset="0"/>
              </a:rPr>
              <a:t>显然，红色的曲线更加稳定，并且没有过拟合明显减弱</a:t>
            </a:r>
            <a:endParaRPr lang="zh-CN" altLang="zh-CN" sz="1600" dirty="0">
              <a:latin typeface="Times New Roman" panose="02020603050405020304" pitchFamily="18" charset="0"/>
            </a:endParaRPr>
          </a:p>
        </p:txBody>
      </p:sp>
      <p:pic>
        <p:nvPicPr>
          <p:cNvPr id="9" name="Picture 4">
            <a:extLst>
              <a:ext uri="{FF2B5EF4-FFF2-40B4-BE49-F238E27FC236}">
                <a16:creationId xmlns:a16="http://schemas.microsoft.com/office/drawing/2014/main" id="{AA8383FB-94F8-418D-85D0-8F58E023A5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1021" y="3304744"/>
            <a:ext cx="4643525" cy="355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extLst>
      <p:ext uri="{BB962C8B-B14F-4D97-AF65-F5344CB8AC3E}">
        <p14:creationId xmlns:p14="http://schemas.microsoft.com/office/powerpoint/2010/main" val="39488114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随机森林</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17</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latin typeface="Times New Roman" panose="02020603050405020304" pitchFamily="18" charset="0"/>
                <a:cs typeface="Times New Roman" panose="02020603050405020304" pitchFamily="18" charset="0"/>
              </a:rPr>
              <a:t>随机森林在</a:t>
            </a:r>
            <a:r>
              <a:rPr lang="en-US" altLang="zh-CN" sz="2800" b="1" dirty="0">
                <a:latin typeface="Times New Roman" panose="02020603050405020304" pitchFamily="18" charset="0"/>
                <a:cs typeface="Times New Roman" panose="02020603050405020304" pitchFamily="18" charset="0"/>
              </a:rPr>
              <a:t>bagging</a:t>
            </a:r>
            <a:r>
              <a:rPr lang="zh-CN" altLang="en-US" sz="2800" b="1" dirty="0">
                <a:latin typeface="Times New Roman" panose="02020603050405020304" pitchFamily="18" charset="0"/>
                <a:cs typeface="Times New Roman" panose="02020603050405020304" pitchFamily="18" charset="0"/>
              </a:rPr>
              <a:t>基础上做了修改</a:t>
            </a:r>
            <a:endParaRPr lang="en-US" altLang="zh-CN" sz="2800" b="1" dirty="0" smtClean="0"/>
          </a:p>
        </p:txBody>
      </p:sp>
      <p:sp>
        <p:nvSpPr>
          <p:cNvPr id="10" name="Rectangle 3">
            <a:extLst>
              <a:ext uri="{FF2B5EF4-FFF2-40B4-BE49-F238E27FC236}">
                <a16:creationId xmlns:a16="http://schemas.microsoft.com/office/drawing/2014/main" id="{CE3CD6B7-722F-4249-9BAE-89AF2AB69489}"/>
              </a:ext>
            </a:extLst>
          </p:cNvPr>
          <p:cNvSpPr txBox="1">
            <a:spLocks noChangeArrowheads="1"/>
          </p:cNvSpPr>
          <p:nvPr/>
        </p:nvSpPr>
        <p:spPr bwMode="auto">
          <a:xfrm>
            <a:off x="406811" y="1869504"/>
            <a:ext cx="10656740" cy="3660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390525" lvl="1" indent="-390525">
              <a:spcBef>
                <a:spcPts val="1800"/>
              </a:spcBef>
              <a:buFont typeface="Arial" panose="020B0604020202020204" pitchFamily="34" charset="0"/>
              <a:buChar char="•"/>
            </a:pPr>
            <a:r>
              <a:rPr lang="zh-CN" altLang="zh-CN" sz="2000" dirty="0">
                <a:latin typeface="Times New Roman" panose="02020603050405020304" pitchFamily="18" charset="0"/>
                <a:ea typeface="宋体" panose="02010600030101010101" pitchFamily="2" charset="-122"/>
              </a:rPr>
              <a:t>从样本集中用Bootstrap采样</a:t>
            </a:r>
            <a:r>
              <a:rPr lang="zh-CN" altLang="en-US" sz="2000" b="1" dirty="0">
                <a:latin typeface="Times New Roman" panose="02020603050405020304" pitchFamily="18" charset="0"/>
                <a:ea typeface="宋体" panose="02010600030101010101" pitchFamily="2" charset="-122"/>
              </a:rPr>
              <a:t>随机</a:t>
            </a:r>
            <a:r>
              <a:rPr lang="zh-CN" altLang="zh-CN" sz="2000" dirty="0">
                <a:latin typeface="Times New Roman" panose="02020603050405020304" pitchFamily="18" charset="0"/>
                <a:ea typeface="宋体" panose="02010600030101010101" pitchFamily="2" charset="-122"/>
              </a:rPr>
              <a:t>选出n个样本</a:t>
            </a:r>
          </a:p>
          <a:p>
            <a:pPr marL="390525" lvl="1" indent="-390525">
              <a:spcBef>
                <a:spcPts val="1800"/>
              </a:spcBef>
              <a:buFont typeface="Arial" panose="020B0604020202020204" pitchFamily="34" charset="0"/>
              <a:buChar char="•"/>
            </a:pPr>
            <a:r>
              <a:rPr lang="zh-CN" altLang="zh-CN" sz="2000" dirty="0">
                <a:latin typeface="Times New Roman" panose="02020603050405020304" pitchFamily="18" charset="0"/>
                <a:ea typeface="宋体" panose="02010600030101010101" pitchFamily="2" charset="-122"/>
              </a:rPr>
              <a:t>从所有属性中</a:t>
            </a:r>
            <a:r>
              <a:rPr lang="zh-CN" altLang="zh-CN" sz="2000" b="1" dirty="0">
                <a:latin typeface="Times New Roman" panose="02020603050405020304" pitchFamily="18" charset="0"/>
                <a:ea typeface="宋体" panose="02010600030101010101" pitchFamily="2" charset="-122"/>
              </a:rPr>
              <a:t>随机</a:t>
            </a:r>
            <a:r>
              <a:rPr lang="zh-CN" altLang="zh-CN" sz="2000" dirty="0">
                <a:latin typeface="Times New Roman" panose="02020603050405020304" pitchFamily="18" charset="0"/>
                <a:ea typeface="宋体" panose="02010600030101010101" pitchFamily="2" charset="-122"/>
              </a:rPr>
              <a:t>选择k个属性</a:t>
            </a:r>
            <a:r>
              <a:rPr lang="zh-CN" altLang="en-US" sz="2000" dirty="0">
                <a:latin typeface="Times New Roman" panose="02020603050405020304" pitchFamily="18" charset="0"/>
                <a:ea typeface="宋体" panose="02010600030101010101" pitchFamily="2" charset="-122"/>
              </a:rPr>
              <a:t>（总共有</a:t>
            </a:r>
            <a:r>
              <a:rPr lang="en-US" altLang="zh-CN" sz="2000" dirty="0">
                <a:latin typeface="Times New Roman" panose="02020603050405020304" pitchFamily="18" charset="0"/>
                <a:ea typeface="宋体" panose="02010600030101010101" pitchFamily="2" charset="-122"/>
              </a:rPr>
              <a:t>P</a:t>
            </a:r>
            <a:r>
              <a:rPr lang="zh-CN" altLang="en-US" sz="2000" dirty="0">
                <a:latin typeface="Times New Roman" panose="02020603050405020304" pitchFamily="18" charset="0"/>
                <a:ea typeface="宋体" panose="02010600030101010101" pitchFamily="2" charset="-122"/>
              </a:rPr>
              <a:t>个特征变量）</a:t>
            </a:r>
            <a:r>
              <a:rPr lang="zh-CN" altLang="zh-CN" sz="2000" dirty="0">
                <a:latin typeface="Times New Roman" panose="02020603050405020304" pitchFamily="18" charset="0"/>
                <a:ea typeface="宋体" panose="02010600030101010101" pitchFamily="2" charset="-122"/>
              </a:rPr>
              <a:t>，选择最佳分割属性</a:t>
            </a:r>
            <a:r>
              <a:rPr lang="zh-CN" altLang="zh-CN" sz="2000" dirty="0" smtClean="0">
                <a:latin typeface="Times New Roman" panose="02020603050405020304" pitchFamily="18" charset="0"/>
                <a:ea typeface="宋体" panose="02010600030101010101" pitchFamily="2" charset="-122"/>
              </a:rPr>
              <a:t>作为节点</a:t>
            </a:r>
            <a:r>
              <a:rPr lang="zh-CN" altLang="zh-CN" sz="2000" dirty="0">
                <a:latin typeface="Times New Roman" panose="02020603050405020304" pitchFamily="18" charset="0"/>
                <a:ea typeface="宋体" panose="02010600030101010101" pitchFamily="2" charset="-122"/>
              </a:rPr>
              <a:t>建立CART决策树；</a:t>
            </a:r>
            <a:r>
              <a:rPr lang="zh-CN" altLang="en-US" sz="2000" dirty="0">
                <a:latin typeface="Times New Roman" panose="02020603050405020304" pitchFamily="18" charset="0"/>
                <a:ea typeface="宋体" panose="02010600030101010101" pitchFamily="2" charset="-122"/>
              </a:rPr>
              <a:t>（不剪枝）</a:t>
            </a:r>
            <a:endParaRPr lang="zh-CN" altLang="zh-CN" sz="2000" dirty="0">
              <a:latin typeface="Times New Roman" panose="02020603050405020304" pitchFamily="18" charset="0"/>
              <a:ea typeface="宋体" panose="02010600030101010101" pitchFamily="2" charset="-122"/>
            </a:endParaRPr>
          </a:p>
          <a:p>
            <a:pPr marL="390525" lvl="1" indent="-390525">
              <a:spcBef>
                <a:spcPts val="1800"/>
              </a:spcBef>
              <a:buFont typeface="Arial" panose="020B0604020202020204" pitchFamily="34" charset="0"/>
              <a:buChar char="•"/>
            </a:pPr>
            <a:r>
              <a:rPr lang="zh-CN" altLang="zh-CN" sz="2000" dirty="0">
                <a:latin typeface="Times New Roman" panose="02020603050405020304" pitchFamily="18" charset="0"/>
                <a:ea typeface="宋体" panose="02010600030101010101" pitchFamily="2" charset="-122"/>
              </a:rPr>
              <a:t>重复以上两步m次，即建立了m棵CART决策树</a:t>
            </a:r>
          </a:p>
          <a:p>
            <a:pPr marL="390525" lvl="1" indent="-390525">
              <a:spcBef>
                <a:spcPts val="1800"/>
              </a:spcBef>
              <a:buFont typeface="Arial" panose="020B0604020202020204" pitchFamily="34" charset="0"/>
              <a:buChar char="•"/>
            </a:pPr>
            <a:r>
              <a:rPr lang="zh-CN" altLang="zh-CN" sz="2000" dirty="0">
                <a:latin typeface="Times New Roman" panose="02020603050405020304" pitchFamily="18" charset="0"/>
                <a:ea typeface="宋体" panose="02010600030101010101" pitchFamily="2" charset="-122"/>
              </a:rPr>
              <a:t>这m个CART形成随机森林，通过投票表决结果，决定数据属于哪一类</a:t>
            </a:r>
            <a:endParaRPr lang="en-US" altLang="zh-CN" sz="2000" dirty="0">
              <a:latin typeface="Times New Roman" panose="02020603050405020304" pitchFamily="18" charset="0"/>
              <a:ea typeface="宋体" panose="02010600030101010101" pitchFamily="2" charset="-122"/>
            </a:endParaRPr>
          </a:p>
          <a:p>
            <a:pPr marL="390525" lvl="1" indent="-390525">
              <a:spcBef>
                <a:spcPts val="1800"/>
              </a:spcBef>
              <a:buFont typeface="Arial" panose="020B0604020202020204" pitchFamily="34" charset="0"/>
              <a:buChar char="•"/>
            </a:pPr>
            <a:r>
              <a:rPr lang="zh-CN" altLang="en-US" sz="2000" dirty="0">
                <a:latin typeface="Times New Roman" panose="02020603050405020304" pitchFamily="18" charset="0"/>
                <a:ea typeface="宋体" panose="02010600030101010101" pitchFamily="2" charset="-122"/>
              </a:rPr>
              <a:t>（</a:t>
            </a:r>
            <a:r>
              <a:rPr lang="en-US" altLang="zh-CN" sz="2000" dirty="0">
                <a:latin typeface="Times New Roman" panose="02020603050405020304" pitchFamily="18" charset="0"/>
                <a:ea typeface="宋体" panose="02010600030101010101" pitchFamily="2" charset="-122"/>
              </a:rPr>
              <a:t>m</a:t>
            </a:r>
            <a:r>
              <a:rPr lang="zh-CN" altLang="en-US" sz="2000" dirty="0">
                <a:latin typeface="Times New Roman" panose="02020603050405020304" pitchFamily="18" charset="0"/>
                <a:ea typeface="宋体" panose="02010600030101010101" pitchFamily="2" charset="-122"/>
              </a:rPr>
              <a:t>是指循环的次数，</a:t>
            </a:r>
            <a:r>
              <a:rPr lang="en-US" altLang="zh-CN" sz="2000" dirty="0">
                <a:latin typeface="Times New Roman" panose="02020603050405020304" pitchFamily="18" charset="0"/>
                <a:ea typeface="宋体" panose="02010600030101010101" pitchFamily="2" charset="-122"/>
              </a:rPr>
              <a:t>n</a:t>
            </a:r>
            <a:r>
              <a:rPr lang="zh-CN" altLang="en-US" sz="2000" dirty="0">
                <a:latin typeface="Times New Roman" panose="02020603050405020304" pitchFamily="18" charset="0"/>
                <a:ea typeface="宋体" panose="02010600030101010101" pitchFamily="2" charset="-122"/>
              </a:rPr>
              <a:t>是指样本的数目，</a:t>
            </a:r>
            <a:r>
              <a:rPr lang="en-US" altLang="zh-CN" sz="2000" dirty="0">
                <a:latin typeface="Times New Roman" panose="02020603050405020304" pitchFamily="18" charset="0"/>
                <a:ea typeface="宋体" panose="02010600030101010101" pitchFamily="2" charset="-122"/>
              </a:rPr>
              <a:t>n</a:t>
            </a:r>
            <a:r>
              <a:rPr lang="zh-CN" altLang="en-US" sz="2000" dirty="0">
                <a:latin typeface="Times New Roman" panose="02020603050405020304" pitchFamily="18" charset="0"/>
                <a:ea typeface="宋体" panose="02010600030101010101" pitchFamily="2" charset="-122"/>
              </a:rPr>
              <a:t>个样本构成训练的样本集，而</a:t>
            </a:r>
            <a:r>
              <a:rPr lang="en-US" altLang="zh-CN" sz="2000" dirty="0">
                <a:latin typeface="Times New Roman" panose="02020603050405020304" pitchFamily="18" charset="0"/>
                <a:ea typeface="宋体" panose="02010600030101010101" pitchFamily="2" charset="-122"/>
              </a:rPr>
              <a:t>m</a:t>
            </a:r>
            <a:r>
              <a:rPr lang="zh-CN" altLang="en-US" sz="2000" dirty="0">
                <a:latin typeface="Times New Roman" panose="02020603050405020304" pitchFamily="18" charset="0"/>
                <a:ea typeface="宋体" panose="02010600030101010101" pitchFamily="2" charset="-122"/>
              </a:rPr>
              <a:t>次循环中又会产生</a:t>
            </a:r>
            <a:r>
              <a:rPr lang="en-US" altLang="zh-CN" sz="2000" dirty="0">
                <a:latin typeface="Times New Roman" panose="02020603050405020304" pitchFamily="18" charset="0"/>
                <a:ea typeface="宋体" panose="02010600030101010101" pitchFamily="2" charset="-122"/>
              </a:rPr>
              <a:t>m</a:t>
            </a:r>
            <a:r>
              <a:rPr lang="zh-CN" altLang="en-US" sz="2000" dirty="0">
                <a:latin typeface="Times New Roman" panose="02020603050405020304" pitchFamily="18" charset="0"/>
                <a:ea typeface="宋体" panose="02010600030101010101" pitchFamily="2" charset="-122"/>
              </a:rPr>
              <a:t>个这样的样本集）</a:t>
            </a:r>
            <a:endParaRPr lang="zh-CN" altLang="zh-CN" sz="2000" dirty="0">
              <a:latin typeface="Times New Roman" panose="02020603050405020304" pitchFamily="18" charset="0"/>
              <a:ea typeface="宋体" panose="02010600030101010101" pitchFamily="2" charset="-122"/>
            </a:endParaRPr>
          </a:p>
          <a:p>
            <a:pPr lvl="1"/>
            <a:endParaRPr lang="zh-CN" altLang="zh-CN" sz="2400" dirty="0">
              <a:latin typeface="Times New Roman" panose="02020603050405020304" pitchFamily="18" charset="0"/>
            </a:endParaRPr>
          </a:p>
        </p:txBody>
      </p:sp>
    </p:spTree>
    <p:extLst>
      <p:ext uri="{BB962C8B-B14F-4D97-AF65-F5344CB8AC3E}">
        <p14:creationId xmlns:p14="http://schemas.microsoft.com/office/powerpoint/2010/main" val="16168868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随机森林</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18</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smtClean="0">
                <a:latin typeface="Times New Roman" panose="02020603050405020304" pitchFamily="18" charset="0"/>
                <a:cs typeface="Times New Roman" panose="02020603050405020304" pitchFamily="18" charset="0"/>
              </a:rPr>
              <a:t>特征变量随机挑选</a:t>
            </a:r>
            <a:endParaRPr lang="en-US" altLang="zh-CN" sz="2800" b="1" dirty="0" smtClean="0"/>
          </a:p>
        </p:txBody>
      </p:sp>
      <p:sp>
        <p:nvSpPr>
          <p:cNvPr id="8" name="内容占位符 4">
            <a:extLst>
              <a:ext uri="{FF2B5EF4-FFF2-40B4-BE49-F238E27FC236}">
                <a16:creationId xmlns:a16="http://schemas.microsoft.com/office/drawing/2014/main" id="{050CFB77-58DA-420D-9DF1-9FA72C481FD8}"/>
              </a:ext>
            </a:extLst>
          </p:cNvPr>
          <p:cNvSpPr>
            <a:spLocks noGrp="1" noChangeArrowheads="1"/>
          </p:cNvSpPr>
          <p:nvPr>
            <p:ph idx="1"/>
          </p:nvPr>
        </p:nvSpPr>
        <p:spPr>
          <a:xfrm>
            <a:off x="546067" y="1718272"/>
            <a:ext cx="9624060" cy="4990084"/>
          </a:xfrm>
        </p:spPr>
        <p:txBody>
          <a:bodyPr/>
          <a:lstStyle/>
          <a:p>
            <a:pPr>
              <a:spcBef>
                <a:spcPts val="1800"/>
              </a:spcBef>
            </a:pPr>
            <a:r>
              <a:rPr lang="zh-CN" altLang="en-US" sz="2000" dirty="0"/>
              <a:t>随机森林中的子树的每一个分裂过程并未用到所有的待选特征，而是</a:t>
            </a:r>
            <a:r>
              <a:rPr lang="zh-CN" altLang="en-US" sz="2000" b="1" dirty="0"/>
              <a:t>从所有的待选特征中随机选取一部分特征</a:t>
            </a:r>
            <a:r>
              <a:rPr lang="zh-CN" altLang="en-US" sz="2000" dirty="0"/>
              <a:t>，之后再在随机选取的特征中选取最优的特征。这样能够使得随机森林中的决策树都能够彼此不同，提升系统的多样性，从而提升分类性能。</a:t>
            </a:r>
          </a:p>
          <a:p>
            <a:pPr>
              <a:spcBef>
                <a:spcPts val="1800"/>
              </a:spcBef>
            </a:pPr>
            <a:r>
              <a:rPr lang="zh-CN" altLang="en-US" sz="2000" dirty="0"/>
              <a:t>下图中，蓝色的方块代表所有可以被选择的特征，黄色的方块是分裂特征。左边是一棵决策树的特征选取过程，通过在待选特征中选取最优的分裂特征（ID3算法，C4.5算法，CART算法等），完成分裂。右边是一个随机森林中的子树的特征选取过程。</a:t>
            </a:r>
          </a:p>
          <a:p>
            <a:endParaRPr lang="zh-CN" altLang="en-US" sz="1764" dirty="0"/>
          </a:p>
        </p:txBody>
      </p:sp>
      <p:pic>
        <p:nvPicPr>
          <p:cNvPr id="9" name="图片 5">
            <a:extLst>
              <a:ext uri="{FF2B5EF4-FFF2-40B4-BE49-F238E27FC236}">
                <a16:creationId xmlns:a16="http://schemas.microsoft.com/office/drawing/2014/main" id="{64F01396-7128-4BCF-8DAA-51D8A18BFC5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198"/>
          <a:stretch/>
        </p:blipFill>
        <p:spPr bwMode="auto">
          <a:xfrm>
            <a:off x="2854981" y="4205691"/>
            <a:ext cx="5343200" cy="26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59735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随机森林</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19</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随机森林的逻辑</a:t>
            </a:r>
            <a:endParaRPr lang="en-US" altLang="zh-CN" sz="2800" b="1" dirty="0" smtClean="0"/>
          </a:p>
        </p:txBody>
      </p:sp>
      <p:sp>
        <p:nvSpPr>
          <p:cNvPr id="10" name="内容占位符 2">
            <a:extLst>
              <a:ext uri="{FF2B5EF4-FFF2-40B4-BE49-F238E27FC236}">
                <a16:creationId xmlns:a16="http://schemas.microsoft.com/office/drawing/2014/main" id="{9F793C66-6EF0-4755-9857-F48452D50F00}"/>
              </a:ext>
            </a:extLst>
          </p:cNvPr>
          <p:cNvSpPr>
            <a:spLocks noGrp="1"/>
          </p:cNvSpPr>
          <p:nvPr>
            <p:ph idx="1"/>
          </p:nvPr>
        </p:nvSpPr>
        <p:spPr>
          <a:xfrm>
            <a:off x="550862" y="1802358"/>
            <a:ext cx="10644187" cy="3812931"/>
          </a:xfrm>
        </p:spPr>
        <p:txBody>
          <a:bodyPr>
            <a:noAutofit/>
          </a:bodyPr>
          <a:lstStyle/>
          <a:p>
            <a:pPr>
              <a:spcBef>
                <a:spcPts val="1800"/>
              </a:spcBef>
            </a:pPr>
            <a:r>
              <a:rPr lang="zh-CN" altLang="en-US" sz="2000" dirty="0">
                <a:latin typeface="Times New Roman" panose="02020603050405020304" pitchFamily="18" charset="0"/>
              </a:rPr>
              <a:t>随机森林是一种集成学习（</a:t>
            </a:r>
            <a:r>
              <a:rPr lang="en-US" altLang="zh-CN" sz="2000" dirty="0">
                <a:latin typeface="Times New Roman" panose="02020603050405020304" pitchFamily="18" charset="0"/>
              </a:rPr>
              <a:t>Ensemble Learning</a:t>
            </a:r>
            <a:r>
              <a:rPr lang="zh-CN" altLang="en-US" sz="2000" dirty="0" smtClean="0">
                <a:latin typeface="Times New Roman" panose="02020603050405020304" pitchFamily="18" charset="0"/>
              </a:rPr>
              <a:t>），它是在</a:t>
            </a:r>
            <a:r>
              <a:rPr lang="en-US" altLang="zh-CN" sz="2000" dirty="0" smtClean="0">
                <a:latin typeface="Times New Roman" panose="02020603050405020304" pitchFamily="18" charset="0"/>
              </a:rPr>
              <a:t>Bagging</a:t>
            </a:r>
            <a:r>
              <a:rPr lang="zh-CN" altLang="en-US" sz="2000" dirty="0">
                <a:latin typeface="Times New Roman" panose="02020603050405020304" pitchFamily="18" charset="0"/>
              </a:rPr>
              <a:t>的基础上（依然使用自助样本</a:t>
            </a:r>
            <a:r>
              <a:rPr lang="zh-CN" altLang="en-US" sz="2000" dirty="0" smtClean="0">
                <a:latin typeface="Times New Roman" panose="02020603050405020304" pitchFamily="18" charset="0"/>
              </a:rPr>
              <a:t>），在决策树</a:t>
            </a:r>
            <a:r>
              <a:rPr lang="zh-CN" altLang="en-US" sz="2000" dirty="0">
                <a:latin typeface="Times New Roman" panose="02020603050405020304" pitchFamily="18" charset="0"/>
              </a:rPr>
              <a:t>的每个节点进行分裂时，仅随机选取部分变量（比如</a:t>
            </a:r>
            <a:r>
              <a:rPr lang="en-US" altLang="zh-CN" sz="2000" dirty="0">
                <a:latin typeface="Times New Roman" panose="02020603050405020304" pitchFamily="18" charset="0"/>
              </a:rPr>
              <a:t>m</a:t>
            </a:r>
            <a:r>
              <a:rPr lang="zh-CN" altLang="en-US" sz="2000" dirty="0">
                <a:latin typeface="Times New Roman" panose="02020603050405020304" pitchFamily="18" charset="0"/>
              </a:rPr>
              <a:t>个变量）作为侯选的分裂变量</a:t>
            </a:r>
            <a:r>
              <a:rPr lang="zh-CN" altLang="en-US" sz="2000" dirty="0" smtClean="0">
                <a:latin typeface="Times New Roman" panose="02020603050405020304" pitchFamily="18" charset="0"/>
              </a:rPr>
              <a:t>。</a:t>
            </a:r>
            <a:endParaRPr lang="en-US" altLang="zh-CN" sz="2000" dirty="0" smtClean="0">
              <a:latin typeface="Times New Roman" panose="02020603050405020304" pitchFamily="18" charset="0"/>
            </a:endParaRPr>
          </a:p>
          <a:p>
            <a:pPr>
              <a:spcBef>
                <a:spcPts val="1800"/>
              </a:spcBef>
            </a:pPr>
            <a:endParaRPr lang="en-US" altLang="zh-CN" sz="2000" dirty="0">
              <a:latin typeface="Times New Roman" panose="02020603050405020304" pitchFamily="18" charset="0"/>
            </a:endParaRPr>
          </a:p>
          <a:p>
            <a:pPr>
              <a:spcBef>
                <a:spcPts val="1800"/>
              </a:spcBef>
            </a:pPr>
            <a:r>
              <a:rPr lang="zh-CN" altLang="en-US" sz="2000" dirty="0">
                <a:latin typeface="Times New Roman" panose="02020603050405020304" pitchFamily="18" charset="0"/>
              </a:rPr>
              <a:t>它通过组合多个弱分类器，最终结果通过投票或取均值，使得整体模型的结果具有较高的精确度和泛化性能</a:t>
            </a:r>
            <a:r>
              <a:rPr lang="zh-CN" altLang="en-US" sz="2000" dirty="0" smtClean="0">
                <a:latin typeface="Times New Roman" panose="02020603050405020304" pitchFamily="18" charset="0"/>
              </a:rPr>
              <a:t>。</a:t>
            </a:r>
            <a:endParaRPr lang="en-US" altLang="zh-CN" sz="2000" dirty="0" smtClean="0">
              <a:latin typeface="Times New Roman" panose="02020603050405020304" pitchFamily="18" charset="0"/>
            </a:endParaRPr>
          </a:p>
          <a:p>
            <a:pPr>
              <a:spcBef>
                <a:spcPts val="1800"/>
              </a:spcBef>
            </a:pPr>
            <a:endParaRPr lang="en-US" altLang="zh-CN" sz="2000" dirty="0">
              <a:latin typeface="Times New Roman" panose="02020603050405020304" pitchFamily="18" charset="0"/>
            </a:endParaRPr>
          </a:p>
          <a:p>
            <a:pPr>
              <a:spcBef>
                <a:spcPts val="1800"/>
              </a:spcBef>
            </a:pPr>
            <a:r>
              <a:rPr lang="zh-CN" altLang="en-US" sz="2000" dirty="0">
                <a:latin typeface="Times New Roman" panose="02020603050405020304" pitchFamily="18" charset="0"/>
              </a:rPr>
              <a:t>其可以取得不错成绩，主要归功于“</a:t>
            </a:r>
            <a:r>
              <a:rPr lang="zh-CN" altLang="en-US" sz="2000" b="1" dirty="0">
                <a:latin typeface="Times New Roman" panose="02020603050405020304" pitchFamily="18" charset="0"/>
              </a:rPr>
              <a:t>随机</a:t>
            </a:r>
            <a:r>
              <a:rPr lang="zh-CN" altLang="en-US" sz="2000" dirty="0">
                <a:latin typeface="Times New Roman" panose="02020603050405020304" pitchFamily="18" charset="0"/>
              </a:rPr>
              <a:t>”和“</a:t>
            </a:r>
            <a:r>
              <a:rPr lang="zh-CN" altLang="en-US" sz="2000" b="1" dirty="0">
                <a:latin typeface="Times New Roman" panose="02020603050405020304" pitchFamily="18" charset="0"/>
              </a:rPr>
              <a:t>森林</a:t>
            </a:r>
            <a:r>
              <a:rPr lang="zh-CN" altLang="en-US" sz="2000" dirty="0">
                <a:latin typeface="Times New Roman" panose="02020603050405020304" pitchFamily="18" charset="0"/>
              </a:rPr>
              <a:t>”，一个使它具有抗过拟合能力，一个使它更加精准。</a:t>
            </a:r>
          </a:p>
        </p:txBody>
      </p:sp>
    </p:spTree>
    <p:extLst>
      <p:ext uri="{BB962C8B-B14F-4D97-AF65-F5344CB8AC3E}">
        <p14:creationId xmlns:p14="http://schemas.microsoft.com/office/powerpoint/2010/main" val="1507109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2</a:t>
            </a:fld>
            <a:endParaRPr lang="zh-CN" altLang="en-US" smtClean="0"/>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zh-CN" altLang="en-US" sz="2800" dirty="0" smtClean="0"/>
              <a:t>集成算法基本逻辑</a:t>
            </a:r>
            <a:endParaRPr lang="en-US" altLang="zh-CN" sz="2800" dirty="0" smtClean="0"/>
          </a:p>
          <a:p>
            <a:pPr eaLnBrk="1" hangingPunct="1">
              <a:lnSpc>
                <a:spcPct val="150000"/>
              </a:lnSpc>
              <a:spcBef>
                <a:spcPct val="20000"/>
              </a:spcBef>
              <a:buFont typeface="Arial" panose="020B0604020202020204" pitchFamily="34" charset="0"/>
              <a:buChar char="•"/>
            </a:pPr>
            <a:r>
              <a:rPr lang="zh-CN" altLang="en-US" sz="2800" dirty="0" smtClean="0"/>
              <a:t>随机</a:t>
            </a:r>
            <a:r>
              <a:rPr lang="zh-CN" altLang="en-US" sz="2800" dirty="0"/>
              <a:t>森林</a:t>
            </a:r>
          </a:p>
          <a:p>
            <a:pPr eaLnBrk="1" hangingPunct="1">
              <a:lnSpc>
                <a:spcPct val="150000"/>
              </a:lnSpc>
              <a:spcBef>
                <a:spcPct val="20000"/>
              </a:spcBef>
              <a:buFont typeface="Arial" panose="020B0604020202020204" pitchFamily="34" charset="0"/>
              <a:buChar char="•"/>
            </a:pPr>
            <a:r>
              <a:rPr lang="zh-CN" altLang="en-US" sz="2800" dirty="0" smtClean="0"/>
              <a:t>提升</a:t>
            </a:r>
            <a:r>
              <a:rPr lang="zh-CN" altLang="en-US" sz="2800" dirty="0"/>
              <a:t>法</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随机森林</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20</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随机森林的逻辑</a:t>
            </a:r>
            <a:endParaRPr lang="en-US" altLang="zh-CN" sz="2800" b="1" dirty="0" smtClean="0"/>
          </a:p>
        </p:txBody>
      </p:sp>
      <p:sp>
        <p:nvSpPr>
          <p:cNvPr id="9" name="内容占位符 2">
            <a:extLst>
              <a:ext uri="{FF2B5EF4-FFF2-40B4-BE49-F238E27FC236}">
                <a16:creationId xmlns:a16="http://schemas.microsoft.com/office/drawing/2014/main" id="{27AE9890-52E1-428F-B05B-CAC3EC0E6950}"/>
              </a:ext>
            </a:extLst>
          </p:cNvPr>
          <p:cNvSpPr>
            <a:spLocks noGrp="1"/>
          </p:cNvSpPr>
          <p:nvPr>
            <p:ph idx="1"/>
          </p:nvPr>
        </p:nvSpPr>
        <p:spPr>
          <a:xfrm>
            <a:off x="534352" y="1750601"/>
            <a:ext cx="10169173" cy="3695333"/>
          </a:xfrm>
        </p:spPr>
        <p:txBody>
          <a:bodyPr>
            <a:normAutofit/>
          </a:bodyPr>
          <a:lstStyle/>
          <a:p>
            <a:pPr>
              <a:spcBef>
                <a:spcPts val="1800"/>
              </a:spcBef>
            </a:pPr>
            <a:r>
              <a:rPr lang="zh-CN" altLang="en-US" sz="2000" dirty="0">
                <a:latin typeface="Times New Roman" panose="02020603050405020304" pitchFamily="18" charset="0"/>
              </a:rPr>
              <a:t>森林中的每棵树都是独立的，</a:t>
            </a:r>
            <a:r>
              <a:rPr lang="en-US" altLang="zh-CN" sz="2000" dirty="0">
                <a:latin typeface="Times New Roman" panose="02020603050405020304" pitchFamily="18" charset="0"/>
              </a:rPr>
              <a:t>99.9%</a:t>
            </a:r>
            <a:r>
              <a:rPr lang="zh-CN" altLang="en-US" sz="2000" dirty="0">
                <a:latin typeface="Times New Roman" panose="02020603050405020304" pitchFamily="18" charset="0"/>
              </a:rPr>
              <a:t>不相关的树做出的预测结果涵盖所有的情况，这些预测结果将会彼此抵消</a:t>
            </a:r>
            <a:r>
              <a:rPr lang="zh-CN" altLang="en-US" sz="2000" dirty="0" smtClean="0">
                <a:latin typeface="Times New Roman" panose="02020603050405020304" pitchFamily="18" charset="0"/>
              </a:rPr>
              <a:t>。</a:t>
            </a:r>
            <a:endParaRPr lang="en-US" altLang="zh-CN" sz="2000" dirty="0" smtClean="0">
              <a:latin typeface="Times New Roman" panose="02020603050405020304" pitchFamily="18" charset="0"/>
            </a:endParaRPr>
          </a:p>
          <a:p>
            <a:pPr>
              <a:spcBef>
                <a:spcPts val="1800"/>
              </a:spcBef>
            </a:pPr>
            <a:endParaRPr lang="en-US" altLang="zh-CN" sz="2000" dirty="0">
              <a:latin typeface="Times New Roman" panose="02020603050405020304" pitchFamily="18" charset="0"/>
            </a:endParaRPr>
          </a:p>
          <a:p>
            <a:pPr>
              <a:spcBef>
                <a:spcPts val="1800"/>
              </a:spcBef>
            </a:pPr>
            <a:r>
              <a:rPr lang="zh-CN" altLang="en-US" sz="2000" dirty="0">
                <a:latin typeface="Times New Roman" panose="02020603050405020304" pitchFamily="18" charset="0"/>
              </a:rPr>
              <a:t>少数优秀的树的预测结果将会超脱于芸芸“噪音”，做出一个好的预测</a:t>
            </a:r>
            <a:r>
              <a:rPr lang="zh-CN" altLang="en-US" sz="2000" dirty="0" smtClean="0">
                <a:latin typeface="Times New Roman" panose="02020603050405020304" pitchFamily="18" charset="0"/>
              </a:rPr>
              <a:t>。</a:t>
            </a:r>
            <a:endParaRPr lang="en-US" altLang="zh-CN" sz="2000" dirty="0" smtClean="0">
              <a:latin typeface="Times New Roman" panose="02020603050405020304" pitchFamily="18" charset="0"/>
            </a:endParaRPr>
          </a:p>
          <a:p>
            <a:pPr>
              <a:spcBef>
                <a:spcPts val="1800"/>
              </a:spcBef>
            </a:pPr>
            <a:endParaRPr lang="en-US" altLang="zh-CN" sz="2000" dirty="0">
              <a:latin typeface="Times New Roman" panose="02020603050405020304" pitchFamily="18" charset="0"/>
            </a:endParaRPr>
          </a:p>
          <a:p>
            <a:pPr>
              <a:spcBef>
                <a:spcPts val="1800"/>
              </a:spcBef>
            </a:pPr>
            <a:r>
              <a:rPr lang="zh-CN" altLang="en-US" sz="2000" dirty="0">
                <a:latin typeface="Times New Roman" panose="02020603050405020304" pitchFamily="18" charset="0"/>
              </a:rPr>
              <a:t>将若干个弱分类器的分类结果进行投票选择，从而组成一个强分类器，这就是随机森林</a:t>
            </a:r>
            <a:r>
              <a:rPr lang="en-US" altLang="zh-CN" sz="2000" dirty="0">
                <a:latin typeface="Times New Roman" panose="02020603050405020304" pitchFamily="18" charset="0"/>
              </a:rPr>
              <a:t>bagging</a:t>
            </a:r>
            <a:r>
              <a:rPr lang="zh-CN" altLang="en-US" sz="2000" dirty="0">
                <a:latin typeface="Times New Roman" panose="02020603050405020304" pitchFamily="18" charset="0"/>
              </a:rPr>
              <a:t>的思想</a:t>
            </a:r>
            <a:endParaRPr lang="en-US" altLang="zh-CN" sz="2000" dirty="0">
              <a:latin typeface="Times New Roman" panose="02020603050405020304" pitchFamily="18" charset="0"/>
            </a:endParaRPr>
          </a:p>
          <a:p>
            <a:pPr>
              <a:spcBef>
                <a:spcPts val="1800"/>
              </a:spcBef>
            </a:pPr>
            <a:endParaRPr lang="zh-CN" altLang="en-US" sz="2000" dirty="0">
              <a:latin typeface="Times New Roman" panose="02020603050405020304" pitchFamily="18" charset="0"/>
            </a:endParaRPr>
          </a:p>
        </p:txBody>
      </p:sp>
    </p:spTree>
    <p:extLst>
      <p:ext uri="{BB962C8B-B14F-4D97-AF65-F5344CB8AC3E}">
        <p14:creationId xmlns:p14="http://schemas.microsoft.com/office/powerpoint/2010/main" val="16076004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随机森林</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21</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影响随机森林分类性能的主要因素</a:t>
            </a:r>
            <a:endParaRPr lang="en-US" altLang="zh-CN" sz="2800" b="1" dirty="0" smtClean="0"/>
          </a:p>
        </p:txBody>
      </p:sp>
      <p:sp>
        <p:nvSpPr>
          <p:cNvPr id="10" name="Rectangle 3">
            <a:extLst>
              <a:ext uri="{FF2B5EF4-FFF2-40B4-BE49-F238E27FC236}">
                <a16:creationId xmlns:a16="http://schemas.microsoft.com/office/drawing/2014/main" id="{768EF931-9F8C-4D81-850E-EB1FD8FF1C1B}"/>
              </a:ext>
            </a:extLst>
          </p:cNvPr>
          <p:cNvSpPr txBox="1">
            <a:spLocks noChangeArrowheads="1"/>
          </p:cNvSpPr>
          <p:nvPr/>
        </p:nvSpPr>
        <p:spPr bwMode="auto">
          <a:xfrm>
            <a:off x="534353" y="1727528"/>
            <a:ext cx="10241178" cy="415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spcBef>
                <a:spcPts val="1800"/>
              </a:spcBef>
            </a:pPr>
            <a:r>
              <a:rPr lang="zh-CN" altLang="en-US" sz="2000" dirty="0" smtClean="0"/>
              <a:t>森林中单棵树的分类强度（</a:t>
            </a:r>
            <a:r>
              <a:rPr lang="en-US" altLang="zh-CN" sz="2000" dirty="0" smtClean="0">
                <a:latin typeface="Times New Roman" panose="02020603050405020304" pitchFamily="18" charset="0"/>
                <a:cs typeface="Times New Roman" panose="02020603050405020304" pitchFamily="18" charset="0"/>
              </a:rPr>
              <a:t>Strength</a:t>
            </a:r>
            <a:r>
              <a:rPr lang="zh-CN" altLang="en-US" sz="2000" dirty="0" smtClean="0"/>
              <a:t>）：每颗树的分类强度越大，则随机森林的分类性能越好。</a:t>
            </a:r>
            <a:endParaRPr lang="en-US" altLang="zh-CN" sz="2000" dirty="0" smtClean="0"/>
          </a:p>
          <a:p>
            <a:pPr>
              <a:spcBef>
                <a:spcPts val="1800"/>
              </a:spcBef>
            </a:pPr>
            <a:endParaRPr lang="zh-CN" altLang="en-US" sz="2000" dirty="0" smtClean="0"/>
          </a:p>
          <a:p>
            <a:pPr>
              <a:spcBef>
                <a:spcPts val="1800"/>
              </a:spcBef>
            </a:pPr>
            <a:r>
              <a:rPr lang="zh-CN" altLang="en-US" sz="2000" dirty="0" smtClean="0"/>
              <a:t>森林中树之间的相关度（</a:t>
            </a:r>
            <a:r>
              <a:rPr lang="en-US" altLang="zh-CN" sz="2000" dirty="0" smtClean="0">
                <a:latin typeface="Times New Roman" panose="02020603050405020304" pitchFamily="18" charset="0"/>
                <a:cs typeface="Times New Roman" panose="02020603050405020304" pitchFamily="18" charset="0"/>
              </a:rPr>
              <a:t>Correlation</a:t>
            </a:r>
            <a:r>
              <a:rPr lang="zh-CN" altLang="en-US" sz="2000" dirty="0" smtClean="0"/>
              <a:t>）：树之间的相关度越大，则随机森林的分类性能越差。</a:t>
            </a:r>
            <a:endParaRPr lang="en-US" altLang="zh-CN" sz="2000" dirty="0" smtClean="0"/>
          </a:p>
          <a:p>
            <a:pPr>
              <a:spcBef>
                <a:spcPts val="1800"/>
              </a:spcBef>
            </a:pPr>
            <a:endParaRPr lang="en-US" altLang="zh-CN" sz="2000" dirty="0" smtClean="0"/>
          </a:p>
          <a:p>
            <a:pPr>
              <a:spcBef>
                <a:spcPts val="1800"/>
              </a:spcBef>
            </a:pPr>
            <a:r>
              <a:rPr lang="zh-CN" altLang="en-US" sz="2000" dirty="0" smtClean="0">
                <a:latin typeface="Times New Roman" panose="02020603050405020304" pitchFamily="18" charset="0"/>
                <a:cs typeface="Times New Roman" panose="02020603050405020304" pitchFamily="18" charset="0"/>
              </a:rPr>
              <a:t>减小特征选择次数</a:t>
            </a:r>
            <a:r>
              <a:rPr lang="en-US" altLang="zh-CN" sz="2000" dirty="0" smtClean="0">
                <a:latin typeface="Times New Roman" panose="02020603050405020304" pitchFamily="18" charset="0"/>
                <a:cs typeface="Times New Roman" panose="02020603050405020304" pitchFamily="18" charset="0"/>
              </a:rPr>
              <a:t>m</a:t>
            </a:r>
            <a:r>
              <a:rPr lang="zh-CN" altLang="en-US" sz="2000" dirty="0" smtClean="0">
                <a:latin typeface="Times New Roman" panose="02020603050405020304" pitchFamily="18" charset="0"/>
                <a:cs typeface="Times New Roman" panose="02020603050405020304" pitchFamily="18" charset="0"/>
              </a:rPr>
              <a:t>，树的相关性和分类能力也会相应的降低；增大</a:t>
            </a:r>
            <a:r>
              <a:rPr lang="en-US" altLang="zh-CN" sz="2000" dirty="0" smtClean="0">
                <a:latin typeface="Times New Roman" panose="02020603050405020304" pitchFamily="18" charset="0"/>
                <a:cs typeface="Times New Roman" panose="02020603050405020304" pitchFamily="18" charset="0"/>
              </a:rPr>
              <a:t>m</a:t>
            </a:r>
            <a:r>
              <a:rPr lang="zh-CN" altLang="en-US" sz="2000" dirty="0" smtClean="0">
                <a:latin typeface="Times New Roman" panose="02020603050405020304" pitchFamily="18" charset="0"/>
                <a:cs typeface="Times New Roman" panose="02020603050405020304" pitchFamily="18" charset="0"/>
              </a:rPr>
              <a:t>，两者也会随之增大。所以关键问题是如何选择最优的</a:t>
            </a:r>
            <a:r>
              <a:rPr lang="en-US" altLang="zh-CN" sz="2000" dirty="0" smtClean="0">
                <a:latin typeface="Times New Roman" panose="02020603050405020304" pitchFamily="18" charset="0"/>
                <a:cs typeface="Times New Roman" panose="02020603050405020304" pitchFamily="18" charset="0"/>
              </a:rPr>
              <a:t>m</a:t>
            </a:r>
            <a:r>
              <a:rPr lang="zh-CN" altLang="en-US" sz="2000" dirty="0" smtClean="0"/>
              <a:t>（或者是范围）。</a:t>
            </a:r>
          </a:p>
          <a:p>
            <a:pPr>
              <a:spcBef>
                <a:spcPts val="1800"/>
              </a:spcBef>
            </a:pPr>
            <a:endParaRPr lang="zh-CN" altLang="en-US" sz="2000" dirty="0"/>
          </a:p>
        </p:txBody>
      </p:sp>
    </p:spTree>
    <p:extLst>
      <p:ext uri="{BB962C8B-B14F-4D97-AF65-F5344CB8AC3E}">
        <p14:creationId xmlns:p14="http://schemas.microsoft.com/office/powerpoint/2010/main" val="16711448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随机森林</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22</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zh-CN" sz="2800" b="1" dirty="0"/>
              <a:t>随机森林和决策树的关系</a:t>
            </a:r>
            <a:endParaRPr lang="en-US" altLang="zh-CN" sz="2800" b="1" dirty="0" smtClean="0"/>
          </a:p>
        </p:txBody>
      </p:sp>
      <p:sp>
        <p:nvSpPr>
          <p:cNvPr id="3" name="矩形 2"/>
          <p:cNvSpPr/>
          <p:nvPr/>
        </p:nvSpPr>
        <p:spPr>
          <a:xfrm>
            <a:off x="525083" y="1835067"/>
            <a:ext cx="10669967" cy="1785104"/>
          </a:xfrm>
          <a:prstGeom prst="rect">
            <a:avLst/>
          </a:prstGeom>
        </p:spPr>
        <p:txBody>
          <a:bodyPr wrap="square">
            <a:spAutoFit/>
          </a:bodyPr>
          <a:lstStyle/>
          <a:p>
            <a:pPr marL="342900" indent="-342900">
              <a:spcBef>
                <a:spcPts val="1800"/>
              </a:spcBef>
              <a:buFont typeface="Arial" panose="020B0604020202020204" pitchFamily="34" charset="0"/>
              <a:buChar char="•"/>
            </a:pPr>
            <a:r>
              <a:rPr lang="zh-CN" altLang="zh-CN" sz="2000" dirty="0"/>
              <a:t>可以使用决策树作为基本分类器</a:t>
            </a:r>
            <a:endParaRPr lang="en-US" altLang="zh-CN" sz="2000" dirty="0"/>
          </a:p>
          <a:p>
            <a:pPr>
              <a:spcBef>
                <a:spcPts val="1800"/>
              </a:spcBef>
            </a:pPr>
            <a:endParaRPr lang="en-US" altLang="zh-CN" sz="2000" dirty="0"/>
          </a:p>
          <a:p>
            <a:pPr marL="342900" indent="-342900">
              <a:spcBef>
                <a:spcPts val="1800"/>
              </a:spcBef>
              <a:buFont typeface="Arial" panose="020B0604020202020204" pitchFamily="34" charset="0"/>
              <a:buChar char="•"/>
            </a:pPr>
            <a:r>
              <a:rPr lang="zh-CN" altLang="zh-CN" sz="2000" dirty="0"/>
              <a:t>也可以使用</a:t>
            </a:r>
            <a:r>
              <a:rPr lang="zh-CN" altLang="zh-CN" sz="2000" dirty="0">
                <a:latin typeface="Times New Roman" panose="02020603050405020304" pitchFamily="18" charset="0"/>
                <a:cs typeface="Times New Roman" panose="02020603050405020304" pitchFamily="18" charset="0"/>
              </a:rPr>
              <a:t>SVM、Logistic</a:t>
            </a:r>
            <a:r>
              <a:rPr lang="zh-CN" altLang="zh-CN" sz="2000" dirty="0"/>
              <a:t>回归等其他分类器，习惯上，这些分类器组成的“总分类器”，仍然叫做随机森林。</a:t>
            </a:r>
            <a:endParaRPr lang="en-US" altLang="zh-CN" sz="2000" dirty="0"/>
          </a:p>
        </p:txBody>
      </p:sp>
    </p:spTree>
    <p:extLst>
      <p:ext uri="{BB962C8B-B14F-4D97-AF65-F5344CB8AC3E}">
        <p14:creationId xmlns:p14="http://schemas.microsoft.com/office/powerpoint/2010/main" val="9511849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随机森林</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23</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随机森林可用于回归</a:t>
            </a:r>
            <a:endParaRPr lang="en-US" altLang="zh-CN" sz="2800" b="1" dirty="0" smtClean="0"/>
          </a:p>
        </p:txBody>
      </p:sp>
      <p:sp>
        <p:nvSpPr>
          <p:cNvPr id="8" name="Rectangle 3">
            <a:extLst>
              <a:ext uri="{FF2B5EF4-FFF2-40B4-BE49-F238E27FC236}">
                <a16:creationId xmlns:a16="http://schemas.microsoft.com/office/drawing/2014/main" id="{176A0D06-E189-4406-BC38-F13104B4EA2C}"/>
              </a:ext>
            </a:extLst>
          </p:cNvPr>
          <p:cNvSpPr txBox="1">
            <a:spLocks noChangeArrowheads="1"/>
          </p:cNvSpPr>
          <p:nvPr/>
        </p:nvSpPr>
        <p:spPr bwMode="auto">
          <a:xfrm>
            <a:off x="550862" y="1652287"/>
            <a:ext cx="10152663" cy="429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spcBef>
                <a:spcPts val="1800"/>
              </a:spcBef>
            </a:pPr>
            <a:r>
              <a:rPr lang="zh-CN" altLang="en-US" sz="2000" dirty="0" smtClean="0"/>
              <a:t>随机森林是一个树型分类器</a:t>
            </a:r>
            <a:r>
              <a:rPr lang="en-US" altLang="zh-CN" sz="2000" dirty="0" smtClean="0">
                <a:latin typeface="Times New Roman" panose="02020603050405020304" pitchFamily="18" charset="0"/>
              </a:rPr>
              <a:t>{h(</a:t>
            </a:r>
            <a:r>
              <a:rPr lang="en-US" altLang="zh-CN" sz="2000" i="1" dirty="0" smtClean="0">
                <a:latin typeface="Times New Roman" panose="02020603050405020304" pitchFamily="18" charset="0"/>
              </a:rPr>
              <a:t>x</a:t>
            </a:r>
            <a:r>
              <a:rPr lang="en-US" altLang="zh-CN" sz="2000" dirty="0" smtClean="0">
                <a:latin typeface="Times New Roman" panose="02020603050405020304" pitchFamily="18" charset="0"/>
              </a:rPr>
              <a:t>,…</a:t>
            </a:r>
            <a:r>
              <a:rPr lang="en-US" altLang="zh-CN" sz="2000" dirty="0" smtClean="0">
                <a:latin typeface="Times New Roman" panose="02020603050405020304" pitchFamily="18" charset="0"/>
                <a:sym typeface="Euclid Symbol" panose="05050102010706020507" pitchFamily="18" charset="2"/>
              </a:rPr>
              <a:t>,</a:t>
            </a:r>
            <a:r>
              <a:rPr lang="en-US" altLang="zh-CN" sz="2000" baseline="-25000" dirty="0" smtClean="0">
                <a:latin typeface="Times New Roman" panose="02020603050405020304" pitchFamily="18" charset="0"/>
              </a:rPr>
              <a:t>k</a:t>
            </a:r>
            <a:r>
              <a:rPr lang="en-US" altLang="zh-CN" sz="2000" dirty="0" smtClean="0">
                <a:latin typeface="Times New Roman" panose="02020603050405020304" pitchFamily="18" charset="0"/>
              </a:rPr>
              <a:t>),k=1,…}</a:t>
            </a:r>
            <a:r>
              <a:rPr lang="zh-CN" altLang="en-US" sz="2000" dirty="0" smtClean="0"/>
              <a:t>的集合。</a:t>
            </a:r>
            <a:endParaRPr lang="en-US" altLang="zh-CN" sz="2000" dirty="0" smtClean="0"/>
          </a:p>
          <a:p>
            <a:pPr>
              <a:spcBef>
                <a:spcPts val="1800"/>
              </a:spcBef>
            </a:pPr>
            <a:endParaRPr lang="en-US" altLang="zh-CN" sz="2000" dirty="0" smtClean="0"/>
          </a:p>
          <a:p>
            <a:pPr>
              <a:spcBef>
                <a:spcPts val="1800"/>
              </a:spcBef>
            </a:pPr>
            <a:r>
              <a:rPr lang="zh-CN" altLang="en-US" sz="2000" dirty="0" smtClean="0"/>
              <a:t>其中元分类器</a:t>
            </a:r>
            <a:r>
              <a:rPr lang="en-US" altLang="zh-CN" sz="2000" dirty="0" smtClean="0">
                <a:latin typeface="Times New Roman" panose="02020603050405020304" pitchFamily="18" charset="0"/>
              </a:rPr>
              <a:t>h(</a:t>
            </a:r>
            <a:r>
              <a:rPr lang="en-US" altLang="zh-CN" sz="2000" i="1" dirty="0" smtClean="0">
                <a:latin typeface="Times New Roman" panose="02020603050405020304" pitchFamily="18" charset="0"/>
              </a:rPr>
              <a:t>x</a:t>
            </a:r>
            <a:r>
              <a:rPr lang="en-US" altLang="zh-CN" sz="2000" dirty="0" smtClean="0">
                <a:latin typeface="Times New Roman" panose="02020603050405020304" pitchFamily="18" charset="0"/>
              </a:rPr>
              <a:t>,</a:t>
            </a:r>
            <a:r>
              <a:rPr lang="en-US" altLang="zh-CN" sz="2000" dirty="0" smtClean="0">
                <a:latin typeface="Times New Roman" panose="02020603050405020304" pitchFamily="18" charset="0"/>
                <a:sym typeface="Euclid Symbol" panose="05050102010706020507" pitchFamily="18" charset="2"/>
              </a:rPr>
              <a:t>…,</a:t>
            </a:r>
            <a:r>
              <a:rPr lang="en-US" altLang="zh-CN" sz="2000" baseline="-25000" dirty="0" smtClean="0">
                <a:latin typeface="Times New Roman" panose="02020603050405020304" pitchFamily="18" charset="0"/>
              </a:rPr>
              <a:t>k</a:t>
            </a:r>
            <a:r>
              <a:rPr lang="en-US" altLang="zh-CN" sz="2000" dirty="0" smtClean="0">
                <a:latin typeface="Times New Roman" panose="02020603050405020304" pitchFamily="18" charset="0"/>
              </a:rPr>
              <a:t>)</a:t>
            </a:r>
            <a:r>
              <a:rPr lang="zh-CN" altLang="en-US" sz="2000" dirty="0" smtClean="0">
                <a:latin typeface="Times New Roman" panose="02020603050405020304" pitchFamily="18" charset="0"/>
              </a:rPr>
              <a:t>是用</a:t>
            </a:r>
            <a:r>
              <a:rPr lang="en-US" altLang="zh-CN" sz="2000" dirty="0" smtClean="0">
                <a:latin typeface="Times New Roman" panose="02020603050405020304" pitchFamily="18" charset="0"/>
              </a:rPr>
              <a:t>CART</a:t>
            </a:r>
            <a:r>
              <a:rPr lang="zh-CN" altLang="en-US" sz="2000" dirty="0" smtClean="0">
                <a:latin typeface="Times New Roman" panose="02020603050405020304" pitchFamily="18" charset="0"/>
              </a:rPr>
              <a:t>算法构建的没有剪枝的分类回归树；</a:t>
            </a:r>
            <a:endParaRPr lang="en-US" altLang="zh-CN" sz="2000" i="1" dirty="0" smtClean="0">
              <a:latin typeface="Times New Roman" panose="02020603050405020304" pitchFamily="18" charset="0"/>
            </a:endParaRPr>
          </a:p>
          <a:p>
            <a:pPr>
              <a:spcBef>
                <a:spcPts val="1800"/>
              </a:spcBef>
            </a:pPr>
            <a:endParaRPr lang="en-US" altLang="zh-CN" sz="2000" i="1" dirty="0" smtClean="0">
              <a:latin typeface="Times New Roman" panose="02020603050405020304" pitchFamily="18" charset="0"/>
            </a:endParaRPr>
          </a:p>
          <a:p>
            <a:pPr>
              <a:spcBef>
                <a:spcPts val="1800"/>
              </a:spcBef>
            </a:pPr>
            <a:r>
              <a:rPr lang="en-US" altLang="zh-CN" sz="2000" i="1" dirty="0" smtClean="0">
                <a:latin typeface="Times New Roman" panose="02020603050405020304" pitchFamily="18" charset="0"/>
              </a:rPr>
              <a:t>x</a:t>
            </a:r>
            <a:r>
              <a:rPr lang="zh-CN" altLang="en-US" sz="2000" dirty="0" smtClean="0">
                <a:latin typeface="Times New Roman" panose="02020603050405020304" pitchFamily="18" charset="0"/>
              </a:rPr>
              <a:t>是输入向量；</a:t>
            </a:r>
            <a:r>
              <a:rPr lang="zh-CN" altLang="en-US" sz="2000" dirty="0" smtClean="0">
                <a:latin typeface="Times New Roman" panose="02020603050405020304" pitchFamily="18" charset="0"/>
                <a:sym typeface="Euclid Symbol" panose="05050102010706020507" pitchFamily="18" charset="2"/>
              </a:rPr>
              <a:t></a:t>
            </a:r>
            <a:r>
              <a:rPr lang="en-US" altLang="zh-CN" sz="2000" baseline="-25000" dirty="0" smtClean="0">
                <a:latin typeface="Times New Roman" panose="02020603050405020304" pitchFamily="18" charset="0"/>
              </a:rPr>
              <a:t>k</a:t>
            </a:r>
            <a:r>
              <a:rPr lang="zh-CN" altLang="en-US" sz="2000" dirty="0" smtClean="0">
                <a:latin typeface="Times New Roman" panose="02020603050405020304" pitchFamily="18" charset="0"/>
              </a:rPr>
              <a:t>是独立同分布的随机向量，决定了单棵树的生长过程；</a:t>
            </a:r>
            <a:endParaRPr lang="en-US" altLang="zh-CN" sz="2000" dirty="0" smtClean="0">
              <a:latin typeface="Times New Roman" panose="02020603050405020304" pitchFamily="18" charset="0"/>
            </a:endParaRPr>
          </a:p>
          <a:p>
            <a:pPr>
              <a:spcBef>
                <a:spcPts val="1800"/>
              </a:spcBef>
            </a:pPr>
            <a:endParaRPr lang="en-US" altLang="zh-CN" sz="2000" dirty="0" smtClean="0">
              <a:latin typeface="Times New Roman" panose="02020603050405020304" pitchFamily="18" charset="0"/>
            </a:endParaRPr>
          </a:p>
          <a:p>
            <a:pPr>
              <a:spcBef>
                <a:spcPts val="1800"/>
              </a:spcBef>
            </a:pPr>
            <a:r>
              <a:rPr lang="zh-CN" altLang="en-US" sz="2000" dirty="0" smtClean="0">
                <a:latin typeface="Times New Roman" panose="02020603050405020304" pitchFamily="18" charset="0"/>
              </a:rPr>
              <a:t>森林的输出采用单棵树输出结果的简单平均得到。</a:t>
            </a:r>
            <a:endParaRPr lang="zh-CN" altLang="en-US" sz="2000" dirty="0">
              <a:latin typeface="Times New Roman" panose="02020603050405020304" pitchFamily="18" charset="0"/>
            </a:endParaRPr>
          </a:p>
        </p:txBody>
      </p:sp>
    </p:spTree>
    <p:extLst>
      <p:ext uri="{BB962C8B-B14F-4D97-AF65-F5344CB8AC3E}">
        <p14:creationId xmlns:p14="http://schemas.microsoft.com/office/powerpoint/2010/main" val="41028009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随机森林</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24</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随机森林可用于回归</a:t>
            </a:r>
            <a:endParaRPr lang="en-US" altLang="zh-CN" sz="2800" b="1" dirty="0" smtClean="0"/>
          </a:p>
        </p:txBody>
      </p:sp>
      <p:sp>
        <p:nvSpPr>
          <p:cNvPr id="9" name="Rectangle 3">
            <a:extLst>
              <a:ext uri="{FF2B5EF4-FFF2-40B4-BE49-F238E27FC236}">
                <a16:creationId xmlns:a16="http://schemas.microsoft.com/office/drawing/2014/main" id="{1A2034B1-9E6D-45C3-8D2D-2FA68D9FE3A0}"/>
              </a:ext>
            </a:extLst>
          </p:cNvPr>
          <p:cNvSpPr txBox="1">
            <a:spLocks noChangeArrowheads="1"/>
          </p:cNvSpPr>
          <p:nvPr/>
        </p:nvSpPr>
        <p:spPr bwMode="auto">
          <a:xfrm>
            <a:off x="534670" y="1764295"/>
            <a:ext cx="9624060" cy="499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zh-CN" altLang="zh-CN" sz="2000" dirty="0" smtClean="0"/>
              <a:t>离散点是样本集合，描述了臭氧</a:t>
            </a:r>
            <a:r>
              <a:rPr lang="zh-CN" altLang="en-US" sz="2000" dirty="0" smtClean="0"/>
              <a:t>（</a:t>
            </a:r>
            <a:r>
              <a:rPr lang="zh-CN" altLang="zh-CN" sz="2000" dirty="0" smtClean="0"/>
              <a:t>横轴</a:t>
            </a:r>
            <a:r>
              <a:rPr lang="zh-CN" altLang="en-US" sz="2000" dirty="0"/>
              <a:t>）</a:t>
            </a:r>
            <a:r>
              <a:rPr lang="zh-CN" altLang="zh-CN" sz="2000" dirty="0" smtClean="0"/>
              <a:t>和温度</a:t>
            </a:r>
            <a:r>
              <a:rPr lang="zh-CN" altLang="en-US" sz="2000" dirty="0" smtClean="0"/>
              <a:t>（</a:t>
            </a:r>
            <a:r>
              <a:rPr lang="zh-CN" altLang="zh-CN" sz="2000" dirty="0" smtClean="0"/>
              <a:t>纵轴</a:t>
            </a:r>
            <a:r>
              <a:rPr lang="zh-CN" altLang="en-US" sz="2000" dirty="0"/>
              <a:t>）</a:t>
            </a:r>
            <a:r>
              <a:rPr lang="zh-CN" altLang="zh-CN" sz="2000" dirty="0" smtClean="0"/>
              <a:t>的关系</a:t>
            </a:r>
          </a:p>
          <a:p>
            <a:endParaRPr lang="en-US" altLang="zh-CN" sz="2000" dirty="0" smtClean="0"/>
          </a:p>
          <a:p>
            <a:r>
              <a:rPr lang="zh-CN" altLang="zh-CN" sz="2000" dirty="0" smtClean="0"/>
              <a:t>试拟合二者的变化曲线</a:t>
            </a:r>
            <a:endParaRPr lang="zh-CN" altLang="zh-CN" sz="2000" dirty="0"/>
          </a:p>
        </p:txBody>
      </p:sp>
      <p:pic>
        <p:nvPicPr>
          <p:cNvPr id="10" name="Picture 4">
            <a:extLst>
              <a:ext uri="{FF2B5EF4-FFF2-40B4-BE49-F238E27FC236}">
                <a16:creationId xmlns:a16="http://schemas.microsoft.com/office/drawing/2014/main" id="{BCAEDA30-1376-46B2-9B6E-C3997A64F6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7964" y="2939572"/>
            <a:ext cx="4921822" cy="376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extLst>
      <p:ext uri="{BB962C8B-B14F-4D97-AF65-F5344CB8AC3E}">
        <p14:creationId xmlns:p14="http://schemas.microsoft.com/office/powerpoint/2010/main" val="40057440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随机森林</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25</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zh-CN" sz="2800" b="1" dirty="0"/>
              <a:t>投票机制</a:t>
            </a:r>
            <a:endParaRPr lang="en-US" altLang="zh-CN" sz="2800" b="1" dirty="0" smtClean="0"/>
          </a:p>
        </p:txBody>
      </p:sp>
      <p:sp>
        <p:nvSpPr>
          <p:cNvPr id="11" name="Rectangle 3">
            <a:extLst>
              <a:ext uri="{FF2B5EF4-FFF2-40B4-BE49-F238E27FC236}">
                <a16:creationId xmlns:a16="http://schemas.microsoft.com/office/drawing/2014/main" id="{AAA6ACA4-8DB9-4959-99A2-1B90A48341B9}"/>
              </a:ext>
            </a:extLst>
          </p:cNvPr>
          <p:cNvSpPr txBox="1">
            <a:spLocks noChangeArrowheads="1"/>
          </p:cNvSpPr>
          <p:nvPr/>
        </p:nvSpPr>
        <p:spPr bwMode="auto">
          <a:xfrm>
            <a:off x="694831" y="1675275"/>
            <a:ext cx="9648670" cy="355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zh-CN" altLang="zh-CN" sz="2000" dirty="0" smtClean="0"/>
              <a:t>简单投票机制</a:t>
            </a:r>
          </a:p>
          <a:p>
            <a:pPr marL="522287" lvl="1" indent="0">
              <a:buNone/>
            </a:pPr>
            <a:r>
              <a:rPr lang="en-US" altLang="zh-CN" sz="1600" dirty="0" smtClean="0"/>
              <a:t>- </a:t>
            </a:r>
            <a:r>
              <a:rPr lang="zh-CN" altLang="zh-CN" sz="1600" dirty="0" smtClean="0"/>
              <a:t>一票否决(一致表决)</a:t>
            </a:r>
          </a:p>
          <a:p>
            <a:pPr marL="522287" lvl="1" indent="0">
              <a:buNone/>
            </a:pPr>
            <a:r>
              <a:rPr lang="en-US" altLang="zh-CN" sz="1600" dirty="0" smtClean="0"/>
              <a:t>- </a:t>
            </a:r>
            <a:r>
              <a:rPr lang="zh-CN" altLang="zh-CN" sz="1600" dirty="0" smtClean="0"/>
              <a:t>少数服从多数</a:t>
            </a:r>
          </a:p>
          <a:p>
            <a:pPr lvl="2"/>
            <a:r>
              <a:rPr lang="en-US" altLang="zh-CN" sz="1600" dirty="0" smtClean="0"/>
              <a:t>- </a:t>
            </a:r>
            <a:r>
              <a:rPr lang="zh-CN" altLang="zh-CN" sz="1600" dirty="0" smtClean="0"/>
              <a:t>有效多数(加权)</a:t>
            </a:r>
          </a:p>
          <a:p>
            <a:pPr marL="522287" lvl="1" indent="0">
              <a:buNone/>
            </a:pPr>
            <a:r>
              <a:rPr lang="en-US" altLang="zh-CN" sz="1600" dirty="0" smtClean="0"/>
              <a:t>- </a:t>
            </a:r>
            <a:r>
              <a:rPr lang="zh-CN" altLang="zh-CN" sz="1600" dirty="0" smtClean="0"/>
              <a:t>阈值表决</a:t>
            </a:r>
            <a:endParaRPr lang="en-US" altLang="zh-CN" sz="1600" dirty="0" smtClean="0"/>
          </a:p>
          <a:p>
            <a:pPr lvl="1"/>
            <a:endParaRPr lang="zh-CN" altLang="zh-CN" sz="2000" dirty="0" smtClean="0"/>
          </a:p>
          <a:p>
            <a:r>
              <a:rPr lang="zh-CN" altLang="zh-CN" sz="2000" dirty="0" smtClean="0"/>
              <a:t>贝叶斯投票机制</a:t>
            </a:r>
            <a:endParaRPr lang="zh-CN" altLang="zh-CN" sz="2000" dirty="0"/>
          </a:p>
        </p:txBody>
      </p:sp>
    </p:spTree>
    <p:extLst>
      <p:ext uri="{BB962C8B-B14F-4D97-AF65-F5344CB8AC3E}">
        <p14:creationId xmlns:p14="http://schemas.microsoft.com/office/powerpoint/2010/main" val="28955653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随机森林</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26</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zh-CN" sz="2800" b="1" dirty="0"/>
              <a:t>贝叶斯投票机制</a:t>
            </a:r>
            <a:endParaRPr lang="en-US" altLang="zh-CN" sz="2800" b="1" dirty="0" smtClean="0"/>
          </a:p>
        </p:txBody>
      </p:sp>
      <p:sp>
        <p:nvSpPr>
          <p:cNvPr id="8" name="Rectangle 3">
            <a:extLst>
              <a:ext uri="{FF2B5EF4-FFF2-40B4-BE49-F238E27FC236}">
                <a16:creationId xmlns:a16="http://schemas.microsoft.com/office/drawing/2014/main" id="{6E253857-E8AA-4035-B49C-CDF855D4E4F0}"/>
              </a:ext>
            </a:extLst>
          </p:cNvPr>
          <p:cNvSpPr txBox="1">
            <a:spLocks noChangeArrowheads="1"/>
          </p:cNvSpPr>
          <p:nvPr/>
        </p:nvSpPr>
        <p:spPr bwMode="auto">
          <a:xfrm>
            <a:off x="510842" y="1796623"/>
            <a:ext cx="10684207" cy="38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zh-CN" altLang="zh-CN" sz="2000" dirty="0" smtClean="0"/>
              <a:t>简单投票法假设每个分类器都是平等的。</a:t>
            </a:r>
            <a:endParaRPr lang="en-US" altLang="zh-CN" sz="2000" dirty="0" smtClean="0"/>
          </a:p>
          <a:p>
            <a:endParaRPr lang="zh-CN" altLang="zh-CN" sz="2000" dirty="0" smtClean="0"/>
          </a:p>
          <a:p>
            <a:r>
              <a:rPr lang="zh-CN" altLang="zh-CN" sz="2000" dirty="0" smtClean="0"/>
              <a:t>在实际生活中，我们听取一个人的意见，会考虑这个人过去的意见是否有用，从而加大或者减少权值。</a:t>
            </a:r>
            <a:endParaRPr lang="en-US" altLang="zh-CN" sz="2000" dirty="0" smtClean="0"/>
          </a:p>
          <a:p>
            <a:endParaRPr lang="zh-CN" altLang="zh-CN" sz="2000" dirty="0" smtClean="0"/>
          </a:p>
          <a:p>
            <a:r>
              <a:rPr lang="zh-CN" altLang="zh-CN" sz="2000" dirty="0" smtClean="0"/>
              <a:t>贝叶斯投票机制基于每个基本分类器在过去的分类表现设定一个权值，然后按照这个权值进行投票。</a:t>
            </a:r>
            <a:endParaRPr lang="zh-CN" altLang="zh-CN" sz="2000" dirty="0"/>
          </a:p>
        </p:txBody>
      </p:sp>
    </p:spTree>
    <p:extLst>
      <p:ext uri="{BB962C8B-B14F-4D97-AF65-F5344CB8AC3E}">
        <p14:creationId xmlns:p14="http://schemas.microsoft.com/office/powerpoint/2010/main" val="24421510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随机森林</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27</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随机森林的优点</a:t>
            </a:r>
            <a:endParaRPr lang="en-US" altLang="zh-CN" sz="2800" b="1" dirty="0" smtClean="0"/>
          </a:p>
        </p:txBody>
      </p:sp>
      <p:sp>
        <p:nvSpPr>
          <p:cNvPr id="9" name="内容占位符 2">
            <a:extLst>
              <a:ext uri="{FF2B5EF4-FFF2-40B4-BE49-F238E27FC236}">
                <a16:creationId xmlns:a16="http://schemas.microsoft.com/office/drawing/2014/main" id="{0276574C-18C8-4D4A-AFCD-C91FEABA44F7}"/>
              </a:ext>
            </a:extLst>
          </p:cNvPr>
          <p:cNvSpPr>
            <a:spLocks noGrp="1"/>
          </p:cNvSpPr>
          <p:nvPr>
            <p:ph idx="1"/>
          </p:nvPr>
        </p:nvSpPr>
        <p:spPr>
          <a:xfrm>
            <a:off x="534353" y="1675275"/>
            <a:ext cx="10241178" cy="4418704"/>
          </a:xfrm>
        </p:spPr>
        <p:txBody>
          <a:bodyPr>
            <a:noAutofit/>
          </a:bodyPr>
          <a:lstStyle/>
          <a:p>
            <a:pPr>
              <a:spcBef>
                <a:spcPts val="1800"/>
              </a:spcBef>
            </a:pPr>
            <a:r>
              <a:rPr lang="zh-CN" altLang="en-US" sz="2000" dirty="0">
                <a:latin typeface="Times New Roman" panose="02020603050405020304" pitchFamily="18" charset="0"/>
              </a:rPr>
              <a:t>在当前的很多数据集上，相对其他算法有着很大的优势，表现良好。既能处理离散型数据，也能处理连续型数据，数据集无需规范化</a:t>
            </a:r>
            <a:r>
              <a:rPr lang="zh-CN" altLang="en-US" sz="2000" dirty="0" smtClean="0">
                <a:latin typeface="Times New Roman" panose="02020603050405020304" pitchFamily="18" charset="0"/>
              </a:rPr>
              <a:t>。</a:t>
            </a:r>
            <a:endParaRPr lang="en-US" altLang="zh-CN" sz="2000" dirty="0" smtClean="0">
              <a:latin typeface="Times New Roman" panose="02020603050405020304" pitchFamily="18" charset="0"/>
            </a:endParaRPr>
          </a:p>
          <a:p>
            <a:pPr>
              <a:spcBef>
                <a:spcPts val="1800"/>
              </a:spcBef>
            </a:pPr>
            <a:endParaRPr lang="en-US" altLang="zh-CN" sz="2000" dirty="0">
              <a:latin typeface="Times New Roman" panose="02020603050405020304" pitchFamily="18" charset="0"/>
            </a:endParaRPr>
          </a:p>
          <a:p>
            <a:pPr>
              <a:spcBef>
                <a:spcPts val="1800"/>
              </a:spcBef>
            </a:pPr>
            <a:r>
              <a:rPr lang="zh-CN" altLang="en-US" sz="2000" dirty="0">
                <a:latin typeface="Times New Roman" panose="02020603050405020304" pitchFamily="18" charset="0"/>
              </a:rPr>
              <a:t>它能够处理很高维度（</a:t>
            </a:r>
            <a:r>
              <a:rPr lang="en-US" altLang="zh-CN" sz="2000" dirty="0">
                <a:latin typeface="Times New Roman" panose="02020603050405020304" pitchFamily="18" charset="0"/>
              </a:rPr>
              <a:t>feature</a:t>
            </a:r>
            <a:r>
              <a:rPr lang="zh-CN" altLang="en-US" sz="2000" dirty="0">
                <a:latin typeface="Times New Roman" panose="02020603050405020304" pitchFamily="18" charset="0"/>
              </a:rPr>
              <a:t>很多）的数据，并且不用做特征选择（降维）。</a:t>
            </a:r>
            <a:r>
              <a:rPr lang="en-US" altLang="zh-CN" sz="2000" dirty="0">
                <a:latin typeface="Times New Roman" panose="02020603050405020304" pitchFamily="18" charset="0"/>
              </a:rPr>
              <a:t>PS</a:t>
            </a:r>
            <a:r>
              <a:rPr lang="zh-CN" altLang="en-US" sz="2000" dirty="0">
                <a:latin typeface="Times New Roman" panose="02020603050405020304" pitchFamily="18" charset="0"/>
              </a:rPr>
              <a:t>：特征子集是随机选择</a:t>
            </a:r>
            <a:r>
              <a:rPr lang="zh-CN" altLang="en-US" sz="2000" dirty="0" smtClean="0">
                <a:latin typeface="Times New Roman" panose="02020603050405020304" pitchFamily="18" charset="0"/>
              </a:rPr>
              <a:t>的</a:t>
            </a:r>
            <a:endParaRPr lang="en-US" altLang="zh-CN" sz="2000" dirty="0" smtClean="0">
              <a:latin typeface="Times New Roman" panose="02020603050405020304" pitchFamily="18" charset="0"/>
            </a:endParaRPr>
          </a:p>
          <a:p>
            <a:pPr>
              <a:spcBef>
                <a:spcPts val="1800"/>
              </a:spcBef>
            </a:pPr>
            <a:endParaRPr lang="en-US" altLang="zh-CN" sz="2000" dirty="0">
              <a:latin typeface="Times New Roman" panose="02020603050405020304" pitchFamily="18" charset="0"/>
            </a:endParaRPr>
          </a:p>
          <a:p>
            <a:pPr>
              <a:spcBef>
                <a:spcPts val="1800"/>
              </a:spcBef>
            </a:pPr>
            <a:r>
              <a:rPr lang="zh-CN" altLang="en-US" sz="2000" dirty="0">
                <a:latin typeface="Times New Roman" panose="02020603050405020304" pitchFamily="18" charset="0"/>
              </a:rPr>
              <a:t>在训练完后，它能够给出哪些</a:t>
            </a:r>
            <a:r>
              <a:rPr lang="en-US" altLang="zh-CN" sz="2000" dirty="0">
                <a:latin typeface="Times New Roman" panose="02020603050405020304" pitchFamily="18" charset="0"/>
              </a:rPr>
              <a:t>feature</a:t>
            </a:r>
            <a:r>
              <a:rPr lang="zh-CN" altLang="en-US" sz="2000" dirty="0">
                <a:latin typeface="Times New Roman" panose="02020603050405020304" pitchFamily="18" charset="0"/>
              </a:rPr>
              <a:t>比较重要 </a:t>
            </a:r>
            <a:r>
              <a:rPr lang="zh-CN" altLang="en-US" sz="2000" dirty="0" smtClean="0">
                <a:latin typeface="Times New Roman" panose="02020603050405020304" pitchFamily="18" charset="0"/>
              </a:rPr>
              <a:t>。在</a:t>
            </a:r>
            <a:r>
              <a:rPr lang="zh-CN" altLang="en-US" sz="2000" dirty="0">
                <a:latin typeface="Times New Roman" panose="02020603050405020304" pitchFamily="18" charset="0"/>
              </a:rPr>
              <a:t>创建随机森林的时候，对</a:t>
            </a:r>
            <a:r>
              <a:rPr lang="en-US" altLang="zh-CN" sz="2000" dirty="0" err="1">
                <a:latin typeface="Times New Roman" panose="02020603050405020304" pitchFamily="18" charset="0"/>
              </a:rPr>
              <a:t>generlization</a:t>
            </a:r>
            <a:r>
              <a:rPr lang="en-US" altLang="zh-CN" sz="2000" dirty="0">
                <a:latin typeface="Times New Roman" panose="02020603050405020304" pitchFamily="18" charset="0"/>
              </a:rPr>
              <a:t> error</a:t>
            </a:r>
            <a:r>
              <a:rPr lang="zh-CN" altLang="en-US" sz="2000" dirty="0">
                <a:latin typeface="Times New Roman" panose="02020603050405020304" pitchFamily="18" charset="0"/>
              </a:rPr>
              <a:t>使用的是无偏估计，模型泛化能力强</a:t>
            </a:r>
            <a:r>
              <a:rPr lang="zh-CN" altLang="en-US" sz="2000" dirty="0" smtClean="0">
                <a:latin typeface="Times New Roman" panose="02020603050405020304" pitchFamily="18" charset="0"/>
              </a:rPr>
              <a:t>。</a:t>
            </a:r>
            <a:endParaRPr lang="zh-CN" altLang="zh-CN" sz="2000" dirty="0">
              <a:latin typeface="Times New Roman" panose="02020603050405020304" pitchFamily="18" charset="0"/>
              <a:ea typeface="宋体" panose="02010600030101010101" pitchFamily="2" charset="-122"/>
            </a:endParaRPr>
          </a:p>
          <a:p>
            <a:pPr>
              <a:spcBef>
                <a:spcPts val="1800"/>
              </a:spcBef>
            </a:pPr>
            <a:endParaRPr lang="en-US" altLang="zh-CN" sz="2000" dirty="0" smtClean="0">
              <a:latin typeface="Times New Roman" panose="02020603050405020304" pitchFamily="18" charset="0"/>
            </a:endParaRPr>
          </a:p>
          <a:p>
            <a:pPr>
              <a:spcBef>
                <a:spcPts val="1800"/>
              </a:spcBef>
            </a:pPr>
            <a:r>
              <a:rPr lang="zh-CN" altLang="en-US" sz="2000" dirty="0" smtClean="0">
                <a:latin typeface="Times New Roman" panose="02020603050405020304" pitchFamily="18" charset="0"/>
              </a:rPr>
              <a:t>训练</a:t>
            </a:r>
            <a:r>
              <a:rPr lang="zh-CN" altLang="en-US" sz="2000" dirty="0">
                <a:latin typeface="Times New Roman" panose="02020603050405020304" pitchFamily="18" charset="0"/>
              </a:rPr>
              <a:t>速度快，容易做成并行化方法 。 </a:t>
            </a:r>
            <a:r>
              <a:rPr lang="en-US" altLang="zh-CN" sz="2000" dirty="0">
                <a:latin typeface="Times New Roman" panose="02020603050405020304" pitchFamily="18" charset="0"/>
              </a:rPr>
              <a:t>PS</a:t>
            </a:r>
            <a:r>
              <a:rPr lang="zh-CN" altLang="en-US" sz="2000" dirty="0">
                <a:latin typeface="Times New Roman" panose="02020603050405020304" pitchFamily="18" charset="0"/>
              </a:rPr>
              <a:t>：训练时树与树之间是相互独立的</a:t>
            </a:r>
            <a:endParaRPr lang="en-US" altLang="zh-CN" sz="2000" dirty="0">
              <a:latin typeface="Times New Roman" panose="02020603050405020304" pitchFamily="18" charset="0"/>
            </a:endParaRPr>
          </a:p>
          <a:p>
            <a:pPr>
              <a:spcBef>
                <a:spcPts val="1800"/>
              </a:spcBef>
            </a:pPr>
            <a:endParaRPr lang="en-US" altLang="zh-CN" sz="2000" dirty="0">
              <a:latin typeface="Times New Roman" panose="02020603050405020304" pitchFamily="18" charset="0"/>
            </a:endParaRPr>
          </a:p>
        </p:txBody>
      </p:sp>
    </p:spTree>
    <p:extLst>
      <p:ext uri="{BB962C8B-B14F-4D97-AF65-F5344CB8AC3E}">
        <p14:creationId xmlns:p14="http://schemas.microsoft.com/office/powerpoint/2010/main" val="12446886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随机森林</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28</a:t>
            </a:fld>
            <a:endParaRPr lang="zh-CN" altLang="en-US" smtClean="0"/>
          </a:p>
        </p:txBody>
      </p:sp>
      <p:sp>
        <p:nvSpPr>
          <p:cNvPr id="2" name="矩形 1"/>
          <p:cNvSpPr>
            <a:spLocks noChangeArrowheads="1"/>
          </p:cNvSpPr>
          <p:nvPr/>
        </p:nvSpPr>
        <p:spPr bwMode="auto">
          <a:xfrm>
            <a:off x="550863" y="98742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0" indent="0">
              <a:buNone/>
            </a:pPr>
            <a:r>
              <a:rPr lang="zh-CN" altLang="en-US" sz="2800" b="1" dirty="0"/>
              <a:t>随机森林调参</a:t>
            </a:r>
          </a:p>
        </p:txBody>
      </p:sp>
      <mc:AlternateContent xmlns:mc="http://schemas.openxmlformats.org/markup-compatibility/2006" xmlns:a14="http://schemas.microsoft.com/office/drawing/2010/main">
        <mc:Choice Requires="a14">
          <p:graphicFrame>
            <p:nvGraphicFramePr>
              <p:cNvPr id="10" name="表格 9">
                <a:extLst>
                  <a:ext uri="{FF2B5EF4-FFF2-40B4-BE49-F238E27FC236}">
                    <a16:creationId xmlns:a16="http://schemas.microsoft.com/office/drawing/2014/main" id="{8126D68B-B1AE-4744-81AE-0F38C4F21F43}"/>
                  </a:ext>
                </a:extLst>
              </p:cNvPr>
              <p:cNvGraphicFramePr>
                <a:graphicFrameLocks noGrp="1"/>
              </p:cNvGraphicFramePr>
              <p:nvPr>
                <p:extLst>
                  <p:ext uri="{D42A27DB-BD31-4B8C-83A1-F6EECF244321}">
                    <p14:modId xmlns:p14="http://schemas.microsoft.com/office/powerpoint/2010/main" val="1129505010"/>
                  </p:ext>
                </p:extLst>
              </p:nvPr>
            </p:nvGraphicFramePr>
            <p:xfrm>
              <a:off x="661841" y="1604698"/>
              <a:ext cx="9347239" cy="5098175"/>
            </p:xfrm>
            <a:graphic>
              <a:graphicData uri="http://schemas.openxmlformats.org/drawingml/2006/table">
                <a:tbl>
                  <a:tblPr firstRow="1" bandRow="1">
                    <a:tableStyleId>{5C22544A-7EE6-4342-B048-85BDC9FD1C3A}</a:tableStyleId>
                  </a:tblPr>
                  <a:tblGrid>
                    <a:gridCol w="1957868">
                      <a:extLst>
                        <a:ext uri="{9D8B030D-6E8A-4147-A177-3AD203B41FA5}">
                          <a16:colId xmlns:a16="http://schemas.microsoft.com/office/drawing/2014/main" val="1598798465"/>
                        </a:ext>
                      </a:extLst>
                    </a:gridCol>
                    <a:gridCol w="7389371">
                      <a:extLst>
                        <a:ext uri="{9D8B030D-6E8A-4147-A177-3AD203B41FA5}">
                          <a16:colId xmlns:a16="http://schemas.microsoft.com/office/drawing/2014/main" val="2197563882"/>
                        </a:ext>
                      </a:extLst>
                    </a:gridCol>
                  </a:tblGrid>
                  <a:tr h="505256">
                    <a:tc>
                      <a:txBody>
                        <a:bodyPr/>
                        <a:lstStyle/>
                        <a:p>
                          <a:pPr lvl="1" algn="l" fontAlgn="b"/>
                          <a:r>
                            <a:rPr lang="zh-CN" altLang="en-US" sz="1800" b="1" i="0" u="none" strike="noStrike" baseline="0" dirty="0">
                              <a:solidFill>
                                <a:srgbClr val="FAFBFD"/>
                              </a:solidFill>
                              <a:effectLst/>
                              <a:latin typeface="Times New Roman" panose="02020603050405020304" pitchFamily="18" charset="0"/>
                              <a:ea typeface="宋体" panose="02010600030101010101" pitchFamily="2" charset="-122"/>
                            </a:rPr>
                            <a:t>参数</a:t>
                          </a:r>
                          <a:endParaRPr lang="en-AU" sz="1800" b="1" i="0" u="none" strike="noStrike" baseline="0" dirty="0">
                            <a:solidFill>
                              <a:srgbClr val="FAFBFD"/>
                            </a:solidFill>
                            <a:effectLst/>
                            <a:latin typeface="Times New Roman" panose="02020603050405020304" pitchFamily="18" charset="0"/>
                            <a:ea typeface="宋体" panose="02010600030101010101" pitchFamily="2" charset="-122"/>
                          </a:endParaRPr>
                        </a:p>
                      </a:txBody>
                      <a:tcPr marL="5569" marR="5569" marT="5569" marB="0" anchor="ctr">
                        <a:solidFill>
                          <a:srgbClr val="2965AB"/>
                        </a:solidFill>
                      </a:tcPr>
                    </a:tc>
                    <a:tc>
                      <a:txBody>
                        <a:bodyPr/>
                        <a:lstStyle/>
                        <a:p>
                          <a:pPr lvl="1" algn="l" fontAlgn="b"/>
                          <a:r>
                            <a:rPr lang="zh-CN" altLang="en-US" sz="1800" u="none" strike="noStrike" baseline="0" dirty="0">
                              <a:effectLst/>
                              <a:latin typeface="Times New Roman" panose="02020603050405020304" pitchFamily="18" charset="0"/>
                              <a:ea typeface="宋体" panose="02010600030101010101" pitchFamily="2" charset="-122"/>
                            </a:rPr>
                            <a:t>功能</a:t>
                          </a:r>
                          <a:endParaRPr lang="zh-CN" altLang="en-US" sz="1800" b="0" i="0" u="none" strike="noStrike" baseline="0" dirty="0">
                            <a:solidFill>
                              <a:srgbClr val="FAFBFD"/>
                            </a:solidFill>
                            <a:effectLst/>
                            <a:latin typeface="Times New Roman" panose="02020603050405020304" pitchFamily="18" charset="0"/>
                            <a:ea typeface="宋体" panose="02010600030101010101" pitchFamily="2" charset="-122"/>
                          </a:endParaRPr>
                        </a:p>
                      </a:txBody>
                      <a:tcPr marL="5569" marR="5569" marT="5569" marB="0" anchor="ctr">
                        <a:solidFill>
                          <a:srgbClr val="2965AB"/>
                        </a:solidFill>
                      </a:tcPr>
                    </a:tc>
                    <a:extLst>
                      <a:ext uri="{0D108BD9-81ED-4DB2-BD59-A6C34878D82A}">
                        <a16:rowId xmlns:a16="http://schemas.microsoft.com/office/drawing/2014/main" val="3677792078"/>
                      </a:ext>
                    </a:extLst>
                  </a:tr>
                  <a:tr h="505256">
                    <a:tc>
                      <a:txBody>
                        <a:bodyPr/>
                        <a:lstStyle/>
                        <a:p>
                          <a:pPr lvl="1" algn="l" fontAlgn="b"/>
                          <a:r>
                            <a:rPr lang="en-AU" sz="2000" b="0" i="0" u="none" strike="noStrike" baseline="0" dirty="0" err="1">
                              <a:solidFill>
                                <a:srgbClr val="000000"/>
                              </a:solidFill>
                              <a:effectLst/>
                              <a:latin typeface="Times New Roman" panose="02020603050405020304" pitchFamily="18" charset="0"/>
                              <a:ea typeface="宋体" panose="02010600030101010101" pitchFamily="2" charset="-122"/>
                            </a:rPr>
                            <a:t>n_estimators</a:t>
                          </a:r>
                          <a:endParaRPr lang="en-AU" sz="2000" b="0" i="0" u="none" strike="noStrike" baseline="0" dirty="0">
                            <a:solidFill>
                              <a:srgbClr val="000000"/>
                            </a:solidFill>
                            <a:effectLst/>
                            <a:latin typeface="Times New Roman" panose="02020603050405020304" pitchFamily="18" charset="0"/>
                            <a:ea typeface="宋体" panose="02010600030101010101" pitchFamily="2" charset="-122"/>
                          </a:endParaRPr>
                        </a:p>
                      </a:txBody>
                      <a:tcPr marL="5569" marR="5569" marT="5569" marB="0" anchor="ctr"/>
                    </a:tc>
                    <a:tc>
                      <a:txBody>
                        <a:bodyPr/>
                        <a:lstStyle/>
                        <a:p>
                          <a:pPr lvl="1" algn="l" fontAlgn="b"/>
                          <a:r>
                            <a:rPr lang="zh-CN" altLang="en-US" sz="2000" b="0" i="0" u="none" strike="noStrike" baseline="0" dirty="0">
                              <a:solidFill>
                                <a:srgbClr val="000000"/>
                              </a:solidFill>
                              <a:effectLst/>
                              <a:latin typeface="Times New Roman" panose="02020603050405020304" pitchFamily="18" charset="0"/>
                              <a:ea typeface="宋体" panose="02010600030101010101" pitchFamily="2" charset="-122"/>
                            </a:rPr>
                            <a:t>基决策树的个数，默认为</a:t>
                          </a:r>
                          <a:r>
                            <a:rPr lang="en-US" altLang="zh-CN" sz="2000" b="0" i="0" u="none" strike="noStrike" baseline="0" dirty="0">
                              <a:solidFill>
                                <a:srgbClr val="000000"/>
                              </a:solidFill>
                              <a:effectLst/>
                              <a:latin typeface="Times New Roman" panose="02020603050405020304" pitchFamily="18" charset="0"/>
                              <a:ea typeface="宋体" panose="02010600030101010101" pitchFamily="2" charset="-122"/>
                            </a:rPr>
                            <a:t>10</a:t>
                          </a:r>
                          <a:endParaRPr lang="zh-CN" altLang="en-US" sz="2000" b="0" i="0" u="none" strike="noStrike" baseline="0" dirty="0">
                            <a:solidFill>
                              <a:srgbClr val="000000"/>
                            </a:solidFill>
                            <a:effectLst/>
                            <a:latin typeface="Times New Roman" panose="02020603050405020304" pitchFamily="18" charset="0"/>
                            <a:ea typeface="宋体" panose="02010600030101010101" pitchFamily="2" charset="-122"/>
                          </a:endParaRPr>
                        </a:p>
                      </a:txBody>
                      <a:tcPr marL="5569" marR="5569" marT="5569" marB="0" anchor="ctr"/>
                    </a:tc>
                    <a:extLst>
                      <a:ext uri="{0D108BD9-81ED-4DB2-BD59-A6C34878D82A}">
                        <a16:rowId xmlns:a16="http://schemas.microsoft.com/office/drawing/2014/main" val="713277262"/>
                      </a:ext>
                    </a:extLst>
                  </a:tr>
                  <a:tr h="505256">
                    <a:tc>
                      <a:txBody>
                        <a:bodyPr/>
                        <a:lstStyle/>
                        <a:p>
                          <a:pPr lvl="1" algn="l" fontAlgn="b"/>
                          <a:r>
                            <a:rPr lang="en-US" altLang="zh-CN" sz="2000" b="0" i="0" kern="1200" baseline="0" dirty="0" err="1" smtClean="0">
                              <a:solidFill>
                                <a:schemeClr val="dk1"/>
                              </a:solidFill>
                              <a:effectLst/>
                              <a:latin typeface="Times New Roman" panose="02020603050405020304" pitchFamily="18" charset="0"/>
                              <a:ea typeface="宋体" panose="02010600030101010101" pitchFamily="2" charset="-122"/>
                              <a:cs typeface="+mn-cs"/>
                            </a:rPr>
                            <a:t>max_depth</a:t>
                          </a:r>
                          <a:endParaRPr lang="en-AU" sz="2000" b="0" i="0" u="none" strike="noStrike" baseline="0" dirty="0">
                            <a:solidFill>
                              <a:srgbClr val="000000"/>
                            </a:solidFill>
                            <a:effectLst/>
                            <a:latin typeface="Times New Roman" panose="02020603050405020304" pitchFamily="18" charset="0"/>
                            <a:ea typeface="宋体" panose="02010600030101010101" pitchFamily="2" charset="-122"/>
                          </a:endParaRPr>
                        </a:p>
                      </a:txBody>
                      <a:tcPr marL="5569" marR="5569" marT="5569" marB="0" anchor="ctr"/>
                    </a:tc>
                    <a:tc>
                      <a:txBody>
                        <a:bodyPr/>
                        <a:lstStyle/>
                        <a:p>
                          <a:pPr lvl="1" algn="l" fontAlgn="b"/>
                          <a:r>
                            <a:rPr lang="zh-CN" altLang="en-US" sz="2000" b="0" i="0" u="none" strike="noStrike" baseline="0" dirty="0" smtClean="0">
                              <a:solidFill>
                                <a:srgbClr val="000000"/>
                              </a:solidFill>
                              <a:effectLst/>
                              <a:latin typeface="Times New Roman" panose="02020603050405020304" pitchFamily="18" charset="0"/>
                              <a:ea typeface="宋体" panose="02010600030101010101" pitchFamily="2" charset="-122"/>
                            </a:rPr>
                            <a:t>树的最大深度</a:t>
                          </a:r>
                          <a:endParaRPr lang="zh-CN" altLang="en-US" sz="2000" b="0" i="0" u="none" strike="noStrike" baseline="0" dirty="0">
                            <a:solidFill>
                              <a:srgbClr val="000000"/>
                            </a:solidFill>
                            <a:effectLst/>
                            <a:latin typeface="Times New Roman" panose="02020603050405020304" pitchFamily="18" charset="0"/>
                            <a:ea typeface="宋体" panose="02010600030101010101" pitchFamily="2" charset="-122"/>
                          </a:endParaRPr>
                        </a:p>
                      </a:txBody>
                      <a:tcPr marL="5569" marR="5569" marT="5569" marB="0" anchor="ctr"/>
                    </a:tc>
                    <a:extLst>
                      <a:ext uri="{0D108BD9-81ED-4DB2-BD59-A6C34878D82A}">
                        <a16:rowId xmlns:a16="http://schemas.microsoft.com/office/drawing/2014/main" val="295592685"/>
                      </a:ext>
                    </a:extLst>
                  </a:tr>
                  <a:tr h="505256">
                    <a:tc>
                      <a:txBody>
                        <a:bodyPr/>
                        <a:lstStyle/>
                        <a:p>
                          <a:pPr lvl="1" algn="l" fontAlgn="b"/>
                          <a:r>
                            <a:rPr lang="en-AU" sz="2000" b="0" i="0" u="none" strike="noStrike" baseline="0" dirty="0">
                              <a:solidFill>
                                <a:srgbClr val="000000"/>
                              </a:solidFill>
                              <a:effectLst/>
                              <a:latin typeface="Times New Roman" panose="02020603050405020304" pitchFamily="18" charset="0"/>
                              <a:ea typeface="宋体" panose="02010600030101010101" pitchFamily="2" charset="-122"/>
                            </a:rPr>
                            <a:t>criterion</a:t>
                          </a:r>
                        </a:p>
                      </a:txBody>
                      <a:tcPr marL="5569" marR="5569" marT="5569" marB="0" anchor="ctr"/>
                    </a:tc>
                    <a:tc>
                      <a:txBody>
                        <a:bodyPr/>
                        <a:lstStyle/>
                        <a:p>
                          <a:pPr lvl="1" algn="l" fontAlgn="b"/>
                          <a:r>
                            <a:rPr lang="zh-CN" altLang="en-US" sz="2000" b="0" i="0" u="none" strike="noStrike" baseline="0" dirty="0">
                              <a:solidFill>
                                <a:srgbClr val="000000"/>
                              </a:solidFill>
                              <a:effectLst/>
                              <a:latin typeface="Times New Roman" panose="02020603050405020304" pitchFamily="18" charset="0"/>
                              <a:ea typeface="宋体" panose="02010600030101010101" pitchFamily="2" charset="-122"/>
                            </a:rPr>
                            <a:t>最佳划分的评价标准，默认为“</a:t>
                          </a:r>
                          <a:r>
                            <a:rPr lang="en-US" altLang="zh-CN" sz="2000" b="0" i="0" u="none" strike="noStrike" baseline="0" dirty="0" err="1">
                              <a:solidFill>
                                <a:srgbClr val="000000"/>
                              </a:solidFill>
                              <a:effectLst/>
                              <a:latin typeface="Times New Roman" panose="02020603050405020304" pitchFamily="18" charset="0"/>
                              <a:ea typeface="宋体" panose="02010600030101010101" pitchFamily="2" charset="-122"/>
                            </a:rPr>
                            <a:t>gini</a:t>
                          </a:r>
                          <a:r>
                            <a:rPr lang="zh-CN" altLang="en-US" sz="2000" b="0" i="0" u="none" strike="noStrike" baseline="0" dirty="0">
                              <a:solidFill>
                                <a:srgbClr val="000000"/>
                              </a:solidFill>
                              <a:effectLst/>
                              <a:latin typeface="Times New Roman" panose="02020603050405020304" pitchFamily="18" charset="0"/>
                              <a:ea typeface="宋体" panose="02010600030101010101" pitchFamily="2" charset="-122"/>
                            </a:rPr>
                            <a:t>”，可选“</a:t>
                          </a:r>
                          <a:r>
                            <a:rPr lang="en-US" altLang="zh-CN" sz="2000" b="0" i="0" u="none" strike="noStrike" baseline="0" dirty="0">
                              <a:solidFill>
                                <a:srgbClr val="000000"/>
                              </a:solidFill>
                              <a:effectLst/>
                              <a:latin typeface="Times New Roman" panose="02020603050405020304" pitchFamily="18" charset="0"/>
                              <a:ea typeface="宋体" panose="02010600030101010101" pitchFamily="2" charset="-122"/>
                            </a:rPr>
                            <a:t>entropy</a:t>
                          </a:r>
                          <a:r>
                            <a:rPr lang="zh-CN" altLang="en-US" sz="2000" b="0" i="0" u="none" strike="noStrike" baseline="0" dirty="0">
                              <a:solidFill>
                                <a:srgbClr val="000000"/>
                              </a:solidFill>
                              <a:effectLst/>
                              <a:latin typeface="Times New Roman" panose="02020603050405020304" pitchFamily="18" charset="0"/>
                              <a:ea typeface="宋体" panose="02010600030101010101" pitchFamily="2" charset="-122"/>
                            </a:rPr>
                            <a:t>”</a:t>
                          </a:r>
                        </a:p>
                      </a:txBody>
                      <a:tcPr marL="5569" marR="5569" marT="5569" marB="0" anchor="ctr"/>
                    </a:tc>
                    <a:extLst>
                      <a:ext uri="{0D108BD9-81ED-4DB2-BD59-A6C34878D82A}">
                        <a16:rowId xmlns:a16="http://schemas.microsoft.com/office/drawing/2014/main" val="1754953857"/>
                      </a:ext>
                    </a:extLst>
                  </a:tr>
                  <a:tr h="1102813">
                    <a:tc>
                      <a:txBody>
                        <a:bodyPr/>
                        <a:lstStyle/>
                        <a:p>
                          <a:pPr lvl="1" algn="l" fontAlgn="b"/>
                          <a:r>
                            <a:rPr lang="en-AU" sz="2000" b="0" i="0" u="none" strike="noStrike" baseline="0" dirty="0" err="1">
                              <a:solidFill>
                                <a:srgbClr val="000000"/>
                              </a:solidFill>
                              <a:effectLst/>
                              <a:latin typeface="Times New Roman" panose="02020603050405020304" pitchFamily="18" charset="0"/>
                              <a:ea typeface="宋体" panose="02010600030101010101" pitchFamily="2" charset="-122"/>
                            </a:rPr>
                            <a:t>max_features</a:t>
                          </a:r>
                          <a:endParaRPr lang="en-AU" sz="2000" b="0" i="0" u="none" strike="noStrike" baseline="0" dirty="0">
                            <a:solidFill>
                              <a:srgbClr val="000000"/>
                            </a:solidFill>
                            <a:effectLst/>
                            <a:latin typeface="Times New Roman" panose="02020603050405020304" pitchFamily="18" charset="0"/>
                            <a:ea typeface="宋体" panose="02010600030101010101" pitchFamily="2" charset="-122"/>
                          </a:endParaRPr>
                        </a:p>
                      </a:txBody>
                      <a:tcPr marL="5569" marR="5569" marT="5569" marB="0" anchor="ctr"/>
                    </a:tc>
                    <a:tc>
                      <a:txBody>
                        <a:bodyPr/>
                        <a:lstStyle/>
                        <a:p>
                          <a:pPr lvl="1" algn="l" fontAlgn="b"/>
                          <a:r>
                            <a:rPr lang="zh-CN" altLang="en-US" sz="2000" b="0" i="0" u="none" strike="noStrike" baseline="0" dirty="0" smtClean="0">
                              <a:solidFill>
                                <a:srgbClr val="000000"/>
                              </a:solidFill>
                              <a:effectLst/>
                              <a:latin typeface="Times New Roman" panose="02020603050405020304" pitchFamily="18" charset="0"/>
                              <a:ea typeface="宋体" panose="02010600030101010101" pitchFamily="2" charset="-122"/>
                            </a:rPr>
                            <a:t>每个决策树的随机选择的特征数目，默认为“</a:t>
                          </a:r>
                          <a:r>
                            <a:rPr lang="en-US" altLang="zh-CN" sz="2000" b="0" i="0" u="none" strike="noStrike" baseline="0" dirty="0">
                              <a:solidFill>
                                <a:srgbClr val="000000"/>
                              </a:solidFill>
                              <a:effectLst/>
                              <a:latin typeface="Times New Roman" panose="02020603050405020304" pitchFamily="18" charset="0"/>
                              <a:ea typeface="宋体" panose="02010600030101010101" pitchFamily="2" charset="-122"/>
                            </a:rPr>
                            <a:t>auto</a:t>
                          </a:r>
                          <a:r>
                            <a:rPr lang="zh-CN" altLang="en-US" sz="2000" b="0" i="0" u="none" strike="noStrike" baseline="0" dirty="0">
                              <a:solidFill>
                                <a:srgbClr val="000000"/>
                              </a:solidFill>
                              <a:effectLst/>
                              <a:latin typeface="Times New Roman" panose="02020603050405020304" pitchFamily="18" charset="0"/>
                              <a:ea typeface="宋体" panose="02010600030101010101" pitchFamily="2" charset="-122"/>
                            </a:rPr>
                            <a:t>”（</a:t>
                          </a:r>
                          <a14:m>
                            <m:oMath xmlns:m="http://schemas.openxmlformats.org/officeDocument/2006/math">
                              <m:r>
                                <a:rPr lang="en-US" altLang="zh-CN" sz="2000" b="0" i="1" u="none" strike="noStrike" baseline="0" smtClean="0">
                                  <a:solidFill>
                                    <a:srgbClr val="000000"/>
                                  </a:solidFill>
                                  <a:effectLst/>
                                  <a:latin typeface="Cambria Math" panose="02040503050406030204" pitchFamily="18" charset="0"/>
                                  <a:ea typeface="+mn-ea"/>
                                </a:rPr>
                                <m:t>𝑚</m:t>
                              </m:r>
                              <m:r>
                                <a:rPr lang="en-US" altLang="zh-CN" sz="2000" b="0" i="1" u="none" strike="noStrike" baseline="0" smtClean="0">
                                  <a:solidFill>
                                    <a:srgbClr val="000000"/>
                                  </a:solidFill>
                                  <a:effectLst/>
                                  <a:latin typeface="Cambria Math" panose="02040503050406030204" pitchFamily="18" charset="0"/>
                                  <a:ea typeface="+mn-ea"/>
                                </a:rPr>
                                <m:t>=</m:t>
                              </m:r>
                              <m:rad>
                                <m:radPr>
                                  <m:degHide m:val="on"/>
                                  <m:ctrlPr>
                                    <a:rPr lang="en-US" altLang="zh-CN" sz="2000" b="0" i="1" u="none" strike="noStrike" baseline="0" smtClean="0">
                                      <a:solidFill>
                                        <a:srgbClr val="000000"/>
                                      </a:solidFill>
                                      <a:effectLst/>
                                      <a:latin typeface="Cambria Math" panose="02040503050406030204" pitchFamily="18" charset="0"/>
                                      <a:ea typeface="+mn-ea"/>
                                    </a:rPr>
                                  </m:ctrlPr>
                                </m:radPr>
                                <m:deg/>
                                <m:e>
                                  <m:r>
                                    <a:rPr lang="en-US" altLang="zh-CN" sz="2000" b="0" i="1" u="none" strike="noStrike" baseline="0" smtClean="0">
                                      <a:solidFill>
                                        <a:srgbClr val="000000"/>
                                      </a:solidFill>
                                      <a:effectLst/>
                                      <a:latin typeface="Cambria Math" panose="02040503050406030204" pitchFamily="18" charset="0"/>
                                      <a:ea typeface="+mn-ea"/>
                                    </a:rPr>
                                    <m:t>𝑑</m:t>
                                  </m:r>
                                </m:e>
                              </m:rad>
                            </m:oMath>
                          </a14:m>
                          <a:r>
                            <a:rPr lang="zh-CN" altLang="en-US" sz="2000" b="0" i="0" u="none" strike="noStrike" baseline="0" dirty="0">
                              <a:solidFill>
                                <a:srgbClr val="000000"/>
                              </a:solidFill>
                              <a:effectLst/>
                              <a:latin typeface="Times New Roman" panose="02020603050405020304" pitchFamily="18" charset="0"/>
                              <a:ea typeface="宋体" panose="02010600030101010101" pitchFamily="2" charset="-122"/>
                            </a:rPr>
                            <a:t>），还可选：</a:t>
                          </a:r>
                          <a:endParaRPr lang="en-US" altLang="zh-CN" sz="2000" b="0" i="0" u="none" strike="noStrike" baseline="0" dirty="0">
                            <a:solidFill>
                              <a:srgbClr val="000000"/>
                            </a:solidFill>
                            <a:effectLst/>
                            <a:latin typeface="Times New Roman" panose="02020603050405020304" pitchFamily="18" charset="0"/>
                            <a:ea typeface="宋体" panose="02010600030101010101" pitchFamily="2" charset="-122"/>
                          </a:endParaRPr>
                        </a:p>
                        <a:p>
                          <a:pPr lvl="1" algn="l" fontAlgn="b"/>
                          <a:r>
                            <a:rPr lang="en-US" altLang="zh-CN" sz="2000" b="0" i="0" u="none" strike="noStrike" baseline="0" dirty="0">
                              <a:solidFill>
                                <a:srgbClr val="000000"/>
                              </a:solidFill>
                              <a:effectLst/>
                              <a:latin typeface="Times New Roman" panose="02020603050405020304" pitchFamily="18" charset="0"/>
                              <a:ea typeface="宋体" panose="02010600030101010101" pitchFamily="2" charset="-122"/>
                            </a:rPr>
                            <a:t>           </a:t>
                          </a:r>
                          <a:r>
                            <a:rPr lang="zh-CN" altLang="en-US" sz="2000" b="0" i="0" u="none" strike="noStrike" baseline="0" dirty="0">
                              <a:solidFill>
                                <a:srgbClr val="000000"/>
                              </a:solidFill>
                              <a:effectLst/>
                              <a:latin typeface="Times New Roman" panose="02020603050405020304" pitchFamily="18" charset="0"/>
                              <a:ea typeface="宋体" panose="02010600030101010101" pitchFamily="2" charset="-122"/>
                            </a:rPr>
                            <a:t>“</a:t>
                          </a:r>
                          <a:r>
                            <a:rPr lang="en-US" altLang="zh-CN" sz="2000" b="0" i="0" u="none" strike="noStrike" baseline="0" dirty="0" err="1">
                              <a:solidFill>
                                <a:srgbClr val="000000"/>
                              </a:solidFill>
                              <a:effectLst/>
                              <a:latin typeface="Times New Roman" panose="02020603050405020304" pitchFamily="18" charset="0"/>
                              <a:ea typeface="宋体" panose="02010600030101010101" pitchFamily="2" charset="-122"/>
                            </a:rPr>
                            <a:t>sqrt</a:t>
                          </a:r>
                          <a:r>
                            <a:rPr lang="zh-CN" altLang="en-US" sz="2000" b="0" i="0" u="none" strike="noStrike" baseline="0" dirty="0">
                              <a:solidFill>
                                <a:srgbClr val="000000"/>
                              </a:solidFill>
                              <a:effectLst/>
                              <a:latin typeface="Times New Roman" panose="02020603050405020304" pitchFamily="18" charset="0"/>
                              <a:ea typeface="宋体" panose="02010600030101010101" pitchFamily="2" charset="-122"/>
                            </a:rPr>
                            <a:t>”（同“</a:t>
                          </a:r>
                          <a:r>
                            <a:rPr lang="en-US" altLang="zh-CN" sz="2000" b="0" i="0" u="none" strike="noStrike" baseline="0" dirty="0">
                              <a:solidFill>
                                <a:srgbClr val="000000"/>
                              </a:solidFill>
                              <a:effectLst/>
                              <a:latin typeface="Times New Roman" panose="02020603050405020304" pitchFamily="18" charset="0"/>
                              <a:ea typeface="宋体" panose="02010600030101010101" pitchFamily="2" charset="-122"/>
                            </a:rPr>
                            <a:t>auto</a:t>
                          </a:r>
                          <a:r>
                            <a:rPr lang="zh-CN" altLang="en-US" sz="2000" b="0" i="0" u="none" strike="noStrike" baseline="0" dirty="0">
                              <a:solidFill>
                                <a:srgbClr val="000000"/>
                              </a:solidFill>
                              <a:effectLst/>
                              <a:latin typeface="Times New Roman" panose="02020603050405020304" pitchFamily="18" charset="0"/>
                              <a:ea typeface="宋体" panose="02010600030101010101" pitchFamily="2" charset="-122"/>
                            </a:rPr>
                            <a:t>”）</a:t>
                          </a:r>
                          <a:endParaRPr lang="en-US" altLang="zh-CN" sz="2000" b="0" i="0" u="none" strike="noStrike" baseline="0" dirty="0">
                            <a:solidFill>
                              <a:srgbClr val="000000"/>
                            </a:solidFill>
                            <a:effectLst/>
                            <a:latin typeface="Times New Roman" panose="02020603050405020304" pitchFamily="18" charset="0"/>
                            <a:ea typeface="宋体" panose="02010600030101010101" pitchFamily="2" charset="-122"/>
                          </a:endParaRPr>
                        </a:p>
                        <a:p>
                          <a:pPr lvl="1" algn="l" fontAlgn="b"/>
                          <a:r>
                            <a:rPr lang="en-US" altLang="zh-CN" sz="2000" b="0" i="0" u="none" strike="noStrike" baseline="0" dirty="0">
                              <a:solidFill>
                                <a:srgbClr val="000000"/>
                              </a:solidFill>
                              <a:effectLst/>
                              <a:latin typeface="Times New Roman" panose="02020603050405020304" pitchFamily="18" charset="0"/>
                              <a:ea typeface="宋体" panose="02010600030101010101" pitchFamily="2" charset="-122"/>
                            </a:rPr>
                            <a:t>           </a:t>
                          </a:r>
                          <a:r>
                            <a:rPr lang="zh-CN" altLang="en-US" sz="2000" b="0" i="0" u="none" strike="noStrike" baseline="0" dirty="0">
                              <a:solidFill>
                                <a:srgbClr val="000000"/>
                              </a:solidFill>
                              <a:effectLst/>
                              <a:latin typeface="Times New Roman" panose="02020603050405020304" pitchFamily="18" charset="0"/>
                              <a:ea typeface="宋体" panose="02010600030101010101" pitchFamily="2" charset="-122"/>
                            </a:rPr>
                            <a:t>“</a:t>
                          </a:r>
                          <a:r>
                            <a:rPr lang="en-US" altLang="zh-CN" sz="2000" b="0" i="0" u="none" strike="noStrike" baseline="0" dirty="0">
                              <a:solidFill>
                                <a:srgbClr val="000000"/>
                              </a:solidFill>
                              <a:effectLst/>
                              <a:latin typeface="Times New Roman" panose="02020603050405020304" pitchFamily="18" charset="0"/>
                              <a:ea typeface="宋体" panose="02010600030101010101" pitchFamily="2" charset="-122"/>
                            </a:rPr>
                            <a:t>log2</a:t>
                          </a:r>
                          <a:r>
                            <a:rPr lang="zh-CN" altLang="en-US" sz="2000" b="0" i="0" u="none" strike="noStrike" baseline="0" dirty="0">
                              <a:solidFill>
                                <a:srgbClr val="000000"/>
                              </a:solidFill>
                              <a:effectLst/>
                              <a:latin typeface="Times New Roman" panose="02020603050405020304" pitchFamily="18" charset="0"/>
                              <a:ea typeface="宋体" panose="02010600030101010101" pitchFamily="2" charset="-122"/>
                            </a:rPr>
                            <a:t>”（</a:t>
                          </a:r>
                          <a14:m>
                            <m:oMath xmlns:m="http://schemas.openxmlformats.org/officeDocument/2006/math">
                              <m:r>
                                <a:rPr lang="en-US" altLang="zh-CN" sz="2000" b="0" i="1" u="none" strike="noStrike" baseline="0" smtClean="0">
                                  <a:solidFill>
                                    <a:srgbClr val="000000"/>
                                  </a:solidFill>
                                  <a:effectLst/>
                                  <a:latin typeface="Cambria Math" panose="02040503050406030204" pitchFamily="18" charset="0"/>
                                  <a:ea typeface="+mn-ea"/>
                                </a:rPr>
                                <m:t>𝑚</m:t>
                              </m:r>
                              <m:r>
                                <a:rPr lang="en-US" altLang="zh-CN" sz="2000" b="0" i="1" u="none" strike="noStrike" baseline="0" smtClean="0">
                                  <a:solidFill>
                                    <a:srgbClr val="000000"/>
                                  </a:solidFill>
                                  <a:effectLst/>
                                  <a:latin typeface="Cambria Math" panose="02040503050406030204" pitchFamily="18" charset="0"/>
                                  <a:ea typeface="+mn-ea"/>
                                </a:rPr>
                                <m:t>=</m:t>
                              </m:r>
                              <m:sSub>
                                <m:sSubPr>
                                  <m:ctrlPr>
                                    <a:rPr lang="en-US" altLang="zh-CN" sz="2000" b="0" i="1" u="none" strike="noStrike" baseline="0" smtClean="0">
                                      <a:solidFill>
                                        <a:srgbClr val="000000"/>
                                      </a:solidFill>
                                      <a:effectLst/>
                                      <a:latin typeface="Cambria Math" panose="02040503050406030204" pitchFamily="18" charset="0"/>
                                      <a:ea typeface="+mn-ea"/>
                                    </a:rPr>
                                  </m:ctrlPr>
                                </m:sSubPr>
                                <m:e>
                                  <m:r>
                                    <a:rPr lang="en-US" altLang="zh-CN" sz="2000" b="0" i="1" u="none" strike="noStrike" baseline="0" smtClean="0">
                                      <a:solidFill>
                                        <a:srgbClr val="000000"/>
                                      </a:solidFill>
                                      <a:effectLst/>
                                      <a:latin typeface="Cambria Math" panose="02040503050406030204" pitchFamily="18" charset="0"/>
                                      <a:ea typeface="+mn-ea"/>
                                    </a:rPr>
                                    <m:t>𝑙𝑜𝑔</m:t>
                                  </m:r>
                                </m:e>
                                <m:sub>
                                  <m:r>
                                    <a:rPr lang="en-US" altLang="zh-CN" sz="2000" b="0" i="1" u="none" strike="noStrike" baseline="0" smtClean="0">
                                      <a:solidFill>
                                        <a:srgbClr val="000000"/>
                                      </a:solidFill>
                                      <a:effectLst/>
                                      <a:latin typeface="Cambria Math" panose="02040503050406030204" pitchFamily="18" charset="0"/>
                                      <a:ea typeface="+mn-ea"/>
                                    </a:rPr>
                                    <m:t>2</m:t>
                                  </m:r>
                                </m:sub>
                              </m:sSub>
                              <m:r>
                                <a:rPr lang="en-US" altLang="zh-CN" sz="2000" b="0" i="1" u="none" strike="noStrike" baseline="0" smtClean="0">
                                  <a:solidFill>
                                    <a:srgbClr val="000000"/>
                                  </a:solidFill>
                                  <a:effectLst/>
                                  <a:latin typeface="Cambria Math" panose="02040503050406030204" pitchFamily="18" charset="0"/>
                                  <a:ea typeface="+mn-ea"/>
                                </a:rPr>
                                <m:t>𝑑</m:t>
                              </m:r>
                            </m:oMath>
                          </a14:m>
                          <a:r>
                            <a:rPr lang="zh-CN" altLang="en-US" sz="2000" b="0" i="0" u="none" strike="noStrike" baseline="0" dirty="0">
                              <a:solidFill>
                                <a:srgbClr val="000000"/>
                              </a:solidFill>
                              <a:effectLst/>
                              <a:latin typeface="Times New Roman" panose="02020603050405020304" pitchFamily="18" charset="0"/>
                              <a:ea typeface="宋体" panose="02010600030101010101" pitchFamily="2" charset="-122"/>
                            </a:rPr>
                            <a:t>）</a:t>
                          </a:r>
                          <a:endParaRPr lang="en-US" altLang="zh-CN" sz="2000" b="0" i="0" u="none" strike="noStrike" baseline="0" dirty="0">
                            <a:solidFill>
                              <a:srgbClr val="000000"/>
                            </a:solidFill>
                            <a:effectLst/>
                            <a:latin typeface="Times New Roman" panose="02020603050405020304" pitchFamily="18" charset="0"/>
                            <a:ea typeface="宋体" panose="02010600030101010101" pitchFamily="2" charset="-122"/>
                          </a:endParaRPr>
                        </a:p>
                        <a:p>
                          <a:pPr lvl="1" algn="l" fontAlgn="b"/>
                          <a:r>
                            <a:rPr lang="en-US" altLang="zh-CN" sz="2000" b="0" i="0" u="none" strike="noStrike" baseline="0" dirty="0">
                              <a:solidFill>
                                <a:srgbClr val="000000"/>
                              </a:solidFill>
                              <a:effectLst/>
                              <a:latin typeface="Times New Roman" panose="02020603050405020304" pitchFamily="18" charset="0"/>
                              <a:ea typeface="宋体" panose="02010600030101010101" pitchFamily="2" charset="-122"/>
                            </a:rPr>
                            <a:t>           </a:t>
                          </a:r>
                          <a:r>
                            <a:rPr lang="en-US" altLang="zh-CN" sz="2000" b="0" i="0" u="none" strike="noStrike" baseline="0" dirty="0" smtClean="0">
                              <a:solidFill>
                                <a:srgbClr val="000000"/>
                              </a:solidFill>
                              <a:effectLst/>
                              <a:latin typeface="Times New Roman" panose="02020603050405020304" pitchFamily="18" charset="0"/>
                              <a:ea typeface="宋体" panose="02010600030101010101" pitchFamily="2" charset="-122"/>
                            </a:rPr>
                            <a:t>  “</a:t>
                          </a:r>
                          <a:r>
                            <a:rPr lang="en-US" altLang="zh-CN" sz="2000" b="0" i="0" u="none" strike="noStrike" baseline="0" dirty="0">
                              <a:solidFill>
                                <a:srgbClr val="000000"/>
                              </a:solidFill>
                              <a:effectLst/>
                              <a:latin typeface="Times New Roman" panose="02020603050405020304" pitchFamily="18" charset="0"/>
                              <a:ea typeface="宋体" panose="02010600030101010101" pitchFamily="2" charset="-122"/>
                            </a:rPr>
                            <a:t>None”</a:t>
                          </a:r>
                          <a:r>
                            <a:rPr lang="zh-CN" altLang="en-US" sz="2000" b="0" i="0" u="none" strike="noStrike" baseline="0" dirty="0">
                              <a:solidFill>
                                <a:srgbClr val="000000"/>
                              </a:solidFill>
                              <a:effectLst/>
                              <a:latin typeface="Times New Roman" panose="02020603050405020304" pitchFamily="18" charset="0"/>
                              <a:ea typeface="宋体" panose="02010600030101010101" pitchFamily="2" charset="-122"/>
                            </a:rPr>
                            <a:t>（</a:t>
                          </a:r>
                          <a14:m>
                            <m:oMath xmlns:m="http://schemas.openxmlformats.org/officeDocument/2006/math">
                              <m:r>
                                <a:rPr lang="en-US" altLang="zh-CN" sz="2000" b="0" i="1" u="none" strike="noStrike" baseline="0" smtClean="0">
                                  <a:solidFill>
                                    <a:srgbClr val="000000"/>
                                  </a:solidFill>
                                  <a:effectLst/>
                                  <a:latin typeface="Cambria Math" panose="02040503050406030204" pitchFamily="18" charset="0"/>
                                  <a:ea typeface="+mn-ea"/>
                                </a:rPr>
                                <m:t>𝑚</m:t>
                              </m:r>
                              <m:r>
                                <a:rPr lang="en-US" altLang="zh-CN" sz="2000" b="0" i="1" u="none" strike="noStrike" baseline="0" smtClean="0">
                                  <a:solidFill>
                                    <a:srgbClr val="000000"/>
                                  </a:solidFill>
                                  <a:effectLst/>
                                  <a:latin typeface="Cambria Math" panose="02040503050406030204" pitchFamily="18" charset="0"/>
                                  <a:ea typeface="+mn-ea"/>
                                </a:rPr>
                                <m:t>=</m:t>
                              </m:r>
                              <m:r>
                                <a:rPr lang="en-US" altLang="zh-CN" sz="2000" b="0" i="1" u="none" strike="noStrike" baseline="0" smtClean="0">
                                  <a:solidFill>
                                    <a:srgbClr val="000000"/>
                                  </a:solidFill>
                                  <a:effectLst/>
                                  <a:latin typeface="Cambria Math" panose="02040503050406030204" pitchFamily="18" charset="0"/>
                                  <a:ea typeface="+mn-ea"/>
                                </a:rPr>
                                <m:t>𝑑</m:t>
                              </m:r>
                            </m:oMath>
                          </a14:m>
                          <a:r>
                            <a:rPr lang="zh-CN" altLang="en-US" sz="2000" b="0" i="0" u="none" strike="noStrike" baseline="0" dirty="0">
                              <a:solidFill>
                                <a:srgbClr val="000000"/>
                              </a:solidFill>
                              <a:effectLst/>
                              <a:latin typeface="Times New Roman" panose="02020603050405020304" pitchFamily="18" charset="0"/>
                              <a:ea typeface="宋体" panose="02010600030101010101" pitchFamily="2" charset="-122"/>
                            </a:rPr>
                            <a:t>），也可直接输入个数（正整数）</a:t>
                          </a:r>
                        </a:p>
                      </a:txBody>
                      <a:tcPr marL="5569" marR="5569" marT="5569" marB="0" anchor="ctr"/>
                    </a:tc>
                    <a:extLst>
                      <a:ext uri="{0D108BD9-81ED-4DB2-BD59-A6C34878D82A}">
                        <a16:rowId xmlns:a16="http://schemas.microsoft.com/office/drawing/2014/main" val="4163001066"/>
                      </a:ext>
                    </a:extLst>
                  </a:tr>
                  <a:tr h="505256">
                    <a:tc>
                      <a:txBody>
                        <a:bodyPr/>
                        <a:lstStyle/>
                        <a:p>
                          <a:pPr lvl="1" algn="l" fontAlgn="b"/>
                          <a:r>
                            <a:rPr lang="en-AU" sz="2000" b="0" i="0" u="none" strike="noStrike" baseline="0" dirty="0">
                              <a:solidFill>
                                <a:srgbClr val="000000"/>
                              </a:solidFill>
                              <a:effectLst/>
                              <a:latin typeface="Times New Roman" panose="02020603050405020304" pitchFamily="18" charset="0"/>
                              <a:ea typeface="宋体" panose="02010600030101010101" pitchFamily="2" charset="-122"/>
                            </a:rPr>
                            <a:t>bootstrap</a:t>
                          </a:r>
                        </a:p>
                      </a:txBody>
                      <a:tcPr marL="5569" marR="5569" marT="5569" marB="0" anchor="ctr"/>
                    </a:tc>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zh-CN" altLang="en-US" sz="2000" b="0" i="0" u="none" strike="noStrike" baseline="0" dirty="0">
                              <a:solidFill>
                                <a:srgbClr val="000000"/>
                              </a:solidFill>
                              <a:effectLst/>
                              <a:latin typeface="Times New Roman" panose="02020603050405020304" pitchFamily="18" charset="0"/>
                              <a:ea typeface="宋体" panose="02010600030101010101" pitchFamily="2" charset="-122"/>
                            </a:rPr>
                            <a:t>样本的抽样方式，默认为</a:t>
                          </a:r>
                          <a:r>
                            <a:rPr lang="en-US" altLang="zh-CN" sz="2000" b="0" i="0" u="none" strike="noStrike" baseline="0" dirty="0">
                              <a:solidFill>
                                <a:srgbClr val="000000"/>
                              </a:solidFill>
                              <a:effectLst/>
                              <a:latin typeface="Times New Roman" panose="02020603050405020304" pitchFamily="18" charset="0"/>
                              <a:ea typeface="宋体" panose="02010600030101010101" pitchFamily="2" charset="-122"/>
                            </a:rPr>
                            <a:t>True</a:t>
                          </a:r>
                          <a:r>
                            <a:rPr lang="zh-CN" altLang="en-US" sz="2000" b="0" i="0" u="none" strike="noStrike" baseline="0" dirty="0">
                              <a:solidFill>
                                <a:srgbClr val="000000"/>
                              </a:solidFill>
                              <a:effectLst/>
                              <a:latin typeface="Times New Roman" panose="02020603050405020304" pitchFamily="18" charset="0"/>
                              <a:ea typeface="宋体" panose="02010600030101010101" pitchFamily="2" charset="-122"/>
                            </a:rPr>
                            <a:t>（有放回）</a:t>
                          </a:r>
                        </a:p>
                      </a:txBody>
                      <a:tcPr marL="5569" marR="5569" marT="5569" marB="0" anchor="ctr"/>
                    </a:tc>
                    <a:extLst>
                      <a:ext uri="{0D108BD9-81ED-4DB2-BD59-A6C34878D82A}">
                        <a16:rowId xmlns:a16="http://schemas.microsoft.com/office/drawing/2014/main" val="3710675612"/>
                      </a:ext>
                    </a:extLst>
                  </a:tr>
                  <a:tr h="505256">
                    <a:tc>
                      <a:txBody>
                        <a:bodyPr/>
                        <a:lstStyle/>
                        <a:p>
                          <a:pPr lvl="1" algn="l" fontAlgn="b"/>
                          <a:r>
                            <a:rPr lang="en-AU" sz="2000" b="0" i="0" u="none" strike="noStrike" baseline="0" dirty="0" err="1">
                              <a:solidFill>
                                <a:srgbClr val="000000"/>
                              </a:solidFill>
                              <a:effectLst/>
                              <a:latin typeface="Times New Roman" panose="02020603050405020304" pitchFamily="18" charset="0"/>
                              <a:ea typeface="宋体" panose="02010600030101010101" pitchFamily="2" charset="-122"/>
                            </a:rPr>
                            <a:t>obb_score</a:t>
                          </a:r>
                          <a:endParaRPr lang="en-AU" sz="2000" b="0" i="0" u="none" strike="noStrike" baseline="0" dirty="0">
                            <a:solidFill>
                              <a:srgbClr val="000000"/>
                            </a:solidFill>
                            <a:effectLst/>
                            <a:latin typeface="Times New Roman" panose="02020603050405020304" pitchFamily="18" charset="0"/>
                            <a:ea typeface="宋体" panose="02010600030101010101" pitchFamily="2" charset="-122"/>
                          </a:endParaRPr>
                        </a:p>
                      </a:txBody>
                      <a:tcPr marL="5569" marR="5569" marT="5569" marB="0" anchor="ctr"/>
                    </a:tc>
                    <a:tc>
                      <a:txBody>
                        <a:bodyPr/>
                        <a:lstStyle/>
                        <a:p>
                          <a:pPr lvl="1" algn="l" fontAlgn="b"/>
                          <a:r>
                            <a:rPr lang="zh-CN" altLang="en-US" sz="2000" b="0" i="0" u="none" strike="noStrike" baseline="0" dirty="0">
                              <a:solidFill>
                                <a:srgbClr val="000000"/>
                              </a:solidFill>
                              <a:effectLst/>
                              <a:latin typeface="Times New Roman" panose="02020603050405020304" pitchFamily="18" charset="0"/>
                              <a:ea typeface="宋体" panose="02010600030101010101" pitchFamily="2" charset="-122"/>
                            </a:rPr>
                            <a:t>是否使用袋外样本估计泛化能力，默认为</a:t>
                          </a:r>
                          <a:r>
                            <a:rPr lang="en-US" altLang="zh-CN" sz="2000" b="0" i="0" u="none" strike="noStrike" baseline="0" dirty="0">
                              <a:solidFill>
                                <a:srgbClr val="000000"/>
                              </a:solidFill>
                              <a:effectLst/>
                              <a:latin typeface="Times New Roman" panose="02020603050405020304" pitchFamily="18" charset="0"/>
                              <a:ea typeface="宋体" panose="02010600030101010101" pitchFamily="2" charset="-122"/>
                            </a:rPr>
                            <a:t>False</a:t>
                          </a:r>
                        </a:p>
                      </a:txBody>
                      <a:tcPr marL="5569" marR="5569" marT="5569" marB="0" anchor="ctr"/>
                    </a:tc>
                    <a:extLst>
                      <a:ext uri="{0D108BD9-81ED-4DB2-BD59-A6C34878D82A}">
                        <a16:rowId xmlns:a16="http://schemas.microsoft.com/office/drawing/2014/main" val="2392570551"/>
                      </a:ext>
                    </a:extLst>
                  </a:tr>
                  <a:tr h="505256">
                    <a:tc>
                      <a:txBody>
                        <a:bodyPr/>
                        <a:lstStyle/>
                        <a:p>
                          <a:pPr lvl="1" algn="l" fontAlgn="b"/>
                          <a:r>
                            <a:rPr lang="en-AU" sz="2000" b="0" i="0" u="none" strike="noStrike" baseline="0" dirty="0" err="1">
                              <a:solidFill>
                                <a:srgbClr val="000000"/>
                              </a:solidFill>
                              <a:effectLst/>
                              <a:latin typeface="Times New Roman" panose="02020603050405020304" pitchFamily="18" charset="0"/>
                              <a:ea typeface="宋体" panose="02010600030101010101" pitchFamily="2" charset="-122"/>
                            </a:rPr>
                            <a:t>class_weight</a:t>
                          </a:r>
                          <a:endParaRPr lang="en-AU" sz="2000" b="0" i="0" u="none" strike="noStrike" baseline="0" dirty="0">
                            <a:solidFill>
                              <a:srgbClr val="000000"/>
                            </a:solidFill>
                            <a:effectLst/>
                            <a:latin typeface="Times New Roman" panose="02020603050405020304" pitchFamily="18" charset="0"/>
                            <a:ea typeface="宋体" panose="02010600030101010101" pitchFamily="2" charset="-122"/>
                          </a:endParaRPr>
                        </a:p>
                      </a:txBody>
                      <a:tcPr marL="5569" marR="5569" marT="5569" marB="0" anchor="ctr"/>
                    </a:tc>
                    <a:tc>
                      <a:txBody>
                        <a:bodyPr/>
                        <a:lstStyle/>
                        <a:p>
                          <a:pPr lvl="1" algn="l" fontAlgn="b"/>
                          <a:r>
                            <a:rPr lang="zh-CN" altLang="en-US" sz="2000" b="0" i="0" u="none" strike="noStrike" baseline="0" dirty="0">
                              <a:solidFill>
                                <a:srgbClr val="000000"/>
                              </a:solidFill>
                              <a:effectLst/>
                              <a:latin typeface="Times New Roman" panose="02020603050405020304" pitchFamily="18" charset="0"/>
                              <a:ea typeface="宋体" panose="02010600030101010101" pitchFamily="2" charset="-122"/>
                            </a:rPr>
                            <a:t>设置分类权重，默认为“</a:t>
                          </a:r>
                          <a:r>
                            <a:rPr lang="en-US" altLang="zh-CN" sz="2000" b="0" i="0" u="none" strike="noStrike" baseline="0" dirty="0">
                              <a:solidFill>
                                <a:srgbClr val="000000"/>
                              </a:solidFill>
                              <a:effectLst/>
                              <a:latin typeface="Times New Roman" panose="02020603050405020304" pitchFamily="18" charset="0"/>
                              <a:ea typeface="宋体" panose="02010600030101010101" pitchFamily="2" charset="-122"/>
                            </a:rPr>
                            <a:t>None</a:t>
                          </a:r>
                          <a:r>
                            <a:rPr lang="zh-CN" altLang="en-US" sz="2000" b="0" i="0" u="none" strike="noStrike" baseline="0" dirty="0">
                              <a:solidFill>
                                <a:srgbClr val="000000"/>
                              </a:solidFill>
                              <a:effectLst/>
                              <a:latin typeface="Times New Roman" panose="02020603050405020304" pitchFamily="18" charset="0"/>
                              <a:ea typeface="宋体" panose="02010600030101010101" pitchFamily="2" charset="-122"/>
                            </a:rPr>
                            <a:t>”</a:t>
                          </a:r>
                          <a:endParaRPr lang="en-US" altLang="zh-CN" sz="2000" b="0" i="0" u="none" strike="noStrike" baseline="0" dirty="0">
                            <a:solidFill>
                              <a:srgbClr val="000000"/>
                            </a:solidFill>
                            <a:effectLst/>
                            <a:latin typeface="Times New Roman" panose="02020603050405020304" pitchFamily="18" charset="0"/>
                            <a:ea typeface="宋体" panose="02010600030101010101" pitchFamily="2" charset="-122"/>
                          </a:endParaRPr>
                        </a:p>
                      </a:txBody>
                      <a:tcPr marL="5569" marR="5569" marT="5569" marB="0" anchor="ctr"/>
                    </a:tc>
                    <a:extLst>
                      <a:ext uri="{0D108BD9-81ED-4DB2-BD59-A6C34878D82A}">
                        <a16:rowId xmlns:a16="http://schemas.microsoft.com/office/drawing/2014/main" val="3696847595"/>
                      </a:ext>
                    </a:extLst>
                  </a:tr>
                </a:tbl>
              </a:graphicData>
            </a:graphic>
          </p:graphicFrame>
        </mc:Choice>
        <mc:Fallback xmlns="">
          <p:graphicFrame>
            <p:nvGraphicFramePr>
              <p:cNvPr id="10" name="表格 9">
                <a:extLst>
                  <a:ext uri="{FF2B5EF4-FFF2-40B4-BE49-F238E27FC236}">
                    <a16:creationId xmlns:a16="http://schemas.microsoft.com/office/drawing/2014/main" id="{8126D68B-B1AE-4744-81AE-0F38C4F21F43}"/>
                  </a:ext>
                </a:extLst>
              </p:cNvPr>
              <p:cNvGraphicFramePr>
                <a:graphicFrameLocks noGrp="1"/>
              </p:cNvGraphicFramePr>
              <p:nvPr>
                <p:extLst>
                  <p:ext uri="{D42A27DB-BD31-4B8C-83A1-F6EECF244321}">
                    <p14:modId xmlns:p14="http://schemas.microsoft.com/office/powerpoint/2010/main" val="1129505010"/>
                  </p:ext>
                </p:extLst>
              </p:nvPr>
            </p:nvGraphicFramePr>
            <p:xfrm>
              <a:off x="661841" y="1604698"/>
              <a:ext cx="9347239" cy="5098175"/>
            </p:xfrm>
            <a:graphic>
              <a:graphicData uri="http://schemas.openxmlformats.org/drawingml/2006/table">
                <a:tbl>
                  <a:tblPr firstRow="1" bandRow="1">
                    <a:tableStyleId>{5C22544A-7EE6-4342-B048-85BDC9FD1C3A}</a:tableStyleId>
                  </a:tblPr>
                  <a:tblGrid>
                    <a:gridCol w="1957868">
                      <a:extLst>
                        <a:ext uri="{9D8B030D-6E8A-4147-A177-3AD203B41FA5}">
                          <a16:colId xmlns:a16="http://schemas.microsoft.com/office/drawing/2014/main" val="1598798465"/>
                        </a:ext>
                      </a:extLst>
                    </a:gridCol>
                    <a:gridCol w="7389371">
                      <a:extLst>
                        <a:ext uri="{9D8B030D-6E8A-4147-A177-3AD203B41FA5}">
                          <a16:colId xmlns:a16="http://schemas.microsoft.com/office/drawing/2014/main" val="2197563882"/>
                        </a:ext>
                      </a:extLst>
                    </a:gridCol>
                  </a:tblGrid>
                  <a:tr h="505256">
                    <a:tc>
                      <a:txBody>
                        <a:bodyPr/>
                        <a:lstStyle/>
                        <a:p>
                          <a:pPr lvl="1" algn="l" fontAlgn="b"/>
                          <a:r>
                            <a:rPr lang="zh-CN" altLang="en-US" sz="1800" b="1" i="0" u="none" strike="noStrike" baseline="0" dirty="0">
                              <a:solidFill>
                                <a:srgbClr val="FAFBFD"/>
                              </a:solidFill>
                              <a:effectLst/>
                              <a:latin typeface="Times New Roman" panose="02020603050405020304" pitchFamily="18" charset="0"/>
                              <a:ea typeface="宋体" panose="02010600030101010101" pitchFamily="2" charset="-122"/>
                            </a:rPr>
                            <a:t>参数</a:t>
                          </a:r>
                          <a:endParaRPr lang="en-AU" sz="1800" b="1" i="0" u="none" strike="noStrike" baseline="0" dirty="0">
                            <a:solidFill>
                              <a:srgbClr val="FAFBFD"/>
                            </a:solidFill>
                            <a:effectLst/>
                            <a:latin typeface="Times New Roman" panose="02020603050405020304" pitchFamily="18" charset="0"/>
                            <a:ea typeface="宋体" panose="02010600030101010101" pitchFamily="2" charset="-122"/>
                          </a:endParaRPr>
                        </a:p>
                      </a:txBody>
                      <a:tcPr marL="5569" marR="5569" marT="5569" marB="0" anchor="ctr">
                        <a:solidFill>
                          <a:srgbClr val="2965AB"/>
                        </a:solidFill>
                      </a:tcPr>
                    </a:tc>
                    <a:tc>
                      <a:txBody>
                        <a:bodyPr/>
                        <a:lstStyle/>
                        <a:p>
                          <a:pPr lvl="1" algn="l" fontAlgn="b"/>
                          <a:r>
                            <a:rPr lang="zh-CN" altLang="en-US" sz="1800" u="none" strike="noStrike" baseline="0" dirty="0">
                              <a:effectLst/>
                              <a:latin typeface="Times New Roman" panose="02020603050405020304" pitchFamily="18" charset="0"/>
                              <a:ea typeface="宋体" panose="02010600030101010101" pitchFamily="2" charset="-122"/>
                            </a:rPr>
                            <a:t>功能</a:t>
                          </a:r>
                          <a:endParaRPr lang="zh-CN" altLang="en-US" sz="1800" b="0" i="0" u="none" strike="noStrike" baseline="0" dirty="0">
                            <a:solidFill>
                              <a:srgbClr val="FAFBFD"/>
                            </a:solidFill>
                            <a:effectLst/>
                            <a:latin typeface="Times New Roman" panose="02020603050405020304" pitchFamily="18" charset="0"/>
                            <a:ea typeface="宋体" panose="02010600030101010101" pitchFamily="2" charset="-122"/>
                          </a:endParaRPr>
                        </a:p>
                      </a:txBody>
                      <a:tcPr marL="5569" marR="5569" marT="5569" marB="0" anchor="ctr">
                        <a:solidFill>
                          <a:srgbClr val="2965AB"/>
                        </a:solidFill>
                      </a:tcPr>
                    </a:tc>
                    <a:extLst>
                      <a:ext uri="{0D108BD9-81ED-4DB2-BD59-A6C34878D82A}">
                        <a16:rowId xmlns:a16="http://schemas.microsoft.com/office/drawing/2014/main" val="3677792078"/>
                      </a:ext>
                    </a:extLst>
                  </a:tr>
                  <a:tr h="505256">
                    <a:tc>
                      <a:txBody>
                        <a:bodyPr/>
                        <a:lstStyle/>
                        <a:p>
                          <a:pPr lvl="1" algn="l" fontAlgn="b"/>
                          <a:r>
                            <a:rPr lang="en-AU" sz="2000" b="0" i="0" u="none" strike="noStrike" baseline="0" dirty="0" err="1">
                              <a:solidFill>
                                <a:srgbClr val="000000"/>
                              </a:solidFill>
                              <a:effectLst/>
                              <a:latin typeface="Times New Roman" panose="02020603050405020304" pitchFamily="18" charset="0"/>
                              <a:ea typeface="宋体" panose="02010600030101010101" pitchFamily="2" charset="-122"/>
                            </a:rPr>
                            <a:t>n_estimators</a:t>
                          </a:r>
                          <a:endParaRPr lang="en-AU" sz="2000" b="0" i="0" u="none" strike="noStrike" baseline="0" dirty="0">
                            <a:solidFill>
                              <a:srgbClr val="000000"/>
                            </a:solidFill>
                            <a:effectLst/>
                            <a:latin typeface="Times New Roman" panose="02020603050405020304" pitchFamily="18" charset="0"/>
                            <a:ea typeface="宋体" panose="02010600030101010101" pitchFamily="2" charset="-122"/>
                          </a:endParaRPr>
                        </a:p>
                      </a:txBody>
                      <a:tcPr marL="5569" marR="5569" marT="5569" marB="0" anchor="ctr"/>
                    </a:tc>
                    <a:tc>
                      <a:txBody>
                        <a:bodyPr/>
                        <a:lstStyle/>
                        <a:p>
                          <a:pPr lvl="1" algn="l" fontAlgn="b"/>
                          <a:r>
                            <a:rPr lang="zh-CN" altLang="en-US" sz="2000" b="0" i="0" u="none" strike="noStrike" baseline="0" dirty="0">
                              <a:solidFill>
                                <a:srgbClr val="000000"/>
                              </a:solidFill>
                              <a:effectLst/>
                              <a:latin typeface="Times New Roman" panose="02020603050405020304" pitchFamily="18" charset="0"/>
                              <a:ea typeface="宋体" panose="02010600030101010101" pitchFamily="2" charset="-122"/>
                            </a:rPr>
                            <a:t>基决策树的个数，默认为</a:t>
                          </a:r>
                          <a:r>
                            <a:rPr lang="en-US" altLang="zh-CN" sz="2000" b="0" i="0" u="none" strike="noStrike" baseline="0" dirty="0">
                              <a:solidFill>
                                <a:srgbClr val="000000"/>
                              </a:solidFill>
                              <a:effectLst/>
                              <a:latin typeface="Times New Roman" panose="02020603050405020304" pitchFamily="18" charset="0"/>
                              <a:ea typeface="宋体" panose="02010600030101010101" pitchFamily="2" charset="-122"/>
                            </a:rPr>
                            <a:t>10</a:t>
                          </a:r>
                          <a:endParaRPr lang="zh-CN" altLang="en-US" sz="2000" b="0" i="0" u="none" strike="noStrike" baseline="0" dirty="0">
                            <a:solidFill>
                              <a:srgbClr val="000000"/>
                            </a:solidFill>
                            <a:effectLst/>
                            <a:latin typeface="Times New Roman" panose="02020603050405020304" pitchFamily="18" charset="0"/>
                            <a:ea typeface="宋体" panose="02010600030101010101" pitchFamily="2" charset="-122"/>
                          </a:endParaRPr>
                        </a:p>
                      </a:txBody>
                      <a:tcPr marL="5569" marR="5569" marT="5569" marB="0" anchor="ctr"/>
                    </a:tc>
                    <a:extLst>
                      <a:ext uri="{0D108BD9-81ED-4DB2-BD59-A6C34878D82A}">
                        <a16:rowId xmlns:a16="http://schemas.microsoft.com/office/drawing/2014/main" val="713277262"/>
                      </a:ext>
                    </a:extLst>
                  </a:tr>
                  <a:tr h="505256">
                    <a:tc>
                      <a:txBody>
                        <a:bodyPr/>
                        <a:lstStyle/>
                        <a:p>
                          <a:pPr lvl="1" algn="l" fontAlgn="b"/>
                          <a:r>
                            <a:rPr lang="en-US" altLang="zh-CN" sz="2000" b="0" i="0" kern="1200" baseline="0" dirty="0" err="1" smtClean="0">
                              <a:solidFill>
                                <a:schemeClr val="dk1"/>
                              </a:solidFill>
                              <a:effectLst/>
                              <a:latin typeface="Times New Roman" panose="02020603050405020304" pitchFamily="18" charset="0"/>
                              <a:ea typeface="宋体" panose="02010600030101010101" pitchFamily="2" charset="-122"/>
                              <a:cs typeface="+mn-cs"/>
                            </a:rPr>
                            <a:t>max_depth</a:t>
                          </a:r>
                          <a:endParaRPr lang="en-AU" sz="2000" b="0" i="0" u="none" strike="noStrike" baseline="0" dirty="0">
                            <a:solidFill>
                              <a:srgbClr val="000000"/>
                            </a:solidFill>
                            <a:effectLst/>
                            <a:latin typeface="Times New Roman" panose="02020603050405020304" pitchFamily="18" charset="0"/>
                            <a:ea typeface="宋体" panose="02010600030101010101" pitchFamily="2" charset="-122"/>
                          </a:endParaRPr>
                        </a:p>
                      </a:txBody>
                      <a:tcPr marL="5569" marR="5569" marT="5569" marB="0" anchor="ctr"/>
                    </a:tc>
                    <a:tc>
                      <a:txBody>
                        <a:bodyPr/>
                        <a:lstStyle/>
                        <a:p>
                          <a:pPr lvl="1" algn="l" fontAlgn="b"/>
                          <a:r>
                            <a:rPr lang="zh-CN" altLang="en-US" sz="2000" b="0" i="0" u="none" strike="noStrike" baseline="0" dirty="0" smtClean="0">
                              <a:solidFill>
                                <a:srgbClr val="000000"/>
                              </a:solidFill>
                              <a:effectLst/>
                              <a:latin typeface="Times New Roman" panose="02020603050405020304" pitchFamily="18" charset="0"/>
                              <a:ea typeface="宋体" panose="02010600030101010101" pitchFamily="2" charset="-122"/>
                            </a:rPr>
                            <a:t>树的最大深度</a:t>
                          </a:r>
                          <a:endParaRPr lang="zh-CN" altLang="en-US" sz="2000" b="0" i="0" u="none" strike="noStrike" baseline="0" dirty="0">
                            <a:solidFill>
                              <a:srgbClr val="000000"/>
                            </a:solidFill>
                            <a:effectLst/>
                            <a:latin typeface="Times New Roman" panose="02020603050405020304" pitchFamily="18" charset="0"/>
                            <a:ea typeface="宋体" panose="02010600030101010101" pitchFamily="2" charset="-122"/>
                          </a:endParaRPr>
                        </a:p>
                      </a:txBody>
                      <a:tcPr marL="5569" marR="5569" marT="5569" marB="0" anchor="ctr"/>
                    </a:tc>
                    <a:extLst>
                      <a:ext uri="{0D108BD9-81ED-4DB2-BD59-A6C34878D82A}">
                        <a16:rowId xmlns:a16="http://schemas.microsoft.com/office/drawing/2014/main" val="295592685"/>
                      </a:ext>
                    </a:extLst>
                  </a:tr>
                  <a:tr h="505256">
                    <a:tc>
                      <a:txBody>
                        <a:bodyPr/>
                        <a:lstStyle/>
                        <a:p>
                          <a:pPr lvl="1" algn="l" fontAlgn="b"/>
                          <a:r>
                            <a:rPr lang="en-AU" sz="2000" b="0" i="0" u="none" strike="noStrike" baseline="0" dirty="0">
                              <a:solidFill>
                                <a:srgbClr val="000000"/>
                              </a:solidFill>
                              <a:effectLst/>
                              <a:latin typeface="Times New Roman" panose="02020603050405020304" pitchFamily="18" charset="0"/>
                              <a:ea typeface="宋体" panose="02010600030101010101" pitchFamily="2" charset="-122"/>
                            </a:rPr>
                            <a:t>criterion</a:t>
                          </a:r>
                        </a:p>
                      </a:txBody>
                      <a:tcPr marL="5569" marR="5569" marT="5569" marB="0" anchor="ctr"/>
                    </a:tc>
                    <a:tc>
                      <a:txBody>
                        <a:bodyPr/>
                        <a:lstStyle/>
                        <a:p>
                          <a:pPr lvl="1" algn="l" fontAlgn="b"/>
                          <a:r>
                            <a:rPr lang="zh-CN" altLang="en-US" sz="2000" b="0" i="0" u="none" strike="noStrike" baseline="0" dirty="0">
                              <a:solidFill>
                                <a:srgbClr val="000000"/>
                              </a:solidFill>
                              <a:effectLst/>
                              <a:latin typeface="Times New Roman" panose="02020603050405020304" pitchFamily="18" charset="0"/>
                              <a:ea typeface="宋体" panose="02010600030101010101" pitchFamily="2" charset="-122"/>
                            </a:rPr>
                            <a:t>最佳划分的评价标准，默认为“</a:t>
                          </a:r>
                          <a:r>
                            <a:rPr lang="en-US" altLang="zh-CN" sz="2000" b="0" i="0" u="none" strike="noStrike" baseline="0" dirty="0" err="1">
                              <a:solidFill>
                                <a:srgbClr val="000000"/>
                              </a:solidFill>
                              <a:effectLst/>
                              <a:latin typeface="Times New Roman" panose="02020603050405020304" pitchFamily="18" charset="0"/>
                              <a:ea typeface="宋体" panose="02010600030101010101" pitchFamily="2" charset="-122"/>
                            </a:rPr>
                            <a:t>gini</a:t>
                          </a:r>
                          <a:r>
                            <a:rPr lang="zh-CN" altLang="en-US" sz="2000" b="0" i="0" u="none" strike="noStrike" baseline="0" dirty="0">
                              <a:solidFill>
                                <a:srgbClr val="000000"/>
                              </a:solidFill>
                              <a:effectLst/>
                              <a:latin typeface="Times New Roman" panose="02020603050405020304" pitchFamily="18" charset="0"/>
                              <a:ea typeface="宋体" panose="02010600030101010101" pitchFamily="2" charset="-122"/>
                            </a:rPr>
                            <a:t>”，可选“</a:t>
                          </a:r>
                          <a:r>
                            <a:rPr lang="en-US" altLang="zh-CN" sz="2000" b="0" i="0" u="none" strike="noStrike" baseline="0" dirty="0">
                              <a:solidFill>
                                <a:srgbClr val="000000"/>
                              </a:solidFill>
                              <a:effectLst/>
                              <a:latin typeface="Times New Roman" panose="02020603050405020304" pitchFamily="18" charset="0"/>
                              <a:ea typeface="宋体" panose="02010600030101010101" pitchFamily="2" charset="-122"/>
                            </a:rPr>
                            <a:t>entropy</a:t>
                          </a:r>
                          <a:r>
                            <a:rPr lang="zh-CN" altLang="en-US" sz="2000" b="0" i="0" u="none" strike="noStrike" baseline="0" dirty="0">
                              <a:solidFill>
                                <a:srgbClr val="000000"/>
                              </a:solidFill>
                              <a:effectLst/>
                              <a:latin typeface="Times New Roman" panose="02020603050405020304" pitchFamily="18" charset="0"/>
                              <a:ea typeface="宋体" panose="02010600030101010101" pitchFamily="2" charset="-122"/>
                            </a:rPr>
                            <a:t>”</a:t>
                          </a:r>
                        </a:p>
                      </a:txBody>
                      <a:tcPr marL="5569" marR="5569" marT="5569" marB="0" anchor="ctr"/>
                    </a:tc>
                    <a:extLst>
                      <a:ext uri="{0D108BD9-81ED-4DB2-BD59-A6C34878D82A}">
                        <a16:rowId xmlns:a16="http://schemas.microsoft.com/office/drawing/2014/main" val="1754953857"/>
                      </a:ext>
                    </a:extLst>
                  </a:tr>
                  <a:tr h="1561383">
                    <a:tc>
                      <a:txBody>
                        <a:bodyPr/>
                        <a:lstStyle/>
                        <a:p>
                          <a:pPr lvl="1" algn="l" fontAlgn="b"/>
                          <a:r>
                            <a:rPr lang="en-AU" sz="2000" b="0" i="0" u="none" strike="noStrike" baseline="0" dirty="0" err="1">
                              <a:solidFill>
                                <a:srgbClr val="000000"/>
                              </a:solidFill>
                              <a:effectLst/>
                              <a:latin typeface="Times New Roman" panose="02020603050405020304" pitchFamily="18" charset="0"/>
                              <a:ea typeface="宋体" panose="02010600030101010101" pitchFamily="2" charset="-122"/>
                            </a:rPr>
                            <a:t>max_features</a:t>
                          </a:r>
                          <a:endParaRPr lang="en-AU" sz="2000" b="0" i="0" u="none" strike="noStrike" baseline="0" dirty="0">
                            <a:solidFill>
                              <a:srgbClr val="000000"/>
                            </a:solidFill>
                            <a:effectLst/>
                            <a:latin typeface="Times New Roman" panose="02020603050405020304" pitchFamily="18" charset="0"/>
                            <a:ea typeface="宋体" panose="02010600030101010101" pitchFamily="2" charset="-122"/>
                          </a:endParaRPr>
                        </a:p>
                      </a:txBody>
                      <a:tcPr marL="5569" marR="5569" marT="5569" marB="0" anchor="ctr"/>
                    </a:tc>
                    <a:tc>
                      <a:txBody>
                        <a:bodyPr/>
                        <a:lstStyle/>
                        <a:p>
                          <a:endParaRPr lang="zh-CN"/>
                        </a:p>
                      </a:txBody>
                      <a:tcPr marL="5569" marR="5569" marT="5569" marB="0" anchor="ctr">
                        <a:blipFill>
                          <a:blip r:embed="rId4"/>
                          <a:stretch>
                            <a:fillRect l="-26546" t="-130078" r="-412" b="-100781"/>
                          </a:stretch>
                        </a:blipFill>
                      </a:tcPr>
                    </a:tc>
                    <a:extLst>
                      <a:ext uri="{0D108BD9-81ED-4DB2-BD59-A6C34878D82A}">
                        <a16:rowId xmlns:a16="http://schemas.microsoft.com/office/drawing/2014/main" val="4163001066"/>
                      </a:ext>
                    </a:extLst>
                  </a:tr>
                  <a:tr h="505256">
                    <a:tc>
                      <a:txBody>
                        <a:bodyPr/>
                        <a:lstStyle/>
                        <a:p>
                          <a:pPr lvl="1" algn="l" fontAlgn="b"/>
                          <a:r>
                            <a:rPr lang="en-AU" sz="2000" b="0" i="0" u="none" strike="noStrike" baseline="0" dirty="0">
                              <a:solidFill>
                                <a:srgbClr val="000000"/>
                              </a:solidFill>
                              <a:effectLst/>
                              <a:latin typeface="Times New Roman" panose="02020603050405020304" pitchFamily="18" charset="0"/>
                              <a:ea typeface="宋体" panose="02010600030101010101" pitchFamily="2" charset="-122"/>
                            </a:rPr>
                            <a:t>bootstrap</a:t>
                          </a:r>
                        </a:p>
                      </a:txBody>
                      <a:tcPr marL="5569" marR="5569" marT="5569" marB="0" anchor="ctr"/>
                    </a:tc>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zh-CN" altLang="en-US" sz="2000" b="0" i="0" u="none" strike="noStrike" baseline="0" dirty="0">
                              <a:solidFill>
                                <a:srgbClr val="000000"/>
                              </a:solidFill>
                              <a:effectLst/>
                              <a:latin typeface="Times New Roman" panose="02020603050405020304" pitchFamily="18" charset="0"/>
                              <a:ea typeface="宋体" panose="02010600030101010101" pitchFamily="2" charset="-122"/>
                            </a:rPr>
                            <a:t>样本的抽样方式，默认为</a:t>
                          </a:r>
                          <a:r>
                            <a:rPr lang="en-US" altLang="zh-CN" sz="2000" b="0" i="0" u="none" strike="noStrike" baseline="0" dirty="0">
                              <a:solidFill>
                                <a:srgbClr val="000000"/>
                              </a:solidFill>
                              <a:effectLst/>
                              <a:latin typeface="Times New Roman" panose="02020603050405020304" pitchFamily="18" charset="0"/>
                              <a:ea typeface="宋体" panose="02010600030101010101" pitchFamily="2" charset="-122"/>
                            </a:rPr>
                            <a:t>True</a:t>
                          </a:r>
                          <a:r>
                            <a:rPr lang="zh-CN" altLang="en-US" sz="2000" b="0" i="0" u="none" strike="noStrike" baseline="0" dirty="0">
                              <a:solidFill>
                                <a:srgbClr val="000000"/>
                              </a:solidFill>
                              <a:effectLst/>
                              <a:latin typeface="Times New Roman" panose="02020603050405020304" pitchFamily="18" charset="0"/>
                              <a:ea typeface="宋体" panose="02010600030101010101" pitchFamily="2" charset="-122"/>
                            </a:rPr>
                            <a:t>（有放回）</a:t>
                          </a:r>
                        </a:p>
                      </a:txBody>
                      <a:tcPr marL="5569" marR="5569" marT="5569" marB="0" anchor="ctr"/>
                    </a:tc>
                    <a:extLst>
                      <a:ext uri="{0D108BD9-81ED-4DB2-BD59-A6C34878D82A}">
                        <a16:rowId xmlns:a16="http://schemas.microsoft.com/office/drawing/2014/main" val="3710675612"/>
                      </a:ext>
                    </a:extLst>
                  </a:tr>
                  <a:tr h="505256">
                    <a:tc>
                      <a:txBody>
                        <a:bodyPr/>
                        <a:lstStyle/>
                        <a:p>
                          <a:pPr lvl="1" algn="l" fontAlgn="b"/>
                          <a:r>
                            <a:rPr lang="en-AU" sz="2000" b="0" i="0" u="none" strike="noStrike" baseline="0" dirty="0" err="1">
                              <a:solidFill>
                                <a:srgbClr val="000000"/>
                              </a:solidFill>
                              <a:effectLst/>
                              <a:latin typeface="Times New Roman" panose="02020603050405020304" pitchFamily="18" charset="0"/>
                              <a:ea typeface="宋体" panose="02010600030101010101" pitchFamily="2" charset="-122"/>
                            </a:rPr>
                            <a:t>obb_score</a:t>
                          </a:r>
                          <a:endParaRPr lang="en-AU" sz="2000" b="0" i="0" u="none" strike="noStrike" baseline="0" dirty="0">
                            <a:solidFill>
                              <a:srgbClr val="000000"/>
                            </a:solidFill>
                            <a:effectLst/>
                            <a:latin typeface="Times New Roman" panose="02020603050405020304" pitchFamily="18" charset="0"/>
                            <a:ea typeface="宋体" panose="02010600030101010101" pitchFamily="2" charset="-122"/>
                          </a:endParaRPr>
                        </a:p>
                      </a:txBody>
                      <a:tcPr marL="5569" marR="5569" marT="5569" marB="0" anchor="ctr"/>
                    </a:tc>
                    <a:tc>
                      <a:txBody>
                        <a:bodyPr/>
                        <a:lstStyle/>
                        <a:p>
                          <a:pPr lvl="1" algn="l" fontAlgn="b"/>
                          <a:r>
                            <a:rPr lang="zh-CN" altLang="en-US" sz="2000" b="0" i="0" u="none" strike="noStrike" baseline="0" dirty="0">
                              <a:solidFill>
                                <a:srgbClr val="000000"/>
                              </a:solidFill>
                              <a:effectLst/>
                              <a:latin typeface="Times New Roman" panose="02020603050405020304" pitchFamily="18" charset="0"/>
                              <a:ea typeface="宋体" panose="02010600030101010101" pitchFamily="2" charset="-122"/>
                            </a:rPr>
                            <a:t>是否使用袋外样本估计泛化能力，默认为</a:t>
                          </a:r>
                          <a:r>
                            <a:rPr lang="en-US" altLang="zh-CN" sz="2000" b="0" i="0" u="none" strike="noStrike" baseline="0" dirty="0">
                              <a:solidFill>
                                <a:srgbClr val="000000"/>
                              </a:solidFill>
                              <a:effectLst/>
                              <a:latin typeface="Times New Roman" panose="02020603050405020304" pitchFamily="18" charset="0"/>
                              <a:ea typeface="宋体" panose="02010600030101010101" pitchFamily="2" charset="-122"/>
                            </a:rPr>
                            <a:t>False</a:t>
                          </a:r>
                        </a:p>
                      </a:txBody>
                      <a:tcPr marL="5569" marR="5569" marT="5569" marB="0" anchor="ctr"/>
                    </a:tc>
                    <a:extLst>
                      <a:ext uri="{0D108BD9-81ED-4DB2-BD59-A6C34878D82A}">
                        <a16:rowId xmlns:a16="http://schemas.microsoft.com/office/drawing/2014/main" val="2392570551"/>
                      </a:ext>
                    </a:extLst>
                  </a:tr>
                  <a:tr h="505256">
                    <a:tc>
                      <a:txBody>
                        <a:bodyPr/>
                        <a:lstStyle/>
                        <a:p>
                          <a:pPr lvl="1" algn="l" fontAlgn="b"/>
                          <a:r>
                            <a:rPr lang="en-AU" sz="2000" b="0" i="0" u="none" strike="noStrike" baseline="0" dirty="0" err="1">
                              <a:solidFill>
                                <a:srgbClr val="000000"/>
                              </a:solidFill>
                              <a:effectLst/>
                              <a:latin typeface="Times New Roman" panose="02020603050405020304" pitchFamily="18" charset="0"/>
                              <a:ea typeface="宋体" panose="02010600030101010101" pitchFamily="2" charset="-122"/>
                            </a:rPr>
                            <a:t>class_weight</a:t>
                          </a:r>
                          <a:endParaRPr lang="en-AU" sz="2000" b="0" i="0" u="none" strike="noStrike" baseline="0" dirty="0">
                            <a:solidFill>
                              <a:srgbClr val="000000"/>
                            </a:solidFill>
                            <a:effectLst/>
                            <a:latin typeface="Times New Roman" panose="02020603050405020304" pitchFamily="18" charset="0"/>
                            <a:ea typeface="宋体" panose="02010600030101010101" pitchFamily="2" charset="-122"/>
                          </a:endParaRPr>
                        </a:p>
                      </a:txBody>
                      <a:tcPr marL="5569" marR="5569" marT="5569" marB="0" anchor="ctr"/>
                    </a:tc>
                    <a:tc>
                      <a:txBody>
                        <a:bodyPr/>
                        <a:lstStyle/>
                        <a:p>
                          <a:pPr lvl="1" algn="l" fontAlgn="b"/>
                          <a:r>
                            <a:rPr lang="zh-CN" altLang="en-US" sz="2000" b="0" i="0" u="none" strike="noStrike" baseline="0" dirty="0">
                              <a:solidFill>
                                <a:srgbClr val="000000"/>
                              </a:solidFill>
                              <a:effectLst/>
                              <a:latin typeface="Times New Roman" panose="02020603050405020304" pitchFamily="18" charset="0"/>
                              <a:ea typeface="宋体" panose="02010600030101010101" pitchFamily="2" charset="-122"/>
                            </a:rPr>
                            <a:t>设置分类权重，默认为“</a:t>
                          </a:r>
                          <a:r>
                            <a:rPr lang="en-US" altLang="zh-CN" sz="2000" b="0" i="0" u="none" strike="noStrike" baseline="0" dirty="0">
                              <a:solidFill>
                                <a:srgbClr val="000000"/>
                              </a:solidFill>
                              <a:effectLst/>
                              <a:latin typeface="Times New Roman" panose="02020603050405020304" pitchFamily="18" charset="0"/>
                              <a:ea typeface="宋体" panose="02010600030101010101" pitchFamily="2" charset="-122"/>
                            </a:rPr>
                            <a:t>None</a:t>
                          </a:r>
                          <a:r>
                            <a:rPr lang="zh-CN" altLang="en-US" sz="2000" b="0" i="0" u="none" strike="noStrike" baseline="0" dirty="0">
                              <a:solidFill>
                                <a:srgbClr val="000000"/>
                              </a:solidFill>
                              <a:effectLst/>
                              <a:latin typeface="Times New Roman" panose="02020603050405020304" pitchFamily="18" charset="0"/>
                              <a:ea typeface="宋体" panose="02010600030101010101" pitchFamily="2" charset="-122"/>
                            </a:rPr>
                            <a:t>”</a:t>
                          </a:r>
                          <a:endParaRPr lang="en-US" altLang="zh-CN" sz="2000" b="0" i="0" u="none" strike="noStrike" baseline="0" dirty="0">
                            <a:solidFill>
                              <a:srgbClr val="000000"/>
                            </a:solidFill>
                            <a:effectLst/>
                            <a:latin typeface="Times New Roman" panose="02020603050405020304" pitchFamily="18" charset="0"/>
                            <a:ea typeface="宋体" panose="02010600030101010101" pitchFamily="2" charset="-122"/>
                          </a:endParaRPr>
                        </a:p>
                      </a:txBody>
                      <a:tcPr marL="5569" marR="5569" marT="5569" marB="0" anchor="ctr"/>
                    </a:tc>
                    <a:extLst>
                      <a:ext uri="{0D108BD9-81ED-4DB2-BD59-A6C34878D82A}">
                        <a16:rowId xmlns:a16="http://schemas.microsoft.com/office/drawing/2014/main" val="3696847595"/>
                      </a:ext>
                    </a:extLst>
                  </a:tr>
                </a:tbl>
              </a:graphicData>
            </a:graphic>
          </p:graphicFrame>
        </mc:Fallback>
      </mc:AlternateContent>
    </p:spTree>
    <p:extLst>
      <p:ext uri="{BB962C8B-B14F-4D97-AF65-F5344CB8AC3E}">
        <p14:creationId xmlns:p14="http://schemas.microsoft.com/office/powerpoint/2010/main" val="21252573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随机森林</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29</a:t>
            </a:fld>
            <a:endParaRPr lang="zh-CN" altLang="en-US" smtClean="0"/>
          </a:p>
        </p:txBody>
      </p:sp>
      <p:sp>
        <p:nvSpPr>
          <p:cNvPr id="2" name="矩形 1"/>
          <p:cNvSpPr>
            <a:spLocks noChangeArrowheads="1"/>
          </p:cNvSpPr>
          <p:nvPr/>
        </p:nvSpPr>
        <p:spPr bwMode="auto">
          <a:xfrm>
            <a:off x="550863" y="98742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0" indent="0">
              <a:buNone/>
            </a:pPr>
            <a:r>
              <a:rPr lang="zh-CN" altLang="en-US" sz="2800" b="1" dirty="0"/>
              <a:t>调参的回顾：</a:t>
            </a:r>
            <a:r>
              <a:rPr lang="en-US" altLang="zh-CN" sz="2800" b="1" dirty="0">
                <a:latin typeface="Times New Roman" panose="02020603050405020304" pitchFamily="18" charset="0"/>
                <a:cs typeface="Times New Roman" panose="02020603050405020304" pitchFamily="18" charset="0"/>
              </a:rPr>
              <a:t>Lasso</a:t>
            </a:r>
            <a:r>
              <a:rPr lang="zh-CN" altLang="en-US" sz="2800" b="1" dirty="0"/>
              <a:t>为例</a:t>
            </a:r>
          </a:p>
        </p:txBody>
      </p:sp>
      <p:sp>
        <p:nvSpPr>
          <p:cNvPr id="11" name="内容占位符 2">
            <a:extLst>
              <a:ext uri="{FF2B5EF4-FFF2-40B4-BE49-F238E27FC236}">
                <a16:creationId xmlns:a16="http://schemas.microsoft.com/office/drawing/2014/main" id="{5D072E5C-803A-4108-96EA-BB828D5FFA98}"/>
              </a:ext>
            </a:extLst>
          </p:cNvPr>
          <p:cNvSpPr>
            <a:spLocks noGrp="1"/>
          </p:cNvSpPr>
          <p:nvPr>
            <p:ph idx="1"/>
          </p:nvPr>
        </p:nvSpPr>
        <p:spPr>
          <a:xfrm>
            <a:off x="534669" y="1415390"/>
            <a:ext cx="11046143" cy="4872473"/>
          </a:xfrm>
        </p:spPr>
        <p:txBody>
          <a:bodyPr>
            <a:noAutofit/>
          </a:bodyPr>
          <a:lstStyle/>
          <a:p>
            <a:r>
              <a:rPr lang="zh-CN" altLang="en-US" sz="2000" dirty="0" smtClean="0"/>
              <a:t>选择</a:t>
            </a:r>
            <a:r>
              <a:rPr lang="zh-CN" altLang="en-US" sz="2000" dirty="0"/>
              <a:t>最</a:t>
            </a:r>
            <a:r>
              <a:rPr lang="zh-CN" altLang="en-US" sz="2000" dirty="0" smtClean="0"/>
              <a:t>优超参的</a:t>
            </a:r>
            <a:r>
              <a:rPr lang="zh-CN" altLang="en-US" sz="2000" dirty="0"/>
              <a:t>常见方法为</a:t>
            </a:r>
            <a:r>
              <a:rPr lang="en-US" altLang="zh-CN" sz="2000" dirty="0">
                <a:latin typeface="Times New Roman" panose="02020603050405020304" pitchFamily="18" charset="0"/>
                <a:cs typeface="Times New Roman" panose="02020603050405020304" pitchFamily="18" charset="0"/>
              </a:rPr>
              <a:t>K</a:t>
            </a:r>
            <a:r>
              <a:rPr lang="zh-CN" altLang="en-US" sz="2000" dirty="0"/>
              <a:t>折交叉</a:t>
            </a:r>
            <a:r>
              <a:rPr lang="zh-CN" altLang="en-US" sz="2000" dirty="0" smtClean="0"/>
              <a:t>验证</a:t>
            </a:r>
            <a:r>
              <a:rPr lang="zh-CN" altLang="en-US" sz="2000" dirty="0"/>
              <a:t>（</a:t>
            </a:r>
            <a:r>
              <a:rPr lang="en-US" altLang="zh-CN" sz="2000" dirty="0" smtClean="0">
                <a:latin typeface="Times New Roman" panose="02020603050405020304" pitchFamily="18" charset="0"/>
                <a:cs typeface="Times New Roman" panose="02020603050405020304" pitchFamily="18" charset="0"/>
              </a:rPr>
              <a:t>Cross-Validation</a:t>
            </a:r>
            <a:r>
              <a:rPr lang="zh-CN" altLang="en-US" sz="2000" dirty="0"/>
              <a:t>，简记</a:t>
            </a:r>
            <a:r>
              <a:rPr lang="en-US" altLang="zh-CN" sz="2000" dirty="0" smtClean="0">
                <a:latin typeface="Times New Roman" panose="02020603050405020304" pitchFamily="18" charset="0"/>
                <a:cs typeface="Times New Roman" panose="02020603050405020304" pitchFamily="18" charset="0"/>
              </a:rPr>
              <a:t>CV</a:t>
            </a:r>
            <a:r>
              <a:rPr lang="zh-CN" altLang="en-US" sz="2000" dirty="0"/>
              <a:t>）</a:t>
            </a:r>
            <a:r>
              <a:rPr lang="zh-CN" altLang="en-US" sz="2000" dirty="0" smtClean="0"/>
              <a:t>。</a:t>
            </a:r>
            <a:endParaRPr lang="en-US" altLang="zh-CN" sz="2000" dirty="0"/>
          </a:p>
          <a:p>
            <a:endParaRPr lang="en-US" altLang="zh-CN" sz="2000" dirty="0"/>
          </a:p>
          <a:p>
            <a:r>
              <a:rPr lang="zh-CN" altLang="en-US" sz="2000" dirty="0"/>
              <a:t>比如，将全样本随机分为大致相等的 </a:t>
            </a:r>
            <a:r>
              <a:rPr lang="en-US" altLang="zh-CN" sz="2000" dirty="0"/>
              <a:t>10</a:t>
            </a:r>
            <a:r>
              <a:rPr lang="zh-CN" altLang="en-US" sz="2000" dirty="0"/>
              <a:t>个子样本，即 </a:t>
            </a:r>
            <a:r>
              <a:rPr lang="en-US" altLang="zh-CN" sz="2000" dirty="0"/>
              <a:t>10</a:t>
            </a:r>
            <a:r>
              <a:rPr lang="zh-CN" altLang="en-US" sz="2000" dirty="0" smtClean="0"/>
              <a:t>折</a:t>
            </a:r>
            <a:r>
              <a:rPr lang="zh-CN" altLang="en-US" sz="2000" dirty="0"/>
              <a:t>（</a:t>
            </a:r>
            <a:r>
              <a:rPr lang="en-US" altLang="zh-CN" sz="2000" i="1" dirty="0" smtClean="0"/>
              <a:t>K=</a:t>
            </a:r>
            <a:r>
              <a:rPr lang="en-US" altLang="zh-CN" sz="2000" dirty="0" smtClean="0"/>
              <a:t>10</a:t>
            </a:r>
            <a:r>
              <a:rPr lang="zh-CN" altLang="en-US" sz="2000" dirty="0"/>
              <a:t>）</a:t>
            </a:r>
            <a:r>
              <a:rPr lang="zh-CN" altLang="en-US" sz="2000" dirty="0" smtClean="0"/>
              <a:t>。</a:t>
            </a:r>
            <a:endParaRPr lang="zh-CN" altLang="en-US" sz="2000" dirty="0"/>
          </a:p>
          <a:p>
            <a:r>
              <a:rPr lang="zh-CN" altLang="en-US" sz="2000" dirty="0"/>
              <a:t>然后，以其中的</a:t>
            </a:r>
            <a:r>
              <a:rPr lang="en-US" altLang="zh-CN" sz="2000" dirty="0"/>
              <a:t>9 </a:t>
            </a:r>
            <a:r>
              <a:rPr lang="zh-CN" altLang="en-US" sz="2000" dirty="0"/>
              <a:t>折作为训练集，进行惩罚</a:t>
            </a:r>
            <a:r>
              <a:rPr lang="zh-CN" altLang="en-US" sz="2000" dirty="0" smtClean="0"/>
              <a:t>回归</a:t>
            </a:r>
            <a:r>
              <a:rPr lang="zh-CN" altLang="en-US" sz="2000" dirty="0"/>
              <a:t>（</a:t>
            </a:r>
            <a:r>
              <a:rPr lang="zh-CN" altLang="en-US" sz="2000" dirty="0" smtClean="0"/>
              <a:t>岭回归</a:t>
            </a:r>
            <a:r>
              <a:rPr lang="zh-CN" altLang="en-US" sz="2000" dirty="0"/>
              <a:t>或</a:t>
            </a:r>
            <a:r>
              <a:rPr lang="en-US" altLang="zh-CN" sz="2000" dirty="0" smtClean="0"/>
              <a:t>Lasso</a:t>
            </a:r>
            <a:r>
              <a:rPr lang="zh-CN" altLang="en-US" sz="2000" dirty="0" smtClean="0"/>
              <a:t>），</a:t>
            </a:r>
            <a:r>
              <a:rPr lang="zh-CN" altLang="en-US" sz="2000" dirty="0"/>
              <a:t>并以所得模型预测作为验证集的其余</a:t>
            </a:r>
            <a:r>
              <a:rPr lang="en-US" altLang="zh-CN" sz="2000" dirty="0"/>
              <a:t>1 </a:t>
            </a:r>
            <a:r>
              <a:rPr lang="zh-CN" altLang="en-US" sz="2000" dirty="0"/>
              <a:t>折，得到该折的均方误差。</a:t>
            </a:r>
            <a:endParaRPr lang="en-US" altLang="zh-CN" sz="2000" dirty="0"/>
          </a:p>
          <a:p>
            <a:endParaRPr lang="zh-CN" altLang="en-US" sz="2000" dirty="0"/>
          </a:p>
          <a:p>
            <a:endParaRPr lang="en-US" altLang="zh-CN" sz="2000" dirty="0" smtClean="0"/>
          </a:p>
          <a:p>
            <a:endParaRPr lang="en-US" altLang="zh-CN" sz="2000" dirty="0"/>
          </a:p>
          <a:p>
            <a:endParaRPr lang="en-US" altLang="zh-CN" sz="2000" dirty="0" smtClean="0"/>
          </a:p>
          <a:p>
            <a:r>
              <a:rPr lang="zh-CN" altLang="en-US" sz="2000" dirty="0" smtClean="0"/>
              <a:t>如此</a:t>
            </a:r>
            <a:r>
              <a:rPr lang="zh-CN" altLang="en-US" sz="2000" dirty="0"/>
              <a:t>重复，得到每一折的均方误差，将这 </a:t>
            </a:r>
            <a:r>
              <a:rPr lang="en-US" altLang="zh-CN" sz="2000" dirty="0"/>
              <a:t>10 </a:t>
            </a:r>
            <a:r>
              <a:rPr lang="zh-CN" altLang="en-US" sz="2000" dirty="0"/>
              <a:t>折的均方误差进行平均，即可得到交叉验证</a:t>
            </a:r>
            <a:r>
              <a:rPr lang="zh-CN" altLang="en-US" sz="2000" dirty="0" smtClean="0"/>
              <a:t>误差</a:t>
            </a:r>
            <a:r>
              <a:rPr lang="zh-CN" altLang="en-US" sz="2000" dirty="0"/>
              <a:t>（</a:t>
            </a:r>
            <a:r>
              <a:rPr lang="en-US" altLang="zh-CN" sz="2000" dirty="0" smtClean="0"/>
              <a:t>Cross-validation </a:t>
            </a:r>
            <a:r>
              <a:rPr lang="en-US" altLang="zh-CN" sz="2000" dirty="0"/>
              <a:t>Error</a:t>
            </a:r>
            <a:r>
              <a:rPr lang="zh-CN" altLang="en-US" sz="2000" dirty="0"/>
              <a:t>，简记</a:t>
            </a:r>
            <a:r>
              <a:rPr lang="en-US" altLang="zh-CN" sz="2000" dirty="0"/>
              <a:t>CV </a:t>
            </a:r>
            <a:r>
              <a:rPr lang="en-US" altLang="zh-CN" sz="2000" dirty="0" smtClean="0"/>
              <a:t>Error</a:t>
            </a:r>
            <a:r>
              <a:rPr lang="zh-CN" altLang="en-US" sz="2000" dirty="0" smtClean="0"/>
              <a:t>）</a:t>
            </a:r>
            <a:endParaRPr lang="en-US" altLang="zh-CN" sz="2000" dirty="0"/>
          </a:p>
        </p:txBody>
      </p:sp>
      <mc:AlternateContent xmlns:mc="http://schemas.openxmlformats.org/markup-compatibility/2006" xmlns:a14="http://schemas.microsoft.com/office/drawing/2010/main">
        <mc:Choice Requires="a14">
          <p:sp>
            <p:nvSpPr>
              <p:cNvPr id="13" name="矩形 12"/>
              <p:cNvSpPr/>
              <p:nvPr/>
            </p:nvSpPr>
            <p:spPr>
              <a:xfrm>
                <a:off x="6417096" y="5651016"/>
                <a:ext cx="389658" cy="4154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𝜆</m:t>
                      </m:r>
                    </m:oMath>
                  </m:oMathPara>
                </a14:m>
                <a:endParaRPr lang="zh-CN" altLang="en-US" dirty="0"/>
              </a:p>
            </p:txBody>
          </p:sp>
        </mc:Choice>
        <mc:Fallback xmlns="">
          <p:sp>
            <p:nvSpPr>
              <p:cNvPr id="13" name="矩形 12"/>
              <p:cNvSpPr>
                <a:spLocks noRot="1" noChangeAspect="1" noMove="1" noResize="1" noEditPoints="1" noAdjustHandles="1" noChangeArrowheads="1" noChangeShapeType="1" noTextEdit="1"/>
              </p:cNvSpPr>
              <p:nvPr/>
            </p:nvSpPr>
            <p:spPr>
              <a:xfrm>
                <a:off x="6417096" y="5651016"/>
                <a:ext cx="389658" cy="415498"/>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矩形 13"/>
              <p:cNvSpPr/>
              <p:nvPr/>
            </p:nvSpPr>
            <p:spPr>
              <a:xfrm>
                <a:off x="1549599" y="5411551"/>
                <a:ext cx="2935034" cy="10010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𝐶𝑉</m:t>
                      </m:r>
                      <m:r>
                        <a:rPr lang="zh-CN" altLang="en-US" i="0">
                          <a:latin typeface="Cambria Math" panose="02040503050406030204" pitchFamily="18" charset="0"/>
                        </a:rPr>
                        <m:t>(</m:t>
                      </m:r>
                      <m:r>
                        <a:rPr lang="zh-CN" altLang="en-US" i="1">
                          <a:latin typeface="Cambria Math" panose="02040503050406030204" pitchFamily="18" charset="0"/>
                        </a:rPr>
                        <m:t>𝜆</m:t>
                      </m:r>
                      <m:r>
                        <a:rPr lang="zh-CN" altLang="en-US" i="0">
                          <a:latin typeface="Cambria Math" panose="02040503050406030204" pitchFamily="18" charset="0"/>
                        </a:rPr>
                        <m:t>)=</m:t>
                      </m:r>
                      <m:f>
                        <m:fPr>
                          <m:ctrlPr>
                            <a:rPr lang="zh-CN" altLang="en-US" i="1">
                              <a:latin typeface="Cambria Math" panose="02040503050406030204" pitchFamily="18" charset="0"/>
                            </a:rPr>
                          </m:ctrlPr>
                        </m:fPr>
                        <m:num>
                          <m:r>
                            <a:rPr lang="zh-CN" altLang="en-US" i="0">
                              <a:latin typeface="Cambria Math" panose="02040503050406030204" pitchFamily="18" charset="0"/>
                            </a:rPr>
                            <m:t>1</m:t>
                          </m:r>
                        </m:num>
                        <m:den>
                          <m:r>
                            <a:rPr lang="zh-CN" altLang="en-US" i="1">
                              <a:latin typeface="Cambria Math" panose="02040503050406030204" pitchFamily="18" charset="0"/>
                            </a:rPr>
                            <m:t>𝐾</m:t>
                          </m:r>
                        </m:den>
                      </m:f>
                      <m:nary>
                        <m:naryPr>
                          <m:chr m:val="∑"/>
                          <m:limLoc m:val="undOvr"/>
                          <m:grow m:val="on"/>
                          <m:ctrlPr>
                            <a:rPr lang="zh-CN" altLang="en-US" i="1">
                              <a:latin typeface="Cambria Math" panose="02040503050406030204" pitchFamily="18" charset="0"/>
                            </a:rPr>
                          </m:ctrlPr>
                        </m:naryPr>
                        <m:sub>
                          <m:r>
                            <a:rPr lang="zh-CN" altLang="en-US" i="1">
                              <a:latin typeface="Cambria Math" panose="02040503050406030204" pitchFamily="18" charset="0"/>
                            </a:rPr>
                            <m:t>𝑖</m:t>
                          </m:r>
                          <m:r>
                            <a:rPr lang="zh-CN" altLang="en-US" i="0">
                              <a:latin typeface="Cambria Math" panose="02040503050406030204" pitchFamily="18" charset="0"/>
                            </a:rPr>
                            <m:t>=1</m:t>
                          </m:r>
                        </m:sub>
                        <m:sup>
                          <m:r>
                            <a:rPr lang="zh-CN" altLang="en-US" i="1">
                              <a:latin typeface="Cambria Math" panose="02040503050406030204" pitchFamily="18" charset="0"/>
                            </a:rPr>
                            <m:t>𝐾</m:t>
                          </m:r>
                        </m:sup>
                        <m:e>
                          <m:d>
                            <m:dPr>
                              <m:begChr m:val=""/>
                              <m:ctrlPr>
                                <a:rPr lang="zh-CN" altLang="en-US" i="1">
                                  <a:latin typeface="Cambria Math" panose="02040503050406030204" pitchFamily="18" charset="0"/>
                                </a:rPr>
                              </m:ctrlPr>
                            </m:dPr>
                            <m:e>
                              <m:r>
                                <a:rPr lang="zh-CN" altLang="en-US" i="1">
                                  <a:latin typeface="Cambria Math" panose="02040503050406030204" pitchFamily="18" charset="0"/>
                                </a:rPr>
                                <m:t>𝑀𝑆</m:t>
                              </m:r>
                              <m:sSub>
                                <m:sSubPr>
                                  <m:ctrlPr>
                                    <a:rPr lang="zh-CN" altLang="en-US" i="1">
                                      <a:latin typeface="Cambria Math" panose="02040503050406030204" pitchFamily="18" charset="0"/>
                                    </a:rPr>
                                  </m:ctrlPr>
                                </m:sSubPr>
                                <m:e>
                                  <m:r>
                                    <a:rPr lang="zh-CN" altLang="en-US" i="1">
                                      <a:latin typeface="Cambria Math" panose="02040503050406030204" pitchFamily="18" charset="0"/>
                                    </a:rPr>
                                    <m:t>𝐸</m:t>
                                  </m:r>
                                </m:e>
                                <m:sub>
                                  <m:r>
                                    <a:rPr lang="zh-CN" altLang="en-US" i="1">
                                      <a:latin typeface="Cambria Math" panose="02040503050406030204" pitchFamily="18" charset="0"/>
                                    </a:rPr>
                                    <m:t>𝑘</m:t>
                                  </m:r>
                                </m:sub>
                              </m:sSub>
                              <m:r>
                                <a:rPr lang="zh-CN" altLang="en-US" i="0">
                                  <a:latin typeface="Cambria Math" panose="02040503050406030204" pitchFamily="18" charset="0"/>
                                </a:rPr>
                                <m:t>(</m:t>
                              </m:r>
                              <m:r>
                                <a:rPr lang="zh-CN" altLang="en-US" i="1">
                                  <a:latin typeface="Cambria Math" panose="02040503050406030204" pitchFamily="18" charset="0"/>
                                </a:rPr>
                                <m:t>𝜆</m:t>
                              </m:r>
                            </m:e>
                          </m:d>
                        </m:e>
                      </m:nary>
                    </m:oMath>
                  </m:oMathPara>
                </a14:m>
                <a:endParaRPr lang="zh-CN" altLang="en-US" dirty="0"/>
              </a:p>
            </p:txBody>
          </p:sp>
        </mc:Choice>
        <mc:Fallback xmlns="">
          <p:sp>
            <p:nvSpPr>
              <p:cNvPr id="14" name="矩形 13"/>
              <p:cNvSpPr>
                <a:spLocks noRot="1" noChangeAspect="1" noMove="1" noResize="1" noEditPoints="1" noAdjustHandles="1" noChangeArrowheads="1" noChangeShapeType="1" noTextEdit="1"/>
              </p:cNvSpPr>
              <p:nvPr/>
            </p:nvSpPr>
            <p:spPr>
              <a:xfrm>
                <a:off x="1549599" y="5411551"/>
                <a:ext cx="2935034" cy="1001043"/>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矩形 14"/>
              <p:cNvSpPr/>
              <p:nvPr/>
            </p:nvSpPr>
            <p:spPr>
              <a:xfrm>
                <a:off x="5060327" y="5631366"/>
                <a:ext cx="3675686" cy="400110"/>
              </a:xfrm>
              <a:prstGeom prst="rect">
                <a:avLst/>
              </a:prstGeom>
            </p:spPr>
            <p:txBody>
              <a:bodyPr wrap="none">
                <a:spAutoFit/>
              </a:bodyPr>
              <a:lstStyle/>
              <a:p>
                <a:r>
                  <a:rPr lang="zh-CN" altLang="en-US" sz="2000" dirty="0">
                    <a:latin typeface="宋体" panose="02010600030101010101" pitchFamily="2" charset="-122"/>
                  </a:rPr>
                  <a:t>可选择最优    ，</a:t>
                </a:r>
                <a14:m>
                  <m:oMath xmlns:m="http://schemas.openxmlformats.org/officeDocument/2006/math">
                    <m:r>
                      <a:rPr lang="zh-CN" altLang="en-US" sz="2000" i="1">
                        <a:latin typeface="Cambria Math" panose="02040503050406030204" pitchFamily="18" charset="0"/>
                      </a:rPr>
                      <m:t>𝐶𝑉</m:t>
                    </m:r>
                    <m:r>
                      <a:rPr lang="zh-CN" altLang="en-US" sz="2000">
                        <a:latin typeface="Cambria Math" panose="02040503050406030204" pitchFamily="18" charset="0"/>
                      </a:rPr>
                      <m:t>(</m:t>
                    </m:r>
                    <m:r>
                      <a:rPr lang="zh-CN" altLang="en-US" sz="2000" i="1">
                        <a:latin typeface="Cambria Math" panose="02040503050406030204" pitchFamily="18" charset="0"/>
                      </a:rPr>
                      <m:t>𝜆</m:t>
                    </m:r>
                    <m:r>
                      <a:rPr lang="zh-CN" altLang="en-US" sz="2000">
                        <a:latin typeface="Cambria Math" panose="02040503050406030204" pitchFamily="18" charset="0"/>
                      </a:rPr>
                      <m:t>)</m:t>
                    </m:r>
                  </m:oMath>
                </a14:m>
                <a:r>
                  <a:rPr lang="zh-CN" altLang="en-US" sz="2000" dirty="0">
                    <a:latin typeface="宋体" panose="02010600030101010101" pitchFamily="2" charset="-122"/>
                  </a:rPr>
                  <a:t>最小化</a:t>
                </a:r>
                <a:endParaRPr lang="zh-CN" altLang="en-US" dirty="0"/>
              </a:p>
            </p:txBody>
          </p:sp>
        </mc:Choice>
        <mc:Fallback xmlns="">
          <p:sp>
            <p:nvSpPr>
              <p:cNvPr id="15" name="矩形 14"/>
              <p:cNvSpPr>
                <a:spLocks noRot="1" noChangeAspect="1" noMove="1" noResize="1" noEditPoints="1" noAdjustHandles="1" noChangeArrowheads="1" noChangeShapeType="1" noTextEdit="1"/>
              </p:cNvSpPr>
              <p:nvPr/>
            </p:nvSpPr>
            <p:spPr>
              <a:xfrm>
                <a:off x="5060327" y="5631366"/>
                <a:ext cx="3675686" cy="400110"/>
              </a:xfrm>
              <a:prstGeom prst="rect">
                <a:avLst/>
              </a:prstGeom>
              <a:blipFill>
                <a:blip r:embed="rId6"/>
                <a:stretch>
                  <a:fillRect l="-1658" t="-13846" r="-1161" b="-230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矩形 16"/>
              <p:cNvSpPr/>
              <p:nvPr/>
            </p:nvSpPr>
            <p:spPr>
              <a:xfrm>
                <a:off x="1351704" y="3274001"/>
                <a:ext cx="4679743" cy="10111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zh-CN" altLang="en-US" smtClean="0">
                          <a:latin typeface="Cambria Math" panose="02040503050406030204" pitchFamily="18" charset="0"/>
                        </a:rPr>
                        <m:t>min</m:t>
                      </m:r>
                      <m:r>
                        <a:rPr lang="zh-CN" altLang="en-US" i="1">
                          <a:latin typeface="Cambria Math" panose="02040503050406030204" pitchFamily="18" charset="0"/>
                        </a:rPr>
                        <m:t>𝐿</m:t>
                      </m:r>
                      <m:r>
                        <a:rPr lang="zh-CN" altLang="en-US" i="0">
                          <a:latin typeface="Cambria Math" panose="02040503050406030204" pitchFamily="18" charset="0"/>
                        </a:rPr>
                        <m:t>(</m:t>
                      </m:r>
                      <m:r>
                        <a:rPr lang="zh-CN" altLang="en-US" i="1">
                          <a:latin typeface="Cambria Math" panose="02040503050406030204" pitchFamily="18" charset="0"/>
                        </a:rPr>
                        <m:t>𝛽</m:t>
                      </m:r>
                      <m:r>
                        <a:rPr lang="zh-CN" altLang="en-US" i="0">
                          <a:latin typeface="Cambria Math" panose="02040503050406030204" pitchFamily="18" charset="0"/>
                        </a:rPr>
                        <m:t>)</m:t>
                      </m:r>
                      <m:r>
                        <a:rPr lang="en-US" altLang="zh-CN" i="1" smtClean="0">
                          <a:latin typeface="Cambria Math" panose="02040503050406030204" pitchFamily="18" charset="0"/>
                        </a:rPr>
                        <m:t>=</m:t>
                      </m:r>
                      <m:nary>
                        <m:naryPr>
                          <m:chr m:val="∑"/>
                          <m:limLoc m:val="undOvr"/>
                          <m:grow m:val="on"/>
                          <m:supHide m:val="on"/>
                          <m:ctrlPr>
                            <a:rPr lang="zh-CN" altLang="en-US" i="1">
                              <a:latin typeface="Cambria Math" panose="02040503050406030204" pitchFamily="18" charset="0"/>
                            </a:rPr>
                          </m:ctrlPr>
                        </m:naryPr>
                        <m:sub>
                          <m:r>
                            <a:rPr lang="zh-CN" altLang="en-US" i="1">
                              <a:latin typeface="Cambria Math" panose="02040503050406030204" pitchFamily="18" charset="0"/>
                            </a:rPr>
                            <m:t>𝑖</m:t>
                          </m:r>
                        </m:sub>
                        <m:sup/>
                        <m:e>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𝑦</m:t>
                                      </m:r>
                                    </m:e>
                                    <m:sub>
                                      <m:r>
                                        <a:rPr lang="zh-CN" altLang="en-US" i="1">
                                          <a:latin typeface="Cambria Math" panose="02040503050406030204" pitchFamily="18" charset="0"/>
                                        </a:rPr>
                                        <m:t>𝑖</m:t>
                                      </m:r>
                                    </m:sub>
                                  </m:sSub>
                                  <m:r>
                                    <a:rPr lang="zh-CN" altLang="en-US">
                                      <a:latin typeface="Cambria Math" panose="02040503050406030204" pitchFamily="18" charset="0"/>
                                    </a:rPr>
                                    <m:t>−</m:t>
                                  </m:r>
                                  <m:sSubSup>
                                    <m:sSubSupPr>
                                      <m:ctrlPr>
                                        <a:rPr lang="zh-CN" altLang="en-US" i="1">
                                          <a:latin typeface="Cambria Math" panose="02040503050406030204" pitchFamily="18" charset="0"/>
                                        </a:rPr>
                                      </m:ctrlPr>
                                    </m:sSubSupPr>
                                    <m:e>
                                      <m:r>
                                        <a:rPr lang="zh-CN" altLang="en-US" i="1">
                                          <a:latin typeface="Cambria Math" panose="02040503050406030204" pitchFamily="18" charset="0"/>
                                        </a:rPr>
                                        <m:t>𝑋</m:t>
                                      </m:r>
                                    </m:e>
                                    <m:sub>
                                      <m:r>
                                        <a:rPr lang="zh-CN" altLang="en-US" i="1">
                                          <a:latin typeface="Cambria Math" panose="02040503050406030204" pitchFamily="18" charset="0"/>
                                        </a:rPr>
                                        <m:t>𝑖</m:t>
                                      </m:r>
                                    </m:sub>
                                    <m:sup>
                                      <m:r>
                                        <a:rPr lang="zh-CN" altLang="en-US" i="1">
                                          <a:latin typeface="Cambria Math" panose="02040503050406030204" pitchFamily="18" charset="0"/>
                                        </a:rPr>
                                        <m:t>𝑇</m:t>
                                      </m:r>
                                    </m:sup>
                                  </m:sSubSup>
                                  <m:r>
                                    <a:rPr lang="zh-CN" altLang="en-US" i="1">
                                      <a:latin typeface="Cambria Math" panose="02040503050406030204" pitchFamily="18" charset="0"/>
                                    </a:rPr>
                                    <m:t>𝛽</m:t>
                                  </m:r>
                                </m:e>
                              </m:d>
                            </m:e>
                            <m:sup>
                              <m:r>
                                <a:rPr lang="zh-CN" altLang="en-US">
                                  <a:latin typeface="Cambria Math" panose="02040503050406030204" pitchFamily="18" charset="0"/>
                                </a:rPr>
                                <m:t>2</m:t>
                              </m:r>
                            </m:sup>
                          </m:sSup>
                        </m:e>
                      </m:nary>
                      <m:r>
                        <a:rPr lang="zh-CN" altLang="en-US" i="0">
                          <a:latin typeface="Cambria Math" panose="02040503050406030204" pitchFamily="18" charset="0"/>
                        </a:rPr>
                        <m:t>+</m:t>
                      </m:r>
                      <m:r>
                        <m:rPr>
                          <m:sty m:val="p"/>
                        </m:rPr>
                        <a:rPr lang="en-US" altLang="zh-CN" i="1">
                          <a:latin typeface="Cambria Math" panose="02040503050406030204" pitchFamily="18" charset="0"/>
                        </a:rPr>
                        <m:t>λ</m:t>
                      </m:r>
                      <m:nary>
                        <m:naryPr>
                          <m:chr m:val="∑"/>
                          <m:limLoc m:val="undOvr"/>
                          <m:grow m:val="on"/>
                          <m:ctrlPr>
                            <a:rPr lang="zh-CN" altLang="en-US" i="1">
                              <a:latin typeface="Cambria Math" panose="02040503050406030204" pitchFamily="18" charset="0"/>
                            </a:rPr>
                          </m:ctrlPr>
                        </m:naryPr>
                        <m:sub>
                          <m:r>
                            <a:rPr lang="zh-CN" altLang="en-US" i="1">
                              <a:latin typeface="Cambria Math" panose="02040503050406030204" pitchFamily="18" charset="0"/>
                            </a:rPr>
                            <m:t>𝑗</m:t>
                          </m:r>
                          <m:r>
                            <a:rPr lang="zh-CN" altLang="en-US" i="0">
                              <a:latin typeface="Cambria Math" panose="02040503050406030204" pitchFamily="18" charset="0"/>
                            </a:rPr>
                            <m:t>=1</m:t>
                          </m:r>
                        </m:sub>
                        <m:sup>
                          <m:r>
                            <a:rPr lang="zh-CN" altLang="en-US" i="1">
                              <a:latin typeface="Cambria Math" panose="02040503050406030204" pitchFamily="18" charset="0"/>
                            </a:rPr>
                            <m:t>𝑝</m:t>
                          </m:r>
                        </m:sup>
                        <m:e>
                          <m:sSub>
                            <m:sSubPr>
                              <m:ctrlPr>
                                <a:rPr lang="zh-CN" altLang="en-US" i="1">
                                  <a:latin typeface="Cambria Math" panose="02040503050406030204" pitchFamily="18" charset="0"/>
                                </a:rPr>
                              </m:ctrlPr>
                            </m:sSubPr>
                            <m:e>
                              <m:r>
                                <a:rPr lang="en-US" altLang="zh-CN" b="0" i="1" smtClean="0">
                                  <a:latin typeface="Cambria Math" panose="02040503050406030204" pitchFamily="18" charset="0"/>
                                </a:rPr>
                                <m:t>|</m:t>
                              </m:r>
                              <m:r>
                                <a:rPr lang="zh-CN" altLang="en-US" i="1">
                                  <a:latin typeface="Cambria Math" panose="02040503050406030204" pitchFamily="18" charset="0"/>
                                </a:rPr>
                                <m:t>𝛽</m:t>
                              </m:r>
                            </m:e>
                            <m:sub>
                              <m:r>
                                <a:rPr lang="zh-CN" altLang="en-US" i="1">
                                  <a:latin typeface="Cambria Math" panose="02040503050406030204" pitchFamily="18" charset="0"/>
                                </a:rPr>
                                <m:t>𝑗</m:t>
                              </m:r>
                            </m:sub>
                          </m:sSub>
                          <m:r>
                            <a:rPr lang="en-US" altLang="zh-CN" b="0" i="1" smtClean="0">
                              <a:latin typeface="Cambria Math" panose="02040503050406030204" pitchFamily="18" charset="0"/>
                            </a:rPr>
                            <m:t>|</m:t>
                          </m:r>
                        </m:e>
                      </m:nary>
                    </m:oMath>
                  </m:oMathPara>
                </a14:m>
                <a:endParaRPr lang="zh-CN" altLang="en-US" dirty="0"/>
              </a:p>
            </p:txBody>
          </p:sp>
        </mc:Choice>
        <mc:Fallback xmlns="">
          <p:sp>
            <p:nvSpPr>
              <p:cNvPr id="17" name="矩形 16"/>
              <p:cNvSpPr>
                <a:spLocks noRot="1" noChangeAspect="1" noMove="1" noResize="1" noEditPoints="1" noAdjustHandles="1" noChangeArrowheads="1" noChangeShapeType="1" noTextEdit="1"/>
              </p:cNvSpPr>
              <p:nvPr/>
            </p:nvSpPr>
            <p:spPr>
              <a:xfrm>
                <a:off x="1351704" y="3274001"/>
                <a:ext cx="4679743" cy="1011111"/>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矩形 17"/>
              <p:cNvSpPr/>
              <p:nvPr/>
            </p:nvSpPr>
            <p:spPr>
              <a:xfrm>
                <a:off x="6745142" y="3389105"/>
                <a:ext cx="2015552" cy="8765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grow m:val="on"/>
                          <m:supHide m:val="on"/>
                          <m:ctrlPr>
                            <a:rPr lang="zh-CN" altLang="en-US" i="1">
                              <a:latin typeface="Cambria Math" panose="02040503050406030204" pitchFamily="18" charset="0"/>
                            </a:rPr>
                          </m:ctrlPr>
                        </m:naryPr>
                        <m:sub>
                          <m:r>
                            <a:rPr lang="zh-CN" altLang="en-US" i="1">
                              <a:latin typeface="Cambria Math" panose="02040503050406030204" pitchFamily="18" charset="0"/>
                            </a:rPr>
                            <m:t>𝑖</m:t>
                          </m:r>
                        </m:sub>
                        <m:sup/>
                        <m:e>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𝑦</m:t>
                                      </m:r>
                                    </m:e>
                                    <m:sub>
                                      <m:r>
                                        <a:rPr lang="zh-CN" altLang="en-US" i="1">
                                          <a:latin typeface="Cambria Math" panose="02040503050406030204" pitchFamily="18" charset="0"/>
                                        </a:rPr>
                                        <m:t>𝑖</m:t>
                                      </m:r>
                                    </m:sub>
                                  </m:sSub>
                                  <m:r>
                                    <a:rPr lang="zh-CN" altLang="en-US">
                                      <a:latin typeface="Cambria Math" panose="02040503050406030204" pitchFamily="18" charset="0"/>
                                    </a:rPr>
                                    <m:t>−</m:t>
                                  </m:r>
                                  <m:sSubSup>
                                    <m:sSubSupPr>
                                      <m:ctrlPr>
                                        <a:rPr lang="zh-CN" altLang="en-US" i="1">
                                          <a:latin typeface="Cambria Math" panose="02040503050406030204" pitchFamily="18" charset="0"/>
                                        </a:rPr>
                                      </m:ctrlPr>
                                    </m:sSubSupPr>
                                    <m:e>
                                      <m:r>
                                        <a:rPr lang="zh-CN" altLang="en-US" i="1">
                                          <a:latin typeface="Cambria Math" panose="02040503050406030204" pitchFamily="18" charset="0"/>
                                        </a:rPr>
                                        <m:t>𝑋</m:t>
                                      </m:r>
                                    </m:e>
                                    <m:sub>
                                      <m:r>
                                        <a:rPr lang="zh-CN" altLang="en-US" i="1">
                                          <a:latin typeface="Cambria Math" panose="02040503050406030204" pitchFamily="18" charset="0"/>
                                        </a:rPr>
                                        <m:t>𝑖</m:t>
                                      </m:r>
                                    </m:sub>
                                    <m:sup>
                                      <m:r>
                                        <a:rPr lang="zh-CN" altLang="en-US" i="1">
                                          <a:latin typeface="Cambria Math" panose="02040503050406030204" pitchFamily="18" charset="0"/>
                                        </a:rPr>
                                        <m:t>𝑇</m:t>
                                      </m:r>
                                    </m:sup>
                                  </m:sSubSup>
                                  <m:r>
                                    <a:rPr lang="zh-CN" altLang="en-US" i="1">
                                      <a:latin typeface="Cambria Math" panose="02040503050406030204" pitchFamily="18" charset="0"/>
                                    </a:rPr>
                                    <m:t>𝛽</m:t>
                                  </m:r>
                                </m:e>
                              </m:d>
                            </m:e>
                            <m:sup>
                              <m:r>
                                <a:rPr lang="zh-CN" altLang="en-US">
                                  <a:latin typeface="Cambria Math" panose="02040503050406030204" pitchFamily="18" charset="0"/>
                                </a:rPr>
                                <m:t>2</m:t>
                              </m:r>
                            </m:sup>
                          </m:sSup>
                        </m:e>
                      </m:nary>
                    </m:oMath>
                  </m:oMathPara>
                </a14:m>
                <a:endParaRPr lang="zh-CN" altLang="en-US" dirty="0"/>
              </a:p>
            </p:txBody>
          </p:sp>
        </mc:Choice>
        <mc:Fallback xmlns="">
          <p:sp>
            <p:nvSpPr>
              <p:cNvPr id="18" name="矩形 17"/>
              <p:cNvSpPr>
                <a:spLocks noRot="1" noChangeAspect="1" noMove="1" noResize="1" noEditPoints="1" noAdjustHandles="1" noChangeArrowheads="1" noChangeShapeType="1" noTextEdit="1"/>
              </p:cNvSpPr>
              <p:nvPr/>
            </p:nvSpPr>
            <p:spPr>
              <a:xfrm>
                <a:off x="6745142" y="3389105"/>
                <a:ext cx="2015552" cy="876522"/>
              </a:xfrm>
              <a:prstGeom prst="rect">
                <a:avLst/>
              </a:prstGeom>
              <a:blipFill>
                <a:blip r:embed="rId8"/>
                <a:stretch>
                  <a:fillRect/>
                </a:stretch>
              </a:blipFill>
            </p:spPr>
            <p:txBody>
              <a:bodyPr/>
              <a:lstStyle/>
              <a:p>
                <a:r>
                  <a:rPr lang="zh-CN" altLang="en-US">
                    <a:noFill/>
                  </a:rPr>
                  <a:t> </a:t>
                </a:r>
              </a:p>
            </p:txBody>
          </p:sp>
        </mc:Fallback>
      </mc:AlternateContent>
      <p:sp>
        <p:nvSpPr>
          <p:cNvPr id="19" name="矩形 18"/>
          <p:cNvSpPr/>
          <p:nvPr/>
        </p:nvSpPr>
        <p:spPr>
          <a:xfrm>
            <a:off x="2701560" y="4162503"/>
            <a:ext cx="1980029" cy="400110"/>
          </a:xfrm>
          <a:prstGeom prst="rect">
            <a:avLst/>
          </a:prstGeom>
        </p:spPr>
        <p:txBody>
          <a:bodyPr wrap="none">
            <a:spAutoFit/>
          </a:bodyPr>
          <a:lstStyle/>
          <a:p>
            <a:r>
              <a:rPr lang="zh-CN" altLang="en-US" sz="2000" dirty="0" smtClean="0">
                <a:latin typeface="宋体" panose="02010600030101010101" pitchFamily="2" charset="-122"/>
              </a:rPr>
              <a:t>训练集计算参数</a:t>
            </a:r>
            <a:endParaRPr lang="zh-CN" altLang="en-US" dirty="0"/>
          </a:p>
        </p:txBody>
      </p:sp>
      <p:sp>
        <p:nvSpPr>
          <p:cNvPr id="20" name="矩形 19"/>
          <p:cNvSpPr/>
          <p:nvPr/>
        </p:nvSpPr>
        <p:spPr>
          <a:xfrm>
            <a:off x="7019384" y="4237893"/>
            <a:ext cx="1467068" cy="400110"/>
          </a:xfrm>
          <a:prstGeom prst="rect">
            <a:avLst/>
          </a:prstGeom>
        </p:spPr>
        <p:txBody>
          <a:bodyPr wrap="none">
            <a:spAutoFit/>
          </a:bodyPr>
          <a:lstStyle/>
          <a:p>
            <a:r>
              <a:rPr lang="zh-CN" altLang="en-US" sz="2000" dirty="0" smtClean="0">
                <a:latin typeface="宋体" panose="02010600030101010101" pitchFamily="2" charset="-122"/>
              </a:rPr>
              <a:t>测试集验证</a:t>
            </a:r>
            <a:endParaRPr lang="zh-CN" altLang="en-US" dirty="0"/>
          </a:p>
        </p:txBody>
      </p:sp>
    </p:spTree>
    <p:extLst>
      <p:ext uri="{BB962C8B-B14F-4D97-AF65-F5344CB8AC3E}">
        <p14:creationId xmlns:p14="http://schemas.microsoft.com/office/powerpoint/2010/main" val="1487651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3</a:t>
            </a:fld>
            <a:endParaRPr lang="zh-CN" altLang="en-US" smtClean="0"/>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zh-CN" altLang="en-US" sz="2800" dirty="0" smtClean="0"/>
              <a:t>集成算法基本逻辑</a:t>
            </a:r>
            <a:endParaRPr lang="en-US" altLang="zh-CN" sz="2800" dirty="0" smtClean="0"/>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随机森林</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提升法</a:t>
            </a:r>
          </a:p>
        </p:txBody>
      </p:sp>
    </p:spTree>
    <p:extLst>
      <p:ext uri="{BB962C8B-B14F-4D97-AF65-F5344CB8AC3E}">
        <p14:creationId xmlns:p14="http://schemas.microsoft.com/office/powerpoint/2010/main" val="32297229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随机森林</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30</a:t>
            </a:fld>
            <a:endParaRPr lang="zh-CN" altLang="en-US" smtClean="0"/>
          </a:p>
        </p:txBody>
      </p:sp>
      <p:sp>
        <p:nvSpPr>
          <p:cNvPr id="2" name="矩形 1"/>
          <p:cNvSpPr>
            <a:spLocks noChangeArrowheads="1"/>
          </p:cNvSpPr>
          <p:nvPr/>
        </p:nvSpPr>
        <p:spPr bwMode="auto">
          <a:xfrm>
            <a:off x="550863" y="98742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0" indent="0">
              <a:buNone/>
            </a:pPr>
            <a:r>
              <a:rPr lang="zh-CN" altLang="en-US" sz="2800" b="1" dirty="0"/>
              <a:t>网格化搜索</a:t>
            </a:r>
            <a:r>
              <a:rPr lang="zh-CN" altLang="en-US" sz="2800" b="1" dirty="0" smtClean="0"/>
              <a:t>：</a:t>
            </a:r>
            <a:r>
              <a:rPr lang="en-US" altLang="zh-CN" sz="2800" b="1" dirty="0">
                <a:latin typeface="Times New Roman" panose="02020603050405020304" pitchFamily="18" charset="0"/>
                <a:cs typeface="Times New Roman" panose="02020603050405020304" pitchFamily="18" charset="0"/>
              </a:rPr>
              <a:t>Lasso</a:t>
            </a:r>
            <a:r>
              <a:rPr lang="zh-CN" altLang="en-US" sz="2800" b="1" dirty="0"/>
              <a:t>为例</a:t>
            </a:r>
          </a:p>
        </p:txBody>
      </p:sp>
      <mc:AlternateContent xmlns:mc="http://schemas.openxmlformats.org/markup-compatibility/2006" xmlns:a14="http://schemas.microsoft.com/office/drawing/2010/main">
        <mc:Choice Requires="a14">
          <p:sp>
            <p:nvSpPr>
              <p:cNvPr id="21" name="内容占位符 2">
                <a:extLst>
                  <a:ext uri="{FF2B5EF4-FFF2-40B4-BE49-F238E27FC236}">
                    <a16:creationId xmlns:a16="http://schemas.microsoft.com/office/drawing/2014/main" id="{5D072E5C-803A-4108-96EA-BB828D5FFA98}"/>
                  </a:ext>
                </a:extLst>
              </p:cNvPr>
              <p:cNvSpPr>
                <a:spLocks noGrp="1"/>
              </p:cNvSpPr>
              <p:nvPr>
                <p:ph idx="1"/>
              </p:nvPr>
            </p:nvSpPr>
            <p:spPr>
              <a:xfrm>
                <a:off x="534670" y="1497834"/>
                <a:ext cx="10456876" cy="4524140"/>
              </a:xfrm>
            </p:spPr>
            <p:txBody>
              <a:bodyPr>
                <a:noAutofit/>
              </a:bodyPr>
              <a:lstStyle/>
              <a:p>
                <a:r>
                  <a:rPr lang="zh-CN" altLang="en-US" sz="2000" dirty="0"/>
                  <a:t>在实践中，可对调节变量</a:t>
                </a:r>
                <a14:m>
                  <m:oMath xmlns:m="http://schemas.openxmlformats.org/officeDocument/2006/math">
                    <m:r>
                      <a:rPr lang="zh-CN" altLang="en-US" sz="2000" i="1">
                        <a:latin typeface="Cambria Math" panose="02040503050406030204" pitchFamily="18" charset="0"/>
                      </a:rPr>
                      <m:t>𝜆</m:t>
                    </m:r>
                  </m:oMath>
                </a14:m>
                <a:r>
                  <a:rPr lang="zh-CN" altLang="en-US" sz="2000" dirty="0" smtClean="0"/>
                  <a:t>  进行</a:t>
                </a:r>
                <a:r>
                  <a:rPr lang="zh-CN" altLang="en-US" sz="2000" dirty="0"/>
                  <a:t>网格</a:t>
                </a:r>
                <a:r>
                  <a:rPr lang="zh-CN" altLang="en-US" sz="2000" dirty="0" smtClean="0"/>
                  <a:t>化搜索。</a:t>
                </a:r>
                <a:endParaRPr lang="en-US" altLang="zh-CN" sz="2000" dirty="0"/>
              </a:p>
              <a:p>
                <a:endParaRPr lang="en-US" altLang="zh-CN" sz="2000" dirty="0"/>
              </a:p>
              <a:p>
                <a14:m>
                  <m:oMath xmlns:m="http://schemas.openxmlformats.org/officeDocument/2006/math">
                    <m:r>
                      <a:rPr lang="zh-CN" altLang="en-US" sz="2000" i="1">
                        <a:latin typeface="Cambria Math" panose="02040503050406030204" pitchFamily="18" charset="0"/>
                      </a:rPr>
                      <m:t>𝐶𝑉</m:t>
                    </m:r>
                    <m:r>
                      <a:rPr lang="zh-CN" altLang="en-US" sz="2000">
                        <a:latin typeface="Cambria Math" panose="02040503050406030204" pitchFamily="18" charset="0"/>
                      </a:rPr>
                      <m:t>(</m:t>
                    </m:r>
                    <m:r>
                      <a:rPr lang="zh-CN" altLang="en-US" sz="2000" i="1">
                        <a:latin typeface="Cambria Math" panose="02040503050406030204" pitchFamily="18" charset="0"/>
                      </a:rPr>
                      <m:t>𝜆</m:t>
                    </m:r>
                    <m:r>
                      <a:rPr lang="zh-CN" altLang="en-US" sz="2000">
                        <a:latin typeface="Cambria Math" panose="02040503050406030204" pitchFamily="18" charset="0"/>
                      </a:rPr>
                      <m:t>)</m:t>
                    </m:r>
                  </m:oMath>
                </a14:m>
                <a:r>
                  <a:rPr lang="zh-CN" altLang="en-US" sz="2000" dirty="0"/>
                  <a:t>一般为凸函数，而</a:t>
                </a:r>
                <a14:m>
                  <m:oMath xmlns:m="http://schemas.openxmlformats.org/officeDocument/2006/math">
                    <m:r>
                      <a:rPr lang="zh-CN" altLang="en-US" sz="2000" i="1">
                        <a:latin typeface="Cambria Math" panose="02040503050406030204" pitchFamily="18" charset="0"/>
                      </a:rPr>
                      <m:t>𝜆</m:t>
                    </m:r>
                  </m:oMath>
                </a14:m>
                <a:r>
                  <a:rPr lang="zh-CN" altLang="en-US" sz="2000" dirty="0"/>
                  <a:t>太小或太大均不利于最小化</a:t>
                </a:r>
                <a14:m>
                  <m:oMath xmlns:m="http://schemas.openxmlformats.org/officeDocument/2006/math">
                    <m:r>
                      <a:rPr lang="zh-CN" altLang="en-US" sz="2000" i="1">
                        <a:latin typeface="Cambria Math" panose="02040503050406030204" pitchFamily="18" charset="0"/>
                      </a:rPr>
                      <m:t>𝐶𝑉</m:t>
                    </m:r>
                    <m:r>
                      <a:rPr lang="zh-CN" altLang="en-US" sz="2000">
                        <a:latin typeface="Cambria Math" panose="02040503050406030204" pitchFamily="18" charset="0"/>
                      </a:rPr>
                      <m:t>(</m:t>
                    </m:r>
                    <m:r>
                      <a:rPr lang="zh-CN" altLang="en-US" sz="2000" i="1">
                        <a:latin typeface="Cambria Math" panose="02040503050406030204" pitchFamily="18" charset="0"/>
                      </a:rPr>
                      <m:t>𝜆</m:t>
                    </m:r>
                    <m:r>
                      <a:rPr lang="zh-CN" altLang="en-US" sz="2000">
                        <a:latin typeface="Cambria Math" panose="02040503050406030204" pitchFamily="18" charset="0"/>
                      </a:rPr>
                      <m:t>)</m:t>
                    </m:r>
                    <m:r>
                      <a:rPr lang="zh-CN" altLang="en-US" sz="2000" i="1">
                        <a:latin typeface="Cambria Math" panose="02040503050406030204" pitchFamily="18" charset="0"/>
                      </a:rPr>
                      <m:t> </m:t>
                    </m:r>
                  </m:oMath>
                </a14:m>
                <a:r>
                  <a:rPr lang="zh-CN" altLang="en-US" sz="2000" dirty="0"/>
                  <a:t>，</a:t>
                </a:r>
                <a:r>
                  <a:rPr lang="zh-CN" altLang="en-US" sz="2000" dirty="0" smtClean="0"/>
                  <a:t>故最</a:t>
                </a:r>
                <a:r>
                  <a:rPr lang="zh-CN" altLang="en-US" sz="2000" dirty="0"/>
                  <a:t>优的</a:t>
                </a:r>
                <a14:m>
                  <m:oMath xmlns:m="http://schemas.openxmlformats.org/officeDocument/2006/math">
                    <m:r>
                      <a:rPr lang="zh-CN" altLang="en-US" sz="2000" i="1">
                        <a:latin typeface="Cambria Math" panose="02040503050406030204" pitchFamily="18" charset="0"/>
                      </a:rPr>
                      <m:t>𝜆</m:t>
                    </m:r>
                  </m:oMath>
                </a14:m>
                <a:r>
                  <a:rPr lang="zh-CN" altLang="en-US" sz="2000" dirty="0"/>
                  <a:t>位于中间区域，</a:t>
                </a:r>
                <a:endParaRPr lang="en-US" altLang="zh-CN" sz="2000" dirty="0"/>
              </a:p>
              <a:p>
                <a:endParaRPr lang="en-US" altLang="zh-CN" sz="2000" dirty="0"/>
              </a:p>
              <a:p>
                <a:r>
                  <a:rPr lang="zh-CN" altLang="en-US" sz="2000" dirty="0">
                    <a:latin typeface="宋体" panose="02010600030101010101" pitchFamily="2" charset="-122"/>
                  </a:rPr>
                  <a:t>故只要将区间</a:t>
                </a:r>
                <a:r>
                  <a:rPr lang="en-US" altLang="zh-CN" sz="2000" dirty="0">
                    <a:latin typeface="宋体" panose="02010600030101010101" pitchFamily="2" charset="-122"/>
                  </a:rPr>
                  <a:t>         </a:t>
                </a:r>
                <a:r>
                  <a:rPr lang="zh-CN" altLang="en-US" sz="2000" dirty="0">
                    <a:latin typeface="宋体" panose="02010600030101010101" pitchFamily="2" charset="-122"/>
                  </a:rPr>
                  <a:t>进行网格等分</a:t>
                </a:r>
                <a:r>
                  <a:rPr lang="en-US" altLang="zh-CN" sz="2000" dirty="0">
                    <a:latin typeface="Times New Roman" panose="02020603050405020304" pitchFamily="18" charset="0"/>
                  </a:rPr>
                  <a:t>(</a:t>
                </a:r>
                <a:r>
                  <a:rPr lang="zh-CN" altLang="en-US" sz="2000" dirty="0">
                    <a:latin typeface="宋体" panose="02010600030101010101" pitchFamily="2" charset="-122"/>
                  </a:rPr>
                  <a:t>比如</a:t>
                </a:r>
                <a:r>
                  <a:rPr lang="en-US" altLang="zh-CN" sz="2000" dirty="0">
                    <a:latin typeface="Times New Roman" panose="02020603050405020304" pitchFamily="18" charset="0"/>
                  </a:rPr>
                  <a:t>100 </a:t>
                </a:r>
                <a:r>
                  <a:rPr lang="zh-CN" altLang="en-US" sz="2000" dirty="0">
                    <a:latin typeface="宋体" panose="02010600030101010101" pitchFamily="2" charset="-122"/>
                  </a:rPr>
                  <a:t>等分</a:t>
                </a:r>
                <a:r>
                  <a:rPr lang="en-US" altLang="zh-CN" sz="2000" dirty="0">
                    <a:latin typeface="Times New Roman" panose="02020603050405020304" pitchFamily="18" charset="0"/>
                  </a:rPr>
                  <a:t>)</a:t>
                </a:r>
                <a:r>
                  <a:rPr lang="zh-CN" altLang="en-US" sz="2000" dirty="0">
                    <a:latin typeface="宋体" panose="02010600030101010101" pitchFamily="2" charset="-122"/>
                  </a:rPr>
                  <a:t>，然后在每个等分点上计算</a:t>
                </a:r>
                <a14:m>
                  <m:oMath xmlns:m="http://schemas.openxmlformats.org/officeDocument/2006/math">
                    <m:r>
                      <a:rPr lang="zh-CN" altLang="en-US" sz="2000" i="1">
                        <a:latin typeface="Cambria Math" panose="02040503050406030204" pitchFamily="18" charset="0"/>
                      </a:rPr>
                      <m:t>𝐶𝑉</m:t>
                    </m:r>
                    <m:r>
                      <a:rPr lang="zh-CN" altLang="en-US" sz="2000">
                        <a:latin typeface="Cambria Math" panose="02040503050406030204" pitchFamily="18" charset="0"/>
                      </a:rPr>
                      <m:t>(</m:t>
                    </m:r>
                    <m:r>
                      <a:rPr lang="zh-CN" altLang="en-US" sz="2000" i="1">
                        <a:latin typeface="Cambria Math" panose="02040503050406030204" pitchFamily="18" charset="0"/>
                      </a:rPr>
                      <m:t>𝜆</m:t>
                    </m:r>
                    <m:r>
                      <a:rPr lang="zh-CN" altLang="en-US" sz="2000">
                        <a:latin typeface="Cambria Math" panose="02040503050406030204" pitchFamily="18" charset="0"/>
                      </a:rPr>
                      <m:t>)</m:t>
                    </m:r>
                    <m:r>
                      <a:rPr lang="zh-CN" altLang="en-US" sz="2000" i="1">
                        <a:latin typeface="Cambria Math" panose="02040503050406030204" pitchFamily="18" charset="0"/>
                      </a:rPr>
                      <m:t> </m:t>
                    </m:r>
                  </m:oMath>
                </a14:m>
                <a:r>
                  <a:rPr lang="zh-CN" altLang="en-US" sz="2000" dirty="0">
                    <a:latin typeface="宋体" panose="02010600030101010101" pitchFamily="2" charset="-122"/>
                  </a:rPr>
                  <a:t>，即可求得最优的</a:t>
                </a:r>
                <a14:m>
                  <m:oMath xmlns:m="http://schemas.openxmlformats.org/officeDocument/2006/math">
                    <m:r>
                      <a:rPr lang="zh-CN" altLang="en-US" sz="2000" i="1">
                        <a:latin typeface="Cambria Math" panose="02040503050406030204" pitchFamily="18" charset="0"/>
                      </a:rPr>
                      <m:t>𝜆</m:t>
                    </m:r>
                  </m:oMath>
                </a14:m>
                <a:r>
                  <a:rPr lang="zh-CN" altLang="en-US" sz="2000" dirty="0" smtClean="0">
                    <a:latin typeface="宋体" panose="02010600030101010101" pitchFamily="2" charset="-122"/>
                  </a:rPr>
                  <a:t>。</a:t>
                </a:r>
                <a:endParaRPr lang="en-US" altLang="zh-CN" sz="2000" dirty="0" smtClean="0">
                  <a:latin typeface="宋体" panose="02010600030101010101" pitchFamily="2" charset="-122"/>
                </a:endParaRPr>
              </a:p>
              <a:p>
                <a:endParaRPr lang="en-US" altLang="zh-CN" sz="2000" dirty="0">
                  <a:latin typeface="宋体" panose="02010600030101010101" pitchFamily="2" charset="-122"/>
                </a:endParaRPr>
              </a:p>
              <a:p>
                <a:r>
                  <a:rPr lang="zh-CN" altLang="en-US" sz="2000" dirty="0" smtClean="0">
                    <a:latin typeface="宋体" panose="02010600030101010101" pitchFamily="2" charset="-122"/>
                  </a:rPr>
                  <a:t>获得最优</a:t>
                </a:r>
                <a:r>
                  <a:rPr lang="en-US" altLang="zh-CN" sz="2000" dirty="0" smtClean="0">
                    <a:latin typeface="宋体" panose="02010600030101010101" pitchFamily="2" charset="-122"/>
                  </a:rPr>
                  <a:t>λ</a:t>
                </a:r>
                <a:r>
                  <a:rPr lang="zh-CN" altLang="en-US" sz="2000" dirty="0" smtClean="0">
                    <a:latin typeface="宋体" panose="02010600030101010101" pitchFamily="2" charset="-122"/>
                  </a:rPr>
                  <a:t>后，重新对所有训练集计算，作为待泛化参数</a:t>
                </a:r>
                <a:endParaRPr lang="zh-CN" altLang="en-US" sz="2000" dirty="0"/>
              </a:p>
              <a:p>
                <a:endParaRPr lang="en-US" altLang="zh-CN" sz="2000" dirty="0"/>
              </a:p>
            </p:txBody>
          </p:sp>
        </mc:Choice>
        <mc:Fallback xmlns="">
          <p:sp>
            <p:nvSpPr>
              <p:cNvPr id="21" name="内容占位符 2">
                <a:extLst>
                  <a:ext uri="{FF2B5EF4-FFF2-40B4-BE49-F238E27FC236}">
                    <a16:creationId xmlns:a16="http://schemas.microsoft.com/office/drawing/2014/main" id="{5D072E5C-803A-4108-96EA-BB828D5FFA98}"/>
                  </a:ext>
                </a:extLst>
              </p:cNvPr>
              <p:cNvSpPr>
                <a:spLocks noGrp="1" noRot="1" noChangeAspect="1" noMove="1" noResize="1" noEditPoints="1" noAdjustHandles="1" noChangeArrowheads="1" noChangeShapeType="1" noTextEdit="1"/>
              </p:cNvSpPr>
              <p:nvPr>
                <p:ph idx="1"/>
              </p:nvPr>
            </p:nvSpPr>
            <p:spPr>
              <a:xfrm>
                <a:off x="534670" y="1497834"/>
                <a:ext cx="10456876" cy="4524140"/>
              </a:xfrm>
              <a:blipFill>
                <a:blip r:embed="rId4"/>
                <a:stretch>
                  <a:fillRect l="-408" t="-943" r="-46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矩形 21"/>
              <p:cNvSpPr/>
              <p:nvPr/>
            </p:nvSpPr>
            <p:spPr>
              <a:xfrm>
                <a:off x="2494956" y="2957553"/>
                <a:ext cx="1232324" cy="4154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zh-CN" altLang="en-US" i="1">
                              <a:latin typeface="Cambria Math" panose="02040503050406030204" pitchFamily="18" charset="0"/>
                            </a:rPr>
                          </m:ctrlPr>
                        </m:dPr>
                        <m:e>
                          <m:r>
                            <a:rPr lang="zh-CN" altLang="en-US">
                              <a:latin typeface="Cambria Math" panose="02040503050406030204" pitchFamily="18" charset="0"/>
                            </a:rPr>
                            <m:t>0</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𝜆</m:t>
                              </m:r>
                            </m:e>
                            <m:sub>
                              <m:r>
                                <m:rPr>
                                  <m:sty m:val="p"/>
                                </m:rPr>
                                <a:rPr lang="zh-CN" altLang="en-US" i="0">
                                  <a:latin typeface="Cambria Math" panose="02040503050406030204" pitchFamily="18" charset="0"/>
                                </a:rPr>
                                <m:t>max</m:t>
                              </m:r>
                            </m:sub>
                          </m:sSub>
                        </m:e>
                      </m:d>
                    </m:oMath>
                  </m:oMathPara>
                </a14:m>
                <a:endParaRPr lang="zh-CN" altLang="en-US" dirty="0"/>
              </a:p>
            </p:txBody>
          </p:sp>
        </mc:Choice>
        <mc:Fallback xmlns="">
          <p:sp>
            <p:nvSpPr>
              <p:cNvPr id="22" name="矩形 21"/>
              <p:cNvSpPr>
                <a:spLocks noRot="1" noChangeAspect="1" noMove="1" noResize="1" noEditPoints="1" noAdjustHandles="1" noChangeArrowheads="1" noChangeShapeType="1" noTextEdit="1"/>
              </p:cNvSpPr>
              <p:nvPr/>
            </p:nvSpPr>
            <p:spPr>
              <a:xfrm>
                <a:off x="2494956" y="2957553"/>
                <a:ext cx="1232324" cy="415498"/>
              </a:xfrm>
              <a:prstGeom prst="rect">
                <a:avLst/>
              </a:prstGeom>
              <a:blipFill>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51333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随机森林</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31</a:t>
            </a:fld>
            <a:endParaRPr lang="zh-CN" altLang="en-US" smtClean="0"/>
          </a:p>
        </p:txBody>
      </p:sp>
      <p:sp>
        <p:nvSpPr>
          <p:cNvPr id="2" name="矩形 1"/>
          <p:cNvSpPr>
            <a:spLocks noChangeArrowheads="1"/>
          </p:cNvSpPr>
          <p:nvPr/>
        </p:nvSpPr>
        <p:spPr bwMode="auto">
          <a:xfrm>
            <a:off x="550863" y="98742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0" indent="0">
              <a:buNone/>
            </a:pPr>
            <a:r>
              <a:rPr lang="zh-CN" altLang="en-US" sz="2800" b="1" dirty="0" smtClean="0"/>
              <a:t>随机森林的调参</a:t>
            </a:r>
            <a:endParaRPr lang="zh-CN" altLang="en-US" sz="2800" b="1" dirty="0"/>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8" y="1847813"/>
            <a:ext cx="11682144" cy="1584475"/>
          </a:xfrm>
          <a:prstGeom prst="rect">
            <a:avLst/>
          </a:prstGeom>
        </p:spPr>
      </p:pic>
    </p:spTree>
    <p:extLst>
      <p:ext uri="{BB962C8B-B14F-4D97-AF65-F5344CB8AC3E}">
        <p14:creationId xmlns:p14="http://schemas.microsoft.com/office/powerpoint/2010/main" val="32619067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32</a:t>
            </a:fld>
            <a:endParaRPr lang="zh-CN" altLang="en-US" smtClean="0"/>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集成算法基本逻辑</a:t>
            </a:r>
            <a:endParaRPr lang="en-US" altLang="zh-CN" sz="2800" dirty="0">
              <a:solidFill>
                <a:schemeClr val="bg1">
                  <a:lumMod val="65000"/>
                </a:schemeClr>
              </a:solidFill>
            </a:endParaRP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随机森林</a:t>
            </a:r>
          </a:p>
          <a:p>
            <a:pPr eaLnBrk="1" hangingPunct="1">
              <a:lnSpc>
                <a:spcPct val="150000"/>
              </a:lnSpc>
              <a:spcBef>
                <a:spcPct val="20000"/>
              </a:spcBef>
              <a:buFont typeface="Arial" panose="020B0604020202020204" pitchFamily="34" charset="0"/>
              <a:buChar char="•"/>
            </a:pPr>
            <a:r>
              <a:rPr lang="zh-CN" altLang="en-US" sz="2800" dirty="0"/>
              <a:t>提升法</a:t>
            </a:r>
          </a:p>
        </p:txBody>
      </p:sp>
    </p:spTree>
    <p:extLst>
      <p:ext uri="{BB962C8B-B14F-4D97-AF65-F5344CB8AC3E}">
        <p14:creationId xmlns:p14="http://schemas.microsoft.com/office/powerpoint/2010/main" val="5494779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提升法</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33</a:t>
            </a:fld>
            <a:endParaRPr lang="zh-CN" altLang="en-US" smtClean="0"/>
          </a:p>
        </p:txBody>
      </p:sp>
      <p:sp>
        <p:nvSpPr>
          <p:cNvPr id="2" name="矩形 1"/>
          <p:cNvSpPr>
            <a:spLocks noChangeArrowheads="1"/>
          </p:cNvSpPr>
          <p:nvPr/>
        </p:nvSpPr>
        <p:spPr bwMode="auto">
          <a:xfrm>
            <a:off x="550863" y="98742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0" indent="0">
              <a:buNone/>
            </a:pPr>
            <a:r>
              <a:rPr lang="zh-CN" altLang="en-US" sz="2800" b="1" dirty="0"/>
              <a:t>集成学习的前提条件</a:t>
            </a:r>
          </a:p>
        </p:txBody>
      </p:sp>
      <p:sp>
        <p:nvSpPr>
          <p:cNvPr id="8" name="Rectangle 3">
            <a:extLst>
              <a:ext uri="{FF2B5EF4-FFF2-40B4-BE49-F238E27FC236}">
                <a16:creationId xmlns:a16="http://schemas.microsoft.com/office/drawing/2014/main" id="{2BD2FFBC-A22B-4AFF-A074-7F5AAC0D7908}"/>
              </a:ext>
            </a:extLst>
          </p:cNvPr>
          <p:cNvSpPr txBox="1">
            <a:spLocks noChangeArrowheads="1"/>
          </p:cNvSpPr>
          <p:nvPr/>
        </p:nvSpPr>
        <p:spPr bwMode="auto">
          <a:xfrm>
            <a:off x="534353" y="1583029"/>
            <a:ext cx="10097168" cy="465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spcBef>
                <a:spcPts val="1800"/>
              </a:spcBef>
            </a:pPr>
            <a:r>
              <a:rPr lang="zh-CN" altLang="en-US" sz="2000" dirty="0" smtClean="0">
                <a:latin typeface="Times New Roman" panose="02020603050405020304" pitchFamily="18" charset="0"/>
              </a:rPr>
              <a:t>集成学习的思想“三个臭皮匠，顶个诸葛亮”，此结论成立有前提条件。</a:t>
            </a:r>
          </a:p>
          <a:p>
            <a:pPr>
              <a:spcBef>
                <a:spcPts val="1800"/>
              </a:spcBef>
            </a:pPr>
            <a:r>
              <a:rPr lang="zh-CN" altLang="en-US" sz="2000" dirty="0" smtClean="0">
                <a:latin typeface="Times New Roman" panose="02020603050405020304" pitchFamily="18" charset="0"/>
              </a:rPr>
              <a:t>如果这些臭皮匠的优缺点完全相同，则无论有多少臭皮匠，也顶不过诸葛亮。</a:t>
            </a:r>
          </a:p>
          <a:p>
            <a:pPr>
              <a:spcBef>
                <a:spcPts val="1800"/>
              </a:spcBef>
            </a:pPr>
            <a:r>
              <a:rPr lang="zh-CN" altLang="en-US" sz="2000" dirty="0" smtClean="0">
                <a:latin typeface="Times New Roman" panose="02020603050405020304" pitchFamily="18" charset="0"/>
              </a:rPr>
              <a:t>随机森林的策略为尽量使决策树之间不相关</a:t>
            </a:r>
            <a:r>
              <a:rPr lang="en-US" altLang="zh-CN" sz="2000" dirty="0" smtClean="0">
                <a:latin typeface="Times New Roman" panose="02020603050405020304" pitchFamily="18" charset="0"/>
              </a:rPr>
              <a:t>(</a:t>
            </a:r>
            <a:r>
              <a:rPr lang="en-US" altLang="zh-CN" sz="2000" dirty="0" err="1" smtClean="0">
                <a:latin typeface="Times New Roman" panose="02020603050405020304" pitchFamily="18" charset="0"/>
              </a:rPr>
              <a:t>decorrelate</a:t>
            </a:r>
            <a:r>
              <a:rPr lang="en-US" altLang="zh-CN" sz="2000" dirty="0" smtClean="0">
                <a:latin typeface="Times New Roman" panose="02020603050405020304" pitchFamily="18" charset="0"/>
              </a:rPr>
              <a:t>)</a:t>
            </a:r>
            <a:r>
              <a:rPr lang="zh-CN" altLang="en-US" sz="2000" dirty="0" smtClean="0">
                <a:latin typeface="Times New Roman" panose="02020603050405020304" pitchFamily="18" charset="0"/>
              </a:rPr>
              <a:t>。</a:t>
            </a:r>
            <a:endParaRPr lang="en-US" altLang="zh-CN" sz="2000" dirty="0" smtClean="0">
              <a:latin typeface="Times New Roman" panose="02020603050405020304" pitchFamily="18" charset="0"/>
            </a:endParaRPr>
          </a:p>
          <a:p>
            <a:pPr>
              <a:spcBef>
                <a:spcPts val="1800"/>
              </a:spcBef>
            </a:pPr>
            <a:r>
              <a:rPr lang="zh-CN" altLang="en-US" sz="2000" dirty="0" smtClean="0">
                <a:latin typeface="Times New Roman" panose="02020603050405020304" pitchFamily="18" charset="0"/>
              </a:rPr>
              <a:t>能否更主动地寻找不同（互补）的“臭皮匠”？比如，考虑一个臭皮匠的序列：皮匠</a:t>
            </a:r>
            <a:r>
              <a:rPr lang="en-US" altLang="zh-CN" sz="2000" dirty="0" smtClean="0">
                <a:latin typeface="Times New Roman" panose="02020603050405020304" pitchFamily="18" charset="0"/>
              </a:rPr>
              <a:t>1</a:t>
            </a:r>
            <a:r>
              <a:rPr lang="zh-CN" altLang="en-US" sz="2000" dirty="0" smtClean="0">
                <a:latin typeface="Times New Roman" panose="02020603050405020304" pitchFamily="18" charset="0"/>
              </a:rPr>
              <a:t>，皮匠</a:t>
            </a:r>
            <a:r>
              <a:rPr lang="en-US" altLang="zh-CN" sz="2000" dirty="0" smtClean="0">
                <a:latin typeface="Times New Roman" panose="02020603050405020304" pitchFamily="18" charset="0"/>
              </a:rPr>
              <a:t>2</a:t>
            </a:r>
            <a:r>
              <a:rPr lang="zh-CN" altLang="en-US" sz="2000" dirty="0" smtClean="0">
                <a:latin typeface="Times New Roman" panose="02020603050405020304" pitchFamily="18" charset="0"/>
              </a:rPr>
              <a:t>，皮匠</a:t>
            </a:r>
            <a:r>
              <a:rPr lang="en-US" altLang="zh-CN" sz="2000" dirty="0" smtClean="0">
                <a:latin typeface="Times New Roman" panose="02020603050405020304" pitchFamily="18" charset="0"/>
              </a:rPr>
              <a:t>3</a:t>
            </a:r>
            <a:r>
              <a:rPr lang="zh-CN" altLang="en-US" sz="2000" dirty="0" smtClean="0">
                <a:latin typeface="Times New Roman" panose="02020603050405020304" pitchFamily="18" charset="0"/>
              </a:rPr>
              <a:t>，</a:t>
            </a:r>
            <a:r>
              <a:rPr lang="en-US" altLang="zh-CN" sz="2000" dirty="0" smtClean="0">
                <a:latin typeface="Times New Roman" panose="02020603050405020304" pitchFamily="18" charset="0"/>
              </a:rPr>
              <a:t>……</a:t>
            </a:r>
            <a:r>
              <a:rPr lang="zh-CN" altLang="en-US" sz="2000" dirty="0" smtClean="0">
                <a:latin typeface="Times New Roman" panose="02020603050405020304" pitchFamily="18" charset="0"/>
              </a:rPr>
              <a:t>能否使得每个皮匠正好弥补之前所有皮匠的缺点？</a:t>
            </a:r>
            <a:endParaRPr lang="en-US" altLang="zh-CN" sz="2000" dirty="0" smtClean="0">
              <a:latin typeface="Times New Roman" panose="02020603050405020304" pitchFamily="18" charset="0"/>
            </a:endParaRPr>
          </a:p>
          <a:p>
            <a:pPr>
              <a:spcBef>
                <a:spcPts val="1800"/>
              </a:spcBef>
            </a:pPr>
            <a:endParaRPr lang="zh-CN" altLang="en-US" sz="2000" dirty="0">
              <a:latin typeface="Times New Roman" panose="02020603050405020304" pitchFamily="18" charset="0"/>
            </a:endParaRPr>
          </a:p>
        </p:txBody>
      </p:sp>
    </p:spTree>
    <p:extLst>
      <p:ext uri="{BB962C8B-B14F-4D97-AF65-F5344CB8AC3E}">
        <p14:creationId xmlns:p14="http://schemas.microsoft.com/office/powerpoint/2010/main" val="16639160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提升法</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34</a:t>
            </a:fld>
            <a:endParaRPr lang="zh-CN" altLang="en-US" smtClean="0"/>
          </a:p>
        </p:txBody>
      </p:sp>
      <p:sp>
        <p:nvSpPr>
          <p:cNvPr id="2" name="矩形 1"/>
          <p:cNvSpPr>
            <a:spLocks noChangeArrowheads="1"/>
          </p:cNvSpPr>
          <p:nvPr/>
        </p:nvSpPr>
        <p:spPr bwMode="auto">
          <a:xfrm>
            <a:off x="550863" y="98742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0" indent="0">
              <a:buNone/>
            </a:pPr>
            <a:r>
              <a:rPr lang="zh-CN" altLang="en-US" sz="2800" b="1" dirty="0"/>
              <a:t>提升法</a:t>
            </a:r>
          </a:p>
        </p:txBody>
      </p:sp>
      <p:sp>
        <p:nvSpPr>
          <p:cNvPr id="9" name="Rectangle 3">
            <a:extLst>
              <a:ext uri="{FF2B5EF4-FFF2-40B4-BE49-F238E27FC236}">
                <a16:creationId xmlns:a16="http://schemas.microsoft.com/office/drawing/2014/main" id="{2BD2FFBC-A22B-4AFF-A074-7F5AAC0D7908}"/>
              </a:ext>
            </a:extLst>
          </p:cNvPr>
          <p:cNvSpPr txBox="1">
            <a:spLocks noChangeArrowheads="1"/>
          </p:cNvSpPr>
          <p:nvPr/>
        </p:nvSpPr>
        <p:spPr bwMode="auto">
          <a:xfrm>
            <a:off x="550862" y="1510645"/>
            <a:ext cx="10296673" cy="472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spcBef>
                <a:spcPts val="1800"/>
              </a:spcBef>
            </a:pPr>
            <a:r>
              <a:rPr lang="zh-CN" altLang="en-US" sz="2000" dirty="0" smtClean="0">
                <a:latin typeface="Times New Roman" panose="02020603050405020304" pitchFamily="18" charset="0"/>
              </a:rPr>
              <a:t>这正是“提升法”</a:t>
            </a:r>
            <a:r>
              <a:rPr lang="zh-CN" altLang="en-US" sz="2000" dirty="0">
                <a:latin typeface="Times New Roman" panose="02020603050405020304" pitchFamily="18" charset="0"/>
              </a:rPr>
              <a:t>（</a:t>
            </a:r>
            <a:r>
              <a:rPr lang="en-US" altLang="zh-CN" sz="2000" dirty="0" smtClean="0">
                <a:latin typeface="Times New Roman" panose="02020603050405020304" pitchFamily="18" charset="0"/>
              </a:rPr>
              <a:t>Boosting</a:t>
            </a:r>
            <a:r>
              <a:rPr lang="zh-CN" altLang="en-US" sz="2000" dirty="0">
                <a:latin typeface="Times New Roman" panose="02020603050405020304" pitchFamily="18" charset="0"/>
              </a:rPr>
              <a:t>）</a:t>
            </a:r>
            <a:r>
              <a:rPr lang="zh-CN" altLang="en-US" sz="2000" dirty="0" smtClean="0">
                <a:latin typeface="Times New Roman" panose="02020603050405020304" pitchFamily="18" charset="0"/>
              </a:rPr>
              <a:t>的组合策略，这是一种“序贯集成法”</a:t>
            </a:r>
            <a:r>
              <a:rPr lang="en-US" altLang="zh-CN" sz="2000" dirty="0" smtClean="0">
                <a:latin typeface="Times New Roman" panose="02020603050405020304" pitchFamily="18" charset="0"/>
              </a:rPr>
              <a:t>(sequential ensemble approach)</a:t>
            </a:r>
            <a:r>
              <a:rPr lang="zh-CN" altLang="en-US" sz="2000" dirty="0" smtClean="0">
                <a:latin typeface="Times New Roman" panose="02020603050405020304" pitchFamily="18" charset="0"/>
              </a:rPr>
              <a:t>。</a:t>
            </a:r>
            <a:endParaRPr lang="en-US" altLang="zh-CN" sz="2000" dirty="0" smtClean="0">
              <a:latin typeface="Times New Roman" panose="02020603050405020304" pitchFamily="18" charset="0"/>
            </a:endParaRPr>
          </a:p>
          <a:p>
            <a:pPr>
              <a:spcBef>
                <a:spcPts val="1800"/>
              </a:spcBef>
            </a:pPr>
            <a:r>
              <a:rPr lang="zh-CN" altLang="en-US" sz="2000" dirty="0" smtClean="0">
                <a:latin typeface="Times New Roman" panose="02020603050405020304" pitchFamily="18" charset="0"/>
              </a:rPr>
              <a:t>对于随机森林，每棵决策树的作用完全对称，可随便更换决策树的位置。</a:t>
            </a:r>
            <a:endParaRPr lang="en-US" altLang="zh-CN" sz="2000" dirty="0" smtClean="0">
              <a:latin typeface="Times New Roman" panose="02020603050405020304" pitchFamily="18" charset="0"/>
            </a:endParaRPr>
          </a:p>
          <a:p>
            <a:pPr>
              <a:spcBef>
                <a:spcPts val="1800"/>
              </a:spcBef>
            </a:pPr>
            <a:r>
              <a:rPr lang="zh-CN" altLang="en-US" sz="2000" dirty="0" smtClean="0">
                <a:latin typeface="Times New Roman" panose="02020603050405020304" pitchFamily="18" charset="0"/>
              </a:rPr>
              <a:t>对于提升法，则每棵决策树的作用并不相同，这些依次而种</a:t>
            </a:r>
            <a:r>
              <a:rPr lang="zh-CN" altLang="en-US" sz="2000" dirty="0">
                <a:latin typeface="Times New Roman" panose="02020603050405020304" pitchFamily="18" charset="0"/>
              </a:rPr>
              <a:t>（</a:t>
            </a:r>
            <a:r>
              <a:rPr lang="en-US" altLang="zh-CN" sz="2000" dirty="0" err="1" smtClean="0">
                <a:latin typeface="Times New Roman" panose="02020603050405020304" pitchFamily="18" charset="0"/>
              </a:rPr>
              <a:t>grownsequentially</a:t>
            </a:r>
            <a:r>
              <a:rPr lang="zh-CN" altLang="en-US" sz="2000" dirty="0">
                <a:latin typeface="Times New Roman" panose="02020603050405020304" pitchFamily="18" charset="0"/>
              </a:rPr>
              <a:t>）</a:t>
            </a:r>
            <a:r>
              <a:rPr lang="zh-CN" altLang="en-US" sz="2000" dirty="0" smtClean="0">
                <a:latin typeface="Times New Roman" panose="02020603050405020304" pitchFamily="18" charset="0"/>
              </a:rPr>
              <a:t>的决策树之间的相对位置不能随意变动。</a:t>
            </a:r>
          </a:p>
          <a:p>
            <a:pPr>
              <a:spcBef>
                <a:spcPts val="1800"/>
              </a:spcBef>
            </a:pPr>
            <a:r>
              <a:rPr lang="zh-CN" altLang="en-US" sz="2000" dirty="0" smtClean="0">
                <a:latin typeface="Times New Roman" panose="02020603050405020304" pitchFamily="18" charset="0"/>
              </a:rPr>
              <a:t>随机森林使用自助样本</a:t>
            </a:r>
            <a:r>
              <a:rPr lang="zh-CN" altLang="en-US" sz="2000" dirty="0">
                <a:latin typeface="Times New Roman" panose="02020603050405020304" pitchFamily="18" charset="0"/>
              </a:rPr>
              <a:t>（</a:t>
            </a:r>
            <a:r>
              <a:rPr lang="zh-CN" altLang="en-US" sz="2000" dirty="0" smtClean="0">
                <a:latin typeface="Times New Roman" panose="02020603050405020304" pitchFamily="18" charset="0"/>
              </a:rPr>
              <a:t>故可计算袋外误差</a:t>
            </a:r>
            <a:r>
              <a:rPr lang="zh-CN" altLang="en-US" sz="2000" dirty="0">
                <a:latin typeface="Times New Roman" panose="02020603050405020304" pitchFamily="18" charset="0"/>
              </a:rPr>
              <a:t>）</a:t>
            </a:r>
            <a:r>
              <a:rPr lang="zh-CN" altLang="en-US" sz="2000" dirty="0" smtClean="0">
                <a:latin typeface="Times New Roman" panose="02020603050405020304" pitchFamily="18" charset="0"/>
              </a:rPr>
              <a:t>，而提升法则基于原始样本</a:t>
            </a:r>
            <a:r>
              <a:rPr lang="zh-CN" altLang="en-US" sz="2000" dirty="0">
                <a:latin typeface="Times New Roman" panose="02020603050405020304" pitchFamily="18" charset="0"/>
              </a:rPr>
              <a:t>（</a:t>
            </a:r>
            <a:r>
              <a:rPr lang="zh-CN" altLang="en-US" sz="2000" dirty="0" smtClean="0">
                <a:latin typeface="Times New Roman" panose="02020603050405020304" pitchFamily="18" charset="0"/>
              </a:rPr>
              <a:t>故一般无法计算袋外误差</a:t>
            </a:r>
            <a:r>
              <a:rPr lang="zh-CN" altLang="en-US" sz="2000" dirty="0">
                <a:latin typeface="Times New Roman" panose="02020603050405020304" pitchFamily="18" charset="0"/>
              </a:rPr>
              <a:t>）</a:t>
            </a:r>
            <a:r>
              <a:rPr lang="zh-CN" altLang="en-US" sz="2000" dirty="0" smtClean="0">
                <a:latin typeface="Times New Roman" panose="02020603050405020304" pitchFamily="18" charset="0"/>
              </a:rPr>
              <a:t>，但可使用不同的观测值权重</a:t>
            </a:r>
            <a:r>
              <a:rPr lang="zh-CN" altLang="en-US" sz="2000" dirty="0">
                <a:latin typeface="Times New Roman" panose="02020603050405020304" pitchFamily="18" charset="0"/>
              </a:rPr>
              <a:t>（</a:t>
            </a:r>
            <a:r>
              <a:rPr lang="en-US" altLang="zh-CN" sz="2000" dirty="0" err="1" smtClean="0">
                <a:latin typeface="Times New Roman" panose="02020603050405020304" pitchFamily="18" charset="0"/>
              </a:rPr>
              <a:t>observationweights</a:t>
            </a:r>
            <a:r>
              <a:rPr lang="zh-CN" altLang="en-US" sz="2000" dirty="0">
                <a:latin typeface="Times New Roman" panose="02020603050405020304" pitchFamily="18" charset="0"/>
              </a:rPr>
              <a:t>）</a:t>
            </a:r>
            <a:r>
              <a:rPr lang="zh-CN" altLang="en-US" sz="2000" dirty="0" smtClean="0">
                <a:latin typeface="Times New Roman" panose="02020603050405020304" pitchFamily="18" charset="0"/>
              </a:rPr>
              <a:t>。</a:t>
            </a:r>
            <a:endParaRPr lang="zh-CN" altLang="en-US" sz="2000" dirty="0">
              <a:latin typeface="Times New Roman" panose="02020603050405020304" pitchFamily="18" charset="0"/>
            </a:endParaRPr>
          </a:p>
        </p:txBody>
      </p:sp>
    </p:spTree>
    <p:extLst>
      <p:ext uri="{BB962C8B-B14F-4D97-AF65-F5344CB8AC3E}">
        <p14:creationId xmlns:p14="http://schemas.microsoft.com/office/powerpoint/2010/main" val="35922317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提升法</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35</a:t>
            </a:fld>
            <a:endParaRPr lang="zh-CN" altLang="en-US" smtClean="0"/>
          </a:p>
        </p:txBody>
      </p:sp>
      <p:sp>
        <p:nvSpPr>
          <p:cNvPr id="2" name="矩形 1"/>
          <p:cNvSpPr>
            <a:spLocks noChangeArrowheads="1"/>
          </p:cNvSpPr>
          <p:nvPr/>
        </p:nvSpPr>
        <p:spPr bwMode="auto">
          <a:xfrm>
            <a:off x="550863" y="98742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0" indent="0">
              <a:buNone/>
            </a:pPr>
            <a:r>
              <a:rPr lang="en-US" altLang="zh-CN" sz="2800" b="1" dirty="0" err="1">
                <a:latin typeface="Times New Roman" panose="02020603050405020304" pitchFamily="18" charset="0"/>
                <a:cs typeface="Times New Roman" panose="02020603050405020304" pitchFamily="18" charset="0"/>
              </a:rPr>
              <a:t>AdaBoost</a:t>
            </a:r>
            <a:endParaRPr lang="zh-CN" altLang="en-US" sz="2800" b="1" dirty="0"/>
          </a:p>
        </p:txBody>
      </p:sp>
      <p:sp>
        <p:nvSpPr>
          <p:cNvPr id="8" name="Rectangle 3">
            <a:extLst>
              <a:ext uri="{FF2B5EF4-FFF2-40B4-BE49-F238E27FC236}">
                <a16:creationId xmlns:a16="http://schemas.microsoft.com/office/drawing/2014/main" id="{2BD2FFBC-A22B-4AFF-A074-7F5AAC0D7908}"/>
              </a:ext>
            </a:extLst>
          </p:cNvPr>
          <p:cNvSpPr txBox="1">
            <a:spLocks noChangeArrowheads="1"/>
          </p:cNvSpPr>
          <p:nvPr/>
        </p:nvSpPr>
        <p:spPr bwMode="auto">
          <a:xfrm>
            <a:off x="534353" y="1452613"/>
            <a:ext cx="9624060" cy="499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spcBef>
                <a:spcPts val="1800"/>
              </a:spcBef>
            </a:pPr>
            <a:r>
              <a:rPr lang="zh-CN" altLang="en-US" sz="2000" dirty="0" smtClean="0">
                <a:latin typeface="Times New Roman" panose="02020603050405020304" pitchFamily="18" charset="0"/>
              </a:rPr>
              <a:t>最早的提升法为</a:t>
            </a:r>
            <a:r>
              <a:rPr lang="en-US" altLang="zh-CN" sz="2000" dirty="0" smtClean="0">
                <a:latin typeface="Times New Roman" panose="02020603050405020304" pitchFamily="18" charset="0"/>
              </a:rPr>
              <a:t>Freund and </a:t>
            </a:r>
            <a:r>
              <a:rPr lang="en-US" altLang="zh-CN" sz="2000" dirty="0" err="1" smtClean="0">
                <a:latin typeface="Times New Roman" panose="02020603050405020304" pitchFamily="18" charset="0"/>
              </a:rPr>
              <a:t>Schapire</a:t>
            </a:r>
            <a:r>
              <a:rPr lang="zh-CN" altLang="en-US" sz="2000" dirty="0" smtClean="0">
                <a:latin typeface="Times New Roman" panose="02020603050405020304" pitchFamily="18" charset="0"/>
              </a:rPr>
              <a:t>（</a:t>
            </a:r>
            <a:r>
              <a:rPr lang="en-US" altLang="zh-CN" sz="2000" dirty="0" smtClean="0">
                <a:latin typeface="Times New Roman" panose="02020603050405020304" pitchFamily="18" charset="0"/>
              </a:rPr>
              <a:t>1996, 1997</a:t>
            </a:r>
            <a:r>
              <a:rPr lang="zh-CN" altLang="en-US" sz="2000" dirty="0" smtClean="0">
                <a:latin typeface="Times New Roman" panose="02020603050405020304" pitchFamily="18" charset="0"/>
              </a:rPr>
              <a:t>）提出的自适应提升法（</a:t>
            </a:r>
            <a:r>
              <a:rPr lang="en-US" altLang="zh-CN" sz="2000" dirty="0" smtClean="0">
                <a:latin typeface="Times New Roman" panose="02020603050405020304" pitchFamily="18" charset="0"/>
              </a:rPr>
              <a:t>adaptive boosting</a:t>
            </a:r>
            <a:r>
              <a:rPr lang="zh-CN" altLang="en-US" sz="2000" dirty="0" smtClean="0">
                <a:latin typeface="Times New Roman" panose="02020603050405020304" pitchFamily="18" charset="0"/>
              </a:rPr>
              <a:t>，简称</a:t>
            </a:r>
            <a:r>
              <a:rPr lang="en-US" altLang="zh-CN" sz="2000" dirty="0" err="1" smtClean="0">
                <a:latin typeface="Times New Roman" panose="02020603050405020304" pitchFamily="18" charset="0"/>
              </a:rPr>
              <a:t>AdaBoost</a:t>
            </a:r>
            <a:r>
              <a:rPr lang="zh-CN" altLang="en-US" sz="2000" dirty="0" smtClean="0">
                <a:latin typeface="Times New Roman" panose="02020603050405020304" pitchFamily="18" charset="0"/>
              </a:rPr>
              <a:t>）。</a:t>
            </a:r>
            <a:endParaRPr lang="en-US" altLang="zh-CN" sz="2000" dirty="0" smtClean="0">
              <a:latin typeface="Times New Roman" panose="02020603050405020304" pitchFamily="18" charset="0"/>
            </a:endParaRPr>
          </a:p>
          <a:p>
            <a:pPr>
              <a:spcBef>
                <a:spcPts val="1800"/>
              </a:spcBef>
            </a:pPr>
            <a:r>
              <a:rPr lang="zh-CN" altLang="en-US" sz="2000" dirty="0" smtClean="0">
                <a:latin typeface="Times New Roman" panose="02020603050405020304" pitchFamily="18" charset="0"/>
              </a:rPr>
              <a:t>仅适应于分类问题</a:t>
            </a:r>
            <a:endParaRPr lang="en-US" altLang="zh-CN" sz="2000" dirty="0" smtClean="0">
              <a:latin typeface="Times New Roman" panose="02020603050405020304" pitchFamily="18" charset="0"/>
            </a:endParaRPr>
          </a:p>
          <a:p>
            <a:pPr>
              <a:spcBef>
                <a:spcPts val="1800"/>
              </a:spcBef>
            </a:pPr>
            <a:r>
              <a:rPr lang="zh-CN" altLang="en-US" sz="2000" dirty="0" smtClean="0">
                <a:latin typeface="Times New Roman" panose="02020603050405020304" pitchFamily="18" charset="0"/>
              </a:rPr>
              <a:t>它的自适应在于：</a:t>
            </a:r>
            <a:r>
              <a:rPr lang="zh-CN" altLang="en-US" sz="2000" b="1" dirty="0" smtClean="0">
                <a:latin typeface="Times New Roman" panose="02020603050405020304" pitchFamily="18" charset="0"/>
              </a:rPr>
              <a:t>前一个基本分类器分错的样本会得到加强</a:t>
            </a:r>
            <a:r>
              <a:rPr lang="zh-CN" altLang="en-US" sz="2000" dirty="0" smtClean="0">
                <a:latin typeface="Times New Roman" panose="02020603050405020304" pitchFamily="18" charset="0"/>
              </a:rPr>
              <a:t>，加权后的全体样本再次被用来训练下一个基本分类器。</a:t>
            </a:r>
            <a:endParaRPr lang="en-US" altLang="zh-CN" sz="2000" dirty="0" smtClean="0">
              <a:latin typeface="Times New Roman" panose="02020603050405020304" pitchFamily="18" charset="0"/>
            </a:endParaRPr>
          </a:p>
          <a:p>
            <a:pPr>
              <a:spcBef>
                <a:spcPts val="1800"/>
              </a:spcBef>
            </a:pPr>
            <a:r>
              <a:rPr lang="zh-CN" altLang="en-US" sz="2000" dirty="0" smtClean="0">
                <a:latin typeface="Times New Roman" panose="02020603050405020304" pitchFamily="18" charset="0"/>
              </a:rPr>
              <a:t>同时，在每一轮中加入一个新的弱分类器，直到达到某个预定的足够小的错误率或达到预先指定的最大迭代次数。</a:t>
            </a:r>
            <a:endParaRPr lang="zh-CN" altLang="en-US" sz="2000" dirty="0">
              <a:latin typeface="Times New Roman" panose="02020603050405020304" pitchFamily="18" charset="0"/>
            </a:endParaRPr>
          </a:p>
        </p:txBody>
      </p:sp>
    </p:spTree>
    <p:extLst>
      <p:ext uri="{BB962C8B-B14F-4D97-AF65-F5344CB8AC3E}">
        <p14:creationId xmlns:p14="http://schemas.microsoft.com/office/powerpoint/2010/main" val="34086270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提升法</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36</a:t>
            </a:fld>
            <a:endParaRPr lang="zh-CN" altLang="en-US" smtClean="0"/>
          </a:p>
        </p:txBody>
      </p:sp>
      <p:sp>
        <p:nvSpPr>
          <p:cNvPr id="2" name="矩形 1"/>
          <p:cNvSpPr>
            <a:spLocks noChangeArrowheads="1"/>
          </p:cNvSpPr>
          <p:nvPr/>
        </p:nvSpPr>
        <p:spPr bwMode="auto">
          <a:xfrm>
            <a:off x="550863" y="98742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0" indent="0">
              <a:buNone/>
            </a:pPr>
            <a:r>
              <a:rPr lang="en-US" altLang="zh-CN" sz="2800" b="1" dirty="0" err="1">
                <a:latin typeface="Times New Roman" panose="02020603050405020304" pitchFamily="18" charset="0"/>
                <a:cs typeface="Times New Roman" panose="02020603050405020304" pitchFamily="18" charset="0"/>
              </a:rPr>
              <a:t>AdaBoost</a:t>
            </a:r>
            <a:r>
              <a:rPr lang="zh-CN" altLang="en-US" sz="2800" b="1" dirty="0">
                <a:latin typeface="Times New Roman" panose="02020603050405020304" pitchFamily="18" charset="0"/>
                <a:cs typeface="Times New Roman" panose="02020603050405020304" pitchFamily="18" charset="0"/>
              </a:rPr>
              <a:t>流程图</a:t>
            </a:r>
            <a:endParaRPr lang="zh-CN" altLang="en-US" sz="2800" b="1" dirty="0"/>
          </a:p>
        </p:txBody>
      </p:sp>
      <p:sp>
        <p:nvSpPr>
          <p:cNvPr id="9" name="Rectangle 3">
            <a:extLst>
              <a:ext uri="{FF2B5EF4-FFF2-40B4-BE49-F238E27FC236}">
                <a16:creationId xmlns:a16="http://schemas.microsoft.com/office/drawing/2014/main" id="{2BD2FFBC-A22B-4AFF-A074-7F5AAC0D7908}"/>
              </a:ext>
            </a:extLst>
          </p:cNvPr>
          <p:cNvSpPr txBox="1">
            <a:spLocks noChangeArrowheads="1"/>
          </p:cNvSpPr>
          <p:nvPr/>
        </p:nvSpPr>
        <p:spPr bwMode="auto">
          <a:xfrm>
            <a:off x="534353" y="1509941"/>
            <a:ext cx="9624060" cy="499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ltLang="zh-CN" sz="2000" dirty="0" err="1" smtClean="0">
                <a:latin typeface="Times New Roman" panose="02020603050405020304" pitchFamily="18" charset="0"/>
                <a:cs typeface="Times New Roman" panose="02020603050405020304" pitchFamily="18" charset="0"/>
              </a:rPr>
              <a:t>AdaBoost</a:t>
            </a:r>
            <a:r>
              <a:rPr lang="zh-CN" altLang="en-US" sz="2000" dirty="0" smtClean="0">
                <a:latin typeface="Times New Roman" panose="02020603050405020304" pitchFamily="18" charset="0"/>
                <a:cs typeface="Times New Roman" panose="02020603050405020304" pitchFamily="18" charset="0"/>
              </a:rPr>
              <a:t>算法中有两种权重，一种是数据的权重，另一种是弱分类器的权重。</a:t>
            </a:r>
            <a:endParaRPr lang="en-US" altLang="zh-CN" sz="2000" dirty="0" smtClean="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4881" y="2110948"/>
            <a:ext cx="6984485" cy="4461339"/>
          </a:xfrm>
          <a:prstGeom prst="rect">
            <a:avLst/>
          </a:prstGeom>
        </p:spPr>
      </p:pic>
    </p:spTree>
    <p:extLst>
      <p:ext uri="{BB962C8B-B14F-4D97-AF65-F5344CB8AC3E}">
        <p14:creationId xmlns:p14="http://schemas.microsoft.com/office/powerpoint/2010/main" val="42531210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提升法</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37</a:t>
            </a:fld>
            <a:endParaRPr lang="zh-CN" altLang="en-US" smtClean="0"/>
          </a:p>
        </p:txBody>
      </p:sp>
      <p:sp>
        <p:nvSpPr>
          <p:cNvPr id="2" name="矩形 1"/>
          <p:cNvSpPr>
            <a:spLocks noChangeArrowheads="1"/>
          </p:cNvSpPr>
          <p:nvPr/>
        </p:nvSpPr>
        <p:spPr bwMode="auto">
          <a:xfrm>
            <a:off x="550863" y="98742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0" indent="0">
              <a:buNone/>
            </a:pPr>
            <a:r>
              <a:rPr lang="en-US" altLang="zh-CN" sz="2800" b="1" dirty="0" err="1">
                <a:latin typeface="Times New Roman" panose="02020603050405020304" pitchFamily="18" charset="0"/>
              </a:rPr>
              <a:t>AdaBoost</a:t>
            </a:r>
            <a:r>
              <a:rPr lang="en-US" altLang="zh-CN" sz="2800" b="1" dirty="0">
                <a:latin typeface="Times New Roman" panose="02020603050405020304" pitchFamily="18" charset="0"/>
              </a:rPr>
              <a:t> </a:t>
            </a:r>
            <a:r>
              <a:rPr lang="zh-CN" altLang="en-US" sz="2800" b="1" dirty="0">
                <a:latin typeface="Times New Roman" panose="02020603050405020304" pitchFamily="18" charset="0"/>
              </a:rPr>
              <a:t>两个权重：数据的权重</a:t>
            </a:r>
            <a:endParaRPr lang="zh-CN" altLang="en-US" sz="2800" b="1" dirty="0"/>
          </a:p>
        </p:txBody>
      </p:sp>
      <p:sp>
        <p:nvSpPr>
          <p:cNvPr id="11" name="Rectangle 3">
            <a:extLst>
              <a:ext uri="{FF2B5EF4-FFF2-40B4-BE49-F238E27FC236}">
                <a16:creationId xmlns:a16="http://schemas.microsoft.com/office/drawing/2014/main" id="{2BD2FFBC-A22B-4AFF-A074-7F5AAC0D7908}"/>
              </a:ext>
            </a:extLst>
          </p:cNvPr>
          <p:cNvSpPr txBox="1">
            <a:spLocks noChangeArrowheads="1"/>
          </p:cNvSpPr>
          <p:nvPr/>
        </p:nvSpPr>
        <p:spPr bwMode="auto">
          <a:xfrm>
            <a:off x="517148" y="1588432"/>
            <a:ext cx="10042368" cy="4505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spcBef>
                <a:spcPts val="1800"/>
              </a:spcBef>
            </a:pPr>
            <a:r>
              <a:rPr lang="zh-CN" altLang="en-US" sz="2000" dirty="0" smtClean="0">
                <a:latin typeface="Times New Roman" panose="02020603050405020304" pitchFamily="18" charset="0"/>
              </a:rPr>
              <a:t>具体训练过程中，如果某个样本点已经被准确地分类，那么在构造下一个训练集中，它的权值就被降低；相反，如果某个样本点没有被准确地分类，那么它的权值就得到提高。</a:t>
            </a:r>
            <a:endParaRPr lang="en-US" altLang="zh-CN" sz="2000" dirty="0" smtClean="0">
              <a:latin typeface="Times New Roman" panose="02020603050405020304" pitchFamily="18" charset="0"/>
            </a:endParaRPr>
          </a:p>
          <a:p>
            <a:pPr>
              <a:spcBef>
                <a:spcPts val="1800"/>
              </a:spcBef>
            </a:pPr>
            <a:endParaRPr lang="en-US" altLang="zh-CN" sz="2000" dirty="0" smtClean="0">
              <a:latin typeface="Times New Roman" panose="02020603050405020304" pitchFamily="18" charset="0"/>
            </a:endParaRPr>
          </a:p>
          <a:p>
            <a:pPr>
              <a:spcBef>
                <a:spcPts val="1800"/>
              </a:spcBef>
            </a:pPr>
            <a:r>
              <a:rPr lang="zh-CN" altLang="en-US" sz="2000" dirty="0" smtClean="0">
                <a:latin typeface="Times New Roman" panose="02020603050405020304" pitchFamily="18" charset="0"/>
              </a:rPr>
              <a:t>然后，权值更新过的样本集被用于训练下一个分类器，整个训练过程如此迭代地进行下去。</a:t>
            </a:r>
            <a:endParaRPr lang="en-US" altLang="zh-CN" sz="2000" dirty="0" smtClean="0">
              <a:latin typeface="Times New Roman" panose="02020603050405020304" pitchFamily="18" charset="0"/>
            </a:endParaRPr>
          </a:p>
          <a:p>
            <a:pPr>
              <a:spcBef>
                <a:spcPts val="1800"/>
              </a:spcBef>
            </a:pPr>
            <a:endParaRPr lang="en-US" altLang="zh-CN" sz="2000" dirty="0" smtClean="0">
              <a:latin typeface="Times New Roman" panose="02020603050405020304" pitchFamily="18" charset="0"/>
            </a:endParaRPr>
          </a:p>
          <a:p>
            <a:pPr>
              <a:spcBef>
                <a:spcPts val="1800"/>
              </a:spcBef>
            </a:pPr>
            <a:r>
              <a:rPr lang="zh-CN" altLang="en-US" sz="2000" dirty="0" smtClean="0">
                <a:latin typeface="Times New Roman" panose="02020603050405020304" pitchFamily="18" charset="0"/>
              </a:rPr>
              <a:t>数据的权重主要用于弱分类器寻找其分类误差最小的点，其实，在单层决策树计算误差时，</a:t>
            </a:r>
            <a:r>
              <a:rPr lang="en-US" altLang="zh-CN" sz="2000" dirty="0" err="1" smtClean="0">
                <a:latin typeface="Times New Roman" panose="02020603050405020304" pitchFamily="18" charset="0"/>
              </a:rPr>
              <a:t>AdaBoost</a:t>
            </a:r>
            <a:r>
              <a:rPr lang="zh-CN" altLang="en-US" sz="2000" dirty="0" smtClean="0">
                <a:latin typeface="Times New Roman" panose="02020603050405020304" pitchFamily="18" charset="0"/>
              </a:rPr>
              <a:t>要求其乘上权重，即计算带权重的误差。</a:t>
            </a:r>
            <a:endParaRPr lang="en-US" altLang="zh-CN" sz="2000" dirty="0" smtClean="0">
              <a:latin typeface="Times New Roman" panose="02020603050405020304" pitchFamily="18" charset="0"/>
            </a:endParaRPr>
          </a:p>
          <a:p>
            <a:pPr>
              <a:spcBef>
                <a:spcPts val="1800"/>
              </a:spcBef>
            </a:pPr>
            <a:endParaRPr lang="en-US" altLang="zh-CN" sz="2000" dirty="0" smtClean="0">
              <a:latin typeface="Times New Roman" panose="02020603050405020304" pitchFamily="18" charset="0"/>
            </a:endParaRPr>
          </a:p>
          <a:p>
            <a:pPr>
              <a:spcBef>
                <a:spcPts val="1800"/>
              </a:spcBef>
            </a:pPr>
            <a:endParaRPr lang="zh-CN" altLang="en-US" sz="2000" dirty="0">
              <a:latin typeface="Times New Roman" panose="02020603050405020304" pitchFamily="18" charset="0"/>
            </a:endParaRPr>
          </a:p>
        </p:txBody>
      </p:sp>
    </p:spTree>
    <p:extLst>
      <p:ext uri="{BB962C8B-B14F-4D97-AF65-F5344CB8AC3E}">
        <p14:creationId xmlns:p14="http://schemas.microsoft.com/office/powerpoint/2010/main" val="41026837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提升法</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38</a:t>
            </a:fld>
            <a:endParaRPr lang="zh-CN" altLang="en-US" smtClean="0"/>
          </a:p>
        </p:txBody>
      </p:sp>
      <p:sp>
        <p:nvSpPr>
          <p:cNvPr id="2" name="矩形 1"/>
          <p:cNvSpPr>
            <a:spLocks noChangeArrowheads="1"/>
          </p:cNvSpPr>
          <p:nvPr/>
        </p:nvSpPr>
        <p:spPr bwMode="auto">
          <a:xfrm>
            <a:off x="550863" y="98742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0" indent="0">
              <a:buNone/>
            </a:pPr>
            <a:r>
              <a:rPr lang="en-US" altLang="zh-CN" sz="2800" b="1" dirty="0" err="1">
                <a:latin typeface="Times New Roman" panose="02020603050405020304" pitchFamily="18" charset="0"/>
              </a:rPr>
              <a:t>AdaBoost</a:t>
            </a:r>
            <a:r>
              <a:rPr lang="en-US" altLang="zh-CN" sz="2800" b="1" dirty="0">
                <a:latin typeface="Times New Roman" panose="02020603050405020304" pitchFamily="18" charset="0"/>
              </a:rPr>
              <a:t> </a:t>
            </a:r>
            <a:r>
              <a:rPr lang="zh-CN" altLang="en-US" sz="2800" b="1" dirty="0">
                <a:latin typeface="Times New Roman" panose="02020603050405020304" pitchFamily="18" charset="0"/>
              </a:rPr>
              <a:t>两个权重：数据的权重</a:t>
            </a:r>
            <a:endParaRPr lang="zh-CN" altLang="en-US" sz="2800" b="1" dirty="0"/>
          </a:p>
        </p:txBody>
      </p:sp>
      <p:sp>
        <p:nvSpPr>
          <p:cNvPr id="8" name="Rectangle 3">
            <a:extLst>
              <a:ext uri="{FF2B5EF4-FFF2-40B4-BE49-F238E27FC236}">
                <a16:creationId xmlns:a16="http://schemas.microsoft.com/office/drawing/2014/main" id="{2BD2FFBC-A22B-4AFF-A074-7F5AAC0D7908}"/>
              </a:ext>
            </a:extLst>
          </p:cNvPr>
          <p:cNvSpPr txBox="1">
            <a:spLocks noChangeArrowheads="1"/>
          </p:cNvSpPr>
          <p:nvPr/>
        </p:nvSpPr>
        <p:spPr bwMode="auto">
          <a:xfrm>
            <a:off x="534353" y="1550416"/>
            <a:ext cx="9953158" cy="420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zh-CN" altLang="en-US" sz="2000" dirty="0" smtClean="0">
                <a:latin typeface="Times New Roman" panose="02020603050405020304" pitchFamily="18" charset="0"/>
              </a:rPr>
              <a:t>举个例子，在以前没有权重时（其实是平局权重时），一共</a:t>
            </a:r>
            <a:r>
              <a:rPr lang="en-US" altLang="zh-CN" sz="2000" dirty="0" smtClean="0">
                <a:latin typeface="Times New Roman" panose="02020603050405020304" pitchFamily="18" charset="0"/>
              </a:rPr>
              <a:t>10</a:t>
            </a:r>
            <a:r>
              <a:rPr lang="zh-CN" altLang="en-US" sz="2000" dirty="0" smtClean="0">
                <a:latin typeface="Times New Roman" panose="02020603050405020304" pitchFamily="18" charset="0"/>
              </a:rPr>
              <a:t>个点时，对应每个点的权重都是</a:t>
            </a:r>
            <a:r>
              <a:rPr lang="en-US" altLang="zh-CN" sz="2000" dirty="0" smtClean="0">
                <a:latin typeface="Times New Roman" panose="02020603050405020304" pitchFamily="18" charset="0"/>
              </a:rPr>
              <a:t>0.1</a:t>
            </a:r>
            <a:r>
              <a:rPr lang="zh-CN" altLang="en-US" sz="2000" dirty="0" smtClean="0">
                <a:latin typeface="Times New Roman" panose="02020603050405020304" pitchFamily="18" charset="0"/>
              </a:rPr>
              <a:t>，分错</a:t>
            </a:r>
            <a:r>
              <a:rPr lang="en-US" altLang="zh-CN" sz="2000" dirty="0" smtClean="0">
                <a:latin typeface="Times New Roman" panose="02020603050405020304" pitchFamily="18" charset="0"/>
              </a:rPr>
              <a:t>1</a:t>
            </a:r>
            <a:r>
              <a:rPr lang="zh-CN" altLang="en-US" sz="2000" dirty="0" smtClean="0">
                <a:latin typeface="Times New Roman" panose="02020603050405020304" pitchFamily="18" charset="0"/>
              </a:rPr>
              <a:t>个，错误率就加</a:t>
            </a:r>
            <a:r>
              <a:rPr lang="en-US" altLang="zh-CN" sz="2000" dirty="0" smtClean="0">
                <a:latin typeface="Times New Roman" panose="02020603050405020304" pitchFamily="18" charset="0"/>
              </a:rPr>
              <a:t>0.1</a:t>
            </a:r>
            <a:r>
              <a:rPr lang="zh-CN" altLang="en-US" sz="2000" dirty="0" smtClean="0">
                <a:latin typeface="Times New Roman" panose="02020603050405020304" pitchFamily="18" charset="0"/>
              </a:rPr>
              <a:t>；分错</a:t>
            </a:r>
            <a:r>
              <a:rPr lang="en-US" altLang="zh-CN" sz="2000" dirty="0" smtClean="0">
                <a:latin typeface="Times New Roman" panose="02020603050405020304" pitchFamily="18" charset="0"/>
              </a:rPr>
              <a:t>3</a:t>
            </a:r>
            <a:r>
              <a:rPr lang="zh-CN" altLang="en-US" sz="2000" dirty="0" smtClean="0">
                <a:latin typeface="Times New Roman" panose="02020603050405020304" pitchFamily="18" charset="0"/>
              </a:rPr>
              <a:t>个，错误率就是</a:t>
            </a:r>
            <a:r>
              <a:rPr lang="en-US" altLang="zh-CN" sz="2000" dirty="0" smtClean="0">
                <a:latin typeface="Times New Roman" panose="02020603050405020304" pitchFamily="18" charset="0"/>
              </a:rPr>
              <a:t>0.3</a:t>
            </a:r>
            <a:r>
              <a:rPr lang="zh-CN" altLang="en-US" sz="2000" dirty="0" smtClean="0">
                <a:latin typeface="Times New Roman" panose="02020603050405020304" pitchFamily="18" charset="0"/>
              </a:rPr>
              <a:t>。</a:t>
            </a:r>
            <a:endParaRPr lang="en-US" altLang="zh-CN" sz="2000" dirty="0" smtClean="0">
              <a:latin typeface="Times New Roman" panose="02020603050405020304" pitchFamily="18" charset="0"/>
            </a:endParaRPr>
          </a:p>
          <a:p>
            <a:endParaRPr lang="en-US" altLang="zh-CN" sz="2000" dirty="0" smtClean="0">
              <a:latin typeface="Times New Roman" panose="02020603050405020304" pitchFamily="18" charset="0"/>
            </a:endParaRPr>
          </a:p>
          <a:p>
            <a:r>
              <a:rPr lang="zh-CN" altLang="en-US" sz="2000" dirty="0" smtClean="0">
                <a:latin typeface="Times New Roman" panose="02020603050405020304" pitchFamily="18" charset="0"/>
              </a:rPr>
              <a:t>现在，每个点的权重不一样了，还是</a:t>
            </a:r>
            <a:r>
              <a:rPr lang="en-US" altLang="zh-CN" sz="2000" dirty="0" smtClean="0">
                <a:latin typeface="Times New Roman" panose="02020603050405020304" pitchFamily="18" charset="0"/>
              </a:rPr>
              <a:t>10</a:t>
            </a:r>
            <a:r>
              <a:rPr lang="zh-CN" altLang="en-US" sz="2000" dirty="0" smtClean="0">
                <a:latin typeface="Times New Roman" panose="02020603050405020304" pitchFamily="18" charset="0"/>
              </a:rPr>
              <a:t>个点，权重依次是</a:t>
            </a:r>
            <a:r>
              <a:rPr lang="en-US" altLang="zh-CN" sz="2000" dirty="0" smtClean="0">
                <a:latin typeface="Times New Roman" panose="02020603050405020304" pitchFamily="18" charset="0"/>
              </a:rPr>
              <a:t>[0.01,0.01,0.01,0.01,0.01,0.01, 0.01,0.01,0.01,0.91]</a:t>
            </a:r>
            <a:r>
              <a:rPr lang="zh-CN" altLang="en-US" sz="2000" dirty="0" smtClean="0">
                <a:latin typeface="Times New Roman" panose="02020603050405020304" pitchFamily="18" charset="0"/>
              </a:rPr>
              <a:t>，如果分错了第</a:t>
            </a:r>
            <a:r>
              <a:rPr lang="en-US" altLang="zh-CN" sz="2000" dirty="0" smtClean="0">
                <a:latin typeface="Times New Roman" panose="02020603050405020304" pitchFamily="18" charset="0"/>
              </a:rPr>
              <a:t>1</a:t>
            </a:r>
            <a:r>
              <a:rPr lang="zh-CN" altLang="en-US" sz="2000" dirty="0" smtClean="0">
                <a:latin typeface="Times New Roman" panose="02020603050405020304" pitchFamily="18" charset="0"/>
              </a:rPr>
              <a:t>一个点，那么错误率是</a:t>
            </a:r>
            <a:r>
              <a:rPr lang="en-US" altLang="zh-CN" sz="2000" dirty="0" smtClean="0">
                <a:latin typeface="Times New Roman" panose="02020603050405020304" pitchFamily="18" charset="0"/>
              </a:rPr>
              <a:t>0.01</a:t>
            </a:r>
            <a:r>
              <a:rPr lang="zh-CN" altLang="en-US" sz="2000" dirty="0" smtClean="0">
                <a:latin typeface="Times New Roman" panose="02020603050405020304" pitchFamily="18" charset="0"/>
              </a:rPr>
              <a:t>，如果分错了第</a:t>
            </a:r>
            <a:r>
              <a:rPr lang="en-US" altLang="zh-CN" sz="2000" dirty="0" smtClean="0">
                <a:latin typeface="Times New Roman" panose="02020603050405020304" pitchFamily="18" charset="0"/>
              </a:rPr>
              <a:t>3</a:t>
            </a:r>
            <a:r>
              <a:rPr lang="zh-CN" altLang="en-US" sz="2000" dirty="0" smtClean="0">
                <a:latin typeface="Times New Roman" panose="02020603050405020304" pitchFamily="18" charset="0"/>
              </a:rPr>
              <a:t>个点，那么错误率是</a:t>
            </a:r>
            <a:r>
              <a:rPr lang="en-US" altLang="zh-CN" sz="2000" dirty="0" smtClean="0">
                <a:latin typeface="Times New Roman" panose="02020603050405020304" pitchFamily="18" charset="0"/>
              </a:rPr>
              <a:t>0.01</a:t>
            </a:r>
            <a:r>
              <a:rPr lang="zh-CN" altLang="en-US" sz="2000" dirty="0" smtClean="0">
                <a:latin typeface="Times New Roman" panose="02020603050405020304" pitchFamily="18" charset="0"/>
              </a:rPr>
              <a:t>，要是分错了最后一个点，那么错误率就是</a:t>
            </a:r>
            <a:r>
              <a:rPr lang="en-US" altLang="zh-CN" sz="2000" dirty="0" smtClean="0">
                <a:latin typeface="Times New Roman" panose="02020603050405020304" pitchFamily="18" charset="0"/>
              </a:rPr>
              <a:t>0.91</a:t>
            </a:r>
            <a:r>
              <a:rPr lang="zh-CN" altLang="en-US" sz="2000" dirty="0" smtClean="0">
                <a:latin typeface="Times New Roman" panose="02020603050405020304" pitchFamily="18" charset="0"/>
              </a:rPr>
              <a:t>。</a:t>
            </a:r>
            <a:endParaRPr lang="en-US" altLang="zh-CN" sz="2000" dirty="0" smtClean="0">
              <a:latin typeface="Times New Roman" panose="02020603050405020304" pitchFamily="18" charset="0"/>
            </a:endParaRPr>
          </a:p>
          <a:p>
            <a:endParaRPr lang="en-US" altLang="zh-CN" sz="2000" dirty="0" smtClean="0">
              <a:latin typeface="Times New Roman" panose="02020603050405020304" pitchFamily="18" charset="0"/>
            </a:endParaRPr>
          </a:p>
          <a:p>
            <a:r>
              <a:rPr lang="zh-CN" altLang="en-US" sz="2000" dirty="0" smtClean="0">
                <a:latin typeface="Times New Roman" panose="02020603050405020304" pitchFamily="18" charset="0"/>
              </a:rPr>
              <a:t>这样，在选择决策点的时候自然是要尽量把权重大的点（本例中是最后一个点）分对才能降低误差率。由此可见，权重分布影响着单层决策树决策点的选择，权重大的点得到更多的关注，权重小的点得到更少的关注。</a:t>
            </a:r>
            <a:endParaRPr lang="zh-CN" altLang="en-US" sz="2000" dirty="0">
              <a:latin typeface="Times New Roman" panose="02020603050405020304" pitchFamily="18" charset="0"/>
            </a:endParaRPr>
          </a:p>
        </p:txBody>
      </p:sp>
    </p:spTree>
    <p:extLst>
      <p:ext uri="{BB962C8B-B14F-4D97-AF65-F5344CB8AC3E}">
        <p14:creationId xmlns:p14="http://schemas.microsoft.com/office/powerpoint/2010/main" val="25958893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提升法</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39</a:t>
            </a:fld>
            <a:endParaRPr lang="zh-CN" altLang="en-US" smtClean="0"/>
          </a:p>
        </p:txBody>
      </p:sp>
      <p:sp>
        <p:nvSpPr>
          <p:cNvPr id="2" name="矩形 1"/>
          <p:cNvSpPr>
            <a:spLocks noChangeArrowheads="1"/>
          </p:cNvSpPr>
          <p:nvPr/>
        </p:nvSpPr>
        <p:spPr bwMode="auto">
          <a:xfrm>
            <a:off x="550863" y="98742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0" indent="0">
              <a:buNone/>
            </a:pPr>
            <a:r>
              <a:rPr lang="en-US" altLang="zh-CN" sz="2800" b="1" dirty="0" err="1">
                <a:latin typeface="Times New Roman" panose="02020603050405020304" pitchFamily="18" charset="0"/>
              </a:rPr>
              <a:t>AdaBoost</a:t>
            </a:r>
            <a:r>
              <a:rPr lang="en-US" altLang="zh-CN" sz="2800" b="1" dirty="0">
                <a:latin typeface="Times New Roman" panose="02020603050405020304" pitchFamily="18" charset="0"/>
              </a:rPr>
              <a:t> </a:t>
            </a:r>
            <a:r>
              <a:rPr lang="zh-CN" altLang="en-US" sz="2800" b="1" dirty="0">
                <a:latin typeface="Times New Roman" panose="02020603050405020304" pitchFamily="18" charset="0"/>
              </a:rPr>
              <a:t>两个权重：数据的权重</a:t>
            </a:r>
            <a:endParaRPr lang="zh-CN" altLang="en-US" sz="2800" b="1" dirty="0"/>
          </a:p>
        </p:txBody>
      </p:sp>
      <p:sp>
        <p:nvSpPr>
          <p:cNvPr id="9" name="Rectangle 3">
            <a:extLst>
              <a:ext uri="{FF2B5EF4-FFF2-40B4-BE49-F238E27FC236}">
                <a16:creationId xmlns:a16="http://schemas.microsoft.com/office/drawing/2014/main" id="{2BD2FFBC-A22B-4AFF-A074-7F5AAC0D7908}"/>
              </a:ext>
            </a:extLst>
          </p:cNvPr>
          <p:cNvSpPr txBox="1">
            <a:spLocks noChangeArrowheads="1"/>
          </p:cNvSpPr>
          <p:nvPr/>
        </p:nvSpPr>
        <p:spPr bwMode="auto">
          <a:xfrm>
            <a:off x="534353" y="1563779"/>
            <a:ext cx="9624060" cy="499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zh-CN" altLang="en-US" sz="2000" dirty="0" smtClean="0">
                <a:latin typeface="Times New Roman" panose="02020603050405020304" pitchFamily="18" charset="0"/>
                <a:cs typeface="Times New Roman" panose="02020603050405020304" pitchFamily="18" charset="0"/>
              </a:rPr>
              <a:t>在</a:t>
            </a:r>
            <a:r>
              <a:rPr lang="en-US" altLang="zh-CN" sz="2000" dirty="0" err="1" smtClean="0">
                <a:latin typeface="Times New Roman" panose="02020603050405020304" pitchFamily="18" charset="0"/>
                <a:cs typeface="Times New Roman" panose="02020603050405020304" pitchFamily="18" charset="0"/>
              </a:rPr>
              <a:t>AdaBoost</a:t>
            </a:r>
            <a:r>
              <a:rPr lang="zh-CN" altLang="en-US" sz="2000" dirty="0" smtClean="0">
                <a:latin typeface="Times New Roman" panose="02020603050405020304" pitchFamily="18" charset="0"/>
                <a:cs typeface="Times New Roman" panose="02020603050405020304" pitchFamily="18" charset="0"/>
              </a:rPr>
              <a:t>算法中，每训练完一个弱分类器都就会调整权重，上一轮训练中被误分类的点的权重会增加，在本轮训练中，由于权重影响，本轮的弱分类器将更有可能把上一轮的误分类点分对。</a:t>
            </a:r>
            <a:endParaRPr lang="en-US" altLang="zh-CN" sz="2000" dirty="0" smtClean="0">
              <a:latin typeface="Times New Roman" panose="02020603050405020304" pitchFamily="18" charset="0"/>
              <a:cs typeface="Times New Roman" panose="02020603050405020304" pitchFamily="18" charset="0"/>
            </a:endParaRPr>
          </a:p>
          <a:p>
            <a:endParaRPr lang="en-US" altLang="zh-CN" sz="2000" dirty="0" smtClean="0">
              <a:latin typeface="Times New Roman" panose="02020603050405020304" pitchFamily="18" charset="0"/>
              <a:cs typeface="Times New Roman" panose="02020603050405020304" pitchFamily="18" charset="0"/>
            </a:endParaRPr>
          </a:p>
          <a:p>
            <a:r>
              <a:rPr lang="zh-CN" altLang="en-US" sz="2000" dirty="0" smtClean="0">
                <a:latin typeface="Times New Roman" panose="02020603050405020304" pitchFamily="18" charset="0"/>
                <a:cs typeface="Times New Roman" panose="02020603050405020304" pitchFamily="18" charset="0"/>
              </a:rPr>
              <a:t>如果还是没有分对，那么分错的点的权重将继续增加，下一个弱分类器将更加关注这个点，尽量将其分对。</a:t>
            </a:r>
            <a:endParaRPr lang="en-US" altLang="zh-CN" sz="2000" dirty="0" smtClean="0">
              <a:latin typeface="Times New Roman" panose="02020603050405020304" pitchFamily="18" charset="0"/>
              <a:cs typeface="Times New Roman" panose="02020603050405020304" pitchFamily="18" charset="0"/>
            </a:endParaRPr>
          </a:p>
          <a:p>
            <a:endParaRPr lang="en-US" altLang="zh-CN" sz="2000" dirty="0" smtClean="0">
              <a:latin typeface="Times New Roman" panose="02020603050405020304" pitchFamily="18" charset="0"/>
              <a:cs typeface="Times New Roman" panose="02020603050405020304" pitchFamily="18" charset="0"/>
            </a:endParaRPr>
          </a:p>
          <a:p>
            <a:r>
              <a:rPr lang="zh-CN" altLang="en-US" sz="2000" dirty="0" smtClean="0">
                <a:latin typeface="Times New Roman" panose="02020603050405020304" pitchFamily="18" charset="0"/>
                <a:cs typeface="Times New Roman" panose="02020603050405020304" pitchFamily="18" charset="0"/>
              </a:rPr>
              <a:t>这样，达到“你分不对的我来分”，下一个分类器主要关注上一个分类器没分对的点，每个分类器都各有侧重。</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1905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集成算法基本逻辑</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a:t>
            </a:fld>
            <a:endParaRPr lang="zh-CN" altLang="en-US" smtClean="0"/>
          </a:p>
        </p:txBody>
      </p:sp>
      <p:sp>
        <p:nvSpPr>
          <p:cNvPr id="2" name="矩形 1"/>
          <p:cNvSpPr>
            <a:spLocks noChangeArrowheads="1"/>
          </p:cNvSpPr>
          <p:nvPr/>
        </p:nvSpPr>
        <p:spPr bwMode="auto">
          <a:xfrm>
            <a:off x="550863" y="987425"/>
            <a:ext cx="11029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集成学习（</a:t>
            </a:r>
            <a:r>
              <a:rPr lang="en-US" altLang="zh-CN" sz="2800" b="1" dirty="0">
                <a:latin typeface="Times New Roman" panose="02020603050405020304" pitchFamily="18" charset="0"/>
                <a:cs typeface="Times New Roman" panose="02020603050405020304" pitchFamily="18" charset="0"/>
              </a:rPr>
              <a:t>ensemble learning</a:t>
            </a:r>
            <a:r>
              <a:rPr lang="zh-CN" altLang="en-US" sz="2800" b="1" dirty="0"/>
              <a:t>）方法，也称为组合</a:t>
            </a:r>
            <a:r>
              <a:rPr lang="zh-CN" altLang="en-US" sz="2800" b="1" dirty="0" smtClean="0"/>
              <a:t>学习</a:t>
            </a:r>
            <a:endParaRPr lang="en-US" altLang="zh-CN" sz="2800" b="1" dirty="0" smtClean="0"/>
          </a:p>
        </p:txBody>
      </p:sp>
      <p:sp>
        <p:nvSpPr>
          <p:cNvPr id="7" name="Rectangle 3">
            <a:extLst>
              <a:ext uri="{FF2B5EF4-FFF2-40B4-BE49-F238E27FC236}">
                <a16:creationId xmlns:a16="http://schemas.microsoft.com/office/drawing/2014/main" id="{2BD2FFBC-A22B-4AFF-A074-7F5AAC0D7908}"/>
              </a:ext>
            </a:extLst>
          </p:cNvPr>
          <p:cNvSpPr txBox="1">
            <a:spLocks noChangeArrowheads="1"/>
          </p:cNvSpPr>
          <p:nvPr/>
        </p:nvSpPr>
        <p:spPr bwMode="auto">
          <a:xfrm>
            <a:off x="406811" y="1652287"/>
            <a:ext cx="9624060"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just">
              <a:spcBef>
                <a:spcPts val="1800"/>
              </a:spcBef>
            </a:pPr>
            <a:r>
              <a:rPr lang="zh-CN" altLang="en-US" sz="2000" dirty="0" smtClean="0">
                <a:latin typeface="Times New Roman" panose="02020603050405020304" pitchFamily="18" charset="0"/>
              </a:rPr>
              <a:t>集成学习就是将预测效果一般的弱学习器</a:t>
            </a:r>
            <a:r>
              <a:rPr lang="en-US" altLang="zh-CN" sz="2000" dirty="0" smtClean="0">
                <a:latin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weak learner</a:t>
            </a:r>
            <a:r>
              <a:rPr lang="en-US" altLang="zh-CN" sz="2000" dirty="0" smtClean="0">
                <a:latin typeface="Times New Roman" panose="02020603050405020304" pitchFamily="18" charset="0"/>
              </a:rPr>
              <a:t>)</a:t>
            </a:r>
            <a:r>
              <a:rPr lang="zh-CN" altLang="en-US" sz="2000" dirty="0" smtClean="0">
                <a:latin typeface="Times New Roman" panose="02020603050405020304" pitchFamily="18" charset="0"/>
              </a:rPr>
              <a:t>，以某种方式将它们组合起来，构成一个预测效果优良的强学习器</a:t>
            </a:r>
            <a:r>
              <a:rPr lang="en-US" altLang="zh-CN" sz="2000" dirty="0" smtClean="0">
                <a:latin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strong learner</a:t>
            </a:r>
            <a:r>
              <a:rPr lang="en-US" altLang="zh-CN" sz="2000" dirty="0" smtClean="0">
                <a:latin typeface="Times New Roman" panose="02020603050405020304" pitchFamily="18" charset="0"/>
              </a:rPr>
              <a:t>)</a:t>
            </a:r>
            <a:r>
              <a:rPr lang="zh-CN" altLang="en-US" sz="2000" dirty="0" smtClean="0">
                <a:latin typeface="Times New Roman" panose="02020603050405020304" pitchFamily="18" charset="0"/>
              </a:rPr>
              <a:t>。</a:t>
            </a:r>
          </a:p>
          <a:p>
            <a:pPr algn="just">
              <a:spcBef>
                <a:spcPts val="1800"/>
              </a:spcBef>
            </a:pPr>
            <a:r>
              <a:rPr lang="zh-CN" altLang="en-US" sz="2000" dirty="0" smtClean="0">
                <a:latin typeface="Times New Roman" panose="02020603050405020304" pitchFamily="18" charset="0"/>
              </a:rPr>
              <a:t>集成学习的基本思路类似于“三个臭皮匠，顶个诸葛亮”（</a:t>
            </a:r>
            <a:r>
              <a:rPr lang="en-US" altLang="zh-CN" sz="2000" dirty="0" smtClean="0">
                <a:latin typeface="Times New Roman" panose="02020603050405020304" pitchFamily="18" charset="0"/>
                <a:cs typeface="Times New Roman" panose="02020603050405020304" pitchFamily="18" charset="0"/>
              </a:rPr>
              <a:t>wisdom of crowds</a:t>
            </a:r>
            <a:r>
              <a:rPr lang="zh-CN" altLang="en-US" sz="2000" dirty="0" smtClean="0">
                <a:latin typeface="Times New Roman" panose="02020603050405020304" pitchFamily="18" charset="0"/>
              </a:rPr>
              <a:t>）。</a:t>
            </a:r>
          </a:p>
          <a:p>
            <a:pPr algn="just">
              <a:spcBef>
                <a:spcPts val="1800"/>
              </a:spcBef>
            </a:pPr>
            <a:r>
              <a:rPr lang="zh-CN" altLang="en-US" sz="2000" dirty="0" smtClean="0">
                <a:latin typeface="Times New Roman" panose="02020603050405020304" pitchFamily="18" charset="0"/>
              </a:rPr>
              <a:t>用于集成学习的弱学习器，也称为基学习器（</a:t>
            </a:r>
            <a:r>
              <a:rPr lang="en-US" altLang="zh-CN" sz="2000" dirty="0" smtClean="0">
                <a:latin typeface="Times New Roman" panose="02020603050405020304" pitchFamily="18" charset="0"/>
                <a:cs typeface="Times New Roman" panose="02020603050405020304" pitchFamily="18" charset="0"/>
              </a:rPr>
              <a:t>base learner</a:t>
            </a:r>
            <a:r>
              <a:rPr lang="zh-CN" altLang="en-US" sz="2000" dirty="0" smtClean="0">
                <a:latin typeface="Times New Roman" panose="02020603050405020304" pitchFamily="18" charset="0"/>
              </a:rPr>
              <a:t>），决策树是最常见的基学习器。</a:t>
            </a:r>
          </a:p>
          <a:p>
            <a:endParaRPr lang="zh-CN" altLang="en-US" sz="2000" dirty="0">
              <a:latin typeface="Times New Roman" panose="02020603050405020304" pitchFamily="18" charset="0"/>
            </a:endParaRPr>
          </a:p>
        </p:txBody>
      </p:sp>
      <p:pic>
        <p:nvPicPr>
          <p:cNvPr id="8" name="图片 7">
            <a:extLst>
              <a:ext uri="{FF2B5EF4-FFF2-40B4-BE49-F238E27FC236}">
                <a16:creationId xmlns:a16="http://schemas.microsoft.com/office/drawing/2014/main" id="{11DCDB88-4B29-4A0E-9B39-573FB85167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8941" y="3473669"/>
            <a:ext cx="6219825" cy="3400425"/>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提升法</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40</a:t>
            </a:fld>
            <a:endParaRPr lang="zh-CN" altLang="en-US" smtClean="0"/>
          </a:p>
        </p:txBody>
      </p:sp>
      <p:sp>
        <p:nvSpPr>
          <p:cNvPr id="2" name="矩形 1"/>
          <p:cNvSpPr>
            <a:spLocks noChangeArrowheads="1"/>
          </p:cNvSpPr>
          <p:nvPr/>
        </p:nvSpPr>
        <p:spPr bwMode="auto">
          <a:xfrm>
            <a:off x="550863" y="98742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0" indent="0">
              <a:buNone/>
            </a:pPr>
            <a:r>
              <a:rPr lang="en-US" altLang="zh-CN" sz="2800" b="1" dirty="0" err="1">
                <a:latin typeface="Times New Roman" panose="02020603050405020304" pitchFamily="18" charset="0"/>
                <a:cs typeface="Times New Roman" panose="02020603050405020304" pitchFamily="18" charset="0"/>
              </a:rPr>
              <a:t>AdaBoost</a:t>
            </a:r>
            <a:r>
              <a:rPr lang="en-US" altLang="zh-CN" sz="2800" b="1" dirty="0">
                <a:latin typeface="Times New Roman" panose="02020603050405020304" pitchFamily="18" charset="0"/>
                <a:cs typeface="Times New Roman" panose="02020603050405020304" pitchFamily="18" charset="0"/>
              </a:rPr>
              <a:t> </a:t>
            </a:r>
            <a:r>
              <a:rPr lang="zh-CN" altLang="en-US" sz="2800" b="1" dirty="0">
                <a:latin typeface="Times New Roman" panose="02020603050405020304" pitchFamily="18" charset="0"/>
                <a:cs typeface="Times New Roman" panose="02020603050405020304" pitchFamily="18" charset="0"/>
              </a:rPr>
              <a:t>两个权重：分类器的权重</a:t>
            </a:r>
            <a:endParaRPr lang="zh-CN" altLang="en-US" sz="2800" b="1" dirty="0"/>
          </a:p>
        </p:txBody>
      </p:sp>
      <p:sp>
        <p:nvSpPr>
          <p:cNvPr id="8" name="Rectangle 3">
            <a:extLst>
              <a:ext uri="{FF2B5EF4-FFF2-40B4-BE49-F238E27FC236}">
                <a16:creationId xmlns:a16="http://schemas.microsoft.com/office/drawing/2014/main" id="{2BD2FFBC-A22B-4AFF-A074-7F5AAC0D7908}"/>
              </a:ext>
            </a:extLst>
          </p:cNvPr>
          <p:cNvSpPr txBox="1">
            <a:spLocks noChangeArrowheads="1"/>
          </p:cNvSpPr>
          <p:nvPr/>
        </p:nvSpPr>
        <p:spPr bwMode="auto">
          <a:xfrm>
            <a:off x="534352" y="1480878"/>
            <a:ext cx="10457193" cy="403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spcBef>
                <a:spcPts val="1800"/>
              </a:spcBef>
            </a:pPr>
            <a:r>
              <a:rPr lang="zh-CN" altLang="en-US" sz="2000" dirty="0" smtClean="0">
                <a:latin typeface="Times New Roman" panose="02020603050405020304" pitchFamily="18" charset="0"/>
                <a:cs typeface="Times New Roman" panose="02020603050405020304" pitchFamily="18" charset="0"/>
              </a:rPr>
              <a:t>由于</a:t>
            </a:r>
            <a:r>
              <a:rPr lang="en-US" altLang="zh-CN" sz="2000" dirty="0" err="1" smtClean="0">
                <a:latin typeface="Times New Roman" panose="02020603050405020304" pitchFamily="18" charset="0"/>
                <a:cs typeface="Times New Roman" panose="02020603050405020304" pitchFamily="18" charset="0"/>
              </a:rPr>
              <a:t>AdaBoost</a:t>
            </a:r>
            <a:r>
              <a:rPr lang="zh-CN" altLang="en-US" sz="2000" dirty="0" smtClean="0">
                <a:latin typeface="Times New Roman" panose="02020603050405020304" pitchFamily="18" charset="0"/>
                <a:cs typeface="Times New Roman" panose="02020603050405020304" pitchFamily="18" charset="0"/>
              </a:rPr>
              <a:t>中若干个分类器的关系是第</a:t>
            </a:r>
            <a:r>
              <a:rPr lang="en-US" altLang="zh-CN" sz="2000" dirty="0" smtClean="0">
                <a:latin typeface="Times New Roman" panose="02020603050405020304" pitchFamily="18" charset="0"/>
                <a:cs typeface="Times New Roman" panose="02020603050405020304" pitchFamily="18" charset="0"/>
              </a:rPr>
              <a:t>N</a:t>
            </a:r>
            <a:r>
              <a:rPr lang="zh-CN" altLang="en-US" sz="2000" dirty="0" smtClean="0">
                <a:latin typeface="Times New Roman" panose="02020603050405020304" pitchFamily="18" charset="0"/>
                <a:cs typeface="Times New Roman" panose="02020603050405020304" pitchFamily="18" charset="0"/>
              </a:rPr>
              <a:t>个分类器更可能分对第</a:t>
            </a:r>
            <a:r>
              <a:rPr lang="en-US" altLang="zh-CN" sz="2000" dirty="0" smtClean="0">
                <a:latin typeface="Times New Roman" panose="02020603050405020304" pitchFamily="18" charset="0"/>
                <a:cs typeface="Times New Roman" panose="02020603050405020304" pitchFamily="18" charset="0"/>
              </a:rPr>
              <a:t>N-1</a:t>
            </a:r>
            <a:r>
              <a:rPr lang="zh-CN" altLang="en-US" sz="2000" dirty="0" smtClean="0">
                <a:latin typeface="Times New Roman" panose="02020603050405020304" pitchFamily="18" charset="0"/>
                <a:cs typeface="Times New Roman" panose="02020603050405020304" pitchFamily="18" charset="0"/>
              </a:rPr>
              <a:t>个分类器没分对的数据，而不能保证以前分对的数据也能同时分对。</a:t>
            </a:r>
            <a:endParaRPr lang="en-US" altLang="zh-CN" sz="2000" dirty="0" smtClean="0">
              <a:latin typeface="Times New Roman" panose="02020603050405020304" pitchFamily="18" charset="0"/>
              <a:cs typeface="Times New Roman" panose="02020603050405020304" pitchFamily="18" charset="0"/>
            </a:endParaRPr>
          </a:p>
          <a:p>
            <a:pPr>
              <a:spcBef>
                <a:spcPts val="1800"/>
              </a:spcBef>
            </a:pPr>
            <a:endParaRPr lang="en-US" altLang="zh-CN" sz="2000" dirty="0" smtClean="0">
              <a:latin typeface="Times New Roman" panose="02020603050405020304" pitchFamily="18" charset="0"/>
              <a:cs typeface="Times New Roman" panose="02020603050405020304" pitchFamily="18" charset="0"/>
            </a:endParaRPr>
          </a:p>
          <a:p>
            <a:pPr>
              <a:spcBef>
                <a:spcPts val="1800"/>
              </a:spcBef>
            </a:pPr>
            <a:r>
              <a:rPr lang="zh-CN" altLang="en-US" sz="2000" dirty="0" smtClean="0">
                <a:latin typeface="Times New Roman" panose="02020603050405020304" pitchFamily="18" charset="0"/>
                <a:cs typeface="Times New Roman" panose="02020603050405020304" pitchFamily="18" charset="0"/>
              </a:rPr>
              <a:t>所以在</a:t>
            </a:r>
            <a:r>
              <a:rPr lang="en-US" altLang="zh-CN" sz="2000" dirty="0" err="1" smtClean="0">
                <a:latin typeface="Times New Roman" panose="02020603050405020304" pitchFamily="18" charset="0"/>
                <a:cs typeface="Times New Roman" panose="02020603050405020304" pitchFamily="18" charset="0"/>
              </a:rPr>
              <a:t>AdaBoost</a:t>
            </a:r>
            <a:r>
              <a:rPr lang="zh-CN" altLang="en-US" sz="2000" dirty="0" smtClean="0">
                <a:latin typeface="Times New Roman" panose="02020603050405020304" pitchFamily="18" charset="0"/>
                <a:cs typeface="Times New Roman" panose="02020603050405020304" pitchFamily="18" charset="0"/>
              </a:rPr>
              <a:t>中，每个弱分类器都有各自最关注的点，每个弱分类器都只关注整个数据集的中一部分数据，所以它们必然是共同组合在一起才能发挥出作用。</a:t>
            </a:r>
            <a:endParaRPr lang="en-US" altLang="zh-CN" sz="2000" dirty="0" smtClean="0">
              <a:latin typeface="Times New Roman" panose="02020603050405020304" pitchFamily="18" charset="0"/>
              <a:cs typeface="Times New Roman" panose="02020603050405020304" pitchFamily="18" charset="0"/>
            </a:endParaRPr>
          </a:p>
          <a:p>
            <a:pPr>
              <a:spcBef>
                <a:spcPts val="1800"/>
              </a:spcBef>
            </a:pPr>
            <a:endParaRPr lang="en-US" altLang="zh-CN" sz="2000" dirty="0" smtClean="0">
              <a:latin typeface="Times New Roman" panose="02020603050405020304" pitchFamily="18" charset="0"/>
              <a:cs typeface="Times New Roman" panose="02020603050405020304" pitchFamily="18" charset="0"/>
            </a:endParaRPr>
          </a:p>
          <a:p>
            <a:pPr>
              <a:spcBef>
                <a:spcPts val="1800"/>
              </a:spcBef>
            </a:pPr>
            <a:r>
              <a:rPr lang="zh-CN" altLang="en-US" sz="2000" dirty="0" smtClean="0">
                <a:latin typeface="Times New Roman" panose="02020603050405020304" pitchFamily="18" charset="0"/>
                <a:cs typeface="Times New Roman" panose="02020603050405020304" pitchFamily="18" charset="0"/>
              </a:rPr>
              <a:t>所以最终投票表决时，需要根据弱分类器的权重来进行加权投票，权重大小是根据弱分类器的分类错误率计算得出的，</a:t>
            </a:r>
            <a:r>
              <a:rPr lang="zh-CN" altLang="en-US" sz="2000" b="1" dirty="0" smtClean="0">
                <a:latin typeface="Times New Roman" panose="02020603050405020304" pitchFamily="18" charset="0"/>
                <a:cs typeface="Times New Roman" panose="02020603050405020304" pitchFamily="18" charset="0"/>
              </a:rPr>
              <a:t>总的规律就是弱分类器错误率越低，其权重就越高。</a:t>
            </a:r>
            <a:endParaRPr lang="zh-CN"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63266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提升法</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41</a:t>
            </a:fld>
            <a:endParaRPr lang="zh-CN" altLang="en-US" smtClean="0"/>
          </a:p>
        </p:txBody>
      </p:sp>
      <p:sp>
        <p:nvSpPr>
          <p:cNvPr id="2" name="矩形 1"/>
          <p:cNvSpPr>
            <a:spLocks noChangeArrowheads="1"/>
          </p:cNvSpPr>
          <p:nvPr/>
        </p:nvSpPr>
        <p:spPr bwMode="auto">
          <a:xfrm>
            <a:off x="550863" y="98742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0" indent="0">
              <a:buNone/>
            </a:pPr>
            <a:r>
              <a:rPr lang="en-US" altLang="zh-CN" sz="2800" b="1" dirty="0" err="1">
                <a:latin typeface="Times New Roman" panose="02020603050405020304" pitchFamily="18" charset="0"/>
              </a:rPr>
              <a:t>AdaBoost</a:t>
            </a:r>
            <a:r>
              <a:rPr lang="zh-CN" altLang="en-US" sz="2800" b="1" dirty="0" smtClean="0">
                <a:latin typeface="Times New Roman" panose="02020603050405020304" pitchFamily="18" charset="0"/>
              </a:rPr>
              <a:t>示意图回顾</a:t>
            </a:r>
            <a:endParaRPr lang="zh-CN" altLang="en-US" sz="2800" b="1" dirty="0"/>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4881" y="1523102"/>
            <a:ext cx="7621064" cy="4867954"/>
          </a:xfrm>
          <a:prstGeom prst="rect">
            <a:avLst/>
          </a:prstGeom>
        </p:spPr>
      </p:pic>
    </p:spTree>
    <p:extLst>
      <p:ext uri="{BB962C8B-B14F-4D97-AF65-F5344CB8AC3E}">
        <p14:creationId xmlns:p14="http://schemas.microsoft.com/office/powerpoint/2010/main" val="2015250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提升法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42</a:t>
            </a:fld>
            <a:endParaRPr lang="zh-CN" altLang="en-US" smtClean="0"/>
          </a:p>
        </p:txBody>
      </p:sp>
      <p:sp>
        <p:nvSpPr>
          <p:cNvPr id="2" name="矩形 1"/>
          <p:cNvSpPr>
            <a:spLocks noChangeArrowheads="1"/>
          </p:cNvSpPr>
          <p:nvPr/>
        </p:nvSpPr>
        <p:spPr bwMode="auto">
          <a:xfrm>
            <a:off x="550863" y="98742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0" indent="0">
              <a:buNone/>
            </a:pPr>
            <a:r>
              <a:rPr lang="en-US" altLang="zh-CN" sz="2800" b="1" dirty="0" err="1">
                <a:latin typeface="Times New Roman" panose="02020603050405020304" pitchFamily="18" charset="0"/>
              </a:rPr>
              <a:t>AdaBoost</a:t>
            </a:r>
            <a:r>
              <a:rPr lang="zh-CN" altLang="en-US" sz="2800" b="1" dirty="0">
                <a:latin typeface="Times New Roman" panose="02020603050405020304" pitchFamily="18" charset="0"/>
              </a:rPr>
              <a:t>的算法流程</a:t>
            </a:r>
            <a:endParaRPr lang="zh-CN" altLang="en-US" sz="2800" b="1" dirty="0"/>
          </a:p>
        </p:txBody>
      </p:sp>
      <p:sp>
        <p:nvSpPr>
          <p:cNvPr id="10" name="Rectangle 3">
            <a:extLst>
              <a:ext uri="{FF2B5EF4-FFF2-40B4-BE49-F238E27FC236}">
                <a16:creationId xmlns:a16="http://schemas.microsoft.com/office/drawing/2014/main" id="{2BD2FFBC-A22B-4AFF-A074-7F5AAC0D7908}"/>
              </a:ext>
            </a:extLst>
          </p:cNvPr>
          <p:cNvSpPr txBox="1">
            <a:spLocks noChangeArrowheads="1"/>
          </p:cNvSpPr>
          <p:nvPr/>
        </p:nvSpPr>
        <p:spPr bwMode="auto">
          <a:xfrm>
            <a:off x="534353" y="1367854"/>
            <a:ext cx="9624060" cy="499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zh-CN" altLang="en-US" sz="2000" b="1" dirty="0" smtClean="0">
                <a:latin typeface="Times New Roman" panose="02020603050405020304" pitchFamily="18" charset="0"/>
                <a:cs typeface="Times New Roman" panose="02020603050405020304" pitchFamily="18" charset="0"/>
              </a:rPr>
              <a:t>步骤</a:t>
            </a:r>
            <a:r>
              <a:rPr lang="en-US" altLang="zh-CN" sz="2000" b="1" i="1" dirty="0" smtClean="0">
                <a:latin typeface="Times New Roman" panose="02020603050405020304" pitchFamily="18" charset="0"/>
                <a:cs typeface="Times New Roman" panose="02020603050405020304" pitchFamily="18" charset="0"/>
              </a:rPr>
              <a:t>1. </a:t>
            </a:r>
            <a:r>
              <a:rPr lang="zh-CN" altLang="en-US" sz="2000" dirty="0" smtClean="0">
                <a:latin typeface="Times New Roman" panose="02020603050405020304" pitchFamily="18" charset="0"/>
                <a:cs typeface="Times New Roman" panose="02020603050405020304" pitchFamily="18" charset="0"/>
              </a:rPr>
              <a:t>首先，初始化训练数据的权值分布。每一个训练样本最开始时都被赋予相同的权值：</a:t>
            </a:r>
            <a:r>
              <a:rPr lang="en-US" altLang="zh-CN" sz="2000" dirty="0" smtClean="0">
                <a:latin typeface="Times New Roman" panose="02020603050405020304" pitchFamily="18" charset="0"/>
                <a:cs typeface="Times New Roman" panose="02020603050405020304" pitchFamily="18" charset="0"/>
              </a:rPr>
              <a:t>1/N</a:t>
            </a:r>
            <a:r>
              <a:rPr lang="zh-CN" altLang="en-US"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endParaRPr lang="en-US" altLang="zh-CN" sz="2000" dirty="0" smtClean="0">
              <a:latin typeface="Times New Roman" panose="02020603050405020304" pitchFamily="18" charset="0"/>
              <a:cs typeface="Times New Roman" panose="02020603050405020304" pitchFamily="18" charset="0"/>
            </a:endParaRPr>
          </a:p>
          <a:p>
            <a:endParaRPr lang="en-US" altLang="zh-CN" sz="2000" dirty="0" smtClean="0">
              <a:latin typeface="Times New Roman" panose="02020603050405020304" pitchFamily="18" charset="0"/>
              <a:cs typeface="Times New Roman" panose="02020603050405020304" pitchFamily="18" charset="0"/>
            </a:endParaRPr>
          </a:p>
          <a:p>
            <a:endParaRPr lang="en-US" altLang="zh-CN" sz="2000" dirty="0" smtClean="0">
              <a:latin typeface="Times New Roman" panose="02020603050405020304" pitchFamily="18" charset="0"/>
              <a:cs typeface="Times New Roman" panose="02020603050405020304" pitchFamily="18" charset="0"/>
            </a:endParaRPr>
          </a:p>
          <a:p>
            <a:r>
              <a:rPr lang="zh-CN" altLang="en-US" sz="2000" b="1" dirty="0" smtClean="0">
                <a:latin typeface="Times New Roman" panose="02020603050405020304" pitchFamily="18" charset="0"/>
                <a:cs typeface="Times New Roman" panose="02020603050405020304" pitchFamily="18" charset="0"/>
              </a:rPr>
              <a:t>步骤</a:t>
            </a:r>
            <a:r>
              <a:rPr lang="en-US" altLang="zh-CN" sz="2000" b="1" i="1" dirty="0" smtClean="0">
                <a:latin typeface="Times New Roman" panose="02020603050405020304" pitchFamily="18" charset="0"/>
                <a:cs typeface="Times New Roman" panose="02020603050405020304" pitchFamily="18" charset="0"/>
              </a:rPr>
              <a:t>2.</a:t>
            </a:r>
            <a:r>
              <a:rPr lang="zh-CN" altLang="en-US" sz="2000" dirty="0" smtClean="0">
                <a:latin typeface="Times New Roman" panose="02020603050405020304" pitchFamily="18" charset="0"/>
                <a:cs typeface="Times New Roman" panose="02020603050405020304" pitchFamily="18" charset="0"/>
              </a:rPr>
              <a:t> 进行多轮迭代，用</a:t>
            </a:r>
            <a:r>
              <a:rPr lang="en-US" altLang="zh-CN" sz="2000" dirty="0" smtClean="0">
                <a:latin typeface="Times New Roman" panose="02020603050405020304" pitchFamily="18" charset="0"/>
                <a:cs typeface="Times New Roman" panose="02020603050405020304" pitchFamily="18" charset="0"/>
              </a:rPr>
              <a:t>m = 1,2, ..., M</a:t>
            </a:r>
            <a:r>
              <a:rPr lang="zh-CN" altLang="en-US" sz="2000" dirty="0" smtClean="0">
                <a:latin typeface="Times New Roman" panose="02020603050405020304" pitchFamily="18" charset="0"/>
                <a:cs typeface="Times New Roman" panose="02020603050405020304" pitchFamily="18" charset="0"/>
              </a:rPr>
              <a:t>表示迭代的第多少轮使用观测</a:t>
            </a:r>
            <a:endParaRPr lang="en-US" altLang="zh-CN" sz="2000" dirty="0" smtClean="0">
              <a:latin typeface="Times New Roman" panose="02020603050405020304" pitchFamily="18" charset="0"/>
              <a:cs typeface="Times New Roman" panose="02020603050405020304" pitchFamily="18" charset="0"/>
            </a:endParaRPr>
          </a:p>
          <a:p>
            <a:r>
              <a:rPr lang="zh-CN" altLang="en-US" sz="2000" dirty="0" smtClean="0">
                <a:latin typeface="Times New Roman" panose="02020603050405020304" pitchFamily="18" charset="0"/>
                <a:cs typeface="Times New Roman" panose="02020603050405020304" pitchFamily="18" charset="0"/>
              </a:rPr>
              <a:t>值</a:t>
            </a:r>
            <a:r>
              <a:rPr lang="en-US" altLang="zh-CN" sz="2000" i="1" dirty="0" err="1" smtClean="0">
                <a:latin typeface="Times New Roman" panose="02020603050405020304" pitchFamily="18" charset="0"/>
                <a:cs typeface="Times New Roman" panose="02020603050405020304" pitchFamily="18" charset="0"/>
              </a:rPr>
              <a:t>i</a:t>
            </a:r>
            <a:r>
              <a:rPr lang="zh-CN" altLang="en-US" sz="2000" dirty="0" smtClean="0">
                <a:latin typeface="Times New Roman" panose="02020603050405020304" pitchFamily="18" charset="0"/>
                <a:cs typeface="Times New Roman" panose="02020603050405020304" pitchFamily="18" charset="0"/>
              </a:rPr>
              <a:t>的当前权重      ，估计第</a:t>
            </a:r>
            <a:r>
              <a:rPr lang="en-US" altLang="zh-CN" sz="2000" i="1" dirty="0" smtClean="0">
                <a:latin typeface="Times New Roman" panose="02020603050405020304" pitchFamily="18" charset="0"/>
                <a:cs typeface="Times New Roman" panose="02020603050405020304" pitchFamily="18" charset="0"/>
              </a:rPr>
              <a:t>m</a:t>
            </a:r>
            <a:r>
              <a:rPr lang="zh-CN" altLang="en-US" sz="2000" dirty="0" smtClean="0">
                <a:latin typeface="Times New Roman" panose="02020603050405020304" pitchFamily="18" charset="0"/>
                <a:cs typeface="Times New Roman" panose="02020603050405020304" pitchFamily="18" charset="0"/>
              </a:rPr>
              <a:t>棵决策树</a:t>
            </a:r>
            <a:endParaRPr lang="en-US" altLang="zh-CN" sz="2000" dirty="0" smtClean="0">
              <a:latin typeface="Times New Roman" panose="02020603050405020304" pitchFamily="18" charset="0"/>
              <a:cs typeface="Times New Roman" panose="02020603050405020304" pitchFamily="18" charset="0"/>
            </a:endParaRPr>
          </a:p>
          <a:p>
            <a:endParaRPr lang="en-US" altLang="zh-CN" sz="2000" b="1" dirty="0" smtClean="0">
              <a:latin typeface="Times New Roman" panose="02020603050405020304" pitchFamily="18" charset="0"/>
              <a:cs typeface="Times New Roman" panose="02020603050405020304" pitchFamily="18" charset="0"/>
            </a:endParaRPr>
          </a:p>
          <a:p>
            <a:r>
              <a:rPr lang="zh-CN" altLang="en-US" sz="2000" dirty="0" smtClean="0">
                <a:latin typeface="Times New Roman" panose="02020603050405020304" pitchFamily="18" charset="0"/>
                <a:cs typeface="Times New Roman" panose="02020603050405020304" pitchFamily="18" charset="0"/>
              </a:rPr>
              <a:t>根据当前权重      ，计算第</a:t>
            </a:r>
            <a:r>
              <a:rPr lang="en-US" altLang="zh-CN" sz="2000" i="1" dirty="0" smtClean="0">
                <a:latin typeface="Times New Roman" panose="02020603050405020304" pitchFamily="18" charset="0"/>
                <a:cs typeface="Times New Roman" panose="02020603050405020304" pitchFamily="18" charset="0"/>
              </a:rPr>
              <a:t>m</a:t>
            </a:r>
            <a:r>
              <a:rPr lang="zh-CN" altLang="en-US" sz="2000" dirty="0" smtClean="0">
                <a:latin typeface="Times New Roman" panose="02020603050405020304" pitchFamily="18" charset="0"/>
                <a:cs typeface="Times New Roman" panose="02020603050405020304" pitchFamily="18" charset="0"/>
              </a:rPr>
              <a:t>棵决策树的错分率</a:t>
            </a:r>
            <a:endParaRPr lang="zh-CN" altLang="en-US" sz="2000" dirty="0">
              <a:latin typeface="Times New Roman" panose="02020603050405020304" pitchFamily="18" charset="0"/>
              <a:cs typeface="Times New Roman" panose="02020603050405020304" pitchFamily="18" charset="0"/>
            </a:endParaRPr>
          </a:p>
        </p:txBody>
      </p:sp>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8348" y="2196455"/>
            <a:ext cx="5353050" cy="657225"/>
          </a:xfrm>
          <a:prstGeom prst="rect">
            <a:avLst/>
          </a:prstGeom>
        </p:spPr>
      </p:pic>
      <mc:AlternateContent xmlns:mc="http://schemas.openxmlformats.org/markup-compatibility/2006" xmlns:a14="http://schemas.microsoft.com/office/drawing/2010/main">
        <mc:Choice Requires="a14">
          <p:sp>
            <p:nvSpPr>
              <p:cNvPr id="12" name="矩形 11"/>
              <p:cNvSpPr/>
              <p:nvPr/>
            </p:nvSpPr>
            <p:spPr>
              <a:xfrm>
                <a:off x="2508441" y="3501046"/>
                <a:ext cx="522259" cy="4154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𝑤</m:t>
                          </m:r>
                        </m:e>
                        <m:sub>
                          <m:r>
                            <a:rPr lang="zh-CN" altLang="en-US" i="1">
                              <a:latin typeface="Cambria Math" panose="02040503050406030204" pitchFamily="18" charset="0"/>
                            </a:rPr>
                            <m:t>𝑖</m:t>
                          </m:r>
                        </m:sub>
                      </m:sSub>
                    </m:oMath>
                  </m:oMathPara>
                </a14:m>
                <a:endParaRPr lang="zh-CN" altLang="en-US" dirty="0"/>
              </a:p>
            </p:txBody>
          </p:sp>
        </mc:Choice>
        <mc:Fallback xmlns="">
          <p:sp>
            <p:nvSpPr>
              <p:cNvPr id="12" name="矩形 11"/>
              <p:cNvSpPr>
                <a:spLocks noRot="1" noChangeAspect="1" noMove="1" noResize="1" noEditPoints="1" noAdjustHandles="1" noChangeArrowheads="1" noChangeShapeType="1" noTextEdit="1"/>
              </p:cNvSpPr>
              <p:nvPr/>
            </p:nvSpPr>
            <p:spPr>
              <a:xfrm>
                <a:off x="2508441" y="3501046"/>
                <a:ext cx="522259" cy="415498"/>
              </a:xfrm>
              <a:prstGeom prst="rect">
                <a:avLst/>
              </a:prstGeom>
              <a:blipFill>
                <a:blip r:embed="rId6"/>
                <a:stretch>
                  <a:fillRect b="-1471"/>
                </a:stretch>
              </a:blipFill>
            </p:spPr>
            <p:txBody>
              <a:bodyPr/>
              <a:lstStyle/>
              <a:p>
                <a:r>
                  <a:rPr lang="zh-CN" altLang="en-US">
                    <a:noFill/>
                  </a:rPr>
                  <a:t> </a:t>
                </a:r>
              </a:p>
            </p:txBody>
          </p:sp>
        </mc:Fallback>
      </mc:AlternateContent>
      <p:graphicFrame>
        <p:nvGraphicFramePr>
          <p:cNvPr id="13" name="对象 12"/>
          <p:cNvGraphicFramePr>
            <a:graphicFrameLocks noChangeAspect="1"/>
          </p:cNvGraphicFramePr>
          <p:nvPr>
            <p:extLst>
              <p:ext uri="{D42A27DB-BD31-4B8C-83A1-F6EECF244321}">
                <p14:modId xmlns:p14="http://schemas.microsoft.com/office/powerpoint/2010/main" val="1086779027"/>
              </p:ext>
            </p:extLst>
          </p:nvPr>
        </p:nvGraphicFramePr>
        <p:xfrm>
          <a:off x="5204206" y="3513413"/>
          <a:ext cx="785049" cy="428209"/>
        </p:xfrm>
        <a:graphic>
          <a:graphicData uri="http://schemas.openxmlformats.org/presentationml/2006/ole">
            <mc:AlternateContent xmlns:mc="http://schemas.openxmlformats.org/markup-compatibility/2006">
              <mc:Choice xmlns:v="urn:schemas-microsoft-com:vml" Requires="v">
                <p:oleObj spid="_x0000_s11325" name="Equation" r:id="rId7" imgW="419040" imgH="228600" progId="Equation.DSMT4">
                  <p:embed/>
                </p:oleObj>
              </mc:Choice>
              <mc:Fallback>
                <p:oleObj name="Equation" r:id="rId7" imgW="419040" imgH="228600" progId="Equation.DSMT4">
                  <p:embed/>
                  <p:pic>
                    <p:nvPicPr>
                      <p:cNvPr id="5" name="对象 4"/>
                      <p:cNvPicPr/>
                      <p:nvPr/>
                    </p:nvPicPr>
                    <p:blipFill>
                      <a:blip r:embed="rId8"/>
                      <a:stretch>
                        <a:fillRect/>
                      </a:stretch>
                    </p:blipFill>
                    <p:spPr>
                      <a:xfrm>
                        <a:off x="5204206" y="3513413"/>
                        <a:ext cx="785049" cy="428209"/>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4" name="矩形 13"/>
              <p:cNvSpPr/>
              <p:nvPr/>
            </p:nvSpPr>
            <p:spPr>
              <a:xfrm>
                <a:off x="2508440" y="4237381"/>
                <a:ext cx="522259" cy="4154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𝑤</m:t>
                          </m:r>
                        </m:e>
                        <m:sub>
                          <m:r>
                            <a:rPr lang="zh-CN" altLang="en-US" i="1">
                              <a:latin typeface="Cambria Math" panose="02040503050406030204" pitchFamily="18" charset="0"/>
                            </a:rPr>
                            <m:t>𝑖</m:t>
                          </m:r>
                        </m:sub>
                      </m:sSub>
                    </m:oMath>
                  </m:oMathPara>
                </a14:m>
                <a:endParaRPr lang="zh-CN" altLang="en-US" dirty="0"/>
              </a:p>
            </p:txBody>
          </p:sp>
        </mc:Choice>
        <mc:Fallback xmlns="">
          <p:sp>
            <p:nvSpPr>
              <p:cNvPr id="14" name="矩形 13"/>
              <p:cNvSpPr>
                <a:spLocks noRot="1" noChangeAspect="1" noMove="1" noResize="1" noEditPoints="1" noAdjustHandles="1" noChangeArrowheads="1" noChangeShapeType="1" noTextEdit="1"/>
              </p:cNvSpPr>
              <p:nvPr/>
            </p:nvSpPr>
            <p:spPr>
              <a:xfrm>
                <a:off x="2508440" y="4237381"/>
                <a:ext cx="522259" cy="415498"/>
              </a:xfrm>
              <a:prstGeom prst="rect">
                <a:avLst/>
              </a:prstGeom>
              <a:blipFill>
                <a:blip r:embed="rId9"/>
                <a:stretch>
                  <a:fillRect b="-147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矩形 15"/>
              <p:cNvSpPr/>
              <p:nvPr/>
            </p:nvSpPr>
            <p:spPr>
              <a:xfrm>
                <a:off x="6065838" y="4225315"/>
                <a:ext cx="795154" cy="4154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𝑒𝑟</m:t>
                      </m:r>
                      <m:sSub>
                        <m:sSubPr>
                          <m:ctrlPr>
                            <a:rPr lang="zh-CN" altLang="en-US" i="1">
                              <a:latin typeface="Cambria Math" panose="02040503050406030204" pitchFamily="18" charset="0"/>
                            </a:rPr>
                          </m:ctrlPr>
                        </m:sSubPr>
                        <m:e>
                          <m:r>
                            <a:rPr lang="zh-CN" altLang="en-US" i="1">
                              <a:latin typeface="Cambria Math" panose="02040503050406030204" pitchFamily="18" charset="0"/>
                            </a:rPr>
                            <m:t>𝑟</m:t>
                          </m:r>
                        </m:e>
                        <m:sub>
                          <m:r>
                            <a:rPr lang="zh-CN" altLang="en-US" i="1">
                              <a:latin typeface="Cambria Math" panose="02040503050406030204" pitchFamily="18" charset="0"/>
                            </a:rPr>
                            <m:t>𝑚</m:t>
                          </m:r>
                        </m:sub>
                      </m:sSub>
                    </m:oMath>
                  </m:oMathPara>
                </a14:m>
                <a:endParaRPr lang="zh-CN" altLang="en-US" dirty="0"/>
              </a:p>
            </p:txBody>
          </p:sp>
        </mc:Choice>
        <mc:Fallback xmlns="">
          <p:sp>
            <p:nvSpPr>
              <p:cNvPr id="16" name="矩形 15"/>
              <p:cNvSpPr>
                <a:spLocks noRot="1" noChangeAspect="1" noMove="1" noResize="1" noEditPoints="1" noAdjustHandles="1" noChangeArrowheads="1" noChangeShapeType="1" noTextEdit="1"/>
              </p:cNvSpPr>
              <p:nvPr/>
            </p:nvSpPr>
            <p:spPr>
              <a:xfrm>
                <a:off x="6065838" y="4225315"/>
                <a:ext cx="795154" cy="415498"/>
              </a:xfrm>
              <a:prstGeom prst="rect">
                <a:avLst/>
              </a:prstGeom>
              <a:blipFill>
                <a:blip r:embed="rId12"/>
                <a:stretch>
                  <a:fillRect/>
                </a:stretch>
              </a:blipFill>
            </p:spPr>
            <p:txBody>
              <a:bodyPr/>
              <a:lstStyle/>
              <a:p>
                <a:r>
                  <a:rPr lang="zh-CN" altLang="en-US">
                    <a:noFill/>
                  </a:rPr>
                  <a:t> </a:t>
                </a:r>
              </a:p>
            </p:txBody>
          </p:sp>
        </mc:Fallback>
      </mc:AlternateContent>
      <p:pic>
        <p:nvPicPr>
          <p:cNvPr id="17" name="图片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52080" y="4698088"/>
            <a:ext cx="3960440" cy="1394826"/>
          </a:xfrm>
          <a:prstGeom prst="rect">
            <a:avLst/>
          </a:prstGeom>
        </p:spPr>
      </p:pic>
      <p:sp>
        <p:nvSpPr>
          <p:cNvPr id="18" name="矩形 17"/>
          <p:cNvSpPr/>
          <p:nvPr/>
        </p:nvSpPr>
        <p:spPr>
          <a:xfrm>
            <a:off x="757602" y="6059359"/>
            <a:ext cx="8659068" cy="400110"/>
          </a:xfrm>
          <a:prstGeom prst="rect">
            <a:avLst/>
          </a:prstGeom>
        </p:spPr>
        <p:txBody>
          <a:bodyPr wrap="square">
            <a:spAutoFit/>
          </a:bodyPr>
          <a:lstStyle/>
          <a:p>
            <a:r>
              <a:rPr lang="zh-CN" altLang="en-US" sz="2000" dirty="0">
                <a:latin typeface="宋体" panose="02010600030101010101" pitchFamily="2" charset="-122"/>
              </a:rPr>
              <a:t>其中，分母为所有观测值的权重之和，而分子为错分观测值的权重之和。</a:t>
            </a:r>
            <a:endParaRPr lang="zh-CN" altLang="en-US" dirty="0"/>
          </a:p>
        </p:txBody>
      </p:sp>
    </p:spTree>
    <p:extLst>
      <p:ext uri="{BB962C8B-B14F-4D97-AF65-F5344CB8AC3E}">
        <p14:creationId xmlns:p14="http://schemas.microsoft.com/office/powerpoint/2010/main" val="38134379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提升法</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43</a:t>
            </a:fld>
            <a:endParaRPr lang="zh-CN" altLang="en-US" smtClean="0"/>
          </a:p>
        </p:txBody>
      </p:sp>
      <p:sp>
        <p:nvSpPr>
          <p:cNvPr id="2" name="矩形 1"/>
          <p:cNvSpPr>
            <a:spLocks noChangeArrowheads="1"/>
          </p:cNvSpPr>
          <p:nvPr/>
        </p:nvSpPr>
        <p:spPr bwMode="auto">
          <a:xfrm>
            <a:off x="550863" y="98742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0" indent="0">
              <a:buNone/>
            </a:pPr>
            <a:r>
              <a:rPr lang="en-US" altLang="zh-CN" sz="2800" b="1" dirty="0" err="1">
                <a:latin typeface="Times New Roman" panose="02020603050405020304" pitchFamily="18" charset="0"/>
              </a:rPr>
              <a:t>AdaBoost</a:t>
            </a:r>
            <a:r>
              <a:rPr lang="zh-CN" altLang="en-US" sz="2800" b="1" dirty="0" smtClean="0">
                <a:latin typeface="Times New Roman" panose="02020603050405020304" pitchFamily="18" charset="0"/>
              </a:rPr>
              <a:t>示意图回顾</a:t>
            </a:r>
            <a:endParaRPr lang="zh-CN" altLang="en-US" sz="2800" b="1" dirty="0"/>
          </a:p>
        </p:txBody>
      </p:sp>
      <p:sp>
        <p:nvSpPr>
          <p:cNvPr id="8" name="内容占位符 2"/>
          <p:cNvSpPr>
            <a:spLocks noGrp="1"/>
          </p:cNvSpPr>
          <p:nvPr>
            <p:ph idx="1"/>
          </p:nvPr>
        </p:nvSpPr>
        <p:spPr>
          <a:xfrm>
            <a:off x="534670" y="1764295"/>
            <a:ext cx="9624060" cy="4990084"/>
          </a:xfrm>
        </p:spPr>
        <p:txBody>
          <a:bodyPr>
            <a:normAutofit/>
          </a:bodyPr>
          <a:lstStyle/>
          <a:p>
            <a:r>
              <a:rPr lang="zh-CN" altLang="en-US" sz="2000" dirty="0"/>
              <a:t>计算正确分类的对数几率</a:t>
            </a:r>
            <a:r>
              <a:rPr lang="en-US" altLang="zh-CN" sz="2000" dirty="0"/>
              <a:t>:</a:t>
            </a:r>
          </a:p>
          <a:p>
            <a:endParaRPr lang="en-US" altLang="zh-CN" sz="2000" dirty="0"/>
          </a:p>
          <a:p>
            <a:endParaRPr lang="en-US" altLang="zh-CN" sz="2000" dirty="0"/>
          </a:p>
          <a:p>
            <a:endParaRPr lang="en-US" altLang="zh-CN" sz="2000" dirty="0"/>
          </a:p>
          <a:p>
            <a:r>
              <a:rPr lang="zh-CN" altLang="en-US" sz="2000" dirty="0"/>
              <a:t>更新观测值的权重</a:t>
            </a:r>
            <a:r>
              <a:rPr lang="en-US" altLang="zh-CN" sz="2000" dirty="0"/>
              <a:t>:</a:t>
            </a:r>
          </a:p>
          <a:p>
            <a:endParaRPr lang="en-US" altLang="zh-CN" sz="2000" dirty="0"/>
          </a:p>
          <a:p>
            <a:endParaRPr lang="en-US" altLang="zh-CN" sz="2000" dirty="0"/>
          </a:p>
          <a:p>
            <a:endParaRPr lang="en-US" altLang="zh-CN" sz="2000" dirty="0" smtClean="0"/>
          </a:p>
          <a:p>
            <a:r>
              <a:rPr lang="zh-CN" altLang="en-US" sz="2000" dirty="0" smtClean="0"/>
              <a:t>将</a:t>
            </a:r>
            <a:r>
              <a:rPr lang="zh-CN" altLang="en-US" sz="2000" dirty="0"/>
              <a:t>所有权重标准化，保证权重之和为</a:t>
            </a:r>
            <a:r>
              <a:rPr lang="en-US" altLang="zh-CN" sz="2000" dirty="0"/>
              <a:t>1</a:t>
            </a:r>
            <a:r>
              <a:rPr lang="zh-CN" altLang="en-US" sz="2000" dirty="0"/>
              <a:t>，即：</a:t>
            </a: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9256" y="2212000"/>
            <a:ext cx="2349791" cy="1008112"/>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0996" y="3727575"/>
            <a:ext cx="3759393" cy="615982"/>
          </a:xfrm>
          <a:prstGeom prst="rect">
            <a:avLst/>
          </a:prstGeom>
        </p:spPr>
      </p:pic>
      <p:pic>
        <p:nvPicPr>
          <p:cNvPr id="12"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9256" y="5155084"/>
            <a:ext cx="1936850" cy="914447"/>
          </a:xfrm>
          <a:prstGeom prst="rect">
            <a:avLst/>
          </a:prstGeom>
        </p:spPr>
      </p:pic>
    </p:spTree>
    <p:extLst>
      <p:ext uri="{BB962C8B-B14F-4D97-AF65-F5344CB8AC3E}">
        <p14:creationId xmlns:p14="http://schemas.microsoft.com/office/powerpoint/2010/main" val="31468373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提升法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44</a:t>
            </a:fld>
            <a:endParaRPr lang="zh-CN" altLang="en-US" smtClean="0"/>
          </a:p>
        </p:txBody>
      </p:sp>
      <p:sp>
        <p:nvSpPr>
          <p:cNvPr id="2" name="矩形 1"/>
          <p:cNvSpPr>
            <a:spLocks noChangeArrowheads="1"/>
          </p:cNvSpPr>
          <p:nvPr/>
        </p:nvSpPr>
        <p:spPr bwMode="auto">
          <a:xfrm>
            <a:off x="550863" y="98742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0" indent="0">
              <a:buNone/>
            </a:pPr>
            <a:r>
              <a:rPr lang="en-US" altLang="zh-CN" sz="2800" b="1" dirty="0" err="1">
                <a:latin typeface="Times New Roman" panose="02020603050405020304" pitchFamily="18" charset="0"/>
              </a:rPr>
              <a:t>AdaBoost</a:t>
            </a:r>
            <a:r>
              <a:rPr lang="zh-CN" altLang="en-US" sz="2800" b="1" dirty="0" smtClean="0">
                <a:latin typeface="Times New Roman" panose="02020603050405020304" pitchFamily="18" charset="0"/>
              </a:rPr>
              <a:t>示意图回顾</a:t>
            </a:r>
            <a:endParaRPr lang="zh-CN" altLang="en-US" sz="2800" b="1" dirty="0"/>
          </a:p>
        </p:txBody>
      </p:sp>
      <p:sp>
        <p:nvSpPr>
          <p:cNvPr id="13" name="内容占位符 2"/>
          <p:cNvSpPr>
            <a:spLocks noGrp="1"/>
          </p:cNvSpPr>
          <p:nvPr>
            <p:ph idx="1"/>
          </p:nvPr>
        </p:nvSpPr>
        <p:spPr>
          <a:xfrm>
            <a:off x="534670" y="1764295"/>
            <a:ext cx="9624060" cy="4990084"/>
          </a:xfrm>
        </p:spPr>
        <p:txBody>
          <a:bodyPr>
            <a:normAutofit/>
          </a:bodyPr>
          <a:lstStyle/>
          <a:p>
            <a:r>
              <a:rPr lang="zh-CN" altLang="en-US" sz="2000" dirty="0">
                <a:latin typeface="Times New Roman" panose="02020603050405020304" pitchFamily="18" charset="0"/>
                <a:cs typeface="Times New Roman" panose="02020603050405020304" pitchFamily="18" charset="0"/>
              </a:rPr>
              <a:t>将每棵决策树的预测结果            ，以对数几率     </a:t>
            </a:r>
            <a:r>
              <a:rPr lang="zh-CN" altLang="en-US" sz="2000" dirty="0" smtClean="0">
                <a:latin typeface="Times New Roman" panose="02020603050405020304" pitchFamily="18" charset="0"/>
                <a:cs typeface="Times New Roman" panose="02020603050405020304" pitchFamily="18" charset="0"/>
              </a:rPr>
              <a:t>  为</a:t>
            </a:r>
            <a:r>
              <a:rPr lang="zh-CN" altLang="en-US" sz="2000" dirty="0">
                <a:latin typeface="Times New Roman" panose="02020603050405020304" pitchFamily="18" charset="0"/>
                <a:cs typeface="Times New Roman" panose="02020603050405020304" pitchFamily="18" charset="0"/>
              </a:rPr>
              <a:t>权重，通过加权多数票</a:t>
            </a:r>
            <a:r>
              <a:rPr lang="en-US" altLang="zh-CN" sz="2000" dirty="0">
                <a:latin typeface="Times New Roman" panose="02020603050405020304" pitchFamily="18" charset="0"/>
                <a:cs typeface="Times New Roman" panose="02020603050405020304" pitchFamily="18" charset="0"/>
              </a:rPr>
              <a:t>(weighted majority vote)</a:t>
            </a:r>
            <a:r>
              <a:rPr lang="zh-CN" altLang="en-US" sz="2000" dirty="0">
                <a:latin typeface="Times New Roman" panose="02020603050405020304" pitchFamily="18" charset="0"/>
                <a:cs typeface="Times New Roman" panose="02020603050405020304" pitchFamily="18" charset="0"/>
              </a:rPr>
              <a:t>的方式组合在一起，输出最终预测结果：</a:t>
            </a:r>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endParaRPr lang="en-US" altLang="zh-CN" sz="2000" dirty="0" smtClean="0">
              <a:latin typeface="Times New Roman" panose="02020603050405020304" pitchFamily="18" charset="0"/>
              <a:cs typeface="Times New Roman" panose="02020603050405020304" pitchFamily="18" charset="0"/>
            </a:endParaRPr>
          </a:p>
          <a:p>
            <a:endParaRPr lang="en-US" altLang="zh-CN" sz="2000" dirty="0" smtClean="0">
              <a:latin typeface="Times New Roman" panose="02020603050405020304" pitchFamily="18" charset="0"/>
              <a:cs typeface="Times New Roman" panose="02020603050405020304" pitchFamily="18" charset="0"/>
            </a:endParaRPr>
          </a:p>
          <a:p>
            <a:r>
              <a:rPr lang="zh-CN" altLang="en-US" sz="2000" dirty="0" smtClean="0">
                <a:latin typeface="Times New Roman" panose="02020603050405020304" pitchFamily="18" charset="0"/>
                <a:cs typeface="Times New Roman" panose="02020603050405020304" pitchFamily="18" charset="0"/>
              </a:rPr>
              <a:t>其中</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sign(·)</a:t>
            </a:r>
            <a:r>
              <a:rPr lang="zh-CN" altLang="en-US" sz="2000" dirty="0">
                <a:latin typeface="Times New Roman" panose="02020603050405020304" pitchFamily="18" charset="0"/>
                <a:cs typeface="Times New Roman" panose="02020603050405020304" pitchFamily="18" charset="0"/>
              </a:rPr>
              <a:t>为“符号函数”</a:t>
            </a:r>
            <a:r>
              <a:rPr lang="en-US" altLang="zh-CN" sz="2000" dirty="0">
                <a:latin typeface="Times New Roman" panose="02020603050405020304" pitchFamily="18" charset="0"/>
                <a:cs typeface="Times New Roman" panose="02020603050405020304" pitchFamily="18" charset="0"/>
              </a:rPr>
              <a:t>(sign function)</a:t>
            </a:r>
            <a:r>
              <a:rPr lang="zh-CN" altLang="en-US" sz="2000" dirty="0">
                <a:latin typeface="Times New Roman" panose="02020603050405020304" pitchFamily="18" charset="0"/>
                <a:cs typeface="Times New Roman" panose="02020603050405020304" pitchFamily="18" charset="0"/>
              </a:rPr>
              <a:t>，即</a:t>
            </a:r>
          </a:p>
        </p:txBody>
      </p:sp>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5378" y="2393272"/>
            <a:ext cx="3403775" cy="1079555"/>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1403" y="4437864"/>
            <a:ext cx="2876698" cy="920797"/>
          </a:xfrm>
          <a:prstGeom prst="rect">
            <a:avLst/>
          </a:prstGeom>
        </p:spPr>
      </p:pic>
      <p:graphicFrame>
        <p:nvGraphicFramePr>
          <p:cNvPr id="16" name="对象 15"/>
          <p:cNvGraphicFramePr>
            <a:graphicFrameLocks noChangeAspect="1"/>
          </p:cNvGraphicFramePr>
          <p:nvPr>
            <p:extLst>
              <p:ext uri="{D42A27DB-BD31-4B8C-83A1-F6EECF244321}">
                <p14:modId xmlns:p14="http://schemas.microsoft.com/office/powerpoint/2010/main" val="3213450443"/>
              </p:ext>
            </p:extLst>
          </p:nvPr>
        </p:nvGraphicFramePr>
        <p:xfrm>
          <a:off x="3863051" y="1810390"/>
          <a:ext cx="621139" cy="338803"/>
        </p:xfrm>
        <a:graphic>
          <a:graphicData uri="http://schemas.openxmlformats.org/presentationml/2006/ole">
            <mc:AlternateContent xmlns:mc="http://schemas.openxmlformats.org/markup-compatibility/2006">
              <mc:Choice xmlns:v="urn:schemas-microsoft-com:vml" Requires="v">
                <p:oleObj spid="_x0000_s12322" name="Equation" r:id="rId7" imgW="419040" imgH="228600" progId="Equation.DSMT4">
                  <p:embed/>
                </p:oleObj>
              </mc:Choice>
              <mc:Fallback>
                <p:oleObj name="Equation" r:id="rId7" imgW="419040" imgH="228600" progId="Equation.DSMT4">
                  <p:embed/>
                  <p:pic>
                    <p:nvPicPr>
                      <p:cNvPr id="9" name="对象 8"/>
                      <p:cNvPicPr/>
                      <p:nvPr/>
                    </p:nvPicPr>
                    <p:blipFill>
                      <a:blip r:embed="rId8"/>
                      <a:stretch>
                        <a:fillRect/>
                      </a:stretch>
                    </p:blipFill>
                    <p:spPr>
                      <a:xfrm>
                        <a:off x="3863051" y="1810390"/>
                        <a:ext cx="621139" cy="338803"/>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1" name="矩形 10"/>
              <p:cNvSpPr/>
              <p:nvPr/>
            </p:nvSpPr>
            <p:spPr>
              <a:xfrm>
                <a:off x="6065838" y="1724124"/>
                <a:ext cx="606320" cy="415498"/>
              </a:xfrm>
              <a:prstGeom prst="rect">
                <a:avLst/>
              </a:prstGeom>
            </p:spPr>
            <p:txBody>
              <a:bodyPr wrap="none">
                <a:spAutoFit/>
              </a:bodyPr>
              <a:lstStyle/>
              <a:p>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𝛼</m:t>
                        </m:r>
                      </m:e>
                      <m:sub>
                        <m:r>
                          <a:rPr lang="zh-CN" altLang="en-US" i="1">
                            <a:latin typeface="Cambria Math" panose="02040503050406030204" pitchFamily="18" charset="0"/>
                          </a:rPr>
                          <m:t>𝑚</m:t>
                        </m:r>
                      </m:sub>
                    </m:sSub>
                  </m:oMath>
                </a14:m>
                <a:r>
                  <a:rPr lang="zh-CN" altLang="en-US" dirty="0" smtClean="0"/>
                  <a:t> </a:t>
                </a:r>
                <a:endParaRPr lang="zh-CN" altLang="en-US" dirty="0"/>
              </a:p>
            </p:txBody>
          </p:sp>
        </mc:Choice>
        <mc:Fallback xmlns="">
          <p:sp>
            <p:nvSpPr>
              <p:cNvPr id="11" name="矩形 10"/>
              <p:cNvSpPr>
                <a:spLocks noRot="1" noChangeAspect="1" noMove="1" noResize="1" noEditPoints="1" noAdjustHandles="1" noChangeArrowheads="1" noChangeShapeType="1" noTextEdit="1"/>
              </p:cNvSpPr>
              <p:nvPr/>
            </p:nvSpPr>
            <p:spPr>
              <a:xfrm>
                <a:off x="6065838" y="1724124"/>
                <a:ext cx="606320" cy="415498"/>
              </a:xfrm>
              <a:prstGeom prst="rect">
                <a:avLst/>
              </a:prstGeom>
              <a:blipFill>
                <a:blip r:embed="rId9"/>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482553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提升法</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45</a:t>
            </a:fld>
            <a:endParaRPr lang="zh-CN" altLang="en-US" smtClean="0"/>
          </a:p>
        </p:txBody>
      </p:sp>
      <p:sp>
        <p:nvSpPr>
          <p:cNvPr id="2" name="矩形 1"/>
          <p:cNvSpPr>
            <a:spLocks noChangeArrowheads="1"/>
          </p:cNvSpPr>
          <p:nvPr/>
        </p:nvSpPr>
        <p:spPr bwMode="auto">
          <a:xfrm>
            <a:off x="550863" y="98742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0" indent="0">
              <a:buNone/>
            </a:pPr>
            <a:r>
              <a:rPr lang="en-US" altLang="zh-CN" sz="2800" b="1" dirty="0" err="1">
                <a:latin typeface="Times New Roman" panose="02020603050405020304" pitchFamily="18" charset="0"/>
              </a:rPr>
              <a:t>AdaBoost</a:t>
            </a:r>
            <a:r>
              <a:rPr lang="zh-CN" altLang="en-US" sz="2800" b="1" dirty="0" smtClean="0">
                <a:latin typeface="Times New Roman" panose="02020603050405020304" pitchFamily="18" charset="0"/>
              </a:rPr>
              <a:t>示意图回顾</a:t>
            </a:r>
            <a:endParaRPr lang="zh-CN" altLang="en-US" sz="2800" b="1" dirty="0"/>
          </a:p>
        </p:txBody>
      </p:sp>
      <p:sp>
        <p:nvSpPr>
          <p:cNvPr id="12" name="内容占位符 2"/>
          <p:cNvSpPr>
            <a:spLocks noGrp="1"/>
          </p:cNvSpPr>
          <p:nvPr>
            <p:ph idx="1"/>
          </p:nvPr>
        </p:nvSpPr>
        <p:spPr>
          <a:xfrm>
            <a:off x="419131" y="1742696"/>
            <a:ext cx="9624060" cy="4990084"/>
          </a:xfrm>
        </p:spPr>
        <p:txBody>
          <a:bodyPr>
            <a:normAutofit/>
          </a:bodyPr>
          <a:lstStyle/>
          <a:p>
            <a:pPr>
              <a:spcBef>
                <a:spcPts val="1800"/>
              </a:spcBef>
            </a:pPr>
            <a:r>
              <a:rPr lang="zh-CN" altLang="en-US" sz="2000" dirty="0">
                <a:latin typeface="Times New Roman" panose="02020603050405020304" pitchFamily="18" charset="0"/>
                <a:cs typeface="Times New Roman" panose="02020603050405020304" pitchFamily="18" charset="0"/>
              </a:rPr>
              <a:t>分类错误的观测值权重增加倍                     ，而分类正确的观测值权重不变</a:t>
            </a:r>
            <a:r>
              <a:rPr lang="zh-CN" altLang="en-US"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pPr>
              <a:spcBef>
                <a:spcPts val="1800"/>
              </a:spcBef>
            </a:pPr>
            <a:endParaRPr lang="zh-CN" altLang="en-US" sz="2000" dirty="0">
              <a:latin typeface="Times New Roman" panose="02020603050405020304" pitchFamily="18" charset="0"/>
              <a:cs typeface="Times New Roman" panose="02020603050405020304" pitchFamily="18" charset="0"/>
            </a:endParaRPr>
          </a:p>
          <a:p>
            <a:pPr>
              <a:spcBef>
                <a:spcPts val="1800"/>
              </a:spcBef>
            </a:pPr>
            <a:r>
              <a:rPr lang="zh-CN" altLang="en-US" sz="2000" dirty="0">
                <a:latin typeface="Times New Roman" panose="02020603050405020304" pitchFamily="18" charset="0"/>
                <a:cs typeface="Times New Roman" panose="02020603050405020304" pitchFamily="18" charset="0"/>
              </a:rPr>
              <a:t>为保持所有观测值的权重之和为 </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，分类正确的观测值权重其实相对地缩小</a:t>
            </a:r>
            <a:r>
              <a:rPr lang="zh-CN" altLang="en-US"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pPr>
              <a:spcBef>
                <a:spcPts val="1800"/>
              </a:spcBef>
            </a:pPr>
            <a:endParaRPr lang="zh-CN" altLang="en-US" sz="2000" dirty="0">
              <a:latin typeface="Times New Roman" panose="02020603050405020304" pitchFamily="18" charset="0"/>
              <a:cs typeface="Times New Roman" panose="02020603050405020304" pitchFamily="18" charset="0"/>
            </a:endParaRPr>
          </a:p>
          <a:p>
            <a:pPr>
              <a:spcBef>
                <a:spcPts val="1800"/>
              </a:spcBef>
            </a:pPr>
            <a:r>
              <a:rPr lang="zh-CN" altLang="en-US" sz="2000" dirty="0">
                <a:latin typeface="Times New Roman" panose="02020603050405020304" pitchFamily="18" charset="0"/>
                <a:cs typeface="Times New Roman" panose="02020603050405020304" pitchFamily="18" charset="0"/>
              </a:rPr>
              <a:t>如果某观测值一直分类错误，则其权重将不断增加，表明算法越来越希望能将此“顽固”或</a:t>
            </a:r>
            <a:r>
              <a:rPr lang="zh-CN" altLang="en-US" sz="2000" dirty="0" smtClean="0">
                <a:latin typeface="Times New Roman" panose="02020603050405020304" pitchFamily="18" charset="0"/>
                <a:cs typeface="Times New Roman" panose="02020603050405020304" pitchFamily="18" charset="0"/>
              </a:rPr>
              <a:t>困难</a:t>
            </a:r>
            <a:r>
              <a:rPr lang="zh-CN" altLang="en-US" sz="2000" dirty="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hard</a:t>
            </a:r>
            <a:r>
              <a:rPr lang="zh-CN" altLang="en-US" sz="2000" dirty="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的</a:t>
            </a:r>
            <a:r>
              <a:rPr lang="zh-CN" altLang="en-US" sz="2000" dirty="0">
                <a:latin typeface="Times New Roman" panose="02020603050405020304" pitchFamily="18" charset="0"/>
                <a:cs typeface="Times New Roman" panose="02020603050405020304" pitchFamily="18" charset="0"/>
              </a:rPr>
              <a:t>观测值正确地分类。</a:t>
            </a:r>
          </a:p>
        </p:txBody>
      </p:sp>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3076" y="1575702"/>
            <a:ext cx="1447874" cy="825542"/>
          </a:xfrm>
          <a:prstGeom prst="rect">
            <a:avLst/>
          </a:prstGeom>
        </p:spPr>
      </p:pic>
    </p:spTree>
    <p:extLst>
      <p:ext uri="{BB962C8B-B14F-4D97-AF65-F5344CB8AC3E}">
        <p14:creationId xmlns:p14="http://schemas.microsoft.com/office/powerpoint/2010/main" val="28439941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提升法</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46</a:t>
            </a:fld>
            <a:endParaRPr lang="zh-CN" altLang="en-US" smtClean="0"/>
          </a:p>
        </p:txBody>
      </p:sp>
      <p:sp>
        <p:nvSpPr>
          <p:cNvPr id="2" name="矩形 1"/>
          <p:cNvSpPr>
            <a:spLocks noChangeArrowheads="1"/>
          </p:cNvSpPr>
          <p:nvPr/>
        </p:nvSpPr>
        <p:spPr bwMode="auto">
          <a:xfrm>
            <a:off x="550863" y="98742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0" indent="0">
              <a:buNone/>
            </a:pPr>
            <a:r>
              <a:rPr lang="en-US" altLang="zh-CN" sz="2800" b="1" dirty="0" err="1">
                <a:latin typeface="Times New Roman" panose="02020603050405020304" pitchFamily="18" charset="0"/>
              </a:rPr>
              <a:t>AdaBoost</a:t>
            </a:r>
            <a:r>
              <a:rPr lang="zh-CN" altLang="en-US" sz="2800" b="1" dirty="0" smtClean="0">
                <a:latin typeface="Times New Roman" panose="02020603050405020304" pitchFamily="18" charset="0"/>
              </a:rPr>
              <a:t>示意图回顾</a:t>
            </a:r>
            <a:endParaRPr lang="zh-CN" altLang="en-US" sz="2800" b="1" dirty="0"/>
          </a:p>
        </p:txBody>
      </p:sp>
      <p:pic>
        <p:nvPicPr>
          <p:cNvPr id="10" name="内容占位符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54856" y="1586267"/>
            <a:ext cx="7488520" cy="4439202"/>
          </a:xfrm>
        </p:spPr>
      </p:pic>
    </p:spTree>
    <p:extLst>
      <p:ext uri="{BB962C8B-B14F-4D97-AF65-F5344CB8AC3E}">
        <p14:creationId xmlns:p14="http://schemas.microsoft.com/office/powerpoint/2010/main" val="40466615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提升法</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47</a:t>
            </a:fld>
            <a:endParaRPr lang="zh-CN" altLang="en-US" smtClean="0"/>
          </a:p>
        </p:txBody>
      </p:sp>
      <p:sp>
        <p:nvSpPr>
          <p:cNvPr id="2" name="矩形 1"/>
          <p:cNvSpPr>
            <a:spLocks noChangeArrowheads="1"/>
          </p:cNvSpPr>
          <p:nvPr/>
        </p:nvSpPr>
        <p:spPr bwMode="auto">
          <a:xfrm>
            <a:off x="550863" y="98742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0" indent="0">
              <a:buNone/>
            </a:pPr>
            <a:r>
              <a:rPr lang="en-US" altLang="zh-CN" sz="2800" b="1" dirty="0" err="1">
                <a:latin typeface="Times New Roman" panose="02020603050405020304" pitchFamily="18" charset="0"/>
                <a:cs typeface="Times New Roman" panose="02020603050405020304" pitchFamily="18" charset="0"/>
              </a:rPr>
              <a:t>AdaBoost</a:t>
            </a:r>
            <a:r>
              <a:rPr lang="en-US" altLang="zh-CN" sz="2800" b="1" dirty="0"/>
              <a:t> </a:t>
            </a:r>
            <a:r>
              <a:rPr lang="zh-CN" altLang="en-US" sz="2800" b="1" dirty="0"/>
              <a:t>算法的方差与偏差</a:t>
            </a:r>
          </a:p>
        </p:txBody>
      </p:sp>
      <p:sp>
        <p:nvSpPr>
          <p:cNvPr id="9" name="内容占位符 2"/>
          <p:cNvSpPr>
            <a:spLocks noGrp="1"/>
          </p:cNvSpPr>
          <p:nvPr>
            <p:ph idx="1"/>
          </p:nvPr>
        </p:nvSpPr>
        <p:spPr>
          <a:xfrm>
            <a:off x="517728" y="1529374"/>
            <a:ext cx="10185798" cy="4142050"/>
          </a:xfrm>
        </p:spPr>
        <p:txBody>
          <a:bodyPr>
            <a:normAutofit/>
          </a:bodyPr>
          <a:lstStyle/>
          <a:p>
            <a:pPr>
              <a:spcBef>
                <a:spcPts val="1800"/>
              </a:spcBef>
            </a:pPr>
            <a:r>
              <a:rPr lang="zh-CN" altLang="en-US" sz="2000" dirty="0">
                <a:latin typeface="Times New Roman" panose="02020603050405020304" pitchFamily="18" charset="0"/>
                <a:cs typeface="Times New Roman" panose="02020603050405020304" pitchFamily="18" charset="0"/>
              </a:rPr>
              <a:t>一方面，由于每棵树均纠正上一棵树的错误，迫使分类器更加重视特征</a:t>
            </a:r>
            <a:r>
              <a:rPr lang="zh-CN" altLang="en-US" sz="2000" dirty="0" smtClean="0">
                <a:latin typeface="Times New Roman" panose="02020603050405020304" pitchFamily="18" charset="0"/>
                <a:cs typeface="Times New Roman" panose="02020603050405020304" pitchFamily="18" charset="0"/>
              </a:rPr>
              <a:t>空间（</a:t>
            </a:r>
            <a:r>
              <a:rPr lang="en-US" altLang="zh-CN" sz="2000" dirty="0" smtClean="0">
                <a:latin typeface="Times New Roman" panose="02020603050405020304" pitchFamily="18" charset="0"/>
                <a:cs typeface="Times New Roman" panose="02020603050405020304" pitchFamily="18" charset="0"/>
              </a:rPr>
              <a:t>feature space</a:t>
            </a:r>
            <a:r>
              <a:rPr lang="zh-CN" altLang="en-US" sz="2000" dirty="0" smtClean="0">
                <a:latin typeface="Times New Roman" panose="02020603050405020304" pitchFamily="18" charset="0"/>
                <a:cs typeface="Times New Roman" panose="02020603050405020304" pitchFamily="18" charset="0"/>
              </a:rPr>
              <a:t>）中</a:t>
            </a:r>
            <a:r>
              <a:rPr lang="zh-CN" altLang="en-US" sz="2000" dirty="0">
                <a:latin typeface="Times New Roman" panose="02020603050405020304" pitchFamily="18" charset="0"/>
                <a:cs typeface="Times New Roman" panose="02020603050405020304" pitchFamily="18" charset="0"/>
              </a:rPr>
              <a:t>错误分类的区域，故可降低偏差。</a:t>
            </a:r>
          </a:p>
          <a:p>
            <a:pPr>
              <a:spcBef>
                <a:spcPts val="1800"/>
              </a:spcBef>
            </a:pPr>
            <a:endParaRPr lang="en-US" altLang="zh-CN" sz="2000" dirty="0" smtClean="0">
              <a:latin typeface="Times New Roman" panose="02020603050405020304" pitchFamily="18" charset="0"/>
              <a:cs typeface="Times New Roman" panose="02020603050405020304" pitchFamily="18" charset="0"/>
            </a:endParaRPr>
          </a:p>
          <a:p>
            <a:pPr>
              <a:spcBef>
                <a:spcPts val="1800"/>
              </a:spcBef>
            </a:pPr>
            <a:r>
              <a:rPr lang="zh-CN" altLang="en-US" sz="2000" dirty="0" smtClean="0">
                <a:latin typeface="Times New Roman" panose="02020603050405020304" pitchFamily="18" charset="0"/>
                <a:cs typeface="Times New Roman" panose="02020603050405020304" pitchFamily="18" charset="0"/>
              </a:rPr>
              <a:t>另一方面</a:t>
            </a:r>
            <a:r>
              <a:rPr lang="zh-CN" altLang="en-US" sz="2000" dirty="0">
                <a:latin typeface="Times New Roman" panose="02020603050405020304" pitchFamily="18" charset="0"/>
                <a:cs typeface="Times New Roman" panose="02020603050405020304" pitchFamily="18" charset="0"/>
              </a:rPr>
              <a:t>，由于 </a:t>
            </a:r>
            <a:r>
              <a:rPr lang="en-US" altLang="zh-CN" sz="2000" dirty="0" err="1">
                <a:latin typeface="Times New Roman" panose="02020603050405020304" pitchFamily="18" charset="0"/>
                <a:cs typeface="Times New Roman" panose="02020603050405020304" pitchFamily="18" charset="0"/>
              </a:rPr>
              <a:t>AdaBoost</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的最终预测结果为很多决策树的加权平均，故可达到降低方差的效果。</a:t>
            </a:r>
          </a:p>
          <a:p>
            <a:pPr>
              <a:spcBef>
                <a:spcPts val="1800"/>
              </a:spcBef>
            </a:pPr>
            <a:endParaRPr lang="en-US" altLang="zh-CN"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56535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提升法</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48</a:t>
            </a:fld>
            <a:endParaRPr lang="zh-CN" altLang="en-US" smtClean="0"/>
          </a:p>
        </p:txBody>
      </p:sp>
      <p:sp>
        <p:nvSpPr>
          <p:cNvPr id="2" name="矩形 1"/>
          <p:cNvSpPr>
            <a:spLocks noChangeArrowheads="1"/>
          </p:cNvSpPr>
          <p:nvPr/>
        </p:nvSpPr>
        <p:spPr bwMode="auto">
          <a:xfrm>
            <a:off x="550863" y="98742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0" indent="0">
              <a:buNone/>
            </a:pPr>
            <a:r>
              <a:rPr lang="en-US" altLang="zh-CN" sz="2800" b="1" dirty="0" err="1">
                <a:latin typeface="Times New Roman" panose="02020603050405020304" pitchFamily="18" charset="0"/>
                <a:cs typeface="Times New Roman" panose="02020603050405020304" pitchFamily="18" charset="0"/>
              </a:rPr>
              <a:t>AdaBoost</a:t>
            </a:r>
            <a:r>
              <a:rPr lang="en-US" altLang="zh-CN" sz="2800" b="1" dirty="0"/>
              <a:t> </a:t>
            </a:r>
            <a:r>
              <a:rPr lang="zh-CN" altLang="en-US" sz="2800" b="1" dirty="0" smtClean="0"/>
              <a:t>算法超参</a:t>
            </a:r>
            <a:endParaRPr lang="zh-CN" altLang="en-US" sz="2800" b="1" dirty="0"/>
          </a:p>
        </p:txBody>
      </p:sp>
      <p:graphicFrame>
        <p:nvGraphicFramePr>
          <p:cNvPr id="10" name="表格 9">
            <a:extLst>
              <a:ext uri="{FF2B5EF4-FFF2-40B4-BE49-F238E27FC236}">
                <a16:creationId xmlns:a16="http://schemas.microsoft.com/office/drawing/2014/main" id="{8126D68B-B1AE-4744-81AE-0F38C4F21F43}"/>
              </a:ext>
            </a:extLst>
          </p:cNvPr>
          <p:cNvGraphicFramePr>
            <a:graphicFrameLocks noGrp="1"/>
          </p:cNvGraphicFramePr>
          <p:nvPr>
            <p:extLst>
              <p:ext uri="{D42A27DB-BD31-4B8C-83A1-F6EECF244321}">
                <p14:modId xmlns:p14="http://schemas.microsoft.com/office/powerpoint/2010/main" val="3988032763"/>
              </p:ext>
            </p:extLst>
          </p:nvPr>
        </p:nvGraphicFramePr>
        <p:xfrm>
          <a:off x="1918916" y="1803618"/>
          <a:ext cx="8130002" cy="2405757"/>
        </p:xfrm>
        <a:graphic>
          <a:graphicData uri="http://schemas.openxmlformats.org/drawingml/2006/table">
            <a:tbl>
              <a:tblPr firstRow="1" bandRow="1">
                <a:tableStyleId>{5C22544A-7EE6-4342-B048-85BDC9FD1C3A}</a:tableStyleId>
              </a:tblPr>
              <a:tblGrid>
                <a:gridCol w="2873419">
                  <a:extLst>
                    <a:ext uri="{9D8B030D-6E8A-4147-A177-3AD203B41FA5}">
                      <a16:colId xmlns:a16="http://schemas.microsoft.com/office/drawing/2014/main" val="1598798465"/>
                    </a:ext>
                  </a:extLst>
                </a:gridCol>
                <a:gridCol w="5256583">
                  <a:extLst>
                    <a:ext uri="{9D8B030D-6E8A-4147-A177-3AD203B41FA5}">
                      <a16:colId xmlns:a16="http://schemas.microsoft.com/office/drawing/2014/main" val="2197563882"/>
                    </a:ext>
                  </a:extLst>
                </a:gridCol>
              </a:tblGrid>
              <a:tr h="462887">
                <a:tc>
                  <a:txBody>
                    <a:bodyPr/>
                    <a:lstStyle/>
                    <a:p>
                      <a:pPr lvl="1" algn="l" fontAlgn="b"/>
                      <a:r>
                        <a:rPr lang="zh-CN" altLang="en-US" sz="1800" b="1" i="0" u="none" strike="noStrike" baseline="0" dirty="0">
                          <a:solidFill>
                            <a:srgbClr val="FAFBFD"/>
                          </a:solidFill>
                          <a:effectLst/>
                          <a:latin typeface="Times New Roman" panose="02020603050405020304" pitchFamily="18" charset="0"/>
                          <a:ea typeface="宋体" panose="02010600030101010101" pitchFamily="2" charset="-122"/>
                        </a:rPr>
                        <a:t>参数</a:t>
                      </a:r>
                      <a:endParaRPr lang="en-AU" sz="1800" b="1" i="0" u="none" strike="noStrike" baseline="0" dirty="0">
                        <a:solidFill>
                          <a:srgbClr val="FAFBFD"/>
                        </a:solidFill>
                        <a:effectLst/>
                        <a:latin typeface="Times New Roman" panose="02020603050405020304" pitchFamily="18" charset="0"/>
                        <a:ea typeface="宋体" panose="02010600030101010101" pitchFamily="2" charset="-122"/>
                      </a:endParaRPr>
                    </a:p>
                  </a:txBody>
                  <a:tcPr marL="5569" marR="5569" marT="5569" marB="0" anchor="ctr">
                    <a:solidFill>
                      <a:srgbClr val="2965AB"/>
                    </a:solidFill>
                  </a:tcPr>
                </a:tc>
                <a:tc>
                  <a:txBody>
                    <a:bodyPr/>
                    <a:lstStyle/>
                    <a:p>
                      <a:pPr lvl="1" algn="l" fontAlgn="b"/>
                      <a:r>
                        <a:rPr lang="zh-CN" altLang="en-US" sz="1800" u="none" strike="noStrike" baseline="0" dirty="0">
                          <a:effectLst/>
                          <a:latin typeface="Times New Roman" panose="02020603050405020304" pitchFamily="18" charset="0"/>
                          <a:ea typeface="宋体" panose="02010600030101010101" pitchFamily="2" charset="-122"/>
                        </a:rPr>
                        <a:t>功能</a:t>
                      </a:r>
                      <a:endParaRPr lang="zh-CN" altLang="en-US" sz="1800" b="0" i="0" u="none" strike="noStrike" baseline="0" dirty="0">
                        <a:solidFill>
                          <a:srgbClr val="FAFBFD"/>
                        </a:solidFill>
                        <a:effectLst/>
                        <a:latin typeface="Times New Roman" panose="02020603050405020304" pitchFamily="18" charset="0"/>
                        <a:ea typeface="宋体" panose="02010600030101010101" pitchFamily="2" charset="-122"/>
                      </a:endParaRPr>
                    </a:p>
                  </a:txBody>
                  <a:tcPr marL="5569" marR="5569" marT="5569" marB="0" anchor="ctr">
                    <a:solidFill>
                      <a:srgbClr val="2965AB"/>
                    </a:solidFill>
                  </a:tcPr>
                </a:tc>
                <a:extLst>
                  <a:ext uri="{0D108BD9-81ED-4DB2-BD59-A6C34878D82A}">
                    <a16:rowId xmlns:a16="http://schemas.microsoft.com/office/drawing/2014/main" val="3677792078"/>
                  </a:ext>
                </a:extLst>
              </a:tr>
              <a:tr h="462887">
                <a:tc>
                  <a:txBody>
                    <a:bodyPr/>
                    <a:lstStyle/>
                    <a:p>
                      <a:pPr lvl="1" algn="l" fontAlgn="b"/>
                      <a:r>
                        <a:rPr lang="en-AU" sz="1800" b="0" i="0" u="none" strike="noStrike" baseline="0" dirty="0" err="1">
                          <a:solidFill>
                            <a:srgbClr val="000000"/>
                          </a:solidFill>
                          <a:effectLst/>
                          <a:latin typeface="Times New Roman" panose="02020603050405020304" pitchFamily="18" charset="0"/>
                          <a:ea typeface="宋体" panose="02010600030101010101" pitchFamily="2" charset="-122"/>
                        </a:rPr>
                        <a:t>base_estimator</a:t>
                      </a:r>
                      <a:endParaRPr lang="en-AU" sz="1800" b="0" i="0" u="none" strike="noStrike" baseline="0" dirty="0">
                        <a:solidFill>
                          <a:srgbClr val="000000"/>
                        </a:solidFill>
                        <a:effectLst/>
                        <a:latin typeface="Times New Roman" panose="02020603050405020304" pitchFamily="18" charset="0"/>
                        <a:ea typeface="宋体" panose="02010600030101010101" pitchFamily="2" charset="-122"/>
                      </a:endParaRPr>
                    </a:p>
                  </a:txBody>
                  <a:tcPr marL="5569" marR="5569" marT="5569" marB="0" anchor="ctr"/>
                </a:tc>
                <a:tc>
                  <a:txBody>
                    <a:bodyPr/>
                    <a:lstStyle/>
                    <a:p>
                      <a:pPr lvl="1" algn="l" fontAlgn="b"/>
                      <a:r>
                        <a:rPr lang="zh-CN" altLang="en-US" sz="1800" b="0" i="0" u="none" strike="noStrike" baseline="0" dirty="0">
                          <a:solidFill>
                            <a:srgbClr val="000000"/>
                          </a:solidFill>
                          <a:effectLst/>
                          <a:latin typeface="Times New Roman" panose="02020603050405020304" pitchFamily="18" charset="0"/>
                          <a:ea typeface="宋体" panose="02010600030101010101" pitchFamily="2" charset="-122"/>
                        </a:rPr>
                        <a:t>基学习器的设置，默认是决策树</a:t>
                      </a:r>
                    </a:p>
                  </a:txBody>
                  <a:tcPr marL="5569" marR="5569" marT="5569" marB="0" anchor="ctr"/>
                </a:tc>
                <a:extLst>
                  <a:ext uri="{0D108BD9-81ED-4DB2-BD59-A6C34878D82A}">
                    <a16:rowId xmlns:a16="http://schemas.microsoft.com/office/drawing/2014/main" val="713277262"/>
                  </a:ext>
                </a:extLst>
              </a:tr>
              <a:tr h="462887">
                <a:tc>
                  <a:txBody>
                    <a:bodyPr/>
                    <a:lstStyle/>
                    <a:p>
                      <a:pPr lvl="1" algn="l" fontAlgn="b"/>
                      <a:r>
                        <a:rPr lang="en-AU" sz="1800" b="0" i="0" u="none" strike="noStrike" baseline="0" dirty="0" err="1">
                          <a:solidFill>
                            <a:srgbClr val="000000"/>
                          </a:solidFill>
                          <a:effectLst/>
                          <a:latin typeface="Times New Roman" panose="02020603050405020304" pitchFamily="18" charset="0"/>
                          <a:ea typeface="宋体" panose="02010600030101010101" pitchFamily="2" charset="-122"/>
                        </a:rPr>
                        <a:t>n_estimators</a:t>
                      </a:r>
                      <a:endParaRPr lang="en-AU" sz="1800" b="0" i="0" u="none" strike="noStrike" baseline="0" dirty="0">
                        <a:solidFill>
                          <a:srgbClr val="000000"/>
                        </a:solidFill>
                        <a:effectLst/>
                        <a:latin typeface="Times New Roman" panose="02020603050405020304" pitchFamily="18" charset="0"/>
                        <a:ea typeface="宋体" panose="02010600030101010101" pitchFamily="2" charset="-122"/>
                      </a:endParaRPr>
                    </a:p>
                  </a:txBody>
                  <a:tcPr marL="5569" marR="5569" marT="5569" marB="0" anchor="ctr"/>
                </a:tc>
                <a:tc>
                  <a:txBody>
                    <a:bodyPr/>
                    <a:lstStyle/>
                    <a:p>
                      <a:pPr lvl="1" algn="l" fontAlgn="b"/>
                      <a:r>
                        <a:rPr lang="zh-CN" altLang="en-US" sz="1800" b="0" i="0" u="none" strike="noStrike" baseline="0" dirty="0">
                          <a:solidFill>
                            <a:srgbClr val="000000"/>
                          </a:solidFill>
                          <a:effectLst/>
                          <a:latin typeface="Times New Roman" panose="02020603050405020304" pitchFamily="18" charset="0"/>
                          <a:ea typeface="宋体" panose="02010600030101010101" pitchFamily="2" charset="-122"/>
                        </a:rPr>
                        <a:t>基学习器的个数，默认为</a:t>
                      </a:r>
                      <a:r>
                        <a:rPr lang="en-US" altLang="zh-CN" sz="1800" b="0" i="0" u="none" strike="noStrike" baseline="0" dirty="0">
                          <a:solidFill>
                            <a:srgbClr val="000000"/>
                          </a:solidFill>
                          <a:effectLst/>
                          <a:latin typeface="Times New Roman" panose="02020603050405020304" pitchFamily="18" charset="0"/>
                          <a:ea typeface="宋体" panose="02010600030101010101" pitchFamily="2" charset="-122"/>
                        </a:rPr>
                        <a:t>50</a:t>
                      </a:r>
                      <a:endParaRPr lang="zh-CN" altLang="en-US" sz="1800" b="0" i="0" u="none" strike="noStrike" baseline="0" dirty="0">
                        <a:solidFill>
                          <a:srgbClr val="000000"/>
                        </a:solidFill>
                        <a:effectLst/>
                        <a:latin typeface="Times New Roman" panose="02020603050405020304" pitchFamily="18" charset="0"/>
                        <a:ea typeface="宋体" panose="02010600030101010101" pitchFamily="2" charset="-122"/>
                      </a:endParaRPr>
                    </a:p>
                  </a:txBody>
                  <a:tcPr marL="5569" marR="5569" marT="5569" marB="0" anchor="ctr"/>
                </a:tc>
                <a:extLst>
                  <a:ext uri="{0D108BD9-81ED-4DB2-BD59-A6C34878D82A}">
                    <a16:rowId xmlns:a16="http://schemas.microsoft.com/office/drawing/2014/main" val="1754953857"/>
                  </a:ext>
                </a:extLst>
              </a:tr>
              <a:tr h="462887">
                <a:tc>
                  <a:txBody>
                    <a:bodyPr/>
                    <a:lstStyle/>
                    <a:p>
                      <a:pPr lvl="1" algn="l" fontAlgn="b"/>
                      <a:r>
                        <a:rPr lang="en-US" sz="1800" b="0" i="0" u="none" strike="noStrike" baseline="0" dirty="0" err="1">
                          <a:solidFill>
                            <a:srgbClr val="000000"/>
                          </a:solidFill>
                          <a:effectLst/>
                          <a:latin typeface="Times New Roman" panose="02020603050405020304" pitchFamily="18" charset="0"/>
                          <a:ea typeface="宋体" panose="02010600030101010101" pitchFamily="2" charset="-122"/>
                        </a:rPr>
                        <a:t>Learining_rate</a:t>
                      </a:r>
                      <a:endParaRPr lang="en-AU" sz="1800" b="0" i="0" u="none" strike="noStrike" baseline="0" dirty="0">
                        <a:solidFill>
                          <a:srgbClr val="000000"/>
                        </a:solidFill>
                        <a:effectLst/>
                        <a:latin typeface="Times New Roman" panose="02020603050405020304" pitchFamily="18" charset="0"/>
                        <a:ea typeface="宋体" panose="02010600030101010101" pitchFamily="2" charset="-122"/>
                      </a:endParaRPr>
                    </a:p>
                  </a:txBody>
                  <a:tcPr marL="5569" marR="5569" marT="5569" marB="0" anchor="ctr"/>
                </a:tc>
                <a:tc>
                  <a:txBody>
                    <a:bodyPr/>
                    <a:lstStyle/>
                    <a:p>
                      <a:pPr lvl="1" algn="l" fontAlgn="b"/>
                      <a:r>
                        <a:rPr lang="zh-CN" altLang="en-US" sz="1800" b="0" i="0" u="none" strike="noStrike" baseline="0" dirty="0">
                          <a:solidFill>
                            <a:srgbClr val="000000"/>
                          </a:solidFill>
                          <a:effectLst/>
                          <a:latin typeface="Times New Roman" panose="02020603050405020304" pitchFamily="18" charset="0"/>
                          <a:ea typeface="宋体" panose="02010600030101010101" pitchFamily="2" charset="-122"/>
                        </a:rPr>
                        <a:t>学习率的设置，默认为</a:t>
                      </a:r>
                      <a:r>
                        <a:rPr lang="en-US" altLang="zh-CN" sz="1800" b="0" i="0" u="none" strike="noStrike" baseline="0" dirty="0">
                          <a:solidFill>
                            <a:srgbClr val="000000"/>
                          </a:solidFill>
                          <a:effectLst/>
                          <a:latin typeface="Times New Roman" panose="02020603050405020304" pitchFamily="18" charset="0"/>
                          <a:ea typeface="宋体" panose="02010600030101010101" pitchFamily="2" charset="-122"/>
                        </a:rPr>
                        <a:t>1.0</a:t>
                      </a:r>
                      <a:endParaRPr lang="zh-CN" altLang="en-US" sz="1800" b="0" i="0" u="none" strike="noStrike" baseline="0" dirty="0">
                        <a:solidFill>
                          <a:srgbClr val="000000"/>
                        </a:solidFill>
                        <a:effectLst/>
                        <a:latin typeface="Times New Roman" panose="02020603050405020304" pitchFamily="18" charset="0"/>
                        <a:ea typeface="宋体" panose="02010600030101010101" pitchFamily="2" charset="-122"/>
                      </a:endParaRPr>
                    </a:p>
                  </a:txBody>
                  <a:tcPr marL="5569" marR="5569" marT="5569" marB="0" anchor="ctr"/>
                </a:tc>
                <a:extLst>
                  <a:ext uri="{0D108BD9-81ED-4DB2-BD59-A6C34878D82A}">
                    <a16:rowId xmlns:a16="http://schemas.microsoft.com/office/drawing/2014/main" val="1105391419"/>
                  </a:ext>
                </a:extLst>
              </a:tr>
              <a:tr h="462887">
                <a:tc>
                  <a:txBody>
                    <a:bodyPr/>
                    <a:lstStyle/>
                    <a:p>
                      <a:pPr lvl="1" algn="l" fontAlgn="b"/>
                      <a:r>
                        <a:rPr lang="en-AU" sz="1800" b="0" i="0" u="none" strike="noStrike" baseline="0" dirty="0">
                          <a:solidFill>
                            <a:srgbClr val="000000"/>
                          </a:solidFill>
                          <a:effectLst/>
                          <a:latin typeface="Times New Roman" panose="02020603050405020304" pitchFamily="18" charset="0"/>
                          <a:ea typeface="宋体" panose="02010600030101010101" pitchFamily="2" charset="-122"/>
                        </a:rPr>
                        <a:t>algorithm</a:t>
                      </a:r>
                    </a:p>
                  </a:txBody>
                  <a:tcPr marL="5569" marR="5569" marT="5569" marB="0" anchor="ctr"/>
                </a:tc>
                <a:tc>
                  <a:txBody>
                    <a:bodyPr/>
                    <a:lstStyle/>
                    <a:p>
                      <a:pPr lvl="1" algn="l" fontAlgn="b"/>
                      <a:r>
                        <a:rPr lang="zh-CN" altLang="en-US" sz="1800" b="0" i="0" u="none" strike="noStrike" baseline="0" dirty="0">
                          <a:solidFill>
                            <a:srgbClr val="000000"/>
                          </a:solidFill>
                          <a:effectLst/>
                          <a:latin typeface="Times New Roman" panose="02020603050405020304" pitchFamily="18" charset="0"/>
                          <a:ea typeface="宋体" panose="02010600030101010101" pitchFamily="2" charset="-122"/>
                        </a:rPr>
                        <a:t>二分类推广到多分类使用的算法，默认为“</a:t>
                      </a:r>
                      <a:r>
                        <a:rPr lang="en-US" altLang="zh-CN" sz="1800" b="0" i="0" u="none" strike="noStrike" baseline="0" dirty="0">
                          <a:solidFill>
                            <a:srgbClr val="000000"/>
                          </a:solidFill>
                          <a:effectLst/>
                          <a:latin typeface="Times New Roman" panose="02020603050405020304" pitchFamily="18" charset="0"/>
                          <a:ea typeface="宋体" panose="02010600030101010101" pitchFamily="2" charset="-122"/>
                        </a:rPr>
                        <a:t>SAMME.R</a:t>
                      </a:r>
                      <a:r>
                        <a:rPr lang="zh-CN" altLang="en-US" sz="1800" b="0" i="0" u="none" strike="noStrike" baseline="0" dirty="0">
                          <a:solidFill>
                            <a:srgbClr val="000000"/>
                          </a:solidFill>
                          <a:effectLst/>
                          <a:latin typeface="Times New Roman" panose="02020603050405020304" pitchFamily="18" charset="0"/>
                          <a:ea typeface="宋体" panose="02010600030101010101" pitchFamily="2" charset="-122"/>
                        </a:rPr>
                        <a:t>”，可选“</a:t>
                      </a:r>
                      <a:r>
                        <a:rPr lang="en-US" altLang="zh-CN" sz="1800" b="0" i="0" u="none" strike="noStrike" baseline="0" dirty="0">
                          <a:solidFill>
                            <a:srgbClr val="000000"/>
                          </a:solidFill>
                          <a:effectLst/>
                          <a:latin typeface="Times New Roman" panose="02020603050405020304" pitchFamily="18" charset="0"/>
                          <a:ea typeface="宋体" panose="02010600030101010101" pitchFamily="2" charset="-122"/>
                        </a:rPr>
                        <a:t>SAMME</a:t>
                      </a:r>
                      <a:r>
                        <a:rPr lang="zh-CN" altLang="en-US" sz="1800" b="0" i="0" u="none" strike="noStrike" baseline="0" dirty="0">
                          <a:solidFill>
                            <a:srgbClr val="000000"/>
                          </a:solidFill>
                          <a:effectLst/>
                          <a:latin typeface="Times New Roman" panose="02020603050405020304" pitchFamily="18" charset="0"/>
                          <a:ea typeface="宋体" panose="02010600030101010101" pitchFamily="2" charset="-122"/>
                        </a:rPr>
                        <a:t>”</a:t>
                      </a:r>
                    </a:p>
                  </a:txBody>
                  <a:tcPr marL="5569" marR="5569" marT="5569" marB="0" anchor="ctr"/>
                </a:tc>
                <a:extLst>
                  <a:ext uri="{0D108BD9-81ED-4DB2-BD59-A6C34878D82A}">
                    <a16:rowId xmlns:a16="http://schemas.microsoft.com/office/drawing/2014/main" val="4163001066"/>
                  </a:ext>
                </a:extLst>
              </a:tr>
            </a:tbl>
          </a:graphicData>
        </a:graphic>
      </p:graphicFrame>
      <p:graphicFrame>
        <p:nvGraphicFramePr>
          <p:cNvPr id="11" name="表格 10">
            <a:extLst>
              <a:ext uri="{FF2B5EF4-FFF2-40B4-BE49-F238E27FC236}">
                <a16:creationId xmlns:a16="http://schemas.microsoft.com/office/drawing/2014/main" id="{8126D68B-B1AE-4744-81AE-0F38C4F21F43}"/>
              </a:ext>
            </a:extLst>
          </p:cNvPr>
          <p:cNvGraphicFramePr>
            <a:graphicFrameLocks noGrp="1"/>
          </p:cNvGraphicFramePr>
          <p:nvPr>
            <p:extLst>
              <p:ext uri="{D42A27DB-BD31-4B8C-83A1-F6EECF244321}">
                <p14:modId xmlns:p14="http://schemas.microsoft.com/office/powerpoint/2010/main" val="3997769954"/>
              </p:ext>
            </p:extLst>
          </p:nvPr>
        </p:nvGraphicFramePr>
        <p:xfrm>
          <a:off x="1885901" y="4437864"/>
          <a:ext cx="8130003" cy="1628080"/>
        </p:xfrm>
        <a:graphic>
          <a:graphicData uri="http://schemas.openxmlformats.org/drawingml/2006/table">
            <a:tbl>
              <a:tblPr firstRow="1" bandRow="1">
                <a:tableStyleId>{5C22544A-7EE6-4342-B048-85BDC9FD1C3A}</a:tableStyleId>
              </a:tblPr>
              <a:tblGrid>
                <a:gridCol w="2866370">
                  <a:extLst>
                    <a:ext uri="{9D8B030D-6E8A-4147-A177-3AD203B41FA5}">
                      <a16:colId xmlns:a16="http://schemas.microsoft.com/office/drawing/2014/main" val="1598798465"/>
                    </a:ext>
                  </a:extLst>
                </a:gridCol>
                <a:gridCol w="5263633">
                  <a:extLst>
                    <a:ext uri="{9D8B030D-6E8A-4147-A177-3AD203B41FA5}">
                      <a16:colId xmlns:a16="http://schemas.microsoft.com/office/drawing/2014/main" val="2197563882"/>
                    </a:ext>
                  </a:extLst>
                </a:gridCol>
              </a:tblGrid>
              <a:tr h="371644">
                <a:tc>
                  <a:txBody>
                    <a:bodyPr/>
                    <a:lstStyle/>
                    <a:p>
                      <a:pPr lvl="1" algn="ctr" fontAlgn="b"/>
                      <a:r>
                        <a:rPr lang="zh-CN" altLang="en-US" sz="1800" b="1" i="0" u="none" strike="noStrike" baseline="0" dirty="0">
                          <a:solidFill>
                            <a:srgbClr val="FAFBFD"/>
                          </a:solidFill>
                          <a:effectLst/>
                          <a:latin typeface="Times New Roman" panose="02020603050405020304" pitchFamily="18" charset="0"/>
                          <a:ea typeface="宋体" panose="02010600030101010101" pitchFamily="2" charset="-122"/>
                        </a:rPr>
                        <a:t>属性</a:t>
                      </a:r>
                      <a:endParaRPr lang="en-AU" sz="1800" b="1" i="0" u="none" strike="noStrike" baseline="0" dirty="0">
                        <a:solidFill>
                          <a:srgbClr val="FAFBFD"/>
                        </a:solidFill>
                        <a:effectLst/>
                        <a:latin typeface="Times New Roman" panose="02020603050405020304" pitchFamily="18" charset="0"/>
                        <a:ea typeface="宋体" panose="02010600030101010101" pitchFamily="2" charset="-122"/>
                      </a:endParaRPr>
                    </a:p>
                  </a:txBody>
                  <a:tcPr marL="5569" marR="5569" marT="5569" marB="0" anchor="ctr">
                    <a:solidFill>
                      <a:srgbClr val="2965AB"/>
                    </a:solidFill>
                  </a:tcPr>
                </a:tc>
                <a:tc>
                  <a:txBody>
                    <a:bodyPr/>
                    <a:lstStyle/>
                    <a:p>
                      <a:pPr lvl="1" algn="ctr" fontAlgn="b"/>
                      <a:r>
                        <a:rPr lang="zh-CN" altLang="en-US" sz="1800" b="1" i="0" u="none" strike="noStrike" baseline="0" dirty="0">
                          <a:solidFill>
                            <a:schemeClr val="lt1"/>
                          </a:solidFill>
                          <a:effectLst/>
                          <a:latin typeface="Times New Roman" panose="02020603050405020304" pitchFamily="18" charset="0"/>
                          <a:ea typeface="宋体" panose="02010600030101010101" pitchFamily="2" charset="-122"/>
                        </a:rPr>
                        <a:t>说明</a:t>
                      </a:r>
                      <a:endParaRPr lang="zh-CN" altLang="en-US" sz="1800" b="0" i="0" u="none" strike="noStrike" baseline="0" dirty="0">
                        <a:solidFill>
                          <a:srgbClr val="FAFBFD"/>
                        </a:solidFill>
                        <a:effectLst/>
                        <a:latin typeface="Times New Roman" panose="02020603050405020304" pitchFamily="18" charset="0"/>
                        <a:ea typeface="宋体" panose="02010600030101010101" pitchFamily="2" charset="-122"/>
                      </a:endParaRPr>
                    </a:p>
                  </a:txBody>
                  <a:tcPr marL="5569" marR="5569" marT="5569" marB="0" anchor="ctr">
                    <a:solidFill>
                      <a:srgbClr val="2965AB"/>
                    </a:solidFill>
                  </a:tcPr>
                </a:tc>
                <a:extLst>
                  <a:ext uri="{0D108BD9-81ED-4DB2-BD59-A6C34878D82A}">
                    <a16:rowId xmlns:a16="http://schemas.microsoft.com/office/drawing/2014/main" val="3677792078"/>
                  </a:ext>
                </a:extLst>
              </a:tr>
              <a:tr h="442396">
                <a:tc>
                  <a:txBody>
                    <a:bodyPr/>
                    <a:lstStyle/>
                    <a:p>
                      <a:pPr marL="0" lvl="1" algn="ctr" fontAlgn="b"/>
                      <a:r>
                        <a:rPr lang="en-US" altLang="zh-CN" sz="1800" b="0" i="0" kern="1200" baseline="0" dirty="0" err="1">
                          <a:solidFill>
                            <a:schemeClr val="dk1"/>
                          </a:solidFill>
                          <a:effectLst/>
                          <a:latin typeface="Times New Roman" panose="02020603050405020304" pitchFamily="18" charset="0"/>
                          <a:ea typeface="宋体" panose="02010600030101010101" pitchFamily="2" charset="-122"/>
                          <a:cs typeface="+mn-cs"/>
                        </a:rPr>
                        <a:t>estimator_weights</a:t>
                      </a:r>
                      <a:r>
                        <a:rPr lang="en-US" altLang="zh-CN" sz="1800" b="0" i="0" kern="1200" baseline="0" dirty="0">
                          <a:solidFill>
                            <a:schemeClr val="dk1"/>
                          </a:solidFill>
                          <a:effectLst/>
                          <a:latin typeface="Times New Roman" panose="02020603050405020304" pitchFamily="18" charset="0"/>
                          <a:ea typeface="宋体" panose="02010600030101010101" pitchFamily="2" charset="-122"/>
                          <a:cs typeface="+mn-cs"/>
                        </a:rPr>
                        <a:t>_</a:t>
                      </a:r>
                      <a:r>
                        <a:rPr lang="en-US" altLang="zh-CN" sz="1800" b="1" i="0" kern="1200" baseline="0" dirty="0">
                          <a:solidFill>
                            <a:schemeClr val="dk1"/>
                          </a:solidFill>
                          <a:effectLst/>
                          <a:latin typeface="Times New Roman" panose="02020603050405020304" pitchFamily="18" charset="0"/>
                          <a:ea typeface="宋体" panose="02010600030101010101" pitchFamily="2" charset="-122"/>
                          <a:cs typeface="+mn-cs"/>
                        </a:rPr>
                        <a:t> </a:t>
                      </a:r>
                      <a:endParaRPr lang="en-AU" sz="1800" b="0" i="0" u="none" strike="noStrike" baseline="0" dirty="0">
                        <a:solidFill>
                          <a:srgbClr val="000000"/>
                        </a:solidFill>
                        <a:effectLst/>
                        <a:latin typeface="Times New Roman" panose="02020603050405020304" pitchFamily="18" charset="0"/>
                        <a:ea typeface="宋体" panose="02010600030101010101" pitchFamily="2" charset="-122"/>
                      </a:endParaRPr>
                    </a:p>
                  </a:txBody>
                  <a:tcPr marL="5569" marR="5569" marT="5569" marB="0" anchor="ctr"/>
                </a:tc>
                <a:tc>
                  <a:txBody>
                    <a:bodyPr/>
                    <a:lstStyle/>
                    <a:p>
                      <a:pPr lvl="1" algn="l" fontAlgn="b"/>
                      <a:r>
                        <a:rPr lang="zh-CN" altLang="en-US" sz="1800" b="0" i="0" u="none" strike="noStrike" baseline="0" dirty="0">
                          <a:solidFill>
                            <a:srgbClr val="000000"/>
                          </a:solidFill>
                          <a:effectLst/>
                          <a:latin typeface="Times New Roman" panose="02020603050405020304" pitchFamily="18" charset="0"/>
                          <a:ea typeface="宋体" panose="02010600030101010101" pitchFamily="2" charset="-122"/>
                        </a:rPr>
                        <a:t>每个弱分类器的权重</a:t>
                      </a:r>
                    </a:p>
                  </a:txBody>
                  <a:tcPr marL="5569" marR="5569" marT="5569" marB="0" anchor="ctr"/>
                </a:tc>
                <a:extLst>
                  <a:ext uri="{0D108BD9-81ED-4DB2-BD59-A6C34878D82A}">
                    <a16:rowId xmlns:a16="http://schemas.microsoft.com/office/drawing/2014/main" val="713277262"/>
                  </a:ext>
                </a:extLst>
              </a:tr>
              <a:tr h="371644">
                <a:tc>
                  <a:txBody>
                    <a:bodyPr/>
                    <a:lstStyle/>
                    <a:p>
                      <a:pPr marL="0" lvl="1" algn="ctr" fontAlgn="b"/>
                      <a:r>
                        <a:rPr lang="en-AU" sz="1800" b="0" i="0" u="none" strike="noStrike" baseline="0" dirty="0" err="1">
                          <a:solidFill>
                            <a:srgbClr val="000000"/>
                          </a:solidFill>
                          <a:effectLst/>
                          <a:latin typeface="Times New Roman" panose="02020603050405020304" pitchFamily="18" charset="0"/>
                          <a:ea typeface="宋体" panose="02010600030101010101" pitchFamily="2" charset="-122"/>
                        </a:rPr>
                        <a:t>estimator_errors</a:t>
                      </a:r>
                      <a:r>
                        <a:rPr lang="en-AU" sz="1800" b="0" i="0" u="none" strike="noStrike" baseline="0" dirty="0">
                          <a:solidFill>
                            <a:srgbClr val="000000"/>
                          </a:solidFill>
                          <a:effectLst/>
                          <a:latin typeface="Times New Roman" panose="02020603050405020304" pitchFamily="18" charset="0"/>
                          <a:ea typeface="宋体" panose="02010600030101010101" pitchFamily="2" charset="-122"/>
                        </a:rPr>
                        <a:t>_ </a:t>
                      </a:r>
                    </a:p>
                  </a:txBody>
                  <a:tcPr marL="5569" marR="5569" marT="5569" marB="0" anchor="ctr"/>
                </a:tc>
                <a:tc>
                  <a:txBody>
                    <a:bodyPr/>
                    <a:lstStyle/>
                    <a:p>
                      <a:pPr lvl="1" algn="l" fontAlgn="b"/>
                      <a:r>
                        <a:rPr lang="zh-CN" altLang="en-US" sz="1800" b="0" i="0" u="none" strike="noStrike" baseline="0" dirty="0">
                          <a:solidFill>
                            <a:srgbClr val="000000"/>
                          </a:solidFill>
                          <a:effectLst/>
                          <a:latin typeface="Times New Roman" panose="02020603050405020304" pitchFamily="18" charset="0"/>
                          <a:ea typeface="宋体" panose="02010600030101010101" pitchFamily="2" charset="-122"/>
                        </a:rPr>
                        <a:t>每个弱分类器的分类误差</a:t>
                      </a:r>
                    </a:p>
                  </a:txBody>
                  <a:tcPr marL="5569" marR="5569" marT="5569" marB="0" anchor="ctr"/>
                </a:tc>
                <a:extLst>
                  <a:ext uri="{0D108BD9-81ED-4DB2-BD59-A6C34878D82A}">
                    <a16:rowId xmlns:a16="http://schemas.microsoft.com/office/drawing/2014/main" val="1754953857"/>
                  </a:ext>
                </a:extLst>
              </a:tr>
              <a:tr h="442396">
                <a:tc>
                  <a:txBody>
                    <a:bodyPr/>
                    <a:lstStyle/>
                    <a:p>
                      <a:pPr marL="0" lvl="1" algn="ctr" fontAlgn="b"/>
                      <a:r>
                        <a:rPr lang="en-AU" sz="1800" b="0" i="0" u="none" strike="noStrike" baseline="0" dirty="0" err="1">
                          <a:solidFill>
                            <a:srgbClr val="000000"/>
                          </a:solidFill>
                          <a:effectLst/>
                          <a:latin typeface="Times New Roman" panose="02020603050405020304" pitchFamily="18" charset="0"/>
                          <a:ea typeface="宋体" panose="02010600030101010101" pitchFamily="2" charset="-122"/>
                        </a:rPr>
                        <a:t>feature_importances</a:t>
                      </a:r>
                      <a:r>
                        <a:rPr lang="en-AU" sz="1800" b="0" i="0" u="none" strike="noStrike" baseline="0" dirty="0">
                          <a:solidFill>
                            <a:srgbClr val="000000"/>
                          </a:solidFill>
                          <a:effectLst/>
                          <a:latin typeface="Times New Roman" panose="02020603050405020304" pitchFamily="18" charset="0"/>
                          <a:ea typeface="宋体" panose="02010600030101010101" pitchFamily="2" charset="-122"/>
                        </a:rPr>
                        <a:t>_ </a:t>
                      </a:r>
                    </a:p>
                  </a:txBody>
                  <a:tcPr marL="5569" marR="5569" marT="5569" marB="0" anchor="ctr"/>
                </a:tc>
                <a:tc>
                  <a:txBody>
                    <a:bodyPr/>
                    <a:lstStyle/>
                    <a:p>
                      <a:pPr lvl="1" algn="l" fontAlgn="b"/>
                      <a:r>
                        <a:rPr lang="zh-CN" altLang="en-US" sz="1800" b="0" i="0" u="none" strike="noStrike" baseline="0" dirty="0">
                          <a:solidFill>
                            <a:srgbClr val="000000"/>
                          </a:solidFill>
                          <a:effectLst/>
                          <a:latin typeface="Times New Roman" panose="02020603050405020304" pitchFamily="18" charset="0"/>
                          <a:ea typeface="宋体" panose="02010600030101010101" pitchFamily="2" charset="-122"/>
                        </a:rPr>
                        <a:t>特征重要性</a:t>
                      </a:r>
                    </a:p>
                  </a:txBody>
                  <a:tcPr marL="5569" marR="5569" marT="5569" marB="0" anchor="ctr"/>
                </a:tc>
                <a:extLst>
                  <a:ext uri="{0D108BD9-81ED-4DB2-BD59-A6C34878D82A}">
                    <a16:rowId xmlns:a16="http://schemas.microsoft.com/office/drawing/2014/main" val="1105391419"/>
                  </a:ext>
                </a:extLst>
              </a:tr>
            </a:tbl>
          </a:graphicData>
        </a:graphic>
      </p:graphicFrame>
    </p:spTree>
    <p:extLst>
      <p:ext uri="{BB962C8B-B14F-4D97-AF65-F5344CB8AC3E}">
        <p14:creationId xmlns:p14="http://schemas.microsoft.com/office/powerpoint/2010/main" val="8218082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提升法</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49</a:t>
            </a:fld>
            <a:endParaRPr lang="zh-CN" altLang="en-US" smtClean="0"/>
          </a:p>
        </p:txBody>
      </p:sp>
      <p:sp>
        <p:nvSpPr>
          <p:cNvPr id="2" name="矩形 1"/>
          <p:cNvSpPr>
            <a:spLocks noChangeArrowheads="1"/>
          </p:cNvSpPr>
          <p:nvPr/>
        </p:nvSpPr>
        <p:spPr bwMode="auto">
          <a:xfrm>
            <a:off x="550863" y="98742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0" indent="0">
              <a:buNone/>
            </a:pPr>
            <a:r>
              <a:rPr lang="zh-CN" altLang="en-US" sz="2800" dirty="0"/>
              <a:t>其他集成算法</a:t>
            </a:r>
            <a:endParaRPr lang="zh-CN" altLang="en-US" sz="2800" b="1" dirty="0"/>
          </a:p>
        </p:txBody>
      </p:sp>
      <p:sp>
        <p:nvSpPr>
          <p:cNvPr id="9" name="内容占位符 2"/>
          <p:cNvSpPr>
            <a:spLocks noGrp="1"/>
          </p:cNvSpPr>
          <p:nvPr>
            <p:ph idx="1"/>
          </p:nvPr>
        </p:nvSpPr>
        <p:spPr>
          <a:xfrm>
            <a:off x="534352" y="1803618"/>
            <a:ext cx="10025163" cy="3642316"/>
          </a:xfrm>
        </p:spPr>
        <p:txBody>
          <a:bodyPr>
            <a:normAutofit/>
          </a:bodyPr>
          <a:lstStyle/>
          <a:p>
            <a:pPr>
              <a:spcBef>
                <a:spcPts val="1800"/>
              </a:spcBef>
            </a:pPr>
            <a:r>
              <a:rPr lang="en-US" altLang="zh-CN" sz="2000" dirty="0" err="1">
                <a:latin typeface="Times New Roman" panose="02020603050405020304" pitchFamily="18" charset="0"/>
                <a:cs typeface="Times New Roman" panose="02020603050405020304" pitchFamily="18" charset="0"/>
              </a:rPr>
              <a:t>AdaBoost</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算法也可以用用在回归问题上，弱分类器既可以是线性回归，也可以是回归树。如果使用回归树，则称为回归提升</a:t>
            </a:r>
            <a:r>
              <a:rPr lang="zh-CN" altLang="en-US" sz="2000" dirty="0" smtClean="0">
                <a:latin typeface="Times New Roman" panose="02020603050405020304" pitchFamily="18" charset="0"/>
                <a:cs typeface="Times New Roman" panose="02020603050405020304" pitchFamily="18" charset="0"/>
              </a:rPr>
              <a:t>树（</a:t>
            </a:r>
            <a:r>
              <a:rPr lang="en-US" altLang="zh-CN" sz="2000" dirty="0" smtClean="0">
                <a:latin typeface="Times New Roman" panose="02020603050405020304" pitchFamily="18" charset="0"/>
                <a:cs typeface="Times New Roman" panose="02020603050405020304" pitchFamily="18" charset="0"/>
              </a:rPr>
              <a:t>boosted </a:t>
            </a:r>
            <a:r>
              <a:rPr lang="en-US" altLang="zh-CN" sz="2000" dirty="0">
                <a:latin typeface="Times New Roman" panose="02020603050405020304" pitchFamily="18" charset="0"/>
                <a:cs typeface="Times New Roman" panose="02020603050405020304" pitchFamily="18" charset="0"/>
              </a:rPr>
              <a:t>regression </a:t>
            </a:r>
            <a:r>
              <a:rPr lang="en-US" altLang="zh-CN" sz="2000" dirty="0" smtClean="0">
                <a:latin typeface="Times New Roman" panose="02020603050405020304" pitchFamily="18" charset="0"/>
                <a:cs typeface="Times New Roman" panose="02020603050405020304" pitchFamily="18" charset="0"/>
              </a:rPr>
              <a:t>tree</a:t>
            </a:r>
            <a:r>
              <a:rPr lang="zh-CN" altLang="en-US"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pPr>
              <a:spcBef>
                <a:spcPts val="1800"/>
              </a:spcBef>
            </a:pPr>
            <a:endParaRPr lang="en-US" altLang="zh-CN" sz="2000" dirty="0">
              <a:latin typeface="Times New Roman" panose="02020603050405020304" pitchFamily="18" charset="0"/>
              <a:cs typeface="Times New Roman" panose="02020603050405020304" pitchFamily="18" charset="0"/>
            </a:endParaRPr>
          </a:p>
          <a:p>
            <a:pPr>
              <a:spcBef>
                <a:spcPts val="1800"/>
              </a:spcBef>
            </a:pPr>
            <a:r>
              <a:rPr lang="zh-CN" altLang="en-US" sz="2000" dirty="0">
                <a:latin typeface="Times New Roman" panose="02020603050405020304" pitchFamily="18" charset="0"/>
                <a:cs typeface="Times New Roman" panose="02020603050405020304" pitchFamily="18" charset="0"/>
              </a:rPr>
              <a:t>在</a:t>
            </a:r>
            <a:r>
              <a:rPr lang="en-US" altLang="zh-CN" sz="2000" dirty="0" err="1">
                <a:latin typeface="Times New Roman" panose="02020603050405020304" pitchFamily="18" charset="0"/>
                <a:cs typeface="Times New Roman" panose="02020603050405020304" pitchFamily="18" charset="0"/>
              </a:rPr>
              <a:t>AdaBoost</a:t>
            </a:r>
            <a:r>
              <a:rPr lang="zh-CN" altLang="en-US" sz="2000" dirty="0">
                <a:latin typeface="Times New Roman" panose="02020603050405020304" pitchFamily="18" charset="0"/>
                <a:cs typeface="Times New Roman" panose="02020603050405020304" pitchFamily="18" charset="0"/>
              </a:rPr>
              <a:t>算法基础上，还发展出</a:t>
            </a:r>
            <a:r>
              <a:rPr lang="en-US" altLang="zh-CN" sz="2000" dirty="0" smtClean="0">
                <a:latin typeface="Times New Roman" panose="02020603050405020304" pitchFamily="18" charset="0"/>
                <a:cs typeface="Times New Roman" panose="02020603050405020304" pitchFamily="18" charset="0"/>
              </a:rPr>
              <a:t>GBDT</a:t>
            </a:r>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Gradient </a:t>
            </a:r>
            <a:r>
              <a:rPr lang="en-US" altLang="zh-CN" sz="2000" dirty="0">
                <a:latin typeface="Times New Roman" panose="02020603050405020304" pitchFamily="18" charset="0"/>
                <a:cs typeface="Times New Roman" panose="02020603050405020304" pitchFamily="18" charset="0"/>
              </a:rPr>
              <a:t>Boosting Decision </a:t>
            </a:r>
            <a:r>
              <a:rPr lang="en-US" altLang="zh-CN" sz="2000" dirty="0" smtClean="0">
                <a:latin typeface="Times New Roman" panose="02020603050405020304" pitchFamily="18" charset="0"/>
                <a:cs typeface="Times New Roman" panose="02020603050405020304" pitchFamily="18" charset="0"/>
              </a:rPr>
              <a:t>Tree</a:t>
            </a:r>
            <a:r>
              <a:rPr lang="zh-CN" altLang="en-US" sz="2000" dirty="0" smtClean="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XGBoost</a:t>
            </a:r>
            <a:r>
              <a:rPr lang="zh-CN" altLang="en-US" sz="2000" dirty="0">
                <a:latin typeface="Times New Roman" panose="02020603050405020304" pitchFamily="18" charset="0"/>
                <a:cs typeface="Times New Roman" panose="02020603050405020304" pitchFamily="18" charset="0"/>
              </a:rPr>
              <a:t>等算法</a:t>
            </a:r>
            <a:r>
              <a:rPr lang="zh-CN" altLang="en-US"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pPr>
              <a:spcBef>
                <a:spcPts val="1800"/>
              </a:spcBef>
            </a:pPr>
            <a:endParaRPr lang="en-US" altLang="zh-CN" sz="2000" dirty="0">
              <a:latin typeface="Times New Roman" panose="02020603050405020304" pitchFamily="18" charset="0"/>
              <a:cs typeface="Times New Roman" panose="02020603050405020304" pitchFamily="18" charset="0"/>
            </a:endParaRPr>
          </a:p>
          <a:p>
            <a:pPr>
              <a:spcBef>
                <a:spcPts val="1800"/>
              </a:spcBef>
            </a:pPr>
            <a:r>
              <a:rPr lang="zh-CN" altLang="en-US" sz="2000" dirty="0">
                <a:latin typeface="Times New Roman" panose="02020603050405020304" pitchFamily="18" charset="0"/>
                <a:cs typeface="Times New Roman" panose="02020603050405020304" pitchFamily="18" charset="0"/>
              </a:rPr>
              <a:t>此类算法精神类似，详细介绍可参考网络资料。</a:t>
            </a:r>
          </a:p>
        </p:txBody>
      </p:sp>
    </p:spTree>
    <p:extLst>
      <p:ext uri="{BB962C8B-B14F-4D97-AF65-F5344CB8AC3E}">
        <p14:creationId xmlns:p14="http://schemas.microsoft.com/office/powerpoint/2010/main" val="550446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集成算法基本逻辑</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a:t>
            </a:fld>
            <a:endParaRPr lang="zh-CN" altLang="en-US" smtClean="0"/>
          </a:p>
        </p:txBody>
      </p:sp>
      <mc:AlternateContent xmlns:mc="http://schemas.openxmlformats.org/markup-compatibility/2006" xmlns:a14="http://schemas.microsoft.com/office/drawing/2010/main">
        <mc:Choice Requires="a14">
          <p:sp>
            <p:nvSpPr>
              <p:cNvPr id="2" name="矩形 1"/>
              <p:cNvSpPr>
                <a:spLocks noChangeArrowheads="1"/>
              </p:cNvSpPr>
              <p:nvPr/>
            </p:nvSpPr>
            <p:spPr bwMode="auto">
              <a:xfrm>
                <a:off x="550863" y="987425"/>
                <a:ext cx="11029950" cy="42982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smtClean="0">
                    <a:latin typeface="Times New Roman" panose="02020603050405020304" pitchFamily="18" charset="0"/>
                  </a:rPr>
                  <a:t>集成算法的简单实例</a:t>
                </a:r>
                <a:endParaRPr lang="en-US" altLang="zh-CN" sz="2800" b="1" dirty="0" smtClean="0">
                  <a:latin typeface="Times New Roman" panose="02020603050405020304" pitchFamily="18" charset="0"/>
                </a:endParaRPr>
              </a:p>
              <a:p>
                <a:pPr marL="342900" indent="-342900" defTabSz="1042988" eaLnBrk="1" hangingPunct="1">
                  <a:lnSpc>
                    <a:spcPct val="150000"/>
                  </a:lnSpc>
                  <a:spcBef>
                    <a:spcPct val="20000"/>
                  </a:spcBef>
                  <a:buSzPct val="150000"/>
                  <a:buFont typeface="Arial" panose="020B0604020202020204" pitchFamily="34" charset="0"/>
                  <a:buChar char="•"/>
                </a:pPr>
                <a:r>
                  <a:rPr lang="zh-CN" altLang="en-US" sz="2000" dirty="0" smtClean="0">
                    <a:latin typeface="Times New Roman" panose="02020603050405020304" pitchFamily="18" charset="0"/>
                    <a:ea typeface="+mn-ea"/>
                  </a:rPr>
                  <a:t>以回归问题为例，假设共有三种不同的算法（比如线性回归、</a:t>
                </a:r>
                <a:r>
                  <a:rPr lang="en-US" altLang="zh-CN" sz="2000" dirty="0" smtClean="0">
                    <a:latin typeface="Times New Roman" panose="02020603050405020304" pitchFamily="18" charset="0"/>
                    <a:ea typeface="+mn-ea"/>
                  </a:rPr>
                  <a:t>KNN</a:t>
                </a:r>
                <a:r>
                  <a:rPr lang="zh-CN" altLang="en-US" sz="2000" dirty="0" smtClean="0">
                    <a:latin typeface="Times New Roman" panose="02020603050405020304" pitchFamily="18" charset="0"/>
                    <a:ea typeface="+mn-ea"/>
                  </a:rPr>
                  <a:t>与决策树），其预测结果分别为</a:t>
                </a:r>
                <a14:m>
                  <m:oMath xmlns:m="http://schemas.openxmlformats.org/officeDocument/2006/math">
                    <m:sSub>
                      <m:sSubPr>
                        <m:ctrlPr>
                          <a:rPr lang="en-US" altLang="zh-CN" sz="2000" i="1" dirty="0" smtClean="0">
                            <a:latin typeface="Cambria Math" panose="02040503050406030204" pitchFamily="18" charset="0"/>
                            <a:ea typeface="+mn-ea"/>
                          </a:rPr>
                        </m:ctrlPr>
                      </m:sSubPr>
                      <m:e>
                        <m:acc>
                          <m:accPr>
                            <m:chr m:val="̂"/>
                            <m:ctrlPr>
                              <a:rPr lang="en-US" altLang="zh-CN" sz="2000" i="1" smtClean="0">
                                <a:latin typeface="Cambria Math" panose="02040503050406030204" pitchFamily="18" charset="0"/>
                                <a:ea typeface="+mn-ea"/>
                              </a:rPr>
                            </m:ctrlPr>
                          </m:accPr>
                          <m:e>
                            <m:r>
                              <a:rPr lang="en-US" altLang="zh-CN" sz="2000" b="0" i="1" smtClean="0">
                                <a:latin typeface="Cambria Math" panose="02040503050406030204" pitchFamily="18" charset="0"/>
                                <a:ea typeface="+mn-ea"/>
                              </a:rPr>
                              <m:t>𝑓</m:t>
                            </m:r>
                          </m:e>
                        </m:acc>
                      </m:e>
                      <m:sub>
                        <m:r>
                          <a:rPr lang="en-US" altLang="zh-CN" sz="2000" b="0" i="1" dirty="0" smtClean="0">
                            <a:latin typeface="Cambria Math" panose="02040503050406030204" pitchFamily="18" charset="0"/>
                            <a:ea typeface="+mn-ea"/>
                          </a:rPr>
                          <m:t>1</m:t>
                        </m:r>
                      </m:sub>
                    </m:sSub>
                    <m:r>
                      <a:rPr lang="en-US" altLang="zh-CN" sz="2000" b="0" i="1" dirty="0" smtClean="0">
                        <a:latin typeface="Cambria Math" panose="02040503050406030204" pitchFamily="18" charset="0"/>
                        <a:ea typeface="+mn-ea"/>
                      </a:rPr>
                      <m:t>(</m:t>
                    </m:r>
                    <m:r>
                      <a:rPr lang="en-US" altLang="zh-CN" sz="2000" b="0" i="1" dirty="0" smtClean="0">
                        <a:latin typeface="Cambria Math" panose="02040503050406030204" pitchFamily="18" charset="0"/>
                        <a:ea typeface="+mn-ea"/>
                      </a:rPr>
                      <m:t>𝑥</m:t>
                    </m:r>
                    <m:r>
                      <a:rPr lang="en-US" altLang="zh-CN" sz="2000" b="0" i="1" dirty="0" smtClean="0">
                        <a:latin typeface="Cambria Math" panose="02040503050406030204" pitchFamily="18" charset="0"/>
                        <a:ea typeface="+mn-ea"/>
                      </a:rPr>
                      <m:t>)</m:t>
                    </m:r>
                  </m:oMath>
                </a14:m>
                <a:r>
                  <a:rPr lang="zh-CN" altLang="en-US" sz="2000" dirty="0" smtClean="0">
                    <a:latin typeface="Times New Roman" panose="02020603050405020304" pitchFamily="18" charset="0"/>
                    <a:ea typeface="+mn-ea"/>
                  </a:rPr>
                  <a:t>、</a:t>
                </a:r>
                <a14:m>
                  <m:oMath xmlns:m="http://schemas.openxmlformats.org/officeDocument/2006/math">
                    <m:sSub>
                      <m:sSubPr>
                        <m:ctrlPr>
                          <a:rPr lang="en-US" altLang="zh-CN" sz="2000" i="1" dirty="0" smtClean="0">
                            <a:latin typeface="Cambria Math" panose="02040503050406030204" pitchFamily="18" charset="0"/>
                            <a:ea typeface="+mn-ea"/>
                          </a:rPr>
                        </m:ctrlPr>
                      </m:sSubPr>
                      <m:e>
                        <m:acc>
                          <m:accPr>
                            <m:chr m:val="̂"/>
                            <m:ctrlPr>
                              <a:rPr lang="en-US" altLang="zh-CN" sz="2000" i="1" dirty="0" smtClean="0">
                                <a:latin typeface="Cambria Math" panose="02040503050406030204" pitchFamily="18" charset="0"/>
                                <a:ea typeface="+mn-ea"/>
                              </a:rPr>
                            </m:ctrlPr>
                          </m:accPr>
                          <m:e>
                            <m:r>
                              <a:rPr lang="en-US" altLang="zh-CN" sz="2000" b="0" i="1" dirty="0" smtClean="0">
                                <a:latin typeface="Cambria Math" panose="02040503050406030204" pitchFamily="18" charset="0"/>
                                <a:ea typeface="+mn-ea"/>
                              </a:rPr>
                              <m:t>𝑓</m:t>
                            </m:r>
                          </m:e>
                        </m:acc>
                      </m:e>
                      <m:sub>
                        <m:r>
                          <a:rPr lang="en-US" altLang="zh-CN" sz="2000" b="0" i="1" dirty="0" smtClean="0">
                            <a:latin typeface="Cambria Math" panose="02040503050406030204" pitchFamily="18" charset="0"/>
                            <a:ea typeface="+mn-ea"/>
                          </a:rPr>
                          <m:t>2</m:t>
                        </m:r>
                      </m:sub>
                    </m:sSub>
                    <m:d>
                      <m:dPr>
                        <m:ctrlPr>
                          <a:rPr lang="en-US" altLang="zh-CN" sz="2000" i="1" dirty="0" smtClean="0">
                            <a:latin typeface="Cambria Math" panose="02040503050406030204" pitchFamily="18" charset="0"/>
                            <a:ea typeface="+mn-ea"/>
                          </a:rPr>
                        </m:ctrlPr>
                      </m:dPr>
                      <m:e>
                        <m:r>
                          <a:rPr lang="en-US" altLang="zh-CN" sz="2000" b="0" i="1" dirty="0" smtClean="0">
                            <a:latin typeface="Cambria Math" panose="02040503050406030204" pitchFamily="18" charset="0"/>
                            <a:ea typeface="+mn-ea"/>
                          </a:rPr>
                          <m:t>𝑥</m:t>
                        </m:r>
                      </m:e>
                    </m:d>
                  </m:oMath>
                </a14:m>
                <a:r>
                  <a:rPr lang="zh-CN" altLang="en-US" sz="2000" dirty="0" smtClean="0">
                    <a:latin typeface="Times New Roman" panose="02020603050405020304" pitchFamily="18" charset="0"/>
                    <a:ea typeface="+mn-ea"/>
                  </a:rPr>
                  <a:t>、</a:t>
                </a:r>
                <a14:m>
                  <m:oMath xmlns:m="http://schemas.openxmlformats.org/officeDocument/2006/math">
                    <m:sSub>
                      <m:sSubPr>
                        <m:ctrlPr>
                          <a:rPr lang="en-US" altLang="zh-CN" sz="2000" i="1" dirty="0" smtClean="0">
                            <a:latin typeface="Cambria Math" panose="02040503050406030204" pitchFamily="18" charset="0"/>
                            <a:ea typeface="+mn-ea"/>
                          </a:rPr>
                        </m:ctrlPr>
                      </m:sSubPr>
                      <m:e>
                        <m:acc>
                          <m:accPr>
                            <m:chr m:val="̂"/>
                            <m:ctrlPr>
                              <a:rPr lang="en-US" altLang="zh-CN" sz="2000" i="1" dirty="0" smtClean="0">
                                <a:latin typeface="Cambria Math" panose="02040503050406030204" pitchFamily="18" charset="0"/>
                                <a:ea typeface="+mn-ea"/>
                              </a:rPr>
                            </m:ctrlPr>
                          </m:accPr>
                          <m:e>
                            <m:r>
                              <a:rPr lang="en-US" altLang="zh-CN" sz="2000" b="0" i="1" dirty="0" smtClean="0">
                                <a:latin typeface="Cambria Math" panose="02040503050406030204" pitchFamily="18" charset="0"/>
                                <a:ea typeface="+mn-ea"/>
                              </a:rPr>
                              <m:t>𝑓</m:t>
                            </m:r>
                          </m:e>
                        </m:acc>
                      </m:e>
                      <m:sub>
                        <m:r>
                          <a:rPr lang="en-US" altLang="zh-CN" sz="2000" b="0" i="1" dirty="0" smtClean="0">
                            <a:latin typeface="Cambria Math" panose="02040503050406030204" pitchFamily="18" charset="0"/>
                            <a:ea typeface="+mn-ea"/>
                          </a:rPr>
                          <m:t>3</m:t>
                        </m:r>
                      </m:sub>
                    </m:sSub>
                    <m:d>
                      <m:dPr>
                        <m:ctrlPr>
                          <a:rPr lang="en-US" altLang="zh-CN" sz="2000" i="1" dirty="0" smtClean="0">
                            <a:latin typeface="Cambria Math" panose="02040503050406030204" pitchFamily="18" charset="0"/>
                            <a:ea typeface="+mn-ea"/>
                          </a:rPr>
                        </m:ctrlPr>
                      </m:dPr>
                      <m:e>
                        <m:r>
                          <a:rPr lang="en-US" altLang="zh-CN" sz="2000" b="0" i="1" dirty="0" smtClean="0">
                            <a:latin typeface="Cambria Math" panose="02040503050406030204" pitchFamily="18" charset="0"/>
                            <a:ea typeface="+mn-ea"/>
                          </a:rPr>
                          <m:t>𝑥</m:t>
                        </m:r>
                      </m:e>
                    </m:d>
                  </m:oMath>
                </a14:m>
                <a:r>
                  <a:rPr lang="zh-CN" altLang="en-US" sz="2000" dirty="0" smtClean="0">
                    <a:latin typeface="Times New Roman" panose="02020603050405020304" pitchFamily="18" charset="0"/>
                    <a:ea typeface="+mn-ea"/>
                  </a:rPr>
                  <a:t>；则集成算法的最终结果为</a:t>
                </a:r>
                <a:endParaRPr lang="en-US" altLang="zh-CN" sz="2000" dirty="0" smtClean="0">
                  <a:latin typeface="Times New Roman" panose="02020603050405020304" pitchFamily="18" charset="0"/>
                  <a:ea typeface="+mn-ea"/>
                </a:endParaRPr>
              </a:p>
              <a:p>
                <a:pPr defTabSz="1042988" eaLnBrk="1" hangingPunct="1">
                  <a:lnSpc>
                    <a:spcPct val="150000"/>
                  </a:lnSpc>
                  <a:spcBef>
                    <a:spcPct val="20000"/>
                  </a:spcBef>
                  <a:buSzPct val="150000"/>
                </a:pPr>
                <a14:m>
                  <m:oMathPara xmlns:m="http://schemas.openxmlformats.org/officeDocument/2006/math">
                    <m:oMathParaPr>
                      <m:jc m:val="centerGroup"/>
                    </m:oMathParaPr>
                    <m:oMath xmlns:m="http://schemas.openxmlformats.org/officeDocument/2006/math">
                      <m:acc>
                        <m:accPr>
                          <m:chr m:val="̂"/>
                          <m:ctrlPr>
                            <a:rPr lang="en-US" altLang="zh-CN" sz="2000" i="1" smtClean="0">
                              <a:latin typeface="Cambria Math" panose="02040503050406030204" pitchFamily="18" charset="0"/>
                              <a:ea typeface="+mn-ea"/>
                            </a:rPr>
                          </m:ctrlPr>
                        </m:accPr>
                        <m:e>
                          <m:r>
                            <a:rPr lang="en-US" altLang="zh-CN" sz="2000" b="0" i="1" smtClean="0">
                              <a:latin typeface="Cambria Math" panose="02040503050406030204" pitchFamily="18" charset="0"/>
                              <a:ea typeface="+mn-ea"/>
                            </a:rPr>
                            <m:t>𝑓</m:t>
                          </m:r>
                        </m:e>
                      </m:acc>
                      <m:d>
                        <m:dPr>
                          <m:ctrlPr>
                            <a:rPr lang="en-US" altLang="zh-CN" sz="2000" i="1" dirty="0" smtClean="0">
                              <a:latin typeface="Cambria Math" panose="02040503050406030204" pitchFamily="18" charset="0"/>
                              <a:ea typeface="+mn-ea"/>
                            </a:rPr>
                          </m:ctrlPr>
                        </m:dPr>
                        <m:e>
                          <m:r>
                            <a:rPr lang="en-US" altLang="zh-CN" sz="2000" b="0" i="1" dirty="0" smtClean="0">
                              <a:latin typeface="Cambria Math" panose="02040503050406030204" pitchFamily="18" charset="0"/>
                              <a:ea typeface="+mn-ea"/>
                            </a:rPr>
                            <m:t>𝑥</m:t>
                          </m:r>
                        </m:e>
                      </m:d>
                      <m:r>
                        <a:rPr lang="en-US" altLang="zh-CN" sz="2000" b="0" i="1" dirty="0" smtClean="0">
                          <a:latin typeface="Cambria Math" panose="02040503050406030204" pitchFamily="18" charset="0"/>
                          <a:ea typeface="+mn-ea"/>
                        </a:rPr>
                        <m:t>=</m:t>
                      </m:r>
                      <m:sSub>
                        <m:sSubPr>
                          <m:ctrlPr>
                            <a:rPr lang="en-US" altLang="zh-CN" sz="2000" i="1" dirty="0" smtClean="0">
                              <a:latin typeface="Cambria Math" panose="02040503050406030204" pitchFamily="18" charset="0"/>
                              <a:ea typeface="+mn-ea"/>
                            </a:rPr>
                          </m:ctrlPr>
                        </m:sSubPr>
                        <m:e>
                          <m:r>
                            <a:rPr lang="en-US" altLang="zh-CN" sz="2000" b="0" i="1" dirty="0" smtClean="0">
                              <a:latin typeface="Cambria Math" panose="02040503050406030204" pitchFamily="18" charset="0"/>
                              <a:ea typeface="+mn-ea"/>
                            </a:rPr>
                            <m:t>𝛼</m:t>
                          </m:r>
                        </m:e>
                        <m:sub>
                          <m:r>
                            <a:rPr lang="en-US" altLang="zh-CN" sz="2000" b="0" i="1" dirty="0" smtClean="0">
                              <a:latin typeface="Cambria Math" panose="02040503050406030204" pitchFamily="18" charset="0"/>
                              <a:ea typeface="+mn-ea"/>
                            </a:rPr>
                            <m:t>1</m:t>
                          </m:r>
                        </m:sub>
                      </m:sSub>
                      <m:sSub>
                        <m:sSubPr>
                          <m:ctrlPr>
                            <a:rPr lang="en-US" altLang="zh-CN" sz="2000" i="1" dirty="0" smtClean="0">
                              <a:latin typeface="Cambria Math" panose="02040503050406030204" pitchFamily="18" charset="0"/>
                              <a:ea typeface="+mn-ea"/>
                            </a:rPr>
                          </m:ctrlPr>
                        </m:sSubPr>
                        <m:e>
                          <m:acc>
                            <m:accPr>
                              <m:chr m:val="̂"/>
                              <m:ctrlPr>
                                <a:rPr lang="en-US" altLang="zh-CN" sz="2000" i="1" dirty="0" smtClean="0">
                                  <a:latin typeface="Cambria Math" panose="02040503050406030204" pitchFamily="18" charset="0"/>
                                  <a:ea typeface="+mn-ea"/>
                                </a:rPr>
                              </m:ctrlPr>
                            </m:accPr>
                            <m:e>
                              <m:r>
                                <a:rPr lang="en-US" altLang="zh-CN" sz="2000" b="0" i="1" dirty="0" smtClean="0">
                                  <a:latin typeface="Cambria Math" panose="02040503050406030204" pitchFamily="18" charset="0"/>
                                  <a:ea typeface="+mn-ea"/>
                                </a:rPr>
                                <m:t>𝑓</m:t>
                              </m:r>
                            </m:e>
                          </m:acc>
                        </m:e>
                        <m:sub>
                          <m:r>
                            <a:rPr lang="en-US" altLang="zh-CN" sz="2000" b="0" i="1" dirty="0" smtClean="0">
                              <a:latin typeface="Cambria Math" panose="02040503050406030204" pitchFamily="18" charset="0"/>
                              <a:ea typeface="+mn-ea"/>
                            </a:rPr>
                            <m:t>1</m:t>
                          </m:r>
                        </m:sub>
                      </m:sSub>
                      <m:d>
                        <m:dPr>
                          <m:ctrlPr>
                            <a:rPr lang="en-US" altLang="zh-CN" sz="2000" i="1" dirty="0" smtClean="0">
                              <a:latin typeface="Cambria Math" panose="02040503050406030204" pitchFamily="18" charset="0"/>
                              <a:ea typeface="+mn-ea"/>
                            </a:rPr>
                          </m:ctrlPr>
                        </m:dPr>
                        <m:e>
                          <m:r>
                            <a:rPr lang="en-US" altLang="zh-CN" sz="2000" b="0" i="1" dirty="0" smtClean="0">
                              <a:latin typeface="Cambria Math" panose="02040503050406030204" pitchFamily="18" charset="0"/>
                              <a:ea typeface="+mn-ea"/>
                            </a:rPr>
                            <m:t>𝑥</m:t>
                          </m:r>
                        </m:e>
                      </m:d>
                      <m:r>
                        <a:rPr lang="en-US" altLang="zh-CN" sz="2000" b="0" i="1" dirty="0" smtClean="0">
                          <a:latin typeface="Cambria Math" panose="02040503050406030204" pitchFamily="18" charset="0"/>
                          <a:ea typeface="+mn-ea"/>
                        </a:rPr>
                        <m:t>+</m:t>
                      </m:r>
                      <m:sSub>
                        <m:sSubPr>
                          <m:ctrlPr>
                            <a:rPr lang="en-US" altLang="zh-CN" sz="2000" i="1" dirty="0" smtClean="0">
                              <a:latin typeface="Cambria Math" panose="02040503050406030204" pitchFamily="18" charset="0"/>
                              <a:ea typeface="+mn-ea"/>
                            </a:rPr>
                          </m:ctrlPr>
                        </m:sSubPr>
                        <m:e>
                          <m:r>
                            <a:rPr lang="en-US" altLang="zh-CN" sz="2000" b="0" i="1" dirty="0" smtClean="0">
                              <a:latin typeface="Cambria Math" panose="02040503050406030204" pitchFamily="18" charset="0"/>
                              <a:ea typeface="+mn-ea"/>
                            </a:rPr>
                            <m:t>𝛼</m:t>
                          </m:r>
                        </m:e>
                        <m:sub>
                          <m:r>
                            <a:rPr lang="en-US" altLang="zh-CN" sz="2000" b="0" i="1" dirty="0" smtClean="0">
                              <a:latin typeface="Cambria Math" panose="02040503050406030204" pitchFamily="18" charset="0"/>
                              <a:ea typeface="+mn-ea"/>
                            </a:rPr>
                            <m:t>2</m:t>
                          </m:r>
                        </m:sub>
                      </m:sSub>
                      <m:sSub>
                        <m:sSubPr>
                          <m:ctrlPr>
                            <a:rPr lang="en-US" altLang="zh-CN" sz="2000" i="1" dirty="0" smtClean="0">
                              <a:latin typeface="Cambria Math" panose="02040503050406030204" pitchFamily="18" charset="0"/>
                              <a:ea typeface="+mn-ea"/>
                            </a:rPr>
                          </m:ctrlPr>
                        </m:sSubPr>
                        <m:e>
                          <m:acc>
                            <m:accPr>
                              <m:chr m:val="̂"/>
                              <m:ctrlPr>
                                <a:rPr lang="en-US" altLang="zh-CN" sz="2000" i="1" dirty="0" smtClean="0">
                                  <a:latin typeface="Cambria Math" panose="02040503050406030204" pitchFamily="18" charset="0"/>
                                  <a:ea typeface="+mn-ea"/>
                                </a:rPr>
                              </m:ctrlPr>
                            </m:accPr>
                            <m:e>
                              <m:r>
                                <a:rPr lang="en-US" altLang="zh-CN" sz="2000" b="0" i="1" dirty="0" smtClean="0">
                                  <a:latin typeface="Cambria Math" panose="02040503050406030204" pitchFamily="18" charset="0"/>
                                  <a:ea typeface="+mn-ea"/>
                                </a:rPr>
                                <m:t>𝑓</m:t>
                              </m:r>
                            </m:e>
                          </m:acc>
                        </m:e>
                        <m:sub>
                          <m:r>
                            <a:rPr lang="en-US" altLang="zh-CN" sz="2000" b="0" i="1" dirty="0" smtClean="0">
                              <a:latin typeface="Cambria Math" panose="02040503050406030204" pitchFamily="18" charset="0"/>
                              <a:ea typeface="+mn-ea"/>
                            </a:rPr>
                            <m:t>2</m:t>
                          </m:r>
                        </m:sub>
                      </m:sSub>
                      <m:d>
                        <m:dPr>
                          <m:ctrlPr>
                            <a:rPr lang="en-US" altLang="zh-CN" sz="2000" i="1" dirty="0" smtClean="0">
                              <a:latin typeface="Cambria Math" panose="02040503050406030204" pitchFamily="18" charset="0"/>
                              <a:ea typeface="+mn-ea"/>
                            </a:rPr>
                          </m:ctrlPr>
                        </m:dPr>
                        <m:e>
                          <m:r>
                            <a:rPr lang="en-US" altLang="zh-CN" sz="2000" b="0" i="1" dirty="0" smtClean="0">
                              <a:latin typeface="Cambria Math" panose="02040503050406030204" pitchFamily="18" charset="0"/>
                              <a:ea typeface="+mn-ea"/>
                            </a:rPr>
                            <m:t>𝑥</m:t>
                          </m:r>
                        </m:e>
                      </m:d>
                      <m:r>
                        <a:rPr lang="en-US" altLang="zh-CN" sz="2000" b="0" i="1" dirty="0" smtClean="0">
                          <a:latin typeface="Cambria Math" panose="02040503050406030204" pitchFamily="18" charset="0"/>
                          <a:ea typeface="+mn-ea"/>
                        </a:rPr>
                        <m:t>+</m:t>
                      </m:r>
                      <m:d>
                        <m:dPr>
                          <m:ctrlPr>
                            <a:rPr lang="en-US" altLang="zh-CN" sz="2000" i="1" dirty="0" smtClean="0">
                              <a:latin typeface="Cambria Math" panose="02040503050406030204" pitchFamily="18" charset="0"/>
                              <a:ea typeface="+mn-ea"/>
                            </a:rPr>
                          </m:ctrlPr>
                        </m:dPr>
                        <m:e>
                          <m:r>
                            <a:rPr lang="en-US" altLang="zh-CN" sz="2000" b="0" i="1" dirty="0" smtClean="0">
                              <a:latin typeface="Cambria Math" panose="02040503050406030204" pitchFamily="18" charset="0"/>
                              <a:ea typeface="+mn-ea"/>
                            </a:rPr>
                            <m:t>1−</m:t>
                          </m:r>
                          <m:sSub>
                            <m:sSubPr>
                              <m:ctrlPr>
                                <a:rPr lang="en-US" altLang="zh-CN" sz="2000" i="1" dirty="0" smtClean="0">
                                  <a:latin typeface="Cambria Math" panose="02040503050406030204" pitchFamily="18" charset="0"/>
                                  <a:ea typeface="+mn-ea"/>
                                </a:rPr>
                              </m:ctrlPr>
                            </m:sSubPr>
                            <m:e>
                              <m:r>
                                <a:rPr lang="en-US" altLang="zh-CN" sz="2000" b="0" i="1" dirty="0" smtClean="0">
                                  <a:latin typeface="Cambria Math" panose="02040503050406030204" pitchFamily="18" charset="0"/>
                                  <a:ea typeface="+mn-ea"/>
                                </a:rPr>
                                <m:t>𝛼</m:t>
                              </m:r>
                            </m:e>
                            <m:sub>
                              <m:r>
                                <a:rPr lang="en-US" altLang="zh-CN" sz="2000" b="0" i="1" dirty="0" smtClean="0">
                                  <a:latin typeface="Cambria Math" panose="02040503050406030204" pitchFamily="18" charset="0"/>
                                  <a:ea typeface="+mn-ea"/>
                                </a:rPr>
                                <m:t>1</m:t>
                              </m:r>
                            </m:sub>
                          </m:sSub>
                          <m:r>
                            <a:rPr lang="en-US" altLang="zh-CN" sz="2000" b="0" i="1" dirty="0" smtClean="0">
                              <a:latin typeface="Cambria Math" panose="02040503050406030204" pitchFamily="18" charset="0"/>
                              <a:ea typeface="+mn-ea"/>
                            </a:rPr>
                            <m:t>−</m:t>
                          </m:r>
                          <m:sSub>
                            <m:sSubPr>
                              <m:ctrlPr>
                                <a:rPr lang="en-US" altLang="zh-CN" sz="2000" i="1" dirty="0" smtClean="0">
                                  <a:latin typeface="Cambria Math" panose="02040503050406030204" pitchFamily="18" charset="0"/>
                                  <a:ea typeface="+mn-ea"/>
                                </a:rPr>
                              </m:ctrlPr>
                            </m:sSubPr>
                            <m:e>
                              <m:r>
                                <a:rPr lang="en-US" altLang="zh-CN" sz="2000" b="0" i="1" dirty="0" smtClean="0">
                                  <a:latin typeface="Cambria Math" panose="02040503050406030204" pitchFamily="18" charset="0"/>
                                  <a:ea typeface="+mn-ea"/>
                                </a:rPr>
                                <m:t>𝛼</m:t>
                              </m:r>
                            </m:e>
                            <m:sub>
                              <m:r>
                                <a:rPr lang="en-US" altLang="zh-CN" sz="2000" b="0" i="1" dirty="0" smtClean="0">
                                  <a:latin typeface="Cambria Math" panose="02040503050406030204" pitchFamily="18" charset="0"/>
                                  <a:ea typeface="+mn-ea"/>
                                </a:rPr>
                                <m:t>2</m:t>
                              </m:r>
                            </m:sub>
                          </m:sSub>
                        </m:e>
                      </m:d>
                      <m:sSub>
                        <m:sSubPr>
                          <m:ctrlPr>
                            <a:rPr lang="en-US" altLang="zh-CN" sz="2000" i="1" dirty="0" smtClean="0">
                              <a:latin typeface="Cambria Math" panose="02040503050406030204" pitchFamily="18" charset="0"/>
                              <a:ea typeface="+mn-ea"/>
                            </a:rPr>
                          </m:ctrlPr>
                        </m:sSubPr>
                        <m:e>
                          <m:acc>
                            <m:accPr>
                              <m:chr m:val="̂"/>
                              <m:ctrlPr>
                                <a:rPr lang="en-US" altLang="zh-CN" sz="2000" i="1" dirty="0" smtClean="0">
                                  <a:latin typeface="Cambria Math" panose="02040503050406030204" pitchFamily="18" charset="0"/>
                                  <a:ea typeface="+mn-ea"/>
                                </a:rPr>
                              </m:ctrlPr>
                            </m:accPr>
                            <m:e>
                              <m:r>
                                <a:rPr lang="en-US" altLang="zh-CN" sz="2000" b="0" i="1" dirty="0" smtClean="0">
                                  <a:latin typeface="Cambria Math" panose="02040503050406030204" pitchFamily="18" charset="0"/>
                                  <a:ea typeface="+mn-ea"/>
                                </a:rPr>
                                <m:t>𝑓</m:t>
                              </m:r>
                            </m:e>
                          </m:acc>
                        </m:e>
                        <m:sub>
                          <m:r>
                            <a:rPr lang="en-US" altLang="zh-CN" sz="2000" b="0" i="1" dirty="0" smtClean="0">
                              <a:latin typeface="Cambria Math" panose="02040503050406030204" pitchFamily="18" charset="0"/>
                              <a:ea typeface="+mn-ea"/>
                            </a:rPr>
                            <m:t>3</m:t>
                          </m:r>
                        </m:sub>
                      </m:sSub>
                      <m:d>
                        <m:dPr>
                          <m:ctrlPr>
                            <a:rPr lang="en-US" altLang="zh-CN" sz="2000" i="1" dirty="0" smtClean="0">
                              <a:latin typeface="Cambria Math" panose="02040503050406030204" pitchFamily="18" charset="0"/>
                              <a:ea typeface="+mn-ea"/>
                            </a:rPr>
                          </m:ctrlPr>
                        </m:dPr>
                        <m:e>
                          <m:r>
                            <a:rPr lang="en-US" altLang="zh-CN" sz="2000" b="0" i="1" dirty="0" smtClean="0">
                              <a:latin typeface="Cambria Math" panose="02040503050406030204" pitchFamily="18" charset="0"/>
                              <a:ea typeface="+mn-ea"/>
                            </a:rPr>
                            <m:t>𝑥</m:t>
                          </m:r>
                        </m:e>
                      </m:d>
                    </m:oMath>
                  </m:oMathPara>
                </a14:m>
                <a:endParaRPr lang="en-US" altLang="zh-CN" sz="2000" dirty="0" smtClean="0">
                  <a:latin typeface="Times New Roman" panose="02020603050405020304" pitchFamily="18" charset="0"/>
                  <a:ea typeface="+mn-ea"/>
                </a:endParaRPr>
              </a:p>
              <a:p>
                <a:pPr marL="342900" indent="-342900" defTabSz="1042988" eaLnBrk="1" hangingPunct="1">
                  <a:lnSpc>
                    <a:spcPct val="150000"/>
                  </a:lnSpc>
                  <a:spcBef>
                    <a:spcPct val="20000"/>
                  </a:spcBef>
                  <a:buSzPct val="150000"/>
                  <a:buFont typeface="Arial" panose="020B0604020202020204" pitchFamily="34" charset="0"/>
                  <a:buChar char="•"/>
                </a:pPr>
                <a:r>
                  <a:rPr lang="zh-CN" altLang="en-US" sz="2000" dirty="0" smtClean="0">
                    <a:latin typeface="Times New Roman" panose="02020603050405020304" pitchFamily="18" charset="0"/>
                    <a:ea typeface="+mn-ea"/>
                  </a:rPr>
                  <a:t>其中，</a:t>
                </a:r>
                <a14:m>
                  <m:oMath xmlns:m="http://schemas.openxmlformats.org/officeDocument/2006/math">
                    <m:sSub>
                      <m:sSubPr>
                        <m:ctrlPr>
                          <a:rPr lang="en-US" altLang="zh-CN" sz="2000" i="1" smtClean="0">
                            <a:latin typeface="Cambria Math" panose="02040503050406030204" pitchFamily="18" charset="0"/>
                            <a:ea typeface="+mn-ea"/>
                          </a:rPr>
                        </m:ctrlPr>
                      </m:sSubPr>
                      <m:e>
                        <m:r>
                          <a:rPr lang="en-US" altLang="zh-CN" sz="2000" b="0" i="1" smtClean="0">
                            <a:latin typeface="Cambria Math" panose="02040503050406030204" pitchFamily="18" charset="0"/>
                            <a:ea typeface="+mn-ea"/>
                          </a:rPr>
                          <m:t>𝛼</m:t>
                        </m:r>
                      </m:e>
                      <m:sub>
                        <m:r>
                          <a:rPr lang="en-US" altLang="zh-CN" sz="2000" b="0" i="1" smtClean="0">
                            <a:latin typeface="Cambria Math" panose="02040503050406030204" pitchFamily="18" charset="0"/>
                            <a:ea typeface="+mn-ea"/>
                          </a:rPr>
                          <m:t>1</m:t>
                        </m:r>
                      </m:sub>
                    </m:sSub>
                    <m:r>
                      <a:rPr lang="en-US" altLang="zh-CN" sz="2000" b="0" i="1" smtClean="0">
                        <a:latin typeface="Cambria Math" panose="02040503050406030204" pitchFamily="18" charset="0"/>
                        <a:ea typeface="+mn-ea"/>
                      </a:rPr>
                      <m:t>≥0</m:t>
                    </m:r>
                  </m:oMath>
                </a14:m>
                <a:r>
                  <a:rPr lang="zh-CN" altLang="en-US" sz="2000" dirty="0" smtClean="0">
                    <a:latin typeface="Times New Roman" panose="02020603050405020304" pitchFamily="18" charset="0"/>
                    <a:ea typeface="+mn-ea"/>
                  </a:rPr>
                  <a:t>，</a:t>
                </a:r>
                <a14:m>
                  <m:oMath xmlns:m="http://schemas.openxmlformats.org/officeDocument/2006/math">
                    <m:sSub>
                      <m:sSubPr>
                        <m:ctrlPr>
                          <a:rPr lang="en-US" altLang="zh-CN" sz="2000" i="1" dirty="0" smtClean="0">
                            <a:latin typeface="Cambria Math" panose="02040503050406030204" pitchFamily="18" charset="0"/>
                            <a:ea typeface="+mn-ea"/>
                          </a:rPr>
                        </m:ctrlPr>
                      </m:sSubPr>
                      <m:e>
                        <m:r>
                          <a:rPr lang="en-US" altLang="zh-CN" sz="2000" b="0" i="1" dirty="0" smtClean="0">
                            <a:latin typeface="Cambria Math" panose="02040503050406030204" pitchFamily="18" charset="0"/>
                            <a:ea typeface="+mn-ea"/>
                          </a:rPr>
                          <m:t>𝛼</m:t>
                        </m:r>
                      </m:e>
                      <m:sub>
                        <m:r>
                          <a:rPr lang="en-US" altLang="zh-CN" sz="2000" b="0" i="1" dirty="0" smtClean="0">
                            <a:latin typeface="Cambria Math" panose="02040503050406030204" pitchFamily="18" charset="0"/>
                            <a:ea typeface="+mn-ea"/>
                          </a:rPr>
                          <m:t>2</m:t>
                        </m:r>
                      </m:sub>
                    </m:sSub>
                    <m:r>
                      <a:rPr lang="en-US" altLang="zh-CN" sz="2000" b="0" i="1" dirty="0" smtClean="0">
                        <a:latin typeface="Cambria Math" panose="02040503050406030204" pitchFamily="18" charset="0"/>
                        <a:ea typeface="+mn-ea"/>
                      </a:rPr>
                      <m:t>≥0</m:t>
                    </m:r>
                  </m:oMath>
                </a14:m>
                <a:r>
                  <a:rPr lang="zh-CN" altLang="en-US" sz="2000" dirty="0" smtClean="0">
                    <a:latin typeface="Times New Roman" panose="02020603050405020304" pitchFamily="18" charset="0"/>
                    <a:ea typeface="+mn-ea"/>
                  </a:rPr>
                  <a:t>，且</a:t>
                </a:r>
                <a14:m>
                  <m:oMath xmlns:m="http://schemas.openxmlformats.org/officeDocument/2006/math">
                    <m:sSub>
                      <m:sSubPr>
                        <m:ctrlPr>
                          <a:rPr lang="en-US" altLang="zh-CN" sz="2000" i="1" smtClean="0">
                            <a:latin typeface="Cambria Math" panose="02040503050406030204" pitchFamily="18" charset="0"/>
                            <a:ea typeface="+mn-ea"/>
                          </a:rPr>
                        </m:ctrlPr>
                      </m:sSubPr>
                      <m:e>
                        <m:r>
                          <a:rPr lang="en-US" altLang="zh-CN" sz="2000" b="0" i="1" smtClean="0">
                            <a:latin typeface="Cambria Math" panose="02040503050406030204" pitchFamily="18" charset="0"/>
                            <a:ea typeface="+mn-ea"/>
                          </a:rPr>
                          <m:t>𝛼</m:t>
                        </m:r>
                      </m:e>
                      <m:sub>
                        <m:r>
                          <a:rPr lang="en-US" altLang="zh-CN" sz="2000" b="0" i="1" smtClean="0">
                            <a:latin typeface="Cambria Math" panose="02040503050406030204" pitchFamily="18" charset="0"/>
                            <a:ea typeface="+mn-ea"/>
                          </a:rPr>
                          <m:t>1</m:t>
                        </m:r>
                      </m:sub>
                    </m:sSub>
                    <m:r>
                      <a:rPr lang="en-US" altLang="zh-CN" sz="2000" b="0" i="1" smtClean="0">
                        <a:latin typeface="Cambria Math" panose="02040503050406030204" pitchFamily="18" charset="0"/>
                        <a:ea typeface="+mn-ea"/>
                      </a:rPr>
                      <m:t>+</m:t>
                    </m:r>
                    <m:sSub>
                      <m:sSubPr>
                        <m:ctrlPr>
                          <a:rPr lang="en-US" altLang="zh-CN" sz="2000" i="1" smtClean="0">
                            <a:latin typeface="Cambria Math" panose="02040503050406030204" pitchFamily="18" charset="0"/>
                            <a:ea typeface="+mn-ea"/>
                          </a:rPr>
                        </m:ctrlPr>
                      </m:sSubPr>
                      <m:e>
                        <m:r>
                          <a:rPr lang="en-US" altLang="zh-CN" sz="2000" b="0" i="1" smtClean="0">
                            <a:latin typeface="Cambria Math" panose="02040503050406030204" pitchFamily="18" charset="0"/>
                            <a:ea typeface="+mn-ea"/>
                          </a:rPr>
                          <m:t>𝛼</m:t>
                        </m:r>
                      </m:e>
                      <m:sub>
                        <m:r>
                          <a:rPr lang="en-US" altLang="zh-CN" sz="2000" b="0" i="1" smtClean="0">
                            <a:latin typeface="Cambria Math" panose="02040503050406030204" pitchFamily="18" charset="0"/>
                            <a:ea typeface="+mn-ea"/>
                          </a:rPr>
                          <m:t>2</m:t>
                        </m:r>
                      </m:sub>
                    </m:sSub>
                    <m:r>
                      <a:rPr lang="en-US" altLang="zh-CN" sz="2000" b="0" i="1" smtClean="0">
                        <a:latin typeface="Cambria Math" panose="02040503050406030204" pitchFamily="18" charset="0"/>
                        <a:ea typeface="+mn-ea"/>
                      </a:rPr>
                      <m:t>≤1</m:t>
                    </m:r>
                  </m:oMath>
                </a14:m>
                <a:r>
                  <a:rPr lang="zh-CN" altLang="en-US" sz="2000" dirty="0" smtClean="0">
                    <a:latin typeface="Times New Roman" panose="02020603050405020304" pitchFamily="18" charset="0"/>
                    <a:ea typeface="+mn-ea"/>
                  </a:rPr>
                  <a:t>。最优调节参数</a:t>
                </a:r>
                <a14:m>
                  <m:oMath xmlns:m="http://schemas.openxmlformats.org/officeDocument/2006/math">
                    <m:sSub>
                      <m:sSubPr>
                        <m:ctrlPr>
                          <a:rPr lang="en-US" altLang="zh-CN" sz="2000" i="1" smtClean="0">
                            <a:latin typeface="Cambria Math" panose="02040503050406030204" pitchFamily="18" charset="0"/>
                            <a:ea typeface="+mn-ea"/>
                          </a:rPr>
                        </m:ctrlPr>
                      </m:sSubPr>
                      <m:e>
                        <m:r>
                          <a:rPr lang="en-US" altLang="zh-CN" sz="2000" b="0" i="1" smtClean="0">
                            <a:latin typeface="Cambria Math" panose="02040503050406030204" pitchFamily="18" charset="0"/>
                            <a:ea typeface="+mn-ea"/>
                          </a:rPr>
                          <m:t>𝛼</m:t>
                        </m:r>
                      </m:e>
                      <m:sub>
                        <m:r>
                          <a:rPr lang="en-US" altLang="zh-CN" sz="2000" b="0" i="1" smtClean="0">
                            <a:latin typeface="Cambria Math" panose="02040503050406030204" pitchFamily="18" charset="0"/>
                            <a:ea typeface="+mn-ea"/>
                          </a:rPr>
                          <m:t>1</m:t>
                        </m:r>
                      </m:sub>
                    </m:sSub>
                  </m:oMath>
                </a14:m>
                <a:r>
                  <a:rPr lang="zh-CN" altLang="en-US" sz="2000" dirty="0" smtClean="0">
                    <a:latin typeface="Times New Roman" panose="02020603050405020304" pitchFamily="18" charset="0"/>
                    <a:ea typeface="+mn-ea"/>
                  </a:rPr>
                  <a:t>与</a:t>
                </a:r>
                <a14:m>
                  <m:oMath xmlns:m="http://schemas.openxmlformats.org/officeDocument/2006/math">
                    <m:sSub>
                      <m:sSubPr>
                        <m:ctrlPr>
                          <a:rPr lang="en-US" altLang="zh-CN" sz="2000" i="1" dirty="0" smtClean="0">
                            <a:latin typeface="Cambria Math" panose="02040503050406030204" pitchFamily="18" charset="0"/>
                            <a:ea typeface="+mn-ea"/>
                          </a:rPr>
                        </m:ctrlPr>
                      </m:sSubPr>
                      <m:e>
                        <m:r>
                          <a:rPr lang="en-US" altLang="zh-CN" sz="2000" b="0" i="1" dirty="0" smtClean="0">
                            <a:latin typeface="Cambria Math" panose="02040503050406030204" pitchFamily="18" charset="0"/>
                            <a:ea typeface="+mn-ea"/>
                          </a:rPr>
                          <m:t>𝛼</m:t>
                        </m:r>
                      </m:e>
                      <m:sub>
                        <m:r>
                          <a:rPr lang="en-US" altLang="zh-CN" sz="2000" b="0" i="1" dirty="0" smtClean="0">
                            <a:latin typeface="Cambria Math" panose="02040503050406030204" pitchFamily="18" charset="0"/>
                            <a:ea typeface="+mn-ea"/>
                          </a:rPr>
                          <m:t>2</m:t>
                        </m:r>
                      </m:sub>
                    </m:sSub>
                  </m:oMath>
                </a14:m>
                <a:r>
                  <a:rPr lang="zh-CN" altLang="en-US" sz="2000" dirty="0" smtClean="0">
                    <a:latin typeface="Times New Roman" panose="02020603050405020304" pitchFamily="18" charset="0"/>
                    <a:ea typeface="+mn-ea"/>
                  </a:rPr>
                  <a:t>可通过交叉验证来确定。</a:t>
                </a:r>
                <a:endParaRPr lang="en-US" altLang="zh-CN" sz="2000" dirty="0" smtClean="0">
                  <a:latin typeface="Times New Roman" panose="02020603050405020304" pitchFamily="18" charset="0"/>
                  <a:ea typeface="+mn-ea"/>
                </a:endParaRPr>
              </a:p>
              <a:p>
                <a:pPr defTabSz="1042988" eaLnBrk="1" hangingPunct="1">
                  <a:lnSpc>
                    <a:spcPct val="150000"/>
                  </a:lnSpc>
                  <a:spcBef>
                    <a:spcPct val="20000"/>
                  </a:spcBef>
                  <a:buSzPct val="150000"/>
                </a:pPr>
                <a:endParaRPr lang="en-US" altLang="zh-CN" sz="2000" dirty="0" smtClean="0">
                  <a:latin typeface="Times New Roman" panose="02020603050405020304" pitchFamily="18" charset="0"/>
                  <a:ea typeface="+mn-ea"/>
                </a:endParaRPr>
              </a:p>
              <a:p>
                <a:pPr marL="342900" indent="-342900" defTabSz="1042988" eaLnBrk="1" hangingPunct="1">
                  <a:lnSpc>
                    <a:spcPct val="150000"/>
                  </a:lnSpc>
                  <a:spcBef>
                    <a:spcPct val="20000"/>
                  </a:spcBef>
                  <a:buSzPct val="150000"/>
                  <a:buFont typeface="Arial" panose="020B0604020202020204" pitchFamily="34" charset="0"/>
                  <a:buChar char="•"/>
                </a:pPr>
                <a:r>
                  <a:rPr lang="zh-CN" altLang="en-US" sz="2000" dirty="0" smtClean="0">
                    <a:latin typeface="Times New Roman" panose="02020603050405020304" pitchFamily="18" charset="0"/>
                    <a:ea typeface="+mn-ea"/>
                  </a:rPr>
                  <a:t>由于算法</a:t>
                </a:r>
                <a14:m>
                  <m:oMath xmlns:m="http://schemas.openxmlformats.org/officeDocument/2006/math">
                    <m:sSub>
                      <m:sSubPr>
                        <m:ctrlPr>
                          <a:rPr lang="en-US" altLang="zh-CN" sz="2000" i="1" dirty="0">
                            <a:latin typeface="Cambria Math" panose="02040503050406030204" pitchFamily="18" charset="0"/>
                          </a:rPr>
                        </m:ctrlPr>
                      </m:sSubPr>
                      <m:e>
                        <m:acc>
                          <m:accPr>
                            <m:chr m:val="̂"/>
                            <m:ctrlPr>
                              <a:rPr lang="en-US" altLang="zh-CN" sz="2000" i="1">
                                <a:latin typeface="Cambria Math" panose="02040503050406030204" pitchFamily="18" charset="0"/>
                              </a:rPr>
                            </m:ctrlPr>
                          </m:accPr>
                          <m:e>
                            <m:r>
                              <a:rPr lang="en-US" altLang="zh-CN" sz="2000" b="0" i="1">
                                <a:latin typeface="Cambria Math" panose="02040503050406030204" pitchFamily="18" charset="0"/>
                              </a:rPr>
                              <m:t>𝑓</m:t>
                            </m:r>
                          </m:e>
                        </m:acc>
                      </m:e>
                      <m:sub>
                        <m:r>
                          <a:rPr lang="en-US" altLang="zh-CN" sz="2000" b="0" i="1" dirty="0">
                            <a:latin typeface="Cambria Math" panose="02040503050406030204" pitchFamily="18" charset="0"/>
                          </a:rPr>
                          <m:t>1</m:t>
                        </m:r>
                      </m:sub>
                    </m:sSub>
                    <m:r>
                      <a:rPr lang="en-US" altLang="zh-CN" sz="2000" b="0" i="1" dirty="0">
                        <a:latin typeface="Cambria Math" panose="02040503050406030204" pitchFamily="18" charset="0"/>
                      </a:rPr>
                      <m:t>(</m:t>
                    </m:r>
                    <m:r>
                      <a:rPr lang="en-US" altLang="zh-CN" sz="2000" b="0" i="1" dirty="0">
                        <a:latin typeface="Cambria Math" panose="02040503050406030204" pitchFamily="18" charset="0"/>
                      </a:rPr>
                      <m:t>𝑥</m:t>
                    </m:r>
                    <m:r>
                      <a:rPr lang="en-US" altLang="zh-CN" sz="2000" b="0" i="1" dirty="0">
                        <a:latin typeface="Cambria Math" panose="02040503050406030204" pitchFamily="18" charset="0"/>
                      </a:rPr>
                      <m:t>)</m:t>
                    </m:r>
                    <m:r>
                      <m:rPr>
                        <m:nor/>
                      </m:rPr>
                      <a:rPr lang="zh-CN" altLang="en-US" sz="2000" dirty="0">
                        <a:latin typeface="Times New Roman" panose="02020603050405020304" pitchFamily="18" charset="0"/>
                      </a:rPr>
                      <m:t>、</m:t>
                    </m:r>
                    <m:sSub>
                      <m:sSubPr>
                        <m:ctrlPr>
                          <a:rPr lang="en-US" altLang="zh-CN" sz="2000" i="1" dirty="0">
                            <a:latin typeface="Cambria Math" panose="02040503050406030204" pitchFamily="18" charset="0"/>
                          </a:rPr>
                        </m:ctrlPr>
                      </m:sSubPr>
                      <m:e>
                        <m:acc>
                          <m:accPr>
                            <m:chr m:val="̂"/>
                            <m:ctrlPr>
                              <a:rPr lang="en-US" altLang="zh-CN" sz="2000" i="1" dirty="0">
                                <a:latin typeface="Cambria Math" panose="02040503050406030204" pitchFamily="18" charset="0"/>
                              </a:rPr>
                            </m:ctrlPr>
                          </m:accPr>
                          <m:e>
                            <m:r>
                              <a:rPr lang="en-US" altLang="zh-CN" sz="2000" b="0" i="1" dirty="0">
                                <a:latin typeface="Cambria Math" panose="02040503050406030204" pitchFamily="18" charset="0"/>
                              </a:rPr>
                              <m:t>𝑓</m:t>
                            </m:r>
                          </m:e>
                        </m:acc>
                      </m:e>
                      <m:sub>
                        <m:r>
                          <a:rPr lang="en-US" altLang="zh-CN" sz="2000" b="0" i="1" dirty="0">
                            <a:latin typeface="Cambria Math" panose="02040503050406030204" pitchFamily="18" charset="0"/>
                          </a:rPr>
                          <m:t>2</m:t>
                        </m:r>
                      </m:sub>
                    </m:sSub>
                    <m:d>
                      <m:dPr>
                        <m:ctrlPr>
                          <a:rPr lang="en-US" altLang="zh-CN" sz="2000" i="1" dirty="0">
                            <a:latin typeface="Cambria Math" panose="02040503050406030204" pitchFamily="18" charset="0"/>
                          </a:rPr>
                        </m:ctrlPr>
                      </m:dPr>
                      <m:e>
                        <m:r>
                          <a:rPr lang="en-US" altLang="zh-CN" sz="2000" b="0" i="1" dirty="0">
                            <a:latin typeface="Cambria Math" panose="02040503050406030204" pitchFamily="18" charset="0"/>
                          </a:rPr>
                          <m:t>𝑥</m:t>
                        </m:r>
                      </m:e>
                    </m:d>
                    <m:r>
                      <m:rPr>
                        <m:nor/>
                      </m:rPr>
                      <a:rPr lang="zh-CN" altLang="en-US" sz="2000" dirty="0">
                        <a:latin typeface="Times New Roman" panose="02020603050405020304" pitchFamily="18" charset="0"/>
                      </a:rPr>
                      <m:t>、</m:t>
                    </m:r>
                    <m:sSub>
                      <m:sSubPr>
                        <m:ctrlPr>
                          <a:rPr lang="en-US" altLang="zh-CN" sz="2000" i="1" dirty="0">
                            <a:latin typeface="Cambria Math" panose="02040503050406030204" pitchFamily="18" charset="0"/>
                          </a:rPr>
                        </m:ctrlPr>
                      </m:sSubPr>
                      <m:e>
                        <m:acc>
                          <m:accPr>
                            <m:chr m:val="̂"/>
                            <m:ctrlPr>
                              <a:rPr lang="en-US" altLang="zh-CN" sz="2000" i="1" dirty="0">
                                <a:latin typeface="Cambria Math" panose="02040503050406030204" pitchFamily="18" charset="0"/>
                              </a:rPr>
                            </m:ctrlPr>
                          </m:accPr>
                          <m:e>
                            <m:r>
                              <a:rPr lang="en-US" altLang="zh-CN" sz="2000" b="0" i="1" dirty="0">
                                <a:latin typeface="Cambria Math" panose="02040503050406030204" pitchFamily="18" charset="0"/>
                              </a:rPr>
                              <m:t>𝑓</m:t>
                            </m:r>
                          </m:e>
                        </m:acc>
                      </m:e>
                      <m:sub>
                        <m:r>
                          <a:rPr lang="en-US" altLang="zh-CN" sz="2000" b="0" i="1" dirty="0">
                            <a:latin typeface="Cambria Math" panose="02040503050406030204" pitchFamily="18" charset="0"/>
                          </a:rPr>
                          <m:t>3</m:t>
                        </m:r>
                      </m:sub>
                    </m:sSub>
                    <m:d>
                      <m:dPr>
                        <m:ctrlPr>
                          <a:rPr lang="en-US" altLang="zh-CN" sz="2000" i="1" dirty="0">
                            <a:latin typeface="Cambria Math" panose="02040503050406030204" pitchFamily="18" charset="0"/>
                          </a:rPr>
                        </m:ctrlPr>
                      </m:dPr>
                      <m:e>
                        <m:r>
                          <a:rPr lang="en-US" altLang="zh-CN" sz="2000" b="0" i="1" dirty="0">
                            <a:latin typeface="Cambria Math" panose="02040503050406030204" pitchFamily="18" charset="0"/>
                          </a:rPr>
                          <m:t>𝑥</m:t>
                        </m:r>
                      </m:e>
                    </m:d>
                  </m:oMath>
                </a14:m>
                <a:r>
                  <a:rPr lang="zh-CN" altLang="en-US" sz="2000" dirty="0" smtClean="0">
                    <a:latin typeface="Times New Roman" panose="02020603050405020304" pitchFamily="18" charset="0"/>
                    <a:ea typeface="+mn-ea"/>
                  </a:rPr>
                  <a:t>，皆为集成算法</a:t>
                </a:r>
                <a14:m>
                  <m:oMath xmlns:m="http://schemas.openxmlformats.org/officeDocument/2006/math">
                    <m:acc>
                      <m:accPr>
                        <m:chr m:val="̂"/>
                        <m:ctrlPr>
                          <a:rPr lang="en-US" altLang="zh-CN" sz="2000" i="1" smtClean="0">
                            <a:latin typeface="Cambria Math" panose="02040503050406030204" pitchFamily="18" charset="0"/>
                            <a:ea typeface="+mn-ea"/>
                          </a:rPr>
                        </m:ctrlPr>
                      </m:accPr>
                      <m:e>
                        <m:r>
                          <a:rPr lang="en-US" altLang="zh-CN" sz="2000" b="0" i="1" smtClean="0">
                            <a:latin typeface="Cambria Math" panose="02040503050406030204" pitchFamily="18" charset="0"/>
                            <a:ea typeface="+mn-ea"/>
                          </a:rPr>
                          <m:t>𝑓</m:t>
                        </m:r>
                      </m:e>
                    </m:acc>
                    <m:d>
                      <m:dPr>
                        <m:ctrlPr>
                          <a:rPr lang="en-US" altLang="zh-CN" sz="2000" i="1" dirty="0" smtClean="0">
                            <a:latin typeface="Cambria Math" panose="02040503050406030204" pitchFamily="18" charset="0"/>
                            <a:ea typeface="+mn-ea"/>
                          </a:rPr>
                        </m:ctrlPr>
                      </m:dPr>
                      <m:e>
                        <m:r>
                          <a:rPr lang="en-US" altLang="zh-CN" sz="2000" b="0" i="1" dirty="0" smtClean="0">
                            <a:latin typeface="Cambria Math" panose="02040503050406030204" pitchFamily="18" charset="0"/>
                            <a:ea typeface="+mn-ea"/>
                          </a:rPr>
                          <m:t>𝑥</m:t>
                        </m:r>
                      </m:e>
                    </m:d>
                  </m:oMath>
                </a14:m>
                <a:r>
                  <a:rPr lang="zh-CN" altLang="en-US" sz="2000" dirty="0" smtClean="0">
                    <a:latin typeface="Times New Roman" panose="02020603050405020304" pitchFamily="18" charset="0"/>
                    <a:ea typeface="+mn-ea"/>
                  </a:rPr>
                  <a:t>的特例，故</a:t>
                </a:r>
                <a14:m>
                  <m:oMath xmlns:m="http://schemas.openxmlformats.org/officeDocument/2006/math">
                    <m:acc>
                      <m:accPr>
                        <m:chr m:val="̂"/>
                        <m:ctrlPr>
                          <a:rPr lang="en-US" altLang="zh-CN" sz="2000" i="1" smtClean="0">
                            <a:latin typeface="Cambria Math" panose="02040503050406030204" pitchFamily="18" charset="0"/>
                            <a:ea typeface="+mn-ea"/>
                          </a:rPr>
                        </m:ctrlPr>
                      </m:accPr>
                      <m:e>
                        <m:r>
                          <a:rPr lang="en-US" altLang="zh-CN" sz="2000" b="0" i="1" smtClean="0">
                            <a:latin typeface="Cambria Math" panose="02040503050406030204" pitchFamily="18" charset="0"/>
                            <a:ea typeface="+mn-ea"/>
                          </a:rPr>
                          <m:t>𝑓</m:t>
                        </m:r>
                      </m:e>
                    </m:acc>
                    <m:d>
                      <m:dPr>
                        <m:ctrlPr>
                          <a:rPr lang="en-US" altLang="zh-CN" sz="2000" i="1" dirty="0" smtClean="0">
                            <a:latin typeface="Cambria Math" panose="02040503050406030204" pitchFamily="18" charset="0"/>
                            <a:ea typeface="+mn-ea"/>
                          </a:rPr>
                        </m:ctrlPr>
                      </m:dPr>
                      <m:e>
                        <m:r>
                          <a:rPr lang="en-US" altLang="zh-CN" sz="2000" b="0" i="1" dirty="0" smtClean="0">
                            <a:latin typeface="Cambria Math" panose="02040503050406030204" pitchFamily="18" charset="0"/>
                            <a:ea typeface="+mn-ea"/>
                          </a:rPr>
                          <m:t>𝑥</m:t>
                        </m:r>
                      </m:e>
                    </m:d>
                  </m:oMath>
                </a14:m>
                <a:r>
                  <a:rPr lang="zh-CN" altLang="en-US" sz="2000" dirty="0" smtClean="0">
                    <a:latin typeface="Times New Roman" panose="02020603050405020304" pitchFamily="18" charset="0"/>
                    <a:ea typeface="+mn-ea"/>
                  </a:rPr>
                  <a:t>的预测效果肯定优于（至少不差于）这三种单独的算法。</a:t>
                </a:r>
                <a:endParaRPr lang="en-US" altLang="zh-CN" sz="2000" dirty="0" smtClean="0">
                  <a:latin typeface="Times New Roman" panose="02020603050405020304" pitchFamily="18" charset="0"/>
                  <a:ea typeface="+mn-ea"/>
                </a:endParaRPr>
              </a:p>
            </p:txBody>
          </p:sp>
        </mc:Choice>
        <mc:Fallback xmlns="">
          <p:sp>
            <p:nvSpPr>
              <p:cNvPr id="2" name="矩形 1"/>
              <p:cNvSpPr>
                <a:spLocks noRot="1" noChangeAspect="1" noMove="1" noResize="1" noEditPoints="1" noAdjustHandles="1" noChangeArrowheads="1" noChangeShapeType="1" noTextEdit="1"/>
              </p:cNvSpPr>
              <p:nvPr/>
            </p:nvSpPr>
            <p:spPr bwMode="auto">
              <a:xfrm>
                <a:off x="550863" y="987425"/>
                <a:ext cx="11029950" cy="4298293"/>
              </a:xfrm>
              <a:prstGeom prst="rect">
                <a:avLst/>
              </a:prstGeom>
              <a:blipFill>
                <a:blip r:embed="rId4"/>
                <a:stretch>
                  <a:fillRect l="-1105" r="-33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16833062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descr="C:\Users\Administrator\Desktop\财大ppt模板\B10PPT模板（二）宽屏-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16548"/>
            <a:ext cx="12188825" cy="705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58750"/>
            <a:ext cx="135255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图片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250" y="330200"/>
            <a:ext cx="29305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灯片编号占位符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E643BB74-6F1F-4DD3-8DC6-B952338D319E}" type="slidenum">
              <a:rPr lang="zh-CN" altLang="en-US" smtClean="0"/>
              <a:pPr defTabSz="1042988"/>
              <a:t>50</a:t>
            </a:fld>
            <a:endParaRPr lang="zh-CN" altLang="en-US" smtClean="0"/>
          </a:p>
        </p:txBody>
      </p:sp>
      <p:pic>
        <p:nvPicPr>
          <p:cNvPr id="7" name="图片 6">
            <a:extLst>
              <a:ext uri="{FF2B5EF4-FFF2-40B4-BE49-F238E27FC236}">
                <a16:creationId xmlns:a16="http://schemas.microsoft.com/office/drawing/2014/main" id="{F3CBD9D3-68FF-4A56-B6CC-BB6092EFFC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7111" y="1845684"/>
            <a:ext cx="2229402" cy="2229402"/>
          </a:xfrm>
          <a:prstGeom prst="rect">
            <a:avLst/>
          </a:prstGeom>
        </p:spPr>
      </p:pic>
      <p:sp>
        <p:nvSpPr>
          <p:cNvPr id="9" name="内容占位符 2"/>
          <p:cNvSpPr>
            <a:spLocks noGrp="1"/>
          </p:cNvSpPr>
          <p:nvPr>
            <p:ph idx="1"/>
          </p:nvPr>
        </p:nvSpPr>
        <p:spPr>
          <a:xfrm>
            <a:off x="1270871" y="3905190"/>
            <a:ext cx="8730960" cy="648086"/>
          </a:xfrm>
        </p:spPr>
        <p:txBody>
          <a:bodyPr>
            <a:normAutofit lnSpcReduction="10000"/>
          </a:bodyPr>
          <a:lstStyle/>
          <a:p>
            <a:pPr algn="ctr">
              <a:buNone/>
            </a:pPr>
            <a:endParaRPr lang="en-US" altLang="zh-CN" sz="1633" dirty="0">
              <a:solidFill>
                <a:srgbClr val="7C1D20"/>
              </a:solidFill>
              <a:latin typeface="微软雅黑" panose="020B0503020204020204" charset="-122"/>
              <a:ea typeface="微软雅黑" panose="020B0503020204020204" charset="-122"/>
            </a:endParaRPr>
          </a:p>
          <a:p>
            <a:pPr algn="ctr">
              <a:buNone/>
            </a:pPr>
            <a:r>
              <a:rPr lang="zh-CN" altLang="en-US" sz="1633" dirty="0">
                <a:solidFill>
                  <a:srgbClr val="7C1D20"/>
                </a:solidFill>
                <a:latin typeface="微软雅黑" pitchFamily="34" charset="-122"/>
                <a:ea typeface="微软雅黑" pitchFamily="34" charset="-122"/>
              </a:rPr>
              <a:t>公众号：机器学习与数字经济实验室</a:t>
            </a:r>
          </a:p>
          <a:p>
            <a:pPr algn="ctr">
              <a:buNone/>
            </a:pPr>
            <a:endParaRPr lang="zh-CN" altLang="en-US" sz="1633" dirty="0" smtClean="0">
              <a:solidFill>
                <a:srgbClr val="7C1D20"/>
              </a:solidFill>
              <a:latin typeface="微软雅黑" pitchFamily="34" charset="-122"/>
              <a:ea typeface="微软雅黑" pitchFamily="34" charset="-122"/>
            </a:endParaRPr>
          </a:p>
          <a:p>
            <a:pPr algn="ctr">
              <a:buNone/>
            </a:pPr>
            <a:endParaRPr lang="zh-CN" altLang="en-US" sz="2903" dirty="0">
              <a:solidFill>
                <a:srgbClr val="7C1D2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集成算法基本逻辑</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a:t>
            </a:fld>
            <a:endParaRPr lang="zh-CN" altLang="en-US" smtClean="0"/>
          </a:p>
        </p:txBody>
      </p:sp>
      <p:sp>
        <p:nvSpPr>
          <p:cNvPr id="2" name="矩形 1"/>
          <p:cNvSpPr>
            <a:spLocks noChangeArrowheads="1"/>
          </p:cNvSpPr>
          <p:nvPr/>
        </p:nvSpPr>
        <p:spPr bwMode="auto">
          <a:xfrm>
            <a:off x="550863" y="987425"/>
            <a:ext cx="11029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集成</a:t>
            </a:r>
            <a:r>
              <a:rPr lang="zh-CN" altLang="en-US" sz="2800" b="1" dirty="0" smtClean="0"/>
              <a:t>算法分类</a:t>
            </a:r>
            <a:endParaRPr lang="en-US" altLang="zh-CN" sz="2800" b="1" dirty="0" smtClean="0"/>
          </a:p>
        </p:txBody>
      </p:sp>
      <p:sp>
        <p:nvSpPr>
          <p:cNvPr id="8" name="Rectangle 3">
            <a:extLst>
              <a:ext uri="{FF2B5EF4-FFF2-40B4-BE49-F238E27FC236}">
                <a16:creationId xmlns:a16="http://schemas.microsoft.com/office/drawing/2014/main" id="{2BD2FFBC-A22B-4AFF-A074-7F5AAC0D7908}"/>
              </a:ext>
            </a:extLst>
          </p:cNvPr>
          <p:cNvSpPr txBox="1">
            <a:spLocks noChangeArrowheads="1"/>
          </p:cNvSpPr>
          <p:nvPr/>
        </p:nvSpPr>
        <p:spPr bwMode="auto">
          <a:xfrm>
            <a:off x="550863" y="1737063"/>
            <a:ext cx="10368678" cy="399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spcBef>
                <a:spcPts val="1800"/>
              </a:spcBef>
            </a:pPr>
            <a:r>
              <a:rPr lang="zh-CN" altLang="en-US" sz="2000" dirty="0" smtClean="0">
                <a:latin typeface="Times New Roman" panose="02020603050405020304" pitchFamily="18" charset="0"/>
              </a:rPr>
              <a:t>常用的集成方法：装袋法（</a:t>
            </a:r>
            <a:r>
              <a:rPr lang="en-US" altLang="zh-CN" sz="2000" dirty="0" smtClean="0">
                <a:latin typeface="Times New Roman" panose="02020603050405020304" pitchFamily="18" charset="0"/>
              </a:rPr>
              <a:t>Bagging</a:t>
            </a:r>
            <a:r>
              <a:rPr lang="zh-CN" altLang="en-US" sz="2000" dirty="0" smtClean="0">
                <a:latin typeface="Times New Roman" panose="02020603050405020304" pitchFamily="18" charset="0"/>
              </a:rPr>
              <a:t>）、提升法（ </a:t>
            </a:r>
            <a:r>
              <a:rPr lang="en-US" altLang="zh-CN" sz="2000" dirty="0" smtClean="0">
                <a:latin typeface="Times New Roman" panose="02020603050405020304" pitchFamily="18" charset="0"/>
              </a:rPr>
              <a:t>Boosting </a:t>
            </a:r>
            <a:r>
              <a:rPr lang="zh-CN" altLang="en-US" sz="2000" dirty="0" smtClean="0">
                <a:latin typeface="Times New Roman" panose="02020603050405020304" pitchFamily="18" charset="0"/>
              </a:rPr>
              <a:t>）和堆叠法（</a:t>
            </a:r>
            <a:r>
              <a:rPr lang="en-US" altLang="zh-CN" sz="2000" dirty="0" smtClean="0">
                <a:latin typeface="Times New Roman" panose="02020603050405020304" pitchFamily="18" charset="0"/>
              </a:rPr>
              <a:t>Stacking</a:t>
            </a:r>
            <a:r>
              <a:rPr lang="zh-CN" altLang="en-US" sz="2000" dirty="0" smtClean="0">
                <a:latin typeface="Times New Roman" panose="02020603050405020304" pitchFamily="18" charset="0"/>
              </a:rPr>
              <a:t>）</a:t>
            </a:r>
          </a:p>
          <a:p>
            <a:pPr>
              <a:spcBef>
                <a:spcPts val="1800"/>
              </a:spcBef>
            </a:pPr>
            <a:r>
              <a:rPr lang="zh-CN" altLang="en-US" sz="2000" b="1" dirty="0" smtClean="0">
                <a:latin typeface="Times New Roman" panose="02020603050405020304" pitchFamily="18" charset="0"/>
              </a:rPr>
              <a:t>装袋法：</a:t>
            </a:r>
            <a:r>
              <a:rPr lang="zh-CN" altLang="en-US" sz="2000" dirty="0" smtClean="0">
                <a:latin typeface="Times New Roman" panose="02020603050405020304" pitchFamily="18" charset="0"/>
              </a:rPr>
              <a:t>并行的建立一些学习器，尽可能使其相互独立。从方差</a:t>
            </a:r>
            <a:r>
              <a:rPr lang="en-US" altLang="zh-CN" sz="2000" dirty="0" smtClean="0">
                <a:latin typeface="Times New Roman" panose="02020603050405020304" pitchFamily="18" charset="0"/>
              </a:rPr>
              <a:t>-</a:t>
            </a:r>
            <a:r>
              <a:rPr lang="zh-CN" altLang="en-US" sz="2000" dirty="0" smtClean="0">
                <a:latin typeface="Times New Roman" panose="02020603050405020304" pitchFamily="18" charset="0"/>
              </a:rPr>
              <a:t>偏差的角度看，可以有效减小方差</a:t>
            </a:r>
          </a:p>
          <a:p>
            <a:pPr>
              <a:spcBef>
                <a:spcPts val="1800"/>
              </a:spcBef>
            </a:pPr>
            <a:r>
              <a:rPr lang="zh-CN" altLang="en-US" sz="2000" b="1" dirty="0" smtClean="0">
                <a:latin typeface="Times New Roman" panose="02020603050405020304" pitchFamily="18" charset="0"/>
              </a:rPr>
              <a:t>提升法：</a:t>
            </a:r>
            <a:r>
              <a:rPr lang="zh-CN" altLang="en-US" sz="2000" dirty="0" smtClean="0">
                <a:latin typeface="Times New Roman" panose="02020603050405020304" pitchFamily="18" charset="0"/>
              </a:rPr>
              <a:t>串行的建立一些学习器，通过一定策略提升弱分类器效果，组合得到强分类器。从方差</a:t>
            </a:r>
            <a:r>
              <a:rPr lang="en-US" altLang="zh-CN" sz="2000" dirty="0" smtClean="0">
                <a:latin typeface="Times New Roman" panose="02020603050405020304" pitchFamily="18" charset="0"/>
              </a:rPr>
              <a:t>-</a:t>
            </a:r>
            <a:r>
              <a:rPr lang="zh-CN" altLang="en-US" sz="2000" dirty="0" smtClean="0">
                <a:latin typeface="Times New Roman" panose="02020603050405020304" pitchFamily="18" charset="0"/>
              </a:rPr>
              <a:t>偏差的角度看，可以有效减小偏差</a:t>
            </a:r>
          </a:p>
          <a:p>
            <a:pPr>
              <a:spcBef>
                <a:spcPts val="1800"/>
              </a:spcBef>
            </a:pPr>
            <a:r>
              <a:rPr lang="zh-CN" altLang="en-US" sz="2000" b="1" dirty="0" smtClean="0">
                <a:latin typeface="Times New Roman" panose="02020603050405020304" pitchFamily="18" charset="0"/>
              </a:rPr>
              <a:t>堆叠法：</a:t>
            </a:r>
            <a:r>
              <a:rPr lang="zh-CN" altLang="en-US" sz="2000" dirty="0" smtClean="0">
                <a:latin typeface="Times New Roman" panose="02020603050405020304" pitchFamily="18" charset="0"/>
              </a:rPr>
              <a:t>建立多个不同基模型，将每个模型的预测结果当做输入，建立一个高层的综合模型，可以有效改进预测</a:t>
            </a:r>
            <a:endParaRPr lang="zh-CN" altLang="en-US" sz="2000" dirty="0">
              <a:latin typeface="Times New Roman" panose="02020603050405020304" pitchFamily="18" charset="0"/>
            </a:endParaRPr>
          </a:p>
        </p:txBody>
      </p:sp>
    </p:spTree>
    <p:extLst>
      <p:ext uri="{BB962C8B-B14F-4D97-AF65-F5344CB8AC3E}">
        <p14:creationId xmlns:p14="http://schemas.microsoft.com/office/powerpoint/2010/main" val="540054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集成算法基本逻辑</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7</a:t>
            </a:fld>
            <a:endParaRPr lang="zh-CN" altLang="en-US" smtClean="0"/>
          </a:p>
        </p:txBody>
      </p:sp>
      <p:sp>
        <p:nvSpPr>
          <p:cNvPr id="2" name="矩形 1"/>
          <p:cNvSpPr>
            <a:spLocks noChangeArrowheads="1"/>
          </p:cNvSpPr>
          <p:nvPr/>
        </p:nvSpPr>
        <p:spPr bwMode="auto">
          <a:xfrm>
            <a:off x="550863" y="987425"/>
            <a:ext cx="11029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我们重点学习</a:t>
            </a:r>
            <a:r>
              <a:rPr lang="en-US" altLang="zh-CN" sz="2800" b="1" dirty="0">
                <a:latin typeface="Times New Roman" panose="02020603050405020304" pitchFamily="18" charset="0"/>
                <a:cs typeface="Times New Roman" panose="02020603050405020304" pitchFamily="18" charset="0"/>
              </a:rPr>
              <a:t>Bagging</a:t>
            </a:r>
            <a:r>
              <a:rPr lang="zh-CN" altLang="en-US" sz="2800" b="1" dirty="0">
                <a:latin typeface="Times New Roman" panose="02020603050405020304" pitchFamily="18" charset="0"/>
                <a:cs typeface="Times New Roman" panose="02020603050405020304" pitchFamily="18" charset="0"/>
              </a:rPr>
              <a:t>和</a:t>
            </a:r>
            <a:r>
              <a:rPr lang="en-US" altLang="zh-CN" sz="2800" b="1" dirty="0">
                <a:latin typeface="Times New Roman" panose="02020603050405020304" pitchFamily="18" charset="0"/>
                <a:cs typeface="Times New Roman" panose="02020603050405020304" pitchFamily="18" charset="0"/>
              </a:rPr>
              <a:t>Boosting</a:t>
            </a:r>
            <a:r>
              <a:rPr lang="zh-CN" altLang="en-US" sz="2800" b="1" dirty="0"/>
              <a:t>两种</a:t>
            </a:r>
            <a:endParaRPr lang="en-US" altLang="zh-CN" sz="2800" b="1" dirty="0" smtClean="0"/>
          </a:p>
        </p:txBody>
      </p:sp>
      <p:sp>
        <p:nvSpPr>
          <p:cNvPr id="9" name="Rectangle 3">
            <a:extLst>
              <a:ext uri="{FF2B5EF4-FFF2-40B4-BE49-F238E27FC236}">
                <a16:creationId xmlns:a16="http://schemas.microsoft.com/office/drawing/2014/main" id="{2BD2FFBC-A22B-4AFF-A074-7F5AAC0D7908}"/>
              </a:ext>
            </a:extLst>
          </p:cNvPr>
          <p:cNvSpPr txBox="1">
            <a:spLocks noChangeArrowheads="1"/>
          </p:cNvSpPr>
          <p:nvPr/>
        </p:nvSpPr>
        <p:spPr bwMode="auto">
          <a:xfrm>
            <a:off x="534353" y="1643281"/>
            <a:ext cx="9624060" cy="499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spcBef>
                <a:spcPts val="1800"/>
              </a:spcBef>
            </a:pPr>
            <a:r>
              <a:rPr lang="en-US" altLang="zh-CN" sz="2000" dirty="0" smtClean="0">
                <a:latin typeface="Times New Roman" panose="02020603050405020304" pitchFamily="18" charset="0"/>
              </a:rPr>
              <a:t>Bagging</a:t>
            </a:r>
            <a:r>
              <a:rPr lang="zh-CN" altLang="en-US" sz="2000" dirty="0" smtClean="0">
                <a:latin typeface="Times New Roman" panose="02020603050405020304" pitchFamily="18" charset="0"/>
              </a:rPr>
              <a:t>是一种简单的集成学习方法，方法是构建许多独立的预测器</a:t>
            </a:r>
            <a:r>
              <a:rPr lang="en-US" altLang="zh-CN" sz="2000" dirty="0" smtClean="0">
                <a:latin typeface="Times New Roman" panose="02020603050405020304" pitchFamily="18" charset="0"/>
              </a:rPr>
              <a:t>/</a:t>
            </a:r>
            <a:r>
              <a:rPr lang="zh-CN" altLang="en-US" sz="2000" dirty="0" smtClean="0">
                <a:latin typeface="Times New Roman" panose="02020603050405020304" pitchFamily="18" charset="0"/>
              </a:rPr>
              <a:t>模型</a:t>
            </a:r>
            <a:r>
              <a:rPr lang="en-US" altLang="zh-CN" sz="2000" dirty="0" smtClean="0">
                <a:latin typeface="Times New Roman" panose="02020603050405020304" pitchFamily="18" charset="0"/>
              </a:rPr>
              <a:t>/</a:t>
            </a:r>
            <a:r>
              <a:rPr lang="zh-CN" altLang="en-US" sz="2000" dirty="0" smtClean="0">
                <a:latin typeface="Times New Roman" panose="02020603050405020304" pitchFamily="18" charset="0"/>
              </a:rPr>
              <a:t>学习器，通过模型平均的方式来组合使用（如加权平均，按多数票规则投票，归一化平均），装袋法和随机森林就属于这种方式。</a:t>
            </a:r>
            <a:endParaRPr lang="en-US" altLang="zh-CN" sz="2000" dirty="0" smtClean="0">
              <a:latin typeface="Times New Roman" panose="02020603050405020304" pitchFamily="18" charset="0"/>
            </a:endParaRPr>
          </a:p>
          <a:p>
            <a:pPr marL="522287" lvl="1" indent="0">
              <a:spcBef>
                <a:spcPts val="1800"/>
              </a:spcBef>
              <a:buNone/>
            </a:pPr>
            <a:r>
              <a:rPr lang="zh-CN" altLang="en-US" sz="1900" dirty="0" smtClean="0">
                <a:latin typeface="Times New Roman" panose="02020603050405020304" pitchFamily="18" charset="0"/>
              </a:rPr>
              <a:t>该技术为每个模型使用随机抽样，所以每个模型都不太一样。每个模型的输入使用有放回的抽样，所以模型的训练样本各不相同，进而通过不相关的学习器减少方差来降低误差。</a:t>
            </a:r>
            <a:endParaRPr lang="en-US" altLang="zh-CN" sz="1900" dirty="0" smtClean="0">
              <a:latin typeface="Times New Roman" panose="02020603050405020304" pitchFamily="18" charset="0"/>
            </a:endParaRPr>
          </a:p>
          <a:p>
            <a:pPr>
              <a:spcBef>
                <a:spcPts val="1800"/>
              </a:spcBef>
            </a:pPr>
            <a:r>
              <a:rPr lang="en-US" altLang="zh-CN" sz="2000" dirty="0" smtClean="0">
                <a:latin typeface="Times New Roman" panose="02020603050405020304" pitchFamily="18" charset="0"/>
              </a:rPr>
              <a:t>Boosting</a:t>
            </a:r>
            <a:r>
              <a:rPr lang="zh-CN" altLang="en-US" sz="2000" dirty="0" smtClean="0">
                <a:latin typeface="Times New Roman" panose="02020603050405020304" pitchFamily="18" charset="0"/>
              </a:rPr>
              <a:t>在对模型进行集成学习时，不是独立的，而是串行的。梯度提升算法就是这种方式。</a:t>
            </a:r>
            <a:endParaRPr lang="en-US" altLang="zh-CN" sz="2000" dirty="0" smtClean="0">
              <a:latin typeface="Times New Roman" panose="02020603050405020304" pitchFamily="18" charset="0"/>
            </a:endParaRPr>
          </a:p>
          <a:p>
            <a:pPr marL="522287" lvl="1" indent="0">
              <a:spcBef>
                <a:spcPts val="1800"/>
              </a:spcBef>
              <a:buNone/>
            </a:pPr>
            <a:r>
              <a:rPr lang="zh-CN" altLang="en-US" sz="1900" dirty="0" smtClean="0">
                <a:latin typeface="Times New Roman" panose="02020603050405020304" pitchFamily="18" charset="0"/>
              </a:rPr>
              <a:t>该技术使用的逻辑是，后面的预测器学习的是前面预测器的误差。因此，观测数据出现在后面模型中的概率是不一样的，误差越大，出现的概率越高。所以观测数据不是基于随机有放回的抽样，而是基于误差。</a:t>
            </a:r>
            <a:endParaRPr lang="zh-CN" altLang="en-US" sz="1900" dirty="0">
              <a:latin typeface="Times New Roman" panose="02020603050405020304" pitchFamily="18" charset="0"/>
            </a:endParaRPr>
          </a:p>
        </p:txBody>
      </p:sp>
    </p:spTree>
    <p:extLst>
      <p:ext uri="{BB962C8B-B14F-4D97-AF65-F5344CB8AC3E}">
        <p14:creationId xmlns:p14="http://schemas.microsoft.com/office/powerpoint/2010/main" val="3890169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集成算法基本逻辑</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8</a:t>
            </a:fld>
            <a:endParaRPr lang="zh-CN" altLang="en-US" smtClean="0"/>
          </a:p>
        </p:txBody>
      </p:sp>
      <p:sp>
        <p:nvSpPr>
          <p:cNvPr id="2" name="矩形 1"/>
          <p:cNvSpPr>
            <a:spLocks noChangeArrowheads="1"/>
          </p:cNvSpPr>
          <p:nvPr/>
        </p:nvSpPr>
        <p:spPr bwMode="auto">
          <a:xfrm>
            <a:off x="550863" y="987425"/>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en-US" altLang="zh-CN" sz="2800" b="1" dirty="0" smtClean="0">
                <a:latin typeface="Times New Roman" panose="02020603050405020304" pitchFamily="18" charset="0"/>
                <a:cs typeface="Times New Roman" panose="02020603050405020304" pitchFamily="18" charset="0"/>
              </a:rPr>
              <a:t>Bagging</a:t>
            </a:r>
            <a:r>
              <a:rPr lang="zh-CN" altLang="en-US" sz="2800" b="1" dirty="0">
                <a:latin typeface="Times New Roman" panose="02020603050405020304" pitchFamily="18" charset="0"/>
                <a:cs typeface="Times New Roman" panose="02020603050405020304" pitchFamily="18" charset="0"/>
              </a:rPr>
              <a:t>和</a:t>
            </a:r>
            <a:r>
              <a:rPr lang="en-US" altLang="zh-CN" sz="2800" b="1" dirty="0" smtClean="0">
                <a:latin typeface="Times New Roman" panose="02020603050405020304" pitchFamily="18" charset="0"/>
                <a:cs typeface="Times New Roman" panose="02020603050405020304" pitchFamily="18" charset="0"/>
              </a:rPr>
              <a:t>Boosting</a:t>
            </a:r>
          </a:p>
        </p:txBody>
      </p:sp>
      <p:pic>
        <p:nvPicPr>
          <p:cNvPr id="8" name="图片 7"/>
          <p:cNvPicPr>
            <a:picLocks noChangeAspect="1"/>
          </p:cNvPicPr>
          <p:nvPr/>
        </p:nvPicPr>
        <p:blipFill>
          <a:blip r:embed="rId4"/>
          <a:stretch>
            <a:fillRect/>
          </a:stretch>
        </p:blipFill>
        <p:spPr>
          <a:xfrm>
            <a:off x="857889" y="1738126"/>
            <a:ext cx="8977621" cy="3456384"/>
          </a:xfrm>
          <a:prstGeom prst="rect">
            <a:avLst/>
          </a:prstGeom>
        </p:spPr>
      </p:pic>
      <p:sp>
        <p:nvSpPr>
          <p:cNvPr id="10" name="文本框 9"/>
          <p:cNvSpPr txBox="1"/>
          <p:nvPr/>
        </p:nvSpPr>
        <p:spPr>
          <a:xfrm>
            <a:off x="1026220" y="5508823"/>
            <a:ext cx="7128792" cy="830997"/>
          </a:xfrm>
          <a:prstGeom prst="rect">
            <a:avLst/>
          </a:prstGeom>
          <a:noFill/>
        </p:spPr>
        <p:txBody>
          <a:bodyPr wrap="square" rtlCol="0">
            <a:spAutoFit/>
          </a:bodyPr>
          <a:lstStyle/>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Bagging (independent models) </a:t>
            </a:r>
          </a:p>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Boosting(sequential models)</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6501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集成算法基本逻辑</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9</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smtClean="0"/>
              <a:t>常见集成算法</a:t>
            </a:r>
            <a:endParaRPr lang="en-US" altLang="zh-CN" sz="2800" b="1" dirty="0" smtClean="0"/>
          </a:p>
        </p:txBody>
      </p:sp>
      <p:graphicFrame>
        <p:nvGraphicFramePr>
          <p:cNvPr id="9" name="Group 61"/>
          <p:cNvGraphicFramePr>
            <a:graphicFrameLocks noGrp="1"/>
          </p:cNvGraphicFramePr>
          <p:nvPr>
            <p:extLst>
              <p:ext uri="{D42A27DB-BD31-4B8C-83A1-F6EECF244321}">
                <p14:modId xmlns:p14="http://schemas.microsoft.com/office/powerpoint/2010/main" val="3283885389"/>
              </p:ext>
            </p:extLst>
          </p:nvPr>
        </p:nvGraphicFramePr>
        <p:xfrm>
          <a:off x="830974" y="1759606"/>
          <a:ext cx="9031453" cy="4587614"/>
        </p:xfrm>
        <a:graphic>
          <a:graphicData uri="http://schemas.openxmlformats.org/drawingml/2006/table">
            <a:tbl>
              <a:tblPr firstRow="1" bandRow="1">
                <a:tableStyleId>{5C22544A-7EE6-4342-B048-85BDC9FD1C3A}</a:tableStyleId>
              </a:tblPr>
              <a:tblGrid>
                <a:gridCol w="4610462">
                  <a:extLst>
                    <a:ext uri="{9D8B030D-6E8A-4147-A177-3AD203B41FA5}">
                      <a16:colId xmlns:a16="http://schemas.microsoft.com/office/drawing/2014/main" val="20000"/>
                    </a:ext>
                  </a:extLst>
                </a:gridCol>
                <a:gridCol w="4420991">
                  <a:extLst>
                    <a:ext uri="{9D8B030D-6E8A-4147-A177-3AD203B41FA5}">
                      <a16:colId xmlns:a16="http://schemas.microsoft.com/office/drawing/2014/main" val="20002"/>
                    </a:ext>
                  </a:extLst>
                </a:gridCol>
              </a:tblGrid>
              <a:tr h="453323">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b="1" i="0" u="none" strike="noStrike" cap="none" normalizeH="0" baseline="0" dirty="0">
                          <a:ln>
                            <a:noFill/>
                          </a:ln>
                          <a:solidFill>
                            <a:srgbClr val="FFFFFF"/>
                          </a:solidFill>
                          <a:effectLst/>
                          <a:latin typeface="微软雅黑 Light" panose="020B0502040204020203" pitchFamily="34" charset="-122"/>
                          <a:ea typeface="微软雅黑 Light" panose="020B0502040204020203" pitchFamily="34" charset="-122"/>
                        </a:rPr>
                        <a:t>算法</a:t>
                      </a:r>
                    </a:p>
                  </a:txBody>
                  <a:tcPr marL="80201" marR="80201" marT="40100" marB="40100" horzOverflow="overflow">
                    <a:solidFill>
                      <a:srgbClr val="2965AB"/>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u="none" strike="noStrike" cap="none" normalizeH="0" baseline="0" dirty="0">
                          <a:ln>
                            <a:noFill/>
                          </a:ln>
                          <a:effectLst/>
                          <a:latin typeface="微软雅黑 Light" panose="020B0502040204020203" pitchFamily="34" charset="-122"/>
                          <a:ea typeface="微软雅黑 Light" panose="020B0502040204020203" pitchFamily="34" charset="-122"/>
                        </a:rPr>
                        <a:t>说明</a:t>
                      </a:r>
                      <a:endParaRPr kumimoji="0" lang="zh-CN" altLang="en-US" sz="1600" b="1" i="0" u="none" strike="noStrike" cap="none" normalizeH="0" baseline="0" dirty="0">
                        <a:ln>
                          <a:noFill/>
                        </a:ln>
                        <a:solidFill>
                          <a:srgbClr val="FFFFFF"/>
                        </a:solidFill>
                        <a:effectLst/>
                        <a:latin typeface="微软雅黑 Light" panose="020B0502040204020203" pitchFamily="34" charset="-122"/>
                        <a:ea typeface="微软雅黑 Light" panose="020B0502040204020203" pitchFamily="34" charset="-122"/>
                      </a:endParaRPr>
                    </a:p>
                  </a:txBody>
                  <a:tcPr marL="80201" marR="80201" marT="40100" marB="40100" horzOverflow="overflow">
                    <a:solidFill>
                      <a:srgbClr val="2965AB"/>
                    </a:solidFill>
                  </a:tcPr>
                </a:tc>
                <a:extLst>
                  <a:ext uri="{0D108BD9-81ED-4DB2-BD59-A6C34878D82A}">
                    <a16:rowId xmlns:a16="http://schemas.microsoft.com/office/drawing/2014/main" val="10000"/>
                  </a:ext>
                </a:extLst>
              </a:tr>
              <a:tr h="430875">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1" lang="en-AU" altLang="zh-CN" sz="1600" b="0" i="0" u="none" strike="noStrike" kern="1200" cap="none" normalizeH="0" baseline="0" dirty="0" err="1">
                          <a:ln>
                            <a:noFill/>
                          </a:ln>
                          <a:solidFill>
                            <a:srgbClr val="000000"/>
                          </a:solidFill>
                          <a:effectLst/>
                          <a:latin typeface="Times New Roman" panose="02020603050405020304" pitchFamily="18" charset="0"/>
                          <a:ea typeface="宋体" panose="02010600030101010101" pitchFamily="2" charset="-122"/>
                        </a:rPr>
                        <a:t>ensemble.AdaBoostClassifier</a:t>
                      </a:r>
                      <a:endParaRPr kumimoji="1" lang="zh-CN" altLang="en-US" sz="16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endParaRPr>
                    </a:p>
                  </a:txBody>
                  <a:tcPr marL="80201" marR="80201" marT="40100" marB="40100"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AU" altLang="zh-CN" sz="1600" b="0" i="0" u="none" strike="noStrike" kern="1200" cap="none" normalizeH="0" baseline="0" dirty="0" err="1">
                          <a:ln>
                            <a:noFill/>
                          </a:ln>
                          <a:solidFill>
                            <a:srgbClr val="000000"/>
                          </a:solidFill>
                          <a:effectLst/>
                          <a:latin typeface="Times New Roman" panose="02020603050405020304" pitchFamily="18" charset="0"/>
                          <a:ea typeface="宋体" panose="02010600030101010101" pitchFamily="2" charset="-122"/>
                        </a:rPr>
                        <a:t>AdaBoost</a:t>
                      </a:r>
                      <a:r>
                        <a:rPr kumimoji="0" lang="zh-CN" altLang="en-US" sz="1600" b="0"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rPr>
                        <a:t>分类</a:t>
                      </a:r>
                      <a:endParaRPr kumimoji="0" lang="zh-CN" altLang="en-US" sz="16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endParaRPr>
                    </a:p>
                  </a:txBody>
                  <a:tcPr marL="80201" marR="80201" marT="40100" marB="40100" horzOverflow="overflow"/>
                </a:tc>
                <a:extLst>
                  <a:ext uri="{0D108BD9-81ED-4DB2-BD59-A6C34878D82A}">
                    <a16:rowId xmlns:a16="http://schemas.microsoft.com/office/drawing/2014/main" val="10001"/>
                  </a:ext>
                </a:extLst>
              </a:tr>
              <a:tr h="501042">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AU" altLang="zh-CN" sz="1600" b="0" i="0" u="none" strike="noStrike" cap="none" normalizeH="0" baseline="0" dirty="0" err="1">
                          <a:ln>
                            <a:noFill/>
                          </a:ln>
                          <a:solidFill>
                            <a:srgbClr val="000000"/>
                          </a:solidFill>
                          <a:effectLst/>
                          <a:latin typeface="Times New Roman" panose="02020603050405020304" pitchFamily="18" charset="0"/>
                          <a:ea typeface="宋体" panose="02010600030101010101" pitchFamily="2" charset="-122"/>
                        </a:rPr>
                        <a:t>ensemble.AdaBoostRegressor</a:t>
                      </a:r>
                      <a:endParaRPr kumimoji="0" lang="zh-CN" altLang="en-US" sz="16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endParaRPr>
                    </a:p>
                  </a:txBody>
                  <a:tcPr marL="80201" marR="80201" marT="40100" marB="40100"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600" b="0" i="0" u="none" strike="noStrike" cap="none" normalizeH="0" baseline="0" dirty="0" err="1">
                          <a:ln>
                            <a:noFill/>
                          </a:ln>
                          <a:solidFill>
                            <a:srgbClr val="000000"/>
                          </a:solidFill>
                          <a:effectLst/>
                          <a:latin typeface="Times New Roman" panose="02020603050405020304" pitchFamily="18" charset="0"/>
                          <a:ea typeface="宋体" panose="02010600030101010101" pitchFamily="2" charset="-122"/>
                        </a:rPr>
                        <a:t>AdaBoost</a:t>
                      </a:r>
                      <a:r>
                        <a:rPr kumimoji="0" lang="zh-CN" altLang="en-US" sz="16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rPr>
                        <a:t>回归</a:t>
                      </a:r>
                    </a:p>
                  </a:txBody>
                  <a:tcPr marL="80201" marR="80201" marT="40100" marB="40100" horzOverflow="overflow"/>
                </a:tc>
                <a:extLst>
                  <a:ext uri="{0D108BD9-81ED-4DB2-BD59-A6C34878D82A}">
                    <a16:rowId xmlns:a16="http://schemas.microsoft.com/office/drawing/2014/main" val="1157274901"/>
                  </a:ext>
                </a:extLst>
              </a:tr>
              <a:tr h="457482">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AU" altLang="zh-CN" sz="1600" b="0" i="0" u="none" strike="noStrike" cap="none" normalizeH="0" baseline="0" dirty="0" err="1">
                          <a:ln>
                            <a:noFill/>
                          </a:ln>
                          <a:solidFill>
                            <a:srgbClr val="000000"/>
                          </a:solidFill>
                          <a:effectLst/>
                          <a:latin typeface="Times New Roman" panose="02020603050405020304" pitchFamily="18" charset="0"/>
                          <a:ea typeface="宋体" panose="02010600030101010101" pitchFamily="2" charset="-122"/>
                        </a:rPr>
                        <a:t>ensemble.RandomForestClassifier</a:t>
                      </a:r>
                      <a:endParaRPr kumimoji="0" lang="zh-CN" altLang="en-US" sz="16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endParaRPr>
                    </a:p>
                  </a:txBody>
                  <a:tcPr marL="80201" marR="80201" marT="40100" marB="40100"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600" u="none" strike="noStrike" kern="1200" cap="none" normalizeH="0" baseline="0" dirty="0">
                          <a:ln>
                            <a:noFill/>
                          </a:ln>
                          <a:solidFill>
                            <a:schemeClr val="dk1"/>
                          </a:solidFill>
                          <a:effectLst/>
                          <a:latin typeface="Times New Roman" panose="02020603050405020304" pitchFamily="18" charset="0"/>
                          <a:ea typeface="宋体" panose="02010600030101010101" pitchFamily="2" charset="-122"/>
                          <a:cs typeface="+mn-cs"/>
                        </a:rPr>
                        <a:t>随机森林分类</a:t>
                      </a:r>
                    </a:p>
                  </a:txBody>
                  <a:tcPr marL="80201" marR="80201" marT="40100" marB="40100" horzOverflow="overflow"/>
                </a:tc>
                <a:extLst>
                  <a:ext uri="{0D108BD9-81ED-4DB2-BD59-A6C34878D82A}">
                    <a16:rowId xmlns:a16="http://schemas.microsoft.com/office/drawing/2014/main" val="10002"/>
                  </a:ext>
                </a:extLst>
              </a:tr>
              <a:tr h="457482">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AU" altLang="zh-CN" sz="1600" b="0" i="0" u="none" strike="noStrike" kern="1200" cap="none" normalizeH="0" baseline="0" dirty="0" err="1">
                          <a:ln>
                            <a:noFill/>
                          </a:ln>
                          <a:solidFill>
                            <a:srgbClr val="000000"/>
                          </a:solidFill>
                          <a:effectLst/>
                          <a:latin typeface="Times New Roman" panose="02020603050405020304" pitchFamily="18" charset="0"/>
                          <a:ea typeface="宋体" panose="02010600030101010101" pitchFamily="2" charset="-122"/>
                        </a:rPr>
                        <a:t>ensemble.RandomForestRegressor</a:t>
                      </a:r>
                      <a:endParaRPr kumimoji="0" lang="zh-CN" altLang="en-US" sz="16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endParaRPr>
                    </a:p>
                  </a:txBody>
                  <a:tcPr marL="80201" marR="80201" marT="40100" marB="40100"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600" b="0"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rPr>
                        <a:t>随机森林回归</a:t>
                      </a:r>
                      <a:endParaRPr kumimoji="0" lang="zh-CN" altLang="en-US" sz="16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endParaRPr>
                    </a:p>
                  </a:txBody>
                  <a:tcPr marL="80201" marR="80201" marT="40100" marB="40100" horzOverflow="overflow"/>
                </a:tc>
                <a:extLst>
                  <a:ext uri="{0D108BD9-81ED-4DB2-BD59-A6C34878D82A}">
                    <a16:rowId xmlns:a16="http://schemas.microsoft.com/office/drawing/2014/main" val="10003"/>
                  </a:ext>
                </a:extLst>
              </a:tr>
              <a:tr h="457482">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AU" altLang="zh-CN" sz="1600" b="0" i="0" u="none" strike="noStrike" cap="none" normalizeH="0" baseline="0" dirty="0" err="1">
                          <a:ln>
                            <a:noFill/>
                          </a:ln>
                          <a:solidFill>
                            <a:srgbClr val="000000"/>
                          </a:solidFill>
                          <a:effectLst/>
                          <a:latin typeface="Times New Roman" panose="02020603050405020304" pitchFamily="18" charset="0"/>
                          <a:ea typeface="宋体" panose="02010600030101010101" pitchFamily="2" charset="-122"/>
                        </a:rPr>
                        <a:t>ensemble.GradientBoostingClassifier</a:t>
                      </a:r>
                      <a:endParaRPr kumimoji="0" lang="zh-CN" altLang="en-US" sz="16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endParaRPr>
                    </a:p>
                  </a:txBody>
                  <a:tcPr marL="80201" marR="80201" marT="40100" marB="40100"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rPr>
                        <a:t>梯度提升分类</a:t>
                      </a:r>
                    </a:p>
                  </a:txBody>
                  <a:tcPr marL="80201" marR="80201" marT="40100" marB="40100" horzOverflow="overflow"/>
                </a:tc>
                <a:extLst>
                  <a:ext uri="{0D108BD9-81ED-4DB2-BD59-A6C34878D82A}">
                    <a16:rowId xmlns:a16="http://schemas.microsoft.com/office/drawing/2014/main" val="3112162685"/>
                  </a:ext>
                </a:extLst>
              </a:tr>
              <a:tr h="457482">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zh-CN" sz="1600" b="0" i="0" u="none" strike="noStrike" cap="none" normalizeH="0" baseline="0" dirty="0" err="1">
                          <a:ln>
                            <a:noFill/>
                          </a:ln>
                          <a:solidFill>
                            <a:srgbClr val="000000"/>
                          </a:solidFill>
                          <a:effectLst/>
                          <a:latin typeface="Times New Roman" panose="02020603050405020304" pitchFamily="18" charset="0"/>
                          <a:ea typeface="宋体" panose="02010600030101010101" pitchFamily="2" charset="-122"/>
                        </a:rPr>
                        <a:t>ensemble.GradientBoostingRegressor</a:t>
                      </a:r>
                      <a:endParaRPr kumimoji="0" lang="zh-CN" altLang="en-US" sz="16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endParaRPr>
                    </a:p>
                  </a:txBody>
                  <a:tcPr marL="80201" marR="80201" marT="40100" marB="40100"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rPr>
                        <a:t>梯度提升回归</a:t>
                      </a:r>
                    </a:p>
                  </a:txBody>
                  <a:tcPr marL="80201" marR="80201" marT="40100" marB="40100" horzOverflow="overflow"/>
                </a:tc>
                <a:extLst>
                  <a:ext uri="{0D108BD9-81ED-4DB2-BD59-A6C34878D82A}">
                    <a16:rowId xmlns:a16="http://schemas.microsoft.com/office/drawing/2014/main" val="1125907518"/>
                  </a:ext>
                </a:extLst>
              </a:tr>
              <a:tr h="457482">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0" u="none" strike="noStrike" cap="none" normalizeH="0" baseline="0" dirty="0" err="1">
                          <a:ln>
                            <a:noFill/>
                          </a:ln>
                          <a:solidFill>
                            <a:srgbClr val="000000"/>
                          </a:solidFill>
                          <a:effectLst/>
                          <a:latin typeface="Times New Roman" panose="02020603050405020304" pitchFamily="18" charset="0"/>
                          <a:ea typeface="宋体" panose="02010600030101010101" pitchFamily="2" charset="-122"/>
                        </a:rPr>
                        <a:t>ensemble.BaggingClassifier</a:t>
                      </a:r>
                      <a:endParaRPr kumimoji="0" lang="zh-CN" altLang="en-US" sz="16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endParaRPr>
                    </a:p>
                  </a:txBody>
                  <a:tcPr marL="80201" marR="80201" marT="40100" marB="40100"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6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rPr>
                        <a:t>Bagging</a:t>
                      </a:r>
                      <a:r>
                        <a:rPr kumimoji="0" lang="zh-CN" altLang="en-US" sz="16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rPr>
                        <a:t>分类</a:t>
                      </a:r>
                    </a:p>
                  </a:txBody>
                  <a:tcPr marL="80201" marR="80201" marT="40100" marB="40100" horzOverflow="overflow"/>
                </a:tc>
                <a:extLst>
                  <a:ext uri="{0D108BD9-81ED-4DB2-BD59-A6C34878D82A}">
                    <a16:rowId xmlns:a16="http://schemas.microsoft.com/office/drawing/2014/main" val="1966153206"/>
                  </a:ext>
                </a:extLst>
              </a:tr>
              <a:tr h="457482">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0" u="none" strike="noStrike" cap="none" normalizeH="0" baseline="0" dirty="0" err="1">
                          <a:ln>
                            <a:noFill/>
                          </a:ln>
                          <a:solidFill>
                            <a:srgbClr val="000000"/>
                          </a:solidFill>
                          <a:effectLst/>
                          <a:latin typeface="Times New Roman" panose="02020603050405020304" pitchFamily="18" charset="0"/>
                          <a:ea typeface="宋体" panose="02010600030101010101" pitchFamily="2" charset="-122"/>
                        </a:rPr>
                        <a:t>ensemble.BaggingRegressor</a:t>
                      </a:r>
                      <a:endParaRPr kumimoji="0" lang="zh-CN" altLang="en-US" sz="16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endParaRPr>
                    </a:p>
                  </a:txBody>
                  <a:tcPr marL="80201" marR="80201" marT="40100" marB="40100"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6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rPr>
                        <a:t>Bagging</a:t>
                      </a:r>
                      <a:r>
                        <a:rPr kumimoji="0" lang="zh-CN" altLang="en-US" sz="16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rPr>
                        <a:t>回归</a:t>
                      </a:r>
                    </a:p>
                  </a:txBody>
                  <a:tcPr marL="80201" marR="80201" marT="40100" marB="40100" horzOverflow="overflow"/>
                </a:tc>
                <a:extLst>
                  <a:ext uri="{0D108BD9-81ED-4DB2-BD59-A6C34878D82A}">
                    <a16:rowId xmlns:a16="http://schemas.microsoft.com/office/drawing/2014/main" val="1183138140"/>
                  </a:ext>
                </a:extLst>
              </a:tr>
              <a:tr h="457482">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0" u="none" strike="noStrike" cap="none" normalizeH="0" baseline="0" dirty="0" err="1">
                          <a:ln>
                            <a:noFill/>
                          </a:ln>
                          <a:solidFill>
                            <a:srgbClr val="000000"/>
                          </a:solidFill>
                          <a:effectLst/>
                          <a:latin typeface="Times New Roman" panose="02020603050405020304" pitchFamily="18" charset="0"/>
                          <a:ea typeface="宋体" panose="02010600030101010101" pitchFamily="2" charset="-122"/>
                        </a:rPr>
                        <a:t>Ensemble.VotingClassifier</a:t>
                      </a:r>
                      <a:endParaRPr kumimoji="0" lang="zh-CN" altLang="en-US" sz="16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endParaRPr>
                    </a:p>
                  </a:txBody>
                  <a:tcPr marL="80201" marR="80201" marT="40100" marB="40100"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rPr>
                        <a:t>投票表决分类器</a:t>
                      </a:r>
                    </a:p>
                  </a:txBody>
                  <a:tcPr marL="80201" marR="80201" marT="40100" marB="40100" horzOverflow="overflow"/>
                </a:tc>
                <a:extLst>
                  <a:ext uri="{0D108BD9-81ED-4DB2-BD59-A6C34878D82A}">
                    <a16:rowId xmlns:a16="http://schemas.microsoft.com/office/drawing/2014/main" val="967262738"/>
                  </a:ext>
                </a:extLst>
              </a:tr>
            </a:tbl>
          </a:graphicData>
        </a:graphic>
      </p:graphicFrame>
    </p:spTree>
    <p:extLst>
      <p:ext uri="{BB962C8B-B14F-4D97-AF65-F5344CB8AC3E}">
        <p14:creationId xmlns:p14="http://schemas.microsoft.com/office/powerpoint/2010/main" val="102148493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585</TotalTime>
  <Pages>0</Pages>
  <Words>4204</Words>
  <Characters>0</Characters>
  <Application>Microsoft Office PowerPoint</Application>
  <DocSecurity>0</DocSecurity>
  <PresentationFormat>自定义</PresentationFormat>
  <Lines>0</Lines>
  <Paragraphs>414</Paragraphs>
  <Slides>50</Slides>
  <Notes>2</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50</vt:i4>
      </vt:variant>
    </vt:vector>
  </HeadingPairs>
  <TitlesOfParts>
    <vt:vector size="63" baseType="lpstr">
      <vt:lpstr>华文中宋</vt:lpstr>
      <vt:lpstr>楷体</vt:lpstr>
      <vt:lpstr>宋体</vt:lpstr>
      <vt:lpstr>微软雅黑</vt:lpstr>
      <vt:lpstr>微软雅黑 Light</vt:lpstr>
      <vt:lpstr>Arial</vt:lpstr>
      <vt:lpstr>Calibri</vt:lpstr>
      <vt:lpstr>Cambria Math</vt:lpstr>
      <vt:lpstr>Euclid Symbol</vt:lpstr>
      <vt:lpstr>Times New Roman</vt:lpstr>
      <vt:lpstr>Wingdings</vt:lpstr>
      <vt:lpstr>Office 主题</vt:lpstr>
      <vt:lpstr>Equation</vt:lpstr>
      <vt:lpstr>第5讲 集成算法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上海财经大学PPT主标题</dc:title>
  <dc:subject/>
  <dc:creator>admin</dc:creator>
  <cp:keywords/>
  <dc:description/>
  <cp:lastModifiedBy>guo_feng</cp:lastModifiedBy>
  <cp:revision>501</cp:revision>
  <dcterms:created xsi:type="dcterms:W3CDTF">2016-12-19T01:38:00Z</dcterms:created>
  <dcterms:modified xsi:type="dcterms:W3CDTF">2024-03-20T05:28:51Z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y fmtid="{D5CDD505-2E9C-101B-9397-08002B2CF9AE}" pid="3" name="KSORubyTemplateID">
    <vt:lpwstr>2</vt:lpwstr>
  </property>
</Properties>
</file>