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343" r:id="rId3"/>
    <p:sldId id="643" r:id="rId4"/>
    <p:sldId id="546" r:id="rId5"/>
    <p:sldId id="644" r:id="rId6"/>
    <p:sldId id="645" r:id="rId7"/>
    <p:sldId id="646" r:id="rId8"/>
    <p:sldId id="647" r:id="rId9"/>
    <p:sldId id="648" r:id="rId10"/>
    <p:sldId id="650" r:id="rId11"/>
    <p:sldId id="649" r:id="rId12"/>
    <p:sldId id="651" r:id="rId13"/>
    <p:sldId id="652" r:id="rId14"/>
    <p:sldId id="654" r:id="rId15"/>
    <p:sldId id="655" r:id="rId16"/>
    <p:sldId id="656" r:id="rId17"/>
    <p:sldId id="657" r:id="rId18"/>
    <p:sldId id="658" r:id="rId19"/>
    <p:sldId id="659" r:id="rId20"/>
    <p:sldId id="660" r:id="rId21"/>
    <p:sldId id="661" r:id="rId22"/>
    <p:sldId id="662" r:id="rId23"/>
    <p:sldId id="663" r:id="rId24"/>
    <p:sldId id="664" r:id="rId25"/>
    <p:sldId id="665" r:id="rId26"/>
    <p:sldId id="666" r:id="rId27"/>
    <p:sldId id="667" r:id="rId28"/>
    <p:sldId id="668" r:id="rId29"/>
    <p:sldId id="669" r:id="rId30"/>
    <p:sldId id="670" r:id="rId31"/>
    <p:sldId id="716" r:id="rId32"/>
    <p:sldId id="671" r:id="rId33"/>
    <p:sldId id="672" r:id="rId34"/>
    <p:sldId id="673" r:id="rId35"/>
    <p:sldId id="674" r:id="rId36"/>
    <p:sldId id="675" r:id="rId37"/>
    <p:sldId id="676" r:id="rId38"/>
    <p:sldId id="677" r:id="rId39"/>
    <p:sldId id="678" r:id="rId40"/>
    <p:sldId id="679" r:id="rId41"/>
    <p:sldId id="681" r:id="rId42"/>
    <p:sldId id="680" r:id="rId43"/>
    <p:sldId id="682" r:id="rId44"/>
    <p:sldId id="683" r:id="rId45"/>
    <p:sldId id="684" r:id="rId46"/>
    <p:sldId id="685" r:id="rId47"/>
    <p:sldId id="686" r:id="rId48"/>
    <p:sldId id="687" r:id="rId49"/>
    <p:sldId id="688" r:id="rId50"/>
    <p:sldId id="689" r:id="rId51"/>
    <p:sldId id="691" r:id="rId52"/>
    <p:sldId id="692" r:id="rId53"/>
    <p:sldId id="710" r:id="rId54"/>
    <p:sldId id="693" r:id="rId55"/>
    <p:sldId id="694" r:id="rId56"/>
    <p:sldId id="695" r:id="rId57"/>
    <p:sldId id="696" r:id="rId58"/>
    <p:sldId id="697" r:id="rId59"/>
    <p:sldId id="698" r:id="rId60"/>
    <p:sldId id="699" r:id="rId61"/>
    <p:sldId id="700" r:id="rId62"/>
    <p:sldId id="701" r:id="rId63"/>
    <p:sldId id="702" r:id="rId64"/>
    <p:sldId id="703" r:id="rId65"/>
    <p:sldId id="704" r:id="rId66"/>
    <p:sldId id="705" r:id="rId67"/>
    <p:sldId id="706" r:id="rId68"/>
    <p:sldId id="707" r:id="rId69"/>
    <p:sldId id="708" r:id="rId70"/>
    <p:sldId id="709" r:id="rId71"/>
    <p:sldId id="711" r:id="rId72"/>
    <p:sldId id="712" r:id="rId73"/>
    <p:sldId id="713" r:id="rId74"/>
    <p:sldId id="714" r:id="rId75"/>
    <p:sldId id="715" r:id="rId76"/>
    <p:sldId id="258" r:id="rId77"/>
  </p:sldIdLst>
  <p:sldSz cx="12190413" cy="6859588"/>
  <p:notesSz cx="6858000" cy="9144000"/>
  <p:defaultTextStyle>
    <a:defPPr>
      <a:defRPr lang="zh-CN"/>
    </a:defPPr>
    <a:lvl1pPr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1pPr>
    <a:lvl2pPr marL="520700" indent="-63500"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2pPr>
    <a:lvl3pPr marL="1042988" indent="-128588"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3pPr>
    <a:lvl4pPr marL="1565275" indent="-193675"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4pPr>
    <a:lvl5pPr marL="2085975" indent="-257175"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D20"/>
    <a:srgbClr val="970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11" autoAdjust="0"/>
    <p:restoredTop sz="94660" autoAdjust="0"/>
  </p:normalViewPr>
  <p:slideViewPr>
    <p:cSldViewPr>
      <p:cViewPr varScale="1">
        <p:scale>
          <a:sx n="66" d="100"/>
          <a:sy n="66" d="100"/>
        </p:scale>
        <p:origin x="460" y="36"/>
      </p:cViewPr>
      <p:guideLst>
        <p:guide orient="horz" pos="2160"/>
        <p:guide pos="3866"/>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7.wmf"/><Relationship Id="rId4"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42670" eaLnBrk="1"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42670" eaLnBrk="1" hangingPunct="1">
              <a:buFont typeface="Arial" panose="020B0604020202020204" pitchFamily="34" charset="0"/>
              <a:buNone/>
              <a:defRPr sz="1200" noProof="1"/>
            </a:lvl1pPr>
          </a:lstStyle>
          <a:p>
            <a:pPr>
              <a:defRPr/>
            </a:pPr>
            <a:endParaRPr lang="zh-CN" altLang="en-US"/>
          </a:p>
        </p:txBody>
      </p:sp>
      <p:sp>
        <p:nvSpPr>
          <p:cNvPr id="2052" name="幻灯片图像占位符 3"/>
          <p:cNvSpPr>
            <a:spLocks noGrp="1" noRot="1" noChangeAspect="1" noChangeArrowheads="1"/>
          </p:cNvSpPr>
          <p:nvPr>
            <p:ph type="sldImg" idx="4294967295"/>
          </p:nvPr>
        </p:nvSpPr>
        <p:spPr bwMode="auto">
          <a:xfrm>
            <a:off x="687388" y="1143000"/>
            <a:ext cx="5483225" cy="30861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053"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42670" eaLnBrk="1" hangingPunct="1">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defTabSz="1042670" eaLnBrk="0" hangingPunct="0">
              <a:buFont typeface="Arial" panose="020B0604020202020204" pitchFamily="34" charset="0"/>
              <a:buNone/>
              <a:defRPr sz="1200"/>
            </a:lvl1pPr>
          </a:lstStyle>
          <a:p>
            <a:pPr>
              <a:defRPr/>
            </a:pPr>
            <a:fld id="{16367110-D2B6-4163-8835-4DBA263C21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a:ln>
            <a:miter lim="800000"/>
          </a:ln>
        </p:spPr>
      </p:sp>
      <p:sp>
        <p:nvSpPr>
          <p:cNvPr id="4099" name="文本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noProof="1"/>
              <a:t>单击此处编辑母版标题样式</a:t>
            </a:r>
          </a:p>
        </p:txBody>
      </p:sp>
      <p:sp>
        <p:nvSpPr>
          <p:cNvPr id="3" name="副标题 2"/>
          <p:cNvSpPr>
            <a:spLocks noGrp="1"/>
          </p:cNvSpPr>
          <p:nvPr>
            <p:ph type="subTitle" idx="1"/>
          </p:nvPr>
        </p:nvSpPr>
        <p:spPr>
          <a:xfrm>
            <a:off x="1828562" y="3887101"/>
            <a:ext cx="8533289" cy="1753006"/>
          </a:xfrm>
        </p:spPr>
        <p:txBody>
          <a:bodyPr/>
          <a:lstStyle>
            <a:lvl1pPr marL="0" indent="0" algn="ctr">
              <a:buNone/>
              <a:defRPr>
                <a:solidFill>
                  <a:schemeClr val="tx1">
                    <a:tint val="75000"/>
                  </a:schemeClr>
                </a:solidFill>
              </a:defRPr>
            </a:lvl1pPr>
            <a:lvl2pPr marL="521335" indent="0" algn="ctr">
              <a:buNone/>
              <a:defRPr>
                <a:solidFill>
                  <a:schemeClr val="tx1">
                    <a:tint val="75000"/>
                  </a:schemeClr>
                </a:solidFill>
              </a:defRPr>
            </a:lvl2pPr>
            <a:lvl3pPr marL="1043305" indent="0" algn="ctr">
              <a:buNone/>
              <a:defRPr>
                <a:solidFill>
                  <a:schemeClr val="tx1">
                    <a:tint val="75000"/>
                  </a:schemeClr>
                </a:solidFill>
              </a:defRPr>
            </a:lvl3pPr>
            <a:lvl4pPr marL="1564640" indent="0" algn="ctr">
              <a:buNone/>
              <a:defRPr>
                <a:solidFill>
                  <a:schemeClr val="tx1">
                    <a:tint val="75000"/>
                  </a:schemeClr>
                </a:solidFill>
              </a:defRPr>
            </a:lvl4pPr>
            <a:lvl5pPr marL="2085975" indent="0" algn="ctr">
              <a:buNone/>
              <a:defRPr>
                <a:solidFill>
                  <a:schemeClr val="tx1">
                    <a:tint val="75000"/>
                  </a:schemeClr>
                </a:solidFill>
              </a:defRPr>
            </a:lvl5pPr>
            <a:lvl6pPr marL="2607945" indent="0" algn="ctr">
              <a:buNone/>
              <a:defRPr>
                <a:solidFill>
                  <a:schemeClr val="tx1">
                    <a:tint val="75000"/>
                  </a:schemeClr>
                </a:solidFill>
              </a:defRPr>
            </a:lvl6pPr>
            <a:lvl7pPr marL="3129280" indent="0" algn="ctr">
              <a:buNone/>
              <a:defRPr>
                <a:solidFill>
                  <a:schemeClr val="tx1">
                    <a:tint val="75000"/>
                  </a:schemeClr>
                </a:solidFill>
              </a:defRPr>
            </a:lvl7pPr>
            <a:lvl8pPr marL="3650615" indent="0" algn="ctr">
              <a:buNone/>
              <a:defRPr>
                <a:solidFill>
                  <a:schemeClr val="tx1">
                    <a:tint val="75000"/>
                  </a:schemeClr>
                </a:solidFill>
              </a:defRPr>
            </a:lvl8pPr>
            <a:lvl9pPr marL="417195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E9ADABF-C77B-4E2C-9C2C-5D19101B1461}" type="slidenum">
              <a:rPr lang="zh-CN" altLang="en-US"/>
              <a:pPr>
                <a:defRPr/>
              </a:pPr>
              <a:t>‹#›</a:t>
            </a:fld>
            <a:endParaRPr lang="zh-CN" altLang="en-US"/>
          </a:p>
        </p:txBody>
      </p:sp>
    </p:spTree>
    <p:extLst>
      <p:ext uri="{BB962C8B-B14F-4D97-AF65-F5344CB8AC3E}">
        <p14:creationId xmlns:p14="http://schemas.microsoft.com/office/powerpoint/2010/main" val="361770546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FB7A45-CE10-489C-8AF1-78047266E766}" type="slidenum">
              <a:rPr lang="zh-CN" altLang="en-US"/>
              <a:pPr>
                <a:defRPr/>
              </a:pPr>
              <a:t>‹#›</a:t>
            </a:fld>
            <a:endParaRPr lang="zh-CN" altLang="en-US"/>
          </a:p>
        </p:txBody>
      </p:sp>
    </p:spTree>
    <p:extLst>
      <p:ext uri="{BB962C8B-B14F-4D97-AF65-F5344CB8AC3E}">
        <p14:creationId xmlns:p14="http://schemas.microsoft.com/office/powerpoint/2010/main" val="11557217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3"/>
            <a:ext cx="2742843" cy="5852880"/>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520" y="274703"/>
            <a:ext cx="8025356" cy="585288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89D21CE-ECD9-4427-817B-2F27B0241754}" type="slidenum">
              <a:rPr lang="zh-CN" altLang="en-US"/>
              <a:pPr>
                <a:defRPr/>
              </a:pPr>
              <a:t>‹#›</a:t>
            </a:fld>
            <a:endParaRPr lang="zh-CN" altLang="en-US"/>
          </a:p>
        </p:txBody>
      </p:sp>
    </p:spTree>
    <p:extLst>
      <p:ext uri="{BB962C8B-B14F-4D97-AF65-F5344CB8AC3E}">
        <p14:creationId xmlns:p14="http://schemas.microsoft.com/office/powerpoint/2010/main" val="94377570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lvl1pPr>
              <a:defRPr baseline="0">
                <a:latin typeface="Times New Roman" panose="02020603050405020304" pitchFamily="18" charset="0"/>
                <a:ea typeface="宋体" panose="02010600030101010101" pitchFamily="2" charset="-122"/>
              </a:defRPr>
            </a:lvl1pPr>
            <a:lvl2pPr>
              <a:defRPr baseline="0">
                <a:latin typeface="Times New Roman" panose="02020603050405020304" pitchFamily="18" charset="0"/>
                <a:ea typeface="宋体" panose="02010600030101010101" pitchFamily="2" charset="-122"/>
              </a:defRPr>
            </a:lvl2pPr>
            <a:lvl3pPr>
              <a:defRPr baseline="0">
                <a:latin typeface="Times New Roman" panose="02020603050405020304" pitchFamily="18" charset="0"/>
                <a:ea typeface="宋体" panose="02010600030101010101" pitchFamily="2" charset="-122"/>
              </a:defRPr>
            </a:lvl3pPr>
            <a:lvl4pPr>
              <a:defRPr baseline="0">
                <a:latin typeface="Times New Roman" panose="02020603050405020304" pitchFamily="18" charset="0"/>
                <a:ea typeface="宋体" panose="02010600030101010101" pitchFamily="2" charset="-122"/>
              </a:defRPr>
            </a:lvl4pPr>
            <a:lvl5pPr>
              <a:defRPr baseline="0">
                <a:latin typeface="Times New Roman" panose="02020603050405020304" pitchFamily="18" charset="0"/>
                <a:ea typeface="宋体" panose="02010600030101010101" pitchFamily="2"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05227DE-0373-4539-A083-559573940DD7}" type="slidenum">
              <a:rPr lang="zh-CN" altLang="en-US"/>
              <a:pPr>
                <a:defRPr/>
              </a:pPr>
              <a:t>‹#›</a:t>
            </a:fld>
            <a:endParaRPr lang="zh-CN" altLang="en-US"/>
          </a:p>
        </p:txBody>
      </p:sp>
    </p:spTree>
    <p:extLst>
      <p:ext uri="{BB962C8B-B14F-4D97-AF65-F5344CB8AC3E}">
        <p14:creationId xmlns:p14="http://schemas.microsoft.com/office/powerpoint/2010/main" val="112638276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1"/>
          </a:xfrm>
        </p:spPr>
        <p:txBody>
          <a:bodyPr anchor="t"/>
          <a:lstStyle>
            <a:lvl1pPr algn="l">
              <a:defRPr sz="4600" b="1" cap="all"/>
            </a:lvl1pPr>
          </a:lstStyle>
          <a:p>
            <a:r>
              <a:rPr lang="zh-CN" altLang="en-US" noProof="1"/>
              <a:t>单击此处编辑母版标题样式</a:t>
            </a:r>
          </a:p>
        </p:txBody>
      </p:sp>
      <p:sp>
        <p:nvSpPr>
          <p:cNvPr id="3" name="文本占位符 2"/>
          <p:cNvSpPr>
            <a:spLocks noGrp="1"/>
          </p:cNvSpPr>
          <p:nvPr>
            <p:ph type="body" idx="1"/>
          </p:nvPr>
        </p:nvSpPr>
        <p:spPr>
          <a:xfrm>
            <a:off x="962959" y="2907386"/>
            <a:ext cx="10361851" cy="1500535"/>
          </a:xfrm>
        </p:spPr>
        <p:txBody>
          <a:bodyPr anchor="b"/>
          <a:lstStyle>
            <a:lvl1pPr marL="0" indent="0">
              <a:buNone/>
              <a:defRPr sz="2300">
                <a:solidFill>
                  <a:schemeClr val="tx1">
                    <a:tint val="75000"/>
                  </a:schemeClr>
                </a:solidFill>
              </a:defRPr>
            </a:lvl1pPr>
            <a:lvl2pPr marL="521335" indent="0">
              <a:buNone/>
              <a:defRPr sz="2100">
                <a:solidFill>
                  <a:schemeClr val="tx1">
                    <a:tint val="75000"/>
                  </a:schemeClr>
                </a:solidFill>
              </a:defRPr>
            </a:lvl2pPr>
            <a:lvl3pPr marL="1043305" indent="0">
              <a:buNone/>
              <a:defRPr sz="1800">
                <a:solidFill>
                  <a:schemeClr val="tx1">
                    <a:tint val="75000"/>
                  </a:schemeClr>
                </a:solidFill>
              </a:defRPr>
            </a:lvl3pPr>
            <a:lvl4pPr marL="1564640" indent="0">
              <a:buNone/>
              <a:defRPr sz="1600">
                <a:solidFill>
                  <a:schemeClr val="tx1">
                    <a:tint val="75000"/>
                  </a:schemeClr>
                </a:solidFill>
              </a:defRPr>
            </a:lvl4pPr>
            <a:lvl5pPr marL="2085975" indent="0">
              <a:buNone/>
              <a:defRPr sz="1600">
                <a:solidFill>
                  <a:schemeClr val="tx1">
                    <a:tint val="75000"/>
                  </a:schemeClr>
                </a:solidFill>
              </a:defRPr>
            </a:lvl5pPr>
            <a:lvl6pPr marL="2607945" indent="0">
              <a:buNone/>
              <a:defRPr sz="1600">
                <a:solidFill>
                  <a:schemeClr val="tx1">
                    <a:tint val="75000"/>
                  </a:schemeClr>
                </a:solidFill>
              </a:defRPr>
            </a:lvl6pPr>
            <a:lvl7pPr marL="3129280" indent="0">
              <a:buNone/>
              <a:defRPr sz="1600">
                <a:solidFill>
                  <a:schemeClr val="tx1">
                    <a:tint val="75000"/>
                  </a:schemeClr>
                </a:solidFill>
              </a:defRPr>
            </a:lvl7pPr>
            <a:lvl8pPr marL="3650615" indent="0">
              <a:buNone/>
              <a:defRPr sz="1600">
                <a:solidFill>
                  <a:schemeClr val="tx1">
                    <a:tint val="75000"/>
                  </a:schemeClr>
                </a:solidFill>
              </a:defRPr>
            </a:lvl8pPr>
            <a:lvl9pPr marL="417195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13A1D3D-EEF9-4304-AC35-BBC7AADEC895}" type="slidenum">
              <a:rPr lang="zh-CN" altLang="en-US"/>
              <a:pPr>
                <a:defRPr/>
              </a:pPr>
              <a:t>‹#›</a:t>
            </a:fld>
            <a:endParaRPr lang="zh-CN" altLang="en-US"/>
          </a:p>
        </p:txBody>
      </p:sp>
    </p:spTree>
    <p:extLst>
      <p:ext uri="{BB962C8B-B14F-4D97-AF65-F5344CB8AC3E}">
        <p14:creationId xmlns:p14="http://schemas.microsoft.com/office/powerpoint/2010/main" val="31721271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520"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6794"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A9F1C21-D100-44EF-AD9F-4DB6ED4EE75C}" type="slidenum">
              <a:rPr lang="zh-CN" altLang="en-US"/>
              <a:pPr>
                <a:defRPr/>
              </a:pPr>
              <a:t>‹#›</a:t>
            </a:fld>
            <a:endParaRPr lang="zh-CN" altLang="en-US"/>
          </a:p>
        </p:txBody>
      </p:sp>
    </p:spTree>
    <p:extLst>
      <p:ext uri="{BB962C8B-B14F-4D97-AF65-F5344CB8AC3E}">
        <p14:creationId xmlns:p14="http://schemas.microsoft.com/office/powerpoint/2010/main" val="3581066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521" y="1535469"/>
            <a:ext cx="5386216" cy="639910"/>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noProof="1"/>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562" y="1535469"/>
            <a:ext cx="5388331" cy="639910"/>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noProof="1"/>
              <a:t>单击此处编辑母版文本样式</a:t>
            </a:r>
          </a:p>
        </p:txBody>
      </p:sp>
      <p:sp>
        <p:nvSpPr>
          <p:cNvPr id="6" name="内容占位符 5"/>
          <p:cNvSpPr>
            <a:spLocks noGrp="1"/>
          </p:cNvSpPr>
          <p:nvPr>
            <p:ph sz="quarter" idx="4"/>
          </p:nvPr>
        </p:nvSpPr>
        <p:spPr>
          <a:xfrm>
            <a:off x="6192562" y="2175379"/>
            <a:ext cx="5388331"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1E7D518-6522-4CE3-B9E7-FE07C780EDB3}" type="slidenum">
              <a:rPr lang="zh-CN" altLang="en-US"/>
              <a:pPr>
                <a:defRPr/>
              </a:pPr>
              <a:t>‹#›</a:t>
            </a:fld>
            <a:endParaRPr lang="zh-CN" altLang="en-US"/>
          </a:p>
        </p:txBody>
      </p:sp>
    </p:spTree>
    <p:extLst>
      <p:ext uri="{BB962C8B-B14F-4D97-AF65-F5344CB8AC3E}">
        <p14:creationId xmlns:p14="http://schemas.microsoft.com/office/powerpoint/2010/main" val="174365076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01F883D-C7C0-4FE8-B9A5-BCFA3ED34737}" type="slidenum">
              <a:rPr lang="zh-CN" altLang="en-US"/>
              <a:pPr>
                <a:defRPr/>
              </a:pPr>
              <a:t>‹#›</a:t>
            </a:fld>
            <a:endParaRPr lang="zh-CN" altLang="en-US"/>
          </a:p>
        </p:txBody>
      </p:sp>
    </p:spTree>
    <p:extLst>
      <p:ext uri="{BB962C8B-B14F-4D97-AF65-F5344CB8AC3E}">
        <p14:creationId xmlns:p14="http://schemas.microsoft.com/office/powerpoint/2010/main" val="142009995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CB94657-4D19-40D5-A6BA-445BAC73B96C}" type="slidenum">
              <a:rPr lang="zh-CN" altLang="en-US"/>
              <a:pPr>
                <a:defRPr/>
              </a:pPr>
              <a:t>‹#›</a:t>
            </a:fld>
            <a:endParaRPr lang="zh-CN" altLang="en-US"/>
          </a:p>
        </p:txBody>
      </p:sp>
    </p:spTree>
    <p:extLst>
      <p:ext uri="{BB962C8B-B14F-4D97-AF65-F5344CB8AC3E}">
        <p14:creationId xmlns:p14="http://schemas.microsoft.com/office/powerpoint/2010/main" val="147965366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300" b="1"/>
            </a:lvl1pPr>
          </a:lstStyle>
          <a:p>
            <a:r>
              <a:rPr lang="zh-CN" altLang="en-US" noProof="1"/>
              <a:t>单击此处编辑母版标题样式</a:t>
            </a:r>
          </a:p>
        </p:txBody>
      </p:sp>
      <p:sp>
        <p:nvSpPr>
          <p:cNvPr id="3" name="内容占位符 2"/>
          <p:cNvSpPr>
            <a:spLocks noGrp="1"/>
          </p:cNvSpPr>
          <p:nvPr>
            <p:ph idx="1"/>
          </p:nvPr>
        </p:nvSpPr>
        <p:spPr>
          <a:xfrm>
            <a:off x="4766112" y="273114"/>
            <a:ext cx="6814780" cy="585446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38B0710-DA81-4A83-8CFB-9B4FC039C7DC}" type="slidenum">
              <a:rPr lang="zh-CN" altLang="en-US"/>
              <a:pPr>
                <a:defRPr/>
              </a:pPr>
              <a:t>‹#›</a:t>
            </a:fld>
            <a:endParaRPr lang="zh-CN" altLang="en-US"/>
          </a:p>
        </p:txBody>
      </p:sp>
    </p:spTree>
    <p:extLst>
      <p:ext uri="{BB962C8B-B14F-4D97-AF65-F5344CB8AC3E}">
        <p14:creationId xmlns:p14="http://schemas.microsoft.com/office/powerpoint/2010/main" val="424096018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300" b="1"/>
            </a:lvl1pPr>
          </a:lstStyle>
          <a:p>
            <a:r>
              <a:rPr lang="zh-CN" altLang="en-US" noProof="1"/>
              <a:t>单击此处编辑母版标题样式</a:t>
            </a:r>
          </a:p>
        </p:txBody>
      </p:sp>
      <p:sp>
        <p:nvSpPr>
          <p:cNvPr id="3" name="图片占位符 2"/>
          <p:cNvSpPr>
            <a:spLocks noGrp="1"/>
          </p:cNvSpPr>
          <p:nvPr>
            <p:ph type="pic" idx="1"/>
          </p:nvPr>
        </p:nvSpPr>
        <p:spPr>
          <a:xfrm>
            <a:off x="2389406" y="612917"/>
            <a:ext cx="7314248" cy="4115753"/>
          </a:xfrm>
        </p:spPr>
        <p:txBody>
          <a:bodyPr/>
          <a:lstStyle>
            <a:lvl1pPr marL="0" indent="0">
              <a:buNone/>
              <a:defRPr sz="3700"/>
            </a:lvl1pPr>
            <a:lvl2pPr marL="521335" indent="0">
              <a:buNone/>
              <a:defRPr sz="3200"/>
            </a:lvl2pPr>
            <a:lvl3pPr marL="1043305" indent="0">
              <a:buNone/>
              <a:defRPr sz="2700"/>
            </a:lvl3pPr>
            <a:lvl4pPr marL="1564640" indent="0">
              <a:buNone/>
              <a:defRPr sz="2300"/>
            </a:lvl4pPr>
            <a:lvl5pPr marL="2085975" indent="0">
              <a:buNone/>
              <a:defRPr sz="2300"/>
            </a:lvl5pPr>
            <a:lvl6pPr marL="2607945" indent="0">
              <a:buNone/>
              <a:defRPr sz="2300"/>
            </a:lvl6pPr>
            <a:lvl7pPr marL="3129280" indent="0">
              <a:buNone/>
              <a:defRPr sz="2300"/>
            </a:lvl7pPr>
            <a:lvl8pPr marL="3650615" indent="0">
              <a:buNone/>
              <a:defRPr sz="2300"/>
            </a:lvl8pPr>
            <a:lvl9pPr marL="4171950" indent="0">
              <a:buNone/>
              <a:defRPr sz="2300"/>
            </a:lvl9pPr>
          </a:lstStyle>
          <a:p>
            <a:pPr lvl="0"/>
            <a:endParaRPr lang="zh-CN" altLang="en-US" noProof="1"/>
          </a:p>
        </p:txBody>
      </p:sp>
      <p:sp>
        <p:nvSpPr>
          <p:cNvPr id="4" name="文本占位符 3"/>
          <p:cNvSpPr>
            <a:spLocks noGrp="1"/>
          </p:cNvSpPr>
          <p:nvPr>
            <p:ph type="body" sz="half" idx="2"/>
          </p:nvPr>
        </p:nvSpPr>
        <p:spPr>
          <a:xfrm>
            <a:off x="2389406" y="5368581"/>
            <a:ext cx="7314248" cy="805049"/>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C15777B-E3F4-44E4-98B8-480381FEB06E}" type="slidenum">
              <a:rPr lang="zh-CN" altLang="en-US"/>
              <a:pPr>
                <a:defRPr/>
              </a:pPr>
              <a:t>‹#›</a:t>
            </a:fld>
            <a:endParaRPr lang="zh-CN" altLang="en-US"/>
          </a:p>
        </p:txBody>
      </p:sp>
    </p:spTree>
    <p:extLst>
      <p:ext uri="{BB962C8B-B14F-4D97-AF65-F5344CB8AC3E}">
        <p14:creationId xmlns:p14="http://schemas.microsoft.com/office/powerpoint/2010/main" val="77967791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1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4294967295"/>
          </p:nvPr>
        </p:nvSpPr>
        <p:spPr bwMode="auto">
          <a:xfrm>
            <a:off x="609600" y="1600200"/>
            <a:ext cx="1097121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7938"/>
            <a:ext cx="2844800" cy="365125"/>
          </a:xfrm>
          <a:prstGeom prst="rect">
            <a:avLst/>
          </a:prstGeom>
        </p:spPr>
        <p:txBody>
          <a:bodyPr vert="horz" lIns="104306" tIns="52153" rIns="104306" bIns="52153" rtlCol="0" anchor="ctr"/>
          <a:lstStyle>
            <a:lvl1pPr algn="l" defTabSz="1042670" eaLnBrk="1" fontAlgn="auto" hangingPunct="1">
              <a:buFont typeface="Arial" panose="020B0604020202020204" pitchFamily="34" charset="0"/>
              <a:buNone/>
              <a:defRPr sz="1400" noProof="1">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165600" y="6357938"/>
            <a:ext cx="3859213" cy="365125"/>
          </a:xfrm>
          <a:prstGeom prst="rect">
            <a:avLst/>
          </a:prstGeom>
        </p:spPr>
        <p:txBody>
          <a:bodyPr vert="horz" lIns="104306" tIns="52153" rIns="104306" bIns="52153" rtlCol="0" anchor="ctr"/>
          <a:lstStyle>
            <a:lvl1pPr algn="ctr" defTabSz="1042670" eaLnBrk="1" fontAlgn="auto" hangingPunct="1">
              <a:buFont typeface="Arial" panose="020B0604020202020204" pitchFamily="34" charset="0"/>
              <a:buNone/>
              <a:defRPr sz="14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736013" y="6357938"/>
            <a:ext cx="2844800" cy="365125"/>
          </a:xfrm>
          <a:prstGeom prst="rect">
            <a:avLst/>
          </a:prstGeom>
        </p:spPr>
        <p:txBody>
          <a:bodyPr vert="horz" wrap="square" lIns="104306" tIns="52153" rIns="104306" bIns="52153" numCol="1" anchor="ctr" anchorCtr="0" compatLnSpc="1"/>
          <a:lstStyle>
            <a:lvl1pPr algn="r" defTabSz="1042670" eaLnBrk="1" hangingPunct="1">
              <a:buFont typeface="Arial" panose="020B0604020202020204" pitchFamily="34" charset="0"/>
              <a:buChar char="•"/>
              <a:defRPr sz="1400">
                <a:solidFill>
                  <a:srgbClr val="898989"/>
                </a:solidFill>
              </a:defRPr>
            </a:lvl1pPr>
          </a:lstStyle>
          <a:p>
            <a:pPr>
              <a:defRPr/>
            </a:pPr>
            <a:fld id="{A25C85A8-38B4-4365-9C7E-AE89C6C2E9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2988" rtl="0" eaLnBrk="0" fontAlgn="base" hangingPunct="0">
        <a:spcBef>
          <a:spcPct val="0"/>
        </a:spcBef>
        <a:spcAft>
          <a:spcPct val="0"/>
        </a:spcAft>
        <a:defRPr sz="5000" kern="1200">
          <a:solidFill>
            <a:schemeClr val="tx1"/>
          </a:solidFill>
          <a:latin typeface="+mj-lt"/>
          <a:ea typeface="+mj-ea"/>
          <a:cs typeface="+mj-cs"/>
        </a:defRPr>
      </a:lvl1pPr>
      <a:lvl2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2pPr>
      <a:lvl3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3pPr>
      <a:lvl4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4pPr>
      <a:lvl5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5pPr>
      <a:lvl6pPr marL="4572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6pPr>
      <a:lvl7pPr marL="9144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7pPr>
      <a:lvl8pPr marL="13716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8pPr>
      <a:lvl9pPr marL="18288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9pPr>
    </p:titleStyle>
    <p:body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42670" rtl="0" eaLnBrk="1" latinLnBrk="0" hangingPunct="1">
        <a:defRPr sz="2100" kern="1200">
          <a:solidFill>
            <a:schemeClr val="tx1"/>
          </a:solidFill>
          <a:latin typeface="+mn-lt"/>
          <a:ea typeface="+mn-ea"/>
          <a:cs typeface="+mn-cs"/>
        </a:defRPr>
      </a:lvl1pPr>
      <a:lvl2pPr marL="521335" algn="l" defTabSz="1042670" rtl="0" eaLnBrk="1" latinLnBrk="0" hangingPunct="1">
        <a:defRPr sz="2100" kern="1200">
          <a:solidFill>
            <a:schemeClr val="tx1"/>
          </a:solidFill>
          <a:latin typeface="+mn-lt"/>
          <a:ea typeface="+mn-ea"/>
          <a:cs typeface="+mn-cs"/>
        </a:defRPr>
      </a:lvl2pPr>
      <a:lvl3pPr marL="1043305" algn="l" defTabSz="1042670" rtl="0" eaLnBrk="1" latinLnBrk="0" hangingPunct="1">
        <a:defRPr sz="2100" kern="1200">
          <a:solidFill>
            <a:schemeClr val="tx1"/>
          </a:solidFill>
          <a:latin typeface="+mn-lt"/>
          <a:ea typeface="+mn-ea"/>
          <a:cs typeface="+mn-cs"/>
        </a:defRPr>
      </a:lvl3pPr>
      <a:lvl4pPr marL="1564640" algn="l" defTabSz="1042670" rtl="0" eaLnBrk="1" latinLnBrk="0" hangingPunct="1">
        <a:defRPr sz="2100" kern="1200">
          <a:solidFill>
            <a:schemeClr val="tx1"/>
          </a:solidFill>
          <a:latin typeface="+mn-lt"/>
          <a:ea typeface="+mn-ea"/>
          <a:cs typeface="+mn-cs"/>
        </a:defRPr>
      </a:lvl4pPr>
      <a:lvl5pPr marL="2085975" algn="l" defTabSz="1042670" rtl="0" eaLnBrk="1" latinLnBrk="0" hangingPunct="1">
        <a:defRPr sz="2100" kern="1200">
          <a:solidFill>
            <a:schemeClr val="tx1"/>
          </a:solidFill>
          <a:latin typeface="+mn-lt"/>
          <a:ea typeface="+mn-ea"/>
          <a:cs typeface="+mn-cs"/>
        </a:defRPr>
      </a:lvl5pPr>
      <a:lvl6pPr marL="2607945" algn="l" defTabSz="1042670" rtl="0" eaLnBrk="1" latinLnBrk="0" hangingPunct="1">
        <a:defRPr sz="2100" kern="1200">
          <a:solidFill>
            <a:schemeClr val="tx1"/>
          </a:solidFill>
          <a:latin typeface="+mn-lt"/>
          <a:ea typeface="+mn-ea"/>
          <a:cs typeface="+mn-cs"/>
        </a:defRPr>
      </a:lvl6pPr>
      <a:lvl7pPr marL="3129280" algn="l" defTabSz="1042670" rtl="0" eaLnBrk="1" latinLnBrk="0" hangingPunct="1">
        <a:defRPr sz="2100" kern="1200">
          <a:solidFill>
            <a:schemeClr val="tx1"/>
          </a:solidFill>
          <a:latin typeface="+mn-lt"/>
          <a:ea typeface="+mn-ea"/>
          <a:cs typeface="+mn-cs"/>
        </a:defRPr>
      </a:lvl7pPr>
      <a:lvl8pPr marL="3650615" algn="l" defTabSz="1042670" rtl="0" eaLnBrk="1" latinLnBrk="0" hangingPunct="1">
        <a:defRPr sz="2100" kern="1200">
          <a:solidFill>
            <a:schemeClr val="tx1"/>
          </a:solidFill>
          <a:latin typeface="+mn-lt"/>
          <a:ea typeface="+mn-ea"/>
          <a:cs typeface="+mn-cs"/>
        </a:defRPr>
      </a:lvl8pPr>
      <a:lvl9pPr marL="4171950" algn="l" defTabSz="10426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4.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10" Type="http://schemas.openxmlformats.org/officeDocument/2006/relationships/image" Target="../media/image9.wmf"/><Relationship Id="rId4" Type="http://schemas.openxmlformats.org/officeDocument/2006/relationships/image" Target="../media/image5.png"/><Relationship Id="rId9"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4.pn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6.bin"/><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4.png"/><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7.bin"/><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4.png"/><Relationship Id="rId7" Type="http://schemas.openxmlformats.org/officeDocument/2006/relationships/oleObject" Target="../embeddings/oleObject10.bin"/><Relationship Id="rId12"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20.wmf"/><Relationship Id="rId4" Type="http://schemas.openxmlformats.org/officeDocument/2006/relationships/image" Target="../media/image5.png"/><Relationship Id="rId9"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0.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30.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Administrator\Desktop\财大ppt模板\B10PPT模板（二）宽屏-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8" y="1588"/>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文本框 1"/>
          <p:cNvSpPr txBox="1">
            <a:spLocks noChangeArrowheads="1"/>
          </p:cNvSpPr>
          <p:nvPr/>
        </p:nvSpPr>
        <p:spPr bwMode="auto">
          <a:xfrm>
            <a:off x="912018" y="3497895"/>
            <a:ext cx="10367963" cy="302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zh-CN" altLang="en-US" sz="3200" b="1" dirty="0" smtClean="0">
                <a:latin typeface="楷体" panose="02010609060101010101" pitchFamily="49" charset="-122"/>
                <a:ea typeface="楷体" panose="02010609060101010101" pitchFamily="49" charset="-122"/>
              </a:rPr>
              <a:t>郭峰</a:t>
            </a:r>
            <a:endParaRPr lang="en-US" altLang="zh-CN" sz="3200" b="1" dirty="0" smtClean="0">
              <a:latin typeface="楷体" panose="02010609060101010101" pitchFamily="49" charset="-122"/>
              <a:ea typeface="楷体" panose="02010609060101010101" pitchFamily="49" charset="-122"/>
            </a:endParaRPr>
          </a:p>
          <a:p>
            <a:pPr algn="ctr" eaLnBrk="1" hangingPunct="1">
              <a:lnSpc>
                <a:spcPct val="150000"/>
              </a:lnSpc>
            </a:pPr>
            <a:r>
              <a:rPr lang="zh-CN" altLang="en-US" dirty="0" smtClean="0">
                <a:latin typeface="楷体" panose="02010609060101010101" pitchFamily="49" charset="-122"/>
                <a:ea typeface="楷体" panose="02010609060101010101" pitchFamily="49" charset="-122"/>
              </a:rPr>
              <a:t>上海财经大学公共经济与管理学院</a:t>
            </a:r>
            <a:endParaRPr lang="en-US" altLang="zh-CN" dirty="0" smtClean="0">
              <a:latin typeface="楷体" panose="02010609060101010101" pitchFamily="49" charset="-122"/>
              <a:ea typeface="楷体" panose="02010609060101010101" pitchFamily="49" charset="-122"/>
            </a:endParaRPr>
          </a:p>
          <a:p>
            <a:pPr algn="ctr" eaLnBrk="1" hangingPunct="1">
              <a:lnSpc>
                <a:spcPct val="150000"/>
              </a:lnSpc>
            </a:pPr>
            <a:r>
              <a:rPr lang="zh-CN" altLang="en-US" dirty="0" smtClean="0">
                <a:latin typeface="楷体" panose="02010609060101010101" pitchFamily="49" charset="-122"/>
                <a:ea typeface="楷体" panose="02010609060101010101" pitchFamily="49" charset="-122"/>
              </a:rPr>
              <a:t>上海财经大学数实融合与智能治理实验室</a:t>
            </a:r>
            <a:endParaRPr lang="en-US" altLang="zh-CN" dirty="0">
              <a:latin typeface="楷体" panose="02010609060101010101" pitchFamily="49" charset="-122"/>
              <a:ea typeface="楷体" panose="02010609060101010101" pitchFamily="49" charset="-122"/>
            </a:endParaRPr>
          </a:p>
          <a:p>
            <a:pPr algn="ctr" eaLnBrk="1" hangingPunct="1">
              <a:lnSpc>
                <a:spcPct val="150000"/>
              </a:lnSpc>
              <a:buFont typeface="Arial" panose="020B0604020202020204" pitchFamily="34" charset="0"/>
              <a:buNone/>
            </a:pPr>
            <a:r>
              <a:rPr lang="en-US" altLang="zh-CN" dirty="0" smtClean="0">
                <a:latin typeface="楷体" panose="02010609060101010101" pitchFamily="49" charset="-122"/>
                <a:ea typeface="楷体" panose="02010609060101010101" pitchFamily="49" charset="-122"/>
              </a:rPr>
              <a:t>2023</a:t>
            </a:r>
            <a:r>
              <a:rPr lang="zh-CN" altLang="en-US" dirty="0" smtClean="0">
                <a:latin typeface="楷体" panose="02010609060101010101" pitchFamily="49" charset="-122"/>
                <a:ea typeface="楷体" panose="02010609060101010101" pitchFamily="49" charset="-122"/>
              </a:rPr>
              <a:t>年</a:t>
            </a:r>
            <a:r>
              <a:rPr lang="en-US" altLang="zh-CN" dirty="0" smtClean="0">
                <a:latin typeface="楷体" panose="02010609060101010101" pitchFamily="49" charset="-122"/>
                <a:ea typeface="楷体" panose="02010609060101010101" pitchFamily="49" charset="-122"/>
              </a:rPr>
              <a:t>10</a:t>
            </a:r>
            <a:r>
              <a:rPr lang="zh-CN" altLang="en-US" dirty="0" smtClean="0">
                <a:latin typeface="楷体" panose="02010609060101010101" pitchFamily="49" charset="-122"/>
                <a:ea typeface="楷体" panose="02010609060101010101" pitchFamily="49" charset="-122"/>
              </a:rPr>
              <a:t>月</a:t>
            </a:r>
            <a:endParaRPr lang="en-US" altLang="zh-CN" dirty="0" smtClean="0">
              <a:latin typeface="楷体" panose="02010609060101010101" pitchFamily="49" charset="-122"/>
              <a:ea typeface="楷体" panose="02010609060101010101" pitchFamily="49" charset="-122"/>
            </a:endParaRPr>
          </a:p>
          <a:p>
            <a:pPr algn="ctr" eaLnBrk="1" hangingPunct="1">
              <a:lnSpc>
                <a:spcPct val="150000"/>
              </a:lnSpc>
              <a:buFont typeface="Arial" panose="020B0604020202020204" pitchFamily="34" charset="0"/>
              <a:buNone/>
            </a:pPr>
            <a:endParaRPr lang="en-US" altLang="zh-CN" sz="3200" b="1" i="1" dirty="0">
              <a:latin typeface="Times New Roman" panose="02020603050405020304" pitchFamily="18" charset="0"/>
            </a:endParaRPr>
          </a:p>
        </p:txBody>
      </p:sp>
      <p:pic>
        <p:nvPicPr>
          <p:cNvPr id="3076"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387350"/>
            <a:ext cx="17621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50" y="330200"/>
            <a:ext cx="2930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B30771-87C4-4889-8CE4-8389BF394024}" type="slidenum">
              <a:rPr lang="zh-CN" altLang="en-US" smtClean="0"/>
              <a:pPr defTabSz="1042988"/>
              <a:t>1</a:t>
            </a:fld>
            <a:endParaRPr lang="zh-CN" altLang="en-US" smtClean="0"/>
          </a:p>
        </p:txBody>
      </p:sp>
      <p:sp>
        <p:nvSpPr>
          <p:cNvPr id="3079" name="标题 1"/>
          <p:cNvSpPr>
            <a:spLocks noGrp="1" noChangeArrowheads="1"/>
          </p:cNvSpPr>
          <p:nvPr>
            <p:ph type="ctrTitle"/>
          </p:nvPr>
        </p:nvSpPr>
        <p:spPr>
          <a:xfrm>
            <a:off x="766836" y="1754974"/>
            <a:ext cx="10361612" cy="1803400"/>
          </a:xfrm>
        </p:spPr>
        <p:txBody>
          <a:bodyPr/>
          <a:lstStyle/>
          <a:p>
            <a:pPr eaLnBrk="1" hangingPunct="1">
              <a:lnSpc>
                <a:spcPct val="150000"/>
              </a:lnSpc>
            </a:pPr>
            <a:r>
              <a:rPr lang="zh-CN" altLang="en-US" sz="3600" b="1" dirty="0" smtClean="0">
                <a:solidFill>
                  <a:srgbClr val="7C1D20"/>
                </a:solidFill>
                <a:latin typeface="楷体" panose="02010609060101010101" pitchFamily="49" charset="-122"/>
                <a:ea typeface="楷体" panose="02010609060101010101" pitchFamily="49" charset="-122"/>
              </a:rPr>
              <a:t>第</a:t>
            </a:r>
            <a:r>
              <a:rPr lang="en-US" altLang="zh-CN" sz="3600" b="1" dirty="0" smtClean="0">
                <a:solidFill>
                  <a:srgbClr val="7C1D20"/>
                </a:solidFill>
                <a:latin typeface="楷体" panose="02010609060101010101" pitchFamily="49" charset="-122"/>
                <a:ea typeface="楷体" panose="02010609060101010101" pitchFamily="49" charset="-122"/>
              </a:rPr>
              <a:t>6</a:t>
            </a:r>
            <a:r>
              <a:rPr lang="zh-CN" altLang="en-US" sz="3600" b="1" dirty="0" smtClean="0">
                <a:solidFill>
                  <a:srgbClr val="7C1D20"/>
                </a:solidFill>
                <a:latin typeface="楷体" panose="02010609060101010101" pitchFamily="49" charset="-122"/>
                <a:ea typeface="楷体" panose="02010609060101010101" pitchFamily="49" charset="-122"/>
              </a:rPr>
              <a:t>讲 无监督学习</a:t>
            </a:r>
            <a:endParaRPr lang="zh-CN" altLang="en-US" sz="3200" b="1" dirty="0" smtClean="0">
              <a:solidFill>
                <a:srgbClr val="7C1D20"/>
              </a:solidFill>
              <a:latin typeface="Times New Roman" panose="02020603050405020304" pitchFamily="18" charset="0"/>
              <a:ea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10</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无监督学习概述</a:t>
            </a:r>
          </a:p>
          <a:p>
            <a:pPr eaLnBrk="1" hangingPunct="1">
              <a:lnSpc>
                <a:spcPct val="150000"/>
              </a:lnSpc>
              <a:spcBef>
                <a:spcPct val="20000"/>
              </a:spcBef>
              <a:buFont typeface="Arial" panose="020B0604020202020204" pitchFamily="34" charset="0"/>
              <a:buChar char="•"/>
            </a:pPr>
            <a:r>
              <a:rPr lang="zh-CN" altLang="en-US" sz="2800" dirty="0" smtClean="0"/>
              <a:t>聚类</a:t>
            </a:r>
            <a:endParaRPr lang="zh-CN" altLang="en-US" sz="2800" dirty="0">
              <a:solidFill>
                <a:schemeClr val="bg1">
                  <a:lumMod val="65000"/>
                </a:schemeClr>
              </a:solidFill>
            </a:endParaRP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降维</a:t>
            </a:r>
          </a:p>
          <a:p>
            <a:pPr eaLnBrk="1" hangingPunct="1">
              <a:lnSpc>
                <a:spcPct val="150000"/>
              </a:lnSpc>
              <a:spcBef>
                <a:spcPct val="20000"/>
              </a:spcBef>
              <a:buFont typeface="Arial" panose="020B0604020202020204" pitchFamily="34" charset="0"/>
              <a:buChar char="•"/>
            </a:pPr>
            <a:r>
              <a:rPr lang="en-US" altLang="zh-CN" sz="2800" dirty="0" smtClean="0">
                <a:solidFill>
                  <a:schemeClr val="bg1">
                    <a:lumMod val="65000"/>
                  </a:schemeClr>
                </a:solidFill>
                <a:latin typeface="Times New Roman" panose="02020603050405020304" pitchFamily="18" charset="0"/>
                <a:cs typeface="Times New Roman" panose="02020603050405020304" pitchFamily="18" charset="0"/>
              </a:rPr>
              <a:t>LDA</a:t>
            </a:r>
            <a:r>
              <a:rPr lang="zh-CN" altLang="en-US" sz="2800" dirty="0">
                <a:solidFill>
                  <a:schemeClr val="bg1">
                    <a:lumMod val="65000"/>
                  </a:schemeClr>
                </a:solidFill>
              </a:rPr>
              <a:t>主题模型</a:t>
            </a:r>
          </a:p>
        </p:txBody>
      </p:sp>
    </p:spTree>
    <p:extLst>
      <p:ext uri="{BB962C8B-B14F-4D97-AF65-F5344CB8AC3E}">
        <p14:creationId xmlns:p14="http://schemas.microsoft.com/office/powerpoint/2010/main" val="1653051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11</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buNone/>
            </a:pPr>
            <a:r>
              <a:rPr lang="zh-CN" altLang="en-US" sz="2800" b="1" dirty="0" smtClean="0">
                <a:latin typeface="宋体" panose="02010600030101010101" pitchFamily="2" charset="-122"/>
              </a:rPr>
              <a:t>聚类的定义</a:t>
            </a:r>
            <a:endParaRPr lang="zh-CN" altLang="en-US" sz="2800" b="1" dirty="0">
              <a:latin typeface="宋体" panose="02010600030101010101" pitchFamily="2" charset="-122"/>
            </a:endParaRPr>
          </a:p>
        </p:txBody>
      </p:sp>
      <p:sp>
        <p:nvSpPr>
          <p:cNvPr id="11" name="内容占位符 2">
            <a:extLst>
              <a:ext uri="{FF2B5EF4-FFF2-40B4-BE49-F238E27FC236}">
                <a16:creationId xmlns:a16="http://schemas.microsoft.com/office/drawing/2014/main" id="{14E52B5B-FCA7-48E5-96DB-0A63B797844A}"/>
              </a:ext>
            </a:extLst>
          </p:cNvPr>
          <p:cNvSpPr txBox="1">
            <a:spLocks/>
          </p:cNvSpPr>
          <p:nvPr/>
        </p:nvSpPr>
        <p:spPr bwMode="auto">
          <a:xfrm>
            <a:off x="534670" y="1563012"/>
            <a:ext cx="9880836" cy="413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dirty="0" smtClean="0"/>
              <a:t>聚类是指将对象自然分组，使得每组由相似的对象构成一类的过程</a:t>
            </a:r>
          </a:p>
          <a:p>
            <a:endParaRPr lang="zh-CN" altLang="en-US" sz="2000" dirty="0" smtClean="0"/>
          </a:p>
          <a:p>
            <a:r>
              <a:rPr lang="zh-CN" altLang="en-US" sz="2000" dirty="0" smtClean="0"/>
              <a:t>因为训练集样本并无类别标记，所以聚类是无监督学习过程</a:t>
            </a:r>
          </a:p>
          <a:p>
            <a:endParaRPr lang="zh-CN" altLang="en-US" sz="2000" dirty="0" smtClean="0"/>
          </a:p>
          <a:p>
            <a:r>
              <a:rPr lang="zh-CN" altLang="en-US" sz="2000" dirty="0" smtClean="0"/>
              <a:t>一个聚类（</a:t>
            </a:r>
            <a:r>
              <a:rPr lang="en-US" altLang="zh-CN" sz="2000" dirty="0" smtClean="0">
                <a:latin typeface="Times New Roman" panose="02020603050405020304" pitchFamily="18" charset="0"/>
                <a:cs typeface="Times New Roman" panose="02020603050405020304" pitchFamily="18" charset="0"/>
              </a:rPr>
              <a:t>cluster</a:t>
            </a:r>
            <a:r>
              <a:rPr lang="zh-CN" altLang="en-US" sz="2000" dirty="0" smtClean="0"/>
              <a:t>）是指一组样本，它们与属于同一聚类的样本相似，而与属于其他聚类的样本不相似</a:t>
            </a:r>
          </a:p>
          <a:p>
            <a:endParaRPr lang="en-US" altLang="zh-CN" sz="2000" dirty="0" smtClean="0"/>
          </a:p>
          <a:p>
            <a:r>
              <a:rPr lang="zh-CN" altLang="en-US" sz="2000" dirty="0" smtClean="0"/>
              <a:t>聚类可用作一种独立的数据分析工具，用于分析数据的内在特性；或一种数据预处理方法，为后续模式识别服务</a:t>
            </a:r>
          </a:p>
          <a:p>
            <a:pPr marL="0" indent="0">
              <a:buFont typeface="Arial" panose="020B0604020202020204" pitchFamily="34" charset="0"/>
              <a:buNone/>
            </a:pPr>
            <a:endParaRPr lang="zh-CN" altLang="en-US" sz="2000" dirty="0"/>
          </a:p>
        </p:txBody>
      </p:sp>
    </p:spTree>
    <p:extLst>
      <p:ext uri="{BB962C8B-B14F-4D97-AF65-F5344CB8AC3E}">
        <p14:creationId xmlns:p14="http://schemas.microsoft.com/office/powerpoint/2010/main" val="1808044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12</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buNone/>
            </a:pPr>
            <a:r>
              <a:rPr lang="zh-CN" altLang="en-US" sz="2800" b="1" dirty="0"/>
              <a:t>聚类问题的描述</a:t>
            </a:r>
            <a:endParaRPr lang="zh-CN" altLang="en-US" sz="2800" b="1" dirty="0">
              <a:latin typeface="宋体" panose="02010600030101010101" pitchFamily="2" charset="-122"/>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846" y="1725646"/>
            <a:ext cx="8182520" cy="4392305"/>
          </a:xfrm>
          <a:prstGeom prst="rect">
            <a:avLst/>
          </a:prstGeom>
        </p:spPr>
      </p:pic>
    </p:spTree>
    <p:extLst>
      <p:ext uri="{BB962C8B-B14F-4D97-AF65-F5344CB8AC3E}">
        <p14:creationId xmlns:p14="http://schemas.microsoft.com/office/powerpoint/2010/main" val="3170803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13</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buNone/>
            </a:pPr>
            <a:r>
              <a:rPr lang="zh-CN" altLang="en-US" sz="2800" b="1" dirty="0"/>
              <a:t>聚类问题的描述</a:t>
            </a:r>
            <a:endParaRPr lang="zh-CN" altLang="en-US" sz="2800" b="1" dirty="0">
              <a:latin typeface="宋体" panose="02010600030101010101" pitchFamily="2" charset="-122"/>
            </a:endParaRPr>
          </a:p>
        </p:txBody>
      </p:sp>
      <p:sp>
        <p:nvSpPr>
          <p:cNvPr id="10" name="Rectangle 3">
            <a:extLst>
              <a:ext uri="{FF2B5EF4-FFF2-40B4-BE49-F238E27FC236}">
                <a16:creationId xmlns:a16="http://schemas.microsoft.com/office/drawing/2014/main" id="{04589E40-E527-45C2-8AF9-DA0CD00E5F40}"/>
              </a:ext>
            </a:extLst>
          </p:cNvPr>
          <p:cNvSpPr txBox="1">
            <a:spLocks noChangeArrowheads="1"/>
          </p:cNvSpPr>
          <p:nvPr/>
        </p:nvSpPr>
        <p:spPr bwMode="auto">
          <a:xfrm>
            <a:off x="490590" y="1507002"/>
            <a:ext cx="9061264" cy="333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ltLang="zh-CN" sz="2000" b="1" dirty="0" smtClean="0">
                <a:latin typeface="Times New Roman" panose="02020603050405020304" pitchFamily="18" charset="0"/>
              </a:rPr>
              <a:t>   </a:t>
            </a:r>
            <a:r>
              <a:rPr lang="zh-CN" altLang="en-US" sz="2000" b="1" dirty="0" smtClean="0">
                <a:latin typeface="Times New Roman" panose="02020603050405020304" pitchFamily="18" charset="0"/>
              </a:rPr>
              <a:t>聚类问题</a:t>
            </a:r>
            <a:r>
              <a:rPr lang="zh-CN" altLang="en-US" sz="2000" dirty="0" smtClean="0">
                <a:latin typeface="Times New Roman" panose="02020603050405020304" pitchFamily="18" charset="0"/>
              </a:rPr>
              <a:t>：根据给定的数据集，</a:t>
            </a:r>
          </a:p>
          <a:p>
            <a:pPr>
              <a:buFontTx/>
              <a:buNone/>
            </a:pPr>
            <a:endParaRPr lang="zh-CN" altLang="en-US" sz="2000" dirty="0" smtClean="0">
              <a:latin typeface="Times New Roman" panose="02020603050405020304" pitchFamily="18" charset="0"/>
            </a:endParaRPr>
          </a:p>
          <a:p>
            <a:pPr>
              <a:buFontTx/>
              <a:buNone/>
            </a:pPr>
            <a:r>
              <a:rPr lang="zh-CN" altLang="en-US" sz="2000" dirty="0" smtClean="0">
                <a:latin typeface="Times New Roman" panose="02020603050405020304" pitchFamily="18" charset="0"/>
              </a:rPr>
              <a:t>    </a:t>
            </a:r>
            <a:endParaRPr lang="en-US" altLang="zh-CN" sz="2000" dirty="0" smtClean="0">
              <a:latin typeface="Times New Roman" panose="02020603050405020304" pitchFamily="18" charset="0"/>
            </a:endParaRPr>
          </a:p>
          <a:p>
            <a:r>
              <a:rPr lang="zh-CN" altLang="en-US" sz="2000" dirty="0" smtClean="0">
                <a:latin typeface="Times New Roman" panose="02020603050405020304" pitchFamily="18" charset="0"/>
              </a:rPr>
              <a:t>要求寻找 </a:t>
            </a:r>
            <a:r>
              <a:rPr lang="en-US" altLang="zh-CN" sz="2000" dirty="0" smtClean="0">
                <a:latin typeface="Times New Roman" panose="02020603050405020304" pitchFamily="18" charset="0"/>
              </a:rPr>
              <a:t>T</a:t>
            </a:r>
            <a:r>
              <a:rPr lang="zh-CN" altLang="en-US" sz="2000" dirty="0" smtClean="0">
                <a:latin typeface="Times New Roman" panose="02020603050405020304" pitchFamily="18" charset="0"/>
              </a:rPr>
              <a:t>上的一个“好”的划分                  （划分成</a:t>
            </a:r>
            <a:r>
              <a:rPr lang="en-US" altLang="zh-CN" sz="2000" dirty="0" smtClean="0">
                <a:latin typeface="Times New Roman" panose="02020603050405020304" pitchFamily="18" charset="0"/>
              </a:rPr>
              <a:t>m</a:t>
            </a:r>
            <a:r>
              <a:rPr lang="zh-CN" altLang="en-US" sz="2000" dirty="0" smtClean="0">
                <a:latin typeface="Times New Roman" panose="02020603050405020304" pitchFamily="18" charset="0"/>
              </a:rPr>
              <a:t>个类； </a:t>
            </a:r>
            <a:r>
              <a:rPr lang="en-US" altLang="zh-CN" sz="2000" dirty="0" smtClean="0">
                <a:latin typeface="Times New Roman" panose="02020603050405020304" pitchFamily="18" charset="0"/>
              </a:rPr>
              <a:t>m</a:t>
            </a:r>
            <a:r>
              <a:rPr lang="zh-CN" altLang="en-US" sz="2000" dirty="0" smtClean="0">
                <a:latin typeface="Times New Roman" panose="02020603050405020304" pitchFamily="18" charset="0"/>
              </a:rPr>
              <a:t>可以是已知的，也可以是未知的），满足约束条件： </a:t>
            </a:r>
          </a:p>
          <a:p>
            <a:pPr>
              <a:buFontTx/>
              <a:buNone/>
            </a:pPr>
            <a:endParaRPr lang="zh-CN" altLang="en-US" sz="2000" dirty="0" smtClean="0">
              <a:latin typeface="Times New Roman" panose="02020603050405020304" pitchFamily="18" charset="0"/>
            </a:endParaRPr>
          </a:p>
          <a:p>
            <a:pPr>
              <a:buFontTx/>
              <a:buNone/>
            </a:pPr>
            <a:endParaRPr lang="en-US" altLang="zh-CN" sz="2000" dirty="0">
              <a:latin typeface="Times New Roman" panose="02020603050405020304" pitchFamily="18" charset="0"/>
            </a:endParaRPr>
          </a:p>
        </p:txBody>
      </p:sp>
      <p:graphicFrame>
        <p:nvGraphicFramePr>
          <p:cNvPr id="11" name="Object 22">
            <a:extLst>
              <a:ext uri="{FF2B5EF4-FFF2-40B4-BE49-F238E27FC236}">
                <a16:creationId xmlns:a16="http://schemas.microsoft.com/office/drawing/2014/main" id="{4110A6D7-EA3F-4C9E-B3F7-ED82AB2EDC2A}"/>
              </a:ext>
            </a:extLst>
          </p:cNvPr>
          <p:cNvGraphicFramePr>
            <a:graphicFrameLocks noChangeAspect="1"/>
          </p:cNvGraphicFramePr>
          <p:nvPr>
            <p:extLst>
              <p:ext uri="{D42A27DB-BD31-4B8C-83A1-F6EECF244321}">
                <p14:modId xmlns:p14="http://schemas.microsoft.com/office/powerpoint/2010/main" val="2091971717"/>
              </p:ext>
            </p:extLst>
          </p:nvPr>
        </p:nvGraphicFramePr>
        <p:xfrm>
          <a:off x="2566961" y="3375168"/>
          <a:ext cx="4464310" cy="1487484"/>
        </p:xfrm>
        <a:graphic>
          <a:graphicData uri="http://schemas.openxmlformats.org/presentationml/2006/ole">
            <mc:AlternateContent xmlns:mc="http://schemas.openxmlformats.org/markup-compatibility/2006">
              <mc:Choice xmlns:v="urn:schemas-microsoft-com:vml" Requires="v">
                <p:oleObj spid="_x0000_s11419" name="Equation" r:id="rId5" imgW="1904760" imgH="634680" progId="Equation.DSMT4">
                  <p:embed/>
                </p:oleObj>
              </mc:Choice>
              <mc:Fallback>
                <p:oleObj name="Equation" r:id="rId5" imgW="1904760" imgH="634680" progId="Equation.DSMT4">
                  <p:embed/>
                  <p:pic>
                    <p:nvPicPr>
                      <p:cNvPr id="5142" name="Object 22">
                        <a:extLst>
                          <a:ext uri="{FF2B5EF4-FFF2-40B4-BE49-F238E27FC236}">
                            <a16:creationId xmlns:a16="http://schemas.microsoft.com/office/drawing/2014/main" id="{4110A6D7-EA3F-4C9E-B3F7-ED82AB2EDC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6961" y="3375168"/>
                        <a:ext cx="4464310" cy="1487484"/>
                      </a:xfrm>
                      <a:prstGeom prst="rect">
                        <a:avLst/>
                      </a:prstGeom>
                      <a:noFill/>
                      <a:ln>
                        <a:noFill/>
                      </a:ln>
                      <a:effectLst/>
                    </p:spPr>
                  </p:pic>
                </p:oleObj>
              </mc:Fallback>
            </mc:AlternateContent>
          </a:graphicData>
        </a:graphic>
      </p:graphicFrame>
      <p:graphicFrame>
        <p:nvGraphicFramePr>
          <p:cNvPr id="12" name="Object 5">
            <a:extLst>
              <a:ext uri="{FF2B5EF4-FFF2-40B4-BE49-F238E27FC236}">
                <a16:creationId xmlns:a16="http://schemas.microsoft.com/office/drawing/2014/main" id="{24806120-6C3E-4EA8-BF09-B4214EC40689}"/>
              </a:ext>
            </a:extLst>
          </p:cNvPr>
          <p:cNvGraphicFramePr>
            <a:graphicFrameLocks noChangeAspect="1"/>
          </p:cNvGraphicFramePr>
          <p:nvPr>
            <p:extLst>
              <p:ext uri="{D42A27DB-BD31-4B8C-83A1-F6EECF244321}">
                <p14:modId xmlns:p14="http://schemas.microsoft.com/office/powerpoint/2010/main" val="1687977708"/>
              </p:ext>
            </p:extLst>
          </p:nvPr>
        </p:nvGraphicFramePr>
        <p:xfrm>
          <a:off x="3114452" y="1908423"/>
          <a:ext cx="3189032" cy="476079"/>
        </p:xfrm>
        <a:graphic>
          <a:graphicData uri="http://schemas.openxmlformats.org/presentationml/2006/ole">
            <mc:AlternateContent xmlns:mc="http://schemas.openxmlformats.org/markup-compatibility/2006">
              <mc:Choice xmlns:v="urn:schemas-microsoft-com:vml" Requires="v">
                <p:oleObj spid="_x0000_s11420" name="Equation" r:id="rId7" imgW="1447560" imgH="215640" progId="Equation.DSMT4">
                  <p:embed/>
                </p:oleObj>
              </mc:Choice>
              <mc:Fallback>
                <p:oleObj name="Equation" r:id="rId7" imgW="1447560" imgH="215640" progId="Equation.DSMT4">
                  <p:embed/>
                  <p:pic>
                    <p:nvPicPr>
                      <p:cNvPr id="5125" name="Object 5">
                        <a:extLst>
                          <a:ext uri="{FF2B5EF4-FFF2-40B4-BE49-F238E27FC236}">
                            <a16:creationId xmlns:a16="http://schemas.microsoft.com/office/drawing/2014/main" id="{24806120-6C3E-4EA8-BF09-B4214EC406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4452" y="1908423"/>
                        <a:ext cx="3189032" cy="4760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24">
            <a:extLst>
              <a:ext uri="{FF2B5EF4-FFF2-40B4-BE49-F238E27FC236}">
                <a16:creationId xmlns:a16="http://schemas.microsoft.com/office/drawing/2014/main" id="{1120AD5E-5B84-4ECF-9EE0-282E02D631D9}"/>
              </a:ext>
            </a:extLst>
          </p:cNvPr>
          <p:cNvGraphicFramePr>
            <a:graphicFrameLocks noChangeAspect="1"/>
          </p:cNvGraphicFramePr>
          <p:nvPr>
            <p:extLst>
              <p:ext uri="{D42A27DB-BD31-4B8C-83A1-F6EECF244321}">
                <p14:modId xmlns:p14="http://schemas.microsoft.com/office/powerpoint/2010/main" val="3350963691"/>
              </p:ext>
            </p:extLst>
          </p:nvPr>
        </p:nvGraphicFramePr>
        <p:xfrm>
          <a:off x="4727111" y="2601601"/>
          <a:ext cx="1205952" cy="420070"/>
        </p:xfrm>
        <a:graphic>
          <a:graphicData uri="http://schemas.openxmlformats.org/presentationml/2006/ole">
            <mc:AlternateContent xmlns:mc="http://schemas.openxmlformats.org/markup-compatibility/2006">
              <mc:Choice xmlns:v="urn:schemas-microsoft-com:vml" Requires="v">
                <p:oleObj spid="_x0000_s11421" name="Equation" r:id="rId9" imgW="545760" imgH="190440" progId="Equation.DSMT4">
                  <p:embed/>
                </p:oleObj>
              </mc:Choice>
              <mc:Fallback>
                <p:oleObj name="Equation" r:id="rId9" imgW="545760" imgH="190440" progId="Equation.DSMT4">
                  <p:embed/>
                  <p:pic>
                    <p:nvPicPr>
                      <p:cNvPr id="5144" name="Object 24">
                        <a:extLst>
                          <a:ext uri="{FF2B5EF4-FFF2-40B4-BE49-F238E27FC236}">
                            <a16:creationId xmlns:a16="http://schemas.microsoft.com/office/drawing/2014/main" id="{1120AD5E-5B84-4ECF-9EE0-282E02D631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7111" y="2601601"/>
                        <a:ext cx="1205952" cy="420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34147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14</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buNone/>
            </a:pPr>
            <a:r>
              <a:rPr lang="zh-CN" altLang="en-US" sz="2800" b="1" dirty="0"/>
              <a:t>相似性度量</a:t>
            </a:r>
            <a:endParaRPr lang="zh-CN" altLang="en-US" sz="2800" b="1" dirty="0">
              <a:latin typeface="宋体" panose="02010600030101010101" pitchFamily="2" charset="-122"/>
            </a:endParaRPr>
          </a:p>
        </p:txBody>
      </p:sp>
      <p:sp>
        <p:nvSpPr>
          <p:cNvPr id="10" name="内容占位符 2">
            <a:extLst>
              <a:ext uri="{FF2B5EF4-FFF2-40B4-BE49-F238E27FC236}">
                <a16:creationId xmlns:a16="http://schemas.microsoft.com/office/drawing/2014/main" id="{14E52B5B-FCA7-48E5-96DB-0A63B797844A}"/>
              </a:ext>
            </a:extLst>
          </p:cNvPr>
          <p:cNvSpPr txBox="1">
            <a:spLocks/>
          </p:cNvSpPr>
          <p:nvPr/>
        </p:nvSpPr>
        <p:spPr bwMode="auto">
          <a:xfrm>
            <a:off x="503427" y="1509049"/>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dirty="0" smtClean="0"/>
              <a:t>“同一聚类内部的样本之间比不同聚类的样本之间更相似”是聚类的基本假设。</a:t>
            </a:r>
          </a:p>
          <a:p>
            <a:endParaRPr lang="zh-CN" altLang="en-US" sz="2000" dirty="0" smtClean="0"/>
          </a:p>
          <a:p>
            <a:r>
              <a:rPr lang="zh-CN" altLang="en-US" sz="2000" dirty="0" smtClean="0"/>
              <a:t>相似性度量：基于某种定义，描述样本间相似（或不相似）程度的度量</a:t>
            </a:r>
          </a:p>
          <a:p>
            <a:endParaRPr lang="zh-CN" altLang="en-US" sz="2000" dirty="0" smtClean="0"/>
          </a:p>
          <a:p>
            <a:r>
              <a:rPr lang="zh-CN" altLang="en-US" sz="2000" dirty="0" smtClean="0"/>
              <a:t>几种主要的相似性（不相似性）度量</a:t>
            </a:r>
          </a:p>
          <a:p>
            <a:r>
              <a:rPr lang="zh-CN" altLang="en-US" sz="1600" dirty="0" smtClean="0"/>
              <a:t>基于度量的距离标准</a:t>
            </a:r>
          </a:p>
          <a:p>
            <a:r>
              <a:rPr lang="zh-CN" altLang="en-US" sz="1600" dirty="0" smtClean="0"/>
              <a:t>非度量的相似性函数</a:t>
            </a:r>
          </a:p>
          <a:p>
            <a:r>
              <a:rPr lang="zh-CN" altLang="en-US" sz="1600" dirty="0" smtClean="0"/>
              <a:t>匹配测度</a:t>
            </a:r>
          </a:p>
          <a:p>
            <a:pPr marL="0" indent="0">
              <a:buFont typeface="Arial" panose="020B0604020202020204" pitchFamily="34" charset="0"/>
              <a:buNone/>
            </a:pPr>
            <a:endParaRPr lang="zh-CN" altLang="en-US" sz="2400" dirty="0"/>
          </a:p>
        </p:txBody>
      </p:sp>
    </p:spTree>
    <p:extLst>
      <p:ext uri="{BB962C8B-B14F-4D97-AF65-F5344CB8AC3E}">
        <p14:creationId xmlns:p14="http://schemas.microsoft.com/office/powerpoint/2010/main" val="2539098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15</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buNone/>
            </a:pPr>
            <a:r>
              <a:rPr lang="zh-CN" altLang="en-US" sz="2800" b="1" dirty="0"/>
              <a:t>相似性度量</a:t>
            </a:r>
            <a:endParaRPr lang="zh-CN" altLang="en-US" sz="2800" b="1" dirty="0">
              <a:latin typeface="宋体" panose="02010600030101010101" pitchFamily="2" charset="-122"/>
            </a:endParaRPr>
          </a:p>
        </p:txBody>
      </p:sp>
      <p:sp>
        <p:nvSpPr>
          <p:cNvPr id="9" name="Rectangle 3">
            <a:extLst>
              <a:ext uri="{FF2B5EF4-FFF2-40B4-BE49-F238E27FC236}">
                <a16:creationId xmlns:a16="http://schemas.microsoft.com/office/drawing/2014/main" id="{1A4DD5AF-8EB0-49C9-AB20-223C7BD6FED6}"/>
              </a:ext>
            </a:extLst>
          </p:cNvPr>
          <p:cNvSpPr txBox="1">
            <a:spLocks noRot="1" noChangeArrowheads="1"/>
          </p:cNvSpPr>
          <p:nvPr/>
        </p:nvSpPr>
        <p:spPr bwMode="auto">
          <a:xfrm>
            <a:off x="525266" y="1485659"/>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nSpc>
                <a:spcPct val="120000"/>
              </a:lnSpc>
              <a:spcAft>
                <a:spcPct val="20000"/>
              </a:spcAft>
            </a:pPr>
            <a:r>
              <a:rPr lang="zh-CN" altLang="en-US" sz="2000" dirty="0" smtClean="0">
                <a:latin typeface="+mn-ea"/>
              </a:rPr>
              <a:t>根据距离对样本进行聚类</a:t>
            </a:r>
          </a:p>
          <a:p>
            <a:pPr marL="522287" lvl="1" indent="0">
              <a:lnSpc>
                <a:spcPct val="120000"/>
              </a:lnSpc>
              <a:spcAft>
                <a:spcPct val="20000"/>
              </a:spcAft>
              <a:buNone/>
            </a:pPr>
            <a:r>
              <a:rPr lang="zh-CN" altLang="en-US" sz="2000" dirty="0" smtClean="0">
                <a:latin typeface="+mn-ea"/>
              </a:rPr>
              <a:t>计算任意两个样本之间的距离</a:t>
            </a:r>
          </a:p>
          <a:p>
            <a:pPr marL="522287" lvl="1" indent="0">
              <a:lnSpc>
                <a:spcPct val="120000"/>
              </a:lnSpc>
              <a:spcAft>
                <a:spcPct val="20000"/>
              </a:spcAft>
              <a:buNone/>
            </a:pPr>
            <a:r>
              <a:rPr lang="zh-CN" altLang="en-US" sz="2000" dirty="0" smtClean="0">
                <a:latin typeface="+mn-ea"/>
              </a:rPr>
              <a:t>如果两个样本之间的距离小于某个阈值</a:t>
            </a:r>
            <a:r>
              <a:rPr lang="en-US" altLang="zh-CN" sz="2000" dirty="0" smtClean="0">
                <a:latin typeface="Times New Roman" panose="02020603050405020304" pitchFamily="18" charset="0"/>
                <a:cs typeface="Times New Roman" panose="02020603050405020304" pitchFamily="18" charset="0"/>
              </a:rPr>
              <a:t>d</a:t>
            </a:r>
            <a:r>
              <a:rPr lang="en-US" altLang="zh-CN" sz="2000" baseline="-25000" dirty="0" smtClean="0">
                <a:latin typeface="Times New Roman" panose="02020603050405020304" pitchFamily="18" charset="0"/>
                <a:cs typeface="Times New Roman" panose="02020603050405020304" pitchFamily="18" charset="0"/>
              </a:rPr>
              <a:t>0</a:t>
            </a:r>
            <a:r>
              <a:rPr lang="en-US" altLang="zh-CN" sz="2000" baseline="-25000" dirty="0" smtClean="0">
                <a:latin typeface="+mn-ea"/>
              </a:rPr>
              <a:t> </a:t>
            </a:r>
            <a:r>
              <a:rPr lang="zh-CN" altLang="en-US" sz="2000" dirty="0" smtClean="0">
                <a:latin typeface="+mn-ea"/>
              </a:rPr>
              <a:t>，那么这两个样本就属于同一个聚类</a:t>
            </a:r>
          </a:p>
          <a:p>
            <a:pPr marL="390525" lvl="2" indent="-390525">
              <a:lnSpc>
                <a:spcPct val="120000"/>
              </a:lnSpc>
              <a:spcAft>
                <a:spcPct val="20000"/>
              </a:spcAft>
            </a:pPr>
            <a:endParaRPr lang="en-US" altLang="zh-CN" sz="2000" dirty="0" smtClean="0">
              <a:latin typeface="+mn-ea"/>
            </a:endParaRPr>
          </a:p>
          <a:p>
            <a:pPr marL="390525" lvl="2" indent="-390525">
              <a:lnSpc>
                <a:spcPct val="120000"/>
              </a:lnSpc>
              <a:spcAft>
                <a:spcPct val="20000"/>
              </a:spcAft>
            </a:pPr>
            <a:r>
              <a:rPr lang="en-US" altLang="zh-CN" sz="2000" dirty="0">
                <a:latin typeface="Times New Roman" panose="02020603050405020304" pitchFamily="18" charset="0"/>
                <a:cs typeface="Times New Roman" panose="02020603050405020304" pitchFamily="18" charset="0"/>
              </a:rPr>
              <a:t>d</a:t>
            </a:r>
            <a:r>
              <a:rPr lang="en-US" altLang="zh-CN" sz="2000" baseline="-25000" dirty="0">
                <a:latin typeface="Times New Roman" panose="02020603050405020304" pitchFamily="18" charset="0"/>
                <a:cs typeface="Times New Roman" panose="02020603050405020304" pitchFamily="18" charset="0"/>
              </a:rPr>
              <a:t>0</a:t>
            </a:r>
            <a:r>
              <a:rPr lang="zh-CN" altLang="en-US" sz="2000" dirty="0" smtClean="0">
                <a:latin typeface="+mn-ea"/>
              </a:rPr>
              <a:t>过</a:t>
            </a:r>
            <a:r>
              <a:rPr lang="zh-CN" altLang="en-US" sz="2000" dirty="0">
                <a:latin typeface="+mn-ea"/>
              </a:rPr>
              <a:t>大，所有样本都被分为同一个聚类</a:t>
            </a:r>
          </a:p>
          <a:p>
            <a:pPr marL="390525" lvl="2" indent="-390525">
              <a:lnSpc>
                <a:spcPct val="120000"/>
              </a:lnSpc>
              <a:spcAft>
                <a:spcPct val="20000"/>
              </a:spcAft>
            </a:pPr>
            <a:endParaRPr lang="en-US" altLang="zh-CN" sz="2000" dirty="0" smtClean="0">
              <a:latin typeface="Times New Roman" panose="02020603050405020304" pitchFamily="18" charset="0"/>
              <a:cs typeface="Times New Roman" panose="02020603050405020304" pitchFamily="18" charset="0"/>
            </a:endParaRPr>
          </a:p>
          <a:p>
            <a:pPr marL="390525" lvl="2" indent="-390525">
              <a:lnSpc>
                <a:spcPct val="120000"/>
              </a:lnSpc>
              <a:spcAft>
                <a:spcPct val="20000"/>
              </a:spcAft>
            </a:pPr>
            <a:r>
              <a:rPr lang="en-US" altLang="zh-CN" sz="2000" dirty="0" smtClean="0">
                <a:latin typeface="Times New Roman" panose="02020603050405020304" pitchFamily="18" charset="0"/>
                <a:cs typeface="Times New Roman" panose="02020603050405020304" pitchFamily="18" charset="0"/>
              </a:rPr>
              <a:t>d</a:t>
            </a:r>
            <a:r>
              <a:rPr lang="en-US" altLang="zh-CN" sz="2000" baseline="-25000" dirty="0" smtClean="0">
                <a:latin typeface="Times New Roman" panose="02020603050405020304" pitchFamily="18" charset="0"/>
                <a:cs typeface="Times New Roman" panose="02020603050405020304" pitchFamily="18" charset="0"/>
              </a:rPr>
              <a:t>0</a:t>
            </a:r>
            <a:r>
              <a:rPr lang="zh-CN" altLang="en-US" sz="2000" dirty="0" smtClean="0">
                <a:latin typeface="+mn-ea"/>
              </a:rPr>
              <a:t>过</a:t>
            </a:r>
            <a:r>
              <a:rPr lang="zh-CN" altLang="en-US" sz="2000" dirty="0">
                <a:latin typeface="+mn-ea"/>
              </a:rPr>
              <a:t>小，每个样本都自成一个聚类</a:t>
            </a:r>
          </a:p>
          <a:p>
            <a:pPr lvl="1">
              <a:spcAft>
                <a:spcPct val="20000"/>
              </a:spcAft>
            </a:pPr>
            <a:endParaRPr lang="en-US" altLang="zh-CN" sz="2400" dirty="0">
              <a:latin typeface="+mn-ea"/>
            </a:endParaRPr>
          </a:p>
        </p:txBody>
      </p:sp>
    </p:spTree>
    <p:extLst>
      <p:ext uri="{BB962C8B-B14F-4D97-AF65-F5344CB8AC3E}">
        <p14:creationId xmlns:p14="http://schemas.microsoft.com/office/powerpoint/2010/main" val="3407891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16</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buNone/>
            </a:pPr>
            <a:r>
              <a:rPr lang="zh-CN" altLang="en-US" sz="2800" b="1" dirty="0"/>
              <a:t>常用的距离度量</a:t>
            </a:r>
          </a:p>
        </p:txBody>
      </p:sp>
      <p:sp>
        <p:nvSpPr>
          <p:cNvPr id="10" name="Rectangle 3">
            <a:extLst>
              <a:ext uri="{FF2B5EF4-FFF2-40B4-BE49-F238E27FC236}">
                <a16:creationId xmlns:a16="http://schemas.microsoft.com/office/drawing/2014/main" id="{92C62C8F-3AB7-4ED8-9B76-D6EDD98D7C57}"/>
              </a:ext>
            </a:extLst>
          </p:cNvPr>
          <p:cNvSpPr txBox="1">
            <a:spLocks noRot="1" noChangeArrowheads="1"/>
          </p:cNvSpPr>
          <p:nvPr/>
        </p:nvSpPr>
        <p:spPr bwMode="auto">
          <a:xfrm>
            <a:off x="534670" y="1764295"/>
            <a:ext cx="9736826" cy="339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lvl="1">
              <a:lnSpc>
                <a:spcPct val="120000"/>
              </a:lnSpc>
              <a:spcAft>
                <a:spcPct val="20000"/>
              </a:spcAft>
              <a:buFont typeface="Arial" panose="020B0604020202020204" pitchFamily="34" charset="0"/>
              <a:buChar char="•"/>
            </a:pPr>
            <a:r>
              <a:rPr lang="zh-CN" altLang="en-US" sz="2000" dirty="0" smtClean="0">
                <a:latin typeface="+mn-ea"/>
              </a:rPr>
              <a:t>最为常用的距离度量为欧氏距离</a:t>
            </a:r>
          </a:p>
          <a:p>
            <a:pPr marL="0" lvl="1">
              <a:lnSpc>
                <a:spcPct val="120000"/>
              </a:lnSpc>
              <a:spcAft>
                <a:spcPct val="20000"/>
              </a:spcAft>
              <a:buFont typeface="Arial" panose="020B0604020202020204" pitchFamily="34" charset="0"/>
              <a:buChar char="•"/>
            </a:pPr>
            <a:r>
              <a:rPr lang="zh-CN" altLang="en-US" sz="2000" dirty="0" smtClean="0">
                <a:latin typeface="+mn-ea"/>
              </a:rPr>
              <a:t>其次为考虑数据分布的马氏距离</a:t>
            </a:r>
          </a:p>
          <a:p>
            <a:pPr marL="0" lvl="1">
              <a:lnSpc>
                <a:spcPct val="120000"/>
              </a:lnSpc>
              <a:spcAft>
                <a:spcPct val="20000"/>
              </a:spcAft>
              <a:buFont typeface="Arial" panose="020B0604020202020204" pitchFamily="34" charset="0"/>
              <a:buChar char="•"/>
            </a:pPr>
            <a:r>
              <a:rPr lang="zh-CN" altLang="en-US" sz="2000" dirty="0" smtClean="0">
                <a:latin typeface="+mn-ea"/>
              </a:rPr>
              <a:t>点对称距离</a:t>
            </a:r>
          </a:p>
          <a:p>
            <a:pPr marL="0" lvl="1">
              <a:lnSpc>
                <a:spcPct val="120000"/>
              </a:lnSpc>
              <a:spcAft>
                <a:spcPct val="20000"/>
              </a:spcAft>
              <a:buFont typeface="Arial" panose="020B0604020202020204" pitchFamily="34" charset="0"/>
              <a:buChar char="•"/>
            </a:pPr>
            <a:r>
              <a:rPr lang="zh-CN" altLang="en-US" sz="2000" dirty="0" smtClean="0">
                <a:latin typeface="+mn-ea"/>
              </a:rPr>
              <a:t>流形距离</a:t>
            </a:r>
            <a:endParaRPr lang="en-US" altLang="zh-CN" sz="2000" dirty="0" smtClean="0">
              <a:latin typeface="+mn-ea"/>
            </a:endParaRPr>
          </a:p>
          <a:p>
            <a:pPr lvl="1">
              <a:lnSpc>
                <a:spcPct val="120000"/>
              </a:lnSpc>
              <a:spcAft>
                <a:spcPct val="20000"/>
              </a:spcAft>
            </a:pPr>
            <a:endParaRPr lang="en-US" altLang="zh-CN" sz="2400" dirty="0" smtClean="0">
              <a:latin typeface="+mn-ea"/>
            </a:endParaRPr>
          </a:p>
          <a:p>
            <a:pPr lvl="1">
              <a:lnSpc>
                <a:spcPct val="120000"/>
              </a:lnSpc>
              <a:spcAft>
                <a:spcPct val="20000"/>
              </a:spcAft>
            </a:pPr>
            <a:endParaRPr lang="zh-CN" altLang="en-US" sz="2400" dirty="0">
              <a:latin typeface="+mn-ea"/>
            </a:endParaRPr>
          </a:p>
        </p:txBody>
      </p:sp>
    </p:spTree>
    <p:extLst>
      <p:ext uri="{BB962C8B-B14F-4D97-AF65-F5344CB8AC3E}">
        <p14:creationId xmlns:p14="http://schemas.microsoft.com/office/powerpoint/2010/main" val="2616511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17</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latin typeface="+mn-ea"/>
              </a:rPr>
              <a:t>基于欧氏距离的聚类</a:t>
            </a:r>
          </a:p>
        </p:txBody>
      </p:sp>
      <p:sp>
        <p:nvSpPr>
          <p:cNvPr id="9" name="Rectangle 3">
            <a:extLst>
              <a:ext uri="{FF2B5EF4-FFF2-40B4-BE49-F238E27FC236}">
                <a16:creationId xmlns:a16="http://schemas.microsoft.com/office/drawing/2014/main" id="{786A6B3B-0777-4751-9F86-B453E366977D}"/>
              </a:ext>
            </a:extLst>
          </p:cNvPr>
          <p:cNvSpPr txBox="1">
            <a:spLocks noRot="1" noChangeArrowheads="1"/>
          </p:cNvSpPr>
          <p:nvPr/>
        </p:nvSpPr>
        <p:spPr bwMode="auto">
          <a:xfrm>
            <a:off x="550821" y="1631289"/>
            <a:ext cx="9416572" cy="462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ctr">
              <a:lnSpc>
                <a:spcPct val="120000"/>
              </a:lnSpc>
              <a:spcAft>
                <a:spcPct val="20000"/>
              </a:spcAft>
            </a:pPr>
            <a:endParaRPr lang="zh-CN" altLang="en-US" sz="2800" dirty="0">
              <a:latin typeface="+mn-ea"/>
            </a:endParaRPr>
          </a:p>
        </p:txBody>
      </p:sp>
      <p:pic>
        <p:nvPicPr>
          <p:cNvPr id="11" name="Picture 4">
            <a:extLst>
              <a:ext uri="{FF2B5EF4-FFF2-40B4-BE49-F238E27FC236}">
                <a16:creationId xmlns:a16="http://schemas.microsoft.com/office/drawing/2014/main" id="{2438B6C7-B4DD-4DAB-81D7-8D53AB3538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 y="1778626"/>
            <a:ext cx="9528591" cy="332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7">
            <a:extLst>
              <a:ext uri="{FF2B5EF4-FFF2-40B4-BE49-F238E27FC236}">
                <a16:creationId xmlns:a16="http://schemas.microsoft.com/office/drawing/2014/main" id="{8DDD36A7-9FD3-4D90-A9F0-8AC567063DB6}"/>
              </a:ext>
            </a:extLst>
          </p:cNvPr>
          <p:cNvSpPr>
            <a:spLocks noChangeArrowheads="1"/>
          </p:cNvSpPr>
          <p:nvPr/>
        </p:nvSpPr>
        <p:spPr bwMode="auto">
          <a:xfrm>
            <a:off x="1170424" y="5395397"/>
            <a:ext cx="8177365"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p>
            <a:pPr algn="l">
              <a:lnSpc>
                <a:spcPct val="120000"/>
              </a:lnSpc>
              <a:spcBef>
                <a:spcPct val="20000"/>
              </a:spcBef>
              <a:spcAft>
                <a:spcPct val="20000"/>
              </a:spcAft>
              <a:buClr>
                <a:schemeClr val="accent2"/>
              </a:buClr>
              <a:buSzPct val="85000"/>
            </a:pPr>
            <a:r>
              <a:rPr lang="en-US" altLang="zh-CN" sz="2400" dirty="0">
                <a:latin typeface="Times New Roman" panose="02020603050405020304" pitchFamily="18" charset="0"/>
                <a:cs typeface="Times New Roman" panose="02020603050405020304" pitchFamily="18" charset="0"/>
              </a:rPr>
              <a:t>d</a:t>
            </a:r>
            <a:r>
              <a:rPr lang="en-US" altLang="zh-CN" sz="2400" baseline="-25000" dirty="0">
                <a:latin typeface="Times New Roman" panose="02020603050405020304" pitchFamily="18" charset="0"/>
                <a:cs typeface="Times New Roman" panose="02020603050405020304" pitchFamily="18" charset="0"/>
              </a:rPr>
              <a:t>0</a:t>
            </a:r>
            <a:r>
              <a:rPr lang="zh-CN" altLang="en-US" sz="2400" dirty="0"/>
              <a:t>越小，每个聚类就越小，聚类个数就越多</a:t>
            </a:r>
          </a:p>
        </p:txBody>
      </p:sp>
    </p:spTree>
    <p:extLst>
      <p:ext uri="{BB962C8B-B14F-4D97-AF65-F5344CB8AC3E}">
        <p14:creationId xmlns:p14="http://schemas.microsoft.com/office/powerpoint/2010/main" val="1406242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18</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latin typeface="+mn-ea"/>
              </a:rPr>
              <a:t>非度量的相似性函数</a:t>
            </a:r>
          </a:p>
        </p:txBody>
      </p:sp>
      <p:sp>
        <p:nvSpPr>
          <p:cNvPr id="10" name="Rectangle 3">
            <a:extLst>
              <a:ext uri="{FF2B5EF4-FFF2-40B4-BE49-F238E27FC236}">
                <a16:creationId xmlns:a16="http://schemas.microsoft.com/office/drawing/2014/main" id="{CC6F8C65-6225-42C5-861A-0E22442BC7B4}"/>
              </a:ext>
            </a:extLst>
          </p:cNvPr>
          <p:cNvSpPr txBox="1">
            <a:spLocks noRot="1" noChangeArrowheads="1"/>
          </p:cNvSpPr>
          <p:nvPr/>
        </p:nvSpPr>
        <p:spPr bwMode="auto">
          <a:xfrm>
            <a:off x="650666" y="1432688"/>
            <a:ext cx="9392068" cy="50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spcBef>
                <a:spcPts val="1800"/>
              </a:spcBef>
            </a:pPr>
            <a:r>
              <a:rPr lang="zh-CN" altLang="en-US" sz="2000" dirty="0" smtClean="0">
                <a:latin typeface="+mn-ea"/>
              </a:rPr>
              <a:t>更一般地，可以不用距离，而引入非度量的相似性函数来比较两个向量。</a:t>
            </a:r>
          </a:p>
          <a:p>
            <a:pPr>
              <a:spcBef>
                <a:spcPts val="1800"/>
              </a:spcBef>
            </a:pPr>
            <a:r>
              <a:rPr lang="zh-CN" altLang="en-US" sz="2000" dirty="0" smtClean="0">
                <a:latin typeface="+mn-ea"/>
              </a:rPr>
              <a:t>相似性函数必须满足：</a:t>
            </a:r>
          </a:p>
          <a:p>
            <a:pPr lvl="1">
              <a:spcBef>
                <a:spcPts val="1800"/>
              </a:spcBef>
            </a:pPr>
            <a:r>
              <a:rPr lang="zh-CN" altLang="en-US" sz="2000" dirty="0" smtClean="0">
                <a:latin typeface="+mn-ea"/>
              </a:rPr>
              <a:t> 对称性：</a:t>
            </a:r>
          </a:p>
          <a:p>
            <a:pPr lvl="1">
              <a:spcBef>
                <a:spcPts val="1800"/>
              </a:spcBef>
            </a:pPr>
            <a:r>
              <a:rPr lang="zh-CN" altLang="en-US" sz="2000" dirty="0" smtClean="0">
                <a:latin typeface="+mn-ea"/>
              </a:rPr>
              <a:t> 当两个样本具有某种相似性时，函数的值较大</a:t>
            </a:r>
          </a:p>
          <a:p>
            <a:pPr>
              <a:spcBef>
                <a:spcPts val="1800"/>
              </a:spcBef>
            </a:pPr>
            <a:r>
              <a:rPr lang="zh-CN" altLang="en-US" sz="2000" dirty="0" smtClean="0">
                <a:latin typeface="+mn-ea"/>
              </a:rPr>
              <a:t>常用的相似性函数：归一化内积（两个向量夹角的余弦）</a:t>
            </a:r>
          </a:p>
          <a:p>
            <a:endParaRPr lang="en-US" altLang="zh-CN" sz="2000" dirty="0"/>
          </a:p>
        </p:txBody>
      </p:sp>
      <p:grpSp>
        <p:nvGrpSpPr>
          <p:cNvPr id="13" name="Group 9">
            <a:extLst>
              <a:ext uri="{FF2B5EF4-FFF2-40B4-BE49-F238E27FC236}">
                <a16:creationId xmlns:a16="http://schemas.microsoft.com/office/drawing/2014/main" id="{2161D4FB-D5C8-47EB-B061-DBBC33624ADA}"/>
              </a:ext>
            </a:extLst>
          </p:cNvPr>
          <p:cNvGrpSpPr>
            <a:grpSpLocks/>
          </p:cNvGrpSpPr>
          <p:nvPr/>
        </p:nvGrpSpPr>
        <p:grpSpPr bwMode="auto">
          <a:xfrm>
            <a:off x="3215006" y="2407832"/>
            <a:ext cx="3271295" cy="3117271"/>
            <a:chOff x="1555" y="2187"/>
            <a:chExt cx="1869" cy="1781"/>
          </a:xfrm>
        </p:grpSpPr>
        <p:graphicFrame>
          <p:nvGraphicFramePr>
            <p:cNvPr id="14" name="Object 4">
              <a:extLst>
                <a:ext uri="{FF2B5EF4-FFF2-40B4-BE49-F238E27FC236}">
                  <a16:creationId xmlns:a16="http://schemas.microsoft.com/office/drawing/2014/main" id="{5972726D-490A-4459-9917-2682B0B7A219}"/>
                </a:ext>
              </a:extLst>
            </p:cNvPr>
            <p:cNvGraphicFramePr>
              <a:graphicFrameLocks noChangeAspect="1"/>
            </p:cNvGraphicFramePr>
            <p:nvPr>
              <p:extLst>
                <p:ext uri="{D42A27DB-BD31-4B8C-83A1-F6EECF244321}">
                  <p14:modId xmlns:p14="http://schemas.microsoft.com/office/powerpoint/2010/main" val="1956562616"/>
                </p:ext>
              </p:extLst>
            </p:nvPr>
          </p:nvGraphicFramePr>
          <p:xfrm>
            <a:off x="1555" y="2187"/>
            <a:ext cx="1542" cy="320"/>
          </p:xfrm>
          <a:graphic>
            <a:graphicData uri="http://schemas.openxmlformats.org/presentationml/2006/ole">
              <mc:AlternateContent xmlns:mc="http://schemas.openxmlformats.org/markup-compatibility/2006">
                <mc:Choice xmlns:v="urn:schemas-microsoft-com:vml" Requires="v">
                  <p:oleObj spid="_x0000_s12386" name="Equation" r:id="rId5" imgW="1041120" imgH="215640" progId="Equation.DSMT4">
                    <p:embed/>
                  </p:oleObj>
                </mc:Choice>
                <mc:Fallback>
                  <p:oleObj name="Equation" r:id="rId5" imgW="1041120" imgH="215640" progId="Equation.DSMT4">
                    <p:embed/>
                    <p:pic>
                      <p:nvPicPr>
                        <p:cNvPr id="1130500" name="Object 4">
                          <a:extLst>
                            <a:ext uri="{FF2B5EF4-FFF2-40B4-BE49-F238E27FC236}">
                              <a16:creationId xmlns:a16="http://schemas.microsoft.com/office/drawing/2014/main" id="{5972726D-490A-4459-9917-2682B0B7A2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 y="2187"/>
                          <a:ext cx="154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ap="flat" cmpd="thinThick"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8">
              <a:extLst>
                <a:ext uri="{FF2B5EF4-FFF2-40B4-BE49-F238E27FC236}">
                  <a16:creationId xmlns:a16="http://schemas.microsoft.com/office/drawing/2014/main" id="{E367CB3B-6E2C-462A-A2FB-8C1C6CE1FB5C}"/>
                </a:ext>
              </a:extLst>
            </p:cNvPr>
            <p:cNvGraphicFramePr>
              <a:graphicFrameLocks noChangeAspect="1"/>
            </p:cNvGraphicFramePr>
            <p:nvPr/>
          </p:nvGraphicFramePr>
          <p:xfrm>
            <a:off x="1920" y="3385"/>
            <a:ext cx="1504" cy="583"/>
          </p:xfrm>
          <a:graphic>
            <a:graphicData uri="http://schemas.openxmlformats.org/presentationml/2006/ole">
              <mc:AlternateContent xmlns:mc="http://schemas.openxmlformats.org/markup-compatibility/2006">
                <mc:Choice xmlns:v="urn:schemas-microsoft-com:vml" Requires="v">
                  <p:oleObj spid="_x0000_s12387" name="Equation" r:id="rId7" imgW="1015920" imgH="393480" progId="Equation.DSMT4">
                    <p:embed/>
                  </p:oleObj>
                </mc:Choice>
                <mc:Fallback>
                  <p:oleObj name="Equation" r:id="rId7" imgW="1015920" imgH="393480" progId="Equation.DSMT4">
                    <p:embed/>
                    <p:pic>
                      <p:nvPicPr>
                        <p:cNvPr id="1130504" name="Object 8">
                          <a:extLst>
                            <a:ext uri="{FF2B5EF4-FFF2-40B4-BE49-F238E27FC236}">
                              <a16:creationId xmlns:a16="http://schemas.microsoft.com/office/drawing/2014/main" id="{E367CB3B-6E2C-462A-A2FB-8C1C6CE1FB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0" y="3385"/>
                          <a:ext cx="1504" cy="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658761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19</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聚类的准则</a:t>
            </a:r>
            <a:r>
              <a:rPr lang="zh-CN" altLang="en-US" sz="2800" b="1" dirty="0" smtClean="0"/>
              <a:t>函数</a:t>
            </a:r>
            <a:endParaRPr lang="zh-CN" altLang="en-US" sz="2800" b="1" dirty="0">
              <a:latin typeface="+mn-ea"/>
            </a:endParaRPr>
          </a:p>
        </p:txBody>
      </p:sp>
      <p:sp>
        <p:nvSpPr>
          <p:cNvPr id="19" name="Rectangle 3">
            <a:extLst>
              <a:ext uri="{FF2B5EF4-FFF2-40B4-BE49-F238E27FC236}">
                <a16:creationId xmlns:a16="http://schemas.microsoft.com/office/drawing/2014/main" id="{F6C28CBC-6822-4E83-97B7-BF11EC387A59}"/>
              </a:ext>
            </a:extLst>
          </p:cNvPr>
          <p:cNvSpPr txBox="1">
            <a:spLocks noRot="1" noChangeArrowheads="1"/>
          </p:cNvSpPr>
          <p:nvPr/>
        </p:nvSpPr>
        <p:spPr bwMode="auto">
          <a:xfrm>
            <a:off x="582279" y="1568209"/>
            <a:ext cx="9416572" cy="523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nSpc>
                <a:spcPct val="90000"/>
              </a:lnSpc>
            </a:pPr>
            <a:r>
              <a:rPr lang="zh-CN" altLang="en-US" sz="2000" dirty="0" smtClean="0">
                <a:latin typeface="+mn-ea"/>
              </a:rPr>
              <a:t>何谓好的聚类？聚类内部相似度高，聚类之间相似度低</a:t>
            </a:r>
          </a:p>
          <a:p>
            <a:pPr>
              <a:lnSpc>
                <a:spcPct val="90000"/>
              </a:lnSpc>
            </a:pPr>
            <a:endParaRPr lang="zh-CN" altLang="en-US" sz="2000" dirty="0" smtClean="0">
              <a:latin typeface="+mn-ea"/>
            </a:endParaRPr>
          </a:p>
          <a:p>
            <a:pPr>
              <a:lnSpc>
                <a:spcPct val="90000"/>
              </a:lnSpc>
            </a:pPr>
            <a:endParaRPr lang="zh-CN" altLang="en-US" sz="2000" dirty="0" smtClean="0">
              <a:latin typeface="+mn-ea"/>
            </a:endParaRPr>
          </a:p>
          <a:p>
            <a:pPr>
              <a:lnSpc>
                <a:spcPct val="90000"/>
              </a:lnSpc>
            </a:pPr>
            <a:endParaRPr lang="zh-CN" altLang="en-US" sz="2000" dirty="0" smtClean="0">
              <a:latin typeface="+mn-ea"/>
            </a:endParaRPr>
          </a:p>
          <a:p>
            <a:pPr>
              <a:lnSpc>
                <a:spcPct val="90000"/>
              </a:lnSpc>
            </a:pPr>
            <a:endParaRPr lang="zh-CN" altLang="en-US" sz="2000" dirty="0" smtClean="0">
              <a:latin typeface="+mn-ea"/>
            </a:endParaRPr>
          </a:p>
          <a:p>
            <a:pPr>
              <a:lnSpc>
                <a:spcPct val="90000"/>
              </a:lnSpc>
            </a:pPr>
            <a:endParaRPr lang="en-US" altLang="zh-CN" sz="2000" dirty="0" smtClean="0">
              <a:latin typeface="+mn-ea"/>
            </a:endParaRPr>
          </a:p>
          <a:p>
            <a:pPr>
              <a:lnSpc>
                <a:spcPct val="90000"/>
              </a:lnSpc>
            </a:pPr>
            <a:endParaRPr lang="en-US" altLang="zh-CN" sz="2000" dirty="0" smtClean="0">
              <a:latin typeface="+mn-ea"/>
            </a:endParaRPr>
          </a:p>
          <a:p>
            <a:pPr>
              <a:lnSpc>
                <a:spcPct val="90000"/>
              </a:lnSpc>
            </a:pPr>
            <a:endParaRPr lang="en-US" altLang="zh-CN" sz="2000" dirty="0" smtClean="0">
              <a:latin typeface="+mn-ea"/>
            </a:endParaRPr>
          </a:p>
          <a:p>
            <a:pPr>
              <a:lnSpc>
                <a:spcPct val="90000"/>
              </a:lnSpc>
            </a:pPr>
            <a:endParaRPr lang="en-US" altLang="zh-CN" sz="2000" dirty="0">
              <a:latin typeface="+mn-ea"/>
            </a:endParaRPr>
          </a:p>
          <a:p>
            <a:pPr>
              <a:lnSpc>
                <a:spcPct val="90000"/>
              </a:lnSpc>
            </a:pPr>
            <a:r>
              <a:rPr lang="zh-CN" altLang="en-US" sz="2000" dirty="0" smtClean="0">
                <a:latin typeface="+mn-ea"/>
              </a:rPr>
              <a:t>聚类结果的质量取决于采用的相似度度量以及聚类算法的具体实现</a:t>
            </a:r>
            <a:endParaRPr lang="en-US" altLang="zh-CN" sz="2000" dirty="0" smtClean="0">
              <a:latin typeface="+mn-ea"/>
            </a:endParaRPr>
          </a:p>
          <a:p>
            <a:pPr>
              <a:lnSpc>
                <a:spcPct val="90000"/>
              </a:lnSpc>
            </a:pPr>
            <a:endParaRPr lang="zh-CN" altLang="en-US" sz="2000" dirty="0" smtClean="0">
              <a:latin typeface="+mn-ea"/>
            </a:endParaRPr>
          </a:p>
          <a:p>
            <a:pPr>
              <a:lnSpc>
                <a:spcPct val="90000"/>
              </a:lnSpc>
            </a:pPr>
            <a:r>
              <a:rPr lang="zh-CN" altLang="en-US" sz="2000" dirty="0" smtClean="0">
                <a:latin typeface="+mn-ea"/>
              </a:rPr>
              <a:t>评价聚类结果的好坏往往具有主观性！</a:t>
            </a:r>
          </a:p>
          <a:p>
            <a:pPr>
              <a:lnSpc>
                <a:spcPct val="90000"/>
              </a:lnSpc>
            </a:pPr>
            <a:endParaRPr lang="zh-CN" altLang="en-US" sz="2000" b="1" dirty="0">
              <a:solidFill>
                <a:srgbClr val="000066"/>
              </a:solidFill>
              <a:ea typeface="隶书" panose="02010509060101010101" pitchFamily="49" charset="-122"/>
            </a:endParaRPr>
          </a:p>
        </p:txBody>
      </p:sp>
      <p:pic>
        <p:nvPicPr>
          <p:cNvPr id="20" name="Picture 4">
            <a:extLst>
              <a:ext uri="{FF2B5EF4-FFF2-40B4-BE49-F238E27FC236}">
                <a16:creationId xmlns:a16="http://schemas.microsoft.com/office/drawing/2014/main" id="{471632C4-70EB-4A96-A305-060718C43F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846" y="2222442"/>
            <a:ext cx="8415405" cy="201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2161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2</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t>无监督学习概述</a:t>
            </a:r>
          </a:p>
          <a:p>
            <a:pPr eaLnBrk="1" hangingPunct="1">
              <a:lnSpc>
                <a:spcPct val="150000"/>
              </a:lnSpc>
              <a:spcBef>
                <a:spcPct val="20000"/>
              </a:spcBef>
              <a:buFont typeface="Arial" panose="020B0604020202020204" pitchFamily="34" charset="0"/>
              <a:buChar char="•"/>
            </a:pPr>
            <a:r>
              <a:rPr lang="zh-CN" altLang="en-US" sz="2800" dirty="0"/>
              <a:t>聚类</a:t>
            </a:r>
          </a:p>
          <a:p>
            <a:pPr eaLnBrk="1" hangingPunct="1">
              <a:lnSpc>
                <a:spcPct val="150000"/>
              </a:lnSpc>
              <a:spcBef>
                <a:spcPct val="20000"/>
              </a:spcBef>
              <a:buFont typeface="Arial" panose="020B0604020202020204" pitchFamily="34" charset="0"/>
              <a:buChar char="•"/>
            </a:pPr>
            <a:r>
              <a:rPr lang="zh-CN" altLang="en-US" sz="2800" dirty="0" smtClean="0"/>
              <a:t>降</a:t>
            </a:r>
            <a:r>
              <a:rPr lang="zh-CN" altLang="en-US" sz="2800" dirty="0"/>
              <a:t>维</a:t>
            </a:r>
          </a:p>
          <a:p>
            <a:pPr eaLnBrk="1" hangingPunct="1">
              <a:lnSpc>
                <a:spcPct val="150000"/>
              </a:lnSpc>
              <a:spcBef>
                <a:spcPct val="20000"/>
              </a:spcBef>
              <a:buFont typeface="Arial" panose="020B0604020202020204" pitchFamily="34" charset="0"/>
              <a:buChar char="•"/>
            </a:pPr>
            <a:r>
              <a:rPr lang="en-US" altLang="zh-CN" sz="2800" dirty="0" smtClean="0">
                <a:latin typeface="Times New Roman" panose="02020603050405020304" pitchFamily="18" charset="0"/>
                <a:cs typeface="Times New Roman" panose="02020603050405020304" pitchFamily="18" charset="0"/>
              </a:rPr>
              <a:t>LDA</a:t>
            </a:r>
            <a:r>
              <a:rPr lang="zh-CN" altLang="en-US" sz="2800" dirty="0"/>
              <a:t>主题模型</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20</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聚类的准则函数</a:t>
            </a:r>
            <a:endParaRPr lang="zh-CN" altLang="en-US" sz="2800" b="1" dirty="0">
              <a:latin typeface="+mn-ea"/>
            </a:endParaRPr>
          </a:p>
        </p:txBody>
      </p:sp>
      <p:sp>
        <p:nvSpPr>
          <p:cNvPr id="9" name="Rectangle 3">
            <a:extLst>
              <a:ext uri="{FF2B5EF4-FFF2-40B4-BE49-F238E27FC236}">
                <a16:creationId xmlns:a16="http://schemas.microsoft.com/office/drawing/2014/main" id="{96B485ED-1264-4B49-9F32-E725FEADD26F}"/>
              </a:ext>
            </a:extLst>
          </p:cNvPr>
          <p:cNvSpPr txBox="1">
            <a:spLocks noRot="1" noChangeArrowheads="1"/>
          </p:cNvSpPr>
          <p:nvPr/>
        </p:nvSpPr>
        <p:spPr bwMode="auto">
          <a:xfrm>
            <a:off x="638414" y="1557651"/>
            <a:ext cx="9416572" cy="513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dirty="0" smtClean="0">
                <a:latin typeface="Times New Roman" panose="02020603050405020304" pitchFamily="18" charset="0"/>
                <a:ea typeface="宋体" panose="02010600030101010101" pitchFamily="2" charset="-122"/>
              </a:rPr>
              <a:t>聚类的准则函数：判断“一种聚类的划分比另一种划分好”的依据，采用不同的准则函数可能得到不同的聚类结果。</a:t>
            </a:r>
          </a:p>
          <a:p>
            <a:endParaRPr lang="en-US" altLang="zh-CN" sz="2000" dirty="0" smtClean="0">
              <a:latin typeface="Times New Roman" panose="02020603050405020304" pitchFamily="18" charset="0"/>
              <a:ea typeface="宋体" panose="02010600030101010101" pitchFamily="2" charset="-122"/>
            </a:endParaRPr>
          </a:p>
          <a:p>
            <a:r>
              <a:rPr lang="zh-CN" altLang="en-US" sz="2000" dirty="0" smtClean="0">
                <a:latin typeface="Times New Roman" panose="02020603050405020304" pitchFamily="18" charset="0"/>
                <a:ea typeface="宋体" panose="02010600030101010101" pitchFamily="2" charset="-122"/>
              </a:rPr>
              <a:t>聚类问题可以看做一种离散优化问题</a:t>
            </a:r>
          </a:p>
          <a:p>
            <a:pPr marL="522287" lvl="1" indent="0">
              <a:buNone/>
            </a:pPr>
            <a:r>
              <a:rPr lang="zh-CN" altLang="en-US" sz="2000" dirty="0" smtClean="0">
                <a:latin typeface="Times New Roman" panose="02020603050405020304" pitchFamily="18" charset="0"/>
                <a:ea typeface="宋体" panose="02010600030101010101" pitchFamily="2" charset="-122"/>
              </a:rPr>
              <a:t>准则函数用于度量对数据聚类的某种划分的质量</a:t>
            </a:r>
          </a:p>
          <a:p>
            <a:pPr marL="522287" lvl="1" indent="0">
              <a:buNone/>
            </a:pPr>
            <a:r>
              <a:rPr lang="zh-CN" altLang="en-US" sz="2000" dirty="0" smtClean="0">
                <a:latin typeface="Times New Roman" panose="02020603050405020304" pitchFamily="18" charset="0"/>
                <a:ea typeface="宋体" panose="02010600030101010101" pitchFamily="2" charset="-122"/>
              </a:rPr>
              <a:t>目标是找到某种划分，使得准则函数最小（大）化</a:t>
            </a:r>
          </a:p>
          <a:p>
            <a:endParaRPr lang="en-US" altLang="zh-CN" sz="2000" dirty="0" smtClean="0">
              <a:latin typeface="Times New Roman" panose="02020603050405020304" pitchFamily="18" charset="0"/>
              <a:ea typeface="宋体" panose="02010600030101010101" pitchFamily="2" charset="-122"/>
            </a:endParaRPr>
          </a:p>
          <a:p>
            <a:r>
              <a:rPr lang="zh-CN" altLang="en-US" sz="2000" dirty="0" smtClean="0">
                <a:latin typeface="Times New Roman" panose="02020603050405020304" pitchFamily="18" charset="0"/>
                <a:ea typeface="宋体" panose="02010600030101010101" pitchFamily="2" charset="-122"/>
              </a:rPr>
              <a:t>常用准则函数</a:t>
            </a:r>
          </a:p>
          <a:p>
            <a:pPr marL="522287" lvl="1" indent="0">
              <a:buNone/>
            </a:pPr>
            <a:r>
              <a:rPr lang="zh-CN" altLang="en-US" sz="2000" dirty="0" smtClean="0">
                <a:latin typeface="Times New Roman" panose="02020603050405020304" pitchFamily="18" charset="0"/>
                <a:ea typeface="宋体" panose="02010600030101010101" pitchFamily="2" charset="-122"/>
              </a:rPr>
              <a:t>误差平方和准则</a:t>
            </a:r>
          </a:p>
          <a:p>
            <a:pPr marL="522287" lvl="1" indent="0">
              <a:buNone/>
            </a:pPr>
            <a:r>
              <a:rPr lang="zh-CN" altLang="en-US" sz="2000" dirty="0" smtClean="0">
                <a:latin typeface="Times New Roman" panose="02020603050405020304" pitchFamily="18" charset="0"/>
                <a:ea typeface="宋体" panose="02010600030101010101" pitchFamily="2" charset="-122"/>
              </a:rPr>
              <a:t>最小方差准则</a:t>
            </a:r>
          </a:p>
          <a:p>
            <a:pPr marL="522287" lvl="1" indent="0">
              <a:buNone/>
            </a:pPr>
            <a:r>
              <a:rPr lang="zh-CN" altLang="en-US" sz="2000" dirty="0" smtClean="0">
                <a:latin typeface="Times New Roman" panose="02020603050405020304" pitchFamily="18" charset="0"/>
                <a:ea typeface="宋体" panose="02010600030101010101" pitchFamily="2" charset="-122"/>
              </a:rPr>
              <a:t>散布准则</a:t>
            </a:r>
            <a:endParaRPr lang="zh-CN" altLang="en-US" sz="20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177692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21</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聚类的准则函数</a:t>
            </a:r>
            <a:endParaRPr lang="zh-CN" altLang="en-US" sz="2800" b="1" dirty="0">
              <a:latin typeface="+mn-ea"/>
            </a:endParaRPr>
          </a:p>
        </p:txBody>
      </p:sp>
      <p:sp>
        <p:nvSpPr>
          <p:cNvPr id="10" name="Rectangle 3">
            <a:extLst>
              <a:ext uri="{FF2B5EF4-FFF2-40B4-BE49-F238E27FC236}">
                <a16:creationId xmlns:a16="http://schemas.microsoft.com/office/drawing/2014/main" id="{2A78431F-FF8F-4846-897A-10BED2FEE5D0}"/>
              </a:ext>
            </a:extLst>
          </p:cNvPr>
          <p:cNvSpPr txBox="1">
            <a:spLocks noRot="1" noChangeArrowheads="1"/>
          </p:cNvSpPr>
          <p:nvPr/>
        </p:nvSpPr>
        <p:spPr bwMode="auto">
          <a:xfrm>
            <a:off x="576142" y="1575837"/>
            <a:ext cx="9551345" cy="207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nSpc>
                <a:spcPct val="110000"/>
              </a:lnSpc>
            </a:pPr>
            <a:r>
              <a:rPr lang="zh-CN" altLang="en-US" sz="2000" dirty="0" smtClean="0">
                <a:latin typeface="Times New Roman" panose="02020603050405020304" pitchFamily="18" charset="0"/>
                <a:ea typeface="宋体" panose="02010600030101010101" pitchFamily="2" charset="-122"/>
              </a:rPr>
              <a:t>误差平方和准则</a:t>
            </a:r>
          </a:p>
          <a:p>
            <a:pPr lvl="1"/>
            <a:r>
              <a:rPr lang="zh-CN" altLang="en-US" sz="2000" dirty="0" smtClean="0">
                <a:latin typeface="Times New Roman" panose="02020603050405020304" pitchFamily="18" charset="0"/>
                <a:ea typeface="宋体" panose="02010600030101010101" pitchFamily="2" charset="-122"/>
              </a:rPr>
              <a:t>是最简单也使用最广的聚类准则函数</a:t>
            </a:r>
          </a:p>
          <a:p>
            <a:pPr lvl="1"/>
            <a:endParaRPr lang="en-US" altLang="zh-CN" sz="2400" dirty="0">
              <a:solidFill>
                <a:srgbClr val="000066"/>
              </a:solidFill>
              <a:latin typeface="Times New Roman" panose="02020603050405020304" pitchFamily="18" charset="0"/>
              <a:ea typeface="宋体" panose="02010600030101010101" pitchFamily="2" charset="-122"/>
            </a:endParaRPr>
          </a:p>
        </p:txBody>
      </p:sp>
      <p:graphicFrame>
        <p:nvGraphicFramePr>
          <p:cNvPr id="11" name="Object 6">
            <a:extLst>
              <a:ext uri="{FF2B5EF4-FFF2-40B4-BE49-F238E27FC236}">
                <a16:creationId xmlns:a16="http://schemas.microsoft.com/office/drawing/2014/main" id="{692D399D-A203-481A-A6BD-FE87030C5CEF}"/>
              </a:ext>
            </a:extLst>
          </p:cNvPr>
          <p:cNvGraphicFramePr>
            <a:graphicFrameLocks noChangeAspect="1"/>
          </p:cNvGraphicFramePr>
          <p:nvPr>
            <p:extLst>
              <p:ext uri="{D42A27DB-BD31-4B8C-83A1-F6EECF244321}">
                <p14:modId xmlns:p14="http://schemas.microsoft.com/office/powerpoint/2010/main" val="509741570"/>
              </p:ext>
            </p:extLst>
          </p:nvPr>
        </p:nvGraphicFramePr>
        <p:xfrm>
          <a:off x="2841021" y="2969421"/>
          <a:ext cx="2539675" cy="938157"/>
        </p:xfrm>
        <a:graphic>
          <a:graphicData uri="http://schemas.openxmlformats.org/presentationml/2006/ole">
            <mc:AlternateContent xmlns:mc="http://schemas.openxmlformats.org/markup-compatibility/2006">
              <mc:Choice xmlns:v="urn:schemas-microsoft-com:vml" Requires="v">
                <p:oleObj spid="_x0000_s13359" name="Equation" r:id="rId5" imgW="1066680" imgH="393480" progId="Equation.DSMT4">
                  <p:embed/>
                </p:oleObj>
              </mc:Choice>
              <mc:Fallback>
                <p:oleObj name="Equation" r:id="rId5" imgW="1066680" imgH="393480" progId="Equation.DSMT4">
                  <p:embed/>
                  <p:pic>
                    <p:nvPicPr>
                      <p:cNvPr id="1137670" name="Object 6">
                        <a:extLst>
                          <a:ext uri="{FF2B5EF4-FFF2-40B4-BE49-F238E27FC236}">
                            <a16:creationId xmlns:a16="http://schemas.microsoft.com/office/drawing/2014/main" id="{692D399D-A203-481A-A6BD-FE87030C5C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1021" y="2969421"/>
                        <a:ext cx="2539675" cy="938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8">
            <a:extLst>
              <a:ext uri="{FF2B5EF4-FFF2-40B4-BE49-F238E27FC236}">
                <a16:creationId xmlns:a16="http://schemas.microsoft.com/office/drawing/2014/main" id="{8E20D99A-B6B8-46AD-AA1B-2AEB7759BAD2}"/>
              </a:ext>
            </a:extLst>
          </p:cNvPr>
          <p:cNvSpPr>
            <a:spLocks noRot="1" noChangeArrowheads="1"/>
          </p:cNvSpPr>
          <p:nvPr/>
        </p:nvSpPr>
        <p:spPr bwMode="auto">
          <a:xfrm>
            <a:off x="497107" y="3945733"/>
            <a:ext cx="9416572" cy="64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hlink"/>
              </a:buClr>
              <a:buSzPct val="75000"/>
              <a:buChar char="v"/>
              <a:defRPr sz="3200">
                <a:solidFill>
                  <a:schemeClr val="tx1"/>
                </a:solidFill>
                <a:latin typeface="Arial" panose="020B0604020202020204" pitchFamily="34" charset="0"/>
                <a:ea typeface="宋体" panose="02010600030101010101" pitchFamily="2" charset="-122"/>
              </a:defRPr>
            </a:lvl1pPr>
            <a:lvl2pPr marL="742950" indent="-285750" algn="l">
              <a:spcBef>
                <a:spcPct val="20000"/>
              </a:spcBef>
              <a:buClr>
                <a:schemeClr val="accent2"/>
              </a:buClr>
              <a:buSzPct val="85000"/>
              <a:buChar char=""/>
              <a:defRPr sz="2800">
                <a:solidFill>
                  <a:schemeClr val="tx1"/>
                </a:solidFill>
                <a:latin typeface="Arial" panose="020B0604020202020204" pitchFamily="34" charset="0"/>
                <a:ea typeface="宋体" panose="02010600030101010101" pitchFamily="2" charset="-122"/>
              </a:defRPr>
            </a:lvl2pPr>
            <a:lvl3pPr marL="1143000" indent="-228600" algn="l">
              <a:spcBef>
                <a:spcPct val="20000"/>
              </a:spcBef>
              <a:buClr>
                <a:schemeClr val="hlink"/>
              </a:buClr>
              <a:buSzPct val="85000"/>
              <a:buChar char="v"/>
              <a:defRPr sz="2400">
                <a:solidFill>
                  <a:schemeClr val="tx1"/>
                </a:solidFill>
                <a:latin typeface="Arial" panose="020B0604020202020204" pitchFamily="34" charset="0"/>
                <a:ea typeface="宋体" panose="02010600030101010101" pitchFamily="2" charset="-122"/>
              </a:defRPr>
            </a:lvl3pPr>
            <a:lvl4pPr marL="1600200" indent="-228600" algn="l">
              <a:spcBef>
                <a:spcPct val="20000"/>
              </a:spcBef>
              <a:buClr>
                <a:schemeClr val="accent2"/>
              </a:buClr>
              <a:buSzPct val="90000"/>
              <a:buChar char=""/>
              <a:defRPr sz="2000">
                <a:solidFill>
                  <a:schemeClr val="tx1"/>
                </a:solidFill>
                <a:latin typeface="Arial" panose="020B0604020202020204" pitchFamily="34" charset="0"/>
                <a:ea typeface="宋体" panose="02010600030101010101" pitchFamily="2" charset="-122"/>
              </a:defRPr>
            </a:lvl4pPr>
            <a:lvl5pPr marL="2057400" indent="-228600" algn="l">
              <a:spcBef>
                <a:spcPct val="20000"/>
              </a:spcBef>
              <a:buClr>
                <a:schemeClr val="hlink"/>
              </a:buClr>
              <a:buSzPct val="85000"/>
              <a:buChar char="v"/>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marL="457200" lvl="1" indent="0">
              <a:lnSpc>
                <a:spcPct val="100000"/>
              </a:lnSpc>
              <a:buNone/>
            </a:pPr>
            <a:r>
              <a:rPr lang="zh-CN" altLang="en-US" sz="2000" dirty="0">
                <a:latin typeface="Times New Roman" panose="02020603050405020304" pitchFamily="18" charset="0"/>
              </a:rPr>
              <a:t>其中，</a:t>
            </a:r>
            <a:r>
              <a:rPr lang="en-US" altLang="zh-CN" sz="2000" i="1" dirty="0">
                <a:latin typeface="Times New Roman" panose="02020603050405020304" pitchFamily="18" charset="0"/>
              </a:rPr>
              <a:t>m</a:t>
            </a:r>
            <a:r>
              <a:rPr lang="en-US" altLang="zh-CN" sz="2000" i="1" baseline="-25000" dirty="0">
                <a:latin typeface="Times New Roman" panose="02020603050405020304" pitchFamily="18" charset="0"/>
              </a:rPr>
              <a:t>i</a:t>
            </a:r>
            <a:r>
              <a:rPr lang="zh-CN" altLang="en-US" sz="2000" dirty="0">
                <a:latin typeface="Times New Roman" panose="02020603050405020304" pitchFamily="18" charset="0"/>
              </a:rPr>
              <a:t>是第 </a:t>
            </a:r>
            <a:r>
              <a:rPr lang="en-US" altLang="zh-CN" sz="2000" i="1" dirty="0" err="1">
                <a:latin typeface="Times New Roman" panose="02020603050405020304" pitchFamily="18" charset="0"/>
              </a:rPr>
              <a:t>i</a:t>
            </a:r>
            <a:r>
              <a:rPr lang="en-US" altLang="zh-CN" sz="2000" i="1" dirty="0">
                <a:latin typeface="Times New Roman" panose="02020603050405020304" pitchFamily="18" charset="0"/>
              </a:rPr>
              <a:t> </a:t>
            </a:r>
            <a:r>
              <a:rPr lang="zh-CN" altLang="en-US" sz="2000" dirty="0">
                <a:latin typeface="Times New Roman" panose="02020603050405020304" pitchFamily="18" charset="0"/>
              </a:rPr>
              <a:t>个聚类 </a:t>
            </a:r>
            <a:r>
              <a:rPr lang="en-US" altLang="zh-CN" sz="2000" i="1" dirty="0">
                <a:latin typeface="Times New Roman" panose="02020603050405020304" pitchFamily="18" charset="0"/>
              </a:rPr>
              <a:t>D</a:t>
            </a:r>
            <a:r>
              <a:rPr lang="en-US" altLang="zh-CN" sz="2000" i="1" baseline="-25000" dirty="0">
                <a:latin typeface="Times New Roman" panose="02020603050405020304" pitchFamily="18" charset="0"/>
              </a:rPr>
              <a:t>i </a:t>
            </a:r>
            <a:r>
              <a:rPr lang="zh-CN" altLang="en-US" sz="2000" dirty="0">
                <a:latin typeface="Times New Roman" panose="02020603050405020304" pitchFamily="18" charset="0"/>
              </a:rPr>
              <a:t>中样本的均值</a:t>
            </a:r>
            <a:endParaRPr lang="zh-CN" altLang="en-US" sz="2000" dirty="0">
              <a:solidFill>
                <a:srgbClr val="000066"/>
              </a:solidFill>
              <a:ea typeface="隶书" panose="02010509060101010101" pitchFamily="49" charset="-122"/>
            </a:endParaRPr>
          </a:p>
        </p:txBody>
      </p:sp>
      <p:sp>
        <p:nvSpPr>
          <p:cNvPr id="13" name="Text Box 13">
            <a:extLst>
              <a:ext uri="{FF2B5EF4-FFF2-40B4-BE49-F238E27FC236}">
                <a16:creationId xmlns:a16="http://schemas.microsoft.com/office/drawing/2014/main" id="{7766B1B5-A058-47AE-A068-1D0AC8543B00}"/>
              </a:ext>
            </a:extLst>
          </p:cNvPr>
          <p:cNvSpPr txBox="1">
            <a:spLocks noChangeArrowheads="1"/>
          </p:cNvSpPr>
          <p:nvPr/>
        </p:nvSpPr>
        <p:spPr bwMode="auto">
          <a:xfrm>
            <a:off x="575734" y="4978744"/>
            <a:ext cx="9526840" cy="74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p>
            <a:pPr marL="342900" indent="-342900">
              <a:lnSpc>
                <a:spcPct val="110000"/>
              </a:lnSpc>
              <a:spcBef>
                <a:spcPct val="20000"/>
              </a:spcBef>
              <a:buSzPct val="75000"/>
              <a:buFont typeface="Arial" panose="020B0604020202020204" pitchFamily="34" charset="0"/>
              <a:buChar char="•"/>
            </a:pPr>
            <a:r>
              <a:rPr lang="zh-CN" altLang="en-US" sz="2000" dirty="0">
                <a:latin typeface="Times New Roman" panose="02020603050405020304" pitchFamily="18" charset="0"/>
              </a:rPr>
              <a:t>当数据点能被划分成很好的相互区分的几个聚类 ，并且聚类内部又很稠密时，适用误差平方和准则</a:t>
            </a:r>
          </a:p>
        </p:txBody>
      </p:sp>
    </p:spTree>
    <p:extLst>
      <p:ext uri="{BB962C8B-B14F-4D97-AF65-F5344CB8AC3E}">
        <p14:creationId xmlns:p14="http://schemas.microsoft.com/office/powerpoint/2010/main" val="4160413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22</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聚类的准则函数</a:t>
            </a:r>
            <a:endParaRPr lang="zh-CN" altLang="en-US" sz="2800" b="1" dirty="0">
              <a:latin typeface="+mn-ea"/>
            </a:endParaRPr>
          </a:p>
        </p:txBody>
      </p:sp>
      <p:sp>
        <p:nvSpPr>
          <p:cNvPr id="14" name="Rectangle 3">
            <a:extLst>
              <a:ext uri="{FF2B5EF4-FFF2-40B4-BE49-F238E27FC236}">
                <a16:creationId xmlns:a16="http://schemas.microsoft.com/office/drawing/2014/main" id="{A4405C24-5517-4F7F-9C00-9B18004A6D3E}"/>
              </a:ext>
            </a:extLst>
          </p:cNvPr>
          <p:cNvSpPr txBox="1">
            <a:spLocks noRot="1" noChangeArrowheads="1"/>
          </p:cNvSpPr>
          <p:nvPr/>
        </p:nvSpPr>
        <p:spPr bwMode="auto">
          <a:xfrm>
            <a:off x="534670" y="1501733"/>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dirty="0" smtClean="0">
                <a:latin typeface="+mn-ea"/>
              </a:rPr>
              <a:t>采用误差平方和准则可能存在的问题</a:t>
            </a:r>
          </a:p>
          <a:p>
            <a:pPr marL="390525" lvl="1" indent="-390525">
              <a:buFont typeface="Arial" panose="020B0604020202020204" pitchFamily="34" charset="0"/>
              <a:buChar char="•"/>
            </a:pPr>
            <a:endParaRPr lang="en-US" altLang="zh-CN" sz="2000" dirty="0" smtClean="0">
              <a:latin typeface="+mn-ea"/>
            </a:endParaRPr>
          </a:p>
          <a:p>
            <a:pPr marL="390525" lvl="1" indent="-390525">
              <a:buFont typeface="Arial" panose="020B0604020202020204" pitchFamily="34" charset="0"/>
              <a:buChar char="•"/>
            </a:pPr>
            <a:r>
              <a:rPr lang="zh-CN" altLang="en-US" sz="2000" dirty="0" smtClean="0">
                <a:latin typeface="+mn-ea"/>
              </a:rPr>
              <a:t>当</a:t>
            </a:r>
            <a:r>
              <a:rPr lang="zh-CN" altLang="en-US" sz="2000" dirty="0">
                <a:latin typeface="+mn-ea"/>
              </a:rPr>
              <a:t>不同聚类所包含的样本个数相差较大时，将一个大的聚类分割开来反而可能得到更小的误差平方和</a:t>
            </a:r>
          </a:p>
          <a:p>
            <a:pPr>
              <a:buFont typeface="Wingdings" panose="05000000000000000000" pitchFamily="2" charset="2"/>
              <a:buNone/>
            </a:pPr>
            <a:endParaRPr lang="en-US" altLang="zh-CN" sz="2000" b="1" dirty="0"/>
          </a:p>
        </p:txBody>
      </p:sp>
      <p:pic>
        <p:nvPicPr>
          <p:cNvPr id="15" name="Picture 5">
            <a:extLst>
              <a:ext uri="{FF2B5EF4-FFF2-40B4-BE49-F238E27FC236}">
                <a16:creationId xmlns:a16="http://schemas.microsoft.com/office/drawing/2014/main" id="{192EE40E-D6DC-4C73-972F-84C0E49182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2272" y="3132559"/>
            <a:ext cx="4526256" cy="150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a:extLst>
              <a:ext uri="{FF2B5EF4-FFF2-40B4-BE49-F238E27FC236}">
                <a16:creationId xmlns:a16="http://schemas.microsoft.com/office/drawing/2014/main" id="{2C084CB2-7DE1-4297-B771-14869DF253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2272" y="4889201"/>
            <a:ext cx="4524506" cy="1345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4556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23</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聚类的准则函数</a:t>
            </a:r>
            <a:endParaRPr lang="zh-CN" altLang="en-US" sz="2800" b="1" dirty="0">
              <a:latin typeface="+mn-ea"/>
            </a:endParaRPr>
          </a:p>
        </p:txBody>
      </p:sp>
      <p:sp>
        <p:nvSpPr>
          <p:cNvPr id="21" name="Rectangle 3">
            <a:extLst>
              <a:ext uri="{FF2B5EF4-FFF2-40B4-BE49-F238E27FC236}">
                <a16:creationId xmlns:a16="http://schemas.microsoft.com/office/drawing/2014/main" id="{59FC813E-7D03-443C-B5E4-714D91187DE5}"/>
              </a:ext>
            </a:extLst>
          </p:cNvPr>
          <p:cNvSpPr txBox="1">
            <a:spLocks noRot="1" noChangeArrowheads="1"/>
          </p:cNvSpPr>
          <p:nvPr/>
        </p:nvSpPr>
        <p:spPr bwMode="auto">
          <a:xfrm>
            <a:off x="503427" y="1561214"/>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nSpc>
                <a:spcPct val="110000"/>
              </a:lnSpc>
            </a:pPr>
            <a:r>
              <a:rPr lang="zh-CN" altLang="en-US" sz="2000" dirty="0" smtClean="0">
                <a:latin typeface="+mn-ea"/>
              </a:rPr>
              <a:t>最小方差准则：经过简单的代数操作，将误差平方和准则函数</a:t>
            </a:r>
            <a:r>
              <a:rPr lang="en-US" altLang="zh-CN" sz="2000" i="1" dirty="0" smtClean="0">
                <a:latin typeface="+mn-ea"/>
              </a:rPr>
              <a:t>J</a:t>
            </a:r>
            <a:r>
              <a:rPr lang="en-US" altLang="zh-CN" sz="2000" i="1" baseline="-25000" dirty="0" smtClean="0">
                <a:latin typeface="+mn-ea"/>
              </a:rPr>
              <a:t>e</a:t>
            </a:r>
            <a:r>
              <a:rPr lang="zh-CN" altLang="en-US" sz="2000" dirty="0" smtClean="0">
                <a:latin typeface="+mn-ea"/>
              </a:rPr>
              <a:t>的表达式中去掉均值向量，得到一个等价的表达形式</a:t>
            </a:r>
          </a:p>
          <a:p>
            <a:endParaRPr lang="en-US" altLang="zh-CN" sz="2000" dirty="0">
              <a:latin typeface="+mn-ea"/>
            </a:endParaRPr>
          </a:p>
        </p:txBody>
      </p:sp>
      <p:grpSp>
        <p:nvGrpSpPr>
          <p:cNvPr id="22" name="Group 9">
            <a:extLst>
              <a:ext uri="{FF2B5EF4-FFF2-40B4-BE49-F238E27FC236}">
                <a16:creationId xmlns:a16="http://schemas.microsoft.com/office/drawing/2014/main" id="{E5632FDC-C762-4F0F-9B27-00C3E12E86AB}"/>
              </a:ext>
            </a:extLst>
          </p:cNvPr>
          <p:cNvGrpSpPr>
            <a:grpSpLocks/>
          </p:cNvGrpSpPr>
          <p:nvPr/>
        </p:nvGrpSpPr>
        <p:grpSpPr bwMode="auto">
          <a:xfrm>
            <a:off x="2002253" y="2961440"/>
            <a:ext cx="3334306" cy="2648193"/>
            <a:chOff x="975" y="2284"/>
            <a:chExt cx="1905" cy="1513"/>
          </a:xfrm>
        </p:grpSpPr>
        <p:graphicFrame>
          <p:nvGraphicFramePr>
            <p:cNvPr id="23" name="Object 5">
              <a:extLst>
                <a:ext uri="{FF2B5EF4-FFF2-40B4-BE49-F238E27FC236}">
                  <a16:creationId xmlns:a16="http://schemas.microsoft.com/office/drawing/2014/main" id="{F25BC75D-FEC3-40B9-8877-9F8BD083A99B}"/>
                </a:ext>
              </a:extLst>
            </p:cNvPr>
            <p:cNvGraphicFramePr>
              <a:graphicFrameLocks noChangeAspect="1"/>
            </p:cNvGraphicFramePr>
            <p:nvPr>
              <p:extLst>
                <p:ext uri="{D42A27DB-BD31-4B8C-83A1-F6EECF244321}">
                  <p14:modId xmlns:p14="http://schemas.microsoft.com/office/powerpoint/2010/main" val="2466033769"/>
                </p:ext>
              </p:extLst>
            </p:nvPr>
          </p:nvGraphicFramePr>
          <p:xfrm>
            <a:off x="975" y="2284"/>
            <a:ext cx="1225" cy="613"/>
          </p:xfrm>
          <a:graphic>
            <a:graphicData uri="http://schemas.openxmlformats.org/presentationml/2006/ole">
              <mc:AlternateContent xmlns:mc="http://schemas.openxmlformats.org/markup-compatibility/2006">
                <mc:Choice xmlns:v="urn:schemas-microsoft-com:vml" Requires="v">
                  <p:oleObj spid="_x0000_s14428" name="Equation" r:id="rId5" imgW="736560" imgH="368280" progId="Equation.DSMT4">
                    <p:embed/>
                  </p:oleObj>
                </mc:Choice>
                <mc:Fallback>
                  <p:oleObj name="Equation" r:id="rId5" imgW="736560" imgH="368280" progId="Equation.DSMT4">
                    <p:embed/>
                    <p:pic>
                      <p:nvPicPr>
                        <p:cNvPr id="1139717" name="Object 5">
                          <a:extLst>
                            <a:ext uri="{FF2B5EF4-FFF2-40B4-BE49-F238E27FC236}">
                              <a16:creationId xmlns:a16="http://schemas.microsoft.com/office/drawing/2014/main" id="{F25BC75D-FEC3-40B9-8877-9F8BD083A9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5" y="2284"/>
                          <a:ext cx="1225" cy="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6">
              <a:extLst>
                <a:ext uri="{FF2B5EF4-FFF2-40B4-BE49-F238E27FC236}">
                  <a16:creationId xmlns:a16="http://schemas.microsoft.com/office/drawing/2014/main" id="{0B6BCB77-3D4F-4DB9-B6E3-2919E67AE903}"/>
                </a:ext>
              </a:extLst>
            </p:cNvPr>
            <p:cNvGraphicFramePr>
              <a:graphicFrameLocks noChangeAspect="1"/>
            </p:cNvGraphicFramePr>
            <p:nvPr/>
          </p:nvGraphicFramePr>
          <p:xfrm>
            <a:off x="1020" y="3203"/>
            <a:ext cx="1860" cy="594"/>
          </p:xfrm>
          <a:graphic>
            <a:graphicData uri="http://schemas.openxmlformats.org/presentationml/2006/ole">
              <mc:AlternateContent xmlns:mc="http://schemas.openxmlformats.org/markup-compatibility/2006">
                <mc:Choice xmlns:v="urn:schemas-microsoft-com:vml" Requires="v">
                  <p:oleObj spid="_x0000_s14429" name="Equation" r:id="rId7" imgW="1231560" imgH="393480" progId="Equation.DSMT4">
                    <p:embed/>
                  </p:oleObj>
                </mc:Choice>
                <mc:Fallback>
                  <p:oleObj name="Equation" r:id="rId7" imgW="1231560" imgH="393480" progId="Equation.DSMT4">
                    <p:embed/>
                    <p:pic>
                      <p:nvPicPr>
                        <p:cNvPr id="1139718" name="Object 6">
                          <a:extLst>
                            <a:ext uri="{FF2B5EF4-FFF2-40B4-BE49-F238E27FC236}">
                              <a16:creationId xmlns:a16="http://schemas.microsoft.com/office/drawing/2014/main" id="{0B6BCB77-3D4F-4DB9-B6E3-2919E67AE9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0" y="3203"/>
                          <a:ext cx="1860"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5" name="AutoShape 7">
            <a:extLst>
              <a:ext uri="{FF2B5EF4-FFF2-40B4-BE49-F238E27FC236}">
                <a16:creationId xmlns:a16="http://schemas.microsoft.com/office/drawing/2014/main" id="{3184335D-3E2E-47A8-A876-D2E1BDD4DA6F}"/>
              </a:ext>
            </a:extLst>
          </p:cNvPr>
          <p:cNvSpPr>
            <a:spLocks/>
          </p:cNvSpPr>
          <p:nvPr/>
        </p:nvSpPr>
        <p:spPr bwMode="auto">
          <a:xfrm>
            <a:off x="4953434" y="3461149"/>
            <a:ext cx="4366979" cy="672112"/>
          </a:xfrm>
          <a:prstGeom prst="accentCallout1">
            <a:avLst>
              <a:gd name="adj1" fmla="val 18750"/>
              <a:gd name="adj2" fmla="val -1926"/>
              <a:gd name="adj3" fmla="val 18750"/>
              <a:gd name="adj4" fmla="val -14630"/>
            </a:avLst>
          </a:prstGeom>
          <a:noFill/>
          <a:ln w="571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r>
              <a:rPr lang="en-US" altLang="zh-CN" sz="2000" i="1" dirty="0" err="1">
                <a:solidFill>
                  <a:schemeClr val="hlink"/>
                </a:solidFill>
                <a:latin typeface="Times New Roman" panose="02020603050405020304" pitchFamily="18" charset="0"/>
              </a:rPr>
              <a:t>n</a:t>
            </a:r>
            <a:r>
              <a:rPr lang="en-US" altLang="zh-CN" sz="2000" i="1" baseline="-25000" dirty="0" err="1">
                <a:solidFill>
                  <a:schemeClr val="hlink"/>
                </a:solidFill>
                <a:latin typeface="Times New Roman" panose="02020603050405020304" pitchFamily="18" charset="0"/>
              </a:rPr>
              <a:t>i</a:t>
            </a:r>
            <a:r>
              <a:rPr lang="en-US" altLang="zh-CN" sz="2000" dirty="0">
                <a:solidFill>
                  <a:schemeClr val="hlink"/>
                </a:solidFill>
                <a:latin typeface="Times New Roman" panose="02020603050405020304" pitchFamily="18" charset="0"/>
              </a:rPr>
              <a:t>: </a:t>
            </a:r>
            <a:r>
              <a:rPr lang="zh-CN" altLang="en-US" sz="2000" dirty="0">
                <a:solidFill>
                  <a:schemeClr val="hlink"/>
                </a:solidFill>
                <a:latin typeface="Times New Roman" panose="02020603050405020304" pitchFamily="18" charset="0"/>
              </a:rPr>
              <a:t>第</a:t>
            </a:r>
            <a:r>
              <a:rPr lang="en-US" altLang="zh-CN" sz="2000" i="1" dirty="0" err="1">
                <a:solidFill>
                  <a:schemeClr val="hlink"/>
                </a:solidFill>
                <a:latin typeface="Times New Roman" panose="02020603050405020304" pitchFamily="18" charset="0"/>
              </a:rPr>
              <a:t>i</a:t>
            </a:r>
            <a:r>
              <a:rPr lang="zh-CN" altLang="en-US" sz="2000" dirty="0">
                <a:solidFill>
                  <a:schemeClr val="hlink"/>
                </a:solidFill>
                <a:latin typeface="Times New Roman" panose="02020603050405020304" pitchFamily="18" charset="0"/>
              </a:rPr>
              <a:t>类中样本的个数</a:t>
            </a:r>
          </a:p>
        </p:txBody>
      </p:sp>
      <p:sp>
        <p:nvSpPr>
          <p:cNvPr id="26" name="AutoShape 8">
            <a:extLst>
              <a:ext uri="{FF2B5EF4-FFF2-40B4-BE49-F238E27FC236}">
                <a16:creationId xmlns:a16="http://schemas.microsoft.com/office/drawing/2014/main" id="{1809C988-EC39-4CE1-9D11-2AF88607C32A}"/>
              </a:ext>
            </a:extLst>
          </p:cNvPr>
          <p:cNvSpPr>
            <a:spLocks/>
          </p:cNvSpPr>
          <p:nvPr/>
        </p:nvSpPr>
        <p:spPr bwMode="auto">
          <a:xfrm>
            <a:off x="6035537" y="4945702"/>
            <a:ext cx="3693117" cy="952159"/>
          </a:xfrm>
          <a:prstGeom prst="accentCallout1">
            <a:avLst>
              <a:gd name="adj1" fmla="val 13236"/>
              <a:gd name="adj2" fmla="val -2273"/>
              <a:gd name="adj3" fmla="val 13236"/>
              <a:gd name="adj4" fmla="val -17296"/>
            </a:avLst>
          </a:prstGeom>
          <a:noFill/>
          <a:ln w="571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r>
              <a:rPr lang="zh-CN" altLang="en-US" sz="2000" dirty="0">
                <a:solidFill>
                  <a:schemeClr val="hlink"/>
                </a:solidFill>
                <a:latin typeface="Times New Roman" panose="02020603050405020304" pitchFamily="18" charset="0"/>
              </a:rPr>
              <a:t>第</a:t>
            </a:r>
            <a:r>
              <a:rPr lang="en-US" altLang="zh-CN" sz="2000" i="1" dirty="0" err="1">
                <a:solidFill>
                  <a:schemeClr val="hlink"/>
                </a:solidFill>
                <a:latin typeface="Times New Roman" panose="02020603050405020304" pitchFamily="18" charset="0"/>
              </a:rPr>
              <a:t>i</a:t>
            </a:r>
            <a:r>
              <a:rPr lang="zh-CN" altLang="en-US" sz="2000" dirty="0">
                <a:solidFill>
                  <a:schemeClr val="hlink"/>
                </a:solidFill>
                <a:latin typeface="Times New Roman" panose="02020603050405020304" pitchFamily="18" charset="0"/>
              </a:rPr>
              <a:t>类中样本两两之间距离平方的均值</a:t>
            </a:r>
          </a:p>
        </p:txBody>
      </p:sp>
    </p:spTree>
    <p:extLst>
      <p:ext uri="{BB962C8B-B14F-4D97-AF65-F5344CB8AC3E}">
        <p14:creationId xmlns:p14="http://schemas.microsoft.com/office/powerpoint/2010/main" val="2120085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24</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聚类的准则函数</a:t>
            </a:r>
            <a:endParaRPr lang="zh-CN" altLang="en-US" sz="2800" b="1" dirty="0">
              <a:latin typeface="+mn-ea"/>
            </a:endParaRPr>
          </a:p>
        </p:txBody>
      </p:sp>
      <p:sp>
        <p:nvSpPr>
          <p:cNvPr id="10" name="Rectangle 3">
            <a:extLst>
              <a:ext uri="{FF2B5EF4-FFF2-40B4-BE49-F238E27FC236}">
                <a16:creationId xmlns:a16="http://schemas.microsoft.com/office/drawing/2014/main" id="{9E20B8F5-3198-4926-AAEB-74D3E36DC1F4}"/>
              </a:ext>
            </a:extLst>
          </p:cNvPr>
          <p:cNvSpPr txBox="1">
            <a:spLocks noRot="1" noChangeArrowheads="1"/>
          </p:cNvSpPr>
          <p:nvPr/>
        </p:nvSpPr>
        <p:spPr bwMode="auto">
          <a:xfrm>
            <a:off x="704954" y="1485659"/>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dirty="0" smtClean="0">
                <a:ea typeface="宋体" panose="02010600030101010101" pitchFamily="2" charset="-122"/>
              </a:rPr>
              <a:t>最小方差准则的一般形式</a:t>
            </a:r>
          </a:p>
          <a:p>
            <a:endParaRPr lang="en-US" altLang="zh-CN" sz="2400" dirty="0">
              <a:solidFill>
                <a:srgbClr val="000066"/>
              </a:solidFill>
              <a:ea typeface="宋体" panose="02010600030101010101" pitchFamily="2" charset="-122"/>
            </a:endParaRPr>
          </a:p>
        </p:txBody>
      </p:sp>
      <p:grpSp>
        <p:nvGrpSpPr>
          <p:cNvPr id="11" name="Group 5">
            <a:extLst>
              <a:ext uri="{FF2B5EF4-FFF2-40B4-BE49-F238E27FC236}">
                <a16:creationId xmlns:a16="http://schemas.microsoft.com/office/drawing/2014/main" id="{8340684F-7BB4-4DA4-9132-F1FB51A14EF5}"/>
              </a:ext>
            </a:extLst>
          </p:cNvPr>
          <p:cNvGrpSpPr>
            <a:grpSpLocks/>
          </p:cNvGrpSpPr>
          <p:nvPr/>
        </p:nvGrpSpPr>
        <p:grpSpPr bwMode="auto">
          <a:xfrm>
            <a:off x="1890063" y="2588423"/>
            <a:ext cx="2577439" cy="1758349"/>
            <a:chOff x="1051" y="2538"/>
            <a:chExt cx="1821" cy="1190"/>
          </a:xfrm>
        </p:grpSpPr>
        <p:graphicFrame>
          <p:nvGraphicFramePr>
            <p:cNvPr id="12" name="Object 6">
              <a:extLst>
                <a:ext uri="{FF2B5EF4-FFF2-40B4-BE49-F238E27FC236}">
                  <a16:creationId xmlns:a16="http://schemas.microsoft.com/office/drawing/2014/main" id="{F5F48101-CB87-4A9D-9D0E-D035C506D0A3}"/>
                </a:ext>
              </a:extLst>
            </p:cNvPr>
            <p:cNvGraphicFramePr>
              <a:graphicFrameLocks noChangeAspect="1"/>
            </p:cNvGraphicFramePr>
            <p:nvPr>
              <p:extLst>
                <p:ext uri="{D42A27DB-BD31-4B8C-83A1-F6EECF244321}">
                  <p14:modId xmlns:p14="http://schemas.microsoft.com/office/powerpoint/2010/main" val="417765883"/>
                </p:ext>
              </p:extLst>
            </p:nvPr>
          </p:nvGraphicFramePr>
          <p:xfrm>
            <a:off x="1069" y="2538"/>
            <a:ext cx="1114" cy="557"/>
          </p:xfrm>
          <a:graphic>
            <a:graphicData uri="http://schemas.openxmlformats.org/presentationml/2006/ole">
              <mc:AlternateContent xmlns:mc="http://schemas.openxmlformats.org/markup-compatibility/2006">
                <mc:Choice xmlns:v="urn:schemas-microsoft-com:vml" Requires="v">
                  <p:oleObj spid="_x0000_s15542" name="Equation" r:id="rId5" imgW="736560" imgH="368280" progId="Equation.DSMT4">
                    <p:embed/>
                  </p:oleObj>
                </mc:Choice>
                <mc:Fallback>
                  <p:oleObj name="Equation" r:id="rId5" imgW="736560" imgH="368280" progId="Equation.DSMT4">
                    <p:embed/>
                    <p:pic>
                      <p:nvPicPr>
                        <p:cNvPr id="1140742" name="Object 6">
                          <a:extLst>
                            <a:ext uri="{FF2B5EF4-FFF2-40B4-BE49-F238E27FC236}">
                              <a16:creationId xmlns:a16="http://schemas.microsoft.com/office/drawing/2014/main" id="{F5F48101-CB87-4A9D-9D0E-D035C506D0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9" y="2538"/>
                          <a:ext cx="1114" cy="557"/>
                        </a:xfrm>
                        <a:prstGeom prst="rect">
                          <a:avLst/>
                        </a:prstGeom>
                        <a:noFill/>
                        <a:ln>
                          <a:noFill/>
                        </a:ln>
                        <a:effectLst/>
                        <a:extLst/>
                      </p:spPr>
                    </p:pic>
                  </p:oleObj>
                </mc:Fallback>
              </mc:AlternateContent>
            </a:graphicData>
          </a:graphic>
        </p:graphicFrame>
        <p:graphicFrame>
          <p:nvGraphicFramePr>
            <p:cNvPr id="13" name="Object 7">
              <a:extLst>
                <a:ext uri="{FF2B5EF4-FFF2-40B4-BE49-F238E27FC236}">
                  <a16:creationId xmlns:a16="http://schemas.microsoft.com/office/drawing/2014/main" id="{AB6E0691-1197-4561-ACEF-8E444D6C6BB5}"/>
                </a:ext>
              </a:extLst>
            </p:cNvPr>
            <p:cNvGraphicFramePr>
              <a:graphicFrameLocks noChangeAspect="1"/>
            </p:cNvGraphicFramePr>
            <p:nvPr>
              <p:extLst>
                <p:ext uri="{D42A27DB-BD31-4B8C-83A1-F6EECF244321}">
                  <p14:modId xmlns:p14="http://schemas.microsoft.com/office/powerpoint/2010/main" val="2271739761"/>
                </p:ext>
              </p:extLst>
            </p:nvPr>
          </p:nvGraphicFramePr>
          <p:xfrm>
            <a:off x="1051" y="3134"/>
            <a:ext cx="1821" cy="594"/>
          </p:xfrm>
          <a:graphic>
            <a:graphicData uri="http://schemas.openxmlformats.org/presentationml/2006/ole">
              <mc:AlternateContent xmlns:mc="http://schemas.openxmlformats.org/markup-compatibility/2006">
                <mc:Choice xmlns:v="urn:schemas-microsoft-com:vml" Requires="v">
                  <p:oleObj spid="_x0000_s15543" name="Equation" r:id="rId7" imgW="1206360" imgH="393480" progId="Equation.DSMT4">
                    <p:embed/>
                  </p:oleObj>
                </mc:Choice>
                <mc:Fallback>
                  <p:oleObj name="Equation" r:id="rId7" imgW="1206360" imgH="393480" progId="Equation.DSMT4">
                    <p:embed/>
                    <p:pic>
                      <p:nvPicPr>
                        <p:cNvPr id="1140743" name="Object 7">
                          <a:extLst>
                            <a:ext uri="{FF2B5EF4-FFF2-40B4-BE49-F238E27FC236}">
                              <a16:creationId xmlns:a16="http://schemas.microsoft.com/office/drawing/2014/main" id="{AB6E0691-1197-4561-ACEF-8E444D6C6B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1" y="3134"/>
                          <a:ext cx="1821"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 name="Object 11">
            <a:extLst>
              <a:ext uri="{FF2B5EF4-FFF2-40B4-BE49-F238E27FC236}">
                <a16:creationId xmlns:a16="http://schemas.microsoft.com/office/drawing/2014/main" id="{190E5DF0-A37D-4E16-A526-64B5627BE54A}"/>
              </a:ext>
            </a:extLst>
          </p:cNvPr>
          <p:cNvGraphicFramePr>
            <a:graphicFrameLocks noChangeAspect="1"/>
          </p:cNvGraphicFramePr>
          <p:nvPr>
            <p:extLst>
              <p:ext uri="{D42A27DB-BD31-4B8C-83A1-F6EECF244321}">
                <p14:modId xmlns:p14="http://schemas.microsoft.com/office/powerpoint/2010/main" val="1388182273"/>
              </p:ext>
            </p:extLst>
          </p:nvPr>
        </p:nvGraphicFramePr>
        <p:xfrm>
          <a:off x="5904685" y="3628892"/>
          <a:ext cx="2415403" cy="703617"/>
        </p:xfrm>
        <a:graphic>
          <a:graphicData uri="http://schemas.openxmlformats.org/presentationml/2006/ole">
            <mc:AlternateContent xmlns:mc="http://schemas.openxmlformats.org/markup-compatibility/2006">
              <mc:Choice xmlns:v="urn:schemas-microsoft-com:vml" Requires="v">
                <p:oleObj spid="_x0000_s15544" name="Equation" r:id="rId9" imgW="914400" imgH="266400" progId="Equation.DSMT4">
                  <p:embed/>
                </p:oleObj>
              </mc:Choice>
              <mc:Fallback>
                <p:oleObj name="Equation" r:id="rId9" imgW="914400" imgH="266400" progId="Equation.DSMT4">
                  <p:embed/>
                  <p:pic>
                    <p:nvPicPr>
                      <p:cNvPr id="1140747" name="Object 11">
                        <a:extLst>
                          <a:ext uri="{FF2B5EF4-FFF2-40B4-BE49-F238E27FC236}">
                            <a16:creationId xmlns:a16="http://schemas.microsoft.com/office/drawing/2014/main" id="{190E5DF0-A37D-4E16-A526-64B5627BE54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04685" y="3628892"/>
                        <a:ext cx="2415403" cy="70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 Box 12">
            <a:extLst>
              <a:ext uri="{FF2B5EF4-FFF2-40B4-BE49-F238E27FC236}">
                <a16:creationId xmlns:a16="http://schemas.microsoft.com/office/drawing/2014/main" id="{9DBDECF4-4ECD-4A5F-8421-9459472F31BF}"/>
              </a:ext>
            </a:extLst>
          </p:cNvPr>
          <p:cNvSpPr txBox="1">
            <a:spLocks noChangeArrowheads="1"/>
          </p:cNvSpPr>
          <p:nvPr/>
        </p:nvSpPr>
        <p:spPr bwMode="auto">
          <a:xfrm>
            <a:off x="4928774" y="3683631"/>
            <a:ext cx="481222" cy="44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spAutoFit/>
          </a:bodyPr>
          <a:lstStyle/>
          <a:p>
            <a:r>
              <a:rPr lang="zh-CN" altLang="en-US" sz="2315" dirty="0"/>
              <a:t>或</a:t>
            </a:r>
          </a:p>
        </p:txBody>
      </p:sp>
      <p:graphicFrame>
        <p:nvGraphicFramePr>
          <p:cNvPr id="19" name="Object 13">
            <a:extLst>
              <a:ext uri="{FF2B5EF4-FFF2-40B4-BE49-F238E27FC236}">
                <a16:creationId xmlns:a16="http://schemas.microsoft.com/office/drawing/2014/main" id="{CC679208-4E04-4027-AC54-F0A4338FC982}"/>
              </a:ext>
            </a:extLst>
          </p:cNvPr>
          <p:cNvGraphicFramePr>
            <a:graphicFrameLocks noChangeAspect="1"/>
          </p:cNvGraphicFramePr>
          <p:nvPr>
            <p:extLst>
              <p:ext uri="{D42A27DB-BD31-4B8C-83A1-F6EECF244321}">
                <p14:modId xmlns:p14="http://schemas.microsoft.com/office/powerpoint/2010/main" val="246467010"/>
              </p:ext>
            </p:extLst>
          </p:nvPr>
        </p:nvGraphicFramePr>
        <p:xfrm>
          <a:off x="1915540" y="4903348"/>
          <a:ext cx="1030922" cy="532089"/>
        </p:xfrm>
        <a:graphic>
          <a:graphicData uri="http://schemas.openxmlformats.org/presentationml/2006/ole">
            <mc:AlternateContent xmlns:mc="http://schemas.openxmlformats.org/markup-compatibility/2006">
              <mc:Choice xmlns:v="urn:schemas-microsoft-com:vml" Requires="v">
                <p:oleObj spid="_x0000_s15545" name="Equation" r:id="rId11" imgW="419040" imgH="215640" progId="Equation.DSMT4">
                  <p:embed/>
                </p:oleObj>
              </mc:Choice>
              <mc:Fallback>
                <p:oleObj name="Equation" r:id="rId11" imgW="419040" imgH="215640" progId="Equation.DSMT4">
                  <p:embed/>
                  <p:pic>
                    <p:nvPicPr>
                      <p:cNvPr id="1140749" name="Object 13">
                        <a:extLst>
                          <a:ext uri="{FF2B5EF4-FFF2-40B4-BE49-F238E27FC236}">
                            <a16:creationId xmlns:a16="http://schemas.microsoft.com/office/drawing/2014/main" id="{CC679208-4E04-4027-AC54-F0A4338FC98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15540" y="4903348"/>
                        <a:ext cx="1030922" cy="53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15">
            <a:extLst>
              <a:ext uri="{FF2B5EF4-FFF2-40B4-BE49-F238E27FC236}">
                <a16:creationId xmlns:a16="http://schemas.microsoft.com/office/drawing/2014/main" id="{CFDF79F8-D0F3-41DA-A239-B4140E3C00EC}"/>
              </a:ext>
            </a:extLst>
          </p:cNvPr>
          <p:cNvSpPr txBox="1">
            <a:spLocks noChangeArrowheads="1"/>
          </p:cNvSpPr>
          <p:nvPr/>
        </p:nvSpPr>
        <p:spPr bwMode="auto">
          <a:xfrm>
            <a:off x="2878493" y="4929044"/>
            <a:ext cx="2557110" cy="44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spAutoFit/>
          </a:bodyPr>
          <a:lstStyle/>
          <a:p>
            <a:r>
              <a:rPr lang="zh-CN" altLang="en-US" sz="2315" dirty="0"/>
              <a:t>为某种相似性函数</a:t>
            </a:r>
          </a:p>
        </p:txBody>
      </p:sp>
    </p:spTree>
    <p:extLst>
      <p:ext uri="{BB962C8B-B14F-4D97-AF65-F5344CB8AC3E}">
        <p14:creationId xmlns:p14="http://schemas.microsoft.com/office/powerpoint/2010/main" val="1922711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25</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基于划分的聚类</a:t>
            </a:r>
            <a:r>
              <a:rPr lang="zh-CN" altLang="en-US" sz="2800" b="1" dirty="0" smtClean="0"/>
              <a:t>方法</a:t>
            </a:r>
            <a:endParaRPr lang="zh-CN" altLang="en-US" sz="2800" b="1" dirty="0">
              <a:latin typeface="+mn-ea"/>
            </a:endParaRPr>
          </a:p>
        </p:txBody>
      </p:sp>
      <p:sp>
        <p:nvSpPr>
          <p:cNvPr id="15" name="内容占位符 2">
            <a:extLst>
              <a:ext uri="{FF2B5EF4-FFF2-40B4-BE49-F238E27FC236}">
                <a16:creationId xmlns:a16="http://schemas.microsoft.com/office/drawing/2014/main" id="{14E52B5B-FCA7-48E5-96DB-0A63B797844A}"/>
              </a:ext>
            </a:extLst>
          </p:cNvPr>
          <p:cNvSpPr txBox="1">
            <a:spLocks/>
          </p:cNvSpPr>
          <p:nvPr/>
        </p:nvSpPr>
        <p:spPr bwMode="auto">
          <a:xfrm>
            <a:off x="534670" y="1563012"/>
            <a:ext cx="10456876" cy="381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dirty="0" smtClean="0">
                <a:latin typeface="Times New Roman" panose="02020603050405020304" pitchFamily="18" charset="0"/>
              </a:rPr>
              <a:t>给定一个数据集，基于划分的方法将数据集划分为</a:t>
            </a:r>
            <a:r>
              <a:rPr lang="en-US" altLang="zh-CN" sz="2000" dirty="0" smtClean="0">
                <a:latin typeface="Times New Roman" panose="02020603050405020304" pitchFamily="18" charset="0"/>
              </a:rPr>
              <a:t>k</a:t>
            </a:r>
            <a:r>
              <a:rPr lang="zh-CN" altLang="en-US" sz="2000" dirty="0" smtClean="0">
                <a:latin typeface="Times New Roman" panose="02020603050405020304" pitchFamily="18" charset="0"/>
              </a:rPr>
              <a:t>个子集，每个子集对应一个聚类</a:t>
            </a:r>
          </a:p>
          <a:p>
            <a:pPr marL="0" indent="0">
              <a:buFont typeface="Arial" panose="020B0604020202020204" pitchFamily="34" charset="0"/>
              <a:buNone/>
            </a:pPr>
            <a:endParaRPr lang="zh-CN" altLang="en-US" sz="2000" dirty="0" smtClean="0">
              <a:latin typeface="Times New Roman" panose="02020603050405020304" pitchFamily="18" charset="0"/>
            </a:endParaRPr>
          </a:p>
          <a:p>
            <a:r>
              <a:rPr lang="zh-CN" altLang="en-US" sz="2000" b="1" dirty="0" smtClean="0">
                <a:latin typeface="Times New Roman" panose="02020603050405020304" pitchFamily="18" charset="0"/>
              </a:rPr>
              <a:t>两种方案</a:t>
            </a:r>
          </a:p>
          <a:p>
            <a:pPr marL="522287" lvl="1" indent="0">
              <a:buNone/>
            </a:pPr>
            <a:r>
              <a:rPr lang="zh-CN" altLang="en-US" sz="2000" dirty="0" smtClean="0">
                <a:latin typeface="Times New Roman" panose="02020603050405020304" pitchFamily="18" charset="0"/>
              </a:rPr>
              <a:t>每个聚类由其所包含的样本的均值来表示</a:t>
            </a:r>
          </a:p>
          <a:p>
            <a:pPr marL="522287" lvl="1" indent="0">
              <a:buNone/>
            </a:pPr>
            <a:r>
              <a:rPr lang="zh-CN" altLang="en-US" sz="2000" dirty="0" smtClean="0">
                <a:latin typeface="Times New Roman" panose="02020603050405020304" pitchFamily="18" charset="0"/>
              </a:rPr>
              <a:t>每个聚类由靠近该聚类中心的样本（中心点）来表示</a:t>
            </a:r>
          </a:p>
          <a:p>
            <a:pPr marL="0" indent="0">
              <a:buFont typeface="Arial" panose="020B0604020202020204" pitchFamily="34" charset="0"/>
              <a:buNone/>
            </a:pPr>
            <a:endParaRPr lang="zh-CN" altLang="en-US" sz="2000" dirty="0" smtClean="0">
              <a:latin typeface="Times New Roman" panose="02020603050405020304" pitchFamily="18" charset="0"/>
            </a:endParaRPr>
          </a:p>
          <a:p>
            <a:r>
              <a:rPr lang="zh-CN" altLang="en-US" sz="2000" b="1" dirty="0" smtClean="0">
                <a:latin typeface="Times New Roman" panose="02020603050405020304" pitchFamily="18" charset="0"/>
              </a:rPr>
              <a:t>典型算法</a:t>
            </a:r>
          </a:p>
          <a:p>
            <a:pPr marL="522287" lvl="1" indent="0">
              <a:buNone/>
            </a:pPr>
            <a:r>
              <a:rPr lang="en-US" altLang="zh-CN" sz="2000" dirty="0" smtClean="0">
                <a:latin typeface="Times New Roman" panose="02020603050405020304" pitchFamily="18" charset="0"/>
              </a:rPr>
              <a:t>k-</a:t>
            </a:r>
            <a:r>
              <a:rPr lang="zh-CN" altLang="en-US" sz="2000" dirty="0" smtClean="0">
                <a:latin typeface="Times New Roman" panose="02020603050405020304" pitchFamily="18" charset="0"/>
              </a:rPr>
              <a:t>均值（</a:t>
            </a:r>
            <a:r>
              <a:rPr lang="en-US" altLang="zh-CN" sz="2000" dirty="0" smtClean="0">
                <a:latin typeface="Times New Roman" panose="02020603050405020304" pitchFamily="18" charset="0"/>
              </a:rPr>
              <a:t>k-means</a:t>
            </a:r>
            <a:r>
              <a:rPr lang="zh-CN" altLang="en-US" sz="2000" dirty="0" smtClean="0">
                <a:latin typeface="Times New Roman" panose="02020603050405020304" pitchFamily="18" charset="0"/>
              </a:rPr>
              <a:t>）</a:t>
            </a:r>
          </a:p>
          <a:p>
            <a:pPr marL="522287" lvl="1" indent="0">
              <a:buNone/>
            </a:pPr>
            <a:r>
              <a:rPr lang="en-US" altLang="zh-CN" sz="2000" dirty="0" smtClean="0">
                <a:latin typeface="Times New Roman" panose="02020603050405020304" pitchFamily="18" charset="0"/>
              </a:rPr>
              <a:t>K-</a:t>
            </a:r>
            <a:r>
              <a:rPr lang="zh-CN" altLang="en-US" sz="2000" dirty="0" smtClean="0">
                <a:latin typeface="Times New Roman" panose="02020603050405020304" pitchFamily="18" charset="0"/>
              </a:rPr>
              <a:t>中心聚类 （</a:t>
            </a:r>
            <a:r>
              <a:rPr lang="en-US" altLang="zh-CN" sz="2000" dirty="0" smtClean="0">
                <a:latin typeface="Times New Roman" panose="02020603050405020304" pitchFamily="18" charset="0"/>
              </a:rPr>
              <a:t>k-</a:t>
            </a:r>
            <a:r>
              <a:rPr lang="en-US" altLang="zh-CN" sz="2000" dirty="0" err="1" smtClean="0">
                <a:latin typeface="Times New Roman" panose="02020603050405020304" pitchFamily="18" charset="0"/>
              </a:rPr>
              <a:t>medoids</a:t>
            </a:r>
            <a:r>
              <a:rPr lang="zh-CN" altLang="en-US" sz="2000" dirty="0" smtClean="0">
                <a:latin typeface="Times New Roman" panose="02020603050405020304" pitchFamily="18" charset="0"/>
              </a:rPr>
              <a:t>）</a:t>
            </a:r>
          </a:p>
          <a:p>
            <a:pPr marL="0" indent="0">
              <a:buFont typeface="Arial" panose="020B0604020202020204" pitchFamily="34" charset="0"/>
              <a:buNone/>
            </a:pPr>
            <a:endParaRPr lang="zh-CN" altLang="en-US" sz="2000" dirty="0"/>
          </a:p>
        </p:txBody>
      </p:sp>
    </p:spTree>
    <p:extLst>
      <p:ext uri="{BB962C8B-B14F-4D97-AF65-F5344CB8AC3E}">
        <p14:creationId xmlns:p14="http://schemas.microsoft.com/office/powerpoint/2010/main" val="2636373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26</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en-US" altLang="zh-CN" sz="2800" b="1" dirty="0"/>
              <a:t>K-Mean</a:t>
            </a:r>
            <a:r>
              <a:rPr lang="zh-CN" altLang="en-US" sz="2800" b="1" dirty="0"/>
              <a:t>聚类</a:t>
            </a:r>
            <a:endParaRPr lang="zh-CN" altLang="en-US" sz="2800" b="1" dirty="0">
              <a:latin typeface="+mn-ea"/>
            </a:endParaRPr>
          </a:p>
        </p:txBody>
      </p:sp>
      <mc:AlternateContent xmlns:mc="http://schemas.openxmlformats.org/markup-compatibility/2006" xmlns:a14="http://schemas.microsoft.com/office/drawing/2010/main">
        <mc:Choice Requires="a14">
          <p:sp>
            <p:nvSpPr>
              <p:cNvPr id="9" name="内容占位符 2">
                <a:extLst>
                  <a:ext uri="{FF2B5EF4-FFF2-40B4-BE49-F238E27FC236}">
                    <a16:creationId xmlns:a16="http://schemas.microsoft.com/office/drawing/2014/main" id="{14E52B5B-FCA7-48E5-96DB-0A63B797844A}"/>
                  </a:ext>
                </a:extLst>
              </p:cNvPr>
              <p:cNvSpPr txBox="1">
                <a:spLocks/>
              </p:cNvSpPr>
              <p:nvPr/>
            </p:nvSpPr>
            <p:spPr bwMode="auto">
              <a:xfrm>
                <a:off x="534670" y="1563012"/>
                <a:ext cx="9624060" cy="49900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ltLang="zh-CN" sz="2000" dirty="0" smtClean="0">
                    <a:latin typeface="Times New Roman" panose="02020603050405020304" pitchFamily="18" charset="0"/>
                    <a:cs typeface="Times New Roman" panose="02020603050405020304" pitchFamily="18" charset="0"/>
                  </a:rPr>
                  <a:t>K-Means</a:t>
                </a:r>
                <a:r>
                  <a:rPr lang="zh-CN" altLang="en-US" sz="2000" dirty="0" smtClean="0">
                    <a:latin typeface="Times New Roman" panose="02020603050405020304" pitchFamily="18" charset="0"/>
                    <a:cs typeface="Times New Roman" panose="02020603050405020304" pitchFamily="18" charset="0"/>
                  </a:rPr>
                  <a:t>算法思想：对于给定的样本集，按照样本之间的距离大小，将样本集划分为</a:t>
                </a:r>
                <a:r>
                  <a:rPr lang="en-US" altLang="zh-CN" sz="2000" dirty="0" smtClean="0">
                    <a:latin typeface="Times New Roman" panose="02020603050405020304" pitchFamily="18" charset="0"/>
                    <a:cs typeface="Times New Roman" panose="02020603050405020304" pitchFamily="18" charset="0"/>
                  </a:rPr>
                  <a:t>K</a:t>
                </a:r>
                <a:r>
                  <a:rPr lang="zh-CN" altLang="en-US" sz="2000" dirty="0" smtClean="0">
                    <a:latin typeface="Times New Roman" panose="02020603050405020304" pitchFamily="18" charset="0"/>
                    <a:cs typeface="Times New Roman" panose="02020603050405020304" pitchFamily="18" charset="0"/>
                  </a:rPr>
                  <a:t>个簇。让簇内的点尽量紧密的连在一起，而让簇间的距离尽量的大。</a:t>
                </a:r>
                <a:endParaRPr lang="en-US" altLang="zh-CN" sz="2000" dirty="0" smtClean="0">
                  <a:latin typeface="Times New Roman" panose="02020603050405020304" pitchFamily="18" charset="0"/>
                  <a:cs typeface="Times New Roman" panose="02020603050405020304" pitchFamily="18" charset="0"/>
                </a:endParaRPr>
              </a:p>
              <a:p>
                <a:r>
                  <a:rPr lang="zh-CN" altLang="en-US" sz="2000" dirty="0" smtClean="0">
                    <a:latin typeface="Times New Roman" panose="02020603050405020304" pitchFamily="18" charset="0"/>
                    <a:cs typeface="Times New Roman" panose="02020603050405020304" pitchFamily="18" charset="0"/>
                  </a:rPr>
                  <a:t>如果用数据表达式表示，假设簇划分为</a:t>
                </a:r>
                <a14:m>
                  <m:oMath xmlns:m="http://schemas.openxmlformats.org/officeDocument/2006/math">
                    <m:r>
                      <a:rPr lang="en-US" altLang="zh-CN" sz="2000" b="0" i="1" smtClean="0">
                        <a:latin typeface="Cambria Math" panose="02040503050406030204" pitchFamily="18" charset="0"/>
                        <a:cs typeface="Times New Roman" panose="02020603050405020304" pitchFamily="18" charset="0"/>
                      </a:rPr>
                      <m:t>(</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𝐶</m:t>
                        </m:r>
                      </m:e>
                      <m:sub>
                        <m:r>
                          <a:rPr lang="en-US" altLang="zh-CN" sz="2000" b="0" i="1" smtClean="0">
                            <a:latin typeface="Cambria Math" panose="02040503050406030204" pitchFamily="18" charset="0"/>
                            <a:cs typeface="Times New Roman" panose="02020603050405020304" pitchFamily="18" charset="0"/>
                          </a:rPr>
                          <m:t>1</m:t>
                        </m:r>
                      </m:sub>
                    </m:sSub>
                    <m:r>
                      <a:rPr lang="en-US" altLang="zh-CN" sz="2000" b="0" i="1" smtClean="0">
                        <a:latin typeface="Cambria Math" panose="02040503050406030204" pitchFamily="18" charset="0"/>
                        <a:cs typeface="Times New Roman" panose="02020603050405020304" pitchFamily="18" charset="0"/>
                      </a:rPr>
                      <m:t>, </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𝐶</m:t>
                        </m:r>
                      </m:e>
                      <m:sub>
                        <m:r>
                          <a:rPr lang="en-US" altLang="zh-CN" sz="2000" b="0" i="1" smtClean="0">
                            <a:latin typeface="Cambria Math" panose="02040503050406030204" pitchFamily="18" charset="0"/>
                            <a:cs typeface="Times New Roman" panose="02020603050405020304" pitchFamily="18" charset="0"/>
                          </a:rPr>
                          <m:t>2</m:t>
                        </m:r>
                      </m:sub>
                    </m:sSub>
                    <m:r>
                      <a:rPr lang="en-US" altLang="zh-CN" sz="2000" b="0" i="1" smtClean="0">
                        <a:latin typeface="Cambria Math" panose="02040503050406030204" pitchFamily="18" charset="0"/>
                        <a:cs typeface="Times New Roman" panose="02020603050405020304" pitchFamily="18" charset="0"/>
                      </a:rPr>
                      <m:t>, …, </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𝐶</m:t>
                        </m:r>
                      </m:e>
                      <m:sub>
                        <m:r>
                          <a:rPr lang="en-US" altLang="zh-CN" sz="2000" b="0" i="1" smtClean="0">
                            <a:latin typeface="Cambria Math" panose="02040503050406030204" pitchFamily="18" charset="0"/>
                            <a:cs typeface="Times New Roman" panose="02020603050405020304" pitchFamily="18" charset="0"/>
                          </a:rPr>
                          <m:t>𝑘</m:t>
                        </m:r>
                      </m:sub>
                    </m:sSub>
                    <m:r>
                      <a:rPr lang="en-US" altLang="zh-CN" sz="2000" b="0" i="1" smtClean="0">
                        <a:latin typeface="Cambria Math" panose="02040503050406030204" pitchFamily="18" charset="0"/>
                        <a:cs typeface="Times New Roman" panose="02020603050405020304" pitchFamily="18" charset="0"/>
                      </a:rPr>
                      <m:t>)</m:t>
                    </m:r>
                  </m:oMath>
                </a14:m>
                <a:r>
                  <a:rPr lang="zh-CN" altLang="en-US" sz="2000" dirty="0" smtClean="0">
                    <a:latin typeface="Times New Roman" panose="02020603050405020304" pitchFamily="18" charset="0"/>
                    <a:cs typeface="Times New Roman" panose="02020603050405020304" pitchFamily="18" charset="0"/>
                  </a:rPr>
                  <a:t>，则我们的目标是最小化平方误差</a:t>
                </a:r>
                <a:r>
                  <a:rPr lang="en-US" altLang="zh-CN" sz="2000" dirty="0" smtClean="0">
                    <a:latin typeface="Times New Roman" panose="02020603050405020304" pitchFamily="18" charset="0"/>
                    <a:cs typeface="Times New Roman" panose="02020603050405020304" pitchFamily="18" charset="0"/>
                  </a:rPr>
                  <a:t>E:</a:t>
                </a:r>
              </a:p>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Times New Roman" panose="02020603050405020304" pitchFamily="18" charset="0"/>
                        </a:rPr>
                        <m:t>𝐸</m:t>
                      </m:r>
                      <m:r>
                        <a:rPr lang="en-US" altLang="zh-CN" sz="2000" b="0" i="1" smtClean="0">
                          <a:latin typeface="Cambria Math" panose="02040503050406030204" pitchFamily="18" charset="0"/>
                          <a:cs typeface="Times New Roman" panose="02020603050405020304" pitchFamily="18" charset="0"/>
                        </a:rPr>
                        <m:t>=</m:t>
                      </m:r>
                      <m:nary>
                        <m:naryPr>
                          <m:chr m:val="∑"/>
                          <m:ctrlPr>
                            <a:rPr lang="en-US" altLang="zh-CN" sz="2000" b="0" i="1" smtClean="0">
                              <a:latin typeface="Cambria Math" panose="02040503050406030204" pitchFamily="18" charset="0"/>
                              <a:cs typeface="Times New Roman" panose="02020603050405020304" pitchFamily="18" charset="0"/>
                            </a:rPr>
                          </m:ctrlPr>
                        </m:naryPr>
                        <m:sub>
                          <m:r>
                            <a:rPr lang="en-US" altLang="zh-CN" sz="2000" b="0" i="1" smtClean="0">
                              <a:latin typeface="Cambria Math" panose="02040503050406030204" pitchFamily="18" charset="0"/>
                              <a:cs typeface="Times New Roman" panose="02020603050405020304" pitchFamily="18" charset="0"/>
                            </a:rPr>
                            <m:t>𝑖</m:t>
                          </m:r>
                          <m:r>
                            <a:rPr lang="en-US" altLang="zh-CN" sz="2000" b="0" i="1" smtClean="0">
                              <a:latin typeface="Cambria Math" panose="02040503050406030204" pitchFamily="18" charset="0"/>
                              <a:cs typeface="Times New Roman" panose="02020603050405020304" pitchFamily="18" charset="0"/>
                            </a:rPr>
                            <m:t>=1</m:t>
                          </m:r>
                        </m:sub>
                        <m:sup>
                          <m:r>
                            <a:rPr lang="en-US" altLang="zh-CN" sz="2000" b="0" i="1" smtClean="0">
                              <a:latin typeface="Cambria Math" panose="02040503050406030204" pitchFamily="18" charset="0"/>
                              <a:cs typeface="Times New Roman" panose="02020603050405020304" pitchFamily="18" charset="0"/>
                            </a:rPr>
                            <m:t>𝑘</m:t>
                          </m:r>
                        </m:sup>
                        <m:e>
                          <m:nary>
                            <m:naryPr>
                              <m:chr m:val="∑"/>
                              <m:supHide m:val="on"/>
                              <m:ctrlPr>
                                <a:rPr lang="en-US" altLang="zh-CN" sz="2000" b="0" i="1" smtClean="0">
                                  <a:latin typeface="Cambria Math" panose="02040503050406030204" pitchFamily="18" charset="0"/>
                                  <a:cs typeface="Times New Roman" panose="02020603050405020304" pitchFamily="18" charset="0"/>
                                </a:rPr>
                              </m:ctrlPr>
                            </m:naryPr>
                            <m:sub>
                              <m:r>
                                <a:rPr lang="en-US" altLang="zh-CN" sz="2000" b="0" i="1" smtClean="0">
                                  <a:latin typeface="Cambria Math" panose="02040503050406030204" pitchFamily="18" charset="0"/>
                                  <a:cs typeface="Times New Roman" panose="02020603050405020304" pitchFamily="18" charset="0"/>
                                </a:rPr>
                                <m:t>𝑥</m:t>
                              </m:r>
                              <m:r>
                                <a:rPr lang="en-US" altLang="zh-CN" sz="2000" b="0" i="1" smtClean="0">
                                  <a:latin typeface="Cambria Math" panose="02040503050406030204" pitchFamily="18" charset="0"/>
                                  <a:cs typeface="Times New Roman" panose="02020603050405020304" pitchFamily="18" charset="0"/>
                                </a:rPr>
                                <m:t>∈</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𝐶</m:t>
                                  </m:r>
                                </m:e>
                                <m:sub>
                                  <m:r>
                                    <a:rPr lang="en-US" altLang="zh-CN" sz="2000" b="0" i="1" smtClean="0">
                                      <a:latin typeface="Cambria Math" panose="02040503050406030204" pitchFamily="18" charset="0"/>
                                      <a:cs typeface="Times New Roman" panose="02020603050405020304" pitchFamily="18" charset="0"/>
                                    </a:rPr>
                                    <m:t>𝑖</m:t>
                                  </m:r>
                                </m:sub>
                              </m:sSub>
                            </m:sub>
                            <m:sup/>
                            <m:e>
                              <m:sSubSup>
                                <m:sSubSupPr>
                                  <m:ctrlPr>
                                    <a:rPr lang="en-US" altLang="zh-CN" sz="2000" b="0" i="1" smtClean="0">
                                      <a:latin typeface="Cambria Math" panose="02040503050406030204" pitchFamily="18" charset="0"/>
                                      <a:cs typeface="Times New Roman" panose="02020603050405020304" pitchFamily="18" charset="0"/>
                                    </a:rPr>
                                  </m:ctrlPr>
                                </m:sSubSupPr>
                                <m:e>
                                  <m:d>
                                    <m:dPr>
                                      <m:begChr m:val="|"/>
                                      <m:endChr m:val="|"/>
                                      <m:ctrlPr>
                                        <a:rPr lang="en-US" altLang="zh-CN" sz="2000" b="0" i="1" smtClean="0">
                                          <a:latin typeface="Cambria Math" panose="02040503050406030204" pitchFamily="18" charset="0"/>
                                          <a:cs typeface="Times New Roman" panose="02020603050405020304" pitchFamily="18" charset="0"/>
                                        </a:rPr>
                                      </m:ctrlPr>
                                    </m:dPr>
                                    <m:e>
                                      <m:d>
                                        <m:dPr>
                                          <m:begChr m:val="|"/>
                                          <m:endChr m:val="|"/>
                                          <m:ctrlPr>
                                            <a:rPr lang="en-US" altLang="zh-CN" sz="2000" b="0" i="1" smtClean="0">
                                              <a:latin typeface="Cambria Math" panose="02040503050406030204" pitchFamily="18" charset="0"/>
                                              <a:cs typeface="Times New Roman" panose="02020603050405020304" pitchFamily="18" charset="0"/>
                                            </a:rPr>
                                          </m:ctrlPr>
                                        </m:dPr>
                                        <m:e>
                                          <m:r>
                                            <a:rPr lang="en-US" altLang="zh-CN" sz="2000" b="0" i="1" smtClean="0">
                                              <a:latin typeface="Cambria Math" panose="02040503050406030204" pitchFamily="18" charset="0"/>
                                              <a:cs typeface="Times New Roman" panose="02020603050405020304" pitchFamily="18" charset="0"/>
                                            </a:rPr>
                                            <m:t>𝑥</m:t>
                                          </m:r>
                                          <m:r>
                                            <a:rPr lang="en-US" altLang="zh-CN" sz="2000" b="0" i="1" smtClean="0">
                                              <a:latin typeface="Cambria Math" panose="02040503050406030204" pitchFamily="18" charset="0"/>
                                              <a:cs typeface="Times New Roman" panose="02020603050405020304" pitchFamily="18" charset="0"/>
                                            </a:rPr>
                                            <m:t>−</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𝜇</m:t>
                                              </m:r>
                                            </m:e>
                                            <m:sub>
                                              <m:r>
                                                <a:rPr lang="en-US" altLang="zh-CN" sz="2000" b="0" i="1" smtClean="0">
                                                  <a:latin typeface="Cambria Math" panose="02040503050406030204" pitchFamily="18" charset="0"/>
                                                  <a:cs typeface="Times New Roman" panose="02020603050405020304" pitchFamily="18" charset="0"/>
                                                </a:rPr>
                                                <m:t>𝑖</m:t>
                                              </m:r>
                                            </m:sub>
                                          </m:sSub>
                                        </m:e>
                                      </m:d>
                                    </m:e>
                                  </m:d>
                                </m:e>
                                <m:sub>
                                  <m:r>
                                    <a:rPr lang="en-US" altLang="zh-CN" sz="2000" b="0" i="1" smtClean="0">
                                      <a:latin typeface="Cambria Math" panose="02040503050406030204" pitchFamily="18" charset="0"/>
                                      <a:cs typeface="Times New Roman" panose="02020603050405020304" pitchFamily="18" charset="0"/>
                                    </a:rPr>
                                    <m:t>2</m:t>
                                  </m:r>
                                </m:sub>
                                <m:sup>
                                  <m:r>
                                    <a:rPr lang="en-US" altLang="zh-CN" sz="2000" b="0" i="1" smtClean="0">
                                      <a:latin typeface="Cambria Math" panose="02040503050406030204" pitchFamily="18" charset="0"/>
                                      <a:cs typeface="Times New Roman" panose="02020603050405020304" pitchFamily="18" charset="0"/>
                                    </a:rPr>
                                    <m:t>2</m:t>
                                  </m:r>
                                </m:sup>
                              </m:sSubSup>
                            </m:e>
                          </m:nary>
                        </m:e>
                      </m:nary>
                    </m:oMath>
                  </m:oMathPara>
                </a14:m>
                <a:endParaRPr lang="en-US" altLang="zh-CN" sz="2000" b="0" dirty="0" smtClean="0">
                  <a:latin typeface="Times New Roman" panose="02020603050405020304" pitchFamily="18" charset="0"/>
                  <a:cs typeface="Times New Roman" panose="02020603050405020304" pitchFamily="18" charset="0"/>
                </a:endParaRPr>
              </a:p>
              <a:p>
                <a:pPr marL="0" indent="0">
                  <a:buNone/>
                </a:pPr>
                <a:r>
                  <a:rPr lang="en-US" altLang="zh-CN" sz="2000" dirty="0" smtClean="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其中</a:t>
                </a:r>
                <a14:m>
                  <m:oMath xmlns:m="http://schemas.openxmlformats.org/officeDocument/2006/math">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𝜇</m:t>
                        </m:r>
                      </m:e>
                      <m:sub>
                        <m:r>
                          <a:rPr lang="en-US" altLang="zh-CN" sz="2000" b="0" i="1" smtClean="0">
                            <a:latin typeface="Cambria Math" panose="02040503050406030204" pitchFamily="18" charset="0"/>
                            <a:cs typeface="Times New Roman" panose="02020603050405020304" pitchFamily="18" charset="0"/>
                          </a:rPr>
                          <m:t>𝑖</m:t>
                        </m:r>
                      </m:sub>
                    </m:sSub>
                  </m:oMath>
                </a14:m>
                <a:r>
                  <a:rPr lang="zh-CN" altLang="en-US" sz="2000" dirty="0" smtClean="0">
                    <a:latin typeface="Times New Roman" panose="02020603050405020304" pitchFamily="18" charset="0"/>
                    <a:cs typeface="Times New Roman" panose="02020603050405020304" pitchFamily="18" charset="0"/>
                  </a:rPr>
                  <a:t>是簇</a:t>
                </a:r>
                <a14:m>
                  <m:oMath xmlns:m="http://schemas.openxmlformats.org/officeDocument/2006/math">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𝐶</m:t>
                        </m:r>
                      </m:e>
                      <m:sub>
                        <m:r>
                          <a:rPr lang="en-US" altLang="zh-CN" sz="2000" b="0" i="1" smtClean="0">
                            <a:latin typeface="Cambria Math" panose="02040503050406030204" pitchFamily="18" charset="0"/>
                            <a:cs typeface="Times New Roman" panose="02020603050405020304" pitchFamily="18" charset="0"/>
                          </a:rPr>
                          <m:t>𝑖</m:t>
                        </m:r>
                      </m:sub>
                    </m:sSub>
                  </m:oMath>
                </a14:m>
                <a:r>
                  <a:rPr lang="zh-CN" altLang="en-US" sz="2000" dirty="0" smtClean="0">
                    <a:latin typeface="Times New Roman" panose="02020603050405020304" pitchFamily="18" charset="0"/>
                    <a:cs typeface="Times New Roman" panose="02020603050405020304" pitchFamily="18" charset="0"/>
                  </a:rPr>
                  <a:t>的均值向量，有时也称为质心，表达式为：</a:t>
                </a:r>
                <a:endParaRPr lang="en-US" altLang="zh-CN" sz="2000" dirty="0" smtClean="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𝜇</m:t>
                          </m:r>
                        </m:e>
                        <m:sub>
                          <m:r>
                            <a:rPr lang="en-US" altLang="zh-CN" sz="2000" b="0" i="1" smtClean="0">
                              <a:latin typeface="Cambria Math" panose="02040503050406030204" pitchFamily="18" charset="0"/>
                              <a:cs typeface="Times New Roman" panose="02020603050405020304" pitchFamily="18" charset="0"/>
                            </a:rPr>
                            <m:t>𝑖</m:t>
                          </m:r>
                        </m:sub>
                      </m:sSub>
                      <m:r>
                        <a:rPr lang="en-US" altLang="zh-CN" sz="2000" b="0" i="1" smtClean="0">
                          <a:latin typeface="Cambria Math" panose="02040503050406030204" pitchFamily="18" charset="0"/>
                          <a:cs typeface="Times New Roman" panose="02020603050405020304" pitchFamily="18" charset="0"/>
                        </a:rPr>
                        <m:t>=</m:t>
                      </m:r>
                      <m:f>
                        <m:fPr>
                          <m:ctrlPr>
                            <a:rPr lang="en-US" altLang="zh-CN" sz="2000" b="0" i="1" smtClean="0">
                              <a:latin typeface="Cambria Math" panose="02040503050406030204" pitchFamily="18" charset="0"/>
                              <a:cs typeface="Times New Roman" panose="02020603050405020304" pitchFamily="18" charset="0"/>
                            </a:rPr>
                          </m:ctrlPr>
                        </m:fPr>
                        <m:num>
                          <m:r>
                            <a:rPr lang="en-US" altLang="zh-CN" sz="2000" b="0" i="1" smtClean="0">
                              <a:latin typeface="Cambria Math" panose="02040503050406030204" pitchFamily="18" charset="0"/>
                              <a:cs typeface="Times New Roman" panose="02020603050405020304" pitchFamily="18" charset="0"/>
                            </a:rPr>
                            <m:t>1</m:t>
                          </m:r>
                        </m:num>
                        <m:den>
                          <m:r>
                            <a:rPr lang="en-US" altLang="zh-CN" sz="2000" b="0" i="1" smtClean="0">
                              <a:latin typeface="Cambria Math" panose="02040503050406030204" pitchFamily="18" charset="0"/>
                              <a:cs typeface="Times New Roman" panose="02020603050405020304" pitchFamily="18" charset="0"/>
                            </a:rPr>
                            <m:t>|</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𝐶</m:t>
                              </m:r>
                            </m:e>
                            <m:sub>
                              <m:r>
                                <a:rPr lang="en-US" altLang="zh-CN" sz="2000" b="0" i="1" smtClean="0">
                                  <a:latin typeface="Cambria Math" panose="02040503050406030204" pitchFamily="18" charset="0"/>
                                  <a:cs typeface="Times New Roman" panose="02020603050405020304" pitchFamily="18" charset="0"/>
                                </a:rPr>
                                <m:t>𝑖</m:t>
                              </m:r>
                            </m:sub>
                          </m:sSub>
                          <m:r>
                            <a:rPr lang="en-US" altLang="zh-CN" sz="2000" b="0" i="1" smtClean="0">
                              <a:latin typeface="Cambria Math" panose="02040503050406030204" pitchFamily="18" charset="0"/>
                              <a:cs typeface="Times New Roman" panose="02020603050405020304" pitchFamily="18" charset="0"/>
                            </a:rPr>
                            <m:t>|</m:t>
                          </m:r>
                        </m:den>
                      </m:f>
                      <m:nary>
                        <m:naryPr>
                          <m:chr m:val="∑"/>
                          <m:supHide m:val="on"/>
                          <m:ctrlPr>
                            <a:rPr lang="en-US" altLang="zh-CN" sz="2000" b="0" i="1" smtClean="0">
                              <a:latin typeface="Cambria Math" panose="02040503050406030204" pitchFamily="18" charset="0"/>
                              <a:cs typeface="Times New Roman" panose="02020603050405020304" pitchFamily="18" charset="0"/>
                            </a:rPr>
                          </m:ctrlPr>
                        </m:naryPr>
                        <m:sub>
                          <m:r>
                            <a:rPr lang="en-US" altLang="zh-CN" sz="2000" b="0" i="1" smtClean="0">
                              <a:latin typeface="Cambria Math" panose="02040503050406030204" pitchFamily="18" charset="0"/>
                              <a:cs typeface="Times New Roman" panose="02020603050405020304" pitchFamily="18" charset="0"/>
                            </a:rPr>
                            <m:t>𝑥</m:t>
                          </m:r>
                          <m:r>
                            <a:rPr lang="en-US" altLang="zh-CN" sz="2000" b="0" i="1" smtClean="0">
                              <a:latin typeface="Cambria Math" panose="02040503050406030204" pitchFamily="18" charset="0"/>
                              <a:cs typeface="Times New Roman" panose="02020603050405020304" pitchFamily="18" charset="0"/>
                            </a:rPr>
                            <m:t>∈</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𝐶</m:t>
                              </m:r>
                            </m:e>
                            <m:sub>
                              <m:r>
                                <a:rPr lang="en-US" altLang="zh-CN" sz="2000" b="0" i="1" smtClean="0">
                                  <a:latin typeface="Cambria Math" panose="02040503050406030204" pitchFamily="18" charset="0"/>
                                  <a:cs typeface="Times New Roman" panose="02020603050405020304" pitchFamily="18" charset="0"/>
                                </a:rPr>
                                <m:t>𝑖</m:t>
                              </m:r>
                            </m:sub>
                          </m:sSub>
                        </m:sub>
                        <m:sup/>
                        <m:e>
                          <m:r>
                            <a:rPr lang="en-US" altLang="zh-CN" sz="2000" b="0" i="1" smtClean="0">
                              <a:latin typeface="Cambria Math" panose="02040503050406030204" pitchFamily="18" charset="0"/>
                              <a:cs typeface="Times New Roman" panose="02020603050405020304" pitchFamily="18" charset="0"/>
                            </a:rPr>
                            <m:t>𝑥</m:t>
                          </m:r>
                        </m:e>
                      </m:nary>
                    </m:oMath>
                  </m:oMathPara>
                </a14:m>
                <a:endParaRPr lang="en-US" altLang="zh-CN" sz="2000" dirty="0" smtClean="0">
                  <a:latin typeface="Times New Roman" panose="02020603050405020304" pitchFamily="18" charset="0"/>
                  <a:cs typeface="Times New Roman" panose="02020603050405020304" pitchFamily="18" charset="0"/>
                </a:endParaRPr>
              </a:p>
              <a:p>
                <a:pPr marL="0" indent="0">
                  <a:buNone/>
                </a:pPr>
                <a:endParaRPr lang="en-US" altLang="zh-CN" sz="2000" dirty="0" smtClean="0">
                  <a:latin typeface="Times New Roman" panose="02020603050405020304" pitchFamily="18" charset="0"/>
                  <a:cs typeface="Times New Roman" panose="02020603050405020304" pitchFamily="18" charset="0"/>
                </a:endParaRPr>
              </a:p>
              <a:p>
                <a:pPr marL="0" indent="0">
                  <a:buNone/>
                </a:pP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      </a:t>
                </a:r>
              </a:p>
              <a:p>
                <a:pPr marL="0" indent="0">
                  <a:buNone/>
                </a:pP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9" name="内容占位符 2">
                <a:extLst>
                  <a:ext uri="{FF2B5EF4-FFF2-40B4-BE49-F238E27FC236}">
                    <a16:creationId xmlns:a16="http://schemas.microsoft.com/office/drawing/2014/main" id="{14E52B5B-FCA7-48E5-96DB-0A63B797844A}"/>
                  </a:ext>
                </a:extLst>
              </p:cNvPr>
              <p:cNvSpPr txBox="1">
                <a:spLocks noRot="1" noChangeAspect="1" noMove="1" noResize="1" noEditPoints="1" noAdjustHandles="1" noChangeArrowheads="1" noChangeShapeType="1" noTextEdit="1"/>
              </p:cNvSpPr>
              <p:nvPr/>
            </p:nvSpPr>
            <p:spPr bwMode="auto">
              <a:xfrm>
                <a:off x="534670" y="1563012"/>
                <a:ext cx="9624060" cy="4990084"/>
              </a:xfrm>
              <a:prstGeom prst="rect">
                <a:avLst/>
              </a:prstGeom>
              <a:blipFill>
                <a:blip r:embed="rId4"/>
                <a:stretch>
                  <a:fillRect l="-444" t="-7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2454032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27</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en-US" altLang="zh-CN" sz="2800" b="1" dirty="0"/>
              <a:t>K-Mean</a:t>
            </a:r>
            <a:r>
              <a:rPr lang="zh-CN" altLang="en-US" sz="2800" b="1" dirty="0"/>
              <a:t>聚类</a:t>
            </a:r>
            <a:endParaRPr lang="zh-CN" altLang="en-US" sz="2800" b="1" dirty="0">
              <a:latin typeface="+mn-ea"/>
            </a:endParaRPr>
          </a:p>
        </p:txBody>
      </p:sp>
      <p:sp>
        <p:nvSpPr>
          <p:cNvPr id="11" name="内容占位符 2">
            <a:extLst>
              <a:ext uri="{FF2B5EF4-FFF2-40B4-BE49-F238E27FC236}">
                <a16:creationId xmlns:a16="http://schemas.microsoft.com/office/drawing/2014/main" id="{14E52B5B-FCA7-48E5-96DB-0A63B797844A}"/>
              </a:ext>
            </a:extLst>
          </p:cNvPr>
          <p:cNvSpPr txBox="1">
            <a:spLocks/>
          </p:cNvSpPr>
          <p:nvPr/>
        </p:nvSpPr>
        <p:spPr bwMode="auto">
          <a:xfrm>
            <a:off x="555248" y="1577144"/>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smtClean="0"/>
              <a:t>如果我们想直接求上式的最小值并不容易，因此只能采用启发式的迭代方法。</a:t>
            </a:r>
            <a:endParaRPr lang="zh-CN" altLang="en-US" sz="2000" dirty="0"/>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2354" y="1928950"/>
            <a:ext cx="7272808" cy="4945509"/>
          </a:xfrm>
          <a:prstGeom prst="rect">
            <a:avLst/>
          </a:prstGeom>
        </p:spPr>
      </p:pic>
    </p:spTree>
    <p:extLst>
      <p:ext uri="{BB962C8B-B14F-4D97-AF65-F5344CB8AC3E}">
        <p14:creationId xmlns:p14="http://schemas.microsoft.com/office/powerpoint/2010/main" val="1065297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28</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en-US" altLang="zh-CN" sz="2800" b="1" dirty="0"/>
              <a:t>K-Mean</a:t>
            </a:r>
            <a:r>
              <a:rPr lang="zh-CN" altLang="en-US" sz="2800" b="1" dirty="0"/>
              <a:t>聚类</a:t>
            </a:r>
            <a:endParaRPr lang="zh-CN" altLang="en-US" sz="2800" b="1" dirty="0">
              <a:latin typeface="+mn-ea"/>
            </a:endParaRPr>
          </a:p>
        </p:txBody>
      </p:sp>
      <p:sp>
        <p:nvSpPr>
          <p:cNvPr id="9" name="内容占位符 2">
            <a:extLst>
              <a:ext uri="{FF2B5EF4-FFF2-40B4-BE49-F238E27FC236}">
                <a16:creationId xmlns:a16="http://schemas.microsoft.com/office/drawing/2014/main" id="{14E52B5B-FCA7-48E5-96DB-0A63B797844A}"/>
              </a:ext>
            </a:extLst>
          </p:cNvPr>
          <p:cNvSpPr txBox="1">
            <a:spLocks/>
          </p:cNvSpPr>
          <p:nvPr/>
        </p:nvSpPr>
        <p:spPr bwMode="auto">
          <a:xfrm>
            <a:off x="557294" y="1671448"/>
            <a:ext cx="10024846" cy="294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spcBef>
                <a:spcPts val="1800"/>
              </a:spcBef>
            </a:pPr>
            <a:r>
              <a:rPr lang="zh-CN" altLang="en-US" sz="2000" dirty="0">
                <a:latin typeface="Times New Roman" panose="02020603050405020304" pitchFamily="18" charset="0"/>
                <a:cs typeface="Times New Roman" panose="02020603050405020304" pitchFamily="18" charset="0"/>
              </a:rPr>
              <a:t>每个聚类由其所包含的样本的均值来表示</a:t>
            </a:r>
          </a:p>
          <a:p>
            <a:pPr>
              <a:spcBef>
                <a:spcPts val="1800"/>
              </a:spcBef>
            </a:pPr>
            <a:r>
              <a:rPr lang="zh-CN" altLang="en-US" sz="2000" dirty="0" smtClean="0">
                <a:latin typeface="Times New Roman" panose="02020603050405020304" pitchFamily="18" charset="0"/>
                <a:cs typeface="Times New Roman" panose="02020603050405020304" pitchFamily="18" charset="0"/>
              </a:rPr>
              <a:t>步骤</a:t>
            </a:r>
            <a:r>
              <a:rPr lang="en-US" altLang="zh-CN" sz="2000" dirty="0" smtClean="0">
                <a:latin typeface="Times New Roman" panose="02020603050405020304" pitchFamily="18" charset="0"/>
                <a:cs typeface="Times New Roman" panose="02020603050405020304" pitchFamily="18" charset="0"/>
              </a:rPr>
              <a:t>1</a:t>
            </a:r>
            <a:r>
              <a:rPr lang="zh-CN" altLang="en-US" sz="2000" dirty="0" smtClean="0">
                <a:latin typeface="Times New Roman" panose="02020603050405020304" pitchFamily="18" charset="0"/>
                <a:cs typeface="Times New Roman" panose="02020603050405020304" pitchFamily="18" charset="0"/>
              </a:rPr>
              <a:t>：随机选择</a:t>
            </a:r>
            <a:r>
              <a:rPr lang="en-US" altLang="zh-CN" sz="2000" dirty="0" smtClean="0">
                <a:latin typeface="Times New Roman" panose="02020603050405020304" pitchFamily="18" charset="0"/>
                <a:cs typeface="Times New Roman" panose="02020603050405020304" pitchFamily="18" charset="0"/>
              </a:rPr>
              <a:t>k</a:t>
            </a:r>
            <a:r>
              <a:rPr lang="zh-CN" altLang="en-US" sz="2000" dirty="0" smtClean="0">
                <a:latin typeface="Times New Roman" panose="02020603050405020304" pitchFamily="18" charset="0"/>
                <a:cs typeface="Times New Roman" panose="02020603050405020304" pitchFamily="18" charset="0"/>
              </a:rPr>
              <a:t>个样本作为</a:t>
            </a:r>
            <a:r>
              <a:rPr lang="en-US" altLang="zh-CN" sz="2000" dirty="0" smtClean="0">
                <a:latin typeface="Times New Roman" panose="02020603050405020304" pitchFamily="18" charset="0"/>
                <a:cs typeface="Times New Roman" panose="02020603050405020304" pitchFamily="18" charset="0"/>
              </a:rPr>
              <a:t>k</a:t>
            </a:r>
            <a:r>
              <a:rPr lang="zh-CN" altLang="en-US" sz="2000" dirty="0" smtClean="0">
                <a:latin typeface="Times New Roman" panose="02020603050405020304" pitchFamily="18" charset="0"/>
                <a:cs typeface="Times New Roman" panose="02020603050405020304" pitchFamily="18" charset="0"/>
              </a:rPr>
              <a:t>个聚类的中心</a:t>
            </a:r>
            <a:endParaRPr lang="en-US" altLang="zh-CN" sz="2000" dirty="0" smtClean="0">
              <a:latin typeface="Times New Roman" panose="02020603050405020304" pitchFamily="18" charset="0"/>
              <a:cs typeface="Times New Roman" panose="02020603050405020304" pitchFamily="18" charset="0"/>
            </a:endParaRPr>
          </a:p>
          <a:p>
            <a:pPr>
              <a:spcBef>
                <a:spcPts val="1800"/>
              </a:spcBef>
            </a:pPr>
            <a:r>
              <a:rPr lang="zh-CN" altLang="en-US" sz="2000" dirty="0" smtClean="0">
                <a:latin typeface="Times New Roman" panose="02020603050405020304" pitchFamily="18" charset="0"/>
                <a:cs typeface="Times New Roman" panose="02020603050405020304" pitchFamily="18" charset="0"/>
              </a:rPr>
              <a:t>步骤</a:t>
            </a:r>
            <a:r>
              <a:rPr lang="en-US" altLang="zh-CN" sz="2000" dirty="0" smtClean="0">
                <a:latin typeface="Times New Roman" panose="02020603050405020304" pitchFamily="18" charset="0"/>
                <a:cs typeface="Times New Roman" panose="02020603050405020304" pitchFamily="18" charset="0"/>
              </a:rPr>
              <a:t>2</a:t>
            </a:r>
            <a:r>
              <a:rPr lang="zh-CN" altLang="en-US" sz="2000" dirty="0" smtClean="0">
                <a:latin typeface="Times New Roman" panose="02020603050405020304" pitchFamily="18" charset="0"/>
                <a:cs typeface="Times New Roman" panose="02020603050405020304" pitchFamily="18" charset="0"/>
              </a:rPr>
              <a:t>：对剩余的每一个样本，将其划分入中心距离该样本最近的聚类</a:t>
            </a:r>
          </a:p>
          <a:p>
            <a:pPr>
              <a:spcBef>
                <a:spcPts val="1800"/>
              </a:spcBef>
            </a:pPr>
            <a:r>
              <a:rPr lang="zh-CN" altLang="en-US" sz="2000" dirty="0" smtClean="0">
                <a:latin typeface="Times New Roman" panose="02020603050405020304" pitchFamily="18" charset="0"/>
                <a:cs typeface="Times New Roman" panose="02020603050405020304" pitchFamily="18" charset="0"/>
              </a:rPr>
              <a:t>步骤</a:t>
            </a:r>
            <a:r>
              <a:rPr lang="en-US" altLang="zh-CN" sz="2000" dirty="0" smtClean="0">
                <a:latin typeface="Times New Roman" panose="02020603050405020304" pitchFamily="18" charset="0"/>
                <a:cs typeface="Times New Roman" panose="02020603050405020304" pitchFamily="18" charset="0"/>
              </a:rPr>
              <a:t>3</a:t>
            </a:r>
            <a:r>
              <a:rPr lang="zh-CN" altLang="en-US" sz="2000" dirty="0" smtClean="0">
                <a:latin typeface="Times New Roman" panose="02020603050405020304" pitchFamily="18" charset="0"/>
                <a:cs typeface="Times New Roman" panose="02020603050405020304" pitchFamily="18" charset="0"/>
              </a:rPr>
              <a:t>：计算每个聚类的均值作为新的中心</a:t>
            </a:r>
          </a:p>
          <a:p>
            <a:pPr>
              <a:spcBef>
                <a:spcPts val="1800"/>
              </a:spcBef>
            </a:pPr>
            <a:r>
              <a:rPr lang="zh-CN" altLang="en-US" sz="2000" dirty="0" smtClean="0">
                <a:latin typeface="Times New Roman" panose="02020603050405020304" pitchFamily="18" charset="0"/>
                <a:cs typeface="Times New Roman" panose="02020603050405020304" pitchFamily="18" charset="0"/>
              </a:rPr>
              <a:t>步骤</a:t>
            </a:r>
            <a:r>
              <a:rPr lang="en-US" altLang="zh-CN" sz="2000" dirty="0" smtClean="0">
                <a:latin typeface="Times New Roman" panose="02020603050405020304" pitchFamily="18" charset="0"/>
                <a:cs typeface="Times New Roman" panose="02020603050405020304" pitchFamily="18" charset="0"/>
              </a:rPr>
              <a:t>4</a:t>
            </a:r>
            <a:r>
              <a:rPr lang="zh-CN" altLang="en-US" sz="2000" dirty="0" smtClean="0">
                <a:latin typeface="Times New Roman" panose="02020603050405020304" pitchFamily="18" charset="0"/>
                <a:cs typeface="Times New Roman" panose="02020603050405020304" pitchFamily="18" charset="0"/>
              </a:rPr>
              <a:t>：如果聚类中心没有任何改变，算法停止，否则回到步骤</a:t>
            </a:r>
            <a:r>
              <a:rPr lang="en-US" altLang="zh-CN" sz="2000" dirty="0" smtClean="0">
                <a:latin typeface="Times New Roman" panose="02020603050405020304" pitchFamily="18" charset="0"/>
                <a:cs typeface="Times New Roman" panose="02020603050405020304" pitchFamily="18" charset="0"/>
              </a:rPr>
              <a:t>2</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0292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29</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en-US" altLang="zh-CN" sz="2800" b="1" dirty="0"/>
              <a:t> k-means </a:t>
            </a:r>
            <a:r>
              <a:rPr lang="zh-CN" altLang="en-US" sz="2800" b="1" dirty="0"/>
              <a:t>优势</a:t>
            </a:r>
            <a:endParaRPr lang="zh-CN" altLang="en-US" sz="2800" b="1" dirty="0">
              <a:latin typeface="+mn-ea"/>
            </a:endParaRPr>
          </a:p>
        </p:txBody>
      </p:sp>
      <p:sp>
        <p:nvSpPr>
          <p:cNvPr id="10" name="内容占位符 2">
            <a:extLst>
              <a:ext uri="{FF2B5EF4-FFF2-40B4-BE49-F238E27FC236}">
                <a16:creationId xmlns:a16="http://schemas.microsoft.com/office/drawing/2014/main" id="{14E52B5B-FCA7-48E5-96DB-0A63B797844A}"/>
              </a:ext>
            </a:extLst>
          </p:cNvPr>
          <p:cNvSpPr txBox="1">
            <a:spLocks/>
          </p:cNvSpPr>
          <p:nvPr/>
        </p:nvSpPr>
        <p:spPr bwMode="auto">
          <a:xfrm>
            <a:off x="550821" y="1455155"/>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dirty="0" smtClean="0">
                <a:latin typeface="Times New Roman" panose="02020603050405020304" pitchFamily="18" charset="0"/>
                <a:cs typeface="Times New Roman" panose="02020603050405020304" pitchFamily="18" charset="0"/>
              </a:rPr>
              <a:t>简单：容易被理解，同时也容易被实现。</a:t>
            </a:r>
            <a:endParaRPr lang="en-US" altLang="zh-CN" sz="2000"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zh-CN" altLang="en-US" sz="2000" dirty="0" smtClean="0">
              <a:latin typeface="Times New Roman" panose="02020603050405020304" pitchFamily="18" charset="0"/>
              <a:cs typeface="Times New Roman" panose="02020603050405020304" pitchFamily="18" charset="0"/>
            </a:endParaRPr>
          </a:p>
          <a:p>
            <a:r>
              <a:rPr lang="zh-CN" altLang="en-US" sz="2000" dirty="0" smtClean="0">
                <a:latin typeface="Times New Roman" panose="02020603050405020304" pitchFamily="18" charset="0"/>
                <a:cs typeface="Times New Roman" panose="02020603050405020304" pitchFamily="18" charset="0"/>
              </a:rPr>
              <a:t>效率：时间复杂度为</a:t>
            </a:r>
            <a:r>
              <a:rPr lang="en-US" altLang="zh-CN" sz="2000" dirty="0" smtClean="0">
                <a:latin typeface="Times New Roman" panose="02020603050405020304" pitchFamily="18" charset="0"/>
                <a:cs typeface="Times New Roman" panose="02020603050405020304" pitchFamily="18" charset="0"/>
              </a:rPr>
              <a:t>O(</a:t>
            </a:r>
            <a:r>
              <a:rPr lang="en-US" altLang="zh-CN" sz="2000" dirty="0" err="1" smtClean="0">
                <a:latin typeface="Times New Roman" panose="02020603050405020304" pitchFamily="18" charset="0"/>
                <a:cs typeface="Times New Roman" panose="02020603050405020304" pitchFamily="18" charset="0"/>
              </a:rPr>
              <a:t>tkn</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。其中，</a:t>
            </a:r>
            <a:r>
              <a:rPr lang="en-US" altLang="zh-CN" sz="2000" dirty="0" smtClean="0">
                <a:latin typeface="Times New Roman" panose="02020603050405020304" pitchFamily="18" charset="0"/>
                <a:cs typeface="Times New Roman" panose="02020603050405020304" pitchFamily="18" charset="0"/>
              </a:rPr>
              <a:t>n</a:t>
            </a:r>
            <a:r>
              <a:rPr lang="zh-CN" altLang="en-US" sz="2000" dirty="0" smtClean="0">
                <a:latin typeface="Times New Roman" panose="02020603050405020304" pitchFamily="18" charset="0"/>
                <a:cs typeface="Times New Roman" panose="02020603050405020304" pitchFamily="18" charset="0"/>
              </a:rPr>
              <a:t>是数据点个数；</a:t>
            </a:r>
            <a:r>
              <a:rPr lang="en-US" altLang="zh-CN" sz="2000" dirty="0" smtClean="0">
                <a:latin typeface="Times New Roman" panose="02020603050405020304" pitchFamily="18" charset="0"/>
                <a:cs typeface="Times New Roman" panose="02020603050405020304" pitchFamily="18" charset="0"/>
              </a:rPr>
              <a:t>k</a:t>
            </a:r>
            <a:r>
              <a:rPr lang="zh-CN" altLang="en-US" sz="2000" dirty="0" smtClean="0">
                <a:latin typeface="Times New Roman" panose="02020603050405020304" pitchFamily="18" charset="0"/>
                <a:cs typeface="Times New Roman" panose="02020603050405020304" pitchFamily="18" charset="0"/>
              </a:rPr>
              <a:t>是聚类的个数；</a:t>
            </a:r>
            <a:r>
              <a:rPr lang="en-US" altLang="zh-CN" sz="2000" dirty="0" smtClean="0">
                <a:latin typeface="Times New Roman" panose="02020603050405020304" pitchFamily="18" charset="0"/>
                <a:cs typeface="Times New Roman" panose="02020603050405020304" pitchFamily="18" charset="0"/>
              </a:rPr>
              <a:t>t</a:t>
            </a:r>
            <a:r>
              <a:rPr lang="zh-CN" altLang="en-US" sz="2000" dirty="0" smtClean="0">
                <a:latin typeface="Times New Roman" panose="02020603050405020304" pitchFamily="18" charset="0"/>
                <a:cs typeface="Times New Roman" panose="02020603050405020304" pitchFamily="18" charset="0"/>
              </a:rPr>
              <a:t>是循环次数</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由于</a:t>
            </a:r>
            <a:r>
              <a:rPr lang="en-US" altLang="zh-CN" sz="2000" dirty="0" smtClean="0">
                <a:latin typeface="Times New Roman" panose="02020603050405020304" pitchFamily="18" charset="0"/>
                <a:cs typeface="Times New Roman" panose="02020603050405020304" pitchFamily="18" charset="0"/>
              </a:rPr>
              <a:t>k</a:t>
            </a:r>
            <a:r>
              <a:rPr lang="zh-CN" altLang="en-US" sz="2000" dirty="0" smtClean="0">
                <a:latin typeface="Times New Roman" panose="02020603050405020304" pitchFamily="18" charset="0"/>
                <a:cs typeface="Times New Roman" panose="02020603050405020304" pitchFamily="18" charset="0"/>
              </a:rPr>
              <a:t>和</a:t>
            </a:r>
            <a:r>
              <a:rPr lang="en-US" altLang="zh-CN" sz="2000" dirty="0" smtClean="0">
                <a:latin typeface="Times New Roman" panose="02020603050405020304" pitchFamily="18" charset="0"/>
                <a:cs typeface="Times New Roman" panose="02020603050405020304" pitchFamily="18" charset="0"/>
              </a:rPr>
              <a:t>t</a:t>
            </a:r>
            <a:r>
              <a:rPr lang="zh-CN" altLang="en-US" sz="2000" dirty="0" smtClean="0">
                <a:latin typeface="Times New Roman" panose="02020603050405020304" pitchFamily="18" charset="0"/>
                <a:cs typeface="Times New Roman" panose="02020603050405020304" pitchFamily="18" charset="0"/>
              </a:rPr>
              <a:t>通常都远远小于</a:t>
            </a:r>
            <a:r>
              <a:rPr lang="en-US" altLang="zh-CN" sz="2000" dirty="0" smtClean="0">
                <a:latin typeface="Times New Roman" panose="02020603050405020304" pitchFamily="18" charset="0"/>
                <a:cs typeface="Times New Roman" panose="02020603050405020304" pitchFamily="18" charset="0"/>
              </a:rPr>
              <a:t>n</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k</a:t>
            </a:r>
            <a:r>
              <a:rPr lang="zh-CN" altLang="en-US" sz="2000" dirty="0" smtClean="0">
                <a:latin typeface="Times New Roman" panose="02020603050405020304" pitchFamily="18" charset="0"/>
                <a:cs typeface="Times New Roman" panose="02020603050405020304" pitchFamily="18" charset="0"/>
              </a:rPr>
              <a:t>均值算法被认为相对于数据点的数目来说是线性的。</a:t>
            </a:r>
            <a:endParaRPr lang="en-US" altLang="zh-CN" sz="2000"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zh-CN" altLang="en-US" sz="2000" dirty="0" smtClean="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K-</a:t>
            </a:r>
            <a:r>
              <a:rPr lang="zh-CN" altLang="en-US" sz="2000" dirty="0" smtClean="0">
                <a:latin typeface="Times New Roman" panose="02020603050405020304" pitchFamily="18" charset="0"/>
                <a:cs typeface="Times New Roman" panose="02020603050405020304" pitchFamily="18" charset="0"/>
              </a:rPr>
              <a:t>均值算法是聚类算法中最流行的一种算法。</a:t>
            </a:r>
          </a:p>
          <a:p>
            <a:pPr marL="0" indent="0">
              <a:buFont typeface="Arial" panose="020B0604020202020204" pitchFamily="34" charset="0"/>
              <a:buNone/>
            </a:pPr>
            <a:endParaRPr lang="zh-CN" altLang="en-US" sz="2000" dirty="0"/>
          </a:p>
        </p:txBody>
      </p:sp>
    </p:spTree>
    <p:extLst>
      <p:ext uri="{BB962C8B-B14F-4D97-AF65-F5344CB8AC3E}">
        <p14:creationId xmlns:p14="http://schemas.microsoft.com/office/powerpoint/2010/main" val="3069555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3</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t>无监督学习概述</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聚类</a:t>
            </a:r>
          </a:p>
          <a:p>
            <a:pPr eaLnBrk="1" hangingPunct="1">
              <a:lnSpc>
                <a:spcPct val="150000"/>
              </a:lnSpc>
              <a:spcBef>
                <a:spcPct val="20000"/>
              </a:spcBef>
              <a:buFont typeface="Arial" panose="020B0604020202020204" pitchFamily="34" charset="0"/>
              <a:buChar char="•"/>
            </a:pPr>
            <a:r>
              <a:rPr lang="zh-CN" altLang="en-US" sz="2800" dirty="0" smtClean="0">
                <a:solidFill>
                  <a:schemeClr val="bg1">
                    <a:lumMod val="65000"/>
                  </a:schemeClr>
                </a:solidFill>
              </a:rPr>
              <a:t>降</a:t>
            </a:r>
            <a:r>
              <a:rPr lang="zh-CN" altLang="en-US" sz="2800" dirty="0">
                <a:solidFill>
                  <a:schemeClr val="bg1">
                    <a:lumMod val="65000"/>
                  </a:schemeClr>
                </a:solidFill>
              </a:rPr>
              <a:t>维</a:t>
            </a:r>
          </a:p>
          <a:p>
            <a:pPr eaLnBrk="1" hangingPunct="1">
              <a:lnSpc>
                <a:spcPct val="150000"/>
              </a:lnSpc>
              <a:spcBef>
                <a:spcPct val="20000"/>
              </a:spcBef>
              <a:buFont typeface="Arial" panose="020B0604020202020204" pitchFamily="34" charset="0"/>
              <a:buChar char="•"/>
            </a:pPr>
            <a:r>
              <a:rPr lang="en-US" altLang="zh-CN" sz="2800" dirty="0" smtClean="0">
                <a:solidFill>
                  <a:schemeClr val="bg1">
                    <a:lumMod val="65000"/>
                  </a:schemeClr>
                </a:solidFill>
              </a:rPr>
              <a:t>LDA</a:t>
            </a:r>
            <a:r>
              <a:rPr lang="zh-CN" altLang="en-US" sz="2800" dirty="0">
                <a:solidFill>
                  <a:schemeClr val="bg1">
                    <a:lumMod val="65000"/>
                  </a:schemeClr>
                </a:solidFill>
              </a:rPr>
              <a:t>主题模型</a:t>
            </a:r>
          </a:p>
        </p:txBody>
      </p:sp>
    </p:spTree>
    <p:extLst>
      <p:ext uri="{BB962C8B-B14F-4D97-AF65-F5344CB8AC3E}">
        <p14:creationId xmlns:p14="http://schemas.microsoft.com/office/powerpoint/2010/main" val="3229722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30</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en-US" altLang="zh-CN" sz="2800" b="1" dirty="0"/>
              <a:t> k-means</a:t>
            </a:r>
            <a:r>
              <a:rPr lang="zh-CN" altLang="en-US" sz="2800" b="1" dirty="0"/>
              <a:t>劣势</a:t>
            </a:r>
            <a:endParaRPr lang="zh-CN" altLang="en-US" sz="2800" b="1" dirty="0">
              <a:latin typeface="+mn-ea"/>
            </a:endParaRPr>
          </a:p>
        </p:txBody>
      </p:sp>
      <p:sp>
        <p:nvSpPr>
          <p:cNvPr id="9" name="内容占位符 2">
            <a:extLst>
              <a:ext uri="{FF2B5EF4-FFF2-40B4-BE49-F238E27FC236}">
                <a16:creationId xmlns:a16="http://schemas.microsoft.com/office/drawing/2014/main" id="{14E52B5B-FCA7-48E5-96DB-0A63B797844A}"/>
              </a:ext>
            </a:extLst>
          </p:cNvPr>
          <p:cNvSpPr txBox="1">
            <a:spLocks/>
          </p:cNvSpPr>
          <p:nvPr/>
        </p:nvSpPr>
        <p:spPr bwMode="auto">
          <a:xfrm>
            <a:off x="534353" y="1697846"/>
            <a:ext cx="9953158" cy="418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dirty="0" smtClean="0"/>
              <a:t>算法只能用于那些均值能够被定义的数据集上</a:t>
            </a:r>
          </a:p>
          <a:p>
            <a:pPr marL="0" indent="0">
              <a:buFont typeface="Arial" panose="020B0604020202020204" pitchFamily="34" charset="0"/>
              <a:buNone/>
            </a:pPr>
            <a:endParaRPr lang="zh-CN" altLang="en-US" sz="2000" dirty="0" smtClean="0"/>
          </a:p>
          <a:p>
            <a:r>
              <a:rPr lang="zh-CN" altLang="en-US" sz="2000" dirty="0" smtClean="0"/>
              <a:t>用户需要事先指定聚类数目</a:t>
            </a:r>
            <a:r>
              <a:rPr lang="en-US" altLang="zh-CN" sz="2000" dirty="0" smtClean="0"/>
              <a:t>k</a:t>
            </a:r>
            <a:r>
              <a:rPr lang="zh-CN" altLang="en-US" sz="2000" dirty="0" smtClean="0"/>
              <a:t>。</a:t>
            </a:r>
          </a:p>
          <a:p>
            <a:pPr marL="0" indent="0">
              <a:buFont typeface="Arial" panose="020B0604020202020204" pitchFamily="34" charset="0"/>
              <a:buNone/>
            </a:pPr>
            <a:endParaRPr lang="zh-CN" altLang="en-US" sz="2000" dirty="0" smtClean="0"/>
          </a:p>
          <a:p>
            <a:r>
              <a:rPr lang="zh-CN" altLang="en-US" sz="2000" dirty="0" smtClean="0"/>
              <a:t>算法对于异常值十分敏感。</a:t>
            </a:r>
            <a:endParaRPr lang="en-US" altLang="zh-CN" sz="2000" dirty="0" smtClean="0"/>
          </a:p>
          <a:p>
            <a:pPr marL="0" indent="0">
              <a:buFont typeface="Arial" panose="020B0604020202020204" pitchFamily="34" charset="0"/>
              <a:buNone/>
            </a:pPr>
            <a:endParaRPr lang="zh-CN" altLang="en-US" sz="2000" dirty="0" smtClean="0"/>
          </a:p>
          <a:p>
            <a:r>
              <a:rPr lang="zh-CN" altLang="en-US" sz="2000" dirty="0" smtClean="0"/>
              <a:t>异常值是指数据中那些与其他数据点相隔很远的数据点。</a:t>
            </a:r>
            <a:endParaRPr lang="en-US" altLang="zh-CN" sz="2000" dirty="0" smtClean="0"/>
          </a:p>
          <a:p>
            <a:pPr marL="0" indent="0">
              <a:buFont typeface="Arial" panose="020B0604020202020204" pitchFamily="34" charset="0"/>
              <a:buNone/>
            </a:pPr>
            <a:endParaRPr lang="zh-CN" altLang="en-US" sz="2000" dirty="0" smtClean="0"/>
          </a:p>
          <a:p>
            <a:r>
              <a:rPr lang="zh-CN" altLang="en-US" sz="2000" dirty="0" smtClean="0"/>
              <a:t>异常值可能是数据采集时产生的错误或者一些具有不同值的特殊点。</a:t>
            </a:r>
            <a:endParaRPr lang="zh-CN" altLang="en-US" sz="2000" dirty="0"/>
          </a:p>
        </p:txBody>
      </p:sp>
    </p:spTree>
    <p:extLst>
      <p:ext uri="{BB962C8B-B14F-4D97-AF65-F5344CB8AC3E}">
        <p14:creationId xmlns:p14="http://schemas.microsoft.com/office/powerpoint/2010/main" val="3915521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31</a:t>
            </a:fld>
            <a:endParaRPr lang="zh-CN" altLang="en-US" smtClean="0"/>
          </a:p>
        </p:txBody>
      </p:sp>
      <p:sp>
        <p:nvSpPr>
          <p:cNvPr id="7" name="内容占位符 2"/>
          <p:cNvSpPr>
            <a:spLocks noGrp="1"/>
          </p:cNvSpPr>
          <p:nvPr>
            <p:ph idx="1"/>
          </p:nvPr>
        </p:nvSpPr>
        <p:spPr>
          <a:xfrm>
            <a:off x="534353" y="1071599"/>
            <a:ext cx="9624060" cy="4990084"/>
          </a:xfrm>
        </p:spPr>
        <p:txBody>
          <a:bodyPr>
            <a:noAutofit/>
          </a:bodyPr>
          <a:lstStyle/>
          <a:p>
            <a:pPr marL="0" indent="0" fontAlgn="auto">
              <a:spcBef>
                <a:spcPts val="1800"/>
              </a:spcBef>
              <a:buSzPct val="150000"/>
              <a:buNone/>
            </a:pPr>
            <a:r>
              <a:rPr lang="en-US" altLang="zh-CN" sz="2000" b="1" dirty="0" smtClean="0"/>
              <a:t>K-mean</a:t>
            </a:r>
            <a:r>
              <a:rPr lang="zh-CN" altLang="en-US" sz="2000" b="1" dirty="0" smtClean="0"/>
              <a:t>聚类在手写数字识别中的表现</a:t>
            </a: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811" y="1543418"/>
            <a:ext cx="1944216" cy="4694571"/>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0946" y="1572146"/>
            <a:ext cx="1944216" cy="4737848"/>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7086" y="1572147"/>
            <a:ext cx="1880246" cy="4737847"/>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8529" y="1543418"/>
            <a:ext cx="5327924" cy="2965602"/>
          </a:xfrm>
          <a:prstGeom prst="rect">
            <a:avLst/>
          </a:prstGeom>
        </p:spPr>
      </p:pic>
    </p:spTree>
    <p:extLst>
      <p:ext uri="{BB962C8B-B14F-4D97-AF65-F5344CB8AC3E}">
        <p14:creationId xmlns:p14="http://schemas.microsoft.com/office/powerpoint/2010/main" val="38320446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32</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聚类结果评价指标</a:t>
            </a:r>
            <a:r>
              <a:rPr lang="en-US" altLang="zh-CN" sz="2800" b="1" dirty="0"/>
              <a:t>——</a:t>
            </a:r>
            <a:r>
              <a:rPr lang="zh-CN" altLang="en-US" sz="2800" b="1" dirty="0"/>
              <a:t>轮廓系数</a:t>
            </a:r>
            <a:endParaRPr lang="zh-CN" altLang="en-US" sz="2800" b="1" dirty="0">
              <a:latin typeface="+mn-ea"/>
            </a:endParaRPr>
          </a:p>
        </p:txBody>
      </p:sp>
      <mc:AlternateContent xmlns:mc="http://schemas.openxmlformats.org/markup-compatibility/2006" xmlns:a14="http://schemas.microsoft.com/office/drawing/2010/main">
        <mc:Choice Requires="a14">
          <p:sp>
            <p:nvSpPr>
              <p:cNvPr id="10" name="文本占位符 2">
                <a:extLst>
                  <a:ext uri="{FF2B5EF4-FFF2-40B4-BE49-F238E27FC236}">
                    <a16:creationId xmlns:a16="http://schemas.microsoft.com/office/drawing/2014/main" id="{C54D6C5C-48F7-44FF-B0CB-29F5C5779502}"/>
                  </a:ext>
                </a:extLst>
              </p:cNvPr>
              <p:cNvSpPr txBox="1">
                <a:spLocks/>
              </p:cNvSpPr>
              <p:nvPr/>
            </p:nvSpPr>
            <p:spPr bwMode="auto">
              <a:xfrm>
                <a:off x="970970" y="1716435"/>
                <a:ext cx="9416572" cy="46177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dirty="0" smtClean="0">
                    <a:latin typeface="Times New Roman" panose="02020603050405020304" pitchFamily="18" charset="0"/>
                    <a:cs typeface="Times New Roman" panose="02020603050405020304" pitchFamily="18" charset="0"/>
                  </a:rPr>
                  <a:t>某个点的</a:t>
                </a:r>
                <a:r>
                  <a:rPr lang="zh-CN" altLang="en-US" sz="2000" b="1" dirty="0" smtClean="0">
                    <a:latin typeface="Times New Roman" panose="02020603050405020304" pitchFamily="18" charset="0"/>
                    <a:cs typeface="Times New Roman" panose="02020603050405020304" pitchFamily="18" charset="0"/>
                  </a:rPr>
                  <a:t>轮廓系数</a:t>
                </a:r>
                <a:r>
                  <a:rPr lang="zh-CN" altLang="en-US" sz="2000" dirty="0" smtClean="0">
                    <a:latin typeface="Times New Roman" panose="02020603050405020304" pitchFamily="18" charset="0"/>
                    <a:cs typeface="Times New Roman" panose="02020603050405020304" pitchFamily="18" charset="0"/>
                  </a:rPr>
                  <a:t>定义为：</a:t>
                </a:r>
                <a:endParaRPr lang="en-US" altLang="zh-CN" sz="2000" dirty="0" smtClean="0">
                  <a:latin typeface="Times New Roman" panose="02020603050405020304" pitchFamily="18" charset="0"/>
                  <a:cs typeface="Times New Roman" panose="02020603050405020304" pitchFamily="18" charset="0"/>
                </a:endParaRPr>
              </a:p>
              <a:p>
                <a:endParaRPr lang="en-US" altLang="zh-CN" sz="2000" dirty="0" smtClean="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𝑠</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𝑑𝑖𝑠𝑀𝑒𝑎</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r>
                                <a:rPr lang="en-US" altLang="zh-CN" sz="2000" b="0" i="1" smtClean="0">
                                  <a:latin typeface="Cambria Math" panose="02040503050406030204" pitchFamily="18" charset="0"/>
                                </a:rPr>
                                <m:t>𝑜𝑢𝑡</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𝑑𝑖𝑠𝑀𝑒𝑎</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r>
                                <a:rPr lang="en-US" altLang="zh-CN" sz="2000" b="0" i="1" smtClean="0">
                                  <a:latin typeface="Cambria Math" panose="02040503050406030204" pitchFamily="18" charset="0"/>
                                </a:rPr>
                                <m:t>𝑖𝑛</m:t>
                              </m:r>
                            </m:sub>
                          </m:sSub>
                        </m:num>
                        <m:den>
                          <m:r>
                            <m:rPr>
                              <m:sty m:val="p"/>
                            </m:rPr>
                            <a:rPr lang="en-US" altLang="zh-CN" sz="2000" b="0" i="0" smtClean="0">
                              <a:latin typeface="Cambria Math" panose="02040503050406030204" pitchFamily="18" charset="0"/>
                            </a:rPr>
                            <m:t>max</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𝑑𝑖𝑠𝑀𝑒𝑎</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r>
                                <a:rPr lang="en-US" altLang="zh-CN" sz="2000" b="0" i="1" smtClean="0">
                                  <a:latin typeface="Cambria Math" panose="02040503050406030204" pitchFamily="18" charset="0"/>
                                </a:rPr>
                                <m:t>𝑜𝑢𝑡</m:t>
                              </m:r>
                            </m:sub>
                          </m:sSub>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𝑑𝑖𝑠𝑀𝑒𝑎</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r>
                                <a:rPr lang="en-US" altLang="zh-CN" sz="2000" b="0" i="1" smtClean="0">
                                  <a:latin typeface="Cambria Math" panose="02040503050406030204" pitchFamily="18" charset="0"/>
                                </a:rPr>
                                <m:t>𝑖𝑛</m:t>
                              </m:r>
                            </m:sub>
                          </m:sSub>
                          <m:r>
                            <a:rPr lang="en-US" altLang="zh-CN" sz="2000" b="0" i="1" smtClean="0">
                              <a:latin typeface="Cambria Math" panose="02040503050406030204" pitchFamily="18" charset="0"/>
                            </a:rPr>
                            <m:t>)</m:t>
                          </m:r>
                        </m:den>
                      </m:f>
                    </m:oMath>
                  </m:oMathPara>
                </a14:m>
                <a:endParaRPr lang="en-US" altLang="zh-CN" sz="2000" b="0" dirty="0" smtClean="0">
                  <a:latin typeface="Times New Roman" panose="02020603050405020304" pitchFamily="18" charset="0"/>
                  <a:cs typeface="Times New Roman" panose="02020603050405020304" pitchFamily="18" charset="0"/>
                </a:endParaRPr>
              </a:p>
              <a:p>
                <a:pPr marL="0" indent="0">
                  <a:buNone/>
                </a:pPr>
                <a:endParaRPr lang="en-US" altLang="zh-CN" sz="2000" b="0" dirty="0" smtClean="0">
                  <a:latin typeface="Times New Roman" panose="02020603050405020304" pitchFamily="18" charset="0"/>
                  <a:cs typeface="Times New Roman" panose="02020603050405020304" pitchFamily="18" charset="0"/>
                </a:endParaRPr>
              </a:p>
              <a:p>
                <a:pPr marL="0" indent="0">
                  <a:lnSpc>
                    <a:spcPct val="150000"/>
                  </a:lnSpc>
                  <a:buNone/>
                </a:pPr>
                <a:r>
                  <a:rPr lang="zh-CN" altLang="en-US" sz="2000" dirty="0" smtClean="0">
                    <a:latin typeface="Times New Roman" panose="02020603050405020304" pitchFamily="18" charset="0"/>
                    <a:cs typeface="Times New Roman" panose="02020603050405020304" pitchFamily="18" charset="0"/>
                  </a:rPr>
                  <a:t>其中</a:t>
                </a:r>
                <a14:m>
                  <m:oMath xmlns:m="http://schemas.openxmlformats.org/officeDocument/2006/math">
                    <m:r>
                      <a:rPr lang="en-US" altLang="zh-CN" sz="2000" b="0" i="1" smtClean="0">
                        <a:latin typeface="Cambria Math" panose="02040503050406030204" pitchFamily="18" charset="0"/>
                      </a:rPr>
                      <m:t>𝑑𝑖𝑠𝑀𝑒𝑎</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r>
                          <a:rPr lang="en-US" altLang="zh-CN" sz="2000" b="0" i="1" smtClean="0">
                            <a:latin typeface="Cambria Math" panose="02040503050406030204" pitchFamily="18" charset="0"/>
                          </a:rPr>
                          <m:t>𝑖𝑛</m:t>
                        </m:r>
                      </m:sub>
                    </m:sSub>
                  </m:oMath>
                </a14:m>
                <a:r>
                  <a:rPr lang="zh-CN" altLang="en-US" sz="2000" dirty="0" smtClean="0">
                    <a:latin typeface="Times New Roman" panose="02020603050405020304" pitchFamily="18" charset="0"/>
                    <a:cs typeface="Times New Roman" panose="02020603050405020304" pitchFamily="18" charset="0"/>
                  </a:rPr>
                  <a:t>为该点与本类其他点的平均距离，</a:t>
                </a:r>
                <a14:m>
                  <m:oMath xmlns:m="http://schemas.openxmlformats.org/officeDocument/2006/math">
                    <m:r>
                      <a:rPr lang="en-US" altLang="zh-CN" sz="2000" b="0" i="1" smtClean="0">
                        <a:latin typeface="Cambria Math" panose="02040503050406030204" pitchFamily="18" charset="0"/>
                      </a:rPr>
                      <m:t>𝑑𝑖𝑠𝑀𝑒𝑎</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r>
                          <a:rPr lang="en-US" altLang="zh-CN" sz="2000" b="0" i="1" smtClean="0">
                            <a:latin typeface="Cambria Math" panose="02040503050406030204" pitchFamily="18" charset="0"/>
                          </a:rPr>
                          <m:t>𝑜𝑢𝑡</m:t>
                        </m:r>
                      </m:sub>
                    </m:sSub>
                  </m:oMath>
                </a14:m>
                <a:r>
                  <a:rPr lang="zh-CN" altLang="en-US" sz="2000" dirty="0" smtClean="0">
                    <a:latin typeface="Times New Roman" panose="02020603050405020304" pitchFamily="18" charset="0"/>
                    <a:cs typeface="Times New Roman" panose="02020603050405020304" pitchFamily="18" charset="0"/>
                  </a:rPr>
                  <a:t>为该点与非本类点的平均距离。该值取值范围为</a:t>
                </a:r>
                <a:r>
                  <a:rPr lang="en-US" altLang="zh-CN" sz="2000" dirty="0" smtClean="0">
                    <a:latin typeface="Times New Roman" panose="02020603050405020304" pitchFamily="18" charset="0"/>
                    <a:cs typeface="Times New Roman" panose="02020603050405020304" pitchFamily="18" charset="0"/>
                  </a:rPr>
                  <a:t>[-1, 1]</a:t>
                </a:r>
                <a:r>
                  <a:rPr lang="zh-CN" altLang="en-US" sz="2000" dirty="0" smtClean="0">
                    <a:latin typeface="Times New Roman" panose="02020603050405020304" pitchFamily="18" charset="0"/>
                    <a:cs typeface="Times New Roman" panose="02020603050405020304" pitchFamily="18" charset="0"/>
                  </a:rPr>
                  <a:t>，越接近</a:t>
                </a:r>
                <a:r>
                  <a:rPr lang="en-US" altLang="zh-CN" sz="2000" dirty="0" smtClean="0">
                    <a:latin typeface="Times New Roman" panose="02020603050405020304" pitchFamily="18" charset="0"/>
                    <a:cs typeface="Times New Roman" panose="02020603050405020304" pitchFamily="18" charset="0"/>
                  </a:rPr>
                  <a:t>1</a:t>
                </a:r>
                <a:r>
                  <a:rPr lang="zh-CN" altLang="en-US" sz="2000" dirty="0" smtClean="0">
                    <a:latin typeface="Times New Roman" panose="02020603050405020304" pitchFamily="18" charset="0"/>
                    <a:cs typeface="Times New Roman" panose="02020603050405020304" pitchFamily="18" charset="0"/>
                  </a:rPr>
                  <a:t>则说明分类越优秀。在</a:t>
                </a:r>
                <a:r>
                  <a:rPr lang="en-US" altLang="zh-CN" sz="2000" dirty="0" err="1" smtClean="0">
                    <a:latin typeface="Times New Roman" panose="02020603050405020304" pitchFamily="18" charset="0"/>
                    <a:cs typeface="Times New Roman" panose="02020603050405020304" pitchFamily="18" charset="0"/>
                  </a:rPr>
                  <a:t>sklearn</a:t>
                </a:r>
                <a:r>
                  <a:rPr lang="zh-CN" altLang="en-US" sz="2000" dirty="0" smtClean="0">
                    <a:latin typeface="Times New Roman" panose="02020603050405020304" pitchFamily="18" charset="0"/>
                    <a:cs typeface="Times New Roman" panose="02020603050405020304" pitchFamily="18" charset="0"/>
                  </a:rPr>
                  <a:t>中函数</a:t>
                </a:r>
                <a:r>
                  <a:rPr lang="en-US" altLang="zh-CN" sz="2000" dirty="0" err="1" smtClean="0">
                    <a:latin typeface="Times New Roman" panose="02020603050405020304" pitchFamily="18" charset="0"/>
                    <a:cs typeface="Times New Roman" panose="02020603050405020304" pitchFamily="18" charset="0"/>
                  </a:rPr>
                  <a:t>silhouette_score</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计算所有点的平均轮廓系数，而</a:t>
                </a:r>
                <a:r>
                  <a:rPr lang="en-US" altLang="zh-CN" sz="2000" dirty="0" err="1" smtClean="0">
                    <a:latin typeface="Times New Roman" panose="02020603050405020304" pitchFamily="18" charset="0"/>
                    <a:cs typeface="Times New Roman" panose="02020603050405020304" pitchFamily="18" charset="0"/>
                  </a:rPr>
                  <a:t>silhouette_samples</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返回每个点的轮廓系数。</a:t>
                </a:r>
                <a:endParaRPr lang="en-US" altLang="zh-CN" sz="2000" dirty="0" smtClean="0">
                  <a:latin typeface="Times New Roman" panose="02020603050405020304" pitchFamily="18" charset="0"/>
                  <a:cs typeface="Times New Roman" panose="02020603050405020304" pitchFamily="18" charset="0"/>
                </a:endParaRPr>
              </a:p>
              <a:p>
                <a:endParaRPr lang="zh-CN" altLang="en-US" sz="2000" dirty="0"/>
              </a:p>
            </p:txBody>
          </p:sp>
        </mc:Choice>
        <mc:Fallback xmlns="">
          <p:sp>
            <p:nvSpPr>
              <p:cNvPr id="10" name="文本占位符 2">
                <a:extLst>
                  <a:ext uri="{FF2B5EF4-FFF2-40B4-BE49-F238E27FC236}">
                    <a16:creationId xmlns:a16="http://schemas.microsoft.com/office/drawing/2014/main" id="{C54D6C5C-48F7-44FF-B0CB-29F5C5779502}"/>
                  </a:ext>
                </a:extLst>
              </p:cNvPr>
              <p:cNvSpPr txBox="1">
                <a:spLocks noRot="1" noChangeAspect="1" noMove="1" noResize="1" noEditPoints="1" noAdjustHandles="1" noChangeArrowheads="1" noChangeShapeType="1" noTextEdit="1"/>
              </p:cNvSpPr>
              <p:nvPr/>
            </p:nvSpPr>
            <p:spPr bwMode="auto">
              <a:xfrm>
                <a:off x="970970" y="1716435"/>
                <a:ext cx="9416572" cy="4617790"/>
              </a:xfrm>
              <a:prstGeom prst="rect">
                <a:avLst/>
              </a:prstGeom>
              <a:blipFill>
                <a:blip r:embed="rId4"/>
                <a:stretch>
                  <a:fillRect l="-518" t="-9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22356479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33</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异常值问题</a:t>
            </a:r>
            <a:endParaRPr lang="zh-CN" altLang="en-US" sz="2800" b="1" dirty="0">
              <a:latin typeface="+mn-ea"/>
            </a:endParaRPr>
          </a:p>
        </p:txBody>
      </p:sp>
      <p:pic>
        <p:nvPicPr>
          <p:cNvPr id="9" name="Picture 3">
            <a:extLst>
              <a:ext uri="{FF2B5EF4-FFF2-40B4-BE49-F238E27FC236}">
                <a16:creationId xmlns:a16="http://schemas.microsoft.com/office/drawing/2014/main" id="{602608ED-86FD-4F98-BD87-D4A067AFB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613" y="1728788"/>
            <a:ext cx="6840475" cy="413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856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34</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异常值</a:t>
            </a:r>
            <a:r>
              <a:rPr lang="zh-CN" altLang="en-US" sz="2800" b="1" dirty="0" smtClean="0"/>
              <a:t>问题解决</a:t>
            </a:r>
            <a:endParaRPr lang="zh-CN" altLang="en-US" sz="2800" b="1" dirty="0">
              <a:latin typeface="+mn-ea"/>
            </a:endParaRPr>
          </a:p>
        </p:txBody>
      </p:sp>
      <p:sp>
        <p:nvSpPr>
          <p:cNvPr id="10" name="内容占位符 2">
            <a:extLst>
              <a:ext uri="{FF2B5EF4-FFF2-40B4-BE49-F238E27FC236}">
                <a16:creationId xmlns:a16="http://schemas.microsoft.com/office/drawing/2014/main" id="{14E52B5B-FCA7-48E5-96DB-0A63B797844A}"/>
              </a:ext>
            </a:extLst>
          </p:cNvPr>
          <p:cNvSpPr txBox="1">
            <a:spLocks/>
          </p:cNvSpPr>
          <p:nvPr/>
        </p:nvSpPr>
        <p:spPr bwMode="auto">
          <a:xfrm>
            <a:off x="534670" y="1563012"/>
            <a:ext cx="10660380" cy="4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spcBef>
                <a:spcPts val="1800"/>
              </a:spcBef>
            </a:pPr>
            <a:r>
              <a:rPr lang="zh-CN" altLang="en-US" sz="2000" dirty="0" smtClean="0"/>
              <a:t>一种方法：在聚类过程中去除那些比其他任何数据点离聚类中心都要远的数据点。</a:t>
            </a:r>
            <a:endParaRPr lang="en-US" altLang="zh-CN" sz="2000" dirty="0" smtClean="0"/>
          </a:p>
          <a:p>
            <a:pPr>
              <a:spcBef>
                <a:spcPts val="1800"/>
              </a:spcBef>
            </a:pPr>
            <a:r>
              <a:rPr lang="zh-CN" altLang="en-US" sz="2000" dirty="0" smtClean="0"/>
              <a:t>安全起见，我们需要在多次循环中监控这些潜在的异常值，随后再决定是否删除它们。</a:t>
            </a:r>
            <a:endParaRPr lang="en-US" altLang="zh-CN" sz="2000" dirty="0" smtClean="0"/>
          </a:p>
          <a:p>
            <a:pPr>
              <a:spcBef>
                <a:spcPts val="1800"/>
              </a:spcBef>
            </a:pPr>
            <a:r>
              <a:rPr lang="zh-CN" altLang="en-US" sz="2000" dirty="0" smtClean="0"/>
              <a:t>另一个方法：随机采样。因为在采样过程中，我们仅仅只选择很少一部分的数据点，因此选中异常值的概率将会很小。</a:t>
            </a:r>
            <a:endParaRPr lang="en-US" altLang="zh-CN" sz="2000" dirty="0" smtClean="0"/>
          </a:p>
          <a:p>
            <a:pPr>
              <a:spcBef>
                <a:spcPts val="1800"/>
              </a:spcBef>
            </a:pPr>
            <a:r>
              <a:rPr lang="zh-CN" altLang="en-US" sz="2000" dirty="0" smtClean="0"/>
              <a:t>我们可以先用采样点进行预先聚类，然后把其他数据点分配给这些聚类（剩下的数据点分配给那些距离它最近的聚类中心）。</a:t>
            </a:r>
            <a:endParaRPr lang="zh-CN" altLang="en-US" sz="2000" dirty="0"/>
          </a:p>
        </p:txBody>
      </p:sp>
    </p:spTree>
    <p:extLst>
      <p:ext uri="{BB962C8B-B14F-4D97-AF65-F5344CB8AC3E}">
        <p14:creationId xmlns:p14="http://schemas.microsoft.com/office/powerpoint/2010/main" val="2277912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35</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算法对于初始种子十分</a:t>
            </a:r>
            <a:r>
              <a:rPr lang="zh-CN" altLang="en-US" sz="2800" b="1" dirty="0" smtClean="0"/>
              <a:t>敏感</a:t>
            </a:r>
            <a:endParaRPr lang="zh-CN" altLang="en-US" sz="2800" b="1" dirty="0"/>
          </a:p>
        </p:txBody>
      </p:sp>
      <p:pic>
        <p:nvPicPr>
          <p:cNvPr id="9" name="Picture 4">
            <a:extLst>
              <a:ext uri="{FF2B5EF4-FFF2-40B4-BE49-F238E27FC236}">
                <a16:creationId xmlns:a16="http://schemas.microsoft.com/office/drawing/2014/main" id="{12DC0663-B998-42F0-84D0-AAAB44E829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342876" y="1568209"/>
            <a:ext cx="7582266" cy="4909570"/>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12561919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36</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en-US" altLang="zh-CN" sz="2800" b="1" dirty="0"/>
              <a:t>K-</a:t>
            </a:r>
            <a:r>
              <a:rPr lang="zh-CN" altLang="en-US" sz="2800" b="1" dirty="0"/>
              <a:t>均值算法总结</a:t>
            </a:r>
          </a:p>
        </p:txBody>
      </p:sp>
      <p:sp>
        <p:nvSpPr>
          <p:cNvPr id="10" name="内容占位符 2">
            <a:extLst>
              <a:ext uri="{FF2B5EF4-FFF2-40B4-BE49-F238E27FC236}">
                <a16:creationId xmlns:a16="http://schemas.microsoft.com/office/drawing/2014/main" id="{14E52B5B-FCA7-48E5-96DB-0A63B797844A}"/>
              </a:ext>
            </a:extLst>
          </p:cNvPr>
          <p:cNvSpPr txBox="1">
            <a:spLocks/>
          </p:cNvSpPr>
          <p:nvPr/>
        </p:nvSpPr>
        <p:spPr bwMode="auto">
          <a:xfrm>
            <a:off x="534670" y="1563012"/>
            <a:ext cx="10456876" cy="479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spcBef>
                <a:spcPts val="1800"/>
              </a:spcBef>
            </a:pPr>
            <a:r>
              <a:rPr lang="zh-CN" altLang="en-US" sz="2000" dirty="0" smtClean="0"/>
              <a:t>虽然</a:t>
            </a:r>
            <a:r>
              <a:rPr lang="en-US" altLang="zh-CN" sz="2000" dirty="0" smtClean="0"/>
              <a:t>k-</a:t>
            </a:r>
            <a:r>
              <a:rPr lang="zh-CN" altLang="en-US" sz="2000" dirty="0" smtClean="0"/>
              <a:t>均值算法有不足，但它仍是在实践中采用最为广泛的算法。</a:t>
            </a:r>
          </a:p>
          <a:p>
            <a:pPr>
              <a:spcBef>
                <a:spcPts val="1800"/>
              </a:spcBef>
            </a:pPr>
            <a:r>
              <a:rPr lang="zh-CN" altLang="en-US" sz="2000" dirty="0" smtClean="0"/>
              <a:t>其他聚类算法也有它们的一系列不足之处。</a:t>
            </a:r>
          </a:p>
          <a:p>
            <a:pPr>
              <a:spcBef>
                <a:spcPts val="1800"/>
              </a:spcBef>
            </a:pPr>
            <a:r>
              <a:rPr lang="zh-CN" altLang="en-US" sz="2000" dirty="0" smtClean="0"/>
              <a:t>没有直接的证据证明哪一种算法在整体表现上优于</a:t>
            </a:r>
            <a:r>
              <a:rPr lang="en-US" altLang="zh-CN" sz="2000" dirty="0" smtClean="0"/>
              <a:t>k-</a:t>
            </a:r>
            <a:r>
              <a:rPr lang="zh-CN" altLang="en-US" sz="2000" dirty="0" smtClean="0"/>
              <a:t>均值算法。</a:t>
            </a:r>
          </a:p>
          <a:p>
            <a:pPr>
              <a:spcBef>
                <a:spcPts val="1800"/>
              </a:spcBef>
            </a:pPr>
            <a:r>
              <a:rPr lang="zh-CN" altLang="en-US" sz="2000" dirty="0" smtClean="0"/>
              <a:t>虽然其他聚类算法在某些特殊数据下的表现优于</a:t>
            </a:r>
            <a:r>
              <a:rPr lang="en-US" altLang="zh-CN" sz="2000" dirty="0" smtClean="0"/>
              <a:t>k-</a:t>
            </a:r>
            <a:r>
              <a:rPr lang="zh-CN" altLang="en-US" sz="2000" dirty="0" smtClean="0"/>
              <a:t>均值算法。</a:t>
            </a:r>
          </a:p>
          <a:p>
            <a:pPr>
              <a:spcBef>
                <a:spcPts val="1800"/>
              </a:spcBef>
            </a:pPr>
            <a:r>
              <a:rPr lang="zh-CN" altLang="en-US" sz="2000" dirty="0" smtClean="0"/>
              <a:t>比较不同聚类算法的优劣是一个很难的任务。没有人知道正确的聚类结果是什么。</a:t>
            </a:r>
            <a:endParaRPr lang="zh-CN" altLang="en-US" sz="2000" dirty="0"/>
          </a:p>
        </p:txBody>
      </p:sp>
    </p:spTree>
    <p:extLst>
      <p:ext uri="{BB962C8B-B14F-4D97-AF65-F5344CB8AC3E}">
        <p14:creationId xmlns:p14="http://schemas.microsoft.com/office/powerpoint/2010/main" val="8845655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37</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聚类算法的应用</a:t>
            </a:r>
          </a:p>
        </p:txBody>
      </p:sp>
      <p:pic>
        <p:nvPicPr>
          <p:cNvPr id="9" name="内容占位符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66836" y="1413654"/>
            <a:ext cx="8190678" cy="555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3882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38</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聚类算法的应用</a:t>
            </a:r>
          </a:p>
        </p:txBody>
      </p:sp>
      <p:sp>
        <p:nvSpPr>
          <p:cNvPr id="10" name="内容占位符 6"/>
          <p:cNvSpPr txBox="1">
            <a:spLocks/>
          </p:cNvSpPr>
          <p:nvPr/>
        </p:nvSpPr>
        <p:spPr bwMode="auto">
          <a:xfrm>
            <a:off x="534670" y="1332359"/>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endParaRPr lang="en-US" altLang="zh-CN" sz="2000" dirty="0" smtClean="0"/>
          </a:p>
          <a:p>
            <a:r>
              <a:rPr lang="zh-CN" altLang="en-US" sz="2000" dirty="0" smtClean="0"/>
              <a:t>房价聚类</a:t>
            </a:r>
            <a:endParaRPr lang="zh-CN" altLang="en-US" sz="2000" dirty="0"/>
          </a:p>
        </p:txBody>
      </p:sp>
      <p:pic>
        <p:nvPicPr>
          <p:cNvPr id="11" name="内容占位符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5106" y="1215873"/>
            <a:ext cx="4843003" cy="4602311"/>
          </a:xfrm>
          <a:prstGeom prst="rect">
            <a:avLst/>
          </a:prstGeom>
        </p:spPr>
      </p:pic>
      <p:sp>
        <p:nvSpPr>
          <p:cNvPr id="12" name="矩形 11"/>
          <p:cNvSpPr/>
          <p:nvPr/>
        </p:nvSpPr>
        <p:spPr>
          <a:xfrm>
            <a:off x="738188" y="6084886"/>
            <a:ext cx="9955212" cy="584775"/>
          </a:xfrm>
          <a:prstGeom prst="rect">
            <a:avLst/>
          </a:prstGeom>
        </p:spPr>
        <p:txBody>
          <a:bodyPr wrap="square">
            <a:spAutoFit/>
          </a:bodyPr>
          <a:lstStyle/>
          <a:p>
            <a:r>
              <a:rPr lang="en-US" altLang="zh-CN" sz="1600" dirty="0">
                <a:solidFill>
                  <a:srgbClr val="333333"/>
                </a:solidFill>
                <a:latin typeface="Times New Roman" panose="02020603050405020304" pitchFamily="18" charset="0"/>
                <a:cs typeface="Times New Roman" panose="02020603050405020304" pitchFamily="18" charset="0"/>
              </a:rPr>
              <a:t>Oust, A., Hansen, S.N. &amp; </a:t>
            </a:r>
            <a:r>
              <a:rPr lang="en-US" altLang="zh-CN" sz="1600" dirty="0" err="1">
                <a:solidFill>
                  <a:srgbClr val="333333"/>
                </a:solidFill>
                <a:latin typeface="Times New Roman" panose="02020603050405020304" pitchFamily="18" charset="0"/>
                <a:cs typeface="Times New Roman" panose="02020603050405020304" pitchFamily="18" charset="0"/>
              </a:rPr>
              <a:t>Pettrem</a:t>
            </a:r>
            <a:r>
              <a:rPr lang="en-US" altLang="zh-CN" sz="1600" dirty="0">
                <a:solidFill>
                  <a:srgbClr val="333333"/>
                </a:solidFill>
                <a:latin typeface="Times New Roman" panose="02020603050405020304" pitchFamily="18" charset="0"/>
                <a:cs typeface="Times New Roman" panose="02020603050405020304" pitchFamily="18" charset="0"/>
              </a:rPr>
              <a:t>, T.R. Combining Property Price Predictions from Repeat Sales and Spatially Enhanced Hedonic Regressions. </a:t>
            </a:r>
            <a:r>
              <a:rPr lang="en-US" altLang="zh-CN" sz="1600" i="1" dirty="0">
                <a:solidFill>
                  <a:srgbClr val="333333"/>
                </a:solidFill>
                <a:latin typeface="Times New Roman" panose="02020603050405020304" pitchFamily="18" charset="0"/>
                <a:cs typeface="Times New Roman" panose="02020603050405020304" pitchFamily="18" charset="0"/>
              </a:rPr>
              <a:t>The Journal of Real Estate Finance and </a:t>
            </a:r>
            <a:r>
              <a:rPr lang="en-US" altLang="zh-CN" sz="1600" i="1" dirty="0" smtClean="0">
                <a:solidFill>
                  <a:srgbClr val="333333"/>
                </a:solidFill>
                <a:latin typeface="Times New Roman" panose="02020603050405020304" pitchFamily="18" charset="0"/>
                <a:cs typeface="Times New Roman" panose="02020603050405020304" pitchFamily="18" charset="0"/>
              </a:rPr>
              <a:t>Economics</a:t>
            </a:r>
            <a:r>
              <a:rPr lang="en-US" altLang="zh-CN" sz="1600" dirty="0" smtClean="0">
                <a:solidFill>
                  <a:srgbClr val="333333"/>
                </a:solidFill>
                <a:latin typeface="Times New Roman" panose="02020603050405020304" pitchFamily="18" charset="0"/>
                <a:cs typeface="Times New Roman" panose="02020603050405020304" pitchFamily="18" charset="0"/>
              </a:rPr>
              <a:t>,</a:t>
            </a:r>
            <a:r>
              <a:rPr lang="en-US" altLang="zh-CN" sz="1600" dirty="0">
                <a:solidFill>
                  <a:srgbClr val="333333"/>
                </a:solidFill>
                <a:latin typeface="Times New Roman" panose="02020603050405020304" pitchFamily="18" charset="0"/>
                <a:cs typeface="Times New Roman" panose="02020603050405020304" pitchFamily="18" charset="0"/>
              </a:rPr>
              <a:t>  61</a:t>
            </a:r>
            <a:r>
              <a:rPr lang="en-US" altLang="zh-CN" sz="1600" b="1" dirty="0">
                <a:solidFill>
                  <a:srgbClr val="333333"/>
                </a:solidFill>
                <a:latin typeface="Times New Roman" panose="02020603050405020304" pitchFamily="18" charset="0"/>
                <a:cs typeface="Times New Roman" panose="02020603050405020304" pitchFamily="18" charset="0"/>
              </a:rPr>
              <a:t>, </a:t>
            </a:r>
            <a:r>
              <a:rPr lang="en-US" altLang="zh-CN" sz="1600" dirty="0">
                <a:solidFill>
                  <a:srgbClr val="333333"/>
                </a:solidFill>
                <a:latin typeface="Times New Roman" panose="02020603050405020304" pitchFamily="18" charset="0"/>
                <a:cs typeface="Times New Roman" panose="02020603050405020304" pitchFamily="18" charset="0"/>
              </a:rPr>
              <a:t>183–207 (2020)</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87294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39</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聚类算法的应用</a:t>
            </a:r>
          </a:p>
        </p:txBody>
      </p:sp>
      <p:sp>
        <p:nvSpPr>
          <p:cNvPr id="10" name="内容占位符 6"/>
          <p:cNvSpPr txBox="1">
            <a:spLocks/>
          </p:cNvSpPr>
          <p:nvPr/>
        </p:nvSpPr>
        <p:spPr bwMode="auto">
          <a:xfrm>
            <a:off x="503427" y="1568209"/>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dirty="0" smtClean="0"/>
              <a:t>消费者聚类</a:t>
            </a:r>
            <a:endParaRPr lang="zh-CN" altLang="en-US" sz="2000" dirty="0"/>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3051" y="1147635"/>
            <a:ext cx="5683542" cy="4972306"/>
          </a:xfrm>
          <a:prstGeom prst="rect">
            <a:avLst/>
          </a:prstGeom>
        </p:spPr>
      </p:pic>
    </p:spTree>
    <p:extLst>
      <p:ext uri="{BB962C8B-B14F-4D97-AF65-F5344CB8AC3E}">
        <p14:creationId xmlns:p14="http://schemas.microsoft.com/office/powerpoint/2010/main" val="3563548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无监督学习概述</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a:t>
            </a:fld>
            <a:endParaRPr lang="zh-CN" altLang="en-US" smtClean="0"/>
          </a:p>
        </p:txBody>
      </p:sp>
      <p:sp>
        <p:nvSpPr>
          <p:cNvPr id="2" name="矩形 1"/>
          <p:cNvSpPr>
            <a:spLocks noChangeArrowheads="1"/>
          </p:cNvSpPr>
          <p:nvPr/>
        </p:nvSpPr>
        <p:spPr bwMode="auto">
          <a:xfrm>
            <a:off x="550863" y="987425"/>
            <a:ext cx="1102995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有监督学习算法回顾</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ct val="150000"/>
              </a:lnSpc>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线性</a:t>
            </a:r>
            <a:r>
              <a:rPr lang="en-US" altLang="zh-CN" sz="2000" dirty="0">
                <a:latin typeface="Times New Roman" panose="02020603050405020304" pitchFamily="18" charset="0"/>
                <a:cs typeface="Times New Roman" panose="02020603050405020304" pitchFamily="18" charset="0"/>
              </a:rPr>
              <a:t>OLS</a:t>
            </a:r>
            <a:r>
              <a:rPr lang="zh-CN" altLang="en-US" sz="2000" dirty="0">
                <a:latin typeface="Times New Roman" panose="02020603050405020304" pitchFamily="18" charset="0"/>
                <a:cs typeface="Times New Roman" panose="02020603050405020304" pitchFamily="18" charset="0"/>
              </a:rPr>
              <a:t>回归、 </a:t>
            </a:r>
            <a:r>
              <a:rPr lang="en-US" altLang="zh-CN" sz="2000" dirty="0">
                <a:latin typeface="Times New Roman" panose="02020603050405020304" pitchFamily="18" charset="0"/>
                <a:cs typeface="Times New Roman" panose="02020603050405020304" pitchFamily="18" charset="0"/>
              </a:rPr>
              <a:t>logit</a:t>
            </a:r>
            <a:r>
              <a:rPr lang="zh-CN" altLang="en-US" sz="2000" dirty="0">
                <a:latin typeface="Times New Roman" panose="02020603050405020304" pitchFamily="18" charset="0"/>
                <a:cs typeface="Times New Roman" panose="02020603050405020304" pitchFamily="18" charset="0"/>
              </a:rPr>
              <a:t>回归、</a:t>
            </a:r>
            <a:r>
              <a:rPr lang="en-US" altLang="zh-CN" sz="2000" dirty="0" err="1">
                <a:latin typeface="Times New Roman" panose="02020603050405020304" pitchFamily="18" charset="0"/>
                <a:cs typeface="Times New Roman" panose="02020603050405020304" pitchFamily="18" charset="0"/>
              </a:rPr>
              <a:t>probit</a:t>
            </a:r>
            <a:r>
              <a:rPr lang="zh-CN" altLang="en-US" sz="2000" dirty="0">
                <a:latin typeface="Times New Roman" panose="02020603050405020304" pitchFamily="18" charset="0"/>
                <a:cs typeface="Times New Roman" panose="02020603050405020304" pitchFamily="18" charset="0"/>
              </a:rPr>
              <a:t>回归</a:t>
            </a:r>
          </a:p>
          <a:p>
            <a:pPr marL="342900" indent="-342900">
              <a:lnSpc>
                <a:spcPct val="150000"/>
              </a:lnSpc>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正则化回归（</a:t>
            </a:r>
            <a:r>
              <a:rPr lang="en-US" altLang="zh-CN" sz="2000" dirty="0">
                <a:latin typeface="Times New Roman" panose="02020603050405020304" pitchFamily="18" charset="0"/>
                <a:cs typeface="Times New Roman" panose="02020603050405020304" pitchFamily="18" charset="0"/>
              </a:rPr>
              <a:t>Lasso</a:t>
            </a:r>
            <a:r>
              <a:rPr lang="zh-CN" altLang="en-US" sz="2000" dirty="0">
                <a:latin typeface="Times New Roman" panose="02020603050405020304" pitchFamily="18" charset="0"/>
                <a:cs typeface="Times New Roman" panose="02020603050405020304" pitchFamily="18" charset="0"/>
              </a:rPr>
              <a:t>回归、岭回归）</a:t>
            </a:r>
          </a:p>
          <a:p>
            <a:pPr marL="342900" indent="-342900">
              <a:lnSpc>
                <a:spcPct val="150000"/>
              </a:lnSpc>
              <a:buSzPct val="1500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KNN</a:t>
            </a:r>
            <a:r>
              <a:rPr lang="zh-CN" altLang="en-US" sz="2000" dirty="0">
                <a:latin typeface="Times New Roman" panose="02020603050405020304" pitchFamily="18" charset="0"/>
                <a:cs typeface="Times New Roman" panose="02020603050405020304" pitchFamily="18" charset="0"/>
              </a:rPr>
              <a:t>近邻算法</a:t>
            </a:r>
          </a:p>
          <a:p>
            <a:pPr marL="342900" indent="-342900">
              <a:lnSpc>
                <a:spcPct val="150000"/>
              </a:lnSpc>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朴素贝叶斯算法</a:t>
            </a:r>
          </a:p>
          <a:p>
            <a:pPr marL="342900" indent="-342900">
              <a:lnSpc>
                <a:spcPct val="150000"/>
              </a:lnSpc>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决策树算法</a:t>
            </a:r>
          </a:p>
          <a:p>
            <a:pPr marL="342900" indent="-342900">
              <a:lnSpc>
                <a:spcPct val="150000"/>
              </a:lnSpc>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支持向量机算法</a:t>
            </a:r>
          </a:p>
          <a:p>
            <a:pPr marL="342900" indent="-342900">
              <a:lnSpc>
                <a:spcPct val="150000"/>
              </a:lnSpc>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随机森林算法</a:t>
            </a:r>
          </a:p>
          <a:p>
            <a:pPr marL="342900" indent="-342900">
              <a:lnSpc>
                <a:spcPct val="150000"/>
              </a:lnSpc>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提升树算法</a:t>
            </a:r>
          </a:p>
          <a:p>
            <a:pPr marL="921385" fontAlgn="auto">
              <a:spcBef>
                <a:spcPts val="0"/>
              </a:spcBef>
            </a:pPr>
            <a:endParaRPr lang="en-US" altLang="zh-CN"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聚类</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40</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smtClean="0"/>
              <a:t>决策树分类</a:t>
            </a:r>
            <a:r>
              <a:rPr lang="zh-CN" altLang="en-US" sz="2800" b="1" dirty="0"/>
              <a:t>效果与</a:t>
            </a:r>
            <a:r>
              <a:rPr lang="en-US" altLang="zh-CN" sz="2800" b="1" dirty="0"/>
              <a:t>K-mean</a:t>
            </a:r>
            <a:r>
              <a:rPr lang="zh-CN" altLang="en-US" sz="2800" b="1" dirty="0"/>
              <a:t>聚类算法比较</a:t>
            </a:r>
          </a:p>
        </p:txBody>
      </p:sp>
      <p:sp>
        <p:nvSpPr>
          <p:cNvPr id="9" name="内容占位符 6"/>
          <p:cNvSpPr txBox="1">
            <a:spLocks/>
          </p:cNvSpPr>
          <p:nvPr/>
        </p:nvSpPr>
        <p:spPr bwMode="auto">
          <a:xfrm>
            <a:off x="838841" y="2493729"/>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endParaRPr lang="zh-CN" altLang="en-US" dirty="0"/>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8916" y="1966559"/>
            <a:ext cx="6437099" cy="2888734"/>
          </a:xfrm>
          <a:prstGeom prst="rect">
            <a:avLst/>
          </a:prstGeom>
        </p:spPr>
      </p:pic>
      <p:sp>
        <p:nvSpPr>
          <p:cNvPr id="13" name="矩形 12"/>
          <p:cNvSpPr/>
          <p:nvPr/>
        </p:nvSpPr>
        <p:spPr>
          <a:xfrm>
            <a:off x="700187" y="5445934"/>
            <a:ext cx="9793088" cy="584775"/>
          </a:xfrm>
          <a:prstGeom prst="rect">
            <a:avLst/>
          </a:prstGeom>
        </p:spPr>
        <p:txBody>
          <a:bodyPr wrap="square">
            <a:spAutoFit/>
          </a:bodyPr>
          <a:lstStyle/>
          <a:p>
            <a:r>
              <a:rPr lang="en-US" altLang="zh-CN" sz="1600" dirty="0">
                <a:solidFill>
                  <a:srgbClr val="333333"/>
                </a:solidFill>
                <a:latin typeface="Times New Roman" panose="02020603050405020304" pitchFamily="18" charset="0"/>
                <a:cs typeface="Times New Roman" panose="02020603050405020304" pitchFamily="18" charset="0"/>
              </a:rPr>
              <a:t>Elkins, R., </a:t>
            </a:r>
            <a:r>
              <a:rPr lang="en-US" altLang="zh-CN" sz="1600" dirty="0" err="1">
                <a:solidFill>
                  <a:srgbClr val="333333"/>
                </a:solidFill>
                <a:latin typeface="Times New Roman" panose="02020603050405020304" pitchFamily="18" charset="0"/>
                <a:cs typeface="Times New Roman" panose="02020603050405020304" pitchFamily="18" charset="0"/>
              </a:rPr>
              <a:t>Schurer</a:t>
            </a:r>
            <a:r>
              <a:rPr lang="en-US" altLang="zh-CN" sz="1600" dirty="0">
                <a:solidFill>
                  <a:srgbClr val="333333"/>
                </a:solidFill>
                <a:latin typeface="Times New Roman" panose="02020603050405020304" pitchFamily="18" charset="0"/>
                <a:cs typeface="Times New Roman" panose="02020603050405020304" pitchFamily="18" charset="0"/>
              </a:rPr>
              <a:t>, S. Exploring the role of parental engagement in non-cognitive skill development over the </a:t>
            </a:r>
            <a:r>
              <a:rPr lang="en-US" altLang="zh-CN" sz="1600" dirty="0" err="1">
                <a:solidFill>
                  <a:srgbClr val="333333"/>
                </a:solidFill>
                <a:latin typeface="Times New Roman" panose="02020603050405020304" pitchFamily="18" charset="0"/>
                <a:cs typeface="Times New Roman" panose="02020603050405020304" pitchFamily="18" charset="0"/>
              </a:rPr>
              <a:t>lifecourse</a:t>
            </a:r>
            <a:r>
              <a:rPr lang="en-US" altLang="zh-CN" sz="1600" dirty="0">
                <a:solidFill>
                  <a:srgbClr val="333333"/>
                </a:solidFill>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 </a:t>
            </a:r>
            <a:r>
              <a:rPr lang="en-US" altLang="zh-CN" sz="1600" i="1" dirty="0">
                <a:latin typeface="Times New Roman" panose="02020603050405020304" pitchFamily="18" charset="0"/>
                <a:cs typeface="Times New Roman" panose="02020603050405020304" pitchFamily="18" charset="0"/>
              </a:rPr>
              <a:t>Journal of Population </a:t>
            </a:r>
            <a:r>
              <a:rPr lang="en-US" altLang="zh-CN" sz="1600" i="1" dirty="0" smtClean="0">
                <a:latin typeface="Times New Roman" panose="02020603050405020304" pitchFamily="18" charset="0"/>
                <a:cs typeface="Times New Roman" panose="02020603050405020304" pitchFamily="18" charset="0"/>
              </a:rPr>
              <a:t>Economics</a:t>
            </a:r>
            <a:r>
              <a:rPr lang="en-US" altLang="zh-CN" sz="1600" dirty="0" smtClean="0">
                <a:latin typeface="Times New Roman" panose="02020603050405020304" pitchFamily="18" charset="0"/>
                <a:cs typeface="Times New Roman" panose="02020603050405020304" pitchFamily="18" charset="0"/>
              </a:rPr>
              <a:t>,</a:t>
            </a:r>
            <a:r>
              <a:rPr lang="en-US" altLang="zh-CN" sz="1600" dirty="0">
                <a:solidFill>
                  <a:srgbClr val="333333"/>
                </a:solidFill>
                <a:latin typeface="Times New Roman" panose="02020603050405020304" pitchFamily="18" charset="0"/>
                <a:cs typeface="Times New Roman" panose="02020603050405020304" pitchFamily="18" charset="0"/>
              </a:rPr>
              <a:t> </a:t>
            </a:r>
            <a:r>
              <a:rPr lang="en-US" altLang="zh-CN" sz="1600" b="1" dirty="0">
                <a:solidFill>
                  <a:srgbClr val="333333"/>
                </a:solidFill>
                <a:latin typeface="Times New Roman" panose="02020603050405020304" pitchFamily="18" charset="0"/>
                <a:cs typeface="Times New Roman" panose="02020603050405020304" pitchFamily="18" charset="0"/>
              </a:rPr>
              <a:t>33, </a:t>
            </a:r>
            <a:r>
              <a:rPr lang="en-US" altLang="zh-CN" sz="1600" dirty="0">
                <a:solidFill>
                  <a:srgbClr val="333333"/>
                </a:solidFill>
                <a:latin typeface="Times New Roman" panose="02020603050405020304" pitchFamily="18" charset="0"/>
                <a:cs typeface="Times New Roman" panose="02020603050405020304" pitchFamily="18" charset="0"/>
              </a:rPr>
              <a:t>957–1004 (2020).</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58045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41</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无监督学习概述</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聚类</a:t>
            </a:r>
          </a:p>
          <a:p>
            <a:pPr eaLnBrk="1" hangingPunct="1">
              <a:lnSpc>
                <a:spcPct val="150000"/>
              </a:lnSpc>
              <a:spcBef>
                <a:spcPct val="20000"/>
              </a:spcBef>
              <a:buFont typeface="Arial" panose="020B0604020202020204" pitchFamily="34" charset="0"/>
              <a:buChar char="•"/>
            </a:pPr>
            <a:r>
              <a:rPr lang="zh-CN" altLang="en-US" sz="2800" dirty="0"/>
              <a:t>降维</a:t>
            </a:r>
          </a:p>
          <a:p>
            <a:pPr eaLnBrk="1" hangingPunct="1">
              <a:lnSpc>
                <a:spcPct val="150000"/>
              </a:lnSpc>
              <a:spcBef>
                <a:spcPct val="20000"/>
              </a:spcBef>
              <a:buFont typeface="Arial" panose="020B0604020202020204" pitchFamily="34" charset="0"/>
              <a:buChar char="•"/>
            </a:pPr>
            <a:r>
              <a:rPr lang="en-US" altLang="zh-CN" sz="2800" dirty="0" smtClean="0">
                <a:solidFill>
                  <a:schemeClr val="bg1">
                    <a:lumMod val="65000"/>
                  </a:schemeClr>
                </a:solidFill>
              </a:rPr>
              <a:t>LDA</a:t>
            </a:r>
            <a:r>
              <a:rPr lang="zh-CN" altLang="en-US" sz="2800" dirty="0">
                <a:solidFill>
                  <a:schemeClr val="bg1">
                    <a:lumMod val="65000"/>
                  </a:schemeClr>
                </a:solidFill>
              </a:rPr>
              <a:t>主题模型</a:t>
            </a:r>
          </a:p>
        </p:txBody>
      </p:sp>
    </p:spTree>
    <p:extLst>
      <p:ext uri="{BB962C8B-B14F-4D97-AF65-F5344CB8AC3E}">
        <p14:creationId xmlns:p14="http://schemas.microsoft.com/office/powerpoint/2010/main" val="16098131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smtClean="0"/>
              <a:t>降维</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42</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什么是降维</a:t>
            </a:r>
          </a:p>
        </p:txBody>
      </p:sp>
      <p:sp>
        <p:nvSpPr>
          <p:cNvPr id="10" name="内容占位符 2">
            <a:extLst>
              <a:ext uri="{FF2B5EF4-FFF2-40B4-BE49-F238E27FC236}">
                <a16:creationId xmlns:a16="http://schemas.microsoft.com/office/drawing/2014/main" id="{14E52B5B-FCA7-48E5-96DB-0A63B797844A}"/>
              </a:ext>
            </a:extLst>
          </p:cNvPr>
          <p:cNvSpPr txBox="1">
            <a:spLocks/>
          </p:cNvSpPr>
          <p:nvPr/>
        </p:nvSpPr>
        <p:spPr bwMode="auto">
          <a:xfrm>
            <a:off x="534669" y="1563012"/>
            <a:ext cx="10816901" cy="402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dirty="0" smtClean="0"/>
              <a:t>大数据时代，随着数据的喷涌式生成以及数据收集量的不断增加，可视化数据变得越来越困难，提取关键信息的难度也在不断上升。</a:t>
            </a:r>
            <a:endParaRPr lang="en-US" altLang="zh-CN" sz="2000" dirty="0" smtClean="0"/>
          </a:p>
          <a:p>
            <a:endParaRPr lang="en-US" altLang="zh-CN" sz="2000" dirty="0" smtClean="0"/>
          </a:p>
          <a:p>
            <a:r>
              <a:rPr lang="zh-CN" altLang="en-US" sz="2000" dirty="0" smtClean="0"/>
              <a:t>用少数几个新的变量代替原有数目庞大的变量，把重复的信息合并起来，把不重要的信息去掉，既可以降低现有变量的维度，又不会丢失重要信息的思想，就称它为</a:t>
            </a:r>
            <a:r>
              <a:rPr lang="zh-CN" altLang="en-US" sz="2000" b="1" dirty="0" smtClean="0"/>
              <a:t>“降维”</a:t>
            </a:r>
            <a:r>
              <a:rPr lang="zh-CN" altLang="en-US" sz="2000" dirty="0" smtClean="0"/>
              <a:t>。</a:t>
            </a:r>
            <a:endParaRPr lang="en-US" altLang="zh-CN" sz="2000" dirty="0" smtClean="0"/>
          </a:p>
          <a:p>
            <a:endParaRPr lang="en-US" altLang="zh-CN" sz="2000" dirty="0" smtClean="0"/>
          </a:p>
          <a:p>
            <a:r>
              <a:rPr lang="zh-CN" altLang="en-US" sz="2000" dirty="0" smtClean="0"/>
              <a:t>降维就像给数据“健康减肥”：重复的信息就像是数据的多余脂肪，可以通过某些统计方法减掉，而数据的主体机能不会得到破坏。</a:t>
            </a:r>
            <a:endParaRPr lang="zh-CN" altLang="en-US" sz="2000" dirty="0"/>
          </a:p>
        </p:txBody>
      </p:sp>
    </p:spTree>
    <p:extLst>
      <p:ext uri="{BB962C8B-B14F-4D97-AF65-F5344CB8AC3E}">
        <p14:creationId xmlns:p14="http://schemas.microsoft.com/office/powerpoint/2010/main" val="6295636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smtClean="0"/>
              <a:t>降维</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43</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为什么要降维</a:t>
            </a:r>
          </a:p>
        </p:txBody>
      </p:sp>
      <p:sp>
        <p:nvSpPr>
          <p:cNvPr id="9" name="内容占位符 2">
            <a:extLst>
              <a:ext uri="{FF2B5EF4-FFF2-40B4-BE49-F238E27FC236}">
                <a16:creationId xmlns:a16="http://schemas.microsoft.com/office/drawing/2014/main" id="{0375877E-86F2-45C0-A3B8-232FB223229F}"/>
              </a:ext>
            </a:extLst>
          </p:cNvPr>
          <p:cNvSpPr txBox="1">
            <a:spLocks/>
          </p:cNvSpPr>
          <p:nvPr/>
        </p:nvSpPr>
        <p:spPr bwMode="auto">
          <a:xfrm>
            <a:off x="622826" y="1575837"/>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dirty="0" smtClean="0"/>
              <a:t>随着数据维度的减少，数据存储所需要的空间也将会减少。</a:t>
            </a:r>
          </a:p>
          <a:p>
            <a:endParaRPr lang="en-US" altLang="zh-CN" sz="2000" dirty="0" smtClean="0"/>
          </a:p>
          <a:p>
            <a:r>
              <a:rPr lang="zh-CN" altLang="en-US" sz="2000" dirty="0" smtClean="0"/>
              <a:t>更少维度的数据在用来进行计算时会减少计算量及计算时间。</a:t>
            </a:r>
            <a:endParaRPr lang="en-US" altLang="zh-CN" sz="2000" dirty="0" smtClean="0"/>
          </a:p>
          <a:p>
            <a:endParaRPr lang="zh-CN" altLang="en-US" sz="2000" dirty="0" smtClean="0"/>
          </a:p>
          <a:p>
            <a:r>
              <a:rPr lang="zh-CN" altLang="en-US" sz="2000" dirty="0" smtClean="0"/>
              <a:t>降维可以解决冗余特征带来的多重共线性问题。</a:t>
            </a:r>
          </a:p>
          <a:p>
            <a:endParaRPr lang="en-US" altLang="zh-CN" sz="2000" dirty="0" smtClean="0"/>
          </a:p>
          <a:p>
            <a:r>
              <a:rPr lang="zh-CN" altLang="en-US" sz="2000" dirty="0" smtClean="0"/>
              <a:t>降维处理过的数据可以方便的使用可视化工具来直观查看数据的内在联系。</a:t>
            </a:r>
          </a:p>
          <a:p>
            <a:endParaRPr lang="en-US" altLang="zh-CN" sz="2000" dirty="0" smtClean="0"/>
          </a:p>
          <a:p>
            <a:r>
              <a:rPr lang="zh-CN" altLang="en-US" sz="2000" dirty="0" smtClean="0"/>
              <a:t>某些算法在高维度特征上的表现一般，通过降维可以提高算法可用性。</a:t>
            </a:r>
          </a:p>
          <a:p>
            <a:endParaRPr lang="zh-CN" altLang="en-US" sz="2000" dirty="0"/>
          </a:p>
        </p:txBody>
      </p:sp>
    </p:spTree>
    <p:extLst>
      <p:ext uri="{BB962C8B-B14F-4D97-AF65-F5344CB8AC3E}">
        <p14:creationId xmlns:p14="http://schemas.microsoft.com/office/powerpoint/2010/main" val="3276112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smtClean="0"/>
              <a:t>降维</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44</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为什么要降维</a:t>
            </a:r>
          </a:p>
        </p:txBody>
      </p:sp>
      <p:sp>
        <p:nvSpPr>
          <p:cNvPr id="10" name="内容占位符 2">
            <a:extLst>
              <a:ext uri="{FF2B5EF4-FFF2-40B4-BE49-F238E27FC236}">
                <a16:creationId xmlns:a16="http://schemas.microsoft.com/office/drawing/2014/main" id="{408AFA87-CFF2-4A34-8801-2AB7CAC331AE}"/>
              </a:ext>
            </a:extLst>
          </p:cNvPr>
          <p:cNvSpPr txBox="1">
            <a:spLocks/>
          </p:cNvSpPr>
          <p:nvPr/>
        </p:nvSpPr>
        <p:spPr bwMode="auto">
          <a:xfrm>
            <a:off x="568025" y="1550416"/>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dirty="0" smtClean="0"/>
              <a:t>在尽可能保存相关的结构的同时降低数据的复杂度。</a:t>
            </a:r>
            <a:endParaRPr lang="en-US" altLang="zh-CN" sz="2000" dirty="0" smtClean="0"/>
          </a:p>
          <a:p>
            <a:endParaRPr lang="en-US" altLang="zh-CN" sz="2000" dirty="0" smtClean="0"/>
          </a:p>
          <a:p>
            <a:r>
              <a:rPr lang="zh-CN" altLang="en-US" sz="2000" dirty="0" smtClean="0">
                <a:latin typeface="Times New Roman" panose="02020603050405020304" pitchFamily="18" charset="0"/>
                <a:cs typeface="Times New Roman" panose="02020603050405020304" pitchFamily="18" charset="0"/>
              </a:rPr>
              <a:t>一张简单的 </a:t>
            </a:r>
            <a:r>
              <a:rPr lang="en-US" altLang="zh-CN" sz="2000" dirty="0" smtClean="0">
                <a:latin typeface="Times New Roman" panose="02020603050405020304" pitchFamily="18" charset="0"/>
                <a:cs typeface="Times New Roman" panose="02020603050405020304" pitchFamily="18" charset="0"/>
              </a:rPr>
              <a:t>128×128×3 </a:t>
            </a:r>
            <a:r>
              <a:rPr lang="zh-CN" altLang="en-US" sz="2000" dirty="0" smtClean="0">
                <a:latin typeface="Times New Roman" panose="02020603050405020304" pitchFamily="18" charset="0"/>
                <a:cs typeface="Times New Roman" panose="02020603050405020304" pitchFamily="18" charset="0"/>
              </a:rPr>
              <a:t>像素的图像（长</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宽</a:t>
            </a:r>
            <a:r>
              <a:rPr lang="en-US" altLang="zh-CN" sz="2000" dirty="0" smtClean="0">
                <a:latin typeface="Times New Roman" panose="02020603050405020304" pitchFamily="18" charset="0"/>
                <a:cs typeface="Times New Roman" panose="02020603050405020304" pitchFamily="18" charset="0"/>
              </a:rPr>
              <a:t>×RGB </a:t>
            </a:r>
            <a:r>
              <a:rPr lang="zh-CN" altLang="en-US" sz="2000" dirty="0" smtClean="0">
                <a:latin typeface="Times New Roman" panose="02020603050405020304" pitchFamily="18" charset="0"/>
                <a:cs typeface="Times New Roman" panose="02020603050405020304" pitchFamily="18" charset="0"/>
              </a:rPr>
              <a:t>值），那么数据就有 </a:t>
            </a:r>
            <a:r>
              <a:rPr lang="en-US" altLang="zh-CN" sz="2000" dirty="0" smtClean="0">
                <a:latin typeface="Times New Roman" panose="02020603050405020304" pitchFamily="18" charset="0"/>
                <a:cs typeface="Times New Roman" panose="02020603050405020304" pitchFamily="18" charset="0"/>
              </a:rPr>
              <a:t>49152 </a:t>
            </a:r>
            <a:r>
              <a:rPr lang="zh-CN" altLang="en-US" sz="2000" dirty="0" smtClean="0">
                <a:latin typeface="Times New Roman" panose="02020603050405020304" pitchFamily="18" charset="0"/>
                <a:cs typeface="Times New Roman" panose="02020603050405020304" pitchFamily="18" charset="0"/>
              </a:rPr>
              <a:t>维。如果你可以给这个图像空间降维，同时又不毁掉图像中太多有意义的内容，那么你就很好地执行了降维</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45723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smtClean="0"/>
              <a:t>降维</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45</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smtClean="0"/>
              <a:t>降维的方法</a:t>
            </a:r>
            <a:endParaRPr lang="zh-CN" altLang="en-US" sz="2800" b="1" dirty="0"/>
          </a:p>
        </p:txBody>
      </p:sp>
      <p:sp>
        <p:nvSpPr>
          <p:cNvPr id="9" name="内容占位符 2">
            <a:extLst>
              <a:ext uri="{FF2B5EF4-FFF2-40B4-BE49-F238E27FC236}">
                <a16:creationId xmlns:a16="http://schemas.microsoft.com/office/drawing/2014/main" id="{185C5D0A-2254-4203-9CCA-D9B6F3A86376}"/>
              </a:ext>
            </a:extLst>
          </p:cNvPr>
          <p:cNvSpPr txBox="1">
            <a:spLocks/>
          </p:cNvSpPr>
          <p:nvPr/>
        </p:nvSpPr>
        <p:spPr bwMode="auto">
          <a:xfrm>
            <a:off x="534670" y="1764295"/>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dirty="0" smtClean="0"/>
              <a:t>从大的方面看，对数据进行降维处理主要有两种：</a:t>
            </a:r>
            <a:endParaRPr lang="en-US" altLang="zh-CN" sz="2000" dirty="0" smtClean="0"/>
          </a:p>
          <a:p>
            <a:endParaRPr lang="zh-CN" altLang="en-US" sz="2000" dirty="0" smtClean="0"/>
          </a:p>
          <a:p>
            <a:r>
              <a:rPr lang="zh-CN" altLang="en-US" sz="2000" dirty="0" smtClean="0"/>
              <a:t>人工选择或通过算法筛选重要性高的特征（特征选择）</a:t>
            </a:r>
            <a:endParaRPr lang="en-US" altLang="zh-CN" sz="2000" dirty="0" smtClean="0"/>
          </a:p>
          <a:p>
            <a:endParaRPr lang="zh-CN" altLang="en-US" sz="2000" dirty="0" smtClean="0"/>
          </a:p>
          <a:p>
            <a:r>
              <a:rPr lang="zh-CN" altLang="en-US" sz="2000" dirty="0" smtClean="0"/>
              <a:t>组合变量来生成新的变量，而所包含的信息基本不变（降维）</a:t>
            </a:r>
          </a:p>
          <a:p>
            <a:endParaRPr lang="zh-CN" altLang="en-US" sz="2000" dirty="0"/>
          </a:p>
        </p:txBody>
      </p:sp>
    </p:spTree>
    <p:extLst>
      <p:ext uri="{BB962C8B-B14F-4D97-AF65-F5344CB8AC3E}">
        <p14:creationId xmlns:p14="http://schemas.microsoft.com/office/powerpoint/2010/main" val="32224950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smtClean="0"/>
              <a:t>降维</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46</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主成分分析的基本思想</a:t>
            </a:r>
          </a:p>
        </p:txBody>
      </p:sp>
      <p:sp>
        <p:nvSpPr>
          <p:cNvPr id="10" name="内容占位符 2">
            <a:extLst>
              <a:ext uri="{FF2B5EF4-FFF2-40B4-BE49-F238E27FC236}">
                <a16:creationId xmlns:a16="http://schemas.microsoft.com/office/drawing/2014/main" id="{D3B87728-1332-4DD7-8705-44F55BFB74DF}"/>
              </a:ext>
            </a:extLst>
          </p:cNvPr>
          <p:cNvSpPr txBox="1">
            <a:spLocks/>
          </p:cNvSpPr>
          <p:nvPr/>
        </p:nvSpPr>
        <p:spPr bwMode="auto">
          <a:xfrm>
            <a:off x="522971" y="1618023"/>
            <a:ext cx="10540579" cy="310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dirty="0" smtClean="0">
                <a:latin typeface="Times New Roman" panose="02020603050405020304" pitchFamily="18" charset="0"/>
                <a:cs typeface="Times New Roman" panose="02020603050405020304" pitchFamily="18" charset="0"/>
              </a:rPr>
              <a:t>主成分分析（</a:t>
            </a:r>
            <a:r>
              <a:rPr lang="en-US" altLang="zh-CN" sz="2000" dirty="0" smtClean="0">
                <a:latin typeface="Times New Roman" panose="02020603050405020304" pitchFamily="18" charset="0"/>
                <a:cs typeface="Times New Roman" panose="02020603050405020304" pitchFamily="18" charset="0"/>
              </a:rPr>
              <a:t>Principal component analysis</a:t>
            </a:r>
            <a:r>
              <a:rPr lang="zh-CN" altLang="en-US" sz="2000" dirty="0" smtClean="0">
                <a:latin typeface="Times New Roman" panose="02020603050405020304" pitchFamily="18" charset="0"/>
                <a:cs typeface="Times New Roman" panose="02020603050405020304" pitchFamily="18" charset="0"/>
              </a:rPr>
              <a:t>）就是把原有的多个指标转化成少数几个代表性较好的综合指标，这少数几个指标能够反映原来指标大部分的信息，并且各个指标之间保持独立，避免出现重叠信息。</a:t>
            </a:r>
            <a:endParaRPr lang="en-US" altLang="zh-CN" sz="2000" dirty="0" smtClean="0">
              <a:latin typeface="Times New Roman" panose="02020603050405020304" pitchFamily="18" charset="0"/>
              <a:cs typeface="Times New Roman" panose="02020603050405020304" pitchFamily="18" charset="0"/>
            </a:endParaRPr>
          </a:p>
          <a:p>
            <a:endParaRPr lang="en-US" altLang="zh-CN" sz="2000" dirty="0" smtClean="0"/>
          </a:p>
          <a:p>
            <a:r>
              <a:rPr lang="zh-CN" altLang="en-US" sz="2000" dirty="0" smtClean="0"/>
              <a:t>主成分分析主要起着降维和简化数据结构的作用。</a:t>
            </a:r>
            <a:endParaRPr lang="zh-CN" altLang="en-US" sz="2000" dirty="0"/>
          </a:p>
        </p:txBody>
      </p:sp>
    </p:spTree>
    <p:extLst>
      <p:ext uri="{BB962C8B-B14F-4D97-AF65-F5344CB8AC3E}">
        <p14:creationId xmlns:p14="http://schemas.microsoft.com/office/powerpoint/2010/main" val="40544357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smtClean="0"/>
              <a:t>降维</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47</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主成分分析的意义</a:t>
            </a:r>
          </a:p>
        </p:txBody>
      </p:sp>
      <p:sp>
        <p:nvSpPr>
          <p:cNvPr id="9" name="内容占位符 2">
            <a:extLst>
              <a:ext uri="{FF2B5EF4-FFF2-40B4-BE49-F238E27FC236}">
                <a16:creationId xmlns:a16="http://schemas.microsoft.com/office/drawing/2014/main" id="{D3B87728-1332-4DD7-8705-44F55BFB74DF}"/>
              </a:ext>
            </a:extLst>
          </p:cNvPr>
          <p:cNvSpPr txBox="1">
            <a:spLocks/>
          </p:cNvSpPr>
          <p:nvPr/>
        </p:nvSpPr>
        <p:spPr bwMode="auto">
          <a:xfrm>
            <a:off x="522971" y="1618023"/>
            <a:ext cx="10540579" cy="416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dirty="0" smtClean="0"/>
              <a:t>主成分分析是把各变量之间互相关联的复杂关系进行简化分析的方法。</a:t>
            </a:r>
            <a:endParaRPr lang="en-US" altLang="zh-CN" sz="2000" dirty="0" smtClean="0"/>
          </a:p>
          <a:p>
            <a:endParaRPr lang="en-US" altLang="zh-CN" sz="2000" dirty="0" smtClean="0"/>
          </a:p>
          <a:p>
            <a:r>
              <a:rPr lang="zh-CN" altLang="en-US" sz="2000" dirty="0" smtClean="0"/>
              <a:t>在社会经济的研究中，为了全面系统的分析和研究问题，必须考虑许多经济指标，这些指标能从不同的侧面反映我们所研究的对象的特征，但在某种程度上存在信息的重叠，具有一定的相关性。</a:t>
            </a:r>
            <a:endParaRPr lang="en-US" altLang="zh-CN" sz="2000" dirty="0" smtClean="0"/>
          </a:p>
          <a:p>
            <a:endParaRPr lang="en-US" altLang="zh-CN" sz="2000" dirty="0" smtClean="0"/>
          </a:p>
          <a:p>
            <a:r>
              <a:rPr lang="zh-CN" altLang="en-US" sz="2000" dirty="0" smtClean="0"/>
              <a:t>主成分分析试图在</a:t>
            </a:r>
            <a:r>
              <a:rPr lang="zh-CN" altLang="en-US" sz="2000" b="1" dirty="0" smtClean="0"/>
              <a:t>力保数据信息丢失最少的原则下，对这种多变量的截面数据表进行最佳综合简化</a:t>
            </a:r>
            <a:r>
              <a:rPr lang="zh-CN" altLang="en-US" sz="2000" dirty="0" smtClean="0"/>
              <a:t>，也就是说，对高维变量空间进行降维处理。</a:t>
            </a:r>
            <a:endParaRPr lang="zh-CN" altLang="en-US" sz="2000" dirty="0"/>
          </a:p>
        </p:txBody>
      </p:sp>
    </p:spTree>
    <p:extLst>
      <p:ext uri="{BB962C8B-B14F-4D97-AF65-F5344CB8AC3E}">
        <p14:creationId xmlns:p14="http://schemas.microsoft.com/office/powerpoint/2010/main" val="34928459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smtClean="0"/>
              <a:t>降维</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48</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主成分分析</a:t>
            </a:r>
            <a:r>
              <a:rPr lang="zh-CN" altLang="en-US" sz="2800" b="1" dirty="0" smtClean="0"/>
              <a:t>的</a:t>
            </a:r>
            <a:r>
              <a:rPr lang="zh-CN" altLang="en-US" sz="2800" b="1" dirty="0"/>
              <a:t>关键问题</a:t>
            </a:r>
          </a:p>
        </p:txBody>
      </p:sp>
      <p:sp>
        <p:nvSpPr>
          <p:cNvPr id="10" name="内容占位符 2">
            <a:extLst>
              <a:ext uri="{FF2B5EF4-FFF2-40B4-BE49-F238E27FC236}">
                <a16:creationId xmlns:a16="http://schemas.microsoft.com/office/drawing/2014/main" id="{D3B87728-1332-4DD7-8705-44F55BFB74DF}"/>
              </a:ext>
            </a:extLst>
          </p:cNvPr>
          <p:cNvSpPr txBox="1">
            <a:spLocks/>
          </p:cNvSpPr>
          <p:nvPr/>
        </p:nvSpPr>
        <p:spPr bwMode="auto">
          <a:xfrm>
            <a:off x="522972" y="1618023"/>
            <a:ext cx="10324564" cy="375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dirty="0" smtClean="0"/>
              <a:t>在力求数据信息丢失最少的原则下，对高维的变量空间降维，即研究指标体系的少数几个线性组合，并且这几个线性组合所构成的综合指标将尽可能多地保留原来指标变异方面的信息。这些综合指标就称为主成分。</a:t>
            </a:r>
            <a:endParaRPr lang="en-US" altLang="zh-CN" sz="2000" dirty="0" smtClean="0"/>
          </a:p>
          <a:p>
            <a:endParaRPr lang="en-US" altLang="zh-CN" sz="2000" dirty="0" smtClean="0"/>
          </a:p>
          <a:p>
            <a:r>
              <a:rPr lang="zh-CN" altLang="en-US" sz="2000" dirty="0" smtClean="0"/>
              <a:t>要讨论的问题是：</a:t>
            </a:r>
            <a:endParaRPr lang="en-US" altLang="zh-CN" sz="2000" dirty="0" smtClean="0"/>
          </a:p>
          <a:p>
            <a:endParaRPr lang="en-US" altLang="zh-CN" sz="2000" dirty="0" smtClean="0"/>
          </a:p>
          <a:p>
            <a:r>
              <a:rPr lang="zh-CN" altLang="en-US" sz="2000" dirty="0" smtClean="0"/>
              <a:t>基于相关系数矩阵</a:t>
            </a:r>
            <a:r>
              <a:rPr lang="en-US" altLang="zh-CN" sz="2000" dirty="0" smtClean="0"/>
              <a:t>/</a:t>
            </a:r>
            <a:r>
              <a:rPr lang="zh-CN" altLang="en-US" sz="2000" dirty="0" smtClean="0"/>
              <a:t>协方差矩阵做主成分分析？</a:t>
            </a:r>
          </a:p>
          <a:p>
            <a:r>
              <a:rPr lang="zh-CN" altLang="en-US" sz="2000" dirty="0" smtClean="0"/>
              <a:t>选择几个主成分？</a:t>
            </a:r>
          </a:p>
          <a:p>
            <a:r>
              <a:rPr lang="zh-CN" altLang="en-US" sz="2000" dirty="0" smtClean="0"/>
              <a:t>如何解释主成分所包含的实际意义？</a:t>
            </a:r>
          </a:p>
          <a:p>
            <a:endParaRPr lang="zh-CN" altLang="en-US" sz="2000" dirty="0"/>
          </a:p>
        </p:txBody>
      </p:sp>
    </p:spTree>
    <p:extLst>
      <p:ext uri="{BB962C8B-B14F-4D97-AF65-F5344CB8AC3E}">
        <p14:creationId xmlns:p14="http://schemas.microsoft.com/office/powerpoint/2010/main" val="6269156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smtClean="0"/>
              <a:t>降维</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49</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主成分分析的几何解释</a:t>
            </a:r>
          </a:p>
        </p:txBody>
      </p:sp>
      <p:sp>
        <p:nvSpPr>
          <p:cNvPr id="61" name="Text Box 53">
            <a:extLst>
              <a:ext uri="{FF2B5EF4-FFF2-40B4-BE49-F238E27FC236}">
                <a16:creationId xmlns:a16="http://schemas.microsoft.com/office/drawing/2014/main" id="{7C7D839C-F534-42C0-A1E8-D3C9ED36F42C}"/>
              </a:ext>
            </a:extLst>
          </p:cNvPr>
          <p:cNvSpPr txBox="1">
            <a:spLocks noChangeArrowheads="1"/>
          </p:cNvSpPr>
          <p:nvPr/>
        </p:nvSpPr>
        <p:spPr bwMode="auto">
          <a:xfrm>
            <a:off x="305101" y="1757913"/>
            <a:ext cx="615013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u="sng">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u="sng">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u="sng">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u="sng">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u="sng">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u="sng">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u="sng">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u="sng">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u="sng">
                <a:solidFill>
                  <a:schemeClr val="tx1"/>
                </a:solidFill>
                <a:latin typeface="Times New Roman" panose="02020603050405020304" pitchFamily="18" charset="0"/>
                <a:ea typeface="宋体" panose="02010600030101010101" pitchFamily="2" charset="-122"/>
              </a:defRPr>
            </a:lvl9pPr>
          </a:lstStyle>
          <a:p>
            <a:pPr marL="342900" indent="-342900" eaLnBrk="1" hangingPunct="1">
              <a:lnSpc>
                <a:spcPct val="90000"/>
              </a:lnSpc>
              <a:spcBef>
                <a:spcPct val="20000"/>
              </a:spcBef>
              <a:buSzPct val="90000"/>
              <a:buFont typeface="Arial" panose="020B0604020202020204" pitchFamily="34" charset="0"/>
              <a:buChar char="•"/>
            </a:pPr>
            <a:r>
              <a:rPr lang="zh-CN" altLang="en-US" sz="2000" u="none" dirty="0">
                <a:latin typeface="宋体" panose="02010600030101010101" pitchFamily="2" charset="-122"/>
              </a:rPr>
              <a:t>旋转变换的目的是为了使得</a:t>
            </a:r>
            <a:r>
              <a:rPr lang="en-US" altLang="zh-CN" sz="2000" i="1" u="none" dirty="0">
                <a:latin typeface="宋体" panose="02010600030101010101" pitchFamily="2" charset="-122"/>
              </a:rPr>
              <a:t>n</a:t>
            </a:r>
            <a:r>
              <a:rPr lang="zh-CN" altLang="en-US" sz="2000" u="none" dirty="0">
                <a:latin typeface="宋体" panose="02010600030101010101" pitchFamily="2" charset="-122"/>
              </a:rPr>
              <a:t>个样本点在</a:t>
            </a:r>
            <a:r>
              <a:rPr lang="en-US" altLang="zh-CN" sz="2000" u="none" dirty="0">
                <a:latin typeface="宋体" panose="02010600030101010101" pitchFamily="2" charset="-122"/>
              </a:rPr>
              <a:t>F1</a:t>
            </a:r>
            <a:r>
              <a:rPr lang="zh-CN" altLang="en-US" sz="2000" u="none" dirty="0">
                <a:latin typeface="宋体" panose="02010600030101010101" pitchFamily="2" charset="-122"/>
              </a:rPr>
              <a:t>轴方向上的离散程度最大，即</a:t>
            </a:r>
            <a:r>
              <a:rPr lang="en-US" altLang="zh-CN" sz="2000" u="none" dirty="0">
                <a:latin typeface="宋体" panose="02010600030101010101" pitchFamily="2" charset="-122"/>
              </a:rPr>
              <a:t>F1</a:t>
            </a:r>
            <a:r>
              <a:rPr lang="zh-CN" altLang="en-US" sz="2000" u="none" dirty="0">
                <a:latin typeface="宋体" panose="02010600030101010101" pitchFamily="2" charset="-122"/>
              </a:rPr>
              <a:t>的方差最大，变量</a:t>
            </a:r>
            <a:r>
              <a:rPr lang="en-US" altLang="zh-CN" sz="2000" u="none" dirty="0">
                <a:latin typeface="宋体" panose="02010600030101010101" pitchFamily="2" charset="-122"/>
              </a:rPr>
              <a:t>F1</a:t>
            </a:r>
            <a:r>
              <a:rPr lang="zh-CN" altLang="en-US" sz="2000" u="none" dirty="0">
                <a:latin typeface="宋体" panose="02010600030101010101" pitchFamily="2" charset="-122"/>
              </a:rPr>
              <a:t>代表了原始数据的绝大部分信息，在研究某经济问题时，即使不考虑变量</a:t>
            </a:r>
            <a:r>
              <a:rPr lang="en-US" altLang="zh-CN" sz="2000" u="none" dirty="0">
                <a:latin typeface="宋体" panose="02010600030101010101" pitchFamily="2" charset="-122"/>
              </a:rPr>
              <a:t>F2</a:t>
            </a:r>
            <a:r>
              <a:rPr lang="zh-CN" altLang="en-US" sz="2000" u="none" dirty="0">
                <a:latin typeface="宋体" panose="02010600030101010101" pitchFamily="2" charset="-122"/>
              </a:rPr>
              <a:t>也损失不多的信息</a:t>
            </a:r>
            <a:r>
              <a:rPr lang="zh-CN" altLang="en-US" sz="2000" u="none" dirty="0" smtClean="0">
                <a:latin typeface="宋体" panose="02010600030101010101" pitchFamily="2" charset="-122"/>
              </a:rPr>
              <a:t>。</a:t>
            </a:r>
            <a:endParaRPr lang="en-US" altLang="zh-CN" sz="2000" u="none" dirty="0" smtClean="0">
              <a:latin typeface="宋体" panose="02010600030101010101" pitchFamily="2" charset="-122"/>
            </a:endParaRPr>
          </a:p>
          <a:p>
            <a:pPr marL="342900" indent="-342900" eaLnBrk="1" hangingPunct="1">
              <a:lnSpc>
                <a:spcPct val="90000"/>
              </a:lnSpc>
              <a:spcBef>
                <a:spcPct val="20000"/>
              </a:spcBef>
              <a:buSzPct val="90000"/>
              <a:buFont typeface="Arial" panose="020B0604020202020204" pitchFamily="34" charset="0"/>
              <a:buChar char="•"/>
            </a:pPr>
            <a:endParaRPr lang="zh-CN" altLang="en-US" sz="2000" u="none" dirty="0">
              <a:latin typeface="宋体" panose="02010600030101010101" pitchFamily="2" charset="-122"/>
            </a:endParaRPr>
          </a:p>
          <a:p>
            <a:pPr marL="342900" indent="-342900" eaLnBrk="1" hangingPunct="1">
              <a:lnSpc>
                <a:spcPct val="90000"/>
              </a:lnSpc>
              <a:spcBef>
                <a:spcPct val="20000"/>
              </a:spcBef>
              <a:buSzPct val="90000"/>
              <a:buFont typeface="Arial" panose="020B0604020202020204" pitchFamily="34" charset="0"/>
              <a:buChar char="•"/>
            </a:pPr>
            <a:r>
              <a:rPr lang="en-US" altLang="zh-CN" sz="2000" u="none" dirty="0">
                <a:latin typeface="宋体" panose="02010600030101010101" pitchFamily="2" charset="-122"/>
              </a:rPr>
              <a:t>F1</a:t>
            </a:r>
            <a:r>
              <a:rPr lang="zh-CN" altLang="en-US" sz="2000" u="none" dirty="0">
                <a:latin typeface="宋体" panose="02010600030101010101" pitchFamily="2" charset="-122"/>
              </a:rPr>
              <a:t>与</a:t>
            </a:r>
            <a:r>
              <a:rPr lang="en-US" altLang="zh-CN" sz="2000" u="none" dirty="0">
                <a:latin typeface="宋体" panose="02010600030101010101" pitchFamily="2" charset="-122"/>
              </a:rPr>
              <a:t>F2</a:t>
            </a:r>
            <a:r>
              <a:rPr lang="zh-CN" altLang="en-US" sz="2000" u="none" dirty="0">
                <a:latin typeface="宋体" panose="02010600030101010101" pitchFamily="2" charset="-122"/>
              </a:rPr>
              <a:t>除起了浓缩作用外，还具有不相关性</a:t>
            </a:r>
            <a:r>
              <a:rPr lang="zh-CN" altLang="en-US" sz="2000" u="none" dirty="0" smtClean="0">
                <a:latin typeface="宋体" panose="02010600030101010101" pitchFamily="2" charset="-122"/>
              </a:rPr>
              <a:t>。</a:t>
            </a:r>
            <a:endParaRPr lang="en-US" altLang="zh-CN" sz="2000" u="none" dirty="0" smtClean="0">
              <a:latin typeface="宋体" panose="02010600030101010101" pitchFamily="2" charset="-122"/>
            </a:endParaRPr>
          </a:p>
          <a:p>
            <a:pPr marL="342900" indent="-342900" eaLnBrk="1" hangingPunct="1">
              <a:lnSpc>
                <a:spcPct val="90000"/>
              </a:lnSpc>
              <a:spcBef>
                <a:spcPct val="20000"/>
              </a:spcBef>
              <a:buSzPct val="90000"/>
              <a:buFont typeface="Arial" panose="020B0604020202020204" pitchFamily="34" charset="0"/>
              <a:buChar char="•"/>
            </a:pPr>
            <a:endParaRPr lang="zh-CN" altLang="en-US" sz="2000" u="none" dirty="0">
              <a:latin typeface="宋体" panose="02010600030101010101" pitchFamily="2" charset="-122"/>
            </a:endParaRPr>
          </a:p>
          <a:p>
            <a:pPr marL="342900" indent="-342900" eaLnBrk="1" hangingPunct="1">
              <a:lnSpc>
                <a:spcPct val="90000"/>
              </a:lnSpc>
              <a:spcBef>
                <a:spcPct val="20000"/>
              </a:spcBef>
              <a:buSzPct val="90000"/>
              <a:buFont typeface="Arial" panose="020B0604020202020204" pitchFamily="34" charset="0"/>
              <a:buChar char="•"/>
            </a:pPr>
            <a:r>
              <a:rPr lang="en-US" altLang="zh-CN" sz="2000" u="none" dirty="0">
                <a:latin typeface="宋体" panose="02010600030101010101" pitchFamily="2" charset="-122"/>
              </a:rPr>
              <a:t>F1</a:t>
            </a:r>
            <a:r>
              <a:rPr lang="zh-CN" altLang="en-US" sz="2000" u="none" dirty="0">
                <a:latin typeface="宋体" panose="02010600030101010101" pitchFamily="2" charset="-122"/>
              </a:rPr>
              <a:t>称为第一主成分，</a:t>
            </a:r>
            <a:r>
              <a:rPr lang="en-US" altLang="zh-CN" sz="2000" u="none" dirty="0">
                <a:latin typeface="宋体" panose="02010600030101010101" pitchFamily="2" charset="-122"/>
              </a:rPr>
              <a:t>F2</a:t>
            </a:r>
            <a:r>
              <a:rPr lang="zh-CN" altLang="en-US" sz="2000" u="none" dirty="0">
                <a:latin typeface="宋体" panose="02010600030101010101" pitchFamily="2" charset="-122"/>
              </a:rPr>
              <a:t>称为第二主成分。</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251" y="1437805"/>
            <a:ext cx="4381725" cy="3886400"/>
          </a:xfrm>
          <a:prstGeom prst="rect">
            <a:avLst/>
          </a:prstGeom>
        </p:spPr>
      </p:pic>
    </p:spTree>
    <p:extLst>
      <p:ext uri="{BB962C8B-B14F-4D97-AF65-F5344CB8AC3E}">
        <p14:creationId xmlns:p14="http://schemas.microsoft.com/office/powerpoint/2010/main" val="3007984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无监督学习概述</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0" y="909638"/>
            <a:ext cx="10008695" cy="5112336"/>
          </a:xfrm>
        </p:spPr>
        <p:txBody>
          <a:bodyPr>
            <a:noAutofit/>
          </a:bodyPr>
          <a:lstStyle/>
          <a:p>
            <a:pPr marL="0" indent="0">
              <a:buNone/>
            </a:pPr>
            <a:r>
              <a:rPr lang="zh-CN" altLang="en-US" sz="2800" b="1" dirty="0" smtClean="0"/>
              <a:t>无监督学习与有监督学习</a:t>
            </a:r>
            <a:endParaRPr lang="en-US" altLang="zh-CN" sz="2800" b="1" dirty="0" smtClean="0"/>
          </a:p>
          <a:p>
            <a:pPr marL="0" indent="0">
              <a:buNone/>
            </a:pPr>
            <a:endParaRPr lang="en-US" altLang="zh-CN" sz="2000" dirty="0" smtClean="0"/>
          </a:p>
          <a:p>
            <a:r>
              <a:rPr lang="zh-CN" altLang="en-US" sz="2000" b="1" dirty="0"/>
              <a:t>有监督（</a:t>
            </a:r>
            <a:r>
              <a:rPr lang="en-US" altLang="zh-CN" sz="2000" b="1" dirty="0"/>
              <a:t>supervised</a:t>
            </a:r>
            <a:r>
              <a:rPr lang="zh-CN" altLang="en-US" sz="2000" b="1" dirty="0"/>
              <a:t>）学习</a:t>
            </a:r>
          </a:p>
          <a:p>
            <a:r>
              <a:rPr lang="zh-CN" altLang="en-US" sz="2000" dirty="0"/>
              <a:t>训练集中每个样本都有一个类别标记</a:t>
            </a:r>
          </a:p>
          <a:p>
            <a:r>
              <a:rPr lang="zh-CN" altLang="en-US" sz="2000" dirty="0"/>
              <a:t>所有类别事先已知</a:t>
            </a:r>
          </a:p>
          <a:p>
            <a:r>
              <a:rPr lang="zh-CN" altLang="en-US" sz="2000" dirty="0"/>
              <a:t>常用于：分类、回归</a:t>
            </a:r>
          </a:p>
          <a:p>
            <a:endParaRPr lang="zh-CN" altLang="en-US" sz="2000" dirty="0"/>
          </a:p>
          <a:p>
            <a:r>
              <a:rPr lang="zh-CN" altLang="en-US" sz="2000" b="1" dirty="0"/>
              <a:t>无监督（</a:t>
            </a:r>
            <a:r>
              <a:rPr lang="en-US" altLang="zh-CN" sz="2000" b="1" dirty="0"/>
              <a:t>unsupervised</a:t>
            </a:r>
            <a:r>
              <a:rPr lang="zh-CN" altLang="en-US" sz="2000" b="1" dirty="0"/>
              <a:t>）学习</a:t>
            </a:r>
          </a:p>
          <a:p>
            <a:r>
              <a:rPr lang="zh-CN" altLang="en-US" sz="2000" dirty="0"/>
              <a:t>训练集中样本的类别标记未知（或已知但未使用）</a:t>
            </a:r>
          </a:p>
          <a:p>
            <a:r>
              <a:rPr lang="zh-CN" altLang="en-US" sz="2000" dirty="0"/>
              <a:t>给定一组样本，发现其内在性质，如类别和聚类</a:t>
            </a:r>
          </a:p>
          <a:p>
            <a:r>
              <a:rPr lang="zh-CN" altLang="en-US" sz="2000" dirty="0"/>
              <a:t>常用于：聚类、降维</a:t>
            </a:r>
          </a:p>
          <a:p>
            <a:endParaRPr lang="en-US" altLang="zh-CN" sz="2000" dirty="0"/>
          </a:p>
        </p:txBody>
      </p:sp>
    </p:spTree>
    <p:extLst>
      <p:ext uri="{BB962C8B-B14F-4D97-AF65-F5344CB8AC3E}">
        <p14:creationId xmlns:p14="http://schemas.microsoft.com/office/powerpoint/2010/main" val="31630909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smtClean="0"/>
              <a:t>降维</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50</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主成分分析的几何解释</a:t>
            </a:r>
          </a:p>
        </p:txBody>
      </p:sp>
      <mc:AlternateContent xmlns:mc="http://schemas.openxmlformats.org/markup-compatibility/2006" xmlns:a14="http://schemas.microsoft.com/office/drawing/2010/main">
        <mc:Choice Requires="a14">
          <p:sp>
            <p:nvSpPr>
              <p:cNvPr id="9" name="内容占位符 2">
                <a:extLst>
                  <a:ext uri="{FF2B5EF4-FFF2-40B4-BE49-F238E27FC236}">
                    <a16:creationId xmlns:a16="http://schemas.microsoft.com/office/drawing/2014/main" id="{D3B87728-1332-4DD7-8705-44F55BFB74DF}"/>
                  </a:ext>
                </a:extLst>
              </p:cNvPr>
              <p:cNvSpPr txBox="1">
                <a:spLocks/>
              </p:cNvSpPr>
              <p:nvPr/>
            </p:nvSpPr>
            <p:spPr bwMode="auto">
              <a:xfrm>
                <a:off x="522972" y="1618023"/>
                <a:ext cx="9624060" cy="54749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dirty="0" smtClean="0"/>
                  <a:t>主成分分析通常的做法是，寻求原指标的线性组合</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𝐹</m:t>
                        </m:r>
                      </m:e>
                      <m:sub>
                        <m:r>
                          <a:rPr lang="en-US" altLang="zh-CN" sz="2000" b="0" i="1" smtClean="0">
                            <a:latin typeface="Cambria Math" panose="02040503050406030204" pitchFamily="18" charset="0"/>
                          </a:rPr>
                          <m:t>𝑖</m:t>
                        </m:r>
                      </m:sub>
                    </m:sSub>
                  </m:oMath>
                </a14:m>
                <a:r>
                  <a:rPr lang="zh-CN" altLang="en-US" sz="2000" dirty="0" smtClean="0"/>
                  <a:t>。</a:t>
                </a:r>
                <a:endParaRPr lang="en-US" altLang="zh-CN" sz="2000" dirty="0" smtClean="0"/>
              </a:p>
              <a:p>
                <a:pPr marL="0" indent="0">
                  <a:buNone/>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𝐹</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11</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𝑋</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21</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𝑋</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1</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𝑋</m:t>
                          </m:r>
                        </m:e>
                        <m:sub>
                          <m:r>
                            <a:rPr lang="en-US" altLang="zh-CN" sz="2000" b="0" i="1" smtClean="0">
                              <a:latin typeface="Cambria Math" panose="02040503050406030204" pitchFamily="18" charset="0"/>
                            </a:rPr>
                            <m:t>𝑝</m:t>
                          </m:r>
                        </m:sub>
                      </m:sSub>
                    </m:oMath>
                  </m:oMathPara>
                </a14:m>
                <a:endParaRPr lang="en-US" altLang="zh-CN" sz="2000" b="0" dirty="0" smtClean="0"/>
              </a:p>
              <a:p>
                <a:pPr marL="0" indent="0">
                  <a:buNone/>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𝐹</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12</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𝑋</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22</m:t>
                          </m:r>
                        </m:sub>
                      </m:sSub>
                      <m:sSub>
                        <m:sSubPr>
                          <m:ctrlPr>
                            <a:rPr lang="en-US" altLang="zh-CN" sz="2000" b="0" i="1" smtClean="0">
                              <a:latin typeface="Cambria Math" panose="02040503050406030204" pitchFamily="18" charset="0"/>
                            </a:rPr>
                          </m:ctrlPr>
                        </m:sSubPr>
                        <m:e>
                          <m:r>
                            <m:rPr>
                              <m:sty m:val="p"/>
                            </m:rPr>
                            <a:rPr lang="en-US" altLang="zh-CN" sz="2000" i="1">
                              <a:latin typeface="Cambria Math" panose="02040503050406030204" pitchFamily="18" charset="0"/>
                            </a:rPr>
                            <m:t>X</m:t>
                          </m:r>
                        </m:e>
                        <m:sub>
                          <m:r>
                            <a:rPr lang="en-US" altLang="zh-CN" sz="2000" b="0" i="0" smtClean="0">
                              <a:latin typeface="Cambria Math" panose="02040503050406030204" pitchFamily="18" charset="0"/>
                            </a:rPr>
                            <m:t>2</m:t>
                          </m:r>
                        </m:sub>
                      </m:sSub>
                      <m:r>
                        <a:rPr lang="en-US" altLang="zh-CN" sz="2000" b="0" i="0" smtClean="0">
                          <a:latin typeface="Cambria Math" panose="02040503050406030204" pitchFamily="18" charset="0"/>
                        </a:rPr>
                        <m:t>+…+</m:t>
                      </m:r>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a</m:t>
                          </m:r>
                        </m:e>
                        <m:sub>
                          <m:r>
                            <m:rPr>
                              <m:sty m:val="p"/>
                            </m:rPr>
                            <a:rPr lang="en-US" altLang="zh-CN" sz="2000" b="0" i="0" smtClean="0">
                              <a:latin typeface="Cambria Math" panose="02040503050406030204" pitchFamily="18" charset="0"/>
                            </a:rPr>
                            <m:t>p</m:t>
                          </m:r>
                          <m:r>
                            <a:rPr lang="en-US" altLang="zh-CN" sz="2000" b="0" i="0" smtClean="0">
                              <a:latin typeface="Cambria Math" panose="02040503050406030204" pitchFamily="18" charset="0"/>
                            </a:rPr>
                            <m:t>2</m:t>
                          </m:r>
                        </m:sub>
                      </m:sSub>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X</m:t>
                          </m:r>
                        </m:e>
                        <m:sub>
                          <m:r>
                            <m:rPr>
                              <m:sty m:val="p"/>
                            </m:rPr>
                            <a:rPr lang="en-US" altLang="zh-CN" sz="2000" b="0" i="0" smtClean="0">
                              <a:latin typeface="Cambria Math" panose="02040503050406030204" pitchFamily="18" charset="0"/>
                            </a:rPr>
                            <m:t>p</m:t>
                          </m:r>
                        </m:sub>
                      </m:sSub>
                    </m:oMath>
                  </m:oMathPara>
                </a14:m>
                <a:endParaRPr lang="en-US" altLang="zh-CN" sz="2000" b="0" dirty="0" smtClean="0"/>
              </a:p>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oMath>
                  </m:oMathPara>
                </a14:m>
                <a:endParaRPr lang="en-US" altLang="zh-CN" sz="2000" b="0" dirty="0" smtClean="0"/>
              </a:p>
              <a:p>
                <a:pPr marL="0" indent="0">
                  <a:buNone/>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𝐹</m:t>
                          </m:r>
                        </m:e>
                        <m:sub>
                          <m:r>
                            <a:rPr lang="en-US" altLang="zh-CN" sz="2000" b="0" i="1" smtClean="0">
                              <a:latin typeface="Cambria Math" panose="02040503050406030204" pitchFamily="18" charset="0"/>
                            </a:rPr>
                            <m:t>𝑝</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𝑝</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𝑋</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2</m:t>
                          </m:r>
                          <m:r>
                            <a:rPr lang="en-US" altLang="zh-CN" sz="2000" b="0" i="1" smtClean="0">
                              <a:latin typeface="Cambria Math" panose="02040503050406030204" pitchFamily="18" charset="0"/>
                            </a:rPr>
                            <m:t>𝑝</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𝑋</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𝑝𝑝</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𝑋</m:t>
                          </m:r>
                        </m:e>
                        <m:sub>
                          <m:r>
                            <a:rPr lang="en-US" altLang="zh-CN" sz="2000" b="0" i="1" smtClean="0">
                              <a:latin typeface="Cambria Math" panose="02040503050406030204" pitchFamily="18" charset="0"/>
                            </a:rPr>
                            <m:t>𝑝</m:t>
                          </m:r>
                        </m:sub>
                      </m:sSub>
                    </m:oMath>
                  </m:oMathPara>
                </a14:m>
                <a:endParaRPr lang="en-US" altLang="zh-CN" sz="2000" b="1" dirty="0" smtClean="0">
                  <a:solidFill>
                    <a:srgbClr val="000000"/>
                  </a:solidFill>
                  <a:ea typeface="楷体_GB2312" pitchFamily="49" charset="-122"/>
                </a:endParaRPr>
              </a:p>
              <a:p>
                <a:endParaRPr lang="en-US" altLang="zh-CN" sz="2000" b="1" dirty="0" smtClean="0">
                  <a:solidFill>
                    <a:srgbClr val="000000"/>
                  </a:solidFill>
                  <a:ea typeface="楷体_GB2312" pitchFamily="49" charset="-122"/>
                </a:endParaRPr>
              </a:p>
              <a:p>
                <a:r>
                  <a:rPr lang="zh-CN" altLang="en-US" sz="2000" b="1" dirty="0" smtClean="0">
                    <a:solidFill>
                      <a:srgbClr val="000000"/>
                    </a:solidFill>
                    <a:ea typeface="楷体_GB2312" pitchFamily="49" charset="-122"/>
                  </a:rPr>
                  <a:t>满足如下的条件：</a:t>
                </a:r>
                <a:endParaRPr lang="en-US" altLang="zh-CN" sz="2000" b="1" dirty="0" smtClean="0">
                  <a:solidFill>
                    <a:srgbClr val="000000"/>
                  </a:solidFill>
                  <a:ea typeface="楷体_GB2312" pitchFamily="49" charset="-122"/>
                </a:endParaRPr>
              </a:p>
              <a:p>
                <a:r>
                  <a:rPr lang="zh-CN" altLang="en-US" sz="2000" dirty="0" smtClean="0">
                    <a:ea typeface="楷体_GB2312" pitchFamily="49" charset="-122"/>
                  </a:rPr>
                  <a:t>每个主成分的系数平方和为</a:t>
                </a:r>
                <a:r>
                  <a:rPr lang="en-US" altLang="zh-CN" sz="2000" dirty="0" smtClean="0">
                    <a:ea typeface="楷体_GB2312" pitchFamily="49" charset="-122"/>
                  </a:rPr>
                  <a:t>1</a:t>
                </a:r>
                <a:r>
                  <a:rPr lang="zh-CN" altLang="en-US" sz="2000" dirty="0" smtClean="0">
                    <a:ea typeface="楷体_GB2312" pitchFamily="49" charset="-122"/>
                  </a:rPr>
                  <a:t>：</a:t>
                </a:r>
                <a:endParaRPr lang="en-US" altLang="zh-CN" sz="2000" dirty="0" smtClean="0">
                  <a:ea typeface="楷体_GB2312" pitchFamily="49" charset="-122"/>
                </a:endParaRPr>
              </a:p>
              <a:p>
                <a:pPr marL="0" indent="0">
                  <a:buNone/>
                </a:pPr>
                <a14:m>
                  <m:oMathPara xmlns:m="http://schemas.openxmlformats.org/officeDocument/2006/math">
                    <m:oMathParaPr>
                      <m:jc m:val="centerGroup"/>
                    </m:oMathParaPr>
                    <m:oMath xmlns:m="http://schemas.openxmlformats.org/officeDocument/2006/math">
                      <m:sSubSup>
                        <m:sSubSupPr>
                          <m:ctrlPr>
                            <a:rPr lang="en-US" altLang="zh-CN" sz="2000" b="0" i="1" smtClean="0">
                              <a:latin typeface="Cambria Math" panose="02040503050406030204" pitchFamily="18" charset="0"/>
                              <a:ea typeface="楷体_GB2312" pitchFamily="49" charset="-122"/>
                            </a:rPr>
                          </m:ctrlPr>
                        </m:sSubSupPr>
                        <m:e>
                          <m:r>
                            <a:rPr lang="en-US" altLang="zh-CN" sz="2000" b="0" i="1" smtClean="0">
                              <a:latin typeface="Cambria Math" panose="02040503050406030204" pitchFamily="18" charset="0"/>
                              <a:ea typeface="楷体_GB2312" pitchFamily="49" charset="-122"/>
                            </a:rPr>
                            <m:t>𝑎</m:t>
                          </m:r>
                        </m:e>
                        <m:sub>
                          <m:r>
                            <a:rPr lang="en-US" altLang="zh-CN" sz="2000" b="0" i="1" smtClean="0">
                              <a:latin typeface="Cambria Math" panose="02040503050406030204" pitchFamily="18" charset="0"/>
                              <a:ea typeface="楷体_GB2312" pitchFamily="49" charset="-122"/>
                            </a:rPr>
                            <m:t>1</m:t>
                          </m:r>
                          <m:r>
                            <a:rPr lang="en-US" altLang="zh-CN" sz="2000" b="0" i="1" smtClean="0">
                              <a:latin typeface="Cambria Math" panose="02040503050406030204" pitchFamily="18" charset="0"/>
                              <a:ea typeface="楷体_GB2312" pitchFamily="49" charset="-122"/>
                            </a:rPr>
                            <m:t>𝑖</m:t>
                          </m:r>
                        </m:sub>
                        <m:sup>
                          <m:r>
                            <a:rPr lang="en-US" altLang="zh-CN" sz="2000" b="0" i="1" smtClean="0">
                              <a:latin typeface="Cambria Math" panose="02040503050406030204" pitchFamily="18" charset="0"/>
                              <a:ea typeface="楷体_GB2312" pitchFamily="49" charset="-122"/>
                            </a:rPr>
                            <m:t>2</m:t>
                          </m:r>
                        </m:sup>
                      </m:sSubSup>
                      <m:r>
                        <a:rPr lang="en-US" altLang="zh-CN" sz="2000" b="0" i="1" smtClean="0">
                          <a:latin typeface="Cambria Math" panose="02040503050406030204" pitchFamily="18" charset="0"/>
                          <a:ea typeface="楷体_GB2312" pitchFamily="49" charset="-122"/>
                        </a:rPr>
                        <m:t>+</m:t>
                      </m:r>
                      <m:sSubSup>
                        <m:sSubSupPr>
                          <m:ctrlPr>
                            <a:rPr lang="en-US" altLang="zh-CN" sz="2000" b="0" i="1" smtClean="0">
                              <a:latin typeface="Cambria Math" panose="02040503050406030204" pitchFamily="18" charset="0"/>
                              <a:ea typeface="楷体_GB2312" pitchFamily="49" charset="-122"/>
                            </a:rPr>
                          </m:ctrlPr>
                        </m:sSubSupPr>
                        <m:e>
                          <m:r>
                            <a:rPr lang="en-US" altLang="zh-CN" sz="2000" b="0" i="1" smtClean="0">
                              <a:latin typeface="Cambria Math" panose="02040503050406030204" pitchFamily="18" charset="0"/>
                              <a:ea typeface="楷体_GB2312" pitchFamily="49" charset="-122"/>
                            </a:rPr>
                            <m:t>𝑎</m:t>
                          </m:r>
                        </m:e>
                        <m:sub>
                          <m:r>
                            <a:rPr lang="en-US" altLang="zh-CN" sz="2000" b="0" i="1" smtClean="0">
                              <a:latin typeface="Cambria Math" panose="02040503050406030204" pitchFamily="18" charset="0"/>
                              <a:ea typeface="楷体_GB2312" pitchFamily="49" charset="-122"/>
                            </a:rPr>
                            <m:t>2</m:t>
                          </m:r>
                          <m:r>
                            <a:rPr lang="en-US" altLang="zh-CN" sz="2000" b="0" i="1" smtClean="0">
                              <a:latin typeface="Cambria Math" panose="02040503050406030204" pitchFamily="18" charset="0"/>
                              <a:ea typeface="楷体_GB2312" pitchFamily="49" charset="-122"/>
                            </a:rPr>
                            <m:t>𝑖</m:t>
                          </m:r>
                        </m:sub>
                        <m:sup>
                          <m:r>
                            <a:rPr lang="en-US" altLang="zh-CN" sz="2000" b="0" i="1" smtClean="0">
                              <a:latin typeface="Cambria Math" panose="02040503050406030204" pitchFamily="18" charset="0"/>
                              <a:ea typeface="楷体_GB2312" pitchFamily="49" charset="-122"/>
                            </a:rPr>
                            <m:t>2</m:t>
                          </m:r>
                        </m:sup>
                      </m:sSubSup>
                      <m:r>
                        <a:rPr lang="en-US" altLang="zh-CN" sz="2000" b="0" i="1" smtClean="0">
                          <a:latin typeface="Cambria Math" panose="02040503050406030204" pitchFamily="18" charset="0"/>
                          <a:ea typeface="楷体_GB2312" pitchFamily="49" charset="-122"/>
                        </a:rPr>
                        <m:t>+…+</m:t>
                      </m:r>
                      <m:sSubSup>
                        <m:sSubSupPr>
                          <m:ctrlPr>
                            <a:rPr lang="en-US" altLang="zh-CN" sz="2000" b="0" i="1" smtClean="0">
                              <a:latin typeface="Cambria Math" panose="02040503050406030204" pitchFamily="18" charset="0"/>
                              <a:ea typeface="楷体_GB2312" pitchFamily="49" charset="-122"/>
                            </a:rPr>
                          </m:ctrlPr>
                        </m:sSubSupPr>
                        <m:e>
                          <m:r>
                            <a:rPr lang="en-US" altLang="zh-CN" sz="2000" b="0" i="1" smtClean="0">
                              <a:latin typeface="Cambria Math" panose="02040503050406030204" pitchFamily="18" charset="0"/>
                              <a:ea typeface="楷体_GB2312" pitchFamily="49" charset="-122"/>
                            </a:rPr>
                            <m:t>𝑎</m:t>
                          </m:r>
                        </m:e>
                        <m:sub>
                          <m:r>
                            <a:rPr lang="en-US" altLang="zh-CN" sz="2000" b="0" i="1" smtClean="0">
                              <a:latin typeface="Cambria Math" panose="02040503050406030204" pitchFamily="18" charset="0"/>
                              <a:ea typeface="楷体_GB2312" pitchFamily="49" charset="-122"/>
                            </a:rPr>
                            <m:t>𝑝𝑖</m:t>
                          </m:r>
                        </m:sub>
                        <m:sup>
                          <m:r>
                            <a:rPr lang="en-US" altLang="zh-CN" sz="2000" b="0" i="1" smtClean="0">
                              <a:latin typeface="Cambria Math" panose="02040503050406030204" pitchFamily="18" charset="0"/>
                              <a:ea typeface="楷体_GB2312" pitchFamily="49" charset="-122"/>
                            </a:rPr>
                            <m:t>2</m:t>
                          </m:r>
                        </m:sup>
                      </m:sSubSup>
                      <m:r>
                        <a:rPr lang="en-US" altLang="zh-CN" sz="2000" b="0" i="1" smtClean="0">
                          <a:latin typeface="Cambria Math" panose="02040503050406030204" pitchFamily="18" charset="0"/>
                          <a:ea typeface="楷体_GB2312" pitchFamily="49" charset="-122"/>
                        </a:rPr>
                        <m:t>=1</m:t>
                      </m:r>
                    </m:oMath>
                  </m:oMathPara>
                </a14:m>
                <a:endParaRPr lang="en-US" altLang="zh-CN" sz="2000" dirty="0" smtClean="0">
                  <a:ea typeface="楷体_GB2312" pitchFamily="49" charset="-122"/>
                </a:endParaRPr>
              </a:p>
              <a:p>
                <a:r>
                  <a:rPr lang="zh-CN" altLang="en-US" sz="2000" dirty="0" smtClean="0">
                    <a:ea typeface="楷体_GB2312" pitchFamily="49" charset="-122"/>
                  </a:rPr>
                  <a:t>主成分之间相互独立，即无重叠的信息：</a:t>
                </a:r>
                <a:endParaRPr lang="en-US" altLang="zh-CN" sz="2000" dirty="0" smtClean="0">
                  <a:ea typeface="楷体_GB2312" pitchFamily="49" charset="-122"/>
                </a:endParaRPr>
              </a:p>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ea typeface="楷体_GB2312" pitchFamily="49" charset="-122"/>
                        </a:rPr>
                        <m:t>𝐶𝑜𝑣</m:t>
                      </m:r>
                      <m:d>
                        <m:dPr>
                          <m:ctrlPr>
                            <a:rPr lang="en-US" altLang="zh-CN" sz="2000" b="0" i="1" smtClean="0">
                              <a:latin typeface="Cambria Math" panose="02040503050406030204" pitchFamily="18" charset="0"/>
                              <a:ea typeface="楷体_GB2312" pitchFamily="49" charset="-122"/>
                            </a:rPr>
                          </m:ctrlPr>
                        </m:dPr>
                        <m:e>
                          <m:sSub>
                            <m:sSubPr>
                              <m:ctrlPr>
                                <a:rPr lang="en-US" altLang="zh-CN" sz="2000" b="0" i="1" smtClean="0">
                                  <a:latin typeface="Cambria Math" panose="02040503050406030204" pitchFamily="18" charset="0"/>
                                  <a:ea typeface="楷体_GB2312" pitchFamily="49" charset="-122"/>
                                </a:rPr>
                              </m:ctrlPr>
                            </m:sSubPr>
                            <m:e>
                              <m:r>
                                <a:rPr lang="en-US" altLang="zh-CN" sz="2000" b="0" i="1" smtClean="0">
                                  <a:latin typeface="Cambria Math" panose="02040503050406030204" pitchFamily="18" charset="0"/>
                                  <a:ea typeface="楷体_GB2312" pitchFamily="49" charset="-122"/>
                                </a:rPr>
                                <m:t>𝐹</m:t>
                              </m:r>
                            </m:e>
                            <m:sub>
                              <m:r>
                                <a:rPr lang="en-US" altLang="zh-CN" sz="2000" b="0" i="1" smtClean="0">
                                  <a:latin typeface="Cambria Math" panose="02040503050406030204" pitchFamily="18" charset="0"/>
                                  <a:ea typeface="楷体_GB2312" pitchFamily="49" charset="-122"/>
                                </a:rPr>
                                <m:t>𝑖</m:t>
                              </m:r>
                            </m:sub>
                          </m:sSub>
                          <m:r>
                            <a:rPr lang="en-US" altLang="zh-CN" sz="2000" b="0" i="1" smtClean="0">
                              <a:latin typeface="Cambria Math" panose="02040503050406030204" pitchFamily="18" charset="0"/>
                              <a:ea typeface="楷体_GB2312" pitchFamily="49" charset="-122"/>
                            </a:rPr>
                            <m:t>, </m:t>
                          </m:r>
                          <m:sSub>
                            <m:sSubPr>
                              <m:ctrlPr>
                                <a:rPr lang="en-US" altLang="zh-CN" sz="2000" b="0" i="1" smtClean="0">
                                  <a:latin typeface="Cambria Math" panose="02040503050406030204" pitchFamily="18" charset="0"/>
                                  <a:ea typeface="楷体_GB2312" pitchFamily="49" charset="-122"/>
                                </a:rPr>
                              </m:ctrlPr>
                            </m:sSubPr>
                            <m:e>
                              <m:r>
                                <a:rPr lang="en-US" altLang="zh-CN" sz="2000" b="0" i="1" smtClean="0">
                                  <a:latin typeface="Cambria Math" panose="02040503050406030204" pitchFamily="18" charset="0"/>
                                  <a:ea typeface="楷体_GB2312" pitchFamily="49" charset="-122"/>
                                </a:rPr>
                                <m:t>𝐹</m:t>
                              </m:r>
                            </m:e>
                            <m:sub>
                              <m:r>
                                <a:rPr lang="en-US" altLang="zh-CN" sz="2000" b="0" i="1" smtClean="0">
                                  <a:latin typeface="Cambria Math" panose="02040503050406030204" pitchFamily="18" charset="0"/>
                                  <a:ea typeface="楷体_GB2312" pitchFamily="49" charset="-122"/>
                                </a:rPr>
                                <m:t>𝑗</m:t>
                              </m:r>
                            </m:sub>
                          </m:sSub>
                        </m:e>
                      </m:d>
                      <m:r>
                        <a:rPr lang="en-US" altLang="zh-CN" sz="2000" b="0" i="1" smtClean="0">
                          <a:latin typeface="Cambria Math" panose="02040503050406030204" pitchFamily="18" charset="0"/>
                          <a:ea typeface="楷体_GB2312" pitchFamily="49" charset="-122"/>
                        </a:rPr>
                        <m:t>=0, </m:t>
                      </m:r>
                      <m:r>
                        <a:rPr lang="en-US" altLang="zh-CN" sz="2000" b="0" i="1" smtClean="0">
                          <a:latin typeface="Cambria Math" panose="02040503050406030204" pitchFamily="18" charset="0"/>
                          <a:ea typeface="楷体_GB2312" pitchFamily="49" charset="-122"/>
                        </a:rPr>
                        <m:t>𝑖</m:t>
                      </m:r>
                      <m:r>
                        <a:rPr lang="en-US" altLang="zh-CN" sz="2000" b="0" i="1" smtClean="0">
                          <a:latin typeface="Cambria Math" panose="02040503050406030204" pitchFamily="18" charset="0"/>
                          <a:ea typeface="楷体_GB2312" pitchFamily="49" charset="-122"/>
                        </a:rPr>
                        <m:t>≠</m:t>
                      </m:r>
                      <m:r>
                        <a:rPr lang="en-US" altLang="zh-CN" sz="2000" b="0" i="1" smtClean="0">
                          <a:latin typeface="Cambria Math" panose="02040503050406030204" pitchFamily="18" charset="0"/>
                          <a:ea typeface="楷体_GB2312" pitchFamily="49" charset="-122"/>
                        </a:rPr>
                        <m:t>𝑗</m:t>
                      </m:r>
                      <m:r>
                        <a:rPr lang="en-US" altLang="zh-CN" sz="2000" b="0" i="1" smtClean="0">
                          <a:latin typeface="Cambria Math" panose="02040503050406030204" pitchFamily="18" charset="0"/>
                          <a:ea typeface="楷体_GB2312" pitchFamily="49" charset="-122"/>
                        </a:rPr>
                        <m:t>,    </m:t>
                      </m:r>
                      <m:r>
                        <a:rPr lang="en-US" altLang="zh-CN" sz="2000" b="0" i="1" smtClean="0">
                          <a:latin typeface="Cambria Math" panose="02040503050406030204" pitchFamily="18" charset="0"/>
                          <a:ea typeface="楷体_GB2312" pitchFamily="49" charset="-122"/>
                        </a:rPr>
                        <m:t>𝑖</m:t>
                      </m:r>
                      <m:r>
                        <a:rPr lang="en-US" altLang="zh-CN" sz="2000" b="0" i="1" smtClean="0">
                          <a:latin typeface="Cambria Math" panose="02040503050406030204" pitchFamily="18" charset="0"/>
                          <a:ea typeface="楷体_GB2312" pitchFamily="49" charset="-122"/>
                        </a:rPr>
                        <m:t>,</m:t>
                      </m:r>
                      <m:r>
                        <a:rPr lang="en-US" altLang="zh-CN" sz="2000" b="0" i="1" smtClean="0">
                          <a:latin typeface="Cambria Math" panose="02040503050406030204" pitchFamily="18" charset="0"/>
                          <a:ea typeface="楷体_GB2312" pitchFamily="49" charset="-122"/>
                        </a:rPr>
                        <m:t>𝑗</m:t>
                      </m:r>
                      <m:r>
                        <a:rPr lang="en-US" altLang="zh-CN" sz="2000" b="0" i="1" smtClean="0">
                          <a:latin typeface="Cambria Math" panose="02040503050406030204" pitchFamily="18" charset="0"/>
                          <a:ea typeface="楷体_GB2312" pitchFamily="49" charset="-122"/>
                        </a:rPr>
                        <m:t>=1, 2, …, </m:t>
                      </m:r>
                      <m:r>
                        <a:rPr lang="en-US" altLang="zh-CN" sz="2000" b="0" i="1" smtClean="0">
                          <a:latin typeface="Cambria Math" panose="02040503050406030204" pitchFamily="18" charset="0"/>
                          <a:ea typeface="楷体_GB2312" pitchFamily="49" charset="-122"/>
                        </a:rPr>
                        <m:t>𝑝</m:t>
                      </m:r>
                    </m:oMath>
                  </m:oMathPara>
                </a14:m>
                <a:endParaRPr lang="en-US" altLang="zh-CN" sz="2000" dirty="0" smtClean="0">
                  <a:ea typeface="楷体_GB2312" pitchFamily="49" charset="-122"/>
                </a:endParaRPr>
              </a:p>
              <a:p>
                <a:r>
                  <a:rPr lang="zh-CN" altLang="en-US" sz="2000" dirty="0" smtClean="0">
                    <a:ea typeface="楷体_GB2312" pitchFamily="49" charset="-122"/>
                  </a:rPr>
                  <a:t>主成分的方差依次递减，重要性依次递减：</a:t>
                </a:r>
              </a:p>
              <a:p>
                <a:pPr marL="0" indent="0">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楷体_GB2312" pitchFamily="49" charset="-122"/>
                        </a:rPr>
                        <m:t>𝑉𝑎𝑟</m:t>
                      </m:r>
                      <m:d>
                        <m:dPr>
                          <m:ctrlPr>
                            <a:rPr lang="en-US" altLang="zh-CN" sz="2400" b="0" i="1" smtClean="0">
                              <a:latin typeface="Cambria Math" panose="02040503050406030204" pitchFamily="18" charset="0"/>
                              <a:ea typeface="楷体_GB2312" pitchFamily="49" charset="-122"/>
                            </a:rPr>
                          </m:ctrlPr>
                        </m:dPr>
                        <m:e>
                          <m:sSub>
                            <m:sSubPr>
                              <m:ctrlPr>
                                <a:rPr lang="en-US" altLang="zh-CN" sz="2400" b="0" i="1" smtClean="0">
                                  <a:latin typeface="Cambria Math" panose="02040503050406030204" pitchFamily="18" charset="0"/>
                                  <a:ea typeface="楷体_GB2312" pitchFamily="49" charset="-122"/>
                                </a:rPr>
                              </m:ctrlPr>
                            </m:sSubPr>
                            <m:e>
                              <m:r>
                                <a:rPr lang="en-US" altLang="zh-CN" sz="2400" b="0" i="1" smtClean="0">
                                  <a:latin typeface="Cambria Math" panose="02040503050406030204" pitchFamily="18" charset="0"/>
                                  <a:ea typeface="楷体_GB2312" pitchFamily="49" charset="-122"/>
                                </a:rPr>
                                <m:t>𝐹</m:t>
                              </m:r>
                            </m:e>
                            <m:sub>
                              <m:r>
                                <a:rPr lang="en-US" altLang="zh-CN" sz="2400" b="0" i="1" smtClean="0">
                                  <a:latin typeface="Cambria Math" panose="02040503050406030204" pitchFamily="18" charset="0"/>
                                  <a:ea typeface="楷体_GB2312" pitchFamily="49" charset="-122"/>
                                </a:rPr>
                                <m:t>1</m:t>
                              </m:r>
                            </m:sub>
                          </m:sSub>
                        </m:e>
                      </m:d>
                      <m:r>
                        <a:rPr lang="en-US" altLang="zh-CN" sz="2400" b="0" i="1" smtClean="0">
                          <a:latin typeface="Cambria Math" panose="02040503050406030204" pitchFamily="18" charset="0"/>
                          <a:ea typeface="楷体_GB2312" pitchFamily="49" charset="-122"/>
                        </a:rPr>
                        <m:t>≥</m:t>
                      </m:r>
                      <m:r>
                        <a:rPr lang="en-US" altLang="zh-CN" sz="2400" b="0" i="1" smtClean="0">
                          <a:latin typeface="Cambria Math" panose="02040503050406030204" pitchFamily="18" charset="0"/>
                          <a:ea typeface="楷体_GB2312" pitchFamily="49" charset="-122"/>
                        </a:rPr>
                        <m:t>𝑉𝑎𝑟</m:t>
                      </m:r>
                      <m:d>
                        <m:dPr>
                          <m:ctrlPr>
                            <a:rPr lang="en-US" altLang="zh-CN" sz="2400" b="0" i="1" smtClean="0">
                              <a:latin typeface="Cambria Math" panose="02040503050406030204" pitchFamily="18" charset="0"/>
                              <a:ea typeface="楷体_GB2312" pitchFamily="49" charset="-122"/>
                            </a:rPr>
                          </m:ctrlPr>
                        </m:dPr>
                        <m:e>
                          <m:sSub>
                            <m:sSubPr>
                              <m:ctrlPr>
                                <a:rPr lang="en-US" altLang="zh-CN" sz="2400" b="0" i="1" smtClean="0">
                                  <a:latin typeface="Cambria Math" panose="02040503050406030204" pitchFamily="18" charset="0"/>
                                  <a:ea typeface="楷体_GB2312" pitchFamily="49" charset="-122"/>
                                </a:rPr>
                              </m:ctrlPr>
                            </m:sSubPr>
                            <m:e>
                              <m:r>
                                <a:rPr lang="en-US" altLang="zh-CN" sz="2400" b="0" i="1" smtClean="0">
                                  <a:latin typeface="Cambria Math" panose="02040503050406030204" pitchFamily="18" charset="0"/>
                                  <a:ea typeface="楷体_GB2312" pitchFamily="49" charset="-122"/>
                                </a:rPr>
                                <m:t>𝐹</m:t>
                              </m:r>
                            </m:e>
                            <m:sub>
                              <m:r>
                                <a:rPr lang="en-US" altLang="zh-CN" sz="2400" b="0" i="1" smtClean="0">
                                  <a:latin typeface="Cambria Math" panose="02040503050406030204" pitchFamily="18" charset="0"/>
                                  <a:ea typeface="楷体_GB2312" pitchFamily="49" charset="-122"/>
                                </a:rPr>
                                <m:t>2</m:t>
                              </m:r>
                            </m:sub>
                          </m:sSub>
                        </m:e>
                      </m:d>
                      <m:r>
                        <a:rPr lang="en-US" altLang="zh-CN" sz="2400" b="0" i="1" smtClean="0">
                          <a:latin typeface="Cambria Math" panose="02040503050406030204" pitchFamily="18" charset="0"/>
                          <a:ea typeface="楷体_GB2312" pitchFamily="49" charset="-122"/>
                        </a:rPr>
                        <m:t>≥ ….≥</m:t>
                      </m:r>
                      <m:r>
                        <a:rPr lang="en-US" altLang="zh-CN" sz="2400" b="0" i="1" smtClean="0">
                          <a:latin typeface="Cambria Math" panose="02040503050406030204" pitchFamily="18" charset="0"/>
                          <a:ea typeface="楷体_GB2312" pitchFamily="49" charset="-122"/>
                        </a:rPr>
                        <m:t>𝑉𝑎𝑟</m:t>
                      </m:r>
                      <m:r>
                        <a:rPr lang="en-US" altLang="zh-CN" sz="2400" b="0" i="1" smtClean="0">
                          <a:latin typeface="Cambria Math" panose="02040503050406030204" pitchFamily="18" charset="0"/>
                          <a:ea typeface="楷体_GB2312" pitchFamily="49" charset="-122"/>
                        </a:rPr>
                        <m:t>(</m:t>
                      </m:r>
                      <m:sSub>
                        <m:sSubPr>
                          <m:ctrlPr>
                            <a:rPr lang="en-US" altLang="zh-CN" sz="2400" b="0" i="1" smtClean="0">
                              <a:latin typeface="Cambria Math" panose="02040503050406030204" pitchFamily="18" charset="0"/>
                              <a:ea typeface="楷体_GB2312" pitchFamily="49" charset="-122"/>
                            </a:rPr>
                          </m:ctrlPr>
                        </m:sSubPr>
                        <m:e>
                          <m:r>
                            <a:rPr lang="en-US" altLang="zh-CN" sz="2400" b="0" i="1" smtClean="0">
                              <a:latin typeface="Cambria Math" panose="02040503050406030204" pitchFamily="18" charset="0"/>
                              <a:ea typeface="楷体_GB2312" pitchFamily="49" charset="-122"/>
                            </a:rPr>
                            <m:t>𝐹</m:t>
                          </m:r>
                        </m:e>
                        <m:sub>
                          <m:r>
                            <a:rPr lang="en-US" altLang="zh-CN" sz="2400" b="0" i="1" smtClean="0">
                              <a:latin typeface="Cambria Math" panose="02040503050406030204" pitchFamily="18" charset="0"/>
                              <a:ea typeface="楷体_GB2312" pitchFamily="49" charset="-122"/>
                            </a:rPr>
                            <m:t>𝑝</m:t>
                          </m:r>
                        </m:sub>
                      </m:sSub>
                      <m:r>
                        <a:rPr lang="en-US" altLang="zh-CN" sz="2400" b="0" i="1" smtClean="0">
                          <a:latin typeface="Cambria Math" panose="02040503050406030204" pitchFamily="18" charset="0"/>
                          <a:ea typeface="楷体_GB2312" pitchFamily="49" charset="-122"/>
                        </a:rPr>
                        <m:t>)</m:t>
                      </m:r>
                    </m:oMath>
                  </m:oMathPara>
                </a14:m>
                <a:endParaRPr lang="zh-CN" altLang="en-US" sz="2400" dirty="0" smtClean="0">
                  <a:ea typeface="楷体_GB2312" pitchFamily="49" charset="-122"/>
                </a:endParaRPr>
              </a:p>
              <a:p>
                <a:endParaRPr lang="zh-CN" altLang="en-US" sz="2400" b="1" dirty="0" smtClean="0">
                  <a:solidFill>
                    <a:srgbClr val="000000"/>
                  </a:solidFill>
                  <a:ea typeface="楷体_GB2312" pitchFamily="49" charset="-122"/>
                </a:endParaRPr>
              </a:p>
              <a:p>
                <a:endParaRPr lang="zh-CN" altLang="en-US" sz="2400" dirty="0"/>
              </a:p>
            </p:txBody>
          </p:sp>
        </mc:Choice>
        <mc:Fallback xmlns="">
          <p:sp>
            <p:nvSpPr>
              <p:cNvPr id="9" name="内容占位符 2">
                <a:extLst>
                  <a:ext uri="{FF2B5EF4-FFF2-40B4-BE49-F238E27FC236}">
                    <a16:creationId xmlns:a16="http://schemas.microsoft.com/office/drawing/2014/main" id="{D3B87728-1332-4DD7-8705-44F55BFB74DF}"/>
                  </a:ext>
                </a:extLst>
              </p:cNvPr>
              <p:cNvSpPr txBox="1">
                <a:spLocks noRot="1" noChangeAspect="1" noMove="1" noResize="1" noEditPoints="1" noAdjustHandles="1" noChangeArrowheads="1" noChangeShapeType="1" noTextEdit="1"/>
              </p:cNvSpPr>
              <p:nvPr/>
            </p:nvSpPr>
            <p:spPr bwMode="auto">
              <a:xfrm>
                <a:off x="522972" y="1618023"/>
                <a:ext cx="9624060" cy="5474976"/>
              </a:xfrm>
              <a:prstGeom prst="rect">
                <a:avLst/>
              </a:prstGeom>
              <a:blipFill>
                <a:blip r:embed="rId4"/>
                <a:stretch>
                  <a:fillRect l="-443" t="-7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9368326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smtClean="0"/>
              <a:t>降维</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51</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主成分分析的应用</a:t>
            </a:r>
          </a:p>
        </p:txBody>
      </p:sp>
      <p:sp>
        <p:nvSpPr>
          <p:cNvPr id="9" name="内容占位符 2"/>
          <p:cNvSpPr txBox="1">
            <a:spLocks/>
          </p:cNvSpPr>
          <p:nvPr/>
        </p:nvSpPr>
        <p:spPr bwMode="auto">
          <a:xfrm>
            <a:off x="534670" y="1764295"/>
            <a:ext cx="10456876" cy="393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dirty="0" smtClean="0"/>
              <a:t>缓解线性回归模型中的多重共线性</a:t>
            </a:r>
            <a:endParaRPr lang="en-US" altLang="zh-CN" sz="2000" dirty="0" smtClean="0"/>
          </a:p>
          <a:p>
            <a:endParaRPr lang="en-US" altLang="zh-CN" sz="2000" dirty="0" smtClean="0"/>
          </a:p>
          <a:p>
            <a:r>
              <a:rPr lang="zh-CN" altLang="en-US" sz="2000" dirty="0" smtClean="0"/>
              <a:t>例如，考察交通对经济增长的影响，交通包括公路、铁路、飞机、海运，等等，这些交通方式之间可能存在多重共线性，无法同时包括包括在内，可以考虑使用主成分分析来进行数据综合处理，构造一个交通发达程度的综合指标</a:t>
            </a:r>
            <a:endParaRPr lang="en-US" altLang="zh-CN" sz="2000" dirty="0" smtClean="0"/>
          </a:p>
          <a:p>
            <a:endParaRPr lang="en-US" altLang="zh-CN" sz="2000" dirty="0" smtClean="0"/>
          </a:p>
          <a:p>
            <a:endParaRPr lang="zh-CN" altLang="en-US" sz="2000" dirty="0"/>
          </a:p>
        </p:txBody>
      </p:sp>
    </p:spTree>
    <p:extLst>
      <p:ext uri="{BB962C8B-B14F-4D97-AF65-F5344CB8AC3E}">
        <p14:creationId xmlns:p14="http://schemas.microsoft.com/office/powerpoint/2010/main" val="27980007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smtClean="0"/>
              <a:t>降维</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52</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主成分分析的应用</a:t>
            </a:r>
          </a:p>
        </p:txBody>
      </p:sp>
      <p:sp>
        <p:nvSpPr>
          <p:cNvPr id="10" name="内容占位符 2"/>
          <p:cNvSpPr txBox="1">
            <a:spLocks/>
          </p:cNvSpPr>
          <p:nvPr/>
        </p:nvSpPr>
        <p:spPr bwMode="auto">
          <a:xfrm>
            <a:off x="521001" y="1413633"/>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dirty="0" smtClean="0"/>
              <a:t>数字经济的度量</a:t>
            </a:r>
            <a:endParaRPr lang="en-US" altLang="zh-CN" sz="2000" dirty="0" smtClean="0"/>
          </a:p>
          <a:p>
            <a:endParaRPr lang="zh-CN" altLang="en-US" sz="2000" dirty="0"/>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7681" y="1130253"/>
            <a:ext cx="7487035" cy="5061210"/>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328" y="2453424"/>
            <a:ext cx="3264068" cy="1016052"/>
          </a:xfrm>
          <a:prstGeom prst="rect">
            <a:avLst/>
          </a:prstGeom>
        </p:spPr>
      </p:pic>
    </p:spTree>
    <p:extLst>
      <p:ext uri="{BB962C8B-B14F-4D97-AF65-F5344CB8AC3E}">
        <p14:creationId xmlns:p14="http://schemas.microsoft.com/office/powerpoint/2010/main" val="31887847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smtClean="0"/>
              <a:t>降维</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53</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主成分分析的应用</a:t>
            </a:r>
          </a:p>
        </p:txBody>
      </p:sp>
      <p:sp>
        <p:nvSpPr>
          <p:cNvPr id="14" name="矩形 13"/>
          <p:cNvSpPr/>
          <p:nvPr/>
        </p:nvSpPr>
        <p:spPr>
          <a:xfrm>
            <a:off x="615232" y="6249875"/>
            <a:ext cx="8761650" cy="584775"/>
          </a:xfrm>
          <a:prstGeom prst="rect">
            <a:avLst/>
          </a:prstGeom>
        </p:spPr>
        <p:txBody>
          <a:bodyPr wrap="square">
            <a:spAutoFit/>
          </a:bodyPr>
          <a:lstStyle/>
          <a:p>
            <a:r>
              <a:rPr lang="zh-CN" altLang="en-US" sz="1600" dirty="0">
                <a:solidFill>
                  <a:srgbClr val="222222"/>
                </a:solidFill>
                <a:latin typeface="仿宋" panose="02010609060101010101" pitchFamily="49" charset="-122"/>
                <a:ea typeface="仿宋" panose="02010609060101010101" pitchFamily="49" charset="-122"/>
              </a:rPr>
              <a:t>郭峰、熊云军、石庆玲、王靖一，</a:t>
            </a:r>
            <a:r>
              <a:rPr lang="en-US" altLang="zh-CN" sz="1600" dirty="0">
                <a:solidFill>
                  <a:srgbClr val="222222"/>
                </a:solidFill>
                <a:latin typeface="仿宋" panose="02010609060101010101" pitchFamily="49" charset="-122"/>
                <a:ea typeface="仿宋" panose="02010609060101010101" pitchFamily="49" charset="-122"/>
              </a:rPr>
              <a:t>《</a:t>
            </a:r>
            <a:r>
              <a:rPr lang="zh-CN" altLang="en-US" sz="1600" dirty="0">
                <a:solidFill>
                  <a:srgbClr val="222222"/>
                </a:solidFill>
                <a:latin typeface="仿宋" panose="02010609060101010101" pitchFamily="49" charset="-122"/>
                <a:ea typeface="仿宋" panose="02010609060101010101" pitchFamily="49" charset="-122"/>
              </a:rPr>
              <a:t>数字经济与行政边界地区经济发展再考察：来自卫星灯光数据的证据</a:t>
            </a:r>
            <a:r>
              <a:rPr lang="en-US" altLang="zh-CN" sz="1600" dirty="0">
                <a:solidFill>
                  <a:srgbClr val="222222"/>
                </a:solidFill>
                <a:latin typeface="仿宋" panose="02010609060101010101" pitchFamily="49" charset="-122"/>
                <a:ea typeface="仿宋" panose="02010609060101010101" pitchFamily="49" charset="-122"/>
              </a:rPr>
              <a:t>》</a:t>
            </a:r>
            <a:r>
              <a:rPr lang="zh-CN" altLang="en-US" sz="1600" dirty="0" smtClean="0">
                <a:solidFill>
                  <a:srgbClr val="222222"/>
                </a:solidFill>
                <a:latin typeface="仿宋" panose="02010609060101010101" pitchFamily="49" charset="-122"/>
                <a:ea typeface="仿宋" panose="02010609060101010101" pitchFamily="49" charset="-122"/>
              </a:rPr>
              <a:t>，</a:t>
            </a:r>
            <a:r>
              <a:rPr lang="en-US" altLang="zh-CN" sz="1600" dirty="0" smtClean="0">
                <a:solidFill>
                  <a:srgbClr val="222222"/>
                </a:solidFill>
                <a:latin typeface="仿宋" panose="02010609060101010101" pitchFamily="49" charset="-122"/>
                <a:ea typeface="仿宋" panose="02010609060101010101" pitchFamily="49" charset="-122"/>
              </a:rPr>
              <a:t>《</a:t>
            </a:r>
            <a:r>
              <a:rPr lang="zh-CN" altLang="en-US" sz="1600" dirty="0" smtClean="0">
                <a:solidFill>
                  <a:srgbClr val="222222"/>
                </a:solidFill>
                <a:latin typeface="仿宋" panose="02010609060101010101" pitchFamily="49" charset="-122"/>
                <a:ea typeface="仿宋" panose="02010609060101010101" pitchFamily="49" charset="-122"/>
              </a:rPr>
              <a:t>管理世界</a:t>
            </a:r>
            <a:r>
              <a:rPr lang="en-US" altLang="zh-CN" sz="1600" dirty="0" smtClean="0">
                <a:solidFill>
                  <a:srgbClr val="222222"/>
                </a:solidFill>
                <a:latin typeface="仿宋" panose="02010609060101010101" pitchFamily="49" charset="-122"/>
                <a:ea typeface="仿宋" panose="02010609060101010101" pitchFamily="49" charset="-122"/>
              </a:rPr>
              <a:t>》</a:t>
            </a:r>
            <a:r>
              <a:rPr lang="zh-CN" altLang="en-US" sz="1600" dirty="0" smtClean="0">
                <a:solidFill>
                  <a:srgbClr val="222222"/>
                </a:solidFill>
                <a:latin typeface="仿宋" panose="02010609060101010101" pitchFamily="49" charset="-122"/>
                <a:ea typeface="仿宋" panose="02010609060101010101" pitchFamily="49" charset="-122"/>
              </a:rPr>
              <a:t>，</a:t>
            </a:r>
            <a:r>
              <a:rPr lang="en-US" altLang="zh-CN" sz="1600" dirty="0" smtClean="0">
                <a:solidFill>
                  <a:srgbClr val="222222"/>
                </a:solidFill>
                <a:latin typeface="仿宋" panose="02010609060101010101" pitchFamily="49" charset="-122"/>
                <a:ea typeface="仿宋" panose="02010609060101010101" pitchFamily="49" charset="-122"/>
              </a:rPr>
              <a:t>2023</a:t>
            </a:r>
            <a:r>
              <a:rPr lang="zh-CN" altLang="en-US" sz="1600" dirty="0" smtClean="0">
                <a:solidFill>
                  <a:srgbClr val="222222"/>
                </a:solidFill>
                <a:latin typeface="仿宋" panose="02010609060101010101" pitchFamily="49" charset="-122"/>
                <a:ea typeface="仿宋" panose="02010609060101010101" pitchFamily="49" charset="-122"/>
              </a:rPr>
              <a:t>年第</a:t>
            </a:r>
            <a:r>
              <a:rPr lang="en-US" altLang="zh-CN" sz="1600" dirty="0" smtClean="0">
                <a:solidFill>
                  <a:srgbClr val="222222"/>
                </a:solidFill>
                <a:latin typeface="仿宋" panose="02010609060101010101" pitchFamily="49" charset="-122"/>
                <a:ea typeface="仿宋" panose="02010609060101010101" pitchFamily="49" charset="-122"/>
              </a:rPr>
              <a:t>4</a:t>
            </a:r>
            <a:r>
              <a:rPr lang="zh-CN" altLang="en-US" sz="1600" dirty="0" smtClean="0">
                <a:solidFill>
                  <a:srgbClr val="222222"/>
                </a:solidFill>
                <a:latin typeface="仿宋" panose="02010609060101010101" pitchFamily="49" charset="-122"/>
                <a:ea typeface="仿宋" panose="02010609060101010101" pitchFamily="49" charset="-122"/>
              </a:rPr>
              <a:t>期。</a:t>
            </a:r>
            <a:endParaRPr lang="zh-CN" altLang="en-US" sz="1600" dirty="0"/>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6885" y="1536799"/>
            <a:ext cx="6984485" cy="4517936"/>
          </a:xfrm>
          <a:prstGeom prst="rect">
            <a:avLst/>
          </a:prstGeom>
        </p:spPr>
      </p:pic>
    </p:spTree>
    <p:extLst>
      <p:ext uri="{BB962C8B-B14F-4D97-AF65-F5344CB8AC3E}">
        <p14:creationId xmlns:p14="http://schemas.microsoft.com/office/powerpoint/2010/main" val="28405085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smtClean="0"/>
              <a:t>降维</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54</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主成分分析的应用</a:t>
            </a:r>
          </a:p>
        </p:txBody>
      </p:sp>
      <p:sp>
        <p:nvSpPr>
          <p:cNvPr id="13" name="内容占位符 2"/>
          <p:cNvSpPr txBox="1">
            <a:spLocks/>
          </p:cNvSpPr>
          <p:nvPr/>
        </p:nvSpPr>
        <p:spPr bwMode="auto">
          <a:xfrm>
            <a:off x="504903" y="1367854"/>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endParaRPr lang="en-US" altLang="zh-CN" sz="2000" dirty="0" smtClean="0"/>
          </a:p>
          <a:p>
            <a:r>
              <a:rPr lang="zh-CN" altLang="en-US" sz="2000" dirty="0" smtClean="0"/>
              <a:t>人民币国际化进度度量</a:t>
            </a:r>
            <a:endParaRPr lang="en-US" altLang="zh-CN" sz="2000" dirty="0" smtClean="0"/>
          </a:p>
          <a:p>
            <a:endParaRPr lang="zh-CN" altLang="en-US" sz="2000" dirty="0"/>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861" y="2053248"/>
            <a:ext cx="7918649" cy="4781298"/>
          </a:xfrm>
          <a:prstGeom prst="rect">
            <a:avLst/>
          </a:prstGeom>
        </p:spPr>
      </p:pic>
    </p:spTree>
    <p:extLst>
      <p:ext uri="{BB962C8B-B14F-4D97-AF65-F5344CB8AC3E}">
        <p14:creationId xmlns:p14="http://schemas.microsoft.com/office/powerpoint/2010/main" val="453139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smtClean="0"/>
              <a:t>降维</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55</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主成分分析的应用</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714" y="1917689"/>
            <a:ext cx="9030773" cy="3891874"/>
          </a:xfrm>
          <a:prstGeom prst="rect">
            <a:avLst/>
          </a:prstGeom>
        </p:spPr>
      </p:pic>
      <p:sp>
        <p:nvSpPr>
          <p:cNvPr id="10" name="矩形 9"/>
          <p:cNvSpPr/>
          <p:nvPr/>
        </p:nvSpPr>
        <p:spPr>
          <a:xfrm>
            <a:off x="620697" y="6258696"/>
            <a:ext cx="9866814" cy="646331"/>
          </a:xfrm>
          <a:prstGeom prst="rect">
            <a:avLst/>
          </a:prstGeom>
        </p:spPr>
        <p:txBody>
          <a:bodyPr wrap="square">
            <a:spAutoFit/>
          </a:bodyPr>
          <a:lstStyle/>
          <a:p>
            <a:r>
              <a:rPr lang="en-US" altLang="zh-CN" sz="1800" dirty="0" smtClean="0">
                <a:solidFill>
                  <a:srgbClr val="000000"/>
                </a:solidFill>
                <a:latin typeface="Times New Roman" panose="02020603050405020304" pitchFamily="18" charset="0"/>
              </a:rPr>
              <a:t>Qin</a:t>
            </a:r>
            <a:r>
              <a:rPr lang="en-US" altLang="zh-CN" sz="1800" dirty="0">
                <a:solidFill>
                  <a:srgbClr val="000000"/>
                </a:solidFill>
                <a:latin typeface="Times New Roman" panose="02020603050405020304" pitchFamily="18" charset="0"/>
              </a:rPr>
              <a:t>, B., Stromberg, D., and Wu, Y., “Media Bias in China”, </a:t>
            </a:r>
            <a:r>
              <a:rPr lang="en-US" altLang="zh-CN" sz="1800" i="1" dirty="0">
                <a:solidFill>
                  <a:srgbClr val="000000"/>
                </a:solidFill>
                <a:latin typeface="Times New Roman" panose="02020603050405020304" pitchFamily="18" charset="0"/>
              </a:rPr>
              <a:t>American Economic Review</a:t>
            </a:r>
            <a:r>
              <a:rPr lang="en-US" altLang="zh-CN" sz="1800" dirty="0">
                <a:solidFill>
                  <a:srgbClr val="000000"/>
                </a:solidFill>
                <a:latin typeface="Times New Roman" panose="02020603050405020304" pitchFamily="18" charset="0"/>
              </a:rPr>
              <a:t>, 2018, 108(9), 2442-2476. </a:t>
            </a:r>
            <a:endParaRPr lang="zh-CN" altLang="en-US" sz="1800" dirty="0">
              <a:solidFill>
                <a:srgbClr val="000000"/>
              </a:solidFill>
              <a:latin typeface="FangSong" panose="02010609060101010101" pitchFamily="49" charset="-122"/>
              <a:ea typeface="FangSong" panose="02010609060101010101" pitchFamily="49" charset="-122"/>
            </a:endParaRPr>
          </a:p>
        </p:txBody>
      </p:sp>
    </p:spTree>
    <p:extLst>
      <p:ext uri="{BB962C8B-B14F-4D97-AF65-F5344CB8AC3E}">
        <p14:creationId xmlns:p14="http://schemas.microsoft.com/office/powerpoint/2010/main" val="34369757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56</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无监督学习概述</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聚类</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降维</a:t>
            </a:r>
          </a:p>
          <a:p>
            <a:pPr eaLnBrk="1" hangingPunct="1">
              <a:lnSpc>
                <a:spcPct val="150000"/>
              </a:lnSpc>
              <a:spcBef>
                <a:spcPct val="20000"/>
              </a:spcBef>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LDA</a:t>
            </a:r>
            <a:r>
              <a:rPr lang="zh-CN" altLang="en-US" sz="2800" dirty="0"/>
              <a:t>主题模型</a:t>
            </a:r>
          </a:p>
        </p:txBody>
      </p:sp>
    </p:spTree>
    <p:extLst>
      <p:ext uri="{BB962C8B-B14F-4D97-AF65-F5344CB8AC3E}">
        <p14:creationId xmlns:p14="http://schemas.microsoft.com/office/powerpoint/2010/main" val="6639660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smtClean="0"/>
              <a:t>LDA</a:t>
            </a:r>
            <a:r>
              <a:rPr lang="zh-CN" altLang="en-US" sz="3600" b="1" dirty="0" smtClean="0"/>
              <a:t>主题模型</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57</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什么是主题？</a:t>
            </a:r>
          </a:p>
        </p:txBody>
      </p:sp>
      <p:sp>
        <p:nvSpPr>
          <p:cNvPr id="11" name="内容占位符 2"/>
          <p:cNvSpPr txBox="1">
            <a:spLocks/>
          </p:cNvSpPr>
          <p:nvPr/>
        </p:nvSpPr>
        <p:spPr bwMode="auto">
          <a:xfrm>
            <a:off x="295275" y="1728788"/>
            <a:ext cx="11520800" cy="336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spcBef>
                <a:spcPts val="1800"/>
              </a:spcBef>
            </a:pPr>
            <a:r>
              <a:rPr lang="zh-CN" altLang="en-US" sz="2000" dirty="0" smtClean="0"/>
              <a:t>主题就是一个概念、一个方面。它表现为</a:t>
            </a:r>
            <a:r>
              <a:rPr lang="zh-CN" altLang="en-US" sz="2000" dirty="0" smtClean="0">
                <a:solidFill>
                  <a:srgbClr val="FF0000"/>
                </a:solidFill>
              </a:rPr>
              <a:t>一系列相关的词语</a:t>
            </a:r>
            <a:r>
              <a:rPr lang="zh-CN" altLang="en-US" sz="2000" dirty="0" smtClean="0"/>
              <a:t>。</a:t>
            </a:r>
            <a:endParaRPr lang="en-US" altLang="zh-CN" sz="2000" dirty="0" smtClean="0"/>
          </a:p>
          <a:p>
            <a:pPr>
              <a:spcBef>
                <a:spcPts val="1800"/>
              </a:spcBef>
            </a:pPr>
            <a:r>
              <a:rPr lang="zh-CN" altLang="en-US" sz="2000" dirty="0" smtClean="0"/>
              <a:t>比如一个文章如果涉及到“姚明”这个词，那么这篇文章很可能是关于体育的，但也不排除是关于国际关系的（</a:t>
            </a:r>
            <a:r>
              <a:rPr lang="en-US" altLang="zh-CN" sz="2000" dirty="0" smtClean="0">
                <a:latin typeface="Times New Roman" panose="02020603050405020304" pitchFamily="18" charset="0"/>
                <a:cs typeface="Times New Roman" panose="02020603050405020304" pitchFamily="18" charset="0"/>
              </a:rPr>
              <a:t>NBA</a:t>
            </a:r>
            <a:r>
              <a:rPr lang="zh-CN" altLang="en-US" sz="2000" dirty="0" smtClean="0"/>
              <a:t>事件）。</a:t>
            </a:r>
            <a:endParaRPr lang="en-US" altLang="zh-CN" sz="2000" dirty="0" smtClean="0"/>
          </a:p>
          <a:p>
            <a:pPr>
              <a:spcBef>
                <a:spcPts val="1800"/>
              </a:spcBef>
            </a:pPr>
            <a:r>
              <a:rPr lang="zh-CN" altLang="en-US" sz="2000" dirty="0" smtClean="0"/>
              <a:t>如果用数学来描述一下的话，</a:t>
            </a:r>
            <a:r>
              <a:rPr lang="zh-CN" altLang="en-US" sz="2000" dirty="0" smtClean="0">
                <a:solidFill>
                  <a:srgbClr val="FF0000"/>
                </a:solidFill>
              </a:rPr>
              <a:t>主题</a:t>
            </a:r>
            <a:r>
              <a:rPr lang="zh-CN" altLang="en-US" sz="2000" dirty="0" smtClean="0"/>
              <a:t>就是词汇表上词语的</a:t>
            </a:r>
            <a:r>
              <a:rPr lang="zh-CN" altLang="en-US" sz="2000" dirty="0" smtClean="0">
                <a:solidFill>
                  <a:srgbClr val="FF0000"/>
                </a:solidFill>
              </a:rPr>
              <a:t>条件概率分布</a:t>
            </a:r>
            <a:r>
              <a:rPr lang="zh-CN" altLang="en-US" sz="2000" dirty="0" smtClean="0"/>
              <a:t> 。与主题关系越密切的词语，它的条件概率越大，反之则越小。</a:t>
            </a:r>
            <a:endParaRPr lang="en-US" altLang="zh-CN" sz="2000" dirty="0" smtClean="0"/>
          </a:p>
          <a:p>
            <a:pPr>
              <a:spcBef>
                <a:spcPts val="1800"/>
              </a:spcBef>
            </a:pPr>
            <a:r>
              <a:rPr lang="zh-CN" altLang="en-US" sz="2000" dirty="0" smtClean="0"/>
              <a:t>通俗来说，一个主题就好像一个“</a:t>
            </a:r>
            <a:r>
              <a:rPr lang="zh-CN" altLang="en-US" sz="2000" dirty="0" smtClean="0">
                <a:solidFill>
                  <a:srgbClr val="FF0000"/>
                </a:solidFill>
              </a:rPr>
              <a:t>桶</a:t>
            </a:r>
            <a:r>
              <a:rPr lang="zh-CN" altLang="en-US" sz="2000" dirty="0" smtClean="0"/>
              <a:t>”，它装了</a:t>
            </a:r>
            <a:r>
              <a:rPr lang="zh-CN" altLang="en-US" sz="2000" dirty="0" smtClean="0">
                <a:solidFill>
                  <a:srgbClr val="FF0000"/>
                </a:solidFill>
              </a:rPr>
              <a:t>若干出现概率较高</a:t>
            </a:r>
            <a:r>
              <a:rPr lang="zh-CN" altLang="en-US" sz="2000" dirty="0" smtClean="0"/>
              <a:t>的词语。这些词语和这个</a:t>
            </a:r>
            <a:r>
              <a:rPr lang="zh-CN" altLang="en-US" sz="2000" dirty="0" smtClean="0">
                <a:solidFill>
                  <a:srgbClr val="FF0000"/>
                </a:solidFill>
              </a:rPr>
              <a:t>主题有很强的相关性</a:t>
            </a:r>
            <a:r>
              <a:rPr lang="zh-CN" altLang="en-US" sz="2000" dirty="0" smtClean="0"/>
              <a:t>，或者说，正是这些词语共同定义了这个主题。</a:t>
            </a:r>
            <a:endParaRPr lang="zh-CN" altLang="en-US" sz="2000" dirty="0"/>
          </a:p>
        </p:txBody>
      </p:sp>
    </p:spTree>
    <p:extLst>
      <p:ext uri="{BB962C8B-B14F-4D97-AF65-F5344CB8AC3E}">
        <p14:creationId xmlns:p14="http://schemas.microsoft.com/office/powerpoint/2010/main" val="240272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smtClean="0">
                <a:latin typeface="Times New Roman" panose="02020603050405020304" pitchFamily="18" charset="0"/>
                <a:cs typeface="Times New Roman" panose="02020603050405020304" pitchFamily="18" charset="0"/>
              </a:rPr>
              <a:t>LDA</a:t>
            </a:r>
            <a:r>
              <a:rPr lang="zh-CN" altLang="en-US" sz="3600" b="1" dirty="0" smtClean="0"/>
              <a:t>主题模型</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58</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什么是主题？</a:t>
            </a:r>
          </a:p>
        </p:txBody>
      </p:sp>
      <p:sp>
        <p:nvSpPr>
          <p:cNvPr id="9" name="内容占位符 2"/>
          <p:cNvSpPr txBox="1">
            <a:spLocks/>
          </p:cNvSpPr>
          <p:nvPr/>
        </p:nvSpPr>
        <p:spPr bwMode="auto">
          <a:xfrm>
            <a:off x="694831" y="1643282"/>
            <a:ext cx="9504660" cy="373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fontAlgn="auto">
              <a:lnSpc>
                <a:spcPct val="150000"/>
              </a:lnSpc>
            </a:pPr>
            <a:r>
              <a:rPr lang="zh-CN" altLang="en-US" sz="2000" dirty="0" smtClean="0">
                <a:effectLst>
                  <a:outerShdw blurRad="38100" dist="19050" dir="2700000" algn="tl" rotWithShape="0">
                    <a:schemeClr val="dk1">
                      <a:alpha val="40000"/>
                    </a:schemeClr>
                  </a:outerShdw>
                </a:effectLst>
                <a:latin typeface="+mn-ea"/>
              </a:rPr>
              <a:t>案例</a:t>
            </a:r>
            <a:r>
              <a:rPr lang="en-US" altLang="zh-CN" sz="2000" dirty="0" smtClean="0">
                <a:effectLst>
                  <a:outerShdw blurRad="38100" dist="19050" dir="2700000" algn="tl" rotWithShape="0">
                    <a:schemeClr val="dk1">
                      <a:alpha val="40000"/>
                    </a:schemeClr>
                  </a:outerShdw>
                </a:effectLst>
                <a:latin typeface="+mn-ea"/>
              </a:rPr>
              <a:t>1</a:t>
            </a:r>
            <a:r>
              <a:rPr lang="zh-CN" altLang="en-US" sz="2000" dirty="0" smtClean="0">
                <a:effectLst>
                  <a:outerShdw blurRad="38100" dist="19050" dir="2700000" algn="tl" rotWithShape="0">
                    <a:schemeClr val="dk1">
                      <a:alpha val="40000"/>
                    </a:schemeClr>
                  </a:outerShdw>
                </a:effectLst>
                <a:latin typeface="+mn-ea"/>
              </a:rPr>
              <a:t>：</a:t>
            </a:r>
            <a:endParaRPr lang="en-US" altLang="zh-CN" sz="2000" dirty="0" smtClean="0">
              <a:effectLst>
                <a:outerShdw blurRad="38100" dist="19050" dir="2700000" algn="tl" rotWithShape="0">
                  <a:schemeClr val="dk1">
                    <a:alpha val="40000"/>
                  </a:schemeClr>
                </a:outerShdw>
              </a:effectLst>
              <a:latin typeface="+mn-ea"/>
            </a:endParaRPr>
          </a:p>
          <a:p>
            <a:pPr fontAlgn="auto">
              <a:lnSpc>
                <a:spcPct val="150000"/>
              </a:lnSpc>
            </a:pPr>
            <a:r>
              <a:rPr lang="en-US" altLang="zh-CN" sz="2000" dirty="0" smtClean="0">
                <a:latin typeface="+mn-ea"/>
              </a:rPr>
              <a:t>如果时间回到2006年，马云和杨致远的手还会握在一</a:t>
            </a:r>
            <a:r>
              <a:rPr lang="zh-CN" altLang="en-US" sz="2000" dirty="0" smtClean="0">
                <a:latin typeface="+mn-ea"/>
              </a:rPr>
              <a:t>起</a:t>
            </a:r>
            <a:r>
              <a:rPr lang="en-US" altLang="zh-CN" sz="2000" dirty="0" smtClean="0">
                <a:latin typeface="+mn-ea"/>
              </a:rPr>
              <a:t>吗?</a:t>
            </a:r>
          </a:p>
          <a:p>
            <a:pPr fontAlgn="auto">
              <a:lnSpc>
                <a:spcPct val="150000"/>
              </a:lnSpc>
            </a:pPr>
            <a:r>
              <a:rPr lang="zh-CN" altLang="en-US" sz="2000" dirty="0" smtClean="0">
                <a:latin typeface="+mn-ea"/>
              </a:rPr>
              <a:t>马云“预言”再次成真</a:t>
            </a:r>
            <a:r>
              <a:rPr lang="en-US" altLang="zh-CN" sz="2000" dirty="0" smtClean="0">
                <a:latin typeface="+mn-ea"/>
              </a:rPr>
              <a:t>?</a:t>
            </a:r>
            <a:r>
              <a:rPr lang="zh-CN" altLang="en-US" sz="2000" dirty="0" smtClean="0">
                <a:latin typeface="+mn-ea"/>
              </a:rPr>
              <a:t>电商或将被淘汰</a:t>
            </a:r>
            <a:r>
              <a:rPr lang="en-US" altLang="zh-CN" sz="2000" dirty="0" smtClean="0">
                <a:latin typeface="+mn-ea"/>
              </a:rPr>
              <a:t>,</a:t>
            </a:r>
            <a:r>
              <a:rPr lang="zh-CN" altLang="en-US" sz="2000" dirty="0" smtClean="0">
                <a:latin typeface="+mn-ea"/>
              </a:rPr>
              <a:t>新模式已成市场</a:t>
            </a:r>
            <a:r>
              <a:rPr lang="en-US" altLang="zh-CN" sz="2000" dirty="0" smtClean="0">
                <a:latin typeface="+mn-ea"/>
              </a:rPr>
              <a:t>...</a:t>
            </a:r>
            <a:endParaRPr lang="en-US" altLang="zh-CN" sz="2000" dirty="0" smtClean="0">
              <a:effectLst>
                <a:outerShdw blurRad="38100" dist="19050" dir="2700000" algn="tl" rotWithShape="0">
                  <a:schemeClr val="dk1">
                    <a:alpha val="40000"/>
                  </a:schemeClr>
                </a:outerShdw>
              </a:effectLst>
              <a:latin typeface="+mn-ea"/>
            </a:endParaRPr>
          </a:p>
          <a:p>
            <a:pPr fontAlgn="auto">
              <a:lnSpc>
                <a:spcPct val="150000"/>
              </a:lnSpc>
            </a:pPr>
            <a:endParaRPr lang="en-US" altLang="zh-CN" sz="2000" dirty="0" smtClean="0">
              <a:effectLst>
                <a:outerShdw blurRad="38100" dist="19050" dir="2700000" algn="tl" rotWithShape="0">
                  <a:schemeClr val="dk1">
                    <a:alpha val="40000"/>
                  </a:schemeClr>
                </a:outerShdw>
              </a:effectLst>
              <a:latin typeface="+mn-ea"/>
            </a:endParaRPr>
          </a:p>
          <a:p>
            <a:pPr fontAlgn="auto">
              <a:lnSpc>
                <a:spcPct val="150000"/>
              </a:lnSpc>
            </a:pPr>
            <a:r>
              <a:rPr lang="zh-CN" altLang="en-US" sz="2000" dirty="0" smtClean="0">
                <a:effectLst>
                  <a:outerShdw blurRad="38100" dist="19050" dir="2700000" algn="tl" rotWithShape="0">
                    <a:schemeClr val="dk1">
                      <a:alpha val="40000"/>
                    </a:schemeClr>
                  </a:outerShdw>
                </a:effectLst>
                <a:latin typeface="+mn-ea"/>
              </a:rPr>
              <a:t>案例</a:t>
            </a:r>
            <a:r>
              <a:rPr lang="en-US" altLang="zh-CN" sz="2000" dirty="0" smtClean="0">
                <a:effectLst>
                  <a:outerShdw blurRad="38100" dist="19050" dir="2700000" algn="tl" rotWithShape="0">
                    <a:schemeClr val="dk1">
                      <a:alpha val="40000"/>
                    </a:schemeClr>
                  </a:outerShdw>
                </a:effectLst>
                <a:latin typeface="+mn-ea"/>
              </a:rPr>
              <a:t>2</a:t>
            </a:r>
            <a:r>
              <a:rPr lang="zh-CN" altLang="en-US" sz="2000" dirty="0" smtClean="0">
                <a:effectLst>
                  <a:outerShdw blurRad="38100" dist="19050" dir="2700000" algn="tl" rotWithShape="0">
                    <a:schemeClr val="dk1">
                      <a:alpha val="40000"/>
                    </a:schemeClr>
                  </a:outerShdw>
                </a:effectLst>
                <a:latin typeface="+mn-ea"/>
              </a:rPr>
              <a:t>：</a:t>
            </a:r>
            <a:endParaRPr lang="en-US" altLang="zh-CN" sz="2000" dirty="0" smtClean="0">
              <a:effectLst>
                <a:outerShdw blurRad="38100" dist="19050" dir="2700000" algn="tl" rotWithShape="0">
                  <a:schemeClr val="dk1">
                    <a:alpha val="40000"/>
                  </a:schemeClr>
                </a:outerShdw>
              </a:effectLst>
              <a:latin typeface="+mn-ea"/>
            </a:endParaRPr>
          </a:p>
          <a:p>
            <a:pPr fontAlgn="auto">
              <a:lnSpc>
                <a:spcPct val="150000"/>
              </a:lnSpc>
            </a:pPr>
            <a:r>
              <a:rPr lang="zh-CN" altLang="en-US" sz="2000" dirty="0" smtClean="0">
                <a:latin typeface="+mn-ea"/>
              </a:rPr>
              <a:t>姚明：本赛季</a:t>
            </a:r>
            <a:r>
              <a:rPr lang="en-US" altLang="zh-CN" sz="2000" dirty="0" smtClean="0">
                <a:latin typeface="+mn-ea"/>
              </a:rPr>
              <a:t>CBA</a:t>
            </a:r>
            <a:r>
              <a:rPr lang="zh-CN" altLang="en-US" sz="2000" dirty="0" smtClean="0">
                <a:latin typeface="+mn-ea"/>
              </a:rPr>
              <a:t>后续或将恢复主客场制</a:t>
            </a:r>
            <a:endParaRPr lang="en-US" altLang="zh-CN" sz="2000" dirty="0" smtClean="0">
              <a:latin typeface="+mn-ea"/>
            </a:endParaRPr>
          </a:p>
          <a:p>
            <a:pPr fontAlgn="auto">
              <a:lnSpc>
                <a:spcPct val="150000"/>
              </a:lnSpc>
            </a:pPr>
            <a:r>
              <a:rPr lang="zh-CN" altLang="en-US" sz="2000" dirty="0" smtClean="0">
                <a:latin typeface="+mn-ea"/>
              </a:rPr>
              <a:t>姚明的前</a:t>
            </a:r>
            <a:r>
              <a:rPr lang="en-US" altLang="zh-CN" sz="2000" dirty="0" smtClean="0">
                <a:latin typeface="+mn-ea"/>
              </a:rPr>
              <a:t>NBA</a:t>
            </a:r>
            <a:r>
              <a:rPr lang="zh-CN" altLang="en-US" sz="2000" dirty="0" smtClean="0">
                <a:latin typeface="+mn-ea"/>
              </a:rPr>
              <a:t>主队恐遭中国封杀，只因球队总经理说了这句话！</a:t>
            </a:r>
            <a:r>
              <a:rPr lang="en-US" altLang="zh-CN" sz="2000" dirty="0" smtClean="0">
                <a:latin typeface="+mn-ea"/>
              </a:rPr>
              <a:t>	</a:t>
            </a:r>
            <a:endParaRPr lang="zh-CN" altLang="en-US" sz="2000" dirty="0">
              <a:latin typeface="+mn-ea"/>
            </a:endParaRPr>
          </a:p>
        </p:txBody>
      </p:sp>
    </p:spTree>
    <p:extLst>
      <p:ext uri="{BB962C8B-B14F-4D97-AF65-F5344CB8AC3E}">
        <p14:creationId xmlns:p14="http://schemas.microsoft.com/office/powerpoint/2010/main" val="21763861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smtClean="0">
                <a:latin typeface="Times New Roman" panose="02020603050405020304" pitchFamily="18" charset="0"/>
                <a:cs typeface="Times New Roman" panose="02020603050405020304" pitchFamily="18" charset="0"/>
              </a:rPr>
              <a:t>LDA</a:t>
            </a:r>
            <a:r>
              <a:rPr lang="zh-CN" altLang="en-US" sz="3600" b="1" dirty="0" smtClean="0"/>
              <a:t>主题模型</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59</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为什么要引入主题模型？</a:t>
            </a:r>
          </a:p>
        </p:txBody>
      </p:sp>
      <p:sp>
        <p:nvSpPr>
          <p:cNvPr id="10" name="内容占位符 2"/>
          <p:cNvSpPr txBox="1">
            <a:spLocks/>
          </p:cNvSpPr>
          <p:nvPr/>
        </p:nvSpPr>
        <p:spPr bwMode="auto">
          <a:xfrm>
            <a:off x="354170" y="1866683"/>
            <a:ext cx="11069406" cy="382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dirty="0" smtClean="0"/>
              <a:t>文档之间是否相关往往不只决定于字面上的词语重复，还取决于文字背后的语义关联。</a:t>
            </a:r>
            <a:endParaRPr lang="en-US" altLang="zh-CN" sz="2000" dirty="0" smtClean="0"/>
          </a:p>
          <a:p>
            <a:endParaRPr lang="en-US" altLang="zh-CN" sz="2000" dirty="0" smtClean="0"/>
          </a:p>
          <a:p>
            <a:r>
              <a:rPr lang="zh-CN" altLang="en-US" sz="2000" dirty="0" smtClean="0"/>
              <a:t>主题模型是对文字隐含主题进行建模的方法，能够在海量互联网数据中自动寻找出文字间的语义主题。</a:t>
            </a:r>
            <a:endParaRPr lang="en-US" altLang="zh-CN" sz="2000" dirty="0" smtClean="0"/>
          </a:p>
          <a:p>
            <a:endParaRPr lang="zh-CN" altLang="en-US" sz="2000" dirty="0" smtClean="0"/>
          </a:p>
          <a:p>
            <a:r>
              <a:rPr lang="zh-CN" altLang="en-US" sz="2000" dirty="0" smtClean="0"/>
              <a:t>例如在信息检索领域，实际上已经有了很多衡量文档相似性的方法，比如经典的</a:t>
            </a:r>
            <a:r>
              <a:rPr lang="zh-CN" altLang="en-US" sz="2000" dirty="0" smtClean="0">
                <a:latin typeface="Times New Roman" panose="02020603050405020304" pitchFamily="18" charset="0"/>
                <a:cs typeface="Times New Roman" panose="02020603050405020304" pitchFamily="18" charset="0"/>
              </a:rPr>
              <a:t>VSM</a:t>
            </a:r>
            <a:r>
              <a:rPr lang="zh-CN" altLang="en-US" sz="2000" dirty="0" smtClean="0"/>
              <a:t>模型。然而这些方法往往基于一个基本假设：文档之间重复的词语越多越可能相似。</a:t>
            </a:r>
            <a:endParaRPr lang="en-US" altLang="zh-CN" sz="2000" dirty="0" smtClean="0"/>
          </a:p>
          <a:p>
            <a:endParaRPr lang="en-US" altLang="zh-CN" sz="2000" dirty="0" smtClean="0"/>
          </a:p>
          <a:p>
            <a:r>
              <a:rPr lang="zh-CN" altLang="en-US" sz="2000" dirty="0" smtClean="0"/>
              <a:t>这一点在实际中并不尽然。很多时候相关程度取决于背后的语义联系，而非表面的词语重复。</a:t>
            </a:r>
            <a:endParaRPr lang="zh-CN" altLang="en-US" sz="2000" dirty="0"/>
          </a:p>
        </p:txBody>
      </p:sp>
    </p:spTree>
    <p:extLst>
      <p:ext uri="{BB962C8B-B14F-4D97-AF65-F5344CB8AC3E}">
        <p14:creationId xmlns:p14="http://schemas.microsoft.com/office/powerpoint/2010/main" val="2652253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无监督学习概述</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buNone/>
            </a:pPr>
            <a:r>
              <a:rPr lang="zh-CN" altLang="en-US" sz="2800" b="1" dirty="0"/>
              <a:t>无监督学习的</a:t>
            </a:r>
            <a:r>
              <a:rPr lang="zh-CN" altLang="en-US" sz="2800" b="1" dirty="0" smtClean="0"/>
              <a:t>动机</a:t>
            </a:r>
          </a:p>
        </p:txBody>
      </p:sp>
      <p:sp>
        <p:nvSpPr>
          <p:cNvPr id="7" name="Rectangle 3">
            <a:extLst>
              <a:ext uri="{FF2B5EF4-FFF2-40B4-BE49-F238E27FC236}">
                <a16:creationId xmlns:a16="http://schemas.microsoft.com/office/drawing/2014/main" id="{3FE50177-1E72-4A16-A22F-4B1CA0466071}"/>
              </a:ext>
            </a:extLst>
          </p:cNvPr>
          <p:cNvSpPr txBox="1">
            <a:spLocks noRot="1" noChangeArrowheads="1"/>
          </p:cNvSpPr>
          <p:nvPr/>
        </p:nvSpPr>
        <p:spPr bwMode="auto">
          <a:xfrm>
            <a:off x="706440" y="1600822"/>
            <a:ext cx="10069091" cy="391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spcBef>
                <a:spcPts val="1800"/>
              </a:spcBef>
            </a:pPr>
            <a:r>
              <a:rPr lang="zh-CN" altLang="en-US" sz="2000" dirty="0" smtClean="0"/>
              <a:t>收集并且标记大量样本往往花费巨大</a:t>
            </a:r>
            <a:endParaRPr lang="en-US" altLang="zh-CN" sz="2000" dirty="0" smtClean="0"/>
          </a:p>
          <a:p>
            <a:pPr>
              <a:spcBef>
                <a:spcPts val="1800"/>
              </a:spcBef>
            </a:pPr>
            <a:r>
              <a:rPr lang="zh-CN" altLang="en-US" sz="2000" dirty="0" smtClean="0"/>
              <a:t>希望首先在一个较小的有标记样本集上训练一个粗略的分类器，然后让这个分类器以非监督的方式在一个较大的样本集上运行</a:t>
            </a:r>
            <a:endParaRPr lang="zh-CN" altLang="en-US" sz="2000" b="1" dirty="0" smtClean="0"/>
          </a:p>
          <a:p>
            <a:pPr>
              <a:spcBef>
                <a:spcPts val="1800"/>
              </a:spcBef>
            </a:pPr>
            <a:r>
              <a:rPr lang="zh-CN" altLang="en-US" sz="2000" dirty="0" smtClean="0"/>
              <a:t>或者，用大量未标记的样本集来训练分类器，让它自动发现数据中的分组，然后用代价更高的办法（如人工） 来标记这些分组</a:t>
            </a:r>
            <a:endParaRPr lang="zh-CN" altLang="en-US" sz="2000" b="1" dirty="0" smtClean="0"/>
          </a:p>
          <a:p>
            <a:pPr>
              <a:spcBef>
                <a:spcPts val="1800"/>
              </a:spcBef>
            </a:pPr>
            <a:r>
              <a:rPr lang="zh-CN" altLang="en-US" sz="2000" dirty="0" smtClean="0"/>
              <a:t>在很多应用中，模式的特征会随时间变化</a:t>
            </a:r>
          </a:p>
          <a:p>
            <a:pPr>
              <a:spcBef>
                <a:spcPts val="1800"/>
              </a:spcBef>
            </a:pPr>
            <a:r>
              <a:rPr lang="zh-CN" altLang="en-US" sz="2000" dirty="0" smtClean="0"/>
              <a:t>如果这种特征的变化能够被某种运行在无监督方式下的分类器捕捉到，那么分类性能将得到大幅提高</a:t>
            </a:r>
            <a:endParaRPr lang="zh-CN" altLang="en-US" sz="2000" b="1" dirty="0"/>
          </a:p>
        </p:txBody>
      </p:sp>
    </p:spTree>
    <p:extLst>
      <p:ext uri="{BB962C8B-B14F-4D97-AF65-F5344CB8AC3E}">
        <p14:creationId xmlns:p14="http://schemas.microsoft.com/office/powerpoint/2010/main" val="39936646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smtClean="0">
                <a:latin typeface="Times New Roman" panose="02020603050405020304" pitchFamily="18" charset="0"/>
                <a:cs typeface="Times New Roman" panose="02020603050405020304" pitchFamily="18" charset="0"/>
              </a:rPr>
              <a:t>LDA</a:t>
            </a:r>
            <a:r>
              <a:rPr lang="zh-CN" altLang="en-US" sz="3600" b="1" dirty="0" smtClean="0"/>
              <a:t>主题模型</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60</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文章生成过程</a:t>
            </a:r>
          </a:p>
        </p:txBody>
      </p:sp>
      <p:sp>
        <p:nvSpPr>
          <p:cNvPr id="9" name="内容占位符 2"/>
          <p:cNvSpPr txBox="1">
            <a:spLocks/>
          </p:cNvSpPr>
          <p:nvPr/>
        </p:nvSpPr>
        <p:spPr bwMode="auto">
          <a:xfrm>
            <a:off x="550821" y="1643281"/>
            <a:ext cx="10428214" cy="446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fontAlgn="auto">
              <a:spcBef>
                <a:spcPts val="1800"/>
              </a:spcBef>
            </a:pPr>
            <a:r>
              <a:rPr lang="zh-CN" altLang="en-US" sz="2000" dirty="0" smtClean="0"/>
              <a:t>所谓生成模型，就是说，我们认为一篇文章的每个词都是通过“以一定概率选择了某个主题，并从这个主题中以一定概率选择某个词语”这样一个过程得到。</a:t>
            </a:r>
            <a:endParaRPr lang="en-US" altLang="zh-CN" sz="2000" dirty="0" smtClean="0"/>
          </a:p>
          <a:p>
            <a:pPr fontAlgn="auto">
              <a:spcBef>
                <a:spcPts val="1800"/>
              </a:spcBef>
            </a:pPr>
            <a:r>
              <a:rPr lang="zh-CN" altLang="en-US" sz="2000" dirty="0" smtClean="0"/>
              <a:t>文档到主题服从多项式分布，主题到词服从多项式分布。</a:t>
            </a:r>
            <a:endParaRPr lang="en-US" altLang="zh-CN" sz="2000" dirty="0" smtClean="0"/>
          </a:p>
          <a:p>
            <a:pPr fontAlgn="auto">
              <a:spcBef>
                <a:spcPts val="1800"/>
              </a:spcBef>
            </a:pPr>
            <a:r>
              <a:rPr lang="zh-CN" altLang="en-US" sz="2000" dirty="0" smtClean="0"/>
              <a:t>每一篇文档代表了一些主题所构成的一个概率分布，而每一个主题又代表了很多单词所构成的一个概率分布。</a:t>
            </a:r>
            <a:endParaRPr lang="en-US" altLang="zh-CN" sz="2000" dirty="0" smtClean="0"/>
          </a:p>
          <a:p>
            <a:pPr lvl="1"/>
            <a:r>
              <a:rPr lang="zh-CN" altLang="en-US" sz="2000" dirty="0" smtClean="0"/>
              <a:t>对每一篇文档，从主题分布中抽取一个主题；</a:t>
            </a:r>
          </a:p>
          <a:p>
            <a:pPr lvl="1"/>
            <a:r>
              <a:rPr lang="zh-CN" altLang="en-US" sz="2000" dirty="0" smtClean="0"/>
              <a:t>从上述被抽到的主题所对应的单词分布中抽取一个单词；</a:t>
            </a:r>
          </a:p>
          <a:p>
            <a:pPr lvl="1"/>
            <a:r>
              <a:rPr lang="zh-CN" altLang="en-US" sz="2000" dirty="0" smtClean="0"/>
              <a:t>重复上述过程直至遍历文档中的每一个单词。</a:t>
            </a:r>
            <a:endParaRPr lang="zh-CN" altLang="en-US" sz="2000" dirty="0"/>
          </a:p>
        </p:txBody>
      </p:sp>
    </p:spTree>
    <p:extLst>
      <p:ext uri="{BB962C8B-B14F-4D97-AF65-F5344CB8AC3E}">
        <p14:creationId xmlns:p14="http://schemas.microsoft.com/office/powerpoint/2010/main" val="18688644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smtClean="0">
                <a:latin typeface="Times New Roman" panose="02020603050405020304" pitchFamily="18" charset="0"/>
                <a:cs typeface="Times New Roman" panose="02020603050405020304" pitchFamily="18" charset="0"/>
              </a:rPr>
              <a:t>LDA</a:t>
            </a:r>
            <a:r>
              <a:rPr lang="zh-CN" altLang="en-US" sz="3600" b="1" dirty="0" smtClean="0"/>
              <a:t>主题模型</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61</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en-US" altLang="zh-CN" sz="2800" b="1" dirty="0">
                <a:latin typeface="Times New Roman" panose="02020603050405020304" pitchFamily="18" charset="0"/>
              </a:rPr>
              <a:t>LDA</a:t>
            </a:r>
            <a:r>
              <a:rPr lang="zh-CN" altLang="en-US" sz="2800" b="1" dirty="0">
                <a:latin typeface="Times New Roman" panose="02020603050405020304" pitchFamily="18" charset="0"/>
              </a:rPr>
              <a:t>模型简介</a:t>
            </a:r>
            <a:endParaRPr lang="zh-CN" altLang="en-US" sz="2800" b="1" dirty="0"/>
          </a:p>
        </p:txBody>
      </p:sp>
      <p:sp>
        <p:nvSpPr>
          <p:cNvPr id="10" name="内容占位符 2"/>
          <p:cNvSpPr txBox="1">
            <a:spLocks/>
          </p:cNvSpPr>
          <p:nvPr/>
        </p:nvSpPr>
        <p:spPr bwMode="auto">
          <a:xfrm>
            <a:off x="539519" y="1485659"/>
            <a:ext cx="9348534"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just">
              <a:spcBef>
                <a:spcPts val="1800"/>
              </a:spcBef>
            </a:pPr>
            <a:r>
              <a:rPr lang="zh-CN" altLang="en-US" sz="2000" dirty="0" smtClean="0">
                <a:latin typeface="Times New Roman" panose="02020603050405020304" pitchFamily="18" charset="0"/>
              </a:rPr>
              <a:t>关于</a:t>
            </a:r>
            <a:r>
              <a:rPr lang="en-US" altLang="zh-CN" sz="2000" dirty="0" smtClean="0">
                <a:latin typeface="Times New Roman" panose="02020603050405020304" pitchFamily="18" charset="0"/>
              </a:rPr>
              <a:t>LDA</a:t>
            </a:r>
            <a:r>
              <a:rPr lang="zh-CN" altLang="en-US" sz="2000" dirty="0" smtClean="0">
                <a:latin typeface="Times New Roman" panose="02020603050405020304" pitchFamily="18" charset="0"/>
              </a:rPr>
              <a:t>模型有两种含义，一种线性判别分析（</a:t>
            </a:r>
            <a:r>
              <a:rPr lang="en-US" altLang="zh-CN" sz="2000" dirty="0" smtClean="0">
                <a:latin typeface="Times New Roman" panose="02020603050405020304" pitchFamily="18" charset="0"/>
              </a:rPr>
              <a:t>Linear Discriminant </a:t>
            </a:r>
            <a:r>
              <a:rPr lang="en-US" altLang="zh-CN" sz="2000" dirty="0" err="1" smtClean="0">
                <a:latin typeface="Times New Roman" panose="02020603050405020304" pitchFamily="18" charset="0"/>
              </a:rPr>
              <a:t>Analysi</a:t>
            </a:r>
            <a:r>
              <a:rPr lang="zh-CN" altLang="en-US" sz="2000" dirty="0" smtClean="0">
                <a:latin typeface="Times New Roman" panose="02020603050405020304" pitchFamily="18" charset="0"/>
              </a:rPr>
              <a:t>），一种是概率主题模型：隐含狄利克雷分布（</a:t>
            </a:r>
            <a:r>
              <a:rPr lang="en-US" altLang="zh-CN" sz="2000" dirty="0" smtClean="0">
                <a:latin typeface="Times New Roman" panose="02020603050405020304" pitchFamily="18" charset="0"/>
              </a:rPr>
              <a:t>Latent </a:t>
            </a:r>
            <a:r>
              <a:rPr lang="en-US" altLang="zh-CN" sz="2000" dirty="0" err="1" smtClean="0">
                <a:latin typeface="Times New Roman" panose="02020603050405020304" pitchFamily="18" charset="0"/>
              </a:rPr>
              <a:t>Dirichlet</a:t>
            </a:r>
            <a:r>
              <a:rPr lang="en-US" altLang="zh-CN" sz="2000" dirty="0" smtClean="0">
                <a:latin typeface="Times New Roman" panose="02020603050405020304" pitchFamily="18" charset="0"/>
              </a:rPr>
              <a:t> Allocation</a:t>
            </a:r>
            <a:r>
              <a:rPr lang="zh-CN" altLang="en-US" sz="2000" dirty="0" smtClean="0">
                <a:latin typeface="Times New Roman" panose="02020603050405020304" pitchFamily="18" charset="0"/>
              </a:rPr>
              <a:t>，简称</a:t>
            </a:r>
            <a:r>
              <a:rPr lang="en-US" altLang="zh-CN" sz="2000" dirty="0" smtClean="0">
                <a:latin typeface="Times New Roman" panose="02020603050405020304" pitchFamily="18" charset="0"/>
              </a:rPr>
              <a:t>LDA</a:t>
            </a:r>
            <a:r>
              <a:rPr lang="zh-CN" altLang="en-US" sz="2000" dirty="0" smtClean="0">
                <a:latin typeface="Times New Roman" panose="02020603050405020304" pitchFamily="18" charset="0"/>
              </a:rPr>
              <a:t>）。本节讲的是后者。</a:t>
            </a:r>
            <a:endParaRPr lang="en-US" altLang="zh-CN" sz="2000" dirty="0" smtClean="0">
              <a:latin typeface="Times New Roman" panose="02020603050405020304" pitchFamily="18" charset="0"/>
            </a:endParaRPr>
          </a:p>
          <a:p>
            <a:pPr algn="just">
              <a:spcBef>
                <a:spcPts val="1800"/>
              </a:spcBef>
            </a:pPr>
            <a:r>
              <a:rPr lang="en-US" altLang="zh-CN" sz="2000" dirty="0" smtClean="0">
                <a:latin typeface="Times New Roman" panose="02020603050405020304" pitchFamily="18" charset="0"/>
              </a:rPr>
              <a:t>LDA</a:t>
            </a:r>
            <a:r>
              <a:rPr lang="zh-CN" altLang="en-US" sz="2000" dirty="0" smtClean="0">
                <a:latin typeface="Times New Roman" panose="02020603050405020304" pitchFamily="18" charset="0"/>
              </a:rPr>
              <a:t>由</a:t>
            </a:r>
            <a:r>
              <a:rPr lang="en-US" altLang="zh-CN" sz="2000" dirty="0" err="1" smtClean="0">
                <a:latin typeface="Times New Roman" panose="02020603050405020304" pitchFamily="18" charset="0"/>
              </a:rPr>
              <a:t>Blei</a:t>
            </a:r>
            <a:r>
              <a:rPr lang="en-US" altLang="zh-CN" sz="2000" dirty="0" smtClean="0">
                <a:latin typeface="Times New Roman" panose="02020603050405020304" pitchFamily="18" charset="0"/>
              </a:rPr>
              <a:t>, David M.</a:t>
            </a:r>
            <a:r>
              <a:rPr lang="zh-CN" altLang="en-US" sz="2000" dirty="0" smtClean="0">
                <a:latin typeface="Times New Roman" panose="02020603050405020304" pitchFamily="18" charset="0"/>
              </a:rPr>
              <a:t>、</a:t>
            </a:r>
            <a:r>
              <a:rPr lang="en-US" altLang="zh-CN" sz="2000" dirty="0" smtClean="0">
                <a:latin typeface="Times New Roman" panose="02020603050405020304" pitchFamily="18" charset="0"/>
              </a:rPr>
              <a:t>Ng, Andrew Y.</a:t>
            </a:r>
            <a:r>
              <a:rPr lang="zh-CN" altLang="en-US" sz="2000" dirty="0" smtClean="0">
                <a:latin typeface="Times New Roman" panose="02020603050405020304" pitchFamily="18" charset="0"/>
              </a:rPr>
              <a:t>、</a:t>
            </a:r>
            <a:r>
              <a:rPr lang="en-US" altLang="zh-CN" sz="2000" dirty="0" smtClean="0">
                <a:latin typeface="Times New Roman" panose="02020603050405020304" pitchFamily="18" charset="0"/>
              </a:rPr>
              <a:t>Jordan</a:t>
            </a:r>
            <a:r>
              <a:rPr lang="zh-CN" altLang="en-US" sz="2000" dirty="0" smtClean="0">
                <a:latin typeface="Times New Roman" panose="02020603050405020304" pitchFamily="18" charset="0"/>
              </a:rPr>
              <a:t>于</a:t>
            </a:r>
            <a:r>
              <a:rPr lang="en-US" altLang="zh-CN" sz="2000" dirty="0" smtClean="0">
                <a:latin typeface="Times New Roman" panose="02020603050405020304" pitchFamily="18" charset="0"/>
              </a:rPr>
              <a:t>2003</a:t>
            </a:r>
            <a:r>
              <a:rPr lang="zh-CN" altLang="en-US" sz="2000" dirty="0" smtClean="0">
                <a:latin typeface="Times New Roman" panose="02020603050405020304" pitchFamily="18" charset="0"/>
              </a:rPr>
              <a:t>年提出，是一种主题模型，它可以将</a:t>
            </a:r>
            <a:r>
              <a:rPr lang="zh-CN" altLang="en-US" sz="2000" dirty="0" smtClean="0">
                <a:solidFill>
                  <a:srgbClr val="C00000"/>
                </a:solidFill>
                <a:latin typeface="Times New Roman" panose="02020603050405020304" pitchFamily="18" charset="0"/>
              </a:rPr>
              <a:t>文档集中每篇文档的主题以概率分布的形式给出，从而通过分析一些文档抽取出它们的主题（分布）出来，便可以根据（分布）进行主题聚类或文本分类</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pPr algn="just">
              <a:spcBef>
                <a:spcPts val="1800"/>
              </a:spcBef>
            </a:pPr>
            <a:r>
              <a:rPr lang="en-US" altLang="zh-CN" sz="2000" dirty="0" smtClean="0">
                <a:latin typeface="Times New Roman" panose="02020603050405020304" pitchFamily="18" charset="0"/>
              </a:rPr>
              <a:t>LDA</a:t>
            </a:r>
            <a:r>
              <a:rPr lang="zh-CN" altLang="en-US" sz="2000" dirty="0" smtClean="0">
                <a:latin typeface="Times New Roman" panose="02020603050405020304" pitchFamily="18" charset="0"/>
              </a:rPr>
              <a:t>是一种典型的词袋模型，即一篇文档是由一组词构成，词与词之间没有现后顺序的关系。</a:t>
            </a:r>
            <a:endParaRPr lang="en-US" altLang="zh-CN" sz="2000" dirty="0" smtClean="0">
              <a:latin typeface="Times New Roman" panose="02020603050405020304" pitchFamily="18" charset="0"/>
            </a:endParaRPr>
          </a:p>
          <a:p>
            <a:pPr algn="just">
              <a:spcBef>
                <a:spcPts val="1800"/>
              </a:spcBef>
            </a:pPr>
            <a:r>
              <a:rPr lang="zh-CN" altLang="en-US" sz="2000" dirty="0" smtClean="0">
                <a:latin typeface="Times New Roman" panose="02020603050405020304" pitchFamily="18" charset="0"/>
              </a:rPr>
              <a:t>一篇文档可以包含多个主题，文档中每一个词都由其中的一个主题生成。</a:t>
            </a:r>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7505021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smtClean="0">
                <a:latin typeface="Times New Roman" panose="02020603050405020304" pitchFamily="18" charset="0"/>
                <a:cs typeface="Times New Roman" panose="02020603050405020304" pitchFamily="18" charset="0"/>
              </a:rPr>
              <a:t>LDA</a:t>
            </a:r>
            <a:r>
              <a:rPr lang="zh-CN" altLang="en-US" sz="3600" b="1" dirty="0" smtClean="0"/>
              <a:t>主题模型</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62</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en-US" altLang="zh-CN" sz="2800" b="1" dirty="0">
                <a:latin typeface="Times New Roman" panose="02020603050405020304" pitchFamily="18" charset="0"/>
              </a:rPr>
              <a:t>LDA</a:t>
            </a:r>
            <a:r>
              <a:rPr lang="zh-CN" altLang="en-US" sz="2800" b="1" dirty="0">
                <a:latin typeface="Times New Roman" panose="02020603050405020304" pitchFamily="18" charset="0"/>
              </a:rPr>
              <a:t>模型简介</a:t>
            </a:r>
            <a:endParaRPr lang="zh-CN" altLang="en-US" sz="2800" b="1" dirty="0"/>
          </a:p>
        </p:txBody>
      </p:sp>
      <p:sp>
        <p:nvSpPr>
          <p:cNvPr id="9" name="标题 1"/>
          <p:cNvSpPr>
            <a:spLocks noGrp="1"/>
          </p:cNvSpPr>
          <p:nvPr>
            <p:ph type="title"/>
          </p:nvPr>
        </p:nvSpPr>
        <p:spPr>
          <a:xfrm>
            <a:off x="589445" y="1398890"/>
            <a:ext cx="9624060" cy="1260211"/>
          </a:xfrm>
        </p:spPr>
        <p:txBody>
          <a:bodyPr>
            <a:noAutofit/>
          </a:bodyPr>
          <a:lstStyle/>
          <a:p>
            <a:pPr algn="l"/>
            <a:r>
              <a:rPr lang="zh-CN" altLang="en-US" sz="2000" dirty="0">
                <a:latin typeface="Times New Roman" panose="02020603050405020304" pitchFamily="18" charset="0"/>
                <a:cs typeface="Times New Roman" panose="02020603050405020304" pitchFamily="18" charset="0"/>
              </a:rPr>
              <a:t>LDA的这三位作者在原始论文中给了一个简单的例子。比如假设事先给定了这几个主题：Arts、Budgets、Children、Education，然后通过学习训练，获取每个主题Topic对应的词语。如下图所示：</a:t>
            </a:r>
          </a:p>
        </p:txBody>
      </p:sp>
      <p:pic>
        <p:nvPicPr>
          <p:cNvPr id="11" name="内容占位符 3"/>
          <p:cNvPicPr>
            <a:picLocks noChangeAspect="1"/>
          </p:cNvPicPr>
          <p:nvPr/>
        </p:nvPicPr>
        <p:blipFill>
          <a:blip r:embed="rId4"/>
          <a:stretch>
            <a:fillRect/>
          </a:stretch>
        </p:blipFill>
        <p:spPr bwMode="auto">
          <a:xfrm>
            <a:off x="1565866" y="2671267"/>
            <a:ext cx="7170147" cy="405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17325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smtClean="0">
                <a:latin typeface="Times New Roman" panose="02020603050405020304" pitchFamily="18" charset="0"/>
                <a:cs typeface="Times New Roman" panose="02020603050405020304" pitchFamily="18" charset="0"/>
              </a:rPr>
              <a:t>LDA</a:t>
            </a:r>
            <a:r>
              <a:rPr lang="zh-CN" altLang="en-US" sz="3600" b="1" dirty="0" smtClean="0"/>
              <a:t>主题模型</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63</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en-US" altLang="zh-CN" sz="2800" b="1" dirty="0">
                <a:latin typeface="Times New Roman" panose="02020603050405020304" pitchFamily="18" charset="0"/>
              </a:rPr>
              <a:t>LDA</a:t>
            </a:r>
            <a:r>
              <a:rPr lang="zh-CN" altLang="en-US" sz="2800" b="1" dirty="0">
                <a:latin typeface="Times New Roman" panose="02020603050405020304" pitchFamily="18" charset="0"/>
              </a:rPr>
              <a:t>模型简介</a:t>
            </a:r>
            <a:endParaRPr lang="zh-CN" altLang="en-US" sz="2800" b="1" dirty="0"/>
          </a:p>
        </p:txBody>
      </p:sp>
      <p:sp>
        <p:nvSpPr>
          <p:cNvPr id="10" name="标题 1"/>
          <p:cNvSpPr>
            <a:spLocks noGrp="1"/>
          </p:cNvSpPr>
          <p:nvPr>
            <p:ph type="title"/>
          </p:nvPr>
        </p:nvSpPr>
        <p:spPr>
          <a:xfrm>
            <a:off x="571706" y="1485659"/>
            <a:ext cx="9624060" cy="1260211"/>
          </a:xfrm>
        </p:spPr>
        <p:txBody>
          <a:bodyPr>
            <a:noAutofit/>
          </a:bodyPr>
          <a:lstStyle/>
          <a:p>
            <a:pPr algn="l"/>
            <a:r>
              <a:rPr lang="zh-CN" altLang="en-US" sz="2000" dirty="0"/>
              <a:t>然后以一定的概率选取上述某个主题，再以一定的概率选取那个主题下的某个单词，不断的重复这两步，最终生成如下图所示的一篇文章（其中不同颜色的词语分别对应上图中不同主题下的词）：</a:t>
            </a:r>
          </a:p>
        </p:txBody>
      </p:sp>
      <p:pic>
        <p:nvPicPr>
          <p:cNvPr id="12" name="内容占位符 3"/>
          <p:cNvPicPr>
            <a:picLocks noChangeAspect="1"/>
          </p:cNvPicPr>
          <p:nvPr/>
        </p:nvPicPr>
        <p:blipFill>
          <a:blip r:embed="rId4"/>
          <a:stretch>
            <a:fillRect/>
          </a:stretch>
        </p:blipFill>
        <p:spPr bwMode="auto">
          <a:xfrm>
            <a:off x="809245" y="2958328"/>
            <a:ext cx="9148983" cy="339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3202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smtClean="0">
                <a:latin typeface="Times New Roman" panose="02020603050405020304" pitchFamily="18" charset="0"/>
                <a:cs typeface="Times New Roman" panose="02020603050405020304" pitchFamily="18" charset="0"/>
              </a:rPr>
              <a:t>LDA</a:t>
            </a:r>
            <a:r>
              <a:rPr lang="zh-CN" altLang="en-US" sz="3600" b="1" dirty="0" smtClean="0"/>
              <a:t>主题模型</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64</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en-US" altLang="zh-CN" sz="2800" b="1" dirty="0">
                <a:latin typeface="Times New Roman" panose="02020603050405020304" pitchFamily="18" charset="0"/>
                <a:cs typeface="Times New Roman" panose="02020603050405020304" pitchFamily="18" charset="0"/>
              </a:rPr>
              <a:t>LDA</a:t>
            </a:r>
            <a:r>
              <a:rPr lang="zh-CN" altLang="en-US" sz="2800" b="1" dirty="0">
                <a:latin typeface="Times New Roman" panose="02020603050405020304" pitchFamily="18" charset="0"/>
                <a:cs typeface="Times New Roman" panose="02020603050405020304" pitchFamily="18" charset="0"/>
              </a:rPr>
              <a:t>主题模型是无监督算法</a:t>
            </a:r>
            <a:endParaRPr lang="zh-CN" altLang="en-US" sz="2800" b="1" dirty="0"/>
          </a:p>
        </p:txBody>
      </p:sp>
      <p:sp>
        <p:nvSpPr>
          <p:cNvPr id="13" name="内容占位符 2"/>
          <p:cNvSpPr txBox="1">
            <a:spLocks/>
          </p:cNvSpPr>
          <p:nvPr/>
        </p:nvSpPr>
        <p:spPr bwMode="auto">
          <a:xfrm>
            <a:off x="691953" y="1476375"/>
            <a:ext cx="9435534" cy="440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lnSpcReduction="10000"/>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nSpc>
                <a:spcPct val="120000"/>
              </a:lnSpc>
            </a:pPr>
            <a:r>
              <a:rPr lang="en-US" altLang="zh-CN" sz="2000" dirty="0" smtClean="0">
                <a:latin typeface="Times New Roman" panose="02020603050405020304" pitchFamily="18" charset="0"/>
                <a:cs typeface="Times New Roman" panose="02020603050405020304" pitchFamily="18" charset="0"/>
              </a:rPr>
              <a:t>LDA</a:t>
            </a:r>
            <a:r>
              <a:rPr lang="zh-CN" altLang="en-US" sz="2000" dirty="0" smtClean="0">
                <a:latin typeface="Times New Roman" panose="02020603050405020304" pitchFamily="18" charset="0"/>
                <a:cs typeface="Times New Roman" panose="02020603050405020304" pitchFamily="18" charset="0"/>
              </a:rPr>
              <a:t>算法开始时，先随机地给d和</a:t>
            </a:r>
            <a:r>
              <a:rPr lang="en-US" altLang="zh-CN" sz="2000" dirty="0" smtClean="0">
                <a:latin typeface="Times New Roman" panose="02020603050405020304" pitchFamily="18" charset="0"/>
                <a:cs typeface="Times New Roman" panose="02020603050405020304" pitchFamily="18" charset="0"/>
              </a:rPr>
              <a:t>w</a:t>
            </a:r>
            <a:r>
              <a:rPr lang="zh-CN" altLang="en-US" sz="2000" dirty="0" smtClean="0">
                <a:latin typeface="Times New Roman" panose="02020603050405020304" pitchFamily="18" charset="0"/>
                <a:cs typeface="Times New Roman" panose="02020603050405020304" pitchFamily="18" charset="0"/>
              </a:rPr>
              <a:t>赋值。然后过程不断重复，最终收敛到的结果就是</a:t>
            </a:r>
            <a:r>
              <a:rPr lang="en-US" altLang="zh-CN" sz="2000" dirty="0" smtClean="0">
                <a:latin typeface="Times New Roman" panose="02020603050405020304" pitchFamily="18" charset="0"/>
                <a:cs typeface="Times New Roman" panose="02020603050405020304" pitchFamily="18" charset="0"/>
              </a:rPr>
              <a:t>LDA</a:t>
            </a:r>
            <a:r>
              <a:rPr lang="zh-CN" altLang="en-US" sz="2000" dirty="0" smtClean="0">
                <a:latin typeface="Times New Roman" panose="02020603050405020304" pitchFamily="18" charset="0"/>
                <a:cs typeface="Times New Roman" panose="02020603050405020304" pitchFamily="18" charset="0"/>
              </a:rPr>
              <a:t>的输出</a:t>
            </a:r>
            <a:endParaRPr lang="en-US" altLang="zh-CN" sz="2000" dirty="0" smtClean="0">
              <a:latin typeface="Times New Roman" panose="02020603050405020304" pitchFamily="18" charset="0"/>
              <a:cs typeface="Times New Roman" panose="02020603050405020304" pitchFamily="18" charset="0"/>
            </a:endParaRPr>
          </a:p>
          <a:p>
            <a:pPr>
              <a:lnSpc>
                <a:spcPct val="120000"/>
              </a:lnSpc>
            </a:pPr>
            <a:endParaRPr lang="en-US" altLang="zh-CN" sz="2000" dirty="0" smtClean="0">
              <a:latin typeface="Times New Roman" panose="02020603050405020304" pitchFamily="18" charset="0"/>
              <a:cs typeface="Times New Roman" panose="02020603050405020304" pitchFamily="18" charset="0"/>
            </a:endParaRPr>
          </a:p>
          <a:p>
            <a:pPr>
              <a:lnSpc>
                <a:spcPct val="120000"/>
              </a:lnSpc>
            </a:pPr>
            <a:r>
              <a:rPr lang="zh-CN" altLang="en-US" sz="2000" dirty="0" smtClean="0">
                <a:latin typeface="Times New Roman" panose="02020603050405020304" pitchFamily="18" charset="0"/>
                <a:cs typeface="Times New Roman" panose="02020603050405020304" pitchFamily="18" charset="0"/>
              </a:rPr>
              <a:t>具体数学过程从略</a:t>
            </a:r>
            <a:endParaRPr lang="en-US" altLang="zh-CN" sz="2000" dirty="0" smtClean="0">
              <a:latin typeface="Times New Roman" panose="02020603050405020304" pitchFamily="18" charset="0"/>
              <a:cs typeface="Times New Roman" panose="02020603050405020304" pitchFamily="18" charset="0"/>
            </a:endParaRPr>
          </a:p>
          <a:p>
            <a:pPr>
              <a:lnSpc>
                <a:spcPct val="120000"/>
              </a:lnSpc>
            </a:pPr>
            <a:endParaRPr lang="en-US" altLang="zh-CN" sz="2000" dirty="0" smtClean="0">
              <a:latin typeface="Times New Roman" panose="02020603050405020304" pitchFamily="18" charset="0"/>
              <a:cs typeface="Times New Roman" panose="02020603050405020304" pitchFamily="18" charset="0"/>
            </a:endParaRPr>
          </a:p>
          <a:p>
            <a:pPr fontAlgn="auto">
              <a:lnSpc>
                <a:spcPct val="120000"/>
              </a:lnSpc>
            </a:pPr>
            <a:r>
              <a:rPr lang="zh-CN" altLang="en-US" sz="2000" dirty="0" smtClean="0">
                <a:latin typeface="Times New Roman" panose="02020603050405020304" pitchFamily="18" charset="0"/>
                <a:cs typeface="Times New Roman" panose="02020603050405020304" pitchFamily="18" charset="0"/>
              </a:rPr>
              <a:t>这样LDA算法，就将文档和词，投射到了一组Topic上，试图通过Topic找出文档与词间，文档与文档间，词于词之间潜在的关系；</a:t>
            </a:r>
            <a:endParaRPr lang="en-US" altLang="zh-CN" sz="2000" dirty="0" smtClean="0">
              <a:latin typeface="Times New Roman" panose="02020603050405020304" pitchFamily="18" charset="0"/>
              <a:cs typeface="Times New Roman" panose="02020603050405020304" pitchFamily="18" charset="0"/>
            </a:endParaRPr>
          </a:p>
          <a:p>
            <a:pPr fontAlgn="auto">
              <a:lnSpc>
                <a:spcPct val="120000"/>
              </a:lnSpc>
            </a:pPr>
            <a:endParaRPr lang="en-US" altLang="zh-CN" sz="2000" dirty="0" smtClean="0">
              <a:latin typeface="Times New Roman" panose="02020603050405020304" pitchFamily="18" charset="0"/>
              <a:cs typeface="Times New Roman" panose="02020603050405020304" pitchFamily="18" charset="0"/>
            </a:endParaRPr>
          </a:p>
          <a:p>
            <a:pPr fontAlgn="auto">
              <a:lnSpc>
                <a:spcPct val="120000"/>
              </a:lnSpc>
            </a:pPr>
            <a:r>
              <a:rPr lang="zh-CN" altLang="en-US" sz="2000" dirty="0" smtClean="0">
                <a:latin typeface="Times New Roman" panose="02020603050405020304" pitchFamily="18" charset="0"/>
                <a:cs typeface="Times New Roman" panose="02020603050405020304" pitchFamily="18" charset="0"/>
              </a:rPr>
              <a:t>由于LDA属于无监督算法，每个Topic并不会要求指定条件，但聚类后，通过统计出各个Topic上词的概率分布，那些在该Topic上概率高的词，能非常好的描述该Topic的意义。</a:t>
            </a:r>
          </a:p>
          <a:p>
            <a:pPr fontAlgn="auto">
              <a:lnSpc>
                <a:spcPct val="200000"/>
              </a:lnSpc>
            </a:pP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56478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smtClean="0">
                <a:latin typeface="Times New Roman" panose="02020603050405020304" pitchFamily="18" charset="0"/>
                <a:cs typeface="Times New Roman" panose="02020603050405020304" pitchFamily="18" charset="0"/>
              </a:rPr>
              <a:t>LDA</a:t>
            </a:r>
            <a:r>
              <a:rPr lang="zh-CN" altLang="en-US" sz="3600" b="1" dirty="0" smtClean="0"/>
              <a:t>主题模型</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65</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媒体新闻报道的主题</a:t>
            </a:r>
          </a:p>
        </p:txBody>
      </p:sp>
      <p:pic>
        <p:nvPicPr>
          <p:cNvPr id="9" name="内容占位符 5">
            <a:extLst>
              <a:ext uri="{FF2B5EF4-FFF2-40B4-BE49-F238E27FC236}">
                <a16:creationId xmlns:a16="http://schemas.microsoft.com/office/drawing/2014/main" id="{48258ED8-CA6D-47E6-94DA-B7EFAB0DA5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296742" y="1497378"/>
            <a:ext cx="6439271" cy="506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66869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smtClean="0">
                <a:latin typeface="Times New Roman" panose="02020603050405020304" pitchFamily="18" charset="0"/>
                <a:cs typeface="Times New Roman" panose="02020603050405020304" pitchFamily="18" charset="0"/>
              </a:rPr>
              <a:t>LDA</a:t>
            </a:r>
            <a:r>
              <a:rPr lang="zh-CN" altLang="en-US" sz="3600" b="1" dirty="0" smtClean="0"/>
              <a:t>主题模型</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66</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smtClean="0"/>
              <a:t>学术论文的主题</a:t>
            </a:r>
            <a:endParaRPr lang="zh-CN" altLang="en-US" sz="2800" b="1" dirty="0"/>
          </a:p>
        </p:txBody>
      </p:sp>
      <p:pic>
        <p:nvPicPr>
          <p:cNvPr id="10" name="Picture 2">
            <a:extLst>
              <a:ext uri="{FF2B5EF4-FFF2-40B4-BE49-F238E27FC236}">
                <a16:creationId xmlns:a16="http://schemas.microsoft.com/office/drawing/2014/main" id="{81E12B30-67B8-4647-B979-AD4814A418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831" y="1643281"/>
            <a:ext cx="7078182" cy="424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9497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smtClean="0">
                <a:latin typeface="Times New Roman" panose="02020603050405020304" pitchFamily="18" charset="0"/>
                <a:cs typeface="Times New Roman" panose="02020603050405020304" pitchFamily="18" charset="0"/>
              </a:rPr>
              <a:t>LDA</a:t>
            </a:r>
            <a:r>
              <a:rPr lang="zh-CN" altLang="en-US" sz="3600" b="1" dirty="0" smtClean="0"/>
              <a:t>主题模型</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67</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主题模型的优点</a:t>
            </a:r>
          </a:p>
        </p:txBody>
      </p:sp>
      <p:sp>
        <p:nvSpPr>
          <p:cNvPr id="9" name="内容占位符 2"/>
          <p:cNvSpPr txBox="1">
            <a:spLocks/>
          </p:cNvSpPr>
          <p:nvPr/>
        </p:nvSpPr>
        <p:spPr bwMode="auto">
          <a:xfrm>
            <a:off x="520269" y="1501150"/>
            <a:ext cx="10512730" cy="457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spcBef>
                <a:spcPts val="1800"/>
              </a:spcBef>
            </a:pPr>
            <a:r>
              <a:rPr lang="en-US" altLang="zh-CN" sz="2000" dirty="0" smtClean="0">
                <a:latin typeface="+mn-ea"/>
              </a:rPr>
              <a:t>1</a:t>
            </a:r>
            <a:r>
              <a:rPr lang="zh-CN" altLang="en-US" sz="2000" dirty="0" smtClean="0">
                <a:latin typeface="+mn-ea"/>
              </a:rPr>
              <a:t>、它可以衡量</a:t>
            </a:r>
            <a:r>
              <a:rPr lang="zh-CN" altLang="en-US" sz="2000" dirty="0" smtClean="0">
                <a:solidFill>
                  <a:srgbClr val="FF0000"/>
                </a:solidFill>
                <a:latin typeface="+mn-ea"/>
              </a:rPr>
              <a:t>文档之间的语义相似性</a:t>
            </a:r>
            <a:r>
              <a:rPr lang="zh-CN" altLang="en-US" sz="2000" dirty="0" smtClean="0">
                <a:latin typeface="+mn-ea"/>
              </a:rPr>
              <a:t>。对于一篇文档，我们求出来的主题分布可以看作是对它的一个抽象表示。对于概率分布，我们可以通过一些距离公式来计算出两篇文档的语义距离，从而得到它们之间的相似度。</a:t>
            </a:r>
          </a:p>
          <a:p>
            <a:pPr>
              <a:spcBef>
                <a:spcPts val="1800"/>
              </a:spcBef>
            </a:pPr>
            <a:r>
              <a:rPr lang="en-US" altLang="zh-CN" sz="2000" dirty="0" smtClean="0">
                <a:latin typeface="+mn-ea"/>
              </a:rPr>
              <a:t>2</a:t>
            </a:r>
            <a:r>
              <a:rPr lang="zh-CN" altLang="en-US" sz="2000" dirty="0" smtClean="0">
                <a:latin typeface="+mn-ea"/>
              </a:rPr>
              <a:t>、它可以解决</a:t>
            </a:r>
            <a:r>
              <a:rPr lang="zh-CN" altLang="en-US" sz="2000" dirty="0" smtClean="0">
                <a:solidFill>
                  <a:srgbClr val="FF0000"/>
                </a:solidFill>
                <a:latin typeface="+mn-ea"/>
              </a:rPr>
              <a:t>多义词</a:t>
            </a:r>
            <a:r>
              <a:rPr lang="zh-CN" altLang="en-US" sz="2000" dirty="0" smtClean="0">
                <a:latin typeface="+mn-ea"/>
              </a:rPr>
              <a:t>的问题。“苹果”可能是水果，也可能指苹果公司。通过我们求出来的“词语－主题”概率分布，我们就可以知道“苹果”都属于哪些主题，就可以</a:t>
            </a:r>
            <a:r>
              <a:rPr lang="zh-CN" altLang="en-US" sz="2000" dirty="0" smtClean="0">
                <a:solidFill>
                  <a:srgbClr val="FF0000"/>
                </a:solidFill>
                <a:latin typeface="+mn-ea"/>
              </a:rPr>
              <a:t>通过主题的匹配来计算它与其他文字之间的相似度</a:t>
            </a:r>
            <a:r>
              <a:rPr lang="zh-CN" altLang="en-US" sz="2000" dirty="0" smtClean="0">
                <a:latin typeface="+mn-ea"/>
              </a:rPr>
              <a:t>。</a:t>
            </a:r>
          </a:p>
          <a:p>
            <a:pPr>
              <a:spcBef>
                <a:spcPts val="1800"/>
              </a:spcBef>
            </a:pPr>
            <a:r>
              <a:rPr lang="zh-CN" altLang="en-US" sz="2000" dirty="0" smtClean="0">
                <a:latin typeface="+mn-ea"/>
              </a:rPr>
              <a:t>3、它可以排除文档中噪音的影响。一般来说，文档中的</a:t>
            </a:r>
            <a:r>
              <a:rPr lang="zh-CN" altLang="en-US" sz="2000" dirty="0" smtClean="0">
                <a:solidFill>
                  <a:srgbClr val="FF0000"/>
                </a:solidFill>
                <a:latin typeface="+mn-ea"/>
              </a:rPr>
              <a:t>噪音往往处于次要主题中</a:t>
            </a:r>
            <a:r>
              <a:rPr lang="zh-CN" altLang="en-US" sz="2000" dirty="0" smtClean="0">
                <a:latin typeface="+mn-ea"/>
              </a:rPr>
              <a:t>，我们可以把它们忽略掉，只保持文档中最主要的主题。</a:t>
            </a:r>
          </a:p>
          <a:p>
            <a:pPr>
              <a:spcBef>
                <a:spcPts val="1800"/>
              </a:spcBef>
            </a:pPr>
            <a:r>
              <a:rPr lang="en-US" altLang="zh-CN" sz="2000" dirty="0" smtClean="0">
                <a:latin typeface="+mn-ea"/>
              </a:rPr>
              <a:t>4</a:t>
            </a:r>
            <a:r>
              <a:rPr lang="zh-CN" altLang="en-US" sz="2000" dirty="0" smtClean="0">
                <a:latin typeface="+mn-ea"/>
              </a:rPr>
              <a:t>、它是无监督的，完全自动化的。我们只需要提供训练文档，它就可以自动训练出各种概率，无需任何人工标注过程。</a:t>
            </a:r>
          </a:p>
          <a:p>
            <a:pPr>
              <a:spcBef>
                <a:spcPts val="1800"/>
              </a:spcBef>
            </a:pPr>
            <a:r>
              <a:rPr lang="en-US" altLang="zh-CN" sz="2000" dirty="0" smtClean="0">
                <a:latin typeface="+mn-ea"/>
              </a:rPr>
              <a:t>5</a:t>
            </a:r>
            <a:r>
              <a:rPr lang="zh-CN" altLang="en-US" sz="2000" dirty="0" smtClean="0">
                <a:latin typeface="+mn-ea"/>
              </a:rPr>
              <a:t>、它是跟语言无关的。任何语言只要能够对它进行分词，就可以进行训练，得到它的主题分布。</a:t>
            </a:r>
            <a:endParaRPr lang="zh-CN" altLang="en-US" sz="2000" dirty="0">
              <a:latin typeface="+mn-ea"/>
            </a:endParaRPr>
          </a:p>
        </p:txBody>
      </p:sp>
    </p:spTree>
    <p:extLst>
      <p:ext uri="{BB962C8B-B14F-4D97-AF65-F5344CB8AC3E}">
        <p14:creationId xmlns:p14="http://schemas.microsoft.com/office/powerpoint/2010/main" val="10024573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smtClean="0">
                <a:latin typeface="Times New Roman" panose="02020603050405020304" pitchFamily="18" charset="0"/>
                <a:cs typeface="Times New Roman" panose="02020603050405020304" pitchFamily="18" charset="0"/>
              </a:rPr>
              <a:t>LDA</a:t>
            </a:r>
            <a:r>
              <a:rPr lang="zh-CN" altLang="en-US" sz="3600" b="1" dirty="0" smtClean="0"/>
              <a:t>主题模型</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68</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应用场景</a:t>
            </a:r>
          </a:p>
        </p:txBody>
      </p:sp>
      <p:sp>
        <p:nvSpPr>
          <p:cNvPr id="10" name="内容占位符 2"/>
          <p:cNvSpPr txBox="1">
            <a:spLocks/>
          </p:cNvSpPr>
          <p:nvPr/>
        </p:nvSpPr>
        <p:spPr bwMode="auto">
          <a:xfrm>
            <a:off x="552666" y="1693815"/>
            <a:ext cx="10512730" cy="32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fontAlgn="auto"/>
            <a:r>
              <a:rPr lang="zh-CN" altLang="en-US" sz="2000" dirty="0" smtClean="0">
                <a:latin typeface="Times New Roman" panose="02020603050405020304" pitchFamily="18" charset="0"/>
                <a:ea typeface="宋体" panose="02010600030101010101" pitchFamily="2" charset="-122"/>
              </a:rPr>
              <a:t>主题模型</a:t>
            </a:r>
            <a:r>
              <a:rPr lang="en-US" altLang="zh-CN" sz="2000" dirty="0" smtClean="0">
                <a:latin typeface="Times New Roman" panose="02020603050405020304" pitchFamily="18" charset="0"/>
                <a:ea typeface="宋体" panose="02010600030101010101" pitchFamily="2" charset="-122"/>
              </a:rPr>
              <a:t>LDA</a:t>
            </a:r>
            <a:r>
              <a:rPr lang="zh-CN" altLang="en-US" sz="2000" dirty="0" smtClean="0">
                <a:latin typeface="Times New Roman" panose="02020603050405020304" pitchFamily="18" charset="0"/>
                <a:ea typeface="宋体" panose="02010600030101010101" pitchFamily="2" charset="-122"/>
              </a:rPr>
              <a:t>（</a:t>
            </a:r>
            <a:r>
              <a:rPr lang="en-US" altLang="zh-CN" sz="2000" dirty="0" smtClean="0">
                <a:latin typeface="Times New Roman" panose="02020603050405020304" pitchFamily="18" charset="0"/>
                <a:ea typeface="宋体" panose="02010600030101010101" pitchFamily="2" charset="-122"/>
              </a:rPr>
              <a:t>latent </a:t>
            </a:r>
            <a:r>
              <a:rPr lang="en-US" altLang="zh-CN" sz="2000" dirty="0" err="1" smtClean="0">
                <a:latin typeface="Times New Roman" panose="02020603050405020304" pitchFamily="18" charset="0"/>
                <a:ea typeface="宋体" panose="02010600030101010101" pitchFamily="2" charset="-122"/>
              </a:rPr>
              <a:t>dirichlet</a:t>
            </a:r>
            <a:r>
              <a:rPr lang="en-US" altLang="zh-CN" sz="2000" dirty="0" smtClean="0">
                <a:latin typeface="Times New Roman" panose="02020603050405020304" pitchFamily="18" charset="0"/>
                <a:ea typeface="宋体" panose="02010600030101010101" pitchFamily="2" charset="-122"/>
              </a:rPr>
              <a:t> allocation</a:t>
            </a:r>
            <a:r>
              <a:rPr lang="zh-CN" altLang="en-US" sz="2000" dirty="0" smtClean="0">
                <a:latin typeface="Times New Roman" panose="02020603050405020304" pitchFamily="18" charset="0"/>
                <a:ea typeface="宋体" panose="02010600030101010101" pitchFamily="2" charset="-122"/>
              </a:rPr>
              <a:t>）的应用还是很广泛的，在检索、图像分类、文本分类、用户评论的主题词抽取，做</a:t>
            </a:r>
            <a:r>
              <a:rPr lang="en-US" altLang="zh-CN" sz="2000" dirty="0" smtClean="0">
                <a:latin typeface="Times New Roman" panose="02020603050405020304" pitchFamily="18" charset="0"/>
                <a:ea typeface="宋体" panose="02010600030101010101" pitchFamily="2" charset="-122"/>
              </a:rPr>
              <a:t>feature</a:t>
            </a:r>
            <a:r>
              <a:rPr lang="zh-CN" altLang="en-US" sz="2000" dirty="0" smtClean="0">
                <a:latin typeface="Times New Roman" panose="02020603050405020304" pitchFamily="18" charset="0"/>
                <a:ea typeface="宋体" panose="02010600030101010101" pitchFamily="2" charset="-122"/>
              </a:rPr>
              <a:t>、降维等。</a:t>
            </a:r>
          </a:p>
          <a:p>
            <a:pPr fontAlgn="auto"/>
            <a:endParaRPr lang="zh-CN" altLang="en-US" sz="2000" dirty="0" smtClean="0">
              <a:latin typeface="Times New Roman" panose="02020603050405020304" pitchFamily="18" charset="0"/>
              <a:ea typeface="宋体" panose="02010600030101010101" pitchFamily="2" charset="-122"/>
            </a:endParaRPr>
          </a:p>
          <a:p>
            <a:pPr fontAlgn="auto"/>
            <a:r>
              <a:rPr lang="zh-CN" altLang="en-US" sz="2000" dirty="0" smtClean="0">
                <a:latin typeface="Times New Roman" panose="02020603050405020304" pitchFamily="18" charset="0"/>
                <a:ea typeface="宋体" panose="02010600030101010101" pitchFamily="2" charset="-122"/>
              </a:rPr>
              <a:t>例如可以用主题维度来表示原来的字典维度，大大的降低了文本表示的维度。通过一些聚类等的思想，将一些细粒度的特征组合到一个新的空间上去，例如主题空间。</a:t>
            </a:r>
            <a:endParaRPr lang="zh-CN" altLang="en-US" sz="20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7755420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smtClean="0">
                <a:latin typeface="Times New Roman" panose="02020603050405020304" pitchFamily="18" charset="0"/>
                <a:cs typeface="Times New Roman" panose="02020603050405020304" pitchFamily="18" charset="0"/>
              </a:rPr>
              <a:t>LDA</a:t>
            </a:r>
            <a:r>
              <a:rPr lang="zh-CN" altLang="en-US" sz="3600" b="1" dirty="0" smtClean="0"/>
              <a:t>主题模型</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69</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应用</a:t>
            </a:r>
            <a:r>
              <a:rPr lang="zh-CN" altLang="en-US" sz="2800" b="1" dirty="0" smtClean="0"/>
              <a:t>场景：报纸主题分类</a:t>
            </a:r>
            <a:endParaRPr lang="zh-CN" altLang="en-US" sz="2800" b="1" dirty="0"/>
          </a:p>
        </p:txBody>
      </p:sp>
      <p:pic>
        <p:nvPicPr>
          <p:cNvPr id="9" name="内容占位符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7165" y="1442116"/>
            <a:ext cx="10143978"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159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无监督学习概述</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buNone/>
            </a:pPr>
            <a:r>
              <a:rPr lang="zh-CN" altLang="en-US" sz="2800" b="1" dirty="0"/>
              <a:t>无监督学习的动机</a:t>
            </a:r>
            <a:endParaRPr lang="zh-CN" altLang="en-US" sz="2800" b="1" dirty="0" smtClean="0"/>
          </a:p>
        </p:txBody>
      </p:sp>
      <p:sp>
        <p:nvSpPr>
          <p:cNvPr id="9" name="Rectangle 3">
            <a:extLst>
              <a:ext uri="{FF2B5EF4-FFF2-40B4-BE49-F238E27FC236}">
                <a16:creationId xmlns:a16="http://schemas.microsoft.com/office/drawing/2014/main" id="{E6776ABC-5759-4A85-9088-EE831D1B115A}"/>
              </a:ext>
            </a:extLst>
          </p:cNvPr>
          <p:cNvSpPr txBox="1">
            <a:spLocks noRot="1" noChangeArrowheads="1"/>
          </p:cNvSpPr>
          <p:nvPr/>
        </p:nvSpPr>
        <p:spPr bwMode="auto">
          <a:xfrm>
            <a:off x="638414" y="1557651"/>
            <a:ext cx="9849097" cy="403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zh-CN" altLang="en-US" sz="2000" dirty="0" smtClean="0"/>
              <a:t>无监督方法可以用来提取特征，或者预处理现存特征，从而为后续的模式识别问题做准备</a:t>
            </a:r>
          </a:p>
          <a:p>
            <a:endParaRPr lang="zh-CN" altLang="en-US" sz="2000" dirty="0" smtClean="0"/>
          </a:p>
          <a:p>
            <a:r>
              <a:rPr lang="zh-CN" altLang="en-US" sz="2000" dirty="0" smtClean="0"/>
              <a:t>例如：</a:t>
            </a:r>
            <a:r>
              <a:rPr lang="en-US" altLang="zh-CN" sz="2000" dirty="0" smtClean="0">
                <a:latin typeface="Times New Roman" panose="02020603050405020304" pitchFamily="18" charset="0"/>
                <a:cs typeface="Times New Roman" panose="02020603050405020304" pitchFamily="18" charset="0"/>
              </a:rPr>
              <a:t>PCA</a:t>
            </a:r>
            <a:r>
              <a:rPr lang="zh-CN" altLang="en-US" sz="2000" dirty="0" smtClean="0"/>
              <a:t>降维</a:t>
            </a:r>
          </a:p>
          <a:p>
            <a:endParaRPr lang="zh-CN" altLang="en-US" sz="2000" dirty="0" smtClean="0"/>
          </a:p>
          <a:p>
            <a:r>
              <a:rPr lang="zh-CN" altLang="en-US" sz="2000" dirty="0" smtClean="0"/>
              <a:t>在任何探索性的工作中，无监督方法可以揭示观测数据的一些内部结构和规律</a:t>
            </a:r>
          </a:p>
          <a:p>
            <a:endParaRPr lang="zh-CN" altLang="en-US" sz="2000" dirty="0" smtClean="0"/>
          </a:p>
          <a:p>
            <a:r>
              <a:rPr lang="zh-CN" altLang="en-US" sz="2000" dirty="0" smtClean="0"/>
              <a:t>发现模式中内在的聚类或分组可能为分类器设计提供依据</a:t>
            </a:r>
          </a:p>
          <a:p>
            <a:endParaRPr lang="zh-CN" altLang="en-US" sz="2000" b="1" dirty="0"/>
          </a:p>
        </p:txBody>
      </p:sp>
    </p:spTree>
    <p:extLst>
      <p:ext uri="{BB962C8B-B14F-4D97-AF65-F5344CB8AC3E}">
        <p14:creationId xmlns:p14="http://schemas.microsoft.com/office/powerpoint/2010/main" val="2492064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smtClean="0">
                <a:latin typeface="Times New Roman" panose="02020603050405020304" pitchFamily="18" charset="0"/>
                <a:cs typeface="Times New Roman" panose="02020603050405020304" pitchFamily="18" charset="0"/>
              </a:rPr>
              <a:t>LDA</a:t>
            </a:r>
            <a:r>
              <a:rPr lang="zh-CN" altLang="en-US" sz="3600" b="1" dirty="0" smtClean="0"/>
              <a:t>主题模型</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70</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应用</a:t>
            </a:r>
            <a:r>
              <a:rPr lang="zh-CN" altLang="en-US" sz="2800" b="1" dirty="0" smtClean="0"/>
              <a:t>场景：公司创新度量</a:t>
            </a:r>
            <a:endParaRPr lang="zh-CN" altLang="en-US" sz="2800" b="1" dirty="0"/>
          </a:p>
        </p:txBody>
      </p:sp>
      <p:pic>
        <p:nvPicPr>
          <p:cNvPr id="10" name="内容占位符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198866" y="1566519"/>
            <a:ext cx="8684350" cy="515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1063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smtClean="0">
                <a:latin typeface="Times New Roman" panose="02020603050405020304" pitchFamily="18" charset="0"/>
                <a:cs typeface="Times New Roman" panose="02020603050405020304" pitchFamily="18" charset="0"/>
              </a:rPr>
              <a:t>LDA</a:t>
            </a:r>
            <a:r>
              <a:rPr lang="zh-CN" altLang="en-US" sz="3600" b="1" dirty="0" smtClean="0"/>
              <a:t>主题模型</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71</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应用场景：公司创新度量</a:t>
            </a:r>
          </a:p>
        </p:txBody>
      </p:sp>
      <p:sp>
        <p:nvSpPr>
          <p:cNvPr id="2" name="矩形 1"/>
          <p:cNvSpPr/>
          <p:nvPr/>
        </p:nvSpPr>
        <p:spPr>
          <a:xfrm>
            <a:off x="700391" y="1736416"/>
            <a:ext cx="9792680" cy="707886"/>
          </a:xfrm>
          <a:prstGeom prst="rect">
            <a:avLst/>
          </a:prstGeom>
        </p:spPr>
        <p:txBody>
          <a:bodyPr wrap="square">
            <a:spAutoFit/>
          </a:bodyPr>
          <a:lstStyle/>
          <a:p>
            <a:pPr marL="342900" indent="-342900" fontAlgn="auto">
              <a:buFont typeface="Arial" panose="020B0604020202020204" pitchFamily="34" charset="0"/>
              <a:buChar char="•"/>
            </a:pPr>
            <a:r>
              <a:rPr lang="zh-CN" altLang="en-US" sz="2000" dirty="0" smtClean="0">
                <a:latin typeface="Times New Roman" panose="02020603050405020304" pitchFamily="18" charset="0"/>
              </a:rPr>
              <a:t>公司创新很重要，但对公司创新的度量却很难</a:t>
            </a:r>
            <a:r>
              <a:rPr lang="zh-CN" altLang="en-US" sz="2000" dirty="0">
                <a:latin typeface="Times New Roman" panose="02020603050405020304" pitchFamily="18" charset="0"/>
              </a:rPr>
              <a:t>。</a:t>
            </a:r>
            <a:r>
              <a:rPr lang="zh-CN" altLang="en-US" sz="2000" dirty="0" smtClean="0">
                <a:latin typeface="Times New Roman" panose="02020603050405020304" pitchFamily="18" charset="0"/>
              </a:rPr>
              <a:t>只有</a:t>
            </a:r>
            <a:r>
              <a:rPr lang="zh-CN" altLang="en-US" sz="2000" dirty="0">
                <a:latin typeface="Times New Roman" panose="02020603050405020304" pitchFamily="18" charset="0"/>
              </a:rPr>
              <a:t>专利</a:t>
            </a:r>
            <a:r>
              <a:rPr lang="zh-CN" altLang="en-US" sz="2000" dirty="0" smtClean="0">
                <a:latin typeface="Times New Roman" panose="02020603050405020304" pitchFamily="18" charset="0"/>
              </a:rPr>
              <a:t>才算创新吗？</a:t>
            </a:r>
            <a:endParaRPr lang="en-US" altLang="zh-CN" sz="2000" dirty="0" smtClean="0">
              <a:latin typeface="Times New Roman" panose="02020603050405020304" pitchFamily="18" charset="0"/>
            </a:endParaRPr>
          </a:p>
          <a:p>
            <a:pPr marL="342900" indent="-342900" fontAlgn="auto">
              <a:buFont typeface="Arial" panose="020B0604020202020204" pitchFamily="34" charset="0"/>
              <a:buChar char="•"/>
            </a:pPr>
            <a:endParaRPr lang="en-US" altLang="zh-CN" sz="2000" dirty="0">
              <a:latin typeface="Times New Roman" panose="02020603050405020304" pitchFamily="18" charset="0"/>
            </a:endParaRPr>
          </a:p>
        </p:txBody>
      </p:sp>
      <p:pic>
        <p:nvPicPr>
          <p:cNvPr id="11" name="图片 10">
            <a:extLst>
              <a:ext uri="{FF2B5EF4-FFF2-40B4-BE49-F238E27FC236}">
                <a16:creationId xmlns:a16="http://schemas.microsoft.com/office/drawing/2014/main" id="{7EAAF6E3-EE2A-4B4C-A1FA-D258EDFA6F35}"/>
              </a:ext>
            </a:extLst>
          </p:cNvPr>
          <p:cNvPicPr>
            <a:picLocks noChangeAspect="1"/>
          </p:cNvPicPr>
          <p:nvPr/>
        </p:nvPicPr>
        <p:blipFill>
          <a:blip r:embed="rId4"/>
          <a:stretch>
            <a:fillRect/>
          </a:stretch>
        </p:blipFill>
        <p:spPr>
          <a:xfrm>
            <a:off x="1918916" y="3270053"/>
            <a:ext cx="5832405" cy="3574055"/>
          </a:xfrm>
          <a:prstGeom prst="rect">
            <a:avLst/>
          </a:prstGeom>
        </p:spPr>
      </p:pic>
      <p:sp>
        <p:nvSpPr>
          <p:cNvPr id="5" name="矩形 4"/>
          <p:cNvSpPr/>
          <p:nvPr/>
        </p:nvSpPr>
        <p:spPr>
          <a:xfrm>
            <a:off x="700391" y="2311410"/>
            <a:ext cx="10075140" cy="1077218"/>
          </a:xfrm>
          <a:prstGeom prst="rect">
            <a:avLst/>
          </a:prstGeom>
        </p:spPr>
        <p:txBody>
          <a:bodyPr wrap="square">
            <a:spAutoFit/>
          </a:bodyPr>
          <a:lstStyle/>
          <a:p>
            <a:pPr marL="342900" indent="-342900" fontAlgn="auto">
              <a:buFont typeface="Arial" panose="020B0604020202020204" pitchFamily="34" charset="0"/>
              <a:buChar char="•"/>
            </a:pPr>
            <a:r>
              <a:rPr lang="zh-CN" altLang="en-US" sz="2000" dirty="0">
                <a:latin typeface="Times New Roman" panose="02020603050405020304" pitchFamily="18" charset="0"/>
              </a:rPr>
              <a:t>这篇论文提出一种新的创新衡量标准来填补创新代理的特殊性与创新的一般性之间的差距，该衡量标准从分析师研报的内容中推断出公司创新的程度。</a:t>
            </a:r>
          </a:p>
          <a:p>
            <a:pPr marL="342900" indent="-342900" fontAlgn="auto">
              <a:buFont typeface="Arial" panose="020B0604020202020204" pitchFamily="34" charset="0"/>
              <a:buChar char="•"/>
            </a:pPr>
            <a:endParaRPr lang="zh-CN" altLang="en-US" sz="2400" dirty="0">
              <a:latin typeface="Times New Roman" panose="02020603050405020304" pitchFamily="18" charset="0"/>
            </a:endParaRPr>
          </a:p>
        </p:txBody>
      </p:sp>
    </p:spTree>
    <p:extLst>
      <p:ext uri="{BB962C8B-B14F-4D97-AF65-F5344CB8AC3E}">
        <p14:creationId xmlns:p14="http://schemas.microsoft.com/office/powerpoint/2010/main" val="9481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smtClean="0">
                <a:latin typeface="Times New Roman" panose="02020603050405020304" pitchFamily="18" charset="0"/>
                <a:cs typeface="Times New Roman" panose="02020603050405020304" pitchFamily="18" charset="0"/>
              </a:rPr>
              <a:t>LDA</a:t>
            </a:r>
            <a:r>
              <a:rPr lang="zh-CN" altLang="en-US" sz="3600" b="1" dirty="0" smtClean="0"/>
              <a:t>主题模型</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72</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应用场景：公司创新度量</a:t>
            </a:r>
          </a:p>
        </p:txBody>
      </p:sp>
      <p:sp>
        <p:nvSpPr>
          <p:cNvPr id="2" name="矩形 1"/>
          <p:cNvSpPr/>
          <p:nvPr/>
        </p:nvSpPr>
        <p:spPr>
          <a:xfrm>
            <a:off x="700391" y="1736416"/>
            <a:ext cx="9792680" cy="2246769"/>
          </a:xfrm>
          <a:prstGeom prst="rect">
            <a:avLst/>
          </a:prstGeom>
        </p:spPr>
        <p:txBody>
          <a:bodyPr wrap="square">
            <a:spAutoFit/>
          </a:bodyPr>
          <a:lstStyle/>
          <a:p>
            <a:pPr marL="342900" indent="-342900" fontAlgn="auto">
              <a:buFont typeface="Arial" panose="020B0604020202020204" pitchFamily="34" charset="0"/>
              <a:buChar char="•"/>
            </a:pPr>
            <a:r>
              <a:rPr lang="zh-CN" altLang="en-US" sz="2000" dirty="0">
                <a:latin typeface="Times New Roman" panose="02020603050405020304" pitchFamily="18" charset="0"/>
              </a:rPr>
              <a:t>通过</a:t>
            </a:r>
            <a:r>
              <a:rPr lang="en-US" altLang="zh-CN" sz="2000" dirty="0" smtClean="0">
                <a:latin typeface="Times New Roman" panose="02020603050405020304" pitchFamily="18" charset="0"/>
              </a:rPr>
              <a:t>LDA </a:t>
            </a:r>
            <a:r>
              <a:rPr lang="zh-CN" altLang="en-US" sz="2000" dirty="0">
                <a:latin typeface="Times New Roman" panose="02020603050405020304" pitchFamily="18" charset="0"/>
              </a:rPr>
              <a:t>模型</a:t>
            </a:r>
            <a:r>
              <a:rPr lang="zh-CN" altLang="en-US" sz="2000" dirty="0" smtClean="0">
                <a:latin typeface="Times New Roman" panose="02020603050405020304" pitchFamily="18" charset="0"/>
              </a:rPr>
              <a:t>，将分析师研报进行主题聚类，分析语料包括</a:t>
            </a:r>
            <a:r>
              <a:rPr lang="en-US" altLang="zh-CN" sz="2000" dirty="0" smtClean="0">
                <a:latin typeface="Times New Roman" panose="02020603050405020304" pitchFamily="18" charset="0"/>
              </a:rPr>
              <a:t>1990-2012</a:t>
            </a:r>
            <a:r>
              <a:rPr lang="zh-CN" altLang="en-US" sz="2000" dirty="0">
                <a:latin typeface="Times New Roman" panose="02020603050405020304" pitchFamily="18" charset="0"/>
              </a:rPr>
              <a:t>年期间标普</a:t>
            </a:r>
            <a:r>
              <a:rPr lang="en-US" altLang="zh-CN" sz="2000" dirty="0">
                <a:latin typeface="Times New Roman" panose="02020603050405020304" pitchFamily="18" charset="0"/>
              </a:rPr>
              <a:t>500</a:t>
            </a:r>
            <a:r>
              <a:rPr lang="zh-CN" altLang="en-US" sz="2000" dirty="0">
                <a:latin typeface="Times New Roman" panose="02020603050405020304" pitchFamily="18" charset="0"/>
              </a:rPr>
              <a:t>指数中</a:t>
            </a:r>
            <a:r>
              <a:rPr lang="en-US" altLang="zh-CN" sz="2000" dirty="0">
                <a:latin typeface="Times New Roman" panose="02020603050405020304" pitchFamily="18" charset="0"/>
              </a:rPr>
              <a:t>703</a:t>
            </a:r>
            <a:r>
              <a:rPr lang="zh-CN" altLang="en-US" sz="2000" dirty="0">
                <a:latin typeface="Times New Roman" panose="02020603050405020304" pitchFamily="18" charset="0"/>
              </a:rPr>
              <a:t>家公司的</a:t>
            </a:r>
            <a:r>
              <a:rPr lang="en-US" altLang="zh-CN" sz="2000" dirty="0">
                <a:latin typeface="Times New Roman" panose="02020603050405020304" pitchFamily="18" charset="0"/>
              </a:rPr>
              <a:t>665714</a:t>
            </a:r>
            <a:r>
              <a:rPr lang="zh-CN" altLang="en-US" sz="2000" dirty="0">
                <a:latin typeface="Times New Roman" panose="02020603050405020304" pitchFamily="18" charset="0"/>
              </a:rPr>
              <a:t>份分析师报告</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pPr marL="342900" indent="-342900" fontAlgn="auto">
              <a:buFont typeface="Arial" panose="020B0604020202020204" pitchFamily="34" charset="0"/>
              <a:buChar char="•"/>
            </a:pPr>
            <a:endParaRPr lang="en-US" altLang="zh-CN" sz="2000" dirty="0">
              <a:latin typeface="Times New Roman" panose="02020603050405020304" pitchFamily="18" charset="0"/>
            </a:endParaRPr>
          </a:p>
          <a:p>
            <a:pPr marL="342900" indent="-342900" fontAlgn="auto">
              <a:buFont typeface="Arial" panose="020B0604020202020204" pitchFamily="34" charset="0"/>
              <a:buChar char="•"/>
            </a:pPr>
            <a:r>
              <a:rPr lang="zh-CN" altLang="en-US" sz="2000" dirty="0" smtClean="0">
                <a:latin typeface="Times New Roman" panose="02020603050405020304" pitchFamily="18" charset="0"/>
              </a:rPr>
              <a:t>最终拟合了</a:t>
            </a:r>
            <a:r>
              <a:rPr lang="en-US" altLang="zh-CN" sz="2000" dirty="0" smtClean="0">
                <a:latin typeface="Times New Roman" panose="02020603050405020304" pitchFamily="18" charset="0"/>
              </a:rPr>
              <a:t>15</a:t>
            </a:r>
            <a:r>
              <a:rPr lang="zh-CN" altLang="en-US" sz="2000" dirty="0" smtClean="0">
                <a:latin typeface="Times New Roman" panose="02020603050405020304" pitchFamily="18" charset="0"/>
              </a:rPr>
              <a:t>个主题。从</a:t>
            </a:r>
            <a:r>
              <a:rPr lang="zh-CN" altLang="en-US" sz="2000" dirty="0">
                <a:latin typeface="Times New Roman" panose="02020603050405020304" pitchFamily="18" charset="0"/>
              </a:rPr>
              <a:t>这个拟合的主题模型中</a:t>
            </a:r>
            <a:r>
              <a:rPr lang="zh-CN" altLang="en-US" sz="2000" dirty="0" smtClean="0">
                <a:latin typeface="Times New Roman" panose="02020603050405020304" pitchFamily="18" charset="0"/>
              </a:rPr>
              <a:t>，从</a:t>
            </a:r>
            <a:r>
              <a:rPr lang="zh-CN" altLang="en-US" sz="2000" dirty="0">
                <a:latin typeface="Times New Roman" panose="02020603050405020304" pitchFamily="18" charset="0"/>
              </a:rPr>
              <a:t>主流创新教科书中使用</a:t>
            </a:r>
            <a:r>
              <a:rPr lang="zh-CN" altLang="en-US" sz="2000" dirty="0" smtClean="0">
                <a:latin typeface="Times New Roman" panose="02020603050405020304" pitchFamily="18" charset="0"/>
              </a:rPr>
              <a:t>的创新词汇为基准，计算每个主题与该基准的 </a:t>
            </a:r>
            <a:r>
              <a:rPr lang="en-US" altLang="zh-CN" sz="2000" dirty="0" err="1">
                <a:latin typeface="Times New Roman" panose="02020603050405020304" pitchFamily="18" charset="0"/>
              </a:rPr>
              <a:t>Kullback-Liebler</a:t>
            </a:r>
            <a:r>
              <a:rPr lang="zh-CN" altLang="en-US" sz="2000" dirty="0">
                <a:latin typeface="Times New Roman" panose="02020603050405020304" pitchFamily="18" charset="0"/>
              </a:rPr>
              <a:t>（</a:t>
            </a:r>
            <a:r>
              <a:rPr lang="en-US" altLang="zh-CN" sz="2000" dirty="0">
                <a:latin typeface="Times New Roman" panose="02020603050405020304" pitchFamily="18" charset="0"/>
              </a:rPr>
              <a:t>KL</a:t>
            </a:r>
            <a:r>
              <a:rPr lang="zh-CN" altLang="en-US" sz="2000" dirty="0">
                <a:latin typeface="Times New Roman" panose="02020603050405020304" pitchFamily="18" charset="0"/>
              </a:rPr>
              <a:t>）散度，并选择散度最小的主题。</a:t>
            </a:r>
          </a:p>
          <a:p>
            <a:pPr marL="342900" indent="-342900" fontAlgn="auto">
              <a:buFont typeface="Arial" panose="020B0604020202020204" pitchFamily="34" charset="0"/>
              <a:buChar char="•"/>
            </a:pPr>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26332498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smtClean="0">
                <a:latin typeface="Times New Roman" panose="02020603050405020304" pitchFamily="18" charset="0"/>
                <a:cs typeface="Times New Roman" panose="02020603050405020304" pitchFamily="18" charset="0"/>
              </a:rPr>
              <a:t>LDA</a:t>
            </a:r>
            <a:r>
              <a:rPr lang="zh-CN" altLang="en-US" sz="3600" b="1" dirty="0" smtClean="0"/>
              <a:t>主题模型</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73</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应用场景：公司创新度量</a:t>
            </a:r>
          </a:p>
        </p:txBody>
      </p:sp>
      <p:pic>
        <p:nvPicPr>
          <p:cNvPr id="9" name="图片 8">
            <a:extLst>
              <a:ext uri="{FF2B5EF4-FFF2-40B4-BE49-F238E27FC236}">
                <a16:creationId xmlns:a16="http://schemas.microsoft.com/office/drawing/2014/main" id="{D0F82F6C-8041-415B-B49A-A1E485D81415}"/>
              </a:ext>
            </a:extLst>
          </p:cNvPr>
          <p:cNvPicPr>
            <a:picLocks noChangeAspect="1"/>
          </p:cNvPicPr>
          <p:nvPr/>
        </p:nvPicPr>
        <p:blipFill>
          <a:blip r:embed="rId4"/>
          <a:stretch>
            <a:fillRect/>
          </a:stretch>
        </p:blipFill>
        <p:spPr>
          <a:xfrm>
            <a:off x="1054856" y="1728788"/>
            <a:ext cx="4016105" cy="3992271"/>
          </a:xfrm>
          <a:prstGeom prst="rect">
            <a:avLst/>
          </a:prstGeom>
        </p:spPr>
      </p:pic>
      <p:pic>
        <p:nvPicPr>
          <p:cNvPr id="10" name="图片 9">
            <a:extLst>
              <a:ext uri="{FF2B5EF4-FFF2-40B4-BE49-F238E27FC236}">
                <a16:creationId xmlns:a16="http://schemas.microsoft.com/office/drawing/2014/main" id="{87527E34-6599-4C07-833C-471DF4E30127}"/>
              </a:ext>
            </a:extLst>
          </p:cNvPr>
          <p:cNvPicPr>
            <a:picLocks noChangeAspect="1"/>
          </p:cNvPicPr>
          <p:nvPr/>
        </p:nvPicPr>
        <p:blipFill>
          <a:blip r:embed="rId5"/>
          <a:stretch>
            <a:fillRect/>
          </a:stretch>
        </p:blipFill>
        <p:spPr>
          <a:xfrm>
            <a:off x="6023201" y="1341649"/>
            <a:ext cx="2502884" cy="4897619"/>
          </a:xfrm>
          <a:prstGeom prst="rect">
            <a:avLst/>
          </a:prstGeom>
        </p:spPr>
      </p:pic>
    </p:spTree>
    <p:extLst>
      <p:ext uri="{BB962C8B-B14F-4D97-AF65-F5344CB8AC3E}">
        <p14:creationId xmlns:p14="http://schemas.microsoft.com/office/powerpoint/2010/main" val="19526051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smtClean="0">
                <a:latin typeface="Times New Roman" panose="02020603050405020304" pitchFamily="18" charset="0"/>
                <a:cs typeface="Times New Roman" panose="02020603050405020304" pitchFamily="18" charset="0"/>
              </a:rPr>
              <a:t>LDA</a:t>
            </a:r>
            <a:r>
              <a:rPr lang="zh-CN" altLang="en-US" sz="3600" b="1" dirty="0" smtClean="0"/>
              <a:t>主题模型</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74</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应用场景：公司创新度量</a:t>
            </a:r>
          </a:p>
        </p:txBody>
      </p:sp>
      <p:pic>
        <p:nvPicPr>
          <p:cNvPr id="11" name="图片 10">
            <a:extLst>
              <a:ext uri="{FF2B5EF4-FFF2-40B4-BE49-F238E27FC236}">
                <a16:creationId xmlns:a16="http://schemas.microsoft.com/office/drawing/2014/main" id="{4EC90ACF-6F09-474A-9F8A-3BF392BF32D5}"/>
              </a:ext>
            </a:extLst>
          </p:cNvPr>
          <p:cNvPicPr>
            <a:picLocks noChangeAspect="1"/>
          </p:cNvPicPr>
          <p:nvPr/>
        </p:nvPicPr>
        <p:blipFill>
          <a:blip r:embed="rId4"/>
          <a:stretch>
            <a:fillRect/>
          </a:stretch>
        </p:blipFill>
        <p:spPr>
          <a:xfrm>
            <a:off x="1676160" y="1850281"/>
            <a:ext cx="7059853" cy="4690219"/>
          </a:xfrm>
          <a:prstGeom prst="rect">
            <a:avLst/>
          </a:prstGeom>
        </p:spPr>
      </p:pic>
    </p:spTree>
    <p:extLst>
      <p:ext uri="{BB962C8B-B14F-4D97-AF65-F5344CB8AC3E}">
        <p14:creationId xmlns:p14="http://schemas.microsoft.com/office/powerpoint/2010/main" val="20098264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smtClean="0">
                <a:latin typeface="Times New Roman" panose="02020603050405020304" pitchFamily="18" charset="0"/>
                <a:cs typeface="Times New Roman" panose="02020603050405020304" pitchFamily="18" charset="0"/>
              </a:rPr>
              <a:t>LDA</a:t>
            </a:r>
            <a:r>
              <a:rPr lang="zh-CN" altLang="en-US" sz="3600" b="1" dirty="0" smtClean="0"/>
              <a:t>主题模型</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75</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lnSpc>
                <a:spcPct val="120000"/>
              </a:lnSpc>
              <a:spcAft>
                <a:spcPct val="20000"/>
              </a:spcAft>
              <a:buNone/>
            </a:pPr>
            <a:r>
              <a:rPr lang="zh-CN" altLang="en-US" sz="2800" b="1" dirty="0"/>
              <a:t>应用场景：公司创新度量</a:t>
            </a:r>
          </a:p>
        </p:txBody>
      </p:sp>
      <p:sp>
        <p:nvSpPr>
          <p:cNvPr id="2" name="矩形 1"/>
          <p:cNvSpPr/>
          <p:nvPr/>
        </p:nvSpPr>
        <p:spPr>
          <a:xfrm>
            <a:off x="622826" y="1643281"/>
            <a:ext cx="10224710" cy="4278094"/>
          </a:xfrm>
          <a:prstGeom prst="rect">
            <a:avLst/>
          </a:prstGeom>
        </p:spPr>
        <p:txBody>
          <a:bodyPr wrap="square">
            <a:spAutoFit/>
          </a:bodyPr>
          <a:lstStyle/>
          <a:p>
            <a:pPr marL="342900" indent="-342900">
              <a:lnSpc>
                <a:spcPct val="170000"/>
              </a:lnSpc>
              <a:buFont typeface="Arial" panose="020B0604020202020204" pitchFamily="34" charset="0"/>
              <a:buChar char="•"/>
            </a:pPr>
            <a:r>
              <a:rPr lang="zh-CN" altLang="en-US" sz="2000" dirty="0" smtClean="0">
                <a:latin typeface="+mn-ea"/>
              </a:rPr>
              <a:t>现在</a:t>
            </a:r>
            <a:r>
              <a:rPr lang="zh-CN" altLang="en-US" sz="2000" dirty="0">
                <a:latin typeface="+mn-ea"/>
              </a:rPr>
              <a:t>转向使用基于文本的度量来评估创新的绩效影响。</a:t>
            </a:r>
          </a:p>
          <a:p>
            <a:pPr>
              <a:lnSpc>
                <a:spcPct val="170000"/>
              </a:lnSpc>
            </a:pPr>
            <a:endParaRPr lang="en-US" altLang="zh-CN" sz="2000" dirty="0" smtClean="0">
              <a:latin typeface="+mn-ea"/>
            </a:endParaRPr>
          </a:p>
          <a:p>
            <a:pPr marL="342900" indent="-342900">
              <a:lnSpc>
                <a:spcPct val="170000"/>
              </a:lnSpc>
              <a:buFont typeface="Arial" panose="020B0604020202020204" pitchFamily="34" charset="0"/>
              <a:buChar char="•"/>
            </a:pPr>
            <a:r>
              <a:rPr lang="zh-CN" altLang="en-US" sz="2000" dirty="0" smtClean="0">
                <a:latin typeface="+mn-ea"/>
              </a:rPr>
              <a:t>检验通过</a:t>
            </a:r>
            <a:r>
              <a:rPr lang="zh-CN" altLang="en-US" sz="2000" dirty="0">
                <a:latin typeface="+mn-ea"/>
              </a:rPr>
              <a:t>文本衡量的</a:t>
            </a:r>
            <a:r>
              <a:rPr lang="zh-CN" altLang="en-US" sz="2000" dirty="0" smtClean="0">
                <a:latin typeface="+mn-ea"/>
              </a:rPr>
              <a:t>创新是否会</a:t>
            </a:r>
            <a:r>
              <a:rPr lang="zh-CN" altLang="en-US" sz="2000" dirty="0">
                <a:latin typeface="+mn-ea"/>
              </a:rPr>
              <a:t>对一年后的运营绩效产生影响（以资产回报率衡量</a:t>
            </a:r>
            <a:r>
              <a:rPr lang="zh-CN" altLang="en-US" sz="2000" dirty="0" smtClean="0">
                <a:latin typeface="+mn-ea"/>
              </a:rPr>
              <a:t>）</a:t>
            </a:r>
            <a:endParaRPr lang="en-US" altLang="zh-CN" sz="2000" dirty="0">
              <a:latin typeface="+mn-ea"/>
            </a:endParaRPr>
          </a:p>
          <a:p>
            <a:pPr>
              <a:lnSpc>
                <a:spcPct val="170000"/>
              </a:lnSpc>
            </a:pPr>
            <a:endParaRPr lang="en-US" altLang="zh-CN" sz="2000" dirty="0">
              <a:latin typeface="+mn-ea"/>
            </a:endParaRPr>
          </a:p>
          <a:p>
            <a:pPr>
              <a:lnSpc>
                <a:spcPct val="170000"/>
              </a:lnSpc>
            </a:pPr>
            <a:endParaRPr lang="en-US" altLang="zh-CN" sz="2000" dirty="0">
              <a:latin typeface="+mn-ea"/>
            </a:endParaRPr>
          </a:p>
          <a:p>
            <a:pPr>
              <a:lnSpc>
                <a:spcPct val="170000"/>
              </a:lnSpc>
            </a:pPr>
            <a:endParaRPr lang="en-US" altLang="zh-CN" sz="2000" dirty="0" smtClean="0">
              <a:latin typeface="+mn-ea"/>
            </a:endParaRPr>
          </a:p>
          <a:p>
            <a:pPr>
              <a:lnSpc>
                <a:spcPct val="170000"/>
              </a:lnSpc>
            </a:pPr>
            <a:endParaRPr lang="en-US" altLang="zh-CN" sz="2000" dirty="0">
              <a:latin typeface="+mn-ea"/>
            </a:endParaRPr>
          </a:p>
          <a:p>
            <a:pPr marL="342900" indent="-342900">
              <a:lnSpc>
                <a:spcPct val="170000"/>
              </a:lnSpc>
              <a:buFont typeface="Arial" panose="020B0604020202020204" pitchFamily="34" charset="0"/>
              <a:buChar char="•"/>
            </a:pPr>
            <a:r>
              <a:rPr lang="zh-CN" altLang="en-US" sz="2000" dirty="0">
                <a:latin typeface="+mn-ea"/>
              </a:rPr>
              <a:t>其中因变量</a:t>
            </a:r>
            <a:r>
              <a:rPr lang="en-US" altLang="zh-CN" sz="2000" dirty="0" smtClean="0">
                <a:latin typeface="+mn-ea"/>
              </a:rPr>
              <a:t>ROA</a:t>
            </a:r>
            <a:r>
              <a:rPr lang="zh-CN" altLang="en-US" sz="2000" dirty="0" smtClean="0">
                <a:latin typeface="+mn-ea"/>
              </a:rPr>
              <a:t>是公司在</a:t>
            </a:r>
            <a:r>
              <a:rPr lang="en-US" altLang="zh-CN" sz="2000" dirty="0">
                <a:latin typeface="+mn-ea"/>
              </a:rPr>
              <a:t>t+1</a:t>
            </a:r>
            <a:r>
              <a:rPr lang="zh-CN" altLang="en-US" sz="2000" dirty="0">
                <a:latin typeface="+mn-ea"/>
              </a:rPr>
              <a:t>年的资产回报率（</a:t>
            </a:r>
            <a:r>
              <a:rPr lang="en-US" altLang="zh-CN" sz="2000" dirty="0">
                <a:latin typeface="+mn-ea"/>
              </a:rPr>
              <a:t>EBITDA/</a:t>
            </a:r>
            <a:r>
              <a:rPr lang="zh-CN" altLang="en-US" sz="2000" dirty="0">
                <a:latin typeface="+mn-ea"/>
              </a:rPr>
              <a:t>资产</a:t>
            </a:r>
            <a:r>
              <a:rPr lang="zh-CN" altLang="en-US" sz="2000" dirty="0" smtClean="0">
                <a:latin typeface="+mn-ea"/>
              </a:rPr>
              <a:t>）</a:t>
            </a:r>
            <a:endParaRPr lang="en-US" altLang="zh-CN" sz="2000" dirty="0">
              <a:latin typeface="+mn-ea"/>
            </a:endParaRPr>
          </a:p>
        </p:txBody>
      </p:sp>
      <p:pic>
        <p:nvPicPr>
          <p:cNvPr id="9" name="图片 8">
            <a:extLst>
              <a:ext uri="{FF2B5EF4-FFF2-40B4-BE49-F238E27FC236}">
                <a16:creationId xmlns:a16="http://schemas.microsoft.com/office/drawing/2014/main" id="{EECA8F40-E582-4260-86EE-8D9A26ACEC73}"/>
              </a:ext>
            </a:extLst>
          </p:cNvPr>
          <p:cNvPicPr>
            <a:picLocks noChangeAspect="1"/>
          </p:cNvPicPr>
          <p:nvPr/>
        </p:nvPicPr>
        <p:blipFill>
          <a:blip r:embed="rId4"/>
          <a:stretch>
            <a:fillRect/>
          </a:stretch>
        </p:blipFill>
        <p:spPr>
          <a:xfrm>
            <a:off x="1102484" y="3501799"/>
            <a:ext cx="8988494" cy="1203184"/>
          </a:xfrm>
          <a:prstGeom prst="rect">
            <a:avLst/>
          </a:prstGeom>
        </p:spPr>
      </p:pic>
    </p:spTree>
    <p:extLst>
      <p:ext uri="{BB962C8B-B14F-4D97-AF65-F5344CB8AC3E}">
        <p14:creationId xmlns:p14="http://schemas.microsoft.com/office/powerpoint/2010/main" val="14056550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C:\Users\Administrator\Desktop\财大ppt模板\B10PPT模板（二）宽屏-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6548"/>
            <a:ext cx="12188825"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58750"/>
            <a:ext cx="13525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图片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0" y="330200"/>
            <a:ext cx="2930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灯片编号占位符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E643BB74-6F1F-4DD3-8DC6-B952338D319E}" type="slidenum">
              <a:rPr lang="zh-CN" altLang="en-US" smtClean="0"/>
              <a:pPr defTabSz="1042988"/>
              <a:t>76</a:t>
            </a:fld>
            <a:endParaRPr lang="zh-CN" altLang="en-US" smtClean="0"/>
          </a:p>
        </p:txBody>
      </p:sp>
      <p:pic>
        <p:nvPicPr>
          <p:cNvPr id="7" name="图片 6">
            <a:extLst>
              <a:ext uri="{FF2B5EF4-FFF2-40B4-BE49-F238E27FC236}">
                <a16:creationId xmlns:a16="http://schemas.microsoft.com/office/drawing/2014/main" id="{F3CBD9D3-68FF-4A56-B6CC-BB6092EFFC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111" y="1845684"/>
            <a:ext cx="2229402" cy="2229402"/>
          </a:xfrm>
          <a:prstGeom prst="rect">
            <a:avLst/>
          </a:prstGeom>
        </p:spPr>
      </p:pic>
      <p:sp>
        <p:nvSpPr>
          <p:cNvPr id="9" name="内容占位符 2"/>
          <p:cNvSpPr>
            <a:spLocks noGrp="1"/>
          </p:cNvSpPr>
          <p:nvPr>
            <p:ph idx="1"/>
          </p:nvPr>
        </p:nvSpPr>
        <p:spPr>
          <a:xfrm>
            <a:off x="1270871" y="3905190"/>
            <a:ext cx="8730960" cy="648086"/>
          </a:xfrm>
        </p:spPr>
        <p:txBody>
          <a:bodyPr>
            <a:normAutofit lnSpcReduction="10000"/>
          </a:bodyPr>
          <a:lstStyle/>
          <a:p>
            <a:pPr algn="ctr">
              <a:buNone/>
            </a:pPr>
            <a:endParaRPr lang="en-US" altLang="zh-CN" sz="1633" dirty="0">
              <a:solidFill>
                <a:srgbClr val="7C1D20"/>
              </a:solidFill>
              <a:latin typeface="微软雅黑" panose="020B0503020204020204" charset="-122"/>
              <a:ea typeface="微软雅黑" panose="020B0503020204020204" charset="-122"/>
            </a:endParaRPr>
          </a:p>
          <a:p>
            <a:pPr algn="ctr">
              <a:buNone/>
            </a:pPr>
            <a:r>
              <a:rPr lang="zh-CN" altLang="en-US" sz="1633" dirty="0">
                <a:solidFill>
                  <a:srgbClr val="7C1D20"/>
                </a:solidFill>
                <a:latin typeface="微软雅黑" pitchFamily="34" charset="-122"/>
                <a:ea typeface="微软雅黑" pitchFamily="34" charset="-122"/>
              </a:rPr>
              <a:t>公众号：机器学习与数字经济实验室</a:t>
            </a:r>
          </a:p>
          <a:p>
            <a:pPr algn="ctr">
              <a:buNone/>
            </a:pPr>
            <a:endParaRPr lang="zh-CN" altLang="en-US" sz="1633" dirty="0" smtClean="0">
              <a:solidFill>
                <a:srgbClr val="7C1D20"/>
              </a:solidFill>
              <a:latin typeface="微软雅黑" pitchFamily="34" charset="-122"/>
              <a:ea typeface="微软雅黑" pitchFamily="34" charset="-122"/>
            </a:endParaRPr>
          </a:p>
          <a:p>
            <a:pPr algn="ctr">
              <a:buNone/>
            </a:pPr>
            <a:endParaRPr lang="zh-CN" altLang="en-US" sz="2903" dirty="0">
              <a:solidFill>
                <a:srgbClr val="7C1D2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无监督学习概述</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buNone/>
            </a:pPr>
            <a:r>
              <a:rPr lang="zh-CN" altLang="en-US" sz="2800" b="1" dirty="0">
                <a:latin typeface="宋体" panose="02010600030101010101" pitchFamily="2" charset="-122"/>
              </a:rPr>
              <a:t>无监督学习与有监督学习方法的区别</a:t>
            </a:r>
            <a:endParaRPr lang="zh-CN" altLang="en-US" sz="2800" b="1" dirty="0" smtClean="0"/>
          </a:p>
        </p:txBody>
      </p:sp>
      <p:sp>
        <p:nvSpPr>
          <p:cNvPr id="10" name="Rectangle 3">
            <a:extLst>
              <a:ext uri="{FF2B5EF4-FFF2-40B4-BE49-F238E27FC236}">
                <a16:creationId xmlns:a16="http://schemas.microsoft.com/office/drawing/2014/main" id="{F267BB6A-872B-4E92-9031-E80392155699}"/>
              </a:ext>
            </a:extLst>
          </p:cNvPr>
          <p:cNvSpPr txBox="1">
            <a:spLocks noChangeArrowheads="1"/>
          </p:cNvSpPr>
          <p:nvPr/>
        </p:nvSpPr>
        <p:spPr bwMode="auto">
          <a:xfrm>
            <a:off x="739513" y="1627768"/>
            <a:ext cx="9459978" cy="374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767" tIns="49008" rIns="99767" bIns="49008" numCol="1" rtlCol="0" anchor="t" anchorCtr="0" compatLnSpc="1">
            <a:prstTxWarp prst="textNoShape">
              <a:avLst/>
            </a:prstTxWarp>
            <a:sp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420053" indent="-420053">
              <a:tabLst>
                <a:tab pos="113765" algn="l"/>
                <a:tab pos="1163896" algn="l"/>
              </a:tabLst>
            </a:pPr>
            <a:r>
              <a:rPr lang="zh-CN" altLang="en-US" sz="2000" dirty="0" smtClean="0">
                <a:latin typeface="宋体" panose="02010600030101010101" pitchFamily="2" charset="-122"/>
              </a:rPr>
              <a:t>有监督学习方法必须有训练集与测试样本。在训练集中找规律，而对测试样本使用这种规律；而</a:t>
            </a:r>
            <a:r>
              <a:rPr lang="zh-CN" altLang="en-US" sz="2000" b="1" dirty="0" smtClean="0">
                <a:latin typeface="宋体" panose="02010600030101010101" pitchFamily="2" charset="-122"/>
              </a:rPr>
              <a:t>无监督学习没有训练集</a:t>
            </a:r>
            <a:r>
              <a:rPr lang="zh-CN" altLang="en-US" sz="2000" dirty="0" smtClean="0">
                <a:latin typeface="宋体" panose="02010600030101010101" pitchFamily="2" charset="-122"/>
              </a:rPr>
              <a:t>，只有一组数据，在该组数据集内寻找规律。</a:t>
            </a:r>
            <a:endParaRPr lang="en-US" altLang="zh-CN" sz="2000" dirty="0" smtClean="0">
              <a:latin typeface="宋体" panose="02010600030101010101" pitchFamily="2" charset="-122"/>
            </a:endParaRPr>
          </a:p>
          <a:p>
            <a:pPr marL="420053" indent="-420053">
              <a:tabLst>
                <a:tab pos="113765" algn="l"/>
                <a:tab pos="1163896" algn="l"/>
              </a:tabLst>
            </a:pPr>
            <a:endParaRPr lang="zh-CN" altLang="en-US" sz="2000" dirty="0" smtClean="0">
              <a:latin typeface="宋体" panose="02010600030101010101" pitchFamily="2" charset="-122"/>
            </a:endParaRPr>
          </a:p>
          <a:p>
            <a:pPr marL="420053" indent="-420053">
              <a:tabLst>
                <a:tab pos="113765" algn="l"/>
                <a:tab pos="1163896" algn="l"/>
              </a:tabLst>
            </a:pPr>
            <a:r>
              <a:rPr lang="zh-CN" altLang="en-US" sz="2000" dirty="0" smtClean="0">
                <a:latin typeface="宋体" panose="02010600030101010101" pitchFamily="2" charset="-122"/>
              </a:rPr>
              <a:t>有监督学习方法的目的是识别事物，识别的结果表现在给待识别数据加上了标号。因此训练样本集必须由带标号样本组成；而</a:t>
            </a:r>
            <a:r>
              <a:rPr lang="zh-CN" altLang="en-US" sz="2000" b="1" dirty="0" smtClean="0">
                <a:latin typeface="宋体" panose="02010600030101010101" pitchFamily="2" charset="-122"/>
              </a:rPr>
              <a:t>无监督学习方法只有分析数据集本身，无标号</a:t>
            </a:r>
            <a:r>
              <a:rPr lang="zh-CN" altLang="en-US" sz="2000" dirty="0" smtClean="0">
                <a:latin typeface="宋体" panose="02010600030101010101" pitchFamily="2" charset="-122"/>
              </a:rPr>
              <a:t>。如果发现数据集呈现某种聚集性，则可按自然的聚集性分类，但不以与某种预先的分类标号为目的。 </a:t>
            </a:r>
            <a:endParaRPr lang="en-US" altLang="zh-CN" sz="2000" dirty="0" smtClean="0">
              <a:latin typeface="宋体" panose="02010600030101010101" pitchFamily="2" charset="-122"/>
            </a:endParaRPr>
          </a:p>
          <a:p>
            <a:pPr marL="420053" indent="-420053">
              <a:tabLst>
                <a:tab pos="113765" algn="l"/>
                <a:tab pos="1163896" algn="l"/>
              </a:tabLst>
            </a:pPr>
            <a:endParaRPr lang="en-US" altLang="zh-CN" sz="2000" dirty="0" smtClean="0">
              <a:latin typeface="宋体" panose="02010600030101010101" pitchFamily="2" charset="-122"/>
            </a:endParaRPr>
          </a:p>
          <a:p>
            <a:pPr marL="420053" indent="-420053">
              <a:tabLst>
                <a:tab pos="113765" algn="l"/>
                <a:tab pos="1163896" algn="l"/>
              </a:tabLst>
            </a:pPr>
            <a:r>
              <a:rPr lang="zh-CN" altLang="en-US" sz="2000" dirty="0" smtClean="0">
                <a:latin typeface="宋体" panose="02010600030101010101" pitchFamily="2" charset="-122"/>
              </a:rPr>
              <a:t>无监督学习方法在寻找数据集中的规律性，这种规律性不是划分数据集的目的，即不一定要“分类”。比如分析数据的主分量，或分析数据集的特点。</a:t>
            </a:r>
            <a:endParaRPr lang="zh-CN" altLang="en-US" sz="2000" dirty="0">
              <a:latin typeface="宋体" panose="02010600030101010101" pitchFamily="2" charset="-122"/>
            </a:endParaRPr>
          </a:p>
        </p:txBody>
      </p:sp>
    </p:spTree>
    <p:extLst>
      <p:ext uri="{BB962C8B-B14F-4D97-AF65-F5344CB8AC3E}">
        <p14:creationId xmlns:p14="http://schemas.microsoft.com/office/powerpoint/2010/main" val="3986226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无监督学习概述</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1" y="909638"/>
            <a:ext cx="9576666" cy="576021"/>
          </a:xfrm>
        </p:spPr>
        <p:txBody>
          <a:bodyPr>
            <a:noAutofit/>
          </a:bodyPr>
          <a:lstStyle/>
          <a:p>
            <a:pPr marL="0" indent="0">
              <a:buNone/>
            </a:pPr>
            <a:r>
              <a:rPr lang="zh-CN" altLang="en-US" sz="2800" b="1" dirty="0">
                <a:latin typeface="宋体" panose="02010600030101010101" pitchFamily="2" charset="-122"/>
              </a:rPr>
              <a:t>无监督学习的应用</a:t>
            </a:r>
          </a:p>
        </p:txBody>
      </p:sp>
      <p:sp>
        <p:nvSpPr>
          <p:cNvPr id="9" name="矩形 8">
            <a:extLst>
              <a:ext uri="{FF2B5EF4-FFF2-40B4-BE49-F238E27FC236}">
                <a16:creationId xmlns:a16="http://schemas.microsoft.com/office/drawing/2014/main" id="{E16A9B71-2B9A-4A33-96A9-50FCF9A5CE29}"/>
              </a:ext>
            </a:extLst>
          </p:cNvPr>
          <p:cNvSpPr/>
          <p:nvPr/>
        </p:nvSpPr>
        <p:spPr>
          <a:xfrm>
            <a:off x="625877" y="1744698"/>
            <a:ext cx="10437674" cy="3170099"/>
          </a:xfrm>
          <a:prstGeom prst="rect">
            <a:avLst/>
          </a:prstGeom>
        </p:spPr>
        <p:txBody>
          <a:bodyPr wrap="square">
            <a:spAutoFit/>
          </a:bodyPr>
          <a:lstStyle/>
          <a:p>
            <a:pPr>
              <a:buFont typeface="Arial" panose="020B0604020202020204" pitchFamily="34" charset="0"/>
              <a:buChar char="•"/>
            </a:pPr>
            <a:r>
              <a:rPr lang="zh-CN" altLang="en-US" sz="2000" dirty="0">
                <a:solidFill>
                  <a:srgbClr val="191919"/>
                </a:solidFill>
                <a:latin typeface="Times New Roman" panose="02020603050405020304" pitchFamily="18" charset="0"/>
              </a:rPr>
              <a:t>一家广告平台需要根据相似的人口学特征和购买习惯将人口分成不同的小组，以便广告客户可以通过有关联的广告接触到他们的目标客户。</a:t>
            </a:r>
            <a:endParaRPr lang="en-US" altLang="zh-CN" sz="2000" dirty="0">
              <a:solidFill>
                <a:srgbClr val="191919"/>
              </a:solidFill>
              <a:latin typeface="Times New Roman" panose="02020603050405020304" pitchFamily="18" charset="0"/>
            </a:endParaRPr>
          </a:p>
          <a:p>
            <a:pPr>
              <a:buFont typeface="Arial" panose="020B0604020202020204" pitchFamily="34" charset="0"/>
              <a:buChar char="•"/>
            </a:pPr>
            <a:endParaRPr lang="en-US" altLang="zh-CN" sz="2000" dirty="0">
              <a:solidFill>
                <a:srgbClr val="191919"/>
              </a:solidFill>
              <a:latin typeface="Times New Roman" panose="02020603050405020304" pitchFamily="18" charset="0"/>
            </a:endParaRPr>
          </a:p>
          <a:p>
            <a:pPr>
              <a:buFont typeface="Arial" panose="020B0604020202020204" pitchFamily="34" charset="0"/>
              <a:buChar char="•"/>
            </a:pPr>
            <a:r>
              <a:rPr lang="en-US" altLang="zh-CN" sz="2000" dirty="0">
                <a:solidFill>
                  <a:srgbClr val="191919"/>
                </a:solidFill>
                <a:latin typeface="Times New Roman" panose="02020603050405020304" pitchFamily="18" charset="0"/>
                <a:cs typeface="Times New Roman" panose="02020603050405020304" pitchFamily="18" charset="0"/>
              </a:rPr>
              <a:t>Airbnb </a:t>
            </a:r>
            <a:r>
              <a:rPr lang="zh-CN" altLang="en-US" sz="2000" dirty="0">
                <a:solidFill>
                  <a:srgbClr val="191919"/>
                </a:solidFill>
                <a:latin typeface="Times New Roman" panose="02020603050405020304" pitchFamily="18" charset="0"/>
              </a:rPr>
              <a:t>需要将自己的房屋清单分组成不同的社区，以便用户能更轻松地查阅这些清单。</a:t>
            </a:r>
            <a:endParaRPr lang="en-US" altLang="zh-CN" sz="2000" dirty="0">
              <a:solidFill>
                <a:srgbClr val="191919"/>
              </a:solidFill>
              <a:latin typeface="Times New Roman" panose="02020603050405020304" pitchFamily="18" charset="0"/>
            </a:endParaRPr>
          </a:p>
          <a:p>
            <a:pPr>
              <a:buFont typeface="Arial" panose="020B0604020202020204" pitchFamily="34" charset="0"/>
              <a:buChar char="•"/>
            </a:pPr>
            <a:endParaRPr lang="en-US" altLang="zh-CN" sz="2000" dirty="0">
              <a:solidFill>
                <a:srgbClr val="191919"/>
              </a:solidFill>
              <a:latin typeface="Times New Roman" panose="02020603050405020304" pitchFamily="18" charset="0"/>
            </a:endParaRPr>
          </a:p>
          <a:p>
            <a:pPr>
              <a:buFont typeface="Arial" panose="020B0604020202020204" pitchFamily="34" charset="0"/>
              <a:buChar char="•"/>
            </a:pPr>
            <a:r>
              <a:rPr lang="zh-CN" altLang="en-US" sz="2000" dirty="0">
                <a:solidFill>
                  <a:srgbClr val="191919"/>
                </a:solidFill>
                <a:latin typeface="Times New Roman" panose="02020603050405020304" pitchFamily="18" charset="0"/>
              </a:rPr>
              <a:t>一个数据科学团队需要降低一个大型数据集的维度的数量，以便简化建模和降低文件大小。</a:t>
            </a:r>
            <a:endParaRPr lang="en-US" altLang="zh-CN" sz="2000" dirty="0">
              <a:solidFill>
                <a:srgbClr val="191919"/>
              </a:solidFill>
              <a:latin typeface="Times New Roman" panose="02020603050405020304" pitchFamily="18" charset="0"/>
            </a:endParaRPr>
          </a:p>
          <a:p>
            <a:pPr>
              <a:buFont typeface="Arial" panose="020B0604020202020204" pitchFamily="34" charset="0"/>
              <a:buChar char="•"/>
            </a:pPr>
            <a:endParaRPr lang="en-US" altLang="zh-CN" sz="2000" b="0" i="0" dirty="0">
              <a:solidFill>
                <a:srgbClr val="191919"/>
              </a:solidFill>
              <a:effectLst/>
              <a:latin typeface="Times New Roman" panose="02020603050405020304" pitchFamily="18" charset="0"/>
            </a:endParaRPr>
          </a:p>
          <a:p>
            <a:pPr>
              <a:buFont typeface="Arial" panose="020B0604020202020204" pitchFamily="34" charset="0"/>
              <a:buChar char="•"/>
            </a:pPr>
            <a:r>
              <a:rPr lang="zh-CN" altLang="en-US" sz="2000" dirty="0">
                <a:solidFill>
                  <a:srgbClr val="191919"/>
                </a:solidFill>
                <a:latin typeface="Times New Roman" panose="02020603050405020304" pitchFamily="18" charset="0"/>
              </a:rPr>
              <a:t>学校期刊数据库需要将一千篇署名作者为</a:t>
            </a:r>
            <a:r>
              <a:rPr lang="en-US" altLang="zh-CN" sz="2000" dirty="0">
                <a:solidFill>
                  <a:srgbClr val="191919"/>
                </a:solidFill>
                <a:latin typeface="Times New Roman" panose="02020603050405020304" pitchFamily="18" charset="0"/>
              </a:rPr>
              <a:t>Guo,</a:t>
            </a:r>
            <a:r>
              <a:rPr lang="zh-CN" altLang="en-US" sz="2000" dirty="0">
                <a:solidFill>
                  <a:srgbClr val="191919"/>
                </a:solidFill>
                <a:latin typeface="Times New Roman" panose="02020603050405020304" pitchFamily="18" charset="0"/>
              </a:rPr>
              <a:t> </a:t>
            </a:r>
            <a:r>
              <a:rPr lang="en-US" altLang="zh-CN" sz="2000" dirty="0">
                <a:solidFill>
                  <a:srgbClr val="191919"/>
                </a:solidFill>
                <a:latin typeface="Times New Roman" panose="02020603050405020304" pitchFamily="18" charset="0"/>
              </a:rPr>
              <a:t>F.</a:t>
            </a:r>
            <a:r>
              <a:rPr lang="zh-CN" altLang="en-US" sz="2000" dirty="0">
                <a:solidFill>
                  <a:srgbClr val="191919"/>
                </a:solidFill>
                <a:latin typeface="Times New Roman" panose="02020603050405020304" pitchFamily="18" charset="0"/>
              </a:rPr>
              <a:t>的学术论文分给不同作者</a:t>
            </a:r>
            <a:endParaRPr lang="en-US" altLang="zh-CN" sz="2000" dirty="0">
              <a:solidFill>
                <a:srgbClr val="191919"/>
              </a:solidFill>
              <a:latin typeface="Times New Roman" panose="02020603050405020304" pitchFamily="18" charset="0"/>
            </a:endParaRPr>
          </a:p>
          <a:p>
            <a:pPr>
              <a:buFont typeface="Arial" panose="020B0604020202020204" pitchFamily="34" charset="0"/>
              <a:buChar char="•"/>
            </a:pPr>
            <a:endParaRPr lang="en-US" altLang="zh-CN" sz="2000" b="0" i="0" dirty="0">
              <a:solidFill>
                <a:srgbClr val="191919"/>
              </a:solidFill>
              <a:effectLst/>
              <a:latin typeface="Times New Roman" panose="02020603050405020304" pitchFamily="18" charset="0"/>
            </a:endParaRPr>
          </a:p>
          <a:p>
            <a:pPr>
              <a:buFont typeface="Arial" panose="020B0604020202020204" pitchFamily="34" charset="0"/>
              <a:buChar char="•"/>
            </a:pPr>
            <a:r>
              <a:rPr lang="zh-CN" altLang="en-US" sz="2000" b="0" i="0" dirty="0">
                <a:solidFill>
                  <a:srgbClr val="191919"/>
                </a:solidFill>
                <a:effectLst/>
                <a:latin typeface="Times New Roman" panose="02020603050405020304" pitchFamily="18" charset="0"/>
              </a:rPr>
              <a:t>新闻报道（央行会议稿、议会议员发言稿等）划分为不同的主题</a:t>
            </a:r>
          </a:p>
        </p:txBody>
      </p:sp>
    </p:spTree>
    <p:extLst>
      <p:ext uri="{BB962C8B-B14F-4D97-AF65-F5344CB8AC3E}">
        <p14:creationId xmlns:p14="http://schemas.microsoft.com/office/powerpoint/2010/main" val="36953263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869</TotalTime>
  <Pages>0</Pages>
  <Words>5019</Words>
  <Characters>0</Characters>
  <Application>Microsoft Office PowerPoint</Application>
  <DocSecurity>0</DocSecurity>
  <PresentationFormat>自定义</PresentationFormat>
  <Lines>0</Lines>
  <Paragraphs>537</Paragraphs>
  <Slides>76</Slides>
  <Notes>1</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76</vt:i4>
      </vt:variant>
    </vt:vector>
  </HeadingPairs>
  <TitlesOfParts>
    <vt:vector size="91" baseType="lpstr">
      <vt:lpstr>FangSong</vt:lpstr>
      <vt:lpstr>仿宋</vt:lpstr>
      <vt:lpstr>华文中宋</vt:lpstr>
      <vt:lpstr>楷体</vt:lpstr>
      <vt:lpstr>楷体_GB2312</vt:lpstr>
      <vt:lpstr>隶书</vt:lpstr>
      <vt:lpstr>宋体</vt:lpstr>
      <vt:lpstr>微软雅黑</vt:lpstr>
      <vt:lpstr>Arial</vt:lpstr>
      <vt:lpstr>Calibri</vt:lpstr>
      <vt:lpstr>Cambria Math</vt:lpstr>
      <vt:lpstr>Times New Roman</vt:lpstr>
      <vt:lpstr>Wingdings</vt:lpstr>
      <vt:lpstr>Office 主题</vt:lpstr>
      <vt:lpstr>Equation</vt:lpstr>
      <vt:lpstr>第6讲 无监督学习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LDA的这三位作者在原始论文中给了一个简单的例子。比如假设事先给定了这几个主题：Arts、Budgets、Children、Education，然后通过学习训练，获取每个主题Topic对应的词语。如下图所示：</vt:lpstr>
      <vt:lpstr>然后以一定的概率选取上述某个主题，再以一定的概率选取那个主题下的某个单词，不断的重复这两步，最终生成如下图所示的一篇文章（其中不同颜色的词语分别对应上图中不同主题下的词）：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subject/>
  <dc:creator>admin</dc:creator>
  <cp:keywords/>
  <dc:description/>
  <cp:lastModifiedBy>guo_feng</cp:lastModifiedBy>
  <cp:revision>504</cp:revision>
  <dcterms:created xsi:type="dcterms:W3CDTF">2016-12-19T01:38:00Z</dcterms:created>
  <dcterms:modified xsi:type="dcterms:W3CDTF">2023-10-18T00:09:02Z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y fmtid="{D5CDD505-2E9C-101B-9397-08002B2CF9AE}" pid="3" name="KSORubyTemplateID">
    <vt:lpwstr>2</vt:lpwstr>
  </property>
</Properties>
</file>