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63.jpg" ContentType="image/pn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70.jpg" ContentType="image/pn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256" r:id="rId2"/>
    <p:sldId id="647" r:id="rId3"/>
    <p:sldId id="643" r:id="rId4"/>
    <p:sldId id="546" r:id="rId5"/>
    <p:sldId id="648" r:id="rId6"/>
    <p:sldId id="649" r:id="rId7"/>
    <p:sldId id="650" r:id="rId8"/>
    <p:sldId id="651" r:id="rId9"/>
    <p:sldId id="652" r:id="rId10"/>
    <p:sldId id="653" r:id="rId11"/>
    <p:sldId id="654" r:id="rId12"/>
    <p:sldId id="655" r:id="rId13"/>
    <p:sldId id="656" r:id="rId14"/>
    <p:sldId id="657" r:id="rId15"/>
    <p:sldId id="658" r:id="rId16"/>
    <p:sldId id="660"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 id="676" r:id="rId34"/>
    <p:sldId id="678" r:id="rId35"/>
    <p:sldId id="677" r:id="rId36"/>
    <p:sldId id="679" r:id="rId37"/>
    <p:sldId id="680" r:id="rId38"/>
    <p:sldId id="681" r:id="rId39"/>
    <p:sldId id="682" r:id="rId40"/>
    <p:sldId id="683" r:id="rId41"/>
    <p:sldId id="684" r:id="rId42"/>
    <p:sldId id="685" r:id="rId43"/>
    <p:sldId id="686" r:id="rId44"/>
    <p:sldId id="687" r:id="rId45"/>
    <p:sldId id="688" r:id="rId46"/>
    <p:sldId id="689" r:id="rId47"/>
    <p:sldId id="690" r:id="rId48"/>
    <p:sldId id="691" r:id="rId49"/>
    <p:sldId id="692" r:id="rId50"/>
    <p:sldId id="693" r:id="rId51"/>
    <p:sldId id="694" r:id="rId52"/>
    <p:sldId id="695" r:id="rId53"/>
    <p:sldId id="696" r:id="rId54"/>
    <p:sldId id="697" r:id="rId55"/>
    <p:sldId id="698" r:id="rId56"/>
    <p:sldId id="699" r:id="rId57"/>
    <p:sldId id="700" r:id="rId58"/>
    <p:sldId id="701" r:id="rId59"/>
    <p:sldId id="702" r:id="rId60"/>
    <p:sldId id="703" r:id="rId61"/>
    <p:sldId id="704" r:id="rId62"/>
    <p:sldId id="705" r:id="rId63"/>
    <p:sldId id="706" r:id="rId64"/>
    <p:sldId id="708" r:id="rId65"/>
    <p:sldId id="707" r:id="rId66"/>
    <p:sldId id="709" r:id="rId67"/>
    <p:sldId id="710" r:id="rId68"/>
    <p:sldId id="711" r:id="rId69"/>
    <p:sldId id="712" r:id="rId70"/>
    <p:sldId id="713" r:id="rId71"/>
    <p:sldId id="714" r:id="rId72"/>
    <p:sldId id="715" r:id="rId73"/>
    <p:sldId id="717" r:id="rId74"/>
    <p:sldId id="716" r:id="rId75"/>
    <p:sldId id="718" r:id="rId76"/>
    <p:sldId id="719" r:id="rId77"/>
    <p:sldId id="720" r:id="rId78"/>
    <p:sldId id="721" r:id="rId79"/>
    <p:sldId id="722" r:id="rId80"/>
    <p:sldId id="723" r:id="rId81"/>
    <p:sldId id="724" r:id="rId82"/>
    <p:sldId id="725" r:id="rId83"/>
    <p:sldId id="726" r:id="rId84"/>
    <p:sldId id="730" r:id="rId85"/>
    <p:sldId id="727" r:id="rId86"/>
    <p:sldId id="731" r:id="rId87"/>
    <p:sldId id="729" r:id="rId88"/>
    <p:sldId id="728" r:id="rId89"/>
    <p:sldId id="732" r:id="rId90"/>
    <p:sldId id="733" r:id="rId91"/>
    <p:sldId id="734" r:id="rId92"/>
    <p:sldId id="735" r:id="rId93"/>
    <p:sldId id="736" r:id="rId94"/>
    <p:sldId id="737" r:id="rId95"/>
    <p:sldId id="738" r:id="rId96"/>
    <p:sldId id="739" r:id="rId97"/>
    <p:sldId id="740" r:id="rId98"/>
    <p:sldId id="741" r:id="rId99"/>
    <p:sldId id="742" r:id="rId100"/>
    <p:sldId id="743" r:id="rId101"/>
    <p:sldId id="744" r:id="rId102"/>
    <p:sldId id="745" r:id="rId103"/>
    <p:sldId id="746" r:id="rId104"/>
    <p:sldId id="747" r:id="rId105"/>
    <p:sldId id="748" r:id="rId106"/>
    <p:sldId id="749" r:id="rId107"/>
    <p:sldId id="258" r:id="rId108"/>
  </p:sldIdLst>
  <p:sldSz cx="12190413" cy="6859588"/>
  <p:notesSz cx="7099300" cy="10234613"/>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3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755D881-428E-4DE6-A2EE-E4F106E098B5}" type="datetimeFigureOut">
              <a:rPr lang="zh-CN" altLang="en-US" smtClean="0"/>
              <a:t>2024/3/20</a:t>
            </a:fld>
            <a:endParaRPr lang="zh-CN" altLang="en-US"/>
          </a:p>
        </p:txBody>
      </p:sp>
      <p:sp>
        <p:nvSpPr>
          <p:cNvPr id="4" name="页脚占位符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F5F1970E-4AD9-4226-BB5F-57FFD7436BB7}" type="slidenum">
              <a:rPr lang="zh-CN" altLang="en-US" smtClean="0"/>
              <a:t>‹#›</a:t>
            </a:fld>
            <a:endParaRPr lang="zh-CN" altLang="en-US"/>
          </a:p>
        </p:txBody>
      </p:sp>
    </p:spTree>
    <p:extLst>
      <p:ext uri="{BB962C8B-B14F-4D97-AF65-F5344CB8AC3E}">
        <p14:creationId xmlns:p14="http://schemas.microsoft.com/office/powerpoint/2010/main" val="737856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defTabSz="1129420" eaLnBrk="1" hangingPunct="1">
              <a:buFont typeface="Arial" panose="020B0604020202020204" pitchFamily="34" charset="0"/>
              <a:buNone/>
              <a:defRPr sz="1300" noProof="1"/>
            </a:lvl1pPr>
          </a:lstStyle>
          <a:p>
            <a:pPr>
              <a:defRPr/>
            </a:pPr>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defTabSz="1129420" eaLnBrk="1" hangingPunct="1">
              <a:buFont typeface="Arial" panose="020B0604020202020204" pitchFamily="34" charset="0"/>
              <a:buNone/>
              <a:defRPr sz="13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481013" y="1279525"/>
            <a:ext cx="6137275" cy="34544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709930" y="4925407"/>
            <a:ext cx="5679440" cy="4029879"/>
          </a:xfrm>
          <a:prstGeom prst="rect">
            <a:avLst/>
          </a:prstGeom>
          <a:noFill/>
          <a:ln>
            <a:noFill/>
          </a:ln>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defTabSz="1129420" eaLnBrk="1" hangingPunct="1">
              <a:buFont typeface="Arial" panose="020B0604020202020204" pitchFamily="34" charset="0"/>
              <a:buNone/>
              <a:defRPr sz="1300" noProof="1"/>
            </a:lvl1pPr>
          </a:lstStyle>
          <a:p>
            <a:pPr>
              <a:defRPr/>
            </a:pPr>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wrap="square" lIns="99048" tIns="49524" rIns="99048" bIns="49524" numCol="1" anchor="b" anchorCtr="0" compatLnSpc="1"/>
          <a:lstStyle>
            <a:lvl1pPr algn="r" defTabSz="1129420" eaLnBrk="0" hangingPunct="0">
              <a:buFont typeface="Arial" panose="020B0604020202020204" pitchFamily="34" charset="0"/>
              <a:buNone/>
              <a:defRPr sz="13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53</a:t>
            </a:fld>
            <a:endParaRPr lang="zh-CN" altLang="en-US"/>
          </a:p>
        </p:txBody>
      </p:sp>
    </p:spTree>
    <p:extLst>
      <p:ext uri="{BB962C8B-B14F-4D97-AF65-F5344CB8AC3E}">
        <p14:creationId xmlns:p14="http://schemas.microsoft.com/office/powerpoint/2010/main" val="216695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54</a:t>
            </a:fld>
            <a:endParaRPr lang="zh-CN" altLang="en-US"/>
          </a:p>
        </p:txBody>
      </p:sp>
    </p:spTree>
    <p:extLst>
      <p:ext uri="{BB962C8B-B14F-4D97-AF65-F5344CB8AC3E}">
        <p14:creationId xmlns:p14="http://schemas.microsoft.com/office/powerpoint/2010/main" val="154628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55</a:t>
            </a:fld>
            <a:endParaRPr lang="zh-CN" altLang="en-US"/>
          </a:p>
        </p:txBody>
      </p:sp>
    </p:spTree>
    <p:extLst>
      <p:ext uri="{BB962C8B-B14F-4D97-AF65-F5344CB8AC3E}">
        <p14:creationId xmlns:p14="http://schemas.microsoft.com/office/powerpoint/2010/main" val="202322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56</a:t>
            </a:fld>
            <a:endParaRPr lang="zh-CN" altLang="en-US"/>
          </a:p>
        </p:txBody>
      </p:sp>
    </p:spTree>
    <p:extLst>
      <p:ext uri="{BB962C8B-B14F-4D97-AF65-F5344CB8AC3E}">
        <p14:creationId xmlns:p14="http://schemas.microsoft.com/office/powerpoint/2010/main" val="272386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57</a:t>
            </a:fld>
            <a:endParaRPr lang="zh-CN" altLang="en-US"/>
          </a:p>
        </p:txBody>
      </p:sp>
    </p:spTree>
    <p:extLst>
      <p:ext uri="{BB962C8B-B14F-4D97-AF65-F5344CB8AC3E}">
        <p14:creationId xmlns:p14="http://schemas.microsoft.com/office/powerpoint/2010/main" val="294042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58</a:t>
            </a:fld>
            <a:endParaRPr lang="zh-CN" altLang="en-US"/>
          </a:p>
        </p:txBody>
      </p:sp>
    </p:spTree>
    <p:extLst>
      <p:ext uri="{BB962C8B-B14F-4D97-AF65-F5344CB8AC3E}">
        <p14:creationId xmlns:p14="http://schemas.microsoft.com/office/powerpoint/2010/main" val="330164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59</a:t>
            </a:fld>
            <a:endParaRPr lang="zh-CN" altLang="en-US"/>
          </a:p>
        </p:txBody>
      </p:sp>
    </p:spTree>
    <p:extLst>
      <p:ext uri="{BB962C8B-B14F-4D97-AF65-F5344CB8AC3E}">
        <p14:creationId xmlns:p14="http://schemas.microsoft.com/office/powerpoint/2010/main" val="112751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60</a:t>
            </a:fld>
            <a:endParaRPr lang="zh-CN" altLang="en-US"/>
          </a:p>
        </p:txBody>
      </p:sp>
    </p:spTree>
    <p:extLst>
      <p:ext uri="{BB962C8B-B14F-4D97-AF65-F5344CB8AC3E}">
        <p14:creationId xmlns:p14="http://schemas.microsoft.com/office/powerpoint/2010/main" val="87021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61</a:t>
            </a:fld>
            <a:endParaRPr lang="zh-CN" altLang="en-US"/>
          </a:p>
        </p:txBody>
      </p:sp>
    </p:spTree>
    <p:extLst>
      <p:ext uri="{BB962C8B-B14F-4D97-AF65-F5344CB8AC3E}">
        <p14:creationId xmlns:p14="http://schemas.microsoft.com/office/powerpoint/2010/main" val="319219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62</a:t>
            </a:fld>
            <a:endParaRPr lang="zh-CN" altLang="en-US"/>
          </a:p>
        </p:txBody>
      </p:sp>
    </p:spTree>
    <p:extLst>
      <p:ext uri="{BB962C8B-B14F-4D97-AF65-F5344CB8AC3E}">
        <p14:creationId xmlns:p14="http://schemas.microsoft.com/office/powerpoint/2010/main" val="4135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45</a:t>
            </a:fld>
            <a:endParaRPr lang="zh-CN" altLang="en-US"/>
          </a:p>
        </p:txBody>
      </p:sp>
    </p:spTree>
    <p:extLst>
      <p:ext uri="{BB962C8B-B14F-4D97-AF65-F5344CB8AC3E}">
        <p14:creationId xmlns:p14="http://schemas.microsoft.com/office/powerpoint/2010/main" val="61057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63</a:t>
            </a:fld>
            <a:endParaRPr lang="zh-CN" altLang="en-US"/>
          </a:p>
        </p:txBody>
      </p:sp>
    </p:spTree>
    <p:extLst>
      <p:ext uri="{BB962C8B-B14F-4D97-AF65-F5344CB8AC3E}">
        <p14:creationId xmlns:p14="http://schemas.microsoft.com/office/powerpoint/2010/main" val="3590241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64</a:t>
            </a:fld>
            <a:endParaRPr lang="zh-CN" altLang="en-US"/>
          </a:p>
        </p:txBody>
      </p:sp>
    </p:spTree>
    <p:extLst>
      <p:ext uri="{BB962C8B-B14F-4D97-AF65-F5344CB8AC3E}">
        <p14:creationId xmlns:p14="http://schemas.microsoft.com/office/powerpoint/2010/main" val="217236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65</a:t>
            </a:fld>
            <a:endParaRPr lang="zh-CN" altLang="en-US"/>
          </a:p>
        </p:txBody>
      </p:sp>
    </p:spTree>
    <p:extLst>
      <p:ext uri="{BB962C8B-B14F-4D97-AF65-F5344CB8AC3E}">
        <p14:creationId xmlns:p14="http://schemas.microsoft.com/office/powerpoint/2010/main" val="3452517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67</a:t>
            </a:fld>
            <a:endParaRPr lang="zh-CN" altLang="en-US"/>
          </a:p>
        </p:txBody>
      </p:sp>
    </p:spTree>
    <p:extLst>
      <p:ext uri="{BB962C8B-B14F-4D97-AF65-F5344CB8AC3E}">
        <p14:creationId xmlns:p14="http://schemas.microsoft.com/office/powerpoint/2010/main" val="2670985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68</a:t>
            </a:fld>
            <a:endParaRPr lang="zh-CN" altLang="en-US"/>
          </a:p>
        </p:txBody>
      </p:sp>
    </p:spTree>
    <p:extLst>
      <p:ext uri="{BB962C8B-B14F-4D97-AF65-F5344CB8AC3E}">
        <p14:creationId xmlns:p14="http://schemas.microsoft.com/office/powerpoint/2010/main" val="370151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69</a:t>
            </a:fld>
            <a:endParaRPr lang="zh-CN" altLang="en-US"/>
          </a:p>
        </p:txBody>
      </p:sp>
    </p:spTree>
    <p:extLst>
      <p:ext uri="{BB962C8B-B14F-4D97-AF65-F5344CB8AC3E}">
        <p14:creationId xmlns:p14="http://schemas.microsoft.com/office/powerpoint/2010/main" val="3832165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70</a:t>
            </a:fld>
            <a:endParaRPr lang="zh-CN" altLang="en-US"/>
          </a:p>
        </p:txBody>
      </p:sp>
    </p:spTree>
    <p:extLst>
      <p:ext uri="{BB962C8B-B14F-4D97-AF65-F5344CB8AC3E}">
        <p14:creationId xmlns:p14="http://schemas.microsoft.com/office/powerpoint/2010/main" val="3681329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71</a:t>
            </a:fld>
            <a:endParaRPr lang="zh-CN" altLang="en-US"/>
          </a:p>
        </p:txBody>
      </p:sp>
    </p:spTree>
    <p:extLst>
      <p:ext uri="{BB962C8B-B14F-4D97-AF65-F5344CB8AC3E}">
        <p14:creationId xmlns:p14="http://schemas.microsoft.com/office/powerpoint/2010/main" val="2144258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72</a:t>
            </a:fld>
            <a:endParaRPr lang="zh-CN" altLang="en-US"/>
          </a:p>
        </p:txBody>
      </p:sp>
    </p:spTree>
    <p:extLst>
      <p:ext uri="{BB962C8B-B14F-4D97-AF65-F5344CB8AC3E}">
        <p14:creationId xmlns:p14="http://schemas.microsoft.com/office/powerpoint/2010/main" val="3461309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74</a:t>
            </a:fld>
            <a:endParaRPr lang="zh-CN" altLang="en-US"/>
          </a:p>
        </p:txBody>
      </p:sp>
    </p:spTree>
    <p:extLst>
      <p:ext uri="{BB962C8B-B14F-4D97-AF65-F5344CB8AC3E}">
        <p14:creationId xmlns:p14="http://schemas.microsoft.com/office/powerpoint/2010/main" val="42397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46</a:t>
            </a:fld>
            <a:endParaRPr lang="zh-CN" altLang="en-US"/>
          </a:p>
        </p:txBody>
      </p:sp>
    </p:spTree>
    <p:extLst>
      <p:ext uri="{BB962C8B-B14F-4D97-AF65-F5344CB8AC3E}">
        <p14:creationId xmlns:p14="http://schemas.microsoft.com/office/powerpoint/2010/main" val="4165005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75</a:t>
            </a:fld>
            <a:endParaRPr lang="zh-CN" altLang="en-US"/>
          </a:p>
        </p:txBody>
      </p:sp>
    </p:spTree>
    <p:extLst>
      <p:ext uri="{BB962C8B-B14F-4D97-AF65-F5344CB8AC3E}">
        <p14:creationId xmlns:p14="http://schemas.microsoft.com/office/powerpoint/2010/main" val="750242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76</a:t>
            </a:fld>
            <a:endParaRPr lang="zh-CN" altLang="en-US"/>
          </a:p>
        </p:txBody>
      </p:sp>
    </p:spTree>
    <p:extLst>
      <p:ext uri="{BB962C8B-B14F-4D97-AF65-F5344CB8AC3E}">
        <p14:creationId xmlns:p14="http://schemas.microsoft.com/office/powerpoint/2010/main" val="4027852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77</a:t>
            </a:fld>
            <a:endParaRPr lang="zh-CN" altLang="en-US"/>
          </a:p>
        </p:txBody>
      </p:sp>
    </p:spTree>
    <p:extLst>
      <p:ext uri="{BB962C8B-B14F-4D97-AF65-F5344CB8AC3E}">
        <p14:creationId xmlns:p14="http://schemas.microsoft.com/office/powerpoint/2010/main" val="2399265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78</a:t>
            </a:fld>
            <a:endParaRPr lang="zh-CN" altLang="en-US"/>
          </a:p>
        </p:txBody>
      </p:sp>
    </p:spTree>
    <p:extLst>
      <p:ext uri="{BB962C8B-B14F-4D97-AF65-F5344CB8AC3E}">
        <p14:creationId xmlns:p14="http://schemas.microsoft.com/office/powerpoint/2010/main" val="3527372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79</a:t>
            </a:fld>
            <a:endParaRPr lang="zh-CN" altLang="en-US"/>
          </a:p>
        </p:txBody>
      </p:sp>
    </p:spTree>
    <p:extLst>
      <p:ext uri="{BB962C8B-B14F-4D97-AF65-F5344CB8AC3E}">
        <p14:creationId xmlns:p14="http://schemas.microsoft.com/office/powerpoint/2010/main" val="323323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80</a:t>
            </a:fld>
            <a:endParaRPr lang="zh-CN" altLang="en-US"/>
          </a:p>
        </p:txBody>
      </p:sp>
    </p:spTree>
    <p:extLst>
      <p:ext uri="{BB962C8B-B14F-4D97-AF65-F5344CB8AC3E}">
        <p14:creationId xmlns:p14="http://schemas.microsoft.com/office/powerpoint/2010/main" val="1744877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81</a:t>
            </a:fld>
            <a:endParaRPr lang="zh-CN" altLang="en-US"/>
          </a:p>
        </p:txBody>
      </p:sp>
    </p:spTree>
    <p:extLst>
      <p:ext uri="{BB962C8B-B14F-4D97-AF65-F5344CB8AC3E}">
        <p14:creationId xmlns:p14="http://schemas.microsoft.com/office/powerpoint/2010/main" val="2815966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82</a:t>
            </a:fld>
            <a:endParaRPr lang="zh-CN" altLang="en-US"/>
          </a:p>
        </p:txBody>
      </p:sp>
    </p:spTree>
    <p:extLst>
      <p:ext uri="{BB962C8B-B14F-4D97-AF65-F5344CB8AC3E}">
        <p14:creationId xmlns:p14="http://schemas.microsoft.com/office/powerpoint/2010/main" val="2799195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83</a:t>
            </a:fld>
            <a:endParaRPr lang="zh-CN" altLang="en-US"/>
          </a:p>
        </p:txBody>
      </p:sp>
    </p:spTree>
    <p:extLst>
      <p:ext uri="{BB962C8B-B14F-4D97-AF65-F5344CB8AC3E}">
        <p14:creationId xmlns:p14="http://schemas.microsoft.com/office/powerpoint/2010/main" val="420925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84</a:t>
            </a:fld>
            <a:endParaRPr lang="zh-CN" altLang="en-US"/>
          </a:p>
        </p:txBody>
      </p:sp>
    </p:spTree>
    <p:extLst>
      <p:ext uri="{BB962C8B-B14F-4D97-AF65-F5344CB8AC3E}">
        <p14:creationId xmlns:p14="http://schemas.microsoft.com/office/powerpoint/2010/main" val="148070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47</a:t>
            </a:fld>
            <a:endParaRPr lang="zh-CN" altLang="en-US"/>
          </a:p>
        </p:txBody>
      </p:sp>
    </p:spTree>
    <p:extLst>
      <p:ext uri="{BB962C8B-B14F-4D97-AF65-F5344CB8AC3E}">
        <p14:creationId xmlns:p14="http://schemas.microsoft.com/office/powerpoint/2010/main" val="1887798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85</a:t>
            </a:fld>
            <a:endParaRPr lang="zh-CN" altLang="en-US"/>
          </a:p>
        </p:txBody>
      </p:sp>
    </p:spTree>
    <p:extLst>
      <p:ext uri="{BB962C8B-B14F-4D97-AF65-F5344CB8AC3E}">
        <p14:creationId xmlns:p14="http://schemas.microsoft.com/office/powerpoint/2010/main" val="3791800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86</a:t>
            </a:fld>
            <a:endParaRPr lang="zh-CN" altLang="en-US"/>
          </a:p>
        </p:txBody>
      </p:sp>
    </p:spTree>
    <p:extLst>
      <p:ext uri="{BB962C8B-B14F-4D97-AF65-F5344CB8AC3E}">
        <p14:creationId xmlns:p14="http://schemas.microsoft.com/office/powerpoint/2010/main" val="2684261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87</a:t>
            </a:fld>
            <a:endParaRPr lang="zh-CN" altLang="en-US"/>
          </a:p>
        </p:txBody>
      </p:sp>
    </p:spTree>
    <p:extLst>
      <p:ext uri="{BB962C8B-B14F-4D97-AF65-F5344CB8AC3E}">
        <p14:creationId xmlns:p14="http://schemas.microsoft.com/office/powerpoint/2010/main" val="1949801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88</a:t>
            </a:fld>
            <a:endParaRPr lang="zh-CN" altLang="en-US"/>
          </a:p>
        </p:txBody>
      </p:sp>
    </p:spTree>
    <p:extLst>
      <p:ext uri="{BB962C8B-B14F-4D97-AF65-F5344CB8AC3E}">
        <p14:creationId xmlns:p14="http://schemas.microsoft.com/office/powerpoint/2010/main" val="783551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90</a:t>
            </a:fld>
            <a:endParaRPr lang="zh-CN" altLang="en-US"/>
          </a:p>
        </p:txBody>
      </p:sp>
    </p:spTree>
    <p:extLst>
      <p:ext uri="{BB962C8B-B14F-4D97-AF65-F5344CB8AC3E}">
        <p14:creationId xmlns:p14="http://schemas.microsoft.com/office/powerpoint/2010/main" val="1744953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91</a:t>
            </a:fld>
            <a:endParaRPr lang="zh-CN" altLang="en-US"/>
          </a:p>
        </p:txBody>
      </p:sp>
    </p:spTree>
    <p:extLst>
      <p:ext uri="{BB962C8B-B14F-4D97-AF65-F5344CB8AC3E}">
        <p14:creationId xmlns:p14="http://schemas.microsoft.com/office/powerpoint/2010/main" val="1088447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92</a:t>
            </a:fld>
            <a:endParaRPr lang="zh-CN" altLang="en-US"/>
          </a:p>
        </p:txBody>
      </p:sp>
    </p:spTree>
    <p:extLst>
      <p:ext uri="{BB962C8B-B14F-4D97-AF65-F5344CB8AC3E}">
        <p14:creationId xmlns:p14="http://schemas.microsoft.com/office/powerpoint/2010/main" val="4021806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93</a:t>
            </a:fld>
            <a:endParaRPr lang="zh-CN" altLang="en-US"/>
          </a:p>
        </p:txBody>
      </p:sp>
    </p:spTree>
    <p:extLst>
      <p:ext uri="{BB962C8B-B14F-4D97-AF65-F5344CB8AC3E}">
        <p14:creationId xmlns:p14="http://schemas.microsoft.com/office/powerpoint/2010/main" val="1610228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94</a:t>
            </a:fld>
            <a:endParaRPr lang="zh-CN" altLang="en-US"/>
          </a:p>
        </p:txBody>
      </p:sp>
    </p:spTree>
    <p:extLst>
      <p:ext uri="{BB962C8B-B14F-4D97-AF65-F5344CB8AC3E}">
        <p14:creationId xmlns:p14="http://schemas.microsoft.com/office/powerpoint/2010/main" val="1366529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95</a:t>
            </a:fld>
            <a:endParaRPr lang="zh-CN" altLang="en-US"/>
          </a:p>
        </p:txBody>
      </p:sp>
    </p:spTree>
    <p:extLst>
      <p:ext uri="{BB962C8B-B14F-4D97-AF65-F5344CB8AC3E}">
        <p14:creationId xmlns:p14="http://schemas.microsoft.com/office/powerpoint/2010/main" val="275832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48</a:t>
            </a:fld>
            <a:endParaRPr lang="zh-CN" altLang="en-US"/>
          </a:p>
        </p:txBody>
      </p:sp>
    </p:spTree>
    <p:extLst>
      <p:ext uri="{BB962C8B-B14F-4D97-AF65-F5344CB8AC3E}">
        <p14:creationId xmlns:p14="http://schemas.microsoft.com/office/powerpoint/2010/main" val="3101746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96</a:t>
            </a:fld>
            <a:endParaRPr lang="zh-CN" altLang="en-US"/>
          </a:p>
        </p:txBody>
      </p:sp>
    </p:spTree>
    <p:extLst>
      <p:ext uri="{BB962C8B-B14F-4D97-AF65-F5344CB8AC3E}">
        <p14:creationId xmlns:p14="http://schemas.microsoft.com/office/powerpoint/2010/main" val="1942515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97</a:t>
            </a:fld>
            <a:endParaRPr lang="zh-CN" altLang="en-US"/>
          </a:p>
        </p:txBody>
      </p:sp>
    </p:spTree>
    <p:extLst>
      <p:ext uri="{BB962C8B-B14F-4D97-AF65-F5344CB8AC3E}">
        <p14:creationId xmlns:p14="http://schemas.microsoft.com/office/powerpoint/2010/main" val="2340913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98</a:t>
            </a:fld>
            <a:endParaRPr lang="zh-CN" altLang="en-US"/>
          </a:p>
        </p:txBody>
      </p:sp>
    </p:spTree>
    <p:extLst>
      <p:ext uri="{BB962C8B-B14F-4D97-AF65-F5344CB8AC3E}">
        <p14:creationId xmlns:p14="http://schemas.microsoft.com/office/powerpoint/2010/main" val="2550083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99</a:t>
            </a:fld>
            <a:endParaRPr lang="zh-CN" altLang="en-US"/>
          </a:p>
        </p:txBody>
      </p:sp>
    </p:spTree>
    <p:extLst>
      <p:ext uri="{BB962C8B-B14F-4D97-AF65-F5344CB8AC3E}">
        <p14:creationId xmlns:p14="http://schemas.microsoft.com/office/powerpoint/2010/main" val="3699520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100</a:t>
            </a:fld>
            <a:endParaRPr lang="zh-CN" altLang="en-US"/>
          </a:p>
        </p:txBody>
      </p:sp>
    </p:spTree>
    <p:extLst>
      <p:ext uri="{BB962C8B-B14F-4D97-AF65-F5344CB8AC3E}">
        <p14:creationId xmlns:p14="http://schemas.microsoft.com/office/powerpoint/2010/main" val="3900051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101</a:t>
            </a:fld>
            <a:endParaRPr lang="zh-CN" altLang="en-US"/>
          </a:p>
        </p:txBody>
      </p:sp>
    </p:spTree>
    <p:extLst>
      <p:ext uri="{BB962C8B-B14F-4D97-AF65-F5344CB8AC3E}">
        <p14:creationId xmlns:p14="http://schemas.microsoft.com/office/powerpoint/2010/main" val="3738348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102</a:t>
            </a:fld>
            <a:endParaRPr lang="zh-CN" altLang="en-US"/>
          </a:p>
        </p:txBody>
      </p:sp>
    </p:spTree>
    <p:extLst>
      <p:ext uri="{BB962C8B-B14F-4D97-AF65-F5344CB8AC3E}">
        <p14:creationId xmlns:p14="http://schemas.microsoft.com/office/powerpoint/2010/main" val="1091660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103</a:t>
            </a:fld>
            <a:endParaRPr lang="zh-CN" altLang="en-US"/>
          </a:p>
        </p:txBody>
      </p:sp>
    </p:spTree>
    <p:extLst>
      <p:ext uri="{BB962C8B-B14F-4D97-AF65-F5344CB8AC3E}">
        <p14:creationId xmlns:p14="http://schemas.microsoft.com/office/powerpoint/2010/main" val="3685674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104</a:t>
            </a:fld>
            <a:endParaRPr lang="zh-CN" altLang="en-US"/>
          </a:p>
        </p:txBody>
      </p:sp>
    </p:spTree>
    <p:extLst>
      <p:ext uri="{BB962C8B-B14F-4D97-AF65-F5344CB8AC3E}">
        <p14:creationId xmlns:p14="http://schemas.microsoft.com/office/powerpoint/2010/main" val="2502143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105</a:t>
            </a:fld>
            <a:endParaRPr lang="zh-CN" altLang="en-US"/>
          </a:p>
        </p:txBody>
      </p:sp>
    </p:spTree>
    <p:extLst>
      <p:ext uri="{BB962C8B-B14F-4D97-AF65-F5344CB8AC3E}">
        <p14:creationId xmlns:p14="http://schemas.microsoft.com/office/powerpoint/2010/main" val="383870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49</a:t>
            </a:fld>
            <a:endParaRPr lang="zh-CN" altLang="en-US"/>
          </a:p>
        </p:txBody>
      </p:sp>
    </p:spTree>
    <p:extLst>
      <p:ext uri="{BB962C8B-B14F-4D97-AF65-F5344CB8AC3E}">
        <p14:creationId xmlns:p14="http://schemas.microsoft.com/office/powerpoint/2010/main" val="15367486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106</a:t>
            </a:fld>
            <a:endParaRPr lang="zh-CN" altLang="en-US"/>
          </a:p>
        </p:txBody>
      </p:sp>
    </p:spTree>
    <p:extLst>
      <p:ext uri="{BB962C8B-B14F-4D97-AF65-F5344CB8AC3E}">
        <p14:creationId xmlns:p14="http://schemas.microsoft.com/office/powerpoint/2010/main" val="122296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50</a:t>
            </a:fld>
            <a:endParaRPr lang="zh-CN" altLang="en-US"/>
          </a:p>
        </p:txBody>
      </p:sp>
    </p:spTree>
    <p:extLst>
      <p:ext uri="{BB962C8B-B14F-4D97-AF65-F5344CB8AC3E}">
        <p14:creationId xmlns:p14="http://schemas.microsoft.com/office/powerpoint/2010/main" val="210522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51</a:t>
            </a:fld>
            <a:endParaRPr lang="zh-CN" altLang="en-US"/>
          </a:p>
        </p:txBody>
      </p:sp>
    </p:spTree>
    <p:extLst>
      <p:ext uri="{BB962C8B-B14F-4D97-AF65-F5344CB8AC3E}">
        <p14:creationId xmlns:p14="http://schemas.microsoft.com/office/powerpoint/2010/main" val="413354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52</a:t>
            </a:fld>
            <a:endParaRPr lang="zh-CN" altLang="en-US"/>
          </a:p>
        </p:txBody>
      </p:sp>
    </p:spTree>
    <p:extLst>
      <p:ext uri="{BB962C8B-B14F-4D97-AF65-F5344CB8AC3E}">
        <p14:creationId xmlns:p14="http://schemas.microsoft.com/office/powerpoint/2010/main" val="272840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baseline="0">
          <a:solidFill>
            <a:schemeClr val="tx1"/>
          </a:solidFill>
          <a:latin typeface="Times New Roman" panose="02020603050405020304" pitchFamily="18" charset="0"/>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6.jp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7.jp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3.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8.jp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3" Type="http://schemas.openxmlformats.org/officeDocument/2006/relationships/image" Target="../media/image4.png"/><Relationship Id="rId7" Type="http://schemas.openxmlformats.org/officeDocument/2006/relationships/image" Target="../media/image60.svg"/><Relationship Id="rId12"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svg"/><Relationship Id="rId5" Type="http://schemas.openxmlformats.org/officeDocument/2006/relationships/image" Target="../media/image59.jpg"/><Relationship Id="rId10" Type="http://schemas.openxmlformats.org/officeDocument/2006/relationships/image" Target="../media/image62.png"/><Relationship Id="rId4" Type="http://schemas.openxmlformats.org/officeDocument/2006/relationships/image" Target="../media/image5.png"/><Relationship Id="rId9" Type="http://schemas.openxmlformats.org/officeDocument/2006/relationships/image" Target="../media/image62.svg"/><Relationship Id="rId1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00.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7.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7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90.png"/><Relationship Id="rId5" Type="http://schemas.openxmlformats.org/officeDocument/2006/relationships/image" Target="../media/image7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smtClean="0">
                <a:latin typeface="楷体" panose="02010609060101010101" pitchFamily="49" charset="-122"/>
                <a:ea typeface="楷体" panose="02010609060101010101" pitchFamily="49" charset="-122"/>
              </a:rPr>
              <a:t>数</a:t>
            </a:r>
            <a:r>
              <a:rPr lang="zh-CN" altLang="en-US" dirty="0" smtClean="0">
                <a:latin typeface="楷体" panose="02010609060101010101" pitchFamily="49" charset="-122"/>
                <a:ea typeface="楷体" panose="02010609060101010101" pitchFamily="49" charset="-122"/>
              </a:rPr>
              <a:t>实融合与智能治理实验室</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10</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7</a:t>
            </a:r>
            <a:r>
              <a:rPr lang="zh-CN" altLang="en-US" sz="3600" b="1" dirty="0" smtClean="0">
                <a:solidFill>
                  <a:srgbClr val="7C1D20"/>
                </a:solidFill>
                <a:latin typeface="楷体" panose="02010609060101010101" pitchFamily="49" charset="-122"/>
                <a:ea typeface="楷体" panose="02010609060101010101" pitchFamily="49" charset="-122"/>
              </a:rPr>
              <a:t>讲 </a:t>
            </a:r>
            <a:r>
              <a:rPr lang="zh-CN" altLang="en-US" sz="3600" b="1" dirty="0">
                <a:solidFill>
                  <a:srgbClr val="7C1D20"/>
                </a:solidFill>
                <a:latin typeface="楷体" panose="02010609060101010101" pitchFamily="49" charset="-122"/>
                <a:ea typeface="楷体" panose="02010609060101010101" pitchFamily="49" charset="-122"/>
              </a:rPr>
              <a:t>深度</a:t>
            </a:r>
            <a:r>
              <a:rPr lang="zh-CN" altLang="en-US" sz="3600" b="1" dirty="0" smtClean="0">
                <a:solidFill>
                  <a:srgbClr val="7C1D20"/>
                </a:solidFill>
                <a:latin typeface="楷体" panose="02010609060101010101" pitchFamily="49" charset="-122"/>
                <a:ea typeface="楷体" panose="02010609060101010101" pitchFamily="49" charset="-122"/>
              </a:rPr>
              <a:t>学习算法</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常用的激活函数</a:t>
            </a:r>
          </a:p>
        </p:txBody>
      </p:sp>
      <p:pic>
        <p:nvPicPr>
          <p:cNvPr id="10" name="Picture 9" descr="5-18">
            <a:extLst>
              <a:ext uri="{FF2B5EF4-FFF2-40B4-BE49-F238E27FC236}">
                <a16:creationId xmlns:a16="http://schemas.microsoft.com/office/drawing/2014/main" id="{0F609661-6247-44B7-820D-8582C5109F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030" y="1624406"/>
            <a:ext cx="7615188" cy="471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3414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100</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latin typeface="Times New Roman" panose="02020603050405020304" pitchFamily="18" charset="0"/>
                <a:cs typeface="Times New Roman" panose="02020603050405020304" pitchFamily="18" charset="0"/>
              </a:rPr>
              <a:t>完形填空：</a:t>
            </a:r>
            <a:r>
              <a:rPr lang="en-US" altLang="zh-CN" sz="2800" b="1" dirty="0">
                <a:solidFill>
                  <a:srgbClr val="1A1A1A"/>
                </a:solidFill>
                <a:latin typeface="Times New Roman" panose="02020603050405020304" pitchFamily="18" charset="0"/>
                <a:cs typeface="Times New Roman" panose="02020603050405020304" pitchFamily="18" charset="0"/>
              </a:rPr>
              <a:t>Masked LM</a:t>
            </a:r>
            <a:endParaRPr lang="zh-CN" altLang="en-US" sz="2800" dirty="0"/>
          </a:p>
        </p:txBody>
      </p:sp>
      <p:pic>
        <p:nvPicPr>
          <p:cNvPr id="10" name="图片 9">
            <a:extLst>
              <a:ext uri="{FF2B5EF4-FFF2-40B4-BE49-F238E27FC236}">
                <a16:creationId xmlns:a16="http://schemas.microsoft.com/office/drawing/2014/main" id="{C00CAE60-A652-4E63-B208-D3D957DF4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543" y="1216770"/>
            <a:ext cx="5619631" cy="4990084"/>
          </a:xfrm>
          <a:prstGeom prst="rect">
            <a:avLst/>
          </a:prstGeom>
        </p:spPr>
      </p:pic>
      <p:sp>
        <p:nvSpPr>
          <p:cNvPr id="11" name="文本框 10">
            <a:extLst>
              <a:ext uri="{FF2B5EF4-FFF2-40B4-BE49-F238E27FC236}">
                <a16:creationId xmlns:a16="http://schemas.microsoft.com/office/drawing/2014/main" id="{A0954BD8-73F5-4FDD-A418-407F8D207D92}"/>
              </a:ext>
            </a:extLst>
          </p:cNvPr>
          <p:cNvSpPr txBox="1"/>
          <p:nvPr/>
        </p:nvSpPr>
        <p:spPr>
          <a:xfrm>
            <a:off x="624453" y="1838219"/>
            <a:ext cx="4248472" cy="4093428"/>
          </a:xfrm>
          <a:prstGeom prst="rect">
            <a:avLst/>
          </a:prstGeom>
          <a:noFill/>
        </p:spPr>
        <p:txBody>
          <a:bodyPr wrap="square">
            <a:spAutoFit/>
          </a:bodyPr>
          <a:lstStyle/>
          <a:p>
            <a:pPr>
              <a:spcBef>
                <a:spcPts val="1200"/>
              </a:spcBef>
            </a:pPr>
            <a:r>
              <a:rPr lang="zh-CN" altLang="en-US" sz="2000" b="0" i="0" dirty="0">
                <a:effectLst/>
                <a:latin typeface="Times New Roman" panose="02020603050405020304" pitchFamily="18" charset="0"/>
                <a:cs typeface="Times New Roman" panose="02020603050405020304" pitchFamily="18" charset="0"/>
              </a:rPr>
              <a:t>对于在原句中被抹去的词汇，</a:t>
            </a:r>
            <a:r>
              <a:rPr lang="en-US" altLang="zh-CN" sz="2000" b="0" i="0" dirty="0">
                <a:effectLst/>
                <a:latin typeface="Times New Roman" panose="02020603050405020304" pitchFamily="18" charset="0"/>
                <a:cs typeface="Times New Roman" panose="02020603050405020304" pitchFamily="18" charset="0"/>
              </a:rPr>
              <a:t>80%</a:t>
            </a:r>
            <a:r>
              <a:rPr lang="zh-CN" altLang="en-US" sz="2000" b="0" i="0" dirty="0">
                <a:effectLst/>
                <a:latin typeface="Times New Roman" panose="02020603050405020304" pitchFamily="18" charset="0"/>
                <a:cs typeface="Times New Roman" panose="02020603050405020304" pitchFamily="18" charset="0"/>
              </a:rPr>
              <a:t>情况下采用一个特殊符号</a:t>
            </a:r>
            <a:r>
              <a:rPr lang="en-US" altLang="zh-CN" sz="2000" b="0" i="0" dirty="0">
                <a:effectLst/>
                <a:latin typeface="Times New Roman" panose="02020603050405020304" pitchFamily="18" charset="0"/>
                <a:cs typeface="Times New Roman" panose="02020603050405020304" pitchFamily="18" charset="0"/>
              </a:rPr>
              <a:t>[MASK]</a:t>
            </a:r>
            <a:r>
              <a:rPr lang="zh-CN" altLang="en-US" sz="2000" b="0" i="0" dirty="0">
                <a:effectLst/>
                <a:latin typeface="Times New Roman" panose="02020603050405020304" pitchFamily="18" charset="0"/>
                <a:cs typeface="Times New Roman" panose="02020603050405020304" pitchFamily="18" charset="0"/>
              </a:rPr>
              <a:t>替换，</a:t>
            </a:r>
            <a:r>
              <a:rPr lang="en-US" altLang="zh-CN" sz="2000" b="0" i="0" dirty="0">
                <a:effectLst/>
                <a:latin typeface="Times New Roman" panose="02020603050405020304" pitchFamily="18" charset="0"/>
                <a:cs typeface="Times New Roman" panose="02020603050405020304" pitchFamily="18" charset="0"/>
              </a:rPr>
              <a:t>10%</a:t>
            </a:r>
            <a:r>
              <a:rPr lang="zh-CN" altLang="en-US" sz="2000" b="0" i="0" dirty="0">
                <a:effectLst/>
                <a:latin typeface="Times New Roman" panose="02020603050405020304" pitchFamily="18" charset="0"/>
                <a:cs typeface="Times New Roman" panose="02020603050405020304" pitchFamily="18" charset="0"/>
              </a:rPr>
              <a:t>情况下采用一个任意词替换，剩余</a:t>
            </a:r>
            <a:r>
              <a:rPr lang="en-US" altLang="zh-CN" sz="2000" b="0" i="0" dirty="0">
                <a:effectLst/>
                <a:latin typeface="Times New Roman" panose="02020603050405020304" pitchFamily="18" charset="0"/>
                <a:cs typeface="Times New Roman" panose="02020603050405020304" pitchFamily="18" charset="0"/>
              </a:rPr>
              <a:t>10%</a:t>
            </a:r>
            <a:r>
              <a:rPr lang="zh-CN" altLang="en-US" sz="2000" b="0" i="0" dirty="0">
                <a:effectLst/>
                <a:latin typeface="Times New Roman" panose="02020603050405020304" pitchFamily="18" charset="0"/>
                <a:cs typeface="Times New Roman" panose="02020603050405020304" pitchFamily="18" charset="0"/>
              </a:rPr>
              <a:t>情况下保持原词汇不变。这么做的主要原因是：在后续微调任务中语句中并不会出现</a:t>
            </a:r>
            <a:r>
              <a:rPr lang="en-US" altLang="zh-CN" sz="2000" b="0" i="0" dirty="0">
                <a:effectLst/>
                <a:latin typeface="Times New Roman" panose="02020603050405020304" pitchFamily="18" charset="0"/>
                <a:cs typeface="Times New Roman" panose="02020603050405020304" pitchFamily="18" charset="0"/>
              </a:rPr>
              <a:t>[MASK]</a:t>
            </a:r>
            <a:r>
              <a:rPr lang="zh-CN" altLang="en-US" sz="2000" b="0" i="0" dirty="0">
                <a:effectLst/>
                <a:latin typeface="Times New Roman" panose="02020603050405020304" pitchFamily="18" charset="0"/>
                <a:cs typeface="Times New Roman" panose="02020603050405020304" pitchFamily="18" charset="0"/>
              </a:rPr>
              <a:t>标记，而且这么做的另一个好处是：预测一个词汇时，模型并不知道输入对应位置的词汇是否为正确的词汇（</a:t>
            </a:r>
            <a:r>
              <a:rPr lang="en-US" altLang="zh-CN" sz="2000" b="0" i="0" dirty="0">
                <a:effectLst/>
                <a:latin typeface="Times New Roman" panose="02020603050405020304" pitchFamily="18" charset="0"/>
                <a:cs typeface="Times New Roman" panose="02020603050405020304" pitchFamily="18" charset="0"/>
              </a:rPr>
              <a:t>10%</a:t>
            </a:r>
            <a:r>
              <a:rPr lang="zh-CN" altLang="en-US" sz="2000" b="0" i="0" dirty="0">
                <a:effectLst/>
                <a:latin typeface="Times New Roman" panose="02020603050405020304" pitchFamily="18" charset="0"/>
                <a:cs typeface="Times New Roman" panose="02020603050405020304" pitchFamily="18" charset="0"/>
              </a:rPr>
              <a:t>概率），这就迫使模型更多地依赖于上下文信息去预测词汇，并且赋予了模型一定的纠错能力。</a:t>
            </a:r>
            <a:endParaRPr lang="zh-CN" altLang="en-US" sz="2000" dirty="0">
              <a:latin typeface="Times New Roman" panose="02020603050405020304" pitchFamily="18" charset="0"/>
              <a:cs typeface="Times New Roman" panose="02020603050405020304" pitchFamily="18" charset="0"/>
            </a:endParaRPr>
          </a:p>
          <a:p>
            <a:endParaRPr lang="zh-CN" altLang="en-US" sz="2000" dirty="0"/>
          </a:p>
        </p:txBody>
      </p:sp>
    </p:spTree>
    <p:extLst>
      <p:ext uri="{BB962C8B-B14F-4D97-AF65-F5344CB8AC3E}">
        <p14:creationId xmlns:p14="http://schemas.microsoft.com/office/powerpoint/2010/main" val="4519481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101</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800" b="1" dirty="0"/>
              <a:t>Bert</a:t>
            </a:r>
            <a:r>
              <a:rPr lang="zh-CN" altLang="en-US" sz="2800" b="1" dirty="0"/>
              <a:t>模型中，字词的位置有含义了</a:t>
            </a:r>
            <a:endParaRPr lang="zh-CN" altLang="en-US" sz="2800" dirty="0"/>
          </a:p>
        </p:txBody>
      </p:sp>
      <p:pic>
        <p:nvPicPr>
          <p:cNvPr id="9" name="内容占位符 4">
            <a:extLst>
              <a:ext uri="{FF2B5EF4-FFF2-40B4-BE49-F238E27FC236}">
                <a16:creationId xmlns:a16="http://schemas.microsoft.com/office/drawing/2014/main" id="{6394DAE1-33AF-490D-BA92-A74A5C8164B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418708" y="1980431"/>
            <a:ext cx="4569599" cy="4991100"/>
          </a:xfrm>
        </p:spPr>
      </p:pic>
      <p:sp>
        <p:nvSpPr>
          <p:cNvPr id="12" name="文本框 11">
            <a:extLst>
              <a:ext uri="{FF2B5EF4-FFF2-40B4-BE49-F238E27FC236}">
                <a16:creationId xmlns:a16="http://schemas.microsoft.com/office/drawing/2014/main" id="{3E7484D8-FF81-4C16-B77C-C2B6A9E29316}"/>
              </a:ext>
            </a:extLst>
          </p:cNvPr>
          <p:cNvSpPr txBox="1"/>
          <p:nvPr/>
        </p:nvSpPr>
        <p:spPr>
          <a:xfrm>
            <a:off x="534670" y="2124447"/>
            <a:ext cx="4812030" cy="4293483"/>
          </a:xfrm>
          <a:prstGeom prst="rect">
            <a:avLst/>
          </a:prstGeom>
          <a:noFill/>
        </p:spPr>
        <p:txBody>
          <a:bodyPr wrap="square">
            <a:spAutoFit/>
          </a:bodyPr>
          <a:lstStyle/>
          <a:p>
            <a:pPr algn="l"/>
            <a:r>
              <a:rPr lang="zh-CN" altLang="en-US" b="0" i="0" dirty="0">
                <a:effectLst/>
                <a:latin typeface="Times New Roman" panose="02020603050405020304" pitchFamily="18" charset="0"/>
                <a:cs typeface="Times New Roman" panose="02020603050405020304" pitchFamily="18" charset="0"/>
              </a:rPr>
              <a:t>模型输入除了字向量，还包含另外两个部分：</a:t>
            </a:r>
            <a:endParaRPr lang="en-US" altLang="zh-CN" b="0" i="0" dirty="0">
              <a:effectLst/>
              <a:latin typeface="Times New Roman" panose="02020603050405020304" pitchFamily="18" charset="0"/>
              <a:cs typeface="Times New Roman" panose="02020603050405020304" pitchFamily="18" charset="0"/>
            </a:endParaRPr>
          </a:p>
          <a:p>
            <a:pPr algn="l"/>
            <a:endParaRPr lang="zh-CN" altLang="en-US" b="0" i="0" dirty="0">
              <a:effectLst/>
              <a:latin typeface="Times New Roman" panose="02020603050405020304" pitchFamily="18" charset="0"/>
              <a:cs typeface="Times New Roman" panose="02020603050405020304" pitchFamily="18" charset="0"/>
            </a:endParaRPr>
          </a:p>
          <a:p>
            <a:pPr algn="l"/>
            <a:r>
              <a:rPr lang="en-US" altLang="zh-CN" b="0" i="0" dirty="0">
                <a:effectLst/>
                <a:latin typeface="Times New Roman" panose="02020603050405020304" pitchFamily="18" charset="0"/>
                <a:cs typeface="Times New Roman" panose="02020603050405020304" pitchFamily="18" charset="0"/>
              </a:rPr>
              <a:t>1. </a:t>
            </a:r>
            <a:r>
              <a:rPr lang="zh-CN" altLang="en-US" b="0" i="0" dirty="0">
                <a:effectLst/>
                <a:latin typeface="Times New Roman" panose="02020603050405020304" pitchFamily="18" charset="0"/>
                <a:cs typeface="Times New Roman" panose="02020603050405020304" pitchFamily="18" charset="0"/>
              </a:rPr>
              <a:t>文本向量：该向量的取值在模型训练过程中自动学习，用于刻画文本的全局语义信息，并与单字</a:t>
            </a:r>
            <a:r>
              <a:rPr lang="en-US" altLang="zh-CN" b="0" i="0" dirty="0">
                <a:effectLst/>
                <a:latin typeface="Times New Roman" panose="02020603050405020304" pitchFamily="18" charset="0"/>
                <a:cs typeface="Times New Roman" panose="02020603050405020304" pitchFamily="18" charset="0"/>
              </a:rPr>
              <a:t>/</a:t>
            </a:r>
            <a:r>
              <a:rPr lang="zh-CN" altLang="en-US" b="0" i="0" dirty="0">
                <a:effectLst/>
                <a:latin typeface="Times New Roman" panose="02020603050405020304" pitchFamily="18" charset="0"/>
                <a:cs typeface="Times New Roman" panose="02020603050405020304" pitchFamily="18" charset="0"/>
              </a:rPr>
              <a:t>词的语义信息相融合</a:t>
            </a:r>
            <a:endParaRPr lang="en-US" altLang="zh-CN" b="0" i="0" dirty="0">
              <a:effectLst/>
              <a:latin typeface="Times New Roman" panose="02020603050405020304" pitchFamily="18" charset="0"/>
              <a:cs typeface="Times New Roman" panose="02020603050405020304" pitchFamily="18" charset="0"/>
            </a:endParaRPr>
          </a:p>
          <a:p>
            <a:pPr algn="l"/>
            <a:endParaRPr lang="zh-CN" altLang="en-US" b="0" i="0" dirty="0">
              <a:effectLst/>
              <a:latin typeface="Times New Roman" panose="02020603050405020304" pitchFamily="18" charset="0"/>
              <a:cs typeface="Times New Roman" panose="02020603050405020304" pitchFamily="18" charset="0"/>
            </a:endParaRPr>
          </a:p>
          <a:p>
            <a:pPr algn="l"/>
            <a:r>
              <a:rPr lang="en-US" altLang="zh-CN" b="0" i="0" dirty="0">
                <a:effectLst/>
                <a:latin typeface="Times New Roman" panose="02020603050405020304" pitchFamily="18" charset="0"/>
                <a:cs typeface="Times New Roman" panose="02020603050405020304" pitchFamily="18" charset="0"/>
              </a:rPr>
              <a:t>2. </a:t>
            </a:r>
            <a:r>
              <a:rPr lang="zh-CN" altLang="en-US" b="0" i="0" dirty="0">
                <a:effectLst/>
                <a:latin typeface="Times New Roman" panose="02020603050405020304" pitchFamily="18" charset="0"/>
                <a:cs typeface="Times New Roman" panose="02020603050405020304" pitchFamily="18" charset="0"/>
              </a:rPr>
              <a:t>位置向量：由于出现在文本不同位置的字</a:t>
            </a:r>
            <a:r>
              <a:rPr lang="en-US" altLang="zh-CN" b="0" i="0" dirty="0">
                <a:effectLst/>
                <a:latin typeface="Times New Roman" panose="02020603050405020304" pitchFamily="18" charset="0"/>
                <a:cs typeface="Times New Roman" panose="02020603050405020304" pitchFamily="18" charset="0"/>
              </a:rPr>
              <a:t>/</a:t>
            </a:r>
            <a:r>
              <a:rPr lang="zh-CN" altLang="en-US" b="0" i="0" dirty="0">
                <a:effectLst/>
                <a:latin typeface="Times New Roman" panose="02020603050405020304" pitchFamily="18" charset="0"/>
                <a:cs typeface="Times New Roman" panose="02020603050405020304" pitchFamily="18" charset="0"/>
              </a:rPr>
              <a:t>词所携带的语义信息存在差异（比如：“我爱你”和“你爱我”），因此，</a:t>
            </a:r>
            <a:r>
              <a:rPr lang="en-US" altLang="zh-CN" b="0" i="0" dirty="0">
                <a:effectLst/>
                <a:latin typeface="Times New Roman" panose="02020603050405020304" pitchFamily="18" charset="0"/>
                <a:cs typeface="Times New Roman" panose="02020603050405020304" pitchFamily="18" charset="0"/>
              </a:rPr>
              <a:t>BERT</a:t>
            </a:r>
            <a:r>
              <a:rPr lang="zh-CN" altLang="en-US" b="0" i="0" dirty="0">
                <a:effectLst/>
                <a:latin typeface="Times New Roman" panose="02020603050405020304" pitchFamily="18" charset="0"/>
                <a:cs typeface="Times New Roman" panose="02020603050405020304" pitchFamily="18" charset="0"/>
              </a:rPr>
              <a:t>模型对不同位置的字</a:t>
            </a:r>
            <a:r>
              <a:rPr lang="en-US" altLang="zh-CN" b="0" i="0" dirty="0">
                <a:effectLst/>
                <a:latin typeface="Times New Roman" panose="02020603050405020304" pitchFamily="18" charset="0"/>
                <a:cs typeface="Times New Roman" panose="02020603050405020304" pitchFamily="18" charset="0"/>
              </a:rPr>
              <a:t>/</a:t>
            </a:r>
            <a:r>
              <a:rPr lang="zh-CN" altLang="en-US" b="0" i="0" dirty="0">
                <a:effectLst/>
                <a:latin typeface="Times New Roman" panose="02020603050405020304" pitchFamily="18" charset="0"/>
                <a:cs typeface="Times New Roman" panose="02020603050405020304" pitchFamily="18" charset="0"/>
              </a:rPr>
              <a:t>词分别附加一个不同的向量以作区分</a:t>
            </a:r>
          </a:p>
        </p:txBody>
      </p:sp>
    </p:spTree>
    <p:extLst>
      <p:ext uri="{BB962C8B-B14F-4D97-AF65-F5344CB8AC3E}">
        <p14:creationId xmlns:p14="http://schemas.microsoft.com/office/powerpoint/2010/main" val="25470176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102</a:t>
            </a:fld>
            <a:endParaRPr lang="zh-CN" altLang="en-US" dirty="0" smtClean="0"/>
          </a:p>
        </p:txBody>
      </p:sp>
      <p:sp>
        <p:nvSpPr>
          <p:cNvPr id="2" name="矩形 1"/>
          <p:cNvSpPr>
            <a:spLocks noChangeArrowheads="1"/>
          </p:cNvSpPr>
          <p:nvPr/>
        </p:nvSpPr>
        <p:spPr bwMode="auto">
          <a:xfrm>
            <a:off x="550863" y="942422"/>
            <a:ext cx="11029950" cy="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800" b="1" dirty="0">
                <a:latin typeface="Times New Roman" panose="02020603050405020304" pitchFamily="18" charset="0"/>
                <a:cs typeface="Times New Roman" panose="02020603050405020304" pitchFamily="18" charset="0"/>
              </a:rPr>
              <a:t>Next Sentence Prediction</a:t>
            </a:r>
            <a:endParaRPr lang="zh-CN" altLang="en-US" sz="2800" dirty="0"/>
          </a:p>
        </p:txBody>
      </p:sp>
      <p:pic>
        <p:nvPicPr>
          <p:cNvPr id="10" name="图片 9">
            <a:extLst>
              <a:ext uri="{FF2B5EF4-FFF2-40B4-BE49-F238E27FC236}">
                <a16:creationId xmlns:a16="http://schemas.microsoft.com/office/drawing/2014/main" id="{24139FE3-E6B5-4E79-8B30-135AF4665C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779" y="1724567"/>
            <a:ext cx="3835122" cy="4880193"/>
          </a:xfrm>
          <a:prstGeom prst="rect">
            <a:avLst/>
          </a:prstGeom>
        </p:spPr>
      </p:pic>
      <p:sp>
        <p:nvSpPr>
          <p:cNvPr id="11" name="文本框 10">
            <a:extLst>
              <a:ext uri="{FF2B5EF4-FFF2-40B4-BE49-F238E27FC236}">
                <a16:creationId xmlns:a16="http://schemas.microsoft.com/office/drawing/2014/main" id="{E9299014-93A5-46DC-BC9F-750357910BAA}"/>
              </a:ext>
            </a:extLst>
          </p:cNvPr>
          <p:cNvSpPr txBox="1"/>
          <p:nvPr/>
        </p:nvSpPr>
        <p:spPr>
          <a:xfrm>
            <a:off x="406811" y="1605304"/>
            <a:ext cx="6288399" cy="5632311"/>
          </a:xfrm>
          <a:prstGeom prst="rect">
            <a:avLst/>
          </a:prstGeom>
          <a:noFill/>
        </p:spPr>
        <p:txBody>
          <a:bodyPr wrap="square">
            <a:spAutoFit/>
          </a:bodyPr>
          <a:lstStyle/>
          <a:p>
            <a:r>
              <a:rPr lang="zh-CN" altLang="en-US" sz="2000" dirty="0"/>
              <a:t>给定一篇文章中的两句话，判断第二句话在文本中是否紧跟在第一句话之后</a:t>
            </a:r>
          </a:p>
          <a:p>
            <a:endParaRPr lang="zh-CN" altLang="en-US" sz="2000" dirty="0"/>
          </a:p>
          <a:p>
            <a:r>
              <a:rPr lang="zh-CN" altLang="en-US" sz="2000" dirty="0"/>
              <a:t>选择一些句子对</a:t>
            </a:r>
            <a:r>
              <a:rPr lang="en-US" altLang="zh-CN" sz="2000" dirty="0"/>
              <a:t>A</a:t>
            </a:r>
            <a:r>
              <a:rPr lang="zh-CN" altLang="en-US" sz="2000" dirty="0"/>
              <a:t>与</a:t>
            </a:r>
            <a:r>
              <a:rPr lang="en-US" altLang="zh-CN" sz="2000" dirty="0"/>
              <a:t>B</a:t>
            </a:r>
            <a:r>
              <a:rPr lang="zh-CN" altLang="en-US" sz="2000" dirty="0"/>
              <a:t>，其中</a:t>
            </a:r>
            <a:r>
              <a:rPr lang="en-US" altLang="zh-CN" sz="2000" dirty="0"/>
              <a:t>50%</a:t>
            </a:r>
            <a:r>
              <a:rPr lang="zh-CN" altLang="en-US" sz="2000" dirty="0"/>
              <a:t>的数据</a:t>
            </a:r>
            <a:r>
              <a:rPr lang="en-US" altLang="zh-CN" sz="2000" dirty="0"/>
              <a:t>B</a:t>
            </a:r>
            <a:r>
              <a:rPr lang="zh-CN" altLang="en-US" sz="2000" dirty="0"/>
              <a:t>是</a:t>
            </a:r>
            <a:r>
              <a:rPr lang="en-US" altLang="zh-CN" sz="2000" dirty="0"/>
              <a:t>A</a:t>
            </a:r>
            <a:r>
              <a:rPr lang="zh-CN" altLang="en-US" sz="2000" dirty="0"/>
              <a:t>的下一条句子，剩余</a:t>
            </a:r>
            <a:r>
              <a:rPr lang="en-US" altLang="zh-CN" sz="2000" dirty="0"/>
              <a:t>50%</a:t>
            </a:r>
            <a:r>
              <a:rPr lang="zh-CN" altLang="en-US" sz="2000" dirty="0"/>
              <a:t>的数据</a:t>
            </a:r>
            <a:r>
              <a:rPr lang="en-US" altLang="zh-CN" sz="2000" dirty="0"/>
              <a:t>B</a:t>
            </a:r>
            <a:r>
              <a:rPr lang="zh-CN" altLang="en-US" sz="2000" dirty="0"/>
              <a:t>是语料库中随机选择的，学习其中的相关性，添加这样的预训练的目的是目前很多</a:t>
            </a:r>
            <a:r>
              <a:rPr lang="en-US" altLang="zh-CN" sz="2000" dirty="0"/>
              <a:t>NLP</a:t>
            </a:r>
            <a:r>
              <a:rPr lang="zh-CN" altLang="en-US" sz="2000" dirty="0"/>
              <a:t>的任务比如</a:t>
            </a:r>
            <a:r>
              <a:rPr lang="en-US" altLang="zh-CN" sz="2000" dirty="0"/>
              <a:t>QA</a:t>
            </a:r>
            <a:r>
              <a:rPr lang="zh-CN" altLang="en-US" sz="2000" dirty="0"/>
              <a:t>和</a:t>
            </a:r>
            <a:r>
              <a:rPr lang="en-US" altLang="zh-CN" sz="2000" dirty="0"/>
              <a:t>NLI</a:t>
            </a:r>
            <a:r>
              <a:rPr lang="zh-CN" altLang="en-US" sz="2000" dirty="0"/>
              <a:t>都需要理解两个句子之间的关系，从而能让预训练的模型更好的适应这样的任务。</a:t>
            </a:r>
          </a:p>
          <a:p>
            <a:endParaRPr lang="zh-CN" altLang="en-US" sz="2000" dirty="0"/>
          </a:p>
          <a:p>
            <a:r>
              <a:rPr lang="en-US" altLang="zh-CN" sz="2000" dirty="0"/>
              <a:t>BERT</a:t>
            </a:r>
            <a:r>
              <a:rPr lang="zh-CN" altLang="en-US" sz="2000" dirty="0"/>
              <a:t>模型通过对</a:t>
            </a:r>
            <a:r>
              <a:rPr lang="en-US" altLang="zh-CN" sz="2000" dirty="0"/>
              <a:t>Masked LM</a:t>
            </a:r>
            <a:r>
              <a:rPr lang="zh-CN" altLang="en-US" sz="2000" dirty="0"/>
              <a:t>任务和</a:t>
            </a:r>
            <a:r>
              <a:rPr lang="en-US" altLang="zh-CN" sz="2000" dirty="0"/>
              <a:t>Next Sentence Prediction</a:t>
            </a:r>
            <a:r>
              <a:rPr lang="zh-CN" altLang="en-US" sz="2000" dirty="0"/>
              <a:t>任务进行联合训练，使模型输出的每个字</a:t>
            </a:r>
            <a:r>
              <a:rPr lang="en-US" altLang="zh-CN" sz="2000" dirty="0"/>
              <a:t>/</a:t>
            </a:r>
            <a:r>
              <a:rPr lang="zh-CN" altLang="en-US" sz="2000" dirty="0"/>
              <a:t>词的向量表示都能尽可能全面、准确地刻画输入文本（单句或语句对）的整体信息，为后续的微调任务提供更好的模型参数初始值。</a:t>
            </a:r>
          </a:p>
          <a:p>
            <a:endParaRPr lang="zh-CN" altLang="en-US" sz="2000" dirty="0"/>
          </a:p>
          <a:p>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38408852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103</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中文分词</a:t>
            </a:r>
            <a:endParaRPr lang="zh-CN" altLang="en-US" sz="2800" dirty="0"/>
          </a:p>
        </p:txBody>
      </p:sp>
      <p:sp>
        <p:nvSpPr>
          <p:cNvPr id="9" name="内容占位符 2">
            <a:extLst>
              <a:ext uri="{FF2B5EF4-FFF2-40B4-BE49-F238E27FC236}">
                <a16:creationId xmlns:a16="http://schemas.microsoft.com/office/drawing/2014/main" id="{3C35D108-E57B-4293-B954-15F69C90C362}"/>
              </a:ext>
            </a:extLst>
          </p:cNvPr>
          <p:cNvSpPr>
            <a:spLocks noGrp="1"/>
          </p:cNvSpPr>
          <p:nvPr>
            <p:ph idx="1"/>
          </p:nvPr>
        </p:nvSpPr>
        <p:spPr>
          <a:xfrm>
            <a:off x="534670" y="1563012"/>
            <a:ext cx="9624060" cy="4990084"/>
          </a:xfrm>
        </p:spPr>
        <p:txBody>
          <a:bodyPr>
            <a:noAutofit/>
          </a:bodyPr>
          <a:lstStyle/>
          <a:p>
            <a:pPr>
              <a:spcBef>
                <a:spcPts val="1800"/>
              </a:spcBef>
            </a:pPr>
            <a:r>
              <a:rPr lang="zh-CN" altLang="en-US" sz="2000" dirty="0"/>
              <a:t>谷歌官方发布的</a:t>
            </a:r>
            <a:r>
              <a:rPr lang="en-US" altLang="zh-CN" sz="2000" dirty="0"/>
              <a:t>BERT-base, Chinese</a:t>
            </a:r>
            <a:r>
              <a:rPr lang="zh-CN" altLang="en-US" sz="2000" dirty="0"/>
              <a:t>中，中文是以</a:t>
            </a:r>
            <a:r>
              <a:rPr lang="zh-CN" altLang="en-US" sz="2000" b="1" dirty="0"/>
              <a:t>字</a:t>
            </a:r>
            <a:r>
              <a:rPr lang="zh-CN" altLang="en-US" sz="2000" dirty="0"/>
              <a:t>为粒度进行切分，没有考虑到传统</a:t>
            </a:r>
            <a:r>
              <a:rPr lang="en-US" altLang="zh-CN" sz="2000" dirty="0"/>
              <a:t>NLP</a:t>
            </a:r>
            <a:r>
              <a:rPr lang="zh-CN" altLang="en-US" sz="2000" dirty="0"/>
              <a:t>中的中文分词（</a:t>
            </a:r>
            <a:r>
              <a:rPr lang="en-US" altLang="zh-CN" sz="2000" dirty="0"/>
              <a:t>CWS</a:t>
            </a:r>
            <a:r>
              <a:rPr lang="zh-CN" altLang="en-US" sz="2000" dirty="0"/>
              <a:t>）。</a:t>
            </a:r>
            <a:endParaRPr lang="en-US" altLang="zh-CN" sz="2000" dirty="0"/>
          </a:p>
          <a:p>
            <a:pPr>
              <a:spcBef>
                <a:spcPts val="1800"/>
              </a:spcBef>
            </a:pPr>
            <a:r>
              <a:rPr lang="zh-CN" altLang="en-US" sz="2000" dirty="0"/>
              <a:t>哈工大和讯飞团队开放了基于词的版本，将全词</a:t>
            </a:r>
            <a:r>
              <a:rPr lang="en-US" altLang="zh-CN" sz="2000" dirty="0"/>
              <a:t>Mask</a:t>
            </a:r>
            <a:r>
              <a:rPr lang="zh-CN" altLang="en-US" sz="2000" dirty="0"/>
              <a:t>的方法应用在了中文中，使用了中文维基百科（包括简体和繁体）进行训练，并且使用了哈工大</a:t>
            </a:r>
            <a:r>
              <a:rPr lang="en-US" altLang="zh-CN" sz="2000" dirty="0"/>
              <a:t>LTP</a:t>
            </a:r>
            <a:r>
              <a:rPr lang="zh-CN" altLang="en-US" sz="2000" dirty="0"/>
              <a:t>作为分词工具，即对组成同一个词的汉字全部进行</a:t>
            </a:r>
            <a:r>
              <a:rPr lang="en-US" altLang="zh-CN" sz="2000" dirty="0"/>
              <a:t>Mask</a:t>
            </a:r>
            <a:r>
              <a:rPr lang="zh-CN" altLang="en-US" sz="2000" dirty="0"/>
              <a:t>。</a:t>
            </a:r>
            <a:endParaRPr lang="en-US" altLang="zh-CN" sz="2000" dirty="0"/>
          </a:p>
          <a:p>
            <a:pPr marL="522287" lvl="1" indent="0">
              <a:buNone/>
            </a:pPr>
            <a:r>
              <a:rPr lang="zh-CN" altLang="en-US" sz="1900" dirty="0"/>
              <a:t>简体中文阅读理解：</a:t>
            </a:r>
            <a:r>
              <a:rPr lang="en-US" altLang="zh-CN" sz="1900" dirty="0"/>
              <a:t>CMRC 2018</a:t>
            </a:r>
            <a:r>
              <a:rPr lang="zh-CN" altLang="en-US" sz="1900" dirty="0"/>
              <a:t>；</a:t>
            </a:r>
            <a:endParaRPr lang="en-US" altLang="zh-CN" sz="1900" dirty="0"/>
          </a:p>
          <a:p>
            <a:pPr marL="522287" lvl="1" indent="0">
              <a:buNone/>
            </a:pPr>
            <a:r>
              <a:rPr lang="zh-CN" altLang="en-US" sz="1900" dirty="0"/>
              <a:t>繁体中文阅读理解：</a:t>
            </a:r>
            <a:r>
              <a:rPr lang="en-US" altLang="zh-CN" sz="1900" dirty="0"/>
              <a:t>DRCD</a:t>
            </a:r>
            <a:r>
              <a:rPr lang="zh-CN" altLang="en-US" sz="1900" dirty="0"/>
              <a:t>；</a:t>
            </a:r>
            <a:endParaRPr lang="en-US" altLang="zh-CN" sz="1900" dirty="0"/>
          </a:p>
          <a:p>
            <a:pPr marL="522287" lvl="1" indent="0">
              <a:buNone/>
            </a:pPr>
            <a:r>
              <a:rPr lang="zh-CN" altLang="en-US" sz="1900" dirty="0"/>
              <a:t>司法阅读理解：</a:t>
            </a:r>
            <a:r>
              <a:rPr lang="en-US" altLang="zh-CN" sz="1900" dirty="0"/>
              <a:t>CJRC</a:t>
            </a:r>
            <a:r>
              <a:rPr lang="zh-CN" altLang="en-US" sz="1900" dirty="0"/>
              <a:t>；</a:t>
            </a:r>
            <a:endParaRPr lang="en-US" altLang="zh-CN" sz="1900" dirty="0"/>
          </a:p>
          <a:p>
            <a:pPr marL="522287" lvl="1" indent="0">
              <a:buNone/>
            </a:pPr>
            <a:r>
              <a:rPr lang="zh-CN" altLang="en-US" sz="1900" dirty="0"/>
              <a:t>自然语言推断：</a:t>
            </a:r>
            <a:r>
              <a:rPr lang="en-US" altLang="zh-CN" sz="1900" dirty="0"/>
              <a:t>XNLI</a:t>
            </a:r>
            <a:r>
              <a:rPr lang="zh-CN" altLang="en-US" sz="1900" dirty="0"/>
              <a:t>；</a:t>
            </a:r>
            <a:endParaRPr lang="en-US" altLang="zh-CN" sz="1900" dirty="0"/>
          </a:p>
          <a:p>
            <a:pPr marL="522287" lvl="1" indent="0">
              <a:buNone/>
            </a:pPr>
            <a:r>
              <a:rPr lang="zh-CN" altLang="en-US" sz="1900" dirty="0"/>
              <a:t>情感分析：</a:t>
            </a:r>
            <a:r>
              <a:rPr lang="en-US" altLang="zh-CN" sz="1900" dirty="0" err="1"/>
              <a:t>ChnSentiCorp</a:t>
            </a:r>
            <a:r>
              <a:rPr lang="zh-CN" altLang="en-US" sz="1900" dirty="0"/>
              <a:t>；</a:t>
            </a:r>
            <a:endParaRPr lang="en-US" altLang="zh-CN" sz="1900" dirty="0"/>
          </a:p>
          <a:p>
            <a:pPr marL="522287" lvl="1" indent="0">
              <a:buNone/>
            </a:pPr>
            <a:r>
              <a:rPr lang="zh-CN" altLang="en-US" sz="1900" dirty="0"/>
              <a:t>句对分类：</a:t>
            </a:r>
            <a:r>
              <a:rPr lang="en-US" altLang="zh-CN" sz="1900" dirty="0"/>
              <a:t>LCQMC, BQ Corpus</a:t>
            </a:r>
            <a:r>
              <a:rPr lang="zh-CN" altLang="en-US" sz="1900" dirty="0"/>
              <a:t>；</a:t>
            </a:r>
            <a:endParaRPr lang="en-US" altLang="zh-CN" sz="1900" dirty="0"/>
          </a:p>
          <a:p>
            <a:pPr marL="522287" lvl="1" indent="0">
              <a:buNone/>
            </a:pPr>
            <a:r>
              <a:rPr lang="zh-CN" altLang="en-US" sz="1900" dirty="0"/>
              <a:t>篇章级文本分类：</a:t>
            </a:r>
            <a:r>
              <a:rPr lang="en-US" altLang="zh-CN" sz="1900" dirty="0" err="1"/>
              <a:t>THUCNews</a:t>
            </a:r>
            <a:endParaRPr lang="zh-CN" altLang="en-US" sz="1900" dirty="0"/>
          </a:p>
        </p:txBody>
      </p:sp>
    </p:spTree>
    <p:extLst>
      <p:ext uri="{BB962C8B-B14F-4D97-AF65-F5344CB8AC3E}">
        <p14:creationId xmlns:p14="http://schemas.microsoft.com/office/powerpoint/2010/main" val="2066513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104</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800" b="1" dirty="0">
                <a:latin typeface="Times New Roman" panose="02020603050405020304" pitchFamily="18" charset="0"/>
                <a:cs typeface="Times New Roman" panose="02020603050405020304" pitchFamily="18" charset="0"/>
              </a:rPr>
              <a:t>BERT</a:t>
            </a:r>
            <a:r>
              <a:rPr lang="zh-CN" altLang="en-US" sz="2800" b="1" dirty="0">
                <a:latin typeface="Times New Roman" panose="02020603050405020304" pitchFamily="18" charset="0"/>
                <a:cs typeface="Times New Roman" panose="02020603050405020304" pitchFamily="18" charset="0"/>
              </a:rPr>
              <a:t>为</a:t>
            </a:r>
            <a:r>
              <a:rPr lang="en-US" altLang="zh-CN" sz="2800" b="1" dirty="0">
                <a:latin typeface="Times New Roman" panose="02020603050405020304" pitchFamily="18" charset="0"/>
                <a:cs typeface="Times New Roman" panose="02020603050405020304" pitchFamily="18" charset="0"/>
              </a:rPr>
              <a:t>NLP</a:t>
            </a:r>
            <a:r>
              <a:rPr lang="zh-CN" altLang="en-US" sz="2800" b="1" dirty="0">
                <a:latin typeface="Times New Roman" panose="02020603050405020304" pitchFamily="18" charset="0"/>
                <a:cs typeface="Times New Roman" panose="02020603050405020304" pitchFamily="18" charset="0"/>
              </a:rPr>
              <a:t>带来里程碑式的改变</a:t>
            </a:r>
            <a:endParaRPr lang="zh-CN" altLang="en-US" sz="2800" dirty="0"/>
          </a:p>
        </p:txBody>
      </p:sp>
      <p:pic>
        <p:nvPicPr>
          <p:cNvPr id="10" name="内容占位符 4">
            <a:extLst>
              <a:ext uri="{FF2B5EF4-FFF2-40B4-BE49-F238E27FC236}">
                <a16:creationId xmlns:a16="http://schemas.microsoft.com/office/drawing/2014/main" id="{2E0A2D4D-1061-41F0-A608-C045E789D13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46034" y="1640068"/>
            <a:ext cx="9216756" cy="4968552"/>
          </a:xfrm>
        </p:spPr>
      </p:pic>
    </p:spTree>
    <p:extLst>
      <p:ext uri="{BB962C8B-B14F-4D97-AF65-F5344CB8AC3E}">
        <p14:creationId xmlns:p14="http://schemas.microsoft.com/office/powerpoint/2010/main" val="26323315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105</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使用建议</a:t>
            </a:r>
            <a:endParaRPr lang="zh-CN" altLang="en-US" sz="2800" dirty="0"/>
          </a:p>
        </p:txBody>
      </p:sp>
      <p:pic>
        <p:nvPicPr>
          <p:cNvPr id="9" name="内容占位符 4">
            <a:extLst>
              <a:ext uri="{FF2B5EF4-FFF2-40B4-BE49-F238E27FC236}">
                <a16:creationId xmlns:a16="http://schemas.microsoft.com/office/drawing/2014/main" id="{D4F356FA-CD1F-469E-8E10-1A288D3C04CB}"/>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7760"/>
          <a:stretch/>
        </p:blipFill>
        <p:spPr>
          <a:xfrm>
            <a:off x="150730" y="1692399"/>
            <a:ext cx="10391940" cy="3528392"/>
          </a:xfrm>
        </p:spPr>
      </p:pic>
    </p:spTree>
    <p:extLst>
      <p:ext uri="{BB962C8B-B14F-4D97-AF65-F5344CB8AC3E}">
        <p14:creationId xmlns:p14="http://schemas.microsoft.com/office/powerpoint/2010/main" val="30803348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106</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主要问题</a:t>
            </a:r>
            <a:endParaRPr lang="zh-CN" altLang="en-US" sz="2800" dirty="0"/>
          </a:p>
        </p:txBody>
      </p:sp>
      <p:sp>
        <p:nvSpPr>
          <p:cNvPr id="10" name="内容占位符 2">
            <a:extLst>
              <a:ext uri="{FF2B5EF4-FFF2-40B4-BE49-F238E27FC236}">
                <a16:creationId xmlns:a16="http://schemas.microsoft.com/office/drawing/2014/main" id="{54D06011-B8E0-4D49-8A45-F6603CD52E1D}"/>
              </a:ext>
            </a:extLst>
          </p:cNvPr>
          <p:cNvSpPr>
            <a:spLocks noGrp="1"/>
          </p:cNvSpPr>
          <p:nvPr>
            <p:ph idx="1"/>
          </p:nvPr>
        </p:nvSpPr>
        <p:spPr>
          <a:xfrm>
            <a:off x="521416" y="1610652"/>
            <a:ext cx="10182109" cy="4627337"/>
          </a:xfrm>
        </p:spPr>
        <p:txBody>
          <a:bodyPr>
            <a:normAutofit/>
          </a:bodyPr>
          <a:lstStyle/>
          <a:p>
            <a:r>
              <a:rPr lang="zh-CN" altLang="en-US" sz="2000" dirty="0"/>
              <a:t>最初，谷歌用了 </a:t>
            </a:r>
            <a:r>
              <a:rPr lang="en-US" altLang="zh-CN" sz="2000" dirty="0"/>
              <a:t>16 </a:t>
            </a:r>
            <a:r>
              <a:rPr lang="zh-CN" altLang="en-US" sz="2000" dirty="0"/>
              <a:t>个自己的 </a:t>
            </a:r>
            <a:r>
              <a:rPr lang="en-US" altLang="zh-CN" sz="2000" dirty="0"/>
              <a:t>TPU </a:t>
            </a:r>
            <a:r>
              <a:rPr lang="zh-CN" altLang="en-US" sz="2000" dirty="0"/>
              <a:t>集群（一共 </a:t>
            </a:r>
            <a:r>
              <a:rPr lang="en-US" altLang="zh-CN" sz="2000" dirty="0"/>
              <a:t>64 </a:t>
            </a:r>
            <a:r>
              <a:rPr lang="zh-CN" altLang="en-US" sz="2000" dirty="0"/>
              <a:t>块 </a:t>
            </a:r>
            <a:r>
              <a:rPr lang="en-US" altLang="zh-CN" sz="2000" dirty="0"/>
              <a:t>TPU</a:t>
            </a:r>
            <a:r>
              <a:rPr lang="zh-CN" altLang="en-US" sz="2000" dirty="0"/>
              <a:t>）来训练大号版本的 </a:t>
            </a:r>
            <a:r>
              <a:rPr lang="en-US" altLang="zh-CN" sz="2000" dirty="0"/>
              <a:t>BERT</a:t>
            </a:r>
            <a:r>
              <a:rPr lang="zh-CN" altLang="en-US" sz="2000" dirty="0"/>
              <a:t>，一共花了约</a:t>
            </a:r>
            <a:r>
              <a:rPr lang="en-US" altLang="zh-CN" sz="2000" dirty="0"/>
              <a:t>4</a:t>
            </a:r>
            <a:r>
              <a:rPr lang="zh-CN" altLang="en-US" sz="2000" dirty="0"/>
              <a:t>天的时间。</a:t>
            </a:r>
            <a:endParaRPr lang="en-US" altLang="zh-CN" sz="2000" dirty="0"/>
          </a:p>
          <a:p>
            <a:endParaRPr lang="en-US" altLang="zh-CN" sz="2000" dirty="0"/>
          </a:p>
          <a:p>
            <a:r>
              <a:rPr lang="zh-CN" altLang="en-US" sz="2000" dirty="0"/>
              <a:t>（</a:t>
            </a:r>
            <a:r>
              <a:rPr lang="en-US" altLang="zh-CN" sz="2000" dirty="0"/>
              <a:t>Tensor Processing Unit </a:t>
            </a:r>
            <a:r>
              <a:rPr lang="zh-CN" altLang="en-US" sz="2000" dirty="0"/>
              <a:t>张量处理单元，是一款为机器学习而定制的芯片，主要用于人工智能领域）</a:t>
            </a:r>
            <a:endParaRPr lang="en-US" altLang="zh-CN" sz="2000" dirty="0"/>
          </a:p>
          <a:p>
            <a:endParaRPr lang="zh-CN" altLang="en-US" sz="2000" dirty="0"/>
          </a:p>
          <a:p>
            <a:r>
              <a:rPr lang="zh-CN" altLang="en-US" sz="2000" dirty="0"/>
              <a:t>之后，经过大家广泛努力，运算性能大幅提高，但仍然是普通研究人员难以胜任的。</a:t>
            </a:r>
          </a:p>
          <a:p>
            <a:endParaRPr lang="zh-CN" altLang="en-US" sz="2000" dirty="0"/>
          </a:p>
          <a:p>
            <a:r>
              <a:rPr lang="zh-CN" altLang="en-US" sz="2000" dirty="0"/>
              <a:t>即便是在上述模型基础之上的应用，都非常耗时耗力。</a:t>
            </a:r>
          </a:p>
          <a:p>
            <a:endParaRPr lang="zh-CN" altLang="en-US" sz="2000" dirty="0"/>
          </a:p>
          <a:p>
            <a:endParaRPr lang="en-US" altLang="zh-CN" sz="2000" dirty="0"/>
          </a:p>
          <a:p>
            <a:endParaRPr lang="zh-CN" altLang="en-US" sz="2000" dirty="0"/>
          </a:p>
        </p:txBody>
      </p:sp>
    </p:spTree>
    <p:extLst>
      <p:ext uri="{BB962C8B-B14F-4D97-AF65-F5344CB8AC3E}">
        <p14:creationId xmlns:p14="http://schemas.microsoft.com/office/powerpoint/2010/main" val="40349878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107</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latin typeface="Times New Roman" panose="02020603050405020304" pitchFamily="18" charset="0"/>
                <a:cs typeface="Times New Roman" panose="02020603050405020304" pitchFamily="18" charset="0"/>
              </a:rPr>
              <a:t>其他几</a:t>
            </a:r>
            <a:r>
              <a:rPr lang="zh-CN" altLang="en-US" sz="2800" b="1" dirty="0">
                <a:latin typeface="Times New Roman" panose="02020603050405020304" pitchFamily="18" charset="0"/>
                <a:cs typeface="Times New Roman" panose="02020603050405020304" pitchFamily="18" charset="0"/>
              </a:rPr>
              <a:t>个概念</a:t>
            </a:r>
          </a:p>
        </p:txBody>
      </p:sp>
      <p:sp>
        <p:nvSpPr>
          <p:cNvPr id="8" name="内容占位符 2">
            <a:extLst>
              <a:ext uri="{FF2B5EF4-FFF2-40B4-BE49-F238E27FC236}">
                <a16:creationId xmlns:a16="http://schemas.microsoft.com/office/drawing/2014/main" id="{6A47A1F1-2C48-4704-82EB-560567ED389A}"/>
              </a:ext>
            </a:extLst>
          </p:cNvPr>
          <p:cNvSpPr>
            <a:spLocks noGrp="1"/>
          </p:cNvSpPr>
          <p:nvPr>
            <p:ph idx="1"/>
          </p:nvPr>
        </p:nvSpPr>
        <p:spPr>
          <a:xfrm>
            <a:off x="534669" y="1764295"/>
            <a:ext cx="10240861" cy="3393619"/>
          </a:xfrm>
        </p:spPr>
        <p:txBody>
          <a:bodyPr>
            <a:normAutofit/>
          </a:bodyPr>
          <a:lstStyle/>
          <a:p>
            <a:r>
              <a:rPr lang="zh-CN" altLang="en-US" sz="2000" dirty="0">
                <a:latin typeface="Times New Roman" panose="02020603050405020304" pitchFamily="18" charset="0"/>
                <a:cs typeface="Times New Roman" panose="02020603050405020304" pitchFamily="18" charset="0"/>
              </a:rPr>
              <a:t>多层感知机：</a:t>
            </a:r>
            <a:r>
              <a:rPr lang="en-US" altLang="zh-CN" sz="2000" b="1" dirty="0">
                <a:latin typeface="Times New Roman" panose="02020603050405020304" pitchFamily="18" charset="0"/>
                <a:cs typeface="Times New Roman" panose="02020603050405020304" pitchFamily="18" charset="0"/>
              </a:rPr>
              <a:t>Multi-Layer Perceptron</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多层感知机由感知机推广而来，最主要的特点是有多个神经元层，因此也叫深度神经网络（</a:t>
            </a:r>
            <a:r>
              <a:rPr lang="en-US" altLang="zh-CN" sz="2000" dirty="0">
                <a:latin typeface="Times New Roman" panose="02020603050405020304" pitchFamily="18" charset="0"/>
                <a:cs typeface="Times New Roman" panose="02020603050405020304" pitchFamily="18" charset="0"/>
              </a:rPr>
              <a:t>DNN: Deep Neural Networks</a:t>
            </a:r>
            <a:r>
              <a:rPr lang="zh-CN" altLang="en-US" sz="2000" dirty="0">
                <a:latin typeface="Times New Roman" panose="02020603050405020304" pitchFamily="18" charset="0"/>
                <a:cs typeface="Times New Roman" panose="02020603050405020304" pitchFamily="18" charset="0"/>
              </a:rPr>
              <a:t>），也可以称为</a:t>
            </a:r>
            <a:r>
              <a:rPr lang="en-US" altLang="zh-CN" sz="2000" dirty="0">
                <a:latin typeface="Times New Roman" panose="02020603050405020304" pitchFamily="18" charset="0"/>
                <a:cs typeface="Times New Roman" panose="02020603050405020304" pitchFamily="18" charset="0"/>
              </a:rPr>
              <a:t>BP</a:t>
            </a:r>
            <a:r>
              <a:rPr lang="zh-CN" altLang="en-US" sz="2000" dirty="0">
                <a:latin typeface="Times New Roman" panose="02020603050405020304" pitchFamily="18" charset="0"/>
                <a:cs typeface="Times New Roman" panose="02020603050405020304" pitchFamily="18" charset="0"/>
              </a:rPr>
              <a:t>神经网络</a:t>
            </a:r>
            <a:endParaRPr lang="en-US" altLang="zh-CN" sz="2000" dirty="0">
              <a:latin typeface="Times New Roman" panose="02020603050405020304" pitchFamily="18" charset="0"/>
              <a:cs typeface="Times New Roman" panose="02020603050405020304" pitchFamily="18" charset="0"/>
            </a:endParaRPr>
          </a:p>
          <a:p>
            <a:pPr marL="0" indent="0">
              <a:buNone/>
            </a:pP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仿生学用词</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人工神经网络（</a:t>
            </a:r>
            <a:r>
              <a:rPr lang="en-US" altLang="zh-CN" sz="2000" dirty="0">
                <a:latin typeface="Times New Roman" panose="02020603050405020304" pitchFamily="18" charset="0"/>
                <a:cs typeface="Times New Roman" panose="02020603050405020304" pitchFamily="18" charset="0"/>
              </a:rPr>
              <a:t>Artificial Neural Networks</a:t>
            </a:r>
            <a:r>
              <a:rPr lang="zh-CN" alt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59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人脑神经网络</a:t>
            </a:r>
            <a:endParaRPr lang="zh-CN" altLang="en-US" sz="2800"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7EB03FB6-B199-4E56-B1CD-4105DD0C2E8F}"/>
              </a:ext>
            </a:extLst>
          </p:cNvPr>
          <p:cNvSpPr txBox="1"/>
          <p:nvPr/>
        </p:nvSpPr>
        <p:spPr>
          <a:xfrm>
            <a:off x="838841" y="1599268"/>
            <a:ext cx="9217024" cy="3385542"/>
          </a:xfrm>
          <a:prstGeom prst="rect">
            <a:avLst/>
          </a:prstGeom>
          <a:noFill/>
        </p:spPr>
        <p:txBody>
          <a:bodyPr wrap="square">
            <a:spAutoFit/>
          </a:bodyPr>
          <a:lstStyle/>
          <a:p>
            <a:pPr marL="342900" marR="0" lvl="0" indent="-342900" algn="just" defTabSz="1043056"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人类大脑是由大量“神经细胞”（</a:t>
            </a:r>
            <a:r>
              <a:rPr kumimoji="0" lang="en-US" altLang="zh-CN"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neural cells</a:t>
            </a: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）为基本单位而组成的神经网络。神经细胞也称“神经元”（</a:t>
            </a:r>
            <a:r>
              <a:rPr kumimoji="0" lang="en-US" altLang="zh-CN"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neuros</a:t>
            </a: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a:t>
            </a:r>
            <a:endParaRPr lang="en-US" altLang="zh-CN" sz="2000" dirty="0">
              <a:solidFill>
                <a:prstClr val="black"/>
              </a:solidFill>
              <a:latin typeface="Times New Roman" panose="02020603050405020304" pitchFamily="18" charset="0"/>
              <a:ea typeface="宋体" panose="02010600030101010101" pitchFamily="2" charset="-122"/>
            </a:endParaRPr>
          </a:p>
          <a:p>
            <a:pPr marL="342900" marR="0" lvl="0" indent="-342900" algn="just" defTabSz="1043056"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人类大脑是由大约</a:t>
            </a:r>
            <a:r>
              <a:rPr lang="en-US" altLang="zh-CN" sz="2000" dirty="0">
                <a:solidFill>
                  <a:prstClr val="black"/>
                </a:solidFill>
                <a:latin typeface="Times New Roman" panose="02020603050405020304" pitchFamily="18" charset="0"/>
                <a:ea typeface="宋体" panose="02010600030101010101" pitchFamily="2" charset="-122"/>
              </a:rPr>
              <a:t>860</a:t>
            </a: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个“神经元”（</a:t>
            </a:r>
            <a:r>
              <a:rPr kumimoji="0" lang="en-US" altLang="zh-CN"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neurons</a:t>
            </a: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）相连而构成的“神经网络”（</a:t>
            </a:r>
            <a:r>
              <a:rPr kumimoji="0" lang="en-US" altLang="zh-CN"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neural network</a:t>
            </a:r>
            <a:r>
              <a:rPr kumimoji="0" lang="zh-CN" altLang="en-US"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rPr>
              <a:t>）</a:t>
            </a:r>
            <a:r>
              <a:rPr lang="zh-CN" altLang="en-US" sz="2000" dirty="0">
                <a:solidFill>
                  <a:prstClr val="black"/>
                </a:solidFill>
                <a:latin typeface="Times New Roman" panose="02020603050405020304" pitchFamily="18" charset="0"/>
                <a:ea typeface="宋体" panose="02010600030101010101" pitchFamily="2" charset="-122"/>
              </a:rPr>
              <a:t>。</a:t>
            </a:r>
            <a:endParaRPr lang="en-US" altLang="zh-CN" sz="2000" dirty="0">
              <a:solidFill>
                <a:prstClr val="black"/>
              </a:solidFill>
              <a:latin typeface="Times New Roman" panose="02020603050405020304" pitchFamily="18" charset="0"/>
              <a:ea typeface="宋体" panose="02010600030101010101" pitchFamily="2" charset="-122"/>
            </a:endParaRPr>
          </a:p>
          <a:p>
            <a:pPr marL="342900" marR="0" lvl="0" indent="-342900" algn="just" defTabSz="1043056"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如图所示，一个神经元通过左边的“树突”从其他神经元的“轴突”及“轴突末梢”获取信号，然后神经元的“细胞体”将这些信号进行加总处理。</a:t>
            </a:r>
            <a:r>
              <a:rPr lang="zh-CN" altLang="en-US" sz="2000" b="1" dirty="0">
                <a:solidFill>
                  <a:prstClr val="black"/>
                </a:solidFill>
                <a:latin typeface="Times New Roman" panose="02020603050405020304" pitchFamily="18" charset="0"/>
                <a:ea typeface="宋体" panose="02010600030101010101" pitchFamily="2" charset="-122"/>
              </a:rPr>
              <a:t>如果这些信号的总量超过某个阈值，则神经元会兴奋起来，并通过轴突向外传输信号</a:t>
            </a:r>
            <a:r>
              <a:rPr lang="zh-CN" altLang="en-US" sz="2000" dirty="0">
                <a:solidFill>
                  <a:prstClr val="black"/>
                </a:solidFill>
                <a:latin typeface="Times New Roman" panose="02020603050405020304" pitchFamily="18" charset="0"/>
                <a:ea typeface="宋体" panose="02010600030101010101" pitchFamily="2" charset="-122"/>
              </a:rPr>
              <a:t>，经过神经突出，二维其他神经元的树突所接收。</a:t>
            </a:r>
            <a:endParaRPr lang="en-US" altLang="zh-CN" sz="2000" dirty="0">
              <a:solidFill>
                <a:prstClr val="black"/>
              </a:solidFill>
              <a:latin typeface="Times New Roman" panose="02020603050405020304" pitchFamily="18" charset="0"/>
              <a:ea typeface="宋体" panose="02010600030101010101" pitchFamily="2" charset="-122"/>
            </a:endParaRPr>
          </a:p>
          <a:p>
            <a:pPr marL="342900" indent="-342900" algn="just">
              <a:spcBef>
                <a:spcPts val="1200"/>
              </a:spcBef>
              <a:buFont typeface="Arial" panose="020B0604020202020204" pitchFamily="34" charset="0"/>
              <a:buChar char="•"/>
            </a:pPr>
            <a:endParaRPr lang="en-US" altLang="zh-CN" sz="2400" dirty="0">
              <a:solidFill>
                <a:prstClr val="black"/>
              </a:solidFill>
              <a:latin typeface="Times New Roman" panose="02020603050405020304" pitchFamily="18" charset="0"/>
              <a:ea typeface="宋体" panose="02010600030101010101" pitchFamily="2"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971" y="4524261"/>
            <a:ext cx="3776620" cy="2234789"/>
          </a:xfrm>
          <a:prstGeom prst="rect">
            <a:avLst/>
          </a:prstGeom>
        </p:spPr>
      </p:pic>
    </p:spTree>
    <p:extLst>
      <p:ext uri="{BB962C8B-B14F-4D97-AF65-F5344CB8AC3E}">
        <p14:creationId xmlns:p14="http://schemas.microsoft.com/office/powerpoint/2010/main" val="3291609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人工神经网络</a:t>
            </a:r>
            <a:endParaRPr lang="zh-CN" altLang="en-US" sz="2800"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EB03FB6-B199-4E56-B1CD-4105DD0C2E8F}"/>
              </a:ext>
            </a:extLst>
          </p:cNvPr>
          <p:cNvSpPr txBox="1"/>
          <p:nvPr/>
        </p:nvSpPr>
        <p:spPr>
          <a:xfrm>
            <a:off x="478816" y="1687648"/>
            <a:ext cx="10368720" cy="4093428"/>
          </a:xfrm>
          <a:prstGeom prst="rect">
            <a:avLst/>
          </a:prstGeom>
          <a:noFill/>
        </p:spPr>
        <p:txBody>
          <a:bodyPr wrap="square">
            <a:spAutoFit/>
          </a:bodyPr>
          <a:lstStyle/>
          <a:p>
            <a:pPr marL="342900" marR="0" lvl="0" indent="-342900" algn="just"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人工神经网络是为了模拟人脑神经网络而设计的一种计算模型，它从结构、实现机理和功能上模拟人脑神经网络。</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endParaRPr>
          </a:p>
          <a:p>
            <a:pPr marL="342900" marR="0" lvl="0" indent="-342900" algn="just"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人工神经网络与生物神经元类似，</a:t>
            </a:r>
            <a:r>
              <a:rPr lang="zh-CN" altLang="en-US" sz="2000" b="1" dirty="0">
                <a:solidFill>
                  <a:prstClr val="black"/>
                </a:solidFill>
                <a:latin typeface="Times New Roman" panose="02020603050405020304" pitchFamily="18" charset="0"/>
                <a:ea typeface="宋体" panose="02010600030101010101" pitchFamily="2" charset="-122"/>
              </a:rPr>
              <a:t>由多个节点（人工神经元）互相连接而成，可以用来对数据之间的复杂关系进行建模。</a:t>
            </a:r>
            <a:endParaRPr lang="en-US" altLang="zh-CN" sz="2000" b="1" dirty="0">
              <a:solidFill>
                <a:prstClr val="black"/>
              </a:solidFill>
              <a:latin typeface="Times New Roman" panose="02020603050405020304" pitchFamily="18" charset="0"/>
              <a:ea typeface="宋体" panose="02010600030101010101" pitchFamily="2" charset="-122"/>
            </a:endParaRPr>
          </a:p>
          <a:p>
            <a:pPr marL="342900" marR="0" lvl="0" indent="-342900" algn="just"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不同节点之间的连接被赋予了不同的权重，每个权重代表了一个节点对另一个节点的影响大小。</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endParaRPr>
          </a:p>
          <a:p>
            <a:pPr marL="342900" marR="0" lvl="0" indent="-342900" algn="just"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每个节点代表一种特定的函数，来自其他节点的信息经过其相应的权重综合计算，输入到一个</a:t>
            </a:r>
            <a:r>
              <a:rPr lang="zh-CN" altLang="en-US" sz="2000" b="1" dirty="0">
                <a:solidFill>
                  <a:prstClr val="black"/>
                </a:solidFill>
                <a:latin typeface="Times New Roman" panose="02020603050405020304" pitchFamily="18" charset="0"/>
                <a:ea typeface="宋体" panose="02010600030101010101" pitchFamily="2" charset="-122"/>
              </a:rPr>
              <a:t>激活函数</a:t>
            </a:r>
            <a:r>
              <a:rPr lang="zh-CN" altLang="en-US" sz="2000" dirty="0">
                <a:solidFill>
                  <a:prstClr val="black"/>
                </a:solidFill>
                <a:latin typeface="Times New Roman" panose="02020603050405020304" pitchFamily="18" charset="0"/>
                <a:ea typeface="宋体" panose="02010600030101010101" pitchFamily="2" charset="-122"/>
              </a:rPr>
              <a:t>中并得到一个新的活性值（</a:t>
            </a:r>
            <a:r>
              <a:rPr lang="zh-CN" altLang="en-US" sz="2000" dirty="0">
                <a:solidFill>
                  <a:srgbClr val="C00000"/>
                </a:solidFill>
                <a:latin typeface="Times New Roman" panose="02020603050405020304" pitchFamily="18" charset="0"/>
                <a:ea typeface="宋体" panose="02010600030101010101" pitchFamily="2" charset="-122"/>
              </a:rPr>
              <a:t>兴奋或抑制</a:t>
            </a:r>
            <a:r>
              <a:rPr lang="zh-CN" altLang="en-US" sz="2000" dirty="0">
                <a:solidFill>
                  <a:prstClr val="black"/>
                </a:solidFill>
                <a:latin typeface="Times New Roman" panose="02020603050405020304" pitchFamily="18" charset="0"/>
                <a:ea typeface="宋体" panose="02010600030101010101" pitchFamily="2" charset="-122"/>
              </a:rPr>
              <a:t>）。</a:t>
            </a:r>
            <a:endParaRPr lang="en-US" altLang="zh-CN" sz="2000" dirty="0">
              <a:solidFill>
                <a:prstClr val="black"/>
              </a:solidFill>
              <a:latin typeface="Times New Roman" panose="02020603050405020304" pitchFamily="18" charset="0"/>
              <a:ea typeface="宋体" panose="02010600030101010101" pitchFamily="2" charset="-122"/>
            </a:endParaRPr>
          </a:p>
          <a:p>
            <a:pPr marL="342900" marR="0" lvl="0" indent="-342900" algn="just"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美国</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Warren McCulloch</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与</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Walter Pitts</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将生物神经元简化为一个数学模型（</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McCulloch and Pitts</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1943</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），简称</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M-P</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神经元模型。</a:t>
            </a:r>
            <a:endPar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1378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浅层模型与深层模型</a:t>
            </a:r>
            <a:endParaRPr lang="zh-CN" altLang="en-US" sz="2800" b="1" dirty="0">
              <a:latin typeface="Times New Roman" panose="02020603050405020304" pitchFamily="18" charset="0"/>
              <a:cs typeface="Times New Roman" panose="02020603050405020304" pitchFamily="18" charset="0"/>
            </a:endParaRPr>
          </a:p>
        </p:txBody>
      </p:sp>
      <p:sp>
        <p:nvSpPr>
          <p:cNvPr id="8" name="内容占位符 2">
            <a:extLst>
              <a:ext uri="{FF2B5EF4-FFF2-40B4-BE49-F238E27FC236}">
                <a16:creationId xmlns:a16="http://schemas.microsoft.com/office/drawing/2014/main" id="{CE085D0E-35AF-4A31-BE01-A99882D783BD}"/>
              </a:ext>
            </a:extLst>
          </p:cNvPr>
          <p:cNvSpPr>
            <a:spLocks noGrp="1"/>
          </p:cNvSpPr>
          <p:nvPr>
            <p:ph idx="1"/>
          </p:nvPr>
        </p:nvSpPr>
        <p:spPr>
          <a:xfrm>
            <a:off x="534353" y="1559151"/>
            <a:ext cx="10241178" cy="3814778"/>
          </a:xfrm>
        </p:spPr>
        <p:txBody>
          <a:bodyPr>
            <a:noAutofit/>
          </a:bodyPr>
          <a:lstStyle/>
          <a:p>
            <a:r>
              <a:rPr lang="zh-CN" altLang="en-US" sz="2000" dirty="0">
                <a:latin typeface="Times New Roman" panose="02020603050405020304" pitchFamily="18" charset="0"/>
                <a:cs typeface="Times New Roman" panose="02020603050405020304" pitchFamily="18" charset="0"/>
              </a:rPr>
              <a:t>深度神经网络的基本思想是通过构建多层网络，对目标进行多层表示，以期通过多层的高层次特征来表示数据的抽象语义信息，获得更好的特征鲁棒性</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理论上，多层网络可以模拟任何复杂的函数</a:t>
            </a:r>
            <a:endParaRPr lang="en-US" altLang="zh-CN" sz="2000" b="1"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Logistic</a:t>
            </a:r>
            <a:r>
              <a:rPr lang="zh-CN" altLang="en-US" sz="2000" dirty="0">
                <a:latin typeface="Times New Roman" panose="02020603050405020304" pitchFamily="18" charset="0"/>
                <a:cs typeface="Times New Roman" panose="02020603050405020304" pitchFamily="18" charset="0"/>
              </a:rPr>
              <a:t>回归、</a:t>
            </a:r>
            <a:r>
              <a:rPr lang="en-US" altLang="zh-CN" sz="2000" dirty="0">
                <a:latin typeface="Times New Roman" panose="02020603050405020304" pitchFamily="18" charset="0"/>
                <a:cs typeface="Times New Roman" panose="02020603050405020304" pitchFamily="18" charset="0"/>
              </a:rPr>
              <a:t>SVM</a:t>
            </a:r>
            <a:r>
              <a:rPr lang="zh-CN" altLang="en-US" sz="2000" dirty="0">
                <a:latin typeface="Times New Roman" panose="02020603050405020304" pitchFamily="18" charset="0"/>
                <a:cs typeface="Times New Roman" panose="02020603050405020304" pitchFamily="18" charset="0"/>
              </a:rPr>
              <a:t>、线性回归等基于统计学习理论的方法都可以看成具有一层隐层节点或不含隐层节点的学习模型，被称为浅层模型</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深度学习取得成功的原因：大规模</a:t>
            </a:r>
            <a:r>
              <a:rPr lang="zh-CN" altLang="en-US" sz="2000" dirty="0" smtClean="0">
                <a:latin typeface="Times New Roman" panose="02020603050405020304" pitchFamily="18" charset="0"/>
                <a:cs typeface="Times New Roman" panose="02020603050405020304" pitchFamily="18" charset="0"/>
              </a:rPr>
              <a:t>数据为</a:t>
            </a:r>
            <a:r>
              <a:rPr lang="zh-CN" altLang="en-US" sz="2000" dirty="0">
                <a:latin typeface="Times New Roman" panose="02020603050405020304" pitchFamily="18" charset="0"/>
                <a:cs typeface="Times New Roman" panose="02020603050405020304" pitchFamily="18" charset="0"/>
              </a:rPr>
              <a:t>深度学习提供了好的训练资源；计算机硬件的飞速</a:t>
            </a:r>
            <a:r>
              <a:rPr lang="zh-CN" altLang="en-US" sz="2000" dirty="0" smtClean="0">
                <a:latin typeface="Times New Roman" panose="02020603050405020304" pitchFamily="18" charset="0"/>
                <a:cs typeface="Times New Roman" panose="02020603050405020304" pitchFamily="18" charset="0"/>
              </a:rPr>
              <a:t>发展，特别是</a:t>
            </a:r>
            <a:r>
              <a:rPr lang="en-US" altLang="zh-CN" sz="2000" dirty="0">
                <a:latin typeface="Times New Roman" panose="02020603050405020304" pitchFamily="18" charset="0"/>
                <a:cs typeface="Times New Roman" panose="02020603050405020304" pitchFamily="18" charset="0"/>
              </a:rPr>
              <a:t>GPU</a:t>
            </a:r>
            <a:r>
              <a:rPr lang="zh-CN" altLang="en-US" sz="2000" dirty="0">
                <a:latin typeface="Times New Roman" panose="02020603050405020304" pitchFamily="18" charset="0"/>
                <a:cs typeface="Times New Roman" panose="02020603050405020304" pitchFamily="18" charset="0"/>
              </a:rPr>
              <a:t>的出现，使得训练大规模上网络成为可能</a:t>
            </a: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7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a:t>
            </a:r>
            <a:r>
              <a:rPr lang="zh-CN" altLang="en-US" sz="3600" b="1" dirty="0" smtClean="0"/>
              <a:t>基本逻辑</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神经网络与深度学习</a:t>
            </a:r>
            <a:endParaRPr lang="zh-CN" altLang="en-US" sz="2800"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7EB03FB6-B199-4E56-B1CD-4105DD0C2E8F}"/>
              </a:ext>
            </a:extLst>
          </p:cNvPr>
          <p:cNvSpPr txBox="1"/>
          <p:nvPr/>
        </p:nvSpPr>
        <p:spPr>
          <a:xfrm>
            <a:off x="406810" y="1599269"/>
            <a:ext cx="11016765" cy="3785652"/>
          </a:xfrm>
          <a:prstGeom prst="rect">
            <a:avLst/>
          </a:prstGeom>
          <a:noFill/>
        </p:spPr>
        <p:txBody>
          <a:bodyPr wrap="square">
            <a:spAutoFit/>
          </a:bodyPr>
          <a:lstStyle/>
          <a:p>
            <a:pPr marL="342900" lvl="0" indent="-342900" algn="just">
              <a:spcBef>
                <a:spcPts val="1200"/>
              </a:spcBef>
              <a:buFont typeface="Arial" panose="020B0604020202020204" pitchFamily="34" charset="0"/>
              <a:buChar char="•"/>
              <a:defRPr/>
            </a:pPr>
            <a:r>
              <a:rPr lang="zh-CN" altLang="en-US" sz="2000" dirty="0">
                <a:solidFill>
                  <a:prstClr val="black"/>
                </a:solidFill>
                <a:latin typeface="Times New Roman" panose="02020603050405020304" pitchFamily="18" charset="0"/>
              </a:rPr>
              <a:t>神经网络和深度学习并不等价。深度学习可以采用神经网络模型，也可以采用其他模型（比如深度信念网络是一种概率图模型）</a:t>
            </a:r>
            <a:r>
              <a:rPr lang="zh-CN" altLang="en-US" sz="2000" dirty="0" smtClean="0">
                <a:solidFill>
                  <a:prstClr val="black"/>
                </a:solidFill>
                <a:latin typeface="Times New Roman" panose="02020603050405020304" pitchFamily="18" charset="0"/>
              </a:rPr>
              <a:t>。</a:t>
            </a:r>
            <a:endParaRPr lang="en-US" altLang="zh-CN" sz="2000" dirty="0" smtClean="0">
              <a:solidFill>
                <a:prstClr val="black"/>
              </a:solidFill>
              <a:latin typeface="Times New Roman" panose="02020603050405020304" pitchFamily="18" charset="0"/>
            </a:endParaRPr>
          </a:p>
          <a:p>
            <a:pPr marL="342900" lvl="0" indent="-342900" algn="just">
              <a:spcBef>
                <a:spcPts val="1200"/>
              </a:spcBef>
              <a:buFont typeface="Arial" panose="020B0604020202020204" pitchFamily="34" charset="0"/>
              <a:buChar char="•"/>
              <a:defRPr/>
            </a:pPr>
            <a:r>
              <a:rPr lang="zh-CN" altLang="en-US" sz="2000" dirty="0" smtClean="0">
                <a:solidFill>
                  <a:prstClr val="black"/>
                </a:solidFill>
                <a:latin typeface="Times New Roman" panose="02020603050405020304" pitchFamily="18" charset="0"/>
              </a:rPr>
              <a:t>由于</a:t>
            </a:r>
            <a:r>
              <a:rPr lang="zh-CN" altLang="en-US" sz="2000" dirty="0">
                <a:solidFill>
                  <a:prstClr val="black"/>
                </a:solidFill>
                <a:latin typeface="Times New Roman" panose="02020603050405020304" pitchFamily="18" charset="0"/>
              </a:rPr>
              <a:t>神经网络模型可以比较容易地解决贡献度分配问题，因此神经网络模型成为深度学习中主要采用的模型</a:t>
            </a:r>
            <a:r>
              <a:rPr lang="zh-CN" altLang="en-US" sz="2000" dirty="0" smtClean="0">
                <a:solidFill>
                  <a:prstClr val="black"/>
                </a:solidFill>
                <a:latin typeface="Times New Roman" panose="02020603050405020304" pitchFamily="18" charset="0"/>
              </a:rPr>
              <a:t>。</a:t>
            </a:r>
            <a:endParaRPr lang="en-US" altLang="zh-CN" sz="2000" dirty="0" smtClean="0">
              <a:solidFill>
                <a:prstClr val="black"/>
              </a:solidFill>
              <a:latin typeface="Times New Roman" panose="02020603050405020304" pitchFamily="18" charset="0"/>
            </a:endParaRPr>
          </a:p>
          <a:p>
            <a:pPr marL="342900" lvl="0" indent="-342900" algn="just">
              <a:spcBef>
                <a:spcPts val="1200"/>
              </a:spcBef>
              <a:buFont typeface="Arial" panose="020B0604020202020204" pitchFamily="34" charset="0"/>
              <a:buChar char="•"/>
              <a:defRPr/>
            </a:pPr>
            <a:r>
              <a:rPr lang="zh-CN" altLang="en-US" sz="2000" dirty="0" smtClean="0">
                <a:solidFill>
                  <a:prstClr val="black"/>
                </a:solidFill>
                <a:latin typeface="Times New Roman" panose="02020603050405020304" pitchFamily="18" charset="0"/>
              </a:rPr>
              <a:t>深度</a:t>
            </a:r>
            <a:r>
              <a:rPr lang="zh-CN" altLang="en-US" sz="2000" dirty="0">
                <a:solidFill>
                  <a:prstClr val="black"/>
                </a:solidFill>
                <a:latin typeface="Times New Roman" panose="02020603050405020304" pitchFamily="18" charset="0"/>
              </a:rPr>
              <a:t>学习（</a:t>
            </a:r>
            <a:r>
              <a:rPr lang="en-US" altLang="zh-CN" sz="2000" dirty="0">
                <a:solidFill>
                  <a:prstClr val="black"/>
                </a:solidFill>
                <a:latin typeface="Times New Roman" panose="02020603050405020304" pitchFamily="18" charset="0"/>
              </a:rPr>
              <a:t>Deep Learning</a:t>
            </a:r>
            <a:r>
              <a:rPr lang="zh-CN" altLang="en-US" sz="2000" dirty="0">
                <a:solidFill>
                  <a:prstClr val="black"/>
                </a:solidFill>
                <a:latin typeface="Times New Roman" panose="02020603050405020304" pitchFamily="18" charset="0"/>
              </a:rPr>
              <a:t>）是机器学习的一个分支，指从有限样例中通过算法总结出一般性的规律，并可以应用到新的未知数据上</a:t>
            </a:r>
            <a:r>
              <a:rPr lang="zh-CN" altLang="en-US" sz="2000" dirty="0" smtClean="0">
                <a:solidFill>
                  <a:prstClr val="black"/>
                </a:solidFill>
                <a:latin typeface="Times New Roman" panose="02020603050405020304" pitchFamily="18" charset="0"/>
              </a:rPr>
              <a:t>。</a:t>
            </a:r>
            <a:endParaRPr lang="en-US" altLang="zh-CN" sz="2000" dirty="0" smtClean="0">
              <a:solidFill>
                <a:prstClr val="black"/>
              </a:solidFill>
              <a:latin typeface="Times New Roman" panose="02020603050405020304" pitchFamily="18" charset="0"/>
            </a:endParaRPr>
          </a:p>
          <a:p>
            <a:pPr marL="342900" lvl="0" indent="-342900" algn="just">
              <a:spcBef>
                <a:spcPts val="1200"/>
              </a:spcBef>
              <a:buFont typeface="Arial" panose="020B0604020202020204" pitchFamily="34" charset="0"/>
              <a:buChar char="•"/>
              <a:defRPr/>
            </a:pPr>
            <a:r>
              <a:rPr lang="zh-CN" altLang="en-US" sz="2000" dirty="0" smtClean="0">
                <a:solidFill>
                  <a:prstClr val="black"/>
                </a:solidFill>
                <a:latin typeface="Times New Roman" panose="02020603050405020304" pitchFamily="18" charset="0"/>
              </a:rPr>
              <a:t>深度</a:t>
            </a:r>
            <a:r>
              <a:rPr lang="zh-CN" altLang="en-US" sz="2000" dirty="0">
                <a:solidFill>
                  <a:prstClr val="black"/>
                </a:solidFill>
                <a:latin typeface="Times New Roman" panose="02020603050405020304" pitchFamily="18" charset="0"/>
              </a:rPr>
              <a:t>学习采用的模型一般比较复杂，指样本的原始输入到输出目标之间的数据流经多个线性或非线性的组件</a:t>
            </a:r>
            <a:r>
              <a:rPr lang="zh-CN" altLang="en-US" sz="2000" dirty="0" smtClean="0">
                <a:solidFill>
                  <a:prstClr val="black"/>
                </a:solidFill>
                <a:latin typeface="Times New Roman" panose="02020603050405020304" pitchFamily="18" charset="0"/>
              </a:rPr>
              <a:t>。</a:t>
            </a:r>
            <a:endParaRPr lang="en-US" altLang="zh-CN" sz="2000" dirty="0" smtClean="0">
              <a:solidFill>
                <a:prstClr val="black"/>
              </a:solidFill>
              <a:latin typeface="Times New Roman" panose="02020603050405020304" pitchFamily="18" charset="0"/>
            </a:endParaRPr>
          </a:p>
          <a:p>
            <a:pPr marL="342900" lvl="0" indent="-342900" algn="just">
              <a:spcBef>
                <a:spcPts val="1200"/>
              </a:spcBef>
              <a:buFont typeface="Arial" panose="020B0604020202020204" pitchFamily="34" charset="0"/>
              <a:buChar char="•"/>
              <a:defRPr/>
            </a:pPr>
            <a:r>
              <a:rPr lang="zh-CN" altLang="en-US" sz="2000" dirty="0" smtClean="0">
                <a:solidFill>
                  <a:prstClr val="black"/>
                </a:solidFill>
                <a:latin typeface="Times New Roman" panose="02020603050405020304" pitchFamily="18" charset="0"/>
              </a:rPr>
              <a:t>深度</a:t>
            </a:r>
            <a:r>
              <a:rPr lang="zh-CN" altLang="en-US" sz="2000" dirty="0">
                <a:solidFill>
                  <a:prstClr val="black"/>
                </a:solidFill>
                <a:latin typeface="Times New Roman" panose="02020603050405020304" pitchFamily="18" charset="0"/>
              </a:rPr>
              <a:t>学习中，每个组件的贡献度分配问题（</a:t>
            </a:r>
            <a:r>
              <a:rPr lang="en-US" altLang="zh-CN" sz="2000" dirty="0">
                <a:solidFill>
                  <a:prstClr val="black"/>
                </a:solidFill>
                <a:latin typeface="Times New Roman" panose="02020603050405020304" pitchFamily="18" charset="0"/>
              </a:rPr>
              <a:t>Credit </a:t>
            </a:r>
            <a:r>
              <a:rPr lang="en-US" altLang="zh-CN" sz="2000" dirty="0" err="1">
                <a:solidFill>
                  <a:prstClr val="black"/>
                </a:solidFill>
                <a:latin typeface="Times New Roman" panose="02020603050405020304" pitchFamily="18" charset="0"/>
              </a:rPr>
              <a:t>Assingment</a:t>
            </a:r>
            <a:r>
              <a:rPr lang="en-US" altLang="zh-CN" sz="2000" dirty="0">
                <a:solidFill>
                  <a:prstClr val="black"/>
                </a:solidFill>
                <a:latin typeface="Times New Roman" panose="02020603050405020304" pitchFamily="18" charset="0"/>
              </a:rPr>
              <a:t> Problem, CAP</a:t>
            </a:r>
            <a:r>
              <a:rPr lang="zh-CN" altLang="en-US" sz="2000" dirty="0">
                <a:solidFill>
                  <a:prstClr val="black"/>
                </a:solidFill>
                <a:latin typeface="Times New Roman" panose="02020603050405020304" pitchFamily="18" charset="0"/>
              </a:rPr>
              <a:t>）是一个关键问题，这关系到如何学习每个组件中的参数</a:t>
            </a:r>
            <a:r>
              <a:rPr lang="zh-CN" altLang="en-US" sz="2000" dirty="0" smtClean="0">
                <a:solidFill>
                  <a:prstClr val="black"/>
                </a:solidFill>
                <a:latin typeface="Times New Roman" panose="02020603050405020304" pitchFamily="18" charset="0"/>
              </a:rPr>
              <a:t>。</a:t>
            </a:r>
            <a:endParaRPr kumimoji="0" lang="en-US" altLang="zh-CN" sz="2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8125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16</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latin typeface="Times New Roman" panose="02020603050405020304" pitchFamily="18" charset="0"/>
                <a:cs typeface="Times New Roman" panose="02020603050405020304" pitchFamily="18" charset="0"/>
              </a:rPr>
              <a:t>深度学习</a:t>
            </a:r>
            <a:r>
              <a:rPr lang="zh-CN" altLang="en-US" sz="2800" dirty="0" smtClean="0">
                <a:solidFill>
                  <a:schemeClr val="bg1">
                    <a:lumMod val="65000"/>
                  </a:schemeClr>
                </a:solidFill>
                <a:latin typeface="Times New Roman" panose="02020603050405020304" pitchFamily="18" charset="0"/>
                <a:cs typeface="Times New Roman" panose="02020603050405020304" pitchFamily="18" charset="0"/>
              </a:rPr>
              <a:t>基本逻辑</a:t>
            </a:r>
            <a:endParaRPr lang="en-US" altLang="zh-CN" sz="2800" dirty="0" smtClean="0">
              <a:solidFill>
                <a:schemeClr val="bg1">
                  <a:lumMod val="6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BP</a:t>
            </a:r>
            <a:r>
              <a:rPr lang="zh-CN" altLang="en-US" sz="2800" dirty="0">
                <a:latin typeface="Times New Roman" panose="02020603050405020304" pitchFamily="18" charset="0"/>
                <a:cs typeface="Times New Roman" panose="02020603050405020304" pitchFamily="18" charset="0"/>
              </a:rPr>
              <a:t>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latin typeface="Times New Roman" panose="02020603050405020304" pitchFamily="18" charset="0"/>
                <a:cs typeface="Times New Roman" panose="02020603050405020304" pitchFamily="18" charset="0"/>
              </a:rPr>
              <a:t>卷积神经网络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latin typeface="Times New Roman" panose="02020603050405020304" pitchFamily="18" charset="0"/>
                <a:cs typeface="Times New Roman" panose="02020603050405020304" pitchFamily="18" charset="0"/>
              </a:rPr>
              <a:t>循环神经网络</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Word2vec</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词嵌入</a:t>
            </a:r>
            <a:r>
              <a:rPr lang="zh-CN" altLang="en-US" sz="2800" dirty="0" smtClean="0">
                <a:solidFill>
                  <a:schemeClr val="bg1">
                    <a:lumMod val="65000"/>
                  </a:schemeClr>
                </a:solidFill>
                <a:latin typeface="Times New Roman" panose="02020603050405020304" pitchFamily="18" charset="0"/>
                <a:cs typeface="Times New Roman" panose="02020603050405020304" pitchFamily="18" charset="0"/>
              </a:rPr>
              <a:t>模型</a:t>
            </a:r>
            <a:endParaRPr lang="en-US" altLang="zh-CN" sz="2800" dirty="0" smtClean="0">
              <a:solidFill>
                <a:schemeClr val="bg1">
                  <a:lumMod val="6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Bert</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预处理模型</a:t>
            </a:r>
          </a:p>
          <a:p>
            <a:pPr eaLnBrk="1" hangingPunct="1">
              <a:lnSpc>
                <a:spcPct val="150000"/>
              </a:lnSpc>
              <a:spcBef>
                <a:spcPct val="20000"/>
              </a:spcBef>
              <a:buFont typeface="Arial" panose="020B0604020202020204" pitchFamily="34" charset="0"/>
              <a:buChar char="•"/>
            </a:pPr>
            <a:endParaRPr lang="zh-CN" altLang="en-US" sz="2800"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00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神经网络的损失函数</a:t>
            </a:r>
            <a:endParaRPr lang="zh-CN" alt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6A47A1F1-2C48-4704-82EB-560567ED389A}"/>
                  </a:ext>
                </a:extLst>
              </p:cNvPr>
              <p:cNvSpPr>
                <a:spLocks noGrp="1"/>
              </p:cNvSpPr>
              <p:nvPr>
                <p:ph idx="1"/>
              </p:nvPr>
            </p:nvSpPr>
            <p:spPr>
              <a:xfrm>
                <a:off x="406811" y="1603005"/>
                <a:ext cx="10368720" cy="4562979"/>
              </a:xfrm>
            </p:spPr>
            <p:txBody>
              <a:bodyPr>
                <a:normAutofit/>
              </a:bodyPr>
              <a:lstStyle/>
              <a:p>
                <a:pPr>
                  <a:spcBef>
                    <a:spcPts val="1200"/>
                  </a:spcBef>
                </a:pPr>
                <a:r>
                  <a:rPr lang="zh-CN" altLang="en-US" sz="2000" dirty="0">
                    <a:latin typeface="Times New Roman" panose="02020603050405020304" pitchFamily="18" charset="0"/>
                  </a:rPr>
                  <a:t>神经网络的通常训练方法为，在参数空间使用梯度下降法，使损失函数最小化。</a:t>
                </a:r>
                <a:endParaRPr lang="en-US" altLang="zh-CN" sz="2000" dirty="0">
                  <a:latin typeface="Times New Roman" panose="02020603050405020304" pitchFamily="18" charset="0"/>
                </a:endParaRPr>
              </a:p>
              <a:p>
                <a:pPr>
                  <a:spcBef>
                    <a:spcPts val="1200"/>
                  </a:spcBef>
                </a:pPr>
                <a:r>
                  <a:rPr lang="zh-CN" altLang="en-US" sz="2000" dirty="0">
                    <a:latin typeface="Times New Roman" panose="02020603050405020304" pitchFamily="18" charset="0"/>
                  </a:rPr>
                  <a:t>损失函数的一般形式为：</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𝑊</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𝑎𝑟𝑔𝑚𝑖</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𝑤</m:t>
                        </m:r>
                      </m:sub>
                    </m:sSub>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𝑛</m:t>
                        </m:r>
                      </m:den>
                    </m:f>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r>
                          <a:rPr lang="en-US" altLang="zh-CN" sz="2000" b="0" i="1" smtClean="0">
                            <a:latin typeface="Cambria Math" panose="02040503050406030204" pitchFamily="18" charset="0"/>
                          </a:rPr>
                          <m:t>𝐿</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𝐺</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𝑊</m:t>
                            </m:r>
                          </m:e>
                        </m:d>
                        <m:r>
                          <a:rPr lang="en-US" altLang="zh-CN" sz="2000" b="0" i="1" smtClean="0">
                            <a:latin typeface="Cambria Math" panose="02040503050406030204" pitchFamily="18" charset="0"/>
                          </a:rPr>
                          <m:t>]</m:t>
                        </m:r>
                      </m:e>
                    </m:nary>
                  </m:oMath>
                </a14:m>
                <a:endParaRPr lang="en-US" altLang="zh-CN" sz="2000" dirty="0">
                  <a:latin typeface="Times New Roman" panose="02020603050405020304" pitchFamily="18" charset="0"/>
                </a:endParaRPr>
              </a:p>
              <a:p>
                <a:pPr marL="0" indent="0">
                  <a:spcBef>
                    <a:spcPts val="1200"/>
                  </a:spcBef>
                  <a:buNone/>
                </a:pPr>
                <a:r>
                  <a:rPr lang="en-US" altLang="zh-CN" sz="1600" dirty="0">
                    <a:latin typeface="Times New Roman" panose="02020603050405020304" pitchFamily="18" charset="0"/>
                  </a:rPr>
                  <a:t>      </a:t>
                </a:r>
                <a:r>
                  <a:rPr lang="zh-CN" altLang="en-US" sz="1600" dirty="0">
                    <a:latin typeface="Times New Roman" panose="02020603050405020304" pitchFamily="18" charset="0"/>
                  </a:rPr>
                  <a:t>其中，参数矩阵</a:t>
                </a:r>
                <a:r>
                  <a:rPr lang="en-US" altLang="zh-CN" sz="1600" dirty="0">
                    <a:latin typeface="Times New Roman" panose="02020603050405020304" pitchFamily="18" charset="0"/>
                  </a:rPr>
                  <a:t>W</a:t>
                </a:r>
                <a:r>
                  <a:rPr lang="zh-CN" altLang="en-US" sz="1600" dirty="0">
                    <a:latin typeface="Times New Roman" panose="02020603050405020304" pitchFamily="18" charset="0"/>
                  </a:rPr>
                  <a:t>包含神经网络模型的所有参数（包括偏置，即截距项），其每一列对应于神经网络每一层的参数；</a:t>
                </a:r>
                <a14:m>
                  <m:oMath xmlns:m="http://schemas.openxmlformats.org/officeDocument/2006/math">
                    <m:r>
                      <a:rPr lang="en-US" altLang="zh-CN" sz="1600" b="0" i="1" smtClean="0">
                        <a:latin typeface="Cambria Math" panose="02040503050406030204" pitchFamily="18" charset="0"/>
                      </a:rPr>
                      <m:t>𝐺</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𝑋</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𝑊</m:t>
                    </m:r>
                    <m:r>
                      <a:rPr lang="en-US" altLang="zh-CN" sz="1600" b="0" i="1" smtClean="0">
                        <a:latin typeface="Cambria Math" panose="02040503050406030204" pitchFamily="18" charset="0"/>
                      </a:rPr>
                      <m:t>)</m:t>
                    </m:r>
                  </m:oMath>
                </a14:m>
                <a:r>
                  <a:rPr lang="zh-CN" altLang="en-US" sz="1600" dirty="0">
                    <a:latin typeface="Times New Roman" panose="02020603050405020304" pitchFamily="18" charset="0"/>
                  </a:rPr>
                  <a:t>为神经网络对观测值</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𝑋</m:t>
                        </m:r>
                      </m:e>
                      <m:sub>
                        <m:r>
                          <a:rPr lang="en-US" altLang="zh-CN" sz="1600" b="0" i="1" smtClean="0">
                            <a:latin typeface="Cambria Math" panose="02040503050406030204" pitchFamily="18" charset="0"/>
                          </a:rPr>
                          <m:t>𝑖</m:t>
                        </m:r>
                      </m:sub>
                    </m:sSub>
                    <m:r>
                      <a:rPr lang="zh-CN" altLang="en-US" sz="1600" i="1">
                        <a:latin typeface="Cambria Math" panose="02040503050406030204" pitchFamily="18" charset="0"/>
                      </a:rPr>
                      <m:t>所作</m:t>
                    </m:r>
                  </m:oMath>
                </a14:m>
                <a:r>
                  <a:rPr lang="zh-CN" altLang="en-US" sz="1600" dirty="0">
                    <a:latin typeface="Times New Roman" panose="02020603050405020304" pitchFamily="18" charset="0"/>
                  </a:rPr>
                  <a:t>的预测，而</a:t>
                </a:r>
                <a14:m>
                  <m:oMath xmlns:m="http://schemas.openxmlformats.org/officeDocument/2006/math">
                    <m:r>
                      <a:rPr lang="en-US" altLang="zh-CN" sz="1600" b="0" i="1" smtClean="0">
                        <a:latin typeface="Cambria Math" panose="02040503050406030204" pitchFamily="18" charset="0"/>
                      </a:rPr>
                      <m:t>𝐿</m:t>
                    </m:r>
                    <m:r>
                      <a:rPr lang="en-US" altLang="zh-CN" sz="1600" b="0" i="1" smtClean="0">
                        <a:latin typeface="Cambria Math" panose="02040503050406030204" pitchFamily="18" charset="0"/>
                      </a:rPr>
                      <m:t>(·</m:t>
                    </m:r>
                  </m:oMath>
                </a14:m>
                <a:r>
                  <a:rPr lang="en-US" altLang="zh-CN" sz="1600" dirty="0">
                    <a:latin typeface="Times New Roman" panose="02020603050405020304" pitchFamily="18" charset="0"/>
                  </a:rPr>
                  <a:t>)</a:t>
                </a:r>
                <a:r>
                  <a:rPr lang="zh-CN" altLang="en-US" sz="1600" dirty="0">
                    <a:latin typeface="Times New Roman" panose="02020603050405020304" pitchFamily="18" charset="0"/>
                  </a:rPr>
                  <a:t>为损失函数。</a:t>
                </a:r>
                <a:endParaRPr lang="en-US" altLang="zh-CN" sz="1600" dirty="0">
                  <a:latin typeface="Times New Roman" panose="02020603050405020304" pitchFamily="18" charset="0"/>
                </a:endParaRPr>
              </a:p>
              <a:p>
                <a:pPr>
                  <a:spcBef>
                    <a:spcPts val="1200"/>
                  </a:spcBef>
                </a:pPr>
                <a:r>
                  <a:rPr lang="zh-CN" altLang="en-US" sz="2000" dirty="0">
                    <a:latin typeface="Times New Roman" panose="02020603050405020304" pitchFamily="18" charset="0"/>
                  </a:rPr>
                  <a:t>对于响应变量为连续的回归问题，一般使用平方损失函数（</a:t>
                </a:r>
                <a:r>
                  <a:rPr lang="en-US" altLang="zh-CN" sz="2000" dirty="0">
                    <a:latin typeface="Times New Roman" panose="02020603050405020304" pitchFamily="18" charset="0"/>
                  </a:rPr>
                  <a:t>squared loss function</a:t>
                </a:r>
                <a:r>
                  <a:rPr lang="zh-CN" altLang="en-US" sz="2000" dirty="0">
                    <a:latin typeface="Times New Roman" panose="02020603050405020304" pitchFamily="18" charset="0"/>
                  </a:rPr>
                  <a:t>），最小化训练集的均方误差：</a:t>
                </a:r>
                <a:endParaRPr lang="en-US" altLang="zh-CN" sz="2000" dirty="0">
                  <a:latin typeface="Times New Roman" panose="02020603050405020304" pitchFamily="18" charset="0"/>
                </a:endParaRPr>
              </a:p>
              <a:p>
                <a:pPr>
                  <a:spcBef>
                    <a:spcPts val="1200"/>
                  </a:spcBef>
                </a:pPr>
                <a:endParaRPr lang="en-US" altLang="zh-CN" sz="2000" dirty="0">
                  <a:latin typeface="Times New Roman" panose="02020603050405020304" pitchFamily="18" charset="0"/>
                </a:endParaRPr>
              </a:p>
              <a:p>
                <a:pPr>
                  <a:spcBef>
                    <a:spcPts val="1200"/>
                  </a:spcBef>
                </a:pPr>
                <a:endParaRPr lang="en-US" altLang="zh-CN" sz="2000" dirty="0" smtClean="0">
                  <a:latin typeface="Times New Roman" panose="02020603050405020304" pitchFamily="18" charset="0"/>
                </a:endParaRPr>
              </a:p>
              <a:p>
                <a:pPr>
                  <a:spcBef>
                    <a:spcPts val="1200"/>
                  </a:spcBef>
                </a:pPr>
                <a:r>
                  <a:rPr lang="zh-CN" altLang="en-US" sz="2000" dirty="0" smtClean="0">
                    <a:latin typeface="Times New Roman" panose="02020603050405020304" pitchFamily="18" charset="0"/>
                  </a:rPr>
                  <a:t>对于</a:t>
                </a:r>
                <a:r>
                  <a:rPr lang="zh-CN" altLang="en-US" sz="2000" dirty="0">
                    <a:latin typeface="Times New Roman" panose="02020603050405020304" pitchFamily="18" charset="0"/>
                  </a:rPr>
                  <a:t>响应变量为离散的分类问题，则一般使用“交叉熵损失函数”（</a:t>
                </a:r>
                <a:r>
                  <a:rPr lang="en-US" altLang="zh-CN" sz="2000" dirty="0">
                    <a:latin typeface="Times New Roman" panose="02020603050405020304" pitchFamily="18" charset="0"/>
                  </a:rPr>
                  <a:t>cross-entropy loss function</a:t>
                </a:r>
                <a:r>
                  <a:rPr lang="zh-CN" altLang="en-US" sz="2000" dirty="0">
                    <a:latin typeface="Times New Roman" panose="02020603050405020304" pitchFamily="18" charset="0"/>
                  </a:rPr>
                  <a:t>），即多项逻辑回归的对数似然函数之负数。</a:t>
                </a:r>
              </a:p>
            </p:txBody>
          </p:sp>
        </mc:Choice>
        <mc:Fallback xmlns="">
          <p:sp>
            <p:nvSpPr>
              <p:cNvPr id="8" name="内容占位符 2">
                <a:extLst>
                  <a:ext uri="{FF2B5EF4-FFF2-40B4-BE49-F238E27FC236}">
                    <a16:creationId xmlns:a16="http://schemas.microsoft.com/office/drawing/2014/main" id="{6A47A1F1-2C48-4704-82EB-560567ED389A}"/>
                  </a:ext>
                </a:extLst>
              </p:cNvPr>
              <p:cNvSpPr>
                <a:spLocks noGrp="1" noRot="1" noChangeAspect="1" noMove="1" noResize="1" noEditPoints="1" noAdjustHandles="1" noChangeArrowheads="1" noChangeShapeType="1" noTextEdit="1"/>
              </p:cNvSpPr>
              <p:nvPr>
                <p:ph idx="1"/>
              </p:nvPr>
            </p:nvSpPr>
            <p:spPr>
              <a:xfrm>
                <a:off x="406811" y="1603005"/>
                <a:ext cx="10368720" cy="4562979"/>
              </a:xfrm>
              <a:blipFill>
                <a:blip r:embed="rId4"/>
                <a:stretch>
                  <a:fillRect l="-412" t="-802"/>
                </a:stretch>
              </a:blipFill>
            </p:spPr>
            <p:txBody>
              <a:bodyPr/>
              <a:lstStyle/>
              <a:p>
                <a:r>
                  <a:rPr lang="zh-CN" altLang="en-US">
                    <a:noFill/>
                  </a:rPr>
                  <a:t> </a:t>
                </a:r>
              </a:p>
            </p:txBody>
          </p:sp>
        </mc:Fallback>
      </mc:AlternateContent>
      <p:pic>
        <p:nvPicPr>
          <p:cNvPr id="10" name="图片 9"/>
          <p:cNvPicPr>
            <a:picLocks noChangeAspect="1"/>
          </p:cNvPicPr>
          <p:nvPr/>
        </p:nvPicPr>
        <p:blipFill>
          <a:blip r:embed="rId5"/>
          <a:stretch>
            <a:fillRect/>
          </a:stretch>
        </p:blipFill>
        <p:spPr>
          <a:xfrm>
            <a:off x="3575031" y="4149844"/>
            <a:ext cx="3003704" cy="501676"/>
          </a:xfrm>
          <a:prstGeom prst="rect">
            <a:avLst/>
          </a:prstGeom>
        </p:spPr>
      </p:pic>
    </p:spTree>
    <p:extLst>
      <p:ext uri="{BB962C8B-B14F-4D97-AF65-F5344CB8AC3E}">
        <p14:creationId xmlns:p14="http://schemas.microsoft.com/office/powerpoint/2010/main" val="23610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前向传播</a:t>
            </a:r>
            <a:endParaRPr lang="zh-CN" altLang="en-US" sz="2800" b="1" dirty="0">
              <a:latin typeface="Times New Roman" panose="02020603050405020304" pitchFamily="18" charset="0"/>
              <a:cs typeface="Times New Roman" panose="02020603050405020304" pitchFamily="18" charset="0"/>
            </a:endParaRPr>
          </a:p>
        </p:txBody>
      </p:sp>
      <p:sp>
        <p:nvSpPr>
          <p:cNvPr id="11" name="内容占位符 2">
            <a:extLst>
              <a:ext uri="{FF2B5EF4-FFF2-40B4-BE49-F238E27FC236}">
                <a16:creationId xmlns:a16="http://schemas.microsoft.com/office/drawing/2014/main" id="{C33FC41E-2EFC-480D-ABB9-4C403972F635}"/>
              </a:ext>
            </a:extLst>
          </p:cNvPr>
          <p:cNvSpPr>
            <a:spLocks noGrp="1"/>
          </p:cNvSpPr>
          <p:nvPr>
            <p:ph idx="1"/>
          </p:nvPr>
        </p:nvSpPr>
        <p:spPr>
          <a:xfrm>
            <a:off x="534670" y="1547241"/>
            <a:ext cx="9624060" cy="4990084"/>
          </a:xfrm>
        </p:spPr>
        <p:txBody>
          <a:bodyPr>
            <a:normAutofit/>
          </a:bodyPr>
          <a:lstStyle/>
          <a:p>
            <a:r>
              <a:rPr lang="zh-CN" altLang="en-US" sz="2000" dirty="0"/>
              <a:t>前向传播指的是信息从第一层逐渐地向高层进行传递的过程。</a:t>
            </a:r>
          </a:p>
        </p:txBody>
      </p:sp>
      <p:pic>
        <p:nvPicPr>
          <p:cNvPr id="12" name="图片 11">
            <a:extLst>
              <a:ext uri="{FF2B5EF4-FFF2-40B4-BE49-F238E27FC236}">
                <a16:creationId xmlns:a16="http://schemas.microsoft.com/office/drawing/2014/main" id="{069CD4E9-BF46-4F54-821A-FB715DAE9DE9}"/>
              </a:ext>
            </a:extLst>
          </p:cNvPr>
          <p:cNvPicPr>
            <a:picLocks noChangeAspect="1"/>
          </p:cNvPicPr>
          <p:nvPr/>
        </p:nvPicPr>
        <p:blipFill rotWithShape="1">
          <a:blip r:embed="rId4">
            <a:extLst>
              <a:ext uri="{28A0092B-C50C-407E-A947-70E740481C1C}">
                <a14:useLocalDpi xmlns:a14="http://schemas.microsoft.com/office/drawing/2010/main" val="0"/>
              </a:ext>
            </a:extLst>
          </a:blip>
          <a:srcRect b="4502"/>
          <a:stretch/>
        </p:blipFill>
        <p:spPr>
          <a:xfrm>
            <a:off x="845868" y="2094780"/>
            <a:ext cx="7578948" cy="4071204"/>
          </a:xfrm>
          <a:prstGeom prst="rect">
            <a:avLst/>
          </a:prstGeom>
        </p:spPr>
      </p:pic>
    </p:spTree>
    <p:extLst>
      <p:ext uri="{BB962C8B-B14F-4D97-AF65-F5344CB8AC3E}">
        <p14:creationId xmlns:p14="http://schemas.microsoft.com/office/powerpoint/2010/main" val="148150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mc:AlternateContent xmlns:mc="http://schemas.openxmlformats.org/markup-compatibility/2006" xmlns:a14="http://schemas.microsoft.com/office/drawing/2010/main">
        <mc:Choice Requires="a14">
          <p:sp>
            <p:nvSpPr>
              <p:cNvPr id="2" name="矩形 1"/>
              <p:cNvSpPr>
                <a:spLocks noChangeArrowheads="1"/>
              </p:cNvSpPr>
              <p:nvPr/>
            </p:nvSpPr>
            <p:spPr bwMode="auto">
              <a:xfrm>
                <a:off x="550863" y="942422"/>
                <a:ext cx="11029950" cy="4170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前向传播</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结合之前定义的字母标记，对于第二层的三个神经元的输出则有：</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spcBef>
                    <a:spcPct val="20000"/>
                  </a:spcBef>
                  <a:buSzPct val="150000"/>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𝑦</m:t>
                          </m:r>
                        </m:e>
                        <m:sub>
                          <m:r>
                            <a:rPr lang="en-US" altLang="zh-CN" sz="1600" b="0" i="1" smtClean="0">
                              <a:latin typeface="Cambria Math" panose="02040503050406030204" pitchFamily="18" charset="0"/>
                              <a:cs typeface="Times New Roman" panose="02020603050405020304" pitchFamily="18" charset="0"/>
                            </a:rPr>
                            <m:t>2</m:t>
                          </m:r>
                        </m:sub>
                        <m:sup>
                          <m:r>
                            <a:rPr lang="en-US" altLang="zh-CN" sz="1600" b="0" i="1" smtClean="0">
                              <a:latin typeface="Cambria Math" panose="02040503050406030204" pitchFamily="18" charset="0"/>
                              <a:cs typeface="Times New Roman" panose="02020603050405020304" pitchFamily="18" charset="0"/>
                            </a:rPr>
                            <m:t>(1)</m:t>
                          </m:r>
                        </m:sup>
                      </m:sSubSup>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𝑓</m:t>
                      </m:r>
                      <m:d>
                        <m:dPr>
                          <m:ctrlPr>
                            <a:rPr lang="en-US" altLang="zh-CN" sz="1600" b="0" i="1" smtClean="0">
                              <a:latin typeface="Cambria Math" panose="02040503050406030204" pitchFamily="18" charset="0"/>
                              <a:cs typeface="Times New Roman" panose="02020603050405020304" pitchFamily="18" charset="0"/>
                            </a:rPr>
                          </m:ctrlPr>
                        </m:dPr>
                        <m:e>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𝑢</m:t>
                              </m:r>
                            </m:e>
                            <m:sub>
                              <m:r>
                                <a:rPr lang="en-US" altLang="zh-CN" sz="1600" b="0" i="1" smtClean="0">
                                  <a:latin typeface="Cambria Math" panose="02040503050406030204" pitchFamily="18" charset="0"/>
                                  <a:cs typeface="Times New Roman" panose="02020603050405020304" pitchFamily="18" charset="0"/>
                                </a:rPr>
                                <m:t>2</m:t>
                              </m:r>
                            </m:sub>
                            <m:sup>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m:t>
                                  </m:r>
                                </m:e>
                              </m:d>
                            </m:sup>
                          </m:sSubSup>
                        </m:e>
                      </m:d>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𝑓</m:t>
                      </m:r>
                      <m:d>
                        <m:dPr>
                          <m:ctrlPr>
                            <a:rPr lang="en-US" altLang="zh-CN" sz="1600" b="0" i="1" smtClean="0">
                              <a:latin typeface="Cambria Math" panose="02040503050406030204" pitchFamily="18" charset="0"/>
                              <a:cs typeface="Times New Roman" panose="02020603050405020304" pitchFamily="18" charset="0"/>
                            </a:rPr>
                          </m:ctrlPr>
                        </m:dPr>
                        <m:e>
                          <m:nary>
                            <m:naryPr>
                              <m:chr m:val="∑"/>
                              <m:ctrlPr>
                                <a:rPr lang="en-US" altLang="zh-CN" sz="1600" b="0" i="1" smtClean="0">
                                  <a:latin typeface="Cambria Math" panose="02040503050406030204" pitchFamily="18" charset="0"/>
                                  <a:cs typeface="Times New Roman" panose="02020603050405020304" pitchFamily="18" charset="0"/>
                                </a:rPr>
                              </m:ctrlPr>
                            </m:naryPr>
                            <m:sub>
                              <m:r>
                                <a:rPr lang="en-US" altLang="zh-CN" sz="1600" b="0" i="1" smtClean="0">
                                  <a:latin typeface="Cambria Math" panose="02040503050406030204" pitchFamily="18" charset="0"/>
                                  <a:cs typeface="Times New Roman" panose="02020603050405020304" pitchFamily="18" charset="0"/>
                                </a:rPr>
                                <m:t>𝑖</m:t>
                              </m:r>
                              <m:r>
                                <a:rPr lang="en-US" altLang="zh-CN" sz="1600" b="0" i="1" smtClean="0">
                                  <a:latin typeface="Cambria Math" panose="02040503050406030204" pitchFamily="18" charset="0"/>
                                  <a:cs typeface="Times New Roman" panose="02020603050405020304" pitchFamily="18" charset="0"/>
                                </a:rPr>
                                <m:t>=1</m:t>
                              </m:r>
                            </m:sub>
                            <m:sup>
                              <m:r>
                                <a:rPr lang="en-US" altLang="zh-CN" sz="1600" b="0" i="1" smtClean="0">
                                  <a:latin typeface="Cambria Math" panose="02040503050406030204" pitchFamily="18" charset="0"/>
                                  <a:cs typeface="Times New Roman" panose="02020603050405020304" pitchFamily="18" charset="0"/>
                                </a:rPr>
                                <m:t>𝑛</m:t>
                              </m:r>
                            </m:sup>
                            <m:e>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𝑤</m:t>
                                  </m:r>
                                </m:e>
                                <m:sub>
                                  <m:r>
                                    <a:rPr lang="en-US" altLang="zh-CN" sz="1600" b="0" i="1" smtClean="0">
                                      <a:latin typeface="Cambria Math" panose="02040503050406030204" pitchFamily="18" charset="0"/>
                                      <a:cs typeface="Times New Roman" panose="02020603050405020304" pitchFamily="18" charset="0"/>
                                    </a:rPr>
                                    <m:t>2</m:t>
                                  </m:r>
                                </m:sub>
                                <m:sup>
                                  <m:r>
                                    <a:rPr lang="en-US" altLang="zh-CN" sz="1600" b="0" i="1" smtClean="0">
                                      <a:latin typeface="Cambria Math" panose="02040503050406030204" pitchFamily="18" charset="0"/>
                                      <a:cs typeface="Times New Roman" panose="02020603050405020304" pitchFamily="18" charset="0"/>
                                    </a:rPr>
                                    <m:t>1</m:t>
                                  </m:r>
                                  <m:r>
                                    <a:rPr lang="en-US" altLang="zh-CN" sz="1600" b="0" i="1" smtClean="0">
                                      <a:latin typeface="Cambria Math" panose="02040503050406030204" pitchFamily="18" charset="0"/>
                                      <a:cs typeface="Times New Roman" panose="02020603050405020304" pitchFamily="18" charset="0"/>
                                    </a:rPr>
                                    <m:t>𝑖</m:t>
                                  </m:r>
                                </m:sup>
                              </m:sSubSup>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𝑥</m:t>
                                  </m:r>
                                </m:e>
                                <m:sub>
                                  <m:r>
                                    <a:rPr lang="en-US" altLang="zh-CN" sz="1600" b="0" i="1" smtClean="0">
                                      <a:latin typeface="Cambria Math" panose="02040503050406030204" pitchFamily="18" charset="0"/>
                                      <a:cs typeface="Times New Roman" panose="02020603050405020304" pitchFamily="18" charset="0"/>
                                    </a:rPr>
                                    <m:t>𝑖</m:t>
                                  </m:r>
                                </m:sub>
                              </m:sSub>
                            </m:e>
                          </m:nary>
                          <m:r>
                            <a:rPr lang="en-US" altLang="zh-CN" sz="1600" b="0" i="1" smtClean="0">
                              <a:latin typeface="Cambria Math" panose="02040503050406030204" pitchFamily="18" charset="0"/>
                              <a:cs typeface="Times New Roman" panose="02020603050405020304" pitchFamily="18" charset="0"/>
                            </a:rPr>
                            <m:t>+</m:t>
                          </m:r>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𝑏</m:t>
                              </m:r>
                            </m:e>
                            <m:sub>
                              <m:r>
                                <a:rPr lang="en-US" altLang="zh-CN" sz="1600" b="0" i="1" smtClean="0">
                                  <a:latin typeface="Cambria Math" panose="02040503050406030204" pitchFamily="18" charset="0"/>
                                  <a:cs typeface="Times New Roman" panose="02020603050405020304" pitchFamily="18" charset="0"/>
                                </a:rPr>
                                <m:t>2</m:t>
                              </m:r>
                            </m:sub>
                            <m:sup>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m:t>
                                  </m:r>
                                </m:e>
                              </m:d>
                            </m:sup>
                          </m:sSubSup>
                        </m:e>
                      </m:d>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𝑓</m:t>
                      </m:r>
                      <m:d>
                        <m:dPr>
                          <m:ctrlPr>
                            <a:rPr lang="en-US" altLang="zh-CN" sz="1600" b="0" i="1" smtClean="0">
                              <a:latin typeface="Cambria Math" panose="02040503050406030204" pitchFamily="18" charset="0"/>
                              <a:cs typeface="Times New Roman" panose="02020603050405020304" pitchFamily="18" charset="0"/>
                            </a:rPr>
                          </m:ctrlPr>
                        </m:dPr>
                        <m:e>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𝑤</m:t>
                              </m:r>
                            </m:e>
                            <m:sub>
                              <m:r>
                                <a:rPr lang="en-US" altLang="zh-CN" sz="1600" b="0" i="1" smtClean="0">
                                  <a:latin typeface="Cambria Math" panose="02040503050406030204" pitchFamily="18" charset="0"/>
                                  <a:cs typeface="Times New Roman" panose="02020603050405020304" pitchFamily="18" charset="0"/>
                                </a:rPr>
                                <m:t>2</m:t>
                              </m:r>
                            </m:sub>
                            <m:sup>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11</m:t>
                                  </m:r>
                                </m:e>
                              </m:d>
                            </m:sup>
                          </m:sSubSup>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𝑥</m:t>
                              </m:r>
                            </m:e>
                            <m:sub>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𝑤</m:t>
                              </m:r>
                            </m:e>
                            <m:sub>
                              <m:r>
                                <a:rPr lang="en-US" altLang="zh-CN" sz="1600" b="0" i="1" smtClean="0">
                                  <a:latin typeface="Cambria Math" panose="02040503050406030204" pitchFamily="18" charset="0"/>
                                  <a:cs typeface="Times New Roman" panose="02020603050405020304" pitchFamily="18" charset="0"/>
                                </a:rPr>
                                <m:t>2</m:t>
                              </m:r>
                            </m:sub>
                            <m:sup>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12</m:t>
                                  </m:r>
                                </m:e>
                              </m:d>
                            </m:sup>
                          </m:sSubSup>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𝑥</m:t>
                              </m:r>
                            </m:e>
                            <m:sub>
                              <m:r>
                                <a:rPr lang="en-US" altLang="zh-CN" sz="1600" b="0" i="1" smtClean="0">
                                  <a:latin typeface="Cambria Math" panose="02040503050406030204" pitchFamily="18" charset="0"/>
                                  <a:cs typeface="Times New Roman" panose="02020603050405020304" pitchFamily="18" charset="0"/>
                                </a:rPr>
                                <m:t>2</m:t>
                              </m:r>
                            </m:sub>
                          </m:sSub>
                          <m:r>
                            <a:rPr lang="en-US" altLang="zh-CN" sz="1600" b="0" i="1" smtClean="0">
                              <a:latin typeface="Cambria Math" panose="02040503050406030204" pitchFamily="18" charset="0"/>
                              <a:cs typeface="Times New Roman" panose="02020603050405020304" pitchFamily="18" charset="0"/>
                            </a:rPr>
                            <m:t>+</m:t>
                          </m:r>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𝑤</m:t>
                              </m:r>
                            </m:e>
                            <m:sub>
                              <m:r>
                                <a:rPr lang="en-US" altLang="zh-CN" sz="1600" b="0" i="1" smtClean="0">
                                  <a:latin typeface="Cambria Math" panose="02040503050406030204" pitchFamily="18" charset="0"/>
                                  <a:cs typeface="Times New Roman" panose="02020603050405020304" pitchFamily="18" charset="0"/>
                                </a:rPr>
                                <m:t>2</m:t>
                              </m:r>
                            </m:sub>
                            <m:sup>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13</m:t>
                                  </m:r>
                                </m:e>
                              </m:d>
                            </m:sup>
                          </m:sSubSup>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𝑥</m:t>
                              </m:r>
                            </m:e>
                            <m:sub>
                              <m:r>
                                <a:rPr lang="en-US" altLang="zh-CN" sz="1600" b="0" i="1" smtClean="0">
                                  <a:latin typeface="Cambria Math" panose="02040503050406030204" pitchFamily="18" charset="0"/>
                                  <a:cs typeface="Times New Roman" panose="02020603050405020304" pitchFamily="18" charset="0"/>
                                </a:rPr>
                                <m:t>3</m:t>
                              </m:r>
                            </m:sub>
                          </m:sSub>
                          <m:r>
                            <a:rPr lang="en-US" altLang="zh-CN" sz="1600" b="0" i="1" smtClean="0">
                              <a:latin typeface="Cambria Math" panose="02040503050406030204" pitchFamily="18" charset="0"/>
                              <a:cs typeface="Times New Roman" panose="02020603050405020304" pitchFamily="18" charset="0"/>
                            </a:rPr>
                            <m:t>+</m:t>
                          </m:r>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𝑏</m:t>
                              </m:r>
                            </m:e>
                            <m:sub>
                              <m:r>
                                <a:rPr lang="en-US" altLang="zh-CN" sz="1600" b="0" i="1" smtClean="0">
                                  <a:latin typeface="Cambria Math" panose="02040503050406030204" pitchFamily="18" charset="0"/>
                                  <a:cs typeface="Times New Roman" panose="02020603050405020304" pitchFamily="18" charset="0"/>
                                </a:rPr>
                                <m:t>2</m:t>
                              </m:r>
                            </m:sub>
                            <m:sup>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m:t>
                                  </m:r>
                                </m:e>
                              </m:d>
                            </m:sup>
                          </m:sSubSup>
                        </m:e>
                      </m:d>
                    </m:oMath>
                  </m:oMathPara>
                </a14:m>
                <a:endParaRPr lang="en-US" altLang="zh-CN" sz="1600" b="0" dirty="0" smtClean="0">
                  <a:latin typeface="Times New Roman" panose="02020603050405020304" pitchFamily="18" charset="0"/>
                  <a:cs typeface="Times New Roman" panose="02020603050405020304" pitchFamily="18" charset="0"/>
                </a:endParaRPr>
              </a:p>
              <a:p>
                <a:pPr defTabSz="1042988" eaLnBrk="1" hangingPunct="1">
                  <a:spcBef>
                    <a:spcPct val="20000"/>
                  </a:spcBef>
                  <a:buSzPct val="150000"/>
                </a:pPr>
                <a14:m>
                  <m:oMathPara xmlns:m="http://schemas.openxmlformats.org/officeDocument/2006/math">
                    <m:oMathParaPr>
                      <m:jc m:val="centerGroup"/>
                    </m:oMathParaPr>
                    <m:oMath xmlns:m="http://schemas.openxmlformats.org/officeDocument/2006/math">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𝑦</m:t>
                          </m:r>
                        </m:e>
                        <m:sub>
                          <m:r>
                            <a:rPr lang="en-US" altLang="zh-CN" sz="1600" i="1">
                              <a:latin typeface="Cambria Math" panose="02040503050406030204" pitchFamily="18" charset="0"/>
                              <a:cs typeface="Times New Roman" panose="02020603050405020304" pitchFamily="18" charset="0"/>
                            </a:rPr>
                            <m:t>2</m:t>
                          </m:r>
                        </m:sub>
                        <m:sup>
                          <m:r>
                            <a:rPr lang="en-US" altLang="zh-CN" sz="1600" i="1">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2</m:t>
                          </m:r>
                          <m:r>
                            <a:rPr lang="en-US" altLang="zh-CN" sz="1600" i="1">
                              <a:latin typeface="Cambria Math" panose="02040503050406030204" pitchFamily="18" charset="0"/>
                              <a:cs typeface="Times New Roman" panose="02020603050405020304" pitchFamily="18" charset="0"/>
                            </a:rPr>
                            <m:t>)</m:t>
                          </m:r>
                        </m:sup>
                      </m:sSubSup>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𝑓</m:t>
                      </m:r>
                      <m:d>
                        <m:dPr>
                          <m:ctrlPr>
                            <a:rPr lang="en-US" altLang="zh-CN" sz="1600" i="1">
                              <a:latin typeface="Cambria Math" panose="02040503050406030204" pitchFamily="18" charset="0"/>
                              <a:cs typeface="Times New Roman" panose="02020603050405020304" pitchFamily="18" charset="0"/>
                            </a:rPr>
                          </m:ctrlPr>
                        </m:dPr>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𝑢</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2</m:t>
                                  </m:r>
                                </m:e>
                              </m:d>
                            </m:sup>
                          </m:sSubSup>
                        </m:e>
                      </m:d>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𝑓</m:t>
                      </m:r>
                      <m:d>
                        <m:dPr>
                          <m:ctrlPr>
                            <a:rPr lang="en-US" altLang="zh-CN" sz="1600" i="1">
                              <a:latin typeface="Cambria Math" panose="02040503050406030204" pitchFamily="18" charset="0"/>
                              <a:cs typeface="Times New Roman" panose="02020603050405020304" pitchFamily="18" charset="0"/>
                            </a:rPr>
                          </m:ctrlPr>
                        </m:dPr>
                        <m:e>
                          <m:nary>
                            <m:naryPr>
                              <m:chr m:val="∑"/>
                              <m:ctrlPr>
                                <a:rPr lang="en-US" altLang="zh-CN" sz="1600" i="1">
                                  <a:latin typeface="Cambria Math" panose="02040503050406030204" pitchFamily="18" charset="0"/>
                                  <a:cs typeface="Times New Roman" panose="02020603050405020304" pitchFamily="18" charset="0"/>
                                </a:rPr>
                              </m:ctrlPr>
                            </m:naryPr>
                            <m:sub>
                              <m:r>
                                <a:rPr lang="en-US" altLang="zh-CN" sz="1600" i="1">
                                  <a:latin typeface="Cambria Math" panose="02040503050406030204" pitchFamily="18" charset="0"/>
                                  <a:cs typeface="Times New Roman" panose="02020603050405020304" pitchFamily="18" charset="0"/>
                                </a:rPr>
                                <m:t>𝑖</m:t>
                              </m:r>
                              <m:r>
                                <a:rPr lang="en-US" altLang="zh-CN" sz="1600" i="1">
                                  <a:latin typeface="Cambria Math" panose="02040503050406030204" pitchFamily="18" charset="0"/>
                                  <a:cs typeface="Times New Roman" panose="02020603050405020304" pitchFamily="18" charset="0"/>
                                </a:rPr>
                                <m:t>=1</m:t>
                              </m:r>
                            </m:sub>
                            <m:sup>
                              <m:r>
                                <a:rPr lang="en-US" altLang="zh-CN" sz="1600" i="1">
                                  <a:latin typeface="Cambria Math" panose="02040503050406030204" pitchFamily="18" charset="0"/>
                                  <a:cs typeface="Times New Roman" panose="02020603050405020304" pitchFamily="18" charset="0"/>
                                </a:rPr>
                                <m:t>𝑛</m:t>
                              </m:r>
                            </m:sup>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r>
                                    <a:rPr lang="en-US" altLang="zh-CN" sz="1600" b="0" i="1" smtClean="0">
                                      <a:latin typeface="Cambria Math" panose="02040503050406030204" pitchFamily="18" charset="0"/>
                                      <a:cs typeface="Times New Roman" panose="02020603050405020304" pitchFamily="18" charset="0"/>
                                    </a:rPr>
                                    <m:t>2</m:t>
                                  </m:r>
                                  <m:r>
                                    <a:rPr lang="en-US" altLang="zh-CN" sz="1600" i="1">
                                      <a:latin typeface="Cambria Math" panose="02040503050406030204" pitchFamily="18" charset="0"/>
                                      <a:cs typeface="Times New Roman" panose="02020603050405020304" pitchFamily="18" charset="0"/>
                                    </a:rPr>
                                    <m:t>𝑖</m:t>
                                  </m:r>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𝑖</m:t>
                                  </m:r>
                                </m:sub>
                              </m:sSub>
                            </m:e>
                          </m:nary>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𝑏</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2</m:t>
                                  </m:r>
                                </m:e>
                              </m:d>
                            </m:sup>
                          </m:sSubSup>
                        </m:e>
                      </m:d>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𝑓</m:t>
                      </m:r>
                      <m:d>
                        <m:dPr>
                          <m:ctrlPr>
                            <a:rPr lang="en-US" altLang="zh-CN" sz="1600" i="1">
                              <a:latin typeface="Cambria Math" panose="02040503050406030204" pitchFamily="18" charset="0"/>
                              <a:cs typeface="Times New Roman" panose="02020603050405020304" pitchFamily="18" charset="0"/>
                            </a:rPr>
                          </m:ctrlPr>
                        </m:dPr>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2</m:t>
                                  </m:r>
                                  <m:r>
                                    <a:rPr lang="en-US" altLang="zh-CN" sz="1600" i="1">
                                      <a:latin typeface="Cambria Math" panose="02040503050406030204" pitchFamily="18" charset="0"/>
                                      <a:cs typeface="Times New Roman" panose="02020603050405020304" pitchFamily="18" charset="0"/>
                                    </a:rPr>
                                    <m:t>1</m:t>
                                  </m:r>
                                </m:e>
                              </m:d>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1</m:t>
                              </m:r>
                            </m:sub>
                          </m:sSub>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2</m:t>
                                  </m:r>
                                  <m:r>
                                    <a:rPr lang="en-US" altLang="zh-CN" sz="1600" i="1">
                                      <a:latin typeface="Cambria Math" panose="02040503050406030204" pitchFamily="18" charset="0"/>
                                      <a:cs typeface="Times New Roman" panose="02020603050405020304" pitchFamily="18" charset="0"/>
                                    </a:rPr>
                                    <m:t>2</m:t>
                                  </m:r>
                                </m:e>
                              </m:d>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2</m:t>
                              </m:r>
                            </m:sub>
                          </m:sSub>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2</m:t>
                                  </m:r>
                                  <m:r>
                                    <a:rPr lang="en-US" altLang="zh-CN" sz="1600" i="1">
                                      <a:latin typeface="Cambria Math" panose="02040503050406030204" pitchFamily="18" charset="0"/>
                                      <a:cs typeface="Times New Roman" panose="02020603050405020304" pitchFamily="18" charset="0"/>
                                    </a:rPr>
                                    <m:t>3</m:t>
                                  </m:r>
                                </m:e>
                              </m:d>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3</m:t>
                              </m:r>
                            </m:sub>
                          </m:sSub>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𝑏</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2</m:t>
                                  </m:r>
                                </m:e>
                              </m:d>
                            </m:sup>
                          </m:sSubSup>
                        </m:e>
                      </m:d>
                    </m:oMath>
                  </m:oMathPara>
                </a14:m>
                <a:endParaRPr lang="en-US" altLang="zh-CN" sz="1600" b="0" dirty="0" smtClean="0">
                  <a:latin typeface="Times New Roman" panose="02020603050405020304" pitchFamily="18" charset="0"/>
                  <a:cs typeface="Times New Roman" panose="02020603050405020304" pitchFamily="18" charset="0"/>
                </a:endParaRPr>
              </a:p>
              <a:p>
                <a:pPr defTabSz="1042988" eaLnBrk="1" hangingPunct="1">
                  <a:spcBef>
                    <a:spcPct val="20000"/>
                  </a:spcBef>
                  <a:buSzPct val="150000"/>
                </a:pPr>
                <a14:m>
                  <m:oMathPara xmlns:m="http://schemas.openxmlformats.org/officeDocument/2006/math">
                    <m:oMathParaPr>
                      <m:jc m:val="centerGroup"/>
                    </m:oMathParaPr>
                    <m:oMath xmlns:m="http://schemas.openxmlformats.org/officeDocument/2006/math">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𝑦</m:t>
                          </m:r>
                        </m:e>
                        <m:sub>
                          <m:r>
                            <a:rPr lang="en-US" altLang="zh-CN" sz="1600" i="1">
                              <a:latin typeface="Cambria Math" panose="02040503050406030204" pitchFamily="18" charset="0"/>
                              <a:cs typeface="Times New Roman" panose="02020603050405020304" pitchFamily="18" charset="0"/>
                            </a:rPr>
                            <m:t>2</m:t>
                          </m:r>
                        </m:sub>
                        <m:sup>
                          <m:r>
                            <a:rPr lang="en-US" altLang="zh-CN" sz="1600" i="1">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3</m:t>
                          </m:r>
                          <m:r>
                            <a:rPr lang="en-US" altLang="zh-CN" sz="1600" i="1">
                              <a:latin typeface="Cambria Math" panose="02040503050406030204" pitchFamily="18" charset="0"/>
                              <a:cs typeface="Times New Roman" panose="02020603050405020304" pitchFamily="18" charset="0"/>
                            </a:rPr>
                            <m:t>)</m:t>
                          </m:r>
                        </m:sup>
                      </m:sSubSup>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𝑓</m:t>
                      </m:r>
                      <m:d>
                        <m:dPr>
                          <m:ctrlPr>
                            <a:rPr lang="en-US" altLang="zh-CN" sz="1600" i="1">
                              <a:latin typeface="Cambria Math" panose="02040503050406030204" pitchFamily="18" charset="0"/>
                              <a:cs typeface="Times New Roman" panose="02020603050405020304" pitchFamily="18" charset="0"/>
                            </a:rPr>
                          </m:ctrlPr>
                        </m:dPr>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𝑢</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m:t>
                                  </m:r>
                                </m:e>
                              </m:d>
                            </m:sup>
                          </m:sSubSup>
                        </m:e>
                      </m:d>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𝑓</m:t>
                      </m:r>
                      <m:d>
                        <m:dPr>
                          <m:ctrlPr>
                            <a:rPr lang="en-US" altLang="zh-CN" sz="1600" i="1">
                              <a:latin typeface="Cambria Math" panose="02040503050406030204" pitchFamily="18" charset="0"/>
                              <a:cs typeface="Times New Roman" panose="02020603050405020304" pitchFamily="18" charset="0"/>
                            </a:rPr>
                          </m:ctrlPr>
                        </m:dPr>
                        <m:e>
                          <m:nary>
                            <m:naryPr>
                              <m:chr m:val="∑"/>
                              <m:ctrlPr>
                                <a:rPr lang="en-US" altLang="zh-CN" sz="1600" i="1">
                                  <a:latin typeface="Cambria Math" panose="02040503050406030204" pitchFamily="18" charset="0"/>
                                  <a:cs typeface="Times New Roman" panose="02020603050405020304" pitchFamily="18" charset="0"/>
                                </a:rPr>
                              </m:ctrlPr>
                            </m:naryPr>
                            <m:sub>
                              <m:r>
                                <a:rPr lang="en-US" altLang="zh-CN" sz="1600" i="1">
                                  <a:latin typeface="Cambria Math" panose="02040503050406030204" pitchFamily="18" charset="0"/>
                                  <a:cs typeface="Times New Roman" panose="02020603050405020304" pitchFamily="18" charset="0"/>
                                </a:rPr>
                                <m:t>𝑖</m:t>
                              </m:r>
                              <m:r>
                                <a:rPr lang="en-US" altLang="zh-CN" sz="1600" i="1">
                                  <a:latin typeface="Cambria Math" panose="02040503050406030204" pitchFamily="18" charset="0"/>
                                  <a:cs typeface="Times New Roman" panose="02020603050405020304" pitchFamily="18" charset="0"/>
                                </a:rPr>
                                <m:t>=1</m:t>
                              </m:r>
                            </m:sub>
                            <m:sup>
                              <m:r>
                                <a:rPr lang="en-US" altLang="zh-CN" sz="1600" i="1">
                                  <a:latin typeface="Cambria Math" panose="02040503050406030204" pitchFamily="18" charset="0"/>
                                  <a:cs typeface="Times New Roman" panose="02020603050405020304" pitchFamily="18" charset="0"/>
                                </a:rPr>
                                <m:t>𝑛</m:t>
                              </m:r>
                            </m:sup>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r>
                                    <a:rPr lang="en-US" altLang="zh-CN" sz="1600" b="0" i="1" smtClean="0">
                                      <a:latin typeface="Cambria Math" panose="02040503050406030204" pitchFamily="18" charset="0"/>
                                      <a:cs typeface="Times New Roman" panose="02020603050405020304" pitchFamily="18" charset="0"/>
                                    </a:rPr>
                                    <m:t>3</m:t>
                                  </m:r>
                                  <m:r>
                                    <a:rPr lang="en-US" altLang="zh-CN" sz="1600" i="1">
                                      <a:latin typeface="Cambria Math" panose="02040503050406030204" pitchFamily="18" charset="0"/>
                                      <a:cs typeface="Times New Roman" panose="02020603050405020304" pitchFamily="18" charset="0"/>
                                    </a:rPr>
                                    <m:t>𝑖</m:t>
                                  </m:r>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𝑖</m:t>
                                  </m:r>
                                </m:sub>
                              </m:sSub>
                            </m:e>
                          </m:nary>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𝑏</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m:t>
                                  </m:r>
                                </m:e>
                              </m:d>
                            </m:sup>
                          </m:sSubSup>
                        </m:e>
                      </m:d>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𝑓</m:t>
                      </m:r>
                      <m:d>
                        <m:dPr>
                          <m:ctrlPr>
                            <a:rPr lang="en-US" altLang="zh-CN" sz="1600" i="1">
                              <a:latin typeface="Cambria Math" panose="02040503050406030204" pitchFamily="18" charset="0"/>
                              <a:cs typeface="Times New Roman" panose="02020603050405020304" pitchFamily="18" charset="0"/>
                            </a:rPr>
                          </m:ctrlPr>
                        </m:dPr>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m:t>
                                  </m:r>
                                  <m:r>
                                    <a:rPr lang="en-US" altLang="zh-CN" sz="1600" i="1">
                                      <a:latin typeface="Cambria Math" panose="02040503050406030204" pitchFamily="18" charset="0"/>
                                      <a:cs typeface="Times New Roman" panose="02020603050405020304" pitchFamily="18" charset="0"/>
                                    </a:rPr>
                                    <m:t>1</m:t>
                                  </m:r>
                                </m:e>
                              </m:d>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1</m:t>
                              </m:r>
                            </m:sub>
                          </m:sSub>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m:t>
                                  </m:r>
                                  <m:r>
                                    <a:rPr lang="en-US" altLang="zh-CN" sz="1600" i="1">
                                      <a:latin typeface="Cambria Math" panose="02040503050406030204" pitchFamily="18" charset="0"/>
                                      <a:cs typeface="Times New Roman" panose="02020603050405020304" pitchFamily="18" charset="0"/>
                                    </a:rPr>
                                    <m:t>2</m:t>
                                  </m:r>
                                </m:e>
                              </m:d>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2</m:t>
                              </m:r>
                            </m:sub>
                          </m:sSub>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𝑤</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m:t>
                                  </m:r>
                                  <m:r>
                                    <a:rPr lang="en-US" altLang="zh-CN" sz="1600" i="1">
                                      <a:latin typeface="Cambria Math" panose="02040503050406030204" pitchFamily="18" charset="0"/>
                                      <a:cs typeface="Times New Roman" panose="02020603050405020304" pitchFamily="18" charset="0"/>
                                    </a:rPr>
                                    <m:t>3</m:t>
                                  </m:r>
                                </m:e>
                              </m:d>
                            </m:sup>
                          </m:sSubSup>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3</m:t>
                              </m:r>
                            </m:sub>
                          </m:sSub>
                          <m:r>
                            <a:rPr lang="en-US" altLang="zh-CN" sz="1600" i="1">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cs typeface="Times New Roman" panose="02020603050405020304" pitchFamily="18" charset="0"/>
                                </a:rPr>
                                <m:t>𝑏</m:t>
                              </m:r>
                            </m:e>
                            <m:sub>
                              <m:r>
                                <a:rPr lang="en-US" altLang="zh-CN" sz="1600" i="1">
                                  <a:latin typeface="Cambria Math" panose="02040503050406030204" pitchFamily="18" charset="0"/>
                                  <a:cs typeface="Times New Roman" panose="02020603050405020304" pitchFamily="18" charset="0"/>
                                </a:rPr>
                                <m:t>2</m:t>
                              </m:r>
                            </m:sub>
                            <m:sup>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m:t>
                                  </m:r>
                                </m:e>
                              </m:d>
                            </m:sup>
                          </m:sSubSup>
                        </m:e>
                      </m:d>
                    </m:oMath>
                  </m:oMathPara>
                </a14:m>
                <a:endParaRPr lang="en-US" altLang="zh-CN" sz="1600" dirty="0" smtClean="0">
                  <a:latin typeface="Times New Roman" panose="02020603050405020304" pitchFamily="18" charset="0"/>
                  <a:cs typeface="Times New Roman" panose="02020603050405020304" pitchFamily="18" charset="0"/>
                </a:endParaRPr>
              </a:p>
              <a:p>
                <a:pPr defTabSz="1042988" eaLnBrk="1" hangingPunct="1">
                  <a:spcBef>
                    <a:spcPct val="20000"/>
                  </a:spcBef>
                  <a:buSzPct val="150000"/>
                </a:pPr>
                <a:r>
                  <a:rPr lang="zh-CN" altLang="en-US" sz="2000" b="0" dirty="0" smtClean="0">
                    <a:latin typeface="Times New Roman" panose="02020603050405020304" pitchFamily="18" charset="0"/>
                    <a:cs typeface="Times New Roman" panose="02020603050405020304" pitchFamily="18" charset="0"/>
                  </a:rPr>
                  <a:t>将上述式子转换为矩阵表达式：</a:t>
                </a:r>
                <a:endParaRPr lang="en-US" altLang="zh-CN" sz="2000" b="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bwMode="auto">
              <a:xfrm>
                <a:off x="550863" y="942422"/>
                <a:ext cx="11029950" cy="4170950"/>
              </a:xfrm>
              <a:prstGeom prst="rect">
                <a:avLst/>
              </a:prstGeom>
              <a:blipFill>
                <a:blip r:embed="rId4"/>
                <a:stretch>
                  <a:fillRect l="-1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1846911" y="4650419"/>
                <a:ext cx="8064560" cy="17075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i="1">
                                      <a:latin typeface="Cambria Math" panose="02040503050406030204" pitchFamily="18" charset="0"/>
                                    </a:rPr>
                                    <m:t>2</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i="1">
                                      <a:latin typeface="Cambria Math" panose="02040503050406030204" pitchFamily="18" charset="0"/>
                                    </a:rPr>
                                    <m:t>2</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3</m:t>
                                      </m:r>
                                    </m:e>
                                  </m:d>
                                </m:sup>
                              </m:sSubSup>
                            </m:e>
                          </m:eqAr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m>
                                <m:mPr>
                                  <m:mcs>
                                    <m:mc>
                                      <m:mcPr>
                                        <m:count m:val="3"/>
                                        <m:mcJc m:val="center"/>
                                      </m:mcPr>
                                    </m:mc>
                                  </m:mcs>
                                  <m:ctrlPr>
                                    <a:rPr lang="en-US" altLang="zh-CN" b="0" i="1" smtClean="0">
                                      <a:latin typeface="Cambria Math" panose="02040503050406030204" pitchFamily="18" charset="0"/>
                                    </a:rPr>
                                  </m:ctrlPr>
                                </m:mPr>
                                <m:mr>
                                  <m:e>
                                    <m:sSubSup>
                                      <m:sSubSupPr>
                                        <m:ctrlPr>
                                          <a:rPr lang="en-US" altLang="zh-CN" b="0" i="1" smtClean="0">
                                            <a:latin typeface="Cambria Math" panose="02040503050406030204" pitchFamily="18" charset="0"/>
                                          </a:rPr>
                                        </m:ctrlPr>
                                      </m:sSubSupPr>
                                      <m:e>
                                        <m:r>
                                          <m:rPr>
                                            <m:brk m:alnAt="7"/>
                                          </m:rPr>
                                          <a:rPr lang="en-US" altLang="zh-CN" b="0" i="1" smtClean="0">
                                            <a:latin typeface="Cambria Math" panose="02040503050406030204" pitchFamily="18" charset="0"/>
                                          </a:rPr>
                                          <m:t>𝑤</m:t>
                                        </m:r>
                                      </m:e>
                                      <m:sub>
                                        <m:r>
                                          <m:rPr>
                                            <m:brk m:alnAt="7"/>
                                          </m:rPr>
                                          <a:rPr lang="en-US" altLang="zh-CN" b="0" i="1" smtClean="0">
                                            <a:latin typeface="Cambria Math" panose="02040503050406030204" pitchFamily="18" charset="0"/>
                                          </a:rPr>
                                          <m:t>2</m:t>
                                        </m:r>
                                      </m:sub>
                                      <m:sup>
                                        <m:r>
                                          <m:rPr>
                                            <m:brk m:alnAt="7"/>
                                          </m:rPr>
                                          <a:rPr lang="en-US" altLang="zh-CN" b="0" i="1" smtClean="0">
                                            <a:latin typeface="Cambria Math" panose="02040503050406030204" pitchFamily="18" charset="0"/>
                                          </a:rPr>
                                          <m:t>1</m:t>
                                        </m:r>
                                        <m:r>
                                          <a:rPr lang="en-US" altLang="zh-CN" b="0" i="1" smtClean="0">
                                            <a:latin typeface="Cambria Math" panose="02040503050406030204" pitchFamily="18" charset="0"/>
                                          </a:rPr>
                                          <m:t>1</m:t>
                                        </m:r>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12</m:t>
                                        </m:r>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13</m:t>
                                        </m:r>
                                      </m:sup>
                                    </m:sSubSup>
                                  </m:e>
                                </m:mr>
                                <m:m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21</m:t>
                                        </m:r>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22</m:t>
                                        </m:r>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23</m:t>
                                        </m:r>
                                      </m:sup>
                                    </m:sSubSup>
                                  </m:e>
                                </m:mr>
                                <m:m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31</m:t>
                                        </m:r>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32</m:t>
                                        </m:r>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33</m:t>
                                        </m:r>
                                      </m:sup>
                                    </m:sSubSup>
                                  </m:e>
                                </m:mr>
                              </m:m>
                            </m:e>
                          </m:d>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m:t>
                                      </m:r>
                                    </m:sub>
                                  </m:sSub>
                                </m:e>
                              </m:eqAr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bSup>
                                </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3</m:t>
                                          </m:r>
                                        </m:e>
                                      </m:d>
                                    </m:sup>
                                  </m:sSubSup>
                                </m:e>
                              </m:eqArr>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𝑾</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𝑿</m:t>
                      </m:r>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𝒃</m:t>
                          </m:r>
                        </m:e>
                        <m:sub>
                          <m:r>
                            <a:rPr lang="en-US" altLang="zh-CN" b="1" i="1" smtClean="0">
                              <a:latin typeface="Cambria Math" panose="02040503050406030204" pitchFamily="18" charset="0"/>
                            </a:rPr>
                            <m:t>𝟐</m:t>
                          </m:r>
                        </m:sub>
                      </m:sSub>
                      <m:r>
                        <a:rPr lang="en-US" altLang="zh-CN" b="0" i="1" smtClean="0">
                          <a:latin typeface="Cambria Math" panose="02040503050406030204" pitchFamily="18" charset="0"/>
                        </a:rPr>
                        <m:t>)</m:t>
                      </m:r>
                    </m:oMath>
                  </m:oMathPara>
                </a14:m>
                <a:endParaRPr lang="en-US" altLang="zh-CN" b="0" dirty="0" smtClean="0"/>
              </a:p>
              <a:p>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1846911" y="4650419"/>
                <a:ext cx="8064560" cy="170751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682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深度</a:t>
            </a:r>
            <a:r>
              <a:rPr lang="zh-CN" altLang="en-US" sz="2800" dirty="0" smtClean="0"/>
              <a:t>学习基本逻辑</a:t>
            </a:r>
            <a:endParaRPr lang="en-US" altLang="zh-CN" sz="2800" dirty="0" smtClean="0"/>
          </a:p>
          <a:p>
            <a:pPr eaLnBrk="1" hangingPunct="1">
              <a:lnSpc>
                <a:spcPct val="150000"/>
              </a:lnSpc>
              <a:spcBef>
                <a:spcPct val="20000"/>
              </a:spcBef>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BP</a:t>
            </a:r>
            <a:r>
              <a:rPr lang="zh-CN" altLang="en-US" sz="2800" dirty="0"/>
              <a:t>神经网络</a:t>
            </a:r>
          </a:p>
          <a:p>
            <a:pPr eaLnBrk="1" hangingPunct="1">
              <a:lnSpc>
                <a:spcPct val="150000"/>
              </a:lnSpc>
              <a:spcBef>
                <a:spcPct val="20000"/>
              </a:spcBef>
              <a:buFont typeface="Arial" panose="020B0604020202020204" pitchFamily="34" charset="0"/>
              <a:buChar char="•"/>
            </a:pPr>
            <a:r>
              <a:rPr lang="zh-CN" altLang="en-US" sz="2800" dirty="0"/>
              <a:t>卷积神经网络</a:t>
            </a:r>
          </a:p>
          <a:p>
            <a:pPr eaLnBrk="1" hangingPunct="1">
              <a:lnSpc>
                <a:spcPct val="150000"/>
              </a:lnSpc>
              <a:spcBef>
                <a:spcPct val="20000"/>
              </a:spcBef>
              <a:buFont typeface="Arial" panose="020B0604020202020204" pitchFamily="34" charset="0"/>
              <a:buChar char="•"/>
            </a:pPr>
            <a:r>
              <a:rPr lang="zh-CN" altLang="en-US" sz="2800" dirty="0"/>
              <a:t>循环神经网络</a:t>
            </a:r>
          </a:p>
          <a:p>
            <a:pPr eaLnBrk="1" hangingPunct="1">
              <a:lnSpc>
                <a:spcPct val="150000"/>
              </a:lnSpc>
              <a:spcBef>
                <a:spcPct val="20000"/>
              </a:spcBef>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Word2vec</a:t>
            </a:r>
            <a:r>
              <a:rPr lang="zh-CN" altLang="en-US" sz="2800" dirty="0"/>
              <a:t>词嵌入</a:t>
            </a:r>
            <a:r>
              <a:rPr lang="zh-CN" altLang="en-US" sz="2800" dirty="0" smtClean="0"/>
              <a:t>模型</a:t>
            </a:r>
            <a:endParaRPr lang="en-US" altLang="zh-CN" sz="2800" dirty="0" smtClean="0"/>
          </a:p>
          <a:p>
            <a:pPr eaLnBrk="1" hangingPunct="1">
              <a:lnSpc>
                <a:spcPct val="150000"/>
              </a:lnSpc>
              <a:spcBef>
                <a:spcPct val="20000"/>
              </a:spcBef>
              <a:buFont typeface="Arial" panose="020B0604020202020204" pitchFamily="34" charset="0"/>
              <a:buChar char="•"/>
            </a:pPr>
            <a:r>
              <a:rPr lang="en-US" altLang="zh-CN" sz="2800" dirty="0"/>
              <a:t>Bert</a:t>
            </a:r>
            <a:r>
              <a:rPr lang="zh-CN" altLang="en-US" sz="2800" dirty="0"/>
              <a:t>预处理模型</a:t>
            </a:r>
          </a:p>
          <a:p>
            <a:pPr eaLnBrk="1" hangingPunct="1">
              <a:lnSpc>
                <a:spcPct val="150000"/>
              </a:lnSpc>
              <a:spcBef>
                <a:spcPct val="20000"/>
              </a:spcBef>
              <a:buFont typeface="Arial" panose="020B0604020202020204" pitchFamily="34" charset="0"/>
              <a:buChar char="•"/>
            </a:pPr>
            <a:endParaRPr lang="zh-CN" altLang="en-US" sz="2800" dirty="0"/>
          </a:p>
        </p:txBody>
      </p:sp>
    </p:spTree>
    <p:extLst>
      <p:ext uri="{BB962C8B-B14F-4D97-AF65-F5344CB8AC3E}">
        <p14:creationId xmlns:p14="http://schemas.microsoft.com/office/powerpoint/2010/main" val="410167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2" name="矩形 1"/>
          <p:cNvSpPr>
            <a:spLocks noChangeArrowheads="1"/>
          </p:cNvSpPr>
          <p:nvPr/>
        </p:nvSpPr>
        <p:spPr bwMode="auto">
          <a:xfrm>
            <a:off x="550863" y="942422"/>
            <a:ext cx="11029950" cy="120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前向</a:t>
            </a:r>
            <a:r>
              <a:rPr lang="zh-CN" altLang="en-US" sz="2800" b="1" dirty="0" smtClean="0"/>
              <a:t>传播</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将第二层的前向传播计算过程推广到网络中的任意一层，则：</a:t>
            </a:r>
            <a:endParaRPr lang="zh-CN" altLang="en-US" sz="2000" dirty="0">
              <a:latin typeface="Times New Roman" panose="02020603050405020304" pitchFamily="18" charset="0"/>
              <a:cs typeface="Times New Roman" panose="02020603050405020304" pitchFamily="18" charset="0"/>
            </a:endParaRPr>
          </a:p>
        </p:txBody>
      </p:sp>
      <p:pic>
        <p:nvPicPr>
          <p:cNvPr id="8" name="内容占位符 4">
            <a:extLst>
              <a:ext uri="{FF2B5EF4-FFF2-40B4-BE49-F238E27FC236}">
                <a16:creationId xmlns:a16="http://schemas.microsoft.com/office/drawing/2014/main" id="{E988103C-6571-4109-8F2E-8477B0AF0B4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3242" t="20044" b="25840"/>
          <a:stretch/>
        </p:blipFill>
        <p:spPr>
          <a:xfrm>
            <a:off x="2350946" y="2493729"/>
            <a:ext cx="5040350" cy="1830249"/>
          </a:xfrm>
        </p:spPr>
      </p:pic>
      <mc:AlternateContent xmlns:mc="http://schemas.openxmlformats.org/markup-compatibility/2006" xmlns:a14="http://schemas.microsoft.com/office/drawing/2010/main">
        <mc:Choice Requires="a14">
          <p:sp>
            <p:nvSpPr>
              <p:cNvPr id="3" name="文本框 2"/>
              <p:cNvSpPr txBox="1"/>
              <p:nvPr/>
            </p:nvSpPr>
            <p:spPr>
              <a:xfrm>
                <a:off x="910846" y="4907416"/>
                <a:ext cx="7992555" cy="482633"/>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其中</a:t>
                </a:r>
                <a14:m>
                  <m:oMath xmlns:m="http://schemas.openxmlformats.org/officeDocument/2006/math">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oMath>
                </a14:m>
                <a:r>
                  <a:rPr lang="zh-CN" altLang="en-US" sz="2000" dirty="0" smtClean="0">
                    <a:latin typeface="Times New Roman" panose="02020603050405020304" pitchFamily="18" charset="0"/>
                    <a:cs typeface="Times New Roman" panose="02020603050405020304" pitchFamily="18" charset="0"/>
                  </a:rPr>
                  <a:t>为激活函数，</a:t>
                </a:r>
                <a14:m>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𝑙</m:t>
                        </m:r>
                      </m:sub>
                      <m: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𝑗</m:t>
                            </m:r>
                          </m:e>
                        </m:d>
                      </m:sup>
                    </m:sSubSup>
                  </m:oMath>
                </a14:m>
                <a:r>
                  <a:rPr lang="zh-CN" altLang="en-US" sz="2000" dirty="0" smtClean="0">
                    <a:latin typeface="Times New Roman" panose="02020603050405020304" pitchFamily="18" charset="0"/>
                    <a:cs typeface="Times New Roman" panose="02020603050405020304" pitchFamily="18" charset="0"/>
                  </a:rPr>
                  <a:t>为第</a:t>
                </a:r>
                <a:r>
                  <a:rPr lang="en-US" altLang="zh-CN" sz="2000" i="1" dirty="0" smtClean="0">
                    <a:latin typeface="Times New Roman" panose="02020603050405020304" pitchFamily="18" charset="0"/>
                    <a:cs typeface="Times New Roman" panose="02020603050405020304" pitchFamily="18" charset="0"/>
                  </a:rPr>
                  <a:t>l</a:t>
                </a:r>
                <a:r>
                  <a:rPr lang="zh-CN" altLang="en-US" sz="2000" dirty="0" smtClean="0">
                    <a:latin typeface="Times New Roman" panose="02020603050405020304" pitchFamily="18" charset="0"/>
                    <a:cs typeface="Times New Roman" panose="02020603050405020304" pitchFamily="18" charset="0"/>
                  </a:rPr>
                  <a:t>层第</a:t>
                </a:r>
                <a:r>
                  <a:rPr lang="en-US" altLang="zh-CN" sz="2000" i="1" dirty="0" smtClean="0">
                    <a:latin typeface="Times New Roman" panose="02020603050405020304" pitchFamily="18" charset="0"/>
                    <a:cs typeface="Times New Roman" panose="02020603050405020304" pitchFamily="18" charset="0"/>
                  </a:rPr>
                  <a:t>j</a:t>
                </a:r>
                <a:r>
                  <a:rPr lang="zh-CN" altLang="en-US" sz="2000" dirty="0" smtClean="0">
                    <a:latin typeface="Times New Roman" panose="02020603050405020304" pitchFamily="18" charset="0"/>
                    <a:cs typeface="Times New Roman" panose="02020603050405020304" pitchFamily="18" charset="0"/>
                  </a:rPr>
                  <a:t>个节点的偏置。</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910846" y="4907416"/>
                <a:ext cx="7992555" cy="482633"/>
              </a:xfrm>
              <a:prstGeom prst="rect">
                <a:avLst/>
              </a:prstGeom>
              <a:blipFill>
                <a:blip r:embed="rId5"/>
                <a:stretch>
                  <a:fillRect l="-762" b="-177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2775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反向传播：梯度下降法</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A89ED59D-5AB4-42AB-9AAE-4231D7D6C941}"/>
              </a:ext>
            </a:extLst>
          </p:cNvPr>
          <p:cNvSpPr>
            <a:spLocks noGrp="1"/>
          </p:cNvSpPr>
          <p:nvPr>
            <p:ph idx="1"/>
          </p:nvPr>
        </p:nvSpPr>
        <p:spPr>
          <a:xfrm>
            <a:off x="548305" y="1664006"/>
            <a:ext cx="10096851" cy="3507280"/>
          </a:xfrm>
        </p:spPr>
        <p:txBody>
          <a:bodyPr>
            <a:normAutofit/>
          </a:bodyPr>
          <a:lstStyle/>
          <a:p>
            <a:r>
              <a:rPr lang="zh-CN" altLang="en-US" sz="2000" dirty="0"/>
              <a:t>基本的模型搭建完成后的，训练的时候所做的就是完成模型参数的更新</a:t>
            </a:r>
            <a:endParaRPr lang="en-US" altLang="zh-CN" sz="2000" dirty="0"/>
          </a:p>
          <a:p>
            <a:endParaRPr lang="en-US" altLang="zh-CN" sz="2000" dirty="0"/>
          </a:p>
          <a:p>
            <a:r>
              <a:rPr lang="zh-CN" altLang="en-US" sz="2000" dirty="0"/>
              <a:t>给定一个初始参数，然后不断迭代更新。</a:t>
            </a:r>
            <a:endParaRPr lang="en-US" altLang="zh-CN" sz="2000" dirty="0"/>
          </a:p>
          <a:p>
            <a:endParaRPr lang="en-US" altLang="zh-CN" sz="2000" dirty="0"/>
          </a:p>
          <a:p>
            <a:r>
              <a:rPr lang="zh-CN" altLang="en-US" sz="2000" dirty="0"/>
              <a:t>参数更新方法</a:t>
            </a:r>
            <a:r>
              <a:rPr lang="zh-CN" altLang="en-US" sz="2000" dirty="0" smtClean="0"/>
              <a:t>：反向</a:t>
            </a:r>
            <a:r>
              <a:rPr lang="zh-CN" altLang="en-US" sz="2000" dirty="0"/>
              <a:t>误差传播</a:t>
            </a:r>
            <a:r>
              <a:rPr lang="zh-CN" altLang="en-US" sz="2000" dirty="0" smtClean="0"/>
              <a:t>算法（</a:t>
            </a:r>
            <a:r>
              <a:rPr lang="en-US" altLang="zh-CN" sz="2000" dirty="0" smtClean="0"/>
              <a:t>BP</a:t>
            </a:r>
            <a:r>
              <a:rPr lang="zh-CN" altLang="en-US" sz="2000" dirty="0" smtClean="0"/>
              <a:t>神经网络名称由来）</a:t>
            </a:r>
            <a:endParaRPr lang="zh-CN" altLang="en-US" sz="2000" dirty="0"/>
          </a:p>
        </p:txBody>
      </p:sp>
    </p:spTree>
    <p:extLst>
      <p:ext uri="{BB962C8B-B14F-4D97-AF65-F5344CB8AC3E}">
        <p14:creationId xmlns:p14="http://schemas.microsoft.com/office/powerpoint/2010/main" val="26465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反向传播：梯度下降法</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C33FC41E-2EFC-480D-ABB9-4C403972F635}"/>
              </a:ext>
            </a:extLst>
          </p:cNvPr>
          <p:cNvSpPr>
            <a:spLocks noGrp="1"/>
          </p:cNvSpPr>
          <p:nvPr>
            <p:ph idx="1"/>
          </p:nvPr>
        </p:nvSpPr>
        <p:spPr>
          <a:xfrm>
            <a:off x="406810" y="1765592"/>
            <a:ext cx="10296715" cy="4040367"/>
          </a:xfrm>
        </p:spPr>
        <p:txBody>
          <a:bodyPr>
            <a:normAutofit/>
          </a:bodyPr>
          <a:lstStyle/>
          <a:p>
            <a:pPr>
              <a:spcBef>
                <a:spcPts val="1800"/>
              </a:spcBef>
            </a:pPr>
            <a:r>
              <a:rPr lang="zh-CN" altLang="en-US" sz="2000" dirty="0">
                <a:latin typeface="Times New Roman" panose="02020603050405020304" pitchFamily="18" charset="0"/>
              </a:rPr>
              <a:t>神经网络通常使用梯度下降法训练从而得到参数</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而这需要计算神经网络的梯度向量。对于神经网络，最常用的计算梯度向量方法为反向传播算法（</a:t>
            </a:r>
            <a:r>
              <a:rPr lang="en-US" altLang="zh-CN" sz="2000" dirty="0">
                <a:latin typeface="Times New Roman" panose="02020603050405020304" pitchFamily="18" charset="0"/>
              </a:rPr>
              <a:t>back propagation</a:t>
            </a:r>
            <a:r>
              <a:rPr lang="zh-CN" altLang="en-US" sz="2000" dirty="0">
                <a:latin typeface="Times New Roman" panose="02020603050405020304" pitchFamily="18" charset="0"/>
              </a:rPr>
              <a:t>，简记</a:t>
            </a:r>
            <a:r>
              <a:rPr lang="en-US" altLang="zh-CN" sz="2000" dirty="0">
                <a:latin typeface="Times New Roman" panose="02020603050405020304" pitchFamily="18" charset="0"/>
              </a:rPr>
              <a:t>BP</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反向传播算法的基本思路是：对于多层神经网络，越靠近网络右边（后端）的参数，其导数越容易计算，因为它们离输出层更近。反向传播算法就是使用微积分的“链式法则”（</a:t>
            </a:r>
            <a:r>
              <a:rPr lang="en-US" altLang="zh-CN" sz="2000" dirty="0">
                <a:latin typeface="Times New Roman" panose="02020603050405020304" pitchFamily="18" charset="0"/>
              </a:rPr>
              <a:t>chain rule</a:t>
            </a:r>
            <a:r>
              <a:rPr lang="zh-CN" altLang="en-US" sz="2000" dirty="0">
                <a:latin typeface="Times New Roman" panose="02020603050405020304" pitchFamily="18" charset="0"/>
              </a:rPr>
              <a:t>），将靠近左边（前端）的参数的导数递归地表示为靠右边（后端）的参数之导数的函数。</a:t>
            </a:r>
          </a:p>
        </p:txBody>
      </p:sp>
    </p:spTree>
    <p:extLst>
      <p:ext uri="{BB962C8B-B14F-4D97-AF65-F5344CB8AC3E}">
        <p14:creationId xmlns:p14="http://schemas.microsoft.com/office/powerpoint/2010/main" val="98874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50863" y="942422"/>
            <a:ext cx="110299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a:t>
            </a:r>
            <a:r>
              <a:rPr lang="zh-CN" altLang="en-US" sz="2800" b="1" dirty="0" smtClean="0"/>
              <a:t>下降法</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对于网络的最后一层第</a:t>
            </a:r>
            <a:r>
              <a:rPr lang="en-US" altLang="zh-CN" sz="2000" dirty="0" smtClean="0">
                <a:latin typeface="Times New Roman" panose="02020603050405020304" pitchFamily="18" charset="0"/>
                <a:cs typeface="Times New Roman" panose="02020603050405020304" pitchFamily="18" charset="0"/>
              </a:rPr>
              <a:t>k</a:t>
            </a:r>
            <a:r>
              <a:rPr lang="zh-CN" altLang="en-US" sz="2000" dirty="0" smtClean="0">
                <a:latin typeface="Times New Roman" panose="02020603050405020304" pitchFamily="18" charset="0"/>
                <a:cs typeface="Times New Roman" panose="02020603050405020304" pitchFamily="18" charset="0"/>
              </a:rPr>
              <a:t>层</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输出层，现在定义损失函数：</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为了极小化损失函数，通过梯度下降来进行推导：</a:t>
            </a:r>
            <a:endParaRPr lang="zh-CN" altLang="en-US" sz="20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A75FA493-9085-4EAF-A3BC-D22C7C6ABFED}"/>
              </a:ext>
            </a:extLst>
          </p:cNvPr>
          <p:cNvPicPr>
            <a:picLocks noChangeAspect="1"/>
          </p:cNvPicPr>
          <p:nvPr/>
        </p:nvPicPr>
        <p:blipFill rotWithShape="1">
          <a:blip r:embed="rId4">
            <a:extLst>
              <a:ext uri="{28A0092B-C50C-407E-A947-70E740481C1C}">
                <a14:useLocalDpi xmlns:a14="http://schemas.microsoft.com/office/drawing/2010/main" val="0"/>
              </a:ext>
            </a:extLst>
          </a:blip>
          <a:srcRect l="33510" t="49675"/>
          <a:stretch/>
        </p:blipFill>
        <p:spPr>
          <a:xfrm>
            <a:off x="2710971" y="3773966"/>
            <a:ext cx="5793237" cy="2174641"/>
          </a:xfrm>
          <a:prstGeom prst="rect">
            <a:avLst/>
          </a:prstGeom>
        </p:spPr>
      </p:pic>
      <p:pic>
        <p:nvPicPr>
          <p:cNvPr id="8" name="图片 7">
            <a:extLst>
              <a:ext uri="{FF2B5EF4-FFF2-40B4-BE49-F238E27FC236}">
                <a16:creationId xmlns:a16="http://schemas.microsoft.com/office/drawing/2014/main" id="{A75FA493-9085-4EAF-A3BC-D22C7C6ABFED}"/>
              </a:ext>
            </a:extLst>
          </p:cNvPr>
          <p:cNvPicPr>
            <a:picLocks noChangeAspect="1"/>
          </p:cNvPicPr>
          <p:nvPr/>
        </p:nvPicPr>
        <p:blipFill rotWithShape="1">
          <a:blip r:embed="rId4">
            <a:extLst>
              <a:ext uri="{28A0092B-C50C-407E-A947-70E740481C1C}">
                <a14:useLocalDpi xmlns:a14="http://schemas.microsoft.com/office/drawing/2010/main" val="0"/>
              </a:ext>
            </a:extLst>
          </a:blip>
          <a:srcRect l="47932" t="12521" r="19838" b="65816"/>
          <a:stretch/>
        </p:blipFill>
        <p:spPr>
          <a:xfrm>
            <a:off x="3935056" y="2277714"/>
            <a:ext cx="2808195" cy="936065"/>
          </a:xfrm>
          <a:prstGeom prst="rect">
            <a:avLst/>
          </a:prstGeom>
        </p:spPr>
      </p:pic>
    </p:spTree>
    <p:extLst>
      <p:ext uri="{BB962C8B-B14F-4D97-AF65-F5344CB8AC3E}">
        <p14:creationId xmlns:p14="http://schemas.microsoft.com/office/powerpoint/2010/main" val="4048203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梯度下降法</a:t>
            </a:r>
            <a:endParaRPr lang="zh-CN" altLang="en-US" sz="2800" b="1" dirty="0">
              <a:latin typeface="Times New Roman" panose="02020603050405020304" pitchFamily="18" charset="0"/>
              <a:cs typeface="Times New Roman" panose="02020603050405020304" pitchFamily="18" charset="0"/>
            </a:endParaRPr>
          </a:p>
        </p:txBody>
      </p:sp>
      <p:sp>
        <p:nvSpPr>
          <p:cNvPr id="8" name="AutoShape 6">
            <a:extLst>
              <a:ext uri="{FF2B5EF4-FFF2-40B4-BE49-F238E27FC236}">
                <a16:creationId xmlns:a16="http://schemas.microsoft.com/office/drawing/2014/main" id="{10A70AFA-B605-45D3-8A3F-383572F76049}"/>
              </a:ext>
            </a:extLst>
          </p:cNvPr>
          <p:cNvSpPr>
            <a:spLocks noGrp="1" noChangeAspect="1" noChangeArrowheads="1"/>
          </p:cNvSpPr>
          <p:nvPr>
            <p:ph idx="1"/>
          </p:nvPr>
        </p:nvSpPr>
        <p:spPr bwMode="auto">
          <a:xfrm>
            <a:off x="406811" y="1485659"/>
            <a:ext cx="9624060" cy="49900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zh-CN" altLang="en-US" sz="2000" dirty="0"/>
              <a:t>这个方法通俗一点就是，先随机在曲线上找一个点，然后求出该点的斜率，也称为梯度，然后顺着这个负梯度的方向往下走一步，到达一个新的点之后，重复以上步骤，直到到达最低点（或达到我们满足的某个条件，迭代次数）</a:t>
            </a:r>
          </a:p>
        </p:txBody>
      </p:sp>
      <p:pic>
        <p:nvPicPr>
          <p:cNvPr id="10" name="图片 9">
            <a:extLst>
              <a:ext uri="{FF2B5EF4-FFF2-40B4-BE49-F238E27FC236}">
                <a16:creationId xmlns:a16="http://schemas.microsoft.com/office/drawing/2014/main" id="{D3FA71A5-C6C5-4E5E-BF43-5B0621E5160D}"/>
              </a:ext>
            </a:extLst>
          </p:cNvPr>
          <p:cNvPicPr>
            <a:picLocks noChangeAspect="1"/>
          </p:cNvPicPr>
          <p:nvPr/>
        </p:nvPicPr>
        <p:blipFill>
          <a:blip r:embed="rId4"/>
          <a:stretch>
            <a:fillRect/>
          </a:stretch>
        </p:blipFill>
        <p:spPr>
          <a:xfrm>
            <a:off x="1976551" y="2533752"/>
            <a:ext cx="5886194" cy="3655637"/>
          </a:xfrm>
          <a:prstGeom prst="rect">
            <a:avLst/>
          </a:prstGeom>
        </p:spPr>
      </p:pic>
    </p:spTree>
    <p:extLst>
      <p:ext uri="{BB962C8B-B14F-4D97-AF65-F5344CB8AC3E}">
        <p14:creationId xmlns:p14="http://schemas.microsoft.com/office/powerpoint/2010/main" val="296051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50863" y="942422"/>
            <a:ext cx="1102995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a:t>
            </a:r>
            <a:r>
              <a:rPr lang="zh-CN" altLang="en-US" sz="2800" b="1" dirty="0" smtClean="0"/>
              <a:t>下降法</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在上式中，根据之前的定义，很容易得到：</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那么则有：</a:t>
            </a:r>
            <a:endParaRPr lang="zh-CN" altLang="en-US" sz="2000" dirty="0">
              <a:latin typeface="Times New Roman" panose="02020603050405020304" pitchFamily="18" charset="0"/>
              <a:cs typeface="Times New Roman" panose="02020603050405020304" pitchFamily="18" charset="0"/>
            </a:endParaRPr>
          </a:p>
        </p:txBody>
      </p:sp>
      <p:pic>
        <p:nvPicPr>
          <p:cNvPr id="11" name="内容占位符 4">
            <a:extLst>
              <a:ext uri="{FF2B5EF4-FFF2-40B4-BE49-F238E27FC236}">
                <a16:creationId xmlns:a16="http://schemas.microsoft.com/office/drawing/2014/main" id="{1CA7DFB7-6EDF-43E1-95A6-52CBDFC480E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5365" t="6024"/>
          <a:stretch/>
        </p:blipFill>
        <p:spPr>
          <a:xfrm>
            <a:off x="2278941" y="2138804"/>
            <a:ext cx="4872962" cy="4584259"/>
          </a:xfrm>
        </p:spPr>
      </p:pic>
    </p:spTree>
    <p:extLst>
      <p:ext uri="{BB962C8B-B14F-4D97-AF65-F5344CB8AC3E}">
        <p14:creationId xmlns:p14="http://schemas.microsoft.com/office/powerpoint/2010/main" val="4252033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50863" y="942422"/>
            <a:ext cx="110299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a:t>
            </a:r>
            <a:r>
              <a:rPr lang="zh-CN" altLang="en-US" sz="2800" b="1" dirty="0" smtClean="0"/>
              <a:t>下降法</a:t>
            </a:r>
            <a:endParaRPr lang="en-US" altLang="zh-CN" sz="2800" b="1" dirty="0" smtClean="0"/>
          </a:p>
          <a:p>
            <a:pPr defTabSz="1042988" eaLnBrk="1" hangingPunct="1">
              <a:lnSpc>
                <a:spcPct val="150000"/>
              </a:lnSpc>
              <a:spcBef>
                <a:spcPct val="20000"/>
              </a:spcBef>
              <a:buSzPct val="150000"/>
            </a:pPr>
            <a:r>
              <a:rPr lang="zh-CN" altLang="en-US" sz="2000" dirty="0">
                <a:latin typeface="Times New Roman" panose="02020603050405020304" pitchFamily="18" charset="0"/>
                <a:cs typeface="Times New Roman" panose="02020603050405020304" pitchFamily="18" charset="0"/>
              </a:rPr>
              <a:t>另</a:t>
            </a:r>
            <a:r>
              <a:rPr lang="zh-CN" altLang="en-US" sz="2000" dirty="0" smtClean="0">
                <a:latin typeface="Times New Roman" panose="02020603050405020304" pitchFamily="18" charset="0"/>
                <a:cs typeface="Times New Roman" panose="02020603050405020304" pitchFamily="18" charset="0"/>
              </a:rPr>
              <a:t>有，下一层所有节点的输入都与前一层的每个节点输出有关，因此损失函数可以认为是下一层的每个神经元节点输入的函数。那么：</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此处定义节点的灵敏度为误差对输入的变化率，即：</a:t>
            </a:r>
            <a:endParaRPr lang="zh-CN" altLang="en-US" sz="2000" dirty="0">
              <a:latin typeface="Times New Roman" panose="02020603050405020304" pitchFamily="18" charset="0"/>
              <a:cs typeface="Times New Roman" panose="02020603050405020304" pitchFamily="18" charset="0"/>
            </a:endParaRPr>
          </a:p>
        </p:txBody>
      </p:sp>
      <p:pic>
        <p:nvPicPr>
          <p:cNvPr id="9" name="内容占位符 4">
            <a:extLst>
              <a:ext uri="{FF2B5EF4-FFF2-40B4-BE49-F238E27FC236}">
                <a16:creationId xmlns:a16="http://schemas.microsoft.com/office/drawing/2014/main" id="{2C88208D-8F3A-49C6-AC07-E9D90B4356B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2015" t="86368" r="42020"/>
          <a:stretch/>
        </p:blipFill>
        <p:spPr>
          <a:xfrm>
            <a:off x="5447161" y="5768569"/>
            <a:ext cx="1368095" cy="701089"/>
          </a:xfrm>
        </p:spPr>
      </p:pic>
      <p:pic>
        <p:nvPicPr>
          <p:cNvPr id="8" name="内容占位符 4">
            <a:extLst>
              <a:ext uri="{FF2B5EF4-FFF2-40B4-BE49-F238E27FC236}">
                <a16:creationId xmlns:a16="http://schemas.microsoft.com/office/drawing/2014/main" id="{2C88208D-8F3A-49C6-AC07-E9D90B4356B5}"/>
              </a:ext>
            </a:extLst>
          </p:cNvPr>
          <p:cNvPicPr>
            <a:picLocks noChangeAspect="1"/>
          </p:cNvPicPr>
          <p:nvPr/>
        </p:nvPicPr>
        <p:blipFill rotWithShape="1">
          <a:blip r:embed="rId4">
            <a:extLst>
              <a:ext uri="{28A0092B-C50C-407E-A947-70E740481C1C}">
                <a14:useLocalDpi xmlns:a14="http://schemas.microsoft.com/office/drawing/2010/main" val="0"/>
              </a:ext>
            </a:extLst>
          </a:blip>
          <a:srcRect l="26533" t="12164" r="25570" b="27590"/>
          <a:stretch/>
        </p:blipFill>
        <p:spPr bwMode="auto">
          <a:xfrm>
            <a:off x="5303151" y="2440654"/>
            <a:ext cx="3528245" cy="266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007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mc:AlternateContent xmlns:mc="http://schemas.openxmlformats.org/markup-compatibility/2006" xmlns:a14="http://schemas.microsoft.com/office/drawing/2010/main">
        <mc:Choice Requires="a14">
          <p:sp>
            <p:nvSpPr>
              <p:cNvPr id="2" name="矩形 1"/>
              <p:cNvSpPr>
                <a:spLocks noChangeArrowheads="1"/>
              </p:cNvSpPr>
              <p:nvPr/>
            </p:nvSpPr>
            <p:spPr bwMode="auto">
              <a:xfrm>
                <a:off x="550863" y="942422"/>
                <a:ext cx="11029950" cy="454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反向传播：梯度下降法</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那么第</a:t>
                </a:r>
                <a:r>
                  <a:rPr lang="en-US" altLang="zh-CN" sz="2000" dirty="0" smtClean="0">
                    <a:latin typeface="Times New Roman" panose="02020603050405020304" pitchFamily="18" charset="0"/>
                    <a:cs typeface="Times New Roman" panose="02020603050405020304" pitchFamily="18" charset="0"/>
                  </a:rPr>
                  <a:t>l</a:t>
                </a:r>
                <a:r>
                  <a:rPr lang="zh-CN" altLang="en-US" sz="2000" dirty="0" smtClean="0">
                    <a:latin typeface="Times New Roman" panose="02020603050405020304" pitchFamily="18" charset="0"/>
                    <a:cs typeface="Times New Roman" panose="02020603050405020304" pitchFamily="18" charset="0"/>
                  </a:rPr>
                  <a:t>层第</a:t>
                </a:r>
                <a:r>
                  <a:rPr lang="en-US" altLang="zh-CN" sz="2000" i="1" dirty="0" smtClean="0">
                    <a:latin typeface="Times New Roman" panose="02020603050405020304" pitchFamily="18" charset="0"/>
                    <a:cs typeface="Times New Roman" panose="02020603050405020304" pitchFamily="18" charset="0"/>
                  </a:rPr>
                  <a:t>j</a:t>
                </a:r>
                <a:r>
                  <a:rPr lang="zh-CN" altLang="en-US" sz="2000" dirty="0" smtClean="0">
                    <a:latin typeface="Times New Roman" panose="02020603050405020304" pitchFamily="18" charset="0"/>
                    <a:cs typeface="Times New Roman" panose="02020603050405020304" pitchFamily="18" charset="0"/>
                  </a:rPr>
                  <a:t>个节点的灵敏度为：</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结合灵敏度的定义，则有：</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a:latin typeface="Times New Roman" panose="02020603050405020304" pitchFamily="18" charset="0"/>
                    <a:cs typeface="Times New Roman" panose="02020603050405020304" pitchFamily="18" charset="0"/>
                  </a:rPr>
                  <a:t>上</a:t>
                </a:r>
                <a:r>
                  <a:rPr lang="zh-CN" altLang="en-US" sz="2000" dirty="0" smtClean="0">
                    <a:latin typeface="Times New Roman" panose="02020603050405020304" pitchFamily="18" charset="0"/>
                    <a:cs typeface="Times New Roman" panose="02020603050405020304" pitchFamily="18" charset="0"/>
                  </a:rPr>
                  <a:t>式两边同时乘上</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𝑓</m:t>
                    </m:r>
                    <m:r>
                      <a:rPr lang="en-US" altLang="zh-CN" sz="2000" b="0" i="1" smtClean="0">
                        <a:latin typeface="Cambria Math" panose="02040503050406030204" pitchFamily="18" charset="0"/>
                        <a:cs typeface="Times New Roman" panose="02020603050405020304" pitchFamily="18" charset="0"/>
                      </a:rPr>
                      <m:t>′(</m:t>
                    </m:r>
                    <m:sSubSup>
                      <m:sSubSupPr>
                        <m:ctrlPr>
                          <a:rPr lang="en-US" altLang="zh-CN" sz="2000" b="0" i="1" smtClean="0">
                            <a:latin typeface="Cambria Math" panose="02040503050406030204" pitchFamily="18" charset="0"/>
                            <a:cs typeface="Times New Roman" panose="02020603050405020304" pitchFamily="18" charset="0"/>
                          </a:rPr>
                        </m:ctrlPr>
                      </m:sSubSupPr>
                      <m:e>
                        <m:r>
                          <a:rPr lang="en-US" altLang="zh-CN" sz="2000" b="0" i="1" smtClean="0">
                            <a:latin typeface="Cambria Math" panose="02040503050406030204" pitchFamily="18" charset="0"/>
                            <a:cs typeface="Times New Roman" panose="02020603050405020304" pitchFamily="18" charset="0"/>
                          </a:rPr>
                          <m:t>𝑢</m:t>
                        </m:r>
                      </m:e>
                      <m:sub>
                        <m:r>
                          <a:rPr lang="en-US" altLang="zh-CN" sz="2000" b="0" i="1" smtClean="0">
                            <a:latin typeface="Cambria Math" panose="02040503050406030204" pitchFamily="18" charset="0"/>
                            <a:cs typeface="Times New Roman" panose="02020603050405020304" pitchFamily="18" charset="0"/>
                          </a:rPr>
                          <m:t>𝑙</m:t>
                        </m:r>
                      </m:sub>
                      <m:sup>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𝑗</m:t>
                            </m:r>
                          </m:e>
                        </m:d>
                      </m:sup>
                    </m:sSubSup>
                    <m:r>
                      <a:rPr lang="en-US" altLang="zh-CN" sz="2000" b="0" i="1" smtClean="0">
                        <a:latin typeface="Cambria Math" panose="02040503050406030204" pitchFamily="18" charset="0"/>
                        <a:cs typeface="Times New Roman" panose="02020603050405020304" pitchFamily="18" charset="0"/>
                      </a:rPr>
                      <m:t>)</m:t>
                    </m:r>
                  </m:oMath>
                </a14:m>
                <a:r>
                  <a:rPr lang="zh-CN" altLang="en-US" sz="2000" dirty="0" smtClean="0">
                    <a:latin typeface="Times New Roman" panose="02020603050405020304" pitchFamily="18" charset="0"/>
                    <a:cs typeface="Times New Roman" panose="02020603050405020304" pitchFamily="18" charset="0"/>
                  </a:rPr>
                  <a:t>，则有：</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bwMode="auto">
              <a:xfrm>
                <a:off x="550863" y="942422"/>
                <a:ext cx="11029950" cy="4541500"/>
              </a:xfrm>
              <a:prstGeom prst="rect">
                <a:avLst/>
              </a:prstGeom>
              <a:blipFill>
                <a:blip r:embed="rId4"/>
                <a:stretch>
                  <a:fillRect l="-1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10" name="内容占位符 4">
            <a:extLst>
              <a:ext uri="{FF2B5EF4-FFF2-40B4-BE49-F238E27FC236}">
                <a16:creationId xmlns:a16="http://schemas.microsoft.com/office/drawing/2014/main" id="{EB9F9149-B9DF-4273-B9A1-2619848F7854}"/>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32172" t="82501"/>
          <a:stretch/>
        </p:blipFill>
        <p:spPr>
          <a:xfrm>
            <a:off x="3791046" y="5473811"/>
            <a:ext cx="4903385" cy="878551"/>
          </a:xfrm>
        </p:spPr>
      </p:pic>
      <p:pic>
        <p:nvPicPr>
          <p:cNvPr id="8" name="内容占位符 4">
            <a:extLst>
              <a:ext uri="{FF2B5EF4-FFF2-40B4-BE49-F238E27FC236}">
                <a16:creationId xmlns:a16="http://schemas.microsoft.com/office/drawing/2014/main" id="{EB9F9149-B9DF-4273-B9A1-2619848F7854}"/>
              </a:ext>
            </a:extLst>
          </p:cNvPr>
          <p:cNvPicPr>
            <a:picLocks noChangeAspect="1"/>
          </p:cNvPicPr>
          <p:nvPr/>
        </p:nvPicPr>
        <p:blipFill rotWithShape="1">
          <a:blip r:embed="rId5">
            <a:extLst>
              <a:ext uri="{28A0092B-C50C-407E-A947-70E740481C1C}">
                <a14:useLocalDpi xmlns:a14="http://schemas.microsoft.com/office/drawing/2010/main" val="0"/>
              </a:ext>
            </a:extLst>
          </a:blip>
          <a:srcRect l="32172" t="39309" b="33441"/>
          <a:stretch/>
        </p:blipFill>
        <p:spPr bwMode="auto">
          <a:xfrm>
            <a:off x="3719041" y="3559870"/>
            <a:ext cx="4903385" cy="136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内容占位符 4">
            <a:extLst>
              <a:ext uri="{FF2B5EF4-FFF2-40B4-BE49-F238E27FC236}">
                <a16:creationId xmlns:a16="http://schemas.microsoft.com/office/drawing/2014/main" id="{EB9F9149-B9DF-4273-B9A1-2619848F7854}"/>
              </a:ext>
            </a:extLst>
          </p:cNvPr>
          <p:cNvPicPr>
            <a:picLocks noChangeAspect="1"/>
          </p:cNvPicPr>
          <p:nvPr/>
        </p:nvPicPr>
        <p:blipFill rotWithShape="1">
          <a:blip r:embed="rId5">
            <a:extLst>
              <a:ext uri="{28A0092B-C50C-407E-A947-70E740481C1C}">
                <a14:useLocalDpi xmlns:a14="http://schemas.microsoft.com/office/drawing/2010/main" val="0"/>
              </a:ext>
            </a:extLst>
          </a:blip>
          <a:srcRect l="32172" t="7762" b="76462"/>
          <a:stretch/>
        </p:blipFill>
        <p:spPr bwMode="auto">
          <a:xfrm>
            <a:off x="3503026" y="2333205"/>
            <a:ext cx="4903385" cy="79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442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2" name="矩形 1"/>
          <p:cNvSpPr>
            <a:spLocks noChangeArrowheads="1"/>
          </p:cNvSpPr>
          <p:nvPr/>
        </p:nvSpPr>
        <p:spPr bwMode="auto">
          <a:xfrm>
            <a:off x="550863" y="942422"/>
            <a:ext cx="1102995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a:t>
            </a:r>
            <a:r>
              <a:rPr lang="zh-CN" altLang="en-US" sz="2800" b="1" dirty="0" smtClean="0"/>
              <a:t>下降法</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注意到上式中表达的是前后两层的灵敏度关系，而对于最后一层，也就是输出层来说，并不存在后续的一层，因此并不满足前式。但输出层的输出是直接和误差联系的，因此可以用损失函数的定义来直接取偏导数。那么：</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至此，损失函数对各参数的梯度为：</a:t>
            </a:r>
            <a:endParaRPr lang="zh-CN" altLang="en-US" sz="20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4608F7B1-205B-4627-9541-F72878519D4B}"/>
              </a:ext>
            </a:extLst>
          </p:cNvPr>
          <p:cNvPicPr>
            <a:picLocks noChangeAspect="1"/>
          </p:cNvPicPr>
          <p:nvPr/>
        </p:nvPicPr>
        <p:blipFill rotWithShape="1">
          <a:blip r:embed="rId4">
            <a:extLst>
              <a:ext uri="{28A0092B-C50C-407E-A947-70E740481C1C}">
                <a14:useLocalDpi xmlns:a14="http://schemas.microsoft.com/office/drawing/2010/main" val="0"/>
              </a:ext>
            </a:extLst>
          </a:blip>
          <a:srcRect t="56723"/>
          <a:stretch/>
        </p:blipFill>
        <p:spPr>
          <a:xfrm>
            <a:off x="1990921" y="4715375"/>
            <a:ext cx="7848872" cy="1573153"/>
          </a:xfrm>
          <a:prstGeom prst="rect">
            <a:avLst/>
          </a:prstGeom>
        </p:spPr>
      </p:pic>
      <p:pic>
        <p:nvPicPr>
          <p:cNvPr id="8" name="图片 7">
            <a:extLst>
              <a:ext uri="{FF2B5EF4-FFF2-40B4-BE49-F238E27FC236}">
                <a16:creationId xmlns:a16="http://schemas.microsoft.com/office/drawing/2014/main" id="{4608F7B1-205B-4627-9541-F72878519D4B}"/>
              </a:ext>
            </a:extLst>
          </p:cNvPr>
          <p:cNvPicPr>
            <a:picLocks noChangeAspect="1"/>
          </p:cNvPicPr>
          <p:nvPr/>
        </p:nvPicPr>
        <p:blipFill rotWithShape="1">
          <a:blip r:embed="rId4">
            <a:extLst>
              <a:ext uri="{28A0092B-C50C-407E-A947-70E740481C1C}">
                <a14:useLocalDpi xmlns:a14="http://schemas.microsoft.com/office/drawing/2010/main" val="0"/>
              </a:ext>
            </a:extLst>
          </a:blip>
          <a:srcRect t="17493" b="56756"/>
          <a:stretch/>
        </p:blipFill>
        <p:spPr>
          <a:xfrm>
            <a:off x="1990921" y="3081798"/>
            <a:ext cx="7848872" cy="936065"/>
          </a:xfrm>
          <a:prstGeom prst="rect">
            <a:avLst/>
          </a:prstGeom>
        </p:spPr>
      </p:pic>
    </p:spTree>
    <p:extLst>
      <p:ext uri="{BB962C8B-B14F-4D97-AF65-F5344CB8AC3E}">
        <p14:creationId xmlns:p14="http://schemas.microsoft.com/office/powerpoint/2010/main" val="1762986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2" name="矩形 1"/>
          <p:cNvSpPr>
            <a:spLocks noChangeArrowheads="1"/>
          </p:cNvSpPr>
          <p:nvPr/>
        </p:nvSpPr>
        <p:spPr bwMode="auto">
          <a:xfrm>
            <a:off x="550863" y="942422"/>
            <a:ext cx="110299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反向传播：梯度</a:t>
            </a:r>
            <a:r>
              <a:rPr lang="zh-CN" altLang="en-US" sz="2800" b="1" dirty="0" smtClean="0"/>
              <a:t>下降法</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上述的推导都是建立在单个节点的基础上，对于各层所有节点，采用矩阵的方式表示，则上述公式可以写成：</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其中运算符</a:t>
            </a:r>
            <a:r>
              <a:rPr lang="en-US" altLang="zh-CN" sz="2000" dirty="0" smtClean="0">
                <a:latin typeface="Times New Roman" panose="02020603050405020304" pitchFamily="18" charset="0"/>
                <a:cs typeface="Times New Roman" panose="02020603050405020304" pitchFamily="18" charset="0"/>
              </a:rPr>
              <a:t>o</a:t>
            </a:r>
            <a:r>
              <a:rPr lang="zh-CN" altLang="en-US" sz="2000" dirty="0" smtClean="0">
                <a:latin typeface="Times New Roman" panose="02020603050405020304" pitchFamily="18" charset="0"/>
                <a:cs typeface="Times New Roman" panose="02020603050405020304" pitchFamily="18" charset="0"/>
              </a:rPr>
              <a:t>表示矩阵或者向量中的对应元素相乘。</a:t>
            </a:r>
            <a:endParaRPr lang="zh-CN" altLang="en-US" sz="2000" dirty="0">
              <a:latin typeface="Times New Roman" panose="02020603050405020304" pitchFamily="18" charset="0"/>
              <a:cs typeface="Times New Roman" panose="02020603050405020304" pitchFamily="18" charset="0"/>
            </a:endParaRPr>
          </a:p>
        </p:txBody>
      </p:sp>
      <p:pic>
        <p:nvPicPr>
          <p:cNvPr id="8" name="内容占位符 4">
            <a:extLst>
              <a:ext uri="{FF2B5EF4-FFF2-40B4-BE49-F238E27FC236}">
                <a16:creationId xmlns:a16="http://schemas.microsoft.com/office/drawing/2014/main" id="{0C879AF4-8E5F-4BD9-9391-6A6EE2E2CD2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4285" b="23813"/>
          <a:stretch/>
        </p:blipFill>
        <p:spPr>
          <a:xfrm>
            <a:off x="766836" y="2637739"/>
            <a:ext cx="8919661" cy="1872130"/>
          </a:xfrm>
        </p:spPr>
      </p:pic>
    </p:spTree>
    <p:extLst>
      <p:ext uri="{BB962C8B-B14F-4D97-AF65-F5344CB8AC3E}">
        <p14:creationId xmlns:p14="http://schemas.microsoft.com/office/powerpoint/2010/main" val="155909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深度</a:t>
            </a:r>
            <a:r>
              <a:rPr lang="zh-CN" altLang="en-US" sz="2800" dirty="0" smtClean="0"/>
              <a:t>学习基本逻辑</a:t>
            </a:r>
            <a:endParaRPr lang="zh-CN" altLang="en-US" sz="2800" dirty="0"/>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BP</a:t>
            </a:r>
            <a:r>
              <a:rPr lang="zh-CN" altLang="en-US" sz="2800" dirty="0">
                <a:solidFill>
                  <a:schemeClr val="bg1">
                    <a:lumMod val="65000"/>
                  </a:schemeClr>
                </a:solidFill>
              </a:rPr>
              <a:t>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卷积神经网络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循环神经网络</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Word2vec</a:t>
            </a:r>
            <a:r>
              <a:rPr lang="zh-CN" altLang="en-US" sz="2800" dirty="0">
                <a:solidFill>
                  <a:schemeClr val="bg1">
                    <a:lumMod val="65000"/>
                  </a:schemeClr>
                </a:solidFill>
              </a:rPr>
              <a:t>词嵌入</a:t>
            </a:r>
            <a:r>
              <a:rPr lang="zh-CN" altLang="en-US" sz="2800" dirty="0" smtClean="0">
                <a:solidFill>
                  <a:schemeClr val="bg1">
                    <a:lumMod val="65000"/>
                  </a:schemeClr>
                </a:solidFill>
              </a:rPr>
              <a:t>模型</a:t>
            </a:r>
            <a:endParaRPr lang="en-US" altLang="zh-CN" sz="2800" dirty="0" smtClean="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Bert</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预处理模型</a:t>
            </a:r>
          </a:p>
          <a:p>
            <a:pPr eaLnBrk="1" hangingPunct="1">
              <a:lnSpc>
                <a:spcPct val="150000"/>
              </a:lnSpc>
              <a:spcBef>
                <a:spcPct val="20000"/>
              </a:spcBef>
              <a:buFont typeface="Arial" panose="020B0604020202020204" pitchFamily="34" charset="0"/>
              <a:buChar char="•"/>
            </a:pPr>
            <a:endParaRPr lang="zh-CN" altLang="en-US" sz="2800" dirty="0">
              <a:solidFill>
                <a:schemeClr val="bg1">
                  <a:lumMod val="65000"/>
                </a:schemeClr>
              </a:solidFill>
            </a:endParaRP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smtClean="0"/>
          </a:p>
        </p:txBody>
      </p:sp>
      <mc:AlternateContent xmlns:mc="http://schemas.openxmlformats.org/markup-compatibility/2006" xmlns:a14="http://schemas.microsoft.com/office/drawing/2010/main">
        <mc:Choice Requires="a14">
          <p:sp>
            <p:nvSpPr>
              <p:cNvPr id="2" name="矩形 1"/>
              <p:cNvSpPr>
                <a:spLocks noChangeArrowheads="1"/>
              </p:cNvSpPr>
              <p:nvPr/>
            </p:nvSpPr>
            <p:spPr bwMode="auto">
              <a:xfrm>
                <a:off x="550863" y="942422"/>
                <a:ext cx="11029950" cy="32207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反向传播：梯度下降法</a:t>
                </a:r>
                <a:endParaRPr lang="en-US" altLang="zh-CN" sz="2800" b="1" dirty="0" smtClean="0"/>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常见的几个激活函数的导数为：</a:t>
                </a:r>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14:m>
                  <m:oMathPara xmlns:m="http://schemas.openxmlformats.org/officeDocument/2006/math">
                    <m:oMathParaPr>
                      <m:jc m:val="centerGroup"/>
                    </m:oMathParaPr>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𝑓</m:t>
                          </m:r>
                        </m:e>
                        <m:sup>
                          <m:r>
                            <a:rPr lang="en-US" altLang="zh-CN" sz="2000" i="1">
                              <a:latin typeface="Cambria Math" panose="02040503050406030204" pitchFamily="18" charset="0"/>
                              <a:cs typeface="Times New Roman" panose="02020603050405020304" pitchFamily="18" charset="0"/>
                            </a:rPr>
                            <m:t>′</m:t>
                          </m:r>
                        </m:sup>
                      </m:sSup>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𝑠𝑖𝑔𝑚𝑜𝑖</m:t>
                      </m:r>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𝑑</m:t>
                          </m:r>
                        </m:e>
                        <m:sup>
                          <m:r>
                            <a:rPr lang="en-US" altLang="zh-CN" sz="2000" i="1">
                              <a:latin typeface="Cambria Math" panose="02040503050406030204" pitchFamily="18" charset="0"/>
                              <a:cs typeface="Times New Roman" panose="02020603050405020304" pitchFamily="18" charset="0"/>
                            </a:rPr>
                            <m:t>′</m:t>
                          </m:r>
                        </m:sup>
                      </m:sSup>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𝑠𝑖𝑔𝑚𝑜𝑖𝑑</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d>
                        <m:dPr>
                          <m:ctrlPr>
                            <a:rPr lang="en-US" altLang="zh-CN" sz="2000" i="1">
                              <a:latin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1−</m:t>
                          </m:r>
                          <m:r>
                            <a:rPr lang="en-US" altLang="zh-CN" sz="2000" i="1">
                              <a:latin typeface="Cambria Math" panose="02040503050406030204" pitchFamily="18" charset="0"/>
                              <a:cs typeface="Times New Roman" panose="02020603050405020304" pitchFamily="18" charset="0"/>
                            </a:rPr>
                            <m:t>𝑠𝑖𝑔𝑚𝑜𝑖𝑑</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e>
                      </m:d>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𝒚</m:t>
                          </m:r>
                        </m:e>
                        <m:sub>
                          <m:r>
                            <a:rPr lang="en-US" altLang="zh-CN" sz="2000" i="1">
                              <a:latin typeface="Cambria Math" panose="02040503050406030204" pitchFamily="18" charset="0"/>
                              <a:cs typeface="Times New Roman" panose="02020603050405020304" pitchFamily="18" charset="0"/>
                            </a:rPr>
                            <m:t>𝑙</m:t>
                          </m:r>
                        </m:sub>
                      </m:sSub>
                      <m:r>
                        <a:rPr lang="en-US" altLang="zh-CN" sz="2000" i="1">
                          <a:latin typeface="Cambria Math" panose="02040503050406030204" pitchFamily="18" charset="0"/>
                          <a:cs typeface="Times New Roman" panose="02020603050405020304" pitchFamily="18" charset="0"/>
                        </a:rPr>
                        <m:t>(1−</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𝒚</m:t>
                          </m:r>
                        </m:e>
                        <m:sub>
                          <m:r>
                            <a:rPr lang="en-US" altLang="zh-CN" sz="2000" i="1">
                              <a:latin typeface="Cambria Math" panose="02040503050406030204" pitchFamily="18" charset="0"/>
                              <a:cs typeface="Times New Roman" panose="02020603050405020304" pitchFamily="18" charset="0"/>
                            </a:rPr>
                            <m:t>𝑙</m:t>
                          </m:r>
                        </m:sub>
                      </m:sSub>
                      <m:r>
                        <a:rPr lang="en-US" altLang="zh-CN" sz="2000" i="1">
                          <a:latin typeface="Cambria Math" panose="02040503050406030204" pitchFamily="18" charset="0"/>
                          <a:cs typeface="Times New Roman" panose="02020603050405020304" pitchFamily="18" charset="0"/>
                        </a:rPr>
                        <m:t>)</m:t>
                      </m:r>
                    </m:oMath>
                  </m:oMathPara>
                </a14:m>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14:m>
                  <m:oMathPara xmlns:m="http://schemas.openxmlformats.org/officeDocument/2006/math">
                    <m:oMathParaPr>
                      <m:jc m:val="centerGroup"/>
                    </m:oMathParaPr>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𝑓</m:t>
                          </m:r>
                        </m:e>
                        <m:sup>
                          <m:r>
                            <a:rPr lang="en-US" altLang="zh-CN" sz="2000" i="1">
                              <a:latin typeface="Cambria Math" panose="02040503050406030204" pitchFamily="18" charset="0"/>
                              <a:cs typeface="Times New Roman" panose="02020603050405020304" pitchFamily="18" charset="0"/>
                            </a:rPr>
                            <m:t>′</m:t>
                          </m:r>
                        </m:sup>
                      </m:sSup>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r>
                        <a:rPr lang="en-US" altLang="zh-CN" sz="2000" i="1">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𝑡𝑎𝑛</m:t>
                      </m:r>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h</m:t>
                          </m:r>
                        </m:e>
                        <m:sup>
                          <m:r>
                            <a:rPr lang="en-US" altLang="zh-CN" sz="2000" b="0" i="1" smtClean="0">
                              <a:latin typeface="Cambria Math" panose="02040503050406030204" pitchFamily="18" charset="0"/>
                              <a:cs typeface="Times New Roman" panose="02020603050405020304" pitchFamily="18" charset="0"/>
                            </a:rPr>
                            <m:t>′</m:t>
                          </m:r>
                        </m:sup>
                      </m:sSup>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1" i="1" smtClean="0">
                              <a:latin typeface="Cambria Math" panose="02040503050406030204" pitchFamily="18" charset="0"/>
                              <a:cs typeface="Times New Roman" panose="02020603050405020304" pitchFamily="18" charset="0"/>
                            </a:rPr>
                            <m:t>𝒖</m:t>
                          </m:r>
                        </m:e>
                        <m:sub>
                          <m:r>
                            <a:rPr lang="en-US" altLang="zh-CN" sz="2000" b="0" i="1" smtClean="0">
                              <a:latin typeface="Cambria Math" panose="02040503050406030204" pitchFamily="18" charset="0"/>
                              <a:cs typeface="Times New Roman" panose="02020603050405020304" pitchFamily="18" charset="0"/>
                            </a:rPr>
                            <m:t>𝑙</m:t>
                          </m:r>
                        </m:sub>
                      </m:sSub>
                      <m:r>
                        <a:rPr lang="en-US" altLang="zh-CN" sz="2000" b="0" i="1" smtClean="0">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1−</m:t>
                      </m:r>
                      <m:func>
                        <m:funcPr>
                          <m:ctrlPr>
                            <a:rPr lang="en-US" altLang="zh-CN" sz="2000" b="0" i="1" smtClean="0">
                              <a:latin typeface="Cambria Math" panose="02040503050406030204" pitchFamily="18" charset="0"/>
                              <a:cs typeface="Times New Roman" panose="02020603050405020304" pitchFamily="18" charset="0"/>
                            </a:rPr>
                          </m:ctrlPr>
                        </m:funcPr>
                        <m:fName>
                          <m:sSup>
                            <m:sSupPr>
                              <m:ctrlPr>
                                <a:rPr lang="en-US" altLang="zh-CN" sz="2000" b="0" i="1" smtClean="0">
                                  <a:latin typeface="Cambria Math" panose="02040503050406030204" pitchFamily="18" charset="0"/>
                                  <a:cs typeface="Times New Roman" panose="02020603050405020304" pitchFamily="18" charset="0"/>
                                </a:rPr>
                              </m:ctrlPr>
                            </m:sSupPr>
                            <m:e>
                              <m:r>
                                <m:rPr>
                                  <m:sty m:val="p"/>
                                </m:rPr>
                                <a:rPr lang="en-US" altLang="zh-CN" sz="2000" b="0" i="0" smtClean="0">
                                  <a:latin typeface="Cambria Math" panose="02040503050406030204" pitchFamily="18" charset="0"/>
                                  <a:cs typeface="Times New Roman" panose="02020603050405020304" pitchFamily="18" charset="0"/>
                                </a:rPr>
                                <m:t>tanh</m:t>
                              </m:r>
                            </m:e>
                            <m:sup>
                              <m:r>
                                <a:rPr lang="en-US" altLang="zh-CN" sz="2000" b="0" i="1" smtClean="0">
                                  <a:latin typeface="Cambria Math" panose="02040503050406030204" pitchFamily="18" charset="0"/>
                                  <a:cs typeface="Times New Roman" panose="02020603050405020304" pitchFamily="18" charset="0"/>
                                </a:rPr>
                                <m:t>2</m:t>
                              </m:r>
                            </m:sup>
                          </m:sSup>
                        </m:fName>
                        <m:e>
                          <m:d>
                            <m:dPr>
                              <m:ctrlPr>
                                <a:rPr lang="en-US" altLang="zh-CN" sz="2000" b="0" i="1" smtClean="0">
                                  <a:latin typeface="Cambria Math" panose="02040503050406030204" pitchFamily="18" charset="0"/>
                                  <a:cs typeface="Times New Roman" panose="02020603050405020304" pitchFamily="18" charset="0"/>
                                </a:rPr>
                              </m:ctrlPr>
                            </m:dPr>
                            <m:e>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1" i="1" smtClean="0">
                                      <a:latin typeface="Cambria Math" panose="02040503050406030204" pitchFamily="18" charset="0"/>
                                      <a:cs typeface="Times New Roman" panose="02020603050405020304" pitchFamily="18" charset="0"/>
                                    </a:rPr>
                                    <m:t>𝒖</m:t>
                                  </m:r>
                                </m:e>
                                <m:sub>
                                  <m:r>
                                    <a:rPr lang="en-US" altLang="zh-CN" sz="2000" b="0" i="1" smtClean="0">
                                      <a:latin typeface="Cambria Math" panose="02040503050406030204" pitchFamily="18" charset="0"/>
                                      <a:cs typeface="Times New Roman" panose="02020603050405020304" pitchFamily="18" charset="0"/>
                                    </a:rPr>
                                    <m:t>𝑙</m:t>
                                  </m:r>
                                </m:sub>
                              </m:sSub>
                            </m:e>
                          </m:d>
                          <m:r>
                            <a:rPr lang="en-US" altLang="zh-CN" sz="2000" b="0" i="1" smtClean="0">
                              <a:latin typeface="Cambria Math" panose="02040503050406030204" pitchFamily="18" charset="0"/>
                              <a:cs typeface="Times New Roman" panose="02020603050405020304" pitchFamily="18" charset="0"/>
                            </a:rPr>
                            <m:t>=1−</m:t>
                          </m:r>
                          <m:sSubSup>
                            <m:sSubSupPr>
                              <m:ctrlPr>
                                <a:rPr lang="en-US" altLang="zh-CN" sz="2000" b="0" i="1" smtClean="0">
                                  <a:latin typeface="Cambria Math" panose="02040503050406030204" pitchFamily="18" charset="0"/>
                                  <a:cs typeface="Times New Roman" panose="02020603050405020304" pitchFamily="18" charset="0"/>
                                </a:rPr>
                              </m:ctrlPr>
                            </m:sSubSupPr>
                            <m:e>
                              <m:r>
                                <a:rPr lang="en-US" altLang="zh-CN" sz="2000" b="1" i="1" smtClean="0">
                                  <a:latin typeface="Cambria Math" panose="02040503050406030204" pitchFamily="18" charset="0"/>
                                  <a:cs typeface="Times New Roman" panose="02020603050405020304" pitchFamily="18" charset="0"/>
                                </a:rPr>
                                <m:t>𝒚</m:t>
                              </m:r>
                            </m:e>
                            <m:sub>
                              <m:r>
                                <a:rPr lang="en-US" altLang="zh-CN" sz="2000" b="0" i="1" smtClean="0">
                                  <a:latin typeface="Cambria Math" panose="02040503050406030204" pitchFamily="18" charset="0"/>
                                  <a:cs typeface="Times New Roman" panose="02020603050405020304" pitchFamily="18" charset="0"/>
                                </a:rPr>
                                <m:t>𝑙</m:t>
                              </m:r>
                            </m:sub>
                            <m:sup>
                              <m:r>
                                <a:rPr lang="en-US" altLang="zh-CN" sz="2000" b="0" i="1" smtClean="0">
                                  <a:latin typeface="Cambria Math" panose="02040503050406030204" pitchFamily="18" charset="0"/>
                                  <a:cs typeface="Times New Roman" panose="02020603050405020304" pitchFamily="18" charset="0"/>
                                </a:rPr>
                                <m:t>2</m:t>
                              </m:r>
                            </m:sup>
                          </m:sSubSup>
                        </m:e>
                      </m:func>
                    </m:oMath>
                  </m:oMathPara>
                </a14:m>
                <a:endParaRPr lang="en-US" altLang="zh-CN"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14:m>
                  <m:oMathPara xmlns:m="http://schemas.openxmlformats.org/officeDocument/2006/math">
                    <m:oMathParaPr>
                      <m:jc m:val="centerGroup"/>
                    </m:oMathParaPr>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𝑓</m:t>
                          </m:r>
                        </m:e>
                        <m:sup>
                          <m:r>
                            <a:rPr lang="en-US" altLang="zh-CN" sz="2000" i="1">
                              <a:latin typeface="Cambria Math" panose="02040503050406030204" pitchFamily="18" charset="0"/>
                              <a:cs typeface="Times New Roman" panose="02020603050405020304" pitchFamily="18" charset="0"/>
                            </a:rPr>
                            <m:t>′</m:t>
                          </m:r>
                        </m:sup>
                      </m:sSup>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r>
                        <a:rPr lang="en-US" altLang="zh-CN" sz="2000" i="1">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𝑠𝑜𝑓𝑡𝑚𝑎</m:t>
                      </m:r>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𝑥</m:t>
                          </m:r>
                        </m:e>
                        <m:sup>
                          <m:r>
                            <a:rPr lang="en-US" altLang="zh-CN" sz="2000" b="0" i="1" smtClean="0">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sup>
                      </m:sSup>
                      <m:r>
                        <a:rPr lang="en-US" altLang="zh-CN" sz="2000" i="1">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𝑠𝑜𝑓𝑡𝑚𝑎𝑥</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𝒖</m:t>
                              </m:r>
                            </m:e>
                            <m:sub>
                              <m:r>
                                <a:rPr lang="en-US" altLang="zh-CN" sz="2000" i="1">
                                  <a:latin typeface="Cambria Math" panose="02040503050406030204" pitchFamily="18" charset="0"/>
                                  <a:cs typeface="Times New Roman" panose="02020603050405020304" pitchFamily="18" charset="0"/>
                                </a:rPr>
                                <m:t>𝑙</m:t>
                              </m:r>
                            </m:sub>
                          </m:sSub>
                        </m:e>
                      </m:d>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𝑠𝑜𝑓𝑡𝑚𝑎</m:t>
                      </m:r>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𝑥</m:t>
                          </m:r>
                        </m:e>
                        <m:sup>
                          <m:r>
                            <a:rPr lang="en-US" altLang="zh-CN" sz="2000" b="0" i="1" smtClean="0">
                              <a:latin typeface="Cambria Math" panose="02040503050406030204" pitchFamily="18" charset="0"/>
                              <a:cs typeface="Times New Roman" panose="02020603050405020304" pitchFamily="18" charset="0"/>
                            </a:rPr>
                            <m:t>2</m:t>
                          </m:r>
                        </m:sup>
                      </m:sSup>
                      <m:d>
                        <m:dPr>
                          <m:ctrlPr>
                            <a:rPr lang="en-US" altLang="zh-CN" sz="2000" b="0" i="1" smtClean="0">
                              <a:latin typeface="Cambria Math" panose="02040503050406030204" pitchFamily="18" charset="0"/>
                              <a:cs typeface="Times New Roman" panose="02020603050405020304" pitchFamily="18" charset="0"/>
                            </a:rPr>
                          </m:ctrlPr>
                        </m:dPr>
                        <m:e>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1" i="1" smtClean="0">
                                  <a:latin typeface="Cambria Math" panose="02040503050406030204" pitchFamily="18" charset="0"/>
                                  <a:cs typeface="Times New Roman" panose="02020603050405020304" pitchFamily="18" charset="0"/>
                                </a:rPr>
                                <m:t>𝒖</m:t>
                              </m:r>
                            </m:e>
                            <m:sub>
                              <m:r>
                                <a:rPr lang="en-US" altLang="zh-CN" sz="2000" b="0" i="1" smtClean="0">
                                  <a:latin typeface="Cambria Math" panose="02040503050406030204" pitchFamily="18" charset="0"/>
                                  <a:cs typeface="Times New Roman" panose="02020603050405020304" pitchFamily="18" charset="0"/>
                                </a:rPr>
                                <m:t>𝑙</m:t>
                              </m:r>
                            </m:sub>
                          </m:sSub>
                        </m:e>
                      </m:d>
                      <m:r>
                        <a:rPr lang="en-US" altLang="zh-CN" sz="2000" b="0" i="1" smtClean="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𝒚</m:t>
                          </m:r>
                        </m:e>
                        <m:sub>
                          <m:r>
                            <a:rPr lang="en-US" altLang="zh-CN" sz="2000" i="1">
                              <a:latin typeface="Cambria Math" panose="02040503050406030204" pitchFamily="18" charset="0"/>
                              <a:cs typeface="Times New Roman" panose="02020603050405020304" pitchFamily="18" charset="0"/>
                            </a:rPr>
                            <m:t>𝑙</m:t>
                          </m:r>
                        </m:sub>
                      </m:sSub>
                      <m:r>
                        <a:rPr lang="en-US" altLang="zh-CN" sz="2000" i="1">
                          <a:latin typeface="Cambria Math" panose="02040503050406030204" pitchFamily="18" charset="0"/>
                          <a:cs typeface="Times New Roman" panose="02020603050405020304" pitchFamily="18" charset="0"/>
                        </a:rPr>
                        <m:t>(1−</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𝒚</m:t>
                          </m:r>
                        </m:e>
                        <m:sub>
                          <m:r>
                            <a:rPr lang="en-US" altLang="zh-CN" sz="2000" i="1">
                              <a:latin typeface="Cambria Math" panose="02040503050406030204" pitchFamily="18" charset="0"/>
                              <a:cs typeface="Times New Roman" panose="02020603050405020304" pitchFamily="18" charset="0"/>
                            </a:rPr>
                            <m:t>𝑙</m:t>
                          </m:r>
                        </m:sub>
                      </m:sSub>
                      <m:r>
                        <a:rPr lang="en-US" altLang="zh-CN" sz="2000" i="1">
                          <a:latin typeface="Cambria Math" panose="02040503050406030204" pitchFamily="18" charset="0"/>
                          <a:cs typeface="Times New Roman" panose="02020603050405020304" pitchFamily="18" charset="0"/>
                        </a:rPr>
                        <m:t>)</m:t>
                      </m:r>
                    </m:oMath>
                  </m:oMathPara>
                </a14:m>
                <a:endParaRPr lang="en-US" altLang="zh-CN" sz="2000" dirty="0" smtClean="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r>
                  <a:rPr lang="zh-CN" altLang="en-US" sz="2000" dirty="0" smtClean="0">
                    <a:latin typeface="Times New Roman" panose="02020603050405020304" pitchFamily="18" charset="0"/>
                    <a:cs typeface="Times New Roman" panose="02020603050405020304" pitchFamily="18" charset="0"/>
                  </a:rPr>
                  <a:t>根据上述公式，可以得到各层参数的更新公式为：</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bwMode="auto">
              <a:xfrm>
                <a:off x="550863" y="942422"/>
                <a:ext cx="11029950" cy="3220753"/>
              </a:xfrm>
              <a:prstGeom prst="rect">
                <a:avLst/>
              </a:prstGeom>
              <a:blipFill>
                <a:blip r:embed="rId4"/>
                <a:stretch>
                  <a:fillRect l="-1105" b="-20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9" name="内容占位符 4">
            <a:extLst>
              <a:ext uri="{FF2B5EF4-FFF2-40B4-BE49-F238E27FC236}">
                <a16:creationId xmlns:a16="http://schemas.microsoft.com/office/drawing/2014/main" id="{67616185-2BBC-4B2A-836D-51B1E3E88B35}"/>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60457"/>
          <a:stretch/>
        </p:blipFill>
        <p:spPr>
          <a:xfrm>
            <a:off x="910846" y="4224741"/>
            <a:ext cx="8702194" cy="1395214"/>
          </a:xfrm>
        </p:spPr>
      </p:pic>
    </p:spTree>
    <p:extLst>
      <p:ext uri="{BB962C8B-B14F-4D97-AF65-F5344CB8AC3E}">
        <p14:creationId xmlns:p14="http://schemas.microsoft.com/office/powerpoint/2010/main" val="3331232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神经网络的正则化</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F2DCD96B-BE96-447A-AD93-9DD33E7DD932}"/>
              </a:ext>
            </a:extLst>
          </p:cNvPr>
          <p:cNvSpPr>
            <a:spLocks noGrp="1"/>
          </p:cNvSpPr>
          <p:nvPr>
            <p:ph idx="1"/>
          </p:nvPr>
        </p:nvSpPr>
        <p:spPr>
          <a:xfrm>
            <a:off x="450156" y="1563012"/>
            <a:ext cx="10109360" cy="4019789"/>
          </a:xfrm>
        </p:spPr>
        <p:txBody>
          <a:bodyPr>
            <a:normAutofit/>
          </a:bodyPr>
          <a:lstStyle/>
          <a:p>
            <a:r>
              <a:rPr lang="zh-CN" altLang="en-US" sz="2000" dirty="0" smtClean="0"/>
              <a:t>神经网络</a:t>
            </a:r>
            <a:r>
              <a:rPr lang="zh-CN" altLang="en-US" sz="2000" dirty="0"/>
              <a:t>具有很强的拟合函数能力。这意味着，神经网络很容易导致过拟合。为此需要对神经网络模型进行“正则化”（</a:t>
            </a:r>
            <a:r>
              <a:rPr lang="en-US" altLang="zh-CN" sz="2000" dirty="0"/>
              <a:t>regularization</a:t>
            </a:r>
            <a:r>
              <a:rPr lang="zh-CN" altLang="en-US" sz="2000" dirty="0"/>
              <a:t>）处理。常见的正则化包括：</a:t>
            </a:r>
            <a:endParaRPr lang="en-US" altLang="zh-CN" sz="2000" dirty="0"/>
          </a:p>
          <a:p>
            <a:endParaRPr lang="en-US" altLang="zh-CN" sz="2400" dirty="0"/>
          </a:p>
          <a:p>
            <a:r>
              <a:rPr lang="zh-CN" altLang="en-US" sz="2000" dirty="0"/>
              <a:t>早停（</a:t>
            </a:r>
            <a:r>
              <a:rPr lang="en-US" altLang="zh-CN" sz="2000" dirty="0"/>
              <a:t>early stopping</a:t>
            </a:r>
            <a:r>
              <a:rPr lang="zh-CN" altLang="en-US" sz="2000" dirty="0"/>
              <a:t>）。提前停止训练，而不必等到神经网络达到损失函数或训练误差的最小值。</a:t>
            </a:r>
            <a:endParaRPr lang="en-US" altLang="zh-CN" sz="2000" dirty="0"/>
          </a:p>
          <a:p>
            <a:pPr marL="522287" lvl="1" indent="0">
              <a:buNone/>
            </a:pPr>
            <a:r>
              <a:rPr lang="zh-CN" altLang="en-US" sz="2000" dirty="0"/>
              <a:t>一般建议将全样本随机地一分为三，即训练集、验证集与测试集。</a:t>
            </a:r>
            <a:endParaRPr lang="en-US" altLang="zh-CN" sz="2000" dirty="0"/>
          </a:p>
          <a:p>
            <a:pPr marL="522287" lvl="1" indent="0">
              <a:buNone/>
            </a:pPr>
            <a:r>
              <a:rPr lang="zh-CN" altLang="en-US" sz="2000" dirty="0"/>
              <a:t>在训练集中进行训练，并同时将学得的神经网络模型同步地在验证集中做预测，并计算“验证误差”。</a:t>
            </a:r>
            <a:endParaRPr lang="en-US" altLang="zh-CN" sz="2000" dirty="0"/>
          </a:p>
          <a:p>
            <a:pPr marL="522287" lvl="1" indent="0">
              <a:buNone/>
            </a:pPr>
            <a:r>
              <a:rPr lang="zh-CN" altLang="en-US" sz="2000" dirty="0"/>
              <a:t>当验证误差开始上升时，即停止训练。</a:t>
            </a:r>
            <a:endParaRPr lang="en-US" altLang="zh-CN" sz="2000" dirty="0"/>
          </a:p>
          <a:p>
            <a:pPr marL="522287" lvl="1" indent="0">
              <a:buNone/>
            </a:pPr>
            <a:r>
              <a:rPr lang="zh-CN" altLang="en-US" sz="2000" dirty="0"/>
              <a:t>将所得的最终模型在测试集中进行预测，并计算“测试误差”。</a:t>
            </a:r>
          </a:p>
        </p:txBody>
      </p:sp>
    </p:spTree>
    <p:extLst>
      <p:ext uri="{BB962C8B-B14F-4D97-AF65-F5344CB8AC3E}">
        <p14:creationId xmlns:p14="http://schemas.microsoft.com/office/powerpoint/2010/main" val="106950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神经网络的正则化</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F2DCD96B-BE96-447A-AD93-9DD33E7DD932}"/>
              </a:ext>
            </a:extLst>
          </p:cNvPr>
          <p:cNvSpPr>
            <a:spLocks noGrp="1"/>
          </p:cNvSpPr>
          <p:nvPr>
            <p:ph idx="1"/>
          </p:nvPr>
        </p:nvSpPr>
        <p:spPr>
          <a:xfrm>
            <a:off x="378147" y="1476375"/>
            <a:ext cx="10757409" cy="4617604"/>
          </a:xfrm>
        </p:spPr>
        <p:txBody>
          <a:bodyPr>
            <a:normAutofit/>
          </a:bodyPr>
          <a:lstStyle/>
          <a:p>
            <a:r>
              <a:rPr lang="zh-CN" altLang="en-US" sz="2000" dirty="0"/>
              <a:t>丢包（</a:t>
            </a:r>
            <a:r>
              <a:rPr lang="en-US" altLang="zh-CN" sz="2000" dirty="0"/>
              <a:t>Dropout</a:t>
            </a:r>
            <a:r>
              <a:rPr lang="zh-CN" altLang="en-US" sz="2000" dirty="0"/>
              <a:t>）。说的简单一点就是：我们在前向传播的时候，让某个神经元的激活值以一定的概率</a:t>
            </a:r>
            <a:r>
              <a:rPr lang="en-US" altLang="zh-CN" sz="2000" dirty="0"/>
              <a:t>p</a:t>
            </a:r>
            <a:r>
              <a:rPr lang="zh-CN" altLang="en-US" sz="2000" dirty="0"/>
              <a:t>停止工作，这样可以使模型泛化性更强，因为它不会太依赖某些局部的特征，如下图所示。</a:t>
            </a:r>
            <a:endParaRPr lang="en-US" altLang="zh-CN" sz="2000" dirty="0"/>
          </a:p>
          <a:p>
            <a:endParaRPr lang="en-US" altLang="zh-CN" sz="2000" dirty="0" smtClean="0"/>
          </a:p>
          <a:p>
            <a:r>
              <a:rPr lang="zh-CN" altLang="en-US" sz="2000" dirty="0" smtClean="0"/>
              <a:t>对于</a:t>
            </a:r>
            <a:r>
              <a:rPr lang="zh-CN" altLang="en-US" sz="2000" dirty="0"/>
              <a:t>全连接神经网络而言，我们用相同的数据去训练</a:t>
            </a:r>
            <a:r>
              <a:rPr lang="en-US" altLang="zh-CN" sz="2000" dirty="0"/>
              <a:t>5</a:t>
            </a:r>
            <a:r>
              <a:rPr lang="zh-CN" altLang="en-US" sz="2000" dirty="0"/>
              <a:t>个不同的神经网络可能会得到多个不同的结果，我们可以通过一种</a:t>
            </a:r>
            <a:r>
              <a:rPr lang="en-US" altLang="zh-CN" sz="2000" dirty="0"/>
              <a:t>vote</a:t>
            </a:r>
            <a:r>
              <a:rPr lang="zh-CN" altLang="en-US" sz="2000" dirty="0"/>
              <a:t>机制来决定多票者胜出，进而提升网络精度与鲁棒性。</a:t>
            </a:r>
            <a:endParaRPr lang="en-US" altLang="zh-CN" sz="2000" dirty="0"/>
          </a:p>
          <a:p>
            <a:endParaRPr lang="zh-CN" altLang="en-US" sz="2000" dirty="0"/>
          </a:p>
        </p:txBody>
      </p:sp>
      <p:pic>
        <p:nvPicPr>
          <p:cNvPr id="11" name="图片 10">
            <a:extLst>
              <a:ext uri="{FF2B5EF4-FFF2-40B4-BE49-F238E27FC236}">
                <a16:creationId xmlns:a16="http://schemas.microsoft.com/office/drawing/2014/main" id="{034770E6-368E-494C-B9EF-B2770803F759}"/>
              </a:ext>
            </a:extLst>
          </p:cNvPr>
          <p:cNvPicPr>
            <a:picLocks noChangeAspect="1"/>
          </p:cNvPicPr>
          <p:nvPr/>
        </p:nvPicPr>
        <p:blipFill>
          <a:blip r:embed="rId4"/>
          <a:stretch>
            <a:fillRect/>
          </a:stretch>
        </p:blipFill>
        <p:spPr>
          <a:xfrm>
            <a:off x="2278941" y="3684168"/>
            <a:ext cx="5329460" cy="2911816"/>
          </a:xfrm>
          <a:prstGeom prst="rect">
            <a:avLst/>
          </a:prstGeom>
        </p:spPr>
      </p:pic>
    </p:spTree>
    <p:extLst>
      <p:ext uri="{BB962C8B-B14F-4D97-AF65-F5344CB8AC3E}">
        <p14:creationId xmlns:p14="http://schemas.microsoft.com/office/powerpoint/2010/main" val="580369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BP</a:t>
            </a:r>
            <a:r>
              <a:rPr lang="zh-CN" altLang="en-US" sz="3600" b="1" dirty="0"/>
              <a:t>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神经网络的正则化</a:t>
            </a:r>
            <a:endParaRPr lang="zh-CN" alt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117DB34A-82C2-4F8A-B6F4-C54BB8EBE1B8}"/>
                  </a:ext>
                </a:extLst>
              </p:cNvPr>
              <p:cNvSpPr>
                <a:spLocks noGrp="1"/>
              </p:cNvSpPr>
              <p:nvPr>
                <p:ph idx="1"/>
              </p:nvPr>
            </p:nvSpPr>
            <p:spPr>
              <a:xfrm>
                <a:off x="385717" y="1649635"/>
                <a:ext cx="10677833" cy="2788230"/>
              </a:xfrm>
            </p:spPr>
            <p:txBody>
              <a:bodyPr>
                <a:noAutofit/>
              </a:bodyPr>
              <a:lstStyle/>
              <a:p>
                <a:r>
                  <a:rPr lang="zh-CN" altLang="en-US" sz="2000" dirty="0" smtClean="0"/>
                  <a:t>惩罚（</a:t>
                </a:r>
                <a:r>
                  <a:rPr lang="en-US" altLang="zh-CN" sz="2000" dirty="0"/>
                  <a:t>penalization</a:t>
                </a:r>
                <a:r>
                  <a:rPr lang="zh-CN" altLang="en-US" sz="2000" dirty="0"/>
                  <a:t>）。在神经网络模型的目标函数中，引入类似“岭回归”的</a:t>
                </a:r>
                <a:r>
                  <a:rPr lang="en-US" altLang="zh-CN" sz="2000" dirty="0"/>
                  <a:t>L2</a:t>
                </a:r>
                <a:r>
                  <a:rPr lang="zh-CN" altLang="en-US" sz="2000" dirty="0"/>
                  <a:t>惩罚项，以进行正则化</a:t>
                </a:r>
                <a:r>
                  <a:rPr lang="zh-CN" altLang="en-US" sz="2000" dirty="0" smtClean="0"/>
                  <a:t>。</a:t>
                </a:r>
                <a:endParaRPr lang="en-US" altLang="zh-CN" sz="2000" dirty="0" smtClean="0"/>
              </a:p>
              <a:p>
                <a:endParaRPr lang="en-US" altLang="zh-CN" sz="2000" dirty="0"/>
              </a:p>
              <a:p>
                <a:endParaRPr lang="en-US" altLang="zh-CN" sz="2000" dirty="0" smtClean="0"/>
              </a:p>
              <a:p>
                <a:endParaRPr lang="en-US" altLang="zh-CN" sz="2000" dirty="0"/>
              </a:p>
              <a:p>
                <a:r>
                  <a:rPr lang="zh-CN" altLang="en-US" sz="2000" dirty="0" smtClean="0"/>
                  <a:t>其中</a:t>
                </a:r>
                <a:r>
                  <a:rPr lang="zh-CN" altLang="en-US" sz="2000" dirty="0"/>
                  <a:t>，</a:t>
                </a:r>
                <a14:m>
                  <m:oMath xmlns:m="http://schemas.openxmlformats.org/officeDocument/2006/math">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d>
                              <m:dPr>
                                <m:begChr m:val="|"/>
                                <m:endChr m:val="|"/>
                                <m:ctrlPr>
                                  <a:rPr lang="en-US" altLang="zh-CN" sz="2000" i="1">
                                    <a:latin typeface="Cambria Math" panose="02040503050406030204" pitchFamily="18" charset="0"/>
                                  </a:rPr>
                                </m:ctrlPr>
                              </m:dPr>
                              <m:e>
                                <m:r>
                                  <a:rPr lang="en-US" altLang="zh-CN" sz="2000">
                                    <a:latin typeface="Cambria Math" panose="02040503050406030204" pitchFamily="18" charset="0"/>
                                  </a:rPr>
                                  <m:t>𝑾</m:t>
                                </m:r>
                              </m:e>
                            </m:d>
                          </m:e>
                        </m:d>
                      </m:e>
                      <m:sub>
                        <m:r>
                          <a:rPr lang="en-US" altLang="zh-CN" sz="2000">
                            <a:latin typeface="Cambria Math" panose="02040503050406030204" pitchFamily="18" charset="0"/>
                          </a:rPr>
                          <m:t>2</m:t>
                        </m:r>
                      </m:sub>
                    </m:sSub>
                    <m:r>
                      <a:rPr lang="zh-CN" altLang="en-US" sz="2000">
                        <a:latin typeface="Cambria Math" panose="02040503050406030204" pitchFamily="18" charset="0"/>
                      </a:rPr>
                      <m:t>为</m:t>
                    </m:r>
                  </m:oMath>
                </a14:m>
                <a:r>
                  <a:rPr lang="zh-CN" altLang="en-US" sz="2000" dirty="0"/>
                  <a:t>矩阵</a:t>
                </a:r>
                <a:r>
                  <a:rPr lang="en-US" altLang="zh-CN" sz="2000" dirty="0"/>
                  <a:t>W</a:t>
                </a:r>
                <a:r>
                  <a:rPr lang="zh-CN" altLang="en-US" sz="2000" dirty="0"/>
                  <a:t>的“弗罗宾尼斯范数”（</a:t>
                </a:r>
                <a:r>
                  <a:rPr lang="en-US" altLang="zh-CN" sz="2000" dirty="0" err="1"/>
                  <a:t>Frobenius</a:t>
                </a:r>
                <a:r>
                  <a:rPr lang="en-US" altLang="zh-CN" sz="2000" dirty="0"/>
                  <a:t> norm</a:t>
                </a:r>
                <a:r>
                  <a:rPr lang="zh-CN" altLang="en-US" sz="2000" dirty="0"/>
                  <a:t>），即矩阵</a:t>
                </a:r>
                <a:r>
                  <a:rPr lang="en-US" altLang="zh-CN" sz="2000" dirty="0"/>
                  <a:t>W</a:t>
                </a:r>
                <a:r>
                  <a:rPr lang="zh-CN" altLang="en-US" sz="2000" dirty="0"/>
                  <a:t>所有元素的平方和之开根号；</a:t>
                </a:r>
                <a14:m>
                  <m:oMath xmlns:m="http://schemas.openxmlformats.org/officeDocument/2006/math">
                    <m:r>
                      <a:rPr lang="en-US" altLang="zh-CN" sz="2000">
                        <a:latin typeface="Cambria Math" panose="02040503050406030204" pitchFamily="18" charset="0"/>
                      </a:rPr>
                      <m:t>𝜆</m:t>
                    </m:r>
                    <m:r>
                      <a:rPr lang="en-US" altLang="zh-CN" sz="2000">
                        <a:latin typeface="Cambria Math" panose="02040503050406030204" pitchFamily="18" charset="0"/>
                      </a:rPr>
                      <m:t>&gt;0</m:t>
                    </m:r>
                    <m:r>
                      <a:rPr lang="zh-CN" altLang="en-US" sz="2000">
                        <a:latin typeface="Cambria Math" panose="02040503050406030204" pitchFamily="18" charset="0"/>
                      </a:rPr>
                      <m:t>为</m:t>
                    </m:r>
                  </m:oMath>
                </a14:m>
                <a:r>
                  <a:rPr lang="zh-CN" altLang="en-US" sz="2000" dirty="0"/>
                  <a:t>调节参数，可通过交叉验证或验证集法确定。</a:t>
                </a:r>
                <a:endParaRPr lang="en-US" altLang="zh-CN" sz="2000" dirty="0"/>
              </a:p>
              <a:p>
                <a:endParaRPr lang="en-US" altLang="zh-CN" sz="2000" dirty="0" smtClean="0"/>
              </a:p>
            </p:txBody>
          </p:sp>
        </mc:Choice>
        <mc:Fallback xmlns="">
          <p:sp>
            <p:nvSpPr>
              <p:cNvPr id="10" name="内容占位符 2">
                <a:extLst>
                  <a:ext uri="{FF2B5EF4-FFF2-40B4-BE49-F238E27FC236}">
                    <a16:creationId xmlns:a16="http://schemas.microsoft.com/office/drawing/2014/main" id="{117DB34A-82C2-4F8A-B6F4-C54BB8EBE1B8}"/>
                  </a:ext>
                </a:extLst>
              </p:cNvPr>
              <p:cNvSpPr>
                <a:spLocks noGrp="1" noRot="1" noChangeAspect="1" noMove="1" noResize="1" noEditPoints="1" noAdjustHandles="1" noChangeArrowheads="1" noChangeShapeType="1" noTextEdit="1"/>
              </p:cNvSpPr>
              <p:nvPr>
                <p:ph idx="1"/>
              </p:nvPr>
            </p:nvSpPr>
            <p:spPr>
              <a:xfrm>
                <a:off x="385717" y="1649635"/>
                <a:ext cx="10677833" cy="2788230"/>
              </a:xfrm>
              <a:blipFill>
                <a:blip r:embed="rId4"/>
                <a:stretch>
                  <a:fillRect l="-400" t="-1532"/>
                </a:stretch>
              </a:blipFill>
            </p:spPr>
            <p:txBody>
              <a:bodyPr/>
              <a:lstStyle/>
              <a:p>
                <a:r>
                  <a:rPr lang="zh-CN" altLang="en-US">
                    <a:noFill/>
                  </a:rPr>
                  <a:t> </a:t>
                </a:r>
              </a:p>
            </p:txBody>
          </p:sp>
        </mc:Fallback>
      </mc:AlternateContent>
      <p:pic>
        <p:nvPicPr>
          <p:cNvPr id="12" name="图片 11"/>
          <p:cNvPicPr>
            <a:picLocks noChangeAspect="1"/>
          </p:cNvPicPr>
          <p:nvPr/>
        </p:nvPicPr>
        <p:blipFill rotWithShape="1">
          <a:blip r:embed="rId5"/>
          <a:srcRect l="9712" r="28776" b="59566"/>
          <a:stretch/>
        </p:blipFill>
        <p:spPr>
          <a:xfrm>
            <a:off x="2998991" y="2497316"/>
            <a:ext cx="4752331" cy="910338"/>
          </a:xfrm>
          <a:prstGeom prst="rect">
            <a:avLst/>
          </a:prstGeom>
        </p:spPr>
      </p:pic>
    </p:spTree>
    <p:extLst>
      <p:ext uri="{BB962C8B-B14F-4D97-AF65-F5344CB8AC3E}">
        <p14:creationId xmlns:p14="http://schemas.microsoft.com/office/powerpoint/2010/main" val="486471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34</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latin typeface="Times New Roman" panose="02020603050405020304" pitchFamily="18" charset="0"/>
                <a:cs typeface="Times New Roman" panose="02020603050405020304" pitchFamily="18" charset="0"/>
              </a:rPr>
              <a:t>深度学习基本逻辑</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BP</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神经网络</a:t>
            </a:r>
          </a:p>
          <a:p>
            <a:pPr eaLnBrk="1" hangingPunct="1">
              <a:lnSpc>
                <a:spcPct val="150000"/>
              </a:lnSpc>
              <a:spcBef>
                <a:spcPct val="20000"/>
              </a:spcBef>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卷积神经网络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latin typeface="Times New Roman" panose="02020603050405020304" pitchFamily="18" charset="0"/>
                <a:cs typeface="Times New Roman" panose="02020603050405020304" pitchFamily="18" charset="0"/>
              </a:rPr>
              <a:t>循环神经网络</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Word2vec</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词嵌入</a:t>
            </a:r>
            <a:r>
              <a:rPr lang="zh-CN" altLang="en-US" sz="2800" dirty="0" smtClean="0">
                <a:solidFill>
                  <a:schemeClr val="bg1">
                    <a:lumMod val="65000"/>
                  </a:schemeClr>
                </a:solidFill>
                <a:latin typeface="Times New Roman" panose="02020603050405020304" pitchFamily="18" charset="0"/>
                <a:cs typeface="Times New Roman" panose="02020603050405020304" pitchFamily="18" charset="0"/>
              </a:rPr>
              <a:t>模型</a:t>
            </a:r>
            <a:endParaRPr lang="en-US" altLang="zh-CN" sz="2800" dirty="0" smtClean="0">
              <a:solidFill>
                <a:schemeClr val="bg1">
                  <a:lumMod val="6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Bert</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预处理模型</a:t>
            </a:r>
          </a:p>
          <a:p>
            <a:pPr eaLnBrk="1" hangingPunct="1">
              <a:lnSpc>
                <a:spcPct val="150000"/>
              </a:lnSpc>
              <a:spcBef>
                <a:spcPct val="20000"/>
              </a:spcBef>
              <a:buFont typeface="Arial" panose="020B0604020202020204" pitchFamily="34" charset="0"/>
              <a:buChar char="•"/>
            </a:pPr>
            <a:endParaRPr lang="zh-CN" altLang="en-US" sz="2800"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76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卷积神经网络概念</a:t>
            </a:r>
            <a:endParaRPr lang="zh-CN" altLang="en-US" sz="2800" b="1" dirty="0">
              <a:latin typeface="Times New Roman" panose="02020603050405020304" pitchFamily="18" charset="0"/>
              <a:cs typeface="Times New Roman" panose="02020603050405020304" pitchFamily="18" charset="0"/>
            </a:endParaRPr>
          </a:p>
        </p:txBody>
      </p:sp>
      <p:sp>
        <p:nvSpPr>
          <p:cNvPr id="11" name="内容占位符 2">
            <a:extLst>
              <a:ext uri="{FF2B5EF4-FFF2-40B4-BE49-F238E27FC236}">
                <a16:creationId xmlns:a16="http://schemas.microsoft.com/office/drawing/2014/main" id="{302EE4BD-8852-4595-AC83-D883526AE339}"/>
              </a:ext>
            </a:extLst>
          </p:cNvPr>
          <p:cNvSpPr>
            <a:spLocks noGrp="1"/>
          </p:cNvSpPr>
          <p:nvPr>
            <p:ph idx="1"/>
          </p:nvPr>
        </p:nvSpPr>
        <p:spPr>
          <a:xfrm>
            <a:off x="406811" y="1809358"/>
            <a:ext cx="10656740" cy="3996601"/>
          </a:xfrm>
        </p:spPr>
        <p:txBody>
          <a:bodyPr>
            <a:normAutofit/>
          </a:bodyPr>
          <a:lstStyle/>
          <a:p>
            <a:r>
              <a:rPr lang="zh-CN" altLang="en-US" sz="2000" dirty="0"/>
              <a:t>全连接神经网络（</a:t>
            </a:r>
            <a:r>
              <a:rPr lang="en-US" altLang="zh-CN" sz="2000" dirty="0"/>
              <a:t>Fully connected neural network</a:t>
            </a:r>
            <a:r>
              <a:rPr lang="zh-CN" altLang="en-US" sz="2000" dirty="0"/>
              <a:t>）处理图像最大的问题在于全连接层的参数太多。参数增多除了导致计算速度减慢，还很容易导致过拟合问题。</a:t>
            </a:r>
            <a:endParaRPr lang="en-US" altLang="zh-CN" sz="2000" dirty="0"/>
          </a:p>
          <a:p>
            <a:endParaRPr lang="en-US" altLang="zh-CN" sz="2000" dirty="0"/>
          </a:p>
          <a:p>
            <a:r>
              <a:rPr lang="zh-CN" altLang="en-US" sz="2000" dirty="0"/>
              <a:t>需要一个更合理的神经网络结构来有效地减少神经网络中参数的数目：卷积神经网络（</a:t>
            </a:r>
            <a:r>
              <a:rPr lang="en-US" altLang="zh-CN" sz="2000" dirty="0"/>
              <a:t>Convolutional Neural Network</a:t>
            </a:r>
            <a:r>
              <a:rPr lang="zh-CN" altLang="en-US" sz="2000" dirty="0"/>
              <a:t>，</a:t>
            </a:r>
            <a:r>
              <a:rPr lang="en-US" altLang="zh-CN" sz="2000" dirty="0"/>
              <a:t>CNN</a:t>
            </a:r>
            <a:r>
              <a:rPr lang="zh-CN" altLang="en-US" sz="2000" dirty="0"/>
              <a:t>）</a:t>
            </a:r>
            <a:endParaRPr lang="en-US" altLang="zh-CN" sz="2000" dirty="0"/>
          </a:p>
          <a:p>
            <a:endParaRPr lang="en-US" altLang="zh-CN" sz="2000" dirty="0"/>
          </a:p>
          <a:p>
            <a:r>
              <a:rPr lang="zh-CN" altLang="en-US" sz="2000" dirty="0"/>
              <a:t>卷积神经网络是一种带有卷积结构的深度神经网络，卷积结构可以减少深层网络占用的内存量</a:t>
            </a:r>
            <a:endParaRPr lang="en-US" altLang="zh-CN" sz="2000" dirty="0"/>
          </a:p>
        </p:txBody>
      </p:sp>
    </p:spTree>
    <p:extLst>
      <p:ext uri="{BB962C8B-B14F-4D97-AF65-F5344CB8AC3E}">
        <p14:creationId xmlns:p14="http://schemas.microsoft.com/office/powerpoint/2010/main" val="417397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卷积神经网络用途</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40580FAA-A8EC-40D8-B42E-255537A81455}"/>
              </a:ext>
            </a:extLst>
          </p:cNvPr>
          <p:cNvSpPr>
            <a:spLocks noGrp="1"/>
          </p:cNvSpPr>
          <p:nvPr>
            <p:ph idx="1"/>
          </p:nvPr>
        </p:nvSpPr>
        <p:spPr>
          <a:xfrm>
            <a:off x="518053" y="1632052"/>
            <a:ext cx="10113467" cy="3813882"/>
          </a:xfrm>
        </p:spPr>
        <p:txBody>
          <a:bodyPr>
            <a:normAutofit/>
          </a:bodyPr>
          <a:lstStyle/>
          <a:p>
            <a:r>
              <a:rPr lang="zh-CN" altLang="en-US" sz="2000" dirty="0"/>
              <a:t>用途极其广泛：图像识别、语音识别、自然语言处理（如语句分类）。可以识别人脸、物体和交通信号，从而为机器人和自动驾驶汽车提供视力</a:t>
            </a:r>
            <a:endParaRPr lang="en-US" altLang="zh-CN" sz="2000" dirty="0"/>
          </a:p>
          <a:p>
            <a:endParaRPr lang="en-US" altLang="zh-CN" sz="2000" dirty="0"/>
          </a:p>
          <a:p>
            <a:r>
              <a:rPr lang="en-US" altLang="zh-CN" sz="2000" dirty="0"/>
              <a:t>20</a:t>
            </a:r>
            <a:r>
              <a:rPr lang="zh-CN" altLang="en-US" sz="2000" dirty="0"/>
              <a:t>世纪</a:t>
            </a:r>
            <a:r>
              <a:rPr lang="en-US" altLang="zh-CN" sz="2000" dirty="0"/>
              <a:t>60</a:t>
            </a:r>
            <a:r>
              <a:rPr lang="zh-CN" altLang="en-US" sz="2000" dirty="0"/>
              <a:t>年代，</a:t>
            </a:r>
            <a:r>
              <a:rPr lang="en-US" altLang="zh-CN" sz="2000" dirty="0"/>
              <a:t>Hubel</a:t>
            </a:r>
            <a:r>
              <a:rPr lang="zh-CN" altLang="en-US" sz="2000" dirty="0"/>
              <a:t>和</a:t>
            </a:r>
            <a:r>
              <a:rPr lang="en-US" altLang="zh-CN" sz="2000" dirty="0"/>
              <a:t>Wiesel</a:t>
            </a:r>
            <a:r>
              <a:rPr lang="zh-CN" altLang="en-US" sz="2000" dirty="0"/>
              <a:t>在研究猫脑皮层中用于局部敏感和方向选择的神经元时发现其独特的网络结构可以有效地降低反馈神经网络的复杂性，继而提出了卷积神经网络（</a:t>
            </a:r>
            <a:r>
              <a:rPr lang="en-US" altLang="zh-CN" sz="2000" dirty="0"/>
              <a:t>Convolutional Neural Networks-</a:t>
            </a:r>
            <a:r>
              <a:rPr lang="zh-CN" altLang="en-US" sz="2000" dirty="0"/>
              <a:t>简称</a:t>
            </a:r>
            <a:r>
              <a:rPr lang="en-US" altLang="zh-CN" sz="2000" dirty="0"/>
              <a:t>CNN</a:t>
            </a:r>
            <a:r>
              <a:rPr lang="zh-CN" altLang="en-US" sz="2000" dirty="0"/>
              <a:t>）</a:t>
            </a:r>
            <a:endParaRPr lang="en-US" altLang="zh-CN" sz="2000" dirty="0"/>
          </a:p>
          <a:p>
            <a:endParaRPr lang="en-US" altLang="zh-CN" sz="2000" dirty="0"/>
          </a:p>
          <a:p>
            <a:r>
              <a:rPr lang="en-US" altLang="zh-CN" sz="2000" dirty="0"/>
              <a:t>2012</a:t>
            </a:r>
            <a:r>
              <a:rPr lang="zh-CN" altLang="en-US" sz="2000" dirty="0"/>
              <a:t>年是神经网络突破性成长的一年，</a:t>
            </a:r>
            <a:r>
              <a:rPr lang="en-US" altLang="zh-CN" sz="2000" dirty="0"/>
              <a:t>Alex </a:t>
            </a:r>
            <a:r>
              <a:rPr lang="en-US" altLang="zh-CN" sz="2000" dirty="0" err="1"/>
              <a:t>Krizhevsky</a:t>
            </a:r>
            <a:r>
              <a:rPr lang="zh-CN" altLang="en-US" sz="2000" dirty="0"/>
              <a:t>用它们赢得了当年的</a:t>
            </a:r>
            <a:r>
              <a:rPr lang="en-US" altLang="zh-CN" sz="2000" dirty="0"/>
              <a:t>ImageNet</a:t>
            </a:r>
            <a:r>
              <a:rPr lang="zh-CN" altLang="en-US" sz="2000" dirty="0"/>
              <a:t>竞赛</a:t>
            </a:r>
          </a:p>
          <a:p>
            <a:endParaRPr lang="en-US" altLang="zh-CN" sz="2000" dirty="0"/>
          </a:p>
          <a:p>
            <a:endParaRPr lang="en-US" altLang="zh-CN" sz="2000" dirty="0"/>
          </a:p>
        </p:txBody>
      </p:sp>
    </p:spTree>
    <p:extLst>
      <p:ext uri="{BB962C8B-B14F-4D97-AF65-F5344CB8AC3E}">
        <p14:creationId xmlns:p14="http://schemas.microsoft.com/office/powerpoint/2010/main" val="29114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卷积神经网络构成</a:t>
            </a:r>
            <a:endParaRPr lang="zh-CN" altLang="en-US" sz="2800" b="1" dirty="0">
              <a:latin typeface="Times New Roman" panose="02020603050405020304" pitchFamily="18" charset="0"/>
              <a:cs typeface="Times New Roman" panose="02020603050405020304" pitchFamily="18" charset="0"/>
            </a:endParaRPr>
          </a:p>
        </p:txBody>
      </p:sp>
      <p:pic>
        <p:nvPicPr>
          <p:cNvPr id="10" name="内容占位符 6">
            <a:extLst>
              <a:ext uri="{FF2B5EF4-FFF2-40B4-BE49-F238E27FC236}">
                <a16:creationId xmlns:a16="http://schemas.microsoft.com/office/drawing/2014/main" id="{DBC40FDA-E2F4-423F-870D-6E50288356CE}"/>
              </a:ext>
            </a:extLst>
          </p:cNvPr>
          <p:cNvPicPr>
            <a:picLocks noGrp="1" noChangeAspect="1"/>
          </p:cNvPicPr>
          <p:nvPr>
            <p:ph idx="1"/>
          </p:nvPr>
        </p:nvPicPr>
        <p:blipFill rotWithShape="1">
          <a:blip r:embed="rId4"/>
          <a:srcRect l="3957" t="17073" r="4224"/>
          <a:stretch/>
        </p:blipFill>
        <p:spPr>
          <a:xfrm>
            <a:off x="1342875" y="2637738"/>
            <a:ext cx="8352581" cy="2448293"/>
          </a:xfrm>
          <a:prstGeom prst="rect">
            <a:avLst/>
          </a:prstGeom>
        </p:spPr>
      </p:pic>
      <p:sp>
        <p:nvSpPr>
          <p:cNvPr id="3" name="文本框 2"/>
          <p:cNvSpPr txBox="1"/>
          <p:nvPr/>
        </p:nvSpPr>
        <p:spPr>
          <a:xfrm>
            <a:off x="1131228" y="2217830"/>
            <a:ext cx="1152080" cy="338554"/>
          </a:xfrm>
          <a:prstGeom prst="rect">
            <a:avLst/>
          </a:prstGeom>
          <a:noFill/>
        </p:spPr>
        <p:txBody>
          <a:bodyPr wrap="square" rtlCol="0">
            <a:spAutoFit/>
          </a:bodyPr>
          <a:lstStyle/>
          <a:p>
            <a:r>
              <a:rPr lang="zh-CN" altLang="en-US" sz="1600" dirty="0" smtClean="0"/>
              <a:t>卷积层</a:t>
            </a:r>
            <a:r>
              <a:rPr lang="en-US" altLang="zh-CN" sz="1600" dirty="0" smtClean="0"/>
              <a:t>1</a:t>
            </a:r>
            <a:endParaRPr lang="zh-CN" altLang="en-US" sz="1600" dirty="0"/>
          </a:p>
        </p:txBody>
      </p:sp>
      <p:sp>
        <p:nvSpPr>
          <p:cNvPr id="9" name="文本框 8"/>
          <p:cNvSpPr txBox="1"/>
          <p:nvPr/>
        </p:nvSpPr>
        <p:spPr>
          <a:xfrm>
            <a:off x="2134931" y="2225018"/>
            <a:ext cx="1152080" cy="338554"/>
          </a:xfrm>
          <a:prstGeom prst="rect">
            <a:avLst/>
          </a:prstGeom>
          <a:noFill/>
        </p:spPr>
        <p:txBody>
          <a:bodyPr wrap="square" rtlCol="0">
            <a:spAutoFit/>
          </a:bodyPr>
          <a:lstStyle/>
          <a:p>
            <a:r>
              <a:rPr lang="zh-CN" altLang="en-US" sz="1600" dirty="0"/>
              <a:t>池化层</a:t>
            </a:r>
            <a:r>
              <a:rPr lang="en-US" altLang="zh-CN" sz="1600" dirty="0"/>
              <a:t>1</a:t>
            </a:r>
            <a:endParaRPr lang="zh-CN" altLang="en-US" sz="1600" dirty="0"/>
          </a:p>
        </p:txBody>
      </p:sp>
      <p:sp>
        <p:nvSpPr>
          <p:cNvPr id="11" name="文本框 10"/>
          <p:cNvSpPr txBox="1"/>
          <p:nvPr/>
        </p:nvSpPr>
        <p:spPr>
          <a:xfrm>
            <a:off x="3155601" y="2217830"/>
            <a:ext cx="1152080" cy="338554"/>
          </a:xfrm>
          <a:prstGeom prst="rect">
            <a:avLst/>
          </a:prstGeom>
          <a:noFill/>
        </p:spPr>
        <p:txBody>
          <a:bodyPr wrap="square" rtlCol="0">
            <a:spAutoFit/>
          </a:bodyPr>
          <a:lstStyle/>
          <a:p>
            <a:r>
              <a:rPr lang="zh-CN" altLang="en-US" sz="1600" dirty="0"/>
              <a:t>卷积层</a:t>
            </a:r>
            <a:r>
              <a:rPr lang="en-US" altLang="zh-CN" sz="1600" dirty="0"/>
              <a:t>2</a:t>
            </a:r>
            <a:endParaRPr lang="zh-CN" altLang="en-US" sz="1600" dirty="0"/>
          </a:p>
        </p:txBody>
      </p:sp>
      <p:sp>
        <p:nvSpPr>
          <p:cNvPr id="12" name="文本框 11"/>
          <p:cNvSpPr txBox="1"/>
          <p:nvPr/>
        </p:nvSpPr>
        <p:spPr>
          <a:xfrm>
            <a:off x="4603934" y="2195198"/>
            <a:ext cx="1152080" cy="338554"/>
          </a:xfrm>
          <a:prstGeom prst="rect">
            <a:avLst/>
          </a:prstGeom>
          <a:noFill/>
        </p:spPr>
        <p:txBody>
          <a:bodyPr wrap="square" rtlCol="0">
            <a:spAutoFit/>
          </a:bodyPr>
          <a:lstStyle/>
          <a:p>
            <a:r>
              <a:rPr lang="zh-CN" altLang="en-US" sz="1600" dirty="0"/>
              <a:t>池化层</a:t>
            </a:r>
            <a:r>
              <a:rPr lang="en-US" altLang="zh-CN" sz="1600" dirty="0"/>
              <a:t>2</a:t>
            </a:r>
            <a:endParaRPr lang="zh-CN" altLang="en-US" sz="1600" dirty="0"/>
          </a:p>
        </p:txBody>
      </p:sp>
      <p:sp>
        <p:nvSpPr>
          <p:cNvPr id="13" name="文本框 12"/>
          <p:cNvSpPr txBox="1"/>
          <p:nvPr/>
        </p:nvSpPr>
        <p:spPr>
          <a:xfrm>
            <a:off x="5925214" y="2195198"/>
            <a:ext cx="1406185" cy="338554"/>
          </a:xfrm>
          <a:prstGeom prst="rect">
            <a:avLst/>
          </a:prstGeom>
          <a:noFill/>
        </p:spPr>
        <p:txBody>
          <a:bodyPr wrap="square" rtlCol="0">
            <a:spAutoFit/>
          </a:bodyPr>
          <a:lstStyle/>
          <a:p>
            <a:r>
              <a:rPr lang="zh-CN" altLang="en-US" sz="1600" dirty="0"/>
              <a:t>全连接层</a:t>
            </a:r>
            <a:r>
              <a:rPr lang="en-US" altLang="zh-CN" sz="1600" dirty="0"/>
              <a:t>1</a:t>
            </a:r>
            <a:endParaRPr lang="zh-CN" altLang="en-US" sz="1600" dirty="0"/>
          </a:p>
        </p:txBody>
      </p:sp>
      <p:sp>
        <p:nvSpPr>
          <p:cNvPr id="14" name="文本框 13"/>
          <p:cNvSpPr txBox="1"/>
          <p:nvPr/>
        </p:nvSpPr>
        <p:spPr>
          <a:xfrm>
            <a:off x="7031271" y="2195198"/>
            <a:ext cx="1406185" cy="338554"/>
          </a:xfrm>
          <a:prstGeom prst="rect">
            <a:avLst/>
          </a:prstGeom>
          <a:noFill/>
        </p:spPr>
        <p:txBody>
          <a:bodyPr wrap="square" rtlCol="0">
            <a:spAutoFit/>
          </a:bodyPr>
          <a:lstStyle/>
          <a:p>
            <a:r>
              <a:rPr lang="zh-CN" altLang="en-US" sz="1600" dirty="0"/>
              <a:t>全连接层</a:t>
            </a:r>
            <a:r>
              <a:rPr lang="en-US" altLang="zh-CN" sz="1600" dirty="0"/>
              <a:t>2</a:t>
            </a:r>
            <a:endParaRPr lang="zh-CN" altLang="en-US" sz="1600" dirty="0"/>
          </a:p>
        </p:txBody>
      </p:sp>
      <p:sp>
        <p:nvSpPr>
          <p:cNvPr id="4" name="文本框 3"/>
          <p:cNvSpPr txBox="1"/>
          <p:nvPr/>
        </p:nvSpPr>
        <p:spPr>
          <a:xfrm>
            <a:off x="915785" y="3357789"/>
            <a:ext cx="430887" cy="913070"/>
          </a:xfrm>
          <a:prstGeom prst="rect">
            <a:avLst/>
          </a:prstGeom>
          <a:noFill/>
        </p:spPr>
        <p:txBody>
          <a:bodyPr vert="eaVert" wrap="none" rtlCol="0">
            <a:spAutoFit/>
          </a:bodyPr>
          <a:lstStyle/>
          <a:p>
            <a:r>
              <a:rPr lang="zh-CN" altLang="en-US" sz="1600" dirty="0"/>
              <a:t>输入图片</a:t>
            </a:r>
          </a:p>
        </p:txBody>
      </p:sp>
      <p:sp>
        <p:nvSpPr>
          <p:cNvPr id="15" name="文本框 14"/>
          <p:cNvSpPr txBox="1"/>
          <p:nvPr/>
        </p:nvSpPr>
        <p:spPr>
          <a:xfrm>
            <a:off x="9551446" y="3357789"/>
            <a:ext cx="430887" cy="913070"/>
          </a:xfrm>
          <a:prstGeom prst="rect">
            <a:avLst/>
          </a:prstGeom>
          <a:noFill/>
        </p:spPr>
        <p:txBody>
          <a:bodyPr vert="eaVert" wrap="none" rtlCol="0">
            <a:spAutoFit/>
          </a:bodyPr>
          <a:lstStyle/>
          <a:p>
            <a:r>
              <a:rPr lang="zh-CN" altLang="en-US" sz="1600" dirty="0"/>
              <a:t>分类结果</a:t>
            </a:r>
          </a:p>
        </p:txBody>
      </p:sp>
    </p:spTree>
    <p:extLst>
      <p:ext uri="{BB962C8B-B14F-4D97-AF65-F5344CB8AC3E}">
        <p14:creationId xmlns:p14="http://schemas.microsoft.com/office/powerpoint/2010/main" val="644422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为什么要卷积</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6">
            <a:extLst>
              <a:ext uri="{FF2B5EF4-FFF2-40B4-BE49-F238E27FC236}">
                <a16:creationId xmlns:a16="http://schemas.microsoft.com/office/drawing/2014/main" id="{39BC4175-E7B7-4C4D-A18D-004ED074B745}"/>
              </a:ext>
            </a:extLst>
          </p:cNvPr>
          <p:cNvSpPr>
            <a:spLocks noGrp="1"/>
          </p:cNvSpPr>
          <p:nvPr>
            <p:ph idx="1"/>
          </p:nvPr>
        </p:nvSpPr>
        <p:spPr>
          <a:xfrm>
            <a:off x="248317" y="1599268"/>
            <a:ext cx="9591149" cy="4854736"/>
          </a:xfrm>
        </p:spPr>
        <p:txBody>
          <a:bodyPr>
            <a:noAutofit/>
          </a:bodyPr>
          <a:lstStyle/>
          <a:p>
            <a:r>
              <a:rPr lang="zh-CN" altLang="en-US" sz="2000" dirty="0"/>
              <a:t>为了提取特征，减少参数</a:t>
            </a:r>
            <a:endParaRPr lang="en-US" altLang="zh-CN" sz="2000" dirty="0"/>
          </a:p>
          <a:p>
            <a:r>
              <a:rPr lang="zh-CN" altLang="en-US" sz="2000" dirty="0"/>
              <a:t>一个图片（文字）直接进行转换成数学向量后，维度会非常高，没有考虑、也没有利用图片（文字的）空间结构</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smtClean="0"/>
          </a:p>
          <a:p>
            <a:endParaRPr lang="en-US" altLang="zh-CN" sz="2000" dirty="0"/>
          </a:p>
          <a:p>
            <a:r>
              <a:rPr lang="zh-CN" altLang="en-US" sz="2000" dirty="0" smtClean="0"/>
              <a:t>卷积</a:t>
            </a:r>
            <a:r>
              <a:rPr lang="zh-CN" altLang="en-US" sz="2000" dirty="0"/>
              <a:t>可以通过从输入的一小块数据中学到图像的局部特征，并可以保留整个图片像素间的空间关系</a:t>
            </a:r>
          </a:p>
          <a:p>
            <a:endParaRPr lang="zh-CN" altLang="en-US" sz="2000" dirty="0"/>
          </a:p>
        </p:txBody>
      </p:sp>
      <p:pic>
        <p:nvPicPr>
          <p:cNvPr id="11" name="图片 10">
            <a:extLst>
              <a:ext uri="{FF2B5EF4-FFF2-40B4-BE49-F238E27FC236}">
                <a16:creationId xmlns:a16="http://schemas.microsoft.com/office/drawing/2014/main" id="{B42E7499-1784-4EC4-9364-5F82195F7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421" y="2712987"/>
            <a:ext cx="3384376" cy="3127164"/>
          </a:xfrm>
          <a:prstGeom prst="rect">
            <a:avLst/>
          </a:prstGeom>
        </p:spPr>
      </p:pic>
      <p:pic>
        <p:nvPicPr>
          <p:cNvPr id="12" name="图片 11">
            <a:extLst>
              <a:ext uri="{FF2B5EF4-FFF2-40B4-BE49-F238E27FC236}">
                <a16:creationId xmlns:a16="http://schemas.microsoft.com/office/drawing/2014/main" id="{2E79C744-D554-4608-A0CC-948C9C485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2209" y="2724873"/>
            <a:ext cx="3103391" cy="3103391"/>
          </a:xfrm>
          <a:prstGeom prst="rect">
            <a:avLst/>
          </a:prstGeom>
        </p:spPr>
      </p:pic>
    </p:spTree>
    <p:extLst>
      <p:ext uri="{BB962C8B-B14F-4D97-AF65-F5344CB8AC3E}">
        <p14:creationId xmlns:p14="http://schemas.microsoft.com/office/powerpoint/2010/main" val="20147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为什么要卷积</a:t>
            </a:r>
            <a:endParaRPr lang="zh-CN" altLang="en-US" sz="2800" b="1" dirty="0">
              <a:latin typeface="Times New Roman" panose="02020603050405020304" pitchFamily="18" charset="0"/>
              <a:cs typeface="Times New Roman" panose="02020603050405020304" pitchFamily="18" charset="0"/>
            </a:endParaRPr>
          </a:p>
        </p:txBody>
      </p:sp>
      <p:sp>
        <p:nvSpPr>
          <p:cNvPr id="13" name="内容占位符 4">
            <a:extLst>
              <a:ext uri="{FF2B5EF4-FFF2-40B4-BE49-F238E27FC236}">
                <a16:creationId xmlns:a16="http://schemas.microsoft.com/office/drawing/2014/main" id="{190582F1-6883-47D9-9930-612B427A877E}"/>
              </a:ext>
            </a:extLst>
          </p:cNvPr>
          <p:cNvSpPr>
            <a:spLocks noGrp="1"/>
          </p:cNvSpPr>
          <p:nvPr>
            <p:ph idx="1"/>
          </p:nvPr>
        </p:nvSpPr>
        <p:spPr>
          <a:xfrm>
            <a:off x="547342" y="1579127"/>
            <a:ext cx="9624060" cy="4990084"/>
          </a:xfrm>
        </p:spPr>
        <p:txBody>
          <a:bodyPr>
            <a:normAutofit/>
          </a:bodyPr>
          <a:lstStyle/>
          <a:p>
            <a:r>
              <a:rPr lang="zh-CN" altLang="en-US" sz="2000" dirty="0" smtClean="0"/>
              <a:t>基本上</a:t>
            </a:r>
            <a:r>
              <a:rPr lang="zh-CN" altLang="en-US" sz="2000" dirty="0"/>
              <a:t>，机器会把图像打碎成像素矩阵，存储每个表示位置像素的颜色码。在下图的表示中，数值 </a:t>
            </a:r>
            <a:r>
              <a:rPr lang="en-US" altLang="zh-CN" sz="2000" dirty="0"/>
              <a:t>1 </a:t>
            </a:r>
            <a:r>
              <a:rPr lang="zh-CN" altLang="en-US" sz="2000" dirty="0"/>
              <a:t>是白色，</a:t>
            </a:r>
            <a:r>
              <a:rPr lang="en-US" altLang="zh-CN" sz="2000" dirty="0"/>
              <a:t>256 </a:t>
            </a:r>
            <a:r>
              <a:rPr lang="zh-CN" altLang="en-US" sz="2000" dirty="0"/>
              <a:t>是最深的绿色</a:t>
            </a:r>
          </a:p>
        </p:txBody>
      </p:sp>
      <p:pic>
        <p:nvPicPr>
          <p:cNvPr id="14" name="图片 13">
            <a:extLst>
              <a:ext uri="{FF2B5EF4-FFF2-40B4-BE49-F238E27FC236}">
                <a16:creationId xmlns:a16="http://schemas.microsoft.com/office/drawing/2014/main" id="{6E33BCBB-15A7-4417-98A2-70961B328B4E}"/>
              </a:ext>
            </a:extLst>
          </p:cNvPr>
          <p:cNvPicPr>
            <a:picLocks noChangeAspect="1"/>
          </p:cNvPicPr>
          <p:nvPr/>
        </p:nvPicPr>
        <p:blipFill>
          <a:blip r:embed="rId4"/>
          <a:stretch>
            <a:fillRect/>
          </a:stretch>
        </p:blipFill>
        <p:spPr>
          <a:xfrm>
            <a:off x="2645073" y="2533752"/>
            <a:ext cx="4032448" cy="3959510"/>
          </a:xfrm>
          <a:prstGeom prst="rect">
            <a:avLst/>
          </a:prstGeom>
        </p:spPr>
      </p:pic>
    </p:spTree>
    <p:extLst>
      <p:ext uri="{BB962C8B-B14F-4D97-AF65-F5344CB8AC3E}">
        <p14:creationId xmlns:p14="http://schemas.microsoft.com/office/powerpoint/2010/main" val="496455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浅层算法与深层</a:t>
            </a:r>
            <a:r>
              <a:rPr lang="zh-CN" altLang="en-US" sz="2800" b="1" dirty="0" smtClean="0"/>
              <a:t>算法</a:t>
            </a:r>
            <a:endParaRPr lang="en-US" altLang="zh-CN" sz="2800" b="1" dirty="0" smtClean="0"/>
          </a:p>
        </p:txBody>
      </p:sp>
      <p:pic>
        <p:nvPicPr>
          <p:cNvPr id="7" name="内容占位符 4">
            <a:extLst>
              <a:ext uri="{FF2B5EF4-FFF2-40B4-BE49-F238E27FC236}">
                <a16:creationId xmlns:a16="http://schemas.microsoft.com/office/drawing/2014/main" id="{08CA5A15-C7E1-4BA7-8F50-DD8CE9B65FC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4311" y="2205789"/>
            <a:ext cx="3172771" cy="3598646"/>
          </a:xfrm>
          <a:prstGeom prst="rect">
            <a:avLst/>
          </a:prstGeom>
        </p:spPr>
      </p:pic>
      <p:sp>
        <p:nvSpPr>
          <p:cNvPr id="8" name="文本框 7">
            <a:extLst>
              <a:ext uri="{FF2B5EF4-FFF2-40B4-BE49-F238E27FC236}">
                <a16:creationId xmlns:a16="http://schemas.microsoft.com/office/drawing/2014/main" id="{7EB03FB6-B199-4E56-B1CD-4105DD0C2E8F}"/>
              </a:ext>
            </a:extLst>
          </p:cNvPr>
          <p:cNvSpPr txBox="1"/>
          <p:nvPr/>
        </p:nvSpPr>
        <p:spPr>
          <a:xfrm>
            <a:off x="834311" y="1652287"/>
            <a:ext cx="5391614" cy="400110"/>
          </a:xfrm>
          <a:prstGeom prst="rect">
            <a:avLst/>
          </a:prstGeom>
          <a:noFill/>
        </p:spPr>
        <p:txBody>
          <a:bodyPr wrap="square">
            <a:spAutoFit/>
          </a:bodyPr>
          <a:lstStyle/>
          <a:p>
            <a:pPr marL="342900" indent="-342900">
              <a:buFont typeface="Arial" panose="020B0604020202020204" pitchFamily="34" charset="0"/>
              <a:buChar char="•"/>
            </a:pPr>
            <a:r>
              <a:rPr lang="zh-CN" altLang="en-US" sz="2000" dirty="0"/>
              <a:t>还是从我们最熟悉的线性回归引入</a:t>
            </a:r>
            <a:endParaRPr lang="en-US" altLang="zh-CN" sz="2000" dirty="0"/>
          </a:p>
        </p:txBody>
      </p:sp>
      <p:sp>
        <p:nvSpPr>
          <p:cNvPr id="9" name="文本框 8">
            <a:extLst>
              <a:ext uri="{FF2B5EF4-FFF2-40B4-BE49-F238E27FC236}">
                <a16:creationId xmlns:a16="http://schemas.microsoft.com/office/drawing/2014/main" id="{BE5F9877-1A70-4257-8419-ACBE7B7B9795}"/>
              </a:ext>
            </a:extLst>
          </p:cNvPr>
          <p:cNvSpPr txBox="1"/>
          <p:nvPr/>
        </p:nvSpPr>
        <p:spPr>
          <a:xfrm>
            <a:off x="982851" y="5740993"/>
            <a:ext cx="8640960" cy="400110"/>
          </a:xfrm>
          <a:prstGeom prst="rect">
            <a:avLst/>
          </a:prstGeom>
          <a:noFill/>
        </p:spPr>
        <p:txBody>
          <a:bodyPr wrap="square">
            <a:spAutoFit/>
          </a:bodyPr>
          <a:lstStyle/>
          <a:p>
            <a:pPr marL="342900" indent="-342900">
              <a:buFont typeface="Arial" panose="020B0604020202020204" pitchFamily="34" charset="0"/>
              <a:buChar char="•"/>
            </a:pPr>
            <a:r>
              <a:rPr lang="zh-CN" altLang="en-US" sz="2000" dirty="0"/>
              <a:t>线性的二分类器，但对非线性的数据并不能进行有效分类</a:t>
            </a:r>
          </a:p>
        </p:txBody>
      </p:sp>
      <mc:AlternateContent xmlns:mc="http://schemas.openxmlformats.org/markup-compatibility/2006" xmlns:a14="http://schemas.microsoft.com/office/drawing/2010/main">
        <mc:Choice Requires="a14">
          <p:sp>
            <p:nvSpPr>
              <p:cNvPr id="3" name="文本框 2"/>
              <p:cNvSpPr txBox="1"/>
              <p:nvPr/>
            </p:nvSpPr>
            <p:spPr>
              <a:xfrm>
                <a:off x="5596731" y="2747950"/>
                <a:ext cx="3384235" cy="9745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5596731" y="2747950"/>
                <a:ext cx="3384235" cy="97456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807186" y="3664292"/>
                <a:ext cx="4533397" cy="8131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𝑠𝑖𝑔𝑛</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b="0" i="1" smtClean="0">
                                  <a:latin typeface="Cambria Math" panose="02040503050406030204" pitchFamily="18" charset="0"/>
                                </a:rPr>
                                <m:t>+1,  </m:t>
                              </m:r>
                              <m:r>
                                <a:rPr lang="en-US" altLang="zh-CN" b="0" i="1" smtClean="0">
                                  <a:latin typeface="Cambria Math" panose="02040503050406030204" pitchFamily="18" charset="0"/>
                                </a:rPr>
                                <m:t>𝑢</m:t>
                              </m:r>
                              <m:r>
                                <a:rPr lang="en-US" altLang="zh-CN" b="0" i="1" smtClean="0">
                                  <a:latin typeface="Cambria Math" panose="02040503050406030204" pitchFamily="18" charset="0"/>
                                </a:rPr>
                                <m:t>&gt;0</m:t>
                              </m:r>
                            </m:e>
                            <m:e>
                              <m:r>
                                <a:rPr lang="en-US" altLang="zh-CN" b="0" i="1" smtClean="0">
                                  <a:latin typeface="Cambria Math" panose="02040503050406030204" pitchFamily="18" charset="0"/>
                                </a:rPr>
                                <m:t>−1,   </m:t>
                              </m:r>
                              <m:r>
                                <a:rPr lang="en-US" altLang="zh-CN" b="0" i="1" smtClean="0">
                                  <a:latin typeface="Cambria Math" panose="02040503050406030204" pitchFamily="18" charset="0"/>
                                </a:rPr>
                                <m:t>𝑢</m:t>
                              </m:r>
                              <m:r>
                                <a:rPr lang="en-US" altLang="zh-CN" b="0" i="1" smtClean="0">
                                  <a:latin typeface="Cambria Math" panose="02040503050406030204" pitchFamily="18" charset="0"/>
                                </a:rPr>
                                <m:t>≤0</m:t>
                              </m:r>
                            </m:e>
                          </m:eqArr>
                        </m:e>
                      </m:d>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807186" y="3664292"/>
                <a:ext cx="4533397" cy="81317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为什么要卷积</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72429EC0-DED0-4328-8E2C-4B407028A1F1}"/>
              </a:ext>
            </a:extLst>
          </p:cNvPr>
          <p:cNvSpPr>
            <a:spLocks noGrp="1"/>
          </p:cNvSpPr>
          <p:nvPr>
            <p:ph idx="1"/>
          </p:nvPr>
        </p:nvSpPr>
        <p:spPr>
          <a:xfrm>
            <a:off x="534670" y="1764295"/>
            <a:ext cx="9624060" cy="4990084"/>
          </a:xfrm>
        </p:spPr>
        <p:txBody>
          <a:bodyPr>
            <a:normAutofit/>
          </a:bodyPr>
          <a:lstStyle/>
          <a:p>
            <a:r>
              <a:rPr lang="zh-CN" altLang="en-US" sz="2000" dirty="0"/>
              <a:t>全连接网络可以通过平化它，把图像当作一个数组，并把像素值当作预测图像中数值的特征。</a:t>
            </a:r>
            <a:endParaRPr lang="en-US" altLang="zh-CN" sz="2000" dirty="0"/>
          </a:p>
          <a:p>
            <a:endParaRPr lang="en-US" altLang="zh-CN" sz="2000" dirty="0"/>
          </a:p>
          <a:p>
            <a:r>
              <a:rPr lang="zh-CN" altLang="en-US" sz="2000" dirty="0"/>
              <a:t>让网络理解理解下面图中发生了什么，非常的艰难</a:t>
            </a:r>
            <a:endParaRPr lang="en-US" altLang="zh-CN" sz="2000" dirty="0"/>
          </a:p>
          <a:p>
            <a:endParaRPr lang="en-US" altLang="zh-CN" sz="2000" dirty="0"/>
          </a:p>
          <a:p>
            <a:endParaRPr lang="en-US" altLang="zh-CN" sz="2000" dirty="0"/>
          </a:p>
          <a:p>
            <a:r>
              <a:rPr lang="zh-CN" altLang="en-US" sz="2000" dirty="0"/>
              <a:t>即使人类也很难理解上图中表达的含义是数字 </a:t>
            </a:r>
            <a:r>
              <a:rPr lang="en-US" altLang="zh-CN" sz="2000" dirty="0"/>
              <a:t>4</a:t>
            </a:r>
            <a:r>
              <a:rPr lang="zh-CN" altLang="en-US" sz="2000" dirty="0"/>
              <a:t>。我们完全丢失了像素的空间排列。</a:t>
            </a:r>
          </a:p>
        </p:txBody>
      </p:sp>
      <p:pic>
        <p:nvPicPr>
          <p:cNvPr id="11" name="图片 10">
            <a:extLst>
              <a:ext uri="{FF2B5EF4-FFF2-40B4-BE49-F238E27FC236}">
                <a16:creationId xmlns:a16="http://schemas.microsoft.com/office/drawing/2014/main" id="{8A8B6CBD-950B-4D53-AC10-5EE4127AC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328" y="3285819"/>
            <a:ext cx="8718806" cy="504056"/>
          </a:xfrm>
          <a:prstGeom prst="rect">
            <a:avLst/>
          </a:prstGeom>
        </p:spPr>
      </p:pic>
    </p:spTree>
    <p:extLst>
      <p:ext uri="{BB962C8B-B14F-4D97-AF65-F5344CB8AC3E}">
        <p14:creationId xmlns:p14="http://schemas.microsoft.com/office/powerpoint/2010/main" val="3808758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如何卷积</a:t>
            </a:r>
            <a:endParaRPr lang="zh-CN" altLang="en-US" sz="2800" b="1" dirty="0">
              <a:latin typeface="Times New Roman" panose="02020603050405020304" pitchFamily="18" charset="0"/>
              <a:cs typeface="Times New Roman" panose="02020603050405020304" pitchFamily="18" charset="0"/>
            </a:endParaRPr>
          </a:p>
        </p:txBody>
      </p:sp>
      <p:sp>
        <p:nvSpPr>
          <p:cNvPr id="12" name="内容占位符 2">
            <a:extLst>
              <a:ext uri="{FF2B5EF4-FFF2-40B4-BE49-F238E27FC236}">
                <a16:creationId xmlns:a16="http://schemas.microsoft.com/office/drawing/2014/main" id="{FCE0B815-CD39-449A-AFA1-A533224F4D4E}"/>
              </a:ext>
            </a:extLst>
          </p:cNvPr>
          <p:cNvSpPr>
            <a:spLocks noGrp="1"/>
          </p:cNvSpPr>
          <p:nvPr>
            <p:ph idx="1"/>
          </p:nvPr>
        </p:nvSpPr>
        <p:spPr>
          <a:xfrm>
            <a:off x="382270" y="1563012"/>
            <a:ext cx="10812780" cy="4458962"/>
          </a:xfrm>
        </p:spPr>
        <p:txBody>
          <a:bodyPr>
            <a:normAutofit/>
          </a:bodyPr>
          <a:lstStyle/>
          <a:p>
            <a:r>
              <a:rPr lang="zh-CN" altLang="en-US" sz="2000" dirty="0"/>
              <a:t>使用“滤波器（</a:t>
            </a:r>
            <a:r>
              <a:rPr lang="en-US" altLang="zh-CN" sz="2000" dirty="0"/>
              <a:t>filter</a:t>
            </a:r>
            <a:r>
              <a:rPr lang="zh-CN" altLang="en-US" sz="2000" dirty="0"/>
              <a:t>）”或者“核（</a:t>
            </a:r>
            <a:r>
              <a:rPr lang="en-US" altLang="zh-CN" sz="2000" dirty="0"/>
              <a:t>kernel</a:t>
            </a:r>
            <a:r>
              <a:rPr lang="zh-CN" altLang="en-US" sz="2000" dirty="0"/>
              <a:t>）”或者“特征检测器（</a:t>
            </a:r>
            <a:r>
              <a:rPr lang="en-US" altLang="zh-CN" sz="2000" dirty="0"/>
              <a:t>feature detector</a:t>
            </a:r>
            <a:r>
              <a:rPr lang="zh-CN" altLang="en-US" sz="2000" dirty="0"/>
              <a:t>）</a:t>
            </a:r>
            <a:endParaRPr lang="en-US" altLang="zh-CN" sz="2000" dirty="0"/>
          </a:p>
          <a:p>
            <a:endParaRPr lang="en-US" altLang="zh-CN" sz="2000" dirty="0" smtClean="0"/>
          </a:p>
          <a:p>
            <a:r>
              <a:rPr lang="zh-CN" altLang="en-US" sz="2000" dirty="0" smtClean="0"/>
              <a:t>左</a:t>
            </a:r>
            <a:r>
              <a:rPr lang="zh-CN" altLang="en-US" sz="2000" dirty="0"/>
              <a:t>图为原始图，数字代表该位置的像素值，像素值越大，颜色越亮，右图是一个边界滤波器</a:t>
            </a:r>
          </a:p>
        </p:txBody>
      </p:sp>
      <p:pic>
        <p:nvPicPr>
          <p:cNvPr id="13" name="图片 12">
            <a:extLst>
              <a:ext uri="{FF2B5EF4-FFF2-40B4-BE49-F238E27FC236}">
                <a16:creationId xmlns:a16="http://schemas.microsoft.com/office/drawing/2014/main" id="{E676D81D-19E8-41A8-9875-8C6F5905D4D4}"/>
              </a:ext>
            </a:extLst>
          </p:cNvPr>
          <p:cNvPicPr>
            <a:picLocks noChangeAspect="1"/>
          </p:cNvPicPr>
          <p:nvPr/>
        </p:nvPicPr>
        <p:blipFill>
          <a:blip r:embed="rId4"/>
          <a:stretch>
            <a:fillRect/>
          </a:stretch>
        </p:blipFill>
        <p:spPr>
          <a:xfrm>
            <a:off x="838841" y="3001089"/>
            <a:ext cx="3952875" cy="3571875"/>
          </a:xfrm>
          <a:prstGeom prst="rect">
            <a:avLst/>
          </a:prstGeom>
        </p:spPr>
      </p:pic>
      <p:pic>
        <p:nvPicPr>
          <p:cNvPr id="14" name="图片 13">
            <a:extLst>
              <a:ext uri="{FF2B5EF4-FFF2-40B4-BE49-F238E27FC236}">
                <a16:creationId xmlns:a16="http://schemas.microsoft.com/office/drawing/2014/main" id="{9A3E8920-F3EA-4F41-AF69-950C279A8146}"/>
              </a:ext>
            </a:extLst>
          </p:cNvPr>
          <p:cNvPicPr>
            <a:picLocks noChangeAspect="1"/>
          </p:cNvPicPr>
          <p:nvPr/>
        </p:nvPicPr>
        <p:blipFill>
          <a:blip r:embed="rId5"/>
          <a:stretch>
            <a:fillRect/>
          </a:stretch>
        </p:blipFill>
        <p:spPr>
          <a:xfrm>
            <a:off x="4914652" y="3384321"/>
            <a:ext cx="1528866" cy="1367433"/>
          </a:xfrm>
          <a:prstGeom prst="rect">
            <a:avLst/>
          </a:prstGeom>
        </p:spPr>
      </p:pic>
    </p:spTree>
    <p:extLst>
      <p:ext uri="{BB962C8B-B14F-4D97-AF65-F5344CB8AC3E}">
        <p14:creationId xmlns:p14="http://schemas.microsoft.com/office/powerpoint/2010/main" val="22808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如何卷积</a:t>
            </a:r>
            <a:endParaRPr lang="zh-CN" altLang="en-US" sz="2800" b="1" dirty="0">
              <a:latin typeface="Times New Roman" panose="02020603050405020304" pitchFamily="18" charset="0"/>
              <a:cs typeface="Times New Roman" panose="02020603050405020304" pitchFamily="18" charset="0"/>
            </a:endParaRPr>
          </a:p>
        </p:txBody>
      </p:sp>
      <p:sp>
        <p:nvSpPr>
          <p:cNvPr id="11" name="内容占位符 2">
            <a:extLst>
              <a:ext uri="{FF2B5EF4-FFF2-40B4-BE49-F238E27FC236}">
                <a16:creationId xmlns:a16="http://schemas.microsoft.com/office/drawing/2014/main" id="{168EDF3B-391F-47A1-A2CB-C06FCA9EF25D}"/>
              </a:ext>
            </a:extLst>
          </p:cNvPr>
          <p:cNvSpPr>
            <a:spLocks noGrp="1"/>
          </p:cNvSpPr>
          <p:nvPr>
            <p:ph idx="1"/>
          </p:nvPr>
        </p:nvSpPr>
        <p:spPr>
          <a:xfrm>
            <a:off x="406811" y="1485659"/>
            <a:ext cx="9624060" cy="4990084"/>
          </a:xfrm>
        </p:spPr>
        <p:txBody>
          <a:bodyPr>
            <a:normAutofit/>
          </a:bodyPr>
          <a:lstStyle/>
          <a:p>
            <a:r>
              <a:rPr lang="zh-CN" altLang="en-US" sz="2000" dirty="0" smtClean="0"/>
              <a:t>用</a:t>
            </a:r>
            <a:r>
              <a:rPr lang="zh-CN" altLang="en-US" sz="2000" dirty="0"/>
              <a:t>这个</a:t>
            </a:r>
            <a:r>
              <a:rPr lang="en-US" altLang="zh-CN" sz="2000" dirty="0"/>
              <a:t>filter</a:t>
            </a:r>
            <a:r>
              <a:rPr lang="zh-CN" altLang="en-US" sz="2000" dirty="0"/>
              <a:t>，往左图片上“盖”，覆盖一块跟</a:t>
            </a:r>
            <a:r>
              <a:rPr lang="en-US" altLang="zh-CN" sz="2000" dirty="0"/>
              <a:t>filter</a:t>
            </a:r>
            <a:r>
              <a:rPr lang="zh-CN" altLang="en-US" sz="2000" dirty="0"/>
              <a:t>一样大的区域之后，对应元素相乘，然后求和。</a:t>
            </a:r>
            <a:endParaRPr lang="en-US" altLang="zh-CN" sz="2000" dirty="0"/>
          </a:p>
          <a:p>
            <a:endParaRPr lang="en-US" altLang="zh-CN" sz="2000" dirty="0"/>
          </a:p>
          <a:p>
            <a:r>
              <a:rPr lang="zh-CN" altLang="en-US" sz="2000" dirty="0"/>
              <a:t>计算一个区域之后，就向其他区域挪动，接着计算，直到把原图片的每一个角落都覆盖到了为止。这个过程就是 </a:t>
            </a:r>
            <a:r>
              <a:rPr lang="zh-CN" altLang="en-US" sz="2000" b="1" dirty="0"/>
              <a:t>“卷积”</a:t>
            </a:r>
            <a:r>
              <a:rPr lang="zh-CN" altLang="en-US" sz="2000" dirty="0"/>
              <a:t>。</a:t>
            </a:r>
          </a:p>
          <a:p>
            <a:endParaRPr lang="zh-CN" altLang="en-US" sz="2000" dirty="0"/>
          </a:p>
        </p:txBody>
      </p:sp>
      <p:pic>
        <p:nvPicPr>
          <p:cNvPr id="15" name="图片 14">
            <a:extLst>
              <a:ext uri="{FF2B5EF4-FFF2-40B4-BE49-F238E27FC236}">
                <a16:creationId xmlns:a16="http://schemas.microsoft.com/office/drawing/2014/main" id="{79650EC3-2296-456F-9EA2-C5F1267BD23F}"/>
              </a:ext>
            </a:extLst>
          </p:cNvPr>
          <p:cNvPicPr>
            <a:picLocks noChangeAspect="1"/>
          </p:cNvPicPr>
          <p:nvPr/>
        </p:nvPicPr>
        <p:blipFill>
          <a:blip r:embed="rId4"/>
          <a:stretch>
            <a:fillRect/>
          </a:stretch>
        </p:blipFill>
        <p:spPr>
          <a:xfrm>
            <a:off x="1810588" y="3285784"/>
            <a:ext cx="6509500" cy="3332615"/>
          </a:xfrm>
          <a:prstGeom prst="rect">
            <a:avLst/>
          </a:prstGeom>
        </p:spPr>
      </p:pic>
    </p:spTree>
    <p:extLst>
      <p:ext uri="{BB962C8B-B14F-4D97-AF65-F5344CB8AC3E}">
        <p14:creationId xmlns:p14="http://schemas.microsoft.com/office/powerpoint/2010/main" val="3237535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滤波器</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B8166FB1-BB95-4FFF-A888-572FFAD8D6DD}"/>
              </a:ext>
            </a:extLst>
          </p:cNvPr>
          <p:cNvSpPr>
            <a:spLocks noGrp="1"/>
          </p:cNvSpPr>
          <p:nvPr>
            <p:ph idx="1"/>
          </p:nvPr>
        </p:nvSpPr>
        <p:spPr>
          <a:xfrm>
            <a:off x="450156" y="1578629"/>
            <a:ext cx="10744894" cy="4779309"/>
          </a:xfrm>
        </p:spPr>
        <p:txBody>
          <a:bodyPr>
            <a:normAutofit/>
          </a:bodyPr>
          <a:lstStyle/>
          <a:p>
            <a:r>
              <a:rPr lang="zh-CN" altLang="en-US" sz="2000" dirty="0"/>
              <a:t>现在我有一个老鼠的图像，现在我们用该滤波器对这只老鼠的图像进行过滤，依次将过滤器滑过原始图像的某一个区域，并与该区域原始像素值进行点乘。现在假设我们将滤波器滑到了老鼠图像的左上角，</a:t>
            </a:r>
          </a:p>
        </p:txBody>
      </p:sp>
      <p:pic>
        <p:nvPicPr>
          <p:cNvPr id="12" name="图片 11">
            <a:extLst>
              <a:ext uri="{FF2B5EF4-FFF2-40B4-BE49-F238E27FC236}">
                <a16:creationId xmlns:a16="http://schemas.microsoft.com/office/drawing/2014/main" id="{5B98C000-0C0F-481C-BCD5-646B9A802841}"/>
              </a:ext>
            </a:extLst>
          </p:cNvPr>
          <p:cNvPicPr>
            <a:picLocks noChangeAspect="1"/>
          </p:cNvPicPr>
          <p:nvPr/>
        </p:nvPicPr>
        <p:blipFill rotWithShape="1">
          <a:blip r:embed="rId4">
            <a:extLst>
              <a:ext uri="{28A0092B-C50C-407E-A947-70E740481C1C}">
                <a14:useLocalDpi xmlns:a14="http://schemas.microsoft.com/office/drawing/2010/main" val="0"/>
              </a:ext>
            </a:extLst>
          </a:blip>
          <a:srcRect b="21201"/>
          <a:stretch/>
        </p:blipFill>
        <p:spPr>
          <a:xfrm>
            <a:off x="1532731" y="2533752"/>
            <a:ext cx="8128000" cy="2912182"/>
          </a:xfrm>
          <a:prstGeom prst="rect">
            <a:avLst/>
          </a:prstGeom>
        </p:spPr>
      </p:pic>
      <p:sp>
        <p:nvSpPr>
          <p:cNvPr id="3" name="文本框 2"/>
          <p:cNvSpPr txBox="1"/>
          <p:nvPr/>
        </p:nvSpPr>
        <p:spPr>
          <a:xfrm>
            <a:off x="3791046" y="5654259"/>
            <a:ext cx="5328370" cy="338554"/>
          </a:xfrm>
          <a:prstGeom prst="rect">
            <a:avLst/>
          </a:prstGeom>
          <a:noFill/>
        </p:spPr>
        <p:txBody>
          <a:bodyPr wrap="square" rtlCol="0">
            <a:spAutoFit/>
          </a:bodyPr>
          <a:lstStyle/>
          <a:p>
            <a:r>
              <a:rPr lang="zh-CN" altLang="en-US" sz="1600" dirty="0" smtClean="0"/>
              <a:t>左图：原始图像；右图：图像上过滤器的可视化</a:t>
            </a:r>
            <a:endParaRPr lang="zh-CN" altLang="en-US" sz="1600" dirty="0"/>
          </a:p>
        </p:txBody>
      </p:sp>
    </p:spTree>
    <p:extLst>
      <p:ext uri="{BB962C8B-B14F-4D97-AF65-F5344CB8AC3E}">
        <p14:creationId xmlns:p14="http://schemas.microsoft.com/office/powerpoint/2010/main" val="1986421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滤波器</a:t>
            </a:r>
            <a:endParaRPr lang="zh-CN" altLang="en-US" sz="2800" b="1" dirty="0">
              <a:latin typeface="Times New Roman" panose="02020603050405020304" pitchFamily="18" charset="0"/>
              <a:cs typeface="Times New Roman" panose="02020603050405020304" pitchFamily="18" charset="0"/>
            </a:endParaRPr>
          </a:p>
        </p:txBody>
      </p:sp>
      <p:sp>
        <p:nvSpPr>
          <p:cNvPr id="11" name="内容占位符 3">
            <a:extLst>
              <a:ext uri="{FF2B5EF4-FFF2-40B4-BE49-F238E27FC236}">
                <a16:creationId xmlns:a16="http://schemas.microsoft.com/office/drawing/2014/main" id="{80881A17-8A9D-41A1-84A7-6C1110CA46CD}"/>
              </a:ext>
            </a:extLst>
          </p:cNvPr>
          <p:cNvSpPr>
            <a:spLocks noGrp="1"/>
          </p:cNvSpPr>
          <p:nvPr>
            <p:ph idx="1"/>
          </p:nvPr>
        </p:nvSpPr>
        <p:spPr>
          <a:xfrm>
            <a:off x="378831" y="1723033"/>
            <a:ext cx="9624060" cy="4990084"/>
          </a:xfrm>
        </p:spPr>
        <p:txBody>
          <a:bodyPr>
            <a:normAutofit/>
          </a:bodyPr>
          <a:lstStyle/>
          <a:p>
            <a:r>
              <a:rPr lang="zh-CN" altLang="en-US" sz="2400" dirty="0"/>
              <a:t>假设现在我有一个滤波器用来检测特定弧度，大小为</a:t>
            </a:r>
            <a:r>
              <a:rPr lang="en-US" altLang="zh-CN" sz="2400" dirty="0"/>
              <a:t>7*7</a:t>
            </a:r>
            <a:endParaRPr lang="zh-CN" altLang="en-US" sz="2400"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31" y="2277714"/>
            <a:ext cx="8650890" cy="3821510"/>
          </a:xfrm>
          <a:prstGeom prst="rect">
            <a:avLst/>
          </a:prstGeom>
        </p:spPr>
      </p:pic>
    </p:spTree>
    <p:extLst>
      <p:ext uri="{BB962C8B-B14F-4D97-AF65-F5344CB8AC3E}">
        <p14:creationId xmlns:p14="http://schemas.microsoft.com/office/powerpoint/2010/main" val="3944474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滤波器</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54071826-EF7A-49A6-BB8A-76C2F261D40D}"/>
              </a:ext>
            </a:extLst>
          </p:cNvPr>
          <p:cNvSpPr>
            <a:spLocks noGrp="1"/>
          </p:cNvSpPr>
          <p:nvPr>
            <p:ph idx="1"/>
          </p:nvPr>
        </p:nvSpPr>
        <p:spPr>
          <a:xfrm>
            <a:off x="550862" y="1643281"/>
            <a:ext cx="10728703" cy="4714657"/>
          </a:xfrm>
        </p:spPr>
        <p:txBody>
          <a:bodyPr>
            <a:noAutofit/>
          </a:bodyPr>
          <a:lstStyle/>
          <a:p>
            <a:r>
              <a:rPr lang="zh-CN" altLang="en-US" sz="2000" dirty="0"/>
              <a:t>过滤器会与该原始图像对应区域进行点乘后求和，如图三所示：</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smtClean="0"/>
          </a:p>
          <a:p>
            <a:endParaRPr lang="en-US" altLang="zh-CN" sz="2000" dirty="0"/>
          </a:p>
          <a:p>
            <a:endParaRPr lang="en-US" altLang="zh-CN" sz="2000" dirty="0"/>
          </a:p>
          <a:p>
            <a:r>
              <a:rPr lang="zh-CN" altLang="en-US" sz="2000" dirty="0"/>
              <a:t>该区域本身存在一个弧度，且弯曲程度和过滤器的弯曲程度很相似，所以图像的该区域像素与过滤器矩阵点乘求和后得到的数值很高。</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850" y="2190589"/>
            <a:ext cx="8069945" cy="3039330"/>
          </a:xfrm>
          <a:prstGeom prst="rect">
            <a:avLst/>
          </a:prstGeom>
        </p:spPr>
      </p:pic>
    </p:spTree>
    <p:extLst>
      <p:ext uri="{BB962C8B-B14F-4D97-AF65-F5344CB8AC3E}">
        <p14:creationId xmlns:p14="http://schemas.microsoft.com/office/powerpoint/2010/main" val="4271518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滤波器</a:t>
            </a:r>
            <a:endParaRPr lang="zh-CN" altLang="en-US" sz="2800" b="1" dirty="0">
              <a:latin typeface="Times New Roman" panose="02020603050405020304" pitchFamily="18" charset="0"/>
              <a:cs typeface="Times New Roman" panose="02020603050405020304" pitchFamily="18" charset="0"/>
            </a:endParaRPr>
          </a:p>
        </p:txBody>
      </p:sp>
      <p:sp>
        <p:nvSpPr>
          <p:cNvPr id="11" name="内容占位符 2">
            <a:extLst>
              <a:ext uri="{FF2B5EF4-FFF2-40B4-BE49-F238E27FC236}">
                <a16:creationId xmlns:a16="http://schemas.microsoft.com/office/drawing/2014/main" id="{154F4BCE-4D08-4B3E-B7AE-5BCE3FF1003D}"/>
              </a:ext>
            </a:extLst>
          </p:cNvPr>
          <p:cNvSpPr>
            <a:spLocks noGrp="1"/>
          </p:cNvSpPr>
          <p:nvPr>
            <p:ph idx="1"/>
          </p:nvPr>
        </p:nvSpPr>
        <p:spPr>
          <a:xfrm>
            <a:off x="406811" y="1691670"/>
            <a:ext cx="9624060" cy="4990084"/>
          </a:xfrm>
        </p:spPr>
        <p:txBody>
          <a:bodyPr>
            <a:normAutofit/>
          </a:bodyPr>
          <a:lstStyle/>
          <a:p>
            <a:r>
              <a:rPr lang="zh-CN" altLang="en-US" sz="2000" dirty="0"/>
              <a:t>继续将过滤器移动到另外一个地方，靠近老鼠耳朵的地方，这时候我们发现该老鼠耳朵区域与该滤波器用来检测的弧度很不相似，我们看看将用滤波器过滤该区域会发生什么，</a:t>
            </a:r>
            <a:r>
              <a:rPr lang="zh-CN" altLang="en-US" sz="2000" dirty="0" smtClean="0"/>
              <a:t>如下图所</a:t>
            </a:r>
            <a:r>
              <a:rPr lang="zh-CN" altLang="en-US" sz="2000" dirty="0"/>
              <a:t>示：</a:t>
            </a:r>
          </a:p>
        </p:txBody>
      </p:sp>
      <p:pic>
        <p:nvPicPr>
          <p:cNvPr id="12" name="图片 11">
            <a:extLst>
              <a:ext uri="{FF2B5EF4-FFF2-40B4-BE49-F238E27FC236}">
                <a16:creationId xmlns:a16="http://schemas.microsoft.com/office/drawing/2014/main" id="{05A50BD7-57F1-4D25-8707-CEF93DEF533C}"/>
              </a:ext>
            </a:extLst>
          </p:cNvPr>
          <p:cNvPicPr>
            <a:picLocks noChangeAspect="1"/>
          </p:cNvPicPr>
          <p:nvPr/>
        </p:nvPicPr>
        <p:blipFill rotWithShape="1">
          <a:blip r:embed="rId5">
            <a:extLst>
              <a:ext uri="{28A0092B-C50C-407E-A947-70E740481C1C}">
                <a14:useLocalDpi xmlns:a14="http://schemas.microsoft.com/office/drawing/2010/main" val="0"/>
              </a:ext>
            </a:extLst>
          </a:blip>
          <a:srcRect b="27717"/>
          <a:stretch/>
        </p:blipFill>
        <p:spPr>
          <a:xfrm>
            <a:off x="910846" y="2853754"/>
            <a:ext cx="8128000" cy="2304160"/>
          </a:xfrm>
          <a:prstGeom prst="rect">
            <a:avLst/>
          </a:prstGeom>
        </p:spPr>
      </p:pic>
      <p:sp>
        <p:nvSpPr>
          <p:cNvPr id="3" name="文本框 2"/>
          <p:cNvSpPr txBox="1"/>
          <p:nvPr/>
        </p:nvSpPr>
        <p:spPr>
          <a:xfrm>
            <a:off x="1198866" y="5143575"/>
            <a:ext cx="3816265" cy="338554"/>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Multiplication and Summation=0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037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滤波器</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48C20D6E-FF23-4535-A7A4-57F86A7ACD75}"/>
              </a:ext>
            </a:extLst>
          </p:cNvPr>
          <p:cNvSpPr>
            <a:spLocks noGrp="1"/>
          </p:cNvSpPr>
          <p:nvPr>
            <p:ph idx="1"/>
          </p:nvPr>
        </p:nvSpPr>
        <p:spPr>
          <a:xfrm>
            <a:off x="295274" y="1771978"/>
            <a:ext cx="10696271" cy="3673956"/>
          </a:xfrm>
        </p:spPr>
        <p:txBody>
          <a:bodyPr>
            <a:normAutofit/>
          </a:bodyPr>
          <a:lstStyle/>
          <a:p>
            <a:r>
              <a:rPr lang="zh-CN" altLang="en-US" sz="2000" dirty="0"/>
              <a:t>通过设计特定的</a:t>
            </a:r>
            <a:r>
              <a:rPr lang="en-US" altLang="zh-CN" sz="2000" dirty="0"/>
              <a:t>filter</a:t>
            </a:r>
            <a:r>
              <a:rPr lang="zh-CN" altLang="en-US" sz="2000" dirty="0"/>
              <a:t>，让它去跟图片做卷积，就可以识别出图片中的某些特征</a:t>
            </a:r>
            <a:endParaRPr lang="en-US" altLang="zh-CN" sz="2000" dirty="0"/>
          </a:p>
          <a:p>
            <a:endParaRPr lang="en-US" altLang="zh-CN" sz="2000" dirty="0"/>
          </a:p>
          <a:p>
            <a:r>
              <a:rPr lang="en-US" altLang="zh-CN" sz="2000" dirty="0"/>
              <a:t>CNN</a:t>
            </a:r>
            <a:r>
              <a:rPr lang="zh-CN" altLang="en-US" sz="2000" dirty="0"/>
              <a:t>（</a:t>
            </a:r>
            <a:r>
              <a:rPr lang="en-US" altLang="zh-CN" sz="2000" dirty="0"/>
              <a:t>convolutional neural network</a:t>
            </a:r>
            <a:r>
              <a:rPr lang="zh-CN" altLang="en-US" sz="2000" dirty="0"/>
              <a:t>），主要就是通过一个个的</a:t>
            </a:r>
            <a:r>
              <a:rPr lang="en-US" altLang="zh-CN" sz="2000" dirty="0"/>
              <a:t>filter</a:t>
            </a:r>
            <a:r>
              <a:rPr lang="zh-CN" altLang="en-US" sz="2000" dirty="0"/>
              <a:t>，不断地提取特征，从局部的特征到总体的特征，从而进行图像识别等等功能</a:t>
            </a:r>
            <a:endParaRPr lang="en-US" altLang="zh-CN" sz="2000" dirty="0"/>
          </a:p>
          <a:p>
            <a:endParaRPr lang="en-US" altLang="zh-CN" sz="2000" dirty="0"/>
          </a:p>
          <a:p>
            <a:r>
              <a:rPr lang="zh-CN" altLang="en-US" sz="2000" dirty="0"/>
              <a:t>滤波器有很多种，不用人工设置，</a:t>
            </a:r>
            <a:r>
              <a:rPr lang="en-US" altLang="zh-CN" sz="2000" dirty="0"/>
              <a:t>CNN</a:t>
            </a:r>
            <a:r>
              <a:rPr lang="zh-CN" altLang="en-US" sz="2000" dirty="0"/>
              <a:t>可以自己去“学习”这些</a:t>
            </a:r>
            <a:r>
              <a:rPr lang="zh-CN" altLang="en-US" sz="2000" dirty="0" smtClean="0"/>
              <a:t>参数</a:t>
            </a:r>
            <a:endParaRPr lang="en-US" altLang="zh-CN" sz="2000" dirty="0" smtClean="0"/>
          </a:p>
          <a:p>
            <a:endParaRPr lang="en-US" altLang="zh-CN" sz="2000" dirty="0"/>
          </a:p>
          <a:p>
            <a:r>
              <a:rPr lang="zh-CN" altLang="en-US" sz="2000" dirty="0" smtClean="0"/>
              <a:t>比如</a:t>
            </a:r>
            <a:r>
              <a:rPr lang="en-US" altLang="zh-CN" sz="2000" dirty="0" smtClean="0"/>
              <a:t>3</a:t>
            </a:r>
            <a:r>
              <a:rPr lang="zh-CN" altLang="en-US" sz="2000" dirty="0" smtClean="0"/>
              <a:t>*</a:t>
            </a:r>
            <a:r>
              <a:rPr lang="en-US" altLang="zh-CN" sz="2000" dirty="0" smtClean="0"/>
              <a:t>3</a:t>
            </a:r>
            <a:r>
              <a:rPr lang="zh-CN" altLang="en-US" sz="2000" dirty="0" smtClean="0"/>
              <a:t>的滤波器，就有</a:t>
            </a:r>
            <a:r>
              <a:rPr lang="en-US" altLang="zh-CN" sz="2000" dirty="0" smtClean="0"/>
              <a:t>9</a:t>
            </a:r>
            <a:r>
              <a:rPr lang="zh-CN" altLang="en-US" sz="2000" dirty="0" smtClean="0"/>
              <a:t>个参数待学习</a:t>
            </a:r>
            <a:endParaRPr lang="zh-CN" altLang="en-US" sz="2000" dirty="0"/>
          </a:p>
          <a:p>
            <a:endParaRPr lang="zh-CN" altLang="en-US" sz="2000" dirty="0"/>
          </a:p>
        </p:txBody>
      </p:sp>
    </p:spTree>
    <p:extLst>
      <p:ext uri="{BB962C8B-B14F-4D97-AF65-F5344CB8AC3E}">
        <p14:creationId xmlns:p14="http://schemas.microsoft.com/office/powerpoint/2010/main" val="290196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滤波器</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210715C7-158A-4C71-9F07-F5B2EEC7826E}"/>
              </a:ext>
            </a:extLst>
          </p:cNvPr>
          <p:cNvSpPr>
            <a:spLocks noGrp="1"/>
          </p:cNvSpPr>
          <p:nvPr>
            <p:ph idx="1"/>
          </p:nvPr>
        </p:nvSpPr>
        <p:spPr>
          <a:xfrm>
            <a:off x="301010" y="1732979"/>
            <a:ext cx="9624060" cy="4990084"/>
          </a:xfrm>
        </p:spPr>
        <p:txBody>
          <a:bodyPr>
            <a:noAutofit/>
          </a:bodyPr>
          <a:lstStyle/>
          <a:p>
            <a:r>
              <a:rPr lang="zh-CN" altLang="en-US" sz="2000" dirty="0"/>
              <a:t>在每次的卷积操作后都使用了一个叫做 </a:t>
            </a:r>
            <a:r>
              <a:rPr lang="en-US" altLang="zh-CN" sz="2000" dirty="0" err="1"/>
              <a:t>ReLU</a:t>
            </a:r>
            <a:r>
              <a:rPr lang="zh-CN" altLang="en-US" sz="2000" dirty="0"/>
              <a:t>激活函数进行再次激活。</a:t>
            </a:r>
            <a:r>
              <a:rPr lang="en-US" altLang="zh-CN" sz="2000" dirty="0" err="1"/>
              <a:t>ReLU</a:t>
            </a:r>
            <a:r>
              <a:rPr lang="en-US" altLang="zh-CN" sz="2000" dirty="0"/>
              <a:t> </a:t>
            </a:r>
            <a:r>
              <a:rPr lang="zh-CN" altLang="en-US" sz="2000" dirty="0"/>
              <a:t>表示修正线性单元（</a:t>
            </a:r>
            <a:r>
              <a:rPr lang="en-US" altLang="zh-CN" sz="2000" dirty="0"/>
              <a:t>Rectified Linear Unit</a:t>
            </a:r>
            <a:r>
              <a:rPr lang="zh-CN" altLang="en-US" sz="2000" dirty="0"/>
              <a:t>），是一个非线性操作</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zh-CN" altLang="en-US" sz="2000" dirty="0"/>
          </a:p>
        </p:txBody>
      </p:sp>
      <p:pic>
        <p:nvPicPr>
          <p:cNvPr id="11" name="图片 10">
            <a:extLst>
              <a:ext uri="{FF2B5EF4-FFF2-40B4-BE49-F238E27FC236}">
                <a16:creationId xmlns:a16="http://schemas.microsoft.com/office/drawing/2014/main" id="{E6A668E7-2EBA-43B0-98C4-8FC82CB5656F}"/>
              </a:ext>
            </a:extLst>
          </p:cNvPr>
          <p:cNvPicPr>
            <a:picLocks noChangeAspect="1"/>
          </p:cNvPicPr>
          <p:nvPr/>
        </p:nvPicPr>
        <p:blipFill rotWithShape="1">
          <a:blip r:embed="rId5">
            <a:extLst>
              <a:ext uri="{28A0092B-C50C-407E-A947-70E740481C1C}">
                <a14:useLocalDpi xmlns:a14="http://schemas.microsoft.com/office/drawing/2010/main" val="0"/>
              </a:ext>
            </a:extLst>
          </a:blip>
          <a:srcRect l="52180" b="10363"/>
          <a:stretch/>
        </p:blipFill>
        <p:spPr>
          <a:xfrm>
            <a:off x="5303151" y="2993190"/>
            <a:ext cx="4170873" cy="2452744"/>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1617958" y="4149844"/>
                <a:ext cx="346884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𝑂𝑢𝑡𝑝𝑢𝑡</m:t>
                      </m:r>
                      <m:r>
                        <a:rPr lang="en-US" altLang="zh-CN" b="0" i="1" smtClean="0">
                          <a:latin typeface="Cambria Math" panose="02040503050406030204" pitchFamily="18" charset="0"/>
                        </a:rPr>
                        <m:t>=</m:t>
                      </m:r>
                      <m:r>
                        <a:rPr lang="en-US" altLang="zh-CN" b="0" i="1" smtClean="0">
                          <a:latin typeface="Cambria Math" panose="02040503050406030204" pitchFamily="18" charset="0"/>
                        </a:rPr>
                        <m:t>𝑀𝑎𝑥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𝑧𝑒𝑟𝑜</m:t>
                      </m:r>
                      <m:r>
                        <a:rPr lang="en-US" altLang="zh-CN" b="0" i="1" smtClean="0">
                          <a:latin typeface="Cambria Math" panose="02040503050406030204" pitchFamily="18" charset="0"/>
                        </a:rPr>
                        <m:t>, </m:t>
                      </m:r>
                      <m:r>
                        <a:rPr lang="en-US" altLang="zh-CN" b="0" i="1" smtClean="0">
                          <a:latin typeface="Cambria Math" panose="02040503050406030204" pitchFamily="18" charset="0"/>
                        </a:rPr>
                        <m:t>𝐼𝑛𝑝𝑢𝑡</m:t>
                      </m:r>
                      <m:r>
                        <a:rPr lang="en-US" altLang="zh-CN" b="0" i="1" smtClean="0">
                          <a:latin typeface="Cambria Math" panose="02040503050406030204" pitchFamily="18" charset="0"/>
                        </a:rPr>
                        <m:t>)</m:t>
                      </m:r>
                    </m:oMath>
                  </m:oMathPara>
                </a14:m>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1617958" y="4149844"/>
                <a:ext cx="3468840" cy="415498"/>
              </a:xfrm>
              <a:prstGeom prst="rect">
                <a:avLst/>
              </a:prstGeom>
              <a:blipFill>
                <a:blip r:embed="rId6"/>
                <a:stretch>
                  <a:fillRect l="-351" r="-351"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84353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激活函数</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37F1158B-BDD0-4131-B977-F0AE73BDF253}"/>
              </a:ext>
            </a:extLst>
          </p:cNvPr>
          <p:cNvSpPr>
            <a:spLocks noGrp="1"/>
          </p:cNvSpPr>
          <p:nvPr>
            <p:ph idx="1"/>
          </p:nvPr>
        </p:nvSpPr>
        <p:spPr>
          <a:xfrm>
            <a:off x="550862" y="1620429"/>
            <a:ext cx="10440683" cy="4047879"/>
          </a:xfrm>
        </p:spPr>
        <p:txBody>
          <a:bodyPr>
            <a:normAutofit/>
          </a:bodyPr>
          <a:lstStyle/>
          <a:p>
            <a:r>
              <a:rPr lang="en-US" altLang="zh-CN" sz="2000" dirty="0" err="1"/>
              <a:t>ReLU</a:t>
            </a:r>
            <a:r>
              <a:rPr lang="en-US" altLang="zh-CN" sz="2000" dirty="0"/>
              <a:t> </a:t>
            </a:r>
            <a:r>
              <a:rPr lang="zh-CN" altLang="en-US" sz="2000" dirty="0"/>
              <a:t>是一个元素级别的操作（应用到各个像素），并将特征图中的所有小于 </a:t>
            </a:r>
            <a:r>
              <a:rPr lang="en-US" altLang="zh-CN" sz="2000" dirty="0"/>
              <a:t>0 </a:t>
            </a:r>
            <a:r>
              <a:rPr lang="zh-CN" altLang="en-US" sz="2000" dirty="0"/>
              <a:t>的像素值设置为零。</a:t>
            </a:r>
            <a:endParaRPr lang="en-US" altLang="zh-CN" sz="2000" dirty="0"/>
          </a:p>
          <a:p>
            <a:endParaRPr lang="en-US" altLang="zh-CN" sz="2000" dirty="0"/>
          </a:p>
          <a:p>
            <a:r>
              <a:rPr lang="en-US" altLang="zh-CN" sz="2000" dirty="0" err="1"/>
              <a:t>ReLU</a:t>
            </a:r>
            <a:r>
              <a:rPr lang="en-US" altLang="zh-CN" sz="2000" dirty="0"/>
              <a:t> </a:t>
            </a:r>
            <a:r>
              <a:rPr lang="zh-CN" altLang="en-US" sz="2000" dirty="0"/>
              <a:t>的目的是在 </a:t>
            </a:r>
            <a:r>
              <a:rPr lang="en-US" altLang="zh-CN" sz="2000" dirty="0" err="1"/>
              <a:t>ConvNet</a:t>
            </a:r>
            <a:r>
              <a:rPr lang="en-US" altLang="zh-CN" sz="2000" dirty="0"/>
              <a:t> </a:t>
            </a:r>
            <a:r>
              <a:rPr lang="zh-CN" altLang="en-US" sz="2000" dirty="0"/>
              <a:t>中引入非线性，因为在大部分的我们希望 </a:t>
            </a:r>
            <a:r>
              <a:rPr lang="en-US" altLang="zh-CN" sz="2000" dirty="0" err="1"/>
              <a:t>ConvNet</a:t>
            </a:r>
            <a:r>
              <a:rPr lang="en-US" altLang="zh-CN" sz="2000" dirty="0"/>
              <a:t> </a:t>
            </a:r>
            <a:r>
              <a:rPr lang="zh-CN" altLang="en-US" sz="2000" dirty="0"/>
              <a:t>学习的实际数据是非线性的（卷积是一个线性操作</a:t>
            </a:r>
            <a:r>
              <a:rPr lang="en-US" altLang="zh-CN" sz="2000" dirty="0"/>
              <a:t>——</a:t>
            </a:r>
            <a:r>
              <a:rPr lang="zh-CN" altLang="en-US" sz="2000" dirty="0"/>
              <a:t>元素级别的矩阵相乘和相加，所以我们需要通过使用非线性函数 </a:t>
            </a:r>
            <a:r>
              <a:rPr lang="en-US" altLang="zh-CN" sz="2000" dirty="0" err="1"/>
              <a:t>ReLU</a:t>
            </a:r>
            <a:r>
              <a:rPr lang="en-US" altLang="zh-CN" sz="2000" dirty="0"/>
              <a:t> </a:t>
            </a:r>
            <a:r>
              <a:rPr lang="zh-CN" altLang="en-US" sz="2000" dirty="0"/>
              <a:t>来引入非线性。</a:t>
            </a:r>
            <a:endParaRPr lang="en-US" altLang="zh-CN" sz="2000" dirty="0"/>
          </a:p>
          <a:p>
            <a:endParaRPr lang="zh-CN" altLang="en-US" sz="2000" dirty="0"/>
          </a:p>
          <a:p>
            <a:r>
              <a:rPr lang="zh-CN" altLang="en-US" sz="2000" dirty="0"/>
              <a:t>其他非线性函数，比如 </a:t>
            </a:r>
            <a:r>
              <a:rPr lang="en-US" altLang="zh-CN" sz="2000" dirty="0"/>
              <a:t>tanh </a:t>
            </a:r>
            <a:r>
              <a:rPr lang="zh-CN" altLang="en-US" sz="2000" dirty="0"/>
              <a:t>或者 </a:t>
            </a:r>
            <a:r>
              <a:rPr lang="en-US" altLang="zh-CN" sz="2000" dirty="0"/>
              <a:t>sigmoid </a:t>
            </a:r>
            <a:r>
              <a:rPr lang="zh-CN" altLang="en-US" sz="2000" dirty="0"/>
              <a:t>也可以用来替代 </a:t>
            </a:r>
            <a:r>
              <a:rPr lang="en-US" altLang="zh-CN" sz="2000" dirty="0" err="1"/>
              <a:t>ReLU</a:t>
            </a:r>
            <a:r>
              <a:rPr lang="zh-CN" altLang="en-US" sz="2000" dirty="0"/>
              <a:t>，但 </a:t>
            </a:r>
            <a:r>
              <a:rPr lang="en-US" altLang="zh-CN" sz="2000" dirty="0" err="1"/>
              <a:t>ReLU</a:t>
            </a:r>
            <a:r>
              <a:rPr lang="en-US" altLang="zh-CN" sz="2000" dirty="0"/>
              <a:t> </a:t>
            </a:r>
            <a:r>
              <a:rPr lang="zh-CN" altLang="en-US" sz="2000" dirty="0"/>
              <a:t>在大部分情况下表现更好。</a:t>
            </a:r>
          </a:p>
          <a:p>
            <a:endParaRPr lang="zh-CN" altLang="en-US" sz="2000" dirty="0"/>
          </a:p>
        </p:txBody>
      </p:sp>
    </p:spTree>
    <p:extLst>
      <p:ext uri="{BB962C8B-B14F-4D97-AF65-F5344CB8AC3E}">
        <p14:creationId xmlns:p14="http://schemas.microsoft.com/office/powerpoint/2010/main" val="34148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深度模型：多层感知机</a:t>
            </a:r>
            <a:endParaRPr lang="en-US" altLang="zh-CN" sz="2800" b="1" dirty="0" smtClean="0"/>
          </a:p>
        </p:txBody>
      </p:sp>
      <p:sp>
        <p:nvSpPr>
          <p:cNvPr id="12" name="内容占位符 2">
            <a:extLst>
              <a:ext uri="{FF2B5EF4-FFF2-40B4-BE49-F238E27FC236}">
                <a16:creationId xmlns:a16="http://schemas.microsoft.com/office/drawing/2014/main" id="{3A49E97E-F91B-4C7E-A615-17A19B223C2A}"/>
              </a:ext>
            </a:extLst>
          </p:cNvPr>
          <p:cNvSpPr>
            <a:spLocks noGrp="1"/>
          </p:cNvSpPr>
          <p:nvPr>
            <p:ph idx="1"/>
          </p:nvPr>
        </p:nvSpPr>
        <p:spPr>
          <a:xfrm>
            <a:off x="534670" y="1764295"/>
            <a:ext cx="10600886" cy="4593643"/>
          </a:xfrm>
        </p:spPr>
        <p:txBody>
          <a:bodyPr>
            <a:normAutofit lnSpcReduction="10000"/>
          </a:bodyPr>
          <a:lstStyle/>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smtClean="0"/>
          </a:p>
          <a:p>
            <a:endParaRPr lang="en-US" altLang="zh-CN" sz="2000" dirty="0"/>
          </a:p>
          <a:p>
            <a:endParaRPr lang="en-US" altLang="zh-CN" sz="2000" dirty="0" smtClean="0"/>
          </a:p>
          <a:p>
            <a:r>
              <a:rPr lang="zh-CN" altLang="en-US" sz="2000" dirty="0" smtClean="0"/>
              <a:t>不过，线性组合</a:t>
            </a:r>
            <a:r>
              <a:rPr lang="zh-CN" altLang="en-US" sz="2000" dirty="0"/>
              <a:t>的线性组合，仍然是线性的</a:t>
            </a:r>
            <a:endParaRPr lang="en-US" altLang="zh-CN" sz="2000" dirty="0"/>
          </a:p>
          <a:p>
            <a:endParaRPr lang="zh-CN" altLang="en-US" sz="2000" dirty="0"/>
          </a:p>
        </p:txBody>
      </p:sp>
      <p:pic>
        <p:nvPicPr>
          <p:cNvPr id="13" name="图片 12">
            <a:extLst>
              <a:ext uri="{FF2B5EF4-FFF2-40B4-BE49-F238E27FC236}">
                <a16:creationId xmlns:a16="http://schemas.microsoft.com/office/drawing/2014/main" id="{62EAE56C-083E-4CC8-BB43-CB8D69B7A3F7}"/>
              </a:ext>
            </a:extLst>
          </p:cNvPr>
          <p:cNvPicPr>
            <a:picLocks noChangeAspect="1"/>
          </p:cNvPicPr>
          <p:nvPr/>
        </p:nvPicPr>
        <p:blipFill rotWithShape="1">
          <a:blip r:embed="rId4">
            <a:extLst>
              <a:ext uri="{28A0092B-C50C-407E-A947-70E740481C1C}">
                <a14:useLocalDpi xmlns:a14="http://schemas.microsoft.com/office/drawing/2010/main" val="0"/>
              </a:ext>
            </a:extLst>
          </a:blip>
          <a:srcRect b="5935"/>
          <a:stretch/>
        </p:blipFill>
        <p:spPr>
          <a:xfrm>
            <a:off x="1615652" y="1643282"/>
            <a:ext cx="5384057" cy="3730648"/>
          </a:xfrm>
          <a:prstGeom prst="rect">
            <a:avLst/>
          </a:prstGeom>
        </p:spPr>
      </p:pic>
    </p:spTree>
    <p:extLst>
      <p:ext uri="{BB962C8B-B14F-4D97-AF65-F5344CB8AC3E}">
        <p14:creationId xmlns:p14="http://schemas.microsoft.com/office/powerpoint/2010/main" val="332335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padding </a:t>
            </a:r>
            <a:r>
              <a:rPr lang="zh-CN" altLang="en-US" sz="2800" b="1" dirty="0"/>
              <a:t>填白</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6">
            <a:extLst>
              <a:ext uri="{FF2B5EF4-FFF2-40B4-BE49-F238E27FC236}">
                <a16:creationId xmlns:a16="http://schemas.microsoft.com/office/drawing/2014/main" id="{EE76B527-EBB8-44BF-928B-B2F9C3AA5BA0}"/>
              </a:ext>
            </a:extLst>
          </p:cNvPr>
          <p:cNvSpPr>
            <a:spLocks noGrp="1"/>
          </p:cNvSpPr>
          <p:nvPr>
            <p:ph idx="1"/>
          </p:nvPr>
        </p:nvSpPr>
        <p:spPr>
          <a:xfrm>
            <a:off x="534670" y="1764295"/>
            <a:ext cx="10660380" cy="3753644"/>
          </a:xfrm>
        </p:spPr>
        <p:txBody>
          <a:bodyPr>
            <a:normAutofit/>
          </a:bodyPr>
          <a:lstStyle/>
          <a:p>
            <a:r>
              <a:rPr lang="zh-CN" altLang="en-US" sz="2000" dirty="0"/>
              <a:t>上例中，原图像经过</a:t>
            </a:r>
            <a:r>
              <a:rPr lang="en-US" altLang="zh-CN" sz="2000" dirty="0"/>
              <a:t>filter</a:t>
            </a:r>
            <a:r>
              <a:rPr lang="zh-CN" altLang="en-US" sz="2000" dirty="0"/>
              <a:t>卷积之后，从</a:t>
            </a:r>
            <a:r>
              <a:rPr lang="en-US" altLang="zh-CN" sz="2000" dirty="0"/>
              <a:t>(8,8)</a:t>
            </a:r>
            <a:r>
              <a:rPr lang="zh-CN" altLang="en-US" sz="2000" dirty="0"/>
              <a:t>变成了</a:t>
            </a:r>
            <a:r>
              <a:rPr lang="en-US" altLang="zh-CN" sz="2000" dirty="0"/>
              <a:t>(6,6)</a:t>
            </a:r>
            <a:r>
              <a:rPr lang="zh-CN" altLang="en-US" sz="2000" dirty="0"/>
              <a:t>。假设我们再卷一次，那大小就变成了</a:t>
            </a:r>
            <a:r>
              <a:rPr lang="en-US" altLang="zh-CN" sz="2000" dirty="0"/>
              <a:t>(4,4)</a:t>
            </a:r>
            <a:r>
              <a:rPr lang="zh-CN" altLang="en-US" sz="2000" dirty="0"/>
              <a:t>，卷不了几次就没了</a:t>
            </a:r>
            <a:endParaRPr lang="en-US" altLang="zh-CN" sz="2000" dirty="0"/>
          </a:p>
          <a:p>
            <a:endParaRPr lang="en-US" altLang="zh-CN" sz="2000" dirty="0"/>
          </a:p>
          <a:p>
            <a:r>
              <a:rPr lang="zh-CN" altLang="en-US" sz="2000" dirty="0"/>
              <a:t>相比于图片中间的点，图片边缘的点在卷积中被计算的次数很少。这样的话，边缘的信息就易于丢失</a:t>
            </a:r>
            <a:endParaRPr lang="en-US" altLang="zh-CN" sz="2000" dirty="0"/>
          </a:p>
          <a:p>
            <a:endParaRPr lang="en-US" altLang="zh-CN" sz="2000" dirty="0"/>
          </a:p>
          <a:p>
            <a:r>
              <a:rPr lang="zh-CN" altLang="en-US" sz="2000" dirty="0"/>
              <a:t>这种“让卷积之后的大小不变”的</a:t>
            </a:r>
            <a:r>
              <a:rPr lang="en-US" altLang="zh-CN" sz="2000" dirty="0"/>
              <a:t>padding</a:t>
            </a:r>
            <a:r>
              <a:rPr lang="zh-CN" altLang="en-US" sz="2000" dirty="0"/>
              <a:t>方式，被称为 </a:t>
            </a:r>
            <a:r>
              <a:rPr lang="zh-CN" altLang="en-US" sz="2000" b="1" dirty="0"/>
              <a:t>“</a:t>
            </a:r>
            <a:r>
              <a:rPr lang="en-US" altLang="zh-CN" sz="2000" b="1" dirty="0"/>
              <a:t>Same”</a:t>
            </a:r>
            <a:r>
              <a:rPr lang="zh-CN" altLang="en-US" sz="2000" dirty="0"/>
              <a:t>方式，把不经过任何填白的，被称为 </a:t>
            </a:r>
            <a:r>
              <a:rPr lang="zh-CN" altLang="en-US" sz="2000" b="1" dirty="0"/>
              <a:t>“</a:t>
            </a:r>
            <a:r>
              <a:rPr lang="en-US" altLang="zh-CN" sz="2000" b="1" dirty="0"/>
              <a:t>Valid”</a:t>
            </a:r>
            <a:r>
              <a:rPr lang="zh-CN" altLang="en-US" sz="2000" dirty="0"/>
              <a:t>方式。</a:t>
            </a:r>
            <a:endParaRPr lang="en-US" altLang="zh-CN" sz="2000" dirty="0"/>
          </a:p>
        </p:txBody>
      </p:sp>
    </p:spTree>
    <p:extLst>
      <p:ext uri="{BB962C8B-B14F-4D97-AF65-F5344CB8AC3E}">
        <p14:creationId xmlns:p14="http://schemas.microsoft.com/office/powerpoint/2010/main" val="2482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padding </a:t>
            </a:r>
            <a:r>
              <a:rPr lang="zh-CN" altLang="en-US" sz="2800" b="1" dirty="0"/>
              <a:t>填白</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0F3B4A89-57A2-44FC-BCE0-EDB216A11EFD}"/>
              </a:ext>
            </a:extLst>
          </p:cNvPr>
          <p:cNvSpPr>
            <a:spLocks noGrp="1"/>
          </p:cNvSpPr>
          <p:nvPr>
            <p:ph idx="1"/>
          </p:nvPr>
        </p:nvSpPr>
        <p:spPr>
          <a:xfrm>
            <a:off x="516420" y="1607284"/>
            <a:ext cx="9624060" cy="4990084"/>
          </a:xfrm>
        </p:spPr>
        <p:txBody>
          <a:bodyPr>
            <a:noAutofit/>
          </a:bodyPr>
          <a:lstStyle/>
          <a:p>
            <a:r>
              <a:rPr lang="zh-CN" altLang="en-US" sz="2000" dirty="0"/>
              <a:t>为了解决这个问题，可以采用</a:t>
            </a:r>
            <a:r>
              <a:rPr lang="en-US" altLang="zh-CN" sz="2000" dirty="0"/>
              <a:t>padding</a:t>
            </a:r>
            <a:r>
              <a:rPr lang="zh-CN" altLang="en-US" sz="2000" dirty="0"/>
              <a:t>的方法。每次卷积前，先给图片周围都补一圈空白，让卷积之后图片跟原来一样大，同时，原来的边缘也被计算了更多次。</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p:txBody>
      </p:sp>
      <p:pic>
        <p:nvPicPr>
          <p:cNvPr id="11" name="图片 10">
            <a:extLst>
              <a:ext uri="{FF2B5EF4-FFF2-40B4-BE49-F238E27FC236}">
                <a16:creationId xmlns:a16="http://schemas.microsoft.com/office/drawing/2014/main" id="{C01899FC-0CFD-42CF-B6DD-01E7B8FEAC29}"/>
              </a:ext>
            </a:extLst>
          </p:cNvPr>
          <p:cNvPicPr>
            <a:picLocks noChangeAspect="1"/>
          </p:cNvPicPr>
          <p:nvPr/>
        </p:nvPicPr>
        <p:blipFill>
          <a:blip r:embed="rId5"/>
          <a:stretch>
            <a:fillRect/>
          </a:stretch>
        </p:blipFill>
        <p:spPr>
          <a:xfrm>
            <a:off x="1198866" y="2413536"/>
            <a:ext cx="7915275" cy="3838575"/>
          </a:xfrm>
          <a:prstGeom prst="rect">
            <a:avLst/>
          </a:prstGeom>
        </p:spPr>
      </p:pic>
    </p:spTree>
    <p:extLst>
      <p:ext uri="{BB962C8B-B14F-4D97-AF65-F5344CB8AC3E}">
        <p14:creationId xmlns:p14="http://schemas.microsoft.com/office/powerpoint/2010/main" val="4041019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stride </a:t>
            </a:r>
            <a:r>
              <a:rPr lang="zh-CN" altLang="en-US" sz="2800" b="1" dirty="0"/>
              <a:t>步长</a:t>
            </a:r>
            <a:endParaRPr lang="zh-CN" altLang="en-US" sz="2800" b="1" dirty="0">
              <a:latin typeface="Times New Roman" panose="02020603050405020304" pitchFamily="18" charset="0"/>
              <a:cs typeface="Times New Roman" panose="02020603050405020304" pitchFamily="18" charset="0"/>
            </a:endParaRPr>
          </a:p>
        </p:txBody>
      </p:sp>
      <p:sp>
        <p:nvSpPr>
          <p:cNvPr id="12" name="内容占位符 2">
            <a:extLst>
              <a:ext uri="{FF2B5EF4-FFF2-40B4-BE49-F238E27FC236}">
                <a16:creationId xmlns:a16="http://schemas.microsoft.com/office/drawing/2014/main" id="{C54D4031-264E-4A4F-9CFC-C75BC29B0850}"/>
              </a:ext>
            </a:extLst>
          </p:cNvPr>
          <p:cNvSpPr>
            <a:spLocks noGrp="1"/>
          </p:cNvSpPr>
          <p:nvPr>
            <p:ph idx="1"/>
          </p:nvPr>
        </p:nvSpPr>
        <p:spPr>
          <a:xfrm>
            <a:off x="534670" y="1764295"/>
            <a:ext cx="10312866" cy="3033594"/>
          </a:xfrm>
        </p:spPr>
        <p:txBody>
          <a:bodyPr>
            <a:normAutofit/>
          </a:bodyPr>
          <a:lstStyle/>
          <a:p>
            <a:r>
              <a:rPr lang="zh-CN" altLang="en-US" sz="2000" dirty="0"/>
              <a:t>前例中卷积，默认步长是</a:t>
            </a:r>
            <a:r>
              <a:rPr lang="en-US" altLang="zh-CN" sz="2000" dirty="0"/>
              <a:t>1</a:t>
            </a:r>
            <a:r>
              <a:rPr lang="zh-CN" altLang="en-US" sz="2000" dirty="0"/>
              <a:t>，但实际上，我们可以设置步长为其他的值。</a:t>
            </a:r>
            <a:endParaRPr lang="en-US" altLang="zh-CN" sz="2000" dirty="0"/>
          </a:p>
          <a:p>
            <a:endParaRPr lang="en-US" altLang="zh-CN" sz="2000" dirty="0"/>
          </a:p>
          <a:p>
            <a:r>
              <a:rPr lang="zh-CN" altLang="en-US" sz="2000" dirty="0"/>
              <a:t>比如，对于</a:t>
            </a:r>
            <a:r>
              <a:rPr lang="en-US" altLang="zh-CN" sz="2000" dirty="0"/>
              <a:t>(8,8)</a:t>
            </a:r>
            <a:r>
              <a:rPr lang="zh-CN" altLang="en-US" sz="2000" dirty="0"/>
              <a:t>的输入，我们用</a:t>
            </a:r>
            <a:r>
              <a:rPr lang="en-US" altLang="zh-CN" sz="2000" dirty="0"/>
              <a:t>(3,3)</a:t>
            </a:r>
            <a:r>
              <a:rPr lang="zh-CN" altLang="en-US" sz="2000" dirty="0"/>
              <a:t>的</a:t>
            </a:r>
            <a:r>
              <a:rPr lang="en-US" altLang="zh-CN" sz="2000" dirty="0"/>
              <a:t>filter</a:t>
            </a:r>
            <a:r>
              <a:rPr lang="zh-CN" altLang="en-US" sz="2000" dirty="0"/>
              <a:t>，</a:t>
            </a:r>
            <a:br>
              <a:rPr lang="zh-CN" altLang="en-US" sz="2000" dirty="0"/>
            </a:br>
            <a:endParaRPr lang="en-US" altLang="zh-CN" sz="2000" dirty="0"/>
          </a:p>
          <a:p>
            <a:r>
              <a:rPr lang="zh-CN" altLang="en-US" sz="2000" dirty="0"/>
              <a:t>如果</a:t>
            </a:r>
            <a:r>
              <a:rPr lang="en-US" altLang="zh-CN" sz="2000" dirty="0"/>
              <a:t>stride=1</a:t>
            </a:r>
            <a:r>
              <a:rPr lang="zh-CN" altLang="en-US" sz="2000" dirty="0"/>
              <a:t>，则输出为</a:t>
            </a:r>
            <a:r>
              <a:rPr lang="en-US" altLang="zh-CN" sz="2000" dirty="0"/>
              <a:t>(6,6);</a:t>
            </a:r>
            <a:br>
              <a:rPr lang="en-US" altLang="zh-CN" sz="2000" dirty="0"/>
            </a:br>
            <a:endParaRPr lang="en-US" altLang="zh-CN" sz="2000" dirty="0"/>
          </a:p>
          <a:p>
            <a:r>
              <a:rPr lang="zh-CN" altLang="en-US" sz="2000" dirty="0"/>
              <a:t>如果</a:t>
            </a:r>
            <a:r>
              <a:rPr lang="en-US" altLang="zh-CN" sz="2000" dirty="0"/>
              <a:t>stride=2</a:t>
            </a:r>
            <a:r>
              <a:rPr lang="zh-CN" altLang="en-US" sz="2000" dirty="0"/>
              <a:t>，则输出为</a:t>
            </a:r>
            <a:r>
              <a:rPr lang="en-US" altLang="zh-CN" sz="2000" dirty="0"/>
              <a:t>(3,3)</a:t>
            </a:r>
          </a:p>
          <a:p>
            <a:endParaRPr lang="zh-CN" altLang="en-US" sz="2000" dirty="0"/>
          </a:p>
        </p:txBody>
      </p:sp>
    </p:spTree>
    <p:extLst>
      <p:ext uri="{BB962C8B-B14F-4D97-AF65-F5344CB8AC3E}">
        <p14:creationId xmlns:p14="http://schemas.microsoft.com/office/powerpoint/2010/main" val="24838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pooling </a:t>
            </a:r>
            <a:r>
              <a:rPr lang="zh-CN" altLang="en-US" sz="2800" b="1" dirty="0"/>
              <a:t>池化</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FD585D9A-5F3F-4568-B68F-8D83CC02D4AF}"/>
              </a:ext>
            </a:extLst>
          </p:cNvPr>
          <p:cNvSpPr>
            <a:spLocks noGrp="1"/>
          </p:cNvSpPr>
          <p:nvPr>
            <p:ph idx="1"/>
          </p:nvPr>
        </p:nvSpPr>
        <p:spPr>
          <a:xfrm>
            <a:off x="687070" y="1595719"/>
            <a:ext cx="9624060" cy="4990084"/>
          </a:xfrm>
        </p:spPr>
        <p:txBody>
          <a:bodyPr>
            <a:normAutofit/>
          </a:bodyPr>
          <a:lstStyle/>
          <a:p>
            <a:r>
              <a:rPr lang="en-US" altLang="zh-CN" sz="2000" dirty="0"/>
              <a:t>pooling</a:t>
            </a:r>
            <a:r>
              <a:rPr lang="zh-CN" altLang="en-US" sz="2000" dirty="0"/>
              <a:t>，池化（也叫做亚采样或者下采样）降低了各个特征图的维度，但可以保持大部分重要的信息，防止过拟合</a:t>
            </a:r>
            <a:endParaRPr lang="en-US" altLang="zh-CN" sz="2000" dirty="0"/>
          </a:p>
          <a:p>
            <a:endParaRPr lang="en-US" altLang="zh-CN" sz="2000" dirty="0"/>
          </a:p>
          <a:p>
            <a:r>
              <a:rPr lang="zh-CN" altLang="en-US" sz="2000" dirty="0"/>
              <a:t>比如下面的</a:t>
            </a:r>
            <a:r>
              <a:rPr lang="en-US" altLang="zh-CN" sz="2000" dirty="0" err="1"/>
              <a:t>MaxPooling</a:t>
            </a:r>
            <a:r>
              <a:rPr lang="zh-CN" altLang="en-US" sz="2000" dirty="0"/>
              <a:t>，采用了一个</a:t>
            </a:r>
            <a:r>
              <a:rPr lang="en-US" altLang="zh-CN" sz="2000" dirty="0"/>
              <a:t>2×2</a:t>
            </a:r>
            <a:r>
              <a:rPr lang="zh-CN" altLang="en-US" sz="2000" dirty="0"/>
              <a:t>的窗口，并取</a:t>
            </a:r>
            <a:r>
              <a:rPr lang="en-US" altLang="zh-CN" sz="2000" dirty="0"/>
              <a:t>stride=2</a:t>
            </a:r>
            <a:r>
              <a:rPr lang="zh-CN" altLang="en-US" sz="2000" dirty="0"/>
              <a:t>；除了</a:t>
            </a:r>
            <a:r>
              <a:rPr lang="en-US" altLang="zh-CN" sz="2000" dirty="0" err="1"/>
              <a:t>MaxPooling</a:t>
            </a:r>
            <a:r>
              <a:rPr lang="zh-CN" altLang="en-US" sz="2000" dirty="0"/>
              <a:t>，还有</a:t>
            </a:r>
            <a:r>
              <a:rPr lang="en-US" altLang="zh-CN" sz="2000" dirty="0" err="1"/>
              <a:t>AveragePooling</a:t>
            </a:r>
            <a:r>
              <a:rPr lang="zh-CN" altLang="en-US" sz="2000" dirty="0"/>
              <a:t>，顾名思义就是取那个区域的平均值</a:t>
            </a:r>
          </a:p>
        </p:txBody>
      </p:sp>
      <p:pic>
        <p:nvPicPr>
          <p:cNvPr id="10" name="图片 9">
            <a:extLst>
              <a:ext uri="{FF2B5EF4-FFF2-40B4-BE49-F238E27FC236}">
                <a16:creationId xmlns:a16="http://schemas.microsoft.com/office/drawing/2014/main" id="{1DE44F08-9051-466B-8503-56E912F3D72B}"/>
              </a:ext>
            </a:extLst>
          </p:cNvPr>
          <p:cNvPicPr>
            <a:picLocks noChangeAspect="1"/>
          </p:cNvPicPr>
          <p:nvPr/>
        </p:nvPicPr>
        <p:blipFill>
          <a:blip r:embed="rId5"/>
          <a:stretch>
            <a:fillRect/>
          </a:stretch>
        </p:blipFill>
        <p:spPr>
          <a:xfrm>
            <a:off x="2566961" y="3371483"/>
            <a:ext cx="5254027" cy="3168159"/>
          </a:xfrm>
          <a:prstGeom prst="rect">
            <a:avLst/>
          </a:prstGeom>
        </p:spPr>
      </p:pic>
    </p:spTree>
    <p:extLst>
      <p:ext uri="{BB962C8B-B14F-4D97-AF65-F5344CB8AC3E}">
        <p14:creationId xmlns:p14="http://schemas.microsoft.com/office/powerpoint/2010/main" val="61046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54</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CNN</a:t>
            </a:r>
            <a:r>
              <a:rPr lang="zh-CN" altLang="en-US" sz="2800" b="1" dirty="0"/>
              <a:t>的结构组成</a:t>
            </a:r>
            <a:endParaRPr lang="zh-CN" altLang="en-US" sz="2800" b="1" dirty="0">
              <a:latin typeface="Times New Roman" panose="02020603050405020304" pitchFamily="18" charset="0"/>
              <a:cs typeface="Times New Roman" panose="02020603050405020304" pitchFamily="18" charset="0"/>
            </a:endParaRPr>
          </a:p>
        </p:txBody>
      </p:sp>
      <p:pic>
        <p:nvPicPr>
          <p:cNvPr id="11" name="内容占位符 4">
            <a:extLst>
              <a:ext uri="{FF2B5EF4-FFF2-40B4-BE49-F238E27FC236}">
                <a16:creationId xmlns:a16="http://schemas.microsoft.com/office/drawing/2014/main" id="{182065E2-AEAA-4770-912E-87F5D9976778}"/>
              </a:ext>
            </a:extLst>
          </p:cNvPr>
          <p:cNvPicPr>
            <a:picLocks noGrp="1" noChangeAspect="1"/>
          </p:cNvPicPr>
          <p:nvPr>
            <p:ph idx="1"/>
          </p:nvPr>
        </p:nvPicPr>
        <p:blipFill>
          <a:blip r:embed="rId5"/>
          <a:stretch>
            <a:fillRect/>
          </a:stretch>
        </p:blipFill>
        <p:spPr>
          <a:xfrm>
            <a:off x="910167" y="1836415"/>
            <a:ext cx="8209249" cy="4617703"/>
          </a:xfrm>
          <a:prstGeom prst="rect">
            <a:avLst/>
          </a:prstGeom>
        </p:spPr>
      </p:pic>
    </p:spTree>
    <p:extLst>
      <p:ext uri="{BB962C8B-B14F-4D97-AF65-F5344CB8AC3E}">
        <p14:creationId xmlns:p14="http://schemas.microsoft.com/office/powerpoint/2010/main" val="25941226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55</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CNN</a:t>
            </a:r>
            <a:r>
              <a:rPr lang="zh-CN" altLang="en-US" sz="2800" b="1" dirty="0"/>
              <a:t>的结构组成</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17F1E3D7-8438-4E7E-958B-CBFA8BDF81C9}"/>
              </a:ext>
            </a:extLst>
          </p:cNvPr>
          <p:cNvSpPr>
            <a:spLocks noGrp="1"/>
          </p:cNvSpPr>
          <p:nvPr>
            <p:ph idx="1"/>
          </p:nvPr>
        </p:nvSpPr>
        <p:spPr>
          <a:xfrm>
            <a:off x="534670" y="1555769"/>
            <a:ext cx="10744896" cy="3674150"/>
          </a:xfrm>
        </p:spPr>
        <p:txBody>
          <a:bodyPr>
            <a:noAutofit/>
          </a:bodyPr>
          <a:lstStyle/>
          <a:p>
            <a:r>
              <a:rPr lang="en-US" altLang="zh-CN" sz="2000" b="1" dirty="0"/>
              <a:t>1. Convolutional layer</a:t>
            </a:r>
            <a:r>
              <a:rPr lang="zh-CN" altLang="en-US" sz="2000" b="1" dirty="0"/>
              <a:t>（卷积层</a:t>
            </a:r>
            <a:r>
              <a:rPr lang="en-US" altLang="zh-CN" sz="2000" b="1" dirty="0"/>
              <a:t>--CONV</a:t>
            </a:r>
            <a:r>
              <a:rPr lang="zh-CN" altLang="en-US" sz="2000" b="1" dirty="0"/>
              <a:t>）</a:t>
            </a:r>
            <a:r>
              <a:rPr lang="en-US" altLang="zh-CN" sz="2000" dirty="0"/>
              <a:t/>
            </a:r>
            <a:br>
              <a:rPr lang="en-US" altLang="zh-CN" sz="2000" dirty="0"/>
            </a:br>
            <a:r>
              <a:rPr lang="zh-CN" altLang="en-US" sz="2000" dirty="0"/>
              <a:t>超参数：</a:t>
            </a:r>
            <a:r>
              <a:rPr lang="en-US" altLang="zh-CN" sz="2000" dirty="0"/>
              <a:t>filters</a:t>
            </a:r>
            <a:r>
              <a:rPr lang="zh-CN" altLang="en-US" sz="2000" dirty="0"/>
              <a:t>的数量、大小、步长，</a:t>
            </a:r>
            <a:r>
              <a:rPr lang="en-US" altLang="zh-CN" sz="2000" dirty="0"/>
              <a:t>padding</a:t>
            </a:r>
            <a:r>
              <a:rPr lang="zh-CN" altLang="en-US" sz="2000" dirty="0"/>
              <a:t>是“</a:t>
            </a:r>
            <a:r>
              <a:rPr lang="en-US" altLang="zh-CN" sz="2000" dirty="0"/>
              <a:t>valid”</a:t>
            </a:r>
            <a:r>
              <a:rPr lang="zh-CN" altLang="en-US" sz="2000" dirty="0"/>
              <a:t>还是“</a:t>
            </a:r>
            <a:r>
              <a:rPr lang="en-US" altLang="zh-CN" sz="2000" dirty="0"/>
              <a:t>same”</a:t>
            </a:r>
            <a:r>
              <a:rPr lang="zh-CN" altLang="en-US" sz="2000" dirty="0"/>
              <a:t>；激活函数。</a:t>
            </a:r>
            <a:endParaRPr lang="en-US" altLang="zh-CN" sz="2000" dirty="0"/>
          </a:p>
          <a:p>
            <a:endParaRPr lang="zh-CN" altLang="en-US" sz="2000" dirty="0"/>
          </a:p>
          <a:p>
            <a:r>
              <a:rPr lang="en-US" altLang="zh-CN" sz="2000" b="1" dirty="0"/>
              <a:t>2. Pooling layer </a:t>
            </a:r>
            <a:r>
              <a:rPr lang="zh-CN" altLang="en-US" sz="2000" b="1" dirty="0"/>
              <a:t>（池化层</a:t>
            </a:r>
            <a:r>
              <a:rPr lang="en-US" altLang="zh-CN" sz="2000" b="1" dirty="0"/>
              <a:t>--POOL</a:t>
            </a:r>
            <a:r>
              <a:rPr lang="zh-CN" altLang="en-US" sz="2000" b="1" dirty="0"/>
              <a:t>）</a:t>
            </a:r>
            <a:r>
              <a:rPr lang="en-US" altLang="zh-CN" sz="2000" dirty="0"/>
              <a:t/>
            </a:r>
            <a:br>
              <a:rPr lang="en-US" altLang="zh-CN" sz="2000" dirty="0"/>
            </a:br>
            <a:r>
              <a:rPr lang="zh-CN" altLang="en-US" sz="2000" dirty="0"/>
              <a:t>超参数：</a:t>
            </a:r>
            <a:r>
              <a:rPr lang="en-US" altLang="zh-CN" sz="2000" dirty="0"/>
              <a:t>Max</a:t>
            </a:r>
            <a:r>
              <a:rPr lang="zh-CN" altLang="en-US" sz="2000" dirty="0"/>
              <a:t>还是</a:t>
            </a:r>
            <a:r>
              <a:rPr lang="en-US" altLang="zh-CN" sz="2000" dirty="0"/>
              <a:t>average</a:t>
            </a:r>
            <a:r>
              <a:rPr lang="zh-CN" altLang="en-US" sz="2000" dirty="0"/>
              <a:t>，窗口大小以及步长。通常，我们使用的比较多的是</a:t>
            </a:r>
            <a:r>
              <a:rPr lang="en-US" altLang="zh-CN" sz="2000" dirty="0" err="1"/>
              <a:t>Maxpooling</a:t>
            </a:r>
            <a:r>
              <a:rPr lang="zh-CN" altLang="en-US" sz="2000" dirty="0"/>
              <a:t>，而且一般取大小为（</a:t>
            </a:r>
            <a:r>
              <a:rPr lang="en-US" altLang="zh-CN" sz="2000" dirty="0"/>
              <a:t>2</a:t>
            </a:r>
            <a:r>
              <a:rPr lang="zh-CN" altLang="en-US" sz="2000" dirty="0"/>
              <a:t>，</a:t>
            </a:r>
            <a:r>
              <a:rPr lang="en-US" altLang="zh-CN" sz="2000" dirty="0"/>
              <a:t>2</a:t>
            </a:r>
            <a:r>
              <a:rPr lang="zh-CN" altLang="en-US" sz="2000" dirty="0"/>
              <a:t>）步长为</a:t>
            </a:r>
            <a:r>
              <a:rPr lang="en-US" altLang="zh-CN" sz="2000" dirty="0"/>
              <a:t>2</a:t>
            </a:r>
            <a:r>
              <a:rPr lang="zh-CN" altLang="en-US" sz="2000" dirty="0"/>
              <a:t>的</a:t>
            </a:r>
            <a:r>
              <a:rPr lang="en-US" altLang="zh-CN" sz="2000" dirty="0"/>
              <a:t>filter</a:t>
            </a:r>
            <a:r>
              <a:rPr lang="zh-CN" altLang="en-US" sz="2000" dirty="0"/>
              <a:t>，这样，经过</a:t>
            </a:r>
            <a:r>
              <a:rPr lang="en-US" altLang="zh-CN" sz="2000" dirty="0"/>
              <a:t>pooling</a:t>
            </a:r>
            <a:r>
              <a:rPr lang="zh-CN" altLang="en-US" sz="2000" dirty="0"/>
              <a:t>之后，输入的长宽都会缩小</a:t>
            </a:r>
            <a:r>
              <a:rPr lang="en-US" altLang="zh-CN" sz="2000" dirty="0"/>
              <a:t>2</a:t>
            </a:r>
            <a:r>
              <a:rPr lang="zh-CN" altLang="en-US" sz="2000" dirty="0"/>
              <a:t>倍。</a:t>
            </a:r>
            <a:endParaRPr lang="en-US" altLang="zh-CN" sz="2000" dirty="0"/>
          </a:p>
          <a:p>
            <a:endParaRPr lang="zh-CN" altLang="en-US" sz="2000" dirty="0"/>
          </a:p>
          <a:p>
            <a:r>
              <a:rPr lang="en-US" altLang="zh-CN" sz="2000" b="1" dirty="0"/>
              <a:t>3. Fully Connected layer</a:t>
            </a:r>
            <a:r>
              <a:rPr lang="zh-CN" altLang="en-US" sz="2000" b="1" dirty="0"/>
              <a:t>（全连接层</a:t>
            </a:r>
            <a:r>
              <a:rPr lang="en-US" altLang="zh-CN" sz="2000" b="1" dirty="0"/>
              <a:t>--FC</a:t>
            </a:r>
            <a:r>
              <a:rPr lang="zh-CN" altLang="en-US" sz="2000" b="1" dirty="0"/>
              <a:t>）</a:t>
            </a:r>
            <a:r>
              <a:rPr lang="en-US" altLang="zh-CN" sz="2000" dirty="0"/>
              <a:t/>
            </a:r>
            <a:br>
              <a:rPr lang="en-US" altLang="zh-CN" sz="2000" dirty="0"/>
            </a:br>
            <a:r>
              <a:rPr lang="zh-CN" altLang="en-US" sz="2000" dirty="0"/>
              <a:t>超参数：神经元数量、激活函数</a:t>
            </a:r>
          </a:p>
          <a:p>
            <a:endParaRPr lang="zh-CN" altLang="en-US" sz="2000" dirty="0"/>
          </a:p>
        </p:txBody>
      </p:sp>
    </p:spTree>
    <p:extLst>
      <p:ext uri="{BB962C8B-B14F-4D97-AF65-F5344CB8AC3E}">
        <p14:creationId xmlns:p14="http://schemas.microsoft.com/office/powerpoint/2010/main" val="30233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56</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卷积神经网络 </a:t>
            </a:r>
            <a:r>
              <a:rPr lang="en-US" altLang="zh-CN" sz="2800" b="1" dirty="0">
                <a:latin typeface="Times New Roman" panose="02020603050405020304" pitchFamily="18" charset="0"/>
                <a:cs typeface="Times New Roman" panose="02020603050405020304" pitchFamily="18" charset="0"/>
              </a:rPr>
              <a:t>VS. </a:t>
            </a:r>
            <a:r>
              <a:rPr lang="zh-CN" altLang="en-US" sz="2800" b="1" dirty="0"/>
              <a:t>传统神经网络</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F09CE21C-11BF-46D5-BACA-AAE485D570AA}"/>
              </a:ext>
            </a:extLst>
          </p:cNvPr>
          <p:cNvSpPr>
            <a:spLocks noGrp="1"/>
          </p:cNvSpPr>
          <p:nvPr>
            <p:ph idx="1"/>
          </p:nvPr>
        </p:nvSpPr>
        <p:spPr>
          <a:xfrm>
            <a:off x="534442" y="1764407"/>
            <a:ext cx="9737054" cy="3895885"/>
          </a:xfrm>
        </p:spPr>
        <p:txBody>
          <a:bodyPr>
            <a:normAutofit/>
          </a:bodyPr>
          <a:lstStyle/>
          <a:p>
            <a:r>
              <a:rPr lang="en-US" altLang="zh-CN" sz="2000" dirty="0"/>
              <a:t>X--&gt;CONV(</a:t>
            </a:r>
            <a:r>
              <a:rPr lang="en-US" altLang="zh-CN" sz="2000" dirty="0" err="1"/>
              <a:t>relu</a:t>
            </a:r>
            <a:r>
              <a:rPr lang="en-US" altLang="zh-CN" sz="2000" dirty="0"/>
              <a:t>)--&gt;MAXPOOL--&gt;CONV(</a:t>
            </a:r>
            <a:r>
              <a:rPr lang="en-US" altLang="zh-CN" sz="2000" dirty="0" err="1"/>
              <a:t>relu</a:t>
            </a:r>
            <a:r>
              <a:rPr lang="en-US" altLang="zh-CN" sz="2000" dirty="0"/>
              <a:t>)--&gt;FC(</a:t>
            </a:r>
            <a:r>
              <a:rPr lang="en-US" altLang="zh-CN" sz="2000" dirty="0" err="1"/>
              <a:t>relu</a:t>
            </a:r>
            <a:r>
              <a:rPr lang="en-US" altLang="zh-CN" sz="2000" dirty="0"/>
              <a:t>)--&gt;FC(</a:t>
            </a:r>
            <a:r>
              <a:rPr lang="en-US" altLang="zh-CN" sz="2000" dirty="0" err="1"/>
              <a:t>softmax</a:t>
            </a:r>
            <a:r>
              <a:rPr lang="en-US" altLang="zh-CN" sz="2000" dirty="0"/>
              <a:t>)--&gt;Y</a:t>
            </a:r>
          </a:p>
          <a:p>
            <a:endParaRPr lang="en-US" altLang="zh-CN" sz="2000" dirty="0"/>
          </a:p>
          <a:p>
            <a:r>
              <a:rPr lang="zh-CN" altLang="en-US" sz="2000" dirty="0"/>
              <a:t>传统的神经网络，其实就是多个</a:t>
            </a:r>
            <a:r>
              <a:rPr lang="en-US" altLang="zh-CN" sz="2000" dirty="0"/>
              <a:t>FC</a:t>
            </a:r>
            <a:r>
              <a:rPr lang="zh-CN" altLang="en-US" sz="2000" dirty="0"/>
              <a:t>层叠加起来</a:t>
            </a:r>
            <a:r>
              <a:rPr lang="en-US" altLang="zh-CN" sz="2000" dirty="0"/>
              <a:t>CNN</a:t>
            </a:r>
            <a:r>
              <a:rPr lang="zh-CN" altLang="en-US" sz="2000" dirty="0"/>
              <a:t>，无非就是把</a:t>
            </a:r>
            <a:r>
              <a:rPr lang="en-US" altLang="zh-CN" sz="2000" dirty="0"/>
              <a:t>FC</a:t>
            </a:r>
            <a:r>
              <a:rPr lang="zh-CN" altLang="en-US" sz="2000" dirty="0"/>
              <a:t>改成了</a:t>
            </a:r>
            <a:r>
              <a:rPr lang="en-US" altLang="zh-CN" sz="2000" dirty="0"/>
              <a:t>CONV</a:t>
            </a:r>
            <a:r>
              <a:rPr lang="zh-CN" altLang="en-US" sz="2000" dirty="0"/>
              <a:t>和</a:t>
            </a:r>
            <a:r>
              <a:rPr lang="en-US" altLang="zh-CN" sz="2000" dirty="0"/>
              <a:t>POOL</a:t>
            </a:r>
            <a:r>
              <a:rPr lang="zh-CN" altLang="en-US" sz="2000" dirty="0"/>
              <a:t>，就是把传统的由一个个神经元组成的</a:t>
            </a:r>
            <a:r>
              <a:rPr lang="en-US" altLang="zh-CN" sz="2000" dirty="0"/>
              <a:t>layer</a:t>
            </a:r>
            <a:r>
              <a:rPr lang="zh-CN" altLang="en-US" sz="2000" dirty="0"/>
              <a:t>，变成了由</a:t>
            </a:r>
            <a:r>
              <a:rPr lang="en-US" altLang="zh-CN" sz="2000" dirty="0"/>
              <a:t>filters</a:t>
            </a:r>
            <a:r>
              <a:rPr lang="zh-CN" altLang="en-US" sz="2000" dirty="0"/>
              <a:t>组成的</a:t>
            </a:r>
            <a:r>
              <a:rPr lang="en-US" altLang="zh-CN" sz="2000" dirty="0"/>
              <a:t>layer</a:t>
            </a:r>
            <a:r>
              <a:rPr lang="zh-CN" altLang="en-US" sz="2000" dirty="0"/>
              <a:t>。</a:t>
            </a:r>
            <a:endParaRPr lang="en-US" altLang="zh-CN" sz="2000" dirty="0"/>
          </a:p>
        </p:txBody>
      </p:sp>
    </p:spTree>
    <p:extLst>
      <p:ext uri="{BB962C8B-B14F-4D97-AF65-F5344CB8AC3E}">
        <p14:creationId xmlns:p14="http://schemas.microsoft.com/office/powerpoint/2010/main" val="23424811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57</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参数共享机制（</a:t>
            </a:r>
            <a:r>
              <a:rPr lang="en-US" altLang="zh-CN" sz="2800" b="1" dirty="0">
                <a:latin typeface="Times New Roman" panose="02020603050405020304" pitchFamily="18" charset="0"/>
                <a:cs typeface="Times New Roman" panose="02020603050405020304" pitchFamily="18" charset="0"/>
              </a:rPr>
              <a:t>parameters sharing</a:t>
            </a:r>
            <a:r>
              <a:rPr lang="zh-CN" altLang="en-US" sz="2800" b="1" dirty="0"/>
              <a:t>）</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B196C0F6-DC49-4182-ADC3-CBD29DE91012}"/>
              </a:ext>
            </a:extLst>
          </p:cNvPr>
          <p:cNvSpPr>
            <a:spLocks noGrp="1"/>
          </p:cNvSpPr>
          <p:nvPr>
            <p:ph idx="1"/>
          </p:nvPr>
        </p:nvSpPr>
        <p:spPr>
          <a:xfrm>
            <a:off x="551602" y="1563011"/>
            <a:ext cx="10643448" cy="4746983"/>
          </a:xfrm>
        </p:spPr>
        <p:txBody>
          <a:bodyPr>
            <a:normAutofit/>
          </a:bodyPr>
          <a:lstStyle/>
          <a:p>
            <a:r>
              <a:rPr lang="zh-CN" altLang="en-US" sz="2000" dirty="0"/>
              <a:t>假设我们的图像是</a:t>
            </a:r>
            <a:r>
              <a:rPr lang="en-US" altLang="zh-CN" sz="2000" dirty="0"/>
              <a:t>8×8</a:t>
            </a:r>
            <a:r>
              <a:rPr lang="zh-CN" altLang="en-US" sz="2000" dirty="0"/>
              <a:t>大小，也就是</a:t>
            </a:r>
            <a:r>
              <a:rPr lang="en-US" altLang="zh-CN" sz="2000" dirty="0"/>
              <a:t>64</a:t>
            </a:r>
            <a:r>
              <a:rPr lang="zh-CN" altLang="en-US" sz="2000" dirty="0"/>
              <a:t>个像素，假设我们用一个有</a:t>
            </a:r>
            <a:r>
              <a:rPr lang="en-US" altLang="zh-CN" sz="2000" dirty="0"/>
              <a:t>9</a:t>
            </a:r>
            <a:r>
              <a:rPr lang="zh-CN" altLang="en-US" sz="2000" dirty="0"/>
              <a:t>个单元的全连接层，那这一层我们需要多少个参数呢？</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smtClean="0"/>
          </a:p>
          <a:p>
            <a:r>
              <a:rPr lang="zh-CN" altLang="en-US" sz="2000" dirty="0" smtClean="0"/>
              <a:t>需要</a:t>
            </a:r>
            <a:r>
              <a:rPr lang="zh-CN" altLang="en-US" sz="2000" dirty="0"/>
              <a:t> </a:t>
            </a:r>
            <a:r>
              <a:rPr lang="en-US" altLang="zh-CN" sz="2000" b="1" dirty="0"/>
              <a:t>64×9 = 576</a:t>
            </a:r>
            <a:r>
              <a:rPr lang="zh-CN" altLang="en-US" sz="2000" b="1" dirty="0"/>
              <a:t>个参数</a:t>
            </a:r>
            <a:r>
              <a:rPr lang="zh-CN" altLang="en-US" sz="2000" dirty="0"/>
              <a:t>（先不考虑偏置项（常数项）</a:t>
            </a:r>
            <a:r>
              <a:rPr lang="en-US" altLang="zh-CN" sz="2000" dirty="0"/>
              <a:t>b</a:t>
            </a:r>
            <a:r>
              <a:rPr lang="zh-CN" altLang="en-US" sz="2000" dirty="0"/>
              <a:t>）。因为每一个链接都需要一个权重</a:t>
            </a:r>
            <a:r>
              <a:rPr lang="en-US" altLang="zh-CN" sz="2000" dirty="0"/>
              <a:t>w</a:t>
            </a:r>
            <a:endParaRPr lang="zh-CN" altLang="en-US" sz="2000" dirty="0"/>
          </a:p>
        </p:txBody>
      </p:sp>
      <p:pic>
        <p:nvPicPr>
          <p:cNvPr id="11" name="图片 10">
            <a:extLst>
              <a:ext uri="{FF2B5EF4-FFF2-40B4-BE49-F238E27FC236}">
                <a16:creationId xmlns:a16="http://schemas.microsoft.com/office/drawing/2014/main" id="{5B203D2D-64F3-420F-A443-D968A789F04C}"/>
              </a:ext>
            </a:extLst>
          </p:cNvPr>
          <p:cNvPicPr>
            <a:picLocks noChangeAspect="1"/>
          </p:cNvPicPr>
          <p:nvPr/>
        </p:nvPicPr>
        <p:blipFill>
          <a:blip r:embed="rId5"/>
          <a:stretch>
            <a:fillRect/>
          </a:stretch>
        </p:blipFill>
        <p:spPr>
          <a:xfrm>
            <a:off x="2394372" y="2423250"/>
            <a:ext cx="3124794" cy="2803044"/>
          </a:xfrm>
          <a:prstGeom prst="rect">
            <a:avLst/>
          </a:prstGeom>
        </p:spPr>
      </p:pic>
    </p:spTree>
    <p:extLst>
      <p:ext uri="{BB962C8B-B14F-4D97-AF65-F5344CB8AC3E}">
        <p14:creationId xmlns:p14="http://schemas.microsoft.com/office/powerpoint/2010/main" val="146944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58</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参数共享机制（</a:t>
            </a:r>
            <a:r>
              <a:rPr lang="en-US" altLang="zh-CN" sz="2800" b="1" dirty="0">
                <a:latin typeface="Times New Roman" panose="02020603050405020304" pitchFamily="18" charset="0"/>
                <a:cs typeface="Times New Roman" panose="02020603050405020304" pitchFamily="18" charset="0"/>
              </a:rPr>
              <a:t>parameters sharing</a:t>
            </a:r>
            <a:r>
              <a:rPr lang="zh-CN" altLang="en-US" sz="2800" b="1" dirty="0"/>
              <a:t>）</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2BF9F0E3-6746-4EDD-A45C-6D7411E7EA05}"/>
              </a:ext>
            </a:extLst>
          </p:cNvPr>
          <p:cNvSpPr>
            <a:spLocks noGrp="1"/>
          </p:cNvSpPr>
          <p:nvPr>
            <p:ph idx="1"/>
          </p:nvPr>
        </p:nvSpPr>
        <p:spPr>
          <a:xfrm>
            <a:off x="534670" y="1764295"/>
            <a:ext cx="9624060" cy="4990084"/>
          </a:xfrm>
        </p:spPr>
        <p:txBody>
          <a:bodyPr>
            <a:normAutofit/>
          </a:bodyPr>
          <a:lstStyle/>
          <a:p>
            <a:r>
              <a:rPr lang="en-US" altLang="zh-CN" sz="2000" dirty="0"/>
              <a:t>9</a:t>
            </a:r>
            <a:r>
              <a:rPr lang="zh-CN" altLang="en-US" sz="2000" dirty="0"/>
              <a:t>个单元的</a:t>
            </a:r>
            <a:r>
              <a:rPr lang="en-US" altLang="zh-CN" sz="2000" dirty="0"/>
              <a:t>filter</a:t>
            </a:r>
            <a:r>
              <a:rPr lang="zh-CN" altLang="en-US" sz="2000" dirty="0"/>
              <a:t>的参数：有几个单元就几个参数，所以总共就</a:t>
            </a:r>
            <a:r>
              <a:rPr lang="en-US" altLang="zh-CN" sz="2000" dirty="0"/>
              <a:t>9</a:t>
            </a:r>
            <a:r>
              <a:rPr lang="zh-CN" altLang="en-US" sz="2000" dirty="0"/>
              <a:t>个参数，对于不同的区域，我们都共享同一个</a:t>
            </a:r>
            <a:r>
              <a:rPr lang="en-US" altLang="zh-CN" sz="2000" dirty="0"/>
              <a:t>filter</a:t>
            </a:r>
            <a:r>
              <a:rPr lang="zh-CN" altLang="en-US" sz="2000" dirty="0"/>
              <a:t>，因此就共享这同一组参数</a:t>
            </a:r>
            <a:endParaRPr lang="en-US" altLang="zh-CN" sz="2000" dirty="0"/>
          </a:p>
          <a:p>
            <a:endParaRPr lang="en-US" altLang="zh-CN" sz="2000" dirty="0"/>
          </a:p>
          <a:p>
            <a:r>
              <a:rPr lang="zh-CN" altLang="en-US" sz="2000" dirty="0"/>
              <a:t>参数共享机制，可以使得参数数量大大减少，有效避免过拟合</a:t>
            </a:r>
          </a:p>
        </p:txBody>
      </p:sp>
      <p:pic>
        <p:nvPicPr>
          <p:cNvPr id="12" name="图片 11">
            <a:extLst>
              <a:ext uri="{FF2B5EF4-FFF2-40B4-BE49-F238E27FC236}">
                <a16:creationId xmlns:a16="http://schemas.microsoft.com/office/drawing/2014/main" id="{E12ECC4E-C785-4EF0-8166-866C4A0FBE0C}"/>
              </a:ext>
            </a:extLst>
          </p:cNvPr>
          <p:cNvPicPr>
            <a:picLocks noChangeAspect="1"/>
          </p:cNvPicPr>
          <p:nvPr/>
        </p:nvPicPr>
        <p:blipFill>
          <a:blip r:embed="rId5"/>
          <a:stretch>
            <a:fillRect/>
          </a:stretch>
        </p:blipFill>
        <p:spPr>
          <a:xfrm>
            <a:off x="1702901" y="3204012"/>
            <a:ext cx="3535129" cy="3550367"/>
          </a:xfrm>
          <a:prstGeom prst="rect">
            <a:avLst/>
          </a:prstGeom>
        </p:spPr>
      </p:pic>
    </p:spTree>
    <p:extLst>
      <p:ext uri="{BB962C8B-B14F-4D97-AF65-F5344CB8AC3E}">
        <p14:creationId xmlns:p14="http://schemas.microsoft.com/office/powerpoint/2010/main" val="35129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59</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连接的稀疏性（</a:t>
            </a:r>
            <a:r>
              <a:rPr lang="en-US" altLang="zh-CN" sz="2800" b="1" dirty="0">
                <a:latin typeface="Times New Roman" panose="02020603050405020304" pitchFamily="18" charset="0"/>
                <a:cs typeface="Times New Roman" panose="02020603050405020304" pitchFamily="18" charset="0"/>
              </a:rPr>
              <a:t>sparsity of connections</a:t>
            </a:r>
            <a:r>
              <a:rPr lang="zh-CN" altLang="en-US" sz="2800" b="1" dirty="0"/>
              <a:t>）</a:t>
            </a:r>
            <a:endParaRPr lang="zh-CN" altLang="en-US" sz="2800" b="1" dirty="0">
              <a:latin typeface="Times New Roman" panose="02020603050405020304" pitchFamily="18" charset="0"/>
              <a:cs typeface="Times New Roman" panose="02020603050405020304" pitchFamily="18" charset="0"/>
            </a:endParaRPr>
          </a:p>
        </p:txBody>
      </p:sp>
      <p:sp>
        <p:nvSpPr>
          <p:cNvPr id="11" name="内容占位符 2">
            <a:extLst>
              <a:ext uri="{FF2B5EF4-FFF2-40B4-BE49-F238E27FC236}">
                <a16:creationId xmlns:a16="http://schemas.microsoft.com/office/drawing/2014/main" id="{F10F98B2-771C-4A91-BBB0-735A69B047A0}"/>
              </a:ext>
            </a:extLst>
          </p:cNvPr>
          <p:cNvSpPr>
            <a:spLocks noGrp="1"/>
          </p:cNvSpPr>
          <p:nvPr>
            <p:ph idx="1"/>
          </p:nvPr>
        </p:nvSpPr>
        <p:spPr>
          <a:xfrm>
            <a:off x="501386" y="1804670"/>
            <a:ext cx="9624060" cy="4990084"/>
          </a:xfrm>
        </p:spPr>
        <p:txBody>
          <a:bodyPr>
            <a:noAutofit/>
          </a:bodyPr>
          <a:lstStyle/>
          <a:p>
            <a:r>
              <a:rPr lang="zh-CN" altLang="en-US" sz="2000" dirty="0"/>
              <a:t>由卷积的操作可知，输出图像中的任何一个单元，只跟输入图像的一部分有关系</a:t>
            </a:r>
            <a:endParaRPr lang="en-US" altLang="zh-CN" sz="2000" dirty="0"/>
          </a:p>
          <a:p>
            <a:endParaRPr lang="en-US" altLang="zh-CN" sz="2000" dirty="0"/>
          </a:p>
          <a:p>
            <a:r>
              <a:rPr lang="zh-CN" altLang="en-US" sz="2000" dirty="0"/>
              <a:t>传统神经网络中，由于都是全连接，所以输出的任何一个单元，都要受输入的所有的单元的影响。</a:t>
            </a:r>
            <a:endParaRPr lang="en-US" altLang="zh-CN" sz="2000" dirty="0"/>
          </a:p>
          <a:p>
            <a:endParaRPr lang="en-US" altLang="zh-CN" sz="2000" dirty="0"/>
          </a:p>
          <a:p>
            <a:r>
              <a:rPr lang="zh-CN" altLang="en-US" sz="2000" dirty="0"/>
              <a:t>这两大优势，使得</a:t>
            </a:r>
            <a:r>
              <a:rPr lang="en-US" altLang="zh-CN" sz="2000" dirty="0"/>
              <a:t>CNN</a:t>
            </a:r>
            <a:r>
              <a:rPr lang="zh-CN" altLang="en-US" sz="2000" dirty="0"/>
              <a:t>超越了传统的神经网络，开启了神经网络的新时代。</a:t>
            </a:r>
          </a:p>
          <a:p>
            <a:endParaRPr lang="zh-CN" altLang="en-US" sz="2000" dirty="0"/>
          </a:p>
        </p:txBody>
      </p:sp>
      <p:pic>
        <p:nvPicPr>
          <p:cNvPr id="13" name="图片 12">
            <a:extLst>
              <a:ext uri="{FF2B5EF4-FFF2-40B4-BE49-F238E27FC236}">
                <a16:creationId xmlns:a16="http://schemas.microsoft.com/office/drawing/2014/main" id="{39CC967A-805B-4E00-808F-D1EB61E3FA57}"/>
              </a:ext>
            </a:extLst>
          </p:cNvPr>
          <p:cNvPicPr>
            <a:picLocks noChangeAspect="1"/>
          </p:cNvPicPr>
          <p:nvPr/>
        </p:nvPicPr>
        <p:blipFill>
          <a:blip r:embed="rId5"/>
          <a:stretch>
            <a:fillRect/>
          </a:stretch>
        </p:blipFill>
        <p:spPr>
          <a:xfrm>
            <a:off x="1846911" y="3905984"/>
            <a:ext cx="7354589" cy="2986988"/>
          </a:xfrm>
          <a:prstGeom prst="rect">
            <a:avLst/>
          </a:prstGeom>
        </p:spPr>
      </p:pic>
    </p:spTree>
    <p:extLst>
      <p:ext uri="{BB962C8B-B14F-4D97-AF65-F5344CB8AC3E}">
        <p14:creationId xmlns:p14="http://schemas.microsoft.com/office/powerpoint/2010/main" val="7573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激活函数</a:t>
            </a:r>
            <a:endParaRPr lang="en-US" altLang="zh-CN" sz="2800" b="1" dirty="0" smtClean="0"/>
          </a:p>
        </p:txBody>
      </p:sp>
      <p:sp>
        <p:nvSpPr>
          <p:cNvPr id="10" name="椭圆 9">
            <a:extLst>
              <a:ext uri="{FF2B5EF4-FFF2-40B4-BE49-F238E27FC236}">
                <a16:creationId xmlns:a16="http://schemas.microsoft.com/office/drawing/2014/main" id="{5499347A-74B9-4376-AA5C-B3323C6DC021}"/>
              </a:ext>
            </a:extLst>
          </p:cNvPr>
          <p:cNvSpPr/>
          <p:nvPr/>
        </p:nvSpPr>
        <p:spPr>
          <a:xfrm>
            <a:off x="1242244" y="2256201"/>
            <a:ext cx="504056"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t>x</a:t>
            </a:r>
            <a:r>
              <a:rPr lang="en-US" altLang="zh-CN" sz="1600" baseline="-25000" dirty="0"/>
              <a:t>1</a:t>
            </a:r>
            <a:endParaRPr lang="zh-CN" altLang="en-US" sz="1600" baseline="-25000" dirty="0"/>
          </a:p>
        </p:txBody>
      </p:sp>
      <p:sp>
        <p:nvSpPr>
          <p:cNvPr id="11" name="椭圆 10">
            <a:extLst>
              <a:ext uri="{FF2B5EF4-FFF2-40B4-BE49-F238E27FC236}">
                <a16:creationId xmlns:a16="http://schemas.microsoft.com/office/drawing/2014/main" id="{C0BB483E-29F3-4D3C-AACF-F2ABCC541F5D}"/>
              </a:ext>
            </a:extLst>
          </p:cNvPr>
          <p:cNvSpPr/>
          <p:nvPr/>
        </p:nvSpPr>
        <p:spPr>
          <a:xfrm>
            <a:off x="3906540" y="3502050"/>
            <a:ext cx="504056" cy="504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u</a:t>
            </a:r>
            <a:endParaRPr lang="zh-CN" altLang="en-US" dirty="0">
              <a:latin typeface="Times New Roman" panose="02020603050405020304" pitchFamily="18" charset="0"/>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91FF3644-D081-4125-BB1C-68A8D56274AF}"/>
              </a:ext>
            </a:extLst>
          </p:cNvPr>
          <p:cNvCxnSpPr>
            <a:cxnSpLocks/>
            <a:stCxn id="10" idx="5"/>
            <a:endCxn id="11" idx="2"/>
          </p:cNvCxnSpPr>
          <p:nvPr/>
        </p:nvCxnSpPr>
        <p:spPr>
          <a:xfrm>
            <a:off x="1672483" y="2624977"/>
            <a:ext cx="2234057" cy="112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175A757-FCA8-4D64-886E-D99A8D3E6DE6}"/>
              </a:ext>
            </a:extLst>
          </p:cNvPr>
          <p:cNvCxnSpPr>
            <a:cxnSpLocks/>
            <a:endCxn id="11" idx="2"/>
          </p:cNvCxnSpPr>
          <p:nvPr/>
        </p:nvCxnSpPr>
        <p:spPr>
          <a:xfrm>
            <a:off x="1746300" y="3393700"/>
            <a:ext cx="2160240" cy="360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BEFFAF82-D93A-41CA-901A-C26D1EF78EA9}"/>
              </a:ext>
            </a:extLst>
          </p:cNvPr>
          <p:cNvCxnSpPr>
            <a:cxnSpLocks/>
            <a:endCxn id="11" idx="2"/>
          </p:cNvCxnSpPr>
          <p:nvPr/>
        </p:nvCxnSpPr>
        <p:spPr>
          <a:xfrm flipV="1">
            <a:off x="1746300" y="3754078"/>
            <a:ext cx="2160240" cy="575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581E0BF8-BF15-47ED-A3FA-8CF54338ED25}"/>
              </a:ext>
            </a:extLst>
          </p:cNvPr>
          <p:cNvCxnSpPr>
            <a:cxnSpLocks/>
            <a:endCxn id="11" idx="2"/>
          </p:cNvCxnSpPr>
          <p:nvPr/>
        </p:nvCxnSpPr>
        <p:spPr>
          <a:xfrm flipV="1">
            <a:off x="1746300" y="3754078"/>
            <a:ext cx="2160240" cy="1511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1F5F90B5-FD7E-4A82-A16A-15FE71358511}"/>
              </a:ext>
            </a:extLst>
          </p:cNvPr>
          <p:cNvSpPr/>
          <p:nvPr/>
        </p:nvSpPr>
        <p:spPr>
          <a:xfrm>
            <a:off x="1208329" y="3123924"/>
            <a:ext cx="504056"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t>x</a:t>
            </a:r>
            <a:r>
              <a:rPr lang="en-US" altLang="zh-CN" sz="1600" baseline="-25000" dirty="0"/>
              <a:t>2</a:t>
            </a:r>
            <a:endParaRPr lang="zh-CN" altLang="en-US" sz="1600" baseline="-25000" dirty="0"/>
          </a:p>
        </p:txBody>
      </p:sp>
      <p:sp>
        <p:nvSpPr>
          <p:cNvPr id="19" name="椭圆 18">
            <a:extLst>
              <a:ext uri="{FF2B5EF4-FFF2-40B4-BE49-F238E27FC236}">
                <a16:creationId xmlns:a16="http://schemas.microsoft.com/office/drawing/2014/main" id="{CA60969F-B499-498D-A043-0A48D4C51AE8}"/>
              </a:ext>
            </a:extLst>
          </p:cNvPr>
          <p:cNvSpPr/>
          <p:nvPr/>
        </p:nvSpPr>
        <p:spPr>
          <a:xfrm>
            <a:off x="1234882" y="5157896"/>
            <a:ext cx="504056"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t>1</a:t>
            </a:r>
            <a:endParaRPr lang="zh-CN" altLang="en-US" sz="1600" baseline="-25000" dirty="0"/>
          </a:p>
        </p:txBody>
      </p:sp>
      <p:sp>
        <p:nvSpPr>
          <p:cNvPr id="20" name="椭圆 19">
            <a:extLst>
              <a:ext uri="{FF2B5EF4-FFF2-40B4-BE49-F238E27FC236}">
                <a16:creationId xmlns:a16="http://schemas.microsoft.com/office/drawing/2014/main" id="{8100A90D-C6DA-4F65-B156-293F429AF982}"/>
              </a:ext>
            </a:extLst>
          </p:cNvPr>
          <p:cNvSpPr/>
          <p:nvPr/>
        </p:nvSpPr>
        <p:spPr>
          <a:xfrm>
            <a:off x="1234882" y="4102298"/>
            <a:ext cx="504056"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t>x</a:t>
            </a:r>
            <a:r>
              <a:rPr lang="en-US" altLang="zh-CN" sz="1600" baseline="-25000" dirty="0"/>
              <a:t>3</a:t>
            </a:r>
            <a:endParaRPr lang="zh-CN" altLang="en-US" sz="1600" baseline="-25000" dirty="0"/>
          </a:p>
        </p:txBody>
      </p:sp>
      <p:sp>
        <p:nvSpPr>
          <p:cNvPr id="21" name="文本框 20">
            <a:extLst>
              <a:ext uri="{FF2B5EF4-FFF2-40B4-BE49-F238E27FC236}">
                <a16:creationId xmlns:a16="http://schemas.microsoft.com/office/drawing/2014/main" id="{FE5828F1-C912-4E14-8C18-CBB5E25636E7}"/>
              </a:ext>
            </a:extLst>
          </p:cNvPr>
          <p:cNvSpPr txBox="1"/>
          <p:nvPr/>
        </p:nvSpPr>
        <p:spPr>
          <a:xfrm>
            <a:off x="3819397" y="3429310"/>
            <a:ext cx="2838581" cy="256480"/>
          </a:xfrm>
          <a:prstGeom prst="rect">
            <a:avLst/>
          </a:prstGeom>
          <a:noFill/>
        </p:spPr>
        <p:txBody>
          <a:bodyPr wrap="square">
            <a:spAutoFit/>
          </a:bodyPr>
          <a:lstStyle/>
          <a:p>
            <a:pPr algn="ctr"/>
            <a:r>
              <a:rPr lang="zh-CN" altLang="en-US" sz="1600" baseline="-25000" dirty="0"/>
              <a:t>激活函数</a:t>
            </a:r>
            <a:r>
              <a:rPr lang="en-US" altLang="zh-CN" sz="1600" baseline="-25000" dirty="0"/>
              <a:t>f(u)</a:t>
            </a:r>
            <a:endParaRPr lang="zh-CN" altLang="en-US" sz="1600" baseline="-25000" dirty="0"/>
          </a:p>
        </p:txBody>
      </p:sp>
      <p:sp>
        <p:nvSpPr>
          <p:cNvPr id="22" name="文本框 21">
            <a:extLst>
              <a:ext uri="{FF2B5EF4-FFF2-40B4-BE49-F238E27FC236}">
                <a16:creationId xmlns:a16="http://schemas.microsoft.com/office/drawing/2014/main" id="{1E1C7A8E-1AAB-4F58-AEB5-0012CA0030A9}"/>
              </a:ext>
            </a:extLst>
          </p:cNvPr>
          <p:cNvSpPr txBox="1"/>
          <p:nvPr/>
        </p:nvSpPr>
        <p:spPr>
          <a:xfrm>
            <a:off x="1159942" y="3301203"/>
            <a:ext cx="2838581" cy="338554"/>
          </a:xfrm>
          <a:prstGeom prst="rect">
            <a:avLst/>
          </a:prstGeom>
          <a:noFill/>
        </p:spPr>
        <p:txBody>
          <a:bodyPr wrap="square">
            <a:spAutoFit/>
          </a:bodyPr>
          <a:lstStyle/>
          <a:p>
            <a:pPr algn="ctr"/>
            <a:r>
              <a:rPr lang="en-US" altLang="zh-CN" sz="1600" dirty="0"/>
              <a:t>w</a:t>
            </a:r>
            <a:r>
              <a:rPr lang="en-US" altLang="zh-CN" sz="1600" baseline="-25000" dirty="0"/>
              <a:t>2</a:t>
            </a:r>
            <a:endParaRPr lang="zh-CN" altLang="en-US" sz="1600" baseline="-25000" dirty="0"/>
          </a:p>
        </p:txBody>
      </p:sp>
      <p:sp>
        <p:nvSpPr>
          <p:cNvPr id="23" name="文本框 22">
            <a:extLst>
              <a:ext uri="{FF2B5EF4-FFF2-40B4-BE49-F238E27FC236}">
                <a16:creationId xmlns:a16="http://schemas.microsoft.com/office/drawing/2014/main" id="{A94419DB-A562-41E2-91AE-0392A1C9C3E9}"/>
              </a:ext>
            </a:extLst>
          </p:cNvPr>
          <p:cNvSpPr txBox="1"/>
          <p:nvPr/>
        </p:nvSpPr>
        <p:spPr>
          <a:xfrm>
            <a:off x="1319987" y="4516438"/>
            <a:ext cx="2838581" cy="338554"/>
          </a:xfrm>
          <a:prstGeom prst="rect">
            <a:avLst/>
          </a:prstGeom>
          <a:noFill/>
        </p:spPr>
        <p:txBody>
          <a:bodyPr wrap="square">
            <a:spAutoFit/>
          </a:bodyPr>
          <a:lstStyle/>
          <a:p>
            <a:pPr algn="ctr"/>
            <a:r>
              <a:rPr lang="en-US" altLang="zh-CN" sz="1600" dirty="0" err="1"/>
              <a:t>w</a:t>
            </a:r>
            <a:r>
              <a:rPr lang="en-US" altLang="zh-CN" sz="1600" baseline="-25000" dirty="0" err="1"/>
              <a:t>k</a:t>
            </a:r>
            <a:endParaRPr lang="zh-CN" altLang="en-US" sz="1600" baseline="-25000" dirty="0"/>
          </a:p>
        </p:txBody>
      </p:sp>
      <p:sp>
        <p:nvSpPr>
          <p:cNvPr id="24" name="椭圆 23">
            <a:extLst>
              <a:ext uri="{FF2B5EF4-FFF2-40B4-BE49-F238E27FC236}">
                <a16:creationId xmlns:a16="http://schemas.microsoft.com/office/drawing/2014/main" id="{A132AB4D-732D-4462-B12B-5904D5CDABD1}"/>
              </a:ext>
            </a:extLst>
          </p:cNvPr>
          <p:cNvSpPr/>
          <p:nvPr/>
        </p:nvSpPr>
        <p:spPr>
          <a:xfrm>
            <a:off x="6905124" y="3491024"/>
            <a:ext cx="504056" cy="504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y</a:t>
            </a:r>
            <a:endParaRPr lang="zh-CN" altLang="en-US" dirty="0">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883BEBDC-58EE-4570-A6FC-8D82C16911FF}"/>
              </a:ext>
            </a:extLst>
          </p:cNvPr>
          <p:cNvCxnSpPr>
            <a:stCxn id="11" idx="6"/>
            <a:endCxn id="24" idx="2"/>
          </p:cNvCxnSpPr>
          <p:nvPr/>
        </p:nvCxnSpPr>
        <p:spPr>
          <a:xfrm flipV="1">
            <a:off x="4410596" y="3743052"/>
            <a:ext cx="2494528" cy="1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1F98DFF3-2CB5-4B98-A32F-CC6D0F0190CB}"/>
              </a:ext>
            </a:extLst>
          </p:cNvPr>
          <p:cNvSpPr txBox="1"/>
          <p:nvPr/>
        </p:nvSpPr>
        <p:spPr>
          <a:xfrm>
            <a:off x="74981" y="1839593"/>
            <a:ext cx="2838581" cy="256480"/>
          </a:xfrm>
          <a:prstGeom prst="rect">
            <a:avLst/>
          </a:prstGeom>
          <a:noFill/>
        </p:spPr>
        <p:txBody>
          <a:bodyPr wrap="square">
            <a:spAutoFit/>
          </a:bodyPr>
          <a:lstStyle/>
          <a:p>
            <a:pPr algn="ctr"/>
            <a:r>
              <a:rPr lang="zh-CN" altLang="en-US" sz="1600" baseline="-25000" dirty="0"/>
              <a:t>输入</a:t>
            </a:r>
          </a:p>
        </p:txBody>
      </p:sp>
      <p:sp>
        <p:nvSpPr>
          <p:cNvPr id="27" name="文本框 26">
            <a:extLst>
              <a:ext uri="{FF2B5EF4-FFF2-40B4-BE49-F238E27FC236}">
                <a16:creationId xmlns:a16="http://schemas.microsoft.com/office/drawing/2014/main" id="{3F924923-8D8A-4AD4-A163-095C58C58CDE}"/>
              </a:ext>
            </a:extLst>
          </p:cNvPr>
          <p:cNvSpPr txBox="1"/>
          <p:nvPr/>
        </p:nvSpPr>
        <p:spPr>
          <a:xfrm>
            <a:off x="1325436" y="2927038"/>
            <a:ext cx="2838581" cy="338554"/>
          </a:xfrm>
          <a:prstGeom prst="rect">
            <a:avLst/>
          </a:prstGeom>
          <a:noFill/>
        </p:spPr>
        <p:txBody>
          <a:bodyPr wrap="square">
            <a:spAutoFit/>
          </a:bodyPr>
          <a:lstStyle/>
          <a:p>
            <a:pPr algn="ctr"/>
            <a:r>
              <a:rPr lang="en-US" altLang="zh-CN" sz="1600" dirty="0"/>
              <a:t>w</a:t>
            </a:r>
            <a:r>
              <a:rPr lang="en-US" altLang="zh-CN" sz="1600" baseline="-25000" dirty="0"/>
              <a:t>1</a:t>
            </a:r>
            <a:endParaRPr lang="zh-CN" altLang="en-US" sz="1600" baseline="-25000" dirty="0"/>
          </a:p>
        </p:txBody>
      </p:sp>
      <p:sp>
        <p:nvSpPr>
          <p:cNvPr id="28" name="文本框 27">
            <a:extLst>
              <a:ext uri="{FF2B5EF4-FFF2-40B4-BE49-F238E27FC236}">
                <a16:creationId xmlns:a16="http://schemas.microsoft.com/office/drawing/2014/main" id="{A0A8F4BE-3B1B-4382-8810-33BCC98E421A}"/>
              </a:ext>
            </a:extLst>
          </p:cNvPr>
          <p:cNvSpPr txBox="1"/>
          <p:nvPr/>
        </p:nvSpPr>
        <p:spPr>
          <a:xfrm>
            <a:off x="1173036" y="2774638"/>
            <a:ext cx="2838581" cy="338554"/>
          </a:xfrm>
          <a:prstGeom prst="rect">
            <a:avLst/>
          </a:prstGeom>
          <a:noFill/>
        </p:spPr>
        <p:txBody>
          <a:bodyPr wrap="square">
            <a:spAutoFit/>
          </a:bodyPr>
          <a:lstStyle/>
          <a:p>
            <a:pPr algn="ctr"/>
            <a:r>
              <a:rPr lang="en-US" altLang="zh-CN" sz="1600" dirty="0"/>
              <a:t>w</a:t>
            </a:r>
            <a:r>
              <a:rPr lang="en-US" altLang="zh-CN" sz="1600" baseline="-25000" dirty="0"/>
              <a:t>1</a:t>
            </a:r>
            <a:endParaRPr lang="zh-CN" altLang="en-US" sz="1600" baseline="-25000" dirty="0"/>
          </a:p>
        </p:txBody>
      </p:sp>
      <p:sp>
        <p:nvSpPr>
          <p:cNvPr id="29" name="文本框 28">
            <a:extLst>
              <a:ext uri="{FF2B5EF4-FFF2-40B4-BE49-F238E27FC236}">
                <a16:creationId xmlns:a16="http://schemas.microsoft.com/office/drawing/2014/main" id="{A88750E8-1038-4358-A87B-5603F4160910}"/>
              </a:ext>
            </a:extLst>
          </p:cNvPr>
          <p:cNvSpPr txBox="1"/>
          <p:nvPr/>
        </p:nvSpPr>
        <p:spPr>
          <a:xfrm>
            <a:off x="5808463" y="4024825"/>
            <a:ext cx="2838581" cy="338554"/>
          </a:xfrm>
          <a:prstGeom prst="rect">
            <a:avLst/>
          </a:prstGeom>
          <a:noFill/>
        </p:spPr>
        <p:txBody>
          <a:bodyPr wrap="square">
            <a:spAutoFit/>
          </a:bodyPr>
          <a:lstStyle/>
          <a:p>
            <a:pPr algn="ctr"/>
            <a:r>
              <a:rPr lang="zh-CN" altLang="en-US" sz="1600" dirty="0"/>
              <a:t>输出</a:t>
            </a:r>
            <a:endParaRPr lang="zh-CN" altLang="en-US" sz="1600" baseline="-25000" dirty="0"/>
          </a:p>
        </p:txBody>
      </p:sp>
      <p:sp>
        <p:nvSpPr>
          <p:cNvPr id="30" name="文本框 29">
            <a:extLst>
              <a:ext uri="{FF2B5EF4-FFF2-40B4-BE49-F238E27FC236}">
                <a16:creationId xmlns:a16="http://schemas.microsoft.com/office/drawing/2014/main" id="{54AF5BA6-7C48-4A4B-8898-0E01271CE6FE}"/>
              </a:ext>
            </a:extLst>
          </p:cNvPr>
          <p:cNvSpPr txBox="1"/>
          <p:nvPr/>
        </p:nvSpPr>
        <p:spPr>
          <a:xfrm>
            <a:off x="1208329" y="3799538"/>
            <a:ext cx="2838581" cy="338554"/>
          </a:xfrm>
          <a:prstGeom prst="rect">
            <a:avLst/>
          </a:prstGeom>
          <a:noFill/>
        </p:spPr>
        <p:txBody>
          <a:bodyPr wrap="square">
            <a:spAutoFit/>
          </a:bodyPr>
          <a:lstStyle/>
          <a:p>
            <a:pPr algn="ctr"/>
            <a:r>
              <a:rPr lang="en-US" altLang="zh-CN" sz="1600" dirty="0"/>
              <a:t>w</a:t>
            </a:r>
            <a:r>
              <a:rPr lang="en-US" altLang="zh-CN" sz="1600" baseline="-25000" dirty="0"/>
              <a:t>3</a:t>
            </a:r>
            <a:endParaRPr lang="zh-CN" altLang="en-US" sz="1600" baseline="-25000" dirty="0"/>
          </a:p>
        </p:txBody>
      </p:sp>
    </p:spTree>
    <p:extLst>
      <p:ext uri="{BB962C8B-B14F-4D97-AF65-F5344CB8AC3E}">
        <p14:creationId xmlns:p14="http://schemas.microsoft.com/office/powerpoint/2010/main" val="15851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60</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CNN</a:t>
            </a:r>
            <a:r>
              <a:rPr lang="zh-CN" altLang="en-US" sz="2800" b="1" dirty="0"/>
              <a:t>算法步骤</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5">
            <a:extLst>
              <a:ext uri="{FF2B5EF4-FFF2-40B4-BE49-F238E27FC236}">
                <a16:creationId xmlns:a16="http://schemas.microsoft.com/office/drawing/2014/main" id="{5FF0B36D-15E5-44C4-BB77-20223220EE28}"/>
              </a:ext>
            </a:extLst>
          </p:cNvPr>
          <p:cNvSpPr>
            <a:spLocks noGrp="1"/>
          </p:cNvSpPr>
          <p:nvPr>
            <p:ph idx="1"/>
          </p:nvPr>
        </p:nvSpPr>
        <p:spPr>
          <a:xfrm>
            <a:off x="534670" y="1563012"/>
            <a:ext cx="10744896" cy="4097280"/>
          </a:xfrm>
        </p:spPr>
        <p:txBody>
          <a:bodyPr>
            <a:noAutofit/>
          </a:bodyPr>
          <a:lstStyle/>
          <a:p>
            <a:r>
              <a:rPr lang="zh-CN" altLang="en-US" sz="2000" dirty="0"/>
              <a:t>第一步，初始化所有滤波器，使用随机值设置参数与权重</a:t>
            </a:r>
            <a:endParaRPr lang="en-US" altLang="zh-CN" sz="2000" dirty="0"/>
          </a:p>
          <a:p>
            <a:endParaRPr lang="en-US" altLang="zh-CN" sz="2000" dirty="0"/>
          </a:p>
          <a:p>
            <a:r>
              <a:rPr lang="zh-CN" altLang="en-US" sz="2000" dirty="0"/>
              <a:t>第二步，训练图像（文字）作为输入，通过向前传播过程（卷积、</a:t>
            </a:r>
            <a:r>
              <a:rPr lang="en-US" altLang="zh-CN" sz="2000" dirty="0" err="1"/>
              <a:t>ReLU</a:t>
            </a:r>
            <a:r>
              <a:rPr lang="zh-CN" altLang="en-US" sz="2000" dirty="0"/>
              <a:t>和池化操作，以及全连接层的向前传播），找到各个类的输出概率（第一次时是随机的）</a:t>
            </a:r>
            <a:endParaRPr lang="en-US" altLang="zh-CN" sz="2000" dirty="0"/>
          </a:p>
          <a:p>
            <a:endParaRPr lang="en-US" altLang="zh-CN" sz="2000" dirty="0"/>
          </a:p>
          <a:p>
            <a:r>
              <a:rPr lang="zh-CN" altLang="en-US" sz="2000" dirty="0"/>
              <a:t>第三步，在输出层计算总误差</a:t>
            </a:r>
            <a:endParaRPr lang="en-US" altLang="zh-CN" sz="2000" dirty="0"/>
          </a:p>
          <a:p>
            <a:endParaRPr lang="en-US" altLang="zh-CN" sz="2000" dirty="0"/>
          </a:p>
          <a:p>
            <a:r>
              <a:rPr lang="zh-CN" altLang="en-US" sz="2000" dirty="0"/>
              <a:t>第四步，使用反向传播算法，根据网络的权重计算误差的梯度，并使用梯度下降法更新所有滤波器的值</a:t>
            </a:r>
            <a:r>
              <a:rPr lang="en-US" altLang="zh-CN" sz="2000" dirty="0"/>
              <a:t>/</a:t>
            </a:r>
            <a:r>
              <a:rPr lang="zh-CN" altLang="en-US" sz="2000" dirty="0"/>
              <a:t>权重以及参数的值，使输出误差最小化</a:t>
            </a:r>
            <a:endParaRPr lang="en-US" altLang="zh-CN" sz="2000" dirty="0"/>
          </a:p>
          <a:p>
            <a:endParaRPr lang="en-US" altLang="zh-CN" sz="2000" dirty="0"/>
          </a:p>
          <a:p>
            <a:r>
              <a:rPr lang="zh-CN" altLang="en-US" sz="2000" dirty="0"/>
              <a:t>第五步，对训练集所有图像重复步骤</a:t>
            </a:r>
            <a:r>
              <a:rPr lang="en-US" altLang="zh-CN" sz="2000" dirty="0"/>
              <a:t>1-4</a:t>
            </a:r>
            <a:endParaRPr lang="zh-CN" altLang="en-US" sz="2000" dirty="0"/>
          </a:p>
        </p:txBody>
      </p:sp>
    </p:spTree>
    <p:extLst>
      <p:ext uri="{BB962C8B-B14F-4D97-AF65-F5344CB8AC3E}">
        <p14:creationId xmlns:p14="http://schemas.microsoft.com/office/powerpoint/2010/main" val="7660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61</a:t>
            </a:fld>
            <a:endParaRPr lang="zh-CN" altLang="en-US" smtClean="0"/>
          </a:p>
        </p:txBody>
      </p:sp>
      <p:sp>
        <p:nvSpPr>
          <p:cNvPr id="2" name="矩形 1"/>
          <p:cNvSpPr>
            <a:spLocks noChangeArrowheads="1"/>
          </p:cNvSpPr>
          <p:nvPr/>
        </p:nvSpPr>
        <p:spPr bwMode="auto">
          <a:xfrm>
            <a:off x="550863" y="942422"/>
            <a:ext cx="11029950" cy="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err="1">
                <a:latin typeface="Times New Roman" panose="02020603050405020304" pitchFamily="18" charset="0"/>
                <a:cs typeface="Times New Roman" panose="02020603050405020304" pitchFamily="18" charset="0"/>
              </a:rPr>
              <a:t>TextCNN</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E74627CA-77E6-4301-8568-2D9B8CBCEEE9}"/>
              </a:ext>
            </a:extLst>
          </p:cNvPr>
          <p:cNvSpPr>
            <a:spLocks noGrp="1"/>
          </p:cNvSpPr>
          <p:nvPr>
            <p:ph idx="1"/>
          </p:nvPr>
        </p:nvSpPr>
        <p:spPr>
          <a:xfrm>
            <a:off x="406811" y="1558782"/>
            <a:ext cx="10368720" cy="3815147"/>
          </a:xfrm>
        </p:spPr>
        <p:txBody>
          <a:bodyPr>
            <a:noAutofit/>
          </a:bodyPr>
          <a:lstStyle/>
          <a:p>
            <a:r>
              <a:rPr lang="zh-CN" altLang="en-US" sz="2000" dirty="0"/>
              <a:t>图像数据与文本数据不同，图像数据是两维的，文本数据数据是一维的</a:t>
            </a:r>
          </a:p>
          <a:p>
            <a:endParaRPr lang="zh-CN" altLang="en-US" sz="2000" dirty="0"/>
          </a:p>
          <a:p>
            <a:r>
              <a:rPr lang="zh-CN" altLang="en-US" sz="2000" dirty="0"/>
              <a:t>图像是二维数据，图像的卷积核是从左到右，从上到下进行滑动来进行特征抽取。 核是</a:t>
            </a:r>
            <a:r>
              <a:rPr lang="en-US" altLang="zh-CN" sz="2000" dirty="0"/>
              <a:t>3*3</a:t>
            </a:r>
            <a:r>
              <a:rPr lang="zh-CN" altLang="en-US" sz="2000" dirty="0"/>
              <a:t>，</a:t>
            </a:r>
            <a:r>
              <a:rPr lang="en-US" altLang="zh-CN" sz="2000" dirty="0"/>
              <a:t>5*5</a:t>
            </a:r>
            <a:r>
              <a:rPr lang="zh-CN" altLang="en-US" sz="2000" dirty="0"/>
              <a:t>这样的结构</a:t>
            </a:r>
          </a:p>
          <a:p>
            <a:endParaRPr lang="zh-CN" altLang="en-US" sz="2000" dirty="0"/>
          </a:p>
          <a:p>
            <a:r>
              <a:rPr lang="zh-CN" altLang="en-US" sz="2000" dirty="0"/>
              <a:t>文本是一维数据，虽然经过</a:t>
            </a:r>
            <a:r>
              <a:rPr lang="en-US" altLang="zh-CN" sz="2000" dirty="0"/>
              <a:t>word-embedding </a:t>
            </a:r>
            <a:r>
              <a:rPr lang="zh-CN" altLang="en-US" sz="2000" dirty="0"/>
              <a:t>生成了二维向量，但是对词向量做从左到右滑动来进行卷积没有意义。</a:t>
            </a:r>
          </a:p>
          <a:p>
            <a:endParaRPr lang="zh-CN" altLang="en-US" sz="2000" dirty="0"/>
          </a:p>
          <a:p>
            <a:r>
              <a:rPr lang="zh-CN" altLang="en-US" sz="2000" dirty="0"/>
              <a:t>一个文本</a:t>
            </a:r>
            <a:r>
              <a:rPr lang="en-US" altLang="zh-CN" sz="2000" dirty="0"/>
              <a:t>20</a:t>
            </a:r>
            <a:r>
              <a:rPr lang="zh-CN" altLang="en-US" sz="2000" dirty="0"/>
              <a:t>个词，每个词用</a:t>
            </a:r>
            <a:r>
              <a:rPr lang="en-US" altLang="zh-CN" sz="2000" dirty="0"/>
              <a:t>50</a:t>
            </a:r>
            <a:r>
              <a:rPr lang="zh-CN" altLang="en-US" sz="2000" dirty="0"/>
              <a:t>维向量表达，</a:t>
            </a:r>
            <a:r>
              <a:rPr lang="en-US" altLang="zh-CN" sz="2000" dirty="0"/>
              <a:t>50*20</a:t>
            </a:r>
            <a:r>
              <a:rPr lang="zh-CN" altLang="en-US" sz="2000" dirty="0"/>
              <a:t>的矩阵（每行一个词，</a:t>
            </a:r>
            <a:r>
              <a:rPr lang="en-US" altLang="zh-CN" sz="2000" dirty="0"/>
              <a:t>50</a:t>
            </a:r>
            <a:r>
              <a:rPr lang="zh-CN" altLang="en-US" sz="2000" dirty="0"/>
              <a:t>维，共计</a:t>
            </a:r>
            <a:r>
              <a:rPr lang="en-US" altLang="zh-CN" sz="2000" dirty="0"/>
              <a:t>20</a:t>
            </a:r>
            <a:r>
              <a:rPr lang="zh-CN" altLang="en-US" sz="2000" dirty="0"/>
              <a:t>行）</a:t>
            </a:r>
          </a:p>
          <a:p>
            <a:endParaRPr lang="zh-CN" altLang="en-US" sz="2000" dirty="0"/>
          </a:p>
        </p:txBody>
      </p:sp>
    </p:spTree>
    <p:extLst>
      <p:ext uri="{BB962C8B-B14F-4D97-AF65-F5344CB8AC3E}">
        <p14:creationId xmlns:p14="http://schemas.microsoft.com/office/powerpoint/2010/main" val="31016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62</a:t>
            </a:fld>
            <a:endParaRPr lang="zh-CN" altLang="en-US" smtClean="0"/>
          </a:p>
        </p:txBody>
      </p:sp>
      <p:sp>
        <p:nvSpPr>
          <p:cNvPr id="2" name="矩形 1"/>
          <p:cNvSpPr>
            <a:spLocks noChangeArrowheads="1"/>
          </p:cNvSpPr>
          <p:nvPr/>
        </p:nvSpPr>
        <p:spPr bwMode="auto">
          <a:xfrm>
            <a:off x="550863" y="942422"/>
            <a:ext cx="11029950" cy="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err="1">
                <a:latin typeface="Times New Roman" panose="02020603050405020304" pitchFamily="18" charset="0"/>
                <a:cs typeface="Times New Roman" panose="02020603050405020304" pitchFamily="18" charset="0"/>
              </a:rPr>
              <a:t>TextCNN</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E3CEFFDC-2964-4934-BA99-F93A73699FB8}"/>
              </a:ext>
            </a:extLst>
          </p:cNvPr>
          <p:cNvSpPr>
            <a:spLocks noGrp="1"/>
          </p:cNvSpPr>
          <p:nvPr>
            <p:ph idx="1"/>
          </p:nvPr>
        </p:nvSpPr>
        <p:spPr>
          <a:xfrm>
            <a:off x="521047" y="1485659"/>
            <a:ext cx="10542503" cy="4872279"/>
          </a:xfrm>
        </p:spPr>
        <p:txBody>
          <a:bodyPr>
            <a:normAutofit lnSpcReduction="10000"/>
          </a:bodyPr>
          <a:lstStyle/>
          <a:p>
            <a:r>
              <a:rPr lang="en-US" altLang="zh-CN" sz="2000" dirty="0" err="1"/>
              <a:t>TextCNN</a:t>
            </a:r>
            <a:r>
              <a:rPr lang="en-US" altLang="zh-CN" sz="2000" dirty="0"/>
              <a:t> </a:t>
            </a:r>
            <a:r>
              <a:rPr lang="zh-CN" altLang="en-US" sz="2000" dirty="0"/>
              <a:t>首先将 </a:t>
            </a:r>
            <a:r>
              <a:rPr lang="en-US" altLang="zh-CN" sz="2000" dirty="0"/>
              <a:t>“</a:t>
            </a:r>
            <a:r>
              <a:rPr lang="zh-CN" altLang="en-US" sz="2000" dirty="0"/>
              <a:t>今天天气很好</a:t>
            </a:r>
            <a:r>
              <a:rPr lang="en-US" altLang="zh-CN" sz="2000" dirty="0"/>
              <a:t>,</a:t>
            </a:r>
            <a:r>
              <a:rPr lang="zh-CN" altLang="en-US" sz="2000" dirty="0"/>
              <a:t>出来玩</a:t>
            </a:r>
            <a:r>
              <a:rPr lang="en-US" altLang="zh-CN" sz="2000" dirty="0"/>
              <a:t>” </a:t>
            </a:r>
            <a:r>
              <a:rPr lang="zh-CN" altLang="en-US" sz="2000" dirty="0"/>
              <a:t>分词成</a:t>
            </a:r>
            <a:r>
              <a:rPr lang="en-US" altLang="zh-CN" sz="2000" dirty="0"/>
              <a:t>“</a:t>
            </a:r>
            <a:r>
              <a:rPr lang="zh-CN" altLang="en-US" sz="2000" dirty="0"/>
              <a:t>今天</a:t>
            </a:r>
            <a:r>
              <a:rPr lang="en-US" altLang="zh-CN" sz="2000" dirty="0"/>
              <a:t>  </a:t>
            </a:r>
            <a:r>
              <a:rPr lang="zh-CN" altLang="en-US" sz="2000" dirty="0"/>
              <a:t>天气</a:t>
            </a:r>
            <a:r>
              <a:rPr lang="en-US" altLang="zh-CN" sz="2000" dirty="0"/>
              <a:t>  </a:t>
            </a:r>
            <a:r>
              <a:rPr lang="zh-CN" altLang="en-US" sz="2000" dirty="0"/>
              <a:t>很好</a:t>
            </a:r>
            <a:r>
              <a:rPr lang="en-US" altLang="zh-CN" sz="2000" dirty="0"/>
              <a:t>  </a:t>
            </a:r>
            <a:r>
              <a:rPr lang="zh-CN" altLang="en-US" sz="2000" dirty="0"/>
              <a:t>，</a:t>
            </a:r>
            <a:r>
              <a:rPr lang="en-US" altLang="zh-CN" sz="2000" dirty="0"/>
              <a:t> </a:t>
            </a:r>
            <a:r>
              <a:rPr lang="zh-CN" altLang="en-US" sz="2000" dirty="0"/>
              <a:t>出来</a:t>
            </a:r>
            <a:r>
              <a:rPr lang="en-US" altLang="zh-CN" sz="2000" dirty="0"/>
              <a:t>  </a:t>
            </a:r>
            <a:r>
              <a:rPr lang="zh-CN" altLang="en-US" sz="2000" dirty="0"/>
              <a:t>玩，通过</a:t>
            </a:r>
            <a:r>
              <a:rPr lang="en-US" altLang="zh-CN" sz="2000" dirty="0"/>
              <a:t>word2vec</a:t>
            </a:r>
            <a:r>
              <a:rPr lang="zh-CN" altLang="en-US" sz="2000" dirty="0"/>
              <a:t>或者</a:t>
            </a:r>
            <a:r>
              <a:rPr lang="en-US" altLang="zh-CN" sz="2000" dirty="0"/>
              <a:t>GLOV </a:t>
            </a:r>
            <a:r>
              <a:rPr lang="zh-CN" altLang="en-US" sz="2000" dirty="0"/>
              <a:t>等</a:t>
            </a:r>
            <a:r>
              <a:rPr lang="en-US" altLang="zh-CN" sz="2000" dirty="0"/>
              <a:t>embedding </a:t>
            </a:r>
            <a:r>
              <a:rPr lang="zh-CN" altLang="en-US" sz="2000" dirty="0"/>
              <a:t>方式将每个词成映射成一个</a:t>
            </a:r>
            <a:r>
              <a:rPr lang="en-US" altLang="zh-CN" sz="2000" dirty="0"/>
              <a:t>5</a:t>
            </a:r>
            <a:r>
              <a:rPr lang="zh-CN" altLang="en-US" sz="2000" dirty="0"/>
              <a:t>维（维数可以自己指定）词向量</a:t>
            </a:r>
            <a:r>
              <a:rPr lang="en-US" altLang="zh-CN" sz="2000" dirty="0"/>
              <a:t>, </a:t>
            </a:r>
            <a:r>
              <a:rPr lang="zh-CN" altLang="en-US" sz="2000" dirty="0"/>
              <a:t>如 </a:t>
            </a:r>
            <a:r>
              <a:rPr lang="en-US" altLang="zh-CN" sz="2000" dirty="0"/>
              <a:t>”</a:t>
            </a:r>
            <a:r>
              <a:rPr lang="zh-CN" altLang="en-US" sz="2000" dirty="0"/>
              <a:t>今天</a:t>
            </a:r>
            <a:r>
              <a:rPr lang="en-US" altLang="zh-CN" sz="2000" dirty="0"/>
              <a:t>“ -&gt; [0,0,0,0,1], ”</a:t>
            </a:r>
            <a:r>
              <a:rPr lang="zh-CN" altLang="en-US" sz="2000" dirty="0"/>
              <a:t>天气</a:t>
            </a:r>
            <a:r>
              <a:rPr lang="en-US" altLang="zh-CN" sz="2000" dirty="0"/>
              <a:t>“ -&gt;[0,0,0,1,0], ”</a:t>
            </a:r>
            <a:r>
              <a:rPr lang="zh-CN" altLang="en-US" sz="2000" dirty="0"/>
              <a:t>很好</a:t>
            </a:r>
            <a:r>
              <a:rPr lang="en-US" altLang="zh-CN" sz="2000" dirty="0"/>
              <a:t>“ -&gt;[0,0,1,0,0]</a:t>
            </a:r>
            <a:r>
              <a:rPr lang="zh-CN" altLang="en-US" sz="2000" dirty="0"/>
              <a:t>等等。这个</a:t>
            </a:r>
            <a:r>
              <a:rPr lang="en-US" altLang="zh-CN" sz="2000" dirty="0"/>
              <a:t>6</a:t>
            </a:r>
            <a:r>
              <a:rPr lang="zh-CN" altLang="en-US" sz="2000" dirty="0"/>
              <a:t>*</a:t>
            </a:r>
            <a:r>
              <a:rPr lang="en-US" altLang="zh-CN" sz="2000" dirty="0"/>
              <a:t>5</a:t>
            </a:r>
            <a:r>
              <a:rPr lang="zh-CN" altLang="en-US" sz="2000" dirty="0"/>
              <a:t>的矩阵就是一个输入。</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smtClean="0"/>
          </a:p>
          <a:p>
            <a:endParaRPr lang="en-US" altLang="zh-CN" sz="2000" dirty="0"/>
          </a:p>
          <a:p>
            <a:r>
              <a:rPr lang="zh-CN" altLang="en-US" sz="2000" dirty="0" smtClean="0"/>
              <a:t>为了</a:t>
            </a:r>
            <a:r>
              <a:rPr lang="zh-CN" altLang="en-US" sz="2000" dirty="0"/>
              <a:t>矩阵统一，不同样本会去取统一维度（比如</a:t>
            </a:r>
            <a:r>
              <a:rPr lang="en-US" altLang="zh-CN" sz="2000" dirty="0"/>
              <a:t>100</a:t>
            </a:r>
            <a:r>
              <a:rPr lang="zh-CN" altLang="en-US" sz="2000" dirty="0"/>
              <a:t>维），多的删去，少的后面补</a:t>
            </a:r>
            <a:r>
              <a:rPr lang="en-US" altLang="zh-CN" sz="2000" dirty="0"/>
              <a:t>0</a:t>
            </a:r>
            <a:r>
              <a:rPr lang="zh-CN" altLang="en-US" sz="2000" dirty="0"/>
              <a:t>（不影响最终结果）</a:t>
            </a:r>
            <a:endParaRPr lang="en-US" altLang="zh-CN" sz="2000" dirty="0"/>
          </a:p>
          <a:p>
            <a:endParaRPr lang="zh-CN" altLang="en-US" sz="2000" dirty="0"/>
          </a:p>
        </p:txBody>
      </p:sp>
      <p:pic>
        <p:nvPicPr>
          <p:cNvPr id="11" name="图片 10">
            <a:extLst>
              <a:ext uri="{FF2B5EF4-FFF2-40B4-BE49-F238E27FC236}">
                <a16:creationId xmlns:a16="http://schemas.microsoft.com/office/drawing/2014/main" id="{9C490279-5597-4385-B072-7695A7A4CF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370" y="2853754"/>
            <a:ext cx="7430643" cy="2560900"/>
          </a:xfrm>
          <a:prstGeom prst="rect">
            <a:avLst/>
          </a:prstGeom>
        </p:spPr>
      </p:pic>
    </p:spTree>
    <p:extLst>
      <p:ext uri="{BB962C8B-B14F-4D97-AF65-F5344CB8AC3E}">
        <p14:creationId xmlns:p14="http://schemas.microsoft.com/office/powerpoint/2010/main" val="11792213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63</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err="1">
                <a:latin typeface="Times New Roman" panose="02020603050405020304" pitchFamily="18" charset="0"/>
                <a:cs typeface="Times New Roman" panose="02020603050405020304" pitchFamily="18" charset="0"/>
              </a:rPr>
              <a:t>TextCNN</a:t>
            </a:r>
            <a:r>
              <a:rPr lang="zh-CN" altLang="en-US"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Convolution</a:t>
            </a:r>
            <a:endParaRPr lang="zh-CN" altLang="en-US" sz="2800" b="1" dirty="0">
              <a:latin typeface="Times New Roman" panose="02020603050405020304" pitchFamily="18" charset="0"/>
              <a:cs typeface="Times New Roman" panose="02020603050405020304" pitchFamily="18" charset="0"/>
            </a:endParaRPr>
          </a:p>
        </p:txBody>
      </p:sp>
      <p:sp>
        <p:nvSpPr>
          <p:cNvPr id="12" name="内容占位符 2">
            <a:extLst>
              <a:ext uri="{FF2B5EF4-FFF2-40B4-BE49-F238E27FC236}">
                <a16:creationId xmlns:a16="http://schemas.microsoft.com/office/drawing/2014/main" id="{595C8286-A900-4017-8682-E5D4F5553138}"/>
              </a:ext>
            </a:extLst>
          </p:cNvPr>
          <p:cNvSpPr>
            <a:spLocks noGrp="1"/>
          </p:cNvSpPr>
          <p:nvPr>
            <p:ph idx="1"/>
          </p:nvPr>
        </p:nvSpPr>
        <p:spPr>
          <a:xfrm>
            <a:off x="550863" y="1577517"/>
            <a:ext cx="9624060" cy="4990084"/>
          </a:xfrm>
        </p:spPr>
        <p:txBody>
          <a:bodyPr>
            <a:normAutofit/>
          </a:bodyPr>
          <a:lstStyle/>
          <a:p>
            <a:r>
              <a:rPr lang="en-US" altLang="zh-CN" sz="2000" dirty="0"/>
              <a:t>1</a:t>
            </a:r>
            <a:r>
              <a:rPr lang="zh-CN" altLang="en-US" sz="2000" dirty="0"/>
              <a:t>）在</a:t>
            </a:r>
            <a:r>
              <a:rPr lang="en-US" altLang="zh-CN" sz="2000" dirty="0"/>
              <a:t>NLP</a:t>
            </a:r>
            <a:r>
              <a:rPr lang="zh-CN" altLang="en-US" sz="2000" dirty="0"/>
              <a:t>领域一般卷积核只进行一维的滑动，即</a:t>
            </a:r>
            <a:r>
              <a:rPr lang="zh-CN" altLang="en-US" sz="2000" dirty="0">
                <a:solidFill>
                  <a:srgbClr val="FF0000"/>
                </a:solidFill>
              </a:rPr>
              <a:t>卷积核的宽度与词向量的维度等宽</a:t>
            </a:r>
            <a:r>
              <a:rPr lang="zh-CN" altLang="en-US" sz="2000" dirty="0"/>
              <a:t>，卷积核只进行一维的滑动。</a:t>
            </a:r>
          </a:p>
          <a:p>
            <a:endParaRPr lang="zh-CN" altLang="en-US" sz="2000" dirty="0"/>
          </a:p>
        </p:txBody>
      </p:sp>
      <p:pic>
        <p:nvPicPr>
          <p:cNvPr id="13" name="图片 12">
            <a:extLst>
              <a:ext uri="{FF2B5EF4-FFF2-40B4-BE49-F238E27FC236}">
                <a16:creationId xmlns:a16="http://schemas.microsoft.com/office/drawing/2014/main" id="{FD8BBC46-A70C-41F8-B552-7F4A1F48E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440" y="2242379"/>
            <a:ext cx="6912480" cy="3889273"/>
          </a:xfrm>
          <a:prstGeom prst="rect">
            <a:avLst/>
          </a:prstGeom>
        </p:spPr>
      </p:pic>
    </p:spTree>
    <p:extLst>
      <p:ext uri="{BB962C8B-B14F-4D97-AF65-F5344CB8AC3E}">
        <p14:creationId xmlns:p14="http://schemas.microsoft.com/office/powerpoint/2010/main" val="11008533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64</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err="1" smtClean="0">
                <a:latin typeface="Times New Roman" panose="02020603050405020304" pitchFamily="18" charset="0"/>
                <a:cs typeface="Times New Roman" panose="02020603050405020304" pitchFamily="18" charset="0"/>
              </a:rPr>
              <a:t>TextCNN</a:t>
            </a:r>
            <a:r>
              <a:rPr lang="zh-CN" altLang="en-US" sz="2800" dirty="0" smtClean="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Convolution</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DE77D25D-F979-486B-8A5A-1A6DFDC1BF4F}"/>
              </a:ext>
            </a:extLst>
          </p:cNvPr>
          <p:cNvSpPr>
            <a:spLocks noGrp="1"/>
          </p:cNvSpPr>
          <p:nvPr>
            <p:ph idx="1"/>
          </p:nvPr>
        </p:nvSpPr>
        <p:spPr>
          <a:xfrm>
            <a:off x="295275" y="1607284"/>
            <a:ext cx="9624060" cy="4990084"/>
          </a:xfrm>
        </p:spPr>
        <p:txBody>
          <a:bodyPr/>
          <a:lstStyle/>
          <a:p>
            <a:r>
              <a:rPr lang="en-US" altLang="zh-CN" sz="2000" dirty="0"/>
              <a:t>2</a:t>
            </a:r>
            <a:r>
              <a:rPr lang="zh-CN" altLang="en-US" sz="2000" dirty="0"/>
              <a:t>）</a:t>
            </a:r>
            <a:r>
              <a:rPr lang="zh-CN" altLang="en-US" sz="2000" b="1" dirty="0"/>
              <a:t>在</a:t>
            </a:r>
            <a:r>
              <a:rPr lang="en-US" altLang="zh-CN" sz="2000" b="1" dirty="0"/>
              <a:t>Text-CNN</a:t>
            </a:r>
            <a:r>
              <a:rPr lang="zh-CN" altLang="en-US" sz="2000" b="1" dirty="0"/>
              <a:t>模型中一般使用多个不同尺寸的卷积核</a:t>
            </a:r>
            <a:r>
              <a:rPr lang="zh-CN" altLang="en-US" sz="2000" dirty="0"/>
              <a:t>。卷积核的高度，即窗口值，可以理解为</a:t>
            </a:r>
            <a:r>
              <a:rPr lang="en-US" altLang="zh-CN" sz="2000" dirty="0"/>
              <a:t>N-gram</a:t>
            </a:r>
            <a:r>
              <a:rPr lang="zh-CN" altLang="en-US" sz="2000" dirty="0"/>
              <a:t>模型中的</a:t>
            </a:r>
            <a:r>
              <a:rPr lang="en-US" altLang="zh-CN" sz="2000" dirty="0"/>
              <a:t>N</a:t>
            </a:r>
            <a:r>
              <a:rPr lang="zh-CN" altLang="en-US" sz="2000" dirty="0"/>
              <a:t>，即利用的局部词序的长度，窗口值也是一个超参数，需要在任务中尝试，一般选取</a:t>
            </a:r>
            <a:r>
              <a:rPr lang="en-US" altLang="zh-CN" sz="2000" dirty="0"/>
              <a:t>2-8</a:t>
            </a:r>
            <a:r>
              <a:rPr lang="zh-CN" altLang="en-US" sz="2000" dirty="0"/>
              <a:t>之间的值。</a:t>
            </a:r>
          </a:p>
          <a:p>
            <a:endParaRPr lang="zh-CN" altLang="en-US" sz="2000" dirty="0"/>
          </a:p>
        </p:txBody>
      </p:sp>
      <p:pic>
        <p:nvPicPr>
          <p:cNvPr id="11" name="图片 10">
            <a:extLst>
              <a:ext uri="{FF2B5EF4-FFF2-40B4-BE49-F238E27FC236}">
                <a16:creationId xmlns:a16="http://schemas.microsoft.com/office/drawing/2014/main" id="{439001A8-E000-46AB-9D66-AC6D88EA7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866" y="2637739"/>
            <a:ext cx="7200500" cy="4051327"/>
          </a:xfrm>
          <a:prstGeom prst="rect">
            <a:avLst/>
          </a:prstGeom>
        </p:spPr>
      </p:pic>
    </p:spTree>
    <p:extLst>
      <p:ext uri="{BB962C8B-B14F-4D97-AF65-F5344CB8AC3E}">
        <p14:creationId xmlns:p14="http://schemas.microsoft.com/office/powerpoint/2010/main" val="3219975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卷积神经网络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65</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err="1">
                <a:latin typeface="Times New Roman" panose="02020603050405020304" pitchFamily="18" charset="0"/>
                <a:cs typeface="Times New Roman" panose="02020603050405020304" pitchFamily="18" charset="0"/>
              </a:rPr>
              <a:t>TextCNN</a:t>
            </a:r>
            <a:r>
              <a:rPr lang="zh-CN" altLang="en-US"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pooling</a:t>
            </a:r>
            <a:endParaRPr lang="zh-CN" altLang="en-US" sz="2800" b="1" dirty="0">
              <a:latin typeface="Times New Roman" panose="02020603050405020304" pitchFamily="18" charset="0"/>
              <a:cs typeface="Times New Roman" panose="02020603050405020304" pitchFamily="18" charset="0"/>
            </a:endParaRPr>
          </a:p>
        </p:txBody>
      </p:sp>
      <p:sp>
        <p:nvSpPr>
          <p:cNvPr id="14" name="内容占位符 2">
            <a:extLst>
              <a:ext uri="{FF2B5EF4-FFF2-40B4-BE49-F238E27FC236}">
                <a16:creationId xmlns:a16="http://schemas.microsoft.com/office/drawing/2014/main" id="{23507A7A-6A14-4B7B-A299-0F781056A0DD}"/>
              </a:ext>
            </a:extLst>
          </p:cNvPr>
          <p:cNvSpPr>
            <a:spLocks noGrp="1"/>
          </p:cNvSpPr>
          <p:nvPr>
            <p:ph idx="1"/>
          </p:nvPr>
        </p:nvSpPr>
        <p:spPr>
          <a:xfrm>
            <a:off x="533826" y="1713644"/>
            <a:ext cx="10457720" cy="5009419"/>
          </a:xfrm>
        </p:spPr>
        <p:txBody>
          <a:bodyPr>
            <a:normAutofit lnSpcReduction="10000"/>
          </a:bodyPr>
          <a:lstStyle/>
          <a:p>
            <a:r>
              <a:rPr lang="zh-CN" altLang="en-US" sz="2000" dirty="0"/>
              <a:t> 最常用的就是</a:t>
            </a:r>
            <a:r>
              <a:rPr lang="en-US" altLang="zh-CN" sz="2000" dirty="0"/>
              <a:t>1-max pooling</a:t>
            </a:r>
            <a:r>
              <a:rPr lang="zh-CN" altLang="en-US" sz="2000" dirty="0"/>
              <a:t>，提取出</a:t>
            </a:r>
            <a:r>
              <a:rPr lang="en-US" altLang="zh-CN" sz="2000" dirty="0"/>
              <a:t>feature map</a:t>
            </a:r>
            <a:r>
              <a:rPr lang="zh-CN" altLang="en-US" sz="2000" dirty="0"/>
              <a:t>那个的最大值，通过选择每个</a:t>
            </a:r>
            <a:r>
              <a:rPr lang="en-US" altLang="zh-CN" sz="2000" dirty="0"/>
              <a:t>feature map</a:t>
            </a:r>
            <a:r>
              <a:rPr lang="zh-CN" altLang="en-US" sz="2000" dirty="0"/>
              <a:t>的最大值，可捕获其最重要的特征。</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smtClean="0"/>
          </a:p>
          <a:p>
            <a:r>
              <a:rPr lang="zh-CN" altLang="en-US" sz="2000" dirty="0" smtClean="0"/>
              <a:t>对</a:t>
            </a:r>
            <a:r>
              <a:rPr lang="zh-CN" altLang="en-US" sz="2000" dirty="0"/>
              <a:t>所有卷积核使用</a:t>
            </a:r>
            <a:r>
              <a:rPr lang="en-US" altLang="zh-CN" sz="2000" dirty="0"/>
              <a:t>1-max pooling</a:t>
            </a:r>
            <a:r>
              <a:rPr lang="zh-CN" altLang="en-US" sz="2000" dirty="0"/>
              <a:t>，再连接起来，可以得到最终的特征向量；这个特征向量作为全连接层，再进一步感知机计算（</a:t>
            </a:r>
            <a:r>
              <a:rPr lang="en-US" altLang="zh-CN" sz="2000" dirty="0" err="1"/>
              <a:t>softmax</a:t>
            </a:r>
            <a:r>
              <a:rPr lang="en-US" altLang="zh-CN" sz="2000" dirty="0"/>
              <a:t> layer</a:t>
            </a:r>
            <a:r>
              <a:rPr lang="zh-CN" altLang="en-US" sz="2000" dirty="0"/>
              <a:t>），对应输出就是最后的分类结果</a:t>
            </a:r>
          </a:p>
        </p:txBody>
      </p:sp>
      <p:pic>
        <p:nvPicPr>
          <p:cNvPr id="15" name="图片 14">
            <a:extLst>
              <a:ext uri="{FF2B5EF4-FFF2-40B4-BE49-F238E27FC236}">
                <a16:creationId xmlns:a16="http://schemas.microsoft.com/office/drawing/2014/main" id="{5F11C8BF-7940-433F-9CCF-1AA6F0089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866" y="2507775"/>
            <a:ext cx="5573859" cy="3136105"/>
          </a:xfrm>
          <a:prstGeom prst="rect">
            <a:avLst/>
          </a:prstGeom>
        </p:spPr>
      </p:pic>
    </p:spTree>
    <p:extLst>
      <p:ext uri="{BB962C8B-B14F-4D97-AF65-F5344CB8AC3E}">
        <p14:creationId xmlns:p14="http://schemas.microsoft.com/office/powerpoint/2010/main" val="19907936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66</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深度</a:t>
            </a:r>
            <a:r>
              <a:rPr lang="zh-CN" altLang="en-US" sz="2800" dirty="0" smtClean="0">
                <a:solidFill>
                  <a:schemeClr val="bg1">
                    <a:lumMod val="75000"/>
                  </a:schemeClr>
                </a:solidFill>
                <a:latin typeface="Times New Roman" panose="02020603050405020304" pitchFamily="18" charset="0"/>
                <a:cs typeface="Times New Roman" panose="02020603050405020304" pitchFamily="18" charset="0"/>
              </a:rPr>
              <a:t>学习基本逻辑</a:t>
            </a:r>
            <a:endParaRPr lang="en-US" altLang="zh-CN" sz="2800" dirty="0" smtClean="0">
              <a:solidFill>
                <a:schemeClr val="bg1">
                  <a:lumMod val="7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75000"/>
                  </a:schemeClr>
                </a:solidFill>
                <a:latin typeface="Times New Roman" panose="02020603050405020304" pitchFamily="18" charset="0"/>
                <a:cs typeface="Times New Roman" panose="02020603050405020304" pitchFamily="18" charset="0"/>
              </a:rPr>
              <a:t>BP</a:t>
            </a:r>
            <a:r>
              <a:rPr lang="zh-CN" altLang="en-US" sz="2800" dirty="0">
                <a:solidFill>
                  <a:schemeClr val="bg1">
                    <a:lumMod val="75000"/>
                  </a:schemeClr>
                </a:solidFill>
                <a:latin typeface="Times New Roman" panose="02020603050405020304" pitchFamily="18" charset="0"/>
                <a:cs typeface="Times New Roman" panose="02020603050405020304" pitchFamily="18" charset="0"/>
              </a:rPr>
              <a:t>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卷积神经网络</a:t>
            </a:r>
          </a:p>
          <a:p>
            <a:pPr eaLnBrk="1" hangingPunct="1">
              <a:lnSpc>
                <a:spcPct val="150000"/>
              </a:lnSpc>
              <a:spcBef>
                <a:spcPct val="20000"/>
              </a:spcBef>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循环神经网络</a:t>
            </a:r>
          </a:p>
          <a:p>
            <a:pPr eaLnBrk="1" hangingPunct="1">
              <a:lnSpc>
                <a:spcPct val="150000"/>
              </a:lnSpc>
              <a:spcBef>
                <a:spcPct val="20000"/>
              </a:spcBef>
              <a:buFont typeface="Arial" panose="020B0604020202020204" pitchFamily="34" charset="0"/>
              <a:buChar char="•"/>
            </a:pPr>
            <a:r>
              <a:rPr lang="en-US" altLang="zh-CN" sz="2800" dirty="0">
                <a:solidFill>
                  <a:schemeClr val="bg1">
                    <a:lumMod val="75000"/>
                  </a:schemeClr>
                </a:solidFill>
                <a:latin typeface="Times New Roman" panose="02020603050405020304" pitchFamily="18" charset="0"/>
                <a:cs typeface="Times New Roman" panose="02020603050405020304" pitchFamily="18" charset="0"/>
              </a:rPr>
              <a:t>Word2vec</a:t>
            </a:r>
            <a:r>
              <a:rPr lang="zh-CN" altLang="en-US" sz="2800" dirty="0">
                <a:solidFill>
                  <a:schemeClr val="bg1">
                    <a:lumMod val="75000"/>
                  </a:schemeClr>
                </a:solidFill>
                <a:latin typeface="Times New Roman" panose="02020603050405020304" pitchFamily="18" charset="0"/>
                <a:cs typeface="Times New Roman" panose="02020603050405020304" pitchFamily="18" charset="0"/>
              </a:rPr>
              <a:t>词嵌入</a:t>
            </a:r>
            <a:r>
              <a:rPr lang="zh-CN" altLang="en-US" sz="2800" dirty="0" smtClean="0">
                <a:solidFill>
                  <a:schemeClr val="bg1">
                    <a:lumMod val="75000"/>
                  </a:schemeClr>
                </a:solidFill>
                <a:latin typeface="Times New Roman" panose="02020603050405020304" pitchFamily="18" charset="0"/>
                <a:cs typeface="Times New Roman" panose="02020603050405020304" pitchFamily="18" charset="0"/>
              </a:rPr>
              <a:t>模型</a:t>
            </a:r>
            <a:endParaRPr lang="en-US" altLang="zh-CN" sz="2800" dirty="0" smtClean="0">
              <a:solidFill>
                <a:schemeClr val="bg1">
                  <a:lumMod val="7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Bert</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预处理模型</a:t>
            </a:r>
          </a:p>
          <a:p>
            <a:pPr eaLnBrk="1" hangingPunct="1">
              <a:lnSpc>
                <a:spcPct val="150000"/>
              </a:lnSpc>
              <a:spcBef>
                <a:spcPct val="20000"/>
              </a:spcBef>
              <a:buFont typeface="Arial" panose="020B0604020202020204" pitchFamily="34" charset="0"/>
              <a:buChar char="•"/>
            </a:pPr>
            <a:endParaRPr lang="zh-CN" altLang="en-US" sz="28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391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67</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序列特征数据</a:t>
            </a:r>
            <a:endParaRPr lang="zh-CN" altLang="en-US" sz="2800" b="1"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A3BACAB3-F4F1-454A-8F45-9C7CC6B2636E}"/>
              </a:ext>
            </a:extLst>
          </p:cNvPr>
          <p:cNvSpPr>
            <a:spLocks noGrp="1"/>
          </p:cNvSpPr>
          <p:nvPr>
            <p:ph idx="1"/>
          </p:nvPr>
        </p:nvSpPr>
        <p:spPr>
          <a:xfrm>
            <a:off x="534353" y="1640068"/>
            <a:ext cx="10025164" cy="4453911"/>
          </a:xfrm>
        </p:spPr>
        <p:txBody>
          <a:bodyPr>
            <a:normAutofit/>
          </a:bodyPr>
          <a:lstStyle/>
          <a:p>
            <a:r>
              <a:rPr lang="zh-CN" altLang="en-US" sz="2000" b="0" i="0" dirty="0">
                <a:solidFill>
                  <a:srgbClr val="121212"/>
                </a:solidFill>
                <a:effectLst/>
                <a:latin typeface="-apple-system"/>
              </a:rPr>
              <a:t>循环神经网络（</a:t>
            </a:r>
            <a:r>
              <a:rPr lang="en-US" altLang="zh-CN" sz="2000" b="0" i="0" dirty="0" err="1">
                <a:solidFill>
                  <a:srgbClr val="121212"/>
                </a:solidFill>
                <a:effectLst/>
                <a:cs typeface="Times New Roman" panose="02020603050405020304" pitchFamily="18" charset="0"/>
              </a:rPr>
              <a:t>Rerrent</a:t>
            </a:r>
            <a:r>
              <a:rPr lang="en-US" altLang="zh-CN" sz="2000" b="0" i="0" dirty="0">
                <a:solidFill>
                  <a:srgbClr val="121212"/>
                </a:solidFill>
                <a:effectLst/>
                <a:cs typeface="Times New Roman" panose="02020603050405020304" pitchFamily="18" charset="0"/>
              </a:rPr>
              <a:t> Neural Network, RNN</a:t>
            </a:r>
            <a:r>
              <a:rPr lang="zh-CN" altLang="en-US" sz="2000" b="0" i="0" dirty="0">
                <a:solidFill>
                  <a:srgbClr val="121212"/>
                </a:solidFill>
                <a:effectLst/>
                <a:latin typeface="-apple-system"/>
              </a:rPr>
              <a:t>），</a:t>
            </a:r>
            <a:r>
              <a:rPr lang="zh-CN" altLang="en-US" sz="2000" b="1" i="0" dirty="0">
                <a:solidFill>
                  <a:srgbClr val="121212"/>
                </a:solidFill>
                <a:effectLst/>
                <a:latin typeface="-apple-system"/>
              </a:rPr>
              <a:t>对具有序列特性的数据非常有效，它能挖掘数据中的时序信息以及语义信息。</a:t>
            </a:r>
            <a:endParaRPr lang="en-US" altLang="zh-CN" sz="2000" b="1" i="0" dirty="0">
              <a:solidFill>
                <a:srgbClr val="121212"/>
              </a:solidFill>
              <a:effectLst/>
              <a:latin typeface="-apple-system"/>
            </a:endParaRPr>
          </a:p>
          <a:p>
            <a:endParaRPr lang="en-US" altLang="zh-CN" sz="2000" b="1" dirty="0">
              <a:solidFill>
                <a:srgbClr val="121212"/>
              </a:solidFill>
              <a:latin typeface="-apple-system"/>
            </a:endParaRPr>
          </a:p>
          <a:p>
            <a:r>
              <a:rPr lang="zh-CN" altLang="en-US" sz="2000" b="0" i="0" dirty="0">
                <a:solidFill>
                  <a:srgbClr val="121212"/>
                </a:solidFill>
                <a:effectLst/>
                <a:latin typeface="-apple-system"/>
              </a:rPr>
              <a:t>利用了</a:t>
            </a:r>
            <a:r>
              <a:rPr lang="en-US" altLang="zh-CN" sz="2000" b="0" i="0" dirty="0">
                <a:solidFill>
                  <a:srgbClr val="121212"/>
                </a:solidFill>
                <a:effectLst/>
                <a:latin typeface="-apple-system"/>
              </a:rPr>
              <a:t>RNN</a:t>
            </a:r>
            <a:r>
              <a:rPr lang="zh-CN" altLang="en-US" sz="2000" b="0" i="0" dirty="0">
                <a:solidFill>
                  <a:srgbClr val="121212"/>
                </a:solidFill>
                <a:effectLst/>
                <a:latin typeface="-apple-system"/>
              </a:rPr>
              <a:t>的这种能力，使深度学习模型在解决语音识别、语言模型、机器翻译以及时序分析等</a:t>
            </a:r>
            <a:r>
              <a:rPr lang="en-US" altLang="zh-CN" sz="2000" b="0" i="0" dirty="0">
                <a:solidFill>
                  <a:srgbClr val="121212"/>
                </a:solidFill>
                <a:effectLst/>
                <a:latin typeface="-apple-system"/>
              </a:rPr>
              <a:t>NLP</a:t>
            </a:r>
            <a:r>
              <a:rPr lang="zh-CN" altLang="en-US" sz="2000" b="0" i="0" dirty="0">
                <a:solidFill>
                  <a:srgbClr val="121212"/>
                </a:solidFill>
                <a:effectLst/>
                <a:latin typeface="-apple-system"/>
              </a:rPr>
              <a:t>领域的问题时有所突破。</a:t>
            </a:r>
            <a:endParaRPr lang="en-US" altLang="zh-CN" sz="2000" b="0" i="0" dirty="0">
              <a:solidFill>
                <a:srgbClr val="121212"/>
              </a:solidFill>
              <a:effectLst/>
              <a:latin typeface="-apple-system"/>
            </a:endParaRPr>
          </a:p>
          <a:p>
            <a:endParaRPr lang="en-US" altLang="zh-CN" sz="2000" dirty="0">
              <a:solidFill>
                <a:srgbClr val="121212"/>
              </a:solidFill>
              <a:latin typeface="-apple-system"/>
            </a:endParaRPr>
          </a:p>
          <a:p>
            <a:r>
              <a:rPr lang="zh-CN" altLang="en-US" sz="2000" dirty="0"/>
              <a:t>所谓序列特性，就是符合时间顺序，逻辑顺序，或者其他顺序。如语言、语音、股票</a:t>
            </a:r>
          </a:p>
        </p:txBody>
      </p:sp>
    </p:spTree>
    <p:extLst>
      <p:ext uri="{BB962C8B-B14F-4D97-AF65-F5344CB8AC3E}">
        <p14:creationId xmlns:p14="http://schemas.microsoft.com/office/powerpoint/2010/main" val="4007189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68</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RNN</a:t>
            </a:r>
            <a:r>
              <a:rPr lang="zh-CN" altLang="en-US" sz="2800" b="1" dirty="0"/>
              <a:t>的结构</a:t>
            </a:r>
            <a:endParaRPr lang="zh-CN" altLang="en-US" sz="2800" b="1" dirty="0">
              <a:latin typeface="Times New Roman" panose="02020603050405020304" pitchFamily="18" charset="0"/>
              <a:cs typeface="Times New Roman" panose="02020603050405020304" pitchFamily="18" charset="0"/>
            </a:endParaRPr>
          </a:p>
        </p:txBody>
      </p:sp>
      <p:pic>
        <p:nvPicPr>
          <p:cNvPr id="9" name="内容占位符 4">
            <a:extLst>
              <a:ext uri="{FF2B5EF4-FFF2-40B4-BE49-F238E27FC236}">
                <a16:creationId xmlns:a16="http://schemas.microsoft.com/office/drawing/2014/main" id="{8A53AA14-CA2A-4149-A418-0F7BE68FEAB3}"/>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8746"/>
          <a:stretch/>
        </p:blipFill>
        <p:spPr>
          <a:xfrm>
            <a:off x="982851" y="1728504"/>
            <a:ext cx="4464310" cy="4508214"/>
          </a:xfrm>
        </p:spPr>
      </p:pic>
    </p:spTree>
    <p:extLst>
      <p:ext uri="{BB962C8B-B14F-4D97-AF65-F5344CB8AC3E}">
        <p14:creationId xmlns:p14="http://schemas.microsoft.com/office/powerpoint/2010/main" val="34332156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69</a:t>
            </a:fld>
            <a:endParaRPr lang="zh-CN" altLang="en-US" dirty="0"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RNN</a:t>
            </a:r>
            <a:r>
              <a:rPr lang="zh-CN" altLang="en-US" sz="2800" b="1" dirty="0">
                <a:latin typeface="Times New Roman" panose="02020603050405020304" pitchFamily="18" charset="0"/>
                <a:cs typeface="Times New Roman" panose="02020603050405020304" pitchFamily="18" charset="0"/>
              </a:rPr>
              <a:t>的结构</a:t>
            </a:r>
          </a:p>
        </p:txBody>
      </p:sp>
      <p:pic>
        <p:nvPicPr>
          <p:cNvPr id="10" name="图片 9">
            <a:extLst>
              <a:ext uri="{FF2B5EF4-FFF2-40B4-BE49-F238E27FC236}">
                <a16:creationId xmlns:a16="http://schemas.microsoft.com/office/drawing/2014/main" id="{07B2C085-BA74-4F4B-BCA2-B89C0E6EF6EB}"/>
              </a:ext>
            </a:extLst>
          </p:cNvPr>
          <p:cNvPicPr>
            <a:picLocks noChangeAspect="1"/>
          </p:cNvPicPr>
          <p:nvPr/>
        </p:nvPicPr>
        <p:blipFill rotWithShape="1">
          <a:blip r:embed="rId5">
            <a:extLst>
              <a:ext uri="{28A0092B-C50C-407E-A947-70E740481C1C}">
                <a14:useLocalDpi xmlns:a14="http://schemas.microsoft.com/office/drawing/2010/main" val="0"/>
              </a:ext>
            </a:extLst>
          </a:blip>
          <a:srcRect l="49713" b="19300"/>
          <a:stretch/>
        </p:blipFill>
        <p:spPr>
          <a:xfrm>
            <a:off x="5614072" y="1738079"/>
            <a:ext cx="4562517" cy="2267755"/>
          </a:xfrm>
          <a:prstGeom prst="rect">
            <a:avLst/>
          </a:prstGeom>
        </p:spPr>
      </p:pic>
      <p:sp>
        <p:nvSpPr>
          <p:cNvPr id="11" name="文本框 10">
            <a:extLst>
              <a:ext uri="{FF2B5EF4-FFF2-40B4-BE49-F238E27FC236}">
                <a16:creationId xmlns:a16="http://schemas.microsoft.com/office/drawing/2014/main" id="{777E53C3-694D-4BED-9437-9D88FD19A369}"/>
              </a:ext>
            </a:extLst>
          </p:cNvPr>
          <p:cNvSpPr txBox="1"/>
          <p:nvPr/>
        </p:nvSpPr>
        <p:spPr>
          <a:xfrm>
            <a:off x="666180" y="4631007"/>
            <a:ext cx="9073008" cy="1708160"/>
          </a:xfrm>
          <a:prstGeom prst="rect">
            <a:avLst/>
          </a:prstGeom>
          <a:noFill/>
        </p:spPr>
        <p:txBody>
          <a:bodyPr wrap="square">
            <a:spAutoFit/>
          </a:bodyPr>
          <a:lstStyle/>
          <a:p>
            <a:r>
              <a:rPr lang="zh-CN" altLang="en-US" b="0" i="0" dirty="0">
                <a:solidFill>
                  <a:srgbClr val="121212"/>
                </a:solidFill>
                <a:effectLst/>
                <a:latin typeface="Times New Roman" panose="02020603050405020304" pitchFamily="18" charset="0"/>
                <a:cs typeface="Times New Roman" panose="02020603050405020304" pitchFamily="18" charset="0"/>
              </a:rPr>
              <a:t>有一句话是，</a:t>
            </a:r>
            <a:r>
              <a:rPr lang="en-US" altLang="zh-CN" b="0" i="0" dirty="0">
                <a:solidFill>
                  <a:srgbClr val="121212"/>
                </a:solidFill>
                <a:effectLst/>
                <a:latin typeface="Times New Roman" panose="02020603050405020304" pitchFamily="18" charset="0"/>
                <a:cs typeface="Times New Roman" panose="02020603050405020304" pitchFamily="18" charset="0"/>
              </a:rPr>
              <a:t>I love you</a:t>
            </a:r>
            <a:r>
              <a:rPr lang="zh-CN" altLang="en-US" b="0" i="0" dirty="0">
                <a:solidFill>
                  <a:srgbClr val="121212"/>
                </a:solidFill>
                <a:effectLst/>
                <a:latin typeface="Times New Roman" panose="02020603050405020304" pitchFamily="18" charset="0"/>
                <a:cs typeface="Times New Roman" panose="02020603050405020304" pitchFamily="18" charset="0"/>
              </a:rPr>
              <a:t>，那么在利用</a:t>
            </a:r>
            <a:r>
              <a:rPr lang="en-US" altLang="zh-CN" b="0" i="0" dirty="0">
                <a:solidFill>
                  <a:srgbClr val="121212"/>
                </a:solidFill>
                <a:effectLst/>
                <a:latin typeface="Times New Roman" panose="02020603050405020304" pitchFamily="18" charset="0"/>
                <a:cs typeface="Times New Roman" panose="02020603050405020304" pitchFamily="18" charset="0"/>
              </a:rPr>
              <a:t>RNN</a:t>
            </a:r>
            <a:r>
              <a:rPr lang="zh-CN" altLang="en-US" b="0" i="0" dirty="0">
                <a:solidFill>
                  <a:srgbClr val="121212"/>
                </a:solidFill>
                <a:effectLst/>
                <a:latin typeface="Times New Roman" panose="02020603050405020304" pitchFamily="18" charset="0"/>
                <a:cs typeface="Times New Roman" panose="02020603050405020304" pitchFamily="18" charset="0"/>
              </a:rPr>
              <a:t>做一些事情时</a:t>
            </a:r>
            <a:r>
              <a:rPr lang="zh-CN" altLang="en-US" b="0" i="0" dirty="0" smtClean="0">
                <a:solidFill>
                  <a:srgbClr val="121212"/>
                </a:solidFill>
                <a:effectLst/>
                <a:latin typeface="Times New Roman" panose="02020603050405020304" pitchFamily="18" charset="0"/>
                <a:cs typeface="Times New Roman" panose="02020603050405020304" pitchFamily="18" charset="0"/>
              </a:rPr>
              <a:t>，比如</a:t>
            </a:r>
            <a:r>
              <a:rPr lang="zh-CN" altLang="en-US" b="0" i="0" dirty="0">
                <a:solidFill>
                  <a:srgbClr val="121212"/>
                </a:solidFill>
                <a:effectLst/>
                <a:latin typeface="Times New Roman" panose="02020603050405020304" pitchFamily="18" charset="0"/>
                <a:cs typeface="Times New Roman" panose="02020603050405020304" pitchFamily="18" charset="0"/>
              </a:rPr>
              <a:t>命名实体识别，上图中的        代表的就是</a:t>
            </a:r>
            <a:r>
              <a:rPr lang="en-US" altLang="zh-CN" b="0" i="0" dirty="0">
                <a:solidFill>
                  <a:srgbClr val="121212"/>
                </a:solidFill>
                <a:effectLst/>
                <a:latin typeface="Times New Roman" panose="02020603050405020304" pitchFamily="18" charset="0"/>
                <a:cs typeface="Times New Roman" panose="02020603050405020304" pitchFamily="18" charset="0"/>
              </a:rPr>
              <a:t>I</a:t>
            </a:r>
            <a:r>
              <a:rPr lang="zh-CN" altLang="en-US" b="0" i="0" dirty="0">
                <a:solidFill>
                  <a:srgbClr val="121212"/>
                </a:solidFill>
                <a:effectLst/>
                <a:latin typeface="Times New Roman" panose="02020603050405020304" pitchFamily="18" charset="0"/>
                <a:cs typeface="Times New Roman" panose="02020603050405020304" pitchFamily="18" charset="0"/>
              </a:rPr>
              <a:t>这个单词的向量，   代表的是</a:t>
            </a:r>
            <a:r>
              <a:rPr lang="en-US" altLang="zh-CN" b="0" i="0" dirty="0">
                <a:solidFill>
                  <a:srgbClr val="121212"/>
                </a:solidFill>
                <a:effectLst/>
                <a:latin typeface="Times New Roman" panose="02020603050405020304" pitchFamily="18" charset="0"/>
                <a:cs typeface="Times New Roman" panose="02020603050405020304" pitchFamily="18" charset="0"/>
              </a:rPr>
              <a:t>love</a:t>
            </a:r>
            <a:r>
              <a:rPr lang="zh-CN" altLang="en-US" b="0" i="0" dirty="0">
                <a:solidFill>
                  <a:srgbClr val="121212"/>
                </a:solidFill>
                <a:effectLst/>
                <a:latin typeface="Times New Roman" panose="02020603050405020304" pitchFamily="18" charset="0"/>
                <a:cs typeface="Times New Roman" panose="02020603050405020304" pitchFamily="18" charset="0"/>
              </a:rPr>
              <a:t>这个单词的向量，     代表的是</a:t>
            </a:r>
            <a:r>
              <a:rPr lang="en-US" altLang="zh-CN" b="0" i="0" dirty="0">
                <a:solidFill>
                  <a:srgbClr val="121212"/>
                </a:solidFill>
                <a:effectLst/>
                <a:latin typeface="Times New Roman" panose="02020603050405020304" pitchFamily="18" charset="0"/>
                <a:cs typeface="Times New Roman" panose="02020603050405020304" pitchFamily="18" charset="0"/>
              </a:rPr>
              <a:t>you</a:t>
            </a:r>
            <a:r>
              <a:rPr lang="zh-CN" altLang="en-US" b="0" i="0" dirty="0">
                <a:solidFill>
                  <a:srgbClr val="121212"/>
                </a:solidFill>
                <a:effectLst/>
                <a:latin typeface="Times New Roman" panose="02020603050405020304" pitchFamily="18" charset="0"/>
                <a:cs typeface="Times New Roman" panose="02020603050405020304" pitchFamily="18" charset="0"/>
              </a:rPr>
              <a:t>这个单词的向量，以此类推</a:t>
            </a:r>
            <a:endParaRPr lang="en-US" altLang="zh-CN" b="0" i="0" dirty="0">
              <a:solidFill>
                <a:srgbClr val="121212"/>
              </a:solidFill>
              <a:effectLst/>
              <a:latin typeface="Times New Roman" panose="02020603050405020304" pitchFamily="18" charset="0"/>
              <a:cs typeface="Times New Roman" panose="02020603050405020304" pitchFamily="18" charset="0"/>
            </a:endParaRPr>
          </a:p>
          <a:p>
            <a:endParaRPr lang="en-US" altLang="zh-CN" dirty="0">
              <a:solidFill>
                <a:srgbClr val="121212"/>
              </a:solidFill>
              <a:latin typeface="Times New Roman" panose="02020603050405020304" pitchFamily="18" charset="0"/>
              <a:cs typeface="Times New Roman" panose="02020603050405020304" pitchFamily="18" charset="0"/>
            </a:endParaRPr>
          </a:p>
          <a:p>
            <a:r>
              <a:rPr lang="en-US" altLang="zh-CN" b="0" i="0" dirty="0">
                <a:solidFill>
                  <a:srgbClr val="121212"/>
                </a:solidFill>
                <a:effectLst/>
                <a:latin typeface="Times New Roman" panose="02020603050405020304" pitchFamily="18" charset="0"/>
                <a:cs typeface="Times New Roman" panose="02020603050405020304" pitchFamily="18" charset="0"/>
              </a:rPr>
              <a:t>W</a:t>
            </a:r>
            <a:r>
              <a:rPr lang="zh-CN" altLang="en-US" b="0" i="0" dirty="0">
                <a:solidFill>
                  <a:srgbClr val="121212"/>
                </a:solidFill>
                <a:effectLst/>
                <a:latin typeface="Times New Roman" panose="02020603050405020304" pitchFamily="18" charset="0"/>
                <a:cs typeface="Times New Roman" panose="02020603050405020304" pitchFamily="18" charset="0"/>
              </a:rPr>
              <a:t>一直没有变，</a:t>
            </a:r>
            <a:r>
              <a:rPr lang="en-US" altLang="zh-CN" b="1" i="0" dirty="0">
                <a:solidFill>
                  <a:srgbClr val="121212"/>
                </a:solidFill>
                <a:effectLst/>
                <a:latin typeface="Times New Roman" panose="02020603050405020304" pitchFamily="18" charset="0"/>
                <a:cs typeface="Times New Roman" panose="02020603050405020304" pitchFamily="18" charset="0"/>
              </a:rPr>
              <a:t>W</a:t>
            </a:r>
            <a:r>
              <a:rPr lang="zh-CN" altLang="en-US" b="1" i="0" dirty="0">
                <a:solidFill>
                  <a:srgbClr val="121212"/>
                </a:solidFill>
                <a:effectLst/>
                <a:latin typeface="Times New Roman" panose="02020603050405020304" pitchFamily="18" charset="0"/>
                <a:cs typeface="Times New Roman" panose="02020603050405020304" pitchFamily="18" charset="0"/>
              </a:rPr>
              <a:t>其实是每个时间点之间的权重矩阵</a:t>
            </a:r>
            <a:endParaRPr lang="zh-CN" altLang="en-US" dirty="0">
              <a:latin typeface="Times New Roman" panose="02020603050405020304" pitchFamily="18" charset="0"/>
              <a:cs typeface="Times New Roman" panose="02020603050405020304" pitchFamily="18" charset="0"/>
            </a:endParaRPr>
          </a:p>
        </p:txBody>
      </p:sp>
      <p:pic>
        <p:nvPicPr>
          <p:cNvPr id="12" name="图形 15">
            <a:extLst>
              <a:ext uri="{FF2B5EF4-FFF2-40B4-BE49-F238E27FC236}">
                <a16:creationId xmlns:a16="http://schemas.microsoft.com/office/drawing/2014/main" id="{8A1ED7A0-D6B3-4005-A651-678D93BD6B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206936" y="5074099"/>
            <a:ext cx="376808" cy="198871"/>
          </a:xfrm>
          <a:prstGeom prst="rect">
            <a:avLst/>
          </a:prstGeom>
        </p:spPr>
      </p:pic>
      <p:pic>
        <p:nvPicPr>
          <p:cNvPr id="13" name="图形 17">
            <a:extLst>
              <a:ext uri="{FF2B5EF4-FFF2-40B4-BE49-F238E27FC236}">
                <a16:creationId xmlns:a16="http://schemas.microsoft.com/office/drawing/2014/main" id="{DC5E13D5-4934-43F7-A4C6-9ED733E872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065838" y="5025326"/>
            <a:ext cx="277890" cy="296416"/>
          </a:xfrm>
          <a:prstGeom prst="rect">
            <a:avLst/>
          </a:prstGeom>
        </p:spPr>
      </p:pic>
      <p:pic>
        <p:nvPicPr>
          <p:cNvPr id="14" name="图形 19">
            <a:extLst>
              <a:ext uri="{FF2B5EF4-FFF2-40B4-BE49-F238E27FC236}">
                <a16:creationId xmlns:a16="http://schemas.microsoft.com/office/drawing/2014/main" id="{4142EF6C-9AEE-4B21-9792-1B2C14AD49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26861" y="5373929"/>
            <a:ext cx="529859" cy="279648"/>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6315205" y="3950445"/>
                <a:ext cx="93606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315205" y="3950445"/>
                <a:ext cx="936065"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463301" y="3950445"/>
                <a:ext cx="93606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𝑡</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7463301" y="3950445"/>
                <a:ext cx="936065"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8758146" y="3943581"/>
                <a:ext cx="93606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8758146" y="3943581"/>
                <a:ext cx="936065" cy="338554"/>
              </a:xfrm>
              <a:prstGeom prst="rect">
                <a:avLst/>
              </a:prstGeom>
              <a:blipFill>
                <a:blip r:embed="rId14"/>
                <a:stretch>
                  <a:fillRect/>
                </a:stretch>
              </a:blipFill>
            </p:spPr>
            <p:txBody>
              <a:bodyPr/>
              <a:lstStyle/>
              <a:p>
                <a:r>
                  <a:rPr lang="zh-CN" altLang="en-US">
                    <a:noFill/>
                  </a:rPr>
                  <a:t> </a:t>
                </a:r>
              </a:p>
            </p:txBody>
          </p:sp>
        </mc:Fallback>
      </mc:AlternateContent>
      <p:pic>
        <p:nvPicPr>
          <p:cNvPr id="18" name="图片 17">
            <a:extLst>
              <a:ext uri="{FF2B5EF4-FFF2-40B4-BE49-F238E27FC236}">
                <a16:creationId xmlns:a16="http://schemas.microsoft.com/office/drawing/2014/main" id="{07B2C085-BA74-4F4B-BCA2-B89C0E6EF6EB}"/>
              </a:ext>
            </a:extLst>
          </p:cNvPr>
          <p:cNvPicPr>
            <a:picLocks noChangeAspect="1"/>
          </p:cNvPicPr>
          <p:nvPr/>
        </p:nvPicPr>
        <p:blipFill rotWithShape="1">
          <a:blip r:embed="rId5">
            <a:extLst>
              <a:ext uri="{28A0092B-C50C-407E-A947-70E740481C1C}">
                <a14:useLocalDpi xmlns:a14="http://schemas.microsoft.com/office/drawing/2010/main" val="0"/>
              </a:ext>
            </a:extLst>
          </a:blip>
          <a:srcRect r="50002"/>
          <a:stretch/>
        </p:blipFill>
        <p:spPr>
          <a:xfrm>
            <a:off x="982851" y="1713870"/>
            <a:ext cx="4536315" cy="2810113"/>
          </a:xfrm>
          <a:prstGeom prst="rect">
            <a:avLst/>
          </a:prstGeom>
        </p:spPr>
      </p:pic>
    </p:spTree>
    <p:extLst>
      <p:ext uri="{BB962C8B-B14F-4D97-AF65-F5344CB8AC3E}">
        <p14:creationId xmlns:p14="http://schemas.microsoft.com/office/powerpoint/2010/main" val="242579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常用的激活函数</a:t>
            </a:r>
          </a:p>
        </p:txBody>
      </p:sp>
      <mc:AlternateContent xmlns:mc="http://schemas.openxmlformats.org/markup-compatibility/2006" xmlns:a14="http://schemas.microsoft.com/office/drawing/2010/main">
        <mc:Choice Requires="a14">
          <p:sp>
            <p:nvSpPr>
              <p:cNvPr id="12" name="文本框 11"/>
              <p:cNvSpPr txBox="1"/>
              <p:nvPr/>
            </p:nvSpPr>
            <p:spPr>
              <a:xfrm>
                <a:off x="550863" y="1643281"/>
                <a:ext cx="9073008" cy="2682979"/>
              </a:xfrm>
              <a:prstGeom prst="rect">
                <a:avLst/>
              </a:prstGeom>
              <a:noFill/>
            </p:spPr>
            <p:txBody>
              <a:bodyPr wrap="square" rtlCol="0">
                <a:spAutoFit/>
              </a:bodyPr>
              <a:lstStyle/>
              <a:p>
                <a:pPr marL="457200" indent="-457200">
                  <a:spcBef>
                    <a:spcPts val="600"/>
                  </a:spcBef>
                  <a:buFont typeface="+mj-lt"/>
                  <a:buAutoNum type="arabicPeriod"/>
                </a:pPr>
                <a:r>
                  <a:rPr lang="en-US" altLang="zh-CN" sz="2000" dirty="0" smtClean="0">
                    <a:latin typeface="Times New Roman" panose="02020603050405020304" pitchFamily="18" charset="0"/>
                  </a:rPr>
                  <a:t>S</a:t>
                </a:r>
                <a:r>
                  <a:rPr lang="zh-CN" altLang="en-US" sz="2000" dirty="0">
                    <a:latin typeface="Times New Roman" panose="02020603050405020304" pitchFamily="18" charset="0"/>
                  </a:rPr>
                  <a:t>型函数（</a:t>
                </a:r>
                <a:r>
                  <a:rPr lang="en-US" altLang="zh-CN" sz="2000" dirty="0">
                    <a:latin typeface="Times New Roman" panose="02020603050405020304" pitchFamily="18" charset="0"/>
                  </a:rPr>
                  <a:t>sigmoid function</a:t>
                </a:r>
                <a:r>
                  <a:rPr lang="zh-CN" altLang="en-US" sz="2000" dirty="0" smtClean="0">
                    <a:latin typeface="Times New Roman" panose="02020603050405020304" pitchFamily="18" charset="0"/>
                  </a:rPr>
                  <a:t>）</a:t>
                </a:r>
                <a:endParaRPr lang="en-US" altLang="zh-CN" sz="2000" dirty="0">
                  <a:latin typeface="Times New Roman" panose="02020603050405020304" pitchFamily="18" charset="0"/>
                </a:endParaRPr>
              </a:p>
              <a:p>
                <a:pPr marL="864428" lvl="1" indent="-342900">
                  <a:spcBef>
                    <a:spcPts val="600"/>
                  </a:spcBef>
                  <a:buFont typeface="Arial" panose="020B0604020202020204" pitchFamily="34" charset="0"/>
                  <a:buChar char="•"/>
                </a:pPr>
                <a14:m>
                  <m:oMath xmlns:m="http://schemas.openxmlformats.org/officeDocument/2006/math">
                    <m:r>
                      <m:rPr>
                        <m:sty m:val="p"/>
                      </m:rPr>
                      <a:rPr lang="en-US" altLang="zh-CN" sz="2000" b="0" i="0" smtClean="0">
                        <a:latin typeface="Cambria Math" panose="02040503050406030204" pitchFamily="18" charset="0"/>
                      </a:rPr>
                      <m:t>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𝑧</m:t>
                        </m:r>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sup>
                        </m:sSup>
                      </m:den>
                    </m:f>
                  </m:oMath>
                </a14:m>
                <a:endParaRPr lang="en-US" altLang="zh-CN" sz="2000" b="0" dirty="0">
                  <a:latin typeface="Times New Roman" panose="02020603050405020304" pitchFamily="18" charset="0"/>
                </a:endParaRPr>
              </a:p>
              <a:p>
                <a:pPr marL="864428" lvl="1" indent="-342900">
                  <a:spcBef>
                    <a:spcPts val="600"/>
                  </a:spcBef>
                  <a:buFont typeface="Arial" panose="020B0604020202020204" pitchFamily="34" charset="0"/>
                  <a:buChar char="•"/>
                </a:pPr>
                <a:r>
                  <a:rPr lang="zh-CN" altLang="en-US" sz="2000" dirty="0">
                    <a:latin typeface="Times New Roman" panose="02020603050405020304" pitchFamily="18" charset="0"/>
                  </a:rPr>
                  <a:t>此函数也用于逻辑回归</a:t>
                </a:r>
                <a:endParaRPr lang="en-US" altLang="zh-CN" sz="2000" dirty="0">
                  <a:latin typeface="Times New Roman" panose="02020603050405020304" pitchFamily="18" charset="0"/>
                </a:endParaRPr>
              </a:p>
              <a:p>
                <a:pPr marL="864428" lvl="1" indent="-342900">
                  <a:spcBef>
                    <a:spcPts val="600"/>
                  </a:spcBef>
                  <a:buFont typeface="Arial" panose="020B0604020202020204" pitchFamily="34" charset="0"/>
                  <a:buChar char="•"/>
                </a:pPr>
                <a:r>
                  <a:rPr lang="zh-CN" altLang="en-US" sz="2000" dirty="0">
                    <a:latin typeface="Times New Roman" panose="02020603050405020304" pitchFamily="18" charset="0"/>
                  </a:rPr>
                  <a:t>与感知机所用的阶梯激活函数相比，</a:t>
                </a:r>
                <a:r>
                  <a:rPr lang="en-US" altLang="zh-CN" sz="2000" dirty="0">
                    <a:latin typeface="Times New Roman" panose="02020603050405020304" pitchFamily="18" charset="0"/>
                  </a:rPr>
                  <a:t>sigmoid</a:t>
                </a:r>
                <a:r>
                  <a:rPr lang="zh-CN" altLang="en-US" sz="2000" dirty="0">
                    <a:latin typeface="Times New Roman" panose="02020603050405020304" pitchFamily="18" charset="0"/>
                  </a:rPr>
                  <a:t>函数为连续可导，其数学性质更好</a:t>
                </a:r>
                <a:endParaRPr lang="en-US" altLang="zh-CN" sz="2000" dirty="0">
                  <a:latin typeface="Times New Roman" panose="02020603050405020304" pitchFamily="18" charset="0"/>
                </a:endParaRPr>
              </a:p>
              <a:p>
                <a:pPr marL="864428" lvl="1" indent="-342900">
                  <a:spcBef>
                    <a:spcPts val="600"/>
                  </a:spcBef>
                  <a:buFont typeface="Arial" panose="020B0604020202020204" pitchFamily="34" charset="0"/>
                  <a:buChar char="•"/>
                </a:pPr>
                <a:r>
                  <a:rPr lang="zh-CN" altLang="en-US" sz="2000" dirty="0">
                    <a:latin typeface="Times New Roman" panose="02020603050405020304" pitchFamily="18" charset="0"/>
                  </a:rPr>
                  <a:t>但输入靠近两端时，</a:t>
                </a:r>
                <a:r>
                  <a:rPr lang="en-US" altLang="zh-CN" sz="2000" dirty="0">
                    <a:latin typeface="Times New Roman" panose="02020603050405020304" pitchFamily="18" charset="0"/>
                  </a:rPr>
                  <a:t>S</a:t>
                </a:r>
                <a:r>
                  <a:rPr lang="zh-CN" altLang="en-US" sz="2000" dirty="0">
                    <a:latin typeface="Times New Roman" panose="02020603050405020304" pitchFamily="18" charset="0"/>
                  </a:rPr>
                  <a:t>型导数趋向于</a:t>
                </a:r>
                <a:r>
                  <a:rPr lang="en-US" altLang="zh-CN" sz="2000" dirty="0">
                    <a:latin typeface="Times New Roman" panose="02020603050405020304" pitchFamily="18" charset="0"/>
                  </a:rPr>
                  <a:t>0</a:t>
                </a:r>
                <a:r>
                  <a:rPr lang="zh-CN" altLang="en-US" sz="2000" dirty="0">
                    <a:latin typeface="Times New Roman" panose="02020603050405020304" pitchFamily="18" charset="0"/>
                  </a:rPr>
                  <a:t>，在训练神经网络时，可能导致“梯度消失”，使得梯度下降法失效。</a:t>
                </a:r>
              </a:p>
            </p:txBody>
          </p:sp>
        </mc:Choice>
        <mc:Fallback xmlns="">
          <p:sp>
            <p:nvSpPr>
              <p:cNvPr id="12" name="文本框 11"/>
              <p:cNvSpPr txBox="1">
                <a:spLocks noRot="1" noChangeAspect="1" noMove="1" noResize="1" noEditPoints="1" noAdjustHandles="1" noChangeArrowheads="1" noChangeShapeType="1" noTextEdit="1"/>
              </p:cNvSpPr>
              <p:nvPr/>
            </p:nvSpPr>
            <p:spPr>
              <a:xfrm>
                <a:off x="550863" y="1643281"/>
                <a:ext cx="9073008" cy="2682979"/>
              </a:xfrm>
              <a:prstGeom prst="rect">
                <a:avLst/>
              </a:prstGeom>
              <a:blipFill>
                <a:blip r:embed="rId4"/>
                <a:stretch>
                  <a:fillRect l="-537" t="-1818" b="-2727"/>
                </a:stretch>
              </a:blipFill>
            </p:spPr>
            <p:txBody>
              <a:bodyPr/>
              <a:lstStyle/>
              <a:p>
                <a:r>
                  <a:rPr lang="zh-CN" altLang="en-US">
                    <a:noFill/>
                  </a:rPr>
                  <a:t> </a:t>
                </a:r>
              </a:p>
            </p:txBody>
          </p:sp>
        </mc:Fallback>
      </mc:AlternateContent>
      <p:pic>
        <p:nvPicPr>
          <p:cNvPr id="13" name="图片 12"/>
          <p:cNvPicPr>
            <a:picLocks noChangeAspect="1"/>
          </p:cNvPicPr>
          <p:nvPr/>
        </p:nvPicPr>
        <p:blipFill rotWithShape="1">
          <a:blip r:embed="rId5"/>
          <a:srcRect b="12131"/>
          <a:stretch/>
        </p:blipFill>
        <p:spPr>
          <a:xfrm>
            <a:off x="3647036" y="4274776"/>
            <a:ext cx="4045635" cy="2251233"/>
          </a:xfrm>
          <a:prstGeom prst="rect">
            <a:avLst/>
          </a:prstGeom>
        </p:spPr>
      </p:pic>
      <p:sp>
        <p:nvSpPr>
          <p:cNvPr id="3" name="文本框 2"/>
          <p:cNvSpPr txBox="1"/>
          <p:nvPr/>
        </p:nvSpPr>
        <p:spPr>
          <a:xfrm>
            <a:off x="4799116" y="6454004"/>
            <a:ext cx="2160150" cy="338554"/>
          </a:xfrm>
          <a:prstGeom prst="rect">
            <a:avLst/>
          </a:prstGeom>
          <a:noFill/>
        </p:spPr>
        <p:txBody>
          <a:bodyPr wrap="square" rtlCol="0">
            <a:spAutoFit/>
          </a:bodyPr>
          <a:lstStyle/>
          <a:p>
            <a:r>
              <a:rPr lang="zh-CN" altLang="en-US" sz="1600" dirty="0" smtClean="0"/>
              <a:t>图</a:t>
            </a:r>
            <a:r>
              <a:rPr lang="en-US" altLang="zh-CN" sz="1600" dirty="0" smtClean="0"/>
              <a:t>1 </a:t>
            </a:r>
            <a:r>
              <a:rPr lang="zh-CN" altLang="en-US" sz="1600" dirty="0" smtClean="0"/>
              <a:t>两种</a:t>
            </a:r>
            <a:r>
              <a:rPr lang="en-US" altLang="zh-CN" sz="1600" dirty="0" smtClean="0"/>
              <a:t>S</a:t>
            </a:r>
            <a:r>
              <a:rPr lang="zh-CN" altLang="en-US" sz="1600" dirty="0" smtClean="0"/>
              <a:t>型激活函数</a:t>
            </a:r>
            <a:endParaRPr lang="zh-CN" altLang="en-US" sz="1600" dirty="0"/>
          </a:p>
        </p:txBody>
      </p:sp>
    </p:spTree>
    <p:extLst>
      <p:ext uri="{BB962C8B-B14F-4D97-AF65-F5344CB8AC3E}">
        <p14:creationId xmlns:p14="http://schemas.microsoft.com/office/powerpoint/2010/main" val="2196608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70</a:t>
            </a:fld>
            <a:endParaRPr lang="zh-CN" altLang="en-US" smtClean="0"/>
          </a:p>
        </p:txBody>
      </p:sp>
      <p:sp>
        <p:nvSpPr>
          <p:cNvPr id="2" name="矩形 1"/>
          <p:cNvSpPr>
            <a:spLocks noChangeArrowheads="1"/>
          </p:cNvSpPr>
          <p:nvPr/>
        </p:nvSpPr>
        <p:spPr bwMode="auto">
          <a:xfrm>
            <a:off x="550863" y="942422"/>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RNN</a:t>
            </a:r>
            <a:r>
              <a:rPr lang="zh-CN" altLang="en-US" sz="2800" b="1" dirty="0"/>
              <a:t>的结构</a:t>
            </a:r>
            <a:endParaRPr lang="zh-CN" altLang="en-US" sz="2800" b="1"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mc:AlternateContent xmlns:mc="http://schemas.openxmlformats.org/markup-compatibility/2006" xmlns:a14="http://schemas.microsoft.com/office/drawing/2010/main">
        <mc:Choice Requires="a14">
          <p:sp>
            <p:nvSpPr>
              <p:cNvPr id="16" name="内容占位符 2">
                <a:extLst>
                  <a:ext uri="{FF2B5EF4-FFF2-40B4-BE49-F238E27FC236}">
                    <a16:creationId xmlns:a16="http://schemas.microsoft.com/office/drawing/2014/main" id="{FB7F6607-9DE6-48CC-8110-832EC8F44200}"/>
                  </a:ext>
                </a:extLst>
              </p:cNvPr>
              <p:cNvSpPr>
                <a:spLocks noGrp="1"/>
              </p:cNvSpPr>
              <p:nvPr>
                <p:ph idx="1"/>
              </p:nvPr>
            </p:nvSpPr>
            <p:spPr>
              <a:xfrm>
                <a:off x="304330" y="1601396"/>
                <a:ext cx="9624060" cy="4990084"/>
              </a:xfrm>
            </p:spPr>
            <p:txBody>
              <a:bodyPr>
                <a:normAutofit/>
              </a:bodyPr>
              <a:lstStyle/>
              <a:p>
                <a:r>
                  <a:rPr lang="en-US" altLang="zh-CN" sz="2000" b="0" i="0" dirty="0" smtClean="0">
                    <a:solidFill>
                      <a:srgbClr val="121212"/>
                    </a:solidFill>
                    <a:effectLst/>
                    <a:latin typeface="-apple-system"/>
                  </a:rPr>
                  <a:t>RNN</a:t>
                </a:r>
                <a:r>
                  <a:rPr lang="zh-CN" altLang="en-US" sz="2000" b="0" i="0" dirty="0">
                    <a:solidFill>
                      <a:srgbClr val="121212"/>
                    </a:solidFill>
                    <a:effectLst/>
                    <a:latin typeface="-apple-system"/>
                  </a:rPr>
                  <a:t>之所以可以解决序列问题，</a:t>
                </a:r>
                <a:r>
                  <a:rPr lang="zh-CN" altLang="en-US" sz="2000" b="1" i="0" dirty="0">
                    <a:solidFill>
                      <a:srgbClr val="121212"/>
                    </a:solidFill>
                    <a:effectLst/>
                    <a:latin typeface="-apple-system"/>
                  </a:rPr>
                  <a:t>是因为它可以记住每一时刻的信息，每一时刻的隐藏层不仅由该时刻的输入层决定，还由上一时刻的隐藏层决定，</a:t>
                </a:r>
                <a:r>
                  <a:rPr lang="zh-CN" altLang="en-US" sz="2000" b="0" i="0" dirty="0">
                    <a:solidFill>
                      <a:srgbClr val="121212"/>
                    </a:solidFill>
                    <a:effectLst/>
                    <a:latin typeface="-apple-system"/>
                  </a:rPr>
                  <a:t>公式如下，</a:t>
                </a:r>
                <a:r>
                  <a:rPr lang="zh-CN" altLang="en-US" sz="2000" b="0" i="0" dirty="0" smtClean="0">
                    <a:solidFill>
                      <a:srgbClr val="121212"/>
                    </a:solidFill>
                    <a:effectLst/>
                    <a:latin typeface="-apple-system"/>
                  </a:rPr>
                  <a:t>其中</a:t>
                </a:r>
                <a14:m>
                  <m:oMath xmlns:m="http://schemas.openxmlformats.org/officeDocument/2006/math">
                    <m:sSub>
                      <m:sSubPr>
                        <m:ctrlPr>
                          <a:rPr lang="en-US" altLang="zh-CN" sz="2000" b="0" i="1" smtClean="0">
                            <a:solidFill>
                              <a:srgbClr val="121212"/>
                            </a:solidFill>
                            <a:effectLst/>
                            <a:latin typeface="Cambria Math" panose="02040503050406030204" pitchFamily="18" charset="0"/>
                          </a:rPr>
                        </m:ctrlPr>
                      </m:sSubPr>
                      <m:e>
                        <m:r>
                          <a:rPr lang="en-US" altLang="zh-CN" sz="2000" b="0" i="1" smtClean="0">
                            <a:solidFill>
                              <a:srgbClr val="121212"/>
                            </a:solidFill>
                            <a:effectLst/>
                            <a:latin typeface="Cambria Math" panose="02040503050406030204" pitchFamily="18" charset="0"/>
                          </a:rPr>
                          <m:t>𝑂</m:t>
                        </m:r>
                      </m:e>
                      <m:sub>
                        <m:r>
                          <a:rPr lang="en-US" altLang="zh-CN" sz="2000" b="0" i="1" smtClean="0">
                            <a:solidFill>
                              <a:srgbClr val="121212"/>
                            </a:solidFill>
                            <a:effectLst/>
                            <a:latin typeface="Cambria Math" panose="02040503050406030204" pitchFamily="18" charset="0"/>
                          </a:rPr>
                          <m:t>𝑡</m:t>
                        </m:r>
                      </m:sub>
                    </m:sSub>
                  </m:oMath>
                </a14:m>
                <a:r>
                  <a:rPr lang="zh-CN" altLang="en-US" sz="2000" b="0" i="0" dirty="0" smtClean="0">
                    <a:solidFill>
                      <a:srgbClr val="121212"/>
                    </a:solidFill>
                    <a:effectLst/>
                    <a:latin typeface="-apple-system"/>
                  </a:rPr>
                  <a:t>代表</a:t>
                </a:r>
                <a:r>
                  <a:rPr lang="en-US" altLang="zh-CN" sz="2000" b="0" i="0" dirty="0">
                    <a:solidFill>
                      <a:srgbClr val="121212"/>
                    </a:solidFill>
                    <a:effectLst/>
                    <a:latin typeface="-apple-system"/>
                  </a:rPr>
                  <a:t>t</a:t>
                </a:r>
                <a:r>
                  <a:rPr lang="zh-CN" altLang="en-US" sz="2000" b="0" i="0" dirty="0">
                    <a:solidFill>
                      <a:srgbClr val="121212"/>
                    </a:solidFill>
                    <a:effectLst/>
                    <a:latin typeface="-apple-system"/>
                  </a:rPr>
                  <a:t>时刻的</a:t>
                </a:r>
                <a:r>
                  <a:rPr lang="zh-CN" altLang="en-US" sz="2000" b="0" i="0" dirty="0" smtClean="0">
                    <a:solidFill>
                      <a:srgbClr val="121212"/>
                    </a:solidFill>
                    <a:effectLst/>
                    <a:latin typeface="-apple-system"/>
                  </a:rPr>
                  <a:t>输出</a:t>
                </a:r>
                <a14:m>
                  <m:oMath xmlns:m="http://schemas.openxmlformats.org/officeDocument/2006/math">
                    <m:sSub>
                      <m:sSubPr>
                        <m:ctrlPr>
                          <a:rPr lang="en-US" altLang="zh-CN" sz="2000" b="0" i="1" smtClean="0">
                            <a:solidFill>
                              <a:srgbClr val="121212"/>
                            </a:solidFill>
                            <a:effectLst/>
                            <a:latin typeface="Cambria Math" panose="02040503050406030204" pitchFamily="18" charset="0"/>
                          </a:rPr>
                        </m:ctrlPr>
                      </m:sSubPr>
                      <m:e>
                        <m:r>
                          <a:rPr lang="en-US" altLang="zh-CN" sz="2000" b="0" i="1" smtClean="0">
                            <a:solidFill>
                              <a:srgbClr val="121212"/>
                            </a:solidFill>
                            <a:effectLst/>
                            <a:latin typeface="Cambria Math" panose="02040503050406030204" pitchFamily="18" charset="0"/>
                          </a:rPr>
                          <m:t>𝑆</m:t>
                        </m:r>
                      </m:e>
                      <m:sub>
                        <m:r>
                          <a:rPr lang="en-US" altLang="zh-CN" sz="2000" b="0" i="1" smtClean="0">
                            <a:solidFill>
                              <a:srgbClr val="121212"/>
                            </a:solidFill>
                            <a:effectLst/>
                            <a:latin typeface="Cambria Math" panose="02040503050406030204" pitchFamily="18" charset="0"/>
                          </a:rPr>
                          <m:t>𝑡</m:t>
                        </m:r>
                      </m:sub>
                    </m:sSub>
                  </m:oMath>
                </a14:m>
                <a:r>
                  <a:rPr lang="zh-CN" altLang="en-US" sz="2000" b="0" i="0" dirty="0" smtClean="0">
                    <a:solidFill>
                      <a:srgbClr val="121212"/>
                    </a:solidFill>
                    <a:effectLst/>
                    <a:latin typeface="-apple-system"/>
                  </a:rPr>
                  <a:t>代表</a:t>
                </a:r>
                <a:r>
                  <a:rPr lang="en-US" altLang="zh-CN" sz="2000" b="0" i="0" dirty="0">
                    <a:solidFill>
                      <a:srgbClr val="121212"/>
                    </a:solidFill>
                    <a:effectLst/>
                    <a:latin typeface="-apple-system"/>
                  </a:rPr>
                  <a:t>t</a:t>
                </a:r>
                <a:r>
                  <a:rPr lang="zh-CN" altLang="en-US" sz="2000" b="0" i="0" dirty="0">
                    <a:solidFill>
                      <a:srgbClr val="121212"/>
                    </a:solidFill>
                    <a:effectLst/>
                    <a:latin typeface="-apple-system"/>
                  </a:rPr>
                  <a:t>时刻的隐藏层的值：</a:t>
                </a:r>
                <a:endParaRPr lang="zh-CN" altLang="en-US" sz="2000" dirty="0"/>
              </a:p>
            </p:txBody>
          </p:sp>
        </mc:Choice>
        <mc:Fallback xmlns="">
          <p:sp>
            <p:nvSpPr>
              <p:cNvPr id="16" name="内容占位符 2">
                <a:extLst>
                  <a:ext uri="{FF2B5EF4-FFF2-40B4-BE49-F238E27FC236}">
                    <a16:creationId xmlns:a16="http://schemas.microsoft.com/office/drawing/2014/main" id="{FB7F6607-9DE6-48CC-8110-832EC8F44200}"/>
                  </a:ext>
                </a:extLst>
              </p:cNvPr>
              <p:cNvSpPr>
                <a:spLocks noGrp="1" noRot="1" noChangeAspect="1" noMove="1" noResize="1" noEditPoints="1" noAdjustHandles="1" noChangeArrowheads="1" noChangeShapeType="1" noTextEdit="1"/>
              </p:cNvSpPr>
              <p:nvPr>
                <p:ph idx="1"/>
              </p:nvPr>
            </p:nvSpPr>
            <p:spPr>
              <a:xfrm>
                <a:off x="304330" y="1601396"/>
                <a:ext cx="9624060" cy="4990084"/>
              </a:xfrm>
              <a:blipFill>
                <a:blip r:embed="rId5"/>
                <a:stretch>
                  <a:fillRect l="-443" t="-611"/>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45A5E215-7433-450A-8ED1-913DFA882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891" y="3292319"/>
            <a:ext cx="7272505" cy="1641364"/>
          </a:xfrm>
          <a:prstGeom prst="rect">
            <a:avLst/>
          </a:prstGeom>
        </p:spPr>
      </p:pic>
    </p:spTree>
    <p:extLst>
      <p:ext uri="{BB962C8B-B14F-4D97-AF65-F5344CB8AC3E}">
        <p14:creationId xmlns:p14="http://schemas.microsoft.com/office/powerpoint/2010/main" val="2302671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71</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CNN</a:t>
            </a:r>
            <a:r>
              <a:rPr lang="zh-CN" altLang="en-US" sz="2800" b="1" dirty="0">
                <a:latin typeface="Times New Roman" panose="02020603050405020304" pitchFamily="18" charset="0"/>
                <a:cs typeface="Times New Roman" panose="02020603050405020304" pitchFamily="18" charset="0"/>
              </a:rPr>
              <a:t>和</a:t>
            </a:r>
            <a:r>
              <a:rPr lang="en-US" altLang="zh-CN" sz="2800" b="1" dirty="0">
                <a:latin typeface="Times New Roman" panose="02020603050405020304" pitchFamily="18" charset="0"/>
                <a:cs typeface="Times New Roman" panose="02020603050405020304" pitchFamily="18" charset="0"/>
              </a:rPr>
              <a:t>RNN</a:t>
            </a:r>
            <a:r>
              <a:rPr lang="zh-CN" altLang="en-US" sz="2800" b="1" dirty="0">
                <a:latin typeface="Times New Roman" panose="02020603050405020304" pitchFamily="18" charset="0"/>
                <a:cs typeface="Times New Roman" panose="02020603050405020304" pitchFamily="18" charset="0"/>
              </a:rPr>
              <a:t>的应用</a:t>
            </a:r>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876" y="1728788"/>
            <a:ext cx="6574262" cy="5213543"/>
          </a:xfrm>
          <a:prstGeom prst="rect">
            <a:avLst/>
          </a:prstGeom>
        </p:spPr>
      </p:pic>
    </p:spTree>
    <p:extLst>
      <p:ext uri="{BB962C8B-B14F-4D97-AF65-F5344CB8AC3E}">
        <p14:creationId xmlns:p14="http://schemas.microsoft.com/office/powerpoint/2010/main" val="32004782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72</a:t>
            </a:fld>
            <a:endParaRPr lang="zh-CN" altLang="en-US" smtClean="0"/>
          </a:p>
        </p:txBody>
      </p:sp>
      <p:sp>
        <p:nvSpPr>
          <p:cNvPr id="2" name="矩形 1"/>
          <p:cNvSpPr>
            <a:spLocks noChangeArrowheads="1"/>
          </p:cNvSpPr>
          <p:nvPr/>
        </p:nvSpPr>
        <p:spPr bwMode="auto">
          <a:xfrm>
            <a:off x="550863" y="942422"/>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CNN</a:t>
            </a:r>
            <a:r>
              <a:rPr lang="zh-CN" altLang="en-US" sz="2800" b="1" dirty="0">
                <a:latin typeface="Times New Roman" panose="02020603050405020304" pitchFamily="18" charset="0"/>
                <a:cs typeface="Times New Roman" panose="02020603050405020304" pitchFamily="18" charset="0"/>
              </a:rPr>
              <a:t>和</a:t>
            </a:r>
            <a:r>
              <a:rPr lang="en-US" altLang="zh-CN" sz="2800" b="1" dirty="0">
                <a:latin typeface="Times New Roman" panose="02020603050405020304" pitchFamily="18" charset="0"/>
                <a:cs typeface="Times New Roman" panose="02020603050405020304" pitchFamily="18" charset="0"/>
              </a:rPr>
              <a:t>RNN</a:t>
            </a:r>
            <a:r>
              <a:rPr lang="zh-CN" altLang="en-US" sz="2800" b="1" dirty="0">
                <a:latin typeface="Times New Roman" panose="02020603050405020304" pitchFamily="18" charset="0"/>
                <a:cs typeface="Times New Roman" panose="02020603050405020304" pitchFamily="18" charset="0"/>
              </a:rPr>
              <a:t>的应用</a:t>
            </a:r>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41" y="1640068"/>
            <a:ext cx="7824935" cy="4837713"/>
          </a:xfrm>
          <a:prstGeom prst="rect">
            <a:avLst/>
          </a:prstGeom>
        </p:spPr>
      </p:pic>
    </p:spTree>
    <p:extLst>
      <p:ext uri="{BB962C8B-B14F-4D97-AF65-F5344CB8AC3E}">
        <p14:creationId xmlns:p14="http://schemas.microsoft.com/office/powerpoint/2010/main" val="1193814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73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深度</a:t>
            </a:r>
            <a:r>
              <a:rPr lang="zh-CN" altLang="en-US" sz="2800" dirty="0" smtClean="0">
                <a:solidFill>
                  <a:schemeClr val="bg1">
                    <a:lumMod val="75000"/>
                  </a:schemeClr>
                </a:solidFill>
                <a:latin typeface="Times New Roman" panose="02020603050405020304" pitchFamily="18" charset="0"/>
                <a:cs typeface="Times New Roman" panose="02020603050405020304" pitchFamily="18" charset="0"/>
              </a:rPr>
              <a:t>学习基本逻辑</a:t>
            </a:r>
            <a:endParaRPr lang="en-US" altLang="zh-CN" sz="2800" dirty="0" smtClean="0">
              <a:solidFill>
                <a:schemeClr val="bg1">
                  <a:lumMod val="7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75000"/>
                  </a:schemeClr>
                </a:solidFill>
                <a:latin typeface="Times New Roman" panose="02020603050405020304" pitchFamily="18" charset="0"/>
                <a:cs typeface="Times New Roman" panose="02020603050405020304" pitchFamily="18" charset="0"/>
              </a:rPr>
              <a:t>BP</a:t>
            </a:r>
            <a:r>
              <a:rPr lang="zh-CN" altLang="en-US" sz="2800" dirty="0">
                <a:solidFill>
                  <a:schemeClr val="bg1">
                    <a:lumMod val="75000"/>
                  </a:schemeClr>
                </a:solidFill>
                <a:latin typeface="Times New Roman" panose="02020603050405020304" pitchFamily="18" charset="0"/>
                <a:cs typeface="Times New Roman" panose="02020603050405020304" pitchFamily="18" charset="0"/>
              </a:rPr>
              <a:t>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卷积神经网络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循环神经网络</a:t>
            </a:r>
          </a:p>
          <a:p>
            <a:pPr eaLnBrk="1" hangingPunct="1">
              <a:lnSpc>
                <a:spcPct val="150000"/>
              </a:lnSpc>
              <a:spcBef>
                <a:spcPct val="20000"/>
              </a:spcBef>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Word2vec</a:t>
            </a:r>
            <a:r>
              <a:rPr lang="zh-CN" altLang="en-US" sz="2800" dirty="0">
                <a:latin typeface="Times New Roman" panose="02020603050405020304" pitchFamily="18" charset="0"/>
                <a:cs typeface="Times New Roman" panose="02020603050405020304" pitchFamily="18" charset="0"/>
              </a:rPr>
              <a:t>词嵌入</a:t>
            </a:r>
            <a:r>
              <a:rPr lang="zh-CN" altLang="en-US" sz="2800" dirty="0" smtClean="0">
                <a:latin typeface="Times New Roman" panose="02020603050405020304" pitchFamily="18" charset="0"/>
                <a:cs typeface="Times New Roman" panose="02020603050405020304" pitchFamily="18" charset="0"/>
              </a:rPr>
              <a:t>模型</a:t>
            </a:r>
            <a:endParaRPr lang="en-US" altLang="zh-CN" sz="2800" dirty="0" smtClean="0">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latin typeface="Times New Roman" panose="02020603050405020304" pitchFamily="18" charset="0"/>
                <a:cs typeface="Times New Roman" panose="02020603050405020304" pitchFamily="18" charset="0"/>
              </a:rPr>
              <a:t>Bert</a:t>
            </a:r>
            <a:r>
              <a:rPr lang="zh-CN" altLang="en-US" sz="2800" dirty="0">
                <a:solidFill>
                  <a:schemeClr val="bg1">
                    <a:lumMod val="65000"/>
                  </a:schemeClr>
                </a:solidFill>
                <a:latin typeface="Times New Roman" panose="02020603050405020304" pitchFamily="18" charset="0"/>
                <a:cs typeface="Times New Roman" panose="02020603050405020304" pitchFamily="18" charset="0"/>
              </a:rPr>
              <a:t>预处理模型</a:t>
            </a:r>
          </a:p>
          <a:p>
            <a:pPr eaLnBrk="1" hangingPunct="1">
              <a:lnSpc>
                <a:spcPct val="150000"/>
              </a:lnSpc>
              <a:spcBef>
                <a:spcPct val="20000"/>
              </a:spcBef>
              <a:buFont typeface="Arial" panose="020B0604020202020204" pitchFamily="34" charset="0"/>
              <a:buChar char="•"/>
            </a:pP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8451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74</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词嵌入（</a:t>
            </a:r>
            <a:r>
              <a:rPr lang="en-US" altLang="zh-CN" sz="2800" b="1" dirty="0">
                <a:latin typeface="Times New Roman" panose="02020603050405020304" pitchFamily="18" charset="0"/>
                <a:cs typeface="Times New Roman" panose="02020603050405020304" pitchFamily="18" charset="0"/>
              </a:rPr>
              <a:t>Word Embedding</a:t>
            </a:r>
            <a:r>
              <a:rPr lang="zh-CN" altLang="en-US" sz="2800" b="1" dirty="0">
                <a:latin typeface="Times New Roman" panose="02020603050405020304" pitchFamily="18" charset="0"/>
                <a:cs typeface="Times New Roman" panose="02020603050405020304" pitchFamily="18" charset="0"/>
              </a:rPr>
              <a:t>） </a:t>
            </a:r>
            <a:endParaRPr lang="zh-CN" altLang="en-US" sz="2800" dirty="0"/>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sp>
        <p:nvSpPr>
          <p:cNvPr id="10" name="内容占位符 2">
            <a:extLst>
              <a:ext uri="{FF2B5EF4-FFF2-40B4-BE49-F238E27FC236}">
                <a16:creationId xmlns:a16="http://schemas.microsoft.com/office/drawing/2014/main" id="{8EFCB8DD-F6EF-4DDB-8D9F-F58563ADD98B}"/>
              </a:ext>
            </a:extLst>
          </p:cNvPr>
          <p:cNvSpPr>
            <a:spLocks noGrp="1"/>
          </p:cNvSpPr>
          <p:nvPr>
            <p:ph idx="1"/>
          </p:nvPr>
        </p:nvSpPr>
        <p:spPr>
          <a:xfrm>
            <a:off x="534669" y="1620391"/>
            <a:ext cx="10240861" cy="4185568"/>
          </a:xfrm>
        </p:spPr>
        <p:txBody>
          <a:bodyPr>
            <a:normAutofit/>
          </a:bodyPr>
          <a:lstStyle/>
          <a:p>
            <a:pPr>
              <a:spcBef>
                <a:spcPts val="1800"/>
              </a:spcBef>
            </a:pPr>
            <a:r>
              <a:rPr lang="zh-CN" altLang="en-US" sz="2000" dirty="0"/>
              <a:t>近年来，词向量已逐渐成为自然语言处理的基础知识。</a:t>
            </a:r>
            <a:r>
              <a:rPr lang="en-US" altLang="zh-CN" sz="2000" dirty="0"/>
              <a:t>NLP</a:t>
            </a:r>
            <a:r>
              <a:rPr lang="zh-CN" altLang="en-US" sz="2000" dirty="0"/>
              <a:t>（自然语言处理）里面，最细粒度的是 词语，词语组成句子，句子再组成段落、篇章、文档。所以处理 </a:t>
            </a:r>
            <a:r>
              <a:rPr lang="en-US" altLang="zh-CN" sz="2000" dirty="0"/>
              <a:t>NLP </a:t>
            </a:r>
            <a:r>
              <a:rPr lang="zh-CN" altLang="en-US" sz="2000" dirty="0"/>
              <a:t>的问题，首先就要拿词语开刀</a:t>
            </a:r>
            <a:r>
              <a:rPr lang="zh-CN" altLang="en-US" sz="2000" dirty="0" smtClean="0"/>
              <a:t>。</a:t>
            </a:r>
            <a:endParaRPr lang="en-US" altLang="zh-CN" sz="2000" dirty="0" smtClean="0"/>
          </a:p>
          <a:p>
            <a:pPr>
              <a:spcBef>
                <a:spcPts val="1800"/>
              </a:spcBef>
            </a:pPr>
            <a:endParaRPr lang="zh-CN" altLang="en-US" sz="2000" dirty="0"/>
          </a:p>
          <a:p>
            <a:pPr>
              <a:spcBef>
                <a:spcPts val="1800"/>
              </a:spcBef>
            </a:pPr>
            <a:r>
              <a:rPr lang="zh-CN" altLang="en-US" sz="2000" dirty="0"/>
              <a:t>词语，是人类的抽象总结，是符号形式的（比如中文、英文、拉丁文等等），所以需要转换成数值形式，或者说</a:t>
            </a:r>
            <a:r>
              <a:rPr lang="en-US" altLang="zh-CN" sz="2000" dirty="0"/>
              <a:t>——</a:t>
            </a:r>
            <a:r>
              <a:rPr lang="zh-CN" altLang="en-US" sz="2000" dirty="0"/>
              <a:t>嵌入到一个数学空间里，这种嵌入方式，就叫词嵌入（</a:t>
            </a:r>
            <a:r>
              <a:rPr lang="en-US" altLang="zh-CN" sz="2000" dirty="0"/>
              <a:t>word embedding)</a:t>
            </a:r>
            <a:r>
              <a:rPr lang="zh-CN" altLang="en-US" sz="2000" dirty="0" smtClean="0"/>
              <a:t>。</a:t>
            </a:r>
            <a:endParaRPr lang="en-US" altLang="zh-CN" sz="2000" dirty="0" smtClean="0"/>
          </a:p>
          <a:p>
            <a:pPr>
              <a:spcBef>
                <a:spcPts val="1800"/>
              </a:spcBef>
            </a:pPr>
            <a:endParaRPr lang="zh-CN" altLang="en-US" sz="2000" dirty="0"/>
          </a:p>
          <a:p>
            <a:pPr>
              <a:spcBef>
                <a:spcPts val="1800"/>
              </a:spcBef>
            </a:pPr>
            <a:r>
              <a:rPr lang="en-US" altLang="zh-CN" sz="2000" dirty="0"/>
              <a:t>Word2vec</a:t>
            </a:r>
            <a:r>
              <a:rPr lang="zh-CN" altLang="en-US" sz="2000" dirty="0"/>
              <a:t>，就是词嵌入（ </a:t>
            </a:r>
            <a:r>
              <a:rPr lang="en-US" altLang="zh-CN" sz="2000" dirty="0"/>
              <a:t>word embedding) </a:t>
            </a:r>
            <a:r>
              <a:rPr lang="zh-CN" altLang="en-US" sz="2000" dirty="0"/>
              <a:t>的一种。简单点来说就是把一个词语转换成对应向量的表达形式，来让机器读取数据。</a:t>
            </a:r>
          </a:p>
        </p:txBody>
      </p:sp>
    </p:spTree>
    <p:extLst>
      <p:ext uri="{BB962C8B-B14F-4D97-AF65-F5344CB8AC3E}">
        <p14:creationId xmlns:p14="http://schemas.microsoft.com/office/powerpoint/2010/main" val="21293347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75</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词</a:t>
            </a:r>
            <a:r>
              <a:rPr lang="zh-CN" altLang="en-US" sz="2800" b="1" dirty="0" smtClean="0">
                <a:latin typeface="Times New Roman" panose="02020603050405020304" pitchFamily="18" charset="0"/>
                <a:cs typeface="Times New Roman" panose="02020603050405020304" pitchFamily="18" charset="0"/>
              </a:rPr>
              <a:t>嵌入的简单例子</a:t>
            </a:r>
            <a:endParaRPr lang="zh-CN" altLang="en-US" sz="2800" dirty="0"/>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pic>
        <p:nvPicPr>
          <p:cNvPr id="11" name="内容占位符 5">
            <a:extLst>
              <a:ext uri="{FF2B5EF4-FFF2-40B4-BE49-F238E27FC236}">
                <a16:creationId xmlns:a16="http://schemas.microsoft.com/office/drawing/2014/main" id="{F565D866-EE0C-4174-A37F-01EA222347C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18917" y="1844122"/>
            <a:ext cx="5040350" cy="4191542"/>
          </a:xfrm>
        </p:spPr>
      </p:pic>
    </p:spTree>
    <p:extLst>
      <p:ext uri="{BB962C8B-B14F-4D97-AF65-F5344CB8AC3E}">
        <p14:creationId xmlns:p14="http://schemas.microsoft.com/office/powerpoint/2010/main" val="2562816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smtClean="0">
                <a:latin typeface="Times New Roman" panose="02020603050405020304" pitchFamily="18" charset="0"/>
                <a:cs typeface="Times New Roman" panose="02020603050405020304" pitchFamily="18" charset="0"/>
              </a:rPr>
              <a:t>Word2vec</a:t>
            </a:r>
            <a:r>
              <a:rPr lang="zh-CN" altLang="en-US" sz="3600" b="1" dirty="0" smtClean="0"/>
              <a:t>词</a:t>
            </a:r>
            <a:r>
              <a:rPr lang="zh-CN" altLang="en-US" sz="3600" b="1" dirty="0"/>
              <a:t>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76</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词</a:t>
            </a:r>
            <a:r>
              <a:rPr lang="zh-CN" altLang="en-US" sz="2800" b="1" dirty="0" smtClean="0">
                <a:latin typeface="Times New Roman" panose="02020603050405020304" pitchFamily="18" charset="0"/>
                <a:cs typeface="Times New Roman" panose="02020603050405020304" pitchFamily="18" charset="0"/>
              </a:rPr>
              <a:t>嵌入的简单例子</a:t>
            </a:r>
            <a:endParaRPr lang="zh-CN" altLang="en-US" sz="2800" dirty="0"/>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881" y="3686896"/>
            <a:ext cx="6092045" cy="1697783"/>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2984" y="1640068"/>
            <a:ext cx="5889394" cy="1896098"/>
          </a:xfrm>
          <a:prstGeom prst="rect">
            <a:avLst/>
          </a:prstGeom>
        </p:spPr>
      </p:pic>
      <p:sp>
        <p:nvSpPr>
          <p:cNvPr id="13" name="矩形 12"/>
          <p:cNvSpPr/>
          <p:nvPr/>
        </p:nvSpPr>
        <p:spPr>
          <a:xfrm>
            <a:off x="406811" y="5398684"/>
            <a:ext cx="10584735" cy="1238588"/>
          </a:xfrm>
          <a:prstGeom prst="rect">
            <a:avLst/>
          </a:prstGeom>
        </p:spPr>
        <p:txBody>
          <a:bodyPr wrap="square">
            <a:spAutoFit/>
          </a:bodyPr>
          <a:lstStyle/>
          <a:p>
            <a:pPr marL="342900" indent="-342900">
              <a:spcBef>
                <a:spcPts val="1800"/>
              </a:spcBef>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想象从</a:t>
            </a:r>
            <a:r>
              <a:rPr lang="en-US" altLang="zh-CN" sz="2000" dirty="0" smtClean="0">
                <a:latin typeface="Times New Roman" panose="02020603050405020304" pitchFamily="18" charset="0"/>
                <a:cs typeface="Times New Roman" panose="02020603050405020304" pitchFamily="18" charset="0"/>
              </a:rPr>
              <a:t>100</a:t>
            </a:r>
            <a:r>
              <a:rPr lang="zh-CN" altLang="en-US" sz="2000" dirty="0" smtClean="0">
                <a:latin typeface="Times New Roman" panose="02020603050405020304" pitchFamily="18" charset="0"/>
                <a:cs typeface="Times New Roman" panose="02020603050405020304" pitchFamily="18" charset="0"/>
              </a:rPr>
              <a:t>个角度来从不同侧面表达一个“</a:t>
            </a:r>
            <a:r>
              <a:rPr lang="en-US" altLang="zh-CN" sz="2000" dirty="0" smtClean="0">
                <a:latin typeface="Times New Roman" panose="02020603050405020304" pitchFamily="18" charset="0"/>
                <a:cs typeface="Times New Roman" panose="02020603050405020304" pitchFamily="18" charset="0"/>
              </a:rPr>
              <a:t>man</a:t>
            </a:r>
            <a:r>
              <a:rPr lang="zh-CN" altLang="en-US" sz="2000" dirty="0" smtClean="0">
                <a:latin typeface="Times New Roman" panose="02020603050405020304" pitchFamily="18" charset="0"/>
                <a:cs typeface="Times New Roman" panose="02020603050405020304" pitchFamily="18" charset="0"/>
              </a:rPr>
              <a:t>”的丰富内涵，这</a:t>
            </a:r>
            <a:r>
              <a:rPr lang="en-US" altLang="zh-CN" sz="2000" dirty="0" smtClean="0">
                <a:latin typeface="Times New Roman" panose="02020603050405020304" pitchFamily="18" charset="0"/>
                <a:cs typeface="Times New Roman" panose="02020603050405020304" pitchFamily="18" charset="0"/>
              </a:rPr>
              <a:t>100</a:t>
            </a:r>
            <a:r>
              <a:rPr lang="zh-CN" altLang="en-US" sz="2000" dirty="0" smtClean="0">
                <a:latin typeface="Times New Roman" panose="02020603050405020304" pitchFamily="18" charset="0"/>
                <a:cs typeface="Times New Roman" panose="02020603050405020304" pitchFamily="18" charset="0"/>
              </a:rPr>
              <a:t>维向量，就不大可能是直观的了</a:t>
            </a:r>
            <a:endParaRPr lang="en-US" altLang="zh-CN" sz="2000" dirty="0" smtClean="0">
              <a:latin typeface="Times New Roman" panose="02020603050405020304" pitchFamily="18" charset="0"/>
              <a:cs typeface="Times New Roman" panose="02020603050405020304" pitchFamily="18" charset="0"/>
            </a:endParaRPr>
          </a:p>
          <a:p>
            <a:pPr marL="342900" indent="-342900">
              <a:spcBef>
                <a:spcPts val="1800"/>
              </a:spcBef>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这</a:t>
            </a:r>
            <a:r>
              <a:rPr lang="en-US" altLang="zh-CN" sz="2000" dirty="0" smtClean="0">
                <a:latin typeface="Times New Roman" panose="02020603050405020304" pitchFamily="18" charset="0"/>
                <a:cs typeface="Times New Roman" panose="02020603050405020304" pitchFamily="18" charset="0"/>
              </a:rPr>
              <a:t>100</a:t>
            </a:r>
            <a:r>
              <a:rPr lang="zh-CN" altLang="en-US" sz="2000" dirty="0" smtClean="0">
                <a:latin typeface="Times New Roman" panose="02020603050405020304" pitchFamily="18" charset="0"/>
                <a:cs typeface="Times New Roman" panose="02020603050405020304" pitchFamily="18" charset="0"/>
              </a:rPr>
              <a:t>维就是所谓词嵌入</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2946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77</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词</a:t>
            </a:r>
            <a:r>
              <a:rPr lang="zh-CN" altLang="en-US" sz="2800" b="1" dirty="0" smtClean="0">
                <a:latin typeface="Times New Roman" panose="02020603050405020304" pitchFamily="18" charset="0"/>
                <a:cs typeface="Times New Roman" panose="02020603050405020304" pitchFamily="18" charset="0"/>
              </a:rPr>
              <a:t>嵌入逻辑</a:t>
            </a:r>
            <a:endParaRPr lang="zh-CN" altLang="en-US" sz="2800" dirty="0"/>
          </a:p>
        </p:txBody>
      </p:sp>
      <p:sp>
        <p:nvSpPr>
          <p:cNvPr id="11" name="内容占位符 2">
            <a:extLst>
              <a:ext uri="{FF2B5EF4-FFF2-40B4-BE49-F238E27FC236}">
                <a16:creationId xmlns:a16="http://schemas.microsoft.com/office/drawing/2014/main" id="{8EFCB8DD-F6EF-4DDB-8D9F-F58563ADD98B}"/>
              </a:ext>
            </a:extLst>
          </p:cNvPr>
          <p:cNvSpPr>
            <a:spLocks noGrp="1"/>
          </p:cNvSpPr>
          <p:nvPr>
            <p:ph idx="1"/>
          </p:nvPr>
        </p:nvSpPr>
        <p:spPr>
          <a:xfrm>
            <a:off x="534669" y="1620391"/>
            <a:ext cx="10096851" cy="4257573"/>
          </a:xfrm>
        </p:spPr>
        <p:txBody>
          <a:bodyPr>
            <a:noAutofit/>
          </a:bodyPr>
          <a:lstStyle/>
          <a:p>
            <a:pPr>
              <a:spcBef>
                <a:spcPts val="1800"/>
              </a:spcBef>
            </a:pPr>
            <a:r>
              <a:rPr lang="zh-CN" altLang="en-US" sz="2000" dirty="0"/>
              <a:t>词嵌入是将维数为词数</a:t>
            </a:r>
            <a:r>
              <a:rPr lang="en-US" altLang="zh-CN" sz="2000" dirty="0"/>
              <a:t>n</a:t>
            </a:r>
            <a:r>
              <a:rPr lang="zh-CN" altLang="en-US" sz="2000" dirty="0"/>
              <a:t>的高维空间“嵌入”到低维连续向量空间的技术。</a:t>
            </a:r>
            <a:r>
              <a:rPr lang="en-US" altLang="zh-CN" sz="2000" dirty="0"/>
              <a:t>Word2Vec</a:t>
            </a:r>
            <a:r>
              <a:rPr lang="zh-CN" altLang="en-US" sz="2000" dirty="0"/>
              <a:t>是常用的词嵌入技术</a:t>
            </a:r>
            <a:r>
              <a:rPr lang="zh-CN" altLang="en-US" sz="2000" dirty="0" smtClean="0"/>
              <a:t>。</a:t>
            </a:r>
            <a:endParaRPr lang="en-US" altLang="zh-CN" sz="2000" dirty="0" smtClean="0"/>
          </a:p>
          <a:p>
            <a:pPr>
              <a:spcBef>
                <a:spcPts val="1800"/>
              </a:spcBef>
            </a:pPr>
            <a:r>
              <a:rPr lang="zh-CN" altLang="en-US" sz="2000" dirty="0" smtClean="0"/>
              <a:t>基本</a:t>
            </a:r>
            <a:r>
              <a:rPr lang="zh-CN" altLang="en-US" sz="2000" dirty="0"/>
              <a:t>思想：利用</a:t>
            </a:r>
            <a:r>
              <a:rPr lang="en-US" altLang="zh-CN" sz="2000" dirty="0"/>
              <a:t>CBOW</a:t>
            </a:r>
            <a:r>
              <a:rPr lang="zh-CN" altLang="en-US" sz="2000" dirty="0"/>
              <a:t>（</a:t>
            </a:r>
            <a:r>
              <a:rPr lang="en-US" altLang="zh-CN" sz="2000" dirty="0"/>
              <a:t>Continuous Bag of Words</a:t>
            </a:r>
            <a:r>
              <a:rPr lang="zh-CN" altLang="en-US" sz="2000" dirty="0"/>
              <a:t>）和</a:t>
            </a:r>
            <a:r>
              <a:rPr lang="en-US" altLang="zh-CN" sz="2000" dirty="0"/>
              <a:t>Skip-Gram</a:t>
            </a:r>
            <a:r>
              <a:rPr lang="zh-CN" altLang="en-US" sz="2000" dirty="0"/>
              <a:t>神经网络模型，通过训练将每个词语映射成</a:t>
            </a:r>
            <a:r>
              <a:rPr lang="en-US" altLang="zh-CN" sz="2000" dirty="0"/>
              <a:t>K</a:t>
            </a:r>
            <a:r>
              <a:rPr lang="zh-CN" altLang="en-US" sz="2000" dirty="0"/>
              <a:t>维度的实数向量</a:t>
            </a:r>
            <a:r>
              <a:rPr lang="zh-CN" altLang="en-US" sz="2000" dirty="0" smtClean="0"/>
              <a:t>。</a:t>
            </a:r>
            <a:endParaRPr lang="en-US" altLang="zh-CN" sz="2000" dirty="0" smtClean="0"/>
          </a:p>
          <a:p>
            <a:pPr>
              <a:spcBef>
                <a:spcPts val="1800"/>
              </a:spcBef>
            </a:pPr>
            <a:r>
              <a:rPr lang="en-US" altLang="zh-CN" sz="2000" dirty="0" smtClean="0"/>
              <a:t>CBOW</a:t>
            </a:r>
            <a:r>
              <a:rPr lang="zh-CN" altLang="en-US" sz="2000" dirty="0"/>
              <a:t>：上下文预测目标</a:t>
            </a:r>
            <a:r>
              <a:rPr lang="zh-CN" altLang="en-US" sz="2000" dirty="0" smtClean="0"/>
              <a:t>词</a:t>
            </a:r>
            <a:endParaRPr lang="en-US" altLang="zh-CN" sz="2000" dirty="0" smtClean="0"/>
          </a:p>
          <a:p>
            <a:pPr>
              <a:spcBef>
                <a:spcPts val="1800"/>
              </a:spcBef>
            </a:pPr>
            <a:r>
              <a:rPr lang="en-US" altLang="zh-CN" sz="2000" dirty="0" smtClean="0"/>
              <a:t>Skip-Gram</a:t>
            </a:r>
            <a:r>
              <a:rPr lang="zh-CN" altLang="en-US" sz="2000" dirty="0"/>
              <a:t>：目标词预测上下文 </a:t>
            </a:r>
            <a:endParaRPr lang="en-US" altLang="zh-CN" sz="2000" dirty="0" smtClean="0"/>
          </a:p>
          <a:p>
            <a:pPr>
              <a:spcBef>
                <a:spcPts val="1800"/>
              </a:spcBef>
            </a:pPr>
            <a:r>
              <a:rPr lang="en-US" altLang="zh-CN" sz="2000" dirty="0" smtClean="0"/>
              <a:t>《</a:t>
            </a:r>
            <a:r>
              <a:rPr lang="zh-CN" altLang="en-US" sz="2000" dirty="0"/>
              <a:t>老子生平与思想研究</a:t>
            </a:r>
            <a:r>
              <a:rPr lang="en-US" altLang="zh-CN" sz="2000" dirty="0"/>
              <a:t>》</a:t>
            </a:r>
            <a:r>
              <a:rPr lang="zh-CN" altLang="en-US" sz="2000" dirty="0"/>
              <a:t>，</a:t>
            </a:r>
            <a:r>
              <a:rPr lang="en-US" altLang="zh-CN" sz="2000" dirty="0"/>
              <a:t>《</a:t>
            </a:r>
            <a:r>
              <a:rPr lang="zh-CN" altLang="en-US" sz="2000" dirty="0"/>
              <a:t>孔子生平与思想研究</a:t>
            </a:r>
            <a:r>
              <a:rPr lang="en-US" altLang="zh-CN" sz="2000" dirty="0"/>
              <a:t>》</a:t>
            </a:r>
            <a:endParaRPr lang="zh-CN" altLang="en-US" sz="2000" dirty="0"/>
          </a:p>
        </p:txBody>
      </p:sp>
    </p:spTree>
    <p:extLst>
      <p:ext uri="{BB962C8B-B14F-4D97-AF65-F5344CB8AC3E}">
        <p14:creationId xmlns:p14="http://schemas.microsoft.com/office/powerpoint/2010/main" val="3772900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78</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CBOW</a:t>
            </a:r>
            <a:r>
              <a:rPr lang="zh-CN" altLang="en-US" sz="2800" b="1" dirty="0">
                <a:latin typeface="Times New Roman" panose="02020603050405020304" pitchFamily="18" charset="0"/>
                <a:cs typeface="Times New Roman" panose="02020603050405020304" pitchFamily="18" charset="0"/>
              </a:rPr>
              <a:t>与</a:t>
            </a:r>
            <a:r>
              <a:rPr lang="en-US" altLang="zh-CN" sz="2800" b="1" dirty="0">
                <a:latin typeface="Times New Roman" panose="02020603050405020304" pitchFamily="18" charset="0"/>
                <a:cs typeface="Times New Roman" panose="02020603050405020304" pitchFamily="18" charset="0"/>
              </a:rPr>
              <a:t>Skip-gram</a:t>
            </a:r>
            <a:endParaRPr lang="zh-CN" altLang="en-US" sz="2800" dirty="0"/>
          </a:p>
        </p:txBody>
      </p:sp>
      <p:pic>
        <p:nvPicPr>
          <p:cNvPr id="9" name="Picture 5">
            <a:extLst>
              <a:ext uri="{FF2B5EF4-FFF2-40B4-BE49-F238E27FC236}">
                <a16:creationId xmlns:a16="http://schemas.microsoft.com/office/drawing/2014/main" id="{7D671100-26EC-440E-BA66-120081C21A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827" y="1742565"/>
            <a:ext cx="7517186" cy="458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823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79</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连续词袋模型（</a:t>
            </a:r>
            <a:r>
              <a:rPr lang="en-US" altLang="zh-CN" sz="2800" b="1" dirty="0">
                <a:latin typeface="Times New Roman" panose="02020603050405020304" pitchFamily="18" charset="0"/>
                <a:cs typeface="Times New Roman" panose="02020603050405020304" pitchFamily="18" charset="0"/>
              </a:rPr>
              <a:t>CBOW</a:t>
            </a:r>
            <a:r>
              <a:rPr lang="zh-CN" altLang="en-US" sz="2800" b="1" dirty="0">
                <a:latin typeface="Times New Roman" panose="02020603050405020304" pitchFamily="18" charset="0"/>
                <a:cs typeface="Times New Roman" panose="02020603050405020304" pitchFamily="18" charset="0"/>
              </a:rPr>
              <a:t>）</a:t>
            </a:r>
            <a:endParaRPr lang="zh-CN" altLang="en-US" sz="2800" dirty="0"/>
          </a:p>
        </p:txBody>
      </p:sp>
      <p:sp>
        <p:nvSpPr>
          <p:cNvPr id="8" name="内容占位符 2">
            <a:extLst>
              <a:ext uri="{FF2B5EF4-FFF2-40B4-BE49-F238E27FC236}">
                <a16:creationId xmlns:a16="http://schemas.microsoft.com/office/drawing/2014/main" id="{7639EB4B-66D2-47E4-A348-AF1B851B2293}"/>
              </a:ext>
            </a:extLst>
          </p:cNvPr>
          <p:cNvSpPr>
            <a:spLocks noGrp="1"/>
          </p:cNvSpPr>
          <p:nvPr>
            <p:ph idx="1"/>
          </p:nvPr>
        </p:nvSpPr>
        <p:spPr>
          <a:xfrm>
            <a:off x="534670" y="1764295"/>
            <a:ext cx="9624060" cy="4990084"/>
          </a:xfrm>
        </p:spPr>
        <p:txBody>
          <a:bodyPr/>
          <a:lstStyle/>
          <a:p>
            <a:r>
              <a:rPr lang="zh-CN" altLang="en-US" sz="2000" dirty="0"/>
              <a:t>连续词袋模型是一个三层神经网络，输入已知上下文，输出对下个单词的预测</a:t>
            </a:r>
            <a:endParaRPr lang="en-US" altLang="zh-CN" sz="2000" dirty="0"/>
          </a:p>
          <a:p>
            <a:endParaRPr lang="en-US" altLang="zh-CN" sz="2000" dirty="0"/>
          </a:p>
          <a:p>
            <a:endParaRPr lang="zh-CN" altLang="en-US" sz="2000" dirty="0"/>
          </a:p>
        </p:txBody>
      </p:sp>
      <p:pic>
        <p:nvPicPr>
          <p:cNvPr id="10" name="图片 9">
            <a:extLst>
              <a:ext uri="{FF2B5EF4-FFF2-40B4-BE49-F238E27FC236}">
                <a16:creationId xmlns:a16="http://schemas.microsoft.com/office/drawing/2014/main" id="{F1ED672C-082A-43B2-8270-2AC503BEF745}"/>
              </a:ext>
            </a:extLst>
          </p:cNvPr>
          <p:cNvPicPr>
            <a:picLocks noChangeAspect="1"/>
          </p:cNvPicPr>
          <p:nvPr/>
        </p:nvPicPr>
        <p:blipFill>
          <a:blip r:embed="rId5"/>
          <a:stretch>
            <a:fillRect/>
          </a:stretch>
        </p:blipFill>
        <p:spPr>
          <a:xfrm>
            <a:off x="1270871" y="2356884"/>
            <a:ext cx="2764401" cy="3187158"/>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888F9BE-422A-427C-A543-D9C13626BF92}"/>
                  </a:ext>
                </a:extLst>
              </p:cNvPr>
              <p:cNvSpPr txBox="1"/>
              <p:nvPr/>
            </p:nvSpPr>
            <p:spPr>
              <a:xfrm>
                <a:off x="4807732" y="2853754"/>
                <a:ext cx="4611873" cy="1577355"/>
              </a:xfrm>
              <a:prstGeom prst="rect">
                <a:avLst/>
              </a:prstGeom>
              <a:noFill/>
              <a:ln>
                <a:solidFill>
                  <a:schemeClr val="accent2">
                    <a:lumMod val="50000"/>
                  </a:schemeClr>
                </a:solidFill>
              </a:ln>
            </p:spPr>
            <p:txBody>
              <a:bodyPr wrap="square" lIns="0" tIns="0" rIns="0" bIns="0" rtlCol="0">
                <a:spAutoFit/>
              </a:bodyPr>
              <a:lstStyle/>
              <a:p>
                <a:r>
                  <a:rPr lang="zh-CN" altLang="en-US" sz="2315" dirty="0"/>
                  <a:t>目标函数，即对数似然函数形式如下：</a:t>
                </a:r>
                <a:endParaRPr lang="en-US" altLang="zh-CN" sz="2315" dirty="0"/>
              </a:p>
              <a:p>
                <a:pPr/>
                <a14:m>
                  <m:oMathPara xmlns:m="http://schemas.openxmlformats.org/officeDocument/2006/math">
                    <m:oMathParaPr>
                      <m:jc m:val="centerGroup"/>
                    </m:oMathParaPr>
                    <m:oMath xmlns:m="http://schemas.openxmlformats.org/officeDocument/2006/math">
                      <m:r>
                        <a:rPr lang="en-US" sz="2315" i="1">
                          <a:latin typeface="Cambria Math" panose="02040503050406030204" pitchFamily="18" charset="0"/>
                        </a:rPr>
                        <m:t>𝐿</m:t>
                      </m:r>
                      <m:r>
                        <a:rPr lang="en-US" sz="2315" i="1">
                          <a:latin typeface="Cambria Math" panose="02040503050406030204" pitchFamily="18" charset="0"/>
                        </a:rPr>
                        <m:t>=</m:t>
                      </m:r>
                      <m:nary>
                        <m:naryPr>
                          <m:chr m:val="∑"/>
                          <m:supHide m:val="on"/>
                          <m:ctrlPr>
                            <a:rPr lang="en-US" sz="2315" i="1">
                              <a:latin typeface="Cambria Math" panose="02040503050406030204" pitchFamily="18" charset="0"/>
                            </a:rPr>
                          </m:ctrlPr>
                        </m:naryPr>
                        <m:sub>
                          <m:r>
                            <m:rPr>
                              <m:brk m:alnAt="7"/>
                            </m:rPr>
                            <a:rPr lang="en-US" sz="2315" i="1">
                              <a:latin typeface="Cambria Math" panose="02040503050406030204" pitchFamily="18" charset="0"/>
                              <a:ea typeface="Cambria Math" panose="02040503050406030204" pitchFamily="18" charset="0"/>
                            </a:rPr>
                            <m:t>𝜔</m:t>
                          </m:r>
                          <m:r>
                            <a:rPr lang="en-US" sz="2315" i="1">
                              <a:latin typeface="Cambria Math" panose="02040503050406030204" pitchFamily="18" charset="0"/>
                              <a:ea typeface="Cambria Math" panose="02040503050406030204" pitchFamily="18" charset="0"/>
                            </a:rPr>
                            <m:t>∈</m:t>
                          </m:r>
                          <m:r>
                            <a:rPr lang="en-US" sz="2315" i="1">
                              <a:latin typeface="Cambria Math" panose="02040503050406030204" pitchFamily="18" charset="0"/>
                              <a:ea typeface="Cambria Math" panose="02040503050406030204" pitchFamily="18" charset="0"/>
                            </a:rPr>
                            <m:t>𝐶</m:t>
                          </m:r>
                        </m:sub>
                        <m:sup/>
                        <m:e>
                          <m:r>
                            <m:rPr>
                              <m:sty m:val="p"/>
                            </m:rPr>
                            <a:rPr lang="en-US" sz="2315">
                              <a:latin typeface="Cambria Math" panose="02040503050406030204" pitchFamily="18" charset="0"/>
                            </a:rPr>
                            <m:t>log</m:t>
                          </m:r>
                          <m:r>
                            <a:rPr lang="en-US" sz="2315" i="1">
                              <a:latin typeface="Cambria Math" panose="02040503050406030204" pitchFamily="18" charset="0"/>
                            </a:rPr>
                            <m:t>⁡(</m:t>
                          </m:r>
                          <m:r>
                            <a:rPr lang="en-US" sz="2315" i="1">
                              <a:latin typeface="Cambria Math" panose="02040503050406030204" pitchFamily="18" charset="0"/>
                            </a:rPr>
                            <m:t>𝑝</m:t>
                          </m:r>
                          <m:r>
                            <a:rPr lang="en-US" sz="2315" i="1">
                              <a:latin typeface="Cambria Math" panose="02040503050406030204" pitchFamily="18" charset="0"/>
                            </a:rPr>
                            <m:t>(</m:t>
                          </m:r>
                          <m:r>
                            <a:rPr lang="en-US" sz="2315" i="1">
                              <a:latin typeface="Cambria Math" panose="02040503050406030204" pitchFamily="18" charset="0"/>
                              <a:ea typeface="Cambria Math" panose="02040503050406030204" pitchFamily="18" charset="0"/>
                            </a:rPr>
                            <m:t>𝜔</m:t>
                          </m:r>
                          <m:r>
                            <a:rPr lang="en-US" sz="2315" i="1">
                              <a:latin typeface="Cambria Math" panose="02040503050406030204" pitchFamily="18" charset="0"/>
                              <a:ea typeface="Cambria Math" panose="02040503050406030204" pitchFamily="18" charset="0"/>
                            </a:rPr>
                            <m:t>|</m:t>
                          </m:r>
                          <m:r>
                            <a:rPr lang="en-US" sz="2315" i="1">
                              <a:latin typeface="Cambria Math" panose="02040503050406030204" pitchFamily="18" charset="0"/>
                              <a:ea typeface="Cambria Math" panose="02040503050406030204" pitchFamily="18" charset="0"/>
                            </a:rPr>
                            <m:t>𝐶𝑜𝑛𝑡𝑒𝑥𝑡</m:t>
                          </m:r>
                          <m:d>
                            <m:dPr>
                              <m:ctrlPr>
                                <a:rPr lang="en-US" sz="2315" i="1">
                                  <a:latin typeface="Cambria Math" panose="02040503050406030204" pitchFamily="18" charset="0"/>
                                  <a:ea typeface="Cambria Math" panose="02040503050406030204" pitchFamily="18" charset="0"/>
                                </a:rPr>
                              </m:ctrlPr>
                            </m:dPr>
                            <m:e>
                              <m:r>
                                <a:rPr lang="en-US" sz="2315" i="1">
                                  <a:latin typeface="Cambria Math" panose="02040503050406030204" pitchFamily="18" charset="0"/>
                                  <a:ea typeface="Cambria Math" panose="02040503050406030204" pitchFamily="18" charset="0"/>
                                </a:rPr>
                                <m:t>𝜔</m:t>
                              </m:r>
                            </m:e>
                          </m:d>
                          <m:r>
                            <a:rPr lang="en-US" sz="2315" i="1">
                              <a:latin typeface="Cambria Math" panose="02040503050406030204" pitchFamily="18" charset="0"/>
                              <a:ea typeface="Cambria Math" panose="02040503050406030204" pitchFamily="18" charset="0"/>
                            </a:rPr>
                            <m:t>)</m:t>
                          </m:r>
                        </m:e>
                      </m:nary>
                    </m:oMath>
                  </m:oMathPara>
                </a14:m>
                <a:endParaRPr lang="en-US" sz="2315" dirty="0"/>
              </a:p>
            </p:txBody>
          </p:sp>
        </mc:Choice>
        <mc:Fallback xmlns="">
          <p:sp>
            <p:nvSpPr>
              <p:cNvPr id="11" name="文本框 10">
                <a:extLst>
                  <a:ext uri="{FF2B5EF4-FFF2-40B4-BE49-F238E27FC236}">
                    <a16:creationId xmlns:a16="http://schemas.microsoft.com/office/drawing/2014/main" id="{A888F9BE-422A-427C-A543-D9C13626BF92}"/>
                  </a:ext>
                </a:extLst>
              </p:cNvPr>
              <p:cNvSpPr txBox="1">
                <a:spLocks noRot="1" noChangeAspect="1" noMove="1" noResize="1" noEditPoints="1" noAdjustHandles="1" noChangeArrowheads="1" noChangeShapeType="1" noTextEdit="1"/>
              </p:cNvSpPr>
              <p:nvPr/>
            </p:nvSpPr>
            <p:spPr>
              <a:xfrm>
                <a:off x="4807732" y="2853754"/>
                <a:ext cx="4611873" cy="1577355"/>
              </a:xfrm>
              <a:prstGeom prst="rect">
                <a:avLst/>
              </a:prstGeom>
              <a:blipFill>
                <a:blip r:embed="rId6"/>
                <a:stretch>
                  <a:fillRect l="-3826" t="-5364"/>
                </a:stretch>
              </a:blipFill>
              <a:ln>
                <a:solidFill>
                  <a:schemeClr val="accent2">
                    <a:lumMod val="50000"/>
                  </a:schemeClr>
                </a:solidFill>
              </a:ln>
            </p:spPr>
            <p:txBody>
              <a:bodyPr/>
              <a:lstStyle/>
              <a:p>
                <a:r>
                  <a:rPr lang="zh-CN" altLang="en-US">
                    <a:noFill/>
                  </a:rPr>
                  <a:t> </a:t>
                </a:r>
              </a:p>
            </p:txBody>
          </p:sp>
        </mc:Fallback>
      </mc:AlternateContent>
    </p:spTree>
    <p:extLst>
      <p:ext uri="{BB962C8B-B14F-4D97-AF65-F5344CB8AC3E}">
        <p14:creationId xmlns:p14="http://schemas.microsoft.com/office/powerpoint/2010/main" val="87049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Logistic</a:t>
            </a:r>
            <a:r>
              <a:rPr lang="zh-CN" altLang="en-US" sz="2800" b="1" dirty="0"/>
              <a:t>回归：最基础的神经网络</a:t>
            </a:r>
            <a:endParaRPr lang="zh-CN" altLang="en-US" sz="2800" b="1"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FD520D2D-D83E-44D1-8C2A-E76DF5B934ED}"/>
              </a:ext>
            </a:extLst>
          </p:cNvPr>
          <p:cNvSpPr>
            <a:spLocks noGrp="1"/>
          </p:cNvSpPr>
          <p:nvPr>
            <p:ph idx="1"/>
          </p:nvPr>
        </p:nvSpPr>
        <p:spPr>
          <a:xfrm>
            <a:off x="534670" y="1764295"/>
            <a:ext cx="9624060" cy="4990084"/>
          </a:xfrm>
        </p:spPr>
        <p:txBody>
          <a:bodyPr>
            <a:normAutofit/>
          </a:bodyPr>
          <a:lstStyle/>
          <a:p>
            <a:r>
              <a:rPr lang="zh-CN" altLang="en-US" sz="2000" dirty="0"/>
              <a:t>用</a:t>
            </a:r>
            <a:r>
              <a:rPr lang="en-US" altLang="zh-CN" sz="2000" dirty="0">
                <a:latin typeface="Times New Roman" panose="02020603050405020304" pitchFamily="18" charset="0"/>
                <a:cs typeface="Times New Roman" panose="02020603050405020304" pitchFamily="18" charset="0"/>
              </a:rPr>
              <a:t>logistic regression</a:t>
            </a:r>
            <a:r>
              <a:rPr lang="zh-CN" altLang="en-US" sz="2000" dirty="0"/>
              <a:t>来识别</a:t>
            </a:r>
            <a:r>
              <a:rPr lang="zh-CN" altLang="en-US" sz="2000" dirty="0" smtClean="0"/>
              <a:t>猫的</a:t>
            </a:r>
            <a:r>
              <a:rPr lang="zh-CN" altLang="en-US" sz="2000" dirty="0"/>
              <a:t>图片</a:t>
            </a:r>
          </a:p>
        </p:txBody>
      </p:sp>
      <p:pic>
        <p:nvPicPr>
          <p:cNvPr id="10" name="内容占位符 4">
            <a:extLst>
              <a:ext uri="{FF2B5EF4-FFF2-40B4-BE49-F238E27FC236}">
                <a16:creationId xmlns:a16="http://schemas.microsoft.com/office/drawing/2014/main" id="{8CB382F1-C398-42BC-9EB9-9144C07F1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866" y="2277714"/>
            <a:ext cx="5591923" cy="4339679"/>
          </a:xfrm>
          <a:prstGeom prst="rect">
            <a:avLst/>
          </a:prstGeom>
        </p:spPr>
      </p:pic>
    </p:spTree>
    <p:extLst>
      <p:ext uri="{BB962C8B-B14F-4D97-AF65-F5344CB8AC3E}">
        <p14:creationId xmlns:p14="http://schemas.microsoft.com/office/powerpoint/2010/main" val="32045334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80</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连续词袋模型（</a:t>
            </a:r>
            <a:r>
              <a:rPr lang="en-US" altLang="zh-CN" sz="2800" b="1" dirty="0">
                <a:latin typeface="Times New Roman" panose="02020603050405020304" pitchFamily="18" charset="0"/>
                <a:cs typeface="Times New Roman" panose="02020603050405020304" pitchFamily="18" charset="0"/>
              </a:rPr>
              <a:t>CBOW</a:t>
            </a:r>
            <a:r>
              <a:rPr lang="zh-CN" altLang="en-US" sz="2800" b="1" dirty="0">
                <a:latin typeface="Times New Roman" panose="02020603050405020304" pitchFamily="18" charset="0"/>
                <a:cs typeface="Times New Roman" panose="02020603050405020304" pitchFamily="18" charset="0"/>
              </a:rPr>
              <a:t>）</a:t>
            </a:r>
            <a:endParaRPr lang="zh-CN" altLang="en-US" sz="2800" dirty="0"/>
          </a:p>
        </p:txBody>
      </p:sp>
      <p:sp>
        <p:nvSpPr>
          <p:cNvPr id="15" name="内容占位符 2">
            <a:extLst>
              <a:ext uri="{FF2B5EF4-FFF2-40B4-BE49-F238E27FC236}">
                <a16:creationId xmlns:a16="http://schemas.microsoft.com/office/drawing/2014/main" id="{79E93E15-A85A-4F98-92E0-67F2006CD290}"/>
              </a:ext>
            </a:extLst>
          </p:cNvPr>
          <p:cNvSpPr>
            <a:spLocks noGrp="1"/>
          </p:cNvSpPr>
          <p:nvPr>
            <p:ph idx="1"/>
          </p:nvPr>
        </p:nvSpPr>
        <p:spPr>
          <a:xfrm>
            <a:off x="501956" y="1648434"/>
            <a:ext cx="10345580" cy="4445545"/>
          </a:xfrm>
        </p:spPr>
        <p:txBody>
          <a:bodyPr>
            <a:normAutofit/>
          </a:bodyPr>
          <a:lstStyle/>
          <a:p>
            <a:pPr>
              <a:spcBef>
                <a:spcPts val="1800"/>
              </a:spcBef>
            </a:pPr>
            <a:r>
              <a:rPr lang="en-US" altLang="zh-CN" sz="2000" dirty="0"/>
              <a:t>CBOW</a:t>
            </a:r>
            <a:r>
              <a:rPr lang="zh-CN" altLang="en-US" sz="2000" dirty="0"/>
              <a:t>模型的第一层是输入层，输入已知上下文的词向量，中间一层称为线性隐含层，它将所有输入的词向量累加</a:t>
            </a:r>
            <a:r>
              <a:rPr lang="zh-CN" altLang="en-US" sz="2000" dirty="0" smtClean="0"/>
              <a:t>。</a:t>
            </a:r>
            <a:endParaRPr lang="en-US" altLang="zh-CN" sz="2000" dirty="0" smtClean="0"/>
          </a:p>
          <a:p>
            <a:pPr>
              <a:spcBef>
                <a:spcPts val="1800"/>
              </a:spcBef>
            </a:pPr>
            <a:r>
              <a:rPr lang="zh-CN" altLang="en-US" sz="2000" dirty="0" smtClean="0"/>
              <a:t>第三</a:t>
            </a:r>
            <a:r>
              <a:rPr lang="zh-CN" altLang="en-US" sz="2000" dirty="0"/>
              <a:t>层是一棵哈夫曼树，树的叶节点与语料库中的单词一一对应，而树的每个非叶节点是一个二分类器（一般是</a:t>
            </a:r>
            <a:r>
              <a:rPr lang="en-US" altLang="zh-CN" sz="2000" dirty="0" err="1"/>
              <a:t>softmax</a:t>
            </a:r>
            <a:r>
              <a:rPr lang="zh-CN" altLang="en-US" sz="2000" dirty="0"/>
              <a:t>感知机等），树的每个非叶节点都直接与隐含层相连</a:t>
            </a:r>
            <a:r>
              <a:rPr lang="zh-CN" altLang="en-US" sz="2000" dirty="0" smtClean="0"/>
              <a:t>。</a:t>
            </a:r>
            <a:endParaRPr lang="en-US" altLang="zh-CN" sz="2000" dirty="0" smtClean="0"/>
          </a:p>
          <a:p>
            <a:pPr>
              <a:spcBef>
                <a:spcPts val="1800"/>
              </a:spcBef>
            </a:pPr>
            <a:r>
              <a:rPr lang="zh-CN" altLang="en-US" sz="2000" dirty="0" smtClean="0"/>
              <a:t>将</a:t>
            </a:r>
            <a:r>
              <a:rPr lang="zh-CN" altLang="en-US" sz="2000" dirty="0"/>
              <a:t>上下文的词向量输入</a:t>
            </a:r>
            <a:r>
              <a:rPr lang="en-US" altLang="zh-CN" sz="2000" dirty="0"/>
              <a:t>CBOW</a:t>
            </a:r>
            <a:r>
              <a:rPr lang="zh-CN" altLang="en-US" sz="2000" dirty="0"/>
              <a:t>模型，由隐含层累加得到中间向量，将中间向量输入哈夫曼树的根节点，根节点会将其分为左子树和右子</a:t>
            </a:r>
            <a:r>
              <a:rPr lang="zh-CN" altLang="en-US" sz="2000" dirty="0" smtClean="0"/>
              <a:t>树</a:t>
            </a:r>
            <a:endParaRPr lang="en-US" altLang="zh-CN" sz="2000" dirty="0" smtClean="0"/>
          </a:p>
          <a:p>
            <a:pPr>
              <a:spcBef>
                <a:spcPts val="1800"/>
              </a:spcBef>
            </a:pPr>
            <a:r>
              <a:rPr lang="zh-CN" altLang="en-US" sz="2000" dirty="0" smtClean="0"/>
              <a:t>每个</a:t>
            </a:r>
            <a:r>
              <a:rPr lang="zh-CN" altLang="en-US" sz="2000" dirty="0"/>
              <a:t>非叶节点都会对中间向量进行分类，直到达到某个叶节点，该叶节点对应的单词就是对下个单词的预测</a:t>
            </a:r>
            <a:r>
              <a:rPr lang="zh-CN" altLang="en-US" sz="2000" dirty="0" smtClean="0"/>
              <a:t>。</a:t>
            </a:r>
            <a:endParaRPr lang="en-US" altLang="zh-CN" sz="2205" dirty="0"/>
          </a:p>
          <a:p>
            <a:endParaRPr lang="zh-CN" altLang="en-US" sz="2205" dirty="0"/>
          </a:p>
        </p:txBody>
      </p:sp>
    </p:spTree>
    <p:extLst>
      <p:ext uri="{BB962C8B-B14F-4D97-AF65-F5344CB8AC3E}">
        <p14:creationId xmlns:p14="http://schemas.microsoft.com/office/powerpoint/2010/main" val="15323601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81</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latin typeface="Times New Roman" panose="02020603050405020304" pitchFamily="18" charset="0"/>
                <a:cs typeface="Times New Roman" panose="02020603050405020304" pitchFamily="18" charset="0"/>
              </a:rPr>
              <a:t>连续词袋模型（</a:t>
            </a:r>
            <a:r>
              <a:rPr lang="en-US" altLang="zh-CN" sz="2800" b="1" dirty="0">
                <a:latin typeface="Times New Roman" panose="02020603050405020304" pitchFamily="18" charset="0"/>
                <a:cs typeface="Times New Roman" panose="02020603050405020304" pitchFamily="18" charset="0"/>
              </a:rPr>
              <a:t>CBOW</a:t>
            </a:r>
            <a:r>
              <a:rPr lang="zh-CN" altLang="en-US" sz="2800" b="1" dirty="0">
                <a:latin typeface="Times New Roman" panose="02020603050405020304" pitchFamily="18" charset="0"/>
                <a:cs typeface="Times New Roman" panose="02020603050405020304" pitchFamily="18" charset="0"/>
              </a:rPr>
              <a:t>）</a:t>
            </a:r>
            <a:endParaRPr lang="zh-CN" altLang="en-US" sz="2800" dirty="0"/>
          </a:p>
        </p:txBody>
      </p:sp>
      <p:sp>
        <p:nvSpPr>
          <p:cNvPr id="9" name="内容占位符 2">
            <a:extLst>
              <a:ext uri="{FF2B5EF4-FFF2-40B4-BE49-F238E27FC236}">
                <a16:creationId xmlns:a16="http://schemas.microsoft.com/office/drawing/2014/main" id="{87933669-2EFB-4785-BE6A-FD4A79540891}"/>
              </a:ext>
            </a:extLst>
          </p:cNvPr>
          <p:cNvSpPr>
            <a:spLocks noGrp="1"/>
          </p:cNvSpPr>
          <p:nvPr>
            <p:ph idx="1"/>
          </p:nvPr>
        </p:nvSpPr>
        <p:spPr>
          <a:xfrm>
            <a:off x="534352" y="1713275"/>
            <a:ext cx="10457193" cy="3732659"/>
          </a:xfrm>
        </p:spPr>
        <p:txBody>
          <a:bodyPr>
            <a:normAutofit/>
          </a:bodyPr>
          <a:lstStyle/>
          <a:p>
            <a:pPr>
              <a:spcBef>
                <a:spcPts val="1800"/>
              </a:spcBef>
            </a:pPr>
            <a:r>
              <a:rPr lang="zh-CN" altLang="en-US" sz="2000" dirty="0"/>
              <a:t>首先根据语料库建立词汇表，词汇表中所有单词拥有一个随机的词向量，我们从语料库中选择一段文本进行训练</a:t>
            </a:r>
            <a:r>
              <a:rPr lang="zh-CN" altLang="en-US" sz="2000" dirty="0" smtClean="0"/>
              <a:t>。</a:t>
            </a:r>
            <a:endParaRPr lang="en-US" altLang="zh-CN" sz="2000" dirty="0" smtClean="0"/>
          </a:p>
          <a:p>
            <a:pPr>
              <a:spcBef>
                <a:spcPts val="1800"/>
              </a:spcBef>
            </a:pPr>
            <a:r>
              <a:rPr lang="zh-CN" altLang="en-US" sz="2000" dirty="0" smtClean="0"/>
              <a:t>将</a:t>
            </a:r>
            <a:r>
              <a:rPr lang="zh-CN" altLang="en-US" sz="2000" dirty="0"/>
              <a:t>单词</a:t>
            </a:r>
            <a:r>
              <a:rPr lang="en-US" altLang="zh-CN" sz="2000" dirty="0"/>
              <a:t>W</a:t>
            </a:r>
            <a:r>
              <a:rPr lang="zh-CN" altLang="en-US" sz="2000" dirty="0"/>
              <a:t>的上下文的词向量输入</a:t>
            </a:r>
            <a:r>
              <a:rPr lang="en-US" altLang="zh-CN" sz="2000" dirty="0"/>
              <a:t>CBOW</a:t>
            </a:r>
            <a:r>
              <a:rPr lang="zh-CN" altLang="en-US" sz="2000" dirty="0"/>
              <a:t>，由隐含层累加，在第三层的哈夫曼树中沿着某个特定的路径到达某个叶节点，从而给出对单词</a:t>
            </a:r>
            <a:r>
              <a:rPr lang="en-US" altLang="zh-CN" sz="2000" dirty="0"/>
              <a:t>w</a:t>
            </a:r>
            <a:r>
              <a:rPr lang="zh-CN" altLang="en-US" sz="2000" dirty="0"/>
              <a:t>的</a:t>
            </a:r>
            <a:r>
              <a:rPr lang="zh-CN" altLang="en-US" sz="2000" dirty="0" smtClean="0"/>
              <a:t>预测</a:t>
            </a:r>
            <a:endParaRPr lang="en-US" altLang="zh-CN" sz="2000" dirty="0" smtClean="0"/>
          </a:p>
          <a:p>
            <a:pPr>
              <a:spcBef>
                <a:spcPts val="1800"/>
              </a:spcBef>
            </a:pPr>
            <a:r>
              <a:rPr lang="zh-CN" altLang="en-US" sz="2000" dirty="0" smtClean="0"/>
              <a:t>训练</a:t>
            </a:r>
            <a:r>
              <a:rPr lang="zh-CN" altLang="en-US" sz="2000" dirty="0"/>
              <a:t>过程中我们已经知道单词</a:t>
            </a:r>
            <a:r>
              <a:rPr lang="en-US" altLang="zh-CN" sz="2000" dirty="0"/>
              <a:t>W</a:t>
            </a:r>
            <a:r>
              <a:rPr lang="zh-CN" altLang="en-US" sz="2000" dirty="0"/>
              <a:t>，根据</a:t>
            </a:r>
            <a:r>
              <a:rPr lang="en-US" altLang="zh-CN" sz="2000" dirty="0"/>
              <a:t>W</a:t>
            </a:r>
            <a:r>
              <a:rPr lang="zh-CN" altLang="en-US" sz="2000" dirty="0"/>
              <a:t>的哈夫曼编码可以确定从根节点到叶节点的正确路径，也确定了路径上所有分类器应该作出的预测</a:t>
            </a:r>
            <a:r>
              <a:rPr lang="zh-CN" altLang="en-US" sz="2000" dirty="0" smtClean="0"/>
              <a:t>。</a:t>
            </a:r>
            <a:endParaRPr lang="en-US" altLang="zh-CN" sz="2000" dirty="0" smtClean="0"/>
          </a:p>
          <a:p>
            <a:pPr>
              <a:spcBef>
                <a:spcPts val="1800"/>
              </a:spcBef>
            </a:pPr>
            <a:r>
              <a:rPr lang="zh-CN" altLang="en-US" sz="2000" dirty="0" smtClean="0"/>
              <a:t>采用</a:t>
            </a:r>
            <a:r>
              <a:rPr lang="zh-CN" altLang="en-US" sz="2000" dirty="0"/>
              <a:t>梯度下降法调整输入的词向量，使得实际路径向正确路径靠拢。在训练结束后可以从词汇表中得到每个单词对应的词向量。</a:t>
            </a:r>
            <a:endParaRPr lang="en-US" altLang="zh-CN" sz="2000" dirty="0"/>
          </a:p>
          <a:p>
            <a:pPr>
              <a:spcBef>
                <a:spcPts val="1800"/>
              </a:spcBef>
            </a:pPr>
            <a:endParaRPr lang="zh-CN" altLang="en-US" sz="2400" dirty="0"/>
          </a:p>
        </p:txBody>
      </p:sp>
    </p:spTree>
    <p:extLst>
      <p:ext uri="{BB962C8B-B14F-4D97-AF65-F5344CB8AC3E}">
        <p14:creationId xmlns:p14="http://schemas.microsoft.com/office/powerpoint/2010/main" val="2750289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82</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smtClean="0">
                <a:latin typeface="Times New Roman" panose="02020603050405020304" pitchFamily="18" charset="0"/>
                <a:cs typeface="Times New Roman" panose="02020603050405020304" pitchFamily="18" charset="0"/>
              </a:rPr>
              <a:t>词嵌入维度</a:t>
            </a:r>
            <a:endParaRPr lang="zh-CN" altLang="en-US" sz="2800" dirty="0"/>
          </a:p>
        </p:txBody>
      </p:sp>
      <p:pic>
        <p:nvPicPr>
          <p:cNvPr id="10" name="内容占位符 4">
            <a:extLst>
              <a:ext uri="{FF2B5EF4-FFF2-40B4-BE49-F238E27FC236}">
                <a16:creationId xmlns:a16="http://schemas.microsoft.com/office/drawing/2014/main" id="{A79AD789-8BAC-4BBB-BDDE-361EA53527A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287011" y="1722945"/>
            <a:ext cx="3319859" cy="4995699"/>
          </a:xfrm>
        </p:spPr>
      </p:pic>
    </p:spTree>
    <p:extLst>
      <p:ext uri="{BB962C8B-B14F-4D97-AF65-F5344CB8AC3E}">
        <p14:creationId xmlns:p14="http://schemas.microsoft.com/office/powerpoint/2010/main" val="33315899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83</a:t>
            </a:fld>
            <a:endParaRPr lang="zh-CN" altLang="en-US" dirty="0" smtClean="0"/>
          </a:p>
        </p:txBody>
      </p:sp>
      <p:sp>
        <p:nvSpPr>
          <p:cNvPr id="2" name="矩形 1"/>
          <p:cNvSpPr>
            <a:spLocks noChangeArrowheads="1"/>
          </p:cNvSpPr>
          <p:nvPr/>
        </p:nvSpPr>
        <p:spPr bwMode="auto">
          <a:xfrm>
            <a:off x="550863" y="942422"/>
            <a:ext cx="11029950" cy="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Skip-gram</a:t>
            </a:r>
            <a:endParaRPr lang="zh-CN" altLang="en-US" sz="2800" dirty="0"/>
          </a:p>
        </p:txBody>
      </p:sp>
      <p:sp>
        <p:nvSpPr>
          <p:cNvPr id="9" name="内容占位符 2">
            <a:extLst>
              <a:ext uri="{FF2B5EF4-FFF2-40B4-BE49-F238E27FC236}">
                <a16:creationId xmlns:a16="http://schemas.microsoft.com/office/drawing/2014/main" id="{82623C35-48B9-44C3-B7F8-8C2F5BE38A8D}"/>
              </a:ext>
            </a:extLst>
          </p:cNvPr>
          <p:cNvSpPr>
            <a:spLocks noGrp="1"/>
          </p:cNvSpPr>
          <p:nvPr>
            <p:ph idx="1"/>
          </p:nvPr>
        </p:nvSpPr>
        <p:spPr>
          <a:xfrm>
            <a:off x="550862" y="1642021"/>
            <a:ext cx="10296673" cy="707698"/>
          </a:xfrm>
        </p:spPr>
        <p:txBody>
          <a:bodyPr/>
          <a:lstStyle/>
          <a:p>
            <a:r>
              <a:rPr lang="en-US" altLang="zh-CN" sz="2000" dirty="0">
                <a:latin typeface="Times New Roman" panose="02020603050405020304" pitchFamily="18" charset="0"/>
                <a:cs typeface="Times New Roman" panose="02020603050405020304" pitchFamily="18" charset="0"/>
              </a:rPr>
              <a:t>Skip-gram</a:t>
            </a:r>
            <a:r>
              <a:rPr lang="zh-CN" altLang="en-US" sz="2000" dirty="0">
                <a:latin typeface="Times New Roman" panose="02020603050405020304" pitchFamily="18" charset="0"/>
                <a:cs typeface="Times New Roman" panose="02020603050405020304" pitchFamily="18" charset="0"/>
              </a:rPr>
              <a:t>模型也是一个三层神经网络，其结构与</a:t>
            </a:r>
            <a:r>
              <a:rPr lang="en-US" altLang="zh-CN" sz="2000" dirty="0">
                <a:latin typeface="Times New Roman" panose="02020603050405020304" pitchFamily="18" charset="0"/>
                <a:cs typeface="Times New Roman" panose="02020603050405020304" pitchFamily="18" charset="0"/>
              </a:rPr>
              <a:t>CBOW</a:t>
            </a:r>
            <a:r>
              <a:rPr lang="zh-CN" altLang="en-US" sz="2000" dirty="0">
                <a:latin typeface="Times New Roman" panose="02020603050405020304" pitchFamily="18" charset="0"/>
                <a:cs typeface="Times New Roman" panose="02020603050405020304" pitchFamily="18" charset="0"/>
              </a:rPr>
              <a:t>模型正好相反，</a:t>
            </a:r>
            <a:r>
              <a:rPr lang="en-US" altLang="zh-CN" sz="2000" dirty="0">
                <a:latin typeface="Times New Roman" panose="02020603050405020304" pitchFamily="18" charset="0"/>
                <a:cs typeface="Times New Roman" panose="02020603050405020304" pitchFamily="18" charset="0"/>
              </a:rPr>
              <a:t>skip-gram</a:t>
            </a:r>
            <a:r>
              <a:rPr lang="zh-CN" altLang="en-US" sz="2000" dirty="0">
                <a:latin typeface="Times New Roman" panose="02020603050405020304" pitchFamily="18" charset="0"/>
                <a:cs typeface="Times New Roman" panose="02020603050405020304" pitchFamily="18" charset="0"/>
              </a:rPr>
              <a:t>模型输入某个单词输出对它上下文词向量的预测</a:t>
            </a:r>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97A9F890-4510-422E-B43A-C52616D0C2D8}"/>
              </a:ext>
            </a:extLst>
          </p:cNvPr>
          <p:cNvPicPr>
            <a:picLocks noChangeAspect="1"/>
          </p:cNvPicPr>
          <p:nvPr/>
        </p:nvPicPr>
        <p:blipFill>
          <a:blip r:embed="rId5"/>
          <a:stretch>
            <a:fillRect/>
          </a:stretch>
        </p:blipFill>
        <p:spPr>
          <a:xfrm>
            <a:off x="467235" y="2708867"/>
            <a:ext cx="4003029" cy="3704875"/>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ABE5A03-CEA6-44B9-B87E-D7019540921B}"/>
                  </a:ext>
                </a:extLst>
              </p:cNvPr>
              <p:cNvSpPr txBox="1"/>
              <p:nvPr/>
            </p:nvSpPr>
            <p:spPr>
              <a:xfrm>
                <a:off x="4871121" y="5085435"/>
                <a:ext cx="5191845" cy="1313436"/>
              </a:xfrm>
              <a:prstGeom prst="rect">
                <a:avLst/>
              </a:prstGeom>
              <a:noFill/>
              <a:ln>
                <a:solidFill>
                  <a:schemeClr val="accent2">
                    <a:lumMod val="50000"/>
                  </a:schemeClr>
                </a:solidFill>
              </a:ln>
            </p:spPr>
            <p:txBody>
              <a:bodyPr wrap="square" rtlCol="0">
                <a:spAutoFit/>
              </a:bodyPr>
              <a:lstStyle/>
              <a:p>
                <a:r>
                  <a:rPr lang="zh-CN" altLang="en-US" sz="2315" dirty="0"/>
                  <a:t>目标函数，即对数似然函数形式如下：</a:t>
                </a:r>
                <a:endParaRPr lang="en-US" altLang="zh-CN" sz="2315" dirty="0"/>
              </a:p>
              <a:p>
                <a:pPr/>
                <a14:m>
                  <m:oMathPara xmlns:m="http://schemas.openxmlformats.org/officeDocument/2006/math">
                    <m:oMathParaPr>
                      <m:jc m:val="centerGroup"/>
                    </m:oMathParaPr>
                    <m:oMath xmlns:m="http://schemas.openxmlformats.org/officeDocument/2006/math">
                      <m:r>
                        <a:rPr lang="en-US" sz="2315" i="1">
                          <a:latin typeface="Cambria Math" panose="02040503050406030204" pitchFamily="18" charset="0"/>
                        </a:rPr>
                        <m:t>𝐿</m:t>
                      </m:r>
                      <m:r>
                        <a:rPr lang="en-US" sz="2315" i="1">
                          <a:latin typeface="Cambria Math" panose="02040503050406030204" pitchFamily="18" charset="0"/>
                        </a:rPr>
                        <m:t>=</m:t>
                      </m:r>
                      <m:nary>
                        <m:naryPr>
                          <m:chr m:val="∑"/>
                          <m:supHide m:val="on"/>
                          <m:ctrlPr>
                            <a:rPr lang="en-US" sz="2315" i="1">
                              <a:latin typeface="Cambria Math" panose="02040503050406030204" pitchFamily="18" charset="0"/>
                            </a:rPr>
                          </m:ctrlPr>
                        </m:naryPr>
                        <m:sub>
                          <m:r>
                            <m:rPr>
                              <m:brk m:alnAt="7"/>
                            </m:rPr>
                            <a:rPr lang="en-US" sz="2315" i="1">
                              <a:latin typeface="Cambria Math" panose="02040503050406030204" pitchFamily="18" charset="0"/>
                              <a:ea typeface="Cambria Math" panose="02040503050406030204" pitchFamily="18" charset="0"/>
                            </a:rPr>
                            <m:t>𝜔</m:t>
                          </m:r>
                          <m:r>
                            <a:rPr lang="en-US" sz="2315" i="1">
                              <a:latin typeface="Cambria Math" panose="02040503050406030204" pitchFamily="18" charset="0"/>
                              <a:ea typeface="Cambria Math" panose="02040503050406030204" pitchFamily="18" charset="0"/>
                            </a:rPr>
                            <m:t>∈</m:t>
                          </m:r>
                          <m:r>
                            <a:rPr lang="en-US" sz="2315" i="1">
                              <a:latin typeface="Cambria Math" panose="02040503050406030204" pitchFamily="18" charset="0"/>
                              <a:ea typeface="Cambria Math" panose="02040503050406030204" pitchFamily="18" charset="0"/>
                            </a:rPr>
                            <m:t>𝐶</m:t>
                          </m:r>
                        </m:sub>
                        <m:sup/>
                        <m:e>
                          <m:r>
                            <m:rPr>
                              <m:sty m:val="p"/>
                            </m:rPr>
                            <a:rPr lang="en-US" sz="2315">
                              <a:latin typeface="Cambria Math" panose="02040503050406030204" pitchFamily="18" charset="0"/>
                            </a:rPr>
                            <m:t>log</m:t>
                          </m:r>
                          <m:r>
                            <a:rPr lang="en-US" sz="2315" i="1">
                              <a:latin typeface="Cambria Math" panose="02040503050406030204" pitchFamily="18" charset="0"/>
                            </a:rPr>
                            <m:t>⁡(</m:t>
                          </m:r>
                          <m:r>
                            <a:rPr lang="en-US" sz="2315" i="1">
                              <a:latin typeface="Cambria Math" panose="02040503050406030204" pitchFamily="18" charset="0"/>
                            </a:rPr>
                            <m:t>𝑝</m:t>
                          </m:r>
                          <m:r>
                            <a:rPr lang="en-US" sz="2315" i="1">
                              <a:latin typeface="Cambria Math" panose="02040503050406030204" pitchFamily="18" charset="0"/>
                            </a:rPr>
                            <m:t>(</m:t>
                          </m:r>
                          <m:r>
                            <a:rPr lang="en-US" sz="2315" i="1">
                              <a:latin typeface="Cambria Math" panose="02040503050406030204" pitchFamily="18" charset="0"/>
                              <a:ea typeface="Cambria Math" panose="02040503050406030204" pitchFamily="18" charset="0"/>
                            </a:rPr>
                            <m:t>𝐶𝑜𝑛𝑡𝑒𝑥𝑡</m:t>
                          </m:r>
                          <m:d>
                            <m:dPr>
                              <m:ctrlPr>
                                <a:rPr lang="en-US" sz="2315" i="1">
                                  <a:latin typeface="Cambria Math" panose="02040503050406030204" pitchFamily="18" charset="0"/>
                                  <a:ea typeface="Cambria Math" panose="02040503050406030204" pitchFamily="18" charset="0"/>
                                </a:rPr>
                              </m:ctrlPr>
                            </m:dPr>
                            <m:e>
                              <m:r>
                                <a:rPr lang="en-US" sz="2315" i="1">
                                  <a:latin typeface="Cambria Math" panose="02040503050406030204" pitchFamily="18" charset="0"/>
                                  <a:ea typeface="Cambria Math" panose="02040503050406030204" pitchFamily="18" charset="0"/>
                                </a:rPr>
                                <m:t>𝜔</m:t>
                              </m:r>
                            </m:e>
                          </m:d>
                          <m:r>
                            <a:rPr lang="en-US" sz="2315" i="1">
                              <a:latin typeface="Cambria Math" panose="02040503050406030204" pitchFamily="18" charset="0"/>
                              <a:ea typeface="Cambria Math" panose="02040503050406030204" pitchFamily="18" charset="0"/>
                            </a:rPr>
                            <m:t>|</m:t>
                          </m:r>
                          <m:r>
                            <a:rPr lang="en-US" sz="2315" i="1">
                              <a:latin typeface="Cambria Math" panose="02040503050406030204" pitchFamily="18" charset="0"/>
                              <a:ea typeface="Cambria Math" panose="02040503050406030204" pitchFamily="18" charset="0"/>
                            </a:rPr>
                            <m:t>𝜔</m:t>
                          </m:r>
                          <m:r>
                            <a:rPr lang="en-US" sz="2315" i="1">
                              <a:latin typeface="Cambria Math" panose="02040503050406030204" pitchFamily="18" charset="0"/>
                              <a:ea typeface="Cambria Math" panose="02040503050406030204" pitchFamily="18" charset="0"/>
                            </a:rPr>
                            <m:t>)</m:t>
                          </m:r>
                        </m:e>
                      </m:nary>
                    </m:oMath>
                  </m:oMathPara>
                </a14:m>
                <a:endParaRPr lang="en-US" sz="2315" dirty="0"/>
              </a:p>
            </p:txBody>
          </p:sp>
        </mc:Choice>
        <mc:Fallback xmlns="">
          <p:sp>
            <p:nvSpPr>
              <p:cNvPr id="12" name="文本框 11">
                <a:extLst>
                  <a:ext uri="{FF2B5EF4-FFF2-40B4-BE49-F238E27FC236}">
                    <a16:creationId xmlns:a16="http://schemas.microsoft.com/office/drawing/2014/main" id="{7ABE5A03-CEA6-44B9-B87E-D7019540921B}"/>
                  </a:ext>
                </a:extLst>
              </p:cNvPr>
              <p:cNvSpPr txBox="1">
                <a:spLocks noRot="1" noChangeAspect="1" noMove="1" noResize="1" noEditPoints="1" noAdjustHandles="1" noChangeArrowheads="1" noChangeShapeType="1" noTextEdit="1"/>
              </p:cNvSpPr>
              <p:nvPr/>
            </p:nvSpPr>
            <p:spPr>
              <a:xfrm>
                <a:off x="4871121" y="5085435"/>
                <a:ext cx="5191845" cy="1313436"/>
              </a:xfrm>
              <a:prstGeom prst="rect">
                <a:avLst/>
              </a:prstGeom>
              <a:blipFill>
                <a:blip r:embed="rId6"/>
                <a:stretch>
                  <a:fillRect l="-1522" t="-4587" r="-937"/>
                </a:stretch>
              </a:blipFill>
              <a:ln>
                <a:solidFill>
                  <a:schemeClr val="accent2">
                    <a:lumMod val="50000"/>
                  </a:schemeClr>
                </a:solidFill>
              </a:ln>
            </p:spPr>
            <p:txBody>
              <a:bodyPr/>
              <a:lstStyle/>
              <a:p>
                <a:r>
                  <a:rPr lang="zh-CN" altLang="en-US">
                    <a:noFill/>
                  </a:rPr>
                  <a:t> </a:t>
                </a:r>
              </a:p>
            </p:txBody>
          </p:sp>
        </mc:Fallback>
      </mc:AlternateContent>
      <p:sp>
        <p:nvSpPr>
          <p:cNvPr id="13" name="矩形 12"/>
          <p:cNvSpPr/>
          <p:nvPr/>
        </p:nvSpPr>
        <p:spPr>
          <a:xfrm>
            <a:off x="4472510" y="2593092"/>
            <a:ext cx="5346700" cy="2169825"/>
          </a:xfrm>
          <a:prstGeom prst="rect">
            <a:avLst/>
          </a:prstGeom>
        </p:spPr>
        <p:txBody>
          <a:bodyPr>
            <a:spAutoFit/>
          </a:bodyPr>
          <a:lstStyle/>
          <a:p>
            <a:pPr marL="342900" indent="-342900" algn="just">
              <a:spcBef>
                <a:spcPts val="18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Skip-gram</a:t>
            </a:r>
            <a:r>
              <a:rPr lang="zh-CN" altLang="en-US" sz="2000" dirty="0">
                <a:latin typeface="Times New Roman" panose="02020603050405020304" pitchFamily="18" charset="0"/>
                <a:cs typeface="Times New Roman" panose="02020603050405020304" pitchFamily="18" charset="0"/>
              </a:rPr>
              <a:t>的核心同样是一个哈夫曼树，每一个单词从树根开始到达叶节点可以预测出它上下文中的一个单词。</a:t>
            </a:r>
          </a:p>
          <a:p>
            <a:pPr marL="342900" indent="-342900" algn="just">
              <a:spcBef>
                <a:spcPts val="1800"/>
              </a:spcBef>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对每个单词进行</a:t>
            </a:r>
            <a:r>
              <a:rPr lang="en-US" altLang="zh-CN" sz="2000" dirty="0">
                <a:latin typeface="Times New Roman" panose="02020603050405020304" pitchFamily="18" charset="0"/>
                <a:cs typeface="Times New Roman" panose="02020603050405020304" pitchFamily="18" charset="0"/>
              </a:rPr>
              <a:t>N-1</a:t>
            </a:r>
            <a:r>
              <a:rPr lang="zh-CN" altLang="en-US" sz="2000" dirty="0">
                <a:latin typeface="Times New Roman" panose="02020603050405020304" pitchFamily="18" charset="0"/>
                <a:cs typeface="Times New Roman" panose="02020603050405020304" pitchFamily="18" charset="0"/>
              </a:rPr>
              <a:t>次迭代，得到对它上下文中所有单词的预测，根据训练数据调整词向量得到足够精确的结果。</a:t>
            </a:r>
          </a:p>
        </p:txBody>
      </p:sp>
    </p:spTree>
    <p:extLst>
      <p:ext uri="{BB962C8B-B14F-4D97-AF65-F5344CB8AC3E}">
        <p14:creationId xmlns:p14="http://schemas.microsoft.com/office/powerpoint/2010/main" val="38356533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84</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Word2vec</a:t>
            </a:r>
            <a:r>
              <a:rPr lang="zh-CN" altLang="en-US" sz="2800" b="1" dirty="0">
                <a:latin typeface="Times New Roman" panose="02020603050405020304" pitchFamily="18" charset="0"/>
                <a:cs typeface="Times New Roman" panose="02020603050405020304" pitchFamily="18" charset="0"/>
              </a:rPr>
              <a:t>的评价</a:t>
            </a:r>
            <a:endParaRPr lang="zh-CN" altLang="en-US" sz="2800" dirty="0"/>
          </a:p>
        </p:txBody>
      </p:sp>
      <p:sp>
        <p:nvSpPr>
          <p:cNvPr id="10" name="内容占位符 2">
            <a:extLst>
              <a:ext uri="{FF2B5EF4-FFF2-40B4-BE49-F238E27FC236}">
                <a16:creationId xmlns:a16="http://schemas.microsoft.com/office/drawing/2014/main" id="{4EE4F80B-7E6B-49BE-AF23-4F47BDF42C7F}"/>
              </a:ext>
            </a:extLst>
          </p:cNvPr>
          <p:cNvSpPr>
            <a:spLocks noGrp="1"/>
          </p:cNvSpPr>
          <p:nvPr>
            <p:ph idx="1"/>
          </p:nvPr>
        </p:nvSpPr>
        <p:spPr>
          <a:xfrm>
            <a:off x="550863" y="1728788"/>
            <a:ext cx="10080658" cy="4293186"/>
          </a:xfrm>
        </p:spPr>
        <p:txBody>
          <a:bodyPr>
            <a:normAutofit/>
          </a:bodyPr>
          <a:lstStyle/>
          <a:p>
            <a:r>
              <a:rPr lang="en-US" altLang="zh-CN" sz="2000" i="0" dirty="0">
                <a:solidFill>
                  <a:srgbClr val="1A1A1A"/>
                </a:solidFill>
                <a:effectLst/>
                <a:latin typeface="-apple-system"/>
              </a:rPr>
              <a:t>Word2vec</a:t>
            </a:r>
            <a:r>
              <a:rPr lang="zh-CN" altLang="en-US" sz="2000" i="0" dirty="0">
                <a:solidFill>
                  <a:srgbClr val="1A1A1A"/>
                </a:solidFill>
                <a:effectLst/>
                <a:latin typeface="-apple-system"/>
              </a:rPr>
              <a:t>被认为是</a:t>
            </a:r>
            <a:r>
              <a:rPr lang="en-US" altLang="zh-CN" sz="2000" i="0" dirty="0">
                <a:solidFill>
                  <a:srgbClr val="1A1A1A"/>
                </a:solidFill>
                <a:effectLst/>
                <a:latin typeface="-apple-system"/>
              </a:rPr>
              <a:t>NLP</a:t>
            </a:r>
            <a:r>
              <a:rPr lang="zh-CN" altLang="en-US" sz="2000" i="0" dirty="0">
                <a:solidFill>
                  <a:srgbClr val="1A1A1A"/>
                </a:solidFill>
                <a:effectLst/>
                <a:latin typeface="-apple-system"/>
              </a:rPr>
              <a:t>中革命性的一步，利用一切可以利用的现成知识，达到快速学习的目的</a:t>
            </a:r>
            <a:endParaRPr lang="en-US" altLang="zh-CN" sz="2000" i="0" dirty="0">
              <a:solidFill>
                <a:srgbClr val="1A1A1A"/>
              </a:solidFill>
              <a:effectLst/>
              <a:latin typeface="-apple-system"/>
            </a:endParaRPr>
          </a:p>
          <a:p>
            <a:endParaRPr lang="en-US" altLang="zh-CN" sz="2000" dirty="0">
              <a:solidFill>
                <a:srgbClr val="1A1A1A"/>
              </a:solidFill>
              <a:latin typeface="-apple-system"/>
            </a:endParaRPr>
          </a:p>
          <a:p>
            <a:r>
              <a:rPr lang="zh-CN" altLang="en-US" sz="2000" i="0" dirty="0">
                <a:solidFill>
                  <a:srgbClr val="1A1A1A"/>
                </a:solidFill>
                <a:effectLst/>
                <a:latin typeface="-apple-system"/>
              </a:rPr>
              <a:t>能够学习到词语间的共现关系，一个重要假设：相同上下文语境的词有相似的含义，从而识别了近义词。</a:t>
            </a:r>
            <a:endParaRPr lang="en-US" altLang="zh-CN" sz="2000" i="0" dirty="0">
              <a:solidFill>
                <a:srgbClr val="1A1A1A"/>
              </a:solidFill>
              <a:effectLst/>
              <a:latin typeface="-apple-system"/>
            </a:endParaRPr>
          </a:p>
          <a:p>
            <a:endParaRPr lang="en-US" altLang="zh-CN" sz="2000" i="0" dirty="0">
              <a:solidFill>
                <a:srgbClr val="1A1A1A"/>
              </a:solidFill>
              <a:effectLst/>
              <a:latin typeface="-apple-system"/>
            </a:endParaRPr>
          </a:p>
          <a:p>
            <a:r>
              <a:rPr lang="zh-CN" altLang="en-US" sz="2000" i="0" dirty="0">
                <a:solidFill>
                  <a:srgbClr val="1A1A1A"/>
                </a:solidFill>
                <a:effectLst/>
                <a:latin typeface="-apple-system"/>
              </a:rPr>
              <a:t>缺点：</a:t>
            </a:r>
            <a:endParaRPr lang="en-US" altLang="zh-CN" sz="2000" dirty="0"/>
          </a:p>
          <a:p>
            <a:pPr marL="522287" lvl="1" indent="0">
              <a:buNone/>
            </a:pPr>
            <a:r>
              <a:rPr lang="zh-CN" altLang="en-US" sz="2000" dirty="0"/>
              <a:t>没有考虑词汇在不同语境的信息，比如“</a:t>
            </a:r>
            <a:r>
              <a:rPr lang="en-US" altLang="zh-CN" sz="2000" dirty="0"/>
              <a:t>apple</a:t>
            </a:r>
            <a:r>
              <a:rPr lang="zh-CN" altLang="en-US" sz="2000" dirty="0"/>
              <a:t>”在一些场景下可以表示水果，在另一些场景下可能表示苹果公司</a:t>
            </a:r>
            <a:r>
              <a:rPr lang="zh-CN" altLang="en-US" sz="2000" dirty="0" smtClean="0"/>
              <a:t>。</a:t>
            </a:r>
            <a:endParaRPr lang="en-US" altLang="zh-CN" sz="2000" dirty="0" smtClean="0"/>
          </a:p>
          <a:p>
            <a:pPr lvl="1"/>
            <a:endParaRPr lang="en-US" altLang="zh-CN" sz="2000" dirty="0"/>
          </a:p>
          <a:p>
            <a:pPr marL="522287" lvl="1" indent="0">
              <a:buNone/>
            </a:pPr>
            <a:r>
              <a:rPr lang="zh-CN" altLang="en-US" sz="2000" dirty="0"/>
              <a:t>采用一个固定的向量表示词汇，没有考虑到语法和语义的信息。</a:t>
            </a:r>
          </a:p>
        </p:txBody>
      </p:sp>
    </p:spTree>
    <p:extLst>
      <p:ext uri="{BB962C8B-B14F-4D97-AF65-F5344CB8AC3E}">
        <p14:creationId xmlns:p14="http://schemas.microsoft.com/office/powerpoint/2010/main" val="23880175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85</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Word2vec</a:t>
            </a:r>
            <a:r>
              <a:rPr lang="zh-CN" altLang="en-US" sz="2800" b="1" dirty="0">
                <a:latin typeface="Times New Roman" panose="02020603050405020304" pitchFamily="18" charset="0"/>
                <a:cs typeface="Times New Roman" panose="02020603050405020304" pitchFamily="18" charset="0"/>
              </a:rPr>
              <a:t>词嵌入模型的用处</a:t>
            </a:r>
            <a:endParaRPr lang="zh-CN" altLang="en-US" sz="2800" dirty="0"/>
          </a:p>
        </p:txBody>
      </p:sp>
      <p:pic>
        <p:nvPicPr>
          <p:cNvPr id="14" name="内容占位符 4">
            <a:extLst>
              <a:ext uri="{FF2B5EF4-FFF2-40B4-BE49-F238E27FC236}">
                <a16:creationId xmlns:a16="http://schemas.microsoft.com/office/drawing/2014/main" id="{E5A1B93D-559C-42EE-9F95-035E91D0371D}"/>
              </a:ext>
            </a:extLst>
          </p:cNvPr>
          <p:cNvPicPr>
            <a:picLocks noChangeAspect="1"/>
          </p:cNvPicPr>
          <p:nvPr/>
        </p:nvPicPr>
        <p:blipFill rotWithShape="1">
          <a:blip r:embed="rId5">
            <a:extLst>
              <a:ext uri="{28A0092B-C50C-407E-A947-70E740481C1C}">
                <a14:useLocalDpi xmlns:a14="http://schemas.microsoft.com/office/drawing/2010/main" val="0"/>
              </a:ext>
            </a:extLst>
          </a:blip>
          <a:srcRect t="2941"/>
          <a:stretch/>
        </p:blipFill>
        <p:spPr>
          <a:xfrm>
            <a:off x="1846911" y="1696640"/>
            <a:ext cx="7048775" cy="4084879"/>
          </a:xfrm>
          <a:prstGeom prst="rect">
            <a:avLst/>
          </a:prstGeom>
        </p:spPr>
      </p:pic>
      <p:sp>
        <p:nvSpPr>
          <p:cNvPr id="4" name="矩形 3"/>
          <p:cNvSpPr/>
          <p:nvPr/>
        </p:nvSpPr>
        <p:spPr>
          <a:xfrm>
            <a:off x="766836" y="5870875"/>
            <a:ext cx="10296715" cy="584775"/>
          </a:xfrm>
          <a:prstGeom prst="rect">
            <a:avLst/>
          </a:prstGeom>
        </p:spPr>
        <p:txBody>
          <a:bodyPr wrap="square">
            <a:spAutoFit/>
          </a:bodyPr>
          <a:lstStyle/>
          <a:p>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王靖一、黄益平，《金融科技媒体情绪的刻画与对网贷市场的影响》，《经济学季刊》，</a:t>
            </a:r>
            <a:r>
              <a:rPr lang="en-US" altLang="zh-CN" sz="1600" kern="100" dirty="0">
                <a:latin typeface="Times New Roman" panose="02020603050405020304" pitchFamily="18" charset="0"/>
                <a:ea typeface="仿宋" panose="02010609060101010101" pitchFamily="49" charset="-122"/>
              </a:rPr>
              <a:t>2018</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年第</a:t>
            </a:r>
            <a:r>
              <a:rPr lang="en-US" altLang="zh-CN" sz="1600" kern="100" dirty="0">
                <a:latin typeface="Times New Roman" panose="02020603050405020304" pitchFamily="18" charset="0"/>
                <a:ea typeface="仿宋" panose="02010609060101010101" pitchFamily="49" charset="-122"/>
              </a:rPr>
              <a:t>17</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卷第</a:t>
            </a:r>
            <a:r>
              <a:rPr lang="en-US" altLang="zh-CN" sz="1600" kern="100" dirty="0">
                <a:latin typeface="Times New Roman" panose="02020603050405020304" pitchFamily="18" charset="0"/>
                <a:ea typeface="仿宋" panose="02010609060101010101" pitchFamily="49" charset="-122"/>
              </a:rPr>
              <a:t>4</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期，第</a:t>
            </a:r>
            <a:r>
              <a:rPr lang="en-US" altLang="zh-CN" sz="1600" kern="100" dirty="0">
                <a:latin typeface="Times New Roman" panose="02020603050405020304" pitchFamily="18" charset="0"/>
                <a:ea typeface="仿宋" panose="02010609060101010101" pitchFamily="49" charset="-122"/>
              </a:rPr>
              <a:t>1623-1650</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页。</a:t>
            </a:r>
            <a:endParaRPr lang="zh-CN" altLang="en-US" sz="1600" dirty="0"/>
          </a:p>
        </p:txBody>
      </p:sp>
    </p:spTree>
    <p:extLst>
      <p:ext uri="{BB962C8B-B14F-4D97-AF65-F5344CB8AC3E}">
        <p14:creationId xmlns:p14="http://schemas.microsoft.com/office/powerpoint/2010/main" val="12229171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86</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Word2vec</a:t>
            </a:r>
            <a:r>
              <a:rPr lang="zh-CN" altLang="en-US" sz="2800" b="1" dirty="0">
                <a:latin typeface="Times New Roman" panose="02020603050405020304" pitchFamily="18" charset="0"/>
                <a:cs typeface="Times New Roman" panose="02020603050405020304" pitchFamily="18" charset="0"/>
              </a:rPr>
              <a:t>词嵌入模型的用处</a:t>
            </a:r>
            <a:endParaRPr lang="zh-CN" altLang="en-US" sz="2800"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63" y="1640068"/>
            <a:ext cx="5472380" cy="2841244"/>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63" y="4749708"/>
            <a:ext cx="7207620" cy="1790792"/>
          </a:xfrm>
          <a:prstGeom prst="rect">
            <a:avLst/>
          </a:prstGeom>
        </p:spPr>
      </p:pic>
    </p:spTree>
    <p:extLst>
      <p:ext uri="{BB962C8B-B14F-4D97-AF65-F5344CB8AC3E}">
        <p14:creationId xmlns:p14="http://schemas.microsoft.com/office/powerpoint/2010/main" val="42944496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87</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Word2vec</a:t>
            </a:r>
            <a:r>
              <a:rPr lang="zh-CN" altLang="en-US" sz="2800" b="1" dirty="0">
                <a:latin typeface="Times New Roman" panose="02020603050405020304" pitchFamily="18" charset="0"/>
                <a:cs typeface="Times New Roman" panose="02020603050405020304" pitchFamily="18" charset="0"/>
              </a:rPr>
              <a:t>词嵌入模型的用处</a:t>
            </a:r>
            <a:endParaRPr lang="zh-CN" altLang="en-US" sz="2800" dirty="0"/>
          </a:p>
        </p:txBody>
      </p:sp>
      <p:sp>
        <p:nvSpPr>
          <p:cNvPr id="11" name="内容占位符 6">
            <a:extLst>
              <a:ext uri="{FF2B5EF4-FFF2-40B4-BE49-F238E27FC236}">
                <a16:creationId xmlns:a16="http://schemas.microsoft.com/office/drawing/2014/main" id="{CA599F33-B9CF-4F84-A6D1-9D79A13D44B2}"/>
              </a:ext>
            </a:extLst>
          </p:cNvPr>
          <p:cNvSpPr>
            <a:spLocks noGrp="1"/>
          </p:cNvSpPr>
          <p:nvPr>
            <p:ph idx="1"/>
          </p:nvPr>
        </p:nvSpPr>
        <p:spPr>
          <a:xfrm>
            <a:off x="406811" y="1758615"/>
            <a:ext cx="9624060" cy="4990084"/>
          </a:xfrm>
        </p:spPr>
        <p:txBody>
          <a:bodyPr>
            <a:normAutofit/>
          </a:bodyPr>
          <a:lstStyle/>
          <a:p>
            <a:pPr>
              <a:spcBef>
                <a:spcPts val="1800"/>
              </a:spcBef>
            </a:pPr>
            <a:r>
              <a:rPr lang="zh-CN" altLang="en-US" sz="2000" dirty="0">
                <a:latin typeface="Times New Roman" panose="02020603050405020304" pitchFamily="18" charset="0"/>
                <a:cs typeface="Times New Roman" panose="02020603050405020304" pitchFamily="18" charset="0"/>
              </a:rPr>
              <a:t>对文本数据进行降维。一般降维为</a:t>
            </a:r>
            <a:r>
              <a:rPr lang="en-US" altLang="zh-CN" sz="2000" dirty="0">
                <a:latin typeface="Times New Roman" panose="02020603050405020304" pitchFamily="18" charset="0"/>
                <a:cs typeface="Times New Roman" panose="02020603050405020304" pitchFamily="18" charset="0"/>
              </a:rPr>
              <a:t>50</a:t>
            </a:r>
            <a:r>
              <a:rPr lang="zh-CN" altLang="en-US" sz="2000" dirty="0">
                <a:latin typeface="Times New Roman" panose="02020603050405020304" pitchFamily="18" charset="0"/>
                <a:cs typeface="Times New Roman" panose="02020603050405020304" pitchFamily="18" charset="0"/>
              </a:rPr>
              <a:t>或者</a:t>
            </a:r>
            <a:r>
              <a:rPr lang="en-US" altLang="zh-CN" sz="2000" dirty="0">
                <a:latin typeface="Times New Roman" panose="02020603050405020304" pitchFamily="18" charset="0"/>
                <a:cs typeface="Times New Roman" panose="02020603050405020304" pitchFamily="18" charset="0"/>
              </a:rPr>
              <a:t>100</a:t>
            </a:r>
            <a:r>
              <a:rPr lang="zh-CN" altLang="en-US" sz="2000" dirty="0">
                <a:latin typeface="Times New Roman" panose="02020603050405020304" pitchFamily="18" charset="0"/>
                <a:cs typeface="Times New Roman" panose="02020603050405020304" pitchFamily="18" charset="0"/>
              </a:rPr>
              <a:t>维</a:t>
            </a:r>
            <a:endParaRPr lang="en-US" altLang="zh-CN" sz="2000" dirty="0">
              <a:latin typeface="Times New Roman" panose="02020603050405020304" pitchFamily="18" charset="0"/>
              <a:cs typeface="Times New Roman" panose="02020603050405020304" pitchFamily="18" charset="0"/>
            </a:endParaRPr>
          </a:p>
          <a:p>
            <a:pPr>
              <a:spcBef>
                <a:spcPts val="1800"/>
              </a:spcBef>
            </a:pPr>
            <a:r>
              <a:rPr lang="en-US" altLang="zh-CN" sz="2000" dirty="0" smtClean="0">
                <a:latin typeface="Times New Roman" panose="02020603050405020304" pitchFamily="18" charset="0"/>
                <a:cs typeface="Times New Roman" panose="02020603050405020304" pitchFamily="18" charset="0"/>
              </a:rPr>
              <a:t>Word2vec</a:t>
            </a:r>
            <a:r>
              <a:rPr lang="zh-CN" altLang="en-US" sz="2000" dirty="0">
                <a:latin typeface="Times New Roman" panose="02020603050405020304" pitchFamily="18" charset="0"/>
                <a:cs typeface="Times New Roman" panose="02020603050405020304" pitchFamily="18" charset="0"/>
              </a:rPr>
              <a:t>降维之后，再接入一个卷积神经网络（</a:t>
            </a:r>
            <a:r>
              <a:rPr lang="en-US" altLang="zh-CN" sz="2000" dirty="0">
                <a:latin typeface="Times New Roman" panose="02020603050405020304" pitchFamily="18" charset="0"/>
                <a:cs typeface="Times New Roman" panose="02020603050405020304" pitchFamily="18" charset="0"/>
              </a:rPr>
              <a:t>CNN</a:t>
            </a:r>
            <a:r>
              <a:rPr lang="zh-CN" altLang="en-US" sz="2000" dirty="0">
                <a:latin typeface="Times New Roman" panose="02020603050405020304" pitchFamily="18" charset="0"/>
                <a:cs typeface="Times New Roman" panose="02020603050405020304" pitchFamily="18" charset="0"/>
              </a:rPr>
              <a:t>），文本分类效果很好</a:t>
            </a:r>
          </a:p>
        </p:txBody>
      </p:sp>
      <p:pic>
        <p:nvPicPr>
          <p:cNvPr id="12" name="图片 11">
            <a:extLst>
              <a:ext uri="{FF2B5EF4-FFF2-40B4-BE49-F238E27FC236}">
                <a16:creationId xmlns:a16="http://schemas.microsoft.com/office/drawing/2014/main" id="{FD8BBC46-A70C-41F8-B552-7F4A1F48E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866" y="2781749"/>
            <a:ext cx="5760400" cy="3241061"/>
          </a:xfrm>
          <a:prstGeom prst="rect">
            <a:avLst/>
          </a:prstGeom>
        </p:spPr>
      </p:pic>
    </p:spTree>
    <p:extLst>
      <p:ext uri="{BB962C8B-B14F-4D97-AF65-F5344CB8AC3E}">
        <p14:creationId xmlns:p14="http://schemas.microsoft.com/office/powerpoint/2010/main" val="24093067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latin typeface="Times New Roman" panose="02020603050405020304" pitchFamily="18" charset="0"/>
                <a:cs typeface="Times New Roman" panose="02020603050405020304" pitchFamily="18" charset="0"/>
              </a:rPr>
              <a:t>Word2vec</a:t>
            </a:r>
            <a:r>
              <a:rPr lang="zh-CN" altLang="en-US" sz="3600" b="1" dirty="0"/>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88</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Word2vec</a:t>
            </a:r>
            <a:r>
              <a:rPr lang="zh-CN" altLang="en-US" sz="2800" b="1" dirty="0">
                <a:latin typeface="Times New Roman" panose="02020603050405020304" pitchFamily="18" charset="0"/>
                <a:cs typeface="Times New Roman" panose="02020603050405020304" pitchFamily="18" charset="0"/>
              </a:rPr>
              <a:t>词嵌入模型的用处</a:t>
            </a:r>
            <a:endParaRPr lang="zh-CN" altLang="en-US" sz="2800" dirty="0"/>
          </a:p>
        </p:txBody>
      </p:sp>
      <p:sp>
        <p:nvSpPr>
          <p:cNvPr id="9" name="内容占位符 6">
            <a:extLst>
              <a:ext uri="{FF2B5EF4-FFF2-40B4-BE49-F238E27FC236}">
                <a16:creationId xmlns:a16="http://schemas.microsoft.com/office/drawing/2014/main" id="{CA599F33-B9CF-4F84-A6D1-9D79A13D44B2}"/>
              </a:ext>
            </a:extLst>
          </p:cNvPr>
          <p:cNvSpPr>
            <a:spLocks noGrp="1"/>
          </p:cNvSpPr>
          <p:nvPr>
            <p:ph idx="1"/>
          </p:nvPr>
        </p:nvSpPr>
        <p:spPr>
          <a:xfrm>
            <a:off x="550863" y="1610652"/>
            <a:ext cx="9624060" cy="4990084"/>
          </a:xfrm>
        </p:spPr>
        <p:txBody>
          <a:bodyPr>
            <a:normAutofit/>
          </a:bodyPr>
          <a:lstStyle/>
          <a:p>
            <a:r>
              <a:rPr lang="zh-CN" altLang="en-US" sz="2000" dirty="0" smtClean="0"/>
              <a:t>社会媒体中的错别字或者敏感词替代</a:t>
            </a:r>
            <a:endParaRPr lang="zh-CN" altLang="en-US" sz="2000" dirty="0"/>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41" y="1982779"/>
            <a:ext cx="7128495" cy="3411494"/>
          </a:xfrm>
          <a:prstGeom prst="rect">
            <a:avLst/>
          </a:prstGeom>
        </p:spPr>
      </p:pic>
      <p:sp>
        <p:nvSpPr>
          <p:cNvPr id="3" name="矩形 2"/>
          <p:cNvSpPr/>
          <p:nvPr/>
        </p:nvSpPr>
        <p:spPr>
          <a:xfrm>
            <a:off x="858460" y="5659259"/>
            <a:ext cx="9316463" cy="584775"/>
          </a:xfrm>
          <a:prstGeom prst="rect">
            <a:avLst/>
          </a:prstGeom>
        </p:spPr>
        <p:txBody>
          <a:bodyPr wrap="square">
            <a:spAutoFit/>
          </a:bodyPr>
          <a:lstStyle/>
          <a:p>
            <a:r>
              <a:rPr lang="en-US" altLang="zh-CN" sz="1600" dirty="0" err="1" smtClean="0">
                <a:solidFill>
                  <a:srgbClr val="333333"/>
                </a:solidFill>
                <a:latin typeface="Times New Roman" panose="02020603050405020304" pitchFamily="18" charset="0"/>
              </a:rPr>
              <a:t>Guo</a:t>
            </a:r>
            <a:r>
              <a:rPr lang="en-US" altLang="zh-CN" sz="1600" dirty="0" smtClean="0">
                <a:solidFill>
                  <a:srgbClr val="333333"/>
                </a:solidFill>
                <a:latin typeface="Times New Roman" panose="02020603050405020304" pitchFamily="18" charset="0"/>
              </a:rPr>
              <a:t>, F., </a:t>
            </a:r>
            <a:r>
              <a:rPr lang="en-US" altLang="zh-CN" sz="1600" dirty="0" err="1" smtClean="0">
                <a:solidFill>
                  <a:srgbClr val="333333"/>
                </a:solidFill>
                <a:latin typeface="Times New Roman" panose="02020603050405020304" pitchFamily="18" charset="0"/>
              </a:rPr>
              <a:t>Lyu</a:t>
            </a:r>
            <a:r>
              <a:rPr lang="en-US" altLang="zh-CN" sz="1600" dirty="0" smtClean="0">
                <a:solidFill>
                  <a:srgbClr val="333333"/>
                </a:solidFill>
                <a:latin typeface="Times New Roman" panose="02020603050405020304" pitchFamily="18" charset="0"/>
              </a:rPr>
              <a:t>, B., </a:t>
            </a:r>
            <a:r>
              <a:rPr lang="en-US" altLang="zh-CN" sz="1600" dirty="0" err="1" smtClean="0">
                <a:solidFill>
                  <a:srgbClr val="333333"/>
                </a:solidFill>
                <a:latin typeface="Times New Roman" panose="02020603050405020304" pitchFamily="18" charset="0"/>
              </a:rPr>
              <a:t>Lyu</a:t>
            </a:r>
            <a:r>
              <a:rPr lang="en-US" altLang="zh-CN" sz="1600" dirty="0" smtClean="0">
                <a:solidFill>
                  <a:srgbClr val="333333"/>
                </a:solidFill>
                <a:latin typeface="Times New Roman" panose="02020603050405020304" pitchFamily="18" charset="0"/>
              </a:rPr>
              <a:t>, X., and Zheng, J., Identifying </a:t>
            </a:r>
            <a:r>
              <a:rPr lang="en-US" altLang="zh-CN" sz="1600" dirty="0">
                <a:solidFill>
                  <a:srgbClr val="333333"/>
                </a:solidFill>
                <a:latin typeface="Times New Roman" panose="02020603050405020304" pitchFamily="18" charset="0"/>
              </a:rPr>
              <a:t>Economic Links Using Social Media: Evidence from the Suspension of Ant Group’s </a:t>
            </a:r>
            <a:r>
              <a:rPr lang="en-US" altLang="zh-CN" sz="1600" dirty="0" smtClean="0">
                <a:solidFill>
                  <a:srgbClr val="333333"/>
                </a:solidFill>
                <a:latin typeface="Times New Roman" panose="02020603050405020304" pitchFamily="18" charset="0"/>
              </a:rPr>
              <a:t>IPO, Working paper.</a:t>
            </a:r>
            <a:endParaRPr lang="zh-CN" altLang="en-US" sz="1600" dirty="0"/>
          </a:p>
        </p:txBody>
      </p:sp>
    </p:spTree>
    <p:extLst>
      <p:ext uri="{BB962C8B-B14F-4D97-AF65-F5344CB8AC3E}">
        <p14:creationId xmlns:p14="http://schemas.microsoft.com/office/powerpoint/2010/main" val="26009241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89</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深度</a:t>
            </a:r>
            <a:r>
              <a:rPr lang="zh-CN" altLang="en-US" sz="2800" dirty="0" smtClean="0">
                <a:solidFill>
                  <a:schemeClr val="bg1">
                    <a:lumMod val="75000"/>
                  </a:schemeClr>
                </a:solidFill>
                <a:latin typeface="Times New Roman" panose="02020603050405020304" pitchFamily="18" charset="0"/>
                <a:cs typeface="Times New Roman" panose="02020603050405020304" pitchFamily="18" charset="0"/>
              </a:rPr>
              <a:t>学习基本逻辑</a:t>
            </a:r>
            <a:endParaRPr lang="en-US" altLang="zh-CN" sz="2800" dirty="0" smtClean="0">
              <a:solidFill>
                <a:schemeClr val="bg1">
                  <a:lumMod val="7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smtClean="0">
                <a:solidFill>
                  <a:schemeClr val="bg1">
                    <a:lumMod val="75000"/>
                  </a:schemeClr>
                </a:solidFill>
                <a:latin typeface="Times New Roman" panose="02020603050405020304" pitchFamily="18" charset="0"/>
                <a:cs typeface="Times New Roman" panose="02020603050405020304" pitchFamily="18" charset="0"/>
              </a:rPr>
              <a:t>BP</a:t>
            </a:r>
            <a:r>
              <a:rPr lang="zh-CN" altLang="en-US" sz="2800" dirty="0">
                <a:solidFill>
                  <a:schemeClr val="bg1">
                    <a:lumMod val="75000"/>
                  </a:schemeClr>
                </a:solidFill>
                <a:latin typeface="Times New Roman" panose="02020603050405020304" pitchFamily="18" charset="0"/>
                <a:cs typeface="Times New Roman" panose="02020603050405020304" pitchFamily="18" charset="0"/>
              </a:rPr>
              <a:t>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卷积神经网络</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latin typeface="Times New Roman" panose="02020603050405020304" pitchFamily="18" charset="0"/>
                <a:cs typeface="Times New Roman" panose="02020603050405020304" pitchFamily="18" charset="0"/>
              </a:rPr>
              <a:t>循环神经网络</a:t>
            </a:r>
          </a:p>
          <a:p>
            <a:pPr eaLnBrk="1" hangingPunct="1">
              <a:lnSpc>
                <a:spcPct val="150000"/>
              </a:lnSpc>
              <a:spcBef>
                <a:spcPct val="20000"/>
              </a:spcBef>
              <a:buFont typeface="Arial" panose="020B0604020202020204" pitchFamily="34" charset="0"/>
              <a:buChar char="•"/>
            </a:pPr>
            <a:r>
              <a:rPr lang="en-US" altLang="zh-CN" sz="2800" dirty="0">
                <a:solidFill>
                  <a:schemeClr val="bg1">
                    <a:lumMod val="75000"/>
                  </a:schemeClr>
                </a:solidFill>
                <a:latin typeface="Times New Roman" panose="02020603050405020304" pitchFamily="18" charset="0"/>
                <a:cs typeface="Times New Roman" panose="02020603050405020304" pitchFamily="18" charset="0"/>
              </a:rPr>
              <a:t>Word2vec</a:t>
            </a:r>
            <a:r>
              <a:rPr lang="zh-CN" altLang="en-US" sz="2800" dirty="0">
                <a:solidFill>
                  <a:schemeClr val="bg1">
                    <a:lumMod val="75000"/>
                  </a:schemeClr>
                </a:solidFill>
                <a:latin typeface="Times New Roman" panose="02020603050405020304" pitchFamily="18" charset="0"/>
                <a:cs typeface="Times New Roman" panose="02020603050405020304" pitchFamily="18" charset="0"/>
              </a:rPr>
              <a:t>词嵌入模型</a:t>
            </a:r>
            <a:endParaRPr lang="en-US" altLang="zh-CN" sz="2800" dirty="0">
              <a:solidFill>
                <a:schemeClr val="bg1">
                  <a:lumMod val="75000"/>
                </a:schemeClr>
              </a:solidFill>
              <a:latin typeface="Times New Roman" panose="02020603050405020304" pitchFamily="18" charset="0"/>
              <a:cs typeface="Times New Roman" panose="02020603050405020304" pitchFamily="18" charset="0"/>
            </a:endParaRPr>
          </a:p>
          <a:p>
            <a:pPr eaLnBrk="1" hangingPunct="1">
              <a:lnSpc>
                <a:spcPct val="150000"/>
              </a:lnSpc>
              <a:spcBef>
                <a:spcPct val="20000"/>
              </a:spcBef>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Bert</a:t>
            </a:r>
            <a:r>
              <a:rPr lang="zh-CN" altLang="en-US" sz="2800" dirty="0">
                <a:latin typeface="Times New Roman" panose="02020603050405020304" pitchFamily="18" charset="0"/>
                <a:cs typeface="Times New Roman" panose="02020603050405020304" pitchFamily="18" charset="0"/>
              </a:rPr>
              <a:t>预处理模型</a:t>
            </a:r>
          </a:p>
          <a:p>
            <a:pPr eaLnBrk="1" hangingPunct="1">
              <a:lnSpc>
                <a:spcPct val="150000"/>
              </a:lnSpc>
              <a:spcBef>
                <a:spcPct val="20000"/>
              </a:spcBef>
              <a:buFont typeface="Arial" panose="020B0604020202020204" pitchFamily="34" charset="0"/>
              <a:buChar char="•"/>
            </a:pP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688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深度学习基本逻辑</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常用的激活函数</a:t>
            </a:r>
          </a:p>
        </p:txBody>
      </p:sp>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D51006AB-217C-47C5-9849-EE20AFF087F0}"/>
                  </a:ext>
                </a:extLst>
              </p:cNvPr>
              <p:cNvSpPr>
                <a:spLocks noGrp="1"/>
              </p:cNvSpPr>
              <p:nvPr>
                <p:ph idx="1"/>
              </p:nvPr>
            </p:nvSpPr>
            <p:spPr>
              <a:xfrm>
                <a:off x="666180" y="1547241"/>
                <a:ext cx="9624060" cy="4990084"/>
              </a:xfrm>
            </p:spPr>
            <p:txBody>
              <a:bodyPr>
                <a:normAutofit/>
              </a:bodyPr>
              <a:lstStyle/>
              <a:p>
                <a:pPr marL="0" indent="0">
                  <a:buNone/>
                </a:pPr>
                <a:r>
                  <a:rPr lang="en-US" altLang="zh-CN" sz="2000" dirty="0">
                    <a:latin typeface="Times New Roman" panose="02020603050405020304" pitchFamily="18" charset="0"/>
                  </a:rPr>
                  <a:t>2.  </a:t>
                </a:r>
                <a:r>
                  <a:rPr lang="zh-CN" altLang="en-US" sz="2000" dirty="0">
                    <a:latin typeface="Times New Roman" panose="02020603050405020304" pitchFamily="18" charset="0"/>
                  </a:rPr>
                  <a:t>双曲正切函数函数（</a:t>
                </a:r>
                <a:r>
                  <a:rPr lang="en-US" altLang="zh-CN" sz="2000" dirty="0">
                    <a:latin typeface="Times New Roman" panose="02020603050405020304" pitchFamily="18" charset="0"/>
                  </a:rPr>
                  <a:t>hyperbolic tangent function</a:t>
                </a:r>
                <a:r>
                  <a:rPr lang="zh-CN" altLang="en-US" sz="2000" dirty="0">
                    <a:latin typeface="Times New Roman" panose="02020603050405020304" pitchFamily="18" charset="0"/>
                  </a:rPr>
                  <a:t>）：广义的</a:t>
                </a:r>
                <a:r>
                  <a:rPr lang="en-US" altLang="zh-CN" sz="2000" dirty="0">
                    <a:latin typeface="Times New Roman" panose="02020603050405020304" pitchFamily="18" charset="0"/>
                  </a:rPr>
                  <a:t>S</a:t>
                </a:r>
                <a:r>
                  <a:rPr lang="zh-CN" altLang="en-US" sz="2000" dirty="0">
                    <a:latin typeface="Times New Roman" panose="02020603050405020304" pitchFamily="18" charset="0"/>
                  </a:rPr>
                  <a:t>型函数，优点和缺点与</a:t>
                </a:r>
                <a:r>
                  <a:rPr lang="en-US" altLang="zh-CN" sz="2000" dirty="0">
                    <a:latin typeface="Times New Roman" panose="02020603050405020304" pitchFamily="18" charset="0"/>
                  </a:rPr>
                  <a:t>sigmoid function</a:t>
                </a:r>
                <a:r>
                  <a:rPr lang="zh-CN" altLang="en-US" sz="2000" dirty="0">
                    <a:latin typeface="Times New Roman" panose="02020603050405020304" pitchFamily="18" charset="0"/>
                  </a:rPr>
                  <a:t>类似。</a:t>
                </a: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pPr marL="0" indent="0">
                  <a:buNone/>
                </a:pPr>
                <a:r>
                  <a:rPr lang="en-US" altLang="zh-CN" sz="2000" dirty="0">
                    <a:latin typeface="Times New Roman" panose="02020603050405020304" pitchFamily="18" charset="0"/>
                  </a:rPr>
                  <a:t>3. </a:t>
                </a:r>
                <a:r>
                  <a:rPr lang="zh-CN" altLang="en-US" sz="2000" dirty="0">
                    <a:latin typeface="Times New Roman" panose="02020603050405020304" pitchFamily="18" charset="0"/>
                  </a:rPr>
                  <a:t>修正线性单元（</a:t>
                </a:r>
                <a:r>
                  <a:rPr lang="en-US" altLang="zh-CN" sz="2000" dirty="0">
                    <a:latin typeface="Times New Roman" panose="02020603050405020304" pitchFamily="18" charset="0"/>
                  </a:rPr>
                  <a:t>rectified linear unit</a:t>
                </a:r>
                <a:r>
                  <a:rPr lang="zh-CN" altLang="en-US" sz="2000" dirty="0">
                    <a:latin typeface="Times New Roman" panose="02020603050405020304" pitchFamily="18" charset="0"/>
                  </a:rPr>
                  <a:t>，简记</a:t>
                </a:r>
                <a:r>
                  <a:rPr lang="en-US" altLang="zh-CN" sz="2000" dirty="0" err="1">
                    <a:latin typeface="Times New Roman" panose="02020603050405020304" pitchFamily="18" charset="0"/>
                  </a:rPr>
                  <a:t>ReLU</a:t>
                </a:r>
                <a:r>
                  <a:rPr lang="zh-CN" altLang="en-US" sz="2000" dirty="0">
                    <a:latin typeface="Times New Roman" panose="02020603050405020304" pitchFamily="18" charset="0"/>
                  </a:rPr>
                  <a:t>），也称“线性整流函数”。</a:t>
                </a:r>
                <a:endParaRPr lang="en-US" altLang="zh-CN" sz="2000" dirty="0">
                  <a:latin typeface="Times New Roman" panose="02020603050405020304" pitchFamily="18" charset="0"/>
                </a:endParaRPr>
              </a:p>
              <a:p>
                <a:pPr lvl="1"/>
                <a14:m>
                  <m:oMath xmlns:m="http://schemas.openxmlformats.org/officeDocument/2006/math">
                    <m:r>
                      <a:rPr lang="en-US" altLang="zh-CN" sz="2000" b="0" i="1" smtClean="0">
                        <a:latin typeface="Cambria Math" panose="02040503050406030204" pitchFamily="18" charset="0"/>
                      </a:rPr>
                      <m:t>𝑅𝑒𝐿𝑈</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𝑧</m:t>
                        </m:r>
                      </m:e>
                    </m:d>
                    <m:r>
                      <a:rPr lang="en-US" altLang="zh-CN" sz="2000" b="0" i="1" smtClean="0">
                        <a:latin typeface="Cambria Math" panose="02040503050406030204" pitchFamily="18" charset="0"/>
                      </a:rPr>
                      <m:t>=</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max</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𝑧</m:t>
                            </m:r>
                          </m:e>
                        </m:d>
                      </m:e>
                    </m:func>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eqArr>
                          <m:eqArrPr>
                            <m:ctrlPr>
                              <a:rPr lang="en-US" altLang="zh-CN" sz="2000" b="0" i="1" smtClean="0">
                                <a:latin typeface="Cambria Math" panose="02040503050406030204" pitchFamily="18" charset="0"/>
                              </a:rPr>
                            </m:ctrlPr>
                          </m:eqArr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   </m:t>
                            </m:r>
                            <m:r>
                              <a:rPr lang="zh-CN" altLang="en-US" sz="2000" i="1">
                                <a:latin typeface="Cambria Math" panose="02040503050406030204" pitchFamily="18" charset="0"/>
                              </a:rPr>
                              <m:t>当</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≥0</m:t>
                            </m:r>
                          </m:e>
                          <m:e>
                            <m:r>
                              <a:rPr lang="en-US" altLang="zh-CN" sz="2000" b="0" i="1" smtClean="0">
                                <a:latin typeface="Cambria Math" panose="02040503050406030204" pitchFamily="18" charset="0"/>
                              </a:rPr>
                              <m:t>0  </m:t>
                            </m:r>
                            <m:r>
                              <a:rPr lang="zh-CN" altLang="en-US" sz="2000" i="1">
                                <a:latin typeface="Cambria Math" panose="02040503050406030204" pitchFamily="18" charset="0"/>
                              </a:rPr>
                              <m:t>当</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&lt;0</m:t>
                            </m:r>
                          </m:e>
                        </m:eqArr>
                      </m:e>
                    </m:d>
                  </m:oMath>
                </a14:m>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与</a:t>
                </a:r>
                <a:r>
                  <a:rPr lang="en-US" altLang="zh-CN" sz="2000" dirty="0">
                    <a:latin typeface="Times New Roman" panose="02020603050405020304" pitchFamily="18" charset="0"/>
                  </a:rPr>
                  <a:t>S</a:t>
                </a:r>
                <a:r>
                  <a:rPr lang="zh-CN" altLang="en-US" sz="2000" dirty="0">
                    <a:latin typeface="Times New Roman" panose="02020603050405020304" pitchFamily="18" charset="0"/>
                  </a:rPr>
                  <a:t>型激活相比，在一定程度上缓解神经网络训练中的梯度小时问题，加快梯度下降的收敛速度。</a:t>
                </a:r>
                <a:endParaRPr lang="en-US" altLang="zh-CN" sz="2000" dirty="0">
                  <a:latin typeface="Times New Roman" panose="02020603050405020304" pitchFamily="18" charset="0"/>
                </a:endParaRPr>
              </a:p>
              <a:p>
                <a:pPr marL="0" indent="0">
                  <a:buNone/>
                </a:pPr>
                <a:r>
                  <a:rPr lang="en-US" altLang="zh-CN" sz="2000" dirty="0">
                    <a:latin typeface="Times New Roman" panose="02020603050405020304" pitchFamily="18" charset="0"/>
                  </a:rPr>
                  <a:t>4. </a:t>
                </a:r>
                <a:r>
                  <a:rPr lang="zh-CN" altLang="en-US" sz="2000" dirty="0">
                    <a:latin typeface="Times New Roman" panose="02020603050405020304" pitchFamily="18" charset="0"/>
                  </a:rPr>
                  <a:t>软加函数（</a:t>
                </a:r>
                <a:r>
                  <a:rPr lang="en-US" altLang="zh-CN" sz="2000" dirty="0" err="1">
                    <a:latin typeface="Times New Roman" panose="02020603050405020304" pitchFamily="18" charset="0"/>
                  </a:rPr>
                  <a:t>softplus</a:t>
                </a:r>
                <a:r>
                  <a:rPr lang="en-US" altLang="zh-CN" sz="2000" dirty="0">
                    <a:latin typeface="Times New Roman" panose="02020603050405020304" pitchFamily="18" charset="0"/>
                  </a:rPr>
                  <a:t> function</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lvl="1"/>
                <a14:m>
                  <m:oMath xmlns:m="http://schemas.openxmlformats.org/officeDocument/2006/math">
                    <m:r>
                      <a:rPr lang="en-US" altLang="zh-CN" sz="2000" b="0" i="1" smtClean="0">
                        <a:latin typeface="Cambria Math" panose="02040503050406030204" pitchFamily="18" charset="0"/>
                      </a:rPr>
                      <m:t>𝑆𝑜𝑓𝑡𝑝𝑙𝑢𝑠</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𝑧</m:t>
                        </m:r>
                      </m:e>
                    </m:d>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ln</m:t>
                    </m:r>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𝑧</m:t>
                        </m:r>
                      </m:sup>
                    </m:sSup>
                    <m:r>
                      <a:rPr lang="en-US" altLang="zh-CN" sz="2000" b="0" i="1" smtClean="0">
                        <a:latin typeface="Cambria Math" panose="02040503050406030204" pitchFamily="18" charset="0"/>
                      </a:rPr>
                      <m:t>)</m:t>
                    </m:r>
                  </m:oMath>
                </a14:m>
                <a:endParaRPr lang="en-US" altLang="zh-CN" sz="2000" dirty="0">
                  <a:latin typeface="Times New Roman" panose="02020603050405020304" pitchFamily="18" charset="0"/>
                </a:endParaRPr>
              </a:p>
              <a:p>
                <a:pPr lvl="1"/>
                <a:r>
                  <a:rPr lang="en-US" altLang="zh-CN" sz="2000" dirty="0" err="1">
                    <a:latin typeface="Times New Roman" panose="02020603050405020304" pitchFamily="18" charset="0"/>
                  </a:rPr>
                  <a:t>ReLU</a:t>
                </a:r>
                <a:r>
                  <a:rPr lang="zh-CN" altLang="en-US" sz="2000" dirty="0">
                    <a:latin typeface="Times New Roman" panose="02020603050405020304" pitchFamily="18" charset="0"/>
                  </a:rPr>
                  <a:t>函数并不光滑，而且在</a:t>
                </a:r>
                <a:r>
                  <a:rPr lang="en-US" altLang="zh-CN" sz="2000" dirty="0">
                    <a:latin typeface="Times New Roman" panose="02020603050405020304" pitchFamily="18" charset="0"/>
                  </a:rPr>
                  <a:t>z&lt;0</a:t>
                </a:r>
                <a:r>
                  <a:rPr lang="zh-CN" altLang="en-US" sz="2000" dirty="0">
                    <a:latin typeface="Times New Roman" panose="02020603050405020304" pitchFamily="18" charset="0"/>
                  </a:rPr>
                  <a:t>时，导数一直为</a:t>
                </a:r>
                <a:r>
                  <a:rPr lang="en-US" altLang="zh-CN" sz="2000" dirty="0">
                    <a:latin typeface="Times New Roman" panose="02020603050405020304" pitchFamily="18" charset="0"/>
                  </a:rPr>
                  <a:t>0</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软加函数可视为</a:t>
                </a:r>
                <a:r>
                  <a:rPr lang="en-US" altLang="zh-CN" sz="2000" dirty="0" err="1">
                    <a:latin typeface="Times New Roman" panose="02020603050405020304" pitchFamily="18" charset="0"/>
                  </a:rPr>
                  <a:t>ReLU</a:t>
                </a:r>
                <a:r>
                  <a:rPr lang="zh-CN" altLang="en-US" sz="2000" dirty="0">
                    <a:latin typeface="Times New Roman" panose="02020603050405020304" pitchFamily="18" charset="0"/>
                  </a:rPr>
                  <a:t>函数的光滑版本</a:t>
                </a:r>
              </a:p>
              <a:p>
                <a:endParaRPr lang="zh-CN" altLang="en-US" sz="2000" dirty="0">
                  <a:latin typeface="Times New Roman" panose="02020603050405020304" pitchFamily="18" charset="0"/>
                </a:endParaRPr>
              </a:p>
            </p:txBody>
          </p:sp>
        </mc:Choice>
        <mc:Fallback xmlns="">
          <p:sp>
            <p:nvSpPr>
              <p:cNvPr id="11" name="内容占位符 2">
                <a:extLst>
                  <a:ext uri="{FF2B5EF4-FFF2-40B4-BE49-F238E27FC236}">
                    <a16:creationId xmlns:a16="http://schemas.microsoft.com/office/drawing/2014/main" id="{D51006AB-217C-47C5-9849-EE20AFF087F0}"/>
                  </a:ext>
                </a:extLst>
              </p:cNvPr>
              <p:cNvSpPr>
                <a:spLocks noGrp="1" noRot="1" noChangeAspect="1" noMove="1" noResize="1" noEditPoints="1" noAdjustHandles="1" noChangeArrowheads="1" noChangeShapeType="1" noTextEdit="1"/>
              </p:cNvSpPr>
              <p:nvPr>
                <p:ph idx="1"/>
              </p:nvPr>
            </p:nvSpPr>
            <p:spPr>
              <a:xfrm>
                <a:off x="666180" y="1547241"/>
                <a:ext cx="9624060" cy="4990084"/>
              </a:xfrm>
              <a:blipFill>
                <a:blip r:embed="rId4"/>
                <a:stretch>
                  <a:fillRect l="-507" t="-856" r="-253"/>
                </a:stretch>
              </a:blipFill>
            </p:spPr>
            <p:txBody>
              <a:bodyPr/>
              <a:lstStyle/>
              <a:p>
                <a:r>
                  <a:rPr lang="zh-CN" altLang="en-US">
                    <a:noFill/>
                  </a:rPr>
                  <a:t> </a:t>
                </a:r>
              </a:p>
            </p:txBody>
          </p:sp>
        </mc:Fallback>
      </mc:AlternateContent>
      <p:pic>
        <p:nvPicPr>
          <p:cNvPr id="12" name="图片 11"/>
          <p:cNvPicPr>
            <a:picLocks noChangeAspect="1"/>
          </p:cNvPicPr>
          <p:nvPr/>
        </p:nvPicPr>
        <p:blipFill rotWithShape="1">
          <a:blip r:embed="rId5"/>
          <a:srcRect t="2227"/>
          <a:stretch/>
        </p:blipFill>
        <p:spPr>
          <a:xfrm>
            <a:off x="7300637" y="4221850"/>
            <a:ext cx="2989603" cy="2600643"/>
          </a:xfrm>
          <a:prstGeom prst="rect">
            <a:avLst/>
          </a:prstGeom>
        </p:spPr>
      </p:pic>
    </p:spTree>
    <p:extLst>
      <p:ext uri="{BB962C8B-B14F-4D97-AF65-F5344CB8AC3E}">
        <p14:creationId xmlns:p14="http://schemas.microsoft.com/office/powerpoint/2010/main" val="11483281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90</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b="1" dirty="0">
                <a:solidFill>
                  <a:srgbClr val="494949"/>
                </a:solidFill>
                <a:latin typeface="+mn-ea"/>
              </a:rPr>
              <a:t>什么是预训练和微调？</a:t>
            </a:r>
            <a:endParaRPr lang="zh-CN" altLang="en-US" sz="2800" dirty="0"/>
          </a:p>
        </p:txBody>
      </p:sp>
      <p:sp>
        <p:nvSpPr>
          <p:cNvPr id="11" name="内容占位符 2">
            <a:extLst>
              <a:ext uri="{FF2B5EF4-FFF2-40B4-BE49-F238E27FC236}">
                <a16:creationId xmlns:a16="http://schemas.microsoft.com/office/drawing/2014/main" id="{B579D762-928E-4E67-BAF5-51F0629B7FC1}"/>
              </a:ext>
            </a:extLst>
          </p:cNvPr>
          <p:cNvSpPr>
            <a:spLocks noGrp="1"/>
          </p:cNvSpPr>
          <p:nvPr>
            <p:ph idx="1"/>
          </p:nvPr>
        </p:nvSpPr>
        <p:spPr>
          <a:xfrm>
            <a:off x="550862" y="1598407"/>
            <a:ext cx="10008653" cy="4495572"/>
          </a:xfrm>
        </p:spPr>
        <p:txBody>
          <a:bodyPr>
            <a:normAutofit/>
          </a:bodyPr>
          <a:lstStyle/>
          <a:p>
            <a:pPr algn="l">
              <a:spcBef>
                <a:spcPts val="1800"/>
              </a:spcBef>
            </a:pPr>
            <a:r>
              <a:rPr lang="zh-CN" altLang="en-US" sz="2000" b="0" i="0" dirty="0">
                <a:effectLst/>
                <a:latin typeface="Times New Roman" panose="02020603050405020304" pitchFamily="18" charset="0"/>
                <a:cs typeface="Times New Roman" panose="02020603050405020304" pitchFamily="18" charset="0"/>
              </a:rPr>
              <a:t>预训练</a:t>
            </a:r>
            <a:r>
              <a:rPr lang="en-US" altLang="zh-CN" sz="2000" b="0" i="0" dirty="0">
                <a:effectLst/>
                <a:latin typeface="Times New Roman" panose="02020603050405020304" pitchFamily="18" charset="0"/>
                <a:cs typeface="Times New Roman" panose="02020603050405020304" pitchFamily="18" charset="0"/>
              </a:rPr>
              <a:t>(pre-training/trained)</a:t>
            </a:r>
            <a:r>
              <a:rPr lang="zh-CN" altLang="en-US" sz="2000" b="0" i="0" dirty="0">
                <a:effectLst/>
                <a:latin typeface="Times New Roman" panose="02020603050405020304" pitchFamily="18" charset="0"/>
                <a:cs typeface="Times New Roman" panose="02020603050405020304" pitchFamily="18" charset="0"/>
              </a:rPr>
              <a:t>：你需要搭建一个网络来完成一个特定的图像（文本）分类的任务。首先，你需要随机初始化参数，然后开始训练网络，不断调整直到网络的损失越来越小。在训练的过程中，一开始初始化的参数会不断变化。当你觉得结果很满意的时候，就可以将训练模型的参数保存下来，以便训练好的模型可以在下次执行类似任务时获得较好的结果。这个过程就是</a:t>
            </a:r>
            <a:r>
              <a:rPr lang="en-US" altLang="zh-CN" sz="2000" b="0" i="0" dirty="0">
                <a:effectLst/>
                <a:latin typeface="Times New Roman" panose="02020603050405020304" pitchFamily="18" charset="0"/>
                <a:cs typeface="Times New Roman" panose="02020603050405020304" pitchFamily="18" charset="0"/>
              </a:rPr>
              <a:t>pre-training</a:t>
            </a:r>
            <a:r>
              <a:rPr lang="zh-CN" altLang="en-US" sz="2000" b="0" i="0" dirty="0" smtClean="0">
                <a:effectLst/>
                <a:latin typeface="Times New Roman" panose="02020603050405020304" pitchFamily="18" charset="0"/>
                <a:cs typeface="Times New Roman" panose="02020603050405020304" pitchFamily="18" charset="0"/>
              </a:rPr>
              <a:t>。</a:t>
            </a:r>
            <a:endParaRPr lang="en-US" altLang="zh-CN" sz="2000" b="0" i="0" dirty="0" smtClean="0">
              <a:effectLst/>
              <a:latin typeface="Times New Roman" panose="02020603050405020304" pitchFamily="18" charset="0"/>
              <a:cs typeface="Times New Roman" panose="02020603050405020304" pitchFamily="18" charset="0"/>
            </a:endParaRPr>
          </a:p>
          <a:p>
            <a:pPr algn="l">
              <a:spcBef>
                <a:spcPts val="1800"/>
              </a:spcBef>
            </a:pPr>
            <a:r>
              <a:rPr lang="zh-CN" altLang="en-US" sz="2000" b="0" i="0" dirty="0" smtClean="0">
                <a:effectLst/>
                <a:latin typeface="Times New Roman" panose="02020603050405020304" pitchFamily="18" charset="0"/>
                <a:cs typeface="Times New Roman" panose="02020603050405020304" pitchFamily="18" charset="0"/>
              </a:rPr>
              <a:t>之后</a:t>
            </a:r>
            <a:r>
              <a:rPr lang="zh-CN" altLang="en-US" sz="2000" b="0" i="0" dirty="0">
                <a:effectLst/>
                <a:latin typeface="Times New Roman" panose="02020603050405020304" pitchFamily="18" charset="0"/>
                <a:cs typeface="Times New Roman" panose="02020603050405020304" pitchFamily="18" charset="0"/>
              </a:rPr>
              <a:t>，你又接收到一个类似的图像（文本）分类的任务。这个时候，你可以直接使用之前保存下来的模型的参数来作为这一任务的初始化参数，然后在训练的过程中，依据结果不断进行一些修改。这时候，你使用的就是一个</a:t>
            </a:r>
            <a:r>
              <a:rPr lang="en-US" altLang="zh-CN" sz="2000" b="0" i="0" dirty="0">
                <a:effectLst/>
                <a:latin typeface="Times New Roman" panose="02020603050405020304" pitchFamily="18" charset="0"/>
                <a:cs typeface="Times New Roman" panose="02020603050405020304" pitchFamily="18" charset="0"/>
              </a:rPr>
              <a:t>pre-trained</a:t>
            </a:r>
            <a:r>
              <a:rPr lang="zh-CN" altLang="en-US" sz="2000" b="0" i="0" dirty="0">
                <a:effectLst/>
                <a:latin typeface="Times New Roman" panose="02020603050405020304" pitchFamily="18" charset="0"/>
                <a:cs typeface="Times New Roman" panose="02020603050405020304" pitchFamily="18" charset="0"/>
              </a:rPr>
              <a:t>模型，而过程就是</a:t>
            </a:r>
            <a:r>
              <a:rPr lang="en-US" altLang="zh-CN" sz="2000" b="0" i="0" dirty="0">
                <a:effectLst/>
                <a:latin typeface="Times New Roman" panose="02020603050405020304" pitchFamily="18" charset="0"/>
                <a:cs typeface="Times New Roman" panose="02020603050405020304" pitchFamily="18" charset="0"/>
              </a:rPr>
              <a:t>fine-tuning</a:t>
            </a:r>
            <a:r>
              <a:rPr lang="zh-CN" altLang="en-US" sz="2000" b="0" i="0" dirty="0" smtClean="0">
                <a:effectLst/>
                <a:latin typeface="Times New Roman" panose="02020603050405020304" pitchFamily="18" charset="0"/>
                <a:cs typeface="Times New Roman" panose="02020603050405020304" pitchFamily="18" charset="0"/>
              </a:rPr>
              <a:t>。</a:t>
            </a:r>
            <a:endParaRPr lang="en-US" altLang="zh-CN" sz="2000" b="0" i="0" dirty="0" smtClean="0">
              <a:effectLst/>
              <a:latin typeface="Times New Roman" panose="02020603050405020304" pitchFamily="18" charset="0"/>
              <a:cs typeface="Times New Roman" panose="02020603050405020304" pitchFamily="18" charset="0"/>
            </a:endParaRPr>
          </a:p>
          <a:p>
            <a:pPr algn="l">
              <a:spcBef>
                <a:spcPts val="1800"/>
              </a:spcBef>
            </a:pPr>
            <a:r>
              <a:rPr lang="zh-CN" altLang="en-US" sz="2000" b="0" i="0" dirty="0" smtClean="0">
                <a:effectLst/>
                <a:latin typeface="Times New Roman" panose="02020603050405020304" pitchFamily="18" charset="0"/>
                <a:cs typeface="Times New Roman" panose="02020603050405020304" pitchFamily="18" charset="0"/>
              </a:rPr>
              <a:t>所以</a:t>
            </a:r>
            <a:r>
              <a:rPr lang="zh-CN" altLang="en-US" sz="2000" b="0" i="0" dirty="0">
                <a:effectLst/>
                <a:latin typeface="Times New Roman" panose="02020603050405020304" pitchFamily="18" charset="0"/>
                <a:cs typeface="Times New Roman" panose="02020603050405020304" pitchFamily="18" charset="0"/>
              </a:rPr>
              <a:t>，预训练就是指预先训练的一个模型或者指预先训练模型的过程；</a:t>
            </a:r>
            <a:r>
              <a:rPr lang="zh-CN" altLang="en-US" sz="2000" b="0" i="0" dirty="0" smtClean="0">
                <a:effectLst/>
                <a:latin typeface="Times New Roman" panose="02020603050405020304" pitchFamily="18" charset="0"/>
                <a:cs typeface="Times New Roman" panose="02020603050405020304" pitchFamily="18" charset="0"/>
              </a:rPr>
              <a:t>微调就是</a:t>
            </a:r>
            <a:r>
              <a:rPr lang="zh-CN" altLang="en-US" sz="2000" b="0" i="0" dirty="0">
                <a:effectLst/>
                <a:latin typeface="Times New Roman" panose="02020603050405020304" pitchFamily="18" charset="0"/>
                <a:cs typeface="Times New Roman" panose="02020603050405020304" pitchFamily="18" charset="0"/>
              </a:rPr>
              <a:t>指将预训练过的模型作用于自己的数据集，并参数适应自己数据集的过程。</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42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91</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预训练模型</a:t>
            </a:r>
            <a:endParaRPr lang="zh-CN" altLang="en-US" sz="2800" dirty="0"/>
          </a:p>
        </p:txBody>
      </p:sp>
      <p:sp>
        <p:nvSpPr>
          <p:cNvPr id="9" name="内容占位符 2">
            <a:extLst>
              <a:ext uri="{FF2B5EF4-FFF2-40B4-BE49-F238E27FC236}">
                <a16:creationId xmlns:a16="http://schemas.microsoft.com/office/drawing/2014/main" id="{8FD5E26B-4688-4B9C-9C24-9E4B7C561C5B}"/>
              </a:ext>
            </a:extLst>
          </p:cNvPr>
          <p:cNvSpPr>
            <a:spLocks noGrp="1"/>
          </p:cNvSpPr>
          <p:nvPr>
            <p:ph idx="1"/>
          </p:nvPr>
        </p:nvSpPr>
        <p:spPr>
          <a:xfrm>
            <a:off x="555290" y="1687479"/>
            <a:ext cx="9809148" cy="4303120"/>
          </a:xfrm>
        </p:spPr>
        <p:txBody>
          <a:bodyPr>
            <a:normAutofit/>
          </a:bodyPr>
          <a:lstStyle/>
          <a:p>
            <a:pPr>
              <a:spcBef>
                <a:spcPts val="1800"/>
              </a:spcBef>
            </a:pPr>
            <a:r>
              <a:rPr lang="zh-CN" altLang="en-US" sz="2000" b="0" i="0" dirty="0">
                <a:effectLst/>
                <a:latin typeface="宋体" panose="02010600030101010101" pitchFamily="2" charset="-122"/>
                <a:ea typeface="宋体" panose="02010600030101010101" pitchFamily="2" charset="-122"/>
              </a:rPr>
              <a:t>我们的任务是对某个句子（文本）表示的正负情感，首先要表征这个句子</a:t>
            </a:r>
            <a:r>
              <a:rPr lang="zh-CN" altLang="en-US" sz="2000" b="0" i="0" dirty="0" smtClean="0">
                <a:effectLst/>
                <a:latin typeface="宋体" panose="02010600030101010101" pitchFamily="2" charset="-122"/>
                <a:ea typeface="宋体" panose="02010600030101010101" pitchFamily="2" charset="-122"/>
              </a:rPr>
              <a:t>。</a:t>
            </a:r>
            <a:endParaRPr lang="en-US" altLang="zh-CN" sz="2000" b="0" i="0" dirty="0" smtClean="0">
              <a:effectLst/>
              <a:latin typeface="宋体" panose="02010600030101010101" pitchFamily="2" charset="-122"/>
              <a:ea typeface="宋体" panose="02010600030101010101" pitchFamily="2" charset="-122"/>
            </a:endParaRPr>
          </a:p>
          <a:p>
            <a:pPr>
              <a:spcBef>
                <a:spcPts val="1800"/>
              </a:spcBef>
            </a:pPr>
            <a:endParaRPr lang="en-US" altLang="zh-CN" sz="2000" dirty="0">
              <a:latin typeface="宋体" panose="02010600030101010101" pitchFamily="2" charset="-122"/>
              <a:ea typeface="宋体" panose="02010600030101010101" pitchFamily="2" charset="-122"/>
            </a:endParaRPr>
          </a:p>
          <a:p>
            <a:pPr>
              <a:spcBef>
                <a:spcPts val="1800"/>
              </a:spcBef>
            </a:pPr>
            <a:r>
              <a:rPr lang="zh-CN" altLang="en-US" sz="2000" b="0" i="0" dirty="0">
                <a:effectLst/>
                <a:latin typeface="宋体" panose="02010600030101010101" pitchFamily="2" charset="-122"/>
                <a:ea typeface="宋体" panose="02010600030101010101" pitchFamily="2" charset="-122"/>
              </a:rPr>
              <a:t>假设我们有大量的维基百科数据，那么我们可以用这部分巨大的数据来</a:t>
            </a:r>
            <a:r>
              <a:rPr lang="zh-CN" altLang="en-US" sz="2000" dirty="0">
                <a:latin typeface="宋体" panose="02010600030101010101" pitchFamily="2" charset="-122"/>
                <a:ea typeface="宋体" panose="02010600030101010101" pitchFamily="2" charset="-122"/>
              </a:rPr>
              <a:t>预先训练一个模型，更好地表征这些句子和文本。</a:t>
            </a:r>
            <a:r>
              <a:rPr lang="zh-CN" altLang="en-US" sz="2000" b="0" i="0" dirty="0">
                <a:effectLst/>
                <a:latin typeface="宋体" panose="02010600030101010101" pitchFamily="2" charset="-122"/>
                <a:ea typeface="宋体" panose="02010600030101010101" pitchFamily="2" charset="-122"/>
              </a:rPr>
              <a:t>当我们需要在特定场景使用时，例如做文本情感分类，那么，只需要简单的修改一些输出层，再用我们自己的数据进行一个增量训练，对权重进行一个轻微的调整</a:t>
            </a:r>
            <a:r>
              <a:rPr lang="zh-CN" altLang="en-US" sz="2000" b="0" i="0" dirty="0" smtClean="0">
                <a:effectLst/>
                <a:latin typeface="宋体" panose="02010600030101010101" pitchFamily="2" charset="-122"/>
                <a:ea typeface="宋体" panose="02010600030101010101" pitchFamily="2" charset="-122"/>
              </a:rPr>
              <a:t>。</a:t>
            </a:r>
            <a:endParaRPr lang="en-US" altLang="zh-CN" sz="2000" b="0" i="0" dirty="0" smtClean="0">
              <a:effectLst/>
              <a:latin typeface="宋体" panose="02010600030101010101" pitchFamily="2" charset="-122"/>
              <a:ea typeface="宋体" panose="02010600030101010101" pitchFamily="2" charset="-122"/>
            </a:endParaRPr>
          </a:p>
          <a:p>
            <a:pPr>
              <a:spcBef>
                <a:spcPts val="1800"/>
              </a:spcBef>
            </a:pPr>
            <a:endParaRPr lang="en-US" altLang="zh-CN" sz="2000" dirty="0">
              <a:latin typeface="宋体" panose="02010600030101010101" pitchFamily="2" charset="-122"/>
              <a:ea typeface="宋体" panose="02010600030101010101" pitchFamily="2" charset="-122"/>
            </a:endParaRPr>
          </a:p>
          <a:p>
            <a:pPr>
              <a:spcBef>
                <a:spcPts val="1800"/>
              </a:spcBef>
            </a:pPr>
            <a:r>
              <a:rPr lang="zh-CN" altLang="en-US" sz="2000" b="0" i="0" dirty="0">
                <a:effectLst/>
                <a:latin typeface="宋体" panose="02010600030101010101" pitchFamily="2" charset="-122"/>
                <a:ea typeface="宋体" panose="02010600030101010101" pitchFamily="2" charset="-122"/>
              </a:rPr>
              <a:t>预训练的好处在于在特定</a:t>
            </a:r>
            <a:r>
              <a:rPr lang="zh-CN" altLang="en-US" sz="2000" b="0" i="0" dirty="0" smtClean="0">
                <a:effectLst/>
                <a:latin typeface="宋体" panose="02010600030101010101" pitchFamily="2" charset="-122"/>
                <a:ea typeface="宋体" panose="02010600030101010101" pitchFamily="2" charset="-122"/>
              </a:rPr>
              <a:t>场景</a:t>
            </a:r>
            <a:r>
              <a:rPr lang="zh-CN" altLang="en-US" sz="2000" b="0" i="0" dirty="0">
                <a:effectLst/>
                <a:latin typeface="宋体" panose="02010600030101010101" pitchFamily="2" charset="-122"/>
                <a:ea typeface="宋体" panose="02010600030101010101" pitchFamily="2" charset="-122"/>
              </a:rPr>
              <a:t>使用时不需要用大量的语料来进行训练，节约时间效率高效，</a:t>
            </a:r>
            <a:r>
              <a:rPr lang="en-US" altLang="zh-CN" sz="2000" dirty="0">
                <a:latin typeface="宋体" panose="02010600030101010101" pitchFamily="2" charset="-122"/>
                <a:ea typeface="宋体" panose="02010600030101010101" pitchFamily="2" charset="-122"/>
              </a:rPr>
              <a:t>B</a:t>
            </a:r>
            <a:r>
              <a:rPr lang="en-US" altLang="zh-CN" sz="2000" b="0" i="0" dirty="0">
                <a:effectLst/>
                <a:latin typeface="宋体" panose="02010600030101010101" pitchFamily="2" charset="-122"/>
                <a:ea typeface="宋体" panose="02010600030101010101" pitchFamily="2" charset="-122"/>
              </a:rPr>
              <a:t>ert</a:t>
            </a:r>
            <a:r>
              <a:rPr lang="zh-CN" altLang="en-US" sz="2000" b="0" i="0" dirty="0">
                <a:effectLst/>
                <a:latin typeface="宋体" panose="02010600030101010101" pitchFamily="2" charset="-122"/>
                <a:ea typeface="宋体" panose="02010600030101010101" pitchFamily="2" charset="-122"/>
              </a:rPr>
              <a:t>就是这样的一个泛化能力较强的预训练模型。</a:t>
            </a:r>
            <a:endParaRPr lang="en-US" altLang="zh-CN" sz="2000" b="0" i="0" dirty="0">
              <a:effectLst/>
              <a:latin typeface="宋体" panose="02010600030101010101" pitchFamily="2" charset="-122"/>
              <a:ea typeface="宋体" panose="02010600030101010101" pitchFamily="2" charset="-122"/>
            </a:endParaRPr>
          </a:p>
          <a:p>
            <a:pPr>
              <a:spcBef>
                <a:spcPts val="1800"/>
              </a:spcBef>
            </a:pPr>
            <a:endParaRPr lang="en-US" altLang="zh-CN" sz="2000" dirty="0">
              <a:solidFill>
                <a:srgbClr val="4D4D4D"/>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422828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92</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长短期记忆网络</a:t>
            </a:r>
            <a:endParaRPr lang="zh-CN" altLang="en-US" sz="2800" dirty="0"/>
          </a:p>
        </p:txBody>
      </p:sp>
      <p:sp>
        <p:nvSpPr>
          <p:cNvPr id="10" name="内容占位符 2">
            <a:extLst>
              <a:ext uri="{FF2B5EF4-FFF2-40B4-BE49-F238E27FC236}">
                <a16:creationId xmlns:a16="http://schemas.microsoft.com/office/drawing/2014/main" id="{09D2FB07-F56A-42F3-955A-66737BA68A0C}"/>
              </a:ext>
            </a:extLst>
          </p:cNvPr>
          <p:cNvSpPr>
            <a:spLocks noGrp="1"/>
          </p:cNvSpPr>
          <p:nvPr>
            <p:ph idx="1"/>
          </p:nvPr>
        </p:nvSpPr>
        <p:spPr>
          <a:xfrm>
            <a:off x="534353" y="1609933"/>
            <a:ext cx="10097168" cy="4340036"/>
          </a:xfrm>
        </p:spPr>
        <p:txBody>
          <a:bodyPr>
            <a:normAutofit/>
          </a:bodyPr>
          <a:lstStyle/>
          <a:p>
            <a:r>
              <a:rPr lang="en-US" altLang="zh-CN" sz="2000" dirty="0">
                <a:effectLst/>
                <a:latin typeface="Times New Roman" panose="02020603050405020304" pitchFamily="18" charset="0"/>
                <a:ea typeface="宋体" panose="02010600030101010101" pitchFamily="2" charset="-122"/>
              </a:rPr>
              <a:t>RNN</a:t>
            </a:r>
            <a:r>
              <a:rPr lang="zh-CN" altLang="en-US" sz="2000" dirty="0">
                <a:effectLst/>
                <a:latin typeface="Times New Roman" panose="02020603050405020304" pitchFamily="18" charset="0"/>
                <a:ea typeface="宋体" panose="02010600030101010101" pitchFamily="2" charset="-122"/>
              </a:rPr>
              <a:t>（循环神经网络）：基于先前的几个词来预测下一个词。如果我们试着预测 “</a:t>
            </a:r>
            <a:r>
              <a:rPr lang="en-US" altLang="zh-CN" sz="2000" dirty="0">
                <a:effectLst/>
                <a:latin typeface="Times New Roman" panose="02020603050405020304" pitchFamily="18" charset="0"/>
                <a:ea typeface="宋体" panose="02010600030101010101" pitchFamily="2" charset="-122"/>
              </a:rPr>
              <a:t>the clouds are in the sky” </a:t>
            </a:r>
            <a:r>
              <a:rPr lang="zh-CN" altLang="en-US" sz="2000" dirty="0">
                <a:effectLst/>
                <a:latin typeface="Times New Roman" panose="02020603050405020304" pitchFamily="18" charset="0"/>
                <a:ea typeface="宋体" panose="02010600030101010101" pitchFamily="2" charset="-122"/>
              </a:rPr>
              <a:t>最后的词，我们并不需要任何其他的上下文 </a:t>
            </a:r>
            <a:r>
              <a:rPr lang="en-US" altLang="zh-CN" sz="2000" dirty="0">
                <a:effectLst/>
                <a:latin typeface="Times New Roman" panose="02020603050405020304" pitchFamily="18" charset="0"/>
                <a:ea typeface="宋体" panose="02010600030101010101" pitchFamily="2" charset="-122"/>
              </a:rPr>
              <a:t>—— </a:t>
            </a:r>
            <a:r>
              <a:rPr lang="zh-CN" altLang="en-US" sz="2000" dirty="0">
                <a:effectLst/>
                <a:latin typeface="Times New Roman" panose="02020603050405020304" pitchFamily="18" charset="0"/>
                <a:ea typeface="宋体" panose="02010600030101010101" pitchFamily="2" charset="-122"/>
              </a:rPr>
              <a:t>因此下一个词很显然就应该是 </a:t>
            </a:r>
            <a:r>
              <a:rPr lang="en-US" altLang="zh-CN" sz="2000" dirty="0">
                <a:effectLst/>
                <a:latin typeface="Times New Roman" panose="02020603050405020304" pitchFamily="18" charset="0"/>
                <a:ea typeface="宋体" panose="02010600030101010101" pitchFamily="2" charset="-122"/>
              </a:rPr>
              <a:t>sky</a:t>
            </a:r>
            <a:r>
              <a:rPr lang="zh-CN" altLang="en-US" sz="2000" dirty="0">
                <a:effectLst/>
                <a:latin typeface="Times New Roman" panose="02020603050405020304" pitchFamily="18" charset="0"/>
                <a:ea typeface="宋体" panose="02010600030101010101" pitchFamily="2" charset="-122"/>
              </a:rPr>
              <a:t>。在这样的场景中，相关的信息和预测的词位置之间的间隔是非常小的，</a:t>
            </a:r>
            <a:r>
              <a:rPr lang="en-US" altLang="zh-CN" sz="2000" dirty="0">
                <a:effectLst/>
                <a:latin typeface="Times New Roman" panose="02020603050405020304" pitchFamily="18" charset="0"/>
                <a:ea typeface="宋体" panose="02010600030101010101" pitchFamily="2" charset="-122"/>
              </a:rPr>
              <a:t>RNN </a:t>
            </a:r>
            <a:r>
              <a:rPr lang="zh-CN" altLang="en-US" sz="2000" dirty="0">
                <a:effectLst/>
                <a:latin typeface="Times New Roman" panose="02020603050405020304" pitchFamily="18" charset="0"/>
                <a:ea typeface="宋体" panose="02010600030101010101" pitchFamily="2" charset="-122"/>
              </a:rPr>
              <a:t>可以学会使用先前的信息</a:t>
            </a:r>
            <a:r>
              <a:rPr lang="zh-CN" altLang="en-US" sz="2000" dirty="0" smtClean="0">
                <a:effectLst/>
                <a:latin typeface="Times New Roman" panose="02020603050405020304" pitchFamily="18" charset="0"/>
                <a:ea typeface="宋体" panose="02010600030101010101" pitchFamily="2" charset="-122"/>
              </a:rPr>
              <a:t>。</a:t>
            </a:r>
            <a:endParaRPr lang="en-US" altLang="zh-CN" sz="2000" dirty="0" smtClean="0">
              <a:effectLst/>
              <a:latin typeface="Times New Roman" panose="02020603050405020304" pitchFamily="18" charset="0"/>
              <a:ea typeface="宋体" panose="02010600030101010101" pitchFamily="2" charset="-122"/>
            </a:endParaRPr>
          </a:p>
          <a:p>
            <a:endParaRPr lang="en-US" altLang="zh-CN" sz="2000" dirty="0">
              <a:effectLst/>
              <a:latin typeface="Times New Roman" panose="02020603050405020304" pitchFamily="18" charset="0"/>
              <a:ea typeface="宋体" panose="02010600030101010101" pitchFamily="2" charset="-122"/>
            </a:endParaRPr>
          </a:p>
          <a:p>
            <a:endParaRPr lang="en-US" altLang="zh-CN" sz="2000" dirty="0">
              <a:latin typeface="Times New Roman" panose="02020603050405020304" pitchFamily="18" charset="0"/>
              <a:ea typeface="宋体" panose="02010600030101010101" pitchFamily="2" charset="-122"/>
            </a:endParaRPr>
          </a:p>
          <a:p>
            <a:r>
              <a:rPr lang="en-US" altLang="zh-CN" sz="2000" dirty="0">
                <a:effectLst/>
                <a:latin typeface="Times New Roman" panose="02020603050405020304" pitchFamily="18" charset="0"/>
                <a:ea typeface="宋体" panose="02010600030101010101" pitchFamily="2" charset="-122"/>
              </a:rPr>
              <a:t>LSTM(long-short term memory)</a:t>
            </a:r>
            <a:r>
              <a:rPr lang="zh-CN" altLang="en-US" sz="2000" dirty="0">
                <a:effectLst/>
                <a:latin typeface="Times New Roman" panose="02020603050405020304" pitchFamily="18" charset="0"/>
                <a:ea typeface="宋体" panose="02010600030101010101" pitchFamily="2" charset="-122"/>
              </a:rPr>
              <a:t>：假设我们试着去预测“</a:t>
            </a:r>
            <a:r>
              <a:rPr lang="en-US" altLang="zh-CN" sz="2000" dirty="0">
                <a:effectLst/>
                <a:latin typeface="Times New Roman" panose="02020603050405020304" pitchFamily="18" charset="0"/>
                <a:ea typeface="宋体" panose="02010600030101010101" pitchFamily="2" charset="-122"/>
              </a:rPr>
              <a:t>I grew up in France… I speak fluent French”</a:t>
            </a:r>
            <a:r>
              <a:rPr lang="zh-CN" altLang="en-US" sz="2000" dirty="0">
                <a:effectLst/>
                <a:latin typeface="Times New Roman" panose="02020603050405020304" pitchFamily="18" charset="0"/>
                <a:ea typeface="宋体" panose="02010600030101010101" pitchFamily="2" charset="-122"/>
              </a:rPr>
              <a:t>最后的词。当前的信息建议下一个词可能是一种语言的名字，但是如果我们需要弄清楚是什么语言，我们是需要先前提到的离当前位置很远的 </a:t>
            </a:r>
            <a:r>
              <a:rPr lang="en-US" altLang="zh-CN" sz="2000" dirty="0">
                <a:effectLst/>
                <a:latin typeface="Times New Roman" panose="02020603050405020304" pitchFamily="18" charset="0"/>
                <a:ea typeface="宋体" panose="02010600030101010101" pitchFamily="2" charset="-122"/>
              </a:rPr>
              <a:t>France </a:t>
            </a:r>
            <a:r>
              <a:rPr lang="zh-CN" altLang="en-US" sz="2000" dirty="0">
                <a:effectLst/>
                <a:latin typeface="Times New Roman" panose="02020603050405020304" pitchFamily="18" charset="0"/>
                <a:ea typeface="宋体" panose="02010600030101010101" pitchFamily="2" charset="-122"/>
              </a:rPr>
              <a:t>的上下文的。这说明相关信息和当前预测位置之间的间隔就肯定变得相当的大。</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886508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93</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双向语言模型</a:t>
            </a:r>
            <a:endParaRPr lang="zh-CN" altLang="en-US" sz="2800" dirty="0"/>
          </a:p>
        </p:txBody>
      </p:sp>
      <p:sp>
        <p:nvSpPr>
          <p:cNvPr id="9" name="内容占位符 2">
            <a:extLst>
              <a:ext uri="{FF2B5EF4-FFF2-40B4-BE49-F238E27FC236}">
                <a16:creationId xmlns:a16="http://schemas.microsoft.com/office/drawing/2014/main" id="{D0016925-8F0A-455B-816D-7316B393643A}"/>
              </a:ext>
            </a:extLst>
          </p:cNvPr>
          <p:cNvSpPr>
            <a:spLocks noGrp="1"/>
          </p:cNvSpPr>
          <p:nvPr>
            <p:ph idx="1"/>
          </p:nvPr>
        </p:nvSpPr>
        <p:spPr>
          <a:xfrm>
            <a:off x="534670" y="1764295"/>
            <a:ext cx="9624060" cy="4990084"/>
          </a:xfrm>
        </p:spPr>
        <p:txBody>
          <a:bodyPr>
            <a:normAutofit/>
          </a:bodyPr>
          <a:lstStyle/>
          <a:p>
            <a:r>
              <a:rPr lang="en-US" altLang="zh-CN" sz="2400" b="1" i="0" dirty="0" err="1">
                <a:effectLst/>
                <a:latin typeface="Times New Roman" panose="02020603050405020304" pitchFamily="18" charset="0"/>
                <a:ea typeface="Microsoft YaHei" panose="020B0503020204020204" pitchFamily="34" charset="-122"/>
                <a:cs typeface="Times New Roman" panose="02020603050405020304" pitchFamily="18" charset="0"/>
              </a:rPr>
              <a:t>ELMo</a:t>
            </a:r>
            <a:endParaRPr lang="en-US" altLang="zh-CN" sz="2400" b="1" i="0" dirty="0">
              <a:effectLst/>
              <a:latin typeface="Times New Roman" panose="02020603050405020304" pitchFamily="18" charset="0"/>
              <a:ea typeface="Microsoft YaHei" panose="020B0503020204020204" pitchFamily="34" charset="-122"/>
              <a:cs typeface="Times New Roman" panose="02020603050405020304" pitchFamily="18" charset="0"/>
            </a:endParaRPr>
          </a:p>
          <a:p>
            <a:endParaRPr lang="en-US" altLang="zh-CN" sz="2000" b="0" i="0" dirty="0">
              <a:solidFill>
                <a:srgbClr val="4D4D4D"/>
              </a:solidFill>
              <a:effectLst/>
              <a:latin typeface="Microsoft YaHei" panose="020B0503020204020204" pitchFamily="34" charset="-122"/>
              <a:ea typeface="Microsoft YaHei" panose="020B0503020204020204" pitchFamily="34" charset="-122"/>
            </a:endParaRPr>
          </a:p>
          <a:p>
            <a:r>
              <a:rPr lang="zh-CN" altLang="en-US" sz="2400" b="0" i="0" dirty="0">
                <a:effectLst/>
                <a:latin typeface="宋体" panose="02010600030101010101" pitchFamily="2" charset="-122"/>
                <a:ea typeface="宋体" panose="02010600030101010101" pitchFamily="2" charset="-122"/>
              </a:rPr>
              <a:t>前向语言模型和后向语言模型进行结合</a:t>
            </a:r>
            <a:endParaRPr lang="en-US" altLang="zh-CN" sz="2400" b="1" i="0" dirty="0">
              <a:effectLst/>
              <a:latin typeface="宋体" panose="02010600030101010101" pitchFamily="2" charset="-122"/>
              <a:ea typeface="宋体" panose="02010600030101010101" pitchFamily="2" charset="-122"/>
            </a:endParaRPr>
          </a:p>
          <a:p>
            <a:endParaRPr lang="zh-CN" altLang="en-US" sz="2000" dirty="0"/>
          </a:p>
        </p:txBody>
      </p:sp>
      <p:pic>
        <p:nvPicPr>
          <p:cNvPr id="11" name="图片 10">
            <a:extLst>
              <a:ext uri="{FF2B5EF4-FFF2-40B4-BE49-F238E27FC236}">
                <a16:creationId xmlns:a16="http://schemas.microsoft.com/office/drawing/2014/main" id="{8E889C1D-1B15-4075-84C7-A4199C806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404" y="3935630"/>
            <a:ext cx="6535954" cy="1836429"/>
          </a:xfrm>
          <a:prstGeom prst="rect">
            <a:avLst/>
          </a:prstGeom>
        </p:spPr>
      </p:pic>
      <p:pic>
        <p:nvPicPr>
          <p:cNvPr id="12" name="图片 11">
            <a:extLst>
              <a:ext uri="{FF2B5EF4-FFF2-40B4-BE49-F238E27FC236}">
                <a16:creationId xmlns:a16="http://schemas.microsoft.com/office/drawing/2014/main" id="{BC95F1EE-8D13-4E11-9D23-BB21A32AEB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70" y="3029297"/>
            <a:ext cx="5066850" cy="1233436"/>
          </a:xfrm>
          <a:prstGeom prst="rect">
            <a:avLst/>
          </a:prstGeom>
        </p:spPr>
      </p:pic>
    </p:spTree>
    <p:extLst>
      <p:ext uri="{BB962C8B-B14F-4D97-AF65-F5344CB8AC3E}">
        <p14:creationId xmlns:p14="http://schemas.microsoft.com/office/powerpoint/2010/main" val="35562285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94</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800" b="1" dirty="0">
                <a:latin typeface="Times New Roman" panose="02020603050405020304" pitchFamily="18" charset="0"/>
              </a:rPr>
              <a:t>Bert</a:t>
            </a:r>
            <a:r>
              <a:rPr lang="zh-CN" altLang="en-US" sz="2800" b="1" dirty="0">
                <a:latin typeface="Times New Roman" panose="02020603050405020304" pitchFamily="18" charset="0"/>
              </a:rPr>
              <a:t>模型</a:t>
            </a:r>
            <a:endParaRPr lang="zh-CN" altLang="en-US" sz="2800" dirty="0"/>
          </a:p>
        </p:txBody>
      </p:sp>
      <p:sp>
        <p:nvSpPr>
          <p:cNvPr id="13" name="内容占位符 2">
            <a:extLst>
              <a:ext uri="{FF2B5EF4-FFF2-40B4-BE49-F238E27FC236}">
                <a16:creationId xmlns:a16="http://schemas.microsoft.com/office/drawing/2014/main" id="{3CAF0453-6BC7-4144-B667-BA188EA3D11D}"/>
              </a:ext>
            </a:extLst>
          </p:cNvPr>
          <p:cNvSpPr>
            <a:spLocks noGrp="1"/>
          </p:cNvSpPr>
          <p:nvPr>
            <p:ph idx="1"/>
          </p:nvPr>
        </p:nvSpPr>
        <p:spPr>
          <a:xfrm>
            <a:off x="534352" y="1640068"/>
            <a:ext cx="9737143" cy="4525916"/>
          </a:xfrm>
        </p:spPr>
        <p:txBody>
          <a:bodyPr>
            <a:normAutofit/>
          </a:bodyPr>
          <a:lstStyle/>
          <a:p>
            <a:pPr algn="just">
              <a:spcBef>
                <a:spcPts val="1800"/>
              </a:spcBef>
            </a:pPr>
            <a:r>
              <a:rPr lang="en-US" altLang="zh-CN" sz="2000" dirty="0">
                <a:latin typeface="Times New Roman" panose="02020603050405020304" pitchFamily="18" charset="0"/>
                <a:cs typeface="Times New Roman" panose="02020603050405020304" pitchFamily="18" charset="0"/>
              </a:rPr>
              <a:t>BERT</a:t>
            </a:r>
            <a:r>
              <a:rPr lang="zh-CN" altLang="en-US" sz="2000" dirty="0">
                <a:latin typeface="Times New Roman" panose="02020603050405020304" pitchFamily="18" charset="0"/>
                <a:cs typeface="Times New Roman" panose="02020603050405020304" pitchFamily="18" charset="0"/>
              </a:rPr>
              <a:t>模型的全称是</a:t>
            </a:r>
            <a:r>
              <a:rPr lang="en-US" altLang="zh-CN" sz="2000" dirty="0">
                <a:latin typeface="Times New Roman" panose="02020603050405020304" pitchFamily="18" charset="0"/>
                <a:cs typeface="Times New Roman" panose="02020603050405020304" pitchFamily="18" charset="0"/>
              </a:rPr>
              <a:t>Bidirectional Encoder Representations from Transformers</a:t>
            </a:r>
            <a:r>
              <a:rPr lang="zh-CN" altLang="en-US" sz="2000" dirty="0">
                <a:latin typeface="Times New Roman" panose="02020603050405020304" pitchFamily="18" charset="0"/>
                <a:cs typeface="Times New Roman" panose="02020603050405020304" pitchFamily="18" charset="0"/>
              </a:rPr>
              <a:t>，它是一种新型的语言模型</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gn="just">
              <a:spcBef>
                <a:spcPts val="1800"/>
              </a:spcBef>
            </a:pPr>
            <a:endParaRPr lang="en-US" altLang="zh-CN" sz="2000" dirty="0">
              <a:latin typeface="Times New Roman" panose="02020603050405020304" pitchFamily="18" charset="0"/>
              <a:cs typeface="Times New Roman" panose="02020603050405020304" pitchFamily="18" charset="0"/>
            </a:endParaRPr>
          </a:p>
          <a:p>
            <a:pPr algn="just">
              <a:spcBef>
                <a:spcPts val="1800"/>
              </a:spcBef>
            </a:pPr>
            <a:r>
              <a:rPr lang="zh-CN" altLang="en-US" sz="2000" dirty="0">
                <a:latin typeface="Times New Roman" panose="02020603050405020304" pitchFamily="18" charset="0"/>
                <a:cs typeface="Times New Roman" panose="02020603050405020304" pitchFamily="18" charset="0"/>
              </a:rPr>
              <a:t>之所以说是一种新型的语言模型，是因为它通过联合调节所有层中的双向</a:t>
            </a:r>
            <a:r>
              <a:rPr lang="en-US" altLang="zh-CN" sz="2000" dirty="0">
                <a:latin typeface="Times New Roman" panose="02020603050405020304" pitchFamily="18" charset="0"/>
                <a:cs typeface="Times New Roman" panose="02020603050405020304" pitchFamily="18" charset="0"/>
              </a:rPr>
              <a:t>Transformer</a:t>
            </a:r>
            <a:r>
              <a:rPr lang="zh-CN" altLang="en-US" sz="2000" dirty="0">
                <a:latin typeface="Times New Roman" panose="02020603050405020304" pitchFamily="18" charset="0"/>
                <a:cs typeface="Times New Roman" panose="02020603050405020304" pitchFamily="18" charset="0"/>
              </a:rPr>
              <a:t>来训练预训练深度双向表示</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gn="just">
              <a:spcBef>
                <a:spcPts val="1800"/>
              </a:spcBef>
            </a:pPr>
            <a:endParaRPr lang="en-US" altLang="zh-CN" sz="2000" dirty="0">
              <a:latin typeface="Times New Roman" panose="02020603050405020304" pitchFamily="18" charset="0"/>
              <a:cs typeface="Times New Roman" panose="02020603050405020304" pitchFamily="18" charset="0"/>
            </a:endParaRPr>
          </a:p>
          <a:p>
            <a:pPr algn="just">
              <a:spcBef>
                <a:spcPts val="1800"/>
              </a:spcBef>
            </a:pPr>
            <a:r>
              <a:rPr lang="zh-CN" altLang="en-US" sz="2000" dirty="0">
                <a:latin typeface="Times New Roman" panose="02020603050405020304" pitchFamily="18" charset="0"/>
                <a:cs typeface="Times New Roman" panose="02020603050405020304" pitchFamily="18" charset="0"/>
              </a:rPr>
              <a:t>因此，</a:t>
            </a:r>
            <a:r>
              <a:rPr lang="en-US" altLang="zh-CN" sz="2000" dirty="0">
                <a:latin typeface="Times New Roman" panose="02020603050405020304" pitchFamily="18" charset="0"/>
                <a:cs typeface="Times New Roman" panose="02020603050405020304" pitchFamily="18" charset="0"/>
              </a:rPr>
              <a:t>BERT</a:t>
            </a:r>
            <a:r>
              <a:rPr lang="zh-CN" altLang="en-US" sz="2000" dirty="0">
                <a:latin typeface="Times New Roman" panose="02020603050405020304" pitchFamily="18" charset="0"/>
                <a:cs typeface="Times New Roman" panose="02020603050405020304" pitchFamily="18" charset="0"/>
              </a:rPr>
              <a:t>模型的主要输入是文本中各个字</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词的原始词向量，该向量既可以随机初始化，也可以利用</a:t>
            </a:r>
            <a:r>
              <a:rPr lang="en-US" altLang="zh-CN" sz="2000" dirty="0">
                <a:latin typeface="Times New Roman" panose="02020603050405020304" pitchFamily="18" charset="0"/>
                <a:cs typeface="Times New Roman" panose="02020603050405020304" pitchFamily="18" charset="0"/>
              </a:rPr>
              <a:t>Word2Vector</a:t>
            </a:r>
            <a:r>
              <a:rPr lang="zh-CN" altLang="en-US" sz="2000" dirty="0">
                <a:latin typeface="Times New Roman" panose="02020603050405020304" pitchFamily="18" charset="0"/>
                <a:cs typeface="Times New Roman" panose="02020603050405020304" pitchFamily="18" charset="0"/>
              </a:rPr>
              <a:t>等算法进行预训练以作为初始值</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gn="just">
              <a:spcBef>
                <a:spcPts val="1800"/>
              </a:spcBef>
            </a:pPr>
            <a:endParaRPr lang="en-US" altLang="zh-CN" sz="2000" dirty="0">
              <a:latin typeface="Times New Roman" panose="02020603050405020304" pitchFamily="18" charset="0"/>
              <a:cs typeface="Times New Roman" panose="02020603050405020304" pitchFamily="18" charset="0"/>
            </a:endParaRPr>
          </a:p>
          <a:p>
            <a:pPr algn="just">
              <a:spcBef>
                <a:spcPts val="1800"/>
              </a:spcBef>
            </a:pPr>
            <a:r>
              <a:rPr lang="zh-CN" altLang="en-US" sz="2000" b="1" dirty="0">
                <a:latin typeface="Times New Roman" panose="02020603050405020304" pitchFamily="18" charset="0"/>
                <a:cs typeface="Times New Roman" panose="02020603050405020304" pitchFamily="18" charset="0"/>
              </a:rPr>
              <a:t>输出是文本中各个字</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词融合了全文语义信息后的向量表示。</a:t>
            </a:r>
          </a:p>
          <a:p>
            <a:pPr algn="just">
              <a:spcBef>
                <a:spcPts val="1800"/>
              </a:spcBef>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8957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95</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800" b="1" dirty="0">
                <a:latin typeface="Times New Roman" panose="02020603050405020304" pitchFamily="18" charset="0"/>
              </a:rPr>
              <a:t>Bert</a:t>
            </a:r>
            <a:r>
              <a:rPr lang="zh-CN" altLang="en-US" sz="2800" b="1" dirty="0">
                <a:latin typeface="Times New Roman" panose="02020603050405020304" pitchFamily="18" charset="0"/>
              </a:rPr>
              <a:t>模型</a:t>
            </a:r>
            <a:endParaRPr lang="zh-CN" altLang="en-US" sz="2800" dirty="0"/>
          </a:p>
        </p:txBody>
      </p:sp>
      <p:sp>
        <p:nvSpPr>
          <p:cNvPr id="9" name="内容占位符 2">
            <a:extLst>
              <a:ext uri="{FF2B5EF4-FFF2-40B4-BE49-F238E27FC236}">
                <a16:creationId xmlns:a16="http://schemas.microsoft.com/office/drawing/2014/main" id="{3CAF0453-6BC7-4144-B667-BA188EA3D11D}"/>
              </a:ext>
            </a:extLst>
          </p:cNvPr>
          <p:cNvSpPr>
            <a:spLocks noGrp="1"/>
          </p:cNvSpPr>
          <p:nvPr>
            <p:ph idx="1"/>
          </p:nvPr>
        </p:nvSpPr>
        <p:spPr>
          <a:xfrm>
            <a:off x="622826" y="1640068"/>
            <a:ext cx="9792680" cy="4453911"/>
          </a:xfrm>
        </p:spPr>
        <p:txBody>
          <a:bodyPr>
            <a:normAutofit/>
          </a:bodyPr>
          <a:lstStyle/>
          <a:p>
            <a:r>
              <a:rPr lang="zh-CN" altLang="en-US" sz="2000" b="0" i="0" dirty="0">
                <a:solidFill>
                  <a:srgbClr val="1A1A1A"/>
                </a:solidFill>
                <a:effectLst/>
                <a:latin typeface="Times New Roman" panose="02020603050405020304" pitchFamily="18" charset="0"/>
              </a:rPr>
              <a:t>整个</a:t>
            </a:r>
            <a:r>
              <a:rPr lang="en-US" altLang="zh-CN" sz="2000" b="0" i="0" dirty="0">
                <a:solidFill>
                  <a:srgbClr val="1A1A1A"/>
                </a:solidFill>
                <a:effectLst/>
                <a:latin typeface="Times New Roman" panose="02020603050405020304" pitchFamily="18" charset="0"/>
              </a:rPr>
              <a:t>BERT</a:t>
            </a:r>
            <a:r>
              <a:rPr lang="zh-CN" altLang="en-US" sz="2000" b="0" i="0" dirty="0">
                <a:solidFill>
                  <a:srgbClr val="1A1A1A"/>
                </a:solidFill>
                <a:effectLst/>
                <a:latin typeface="Times New Roman" panose="02020603050405020304" pitchFamily="18" charset="0"/>
              </a:rPr>
              <a:t>分为两步，</a:t>
            </a:r>
            <a:r>
              <a:rPr lang="en-US" altLang="zh-CN" sz="2000" b="0" i="0" dirty="0">
                <a:solidFill>
                  <a:srgbClr val="1A1A1A"/>
                </a:solidFill>
                <a:effectLst/>
                <a:latin typeface="Times New Roman" panose="02020603050405020304" pitchFamily="18" charset="0"/>
              </a:rPr>
              <a:t>pre-training</a:t>
            </a:r>
            <a:r>
              <a:rPr lang="zh-CN" altLang="en-US" sz="2000" b="0" i="0" dirty="0">
                <a:solidFill>
                  <a:srgbClr val="1A1A1A"/>
                </a:solidFill>
                <a:effectLst/>
                <a:latin typeface="Times New Roman" panose="02020603050405020304" pitchFamily="18" charset="0"/>
              </a:rPr>
              <a:t>和</a:t>
            </a:r>
            <a:r>
              <a:rPr lang="en-US" altLang="zh-CN" sz="2000" b="0" i="0" dirty="0">
                <a:solidFill>
                  <a:srgbClr val="1A1A1A"/>
                </a:solidFill>
                <a:effectLst/>
                <a:latin typeface="Times New Roman" panose="02020603050405020304" pitchFamily="18" charset="0"/>
              </a:rPr>
              <a:t>fine-tuning</a:t>
            </a:r>
            <a:r>
              <a:rPr lang="zh-CN" altLang="en-US" sz="2000" b="0" i="0" dirty="0">
                <a:solidFill>
                  <a:srgbClr val="1A1A1A"/>
                </a:solidFill>
                <a:effectLst/>
                <a:latin typeface="Times New Roman" panose="02020603050405020304" pitchFamily="18" charset="0"/>
              </a:rPr>
              <a:t>，在</a:t>
            </a:r>
            <a:r>
              <a:rPr lang="en-US" altLang="zh-CN" sz="2000" b="0" i="0" dirty="0">
                <a:solidFill>
                  <a:srgbClr val="1A1A1A"/>
                </a:solidFill>
                <a:effectLst/>
                <a:latin typeface="Times New Roman" panose="02020603050405020304" pitchFamily="18" charset="0"/>
              </a:rPr>
              <a:t>pre-training</a:t>
            </a:r>
            <a:r>
              <a:rPr lang="zh-CN" altLang="en-US" sz="2000" b="0" i="0" dirty="0">
                <a:solidFill>
                  <a:srgbClr val="1A1A1A"/>
                </a:solidFill>
                <a:effectLst/>
                <a:latin typeface="Times New Roman" panose="02020603050405020304" pitchFamily="18" charset="0"/>
              </a:rPr>
              <a:t>部分，在不同的</a:t>
            </a:r>
            <a:r>
              <a:rPr lang="en-US" altLang="zh-CN" sz="2000" b="0" i="0" dirty="0">
                <a:solidFill>
                  <a:srgbClr val="1A1A1A"/>
                </a:solidFill>
                <a:effectLst/>
                <a:latin typeface="Times New Roman" panose="02020603050405020304" pitchFamily="18" charset="0"/>
              </a:rPr>
              <a:t>pre-training</a:t>
            </a:r>
            <a:r>
              <a:rPr lang="zh-CN" altLang="en-US" sz="2000" b="0" i="0" dirty="0">
                <a:solidFill>
                  <a:srgbClr val="1A1A1A"/>
                </a:solidFill>
                <a:effectLst/>
                <a:latin typeface="Times New Roman" panose="02020603050405020304" pitchFamily="18" charset="0"/>
              </a:rPr>
              <a:t>任务中在未标记数据上进行训练。</a:t>
            </a:r>
            <a:endParaRPr lang="en-US" altLang="zh-CN" sz="2000" b="0" i="0" dirty="0">
              <a:solidFill>
                <a:srgbClr val="1A1A1A"/>
              </a:solidFill>
              <a:effectLst/>
              <a:latin typeface="Times New Roman" panose="02020603050405020304" pitchFamily="18" charset="0"/>
            </a:endParaRPr>
          </a:p>
          <a:p>
            <a:endParaRPr lang="en-US" altLang="zh-CN" sz="2000" dirty="0">
              <a:solidFill>
                <a:srgbClr val="1A1A1A"/>
              </a:solidFill>
              <a:latin typeface="Times New Roman" panose="02020603050405020304" pitchFamily="18" charset="0"/>
            </a:endParaRPr>
          </a:p>
          <a:p>
            <a:r>
              <a:rPr lang="zh-CN" altLang="en-US" sz="2000" b="0" i="0" dirty="0">
                <a:solidFill>
                  <a:srgbClr val="1A1A1A"/>
                </a:solidFill>
                <a:effectLst/>
                <a:latin typeface="Times New Roman" panose="02020603050405020304" pitchFamily="18" charset="0"/>
              </a:rPr>
              <a:t>在</a:t>
            </a:r>
            <a:r>
              <a:rPr lang="en-US" altLang="zh-CN" sz="2000" b="0" i="0" dirty="0">
                <a:solidFill>
                  <a:srgbClr val="1A1A1A"/>
                </a:solidFill>
                <a:effectLst/>
                <a:latin typeface="Times New Roman" panose="02020603050405020304" pitchFamily="18" charset="0"/>
              </a:rPr>
              <a:t>fine-tuning</a:t>
            </a:r>
            <a:r>
              <a:rPr lang="zh-CN" altLang="en-US" sz="2000" b="0" i="0" dirty="0">
                <a:solidFill>
                  <a:srgbClr val="1A1A1A"/>
                </a:solidFill>
                <a:effectLst/>
                <a:latin typeface="Times New Roman" panose="02020603050405020304" pitchFamily="18" charset="0"/>
              </a:rPr>
              <a:t>部分，模型先使用</a:t>
            </a:r>
            <a:r>
              <a:rPr lang="en-US" altLang="zh-CN" sz="2000" b="0" i="0" dirty="0">
                <a:solidFill>
                  <a:srgbClr val="1A1A1A"/>
                </a:solidFill>
                <a:effectLst/>
                <a:latin typeface="Times New Roman" panose="02020603050405020304" pitchFamily="18" charset="0"/>
              </a:rPr>
              <a:t>pre-trained</a:t>
            </a:r>
            <a:r>
              <a:rPr lang="zh-CN" altLang="en-US" sz="2000" b="0" i="0" dirty="0">
                <a:solidFill>
                  <a:srgbClr val="1A1A1A"/>
                </a:solidFill>
                <a:effectLst/>
                <a:latin typeface="Times New Roman" panose="02020603050405020304" pitchFamily="18" charset="0"/>
              </a:rPr>
              <a:t>的参数初始化，然后在下游任务中用标记数据对所有参数进行微调，虽然初始化用的都是相同的</a:t>
            </a:r>
            <a:r>
              <a:rPr lang="en-US" altLang="zh-CN" sz="2000" b="0" i="0" dirty="0">
                <a:solidFill>
                  <a:srgbClr val="1A1A1A"/>
                </a:solidFill>
                <a:effectLst/>
                <a:latin typeface="Times New Roman" panose="02020603050405020304" pitchFamily="18" charset="0"/>
              </a:rPr>
              <a:t>pre-trained</a:t>
            </a:r>
            <a:r>
              <a:rPr lang="zh-CN" altLang="en-US" sz="2000" b="0" i="0" dirty="0">
                <a:solidFill>
                  <a:srgbClr val="1A1A1A"/>
                </a:solidFill>
                <a:effectLst/>
                <a:latin typeface="Times New Roman" panose="02020603050405020304" pitchFamily="18" charset="0"/>
              </a:rPr>
              <a:t>参数，但是在下游不同任务中可以有不同的</a:t>
            </a:r>
            <a:r>
              <a:rPr lang="en-US" altLang="zh-CN" sz="2000" b="0" i="0" dirty="0">
                <a:solidFill>
                  <a:srgbClr val="1A1A1A"/>
                </a:solidFill>
                <a:effectLst/>
                <a:latin typeface="Times New Roman" panose="02020603050405020304" pitchFamily="18" charset="0"/>
              </a:rPr>
              <a:t>fine-tuned</a:t>
            </a:r>
            <a:r>
              <a:rPr lang="zh-CN" altLang="en-US" sz="2000" b="0" i="0" dirty="0">
                <a:solidFill>
                  <a:srgbClr val="1A1A1A"/>
                </a:solidFill>
                <a:effectLst/>
                <a:latin typeface="Times New Roman" panose="02020603050405020304" pitchFamily="18" charset="0"/>
              </a:rPr>
              <a:t>模型</a:t>
            </a:r>
            <a:endParaRPr lang="en-US" altLang="zh-CN" sz="2000" b="0" i="0" dirty="0">
              <a:solidFill>
                <a:srgbClr val="1A1A1A"/>
              </a:solidFill>
              <a:effectLst/>
              <a:latin typeface="Times New Roman" panose="02020603050405020304" pitchFamily="18" charset="0"/>
            </a:endParaRPr>
          </a:p>
          <a:p>
            <a:endParaRPr lang="en-US" altLang="zh-CN" sz="2000" dirty="0">
              <a:solidFill>
                <a:srgbClr val="1A1A1A"/>
              </a:solidFill>
              <a:latin typeface="Times New Roman" panose="02020603050405020304" pitchFamily="18" charset="0"/>
            </a:endParaRPr>
          </a:p>
          <a:p>
            <a:r>
              <a:rPr lang="zh-CN" altLang="en-US" sz="2000" dirty="0">
                <a:solidFill>
                  <a:srgbClr val="1A1A1A"/>
                </a:solidFill>
                <a:latin typeface="Times New Roman" panose="02020603050405020304" pitchFamily="18" charset="0"/>
              </a:rPr>
              <a:t>苹果公司股票要涨</a:t>
            </a:r>
            <a:r>
              <a:rPr lang="en-US" altLang="zh-CN" sz="2000" dirty="0">
                <a:solidFill>
                  <a:srgbClr val="1A1A1A"/>
                </a:solidFill>
                <a:latin typeface="Times New Roman" panose="02020603050405020304" pitchFamily="18" charset="0"/>
              </a:rPr>
              <a:t>					1</a:t>
            </a:r>
          </a:p>
          <a:p>
            <a:r>
              <a:rPr lang="zh-CN" altLang="en-US" sz="2000" dirty="0">
                <a:solidFill>
                  <a:srgbClr val="1A1A1A"/>
                </a:solidFill>
                <a:latin typeface="Times New Roman" panose="02020603050405020304" pitchFamily="18" charset="0"/>
              </a:rPr>
              <a:t>苹果新产品真丑，估计股票要跌了</a:t>
            </a:r>
            <a:r>
              <a:rPr lang="en-US" altLang="zh-CN" sz="2000" dirty="0">
                <a:solidFill>
                  <a:srgbClr val="1A1A1A"/>
                </a:solidFill>
                <a:latin typeface="Times New Roman" panose="02020603050405020304" pitchFamily="18" charset="0"/>
              </a:rPr>
              <a:t>			-1</a:t>
            </a:r>
          </a:p>
          <a:p>
            <a:r>
              <a:rPr lang="zh-CN" altLang="en-US" sz="2000" dirty="0">
                <a:solidFill>
                  <a:srgbClr val="1A1A1A"/>
                </a:solidFill>
                <a:latin typeface="Times New Roman" panose="02020603050405020304" pitchFamily="18" charset="0"/>
              </a:rPr>
              <a:t>苹果真好吃</a:t>
            </a:r>
            <a:r>
              <a:rPr lang="en-US" altLang="zh-CN" sz="2000" dirty="0">
                <a:solidFill>
                  <a:srgbClr val="1A1A1A"/>
                </a:solidFill>
                <a:latin typeface="Times New Roman" panose="02020603050405020304" pitchFamily="18" charset="0"/>
              </a:rPr>
              <a:t>						0</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16688248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96</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800" b="1" dirty="0">
                <a:latin typeface="Times New Roman" panose="02020603050405020304" pitchFamily="18" charset="0"/>
                <a:cs typeface="Times New Roman" panose="02020603050405020304" pitchFamily="18" charset="0"/>
              </a:rPr>
              <a:t>Bert</a:t>
            </a:r>
            <a:r>
              <a:rPr lang="zh-CN" altLang="en-US" sz="2800" b="1" dirty="0">
                <a:latin typeface="Times New Roman" panose="02020603050405020304" pitchFamily="18" charset="0"/>
                <a:cs typeface="Times New Roman" panose="02020603050405020304" pitchFamily="18" charset="0"/>
              </a:rPr>
              <a:t>模型的参数</a:t>
            </a:r>
            <a:endParaRPr lang="zh-CN" altLang="en-US" sz="2800" dirty="0"/>
          </a:p>
        </p:txBody>
      </p:sp>
      <p:sp>
        <p:nvSpPr>
          <p:cNvPr id="10" name="内容占位符 2">
            <a:extLst>
              <a:ext uri="{FF2B5EF4-FFF2-40B4-BE49-F238E27FC236}">
                <a16:creationId xmlns:a16="http://schemas.microsoft.com/office/drawing/2014/main" id="{9C2BD6D9-E524-44D8-9C53-0B0B3C02302D}"/>
              </a:ext>
            </a:extLst>
          </p:cNvPr>
          <p:cNvSpPr>
            <a:spLocks noGrp="1"/>
          </p:cNvSpPr>
          <p:nvPr>
            <p:ph idx="1"/>
          </p:nvPr>
        </p:nvSpPr>
        <p:spPr>
          <a:xfrm>
            <a:off x="550863" y="1607284"/>
            <a:ext cx="9624060" cy="4990084"/>
          </a:xfrm>
        </p:spPr>
        <p:txBody>
          <a:bodyPr>
            <a:normAutofit/>
          </a:bodyPr>
          <a:lstStyle/>
          <a:p>
            <a:r>
              <a:rPr lang="en-US" altLang="zh-CN" sz="2000" b="1" i="0" dirty="0">
                <a:solidFill>
                  <a:srgbClr val="1A1A1A"/>
                </a:solidFill>
                <a:effectLst/>
                <a:latin typeface="Times New Roman" panose="02020603050405020304" pitchFamily="18" charset="0"/>
                <a:cs typeface="Times New Roman" panose="02020603050405020304" pitchFamily="18" charset="0"/>
              </a:rPr>
              <a:t>Model Architecture</a:t>
            </a:r>
            <a:r>
              <a:rPr lang="en-US" altLang="zh-CN" sz="2000" b="0" i="0" dirty="0">
                <a:solidFill>
                  <a:srgbClr val="1A1A1A"/>
                </a:solidFill>
                <a:effectLst/>
                <a:latin typeface="Times New Roman" panose="02020603050405020304" pitchFamily="18" charset="0"/>
                <a:cs typeface="Times New Roman" panose="02020603050405020304" pitchFamily="18" charset="0"/>
              </a:rPr>
              <a:t>: BERT</a:t>
            </a:r>
            <a:r>
              <a:rPr lang="zh-CN" altLang="en-US" sz="2000" b="0" i="0" dirty="0">
                <a:solidFill>
                  <a:srgbClr val="1A1A1A"/>
                </a:solidFill>
                <a:effectLst/>
                <a:latin typeface="Times New Roman" panose="02020603050405020304" pitchFamily="18" charset="0"/>
                <a:cs typeface="Times New Roman" panose="02020603050405020304" pitchFamily="18" charset="0"/>
              </a:rPr>
              <a:t>作者构建了两个模型，一个</a:t>
            </a:r>
            <a:r>
              <a:rPr lang="en-US" altLang="zh-CN" sz="2000" b="0" i="0" dirty="0">
                <a:solidFill>
                  <a:srgbClr val="1A1A1A"/>
                </a:solidFill>
                <a:effectLst/>
                <a:latin typeface="Times New Roman" panose="02020603050405020304" pitchFamily="18" charset="0"/>
                <a:cs typeface="Times New Roman" panose="02020603050405020304" pitchFamily="18" charset="0"/>
              </a:rPr>
              <a:t>BERT BASE</a:t>
            </a:r>
            <a:r>
              <a:rPr lang="zh-CN" altLang="en-US" sz="2000" b="0" i="0" dirty="0">
                <a:solidFill>
                  <a:srgbClr val="1A1A1A"/>
                </a:solidFill>
                <a:effectLst/>
                <a:latin typeface="Times New Roman" panose="02020603050405020304" pitchFamily="18" charset="0"/>
                <a:cs typeface="Times New Roman" panose="02020603050405020304" pitchFamily="18" charset="0"/>
              </a:rPr>
              <a:t>，</a:t>
            </a:r>
            <a:r>
              <a:rPr lang="en-US" altLang="zh-CN" sz="2000" b="0" i="0" dirty="0">
                <a:solidFill>
                  <a:srgbClr val="1A1A1A"/>
                </a:solidFill>
                <a:effectLst/>
                <a:latin typeface="Times New Roman" panose="02020603050405020304" pitchFamily="18" charset="0"/>
                <a:cs typeface="Times New Roman" panose="02020603050405020304" pitchFamily="18" charset="0"/>
              </a:rPr>
              <a:t>12</a:t>
            </a:r>
            <a:r>
              <a:rPr lang="zh-CN" altLang="en-US" sz="2000" b="0" i="0" dirty="0">
                <a:solidFill>
                  <a:srgbClr val="1A1A1A"/>
                </a:solidFill>
                <a:effectLst/>
                <a:latin typeface="Times New Roman" panose="02020603050405020304" pitchFamily="18" charset="0"/>
                <a:cs typeface="Times New Roman" panose="02020603050405020304" pitchFamily="18" charset="0"/>
              </a:rPr>
              <a:t>个</a:t>
            </a:r>
            <a:r>
              <a:rPr lang="en-US" altLang="zh-CN" sz="2000" b="0" i="0" dirty="0">
                <a:solidFill>
                  <a:srgbClr val="1A1A1A"/>
                </a:solidFill>
                <a:effectLst/>
                <a:latin typeface="Times New Roman" panose="02020603050405020304" pitchFamily="18" charset="0"/>
                <a:cs typeface="Times New Roman" panose="02020603050405020304" pitchFamily="18" charset="0"/>
              </a:rPr>
              <a:t>Transformer</a:t>
            </a:r>
            <a:r>
              <a:rPr lang="zh-CN" altLang="en-US" sz="2000" b="0" i="0" dirty="0">
                <a:solidFill>
                  <a:srgbClr val="1A1A1A"/>
                </a:solidFill>
                <a:effectLst/>
                <a:latin typeface="Times New Roman" panose="02020603050405020304" pitchFamily="18" charset="0"/>
                <a:cs typeface="Times New Roman" panose="02020603050405020304" pitchFamily="18" charset="0"/>
              </a:rPr>
              <a:t>模块层，</a:t>
            </a:r>
            <a:r>
              <a:rPr lang="en-US" altLang="zh-CN" sz="2000" b="0" i="0" dirty="0">
                <a:solidFill>
                  <a:srgbClr val="1A1A1A"/>
                </a:solidFill>
                <a:effectLst/>
                <a:latin typeface="Times New Roman" panose="02020603050405020304" pitchFamily="18" charset="0"/>
                <a:cs typeface="Times New Roman" panose="02020603050405020304" pitchFamily="18" charset="0"/>
              </a:rPr>
              <a:t>768</a:t>
            </a:r>
            <a:r>
              <a:rPr lang="zh-CN" altLang="en-US" sz="2000" b="0" i="0" dirty="0">
                <a:solidFill>
                  <a:srgbClr val="1A1A1A"/>
                </a:solidFill>
                <a:effectLst/>
                <a:latin typeface="Times New Roman" panose="02020603050405020304" pitchFamily="18" charset="0"/>
                <a:cs typeface="Times New Roman" panose="02020603050405020304" pitchFamily="18" charset="0"/>
              </a:rPr>
              <a:t>个隐层，</a:t>
            </a:r>
            <a:r>
              <a:rPr lang="en-US" altLang="zh-CN" sz="2000" b="0" i="0" dirty="0">
                <a:solidFill>
                  <a:srgbClr val="1A1A1A"/>
                </a:solidFill>
                <a:effectLst/>
                <a:latin typeface="Times New Roman" panose="02020603050405020304" pitchFamily="18" charset="0"/>
                <a:cs typeface="Times New Roman" panose="02020603050405020304" pitchFamily="18" charset="0"/>
              </a:rPr>
              <a:t>12</a:t>
            </a:r>
            <a:r>
              <a:rPr lang="zh-CN" altLang="en-US" sz="2000" b="0" i="0" dirty="0">
                <a:solidFill>
                  <a:srgbClr val="1A1A1A"/>
                </a:solidFill>
                <a:effectLst/>
                <a:latin typeface="Times New Roman" panose="02020603050405020304" pitchFamily="18" charset="0"/>
                <a:cs typeface="Times New Roman" panose="02020603050405020304" pitchFamily="18" charset="0"/>
              </a:rPr>
              <a:t>个</a:t>
            </a:r>
            <a:r>
              <a:rPr lang="en-US" altLang="zh-CN" sz="2000" b="0" i="0" dirty="0">
                <a:solidFill>
                  <a:srgbClr val="1A1A1A"/>
                </a:solidFill>
                <a:effectLst/>
                <a:latin typeface="Times New Roman" panose="02020603050405020304" pitchFamily="18" charset="0"/>
                <a:cs typeface="Times New Roman" panose="02020603050405020304" pitchFamily="18" charset="0"/>
              </a:rPr>
              <a:t>self-attention</a:t>
            </a:r>
            <a:r>
              <a:rPr lang="zh-CN" altLang="en-US" sz="2000" b="0" i="0" dirty="0">
                <a:solidFill>
                  <a:srgbClr val="1A1A1A"/>
                </a:solidFill>
                <a:effectLst/>
                <a:latin typeface="Times New Roman" panose="02020603050405020304" pitchFamily="18" charset="0"/>
                <a:cs typeface="Times New Roman" panose="02020603050405020304" pitchFamily="18" charset="0"/>
              </a:rPr>
              <a:t>中的</a:t>
            </a:r>
            <a:r>
              <a:rPr lang="en-US" altLang="zh-CN" sz="2000" b="0" i="0" dirty="0">
                <a:solidFill>
                  <a:srgbClr val="1A1A1A"/>
                </a:solidFill>
                <a:effectLst/>
                <a:latin typeface="Times New Roman" panose="02020603050405020304" pitchFamily="18" charset="0"/>
                <a:cs typeface="Times New Roman" panose="02020603050405020304" pitchFamily="18" charset="0"/>
              </a:rPr>
              <a:t>head</a:t>
            </a:r>
            <a:r>
              <a:rPr lang="zh-CN" altLang="en-US" sz="2000" b="0" i="0" dirty="0">
                <a:solidFill>
                  <a:srgbClr val="1A1A1A"/>
                </a:solidFill>
                <a:effectLst/>
                <a:latin typeface="Times New Roman" panose="02020603050405020304" pitchFamily="18" charset="0"/>
                <a:cs typeface="Times New Roman" panose="02020603050405020304" pitchFamily="18" charset="0"/>
              </a:rPr>
              <a:t>，总参数</a:t>
            </a:r>
            <a:r>
              <a:rPr lang="en-US" altLang="zh-CN" sz="2000" b="0" i="0" dirty="0">
                <a:solidFill>
                  <a:srgbClr val="1A1A1A"/>
                </a:solidFill>
                <a:effectLst/>
                <a:latin typeface="Times New Roman" panose="02020603050405020304" pitchFamily="18" charset="0"/>
                <a:cs typeface="Times New Roman" panose="02020603050405020304" pitchFamily="18" charset="0"/>
              </a:rPr>
              <a:t>110M</a:t>
            </a:r>
            <a:r>
              <a:rPr lang="zh-CN" altLang="en-US" sz="2000" b="0" i="0" dirty="0">
                <a:solidFill>
                  <a:srgbClr val="1A1A1A"/>
                </a:solidFill>
                <a:effectLst/>
                <a:latin typeface="Times New Roman" panose="02020603050405020304" pitchFamily="18" charset="0"/>
                <a:cs typeface="Times New Roman" panose="02020603050405020304" pitchFamily="18" charset="0"/>
              </a:rPr>
              <a:t>，一个</a:t>
            </a:r>
            <a:r>
              <a:rPr lang="en-US" altLang="zh-CN" sz="2000" b="0" i="0" dirty="0">
                <a:solidFill>
                  <a:srgbClr val="1A1A1A"/>
                </a:solidFill>
                <a:effectLst/>
                <a:latin typeface="Times New Roman" panose="02020603050405020304" pitchFamily="18" charset="0"/>
                <a:cs typeface="Times New Roman" panose="02020603050405020304" pitchFamily="18" charset="0"/>
              </a:rPr>
              <a:t>BERT LARGE</a:t>
            </a:r>
            <a:r>
              <a:rPr lang="zh-CN" altLang="en-US" sz="2000" b="0" i="0" dirty="0">
                <a:solidFill>
                  <a:srgbClr val="1A1A1A"/>
                </a:solidFill>
                <a:effectLst/>
                <a:latin typeface="Times New Roman" panose="02020603050405020304" pitchFamily="18" charset="0"/>
                <a:cs typeface="Times New Roman" panose="02020603050405020304" pitchFamily="18" charset="0"/>
              </a:rPr>
              <a:t>，</a:t>
            </a:r>
            <a:r>
              <a:rPr lang="en-US" altLang="zh-CN" sz="2000" b="0" i="0" dirty="0">
                <a:solidFill>
                  <a:srgbClr val="1A1A1A"/>
                </a:solidFill>
                <a:effectLst/>
                <a:latin typeface="Times New Roman" panose="02020603050405020304" pitchFamily="18" charset="0"/>
                <a:cs typeface="Times New Roman" panose="02020603050405020304" pitchFamily="18" charset="0"/>
              </a:rPr>
              <a:t>24</a:t>
            </a:r>
            <a:r>
              <a:rPr lang="zh-CN" altLang="en-US" sz="2000" b="0" i="0" dirty="0">
                <a:solidFill>
                  <a:srgbClr val="1A1A1A"/>
                </a:solidFill>
                <a:effectLst/>
                <a:latin typeface="Times New Roman" panose="02020603050405020304" pitchFamily="18" charset="0"/>
                <a:cs typeface="Times New Roman" panose="02020603050405020304" pitchFamily="18" charset="0"/>
              </a:rPr>
              <a:t>个</a:t>
            </a:r>
            <a:r>
              <a:rPr lang="en-US" altLang="zh-CN" sz="2000" b="0" i="0" dirty="0">
                <a:solidFill>
                  <a:srgbClr val="1A1A1A"/>
                </a:solidFill>
                <a:effectLst/>
                <a:latin typeface="Times New Roman" panose="02020603050405020304" pitchFamily="18" charset="0"/>
                <a:cs typeface="Times New Roman" panose="02020603050405020304" pitchFamily="18" charset="0"/>
              </a:rPr>
              <a:t>Transformer</a:t>
            </a:r>
            <a:r>
              <a:rPr lang="zh-CN" altLang="en-US" sz="2000" b="0" i="0" dirty="0">
                <a:solidFill>
                  <a:srgbClr val="1A1A1A"/>
                </a:solidFill>
                <a:effectLst/>
                <a:latin typeface="Times New Roman" panose="02020603050405020304" pitchFamily="18" charset="0"/>
                <a:cs typeface="Times New Roman" panose="02020603050405020304" pitchFamily="18" charset="0"/>
              </a:rPr>
              <a:t>模块层，</a:t>
            </a:r>
            <a:r>
              <a:rPr lang="en-US" altLang="zh-CN" sz="2000" b="0" i="0" dirty="0">
                <a:solidFill>
                  <a:srgbClr val="1A1A1A"/>
                </a:solidFill>
                <a:effectLst/>
                <a:latin typeface="Times New Roman" panose="02020603050405020304" pitchFamily="18" charset="0"/>
                <a:cs typeface="Times New Roman" panose="02020603050405020304" pitchFamily="18" charset="0"/>
              </a:rPr>
              <a:t>1024</a:t>
            </a:r>
            <a:r>
              <a:rPr lang="zh-CN" altLang="en-US" sz="2000" b="0" i="0" dirty="0">
                <a:solidFill>
                  <a:srgbClr val="1A1A1A"/>
                </a:solidFill>
                <a:effectLst/>
                <a:latin typeface="Times New Roman" panose="02020603050405020304" pitchFamily="18" charset="0"/>
                <a:cs typeface="Times New Roman" panose="02020603050405020304" pitchFamily="18" charset="0"/>
              </a:rPr>
              <a:t>个隐层，</a:t>
            </a:r>
            <a:r>
              <a:rPr lang="en-US" altLang="zh-CN" sz="2000" b="0" i="0" dirty="0">
                <a:solidFill>
                  <a:srgbClr val="1A1A1A"/>
                </a:solidFill>
                <a:effectLst/>
                <a:latin typeface="Times New Roman" panose="02020603050405020304" pitchFamily="18" charset="0"/>
                <a:cs typeface="Times New Roman" panose="02020603050405020304" pitchFamily="18" charset="0"/>
              </a:rPr>
              <a:t>16</a:t>
            </a:r>
            <a:r>
              <a:rPr lang="zh-CN" altLang="en-US" sz="2000" b="0" i="0" dirty="0">
                <a:solidFill>
                  <a:srgbClr val="1A1A1A"/>
                </a:solidFill>
                <a:effectLst/>
                <a:latin typeface="Times New Roman" panose="02020603050405020304" pitchFamily="18" charset="0"/>
                <a:cs typeface="Times New Roman" panose="02020603050405020304" pitchFamily="18" charset="0"/>
              </a:rPr>
              <a:t>个</a:t>
            </a:r>
            <a:r>
              <a:rPr lang="en-US" altLang="zh-CN" sz="2000" b="0" i="0" dirty="0">
                <a:solidFill>
                  <a:srgbClr val="1A1A1A"/>
                </a:solidFill>
                <a:effectLst/>
                <a:latin typeface="Times New Roman" panose="02020603050405020304" pitchFamily="18" charset="0"/>
                <a:cs typeface="Times New Roman" panose="02020603050405020304" pitchFamily="18" charset="0"/>
              </a:rPr>
              <a:t>self-attention</a:t>
            </a:r>
            <a:r>
              <a:rPr lang="zh-CN" altLang="en-US" sz="2000" b="0" i="0" dirty="0">
                <a:solidFill>
                  <a:srgbClr val="1A1A1A"/>
                </a:solidFill>
                <a:effectLst/>
                <a:latin typeface="Times New Roman" panose="02020603050405020304" pitchFamily="18" charset="0"/>
                <a:cs typeface="Times New Roman" panose="02020603050405020304" pitchFamily="18" charset="0"/>
              </a:rPr>
              <a:t>中的</a:t>
            </a:r>
            <a:r>
              <a:rPr lang="en-US" altLang="zh-CN" sz="2000" b="0" i="0" dirty="0">
                <a:solidFill>
                  <a:srgbClr val="1A1A1A"/>
                </a:solidFill>
                <a:effectLst/>
                <a:latin typeface="Times New Roman" panose="02020603050405020304" pitchFamily="18" charset="0"/>
                <a:cs typeface="Times New Roman" panose="02020603050405020304" pitchFamily="18" charset="0"/>
              </a:rPr>
              <a:t>head</a:t>
            </a:r>
            <a:r>
              <a:rPr lang="zh-CN" altLang="en-US" sz="2000" b="0" i="0" dirty="0">
                <a:solidFill>
                  <a:srgbClr val="1A1A1A"/>
                </a:solidFill>
                <a:effectLst/>
                <a:latin typeface="Times New Roman" panose="02020603050405020304" pitchFamily="18" charset="0"/>
                <a:cs typeface="Times New Roman" panose="02020603050405020304" pitchFamily="18" charset="0"/>
              </a:rPr>
              <a:t>，总参数超过</a:t>
            </a:r>
            <a:r>
              <a:rPr lang="en-US" altLang="zh-CN" sz="2000" b="0" i="0" dirty="0">
                <a:solidFill>
                  <a:srgbClr val="1A1A1A"/>
                </a:solidFill>
                <a:effectLst/>
                <a:latin typeface="Times New Roman" panose="02020603050405020304" pitchFamily="18" charset="0"/>
                <a:cs typeface="Times New Roman" panose="02020603050405020304" pitchFamily="18" charset="0"/>
              </a:rPr>
              <a:t>300M</a:t>
            </a:r>
            <a:endParaRPr lang="zh-CN" altLang="en-US" sz="20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EAEC6FEE-EF63-49E3-9041-09B56023D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181" y="2925759"/>
            <a:ext cx="7488832" cy="3480180"/>
          </a:xfrm>
          <a:prstGeom prst="rect">
            <a:avLst/>
          </a:prstGeom>
        </p:spPr>
      </p:pic>
    </p:spTree>
    <p:extLst>
      <p:ext uri="{BB962C8B-B14F-4D97-AF65-F5344CB8AC3E}">
        <p14:creationId xmlns:p14="http://schemas.microsoft.com/office/powerpoint/2010/main" val="33588957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97</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精调过程</a:t>
            </a:r>
            <a:endParaRPr lang="zh-CN" altLang="en-US" sz="2800" dirty="0"/>
          </a:p>
        </p:txBody>
      </p:sp>
      <p:sp>
        <p:nvSpPr>
          <p:cNvPr id="12" name="内容占位符 6">
            <a:extLst>
              <a:ext uri="{FF2B5EF4-FFF2-40B4-BE49-F238E27FC236}">
                <a16:creationId xmlns:a16="http://schemas.microsoft.com/office/drawing/2014/main" id="{972C303B-C064-43A3-88CD-4B341B69859D}"/>
              </a:ext>
            </a:extLst>
          </p:cNvPr>
          <p:cNvSpPr>
            <a:spLocks noGrp="1"/>
          </p:cNvSpPr>
          <p:nvPr>
            <p:ph idx="1"/>
          </p:nvPr>
        </p:nvSpPr>
        <p:spPr>
          <a:xfrm>
            <a:off x="534670" y="1764295"/>
            <a:ext cx="9624060" cy="4990084"/>
          </a:xfrm>
        </p:spPr>
        <p:txBody>
          <a:bodyPr>
            <a:normAutofit/>
          </a:bodyPr>
          <a:lstStyle/>
          <a:p>
            <a:r>
              <a:rPr lang="zh-CN" altLang="en-US" sz="2400" dirty="0"/>
              <a:t>精调中，不需要重新训练所有层</a:t>
            </a:r>
          </a:p>
        </p:txBody>
      </p:sp>
      <p:pic>
        <p:nvPicPr>
          <p:cNvPr id="13" name="内容占位符 4">
            <a:extLst>
              <a:ext uri="{FF2B5EF4-FFF2-40B4-BE49-F238E27FC236}">
                <a16:creationId xmlns:a16="http://schemas.microsoft.com/office/drawing/2014/main" id="{EE3C8AC3-A691-4A03-B335-4523C9D57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069" y="2412479"/>
            <a:ext cx="9623425" cy="3894969"/>
          </a:xfrm>
          <a:prstGeom prst="rect">
            <a:avLst/>
          </a:prstGeom>
        </p:spPr>
      </p:pic>
    </p:spTree>
    <p:extLst>
      <p:ext uri="{BB962C8B-B14F-4D97-AF65-F5344CB8AC3E}">
        <p14:creationId xmlns:p14="http://schemas.microsoft.com/office/powerpoint/2010/main" val="2977729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98</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t>精调过程</a:t>
            </a:r>
            <a:endParaRPr lang="zh-CN" altLang="en-US" sz="2800" dirty="0"/>
          </a:p>
        </p:txBody>
      </p:sp>
      <p:pic>
        <p:nvPicPr>
          <p:cNvPr id="10" name="内容占位符 4">
            <a:extLst>
              <a:ext uri="{FF2B5EF4-FFF2-40B4-BE49-F238E27FC236}">
                <a16:creationId xmlns:a16="http://schemas.microsoft.com/office/drawing/2014/main" id="{515DD54E-2EDA-401A-9C15-B5A84327EC5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4831" y="1915876"/>
            <a:ext cx="9183232" cy="3744416"/>
          </a:xfrm>
        </p:spPr>
      </p:pic>
    </p:spTree>
    <p:extLst>
      <p:ext uri="{BB962C8B-B14F-4D97-AF65-F5344CB8AC3E}">
        <p14:creationId xmlns:p14="http://schemas.microsoft.com/office/powerpoint/2010/main" val="3350295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494949"/>
                </a:solidFill>
                <a:latin typeface="+mn-ea"/>
              </a:rPr>
              <a:t>Bert</a:t>
            </a:r>
            <a:r>
              <a:rPr lang="zh-CN" altLang="en-US" sz="3600" b="1" dirty="0">
                <a:solidFill>
                  <a:srgbClr val="494949"/>
                </a:solidFill>
                <a:latin typeface="+mn-ea"/>
              </a:rPr>
              <a:t>预处理</a:t>
            </a:r>
            <a:r>
              <a:rPr lang="zh-CN" altLang="en-US" sz="3600" b="1" dirty="0" smtClean="0">
                <a:solidFill>
                  <a:srgbClr val="494949"/>
                </a:solidFill>
                <a:latin typeface="+mn-ea"/>
              </a:rPr>
              <a:t>模型</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99</a:t>
            </a:fld>
            <a:endParaRPr lang="zh-CN" altLang="en-US" dirty="0" smtClean="0"/>
          </a:p>
        </p:txBody>
      </p:sp>
      <p:sp>
        <p:nvSpPr>
          <p:cNvPr id="2" name="矩形 1"/>
          <p:cNvSpPr>
            <a:spLocks noChangeArrowheads="1"/>
          </p:cNvSpPr>
          <p:nvPr/>
        </p:nvSpPr>
        <p:spPr bwMode="auto">
          <a:xfrm>
            <a:off x="550863" y="942422"/>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800" b="1" dirty="0">
                <a:latin typeface="Times New Roman" panose="02020603050405020304" pitchFamily="18" charset="0"/>
                <a:cs typeface="Times New Roman" panose="02020603050405020304" pitchFamily="18" charset="0"/>
              </a:rPr>
              <a:t>完形填空：</a:t>
            </a:r>
            <a:r>
              <a:rPr lang="en-US" altLang="zh-CN" sz="2800" b="1" dirty="0">
                <a:solidFill>
                  <a:srgbClr val="1A1A1A"/>
                </a:solidFill>
                <a:latin typeface="Times New Roman" panose="02020603050405020304" pitchFamily="18" charset="0"/>
                <a:cs typeface="Times New Roman" panose="02020603050405020304" pitchFamily="18" charset="0"/>
              </a:rPr>
              <a:t>Masked LM</a:t>
            </a:r>
            <a:endParaRPr lang="zh-CN" altLang="en-US" sz="2800" dirty="0"/>
          </a:p>
        </p:txBody>
      </p:sp>
      <p:sp>
        <p:nvSpPr>
          <p:cNvPr id="9" name="内容占位符 2">
            <a:extLst>
              <a:ext uri="{FF2B5EF4-FFF2-40B4-BE49-F238E27FC236}">
                <a16:creationId xmlns:a16="http://schemas.microsoft.com/office/drawing/2014/main" id="{63C0F8F3-0848-4D1B-8E41-C781D8320CAF}"/>
              </a:ext>
            </a:extLst>
          </p:cNvPr>
          <p:cNvSpPr>
            <a:spLocks noGrp="1"/>
          </p:cNvSpPr>
          <p:nvPr>
            <p:ph idx="1"/>
          </p:nvPr>
        </p:nvSpPr>
        <p:spPr>
          <a:xfrm>
            <a:off x="666180" y="1620391"/>
            <a:ext cx="10037346" cy="3681533"/>
          </a:xfrm>
        </p:spPr>
        <p:txBody>
          <a:bodyPr>
            <a:normAutofit/>
          </a:bodyPr>
          <a:lstStyle/>
          <a:p>
            <a:pPr algn="l"/>
            <a:r>
              <a:rPr lang="zh-CN" altLang="en-US" sz="2000" b="0" i="0" dirty="0">
                <a:solidFill>
                  <a:srgbClr val="1A1A1A"/>
                </a:solidFill>
                <a:effectLst/>
                <a:latin typeface="Times New Roman" panose="02020603050405020304" pitchFamily="18" charset="0"/>
                <a:cs typeface="Times New Roman" panose="02020603050405020304" pitchFamily="18" charset="0"/>
              </a:rPr>
              <a:t>为了训练深度双向模型，作者使用了一种随机掩盖一定百分比的输入词的方法，然后去预测这些被掩盖的词，叫做“</a:t>
            </a:r>
            <a:r>
              <a:rPr lang="en-US" altLang="zh-CN" sz="2000" b="0" i="0" dirty="0">
                <a:solidFill>
                  <a:srgbClr val="1A1A1A"/>
                </a:solidFill>
                <a:effectLst/>
                <a:latin typeface="Times New Roman" panose="02020603050405020304" pitchFamily="18" charset="0"/>
                <a:cs typeface="Times New Roman" panose="02020603050405020304" pitchFamily="18" charset="0"/>
              </a:rPr>
              <a:t>Masked LM”(MLM)</a:t>
            </a:r>
            <a:r>
              <a:rPr lang="zh-CN" altLang="en-US" sz="2000" b="0" i="0" dirty="0">
                <a:solidFill>
                  <a:srgbClr val="1A1A1A"/>
                </a:solidFill>
                <a:effectLst/>
                <a:latin typeface="Times New Roman" panose="02020603050405020304" pitchFamily="18" charset="0"/>
                <a:cs typeface="Times New Roman" panose="02020603050405020304" pitchFamily="18" charset="0"/>
              </a:rPr>
              <a:t>，其实就可以想象成是完形</a:t>
            </a:r>
            <a:r>
              <a:rPr lang="zh-CN" altLang="en-US" sz="2000" b="0" i="0" dirty="0" smtClean="0">
                <a:solidFill>
                  <a:srgbClr val="1A1A1A"/>
                </a:solidFill>
                <a:effectLst/>
                <a:latin typeface="Times New Roman" panose="02020603050405020304" pitchFamily="18" charset="0"/>
                <a:cs typeface="Times New Roman" panose="02020603050405020304" pitchFamily="18" charset="0"/>
              </a:rPr>
              <a:t>填空</a:t>
            </a:r>
            <a:endParaRPr lang="en-US" altLang="zh-CN" sz="2000" b="0" i="0" dirty="0">
              <a:solidFill>
                <a:srgbClr val="1A1A1A"/>
              </a:solidFill>
              <a:effectLst/>
              <a:latin typeface="Times New Roman" panose="02020603050405020304" pitchFamily="18" charset="0"/>
              <a:cs typeface="Times New Roman" panose="02020603050405020304" pitchFamily="18" charset="0"/>
            </a:endParaRPr>
          </a:p>
          <a:p>
            <a:pPr algn="l"/>
            <a:endParaRPr lang="en-US" altLang="zh-CN" sz="2000" dirty="0">
              <a:solidFill>
                <a:srgbClr val="1A1A1A"/>
              </a:solidFill>
              <a:latin typeface="Times New Roman" panose="02020603050405020304" pitchFamily="18" charset="0"/>
              <a:cs typeface="Times New Roman" panose="02020603050405020304" pitchFamily="18" charset="0"/>
            </a:endParaRPr>
          </a:p>
          <a:p>
            <a:pPr algn="l"/>
            <a:r>
              <a:rPr lang="zh-CN" altLang="en-US" sz="2000" b="0" i="0" dirty="0">
                <a:solidFill>
                  <a:srgbClr val="1A1A1A"/>
                </a:solidFill>
                <a:effectLst/>
                <a:latin typeface="Times New Roman" panose="02020603050405020304" pitchFamily="18" charset="0"/>
                <a:cs typeface="Times New Roman" panose="02020603050405020304" pitchFamily="18" charset="0"/>
              </a:rPr>
              <a:t>在作者实验中使用的是</a:t>
            </a:r>
            <a:r>
              <a:rPr lang="en-US" altLang="zh-CN" sz="2000" b="0" i="0" dirty="0">
                <a:solidFill>
                  <a:srgbClr val="1A1A1A"/>
                </a:solidFill>
                <a:effectLst/>
                <a:latin typeface="Times New Roman" panose="02020603050405020304" pitchFamily="18" charset="0"/>
                <a:cs typeface="Times New Roman" panose="02020603050405020304" pitchFamily="18" charset="0"/>
              </a:rPr>
              <a:t>15%</a:t>
            </a:r>
            <a:r>
              <a:rPr lang="zh-CN" altLang="en-US" sz="2000" b="0" i="0" dirty="0">
                <a:solidFill>
                  <a:srgbClr val="1A1A1A"/>
                </a:solidFill>
                <a:effectLst/>
                <a:latin typeface="Times New Roman" panose="02020603050405020304" pitchFamily="18" charset="0"/>
                <a:cs typeface="Times New Roman" panose="02020603050405020304" pitchFamily="18" charset="0"/>
              </a:rPr>
              <a:t>的词，也就是说有随机选择的</a:t>
            </a:r>
            <a:r>
              <a:rPr lang="en-US" altLang="zh-CN" sz="2000" b="0" i="0" dirty="0">
                <a:solidFill>
                  <a:srgbClr val="1A1A1A"/>
                </a:solidFill>
                <a:effectLst/>
                <a:latin typeface="Times New Roman" panose="02020603050405020304" pitchFamily="18" charset="0"/>
                <a:cs typeface="Times New Roman" panose="02020603050405020304" pitchFamily="18" charset="0"/>
              </a:rPr>
              <a:t>15%</a:t>
            </a:r>
            <a:r>
              <a:rPr lang="zh-CN" altLang="en-US" sz="2000" b="0" i="0" dirty="0">
                <a:solidFill>
                  <a:srgbClr val="1A1A1A"/>
                </a:solidFill>
                <a:effectLst/>
                <a:latin typeface="Times New Roman" panose="02020603050405020304" pitchFamily="18" charset="0"/>
                <a:cs typeface="Times New Roman" panose="02020603050405020304" pitchFamily="18" charset="0"/>
              </a:rPr>
              <a:t>的词会被</a:t>
            </a:r>
            <a:r>
              <a:rPr lang="en-US" altLang="zh-CN" sz="2000" b="0" i="0" dirty="0">
                <a:solidFill>
                  <a:srgbClr val="1A1A1A"/>
                </a:solidFill>
                <a:effectLst/>
                <a:latin typeface="Times New Roman" panose="02020603050405020304" pitchFamily="18" charset="0"/>
                <a:cs typeface="Times New Roman" panose="02020603050405020304" pitchFamily="18" charset="0"/>
              </a:rPr>
              <a:t>masked</a:t>
            </a:r>
            <a:r>
              <a:rPr lang="zh-CN" altLang="en-US" sz="2000" b="0" i="0" dirty="0">
                <a:solidFill>
                  <a:srgbClr val="1A1A1A"/>
                </a:solidFill>
                <a:effectLst/>
                <a:latin typeface="Times New Roman" panose="02020603050405020304" pitchFamily="18" charset="0"/>
                <a:cs typeface="Times New Roman" panose="02020603050405020304" pitchFamily="18" charset="0"/>
              </a:rPr>
              <a:t>掉，然后去预测这些被</a:t>
            </a:r>
            <a:r>
              <a:rPr lang="en-US" altLang="zh-CN" sz="2000" b="0" i="0" dirty="0">
                <a:solidFill>
                  <a:srgbClr val="1A1A1A"/>
                </a:solidFill>
                <a:effectLst/>
                <a:latin typeface="Times New Roman" panose="02020603050405020304" pitchFamily="18" charset="0"/>
                <a:cs typeface="Times New Roman" panose="02020603050405020304" pitchFamily="18" charset="0"/>
              </a:rPr>
              <a:t>masked</a:t>
            </a:r>
            <a:r>
              <a:rPr lang="zh-CN" altLang="en-US" sz="2000" b="0" i="0" dirty="0">
                <a:solidFill>
                  <a:srgbClr val="1A1A1A"/>
                </a:solidFill>
                <a:effectLst/>
                <a:latin typeface="Times New Roman" panose="02020603050405020304" pitchFamily="18" charset="0"/>
                <a:cs typeface="Times New Roman" panose="02020603050405020304" pitchFamily="18" charset="0"/>
              </a:rPr>
              <a:t>掉的词是什么，这时实际上已经变成一个单纯分类问题了，不是传统意义上的生成语言模型了，根据这个位置的</a:t>
            </a:r>
            <a:r>
              <a:rPr lang="en-US" altLang="zh-CN" sz="2000" b="0" i="0" dirty="0">
                <a:solidFill>
                  <a:srgbClr val="1A1A1A"/>
                </a:solidFill>
                <a:effectLst/>
                <a:latin typeface="Times New Roman" panose="02020603050405020304" pitchFamily="18" charset="0"/>
                <a:cs typeface="Times New Roman" panose="02020603050405020304" pitchFamily="18" charset="0"/>
              </a:rPr>
              <a:t>hidden state</a:t>
            </a:r>
            <a:r>
              <a:rPr lang="zh-CN" altLang="en-US" sz="2000" b="0" i="0" dirty="0">
                <a:solidFill>
                  <a:srgbClr val="1A1A1A"/>
                </a:solidFill>
                <a:effectLst/>
                <a:latin typeface="Times New Roman" panose="02020603050405020304" pitchFamily="18" charset="0"/>
                <a:cs typeface="Times New Roman" panose="02020603050405020304" pitchFamily="18" charset="0"/>
              </a:rPr>
              <a:t>预测是什么</a:t>
            </a:r>
            <a:r>
              <a:rPr lang="en-US" altLang="zh-CN" sz="2000" b="0" i="0" dirty="0">
                <a:solidFill>
                  <a:srgbClr val="1A1A1A"/>
                </a:solidFill>
                <a:effectLst/>
                <a:latin typeface="Times New Roman" panose="02020603050405020304" pitchFamily="18" charset="0"/>
                <a:cs typeface="Times New Roman" panose="02020603050405020304" pitchFamily="18" charset="0"/>
              </a:rPr>
              <a:t>token</a:t>
            </a:r>
            <a:r>
              <a:rPr lang="zh-CN" altLang="en-US" sz="2000" b="0" i="0" dirty="0">
                <a:solidFill>
                  <a:srgbClr val="1A1A1A"/>
                </a:solidFill>
                <a:effectLst/>
                <a:latin typeface="Times New Roman" panose="02020603050405020304" pitchFamily="18" charset="0"/>
                <a:cs typeface="Times New Roman" panose="02020603050405020304" pitchFamily="18" charset="0"/>
              </a:rPr>
              <a:t>，而不是预测下一个词的概率了</a:t>
            </a: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751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TotalTime>
  <Pages>0</Pages>
  <Words>8510</Words>
  <Characters>0</Characters>
  <Application>Microsoft Office PowerPoint</Application>
  <DocSecurity>0</DocSecurity>
  <PresentationFormat>自定义</PresentationFormat>
  <Lines>0</Lines>
  <Paragraphs>859</Paragraphs>
  <Slides>107</Slides>
  <Notes>60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107</vt:i4>
      </vt:variant>
    </vt:vector>
  </HeadingPairs>
  <TitlesOfParts>
    <vt:vector size="119" baseType="lpstr">
      <vt:lpstr>-apple-system</vt:lpstr>
      <vt:lpstr>仿宋</vt:lpstr>
      <vt:lpstr>华文中宋</vt:lpstr>
      <vt:lpstr>楷体</vt:lpstr>
      <vt:lpstr>宋体</vt:lpstr>
      <vt:lpstr>Microsoft YaHei</vt:lpstr>
      <vt:lpstr>Microsoft YaHei</vt:lpstr>
      <vt:lpstr>Arial</vt:lpstr>
      <vt:lpstr>Calibri</vt:lpstr>
      <vt:lpstr>Cambria Math</vt:lpstr>
      <vt:lpstr>Times New Roman</vt:lpstr>
      <vt:lpstr>Office 主题</vt:lpstr>
      <vt:lpstr>第7讲 深度学习算法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510</cp:revision>
  <cp:lastPrinted>2024-03-20T05:49:53Z</cp:lastPrinted>
  <dcterms:created xsi:type="dcterms:W3CDTF">2016-12-19T01:38:00Z</dcterms:created>
  <dcterms:modified xsi:type="dcterms:W3CDTF">2024-03-20T05:50:01Z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