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681" r:id="rId3"/>
    <p:sldId id="735" r:id="rId4"/>
    <p:sldId id="655" r:id="rId5"/>
    <p:sldId id="714" r:id="rId6"/>
    <p:sldId id="672" r:id="rId7"/>
    <p:sldId id="746" r:id="rId8"/>
    <p:sldId id="736" r:id="rId9"/>
    <p:sldId id="689" r:id="rId10"/>
    <p:sldId id="673" r:id="rId11"/>
    <p:sldId id="747" r:id="rId12"/>
    <p:sldId id="737" r:id="rId13"/>
    <p:sldId id="637" r:id="rId14"/>
    <p:sldId id="738" r:id="rId15"/>
    <p:sldId id="644" r:id="rId16"/>
    <p:sldId id="645" r:id="rId17"/>
    <p:sldId id="646" r:id="rId18"/>
    <p:sldId id="674" r:id="rId19"/>
    <p:sldId id="675" r:id="rId20"/>
    <p:sldId id="649" r:id="rId21"/>
    <p:sldId id="650" r:id="rId22"/>
    <p:sldId id="748" r:id="rId23"/>
    <p:sldId id="687" r:id="rId24"/>
    <p:sldId id="676" r:id="rId25"/>
    <p:sldId id="690" r:id="rId26"/>
    <p:sldId id="739" r:id="rId27"/>
    <p:sldId id="715" r:id="rId28"/>
    <p:sldId id="656" r:id="rId29"/>
    <p:sldId id="740" r:id="rId30"/>
    <p:sldId id="741" r:id="rId31"/>
    <p:sldId id="670" r:id="rId32"/>
    <p:sldId id="661" r:id="rId33"/>
    <p:sldId id="742" r:id="rId34"/>
    <p:sldId id="743" r:id="rId35"/>
    <p:sldId id="668" r:id="rId36"/>
    <p:sldId id="749" r:id="rId37"/>
    <p:sldId id="751" r:id="rId38"/>
    <p:sldId id="750" r:id="rId39"/>
    <p:sldId id="752" r:id="rId40"/>
    <p:sldId id="744" r:id="rId41"/>
    <p:sldId id="745" r:id="rId42"/>
    <p:sldId id="717" r:id="rId43"/>
  </p:sldIdLst>
  <p:sldSz cx="10693400" cy="7561263"/>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p:cViewPr varScale="1">
        <p:scale>
          <a:sx n="60" d="100"/>
          <a:sy n="60" d="100"/>
        </p:scale>
        <p:origin x="1000" y="32"/>
      </p:cViewPr>
      <p:guideLst>
        <p:guide orient="horz" pos="2382"/>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C203A-DDBD-4F44-BDC5-2F77DAD483A6}" type="datetimeFigureOut">
              <a:rPr lang="zh-CN" altLang="en-US" smtClean="0"/>
              <a:t>2024/3/20</a:t>
            </a:fld>
            <a:endParaRPr lang="zh-CN" altLang="en-US"/>
          </a:p>
        </p:txBody>
      </p:sp>
      <p:sp>
        <p:nvSpPr>
          <p:cNvPr id="4" name="幻灯片图像占位符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F1F9E-7F57-4E57-BC8F-7F8135BCA586}" type="slidenum">
              <a:rPr lang="zh-CN" altLang="en-US" smtClean="0"/>
              <a:t>‹#›</a:t>
            </a:fld>
            <a:endParaRPr lang="zh-CN" altLang="en-US"/>
          </a:p>
        </p:txBody>
      </p:sp>
    </p:spTree>
    <p:extLst>
      <p:ext uri="{BB962C8B-B14F-4D97-AF65-F5344CB8AC3E}">
        <p14:creationId xmlns:p14="http://schemas.microsoft.com/office/powerpoint/2010/main" val="21420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2005" y="2348893"/>
            <a:ext cx="9089390" cy="1620771"/>
          </a:xfrm>
        </p:spPr>
        <p:txBody>
          <a:bodyPr/>
          <a:lstStyle/>
          <a:p>
            <a:r>
              <a:rPr lang="zh-CN" altLang="en-US"/>
              <a:t>单击此处编辑母版标题样式</a:t>
            </a:r>
          </a:p>
        </p:txBody>
      </p:sp>
      <p:sp>
        <p:nvSpPr>
          <p:cNvPr id="3" name="副标题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52715" y="302802"/>
            <a:ext cx="2406015" cy="645157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34670" y="302802"/>
            <a:ext cx="7039822" cy="645157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4705" y="4858812"/>
            <a:ext cx="9089390" cy="150175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4671" y="301050"/>
            <a:ext cx="3518055" cy="1281214"/>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5981" y="5292884"/>
            <a:ext cx="6416040" cy="624855"/>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2024/3/20</a:t>
            </a:fld>
            <a:endParaRPr lang="zh-CN" altLang="en-US"/>
          </a:p>
        </p:txBody>
      </p:sp>
      <p:sp>
        <p:nvSpPr>
          <p:cNvPr id="5" name="页脚占位符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uof1984.net/"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财大ppt模板\B10PPT模板（二）-04.jpg"/>
          <p:cNvPicPr>
            <a:picLocks noChangeAspect="1" noChangeArrowheads="1"/>
          </p:cNvPicPr>
          <p:nvPr/>
        </p:nvPicPr>
        <p:blipFill>
          <a:blip r:embed="rId2"/>
          <a:srcRect/>
          <a:stretch>
            <a:fillRect/>
          </a:stretch>
        </p:blipFill>
        <p:spPr bwMode="auto">
          <a:xfrm>
            <a:off x="1400" y="40872"/>
            <a:ext cx="10692000" cy="7556183"/>
          </a:xfrm>
          <a:prstGeom prst="rect">
            <a:avLst/>
          </a:prstGeom>
          <a:noFill/>
        </p:spPr>
      </p:pic>
      <p:sp>
        <p:nvSpPr>
          <p:cNvPr id="2" name="标题 1"/>
          <p:cNvSpPr>
            <a:spLocks noGrp="1"/>
          </p:cNvSpPr>
          <p:nvPr>
            <p:ph type="ctrTitle"/>
          </p:nvPr>
        </p:nvSpPr>
        <p:spPr>
          <a:xfrm>
            <a:off x="522164" y="2566186"/>
            <a:ext cx="9413332" cy="1502478"/>
          </a:xfrm>
        </p:spPr>
        <p:txBody>
          <a:bodyPr>
            <a:noAutofit/>
          </a:bodyPr>
          <a:lstStyle/>
          <a:p>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smtClean="0">
                <a:solidFill>
                  <a:srgbClr val="7C1D20"/>
                </a:solidFill>
                <a:latin typeface="楷体" panose="02010609060101010101" pitchFamily="49" charset="-122"/>
                <a:ea typeface="楷体" panose="02010609060101010101" pitchFamily="49" charset="-122"/>
              </a:rPr>
              <a:t>8</a:t>
            </a:r>
            <a:r>
              <a:rPr lang="zh-CN" altLang="en-US" sz="3600" b="1" dirty="0" smtClean="0">
                <a:solidFill>
                  <a:srgbClr val="7C1D20"/>
                </a:solidFill>
                <a:latin typeface="楷体" panose="02010609060101010101" pitchFamily="49" charset="-122"/>
                <a:ea typeface="楷体" panose="02010609060101010101" pitchFamily="49" charset="-122"/>
              </a:rPr>
              <a:t>讲 机器学习中的特征工程：理论与实操</a:t>
            </a:r>
            <a:r>
              <a:rPr lang="en-US" altLang="zh-CN" sz="3600" b="1" dirty="0"/>
              <a:t/>
            </a:r>
            <a:br>
              <a:rPr lang="en-US" altLang="zh-CN" sz="3600" b="1" dirty="0"/>
            </a:br>
            <a:endParaRPr lang="zh-CN" altLang="en-US" sz="3600" b="1" dirty="0"/>
          </a:p>
        </p:txBody>
      </p:sp>
      <p:sp>
        <p:nvSpPr>
          <p:cNvPr id="6" name="标题 1"/>
          <p:cNvSpPr txBox="1">
            <a:spLocks/>
          </p:cNvSpPr>
          <p:nvPr/>
        </p:nvSpPr>
        <p:spPr>
          <a:xfrm>
            <a:off x="972218" y="3780631"/>
            <a:ext cx="8406930" cy="2232248"/>
          </a:xfrm>
          <a:prstGeom prst="rect">
            <a:avLst/>
          </a:prstGeom>
        </p:spPr>
        <p:txBody>
          <a:bodyPr vert="horz" lIns="104306" tIns="52153" rIns="104306" bIns="52153" rtlCol="0" anchor="ctr">
            <a:normAutofit/>
          </a:bodyPr>
          <a:lstStyle/>
          <a:p>
            <a:pPr algn="ctr">
              <a:lnSpc>
                <a:spcPct val="150000"/>
              </a:lnSpc>
            </a:pPr>
            <a:r>
              <a:rPr lang="zh-CN" altLang="en-US" sz="2800" b="1" dirty="0">
                <a:latin typeface="楷体" panose="02010609060101010101" pitchFamily="49" charset="-122"/>
                <a:ea typeface="楷体" panose="02010609060101010101" pitchFamily="49" charset="-122"/>
              </a:rPr>
              <a:t>郭峰</a:t>
            </a:r>
            <a:endParaRPr lang="en-US" altLang="zh-CN" sz="2800" b="1" dirty="0">
              <a:latin typeface="楷体" panose="02010609060101010101" pitchFamily="49" charset="-122"/>
              <a:ea typeface="楷体" panose="02010609060101010101" pitchFamily="49" charset="-122"/>
            </a:endParaRPr>
          </a:p>
          <a:p>
            <a:pPr algn="ctr">
              <a:lnSpc>
                <a:spcPct val="150000"/>
              </a:lnSpc>
            </a:pPr>
            <a:r>
              <a:rPr lang="zh-CN" altLang="en-US" sz="2000" dirty="0">
                <a:latin typeface="楷体" panose="02010609060101010101" pitchFamily="49" charset="-122"/>
                <a:ea typeface="楷体" panose="02010609060101010101" pitchFamily="49" charset="-122"/>
              </a:rPr>
              <a:t>上海财经大学公共经济与管理学院</a:t>
            </a:r>
            <a:endParaRPr lang="en-US" altLang="zh-CN" sz="2000" dirty="0">
              <a:latin typeface="楷体" panose="02010609060101010101" pitchFamily="49" charset="-122"/>
              <a:ea typeface="楷体" panose="02010609060101010101" pitchFamily="49" charset="-122"/>
            </a:endParaRPr>
          </a:p>
          <a:p>
            <a:pPr algn="ctr">
              <a:lnSpc>
                <a:spcPct val="150000"/>
              </a:lnSpc>
            </a:pPr>
            <a:r>
              <a:rPr lang="zh-CN" altLang="en-US" sz="2000" dirty="0" smtClean="0">
                <a:latin typeface="楷体" panose="02010609060101010101" pitchFamily="49" charset="-122"/>
                <a:ea typeface="楷体" panose="02010609060101010101" pitchFamily="49" charset="-122"/>
              </a:rPr>
              <a:t>数</a:t>
            </a:r>
            <a:r>
              <a:rPr lang="zh-CN" altLang="en-US" sz="2000" dirty="0">
                <a:latin typeface="楷体" panose="02010609060101010101" pitchFamily="49" charset="-122"/>
                <a:ea typeface="楷体" panose="02010609060101010101" pitchFamily="49" charset="-122"/>
              </a:rPr>
              <a:t>实融合与智能治理实验室</a:t>
            </a:r>
            <a:endParaRPr lang="en-US" altLang="zh-CN" sz="2000" dirty="0">
              <a:latin typeface="楷体" panose="02010609060101010101" pitchFamily="49" charset="-122"/>
              <a:ea typeface="楷体" panose="02010609060101010101" pitchFamily="49" charset="-122"/>
            </a:endParaRPr>
          </a:p>
          <a:p>
            <a:pPr algn="ctr">
              <a:lnSpc>
                <a:spcPct val="150000"/>
              </a:lnSpc>
            </a:pPr>
            <a:r>
              <a:rPr lang="en-US" altLang="zh-CN" sz="2000" dirty="0">
                <a:latin typeface="楷体" panose="02010609060101010101" pitchFamily="49" charset="-122"/>
                <a:ea typeface="楷体" panose="02010609060101010101" pitchFamily="49" charset="-122"/>
              </a:rPr>
              <a:t>2023</a:t>
            </a:r>
            <a:r>
              <a:rPr lang="zh-CN" altLang="en-US" sz="2000" dirty="0">
                <a:latin typeface="楷体" panose="02010609060101010101" pitchFamily="49" charset="-122"/>
                <a:ea typeface="楷体" panose="02010609060101010101" pitchFamily="49" charset="-122"/>
              </a:rPr>
              <a:t>年</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月</a:t>
            </a:r>
            <a:endParaRPr lang="en-US" altLang="zh-CN" sz="2000" dirty="0">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6B16F0-F9BC-4C76-9529-0CA2AD5CBA4A}"/>
              </a:ext>
            </a:extLst>
          </p:cNvPr>
          <p:cNvSpPr>
            <a:spLocks noGrp="1"/>
          </p:cNvSpPr>
          <p:nvPr>
            <p:ph type="title"/>
          </p:nvPr>
        </p:nvSpPr>
        <p:spPr/>
        <p:txBody>
          <a:bodyPr>
            <a:normAutofit/>
          </a:bodyPr>
          <a:lstStyle/>
          <a:p>
            <a:pPr algn="l"/>
            <a:r>
              <a:rPr lang="zh-CN" altLang="en-US" sz="3600" b="1" dirty="0">
                <a:latin typeface="Times New Roman" panose="02020603050405020304" pitchFamily="18" charset="0"/>
                <a:cs typeface="Times New Roman" panose="02020603050405020304" pitchFamily="18" charset="0"/>
              </a:rPr>
              <a:t>主要内容</a:t>
            </a:r>
            <a:endParaRPr lang="zh-CN" altLang="en-US" sz="36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8EFCB8DD-F6EF-4DDB-8D9F-F58563ADD98B}"/>
              </a:ext>
            </a:extLst>
          </p:cNvPr>
          <p:cNvSpPr>
            <a:spLocks noGrp="1"/>
          </p:cNvSpPr>
          <p:nvPr>
            <p:ph idx="1"/>
          </p:nvPr>
        </p:nvSpPr>
        <p:spPr>
          <a:xfrm>
            <a:off x="534670" y="1620391"/>
            <a:ext cx="9624060" cy="5133988"/>
          </a:xfrm>
        </p:spPr>
        <p:txBody>
          <a:bodyPr>
            <a:normAutofit/>
          </a:bodyPr>
          <a:lstStyle/>
          <a:p>
            <a:pPr>
              <a:spcBef>
                <a:spcPts val="1800"/>
              </a:spcBef>
              <a:buFont typeface="Wingdings" panose="05000000000000000000" pitchFamily="2" charset="2"/>
              <a:buChar char="Ø"/>
            </a:pPr>
            <a:r>
              <a:rPr lang="zh-CN" altLang="en-US" sz="2400" dirty="0"/>
              <a:t>查看数据</a:t>
            </a:r>
            <a:r>
              <a:rPr lang="zh-CN" altLang="en-US" sz="2400" dirty="0" smtClean="0"/>
              <a:t>概况</a:t>
            </a:r>
            <a:endParaRPr lang="en-US" altLang="zh-CN" sz="2400" dirty="0"/>
          </a:p>
          <a:p>
            <a:pPr lvl="1">
              <a:spcBef>
                <a:spcPts val="1800"/>
              </a:spcBef>
            </a:pPr>
            <a:r>
              <a:rPr lang="zh-CN" altLang="en-US" sz="1900" dirty="0"/>
              <a:t>这部分主要是查看数据的规模、列名、非空行数、数据类型（数值型还是字符型），从而对数据有一个总体的认识</a:t>
            </a:r>
            <a:endParaRPr lang="en-US" altLang="zh-CN" sz="1900" dirty="0"/>
          </a:p>
          <a:p>
            <a:pPr>
              <a:spcBef>
                <a:spcPts val="1800"/>
              </a:spcBef>
              <a:buFont typeface="Wingdings" panose="05000000000000000000" pitchFamily="2" charset="2"/>
              <a:buChar char="Ø"/>
            </a:pPr>
            <a:r>
              <a:rPr lang="zh-CN" altLang="en-US" sz="2400" dirty="0"/>
              <a:t>查看数据统计信息</a:t>
            </a:r>
            <a:endParaRPr lang="en-US" altLang="zh-CN" sz="2400" dirty="0"/>
          </a:p>
          <a:p>
            <a:pPr lvl="1">
              <a:spcBef>
                <a:spcPts val="1800"/>
              </a:spcBef>
              <a:buFont typeface="Arial" panose="020B0604020202020204" pitchFamily="34" charset="0"/>
              <a:buChar char="•"/>
            </a:pPr>
            <a:r>
              <a:rPr lang="zh-CN" altLang="en-US" sz="1900" dirty="0"/>
              <a:t>数据等级：定类、定序、定距、定比</a:t>
            </a:r>
            <a:endParaRPr lang="en-US" altLang="zh-CN" sz="1900" dirty="0"/>
          </a:p>
          <a:p>
            <a:pPr lvl="1">
              <a:spcBef>
                <a:spcPts val="1800"/>
              </a:spcBef>
              <a:buFont typeface="Arial" panose="020B0604020202020204" pitchFamily="34" charset="0"/>
              <a:buChar char="•"/>
            </a:pPr>
            <a:r>
              <a:rPr lang="zh-CN" altLang="en-US" sz="1900" dirty="0"/>
              <a:t>统计量</a:t>
            </a:r>
            <a:endParaRPr lang="en-US" altLang="zh-CN" sz="1900" dirty="0"/>
          </a:p>
          <a:p>
            <a:pPr lvl="1">
              <a:spcBef>
                <a:spcPts val="1800"/>
              </a:spcBef>
              <a:buFont typeface="Arial" panose="020B0604020202020204" pitchFamily="34" charset="0"/>
              <a:buChar char="•"/>
            </a:pPr>
            <a:r>
              <a:rPr lang="zh-CN" altLang="en-US" sz="1900" dirty="0"/>
              <a:t>变量分布</a:t>
            </a:r>
            <a:endParaRPr lang="en-US" altLang="zh-CN" sz="1900" dirty="0"/>
          </a:p>
          <a:p>
            <a:pPr marL="0" indent="0">
              <a:spcBef>
                <a:spcPts val="1800"/>
              </a:spcBef>
              <a:buNone/>
            </a:pPr>
            <a:endParaRPr lang="en-US" altLang="zh-CN" sz="1900" dirty="0"/>
          </a:p>
          <a:p>
            <a:pPr lvl="1">
              <a:spcBef>
                <a:spcPts val="1800"/>
              </a:spcBef>
              <a:buFont typeface="Arial" panose="020B0604020202020204" pitchFamily="34" charset="0"/>
              <a:buChar char="•"/>
            </a:pPr>
            <a:endParaRPr lang="en-US" altLang="zh-CN" sz="1900" dirty="0"/>
          </a:p>
          <a:p>
            <a:pPr>
              <a:spcBef>
                <a:spcPts val="1800"/>
              </a:spcBef>
            </a:pPr>
            <a:endParaRPr lang="zh-CN" altLang="en-US" sz="2400" dirty="0"/>
          </a:p>
        </p:txBody>
      </p:sp>
      <p:pic>
        <p:nvPicPr>
          <p:cNvPr id="4" name="图片 3"/>
          <p:cNvPicPr>
            <a:picLocks noChangeAspect="1"/>
          </p:cNvPicPr>
          <p:nvPr/>
        </p:nvPicPr>
        <p:blipFill>
          <a:blip r:embed="rId2"/>
          <a:stretch>
            <a:fillRect/>
          </a:stretch>
        </p:blipFill>
        <p:spPr>
          <a:xfrm>
            <a:off x="698775" y="5148783"/>
            <a:ext cx="9459955" cy="2160240"/>
          </a:xfrm>
          <a:prstGeom prst="rect">
            <a:avLst/>
          </a:prstGeom>
        </p:spPr>
      </p:pic>
    </p:spTree>
    <p:extLst>
      <p:ext uri="{BB962C8B-B14F-4D97-AF65-F5344CB8AC3E}">
        <p14:creationId xmlns:p14="http://schemas.microsoft.com/office/powerpoint/2010/main" val="329448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6B16F0-F9BC-4C76-9529-0CA2AD5CBA4A}"/>
              </a:ext>
            </a:extLst>
          </p:cNvPr>
          <p:cNvSpPr>
            <a:spLocks noGrp="1"/>
          </p:cNvSpPr>
          <p:nvPr>
            <p:ph type="title"/>
          </p:nvPr>
        </p:nvSpPr>
        <p:spPr/>
        <p:txBody>
          <a:bodyPr>
            <a:normAutofit/>
          </a:bodyPr>
          <a:lstStyle/>
          <a:p>
            <a:pPr algn="l"/>
            <a:r>
              <a:rPr lang="zh-CN" altLang="en-US" sz="3600" b="1" dirty="0">
                <a:latin typeface="Times New Roman" panose="02020603050405020304" pitchFamily="18" charset="0"/>
                <a:cs typeface="Times New Roman" panose="02020603050405020304" pitchFamily="18" charset="0"/>
              </a:rPr>
              <a:t>主要内容</a:t>
            </a:r>
            <a:endParaRPr lang="zh-CN" altLang="en-US" sz="36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8EFCB8DD-F6EF-4DDB-8D9F-F58563ADD98B}"/>
              </a:ext>
            </a:extLst>
          </p:cNvPr>
          <p:cNvSpPr>
            <a:spLocks noGrp="1"/>
          </p:cNvSpPr>
          <p:nvPr>
            <p:ph idx="1"/>
          </p:nvPr>
        </p:nvSpPr>
        <p:spPr>
          <a:xfrm>
            <a:off x="534670" y="1620391"/>
            <a:ext cx="9624060" cy="5133988"/>
          </a:xfrm>
        </p:spPr>
        <p:txBody>
          <a:bodyPr>
            <a:normAutofit/>
          </a:bodyPr>
          <a:lstStyle/>
          <a:p>
            <a:pPr>
              <a:spcBef>
                <a:spcPts val="1800"/>
              </a:spcBef>
              <a:buFont typeface="Wingdings" panose="05000000000000000000" pitchFamily="2" charset="2"/>
              <a:buChar char="Ø"/>
            </a:pPr>
            <a:r>
              <a:rPr lang="zh-CN" altLang="en-US" sz="2400" dirty="0" smtClean="0"/>
              <a:t>变量</a:t>
            </a:r>
            <a:r>
              <a:rPr lang="zh-CN" altLang="en-US" sz="2400" dirty="0"/>
              <a:t>相关性探索</a:t>
            </a:r>
            <a:endParaRPr lang="en-US" altLang="zh-CN" sz="2400" dirty="0"/>
          </a:p>
          <a:p>
            <a:pPr lvl="1">
              <a:spcBef>
                <a:spcPts val="1800"/>
              </a:spcBef>
              <a:buFont typeface="Arial" panose="020B0604020202020204" pitchFamily="34" charset="0"/>
              <a:buChar char="•"/>
            </a:pPr>
            <a:r>
              <a:rPr lang="zh-CN" altLang="en-US" sz="1900" dirty="0"/>
              <a:t>整体相关系数矩阵</a:t>
            </a:r>
            <a:endParaRPr lang="en-US" altLang="zh-CN" sz="1900" dirty="0"/>
          </a:p>
          <a:p>
            <a:pPr lvl="1">
              <a:spcBef>
                <a:spcPts val="1800"/>
              </a:spcBef>
              <a:buFont typeface="Arial" panose="020B0604020202020204" pitchFamily="34" charset="0"/>
              <a:buChar char="•"/>
            </a:pPr>
            <a:r>
              <a:rPr lang="zh-CN" altLang="en-US" sz="1900" dirty="0"/>
              <a:t>分组相关系数</a:t>
            </a:r>
            <a:endParaRPr lang="en-US" altLang="zh-CN" sz="1900" dirty="0"/>
          </a:p>
          <a:p>
            <a:pPr lvl="1">
              <a:spcBef>
                <a:spcPts val="1800"/>
              </a:spcBef>
              <a:buFont typeface="Arial" panose="020B0604020202020204" pitchFamily="34" charset="0"/>
              <a:buChar char="•"/>
            </a:pPr>
            <a:endParaRPr lang="en-US" altLang="zh-CN" sz="1900" dirty="0"/>
          </a:p>
          <a:p>
            <a:pPr lvl="1">
              <a:spcBef>
                <a:spcPts val="1800"/>
              </a:spcBef>
              <a:buFont typeface="Arial" panose="020B0604020202020204" pitchFamily="34" charset="0"/>
              <a:buChar char="•"/>
            </a:pPr>
            <a:endParaRPr lang="en-US" altLang="zh-CN" sz="1900" dirty="0"/>
          </a:p>
          <a:p>
            <a:pPr>
              <a:spcBef>
                <a:spcPts val="1800"/>
              </a:spcBef>
            </a:pPr>
            <a:endParaRPr lang="zh-CN" altLang="en-US" sz="2400" dirty="0"/>
          </a:p>
        </p:txBody>
      </p:sp>
    </p:spTree>
    <p:extLst>
      <p:ext uri="{BB962C8B-B14F-4D97-AF65-F5344CB8AC3E}">
        <p14:creationId xmlns:p14="http://schemas.microsoft.com/office/powerpoint/2010/main" val="253349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BBE87-86A0-4DE7-A6C4-6ABC9E897650}"/>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6855BA1D-FC07-4999-A2DA-93A237BFE2AB}"/>
              </a:ext>
            </a:extLst>
          </p:cNvPr>
          <p:cNvSpPr>
            <a:spLocks noGrp="1"/>
          </p:cNvSpPr>
          <p:nvPr>
            <p:ph idx="1"/>
          </p:nvPr>
        </p:nvSpPr>
        <p:spPr>
          <a:xfrm>
            <a:off x="810196" y="1404367"/>
            <a:ext cx="7272808" cy="4990084"/>
          </a:xfrm>
        </p:spPr>
        <p:txBody>
          <a:bodyPr>
            <a:normAutofit/>
          </a:bodyPr>
          <a:lstStyle/>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概论</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特征理解：探索性分析</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latin typeface="Times New Roman" panose="02020603050405020304" pitchFamily="18" charset="0"/>
                <a:cs typeface="Times New Roman" panose="02020603050405020304" pitchFamily="18" charset="0"/>
              </a:rPr>
              <a:t>特征增强：清洗数据</a:t>
            </a:r>
            <a:endParaRPr lang="en-US" altLang="zh-CN" sz="2800" b="1" dirty="0">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特征构建：生成新数据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特征选择：筛选特征</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特征转换：数据降维</a:t>
            </a:r>
          </a:p>
        </p:txBody>
      </p:sp>
    </p:spTree>
    <p:extLst>
      <p:ext uri="{BB962C8B-B14F-4D97-AF65-F5344CB8AC3E}">
        <p14:creationId xmlns:p14="http://schemas.microsoft.com/office/powerpoint/2010/main" val="296734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E0594E2-337C-48D9-812D-3537EBE0D8E7}"/>
              </a:ext>
            </a:extLst>
          </p:cNvPr>
          <p:cNvSpPr>
            <a:spLocks noGrp="1"/>
          </p:cNvSpPr>
          <p:nvPr>
            <p:ph idx="1"/>
          </p:nvPr>
        </p:nvSpPr>
        <p:spPr>
          <a:xfrm>
            <a:off x="542948" y="1404367"/>
            <a:ext cx="9624060" cy="4990084"/>
          </a:xfrm>
        </p:spPr>
        <p:txBody>
          <a:bodyPr/>
          <a:lstStyle/>
          <a:p>
            <a:pPr marL="0" indent="0">
              <a:lnSpc>
                <a:spcPct val="150000"/>
              </a:lnSpc>
              <a:spcBef>
                <a:spcPts val="1800"/>
              </a:spcBef>
              <a:buNone/>
            </a:pPr>
            <a:r>
              <a:rPr lang="zh-CN" altLang="en-US" sz="2400" dirty="0"/>
              <a:t>该阶段的目的是清洗和增强数据，将数据转化为机器学习模型能够直接使用的格式</a:t>
            </a:r>
            <a:r>
              <a:rPr lang="zh-CN" altLang="en-US" sz="2400" dirty="0" smtClean="0"/>
              <a:t>。</a:t>
            </a:r>
            <a:endParaRPr lang="en-US" altLang="zh-CN" sz="2400" dirty="0" smtClean="0"/>
          </a:p>
          <a:p>
            <a:pPr marL="0" indent="0">
              <a:lnSpc>
                <a:spcPct val="150000"/>
              </a:lnSpc>
              <a:spcBef>
                <a:spcPts val="1800"/>
              </a:spcBef>
              <a:buNone/>
            </a:pPr>
            <a:r>
              <a:rPr lang="zh-CN" altLang="en-US" sz="2400" dirty="0" smtClean="0"/>
              <a:t>清洗</a:t>
            </a:r>
            <a:r>
              <a:rPr lang="zh-CN" altLang="en-US" sz="2400" dirty="0"/>
              <a:t>数据是指调整已有的列和行，增强数据是指在数据集中删除和添加新的列</a:t>
            </a:r>
            <a:r>
              <a:rPr lang="zh-CN" altLang="en-US" sz="2400" dirty="0" smtClean="0"/>
              <a:t>。</a:t>
            </a:r>
            <a:endParaRPr lang="en-US" altLang="zh-CN" sz="2400" dirty="0" smtClean="0"/>
          </a:p>
          <a:p>
            <a:pPr marL="0" indent="0">
              <a:lnSpc>
                <a:spcPct val="150000"/>
              </a:lnSpc>
              <a:spcBef>
                <a:spcPts val="1800"/>
              </a:spcBef>
              <a:buNone/>
            </a:pPr>
            <a:r>
              <a:rPr lang="zh-CN" altLang="en-US" sz="2400" dirty="0" smtClean="0"/>
              <a:t>特征</a:t>
            </a:r>
            <a:r>
              <a:rPr lang="zh-CN" altLang="en-US" sz="2400" dirty="0"/>
              <a:t>增强的意义是，识别有问题的区域，并确定哪种修复方法最有效。</a:t>
            </a:r>
            <a:endParaRPr lang="zh-CN" altLang="en-US" sz="2205" dirty="0"/>
          </a:p>
        </p:txBody>
      </p:sp>
      <p:sp>
        <p:nvSpPr>
          <p:cNvPr id="4" name="灯片编号占位符 3">
            <a:extLst>
              <a:ext uri="{FF2B5EF4-FFF2-40B4-BE49-F238E27FC236}">
                <a16:creationId xmlns:a16="http://schemas.microsoft.com/office/drawing/2014/main" id="{36FD1325-FE06-4D7A-931F-87DCD83D6346}"/>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13</a:t>
            </a:fld>
            <a:endParaRPr lang="en-US" altLang="zh-CN" dirty="0"/>
          </a:p>
        </p:txBody>
      </p:sp>
      <p:sp>
        <p:nvSpPr>
          <p:cNvPr id="7" name="标题 1">
            <a:extLst>
              <a:ext uri="{FF2B5EF4-FFF2-40B4-BE49-F238E27FC236}">
                <a16:creationId xmlns:a16="http://schemas.microsoft.com/office/drawing/2014/main" id="{BD0C88FF-9F9D-49B0-A162-12E0176B8C4C}"/>
              </a:ext>
            </a:extLst>
          </p:cNvPr>
          <p:cNvSpPr>
            <a:spLocks noGrp="1"/>
          </p:cNvSpPr>
          <p:nvPr>
            <p:ph type="title"/>
          </p:nvPr>
        </p:nvSpPr>
        <p:spPr>
          <a:xfrm>
            <a:off x="534670" y="302801"/>
            <a:ext cx="9624060" cy="1260211"/>
          </a:xfrm>
        </p:spPr>
        <p:txBody>
          <a:bodyPr>
            <a:normAutofit/>
          </a:bodyPr>
          <a:lstStyle/>
          <a:p>
            <a:pPr algn="l"/>
            <a:r>
              <a:rPr lang="zh-CN" altLang="en-US" sz="3600" b="1" dirty="0">
                <a:solidFill>
                  <a:prstClr val="black"/>
                </a:solidFill>
                <a:latin typeface="Calibri"/>
                <a:ea typeface="宋体" panose="02010600030101010101" pitchFamily="2" charset="-122"/>
              </a:rPr>
              <a:t>特征增强：清洗数据</a:t>
            </a:r>
            <a:endParaRPr lang="zh-CN" altLang="en-US" sz="3600" b="1" dirty="0"/>
          </a:p>
        </p:txBody>
      </p:sp>
    </p:spTree>
    <p:extLst>
      <p:ext uri="{BB962C8B-B14F-4D97-AF65-F5344CB8AC3E}">
        <p14:creationId xmlns:p14="http://schemas.microsoft.com/office/powerpoint/2010/main" val="426971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E0594E2-337C-48D9-812D-3537EBE0D8E7}"/>
              </a:ext>
            </a:extLst>
          </p:cNvPr>
          <p:cNvSpPr>
            <a:spLocks noGrp="1"/>
          </p:cNvSpPr>
          <p:nvPr>
            <p:ph idx="1"/>
          </p:nvPr>
        </p:nvSpPr>
        <p:spPr>
          <a:xfrm>
            <a:off x="738188" y="1202444"/>
            <a:ext cx="9624060" cy="5695450"/>
          </a:xfrm>
        </p:spPr>
        <p:txBody>
          <a:bodyPr>
            <a:noAutofit/>
          </a:bodyPr>
          <a:lstStyle/>
          <a:p>
            <a:pPr marL="0" indent="0">
              <a:lnSpc>
                <a:spcPct val="170000"/>
              </a:lnSpc>
              <a:buNone/>
            </a:pPr>
            <a:r>
              <a:rPr lang="zh-CN" altLang="en-US" sz="2000" dirty="0"/>
              <a:t>通过特征提取，我们能得到未经处理的特征，这时的特征可能存在以下问题：</a:t>
            </a:r>
          </a:p>
          <a:p>
            <a:pPr>
              <a:lnSpc>
                <a:spcPct val="170000"/>
              </a:lnSpc>
            </a:pPr>
            <a:r>
              <a:rPr lang="zh-CN" altLang="en-US" sz="2000" b="1" dirty="0"/>
              <a:t>不属于同一量纲</a:t>
            </a:r>
            <a:r>
              <a:rPr lang="zh-CN" altLang="en-US" sz="2000" dirty="0"/>
              <a:t>：即特征的规格不一样，不能够放在一起比较。无量纲化可以解决这一问题。</a:t>
            </a:r>
          </a:p>
          <a:p>
            <a:pPr>
              <a:lnSpc>
                <a:spcPct val="170000"/>
              </a:lnSpc>
            </a:pPr>
            <a:r>
              <a:rPr lang="zh-CN" altLang="en-US" sz="2000" b="1" dirty="0"/>
              <a:t>信息冗余</a:t>
            </a:r>
            <a:r>
              <a:rPr lang="zh-CN" altLang="en-US" sz="2000" dirty="0"/>
              <a:t>：对于某些定量特征，其包含的有效信息为区间划分，例如学习成绩，假如只关心“及格”或不“及格”，那么需要将定量的考分，转换成“</a:t>
            </a:r>
            <a:r>
              <a:rPr lang="en-US" altLang="zh-CN" sz="2000" dirty="0"/>
              <a:t>1”</a:t>
            </a:r>
            <a:r>
              <a:rPr lang="zh-CN" altLang="en-US" sz="2000" dirty="0"/>
              <a:t>和“</a:t>
            </a:r>
            <a:r>
              <a:rPr lang="en-US" altLang="zh-CN" sz="2000" dirty="0"/>
              <a:t>0”</a:t>
            </a:r>
            <a:r>
              <a:rPr lang="zh-CN" altLang="en-US" sz="2000" dirty="0"/>
              <a:t>表示及格和未及格。二值化可以解决这一问题。</a:t>
            </a:r>
          </a:p>
          <a:p>
            <a:pPr>
              <a:lnSpc>
                <a:spcPct val="170000"/>
              </a:lnSpc>
            </a:pPr>
            <a:r>
              <a:rPr lang="zh-CN" altLang="en-US" sz="2000" b="1" dirty="0"/>
              <a:t>定性特征不能直接使用</a:t>
            </a:r>
            <a:r>
              <a:rPr lang="zh-CN" altLang="en-US" sz="2000" dirty="0"/>
              <a:t>：某些机器学习算法和模型只能接收定量特征的输入，那么需要将定性特征转换为定量特征。最简单的方式是为每一种定性值指定一个定量值，但是这种方式过于灵活，增加了调参的工作。</a:t>
            </a:r>
            <a:endParaRPr lang="en-US" altLang="zh-CN" sz="2000" dirty="0"/>
          </a:p>
        </p:txBody>
      </p:sp>
      <p:sp>
        <p:nvSpPr>
          <p:cNvPr id="4" name="灯片编号占位符 3">
            <a:extLst>
              <a:ext uri="{FF2B5EF4-FFF2-40B4-BE49-F238E27FC236}">
                <a16:creationId xmlns:a16="http://schemas.microsoft.com/office/drawing/2014/main" id="{36FD1325-FE06-4D7A-931F-87DCD83D6346}"/>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marL="0" marR="0" lvl="0" indent="0" algn="r" defTabSz="1043056" rtl="0" eaLnBrk="1" fontAlgn="base" latinLnBrk="0" hangingPunct="1">
              <a:lnSpc>
                <a:spcPct val="100000"/>
              </a:lnSpc>
              <a:spcBef>
                <a:spcPct val="0"/>
              </a:spcBef>
              <a:spcAft>
                <a:spcPct val="0"/>
              </a:spcAft>
              <a:buClrTx/>
              <a:buSzTx/>
              <a:buFontTx/>
              <a:buNone/>
              <a:tabLst/>
              <a:defRPr/>
            </a:pPr>
            <a:fld id="{A2B14791-236F-414F-A0D0-1869DADB1F62}" type="slidenum">
              <a:rPr kumimoji="0" lang="en-US" altLang="zh-CN" sz="1400" b="0" i="0" u="none" strike="noStrike" kern="1200" cap="none" spc="0" normalizeH="0" baseline="0" noProof="0" smtClean="0">
                <a:ln>
                  <a:noFill/>
                </a:ln>
                <a:solidFill>
                  <a:prstClr val="black"/>
                </a:solidFill>
                <a:effectLst/>
                <a:uLnTx/>
                <a:uFillTx/>
                <a:latin typeface="Arial" charset="0"/>
                <a:ea typeface="宋体" charset="-122"/>
                <a:cs typeface="+mn-cs"/>
              </a:rPr>
              <a:pPr marL="0" marR="0" lvl="0" indent="0" algn="r" defTabSz="1043056" rtl="0" eaLnBrk="1" fontAlgn="base" latinLnBrk="0" hangingPunct="1">
                <a:lnSpc>
                  <a:spcPct val="100000"/>
                </a:lnSpc>
                <a:spcBef>
                  <a:spcPct val="0"/>
                </a:spcBef>
                <a:spcAft>
                  <a:spcPct val="0"/>
                </a:spcAft>
                <a:buClrTx/>
                <a:buSzTx/>
                <a:buFontTx/>
                <a:buNone/>
                <a:tabLst/>
                <a:defRPr/>
              </a:pPr>
              <a:t>14</a:t>
            </a:fld>
            <a:endParaRPr kumimoji="0" lang="en-US" altLang="zh-CN" sz="1400" b="0" i="0" u="none" strike="noStrike" kern="1200" cap="none" spc="0" normalizeH="0" baseline="0" noProof="0" dirty="0">
              <a:ln>
                <a:noFill/>
              </a:ln>
              <a:solidFill>
                <a:prstClr val="black"/>
              </a:solidFill>
              <a:effectLst/>
              <a:uLnTx/>
              <a:uFillTx/>
              <a:latin typeface="Arial" charset="0"/>
              <a:ea typeface="宋体" charset="-122"/>
              <a:cs typeface="+mn-cs"/>
            </a:endParaRPr>
          </a:p>
        </p:txBody>
      </p:sp>
      <p:sp>
        <p:nvSpPr>
          <p:cNvPr id="7" name="标题 1">
            <a:extLst>
              <a:ext uri="{FF2B5EF4-FFF2-40B4-BE49-F238E27FC236}">
                <a16:creationId xmlns:a16="http://schemas.microsoft.com/office/drawing/2014/main" id="{BD0C88FF-9F9D-49B0-A162-12E0176B8C4C}"/>
              </a:ext>
            </a:extLst>
          </p:cNvPr>
          <p:cNvSpPr>
            <a:spLocks noGrp="1"/>
          </p:cNvSpPr>
          <p:nvPr>
            <p:ph type="title"/>
          </p:nvPr>
        </p:nvSpPr>
        <p:spPr>
          <a:xfrm>
            <a:off x="534670" y="302801"/>
            <a:ext cx="9624060" cy="1260211"/>
          </a:xfrm>
        </p:spPr>
        <p:txBody>
          <a:bodyPr>
            <a:normAutofit/>
          </a:bodyPr>
          <a:lstStyle/>
          <a:p>
            <a:pPr algn="l"/>
            <a:r>
              <a:rPr lang="zh-CN" altLang="en-US" sz="3600" b="1" dirty="0">
                <a:solidFill>
                  <a:prstClr val="black"/>
                </a:solidFill>
                <a:latin typeface="Calibri"/>
                <a:ea typeface="宋体" panose="02010600030101010101" pitchFamily="2" charset="-122"/>
              </a:rPr>
              <a:t>特征增强：清洗数据</a:t>
            </a:r>
            <a:endParaRPr lang="zh-CN" altLang="en-US" sz="3600" b="1" dirty="0"/>
          </a:p>
        </p:txBody>
      </p:sp>
    </p:spTree>
    <p:extLst>
      <p:ext uri="{BB962C8B-B14F-4D97-AF65-F5344CB8AC3E}">
        <p14:creationId xmlns:p14="http://schemas.microsoft.com/office/powerpoint/2010/main" val="40434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5D17A0C-2602-4BDA-B853-4F44173458DC}"/>
              </a:ext>
            </a:extLst>
          </p:cNvPr>
          <p:cNvSpPr>
            <a:spLocks noGrp="1"/>
          </p:cNvSpPr>
          <p:nvPr>
            <p:ph idx="1"/>
          </p:nvPr>
        </p:nvSpPr>
        <p:spPr>
          <a:xfrm>
            <a:off x="666180" y="1260351"/>
            <a:ext cx="9624060" cy="4990084"/>
          </a:xfrm>
        </p:spPr>
        <p:txBody>
          <a:bodyPr>
            <a:normAutofit/>
          </a:bodyPr>
          <a:lstStyle/>
          <a:p>
            <a:pPr>
              <a:lnSpc>
                <a:spcPct val="150000"/>
              </a:lnSpc>
            </a:pPr>
            <a:r>
              <a:rPr lang="zh-CN" altLang="en-US" sz="2400" b="1" dirty="0"/>
              <a:t>存在缺失值</a:t>
            </a:r>
            <a:r>
              <a:rPr lang="zh-CN" altLang="en-US" sz="2400" dirty="0"/>
              <a:t>：缺失值需要</a:t>
            </a:r>
            <a:r>
              <a:rPr lang="zh-CN" altLang="en-US" sz="2400" dirty="0" smtClean="0"/>
              <a:t>处理</a:t>
            </a:r>
            <a:endParaRPr lang="zh-CN" altLang="en-US" sz="2400" dirty="0"/>
          </a:p>
          <a:p>
            <a:pPr>
              <a:lnSpc>
                <a:spcPct val="150000"/>
              </a:lnSpc>
            </a:pPr>
            <a:r>
              <a:rPr lang="zh-CN" altLang="en-US" sz="2400" b="1" dirty="0"/>
              <a:t>异常值需要处理</a:t>
            </a:r>
            <a:r>
              <a:rPr lang="zh-CN" altLang="en-US" sz="2400" dirty="0"/>
              <a:t>：异常值可能会影响模型的预测结果，因而需要</a:t>
            </a:r>
            <a:r>
              <a:rPr lang="zh-CN" altLang="en-US" sz="2400" dirty="0" smtClean="0"/>
              <a:t>处理</a:t>
            </a:r>
            <a:endParaRPr lang="zh-CN" altLang="en-US" sz="2400" dirty="0"/>
          </a:p>
          <a:p>
            <a:pPr>
              <a:lnSpc>
                <a:spcPct val="150000"/>
              </a:lnSpc>
            </a:pPr>
            <a:r>
              <a:rPr lang="zh-CN" altLang="en-US" sz="2400" b="1" dirty="0"/>
              <a:t>信息利用率低</a:t>
            </a:r>
            <a:r>
              <a:rPr lang="zh-CN" altLang="en-US" sz="2400" dirty="0"/>
              <a:t>：不同的机器学习算法和模型对数据中信息的利用是不同的，之前提到在线性模型中，使用对定性特征哑编码可以达到非线性的效果。类似地，对定量变量多项式化，或者进行其他的转换，都能达到非线性的效果。</a:t>
            </a:r>
          </a:p>
          <a:p>
            <a:endParaRPr lang="zh-CN" altLang="en-US" sz="2205" dirty="0"/>
          </a:p>
        </p:txBody>
      </p:sp>
      <p:sp>
        <p:nvSpPr>
          <p:cNvPr id="4" name="灯片编号占位符 3">
            <a:extLst>
              <a:ext uri="{FF2B5EF4-FFF2-40B4-BE49-F238E27FC236}">
                <a16:creationId xmlns:a16="http://schemas.microsoft.com/office/drawing/2014/main" id="{423DB50D-0F49-4E8F-AA67-F16198BE4277}"/>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15</a:t>
            </a:fld>
            <a:endParaRPr lang="en-US" altLang="zh-CN" dirty="0"/>
          </a:p>
        </p:txBody>
      </p:sp>
      <p:sp>
        <p:nvSpPr>
          <p:cNvPr id="7" name="标题 1">
            <a:extLst>
              <a:ext uri="{FF2B5EF4-FFF2-40B4-BE49-F238E27FC236}">
                <a16:creationId xmlns:a16="http://schemas.microsoft.com/office/drawing/2014/main" id="{E36F90FE-8F55-470A-91D8-FBD75AF80CAB}"/>
              </a:ext>
            </a:extLst>
          </p:cNvPr>
          <p:cNvSpPr>
            <a:spLocks noGrp="1"/>
          </p:cNvSpPr>
          <p:nvPr>
            <p:ph type="title"/>
          </p:nvPr>
        </p:nvSpPr>
        <p:spPr>
          <a:xfrm>
            <a:off x="534670" y="302801"/>
            <a:ext cx="9624060" cy="1260211"/>
          </a:xfrm>
        </p:spPr>
        <p:txBody>
          <a:bodyPr>
            <a:normAutofit/>
          </a:bodyPr>
          <a:lstStyle/>
          <a:p>
            <a:pPr algn="l"/>
            <a:r>
              <a:rPr lang="zh-CN" altLang="en-US" sz="3600" b="1" dirty="0">
                <a:solidFill>
                  <a:prstClr val="black"/>
                </a:solidFill>
                <a:latin typeface="Calibri"/>
                <a:ea typeface="宋体" panose="02010600030101010101" pitchFamily="2" charset="-122"/>
              </a:rPr>
              <a:t>特征增强：清洗数据</a:t>
            </a:r>
            <a:endParaRPr lang="zh-CN" altLang="en-US" sz="3600" b="1" dirty="0"/>
          </a:p>
        </p:txBody>
      </p:sp>
    </p:spTree>
    <p:extLst>
      <p:ext uri="{BB962C8B-B14F-4D97-AF65-F5344CB8AC3E}">
        <p14:creationId xmlns:p14="http://schemas.microsoft.com/office/powerpoint/2010/main" val="42407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0588BF-3DDE-40AA-9B4A-FC28C9A8EC86}"/>
              </a:ext>
            </a:extLst>
          </p:cNvPr>
          <p:cNvSpPr>
            <a:spLocks noGrp="1"/>
          </p:cNvSpPr>
          <p:nvPr>
            <p:ph type="title"/>
          </p:nvPr>
        </p:nvSpPr>
        <p:spPr/>
        <p:txBody>
          <a:bodyPr>
            <a:normAutofit/>
          </a:bodyPr>
          <a:lstStyle/>
          <a:p>
            <a:pPr algn="l"/>
            <a:r>
              <a:rPr lang="zh-CN" altLang="en-US" sz="3600" b="1" dirty="0">
                <a:solidFill>
                  <a:prstClr val="black"/>
                </a:solidFill>
                <a:latin typeface="Calibri"/>
                <a:ea typeface="宋体" panose="02010600030101010101" pitchFamily="2" charset="-122"/>
              </a:rPr>
              <a:t>缺失值处理</a:t>
            </a:r>
            <a:endParaRPr lang="zh-CN" altLang="en-US" sz="3600" b="1" dirty="0"/>
          </a:p>
        </p:txBody>
      </p:sp>
      <p:sp>
        <p:nvSpPr>
          <p:cNvPr id="3" name="内容占位符 2">
            <a:extLst>
              <a:ext uri="{FF2B5EF4-FFF2-40B4-BE49-F238E27FC236}">
                <a16:creationId xmlns:a16="http://schemas.microsoft.com/office/drawing/2014/main" id="{E5A416BB-8987-471F-83DA-4D1B41F121EC}"/>
              </a:ext>
            </a:extLst>
          </p:cNvPr>
          <p:cNvSpPr>
            <a:spLocks noGrp="1"/>
          </p:cNvSpPr>
          <p:nvPr>
            <p:ph idx="1"/>
          </p:nvPr>
        </p:nvSpPr>
        <p:spPr>
          <a:xfrm>
            <a:off x="550722" y="1476375"/>
            <a:ext cx="9624060" cy="4990084"/>
          </a:xfrm>
        </p:spPr>
        <p:txBody>
          <a:bodyPr>
            <a:normAutofit lnSpcReduction="10000"/>
          </a:bodyPr>
          <a:lstStyle/>
          <a:p>
            <a:pPr>
              <a:buFont typeface="Wingdings" panose="05000000000000000000" pitchFamily="2" charset="2"/>
              <a:buChar char="Ø"/>
            </a:pPr>
            <a:r>
              <a:rPr lang="zh-CN" altLang="en-US" sz="2400" dirty="0"/>
              <a:t>识别缺失值</a:t>
            </a:r>
            <a:endParaRPr lang="en-US" altLang="zh-CN" sz="2400" dirty="0"/>
          </a:p>
          <a:p>
            <a:pPr lvl="1">
              <a:buFont typeface="Arial" panose="020B0604020202020204" pitchFamily="34" charset="0"/>
              <a:buChar char="•"/>
            </a:pPr>
            <a:r>
              <a:rPr lang="zh-CN" altLang="en-US" sz="2400" dirty="0"/>
              <a:t>直接以空值显示</a:t>
            </a:r>
            <a:endParaRPr lang="en-US" altLang="zh-CN" sz="2400" dirty="0"/>
          </a:p>
          <a:p>
            <a:pPr lvl="1">
              <a:buFont typeface="Arial" panose="020B0604020202020204" pitchFamily="34" charset="0"/>
              <a:buChar char="•"/>
            </a:pPr>
            <a:r>
              <a:rPr lang="zh-CN" altLang="en-US" sz="2400" dirty="0"/>
              <a:t>特殊值表示，如</a:t>
            </a:r>
            <a:r>
              <a:rPr lang="en-US" altLang="zh-CN" sz="2400" dirty="0"/>
              <a:t>0</a:t>
            </a:r>
            <a:r>
              <a:rPr lang="zh-CN" altLang="en-US" sz="2400" dirty="0"/>
              <a:t>、</a:t>
            </a:r>
            <a:r>
              <a:rPr lang="en-US" altLang="zh-CN" sz="2400" dirty="0"/>
              <a:t>99</a:t>
            </a:r>
            <a:r>
              <a:rPr lang="zh-CN" altLang="en-US" sz="2400" dirty="0"/>
              <a:t>、</a:t>
            </a:r>
            <a:r>
              <a:rPr lang="zh-CN" altLang="en-US" sz="2400" dirty="0" smtClean="0"/>
              <a:t>？、</a:t>
            </a:r>
            <a:r>
              <a:rPr lang="en-US" altLang="zh-CN" sz="2400" dirty="0" smtClean="0"/>
              <a:t>NULL</a:t>
            </a:r>
            <a:r>
              <a:rPr lang="zh-CN" altLang="en-US" sz="2400" dirty="0" smtClean="0"/>
              <a:t>等</a:t>
            </a:r>
            <a:r>
              <a:rPr lang="zh-CN" altLang="en-US" sz="2400" dirty="0"/>
              <a:t>字符填充，需要手动转换</a:t>
            </a:r>
            <a:endParaRPr lang="en-US" altLang="zh-CN" sz="2400" dirty="0"/>
          </a:p>
          <a:p>
            <a:pPr marL="521528" lvl="1" indent="0">
              <a:buNone/>
            </a:pPr>
            <a:endParaRPr lang="en-US" altLang="zh-CN" sz="2400" dirty="0"/>
          </a:p>
          <a:p>
            <a:pPr>
              <a:buFont typeface="Wingdings" panose="05000000000000000000" pitchFamily="2" charset="2"/>
              <a:buChar char="Ø"/>
            </a:pPr>
            <a:r>
              <a:rPr lang="zh-CN" altLang="en-US" sz="2400" dirty="0"/>
              <a:t>缺失值处理</a:t>
            </a:r>
            <a:endParaRPr lang="en-US" altLang="zh-CN" sz="2400" dirty="0"/>
          </a:p>
          <a:p>
            <a:pPr lvl="1">
              <a:buFont typeface="Arial" panose="020B0604020202020204" pitchFamily="34" charset="0"/>
              <a:buChar char="•"/>
            </a:pPr>
            <a:r>
              <a:rPr lang="zh-CN" altLang="en-US" sz="2400" dirty="0"/>
              <a:t>删除缺失值，适合缺失值较少的情况</a:t>
            </a:r>
            <a:endParaRPr lang="en-US" altLang="zh-CN" sz="2400" dirty="0"/>
          </a:p>
          <a:p>
            <a:pPr lvl="1">
              <a:buFont typeface="Arial" panose="020B0604020202020204" pitchFamily="34" charset="0"/>
              <a:buChar char="•"/>
            </a:pPr>
            <a:r>
              <a:rPr lang="zh-CN" altLang="en-US" sz="2400" dirty="0"/>
              <a:t>填充缺失值。填充的值可以是均值、中位值、前值、后值，对于分类变量而言，可以是众数，此外还可以进行插值，</a:t>
            </a:r>
            <a:r>
              <a:rPr lang="zh-CN" altLang="en-US" sz="2400" dirty="0" smtClean="0"/>
              <a:t>如线性、二次曲线、样条曲线插值</a:t>
            </a:r>
            <a:r>
              <a:rPr lang="zh-CN" altLang="en-US" sz="2400" dirty="0"/>
              <a:t>，某些情况下也可以填充</a:t>
            </a:r>
            <a:r>
              <a:rPr lang="en-US" altLang="zh-CN" sz="2400" dirty="0"/>
              <a:t>0</a:t>
            </a:r>
            <a:r>
              <a:rPr lang="zh-CN" altLang="en-US" sz="2400" dirty="0"/>
              <a:t>，可以根据实际情况选择合适的填充值。</a:t>
            </a:r>
            <a:endParaRPr lang="en-US" altLang="zh-CN" sz="2400" dirty="0"/>
          </a:p>
          <a:p>
            <a:pPr lvl="1">
              <a:buFont typeface="Arial" panose="020B0604020202020204" pitchFamily="34" charset="0"/>
              <a:buChar char="•"/>
            </a:pPr>
            <a:r>
              <a:rPr lang="zh-CN" altLang="en-US" sz="2400" dirty="0"/>
              <a:t>不处理。</a:t>
            </a:r>
            <a:r>
              <a:rPr lang="en-US" altLang="zh-CN" sz="2400" dirty="0" err="1"/>
              <a:t>LightGBM</a:t>
            </a:r>
            <a:r>
              <a:rPr lang="zh-CN" altLang="en-US" sz="2400" dirty="0"/>
              <a:t>和</a:t>
            </a:r>
            <a:r>
              <a:rPr lang="en-US" altLang="zh-CN" sz="2400" dirty="0" err="1"/>
              <a:t>XGBoost</a:t>
            </a:r>
            <a:r>
              <a:rPr lang="zh-CN" altLang="en-US" sz="2400" dirty="0"/>
              <a:t>都能将</a:t>
            </a:r>
            <a:r>
              <a:rPr lang="en-US" altLang="zh-CN" sz="2400" dirty="0" err="1"/>
              <a:t>NaN</a:t>
            </a:r>
            <a:r>
              <a:rPr lang="zh-CN" altLang="en-US" sz="2400" dirty="0"/>
              <a:t>作为数据的一部分进行学习，所以不需要处理缺失值。</a:t>
            </a:r>
            <a:endParaRPr lang="en-US" altLang="zh-CN" sz="2400" dirty="0"/>
          </a:p>
          <a:p>
            <a:endParaRPr lang="en-US" altLang="zh-CN" sz="2205" dirty="0"/>
          </a:p>
          <a:p>
            <a:endParaRPr lang="zh-CN" altLang="en-US" sz="2205" dirty="0"/>
          </a:p>
        </p:txBody>
      </p:sp>
      <p:sp>
        <p:nvSpPr>
          <p:cNvPr id="4" name="灯片编号占位符 3">
            <a:extLst>
              <a:ext uri="{FF2B5EF4-FFF2-40B4-BE49-F238E27FC236}">
                <a16:creationId xmlns:a16="http://schemas.microsoft.com/office/drawing/2014/main" id="{A3DB67B9-C0A4-4B59-8C44-C7DDB81EF56B}"/>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16</a:t>
            </a:fld>
            <a:endParaRPr lang="en-US" altLang="zh-CN" dirty="0"/>
          </a:p>
        </p:txBody>
      </p:sp>
    </p:spTree>
    <p:extLst>
      <p:ext uri="{BB962C8B-B14F-4D97-AF65-F5344CB8AC3E}">
        <p14:creationId xmlns:p14="http://schemas.microsoft.com/office/powerpoint/2010/main" val="4134766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CEB6A-6CEF-4E1F-9A93-FEFCA8AAC617}"/>
              </a:ext>
            </a:extLst>
          </p:cNvPr>
          <p:cNvSpPr>
            <a:spLocks noGrp="1"/>
          </p:cNvSpPr>
          <p:nvPr>
            <p:ph type="title"/>
          </p:nvPr>
        </p:nvSpPr>
        <p:spPr/>
        <p:txBody>
          <a:bodyPr>
            <a:normAutofit/>
          </a:bodyPr>
          <a:lstStyle/>
          <a:p>
            <a:pPr algn="l"/>
            <a:r>
              <a:rPr lang="zh-CN" altLang="en-US" sz="3600" b="1" dirty="0">
                <a:solidFill>
                  <a:prstClr val="black"/>
                </a:solidFill>
                <a:latin typeface="Calibri"/>
                <a:ea typeface="宋体" panose="02010600030101010101" pitchFamily="2" charset="-122"/>
              </a:rPr>
              <a:t>异常值处理</a:t>
            </a:r>
            <a:endParaRPr lang="zh-CN" altLang="en-US" sz="3600" b="1" dirty="0"/>
          </a:p>
        </p:txBody>
      </p:sp>
      <p:sp>
        <p:nvSpPr>
          <p:cNvPr id="3" name="内容占位符 2">
            <a:extLst>
              <a:ext uri="{FF2B5EF4-FFF2-40B4-BE49-F238E27FC236}">
                <a16:creationId xmlns:a16="http://schemas.microsoft.com/office/drawing/2014/main" id="{71989179-EBB4-4B1C-B3C4-1386EC31DA81}"/>
              </a:ext>
            </a:extLst>
          </p:cNvPr>
          <p:cNvSpPr>
            <a:spLocks noGrp="1"/>
          </p:cNvSpPr>
          <p:nvPr>
            <p:ph idx="1"/>
          </p:nvPr>
        </p:nvSpPr>
        <p:spPr>
          <a:xfrm>
            <a:off x="666180" y="1260351"/>
            <a:ext cx="9624060" cy="4990084"/>
          </a:xfrm>
        </p:spPr>
        <p:txBody>
          <a:bodyPr>
            <a:normAutofit fontScale="85000" lnSpcReduction="20000"/>
          </a:bodyPr>
          <a:lstStyle/>
          <a:p>
            <a:pPr marL="0" indent="0" algn="just">
              <a:lnSpc>
                <a:spcPct val="150000"/>
              </a:lnSpc>
              <a:buNone/>
            </a:pPr>
            <a:r>
              <a:rPr lang="zh-CN" altLang="en-US" sz="2400" dirty="0"/>
              <a:t>异常值，也称为噪声数据，是指那些在数据集中存在的不合理的值，需要注意的是，不合理的值是偏离正常范围的值，不是错误值</a:t>
            </a:r>
            <a:r>
              <a:rPr lang="zh-CN" altLang="en-US" sz="2400" dirty="0" smtClean="0"/>
              <a:t>。</a:t>
            </a:r>
            <a:endParaRPr lang="en-US" altLang="zh-CN" sz="2400" dirty="0" smtClean="0"/>
          </a:p>
          <a:p>
            <a:pPr marL="0" indent="0" algn="just">
              <a:lnSpc>
                <a:spcPct val="150000"/>
              </a:lnSpc>
              <a:buNone/>
            </a:pPr>
            <a:endParaRPr lang="en-US" altLang="zh-CN" sz="2400" dirty="0"/>
          </a:p>
          <a:p>
            <a:pPr marL="0" indent="0" algn="just">
              <a:lnSpc>
                <a:spcPct val="150000"/>
              </a:lnSpc>
              <a:buNone/>
            </a:pPr>
            <a:r>
              <a:rPr lang="zh-CN" altLang="en-US" sz="2400" dirty="0" smtClean="0"/>
              <a:t>比如</a:t>
            </a:r>
            <a:r>
              <a:rPr lang="zh-CN" altLang="en-US" sz="2400" dirty="0"/>
              <a:t>人的身高为</a:t>
            </a:r>
            <a:r>
              <a:rPr lang="en-US" altLang="zh-CN" sz="2400" dirty="0" smtClean="0"/>
              <a:t>2.5m</a:t>
            </a:r>
            <a:r>
              <a:rPr lang="zh-CN" altLang="en-US" sz="2400" dirty="0"/>
              <a:t>，体重为</a:t>
            </a:r>
            <a:r>
              <a:rPr lang="en-US" altLang="zh-CN" sz="2400" dirty="0"/>
              <a:t>1</a:t>
            </a:r>
            <a:r>
              <a:rPr lang="zh-CN" altLang="en-US" sz="2400" dirty="0"/>
              <a:t>吨等，虽然这些值确实可能存在，但是过于偏离正常范围，因而属于异常值</a:t>
            </a:r>
            <a:r>
              <a:rPr lang="zh-CN" altLang="en-US" sz="2400" dirty="0" smtClean="0"/>
              <a:t>。</a:t>
            </a:r>
            <a:endParaRPr lang="en-US" altLang="zh-CN" sz="2400" dirty="0" smtClean="0"/>
          </a:p>
          <a:p>
            <a:pPr marL="0" indent="0" algn="just">
              <a:lnSpc>
                <a:spcPct val="150000"/>
              </a:lnSpc>
              <a:buNone/>
            </a:pPr>
            <a:endParaRPr lang="en-US" altLang="zh-CN" sz="2400" dirty="0"/>
          </a:p>
          <a:p>
            <a:pPr marL="0" indent="0" algn="just">
              <a:lnSpc>
                <a:spcPct val="150000"/>
              </a:lnSpc>
              <a:buNone/>
            </a:pPr>
            <a:r>
              <a:rPr lang="zh-CN" altLang="en-US" sz="2400" dirty="0" smtClean="0"/>
              <a:t>异常值</a:t>
            </a:r>
            <a:r>
              <a:rPr lang="zh-CN" altLang="en-US" sz="2400" dirty="0"/>
              <a:t>会对结果造成偏差，所以在数据分析过程中需要重视。从本质上说，根据中心极限定理，总体均值近似服从正态分布，大部分数据其实集中在一个较小的范围内，而我们要研究的目标是适合大样本</a:t>
            </a:r>
            <a:r>
              <a:rPr lang="zh-CN" altLang="en-US" sz="2400" dirty="0" smtClean="0"/>
              <a:t>的</a:t>
            </a:r>
            <a:r>
              <a:rPr lang="zh-CN" altLang="en-US" sz="2400" dirty="0"/>
              <a:t>统计</a:t>
            </a:r>
            <a:r>
              <a:rPr lang="zh-CN" altLang="en-US" sz="2400" dirty="0" smtClean="0"/>
              <a:t>规律</a:t>
            </a:r>
            <a:r>
              <a:rPr lang="zh-CN" altLang="en-US" sz="2400" dirty="0"/>
              <a:t>，因而，对于这些异常值，其实不是我们的研究对象，但是在技术上，如果我们不对异常值处理，可能使结果产生偏差，因而，我们需要对异常值进行处理。</a:t>
            </a:r>
          </a:p>
        </p:txBody>
      </p:sp>
      <p:sp>
        <p:nvSpPr>
          <p:cNvPr id="4" name="灯片编号占位符 3">
            <a:extLst>
              <a:ext uri="{FF2B5EF4-FFF2-40B4-BE49-F238E27FC236}">
                <a16:creationId xmlns:a16="http://schemas.microsoft.com/office/drawing/2014/main" id="{D8E36464-BB26-454A-AA46-A2DF963CAF75}"/>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17</a:t>
            </a:fld>
            <a:endParaRPr lang="en-US" altLang="zh-CN" dirty="0"/>
          </a:p>
        </p:txBody>
      </p:sp>
    </p:spTree>
    <p:extLst>
      <p:ext uri="{BB962C8B-B14F-4D97-AF65-F5344CB8AC3E}">
        <p14:creationId xmlns:p14="http://schemas.microsoft.com/office/powerpoint/2010/main" val="303937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C1DC79-F502-4B88-99C0-9F95DA6D6ED3}"/>
              </a:ext>
            </a:extLst>
          </p:cNvPr>
          <p:cNvSpPr>
            <a:spLocks noGrp="1"/>
          </p:cNvSpPr>
          <p:nvPr>
            <p:ph type="title"/>
          </p:nvPr>
        </p:nvSpPr>
        <p:spPr/>
        <p:txBody>
          <a:bodyPr>
            <a:normAutofit/>
          </a:bodyPr>
          <a:lstStyle/>
          <a:p>
            <a:pPr algn="l"/>
            <a:r>
              <a:rPr lang="zh-CN" altLang="en-US" sz="3600" b="1" dirty="0">
                <a:latin typeface="Times New Roman" panose="02020603050405020304" pitchFamily="18" charset="0"/>
                <a:ea typeface="微软雅黑" pitchFamily="34" charset="-122"/>
                <a:cs typeface="Times New Roman" panose="02020603050405020304" pitchFamily="18" charset="0"/>
              </a:rPr>
              <a:t>异常值识别</a:t>
            </a:r>
            <a:endParaRPr lang="zh-CN" altLang="en-US" sz="3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BD697C0-B379-4979-B961-F030048EE140}"/>
                  </a:ext>
                </a:extLst>
              </p:cNvPr>
              <p:cNvSpPr>
                <a:spLocks noGrp="1"/>
              </p:cNvSpPr>
              <p:nvPr>
                <p:ph idx="1"/>
              </p:nvPr>
            </p:nvSpPr>
            <p:spPr>
              <a:xfrm>
                <a:off x="534670" y="1260351"/>
                <a:ext cx="9624060" cy="4990084"/>
              </a:xfrm>
            </p:spPr>
            <p:txBody>
              <a:bodyPr>
                <a:normAutofit/>
              </a:bodyPr>
              <a:lstStyle/>
              <a:p>
                <a:pPr>
                  <a:buFont typeface="Wingdings" panose="05000000000000000000" pitchFamily="2" charset="2"/>
                  <a:buChar char="Ø"/>
                </a:pPr>
                <a:r>
                  <a:rPr lang="zh-CN" altLang="en-US" sz="2400" dirty="0">
                    <a:latin typeface="Times New Roman" panose="02020603050405020304" pitchFamily="18" charset="0"/>
                    <a:cs typeface="Times New Roman" panose="02020603050405020304" pitchFamily="18" charset="0"/>
                  </a:rPr>
                  <a:t>简单</a:t>
                </a:r>
                <a:r>
                  <a:rPr lang="zh-CN" altLang="en-US" sz="2400" dirty="0" smtClean="0">
                    <a:latin typeface="Times New Roman" panose="02020603050405020304" pitchFamily="18" charset="0"/>
                    <a:cs typeface="Times New Roman" panose="02020603050405020304" pitchFamily="18" charset="0"/>
                  </a:rPr>
                  <a:t>统计分析：最</a:t>
                </a:r>
                <a:r>
                  <a:rPr lang="zh-CN" altLang="en-US" sz="2400" dirty="0">
                    <a:latin typeface="Times New Roman" panose="02020603050405020304" pitchFamily="18" charset="0"/>
                    <a:cs typeface="Times New Roman" panose="02020603050405020304" pitchFamily="18" charset="0"/>
                  </a:rPr>
                  <a:t>常用的统计量是最大值与最小值，用来判断这个变量的取值是否超出合理的范围。 </a:t>
                </a: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3</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𝜎</m:t>
                    </m:r>
                  </m:oMath>
                </a14:m>
                <a:r>
                  <a:rPr lang="zh-CN" altLang="en-US" sz="2400" dirty="0">
                    <a:latin typeface="Times New Roman" panose="02020603050405020304" pitchFamily="18" charset="0"/>
                    <a:cs typeface="Times New Roman" panose="02020603050405020304" pitchFamily="18" charset="0"/>
                  </a:rPr>
                  <a:t>原则。如果样本近似服从正态分布，根据正态分布的特点，如果样本值位于均值加上或减去</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倍标准差之外的概率为</a:t>
                </a:r>
                <a:r>
                  <a:rPr lang="en-US" altLang="zh-CN" sz="2400" dirty="0">
                    <a:latin typeface="Times New Roman" panose="02020603050405020304" pitchFamily="18" charset="0"/>
                    <a:cs typeface="Times New Roman" panose="02020603050405020304" pitchFamily="18" charset="0"/>
                  </a:rPr>
                  <a:t>0.003</a:t>
                </a:r>
                <a:r>
                  <a:rPr lang="zh-CN" altLang="en-US" sz="2400" dirty="0">
                    <a:latin typeface="Times New Roman" panose="02020603050405020304" pitchFamily="18" charset="0"/>
                    <a:cs typeface="Times New Roman" panose="02020603050405020304" pitchFamily="18" charset="0"/>
                  </a:rPr>
                  <a:t>，属于小概率事件，因而我们可以将其视为异常值</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在</a:t>
                </a:r>
                <a:r>
                  <a:rPr lang="zh-CN" altLang="en-US" sz="2000" dirty="0">
                    <a:latin typeface="Times New Roman" panose="02020603050405020304" pitchFamily="18" charset="0"/>
                    <a:cs typeface="Times New Roman" panose="02020603050405020304" pitchFamily="18" charset="0"/>
                  </a:rPr>
                  <a:t>实践中，首先通过数据的直方图和密度图观察样本分布，然后计算</a:t>
                </a:r>
                <a:r>
                  <a:rPr lang="en-US" altLang="zh-CN" sz="2000" dirty="0">
                    <a:latin typeface="Times New Roman" panose="02020603050405020304" pitchFamily="18" charset="0"/>
                    <a:cs typeface="Times New Roman" panose="02020603050405020304" pitchFamily="18" charset="0"/>
                  </a:rPr>
                  <a:t>z-score</a:t>
                </a:r>
                <a:r>
                  <a:rPr lang="zh-CN" altLang="en-US" sz="2000" dirty="0">
                    <a:latin typeface="Times New Roman" panose="02020603050405020304" pitchFamily="18" charset="0"/>
                    <a:cs typeface="Times New Roman" panose="02020603050405020304" pitchFamily="18" charset="0"/>
                  </a:rPr>
                  <a:t>进行定量判断</a:t>
                </a:r>
                <a:r>
                  <a:rPr lang="en-US" altLang="zh-CN" sz="2000" dirty="0">
                    <a:latin typeface="Times New Roman" panose="02020603050405020304" pitchFamily="18" charset="0"/>
                    <a:cs typeface="Times New Roman" panose="02020603050405020304" pitchFamily="18" charset="0"/>
                  </a:rPr>
                  <a:t>: </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𝑧</m:t>
                      </m:r>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𝑠𝑐𝑜𝑟𝑒</m:t>
                      </m:r>
                      <m:r>
                        <a:rPr lang="en-US" altLang="zh-CN" sz="2000" b="0" i="1" smtClean="0">
                          <a:latin typeface="Cambria Math" panose="02040503050406030204" pitchFamily="18" charset="0"/>
                          <a:cs typeface="Times New Roman" panose="02020603050405020304" pitchFamily="18" charset="0"/>
                        </a:rPr>
                        <m:t>=</m:t>
                      </m:r>
                      <m:f>
                        <m:fPr>
                          <m:ctrlPr>
                            <a:rPr lang="en-US" altLang="zh-CN" sz="2000" b="0" i="1" smtClean="0">
                              <a:latin typeface="Cambria Math" panose="02040503050406030204" pitchFamily="18" charset="0"/>
                              <a:cs typeface="Times New Roman" panose="02020603050405020304" pitchFamily="18" charset="0"/>
                            </a:rPr>
                          </m:ctrlPr>
                        </m:fPr>
                        <m:num>
                          <m:r>
                            <a:rPr lang="en-US" altLang="zh-CN" sz="2000" b="0" i="1" smtClean="0">
                              <a:latin typeface="Cambria Math" panose="02040503050406030204" pitchFamily="18" charset="0"/>
                              <a:cs typeface="Times New Roman" panose="02020603050405020304" pitchFamily="18" charset="0"/>
                            </a:rPr>
                            <m:t>𝑥</m:t>
                          </m:r>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𝑚𝑒𝑎𝑛</m:t>
                          </m:r>
                          <m:d>
                            <m:dPr>
                              <m:ctrlPr>
                                <a:rPr lang="en-US" altLang="zh-CN" sz="2000" b="0" i="1" smtClean="0">
                                  <a:latin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𝑋</m:t>
                              </m:r>
                            </m:e>
                          </m:d>
                        </m:num>
                        <m:den>
                          <m:r>
                            <a:rPr lang="en-US" altLang="zh-CN" sz="2000" b="0" i="1" smtClean="0">
                              <a:latin typeface="Cambria Math" panose="02040503050406030204" pitchFamily="18" charset="0"/>
                              <a:cs typeface="Times New Roman" panose="02020603050405020304" pitchFamily="18" charset="0"/>
                            </a:rPr>
                            <m:t>𝑠𝑡𝑑</m:t>
                          </m:r>
                          <m:d>
                            <m:dPr>
                              <m:ctrlPr>
                                <a:rPr lang="en-US" altLang="zh-CN" sz="2000" b="0" i="1" smtClean="0">
                                  <a:latin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𝑋</m:t>
                              </m:r>
                            </m:e>
                          </m:d>
                        </m:den>
                      </m:f>
                    </m:oMath>
                  </m:oMathPara>
                </a14:m>
                <a:endParaRPr lang="en-US" altLang="zh-CN" sz="2000" dirty="0">
                  <a:latin typeface="Times New Roman" panose="02020603050405020304" pitchFamily="18" charset="0"/>
                  <a:cs typeface="Times New Roman" panose="02020603050405020304" pitchFamily="18" charset="0"/>
                </a:endParaRPr>
              </a:p>
              <a:p>
                <a:pPr marL="0" indent="0">
                  <a:buNone/>
                </a:pPr>
                <a:r>
                  <a:rPr lang="zh-CN" altLang="en-US" sz="2000" dirty="0">
                    <a:latin typeface="Times New Roman" panose="02020603050405020304" pitchFamily="18" charset="0"/>
                    <a:cs typeface="Times New Roman" panose="02020603050405020304" pitchFamily="18" charset="0"/>
                  </a:rPr>
                  <a:t>      其中</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某列数据</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为该列的某行的值</a:t>
                </a:r>
                <a:r>
                  <a:rPr lang="en-US" altLang="zh-CN" sz="2000" dirty="0">
                    <a:latin typeface="Times New Roman" panose="02020603050405020304" pitchFamily="18" charset="0"/>
                    <a:cs typeface="Times New Roman" panose="02020603050405020304" pitchFamily="18" charset="0"/>
                  </a:rPr>
                  <a:t>.</a:t>
                </a:r>
              </a:p>
              <a:p>
                <a:endParaRPr lang="en-US" altLang="zh-CN"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CN" altLang="en-US" sz="2400" dirty="0" smtClean="0">
                    <a:latin typeface="Times New Roman" panose="02020603050405020304" pitchFamily="18" charset="0"/>
                    <a:cs typeface="Times New Roman" panose="02020603050405020304" pitchFamily="18" charset="0"/>
                  </a:rPr>
                  <a:t>箱</a:t>
                </a:r>
                <a:r>
                  <a:rPr lang="zh-CN" altLang="en-US" sz="2400" dirty="0">
                    <a:latin typeface="Times New Roman" panose="02020603050405020304" pitchFamily="18" charset="0"/>
                    <a:cs typeface="Times New Roman" panose="02020603050405020304" pitchFamily="18" charset="0"/>
                  </a:rPr>
                  <a:t>型图分析</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EBD697C0-B379-4979-B961-F030048EE140}"/>
                  </a:ext>
                </a:extLst>
              </p:cNvPr>
              <p:cNvSpPr>
                <a:spLocks noGrp="1" noRot="1" noChangeAspect="1" noMove="1" noResize="1" noEditPoints="1" noAdjustHandles="1" noChangeArrowheads="1" noChangeShapeType="1" noTextEdit="1"/>
              </p:cNvSpPr>
              <p:nvPr>
                <p:ph idx="1"/>
              </p:nvPr>
            </p:nvSpPr>
            <p:spPr>
              <a:xfrm>
                <a:off x="534670" y="1260351"/>
                <a:ext cx="9624060" cy="4990084"/>
              </a:xfrm>
              <a:blipFill>
                <a:blip r:embed="rId2"/>
                <a:stretch>
                  <a:fillRect l="-760" t="-856" b="-183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22BFC05-E1C1-4C06-A80F-929399EB8FB7}"/>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18</a:t>
            </a:fld>
            <a:endParaRPr lang="en-US" altLang="zh-CN" dirty="0"/>
          </a:p>
        </p:txBody>
      </p:sp>
      <p:pic>
        <p:nvPicPr>
          <p:cNvPr id="12" name="图片 11">
            <a:extLst>
              <a:ext uri="{FF2B5EF4-FFF2-40B4-BE49-F238E27FC236}">
                <a16:creationId xmlns:a16="http://schemas.microsoft.com/office/drawing/2014/main" id="{75B7DCAE-A8CC-44C1-B68C-7887B882B95F}"/>
              </a:ext>
            </a:extLst>
          </p:cNvPr>
          <p:cNvPicPr>
            <a:picLocks noChangeAspect="1"/>
          </p:cNvPicPr>
          <p:nvPr/>
        </p:nvPicPr>
        <p:blipFill>
          <a:blip r:embed="rId3"/>
          <a:stretch>
            <a:fillRect/>
          </a:stretch>
        </p:blipFill>
        <p:spPr>
          <a:xfrm>
            <a:off x="7218908" y="3953964"/>
            <a:ext cx="3076575" cy="3295650"/>
          </a:xfrm>
          <a:prstGeom prst="rect">
            <a:avLst/>
          </a:prstGeom>
        </p:spPr>
      </p:pic>
    </p:spTree>
    <p:extLst>
      <p:ext uri="{BB962C8B-B14F-4D97-AF65-F5344CB8AC3E}">
        <p14:creationId xmlns:p14="http://schemas.microsoft.com/office/powerpoint/2010/main" val="42817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8C0301-BFFA-428E-98C6-50AEA4C6AB83}"/>
              </a:ext>
            </a:extLst>
          </p:cNvPr>
          <p:cNvSpPr>
            <a:spLocks noGrp="1"/>
          </p:cNvSpPr>
          <p:nvPr>
            <p:ph type="title"/>
          </p:nvPr>
        </p:nvSpPr>
        <p:spPr/>
        <p:txBody>
          <a:bodyPr>
            <a:normAutofit/>
          </a:bodyPr>
          <a:lstStyle/>
          <a:p>
            <a:pPr algn="l"/>
            <a:r>
              <a:rPr lang="zh-CN" altLang="en-US" sz="3600" b="1" dirty="0">
                <a:latin typeface="Times New Roman" panose="02020603050405020304" pitchFamily="18" charset="0"/>
                <a:cs typeface="Times New Roman" panose="02020603050405020304" pitchFamily="18" charset="0"/>
              </a:rPr>
              <a:t>异常值处理</a:t>
            </a:r>
          </a:p>
        </p:txBody>
      </p:sp>
      <p:sp>
        <p:nvSpPr>
          <p:cNvPr id="3" name="内容占位符 2">
            <a:extLst>
              <a:ext uri="{FF2B5EF4-FFF2-40B4-BE49-F238E27FC236}">
                <a16:creationId xmlns:a16="http://schemas.microsoft.com/office/drawing/2014/main" id="{7639EB4B-66D2-47E4-A348-AF1B851B2293}"/>
              </a:ext>
            </a:extLst>
          </p:cNvPr>
          <p:cNvSpPr>
            <a:spLocks noGrp="1"/>
          </p:cNvSpPr>
          <p:nvPr>
            <p:ph idx="1"/>
          </p:nvPr>
        </p:nvSpPr>
        <p:spPr/>
        <p:txBody>
          <a:bodyPr/>
          <a:lstStyle/>
          <a:p>
            <a:pPr>
              <a:buFont typeface="Wingdings" panose="05000000000000000000" pitchFamily="2" charset="2"/>
              <a:buChar char="Ø"/>
            </a:pPr>
            <a:r>
              <a:rPr lang="zh-CN" altLang="en-US" sz="2400" dirty="0"/>
              <a:t>删除。</a:t>
            </a:r>
            <a:r>
              <a:rPr lang="zh-CN" altLang="en-US" sz="1800" dirty="0"/>
              <a:t>这种方法最简单易行，但缺点也不容忽视，一是在观测值很少的情况下，这种删除操作会造成样本量不足；二是直接删除可能会对变量的原有分布造成影响，从而导致统计模型不稳定。</a:t>
            </a:r>
            <a:endParaRPr lang="en-US" altLang="zh-CN" sz="1800" dirty="0"/>
          </a:p>
          <a:p>
            <a:endParaRPr lang="en-US" altLang="zh-CN" sz="1800" dirty="0"/>
          </a:p>
          <a:p>
            <a:pPr>
              <a:buFont typeface="Wingdings" panose="05000000000000000000" pitchFamily="2" charset="2"/>
              <a:buChar char="Ø"/>
            </a:pPr>
            <a:r>
              <a:rPr lang="zh-CN" altLang="en-US" sz="2400" dirty="0"/>
              <a:t>视为缺失值进行处理。</a:t>
            </a:r>
            <a:endParaRPr lang="en-US" altLang="zh-CN" sz="2400" dirty="0"/>
          </a:p>
          <a:p>
            <a:pPr>
              <a:buFont typeface="Wingdings" panose="05000000000000000000" pitchFamily="2" charset="2"/>
              <a:buChar char="Ø"/>
            </a:pPr>
            <a:r>
              <a:rPr lang="zh-CN" altLang="en-US" sz="2400" dirty="0"/>
              <a:t>缩尾</a:t>
            </a:r>
            <a:endParaRPr lang="en-US" altLang="zh-CN" sz="2400" dirty="0"/>
          </a:p>
          <a:p>
            <a:pPr>
              <a:buFont typeface="Wingdings" panose="05000000000000000000" pitchFamily="2" charset="2"/>
              <a:buChar char="Ø"/>
            </a:pPr>
            <a:r>
              <a:rPr lang="zh-CN" altLang="en-US" sz="2400" dirty="0"/>
              <a:t>分箱法</a:t>
            </a:r>
            <a:endParaRPr lang="en-US" altLang="zh-CN" sz="2400" dirty="0"/>
          </a:p>
          <a:p>
            <a:pPr>
              <a:buFont typeface="Wingdings" panose="05000000000000000000" pitchFamily="2" charset="2"/>
              <a:buChar char="Ø"/>
            </a:pPr>
            <a:r>
              <a:rPr lang="zh-CN" altLang="en-US" sz="2400" dirty="0"/>
              <a:t>不处理</a:t>
            </a:r>
            <a:endParaRPr lang="en-US" altLang="zh-CN" sz="2400" dirty="0"/>
          </a:p>
          <a:p>
            <a:pPr>
              <a:buFont typeface="Wingdings" panose="05000000000000000000" pitchFamily="2" charset="2"/>
              <a:buChar char="Ø"/>
            </a:pPr>
            <a:endParaRPr lang="zh-CN" altLang="en-US" sz="2400" dirty="0"/>
          </a:p>
        </p:txBody>
      </p:sp>
      <p:sp>
        <p:nvSpPr>
          <p:cNvPr id="4" name="灯片编号占位符 3">
            <a:extLst>
              <a:ext uri="{FF2B5EF4-FFF2-40B4-BE49-F238E27FC236}">
                <a16:creationId xmlns:a16="http://schemas.microsoft.com/office/drawing/2014/main" id="{DFE5CC39-6E6A-49BF-947C-1C7BDE8834B0}"/>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19</a:t>
            </a:fld>
            <a:endParaRPr lang="en-US" altLang="zh-CN" dirty="0"/>
          </a:p>
        </p:txBody>
      </p:sp>
    </p:spTree>
    <p:extLst>
      <p:ext uri="{BB962C8B-B14F-4D97-AF65-F5344CB8AC3E}">
        <p14:creationId xmlns:p14="http://schemas.microsoft.com/office/powerpoint/2010/main" val="321325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BBE87-86A0-4DE7-A6C4-6ABC9E897650}"/>
              </a:ext>
            </a:extLst>
          </p:cNvPr>
          <p:cNvSpPr>
            <a:spLocks noGrp="1"/>
          </p:cNvSpPr>
          <p:nvPr>
            <p:ph type="title"/>
          </p:nvPr>
        </p:nvSpPr>
        <p:spPr/>
        <p:txBody>
          <a:bodyPr/>
          <a:lstStyle/>
          <a:p>
            <a:r>
              <a:rPr lang="zh-CN" altLang="en-US" dirty="0" smtClean="0"/>
              <a:t>目录</a:t>
            </a:r>
            <a:endParaRPr lang="zh-CN" altLang="en-US" dirty="0"/>
          </a:p>
        </p:txBody>
      </p:sp>
      <p:sp>
        <p:nvSpPr>
          <p:cNvPr id="3" name="内容占位符 2">
            <a:extLst>
              <a:ext uri="{FF2B5EF4-FFF2-40B4-BE49-F238E27FC236}">
                <a16:creationId xmlns:a16="http://schemas.microsoft.com/office/drawing/2014/main" id="{6855BA1D-FC07-4999-A2DA-93A237BFE2AB}"/>
              </a:ext>
            </a:extLst>
          </p:cNvPr>
          <p:cNvSpPr>
            <a:spLocks noGrp="1"/>
          </p:cNvSpPr>
          <p:nvPr>
            <p:ph idx="1"/>
          </p:nvPr>
        </p:nvSpPr>
        <p:spPr>
          <a:xfrm>
            <a:off x="666180" y="1562414"/>
            <a:ext cx="7272808" cy="4990084"/>
          </a:xfrm>
        </p:spPr>
        <p:txBody>
          <a:bodyPr>
            <a:normAutofit/>
          </a:bodyPr>
          <a:lstStyle/>
          <a:p>
            <a:pPr>
              <a:spcBef>
                <a:spcPts val="1800"/>
              </a:spcBef>
            </a:pPr>
            <a:r>
              <a:rPr lang="zh-CN" altLang="en-US" sz="2800" b="1" dirty="0" smtClean="0">
                <a:latin typeface="Times New Roman" panose="02020603050405020304" pitchFamily="18" charset="0"/>
                <a:cs typeface="Times New Roman" panose="02020603050405020304" pitchFamily="18" charset="0"/>
              </a:rPr>
              <a:t>概论</a:t>
            </a:r>
            <a:endParaRPr lang="en-US" altLang="zh-CN" sz="2800" b="1" dirty="0" smtClean="0">
              <a:latin typeface="Times New Roman" panose="02020603050405020304" pitchFamily="18" charset="0"/>
              <a:cs typeface="Times New Roman" panose="02020603050405020304" pitchFamily="18" charset="0"/>
            </a:endParaRPr>
          </a:p>
          <a:p>
            <a:pPr>
              <a:spcBef>
                <a:spcPts val="1800"/>
              </a:spcBef>
            </a:pPr>
            <a:r>
              <a:rPr lang="zh-CN" altLang="en-US" sz="2800" b="1" dirty="0" smtClean="0">
                <a:latin typeface="Times New Roman" panose="02020603050405020304" pitchFamily="18" charset="0"/>
                <a:cs typeface="Times New Roman" panose="02020603050405020304" pitchFamily="18" charset="0"/>
              </a:rPr>
              <a:t>特征理解：探索性分析</a:t>
            </a:r>
            <a:endParaRPr lang="en-US" altLang="zh-CN" sz="2800" b="1" dirty="0" smtClean="0">
              <a:latin typeface="Times New Roman" panose="02020603050405020304" pitchFamily="18" charset="0"/>
              <a:cs typeface="Times New Roman" panose="02020603050405020304" pitchFamily="18" charset="0"/>
            </a:endParaRPr>
          </a:p>
          <a:p>
            <a:pPr>
              <a:spcBef>
                <a:spcPts val="1800"/>
              </a:spcBef>
            </a:pPr>
            <a:r>
              <a:rPr lang="zh-CN" altLang="en-US" sz="2800" b="1" dirty="0" smtClean="0">
                <a:latin typeface="Times New Roman" panose="02020603050405020304" pitchFamily="18" charset="0"/>
                <a:cs typeface="Times New Roman" panose="02020603050405020304" pitchFamily="18" charset="0"/>
              </a:rPr>
              <a:t>特征增强：清洗数据</a:t>
            </a:r>
            <a:endParaRPr lang="en-US" altLang="zh-CN" sz="2800" b="1" dirty="0" smtClean="0">
              <a:latin typeface="Times New Roman" panose="02020603050405020304" pitchFamily="18" charset="0"/>
              <a:cs typeface="Times New Roman" panose="02020603050405020304" pitchFamily="18" charset="0"/>
            </a:endParaRPr>
          </a:p>
          <a:p>
            <a:pPr>
              <a:spcBef>
                <a:spcPts val="1800"/>
              </a:spcBef>
            </a:pPr>
            <a:r>
              <a:rPr lang="zh-CN" altLang="en-US" sz="2800" b="1" dirty="0" smtClean="0">
                <a:latin typeface="Times New Roman" panose="02020603050405020304" pitchFamily="18" charset="0"/>
                <a:cs typeface="Times New Roman" panose="02020603050405020304" pitchFamily="18" charset="0"/>
              </a:rPr>
              <a:t>特征构建：生成新数据</a:t>
            </a:r>
            <a:endParaRPr lang="en-US" altLang="zh-CN" sz="2800" b="1" dirty="0" smtClean="0">
              <a:latin typeface="Times New Roman" panose="02020603050405020304" pitchFamily="18" charset="0"/>
              <a:cs typeface="Times New Roman" panose="02020603050405020304" pitchFamily="18" charset="0"/>
            </a:endParaRPr>
          </a:p>
          <a:p>
            <a:pPr>
              <a:spcBef>
                <a:spcPts val="1800"/>
              </a:spcBef>
            </a:pPr>
            <a:r>
              <a:rPr lang="zh-CN" altLang="en-US" sz="2800" b="1" dirty="0" smtClean="0">
                <a:latin typeface="Times New Roman" panose="02020603050405020304" pitchFamily="18" charset="0"/>
                <a:cs typeface="Times New Roman" panose="02020603050405020304" pitchFamily="18" charset="0"/>
              </a:rPr>
              <a:t>特征选择：筛选特征</a:t>
            </a:r>
            <a:endParaRPr lang="en-US" altLang="zh-CN" sz="2800" b="1" dirty="0" smtClean="0">
              <a:latin typeface="Times New Roman" panose="02020603050405020304" pitchFamily="18" charset="0"/>
              <a:cs typeface="Times New Roman" panose="02020603050405020304" pitchFamily="18" charset="0"/>
            </a:endParaRPr>
          </a:p>
          <a:p>
            <a:pPr>
              <a:spcBef>
                <a:spcPts val="1800"/>
              </a:spcBef>
            </a:pPr>
            <a:r>
              <a:rPr lang="zh-CN" altLang="en-US" sz="2800" b="1" dirty="0" smtClean="0">
                <a:latin typeface="Times New Roman" panose="02020603050405020304" pitchFamily="18" charset="0"/>
                <a:cs typeface="Times New Roman" panose="02020603050405020304" pitchFamily="18" charset="0"/>
              </a:rPr>
              <a:t>特征转换：数据降维</a:t>
            </a:r>
            <a:endParaRPr lang="zh-CN" altLang="en-US" sz="2800" b="1"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1175AA5B-73E0-434C-A65E-6EDFC5779D13}"/>
              </a:ext>
            </a:extLst>
          </p:cNvPr>
          <p:cNvSpPr>
            <a:spLocks noGrp="1"/>
          </p:cNvSpPr>
          <p:nvPr>
            <p:ph type="sldNum" sz="quarter" idx="4294967295"/>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a:t>
            </a:fld>
            <a:endParaRPr lang="en-US" altLang="zh-CN" dirty="0"/>
          </a:p>
        </p:txBody>
      </p:sp>
    </p:spTree>
    <p:extLst>
      <p:ext uri="{BB962C8B-B14F-4D97-AF65-F5344CB8AC3E}">
        <p14:creationId xmlns:p14="http://schemas.microsoft.com/office/powerpoint/2010/main" val="289684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8150C3-DA09-4927-A728-D3E5D57A0357}"/>
              </a:ext>
            </a:extLst>
          </p:cNvPr>
          <p:cNvSpPr>
            <a:spLocks noGrp="1"/>
          </p:cNvSpPr>
          <p:nvPr>
            <p:ph type="title"/>
          </p:nvPr>
        </p:nvSpPr>
        <p:spPr/>
        <p:txBody>
          <a:bodyPr>
            <a:normAutofit/>
          </a:bodyPr>
          <a:lstStyle/>
          <a:p>
            <a:pPr algn="l"/>
            <a:r>
              <a:rPr lang="zh-CN" altLang="en-US" sz="3600" b="1" dirty="0"/>
              <a:t>类别变量编码</a:t>
            </a:r>
          </a:p>
        </p:txBody>
      </p:sp>
      <p:sp>
        <p:nvSpPr>
          <p:cNvPr id="3" name="内容占位符 2">
            <a:extLst>
              <a:ext uri="{FF2B5EF4-FFF2-40B4-BE49-F238E27FC236}">
                <a16:creationId xmlns:a16="http://schemas.microsoft.com/office/drawing/2014/main" id="{79E93E15-A85A-4F98-92E0-67F2006CD290}"/>
              </a:ext>
            </a:extLst>
          </p:cNvPr>
          <p:cNvSpPr>
            <a:spLocks noGrp="1"/>
          </p:cNvSpPr>
          <p:nvPr>
            <p:ph idx="1"/>
          </p:nvPr>
        </p:nvSpPr>
        <p:spPr>
          <a:xfrm>
            <a:off x="738188" y="1404367"/>
            <a:ext cx="9624060" cy="4990084"/>
          </a:xfrm>
        </p:spPr>
        <p:txBody>
          <a:bodyPr>
            <a:normAutofit fontScale="62500" lnSpcReduction="20000"/>
          </a:bodyPr>
          <a:lstStyle/>
          <a:p>
            <a:pPr marL="0" indent="0" algn="just">
              <a:lnSpc>
                <a:spcPct val="160000"/>
              </a:lnSpc>
              <a:buNone/>
            </a:pPr>
            <a:r>
              <a:rPr lang="zh-CN" altLang="en-US" sz="3400" dirty="0"/>
              <a:t>特征的数据类型可分为两大类，即连续型和离散型。其中离散型特征既有数值型的，也有类别</a:t>
            </a:r>
            <a:r>
              <a:rPr lang="zh-CN" altLang="en-US" sz="3400" dirty="0" smtClean="0"/>
              <a:t>型的。例如</a:t>
            </a:r>
            <a:r>
              <a:rPr lang="zh-CN" altLang="en-US" sz="3400" dirty="0"/>
              <a:t>，性别（男、女）、成绩等级（</a:t>
            </a:r>
            <a:r>
              <a:rPr lang="en-US" altLang="zh-CN" sz="3400" dirty="0"/>
              <a:t>A</a:t>
            </a:r>
            <a:r>
              <a:rPr lang="zh-CN" altLang="en-US" sz="3400" dirty="0"/>
              <a:t>、</a:t>
            </a:r>
            <a:r>
              <a:rPr lang="en-US" altLang="zh-CN" sz="3400" dirty="0"/>
              <a:t>B</a:t>
            </a:r>
            <a:r>
              <a:rPr lang="zh-CN" altLang="en-US" sz="3400" dirty="0"/>
              <a:t>、</a:t>
            </a:r>
            <a:r>
              <a:rPr lang="en-US" altLang="zh-CN" sz="3400" dirty="0"/>
              <a:t>C</a:t>
            </a:r>
            <a:r>
              <a:rPr lang="zh-CN" altLang="en-US" sz="3400" dirty="0"/>
              <a:t>）等</a:t>
            </a:r>
            <a:r>
              <a:rPr lang="zh-CN" altLang="en-US" sz="3400" dirty="0" smtClean="0"/>
              <a:t>。</a:t>
            </a:r>
            <a:endParaRPr lang="en-US" altLang="zh-CN" sz="3400" dirty="0" smtClean="0"/>
          </a:p>
          <a:p>
            <a:pPr marL="0" indent="0" algn="just">
              <a:lnSpc>
                <a:spcPct val="160000"/>
              </a:lnSpc>
              <a:buNone/>
            </a:pPr>
            <a:endParaRPr lang="en-US" altLang="zh-CN" sz="3400" dirty="0"/>
          </a:p>
          <a:p>
            <a:pPr marL="0" indent="0" algn="just">
              <a:lnSpc>
                <a:spcPct val="160000"/>
              </a:lnSpc>
              <a:buNone/>
            </a:pPr>
            <a:r>
              <a:rPr lang="zh-CN" altLang="en-US" sz="3400" dirty="0" smtClean="0"/>
              <a:t>连续型</a:t>
            </a:r>
            <a:r>
              <a:rPr lang="zh-CN" altLang="en-US" sz="3400" dirty="0"/>
              <a:t>特征的原始形态就可以作为模型的输入，无论是</a:t>
            </a:r>
            <a:r>
              <a:rPr lang="en-US" altLang="zh-CN" sz="3400" dirty="0"/>
              <a:t>LR</a:t>
            </a:r>
            <a:r>
              <a:rPr lang="zh-CN" altLang="en-US" sz="3400" dirty="0"/>
              <a:t>、神经网络，还是</a:t>
            </a:r>
            <a:r>
              <a:rPr lang="en-US" altLang="zh-CN" sz="3400" dirty="0"/>
              <a:t>SVM</a:t>
            </a:r>
            <a:r>
              <a:rPr lang="zh-CN" altLang="en-US" sz="3400" dirty="0"/>
              <a:t>、</a:t>
            </a:r>
            <a:r>
              <a:rPr lang="en-US" altLang="zh-CN" sz="3400" dirty="0"/>
              <a:t>GBDT</a:t>
            </a:r>
            <a:r>
              <a:rPr lang="zh-CN" altLang="en-US" sz="3400" dirty="0"/>
              <a:t>、</a:t>
            </a:r>
            <a:r>
              <a:rPr lang="en-US" altLang="zh-CN" sz="3400" dirty="0" err="1"/>
              <a:t>xgboost</a:t>
            </a:r>
            <a:r>
              <a:rPr lang="zh-CN" altLang="en-US" sz="3400" dirty="0"/>
              <a:t>等</a:t>
            </a:r>
            <a:r>
              <a:rPr lang="zh-CN" altLang="en-US" sz="3400" dirty="0" smtClean="0"/>
              <a:t>。</a:t>
            </a:r>
            <a:endParaRPr lang="en-US" altLang="zh-CN" sz="3400" dirty="0" smtClean="0"/>
          </a:p>
          <a:p>
            <a:pPr marL="0" indent="0" algn="just">
              <a:lnSpc>
                <a:spcPct val="160000"/>
              </a:lnSpc>
              <a:buNone/>
            </a:pPr>
            <a:endParaRPr lang="en-US" altLang="zh-CN" sz="3400" dirty="0"/>
          </a:p>
          <a:p>
            <a:pPr marL="0" indent="0" algn="just">
              <a:lnSpc>
                <a:spcPct val="160000"/>
              </a:lnSpc>
              <a:buNone/>
            </a:pPr>
            <a:r>
              <a:rPr lang="zh-CN" altLang="en-US" sz="3400" dirty="0" smtClean="0"/>
              <a:t>但是</a:t>
            </a:r>
            <a:r>
              <a:rPr lang="zh-CN" altLang="en-US" sz="3400" dirty="0"/>
              <a:t>除了决策树等少数模型等直接处理字符串形式的类别型特征外，逻辑回归、支持向量机等模型的输入必须是数值型特征才能进行训练。因此，就需要将离散型中的类别型特征转换成数值型的。</a:t>
            </a:r>
            <a:endParaRPr lang="en-US" altLang="zh-CN" sz="3400" dirty="0"/>
          </a:p>
          <a:p>
            <a:endParaRPr lang="en-US" altLang="zh-CN" sz="2205" dirty="0"/>
          </a:p>
          <a:p>
            <a:endParaRPr lang="en-US" altLang="zh-CN" sz="2205" dirty="0"/>
          </a:p>
          <a:p>
            <a:endParaRPr lang="zh-CN" altLang="en-US" sz="2205" dirty="0"/>
          </a:p>
        </p:txBody>
      </p:sp>
      <p:sp>
        <p:nvSpPr>
          <p:cNvPr id="4" name="灯片编号占位符 3">
            <a:extLst>
              <a:ext uri="{FF2B5EF4-FFF2-40B4-BE49-F238E27FC236}">
                <a16:creationId xmlns:a16="http://schemas.microsoft.com/office/drawing/2014/main" id="{B134AB10-09F1-46F1-9947-50D7DE77137A}"/>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20</a:t>
            </a:fld>
            <a:endParaRPr lang="en-US" altLang="zh-CN" dirty="0"/>
          </a:p>
        </p:txBody>
      </p:sp>
    </p:spTree>
    <p:extLst>
      <p:ext uri="{BB962C8B-B14F-4D97-AF65-F5344CB8AC3E}">
        <p14:creationId xmlns:p14="http://schemas.microsoft.com/office/powerpoint/2010/main" val="1101932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D5C343-CC50-445F-8655-47BEE02E8AF1}"/>
              </a:ext>
            </a:extLst>
          </p:cNvPr>
          <p:cNvSpPr>
            <a:spLocks noGrp="1"/>
          </p:cNvSpPr>
          <p:nvPr>
            <p:ph type="title"/>
          </p:nvPr>
        </p:nvSpPr>
        <p:spPr/>
        <p:txBody>
          <a:bodyPr>
            <a:normAutofit/>
          </a:bodyPr>
          <a:lstStyle/>
          <a:p>
            <a:pPr algn="l"/>
            <a:r>
              <a:rPr lang="zh-CN" altLang="en-US" sz="3600" b="1" dirty="0"/>
              <a:t>类别变量编码</a:t>
            </a:r>
            <a:endParaRPr lang="zh-CN" altLang="en-US" sz="3600" dirty="0"/>
          </a:p>
        </p:txBody>
      </p:sp>
      <p:sp>
        <p:nvSpPr>
          <p:cNvPr id="3" name="内容占位符 2">
            <a:extLst>
              <a:ext uri="{FF2B5EF4-FFF2-40B4-BE49-F238E27FC236}">
                <a16:creationId xmlns:a16="http://schemas.microsoft.com/office/drawing/2014/main" id="{87933669-2EFB-4785-BE6A-FD4A79540891}"/>
              </a:ext>
            </a:extLst>
          </p:cNvPr>
          <p:cNvSpPr>
            <a:spLocks noGrp="1"/>
          </p:cNvSpPr>
          <p:nvPr>
            <p:ph idx="1"/>
          </p:nvPr>
        </p:nvSpPr>
        <p:spPr/>
        <p:txBody>
          <a:bodyPr>
            <a:normAutofit/>
          </a:bodyPr>
          <a:lstStyle/>
          <a:p>
            <a:pPr>
              <a:spcBef>
                <a:spcPts val="1800"/>
              </a:spcBef>
            </a:pPr>
            <a:r>
              <a:rPr lang="zh-CN" altLang="en-US" sz="2400" dirty="0"/>
              <a:t>序号编码（</a:t>
            </a:r>
            <a:r>
              <a:rPr lang="en-US" altLang="zh-CN" sz="2400" dirty="0"/>
              <a:t>Ordinal Encoding</a:t>
            </a:r>
            <a:r>
              <a:rPr lang="zh-CN" altLang="en-US" sz="2400" dirty="0" smtClean="0"/>
              <a:t>）</a:t>
            </a:r>
            <a:endParaRPr lang="en-US" altLang="zh-CN" sz="2400" dirty="0" smtClean="0"/>
          </a:p>
          <a:p>
            <a:pPr>
              <a:spcBef>
                <a:spcPts val="1800"/>
              </a:spcBef>
            </a:pPr>
            <a:endParaRPr lang="en-US" altLang="zh-CN" sz="2400" dirty="0"/>
          </a:p>
          <a:p>
            <a:pPr>
              <a:spcBef>
                <a:spcPts val="1800"/>
              </a:spcBef>
            </a:pPr>
            <a:endParaRPr lang="en-US" altLang="zh-CN" sz="2400" dirty="0" smtClean="0"/>
          </a:p>
          <a:p>
            <a:pPr>
              <a:spcBef>
                <a:spcPts val="1800"/>
              </a:spcBef>
            </a:pPr>
            <a:endParaRPr lang="en-US" altLang="zh-CN" sz="2400" dirty="0"/>
          </a:p>
          <a:p>
            <a:pPr marL="0" indent="0">
              <a:spcBef>
                <a:spcPts val="1800"/>
              </a:spcBef>
              <a:buNone/>
            </a:pPr>
            <a:endParaRPr lang="en-US" altLang="zh-CN" sz="2400" dirty="0" smtClean="0"/>
          </a:p>
          <a:p>
            <a:pPr>
              <a:spcBef>
                <a:spcPts val="1800"/>
              </a:spcBef>
            </a:pPr>
            <a:r>
              <a:rPr lang="zh-CN" altLang="en-US" sz="2400" dirty="0" smtClean="0"/>
              <a:t>独</a:t>
            </a:r>
            <a:r>
              <a:rPr lang="zh-CN" altLang="en-US" sz="2400" dirty="0"/>
              <a:t>热编码（</a:t>
            </a:r>
            <a:r>
              <a:rPr lang="en-US" altLang="zh-CN" sz="2400" dirty="0"/>
              <a:t>One-hot Encoding</a:t>
            </a:r>
            <a:r>
              <a:rPr lang="zh-CN" altLang="en-US" sz="2400" dirty="0" smtClean="0"/>
              <a:t>）</a:t>
            </a:r>
            <a:endParaRPr lang="en-US" altLang="zh-CN" sz="2400" dirty="0" smtClean="0"/>
          </a:p>
          <a:p>
            <a:pPr>
              <a:spcBef>
                <a:spcPts val="1800"/>
              </a:spcBef>
            </a:pPr>
            <a:endParaRPr lang="en-US" altLang="zh-CN" sz="2400" dirty="0"/>
          </a:p>
        </p:txBody>
      </p:sp>
      <p:sp>
        <p:nvSpPr>
          <p:cNvPr id="4" name="灯片编号占位符 3">
            <a:extLst>
              <a:ext uri="{FF2B5EF4-FFF2-40B4-BE49-F238E27FC236}">
                <a16:creationId xmlns:a16="http://schemas.microsoft.com/office/drawing/2014/main" id="{1175AA5B-73E0-434C-A65E-6EDFC5779D13}"/>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21</a:t>
            </a:fld>
            <a:endParaRPr lang="en-US" altLang="zh-CN" dirty="0"/>
          </a:p>
        </p:txBody>
      </p:sp>
      <p:sp>
        <p:nvSpPr>
          <p:cNvPr id="5" name="矩形 4"/>
          <p:cNvSpPr/>
          <p:nvPr/>
        </p:nvSpPr>
        <p:spPr>
          <a:xfrm>
            <a:off x="954212" y="2124447"/>
            <a:ext cx="8928992" cy="2246769"/>
          </a:xfrm>
          <a:prstGeom prst="rect">
            <a:avLst/>
          </a:prstGeom>
        </p:spPr>
        <p:txBody>
          <a:bodyPr wrap="square">
            <a:spAutoFit/>
          </a:bodyPr>
          <a:lstStyle/>
          <a:p>
            <a:pPr>
              <a:spcBef>
                <a:spcPts val="1800"/>
              </a:spcBef>
            </a:pPr>
            <a:r>
              <a:rPr lang="zh-CN" altLang="en-US" sz="2000" dirty="0"/>
              <a:t>序号编码通常用于处理类别间具有内在大小顺序关系的数据，对于一个具有</a:t>
            </a:r>
            <a:r>
              <a:rPr lang="en-US" altLang="zh-CN" sz="2000" dirty="0"/>
              <a:t>m</a:t>
            </a:r>
            <a:r>
              <a:rPr lang="zh-CN" altLang="en-US" sz="2000" dirty="0"/>
              <a:t>个类别的特征，我们将其对应地映射到</a:t>
            </a:r>
            <a:r>
              <a:rPr lang="en-US" altLang="zh-CN" sz="2000" dirty="0"/>
              <a:t>[0, m-1]</a:t>
            </a:r>
            <a:r>
              <a:rPr lang="zh-CN" altLang="en-US" sz="2000" dirty="0"/>
              <a:t>的整数。例如对于”学历”这样的类别，”学士”、”硕士”、”博士” 可以很自然地编码成 </a:t>
            </a:r>
            <a:r>
              <a:rPr lang="en-US" altLang="zh-CN" sz="2000" dirty="0"/>
              <a:t>[0,2]</a:t>
            </a:r>
            <a:r>
              <a:rPr lang="zh-CN" altLang="en-US" sz="2000" dirty="0"/>
              <a:t>，因为它们内在就含有这样的逻辑顺序。但如果对于“颜色”这样的类别，“蓝色”、“绿色”、“红色”分别编码成</a:t>
            </a:r>
            <a:r>
              <a:rPr lang="en-US" altLang="zh-CN" sz="2000" dirty="0"/>
              <a:t>[0,2]</a:t>
            </a:r>
            <a:r>
              <a:rPr lang="zh-CN" altLang="en-US" sz="2000" dirty="0"/>
              <a:t>是不合理的，因为我们并没有理由认为“蓝色”和“绿色”的差距比“蓝色”和“红色”的差距对于特征的影响是不同的。</a:t>
            </a:r>
            <a:endParaRPr lang="en-US" altLang="zh-CN" sz="2000" dirty="0"/>
          </a:p>
        </p:txBody>
      </p:sp>
      <p:sp>
        <p:nvSpPr>
          <p:cNvPr id="6" name="矩形 5"/>
          <p:cNvSpPr/>
          <p:nvPr/>
        </p:nvSpPr>
        <p:spPr>
          <a:xfrm>
            <a:off x="954212" y="5206772"/>
            <a:ext cx="9204518" cy="1708160"/>
          </a:xfrm>
          <a:prstGeom prst="rect">
            <a:avLst/>
          </a:prstGeom>
        </p:spPr>
        <p:txBody>
          <a:bodyPr wrap="square">
            <a:spAutoFit/>
          </a:bodyPr>
          <a:lstStyle/>
          <a:p>
            <a:r>
              <a:rPr lang="zh-CN" altLang="en-US" dirty="0"/>
              <a:t>如果类别特征本身有顺序（例：优秀、良好、合格、不合格），那么可以保留单列自然数编码，但是如果类别特征没有明显的顺序（例：红、黄、蓝），则可以使用独热编码（One-Hot Encoding），即每个类作为1个特征。输出的矩阵是稀疏的，含有大量的0.独热编码通常用于处理类别间不具有大小关系的特征</a:t>
            </a:r>
            <a:r>
              <a:rPr lang="zh-CN" altLang="en-US" dirty="0" smtClean="0"/>
              <a:t>。对于</a:t>
            </a:r>
            <a:r>
              <a:rPr lang="zh-CN" altLang="en-US" dirty="0"/>
              <a:t>独热编码，存在类别就生成几个特征</a:t>
            </a:r>
            <a:r>
              <a:rPr lang="zh-CN" altLang="en-US" dirty="0" smtClean="0"/>
              <a:t>。</a:t>
            </a:r>
            <a:endParaRPr lang="zh-CN" altLang="en-US" dirty="0"/>
          </a:p>
        </p:txBody>
      </p:sp>
    </p:spTree>
    <p:extLst>
      <p:ext uri="{BB962C8B-B14F-4D97-AF65-F5344CB8AC3E}">
        <p14:creationId xmlns:p14="http://schemas.microsoft.com/office/powerpoint/2010/main" val="317129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D5C343-CC50-445F-8655-47BEE02E8AF1}"/>
              </a:ext>
            </a:extLst>
          </p:cNvPr>
          <p:cNvSpPr>
            <a:spLocks noGrp="1"/>
          </p:cNvSpPr>
          <p:nvPr>
            <p:ph type="title"/>
          </p:nvPr>
        </p:nvSpPr>
        <p:spPr/>
        <p:txBody>
          <a:bodyPr>
            <a:normAutofit/>
          </a:bodyPr>
          <a:lstStyle/>
          <a:p>
            <a:pPr algn="l"/>
            <a:r>
              <a:rPr lang="zh-CN" altLang="en-US" sz="3600" b="1" dirty="0"/>
              <a:t>类别变量编码</a:t>
            </a:r>
            <a:endParaRPr lang="zh-CN" altLang="en-US" sz="3600" dirty="0"/>
          </a:p>
        </p:txBody>
      </p:sp>
      <p:sp>
        <p:nvSpPr>
          <p:cNvPr id="3" name="内容占位符 2">
            <a:extLst>
              <a:ext uri="{FF2B5EF4-FFF2-40B4-BE49-F238E27FC236}">
                <a16:creationId xmlns:a16="http://schemas.microsoft.com/office/drawing/2014/main" id="{87933669-2EFB-4785-BE6A-FD4A79540891}"/>
              </a:ext>
            </a:extLst>
          </p:cNvPr>
          <p:cNvSpPr>
            <a:spLocks noGrp="1"/>
          </p:cNvSpPr>
          <p:nvPr>
            <p:ph idx="1"/>
          </p:nvPr>
        </p:nvSpPr>
        <p:spPr/>
        <p:txBody>
          <a:bodyPr>
            <a:normAutofit/>
          </a:bodyPr>
          <a:lstStyle/>
          <a:p>
            <a:pPr>
              <a:spcBef>
                <a:spcPts val="1800"/>
              </a:spcBef>
            </a:pPr>
            <a:r>
              <a:rPr lang="zh-CN" altLang="en-US" sz="2400" dirty="0" smtClean="0"/>
              <a:t>标签</a:t>
            </a:r>
            <a:r>
              <a:rPr lang="zh-CN" altLang="en-US" sz="2400" dirty="0"/>
              <a:t>编码（</a:t>
            </a:r>
            <a:r>
              <a:rPr lang="en-US" altLang="zh-CN" sz="2400" dirty="0"/>
              <a:t>Label Encoding</a:t>
            </a:r>
            <a:r>
              <a:rPr lang="zh-CN" altLang="en-US" sz="2400" dirty="0"/>
              <a:t>）</a:t>
            </a:r>
            <a:endParaRPr lang="en-US" altLang="zh-CN" sz="2400" dirty="0"/>
          </a:p>
          <a:p>
            <a:pPr marL="0" indent="0">
              <a:spcBef>
                <a:spcPts val="1800"/>
              </a:spcBef>
              <a:buNone/>
            </a:pPr>
            <a:endParaRPr lang="zh-CN" altLang="en-US" sz="2400" dirty="0"/>
          </a:p>
        </p:txBody>
      </p:sp>
      <p:sp>
        <p:nvSpPr>
          <p:cNvPr id="4" name="灯片编号占位符 3">
            <a:extLst>
              <a:ext uri="{FF2B5EF4-FFF2-40B4-BE49-F238E27FC236}">
                <a16:creationId xmlns:a16="http://schemas.microsoft.com/office/drawing/2014/main" id="{1175AA5B-73E0-434C-A65E-6EDFC5779D13}"/>
              </a:ext>
            </a:extLst>
          </p:cNvPr>
          <p:cNvSpPr>
            <a:spLocks noGrp="1"/>
          </p:cNvSpPr>
          <p:nvPr>
            <p:ph type="sldNum" sz="quarter" idx="4294967295"/>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22</a:t>
            </a:fld>
            <a:endParaRPr lang="en-US" altLang="zh-CN" dirty="0"/>
          </a:p>
        </p:txBody>
      </p:sp>
      <p:sp>
        <p:nvSpPr>
          <p:cNvPr id="5" name="矩形 4"/>
          <p:cNvSpPr/>
          <p:nvPr/>
        </p:nvSpPr>
        <p:spPr>
          <a:xfrm>
            <a:off x="965278" y="2196455"/>
            <a:ext cx="9163124" cy="1061829"/>
          </a:xfrm>
          <a:prstGeom prst="rect">
            <a:avLst/>
          </a:prstGeom>
        </p:spPr>
        <p:txBody>
          <a:bodyPr wrap="square">
            <a:spAutoFit/>
          </a:bodyPr>
          <a:lstStyle/>
          <a:p>
            <a:r>
              <a:rPr lang="zh-CN" altLang="en-US" dirty="0"/>
              <a:t>Label Encoding是给某一列数据编码，而Ordinal Encoding是给所有的特征编码。因此，Label Encoding常用于给标签（label）编码，而Ordinal Encoding常用于给数据集中的特征编码。</a:t>
            </a:r>
          </a:p>
        </p:txBody>
      </p:sp>
      <p:pic>
        <p:nvPicPr>
          <p:cNvPr id="6" name="图片 5"/>
          <p:cNvPicPr>
            <a:picLocks noChangeAspect="1"/>
          </p:cNvPicPr>
          <p:nvPr/>
        </p:nvPicPr>
        <p:blipFill>
          <a:blip r:embed="rId2"/>
          <a:stretch>
            <a:fillRect/>
          </a:stretch>
        </p:blipFill>
        <p:spPr>
          <a:xfrm>
            <a:off x="1098228" y="3625890"/>
            <a:ext cx="3544147" cy="3180299"/>
          </a:xfrm>
          <a:prstGeom prst="rect">
            <a:avLst/>
          </a:prstGeom>
        </p:spPr>
      </p:pic>
      <p:pic>
        <p:nvPicPr>
          <p:cNvPr id="7" name="图片 6"/>
          <p:cNvPicPr>
            <a:picLocks noChangeAspect="1"/>
          </p:cNvPicPr>
          <p:nvPr/>
        </p:nvPicPr>
        <p:blipFill>
          <a:blip r:embed="rId3"/>
          <a:stretch>
            <a:fillRect/>
          </a:stretch>
        </p:blipFill>
        <p:spPr>
          <a:xfrm>
            <a:off x="6063764" y="3352997"/>
            <a:ext cx="2664296" cy="3726083"/>
          </a:xfrm>
          <a:prstGeom prst="rect">
            <a:avLst/>
          </a:prstGeom>
        </p:spPr>
      </p:pic>
      <p:sp>
        <p:nvSpPr>
          <p:cNvPr id="8" name="文本框 7"/>
          <p:cNvSpPr txBox="1"/>
          <p:nvPr/>
        </p:nvSpPr>
        <p:spPr>
          <a:xfrm>
            <a:off x="1705331" y="6978790"/>
            <a:ext cx="1261884" cy="415498"/>
          </a:xfrm>
          <a:prstGeom prst="rect">
            <a:avLst/>
          </a:prstGeom>
          <a:noFill/>
        </p:spPr>
        <p:txBody>
          <a:bodyPr wrap="none" rtlCol="0">
            <a:spAutoFit/>
          </a:bodyPr>
          <a:lstStyle/>
          <a:p>
            <a:r>
              <a:rPr lang="zh-CN" altLang="en-US" dirty="0" smtClean="0"/>
              <a:t>序号编码</a:t>
            </a:r>
            <a:endParaRPr lang="zh-CN" altLang="en-US" dirty="0"/>
          </a:p>
        </p:txBody>
      </p:sp>
      <p:sp>
        <p:nvSpPr>
          <p:cNvPr id="9" name="文本框 8"/>
          <p:cNvSpPr txBox="1"/>
          <p:nvPr/>
        </p:nvSpPr>
        <p:spPr>
          <a:xfrm>
            <a:off x="6764970" y="7169769"/>
            <a:ext cx="1261884" cy="415498"/>
          </a:xfrm>
          <a:prstGeom prst="rect">
            <a:avLst/>
          </a:prstGeom>
          <a:noFill/>
        </p:spPr>
        <p:txBody>
          <a:bodyPr wrap="none" rtlCol="0">
            <a:spAutoFit/>
          </a:bodyPr>
          <a:lstStyle/>
          <a:p>
            <a:r>
              <a:rPr lang="zh-CN" altLang="en-US" dirty="0" smtClean="0"/>
              <a:t>标签编码</a:t>
            </a:r>
            <a:endParaRPr lang="zh-CN" altLang="en-US" dirty="0"/>
          </a:p>
        </p:txBody>
      </p:sp>
    </p:spTree>
    <p:extLst>
      <p:ext uri="{BB962C8B-B14F-4D97-AF65-F5344CB8AC3E}">
        <p14:creationId xmlns:p14="http://schemas.microsoft.com/office/powerpoint/2010/main" val="2688518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0B7F-636B-40EE-A55F-8CF4EA19EEFB}"/>
              </a:ext>
            </a:extLst>
          </p:cNvPr>
          <p:cNvSpPr>
            <a:spLocks noGrp="1"/>
          </p:cNvSpPr>
          <p:nvPr>
            <p:ph type="title"/>
          </p:nvPr>
        </p:nvSpPr>
        <p:spPr/>
        <p:txBody>
          <a:bodyPr>
            <a:normAutofit/>
          </a:bodyPr>
          <a:lstStyle/>
          <a:p>
            <a:pPr algn="l"/>
            <a:r>
              <a:rPr lang="zh-CN" altLang="en-US" sz="3600" b="1" dirty="0"/>
              <a:t>特征缩放</a:t>
            </a:r>
          </a:p>
        </p:txBody>
      </p:sp>
      <p:sp>
        <p:nvSpPr>
          <p:cNvPr id="4" name="内容占位符 3">
            <a:extLst>
              <a:ext uri="{FF2B5EF4-FFF2-40B4-BE49-F238E27FC236}">
                <a16:creationId xmlns:a16="http://schemas.microsoft.com/office/drawing/2014/main" id="{E8D832FB-0769-4F6D-9CDE-323D333ED2F4}"/>
              </a:ext>
            </a:extLst>
          </p:cNvPr>
          <p:cNvSpPr>
            <a:spLocks noGrp="1"/>
          </p:cNvSpPr>
          <p:nvPr>
            <p:ph idx="1"/>
          </p:nvPr>
        </p:nvSpPr>
        <p:spPr>
          <a:xfrm>
            <a:off x="738188" y="1332359"/>
            <a:ext cx="9624060" cy="4990084"/>
          </a:xfrm>
        </p:spPr>
        <p:txBody>
          <a:bodyPr>
            <a:normAutofit fontScale="85000" lnSpcReduction="10000"/>
          </a:bodyPr>
          <a:lstStyle/>
          <a:p>
            <a:pPr marL="0" indent="0">
              <a:lnSpc>
                <a:spcPct val="150000"/>
              </a:lnSpc>
              <a:buNone/>
            </a:pPr>
            <a:r>
              <a:rPr lang="zh-CN" altLang="en-US" sz="2400" dirty="0"/>
              <a:t>有些特征的值是有界限的，比如经度和维度，但有些数值型特征可以无限制地增加，比如计数值</a:t>
            </a:r>
            <a:r>
              <a:rPr lang="zh-CN" altLang="en-US" sz="2400" dirty="0" smtClean="0"/>
              <a:t>。</a:t>
            </a:r>
            <a:endParaRPr lang="en-US" altLang="zh-CN" sz="2400" dirty="0" smtClean="0"/>
          </a:p>
          <a:p>
            <a:pPr marL="0" indent="0">
              <a:lnSpc>
                <a:spcPct val="150000"/>
              </a:lnSpc>
              <a:buNone/>
            </a:pPr>
            <a:endParaRPr lang="en-US" altLang="zh-CN" sz="2400" dirty="0"/>
          </a:p>
          <a:p>
            <a:pPr marL="0" indent="0">
              <a:lnSpc>
                <a:spcPct val="150000"/>
              </a:lnSpc>
              <a:buNone/>
            </a:pPr>
            <a:r>
              <a:rPr lang="zh-CN" altLang="en-US" sz="2400" dirty="0" smtClean="0"/>
              <a:t>有些</a:t>
            </a:r>
            <a:r>
              <a:rPr lang="zh-CN" altLang="en-US" sz="2400" dirty="0"/>
              <a:t>模型是输入的平滑函数，比如线性回归模型、逻辑回归模型或包含矩阵的模型，它们会受到输入尺度的影响。相反，那些基于树的模型则根本不在乎输入尺度有多大</a:t>
            </a:r>
            <a:r>
              <a:rPr lang="zh-CN" altLang="en-US" sz="2400" dirty="0" smtClean="0"/>
              <a:t>。</a:t>
            </a:r>
            <a:endParaRPr lang="en-US" altLang="zh-CN" sz="2400" dirty="0" smtClean="0"/>
          </a:p>
          <a:p>
            <a:pPr marL="0" indent="0">
              <a:lnSpc>
                <a:spcPct val="150000"/>
              </a:lnSpc>
              <a:buNone/>
            </a:pPr>
            <a:endParaRPr lang="en-US" altLang="zh-CN" sz="2400" dirty="0"/>
          </a:p>
          <a:p>
            <a:pPr marL="0" indent="0">
              <a:lnSpc>
                <a:spcPct val="150000"/>
              </a:lnSpc>
              <a:buNone/>
            </a:pPr>
            <a:r>
              <a:rPr lang="zh-CN" altLang="en-US" sz="2400" dirty="0" smtClean="0"/>
              <a:t>如果</a:t>
            </a:r>
            <a:r>
              <a:rPr lang="zh-CN" altLang="en-US" sz="2400" dirty="0"/>
              <a:t>模型对输入特征的尺度很敏感，就需要进行特征缩放。特征缩放会改变特征的尺度，有些人将其称为特征</a:t>
            </a:r>
            <a:r>
              <a:rPr lang="zh-CN" altLang="en-US" sz="2400" dirty="0" smtClean="0"/>
              <a:t>归一化、标准化。</a:t>
            </a:r>
            <a:endParaRPr lang="en-US" altLang="zh-CN" sz="2400" dirty="0" smtClean="0"/>
          </a:p>
          <a:p>
            <a:pPr marL="0" indent="0">
              <a:lnSpc>
                <a:spcPct val="150000"/>
              </a:lnSpc>
              <a:buNone/>
            </a:pPr>
            <a:endParaRPr lang="en-US" altLang="zh-CN" sz="2400" dirty="0"/>
          </a:p>
          <a:p>
            <a:pPr marL="0" indent="0">
              <a:lnSpc>
                <a:spcPct val="150000"/>
              </a:lnSpc>
              <a:buNone/>
            </a:pPr>
            <a:r>
              <a:rPr lang="zh-CN" altLang="en-US" sz="2400" dirty="0" smtClean="0"/>
              <a:t>特征</a:t>
            </a:r>
            <a:r>
              <a:rPr lang="zh-CN" altLang="en-US" sz="2400" dirty="0"/>
              <a:t>缩放通常对每个特征独立进行。</a:t>
            </a:r>
          </a:p>
        </p:txBody>
      </p:sp>
    </p:spTree>
    <p:extLst>
      <p:ext uri="{BB962C8B-B14F-4D97-AF65-F5344CB8AC3E}">
        <p14:creationId xmlns:p14="http://schemas.microsoft.com/office/powerpoint/2010/main" val="148737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286B31-88D0-452E-A30D-ECDACB4D4950}"/>
              </a:ext>
            </a:extLst>
          </p:cNvPr>
          <p:cNvSpPr>
            <a:spLocks noGrp="1"/>
          </p:cNvSpPr>
          <p:nvPr>
            <p:ph type="title"/>
          </p:nvPr>
        </p:nvSpPr>
        <p:spPr/>
        <p:txBody>
          <a:bodyPr>
            <a:normAutofit/>
          </a:bodyPr>
          <a:lstStyle/>
          <a:p>
            <a:pPr algn="l"/>
            <a:r>
              <a:rPr lang="zh-CN" altLang="en-US" sz="3600" b="1" dirty="0">
                <a:latin typeface="Times New Roman" panose="02020603050405020304" pitchFamily="18" charset="0"/>
                <a:cs typeface="Times New Roman" panose="02020603050405020304" pitchFamily="18" charset="0"/>
              </a:rPr>
              <a:t>特征缩放</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2623C35-48B9-44C3-B7F8-8C2F5BE38A8D}"/>
                  </a:ext>
                </a:extLst>
              </p:cNvPr>
              <p:cNvSpPr>
                <a:spLocks noGrp="1"/>
              </p:cNvSpPr>
              <p:nvPr>
                <p:ph idx="1"/>
              </p:nvPr>
            </p:nvSpPr>
            <p:spPr>
              <a:xfrm>
                <a:off x="666180" y="1437925"/>
                <a:ext cx="9480892" cy="5727082"/>
              </a:xfrm>
            </p:spPr>
            <p:txBody>
              <a:bodyPr>
                <a:normAutofit/>
              </a:bodyPr>
              <a:lstStyle/>
              <a:p>
                <a:r>
                  <a:rPr lang="en-US" altLang="zh-CN" sz="2400" dirty="0">
                    <a:latin typeface="Times New Roman" panose="02020603050405020304" pitchFamily="18" charset="0"/>
                    <a:cs typeface="Times New Roman" panose="02020603050405020304" pitchFamily="18" charset="0"/>
                  </a:rPr>
                  <a:t>Z</a:t>
                </a:r>
                <a:r>
                  <a:rPr lang="zh-CN" altLang="en-US" sz="2400" dirty="0">
                    <a:latin typeface="Times New Roman" panose="02020603050405020304" pitchFamily="18" charset="0"/>
                    <a:cs typeface="Times New Roman" panose="02020603050405020304" pitchFamily="18" charset="0"/>
                  </a:rPr>
                  <a:t>分数标准化</a:t>
                </a:r>
                <a:endParaRPr lang="en-US" altLang="zh-CN" sz="24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205" b="0" i="1" smtClean="0">
                          <a:latin typeface="Cambria Math" panose="02040503050406030204" pitchFamily="18" charset="0"/>
                          <a:cs typeface="Times New Roman" panose="02020603050405020304" pitchFamily="18" charset="0"/>
                        </a:rPr>
                        <m:t>𝑧</m:t>
                      </m:r>
                      <m:r>
                        <a:rPr lang="en-US" altLang="zh-CN" sz="2205" b="0" i="1" smtClean="0">
                          <a:latin typeface="Cambria Math" panose="02040503050406030204" pitchFamily="18" charset="0"/>
                          <a:cs typeface="Times New Roman" panose="02020603050405020304" pitchFamily="18" charset="0"/>
                        </a:rPr>
                        <m:t>=</m:t>
                      </m:r>
                      <m:f>
                        <m:fPr>
                          <m:ctrlPr>
                            <a:rPr lang="en-US" altLang="zh-CN" sz="2205" b="0" i="1" smtClean="0">
                              <a:latin typeface="Cambria Math" panose="02040503050406030204" pitchFamily="18" charset="0"/>
                              <a:cs typeface="Times New Roman" panose="02020603050405020304" pitchFamily="18" charset="0"/>
                            </a:rPr>
                          </m:ctrlPr>
                        </m:fPr>
                        <m:num>
                          <m:r>
                            <a:rPr lang="en-US" altLang="zh-CN" sz="2205" b="0" i="1" smtClean="0">
                              <a:latin typeface="Cambria Math" panose="02040503050406030204" pitchFamily="18" charset="0"/>
                              <a:cs typeface="Times New Roman" panose="02020603050405020304" pitchFamily="18" charset="0"/>
                            </a:rPr>
                            <m:t>𝑥</m:t>
                          </m:r>
                          <m:r>
                            <a:rPr lang="en-US" altLang="zh-CN" sz="2205" b="0" i="1" smtClean="0">
                              <a:latin typeface="Cambria Math" panose="02040503050406030204" pitchFamily="18" charset="0"/>
                              <a:cs typeface="Times New Roman" panose="02020603050405020304" pitchFamily="18" charset="0"/>
                            </a:rPr>
                            <m:t>−</m:t>
                          </m:r>
                          <m:r>
                            <a:rPr lang="en-US" altLang="zh-CN" sz="2205" b="0" i="1" smtClean="0">
                              <a:latin typeface="Cambria Math" panose="02040503050406030204" pitchFamily="18" charset="0"/>
                              <a:cs typeface="Times New Roman" panose="02020603050405020304" pitchFamily="18" charset="0"/>
                            </a:rPr>
                            <m:t>𝜇</m:t>
                          </m:r>
                        </m:num>
                        <m:den>
                          <m:r>
                            <a:rPr lang="en-US" altLang="zh-CN" sz="2205" b="0" i="1" smtClean="0">
                              <a:latin typeface="Cambria Math" panose="02040503050406030204" pitchFamily="18" charset="0"/>
                              <a:cs typeface="Times New Roman" panose="02020603050405020304" pitchFamily="18" charset="0"/>
                            </a:rPr>
                            <m:t>𝜎</m:t>
                          </m:r>
                        </m:den>
                      </m:f>
                    </m:oMath>
                  </m:oMathPara>
                </a14:m>
                <a:endParaRPr lang="en-US" altLang="zh-CN" sz="2205" dirty="0">
                  <a:latin typeface="Times New Roman" panose="02020603050405020304" pitchFamily="18" charset="0"/>
                  <a:cs typeface="Times New Roman" panose="02020603050405020304" pitchFamily="18" charset="0"/>
                </a:endParaRPr>
              </a:p>
              <a:p>
                <a:r>
                  <a:rPr lang="zh-CN" altLang="en-US" sz="2205" dirty="0">
                    <a:latin typeface="Times New Roman" panose="02020603050405020304" pitchFamily="18" charset="0"/>
                    <a:cs typeface="Times New Roman" panose="02020603050405020304" pitchFamily="18" charset="0"/>
                  </a:rPr>
                  <a:t>区间缩放</a:t>
                </a:r>
                <a:endParaRPr lang="en-US" altLang="zh-CN" sz="2205"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205" b="0" i="1" smtClean="0">
                          <a:latin typeface="Cambria Math" panose="02040503050406030204" pitchFamily="18" charset="0"/>
                          <a:cs typeface="Times New Roman" panose="02020603050405020304" pitchFamily="18" charset="0"/>
                        </a:rPr>
                        <m:t>𝑚</m:t>
                      </m:r>
                      <m:r>
                        <a:rPr lang="en-US" altLang="zh-CN" sz="2205" b="0" i="1" smtClean="0">
                          <a:latin typeface="Cambria Math" panose="02040503050406030204" pitchFamily="18" charset="0"/>
                          <a:cs typeface="Times New Roman" panose="02020603050405020304" pitchFamily="18" charset="0"/>
                        </a:rPr>
                        <m:t>=</m:t>
                      </m:r>
                      <m:f>
                        <m:fPr>
                          <m:ctrlPr>
                            <a:rPr lang="en-US" altLang="zh-CN" sz="2205" b="0" i="1" smtClean="0">
                              <a:latin typeface="Cambria Math" panose="02040503050406030204" pitchFamily="18" charset="0"/>
                              <a:cs typeface="Times New Roman" panose="02020603050405020304" pitchFamily="18" charset="0"/>
                            </a:rPr>
                          </m:ctrlPr>
                        </m:fPr>
                        <m:num>
                          <m:r>
                            <a:rPr lang="en-US" altLang="zh-CN" sz="2205" b="0" i="1" smtClean="0">
                              <a:latin typeface="Cambria Math" panose="02040503050406030204" pitchFamily="18" charset="0"/>
                              <a:cs typeface="Times New Roman" panose="02020603050405020304" pitchFamily="18" charset="0"/>
                            </a:rPr>
                            <m:t>𝑥</m:t>
                          </m:r>
                          <m:r>
                            <a:rPr lang="en-US" altLang="zh-CN" sz="2205" b="0" i="1" smtClean="0">
                              <a:latin typeface="Cambria Math" panose="02040503050406030204" pitchFamily="18" charset="0"/>
                              <a:cs typeface="Times New Roman" panose="02020603050405020304" pitchFamily="18" charset="0"/>
                            </a:rPr>
                            <m:t>−</m:t>
                          </m:r>
                          <m:sSub>
                            <m:sSubPr>
                              <m:ctrlPr>
                                <a:rPr lang="en-US" altLang="zh-CN" sz="2205" b="0" i="1" smtClean="0">
                                  <a:latin typeface="Cambria Math" panose="02040503050406030204" pitchFamily="18" charset="0"/>
                                  <a:cs typeface="Times New Roman" panose="02020603050405020304" pitchFamily="18" charset="0"/>
                                </a:rPr>
                              </m:ctrlPr>
                            </m:sSubPr>
                            <m:e>
                              <m:r>
                                <a:rPr lang="en-US" altLang="zh-CN" sz="2205" b="0" i="1" smtClean="0">
                                  <a:latin typeface="Cambria Math" panose="02040503050406030204" pitchFamily="18" charset="0"/>
                                  <a:cs typeface="Times New Roman" panose="02020603050405020304" pitchFamily="18" charset="0"/>
                                </a:rPr>
                                <m:t>𝑥</m:t>
                              </m:r>
                            </m:e>
                            <m:sub>
                              <m:func>
                                <m:funcPr>
                                  <m:ctrlPr>
                                    <a:rPr lang="en-US" altLang="zh-CN" sz="2205" b="0" i="1" smtClean="0">
                                      <a:latin typeface="Cambria Math" panose="02040503050406030204" pitchFamily="18" charset="0"/>
                                      <a:cs typeface="Times New Roman" panose="02020603050405020304" pitchFamily="18" charset="0"/>
                                    </a:rPr>
                                  </m:ctrlPr>
                                </m:funcPr>
                                <m:fName>
                                  <m:r>
                                    <m:rPr>
                                      <m:sty m:val="p"/>
                                    </m:rPr>
                                    <a:rPr lang="en-US" altLang="zh-CN" sz="2205" b="0" i="0" smtClean="0">
                                      <a:latin typeface="Cambria Math" panose="02040503050406030204" pitchFamily="18" charset="0"/>
                                      <a:cs typeface="Times New Roman" panose="02020603050405020304" pitchFamily="18" charset="0"/>
                                    </a:rPr>
                                    <m:t>min</m:t>
                                  </m:r>
                                </m:fName>
                                <m:e/>
                              </m:func>
                            </m:sub>
                          </m:sSub>
                        </m:num>
                        <m:den>
                          <m:sSub>
                            <m:sSubPr>
                              <m:ctrlPr>
                                <a:rPr lang="en-US" altLang="zh-CN" sz="2205" b="0" i="1" smtClean="0">
                                  <a:latin typeface="Cambria Math" panose="02040503050406030204" pitchFamily="18" charset="0"/>
                                  <a:cs typeface="Times New Roman" panose="02020603050405020304" pitchFamily="18" charset="0"/>
                                </a:rPr>
                              </m:ctrlPr>
                            </m:sSubPr>
                            <m:e>
                              <m:r>
                                <a:rPr lang="en-US" altLang="zh-CN" sz="2205" b="0" i="1" smtClean="0">
                                  <a:latin typeface="Cambria Math" panose="02040503050406030204" pitchFamily="18" charset="0"/>
                                  <a:cs typeface="Times New Roman" panose="02020603050405020304" pitchFamily="18" charset="0"/>
                                </a:rPr>
                                <m:t>𝑥</m:t>
                              </m:r>
                            </m:e>
                            <m:sub>
                              <m:func>
                                <m:funcPr>
                                  <m:ctrlPr>
                                    <a:rPr lang="en-US" altLang="zh-CN" sz="2205" b="0" i="1" smtClean="0">
                                      <a:latin typeface="Cambria Math" panose="02040503050406030204" pitchFamily="18" charset="0"/>
                                      <a:cs typeface="Times New Roman" panose="02020603050405020304" pitchFamily="18" charset="0"/>
                                    </a:rPr>
                                  </m:ctrlPr>
                                </m:funcPr>
                                <m:fName>
                                  <m:r>
                                    <m:rPr>
                                      <m:sty m:val="p"/>
                                    </m:rPr>
                                    <a:rPr lang="en-US" altLang="zh-CN" sz="2205" b="0" i="0" smtClean="0">
                                      <a:latin typeface="Cambria Math" panose="02040503050406030204" pitchFamily="18" charset="0"/>
                                      <a:cs typeface="Times New Roman" panose="02020603050405020304" pitchFamily="18" charset="0"/>
                                    </a:rPr>
                                    <m:t>max</m:t>
                                  </m:r>
                                </m:fName>
                                <m:e/>
                              </m:func>
                            </m:sub>
                          </m:sSub>
                          <m:r>
                            <a:rPr lang="en-US" altLang="zh-CN" sz="2205" b="0" i="1" smtClean="0">
                              <a:latin typeface="Cambria Math" panose="02040503050406030204" pitchFamily="18" charset="0"/>
                              <a:cs typeface="Times New Roman" panose="02020603050405020304" pitchFamily="18" charset="0"/>
                            </a:rPr>
                            <m:t>−</m:t>
                          </m:r>
                          <m:sSub>
                            <m:sSubPr>
                              <m:ctrlPr>
                                <a:rPr lang="en-US" altLang="zh-CN" sz="2205" b="0" i="1" smtClean="0">
                                  <a:latin typeface="Cambria Math" panose="02040503050406030204" pitchFamily="18" charset="0"/>
                                  <a:cs typeface="Times New Roman" panose="02020603050405020304" pitchFamily="18" charset="0"/>
                                </a:rPr>
                              </m:ctrlPr>
                            </m:sSubPr>
                            <m:e>
                              <m:r>
                                <a:rPr lang="en-US" altLang="zh-CN" sz="2205" b="0" i="1" smtClean="0">
                                  <a:latin typeface="Cambria Math" panose="02040503050406030204" pitchFamily="18" charset="0"/>
                                  <a:cs typeface="Times New Roman" panose="02020603050405020304" pitchFamily="18" charset="0"/>
                                </a:rPr>
                                <m:t>𝑥</m:t>
                              </m:r>
                            </m:e>
                            <m:sub>
                              <m:func>
                                <m:funcPr>
                                  <m:ctrlPr>
                                    <a:rPr lang="en-US" altLang="zh-CN" sz="2205" b="0" i="1" smtClean="0">
                                      <a:latin typeface="Cambria Math" panose="02040503050406030204" pitchFamily="18" charset="0"/>
                                      <a:cs typeface="Times New Roman" panose="02020603050405020304" pitchFamily="18" charset="0"/>
                                    </a:rPr>
                                  </m:ctrlPr>
                                </m:funcPr>
                                <m:fName>
                                  <m:r>
                                    <m:rPr>
                                      <m:sty m:val="p"/>
                                    </m:rPr>
                                    <a:rPr lang="en-US" altLang="zh-CN" sz="2205" b="0" i="0" smtClean="0">
                                      <a:latin typeface="Cambria Math" panose="02040503050406030204" pitchFamily="18" charset="0"/>
                                      <a:cs typeface="Times New Roman" panose="02020603050405020304" pitchFamily="18" charset="0"/>
                                    </a:rPr>
                                    <m:t>min</m:t>
                                  </m:r>
                                </m:fName>
                                <m:e/>
                              </m:func>
                            </m:sub>
                          </m:sSub>
                        </m:den>
                      </m:f>
                    </m:oMath>
                  </m:oMathPara>
                </a14:m>
                <a:endParaRPr lang="en-US" altLang="zh-CN" sz="2205" b="0" dirty="0">
                  <a:latin typeface="Times New Roman" panose="02020603050405020304" pitchFamily="18" charset="0"/>
                  <a:cs typeface="Times New Roman" panose="02020603050405020304" pitchFamily="18" charset="0"/>
                </a:endParaRPr>
              </a:p>
              <a:p>
                <a:r>
                  <a:rPr lang="zh-CN" altLang="en-US" sz="2205" dirty="0">
                    <a:latin typeface="Times New Roman" panose="02020603050405020304" pitchFamily="18" charset="0"/>
                    <a:cs typeface="Times New Roman" panose="02020603050405020304" pitchFamily="18" charset="0"/>
                  </a:rPr>
                  <a:t>行归一化</a:t>
                </a:r>
                <a:endParaRPr lang="en-US" altLang="zh-CN" sz="2205"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m:rPr>
                        <m:sty m:val="p"/>
                      </m:rPr>
                      <a:rPr lang="en-US" altLang="zh-CN" sz="2205" i="1" dirty="0">
                        <a:latin typeface="Cambria Math" panose="02040503050406030204" pitchFamily="18" charset="0"/>
                        <a:cs typeface="Times New Roman" panose="02020603050405020304" pitchFamily="18" charset="0"/>
                      </a:rPr>
                      <m:t>L</m:t>
                    </m:r>
                  </m:oMath>
                </a14:m>
                <a:r>
                  <a:rPr lang="en-US" altLang="zh-CN" sz="2205" dirty="0">
                    <a:latin typeface="Times New Roman" panose="02020603050405020304" pitchFamily="18" charset="0"/>
                    <a:cs typeface="Times New Roman" panose="02020603050405020304" pitchFamily="18" charset="0"/>
                  </a:rPr>
                  <a:t>2</a:t>
                </a:r>
                <a:r>
                  <a:rPr lang="zh-CN" altLang="en-US" sz="2205" dirty="0">
                    <a:latin typeface="Times New Roman" panose="02020603050405020304" pitchFamily="18" charset="0"/>
                    <a:cs typeface="Times New Roman" panose="02020603050405020304" pitchFamily="18" charset="0"/>
                  </a:rPr>
                  <a:t>范数： </a:t>
                </a:r>
                <a14:m>
                  <m:oMath xmlns:m="http://schemas.openxmlformats.org/officeDocument/2006/math">
                    <m:d>
                      <m:dPr>
                        <m:begChr m:val="|"/>
                        <m:endChr m:val="|"/>
                        <m:ctrlPr>
                          <a:rPr lang="en-US" altLang="zh-CN" sz="2205" b="0" i="1" smtClean="0">
                            <a:latin typeface="Cambria Math" panose="02040503050406030204" pitchFamily="18" charset="0"/>
                            <a:cs typeface="Times New Roman" panose="02020603050405020304" pitchFamily="18" charset="0"/>
                          </a:rPr>
                        </m:ctrlPr>
                      </m:dPr>
                      <m:e>
                        <m:d>
                          <m:dPr>
                            <m:begChr m:val="|"/>
                            <m:endChr m:val="|"/>
                            <m:ctrlPr>
                              <a:rPr lang="en-US" altLang="zh-CN" sz="2205" b="0" i="1" smtClean="0">
                                <a:latin typeface="Cambria Math" panose="02040503050406030204" pitchFamily="18" charset="0"/>
                                <a:cs typeface="Times New Roman" panose="02020603050405020304" pitchFamily="18" charset="0"/>
                              </a:rPr>
                            </m:ctrlPr>
                          </m:dPr>
                          <m:e>
                            <m:r>
                              <a:rPr lang="en-US" altLang="zh-CN" sz="2205" b="0" i="1" smtClean="0">
                                <a:latin typeface="Cambria Math" panose="02040503050406030204" pitchFamily="18" charset="0"/>
                                <a:cs typeface="Times New Roman" panose="02020603050405020304" pitchFamily="18" charset="0"/>
                              </a:rPr>
                              <m:t>𝑋</m:t>
                            </m:r>
                          </m:e>
                        </m:d>
                      </m:e>
                    </m:d>
                    <m:r>
                      <a:rPr lang="en-US" altLang="zh-CN" sz="2205" b="0" i="1" smtClean="0">
                        <a:latin typeface="Cambria Math" panose="02040503050406030204" pitchFamily="18" charset="0"/>
                        <a:cs typeface="Times New Roman" panose="02020603050405020304" pitchFamily="18" charset="0"/>
                      </a:rPr>
                      <m:t>=</m:t>
                    </m:r>
                    <m:rad>
                      <m:radPr>
                        <m:degHide m:val="on"/>
                        <m:ctrlPr>
                          <a:rPr lang="en-US" altLang="zh-CN" sz="2205" b="0" i="1" smtClean="0">
                            <a:latin typeface="Cambria Math" panose="02040503050406030204" pitchFamily="18" charset="0"/>
                            <a:cs typeface="Times New Roman" panose="02020603050405020304" pitchFamily="18" charset="0"/>
                          </a:rPr>
                        </m:ctrlPr>
                      </m:radPr>
                      <m:deg/>
                      <m:e>
                        <m:sSubSup>
                          <m:sSubSupPr>
                            <m:ctrlPr>
                              <a:rPr lang="en-US" altLang="zh-CN" sz="2205" b="0" i="1" smtClean="0">
                                <a:latin typeface="Cambria Math" panose="02040503050406030204" pitchFamily="18" charset="0"/>
                                <a:cs typeface="Times New Roman" panose="02020603050405020304" pitchFamily="18" charset="0"/>
                              </a:rPr>
                            </m:ctrlPr>
                          </m:sSubSupPr>
                          <m:e>
                            <m:r>
                              <a:rPr lang="en-US" altLang="zh-CN" sz="2205" b="0" i="1" smtClean="0">
                                <a:latin typeface="Cambria Math" panose="02040503050406030204" pitchFamily="18" charset="0"/>
                                <a:cs typeface="Times New Roman" panose="02020603050405020304" pitchFamily="18" charset="0"/>
                              </a:rPr>
                              <m:t>𝑥</m:t>
                            </m:r>
                          </m:e>
                          <m:sub>
                            <m:r>
                              <a:rPr lang="en-US" altLang="zh-CN" sz="2205" b="0" i="1" smtClean="0">
                                <a:latin typeface="Cambria Math" panose="02040503050406030204" pitchFamily="18" charset="0"/>
                                <a:cs typeface="Times New Roman" panose="02020603050405020304" pitchFamily="18" charset="0"/>
                              </a:rPr>
                              <m:t>1</m:t>
                            </m:r>
                          </m:sub>
                          <m:sup>
                            <m:r>
                              <a:rPr lang="en-US" altLang="zh-CN" sz="2205" b="0" i="1" smtClean="0">
                                <a:latin typeface="Cambria Math" panose="02040503050406030204" pitchFamily="18" charset="0"/>
                                <a:cs typeface="Times New Roman" panose="02020603050405020304" pitchFamily="18" charset="0"/>
                              </a:rPr>
                              <m:t>2</m:t>
                            </m:r>
                          </m:sup>
                        </m:sSubSup>
                        <m:r>
                          <a:rPr lang="en-US" altLang="zh-CN" sz="2205" b="0" i="1" smtClean="0">
                            <a:latin typeface="Cambria Math" panose="02040503050406030204" pitchFamily="18" charset="0"/>
                            <a:cs typeface="Times New Roman" panose="02020603050405020304" pitchFamily="18" charset="0"/>
                          </a:rPr>
                          <m:t>+</m:t>
                        </m:r>
                        <m:sSubSup>
                          <m:sSubSupPr>
                            <m:ctrlPr>
                              <a:rPr lang="en-US" altLang="zh-CN" sz="2205" b="0" i="1" smtClean="0">
                                <a:latin typeface="Cambria Math" panose="02040503050406030204" pitchFamily="18" charset="0"/>
                                <a:cs typeface="Times New Roman" panose="02020603050405020304" pitchFamily="18" charset="0"/>
                              </a:rPr>
                            </m:ctrlPr>
                          </m:sSubSupPr>
                          <m:e>
                            <m:r>
                              <a:rPr lang="en-US" altLang="zh-CN" sz="2205" b="0" i="1" smtClean="0">
                                <a:latin typeface="Cambria Math" panose="02040503050406030204" pitchFamily="18" charset="0"/>
                                <a:cs typeface="Times New Roman" panose="02020603050405020304" pitchFamily="18" charset="0"/>
                              </a:rPr>
                              <m:t>𝑥</m:t>
                            </m:r>
                          </m:e>
                          <m:sub>
                            <m:r>
                              <a:rPr lang="en-US" altLang="zh-CN" sz="2205" b="0" i="1" smtClean="0">
                                <a:latin typeface="Cambria Math" panose="02040503050406030204" pitchFamily="18" charset="0"/>
                                <a:cs typeface="Times New Roman" panose="02020603050405020304" pitchFamily="18" charset="0"/>
                              </a:rPr>
                              <m:t>2</m:t>
                            </m:r>
                          </m:sub>
                          <m:sup>
                            <m:r>
                              <a:rPr lang="en-US" altLang="zh-CN" sz="2205" b="0" i="1" smtClean="0">
                                <a:latin typeface="Cambria Math" panose="02040503050406030204" pitchFamily="18" charset="0"/>
                                <a:cs typeface="Times New Roman" panose="02020603050405020304" pitchFamily="18" charset="0"/>
                              </a:rPr>
                              <m:t>2</m:t>
                            </m:r>
                          </m:sup>
                        </m:sSubSup>
                        <m:r>
                          <a:rPr lang="en-US" altLang="zh-CN" sz="2205" b="0" i="1" smtClean="0">
                            <a:latin typeface="Cambria Math" panose="02040503050406030204" pitchFamily="18" charset="0"/>
                            <a:cs typeface="Times New Roman" panose="02020603050405020304" pitchFamily="18" charset="0"/>
                          </a:rPr>
                          <m:t>+…+</m:t>
                        </m:r>
                        <m:sSubSup>
                          <m:sSubSupPr>
                            <m:ctrlPr>
                              <a:rPr lang="en-US" altLang="zh-CN" sz="2205" b="0" i="1" smtClean="0">
                                <a:latin typeface="Cambria Math" panose="02040503050406030204" pitchFamily="18" charset="0"/>
                                <a:cs typeface="Times New Roman" panose="02020603050405020304" pitchFamily="18" charset="0"/>
                              </a:rPr>
                            </m:ctrlPr>
                          </m:sSubSupPr>
                          <m:e>
                            <m:r>
                              <a:rPr lang="en-US" altLang="zh-CN" sz="2205" b="0" i="1" smtClean="0">
                                <a:latin typeface="Cambria Math" panose="02040503050406030204" pitchFamily="18" charset="0"/>
                                <a:cs typeface="Times New Roman" panose="02020603050405020304" pitchFamily="18" charset="0"/>
                              </a:rPr>
                              <m:t>𝑥</m:t>
                            </m:r>
                          </m:e>
                          <m:sub>
                            <m:r>
                              <a:rPr lang="en-US" altLang="zh-CN" sz="2205" b="0" i="1" smtClean="0">
                                <a:latin typeface="Cambria Math" panose="02040503050406030204" pitchFamily="18" charset="0"/>
                                <a:cs typeface="Times New Roman" panose="02020603050405020304" pitchFamily="18" charset="0"/>
                              </a:rPr>
                              <m:t>𝑛</m:t>
                            </m:r>
                          </m:sub>
                          <m:sup>
                            <m:r>
                              <a:rPr lang="en-US" altLang="zh-CN" sz="2205" b="0" i="1" smtClean="0">
                                <a:latin typeface="Cambria Math" panose="02040503050406030204" pitchFamily="18" charset="0"/>
                                <a:cs typeface="Times New Roman" panose="02020603050405020304" pitchFamily="18" charset="0"/>
                              </a:rPr>
                              <m:t>2</m:t>
                            </m:r>
                          </m:sup>
                        </m:sSubSup>
                      </m:e>
                    </m:rad>
                  </m:oMath>
                </a14:m>
                <a:endParaRPr lang="en-US" altLang="zh-CN" sz="2205" b="0" dirty="0">
                  <a:latin typeface="Times New Roman" panose="02020603050405020304" pitchFamily="18" charset="0"/>
                  <a:cs typeface="Times New Roman" panose="02020603050405020304" pitchFamily="18" charset="0"/>
                </a:endParaRPr>
              </a:p>
              <a:p>
                <a:pPr marL="0" indent="0">
                  <a:buNone/>
                </a:pPr>
                <a:endParaRPr lang="zh-CN" altLang="en-US" sz="2205"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82623C35-48B9-44C3-B7F8-8C2F5BE38A8D}"/>
                  </a:ext>
                </a:extLst>
              </p:cNvPr>
              <p:cNvSpPr>
                <a:spLocks noGrp="1" noRot="1" noChangeAspect="1" noMove="1" noResize="1" noEditPoints="1" noAdjustHandles="1" noChangeArrowheads="1" noChangeShapeType="1" noTextEdit="1"/>
              </p:cNvSpPr>
              <p:nvPr>
                <p:ph idx="1"/>
              </p:nvPr>
            </p:nvSpPr>
            <p:spPr>
              <a:xfrm>
                <a:off x="666180" y="1437925"/>
                <a:ext cx="9480892" cy="5727082"/>
              </a:xfrm>
              <a:blipFill>
                <a:blip r:embed="rId2"/>
                <a:stretch>
                  <a:fillRect l="-707" t="-106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ED2108A-E5E0-4AF8-9E3B-A998F66452CE}"/>
              </a:ext>
            </a:extLst>
          </p:cNvPr>
          <p:cNvSpPr>
            <a:spLocks noGrp="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24</a:t>
            </a:fld>
            <a:endParaRPr lang="en-US" altLang="zh-CN" dirty="0"/>
          </a:p>
        </p:txBody>
      </p:sp>
    </p:spTree>
    <p:extLst>
      <p:ext uri="{BB962C8B-B14F-4D97-AF65-F5344CB8AC3E}">
        <p14:creationId xmlns:p14="http://schemas.microsoft.com/office/powerpoint/2010/main" val="3004137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5EB1EE-9789-485C-8869-CCD0D3223AFE}"/>
              </a:ext>
            </a:extLst>
          </p:cNvPr>
          <p:cNvSpPr>
            <a:spLocks noGrp="1"/>
          </p:cNvSpPr>
          <p:nvPr>
            <p:ph type="title"/>
          </p:nvPr>
        </p:nvSpPr>
        <p:spPr/>
        <p:txBody>
          <a:bodyPr>
            <a:normAutofit/>
          </a:bodyPr>
          <a:lstStyle/>
          <a:p>
            <a:pPr algn="l"/>
            <a:r>
              <a:rPr lang="zh-CN" altLang="en-US" sz="3600" b="1" dirty="0">
                <a:latin typeface="Times New Roman" panose="02020603050405020304" pitchFamily="18" charset="0"/>
                <a:cs typeface="Times New Roman" panose="02020603050405020304" pitchFamily="18" charset="0"/>
              </a:rPr>
              <a:t>连续特征分箱</a:t>
            </a:r>
          </a:p>
        </p:txBody>
      </p:sp>
      <p:sp>
        <p:nvSpPr>
          <p:cNvPr id="7" name="内容占位符 6">
            <a:extLst>
              <a:ext uri="{FF2B5EF4-FFF2-40B4-BE49-F238E27FC236}">
                <a16:creationId xmlns:a16="http://schemas.microsoft.com/office/drawing/2014/main" id="{CA599F33-B9CF-4F84-A6D1-9D79A13D44B2}"/>
              </a:ext>
            </a:extLst>
          </p:cNvPr>
          <p:cNvSpPr>
            <a:spLocks noGrp="1"/>
          </p:cNvSpPr>
          <p:nvPr>
            <p:ph idx="1"/>
          </p:nvPr>
        </p:nvSpPr>
        <p:spPr>
          <a:xfrm>
            <a:off x="534670" y="1476375"/>
            <a:ext cx="9624060" cy="4990084"/>
          </a:xfrm>
        </p:spPr>
        <p:txBody>
          <a:bodyPr>
            <a:normAutofit/>
          </a:bodyPr>
          <a:lstStyle/>
          <a:p>
            <a:pPr marL="0" indent="0">
              <a:lnSpc>
                <a:spcPct val="150000"/>
              </a:lnSpc>
              <a:buNone/>
            </a:pPr>
            <a:r>
              <a:rPr lang="zh-CN" altLang="en-US" sz="2400" dirty="0"/>
              <a:t>有时连续的特征对于模型不是必须的，比如只关心及格与不及格，而不关心具体的分数，或者只关心年龄段而不关心具体的年龄，这时就需要将连续的特征根据需要进行分箱</a:t>
            </a:r>
            <a:r>
              <a:rPr lang="zh-CN" altLang="en-US" sz="2400" dirty="0" smtClean="0"/>
              <a:t>。</a:t>
            </a:r>
            <a:endParaRPr lang="en-US" altLang="zh-CN" sz="2400" dirty="0" smtClean="0"/>
          </a:p>
          <a:p>
            <a:pPr marL="0" indent="0">
              <a:lnSpc>
                <a:spcPct val="150000"/>
              </a:lnSpc>
              <a:buNone/>
            </a:pPr>
            <a:endParaRPr lang="en-US" altLang="zh-CN" sz="2400" dirty="0"/>
          </a:p>
          <a:p>
            <a:pPr>
              <a:lnSpc>
                <a:spcPct val="150000"/>
              </a:lnSpc>
            </a:pPr>
            <a:r>
              <a:rPr lang="zh-CN" altLang="en-US" sz="2400" dirty="0"/>
              <a:t>对定量特征二值化。比如成绩划分及格与不及格</a:t>
            </a:r>
            <a:r>
              <a:rPr lang="zh-CN" altLang="en-US" sz="2400" dirty="0" smtClean="0"/>
              <a:t>。</a:t>
            </a:r>
            <a:endParaRPr lang="en-US" altLang="zh-CN" sz="2400" dirty="0" smtClean="0"/>
          </a:p>
          <a:p>
            <a:pPr>
              <a:lnSpc>
                <a:spcPct val="150000"/>
              </a:lnSpc>
            </a:pPr>
            <a:endParaRPr lang="en-US" altLang="zh-CN" sz="2400" dirty="0"/>
          </a:p>
          <a:p>
            <a:pPr>
              <a:lnSpc>
                <a:spcPct val="150000"/>
              </a:lnSpc>
            </a:pPr>
            <a:r>
              <a:rPr lang="zh-CN" altLang="en-US" sz="2400" dirty="0"/>
              <a:t>将连续特征分箱。比如年龄划分年龄段。</a:t>
            </a:r>
          </a:p>
        </p:txBody>
      </p:sp>
    </p:spTree>
    <p:extLst>
      <p:ext uri="{BB962C8B-B14F-4D97-AF65-F5344CB8AC3E}">
        <p14:creationId xmlns:p14="http://schemas.microsoft.com/office/powerpoint/2010/main" val="207960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BBE87-86A0-4DE7-A6C4-6ABC9E897650}"/>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6855BA1D-FC07-4999-A2DA-93A237BFE2AB}"/>
              </a:ext>
            </a:extLst>
          </p:cNvPr>
          <p:cNvSpPr>
            <a:spLocks noGrp="1"/>
          </p:cNvSpPr>
          <p:nvPr>
            <p:ph idx="1"/>
          </p:nvPr>
        </p:nvSpPr>
        <p:spPr>
          <a:xfrm>
            <a:off x="882204" y="1260351"/>
            <a:ext cx="8496944" cy="5256584"/>
          </a:xfrm>
        </p:spPr>
        <p:txBody>
          <a:bodyPr>
            <a:normAutofit/>
          </a:bodyPr>
          <a:lstStyle/>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概论</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特征理解：探索性分析</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特征增强：清洗数据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latin typeface="Times New Roman" panose="02020603050405020304" pitchFamily="18" charset="0"/>
                <a:cs typeface="Times New Roman" panose="02020603050405020304" pitchFamily="18" charset="0"/>
              </a:rPr>
              <a:t>特征构建：生成新数据</a:t>
            </a:r>
            <a:endParaRPr lang="en-US" altLang="zh-CN" sz="2800" b="1" dirty="0">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特征选择：筛选特征</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特征转换：数据降维</a:t>
            </a:r>
          </a:p>
        </p:txBody>
      </p:sp>
    </p:spTree>
    <p:extLst>
      <p:ext uri="{BB962C8B-B14F-4D97-AF65-F5344CB8AC3E}">
        <p14:creationId xmlns:p14="http://schemas.microsoft.com/office/powerpoint/2010/main" val="423746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5EB1EE-9789-485C-8869-CCD0D3223AFE}"/>
              </a:ext>
            </a:extLst>
          </p:cNvPr>
          <p:cNvSpPr>
            <a:spLocks noGrp="1"/>
          </p:cNvSpPr>
          <p:nvPr>
            <p:ph type="title"/>
          </p:nvPr>
        </p:nvSpPr>
        <p:spPr/>
        <p:txBody>
          <a:bodyPr>
            <a:normAutofit/>
          </a:bodyPr>
          <a:lstStyle/>
          <a:p>
            <a:pPr algn="l"/>
            <a:r>
              <a:rPr lang="zh-CN" altLang="en-US" sz="3600" b="1" dirty="0"/>
              <a:t>特征构建：生成新数据</a:t>
            </a:r>
          </a:p>
        </p:txBody>
      </p:sp>
      <p:sp>
        <p:nvSpPr>
          <p:cNvPr id="7" name="内容占位符 6">
            <a:extLst>
              <a:ext uri="{FF2B5EF4-FFF2-40B4-BE49-F238E27FC236}">
                <a16:creationId xmlns:a16="http://schemas.microsoft.com/office/drawing/2014/main" id="{CA599F33-B9CF-4F84-A6D1-9D79A13D44B2}"/>
              </a:ext>
            </a:extLst>
          </p:cNvPr>
          <p:cNvSpPr>
            <a:spLocks noGrp="1"/>
          </p:cNvSpPr>
          <p:nvPr>
            <p:ph idx="1"/>
          </p:nvPr>
        </p:nvSpPr>
        <p:spPr>
          <a:xfrm>
            <a:off x="666180" y="1404367"/>
            <a:ext cx="9624060" cy="4990084"/>
          </a:xfrm>
        </p:spPr>
        <p:txBody>
          <a:bodyPr>
            <a:normAutofit/>
          </a:bodyPr>
          <a:lstStyle/>
          <a:p>
            <a:pPr marL="0" indent="0">
              <a:lnSpc>
                <a:spcPct val="150000"/>
              </a:lnSpc>
              <a:spcBef>
                <a:spcPts val="1800"/>
              </a:spcBef>
              <a:buNone/>
            </a:pPr>
            <a:r>
              <a:rPr lang="zh-CN" altLang="en-US" sz="2400" dirty="0"/>
              <a:t>从原始数据中构造新特征，在机器学习或统计学习中，又称为变量选择、属性选择或变量子集选择，是在模型构建中，选择相关特征并构成特征子集的过程。根据已有特征生成新特征，增加特征的非线性。</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324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C91B1-E39E-43DF-A2BA-EDDB698B1B2A}"/>
              </a:ext>
            </a:extLst>
          </p:cNvPr>
          <p:cNvSpPr>
            <a:spLocks noGrp="1"/>
          </p:cNvSpPr>
          <p:nvPr>
            <p:ph type="title"/>
          </p:nvPr>
        </p:nvSpPr>
        <p:spPr/>
        <p:txBody>
          <a:bodyPr>
            <a:normAutofit/>
          </a:bodyPr>
          <a:lstStyle/>
          <a:p>
            <a:pPr algn="l"/>
            <a:r>
              <a:rPr lang="zh-CN" altLang="en-US" sz="3600" b="1" dirty="0">
                <a:latin typeface="Times New Roman" panose="02020603050405020304" pitchFamily="18" charset="0"/>
                <a:cs typeface="Times New Roman" panose="02020603050405020304" pitchFamily="18" charset="0"/>
              </a:rPr>
              <a:t>数值特征的简单变换</a:t>
            </a:r>
          </a:p>
        </p:txBody>
      </p:sp>
      <p:sp>
        <p:nvSpPr>
          <p:cNvPr id="3" name="内容占位符 2">
            <a:extLst>
              <a:ext uri="{FF2B5EF4-FFF2-40B4-BE49-F238E27FC236}">
                <a16:creationId xmlns:a16="http://schemas.microsoft.com/office/drawing/2014/main" id="{4EE4F80B-7E6B-49BE-AF23-4F47BDF42C7F}"/>
              </a:ext>
            </a:extLst>
          </p:cNvPr>
          <p:cNvSpPr>
            <a:spLocks noGrp="1"/>
          </p:cNvSpPr>
          <p:nvPr>
            <p:ph idx="1"/>
          </p:nvPr>
        </p:nvSpPr>
        <p:spPr>
          <a:xfrm>
            <a:off x="666180" y="1285588"/>
            <a:ext cx="9624060" cy="5972873"/>
          </a:xfrm>
        </p:spPr>
        <p:txBody>
          <a:bodyPr>
            <a:normAutofit fontScale="92500" lnSpcReduction="10000"/>
          </a:bodyPr>
          <a:lstStyle/>
          <a:p>
            <a:r>
              <a:rPr lang="zh-CN" altLang="en-US" sz="2400" dirty="0">
                <a:solidFill>
                  <a:srgbClr val="1A1A1A"/>
                </a:solidFill>
                <a:latin typeface="-apple-system"/>
              </a:rPr>
              <a:t>单独特征乘以一个常数（</a:t>
            </a:r>
            <a:r>
              <a:rPr lang="en-US" altLang="zh-CN" sz="2400" dirty="0">
                <a:solidFill>
                  <a:srgbClr val="1A1A1A"/>
                </a:solidFill>
                <a:latin typeface="-apple-system"/>
              </a:rPr>
              <a:t>constant multiplication</a:t>
            </a:r>
            <a:r>
              <a:rPr lang="zh-CN" altLang="en-US" sz="2400" dirty="0">
                <a:solidFill>
                  <a:srgbClr val="1A1A1A"/>
                </a:solidFill>
                <a:latin typeface="-apple-system"/>
              </a:rPr>
              <a:t>）或者加减一个常数：对于创造新的有用特征毫无用处，只能作为对已有特征的处理</a:t>
            </a:r>
            <a:r>
              <a:rPr lang="zh-CN" altLang="en-US" sz="2400" dirty="0" smtClean="0">
                <a:solidFill>
                  <a:srgbClr val="1A1A1A"/>
                </a:solidFill>
                <a:latin typeface="-apple-system"/>
              </a:rPr>
              <a:t>。</a:t>
            </a:r>
            <a:endParaRPr lang="en-US" altLang="zh-CN" sz="2400" dirty="0" smtClean="0">
              <a:solidFill>
                <a:srgbClr val="1A1A1A"/>
              </a:solidFill>
              <a:latin typeface="-apple-system"/>
            </a:endParaRPr>
          </a:p>
          <a:p>
            <a:endParaRPr lang="zh-CN" altLang="en-US" sz="2400" dirty="0">
              <a:solidFill>
                <a:srgbClr val="1A1A1A"/>
              </a:solidFill>
              <a:latin typeface="-apple-system"/>
            </a:endParaRPr>
          </a:p>
          <a:p>
            <a:r>
              <a:rPr lang="zh-CN" altLang="en-US" sz="2400" dirty="0">
                <a:solidFill>
                  <a:srgbClr val="1A1A1A"/>
                </a:solidFill>
                <a:latin typeface="-apple-system"/>
              </a:rPr>
              <a:t>任何针对单独特征列的单调变换（如对数）：不适用于决策树算法。对于决策树而言，</a:t>
            </a:r>
            <a:r>
              <a:rPr lang="en-US" altLang="zh-CN" sz="2400" dirty="0">
                <a:solidFill>
                  <a:srgbClr val="1A1A1A"/>
                </a:solidFill>
                <a:latin typeface="-apple-system"/>
              </a:rPr>
              <a:t>$X, X^3, X^5$</a:t>
            </a:r>
            <a:r>
              <a:rPr lang="zh-CN" altLang="en-US" sz="2400" dirty="0">
                <a:solidFill>
                  <a:srgbClr val="1A1A1A"/>
                </a:solidFill>
                <a:latin typeface="-apple-system"/>
              </a:rPr>
              <a:t>之间没有差异，</a:t>
            </a:r>
            <a:r>
              <a:rPr lang="en-US" altLang="zh-CN" sz="2400" dirty="0">
                <a:solidFill>
                  <a:srgbClr val="1A1A1A"/>
                </a:solidFill>
                <a:latin typeface="-apple-system"/>
              </a:rPr>
              <a:t>$|X|,X^2,X^4$</a:t>
            </a:r>
            <a:r>
              <a:rPr lang="zh-CN" altLang="en-US" sz="2400" dirty="0">
                <a:solidFill>
                  <a:srgbClr val="1A1A1A"/>
                </a:solidFill>
                <a:latin typeface="-apple-system"/>
              </a:rPr>
              <a:t>之间没有差异，除非发生舍入误差</a:t>
            </a:r>
            <a:r>
              <a:rPr lang="zh-CN" altLang="en-US" sz="2400" dirty="0" smtClean="0">
                <a:solidFill>
                  <a:srgbClr val="1A1A1A"/>
                </a:solidFill>
                <a:latin typeface="-apple-system"/>
              </a:rPr>
              <a:t>。</a:t>
            </a:r>
            <a:endParaRPr lang="en-US" altLang="zh-CN" sz="2400" dirty="0" smtClean="0">
              <a:solidFill>
                <a:srgbClr val="1A1A1A"/>
              </a:solidFill>
              <a:latin typeface="-apple-system"/>
            </a:endParaRPr>
          </a:p>
          <a:p>
            <a:endParaRPr lang="zh-CN" altLang="en-US" sz="2400" dirty="0">
              <a:solidFill>
                <a:srgbClr val="1A1A1A"/>
              </a:solidFill>
              <a:latin typeface="-apple-system"/>
            </a:endParaRPr>
          </a:p>
          <a:p>
            <a:r>
              <a:rPr lang="zh-CN" altLang="en-US" sz="2400" dirty="0">
                <a:solidFill>
                  <a:srgbClr val="1A1A1A"/>
                </a:solidFill>
                <a:latin typeface="-apple-system"/>
              </a:rPr>
              <a:t>线性组合（</a:t>
            </a:r>
            <a:r>
              <a:rPr lang="en-US" altLang="zh-CN" sz="2400" dirty="0">
                <a:solidFill>
                  <a:srgbClr val="1A1A1A"/>
                </a:solidFill>
                <a:latin typeface="-apple-system"/>
              </a:rPr>
              <a:t>linear combination</a:t>
            </a:r>
            <a:r>
              <a:rPr lang="zh-CN" altLang="en-US" sz="2400" dirty="0">
                <a:solidFill>
                  <a:srgbClr val="1A1A1A"/>
                </a:solidFill>
                <a:latin typeface="-apple-system"/>
              </a:rPr>
              <a:t>）：仅适用于决策树以及基于决策树的</a:t>
            </a:r>
            <a:r>
              <a:rPr lang="en-US" altLang="zh-CN" sz="2400" dirty="0">
                <a:solidFill>
                  <a:srgbClr val="1A1A1A"/>
                </a:solidFill>
                <a:latin typeface="-apple-system"/>
              </a:rPr>
              <a:t>ensemble</a:t>
            </a:r>
            <a:r>
              <a:rPr lang="zh-CN" altLang="en-US" sz="2400" dirty="0">
                <a:solidFill>
                  <a:srgbClr val="1A1A1A"/>
                </a:solidFill>
                <a:latin typeface="-apple-system"/>
              </a:rPr>
              <a:t>（如</a:t>
            </a:r>
            <a:r>
              <a:rPr lang="en-US" altLang="zh-CN" sz="2400" dirty="0">
                <a:solidFill>
                  <a:srgbClr val="1A1A1A"/>
                </a:solidFill>
                <a:latin typeface="-apple-system"/>
              </a:rPr>
              <a:t>gradient boosting, random forest</a:t>
            </a:r>
            <a:r>
              <a:rPr lang="zh-CN" altLang="en-US" sz="2400" dirty="0">
                <a:solidFill>
                  <a:srgbClr val="1A1A1A"/>
                </a:solidFill>
                <a:latin typeface="-apple-system"/>
              </a:rPr>
              <a:t>），因为常见的</a:t>
            </a:r>
            <a:r>
              <a:rPr lang="en-US" altLang="zh-CN" sz="2400" dirty="0">
                <a:solidFill>
                  <a:srgbClr val="1A1A1A"/>
                </a:solidFill>
                <a:latin typeface="-apple-system"/>
              </a:rPr>
              <a:t>axis-aligned split function</a:t>
            </a:r>
            <a:r>
              <a:rPr lang="zh-CN" altLang="en-US" sz="2400" dirty="0">
                <a:solidFill>
                  <a:srgbClr val="1A1A1A"/>
                </a:solidFill>
                <a:latin typeface="-apple-system"/>
              </a:rPr>
              <a:t>不擅长捕获不同特征之间的相关性；不适用于</a:t>
            </a:r>
            <a:r>
              <a:rPr lang="en-US" altLang="zh-CN" sz="2400" dirty="0">
                <a:solidFill>
                  <a:srgbClr val="1A1A1A"/>
                </a:solidFill>
                <a:latin typeface="-apple-system"/>
              </a:rPr>
              <a:t>SVM</a:t>
            </a:r>
            <a:r>
              <a:rPr lang="zh-CN" altLang="en-US" sz="2400" dirty="0">
                <a:solidFill>
                  <a:srgbClr val="1A1A1A"/>
                </a:solidFill>
                <a:latin typeface="-apple-system"/>
              </a:rPr>
              <a:t>、线性回归、神经网络等</a:t>
            </a:r>
            <a:r>
              <a:rPr lang="zh-CN" altLang="en-US" sz="2400" dirty="0" smtClean="0">
                <a:solidFill>
                  <a:srgbClr val="1A1A1A"/>
                </a:solidFill>
                <a:latin typeface="-apple-system"/>
              </a:rPr>
              <a:t>。</a:t>
            </a:r>
            <a:endParaRPr lang="en-US" altLang="zh-CN" sz="2400" dirty="0" smtClean="0">
              <a:solidFill>
                <a:srgbClr val="1A1A1A"/>
              </a:solidFill>
              <a:latin typeface="-apple-system"/>
            </a:endParaRPr>
          </a:p>
          <a:p>
            <a:endParaRPr lang="zh-CN" altLang="en-US" sz="2400" dirty="0">
              <a:solidFill>
                <a:srgbClr val="1A1A1A"/>
              </a:solidFill>
              <a:latin typeface="-apple-system"/>
            </a:endParaRPr>
          </a:p>
          <a:p>
            <a:r>
              <a:rPr lang="zh-CN" altLang="en-US" sz="2400" dirty="0">
                <a:solidFill>
                  <a:srgbClr val="1A1A1A"/>
                </a:solidFill>
                <a:latin typeface="-apple-system"/>
              </a:rPr>
              <a:t>多项式特征（</a:t>
            </a:r>
            <a:r>
              <a:rPr lang="en-US" altLang="zh-CN" sz="2400" dirty="0">
                <a:solidFill>
                  <a:srgbClr val="1A1A1A"/>
                </a:solidFill>
                <a:latin typeface="-apple-system"/>
              </a:rPr>
              <a:t>polynomial feature</a:t>
            </a:r>
            <a:r>
              <a:rPr lang="zh-CN" altLang="en-US" sz="2400" dirty="0">
                <a:solidFill>
                  <a:srgbClr val="1A1A1A"/>
                </a:solidFill>
                <a:latin typeface="-apple-system"/>
              </a:rPr>
              <a:t>）：如果由</a:t>
            </a:r>
            <a:r>
              <a:rPr lang="en-US" altLang="zh-CN" sz="2400" dirty="0">
                <a:solidFill>
                  <a:srgbClr val="1A1A1A"/>
                </a:solidFill>
                <a:latin typeface="-apple-system"/>
              </a:rPr>
              <a:t>a</a:t>
            </a:r>
            <a:r>
              <a:rPr lang="zh-CN" altLang="en-US" sz="2400" dirty="0">
                <a:solidFill>
                  <a:srgbClr val="1A1A1A"/>
                </a:solidFill>
                <a:latin typeface="-apple-system"/>
              </a:rPr>
              <a:t>和</a:t>
            </a:r>
            <a:r>
              <a:rPr lang="en-US" altLang="zh-CN" sz="2400" dirty="0">
                <a:solidFill>
                  <a:srgbClr val="1A1A1A"/>
                </a:solidFill>
                <a:latin typeface="-apple-system"/>
              </a:rPr>
              <a:t>b</a:t>
            </a:r>
            <a:r>
              <a:rPr lang="zh-CN" altLang="en-US" sz="2400" dirty="0">
                <a:solidFill>
                  <a:srgbClr val="1A1A1A"/>
                </a:solidFill>
                <a:latin typeface="-apple-system"/>
              </a:rPr>
              <a:t>两个特征，则它的</a:t>
            </a:r>
            <a:r>
              <a:rPr lang="en-US" altLang="zh-CN" sz="2400" dirty="0">
                <a:solidFill>
                  <a:srgbClr val="1A1A1A"/>
                </a:solidFill>
                <a:latin typeface="-apple-system"/>
              </a:rPr>
              <a:t>2</a:t>
            </a:r>
            <a:r>
              <a:rPr lang="zh-CN" altLang="en-US" sz="2400" dirty="0">
                <a:solidFill>
                  <a:srgbClr val="1A1A1A"/>
                </a:solidFill>
                <a:latin typeface="-apple-system"/>
              </a:rPr>
              <a:t>次多项式为</a:t>
            </a:r>
            <a:r>
              <a:rPr lang="zh-CN" altLang="pt-BR" sz="2400" dirty="0">
                <a:solidFill>
                  <a:srgbClr val="1A1A1A"/>
                </a:solidFill>
                <a:latin typeface="-apple-system"/>
              </a:rPr>
              <a:t>（</a:t>
            </a:r>
            <a:r>
              <a:rPr lang="pt-BR" altLang="zh-CN" sz="2400" dirty="0">
                <a:solidFill>
                  <a:srgbClr val="1A1A1A"/>
                </a:solidFill>
                <a:latin typeface="-apple-system"/>
              </a:rPr>
              <a:t>1,a,b,a^2,ab, b^2</a:t>
            </a:r>
            <a:r>
              <a:rPr lang="zh-CN" altLang="pt-BR" sz="2400" dirty="0">
                <a:solidFill>
                  <a:srgbClr val="1A1A1A"/>
                </a:solidFill>
                <a:latin typeface="-apple-system"/>
              </a:rPr>
              <a:t>）</a:t>
            </a:r>
            <a:endParaRPr lang="en-US" altLang="zh-CN" sz="2400" dirty="0">
              <a:solidFill>
                <a:srgbClr val="1A1A1A"/>
              </a:solidFill>
              <a:latin typeface="-apple-system"/>
            </a:endParaRPr>
          </a:p>
          <a:p>
            <a:r>
              <a:rPr lang="zh-CN" altLang="en-US" sz="2400" dirty="0">
                <a:solidFill>
                  <a:srgbClr val="1A1A1A"/>
                </a:solidFill>
                <a:latin typeface="-apple-system"/>
              </a:rPr>
              <a:t>比例特征（</a:t>
            </a:r>
            <a:r>
              <a:rPr lang="en-US" altLang="zh-CN" sz="2400" dirty="0">
                <a:solidFill>
                  <a:srgbClr val="1A1A1A"/>
                </a:solidFill>
                <a:latin typeface="-apple-system"/>
              </a:rPr>
              <a:t>ratio feature</a:t>
            </a:r>
            <a:r>
              <a:rPr lang="zh-CN" altLang="en-US" sz="2400" dirty="0">
                <a:solidFill>
                  <a:srgbClr val="1A1A1A"/>
                </a:solidFill>
                <a:latin typeface="-apple-system"/>
              </a:rPr>
              <a:t>）：</a:t>
            </a:r>
            <a:r>
              <a:rPr lang="en-US" altLang="zh-CN" sz="2400" dirty="0">
                <a:solidFill>
                  <a:srgbClr val="1A1A1A"/>
                </a:solidFill>
                <a:latin typeface="-apple-system"/>
              </a:rPr>
              <a:t>X_1/X_2</a:t>
            </a:r>
          </a:p>
          <a:p>
            <a:r>
              <a:rPr lang="zh-CN" altLang="en-US" sz="2400" dirty="0">
                <a:solidFill>
                  <a:srgbClr val="1A1A1A"/>
                </a:solidFill>
                <a:latin typeface="-apple-system"/>
              </a:rPr>
              <a:t>绝对值（</a:t>
            </a:r>
            <a:r>
              <a:rPr lang="en-US" altLang="zh-CN" sz="2400" dirty="0">
                <a:solidFill>
                  <a:srgbClr val="1A1A1A"/>
                </a:solidFill>
                <a:latin typeface="-apple-system"/>
              </a:rPr>
              <a:t>absolute value)</a:t>
            </a:r>
          </a:p>
          <a:p>
            <a:r>
              <a:rPr lang="en-US" altLang="zh-CN" sz="2400" dirty="0">
                <a:solidFill>
                  <a:srgbClr val="1A1A1A"/>
                </a:solidFill>
                <a:latin typeface="-apple-system"/>
              </a:rPr>
              <a:t> max(X1, X2), min(X1, X2), X1orX2</a:t>
            </a:r>
            <a:endParaRPr lang="zh-CN" altLang="en-US" sz="2000" dirty="0"/>
          </a:p>
        </p:txBody>
      </p:sp>
    </p:spTree>
    <p:extLst>
      <p:ext uri="{BB962C8B-B14F-4D97-AF65-F5344CB8AC3E}">
        <p14:creationId xmlns:p14="http://schemas.microsoft.com/office/powerpoint/2010/main" val="371946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C91B1-E39E-43DF-A2BA-EDDB698B1B2A}"/>
              </a:ext>
            </a:extLst>
          </p:cNvPr>
          <p:cNvSpPr>
            <a:spLocks noGrp="1"/>
          </p:cNvSpPr>
          <p:nvPr>
            <p:ph type="title"/>
          </p:nvPr>
        </p:nvSpPr>
        <p:spPr/>
        <p:txBody>
          <a:bodyPr>
            <a:normAutofit/>
          </a:bodyPr>
          <a:lstStyle/>
          <a:p>
            <a:pPr algn="l"/>
            <a:r>
              <a:rPr lang="zh-CN" altLang="en-US" sz="3600" b="1" dirty="0">
                <a:latin typeface="Times New Roman" panose="02020603050405020304" pitchFamily="18" charset="0"/>
                <a:cs typeface="Times New Roman" panose="02020603050405020304" pitchFamily="18" charset="0"/>
              </a:rPr>
              <a:t>类别特征与数值特征的组合</a:t>
            </a:r>
          </a:p>
        </p:txBody>
      </p:sp>
      <p:sp>
        <p:nvSpPr>
          <p:cNvPr id="3" name="内容占位符 2">
            <a:extLst>
              <a:ext uri="{FF2B5EF4-FFF2-40B4-BE49-F238E27FC236}">
                <a16:creationId xmlns:a16="http://schemas.microsoft.com/office/drawing/2014/main" id="{4EE4F80B-7E6B-49BE-AF23-4F47BDF42C7F}"/>
              </a:ext>
            </a:extLst>
          </p:cNvPr>
          <p:cNvSpPr>
            <a:spLocks noGrp="1"/>
          </p:cNvSpPr>
          <p:nvPr>
            <p:ph idx="1"/>
          </p:nvPr>
        </p:nvSpPr>
        <p:spPr>
          <a:xfrm>
            <a:off x="666180" y="1285588"/>
            <a:ext cx="9624060" cy="5972873"/>
          </a:xfrm>
        </p:spPr>
        <p:txBody>
          <a:bodyPr>
            <a:normAutofit/>
          </a:bodyPr>
          <a:lstStyle/>
          <a:p>
            <a:pPr marL="0" indent="0">
              <a:buNone/>
            </a:pPr>
            <a:endParaRPr lang="en-US" altLang="zh-CN" sz="2400" dirty="0">
              <a:solidFill>
                <a:srgbClr val="1A1A1A"/>
              </a:solidFill>
              <a:latin typeface="-apple-system"/>
            </a:endParaRPr>
          </a:p>
          <a:p>
            <a:pPr marL="0" indent="0">
              <a:buNone/>
            </a:pPr>
            <a:r>
              <a:rPr lang="zh-CN" altLang="en-US" sz="2400" dirty="0">
                <a:solidFill>
                  <a:srgbClr val="1A1A1A"/>
                </a:solidFill>
                <a:latin typeface="-apple-system"/>
              </a:rPr>
              <a:t>用</a:t>
            </a:r>
            <a:r>
              <a:rPr lang="en-US" altLang="zh-CN" sz="2400" dirty="0">
                <a:solidFill>
                  <a:srgbClr val="1A1A1A"/>
                </a:solidFill>
                <a:latin typeface="-apple-system"/>
              </a:rPr>
              <a:t>N1</a:t>
            </a:r>
            <a:r>
              <a:rPr lang="zh-CN" altLang="en-US" sz="2400" dirty="0">
                <a:solidFill>
                  <a:srgbClr val="1A1A1A"/>
                </a:solidFill>
                <a:latin typeface="-apple-system"/>
              </a:rPr>
              <a:t>和</a:t>
            </a:r>
            <a:r>
              <a:rPr lang="en-US" altLang="zh-CN" sz="2400" dirty="0">
                <a:solidFill>
                  <a:srgbClr val="1A1A1A"/>
                </a:solidFill>
                <a:latin typeface="-apple-system"/>
              </a:rPr>
              <a:t>N2</a:t>
            </a:r>
            <a:r>
              <a:rPr lang="zh-CN" altLang="en-US" sz="2400" dirty="0">
                <a:solidFill>
                  <a:srgbClr val="1A1A1A"/>
                </a:solidFill>
                <a:latin typeface="-apple-system"/>
              </a:rPr>
              <a:t>表示数值特征，用</a:t>
            </a:r>
            <a:r>
              <a:rPr lang="en-US" altLang="zh-CN" sz="2400" dirty="0">
                <a:solidFill>
                  <a:srgbClr val="1A1A1A"/>
                </a:solidFill>
                <a:latin typeface="-apple-system"/>
              </a:rPr>
              <a:t>C1</a:t>
            </a:r>
            <a:r>
              <a:rPr lang="zh-CN" altLang="en-US" sz="2400" dirty="0">
                <a:solidFill>
                  <a:srgbClr val="1A1A1A"/>
                </a:solidFill>
                <a:latin typeface="-apple-system"/>
              </a:rPr>
              <a:t>和</a:t>
            </a:r>
            <a:r>
              <a:rPr lang="en-US" altLang="zh-CN" sz="2400" dirty="0">
                <a:solidFill>
                  <a:srgbClr val="1A1A1A"/>
                </a:solidFill>
                <a:latin typeface="-apple-system"/>
              </a:rPr>
              <a:t>C2</a:t>
            </a:r>
            <a:r>
              <a:rPr lang="zh-CN" altLang="en-US" sz="2400" dirty="0">
                <a:solidFill>
                  <a:srgbClr val="1A1A1A"/>
                </a:solidFill>
                <a:latin typeface="-apple-system"/>
              </a:rPr>
              <a:t>表示类别特征，利用</a:t>
            </a:r>
            <a:r>
              <a:rPr lang="en-US" altLang="zh-CN" sz="2400" dirty="0">
                <a:solidFill>
                  <a:srgbClr val="1A1A1A"/>
                </a:solidFill>
                <a:latin typeface="-apple-system"/>
              </a:rPr>
              <a:t>pandas</a:t>
            </a:r>
            <a:r>
              <a:rPr lang="zh-CN" altLang="en-US" sz="2400" dirty="0">
                <a:solidFill>
                  <a:srgbClr val="1A1A1A"/>
                </a:solidFill>
                <a:latin typeface="-apple-system"/>
              </a:rPr>
              <a:t>的</a:t>
            </a:r>
            <a:r>
              <a:rPr lang="en-US" altLang="zh-CN" sz="2400" dirty="0" err="1">
                <a:solidFill>
                  <a:srgbClr val="1A1A1A"/>
                </a:solidFill>
                <a:latin typeface="-apple-system"/>
              </a:rPr>
              <a:t>groupby</a:t>
            </a:r>
            <a:r>
              <a:rPr lang="zh-CN" altLang="en-US" sz="2400" dirty="0">
                <a:solidFill>
                  <a:srgbClr val="1A1A1A"/>
                </a:solidFill>
                <a:latin typeface="-apple-system"/>
              </a:rPr>
              <a:t>操作，可以创造出以下几种有意义的新特征：</a:t>
            </a:r>
          </a:p>
          <a:p>
            <a:endParaRPr lang="zh-CN" altLang="en-US" sz="2400" dirty="0">
              <a:solidFill>
                <a:srgbClr val="1A1A1A"/>
              </a:solidFill>
              <a:latin typeface="-apple-system"/>
            </a:endParaRPr>
          </a:p>
          <a:p>
            <a:r>
              <a:rPr lang="en-US" altLang="zh-CN" sz="2400" dirty="0">
                <a:solidFill>
                  <a:srgbClr val="1A1A1A"/>
                </a:solidFill>
                <a:latin typeface="-apple-system"/>
              </a:rPr>
              <a:t>median(N1)_by(C1)  \\ </a:t>
            </a:r>
            <a:r>
              <a:rPr lang="zh-CN" altLang="en-US" sz="2400" dirty="0">
                <a:solidFill>
                  <a:srgbClr val="1A1A1A"/>
                </a:solidFill>
                <a:latin typeface="-apple-system"/>
              </a:rPr>
              <a:t>中位数  </a:t>
            </a:r>
          </a:p>
          <a:p>
            <a:r>
              <a:rPr lang="en-US" altLang="zh-CN" sz="2400" dirty="0">
                <a:solidFill>
                  <a:srgbClr val="1A1A1A"/>
                </a:solidFill>
                <a:latin typeface="-apple-system"/>
              </a:rPr>
              <a:t>mean(N1)_by(C1)  \\</a:t>
            </a:r>
            <a:r>
              <a:rPr lang="zh-CN" altLang="en-US" sz="2400" dirty="0">
                <a:solidFill>
                  <a:srgbClr val="1A1A1A"/>
                </a:solidFill>
                <a:latin typeface="-apple-system"/>
              </a:rPr>
              <a:t>算数平均值  </a:t>
            </a:r>
          </a:p>
          <a:p>
            <a:r>
              <a:rPr lang="en-US" altLang="zh-CN" sz="2400" dirty="0">
                <a:solidFill>
                  <a:srgbClr val="1A1A1A"/>
                </a:solidFill>
                <a:latin typeface="-apple-system"/>
              </a:rPr>
              <a:t>mode(N1)_by(C1)  \\</a:t>
            </a:r>
            <a:r>
              <a:rPr lang="zh-CN" altLang="en-US" sz="2400" dirty="0">
                <a:solidFill>
                  <a:srgbClr val="1A1A1A"/>
                </a:solidFill>
                <a:latin typeface="-apple-system"/>
              </a:rPr>
              <a:t>众数</a:t>
            </a:r>
          </a:p>
          <a:p>
            <a:r>
              <a:rPr lang="en-US" altLang="zh-CN" sz="2400" dirty="0">
                <a:solidFill>
                  <a:srgbClr val="1A1A1A"/>
                </a:solidFill>
                <a:latin typeface="-apple-system"/>
              </a:rPr>
              <a:t>min(N1)_by(C1)  \\</a:t>
            </a:r>
            <a:r>
              <a:rPr lang="zh-CN" altLang="en-US" sz="2400" dirty="0">
                <a:solidFill>
                  <a:srgbClr val="1A1A1A"/>
                </a:solidFill>
                <a:latin typeface="-apple-system"/>
              </a:rPr>
              <a:t>最小值  </a:t>
            </a:r>
          </a:p>
          <a:p>
            <a:r>
              <a:rPr lang="en-US" altLang="zh-CN" sz="2400" dirty="0">
                <a:solidFill>
                  <a:srgbClr val="1A1A1A"/>
                </a:solidFill>
                <a:latin typeface="-apple-system"/>
              </a:rPr>
              <a:t>max(N1)_by(C1)  \\</a:t>
            </a:r>
            <a:r>
              <a:rPr lang="zh-CN" altLang="en-US" sz="2400" dirty="0">
                <a:solidFill>
                  <a:srgbClr val="1A1A1A"/>
                </a:solidFill>
                <a:latin typeface="-apple-system"/>
              </a:rPr>
              <a:t>最大值  </a:t>
            </a:r>
          </a:p>
          <a:p>
            <a:r>
              <a:rPr lang="en-US" altLang="zh-CN" sz="2400" dirty="0">
                <a:solidFill>
                  <a:srgbClr val="1A1A1A"/>
                </a:solidFill>
                <a:latin typeface="-apple-system"/>
              </a:rPr>
              <a:t>std(N1)_by(C1)  \\</a:t>
            </a:r>
            <a:r>
              <a:rPr lang="zh-CN" altLang="en-US" sz="2400" dirty="0">
                <a:solidFill>
                  <a:srgbClr val="1A1A1A"/>
                </a:solidFill>
                <a:latin typeface="-apple-system"/>
              </a:rPr>
              <a:t>标准差  </a:t>
            </a:r>
          </a:p>
          <a:p>
            <a:r>
              <a:rPr lang="en-US" altLang="zh-CN" sz="2400" dirty="0">
                <a:solidFill>
                  <a:srgbClr val="1A1A1A"/>
                </a:solidFill>
                <a:latin typeface="-apple-system"/>
              </a:rPr>
              <a:t>var(N1)_by(C1)  \\</a:t>
            </a:r>
            <a:r>
              <a:rPr lang="zh-CN" altLang="en-US" sz="2400" dirty="0">
                <a:solidFill>
                  <a:srgbClr val="1A1A1A"/>
                </a:solidFill>
                <a:latin typeface="-apple-system"/>
              </a:rPr>
              <a:t>方差  </a:t>
            </a:r>
          </a:p>
          <a:p>
            <a:r>
              <a:rPr lang="en-US" altLang="zh-CN" sz="2400" dirty="0" err="1">
                <a:solidFill>
                  <a:srgbClr val="1A1A1A"/>
                </a:solidFill>
                <a:latin typeface="-apple-system"/>
              </a:rPr>
              <a:t>freq</a:t>
            </a:r>
            <a:r>
              <a:rPr lang="en-US" altLang="zh-CN" sz="2400" dirty="0">
                <a:solidFill>
                  <a:srgbClr val="1A1A1A"/>
                </a:solidFill>
                <a:latin typeface="-apple-system"/>
              </a:rPr>
              <a:t>(C2)_by(C1)  \\</a:t>
            </a:r>
            <a:r>
              <a:rPr lang="zh-CN" altLang="en-US" sz="2400" dirty="0">
                <a:solidFill>
                  <a:srgbClr val="1A1A1A"/>
                </a:solidFill>
                <a:latin typeface="-apple-system"/>
              </a:rPr>
              <a:t>频数</a:t>
            </a:r>
            <a:endParaRPr lang="zh-CN" altLang="en-US" sz="2000" dirty="0"/>
          </a:p>
        </p:txBody>
      </p:sp>
    </p:spTree>
    <p:extLst>
      <p:ext uri="{BB962C8B-B14F-4D97-AF65-F5344CB8AC3E}">
        <p14:creationId xmlns:p14="http://schemas.microsoft.com/office/powerpoint/2010/main" val="135716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BBE87-86A0-4DE7-A6C4-6ABC9E897650}"/>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6855BA1D-FC07-4999-A2DA-93A237BFE2AB}"/>
              </a:ext>
            </a:extLst>
          </p:cNvPr>
          <p:cNvSpPr>
            <a:spLocks noGrp="1"/>
          </p:cNvSpPr>
          <p:nvPr>
            <p:ph idx="1"/>
          </p:nvPr>
        </p:nvSpPr>
        <p:spPr>
          <a:xfrm>
            <a:off x="1098228" y="1476375"/>
            <a:ext cx="7272808" cy="4990084"/>
          </a:xfrm>
        </p:spPr>
        <p:txBody>
          <a:bodyPr>
            <a:normAutofit/>
          </a:bodyPr>
          <a:lstStyle/>
          <a:p>
            <a:pPr>
              <a:spcBef>
                <a:spcPts val="1800"/>
              </a:spcBef>
            </a:pPr>
            <a:r>
              <a:rPr lang="zh-CN" altLang="en-US" sz="2800" b="1" dirty="0">
                <a:latin typeface="Times New Roman" panose="02020603050405020304" pitchFamily="18" charset="0"/>
                <a:cs typeface="Times New Roman" panose="02020603050405020304" pitchFamily="18" charset="0"/>
              </a:rPr>
              <a:t>概论</a:t>
            </a:r>
            <a:endParaRPr lang="en-US" altLang="zh-CN" sz="2800" b="1" dirty="0">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特征理解：探索性分析</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特征增强：清洗数据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特征构建：生成新数据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特征选择：筛选特征</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特征转换：数据降维</a:t>
            </a:r>
          </a:p>
        </p:txBody>
      </p:sp>
      <p:sp>
        <p:nvSpPr>
          <p:cNvPr id="4" name="灯片编号占位符 3">
            <a:extLst>
              <a:ext uri="{FF2B5EF4-FFF2-40B4-BE49-F238E27FC236}">
                <a16:creationId xmlns:a16="http://schemas.microsoft.com/office/drawing/2014/main" id="{1175AA5B-73E0-434C-A65E-6EDFC5779D13}"/>
              </a:ext>
            </a:extLst>
          </p:cNvPr>
          <p:cNvSpPr>
            <a:spLocks noGrp="1"/>
          </p:cNvSpPr>
          <p:nvPr>
            <p:ph type="sldNum" sz="quarter" idx="4294967295"/>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3</a:t>
            </a:fld>
            <a:endParaRPr lang="en-US" altLang="zh-CN" dirty="0"/>
          </a:p>
        </p:txBody>
      </p:sp>
    </p:spTree>
    <p:extLst>
      <p:ext uri="{BB962C8B-B14F-4D97-AF65-F5344CB8AC3E}">
        <p14:creationId xmlns:p14="http://schemas.microsoft.com/office/powerpoint/2010/main" val="3507991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BBE87-86A0-4DE7-A6C4-6ABC9E897650}"/>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6855BA1D-FC07-4999-A2DA-93A237BFE2AB}"/>
              </a:ext>
            </a:extLst>
          </p:cNvPr>
          <p:cNvSpPr>
            <a:spLocks noGrp="1"/>
          </p:cNvSpPr>
          <p:nvPr>
            <p:ph idx="1"/>
          </p:nvPr>
        </p:nvSpPr>
        <p:spPr>
          <a:xfrm>
            <a:off x="666180" y="1332359"/>
            <a:ext cx="7272808" cy="4990084"/>
          </a:xfrm>
        </p:spPr>
        <p:txBody>
          <a:bodyPr>
            <a:normAutofit/>
          </a:bodyPr>
          <a:lstStyle/>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概论</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特征理解：探索性分析</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特征增强：清洗数据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特征构建：生成新数据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latin typeface="Times New Roman" panose="02020603050405020304" pitchFamily="18" charset="0"/>
                <a:cs typeface="Times New Roman" panose="02020603050405020304" pitchFamily="18" charset="0"/>
              </a:rPr>
              <a:t>特征选择：筛选特征</a:t>
            </a:r>
            <a:endParaRPr lang="en-US" altLang="zh-CN" sz="2800" b="1" dirty="0">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特征转换：数据降维</a:t>
            </a:r>
          </a:p>
        </p:txBody>
      </p:sp>
    </p:spTree>
    <p:extLst>
      <p:ext uri="{BB962C8B-B14F-4D97-AF65-F5344CB8AC3E}">
        <p14:creationId xmlns:p14="http://schemas.microsoft.com/office/powerpoint/2010/main" val="501423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43D70-FC68-401D-87C4-5C253E7AAB7C}"/>
              </a:ext>
            </a:extLst>
          </p:cNvPr>
          <p:cNvSpPr>
            <a:spLocks noGrp="1"/>
          </p:cNvSpPr>
          <p:nvPr>
            <p:ph type="title"/>
          </p:nvPr>
        </p:nvSpPr>
        <p:spPr/>
        <p:txBody>
          <a:bodyPr>
            <a:normAutofit/>
          </a:bodyPr>
          <a:lstStyle/>
          <a:p>
            <a:pPr algn="l"/>
            <a:r>
              <a:rPr lang="zh-CN" altLang="en-US" sz="3600" b="1" i="0" dirty="0">
                <a:effectLst/>
                <a:latin typeface="+mn-ea"/>
                <a:ea typeface="+mn-ea"/>
              </a:rPr>
              <a:t>特征选择：筛选特征</a:t>
            </a:r>
            <a:endParaRPr lang="zh-CN" altLang="en-US" sz="3600" b="1" dirty="0">
              <a:latin typeface="+mn-ea"/>
              <a:ea typeface="+mn-ea"/>
            </a:endParaRPr>
          </a:p>
        </p:txBody>
      </p:sp>
      <p:sp>
        <p:nvSpPr>
          <p:cNvPr id="3" name="内容占位符 2">
            <a:extLst>
              <a:ext uri="{FF2B5EF4-FFF2-40B4-BE49-F238E27FC236}">
                <a16:creationId xmlns:a16="http://schemas.microsoft.com/office/drawing/2014/main" id="{B579D762-928E-4E67-BAF5-51F0629B7FC1}"/>
              </a:ext>
            </a:extLst>
          </p:cNvPr>
          <p:cNvSpPr>
            <a:spLocks noGrp="1"/>
          </p:cNvSpPr>
          <p:nvPr>
            <p:ph idx="1"/>
          </p:nvPr>
        </p:nvSpPr>
        <p:spPr>
          <a:xfrm>
            <a:off x="534670" y="1543569"/>
            <a:ext cx="9624060" cy="4990084"/>
          </a:xfrm>
        </p:spPr>
        <p:txBody>
          <a:bodyPr>
            <a:normAutofit/>
          </a:bodyPr>
          <a:lstStyle/>
          <a:p>
            <a:pPr marL="0" indent="0">
              <a:spcBef>
                <a:spcPts val="1800"/>
              </a:spcBef>
              <a:buNone/>
            </a:pPr>
            <a:r>
              <a:rPr lang="zh-CN" altLang="en-US" sz="2400" dirty="0">
                <a:latin typeface="Times New Roman" panose="02020603050405020304" pitchFamily="18" charset="0"/>
                <a:cs typeface="Times New Roman" panose="02020603050405020304" pitchFamily="18" charset="0"/>
              </a:rPr>
              <a:t>当特征构造完后，需要选择有意义的特征输入机器学习的模型进行训练。通常来说，从两个方面来选择特征：</a:t>
            </a:r>
          </a:p>
          <a:p>
            <a:pPr>
              <a:spcBef>
                <a:spcPts val="1800"/>
              </a:spcBef>
            </a:pPr>
            <a:r>
              <a:rPr lang="zh-CN" altLang="en-US" sz="2400" dirty="0">
                <a:latin typeface="Times New Roman" panose="02020603050405020304" pitchFamily="18" charset="0"/>
                <a:cs typeface="Times New Roman" panose="02020603050405020304" pitchFamily="18" charset="0"/>
              </a:rPr>
              <a:t>特征是否发散：如果一个特征不发散，例如方差接近于</a:t>
            </a:r>
            <a:r>
              <a:rPr lang="en-US" altLang="zh-CN" sz="2400" dirty="0">
                <a:latin typeface="Times New Roman" panose="02020603050405020304" pitchFamily="18" charset="0"/>
                <a:cs typeface="Times New Roman" panose="02020603050405020304" pitchFamily="18" charset="0"/>
              </a:rPr>
              <a:t>0</a:t>
            </a:r>
            <a:r>
              <a:rPr lang="zh-CN" altLang="en-US" sz="2400" dirty="0">
                <a:latin typeface="Times New Roman" panose="02020603050405020304" pitchFamily="18" charset="0"/>
                <a:cs typeface="Times New Roman" panose="02020603050405020304" pitchFamily="18" charset="0"/>
              </a:rPr>
              <a:t>，也就是说样本在这个特征上基本没有差异，那么这个特征对于样本的区分没有什么用。</a:t>
            </a:r>
          </a:p>
          <a:p>
            <a:pPr>
              <a:spcBef>
                <a:spcPts val="1800"/>
              </a:spcBef>
            </a:pPr>
            <a:r>
              <a:rPr lang="zh-CN" altLang="en-US" sz="2400" dirty="0" smtClean="0">
                <a:latin typeface="Times New Roman" panose="02020603050405020304" pitchFamily="18" charset="0"/>
                <a:cs typeface="Times New Roman" panose="02020603050405020304" pitchFamily="18" charset="0"/>
              </a:rPr>
              <a:t>特征</a:t>
            </a:r>
            <a:r>
              <a:rPr lang="zh-CN" altLang="en-US" sz="2400" dirty="0">
                <a:latin typeface="Times New Roman" panose="02020603050405020304" pitchFamily="18" charset="0"/>
                <a:cs typeface="Times New Roman" panose="02020603050405020304" pitchFamily="18" charset="0"/>
              </a:rPr>
              <a:t>与目标的相关性：这点显而易见，与目标相关性高的特征，应当优先选择。除方差法外，本文介绍的其他方法均从相关性考虑。</a:t>
            </a:r>
          </a:p>
        </p:txBody>
      </p:sp>
    </p:spTree>
    <p:extLst>
      <p:ext uri="{BB962C8B-B14F-4D97-AF65-F5344CB8AC3E}">
        <p14:creationId xmlns:p14="http://schemas.microsoft.com/office/powerpoint/2010/main" val="4095645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FD5E26B-4688-4B9C-9C24-9E4B7C561C5B}"/>
                  </a:ext>
                </a:extLst>
              </p:cNvPr>
              <p:cNvSpPr>
                <a:spLocks noGrp="1"/>
              </p:cNvSpPr>
              <p:nvPr>
                <p:ph idx="1"/>
              </p:nvPr>
            </p:nvSpPr>
            <p:spPr>
              <a:xfrm>
                <a:off x="534670" y="1476375"/>
                <a:ext cx="9624060" cy="4990084"/>
              </a:xfrm>
            </p:spPr>
            <p:txBody>
              <a:bodyPr>
                <a:normAutofit/>
              </a:bodyPr>
              <a:lstStyle/>
              <a:p>
                <a:pPr>
                  <a:spcBef>
                    <a:spcPts val="1800"/>
                  </a:spcBef>
                </a:pPr>
                <a:r>
                  <a:rPr lang="en-US" altLang="zh-CN" sz="2400" dirty="0">
                    <a:latin typeface="宋体" panose="02010600030101010101" pitchFamily="2" charset="-122"/>
                  </a:rPr>
                  <a:t>Filter</a:t>
                </a:r>
                <a:r>
                  <a:rPr lang="zh-CN" altLang="en-US" sz="2400" dirty="0">
                    <a:latin typeface="宋体" panose="02010600030101010101" pitchFamily="2" charset="-122"/>
                  </a:rPr>
                  <a:t>：过滤法，按照发散性或者相关性对各个特征进行评分，设定阈值或者待选择阈值的个数，选择特征。</a:t>
                </a:r>
                <a:endParaRPr lang="en-US" altLang="zh-CN" sz="2400" dirty="0">
                  <a:latin typeface="宋体" panose="02010600030101010101" pitchFamily="2" charset="-122"/>
                </a:endParaRPr>
              </a:p>
              <a:p>
                <a:pPr lvl="1">
                  <a:spcBef>
                    <a:spcPts val="1800"/>
                  </a:spcBef>
                </a:pPr>
                <a:r>
                  <a:rPr lang="zh-CN" altLang="en-US" sz="2000" dirty="0">
                    <a:latin typeface="宋体" panose="02010600030101010101" pitchFamily="2" charset="-122"/>
                  </a:rPr>
                  <a:t>方差选择法。使用方差选择法，先要计算各个特征的方差，然后根据阈值，选择方差大于阈值的特征。</a:t>
                </a:r>
                <a:endParaRPr lang="en-US" altLang="zh-CN" sz="2000" dirty="0">
                  <a:latin typeface="宋体" panose="02010600030101010101" pitchFamily="2" charset="-122"/>
                </a:endParaRPr>
              </a:p>
              <a:p>
                <a:pPr lvl="1">
                  <a:spcBef>
                    <a:spcPts val="1800"/>
                  </a:spcBef>
                </a:pPr>
                <a:r>
                  <a:rPr lang="zh-CN" altLang="en-US" sz="2000" dirty="0">
                    <a:latin typeface="宋体" panose="02010600030101010101" pitchFamily="2" charset="-122"/>
                  </a:rPr>
                  <a:t>相关系数法。使用相关系数法，先要计算各个特征对目标值的相关系数以及相关系数的</a:t>
                </a:r>
                <a:r>
                  <a:rPr lang="en-US" altLang="zh-CN" sz="2000" dirty="0">
                    <a:latin typeface="宋体" panose="02010600030101010101" pitchFamily="2" charset="-122"/>
                  </a:rPr>
                  <a:t>P</a:t>
                </a:r>
                <a:r>
                  <a:rPr lang="zh-CN" altLang="en-US" sz="2000" dirty="0">
                    <a:latin typeface="宋体" panose="02010600030101010101" pitchFamily="2" charset="-122"/>
                  </a:rPr>
                  <a:t>值。</a:t>
                </a:r>
                <a:endParaRPr lang="en-US" altLang="zh-CN" sz="2000" dirty="0">
                  <a:latin typeface="宋体" panose="02010600030101010101" pitchFamily="2" charset="-122"/>
                </a:endParaRPr>
              </a:p>
              <a:p>
                <a:pPr lvl="1">
                  <a:spcBef>
                    <a:spcPts val="1800"/>
                  </a:spcBef>
                </a:pPr>
                <a:r>
                  <a:rPr lang="zh-CN" altLang="en-US" sz="2000" dirty="0">
                    <a:latin typeface="宋体" panose="02010600030101010101" pitchFamily="2" charset="-122"/>
                  </a:rPr>
                  <a:t>卡方检验。经典的卡方检验是检验定性自变量对定性因变量的相关性。假设自变量有</a:t>
                </a:r>
                <a:r>
                  <a:rPr lang="en-US" altLang="zh-CN" sz="2000" dirty="0">
                    <a:latin typeface="宋体" panose="02010600030101010101" pitchFamily="2" charset="-122"/>
                  </a:rPr>
                  <a:t>N</a:t>
                </a:r>
                <a:r>
                  <a:rPr lang="zh-CN" altLang="en-US" sz="2000" dirty="0">
                    <a:latin typeface="宋体" panose="02010600030101010101" pitchFamily="2" charset="-122"/>
                  </a:rPr>
                  <a:t>种取值，因变量有</a:t>
                </a:r>
                <a:r>
                  <a:rPr lang="en-US" altLang="zh-CN" sz="2000" dirty="0">
                    <a:latin typeface="宋体" panose="02010600030101010101" pitchFamily="2" charset="-122"/>
                  </a:rPr>
                  <a:t>M</a:t>
                </a:r>
                <a:r>
                  <a:rPr lang="zh-CN" altLang="en-US" sz="2000" dirty="0">
                    <a:latin typeface="宋体" panose="02010600030101010101" pitchFamily="2" charset="-122"/>
                  </a:rPr>
                  <a:t>种取值，考虑自变量等于</a:t>
                </a:r>
                <a:r>
                  <a:rPr lang="en-US" altLang="zh-CN" sz="2000" dirty="0" err="1">
                    <a:latin typeface="宋体" panose="02010600030101010101" pitchFamily="2" charset="-122"/>
                  </a:rPr>
                  <a:t>i</a:t>
                </a:r>
                <a:r>
                  <a:rPr lang="zh-CN" altLang="en-US" sz="2000" dirty="0">
                    <a:latin typeface="宋体" panose="02010600030101010101" pitchFamily="2" charset="-122"/>
                  </a:rPr>
                  <a:t>且因变量等于</a:t>
                </a:r>
                <a:r>
                  <a:rPr lang="en-US" altLang="zh-CN" sz="2000" dirty="0">
                    <a:latin typeface="宋体" panose="02010600030101010101" pitchFamily="2" charset="-122"/>
                  </a:rPr>
                  <a:t>j</a:t>
                </a:r>
                <a:r>
                  <a:rPr lang="zh-CN" altLang="en-US" sz="2000" dirty="0">
                    <a:latin typeface="宋体" panose="02010600030101010101" pitchFamily="2" charset="-122"/>
                  </a:rPr>
                  <a:t>的样本频数的观察值与期望的差距，构建统计量：</a:t>
                </a:r>
                <a:endParaRPr lang="en-US" altLang="zh-CN" sz="2000" dirty="0">
                  <a:latin typeface="宋体" panose="02010600030101010101" pitchFamily="2" charset="-122"/>
                </a:endParaRPr>
              </a:p>
              <a:p>
                <a:pPr marL="521528" lvl="1" indent="0">
                  <a:spcBef>
                    <a:spcPts val="1800"/>
                  </a:spcBef>
                  <a:buNone/>
                </a:pPr>
                <a14:m>
                  <m:oMathPara xmlns:m="http://schemas.openxmlformats.org/officeDocument/2006/math">
                    <m:oMathParaPr>
                      <m:jc m:val="centerGroup"/>
                    </m:oMathParaPr>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𝜒</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nary>
                        <m:naryPr>
                          <m:chr m:val="∑"/>
                          <m:subHide m:val="on"/>
                          <m:supHide m:val="on"/>
                          <m:ctrlPr>
                            <a:rPr lang="en-US" altLang="zh-CN" sz="2000" b="0" i="1" smtClean="0">
                              <a:latin typeface="Cambria Math" panose="02040503050406030204" pitchFamily="18" charset="0"/>
                            </a:rPr>
                          </m:ctrlPr>
                        </m:naryPr>
                        <m:sub/>
                        <m:sup/>
                        <m:e>
                          <m:f>
                            <m:fPr>
                              <m:ctrlPr>
                                <a:rPr lang="en-US" altLang="zh-CN" sz="2000" b="0" i="1" smtClean="0">
                                  <a:latin typeface="Cambria Math" panose="02040503050406030204" pitchFamily="18" charset="0"/>
                                </a:rPr>
                              </m:ctrlPr>
                            </m:fPr>
                            <m:num>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m:t>
                                      </m:r>
                                    </m:e>
                                  </m:d>
                                </m:e>
                                <m:sup>
                                  <m:r>
                                    <a:rPr lang="en-US" altLang="zh-CN" sz="2000" b="0" i="1" smtClean="0">
                                      <a:latin typeface="Cambria Math" panose="02040503050406030204" pitchFamily="18" charset="0"/>
                                    </a:rPr>
                                    <m:t>2</m:t>
                                  </m:r>
                                </m:sup>
                              </m:sSup>
                            </m:num>
                            <m:den>
                              <m:r>
                                <a:rPr lang="en-US" altLang="zh-CN" sz="2000" b="0" i="1" smtClean="0">
                                  <a:latin typeface="Cambria Math" panose="02040503050406030204" pitchFamily="18" charset="0"/>
                                </a:rPr>
                                <m:t>𝐸</m:t>
                              </m:r>
                            </m:den>
                          </m:f>
                        </m:e>
                      </m:nary>
                    </m:oMath>
                  </m:oMathPara>
                </a14:m>
                <a:endParaRPr lang="zh-CN" altLang="en-US" sz="2000" dirty="0">
                  <a:latin typeface="宋体" panose="02010600030101010101" pitchFamily="2" charset="-122"/>
                </a:endParaRPr>
              </a:p>
            </p:txBody>
          </p:sp>
        </mc:Choice>
        <mc:Fallback xmlns="">
          <p:sp>
            <p:nvSpPr>
              <p:cNvPr id="3" name="内容占位符 2">
                <a:extLst>
                  <a:ext uri="{FF2B5EF4-FFF2-40B4-BE49-F238E27FC236}">
                    <a16:creationId xmlns:a16="http://schemas.microsoft.com/office/drawing/2014/main" id="{8FD5E26B-4688-4B9C-9C24-9E4B7C561C5B}"/>
                  </a:ext>
                </a:extLst>
              </p:cNvPr>
              <p:cNvSpPr>
                <a:spLocks noGrp="1" noRot="1" noChangeAspect="1" noMove="1" noResize="1" noEditPoints="1" noAdjustHandles="1" noChangeArrowheads="1" noChangeShapeType="1" noTextEdit="1"/>
              </p:cNvSpPr>
              <p:nvPr>
                <p:ph idx="1"/>
              </p:nvPr>
            </p:nvSpPr>
            <p:spPr>
              <a:xfrm>
                <a:off x="534670" y="1476375"/>
                <a:ext cx="9624060" cy="4990084"/>
              </a:xfrm>
              <a:blipFill>
                <a:blip r:embed="rId2"/>
                <a:stretch>
                  <a:fillRect l="-760" t="-855"/>
                </a:stretch>
              </a:blipFill>
            </p:spPr>
            <p:txBody>
              <a:bodyPr/>
              <a:lstStyle/>
              <a:p>
                <a:r>
                  <a:rPr lang="zh-CN" altLang="en-US">
                    <a:noFill/>
                  </a:rPr>
                  <a:t> </a:t>
                </a:r>
              </a:p>
            </p:txBody>
          </p:sp>
        </mc:Fallback>
      </mc:AlternateContent>
      <p:sp>
        <p:nvSpPr>
          <p:cNvPr id="4" name="标题 1">
            <a:extLst>
              <a:ext uri="{FF2B5EF4-FFF2-40B4-BE49-F238E27FC236}">
                <a16:creationId xmlns:a16="http://schemas.microsoft.com/office/drawing/2014/main" id="{6A82C352-6545-44BF-8076-5338CC35D239}"/>
              </a:ext>
            </a:extLst>
          </p:cNvPr>
          <p:cNvSpPr txBox="1">
            <a:spLocks/>
          </p:cNvSpPr>
          <p:nvPr/>
        </p:nvSpPr>
        <p:spPr>
          <a:xfrm>
            <a:off x="687070" y="455201"/>
            <a:ext cx="9624060" cy="1260211"/>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lgn="l"/>
            <a:r>
              <a:rPr lang="zh-CN" altLang="en-US" sz="3600" b="1" dirty="0">
                <a:latin typeface="+mn-ea"/>
                <a:ea typeface="+mn-ea"/>
              </a:rPr>
              <a:t>特征选择：筛选特征</a:t>
            </a:r>
          </a:p>
        </p:txBody>
      </p:sp>
      <p:sp>
        <p:nvSpPr>
          <p:cNvPr id="7" name="Rectangle 1">
            <a:extLst>
              <a:ext uri="{FF2B5EF4-FFF2-40B4-BE49-F238E27FC236}">
                <a16:creationId xmlns:a16="http://schemas.microsoft.com/office/drawing/2014/main" id="{D2634B03-FF46-4405-BDFC-643F2A1B8E1A}"/>
              </a:ext>
            </a:extLst>
          </p:cNvPr>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FFFFFF"/>
                </a:solidFill>
                <a:effectLst/>
                <a:latin typeface="Arial" panose="020B0604020202020204" pitchFamily="34" charset="0"/>
                <a:ea typeface="-apple-system"/>
              </a:rPr>
              <a:t>经典的卡方检验是检验定性自变量对定性因变量的相关性。假设自变量有N种取值，因变量有M种取值，考虑自变量等于i且因变量等于j的样本频数的观察值与期望的差距，构建统计量：</a:t>
            </a:r>
            <a:endParaRPr kumimoji="0" lang="zh-CN" altLang="zh-CN" sz="7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FFFFFF"/>
                </a:solidFill>
                <a:effectLst/>
                <a:latin typeface="Arial" panose="020B0604020202020204" pitchFamily="34" charset="0"/>
                <a:ea typeface="-apple-system"/>
              </a:rPr>
              <a:t/>
            </a:r>
            <a:br>
              <a:rPr kumimoji="0" lang="zh-CN" altLang="zh-CN" sz="1200" b="0" i="0" u="none" strike="noStrike" cap="none" normalizeH="0" baseline="0">
                <a:ln>
                  <a:noFill/>
                </a:ln>
                <a:solidFill>
                  <a:srgbClr val="FFFFFF"/>
                </a:solidFill>
                <a:effectLst/>
                <a:latin typeface="Arial" panose="020B0604020202020204" pitchFamily="34" charset="0"/>
                <a:ea typeface="-apple-system"/>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7A60D561-97C4-4A04-A0B0-D92B9D8BE363}"/>
              </a:ext>
            </a:extLst>
          </p:cNvPr>
          <p:cNvSpPr>
            <a:spLocks noChangeArrowheads="1"/>
          </p:cNvSpPr>
          <p:nvPr/>
        </p:nvSpPr>
        <p:spPr bwMode="auto">
          <a:xfrm>
            <a:off x="152400" y="15240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FFFFFF"/>
                </a:solidFill>
                <a:effectLst/>
                <a:latin typeface="Arial" panose="020B0604020202020204" pitchFamily="34" charset="0"/>
                <a:ea typeface="-apple-system"/>
              </a:rPr>
              <a:t>经典的卡方检验是检验定性自变量对定性因变量的相关性。假设自变量有N种取值，因变量有M种取值，考虑自变量等于i且因变量等于j的样本频数的观察值与期望的差距，构建统计量：</a:t>
            </a:r>
            <a:endParaRPr kumimoji="0" lang="zh-CN" altLang="zh-CN" sz="7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FFFFFF"/>
                </a:solidFill>
                <a:effectLst/>
                <a:latin typeface="Arial" panose="020B0604020202020204" pitchFamily="34" charset="0"/>
                <a:ea typeface="-apple-system"/>
              </a:rPr>
              <a:t/>
            </a:r>
            <a:br>
              <a:rPr kumimoji="0" lang="zh-CN" altLang="zh-CN" sz="1200" b="0" i="0" u="none" strike="noStrike" cap="none" normalizeH="0" baseline="0">
                <a:ln>
                  <a:noFill/>
                </a:ln>
                <a:solidFill>
                  <a:srgbClr val="FFFFFF"/>
                </a:solidFill>
                <a:effectLst/>
                <a:latin typeface="Arial" panose="020B0604020202020204" pitchFamily="34" charset="0"/>
                <a:ea typeface="-apple-system"/>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9758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FD5E26B-4688-4B9C-9C24-9E4B7C561C5B}"/>
              </a:ext>
            </a:extLst>
          </p:cNvPr>
          <p:cNvSpPr>
            <a:spLocks noGrp="1"/>
          </p:cNvSpPr>
          <p:nvPr>
            <p:ph idx="1"/>
          </p:nvPr>
        </p:nvSpPr>
        <p:spPr>
          <a:xfrm>
            <a:off x="534670" y="1476375"/>
            <a:ext cx="9624060" cy="4990084"/>
          </a:xfrm>
        </p:spPr>
        <p:txBody>
          <a:bodyPr>
            <a:normAutofit/>
          </a:bodyPr>
          <a:lstStyle/>
          <a:p>
            <a:pPr>
              <a:spcBef>
                <a:spcPts val="1800"/>
              </a:spcBef>
            </a:pPr>
            <a:r>
              <a:rPr lang="en-US" altLang="zh-CN" sz="2400" dirty="0">
                <a:latin typeface="宋体" panose="02010600030101010101" pitchFamily="2" charset="-122"/>
              </a:rPr>
              <a:t>Wrapper</a:t>
            </a:r>
            <a:r>
              <a:rPr lang="zh-CN" altLang="en-US" sz="2400" dirty="0">
                <a:latin typeface="宋体" panose="02010600030101010101" pitchFamily="2" charset="-122"/>
              </a:rPr>
              <a:t>：递归消除特征法使用一个基模型来进行多轮训练，每轮训练后，消除若干权值系数的特征，再基于新的特征集进行下一轮训练。</a:t>
            </a:r>
            <a:endParaRPr lang="en-US" altLang="zh-CN" sz="2400" dirty="0">
              <a:latin typeface="宋体" panose="02010600030101010101" pitchFamily="2" charset="-122"/>
            </a:endParaRPr>
          </a:p>
          <a:p>
            <a:pPr>
              <a:spcBef>
                <a:spcPts val="1800"/>
              </a:spcBef>
            </a:pPr>
            <a:r>
              <a:rPr lang="en-US" altLang="zh-CN" sz="2400" dirty="0">
                <a:latin typeface="宋体" panose="02010600030101010101" pitchFamily="2" charset="-122"/>
              </a:rPr>
              <a:t>Embedded</a:t>
            </a:r>
          </a:p>
          <a:p>
            <a:pPr lvl="1">
              <a:spcBef>
                <a:spcPts val="1800"/>
              </a:spcBef>
            </a:pPr>
            <a:r>
              <a:rPr lang="zh-CN" altLang="en-US" sz="1900" dirty="0">
                <a:latin typeface="宋体" panose="02010600030101010101" pitchFamily="2" charset="-122"/>
              </a:rPr>
              <a:t>基于惩罚项的特征选择法</a:t>
            </a:r>
            <a:endParaRPr lang="en-US" altLang="zh-CN" sz="1900" dirty="0">
              <a:latin typeface="宋体" panose="02010600030101010101" pitchFamily="2" charset="-122"/>
            </a:endParaRPr>
          </a:p>
          <a:p>
            <a:pPr lvl="1">
              <a:spcBef>
                <a:spcPts val="1800"/>
              </a:spcBef>
            </a:pPr>
            <a:r>
              <a:rPr lang="zh-CN" altLang="en-US" sz="1900" dirty="0">
                <a:latin typeface="宋体" panose="02010600030101010101" pitchFamily="2" charset="-122"/>
              </a:rPr>
              <a:t>基于树模型的特征选择法</a:t>
            </a:r>
            <a:endParaRPr lang="en-US" altLang="zh-CN" sz="1900" dirty="0">
              <a:latin typeface="宋体" panose="02010600030101010101" pitchFamily="2" charset="-122"/>
            </a:endParaRPr>
          </a:p>
        </p:txBody>
      </p:sp>
      <p:sp>
        <p:nvSpPr>
          <p:cNvPr id="4" name="标题 1">
            <a:extLst>
              <a:ext uri="{FF2B5EF4-FFF2-40B4-BE49-F238E27FC236}">
                <a16:creationId xmlns:a16="http://schemas.microsoft.com/office/drawing/2014/main" id="{6A82C352-6545-44BF-8076-5338CC35D239}"/>
              </a:ext>
            </a:extLst>
          </p:cNvPr>
          <p:cNvSpPr txBox="1">
            <a:spLocks/>
          </p:cNvSpPr>
          <p:nvPr/>
        </p:nvSpPr>
        <p:spPr>
          <a:xfrm>
            <a:off x="687070" y="455201"/>
            <a:ext cx="9624060" cy="1260211"/>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lgn="l"/>
            <a:r>
              <a:rPr lang="zh-CN" altLang="en-US" sz="3600" b="1" dirty="0">
                <a:latin typeface="+mn-ea"/>
                <a:ea typeface="+mn-ea"/>
              </a:rPr>
              <a:t>特征选择：筛选特征</a:t>
            </a:r>
          </a:p>
        </p:txBody>
      </p:sp>
      <p:sp>
        <p:nvSpPr>
          <p:cNvPr id="7" name="Rectangle 1">
            <a:extLst>
              <a:ext uri="{FF2B5EF4-FFF2-40B4-BE49-F238E27FC236}">
                <a16:creationId xmlns:a16="http://schemas.microsoft.com/office/drawing/2014/main" id="{D2634B03-FF46-4405-BDFC-643F2A1B8E1A}"/>
              </a:ext>
            </a:extLst>
          </p:cNvPr>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dirty="0">
                <a:ln>
                  <a:noFill/>
                </a:ln>
                <a:solidFill>
                  <a:srgbClr val="FFFFFF"/>
                </a:solidFill>
                <a:effectLst/>
                <a:latin typeface="Arial" panose="020B0604020202020204" pitchFamily="34" charset="0"/>
                <a:ea typeface="-apple-system"/>
              </a:rPr>
              <a:t>经典的卡方检验是检验定性自变量对定性因变量的相关性。假设自变量有N种取值，因变量有M种取值，考虑自变量等于i且因变量等于j的样本频数的观察值与期望的差距，构建统计量：</a:t>
            </a:r>
            <a:endParaRPr kumimoji="0" lang="zh-CN" altLang="zh-CN" sz="7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FFFFFF"/>
                </a:solidFill>
                <a:effectLst/>
                <a:latin typeface="Arial" panose="020B0604020202020204" pitchFamily="34" charset="0"/>
                <a:ea typeface="-apple-system"/>
              </a:rPr>
              <a:t/>
            </a:r>
            <a:br>
              <a:rPr kumimoji="0" lang="zh-CN" altLang="zh-CN" sz="1200" b="0" i="0" u="none" strike="noStrike" cap="none" normalizeH="0" baseline="0" dirty="0">
                <a:ln>
                  <a:noFill/>
                </a:ln>
                <a:solidFill>
                  <a:srgbClr val="FFFFFF"/>
                </a:solidFill>
                <a:effectLst/>
                <a:latin typeface="Arial" panose="020B0604020202020204" pitchFamily="34" charset="0"/>
                <a:ea typeface="-apple-system"/>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7A60D561-97C4-4A04-A0B0-D92B9D8BE363}"/>
              </a:ext>
            </a:extLst>
          </p:cNvPr>
          <p:cNvSpPr>
            <a:spLocks noChangeArrowheads="1"/>
          </p:cNvSpPr>
          <p:nvPr/>
        </p:nvSpPr>
        <p:spPr bwMode="auto">
          <a:xfrm>
            <a:off x="152400" y="15240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dirty="0">
                <a:ln>
                  <a:noFill/>
                </a:ln>
                <a:solidFill>
                  <a:srgbClr val="FFFFFF"/>
                </a:solidFill>
                <a:effectLst/>
                <a:latin typeface="Arial" panose="020B0604020202020204" pitchFamily="34" charset="0"/>
                <a:ea typeface="-apple-system"/>
              </a:rPr>
              <a:t>经典的卡方检验是检验定性自变量对定性因变量的相关性。假设自变量有N种取值，因变量有M种取值，考虑自变量等于i且因变量等于j的样本频数的观察值与期望的差距，构建统计量：</a:t>
            </a:r>
            <a:endParaRPr kumimoji="0" lang="zh-CN" altLang="zh-CN" sz="7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FFFFFF"/>
                </a:solidFill>
                <a:effectLst/>
                <a:latin typeface="Arial" panose="020B0604020202020204" pitchFamily="34" charset="0"/>
                <a:ea typeface="-apple-system"/>
              </a:rPr>
              <a:t/>
            </a:r>
            <a:br>
              <a:rPr kumimoji="0" lang="zh-CN" altLang="zh-CN" sz="1200" b="0" i="0" u="none" strike="noStrike" cap="none" normalizeH="0" baseline="0" dirty="0">
                <a:ln>
                  <a:noFill/>
                </a:ln>
                <a:solidFill>
                  <a:srgbClr val="FFFFFF"/>
                </a:solidFill>
                <a:effectLst/>
                <a:latin typeface="Arial" panose="020B0604020202020204" pitchFamily="34" charset="0"/>
                <a:ea typeface="-apple-system"/>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5784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BBE87-86A0-4DE7-A6C4-6ABC9E897650}"/>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6855BA1D-FC07-4999-A2DA-93A237BFE2AB}"/>
              </a:ext>
            </a:extLst>
          </p:cNvPr>
          <p:cNvSpPr>
            <a:spLocks noGrp="1"/>
          </p:cNvSpPr>
          <p:nvPr>
            <p:ph idx="1"/>
          </p:nvPr>
        </p:nvSpPr>
        <p:spPr>
          <a:xfrm>
            <a:off x="534670" y="1260351"/>
            <a:ext cx="7272808" cy="4990084"/>
          </a:xfrm>
        </p:spPr>
        <p:txBody>
          <a:bodyPr>
            <a:normAutofit/>
          </a:bodyPr>
          <a:lstStyle/>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概论</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特征理解：探索性分析</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特征增强：清洗数据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特征构建：生成新数据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特征选择：筛选特征</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latin typeface="Times New Roman" panose="02020603050405020304" pitchFamily="18" charset="0"/>
                <a:cs typeface="Times New Roman" panose="02020603050405020304" pitchFamily="18" charset="0"/>
              </a:rPr>
              <a:t>特征转换：数据降维</a:t>
            </a:r>
          </a:p>
        </p:txBody>
      </p:sp>
    </p:spTree>
    <p:extLst>
      <p:ext uri="{BB962C8B-B14F-4D97-AF65-F5344CB8AC3E}">
        <p14:creationId xmlns:p14="http://schemas.microsoft.com/office/powerpoint/2010/main" val="2096596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6496BB-83C4-442E-894D-3909C1DD9D76}"/>
              </a:ext>
            </a:extLst>
          </p:cNvPr>
          <p:cNvSpPr>
            <a:spLocks noGrp="1"/>
          </p:cNvSpPr>
          <p:nvPr>
            <p:ph type="title"/>
          </p:nvPr>
        </p:nvSpPr>
        <p:spPr/>
        <p:txBody>
          <a:bodyPr>
            <a:normAutofit/>
          </a:bodyPr>
          <a:lstStyle/>
          <a:p>
            <a:pPr algn="l"/>
            <a:r>
              <a:rPr lang="zh-CN" altLang="en-US" sz="3600" b="1" dirty="0"/>
              <a:t>特征转换：数据降维</a:t>
            </a:r>
          </a:p>
        </p:txBody>
      </p:sp>
      <p:sp>
        <p:nvSpPr>
          <p:cNvPr id="3" name="内容占位符 2">
            <a:extLst>
              <a:ext uri="{FF2B5EF4-FFF2-40B4-BE49-F238E27FC236}">
                <a16:creationId xmlns:a16="http://schemas.microsoft.com/office/drawing/2014/main" id="{09D2FB07-F56A-42F3-955A-66737BA68A0C}"/>
              </a:ext>
            </a:extLst>
          </p:cNvPr>
          <p:cNvSpPr>
            <a:spLocks noGrp="1"/>
          </p:cNvSpPr>
          <p:nvPr>
            <p:ph idx="1"/>
          </p:nvPr>
        </p:nvSpPr>
        <p:spPr>
          <a:xfrm>
            <a:off x="534670" y="1476375"/>
            <a:ext cx="9624060" cy="4990084"/>
          </a:xfrm>
        </p:spPr>
        <p:txBody>
          <a:bodyPr>
            <a:normAutofit/>
          </a:bodyPr>
          <a:lstStyle/>
          <a:p>
            <a:pPr marL="0" indent="0">
              <a:lnSpc>
                <a:spcPct val="150000"/>
              </a:lnSpc>
              <a:buNone/>
            </a:pPr>
            <a:r>
              <a:rPr lang="zh-CN" altLang="en-US" sz="2400" dirty="0">
                <a:latin typeface="Times New Roman" panose="02020603050405020304" pitchFamily="18" charset="0"/>
              </a:rPr>
              <a:t>当特征选择完成后，可以直接训练模型了，但是可能由于特征矩阵过大，导致计算量大，训练时间长的问题，因此降低特征矩阵维度也是必不可少的</a:t>
            </a:r>
            <a:r>
              <a:rPr lang="zh-CN" altLang="en-US" sz="2400" dirty="0" smtClean="0">
                <a:latin typeface="Times New Roman" panose="02020603050405020304" pitchFamily="18" charset="0"/>
              </a:rPr>
              <a:t>。</a:t>
            </a:r>
            <a:endParaRPr lang="en-US" altLang="zh-CN" sz="2400" dirty="0" smtClean="0">
              <a:latin typeface="Times New Roman" panose="02020603050405020304" pitchFamily="18" charset="0"/>
            </a:endParaRPr>
          </a:p>
          <a:p>
            <a:pPr marL="0" indent="0">
              <a:lnSpc>
                <a:spcPct val="150000"/>
              </a:lnSpc>
              <a:buNone/>
            </a:pPr>
            <a:endParaRPr lang="en-US" altLang="zh-CN" sz="2400" dirty="0">
              <a:latin typeface="Times New Roman" panose="02020603050405020304" pitchFamily="18" charset="0"/>
            </a:endParaRPr>
          </a:p>
          <a:p>
            <a:pPr marL="0" indent="0">
              <a:lnSpc>
                <a:spcPct val="150000"/>
              </a:lnSpc>
              <a:buNone/>
            </a:pPr>
            <a:r>
              <a:rPr lang="zh-CN" altLang="en-US" sz="2400" dirty="0">
                <a:latin typeface="Times New Roman" panose="02020603050405020304" pitchFamily="18" charset="0"/>
              </a:rPr>
              <a:t>常见的降维方法除了以上提到的基于</a:t>
            </a:r>
            <a:r>
              <a:rPr lang="en-US" altLang="zh-CN" sz="2400" dirty="0">
                <a:latin typeface="Times New Roman" panose="02020603050405020304" pitchFamily="18" charset="0"/>
              </a:rPr>
              <a:t>L1</a:t>
            </a:r>
            <a:r>
              <a:rPr lang="zh-CN" altLang="en-US" sz="2400" dirty="0">
                <a:latin typeface="Times New Roman" panose="02020603050405020304" pitchFamily="18" charset="0"/>
              </a:rPr>
              <a:t>惩罚项的模型以外，另外还有主成分分析法（</a:t>
            </a:r>
            <a:r>
              <a:rPr lang="en-US" altLang="zh-CN" sz="2400" dirty="0">
                <a:latin typeface="Times New Roman" panose="02020603050405020304" pitchFamily="18" charset="0"/>
              </a:rPr>
              <a:t>PCA</a:t>
            </a:r>
            <a:r>
              <a:rPr lang="zh-CN" altLang="en-US" sz="2400" dirty="0">
                <a:latin typeface="Times New Roman" panose="02020603050405020304" pitchFamily="18" charset="0"/>
              </a:rPr>
              <a:t>）和线性判别分析（</a:t>
            </a:r>
            <a:r>
              <a:rPr lang="en-US" altLang="zh-CN" sz="2400" dirty="0">
                <a:latin typeface="Times New Roman" panose="02020603050405020304" pitchFamily="18" charset="0"/>
              </a:rPr>
              <a:t>LDA</a:t>
            </a:r>
            <a:r>
              <a:rPr lang="zh-CN" altLang="en-US" sz="2400" dirty="0">
                <a:latin typeface="Times New Roman" panose="02020603050405020304" pitchFamily="18" charset="0"/>
              </a:rPr>
              <a:t>），线性判别分析本身也是一个分类模型。</a:t>
            </a:r>
            <a:endParaRPr lang="en-US" altLang="zh-CN" sz="2400" dirty="0">
              <a:latin typeface="Times New Roman" panose="02020603050405020304" pitchFamily="18" charset="0"/>
            </a:endParaRPr>
          </a:p>
        </p:txBody>
      </p:sp>
    </p:spTree>
    <p:extLst>
      <p:ext uri="{BB962C8B-B14F-4D97-AF65-F5344CB8AC3E}">
        <p14:creationId xmlns:p14="http://schemas.microsoft.com/office/powerpoint/2010/main" val="41794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6496BB-83C4-442E-894D-3909C1DD9D76}"/>
              </a:ext>
            </a:extLst>
          </p:cNvPr>
          <p:cNvSpPr>
            <a:spLocks noGrp="1"/>
          </p:cNvSpPr>
          <p:nvPr>
            <p:ph type="title"/>
          </p:nvPr>
        </p:nvSpPr>
        <p:spPr/>
        <p:txBody>
          <a:bodyPr>
            <a:normAutofit/>
          </a:bodyPr>
          <a:lstStyle/>
          <a:p>
            <a:pPr algn="l"/>
            <a:r>
              <a:rPr lang="zh-CN" altLang="en-US" sz="3600" b="1" dirty="0"/>
              <a:t>特征转换：数据降维</a:t>
            </a:r>
          </a:p>
        </p:txBody>
      </p:sp>
      <p:sp>
        <p:nvSpPr>
          <p:cNvPr id="3" name="内容占位符 2">
            <a:extLst>
              <a:ext uri="{FF2B5EF4-FFF2-40B4-BE49-F238E27FC236}">
                <a16:creationId xmlns:a16="http://schemas.microsoft.com/office/drawing/2014/main" id="{09D2FB07-F56A-42F3-955A-66737BA68A0C}"/>
              </a:ext>
            </a:extLst>
          </p:cNvPr>
          <p:cNvSpPr>
            <a:spLocks noGrp="1"/>
          </p:cNvSpPr>
          <p:nvPr>
            <p:ph idx="1"/>
          </p:nvPr>
        </p:nvSpPr>
        <p:spPr>
          <a:xfrm>
            <a:off x="666180" y="1404383"/>
            <a:ext cx="10027220" cy="4990084"/>
          </a:xfrm>
        </p:spPr>
        <p:txBody>
          <a:bodyPr>
            <a:normAutofit/>
          </a:bodyPr>
          <a:lstStyle/>
          <a:p>
            <a:pPr>
              <a:lnSpc>
                <a:spcPct val="150000"/>
              </a:lnSpc>
              <a:buFont typeface="Wingdings" panose="05000000000000000000" pitchFamily="2" charset="2"/>
              <a:buChar char="Ø"/>
            </a:pPr>
            <a:r>
              <a:rPr lang="zh-CN" altLang="en-US" sz="2400" dirty="0" smtClean="0">
                <a:latin typeface="Times New Roman" panose="02020603050405020304" pitchFamily="18" charset="0"/>
              </a:rPr>
              <a:t>主成分分析法（</a:t>
            </a:r>
            <a:r>
              <a:rPr lang="en-US" altLang="zh-CN" sz="2400" dirty="0" smtClean="0">
                <a:latin typeface="Times New Roman" panose="02020603050405020304" pitchFamily="18" charset="0"/>
              </a:rPr>
              <a:t>PCA</a:t>
            </a:r>
            <a:r>
              <a:rPr lang="zh-CN" altLang="en-US" sz="2400" dirty="0" smtClean="0">
                <a:latin typeface="Times New Roman" panose="02020603050405020304" pitchFamily="18" charset="0"/>
              </a:rPr>
              <a:t>）</a:t>
            </a:r>
            <a:endParaRPr lang="en-US" altLang="zh-CN" sz="2400" dirty="0" smtClean="0">
              <a:latin typeface="Times New Roman" panose="02020603050405020304" pitchFamily="18" charset="0"/>
            </a:endParaRPr>
          </a:p>
          <a:p>
            <a:pPr marL="0" indent="0">
              <a:lnSpc>
                <a:spcPct val="150000"/>
              </a:lnSpc>
              <a:buNone/>
            </a:pPr>
            <a:r>
              <a:rPr lang="zh-CN" altLang="en-US" sz="2400" dirty="0" smtClean="0">
                <a:latin typeface="Times New Roman" panose="02020603050405020304" pitchFamily="18" charset="0"/>
              </a:rPr>
              <a:t>主成分分析本质上是变换坐标轴，消去变异性小（方差较小）的轴，只保留变异性大（方差大）的轴，从而实现降维的效果。</a:t>
            </a:r>
            <a:endParaRPr lang="en-US" altLang="zh-CN" sz="2400" dirty="0">
              <a:latin typeface="Times New Roman" panose="02020603050405020304" pitchFamily="18" charset="0"/>
            </a:endParaRPr>
          </a:p>
        </p:txBody>
      </p:sp>
      <p:pic>
        <p:nvPicPr>
          <p:cNvPr id="2050" name="Picture 2" descr="https://bkimg.cdn.bcebos.com/pic/810a19d8bc3eb1351283fce3a91ea8d3fd1f4425?x-bce-process=image/watermark,image_d2F0ZXIvYmFpa2UxODA=,g_7,xp_5,yp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50" y="3276575"/>
            <a:ext cx="3664438" cy="36477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bkimg.cdn.bcebos.com/pic/a044ad345982b2b78c551c8932adcbef77099bb0?x-bce-process=image/watermark,image_d2F0ZXIvYmFpa2U4MA==,g_7,xp_5,yp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504" y="3060551"/>
            <a:ext cx="582991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59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6496BB-83C4-442E-894D-3909C1DD9D76}"/>
              </a:ext>
            </a:extLst>
          </p:cNvPr>
          <p:cNvSpPr>
            <a:spLocks noGrp="1"/>
          </p:cNvSpPr>
          <p:nvPr>
            <p:ph type="title"/>
          </p:nvPr>
        </p:nvSpPr>
        <p:spPr/>
        <p:txBody>
          <a:bodyPr>
            <a:normAutofit/>
          </a:bodyPr>
          <a:lstStyle/>
          <a:p>
            <a:pPr algn="l"/>
            <a:r>
              <a:rPr lang="zh-CN" altLang="en-US" sz="3600" b="1" dirty="0"/>
              <a:t>特征转换：数据降维</a:t>
            </a:r>
          </a:p>
        </p:txBody>
      </p:sp>
      <p:sp>
        <p:nvSpPr>
          <p:cNvPr id="3" name="内容占位符 2">
            <a:extLst>
              <a:ext uri="{FF2B5EF4-FFF2-40B4-BE49-F238E27FC236}">
                <a16:creationId xmlns:a16="http://schemas.microsoft.com/office/drawing/2014/main" id="{09D2FB07-F56A-42F3-955A-66737BA68A0C}"/>
              </a:ext>
            </a:extLst>
          </p:cNvPr>
          <p:cNvSpPr>
            <a:spLocks noGrp="1"/>
          </p:cNvSpPr>
          <p:nvPr>
            <p:ph idx="1"/>
          </p:nvPr>
        </p:nvSpPr>
        <p:spPr>
          <a:xfrm>
            <a:off x="666180" y="1404383"/>
            <a:ext cx="10027220" cy="4990084"/>
          </a:xfrm>
        </p:spPr>
        <p:txBody>
          <a:bodyPr>
            <a:normAutofit/>
          </a:bodyPr>
          <a:lstStyle/>
          <a:p>
            <a:pPr>
              <a:lnSpc>
                <a:spcPct val="150000"/>
              </a:lnSpc>
              <a:buFont typeface="Wingdings" panose="05000000000000000000" pitchFamily="2" charset="2"/>
              <a:buChar char="Ø"/>
            </a:pPr>
            <a:r>
              <a:rPr lang="zh-CN" altLang="en-US" sz="2400" dirty="0" smtClean="0">
                <a:latin typeface="Times New Roman" panose="02020603050405020304" pitchFamily="18" charset="0"/>
              </a:rPr>
              <a:t>线性判别分析（</a:t>
            </a:r>
            <a:r>
              <a:rPr lang="en-US" altLang="zh-CN" sz="2400" dirty="0">
                <a:latin typeface="Times New Roman" panose="02020603050405020304" pitchFamily="18" charset="0"/>
              </a:rPr>
              <a:t>LDA</a:t>
            </a:r>
            <a:r>
              <a:rPr lang="zh-CN" altLang="en-US" sz="2400" dirty="0" smtClean="0">
                <a:latin typeface="Times New Roman" panose="02020603050405020304" pitchFamily="18" charset="0"/>
              </a:rPr>
              <a:t>）</a:t>
            </a:r>
            <a:endParaRPr lang="en-US" altLang="zh-CN" sz="2400" dirty="0" smtClean="0">
              <a:latin typeface="Times New Roman" panose="02020603050405020304" pitchFamily="18" charset="0"/>
            </a:endParaRPr>
          </a:p>
          <a:p>
            <a:pPr marL="0" indent="0">
              <a:buNone/>
            </a:pPr>
            <a:r>
              <a:rPr lang="zh-CN" altLang="en-US" sz="2400" dirty="0" smtClean="0">
                <a:latin typeface="Times New Roman" panose="02020603050405020304" pitchFamily="18" charset="0"/>
              </a:rPr>
              <a:t>线性判别分析的思想</a:t>
            </a:r>
            <a:r>
              <a:rPr lang="zh-CN" altLang="en-US" sz="2400" dirty="0">
                <a:latin typeface="Times New Roman" panose="02020603050405020304" pitchFamily="18" charset="0"/>
              </a:rPr>
              <a:t>是将数据投影到低维空间之后，使得同一类</a:t>
            </a:r>
            <a:r>
              <a:rPr lang="zh-CN" altLang="en-US" sz="2400" dirty="0" smtClean="0">
                <a:latin typeface="Times New Roman" panose="02020603050405020304" pitchFamily="18" charset="0"/>
              </a:rPr>
              <a:t>数据尽可能的紧凑，</a:t>
            </a:r>
            <a:r>
              <a:rPr lang="zh-CN" altLang="en-US" sz="2400" dirty="0">
                <a:latin typeface="Times New Roman" panose="02020603050405020304" pitchFamily="18" charset="0"/>
              </a:rPr>
              <a:t>不同类的</a:t>
            </a:r>
            <a:r>
              <a:rPr lang="zh-CN" altLang="en-US" sz="2400" dirty="0" smtClean="0">
                <a:latin typeface="Times New Roman" panose="02020603050405020304" pitchFamily="18" charset="0"/>
              </a:rPr>
              <a:t>数据尽可能</a:t>
            </a:r>
            <a:r>
              <a:rPr lang="zh-CN" altLang="en-US" sz="2400" dirty="0">
                <a:latin typeface="Times New Roman" panose="02020603050405020304" pitchFamily="18" charset="0"/>
              </a:rPr>
              <a:t>分散。因此，</a:t>
            </a:r>
            <a:r>
              <a:rPr lang="en-US" altLang="zh-CN" sz="2400" dirty="0">
                <a:latin typeface="Times New Roman" panose="02020603050405020304" pitchFamily="18" charset="0"/>
              </a:rPr>
              <a:t>LDA</a:t>
            </a:r>
            <a:r>
              <a:rPr lang="zh-CN" altLang="en-US" sz="2400" dirty="0">
                <a:latin typeface="Times New Roman" panose="02020603050405020304" pitchFamily="18" charset="0"/>
              </a:rPr>
              <a:t>算法是一种有监督的机器学习算法</a:t>
            </a:r>
            <a:r>
              <a:rPr lang="zh-CN" altLang="en-US" sz="2400" dirty="0" smtClean="0">
                <a:latin typeface="Times New Roman" panose="02020603050405020304" pitchFamily="18" charset="0"/>
              </a:rPr>
              <a:t>。</a:t>
            </a:r>
            <a:endParaRPr lang="en-US" altLang="zh-CN" sz="2400" dirty="0">
              <a:latin typeface="Times New Roman" panose="02020603050405020304" pitchFamily="18" charset="0"/>
            </a:endParaRPr>
          </a:p>
        </p:txBody>
      </p:sp>
      <p:pic>
        <p:nvPicPr>
          <p:cNvPr id="4098" name="Picture 2" descr="https://images2015.cnblogs.com/blog/1042406/201701/1042406-20170103121629034-4359859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70" y="3420591"/>
            <a:ext cx="9693207"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53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6496BB-83C4-442E-894D-3909C1DD9D76}"/>
              </a:ext>
            </a:extLst>
          </p:cNvPr>
          <p:cNvSpPr>
            <a:spLocks noGrp="1"/>
          </p:cNvSpPr>
          <p:nvPr>
            <p:ph type="title"/>
          </p:nvPr>
        </p:nvSpPr>
        <p:spPr/>
        <p:txBody>
          <a:bodyPr>
            <a:normAutofit/>
          </a:bodyPr>
          <a:lstStyle/>
          <a:p>
            <a:pPr algn="l"/>
            <a:r>
              <a:rPr lang="zh-CN" altLang="en-US" sz="3600" b="1" dirty="0"/>
              <a:t>特征转换：数据降维</a:t>
            </a:r>
          </a:p>
        </p:txBody>
      </p:sp>
      <p:sp>
        <p:nvSpPr>
          <p:cNvPr id="3" name="内容占位符 2">
            <a:extLst>
              <a:ext uri="{FF2B5EF4-FFF2-40B4-BE49-F238E27FC236}">
                <a16:creationId xmlns:a16="http://schemas.microsoft.com/office/drawing/2014/main" id="{09D2FB07-F56A-42F3-955A-66737BA68A0C}"/>
              </a:ext>
            </a:extLst>
          </p:cNvPr>
          <p:cNvSpPr>
            <a:spLocks noGrp="1"/>
          </p:cNvSpPr>
          <p:nvPr>
            <p:ph idx="1"/>
          </p:nvPr>
        </p:nvSpPr>
        <p:spPr>
          <a:xfrm>
            <a:off x="534670" y="1476375"/>
            <a:ext cx="9624060" cy="4990084"/>
          </a:xfrm>
        </p:spPr>
        <p:txBody>
          <a:bodyPr>
            <a:normAutofit/>
          </a:bodyPr>
          <a:lstStyle/>
          <a:p>
            <a:pPr marL="0" indent="0">
              <a:lnSpc>
                <a:spcPct val="150000"/>
              </a:lnSpc>
              <a:buNone/>
            </a:pPr>
            <a:r>
              <a:rPr lang="zh-CN" altLang="en-US" sz="2400" dirty="0">
                <a:latin typeface="Times New Roman" panose="02020603050405020304" pitchFamily="18" charset="0"/>
              </a:rPr>
              <a:t>在实际情况中，不可能满足以上两个假设。但是当数据主要是由均值来区分的时候，</a:t>
            </a:r>
            <a:r>
              <a:rPr lang="en-US" altLang="zh-CN" sz="2400" dirty="0">
                <a:latin typeface="Times New Roman" panose="02020603050405020304" pitchFamily="18" charset="0"/>
              </a:rPr>
              <a:t>LDA</a:t>
            </a:r>
            <a:r>
              <a:rPr lang="zh-CN" altLang="en-US" sz="2400" dirty="0">
                <a:latin typeface="Times New Roman" panose="02020603050405020304" pitchFamily="18" charset="0"/>
              </a:rPr>
              <a:t>一般都可以取得很好的效果。</a:t>
            </a:r>
            <a:endParaRPr lang="en-US" altLang="zh-CN" sz="2400" dirty="0">
              <a:latin typeface="Times New Roman" panose="02020603050405020304" pitchFamily="18" charset="0"/>
            </a:endParaRPr>
          </a:p>
        </p:txBody>
      </p:sp>
      <p:pic>
        <p:nvPicPr>
          <p:cNvPr id="3074" name="Picture 2" descr="https://pic1.zhimg.com/80/v2-c55ffbfe15604f9d0ae16dad0d6f028c_720w.we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324" y="2601491"/>
            <a:ext cx="5904656" cy="448665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70966" y="7088143"/>
            <a:ext cx="11035332" cy="415498"/>
          </a:xfrm>
          <a:prstGeom prst="rect">
            <a:avLst/>
          </a:prstGeom>
        </p:spPr>
        <p:txBody>
          <a:bodyPr wrap="square">
            <a:spAutoFit/>
          </a:bodyPr>
          <a:lstStyle/>
          <a:p>
            <a:r>
              <a:rPr lang="zh-CN" altLang="en-US" dirty="0" smtClean="0">
                <a:solidFill>
                  <a:srgbClr val="121212"/>
                </a:solidFill>
                <a:latin typeface="PingFang SC"/>
              </a:rPr>
              <a:t>上图所</a:t>
            </a:r>
            <a:r>
              <a:rPr lang="zh-CN" altLang="en-US" dirty="0">
                <a:solidFill>
                  <a:srgbClr val="121212"/>
                </a:solidFill>
                <a:latin typeface="PingFang SC"/>
              </a:rPr>
              <a:t>示，原始数据主要是根据均值来划分的，此时</a:t>
            </a:r>
            <a:r>
              <a:rPr lang="en-US" altLang="zh-CN" dirty="0">
                <a:solidFill>
                  <a:srgbClr val="121212"/>
                </a:solidFill>
                <a:latin typeface="PingFang SC"/>
              </a:rPr>
              <a:t>LDA</a:t>
            </a:r>
            <a:r>
              <a:rPr lang="zh-CN" altLang="en-US" dirty="0">
                <a:solidFill>
                  <a:srgbClr val="121212"/>
                </a:solidFill>
                <a:latin typeface="PingFang SC"/>
              </a:rPr>
              <a:t>降维效果很好，但是</a:t>
            </a:r>
            <a:r>
              <a:rPr lang="en-US" altLang="zh-CN" dirty="0">
                <a:solidFill>
                  <a:srgbClr val="121212"/>
                </a:solidFill>
                <a:latin typeface="PingFang SC"/>
              </a:rPr>
              <a:t>PCA</a:t>
            </a:r>
            <a:r>
              <a:rPr lang="zh-CN" altLang="en-US" dirty="0">
                <a:solidFill>
                  <a:srgbClr val="121212"/>
                </a:solidFill>
                <a:latin typeface="PingFang SC"/>
              </a:rPr>
              <a:t>效果就很差。</a:t>
            </a:r>
            <a:endParaRPr lang="zh-CN" altLang="en-US" dirty="0"/>
          </a:p>
        </p:txBody>
      </p:sp>
    </p:spTree>
    <p:extLst>
      <p:ext uri="{BB962C8B-B14F-4D97-AF65-F5344CB8AC3E}">
        <p14:creationId xmlns:p14="http://schemas.microsoft.com/office/powerpoint/2010/main" val="3932981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6496BB-83C4-442E-894D-3909C1DD9D76}"/>
              </a:ext>
            </a:extLst>
          </p:cNvPr>
          <p:cNvSpPr>
            <a:spLocks noGrp="1"/>
          </p:cNvSpPr>
          <p:nvPr>
            <p:ph type="title"/>
          </p:nvPr>
        </p:nvSpPr>
        <p:spPr/>
        <p:txBody>
          <a:bodyPr>
            <a:normAutofit/>
          </a:bodyPr>
          <a:lstStyle/>
          <a:p>
            <a:pPr algn="l"/>
            <a:r>
              <a:rPr lang="zh-CN" altLang="en-US" sz="3600" b="1" dirty="0"/>
              <a:t>特征转换：数据降维</a:t>
            </a:r>
          </a:p>
        </p:txBody>
      </p:sp>
      <p:sp>
        <p:nvSpPr>
          <p:cNvPr id="3" name="内容占位符 2">
            <a:extLst>
              <a:ext uri="{FF2B5EF4-FFF2-40B4-BE49-F238E27FC236}">
                <a16:creationId xmlns:a16="http://schemas.microsoft.com/office/drawing/2014/main" id="{09D2FB07-F56A-42F3-955A-66737BA68A0C}"/>
              </a:ext>
            </a:extLst>
          </p:cNvPr>
          <p:cNvSpPr>
            <a:spLocks noGrp="1"/>
          </p:cNvSpPr>
          <p:nvPr>
            <p:ph idx="1"/>
          </p:nvPr>
        </p:nvSpPr>
        <p:spPr>
          <a:xfrm>
            <a:off x="534670" y="1476375"/>
            <a:ext cx="9624060" cy="4990084"/>
          </a:xfrm>
        </p:spPr>
        <p:txBody>
          <a:bodyPr>
            <a:normAutofit/>
          </a:bodyPr>
          <a:lstStyle/>
          <a:p>
            <a:pPr marL="0" indent="0">
              <a:lnSpc>
                <a:spcPct val="150000"/>
              </a:lnSpc>
              <a:buNone/>
            </a:pPr>
            <a:r>
              <a:rPr lang="zh-CN" altLang="en-US" sz="2400" dirty="0" smtClean="0">
                <a:latin typeface="Times New Roman" panose="02020603050405020304" pitchFamily="18" charset="0"/>
              </a:rPr>
              <a:t>下图的</a:t>
            </a:r>
            <a:r>
              <a:rPr lang="zh-CN" altLang="en-US" sz="2400" dirty="0">
                <a:latin typeface="Times New Roman" panose="02020603050405020304" pitchFamily="18" charset="0"/>
              </a:rPr>
              <a:t>两类数据主要区别是方差不同，因此此时</a:t>
            </a:r>
            <a:r>
              <a:rPr lang="en-US" altLang="zh-CN" sz="2400" dirty="0">
                <a:latin typeface="Times New Roman" panose="02020603050405020304" pitchFamily="18" charset="0"/>
              </a:rPr>
              <a:t>PCA</a:t>
            </a:r>
            <a:r>
              <a:rPr lang="zh-CN" altLang="en-US" sz="2400" dirty="0">
                <a:latin typeface="Times New Roman" panose="02020603050405020304" pitchFamily="18" charset="0"/>
              </a:rPr>
              <a:t>降维效果比较好，而</a:t>
            </a:r>
            <a:r>
              <a:rPr lang="en-US" altLang="zh-CN" sz="2400" dirty="0">
                <a:latin typeface="Times New Roman" panose="02020603050405020304" pitchFamily="18" charset="0"/>
              </a:rPr>
              <a:t>LDA</a:t>
            </a:r>
            <a:r>
              <a:rPr lang="zh-CN" altLang="en-US" sz="2400" dirty="0">
                <a:latin typeface="Times New Roman" panose="02020603050405020304" pitchFamily="18" charset="0"/>
              </a:rPr>
              <a:t>降维效果比较差。</a:t>
            </a:r>
            <a:endParaRPr lang="en-US" altLang="zh-CN" sz="2400" dirty="0">
              <a:latin typeface="Times New Roman" panose="02020603050405020304" pitchFamily="18" charset="0"/>
            </a:endParaRPr>
          </a:p>
        </p:txBody>
      </p:sp>
      <p:sp>
        <p:nvSpPr>
          <p:cNvPr id="4" name="矩形 3"/>
          <p:cNvSpPr/>
          <p:nvPr/>
        </p:nvSpPr>
        <p:spPr>
          <a:xfrm>
            <a:off x="-170966" y="7088143"/>
            <a:ext cx="11035332" cy="415498"/>
          </a:xfrm>
          <a:prstGeom prst="rect">
            <a:avLst/>
          </a:prstGeom>
        </p:spPr>
        <p:txBody>
          <a:bodyPr wrap="square">
            <a:spAutoFit/>
          </a:bodyPr>
          <a:lstStyle/>
          <a:p>
            <a:r>
              <a:rPr lang="zh-CN" altLang="en-US" dirty="0" smtClean="0">
                <a:solidFill>
                  <a:srgbClr val="121212"/>
                </a:solidFill>
                <a:latin typeface="PingFang SC"/>
              </a:rPr>
              <a:t>。</a:t>
            </a:r>
            <a:endParaRPr lang="zh-CN" altLang="en-US" dirty="0"/>
          </a:p>
        </p:txBody>
      </p:sp>
      <p:pic>
        <p:nvPicPr>
          <p:cNvPr id="6146" name="Picture 2" descr="https://pic1.zhimg.com/80/v2-7707c6e83f977d69502feb7c894baf20_720w.we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340" y="2736586"/>
            <a:ext cx="48482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84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CF24E-11E9-4521-979C-BBF66233433D}"/>
              </a:ext>
            </a:extLst>
          </p:cNvPr>
          <p:cNvSpPr>
            <a:spLocks noGrp="1"/>
          </p:cNvSpPr>
          <p:nvPr>
            <p:ph type="title"/>
          </p:nvPr>
        </p:nvSpPr>
        <p:spPr/>
        <p:txBody>
          <a:bodyPr>
            <a:normAutofit/>
          </a:bodyPr>
          <a:lstStyle/>
          <a:p>
            <a:pPr algn="l"/>
            <a:r>
              <a:rPr lang="zh-CN" altLang="en-US" sz="3600" b="1" dirty="0">
                <a:solidFill>
                  <a:srgbClr val="1A1A1A"/>
                </a:solidFill>
                <a:latin typeface="-apple-system"/>
              </a:rPr>
              <a:t>特征工程的概念</a:t>
            </a:r>
            <a:endParaRPr lang="zh-CN" altLang="en-US" sz="3600" b="1" dirty="0"/>
          </a:p>
        </p:txBody>
      </p:sp>
      <p:sp>
        <p:nvSpPr>
          <p:cNvPr id="8" name="矩形 7">
            <a:extLst>
              <a:ext uri="{FF2B5EF4-FFF2-40B4-BE49-F238E27FC236}">
                <a16:creationId xmlns:a16="http://schemas.microsoft.com/office/drawing/2014/main" id="{3EA77DB8-2ED6-4D6F-9547-08EE908F0881}"/>
              </a:ext>
            </a:extLst>
          </p:cNvPr>
          <p:cNvSpPr/>
          <p:nvPr/>
        </p:nvSpPr>
        <p:spPr>
          <a:xfrm>
            <a:off x="556001" y="1260351"/>
            <a:ext cx="9624060" cy="5586145"/>
          </a:xfrm>
          <a:prstGeom prst="rect">
            <a:avLst/>
          </a:prstGeom>
        </p:spPr>
        <p:txBody>
          <a:bodyPr wrap="square">
            <a:spAutoFit/>
          </a:bodyPr>
          <a:lstStyle/>
          <a:p>
            <a:r>
              <a:rPr lang="zh-CN" altLang="en-US" dirty="0"/>
              <a:t>维基百科对特征工程的</a:t>
            </a:r>
            <a:r>
              <a:rPr lang="zh-CN" altLang="en-US" dirty="0" smtClean="0"/>
              <a:t>定义：</a:t>
            </a:r>
            <a:endParaRPr lang="zh-CN" altLang="en-US" dirty="0"/>
          </a:p>
          <a:p>
            <a:endParaRPr lang="zh-CN" altLang="en-US" dirty="0"/>
          </a:p>
          <a:p>
            <a:r>
              <a:rPr lang="en-US" altLang="zh-CN" dirty="0"/>
              <a:t>Feature engineering or feature extraction or feature discovery is the process of using domain knowledge to extract features (characteristics, properties, attributes) from raw data. The motivation is to use these extra features to improve the quality of results from a machine learning process, compared with supplying only the raw data to the machine learning process.</a:t>
            </a:r>
          </a:p>
          <a:p>
            <a:endParaRPr lang="en-US" altLang="zh-CN" dirty="0"/>
          </a:p>
          <a:p>
            <a:r>
              <a:rPr lang="zh-CN" altLang="en-US" dirty="0"/>
              <a:t>特征工程（</a:t>
            </a:r>
            <a:r>
              <a:rPr lang="en-US" altLang="zh-CN" dirty="0"/>
              <a:t>Feature Engineering</a:t>
            </a:r>
            <a:r>
              <a:rPr lang="zh-CN" altLang="en-US" dirty="0"/>
              <a:t>）</a:t>
            </a:r>
            <a:r>
              <a:rPr lang="zh-CN" altLang="en-US" dirty="0" smtClean="0"/>
              <a:t>是对原始数据中的特征进行处理，包括特征增强、特征选择、特征转换等操作，</a:t>
            </a:r>
            <a:r>
              <a:rPr lang="zh-CN" altLang="en-US" dirty="0"/>
              <a:t>从而改善机器学习性能，即</a:t>
            </a:r>
            <a:r>
              <a:rPr lang="zh-CN" altLang="en-US" dirty="0" smtClean="0"/>
              <a:t>提高预测</a:t>
            </a:r>
            <a:r>
              <a:rPr lang="zh-CN" altLang="en-US" dirty="0"/>
              <a:t>准确度</a:t>
            </a:r>
            <a:r>
              <a:rPr lang="zh-CN" altLang="en-US" dirty="0" smtClean="0"/>
              <a:t>，</a:t>
            </a:r>
            <a:r>
              <a:rPr lang="zh-CN" altLang="en-US" dirty="0"/>
              <a:t>或</a:t>
            </a:r>
            <a:r>
              <a:rPr lang="zh-CN" altLang="en-US" dirty="0" smtClean="0"/>
              <a:t>减少</a:t>
            </a:r>
            <a:r>
              <a:rPr lang="zh-CN" altLang="en-US" dirty="0"/>
              <a:t>运行时间</a:t>
            </a:r>
            <a:r>
              <a:rPr lang="zh-CN" altLang="en-US" dirty="0" smtClean="0"/>
              <a:t>。</a:t>
            </a:r>
            <a:endParaRPr lang="en-US" altLang="zh-CN" dirty="0" smtClean="0"/>
          </a:p>
          <a:p>
            <a:endParaRPr lang="en-US" altLang="zh-CN" dirty="0"/>
          </a:p>
          <a:p>
            <a:r>
              <a:rPr lang="zh-CN" altLang="en-US" dirty="0" smtClean="0"/>
              <a:t>业界</a:t>
            </a:r>
            <a:r>
              <a:rPr lang="zh-CN" altLang="en-US" dirty="0"/>
              <a:t>流传着一句话：数据和特征决定了机器学习的上限，而模型和算法只是逼近这个上限而已</a:t>
            </a:r>
            <a:r>
              <a:rPr lang="zh-CN" altLang="en-US" dirty="0" smtClean="0"/>
              <a:t>。</a:t>
            </a:r>
            <a:endParaRPr lang="en-US" altLang="zh-CN" dirty="0" smtClean="0"/>
          </a:p>
          <a:p>
            <a:endParaRPr lang="en-US" altLang="zh-CN" dirty="0"/>
          </a:p>
          <a:p>
            <a:r>
              <a:rPr lang="zh-CN" altLang="en-US" dirty="0" smtClean="0"/>
              <a:t>那</a:t>
            </a:r>
            <a:r>
              <a:rPr lang="zh-CN" altLang="en-US" dirty="0"/>
              <a:t>特征工程到底是什么呢？顾名思义，其本质是一项工程活动，目的是最大限度地从原始数据中提取有价值特征以供算法和模型使用。</a:t>
            </a:r>
          </a:p>
        </p:txBody>
      </p:sp>
      <p:sp>
        <p:nvSpPr>
          <p:cNvPr id="4" name="灯片编号占位符 3">
            <a:extLst>
              <a:ext uri="{FF2B5EF4-FFF2-40B4-BE49-F238E27FC236}">
                <a16:creationId xmlns:a16="http://schemas.microsoft.com/office/drawing/2014/main" id="{1175AA5B-73E0-434C-A65E-6EDFC5779D13}"/>
              </a:ext>
            </a:extLst>
          </p:cNvPr>
          <p:cNvSpPr>
            <a:spLocks noGrp="1"/>
          </p:cNvSpPr>
          <p:nvPr>
            <p:ph type="sldNum" sz="quarter" idx="4294967295"/>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4</a:t>
            </a:fld>
            <a:endParaRPr lang="en-US" altLang="zh-CN" dirty="0"/>
          </a:p>
        </p:txBody>
      </p:sp>
    </p:spTree>
    <p:extLst>
      <p:ext uri="{BB962C8B-B14F-4D97-AF65-F5344CB8AC3E}">
        <p14:creationId xmlns:p14="http://schemas.microsoft.com/office/powerpoint/2010/main" val="380583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6496BB-83C4-442E-894D-3909C1DD9D76}"/>
              </a:ext>
            </a:extLst>
          </p:cNvPr>
          <p:cNvSpPr>
            <a:spLocks noGrp="1"/>
          </p:cNvSpPr>
          <p:nvPr>
            <p:ph type="title"/>
          </p:nvPr>
        </p:nvSpPr>
        <p:spPr/>
        <p:txBody>
          <a:bodyPr>
            <a:normAutofit/>
          </a:bodyPr>
          <a:lstStyle/>
          <a:p>
            <a:pPr algn="l"/>
            <a:r>
              <a:rPr lang="zh-CN" altLang="en-US" sz="3600" b="1" dirty="0"/>
              <a:t>特征转换：数据降维</a:t>
            </a:r>
          </a:p>
        </p:txBody>
      </p:sp>
      <p:sp>
        <p:nvSpPr>
          <p:cNvPr id="3" name="内容占位符 2">
            <a:extLst>
              <a:ext uri="{FF2B5EF4-FFF2-40B4-BE49-F238E27FC236}">
                <a16:creationId xmlns:a16="http://schemas.microsoft.com/office/drawing/2014/main" id="{09D2FB07-F56A-42F3-955A-66737BA68A0C}"/>
              </a:ext>
            </a:extLst>
          </p:cNvPr>
          <p:cNvSpPr>
            <a:spLocks noGrp="1"/>
          </p:cNvSpPr>
          <p:nvPr>
            <p:ph idx="1"/>
          </p:nvPr>
        </p:nvSpPr>
        <p:spPr>
          <a:xfrm>
            <a:off x="666180" y="1332359"/>
            <a:ext cx="9624060" cy="4990084"/>
          </a:xfrm>
        </p:spPr>
        <p:txBody>
          <a:bodyPr>
            <a:normAutofit fontScale="92500"/>
          </a:bodyPr>
          <a:lstStyle/>
          <a:p>
            <a:pPr marL="0" indent="0">
              <a:lnSpc>
                <a:spcPct val="150000"/>
              </a:lnSpc>
              <a:buNone/>
            </a:pPr>
            <a:r>
              <a:rPr lang="en-US" altLang="zh-CN" sz="2400" dirty="0">
                <a:latin typeface="Times New Roman" panose="02020603050405020304" pitchFamily="18" charset="0"/>
              </a:rPr>
              <a:t>PCA</a:t>
            </a:r>
            <a:r>
              <a:rPr lang="zh-CN" altLang="en-US" sz="2400" dirty="0">
                <a:latin typeface="Times New Roman" panose="02020603050405020304" pitchFamily="18" charset="0"/>
              </a:rPr>
              <a:t>和</a:t>
            </a:r>
            <a:r>
              <a:rPr lang="en-US" altLang="zh-CN" sz="2400" dirty="0">
                <a:latin typeface="Times New Roman" panose="02020603050405020304" pitchFamily="18" charset="0"/>
              </a:rPr>
              <a:t>LDA</a:t>
            </a:r>
            <a:r>
              <a:rPr lang="zh-CN" altLang="en-US" sz="2400" dirty="0">
                <a:latin typeface="Times New Roman" panose="02020603050405020304" pitchFamily="18" charset="0"/>
              </a:rPr>
              <a:t>有很多的相似点，其本质是要将原始的样本映射到维度更低的样本空间中，但是</a:t>
            </a:r>
            <a:r>
              <a:rPr lang="en-US" altLang="zh-CN" sz="2400" dirty="0">
                <a:latin typeface="Times New Roman" panose="02020603050405020304" pitchFamily="18" charset="0"/>
              </a:rPr>
              <a:t>PCA</a:t>
            </a:r>
            <a:r>
              <a:rPr lang="zh-CN" altLang="en-US" sz="2400" dirty="0">
                <a:latin typeface="Times New Roman" panose="02020603050405020304" pitchFamily="18" charset="0"/>
              </a:rPr>
              <a:t>和</a:t>
            </a:r>
            <a:r>
              <a:rPr lang="en-US" altLang="zh-CN" sz="2400" dirty="0">
                <a:latin typeface="Times New Roman" panose="02020603050405020304" pitchFamily="18" charset="0"/>
              </a:rPr>
              <a:t>LDA</a:t>
            </a:r>
            <a:r>
              <a:rPr lang="zh-CN" altLang="en-US" sz="2400" dirty="0">
                <a:latin typeface="Times New Roman" panose="02020603050405020304" pitchFamily="18" charset="0"/>
              </a:rPr>
              <a:t>的映射目标不一样</a:t>
            </a:r>
            <a:r>
              <a:rPr lang="zh-CN" altLang="en-US" sz="2400" dirty="0" smtClean="0">
                <a:latin typeface="Times New Roman" panose="02020603050405020304" pitchFamily="18" charset="0"/>
              </a:rPr>
              <a:t>：</a:t>
            </a:r>
            <a:endParaRPr lang="en-US" altLang="zh-CN" sz="2400" dirty="0" smtClean="0">
              <a:latin typeface="Times New Roman" panose="02020603050405020304" pitchFamily="18" charset="0"/>
            </a:endParaRPr>
          </a:p>
          <a:p>
            <a:pPr marL="0" indent="0">
              <a:lnSpc>
                <a:spcPct val="150000"/>
              </a:lnSpc>
              <a:buNone/>
            </a:pPr>
            <a:endParaRPr lang="en-US" altLang="zh-CN" sz="2400" dirty="0">
              <a:latin typeface="Times New Roman" panose="02020603050405020304" pitchFamily="18" charset="0"/>
            </a:endParaRPr>
          </a:p>
          <a:p>
            <a:pPr marL="0" indent="0">
              <a:lnSpc>
                <a:spcPct val="150000"/>
              </a:lnSpc>
              <a:buNone/>
            </a:pPr>
            <a:r>
              <a:rPr lang="en-US" altLang="zh-CN" sz="2400" dirty="0" smtClean="0">
                <a:latin typeface="Times New Roman" panose="02020603050405020304" pitchFamily="18" charset="0"/>
              </a:rPr>
              <a:t>PCA</a:t>
            </a:r>
            <a:r>
              <a:rPr lang="zh-CN" altLang="en-US" sz="2400" dirty="0">
                <a:latin typeface="Times New Roman" panose="02020603050405020304" pitchFamily="18" charset="0"/>
              </a:rPr>
              <a:t>是为了让映射后的样本具有最大的发散性</a:t>
            </a:r>
            <a:r>
              <a:rPr lang="zh-CN" altLang="en-US" sz="2400" dirty="0" smtClean="0">
                <a:latin typeface="Times New Roman" panose="02020603050405020304" pitchFamily="18" charset="0"/>
              </a:rPr>
              <a:t>；</a:t>
            </a:r>
            <a:endParaRPr lang="en-US" altLang="zh-CN" sz="2400" dirty="0" smtClean="0">
              <a:latin typeface="Times New Roman" panose="02020603050405020304" pitchFamily="18" charset="0"/>
            </a:endParaRPr>
          </a:p>
          <a:p>
            <a:pPr marL="0" indent="0">
              <a:lnSpc>
                <a:spcPct val="150000"/>
              </a:lnSpc>
              <a:buNone/>
            </a:pPr>
            <a:endParaRPr lang="en-US" altLang="zh-CN" sz="2400" dirty="0">
              <a:latin typeface="Times New Roman" panose="02020603050405020304" pitchFamily="18" charset="0"/>
            </a:endParaRPr>
          </a:p>
          <a:p>
            <a:pPr marL="0" indent="0">
              <a:lnSpc>
                <a:spcPct val="150000"/>
              </a:lnSpc>
              <a:buNone/>
            </a:pPr>
            <a:r>
              <a:rPr lang="zh-CN" altLang="en-US" sz="2400" dirty="0" smtClean="0">
                <a:latin typeface="Times New Roman" panose="02020603050405020304" pitchFamily="18" charset="0"/>
              </a:rPr>
              <a:t>而</a:t>
            </a:r>
            <a:r>
              <a:rPr lang="en-US" altLang="zh-CN" sz="2400" dirty="0">
                <a:latin typeface="Times New Roman" panose="02020603050405020304" pitchFamily="18" charset="0"/>
              </a:rPr>
              <a:t>LDA</a:t>
            </a:r>
            <a:r>
              <a:rPr lang="zh-CN" altLang="en-US" sz="2400" dirty="0">
                <a:latin typeface="Times New Roman" panose="02020603050405020304" pitchFamily="18" charset="0"/>
              </a:rPr>
              <a:t>是为了让映射后的样本有最好的分类性能</a:t>
            </a:r>
            <a:r>
              <a:rPr lang="zh-CN" altLang="en-US" sz="2400" dirty="0" smtClean="0">
                <a:latin typeface="Times New Roman" panose="02020603050405020304" pitchFamily="18" charset="0"/>
              </a:rPr>
              <a:t>。</a:t>
            </a:r>
            <a:endParaRPr lang="en-US" altLang="zh-CN" sz="2400" dirty="0" smtClean="0">
              <a:latin typeface="Times New Roman" panose="02020603050405020304" pitchFamily="18" charset="0"/>
            </a:endParaRPr>
          </a:p>
          <a:p>
            <a:pPr marL="0" indent="0">
              <a:lnSpc>
                <a:spcPct val="150000"/>
              </a:lnSpc>
              <a:buNone/>
            </a:pPr>
            <a:endParaRPr lang="en-US" altLang="zh-CN" sz="2400" dirty="0" smtClean="0">
              <a:latin typeface="Times New Roman" panose="02020603050405020304" pitchFamily="18" charset="0"/>
            </a:endParaRPr>
          </a:p>
          <a:p>
            <a:pPr marL="0" indent="0">
              <a:lnSpc>
                <a:spcPct val="150000"/>
              </a:lnSpc>
              <a:buNone/>
            </a:pPr>
            <a:r>
              <a:rPr lang="zh-CN" altLang="en-US" sz="2400" dirty="0" smtClean="0">
                <a:latin typeface="Times New Roman" panose="02020603050405020304" pitchFamily="18" charset="0"/>
              </a:rPr>
              <a:t>所以</a:t>
            </a:r>
            <a:r>
              <a:rPr lang="zh-CN" altLang="en-US" sz="2400" dirty="0">
                <a:latin typeface="Times New Roman" panose="02020603050405020304" pitchFamily="18" charset="0"/>
              </a:rPr>
              <a:t>说</a:t>
            </a:r>
            <a:r>
              <a:rPr lang="en-US" altLang="zh-CN" sz="2400" dirty="0">
                <a:latin typeface="Times New Roman" panose="02020603050405020304" pitchFamily="18" charset="0"/>
              </a:rPr>
              <a:t>PCA</a:t>
            </a:r>
            <a:r>
              <a:rPr lang="zh-CN" altLang="en-US" sz="2400" dirty="0">
                <a:latin typeface="Times New Roman" panose="02020603050405020304" pitchFamily="18" charset="0"/>
              </a:rPr>
              <a:t>是一种无监督的降维方法，而</a:t>
            </a:r>
            <a:r>
              <a:rPr lang="en-US" altLang="zh-CN" sz="2400" dirty="0">
                <a:latin typeface="Times New Roman" panose="02020603050405020304" pitchFamily="18" charset="0"/>
              </a:rPr>
              <a:t>LDA</a:t>
            </a:r>
            <a:r>
              <a:rPr lang="zh-CN" altLang="en-US" sz="2400" dirty="0">
                <a:latin typeface="Times New Roman" panose="02020603050405020304" pitchFamily="18" charset="0"/>
              </a:rPr>
              <a:t>是一种有监督的降维方法。</a:t>
            </a:r>
            <a:endParaRPr lang="zh-CN" altLang="en-US" sz="24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072852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6496BB-83C4-442E-894D-3909C1DD9D76}"/>
              </a:ext>
            </a:extLst>
          </p:cNvPr>
          <p:cNvSpPr>
            <a:spLocks noGrp="1"/>
          </p:cNvSpPr>
          <p:nvPr>
            <p:ph type="title"/>
          </p:nvPr>
        </p:nvSpPr>
        <p:spPr/>
        <p:txBody>
          <a:bodyPr>
            <a:normAutofit/>
          </a:bodyPr>
          <a:lstStyle/>
          <a:p>
            <a:pPr algn="l"/>
            <a:r>
              <a:rPr lang="zh-CN" altLang="en-US" sz="3600" b="1" dirty="0" smtClean="0"/>
              <a:t>注意事项</a:t>
            </a:r>
            <a:endParaRPr lang="zh-CN" altLang="en-US" sz="3600" b="1" dirty="0"/>
          </a:p>
        </p:txBody>
      </p:sp>
      <p:sp>
        <p:nvSpPr>
          <p:cNvPr id="3" name="内容占位符 2">
            <a:extLst>
              <a:ext uri="{FF2B5EF4-FFF2-40B4-BE49-F238E27FC236}">
                <a16:creationId xmlns:a16="http://schemas.microsoft.com/office/drawing/2014/main" id="{09D2FB07-F56A-42F3-955A-66737BA68A0C}"/>
              </a:ext>
            </a:extLst>
          </p:cNvPr>
          <p:cNvSpPr>
            <a:spLocks noGrp="1"/>
          </p:cNvSpPr>
          <p:nvPr>
            <p:ph idx="1"/>
          </p:nvPr>
        </p:nvSpPr>
        <p:spPr>
          <a:xfrm>
            <a:off x="534670" y="1332359"/>
            <a:ext cx="9624060" cy="4990084"/>
          </a:xfrm>
        </p:spPr>
        <p:txBody>
          <a:bodyPr>
            <a:normAutofit/>
          </a:bodyPr>
          <a:lstStyle/>
          <a:p>
            <a:pPr marL="0" indent="0">
              <a:lnSpc>
                <a:spcPct val="150000"/>
              </a:lnSpc>
              <a:buNone/>
            </a:pPr>
            <a:r>
              <a:rPr lang="zh-CN" altLang="en-US" sz="2400" dirty="0">
                <a:latin typeface="Times New Roman" panose="02020603050405020304" pitchFamily="18" charset="0"/>
                <a:ea typeface="宋体" panose="02010600030101010101" pitchFamily="2" charset="-122"/>
              </a:rPr>
              <a:t>前面将特征工程大致总结为：特征理解、特征增强、特征构建、特征选择、特征转换等五个步骤</a:t>
            </a:r>
            <a:r>
              <a:rPr lang="zh-CN" altLang="en-US" sz="2400" dirty="0" smtClean="0">
                <a:latin typeface="Times New Roman" panose="02020603050405020304" pitchFamily="18" charset="0"/>
                <a:ea typeface="宋体" panose="02010600030101010101" pitchFamily="2" charset="-122"/>
              </a:rPr>
              <a:t>。但是</a:t>
            </a:r>
            <a:r>
              <a:rPr lang="zh-CN" altLang="en-US" sz="2400" dirty="0">
                <a:latin typeface="Times New Roman" panose="02020603050405020304" pitchFamily="18" charset="0"/>
                <a:ea typeface="宋体" panose="02010600030101010101" pitchFamily="2" charset="-122"/>
              </a:rPr>
              <a:t>在实际的应用中，可以根据需要选择特定的处理方法，而不需全部应用</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marL="0" indent="0">
              <a:lnSpc>
                <a:spcPct val="150000"/>
              </a:lnSpc>
              <a:buNone/>
            </a:pPr>
            <a:endParaRPr lang="en-US" altLang="zh-CN" sz="2400" dirty="0">
              <a:latin typeface="Times New Roman" panose="02020603050405020304" pitchFamily="18" charset="0"/>
              <a:ea typeface="宋体" panose="02010600030101010101" pitchFamily="2" charset="-122"/>
            </a:endParaRPr>
          </a:p>
          <a:p>
            <a:pPr marL="0" indent="0">
              <a:lnSpc>
                <a:spcPct val="150000"/>
              </a:lnSpc>
              <a:buNone/>
            </a:pPr>
            <a:r>
              <a:rPr lang="zh-CN" altLang="en-US" sz="2400" dirty="0" smtClean="0">
                <a:latin typeface="Times New Roman" panose="02020603050405020304" pitchFamily="18" charset="0"/>
                <a:ea typeface="宋体" panose="02010600030101010101" pitchFamily="2" charset="-122"/>
              </a:rPr>
              <a:t>一般而言</a:t>
            </a:r>
            <a:r>
              <a:rPr lang="zh-CN" altLang="en-US" sz="2400" dirty="0">
                <a:latin typeface="Times New Roman" panose="02020603050405020304" pitchFamily="18" charset="0"/>
                <a:ea typeface="宋体" panose="02010600030101010101" pitchFamily="2" charset="-122"/>
              </a:rPr>
              <a:t>，基本的操作包括特征理解（探索性分析）、特征增强（清洗数据），其他方法按需应用。</a:t>
            </a:r>
          </a:p>
        </p:txBody>
      </p:sp>
    </p:spTree>
    <p:extLst>
      <p:ext uri="{BB962C8B-B14F-4D97-AF65-F5344CB8AC3E}">
        <p14:creationId xmlns:p14="http://schemas.microsoft.com/office/powerpoint/2010/main" val="3245117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财大ppt模板\B10PPT模板（二）-06.jpg"/>
          <p:cNvPicPr>
            <a:picLocks noChangeAspect="1" noChangeArrowheads="1"/>
          </p:cNvPicPr>
          <p:nvPr/>
        </p:nvPicPr>
        <p:blipFill>
          <a:blip r:embed="rId2"/>
          <a:srcRect/>
          <a:stretch>
            <a:fillRect/>
          </a:stretch>
        </p:blipFill>
        <p:spPr bwMode="auto">
          <a:xfrm>
            <a:off x="-58888" y="-43773"/>
            <a:ext cx="10752288" cy="7605036"/>
          </a:xfrm>
          <a:prstGeom prst="rect">
            <a:avLst/>
          </a:prstGeom>
          <a:noFill/>
        </p:spPr>
      </p:pic>
      <p:sp>
        <p:nvSpPr>
          <p:cNvPr id="2" name="标题 1"/>
          <p:cNvSpPr>
            <a:spLocks noGrp="1"/>
          </p:cNvSpPr>
          <p:nvPr>
            <p:ph type="title"/>
          </p:nvPr>
        </p:nvSpPr>
        <p:spPr>
          <a:xfrm>
            <a:off x="488916" y="2851937"/>
            <a:ext cx="9624060" cy="1260211"/>
          </a:xfrm>
        </p:spPr>
        <p:txBody>
          <a:bodyPr>
            <a:normAutofit/>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534670" y="3994945"/>
            <a:ext cx="9348534" cy="1513878"/>
          </a:xfrm>
        </p:spPr>
        <p:txBody>
          <a:bodyPr>
            <a:normAutofit fontScale="92500" lnSpcReduction="10000"/>
          </a:bodyPr>
          <a:lstStyle/>
          <a:p>
            <a:pPr algn="ctr">
              <a:buNone/>
            </a:pPr>
            <a:r>
              <a:rPr lang="en-US" altLang="zh-CN" dirty="0">
                <a:solidFill>
                  <a:srgbClr val="7C1D20"/>
                </a:solidFill>
                <a:latin typeface="微软雅黑" pitchFamily="34" charset="-122"/>
                <a:ea typeface="微软雅黑" pitchFamily="34" charset="-122"/>
              </a:rPr>
              <a:t>Thank You</a:t>
            </a:r>
          </a:p>
          <a:p>
            <a:pPr algn="ctr">
              <a:buNone/>
            </a:pPr>
            <a:r>
              <a:rPr lang="zh-CN" altLang="en-US" sz="2800" dirty="0">
                <a:solidFill>
                  <a:srgbClr val="7C1D20"/>
                </a:solidFill>
                <a:latin typeface="微软雅黑" pitchFamily="34" charset="-122"/>
                <a:ea typeface="微软雅黑" pitchFamily="34" charset="-122"/>
                <a:hlinkClick r:id="rId3"/>
              </a:rPr>
              <a:t>个人网页：</a:t>
            </a:r>
            <a:r>
              <a:rPr lang="en-US" altLang="zh-CN" sz="2800" dirty="0">
                <a:solidFill>
                  <a:srgbClr val="7C1D20"/>
                </a:solidFill>
                <a:latin typeface="微软雅黑" pitchFamily="34" charset="-122"/>
                <a:ea typeface="微软雅黑" pitchFamily="34" charset="-122"/>
                <a:hlinkClick r:id="rId3"/>
              </a:rPr>
              <a:t>http://www.guof1984.net</a:t>
            </a:r>
            <a:endParaRPr lang="en-US" altLang="zh-CN" sz="2800" dirty="0">
              <a:solidFill>
                <a:srgbClr val="7C1D20"/>
              </a:solidFill>
              <a:latin typeface="微软雅黑" pitchFamily="34" charset="-122"/>
              <a:ea typeface="微软雅黑" pitchFamily="34" charset="-122"/>
            </a:endParaRPr>
          </a:p>
          <a:p>
            <a:pPr algn="ctr">
              <a:buNone/>
            </a:pPr>
            <a:r>
              <a:rPr lang="zh-CN" altLang="en-US" sz="2800" dirty="0">
                <a:solidFill>
                  <a:srgbClr val="7C1D20"/>
                </a:solidFill>
                <a:latin typeface="微软雅黑" pitchFamily="34" charset="-122"/>
                <a:ea typeface="微软雅黑" pitchFamily="34" charset="-122"/>
              </a:rPr>
              <a:t>微信公众号：</a:t>
            </a:r>
            <a:r>
              <a:rPr lang="zh-CN" altLang="zh-CN" sz="2800" dirty="0"/>
              <a:t>经济数据勘探小分队（</a:t>
            </a:r>
            <a:r>
              <a:rPr lang="en-US" altLang="zh-CN" sz="2800" dirty="0"/>
              <a:t>guofeng0406</a:t>
            </a:r>
            <a:r>
              <a:rPr lang="zh-CN" altLang="zh-CN" sz="2800" dirty="0"/>
              <a:t>）</a:t>
            </a:r>
            <a:endParaRPr lang="zh-CN" altLang="en-US" sz="2800" dirty="0">
              <a:solidFill>
                <a:srgbClr val="7C1D20"/>
              </a:solidFill>
              <a:latin typeface="微软雅黑" pitchFamily="34" charset="-122"/>
              <a:ea typeface="微软雅黑" pitchFamily="34" charset="-122"/>
            </a:endParaRPr>
          </a:p>
        </p:txBody>
      </p:sp>
    </p:spTree>
    <p:extLst>
      <p:ext uri="{BB962C8B-B14F-4D97-AF65-F5344CB8AC3E}">
        <p14:creationId xmlns:p14="http://schemas.microsoft.com/office/powerpoint/2010/main" val="340669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D5C343-CC50-445F-8655-47BEE02E8AF1}"/>
              </a:ext>
            </a:extLst>
          </p:cNvPr>
          <p:cNvSpPr>
            <a:spLocks noGrp="1"/>
          </p:cNvSpPr>
          <p:nvPr>
            <p:ph type="title"/>
          </p:nvPr>
        </p:nvSpPr>
        <p:spPr/>
        <p:txBody>
          <a:bodyPr>
            <a:normAutofit/>
          </a:bodyPr>
          <a:lstStyle/>
          <a:p>
            <a:pPr algn="l"/>
            <a:r>
              <a:rPr lang="zh-CN" altLang="en-US" sz="3600" b="1" dirty="0"/>
              <a:t>特征工程的性能</a:t>
            </a:r>
          </a:p>
        </p:txBody>
      </p:sp>
      <p:sp>
        <p:nvSpPr>
          <p:cNvPr id="3" name="内容占位符 2">
            <a:extLst>
              <a:ext uri="{FF2B5EF4-FFF2-40B4-BE49-F238E27FC236}">
                <a16:creationId xmlns:a16="http://schemas.microsoft.com/office/drawing/2014/main" id="{87933669-2EFB-4785-BE6A-FD4A79540891}"/>
              </a:ext>
            </a:extLst>
          </p:cNvPr>
          <p:cNvSpPr>
            <a:spLocks noGrp="1"/>
          </p:cNvSpPr>
          <p:nvPr>
            <p:ph idx="1"/>
          </p:nvPr>
        </p:nvSpPr>
        <p:spPr>
          <a:xfrm>
            <a:off x="534670" y="1332359"/>
            <a:ext cx="9624060" cy="5833790"/>
          </a:xfrm>
        </p:spPr>
        <p:txBody>
          <a:bodyPr>
            <a:normAutofit fontScale="92500" lnSpcReduction="10000"/>
          </a:bodyPr>
          <a:lstStyle/>
          <a:p>
            <a:pPr marL="0" indent="0">
              <a:spcBef>
                <a:spcPts val="1800"/>
              </a:spcBef>
              <a:buNone/>
            </a:pPr>
            <a:r>
              <a:rPr lang="zh-CN" altLang="en-US" sz="2400" dirty="0"/>
              <a:t>预测性能</a:t>
            </a:r>
            <a:endParaRPr lang="en-US" altLang="zh-CN" sz="2400" dirty="0"/>
          </a:p>
          <a:p>
            <a:pPr>
              <a:spcBef>
                <a:spcPts val="1800"/>
              </a:spcBef>
              <a:buFont typeface="Wingdings" panose="05000000000000000000" pitchFamily="2" charset="2"/>
              <a:buChar char="Ø"/>
            </a:pPr>
            <a:r>
              <a:rPr lang="zh-CN" altLang="en-US" sz="2400" dirty="0"/>
              <a:t>分类任务：</a:t>
            </a:r>
            <a:endParaRPr lang="en-US" altLang="zh-CN" sz="2400" dirty="0"/>
          </a:p>
          <a:p>
            <a:pPr lvl="1">
              <a:spcBef>
                <a:spcPts val="1800"/>
              </a:spcBef>
              <a:buFont typeface="Wingdings" panose="05000000000000000000" pitchFamily="2" charset="2"/>
              <a:buChar char="Ø"/>
            </a:pPr>
            <a:r>
              <a:rPr lang="zh-CN" altLang="en-US" sz="1900" dirty="0"/>
              <a:t>准确率</a:t>
            </a:r>
            <a:endParaRPr lang="en-US" altLang="zh-CN" sz="1900" dirty="0"/>
          </a:p>
          <a:p>
            <a:pPr lvl="1">
              <a:spcBef>
                <a:spcPts val="1800"/>
              </a:spcBef>
              <a:buFont typeface="Wingdings" panose="05000000000000000000" pitchFamily="2" charset="2"/>
              <a:buChar char="Ø"/>
            </a:pPr>
            <a:r>
              <a:rPr lang="zh-CN" altLang="en-US" sz="1900" dirty="0"/>
              <a:t>灵敏度和特异性</a:t>
            </a:r>
            <a:endParaRPr lang="en-US" altLang="zh-CN" sz="1900" dirty="0"/>
          </a:p>
          <a:p>
            <a:pPr>
              <a:spcBef>
                <a:spcPts val="1800"/>
              </a:spcBef>
              <a:buFont typeface="Wingdings" panose="05000000000000000000" pitchFamily="2" charset="2"/>
              <a:buChar char="Ø"/>
            </a:pPr>
            <a:r>
              <a:rPr lang="zh-CN" altLang="en-US" sz="2400" dirty="0"/>
              <a:t>回归任务</a:t>
            </a:r>
            <a:endParaRPr lang="en-US" altLang="zh-CN" sz="2400" dirty="0"/>
          </a:p>
          <a:p>
            <a:pPr lvl="1">
              <a:spcBef>
                <a:spcPts val="1800"/>
              </a:spcBef>
              <a:buFont typeface="Wingdings" panose="05000000000000000000" pitchFamily="2" charset="2"/>
              <a:buChar char="Ø"/>
            </a:pPr>
            <a:r>
              <a:rPr lang="zh-CN" altLang="en-US" sz="1900" dirty="0"/>
              <a:t>平均绝对误差</a:t>
            </a:r>
            <a:endParaRPr lang="en-US" altLang="zh-CN" sz="1900" dirty="0"/>
          </a:p>
          <a:p>
            <a:pPr lvl="1">
              <a:spcBef>
                <a:spcPts val="1800"/>
              </a:spcBef>
              <a:buFont typeface="Wingdings" panose="05000000000000000000" pitchFamily="2" charset="2"/>
              <a:buChar char="Ø"/>
            </a:pPr>
            <a:r>
              <a:rPr lang="en-US" altLang="zh-CN" sz="1900" dirty="0"/>
              <a:t>R2</a:t>
            </a:r>
          </a:p>
          <a:p>
            <a:pPr marL="65191" indent="0">
              <a:spcBef>
                <a:spcPts val="1800"/>
              </a:spcBef>
              <a:buNone/>
            </a:pPr>
            <a:r>
              <a:rPr lang="zh-CN" altLang="en-US" sz="2400" dirty="0"/>
              <a:t>元指标，即不直接与模型预测性能相关的指标</a:t>
            </a:r>
            <a:endParaRPr lang="en-US" altLang="zh-CN" sz="2400" dirty="0"/>
          </a:p>
          <a:p>
            <a:pPr marL="408091" indent="-342900">
              <a:spcBef>
                <a:spcPts val="1800"/>
              </a:spcBef>
              <a:buFont typeface="Wingdings" panose="05000000000000000000" pitchFamily="2" charset="2"/>
              <a:buChar char="Ø"/>
            </a:pPr>
            <a:r>
              <a:rPr lang="zh-CN" altLang="en-US" sz="2400" dirty="0"/>
              <a:t>模型拟合、训练所需的时间</a:t>
            </a:r>
            <a:endParaRPr lang="en-US" altLang="zh-CN" sz="2400" dirty="0"/>
          </a:p>
          <a:p>
            <a:pPr marL="408091" indent="-342900">
              <a:spcBef>
                <a:spcPts val="1800"/>
              </a:spcBef>
              <a:buFont typeface="Wingdings" panose="05000000000000000000" pitchFamily="2" charset="2"/>
              <a:buChar char="Ø"/>
            </a:pPr>
            <a:r>
              <a:rPr lang="zh-CN" altLang="en-US" sz="2400" dirty="0"/>
              <a:t>拟合后模型预测实例的时间</a:t>
            </a:r>
            <a:endParaRPr lang="en-US" altLang="zh-CN" sz="2400" dirty="0"/>
          </a:p>
          <a:p>
            <a:pPr marL="408091" indent="-342900">
              <a:spcBef>
                <a:spcPts val="1800"/>
              </a:spcBef>
              <a:buFont typeface="Wingdings" panose="05000000000000000000" pitchFamily="2" charset="2"/>
              <a:buChar char="Ø"/>
            </a:pPr>
            <a:r>
              <a:rPr lang="zh-CN" altLang="en-US" sz="2400" dirty="0"/>
              <a:t>需要持久化（永久保存）的数据大小</a:t>
            </a:r>
            <a:endParaRPr lang="en-US" altLang="zh-CN" sz="2400" dirty="0"/>
          </a:p>
        </p:txBody>
      </p:sp>
      <p:sp>
        <p:nvSpPr>
          <p:cNvPr id="4" name="灯片编号占位符 3">
            <a:extLst>
              <a:ext uri="{FF2B5EF4-FFF2-40B4-BE49-F238E27FC236}">
                <a16:creationId xmlns:a16="http://schemas.microsoft.com/office/drawing/2014/main" id="{1175AA5B-73E0-434C-A65E-6EDFC5779D13}"/>
              </a:ext>
            </a:extLst>
          </p:cNvPr>
          <p:cNvSpPr>
            <a:spLocks noGrp="1"/>
          </p:cNvSpPr>
          <p:nvPr>
            <p:ph type="sldNum" sz="quarter" idx="4294967295"/>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5</a:t>
            </a:fld>
            <a:endParaRPr lang="en-US" altLang="zh-CN" dirty="0"/>
          </a:p>
        </p:txBody>
      </p:sp>
    </p:spTree>
    <p:extLst>
      <p:ext uri="{BB962C8B-B14F-4D97-AF65-F5344CB8AC3E}">
        <p14:creationId xmlns:p14="http://schemas.microsoft.com/office/powerpoint/2010/main" val="366242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a:t>特征工程</a:t>
            </a:r>
            <a:r>
              <a:rPr lang="zh-CN" altLang="en-US" sz="3600" b="1" dirty="0" smtClean="0"/>
              <a:t>步骤</a:t>
            </a:r>
            <a:endParaRPr lang="zh-CN" altLang="en-US" sz="3600" b="1" dirty="0"/>
          </a:p>
        </p:txBody>
      </p:sp>
      <p:sp>
        <p:nvSpPr>
          <p:cNvPr id="3" name="内容占位符 2"/>
          <p:cNvSpPr>
            <a:spLocks noGrp="1"/>
          </p:cNvSpPr>
          <p:nvPr>
            <p:ph idx="1"/>
          </p:nvPr>
        </p:nvSpPr>
        <p:spPr>
          <a:xfrm>
            <a:off x="534670" y="1476375"/>
            <a:ext cx="9624060" cy="4990084"/>
          </a:xfrm>
        </p:spPr>
        <p:txBody>
          <a:bodyPr>
            <a:normAutofit/>
          </a:bodyPr>
          <a:lstStyle/>
          <a:p>
            <a:r>
              <a:rPr lang="zh-CN" altLang="en-US" sz="2400" dirty="0"/>
              <a:t>特征</a:t>
            </a:r>
            <a:r>
              <a:rPr lang="zh-CN" altLang="en-US" sz="2400" dirty="0" smtClean="0"/>
              <a:t>理解</a:t>
            </a:r>
            <a:endParaRPr lang="en-US" altLang="zh-CN" sz="2400" dirty="0" smtClean="0"/>
          </a:p>
          <a:p>
            <a:endParaRPr lang="en-US" altLang="zh-CN" sz="2400" dirty="0"/>
          </a:p>
          <a:p>
            <a:r>
              <a:rPr lang="zh-CN" altLang="en-US" sz="2400" dirty="0"/>
              <a:t>特征</a:t>
            </a:r>
            <a:r>
              <a:rPr lang="zh-CN" altLang="en-US" sz="2400" dirty="0" smtClean="0"/>
              <a:t>增强</a:t>
            </a:r>
            <a:endParaRPr lang="en-US" altLang="zh-CN" sz="2400" dirty="0" smtClean="0"/>
          </a:p>
          <a:p>
            <a:endParaRPr lang="en-US" altLang="zh-CN" sz="2400" dirty="0"/>
          </a:p>
          <a:p>
            <a:r>
              <a:rPr lang="zh-CN" altLang="en-US" sz="2400" dirty="0"/>
              <a:t>特征</a:t>
            </a:r>
            <a:r>
              <a:rPr lang="zh-CN" altLang="en-US" sz="2400" dirty="0" smtClean="0"/>
              <a:t>构建</a:t>
            </a:r>
            <a:endParaRPr lang="en-US" altLang="zh-CN" sz="2400" dirty="0" smtClean="0"/>
          </a:p>
          <a:p>
            <a:endParaRPr lang="en-US" altLang="zh-CN" sz="2400" dirty="0"/>
          </a:p>
          <a:p>
            <a:r>
              <a:rPr lang="zh-CN" altLang="en-US" sz="2400" dirty="0" smtClean="0"/>
              <a:t>特征选择</a:t>
            </a:r>
            <a:endParaRPr lang="en-US" altLang="zh-CN" sz="2400" dirty="0" smtClean="0"/>
          </a:p>
          <a:p>
            <a:endParaRPr lang="en-US" altLang="zh-CN" sz="2400" dirty="0"/>
          </a:p>
          <a:p>
            <a:r>
              <a:rPr lang="zh-CN" altLang="en-US" sz="2400" dirty="0"/>
              <a:t>特征转换</a:t>
            </a:r>
            <a:endParaRPr lang="en-US" altLang="zh-CN" sz="2400" dirty="0"/>
          </a:p>
        </p:txBody>
      </p:sp>
    </p:spTree>
    <p:extLst>
      <p:ext uri="{BB962C8B-B14F-4D97-AF65-F5344CB8AC3E}">
        <p14:creationId xmlns:p14="http://schemas.microsoft.com/office/powerpoint/2010/main" val="416060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a:t>特征工程</a:t>
            </a:r>
            <a:r>
              <a:rPr lang="zh-CN" altLang="en-US" sz="3600" b="1" dirty="0" smtClean="0"/>
              <a:t>步骤</a:t>
            </a:r>
            <a:endParaRPr lang="zh-CN" altLang="en-US" sz="3600" b="1" dirty="0"/>
          </a:p>
        </p:txBody>
      </p:sp>
      <p:sp>
        <p:nvSpPr>
          <p:cNvPr id="3" name="内容占位符 2"/>
          <p:cNvSpPr>
            <a:spLocks noGrp="1"/>
          </p:cNvSpPr>
          <p:nvPr>
            <p:ph idx="1"/>
          </p:nvPr>
        </p:nvSpPr>
        <p:spPr>
          <a:xfrm>
            <a:off x="534670" y="1476375"/>
            <a:ext cx="9624060" cy="4990084"/>
          </a:xfrm>
        </p:spPr>
        <p:txBody>
          <a:bodyPr>
            <a:normAutofit/>
          </a:bodyPr>
          <a:lstStyle/>
          <a:p>
            <a:r>
              <a:rPr lang="zh-CN" altLang="en-US" sz="2400" dirty="0"/>
              <a:t>为了提取知识和做出预测，机器学习使用数学模型来拟合数据。这些模型将特征作为输入。</a:t>
            </a:r>
          </a:p>
          <a:p>
            <a:endParaRPr lang="zh-CN" altLang="en-US" sz="2400" dirty="0"/>
          </a:p>
          <a:p>
            <a:r>
              <a:rPr lang="zh-CN" altLang="en-US" sz="2400" dirty="0"/>
              <a:t>特征就是原始数据某个方面的数值表示。在机器学习流程中，特征是数据和模型之间的纽带。</a:t>
            </a:r>
          </a:p>
          <a:p>
            <a:r>
              <a:rPr lang="zh-CN" altLang="en-US" sz="2400" dirty="0"/>
              <a:t>  </a:t>
            </a:r>
          </a:p>
          <a:p>
            <a:r>
              <a:rPr lang="zh-CN" altLang="en-US" sz="2400" dirty="0"/>
              <a:t>经典特征工程包括特征理解、特征增强、特征构建、特征选择和特征转换等五个步骤，从而为进一步提高机器学习性能作准备。</a:t>
            </a:r>
            <a:endParaRPr lang="en-US" altLang="zh-CN" sz="2400" dirty="0"/>
          </a:p>
        </p:txBody>
      </p:sp>
    </p:spTree>
    <p:extLst>
      <p:ext uri="{BB962C8B-B14F-4D97-AF65-F5344CB8AC3E}">
        <p14:creationId xmlns:p14="http://schemas.microsoft.com/office/powerpoint/2010/main" val="299026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BBE87-86A0-4DE7-A6C4-6ABC9E897650}"/>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6855BA1D-FC07-4999-A2DA-93A237BFE2AB}"/>
              </a:ext>
            </a:extLst>
          </p:cNvPr>
          <p:cNvSpPr>
            <a:spLocks noGrp="1"/>
          </p:cNvSpPr>
          <p:nvPr>
            <p:ph idx="1"/>
          </p:nvPr>
        </p:nvSpPr>
        <p:spPr>
          <a:xfrm>
            <a:off x="738188" y="1404367"/>
            <a:ext cx="7272808" cy="4990084"/>
          </a:xfrm>
        </p:spPr>
        <p:txBody>
          <a:bodyPr>
            <a:normAutofit/>
          </a:bodyPr>
          <a:lstStyle/>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概论</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latin typeface="Times New Roman" panose="02020603050405020304" pitchFamily="18" charset="0"/>
                <a:cs typeface="Times New Roman" panose="02020603050405020304" pitchFamily="18" charset="0"/>
              </a:rPr>
              <a:t>特征理解：探索性分析</a:t>
            </a:r>
            <a:endParaRPr lang="en-US" altLang="zh-CN" sz="2800" b="1" dirty="0">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特征增强：清洗数据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特征构建：生成新数据</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特征选择：筛选特征</a:t>
            </a:r>
            <a:endParaRPr lang="en-US" altLang="zh-CN" sz="28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1800"/>
              </a:spcBef>
            </a:pPr>
            <a:r>
              <a:rPr lang="zh-CN" altLang="en-US" sz="2800" b="1" dirty="0">
                <a:solidFill>
                  <a:schemeClr val="tx1">
                    <a:lumMod val="50000"/>
                    <a:lumOff val="50000"/>
                  </a:schemeClr>
                </a:solidFill>
                <a:latin typeface="Times New Roman" panose="02020603050405020304" pitchFamily="18" charset="0"/>
                <a:cs typeface="Times New Roman" panose="02020603050405020304" pitchFamily="18" charset="0"/>
              </a:rPr>
              <a:t>特征转换：数据降维</a:t>
            </a:r>
          </a:p>
        </p:txBody>
      </p:sp>
    </p:spTree>
    <p:extLst>
      <p:ext uri="{BB962C8B-B14F-4D97-AF65-F5344CB8AC3E}">
        <p14:creationId xmlns:p14="http://schemas.microsoft.com/office/powerpoint/2010/main" val="416693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31B0E0-D465-4E3B-910D-36D892F5AC5E}"/>
              </a:ext>
            </a:extLst>
          </p:cNvPr>
          <p:cNvSpPr>
            <a:spLocks noGrp="1"/>
          </p:cNvSpPr>
          <p:nvPr>
            <p:ph type="title"/>
          </p:nvPr>
        </p:nvSpPr>
        <p:spPr/>
        <p:txBody>
          <a:bodyPr>
            <a:normAutofit/>
          </a:bodyPr>
          <a:lstStyle/>
          <a:p>
            <a:pPr algn="l"/>
            <a:r>
              <a:rPr lang="zh-CN" altLang="en-US" sz="3600" b="1" dirty="0"/>
              <a:t>概念</a:t>
            </a:r>
          </a:p>
        </p:txBody>
      </p:sp>
      <p:sp>
        <p:nvSpPr>
          <p:cNvPr id="4" name="内容占位符 3">
            <a:extLst>
              <a:ext uri="{FF2B5EF4-FFF2-40B4-BE49-F238E27FC236}">
                <a16:creationId xmlns:a16="http://schemas.microsoft.com/office/drawing/2014/main" id="{366BF4C8-0D59-4F98-98E4-C61CB59C1ED6}"/>
              </a:ext>
            </a:extLst>
          </p:cNvPr>
          <p:cNvSpPr>
            <a:spLocks noGrp="1"/>
          </p:cNvSpPr>
          <p:nvPr>
            <p:ph idx="1"/>
          </p:nvPr>
        </p:nvSpPr>
        <p:spPr>
          <a:xfrm>
            <a:off x="534670" y="1532937"/>
            <a:ext cx="9624060" cy="4990084"/>
          </a:xfrm>
        </p:spPr>
        <p:txBody>
          <a:bodyPr>
            <a:normAutofit fontScale="92500"/>
          </a:bodyPr>
          <a:lstStyle/>
          <a:p>
            <a:pPr marL="0" indent="0">
              <a:lnSpc>
                <a:spcPct val="150000"/>
              </a:lnSpc>
              <a:buNone/>
            </a:pPr>
            <a:r>
              <a:rPr lang="zh-CN" altLang="en-US" sz="2400" dirty="0"/>
              <a:t>特征理解就是理解我们的数据特征，对数据有初步、总体的认识</a:t>
            </a:r>
            <a:r>
              <a:rPr lang="zh-CN" altLang="en-US" sz="2400" dirty="0" smtClean="0"/>
              <a:t>。</a:t>
            </a:r>
            <a:endParaRPr lang="en-US" altLang="zh-CN" sz="2400" dirty="0" smtClean="0"/>
          </a:p>
          <a:p>
            <a:pPr marL="0" indent="0">
              <a:lnSpc>
                <a:spcPct val="150000"/>
              </a:lnSpc>
              <a:buNone/>
            </a:pPr>
            <a:endParaRPr lang="en-US" altLang="zh-CN" sz="2400" dirty="0"/>
          </a:p>
          <a:p>
            <a:pPr marL="0" indent="0">
              <a:lnSpc>
                <a:spcPct val="150000"/>
              </a:lnSpc>
              <a:buNone/>
            </a:pPr>
            <a:r>
              <a:rPr lang="zh-CN" altLang="en-US" sz="2400" dirty="0" smtClean="0"/>
              <a:t>具体</a:t>
            </a:r>
            <a:r>
              <a:rPr lang="zh-CN" altLang="en-US" sz="2400" dirty="0"/>
              <a:t>而言，就是考察数据规模（行数、列数）、数据类型（结构化还是非结构化，定量还是定性）、数据等级（定类等级、定序等级、定距等级、定比等级）、数据的统计信息、数据的分布、数据之间的关系等</a:t>
            </a:r>
            <a:r>
              <a:rPr lang="zh-CN" altLang="en-US" sz="2400" dirty="0" smtClean="0"/>
              <a:t>。</a:t>
            </a:r>
            <a:endParaRPr lang="en-US" altLang="zh-CN" sz="2400" dirty="0" smtClean="0"/>
          </a:p>
          <a:p>
            <a:pPr marL="0" indent="0">
              <a:lnSpc>
                <a:spcPct val="150000"/>
              </a:lnSpc>
              <a:buNone/>
            </a:pPr>
            <a:endParaRPr lang="en-US" altLang="zh-CN" sz="2400" dirty="0"/>
          </a:p>
          <a:p>
            <a:pPr marL="0" indent="0">
              <a:lnSpc>
                <a:spcPct val="150000"/>
              </a:lnSpc>
              <a:buNone/>
            </a:pPr>
            <a:r>
              <a:rPr lang="zh-CN" altLang="en-US" sz="2400" dirty="0"/>
              <a:t>探索性分析（</a:t>
            </a:r>
            <a:r>
              <a:rPr lang="en-US" altLang="zh-CN" sz="2400" dirty="0"/>
              <a:t>EDA</a:t>
            </a:r>
            <a:r>
              <a:rPr lang="zh-CN" altLang="en-US" sz="2400" dirty="0"/>
              <a:t>，</a:t>
            </a:r>
            <a:r>
              <a:rPr lang="en-US" altLang="zh-CN" sz="2400" dirty="0"/>
              <a:t>Exploratory Data Analysis</a:t>
            </a:r>
            <a:r>
              <a:rPr lang="zh-CN" altLang="en-US" sz="2400" dirty="0"/>
              <a:t>）本质上就是刚拿到数据，对数据的整体规模、结构、数据之间的关系等还不清楚，需要进行探索，从而为进一步的数据分析打下基础。</a:t>
            </a:r>
          </a:p>
        </p:txBody>
      </p:sp>
    </p:spTree>
    <p:extLst>
      <p:ext uri="{BB962C8B-B14F-4D97-AF65-F5344CB8AC3E}">
        <p14:creationId xmlns:p14="http://schemas.microsoft.com/office/powerpoint/2010/main" val="181310733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3970</TotalTime>
  <Words>3610</Words>
  <Application>Microsoft Office PowerPoint</Application>
  <PresentationFormat>自定义</PresentationFormat>
  <Paragraphs>292</Paragraphs>
  <Slides>42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42</vt:i4>
      </vt:variant>
    </vt:vector>
  </HeadingPairs>
  <TitlesOfParts>
    <vt:vector size="54" baseType="lpstr">
      <vt:lpstr>-apple-system</vt:lpstr>
      <vt:lpstr>PingFang SC</vt:lpstr>
      <vt:lpstr>等线</vt:lpstr>
      <vt:lpstr>楷体</vt:lpstr>
      <vt:lpstr>宋体</vt:lpstr>
      <vt:lpstr>微软雅黑</vt:lpstr>
      <vt:lpstr>Arial</vt:lpstr>
      <vt:lpstr>Calibri</vt:lpstr>
      <vt:lpstr>Cambria Math</vt:lpstr>
      <vt:lpstr>Times New Roman</vt:lpstr>
      <vt:lpstr>Wingdings</vt:lpstr>
      <vt:lpstr>Office 主题</vt:lpstr>
      <vt:lpstr>第8讲 机器学习中的特征工程：理论与实操 </vt:lpstr>
      <vt:lpstr>目录</vt:lpstr>
      <vt:lpstr>目录</vt:lpstr>
      <vt:lpstr>特征工程的概念</vt:lpstr>
      <vt:lpstr>特征工程的性能</vt:lpstr>
      <vt:lpstr>特征工程步骤</vt:lpstr>
      <vt:lpstr>特征工程步骤</vt:lpstr>
      <vt:lpstr>目录</vt:lpstr>
      <vt:lpstr>概念</vt:lpstr>
      <vt:lpstr>主要内容</vt:lpstr>
      <vt:lpstr>主要内容</vt:lpstr>
      <vt:lpstr>目录</vt:lpstr>
      <vt:lpstr>特征增强：清洗数据</vt:lpstr>
      <vt:lpstr>特征增强：清洗数据</vt:lpstr>
      <vt:lpstr>特征增强：清洗数据</vt:lpstr>
      <vt:lpstr>缺失值处理</vt:lpstr>
      <vt:lpstr>异常值处理</vt:lpstr>
      <vt:lpstr>异常值识别</vt:lpstr>
      <vt:lpstr>异常值处理</vt:lpstr>
      <vt:lpstr>类别变量编码</vt:lpstr>
      <vt:lpstr>类别变量编码</vt:lpstr>
      <vt:lpstr>类别变量编码</vt:lpstr>
      <vt:lpstr>特征缩放</vt:lpstr>
      <vt:lpstr>特征缩放</vt:lpstr>
      <vt:lpstr>连续特征分箱</vt:lpstr>
      <vt:lpstr>目录</vt:lpstr>
      <vt:lpstr>特征构建：生成新数据</vt:lpstr>
      <vt:lpstr>数值特征的简单变换</vt:lpstr>
      <vt:lpstr>类别特征与数值特征的组合</vt:lpstr>
      <vt:lpstr>目录</vt:lpstr>
      <vt:lpstr>特征选择：筛选特征</vt:lpstr>
      <vt:lpstr>PowerPoint 演示文稿</vt:lpstr>
      <vt:lpstr>PowerPoint 演示文稿</vt:lpstr>
      <vt:lpstr>目录</vt:lpstr>
      <vt:lpstr>特征转换：数据降维</vt:lpstr>
      <vt:lpstr>特征转换：数据降维</vt:lpstr>
      <vt:lpstr>特征转换：数据降维</vt:lpstr>
      <vt:lpstr>特征转换：数据降维</vt:lpstr>
      <vt:lpstr>特征转换：数据降维</vt:lpstr>
      <vt:lpstr>特征转换：数据降维</vt:lpstr>
      <vt:lpstr>注意事项</vt:lpstr>
      <vt:lpstr>   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guo_feng</cp:lastModifiedBy>
  <cp:revision>273</cp:revision>
  <dcterms:created xsi:type="dcterms:W3CDTF">2016-12-19T01:38:36Z</dcterms:created>
  <dcterms:modified xsi:type="dcterms:W3CDTF">2024-03-20T05:32:47Z</dcterms:modified>
</cp:coreProperties>
</file>