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647" r:id="rId3"/>
    <p:sldId id="643" r:id="rId4"/>
    <p:sldId id="546" r:id="rId5"/>
    <p:sldId id="649" r:id="rId6"/>
    <p:sldId id="650" r:id="rId7"/>
    <p:sldId id="651" r:id="rId8"/>
    <p:sldId id="652" r:id="rId9"/>
    <p:sldId id="668" r:id="rId10"/>
    <p:sldId id="667" r:id="rId11"/>
    <p:sldId id="669" r:id="rId12"/>
    <p:sldId id="670" r:id="rId13"/>
    <p:sldId id="671" r:id="rId14"/>
    <p:sldId id="672" r:id="rId15"/>
    <p:sldId id="673" r:id="rId16"/>
    <p:sldId id="674" r:id="rId17"/>
    <p:sldId id="675" r:id="rId18"/>
    <p:sldId id="676" r:id="rId19"/>
    <p:sldId id="677" r:id="rId20"/>
    <p:sldId id="678" r:id="rId21"/>
    <p:sldId id="679" r:id="rId22"/>
    <p:sldId id="680" r:id="rId23"/>
    <p:sldId id="681" r:id="rId24"/>
    <p:sldId id="682" r:id="rId25"/>
    <p:sldId id="683" r:id="rId26"/>
    <p:sldId id="684" r:id="rId27"/>
    <p:sldId id="685" r:id="rId28"/>
    <p:sldId id="686" r:id="rId29"/>
    <p:sldId id="687" r:id="rId30"/>
    <p:sldId id="689" r:id="rId31"/>
    <p:sldId id="688" r:id="rId32"/>
    <p:sldId id="690" r:id="rId33"/>
    <p:sldId id="691" r:id="rId34"/>
    <p:sldId id="692" r:id="rId35"/>
    <p:sldId id="693" r:id="rId36"/>
    <p:sldId id="694" r:id="rId37"/>
    <p:sldId id="695" r:id="rId38"/>
    <p:sldId id="696" r:id="rId39"/>
    <p:sldId id="697" r:id="rId40"/>
    <p:sldId id="699" r:id="rId41"/>
    <p:sldId id="698" r:id="rId42"/>
    <p:sldId id="700" r:id="rId43"/>
    <p:sldId id="701" r:id="rId44"/>
    <p:sldId id="702" r:id="rId45"/>
    <p:sldId id="704" r:id="rId46"/>
    <p:sldId id="703" r:id="rId47"/>
    <p:sldId id="705" r:id="rId48"/>
    <p:sldId id="258" r:id="rId49"/>
  </p:sldIdLst>
  <p:sldSz cx="12190413" cy="6859588"/>
  <p:notesSz cx="7099300" cy="10234613"/>
  <p:defaultTextStyle>
    <a:defPPr>
      <a:defRPr lang="zh-CN"/>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3pPr>
    <a:lvl4pPr marL="1565275" indent="-1936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a:srgbClr val="970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660" autoAdjust="0"/>
  </p:normalViewPr>
  <p:slideViewPr>
    <p:cSldViewPr>
      <p:cViewPr varScale="1">
        <p:scale>
          <a:sx n="66" d="100"/>
          <a:sy n="66" d="100"/>
        </p:scale>
        <p:origin x="460" y="36"/>
      </p:cViewPr>
      <p:guideLst>
        <p:guide orient="horz" pos="2160"/>
        <p:guide pos="3866"/>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03BC186-F7FB-4DD7-9DB6-6892F1810DD6}" type="datetimeFigureOut">
              <a:rPr lang="zh-CN" altLang="en-US" smtClean="0"/>
              <a:t>2024/3/20</a:t>
            </a:fld>
            <a:endParaRPr lang="zh-CN" altLang="en-US"/>
          </a:p>
        </p:txBody>
      </p:sp>
      <p:sp>
        <p:nvSpPr>
          <p:cNvPr id="4" name="页脚占位符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86E15E46-28F2-4F81-ACEC-89C253A51B5F}" type="slidenum">
              <a:rPr lang="zh-CN" altLang="en-US" smtClean="0"/>
              <a:t>‹#›</a:t>
            </a:fld>
            <a:endParaRPr lang="zh-CN" altLang="en-US"/>
          </a:p>
        </p:txBody>
      </p:sp>
    </p:spTree>
    <p:extLst>
      <p:ext uri="{BB962C8B-B14F-4D97-AF65-F5344CB8AC3E}">
        <p14:creationId xmlns:p14="http://schemas.microsoft.com/office/powerpoint/2010/main" val="3795247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defTabSz="1129420" eaLnBrk="1" hangingPunct="1">
              <a:buFont typeface="Arial" panose="020B0604020202020204" pitchFamily="34" charset="0"/>
              <a:buNone/>
              <a:defRPr sz="1300" noProof="1"/>
            </a:lvl1pPr>
          </a:lstStyle>
          <a:p>
            <a:pPr>
              <a:defRPr/>
            </a:pPr>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9048" tIns="49524" rIns="99048" bIns="49524" rtlCol="0"/>
          <a:lstStyle>
            <a:lvl1pPr algn="r" defTabSz="1129420" eaLnBrk="1" hangingPunct="1">
              <a:buFont typeface="Arial" panose="020B0604020202020204" pitchFamily="34" charset="0"/>
              <a:buNone/>
              <a:defRPr sz="1300" noProof="1"/>
            </a:lvl1pPr>
          </a:lstStyle>
          <a:p>
            <a:pPr>
              <a:defRPr/>
            </a:pPr>
            <a:endParaRPr lang="zh-CN" altLang="en-US"/>
          </a:p>
        </p:txBody>
      </p:sp>
      <p:sp>
        <p:nvSpPr>
          <p:cNvPr id="2052" name="幻灯片图像占位符 3"/>
          <p:cNvSpPr>
            <a:spLocks noGrp="1" noRot="1" noChangeAspect="1" noChangeArrowheads="1"/>
          </p:cNvSpPr>
          <p:nvPr>
            <p:ph type="sldImg" idx="4294967295"/>
          </p:nvPr>
        </p:nvSpPr>
        <p:spPr bwMode="auto">
          <a:xfrm>
            <a:off x="481013" y="1279525"/>
            <a:ext cx="6137275" cy="34544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4294967295"/>
          </p:nvPr>
        </p:nvSpPr>
        <p:spPr bwMode="auto">
          <a:xfrm>
            <a:off x="709930" y="4925407"/>
            <a:ext cx="5679440" cy="4029879"/>
          </a:xfrm>
          <a:prstGeom prst="rect">
            <a:avLst/>
          </a:prstGeom>
          <a:noFill/>
          <a:ln>
            <a:noFill/>
          </a:ln>
        </p:spPr>
        <p:txBody>
          <a:bodyPr vert="horz" wrap="square" lIns="99048" tIns="49524" rIns="99048" bIns="49524"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defTabSz="1129420" eaLnBrk="1" hangingPunct="1">
              <a:buFont typeface="Arial" panose="020B0604020202020204" pitchFamily="34" charset="0"/>
              <a:buNone/>
              <a:defRPr sz="1300" noProof="1"/>
            </a:lvl1pPr>
          </a:lstStyle>
          <a:p>
            <a:pPr>
              <a:defRPr/>
            </a:pPr>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wrap="square" lIns="99048" tIns="49524" rIns="99048" bIns="49524" numCol="1" anchor="b" anchorCtr="0" compatLnSpc="1"/>
          <a:lstStyle>
            <a:lvl1pPr algn="r" defTabSz="1129420" eaLnBrk="0" hangingPunct="0">
              <a:buFont typeface="Arial" panose="020B0604020202020204" pitchFamily="34" charset="0"/>
              <a:buNone/>
              <a:defRPr sz="1300"/>
            </a:lvl1pPr>
          </a:lstStyle>
          <a:p>
            <a:pPr>
              <a:defRPr/>
            </a:pPr>
            <a:fld id="{16367110-D2B6-4163-8835-4DBA263C21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9ADABF-C77B-4E2C-9C2C-5D19101B1461}" type="slidenum">
              <a:rPr lang="zh-CN" altLang="en-US"/>
              <a:pPr>
                <a:defRPr/>
              </a:pPr>
              <a:t>‹#›</a:t>
            </a:fld>
            <a:endParaRPr lang="zh-CN" altLang="en-US"/>
          </a:p>
        </p:txBody>
      </p:sp>
    </p:spTree>
    <p:extLst>
      <p:ext uri="{BB962C8B-B14F-4D97-AF65-F5344CB8AC3E}">
        <p14:creationId xmlns:p14="http://schemas.microsoft.com/office/powerpoint/2010/main" val="36177054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FB7A45-CE10-489C-8AF1-78047266E766}" type="slidenum">
              <a:rPr lang="zh-CN" altLang="en-US"/>
              <a:pPr>
                <a:defRPr/>
              </a:pPr>
              <a:t>‹#›</a:t>
            </a:fld>
            <a:endParaRPr lang="zh-CN" altLang="en-US"/>
          </a:p>
        </p:txBody>
      </p:sp>
    </p:spTree>
    <p:extLst>
      <p:ext uri="{BB962C8B-B14F-4D97-AF65-F5344CB8AC3E}">
        <p14:creationId xmlns:p14="http://schemas.microsoft.com/office/powerpoint/2010/main" val="11557217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9D21CE-ECD9-4427-817B-2F27B0241754}" type="slidenum">
              <a:rPr lang="zh-CN" altLang="en-US"/>
              <a:pPr>
                <a:defRPr/>
              </a:pPr>
              <a:t>‹#›</a:t>
            </a:fld>
            <a:endParaRPr lang="zh-CN" altLang="en-US"/>
          </a:p>
        </p:txBody>
      </p:sp>
    </p:spTree>
    <p:extLst>
      <p:ext uri="{BB962C8B-B14F-4D97-AF65-F5344CB8AC3E}">
        <p14:creationId xmlns:p14="http://schemas.microsoft.com/office/powerpoint/2010/main" val="943775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227DE-0373-4539-A083-559573940DD7}" type="slidenum">
              <a:rPr lang="zh-CN" altLang="en-US"/>
              <a:pPr>
                <a:defRPr/>
              </a:pPr>
              <a:t>‹#›</a:t>
            </a:fld>
            <a:endParaRPr lang="zh-CN" altLang="en-US"/>
          </a:p>
        </p:txBody>
      </p:sp>
    </p:spTree>
    <p:extLst>
      <p:ext uri="{BB962C8B-B14F-4D97-AF65-F5344CB8AC3E}">
        <p14:creationId xmlns:p14="http://schemas.microsoft.com/office/powerpoint/2010/main" val="11263827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noProof="1"/>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3A1D3D-EEF9-4304-AC35-BBC7AADEC895}" type="slidenum">
              <a:rPr lang="zh-CN" altLang="en-US"/>
              <a:pPr>
                <a:defRPr/>
              </a:pPr>
              <a:t>‹#›</a:t>
            </a:fld>
            <a:endParaRPr lang="zh-CN" altLang="en-US"/>
          </a:p>
        </p:txBody>
      </p:sp>
    </p:spTree>
    <p:extLst>
      <p:ext uri="{BB962C8B-B14F-4D97-AF65-F5344CB8AC3E}">
        <p14:creationId xmlns:p14="http://schemas.microsoft.com/office/powerpoint/2010/main" val="3172127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9F1C21-D100-44EF-AD9F-4DB6ED4EE75C}" type="slidenum">
              <a:rPr lang="zh-CN" altLang="en-US"/>
              <a:pPr>
                <a:defRPr/>
              </a:pPr>
              <a:t>‹#›</a:t>
            </a:fld>
            <a:endParaRPr lang="zh-CN" altLang="en-US"/>
          </a:p>
        </p:txBody>
      </p:sp>
    </p:spTree>
    <p:extLst>
      <p:ext uri="{BB962C8B-B14F-4D97-AF65-F5344CB8AC3E}">
        <p14:creationId xmlns:p14="http://schemas.microsoft.com/office/powerpoint/2010/main" val="358106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E7D518-6522-4CE3-B9E7-FE07C780EDB3}" type="slidenum">
              <a:rPr lang="zh-CN" altLang="en-US"/>
              <a:pPr>
                <a:defRPr/>
              </a:pPr>
              <a:t>‹#›</a:t>
            </a:fld>
            <a:endParaRPr lang="zh-CN" altLang="en-US"/>
          </a:p>
        </p:txBody>
      </p:sp>
    </p:spTree>
    <p:extLst>
      <p:ext uri="{BB962C8B-B14F-4D97-AF65-F5344CB8AC3E}">
        <p14:creationId xmlns:p14="http://schemas.microsoft.com/office/powerpoint/2010/main" val="1743650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F883D-C7C0-4FE8-B9A5-BCFA3ED34737}" type="slidenum">
              <a:rPr lang="zh-CN" altLang="en-US"/>
              <a:pPr>
                <a:defRPr/>
              </a:pPr>
              <a:t>‹#›</a:t>
            </a:fld>
            <a:endParaRPr lang="zh-CN" altLang="en-US"/>
          </a:p>
        </p:txBody>
      </p:sp>
    </p:spTree>
    <p:extLst>
      <p:ext uri="{BB962C8B-B14F-4D97-AF65-F5344CB8AC3E}">
        <p14:creationId xmlns:p14="http://schemas.microsoft.com/office/powerpoint/2010/main" val="14200999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CB94657-4D19-40D5-A6BA-445BAC73B96C}" type="slidenum">
              <a:rPr lang="zh-CN" altLang="en-US"/>
              <a:pPr>
                <a:defRPr/>
              </a:pPr>
              <a:t>‹#›</a:t>
            </a:fld>
            <a:endParaRPr lang="zh-CN" altLang="en-US"/>
          </a:p>
        </p:txBody>
      </p:sp>
    </p:spTree>
    <p:extLst>
      <p:ext uri="{BB962C8B-B14F-4D97-AF65-F5344CB8AC3E}">
        <p14:creationId xmlns:p14="http://schemas.microsoft.com/office/powerpoint/2010/main" val="147965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noProof="1"/>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38B0710-DA81-4A83-8CFB-9B4FC039C7DC}" type="slidenum">
              <a:rPr lang="zh-CN" altLang="en-US"/>
              <a:pPr>
                <a:defRPr/>
              </a:pPr>
              <a:t>‹#›</a:t>
            </a:fld>
            <a:endParaRPr lang="zh-CN" altLang="en-US"/>
          </a:p>
        </p:txBody>
      </p:sp>
    </p:spTree>
    <p:extLst>
      <p:ext uri="{BB962C8B-B14F-4D97-AF65-F5344CB8AC3E}">
        <p14:creationId xmlns:p14="http://schemas.microsoft.com/office/powerpoint/2010/main" val="42409601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noProof="1"/>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1"/>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15777B-E3F4-44E4-98B8-480381FEB06E}" type="slidenum">
              <a:rPr lang="zh-CN" altLang="en-US"/>
              <a:pPr>
                <a:defRPr/>
              </a:pPr>
              <a:t>‹#›</a:t>
            </a:fld>
            <a:endParaRPr lang="zh-CN" altLang="en-US"/>
          </a:p>
        </p:txBody>
      </p:sp>
    </p:spTree>
    <p:extLst>
      <p:ext uri="{BB962C8B-B14F-4D97-AF65-F5344CB8AC3E}">
        <p14:creationId xmlns:p14="http://schemas.microsoft.com/office/powerpoint/2010/main" val="7796779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4306" tIns="52153" rIns="104306" bIns="52153" rtlCol="0" anchor="ctr"/>
          <a:lstStyle>
            <a:lvl1pPr algn="l" defTabSz="1042670" eaLnBrk="1" fontAlgn="auto" hangingPunct="1">
              <a:buFont typeface="Arial" panose="020B0604020202020204" pitchFamily="34" charset="0"/>
              <a:buNone/>
              <a:defRPr sz="1400" noProof="1">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4306" tIns="52153" rIns="104306" bIns="52153" rtlCol="0" anchor="ctr"/>
          <a:lstStyle>
            <a:lvl1pPr algn="ctr" defTabSz="1042670" eaLnBrk="1" fontAlgn="auto" hangingPunct="1">
              <a:buFont typeface="Arial" panose="020B0604020202020204" pitchFamily="34" charset="0"/>
              <a:buNone/>
              <a:defRPr sz="14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4306" tIns="52153" rIns="104306" bIns="52153" numCol="1" anchor="ctr" anchorCtr="0" compatLnSpc="1"/>
          <a:lstStyle>
            <a:lvl1pPr algn="r" defTabSz="1042670" eaLnBrk="1" hangingPunct="1">
              <a:buFont typeface="Arial" panose="020B0604020202020204" pitchFamily="34" charset="0"/>
              <a:buChar char="•"/>
              <a:defRPr sz="1400">
                <a:solidFill>
                  <a:srgbClr val="898989"/>
                </a:solidFill>
              </a:defRPr>
            </a:lvl1pPr>
          </a:lstStyle>
          <a:p>
            <a:pPr>
              <a:defRPr/>
            </a:pPr>
            <a:fld id="{A25C85A8-38B4-4365-9C7E-AE89C6C2E9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4.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4.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912018" y="3497895"/>
            <a:ext cx="10367963"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200" b="1" dirty="0" smtClean="0">
                <a:latin typeface="楷体" panose="02010609060101010101" pitchFamily="49" charset="-122"/>
                <a:ea typeface="楷体" panose="02010609060101010101" pitchFamily="49" charset="-122"/>
              </a:rPr>
              <a:t>郭峰</a:t>
            </a:r>
            <a:endParaRPr lang="en-US" altLang="zh-CN" sz="3200" b="1"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上海财经大学公共经济与管理学院</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实</a:t>
            </a:r>
            <a:r>
              <a:rPr lang="zh-CN" altLang="en-US" dirty="0" smtClean="0">
                <a:latin typeface="楷体" panose="02010609060101010101" pitchFamily="49" charset="-122"/>
                <a:ea typeface="楷体" panose="02010609060101010101" pitchFamily="49" charset="-122"/>
              </a:rPr>
              <a:t>融合与智能治理实验室</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en-US" altLang="zh-CN" dirty="0" smtClean="0">
                <a:latin typeface="楷体" panose="02010609060101010101" pitchFamily="49" charset="-122"/>
                <a:ea typeface="楷体" panose="02010609060101010101" pitchFamily="49" charset="-122"/>
              </a:rPr>
              <a:t>2023</a:t>
            </a:r>
            <a:r>
              <a:rPr lang="zh-CN" altLang="en-US" dirty="0" smtClean="0">
                <a:latin typeface="楷体" panose="02010609060101010101" pitchFamily="49" charset="-122"/>
                <a:ea typeface="楷体" panose="02010609060101010101" pitchFamily="49" charset="-122"/>
              </a:rPr>
              <a:t>年</a:t>
            </a:r>
            <a:r>
              <a:rPr lang="en-US" altLang="zh-CN" dirty="0" smtClean="0">
                <a:latin typeface="楷体" panose="02010609060101010101" pitchFamily="49" charset="-122"/>
                <a:ea typeface="楷体" panose="02010609060101010101" pitchFamily="49" charset="-122"/>
              </a:rPr>
              <a:t>11</a:t>
            </a:r>
            <a:r>
              <a:rPr lang="zh-CN" altLang="en-US" dirty="0" smtClean="0">
                <a:latin typeface="楷体" panose="02010609060101010101" pitchFamily="49" charset="-122"/>
                <a:ea typeface="楷体" panose="02010609060101010101" pitchFamily="49" charset="-122"/>
              </a:rPr>
              <a:t>月</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200"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87350"/>
            <a:ext cx="176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B30771-87C4-4889-8CE4-8389BF394024}" type="slidenum">
              <a:rPr lang="zh-CN" altLang="en-US" smtClean="0"/>
              <a:pPr defTabSz="1042988"/>
              <a:t>1</a:t>
            </a:fld>
            <a:endParaRPr lang="zh-CN" altLang="en-US" smtClean="0"/>
          </a:p>
        </p:txBody>
      </p:sp>
      <p:sp>
        <p:nvSpPr>
          <p:cNvPr id="3079" name="标题 1"/>
          <p:cNvSpPr>
            <a:spLocks noGrp="1" noChangeArrowheads="1"/>
          </p:cNvSpPr>
          <p:nvPr>
            <p:ph type="ctrTitle"/>
          </p:nvPr>
        </p:nvSpPr>
        <p:spPr>
          <a:xfrm>
            <a:off x="766836" y="1754974"/>
            <a:ext cx="10361612" cy="1803400"/>
          </a:xfrm>
        </p:spPr>
        <p:txBody>
          <a:bodyPr/>
          <a:lstStyle/>
          <a:p>
            <a:pPr eaLnBrk="1" hangingPunct="1">
              <a:lnSpc>
                <a:spcPct val="150000"/>
              </a:lnSpc>
            </a:pPr>
            <a:r>
              <a:rPr lang="zh-CN" altLang="en-US" sz="3600" b="1" dirty="0" smtClean="0">
                <a:solidFill>
                  <a:srgbClr val="7C1D20"/>
                </a:solidFill>
                <a:latin typeface="楷体" panose="02010609060101010101" pitchFamily="49" charset="-122"/>
                <a:ea typeface="楷体" panose="02010609060101010101" pitchFamily="49" charset="-122"/>
              </a:rPr>
              <a:t>第</a:t>
            </a:r>
            <a:r>
              <a:rPr lang="en-US" altLang="zh-CN" sz="3600" b="1" dirty="0" smtClean="0">
                <a:solidFill>
                  <a:srgbClr val="7C1D20"/>
                </a:solidFill>
                <a:latin typeface="楷体" panose="02010609060101010101" pitchFamily="49" charset="-122"/>
                <a:ea typeface="楷体" panose="02010609060101010101" pitchFamily="49" charset="-122"/>
              </a:rPr>
              <a:t>9</a:t>
            </a:r>
            <a:r>
              <a:rPr lang="zh-CN" altLang="en-US" sz="3600" b="1" dirty="0" smtClean="0">
                <a:solidFill>
                  <a:srgbClr val="7C1D20"/>
                </a:solidFill>
                <a:latin typeface="楷体" panose="02010609060101010101" pitchFamily="49" charset="-122"/>
                <a:ea typeface="楷体" panose="02010609060101010101" pitchFamily="49" charset="-122"/>
              </a:rPr>
              <a:t>讲 机器学习与因果识别</a:t>
            </a:r>
            <a:endParaRPr lang="zh-CN" altLang="en-US" sz="3200" b="1" dirty="0" smtClean="0">
              <a:solidFill>
                <a:srgbClr val="7C1D20"/>
              </a:solidFill>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因果识别</a:t>
            </a:r>
            <a:r>
              <a:rPr lang="zh-CN" altLang="en-US" sz="2800" b="1" dirty="0" smtClean="0"/>
              <a:t>是社会科学研究重</a:t>
            </a:r>
            <a:r>
              <a:rPr lang="zh-CN" altLang="en-US" sz="2800" b="1" dirty="0"/>
              <a:t>中之重</a:t>
            </a:r>
          </a:p>
        </p:txBody>
      </p:sp>
      <p:sp>
        <p:nvSpPr>
          <p:cNvPr id="9" name="内容占位符 2"/>
          <p:cNvSpPr>
            <a:spLocks noGrp="1"/>
          </p:cNvSpPr>
          <p:nvPr>
            <p:ph idx="1"/>
          </p:nvPr>
        </p:nvSpPr>
        <p:spPr>
          <a:xfrm>
            <a:off x="406810" y="1544829"/>
            <a:ext cx="10584735" cy="4909175"/>
          </a:xfrm>
        </p:spPr>
        <p:txBody>
          <a:bodyPr>
            <a:normAutofit/>
          </a:bodyPr>
          <a:lstStyle/>
          <a:p>
            <a:pPr>
              <a:buSzPct val="150000"/>
            </a:pPr>
            <a:r>
              <a:rPr lang="zh-CN" altLang="en-US" sz="2000" dirty="0" smtClean="0">
                <a:latin typeface="Times New Roman" panose="02020603050405020304" pitchFamily="18" charset="0"/>
                <a:cs typeface="Times New Roman" panose="02020603050405020304" pitchFamily="18" charset="0"/>
              </a:rPr>
              <a:t>在</a:t>
            </a:r>
            <a:r>
              <a:rPr lang="zh-CN" altLang="zh-CN" sz="2000" dirty="0">
                <a:latin typeface="Times New Roman" panose="02020603050405020304" pitchFamily="18" charset="0"/>
                <a:cs typeface="Times New Roman" panose="02020603050405020304" pitchFamily="18" charset="0"/>
              </a:rPr>
              <a:t>经济学、社会学和政治学等各类社会科学研究中，特别是最近二十年的社会科学研究中，</a:t>
            </a:r>
            <a:r>
              <a:rPr lang="zh-CN" altLang="zh-CN" sz="2000" b="1" dirty="0">
                <a:latin typeface="Times New Roman" panose="02020603050405020304" pitchFamily="18" charset="0"/>
                <a:cs typeface="Times New Roman" panose="02020603050405020304" pitchFamily="18" charset="0"/>
              </a:rPr>
              <a:t>识别因果关系</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Causal Relationship</a:t>
            </a:r>
            <a:r>
              <a:rPr lang="zh-CN" altLang="zh-CN" sz="2000" dirty="0">
                <a:latin typeface="Times New Roman" panose="02020603050405020304" pitchFamily="18" charset="0"/>
                <a:cs typeface="Times New Roman" panose="02020603050405020304" pitchFamily="18" charset="0"/>
              </a:rPr>
              <a:t>）已经成为重中之重（</a:t>
            </a:r>
            <a:r>
              <a:rPr lang="en-US" altLang="zh-CN" sz="2000" dirty="0" err="1">
                <a:latin typeface="Times New Roman" panose="02020603050405020304" pitchFamily="18" charset="0"/>
                <a:cs typeface="Times New Roman" panose="02020603050405020304" pitchFamily="18" charset="0"/>
              </a:rPr>
              <a:t>Athey</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Imbens</a:t>
            </a:r>
            <a:r>
              <a:rPr lang="en-US" altLang="zh-CN" sz="2000" dirty="0">
                <a:latin typeface="Times New Roman" panose="02020603050405020304" pitchFamily="18" charset="0"/>
                <a:cs typeface="Times New Roman" panose="02020603050405020304" pitchFamily="18" charset="0"/>
              </a:rPr>
              <a:t> and Wooldridge</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2009</a:t>
            </a:r>
            <a:r>
              <a:rPr lang="zh-CN"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Athey</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Imbens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Abadie</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Cattaneo</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2018</a:t>
            </a:r>
            <a:r>
              <a:rPr lang="zh-CN"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endParaRPr lang="en-US" altLang="zh-CN" sz="2400" dirty="0"/>
          </a:p>
          <a:p>
            <a:endParaRPr lang="en-US" altLang="zh-CN" sz="2400" dirty="0"/>
          </a:p>
        </p:txBody>
      </p:sp>
      <p:pic>
        <p:nvPicPr>
          <p:cNvPr id="10" name="Picture 6" descr="https://gimg2.baidu.com/image_search/src=http%3A%2F%2Fnimg.ws.126.net%2F%3Furl%3Dhttp%253A%252F%252Fdingyue.ws.126.net%252F2021%252F1012%252F324a8b1dj00r0v357003sc000l400e2c.jpg%26thumbnail%3D650x2147483647%26quality%3D80%26type%3Djpg&amp;refer=http%3A%2F%2Fnimg.ws.126.net&amp;app=2002&amp;size=f9999,10000&amp;q=a80&amp;n=0&amp;g=0n&amp;fmt=jpeg?sec=1636851817&amp;t=17556ffbec6b34a2afbc397a7c51ab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921" y="2637739"/>
            <a:ext cx="6329167" cy="42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68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cs typeface="Times New Roman" panose="02020603050405020304" pitchFamily="18" charset="0"/>
              </a:rPr>
              <a:t>机器学习方法和因果识别</a:t>
            </a:r>
            <a:r>
              <a:rPr lang="zh-CN" altLang="en-US" sz="2800" b="1" dirty="0" smtClean="0">
                <a:latin typeface="Times New Roman" panose="02020603050405020304" pitchFamily="18" charset="0"/>
                <a:cs typeface="Times New Roman" panose="02020603050405020304" pitchFamily="18" charset="0"/>
              </a:rPr>
              <a:t>存在一定隔阂</a:t>
            </a:r>
            <a:endParaRPr lang="zh-CN" altLang="en-US" sz="2800" b="1" dirty="0"/>
          </a:p>
        </p:txBody>
      </p:sp>
      <p:sp>
        <p:nvSpPr>
          <p:cNvPr id="11" name="内容占位符 2"/>
          <p:cNvSpPr>
            <a:spLocks noGrp="1"/>
          </p:cNvSpPr>
          <p:nvPr>
            <p:ph idx="1"/>
          </p:nvPr>
        </p:nvSpPr>
        <p:spPr>
          <a:xfrm>
            <a:off x="534670" y="1563370"/>
            <a:ext cx="10456876" cy="3666549"/>
          </a:xfrm>
        </p:spPr>
        <p:txBody>
          <a:bodyPr>
            <a:noAutofit/>
          </a:bodyPr>
          <a:lstStyle/>
          <a:p>
            <a:pPr>
              <a:buSzPct val="150000"/>
            </a:pPr>
            <a:r>
              <a:rPr lang="zh-CN" altLang="zh-CN" sz="2000" dirty="0">
                <a:latin typeface="Times New Roman" panose="02020603050405020304" pitchFamily="18" charset="0"/>
                <a:cs typeface="Times New Roman" panose="02020603050405020304" pitchFamily="18" charset="0"/>
              </a:rPr>
              <a:t>机器学习方法</a:t>
            </a:r>
            <a:r>
              <a:rPr lang="zh-CN" altLang="en-US" sz="2000" dirty="0">
                <a:latin typeface="Times New Roman" panose="02020603050405020304" pitchFamily="18" charset="0"/>
                <a:cs typeface="Times New Roman" panose="02020603050405020304" pitchFamily="18" charset="0"/>
              </a:rPr>
              <a:t>的</a:t>
            </a:r>
            <a:r>
              <a:rPr lang="zh-CN" altLang="zh-CN" sz="2000" dirty="0">
                <a:latin typeface="Times New Roman" panose="02020603050405020304" pitchFamily="18" charset="0"/>
                <a:cs typeface="Times New Roman" panose="02020603050405020304" pitchFamily="18" charset="0"/>
              </a:rPr>
              <a:t>主要优势就在于对包括非结构化数据在内的大数据进行</a:t>
            </a:r>
            <a:r>
              <a:rPr lang="zh-CN" altLang="zh-CN" sz="2000" b="1" dirty="0">
                <a:latin typeface="Times New Roman" panose="02020603050405020304" pitchFamily="18" charset="0"/>
                <a:cs typeface="Times New Roman" panose="02020603050405020304" pitchFamily="18" charset="0"/>
              </a:rPr>
              <a:t>降维、分类和预测</a:t>
            </a:r>
            <a:r>
              <a:rPr lang="zh-CN" altLang="zh-CN" sz="2000" dirty="0">
                <a:latin typeface="Times New Roman" panose="02020603050405020304" pitchFamily="18" charset="0"/>
                <a:cs typeface="Times New Roman" panose="02020603050405020304" pitchFamily="18" charset="0"/>
              </a:rPr>
              <a:t>等（</a:t>
            </a:r>
            <a:r>
              <a:rPr lang="en-US" altLang="zh-CN" sz="2000" dirty="0" err="1">
                <a:latin typeface="Times New Roman" panose="02020603050405020304" pitchFamily="18" charset="0"/>
                <a:cs typeface="Times New Roman" panose="02020603050405020304" pitchFamily="18" charset="0"/>
              </a:rPr>
              <a:t>Ghoddusi</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b="1" dirty="0" smtClean="0">
                <a:latin typeface="Times New Roman" panose="02020603050405020304" pitchFamily="18" charset="0"/>
                <a:cs typeface="Times New Roman" panose="02020603050405020304" pitchFamily="18" charset="0"/>
              </a:rPr>
              <a:t>机器学习</a:t>
            </a:r>
            <a:r>
              <a:rPr lang="zh-CN" altLang="en-US" sz="2000" b="1" dirty="0">
                <a:latin typeface="Times New Roman" panose="02020603050405020304" pitchFamily="18" charset="0"/>
                <a:cs typeface="Times New Roman" panose="02020603050405020304" pitchFamily="18" charset="0"/>
              </a:rPr>
              <a:t>方法和因果识别存在隔阂：</a:t>
            </a:r>
            <a:r>
              <a:rPr lang="zh-CN" altLang="zh-CN" sz="2000" dirty="0">
                <a:latin typeface="Times New Roman" panose="02020603050405020304" pitchFamily="18" charset="0"/>
                <a:cs typeface="Times New Roman" panose="02020603050405020304" pitchFamily="18" charset="0"/>
              </a:rPr>
              <a:t>预测中，</a:t>
            </a:r>
            <a:r>
              <a:rPr lang="zh-CN" altLang="zh-CN" sz="2000" dirty="0" smtClean="0">
                <a:latin typeface="Times New Roman" panose="02020603050405020304" pitchFamily="18" charset="0"/>
                <a:cs typeface="Times New Roman" panose="02020603050405020304" pitchFamily="18" charset="0"/>
              </a:rPr>
              <a:t>仅仅</a:t>
            </a:r>
            <a:r>
              <a:rPr lang="zh-CN" altLang="en-US" sz="2000" dirty="0" smtClean="0">
                <a:latin typeface="Times New Roman" panose="02020603050405020304" pitchFamily="18" charset="0"/>
                <a:cs typeface="Times New Roman" panose="02020603050405020304" pitchFamily="18" charset="0"/>
              </a:rPr>
              <a:t>需要</a:t>
            </a:r>
            <a:r>
              <a:rPr lang="zh-CN" altLang="zh-CN" sz="2000" dirty="0" smtClean="0">
                <a:latin typeface="Times New Roman" panose="02020603050405020304" pitchFamily="18" charset="0"/>
                <a:cs typeface="Times New Roman" panose="02020603050405020304" pitchFamily="18" charset="0"/>
              </a:rPr>
              <a:t>知道</a:t>
            </a:r>
            <a:r>
              <a:rPr lang="zh-CN" altLang="zh-CN" sz="2000" dirty="0">
                <a:latin typeface="Times New Roman" panose="02020603050405020304" pitchFamily="18" charset="0"/>
                <a:cs typeface="Times New Roman" panose="02020603050405020304" pitchFamily="18" charset="0"/>
              </a:rPr>
              <a:t>变量之间存在相关</a:t>
            </a:r>
            <a:r>
              <a:rPr lang="zh-CN" altLang="zh-CN" sz="2000" dirty="0" smtClean="0">
                <a:latin typeface="Times New Roman" panose="02020603050405020304" pitchFamily="18" charset="0"/>
                <a:cs typeface="Times New Roman" panose="02020603050405020304" pitchFamily="18" charset="0"/>
              </a:rPr>
              <a:t>关系（</a:t>
            </a:r>
            <a:r>
              <a:rPr lang="en-US" altLang="zh-CN" sz="2000" dirty="0">
                <a:latin typeface="Times New Roman" panose="02020603050405020304" pitchFamily="18" charset="0"/>
                <a:cs typeface="Times New Roman" panose="02020603050405020304" pitchFamily="18" charset="0"/>
              </a:rPr>
              <a:t>Kleinberg </a:t>
            </a:r>
            <a:r>
              <a:rPr lang="en-US" altLang="zh-CN" sz="2000" i="1" dirty="0">
                <a:latin typeface="Times New Roman" panose="02020603050405020304" pitchFamily="18" charset="0"/>
                <a:cs typeface="Times New Roman" panose="02020603050405020304" pitchFamily="18" charset="0"/>
              </a:rPr>
              <a:t>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2015</a:t>
            </a:r>
            <a:r>
              <a:rPr lang="zh-CN" altLang="zh-CN" sz="2000" dirty="0">
                <a:latin typeface="Times New Roman" panose="02020603050405020304" pitchFamily="18" charset="0"/>
                <a:cs typeface="Times New Roman" panose="02020603050405020304" pitchFamily="18" charset="0"/>
              </a:rPr>
              <a:t>），因此很多机器学习算法也就忽略了变量间的因果关系，而只关心结果变量和特征变量之间是否存在相关关系</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不过，</a:t>
            </a:r>
            <a:r>
              <a:rPr lang="zh-CN" altLang="zh-CN" sz="2000" dirty="0">
                <a:latin typeface="Times New Roman" panose="02020603050405020304" pitchFamily="18" charset="0"/>
                <a:cs typeface="Times New Roman" panose="02020603050405020304" pitchFamily="18" charset="0"/>
              </a:rPr>
              <a:t>机器学习方法与因果关系识别之间并不全然是冲突的，凭借其在处理高维数据、非线性关系等上的优势，以及在进行变量预测等方面所取得的成功，机器学习方法对因果关系识别也有非常重要的价值。</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5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12</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latin typeface="Times New Roman" panose="02020603050405020304" pitchFamily="18" charset="0"/>
                <a:cs typeface="Times New Roman" panose="02020603050405020304" pitchFamily="18" charset="0"/>
              </a:rPr>
              <a:t>机器学习与因果识别代表性文献</a:t>
            </a:r>
            <a:endParaRPr lang="zh-CN" altLang="en-US" sz="2800" b="1" dirty="0"/>
          </a:p>
        </p:txBody>
      </p:sp>
      <p:sp>
        <p:nvSpPr>
          <p:cNvPr id="9" name="内容占位符 2"/>
          <p:cNvSpPr>
            <a:spLocks noGrp="1"/>
          </p:cNvSpPr>
          <p:nvPr>
            <p:ph idx="1"/>
          </p:nvPr>
        </p:nvSpPr>
        <p:spPr>
          <a:xfrm>
            <a:off x="534669" y="1657985"/>
            <a:ext cx="9952841" cy="4219979"/>
          </a:xfrm>
        </p:spPr>
        <p:txBody>
          <a:bodyPr>
            <a:normAutofit/>
          </a:bodyPr>
          <a:lstStyle/>
          <a:p>
            <a:pPr>
              <a:buSzPct val="150000"/>
            </a:pPr>
            <a:r>
              <a:rPr lang="zh-CN" altLang="en-US" sz="2000" dirty="0" smtClean="0">
                <a:latin typeface="Times New Roman" panose="02020603050405020304" pitchFamily="18" charset="0"/>
                <a:cs typeface="Times New Roman" panose="02020603050405020304" pitchFamily="18" charset="0"/>
              </a:rPr>
              <a:t>机器学习代表性</a:t>
            </a:r>
            <a:r>
              <a:rPr lang="zh-CN" altLang="en-US" sz="2000" dirty="0">
                <a:latin typeface="Times New Roman" panose="02020603050405020304" pitchFamily="18" charset="0"/>
                <a:cs typeface="Times New Roman" panose="02020603050405020304" pitchFamily="18" charset="0"/>
              </a:rPr>
              <a:t>综述：</a:t>
            </a:r>
            <a:r>
              <a:rPr lang="en-US" altLang="zh-CN" sz="2000" dirty="0">
                <a:latin typeface="Times New Roman" panose="02020603050405020304" pitchFamily="18" charset="0"/>
                <a:cs typeface="Times New Roman" panose="02020603050405020304" pitchFamily="18" charset="0"/>
              </a:rPr>
              <a:t>Varian</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2014</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Grimmer</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2015</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Mullainathan and </a:t>
            </a:r>
            <a:r>
              <a:rPr lang="en-US" altLang="zh-CN" sz="2000" dirty="0" err="1">
                <a:latin typeface="Times New Roman" panose="02020603050405020304" pitchFamily="18" charset="0"/>
                <a:cs typeface="Times New Roman" panose="02020603050405020304" pitchFamily="18" charset="0"/>
              </a:rPr>
              <a:t>Spiess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Athey</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2018</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Athey</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Imbens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Ghoddusi</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Storm </a:t>
            </a:r>
            <a:r>
              <a:rPr lang="en-US" altLang="zh-CN" sz="2000" i="1" dirty="0">
                <a:latin typeface="Times New Roman" panose="02020603050405020304" pitchFamily="18" charset="0"/>
                <a:cs typeface="Times New Roman" panose="02020603050405020304" pitchFamily="18" charset="0"/>
              </a:rPr>
              <a:t>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zh-CN" altLang="zh-CN" sz="2000" dirty="0">
                <a:latin typeface="Times New Roman" panose="02020603050405020304" pitchFamily="18" charset="0"/>
                <a:cs typeface="Times New Roman" panose="02020603050405020304" pitchFamily="18" charset="0"/>
              </a:rPr>
              <a:t>黄乃静和于明哲（</a:t>
            </a:r>
            <a:r>
              <a:rPr lang="en-US" altLang="zh-CN" sz="2000" dirty="0">
                <a:latin typeface="Times New Roman" panose="02020603050405020304" pitchFamily="18" charset="0"/>
                <a:cs typeface="Times New Roman" panose="02020603050405020304" pitchFamily="18" charset="0"/>
              </a:rPr>
              <a:t>2018</a:t>
            </a:r>
            <a:r>
              <a:rPr lang="zh-CN" altLang="zh-CN" sz="2000" dirty="0">
                <a:latin typeface="Times New Roman" panose="02020603050405020304" pitchFamily="18" charset="0"/>
                <a:cs typeface="Times New Roman" panose="02020603050405020304" pitchFamily="18" charset="0"/>
              </a:rPr>
              <a:t>）、王芳等（</a:t>
            </a:r>
            <a:r>
              <a:rPr lang="en-US" altLang="zh-CN" sz="2000" dirty="0">
                <a:latin typeface="Times New Roman" panose="02020603050405020304" pitchFamily="18" charset="0"/>
                <a:cs typeface="Times New Roman" panose="02020603050405020304" pitchFamily="18" charset="0"/>
              </a:rPr>
              <a:t>2020</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smtClean="0">
                <a:latin typeface="Times New Roman" panose="02020603050405020304" pitchFamily="18" charset="0"/>
                <a:cs typeface="Times New Roman" panose="02020603050405020304" pitchFamily="18" charset="0"/>
              </a:rPr>
              <a:t>机器学习代表性</a:t>
            </a:r>
            <a:r>
              <a:rPr lang="zh-CN" altLang="en-US" sz="2000" dirty="0">
                <a:latin typeface="Times New Roman" panose="02020603050405020304" pitchFamily="18" charset="0"/>
                <a:cs typeface="Times New Roman" panose="02020603050405020304" pitchFamily="18" charset="0"/>
              </a:rPr>
              <a:t>教科书：</a:t>
            </a:r>
            <a:r>
              <a:rPr lang="en-US" altLang="zh-CN" sz="2000" dirty="0">
                <a:latin typeface="Times New Roman" panose="02020603050405020304" pitchFamily="18" charset="0"/>
                <a:cs typeface="Times New Roman" panose="02020603050405020304" pitchFamily="18" charset="0"/>
              </a:rPr>
              <a:t>Hastie </a:t>
            </a:r>
            <a:r>
              <a:rPr lang="en-US" altLang="zh-CN" sz="2000" i="1" dirty="0">
                <a:latin typeface="Times New Roman" panose="02020603050405020304" pitchFamily="18" charset="0"/>
                <a:cs typeface="Times New Roman" panose="02020603050405020304" pitchFamily="18" charset="0"/>
              </a:rPr>
              <a:t>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James </a:t>
            </a:r>
            <a:r>
              <a:rPr lang="en-US" altLang="zh-CN" sz="2000" i="1" dirty="0">
                <a:latin typeface="Times New Roman" panose="02020603050405020304" pitchFamily="18" charset="0"/>
                <a:cs typeface="Times New Roman" panose="02020603050405020304" pitchFamily="18" charset="0"/>
              </a:rPr>
              <a:t>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2013</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Burkov</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面向机器学习研究者，介绍因果关系文献不少，例如：</a:t>
            </a:r>
            <a:r>
              <a:rPr lang="en-US" altLang="zh-CN" sz="2000" dirty="0" err="1">
                <a:latin typeface="Times New Roman" panose="02020603050405020304" pitchFamily="18" charset="0"/>
                <a:cs typeface="Times New Roman" panose="02020603050405020304" pitchFamily="18" charset="0"/>
              </a:rPr>
              <a:t>Schölkopf</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Kreif</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DiazOrdaz</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Guo</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2020</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Varian</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2016</a:t>
            </a:r>
            <a:r>
              <a:rPr lang="zh-CN" altLang="zh-CN" sz="2000" dirty="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smtClean="0">
                <a:latin typeface="Times New Roman" panose="02020603050405020304" pitchFamily="18" charset="0"/>
                <a:cs typeface="Times New Roman" panose="02020603050405020304" pitchFamily="18" charset="0"/>
              </a:rPr>
              <a:t>但</a:t>
            </a:r>
            <a:r>
              <a:rPr lang="zh-CN" altLang="en-US" sz="2000" dirty="0">
                <a:latin typeface="Times New Roman" panose="02020603050405020304" pitchFamily="18" charset="0"/>
                <a:cs typeface="Times New Roman" panose="02020603050405020304" pitchFamily="18" charset="0"/>
              </a:rPr>
              <a:t>面向熟悉因果</a:t>
            </a:r>
            <a:r>
              <a:rPr lang="zh-CN" altLang="en-US" sz="2000" dirty="0" smtClean="0">
                <a:latin typeface="Times New Roman" panose="02020603050405020304" pitchFamily="18" charset="0"/>
                <a:cs typeface="Times New Roman" panose="02020603050405020304" pitchFamily="18" charset="0"/>
              </a:rPr>
              <a:t>识别，但不</a:t>
            </a:r>
            <a:r>
              <a:rPr lang="zh-CN" altLang="en-US" sz="2000" dirty="0">
                <a:latin typeface="Times New Roman" panose="02020603050405020304" pitchFamily="18" charset="0"/>
                <a:cs typeface="Times New Roman" panose="02020603050405020304" pitchFamily="18" charset="0"/>
              </a:rPr>
              <a:t>熟悉机器学习的社会科学工作者介绍机器学习及其在因果识别中的意义的文献不多</a:t>
            </a:r>
            <a:r>
              <a:rPr lang="zh-CN" altLang="en-US" sz="2000" dirty="0" smtClean="0">
                <a:latin typeface="Times New Roman" panose="02020603050405020304" pitchFamily="18" charset="0"/>
                <a:cs typeface="Times New Roman" panose="02020603050405020304" pitchFamily="18" charset="0"/>
              </a:rPr>
              <a:t>。我们</a:t>
            </a:r>
            <a:r>
              <a:rPr lang="zh-CN" altLang="en-US" sz="2000" dirty="0">
                <a:latin typeface="Times New Roman" panose="02020603050405020304" pitchFamily="18" charset="0"/>
                <a:cs typeface="Times New Roman" panose="02020603050405020304" pitchFamily="18" charset="0"/>
              </a:rPr>
              <a:t>进行了这个尝试，撰写了这篇综述文章。</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50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13</a:t>
            </a:fld>
            <a:endParaRPr lang="zh-CN" altLang="en-US" smtClean="0"/>
          </a:p>
        </p:txBody>
      </p:sp>
      <p:sp>
        <p:nvSpPr>
          <p:cNvPr id="2" name="矩形 1"/>
          <p:cNvSpPr>
            <a:spLocks noChangeArrowheads="1"/>
          </p:cNvSpPr>
          <p:nvPr/>
        </p:nvSpPr>
        <p:spPr bwMode="auto">
          <a:xfrm>
            <a:off x="574172" y="868595"/>
            <a:ext cx="11029950" cy="67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机器学习在因果识别中的价值</a:t>
            </a:r>
            <a:endParaRPr lang="zh-CN" altLang="en-US" sz="2800" b="1" dirty="0"/>
          </a:p>
        </p:txBody>
      </p:sp>
      <p:sp>
        <p:nvSpPr>
          <p:cNvPr id="4" name="内容占位符 3"/>
          <p:cNvSpPr>
            <a:spLocks noGrp="1"/>
          </p:cNvSpPr>
          <p:nvPr>
            <p:ph idx="1"/>
          </p:nvPr>
        </p:nvSpPr>
        <p:spPr/>
        <p:txBody>
          <a:bodyPr/>
          <a:lstStyle/>
          <a:p>
            <a:r>
              <a:rPr lang="zh-CN" altLang="en-US" sz="2000" dirty="0"/>
              <a:t>更好地识别和控制混淆</a:t>
            </a:r>
            <a:r>
              <a:rPr lang="zh-CN" altLang="en-US" sz="2000" dirty="0" smtClean="0"/>
              <a:t>因素</a:t>
            </a:r>
            <a:endParaRPr lang="en-US" altLang="zh-CN" sz="2000" dirty="0" smtClean="0"/>
          </a:p>
          <a:p>
            <a:endParaRPr lang="en-US" altLang="zh-CN" sz="2000" dirty="0" smtClean="0"/>
          </a:p>
          <a:p>
            <a:r>
              <a:rPr lang="zh-CN" altLang="en-US" sz="2000" dirty="0" smtClean="0"/>
              <a:t>帮助</a:t>
            </a:r>
            <a:r>
              <a:rPr lang="zh-CN" altLang="en-US" sz="2000" dirty="0"/>
              <a:t>更好地构建对照</a:t>
            </a:r>
            <a:r>
              <a:rPr lang="zh-CN" altLang="en-US" sz="2000" dirty="0" smtClean="0"/>
              <a:t>组</a:t>
            </a:r>
            <a:endParaRPr lang="en-US" altLang="zh-CN" sz="2000" dirty="0" smtClean="0"/>
          </a:p>
          <a:p>
            <a:endParaRPr lang="en-US" altLang="zh-CN" sz="2000" dirty="0" smtClean="0"/>
          </a:p>
          <a:p>
            <a:r>
              <a:rPr lang="zh-CN" altLang="en-US" sz="2000" dirty="0" smtClean="0"/>
              <a:t>更好</a:t>
            </a:r>
            <a:r>
              <a:rPr lang="zh-CN" altLang="en-US" sz="2000" dirty="0"/>
              <a:t>地识别异质性因果</a:t>
            </a:r>
            <a:r>
              <a:rPr lang="zh-CN" altLang="en-US" sz="2000" dirty="0" smtClean="0"/>
              <a:t>效应</a:t>
            </a:r>
            <a:endParaRPr lang="en-US" altLang="zh-CN" sz="2000" dirty="0" smtClean="0"/>
          </a:p>
          <a:p>
            <a:endParaRPr lang="en-US" altLang="zh-CN" sz="2000" dirty="0" smtClean="0"/>
          </a:p>
          <a:p>
            <a:r>
              <a:rPr lang="zh-CN" altLang="en-US" sz="2000" dirty="0" smtClean="0"/>
              <a:t>以及</a:t>
            </a:r>
            <a:r>
              <a:rPr lang="zh-CN" altLang="en-US" sz="2000" dirty="0"/>
              <a:t>检验因果关系的外部有效性</a:t>
            </a:r>
          </a:p>
        </p:txBody>
      </p:sp>
    </p:spTree>
    <p:extLst>
      <p:ext uri="{BB962C8B-B14F-4D97-AF65-F5344CB8AC3E}">
        <p14:creationId xmlns:p14="http://schemas.microsoft.com/office/powerpoint/2010/main" val="44259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14</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更好地控制混淆因素</a:t>
            </a:r>
          </a:p>
        </p:txBody>
      </p:sp>
      <p:sp>
        <p:nvSpPr>
          <p:cNvPr id="10" name="内容占位符 2"/>
          <p:cNvSpPr>
            <a:spLocks noGrp="1"/>
          </p:cNvSpPr>
          <p:nvPr>
            <p:ph idx="1"/>
          </p:nvPr>
        </p:nvSpPr>
        <p:spPr>
          <a:xfrm>
            <a:off x="534670" y="1525270"/>
            <a:ext cx="9376801" cy="4352694"/>
          </a:xfrm>
        </p:spPr>
        <p:txBody>
          <a:bodyPr>
            <a:noAutofit/>
          </a:bodyPr>
          <a:lstStyle/>
          <a:p>
            <a:pPr>
              <a:buSzPct val="150000"/>
            </a:pPr>
            <a:r>
              <a:rPr lang="zh-CN" altLang="en-US" sz="2000" b="1" dirty="0">
                <a:latin typeface="Times New Roman" panose="02020603050405020304" pitchFamily="18" charset="0"/>
                <a:cs typeface="Times New Roman" panose="02020603050405020304" pitchFamily="18" charset="0"/>
              </a:rPr>
              <a:t>机器学习助力更好地控制混淆因素：可观测变量</a:t>
            </a:r>
            <a:endParaRPr lang="en-US" altLang="zh-CN" sz="2000" b="1" dirty="0">
              <a:latin typeface="Times New Roman" panose="02020603050405020304" pitchFamily="18" charset="0"/>
              <a:cs typeface="Times New Roman" panose="02020603050405020304" pitchFamily="18" charset="0"/>
            </a:endParaRPr>
          </a:p>
          <a:p>
            <a:pPr>
              <a:buSzPct val="150000"/>
            </a:pPr>
            <a:endParaRPr lang="en-US" altLang="zh-CN" sz="2000" b="1" dirty="0">
              <a:latin typeface="Times New Roman" panose="02020603050405020304" pitchFamily="18" charset="0"/>
              <a:cs typeface="Times New Roman" panose="02020603050405020304" pitchFamily="18" charset="0"/>
            </a:endParaRPr>
          </a:p>
          <a:p>
            <a:pPr marL="752475" fontAlgn="auto">
              <a:spcBef>
                <a:spcPts val="0"/>
              </a:spcBef>
            </a:pPr>
            <a:r>
              <a:rPr lang="zh-CN" altLang="en-US" sz="2000" dirty="0">
                <a:latin typeface="Times New Roman" panose="02020603050405020304" pitchFamily="18" charset="0"/>
                <a:cs typeface="Times New Roman" panose="02020603050405020304" pitchFamily="18" charset="0"/>
              </a:rPr>
              <a:t>选择</a:t>
            </a:r>
            <a:r>
              <a:rPr lang="zh-CN" altLang="en-US" sz="2000" dirty="0" smtClean="0">
                <a:latin typeface="Times New Roman" panose="02020603050405020304" pitchFamily="18" charset="0"/>
                <a:cs typeface="Times New Roman" panose="02020603050405020304" pitchFamily="18" charset="0"/>
              </a:rPr>
              <a:t>控制变量常规方法：依据</a:t>
            </a:r>
            <a:r>
              <a:rPr lang="zh-CN" altLang="en-US" sz="2000" dirty="0">
                <a:latin typeface="Times New Roman" panose="02020603050405020304" pitchFamily="18" charset="0"/>
                <a:cs typeface="Times New Roman" panose="02020603050405020304" pitchFamily="18" charset="0"/>
              </a:rPr>
              <a:t>理论分析或理论</a:t>
            </a:r>
            <a:r>
              <a:rPr lang="zh-CN" altLang="en-US" sz="2000" dirty="0" smtClean="0">
                <a:latin typeface="Times New Roman" panose="02020603050405020304" pitchFamily="18" charset="0"/>
                <a:cs typeface="Times New Roman" panose="02020603050405020304" pitchFamily="18" charset="0"/>
              </a:rPr>
              <a:t>直觉</a:t>
            </a:r>
            <a:endParaRPr lang="en-US" altLang="zh-CN" sz="2000" dirty="0" smtClean="0">
              <a:latin typeface="Times New Roman" panose="02020603050405020304" pitchFamily="18" charset="0"/>
              <a:cs typeface="Times New Roman" panose="02020603050405020304" pitchFamily="18" charset="0"/>
            </a:endParaRPr>
          </a:p>
          <a:p>
            <a:pPr marL="752475" fontAlgn="auto">
              <a:spcBef>
                <a:spcPts val="0"/>
              </a:spcBef>
            </a:pP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pPr>
            <a:r>
              <a:rPr lang="zh-CN" altLang="en-US" sz="2000" dirty="0" smtClean="0">
                <a:latin typeface="Times New Roman" panose="02020603050405020304" pitchFamily="18" charset="0"/>
                <a:cs typeface="Times New Roman" panose="02020603050405020304" pitchFamily="18" charset="0"/>
              </a:rPr>
              <a:t>存在的问题</a:t>
            </a:r>
            <a:r>
              <a:rPr lang="zh-CN" altLang="en-US"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zh-CN" sz="2000" dirty="0" smtClean="0">
                <a:latin typeface="Times New Roman" panose="02020603050405020304" pitchFamily="18" charset="0"/>
                <a:cs typeface="Times New Roman" panose="02020603050405020304" pitchFamily="18" charset="0"/>
                <a:sym typeface="Wingdings" panose="05000000000000000000" pitchFamily="2" charset="2"/>
              </a:rPr>
              <a:t>1</a:t>
            </a:r>
            <a:r>
              <a:rPr lang="zh-CN" altLang="en-US"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zh-CN" altLang="en-US" sz="2000" dirty="0" smtClean="0">
                <a:latin typeface="Times New Roman" panose="02020603050405020304" pitchFamily="18" charset="0"/>
                <a:cs typeface="Times New Roman" panose="02020603050405020304" pitchFamily="18" charset="0"/>
              </a:rPr>
              <a:t>控制变量</a:t>
            </a:r>
            <a:r>
              <a:rPr lang="zh-CN" altLang="en-US" sz="2000" dirty="0">
                <a:latin typeface="Times New Roman" panose="02020603050405020304" pitchFamily="18" charset="0"/>
                <a:cs typeface="Times New Roman" panose="02020603050405020304" pitchFamily="18" charset="0"/>
              </a:rPr>
              <a:t>会存在人为操纵，以获得统计上的显著性（Fafchamps and Labonne，2016）</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）大</a:t>
            </a:r>
            <a:r>
              <a:rPr lang="zh-CN" altLang="en-US" sz="2000" dirty="0">
                <a:latin typeface="Times New Roman" panose="02020603050405020304" pitchFamily="18" charset="0"/>
                <a:cs typeface="Times New Roman" panose="02020603050405020304" pitchFamily="18" charset="0"/>
              </a:rPr>
              <a:t>数据时代依据理论分析或理论直觉控制变量的选取变得非常困难，因为非结构化大数据的一个非常显著的特征就是高维稀疏：潜在的控制变量可能成百上千个，而最终能被用上的可能只有数个。</a:t>
            </a:r>
          </a:p>
          <a:p>
            <a:pPr marL="752475" fontAlgn="auto">
              <a:spcBef>
                <a:spcPts val="0"/>
              </a:spcBef>
            </a:pPr>
            <a:endParaRPr lang="zh-CN" altLang="en-US" sz="2000" dirty="0">
              <a:latin typeface="Times New Roman" panose="02020603050405020304" pitchFamily="18" charset="0"/>
              <a:cs typeface="Times New Roman" panose="02020603050405020304" pitchFamily="18" charset="0"/>
            </a:endParaRPr>
          </a:p>
          <a:p>
            <a:pPr marL="752475" fontAlgn="auto">
              <a:spcBef>
                <a:spcPts val="0"/>
              </a:spcBef>
            </a:pPr>
            <a:r>
              <a:rPr lang="zh-CN" altLang="en-US" sz="2000" b="1" dirty="0">
                <a:latin typeface="Times New Roman" panose="02020603050405020304" pitchFamily="18" charset="0"/>
                <a:cs typeface="Times New Roman" panose="02020603050405020304" pitchFamily="18" charset="0"/>
              </a:rPr>
              <a:t>机器学习的应对：</a:t>
            </a:r>
            <a:r>
              <a:rPr lang="zh-CN" altLang="en-US" sz="2000" dirty="0">
                <a:latin typeface="Times New Roman" panose="02020603050405020304" pitchFamily="18" charset="0"/>
                <a:cs typeface="Times New Roman" panose="02020603050405020304" pitchFamily="18" charset="0"/>
              </a:rPr>
              <a:t>Belloni et al.（2014；2019）等提出一种称为“Post Double Selection”的数据驱动的策略：首先通过Lasso等附带正则项的机器学习算法，经过交叉验证等方法，识别出一组对结果变量有解释力的变量，进而重新将结果变量对这些挑选出的特征变量进行普通的线性回归。</a:t>
            </a:r>
          </a:p>
          <a:p>
            <a:endParaRPr lang="zh-CN" altLang="en-US"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02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15</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更好地控制混淆因素</a:t>
            </a:r>
          </a:p>
        </p:txBody>
      </p:sp>
      <p:sp>
        <p:nvSpPr>
          <p:cNvPr id="9" name="内容占位符 2"/>
          <p:cNvSpPr>
            <a:spLocks noGrp="1"/>
          </p:cNvSpPr>
          <p:nvPr>
            <p:ph idx="1"/>
          </p:nvPr>
        </p:nvSpPr>
        <p:spPr>
          <a:xfrm>
            <a:off x="534670" y="1582290"/>
            <a:ext cx="9624060" cy="4990084"/>
          </a:xfrm>
        </p:spPr>
        <p:txBody>
          <a:bodyPr>
            <a:noAutofit/>
          </a:bodyPr>
          <a:lstStyle/>
          <a:p>
            <a:pPr>
              <a:buSzPct val="150000"/>
            </a:pPr>
            <a:r>
              <a:rPr lang="zh-CN" altLang="en-US" sz="2000" b="1" dirty="0">
                <a:latin typeface="Times New Roman" panose="02020603050405020304" pitchFamily="18" charset="0"/>
                <a:cs typeface="Times New Roman" panose="02020603050405020304" pitchFamily="18" charset="0"/>
              </a:rPr>
              <a:t>机器学习助力更好地控制混淆因素：工具变量</a:t>
            </a:r>
            <a:endParaRPr lang="en-US" altLang="zh-CN" sz="2000" b="1" dirty="0">
              <a:latin typeface="Times New Roman" panose="02020603050405020304" pitchFamily="18" charset="0"/>
              <a:cs typeface="Times New Roman" panose="02020603050405020304" pitchFamily="18" charset="0"/>
            </a:endParaRPr>
          </a:p>
          <a:p>
            <a:pPr>
              <a:buSzPct val="150000"/>
            </a:pPr>
            <a:endParaRPr lang="zh-CN" altLang="en-US" sz="2000" dirty="0">
              <a:latin typeface="Times New Roman" panose="02020603050405020304" pitchFamily="18" charset="0"/>
              <a:cs typeface="Times New Roman" panose="02020603050405020304" pitchFamily="18" charset="0"/>
            </a:endParaRPr>
          </a:p>
          <a:p>
            <a:pPr marL="752475" fontAlgn="auto">
              <a:spcBef>
                <a:spcPts val="0"/>
              </a:spcBef>
              <a:buSzPct val="100000"/>
            </a:pPr>
            <a:r>
              <a:rPr lang="zh-CN" altLang="en-US" sz="2000" dirty="0">
                <a:latin typeface="Times New Roman" panose="02020603050405020304" pitchFamily="18" charset="0"/>
                <a:cs typeface="Times New Roman" panose="02020603050405020304" pitchFamily="18" charset="0"/>
              </a:rPr>
              <a:t>我们追求</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对</a:t>
            </a: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的因果影响，但</a:t>
            </a:r>
            <a:r>
              <a:rPr lang="en-US" altLang="zh-CN" sz="2000" dirty="0" smtClean="0">
                <a:latin typeface="Times New Roman" panose="02020603050405020304" pitchFamily="18" charset="0"/>
                <a:cs typeface="Times New Roman" panose="02020603050405020304" pitchFamily="18" charset="0"/>
              </a:rPr>
              <a:t>IV</a:t>
            </a:r>
            <a:r>
              <a:rPr lang="zh-CN" altLang="en-US" sz="2000" dirty="0" smtClean="0">
                <a:latin typeface="Times New Roman" panose="02020603050405020304" pitchFamily="18" charset="0"/>
                <a:cs typeface="Times New Roman" panose="02020603050405020304" pitchFamily="18" charset="0"/>
              </a:rPr>
              <a:t>与</a:t>
            </a:r>
            <a:r>
              <a:rPr lang="en-US" altLang="zh-CN" sz="2000" dirty="0" smtClean="0">
                <a:latin typeface="Times New Roman" panose="02020603050405020304" pitchFamily="18" charset="0"/>
                <a:cs typeface="Times New Roman" panose="02020603050405020304" pitchFamily="18" charset="0"/>
              </a:rPr>
              <a:t>x</a:t>
            </a:r>
            <a:r>
              <a:rPr lang="zh-CN" altLang="en-US" sz="2000" dirty="0" smtClean="0">
                <a:latin typeface="Times New Roman" panose="02020603050405020304" pitchFamily="18" charset="0"/>
                <a:cs typeface="Times New Roman" panose="02020603050405020304" pitchFamily="18" charset="0"/>
              </a:rPr>
              <a:t>的</a:t>
            </a:r>
            <a:r>
              <a:rPr lang="zh-CN" altLang="en-US" sz="2000" dirty="0">
                <a:latin typeface="Times New Roman" panose="02020603050405020304" pitchFamily="18" charset="0"/>
                <a:cs typeface="Times New Roman" panose="02020603050405020304" pitchFamily="18" charset="0"/>
              </a:rPr>
              <a:t>关系</a:t>
            </a:r>
            <a:r>
              <a:rPr lang="zh-CN" altLang="en-US" sz="2000" dirty="0" smtClean="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则不</a:t>
            </a:r>
            <a:r>
              <a:rPr lang="zh-CN" altLang="en-US" sz="2000" dirty="0" smtClean="0">
                <a:latin typeface="Times New Roman" panose="02020603050405020304" pitchFamily="18" charset="0"/>
                <a:cs typeface="Times New Roman" panose="02020603050405020304" pitchFamily="18" charset="0"/>
              </a:rPr>
              <a:t>需要非要是因果关系</a:t>
            </a:r>
            <a:endParaRPr lang="zh-CN" altLang="en-US"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zh-CN" altLang="en-US"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zh-CN" altLang="en-US"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zh-CN" altLang="en-US"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buSzPct val="100000"/>
            </a:pPr>
            <a:r>
              <a:rPr lang="zh-CN" altLang="en-US" sz="2000" dirty="0">
                <a:latin typeface="Times New Roman" panose="02020603050405020304" pitchFamily="18" charset="0"/>
                <a:cs typeface="Times New Roman" panose="02020603050405020304" pitchFamily="18" charset="0"/>
                <a:sym typeface="+mn-ea"/>
              </a:rPr>
              <a:t>工具变量的寻找本质上是一个预测</a:t>
            </a:r>
            <a:r>
              <a:rPr lang="zh-CN" altLang="en-US" sz="2000" dirty="0" smtClean="0">
                <a:latin typeface="Times New Roman" panose="02020603050405020304" pitchFamily="18" charset="0"/>
                <a:cs typeface="Times New Roman" panose="02020603050405020304" pitchFamily="18" charset="0"/>
                <a:sym typeface="+mn-ea"/>
              </a:rPr>
              <a:t>问题（什么外生变量对</a:t>
            </a:r>
            <a:r>
              <a:rPr lang="en-US" altLang="zh-CN" sz="2000" dirty="0" smtClean="0">
                <a:latin typeface="Times New Roman" panose="02020603050405020304" pitchFamily="18" charset="0"/>
                <a:cs typeface="Times New Roman" panose="02020603050405020304" pitchFamily="18" charset="0"/>
                <a:sym typeface="+mn-ea"/>
              </a:rPr>
              <a:t>X</a:t>
            </a:r>
            <a:r>
              <a:rPr lang="zh-CN" altLang="en-US" sz="2000" dirty="0" smtClean="0">
                <a:latin typeface="Times New Roman" panose="02020603050405020304" pitchFamily="18" charset="0"/>
                <a:cs typeface="Times New Roman" panose="02020603050405020304" pitchFamily="18" charset="0"/>
                <a:sym typeface="+mn-ea"/>
              </a:rPr>
              <a:t>影响最大）。</a:t>
            </a:r>
            <a:r>
              <a:rPr lang="zh-CN" altLang="en-US" sz="2000" dirty="0">
                <a:latin typeface="Times New Roman" panose="02020603050405020304" pitchFamily="18" charset="0"/>
                <a:cs typeface="Times New Roman" panose="02020603050405020304" pitchFamily="18" charset="0"/>
                <a:sym typeface="+mn-ea"/>
              </a:rPr>
              <a:t>另外，如果潜在的工具变量太多，可能会产生弱工具变量问题，而工具变量数量比内生变量多一至两个时才是最优的（Bollen，2012）</a:t>
            </a:r>
            <a:endParaRPr lang="zh-CN" altLang="en-US"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buSzPct val="100000"/>
            </a:pPr>
            <a:r>
              <a:rPr lang="zh-CN" altLang="en-US" sz="2000" b="1" dirty="0">
                <a:latin typeface="Times New Roman" panose="02020603050405020304" pitchFamily="18" charset="0"/>
                <a:cs typeface="Times New Roman" panose="02020603050405020304" pitchFamily="18" charset="0"/>
              </a:rPr>
              <a:t>工作步骤：</a:t>
            </a:r>
            <a:r>
              <a:rPr lang="zh-CN" altLang="en-US" sz="2000" dirty="0">
                <a:latin typeface="Times New Roman" panose="02020603050405020304" pitchFamily="18" charset="0"/>
                <a:cs typeface="Times New Roman" panose="02020603050405020304" pitchFamily="18" charset="0"/>
              </a:rPr>
              <a:t>使用</a:t>
            </a:r>
            <a:r>
              <a:rPr lang="en-US" altLang="zh-CN" sz="2000" dirty="0">
                <a:latin typeface="Times New Roman" panose="02020603050405020304" pitchFamily="18" charset="0"/>
                <a:cs typeface="Times New Roman" panose="02020603050405020304" pitchFamily="18" charset="0"/>
              </a:rPr>
              <a:t>LASSO</a:t>
            </a:r>
            <a:r>
              <a:rPr lang="zh-CN" altLang="en-US" sz="2000" dirty="0">
                <a:latin typeface="Times New Roman" panose="02020603050405020304" pitchFamily="18" charset="0"/>
                <a:cs typeface="Times New Roman" panose="02020603050405020304" pitchFamily="18" charset="0"/>
              </a:rPr>
              <a:t>等方法，进行一阶段的回归，挑选出对</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有影响的工具变量</a:t>
            </a:r>
            <a:r>
              <a:rPr lang="en-US" altLang="zh-CN" sz="2000" dirty="0">
                <a:latin typeface="Times New Roman" panose="02020603050405020304" pitchFamily="18" charset="0"/>
                <a:cs typeface="Times New Roman" panose="02020603050405020304" pitchFamily="18" charset="0"/>
              </a:rPr>
              <a:t>IV</a:t>
            </a:r>
            <a:r>
              <a:rPr lang="zh-CN" altLang="en-US" sz="2000" dirty="0">
                <a:latin typeface="Times New Roman" panose="02020603050405020304" pitchFamily="18" charset="0"/>
                <a:cs typeface="Times New Roman" panose="02020603050405020304" pitchFamily="18" charset="0"/>
              </a:rPr>
              <a:t>，然后重新进行普通的两阶段最小二乘法。</a:t>
            </a:r>
            <a:endParaRPr lang="en-US" altLang="zh-CN"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612774492"/>
              </p:ext>
            </p:extLst>
          </p:nvPr>
        </p:nvGraphicFramePr>
        <p:xfrm>
          <a:off x="1386205" y="2645187"/>
          <a:ext cx="4709001" cy="510370"/>
        </p:xfrm>
        <a:graphic>
          <a:graphicData uri="http://schemas.openxmlformats.org/presentationml/2006/ole">
            <mc:AlternateContent xmlns:mc="http://schemas.openxmlformats.org/markup-compatibility/2006">
              <mc:Choice xmlns:v="urn:schemas-microsoft-com:vml" Requires="v">
                <p:oleObj spid="_x0000_s12346" name="Equation" r:id="rId5" imgW="50596800" imgH="5486400" progId="Equation.DSMT4">
                  <p:embed/>
                </p:oleObj>
              </mc:Choice>
              <mc:Fallback>
                <p:oleObj name="Equation" r:id="rId5" imgW="50596800" imgH="5486400" progId="Equation.DSMT4">
                  <p:embed/>
                  <p:pic>
                    <p:nvPicPr>
                      <p:cNvPr id="5" name="对象 4"/>
                      <p:cNvPicPr/>
                      <p:nvPr/>
                    </p:nvPicPr>
                    <p:blipFill>
                      <a:blip r:embed="rId6"/>
                      <a:stretch>
                        <a:fillRect/>
                      </a:stretch>
                    </p:blipFill>
                    <p:spPr>
                      <a:xfrm>
                        <a:off x="1386205" y="2645187"/>
                        <a:ext cx="4709001" cy="510370"/>
                      </a:xfrm>
                      <a:prstGeom prst="rect">
                        <a:avLst/>
                      </a:prstGeom>
                    </p:spPr>
                  </p:pic>
                </p:oleObj>
              </mc:Fallback>
            </mc:AlternateContent>
          </a:graphicData>
        </a:graphic>
      </p:graphicFrame>
      <p:graphicFrame>
        <p:nvGraphicFramePr>
          <p:cNvPr id="12" name="内容占位符 4"/>
          <p:cNvGraphicFramePr>
            <a:graphicFrameLocks noChangeAspect="1"/>
          </p:cNvGraphicFramePr>
          <p:nvPr>
            <p:extLst>
              <p:ext uri="{D42A27DB-BD31-4B8C-83A1-F6EECF244321}">
                <p14:modId xmlns:p14="http://schemas.microsoft.com/office/powerpoint/2010/main" val="1455449826"/>
              </p:ext>
            </p:extLst>
          </p:nvPr>
        </p:nvGraphicFramePr>
        <p:xfrm>
          <a:off x="1386205" y="3301963"/>
          <a:ext cx="4709001" cy="523162"/>
        </p:xfrm>
        <a:graphic>
          <a:graphicData uri="http://schemas.openxmlformats.org/presentationml/2006/ole">
            <mc:AlternateContent xmlns:mc="http://schemas.openxmlformats.org/markup-compatibility/2006">
              <mc:Choice xmlns:v="urn:schemas-microsoft-com:vml" Requires="v">
                <p:oleObj spid="_x0000_s12347" name="Equation" r:id="rId7" imgW="49377600" imgH="5486400" progId="Equation.DSMT4">
                  <p:embed/>
                </p:oleObj>
              </mc:Choice>
              <mc:Fallback>
                <p:oleObj name="Equation" r:id="rId7" imgW="49377600" imgH="5486400" progId="Equation.DSMT4">
                  <p:embed/>
                  <p:pic>
                    <p:nvPicPr>
                      <p:cNvPr id="6" name="内容占位符 4"/>
                      <p:cNvPicPr/>
                      <p:nvPr/>
                    </p:nvPicPr>
                    <p:blipFill>
                      <a:blip r:embed="rId8"/>
                      <a:stretch>
                        <a:fillRect/>
                      </a:stretch>
                    </p:blipFill>
                    <p:spPr>
                      <a:xfrm>
                        <a:off x="1386205" y="3301963"/>
                        <a:ext cx="4709001" cy="523162"/>
                      </a:xfrm>
                      <a:prstGeom prst="rect">
                        <a:avLst/>
                      </a:prstGeom>
                    </p:spPr>
                  </p:pic>
                </p:oleObj>
              </mc:Fallback>
            </mc:AlternateContent>
          </a:graphicData>
        </a:graphic>
      </p:graphicFrame>
    </p:spTree>
    <p:extLst>
      <p:ext uri="{BB962C8B-B14F-4D97-AF65-F5344CB8AC3E}">
        <p14:creationId xmlns:p14="http://schemas.microsoft.com/office/powerpoint/2010/main" val="11999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16</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更好地控制混淆因素</a:t>
            </a:r>
          </a:p>
        </p:txBody>
      </p:sp>
      <p:sp>
        <p:nvSpPr>
          <p:cNvPr id="13" name="内容占位符 2"/>
          <p:cNvSpPr>
            <a:spLocks noGrp="1"/>
          </p:cNvSpPr>
          <p:nvPr>
            <p:ph idx="1"/>
          </p:nvPr>
        </p:nvSpPr>
        <p:spPr>
          <a:xfrm>
            <a:off x="412371" y="1533457"/>
            <a:ext cx="10368720" cy="4549652"/>
          </a:xfrm>
        </p:spPr>
        <p:txBody>
          <a:bodyPr>
            <a:noAutofit/>
          </a:bodyPr>
          <a:lstStyle/>
          <a:p>
            <a:pPr>
              <a:buSzPct val="150000"/>
            </a:pPr>
            <a:r>
              <a:rPr lang="zh-CN" altLang="zh-CN" sz="2000" b="1" dirty="0">
                <a:latin typeface="Times New Roman" panose="02020603050405020304" pitchFamily="18" charset="0"/>
                <a:cs typeface="Times New Roman" panose="02020603050405020304" pitchFamily="18" charset="0"/>
              </a:rPr>
              <a:t>使用机器学习算法来进行工具变量挑选</a:t>
            </a:r>
            <a:endParaRPr lang="en-US" altLang="zh-CN" sz="2000" b="1"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buSzPct val="100000"/>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Belloni</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2012</a:t>
            </a:r>
            <a:r>
              <a:rPr lang="zh-CN" altLang="zh-CN" sz="2000" dirty="0">
                <a:latin typeface="Times New Roman" panose="02020603050405020304" pitchFamily="18" charset="0"/>
                <a:cs typeface="Times New Roman" panose="02020603050405020304" pitchFamily="18" charset="0"/>
              </a:rPr>
              <a:t>）推荐使用</a:t>
            </a:r>
            <a:r>
              <a:rPr lang="en-US" altLang="zh-CN" sz="2000" dirty="0">
                <a:latin typeface="Times New Roman" panose="02020603050405020304" pitchFamily="18" charset="0"/>
                <a:cs typeface="Times New Roman" panose="02020603050405020304" pitchFamily="18" charset="0"/>
              </a:rPr>
              <a:t>Lasso</a:t>
            </a:r>
            <a:r>
              <a:rPr lang="zh-CN" altLang="zh-CN" sz="2000" dirty="0">
                <a:latin typeface="Times New Roman" panose="02020603050405020304" pitchFamily="18" charset="0"/>
                <a:cs typeface="Times New Roman" panose="02020603050405020304" pitchFamily="18" charset="0"/>
              </a:rPr>
              <a:t>方法，在一些潜在的工具变量池中，挑选与内生变量最为相关的变量作为工具变量，然后重新进行普通的两阶段最小二乘法回归，并证明了这一方法满足相关的统计学的假设。</a:t>
            </a: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buSzPct val="100000"/>
            </a:pPr>
            <a:r>
              <a:rPr lang="en-US" altLang="zh-CN" sz="2000" dirty="0" err="1">
                <a:latin typeface="Times New Roman" panose="02020603050405020304" pitchFamily="18" charset="0"/>
                <a:cs typeface="Times New Roman" panose="02020603050405020304" pitchFamily="18" charset="0"/>
              </a:rPr>
              <a:t>Qiu</a:t>
            </a:r>
            <a:r>
              <a:rPr lang="en-US" altLang="zh-CN" sz="2000" dirty="0">
                <a:latin typeface="Times New Roman" panose="02020603050405020304" pitchFamily="18" charset="0"/>
                <a:cs typeface="Times New Roman" panose="02020603050405020304" pitchFamily="18" charset="0"/>
              </a:rPr>
              <a:t>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2020</a:t>
            </a:r>
            <a:r>
              <a:rPr lang="zh-CN" altLang="zh-CN" sz="2000" dirty="0">
                <a:latin typeface="Times New Roman" panose="02020603050405020304" pitchFamily="18" charset="0"/>
                <a:cs typeface="Times New Roman" panose="02020603050405020304" pitchFamily="18" charset="0"/>
              </a:rPr>
              <a:t>）通过</a:t>
            </a:r>
            <a:r>
              <a:rPr lang="en-US" altLang="zh-CN" sz="2000" dirty="0">
                <a:latin typeface="Times New Roman" panose="02020603050405020304" pitchFamily="18" charset="0"/>
                <a:cs typeface="Times New Roman" panose="02020603050405020304" pitchFamily="18" charset="0"/>
              </a:rPr>
              <a:t>Cluster-Lasso</a:t>
            </a:r>
            <a:r>
              <a:rPr lang="zh-CN" altLang="zh-CN" sz="2000" dirty="0">
                <a:latin typeface="Times New Roman" panose="02020603050405020304" pitchFamily="18" charset="0"/>
                <a:cs typeface="Times New Roman" panose="02020603050405020304" pitchFamily="18" charset="0"/>
              </a:rPr>
              <a:t>方法在一组天气等变量池中，寻找各地新冠肺炎病例的最佳工具变量</a:t>
            </a: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buSzPct val="100000"/>
            </a:pPr>
            <a:r>
              <a:rPr lang="en-US" altLang="zh-CN" sz="2000" dirty="0">
                <a:latin typeface="Times New Roman" panose="02020603050405020304" pitchFamily="18" charset="0"/>
                <a:cs typeface="Times New Roman" panose="02020603050405020304" pitchFamily="18" charset="0"/>
              </a:rPr>
              <a:t>Gilchrist and Sands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2016</a:t>
            </a:r>
            <a:r>
              <a:rPr lang="zh-CN" altLang="zh-CN" sz="2000" dirty="0">
                <a:latin typeface="Times New Roman" panose="02020603050405020304" pitchFamily="18" charset="0"/>
                <a:cs typeface="Times New Roman" panose="02020603050405020304" pitchFamily="18" charset="0"/>
              </a:rPr>
              <a:t>）、方娴和金刚（</a:t>
            </a:r>
            <a:r>
              <a:rPr lang="en-US" altLang="zh-CN" sz="2000" dirty="0">
                <a:latin typeface="Times New Roman" panose="02020603050405020304" pitchFamily="18" charset="0"/>
                <a:cs typeface="Times New Roman" panose="02020603050405020304" pitchFamily="18" charset="0"/>
              </a:rPr>
              <a:t>2020</a:t>
            </a:r>
            <a:r>
              <a:rPr lang="zh-CN" altLang="zh-CN" sz="2000" dirty="0">
                <a:latin typeface="Times New Roman" panose="02020603050405020304" pitchFamily="18" charset="0"/>
                <a:cs typeface="Times New Roman" panose="02020603050405020304" pitchFamily="18" charset="0"/>
              </a:rPr>
              <a:t>）利用</a:t>
            </a:r>
            <a:r>
              <a:rPr lang="en-US" altLang="zh-CN" sz="2000" dirty="0">
                <a:latin typeface="Times New Roman" panose="02020603050405020304" pitchFamily="18" charset="0"/>
                <a:cs typeface="Times New Roman" panose="02020603050405020304" pitchFamily="18" charset="0"/>
              </a:rPr>
              <a:t>Lasso</a:t>
            </a:r>
            <a:r>
              <a:rPr lang="zh-CN" altLang="zh-CN" sz="2000" dirty="0">
                <a:latin typeface="Times New Roman" panose="02020603050405020304" pitchFamily="18" charset="0"/>
                <a:cs typeface="Times New Roman" panose="02020603050405020304" pitchFamily="18" charset="0"/>
              </a:rPr>
              <a:t>方法，选择最优的天气与空气污染变量作为电影首映周非预期票房的工具变量，进而考察电影首映周票房对随后</a:t>
            </a:r>
            <a:r>
              <a:rPr lang="zh-CN" altLang="zh-CN" sz="2000" dirty="0" smtClean="0">
                <a:latin typeface="Times New Roman" panose="02020603050405020304" pitchFamily="18" charset="0"/>
                <a:cs typeface="Times New Roman" panose="02020603050405020304" pitchFamily="18" charset="0"/>
              </a:rPr>
              <a:t>几周</a:t>
            </a:r>
            <a:r>
              <a:rPr lang="zh-CN" altLang="zh-CN" sz="2000" dirty="0">
                <a:latin typeface="Times New Roman" panose="02020603050405020304" pitchFamily="18" charset="0"/>
                <a:cs typeface="Times New Roman" panose="02020603050405020304" pitchFamily="18" charset="0"/>
              </a:rPr>
              <a:t>电影票房的影响。</a:t>
            </a:r>
          </a:p>
          <a:p>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21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17</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cs typeface="Times New Roman" panose="02020603050405020304" pitchFamily="18" charset="0"/>
              </a:rPr>
              <a:t>更好地构建对照组：双重差分法</a:t>
            </a:r>
          </a:p>
        </p:txBody>
      </p:sp>
      <p:sp>
        <p:nvSpPr>
          <p:cNvPr id="9" name="内容占位符 2"/>
          <p:cNvSpPr>
            <a:spLocks noGrp="1"/>
          </p:cNvSpPr>
          <p:nvPr>
            <p:ph idx="1"/>
          </p:nvPr>
        </p:nvSpPr>
        <p:spPr>
          <a:xfrm>
            <a:off x="534669" y="1582420"/>
            <a:ext cx="10528881" cy="4066192"/>
          </a:xfrm>
        </p:spPr>
        <p:txBody>
          <a:bodyPr>
            <a:noAutofit/>
          </a:bodyPr>
          <a:lstStyle/>
          <a:p>
            <a:pPr>
              <a:buSzPct val="150000"/>
            </a:pPr>
            <a:r>
              <a:rPr lang="zh-CN" altLang="zh-CN" sz="2000" b="1" dirty="0" smtClean="0">
                <a:latin typeface="Times New Roman" panose="02020603050405020304" pitchFamily="18" charset="0"/>
                <a:cs typeface="Times New Roman" panose="02020603050405020304" pitchFamily="18" charset="0"/>
              </a:rPr>
              <a:t>双重</a:t>
            </a:r>
            <a:r>
              <a:rPr lang="zh-CN" altLang="zh-CN" sz="2000" b="1" dirty="0">
                <a:latin typeface="Times New Roman" panose="02020603050405020304" pitchFamily="18" charset="0"/>
                <a:cs typeface="Times New Roman" panose="02020603050405020304" pitchFamily="18" charset="0"/>
              </a:rPr>
              <a:t>差分法核心思想：</a:t>
            </a:r>
            <a:r>
              <a:rPr lang="zh-CN" altLang="zh-CN" sz="2000" dirty="0">
                <a:latin typeface="Times New Roman" panose="02020603050405020304" pitchFamily="18" charset="0"/>
                <a:cs typeface="Times New Roman" panose="02020603050405020304" pitchFamily="18" charset="0"/>
              </a:rPr>
              <a:t>如果没有政策发生</a:t>
            </a:r>
            <a:r>
              <a:rPr lang="zh-CN" altLang="en-US" sz="2000" dirty="0">
                <a:latin typeface="Times New Roman" panose="02020603050405020304" pitchFamily="18" charset="0"/>
                <a:cs typeface="Times New Roman" panose="02020603050405020304" pitchFamily="18" charset="0"/>
              </a:rPr>
              <a:t>，</a:t>
            </a:r>
            <a:r>
              <a:rPr lang="zh-CN" altLang="zh-CN" sz="2000" b="1" dirty="0">
                <a:latin typeface="Times New Roman" panose="02020603050405020304" pitchFamily="18" charset="0"/>
                <a:cs typeface="Times New Roman" panose="02020603050405020304" pitchFamily="18" charset="0"/>
              </a:rPr>
              <a:t>处理组和对照组增长趋势</a:t>
            </a:r>
            <a:r>
              <a:rPr lang="zh-CN" altLang="en-US" sz="2000" b="1" dirty="0">
                <a:latin typeface="Times New Roman" panose="02020603050405020304" pitchFamily="18" charset="0"/>
                <a:cs typeface="Times New Roman" panose="02020603050405020304" pitchFamily="18" charset="0"/>
              </a:rPr>
              <a:t>保持</a:t>
            </a:r>
            <a:r>
              <a:rPr lang="zh-CN" altLang="zh-CN" sz="2000" b="1" dirty="0">
                <a:latin typeface="Times New Roman" panose="02020603050405020304" pitchFamily="18" charset="0"/>
                <a:cs typeface="Times New Roman" panose="02020603050405020304" pitchFamily="18" charset="0"/>
              </a:rPr>
              <a:t>一致</a:t>
            </a:r>
            <a:r>
              <a:rPr lang="zh-CN" altLang="zh-CN" sz="2000" dirty="0">
                <a:latin typeface="Times New Roman" panose="02020603050405020304" pitchFamily="18" charset="0"/>
                <a:cs typeface="Times New Roman" panose="02020603050405020304" pitchFamily="18" charset="0"/>
              </a:rPr>
              <a:t>，那么就可以使用对照组在政策前后的增长趋势，以及处理组在处理前的</a:t>
            </a:r>
            <a:r>
              <a:rPr lang="zh-CN" altLang="en-US" sz="2000" dirty="0">
                <a:latin typeface="Times New Roman" panose="02020603050405020304" pitchFamily="18" charset="0"/>
                <a:cs typeface="Times New Roman" panose="02020603050405020304" pitchFamily="18" charset="0"/>
              </a:rPr>
              <a:t>特征和</a:t>
            </a:r>
            <a:r>
              <a:rPr lang="zh-CN" altLang="zh-CN" sz="2000" dirty="0">
                <a:latin typeface="Times New Roman" panose="02020603050405020304" pitchFamily="18" charset="0"/>
                <a:cs typeface="Times New Roman" panose="02020603050405020304" pitchFamily="18" charset="0"/>
              </a:rPr>
              <a:t>趋势，来构建如果没有政策发生，处理组的“反事实”结果，进而获得政策的因果效应。</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p:txBody>
      </p:sp>
      <p:pic>
        <p:nvPicPr>
          <p:cNvPr id="10" name="Picture 2" descr="https://gimg2.baidu.com/image_search/src=http%3A%2F%2F5b0988e595225.cdn.sohucs.com%2Fq_70%2Cc_zoom%2Cw_640%2Fimages%2F20180805%2F7ff4643d5b3e442a98ee039efb8f5090.jpg&amp;refer=http%3A%2F%2F5b0988e595225.cdn.sohucs.com&amp;app=2002&amp;size=f9999,10000&amp;q=a80&amp;n=0&amp;g=0n&amp;fmt=jpeg?sec=1624063721&amp;t=7975c99151b407373e7e162619b879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871" y="2925759"/>
            <a:ext cx="5328592" cy="320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46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18</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更好地构建对照</a:t>
            </a:r>
            <a:r>
              <a:rPr lang="zh-CN" altLang="zh-CN" sz="2800" b="1" dirty="0" smtClean="0">
                <a:latin typeface="Times New Roman" panose="02020603050405020304" pitchFamily="18" charset="0"/>
                <a:cs typeface="Times New Roman" panose="02020603050405020304" pitchFamily="18" charset="0"/>
              </a:rPr>
              <a:t>组</a:t>
            </a:r>
            <a:r>
              <a:rPr lang="zh-CN" altLang="en-US" sz="2800" b="1" dirty="0" smtClean="0">
                <a:latin typeface="Times New Roman" panose="02020603050405020304" pitchFamily="18" charset="0"/>
                <a:cs typeface="Times New Roman" panose="02020603050405020304" pitchFamily="18" charset="0"/>
              </a:rPr>
              <a:t>：双重差分法</a:t>
            </a:r>
            <a:endParaRPr lang="zh-CN" altLang="en-US" sz="2800" b="1" dirty="0"/>
          </a:p>
        </p:txBody>
      </p:sp>
      <p:sp>
        <p:nvSpPr>
          <p:cNvPr id="11" name="内容占位符 2"/>
          <p:cNvSpPr>
            <a:spLocks noGrp="1"/>
          </p:cNvSpPr>
          <p:nvPr>
            <p:ph idx="1"/>
          </p:nvPr>
        </p:nvSpPr>
        <p:spPr>
          <a:xfrm>
            <a:off x="534669" y="1582290"/>
            <a:ext cx="10528881" cy="4775648"/>
          </a:xfrm>
        </p:spPr>
        <p:txBody>
          <a:bodyPr>
            <a:noAutofit/>
          </a:bodyPr>
          <a:lstStyle/>
          <a:p>
            <a:pPr>
              <a:buSzPct val="150000"/>
            </a:pPr>
            <a:r>
              <a:rPr lang="zh-CN" altLang="zh-CN" sz="2000" dirty="0"/>
              <a:t>在某些情况下，处理组和对照组在处理政策前</a:t>
            </a:r>
            <a:r>
              <a:rPr lang="zh-CN" altLang="zh-CN" sz="2000" b="1" dirty="0"/>
              <a:t>可能并非同样的线性趋势</a:t>
            </a:r>
            <a:r>
              <a:rPr lang="zh-CN" altLang="en-US" sz="2000" b="1" dirty="0" smtClean="0"/>
              <a:t>。</a:t>
            </a:r>
            <a:endParaRPr lang="en-US" altLang="zh-CN" sz="2000" dirty="0"/>
          </a:p>
          <a:p>
            <a:pPr lvl="1">
              <a:buSzPct val="150000"/>
            </a:pPr>
            <a:r>
              <a:rPr lang="zh-CN" altLang="en-US" sz="1800" dirty="0" smtClean="0">
                <a:latin typeface="Times" panose="02020603050405020304" pitchFamily="18" charset="0"/>
                <a:cs typeface="Times" panose="02020603050405020304" pitchFamily="18" charset="0"/>
              </a:rPr>
              <a:t>在</a:t>
            </a:r>
            <a:r>
              <a:rPr lang="zh-CN" altLang="en-US" sz="1800" dirty="0">
                <a:latin typeface="Times" panose="02020603050405020304" pitchFamily="18" charset="0"/>
                <a:cs typeface="Times" panose="02020603050405020304" pitchFamily="18" charset="0"/>
              </a:rPr>
              <a:t>估计</a:t>
            </a:r>
            <a:r>
              <a:rPr lang="en-US" altLang="zh-CN" sz="1800" dirty="0">
                <a:latin typeface="Times" panose="02020603050405020304" pitchFamily="18" charset="0"/>
                <a:cs typeface="Times" panose="02020603050405020304" pitchFamily="18" charset="0"/>
              </a:rPr>
              <a:t>Covid-19</a:t>
            </a:r>
            <a:r>
              <a:rPr lang="zh-CN" altLang="en-US" sz="1800" dirty="0">
                <a:latin typeface="Times" panose="02020603050405020304" pitchFamily="18" charset="0"/>
                <a:cs typeface="Times" panose="02020603050405020304" pitchFamily="18" charset="0"/>
              </a:rPr>
              <a:t>疫情对中国 线下微型商户冲击中，我们（</a:t>
            </a:r>
            <a:r>
              <a:rPr lang="en-US" altLang="zh-CN" sz="1800" dirty="0" err="1">
                <a:latin typeface="Times" panose="02020603050405020304" pitchFamily="18" charset="0"/>
                <a:cs typeface="Times" panose="02020603050405020304" pitchFamily="18" charset="0"/>
              </a:rPr>
              <a:t>Guo</a:t>
            </a:r>
            <a:r>
              <a:rPr lang="en-US" altLang="zh-CN" sz="1800" dirty="0">
                <a:latin typeface="Times" panose="02020603050405020304" pitchFamily="18" charset="0"/>
                <a:cs typeface="Times" panose="02020603050405020304" pitchFamily="18" charset="0"/>
              </a:rPr>
              <a:t> </a:t>
            </a:r>
            <a:r>
              <a:rPr lang="en-US" altLang="zh-CN" sz="1800" i="1" dirty="0">
                <a:latin typeface="Times" panose="02020603050405020304" pitchFamily="18" charset="0"/>
                <a:cs typeface="Times" panose="02020603050405020304" pitchFamily="18" charset="0"/>
              </a:rPr>
              <a:t>et al.</a:t>
            </a:r>
            <a:r>
              <a:rPr lang="zh-CN" altLang="en-US" sz="1800" dirty="0">
                <a:latin typeface="Times" panose="02020603050405020304" pitchFamily="18" charset="0"/>
                <a:cs typeface="Times" panose="02020603050405020304" pitchFamily="18" charset="0"/>
              </a:rPr>
              <a:t>，</a:t>
            </a:r>
            <a:r>
              <a:rPr lang="en-US" altLang="zh-CN" sz="1800" dirty="0">
                <a:latin typeface="Times" panose="02020603050405020304" pitchFamily="18" charset="0"/>
                <a:cs typeface="Times" panose="02020603050405020304" pitchFamily="18" charset="0"/>
              </a:rPr>
              <a:t>2020</a:t>
            </a:r>
            <a:r>
              <a:rPr lang="zh-CN" altLang="zh-CN" sz="1800" dirty="0">
                <a:latin typeface="Times" panose="02020603050405020304" pitchFamily="18" charset="0"/>
                <a:cs typeface="Times" panose="02020603050405020304" pitchFamily="18" charset="0"/>
              </a:rPr>
              <a:t>）利用双重差分法框架，但将线性回归改成了机器学习中的梯度提升树方法，利用</a:t>
            </a:r>
            <a:r>
              <a:rPr lang="en-US" altLang="zh-CN" sz="1800" dirty="0">
                <a:latin typeface="Times" panose="02020603050405020304" pitchFamily="18" charset="0"/>
                <a:cs typeface="Times" panose="02020603050405020304" pitchFamily="18" charset="0"/>
              </a:rPr>
              <a:t>2020</a:t>
            </a:r>
            <a:r>
              <a:rPr lang="zh-CN" altLang="zh-CN" sz="1800" dirty="0">
                <a:latin typeface="Times" panose="02020603050405020304" pitchFamily="18" charset="0"/>
                <a:cs typeface="Times" panose="02020603050405020304" pitchFamily="18" charset="0"/>
              </a:rPr>
              <a:t>年疫情前数据、</a:t>
            </a:r>
            <a:r>
              <a:rPr lang="en-US" altLang="zh-CN" sz="1800" dirty="0">
                <a:latin typeface="Times" panose="02020603050405020304" pitchFamily="18" charset="0"/>
                <a:cs typeface="Times" panose="02020603050405020304" pitchFamily="18" charset="0"/>
              </a:rPr>
              <a:t>2019</a:t>
            </a:r>
            <a:r>
              <a:rPr lang="zh-CN" altLang="en-US" sz="1800" dirty="0">
                <a:latin typeface="Times" panose="02020603050405020304" pitchFamily="18" charset="0"/>
                <a:cs typeface="Times" panose="02020603050405020304" pitchFamily="18" charset="0"/>
              </a:rPr>
              <a:t>和</a:t>
            </a:r>
            <a:r>
              <a:rPr lang="en-US" altLang="zh-CN" sz="1800" dirty="0">
                <a:latin typeface="Times" panose="02020603050405020304" pitchFamily="18" charset="0"/>
                <a:cs typeface="Times" panose="02020603050405020304" pitchFamily="18" charset="0"/>
              </a:rPr>
              <a:t>2018</a:t>
            </a:r>
            <a:r>
              <a:rPr lang="zh-CN" altLang="zh-CN" sz="1800" dirty="0">
                <a:latin typeface="Times" panose="02020603050405020304" pitchFamily="18" charset="0"/>
                <a:cs typeface="Times" panose="02020603050405020304" pitchFamily="18" charset="0"/>
              </a:rPr>
              <a:t>年“疫情”前后数据，成功预测了如果没有疫情发生，</a:t>
            </a:r>
            <a:r>
              <a:rPr lang="en-US" altLang="zh-CN" sz="1800" dirty="0">
                <a:latin typeface="Times" panose="02020603050405020304" pitchFamily="18" charset="0"/>
                <a:cs typeface="Times" panose="02020603050405020304" pitchFamily="18" charset="0"/>
              </a:rPr>
              <a:t>2020</a:t>
            </a:r>
            <a:r>
              <a:rPr lang="zh-CN" altLang="zh-CN" sz="1800" dirty="0">
                <a:latin typeface="Times" panose="02020603050405020304" pitchFamily="18" charset="0"/>
                <a:cs typeface="Times" panose="02020603050405020304" pitchFamily="18" charset="0"/>
              </a:rPr>
              <a:t>年应该具有的反事实结果，从而获得了疫情对线下微型商户冲击的科学估计。</a:t>
            </a:r>
          </a:p>
          <a:p>
            <a:pPr marL="752475" fontAlgn="auto">
              <a:spcBef>
                <a:spcPts val="0"/>
              </a:spcBef>
            </a:pPr>
            <a:endParaRPr lang="zh-CN" altLang="en-US" sz="1800" dirty="0"/>
          </a:p>
        </p:txBody>
      </p:sp>
      <mc:AlternateContent xmlns:mc="http://schemas.openxmlformats.org/markup-compatibility/2006" xmlns:a14="http://schemas.microsoft.com/office/drawing/2010/main">
        <mc:Choice Requires="a14">
          <p:sp>
            <p:nvSpPr>
              <p:cNvPr id="12" name="矩形 11"/>
              <p:cNvSpPr/>
              <p:nvPr/>
            </p:nvSpPr>
            <p:spPr>
              <a:xfrm>
                <a:off x="1160777" y="4327017"/>
                <a:ext cx="9505056" cy="520784"/>
              </a:xfrm>
              <a:prstGeom prst="rect">
                <a:avLst/>
              </a:prstGeom>
            </p:spPr>
            <p:txBody>
              <a:bodyPr wrap="square">
                <a:spAutoFit/>
              </a:bodyPr>
              <a:lstStyle/>
              <a:p>
                <a:pPr algn="just">
                  <a:lnSpc>
                    <a:spcPct val="150000"/>
                  </a:lnSpc>
                  <a:spcAft>
                    <a:spcPts val="1200"/>
                  </a:spcAft>
                </a:pPr>
                <a14:m>
                  <m:oMath xmlns:m="http://schemas.openxmlformats.org/officeDocument/2006/math">
                    <m:acc>
                      <m:accPr>
                        <m:chr m:val="̂"/>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𝑂𝑀𝐵</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,2020+</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𝑘</m:t>
                            </m:r>
                          </m:sub>
                        </m:sSub>
                      </m:e>
                    </m:acc>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𝐹</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𝑂𝑀𝐵</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,2019+</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𝑘</m:t>
                        </m:r>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𝑂𝑀𝐵</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,2019+</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𝑘</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−1</m:t>
                            </m:r>
                          </m:e>
                        </m:d>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𝑂𝑀𝐵</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,2019−</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h</m:t>
                        </m:r>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𝑂𝑀𝐵</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,2020−</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h</m:t>
                        </m:r>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𝑋</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,2020+</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𝑘</m:t>
                        </m:r>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𝑍</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oMath>
                </a14:m>
                <a:r>
                  <a:rPr lang="en-US" altLang="zh-CN" sz="1800" kern="100" dirty="0">
                    <a:effectLst/>
                    <a:latin typeface="Times New Roman" panose="02020603050405020304" pitchFamily="18" charset="0"/>
                    <a:ea typeface="仿宋" panose="02010609060101010101" pitchFamily="49" charset="-122"/>
                    <a:cs typeface="Times New Roman" panose="02020603050405020304" pitchFamily="18" charset="0"/>
                  </a:rPr>
                  <a:t>  (1)</a:t>
                </a:r>
                <a:endParaRPr lang="zh-CN" altLang="zh-CN" sz="1800" kern="100" dirty="0">
                  <a:effectLst/>
                  <a:latin typeface="等线" panose="02010600030101010101" charset="-122"/>
                  <a:ea typeface="等线" panose="02010600030101010101" charset="-122"/>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1160777" y="4327017"/>
                <a:ext cx="9505056" cy="520784"/>
              </a:xfrm>
              <a:prstGeom prst="rect">
                <a:avLst/>
              </a:prstGeom>
              <a:blipFill>
                <a:blip r:embed="rId4"/>
                <a:stretch>
                  <a:fillRect b="-141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1198866" y="3789819"/>
                <a:ext cx="9482118" cy="537198"/>
              </a:xfrm>
              <a:prstGeom prst="rect">
                <a:avLst/>
              </a:prstGeom>
            </p:spPr>
            <p:txBody>
              <a:bodyPr wrap="square">
                <a:spAutoFit/>
              </a:bodyPr>
              <a:lstStyle/>
              <a:p>
                <a:pPr algn="just">
                  <a:lnSpc>
                    <a:spcPct val="150000"/>
                  </a:lnSpc>
                  <a:spcAft>
                    <a:spcPts val="1200"/>
                  </a:spcAft>
                </a:pPr>
                <a14:m>
                  <m:oMath xmlns:m="http://schemas.openxmlformats.org/officeDocument/2006/math">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𝑂𝑀𝐵</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,2019+</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𝑘</m:t>
                        </m:r>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𝐹</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𝑂𝑀𝐵</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,2018+</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𝑘</m:t>
                        </m:r>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𝑂𝑀𝐵</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,2018+</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𝑘</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−1</m:t>
                            </m:r>
                          </m:e>
                        </m:d>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𝑂𝑀𝐵</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,2018−</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h</m:t>
                        </m:r>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𝑂𝑀𝐵</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,2019−</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h</m:t>
                        </m:r>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𝑋</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,2019+</m:t>
                        </m:r>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𝑘</m:t>
                        </m:r>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𝑍</m:t>
                        </m:r>
                      </m:e>
                      <m: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𝑖</m:t>
                        </m:r>
                      </m:sub>
                    </m:sSub>
                    <m:r>
                      <a:rPr lang="en-US" altLang="zh-CN" sz="1800" i="1" kern="100">
                        <a:effectLst/>
                        <a:latin typeface="Cambria Math" panose="02040503050406030204" pitchFamily="18" charset="0"/>
                        <a:ea typeface="仿宋" panose="02010609060101010101" pitchFamily="49" charset="-122"/>
                        <a:cs typeface="Times New Roman" panose="02020603050405020304" pitchFamily="18" charset="0"/>
                      </a:rPr>
                      <m:t>)</m:t>
                    </m:r>
                  </m:oMath>
                </a14:m>
                <a:r>
                  <a:rPr lang="en-US" altLang="zh-CN" sz="1800" kern="100" dirty="0">
                    <a:effectLst/>
                    <a:latin typeface="Times New Roman" panose="02020603050405020304" pitchFamily="18" charset="0"/>
                    <a:ea typeface="仿宋" panose="02010609060101010101" pitchFamily="49" charset="-122"/>
                    <a:cs typeface="Times New Roman" panose="02020603050405020304" pitchFamily="18" charset="0"/>
                  </a:rPr>
                  <a:t>  (2)</a:t>
                </a:r>
                <a:endParaRPr lang="zh-CN" altLang="zh-CN" sz="1800" kern="100" dirty="0">
                  <a:effectLst/>
                  <a:latin typeface="等线" panose="02010600030101010101" charset="-122"/>
                  <a:ea typeface="等线" panose="02010600030101010101" charset="-122"/>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1198866" y="3789819"/>
                <a:ext cx="9482118" cy="537198"/>
              </a:xfrm>
              <a:prstGeom prst="rect">
                <a:avLst/>
              </a:prstGeom>
              <a:blipFill>
                <a:blip r:embed="rId5"/>
                <a:stretch>
                  <a:fillRect b="-68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1140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19</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更好地构建对照</a:t>
            </a:r>
            <a:r>
              <a:rPr lang="zh-CN" altLang="zh-CN" sz="2800" b="1" dirty="0" smtClean="0">
                <a:latin typeface="Times New Roman" panose="02020603050405020304" pitchFamily="18" charset="0"/>
                <a:cs typeface="Times New Roman" panose="02020603050405020304" pitchFamily="18" charset="0"/>
              </a:rPr>
              <a:t>组</a:t>
            </a:r>
            <a:r>
              <a:rPr lang="zh-CN" altLang="en-US" sz="2800" b="1" dirty="0" smtClean="0">
                <a:latin typeface="Times New Roman" panose="02020603050405020304" pitchFamily="18" charset="0"/>
                <a:cs typeface="Times New Roman" panose="02020603050405020304" pitchFamily="18" charset="0"/>
              </a:rPr>
              <a:t>：双重差分法</a:t>
            </a:r>
            <a:endParaRPr lang="zh-CN" altLang="en-US" sz="2800" b="1" dirty="0"/>
          </a:p>
        </p:txBody>
      </p:sp>
      <p:sp>
        <p:nvSpPr>
          <p:cNvPr id="14" name="内容占位符 2"/>
          <p:cNvSpPr>
            <a:spLocks noGrp="1"/>
          </p:cNvSpPr>
          <p:nvPr>
            <p:ph idx="1"/>
          </p:nvPr>
        </p:nvSpPr>
        <p:spPr>
          <a:xfrm>
            <a:off x="547140" y="1550195"/>
            <a:ext cx="10647909" cy="4615789"/>
          </a:xfrm>
        </p:spPr>
        <p:txBody>
          <a:bodyPr>
            <a:noAutofit/>
          </a:bodyPr>
          <a:lstStyle/>
          <a:p>
            <a:pPr>
              <a:buSzPct val="150000"/>
            </a:pPr>
            <a:r>
              <a:rPr lang="zh-CN" altLang="en-US" sz="2000" dirty="0">
                <a:latin typeface="Times" panose="02020603050405020304" pitchFamily="18" charset="0"/>
                <a:cs typeface="Times" panose="02020603050405020304" pitchFamily="18" charset="0"/>
              </a:rPr>
              <a:t>上一行是传统线性</a:t>
            </a:r>
            <a:r>
              <a:rPr lang="en-US" altLang="zh-CN" sz="2000" dirty="0">
                <a:latin typeface="Times" panose="02020603050405020304" pitchFamily="18" charset="0"/>
                <a:cs typeface="Times" panose="02020603050405020304" pitchFamily="18" charset="0"/>
              </a:rPr>
              <a:t>DID</a:t>
            </a:r>
            <a:r>
              <a:rPr lang="zh-CN" altLang="en-US" sz="2000" dirty="0">
                <a:latin typeface="Times" panose="02020603050405020304" pitchFamily="18" charset="0"/>
                <a:cs typeface="Times" panose="02020603050405020304" pitchFamily="18" charset="0"/>
              </a:rPr>
              <a:t>回归，不满足平行线趋势</a:t>
            </a:r>
            <a:endParaRPr lang="en-US" altLang="zh-CN" sz="2000" dirty="0">
              <a:latin typeface="Times" panose="02020603050405020304" pitchFamily="18" charset="0"/>
              <a:cs typeface="Times" panose="02020603050405020304" pitchFamily="18" charset="0"/>
            </a:endParaRPr>
          </a:p>
          <a:p>
            <a:pPr>
              <a:buSzPct val="150000"/>
            </a:pPr>
            <a:r>
              <a:rPr lang="zh-CN" altLang="en-US" sz="2000" dirty="0">
                <a:latin typeface="Times" panose="02020603050405020304" pitchFamily="18" charset="0"/>
                <a:cs typeface="Times" panose="02020603050405020304" pitchFamily="18" charset="0"/>
              </a:rPr>
              <a:t>下一行为</a:t>
            </a:r>
            <a:r>
              <a:rPr lang="en-US" altLang="zh-CN" sz="2000" dirty="0">
                <a:latin typeface="Times" panose="02020603050405020304" pitchFamily="18" charset="0"/>
                <a:cs typeface="Times" panose="02020603050405020304" pitchFamily="18" charset="0"/>
              </a:rPr>
              <a:t>DID</a:t>
            </a:r>
            <a:r>
              <a:rPr lang="zh-CN" altLang="en-US" sz="2000" dirty="0">
                <a:latin typeface="Times" panose="02020603050405020304" pitchFamily="18" charset="0"/>
                <a:cs typeface="Times" panose="02020603050405020304" pitchFamily="18" charset="0"/>
              </a:rPr>
              <a:t>框架下的机器学习方法，</a:t>
            </a:r>
            <a:r>
              <a:rPr lang="en-US" altLang="zh-CN" sz="2000" dirty="0">
                <a:latin typeface="Times" panose="02020603050405020304" pitchFamily="18" charset="0"/>
                <a:cs typeface="Times" panose="02020603050405020304" pitchFamily="18" charset="0"/>
              </a:rPr>
              <a:t>2019</a:t>
            </a:r>
            <a:r>
              <a:rPr lang="zh-CN" altLang="en-US" sz="2000" dirty="0">
                <a:latin typeface="Times" panose="02020603050405020304" pitchFamily="18" charset="0"/>
                <a:cs typeface="Times" panose="02020603050405020304" pitchFamily="18" charset="0"/>
              </a:rPr>
              <a:t>年和</a:t>
            </a:r>
            <a:r>
              <a:rPr lang="en-US" altLang="zh-CN" sz="2000" dirty="0">
                <a:latin typeface="Times" panose="02020603050405020304" pitchFamily="18" charset="0"/>
                <a:cs typeface="Times" panose="02020603050405020304" pitchFamily="18" charset="0"/>
              </a:rPr>
              <a:t>2020</a:t>
            </a:r>
            <a:r>
              <a:rPr lang="zh-CN" altLang="en-US" sz="2000" dirty="0">
                <a:latin typeface="Times" panose="02020603050405020304" pitchFamily="18" charset="0"/>
                <a:cs typeface="Times" panose="02020603050405020304" pitchFamily="18" charset="0"/>
              </a:rPr>
              <a:t>年疫情前的预测值与实际值，高度重叠</a:t>
            </a:r>
            <a:endParaRPr lang="en-US" altLang="zh-CN" sz="2000" dirty="0">
              <a:latin typeface="Times" panose="02020603050405020304" pitchFamily="18" charset="0"/>
              <a:cs typeface="Times" panose="02020603050405020304" pitchFamily="18" charset="0"/>
            </a:endParaRPr>
          </a:p>
        </p:txBody>
      </p:sp>
      <p:pic>
        <p:nvPicPr>
          <p:cNvPr id="15" name="图片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571" y="2312253"/>
            <a:ext cx="3600000" cy="200403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9960" y="2305485"/>
            <a:ext cx="3600000" cy="2000504"/>
          </a:xfrm>
          <a:prstGeom prst="rect">
            <a:avLst/>
          </a:prstGeom>
          <a:noFill/>
          <a:ln>
            <a:noFill/>
          </a:ln>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5784" y="4450932"/>
            <a:ext cx="3600000" cy="1995060"/>
          </a:xfrm>
          <a:prstGeom prst="rect">
            <a:avLst/>
          </a:prstGeom>
          <a:noFill/>
          <a:ln>
            <a:noFill/>
          </a:ln>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4183" y="4458944"/>
            <a:ext cx="3600000" cy="1995060"/>
          </a:xfrm>
          <a:prstGeom prst="rect">
            <a:avLst/>
          </a:prstGeom>
          <a:noFill/>
          <a:ln>
            <a:noFill/>
          </a:ln>
        </p:spPr>
      </p:pic>
      <p:sp>
        <p:nvSpPr>
          <p:cNvPr id="19" name="矩形 18"/>
          <p:cNvSpPr/>
          <p:nvPr/>
        </p:nvSpPr>
        <p:spPr>
          <a:xfrm>
            <a:off x="679852" y="6483375"/>
            <a:ext cx="10515197" cy="307777"/>
          </a:xfrm>
          <a:prstGeom prst="rect">
            <a:avLst/>
          </a:prstGeom>
        </p:spPr>
        <p:txBody>
          <a:bodyPr wrap="square">
            <a:spAutoFit/>
          </a:bodyPr>
          <a:lstStyle/>
          <a:p>
            <a:r>
              <a:rPr lang="en-US" altLang="zh-CN" sz="1400" u="sng" kern="100" dirty="0" err="1">
                <a:solidFill>
                  <a:srgbClr val="494949"/>
                </a:solidFill>
                <a:latin typeface="Times" panose="02020603050405020304" pitchFamily="18" charset="0"/>
                <a:ea typeface="华文楷体" panose="02010600040101010101" pitchFamily="2" charset="-122"/>
                <a:cs typeface="Times New Roman" panose="02020603050405020304" pitchFamily="18" charset="0"/>
              </a:rPr>
              <a:t>Guo</a:t>
            </a:r>
            <a:r>
              <a:rPr lang="en-US" altLang="zh-CN" sz="1400" u="sng"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F.</a:t>
            </a:r>
            <a:r>
              <a:rPr lang="en-US" altLang="zh-CN" sz="14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Huang, Y., Wang, J., Wang, X., “ The Informal Economy at Times of COVID-19 Pandemic”, </a:t>
            </a:r>
            <a:r>
              <a:rPr lang="en-US" altLang="zh-CN" sz="1400" b="1" i="1"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China Economic Review</a:t>
            </a:r>
            <a:r>
              <a:rPr lang="en-US" altLang="zh-CN" sz="14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a:t>
            </a:r>
            <a:r>
              <a:rPr lang="en-US" altLang="zh-CN" sz="1400"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2022</a:t>
            </a:r>
            <a:r>
              <a:rPr lang="en-US" altLang="zh-CN" sz="14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a:t>
            </a:r>
            <a:endParaRPr lang="zh-CN" altLang="en-US" sz="1400" dirty="0"/>
          </a:p>
        </p:txBody>
      </p:sp>
    </p:spTree>
    <p:extLst>
      <p:ext uri="{BB962C8B-B14F-4D97-AF65-F5344CB8AC3E}">
        <p14:creationId xmlns:p14="http://schemas.microsoft.com/office/powerpoint/2010/main" val="311216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机器学习的原理与应用回顾</a:t>
            </a:r>
          </a:p>
          <a:p>
            <a:pPr eaLnBrk="1" hangingPunct="1">
              <a:lnSpc>
                <a:spcPct val="150000"/>
              </a:lnSpc>
              <a:spcBef>
                <a:spcPct val="20000"/>
              </a:spcBef>
              <a:buFont typeface="Arial" panose="020B0604020202020204" pitchFamily="34" charset="0"/>
              <a:buChar char="•"/>
            </a:pPr>
            <a:r>
              <a:rPr lang="zh-CN" altLang="en-US" sz="2800" dirty="0" smtClean="0"/>
              <a:t>机器学习</a:t>
            </a:r>
            <a:r>
              <a:rPr lang="zh-CN" altLang="en-US" sz="2800" dirty="0"/>
              <a:t>与因果识别</a:t>
            </a:r>
          </a:p>
          <a:p>
            <a:pPr eaLnBrk="1" hangingPunct="1">
              <a:lnSpc>
                <a:spcPct val="150000"/>
              </a:lnSpc>
              <a:spcBef>
                <a:spcPct val="20000"/>
              </a:spcBef>
              <a:buFont typeface="Arial" panose="020B0604020202020204" pitchFamily="34" charset="0"/>
              <a:buChar char="•"/>
            </a:pPr>
            <a:r>
              <a:rPr lang="zh-CN" altLang="en-US" sz="2800" dirty="0" smtClean="0"/>
              <a:t>机器学习</a:t>
            </a:r>
            <a:r>
              <a:rPr lang="zh-CN" altLang="en-US" sz="2800" dirty="0"/>
              <a:t>与异质性因果</a:t>
            </a:r>
          </a:p>
          <a:p>
            <a:pPr eaLnBrk="1" hangingPunct="1">
              <a:lnSpc>
                <a:spcPct val="150000"/>
              </a:lnSpc>
              <a:spcBef>
                <a:spcPct val="20000"/>
              </a:spcBef>
              <a:buFont typeface="Arial" panose="020B0604020202020204" pitchFamily="34" charset="0"/>
              <a:buChar char="•"/>
            </a:pPr>
            <a:r>
              <a:rPr lang="zh-CN" altLang="en-US" sz="2800" dirty="0" smtClean="0"/>
              <a:t>大</a:t>
            </a:r>
            <a:r>
              <a:rPr lang="zh-CN" altLang="en-US" sz="2800" dirty="0"/>
              <a:t>数据时代因果识别的挑战</a:t>
            </a:r>
          </a:p>
          <a:p>
            <a:pPr eaLnBrk="1" hangingPunct="1">
              <a:lnSpc>
                <a:spcPct val="150000"/>
              </a:lnSpc>
              <a:spcBef>
                <a:spcPct val="20000"/>
              </a:spcBef>
              <a:buFont typeface="Arial" panose="020B0604020202020204" pitchFamily="34" charset="0"/>
              <a:buChar char="•"/>
            </a:pPr>
            <a:r>
              <a:rPr lang="zh-CN" altLang="en-US" sz="2800" dirty="0" smtClean="0"/>
              <a:t>结论</a:t>
            </a:r>
            <a:r>
              <a:rPr lang="zh-CN" altLang="en-US" sz="2800" dirty="0"/>
              <a:t>与展望</a:t>
            </a:r>
          </a:p>
        </p:txBody>
      </p:sp>
    </p:spTree>
    <p:extLst>
      <p:ext uri="{BB962C8B-B14F-4D97-AF65-F5344CB8AC3E}">
        <p14:creationId xmlns:p14="http://schemas.microsoft.com/office/powerpoint/2010/main" val="4101676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20</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更好地构建对照</a:t>
            </a:r>
            <a:r>
              <a:rPr lang="zh-CN" altLang="zh-CN" sz="2800" b="1" dirty="0" smtClean="0">
                <a:latin typeface="Times New Roman" panose="02020603050405020304" pitchFamily="18" charset="0"/>
                <a:cs typeface="Times New Roman" panose="02020603050405020304" pitchFamily="18" charset="0"/>
              </a:rPr>
              <a:t>组</a:t>
            </a:r>
            <a:r>
              <a:rPr lang="zh-CN" altLang="en-US" sz="2800" b="1" dirty="0" smtClean="0">
                <a:latin typeface="Times New Roman" panose="02020603050405020304" pitchFamily="18" charset="0"/>
                <a:cs typeface="Times New Roman" panose="02020603050405020304" pitchFamily="18" charset="0"/>
              </a:rPr>
              <a:t>：匹配法</a:t>
            </a:r>
            <a:endParaRPr lang="zh-CN" altLang="en-US" sz="2800" b="1" dirty="0"/>
          </a:p>
        </p:txBody>
      </p:sp>
      <p:pic>
        <p:nvPicPr>
          <p:cNvPr id="21" name="Picture 4" descr="https://gimg2.baidu.com/image_search/src=http%3A%2F%2Fimg.mp.itc.cn%2Fupload%2F20170522%2F28f6de173be04d598ed8ecbb8b3a3774_th.jpg&amp;refer=http%3A%2F%2Fimg.mp.itc.cn&amp;app=2002&amp;size=f9999,10000&amp;q=a80&amp;n=0&amp;g=0n&amp;fmt=jpeg?sec=1628251084&amp;t=b5cd704ce70dd2fac8e94241c0588a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891" y="1485660"/>
            <a:ext cx="5616390" cy="472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7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21</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更好地构建对照</a:t>
            </a:r>
            <a:r>
              <a:rPr lang="zh-CN" altLang="zh-CN" sz="2800" b="1" dirty="0" smtClean="0">
                <a:latin typeface="Times New Roman" panose="02020603050405020304" pitchFamily="18" charset="0"/>
                <a:cs typeface="Times New Roman" panose="02020603050405020304" pitchFamily="18" charset="0"/>
              </a:rPr>
              <a:t>组</a:t>
            </a:r>
            <a:r>
              <a:rPr lang="zh-CN" altLang="en-US" sz="2800" b="1" dirty="0" smtClean="0">
                <a:latin typeface="Times New Roman" panose="02020603050405020304" pitchFamily="18" charset="0"/>
                <a:cs typeface="Times New Roman" panose="02020603050405020304" pitchFamily="18" charset="0"/>
              </a:rPr>
              <a:t>：匹配法</a:t>
            </a:r>
            <a:endParaRPr lang="zh-CN" altLang="en-US" sz="2800" b="1" dirty="0"/>
          </a:p>
        </p:txBody>
      </p:sp>
      <p:sp>
        <p:nvSpPr>
          <p:cNvPr id="8" name="内容占位符 2"/>
          <p:cNvSpPr>
            <a:spLocks noGrp="1"/>
          </p:cNvSpPr>
          <p:nvPr>
            <p:ph idx="1"/>
          </p:nvPr>
        </p:nvSpPr>
        <p:spPr>
          <a:xfrm>
            <a:off x="534670" y="1582290"/>
            <a:ext cx="10168856" cy="3359609"/>
          </a:xfrm>
        </p:spPr>
        <p:txBody>
          <a:bodyPr>
            <a:noAutofit/>
          </a:bodyPr>
          <a:lstStyle/>
          <a:p>
            <a:pPr>
              <a:buSzPct val="150000"/>
            </a:pPr>
            <a:r>
              <a:rPr lang="zh-CN" altLang="en-US" sz="2000" dirty="0" smtClean="0">
                <a:latin typeface="Times New Roman" panose="02020603050405020304" pitchFamily="18" charset="0"/>
                <a:cs typeface="Times New Roman" panose="02020603050405020304" pitchFamily="18" charset="0"/>
              </a:rPr>
              <a:t>匹配</a:t>
            </a:r>
            <a:r>
              <a:rPr lang="zh-CN" altLang="en-US" sz="2000" dirty="0">
                <a:latin typeface="Times New Roman" panose="02020603050405020304" pitchFamily="18" charset="0"/>
                <a:cs typeface="Times New Roman" panose="02020603050405020304" pitchFamily="18" charset="0"/>
              </a:rPr>
              <a:t>的过程是一个典型的分类问题：</a:t>
            </a: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为是否处理组（处理组为</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，对照组为</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为协变量等</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传统方法：广义线性方法</a:t>
            </a:r>
            <a:r>
              <a:rPr lang="en-US" altLang="zh-CN" sz="2000" dirty="0" err="1">
                <a:latin typeface="Times New Roman" panose="02020603050405020304" pitchFamily="18" charset="0"/>
                <a:cs typeface="Times New Roman" panose="02020603050405020304" pitchFamily="18" charset="0"/>
              </a:rPr>
              <a:t>Probit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logit</a:t>
            </a:r>
            <a:r>
              <a:rPr lang="zh-CN" altLang="en-US" sz="2000" dirty="0">
                <a:latin typeface="Times New Roman" panose="02020603050405020304" pitchFamily="18" charset="0"/>
                <a:cs typeface="Times New Roman" panose="02020603050405020304" pitchFamily="18" charset="0"/>
              </a:rPr>
              <a:t>等</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机器学习优势：处理非线性关系；协变量很多；多种方法比较；</a:t>
            </a:r>
          </a:p>
        </p:txBody>
      </p:sp>
    </p:spTree>
    <p:extLst>
      <p:ext uri="{BB962C8B-B14F-4D97-AF65-F5344CB8AC3E}">
        <p14:creationId xmlns:p14="http://schemas.microsoft.com/office/powerpoint/2010/main" val="37653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22</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更好地构建对照</a:t>
            </a:r>
            <a:r>
              <a:rPr lang="zh-CN" altLang="zh-CN" sz="2800" b="1" dirty="0" smtClean="0">
                <a:latin typeface="Times New Roman" panose="02020603050405020304" pitchFamily="18" charset="0"/>
                <a:cs typeface="Times New Roman" panose="02020603050405020304" pitchFamily="18" charset="0"/>
              </a:rPr>
              <a:t>组</a:t>
            </a:r>
            <a:r>
              <a:rPr lang="zh-CN" altLang="en-US" sz="2800" b="1" dirty="0" smtClean="0">
                <a:latin typeface="Times New Roman" panose="02020603050405020304" pitchFamily="18" charset="0"/>
                <a:cs typeface="Times New Roman" panose="02020603050405020304" pitchFamily="18" charset="0"/>
              </a:rPr>
              <a:t>：匹配法</a:t>
            </a:r>
            <a:endParaRPr lang="zh-CN" altLang="en-US" sz="2800" b="1" dirty="0"/>
          </a:p>
        </p:txBody>
      </p:sp>
      <p:sp>
        <p:nvSpPr>
          <p:cNvPr id="9" name="内容占位符 2"/>
          <p:cNvSpPr>
            <a:spLocks noGrp="1"/>
          </p:cNvSpPr>
          <p:nvPr>
            <p:ph idx="1"/>
          </p:nvPr>
        </p:nvSpPr>
        <p:spPr>
          <a:xfrm>
            <a:off x="534670" y="1582421"/>
            <a:ext cx="10312866" cy="3992390"/>
          </a:xfrm>
        </p:spPr>
        <p:txBody>
          <a:bodyPr>
            <a:noAutofit/>
          </a:bodyPr>
          <a:lstStyle/>
          <a:p>
            <a:pPr>
              <a:buSzPct val="150000"/>
            </a:pPr>
            <a:r>
              <a:rPr lang="zh-CN" altLang="zh-CN" sz="2000" b="1" dirty="0">
                <a:latin typeface="Times New Roman" panose="02020603050405020304" pitchFamily="18" charset="0"/>
                <a:cs typeface="Times New Roman" panose="02020603050405020304" pitchFamily="18" charset="0"/>
              </a:rPr>
              <a:t>高维数据匹配</a:t>
            </a:r>
            <a:r>
              <a:rPr lang="zh-CN" altLang="en-US" sz="2000" b="1" dirty="0">
                <a:latin typeface="Times New Roman" panose="02020603050405020304" pitchFamily="18" charset="0"/>
                <a:cs typeface="Times New Roman" panose="02020603050405020304" pitchFamily="18" charset="0"/>
              </a:rPr>
              <a:t>：</a:t>
            </a:r>
            <a:r>
              <a:rPr lang="zh-CN" altLang="zh-CN" sz="2000" dirty="0">
                <a:latin typeface="Times New Roman" panose="02020603050405020304" pitchFamily="18" charset="0"/>
                <a:cs typeface="Times New Roman" panose="02020603050405020304" pitchFamily="18" charset="0"/>
              </a:rPr>
              <a:t>在传统的倾向得分匹配当中，协变量一般不能太多，比如最好是</a:t>
            </a:r>
            <a:r>
              <a:rPr lang="en-US" altLang="zh-CN" sz="2000" dirty="0">
                <a:latin typeface="Times New Roman" panose="02020603050405020304" pitchFamily="18" charset="0"/>
                <a:cs typeface="Times New Roman" panose="02020603050405020304" pitchFamily="18" charset="0"/>
              </a:rPr>
              <a:t>5-50</a:t>
            </a:r>
            <a:r>
              <a:rPr lang="zh-CN" altLang="zh-CN" sz="2000" dirty="0">
                <a:latin typeface="Times New Roman" panose="02020603050405020304" pitchFamily="18" charset="0"/>
                <a:cs typeface="Times New Roman" panose="02020603050405020304" pitchFamily="18" charset="0"/>
              </a:rPr>
              <a:t>个。但是，即便我们在极少的协变量情况下满足了协变量平衡和共同支撑假设，我们也无法置信十几个特征，甚至几个特征相似就让我们认为处理组和对照组可比。</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zh-CN" sz="2000" dirty="0">
                <a:latin typeface="Times New Roman" panose="02020603050405020304" pitchFamily="18" charset="0"/>
                <a:cs typeface="Times New Roman" panose="02020603050405020304" pitchFamily="18" charset="0"/>
              </a:rPr>
              <a:t>也就是说，在能够满足共同支撑假设和协变量平衡假设的前提下，协变量的数量应该是越多越好。</a:t>
            </a:r>
            <a:r>
              <a:rPr lang="en-US" altLang="zh-CN" sz="2000" dirty="0" err="1">
                <a:latin typeface="Times New Roman" panose="02020603050405020304" pitchFamily="18" charset="0"/>
                <a:cs typeface="Times New Roman" panose="02020603050405020304" pitchFamily="18" charset="0"/>
              </a:rPr>
              <a:t>Knaus</a:t>
            </a:r>
            <a:r>
              <a:rPr lang="en-US" altLang="zh-CN" sz="2000" dirty="0">
                <a:latin typeface="Times New Roman" panose="02020603050405020304" pitchFamily="18" charset="0"/>
                <a:cs typeface="Times New Roman" panose="02020603050405020304" pitchFamily="18" charset="0"/>
              </a:rPr>
              <a:t>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2020</a:t>
            </a:r>
            <a:r>
              <a:rPr lang="zh-CN" altLang="zh-CN" sz="2000" dirty="0">
                <a:latin typeface="Times New Roman" panose="02020603050405020304" pitchFamily="18" charset="0"/>
                <a:cs typeface="Times New Roman" panose="02020603050405020304" pitchFamily="18" charset="0"/>
              </a:rPr>
              <a:t>）就利用</a:t>
            </a:r>
            <a:r>
              <a:rPr lang="en-US" altLang="zh-CN" sz="2000" dirty="0">
                <a:latin typeface="Times New Roman" panose="02020603050405020304" pitchFamily="18" charset="0"/>
                <a:cs typeface="Times New Roman" panose="02020603050405020304" pitchFamily="18" charset="0"/>
              </a:rPr>
              <a:t>Post-Lasso</a:t>
            </a:r>
            <a:r>
              <a:rPr lang="zh-CN" altLang="zh-CN" sz="2000" dirty="0">
                <a:latin typeface="Times New Roman" panose="02020603050405020304" pitchFamily="18" charset="0"/>
                <a:cs typeface="Times New Roman" panose="02020603050405020304" pitchFamily="18" charset="0"/>
              </a:rPr>
              <a:t>的方法在</a:t>
            </a:r>
            <a:r>
              <a:rPr lang="en-US" altLang="zh-CN" sz="2000" dirty="0">
                <a:latin typeface="Times New Roman" panose="02020603050405020304" pitchFamily="18" charset="0"/>
                <a:cs typeface="Times New Roman" panose="02020603050405020304" pitchFamily="18" charset="0"/>
              </a:rPr>
              <a:t>1268</a:t>
            </a:r>
            <a:r>
              <a:rPr lang="zh-CN" altLang="zh-CN" sz="2000" dirty="0">
                <a:latin typeface="Times New Roman" panose="02020603050405020304" pitchFamily="18" charset="0"/>
                <a:cs typeface="Times New Roman" panose="02020603050405020304" pitchFamily="18" charset="0"/>
              </a:rPr>
              <a:t>个协变量中进行特征筛选然后匹配，最终获得是否参与工作培训项目对失业人员就业时间的因果效应。</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b="1" dirty="0">
                <a:latin typeface="Times New Roman" panose="02020603050405020304" pitchFamily="18" charset="0"/>
                <a:cs typeface="Times New Roman" panose="02020603050405020304" pitchFamily="18" charset="0"/>
              </a:rPr>
              <a:t>文本数据匹配：</a:t>
            </a:r>
            <a:r>
              <a:rPr lang="en-US" altLang="zh-CN" sz="2000" b="1"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Robertsy</a:t>
            </a:r>
            <a:r>
              <a:rPr lang="en-US" altLang="zh-CN" sz="2000" dirty="0">
                <a:latin typeface="Times New Roman" panose="02020603050405020304" pitchFamily="18" charset="0"/>
                <a:cs typeface="Times New Roman" panose="02020603050405020304" pitchFamily="18" charset="0"/>
              </a:rPr>
              <a:t>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2020</a:t>
            </a:r>
            <a:r>
              <a:rPr lang="zh-CN" altLang="zh-CN" sz="2000" dirty="0">
                <a:latin typeface="Times New Roman" panose="02020603050405020304" pitchFamily="18" charset="0"/>
                <a:cs typeface="Times New Roman" panose="02020603050405020304" pitchFamily="18" charset="0"/>
              </a:rPr>
              <a:t>）在</a:t>
            </a:r>
            <a:r>
              <a:rPr lang="zh-CN" altLang="en-US" sz="2000" dirty="0">
                <a:latin typeface="Times New Roman" panose="02020603050405020304" pitchFamily="18" charset="0"/>
                <a:cs typeface="Times New Roman" panose="02020603050405020304" pitchFamily="18" charset="0"/>
              </a:rPr>
              <a:t>研究</a:t>
            </a:r>
            <a:r>
              <a:rPr lang="zh-CN" altLang="zh-CN" sz="2000" dirty="0">
                <a:latin typeface="Times New Roman" panose="02020603050405020304" pitchFamily="18" charset="0"/>
                <a:cs typeface="Times New Roman" panose="02020603050405020304" pitchFamily="18" charset="0"/>
              </a:rPr>
              <a:t>中国社交媒体中，有被审查经历是否会增加其再次被审查的概率。</a:t>
            </a:r>
            <a:r>
              <a:rPr lang="zh-CN" altLang="en-US" sz="2000" dirty="0">
                <a:latin typeface="Times New Roman" panose="02020603050405020304" pitchFamily="18" charset="0"/>
                <a:cs typeface="Times New Roman" panose="02020603050405020304" pitchFamily="18" charset="0"/>
              </a:rPr>
              <a:t>为此</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他们</a:t>
            </a:r>
            <a:r>
              <a:rPr lang="zh-CN" altLang="zh-CN" sz="2000" dirty="0">
                <a:latin typeface="Times New Roman" panose="02020603050405020304" pitchFamily="18" charset="0"/>
                <a:cs typeface="Times New Roman" panose="02020603050405020304" pitchFamily="18" charset="0"/>
              </a:rPr>
              <a:t>设计了一个机器学习方法，来解决文本数据的匹配问题，进而应用在上述问题的因果识别当中。具体而言，他们使用一个合适的主题模型来表征文本，然后再用倾向得分来匹配文本主题。</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4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23</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更好地构建对照</a:t>
            </a:r>
            <a:r>
              <a:rPr lang="zh-CN" altLang="zh-CN" sz="2800" b="1" dirty="0" smtClean="0">
                <a:latin typeface="Times New Roman" panose="02020603050405020304" pitchFamily="18" charset="0"/>
                <a:cs typeface="Times New Roman" panose="02020603050405020304" pitchFamily="18" charset="0"/>
              </a:rPr>
              <a:t>组</a:t>
            </a:r>
            <a:r>
              <a:rPr lang="zh-CN" altLang="en-US" sz="2800" b="1" dirty="0" smtClean="0">
                <a:latin typeface="Times New Roman" panose="02020603050405020304" pitchFamily="18" charset="0"/>
                <a:cs typeface="Times New Roman" panose="02020603050405020304" pitchFamily="18" charset="0"/>
              </a:rPr>
              <a:t>：合成控制法</a:t>
            </a:r>
            <a:endParaRPr lang="zh-CN" altLang="en-US" sz="2800" b="1" dirty="0"/>
          </a:p>
        </p:txBody>
      </p:sp>
      <p:sp>
        <p:nvSpPr>
          <p:cNvPr id="10" name="内容占位符 2"/>
          <p:cNvSpPr>
            <a:spLocks noGrp="1"/>
          </p:cNvSpPr>
          <p:nvPr>
            <p:ph idx="1"/>
          </p:nvPr>
        </p:nvSpPr>
        <p:spPr>
          <a:xfrm>
            <a:off x="534669" y="1582421"/>
            <a:ext cx="10384871" cy="4583564"/>
          </a:xfrm>
        </p:spPr>
        <p:txBody>
          <a:bodyPr>
            <a:noAutofit/>
          </a:bodyPr>
          <a:lstStyle/>
          <a:p>
            <a:pPr fontAlgn="auto">
              <a:spcBef>
                <a:spcPts val="0"/>
              </a:spcBef>
              <a:buSzPct val="100000"/>
            </a:pPr>
            <a:r>
              <a:rPr lang="zh-CN" altLang="zh-CN" sz="2000" dirty="0" smtClean="0"/>
              <a:t>在</a:t>
            </a:r>
            <a:r>
              <a:rPr lang="zh-CN" altLang="zh-CN" sz="2000" dirty="0"/>
              <a:t>处理组非常独特，难以寻找到或匹配到合适的对照组的情况下，也可以考虑利用众多对照组“合成”一个合适的对照组</a:t>
            </a:r>
            <a:r>
              <a:rPr lang="zh-CN" altLang="zh-CN" sz="2000" dirty="0" smtClean="0"/>
              <a:t>。</a:t>
            </a:r>
            <a:endParaRPr lang="en-US" altLang="zh-CN" sz="2000" dirty="0" smtClean="0"/>
          </a:p>
          <a:p>
            <a:pPr marL="0" fontAlgn="auto">
              <a:spcBef>
                <a:spcPts val="0"/>
              </a:spcBef>
              <a:buSzPct val="100000"/>
            </a:pPr>
            <a:endParaRPr lang="en-US" altLang="zh-CN" sz="2000" dirty="0" smtClean="0"/>
          </a:p>
          <a:p>
            <a:pPr fontAlgn="auto">
              <a:spcBef>
                <a:spcPts val="0"/>
              </a:spcBef>
              <a:buSzPct val="100000"/>
            </a:pPr>
            <a:r>
              <a:rPr lang="zh-CN" altLang="en-US" sz="2000" dirty="0"/>
              <a:t>逻辑：政策</a:t>
            </a:r>
            <a:r>
              <a:rPr lang="zh-CN" altLang="zh-CN" sz="2000" dirty="0"/>
              <a:t>前，处理组与其他众多对照组之间的拟合关系，能够在处理政策后（如果没有处理政策发生）仍然保持不变。</a:t>
            </a:r>
            <a:endParaRPr lang="en-US" altLang="zh-CN" sz="2000" dirty="0"/>
          </a:p>
          <a:p>
            <a:endParaRPr lang="en-US" altLang="zh-CN" sz="2000" dirty="0"/>
          </a:p>
        </p:txBody>
      </p:sp>
      <p:pic>
        <p:nvPicPr>
          <p:cNvPr id="11" name="Picture 2" descr="https://gimg2.baidu.com/image_search/src=http%3A%2F%2Fwww.pianshen.com%2Fimages%2F995%2Fa630e2a66049194ba718224257c17683.png&amp;refer=http%3A%2F%2Fwww.pianshen.com&amp;app=2002&amp;size=f9999,10000&amp;q=a80&amp;n=0&amp;g=0n&amp;fmt=jpeg?sec=1624065898&amp;t=127ef1bf5a8e71c420f2bd33b3d6cd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951" y="3246830"/>
            <a:ext cx="4823459" cy="361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18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24</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更好地构建对照</a:t>
            </a:r>
            <a:r>
              <a:rPr lang="zh-CN" altLang="zh-CN" sz="2800" b="1" dirty="0" smtClean="0">
                <a:latin typeface="Times New Roman" panose="02020603050405020304" pitchFamily="18" charset="0"/>
                <a:cs typeface="Times New Roman" panose="02020603050405020304" pitchFamily="18" charset="0"/>
              </a:rPr>
              <a:t>组</a:t>
            </a:r>
            <a:r>
              <a:rPr lang="zh-CN" altLang="en-US" sz="2800" b="1" dirty="0" smtClean="0">
                <a:latin typeface="Times New Roman" panose="02020603050405020304" pitchFamily="18" charset="0"/>
                <a:cs typeface="Times New Roman" panose="02020603050405020304" pitchFamily="18" charset="0"/>
              </a:rPr>
              <a:t>：合成控制法</a:t>
            </a:r>
            <a:endParaRPr lang="zh-CN" altLang="en-US" sz="2800" b="1" dirty="0"/>
          </a:p>
        </p:txBody>
      </p:sp>
      <p:sp>
        <p:nvSpPr>
          <p:cNvPr id="12" name="内容占位符 2"/>
          <p:cNvSpPr>
            <a:spLocks noGrp="1"/>
          </p:cNvSpPr>
          <p:nvPr>
            <p:ph idx="1"/>
          </p:nvPr>
        </p:nvSpPr>
        <p:spPr>
          <a:xfrm>
            <a:off x="534670" y="1582420"/>
            <a:ext cx="9624060" cy="5404485"/>
          </a:xfrm>
        </p:spPr>
        <p:txBody>
          <a:bodyPr>
            <a:noAutofit/>
          </a:bodyPr>
          <a:lstStyle/>
          <a:p>
            <a:pPr>
              <a:buSzPct val="170000"/>
            </a:pPr>
            <a:r>
              <a:rPr lang="zh-CN" altLang="zh-CN" sz="2000" dirty="0" smtClean="0">
                <a:latin typeface="Times New Roman" panose="02020603050405020304" pitchFamily="18" charset="0"/>
                <a:cs typeface="Times New Roman" panose="02020603050405020304" pitchFamily="18" charset="0"/>
              </a:rPr>
              <a:t>如果</a:t>
            </a:r>
            <a:r>
              <a:rPr lang="zh-CN" altLang="zh-CN" sz="2000" dirty="0">
                <a:latin typeface="Times New Roman" panose="02020603050405020304" pitchFamily="18" charset="0"/>
                <a:cs typeface="Times New Roman" panose="02020603050405020304" pitchFamily="18" charset="0"/>
              </a:rPr>
              <a:t>在处理政策之前，处理组与对照组之间拟合得较好，但这种拟合关系到了处理政策后，可能就不存在了，那么用机器学习的术语，这就是出现了过拟合的问题。</a:t>
            </a:r>
            <a:endParaRPr lang="en-US" altLang="zh-CN" sz="2000" dirty="0">
              <a:latin typeface="Times New Roman" panose="02020603050405020304" pitchFamily="18" charset="0"/>
              <a:cs typeface="Times New Roman" panose="02020603050405020304" pitchFamily="18" charset="0"/>
            </a:endParaRPr>
          </a:p>
          <a:p>
            <a:pPr>
              <a:buSzPct val="170000"/>
            </a:pPr>
            <a:endParaRPr lang="en-US" altLang="zh-CN" sz="2000" dirty="0">
              <a:latin typeface="Times New Roman" panose="02020603050405020304" pitchFamily="18" charset="0"/>
              <a:cs typeface="Times New Roman" panose="02020603050405020304" pitchFamily="18" charset="0"/>
            </a:endParaRPr>
          </a:p>
          <a:p>
            <a:pPr>
              <a:buSzPct val="170000"/>
            </a:pPr>
            <a:endParaRPr lang="en-US" altLang="zh-CN" sz="2000" dirty="0">
              <a:latin typeface="Times New Roman" panose="02020603050405020304" pitchFamily="18" charset="0"/>
              <a:cs typeface="Times New Roman" panose="02020603050405020304" pitchFamily="18" charset="0"/>
            </a:endParaRPr>
          </a:p>
          <a:p>
            <a:pPr>
              <a:buSzPct val="170000"/>
            </a:pPr>
            <a:endParaRPr lang="en-US" altLang="zh-CN" sz="2000" dirty="0" smtClean="0">
              <a:latin typeface="Times New Roman" panose="02020603050405020304" pitchFamily="18" charset="0"/>
              <a:cs typeface="Times New Roman" panose="02020603050405020304" pitchFamily="18" charset="0"/>
            </a:endParaRPr>
          </a:p>
          <a:p>
            <a:pPr>
              <a:buSzPct val="170000"/>
            </a:pPr>
            <a:r>
              <a:rPr lang="zh-CN" altLang="en-US" sz="2000" dirty="0" smtClean="0">
                <a:latin typeface="Times New Roman" panose="02020603050405020304" pitchFamily="18" charset="0"/>
                <a:cs typeface="Times New Roman" panose="02020603050405020304" pitchFamily="18" charset="0"/>
              </a:rPr>
              <a:t>机器学习</a:t>
            </a:r>
            <a:r>
              <a:rPr lang="zh-CN" altLang="en-US" sz="2000" dirty="0">
                <a:latin typeface="Times New Roman" panose="02020603050405020304" pitchFamily="18" charset="0"/>
                <a:cs typeface="Times New Roman" panose="02020603050405020304" pitchFamily="18" charset="0"/>
              </a:rPr>
              <a:t>：引入惩罚项，提高泛化能力；允许权重为负；高度非线性。</a:t>
            </a:r>
            <a:endParaRPr lang="en-US" altLang="zh-CN" sz="2000" dirty="0">
              <a:latin typeface="Times New Roman" panose="02020603050405020304" pitchFamily="18" charset="0"/>
              <a:cs typeface="Times New Roman" panose="02020603050405020304" pitchFamily="18" charset="0"/>
            </a:endParaRPr>
          </a:p>
          <a:p>
            <a:pPr>
              <a:buSzPct val="170000"/>
            </a:pPr>
            <a:endParaRPr lang="en-US" altLang="zh-CN"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1238674490"/>
              </p:ext>
            </p:extLst>
          </p:nvPr>
        </p:nvGraphicFramePr>
        <p:xfrm>
          <a:off x="1530276" y="2412479"/>
          <a:ext cx="7848872" cy="953856"/>
        </p:xfrm>
        <a:graphic>
          <a:graphicData uri="http://schemas.openxmlformats.org/presentationml/2006/ole">
            <mc:AlternateContent xmlns:mc="http://schemas.openxmlformats.org/markup-compatibility/2006">
              <mc:Choice xmlns:v="urn:schemas-microsoft-com:vml" Requires="v">
                <p:oleObj spid="_x0000_s13341" name="Equation" r:id="rId5" imgW="3657600" imgH="444500" progId="Equation.DSMT4">
                  <p:embed/>
                </p:oleObj>
              </mc:Choice>
              <mc:Fallback>
                <p:oleObj name="Equation" r:id="rId5" imgW="3657600" imgH="444500" progId="Equation.DSMT4">
                  <p:embed/>
                  <p:pic>
                    <p:nvPicPr>
                      <p:cNvPr id="6" name="对象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0276" y="2412479"/>
                        <a:ext cx="7848872" cy="953856"/>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4" name="矩形 13"/>
              <p:cNvSpPr/>
              <p:nvPr/>
            </p:nvSpPr>
            <p:spPr>
              <a:xfrm>
                <a:off x="1165314" y="4428705"/>
                <a:ext cx="8098111" cy="181863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zh-CN" altLang="en-US" i="1">
                              <a:latin typeface="Cambria Math" panose="02040503050406030204" pitchFamily="18" charset="0"/>
                            </a:rPr>
                          </m:ctrlPr>
                        </m:eqArrPr>
                        <m:e>
                          <m:r>
                            <a:rPr lang="zh-CN" altLang="en-US">
                              <a:latin typeface="Cambria Math" panose="02040503050406030204" pitchFamily="18" charset="0"/>
                            </a:rPr>
                            <m:t>&amp;</m:t>
                          </m:r>
                          <m:d>
                            <m:dPr>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𝜇</m:t>
                                      </m:r>
                                    </m:e>
                                  </m:acc>
                                  <m:r>
                                    <a:rPr lang="zh-CN" altLang="en-US" i="0">
                                      <a:latin typeface="Cambria Math" panose="02040503050406030204" pitchFamily="18" charset="0"/>
                                    </a:rPr>
                                    <m:t>(</m:t>
                                  </m:r>
                                  <m:r>
                                    <a:rPr lang="zh-CN" altLang="en-US" i="1">
                                      <a:latin typeface="Cambria Math" panose="02040503050406030204" pitchFamily="18" charset="0"/>
                                    </a:rPr>
                                    <m:t>𝑗</m:t>
                                  </m:r>
                                  <m:r>
                                    <a:rPr lang="zh-CN" altLang="en-US" i="0">
                                      <a:latin typeface="Cambria Math" panose="02040503050406030204" pitchFamily="18" charset="0"/>
                                    </a:rPr>
                                    <m:t>;</m:t>
                                  </m:r>
                                  <m:r>
                                    <a:rPr lang="zh-CN" altLang="en-US" i="1">
                                      <a:latin typeface="Cambria Math" panose="02040503050406030204" pitchFamily="18" charset="0"/>
                                    </a:rPr>
                                    <m:t>𝛼</m:t>
                                  </m:r>
                                  <m:r>
                                    <a:rPr lang="zh-CN" altLang="en-US" i="0">
                                      <a:latin typeface="Cambria Math" panose="02040503050406030204" pitchFamily="18" charset="0"/>
                                    </a:rPr>
                                    <m:t>,</m:t>
                                  </m:r>
                                  <m:r>
                                    <a:rPr lang="zh-CN" altLang="en-US" i="1">
                                      <a:latin typeface="Cambria Math" panose="02040503050406030204" pitchFamily="18" charset="0"/>
                                    </a:rPr>
                                    <m:t>𝜆</m:t>
                                  </m:r>
                                  <m:r>
                                    <a:rPr lang="zh-CN" altLang="en-US" i="0">
                                      <a:latin typeface="Cambria Math" panose="02040503050406030204" pitchFamily="18" charset="0"/>
                                    </a:rPr>
                                    <m:t>),</m:t>
                                  </m:r>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𝜔</m:t>
                                      </m:r>
                                    </m:e>
                                  </m:acc>
                                  <m:r>
                                    <a:rPr lang="zh-CN" altLang="en-US" i="0">
                                      <a:latin typeface="Cambria Math" panose="02040503050406030204" pitchFamily="18" charset="0"/>
                                    </a:rPr>
                                    <m:t>(</m:t>
                                  </m:r>
                                  <m:r>
                                    <a:rPr lang="zh-CN" altLang="en-US" i="1">
                                      <a:latin typeface="Cambria Math" panose="02040503050406030204" pitchFamily="18" charset="0"/>
                                    </a:rPr>
                                    <m:t>𝑗</m:t>
                                  </m:r>
                                  <m:r>
                                    <a:rPr lang="zh-CN" altLang="en-US" i="0">
                                      <a:latin typeface="Cambria Math" panose="02040503050406030204" pitchFamily="18" charset="0"/>
                                    </a:rPr>
                                    <m:t>;</m:t>
                                  </m:r>
                                  <m:r>
                                    <a:rPr lang="zh-CN" altLang="en-US" i="1">
                                      <a:latin typeface="Cambria Math" panose="02040503050406030204" pitchFamily="18" charset="0"/>
                                    </a:rPr>
                                    <m:t>𝛼</m:t>
                                  </m:r>
                                  <m:r>
                                    <a:rPr lang="zh-CN" altLang="en-US" i="0">
                                      <a:latin typeface="Cambria Math" panose="02040503050406030204" pitchFamily="18" charset="0"/>
                                    </a:rPr>
                                    <m:t>,</m:t>
                                  </m:r>
                                  <m:r>
                                    <a:rPr lang="zh-CN" altLang="en-US" i="1">
                                      <a:latin typeface="Cambria Math" panose="02040503050406030204" pitchFamily="18" charset="0"/>
                                    </a:rPr>
                                    <m:t>𝜆</m:t>
                                  </m:r>
                                </m:e>
                              </m:d>
                            </m:e>
                          </m:d>
                          <m:r>
                            <a:rPr lang="zh-CN" altLang="en-US" i="0">
                              <a:latin typeface="Cambria Math" panose="02040503050406030204" pitchFamily="18" charset="0"/>
                            </a:rPr>
                            <m:t>=</m:t>
                          </m:r>
                          <m:r>
                            <a:rPr lang="zh-CN" altLang="en-US" i="1">
                              <a:latin typeface="Cambria Math" panose="02040503050406030204" pitchFamily="18" charset="0"/>
                            </a:rPr>
                            <m:t>𝑎𝑟</m:t>
                          </m:r>
                          <m:func>
                            <m:funcPr>
                              <m:ctrlPr>
                                <a:rPr lang="zh-CN" altLang="en-US" i="1">
                                  <a:latin typeface="Cambria Math" panose="02040503050406030204" pitchFamily="18" charset="0"/>
                                </a:rPr>
                              </m:ctrlPr>
                            </m:funcPr>
                            <m:fName>
                              <m:r>
                                <a:rPr lang="zh-CN" altLang="en-US" i="1">
                                  <a:latin typeface="Cambria Math" panose="02040503050406030204" pitchFamily="18" charset="0"/>
                                </a:rPr>
                                <m:t>𝑔</m:t>
                              </m:r>
                            </m:fName>
                            <m:e>
                              <m:limLow>
                                <m:limLowPr>
                                  <m:ctrlPr>
                                    <a:rPr lang="zh-CN" altLang="en-US" i="1">
                                      <a:latin typeface="Cambria Math" panose="02040503050406030204" pitchFamily="18" charset="0"/>
                                    </a:rPr>
                                  </m:ctrlPr>
                                </m:limLowPr>
                                <m:e>
                                  <m:r>
                                    <a:rPr lang="zh-CN" altLang="en-US" i="1">
                                      <a:latin typeface="Cambria Math" panose="02040503050406030204" pitchFamily="18" charset="0"/>
                                    </a:rPr>
                                    <m:t>𝑚𝑖𝑛</m:t>
                                  </m:r>
                                </m:e>
                                <m:lim>
                                  <m:r>
                                    <a:rPr lang="zh-CN" altLang="en-US" i="1">
                                      <a:latin typeface="Cambria Math" panose="02040503050406030204" pitchFamily="18" charset="0"/>
                                    </a:rPr>
                                    <m:t>𝜇</m:t>
                                  </m:r>
                                  <m:r>
                                    <a:rPr lang="zh-CN" altLang="en-US" i="0">
                                      <a:latin typeface="Cambria Math" panose="02040503050406030204" pitchFamily="18" charset="0"/>
                                    </a:rPr>
                                    <m:t>,</m:t>
                                  </m:r>
                                  <m:r>
                                    <a:rPr lang="zh-CN" altLang="en-US" i="1">
                                      <a:latin typeface="Cambria Math" panose="02040503050406030204" pitchFamily="18" charset="0"/>
                                    </a:rPr>
                                    <m:t>𝜔</m:t>
                                  </m:r>
                                </m:lim>
                              </m:limLow>
                            </m:e>
                          </m:func>
                          <m:r>
                            <a:rPr lang="zh-CN" altLang="en-US" i="0">
                              <a:latin typeface="Cambria Math" panose="02040503050406030204" pitchFamily="18" charset="0"/>
                            </a:rPr>
                            <m:t> </m:t>
                          </m:r>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𝑡</m:t>
                              </m:r>
                              <m:r>
                                <a:rPr lang="zh-CN" altLang="en-US" i="0">
                                  <a:latin typeface="Cambria Math" panose="02040503050406030204" pitchFamily="18" charset="0"/>
                                </a:rPr>
                                <m:t>=1</m:t>
                              </m:r>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𝑇</m:t>
                                  </m:r>
                                </m:e>
                                <m:sub>
                                  <m:r>
                                    <a:rPr lang="zh-CN" altLang="en-US" i="0">
                                      <a:latin typeface="Cambria Math" panose="02040503050406030204" pitchFamily="18" charset="0"/>
                                    </a:rPr>
                                    <m:t>0</m:t>
                                  </m:r>
                                </m:sub>
                              </m:sSub>
                            </m:sup>
                            <m:e>
                              <m:r>
                                <a:rPr lang="zh-CN" altLang="en-US" i="0">
                                  <a:latin typeface="Cambria Math" panose="02040503050406030204" pitchFamily="18" charset="0"/>
                                </a:rPr>
                                <m:t> </m:t>
                              </m:r>
                            </m:e>
                          </m:nary>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𝑌</m:t>
                                      </m:r>
                                    </m:e>
                                    <m:sub>
                                      <m:r>
                                        <a:rPr lang="zh-CN" altLang="en-US" i="1">
                                          <a:latin typeface="Cambria Math" panose="02040503050406030204" pitchFamily="18" charset="0"/>
                                        </a:rPr>
                                        <m:t>𝑗</m:t>
                                      </m:r>
                                      <m:r>
                                        <a:rPr lang="zh-CN" altLang="en-US" i="0">
                                          <a:latin typeface="Cambria Math" panose="02040503050406030204" pitchFamily="18" charset="0"/>
                                        </a:rPr>
                                        <m:t>,</m:t>
                                      </m:r>
                                      <m:r>
                                        <a:rPr lang="zh-CN" altLang="en-US" i="1">
                                          <a:latin typeface="Cambria Math" panose="02040503050406030204" pitchFamily="18" charset="0"/>
                                        </a:rPr>
                                        <m:t>𝑡</m:t>
                                      </m:r>
                                    </m:sub>
                                    <m:sup>
                                      <m:r>
                                        <m:rPr>
                                          <m:sty m:val="p"/>
                                        </m:rPr>
                                        <a:rPr lang="zh-CN" altLang="en-US" i="0">
                                          <a:latin typeface="Cambria Math" panose="02040503050406030204" pitchFamily="18" charset="0"/>
                                        </a:rPr>
                                        <m:t>obs</m:t>
                                      </m:r>
                                    </m:sup>
                                  </m:sSubSup>
                                  <m:r>
                                    <a:rPr lang="zh-CN" altLang="en-US" i="0">
                                      <a:latin typeface="Cambria Math" panose="02040503050406030204" pitchFamily="18" charset="0"/>
                                    </a:rPr>
                                    <m:t>−</m:t>
                                  </m:r>
                                  <m:r>
                                    <a:rPr lang="zh-CN" altLang="en-US" i="1">
                                      <a:latin typeface="Cambria Math" panose="02040503050406030204" pitchFamily="18" charset="0"/>
                                    </a:rPr>
                                    <m:t>𝜇</m:t>
                                  </m:r>
                                  <m:r>
                                    <a:rPr lang="zh-CN" altLang="en-US" i="0">
                                      <a:latin typeface="Cambria Math" panose="02040503050406030204" pitchFamily="18" charset="0"/>
                                    </a:rPr>
                                    <m:t>−</m:t>
                                  </m:r>
                                  <m:nary>
                                    <m:naryPr>
                                      <m:chr m:val="∑"/>
                                      <m:limLoc m:val="undOvr"/>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≠0,</m:t>
                                      </m:r>
                                      <m:r>
                                        <a:rPr lang="zh-CN" altLang="en-US" i="1">
                                          <a:latin typeface="Cambria Math" panose="02040503050406030204" pitchFamily="18" charset="0"/>
                                        </a:rPr>
                                        <m:t>𝑗</m:t>
                                      </m:r>
                                    </m:sub>
                                    <m:sup/>
                                    <m:e>
                                      <m:r>
                                        <a:rPr lang="zh-CN" altLang="en-US" i="0">
                                          <a:latin typeface="Cambria Math" panose="02040503050406030204" pitchFamily="18" charset="0"/>
                                        </a:rPr>
                                        <m:t> </m:t>
                                      </m:r>
                                    </m:e>
                                  </m:nary>
                                  <m:sSub>
                                    <m:sSubPr>
                                      <m:ctrlPr>
                                        <a:rPr lang="zh-CN" altLang="en-US" i="1">
                                          <a:latin typeface="Cambria Math" panose="02040503050406030204" pitchFamily="18" charset="0"/>
                                        </a:rPr>
                                      </m:ctrlPr>
                                    </m:sSubPr>
                                    <m:e>
                                      <m:r>
                                        <a:rPr lang="zh-CN" altLang="en-US" i="1">
                                          <a:latin typeface="Cambria Math" panose="02040503050406030204" pitchFamily="18" charset="0"/>
                                        </a:rPr>
                                        <m:t>𝜔</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𝑌</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𝑡</m:t>
                                      </m:r>
                                    </m:sub>
                                    <m:sup>
                                      <m:r>
                                        <m:rPr>
                                          <m:sty m:val="p"/>
                                        </m:rPr>
                                        <a:rPr lang="zh-CN" altLang="en-US" i="0">
                                          <a:latin typeface="Cambria Math" panose="02040503050406030204" pitchFamily="18" charset="0"/>
                                        </a:rPr>
                                        <m:t>obs</m:t>
                                      </m:r>
                                    </m:sup>
                                  </m:sSubSup>
                                </m:e>
                              </m:d>
                            </m:e>
                            <m:sup>
                              <m:r>
                                <a:rPr lang="zh-CN" altLang="en-US" i="0">
                                  <a:latin typeface="Cambria Math" panose="02040503050406030204" pitchFamily="18" charset="0"/>
                                </a:rPr>
                                <m:t>2</m:t>
                              </m:r>
                            </m:sup>
                          </m:sSup>
                        </m:e>
                        <m:e>
                          <m:r>
                            <a:rPr lang="zh-CN" altLang="en-US" i="0">
                              <a:latin typeface="Cambria Math" panose="02040503050406030204" pitchFamily="18" charset="0"/>
                            </a:rPr>
                            <m:t>&amp;+</m:t>
                          </m:r>
                          <m:r>
                            <a:rPr lang="zh-CN" altLang="en-US" i="1">
                              <a:latin typeface="Cambria Math" panose="02040503050406030204" pitchFamily="18" charset="0"/>
                            </a:rPr>
                            <m:t>𝜆</m:t>
                          </m:r>
                          <m:r>
                            <a:rPr lang="zh-CN" altLang="en-US" i="0">
                              <a:latin typeface="Cambria Math" panose="02040503050406030204" pitchFamily="18" charset="0"/>
                            </a:rPr>
                            <m:t>⋅</m:t>
                          </m:r>
                          <m:d>
                            <m:dPr>
                              <m:ctrlPr>
                                <a:rPr lang="zh-CN" altLang="en-US" i="1">
                                  <a:latin typeface="Cambria Math" panose="02040503050406030204" pitchFamily="18" charset="0"/>
                                </a:rPr>
                              </m:ctrlPr>
                            </m:dPr>
                            <m:e>
                              <m:f>
                                <m:fPr>
                                  <m:ctrlPr>
                                    <a:rPr lang="zh-CN" altLang="en-US" i="1">
                                      <a:latin typeface="Cambria Math" panose="02040503050406030204" pitchFamily="18" charset="0"/>
                                    </a:rPr>
                                  </m:ctrlPr>
                                </m:fPr>
                                <m:num>
                                  <m:r>
                                    <a:rPr lang="zh-CN" altLang="en-US" i="0">
                                      <a:latin typeface="Cambria Math" panose="02040503050406030204" pitchFamily="18" charset="0"/>
                                    </a:rPr>
                                    <m:t>1−</m:t>
                                  </m:r>
                                  <m:r>
                                    <a:rPr lang="zh-CN" altLang="en-US" i="1">
                                      <a:latin typeface="Cambria Math" panose="02040503050406030204" pitchFamily="18" charset="0"/>
                                    </a:rPr>
                                    <m:t>𝛼</m:t>
                                  </m:r>
                                </m:num>
                                <m:den>
                                  <m:r>
                                    <a:rPr lang="zh-CN" altLang="en-US" i="0">
                                      <a:latin typeface="Cambria Math" panose="02040503050406030204" pitchFamily="18" charset="0"/>
                                    </a:rPr>
                                    <m:t>2</m:t>
                                  </m:r>
                                </m:den>
                              </m:f>
                              <m:r>
                                <a:rPr lang="zh-CN" altLang="en-US" i="0">
                                  <a:latin typeface="Cambria Math" panose="02040503050406030204" pitchFamily="18" charset="0"/>
                                </a:rPr>
                                <m:t>∥</m:t>
                              </m:r>
                              <m:r>
                                <a:rPr lang="zh-CN" altLang="en-US" i="1">
                                  <a:latin typeface="Cambria Math" panose="02040503050406030204" pitchFamily="18" charset="0"/>
                                </a:rPr>
                                <m:t>𝜔</m:t>
                              </m:r>
                              <m:sSubSup>
                                <m:sSubSupPr>
                                  <m:ctrlPr>
                                    <a:rPr lang="zh-CN" altLang="en-US" i="1">
                                      <a:latin typeface="Cambria Math" panose="02040503050406030204" pitchFamily="18" charset="0"/>
                                    </a:rPr>
                                  </m:ctrlPr>
                                </m:sSubSupPr>
                                <m:e>
                                  <m:r>
                                    <a:rPr lang="zh-CN" altLang="en-US" i="0">
                                      <a:latin typeface="Cambria Math" panose="02040503050406030204" pitchFamily="18" charset="0"/>
                                    </a:rPr>
                                    <m:t>∥</m:t>
                                  </m:r>
                                </m:e>
                                <m:sub>
                                  <m:r>
                                    <a:rPr lang="zh-CN" altLang="en-US" i="0">
                                      <a:latin typeface="Cambria Math" panose="02040503050406030204" pitchFamily="18" charset="0"/>
                                    </a:rPr>
                                    <m:t>2</m:t>
                                  </m:r>
                                </m:sub>
                                <m:sup>
                                  <m:r>
                                    <a:rPr lang="zh-CN" altLang="en-US" i="0">
                                      <a:latin typeface="Cambria Math" panose="02040503050406030204" pitchFamily="18" charset="0"/>
                                    </a:rPr>
                                    <m:t>2</m:t>
                                  </m:r>
                                </m:sup>
                              </m:sSubSup>
                              <m:r>
                                <a:rPr lang="zh-CN" altLang="en-US" i="0">
                                  <a:latin typeface="Cambria Math" panose="02040503050406030204" pitchFamily="18" charset="0"/>
                                </a:rPr>
                                <m:t>+</m:t>
                              </m:r>
                              <m:r>
                                <a:rPr lang="zh-CN" altLang="en-US" i="1">
                                  <a:latin typeface="Cambria Math" panose="02040503050406030204" pitchFamily="18" charset="0"/>
                                </a:rPr>
                                <m:t>𝛼</m:t>
                              </m:r>
                              <m:r>
                                <a:rPr lang="zh-CN" altLang="en-US" i="0">
                                  <a:latin typeface="Cambria Math" panose="02040503050406030204" pitchFamily="18" charset="0"/>
                                </a:rPr>
                                <m:t>∥</m:t>
                              </m:r>
                              <m:r>
                                <a:rPr lang="zh-CN" altLang="en-US" i="1">
                                  <a:latin typeface="Cambria Math" panose="02040503050406030204" pitchFamily="18" charset="0"/>
                                </a:rPr>
                                <m:t>𝜔</m:t>
                              </m:r>
                              <m:sSub>
                                <m:sSubPr>
                                  <m:ctrlPr>
                                    <a:rPr lang="zh-CN" altLang="en-US" i="1">
                                      <a:latin typeface="Cambria Math" panose="02040503050406030204" pitchFamily="18" charset="0"/>
                                    </a:rPr>
                                  </m:ctrlPr>
                                </m:sSubPr>
                                <m:e>
                                  <m:r>
                                    <a:rPr lang="zh-CN" altLang="en-US" i="0">
                                      <a:latin typeface="Cambria Math" panose="02040503050406030204" pitchFamily="18" charset="0"/>
                                    </a:rPr>
                                    <m:t>∥</m:t>
                                  </m:r>
                                </m:e>
                                <m:sub>
                                  <m:r>
                                    <a:rPr lang="zh-CN" altLang="en-US" i="0">
                                      <a:latin typeface="Cambria Math" panose="02040503050406030204" pitchFamily="18" charset="0"/>
                                    </a:rPr>
                                    <m:t>1</m:t>
                                  </m:r>
                                </m:sub>
                              </m:sSub>
                            </m:e>
                          </m:d>
                        </m:e>
                      </m:eqArr>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1165314" y="4428705"/>
                <a:ext cx="8098111" cy="1818639"/>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366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25</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更好地构建对照</a:t>
            </a:r>
            <a:r>
              <a:rPr lang="zh-CN" altLang="zh-CN" sz="2800" b="1" dirty="0" smtClean="0">
                <a:latin typeface="Times New Roman" panose="02020603050405020304" pitchFamily="18" charset="0"/>
                <a:cs typeface="Times New Roman" panose="02020603050405020304" pitchFamily="18" charset="0"/>
              </a:rPr>
              <a:t>组</a:t>
            </a:r>
            <a:r>
              <a:rPr lang="zh-CN" altLang="en-US" sz="2800" b="1" dirty="0" smtClean="0">
                <a:latin typeface="Times New Roman" panose="02020603050405020304" pitchFamily="18" charset="0"/>
                <a:cs typeface="Times New Roman" panose="02020603050405020304" pitchFamily="18" charset="0"/>
              </a:rPr>
              <a:t>：合成控制法</a:t>
            </a:r>
            <a:endParaRPr lang="zh-CN" altLang="en-US" sz="2800" b="1" dirty="0"/>
          </a:p>
        </p:txBody>
      </p:sp>
      <p:sp>
        <p:nvSpPr>
          <p:cNvPr id="11" name="内容占位符 2"/>
          <p:cNvSpPr>
            <a:spLocks noGrp="1"/>
          </p:cNvSpPr>
          <p:nvPr>
            <p:ph idx="1"/>
          </p:nvPr>
        </p:nvSpPr>
        <p:spPr>
          <a:xfrm>
            <a:off x="534670" y="1582420"/>
            <a:ext cx="10024846" cy="3215469"/>
          </a:xfrm>
        </p:spPr>
        <p:txBody>
          <a:bodyPr>
            <a:noAutofit/>
          </a:bodyPr>
          <a:lstStyle/>
          <a:p>
            <a:pPr>
              <a:buSzPct val="170000"/>
            </a:pPr>
            <a:r>
              <a:rPr lang="en-US" altLang="zh-CN" sz="2000" dirty="0" err="1" smtClean="0">
                <a:latin typeface="Times New Roman" panose="02020603050405020304" pitchFamily="18" charset="0"/>
                <a:cs typeface="Times New Roman" panose="02020603050405020304" pitchFamily="18" charset="0"/>
              </a:rPr>
              <a:t>Guo</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and Zhang</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）在研究襄樊市更名为襄阳市对经济增长的影响时，使用了机器学习算法（</a:t>
            </a:r>
            <a:r>
              <a:rPr lang="en-US" altLang="zh-CN" sz="2000" dirty="0">
                <a:latin typeface="Times New Roman" panose="02020603050405020304" pitchFamily="18" charset="0"/>
                <a:cs typeface="Times New Roman" panose="02020603050405020304" pitchFamily="18" charset="0"/>
              </a:rPr>
              <a:t>Lasso</a:t>
            </a:r>
            <a:r>
              <a:rPr lang="zh-CN" altLang="zh-CN"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Elastic net</a:t>
            </a:r>
            <a:r>
              <a:rPr lang="zh-CN" altLang="zh-CN" sz="2000" dirty="0">
                <a:latin typeface="Times New Roman" panose="02020603050405020304" pitchFamily="18" charset="0"/>
                <a:cs typeface="Times New Roman" panose="02020603050405020304" pitchFamily="18" charset="0"/>
              </a:rPr>
              <a:t>）进行控制个体的筛选，以便为襄樊市合成出一个更好的对照组。</a:t>
            </a:r>
            <a:endParaRPr lang="en-US" altLang="zh-CN" sz="2000" dirty="0">
              <a:latin typeface="Times New Roman" panose="02020603050405020304" pitchFamily="18" charset="0"/>
              <a:cs typeface="Times New Roman" panose="02020603050405020304" pitchFamily="18" charset="0"/>
            </a:endParaRPr>
          </a:p>
          <a:p>
            <a:pPr>
              <a:buSzPct val="170000"/>
            </a:pPr>
            <a:endParaRPr lang="en-US" altLang="zh-CN" sz="2000" dirty="0">
              <a:latin typeface="Times New Roman" panose="02020603050405020304" pitchFamily="18" charset="0"/>
              <a:cs typeface="Times New Roman" panose="02020603050405020304" pitchFamily="18" charset="0"/>
            </a:endParaRPr>
          </a:p>
          <a:p>
            <a:pPr>
              <a:buSzPct val="170000"/>
            </a:pPr>
            <a:r>
              <a:rPr lang="en-US" altLang="zh-CN" sz="2000" dirty="0" err="1">
                <a:latin typeface="Times New Roman" panose="02020603050405020304" pitchFamily="18" charset="0"/>
                <a:cs typeface="Times New Roman" panose="02020603050405020304" pitchFamily="18" charset="0"/>
              </a:rPr>
              <a:t>Mühlbach</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2020</a:t>
            </a:r>
            <a:r>
              <a:rPr lang="zh-CN" altLang="zh-CN" sz="2000" dirty="0">
                <a:latin typeface="Times New Roman" panose="02020603050405020304" pitchFamily="18" charset="0"/>
                <a:cs typeface="Times New Roman" panose="02020603050405020304" pitchFamily="18" charset="0"/>
              </a:rPr>
              <a:t>）提出了一种基于树（随机森林）的合成控制方法，并证明在考察美国驻以色列大使馆迁址的后果时，该方法比其他方法可以取得更好的效果</a:t>
            </a:r>
            <a:r>
              <a:rPr lang="zh-CN" altLang="zh-CN"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buSzPct val="170000"/>
            </a:pPr>
            <a:endParaRPr lang="en-US" altLang="zh-CN" sz="2000" dirty="0">
              <a:latin typeface="Times New Roman" panose="02020603050405020304" pitchFamily="18" charset="0"/>
              <a:cs typeface="Times New Roman" panose="02020603050405020304" pitchFamily="18" charset="0"/>
            </a:endParaRPr>
          </a:p>
          <a:p>
            <a:pPr>
              <a:buSzPct val="170000"/>
            </a:pPr>
            <a:r>
              <a:rPr lang="zh-CN" altLang="en-US" sz="2000" dirty="0" smtClean="0">
                <a:latin typeface="Times New Roman" panose="02020603050405020304" pitchFamily="18" charset="0"/>
                <a:cs typeface="Times New Roman" panose="02020603050405020304" pitchFamily="18" charset="0"/>
              </a:rPr>
              <a:t>王立勇等（</a:t>
            </a:r>
            <a:r>
              <a:rPr lang="en-US" altLang="zh-CN" sz="2000" dirty="0" smtClean="0">
                <a:latin typeface="Times New Roman" panose="02020603050405020304" pitchFamily="18" charset="0"/>
                <a:cs typeface="Times New Roman" panose="02020603050405020304" pitchFamily="18" charset="0"/>
              </a:rPr>
              <a:t>2021</a:t>
            </a:r>
            <a:r>
              <a:rPr lang="zh-CN" altLang="en-US" sz="2000" dirty="0" smtClean="0">
                <a:latin typeface="Times New Roman" panose="02020603050405020304" pitchFamily="18" charset="0"/>
                <a:cs typeface="Times New Roman" panose="02020603050405020304" pitchFamily="18" charset="0"/>
              </a:rPr>
              <a:t>）利用这一方法，考察了中国加入</a:t>
            </a:r>
            <a:r>
              <a:rPr lang="en-US" altLang="zh-CN" sz="2000" dirty="0" smtClean="0">
                <a:latin typeface="Times New Roman" panose="02020603050405020304" pitchFamily="18" charset="0"/>
                <a:cs typeface="Times New Roman" panose="02020603050405020304" pitchFamily="18" charset="0"/>
              </a:rPr>
              <a:t>WTO</a:t>
            </a:r>
            <a:r>
              <a:rPr lang="zh-CN" altLang="en-US" sz="2000" dirty="0" smtClean="0">
                <a:latin typeface="Times New Roman" panose="02020603050405020304" pitchFamily="18" charset="0"/>
                <a:cs typeface="Times New Roman" panose="02020603050405020304" pitchFamily="18" charset="0"/>
              </a:rPr>
              <a:t>对财政政策波动性的因果效应。</a:t>
            </a:r>
            <a:endParaRPr lang="zh-CN" altLang="zh-CN"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7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26</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更好地构建对照</a:t>
            </a:r>
            <a:r>
              <a:rPr lang="zh-CN" altLang="zh-CN" sz="2800" b="1" dirty="0" smtClean="0">
                <a:latin typeface="Times New Roman" panose="02020603050405020304" pitchFamily="18" charset="0"/>
                <a:cs typeface="Times New Roman" panose="02020603050405020304" pitchFamily="18" charset="0"/>
              </a:rPr>
              <a:t>组</a:t>
            </a:r>
            <a:r>
              <a:rPr lang="zh-CN" altLang="en-US" sz="2800" b="1" dirty="0" smtClean="0">
                <a:latin typeface="Times New Roman" panose="02020603050405020304" pitchFamily="18" charset="0"/>
                <a:cs typeface="Times New Roman" panose="02020603050405020304" pitchFamily="18" charset="0"/>
              </a:rPr>
              <a:t>：合成控制法</a:t>
            </a:r>
            <a:endParaRPr lang="zh-CN" altLang="en-US" sz="2800" b="1" dirty="0"/>
          </a:p>
        </p:txBody>
      </p:sp>
      <p:sp>
        <p:nvSpPr>
          <p:cNvPr id="9" name="内容占位符 2"/>
          <p:cNvSpPr>
            <a:spLocks noGrp="1"/>
          </p:cNvSpPr>
          <p:nvPr>
            <p:ph idx="1"/>
          </p:nvPr>
        </p:nvSpPr>
        <p:spPr>
          <a:xfrm>
            <a:off x="534670" y="1582420"/>
            <a:ext cx="9624060" cy="5404485"/>
          </a:xfrm>
        </p:spPr>
        <p:txBody>
          <a:bodyPr>
            <a:noAutofit/>
          </a:bodyPr>
          <a:lstStyle/>
          <a:p>
            <a:pPr>
              <a:buSzPct val="170000"/>
            </a:pPr>
            <a:r>
              <a:rPr lang="en-US" altLang="zh-CN" sz="2000" dirty="0" smtClean="0"/>
              <a:t>y=</a:t>
            </a:r>
            <a:r>
              <a:rPr lang="zh-CN" altLang="en-US" sz="2000" dirty="0" smtClean="0"/>
              <a:t>济南莱芜</a:t>
            </a:r>
            <a:r>
              <a:rPr lang="zh-CN" altLang="en-US" sz="2000" dirty="0"/>
              <a:t>边界</a:t>
            </a:r>
            <a:r>
              <a:rPr lang="zh-CN" altLang="en-US" sz="2000" dirty="0" smtClean="0"/>
              <a:t>镇，潜在对照组：山东其他城市对边界地区</a:t>
            </a:r>
            <a:endParaRPr lang="zh-CN" altLang="zh-CN" sz="2000" dirty="0"/>
          </a:p>
          <a:p>
            <a:pPr>
              <a:buSzPct val="170000"/>
            </a:pPr>
            <a:endParaRPr lang="zh-CN" altLang="en-US" sz="2000" dirty="0">
              <a:latin typeface="Times New Roman" panose="02020603050405020304" pitchFamily="18" charset="0"/>
              <a:cs typeface="Times New Roman" panose="02020603050405020304" pitchFamily="18" charset="0"/>
            </a:endParaRPr>
          </a:p>
        </p:txBody>
      </p:sp>
      <p:pic>
        <p:nvPicPr>
          <p:cNvPr id="10" name="图片 9"/>
          <p:cNvPicPr/>
          <p:nvPr/>
        </p:nvPicPr>
        <p:blipFill>
          <a:blip r:embed="rId4"/>
          <a:stretch>
            <a:fillRect/>
          </a:stretch>
        </p:blipFill>
        <p:spPr>
          <a:xfrm>
            <a:off x="1026220" y="2157054"/>
            <a:ext cx="7013121" cy="3360885"/>
          </a:xfrm>
          <a:prstGeom prst="rect">
            <a:avLst/>
          </a:prstGeom>
        </p:spPr>
      </p:pic>
      <p:sp>
        <p:nvSpPr>
          <p:cNvPr id="12" name="矩形 11"/>
          <p:cNvSpPr/>
          <p:nvPr/>
        </p:nvSpPr>
        <p:spPr>
          <a:xfrm>
            <a:off x="320628" y="5775346"/>
            <a:ext cx="10382897" cy="338554"/>
          </a:xfrm>
          <a:prstGeom prst="rect">
            <a:avLst/>
          </a:prstGeom>
        </p:spPr>
        <p:txBody>
          <a:bodyPr wrap="square">
            <a:spAutoFit/>
          </a:bodyPr>
          <a:lstStyle/>
          <a:p>
            <a:r>
              <a:rPr lang="zh-CN" altLang="en-US" sz="1600" dirty="0">
                <a:solidFill>
                  <a:srgbClr val="222222"/>
                </a:solidFill>
                <a:latin typeface="+mn-ea"/>
                <a:ea typeface="+mn-ea"/>
              </a:rPr>
              <a:t>郭峰、吕斌、熊云军、陶旭辉，</a:t>
            </a:r>
            <a:r>
              <a:rPr lang="en-US" altLang="zh-CN" sz="1600" dirty="0">
                <a:solidFill>
                  <a:srgbClr val="222222"/>
                </a:solidFill>
                <a:latin typeface="+mn-ea"/>
                <a:ea typeface="+mn-ea"/>
              </a:rPr>
              <a:t>《</a:t>
            </a:r>
            <a:r>
              <a:rPr lang="zh-CN" altLang="en-US" sz="1600" dirty="0">
                <a:solidFill>
                  <a:srgbClr val="222222"/>
                </a:solidFill>
                <a:latin typeface="+mn-ea"/>
                <a:ea typeface="+mn-ea"/>
              </a:rPr>
              <a:t>大小城市合并与边界地区经济发展：来自莱芜并入济南的证据</a:t>
            </a:r>
            <a:r>
              <a:rPr lang="en-US" altLang="zh-CN" sz="1600" dirty="0">
                <a:solidFill>
                  <a:srgbClr val="222222"/>
                </a:solidFill>
                <a:latin typeface="+mn-ea"/>
                <a:ea typeface="+mn-ea"/>
              </a:rPr>
              <a:t>》</a:t>
            </a:r>
            <a:r>
              <a:rPr lang="zh-CN" altLang="en-US" sz="1600" dirty="0">
                <a:solidFill>
                  <a:srgbClr val="222222"/>
                </a:solidFill>
                <a:latin typeface="+mn-ea"/>
                <a:ea typeface="+mn-ea"/>
              </a:rPr>
              <a:t>，工作论文。</a:t>
            </a:r>
            <a:endParaRPr lang="zh-CN" altLang="en-US" sz="1600" dirty="0">
              <a:latin typeface="+mn-ea"/>
              <a:ea typeface="+mn-ea"/>
            </a:endParaRPr>
          </a:p>
        </p:txBody>
      </p:sp>
    </p:spTree>
    <p:extLst>
      <p:ext uri="{BB962C8B-B14F-4D97-AF65-F5344CB8AC3E}">
        <p14:creationId xmlns:p14="http://schemas.microsoft.com/office/powerpoint/2010/main" val="151098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27</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更好地构建对照</a:t>
            </a:r>
            <a:r>
              <a:rPr lang="zh-CN" altLang="zh-CN" sz="2800" b="1" dirty="0" smtClean="0">
                <a:latin typeface="Times New Roman" panose="02020603050405020304" pitchFamily="18" charset="0"/>
                <a:cs typeface="Times New Roman" panose="02020603050405020304" pitchFamily="18" charset="0"/>
              </a:rPr>
              <a:t>组</a:t>
            </a:r>
            <a:r>
              <a:rPr lang="zh-CN" altLang="en-US" sz="2800" b="1" dirty="0" smtClean="0">
                <a:latin typeface="Times New Roman" panose="02020603050405020304" pitchFamily="18" charset="0"/>
                <a:cs typeface="Times New Roman" panose="02020603050405020304" pitchFamily="18" charset="0"/>
              </a:rPr>
              <a:t>：断点回归</a:t>
            </a:r>
            <a:endParaRPr lang="zh-CN" altLang="en-US" sz="2800" b="1" dirty="0"/>
          </a:p>
        </p:txBody>
      </p:sp>
      <p:sp>
        <p:nvSpPr>
          <p:cNvPr id="11" name="内容占位符 2"/>
          <p:cNvSpPr>
            <a:spLocks noGrp="1"/>
          </p:cNvSpPr>
          <p:nvPr>
            <p:ph idx="1"/>
          </p:nvPr>
        </p:nvSpPr>
        <p:spPr>
          <a:xfrm>
            <a:off x="534670" y="1582290"/>
            <a:ext cx="9624060" cy="4990084"/>
          </a:xfrm>
        </p:spPr>
        <p:txBody>
          <a:bodyPr>
            <a:noAutofit/>
          </a:bodyPr>
          <a:lstStyle/>
          <a:p>
            <a:pPr fontAlgn="auto">
              <a:spcBef>
                <a:spcPts val="0"/>
              </a:spcBef>
              <a:buSzPct val="100000"/>
            </a:pPr>
            <a:r>
              <a:rPr lang="zh-CN" altLang="zh-CN" sz="2000" dirty="0" smtClean="0">
                <a:latin typeface="Times New Roman" panose="02020603050405020304" pitchFamily="18" charset="0"/>
                <a:cs typeface="Times New Roman" panose="02020603050405020304" pitchFamily="18" charset="0"/>
              </a:rPr>
              <a:t>利用</a:t>
            </a:r>
            <a:r>
              <a:rPr lang="zh-CN" altLang="zh-CN" sz="2000" dirty="0">
                <a:latin typeface="Times New Roman" panose="02020603050405020304" pitchFamily="18" charset="0"/>
                <a:cs typeface="Times New Roman" panose="02020603050405020304" pitchFamily="18" charset="0"/>
              </a:rPr>
              <a:t>断点左侧的数据，对结果变量与配置变量（以及其他变量）之间的关系进行建模，进而将建模参数泛化到断点右侧，从而估计断点右侧如果没有处理政策的法应该具有的“反事实结果”，而这正是机器学习算法的优势所在（</a:t>
            </a:r>
            <a:r>
              <a:rPr lang="en-US" altLang="zh-CN" sz="2000" dirty="0" err="1">
                <a:latin typeface="Times New Roman" panose="02020603050405020304" pitchFamily="18" charset="0"/>
                <a:cs typeface="Times New Roman" panose="02020603050405020304" pitchFamily="18" charset="0"/>
              </a:rPr>
              <a:t>Imbens</a:t>
            </a:r>
            <a:r>
              <a:rPr lang="en-US" altLang="zh-CN" sz="2000" dirty="0">
                <a:latin typeface="Times New Roman" panose="02020603050405020304" pitchFamily="18" charset="0"/>
                <a:cs typeface="Times New Roman" panose="02020603050405020304" pitchFamily="18" charset="0"/>
              </a:rPr>
              <a:t> and Wager</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；王芳等，</a:t>
            </a:r>
            <a:r>
              <a:rPr lang="en-US" altLang="zh-CN" sz="2000" dirty="0">
                <a:latin typeface="Times New Roman" panose="02020603050405020304" pitchFamily="18" charset="0"/>
                <a:cs typeface="Times New Roman" panose="02020603050405020304" pitchFamily="18" charset="0"/>
              </a:rPr>
              <a:t>2020</a:t>
            </a:r>
            <a:r>
              <a:rPr lang="zh-CN"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941" y="3187863"/>
            <a:ext cx="5328285" cy="3366770"/>
          </a:xfrm>
          <a:prstGeom prst="rect">
            <a:avLst/>
          </a:prstGeom>
        </p:spPr>
      </p:pic>
    </p:spTree>
    <p:extLst>
      <p:ext uri="{BB962C8B-B14F-4D97-AF65-F5344CB8AC3E}">
        <p14:creationId xmlns:p14="http://schemas.microsoft.com/office/powerpoint/2010/main" val="25170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28</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更好地构建对照</a:t>
            </a:r>
            <a:r>
              <a:rPr lang="zh-CN" altLang="zh-CN" sz="2800" b="1" dirty="0" smtClean="0">
                <a:latin typeface="Times New Roman" panose="02020603050405020304" pitchFamily="18" charset="0"/>
                <a:cs typeface="Times New Roman" panose="02020603050405020304" pitchFamily="18" charset="0"/>
              </a:rPr>
              <a:t>组</a:t>
            </a:r>
            <a:r>
              <a:rPr lang="zh-CN" altLang="en-US" sz="2800" b="1" dirty="0" smtClean="0">
                <a:latin typeface="Times New Roman" panose="02020603050405020304" pitchFamily="18" charset="0"/>
                <a:cs typeface="Times New Roman" panose="02020603050405020304" pitchFamily="18" charset="0"/>
              </a:rPr>
              <a:t>：断点回归</a:t>
            </a:r>
            <a:endParaRPr lang="zh-CN" altLang="en-US" sz="2800" b="1" dirty="0"/>
          </a:p>
        </p:txBody>
      </p:sp>
      <p:sp>
        <p:nvSpPr>
          <p:cNvPr id="10" name="内容占位符 2"/>
          <p:cNvSpPr>
            <a:spLocks noGrp="1"/>
          </p:cNvSpPr>
          <p:nvPr>
            <p:ph idx="1"/>
          </p:nvPr>
        </p:nvSpPr>
        <p:spPr>
          <a:xfrm>
            <a:off x="534670" y="1582290"/>
            <a:ext cx="9880836" cy="3071589"/>
          </a:xfrm>
        </p:spPr>
        <p:txBody>
          <a:bodyPr>
            <a:noAutofit/>
          </a:bodyPr>
          <a:lstStyle/>
          <a:p>
            <a:pPr fontAlgn="auto">
              <a:spcBef>
                <a:spcPts val="0"/>
              </a:spcBef>
              <a:buSzPct val="100000"/>
            </a:pPr>
            <a:r>
              <a:rPr lang="zh-CN" altLang="en-US" sz="2000" dirty="0">
                <a:latin typeface="Times New Roman" panose="02020603050405020304" pitchFamily="18" charset="0"/>
                <a:cs typeface="Times New Roman" panose="02020603050405020304" pitchFamily="18" charset="0"/>
              </a:rPr>
              <a:t>在传统的断点回归设计中，配置变量一般都是一维的，研究者可以通过对研究问题背景了解，明确断点的位置。但如果考虑多维的配置变量，则断点的具体位置就变得不直观了，甚至无法通过人工观察而确定。</a:t>
            </a:r>
          </a:p>
          <a:p>
            <a:pPr fontAlgn="auto">
              <a:spcBef>
                <a:spcPts val="0"/>
              </a:spcBef>
              <a:buSzPct val="100000"/>
            </a:pPr>
            <a:endParaRPr lang="zh-CN" altLang="en-US" sz="2000" dirty="0">
              <a:latin typeface="Times New Roman" panose="02020603050405020304" pitchFamily="18" charset="0"/>
              <a:cs typeface="Times New Roman" panose="02020603050405020304" pitchFamily="18" charset="0"/>
            </a:endParaRPr>
          </a:p>
          <a:p>
            <a:pPr fontAlgn="auto">
              <a:spcBef>
                <a:spcPts val="0"/>
              </a:spcBef>
              <a:buSzPct val="100000"/>
            </a:pPr>
            <a:r>
              <a:rPr lang="zh-CN" altLang="en-US" sz="2000" dirty="0">
                <a:latin typeface="Times New Roman" panose="02020603050405020304" pitchFamily="18" charset="0"/>
                <a:cs typeface="Times New Roman" panose="02020603050405020304" pitchFamily="18" charset="0"/>
              </a:rPr>
              <a:t>此时可以使用机器学习的方法来自动判别断点的具体位置（Herlands et al.，2018</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6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机器学习与因果识别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29</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更好地检验因果关系的外部有效性</a:t>
            </a:r>
            <a:endParaRPr lang="zh-CN" altLang="en-US" sz="2800" b="1" dirty="0"/>
          </a:p>
        </p:txBody>
      </p:sp>
      <p:sp>
        <p:nvSpPr>
          <p:cNvPr id="9" name="内容占位符 2"/>
          <p:cNvSpPr>
            <a:spLocks noGrp="1"/>
          </p:cNvSpPr>
          <p:nvPr>
            <p:ph idx="1"/>
          </p:nvPr>
        </p:nvSpPr>
        <p:spPr>
          <a:xfrm>
            <a:off x="534669" y="1582290"/>
            <a:ext cx="9808831" cy="3359609"/>
          </a:xfrm>
        </p:spPr>
        <p:txBody>
          <a:bodyPr>
            <a:noAutofit/>
          </a:bodyPr>
          <a:lstStyle/>
          <a:p>
            <a:pPr>
              <a:buSzPct val="150000"/>
            </a:pPr>
            <a:r>
              <a:rPr lang="zh-CN" altLang="zh-CN" sz="2000" dirty="0">
                <a:latin typeface="Times New Roman" panose="02020603050405020304" pitchFamily="18" charset="0"/>
                <a:cs typeface="Times New Roman" panose="02020603050405020304" pitchFamily="18" charset="0"/>
              </a:rPr>
              <a:t>在传统因果推断的社会科学实证研究中，一般都缺乏结论是否能够外推的考察，很少去强调模型的验证问题，似乎默认存在一个根据理论推导而得来的一个“正确”的实证模型。</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zh-CN" sz="2000" dirty="0">
                <a:latin typeface="Times New Roman" panose="02020603050405020304" pitchFamily="18" charset="0"/>
                <a:cs typeface="Times New Roman" panose="02020603050405020304" pitchFamily="18" charset="0"/>
              </a:rPr>
              <a:t>实证结论可能缺乏外部有效性这一问题之所以会经常出现是因为其跟目前社会科学领域的研究和学术发表惯例相关</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P</a:t>
            </a:r>
            <a:r>
              <a:rPr lang="zh-CN" altLang="en-US" sz="2000" dirty="0">
                <a:latin typeface="Times New Roman" panose="02020603050405020304" pitchFamily="18" charset="0"/>
                <a:cs typeface="Times New Roman" panose="02020603050405020304" pitchFamily="18" charset="0"/>
              </a:rPr>
              <a:t>值敲打。</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解决办法：训练集和测试集</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81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机器学习的原理与应用回顾</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机器学习与因果识别</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机器学习与异质性因果</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大数据时代因果识别的挑战</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结论与展望</a:t>
            </a:r>
          </a:p>
        </p:txBody>
      </p:sp>
    </p:spTree>
    <p:extLst>
      <p:ext uri="{BB962C8B-B14F-4D97-AF65-F5344CB8AC3E}">
        <p14:creationId xmlns:p14="http://schemas.microsoft.com/office/powerpoint/2010/main" val="3229722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30</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机器学习的原理与应用回顾</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机器学习与因果识别</a:t>
            </a:r>
          </a:p>
          <a:p>
            <a:pPr eaLnBrk="1" hangingPunct="1">
              <a:lnSpc>
                <a:spcPct val="150000"/>
              </a:lnSpc>
              <a:spcBef>
                <a:spcPct val="20000"/>
              </a:spcBef>
              <a:buFont typeface="Arial" panose="020B0604020202020204" pitchFamily="34" charset="0"/>
              <a:buChar char="•"/>
            </a:pPr>
            <a:r>
              <a:rPr lang="zh-CN" altLang="en-US" sz="2800" dirty="0"/>
              <a:t>机器学习与异质性因果</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大数据时代因果识别的挑战</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结论与展望</a:t>
            </a:r>
          </a:p>
        </p:txBody>
      </p:sp>
    </p:spTree>
    <p:extLst>
      <p:ext uri="{BB962C8B-B14F-4D97-AF65-F5344CB8AC3E}">
        <p14:creationId xmlns:p14="http://schemas.microsoft.com/office/powerpoint/2010/main" val="3714445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31</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异质性因果的价值</a:t>
            </a:r>
          </a:p>
        </p:txBody>
      </p:sp>
      <p:sp>
        <p:nvSpPr>
          <p:cNvPr id="10" name="内容占位符 2"/>
          <p:cNvSpPr>
            <a:spLocks noGrp="1"/>
          </p:cNvSpPr>
          <p:nvPr>
            <p:ph idx="1"/>
          </p:nvPr>
        </p:nvSpPr>
        <p:spPr>
          <a:xfrm>
            <a:off x="534670" y="1582290"/>
            <a:ext cx="9736826" cy="3719634"/>
          </a:xfrm>
        </p:spPr>
        <p:txBody>
          <a:bodyPr>
            <a:noAutofit/>
          </a:bodyPr>
          <a:lstStyle/>
          <a:p>
            <a:pPr>
              <a:buSzPct val="150000"/>
            </a:pPr>
            <a:r>
              <a:rPr lang="zh-CN" altLang="en-US" sz="2000" dirty="0" smtClean="0">
                <a:latin typeface="Times New Roman" panose="02020603050405020304" pitchFamily="18" charset="0"/>
                <a:cs typeface="Times New Roman" panose="02020603050405020304" pitchFamily="18" charset="0"/>
              </a:rPr>
              <a:t>相比异质性</a:t>
            </a:r>
            <a:r>
              <a:rPr lang="zh-CN" altLang="en-US" sz="2000" dirty="0">
                <a:latin typeface="Times New Roman" panose="02020603050405020304" pitchFamily="18" charset="0"/>
                <a:cs typeface="Times New Roman" panose="02020603050405020304" pitchFamily="18" charset="0"/>
              </a:rPr>
              <a:t>因果效应的评估能够回答如下问题传统社会科学实证分析关注某一政策的平均因果效应，</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怎样的一种催票组合方式能够带来最有效的选票（</a:t>
            </a:r>
            <a:r>
              <a:rPr lang="en-US" altLang="zh-CN" sz="2000" dirty="0">
                <a:latin typeface="Times New Roman" panose="02020603050405020304" pitchFamily="18" charset="0"/>
                <a:cs typeface="Times New Roman" panose="02020603050405020304" pitchFamily="18" charset="0"/>
              </a:rPr>
              <a:t>Imai et al.</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2013</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哪些人最应该得到失业人员工作求职培训（</a:t>
            </a:r>
            <a:r>
              <a:rPr lang="en-US" altLang="zh-CN" sz="2000" dirty="0" err="1">
                <a:latin typeface="Times New Roman" panose="02020603050405020304" pitchFamily="18" charset="0"/>
                <a:cs typeface="Times New Roman" panose="02020603050405020304" pitchFamily="18" charset="0"/>
              </a:rPr>
              <a:t>Knaus</a:t>
            </a:r>
            <a:r>
              <a:rPr lang="en-US" altLang="zh-CN" sz="2000" dirty="0">
                <a:latin typeface="Times New Roman" panose="02020603050405020304" pitchFamily="18" charset="0"/>
                <a:cs typeface="Times New Roman" panose="02020603050405020304" pitchFamily="18" charset="0"/>
              </a:rPr>
              <a:t> et al.</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2020</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上大学更能提高哪些人的工资收入（</a:t>
            </a:r>
            <a:r>
              <a:rPr lang="en-US" altLang="zh-CN" sz="2000" dirty="0" err="1">
                <a:latin typeface="Times New Roman" panose="02020603050405020304" pitchFamily="18" charset="0"/>
                <a:cs typeface="Times New Roman" panose="02020603050405020304" pitchFamily="18" charset="0"/>
              </a:rPr>
              <a:t>Xie</a:t>
            </a:r>
            <a:r>
              <a:rPr lang="en-US" altLang="zh-CN" sz="2000" dirty="0">
                <a:latin typeface="Times New Roman" panose="02020603050405020304" pitchFamily="18" charset="0"/>
                <a:cs typeface="Times New Roman" panose="02020603050405020304" pitchFamily="18" charset="0"/>
              </a:rPr>
              <a:t> et al.</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2012</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以及地铁开通使周边哪一类型的住房增值最大（</a:t>
            </a:r>
            <a:r>
              <a:rPr lang="en-US" altLang="zh-CN" sz="2000" dirty="0" err="1">
                <a:latin typeface="Times New Roman" panose="02020603050405020304" pitchFamily="18" charset="0"/>
                <a:cs typeface="Times New Roman" panose="02020603050405020304" pitchFamily="18" charset="0"/>
              </a:rPr>
              <a:t>Seungwoo</a:t>
            </a:r>
            <a:r>
              <a:rPr lang="en-US" altLang="zh-CN" sz="2000" dirty="0">
                <a:latin typeface="Times New Roman" panose="02020603050405020304" pitchFamily="18" charset="0"/>
                <a:cs typeface="Times New Roman" panose="02020603050405020304" pitchFamily="18" charset="0"/>
              </a:rPr>
              <a:t> et al.</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2018</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63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32</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异质性因果的价值</a:t>
            </a:r>
          </a:p>
        </p:txBody>
      </p:sp>
      <p:sp>
        <p:nvSpPr>
          <p:cNvPr id="9" name="内容占位符 2"/>
          <p:cNvSpPr>
            <a:spLocks noGrp="1"/>
          </p:cNvSpPr>
          <p:nvPr>
            <p:ph idx="1"/>
          </p:nvPr>
        </p:nvSpPr>
        <p:spPr>
          <a:xfrm>
            <a:off x="534670" y="1582290"/>
            <a:ext cx="10168856" cy="3647629"/>
          </a:xfrm>
        </p:spPr>
        <p:txBody>
          <a:bodyPr>
            <a:noAutofit/>
          </a:bodyPr>
          <a:lstStyle/>
          <a:p>
            <a:pPr>
              <a:buSzPct val="150000"/>
            </a:pPr>
            <a:r>
              <a:rPr lang="zh-CN" altLang="zh-CN" sz="2000" dirty="0">
                <a:latin typeface="Times New Roman" panose="02020603050405020304" pitchFamily="18" charset="0"/>
                <a:cs typeface="Times New Roman" panose="02020603050405020304" pitchFamily="18" charset="0"/>
              </a:rPr>
              <a:t>验证</a:t>
            </a:r>
            <a:r>
              <a:rPr lang="zh-CN" altLang="en-US" sz="2000" dirty="0">
                <a:latin typeface="Times New Roman" panose="02020603050405020304" pitchFamily="18" charset="0"/>
                <a:cs typeface="Times New Roman" panose="02020603050405020304" pitchFamily="18" charset="0"/>
              </a:rPr>
              <a:t>因果</a:t>
            </a:r>
            <a:r>
              <a:rPr lang="zh-CN" altLang="zh-CN" sz="2000" dirty="0">
                <a:latin typeface="Times New Roman" panose="02020603050405020304" pitchFamily="18" charset="0"/>
                <a:cs typeface="Times New Roman" panose="02020603050405020304" pitchFamily="18" charset="0"/>
              </a:rPr>
              <a:t>效应的解释机制</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zh-CN" sz="2000" dirty="0">
                <a:latin typeface="Times New Roman" panose="02020603050405020304" pitchFamily="18" charset="0"/>
                <a:cs typeface="Times New Roman" panose="02020603050405020304" pitchFamily="18" charset="0"/>
              </a:rPr>
              <a:t>排除某些竞争性解说</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zh-CN" sz="2000" dirty="0">
                <a:latin typeface="Times New Roman" panose="02020603050405020304" pitchFamily="18" charset="0"/>
                <a:cs typeface="Times New Roman" panose="02020603050405020304" pitchFamily="18" charset="0"/>
              </a:rPr>
              <a:t>验证理论预测的补充性分析</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zh-CN" sz="2000" dirty="0">
                <a:latin typeface="Times New Roman" panose="02020603050405020304" pitchFamily="18" charset="0"/>
                <a:cs typeface="Times New Roman" panose="02020603050405020304" pitchFamily="18" charset="0"/>
              </a:rPr>
              <a:t>提供差别化的政策处理依据</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48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33</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异质性政策效应评估的传统方法</a:t>
            </a:r>
          </a:p>
        </p:txBody>
      </p:sp>
      <p:sp>
        <p:nvSpPr>
          <p:cNvPr id="10" name="内容占位符 2"/>
          <p:cNvSpPr>
            <a:spLocks noGrp="1"/>
          </p:cNvSpPr>
          <p:nvPr>
            <p:ph idx="1"/>
          </p:nvPr>
        </p:nvSpPr>
        <p:spPr>
          <a:xfrm>
            <a:off x="534669" y="1582290"/>
            <a:ext cx="10528881" cy="3575624"/>
          </a:xfrm>
        </p:spPr>
        <p:txBody>
          <a:bodyPr>
            <a:noAutofit/>
          </a:bodyPr>
          <a:lstStyle/>
          <a:p>
            <a:pPr>
              <a:buSzPct val="150000"/>
            </a:pPr>
            <a:r>
              <a:rPr lang="zh-CN" altLang="zh-CN" sz="2000" dirty="0">
                <a:latin typeface="Times New Roman" panose="02020603050405020304" pitchFamily="18" charset="0"/>
                <a:cs typeface="Times New Roman" panose="02020603050405020304" pitchFamily="18" charset="0"/>
              </a:rPr>
              <a:t>政策变量与异质性变量交互项</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zh-CN" sz="2000" dirty="0">
                <a:latin typeface="Times New Roman" panose="02020603050405020304" pitchFamily="18" charset="0"/>
                <a:cs typeface="Times New Roman" panose="02020603050405020304" pitchFamily="18" charset="0"/>
              </a:rPr>
              <a:t>按照异质性变量分为互斥组</a:t>
            </a: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pPr>
            <a:endParaRPr lang="en-US" altLang="zh-CN"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422951" y="2178412"/>
                <a:ext cx="4326826"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𝑌</m:t>
                      </m:r>
                      <m:r>
                        <a:rPr lang="zh-CN" altLang="en-US" i="0">
                          <a:latin typeface="Cambria Math" panose="02040503050406030204" pitchFamily="18" charset="0"/>
                        </a:rPr>
                        <m:t>=</m:t>
                      </m:r>
                      <m:r>
                        <a:rPr lang="zh-CN" altLang="en-US" i="1">
                          <a:latin typeface="Cambria Math" panose="02040503050406030204" pitchFamily="18" charset="0"/>
                        </a:rPr>
                        <m:t>𝛼</m:t>
                      </m:r>
                      <m:r>
                        <a:rPr lang="zh-CN" altLang="en-US" i="0">
                          <a:latin typeface="Cambria Math" panose="02040503050406030204" pitchFamily="18" charset="0"/>
                        </a:rPr>
                        <m:t>+</m:t>
                      </m:r>
                      <m:r>
                        <a:rPr lang="zh-CN" altLang="en-US" i="1">
                          <a:latin typeface="Cambria Math" panose="02040503050406030204" pitchFamily="18" charset="0"/>
                        </a:rPr>
                        <m:t>𝛽</m:t>
                      </m:r>
                      <m:r>
                        <a:rPr lang="zh-CN" altLang="en-US" i="1">
                          <a:latin typeface="Cambria Math" panose="02040503050406030204" pitchFamily="18" charset="0"/>
                        </a:rPr>
                        <m:t>𝑇</m:t>
                      </m:r>
                      <m:r>
                        <a:rPr lang="zh-CN" altLang="en-US" i="0">
                          <a:latin typeface="Cambria Math" panose="02040503050406030204" pitchFamily="18" charset="0"/>
                        </a:rPr>
                        <m:t>+</m:t>
                      </m:r>
                      <m:r>
                        <a:rPr lang="zh-CN" altLang="en-US" i="1">
                          <a:latin typeface="Cambria Math" panose="02040503050406030204" pitchFamily="18" charset="0"/>
                        </a:rPr>
                        <m:t>𝛾</m:t>
                      </m:r>
                      <m:r>
                        <a:rPr lang="zh-CN" altLang="en-US" i="1">
                          <a:latin typeface="Cambria Math" panose="02040503050406030204" pitchFamily="18" charset="0"/>
                        </a:rPr>
                        <m:t>𝐶</m:t>
                      </m:r>
                      <m:r>
                        <a:rPr lang="zh-CN" altLang="en-US" i="0">
                          <a:latin typeface="Cambria Math" panose="02040503050406030204" pitchFamily="18" charset="0"/>
                        </a:rPr>
                        <m:t>+</m:t>
                      </m:r>
                      <m:r>
                        <a:rPr lang="zh-CN" altLang="en-US" i="1">
                          <a:latin typeface="Cambria Math" panose="02040503050406030204" pitchFamily="18" charset="0"/>
                        </a:rPr>
                        <m:t>𝛿</m:t>
                      </m:r>
                      <m:r>
                        <a:rPr lang="zh-CN" altLang="en-US" i="1">
                          <a:latin typeface="Cambria Math" panose="02040503050406030204" pitchFamily="18" charset="0"/>
                        </a:rPr>
                        <m:t>𝑇</m:t>
                      </m:r>
                      <m:r>
                        <a:rPr lang="zh-CN" altLang="en-US" i="0">
                          <a:latin typeface="Cambria Math" panose="02040503050406030204" pitchFamily="18" charset="0"/>
                        </a:rPr>
                        <m:t>∙</m:t>
                      </m:r>
                      <m:r>
                        <a:rPr lang="zh-CN" altLang="en-US" i="1">
                          <a:latin typeface="Cambria Math" panose="02040503050406030204" pitchFamily="18" charset="0"/>
                        </a:rPr>
                        <m:t>𝐶</m:t>
                      </m:r>
                      <m:r>
                        <a:rPr lang="zh-CN" altLang="en-US" i="0">
                          <a:latin typeface="Cambria Math" panose="02040503050406030204" pitchFamily="18" charset="0"/>
                        </a:rPr>
                        <m:t>+</m:t>
                      </m:r>
                      <m:r>
                        <a:rPr lang="zh-CN" altLang="en-US" i="1">
                          <a:latin typeface="Cambria Math" panose="02040503050406030204" pitchFamily="18" charset="0"/>
                        </a:rPr>
                        <m:t>𝜃</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𝜀</m:t>
                      </m:r>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2422951" y="2178412"/>
                <a:ext cx="4326826" cy="415498"/>
              </a:xfrm>
              <a:prstGeom prst="rect">
                <a:avLst/>
              </a:prstGeom>
              <a:blipFill>
                <a:blip r:embed="rId4"/>
                <a:stretch>
                  <a:fillRect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1918916" y="3633781"/>
                <a:ext cx="6057265" cy="638810"/>
              </a:xfrm>
              <a:prstGeom prst="rect">
                <a:avLst/>
              </a:prstGeom>
            </p:spPr>
            <p:txBody>
              <a:bodyPr wrap="square">
                <a:spAutoFit/>
              </a:bodyPr>
              <a:lstStyle/>
              <a:p>
                <a:pPr indent="266700" algn="just">
                  <a:spcAft>
                    <a:spcPts val="0"/>
                  </a:spcAft>
                </a:pPr>
                <a14:m>
                  <m:oMathPara xmlns:m="http://schemas.openxmlformats.org/officeDocument/2006/math">
                    <m:oMathParaPr>
                      <m:jc m:val="centerGroup"/>
                    </m:oMathParaPr>
                    <m:oMath xmlns:m="http://schemas.openxmlformats.org/officeDocument/2006/math">
                      <m:sSub>
                        <m:sSubPr>
                          <m:ctrlPr>
                            <a:rPr lang="zh-CN" altLang="zh-CN" sz="1800" i="1" kern="10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𝑌</m:t>
                          </m:r>
                        </m:e>
                        <m:sub>
                          <m:r>
                            <a:rPr lang="en-US" altLang="zh-CN" sz="1800" i="1" kern="100">
                              <a:latin typeface="Cambria Math" panose="02040503050406030204" pitchFamily="18" charset="0"/>
                              <a:cs typeface="Times New Roman" panose="02020603050405020304" pitchFamily="18" charset="0"/>
                            </a:rPr>
                            <m:t>𝑖</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𝛼</m:t>
                          </m:r>
                        </m:e>
                        <m:sub>
                          <m:r>
                            <a:rPr lang="en-US" altLang="zh-CN" sz="1800" i="1" kern="100">
                              <a:latin typeface="Cambria Math" panose="02040503050406030204" pitchFamily="18" charset="0"/>
                              <a:cs typeface="Times New Roman" panose="02020603050405020304" pitchFamily="18" charset="0"/>
                            </a:rPr>
                            <m:t>0</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𝛽</m:t>
                          </m:r>
                        </m:e>
                        <m:sub>
                          <m:r>
                            <a:rPr lang="en-US" altLang="zh-CN" sz="1800" i="1" kern="100">
                              <a:latin typeface="Cambria Math" panose="02040503050406030204" pitchFamily="18" charset="0"/>
                              <a:cs typeface="Times New Roman" panose="02020603050405020304" pitchFamily="18" charset="0"/>
                            </a:rPr>
                            <m:t>0</m:t>
                          </m:r>
                        </m:sub>
                      </m:sSub>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𝑇</m:t>
                          </m:r>
                        </m:e>
                        <m:sub>
                          <m:r>
                            <a:rPr lang="en-US" altLang="zh-CN" sz="1800" i="1" kern="100">
                              <a:latin typeface="Cambria Math" panose="02040503050406030204" pitchFamily="18" charset="0"/>
                              <a:cs typeface="Times New Roman" panose="02020603050405020304" pitchFamily="18" charset="0"/>
                            </a:rPr>
                            <m:t>𝑖</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𝛾</m:t>
                          </m:r>
                        </m:e>
                        <m:sub>
                          <m:r>
                            <a:rPr lang="en-US" altLang="zh-CN" sz="1800" i="1" kern="100">
                              <a:latin typeface="Cambria Math" panose="02040503050406030204" pitchFamily="18" charset="0"/>
                              <a:cs typeface="Times New Roman" panose="02020603050405020304" pitchFamily="18" charset="0"/>
                            </a:rPr>
                            <m:t>0</m:t>
                          </m:r>
                        </m:sub>
                      </m:sSub>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𝐶</m:t>
                          </m:r>
                        </m:e>
                        <m:sub>
                          <m:r>
                            <a:rPr lang="en-US" altLang="zh-CN" sz="1800" i="1" kern="100">
                              <a:latin typeface="Cambria Math" panose="02040503050406030204" pitchFamily="18" charset="0"/>
                              <a:cs typeface="Times New Roman" panose="02020603050405020304" pitchFamily="18" charset="0"/>
                            </a:rPr>
                            <m:t>𝑖</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𝛿</m:t>
                          </m:r>
                        </m:e>
                        <m:sub>
                          <m:r>
                            <a:rPr lang="en-US" altLang="zh-CN" sz="1800" i="1" kern="100">
                              <a:latin typeface="Cambria Math" panose="02040503050406030204" pitchFamily="18" charset="0"/>
                              <a:cs typeface="Times New Roman" panose="02020603050405020304" pitchFamily="18" charset="0"/>
                            </a:rPr>
                            <m:t>0</m:t>
                          </m:r>
                        </m:sub>
                      </m:sSub>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𝑇</m:t>
                              </m:r>
                            </m:e>
                            <m:sub>
                              <m:r>
                                <a:rPr lang="en-US" altLang="zh-CN" sz="1800" i="1" kern="100">
                                  <a:latin typeface="Cambria Math" panose="02040503050406030204" pitchFamily="18" charset="0"/>
                                  <a:cs typeface="Times New Roman" panose="02020603050405020304" pitchFamily="18" charset="0"/>
                                </a:rPr>
                                <m:t>𝑖</m:t>
                              </m:r>
                            </m:sub>
                          </m:sSub>
                          <m:r>
                            <a:rPr lang="en-US" altLang="zh-CN" sz="1800" i="1" kern="100">
                              <a:latin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cs typeface="Times New Roman" panose="02020603050405020304" pitchFamily="18" charset="0"/>
                            </a:rPr>
                            <m:t>𝐶</m:t>
                          </m:r>
                        </m:e>
                        <m:sub>
                          <m:r>
                            <a:rPr lang="en-US" altLang="zh-CN" sz="1800" i="1" kern="100">
                              <a:latin typeface="Cambria Math" panose="02040503050406030204" pitchFamily="18" charset="0"/>
                              <a:cs typeface="Times New Roman" panose="02020603050405020304" pitchFamily="18" charset="0"/>
                            </a:rPr>
                            <m:t>𝑖</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𝜀</m:t>
                          </m:r>
                        </m:e>
                        <m:sub>
                          <m:r>
                            <a:rPr lang="en-US" altLang="zh-CN" sz="1800" i="1" kern="100">
                              <a:latin typeface="Cambria Math" panose="02040503050406030204" pitchFamily="18" charset="0"/>
                              <a:cs typeface="Times New Roman" panose="02020603050405020304" pitchFamily="18" charset="0"/>
                            </a:rPr>
                            <m:t>𝑖</m:t>
                          </m:r>
                        </m:sub>
                      </m:sSub>
                      <m:r>
                        <a:rPr lang="en-US" altLang="zh-CN" sz="1800" i="1" kern="100">
                          <a:latin typeface="Cambria Math" panose="02040503050406030204" pitchFamily="18" charset="0"/>
                          <a:cs typeface="Times New Roman" panose="02020603050405020304" pitchFamily="18" charset="0"/>
                        </a:rPr>
                        <m:t>   </m:t>
                      </m:r>
                      <m:r>
                        <a:rPr lang="en-US" altLang="zh-CN" sz="1800" i="1" kern="100">
                          <a:latin typeface="Cambria Math" panose="02040503050406030204" pitchFamily="18" charset="0"/>
                          <a:cs typeface="Times New Roman" panose="02020603050405020304" pitchFamily="18" charset="0"/>
                        </a:rPr>
                        <m:t>𝑖𝑓</m:t>
                      </m:r>
                      <m:r>
                        <a:rPr lang="en-US" altLang="zh-CN" sz="1800" i="1" kern="100">
                          <a:latin typeface="Cambria Math" panose="02040503050406030204" pitchFamily="18" charset="0"/>
                          <a:cs typeface="Times New Roman" panose="02020603050405020304" pitchFamily="18" charset="0"/>
                        </a:rPr>
                        <m:t>   </m:t>
                      </m:r>
                      <m:r>
                        <a:rPr lang="en-US" altLang="zh-CN" sz="1800" i="1" kern="100">
                          <a:latin typeface="Cambria Math" panose="02040503050406030204" pitchFamily="18" charset="0"/>
                          <a:cs typeface="Times New Roman" panose="02020603050405020304" pitchFamily="18" charset="0"/>
                        </a:rPr>
                        <m:t>𝐶</m:t>
                      </m:r>
                      <m:r>
                        <a:rPr lang="en-US" altLang="zh-CN" sz="1800" i="1" kern="100">
                          <a:latin typeface="Cambria Math" panose="02040503050406030204" pitchFamily="18" charset="0"/>
                          <a:cs typeface="Times New Roman" panose="02020603050405020304" pitchFamily="18" charset="0"/>
                        </a:rPr>
                        <m:t>&gt;</m:t>
                      </m:r>
                      <m:r>
                        <a:rPr lang="en-US" altLang="zh-CN" sz="1800" i="1" kern="100">
                          <a:latin typeface="Cambria Math" panose="02040503050406030204" pitchFamily="18" charset="0"/>
                          <a:cs typeface="Times New Roman" panose="02020603050405020304" pitchFamily="18" charset="0"/>
                        </a:rPr>
                        <m:t>𝑐</m:t>
                      </m:r>
                    </m:oMath>
                  </m:oMathPara>
                </a14:m>
                <a:endParaRPr lang="en-US" altLang="zh-CN" sz="1800" i="1" kern="100" dirty="0" smtClean="0">
                  <a:latin typeface="Cambria Math" panose="02040503050406030204" pitchFamily="18" charset="0"/>
                  <a:cs typeface="Times New Roman" panose="02020603050405020304" pitchFamily="18" charset="0"/>
                </a:endParaRPr>
              </a:p>
              <a:p>
                <a:pPr indent="266700" algn="just">
                  <a:spcAft>
                    <a:spcPts val="0"/>
                  </a:spcAft>
                </a:pPr>
                <a14:m>
                  <m:oMathPara xmlns:m="http://schemas.openxmlformats.org/officeDocument/2006/math">
                    <m:oMathParaPr>
                      <m:jc m:val="centerGroup"/>
                    </m:oMathParaPr>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𝑌</m:t>
                          </m:r>
                        </m:e>
                        <m:sub>
                          <m:r>
                            <a:rPr lang="en-US" altLang="zh-CN" sz="1800" i="1" kern="100">
                              <a:latin typeface="Cambria Math" panose="02040503050406030204" pitchFamily="18" charset="0"/>
                              <a:cs typeface="Times New Roman" panose="02020603050405020304" pitchFamily="18" charset="0"/>
                            </a:rPr>
                            <m:t>𝑗</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𝛼</m:t>
                          </m:r>
                        </m:e>
                        <m:sub>
                          <m:r>
                            <a:rPr lang="en-US" altLang="zh-CN" sz="1800" i="1" kern="100">
                              <a:latin typeface="Cambria Math" panose="02040503050406030204" pitchFamily="18" charset="0"/>
                              <a:cs typeface="Times New Roman" panose="02020603050405020304" pitchFamily="18" charset="0"/>
                            </a:rPr>
                            <m:t>1</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𝛽</m:t>
                          </m:r>
                        </m:e>
                        <m:sub>
                          <m:r>
                            <a:rPr lang="en-US" altLang="zh-CN" sz="1800" i="1" kern="100">
                              <a:latin typeface="Cambria Math" panose="02040503050406030204" pitchFamily="18" charset="0"/>
                              <a:cs typeface="Times New Roman" panose="02020603050405020304" pitchFamily="18" charset="0"/>
                            </a:rPr>
                            <m:t>1</m:t>
                          </m:r>
                        </m:sub>
                      </m:sSub>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𝑇</m:t>
                          </m:r>
                        </m:e>
                        <m:sub>
                          <m:r>
                            <a:rPr lang="en-US" altLang="zh-CN" sz="1800" i="1" kern="100">
                              <a:latin typeface="Cambria Math" panose="02040503050406030204" pitchFamily="18" charset="0"/>
                              <a:cs typeface="Times New Roman" panose="02020603050405020304" pitchFamily="18" charset="0"/>
                            </a:rPr>
                            <m:t>𝑗</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𝛾</m:t>
                          </m:r>
                        </m:e>
                        <m:sub>
                          <m:r>
                            <a:rPr lang="en-US" altLang="zh-CN" sz="1800" i="1" kern="100">
                              <a:latin typeface="Cambria Math" panose="02040503050406030204" pitchFamily="18" charset="0"/>
                              <a:cs typeface="Times New Roman" panose="02020603050405020304" pitchFamily="18" charset="0"/>
                            </a:rPr>
                            <m:t>1</m:t>
                          </m:r>
                        </m:sub>
                      </m:sSub>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𝐶</m:t>
                          </m:r>
                        </m:e>
                        <m:sub>
                          <m:r>
                            <a:rPr lang="en-US" altLang="zh-CN" sz="1800" i="1" kern="100">
                              <a:latin typeface="Cambria Math" panose="02040503050406030204" pitchFamily="18" charset="0"/>
                              <a:cs typeface="Times New Roman" panose="02020603050405020304" pitchFamily="18" charset="0"/>
                            </a:rPr>
                            <m:t>𝑗</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𝛿</m:t>
                          </m:r>
                        </m:e>
                        <m:sub>
                          <m:r>
                            <a:rPr lang="en-US" altLang="zh-CN" sz="1800" i="1" kern="100">
                              <a:latin typeface="Cambria Math" panose="02040503050406030204" pitchFamily="18" charset="0"/>
                              <a:cs typeface="Times New Roman" panose="02020603050405020304" pitchFamily="18" charset="0"/>
                            </a:rPr>
                            <m:t>1</m:t>
                          </m:r>
                        </m:sub>
                      </m:sSub>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𝑇</m:t>
                          </m:r>
                        </m:e>
                        <m:sub>
                          <m:r>
                            <a:rPr lang="en-US" altLang="zh-CN" sz="1800" i="1" kern="100">
                              <a:latin typeface="Cambria Math" panose="02040503050406030204" pitchFamily="18" charset="0"/>
                              <a:cs typeface="Times New Roman" panose="02020603050405020304" pitchFamily="18" charset="0"/>
                            </a:rPr>
                            <m:t>𝑖</m:t>
                          </m:r>
                        </m:sub>
                      </m:sSub>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cs typeface="Times New Roman" panose="02020603050405020304" pitchFamily="18" charset="0"/>
                            </a:rPr>
                            <m:t>𝐶</m:t>
                          </m:r>
                        </m:e>
                        <m:sub>
                          <m:r>
                            <a:rPr lang="en-US" altLang="zh-CN" sz="1800" i="1" kern="100">
                              <a:latin typeface="Cambria Math" panose="02040503050406030204" pitchFamily="18" charset="0"/>
                              <a:cs typeface="Times New Roman" panose="02020603050405020304" pitchFamily="18" charset="0"/>
                            </a:rPr>
                            <m:t>𝑗</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𝜀</m:t>
                          </m:r>
                        </m:e>
                        <m:sub>
                          <m:r>
                            <a:rPr lang="en-US" altLang="zh-CN" sz="1800" i="1" kern="100">
                              <a:latin typeface="Cambria Math" panose="02040503050406030204" pitchFamily="18" charset="0"/>
                              <a:cs typeface="Times New Roman" panose="02020603050405020304" pitchFamily="18" charset="0"/>
                            </a:rPr>
                            <m:t>𝑗</m:t>
                          </m:r>
                        </m:sub>
                      </m:sSub>
                      <m:r>
                        <a:rPr lang="en-US" altLang="zh-CN" sz="1800" i="1" kern="100">
                          <a:latin typeface="Cambria Math" panose="02040503050406030204" pitchFamily="18" charset="0"/>
                          <a:cs typeface="Times New Roman" panose="02020603050405020304" pitchFamily="18" charset="0"/>
                        </a:rPr>
                        <m:t>   </m:t>
                      </m:r>
                      <m:r>
                        <a:rPr lang="en-US" altLang="zh-CN" sz="1800" i="1" kern="100">
                          <a:latin typeface="Cambria Math" panose="02040503050406030204" pitchFamily="18" charset="0"/>
                          <a:cs typeface="Times New Roman" panose="02020603050405020304" pitchFamily="18" charset="0"/>
                        </a:rPr>
                        <m:t>𝑖𝑓</m:t>
                      </m:r>
                      <m:r>
                        <a:rPr lang="en-US" altLang="zh-CN" sz="1800" i="1" kern="100">
                          <a:latin typeface="Cambria Math" panose="02040503050406030204" pitchFamily="18" charset="0"/>
                          <a:cs typeface="Times New Roman" panose="02020603050405020304" pitchFamily="18" charset="0"/>
                        </a:rPr>
                        <m:t>   </m:t>
                      </m:r>
                      <m:r>
                        <a:rPr lang="en-US" altLang="zh-CN" sz="1800" i="1" kern="100">
                          <a:latin typeface="Cambria Math" panose="02040503050406030204" pitchFamily="18" charset="0"/>
                          <a:cs typeface="Times New Roman" panose="02020603050405020304" pitchFamily="18" charset="0"/>
                        </a:rPr>
                        <m:t>𝐶</m:t>
                      </m:r>
                      <m:r>
                        <a:rPr lang="en-US" altLang="zh-CN" sz="1800" i="1" kern="100">
                          <a:latin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cs typeface="Times New Roman" panose="02020603050405020304" pitchFamily="18" charset="0"/>
                        </a:rPr>
                        <m:t>𝑐</m:t>
                      </m:r>
                    </m:oMath>
                  </m:oMathPara>
                </a14:m>
                <a:endParaRPr lang="zh-CN" altLang="zh-CN" sz="1800" kern="100" dirty="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1918916" y="3633781"/>
                <a:ext cx="6057265" cy="638810"/>
              </a:xfrm>
              <a:prstGeom prst="rect">
                <a:avLst/>
              </a:prstGeom>
              <a:blipFill>
                <a:blip r:embed="rId5"/>
                <a:stretch>
                  <a:fillRect b="-95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78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34</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异质性政策效应评估传统方法存在的问题</a:t>
            </a:r>
          </a:p>
        </p:txBody>
      </p:sp>
      <p:sp>
        <p:nvSpPr>
          <p:cNvPr id="9" name="内容占位符 2"/>
          <p:cNvSpPr>
            <a:spLocks noGrp="1"/>
          </p:cNvSpPr>
          <p:nvPr>
            <p:ph idx="1"/>
          </p:nvPr>
        </p:nvSpPr>
        <p:spPr>
          <a:xfrm>
            <a:off x="534669" y="1582290"/>
            <a:ext cx="10096851" cy="3647629"/>
          </a:xfrm>
        </p:spPr>
        <p:txBody>
          <a:bodyPr>
            <a:noAutofit/>
          </a:bodyPr>
          <a:lstStyle/>
          <a:p>
            <a:pPr>
              <a:buSzPct val="150000"/>
            </a:pPr>
            <a:r>
              <a:rPr lang="zh-CN" altLang="zh-CN" sz="2000" dirty="0">
                <a:latin typeface="Times New Roman" panose="02020603050405020304" pitchFamily="18" charset="0"/>
                <a:cs typeface="Times New Roman" panose="02020603050405020304" pitchFamily="18" charset="0"/>
              </a:rPr>
              <a:t>无法进行异质性变量有效筛选和切分</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zh-CN" sz="2000" dirty="0">
                <a:latin typeface="Times New Roman" panose="02020603050405020304" pitchFamily="18" charset="0"/>
                <a:cs typeface="Times New Roman" panose="02020603050405020304" pitchFamily="18" charset="0"/>
              </a:rPr>
              <a:t>不能讨论多重异质性的问题</a:t>
            </a: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pP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3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35</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t>数据驱动的异质性变量筛选与切分</a:t>
            </a:r>
            <a:endParaRPr lang="zh-CN" altLang="en-US" sz="2800" b="1" dirty="0"/>
          </a:p>
        </p:txBody>
      </p:sp>
      <mc:AlternateContent xmlns:mc="http://schemas.openxmlformats.org/markup-compatibility/2006" xmlns:a14="http://schemas.microsoft.com/office/drawing/2010/main">
        <mc:Choice Requires="a14">
          <p:sp>
            <p:nvSpPr>
              <p:cNvPr id="10" name="内容占位符 2"/>
              <p:cNvSpPr>
                <a:spLocks noGrp="1"/>
              </p:cNvSpPr>
              <p:nvPr>
                <p:ph idx="1"/>
              </p:nvPr>
            </p:nvSpPr>
            <p:spPr>
              <a:xfrm>
                <a:off x="534669" y="1582290"/>
                <a:ext cx="10960911" cy="4727704"/>
              </a:xfrm>
            </p:spPr>
            <p:txBody>
              <a:bodyPr>
                <a:noAutofit/>
              </a:bodyPr>
              <a:lstStyle/>
              <a:p>
                <a:pPr marL="752475" fontAlgn="auto">
                  <a:spcBef>
                    <a:spcPts val="0"/>
                  </a:spcBef>
                </a:pPr>
                <a:r>
                  <a:rPr lang="en-US" altLang="zh-CN" sz="2000" dirty="0" smtClean="0">
                    <a:latin typeface="Times" panose="02020603050405020304" pitchFamily="18" charset="0"/>
                    <a:cs typeface="Times" panose="02020603050405020304" pitchFamily="18" charset="0"/>
                  </a:rPr>
                  <a:t>Lasso</a:t>
                </a:r>
                <a:r>
                  <a:rPr lang="zh-CN" altLang="en-US" sz="2000" dirty="0" smtClean="0">
                    <a:latin typeface="Times" panose="02020603050405020304" pitchFamily="18" charset="0"/>
                    <a:cs typeface="Times" panose="02020603050405020304" pitchFamily="18" charset="0"/>
                  </a:rPr>
                  <a:t>方法</a:t>
                </a:r>
                <a:endParaRPr lang="en-US" altLang="zh-CN" sz="2000" dirty="0" smtClean="0">
                  <a:latin typeface="Times" panose="02020603050405020304" pitchFamily="18" charset="0"/>
                  <a:cs typeface="Times" panose="02020603050405020304" pitchFamily="18" charset="0"/>
                </a:endParaRPr>
              </a:p>
              <a:p>
                <a:pPr marL="361950" indent="0" fontAlgn="auto">
                  <a:lnSpc>
                    <a:spcPct val="150000"/>
                  </a:lnSpc>
                  <a:spcBef>
                    <a:spcPts val="0"/>
                  </a:spcBef>
                  <a:buNone/>
                </a:pPr>
                <a:r>
                  <a:rPr lang="zh-CN" altLang="en-US" sz="2000" dirty="0" smtClean="0">
                    <a:latin typeface="Times" panose="02020603050405020304" pitchFamily="18" charset="0"/>
                    <a:cs typeface="Times" panose="02020603050405020304" pitchFamily="18" charset="0"/>
                  </a:rPr>
                  <a:t>关于利用正则化方法进行异质性政策效应评估，我们给出一个简化的</a:t>
                </a:r>
                <a:r>
                  <a:rPr lang="en-US" altLang="zh-CN" sz="2000" dirty="0" smtClean="0">
                    <a:latin typeface="Times" panose="02020603050405020304" pitchFamily="18" charset="0"/>
                    <a:cs typeface="Times" panose="02020603050405020304" pitchFamily="18" charset="0"/>
                  </a:rPr>
                  <a:t>Lasso</a:t>
                </a:r>
                <a:r>
                  <a:rPr lang="zh-CN" altLang="en-US" sz="2000" dirty="0" smtClean="0">
                    <a:latin typeface="Times" panose="02020603050405020304" pitchFamily="18" charset="0"/>
                    <a:cs typeface="Times" panose="02020603050405020304" pitchFamily="18" charset="0"/>
                  </a:rPr>
                  <a:t>的例子，更详细的理论分析可以参阅</a:t>
                </a:r>
                <a:r>
                  <a:rPr lang="en-US" altLang="zh-CN" sz="2000" dirty="0" err="1" smtClean="0">
                    <a:latin typeface="Times" panose="02020603050405020304" pitchFamily="18" charset="0"/>
                    <a:cs typeface="Times" panose="02020603050405020304" pitchFamily="18" charset="0"/>
                  </a:rPr>
                  <a:t>Belloni</a:t>
                </a:r>
                <a:r>
                  <a:rPr lang="en-US" altLang="zh-CN" sz="2000" dirty="0" smtClean="0">
                    <a:latin typeface="Times" panose="02020603050405020304" pitchFamily="18" charset="0"/>
                    <a:cs typeface="Times" panose="02020603050405020304" pitchFamily="18" charset="0"/>
                  </a:rPr>
                  <a:t> et al.</a:t>
                </a:r>
                <a:r>
                  <a:rPr lang="zh-CN" altLang="en-US" sz="2000" dirty="0" smtClean="0">
                    <a:latin typeface="Times" panose="02020603050405020304" pitchFamily="18" charset="0"/>
                    <a:cs typeface="Times" panose="02020603050405020304" pitchFamily="18" charset="0"/>
                  </a:rPr>
                  <a:t>（</a:t>
                </a:r>
                <a:r>
                  <a:rPr lang="en-US" altLang="zh-CN" sz="2000" dirty="0" smtClean="0">
                    <a:latin typeface="Times" panose="02020603050405020304" pitchFamily="18" charset="0"/>
                    <a:cs typeface="Times" panose="02020603050405020304" pitchFamily="18" charset="0"/>
                  </a:rPr>
                  <a:t>2014</a:t>
                </a:r>
                <a:r>
                  <a:rPr lang="zh-CN" altLang="en-US" sz="2000" dirty="0" smtClean="0">
                    <a:latin typeface="Times" panose="02020603050405020304" pitchFamily="18" charset="0"/>
                    <a:cs typeface="Times" panose="02020603050405020304" pitchFamily="18" charset="0"/>
                  </a:rPr>
                  <a:t>；</a:t>
                </a:r>
                <a:r>
                  <a:rPr lang="en-US" altLang="zh-CN" sz="2000" dirty="0" smtClean="0">
                    <a:latin typeface="Times" panose="02020603050405020304" pitchFamily="18" charset="0"/>
                    <a:cs typeface="Times" panose="02020603050405020304" pitchFamily="18" charset="0"/>
                  </a:rPr>
                  <a:t>2017</a:t>
                </a:r>
                <a:r>
                  <a:rPr lang="zh-CN" altLang="en-US" sz="2000" dirty="0" smtClean="0">
                    <a:latin typeface="Times" panose="02020603050405020304" pitchFamily="18" charset="0"/>
                    <a:cs typeface="Times" panose="02020603050405020304" pitchFamily="18" charset="0"/>
                  </a:rPr>
                  <a:t>）、</a:t>
                </a:r>
                <a:r>
                  <a:rPr lang="en-US" altLang="zh-CN" sz="2000" dirty="0" err="1" smtClean="0">
                    <a:latin typeface="Times" panose="02020603050405020304" pitchFamily="18" charset="0"/>
                    <a:cs typeface="Times" panose="02020603050405020304" pitchFamily="18" charset="0"/>
                  </a:rPr>
                  <a:t>Knaus</a:t>
                </a:r>
                <a:r>
                  <a:rPr lang="en-US" altLang="zh-CN" sz="2000" dirty="0" smtClean="0">
                    <a:latin typeface="Times" panose="02020603050405020304" pitchFamily="18" charset="0"/>
                    <a:cs typeface="Times" panose="02020603050405020304" pitchFamily="18" charset="0"/>
                  </a:rPr>
                  <a:t> et al.</a:t>
                </a:r>
                <a:r>
                  <a:rPr lang="zh-CN" altLang="en-US" sz="2000" dirty="0" smtClean="0">
                    <a:latin typeface="Times" panose="02020603050405020304" pitchFamily="18" charset="0"/>
                    <a:cs typeface="Times" panose="02020603050405020304" pitchFamily="18" charset="0"/>
                  </a:rPr>
                  <a:t>（</a:t>
                </a:r>
                <a:r>
                  <a:rPr lang="en-US" altLang="zh-CN" sz="2000" dirty="0" smtClean="0">
                    <a:latin typeface="Times" panose="02020603050405020304" pitchFamily="18" charset="0"/>
                    <a:cs typeface="Times" panose="02020603050405020304" pitchFamily="18" charset="0"/>
                  </a:rPr>
                  <a:t>2020</a:t>
                </a:r>
                <a:r>
                  <a:rPr lang="zh-CN" altLang="en-US" sz="2000" dirty="0" smtClean="0">
                    <a:latin typeface="Times" panose="02020603050405020304" pitchFamily="18" charset="0"/>
                    <a:cs typeface="Times" panose="02020603050405020304" pitchFamily="18" charset="0"/>
                  </a:rPr>
                  <a:t>）等文献。对于一个传统意义上标准的异质性政策效应评估的交互模型，</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𝑖</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𝑍</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𝛿</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𝜇</m:t>
                        </m:r>
                      </m:e>
                      <m:sub>
                        <m:r>
                          <a:rPr lang="en-US" altLang="zh-CN" sz="2000" b="0" i="1" smtClean="0">
                            <a:latin typeface="Cambria Math" panose="02040503050406030204" pitchFamily="18" charset="0"/>
                          </a:rPr>
                          <m:t>𝑖</m:t>
                        </m:r>
                      </m:sub>
                    </m:sSub>
                  </m:oMath>
                </a14:m>
                <a:r>
                  <a:rPr lang="zh-CN" altLang="en-US" sz="2000" dirty="0" smtClean="0">
                    <a:latin typeface="Times" panose="02020603050405020304" pitchFamily="18" charset="0"/>
                    <a:cs typeface="Times" panose="02020603050405020304" pitchFamily="18" charset="0"/>
                  </a:rPr>
                  <a:t>，</a:t>
                </a:r>
                <a:r>
                  <a:rPr lang="en-US" altLang="zh-CN" sz="2000" dirty="0" smtClean="0">
                    <a:latin typeface="Times" panose="02020603050405020304" pitchFamily="18" charset="0"/>
                    <a:cs typeface="Times" panose="02020603050405020304" pitchFamily="18" charset="0"/>
                  </a:rPr>
                  <a:t>Lasso</a:t>
                </a:r>
                <a:r>
                  <a:rPr lang="zh-CN" altLang="en-US" sz="2000" dirty="0" smtClean="0">
                    <a:latin typeface="Times" panose="02020603050405020304" pitchFamily="18" charset="0"/>
                    <a:cs typeface="Times" panose="02020603050405020304" pitchFamily="18" charset="0"/>
                  </a:rPr>
                  <a:t>的做法是最小化下面的目标函数：</a:t>
                </a:r>
                <a:endParaRPr lang="en-US" altLang="zh-CN" sz="2000" dirty="0" smtClean="0">
                  <a:latin typeface="Times" panose="02020603050405020304" pitchFamily="18" charset="0"/>
                  <a:cs typeface="Times" panose="02020603050405020304" pitchFamily="18" charset="0"/>
                </a:endParaRPr>
              </a:p>
              <a:p>
                <a:pPr marL="361950" indent="0" fontAlgn="auto">
                  <a:lnSpc>
                    <a:spcPct val="150000"/>
                  </a:lnSpc>
                  <a:spcBef>
                    <a:spcPts val="0"/>
                  </a:spcBef>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𝑎𝑟𝑔𝑚𝑖</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𝛿</m:t>
                          </m:r>
                        </m:sub>
                      </m:sSub>
                      <m:d>
                        <m:dPr>
                          <m:begChr m:val="["/>
                          <m:endChr m:val="]"/>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𝑖</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𝑍</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𝛿</m:t>
                                  </m:r>
                                </m:e>
                              </m:d>
                            </m:e>
                            <m:sup>
                              <m:r>
                                <a:rPr lang="en-US" altLang="zh-CN" sz="2000" b="0" i="1" smtClean="0">
                                  <a:latin typeface="Cambria Math" panose="02040503050406030204" pitchFamily="18" charset="0"/>
                                </a:rPr>
                                <m:t>′</m:t>
                              </m:r>
                            </m:sup>
                          </m:sSup>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𝑖</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𝑍</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𝛿</m:t>
                              </m:r>
                            </m:e>
                          </m:d>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𝜆</m:t>
                      </m:r>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𝛿</m:t>
                          </m:r>
                        </m:e>
                      </m:d>
                      <m:r>
                        <a:rPr lang="en-US" altLang="zh-CN" sz="2000" b="0" i="1" smtClean="0">
                          <a:latin typeface="Cambria Math" panose="02040503050406030204" pitchFamily="18" charset="0"/>
                        </a:rPr>
                        <m:t>|</m:t>
                      </m:r>
                    </m:oMath>
                  </m:oMathPara>
                </a14:m>
                <a:endParaRPr lang="en-US" altLang="zh-CN" sz="2000" dirty="0" smtClean="0">
                  <a:latin typeface="Times" panose="02020603050405020304" pitchFamily="18" charset="0"/>
                  <a:cs typeface="Times" panose="02020603050405020304" pitchFamily="18" charset="0"/>
                </a:endParaRPr>
              </a:p>
              <a:p>
                <a:pPr marL="361950" indent="0" fontAlgn="auto">
                  <a:lnSpc>
                    <a:spcPct val="150000"/>
                  </a:lnSpc>
                  <a:spcBef>
                    <a:spcPts val="0"/>
                  </a:spcBef>
                  <a:buNone/>
                </a:pPr>
                <a:r>
                  <a:rPr lang="en-US" altLang="zh-CN" sz="2000" dirty="0">
                    <a:latin typeface="Times" panose="02020603050405020304" pitchFamily="18" charset="0"/>
                    <a:cs typeface="Times" panose="02020603050405020304" pitchFamily="18" charset="0"/>
                  </a:rPr>
                  <a:t> </a:t>
                </a:r>
                <a:r>
                  <a:rPr lang="en-US" altLang="zh-CN" sz="2000" dirty="0" smtClean="0">
                    <a:latin typeface="Times" panose="02020603050405020304" pitchFamily="18" charset="0"/>
                    <a:cs typeface="Times" panose="02020603050405020304" pitchFamily="18" charset="0"/>
                  </a:rPr>
                  <a:t>        </a:t>
                </a:r>
                <a:r>
                  <a:rPr lang="zh-CN" altLang="en-US" sz="2000" dirty="0" smtClean="0">
                    <a:latin typeface="Times" panose="02020603050405020304" pitchFamily="18" charset="0"/>
                    <a:cs typeface="Times" panose="02020603050405020304" pitchFamily="18" charset="0"/>
                  </a:rPr>
                  <a:t>其中，</a:t>
                </a:r>
                <a:r>
                  <a:rPr lang="en-US" altLang="zh-CN" sz="2000" dirty="0" smtClean="0">
                    <a:latin typeface="Times" panose="02020603050405020304" pitchFamily="18" charset="0"/>
                    <a:cs typeface="Times" panose="02020603050405020304" pitchFamily="18" charset="0"/>
                  </a:rPr>
                  <a:t>Z</a:t>
                </a:r>
                <a:r>
                  <a:rPr lang="zh-CN" altLang="en-US" sz="2000" dirty="0" smtClean="0">
                    <a:latin typeface="Times" panose="02020603050405020304" pitchFamily="18" charset="0"/>
                    <a:cs typeface="Times" panose="02020603050405020304" pitchFamily="18" charset="0"/>
                  </a:rPr>
                  <a:t>表示异质性变量，</a:t>
                </a:r>
                <a:r>
                  <a:rPr lang="en-US" altLang="zh-CN" sz="2000" dirty="0" smtClean="0">
                    <a:latin typeface="Times" panose="02020603050405020304" pitchFamily="18" charset="0"/>
                    <a:cs typeface="Times" panose="02020603050405020304" pitchFamily="18" charset="0"/>
                  </a:rPr>
                  <a:t>D</a:t>
                </a:r>
                <a:r>
                  <a:rPr lang="zh-CN" altLang="en-US" sz="2000" dirty="0" smtClean="0">
                    <a:latin typeface="Times" panose="02020603050405020304" pitchFamily="18" charset="0"/>
                    <a:cs typeface="Times" panose="02020603050405020304" pitchFamily="18" charset="0"/>
                  </a:rPr>
                  <a:t>表示政策变量，</a:t>
                </a:r>
                <a14:m>
                  <m:oMath xmlns:m="http://schemas.openxmlformats.org/officeDocument/2006/math">
                    <m:r>
                      <a:rPr lang="en-US" altLang="zh-CN" sz="2000" b="0" i="1" smtClean="0">
                        <a:latin typeface="Cambria Math" panose="02040503050406030204" pitchFamily="18" charset="0"/>
                      </a:rPr>
                      <m:t>𝛿</m:t>
                    </m:r>
                  </m:oMath>
                </a14:m>
                <a:r>
                  <a:rPr lang="zh-CN" altLang="en-US" sz="2000" dirty="0" smtClean="0">
                    <a:latin typeface="Times" panose="02020603050405020304" pitchFamily="18" charset="0"/>
                    <a:cs typeface="Times" panose="02020603050405020304" pitchFamily="18" charset="0"/>
                  </a:rPr>
                  <a:t>是我们关心的异质性政策效应，</a:t>
                </a:r>
                <a14:m>
                  <m:oMath xmlns:m="http://schemas.openxmlformats.org/officeDocument/2006/math">
                    <m:r>
                      <a:rPr lang="en-US" altLang="zh-CN" sz="2000" b="0" i="1" smtClean="0">
                        <a:latin typeface="Cambria Math" panose="02040503050406030204" pitchFamily="18" charset="0"/>
                      </a:rPr>
                      <m:t>𝜆</m:t>
                    </m:r>
                  </m:oMath>
                </a14:m>
                <a:r>
                  <a:rPr lang="zh-CN" altLang="en-US" sz="2000" dirty="0" smtClean="0">
                    <a:latin typeface="Times" panose="02020603050405020304" pitchFamily="18" charset="0"/>
                    <a:cs typeface="Times" panose="02020603050405020304" pitchFamily="18" charset="0"/>
                  </a:rPr>
                  <a:t>为我们的惩罚因子，</a:t>
                </a:r>
                <a14:m>
                  <m:oMath xmlns:m="http://schemas.openxmlformats.org/officeDocument/2006/math">
                    <m:r>
                      <a:rPr lang="en-US" altLang="zh-CN" sz="2000" b="0" i="1" smtClean="0">
                        <a:latin typeface="Cambria Math" panose="02040503050406030204" pitchFamily="18" charset="0"/>
                      </a:rPr>
                      <m:t>𝜆</m:t>
                    </m:r>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𝛿</m:t>
                        </m:r>
                      </m:e>
                    </m:d>
                    <m:r>
                      <a:rPr lang="en-US" altLang="zh-CN" sz="2000" b="0" i="1" smtClean="0">
                        <a:latin typeface="Cambria Math" panose="02040503050406030204" pitchFamily="18" charset="0"/>
                      </a:rPr>
                      <m:t>|</m:t>
                    </m:r>
                  </m:oMath>
                </a14:m>
                <a:r>
                  <a:rPr lang="zh-CN" altLang="en-US" sz="2000" dirty="0" smtClean="0">
                    <a:latin typeface="Times" panose="02020603050405020304" pitchFamily="18" charset="0"/>
                    <a:cs typeface="Times" panose="02020603050405020304" pitchFamily="18" charset="0"/>
                  </a:rPr>
                  <a:t>也是区别于传统的</a:t>
                </a:r>
                <a:r>
                  <a:rPr lang="en-US" altLang="zh-CN" sz="2000" dirty="0" smtClean="0">
                    <a:latin typeface="Times" panose="02020603050405020304" pitchFamily="18" charset="0"/>
                    <a:cs typeface="Times" panose="02020603050405020304" pitchFamily="18" charset="0"/>
                  </a:rPr>
                  <a:t>OLS</a:t>
                </a:r>
                <a:r>
                  <a:rPr lang="zh-CN" altLang="en-US" sz="2000" dirty="0" smtClean="0">
                    <a:latin typeface="Times" panose="02020603050405020304" pitchFamily="18" charset="0"/>
                    <a:cs typeface="Times" panose="02020603050405020304" pitchFamily="18" charset="0"/>
                  </a:rPr>
                  <a:t>回归的根本所在。</a:t>
                </a:r>
                <a:endParaRPr lang="en-US" altLang="zh-CN" sz="2000" dirty="0" smtClean="0">
                  <a:latin typeface="Times" panose="02020603050405020304" pitchFamily="18" charset="0"/>
                  <a:cs typeface="Times" panose="02020603050405020304" pitchFamily="18" charset="0"/>
                </a:endParaRPr>
              </a:p>
              <a:p>
                <a:pPr marL="361950" indent="0" fontAlgn="auto">
                  <a:spcBef>
                    <a:spcPts val="0"/>
                  </a:spcBef>
                  <a:buNone/>
                </a:pPr>
                <a:endParaRPr lang="en-US" altLang="zh-CN" sz="2000" dirty="0">
                  <a:latin typeface="Times" panose="02020603050405020304" pitchFamily="18" charset="0"/>
                  <a:cs typeface="Times" panose="02020603050405020304" pitchFamily="18" charset="0"/>
                </a:endParaRPr>
              </a:p>
              <a:p>
                <a:pPr marL="704850" indent="-342900" fontAlgn="auto">
                  <a:spcBef>
                    <a:spcPts val="0"/>
                  </a:spcBef>
                </a:pPr>
                <a:r>
                  <a:rPr lang="en-US" altLang="zh-CN" sz="2000" dirty="0" err="1" smtClean="0">
                    <a:latin typeface="Times" panose="02020603050405020304" pitchFamily="18" charset="0"/>
                    <a:cs typeface="Times" panose="02020603050405020304" pitchFamily="18" charset="0"/>
                  </a:rPr>
                  <a:t>Knaus</a:t>
                </a:r>
                <a:r>
                  <a:rPr lang="en-US" altLang="zh-CN" sz="2000" dirty="0" smtClean="0">
                    <a:latin typeface="Times" panose="02020603050405020304" pitchFamily="18" charset="0"/>
                    <a:cs typeface="Times" panose="02020603050405020304" pitchFamily="18" charset="0"/>
                  </a:rPr>
                  <a:t> </a:t>
                </a:r>
                <a:r>
                  <a:rPr lang="en-US" altLang="zh-CN" sz="2000" dirty="0">
                    <a:latin typeface="Times" panose="02020603050405020304" pitchFamily="18" charset="0"/>
                    <a:cs typeface="Times" panose="02020603050405020304" pitchFamily="18" charset="0"/>
                  </a:rPr>
                  <a:t>et al.</a:t>
                </a:r>
                <a:r>
                  <a:rPr lang="zh-CN" altLang="zh-CN" sz="2000" dirty="0">
                    <a:latin typeface="Times" panose="02020603050405020304" pitchFamily="18" charset="0"/>
                    <a:cs typeface="Times" panose="02020603050405020304" pitchFamily="18" charset="0"/>
                  </a:rPr>
                  <a:t>（</a:t>
                </a:r>
                <a:r>
                  <a:rPr lang="en-US" altLang="zh-CN" sz="2000" dirty="0">
                    <a:latin typeface="Times" panose="02020603050405020304" pitchFamily="18" charset="0"/>
                    <a:cs typeface="Times" panose="02020603050405020304" pitchFamily="18" charset="0"/>
                  </a:rPr>
                  <a:t>2020</a:t>
                </a:r>
                <a:r>
                  <a:rPr lang="zh-CN" altLang="zh-CN" sz="2000" dirty="0" smtClean="0">
                    <a:latin typeface="Times" panose="02020603050405020304" pitchFamily="18" charset="0"/>
                    <a:cs typeface="Times" panose="02020603050405020304" pitchFamily="18" charset="0"/>
                  </a:rPr>
                  <a:t>）用</a:t>
                </a:r>
                <a:r>
                  <a:rPr lang="en-US" altLang="zh-CN" sz="2000" dirty="0">
                    <a:latin typeface="Times" panose="02020603050405020304" pitchFamily="18" charset="0"/>
                    <a:cs typeface="Times" panose="02020603050405020304" pitchFamily="18" charset="0"/>
                  </a:rPr>
                  <a:t>Post-Lasso</a:t>
                </a:r>
                <a:r>
                  <a:rPr lang="zh-CN" altLang="zh-CN" sz="2000" dirty="0">
                    <a:latin typeface="Times" panose="02020603050405020304" pitchFamily="18" charset="0"/>
                    <a:cs typeface="Times" panose="02020603050405020304" pitchFamily="18" charset="0"/>
                  </a:rPr>
                  <a:t>算法在</a:t>
                </a:r>
                <a:r>
                  <a:rPr lang="en-US" altLang="zh-CN" sz="2000" dirty="0">
                    <a:latin typeface="Times" panose="02020603050405020304" pitchFamily="18" charset="0"/>
                    <a:cs typeface="Times" panose="02020603050405020304" pitchFamily="18" charset="0"/>
                  </a:rPr>
                  <a:t>1268</a:t>
                </a:r>
                <a:r>
                  <a:rPr lang="zh-CN" altLang="zh-CN" sz="2000" dirty="0">
                    <a:latin typeface="Times" panose="02020603050405020304" pitchFamily="18" charset="0"/>
                    <a:cs typeface="Times" panose="02020603050405020304" pitchFamily="18" charset="0"/>
                  </a:rPr>
                  <a:t>个特征变量中进行筛选，尽可能挑选出组间处理效应差异最大的变量，诸如技能、学历、就业能力、过去的收入等</a:t>
                </a:r>
                <a:r>
                  <a:rPr lang="en-US" altLang="zh-CN" sz="2000" dirty="0">
                    <a:latin typeface="Times" panose="02020603050405020304" pitchFamily="18" charset="0"/>
                    <a:cs typeface="Times" panose="02020603050405020304" pitchFamily="18" charset="0"/>
                  </a:rPr>
                  <a:t>17</a:t>
                </a:r>
                <a:r>
                  <a:rPr lang="zh-CN" altLang="zh-CN" sz="2000" dirty="0">
                    <a:latin typeface="Times" panose="02020603050405020304" pitchFamily="18" charset="0"/>
                    <a:cs typeface="Times" panose="02020603050405020304" pitchFamily="18" charset="0"/>
                  </a:rPr>
                  <a:t>个异质性特征。</a:t>
                </a:r>
                <a:endParaRPr lang="en-US" altLang="zh-CN" sz="2000" dirty="0">
                  <a:latin typeface="Times" panose="02020603050405020304" pitchFamily="18" charset="0"/>
                  <a:cs typeface="Times" panose="02020603050405020304" pitchFamily="18" charset="0"/>
                </a:endParaRPr>
              </a:p>
            </p:txBody>
          </p:sp>
        </mc:Choice>
        <mc:Fallback xmlns="">
          <p:sp>
            <p:nvSpPr>
              <p:cNvPr id="10" name="内容占位符 2"/>
              <p:cNvSpPr>
                <a:spLocks noGrp="1" noRot="1" noChangeAspect="1" noMove="1" noResize="1" noEditPoints="1" noAdjustHandles="1" noChangeArrowheads="1" noChangeShapeType="1" noTextEdit="1"/>
              </p:cNvSpPr>
              <p:nvPr>
                <p:ph idx="1"/>
              </p:nvPr>
            </p:nvSpPr>
            <p:spPr>
              <a:xfrm>
                <a:off x="534669" y="1582290"/>
                <a:ext cx="10960911" cy="4727704"/>
              </a:xfrm>
              <a:blipFill>
                <a:blip r:embed="rId4"/>
                <a:stretch>
                  <a:fillRect t="-903" r="-4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4786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36</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t>数据驱动的异质性变量筛选与切分</a:t>
            </a:r>
            <a:endParaRPr lang="zh-CN" altLang="en-US" sz="2800" b="1" dirty="0"/>
          </a:p>
        </p:txBody>
      </p:sp>
      <p:sp>
        <p:nvSpPr>
          <p:cNvPr id="12" name="内容占位符 2"/>
          <p:cNvSpPr>
            <a:spLocks noGrp="1"/>
          </p:cNvSpPr>
          <p:nvPr>
            <p:ph idx="1"/>
          </p:nvPr>
        </p:nvSpPr>
        <p:spPr>
          <a:xfrm>
            <a:off x="534353" y="1683702"/>
            <a:ext cx="9809148" cy="3474212"/>
          </a:xfrm>
        </p:spPr>
        <p:txBody>
          <a:bodyPr>
            <a:noAutofit/>
          </a:bodyPr>
          <a:lstStyle/>
          <a:p>
            <a:pPr>
              <a:buSzPct val="150000"/>
            </a:pPr>
            <a:r>
              <a:rPr lang="zh-CN" altLang="en-US" sz="2000" dirty="0">
                <a:latin typeface="Times New Roman" panose="02020603050405020304" pitchFamily="18" charset="0"/>
                <a:cs typeface="Times New Roman" panose="02020603050405020304" pitchFamily="18" charset="0"/>
              </a:rPr>
              <a:t>变量切分：树模型</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最优切分点的标准是使得分组之间信息增益最大，即两组差异最大。</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换言之，树模型的分叉标准是希望节点之间因果效应彼此差异最大化，而组内差异最小。</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02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37</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t>多重异质性政策效应评估</a:t>
            </a:r>
            <a:endParaRPr lang="zh-CN" altLang="en-US" sz="2800" b="1" dirty="0"/>
          </a:p>
        </p:txBody>
      </p:sp>
      <p:sp>
        <p:nvSpPr>
          <p:cNvPr id="9" name="内容占位符 2"/>
          <p:cNvSpPr>
            <a:spLocks noGrp="1"/>
          </p:cNvSpPr>
          <p:nvPr>
            <p:ph idx="1"/>
          </p:nvPr>
        </p:nvSpPr>
        <p:spPr>
          <a:xfrm>
            <a:off x="534669" y="1582290"/>
            <a:ext cx="11046143" cy="4511689"/>
          </a:xfrm>
        </p:spPr>
        <p:txBody>
          <a:bodyPr>
            <a:noAutofit/>
          </a:bodyPr>
          <a:lstStyle/>
          <a:p>
            <a:pPr>
              <a:buSzPct val="150000"/>
            </a:pPr>
            <a:r>
              <a:rPr lang="en-US" altLang="zh-CN" sz="2000" dirty="0" err="1">
                <a:latin typeface="Times New Roman" panose="02020603050405020304" pitchFamily="18" charset="0"/>
                <a:cs typeface="Times New Roman" panose="02020603050405020304" pitchFamily="18" charset="0"/>
              </a:rPr>
              <a:t>Seungwoo</a:t>
            </a:r>
            <a:r>
              <a:rPr lang="en-US" altLang="zh-CN" sz="2000" dirty="0">
                <a:latin typeface="Times New Roman" panose="02020603050405020304" pitchFamily="18" charset="0"/>
                <a:cs typeface="Times New Roman" panose="02020603050405020304" pitchFamily="18" charset="0"/>
              </a:rPr>
              <a:t>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2018</a:t>
            </a:r>
            <a:r>
              <a:rPr lang="zh-CN" altLang="zh-CN" sz="2000" dirty="0">
                <a:latin typeface="Times New Roman" panose="02020603050405020304" pitchFamily="18" charset="0"/>
                <a:cs typeface="Times New Roman" panose="02020603050405020304" pitchFamily="18" charset="0"/>
              </a:rPr>
              <a:t>）借助机器学习中的回归</a:t>
            </a:r>
            <a:r>
              <a:rPr lang="zh-CN" altLang="zh-CN" sz="2000" b="1" dirty="0">
                <a:latin typeface="Times New Roman" panose="02020603050405020304" pitchFamily="18" charset="0"/>
                <a:cs typeface="Times New Roman" panose="02020603050405020304" pitchFamily="18" charset="0"/>
              </a:rPr>
              <a:t>树算法，</a:t>
            </a:r>
            <a:r>
              <a:rPr lang="zh-CN" altLang="zh-CN" sz="2000" dirty="0">
                <a:latin typeface="Times New Roman" panose="02020603050405020304" pitchFamily="18" charset="0"/>
                <a:cs typeface="Times New Roman" panose="02020603050405020304" pitchFamily="18" charset="0"/>
              </a:rPr>
              <a:t>在双重差分法的框架下，讨论了首尔某条地铁开通对周边房地产市场的</a:t>
            </a:r>
            <a:r>
              <a:rPr lang="zh-CN" altLang="zh-CN" sz="2000" b="1" dirty="0">
                <a:latin typeface="Times New Roman" panose="02020603050405020304" pitchFamily="18" charset="0"/>
                <a:cs typeface="Times New Roman" panose="02020603050405020304" pitchFamily="18" charset="0"/>
              </a:rPr>
              <a:t>条件平均因果效应</a:t>
            </a:r>
            <a:r>
              <a:rPr lang="zh-CN" altLang="zh-CN" sz="2000" dirty="0">
                <a:latin typeface="Times New Roman" panose="02020603050405020304" pitchFamily="18" charset="0"/>
                <a:cs typeface="Times New Roman" panose="02020603050405020304" pitchFamily="18" charset="0"/>
              </a:rPr>
              <a:t>：在地铁周边住房的</a:t>
            </a:r>
            <a:r>
              <a:rPr lang="en-US" altLang="zh-CN" sz="2000" dirty="0">
                <a:latin typeface="Times New Roman" panose="02020603050405020304" pitchFamily="18" charset="0"/>
                <a:cs typeface="Times New Roman" panose="02020603050405020304" pitchFamily="18" charset="0"/>
              </a:rPr>
              <a:t>142</a:t>
            </a:r>
            <a:r>
              <a:rPr lang="zh-CN" altLang="zh-CN" sz="2000" dirty="0">
                <a:latin typeface="Times New Roman" panose="02020603050405020304" pitchFamily="18" charset="0"/>
                <a:cs typeface="Times New Roman" panose="02020603050405020304" pitchFamily="18" charset="0"/>
              </a:rPr>
              <a:t>个特征变量中，有</a:t>
            </a:r>
            <a:r>
              <a:rPr lang="en-US" altLang="zh-CN" sz="2000" dirty="0">
                <a:latin typeface="Times New Roman" panose="02020603050405020304" pitchFamily="18" charset="0"/>
                <a:cs typeface="Times New Roman" panose="02020603050405020304" pitchFamily="18" charset="0"/>
              </a:rPr>
              <a:t>89</a:t>
            </a:r>
            <a:r>
              <a:rPr lang="zh-CN" altLang="zh-CN" sz="2000" dirty="0">
                <a:latin typeface="Times New Roman" panose="02020603050405020304" pitchFamily="18" charset="0"/>
                <a:cs typeface="Times New Roman" panose="02020603050405020304" pitchFamily="18" charset="0"/>
              </a:rPr>
              <a:t>个特征会带来住房价格增值，</a:t>
            </a:r>
            <a:r>
              <a:rPr lang="en-US" altLang="zh-CN" sz="2000" dirty="0">
                <a:latin typeface="Times New Roman" panose="02020603050405020304" pitchFamily="18" charset="0"/>
                <a:cs typeface="Times New Roman" panose="02020603050405020304" pitchFamily="18" charset="0"/>
              </a:rPr>
              <a:t>53</a:t>
            </a:r>
            <a:r>
              <a:rPr lang="zh-CN" altLang="zh-CN" sz="2000" dirty="0">
                <a:latin typeface="Times New Roman" panose="02020603050405020304" pitchFamily="18" charset="0"/>
                <a:cs typeface="Times New Roman" panose="02020603050405020304" pitchFamily="18" charset="0"/>
              </a:rPr>
              <a:t>个特征会使得房价减值。</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612" y="2668373"/>
            <a:ext cx="7290175" cy="4191215"/>
          </a:xfrm>
          <a:prstGeom prst="rect">
            <a:avLst/>
          </a:prstGeom>
        </p:spPr>
      </p:pic>
    </p:spTree>
    <p:extLst>
      <p:ext uri="{BB962C8B-B14F-4D97-AF65-F5344CB8AC3E}">
        <p14:creationId xmlns:p14="http://schemas.microsoft.com/office/powerpoint/2010/main" val="288664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38</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决策树为什么能估计异质性因果</a:t>
            </a:r>
          </a:p>
        </p:txBody>
      </p:sp>
      <p:sp>
        <p:nvSpPr>
          <p:cNvPr id="11" name="内容占位符 2"/>
          <p:cNvSpPr>
            <a:spLocks noGrp="1"/>
          </p:cNvSpPr>
          <p:nvPr>
            <p:ph idx="1"/>
          </p:nvPr>
        </p:nvSpPr>
        <p:spPr>
          <a:xfrm>
            <a:off x="574172" y="1533457"/>
            <a:ext cx="9624060" cy="4990084"/>
          </a:xfrm>
        </p:spPr>
        <p:txBody>
          <a:bodyPr>
            <a:normAutofit/>
          </a:bodyPr>
          <a:lstStyle/>
          <a:p>
            <a:pPr>
              <a:buSzPct val="150000"/>
            </a:pPr>
            <a:r>
              <a:rPr lang="zh-CN" altLang="en-US" sz="2000" dirty="0">
                <a:latin typeface="Times New Roman" panose="02020603050405020304" pitchFamily="18" charset="0"/>
                <a:cs typeface="Times New Roman" panose="02020603050405020304" pitchFamily="18" charset="0"/>
              </a:rPr>
              <a:t>实际上，决策树和随机森林的某个叶子上的样本，也可以认为（局部）</a:t>
            </a:r>
            <a:r>
              <a:rPr lang="zh-CN" altLang="en-US" sz="2000" dirty="0" smtClean="0">
                <a:latin typeface="Times New Roman" panose="02020603050405020304" pitchFamily="18" charset="0"/>
                <a:cs typeface="Times New Roman" panose="02020603050405020304" pitchFamily="18" charset="0"/>
              </a:rPr>
              <a:t>相似的，所以</a:t>
            </a:r>
            <a:r>
              <a:rPr lang="zh-CN" altLang="en-US" sz="2000" dirty="0">
                <a:latin typeface="Times New Roman" panose="02020603050405020304" pitchFamily="18" charset="0"/>
                <a:cs typeface="Times New Roman" panose="02020603050405020304" pitchFamily="18" charset="0"/>
              </a:rPr>
              <a:t>就可以用来估计异质性因果</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896" y="2248269"/>
            <a:ext cx="6552455" cy="4283950"/>
          </a:xfrm>
          <a:prstGeom prst="rect">
            <a:avLst/>
          </a:prstGeom>
        </p:spPr>
      </p:pic>
    </p:spTree>
    <p:extLst>
      <p:ext uri="{BB962C8B-B14F-4D97-AF65-F5344CB8AC3E}">
        <p14:creationId xmlns:p14="http://schemas.microsoft.com/office/powerpoint/2010/main" val="381646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39</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t>多重异质性政策效应评估</a:t>
            </a:r>
            <a:endParaRPr lang="zh-CN" altLang="en-US" sz="2800" b="1" dirty="0"/>
          </a:p>
        </p:txBody>
      </p:sp>
      <p:sp>
        <p:nvSpPr>
          <p:cNvPr id="10" name="内容占位符 2"/>
          <p:cNvSpPr>
            <a:spLocks noGrp="1"/>
          </p:cNvSpPr>
          <p:nvPr>
            <p:ph idx="1"/>
          </p:nvPr>
        </p:nvSpPr>
        <p:spPr>
          <a:xfrm>
            <a:off x="534670" y="1582290"/>
            <a:ext cx="9520811" cy="2711564"/>
          </a:xfrm>
        </p:spPr>
        <p:txBody>
          <a:bodyPr>
            <a:noAutofit/>
          </a:bodyPr>
          <a:lstStyle/>
          <a:p>
            <a:pPr>
              <a:buSzPct val="150000"/>
            </a:pPr>
            <a:r>
              <a:rPr lang="zh-CN" altLang="en-US" sz="2000" dirty="0">
                <a:latin typeface="Times New Roman" panose="02020603050405020304" pitchFamily="18" charset="0"/>
                <a:cs typeface="Times New Roman" panose="02020603050405020304" pitchFamily="18" charset="0"/>
              </a:rPr>
              <a:t>决策树</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因果树</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因果森林</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广义随机森林</a:t>
            </a: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pPr>
            <a:endParaRPr lang="en-US" altLang="zh-CN" sz="2400" dirty="0">
              <a:latin typeface="Times New Roman" panose="02020603050405020304" pitchFamily="18" charset="0"/>
              <a:cs typeface="Times New Roman" panose="02020603050405020304" pitchFamily="18" charset="0"/>
            </a:endParaRPr>
          </a:p>
          <a:p>
            <a:pPr marL="752475" fontAlgn="auto">
              <a:spcBef>
                <a:spcPts val="0"/>
              </a:spcBef>
            </a:pP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17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机器学习的原理与应用回顾</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机器学习关注点主要在于</a:t>
            </a:r>
            <a:r>
              <a:rPr lang="zh-CN" altLang="en-US" sz="2800" b="1" dirty="0" smtClean="0"/>
              <a:t>预测</a:t>
            </a:r>
            <a:endParaRPr lang="en-US" altLang="zh-CN" sz="2000" dirty="0" smtClean="0">
              <a:latin typeface="Times New Roman" panose="02020603050405020304" pitchFamily="18" charset="0"/>
              <a:cs typeface="Times New Roman" panose="02020603050405020304" pitchFamily="18" charset="0"/>
            </a:endParaRPr>
          </a:p>
        </p:txBody>
      </p:sp>
      <p:sp>
        <p:nvSpPr>
          <p:cNvPr id="10" name="内容占位符 2"/>
          <p:cNvSpPr>
            <a:spLocks noGrp="1"/>
          </p:cNvSpPr>
          <p:nvPr>
            <p:ph idx="1"/>
          </p:nvPr>
        </p:nvSpPr>
        <p:spPr>
          <a:xfrm>
            <a:off x="534670" y="1764295"/>
            <a:ext cx="10168856" cy="4041664"/>
          </a:xfrm>
        </p:spPr>
        <p:txBody>
          <a:bodyPr>
            <a:normAutofit lnSpcReduction="10000"/>
          </a:bodyPr>
          <a:lstStyle/>
          <a:p>
            <a:pPr>
              <a:buSzPct val="150000"/>
            </a:pPr>
            <a:r>
              <a:rPr lang="zh-CN" altLang="en-US" sz="2000" dirty="0">
                <a:latin typeface="Times New Roman" panose="02020603050405020304" pitchFamily="18" charset="0"/>
                <a:cs typeface="Times New Roman" panose="02020603050405020304" pitchFamily="18" charset="0"/>
              </a:rPr>
              <a:t>计量经济学重点：参数估计、因果推断</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相对于计量经济学，机器学习不仅仅是使用了不同的方法（很多方法其实是重叠的），更重要的是关注点不同。</a:t>
            </a:r>
            <a:endParaRPr lang="en-US" altLang="zh-CN" sz="2000" dirty="0">
              <a:latin typeface="Times New Roman" panose="02020603050405020304" pitchFamily="18" charset="0"/>
              <a:cs typeface="Times New Roman" panose="02020603050405020304" pitchFamily="18" charset="0"/>
            </a:endParaRPr>
          </a:p>
          <a:p>
            <a:pPr>
              <a:buSzPct val="150000"/>
            </a:pPr>
            <a:endParaRPr lang="zh-CN" altLang="en-US"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譬如，传统社会科学实证更关心无偏</a:t>
            </a:r>
            <a:r>
              <a:rPr lang="zh-CN" altLang="en-US" sz="2000" dirty="0" smtClean="0">
                <a:latin typeface="Times New Roman" panose="02020603050405020304" pitchFamily="18" charset="0"/>
                <a:cs typeface="Times New Roman" panose="02020603050405020304" pitchFamily="18" charset="0"/>
              </a:rPr>
              <a:t>性。</a:t>
            </a:r>
            <a:r>
              <a:rPr lang="zh-CN" altLang="en-US" sz="2000" dirty="0">
                <a:latin typeface="Times New Roman" panose="02020603050405020304" pitchFamily="18" charset="0"/>
                <a:cs typeface="Times New Roman" panose="02020603050405020304" pitchFamily="18" charset="0"/>
              </a:rPr>
              <a:t>为了实现无偏估计，不知道也无法获得数据的真实分布，最好的策略是建立一个非常复杂的模型，以尽可能实现一致估计。但这种情形下，模型通常会“过度拟合”样本数据，从而导致在样本以外的数据无效（Yarkoni and Westfall，2017）。</a:t>
            </a:r>
          </a:p>
          <a:p>
            <a:pPr>
              <a:buSzPct val="150000"/>
            </a:pPr>
            <a:endParaRPr lang="zh-CN" altLang="en-US"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sym typeface="+mn-ea"/>
              </a:rPr>
              <a:t>相对于计量经济学，机器学习更加关注模型的预测能力：结论是否可以外推（范化，</a:t>
            </a:r>
            <a:r>
              <a:rPr lang="en-US" altLang="zh-CN" sz="2000" dirty="0">
                <a:latin typeface="Times New Roman" panose="02020603050405020304" pitchFamily="18" charset="0"/>
                <a:cs typeface="Times New Roman" panose="02020603050405020304" pitchFamily="18" charset="0"/>
                <a:sym typeface="+mn-ea"/>
              </a:rPr>
              <a:t>generalize</a:t>
            </a:r>
            <a:r>
              <a:rPr lang="zh-CN" altLang="en-US" sz="2000" dirty="0">
                <a:latin typeface="Times New Roman" panose="02020603050405020304" pitchFamily="18" charset="0"/>
                <a:cs typeface="Times New Roman" panose="02020603050405020304" pitchFamily="18" charset="0"/>
                <a:sym typeface="+mn-ea"/>
              </a:rPr>
              <a:t>）</a:t>
            </a:r>
            <a:endParaRPr lang="zh-CN" altLang="en-US" sz="2000" dirty="0">
              <a:latin typeface="Times New Roman" panose="02020603050405020304" pitchFamily="18" charset="0"/>
              <a:cs typeface="Times New Roman" panose="02020603050405020304" pitchFamily="18" charset="0"/>
            </a:endParaRPr>
          </a:p>
          <a:p>
            <a:pPr>
              <a:buSzPct val="150000"/>
            </a:pPr>
            <a:endParaRPr lang="zh-CN" altLang="en-US" sz="2000" dirty="0">
              <a:latin typeface="Times New Roman" panose="02020603050405020304" pitchFamily="18" charset="0"/>
              <a:cs typeface="Times New Roman" panose="02020603050405020304" pitchFamily="18" charset="0"/>
            </a:endParaRPr>
          </a:p>
          <a:p>
            <a:endParaRPr lang="zh-CN" altLang="en-US" sz="2000" dirty="0"/>
          </a:p>
          <a:p>
            <a:endParaRPr lang="en-US"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40</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机器学习的原理与应用回顾</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机器学习与因果识别</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机器学习与异质性因果</a:t>
            </a:r>
          </a:p>
          <a:p>
            <a:pPr eaLnBrk="1" hangingPunct="1">
              <a:lnSpc>
                <a:spcPct val="150000"/>
              </a:lnSpc>
              <a:spcBef>
                <a:spcPct val="20000"/>
              </a:spcBef>
              <a:buFont typeface="Arial" panose="020B0604020202020204" pitchFamily="34" charset="0"/>
              <a:buChar char="•"/>
            </a:pPr>
            <a:r>
              <a:rPr lang="zh-CN" altLang="en-US" sz="2800" dirty="0"/>
              <a:t>大数据时代因果识别的挑战</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结论与展望</a:t>
            </a:r>
          </a:p>
        </p:txBody>
      </p:sp>
    </p:spTree>
    <p:extLst>
      <p:ext uri="{BB962C8B-B14F-4D97-AF65-F5344CB8AC3E}">
        <p14:creationId xmlns:p14="http://schemas.microsoft.com/office/powerpoint/2010/main" val="2509478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41</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t>因果关系在某些情形下变得不再重要</a:t>
            </a:r>
            <a:endParaRPr lang="zh-CN" altLang="en-US" sz="2800" b="1" dirty="0"/>
          </a:p>
        </p:txBody>
      </p:sp>
      <p:sp>
        <p:nvSpPr>
          <p:cNvPr id="9" name="内容占位符 2"/>
          <p:cNvSpPr>
            <a:spLocks noGrp="1"/>
          </p:cNvSpPr>
          <p:nvPr>
            <p:ph idx="1"/>
          </p:nvPr>
        </p:nvSpPr>
        <p:spPr>
          <a:xfrm>
            <a:off x="293370" y="1563012"/>
            <a:ext cx="10554166" cy="3450892"/>
          </a:xfrm>
        </p:spPr>
        <p:txBody>
          <a:bodyPr>
            <a:normAutofit/>
          </a:bodyPr>
          <a:lstStyle/>
          <a:p>
            <a:pPr>
              <a:buSzPct val="150000"/>
            </a:pPr>
            <a:r>
              <a:rPr lang="zh-CN" altLang="en-US" sz="2000" dirty="0">
                <a:latin typeface="Times New Roman" panose="02020603050405020304" pitchFamily="18" charset="0"/>
                <a:cs typeface="Times New Roman" panose="02020603050405020304" pitchFamily="18" charset="0"/>
              </a:rPr>
              <a:t>首先，</a:t>
            </a:r>
            <a:r>
              <a:rPr lang="zh-CN" altLang="zh-CN" sz="2000" dirty="0">
                <a:latin typeface="Times New Roman" panose="02020603050405020304" pitchFamily="18" charset="0"/>
                <a:cs typeface="Times New Roman" panose="02020603050405020304" pitchFamily="18" charset="0"/>
              </a:rPr>
              <a:t>在很多政策问题当中，并不是非要知道因果关系，有时候只需要预测到一个结果就行。</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zh-CN" sz="2000" dirty="0">
                <a:latin typeface="Times New Roman" panose="02020603050405020304" pitchFamily="18" charset="0"/>
                <a:cs typeface="Times New Roman" panose="02020603050405020304" pitchFamily="18" charset="0"/>
              </a:rPr>
              <a:t>其次，当要研究某些重要的经济社会问题，而又缺乏直接的数据时，有时候放弃对因果效应的执着，改为只关注经济社会变量的相关关系，会为我们开辟一个新的“脑洞”。</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例如使用手机使用习惯预测信贷违约，不能认为手机使用习惯“导致”了该个体的信用状况，但又不能否认这种大数据征信的巧妙之处。</a:t>
            </a:r>
            <a:endParaRPr lang="en-US" altLang="zh-CN" sz="2000" dirty="0">
              <a:latin typeface="Times New Roman" panose="02020603050405020304" pitchFamily="18" charset="0"/>
              <a:cs typeface="Times New Roman" panose="02020603050405020304" pitchFamily="18" charset="0"/>
            </a:endParaRPr>
          </a:p>
          <a:p>
            <a:endParaRPr lang="zh-CN" altLang="en-US" sz="2000" dirty="0"/>
          </a:p>
        </p:txBody>
      </p:sp>
    </p:spTree>
    <p:extLst>
      <p:ext uri="{BB962C8B-B14F-4D97-AF65-F5344CB8AC3E}">
        <p14:creationId xmlns:p14="http://schemas.microsoft.com/office/powerpoint/2010/main" val="167929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42</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t>因果关系在某些情形下变得不再重要</a:t>
            </a:r>
            <a:endParaRPr lang="zh-CN" altLang="en-US" sz="2800" b="1" dirty="0"/>
          </a:p>
        </p:txBody>
      </p:sp>
      <p:sp>
        <p:nvSpPr>
          <p:cNvPr id="10" name="内容占位符 2"/>
          <p:cNvSpPr>
            <a:spLocks noGrp="1"/>
          </p:cNvSpPr>
          <p:nvPr>
            <p:ph idx="1"/>
          </p:nvPr>
        </p:nvSpPr>
        <p:spPr>
          <a:xfrm>
            <a:off x="277869" y="1597415"/>
            <a:ext cx="9624060" cy="4990084"/>
          </a:xfrm>
        </p:spPr>
        <p:txBody>
          <a:bodyPr/>
          <a:lstStyle/>
          <a:p>
            <a:pPr>
              <a:buSzPct val="150000"/>
            </a:pPr>
            <a:r>
              <a:rPr lang="zh-CN" altLang="en-US" sz="2000" b="1" dirty="0"/>
              <a:t>小学生在校人数与房价涨幅正相关</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891" y="2061699"/>
            <a:ext cx="7633122" cy="4378443"/>
          </a:xfrm>
          <a:prstGeom prst="rect">
            <a:avLst/>
          </a:prstGeom>
        </p:spPr>
      </p:pic>
    </p:spTree>
    <p:extLst>
      <p:ext uri="{BB962C8B-B14F-4D97-AF65-F5344CB8AC3E}">
        <p14:creationId xmlns:p14="http://schemas.microsoft.com/office/powerpoint/2010/main" val="2717493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43</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大数据和机器学习让某些情形下因果关系识别更困难</a:t>
            </a:r>
          </a:p>
        </p:txBody>
      </p:sp>
      <p:sp>
        <p:nvSpPr>
          <p:cNvPr id="12" name="内容占位符 2"/>
          <p:cNvSpPr>
            <a:spLocks noGrp="1"/>
          </p:cNvSpPr>
          <p:nvPr>
            <p:ph idx="1"/>
          </p:nvPr>
        </p:nvSpPr>
        <p:spPr>
          <a:xfrm>
            <a:off x="534670" y="1582290"/>
            <a:ext cx="9880836" cy="4151829"/>
          </a:xfrm>
        </p:spPr>
        <p:txBody>
          <a:bodyPr>
            <a:normAutofit/>
          </a:bodyPr>
          <a:lstStyle/>
          <a:p>
            <a:pPr>
              <a:buSzPct val="150000"/>
            </a:pPr>
            <a:endParaRPr lang="en-US" altLang="zh-CN" sz="2000" b="1" dirty="0"/>
          </a:p>
          <a:p>
            <a:pPr>
              <a:buSzPct val="150000"/>
            </a:pPr>
            <a:r>
              <a:rPr lang="zh-CN" altLang="en-US" sz="2000" dirty="0">
                <a:latin typeface="Times New Roman" panose="02020603050405020304" pitchFamily="18" charset="0"/>
                <a:cs typeface="Times New Roman" panose="02020603050405020304" pitchFamily="18" charset="0"/>
              </a:rPr>
              <a:t>机器学习生成的变量（政治态度、投资者情绪等），准确率不高，产生测量误差，影响因果识别</a:t>
            </a:r>
            <a:endParaRPr lang="zh-CN"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机器学习实操中，</a:t>
            </a:r>
            <a:r>
              <a:rPr lang="zh-CN" altLang="zh-CN" sz="2000" dirty="0">
                <a:latin typeface="Times New Roman" panose="02020603050405020304" pitchFamily="18" charset="0"/>
                <a:cs typeface="Times New Roman" panose="02020603050405020304" pitchFamily="18" charset="0"/>
              </a:rPr>
              <a:t>可能会穷尽训练集数据中的各种细节和噪音，从而在训练集得到的处理变量和结果变量之间的关系，无法泛化到一般化的情形当中，从而产生虚假的因果关系。</a:t>
            </a:r>
            <a:endParaRPr lang="en-US" altLang="zh-CN" sz="2000" dirty="0">
              <a:latin typeface="Times New Roman" panose="02020603050405020304" pitchFamily="18" charset="0"/>
              <a:cs typeface="Times New Roman" panose="02020603050405020304" pitchFamily="18" charset="0"/>
            </a:endParaRPr>
          </a:p>
          <a:p>
            <a:endParaRPr lang="en-US" altLang="zh-CN" sz="2000" dirty="0"/>
          </a:p>
          <a:p>
            <a:endParaRPr lang="zh-CN" altLang="en-US" sz="2000" dirty="0"/>
          </a:p>
        </p:txBody>
      </p:sp>
    </p:spTree>
    <p:extLst>
      <p:ext uri="{BB962C8B-B14F-4D97-AF65-F5344CB8AC3E}">
        <p14:creationId xmlns:p14="http://schemas.microsoft.com/office/powerpoint/2010/main" val="29410198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机器学习与异质性因果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44</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latin typeface="Times New Roman" panose="02020603050405020304" pitchFamily="18" charset="0"/>
                <a:cs typeface="Times New Roman" panose="02020603050405020304" pitchFamily="18" charset="0"/>
              </a:rPr>
              <a:t>部分机器学习算法缺乏可解释性</a:t>
            </a:r>
            <a:endParaRPr lang="zh-CN" altLang="en-US" sz="2800" b="1" dirty="0"/>
          </a:p>
        </p:txBody>
      </p:sp>
      <p:sp>
        <p:nvSpPr>
          <p:cNvPr id="9" name="内容占位符 2"/>
          <p:cNvSpPr>
            <a:spLocks noGrp="1"/>
          </p:cNvSpPr>
          <p:nvPr>
            <p:ph idx="1"/>
          </p:nvPr>
        </p:nvSpPr>
        <p:spPr>
          <a:xfrm>
            <a:off x="534669" y="1582290"/>
            <a:ext cx="10528881" cy="3863644"/>
          </a:xfrm>
        </p:spPr>
        <p:txBody>
          <a:bodyPr>
            <a:normAutofit/>
          </a:bodyPr>
          <a:lstStyle/>
          <a:p>
            <a:pPr marL="752475" fontAlgn="auto">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en-US" sz="2000" dirty="0">
                <a:latin typeface="Times New Roman" panose="02020603050405020304" pitchFamily="18" charset="0"/>
                <a:cs typeface="Times New Roman" panose="02020603050405020304" pitchFamily="18" charset="0"/>
              </a:rPr>
              <a:t>很多机器学习算法还是一个黑箱，讲不清楚</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如何影响</a:t>
            </a: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，还怎么讨论因果关系。</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a:buSzPct val="150000"/>
            </a:pPr>
            <a:r>
              <a:rPr lang="zh-CN" altLang="zh-CN" sz="2000" dirty="0">
                <a:latin typeface="Times New Roman" panose="02020603050405020304" pitchFamily="18" charset="0"/>
                <a:cs typeface="Times New Roman" panose="02020603050405020304" pitchFamily="18" charset="0"/>
              </a:rPr>
              <a:t>很多机器学习算法甚至无法对标准误和置信区间等进行估计（</a:t>
            </a:r>
            <a:r>
              <a:rPr lang="en-US" altLang="zh-CN" sz="2000" dirty="0" err="1">
                <a:latin typeface="Times New Roman" panose="02020603050405020304" pitchFamily="18" charset="0"/>
                <a:cs typeface="Times New Roman" panose="02020603050405020304" pitchFamily="18" charset="0"/>
              </a:rPr>
              <a:t>Athey</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endParaRPr lang="zh-CN" altLang="zh-CN" sz="2000" dirty="0"/>
          </a:p>
          <a:p>
            <a:endParaRPr lang="en-US" altLang="zh-CN" sz="2000" dirty="0"/>
          </a:p>
          <a:p>
            <a:endParaRPr lang="en-US" altLang="zh-CN" sz="2000" b="1" dirty="0"/>
          </a:p>
          <a:p>
            <a:endParaRPr lang="en-US" altLang="zh-CN" sz="2000" dirty="0"/>
          </a:p>
          <a:p>
            <a:endParaRPr lang="zh-CN" altLang="en-US" sz="2000" dirty="0"/>
          </a:p>
        </p:txBody>
      </p:sp>
    </p:spTree>
    <p:extLst>
      <p:ext uri="{BB962C8B-B14F-4D97-AF65-F5344CB8AC3E}">
        <p14:creationId xmlns:p14="http://schemas.microsoft.com/office/powerpoint/2010/main" val="2837167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45</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机器学习的原理与应用回顾</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机器学习与因果识别</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机器学习与异质性因果</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大数据时代因果识别的挑战</a:t>
            </a:r>
          </a:p>
          <a:p>
            <a:pPr eaLnBrk="1" hangingPunct="1">
              <a:lnSpc>
                <a:spcPct val="150000"/>
              </a:lnSpc>
              <a:spcBef>
                <a:spcPct val="20000"/>
              </a:spcBef>
              <a:buFont typeface="Arial" panose="020B0604020202020204" pitchFamily="34" charset="0"/>
              <a:buChar char="•"/>
            </a:pPr>
            <a:r>
              <a:rPr lang="zh-CN" altLang="en-US" sz="2800" dirty="0"/>
              <a:t>结论与展望</a:t>
            </a:r>
          </a:p>
        </p:txBody>
      </p:sp>
    </p:spTree>
    <p:extLst>
      <p:ext uri="{BB962C8B-B14F-4D97-AF65-F5344CB8AC3E}">
        <p14:creationId xmlns:p14="http://schemas.microsoft.com/office/powerpoint/2010/main" val="2947130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结论与展望</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46</a:t>
            </a:fld>
            <a:endParaRPr lang="zh-CN" altLang="en-US" smtClean="0"/>
          </a:p>
        </p:txBody>
      </p:sp>
      <p:sp>
        <p:nvSpPr>
          <p:cNvPr id="2" name="矩形 1"/>
          <p:cNvSpPr>
            <a:spLocks noChangeArrowheads="1"/>
          </p:cNvSpPr>
          <p:nvPr/>
        </p:nvSpPr>
        <p:spPr bwMode="auto">
          <a:xfrm>
            <a:off x="574172" y="86859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t>机器学习有没有用</a:t>
            </a:r>
            <a:endParaRPr lang="en-US" altLang="zh-CN" sz="2800" b="1" dirty="0"/>
          </a:p>
        </p:txBody>
      </p:sp>
      <p:sp>
        <p:nvSpPr>
          <p:cNvPr id="4" name="矩形 3"/>
          <p:cNvSpPr/>
          <p:nvPr/>
        </p:nvSpPr>
        <p:spPr>
          <a:xfrm>
            <a:off x="298227" y="1675976"/>
            <a:ext cx="9757254" cy="1138773"/>
          </a:xfrm>
          <a:prstGeom prst="rect">
            <a:avLst/>
          </a:prstGeom>
        </p:spPr>
        <p:txBody>
          <a:bodyPr wrap="square">
            <a:spAutoFit/>
          </a:bodyPr>
          <a:lstStyle/>
          <a:p>
            <a:pPr marL="390525" indent="-390525">
              <a:spcBef>
                <a:spcPct val="20000"/>
              </a:spcBef>
              <a:buSzPct val="150000"/>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rPr>
              <a:t>在很多方面拓展了传统因果关系识别的适用条件</a:t>
            </a:r>
          </a:p>
          <a:p>
            <a:pPr marL="390525" indent="-390525">
              <a:spcBef>
                <a:spcPct val="20000"/>
              </a:spcBef>
              <a:buSzPct val="150000"/>
              <a:buFont typeface="Arial" panose="020B0604020202020204" pitchFamily="34" charset="0"/>
              <a:buChar char="•"/>
            </a:pPr>
            <a:endParaRPr lang="zh-CN" altLang="en-US" sz="2000" dirty="0">
              <a:latin typeface="Times New Roman" panose="02020603050405020304" pitchFamily="18" charset="0"/>
              <a:ea typeface="+mn-ea"/>
              <a:cs typeface="Times New Roman" panose="02020603050405020304" pitchFamily="18" charset="0"/>
            </a:endParaRPr>
          </a:p>
          <a:p>
            <a:pPr marL="390525" indent="-390525">
              <a:spcBef>
                <a:spcPct val="20000"/>
              </a:spcBef>
              <a:buSzPct val="150000"/>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rPr>
              <a:t>而且，机器学习方法应用在因果识别中，还可以帮助社会科学家发现新问题</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219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结论与展望</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47</a:t>
            </a:fld>
            <a:endParaRPr lang="zh-CN" altLang="en-US" smtClean="0"/>
          </a:p>
        </p:txBody>
      </p:sp>
      <p:sp>
        <p:nvSpPr>
          <p:cNvPr id="2" name="矩形 1"/>
          <p:cNvSpPr>
            <a:spLocks noChangeArrowheads="1"/>
          </p:cNvSpPr>
          <p:nvPr/>
        </p:nvSpPr>
        <p:spPr bwMode="auto">
          <a:xfrm>
            <a:off x="574172" y="86859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t>不能过度追求机器学习</a:t>
            </a:r>
            <a:endParaRPr lang="en-US" altLang="zh-CN" sz="2800" b="1" dirty="0"/>
          </a:p>
        </p:txBody>
      </p:sp>
      <p:sp>
        <p:nvSpPr>
          <p:cNvPr id="3" name="矩形 2"/>
          <p:cNvSpPr/>
          <p:nvPr/>
        </p:nvSpPr>
        <p:spPr>
          <a:xfrm>
            <a:off x="406811" y="1770295"/>
            <a:ext cx="10584735" cy="1446550"/>
          </a:xfrm>
          <a:prstGeom prst="rect">
            <a:avLst/>
          </a:prstGeom>
        </p:spPr>
        <p:txBody>
          <a:bodyPr wrap="square">
            <a:spAutoFit/>
          </a:bodyPr>
          <a:lstStyle/>
          <a:p>
            <a:pPr marL="390525" indent="-390525">
              <a:spcBef>
                <a:spcPct val="20000"/>
              </a:spcBef>
              <a:buSzPct val="150000"/>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rPr>
              <a:t>过分地追求机器学习方法，也可能会与社会科学目标相悖。</a:t>
            </a:r>
          </a:p>
          <a:p>
            <a:pPr marL="390525" indent="-390525">
              <a:spcBef>
                <a:spcPct val="20000"/>
              </a:spcBef>
              <a:buSzPct val="150000"/>
              <a:buFont typeface="Arial" panose="020B0604020202020204" pitchFamily="34" charset="0"/>
              <a:buChar char="•"/>
            </a:pPr>
            <a:endParaRPr lang="zh-CN" altLang="en-US" sz="2000" dirty="0">
              <a:latin typeface="Times New Roman" panose="02020603050405020304" pitchFamily="18" charset="0"/>
              <a:ea typeface="+mn-ea"/>
              <a:cs typeface="Times New Roman" panose="02020603050405020304" pitchFamily="18" charset="0"/>
            </a:endParaRPr>
          </a:p>
          <a:p>
            <a:pPr marL="390525" indent="-390525">
              <a:spcBef>
                <a:spcPct val="20000"/>
              </a:spcBef>
              <a:buSzPct val="150000"/>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rPr>
              <a:t>我们首先是一个社会科学家，其次才是一个数据分析人员，我们只是在利用大数据和机器学习的工具，来帮助我们更好的理解这个社会。</a:t>
            </a:r>
          </a:p>
        </p:txBody>
      </p:sp>
    </p:spTree>
    <p:extLst>
      <p:ext uri="{BB962C8B-B14F-4D97-AF65-F5344CB8AC3E}">
        <p14:creationId xmlns:p14="http://schemas.microsoft.com/office/powerpoint/2010/main" val="31728916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6548"/>
            <a:ext cx="12188825"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8750"/>
            <a:ext cx="1352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E643BB74-6F1F-4DD3-8DC6-B952338D319E}" type="slidenum">
              <a:rPr lang="zh-CN" altLang="en-US" smtClean="0"/>
              <a:pPr defTabSz="1042988"/>
              <a:t>48</a:t>
            </a:fld>
            <a:endParaRPr lang="zh-CN" altLang="en-US" smtClean="0"/>
          </a:p>
        </p:txBody>
      </p:sp>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111" y="1845684"/>
            <a:ext cx="2229402" cy="2229402"/>
          </a:xfrm>
          <a:prstGeom prst="rect">
            <a:avLst/>
          </a:prstGeom>
        </p:spPr>
      </p:pic>
      <p:sp>
        <p:nvSpPr>
          <p:cNvPr id="9" name="内容占位符 2"/>
          <p:cNvSpPr>
            <a:spLocks noGrp="1"/>
          </p:cNvSpPr>
          <p:nvPr>
            <p:ph idx="1"/>
          </p:nvPr>
        </p:nvSpPr>
        <p:spPr>
          <a:xfrm>
            <a:off x="1270871" y="3905190"/>
            <a:ext cx="8730960" cy="648086"/>
          </a:xfrm>
        </p:spPr>
        <p:txBody>
          <a:bodyPr>
            <a:normAutofit lnSpcReduction="10000"/>
          </a:bodyPr>
          <a:lstStyle/>
          <a:p>
            <a:pPr algn="ctr">
              <a:buNone/>
            </a:pPr>
            <a:endParaRPr lang="en-US" altLang="zh-CN" sz="1633" dirty="0">
              <a:solidFill>
                <a:srgbClr val="7C1D20"/>
              </a:solidFill>
              <a:latin typeface="微软雅黑" panose="020B0503020204020204" charset="-122"/>
              <a:ea typeface="微软雅黑" panose="020B0503020204020204" charset="-122"/>
            </a:endParaRPr>
          </a:p>
          <a:p>
            <a:pPr algn="ctr">
              <a:buNone/>
            </a:pPr>
            <a:r>
              <a:rPr lang="zh-CN" altLang="en-US" sz="1633" dirty="0">
                <a:solidFill>
                  <a:srgbClr val="7C1D20"/>
                </a:solidFill>
                <a:latin typeface="微软雅黑" pitchFamily="34" charset="-122"/>
                <a:ea typeface="微软雅黑" pitchFamily="34" charset="-122"/>
              </a:rPr>
              <a:t>公众号：机器学习与数字经济实验室</a:t>
            </a:r>
          </a:p>
          <a:p>
            <a:pPr algn="ctr">
              <a:buNone/>
            </a:pPr>
            <a:endParaRPr lang="zh-CN" altLang="en-US" sz="1633" dirty="0" smtClean="0">
              <a:solidFill>
                <a:srgbClr val="7C1D20"/>
              </a:solidFill>
              <a:latin typeface="微软雅黑" pitchFamily="34" charset="-122"/>
              <a:ea typeface="微软雅黑" pitchFamily="34" charset="-122"/>
            </a:endParaRPr>
          </a:p>
          <a:p>
            <a:pPr algn="ctr">
              <a:buNone/>
            </a:pPr>
            <a:endParaRPr lang="zh-CN" altLang="en-US" sz="2903" dirty="0">
              <a:solidFill>
                <a:srgbClr val="7C1D2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机器学习的原理与应用回顾</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a:t>
            </a:fld>
            <a:endParaRPr lang="zh-CN" altLang="en-US" smtClean="0"/>
          </a:p>
        </p:txBody>
      </p:sp>
      <p:sp>
        <p:nvSpPr>
          <p:cNvPr id="9" name="内容占位符 2"/>
          <p:cNvSpPr>
            <a:spLocks noGrp="1"/>
          </p:cNvSpPr>
          <p:nvPr>
            <p:ph idx="1"/>
          </p:nvPr>
        </p:nvSpPr>
        <p:spPr>
          <a:xfrm>
            <a:off x="562533" y="1718670"/>
            <a:ext cx="9780967" cy="3819128"/>
          </a:xfrm>
        </p:spPr>
        <p:txBody>
          <a:bodyPr>
            <a:normAutofit fontScale="97500" lnSpcReduction="10000"/>
          </a:bodyPr>
          <a:lstStyle/>
          <a:p>
            <a:pPr>
              <a:lnSpc>
                <a:spcPct val="100000"/>
              </a:lnSpc>
              <a:buSzPct val="150000"/>
            </a:pPr>
            <a:r>
              <a:rPr lang="zh-CN" altLang="en-US" sz="2100" dirty="0">
                <a:latin typeface="Times New Roman" panose="02020603050405020304" pitchFamily="18" charset="0"/>
                <a:cs typeface="Times New Roman" panose="02020603050405020304" pitchFamily="18" charset="0"/>
              </a:rPr>
              <a:t>在监督学习中，我们的目的是在训练数据中构建模型，然后能够对没见过的新数据做出准确预测。</a:t>
            </a:r>
            <a:endParaRPr lang="en-US" altLang="zh-CN" sz="2100" dirty="0">
              <a:latin typeface="Times New Roman" panose="02020603050405020304" pitchFamily="18" charset="0"/>
              <a:cs typeface="Times New Roman" panose="02020603050405020304" pitchFamily="18" charset="0"/>
            </a:endParaRPr>
          </a:p>
          <a:p>
            <a:pPr>
              <a:lnSpc>
                <a:spcPct val="100000"/>
              </a:lnSpc>
              <a:buSzPct val="150000"/>
            </a:pPr>
            <a:endParaRPr lang="en-US" altLang="zh-CN" sz="2100" dirty="0">
              <a:latin typeface="Times New Roman" panose="02020603050405020304" pitchFamily="18" charset="0"/>
              <a:cs typeface="Times New Roman" panose="02020603050405020304" pitchFamily="18" charset="0"/>
            </a:endParaRPr>
          </a:p>
          <a:p>
            <a:pPr>
              <a:lnSpc>
                <a:spcPct val="100000"/>
              </a:lnSpc>
              <a:buSzPct val="150000"/>
            </a:pPr>
            <a:r>
              <a:rPr lang="zh-CN" altLang="en-US" sz="2100" dirty="0">
                <a:latin typeface="Times New Roman" panose="02020603050405020304" pitchFamily="18" charset="0"/>
                <a:cs typeface="Times New Roman" panose="02020603050405020304" pitchFamily="18" charset="0"/>
              </a:rPr>
              <a:t>如果一个模型能够对没见过的数据做出准确预测，我们就说它能够从训练集范化（</a:t>
            </a:r>
            <a:r>
              <a:rPr lang="en-US" altLang="zh-CN" sz="2100" dirty="0">
                <a:latin typeface="Times New Roman" panose="02020603050405020304" pitchFamily="18" charset="0"/>
                <a:cs typeface="Times New Roman" panose="02020603050405020304" pitchFamily="18" charset="0"/>
              </a:rPr>
              <a:t>generalize)</a:t>
            </a:r>
            <a:r>
              <a:rPr lang="zh-CN" altLang="en-US" sz="2100" dirty="0">
                <a:latin typeface="Times New Roman" panose="02020603050405020304" pitchFamily="18" charset="0"/>
                <a:cs typeface="Times New Roman" panose="02020603050405020304" pitchFamily="18" charset="0"/>
              </a:rPr>
              <a:t>到测试集。</a:t>
            </a:r>
            <a:endParaRPr lang="en-US" altLang="zh-CN" sz="2100" dirty="0">
              <a:latin typeface="Times New Roman" panose="02020603050405020304" pitchFamily="18" charset="0"/>
              <a:cs typeface="Times New Roman" panose="02020603050405020304" pitchFamily="18" charset="0"/>
            </a:endParaRPr>
          </a:p>
          <a:p>
            <a:pPr>
              <a:lnSpc>
                <a:spcPct val="100000"/>
              </a:lnSpc>
              <a:buSzPct val="150000"/>
            </a:pPr>
            <a:endParaRPr lang="en-US" altLang="zh-CN" sz="2100" dirty="0">
              <a:latin typeface="Times New Roman" panose="02020603050405020304" pitchFamily="18" charset="0"/>
              <a:cs typeface="Times New Roman" panose="02020603050405020304" pitchFamily="18" charset="0"/>
            </a:endParaRPr>
          </a:p>
          <a:p>
            <a:pPr>
              <a:lnSpc>
                <a:spcPct val="100000"/>
              </a:lnSpc>
              <a:buSzPct val="150000"/>
            </a:pPr>
            <a:r>
              <a:rPr lang="zh-CN" altLang="en-US" sz="2100" dirty="0">
                <a:latin typeface="Times New Roman" panose="02020603050405020304" pitchFamily="18" charset="0"/>
                <a:cs typeface="Times New Roman" panose="02020603050405020304" pitchFamily="18" charset="0"/>
              </a:rPr>
              <a:t>过拟合（</a:t>
            </a:r>
            <a:r>
              <a:rPr lang="en-US" altLang="zh-CN" sz="2100" dirty="0">
                <a:latin typeface="Times New Roman" panose="02020603050405020304" pitchFamily="18" charset="0"/>
                <a:cs typeface="Times New Roman" panose="02020603050405020304" pitchFamily="18" charset="0"/>
              </a:rPr>
              <a:t>over-fitting</a:t>
            </a:r>
            <a:r>
              <a:rPr lang="zh-CN" altLang="en-US" sz="2100" dirty="0">
                <a:latin typeface="Times New Roman" panose="02020603050405020304" pitchFamily="18" charset="0"/>
                <a:cs typeface="Times New Roman" panose="02020603050405020304" pitchFamily="18" charset="0"/>
              </a:rPr>
              <a:t>）：机器学习算法在训练样本中表现得过于优越，导致在测试数据集中表现不佳。</a:t>
            </a:r>
            <a:endParaRPr lang="en-US" altLang="zh-CN" sz="2100" dirty="0">
              <a:latin typeface="Times New Roman" panose="02020603050405020304" pitchFamily="18" charset="0"/>
              <a:cs typeface="Times New Roman" panose="02020603050405020304" pitchFamily="18" charset="0"/>
            </a:endParaRPr>
          </a:p>
          <a:p>
            <a:pPr>
              <a:lnSpc>
                <a:spcPct val="100000"/>
              </a:lnSpc>
              <a:buSzPct val="150000"/>
            </a:pPr>
            <a:endParaRPr lang="en-US" altLang="zh-CN" sz="2100" dirty="0">
              <a:latin typeface="Times New Roman" panose="02020603050405020304" pitchFamily="18" charset="0"/>
              <a:cs typeface="Times New Roman" panose="02020603050405020304" pitchFamily="18" charset="0"/>
            </a:endParaRPr>
          </a:p>
          <a:p>
            <a:pPr>
              <a:lnSpc>
                <a:spcPct val="100000"/>
              </a:lnSpc>
              <a:buSzPct val="150000"/>
            </a:pPr>
            <a:r>
              <a:rPr lang="zh-CN" altLang="en-US" sz="2100" dirty="0">
                <a:latin typeface="Times New Roman" panose="02020603050405020304" pitchFamily="18" charset="0"/>
                <a:cs typeface="Times New Roman" panose="02020603050405020304" pitchFamily="18" charset="0"/>
              </a:rPr>
              <a:t>欠拟合（</a:t>
            </a:r>
            <a:r>
              <a:rPr lang="en-US" altLang="zh-CN" sz="2100" dirty="0">
                <a:latin typeface="Times New Roman" panose="02020603050405020304" pitchFamily="18" charset="0"/>
                <a:cs typeface="Times New Roman" panose="02020603050405020304" pitchFamily="18" charset="0"/>
              </a:rPr>
              <a:t>under-fitting</a:t>
            </a:r>
            <a:r>
              <a:rPr lang="zh-CN" altLang="en-US" sz="2100" dirty="0">
                <a:latin typeface="Times New Roman" panose="02020603050405020304" pitchFamily="18" charset="0"/>
                <a:cs typeface="Times New Roman" panose="02020603050405020304" pitchFamily="18" charset="0"/>
              </a:rPr>
              <a:t>）：如果模型过于简单，无法捕抓数据的全部内容以及数据的变化，在训练集就表现很差，更别提测试数据。</a:t>
            </a:r>
            <a:endParaRPr lang="en-US" altLang="zh-CN" sz="2100" dirty="0">
              <a:latin typeface="Times New Roman" panose="02020603050405020304" pitchFamily="18" charset="0"/>
              <a:cs typeface="Times New Roman" panose="02020603050405020304" pitchFamily="18" charset="0"/>
            </a:endParaRPr>
          </a:p>
          <a:p>
            <a:pPr marL="0" indent="-457200"/>
            <a:endParaRPr lang="zh-CN" altLang="en-US" sz="2000" dirty="0">
              <a:latin typeface="Times New Roman" panose="02020603050405020304" pitchFamily="18" charset="0"/>
              <a:cs typeface="Times New Roman" panose="02020603050405020304" pitchFamily="18" charset="0"/>
            </a:endParaRPr>
          </a:p>
        </p:txBody>
      </p:sp>
      <p:sp>
        <p:nvSpPr>
          <p:cNvPr id="3" name="矩形 2"/>
          <p:cNvSpPr/>
          <p:nvPr/>
        </p:nvSpPr>
        <p:spPr>
          <a:xfrm>
            <a:off x="622826" y="1016006"/>
            <a:ext cx="3312230" cy="523220"/>
          </a:xfrm>
          <a:prstGeom prst="rect">
            <a:avLst/>
          </a:prstGeom>
        </p:spPr>
        <p:txBody>
          <a:bodyPr wrap="square">
            <a:spAutoFit/>
          </a:bodyPr>
          <a:lstStyle/>
          <a:p>
            <a:r>
              <a:rPr lang="zh-CN" altLang="en-US" sz="2800" b="1" dirty="0">
                <a:latin typeface="Times New Roman" panose="02020603050405020304" pitchFamily="18" charset="0"/>
                <a:cs typeface="Times New Roman" panose="02020603050405020304" pitchFamily="18" charset="0"/>
              </a:rPr>
              <a:t>过拟合与欠拟合</a:t>
            </a:r>
            <a:endParaRPr lang="zh-CN" altLang="en-US" sz="2800" dirty="0"/>
          </a:p>
        </p:txBody>
      </p:sp>
    </p:spTree>
    <p:extLst>
      <p:ext uri="{BB962C8B-B14F-4D97-AF65-F5344CB8AC3E}">
        <p14:creationId xmlns:p14="http://schemas.microsoft.com/office/powerpoint/2010/main" val="135753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机器学习的原理与应用回顾</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正则化</a:t>
            </a:r>
            <a:endParaRPr lang="en-US" altLang="zh-CN" sz="2000"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内容占位符 2"/>
              <p:cNvSpPr>
                <a:spLocks noGrp="1"/>
              </p:cNvSpPr>
              <p:nvPr>
                <p:ph idx="1"/>
              </p:nvPr>
            </p:nvSpPr>
            <p:spPr>
              <a:xfrm>
                <a:off x="295275" y="1661272"/>
                <a:ext cx="9780582" cy="5350012"/>
              </a:xfrm>
            </p:spPr>
            <p:txBody>
              <a:bodyPr>
                <a:normAutofit/>
              </a:bodyPr>
              <a:lstStyle/>
              <a:p>
                <a:pPr>
                  <a:lnSpc>
                    <a:spcPct val="90000"/>
                  </a:lnSpc>
                  <a:buSzPct val="150000"/>
                </a:pPr>
                <a:r>
                  <a:rPr lang="zh-CN" altLang="en-US" sz="2000" dirty="0" smtClean="0">
                    <a:latin typeface="Times New Roman" panose="02020603050405020304" pitchFamily="18" charset="0"/>
                    <a:cs typeface="Times New Roman" panose="02020603050405020304" pitchFamily="18" charset="0"/>
                  </a:rPr>
                  <a:t>为了克服最小二乘法的过度拟合，泛化能力差的问题，可以对</a:t>
                </a:r>
                <a:r>
                  <a:rPr lang="en-US" altLang="zh-CN" sz="2000" dirty="0">
                    <a:latin typeface="Times New Roman" panose="02020603050405020304" pitchFamily="18" charset="0"/>
                    <a:cs typeface="Times New Roman" panose="02020603050405020304" pitchFamily="18" charset="0"/>
                  </a:rPr>
                  <a:t>OLS</a:t>
                </a:r>
                <a:r>
                  <a:rPr lang="zh-CN" altLang="en-US" sz="2000" dirty="0">
                    <a:latin typeface="Times New Roman" panose="02020603050405020304" pitchFamily="18" charset="0"/>
                    <a:cs typeface="Times New Roman" panose="02020603050405020304" pitchFamily="18" charset="0"/>
                  </a:rPr>
                  <a:t>的回归参数进行一个惩罚，这个思路就叫做正则化（</a:t>
                </a:r>
                <a:r>
                  <a:rPr lang="en-US" altLang="zh-CN" sz="2000" dirty="0">
                    <a:latin typeface="Times New Roman" panose="02020603050405020304" pitchFamily="18" charset="0"/>
                    <a:cs typeface="Times New Roman" panose="02020603050405020304" pitchFamily="18" charset="0"/>
                  </a:rPr>
                  <a:t>Regularization)</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r>
                  <a:rPr lang="en-US" altLang="zh-CN" sz="2000" dirty="0">
                    <a:latin typeface="Times New Roman" panose="02020603050405020304" pitchFamily="18" charset="0"/>
                    <a:cs typeface="Times New Roman" panose="02020603050405020304" pitchFamily="18" charset="0"/>
                  </a:rPr>
                  <a:t>Ridge</a:t>
                </a:r>
                <a:r>
                  <a:rPr lang="zh-CN" altLang="en-US" sz="2000" dirty="0">
                    <a:latin typeface="Times New Roman" panose="02020603050405020304" pitchFamily="18" charset="0"/>
                    <a:cs typeface="Times New Roman" panose="02020603050405020304" pitchFamily="18" charset="0"/>
                  </a:rPr>
                  <a:t>回归和</a:t>
                </a:r>
                <a:r>
                  <a:rPr lang="en-US" altLang="zh-CN" sz="2000" dirty="0">
                    <a:latin typeface="Times New Roman" panose="02020603050405020304" pitchFamily="18" charset="0"/>
                    <a:cs typeface="Times New Roman" panose="02020603050405020304" pitchFamily="18" charset="0"/>
                  </a:rPr>
                  <a:t>Lasso</a:t>
                </a:r>
                <a:r>
                  <a:rPr lang="zh-CN" altLang="en-US" sz="2000" dirty="0">
                    <a:latin typeface="Times New Roman" panose="02020603050405020304" pitchFamily="18" charset="0"/>
                    <a:cs typeface="Times New Roman" panose="02020603050405020304" pitchFamily="18" charset="0"/>
                  </a:rPr>
                  <a:t>回归都是这个思路当中的一种。具体而言，在目标函数</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损失函数）上加上如下的惩罚。其中，参数可以通过交叉验证等方式获取</a:t>
                </a: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r>
                  <a:rPr lang="zh-CN" altLang="en-US" sz="2000" dirty="0" smtClean="0">
                    <a:latin typeface="Times New Roman" panose="02020603050405020304" pitchFamily="18" charset="0"/>
                    <a:cs typeface="Times New Roman" panose="02020603050405020304" pitchFamily="18" charset="0"/>
                  </a:rPr>
                  <a:t>牺牲</a:t>
                </a:r>
                <a:r>
                  <a:rPr lang="zh-CN" altLang="en-US" sz="2000" dirty="0">
                    <a:latin typeface="Times New Roman" panose="02020603050405020304" pitchFamily="18" charset="0"/>
                    <a:cs typeface="Times New Roman" panose="02020603050405020304" pitchFamily="18" charset="0"/>
                  </a:rPr>
                  <a:t>无偏性，提高泛化能力：可以证明存在参数 </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𝜆</m:t>
                    </m:r>
                  </m:oMath>
                </a14:m>
                <a:r>
                  <a:rPr lang="zh-CN" altLang="en-US" sz="2000" dirty="0" smtClean="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使得上述回归泛化能力强于</a:t>
                </a:r>
                <a:r>
                  <a:rPr lang="en-US" altLang="zh-CN" sz="2000" dirty="0">
                    <a:latin typeface="Times New Roman" panose="02020603050405020304" pitchFamily="18" charset="0"/>
                    <a:cs typeface="Times New Roman" panose="02020603050405020304" pitchFamily="18" charset="0"/>
                  </a:rPr>
                  <a:t>OLS</a:t>
                </a:r>
                <a:r>
                  <a:rPr lang="zh-CN" altLang="en-US" sz="2000" dirty="0">
                    <a:latin typeface="Times New Roman" panose="02020603050405020304" pitchFamily="18" charset="0"/>
                    <a:cs typeface="Times New Roman" panose="02020603050405020304" pitchFamily="18" charset="0"/>
                  </a:rPr>
                  <a:t>回归</a:t>
                </a:r>
                <a:endParaRPr lang="en-US" altLang="zh-CN" sz="2000" dirty="0">
                  <a:latin typeface="Times New Roman" panose="02020603050405020304" pitchFamily="18" charset="0"/>
                  <a:cs typeface="Times New Roman" panose="02020603050405020304" pitchFamily="18" charset="0"/>
                </a:endParaRPr>
              </a:p>
            </p:txBody>
          </p:sp>
        </mc:Choice>
        <mc:Fallback xmlns="">
          <p:sp>
            <p:nvSpPr>
              <p:cNvPr id="9" name="内容占位符 2"/>
              <p:cNvSpPr>
                <a:spLocks noGrp="1" noRot="1" noChangeAspect="1" noMove="1" noResize="1" noEditPoints="1" noAdjustHandles="1" noChangeArrowheads="1" noChangeShapeType="1" noTextEdit="1"/>
              </p:cNvSpPr>
              <p:nvPr>
                <p:ph idx="1"/>
              </p:nvPr>
            </p:nvSpPr>
            <p:spPr>
              <a:xfrm>
                <a:off x="295275" y="1661272"/>
                <a:ext cx="9780582" cy="5350012"/>
              </a:xfrm>
              <a:blipFill>
                <a:blip r:embed="rId5"/>
                <a:stretch>
                  <a:fillRect l="-1121" t="-3535" r="-436"/>
                </a:stretch>
              </a:blipFill>
            </p:spPr>
            <p:txBody>
              <a:bodyPr/>
              <a:lstStyle/>
              <a:p>
                <a:r>
                  <a:rPr lang="zh-CN" altLang="en-US">
                    <a:noFill/>
                  </a:rPr>
                  <a:t> </a:t>
                </a:r>
              </a:p>
            </p:txBody>
          </p:sp>
        </mc:Fallback>
      </mc:AlternateContent>
      <p:graphicFrame>
        <p:nvGraphicFramePr>
          <p:cNvPr id="11" name="对象 10"/>
          <p:cNvGraphicFramePr>
            <a:graphicFrameLocks noChangeAspect="1"/>
          </p:cNvGraphicFramePr>
          <p:nvPr>
            <p:extLst>
              <p:ext uri="{D42A27DB-BD31-4B8C-83A1-F6EECF244321}">
                <p14:modId xmlns:p14="http://schemas.microsoft.com/office/powerpoint/2010/main" val="993298691"/>
              </p:ext>
            </p:extLst>
          </p:nvPr>
        </p:nvGraphicFramePr>
        <p:xfrm>
          <a:off x="2741197" y="3409866"/>
          <a:ext cx="3456240" cy="991596"/>
        </p:xfrm>
        <a:graphic>
          <a:graphicData uri="http://schemas.openxmlformats.org/presentationml/2006/ole">
            <mc:AlternateContent xmlns:mc="http://schemas.openxmlformats.org/markup-compatibility/2006">
              <mc:Choice xmlns:v="urn:schemas-microsoft-com:vml" Requires="v">
                <p:oleObj spid="_x0000_s11330" name="Equation" r:id="rId6" imgW="37185600" imgH="10668000" progId="Equation.DSMT4">
                  <p:embed/>
                </p:oleObj>
              </mc:Choice>
              <mc:Fallback>
                <p:oleObj name="Equation" r:id="rId6" imgW="37185600" imgH="10668000" progId="Equation.DSMT4">
                  <p:embed/>
                  <p:pic>
                    <p:nvPicPr>
                      <p:cNvPr id="6" name="对象 5"/>
                      <p:cNvPicPr/>
                      <p:nvPr/>
                    </p:nvPicPr>
                    <p:blipFill>
                      <a:blip r:embed="rId7"/>
                      <a:stretch>
                        <a:fillRect/>
                      </a:stretch>
                    </p:blipFill>
                    <p:spPr>
                      <a:xfrm>
                        <a:off x="2741197" y="3409866"/>
                        <a:ext cx="3456240" cy="991596"/>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155787687"/>
              </p:ext>
            </p:extLst>
          </p:nvPr>
        </p:nvGraphicFramePr>
        <p:xfrm>
          <a:off x="2758580" y="4474765"/>
          <a:ext cx="3240225" cy="921366"/>
        </p:xfrm>
        <a:graphic>
          <a:graphicData uri="http://schemas.openxmlformats.org/presentationml/2006/ole">
            <mc:AlternateContent xmlns:mc="http://schemas.openxmlformats.org/markup-compatibility/2006">
              <mc:Choice xmlns:v="urn:schemas-microsoft-com:vml" Requires="v">
                <p:oleObj spid="_x0000_s11331" name="Equation" r:id="rId8" imgW="37490400" imgH="10668000" progId="Equation.DSMT4">
                  <p:embed/>
                </p:oleObj>
              </mc:Choice>
              <mc:Fallback>
                <p:oleObj name="Equation" r:id="rId8" imgW="37490400" imgH="10668000" progId="Equation.DSMT4">
                  <p:embed/>
                  <p:pic>
                    <p:nvPicPr>
                      <p:cNvPr id="8" name="对象 7"/>
                      <p:cNvPicPr/>
                      <p:nvPr/>
                    </p:nvPicPr>
                    <p:blipFill>
                      <a:blip r:embed="rId9"/>
                      <a:stretch>
                        <a:fillRect/>
                      </a:stretch>
                    </p:blipFill>
                    <p:spPr>
                      <a:xfrm>
                        <a:off x="2758580" y="4474765"/>
                        <a:ext cx="3240225" cy="921366"/>
                      </a:xfrm>
                      <a:prstGeom prst="rect">
                        <a:avLst/>
                      </a:prstGeom>
                    </p:spPr>
                  </p:pic>
                </p:oleObj>
              </mc:Fallback>
            </mc:AlternateContent>
          </a:graphicData>
        </a:graphic>
      </p:graphicFrame>
      <p:sp>
        <p:nvSpPr>
          <p:cNvPr id="13" name="矩形 12"/>
          <p:cNvSpPr/>
          <p:nvPr/>
        </p:nvSpPr>
        <p:spPr>
          <a:xfrm>
            <a:off x="925713" y="4704616"/>
            <a:ext cx="1826141"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Lasso</a:t>
            </a:r>
            <a:r>
              <a:rPr lang="zh-CN" altLang="en-US" sz="2400" dirty="0">
                <a:latin typeface="Times New Roman" panose="02020603050405020304" pitchFamily="18" charset="0"/>
                <a:cs typeface="Times New Roman" panose="02020603050405020304" pitchFamily="18" charset="0"/>
              </a:rPr>
              <a:t>回归</a:t>
            </a:r>
            <a:r>
              <a:rPr lang="zh-CN" altLang="en-US" sz="2400" dirty="0"/>
              <a:t>：</a:t>
            </a:r>
          </a:p>
        </p:txBody>
      </p:sp>
      <p:sp>
        <p:nvSpPr>
          <p:cNvPr id="14" name="矩形 13"/>
          <p:cNvSpPr/>
          <p:nvPr/>
        </p:nvSpPr>
        <p:spPr>
          <a:xfrm>
            <a:off x="903245" y="3636642"/>
            <a:ext cx="1415772" cy="461665"/>
          </a:xfrm>
          <a:prstGeom prst="rect">
            <a:avLst/>
          </a:prstGeom>
        </p:spPr>
        <p:txBody>
          <a:bodyPr wrap="none">
            <a:spAutoFit/>
          </a:bodyPr>
          <a:lstStyle/>
          <a:p>
            <a:r>
              <a:rPr lang="zh-CN" altLang="en-US" sz="2400" dirty="0"/>
              <a:t>岭回归：</a:t>
            </a:r>
          </a:p>
        </p:txBody>
      </p:sp>
    </p:spTree>
    <p:extLst>
      <p:ext uri="{BB962C8B-B14F-4D97-AF65-F5344CB8AC3E}">
        <p14:creationId xmlns:p14="http://schemas.microsoft.com/office/powerpoint/2010/main" val="423200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机器学习的原理与应用回顾</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机器学习主流算法</a:t>
            </a:r>
            <a:endParaRPr lang="en-US" altLang="zh-CN" sz="2000" dirty="0" smtClean="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D392C3BA-FDF2-43E0-9A78-AFA46835346D}"/>
              </a:ext>
            </a:extLst>
          </p:cNvPr>
          <p:cNvSpPr>
            <a:spLocks noGrp="1"/>
          </p:cNvSpPr>
          <p:nvPr>
            <p:ph idx="1"/>
          </p:nvPr>
        </p:nvSpPr>
        <p:spPr>
          <a:xfrm>
            <a:off x="568436" y="1722058"/>
            <a:ext cx="10279099" cy="4299916"/>
          </a:xfrm>
        </p:spPr>
        <p:txBody>
          <a:bodyPr>
            <a:normAutofit/>
          </a:bodyPr>
          <a:lstStyle/>
          <a:p>
            <a:r>
              <a:rPr lang="zh-CN" altLang="en-US" sz="2000" dirty="0">
                <a:latin typeface="Times" panose="02020603050405020304" pitchFamily="18" charset="0"/>
                <a:cs typeface="Times" panose="02020603050405020304" pitchFamily="18" charset="0"/>
              </a:rPr>
              <a:t>经典回归算法：</a:t>
            </a:r>
            <a:r>
              <a:rPr lang="en-US" altLang="zh-CN" sz="2000" dirty="0">
                <a:latin typeface="Times" panose="02020603050405020304" pitchFamily="18" charset="0"/>
                <a:cs typeface="Times" panose="02020603050405020304" pitchFamily="18" charset="0"/>
              </a:rPr>
              <a:t>OLS</a:t>
            </a:r>
            <a:r>
              <a:rPr lang="zh-CN" altLang="en-US" sz="2000" dirty="0">
                <a:latin typeface="Times" panose="02020603050405020304" pitchFamily="18" charset="0"/>
                <a:cs typeface="Times" panose="02020603050405020304" pitchFamily="18" charset="0"/>
              </a:rPr>
              <a:t>回归、</a:t>
            </a:r>
            <a:r>
              <a:rPr lang="en-US" altLang="zh-CN" sz="2000" dirty="0">
                <a:latin typeface="Times" panose="02020603050405020304" pitchFamily="18" charset="0"/>
                <a:cs typeface="Times" panose="02020603050405020304" pitchFamily="18" charset="0"/>
              </a:rPr>
              <a:t>logit</a:t>
            </a:r>
            <a:r>
              <a:rPr lang="zh-CN" altLang="en-US" sz="2000" dirty="0">
                <a:latin typeface="Times" panose="02020603050405020304" pitchFamily="18" charset="0"/>
                <a:cs typeface="Times" panose="02020603050405020304" pitchFamily="18" charset="0"/>
              </a:rPr>
              <a:t>回归、岭回归、</a:t>
            </a:r>
            <a:r>
              <a:rPr lang="en-US" altLang="zh-CN" sz="2000" dirty="0">
                <a:latin typeface="Times" panose="02020603050405020304" pitchFamily="18" charset="0"/>
                <a:cs typeface="Times" panose="02020603050405020304" pitchFamily="18" charset="0"/>
              </a:rPr>
              <a:t>Lasso</a:t>
            </a:r>
            <a:r>
              <a:rPr lang="zh-CN" altLang="en-US" sz="2000" dirty="0">
                <a:latin typeface="Times" panose="02020603050405020304" pitchFamily="18" charset="0"/>
                <a:cs typeface="Times" panose="02020603050405020304" pitchFamily="18" charset="0"/>
              </a:rPr>
              <a:t>回归</a:t>
            </a:r>
            <a:endParaRPr lang="en-US" altLang="zh-CN" sz="2000" dirty="0">
              <a:latin typeface="Times" panose="02020603050405020304" pitchFamily="18" charset="0"/>
              <a:cs typeface="Times" panose="02020603050405020304" pitchFamily="18" charset="0"/>
            </a:endParaRPr>
          </a:p>
          <a:p>
            <a:endParaRPr lang="en-US" altLang="zh-CN" sz="2000" dirty="0">
              <a:latin typeface="Times" panose="02020603050405020304" pitchFamily="18" charset="0"/>
              <a:cs typeface="Times" panose="02020603050405020304" pitchFamily="18" charset="0"/>
            </a:endParaRPr>
          </a:p>
          <a:p>
            <a:r>
              <a:rPr lang="zh-CN" altLang="en-US" sz="2000" dirty="0">
                <a:latin typeface="Times" panose="02020603050405020304" pitchFamily="18" charset="0"/>
                <a:cs typeface="Times" panose="02020603050405020304" pitchFamily="18" charset="0"/>
              </a:rPr>
              <a:t>经典分类算法：</a:t>
            </a:r>
            <a:r>
              <a:rPr lang="en-US" altLang="zh-CN" sz="2000" dirty="0">
                <a:latin typeface="Times" panose="02020603050405020304" pitchFamily="18" charset="0"/>
                <a:cs typeface="Times" panose="02020603050405020304" pitchFamily="18" charset="0"/>
              </a:rPr>
              <a:t>K</a:t>
            </a:r>
            <a:r>
              <a:rPr lang="zh-CN" altLang="en-US" sz="2000" dirty="0">
                <a:latin typeface="Times" panose="02020603050405020304" pitchFamily="18" charset="0"/>
                <a:cs typeface="Times" panose="02020603050405020304" pitchFamily="18" charset="0"/>
              </a:rPr>
              <a:t>近邻、朴素贝叶斯算法、决策树算法、支持向量机算法</a:t>
            </a:r>
            <a:endParaRPr lang="en-US" altLang="zh-CN" sz="2000" dirty="0">
              <a:latin typeface="Times" panose="02020603050405020304" pitchFamily="18" charset="0"/>
              <a:cs typeface="Times" panose="02020603050405020304" pitchFamily="18" charset="0"/>
            </a:endParaRPr>
          </a:p>
          <a:p>
            <a:endParaRPr lang="en-US" altLang="zh-CN" sz="2000" dirty="0">
              <a:latin typeface="Times" panose="02020603050405020304" pitchFamily="18" charset="0"/>
              <a:cs typeface="Times" panose="02020603050405020304" pitchFamily="18" charset="0"/>
            </a:endParaRPr>
          </a:p>
          <a:p>
            <a:r>
              <a:rPr lang="zh-CN" altLang="en-US" sz="2000" dirty="0">
                <a:latin typeface="Times" panose="02020603050405020304" pitchFamily="18" charset="0"/>
                <a:cs typeface="Times" panose="02020603050405020304" pitchFamily="18" charset="0"/>
              </a:rPr>
              <a:t>集成算法：随机森林、梯度下降树、</a:t>
            </a:r>
            <a:r>
              <a:rPr lang="en-US" altLang="zh-CN" sz="2000" dirty="0" err="1">
                <a:latin typeface="Times" panose="02020603050405020304" pitchFamily="18" charset="0"/>
                <a:cs typeface="Times" panose="02020603050405020304" pitchFamily="18" charset="0"/>
              </a:rPr>
              <a:t>xgboost</a:t>
            </a:r>
            <a:endParaRPr lang="en-US" altLang="zh-CN" sz="2000" dirty="0">
              <a:latin typeface="Times" panose="02020603050405020304" pitchFamily="18" charset="0"/>
              <a:cs typeface="Times" panose="02020603050405020304" pitchFamily="18" charset="0"/>
            </a:endParaRPr>
          </a:p>
          <a:p>
            <a:endParaRPr lang="en-US" altLang="zh-CN" sz="2000" dirty="0">
              <a:latin typeface="Times" panose="02020603050405020304" pitchFamily="18" charset="0"/>
              <a:cs typeface="Times" panose="02020603050405020304" pitchFamily="18" charset="0"/>
            </a:endParaRPr>
          </a:p>
          <a:p>
            <a:r>
              <a:rPr lang="zh-CN" altLang="en-US" sz="2000" dirty="0">
                <a:latin typeface="Times" panose="02020603050405020304" pitchFamily="18" charset="0"/>
                <a:cs typeface="Times" panose="02020603050405020304" pitchFamily="18" charset="0"/>
              </a:rPr>
              <a:t>深度学习算法：</a:t>
            </a:r>
            <a:r>
              <a:rPr lang="en-US" altLang="zh-CN" sz="2000" dirty="0">
                <a:latin typeface="Times" panose="02020603050405020304" pitchFamily="18" charset="0"/>
                <a:cs typeface="Times" panose="02020603050405020304" pitchFamily="18" charset="0"/>
              </a:rPr>
              <a:t>BP</a:t>
            </a:r>
            <a:r>
              <a:rPr lang="zh-CN" altLang="en-US" sz="2000" dirty="0">
                <a:latin typeface="Times" panose="02020603050405020304" pitchFamily="18" charset="0"/>
                <a:cs typeface="Times" panose="02020603050405020304" pitchFamily="18" charset="0"/>
              </a:rPr>
              <a:t>神经网络、卷积神经网络、递归神经网络</a:t>
            </a:r>
            <a:endParaRPr lang="en-US" altLang="zh-CN" sz="2000" dirty="0">
              <a:latin typeface="Times" panose="02020603050405020304" pitchFamily="18" charset="0"/>
              <a:cs typeface="Times" panose="02020603050405020304" pitchFamily="18" charset="0"/>
            </a:endParaRPr>
          </a:p>
          <a:p>
            <a:endParaRPr lang="en-US" altLang="zh-CN" sz="2000" dirty="0">
              <a:latin typeface="Times" panose="02020603050405020304" pitchFamily="18" charset="0"/>
              <a:cs typeface="Times" panose="02020603050405020304" pitchFamily="18" charset="0"/>
            </a:endParaRPr>
          </a:p>
          <a:p>
            <a:r>
              <a:rPr lang="zh-CN" altLang="en-US" sz="2000" dirty="0">
                <a:latin typeface="Times" panose="02020603050405020304" pitchFamily="18" charset="0"/>
                <a:cs typeface="Times" panose="02020603050405020304" pitchFamily="18" charset="0"/>
              </a:rPr>
              <a:t>无监督学习算法：聚类算法、主成分分析算法、</a:t>
            </a:r>
            <a:r>
              <a:rPr lang="en-US" altLang="zh-CN" sz="2000" dirty="0">
                <a:latin typeface="Times" panose="02020603050405020304" pitchFamily="18" charset="0"/>
                <a:cs typeface="Times" panose="02020603050405020304" pitchFamily="18" charset="0"/>
              </a:rPr>
              <a:t>LDA</a:t>
            </a:r>
            <a:r>
              <a:rPr lang="zh-CN" altLang="en-US" sz="2000" dirty="0">
                <a:latin typeface="Times" panose="02020603050405020304" pitchFamily="18" charset="0"/>
                <a:cs typeface="Times" panose="02020603050405020304" pitchFamily="18" charset="0"/>
              </a:rPr>
              <a:t>主题算法</a:t>
            </a:r>
            <a:endParaRPr lang="en-US" altLang="zh-CN" sz="2000" dirty="0">
              <a:latin typeface="Times" panose="02020603050405020304" pitchFamily="18" charset="0"/>
              <a:cs typeface="Times" panose="02020603050405020304" pitchFamily="18" charset="0"/>
            </a:endParaRPr>
          </a:p>
          <a:p>
            <a:endParaRPr lang="en-US" altLang="zh-CN" sz="2000" dirty="0">
              <a:latin typeface="Times" panose="02020603050405020304" pitchFamily="18" charset="0"/>
              <a:cs typeface="Times" panose="02020603050405020304" pitchFamily="18" charset="0"/>
            </a:endParaRPr>
          </a:p>
          <a:p>
            <a:r>
              <a:rPr lang="zh-CN" altLang="en-US" sz="2000" dirty="0">
                <a:latin typeface="Times" panose="02020603050405020304" pitchFamily="18" charset="0"/>
                <a:cs typeface="Times" panose="02020603050405020304" pitchFamily="18" charset="0"/>
              </a:rPr>
              <a:t>自然语言处理：</a:t>
            </a:r>
            <a:r>
              <a:rPr lang="en-US" altLang="zh-CN" sz="2000" dirty="0">
                <a:latin typeface="Times" panose="02020603050405020304" pitchFamily="18" charset="0"/>
                <a:cs typeface="Times" panose="02020603050405020304" pitchFamily="18" charset="0"/>
              </a:rPr>
              <a:t>TFIDF</a:t>
            </a:r>
            <a:r>
              <a:rPr lang="zh-CN" altLang="en-US" sz="2000" dirty="0">
                <a:latin typeface="Times" panose="02020603050405020304" pitchFamily="18" charset="0"/>
                <a:cs typeface="Times" panose="02020603050405020304" pitchFamily="18" charset="0"/>
              </a:rPr>
              <a:t>、</a:t>
            </a:r>
            <a:r>
              <a:rPr lang="en-US" altLang="zh-CN" sz="2000" dirty="0">
                <a:latin typeface="Times" panose="02020603050405020304" pitchFamily="18" charset="0"/>
                <a:cs typeface="Times" panose="02020603050405020304" pitchFamily="18" charset="0"/>
              </a:rPr>
              <a:t>Word2vec</a:t>
            </a:r>
            <a:r>
              <a:rPr lang="zh-CN" altLang="en-US" sz="2000" dirty="0">
                <a:latin typeface="Times" panose="02020603050405020304" pitchFamily="18" charset="0"/>
                <a:cs typeface="Times" panose="02020603050405020304" pitchFamily="18" charset="0"/>
              </a:rPr>
              <a:t>词嵌入、</a:t>
            </a:r>
            <a:r>
              <a:rPr lang="en-US" altLang="zh-CN" sz="2000" dirty="0">
                <a:latin typeface="Times" panose="02020603050405020304" pitchFamily="18" charset="0"/>
                <a:cs typeface="Times" panose="02020603050405020304" pitchFamily="18" charset="0"/>
              </a:rPr>
              <a:t>Bert</a:t>
            </a:r>
            <a:r>
              <a:rPr lang="zh-CN" altLang="en-US" sz="2000" dirty="0">
                <a:latin typeface="Times" panose="02020603050405020304" pitchFamily="18" charset="0"/>
                <a:cs typeface="Times" panose="02020603050405020304" pitchFamily="18" charset="0"/>
              </a:rPr>
              <a:t>预处理</a:t>
            </a:r>
            <a:r>
              <a:rPr lang="zh-CN" altLang="en-US" sz="2000" dirty="0" smtClean="0">
                <a:latin typeface="Times" panose="02020603050405020304" pitchFamily="18" charset="0"/>
                <a:cs typeface="Times" panose="02020603050405020304" pitchFamily="18" charset="0"/>
              </a:rPr>
              <a:t>模型</a:t>
            </a:r>
            <a:endParaRPr lang="en-US" altLang="zh-CN" sz="2000" dirty="0">
              <a:latin typeface="Times" panose="02020603050405020304" pitchFamily="18" charset="0"/>
              <a:cs typeface="Times" panose="02020603050405020304" pitchFamily="18" charset="0"/>
            </a:endParaRPr>
          </a:p>
          <a:p>
            <a:endParaRPr lang="zh-CN" altLang="en-US" sz="2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17124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机器学习的原理与应用回顾</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我们能用机器学习做什么？</a:t>
            </a:r>
            <a:endParaRPr lang="en-US" altLang="zh-CN" sz="2000" dirty="0" smtClean="0">
              <a:latin typeface="Times New Roman" panose="02020603050405020304" pitchFamily="18" charset="0"/>
              <a:cs typeface="Times New Roman" panose="02020603050405020304" pitchFamily="18" charset="0"/>
            </a:endParaRPr>
          </a:p>
        </p:txBody>
      </p:sp>
      <p:sp>
        <p:nvSpPr>
          <p:cNvPr id="9" name="内容占位符 2"/>
          <p:cNvSpPr>
            <a:spLocks noGrp="1"/>
          </p:cNvSpPr>
          <p:nvPr>
            <p:ph idx="1"/>
          </p:nvPr>
        </p:nvSpPr>
        <p:spPr>
          <a:xfrm>
            <a:off x="534669" y="1779906"/>
            <a:ext cx="9808831" cy="3161994"/>
          </a:xfrm>
        </p:spPr>
        <p:txBody>
          <a:bodyPr>
            <a:normAutofit/>
          </a:bodyPr>
          <a:lstStyle/>
          <a:p>
            <a:pPr>
              <a:lnSpc>
                <a:spcPct val="90000"/>
              </a:lnSpc>
              <a:buSzPct val="150000"/>
            </a:pPr>
            <a:r>
              <a:rPr lang="zh-CN" altLang="en-US" sz="2000" dirty="0">
                <a:latin typeface="Times New Roman" panose="02020603050405020304" pitchFamily="18" charset="0"/>
                <a:cs typeface="Times New Roman" panose="02020603050405020304" pitchFamily="18" charset="0"/>
              </a:rPr>
              <a:t>预测（公司破产概率、经济是否衰退）</a:t>
            </a: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r>
              <a:rPr lang="zh-CN" altLang="en-US" sz="2000" dirty="0">
                <a:latin typeface="Times New Roman" panose="02020603050405020304" pitchFamily="18" charset="0"/>
                <a:cs typeface="Times New Roman" panose="02020603050405020304" pitchFamily="18" charset="0"/>
              </a:rPr>
              <a:t>数据生成（文本中的情绪、从姓名推测性别）</a:t>
            </a: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endParaRPr lang="en-US" altLang="zh-CN" sz="2000" dirty="0">
              <a:latin typeface="Times New Roman" panose="02020603050405020304" pitchFamily="18" charset="0"/>
              <a:cs typeface="Times New Roman" panose="02020603050405020304" pitchFamily="18" charset="0"/>
            </a:endParaRPr>
          </a:p>
          <a:p>
            <a:pPr>
              <a:lnSpc>
                <a:spcPct val="90000"/>
              </a:lnSpc>
              <a:buSzPct val="150000"/>
            </a:pPr>
            <a:r>
              <a:rPr lang="zh-CN" altLang="en-US" sz="2000" dirty="0">
                <a:latin typeface="Times New Roman" panose="02020603050405020304" pitchFamily="18" charset="0"/>
                <a:cs typeface="Times New Roman" panose="02020603050405020304" pitchFamily="18" charset="0"/>
              </a:rPr>
              <a:t>因果识别（构造反事实结果、异质性检验）</a:t>
            </a:r>
            <a:endParaRPr lang="en-US" altLang="zh-CN" sz="2000" dirty="0">
              <a:latin typeface="Times New Roman" panose="02020603050405020304" pitchFamily="18" charset="0"/>
              <a:cs typeface="Times New Roman" panose="02020603050405020304" pitchFamily="18" charset="0"/>
            </a:endParaRPr>
          </a:p>
          <a:p>
            <a:endParaRPr lang="en-US" altLang="zh-CN" sz="2800" dirty="0"/>
          </a:p>
          <a:p>
            <a:pPr marL="0" indent="0">
              <a:buNone/>
            </a:pPr>
            <a:endParaRPr lang="zh-CN" altLang="en-US" sz="2800" dirty="0"/>
          </a:p>
        </p:txBody>
      </p:sp>
    </p:spTree>
    <p:extLst>
      <p:ext uri="{BB962C8B-B14F-4D97-AF65-F5344CB8AC3E}">
        <p14:creationId xmlns:p14="http://schemas.microsoft.com/office/powerpoint/2010/main" val="23167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9</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机器学习的原理与应用回顾</a:t>
            </a:r>
          </a:p>
          <a:p>
            <a:pPr eaLnBrk="1" hangingPunct="1">
              <a:lnSpc>
                <a:spcPct val="150000"/>
              </a:lnSpc>
              <a:spcBef>
                <a:spcPct val="20000"/>
              </a:spcBef>
              <a:buFont typeface="Arial" panose="020B0604020202020204" pitchFamily="34" charset="0"/>
              <a:buChar char="•"/>
            </a:pPr>
            <a:r>
              <a:rPr lang="zh-CN" altLang="en-US" sz="2800" dirty="0"/>
              <a:t>机器学习与因果识别</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机器学习与异质性因果</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大数据时代因果识别的挑战</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结论与展望</a:t>
            </a:r>
          </a:p>
        </p:txBody>
      </p:sp>
    </p:spTree>
    <p:extLst>
      <p:ext uri="{BB962C8B-B14F-4D97-AF65-F5344CB8AC3E}">
        <p14:creationId xmlns:p14="http://schemas.microsoft.com/office/powerpoint/2010/main" val="24303185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591</TotalTime>
  <Pages>0</Pages>
  <Words>4266</Words>
  <Characters>0</Characters>
  <Application>Microsoft Office PowerPoint</Application>
  <DocSecurity>0</DocSecurity>
  <PresentationFormat>自定义</PresentationFormat>
  <Lines>0</Lines>
  <Paragraphs>372</Paragraphs>
  <Slides>48</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48</vt:i4>
      </vt:variant>
    </vt:vector>
  </HeadingPairs>
  <TitlesOfParts>
    <vt:vector size="63" baseType="lpstr">
      <vt:lpstr>等线</vt:lpstr>
      <vt:lpstr>仿宋</vt:lpstr>
      <vt:lpstr>华文楷体</vt:lpstr>
      <vt:lpstr>华文中宋</vt:lpstr>
      <vt:lpstr>楷体</vt:lpstr>
      <vt:lpstr>宋体</vt:lpstr>
      <vt:lpstr>微软雅黑</vt:lpstr>
      <vt:lpstr>Arial</vt:lpstr>
      <vt:lpstr>Calibri</vt:lpstr>
      <vt:lpstr>Cambria Math</vt:lpstr>
      <vt:lpstr>Times</vt:lpstr>
      <vt:lpstr>Times New Roman</vt:lpstr>
      <vt:lpstr>Wingdings</vt:lpstr>
      <vt:lpstr>Office 主题</vt:lpstr>
      <vt:lpstr>Equation</vt:lpstr>
      <vt:lpstr>第9讲 机器学习与因果识别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subject/>
  <dc:creator>admin</dc:creator>
  <cp:keywords/>
  <dc:description/>
  <cp:lastModifiedBy>guo_feng</cp:lastModifiedBy>
  <cp:revision>504</cp:revision>
  <cp:lastPrinted>2024-03-20T05:35:11Z</cp:lastPrinted>
  <dcterms:created xsi:type="dcterms:W3CDTF">2016-12-19T01:38:00Z</dcterms:created>
  <dcterms:modified xsi:type="dcterms:W3CDTF">2024-03-20T05:35:20Z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KSORubyTemplateID">
    <vt:lpwstr>2</vt:lpwstr>
  </property>
</Properties>
</file>