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8" r:id="rId1"/>
  </p:sldMasterIdLst>
  <p:notesMasterIdLst>
    <p:notesMasterId r:id="rId143"/>
  </p:notesMasterIdLst>
  <p:handoutMasterIdLst>
    <p:handoutMasterId r:id="rId144"/>
  </p:handoutMasterIdLst>
  <p:sldIdLst>
    <p:sldId id="257" r:id="rId2"/>
    <p:sldId id="292" r:id="rId3"/>
    <p:sldId id="522" r:id="rId4"/>
    <p:sldId id="539" r:id="rId5"/>
    <p:sldId id="599" r:id="rId6"/>
    <p:sldId id="367" r:id="rId7"/>
    <p:sldId id="300" r:id="rId8"/>
    <p:sldId id="602" r:id="rId9"/>
    <p:sldId id="258" r:id="rId10"/>
    <p:sldId id="346" r:id="rId11"/>
    <p:sldId id="347" r:id="rId12"/>
    <p:sldId id="348" r:id="rId13"/>
    <p:sldId id="293" r:id="rId14"/>
    <p:sldId id="294" r:id="rId15"/>
    <p:sldId id="299" r:id="rId16"/>
    <p:sldId id="525" r:id="rId17"/>
    <p:sldId id="301" r:id="rId18"/>
    <p:sldId id="349" r:id="rId19"/>
    <p:sldId id="527" r:id="rId20"/>
    <p:sldId id="523" r:id="rId21"/>
    <p:sldId id="297" r:id="rId22"/>
    <p:sldId id="350" r:id="rId23"/>
    <p:sldId id="528" r:id="rId24"/>
    <p:sldId id="358" r:id="rId25"/>
    <p:sldId id="529" r:id="rId26"/>
    <p:sldId id="365" r:id="rId27"/>
    <p:sldId id="302" r:id="rId28"/>
    <p:sldId id="353" r:id="rId29"/>
    <p:sldId id="530" r:id="rId30"/>
    <p:sldId id="304" r:id="rId31"/>
    <p:sldId id="354" r:id="rId32"/>
    <p:sldId id="355" r:id="rId33"/>
    <p:sldId id="352" r:id="rId34"/>
    <p:sldId id="535" r:id="rId35"/>
    <p:sldId id="536" r:id="rId36"/>
    <p:sldId id="537" r:id="rId37"/>
    <p:sldId id="356" r:id="rId38"/>
    <p:sldId id="555" r:id="rId39"/>
    <p:sldId id="308" r:id="rId40"/>
    <p:sldId id="370" r:id="rId41"/>
    <p:sldId id="371" r:id="rId42"/>
    <p:sldId id="497" r:id="rId43"/>
    <p:sldId id="495" r:id="rId44"/>
    <p:sldId id="498" r:id="rId45"/>
    <p:sldId id="311" r:id="rId46"/>
    <p:sldId id="373" r:id="rId47"/>
    <p:sldId id="375" r:id="rId48"/>
    <p:sldId id="374" r:id="rId49"/>
    <p:sldId id="377" r:id="rId50"/>
    <p:sldId id="381" r:id="rId51"/>
    <p:sldId id="378" r:id="rId52"/>
    <p:sldId id="379" r:id="rId53"/>
    <p:sldId id="388" r:id="rId54"/>
    <p:sldId id="387" r:id="rId55"/>
    <p:sldId id="382" r:id="rId56"/>
    <p:sldId id="385" r:id="rId57"/>
    <p:sldId id="384" r:id="rId58"/>
    <p:sldId id="386" r:id="rId59"/>
    <p:sldId id="383" r:id="rId60"/>
    <p:sldId id="389" r:id="rId61"/>
    <p:sldId id="499" r:id="rId62"/>
    <p:sldId id="390" r:id="rId63"/>
    <p:sldId id="313" r:id="rId64"/>
    <p:sldId id="391" r:id="rId65"/>
    <p:sldId id="392" r:id="rId66"/>
    <p:sldId id="560" r:id="rId67"/>
    <p:sldId id="562" r:id="rId68"/>
    <p:sldId id="570" r:id="rId69"/>
    <p:sldId id="393" r:id="rId70"/>
    <p:sldId id="569" r:id="rId71"/>
    <p:sldId id="394" r:id="rId72"/>
    <p:sldId id="395" r:id="rId73"/>
    <p:sldId id="396" r:id="rId74"/>
    <p:sldId id="397" r:id="rId75"/>
    <p:sldId id="398" r:id="rId76"/>
    <p:sldId id="399" r:id="rId77"/>
    <p:sldId id="315" r:id="rId78"/>
    <p:sldId id="316" r:id="rId79"/>
    <p:sldId id="400" r:id="rId80"/>
    <p:sldId id="401" r:id="rId81"/>
    <p:sldId id="402" r:id="rId82"/>
    <p:sldId id="421" r:id="rId83"/>
    <p:sldId id="317" r:id="rId84"/>
    <p:sldId id="269" r:id="rId85"/>
    <p:sldId id="404" r:id="rId86"/>
    <p:sldId id="577" r:id="rId87"/>
    <p:sldId id="412" r:id="rId88"/>
    <p:sldId id="407" r:id="rId89"/>
    <p:sldId id="409" r:id="rId90"/>
    <p:sldId id="410" r:id="rId91"/>
    <p:sldId id="411" r:id="rId92"/>
    <p:sldId id="403" r:id="rId93"/>
    <p:sldId id="284" r:id="rId94"/>
    <p:sldId id="414" r:id="rId95"/>
    <p:sldId id="415" r:id="rId96"/>
    <p:sldId id="416" r:id="rId97"/>
    <p:sldId id="418" r:id="rId98"/>
    <p:sldId id="419" r:id="rId99"/>
    <p:sldId id="326" r:id="rId100"/>
    <p:sldId id="420" r:id="rId101"/>
    <p:sldId id="588" r:id="rId102"/>
    <p:sldId id="608" r:id="rId103"/>
    <p:sldId id="328" r:id="rId104"/>
    <p:sldId id="329" r:id="rId105"/>
    <p:sldId id="422" r:id="rId106"/>
    <p:sldId id="270" r:id="rId107"/>
    <p:sldId id="336" r:id="rId108"/>
    <p:sldId id="428" r:id="rId109"/>
    <p:sldId id="429" r:id="rId110"/>
    <p:sldId id="503" r:id="rId111"/>
    <p:sldId id="432" r:id="rId112"/>
    <p:sldId id="430" r:id="rId113"/>
    <p:sldId id="431" r:id="rId114"/>
    <p:sldId id="433" r:id="rId115"/>
    <p:sldId id="341" r:id="rId116"/>
    <p:sldId id="339" r:id="rId117"/>
    <p:sldId id="434" r:id="rId118"/>
    <p:sldId id="435" r:id="rId119"/>
    <p:sldId id="436" r:id="rId120"/>
    <p:sldId id="438" r:id="rId121"/>
    <p:sldId id="439" r:id="rId122"/>
    <p:sldId id="340" r:id="rId123"/>
    <p:sldId id="440" r:id="rId124"/>
    <p:sldId id="441" r:id="rId125"/>
    <p:sldId id="442" r:id="rId126"/>
    <p:sldId id="443" r:id="rId127"/>
    <p:sldId id="598" r:id="rId128"/>
    <p:sldId id="444" r:id="rId129"/>
    <p:sldId id="445" r:id="rId130"/>
    <p:sldId id="446" r:id="rId131"/>
    <p:sldId id="447" r:id="rId132"/>
    <p:sldId id="290" r:id="rId133"/>
    <p:sldId id="449" r:id="rId134"/>
    <p:sldId id="452" r:id="rId135"/>
    <p:sldId id="450" r:id="rId136"/>
    <p:sldId id="333" r:id="rId137"/>
    <p:sldId id="455" r:id="rId138"/>
    <p:sldId id="464" r:id="rId139"/>
    <p:sldId id="465" r:id="rId140"/>
    <p:sldId id="467" r:id="rId141"/>
    <p:sldId id="468" r:id="rId142"/>
  </p:sldIdLst>
  <p:sldSz cx="9144000" cy="6858000" type="screen4x3"/>
  <p:notesSz cx="6797675" cy="9926638"/>
  <p:defaultTextStyle>
    <a:defPPr>
      <a:defRPr lang="zh-CN"/>
    </a:defPPr>
    <a:lvl1pPr algn="l" rtl="0" eaLnBrk="0" fontAlgn="base" hangingPunct="0">
      <a:spcBef>
        <a:spcPct val="0"/>
      </a:spcBef>
      <a:spcAft>
        <a:spcPct val="0"/>
      </a:spcAft>
      <a:defRPr kern="1200">
        <a:solidFill>
          <a:schemeClr val="tx1"/>
        </a:solidFill>
        <a:latin typeface="Garamond" panose="02020404030301010803" pitchFamily="18" charset="0"/>
        <a:ea typeface="宋体" panose="02010600030101010101" pitchFamily="2" charset="-122"/>
        <a:cs typeface="+mn-cs"/>
      </a:defRPr>
    </a:lvl1pPr>
    <a:lvl2pPr marL="457200" algn="l" rtl="0" eaLnBrk="0" fontAlgn="base" hangingPunct="0">
      <a:spcBef>
        <a:spcPct val="0"/>
      </a:spcBef>
      <a:spcAft>
        <a:spcPct val="0"/>
      </a:spcAft>
      <a:defRPr kern="1200">
        <a:solidFill>
          <a:schemeClr val="tx1"/>
        </a:solidFill>
        <a:latin typeface="Garamond" panose="02020404030301010803" pitchFamily="18" charset="0"/>
        <a:ea typeface="宋体" panose="02010600030101010101" pitchFamily="2" charset="-122"/>
        <a:cs typeface="+mn-cs"/>
      </a:defRPr>
    </a:lvl2pPr>
    <a:lvl3pPr marL="914400" algn="l" rtl="0" eaLnBrk="0" fontAlgn="base" hangingPunct="0">
      <a:spcBef>
        <a:spcPct val="0"/>
      </a:spcBef>
      <a:spcAft>
        <a:spcPct val="0"/>
      </a:spcAft>
      <a:defRPr kern="1200">
        <a:solidFill>
          <a:schemeClr val="tx1"/>
        </a:solidFill>
        <a:latin typeface="Garamond" panose="02020404030301010803" pitchFamily="18" charset="0"/>
        <a:ea typeface="宋体" panose="02010600030101010101" pitchFamily="2" charset="-122"/>
        <a:cs typeface="+mn-cs"/>
      </a:defRPr>
    </a:lvl3pPr>
    <a:lvl4pPr marL="1371600" algn="l" rtl="0" eaLnBrk="0" fontAlgn="base" hangingPunct="0">
      <a:spcBef>
        <a:spcPct val="0"/>
      </a:spcBef>
      <a:spcAft>
        <a:spcPct val="0"/>
      </a:spcAft>
      <a:defRPr kern="1200">
        <a:solidFill>
          <a:schemeClr val="tx1"/>
        </a:solidFill>
        <a:latin typeface="Garamond" panose="02020404030301010803" pitchFamily="18" charset="0"/>
        <a:ea typeface="宋体" panose="02010600030101010101" pitchFamily="2" charset="-122"/>
        <a:cs typeface="+mn-cs"/>
      </a:defRPr>
    </a:lvl4pPr>
    <a:lvl5pPr marL="1828800" algn="l" rtl="0" eaLnBrk="0" fontAlgn="base" hangingPunct="0">
      <a:spcBef>
        <a:spcPct val="0"/>
      </a:spcBef>
      <a:spcAft>
        <a:spcPct val="0"/>
      </a:spcAft>
      <a:defRPr kern="1200">
        <a:solidFill>
          <a:schemeClr val="tx1"/>
        </a:solidFill>
        <a:latin typeface="Garamond" panose="02020404030301010803" pitchFamily="18" charset="0"/>
        <a:ea typeface="宋体" panose="02010600030101010101" pitchFamily="2" charset="-122"/>
        <a:cs typeface="+mn-cs"/>
      </a:defRPr>
    </a:lvl5pPr>
    <a:lvl6pPr marL="2286000" algn="l" defTabSz="914400" rtl="0" eaLnBrk="1" latinLnBrk="0" hangingPunct="1">
      <a:defRPr kern="1200">
        <a:solidFill>
          <a:schemeClr val="tx1"/>
        </a:solidFill>
        <a:latin typeface="Garamond" panose="02020404030301010803" pitchFamily="18" charset="0"/>
        <a:ea typeface="宋体" panose="02010600030101010101" pitchFamily="2" charset="-122"/>
        <a:cs typeface="+mn-cs"/>
      </a:defRPr>
    </a:lvl6pPr>
    <a:lvl7pPr marL="2743200" algn="l" defTabSz="914400" rtl="0" eaLnBrk="1" latinLnBrk="0" hangingPunct="1">
      <a:defRPr kern="1200">
        <a:solidFill>
          <a:schemeClr val="tx1"/>
        </a:solidFill>
        <a:latin typeface="Garamond" panose="02020404030301010803" pitchFamily="18" charset="0"/>
        <a:ea typeface="宋体" panose="02010600030101010101" pitchFamily="2" charset="-122"/>
        <a:cs typeface="+mn-cs"/>
      </a:defRPr>
    </a:lvl7pPr>
    <a:lvl8pPr marL="3200400" algn="l" defTabSz="914400" rtl="0" eaLnBrk="1" latinLnBrk="0" hangingPunct="1">
      <a:defRPr kern="1200">
        <a:solidFill>
          <a:schemeClr val="tx1"/>
        </a:solidFill>
        <a:latin typeface="Garamond" panose="02020404030301010803" pitchFamily="18" charset="0"/>
        <a:ea typeface="宋体" panose="02010600030101010101" pitchFamily="2" charset="-122"/>
        <a:cs typeface="+mn-cs"/>
      </a:defRPr>
    </a:lvl8pPr>
    <a:lvl9pPr marL="3657600" algn="l" defTabSz="914400" rtl="0" eaLnBrk="1" latinLnBrk="0" hangingPunct="1">
      <a:defRPr kern="1200">
        <a:solidFill>
          <a:schemeClr val="tx1"/>
        </a:solidFill>
        <a:latin typeface="Garamond" panose="02020404030301010803" pitchFamily="18"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01" autoAdjust="0"/>
    <p:restoredTop sz="94614" autoAdjust="0"/>
  </p:normalViewPr>
  <p:slideViewPr>
    <p:cSldViewPr>
      <p:cViewPr varScale="1">
        <p:scale>
          <a:sx n="93" d="100"/>
          <a:sy n="93" d="100"/>
        </p:scale>
        <p:origin x="597" y="59"/>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5688"/>
    </p:cViewPr>
  </p:sorterViewPr>
  <p:notesViewPr>
    <p:cSldViewPr>
      <p:cViewPr varScale="1">
        <p:scale>
          <a:sx n="46" d="100"/>
          <a:sy n="46" d="100"/>
        </p:scale>
        <p:origin x="-1362" y="-78"/>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113" Type="http://schemas.openxmlformats.org/officeDocument/2006/relationships/slide" Target="slides/slide112.xml"/><Relationship Id="rId118" Type="http://schemas.openxmlformats.org/officeDocument/2006/relationships/slide" Target="slides/slide117.xml"/><Relationship Id="rId134" Type="http://schemas.openxmlformats.org/officeDocument/2006/relationships/slide" Target="slides/slide133.xml"/><Relationship Id="rId139" Type="http://schemas.openxmlformats.org/officeDocument/2006/relationships/slide" Target="slides/slide138.xml"/><Relationship Id="rId80" Type="http://schemas.openxmlformats.org/officeDocument/2006/relationships/slide" Target="slides/slide79.xml"/><Relationship Id="rId85" Type="http://schemas.openxmlformats.org/officeDocument/2006/relationships/slide" Target="slides/slide84.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slide" Target="slides/slide32.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08" Type="http://schemas.openxmlformats.org/officeDocument/2006/relationships/slide" Target="slides/slide107.xml"/><Relationship Id="rId124" Type="http://schemas.openxmlformats.org/officeDocument/2006/relationships/slide" Target="slides/slide123.xml"/><Relationship Id="rId129" Type="http://schemas.openxmlformats.org/officeDocument/2006/relationships/slide" Target="slides/slide128.xml"/><Relationship Id="rId54" Type="http://schemas.openxmlformats.org/officeDocument/2006/relationships/slide" Target="slides/slide53.xml"/><Relationship Id="rId70" Type="http://schemas.openxmlformats.org/officeDocument/2006/relationships/slide" Target="slides/slide69.xml"/><Relationship Id="rId75" Type="http://schemas.openxmlformats.org/officeDocument/2006/relationships/slide" Target="slides/slide74.xml"/><Relationship Id="rId91" Type="http://schemas.openxmlformats.org/officeDocument/2006/relationships/slide" Target="slides/slide90.xml"/><Relationship Id="rId96" Type="http://schemas.openxmlformats.org/officeDocument/2006/relationships/slide" Target="slides/slide95.xml"/><Relationship Id="rId140" Type="http://schemas.openxmlformats.org/officeDocument/2006/relationships/slide" Target="slides/slide139.xml"/><Relationship Id="rId14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23" Type="http://schemas.openxmlformats.org/officeDocument/2006/relationships/slide" Target="slides/slide22.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119" Type="http://schemas.openxmlformats.org/officeDocument/2006/relationships/slide" Target="slides/slide118.xml"/><Relationship Id="rId44" Type="http://schemas.openxmlformats.org/officeDocument/2006/relationships/slide" Target="slides/slide43.xml"/><Relationship Id="rId60" Type="http://schemas.openxmlformats.org/officeDocument/2006/relationships/slide" Target="slides/slide59.xml"/><Relationship Id="rId65" Type="http://schemas.openxmlformats.org/officeDocument/2006/relationships/slide" Target="slides/slide64.xml"/><Relationship Id="rId81" Type="http://schemas.openxmlformats.org/officeDocument/2006/relationships/slide" Target="slides/slide80.xml"/><Relationship Id="rId86" Type="http://schemas.openxmlformats.org/officeDocument/2006/relationships/slide" Target="slides/slide85.xml"/><Relationship Id="rId130" Type="http://schemas.openxmlformats.org/officeDocument/2006/relationships/slide" Target="slides/slide129.xml"/><Relationship Id="rId135" Type="http://schemas.openxmlformats.org/officeDocument/2006/relationships/slide" Target="slides/slide134.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notesMaster" Target="notesMasters/notesMaster1.xml"/><Relationship Id="rId14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8674" name="Rectangle 2">
            <a:extLst>
              <a:ext uri="{FF2B5EF4-FFF2-40B4-BE49-F238E27FC236}">
                <a16:creationId xmlns="" xmlns:a16="http://schemas.microsoft.com/office/drawing/2014/main" id="{E0D269CA-C418-49DC-854F-BC277144929C}"/>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hangingPunct="1">
              <a:defRPr kumimoji="1" sz="1200">
                <a:latin typeface="Times New Roman" pitchFamily="18" charset="0"/>
              </a:defRPr>
            </a:lvl1pPr>
          </a:lstStyle>
          <a:p>
            <a:pPr>
              <a:defRPr/>
            </a:pPr>
            <a:endParaRPr lang="en-US" altLang="zh-CN"/>
          </a:p>
        </p:txBody>
      </p:sp>
      <p:sp>
        <p:nvSpPr>
          <p:cNvPr id="28675" name="Rectangle 3">
            <a:extLst>
              <a:ext uri="{FF2B5EF4-FFF2-40B4-BE49-F238E27FC236}">
                <a16:creationId xmlns="" xmlns:a16="http://schemas.microsoft.com/office/drawing/2014/main" id="{10AE3E69-FC8C-4831-B0CB-82EA8746D428}"/>
              </a:ext>
            </a:extLst>
          </p:cNvPr>
          <p:cNvSpPr>
            <a:spLocks noGrp="1" noChangeArrowheads="1"/>
          </p:cNvSpPr>
          <p:nvPr>
            <p:ph type="dt" sz="quarter" idx="1"/>
          </p:nvPr>
        </p:nvSpPr>
        <p:spPr bwMode="auto">
          <a:xfrm>
            <a:off x="3851275"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hangingPunct="1">
              <a:defRPr kumimoji="1" sz="1200">
                <a:latin typeface="Times New Roman" pitchFamily="18" charset="0"/>
              </a:defRPr>
            </a:lvl1pPr>
          </a:lstStyle>
          <a:p>
            <a:pPr>
              <a:defRPr/>
            </a:pPr>
            <a:endParaRPr lang="en-US" altLang="zh-CN"/>
          </a:p>
        </p:txBody>
      </p:sp>
      <p:sp>
        <p:nvSpPr>
          <p:cNvPr id="28676" name="Rectangle 4">
            <a:extLst>
              <a:ext uri="{FF2B5EF4-FFF2-40B4-BE49-F238E27FC236}">
                <a16:creationId xmlns="" xmlns:a16="http://schemas.microsoft.com/office/drawing/2014/main" id="{4380C32E-F793-44B8-AC00-53FC6A089C1D}"/>
              </a:ext>
            </a:extLst>
          </p:cNvPr>
          <p:cNvSpPr>
            <a:spLocks noGrp="1" noChangeArrowheads="1"/>
          </p:cNvSpPr>
          <p:nvPr>
            <p:ph type="ftr" sz="quarter" idx="2"/>
          </p:nvPr>
        </p:nvSpPr>
        <p:spPr bwMode="auto">
          <a:xfrm>
            <a:off x="0"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hangingPunct="1">
              <a:defRPr kumimoji="1" sz="1200">
                <a:latin typeface="Times New Roman" pitchFamily="18" charset="0"/>
              </a:defRPr>
            </a:lvl1pPr>
          </a:lstStyle>
          <a:p>
            <a:pPr>
              <a:defRPr/>
            </a:pPr>
            <a:r>
              <a:rPr lang="zh-CN" altLang="en-US"/>
              <a:t>新闻评论学</a:t>
            </a:r>
          </a:p>
        </p:txBody>
      </p:sp>
      <p:sp>
        <p:nvSpPr>
          <p:cNvPr id="28677" name="Rectangle 5">
            <a:extLst>
              <a:ext uri="{FF2B5EF4-FFF2-40B4-BE49-F238E27FC236}">
                <a16:creationId xmlns="" xmlns:a16="http://schemas.microsoft.com/office/drawing/2014/main" id="{44CB7CD5-7A07-4E5E-9F48-494002D9E1C2}"/>
              </a:ext>
            </a:extLst>
          </p:cNvPr>
          <p:cNvSpPr>
            <a:spLocks noGrp="1" noChangeArrowheads="1"/>
          </p:cNvSpPr>
          <p:nvPr>
            <p:ph type="sldNum" sz="quarter" idx="3"/>
          </p:nvPr>
        </p:nvSpPr>
        <p:spPr bwMode="auto">
          <a:xfrm>
            <a:off x="3851275"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hangingPunct="1">
              <a:defRPr kumimoji="1" sz="1200">
                <a:latin typeface="Times New Roman" panose="02020603050405020304" pitchFamily="18" charset="0"/>
              </a:defRPr>
            </a:lvl1pPr>
          </a:lstStyle>
          <a:p>
            <a:pPr>
              <a:defRPr/>
            </a:pPr>
            <a:fld id="{12E00AFD-8571-4C84-A91B-36612D0790C0}" type="slidenum">
              <a:rPr lang="en-US" altLang="zh-CN"/>
              <a:pPr>
                <a:defRPr/>
              </a:pPr>
              <a:t>‹#›</a:t>
            </a:fld>
            <a:endParaRPr lang="en-US" altLang="zh-CN"/>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a:extLst>
              <a:ext uri="{FF2B5EF4-FFF2-40B4-BE49-F238E27FC236}">
                <a16:creationId xmlns="" xmlns:a16="http://schemas.microsoft.com/office/drawing/2014/main" id="{EDFF1C85-AAC8-4AA3-AECC-9B7495425763}"/>
              </a:ext>
            </a:extLst>
          </p:cNvPr>
          <p:cNvSpPr>
            <a:spLocks noGrp="1" noChangeArrowheads="1"/>
          </p:cNvSpPr>
          <p:nvPr>
            <p:ph type="hdr" sz="quarter"/>
          </p:nvPr>
        </p:nvSpPr>
        <p:spPr bwMode="auto">
          <a:xfrm>
            <a:off x="0"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eaLnBrk="1" latinLnBrk="1" hangingPunct="1">
              <a:defRPr kumimoji="1" sz="1200">
                <a:latin typeface="Times New Roman" pitchFamily="18" charset="0"/>
              </a:defRPr>
            </a:lvl1pPr>
          </a:lstStyle>
          <a:p>
            <a:pPr>
              <a:defRPr/>
            </a:pPr>
            <a:endParaRPr lang="en-US" altLang="zh-CN"/>
          </a:p>
        </p:txBody>
      </p:sp>
      <p:sp>
        <p:nvSpPr>
          <p:cNvPr id="27651" name="Rectangle 3">
            <a:extLst>
              <a:ext uri="{FF2B5EF4-FFF2-40B4-BE49-F238E27FC236}">
                <a16:creationId xmlns="" xmlns:a16="http://schemas.microsoft.com/office/drawing/2014/main" id="{57CC19B8-D7E4-4C8F-9C53-22AFFD7AFC1D}"/>
              </a:ext>
            </a:extLst>
          </p:cNvPr>
          <p:cNvSpPr>
            <a:spLocks noGrp="1" noChangeArrowheads="1"/>
          </p:cNvSpPr>
          <p:nvPr>
            <p:ph type="dt" idx="1"/>
          </p:nvPr>
        </p:nvSpPr>
        <p:spPr bwMode="auto">
          <a:xfrm>
            <a:off x="3851275" y="0"/>
            <a:ext cx="2946400" cy="496888"/>
          </a:xfrm>
          <a:prstGeom prst="rect">
            <a:avLst/>
          </a:prstGeom>
          <a:noFill/>
          <a:ln>
            <a:noFill/>
          </a:ln>
          <a:effectLst/>
        </p:spPr>
        <p:txBody>
          <a:bodyPr vert="horz" wrap="square" lIns="91440" tIns="45720" rIns="91440" bIns="45720" numCol="1" anchor="t" anchorCtr="0" compatLnSpc="1">
            <a:prstTxWarp prst="textNoShape">
              <a:avLst/>
            </a:prstTxWarp>
          </a:bodyPr>
          <a:lstStyle>
            <a:lvl1pPr algn="r" eaLnBrk="1" latinLnBrk="1" hangingPunct="1">
              <a:defRPr kumimoji="1" sz="1200">
                <a:latin typeface="Times New Roman" pitchFamily="18" charset="0"/>
              </a:defRPr>
            </a:lvl1pPr>
          </a:lstStyle>
          <a:p>
            <a:pPr>
              <a:defRPr/>
            </a:pPr>
            <a:endParaRPr lang="en-US" altLang="zh-CN"/>
          </a:p>
        </p:txBody>
      </p:sp>
      <p:sp>
        <p:nvSpPr>
          <p:cNvPr id="6148" name="Rectangle 4">
            <a:extLst>
              <a:ext uri="{FF2B5EF4-FFF2-40B4-BE49-F238E27FC236}">
                <a16:creationId xmlns="" xmlns:a16="http://schemas.microsoft.com/office/drawing/2014/main" id="{78785528-1986-4693-B334-3EF854BABAEA}"/>
              </a:ext>
            </a:extLst>
          </p:cNvPr>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7653" name="Rectangle 5">
            <a:extLst>
              <a:ext uri="{FF2B5EF4-FFF2-40B4-BE49-F238E27FC236}">
                <a16:creationId xmlns="" xmlns:a16="http://schemas.microsoft.com/office/drawing/2014/main" id="{57C29140-3C89-411E-B2A6-DCF757D6EAE7}"/>
              </a:ext>
            </a:extLst>
          </p:cNvPr>
          <p:cNvSpPr>
            <a:spLocks noGrp="1" noChangeArrowheads="1"/>
          </p:cNvSpPr>
          <p:nvPr>
            <p:ph type="body" sz="quarter" idx="3"/>
          </p:nvPr>
        </p:nvSpPr>
        <p:spPr bwMode="auto">
          <a:xfrm>
            <a:off x="906463" y="4714875"/>
            <a:ext cx="4984750" cy="4467225"/>
          </a:xfrm>
          <a:prstGeom prst="rect">
            <a:avLst/>
          </a:prstGeom>
          <a:noFill/>
          <a:ln>
            <a:noFill/>
          </a:ln>
          <a:effectLst/>
        </p:spPr>
        <p:txBody>
          <a:bodyPr vert="horz" wrap="square" lIns="91440" tIns="45720" rIns="91440" bIns="45720" numCol="1" anchor="t" anchorCtr="0" compatLnSpc="1">
            <a:prstTxWarp prst="textNoShape">
              <a:avLst/>
            </a:prstTxWarp>
          </a:bodyPr>
          <a:lstStyle/>
          <a:p>
            <a:pPr lvl="0"/>
            <a:r>
              <a:rPr lang="zh-CN" altLang="en-US" noProof="0"/>
              <a:t>单击此处编辑母版文本样式</a:t>
            </a:r>
          </a:p>
          <a:p>
            <a:pPr lvl="1"/>
            <a:r>
              <a:rPr lang="zh-CN" altLang="en-US" noProof="0"/>
              <a:t>第二级</a:t>
            </a:r>
          </a:p>
          <a:p>
            <a:pPr lvl="2"/>
            <a:r>
              <a:rPr lang="zh-CN" altLang="en-US" noProof="0"/>
              <a:t>第三级</a:t>
            </a:r>
          </a:p>
          <a:p>
            <a:pPr lvl="3"/>
            <a:r>
              <a:rPr lang="zh-CN" altLang="en-US" noProof="0"/>
              <a:t>第四级</a:t>
            </a:r>
          </a:p>
          <a:p>
            <a:pPr lvl="4"/>
            <a:r>
              <a:rPr lang="zh-CN" altLang="en-US" noProof="0"/>
              <a:t>第五级</a:t>
            </a:r>
          </a:p>
        </p:txBody>
      </p:sp>
      <p:sp>
        <p:nvSpPr>
          <p:cNvPr id="27654" name="Rectangle 6">
            <a:extLst>
              <a:ext uri="{FF2B5EF4-FFF2-40B4-BE49-F238E27FC236}">
                <a16:creationId xmlns="" xmlns:a16="http://schemas.microsoft.com/office/drawing/2014/main" id="{AB5487C1-0D03-4B38-B9F3-3253F2E65D86}"/>
              </a:ext>
            </a:extLst>
          </p:cNvPr>
          <p:cNvSpPr>
            <a:spLocks noGrp="1" noChangeArrowheads="1"/>
          </p:cNvSpPr>
          <p:nvPr>
            <p:ph type="ftr" sz="quarter" idx="4"/>
          </p:nvPr>
        </p:nvSpPr>
        <p:spPr bwMode="auto">
          <a:xfrm>
            <a:off x="0"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eaLnBrk="1" latinLnBrk="1" hangingPunct="1">
              <a:defRPr kumimoji="1" sz="1200">
                <a:latin typeface="Times New Roman" pitchFamily="18" charset="0"/>
              </a:defRPr>
            </a:lvl1pPr>
          </a:lstStyle>
          <a:p>
            <a:pPr>
              <a:defRPr/>
            </a:pPr>
            <a:endParaRPr lang="en-US" altLang="zh-CN"/>
          </a:p>
        </p:txBody>
      </p:sp>
      <p:sp>
        <p:nvSpPr>
          <p:cNvPr id="27655" name="Rectangle 7">
            <a:extLst>
              <a:ext uri="{FF2B5EF4-FFF2-40B4-BE49-F238E27FC236}">
                <a16:creationId xmlns="" xmlns:a16="http://schemas.microsoft.com/office/drawing/2014/main" id="{BE63C5F0-C59F-4204-AA63-B115376F1A93}"/>
              </a:ext>
            </a:extLst>
          </p:cNvPr>
          <p:cNvSpPr>
            <a:spLocks noGrp="1" noChangeArrowheads="1"/>
          </p:cNvSpPr>
          <p:nvPr>
            <p:ph type="sldNum" sz="quarter" idx="5"/>
          </p:nvPr>
        </p:nvSpPr>
        <p:spPr bwMode="auto">
          <a:xfrm>
            <a:off x="3851275" y="9429750"/>
            <a:ext cx="2946400" cy="496888"/>
          </a:xfrm>
          <a:prstGeom prst="rect">
            <a:avLst/>
          </a:prstGeom>
          <a:noFill/>
          <a:ln>
            <a:noFill/>
          </a:ln>
          <a:effectLst/>
        </p:spPr>
        <p:txBody>
          <a:bodyPr vert="horz" wrap="square" lIns="91440" tIns="45720" rIns="91440" bIns="45720" numCol="1" anchor="b" anchorCtr="0" compatLnSpc="1">
            <a:prstTxWarp prst="textNoShape">
              <a:avLst/>
            </a:prstTxWarp>
          </a:bodyPr>
          <a:lstStyle>
            <a:lvl1pPr algn="r" eaLnBrk="1" latinLnBrk="1" hangingPunct="1">
              <a:defRPr kumimoji="1" sz="1200">
                <a:latin typeface="Times New Roman" panose="02020603050405020304" pitchFamily="18" charset="0"/>
              </a:defRPr>
            </a:lvl1pPr>
          </a:lstStyle>
          <a:p>
            <a:pPr>
              <a:defRPr/>
            </a:pPr>
            <a:fld id="{368DC911-E98B-4D0A-98EB-247568F3F6E2}" type="slidenum">
              <a:rPr lang="en-US" altLang="zh-CN"/>
              <a:pPr>
                <a:defRPr/>
              </a:pPr>
              <a:t>‹#›</a:t>
            </a:fld>
            <a:endParaRPr lang="en-US" altLang="zh-CN"/>
          </a:p>
        </p:txBody>
      </p:sp>
    </p:spTree>
    <p:extLst>
      <p:ext uri="{BB962C8B-B14F-4D97-AF65-F5344CB8AC3E}">
        <p14:creationId xmlns:p14="http://schemas.microsoft.com/office/powerpoint/2010/main" val="53474833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宋体" pitchFamily="2"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7">
            <a:extLst>
              <a:ext uri="{FF2B5EF4-FFF2-40B4-BE49-F238E27FC236}">
                <a16:creationId xmlns="" xmlns:a16="http://schemas.microsoft.com/office/drawing/2014/main" id="{384BE566-4843-40BA-A493-255E3739C96D}"/>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F272E4B9-E4D5-45D7-B1FA-928E5E869CC5}" type="slidenum">
              <a:rPr lang="en-US" altLang="zh-CN" smtClean="0"/>
              <a:pPr>
                <a:spcBef>
                  <a:spcPct val="0"/>
                </a:spcBef>
              </a:pPr>
              <a:t>1</a:t>
            </a:fld>
            <a:endParaRPr lang="en-US" altLang="zh-CN"/>
          </a:p>
        </p:txBody>
      </p:sp>
      <p:sp>
        <p:nvSpPr>
          <p:cNvPr id="9219" name="Rectangle 2">
            <a:extLst>
              <a:ext uri="{FF2B5EF4-FFF2-40B4-BE49-F238E27FC236}">
                <a16:creationId xmlns="" xmlns:a16="http://schemas.microsoft.com/office/drawing/2014/main" id="{0DA214FD-6DF9-44DE-BB9E-9C069E476A70}"/>
              </a:ext>
            </a:extLst>
          </p:cNvPr>
          <p:cNvSpPr>
            <a:spLocks noGrp="1" noRot="1" noChangeAspect="1" noChangeArrowheads="1" noTextEdit="1"/>
          </p:cNvSpPr>
          <p:nvPr>
            <p:ph type="sldImg"/>
          </p:nvPr>
        </p:nvSpPr>
        <p:spPr>
          <a:ln/>
        </p:spPr>
      </p:sp>
      <p:sp>
        <p:nvSpPr>
          <p:cNvPr id="9220" name="Rectangle 3">
            <a:extLst>
              <a:ext uri="{FF2B5EF4-FFF2-40B4-BE49-F238E27FC236}">
                <a16:creationId xmlns="" xmlns:a16="http://schemas.microsoft.com/office/drawing/2014/main" id="{CA641A1C-FDAF-4E68-A997-02DC6391710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CN" altLang="zh-CN"/>
          </a:p>
        </p:txBody>
      </p:sp>
    </p:spTree>
    <p:extLst>
      <p:ext uri="{BB962C8B-B14F-4D97-AF65-F5344CB8AC3E}">
        <p14:creationId xmlns:p14="http://schemas.microsoft.com/office/powerpoint/2010/main" val="32769738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7">
            <a:extLst>
              <a:ext uri="{FF2B5EF4-FFF2-40B4-BE49-F238E27FC236}">
                <a16:creationId xmlns="" xmlns:a16="http://schemas.microsoft.com/office/drawing/2014/main" id="{20775019-3187-47EA-AA14-EDDE17432977}"/>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038592DD-B23D-48E8-B8A4-C2E2317CC4A1}" type="slidenum">
              <a:rPr lang="en-US" altLang="zh-CN" smtClean="0"/>
              <a:pPr>
                <a:spcBef>
                  <a:spcPct val="0"/>
                </a:spcBef>
              </a:pPr>
              <a:t>2</a:t>
            </a:fld>
            <a:endParaRPr lang="en-US" altLang="zh-CN"/>
          </a:p>
        </p:txBody>
      </p:sp>
      <p:sp>
        <p:nvSpPr>
          <p:cNvPr id="11267" name="Rectangle 2">
            <a:extLst>
              <a:ext uri="{FF2B5EF4-FFF2-40B4-BE49-F238E27FC236}">
                <a16:creationId xmlns="" xmlns:a16="http://schemas.microsoft.com/office/drawing/2014/main" id="{28290123-806F-4DCA-9B1F-E0DEA47B2013}"/>
              </a:ext>
            </a:extLst>
          </p:cNvPr>
          <p:cNvSpPr>
            <a:spLocks noGrp="1" noRot="1" noChangeAspect="1" noChangeArrowheads="1" noTextEdit="1"/>
          </p:cNvSpPr>
          <p:nvPr>
            <p:ph type="sldImg"/>
          </p:nvPr>
        </p:nvSpPr>
        <p:spPr>
          <a:ln/>
        </p:spPr>
      </p:sp>
      <p:sp>
        <p:nvSpPr>
          <p:cNvPr id="11268" name="Rectangle 3">
            <a:extLst>
              <a:ext uri="{FF2B5EF4-FFF2-40B4-BE49-F238E27FC236}">
                <a16:creationId xmlns="" xmlns:a16="http://schemas.microsoft.com/office/drawing/2014/main" id="{70C4714B-6291-417D-8840-471C3C93ADE9}"/>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CN" altLang="zh-CN"/>
          </a:p>
        </p:txBody>
      </p:sp>
    </p:spTree>
    <p:extLst>
      <p:ext uri="{BB962C8B-B14F-4D97-AF65-F5344CB8AC3E}">
        <p14:creationId xmlns:p14="http://schemas.microsoft.com/office/powerpoint/2010/main" val="39275559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7">
            <a:extLst>
              <a:ext uri="{FF2B5EF4-FFF2-40B4-BE49-F238E27FC236}">
                <a16:creationId xmlns="" xmlns:a16="http://schemas.microsoft.com/office/drawing/2014/main" id="{AD0CC8A7-FCE7-44C4-92EC-6168273C59C0}"/>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Times New Roman" panose="02020603050405020304" pitchFamily="18" charset="0"/>
                <a:ea typeface="宋体" panose="02010600030101010101" pitchFamily="2" charset="-122"/>
              </a:defRPr>
            </a:lvl1pPr>
            <a:lvl2pPr marL="742950" indent="-285750">
              <a:spcBef>
                <a:spcPct val="30000"/>
              </a:spcBef>
              <a:defRPr sz="1200">
                <a:solidFill>
                  <a:schemeClr val="tx1"/>
                </a:solidFill>
                <a:latin typeface="Times New Roman" panose="02020603050405020304" pitchFamily="18" charset="0"/>
                <a:ea typeface="宋体" panose="02010600030101010101" pitchFamily="2" charset="-122"/>
              </a:defRPr>
            </a:lvl2pPr>
            <a:lvl3pPr marL="1143000" indent="-228600">
              <a:spcBef>
                <a:spcPct val="30000"/>
              </a:spcBef>
              <a:defRPr sz="1200">
                <a:solidFill>
                  <a:schemeClr val="tx1"/>
                </a:solidFill>
                <a:latin typeface="Times New Roman" panose="02020603050405020304" pitchFamily="18" charset="0"/>
                <a:ea typeface="宋体" panose="02010600030101010101" pitchFamily="2" charset="-122"/>
              </a:defRPr>
            </a:lvl3pPr>
            <a:lvl4pPr marL="1600200" indent="-228600">
              <a:spcBef>
                <a:spcPct val="30000"/>
              </a:spcBef>
              <a:defRPr sz="1200">
                <a:solidFill>
                  <a:schemeClr val="tx1"/>
                </a:solidFill>
                <a:latin typeface="Times New Roman" panose="02020603050405020304" pitchFamily="18" charset="0"/>
                <a:ea typeface="宋体" panose="02010600030101010101" pitchFamily="2" charset="-122"/>
              </a:defRPr>
            </a:lvl4pPr>
            <a:lvl5pPr marL="2057400" indent="-228600">
              <a:spcBef>
                <a:spcPct val="30000"/>
              </a:spcBef>
              <a:defRPr sz="1200">
                <a:solidFill>
                  <a:schemeClr val="tx1"/>
                </a:solidFill>
                <a:latin typeface="Times New Roman" panose="02020603050405020304" pitchFamily="18" charset="0"/>
                <a:ea typeface="宋体" panose="02010600030101010101" pitchFamily="2" charset="-122"/>
              </a:defRPr>
            </a:lvl5pPr>
            <a:lvl6pPr marL="25146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6pPr>
            <a:lvl7pPr marL="29718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7pPr>
            <a:lvl8pPr marL="34290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8pPr>
            <a:lvl9pPr marL="3886200" indent="-228600" eaLnBrk="0" fontAlgn="base" hangingPunct="0">
              <a:spcBef>
                <a:spcPct val="30000"/>
              </a:spcBef>
              <a:spcAft>
                <a:spcPct val="0"/>
              </a:spcAft>
              <a:defRPr sz="1200">
                <a:solidFill>
                  <a:schemeClr val="tx1"/>
                </a:solidFill>
                <a:latin typeface="Times New Roman" panose="02020603050405020304" pitchFamily="18" charset="0"/>
                <a:ea typeface="宋体" panose="02010600030101010101" pitchFamily="2" charset="-122"/>
              </a:defRPr>
            </a:lvl9pPr>
          </a:lstStyle>
          <a:p>
            <a:pPr>
              <a:spcBef>
                <a:spcPct val="0"/>
              </a:spcBef>
            </a:pPr>
            <a:fld id="{AD8D8C9B-CB08-4A31-9CDA-8C573D64FF00}" type="slidenum">
              <a:rPr lang="en-US" altLang="zh-CN" smtClean="0"/>
              <a:pPr>
                <a:spcBef>
                  <a:spcPct val="0"/>
                </a:spcBef>
              </a:pPr>
              <a:t>9</a:t>
            </a:fld>
            <a:endParaRPr lang="en-US" altLang="zh-CN"/>
          </a:p>
        </p:txBody>
      </p:sp>
      <p:sp>
        <p:nvSpPr>
          <p:cNvPr id="23555" name="Rectangle 2">
            <a:extLst>
              <a:ext uri="{FF2B5EF4-FFF2-40B4-BE49-F238E27FC236}">
                <a16:creationId xmlns="" xmlns:a16="http://schemas.microsoft.com/office/drawing/2014/main" id="{5E42FCF2-BC3F-40C0-AEB2-273A4F6542F7}"/>
              </a:ext>
            </a:extLst>
          </p:cNvPr>
          <p:cNvSpPr>
            <a:spLocks noGrp="1" noRot="1" noChangeAspect="1" noChangeArrowheads="1" noTextEdit="1"/>
          </p:cNvSpPr>
          <p:nvPr>
            <p:ph type="sldImg"/>
          </p:nvPr>
        </p:nvSpPr>
        <p:spPr>
          <a:ln/>
        </p:spPr>
      </p:sp>
      <p:sp>
        <p:nvSpPr>
          <p:cNvPr id="23556" name="Rectangle 3">
            <a:extLst>
              <a:ext uri="{FF2B5EF4-FFF2-40B4-BE49-F238E27FC236}">
                <a16:creationId xmlns="" xmlns:a16="http://schemas.microsoft.com/office/drawing/2014/main" id="{6E244999-C740-4E4D-8488-300AD09A9CEA}"/>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zh-CN" altLang="zh-CN"/>
          </a:p>
        </p:txBody>
      </p:sp>
    </p:spTree>
    <p:extLst>
      <p:ext uri="{BB962C8B-B14F-4D97-AF65-F5344CB8AC3E}">
        <p14:creationId xmlns:p14="http://schemas.microsoft.com/office/powerpoint/2010/main" val="227223680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标题幻灯片">
    <p:spTree>
      <p:nvGrpSpPr>
        <p:cNvPr id="1" name=""/>
        <p:cNvGrpSpPr/>
        <p:nvPr/>
      </p:nvGrpSpPr>
      <p:grpSpPr>
        <a:xfrm>
          <a:off x="0" y="0"/>
          <a:ext cx="0" cy="0"/>
          <a:chOff x="0" y="0"/>
          <a:chExt cx="0" cy="0"/>
        </a:xfrm>
      </p:grpSpPr>
      <p:grpSp>
        <p:nvGrpSpPr>
          <p:cNvPr id="4" name="Group 24">
            <a:extLst>
              <a:ext uri="{FF2B5EF4-FFF2-40B4-BE49-F238E27FC236}">
                <a16:creationId xmlns="" xmlns:a16="http://schemas.microsoft.com/office/drawing/2014/main" id="{2F8E8953-517B-40B1-9AEF-740A52EFC68F}"/>
              </a:ext>
            </a:extLst>
          </p:cNvPr>
          <p:cNvGrpSpPr>
            <a:grpSpLocks/>
          </p:cNvGrpSpPr>
          <p:nvPr/>
        </p:nvGrpSpPr>
        <p:grpSpPr bwMode="auto">
          <a:xfrm>
            <a:off x="203200" y="0"/>
            <a:ext cx="3778250" cy="6858000"/>
            <a:chOff x="203200" y="0"/>
            <a:chExt cx="3778250" cy="6858001"/>
          </a:xfrm>
        </p:grpSpPr>
        <p:sp>
          <p:nvSpPr>
            <p:cNvPr id="5" name="Freeform 6">
              <a:extLst>
                <a:ext uri="{FF2B5EF4-FFF2-40B4-BE49-F238E27FC236}">
                  <a16:creationId xmlns="" xmlns:a16="http://schemas.microsoft.com/office/drawing/2014/main" id="{D404A0A4-836C-434A-84FC-8E55D216954A}"/>
                </a:ext>
              </a:extLst>
            </p:cNvPr>
            <p:cNvSpPr>
              <a:spLocks/>
            </p:cNvSpPr>
            <p:nvPr/>
          </p:nvSpPr>
          <p:spPr bwMode="auto">
            <a:xfrm>
              <a:off x="641350" y="0"/>
              <a:ext cx="1365250" cy="3971925"/>
            </a:xfrm>
            <a:custGeom>
              <a:avLst/>
              <a:gdLst>
                <a:gd name="T0" fmla="*/ 0 w 860"/>
                <a:gd name="T1" fmla="*/ 2147483646 h 2502"/>
                <a:gd name="T2" fmla="*/ 2147483646 w 860"/>
                <a:gd name="T3" fmla="*/ 2147483646 h 2502"/>
                <a:gd name="T4" fmla="*/ 2147483646 w 860"/>
                <a:gd name="T5" fmla="*/ 0 h 2502"/>
                <a:gd name="T6" fmla="*/ 2147483646 w 860"/>
                <a:gd name="T7" fmla="*/ 0 h 2502"/>
                <a:gd name="T8" fmla="*/ 0 w 860"/>
                <a:gd name="T9" fmla="*/ 2147483646 h 250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860" h="2502">
                  <a:moveTo>
                    <a:pt x="0" y="2445"/>
                  </a:moveTo>
                  <a:lnTo>
                    <a:pt x="228" y="2502"/>
                  </a:lnTo>
                  <a:lnTo>
                    <a:pt x="860" y="0"/>
                  </a:lnTo>
                  <a:lnTo>
                    <a:pt x="620" y="0"/>
                  </a:lnTo>
                  <a:lnTo>
                    <a:pt x="0" y="2445"/>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6" name="Freeform 7">
              <a:extLst>
                <a:ext uri="{FF2B5EF4-FFF2-40B4-BE49-F238E27FC236}">
                  <a16:creationId xmlns="" xmlns:a16="http://schemas.microsoft.com/office/drawing/2014/main" id="{7E0A9070-1095-49BD-95DD-3BFAFDD512AA}"/>
                </a:ext>
              </a:extLst>
            </p:cNvPr>
            <p:cNvSpPr/>
            <p:nvPr/>
          </p:nvSpPr>
          <p:spPr bwMode="auto">
            <a:xfrm>
              <a:off x="203200" y="0"/>
              <a:ext cx="1336675" cy="3862389"/>
            </a:xfrm>
            <a:custGeom>
              <a:avLst/>
              <a:gdLst/>
              <a:ahLst/>
              <a:cxnLst/>
              <a:rect l="0" t="0" r="r" b="b"/>
              <a:pathLst>
                <a:path w="842" h="2433">
                  <a:moveTo>
                    <a:pt x="842" y="0"/>
                  </a:moveTo>
                  <a:lnTo>
                    <a:pt x="602" y="0"/>
                  </a:lnTo>
                  <a:lnTo>
                    <a:pt x="0" y="2376"/>
                  </a:lnTo>
                  <a:lnTo>
                    <a:pt x="228" y="2433"/>
                  </a:lnTo>
                  <a:lnTo>
                    <a:pt x="842" y="0"/>
                  </a:lnTo>
                  <a:close/>
                </a:path>
              </a:pathLst>
            </a:custGeom>
            <a:solidFill>
              <a:schemeClr val="tx1">
                <a:lumMod val="65000"/>
                <a:lumOff val="35000"/>
              </a:schemeClr>
            </a:solidFill>
            <a:ln>
              <a:noFill/>
            </a:ln>
          </p:spPr>
        </p:sp>
        <p:sp>
          <p:nvSpPr>
            <p:cNvPr id="7" name="Freeform 8">
              <a:extLst>
                <a:ext uri="{FF2B5EF4-FFF2-40B4-BE49-F238E27FC236}">
                  <a16:creationId xmlns="" xmlns:a16="http://schemas.microsoft.com/office/drawing/2014/main" id="{D235D8E8-F693-43FB-AB11-DB5B7178075C}"/>
                </a:ext>
              </a:extLst>
            </p:cNvPr>
            <p:cNvSpPr/>
            <p:nvPr/>
          </p:nvSpPr>
          <p:spPr bwMode="auto">
            <a:xfrm>
              <a:off x="207963" y="3776664"/>
              <a:ext cx="1936750" cy="3081337"/>
            </a:xfrm>
            <a:custGeom>
              <a:avLst/>
              <a:gdLst/>
              <a:ahLst/>
              <a:cxnLst/>
              <a:rect l="0" t="0" r="r" b="b"/>
              <a:pathLst>
                <a:path w="1220" h="1941">
                  <a:moveTo>
                    <a:pt x="0" y="0"/>
                  </a:moveTo>
                  <a:lnTo>
                    <a:pt x="1166" y="1941"/>
                  </a:lnTo>
                  <a:lnTo>
                    <a:pt x="1220" y="1941"/>
                  </a:lnTo>
                  <a:lnTo>
                    <a:pt x="0" y="0"/>
                  </a:lnTo>
                  <a:close/>
                </a:path>
              </a:pathLst>
            </a:custGeom>
            <a:solidFill>
              <a:schemeClr val="tx1">
                <a:lumMod val="85000"/>
                <a:lumOff val="15000"/>
              </a:schemeClr>
            </a:solidFill>
            <a:ln>
              <a:noFill/>
            </a:ln>
          </p:spPr>
        </p:sp>
        <p:sp>
          <p:nvSpPr>
            <p:cNvPr id="8" name="Freeform 9">
              <a:extLst>
                <a:ext uri="{FF2B5EF4-FFF2-40B4-BE49-F238E27FC236}">
                  <a16:creationId xmlns="" xmlns:a16="http://schemas.microsoft.com/office/drawing/2014/main" id="{0D9EE149-B57B-480E-9047-2A7C1EC63A86}"/>
                </a:ext>
              </a:extLst>
            </p:cNvPr>
            <p:cNvSpPr/>
            <p:nvPr/>
          </p:nvSpPr>
          <p:spPr bwMode="auto">
            <a:xfrm>
              <a:off x="646113" y="3886201"/>
              <a:ext cx="2373312" cy="2971800"/>
            </a:xfrm>
            <a:custGeom>
              <a:avLst/>
              <a:gdLst/>
              <a:ahLst/>
              <a:cxnLst/>
              <a:rect l="0" t="0" r="r" b="b"/>
              <a:pathLst>
                <a:path w="1495" h="1872">
                  <a:moveTo>
                    <a:pt x="1495" y="1872"/>
                  </a:moveTo>
                  <a:lnTo>
                    <a:pt x="0" y="0"/>
                  </a:lnTo>
                  <a:lnTo>
                    <a:pt x="1442" y="1872"/>
                  </a:lnTo>
                  <a:lnTo>
                    <a:pt x="1495" y="1872"/>
                  </a:lnTo>
                  <a:close/>
                </a:path>
              </a:pathLst>
            </a:custGeom>
            <a:solidFill>
              <a:schemeClr val="accent1">
                <a:lumMod val="50000"/>
              </a:schemeClr>
            </a:solidFill>
            <a:ln>
              <a:noFill/>
            </a:ln>
          </p:spPr>
        </p:sp>
        <p:sp>
          <p:nvSpPr>
            <p:cNvPr id="9" name="Freeform 10">
              <a:extLst>
                <a:ext uri="{FF2B5EF4-FFF2-40B4-BE49-F238E27FC236}">
                  <a16:creationId xmlns="" xmlns:a16="http://schemas.microsoft.com/office/drawing/2014/main" id="{7D64A285-8F1F-41C0-AF66-A80EEA911E04}"/>
                </a:ext>
              </a:extLst>
            </p:cNvPr>
            <p:cNvSpPr/>
            <p:nvPr/>
          </p:nvSpPr>
          <p:spPr bwMode="auto">
            <a:xfrm>
              <a:off x="641350" y="3881439"/>
              <a:ext cx="3340100" cy="2976562"/>
            </a:xfrm>
            <a:custGeom>
              <a:avLst/>
              <a:gdLst/>
              <a:ahLst/>
              <a:cxnLst/>
              <a:rect l="0" t="0" r="r" b="b"/>
              <a:pathLst>
                <a:path w="2104" h="1875">
                  <a:moveTo>
                    <a:pt x="0" y="0"/>
                  </a:moveTo>
                  <a:lnTo>
                    <a:pt x="3" y="3"/>
                  </a:lnTo>
                  <a:lnTo>
                    <a:pt x="1498" y="1875"/>
                  </a:lnTo>
                  <a:lnTo>
                    <a:pt x="2104" y="1875"/>
                  </a:lnTo>
                  <a:lnTo>
                    <a:pt x="228" y="57"/>
                  </a:lnTo>
                  <a:lnTo>
                    <a:pt x="0" y="0"/>
                  </a:lnTo>
                  <a:close/>
                </a:path>
              </a:pathLst>
            </a:custGeom>
            <a:solidFill>
              <a:schemeClr val="accent1">
                <a:lumMod val="75000"/>
              </a:schemeClr>
            </a:solidFill>
            <a:ln>
              <a:noFill/>
            </a:ln>
          </p:spPr>
        </p:sp>
        <p:sp>
          <p:nvSpPr>
            <p:cNvPr id="10" name="Freeform 11">
              <a:extLst>
                <a:ext uri="{FF2B5EF4-FFF2-40B4-BE49-F238E27FC236}">
                  <a16:creationId xmlns="" xmlns:a16="http://schemas.microsoft.com/office/drawing/2014/main" id="{C9562415-5DE7-42B2-9107-58B276217696}"/>
                </a:ext>
              </a:extLst>
            </p:cNvPr>
            <p:cNvSpPr/>
            <p:nvPr/>
          </p:nvSpPr>
          <p:spPr bwMode="auto">
            <a:xfrm>
              <a:off x="203200" y="3771901"/>
              <a:ext cx="2660650" cy="3086100"/>
            </a:xfrm>
            <a:custGeom>
              <a:avLst/>
              <a:gdLst/>
              <a:ahLst/>
              <a:cxnLst/>
              <a:rect l="0" t="0" r="r" b="b"/>
              <a:pathLst>
                <a:path w="1676" h="1944">
                  <a:moveTo>
                    <a:pt x="1676" y="1944"/>
                  </a:moveTo>
                  <a:lnTo>
                    <a:pt x="264" y="111"/>
                  </a:lnTo>
                  <a:lnTo>
                    <a:pt x="225" y="60"/>
                  </a:lnTo>
                  <a:lnTo>
                    <a:pt x="228" y="60"/>
                  </a:lnTo>
                  <a:lnTo>
                    <a:pt x="264" y="111"/>
                  </a:lnTo>
                  <a:lnTo>
                    <a:pt x="234" y="69"/>
                  </a:lnTo>
                  <a:lnTo>
                    <a:pt x="228" y="57"/>
                  </a:lnTo>
                  <a:lnTo>
                    <a:pt x="222" y="54"/>
                  </a:lnTo>
                  <a:lnTo>
                    <a:pt x="0" y="0"/>
                  </a:lnTo>
                  <a:lnTo>
                    <a:pt x="3" y="3"/>
                  </a:lnTo>
                  <a:lnTo>
                    <a:pt x="1223" y="1944"/>
                  </a:lnTo>
                  <a:lnTo>
                    <a:pt x="1676" y="1944"/>
                  </a:lnTo>
                  <a:close/>
                </a:path>
              </a:pathLst>
            </a:custGeom>
            <a:solidFill>
              <a:schemeClr val="tx1">
                <a:lumMod val="75000"/>
                <a:lumOff val="25000"/>
              </a:schemeClr>
            </a:solidFill>
            <a:ln>
              <a:noFill/>
            </a:ln>
          </p:spPr>
        </p:sp>
      </p:grpSp>
      <p:sp>
        <p:nvSpPr>
          <p:cNvPr id="11" name="Freeform 12">
            <a:extLst>
              <a:ext uri="{FF2B5EF4-FFF2-40B4-BE49-F238E27FC236}">
                <a16:creationId xmlns="" xmlns:a16="http://schemas.microsoft.com/office/drawing/2014/main" id="{DC7EFA9A-275B-4D5E-8732-B4CF8323A874}"/>
              </a:ext>
            </a:extLst>
          </p:cNvPr>
          <p:cNvSpPr>
            <a:spLocks/>
          </p:cNvSpPr>
          <p:nvPr/>
        </p:nvSpPr>
        <p:spPr bwMode="auto">
          <a:xfrm>
            <a:off x="203200" y="3771900"/>
            <a:ext cx="361950" cy="90488"/>
          </a:xfrm>
          <a:custGeom>
            <a:avLst/>
            <a:gdLst>
              <a:gd name="T0" fmla="*/ 2147483646 w 228"/>
              <a:gd name="T1" fmla="*/ 2147483646 h 57"/>
              <a:gd name="T2" fmla="*/ 0 w 228"/>
              <a:gd name="T3" fmla="*/ 0 h 57"/>
              <a:gd name="T4" fmla="*/ 2147483646 w 228"/>
              <a:gd name="T5" fmla="*/ 2147483646 h 57"/>
              <a:gd name="T6" fmla="*/ 2147483646 w 228"/>
              <a:gd name="T7" fmla="*/ 2147483646 h 57"/>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228" h="57">
                <a:moveTo>
                  <a:pt x="228" y="57"/>
                </a:moveTo>
                <a:lnTo>
                  <a:pt x="0" y="0"/>
                </a:lnTo>
                <a:lnTo>
                  <a:pt x="222" y="54"/>
                </a:lnTo>
                <a:lnTo>
                  <a:pt x="228" y="57"/>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2" name="Freeform 13">
            <a:extLst>
              <a:ext uri="{FF2B5EF4-FFF2-40B4-BE49-F238E27FC236}">
                <a16:creationId xmlns="" xmlns:a16="http://schemas.microsoft.com/office/drawing/2014/main" id="{61336DBC-0EB4-4C7A-B95F-96A971A7BD41}"/>
              </a:ext>
            </a:extLst>
          </p:cNvPr>
          <p:cNvSpPr>
            <a:spLocks/>
          </p:cNvSpPr>
          <p:nvPr/>
        </p:nvSpPr>
        <p:spPr bwMode="auto">
          <a:xfrm>
            <a:off x="560388" y="3867150"/>
            <a:ext cx="61912" cy="80963"/>
          </a:xfrm>
          <a:custGeom>
            <a:avLst/>
            <a:gdLst>
              <a:gd name="T0" fmla="*/ 0 w 39"/>
              <a:gd name="T1" fmla="*/ 0 h 51"/>
              <a:gd name="T2" fmla="*/ 2147483646 w 39"/>
              <a:gd name="T3" fmla="*/ 2147483646 h 51"/>
              <a:gd name="T4" fmla="*/ 2147483646 w 39"/>
              <a:gd name="T5" fmla="*/ 0 h 51"/>
              <a:gd name="T6" fmla="*/ 0 w 39"/>
              <a:gd name="T7" fmla="*/ 0 h 51"/>
              <a:gd name="T8" fmla="*/ 0 60000 65536"/>
              <a:gd name="T9" fmla="*/ 0 60000 65536"/>
              <a:gd name="T10" fmla="*/ 0 60000 65536"/>
              <a:gd name="T11" fmla="*/ 0 60000 65536"/>
            </a:gdLst>
            <a:ahLst/>
            <a:cxnLst>
              <a:cxn ang="T8">
                <a:pos x="T0" y="T1"/>
              </a:cxn>
              <a:cxn ang="T9">
                <a:pos x="T2" y="T3"/>
              </a:cxn>
              <a:cxn ang="T10">
                <a:pos x="T4" y="T5"/>
              </a:cxn>
              <a:cxn ang="T11">
                <a:pos x="T6" y="T7"/>
              </a:cxn>
            </a:cxnLst>
            <a:rect l="0" t="0" r="r" b="b"/>
            <a:pathLst>
              <a:path w="39" h="51">
                <a:moveTo>
                  <a:pt x="0" y="0"/>
                </a:moveTo>
                <a:lnTo>
                  <a:pt x="39" y="51"/>
                </a:lnTo>
                <a:lnTo>
                  <a:pt x="3" y="0"/>
                </a:lnTo>
                <a:lnTo>
                  <a:pt x="0" y="0"/>
                </a:lnTo>
                <a:close/>
              </a:path>
            </a:pathLst>
          </a:custGeom>
          <a:solidFill>
            <a:srgbClr val="29ABE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2" name="Title 1"/>
          <p:cNvSpPr>
            <a:spLocks noGrp="1"/>
          </p:cNvSpPr>
          <p:nvPr>
            <p:ph type="ctrTitle"/>
          </p:nvPr>
        </p:nvSpPr>
        <p:spPr>
          <a:xfrm>
            <a:off x="1739673" y="914401"/>
            <a:ext cx="6947127" cy="3488266"/>
          </a:xfrm>
        </p:spPr>
        <p:txBody>
          <a:bodyPr anchor="b">
            <a:normAutofit/>
          </a:bodyPr>
          <a:lstStyle>
            <a:lvl1pPr algn="r">
              <a:defRPr sz="5400">
                <a:effectLst/>
              </a:defRPr>
            </a:lvl1pPr>
          </a:lstStyle>
          <a:p>
            <a:r>
              <a:rPr lang="zh-CN" altLang="en-US"/>
              <a:t>单击此处编辑母版标题样式</a:t>
            </a:r>
            <a:endParaRPr lang="en-US" dirty="0"/>
          </a:p>
        </p:txBody>
      </p:sp>
      <p:sp>
        <p:nvSpPr>
          <p:cNvPr id="3" name="Subtitle 2"/>
          <p:cNvSpPr>
            <a:spLocks noGrp="1"/>
          </p:cNvSpPr>
          <p:nvPr>
            <p:ph type="subTitle" idx="1"/>
          </p:nvPr>
        </p:nvSpPr>
        <p:spPr>
          <a:xfrm>
            <a:off x="2924238" y="4402666"/>
            <a:ext cx="5762563" cy="1364531"/>
          </a:xfrm>
        </p:spPr>
        <p:txBody>
          <a:bodyPr anchor="t">
            <a:normAutofit/>
          </a:bodyPr>
          <a:lstStyle>
            <a:lvl1pPr marL="0" indent="0" algn="r">
              <a:buNone/>
              <a:defRPr sz="18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zh-CN" altLang="en-US"/>
              <a:t>单击此处编辑母版副标题样式</a:t>
            </a:r>
            <a:endParaRPr lang="en-US" dirty="0"/>
          </a:p>
        </p:txBody>
      </p:sp>
      <p:sp>
        <p:nvSpPr>
          <p:cNvPr id="13" name="Date Placeholder 3">
            <a:extLst>
              <a:ext uri="{FF2B5EF4-FFF2-40B4-BE49-F238E27FC236}">
                <a16:creationId xmlns="" xmlns:a16="http://schemas.microsoft.com/office/drawing/2014/main" id="{B44470C3-FB20-4201-BDC3-B71E2268CBBB}"/>
              </a:ext>
            </a:extLst>
          </p:cNvPr>
          <p:cNvSpPr>
            <a:spLocks noGrp="1"/>
          </p:cNvSpPr>
          <p:nvPr>
            <p:ph type="dt" sz="half" idx="10"/>
          </p:nvPr>
        </p:nvSpPr>
        <p:spPr>
          <a:xfrm>
            <a:off x="7326313" y="6116638"/>
            <a:ext cx="857250" cy="365125"/>
          </a:xfrm>
        </p:spPr>
        <p:txBody>
          <a:bodyPr/>
          <a:lstStyle>
            <a:lvl1pPr>
              <a:defRPr/>
            </a:lvl1pPr>
          </a:lstStyle>
          <a:p>
            <a:pPr>
              <a:defRPr/>
            </a:pPr>
            <a:fld id="{D77E06FF-09F2-4047-84C6-9B3F7B0AD03A}" type="datetime1">
              <a:rPr lang="zh-CN" altLang="en-US"/>
              <a:pPr>
                <a:defRPr/>
              </a:pPr>
              <a:t>2023/6/29</a:t>
            </a:fld>
            <a:endParaRPr lang="en-US" altLang="zh-CN"/>
          </a:p>
        </p:txBody>
      </p:sp>
      <p:sp>
        <p:nvSpPr>
          <p:cNvPr id="14" name="Footer Placeholder 4">
            <a:extLst>
              <a:ext uri="{FF2B5EF4-FFF2-40B4-BE49-F238E27FC236}">
                <a16:creationId xmlns="" xmlns:a16="http://schemas.microsoft.com/office/drawing/2014/main" id="{9C830431-B95D-4226-A34A-A479173DED56}"/>
              </a:ext>
            </a:extLst>
          </p:cNvPr>
          <p:cNvSpPr>
            <a:spLocks noGrp="1"/>
          </p:cNvSpPr>
          <p:nvPr>
            <p:ph type="ftr" sz="quarter" idx="11"/>
          </p:nvPr>
        </p:nvSpPr>
        <p:spPr>
          <a:xfrm>
            <a:off x="3624263" y="6116638"/>
            <a:ext cx="3608387" cy="365125"/>
          </a:xfrm>
        </p:spPr>
        <p:txBody>
          <a:bodyPr/>
          <a:lstStyle>
            <a:lvl1pPr>
              <a:defRPr/>
            </a:lvl1pPr>
          </a:lstStyle>
          <a:p>
            <a:pPr>
              <a:defRPr/>
            </a:pPr>
            <a:r>
              <a:rPr lang="en-US" altLang="zh-CN"/>
              <a:t>作者：刘晓红</a:t>
            </a:r>
          </a:p>
        </p:txBody>
      </p:sp>
      <p:sp>
        <p:nvSpPr>
          <p:cNvPr id="15" name="Slide Number Placeholder 5">
            <a:extLst>
              <a:ext uri="{FF2B5EF4-FFF2-40B4-BE49-F238E27FC236}">
                <a16:creationId xmlns="" xmlns:a16="http://schemas.microsoft.com/office/drawing/2014/main" id="{61EEBF4D-F42B-46E0-ADA1-ED1B2F1A1CF3}"/>
              </a:ext>
            </a:extLst>
          </p:cNvPr>
          <p:cNvSpPr>
            <a:spLocks noGrp="1"/>
          </p:cNvSpPr>
          <p:nvPr>
            <p:ph type="sldNum" sz="quarter" idx="12"/>
          </p:nvPr>
        </p:nvSpPr>
        <p:spPr>
          <a:xfrm>
            <a:off x="8275638" y="6116638"/>
            <a:ext cx="411162" cy="365125"/>
          </a:xfrm>
        </p:spPr>
        <p:txBody>
          <a:bodyPr/>
          <a:lstStyle>
            <a:lvl1pPr>
              <a:defRPr/>
            </a:lvl1pPr>
          </a:lstStyle>
          <a:p>
            <a:pPr>
              <a:defRPr/>
            </a:pPr>
            <a:fld id="{AB05C1B2-6958-423D-960E-B4BE65592B36}" type="slidenum">
              <a:rPr lang="en-US" altLang="zh-CN"/>
              <a:pPr>
                <a:defRPr/>
              </a:pPr>
              <a:t>‹#›</a:t>
            </a:fld>
            <a:endParaRPr lang="en-US" altLang="zh-CN"/>
          </a:p>
        </p:txBody>
      </p:sp>
    </p:spTree>
    <p:extLst>
      <p:ext uri="{BB962C8B-B14F-4D97-AF65-F5344CB8AC3E}">
        <p14:creationId xmlns:p14="http://schemas.microsoft.com/office/powerpoint/2010/main" val="23221102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带描述的全景图片">
    <p:spTree>
      <p:nvGrpSpPr>
        <p:cNvPr id="1" name=""/>
        <p:cNvGrpSpPr/>
        <p:nvPr/>
      </p:nvGrpSpPr>
      <p:grpSpPr>
        <a:xfrm>
          <a:off x="0" y="0"/>
          <a:ext cx="0" cy="0"/>
          <a:chOff x="0" y="0"/>
          <a:chExt cx="0" cy="0"/>
        </a:xfrm>
      </p:grpSpPr>
      <p:sp>
        <p:nvSpPr>
          <p:cNvPr id="2" name="Title 1"/>
          <p:cNvSpPr>
            <a:spLocks noGrp="1"/>
          </p:cNvSpPr>
          <p:nvPr>
            <p:ph type="title"/>
          </p:nvPr>
        </p:nvSpPr>
        <p:spPr>
          <a:xfrm>
            <a:off x="1113523" y="4732865"/>
            <a:ext cx="7515991" cy="566738"/>
          </a:xfrm>
        </p:spPr>
        <p:txBody>
          <a:bodyPr anchor="b">
            <a:normAutofit/>
          </a:bodyPr>
          <a:lstStyle>
            <a:lvl1pPr algn="ctr">
              <a:defRPr sz="2400" b="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1789975" y="932112"/>
            <a:ext cx="6171065" cy="3164976"/>
          </a:xfrm>
          <a:prstGeom prst="roundRect">
            <a:avLst>
              <a:gd name="adj" fmla="val 43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1113523" y="5299603"/>
            <a:ext cx="7515991" cy="493712"/>
          </a:xfrm>
        </p:spPr>
        <p:txBody>
          <a:bodyPr>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3">
            <a:extLst>
              <a:ext uri="{FF2B5EF4-FFF2-40B4-BE49-F238E27FC236}">
                <a16:creationId xmlns="" xmlns:a16="http://schemas.microsoft.com/office/drawing/2014/main" id="{9249EB01-3B9F-4FC5-BD10-096CBF0B6C90}"/>
              </a:ext>
            </a:extLst>
          </p:cNvPr>
          <p:cNvSpPr>
            <a:spLocks noGrp="1"/>
          </p:cNvSpPr>
          <p:nvPr>
            <p:ph type="dt" sz="half" idx="10"/>
          </p:nvPr>
        </p:nvSpPr>
        <p:spPr/>
        <p:txBody>
          <a:bodyPr/>
          <a:lstStyle>
            <a:lvl1pPr>
              <a:defRPr/>
            </a:lvl1pPr>
          </a:lstStyle>
          <a:p>
            <a:pPr>
              <a:defRPr/>
            </a:pPr>
            <a:fld id="{16001266-0774-4760-AB68-334372EE87BB}"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C710CE05-4BA1-4D11-B6BD-F43AA9ADDE23}"/>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BB00EE22-BA61-4317-ADA6-20779D49415B}"/>
              </a:ext>
            </a:extLst>
          </p:cNvPr>
          <p:cNvSpPr>
            <a:spLocks noGrp="1"/>
          </p:cNvSpPr>
          <p:nvPr>
            <p:ph type="sldNum" sz="quarter" idx="12"/>
          </p:nvPr>
        </p:nvSpPr>
        <p:spPr/>
        <p:txBody>
          <a:bodyPr/>
          <a:lstStyle>
            <a:lvl1pPr>
              <a:defRPr/>
            </a:lvl1pPr>
          </a:lstStyle>
          <a:p>
            <a:pPr>
              <a:defRPr/>
            </a:pPr>
            <a:fld id="{2CA3D22B-447A-4449-9D28-2673087E6644}" type="slidenum">
              <a:rPr lang="en-US" altLang="zh-CN"/>
              <a:pPr>
                <a:defRPr/>
              </a:pPr>
              <a:t>‹#›</a:t>
            </a:fld>
            <a:endParaRPr lang="en-US" altLang="zh-CN"/>
          </a:p>
        </p:txBody>
      </p:sp>
    </p:spTree>
    <p:extLst>
      <p:ext uri="{BB962C8B-B14F-4D97-AF65-F5344CB8AC3E}">
        <p14:creationId xmlns:p14="http://schemas.microsoft.com/office/powerpoint/2010/main" val="1903101092"/>
      </p:ext>
    </p:extLst>
  </p:cSld>
  <p:clrMapOvr>
    <a:masterClrMapping/>
  </p:clrMapOvr>
  <p:hf hdr="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标题和描述">
    <p:spTree>
      <p:nvGrpSpPr>
        <p:cNvPr id="1" name=""/>
        <p:cNvGrpSpPr/>
        <p:nvPr/>
      </p:nvGrpSpPr>
      <p:grpSpPr>
        <a:xfrm>
          <a:off x="0" y="0"/>
          <a:ext cx="0" cy="0"/>
          <a:chOff x="0" y="0"/>
          <a:chExt cx="0" cy="0"/>
        </a:xfrm>
      </p:grpSpPr>
      <p:sp>
        <p:nvSpPr>
          <p:cNvPr id="2" name="Title 1"/>
          <p:cNvSpPr>
            <a:spLocks noGrp="1"/>
          </p:cNvSpPr>
          <p:nvPr>
            <p:ph type="title"/>
          </p:nvPr>
        </p:nvSpPr>
        <p:spPr>
          <a:xfrm>
            <a:off x="1113524" y="685800"/>
            <a:ext cx="7515991" cy="3048000"/>
          </a:xfrm>
        </p:spPr>
        <p:txBody>
          <a:bodyPr>
            <a:normAutofit/>
          </a:bodyPr>
          <a:lstStyle>
            <a:lvl1pPr algn="ct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343400"/>
            <a:ext cx="7515992"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 xmlns:a16="http://schemas.microsoft.com/office/drawing/2014/main" id="{08B90F0A-AE76-4B08-957F-C6F7621997EA}"/>
              </a:ext>
            </a:extLst>
          </p:cNvPr>
          <p:cNvSpPr>
            <a:spLocks noGrp="1"/>
          </p:cNvSpPr>
          <p:nvPr>
            <p:ph type="dt" sz="half" idx="10"/>
          </p:nvPr>
        </p:nvSpPr>
        <p:spPr/>
        <p:txBody>
          <a:bodyPr/>
          <a:lstStyle>
            <a:lvl1pPr>
              <a:defRPr/>
            </a:lvl1pPr>
          </a:lstStyle>
          <a:p>
            <a:pPr>
              <a:defRPr/>
            </a:pPr>
            <a:fld id="{438BC57B-6765-4B6F-9E6D-4F01F6D9B323}"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258F7061-8E69-4BFA-9DED-8C9B4F11DE1F}"/>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DECB2275-243F-4C04-98A1-FB0C14A9D796}"/>
              </a:ext>
            </a:extLst>
          </p:cNvPr>
          <p:cNvSpPr>
            <a:spLocks noGrp="1"/>
          </p:cNvSpPr>
          <p:nvPr>
            <p:ph type="sldNum" sz="quarter" idx="12"/>
          </p:nvPr>
        </p:nvSpPr>
        <p:spPr/>
        <p:txBody>
          <a:bodyPr/>
          <a:lstStyle>
            <a:lvl1pPr>
              <a:defRPr/>
            </a:lvl1pPr>
          </a:lstStyle>
          <a:p>
            <a:pPr>
              <a:defRPr/>
            </a:pPr>
            <a:fld id="{F8549140-2E3E-4A50-839D-BE83FC126DAC}" type="slidenum">
              <a:rPr lang="en-US" altLang="zh-CN"/>
              <a:pPr>
                <a:defRPr/>
              </a:pPr>
              <a:t>‹#›</a:t>
            </a:fld>
            <a:endParaRPr lang="en-US" altLang="zh-CN"/>
          </a:p>
        </p:txBody>
      </p:sp>
    </p:spTree>
    <p:extLst>
      <p:ext uri="{BB962C8B-B14F-4D97-AF65-F5344CB8AC3E}">
        <p14:creationId xmlns:p14="http://schemas.microsoft.com/office/powerpoint/2010/main" val="2463349865"/>
      </p:ext>
    </p:extLst>
  </p:cSld>
  <p:clrMapOvr>
    <a:masterClrMapping/>
  </p:clrMapOvr>
  <p:hf hdr="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带描述的引言">
    <p:spTree>
      <p:nvGrpSpPr>
        <p:cNvPr id="1" name=""/>
        <p:cNvGrpSpPr/>
        <p:nvPr/>
      </p:nvGrpSpPr>
      <p:grpSpPr>
        <a:xfrm>
          <a:off x="0" y="0"/>
          <a:ext cx="0" cy="0"/>
          <a:chOff x="0" y="0"/>
          <a:chExt cx="0" cy="0"/>
        </a:xfrm>
      </p:grpSpPr>
      <p:sp>
        <p:nvSpPr>
          <p:cNvPr id="5" name="TextBox 13">
            <a:extLst>
              <a:ext uri="{FF2B5EF4-FFF2-40B4-BE49-F238E27FC236}">
                <a16:creationId xmlns="" xmlns:a16="http://schemas.microsoft.com/office/drawing/2014/main" id="{AD726025-6503-47D1-80DB-82BD7FD7C571}"/>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defRPr/>
            </a:pPr>
            <a:r>
              <a:rPr lang="en-US" sz="8000" dirty="0">
                <a:effectLst/>
              </a:rPr>
              <a:t>“</a:t>
            </a:r>
          </a:p>
        </p:txBody>
      </p:sp>
      <p:sp>
        <p:nvSpPr>
          <p:cNvPr id="6" name="TextBox 14">
            <a:extLst>
              <a:ext uri="{FF2B5EF4-FFF2-40B4-BE49-F238E27FC236}">
                <a16:creationId xmlns="" xmlns:a16="http://schemas.microsoft.com/office/drawing/2014/main" id="{2EC35516-D5AE-479A-A5EE-520E15AC8E62}"/>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defRPr/>
            </a:pPr>
            <a:r>
              <a:rPr lang="en-US" sz="8000" dirty="0">
                <a:effectLs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598235" y="3428999"/>
            <a:ext cx="6631128" cy="381000"/>
          </a:xfrm>
        </p:spPr>
        <p:txBody>
          <a:bodyPr>
            <a:normAutofit/>
          </a:bodyPr>
          <a:lstStyle>
            <a:lvl1pPr marL="0" indent="0">
              <a:buFontTx/>
              <a:buNone/>
              <a:defRPr sz="18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zh-CN" altLang="en-US"/>
              <a:t>单击此处编辑母版文本样式</a:t>
            </a:r>
          </a:p>
        </p:txBody>
      </p:sp>
      <p:sp>
        <p:nvSpPr>
          <p:cNvPr id="3" name="Text Placeholder 2"/>
          <p:cNvSpPr>
            <a:spLocks noGrp="1"/>
          </p:cNvSpPr>
          <p:nvPr>
            <p:ph type="body" idx="1"/>
          </p:nvPr>
        </p:nvSpPr>
        <p:spPr>
          <a:xfrm>
            <a:off x="1113523" y="4343400"/>
            <a:ext cx="7515991" cy="1447800"/>
          </a:xfrm>
        </p:spPr>
        <p:txBody>
          <a:bodyPr>
            <a:normAutofit/>
          </a:bodyPr>
          <a:lstStyle>
            <a:lvl1pPr marL="0" indent="0" algn="ct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7" name="Date Placeholder 3">
            <a:extLst>
              <a:ext uri="{FF2B5EF4-FFF2-40B4-BE49-F238E27FC236}">
                <a16:creationId xmlns="" xmlns:a16="http://schemas.microsoft.com/office/drawing/2014/main" id="{F7C72C30-3870-43A4-9BAF-248D27ECBBFA}"/>
              </a:ext>
            </a:extLst>
          </p:cNvPr>
          <p:cNvSpPr>
            <a:spLocks noGrp="1"/>
          </p:cNvSpPr>
          <p:nvPr>
            <p:ph type="dt" sz="half" idx="14"/>
          </p:nvPr>
        </p:nvSpPr>
        <p:spPr/>
        <p:txBody>
          <a:bodyPr/>
          <a:lstStyle>
            <a:lvl1pPr>
              <a:defRPr/>
            </a:lvl1pPr>
          </a:lstStyle>
          <a:p>
            <a:pPr>
              <a:defRPr/>
            </a:pPr>
            <a:fld id="{B7D565AA-660E-4369-826F-5641B78CE9DA}" type="datetime1">
              <a:rPr lang="zh-CN" altLang="en-US"/>
              <a:pPr>
                <a:defRPr/>
              </a:pPr>
              <a:t>2023/6/29</a:t>
            </a:fld>
            <a:endParaRPr lang="en-US" altLang="zh-CN"/>
          </a:p>
        </p:txBody>
      </p:sp>
      <p:sp>
        <p:nvSpPr>
          <p:cNvPr id="8" name="Footer Placeholder 4">
            <a:extLst>
              <a:ext uri="{FF2B5EF4-FFF2-40B4-BE49-F238E27FC236}">
                <a16:creationId xmlns="" xmlns:a16="http://schemas.microsoft.com/office/drawing/2014/main" id="{DEAE3C6F-7A8B-4122-A288-CD296018787E}"/>
              </a:ext>
            </a:extLst>
          </p:cNvPr>
          <p:cNvSpPr>
            <a:spLocks noGrp="1"/>
          </p:cNvSpPr>
          <p:nvPr>
            <p:ph type="ftr" sz="quarter" idx="15"/>
          </p:nvPr>
        </p:nvSpPr>
        <p:spPr/>
        <p:txBody>
          <a:bodyPr/>
          <a:lstStyle>
            <a:lvl1pPr>
              <a:defRPr/>
            </a:lvl1pPr>
          </a:lstStyle>
          <a:p>
            <a:pPr>
              <a:defRPr/>
            </a:pPr>
            <a:r>
              <a:rPr lang="en-US" altLang="zh-CN"/>
              <a:t>作者：刘晓红</a:t>
            </a:r>
          </a:p>
        </p:txBody>
      </p:sp>
      <p:sp>
        <p:nvSpPr>
          <p:cNvPr id="9" name="Slide Number Placeholder 5">
            <a:extLst>
              <a:ext uri="{FF2B5EF4-FFF2-40B4-BE49-F238E27FC236}">
                <a16:creationId xmlns="" xmlns:a16="http://schemas.microsoft.com/office/drawing/2014/main" id="{0E1DAD7A-96CF-4416-906E-BC5B6C2F4B1D}"/>
              </a:ext>
            </a:extLst>
          </p:cNvPr>
          <p:cNvSpPr>
            <a:spLocks noGrp="1"/>
          </p:cNvSpPr>
          <p:nvPr>
            <p:ph type="sldNum" sz="quarter" idx="16"/>
          </p:nvPr>
        </p:nvSpPr>
        <p:spPr/>
        <p:txBody>
          <a:bodyPr/>
          <a:lstStyle>
            <a:lvl1pPr>
              <a:defRPr/>
            </a:lvl1pPr>
          </a:lstStyle>
          <a:p>
            <a:pPr>
              <a:defRPr/>
            </a:pPr>
            <a:fld id="{5E4673AD-8980-417D-BCD5-8912C527B6EC}" type="slidenum">
              <a:rPr lang="en-US" altLang="zh-CN"/>
              <a:pPr>
                <a:defRPr/>
              </a:pPr>
              <a:t>‹#›</a:t>
            </a:fld>
            <a:endParaRPr lang="en-US" altLang="zh-CN"/>
          </a:p>
        </p:txBody>
      </p:sp>
    </p:spTree>
    <p:extLst>
      <p:ext uri="{BB962C8B-B14F-4D97-AF65-F5344CB8AC3E}">
        <p14:creationId xmlns:p14="http://schemas.microsoft.com/office/powerpoint/2010/main" val="3125023517"/>
      </p:ext>
    </p:extLst>
  </p:cSld>
  <p:clrMapOvr>
    <a:masterClrMapping/>
  </p:clrMapOvr>
  <p:hf hdr="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名片">
    <p:spTree>
      <p:nvGrpSpPr>
        <p:cNvPr id="1" name=""/>
        <p:cNvGrpSpPr/>
        <p:nvPr/>
      </p:nvGrpSpPr>
      <p:grpSpPr>
        <a:xfrm>
          <a:off x="0" y="0"/>
          <a:ext cx="0" cy="0"/>
          <a:chOff x="0" y="0"/>
          <a:chExt cx="0" cy="0"/>
        </a:xfrm>
      </p:grpSpPr>
      <p:sp>
        <p:nvSpPr>
          <p:cNvPr id="2" name="Title 1"/>
          <p:cNvSpPr>
            <a:spLocks noGrp="1"/>
          </p:cNvSpPr>
          <p:nvPr>
            <p:ph type="title"/>
          </p:nvPr>
        </p:nvSpPr>
        <p:spPr>
          <a:xfrm>
            <a:off x="1113525" y="3308581"/>
            <a:ext cx="7515989" cy="1468800"/>
          </a:xfrm>
        </p:spPr>
        <p:txBody>
          <a:bodyPr anchor="b">
            <a:normAutofit/>
          </a:bodyPr>
          <a:lstStyle>
            <a:lvl1pPr algn="r">
              <a:defRPr sz="32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113524" y="4777381"/>
            <a:ext cx="7515990"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 xmlns:a16="http://schemas.microsoft.com/office/drawing/2014/main" id="{566FD82B-AD59-48E0-B2D4-6E6DDDCD3C1B}"/>
              </a:ext>
            </a:extLst>
          </p:cNvPr>
          <p:cNvSpPr>
            <a:spLocks noGrp="1"/>
          </p:cNvSpPr>
          <p:nvPr>
            <p:ph type="dt" sz="half" idx="10"/>
          </p:nvPr>
        </p:nvSpPr>
        <p:spPr/>
        <p:txBody>
          <a:bodyPr/>
          <a:lstStyle>
            <a:lvl1pPr>
              <a:defRPr/>
            </a:lvl1pPr>
          </a:lstStyle>
          <a:p>
            <a:pPr>
              <a:defRPr/>
            </a:pPr>
            <a:fld id="{F656C049-6404-4E9F-849A-F722A6B48A1A}"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80C4F060-F19B-4820-A319-BFC415C92848}"/>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7A059CE0-9FEB-4CF6-8908-13DBE76FA513}"/>
              </a:ext>
            </a:extLst>
          </p:cNvPr>
          <p:cNvSpPr>
            <a:spLocks noGrp="1"/>
          </p:cNvSpPr>
          <p:nvPr>
            <p:ph type="sldNum" sz="quarter" idx="12"/>
          </p:nvPr>
        </p:nvSpPr>
        <p:spPr/>
        <p:txBody>
          <a:bodyPr/>
          <a:lstStyle>
            <a:lvl1pPr>
              <a:defRPr/>
            </a:lvl1pPr>
          </a:lstStyle>
          <a:p>
            <a:pPr>
              <a:defRPr/>
            </a:pPr>
            <a:fld id="{62F5FC88-414F-4C2A-B94D-2EFE60494A4D}" type="slidenum">
              <a:rPr lang="en-US" altLang="zh-CN"/>
              <a:pPr>
                <a:defRPr/>
              </a:pPr>
              <a:t>‹#›</a:t>
            </a:fld>
            <a:endParaRPr lang="en-US" altLang="zh-CN"/>
          </a:p>
        </p:txBody>
      </p:sp>
    </p:spTree>
    <p:extLst>
      <p:ext uri="{BB962C8B-B14F-4D97-AF65-F5344CB8AC3E}">
        <p14:creationId xmlns:p14="http://schemas.microsoft.com/office/powerpoint/2010/main" val="1006748834"/>
      </p:ext>
    </p:extLst>
  </p:cSld>
  <p:clrMapOvr>
    <a:masterClrMapping/>
  </p:clrMapOvr>
  <p:hf hdr="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引言名片">
    <p:spTree>
      <p:nvGrpSpPr>
        <p:cNvPr id="1" name=""/>
        <p:cNvGrpSpPr/>
        <p:nvPr/>
      </p:nvGrpSpPr>
      <p:grpSpPr>
        <a:xfrm>
          <a:off x="0" y="0"/>
          <a:ext cx="0" cy="0"/>
          <a:chOff x="0" y="0"/>
          <a:chExt cx="0" cy="0"/>
        </a:xfrm>
      </p:grpSpPr>
      <p:sp>
        <p:nvSpPr>
          <p:cNvPr id="5" name="TextBox 13">
            <a:extLst>
              <a:ext uri="{FF2B5EF4-FFF2-40B4-BE49-F238E27FC236}">
                <a16:creationId xmlns="" xmlns:a16="http://schemas.microsoft.com/office/drawing/2014/main" id="{E8F22BBE-9088-4D76-B192-89F6FD102C23}"/>
              </a:ext>
            </a:extLst>
          </p:cNvPr>
          <p:cNvSpPr txBox="1"/>
          <p:nvPr/>
        </p:nvSpPr>
        <p:spPr>
          <a:xfrm>
            <a:off x="969963" y="8636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defRPr/>
            </a:pPr>
            <a:r>
              <a:rPr lang="en-US" sz="8000" dirty="0">
                <a:effectLst/>
              </a:rPr>
              <a:t>“</a:t>
            </a:r>
          </a:p>
        </p:txBody>
      </p:sp>
      <p:sp>
        <p:nvSpPr>
          <p:cNvPr id="6" name="TextBox 14">
            <a:extLst>
              <a:ext uri="{FF2B5EF4-FFF2-40B4-BE49-F238E27FC236}">
                <a16:creationId xmlns="" xmlns:a16="http://schemas.microsoft.com/office/drawing/2014/main" id="{0B6E9CE6-C974-435F-9536-91819707391F}"/>
              </a:ext>
            </a:extLst>
          </p:cNvPr>
          <p:cNvSpPr txBox="1"/>
          <p:nvPr/>
        </p:nvSpPr>
        <p:spPr>
          <a:xfrm>
            <a:off x="8172450" y="2819400"/>
            <a:ext cx="457200" cy="584200"/>
          </a:xfrm>
          <a:prstGeom prst="rect">
            <a:avLst/>
          </a:prstGeom>
        </p:spPr>
        <p:txBody>
          <a:bodyPr anchor="ct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algn="r">
              <a:defRPr/>
            </a:pPr>
            <a:r>
              <a:rPr lang="en-US" sz="8000" dirty="0">
                <a:effectLst/>
              </a:rPr>
              <a:t>”</a:t>
            </a:r>
          </a:p>
        </p:txBody>
      </p:sp>
      <p:sp>
        <p:nvSpPr>
          <p:cNvPr id="2" name="Title 1"/>
          <p:cNvSpPr>
            <a:spLocks noGrp="1"/>
          </p:cNvSpPr>
          <p:nvPr>
            <p:ph type="title"/>
          </p:nvPr>
        </p:nvSpPr>
        <p:spPr>
          <a:xfrm>
            <a:off x="1426741" y="685801"/>
            <a:ext cx="6974115" cy="2743199"/>
          </a:xfrm>
        </p:spPr>
        <p:txBody>
          <a:bodyPr>
            <a:normAutofit/>
          </a:bodyPr>
          <a:lstStyle>
            <a:lvl1pPr algn="ctr">
              <a:defRPr sz="3200" b="0" cap="none">
                <a:solidFill>
                  <a:schemeClr val="tx1"/>
                </a:solidFill>
              </a:defRPr>
            </a:lvl1pPr>
          </a:lstStyle>
          <a:p>
            <a:r>
              <a:rPr lang="zh-CN" altLang="en-US"/>
              <a:t>单击此处编辑母版标题样式</a:t>
            </a:r>
            <a:endParaRPr lang="en-US" dirty="0"/>
          </a:p>
        </p:txBody>
      </p:sp>
      <p:sp>
        <p:nvSpPr>
          <p:cNvPr id="10" name="Text Placeholder 9"/>
          <p:cNvSpPr>
            <a:spLocks noGrp="1"/>
          </p:cNvSpPr>
          <p:nvPr>
            <p:ph type="body" sz="quarter" idx="13"/>
          </p:nvPr>
        </p:nvSpPr>
        <p:spPr>
          <a:xfrm>
            <a:off x="1113525" y="3886200"/>
            <a:ext cx="7515990" cy="889000"/>
          </a:xfrm>
        </p:spPr>
        <p:txBody>
          <a:bodyPr rtlCol="0" anchor="b">
            <a:normAutofit/>
          </a:bodyPr>
          <a:lstStyle>
            <a:lvl1pPr algn="r">
              <a:buNone/>
              <a:defRPr lang="en-US" sz="2400" b="0" cap="none" dirty="0">
                <a:ln w="3175" cmpd="sng">
                  <a:noFill/>
                </a:ln>
                <a:solidFill>
                  <a:schemeClr val="tx1"/>
                </a:solidFill>
                <a:effectLst/>
              </a:defRPr>
            </a:lvl1pPr>
          </a:lstStyle>
          <a:p>
            <a:pPr lvl="0"/>
            <a:r>
              <a:rPr lang="zh-CN" altLang="en-US"/>
              <a:t>单击此处编辑母版文本样式</a:t>
            </a:r>
          </a:p>
        </p:txBody>
      </p:sp>
      <p:sp>
        <p:nvSpPr>
          <p:cNvPr id="3" name="Text Placeholder 2"/>
          <p:cNvSpPr>
            <a:spLocks noGrp="1"/>
          </p:cNvSpPr>
          <p:nvPr>
            <p:ph type="body" idx="1"/>
          </p:nvPr>
        </p:nvSpPr>
        <p:spPr>
          <a:xfrm>
            <a:off x="1113524" y="4775200"/>
            <a:ext cx="7515990" cy="1016000"/>
          </a:xfrm>
        </p:spPr>
        <p:txBody>
          <a:bodyPr anchor="t">
            <a:norm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7" name="Date Placeholder 3">
            <a:extLst>
              <a:ext uri="{FF2B5EF4-FFF2-40B4-BE49-F238E27FC236}">
                <a16:creationId xmlns="" xmlns:a16="http://schemas.microsoft.com/office/drawing/2014/main" id="{10E63417-7584-4827-9216-10E5BE4D1377}"/>
              </a:ext>
            </a:extLst>
          </p:cNvPr>
          <p:cNvSpPr>
            <a:spLocks noGrp="1"/>
          </p:cNvSpPr>
          <p:nvPr>
            <p:ph type="dt" sz="half" idx="14"/>
          </p:nvPr>
        </p:nvSpPr>
        <p:spPr/>
        <p:txBody>
          <a:bodyPr/>
          <a:lstStyle>
            <a:lvl1pPr>
              <a:defRPr/>
            </a:lvl1pPr>
          </a:lstStyle>
          <a:p>
            <a:pPr>
              <a:defRPr/>
            </a:pPr>
            <a:fld id="{1CDC4C48-48CC-4D64-9B81-0C02E8370177}" type="datetime1">
              <a:rPr lang="zh-CN" altLang="en-US"/>
              <a:pPr>
                <a:defRPr/>
              </a:pPr>
              <a:t>2023/6/29</a:t>
            </a:fld>
            <a:endParaRPr lang="en-US" altLang="zh-CN"/>
          </a:p>
        </p:txBody>
      </p:sp>
      <p:sp>
        <p:nvSpPr>
          <p:cNvPr id="8" name="Footer Placeholder 4">
            <a:extLst>
              <a:ext uri="{FF2B5EF4-FFF2-40B4-BE49-F238E27FC236}">
                <a16:creationId xmlns="" xmlns:a16="http://schemas.microsoft.com/office/drawing/2014/main" id="{AF985FC3-910A-4740-B375-E679130F29FC}"/>
              </a:ext>
            </a:extLst>
          </p:cNvPr>
          <p:cNvSpPr>
            <a:spLocks noGrp="1"/>
          </p:cNvSpPr>
          <p:nvPr>
            <p:ph type="ftr" sz="quarter" idx="15"/>
          </p:nvPr>
        </p:nvSpPr>
        <p:spPr/>
        <p:txBody>
          <a:bodyPr/>
          <a:lstStyle>
            <a:lvl1pPr>
              <a:defRPr/>
            </a:lvl1pPr>
          </a:lstStyle>
          <a:p>
            <a:pPr>
              <a:defRPr/>
            </a:pPr>
            <a:r>
              <a:rPr lang="en-US" altLang="zh-CN"/>
              <a:t>作者：刘晓红</a:t>
            </a:r>
          </a:p>
        </p:txBody>
      </p:sp>
      <p:sp>
        <p:nvSpPr>
          <p:cNvPr id="9" name="Slide Number Placeholder 5">
            <a:extLst>
              <a:ext uri="{FF2B5EF4-FFF2-40B4-BE49-F238E27FC236}">
                <a16:creationId xmlns="" xmlns:a16="http://schemas.microsoft.com/office/drawing/2014/main" id="{EF1E7894-EB2F-47D5-BBB4-2BCE7AC400FC}"/>
              </a:ext>
            </a:extLst>
          </p:cNvPr>
          <p:cNvSpPr>
            <a:spLocks noGrp="1"/>
          </p:cNvSpPr>
          <p:nvPr>
            <p:ph type="sldNum" sz="quarter" idx="16"/>
          </p:nvPr>
        </p:nvSpPr>
        <p:spPr/>
        <p:txBody>
          <a:bodyPr/>
          <a:lstStyle>
            <a:lvl1pPr>
              <a:defRPr/>
            </a:lvl1pPr>
          </a:lstStyle>
          <a:p>
            <a:pPr>
              <a:defRPr/>
            </a:pPr>
            <a:fld id="{40CA4A59-5496-4538-BDAF-8F969AC6135E}" type="slidenum">
              <a:rPr lang="en-US" altLang="zh-CN"/>
              <a:pPr>
                <a:defRPr/>
              </a:pPr>
              <a:t>‹#›</a:t>
            </a:fld>
            <a:endParaRPr lang="en-US" altLang="zh-CN"/>
          </a:p>
        </p:txBody>
      </p:sp>
    </p:spTree>
    <p:extLst>
      <p:ext uri="{BB962C8B-B14F-4D97-AF65-F5344CB8AC3E}">
        <p14:creationId xmlns:p14="http://schemas.microsoft.com/office/powerpoint/2010/main" val="2006964953"/>
      </p:ext>
    </p:extLst>
  </p:cSld>
  <p:clrMapOvr>
    <a:masterClrMapping/>
  </p:clrMapOvr>
  <p:hf hdr="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真或假">
    <p:spTree>
      <p:nvGrpSpPr>
        <p:cNvPr id="1" name=""/>
        <p:cNvGrpSpPr/>
        <p:nvPr/>
      </p:nvGrpSpPr>
      <p:grpSpPr>
        <a:xfrm>
          <a:off x="0" y="0"/>
          <a:ext cx="0" cy="0"/>
          <a:chOff x="0" y="0"/>
          <a:chExt cx="0" cy="0"/>
        </a:xfrm>
      </p:grpSpPr>
      <p:sp>
        <p:nvSpPr>
          <p:cNvPr id="2" name="Title 1"/>
          <p:cNvSpPr>
            <a:spLocks noGrp="1"/>
          </p:cNvSpPr>
          <p:nvPr>
            <p:ph type="title"/>
          </p:nvPr>
        </p:nvSpPr>
        <p:spPr>
          <a:xfrm>
            <a:off x="1113525" y="685801"/>
            <a:ext cx="7515991" cy="2727325"/>
          </a:xfrm>
        </p:spPr>
        <p:txBody>
          <a:bodyPr rtlCol="0">
            <a:normAutofit/>
          </a:bodyPr>
          <a:lstStyle>
            <a:lvl1pPr>
              <a:defRPr lang="en-US" b="0" dirty="0"/>
            </a:lvl1pPr>
          </a:lstStyle>
          <a:p>
            <a:pPr lvl="0"/>
            <a:r>
              <a:rPr lang="zh-CN" altLang="en-US"/>
              <a:t>单击此处编辑母版标题样式</a:t>
            </a:r>
            <a:endParaRPr lang="en-US" dirty="0"/>
          </a:p>
        </p:txBody>
      </p:sp>
      <p:sp>
        <p:nvSpPr>
          <p:cNvPr id="10" name="Text Placeholder 9"/>
          <p:cNvSpPr>
            <a:spLocks noGrp="1"/>
          </p:cNvSpPr>
          <p:nvPr>
            <p:ph type="body" sz="quarter" idx="13"/>
          </p:nvPr>
        </p:nvSpPr>
        <p:spPr>
          <a:xfrm>
            <a:off x="1113524" y="3505200"/>
            <a:ext cx="7515992" cy="838200"/>
          </a:xfrm>
        </p:spPr>
        <p:txBody>
          <a:bodyPr rtlCol="0" anchor="b">
            <a:normAutofit/>
          </a:bodyPr>
          <a:lstStyle>
            <a:lvl1pPr>
              <a:buNone/>
              <a:defRPr lang="en-US" sz="2800" b="0" cap="none" dirty="0">
                <a:ln w="3175" cmpd="sng">
                  <a:noFill/>
                </a:ln>
                <a:solidFill>
                  <a:schemeClr val="tx1"/>
                </a:solidFill>
                <a:effectLst/>
              </a:defRPr>
            </a:lvl1pPr>
          </a:lstStyle>
          <a:p>
            <a:pPr lvl="0"/>
            <a:r>
              <a:rPr lang="zh-CN" altLang="en-US"/>
              <a:t>单击此处编辑母版文本样式</a:t>
            </a:r>
          </a:p>
        </p:txBody>
      </p:sp>
      <p:sp>
        <p:nvSpPr>
          <p:cNvPr id="3" name="Text Placeholder 2"/>
          <p:cNvSpPr>
            <a:spLocks noGrp="1"/>
          </p:cNvSpPr>
          <p:nvPr>
            <p:ph type="body" idx="1"/>
          </p:nvPr>
        </p:nvSpPr>
        <p:spPr>
          <a:xfrm>
            <a:off x="1113524" y="4343400"/>
            <a:ext cx="7515992" cy="1447800"/>
          </a:xfrm>
        </p:spPr>
        <p:txBody>
          <a:bodyPr anchor="t">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5" name="Date Placeholder 3">
            <a:extLst>
              <a:ext uri="{FF2B5EF4-FFF2-40B4-BE49-F238E27FC236}">
                <a16:creationId xmlns="" xmlns:a16="http://schemas.microsoft.com/office/drawing/2014/main" id="{1FAE7871-C858-429B-A616-0E59980784CC}"/>
              </a:ext>
            </a:extLst>
          </p:cNvPr>
          <p:cNvSpPr>
            <a:spLocks noGrp="1"/>
          </p:cNvSpPr>
          <p:nvPr>
            <p:ph type="dt" sz="half" idx="14"/>
          </p:nvPr>
        </p:nvSpPr>
        <p:spPr/>
        <p:txBody>
          <a:bodyPr/>
          <a:lstStyle>
            <a:lvl1pPr>
              <a:defRPr/>
            </a:lvl1pPr>
          </a:lstStyle>
          <a:p>
            <a:pPr>
              <a:defRPr/>
            </a:pPr>
            <a:fld id="{D8FFE19B-0665-4E87-8193-ADB3F51CE4AF}"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29325089-30EC-4D09-914F-D998627BD7CF}"/>
              </a:ext>
            </a:extLst>
          </p:cNvPr>
          <p:cNvSpPr>
            <a:spLocks noGrp="1"/>
          </p:cNvSpPr>
          <p:nvPr>
            <p:ph type="ftr" sz="quarter" idx="15"/>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396EC595-D135-43A9-965F-8CBD47BB6E25}"/>
              </a:ext>
            </a:extLst>
          </p:cNvPr>
          <p:cNvSpPr>
            <a:spLocks noGrp="1"/>
          </p:cNvSpPr>
          <p:nvPr>
            <p:ph type="sldNum" sz="quarter" idx="16"/>
          </p:nvPr>
        </p:nvSpPr>
        <p:spPr/>
        <p:txBody>
          <a:bodyPr/>
          <a:lstStyle>
            <a:lvl1pPr>
              <a:defRPr/>
            </a:lvl1pPr>
          </a:lstStyle>
          <a:p>
            <a:pPr>
              <a:defRPr/>
            </a:pPr>
            <a:fld id="{E8D5E88E-FD69-484C-AB4E-4E4060234BE8}" type="slidenum">
              <a:rPr lang="en-US" altLang="zh-CN"/>
              <a:pPr>
                <a:defRPr/>
              </a:pPr>
              <a:t>‹#›</a:t>
            </a:fld>
            <a:endParaRPr lang="en-US" altLang="zh-CN"/>
          </a:p>
        </p:txBody>
      </p:sp>
    </p:spTree>
    <p:extLst>
      <p:ext uri="{BB962C8B-B14F-4D97-AF65-F5344CB8AC3E}">
        <p14:creationId xmlns:p14="http://schemas.microsoft.com/office/powerpoint/2010/main" val="3197729833"/>
      </p:ext>
    </p:extLst>
  </p:cSld>
  <p:clrMapOvr>
    <a:masterClrMapping/>
  </p:clrMapOvr>
  <p:hf hdr="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 xmlns:a16="http://schemas.microsoft.com/office/drawing/2014/main" id="{7F5FFA22-9CDB-4FFA-A210-CFA5E3690BA0}"/>
              </a:ext>
            </a:extLst>
          </p:cNvPr>
          <p:cNvSpPr>
            <a:spLocks noGrp="1"/>
          </p:cNvSpPr>
          <p:nvPr>
            <p:ph type="dt" sz="half" idx="10"/>
          </p:nvPr>
        </p:nvSpPr>
        <p:spPr/>
        <p:txBody>
          <a:bodyPr/>
          <a:lstStyle>
            <a:lvl1pPr>
              <a:defRPr/>
            </a:lvl1pPr>
          </a:lstStyle>
          <a:p>
            <a:pPr>
              <a:defRPr/>
            </a:pPr>
            <a:fld id="{45A9CD50-A145-4D16-9801-7023C8F4451D}"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CCD7EDEA-8492-4538-A6F9-0A78917A0282}"/>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BED603E7-CEAD-490F-949D-A9BBF9F7A2C5}"/>
              </a:ext>
            </a:extLst>
          </p:cNvPr>
          <p:cNvSpPr>
            <a:spLocks noGrp="1"/>
          </p:cNvSpPr>
          <p:nvPr>
            <p:ph type="sldNum" sz="quarter" idx="12"/>
          </p:nvPr>
        </p:nvSpPr>
        <p:spPr/>
        <p:txBody>
          <a:bodyPr/>
          <a:lstStyle>
            <a:lvl1pPr>
              <a:defRPr/>
            </a:lvl1pPr>
          </a:lstStyle>
          <a:p>
            <a:pPr>
              <a:defRPr/>
            </a:pPr>
            <a:fld id="{737A9172-6B50-47A9-8426-3275E1F8CA00}" type="slidenum">
              <a:rPr lang="en-US" altLang="zh-CN"/>
              <a:pPr>
                <a:defRPr/>
              </a:pPr>
              <a:t>‹#›</a:t>
            </a:fld>
            <a:endParaRPr lang="en-US" altLang="zh-CN"/>
          </a:p>
        </p:txBody>
      </p:sp>
    </p:spTree>
    <p:extLst>
      <p:ext uri="{BB962C8B-B14F-4D97-AF65-F5344CB8AC3E}">
        <p14:creationId xmlns:p14="http://schemas.microsoft.com/office/powerpoint/2010/main" val="78809428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01393" y="685800"/>
            <a:ext cx="1328123" cy="5105400"/>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1113524" y="685800"/>
            <a:ext cx="6016373" cy="5105400"/>
          </a:xfrm>
        </p:spPr>
        <p:txBody>
          <a:bodyPr vert="eaVert" ancho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 xmlns:a16="http://schemas.microsoft.com/office/drawing/2014/main" id="{1CF767D9-83D8-48DE-8027-D3A98EDDD7C2}"/>
              </a:ext>
            </a:extLst>
          </p:cNvPr>
          <p:cNvSpPr>
            <a:spLocks noGrp="1"/>
          </p:cNvSpPr>
          <p:nvPr>
            <p:ph type="dt" sz="half" idx="10"/>
          </p:nvPr>
        </p:nvSpPr>
        <p:spPr/>
        <p:txBody>
          <a:bodyPr/>
          <a:lstStyle>
            <a:lvl1pPr>
              <a:defRPr/>
            </a:lvl1pPr>
          </a:lstStyle>
          <a:p>
            <a:pPr>
              <a:defRPr/>
            </a:pPr>
            <a:fld id="{C68FF0A3-1BAC-4B94-99D6-7BEB4CD1FB17}"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0EA04AB6-9E9C-478B-8DFB-EFEA448B1D6D}"/>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A5F137EE-1DD4-4D6A-BE94-1C09ECEC4A64}"/>
              </a:ext>
            </a:extLst>
          </p:cNvPr>
          <p:cNvSpPr>
            <a:spLocks noGrp="1"/>
          </p:cNvSpPr>
          <p:nvPr>
            <p:ph type="sldNum" sz="quarter" idx="12"/>
          </p:nvPr>
        </p:nvSpPr>
        <p:spPr/>
        <p:txBody>
          <a:bodyPr/>
          <a:lstStyle>
            <a:lvl1pPr>
              <a:defRPr/>
            </a:lvl1pPr>
          </a:lstStyle>
          <a:p>
            <a:pPr>
              <a:defRPr/>
            </a:pPr>
            <a:fld id="{3576DFAB-AC2E-4043-9803-8AFCEDDC19BB}" type="slidenum">
              <a:rPr lang="en-US" altLang="zh-CN"/>
              <a:pPr>
                <a:defRPr/>
              </a:pPr>
              <a:t>‹#›</a:t>
            </a:fld>
            <a:endParaRPr lang="en-US" altLang="zh-CN"/>
          </a:p>
        </p:txBody>
      </p:sp>
    </p:spTree>
    <p:extLst>
      <p:ext uri="{BB962C8B-B14F-4D97-AF65-F5344CB8AC3E}">
        <p14:creationId xmlns:p14="http://schemas.microsoft.com/office/powerpoint/2010/main" val="2859234205"/>
      </p:ext>
    </p:extLst>
  </p:cSld>
  <p:clrMapOvr>
    <a:masterClrMapping/>
  </p:clrMapOvr>
  <p:hf hdr="0"/>
</p:sldLayout>
</file>

<file path=ppt/slideLayouts/slideLayout18.xml><?xml version="1.0" encoding="utf-8"?>
<p:sldLayout xmlns:a="http://schemas.openxmlformats.org/drawingml/2006/main" xmlns:r="http://schemas.openxmlformats.org/officeDocument/2006/relationships" xmlns:p="http://schemas.openxmlformats.org/presentationml/2006/main" type="objOverTx">
  <p:cSld name="标题和内容在文本之上">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a:t>单击此处编辑母版标题样式</a:t>
            </a:r>
          </a:p>
        </p:txBody>
      </p:sp>
      <p:sp>
        <p:nvSpPr>
          <p:cNvPr id="3" name="内容占位符 2"/>
          <p:cNvSpPr>
            <a:spLocks noGrp="1"/>
          </p:cNvSpPr>
          <p:nvPr>
            <p:ph sz="half" idx="1"/>
          </p:nvPr>
        </p:nvSpPr>
        <p:spPr>
          <a:xfrm>
            <a:off x="457200" y="1600200"/>
            <a:ext cx="8229600" cy="21859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457200" y="3938588"/>
            <a:ext cx="8229600" cy="21875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Date Placeholder 3">
            <a:extLst>
              <a:ext uri="{FF2B5EF4-FFF2-40B4-BE49-F238E27FC236}">
                <a16:creationId xmlns="" xmlns:a16="http://schemas.microsoft.com/office/drawing/2014/main" id="{445358C9-4054-4CA3-A46A-B5C099231D07}"/>
              </a:ext>
            </a:extLst>
          </p:cNvPr>
          <p:cNvSpPr>
            <a:spLocks noGrp="1"/>
          </p:cNvSpPr>
          <p:nvPr>
            <p:ph type="dt" sz="half" idx="10"/>
          </p:nvPr>
        </p:nvSpPr>
        <p:spPr/>
        <p:txBody>
          <a:bodyPr/>
          <a:lstStyle>
            <a:lvl1pPr>
              <a:defRPr/>
            </a:lvl1pPr>
          </a:lstStyle>
          <a:p>
            <a:pPr>
              <a:defRPr/>
            </a:pPr>
            <a:fld id="{5BD43F50-35DA-4E53-B786-410276E786BD}"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902C5267-76F3-416F-8C7E-0C41C8AF9750}"/>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8A7943BA-5F57-43D7-A488-C09C7CCD8A82}"/>
              </a:ext>
            </a:extLst>
          </p:cNvPr>
          <p:cNvSpPr>
            <a:spLocks noGrp="1"/>
          </p:cNvSpPr>
          <p:nvPr>
            <p:ph type="sldNum" sz="quarter" idx="12"/>
          </p:nvPr>
        </p:nvSpPr>
        <p:spPr/>
        <p:txBody>
          <a:bodyPr/>
          <a:lstStyle>
            <a:lvl1pPr>
              <a:defRPr/>
            </a:lvl1pPr>
          </a:lstStyle>
          <a:p>
            <a:pPr>
              <a:defRPr/>
            </a:pPr>
            <a:fld id="{7EFCFE83-0994-4D28-A6EE-011B671055D0}" type="slidenum">
              <a:rPr lang="en-US" altLang="zh-CN"/>
              <a:pPr>
                <a:defRPr/>
              </a:pPr>
              <a:t>‹#›</a:t>
            </a:fld>
            <a:endParaRPr lang="en-US" altLang="zh-CN"/>
          </a:p>
        </p:txBody>
      </p:sp>
    </p:spTree>
    <p:extLst>
      <p:ext uri="{BB962C8B-B14F-4D97-AF65-F5344CB8AC3E}">
        <p14:creationId xmlns:p14="http://schemas.microsoft.com/office/powerpoint/2010/main" val="339968271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xOverObj">
  <p:cSld name="标题和文本在内容之上">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457200" y="1600200"/>
            <a:ext cx="8229600" cy="21859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57200" y="3938588"/>
            <a:ext cx="8229600" cy="2187575"/>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Date Placeholder 3">
            <a:extLst>
              <a:ext uri="{FF2B5EF4-FFF2-40B4-BE49-F238E27FC236}">
                <a16:creationId xmlns="" xmlns:a16="http://schemas.microsoft.com/office/drawing/2014/main" id="{DFE70F91-F828-4FD8-94E6-76CF73F58D67}"/>
              </a:ext>
            </a:extLst>
          </p:cNvPr>
          <p:cNvSpPr>
            <a:spLocks noGrp="1"/>
          </p:cNvSpPr>
          <p:nvPr>
            <p:ph type="dt" sz="half" idx="10"/>
          </p:nvPr>
        </p:nvSpPr>
        <p:spPr/>
        <p:txBody>
          <a:bodyPr/>
          <a:lstStyle>
            <a:lvl1pPr>
              <a:defRPr/>
            </a:lvl1pPr>
          </a:lstStyle>
          <a:p>
            <a:pPr>
              <a:defRPr/>
            </a:pPr>
            <a:fld id="{7C0F81A3-D6C8-460A-BCF5-336576706000}"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1FC19102-C745-4E35-BE90-57B78A151276}"/>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34997A0D-38B8-4521-A424-2ECC8469B626}"/>
              </a:ext>
            </a:extLst>
          </p:cNvPr>
          <p:cNvSpPr>
            <a:spLocks noGrp="1"/>
          </p:cNvSpPr>
          <p:nvPr>
            <p:ph type="sldNum" sz="quarter" idx="12"/>
          </p:nvPr>
        </p:nvSpPr>
        <p:spPr/>
        <p:txBody>
          <a:bodyPr/>
          <a:lstStyle>
            <a:lvl1pPr>
              <a:defRPr/>
            </a:lvl1pPr>
          </a:lstStyle>
          <a:p>
            <a:pPr>
              <a:defRPr/>
            </a:pPr>
            <a:fld id="{96643749-7316-4E15-A1DF-3F19B98370A0}" type="slidenum">
              <a:rPr lang="en-US" altLang="zh-CN"/>
              <a:pPr>
                <a:defRPr/>
              </a:pPr>
              <a:t>‹#›</a:t>
            </a:fld>
            <a:endParaRPr lang="en-US" altLang="zh-CN"/>
          </a:p>
        </p:txBody>
      </p:sp>
    </p:spTree>
    <p:extLst>
      <p:ext uri="{BB962C8B-B14F-4D97-AF65-F5344CB8AC3E}">
        <p14:creationId xmlns:p14="http://schemas.microsoft.com/office/powerpoint/2010/main" val="82096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457201"/>
            <a:ext cx="7704667" cy="1981200"/>
          </a:xfrm>
        </p:spPr>
        <p:txBody>
          <a:bodyPr/>
          <a:lstStyle/>
          <a:p>
            <a:r>
              <a:rPr lang="zh-CN" altLang="en-US"/>
              <a:t>单击此处编辑母版标题样式</a:t>
            </a:r>
            <a:endParaRPr lang="en-US" dirty="0"/>
          </a:p>
        </p:txBody>
      </p:sp>
      <p:sp>
        <p:nvSpPr>
          <p:cNvPr id="3" name="Content Placeholder 2"/>
          <p:cNvSpPr>
            <a:spLocks noGrp="1"/>
          </p:cNvSpPr>
          <p:nvPr>
            <p:ph idx="1"/>
          </p:nvPr>
        </p:nvSpPr>
        <p:spPr>
          <a:xfrm>
            <a:off x="982133" y="2667000"/>
            <a:ext cx="7704667" cy="3332816"/>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a:extLst>
              <a:ext uri="{FF2B5EF4-FFF2-40B4-BE49-F238E27FC236}">
                <a16:creationId xmlns="" xmlns:a16="http://schemas.microsoft.com/office/drawing/2014/main" id="{1BFA81DE-DBA8-493B-84F3-C1368888C2A4}"/>
              </a:ext>
            </a:extLst>
          </p:cNvPr>
          <p:cNvSpPr>
            <a:spLocks noGrp="1"/>
          </p:cNvSpPr>
          <p:nvPr>
            <p:ph type="dt" sz="half" idx="10"/>
          </p:nvPr>
        </p:nvSpPr>
        <p:spPr>
          <a:xfrm>
            <a:off x="7343775" y="6108700"/>
            <a:ext cx="857250" cy="365125"/>
          </a:xfrm>
        </p:spPr>
        <p:txBody>
          <a:bodyPr/>
          <a:lstStyle>
            <a:lvl1pPr>
              <a:defRPr/>
            </a:lvl1pPr>
          </a:lstStyle>
          <a:p>
            <a:pPr>
              <a:defRPr/>
            </a:pPr>
            <a:fld id="{C1C7DBBB-ED3F-4DAE-812C-28BEAD4D020A}"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308AAA59-24DD-467C-99A3-ECA4B6A4F951}"/>
              </a:ext>
            </a:extLst>
          </p:cNvPr>
          <p:cNvSpPr>
            <a:spLocks noGrp="1"/>
          </p:cNvSpPr>
          <p:nvPr>
            <p:ph type="ftr" sz="quarter" idx="11"/>
          </p:nvPr>
        </p:nvSpPr>
        <p:spPr>
          <a:xfrm>
            <a:off x="1973263" y="6108700"/>
            <a:ext cx="5313362" cy="365125"/>
          </a:xfrm>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10E93111-79CC-48FB-8081-DD50D9E2F79B}"/>
              </a:ext>
            </a:extLst>
          </p:cNvPr>
          <p:cNvSpPr>
            <a:spLocks noGrp="1"/>
          </p:cNvSpPr>
          <p:nvPr>
            <p:ph type="sldNum" sz="quarter" idx="12"/>
          </p:nvPr>
        </p:nvSpPr>
        <p:spPr>
          <a:xfrm>
            <a:off x="8258175" y="6108700"/>
            <a:ext cx="428625" cy="365125"/>
          </a:xfrm>
        </p:spPr>
        <p:txBody>
          <a:bodyPr/>
          <a:lstStyle>
            <a:lvl1pPr>
              <a:defRPr/>
            </a:lvl1pPr>
          </a:lstStyle>
          <a:p>
            <a:pPr>
              <a:defRPr/>
            </a:pPr>
            <a:fld id="{97D0C03F-1517-443E-A924-FE897052870D}" type="slidenum">
              <a:rPr lang="en-US" altLang="zh-CN"/>
              <a:pPr>
                <a:defRPr/>
              </a:pPr>
              <a:t>‹#›</a:t>
            </a:fld>
            <a:endParaRPr lang="en-US" altLang="zh-CN"/>
          </a:p>
        </p:txBody>
      </p:sp>
    </p:spTree>
    <p:extLst>
      <p:ext uri="{BB962C8B-B14F-4D97-AF65-F5344CB8AC3E}">
        <p14:creationId xmlns:p14="http://schemas.microsoft.com/office/powerpoint/2010/main" val="232558089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xAndObj">
  <p:cSld name="标题，文本与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a:t>单击此处编辑母版标题样式</a:t>
            </a:r>
          </a:p>
        </p:txBody>
      </p:sp>
      <p:sp>
        <p:nvSpPr>
          <p:cNvPr id="3" name="文本占位符 2"/>
          <p:cNvSpPr>
            <a:spLocks noGrp="1"/>
          </p:cNvSpPr>
          <p:nvPr>
            <p:ph type="body" sz="half" idx="1"/>
          </p:nvPr>
        </p:nvSpPr>
        <p:spPr>
          <a:xfrm>
            <a:off x="457200" y="1600200"/>
            <a:ext cx="4038600"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4648200" y="1600200"/>
            <a:ext cx="4038600" cy="4525963"/>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Date Placeholder 3">
            <a:extLst>
              <a:ext uri="{FF2B5EF4-FFF2-40B4-BE49-F238E27FC236}">
                <a16:creationId xmlns="" xmlns:a16="http://schemas.microsoft.com/office/drawing/2014/main" id="{8176E94E-5A2F-4814-BFF4-2C526D1DEA78}"/>
              </a:ext>
            </a:extLst>
          </p:cNvPr>
          <p:cNvSpPr>
            <a:spLocks noGrp="1"/>
          </p:cNvSpPr>
          <p:nvPr>
            <p:ph type="dt" sz="half" idx="10"/>
          </p:nvPr>
        </p:nvSpPr>
        <p:spPr/>
        <p:txBody>
          <a:bodyPr/>
          <a:lstStyle>
            <a:lvl1pPr>
              <a:defRPr/>
            </a:lvl1pPr>
          </a:lstStyle>
          <a:p>
            <a:pPr>
              <a:defRPr/>
            </a:pPr>
            <a:fld id="{95D95450-854B-49CD-8DA3-785A45CE6D43}"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EBD3724C-E891-44EE-8389-AA6431CB3512}"/>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A961C255-FB90-4148-919C-A1D7655D1690}"/>
              </a:ext>
            </a:extLst>
          </p:cNvPr>
          <p:cNvSpPr>
            <a:spLocks noGrp="1"/>
          </p:cNvSpPr>
          <p:nvPr>
            <p:ph type="sldNum" sz="quarter" idx="12"/>
          </p:nvPr>
        </p:nvSpPr>
        <p:spPr/>
        <p:txBody>
          <a:bodyPr/>
          <a:lstStyle>
            <a:lvl1pPr>
              <a:defRPr/>
            </a:lvl1pPr>
          </a:lstStyle>
          <a:p>
            <a:pPr>
              <a:defRPr/>
            </a:pPr>
            <a:fld id="{41C19600-0BBC-476C-9236-820488174925}" type="slidenum">
              <a:rPr lang="en-US" altLang="zh-CN"/>
              <a:pPr>
                <a:defRPr/>
              </a:pPr>
              <a:t>‹#›</a:t>
            </a:fld>
            <a:endParaRPr lang="en-US" altLang="zh-CN"/>
          </a:p>
        </p:txBody>
      </p:sp>
    </p:spTree>
    <p:extLst>
      <p:ext uri="{BB962C8B-B14F-4D97-AF65-F5344CB8AC3E}">
        <p14:creationId xmlns:p14="http://schemas.microsoft.com/office/powerpoint/2010/main" val="327089667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bl">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457200" y="274638"/>
            <a:ext cx="8229600" cy="1143000"/>
          </a:xfrm>
        </p:spPr>
        <p:txBody>
          <a:bodyPr/>
          <a:lstStyle/>
          <a:p>
            <a:r>
              <a:rPr lang="zh-CN" altLang="en-US"/>
              <a:t>单击此处编辑母版标题样式</a:t>
            </a:r>
          </a:p>
        </p:txBody>
      </p:sp>
      <p:sp>
        <p:nvSpPr>
          <p:cNvPr id="3" name="表格占位符 2"/>
          <p:cNvSpPr>
            <a:spLocks noGrp="1"/>
          </p:cNvSpPr>
          <p:nvPr>
            <p:ph type="tbl" idx="1"/>
          </p:nvPr>
        </p:nvSpPr>
        <p:spPr>
          <a:xfrm>
            <a:off x="457200" y="1600200"/>
            <a:ext cx="8229600" cy="4525963"/>
          </a:xfrm>
        </p:spPr>
        <p:txBody>
          <a:bodyPr rtlCol="0">
            <a:normAutofit/>
          </a:bodyPr>
          <a:lstStyle/>
          <a:p>
            <a:pPr lvl="0"/>
            <a:endParaRPr lang="zh-CN" altLang="en-US" noProof="0"/>
          </a:p>
        </p:txBody>
      </p:sp>
      <p:sp>
        <p:nvSpPr>
          <p:cNvPr id="4" name="Date Placeholder 3">
            <a:extLst>
              <a:ext uri="{FF2B5EF4-FFF2-40B4-BE49-F238E27FC236}">
                <a16:creationId xmlns="" xmlns:a16="http://schemas.microsoft.com/office/drawing/2014/main" id="{3C1C7F78-F67A-42B8-B629-28D6C0C94A2B}"/>
              </a:ext>
            </a:extLst>
          </p:cNvPr>
          <p:cNvSpPr>
            <a:spLocks noGrp="1"/>
          </p:cNvSpPr>
          <p:nvPr>
            <p:ph type="dt" sz="half" idx="10"/>
          </p:nvPr>
        </p:nvSpPr>
        <p:spPr/>
        <p:txBody>
          <a:bodyPr/>
          <a:lstStyle>
            <a:lvl1pPr>
              <a:defRPr/>
            </a:lvl1pPr>
          </a:lstStyle>
          <a:p>
            <a:pPr>
              <a:defRPr/>
            </a:pPr>
            <a:fld id="{C9ABAEE7-D3EC-4745-8ABC-F50478230564}"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23320E60-1904-4D97-B954-0FE9B2522A94}"/>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11B6B749-278D-443F-8C26-2A32E1802A68}"/>
              </a:ext>
            </a:extLst>
          </p:cNvPr>
          <p:cNvSpPr>
            <a:spLocks noGrp="1"/>
          </p:cNvSpPr>
          <p:nvPr>
            <p:ph type="sldNum" sz="quarter" idx="12"/>
          </p:nvPr>
        </p:nvSpPr>
        <p:spPr/>
        <p:txBody>
          <a:bodyPr/>
          <a:lstStyle>
            <a:lvl1pPr>
              <a:defRPr/>
            </a:lvl1pPr>
          </a:lstStyle>
          <a:p>
            <a:pPr>
              <a:defRPr/>
            </a:pPr>
            <a:fld id="{E536CB86-0C5E-46BE-85F4-2F643A94D9BC}" type="slidenum">
              <a:rPr lang="en-US" altLang="zh-CN"/>
              <a:pPr>
                <a:defRPr/>
              </a:pPr>
              <a:t>‹#›</a:t>
            </a:fld>
            <a:endParaRPr lang="en-US" altLang="zh-CN"/>
          </a:p>
        </p:txBody>
      </p:sp>
    </p:spTree>
    <p:extLst>
      <p:ext uri="{BB962C8B-B14F-4D97-AF65-F5344CB8AC3E}">
        <p14:creationId xmlns:p14="http://schemas.microsoft.com/office/powerpoint/2010/main" val="30065681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1986995" y="2666998"/>
            <a:ext cx="6699805" cy="2360071"/>
          </a:xfrm>
        </p:spPr>
        <p:txBody>
          <a:bodyPr anchor="b"/>
          <a:lstStyle>
            <a:lvl1pPr algn="r">
              <a:defRPr sz="4000" b="0" cap="none"/>
            </a:lvl1pPr>
          </a:lstStyle>
          <a:p>
            <a:r>
              <a:rPr lang="zh-CN" altLang="en-US"/>
              <a:t>单击此处编辑母版标题样式</a:t>
            </a:r>
            <a:endParaRPr lang="en-US" dirty="0"/>
          </a:p>
        </p:txBody>
      </p:sp>
      <p:sp>
        <p:nvSpPr>
          <p:cNvPr id="3" name="Text Placeholder 2"/>
          <p:cNvSpPr>
            <a:spLocks noGrp="1"/>
          </p:cNvSpPr>
          <p:nvPr>
            <p:ph type="body" idx="1"/>
          </p:nvPr>
        </p:nvSpPr>
        <p:spPr>
          <a:xfrm>
            <a:off x="1986998" y="5027070"/>
            <a:ext cx="6699802" cy="860400"/>
          </a:xfrm>
        </p:spPr>
        <p:txBody>
          <a:bodyPr anchor="t">
            <a:normAutofit/>
          </a:bodyPr>
          <a:lstStyle>
            <a:lvl1pPr marL="0" indent="0" algn="r">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CN" altLang="en-US"/>
              <a:t>单击此处编辑母版文本样式</a:t>
            </a:r>
          </a:p>
        </p:txBody>
      </p:sp>
      <p:sp>
        <p:nvSpPr>
          <p:cNvPr id="4" name="Date Placeholder 3">
            <a:extLst>
              <a:ext uri="{FF2B5EF4-FFF2-40B4-BE49-F238E27FC236}">
                <a16:creationId xmlns="" xmlns:a16="http://schemas.microsoft.com/office/drawing/2014/main" id="{CC3FCEB5-7A76-4413-ACC6-4754FF7850ED}"/>
              </a:ext>
            </a:extLst>
          </p:cNvPr>
          <p:cNvSpPr>
            <a:spLocks noGrp="1"/>
          </p:cNvSpPr>
          <p:nvPr>
            <p:ph type="dt" sz="half" idx="10"/>
          </p:nvPr>
        </p:nvSpPr>
        <p:spPr/>
        <p:txBody>
          <a:bodyPr/>
          <a:lstStyle>
            <a:lvl1pPr>
              <a:defRPr/>
            </a:lvl1pPr>
          </a:lstStyle>
          <a:p>
            <a:pPr>
              <a:defRPr/>
            </a:pPr>
            <a:fld id="{78C31FE8-EF7D-4C01-8DFE-576CC5224D24}"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0D9DE893-1F72-408B-AA95-2D1B4253F89C}"/>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47756972-5271-4A8E-8D59-E38481D4491E}"/>
              </a:ext>
            </a:extLst>
          </p:cNvPr>
          <p:cNvSpPr>
            <a:spLocks noGrp="1"/>
          </p:cNvSpPr>
          <p:nvPr>
            <p:ph type="sldNum" sz="quarter" idx="12"/>
          </p:nvPr>
        </p:nvSpPr>
        <p:spPr/>
        <p:txBody>
          <a:bodyPr/>
          <a:lstStyle>
            <a:lvl1pPr>
              <a:defRPr/>
            </a:lvl1pPr>
          </a:lstStyle>
          <a:p>
            <a:pPr>
              <a:defRPr/>
            </a:pPr>
            <a:fld id="{CE7A94E5-20A6-42C6-9D95-EA8343F8DCFF}" type="slidenum">
              <a:rPr lang="en-US" altLang="zh-CN"/>
              <a:pPr>
                <a:defRPr/>
              </a:pPr>
              <a:t>‹#›</a:t>
            </a:fld>
            <a:endParaRPr lang="en-US" altLang="zh-CN"/>
          </a:p>
        </p:txBody>
      </p:sp>
    </p:spTree>
    <p:extLst>
      <p:ext uri="{BB962C8B-B14F-4D97-AF65-F5344CB8AC3E}">
        <p14:creationId xmlns:p14="http://schemas.microsoft.com/office/powerpoint/2010/main" val="21091479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a:xfrm>
            <a:off x="982133" y="685801"/>
            <a:ext cx="7704667" cy="1752599"/>
          </a:xfrm>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982133" y="2667000"/>
            <a:ext cx="3739896" cy="336867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946904" y="2667000"/>
            <a:ext cx="3739896" cy="3346824"/>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3">
            <a:extLst>
              <a:ext uri="{FF2B5EF4-FFF2-40B4-BE49-F238E27FC236}">
                <a16:creationId xmlns="" xmlns:a16="http://schemas.microsoft.com/office/drawing/2014/main" id="{B3442D29-69BB-43EC-9D90-7E1F3472727C}"/>
              </a:ext>
            </a:extLst>
          </p:cNvPr>
          <p:cNvSpPr>
            <a:spLocks noGrp="1"/>
          </p:cNvSpPr>
          <p:nvPr>
            <p:ph type="dt" sz="half" idx="10"/>
          </p:nvPr>
        </p:nvSpPr>
        <p:spPr/>
        <p:txBody>
          <a:bodyPr/>
          <a:lstStyle>
            <a:lvl1pPr>
              <a:defRPr/>
            </a:lvl1pPr>
          </a:lstStyle>
          <a:p>
            <a:pPr>
              <a:defRPr/>
            </a:pPr>
            <a:fld id="{DD75E7DB-95C3-48AE-B4EF-18D2FEBA7ACD}"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73D62130-233F-4E9C-B06E-74938BF5EEA0}"/>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D8417173-A413-40E0-A8A1-8DC9B5D355CD}"/>
              </a:ext>
            </a:extLst>
          </p:cNvPr>
          <p:cNvSpPr>
            <a:spLocks noGrp="1"/>
          </p:cNvSpPr>
          <p:nvPr>
            <p:ph type="sldNum" sz="quarter" idx="12"/>
          </p:nvPr>
        </p:nvSpPr>
        <p:spPr/>
        <p:txBody>
          <a:bodyPr/>
          <a:lstStyle>
            <a:lvl1pPr>
              <a:defRPr/>
            </a:lvl1pPr>
          </a:lstStyle>
          <a:p>
            <a:pPr>
              <a:defRPr/>
            </a:pPr>
            <a:fld id="{5F8D7E2E-7491-4D4F-9E2A-62B134DB754E}" type="slidenum">
              <a:rPr lang="en-US" altLang="zh-CN"/>
              <a:pPr>
                <a:defRPr/>
              </a:pPr>
              <a:t>‹#›</a:t>
            </a:fld>
            <a:endParaRPr lang="en-US" altLang="zh-CN"/>
          </a:p>
        </p:txBody>
      </p:sp>
    </p:spTree>
    <p:extLst>
      <p:ext uri="{BB962C8B-B14F-4D97-AF65-F5344CB8AC3E}">
        <p14:creationId xmlns:p14="http://schemas.microsoft.com/office/powerpoint/2010/main" val="35442386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zh-CN" altLang="en-US"/>
              <a:t>单击此处编辑母版标题样式</a:t>
            </a:r>
            <a:endParaRPr lang="en-US" dirty="0"/>
          </a:p>
        </p:txBody>
      </p:sp>
      <p:sp>
        <p:nvSpPr>
          <p:cNvPr id="3" name="Text Placeholder 2"/>
          <p:cNvSpPr>
            <a:spLocks noGrp="1"/>
          </p:cNvSpPr>
          <p:nvPr>
            <p:ph type="body" idx="1"/>
          </p:nvPr>
        </p:nvSpPr>
        <p:spPr>
          <a:xfrm>
            <a:off x="1329481" y="2658533"/>
            <a:ext cx="3456291"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1113523"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5161710" y="2667000"/>
            <a:ext cx="3467806" cy="576262"/>
          </a:xfrm>
        </p:spPr>
        <p:txBody>
          <a:bodyPr anchor="b">
            <a:noAutofit/>
          </a:bodyPr>
          <a:lstStyle>
            <a:lvl1pPr marL="0" indent="0">
              <a:buNone/>
              <a:defRPr sz="2800" b="0">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957266" y="3335336"/>
            <a:ext cx="3672248" cy="2665259"/>
          </a:xfrm>
        </p:spPr>
        <p:txBody>
          <a:bodyPr anchor="t">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3">
            <a:extLst>
              <a:ext uri="{FF2B5EF4-FFF2-40B4-BE49-F238E27FC236}">
                <a16:creationId xmlns="" xmlns:a16="http://schemas.microsoft.com/office/drawing/2014/main" id="{B5299228-8233-4F2D-92A4-C023F779F21F}"/>
              </a:ext>
            </a:extLst>
          </p:cNvPr>
          <p:cNvSpPr>
            <a:spLocks noGrp="1"/>
          </p:cNvSpPr>
          <p:nvPr>
            <p:ph type="dt" sz="half" idx="10"/>
          </p:nvPr>
        </p:nvSpPr>
        <p:spPr/>
        <p:txBody>
          <a:bodyPr/>
          <a:lstStyle>
            <a:lvl1pPr>
              <a:defRPr/>
            </a:lvl1pPr>
          </a:lstStyle>
          <a:p>
            <a:pPr>
              <a:defRPr/>
            </a:pPr>
            <a:fld id="{20341A6B-65B2-4669-BF70-EF29B8C68591}" type="datetime1">
              <a:rPr lang="zh-CN" altLang="en-US"/>
              <a:pPr>
                <a:defRPr/>
              </a:pPr>
              <a:t>2023/6/29</a:t>
            </a:fld>
            <a:endParaRPr lang="en-US" altLang="zh-CN"/>
          </a:p>
        </p:txBody>
      </p:sp>
      <p:sp>
        <p:nvSpPr>
          <p:cNvPr id="8" name="Footer Placeholder 4">
            <a:extLst>
              <a:ext uri="{FF2B5EF4-FFF2-40B4-BE49-F238E27FC236}">
                <a16:creationId xmlns="" xmlns:a16="http://schemas.microsoft.com/office/drawing/2014/main" id="{7B2BC8DE-9A17-4E0F-B41F-2F61B6DE88D9}"/>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9" name="Slide Number Placeholder 5">
            <a:extLst>
              <a:ext uri="{FF2B5EF4-FFF2-40B4-BE49-F238E27FC236}">
                <a16:creationId xmlns="" xmlns:a16="http://schemas.microsoft.com/office/drawing/2014/main" id="{AFE74CFF-9545-4FD8-AA00-E62A6A01F604}"/>
              </a:ext>
            </a:extLst>
          </p:cNvPr>
          <p:cNvSpPr>
            <a:spLocks noGrp="1"/>
          </p:cNvSpPr>
          <p:nvPr>
            <p:ph type="sldNum" sz="quarter" idx="12"/>
          </p:nvPr>
        </p:nvSpPr>
        <p:spPr/>
        <p:txBody>
          <a:bodyPr/>
          <a:lstStyle>
            <a:lvl1pPr>
              <a:defRPr/>
            </a:lvl1pPr>
          </a:lstStyle>
          <a:p>
            <a:pPr>
              <a:defRPr/>
            </a:pPr>
            <a:fld id="{C47A7AF8-59CF-452F-9B51-9E91705A25A7}" type="slidenum">
              <a:rPr lang="en-US" altLang="zh-CN"/>
              <a:pPr>
                <a:defRPr/>
              </a:pPr>
              <a:t>‹#›</a:t>
            </a:fld>
            <a:endParaRPr lang="en-US" altLang="zh-CN"/>
          </a:p>
        </p:txBody>
      </p:sp>
    </p:spTree>
    <p:extLst>
      <p:ext uri="{BB962C8B-B14F-4D97-AF65-F5344CB8AC3E}">
        <p14:creationId xmlns:p14="http://schemas.microsoft.com/office/powerpoint/2010/main" val="19117489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3">
            <a:extLst>
              <a:ext uri="{FF2B5EF4-FFF2-40B4-BE49-F238E27FC236}">
                <a16:creationId xmlns="" xmlns:a16="http://schemas.microsoft.com/office/drawing/2014/main" id="{3E49769D-714C-4702-9FEA-7FD171959F28}"/>
              </a:ext>
            </a:extLst>
          </p:cNvPr>
          <p:cNvSpPr>
            <a:spLocks noGrp="1"/>
          </p:cNvSpPr>
          <p:nvPr>
            <p:ph type="dt" sz="half" idx="10"/>
          </p:nvPr>
        </p:nvSpPr>
        <p:spPr/>
        <p:txBody>
          <a:bodyPr/>
          <a:lstStyle>
            <a:lvl1pPr>
              <a:defRPr/>
            </a:lvl1pPr>
          </a:lstStyle>
          <a:p>
            <a:pPr>
              <a:defRPr/>
            </a:pPr>
            <a:fld id="{4992B369-5DEE-480A-8022-9D9458CE4146}" type="datetime1">
              <a:rPr lang="zh-CN" altLang="en-US"/>
              <a:pPr>
                <a:defRPr/>
              </a:pPr>
              <a:t>2023/6/29</a:t>
            </a:fld>
            <a:endParaRPr lang="en-US" altLang="zh-CN"/>
          </a:p>
        </p:txBody>
      </p:sp>
      <p:sp>
        <p:nvSpPr>
          <p:cNvPr id="4" name="Footer Placeholder 4">
            <a:extLst>
              <a:ext uri="{FF2B5EF4-FFF2-40B4-BE49-F238E27FC236}">
                <a16:creationId xmlns="" xmlns:a16="http://schemas.microsoft.com/office/drawing/2014/main" id="{6803CEC0-94E0-44C8-A132-B3989A84BB71}"/>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5" name="Slide Number Placeholder 5">
            <a:extLst>
              <a:ext uri="{FF2B5EF4-FFF2-40B4-BE49-F238E27FC236}">
                <a16:creationId xmlns="" xmlns:a16="http://schemas.microsoft.com/office/drawing/2014/main" id="{3C3739A4-E378-4511-B552-7D282C3DEB8C}"/>
              </a:ext>
            </a:extLst>
          </p:cNvPr>
          <p:cNvSpPr>
            <a:spLocks noGrp="1"/>
          </p:cNvSpPr>
          <p:nvPr>
            <p:ph type="sldNum" sz="quarter" idx="12"/>
          </p:nvPr>
        </p:nvSpPr>
        <p:spPr/>
        <p:txBody>
          <a:bodyPr/>
          <a:lstStyle>
            <a:lvl1pPr>
              <a:defRPr/>
            </a:lvl1pPr>
          </a:lstStyle>
          <a:p>
            <a:pPr>
              <a:defRPr/>
            </a:pPr>
            <a:fld id="{6058C6F6-6860-49A4-9699-1B8D449FF8AB}" type="slidenum">
              <a:rPr lang="en-US" altLang="zh-CN"/>
              <a:pPr>
                <a:defRPr/>
              </a:pPr>
              <a:t>‹#›</a:t>
            </a:fld>
            <a:endParaRPr lang="en-US" altLang="zh-CN"/>
          </a:p>
        </p:txBody>
      </p:sp>
    </p:spTree>
    <p:extLst>
      <p:ext uri="{BB962C8B-B14F-4D97-AF65-F5344CB8AC3E}">
        <p14:creationId xmlns:p14="http://schemas.microsoft.com/office/powerpoint/2010/main" val="20228053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3">
            <a:extLst>
              <a:ext uri="{FF2B5EF4-FFF2-40B4-BE49-F238E27FC236}">
                <a16:creationId xmlns="" xmlns:a16="http://schemas.microsoft.com/office/drawing/2014/main" id="{C49D2EC2-F556-4810-A631-056FB998EAFD}"/>
              </a:ext>
            </a:extLst>
          </p:cNvPr>
          <p:cNvSpPr>
            <a:spLocks noGrp="1"/>
          </p:cNvSpPr>
          <p:nvPr>
            <p:ph type="dt" sz="half" idx="10"/>
          </p:nvPr>
        </p:nvSpPr>
        <p:spPr/>
        <p:txBody>
          <a:bodyPr/>
          <a:lstStyle>
            <a:lvl1pPr>
              <a:defRPr/>
            </a:lvl1pPr>
          </a:lstStyle>
          <a:p>
            <a:pPr>
              <a:defRPr/>
            </a:pPr>
            <a:fld id="{541766B2-F7DB-4EE5-B220-01EADEA4B5A4}" type="datetime1">
              <a:rPr lang="zh-CN" altLang="en-US"/>
              <a:pPr>
                <a:defRPr/>
              </a:pPr>
              <a:t>2023/6/29</a:t>
            </a:fld>
            <a:endParaRPr lang="en-US" altLang="zh-CN"/>
          </a:p>
        </p:txBody>
      </p:sp>
      <p:sp>
        <p:nvSpPr>
          <p:cNvPr id="3" name="Footer Placeholder 4">
            <a:extLst>
              <a:ext uri="{FF2B5EF4-FFF2-40B4-BE49-F238E27FC236}">
                <a16:creationId xmlns="" xmlns:a16="http://schemas.microsoft.com/office/drawing/2014/main" id="{711F7D4E-C269-4643-AE5F-4AADBB750251}"/>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4" name="Slide Number Placeholder 5">
            <a:extLst>
              <a:ext uri="{FF2B5EF4-FFF2-40B4-BE49-F238E27FC236}">
                <a16:creationId xmlns="" xmlns:a16="http://schemas.microsoft.com/office/drawing/2014/main" id="{E232CF4F-969F-46DF-A371-E8B7031D8286}"/>
              </a:ext>
            </a:extLst>
          </p:cNvPr>
          <p:cNvSpPr>
            <a:spLocks noGrp="1"/>
          </p:cNvSpPr>
          <p:nvPr>
            <p:ph type="sldNum" sz="quarter" idx="12"/>
          </p:nvPr>
        </p:nvSpPr>
        <p:spPr/>
        <p:txBody>
          <a:bodyPr/>
          <a:lstStyle>
            <a:lvl1pPr>
              <a:defRPr/>
            </a:lvl1pPr>
          </a:lstStyle>
          <a:p>
            <a:pPr>
              <a:defRPr/>
            </a:pPr>
            <a:fld id="{2CDFC5C3-CE29-4340-AF3A-526DC631FDF1}" type="slidenum">
              <a:rPr lang="en-US" altLang="zh-CN"/>
              <a:pPr>
                <a:defRPr/>
              </a:pPr>
              <a:t>‹#›</a:t>
            </a:fld>
            <a:endParaRPr lang="en-US" altLang="zh-CN"/>
          </a:p>
        </p:txBody>
      </p:sp>
    </p:spTree>
    <p:extLst>
      <p:ext uri="{BB962C8B-B14F-4D97-AF65-F5344CB8AC3E}">
        <p14:creationId xmlns:p14="http://schemas.microsoft.com/office/powerpoint/2010/main" val="11174288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3524" y="1600200"/>
            <a:ext cx="2662534" cy="1371600"/>
          </a:xfrm>
        </p:spPr>
        <p:txBody>
          <a:bodyPr anchor="b">
            <a:normAutofit/>
          </a:bodyPr>
          <a:lstStyle>
            <a:lvl1pPr algn="ctr">
              <a:defRPr sz="2400" b="0"/>
            </a:lvl1pPr>
          </a:lstStyle>
          <a:p>
            <a:r>
              <a:rPr lang="zh-CN" altLang="en-US"/>
              <a:t>单击此处编辑母版标题样式</a:t>
            </a:r>
            <a:endParaRPr lang="en-US" dirty="0"/>
          </a:p>
        </p:txBody>
      </p:sp>
      <p:sp>
        <p:nvSpPr>
          <p:cNvPr id="3" name="Content Placeholder 2"/>
          <p:cNvSpPr>
            <a:spLocks noGrp="1"/>
          </p:cNvSpPr>
          <p:nvPr>
            <p:ph idx="1"/>
          </p:nvPr>
        </p:nvSpPr>
        <p:spPr>
          <a:xfrm>
            <a:off x="3947553" y="685800"/>
            <a:ext cx="4681962" cy="5105401"/>
          </a:xfrm>
        </p:spPr>
        <p:txBody>
          <a:bodyP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1113524" y="2971800"/>
            <a:ext cx="2662534" cy="18288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3">
            <a:extLst>
              <a:ext uri="{FF2B5EF4-FFF2-40B4-BE49-F238E27FC236}">
                <a16:creationId xmlns="" xmlns:a16="http://schemas.microsoft.com/office/drawing/2014/main" id="{259AB87C-0F26-4807-938C-6E0D6C351D05}"/>
              </a:ext>
            </a:extLst>
          </p:cNvPr>
          <p:cNvSpPr>
            <a:spLocks noGrp="1"/>
          </p:cNvSpPr>
          <p:nvPr>
            <p:ph type="dt" sz="half" idx="10"/>
          </p:nvPr>
        </p:nvSpPr>
        <p:spPr/>
        <p:txBody>
          <a:bodyPr/>
          <a:lstStyle>
            <a:lvl1pPr>
              <a:defRPr/>
            </a:lvl1pPr>
          </a:lstStyle>
          <a:p>
            <a:pPr>
              <a:defRPr/>
            </a:pPr>
            <a:fld id="{2ACEB4F6-C2DD-4A5C-B954-1C46624AB4C2}"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864A8AFA-3A85-4A51-830A-1E53276DE675}"/>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E826ED42-0C94-4488-882B-8E65B8C582AB}"/>
              </a:ext>
            </a:extLst>
          </p:cNvPr>
          <p:cNvSpPr>
            <a:spLocks noGrp="1"/>
          </p:cNvSpPr>
          <p:nvPr>
            <p:ph type="sldNum" sz="quarter" idx="12"/>
          </p:nvPr>
        </p:nvSpPr>
        <p:spPr/>
        <p:txBody>
          <a:bodyPr/>
          <a:lstStyle>
            <a:lvl1pPr>
              <a:defRPr/>
            </a:lvl1pPr>
          </a:lstStyle>
          <a:p>
            <a:pPr>
              <a:defRPr/>
            </a:pPr>
            <a:fld id="{D5401CB2-5A54-458A-9A68-00B191FF0C09}" type="slidenum">
              <a:rPr lang="en-US" altLang="zh-CN"/>
              <a:pPr>
                <a:defRPr/>
              </a:pPr>
              <a:t>‹#›</a:t>
            </a:fld>
            <a:endParaRPr lang="en-US" altLang="zh-CN"/>
          </a:p>
        </p:txBody>
      </p:sp>
    </p:spTree>
    <p:extLst>
      <p:ext uri="{BB962C8B-B14F-4D97-AF65-F5344CB8AC3E}">
        <p14:creationId xmlns:p14="http://schemas.microsoft.com/office/powerpoint/2010/main" val="718277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1112332" y="1752599"/>
            <a:ext cx="4070679" cy="1371600"/>
          </a:xfrm>
        </p:spPr>
        <p:txBody>
          <a:bodyPr anchor="b">
            <a:normAutofit/>
          </a:bodyPr>
          <a:lstStyle>
            <a:lvl1pPr algn="ctr">
              <a:defRPr sz="2800" b="0"/>
            </a:lvl1pPr>
          </a:lstStyle>
          <a:p>
            <a:r>
              <a:rPr lang="zh-CN" altLang="en-US"/>
              <a:t>单击此处编辑母版标题样式</a:t>
            </a:r>
            <a:endParaRPr lang="en-US" dirty="0"/>
          </a:p>
        </p:txBody>
      </p:sp>
      <p:sp>
        <p:nvSpPr>
          <p:cNvPr id="14" name="Picture Placeholder 2"/>
          <p:cNvSpPr>
            <a:spLocks noGrp="1" noChangeAspect="1"/>
          </p:cNvSpPr>
          <p:nvPr>
            <p:ph type="pic" idx="1"/>
          </p:nvPr>
        </p:nvSpPr>
        <p:spPr>
          <a:xfrm>
            <a:off x="5697495" y="914400"/>
            <a:ext cx="2461371" cy="4572000"/>
          </a:xfrm>
          <a:prstGeom prst="roundRect">
            <a:avLst>
              <a:gd name="adj" fmla="val 4280"/>
            </a:avLst>
          </a:prstGeom>
          <a:ln w="38100">
            <a:gradFill flip="none" rotWithShape="1">
              <a:gsLst>
                <a:gs pos="0">
                  <a:schemeClr val="bg2"/>
                </a:gs>
                <a:gs pos="100000">
                  <a:schemeClr val="bg2">
                    <a:lumMod val="75000"/>
                  </a:schemeClr>
                </a:gs>
              </a:gsLst>
              <a:lin ang="5400000" scaled="0"/>
              <a:tileRect/>
            </a:gradFill>
          </a:ln>
          <a:effectLst>
            <a:innerShdw blurRad="57150" dist="38100" dir="14460000">
              <a:srgbClr val="000000">
                <a:alpha val="70000"/>
              </a:srgbClr>
            </a:innerShdw>
          </a:effectLst>
        </p:spPr>
        <p:txBody>
          <a:bodyPr rtlCol="0"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zh-CN" altLang="en-US" noProof="0"/>
              <a:t>单击图标添加图片</a:t>
            </a:r>
            <a:endParaRPr lang="en-US" noProof="0" dirty="0"/>
          </a:p>
        </p:txBody>
      </p:sp>
      <p:sp>
        <p:nvSpPr>
          <p:cNvPr id="4" name="Text Placeholder 3"/>
          <p:cNvSpPr>
            <a:spLocks noGrp="1"/>
          </p:cNvSpPr>
          <p:nvPr>
            <p:ph type="body" sz="half" idx="2"/>
          </p:nvPr>
        </p:nvSpPr>
        <p:spPr>
          <a:xfrm>
            <a:off x="1112332" y="3124199"/>
            <a:ext cx="4070679" cy="1828800"/>
          </a:xfrm>
        </p:spPr>
        <p:txBody>
          <a:bodyPr>
            <a:normAutofit/>
          </a:bodyPr>
          <a:lstStyle>
            <a:lvl1pPr marL="0" indent="0" algn="ctr">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CN" altLang="en-US"/>
              <a:t>单击此处编辑母版文本样式</a:t>
            </a:r>
          </a:p>
        </p:txBody>
      </p:sp>
      <p:sp>
        <p:nvSpPr>
          <p:cNvPr id="5" name="Date Placeholder 3">
            <a:extLst>
              <a:ext uri="{FF2B5EF4-FFF2-40B4-BE49-F238E27FC236}">
                <a16:creationId xmlns="" xmlns:a16="http://schemas.microsoft.com/office/drawing/2014/main" id="{D6926B39-83F0-481C-B22A-E4C0635243AE}"/>
              </a:ext>
            </a:extLst>
          </p:cNvPr>
          <p:cNvSpPr>
            <a:spLocks noGrp="1"/>
          </p:cNvSpPr>
          <p:nvPr>
            <p:ph type="dt" sz="half" idx="10"/>
          </p:nvPr>
        </p:nvSpPr>
        <p:spPr/>
        <p:txBody>
          <a:bodyPr/>
          <a:lstStyle>
            <a:lvl1pPr>
              <a:defRPr/>
            </a:lvl1pPr>
          </a:lstStyle>
          <a:p>
            <a:pPr>
              <a:defRPr/>
            </a:pPr>
            <a:fld id="{7F8CC8BC-7FA5-484E-8441-FB4705BC5675}" type="datetime1">
              <a:rPr lang="zh-CN" altLang="en-US"/>
              <a:pPr>
                <a:defRPr/>
              </a:pPr>
              <a:t>2023/6/29</a:t>
            </a:fld>
            <a:endParaRPr lang="en-US" altLang="zh-CN"/>
          </a:p>
        </p:txBody>
      </p:sp>
      <p:sp>
        <p:nvSpPr>
          <p:cNvPr id="6" name="Footer Placeholder 4">
            <a:extLst>
              <a:ext uri="{FF2B5EF4-FFF2-40B4-BE49-F238E27FC236}">
                <a16:creationId xmlns="" xmlns:a16="http://schemas.microsoft.com/office/drawing/2014/main" id="{43D9E118-3746-45C0-A67B-5C5F3A58DFB3}"/>
              </a:ext>
            </a:extLst>
          </p:cNvPr>
          <p:cNvSpPr>
            <a:spLocks noGrp="1"/>
          </p:cNvSpPr>
          <p:nvPr>
            <p:ph type="ftr" sz="quarter" idx="11"/>
          </p:nvPr>
        </p:nvSpPr>
        <p:spPr/>
        <p:txBody>
          <a:bodyPr/>
          <a:lstStyle>
            <a:lvl1pPr>
              <a:defRPr/>
            </a:lvl1pPr>
          </a:lstStyle>
          <a:p>
            <a:pPr>
              <a:defRPr/>
            </a:pPr>
            <a:r>
              <a:rPr lang="en-US" altLang="zh-CN"/>
              <a:t>作者：刘晓红</a:t>
            </a:r>
          </a:p>
        </p:txBody>
      </p:sp>
      <p:sp>
        <p:nvSpPr>
          <p:cNvPr id="7" name="Slide Number Placeholder 5">
            <a:extLst>
              <a:ext uri="{FF2B5EF4-FFF2-40B4-BE49-F238E27FC236}">
                <a16:creationId xmlns="" xmlns:a16="http://schemas.microsoft.com/office/drawing/2014/main" id="{7C5EA6A0-44F3-4E69-9E6C-A58B502E7587}"/>
              </a:ext>
            </a:extLst>
          </p:cNvPr>
          <p:cNvSpPr>
            <a:spLocks noGrp="1"/>
          </p:cNvSpPr>
          <p:nvPr>
            <p:ph type="sldNum" sz="quarter" idx="12"/>
          </p:nvPr>
        </p:nvSpPr>
        <p:spPr/>
        <p:txBody>
          <a:bodyPr/>
          <a:lstStyle>
            <a:lvl1pPr>
              <a:defRPr/>
            </a:lvl1pPr>
          </a:lstStyle>
          <a:p>
            <a:pPr>
              <a:defRPr/>
            </a:pPr>
            <a:fld id="{BB99AEA5-ACC3-4FF0-92F5-45C213E33FDD}" type="slidenum">
              <a:rPr lang="en-US" altLang="zh-CN"/>
              <a:pPr>
                <a:defRPr/>
              </a:pPr>
              <a:t>‹#›</a:t>
            </a:fld>
            <a:endParaRPr lang="en-US" altLang="zh-CN"/>
          </a:p>
        </p:txBody>
      </p:sp>
    </p:spTree>
    <p:extLst>
      <p:ext uri="{BB962C8B-B14F-4D97-AF65-F5344CB8AC3E}">
        <p14:creationId xmlns:p14="http://schemas.microsoft.com/office/powerpoint/2010/main" val="132396203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jpe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23"/>
          <a:srcRect/>
          <a:stretch>
            <a:fillRect/>
          </a:stretch>
        </a:blipFill>
        <a:effectLst/>
      </p:bgPr>
    </p:bg>
    <p:spTree>
      <p:nvGrpSpPr>
        <p:cNvPr id="1" name=""/>
        <p:cNvGrpSpPr/>
        <p:nvPr/>
      </p:nvGrpSpPr>
      <p:grpSpPr>
        <a:xfrm>
          <a:off x="0" y="0"/>
          <a:ext cx="0" cy="0"/>
          <a:chOff x="0" y="0"/>
          <a:chExt cx="0" cy="0"/>
        </a:xfrm>
      </p:grpSpPr>
      <p:grpSp>
        <p:nvGrpSpPr>
          <p:cNvPr id="1026" name="Group 13">
            <a:extLst>
              <a:ext uri="{FF2B5EF4-FFF2-40B4-BE49-F238E27FC236}">
                <a16:creationId xmlns="" xmlns:a16="http://schemas.microsoft.com/office/drawing/2014/main" id="{62DDD8EE-B661-4344-93E6-CACC7F00FD9C}"/>
              </a:ext>
            </a:extLst>
          </p:cNvPr>
          <p:cNvGrpSpPr>
            <a:grpSpLocks/>
          </p:cNvGrpSpPr>
          <p:nvPr/>
        </p:nvGrpSpPr>
        <p:grpSpPr bwMode="auto">
          <a:xfrm>
            <a:off x="0" y="0"/>
            <a:ext cx="2132013" cy="6858000"/>
            <a:chOff x="0" y="0"/>
            <a:chExt cx="2132013" cy="6858001"/>
          </a:xfrm>
        </p:grpSpPr>
        <p:sp>
          <p:nvSpPr>
            <p:cNvPr id="1032" name="Freeform 6">
              <a:extLst>
                <a:ext uri="{FF2B5EF4-FFF2-40B4-BE49-F238E27FC236}">
                  <a16:creationId xmlns="" xmlns:a16="http://schemas.microsoft.com/office/drawing/2014/main" id="{36377D71-5630-45F0-AE4F-E46CB30DC886}"/>
                </a:ext>
              </a:extLst>
            </p:cNvPr>
            <p:cNvSpPr>
              <a:spLocks/>
            </p:cNvSpPr>
            <p:nvPr/>
          </p:nvSpPr>
          <p:spPr bwMode="auto">
            <a:xfrm>
              <a:off x="0" y="0"/>
              <a:ext cx="1073150" cy="5291138"/>
            </a:xfrm>
            <a:custGeom>
              <a:avLst/>
              <a:gdLst>
                <a:gd name="T0" fmla="*/ 0 w 676"/>
                <a:gd name="T1" fmla="*/ 2147483646 h 3333"/>
                <a:gd name="T2" fmla="*/ 0 w 676"/>
                <a:gd name="T3" fmla="*/ 2147483646 h 3333"/>
                <a:gd name="T4" fmla="*/ 2147483646 w 676"/>
                <a:gd name="T5" fmla="*/ 2147483646 h 3333"/>
                <a:gd name="T6" fmla="*/ 2147483646 w 676"/>
                <a:gd name="T7" fmla="*/ 0 h 3333"/>
                <a:gd name="T8" fmla="*/ 2147483646 w 676"/>
                <a:gd name="T9" fmla="*/ 0 h 3333"/>
                <a:gd name="T10" fmla="*/ 0 w 676"/>
                <a:gd name="T11" fmla="*/ 2147483646 h 3333"/>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76" h="3333">
                  <a:moveTo>
                    <a:pt x="0" y="3132"/>
                  </a:moveTo>
                  <a:lnTo>
                    <a:pt x="0" y="3312"/>
                  </a:lnTo>
                  <a:lnTo>
                    <a:pt x="126" y="3333"/>
                  </a:lnTo>
                  <a:lnTo>
                    <a:pt x="676" y="0"/>
                  </a:lnTo>
                  <a:lnTo>
                    <a:pt x="514" y="0"/>
                  </a:lnTo>
                  <a:lnTo>
                    <a:pt x="0" y="3132"/>
                  </a:lnTo>
                  <a:close/>
                </a:path>
              </a:pathLst>
            </a:custGeom>
            <a:solidFill>
              <a:schemeClr val="accent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zh-CN" altLang="en-US"/>
            </a:p>
          </p:txBody>
        </p:sp>
        <p:sp>
          <p:nvSpPr>
            <p:cNvPr id="16" name="Freeform 7">
              <a:extLst>
                <a:ext uri="{FF2B5EF4-FFF2-40B4-BE49-F238E27FC236}">
                  <a16:creationId xmlns="" xmlns:a16="http://schemas.microsoft.com/office/drawing/2014/main" id="{50EA4B09-D1E8-43AF-8EE1-259DD235C94D}"/>
                </a:ext>
              </a:extLst>
            </p:cNvPr>
            <p:cNvSpPr/>
            <p:nvPr/>
          </p:nvSpPr>
          <p:spPr bwMode="auto">
            <a:xfrm>
              <a:off x="0" y="0"/>
              <a:ext cx="758825" cy="4624389"/>
            </a:xfrm>
            <a:custGeom>
              <a:avLst/>
              <a:gdLst/>
              <a:ahLst/>
              <a:cxnLst/>
              <a:rect l="0" t="0" r="r" b="b"/>
              <a:pathLst>
                <a:path w="478" h="2913">
                  <a:moveTo>
                    <a:pt x="478" y="0"/>
                  </a:moveTo>
                  <a:lnTo>
                    <a:pt x="318" y="0"/>
                  </a:lnTo>
                  <a:lnTo>
                    <a:pt x="0" y="1938"/>
                  </a:lnTo>
                  <a:lnTo>
                    <a:pt x="0" y="2913"/>
                  </a:lnTo>
                  <a:lnTo>
                    <a:pt x="478" y="0"/>
                  </a:lnTo>
                  <a:close/>
                </a:path>
              </a:pathLst>
            </a:custGeom>
            <a:solidFill>
              <a:schemeClr val="tx1">
                <a:lumMod val="65000"/>
                <a:lumOff val="35000"/>
              </a:schemeClr>
            </a:solidFill>
            <a:ln>
              <a:noFill/>
            </a:ln>
          </p:spPr>
        </p:sp>
        <p:sp>
          <p:nvSpPr>
            <p:cNvPr id="17" name="Freeform 8">
              <a:extLst>
                <a:ext uri="{FF2B5EF4-FFF2-40B4-BE49-F238E27FC236}">
                  <a16:creationId xmlns="" xmlns:a16="http://schemas.microsoft.com/office/drawing/2014/main" id="{5FF49357-18D5-44B5-8534-AB4BBC7CCA9B}"/>
                </a:ext>
              </a:extLst>
            </p:cNvPr>
            <p:cNvSpPr/>
            <p:nvPr/>
          </p:nvSpPr>
          <p:spPr bwMode="auto">
            <a:xfrm>
              <a:off x="0" y="5662614"/>
              <a:ext cx="906463" cy="1195387"/>
            </a:xfrm>
            <a:custGeom>
              <a:avLst/>
              <a:gdLst/>
              <a:ahLst/>
              <a:cxnLst/>
              <a:rect l="0" t="0" r="r" b="b"/>
              <a:pathLst>
                <a:path w="571" h="753">
                  <a:moveTo>
                    <a:pt x="0" y="0"/>
                  </a:moveTo>
                  <a:lnTo>
                    <a:pt x="0" y="12"/>
                  </a:lnTo>
                  <a:lnTo>
                    <a:pt x="538" y="753"/>
                  </a:lnTo>
                  <a:lnTo>
                    <a:pt x="571" y="753"/>
                  </a:lnTo>
                  <a:lnTo>
                    <a:pt x="0" y="0"/>
                  </a:lnTo>
                  <a:close/>
                </a:path>
              </a:pathLst>
            </a:custGeom>
            <a:solidFill>
              <a:schemeClr val="tx1">
                <a:lumMod val="85000"/>
                <a:lumOff val="15000"/>
              </a:schemeClr>
            </a:solidFill>
            <a:ln>
              <a:noFill/>
            </a:ln>
          </p:spPr>
        </p:sp>
        <p:sp>
          <p:nvSpPr>
            <p:cNvPr id="18" name="Freeform 9">
              <a:extLst>
                <a:ext uri="{FF2B5EF4-FFF2-40B4-BE49-F238E27FC236}">
                  <a16:creationId xmlns="" xmlns:a16="http://schemas.microsoft.com/office/drawing/2014/main" id="{C19BE38C-FCE9-410B-8F09-E1B65D6D85C3}"/>
                </a:ext>
              </a:extLst>
            </p:cNvPr>
            <p:cNvSpPr/>
            <p:nvPr/>
          </p:nvSpPr>
          <p:spPr bwMode="auto">
            <a:xfrm>
              <a:off x="0" y="5295901"/>
              <a:ext cx="1487488" cy="1562100"/>
            </a:xfrm>
            <a:custGeom>
              <a:avLst/>
              <a:gdLst/>
              <a:ahLst/>
              <a:cxnLst/>
              <a:rect l="0" t="0" r="r" b="b"/>
              <a:pathLst>
                <a:path w="937" h="984">
                  <a:moveTo>
                    <a:pt x="0" y="0"/>
                  </a:moveTo>
                  <a:lnTo>
                    <a:pt x="0" y="3"/>
                  </a:lnTo>
                  <a:lnTo>
                    <a:pt x="901" y="984"/>
                  </a:lnTo>
                  <a:lnTo>
                    <a:pt x="937" y="984"/>
                  </a:lnTo>
                  <a:lnTo>
                    <a:pt x="0" y="0"/>
                  </a:lnTo>
                  <a:close/>
                </a:path>
              </a:pathLst>
            </a:custGeom>
            <a:solidFill>
              <a:schemeClr val="accent1">
                <a:lumMod val="50000"/>
              </a:schemeClr>
            </a:solidFill>
            <a:ln>
              <a:noFill/>
            </a:ln>
          </p:spPr>
        </p:sp>
        <p:sp>
          <p:nvSpPr>
            <p:cNvPr id="19" name="Freeform 10">
              <a:extLst>
                <a:ext uri="{FF2B5EF4-FFF2-40B4-BE49-F238E27FC236}">
                  <a16:creationId xmlns="" xmlns:a16="http://schemas.microsoft.com/office/drawing/2014/main" id="{3EB5ED7E-ABB5-42D7-BE63-D75A423F1D23}"/>
                </a:ext>
              </a:extLst>
            </p:cNvPr>
            <p:cNvSpPr/>
            <p:nvPr/>
          </p:nvSpPr>
          <p:spPr bwMode="auto">
            <a:xfrm>
              <a:off x="0" y="5257801"/>
              <a:ext cx="2132013" cy="1600200"/>
            </a:xfrm>
            <a:custGeom>
              <a:avLst/>
              <a:gdLst/>
              <a:ahLst/>
              <a:cxnLst/>
              <a:rect l="0" t="0" r="r" b="b"/>
              <a:pathLst>
                <a:path w="1343" h="1008">
                  <a:moveTo>
                    <a:pt x="0" y="24"/>
                  </a:moveTo>
                  <a:lnTo>
                    <a:pt x="937" y="1008"/>
                  </a:lnTo>
                  <a:lnTo>
                    <a:pt x="1343" y="1008"/>
                  </a:lnTo>
                  <a:lnTo>
                    <a:pt x="126" y="21"/>
                  </a:lnTo>
                  <a:lnTo>
                    <a:pt x="0" y="0"/>
                  </a:lnTo>
                  <a:lnTo>
                    <a:pt x="0" y="24"/>
                  </a:lnTo>
                  <a:close/>
                </a:path>
              </a:pathLst>
            </a:custGeom>
            <a:solidFill>
              <a:schemeClr val="accent1">
                <a:lumMod val="75000"/>
              </a:schemeClr>
            </a:solidFill>
            <a:ln>
              <a:noFill/>
            </a:ln>
          </p:spPr>
        </p:sp>
        <p:sp>
          <p:nvSpPr>
            <p:cNvPr id="20" name="Freeform 11">
              <a:extLst>
                <a:ext uri="{FF2B5EF4-FFF2-40B4-BE49-F238E27FC236}">
                  <a16:creationId xmlns="" xmlns:a16="http://schemas.microsoft.com/office/drawing/2014/main" id="{9F196900-85AA-4166-A88F-ECB0123FAD1E}"/>
                </a:ext>
              </a:extLst>
            </p:cNvPr>
            <p:cNvSpPr/>
            <p:nvPr/>
          </p:nvSpPr>
          <p:spPr bwMode="auto">
            <a:xfrm>
              <a:off x="0" y="5357814"/>
              <a:ext cx="1377950" cy="1500187"/>
            </a:xfrm>
            <a:custGeom>
              <a:avLst/>
              <a:gdLst/>
              <a:ahLst/>
              <a:cxnLst/>
              <a:rect l="0" t="0" r="r" b="b"/>
              <a:pathLst>
                <a:path w="868" h="945">
                  <a:moveTo>
                    <a:pt x="0" y="192"/>
                  </a:moveTo>
                  <a:lnTo>
                    <a:pt x="571" y="945"/>
                  </a:lnTo>
                  <a:lnTo>
                    <a:pt x="868" y="945"/>
                  </a:lnTo>
                  <a:lnTo>
                    <a:pt x="0" y="0"/>
                  </a:lnTo>
                  <a:lnTo>
                    <a:pt x="0" y="192"/>
                  </a:lnTo>
                  <a:close/>
                </a:path>
              </a:pathLst>
            </a:custGeom>
            <a:solidFill>
              <a:schemeClr val="tx1">
                <a:lumMod val="75000"/>
                <a:lumOff val="25000"/>
              </a:schemeClr>
            </a:solidFill>
            <a:ln>
              <a:noFill/>
            </a:ln>
          </p:spPr>
        </p:sp>
      </p:grpSp>
      <p:sp>
        <p:nvSpPr>
          <p:cNvPr id="1027" name="Title Placeholder 1">
            <a:extLst>
              <a:ext uri="{FF2B5EF4-FFF2-40B4-BE49-F238E27FC236}">
                <a16:creationId xmlns="" xmlns:a16="http://schemas.microsoft.com/office/drawing/2014/main" id="{725705BD-F281-4E8B-B32C-F86A041E49F2}"/>
              </a:ext>
            </a:extLst>
          </p:cNvPr>
          <p:cNvSpPr>
            <a:spLocks noGrp="1"/>
          </p:cNvSpPr>
          <p:nvPr>
            <p:ph type="title"/>
          </p:nvPr>
        </p:nvSpPr>
        <p:spPr bwMode="auto">
          <a:xfrm>
            <a:off x="982663" y="457200"/>
            <a:ext cx="7704137" cy="198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单击此处编辑母版标题样式</a:t>
            </a:r>
            <a:endParaRPr lang="en-US" altLang="zh-CN"/>
          </a:p>
        </p:txBody>
      </p:sp>
      <p:sp>
        <p:nvSpPr>
          <p:cNvPr id="1028" name="Text Placeholder 2">
            <a:extLst>
              <a:ext uri="{FF2B5EF4-FFF2-40B4-BE49-F238E27FC236}">
                <a16:creationId xmlns="" xmlns:a16="http://schemas.microsoft.com/office/drawing/2014/main" id="{3C8E69FC-CF8B-4C93-9EB9-B1876F268E06}"/>
              </a:ext>
            </a:extLst>
          </p:cNvPr>
          <p:cNvSpPr>
            <a:spLocks noGrp="1"/>
          </p:cNvSpPr>
          <p:nvPr>
            <p:ph type="body" idx="1"/>
          </p:nvPr>
        </p:nvSpPr>
        <p:spPr bwMode="auto">
          <a:xfrm>
            <a:off x="982663" y="2667000"/>
            <a:ext cx="7704137" cy="3357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altLang="zh-CN"/>
          </a:p>
        </p:txBody>
      </p:sp>
      <p:sp>
        <p:nvSpPr>
          <p:cNvPr id="4" name="Date Placeholder 3">
            <a:extLst>
              <a:ext uri="{FF2B5EF4-FFF2-40B4-BE49-F238E27FC236}">
                <a16:creationId xmlns="" xmlns:a16="http://schemas.microsoft.com/office/drawing/2014/main" id="{AED7FB2B-CF70-4EA6-BA3C-EF930BA9EBD8}"/>
              </a:ext>
            </a:extLst>
          </p:cNvPr>
          <p:cNvSpPr>
            <a:spLocks noGrp="1"/>
          </p:cNvSpPr>
          <p:nvPr>
            <p:ph type="dt" sz="half" idx="2"/>
          </p:nvPr>
        </p:nvSpPr>
        <p:spPr>
          <a:xfrm>
            <a:off x="7358063" y="6116638"/>
            <a:ext cx="858837" cy="365125"/>
          </a:xfrm>
          <a:prstGeom prst="rect">
            <a:avLst/>
          </a:prstGeom>
        </p:spPr>
        <p:txBody>
          <a:bodyPr vert="horz" lIns="91440" tIns="45720" rIns="91440" bIns="45720" rtlCol="0" anchor="ctr"/>
          <a:lstStyle>
            <a:lvl1pPr algn="r">
              <a:defRPr sz="1000" b="0" i="0">
                <a:solidFill>
                  <a:schemeClr val="tx1"/>
                </a:solidFill>
                <a:effectLst/>
                <a:latin typeface="+mn-lt"/>
              </a:defRPr>
            </a:lvl1pPr>
          </a:lstStyle>
          <a:p>
            <a:pPr>
              <a:defRPr/>
            </a:pPr>
            <a:fld id="{58578E06-5B59-4370-B92F-6AFB408D0E8F}" type="datetime1">
              <a:rPr lang="zh-CN" altLang="en-US"/>
              <a:pPr>
                <a:defRPr/>
              </a:pPr>
              <a:t>2023/6/29</a:t>
            </a:fld>
            <a:endParaRPr lang="en-US" altLang="zh-CN"/>
          </a:p>
        </p:txBody>
      </p:sp>
      <p:sp>
        <p:nvSpPr>
          <p:cNvPr id="5" name="Footer Placeholder 4">
            <a:extLst>
              <a:ext uri="{FF2B5EF4-FFF2-40B4-BE49-F238E27FC236}">
                <a16:creationId xmlns="" xmlns:a16="http://schemas.microsoft.com/office/drawing/2014/main" id="{884CEA8A-0299-4194-A273-ACEBD69C671E}"/>
              </a:ext>
            </a:extLst>
          </p:cNvPr>
          <p:cNvSpPr>
            <a:spLocks noGrp="1"/>
          </p:cNvSpPr>
          <p:nvPr>
            <p:ph type="ftr" sz="quarter" idx="3"/>
          </p:nvPr>
        </p:nvSpPr>
        <p:spPr>
          <a:xfrm>
            <a:off x="1987550" y="6116638"/>
            <a:ext cx="5313363" cy="365125"/>
          </a:xfrm>
          <a:prstGeom prst="rect">
            <a:avLst/>
          </a:prstGeom>
        </p:spPr>
        <p:txBody>
          <a:bodyPr vert="horz" lIns="91440" tIns="45720" rIns="91440" bIns="45720" rtlCol="0" anchor="ctr"/>
          <a:lstStyle>
            <a:lvl1pPr algn="l">
              <a:defRPr sz="1000" b="0" i="0">
                <a:solidFill>
                  <a:schemeClr val="tx1"/>
                </a:solidFill>
                <a:effectLst/>
                <a:latin typeface="+mn-lt"/>
              </a:defRPr>
            </a:lvl1pPr>
          </a:lstStyle>
          <a:p>
            <a:pPr>
              <a:defRPr/>
            </a:pPr>
            <a:r>
              <a:rPr lang="en-US" altLang="zh-CN"/>
              <a:t>作者：刘晓红</a:t>
            </a:r>
          </a:p>
        </p:txBody>
      </p:sp>
      <p:sp>
        <p:nvSpPr>
          <p:cNvPr id="6" name="Slide Number Placeholder 5">
            <a:extLst>
              <a:ext uri="{FF2B5EF4-FFF2-40B4-BE49-F238E27FC236}">
                <a16:creationId xmlns="" xmlns:a16="http://schemas.microsoft.com/office/drawing/2014/main" id="{8C99EFE6-8D4F-47DF-A0A3-5FC781A7575A}"/>
              </a:ext>
            </a:extLst>
          </p:cNvPr>
          <p:cNvSpPr>
            <a:spLocks noGrp="1"/>
          </p:cNvSpPr>
          <p:nvPr>
            <p:ph type="sldNum" sz="quarter" idx="4"/>
          </p:nvPr>
        </p:nvSpPr>
        <p:spPr>
          <a:xfrm>
            <a:off x="8274050" y="6116638"/>
            <a:ext cx="412750" cy="365125"/>
          </a:xfrm>
          <a:prstGeom prst="rect">
            <a:avLst/>
          </a:prstGeom>
        </p:spPr>
        <p:txBody>
          <a:bodyPr vert="horz" wrap="square" lIns="91440" tIns="45720" rIns="91440" bIns="45720" numCol="1" anchor="ctr" anchorCtr="0" compatLnSpc="1">
            <a:prstTxWarp prst="textNoShape">
              <a:avLst/>
            </a:prstTxWarp>
          </a:bodyPr>
          <a:lstStyle>
            <a:lvl1pPr algn="r">
              <a:defRPr sz="1000">
                <a:latin typeface="Corbel" panose="020B0503020204020204" pitchFamily="34" charset="0"/>
              </a:defRPr>
            </a:lvl1pPr>
          </a:lstStyle>
          <a:p>
            <a:pPr>
              <a:defRPr/>
            </a:pPr>
            <a:fld id="{79EEC8D1-A27E-4269-BBDB-175C9A44C4A9}" type="slidenum">
              <a:rPr lang="en-US" altLang="zh-CN"/>
              <a:pPr>
                <a:defRPr/>
              </a:pPr>
              <a:t>‹#›</a:t>
            </a:fld>
            <a:endParaRPr lang="en-US" altLang="zh-CN"/>
          </a:p>
        </p:txBody>
      </p:sp>
    </p:spTree>
  </p:cSld>
  <p:clrMap bg1="lt1" tx1="dk1" bg2="lt2" tx2="dk2" accent1="accent1" accent2="accent2" accent3="accent3" accent4="accent4" accent5="accent5" accent6="accent6" hlink="hlink" folHlink="folHlink"/>
  <p:sldLayoutIdLst>
    <p:sldLayoutId id="2147484507" r:id="rId1"/>
    <p:sldLayoutId id="2147484508" r:id="rId2"/>
    <p:sldLayoutId id="2147484490" r:id="rId3"/>
    <p:sldLayoutId id="2147484491" r:id="rId4"/>
    <p:sldLayoutId id="2147484492" r:id="rId5"/>
    <p:sldLayoutId id="2147484493" r:id="rId6"/>
    <p:sldLayoutId id="2147484494" r:id="rId7"/>
    <p:sldLayoutId id="2147484495" r:id="rId8"/>
    <p:sldLayoutId id="2147484496" r:id="rId9"/>
    <p:sldLayoutId id="2147484497" r:id="rId10"/>
    <p:sldLayoutId id="2147484498" r:id="rId11"/>
    <p:sldLayoutId id="2147484509" r:id="rId12"/>
    <p:sldLayoutId id="2147484499" r:id="rId13"/>
    <p:sldLayoutId id="2147484510" r:id="rId14"/>
    <p:sldLayoutId id="2147484500" r:id="rId15"/>
    <p:sldLayoutId id="2147484501" r:id="rId16"/>
    <p:sldLayoutId id="2147484502" r:id="rId17"/>
    <p:sldLayoutId id="2147484503" r:id="rId18"/>
    <p:sldLayoutId id="2147484504" r:id="rId19"/>
    <p:sldLayoutId id="2147484505" r:id="rId20"/>
    <p:sldLayoutId id="2147484506" r:id="rId21"/>
  </p:sldLayoutIdLst>
  <p:hf hdr="0"/>
  <p:txStyles>
    <p:titleStyle>
      <a:lvl1pPr algn="ctr" defTabSz="457200" rtl="0" eaLnBrk="0" fontAlgn="base" hangingPunct="0">
        <a:spcBef>
          <a:spcPct val="0"/>
        </a:spcBef>
        <a:spcAft>
          <a:spcPct val="0"/>
        </a:spcAft>
        <a:defRPr sz="4000" kern="1200">
          <a:ln w="3175" cmpd="sng">
            <a:noFill/>
          </a:ln>
          <a:solidFill>
            <a:schemeClr val="tx1"/>
          </a:solidFill>
          <a:latin typeface="+mj-lt"/>
          <a:ea typeface="+mj-ea"/>
          <a:cs typeface="+mj-cs"/>
        </a:defRPr>
      </a:lvl1pPr>
      <a:lvl2pPr algn="ctr" defTabSz="457200" rtl="0" eaLnBrk="0" fontAlgn="base" hangingPunct="0">
        <a:spcBef>
          <a:spcPct val="0"/>
        </a:spcBef>
        <a:spcAft>
          <a:spcPct val="0"/>
        </a:spcAft>
        <a:defRPr sz="4000">
          <a:solidFill>
            <a:schemeClr val="tx1"/>
          </a:solidFill>
          <a:latin typeface="Corbel" panose="020B0503020204020204" pitchFamily="34" charset="0"/>
          <a:ea typeface="华文楷体" panose="02010600040101010101" pitchFamily="2" charset="-122"/>
        </a:defRPr>
      </a:lvl2pPr>
      <a:lvl3pPr algn="ctr" defTabSz="457200" rtl="0" eaLnBrk="0" fontAlgn="base" hangingPunct="0">
        <a:spcBef>
          <a:spcPct val="0"/>
        </a:spcBef>
        <a:spcAft>
          <a:spcPct val="0"/>
        </a:spcAft>
        <a:defRPr sz="4000">
          <a:solidFill>
            <a:schemeClr val="tx1"/>
          </a:solidFill>
          <a:latin typeface="Corbel" panose="020B0503020204020204" pitchFamily="34" charset="0"/>
          <a:ea typeface="华文楷体" panose="02010600040101010101" pitchFamily="2" charset="-122"/>
        </a:defRPr>
      </a:lvl3pPr>
      <a:lvl4pPr algn="ctr" defTabSz="457200" rtl="0" eaLnBrk="0" fontAlgn="base" hangingPunct="0">
        <a:spcBef>
          <a:spcPct val="0"/>
        </a:spcBef>
        <a:spcAft>
          <a:spcPct val="0"/>
        </a:spcAft>
        <a:defRPr sz="4000">
          <a:solidFill>
            <a:schemeClr val="tx1"/>
          </a:solidFill>
          <a:latin typeface="Corbel" panose="020B0503020204020204" pitchFamily="34" charset="0"/>
          <a:ea typeface="华文楷体" panose="02010600040101010101" pitchFamily="2" charset="-122"/>
        </a:defRPr>
      </a:lvl4pPr>
      <a:lvl5pPr algn="ctr" defTabSz="457200" rtl="0" eaLnBrk="0" fontAlgn="base" hangingPunct="0">
        <a:spcBef>
          <a:spcPct val="0"/>
        </a:spcBef>
        <a:spcAft>
          <a:spcPct val="0"/>
        </a:spcAft>
        <a:defRPr sz="4000">
          <a:solidFill>
            <a:schemeClr val="tx1"/>
          </a:solidFill>
          <a:latin typeface="Corbel" panose="020B0503020204020204" pitchFamily="34" charset="0"/>
          <a:ea typeface="华文楷体" panose="02010600040101010101" pitchFamily="2" charset="-122"/>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0" fontAlgn="base" hangingPunct="0">
        <a:spcBef>
          <a:spcPct val="20000"/>
        </a:spcBef>
        <a:spcAft>
          <a:spcPts val="600"/>
        </a:spcAft>
        <a:buClr>
          <a:srgbClr val="1287C3"/>
        </a:buClr>
        <a:buSzPct val="145000"/>
        <a:buFont typeface="Arial" panose="020B0604020202020204" pitchFamily="34" charset="0"/>
        <a:buChar char="•"/>
        <a:defRPr sz="2400" kern="1200">
          <a:solidFill>
            <a:schemeClr val="tx1"/>
          </a:solidFill>
          <a:latin typeface="+mn-lt"/>
          <a:ea typeface="+mn-ea"/>
          <a:cs typeface="+mn-cs"/>
        </a:defRPr>
      </a:lvl1pPr>
      <a:lvl2pPr marL="742950" indent="-285750" algn="l" defTabSz="457200" rtl="0" eaLnBrk="0" fontAlgn="base" hangingPunct="0">
        <a:spcBef>
          <a:spcPct val="20000"/>
        </a:spcBef>
        <a:spcAft>
          <a:spcPts val="600"/>
        </a:spcAft>
        <a:buClr>
          <a:srgbClr val="1287C3"/>
        </a:buClr>
        <a:buSzPct val="145000"/>
        <a:buFont typeface="Arial" panose="020B0604020202020204" pitchFamily="34" charset="0"/>
        <a:buChar char="•"/>
        <a:defRPr sz="2000" kern="1200">
          <a:solidFill>
            <a:schemeClr val="tx1"/>
          </a:solidFill>
          <a:latin typeface="+mn-lt"/>
          <a:ea typeface="+mn-ea"/>
          <a:cs typeface="+mn-cs"/>
        </a:defRPr>
      </a:lvl2pPr>
      <a:lvl3pPr marL="1200150" indent="-285750" algn="l" defTabSz="457200" rtl="0" eaLnBrk="0" fontAlgn="base" hangingPunct="0">
        <a:spcBef>
          <a:spcPct val="20000"/>
        </a:spcBef>
        <a:spcAft>
          <a:spcPts val="600"/>
        </a:spcAft>
        <a:buClr>
          <a:srgbClr val="1287C3"/>
        </a:buClr>
        <a:buSzPct val="145000"/>
        <a:buFont typeface="Arial" panose="020B0604020202020204" pitchFamily="34" charset="0"/>
        <a:buChar char="•"/>
        <a:defRPr kern="1200">
          <a:solidFill>
            <a:schemeClr val="tx1"/>
          </a:solidFill>
          <a:latin typeface="+mn-lt"/>
          <a:ea typeface="+mn-ea"/>
          <a:cs typeface="+mn-cs"/>
        </a:defRPr>
      </a:lvl3pPr>
      <a:lvl4pPr marL="1543050" indent="-171450" algn="l" defTabSz="457200" rtl="0" eaLnBrk="0" fontAlgn="base" hangingPunct="0">
        <a:spcBef>
          <a:spcPct val="20000"/>
        </a:spcBef>
        <a:spcAft>
          <a:spcPts val="600"/>
        </a:spcAft>
        <a:buClr>
          <a:srgbClr val="1287C3"/>
        </a:buClr>
        <a:buSzPct val="145000"/>
        <a:buFont typeface="Arial" panose="020B0604020202020204" pitchFamily="34" charset="0"/>
        <a:buChar char="•"/>
        <a:defRPr sz="1600" kern="1200">
          <a:solidFill>
            <a:schemeClr val="tx1"/>
          </a:solidFill>
          <a:latin typeface="+mn-lt"/>
          <a:ea typeface="+mn-ea"/>
          <a:cs typeface="+mn-cs"/>
        </a:defRPr>
      </a:lvl4pPr>
      <a:lvl5pPr marL="2000250" indent="-171450" algn="l" defTabSz="457200" rtl="0" eaLnBrk="0" fontAlgn="base" hangingPunct="0">
        <a:spcBef>
          <a:spcPct val="20000"/>
        </a:spcBef>
        <a:spcAft>
          <a:spcPts val="600"/>
        </a:spcAft>
        <a:buClr>
          <a:srgbClr val="1287C3"/>
        </a:buClr>
        <a:buSzPct val="145000"/>
        <a:buFont typeface="Arial" panose="020B0604020202020204" pitchFamily="34" charset="0"/>
        <a:buChar char="•"/>
        <a:defRPr sz="1400" kern="1200">
          <a:solidFill>
            <a:schemeClr val="tx1"/>
          </a:solidFill>
          <a:latin typeface="+mn-lt"/>
          <a:ea typeface="+mn-ea"/>
          <a:cs typeface="+mn-cs"/>
        </a:defRPr>
      </a:lvl5pPr>
      <a:lvl6pPr marL="25146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6pPr>
      <a:lvl7pPr marL="29718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7pPr>
      <a:lvl8pPr marL="34290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8pPr>
      <a:lvl9pPr marL="3886200" indent="-228600" algn="l" defTabSz="457200" rtl="0" eaLnBrk="1" latinLnBrk="0" hangingPunct="1">
        <a:spcBef>
          <a:spcPct val="20000"/>
        </a:spcBef>
        <a:spcAft>
          <a:spcPts val="600"/>
        </a:spcAft>
        <a:buClr>
          <a:schemeClr val="accent1">
            <a:lumMod val="75000"/>
          </a:schemeClr>
        </a:buClr>
        <a:buSzPct val="145000"/>
        <a:buFont typeface="Arial"/>
        <a:buChar char="•"/>
        <a:defRPr sz="1400" kern="1200" cap="none">
          <a:solidFill>
            <a:schemeClr val="tx1"/>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hyperlink" Target="http://www.gov.cn/xinwen/2022-11/16/content_5727349.htm" TargetMode="External"/><Relationship Id="rId1" Type="http://schemas.openxmlformats.org/officeDocument/2006/relationships/slideLayout" Target="../slideLayouts/slideLayout20.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2" Type="http://schemas.openxmlformats.org/officeDocument/2006/relationships/hyperlink" Target="http://views.ce.cn/main/yc/index.shtml" TargetMode="External"/><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3" Type="http://schemas.openxmlformats.org/officeDocument/2006/relationships/hyperlink" Target="http://www.hljtv.com/news/2021-05-24/820628.shtml" TargetMode="External"/><Relationship Id="rId2" Type="http://schemas.openxmlformats.org/officeDocument/2006/relationships/hyperlink" Target="https://china.cnr.cn/xwygd/20220813/t20220813_525962169.shtml" TargetMode="External"/><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3" Type="http://schemas.openxmlformats.org/officeDocument/2006/relationships/hyperlink" Target="https://tv.cctv.com/2021/08/31/VIDEds1CXQYWgOtlmrLZ9UTN210831.shtml?spm=C22284.PeqgxkCPEGS0.EtpnRPcJ2BgZ.14" TargetMode="External"/><Relationship Id="rId2" Type="http://schemas.openxmlformats.org/officeDocument/2006/relationships/hyperlink" Target="http://news.xinhuanet.com/zgjx/2007-01/08/content_5577617.htm" TargetMode="External"/><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www.financialnews.com.cn/" TargetMode="External"/><Relationship Id="rId2" Type="http://schemas.openxmlformats.org/officeDocument/2006/relationships/hyperlink" Target="http://paper.cnstock.com/html/2011-02/28/node_3.htm" TargetMode="Externa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8.xml"/></Relationships>
</file>

<file path=ppt/slides/_rels/slide36.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hyperlink" Target="http://news.sina.com.cn/z/xgc27/" TargetMode="External"/><Relationship Id="rId1" Type="http://schemas.openxmlformats.org/officeDocument/2006/relationships/slideLayout" Target="../slideLayouts/slideLayout18.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hyperlink" Target="http://edu.people.com.cn/GB/8216/47717/index.html" TargetMode="Externa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8" Type="http://schemas.openxmlformats.org/officeDocument/2006/relationships/hyperlink" Target="https://www.bjnews.com.cn/point" TargetMode="External"/><Relationship Id="rId3" Type="http://schemas.openxmlformats.org/officeDocument/2006/relationships/hyperlink" Target="http://www.eeo.com.cn/gcj/" TargetMode="External"/><Relationship Id="rId7" Type="http://schemas.openxmlformats.org/officeDocument/2006/relationships/hyperlink" Target="http://guancha.gmw.cn/" TargetMode="External"/><Relationship Id="rId2" Type="http://schemas.openxmlformats.org/officeDocument/2006/relationships/hyperlink" Target="http://opinion.caixin.com/columns/" TargetMode="External"/><Relationship Id="rId1" Type="http://schemas.openxmlformats.org/officeDocument/2006/relationships/slideLayout" Target="../slideLayouts/slideLayout4.xml"/><Relationship Id="rId6" Type="http://schemas.openxmlformats.org/officeDocument/2006/relationships/hyperlink" Target="http://opinion.people.com.cn/" TargetMode="External"/><Relationship Id="rId5" Type="http://schemas.openxmlformats.org/officeDocument/2006/relationships/hyperlink" Target="https://www.yicai.com/news/comment/" TargetMode="External"/><Relationship Id="rId4" Type="http://schemas.openxmlformats.org/officeDocument/2006/relationships/hyperlink" Target="http://epaper.stcn.com/paper/zqsb/html/epaper/index/node_4.htm" TargetMode="External"/><Relationship Id="rId9" Type="http://schemas.openxmlformats.org/officeDocument/2006/relationships/hyperlink" Target="https://hlj.rednet.cn/" TargetMode="Externa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9.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hyperlink" Target="http://www.eeo.com.cn/2022/1104/565415.shtml" TargetMode="Externa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2" Type="http://schemas.openxmlformats.org/officeDocument/2006/relationships/hyperlink" Target="https://www.bjnews.com.cn/detail/1668329041168576.html" TargetMode="External"/><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a:extLst>
              <a:ext uri="{FF2B5EF4-FFF2-40B4-BE49-F238E27FC236}">
                <a16:creationId xmlns="" xmlns:a16="http://schemas.microsoft.com/office/drawing/2014/main" id="{9C9CB3E5-039D-4330-ADD9-B28FFE52B386}"/>
              </a:ext>
            </a:extLst>
          </p:cNvPr>
          <p:cNvSpPr>
            <a:spLocks noGrp="1"/>
          </p:cNvSpPr>
          <p:nvPr>
            <p:ph type="ctrTitle"/>
          </p:nvPr>
        </p:nvSpPr>
        <p:spPr>
          <a:xfrm>
            <a:off x="1739900" y="914400"/>
            <a:ext cx="6946900" cy="2082800"/>
          </a:xfrm>
        </p:spPr>
        <p:txBody>
          <a:bodyPr/>
          <a:lstStyle/>
          <a:p>
            <a:pPr eaLnBrk="1" hangingPunct="1"/>
            <a:r>
              <a:rPr lang="zh-CN" altLang="en-US">
                <a:ln>
                  <a:noFill/>
                </a:ln>
                <a:latin typeface="宋体" panose="02010600030101010101" pitchFamily="2" charset="-122"/>
              </a:rPr>
              <a:t>财经新闻评论学</a:t>
            </a:r>
          </a:p>
        </p:txBody>
      </p:sp>
      <p:sp>
        <p:nvSpPr>
          <p:cNvPr id="8195" name="Rectangle 3">
            <a:extLst>
              <a:ext uri="{FF2B5EF4-FFF2-40B4-BE49-F238E27FC236}">
                <a16:creationId xmlns="" xmlns:a16="http://schemas.microsoft.com/office/drawing/2014/main" id="{2D00AD1F-D5A7-4B5B-A997-2FF0443847AF}"/>
              </a:ext>
            </a:extLst>
          </p:cNvPr>
          <p:cNvSpPr>
            <a:spLocks noGrp="1"/>
          </p:cNvSpPr>
          <p:nvPr>
            <p:ph type="subTitle" idx="1"/>
          </p:nvPr>
        </p:nvSpPr>
        <p:spPr>
          <a:xfrm>
            <a:off x="2924175" y="4402138"/>
            <a:ext cx="5762625" cy="1365250"/>
          </a:xfrm>
        </p:spPr>
        <p:txBody>
          <a:bodyPr/>
          <a:lstStyle/>
          <a:p>
            <a:pPr eaLnBrk="1" hangingPunct="1"/>
            <a:endParaRPr lang="zh-CN" altLang="zh-CN">
              <a:latin typeface="宋体" panose="02010600030101010101" pitchFamily="2" charset="-122"/>
            </a:endParaRPr>
          </a:p>
        </p:txBody>
      </p:sp>
      <p:sp>
        <p:nvSpPr>
          <p:cNvPr id="8196" name="Rectangle 13">
            <a:extLst>
              <a:ext uri="{FF2B5EF4-FFF2-40B4-BE49-F238E27FC236}">
                <a16:creationId xmlns="" xmlns:a16="http://schemas.microsoft.com/office/drawing/2014/main" id="{821391F7-CEF6-433F-ACBE-D9C88B27469B}"/>
              </a:ext>
            </a:extLst>
          </p:cNvPr>
          <p:cNvSpPr>
            <a:spLocks noGrp="1" noChangeArrowheads="1"/>
          </p:cNvSpPr>
          <p:nvPr>
            <p:ph type="dt" sz="quarter" idx="10"/>
          </p:nvPr>
        </p:nvSpPr>
        <p:spPr bwMode="auto">
          <a:xfrm>
            <a:off x="6804025" y="6116638"/>
            <a:ext cx="1379538" cy="3651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A830B5F-3269-4F78-8E78-0E08A482245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197" name="Rectangle 14">
            <a:extLst>
              <a:ext uri="{FF2B5EF4-FFF2-40B4-BE49-F238E27FC236}">
                <a16:creationId xmlns="" xmlns:a16="http://schemas.microsoft.com/office/drawing/2014/main" id="{E074C30C-A3D1-46C6-8BD6-F678E47DAE1B}"/>
              </a:ext>
            </a:extLst>
          </p:cNvPr>
          <p:cNvSpPr>
            <a:spLocks noGrp="1" noChangeArrowheads="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198" name="Rectangle 15">
            <a:extLst>
              <a:ext uri="{FF2B5EF4-FFF2-40B4-BE49-F238E27FC236}">
                <a16:creationId xmlns="" xmlns:a16="http://schemas.microsoft.com/office/drawing/2014/main" id="{B4CBF569-C2DA-437D-AE36-C35C609133B8}"/>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CCA6E22-A333-4706-A5B7-5B2D791B23B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 xmlns:a16="http://schemas.microsoft.com/office/drawing/2014/main" id="{0754A587-A96E-4C23-AD8F-8F366CB0115B}"/>
              </a:ext>
            </a:extLst>
          </p:cNvPr>
          <p:cNvSpPr>
            <a:spLocks noGrp="1" noRot="1"/>
          </p:cNvSpPr>
          <p:nvPr>
            <p:ph type="title"/>
          </p:nvPr>
        </p:nvSpPr>
        <p:spPr>
          <a:xfrm>
            <a:off x="982663" y="116632"/>
            <a:ext cx="7704137" cy="1099592"/>
          </a:xfrm>
        </p:spPr>
        <p:txBody>
          <a:bodyPr/>
          <a:lstStyle/>
          <a:p>
            <a:pPr eaLnBrk="1" hangingPunct="1"/>
            <a:r>
              <a:rPr lang="zh-CN" altLang="en-US" sz="3600" dirty="0" smtClean="0">
                <a:ln>
                  <a:noFill/>
                </a:ln>
              </a:rPr>
              <a:t> </a:t>
            </a:r>
            <a:endParaRPr lang="zh-CN" altLang="en-US" sz="3600" dirty="0">
              <a:ln>
                <a:noFill/>
              </a:ln>
              <a:latin typeface="宋体" panose="02010600030101010101" pitchFamily="2" charset="-122"/>
            </a:endParaRPr>
          </a:p>
        </p:txBody>
      </p:sp>
      <p:sp>
        <p:nvSpPr>
          <p:cNvPr id="150531" name="Rectangle 3">
            <a:extLst>
              <a:ext uri="{FF2B5EF4-FFF2-40B4-BE49-F238E27FC236}">
                <a16:creationId xmlns="" xmlns:a16="http://schemas.microsoft.com/office/drawing/2014/main" id="{7C323F06-209F-4645-A819-A87FAD04869F}"/>
              </a:ext>
            </a:extLst>
          </p:cNvPr>
          <p:cNvSpPr>
            <a:spLocks noGrp="1" noChangeArrowheads="1"/>
          </p:cNvSpPr>
          <p:nvPr>
            <p:ph idx="1"/>
          </p:nvPr>
        </p:nvSpPr>
        <p:spPr>
          <a:xfrm>
            <a:off x="982663" y="1268760"/>
            <a:ext cx="7704137" cy="4730403"/>
          </a:xfrm>
        </p:spPr>
        <p:txBody>
          <a:bodyPr rtlCol="0">
            <a:normAutofit/>
          </a:bodyPr>
          <a:lstStyle/>
          <a:p>
            <a:pPr marL="812800" indent="-812800" eaLnBrk="1" fontAlgn="auto" hangingPunct="1">
              <a:lnSpc>
                <a:spcPct val="90000"/>
              </a:lnSpc>
              <a:buClr>
                <a:schemeClr val="accent1">
                  <a:lumMod val="75000"/>
                </a:schemeClr>
              </a:buClr>
              <a:buFont typeface="Wingdings" panose="05000000000000000000" pitchFamily="2" charset="2"/>
              <a:buNone/>
              <a:defRPr/>
            </a:pPr>
            <a:r>
              <a:rPr lang="en-US" altLang="zh-CN" dirty="0"/>
              <a:t> </a:t>
            </a:r>
            <a:r>
              <a:rPr lang="zh-CN" altLang="en-US" dirty="0"/>
              <a:t>３、</a:t>
            </a:r>
            <a:r>
              <a:rPr lang="en-US" altLang="zh-CN" dirty="0"/>
              <a:t>《</a:t>
            </a:r>
            <a:r>
              <a:rPr lang="zh-CN" altLang="en-US" dirty="0"/>
              <a:t>中国新闻实用大辞典</a:t>
            </a:r>
            <a:r>
              <a:rPr lang="en-US" altLang="zh-CN" dirty="0"/>
              <a:t>》</a:t>
            </a:r>
            <a:r>
              <a:rPr lang="zh-CN" altLang="en-US" dirty="0"/>
              <a:t>（１９９６）：新闻媒体</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或作者个人就新近发生的事件、当前社会生活中存在的</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现象或思想倾向、公众普遍关注的问题等阐述自己观</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点、立场的新闻文体。 </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en-US" altLang="zh-CN" dirty="0"/>
              <a:t>4</a:t>
            </a:r>
            <a:r>
              <a:rPr lang="zh-CN" altLang="en-US" dirty="0"/>
              <a:t>、刘根生</a:t>
            </a:r>
            <a:r>
              <a:rPr lang="en-US" altLang="zh-CN" dirty="0"/>
              <a:t>《</a:t>
            </a:r>
            <a:r>
              <a:rPr lang="zh-CN" altLang="en-US" dirty="0"/>
              <a:t>新闻评论范文分析</a:t>
            </a:r>
            <a:r>
              <a:rPr lang="en-US" altLang="zh-CN" dirty="0"/>
              <a:t>》</a:t>
            </a:r>
            <a:r>
              <a:rPr lang="zh-CN" altLang="en-US" dirty="0"/>
              <a:t>（２００１）：新闻评</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论是新闻传播工具对当前重大问题和典型新闻事件进行</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批评论说的</a:t>
            </a:r>
            <a:r>
              <a:rPr lang="zh-CN" altLang="en-US" u="sng" dirty="0"/>
              <a:t>议论文</a:t>
            </a:r>
            <a:r>
              <a:rPr lang="zh-CN" altLang="en-US" dirty="0"/>
              <a:t>，是新闻媒体上社论、评论员文章、</a:t>
            </a: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短评、编后、专栏评论、述评诸种评论形式的总称。</a:t>
            </a:r>
            <a:endParaRPr lang="zh-CN" altLang="en-US" dirty="0">
              <a:latin typeface="宋体" pitchFamily="2" charset="-122"/>
            </a:endParaRPr>
          </a:p>
        </p:txBody>
      </p:sp>
      <p:sp>
        <p:nvSpPr>
          <p:cNvPr id="24580" name="日期占位符 3">
            <a:extLst>
              <a:ext uri="{FF2B5EF4-FFF2-40B4-BE49-F238E27FC236}">
                <a16:creationId xmlns="" xmlns:a16="http://schemas.microsoft.com/office/drawing/2014/main" id="{3E2BBCA3-985C-4E0B-98A7-98F5DF731962}"/>
              </a:ext>
            </a:extLst>
          </p:cNvPr>
          <p:cNvSpPr>
            <a:spLocks noGrp="1"/>
          </p:cNvSpPr>
          <p:nvPr>
            <p:ph type="dt" sz="quarter" idx="10"/>
          </p:nvPr>
        </p:nvSpPr>
        <p:spPr bwMode="auto">
          <a:xfrm>
            <a:off x="6915150" y="6108700"/>
            <a:ext cx="857250" cy="3651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B15233A-9C50-4388-B72F-663A1D1E3B9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4581" name="页脚占位符 5">
            <a:extLst>
              <a:ext uri="{FF2B5EF4-FFF2-40B4-BE49-F238E27FC236}">
                <a16:creationId xmlns="" xmlns:a16="http://schemas.microsoft.com/office/drawing/2014/main" id="{3209A253-D780-48A9-B49B-7B810DC9D20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4582" name="灯片编号占位符 4">
            <a:extLst>
              <a:ext uri="{FF2B5EF4-FFF2-40B4-BE49-F238E27FC236}">
                <a16:creationId xmlns="" xmlns:a16="http://schemas.microsoft.com/office/drawing/2014/main" id="{07F94931-3A72-4F73-8181-0EA167A9BF6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19E1375-2E9D-4EB7-9EAC-DEE0D84AB39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a:extLst>
              <a:ext uri="{FF2B5EF4-FFF2-40B4-BE49-F238E27FC236}">
                <a16:creationId xmlns="" xmlns:a16="http://schemas.microsoft.com/office/drawing/2014/main" id="{548E6C79-5EC2-42F9-8AFF-6D463AA2F3D4}"/>
              </a:ext>
            </a:extLst>
          </p:cNvPr>
          <p:cNvSpPr>
            <a:spLocks noGrp="1" noRot="1"/>
          </p:cNvSpPr>
          <p:nvPr>
            <p:ph type="title"/>
          </p:nvPr>
        </p:nvSpPr>
        <p:spPr>
          <a:xfrm>
            <a:off x="982133" y="457201"/>
            <a:ext cx="7704667" cy="955575"/>
          </a:xfrm>
        </p:spPr>
        <p:txBody>
          <a:bodyPr/>
          <a:lstStyle/>
          <a:p>
            <a:pPr eaLnBrk="1" hangingPunct="1"/>
            <a:r>
              <a:rPr lang="zh-CN" altLang="en-US" dirty="0">
                <a:ln>
                  <a:noFill/>
                </a:ln>
              </a:rPr>
              <a:t>第七章   谋篇</a:t>
            </a:r>
          </a:p>
        </p:txBody>
      </p:sp>
      <p:sp>
        <p:nvSpPr>
          <p:cNvPr id="152579" name="Rectangle 3">
            <a:extLst>
              <a:ext uri="{FF2B5EF4-FFF2-40B4-BE49-F238E27FC236}">
                <a16:creationId xmlns="" xmlns:a16="http://schemas.microsoft.com/office/drawing/2014/main" id="{94876F59-14DE-4DE2-A50D-C9F0EFC0BF6B}"/>
              </a:ext>
            </a:extLst>
          </p:cNvPr>
          <p:cNvSpPr>
            <a:spLocks noGrp="1"/>
          </p:cNvSpPr>
          <p:nvPr>
            <p:ph idx="1"/>
          </p:nvPr>
        </p:nvSpPr>
        <p:spPr>
          <a:xfrm>
            <a:off x="-180527" y="2420888"/>
            <a:ext cx="8867328" cy="3578928"/>
          </a:xfrm>
        </p:spPr>
        <p:txBody>
          <a:bodyPr>
            <a:noAutofit/>
          </a:bodyPr>
          <a:lstStyle/>
          <a:p>
            <a:pPr marL="1524000" lvl="2" indent="-609600" eaLnBrk="1" hangingPunct="1"/>
            <a:r>
              <a:rPr lang="zh-CN" altLang="en-US" sz="2400" dirty="0"/>
              <a:t>挽结收口，总括全文</a:t>
            </a:r>
            <a:r>
              <a:rPr lang="en-US" altLang="zh-CN" sz="2400" dirty="0">
                <a:latin typeface="Arial" panose="020B0604020202020204" pitchFamily="34" charset="0"/>
              </a:rPr>
              <a:t>——</a:t>
            </a:r>
            <a:r>
              <a:rPr lang="zh-CN" altLang="en-US" sz="2400" dirty="0"/>
              <a:t>概括式结尾</a:t>
            </a:r>
            <a:r>
              <a:rPr lang="en-US" altLang="zh-CN" sz="2400" dirty="0">
                <a:latin typeface="Arial" panose="020B0604020202020204" pitchFamily="34" charset="0"/>
              </a:rPr>
              <a:t>——</a:t>
            </a:r>
            <a:r>
              <a:rPr lang="zh-CN" altLang="en-US" sz="2400" dirty="0"/>
              <a:t>最常见，概括地回答前面的问题。　</a:t>
            </a:r>
          </a:p>
          <a:p>
            <a:pPr marL="1524000" lvl="2" indent="-609600" eaLnBrk="1" hangingPunct="1"/>
            <a:r>
              <a:rPr lang="zh-CN" altLang="en-US" sz="2400" dirty="0"/>
              <a:t>画龙点睛，卒章显志</a:t>
            </a:r>
            <a:r>
              <a:rPr lang="en-US" altLang="zh-CN" sz="2400" dirty="0">
                <a:latin typeface="Arial" panose="020B0604020202020204" pitchFamily="34" charset="0"/>
              </a:rPr>
              <a:t>——</a:t>
            </a:r>
            <a:r>
              <a:rPr lang="zh-CN" altLang="en-US" sz="2400" dirty="0"/>
              <a:t>点睛式结尾</a:t>
            </a:r>
            <a:r>
              <a:rPr lang="en-US" altLang="zh-CN" sz="2400" dirty="0">
                <a:latin typeface="Arial" panose="020B0604020202020204" pitchFamily="34" charset="0"/>
              </a:rPr>
              <a:t>——</a:t>
            </a:r>
            <a:r>
              <a:rPr lang="zh-CN" altLang="en-US" sz="2400" dirty="0"/>
              <a:t>不但回答前面的问题，升华主题思想。　</a:t>
            </a:r>
          </a:p>
          <a:p>
            <a:pPr marL="1524000" lvl="2" indent="-609600" eaLnBrk="1" hangingPunct="1"/>
            <a:r>
              <a:rPr lang="zh-CN" altLang="en-US" sz="2400" dirty="0"/>
              <a:t>妙语点拨，余味无穷</a:t>
            </a:r>
            <a:r>
              <a:rPr lang="en-US" altLang="zh-CN" sz="2400" dirty="0">
                <a:latin typeface="Arial" panose="020B0604020202020204" pitchFamily="34" charset="0"/>
              </a:rPr>
              <a:t>——</a:t>
            </a:r>
            <a:r>
              <a:rPr lang="zh-CN" altLang="en-US" sz="2400" dirty="0"/>
              <a:t>含蓄式结尾，用精到的语言，委婉含蓄地表示一种道理，耐人回味，发人深思。　</a:t>
            </a:r>
          </a:p>
          <a:p>
            <a:pPr marL="1524000" lvl="2" indent="-609600" eaLnBrk="1" hangingPunct="1"/>
            <a:r>
              <a:rPr lang="zh-CN" altLang="en-US" sz="2400" dirty="0"/>
              <a:t>激励讽刺，褒贬鲜明</a:t>
            </a:r>
            <a:r>
              <a:rPr lang="en-US" altLang="zh-CN" sz="2400" dirty="0">
                <a:latin typeface="Arial" panose="020B0604020202020204" pitchFamily="34" charset="0"/>
              </a:rPr>
              <a:t>——</a:t>
            </a:r>
            <a:r>
              <a:rPr lang="zh-CN" altLang="en-US" sz="2400" dirty="0"/>
              <a:t>褒贬式结尾，或热情激励，或辛辣讽刺，态度鲜明。　</a:t>
            </a:r>
          </a:p>
        </p:txBody>
      </p:sp>
      <p:sp>
        <p:nvSpPr>
          <p:cNvPr id="152580" name="日期占位符 3">
            <a:extLst>
              <a:ext uri="{FF2B5EF4-FFF2-40B4-BE49-F238E27FC236}">
                <a16:creationId xmlns="" xmlns:a16="http://schemas.microsoft.com/office/drawing/2014/main" id="{D501589F-35F0-4919-8B0A-C5403F1539A6}"/>
              </a:ext>
            </a:extLst>
          </p:cNvPr>
          <p:cNvSpPr>
            <a:spLocks noGrp="1"/>
          </p:cNvSpPr>
          <p:nvPr>
            <p:ph type="dt" sz="half"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C7566EE-5F06-4F85-8881-5E3E3843957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2581" name="页脚占位符 5">
            <a:extLst>
              <a:ext uri="{FF2B5EF4-FFF2-40B4-BE49-F238E27FC236}">
                <a16:creationId xmlns="" xmlns:a16="http://schemas.microsoft.com/office/drawing/2014/main" id="{1B555A2E-9E16-44E3-8F97-67B54728EE1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2582" name="灯片编号占位符 4">
            <a:extLst>
              <a:ext uri="{FF2B5EF4-FFF2-40B4-BE49-F238E27FC236}">
                <a16:creationId xmlns="" xmlns:a16="http://schemas.microsoft.com/office/drawing/2014/main" id="{0D55A8A8-DDB8-4B85-91D8-8074A5313FC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DBA92F5-95A8-4586-B37C-7518AFB1376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a:extLst>
              <a:ext uri="{FF2B5EF4-FFF2-40B4-BE49-F238E27FC236}">
                <a16:creationId xmlns="" xmlns:a16="http://schemas.microsoft.com/office/drawing/2014/main" id="{4CCB5F44-3981-4F4B-BB98-454760C33F9A}"/>
              </a:ext>
            </a:extLst>
          </p:cNvPr>
          <p:cNvSpPr>
            <a:spLocks noGrp="1"/>
          </p:cNvSpPr>
          <p:nvPr>
            <p:ph type="title"/>
          </p:nvPr>
        </p:nvSpPr>
        <p:spPr>
          <a:xfrm>
            <a:off x="899592" y="116632"/>
            <a:ext cx="7704667" cy="667543"/>
          </a:xfrm>
        </p:spPr>
        <p:txBody>
          <a:bodyPr/>
          <a:lstStyle/>
          <a:p>
            <a:r>
              <a:rPr lang="en-US" altLang="zh-CN" dirty="0"/>
              <a:t>11</a:t>
            </a:r>
            <a:r>
              <a:rPr lang="zh-CN" altLang="en-US" dirty="0" smtClean="0"/>
              <a:t>月</a:t>
            </a:r>
            <a:r>
              <a:rPr lang="en-US" altLang="zh-CN" dirty="0" smtClean="0"/>
              <a:t>7</a:t>
            </a:r>
            <a:r>
              <a:rPr lang="zh-CN" altLang="en-US" dirty="0" smtClean="0"/>
              <a:t>日</a:t>
            </a:r>
            <a:r>
              <a:rPr lang="zh-CN" altLang="en-US" dirty="0"/>
              <a:t>作业反馈</a:t>
            </a:r>
          </a:p>
        </p:txBody>
      </p:sp>
      <p:sp>
        <p:nvSpPr>
          <p:cNvPr id="3" name="内容占位符 2">
            <a:extLst>
              <a:ext uri="{FF2B5EF4-FFF2-40B4-BE49-F238E27FC236}">
                <a16:creationId xmlns="" xmlns:a16="http://schemas.microsoft.com/office/drawing/2014/main" id="{B730A784-98D6-4715-A9E4-C8C01336EACD}"/>
              </a:ext>
            </a:extLst>
          </p:cNvPr>
          <p:cNvSpPr>
            <a:spLocks noGrp="1"/>
          </p:cNvSpPr>
          <p:nvPr>
            <p:ph idx="1"/>
          </p:nvPr>
        </p:nvSpPr>
        <p:spPr>
          <a:xfrm>
            <a:off x="982133" y="1340768"/>
            <a:ext cx="7704667" cy="4659048"/>
          </a:xfrm>
        </p:spPr>
        <p:txBody>
          <a:bodyPr/>
          <a:lstStyle/>
          <a:p>
            <a:pPr marL="0" indent="0" algn="just">
              <a:buNone/>
            </a:pPr>
            <a:r>
              <a:rPr lang="en-US" altLang="zh-CN" sz="1800" kern="100" dirty="0" smtClean="0">
                <a:effectLst/>
                <a:latin typeface="等线" panose="02010600030101010101" pitchFamily="2" charset="-122"/>
                <a:ea typeface="等线" panose="02010600030101010101" pitchFamily="2" charset="-122"/>
                <a:cs typeface="Times New Roman" panose="02020603050405020304" pitchFamily="18" charset="0"/>
              </a:rPr>
              <a:t> </a:t>
            </a:r>
            <a:endParaRPr lang="zh-CN" altLang="zh-CN" sz="1800" kern="100" dirty="0">
              <a:effectLst/>
              <a:latin typeface="等线" panose="02010600030101010101" pitchFamily="2" charset="-122"/>
              <a:ea typeface="等线" panose="02010600030101010101" pitchFamily="2" charset="-122"/>
              <a:cs typeface="Times New Roman" panose="02020603050405020304" pitchFamily="18" charset="0"/>
            </a:endParaRPr>
          </a:p>
          <a:p>
            <a:pPr marL="0" lvl="0" indent="0" algn="just">
              <a:buNone/>
            </a:pPr>
            <a:r>
              <a:rPr lang="en-US" altLang="zh-CN"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1</a:t>
            </a:r>
            <a:r>
              <a:rPr lang="zh-CN" altLang="en-US"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、过长，不够凝炼，特别是事实陈述文字过多</a:t>
            </a:r>
            <a:endParaRPr lang="en-US" altLang="zh-CN"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深</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夜高速路失灵轿车</a:t>
            </a:r>
            <a:r>
              <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rPr>
              <a:t>126</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码惊魂</a:t>
            </a:r>
            <a:r>
              <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rPr>
              <a:t>2</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小时！原因竟是一杯奶茶？（</a:t>
            </a:r>
            <a:endPar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打</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翻奶茶导致定速巡航失灵，错在奶茶？应深究其背后的责任</a:t>
            </a:r>
            <a:endParaRPr lang="en-US" altLang="zh-CN" sz="1800" kern="100" dirty="0" smtClean="0">
              <a:effectLst/>
              <a:latin typeface="等线" panose="02010600030101010101" pitchFamily="2" charset="-122"/>
              <a:ea typeface="等线" panose="02010600030101010101" pitchFamily="2" charset="-122"/>
              <a:cs typeface="Times New Roman" panose="02020603050405020304" pitchFamily="18" charset="0"/>
            </a:endParaRPr>
          </a:p>
          <a:p>
            <a:pPr marL="0" lvl="0" indent="0" algn="just">
              <a:buNone/>
            </a:pPr>
            <a:r>
              <a:rPr lang="en-US" altLang="zh-CN"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2</a:t>
            </a:r>
            <a:r>
              <a:rPr lang="zh-CN" altLang="en-US"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、语言表述的准确性，逻辑一致性问题</a:t>
            </a:r>
            <a:endParaRPr lang="en-US" altLang="zh-CN"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定</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速巡航失灵的背后仅仅是因为一杯奶茶吗？</a:t>
            </a:r>
            <a:endPar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高速路</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上“生死时速”的背后：品牌细节仍需强化，莫让车主心惊</a:t>
            </a:r>
            <a:endPar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endParaRPr>
          </a:p>
          <a:p>
            <a:pPr marL="0" indent="0" algn="just">
              <a:buNone/>
            </a:pPr>
            <a:r>
              <a:rPr lang="en-US" altLang="zh-CN" sz="1800" b="1" kern="100" dirty="0" smtClean="0">
                <a:solidFill>
                  <a:srgbClr val="FF0000"/>
                </a:solidFill>
                <a:latin typeface="等线" panose="02010600030101010101" pitchFamily="2" charset="-122"/>
                <a:ea typeface="等线" panose="02010600030101010101" pitchFamily="2" charset="-122"/>
                <a:cs typeface="Times New Roman" panose="02020603050405020304" pitchFamily="18" charset="0"/>
              </a:rPr>
              <a:t>3</a:t>
            </a:r>
            <a:r>
              <a:rPr lang="zh-CN" altLang="en-US" sz="1800" b="1" kern="100" dirty="0" smtClean="0">
                <a:solidFill>
                  <a:srgbClr val="FF0000"/>
                </a:solidFill>
                <a:latin typeface="等线" panose="02010600030101010101" pitchFamily="2" charset="-122"/>
                <a:ea typeface="等线" panose="02010600030101010101" pitchFamily="2" charset="-122"/>
                <a:cs typeface="Times New Roman" panose="02020603050405020304" pitchFamily="18" charset="0"/>
              </a:rPr>
              <a:t>、抽象语词表达</a:t>
            </a:r>
            <a:endParaRPr lang="en-US" altLang="zh-CN" sz="1800" b="1" kern="100" dirty="0" smtClean="0">
              <a:solidFill>
                <a:srgbClr val="FF0000"/>
              </a:solidFill>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谁来为“生</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死时速”买单？警惕个案风险背后的系统性风险</a:t>
            </a:r>
            <a:endParaRPr lang="en-US" altLang="zh-CN" sz="1800" kern="100" dirty="0">
              <a:latin typeface="等线" panose="02010600030101010101" pitchFamily="2" charset="-122"/>
              <a:ea typeface="等线" panose="02010600030101010101" pitchFamily="2" charset="-122"/>
              <a:cs typeface="Times New Roman" panose="02020603050405020304" pitchFamily="18" charset="0"/>
            </a:endParaRPr>
          </a:p>
          <a:p>
            <a:pPr marL="0" indent="0" algn="just">
              <a:buNone/>
            </a:pPr>
            <a:r>
              <a:rPr lang="en-US" altLang="zh-CN"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4</a:t>
            </a:r>
            <a:r>
              <a:rPr lang="zh-CN" altLang="en-US" sz="1800" b="1" kern="100" dirty="0" smtClean="0">
                <a:solidFill>
                  <a:srgbClr val="FF0000"/>
                </a:solidFill>
                <a:effectLst/>
                <a:latin typeface="等线" panose="02010600030101010101" pitchFamily="2" charset="-122"/>
                <a:ea typeface="等线" panose="02010600030101010101" pitchFamily="2" charset="-122"/>
                <a:cs typeface="Times New Roman" panose="02020603050405020304" pitchFamily="18" charset="0"/>
              </a:rPr>
              <a:t>、事件指向不清晰</a:t>
            </a:r>
            <a:endParaRPr lang="zh-CN" altLang="zh-CN" sz="1800" b="1" kern="100" dirty="0">
              <a:solidFill>
                <a:srgbClr val="FF0000"/>
              </a:solidFill>
              <a:effectLst/>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一杯奶茶引发惊魂时刻 处理方式却略显草率</a:t>
            </a:r>
            <a:endParaRPr lang="en-US" altLang="zh-CN" sz="1800" kern="100" dirty="0">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“一杯奶茶”的意外不应被搪</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塞</a:t>
            </a:r>
            <a:endParaRPr lang="en-US" altLang="zh-CN" sz="1800" kern="100" dirty="0" smtClean="0">
              <a:latin typeface="等线" panose="02010600030101010101" pitchFamily="2" charset="-122"/>
              <a:ea typeface="等线" panose="02010600030101010101" pitchFamily="2" charset="-122"/>
              <a:cs typeface="Times New Roman" panose="02020603050405020304" pitchFamily="18" charset="0"/>
            </a:endParaRPr>
          </a:p>
          <a:p>
            <a:pPr algn="just"/>
            <a:r>
              <a:rPr lang="zh-CN" altLang="en-US" sz="1800" kern="100" dirty="0">
                <a:latin typeface="等线" panose="02010600030101010101" pitchFamily="2" charset="-122"/>
                <a:ea typeface="等线" panose="02010600030101010101" pitchFamily="2" charset="-122"/>
                <a:cs typeface="Times New Roman" panose="02020603050405020304" pitchFamily="18" charset="0"/>
              </a:rPr>
              <a:t>一</a:t>
            </a:r>
            <a:r>
              <a:rPr lang="zh-CN" altLang="en-US" sz="1800" kern="100" dirty="0" smtClean="0">
                <a:latin typeface="等线" panose="02010600030101010101" pitchFamily="2" charset="-122"/>
                <a:ea typeface="等线" panose="02010600030101010101" pitchFamily="2" charset="-122"/>
                <a:cs typeface="Times New Roman" panose="02020603050405020304" pitchFamily="18" charset="0"/>
              </a:rPr>
              <a:t>杯奶茶引发生死问题，不要把技术脆弱推给“不小心”</a:t>
            </a:r>
            <a:endParaRPr lang="en-US" altLang="zh-CN" sz="1800" kern="100" dirty="0">
              <a:latin typeface="等线" panose="02010600030101010101" pitchFamily="2" charset="-122"/>
              <a:ea typeface="等线" panose="02010600030101010101" pitchFamily="2" charset="-122"/>
              <a:cs typeface="Times New Roman" panose="02020603050405020304" pitchFamily="18" charset="0"/>
            </a:endParaRPr>
          </a:p>
          <a:p>
            <a:pPr marL="0" indent="0">
              <a:buNone/>
            </a:pPr>
            <a:endParaRPr lang="en-US" altLang="zh-CN" dirty="0" smtClean="0"/>
          </a:p>
          <a:p>
            <a:endParaRPr lang="en-US" altLang="zh-CN" dirty="0" smtClean="0"/>
          </a:p>
          <a:p>
            <a:endParaRPr lang="zh-CN" altLang="en-US" dirty="0"/>
          </a:p>
        </p:txBody>
      </p:sp>
      <p:sp>
        <p:nvSpPr>
          <p:cNvPr id="4" name="日期占位符 3">
            <a:extLst>
              <a:ext uri="{FF2B5EF4-FFF2-40B4-BE49-F238E27FC236}">
                <a16:creationId xmlns="" xmlns:a16="http://schemas.microsoft.com/office/drawing/2014/main" id="{2D9BD1C3-095E-4C88-B639-4B0419AE774D}"/>
              </a:ext>
            </a:extLst>
          </p:cNvPr>
          <p:cNvSpPr>
            <a:spLocks noGrp="1"/>
          </p:cNvSpPr>
          <p:nvPr>
            <p:ph type="dt" sz="half" idx="10"/>
          </p:nvPr>
        </p:nvSpPr>
        <p:spPr/>
        <p:txBody>
          <a:bodyPr/>
          <a:lstStyle/>
          <a:p>
            <a:pPr>
              <a:defRPr/>
            </a:pPr>
            <a:fld id="{C1C7DBBB-ED3F-4DAE-812C-28BEAD4D020A}"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E22C3015-8A50-460E-A68F-F5763E295E71}"/>
              </a:ext>
            </a:extLst>
          </p:cNvPr>
          <p:cNvSpPr>
            <a:spLocks noGrp="1"/>
          </p:cNvSpPr>
          <p:nvPr>
            <p:ph type="ftr" sz="quarter" idx="11"/>
          </p:nvPr>
        </p:nvSpPr>
        <p:spPr/>
        <p:txBody>
          <a:bodyPr/>
          <a:lstStyle/>
          <a:p>
            <a:pPr>
              <a:defRPr/>
            </a:pPr>
            <a:r>
              <a:rPr lang="en-US" altLang="zh-CN"/>
              <a:t>作者：刘晓红</a:t>
            </a:r>
          </a:p>
        </p:txBody>
      </p:sp>
      <p:sp>
        <p:nvSpPr>
          <p:cNvPr id="6" name="灯片编号占位符 5">
            <a:extLst>
              <a:ext uri="{FF2B5EF4-FFF2-40B4-BE49-F238E27FC236}">
                <a16:creationId xmlns="" xmlns:a16="http://schemas.microsoft.com/office/drawing/2014/main" id="{30C10BA6-9A50-4847-B28F-D13902DA8545}"/>
              </a:ext>
            </a:extLst>
          </p:cNvPr>
          <p:cNvSpPr>
            <a:spLocks noGrp="1"/>
          </p:cNvSpPr>
          <p:nvPr>
            <p:ph type="sldNum" sz="quarter" idx="12"/>
          </p:nvPr>
        </p:nvSpPr>
        <p:spPr/>
        <p:txBody>
          <a:bodyPr/>
          <a:lstStyle/>
          <a:p>
            <a:pPr>
              <a:defRPr/>
            </a:pPr>
            <a:fld id="{97D0C03F-1517-443E-A924-FE897052870D}" type="slidenum">
              <a:rPr lang="en-US" altLang="zh-CN" smtClean="0"/>
              <a:pPr>
                <a:defRPr/>
              </a:pPr>
              <a:t>101</a:t>
            </a:fld>
            <a:endParaRPr lang="en-US" altLang="zh-CN"/>
          </a:p>
        </p:txBody>
      </p:sp>
    </p:spTree>
    <p:extLst>
      <p:ext uri="{BB962C8B-B14F-4D97-AF65-F5344CB8AC3E}">
        <p14:creationId xmlns:p14="http://schemas.microsoft.com/office/powerpoint/2010/main" val="1128547742"/>
      </p:ext>
    </p:extLst>
  </p:cSld>
  <p:clrMapOvr>
    <a:masterClrMapping/>
  </p:clrMapOvr>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endParaRPr lang="zh-CN" altLang="en-US"/>
          </a:p>
        </p:txBody>
      </p:sp>
      <p:sp>
        <p:nvSpPr>
          <p:cNvPr id="3" name="内容占位符 2"/>
          <p:cNvSpPr>
            <a:spLocks noGrp="1"/>
          </p:cNvSpPr>
          <p:nvPr>
            <p:ph idx="1"/>
          </p:nvPr>
        </p:nvSpPr>
        <p:spPr/>
        <p:txBody>
          <a:bodyPr/>
          <a:lstStyle/>
          <a:p>
            <a:r>
              <a:rPr lang="zh-CN" altLang="en-US" dirty="0" smtClean="0"/>
              <a:t>一杯奶茶造成“生死时速” 定速巡航失灵风险谁来承担</a:t>
            </a:r>
            <a:endParaRPr lang="en-US" altLang="zh-CN" dirty="0" smtClean="0"/>
          </a:p>
          <a:p>
            <a:r>
              <a:rPr lang="zh-CN" altLang="en-US" dirty="0"/>
              <a:t>定</a:t>
            </a:r>
            <a:r>
              <a:rPr lang="zh-CN" altLang="en-US" dirty="0" smtClean="0"/>
              <a:t>速巡航失灵，不能甩锅给奶茶</a:t>
            </a:r>
            <a:endParaRPr lang="en-US" altLang="zh-CN" dirty="0" smtClean="0"/>
          </a:p>
          <a:p>
            <a:r>
              <a:rPr lang="zh-CN" altLang="en-US" dirty="0"/>
              <a:t>定</a:t>
            </a:r>
            <a:r>
              <a:rPr lang="zh-CN" altLang="en-US" dirty="0" smtClean="0"/>
              <a:t>速巡航失灵，问题只在于一杯奶茶吗？</a:t>
            </a:r>
            <a:endParaRPr lang="en-US" altLang="zh-CN" dirty="0" smtClean="0"/>
          </a:p>
          <a:p>
            <a:endParaRPr lang="en-US" altLang="zh-CN" dirty="0" smtClean="0"/>
          </a:p>
          <a:p>
            <a:endParaRPr lang="zh-CN" altLang="en-US" dirty="0"/>
          </a:p>
        </p:txBody>
      </p:sp>
      <p:sp>
        <p:nvSpPr>
          <p:cNvPr id="4" name="日期占位符 3"/>
          <p:cNvSpPr>
            <a:spLocks noGrp="1"/>
          </p:cNvSpPr>
          <p:nvPr>
            <p:ph type="dt" sz="half" idx="10"/>
          </p:nvPr>
        </p:nvSpPr>
        <p:spPr/>
        <p:txBody>
          <a:bodyPr/>
          <a:lstStyle/>
          <a:p>
            <a:pPr>
              <a:defRPr/>
            </a:pPr>
            <a:fld id="{C1C7DBBB-ED3F-4DAE-812C-28BEAD4D020A}" type="datetime1">
              <a:rPr lang="zh-CN" altLang="en-US" smtClean="0"/>
              <a:pPr>
                <a:defRPr/>
              </a:pPr>
              <a:t>2023/6/29</a:t>
            </a:fld>
            <a:endParaRPr lang="en-US" altLang="zh-CN"/>
          </a:p>
        </p:txBody>
      </p:sp>
      <p:sp>
        <p:nvSpPr>
          <p:cNvPr id="5" name="页脚占位符 4"/>
          <p:cNvSpPr>
            <a:spLocks noGrp="1"/>
          </p:cNvSpPr>
          <p:nvPr>
            <p:ph type="ftr" sz="quarter" idx="11"/>
          </p:nvPr>
        </p:nvSpPr>
        <p:spPr/>
        <p:txBody>
          <a:bodyPr/>
          <a:lstStyle/>
          <a:p>
            <a:pPr>
              <a:defRPr/>
            </a:pPr>
            <a:r>
              <a:rPr lang="en-US" altLang="zh-CN" smtClean="0"/>
              <a:t>作者：刘晓红</a:t>
            </a:r>
            <a:endParaRPr lang="en-US" altLang="zh-CN"/>
          </a:p>
        </p:txBody>
      </p:sp>
      <p:sp>
        <p:nvSpPr>
          <p:cNvPr id="6" name="灯片编号占位符 5"/>
          <p:cNvSpPr>
            <a:spLocks noGrp="1"/>
          </p:cNvSpPr>
          <p:nvPr>
            <p:ph type="sldNum" sz="quarter" idx="12"/>
          </p:nvPr>
        </p:nvSpPr>
        <p:spPr/>
        <p:txBody>
          <a:bodyPr/>
          <a:lstStyle/>
          <a:p>
            <a:pPr>
              <a:defRPr/>
            </a:pPr>
            <a:fld id="{97D0C03F-1517-443E-A924-FE897052870D}" type="slidenum">
              <a:rPr lang="en-US" altLang="zh-CN" smtClean="0"/>
              <a:pPr>
                <a:defRPr/>
              </a:pPr>
              <a:t>102</a:t>
            </a:fld>
            <a:endParaRPr lang="en-US" altLang="zh-CN"/>
          </a:p>
        </p:txBody>
      </p:sp>
    </p:spTree>
    <p:extLst>
      <p:ext uri="{BB962C8B-B14F-4D97-AF65-F5344CB8AC3E}">
        <p14:creationId xmlns:p14="http://schemas.microsoft.com/office/powerpoint/2010/main" val="1445850942"/>
      </p:ext>
    </p:extLst>
  </p:cSld>
  <p:clrMapOvr>
    <a:masterClrMapping/>
  </p:clrMapOvr>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a:extLst>
              <a:ext uri="{FF2B5EF4-FFF2-40B4-BE49-F238E27FC236}">
                <a16:creationId xmlns="" xmlns:a16="http://schemas.microsoft.com/office/drawing/2014/main" id="{A2A67A2E-A7AB-4FE9-8D62-7D74E5D6308C}"/>
              </a:ext>
            </a:extLst>
          </p:cNvPr>
          <p:cNvSpPr>
            <a:spLocks noGrp="1" noRot="1"/>
          </p:cNvSpPr>
          <p:nvPr>
            <p:ph type="title"/>
          </p:nvPr>
        </p:nvSpPr>
        <p:spPr/>
        <p:txBody>
          <a:bodyPr/>
          <a:lstStyle/>
          <a:p>
            <a:pPr eaLnBrk="1" hangingPunct="1"/>
            <a:r>
              <a:rPr lang="zh-CN" altLang="en-US">
                <a:ln>
                  <a:noFill/>
                </a:ln>
              </a:rPr>
              <a:t>第八章 语言与文风</a:t>
            </a:r>
          </a:p>
        </p:txBody>
      </p:sp>
      <p:sp>
        <p:nvSpPr>
          <p:cNvPr id="130051" name="Rectangle 3">
            <a:extLst>
              <a:ext uri="{FF2B5EF4-FFF2-40B4-BE49-F238E27FC236}">
                <a16:creationId xmlns="" xmlns:a16="http://schemas.microsoft.com/office/drawing/2014/main" id="{59EBD2A8-EB6E-4BC3-BAA1-9BBF2BBE8546}"/>
              </a:ext>
            </a:extLst>
          </p:cNvPr>
          <p:cNvSpPr>
            <a:spLocks noGrp="1" noChangeArrowheads="1"/>
          </p:cNvSpPr>
          <p:nvPr>
            <p:ph type="body" sz="half" idx="1"/>
          </p:nvPr>
        </p:nvSpPr>
        <p:spPr>
          <a:xfrm>
            <a:off x="900113" y="1600200"/>
            <a:ext cx="4175943" cy="4525963"/>
          </a:xfrm>
        </p:spPr>
        <p:txBody>
          <a:bodyPr rtlCol="0">
            <a:normAutofit fontScale="85000" lnSpcReduction="10000"/>
          </a:bodyPr>
          <a:lstStyle/>
          <a:p>
            <a:pPr eaLnBrk="1" fontAlgn="auto" hangingPunct="1">
              <a:buClr>
                <a:schemeClr val="accent1">
                  <a:lumMod val="75000"/>
                </a:schemeClr>
              </a:buClr>
              <a:buFont typeface="Wingdings" panose="05000000000000000000" pitchFamily="2" charset="2"/>
              <a:buNone/>
              <a:defRPr/>
            </a:pPr>
            <a:r>
              <a:rPr lang="zh-CN" altLang="en-US" dirty="0"/>
              <a:t>一、从官话到民话</a:t>
            </a:r>
            <a:r>
              <a:rPr lang="en-US" altLang="zh-CN" dirty="0">
                <a:latin typeface="Arial"/>
              </a:rPr>
              <a:t>——</a:t>
            </a:r>
            <a:r>
              <a:rPr lang="zh-CN" altLang="en-US" dirty="0"/>
              <a:t>语言与文风的转变 </a:t>
            </a:r>
          </a:p>
          <a:p>
            <a:pPr eaLnBrk="1" fontAlgn="auto" hangingPunct="1">
              <a:buClr>
                <a:schemeClr val="accent1">
                  <a:lumMod val="75000"/>
                </a:schemeClr>
              </a:buClr>
              <a:buFont typeface="Wingdings" panose="05000000000000000000" pitchFamily="2" charset="2"/>
              <a:buNone/>
              <a:defRPr/>
            </a:pPr>
            <a:r>
              <a:rPr lang="en-US" altLang="zh-CN" dirty="0"/>
              <a:t>1</a:t>
            </a:r>
            <a:r>
              <a:rPr lang="zh-CN" altLang="en-US" dirty="0"/>
              <a:t>、语言和文风的社会历史性</a:t>
            </a:r>
          </a:p>
          <a:p>
            <a:pPr eaLnBrk="1" fontAlgn="auto" hangingPunct="1">
              <a:buClr>
                <a:schemeClr val="accent1">
                  <a:lumMod val="75000"/>
                </a:schemeClr>
              </a:buClr>
              <a:buFont typeface="Wingdings" panose="05000000000000000000" pitchFamily="2" charset="2"/>
              <a:buNone/>
              <a:defRPr/>
            </a:pPr>
            <a:r>
              <a:rPr lang="zh-CN" altLang="en-US" dirty="0"/>
              <a:t>２、语言和文风转变的因素</a:t>
            </a:r>
          </a:p>
          <a:p>
            <a:pPr eaLnBrk="1" fontAlgn="auto" hangingPunct="1">
              <a:buClr>
                <a:schemeClr val="accent1">
                  <a:lumMod val="75000"/>
                </a:schemeClr>
              </a:buClr>
              <a:buFont typeface="Arial"/>
              <a:buChar char="•"/>
              <a:defRPr/>
            </a:pPr>
            <a:r>
              <a:rPr lang="zh-CN" altLang="en-US" dirty="0"/>
              <a:t>政治民主化进程加快</a:t>
            </a:r>
          </a:p>
          <a:p>
            <a:pPr eaLnBrk="1" fontAlgn="auto" hangingPunct="1">
              <a:buClr>
                <a:schemeClr val="accent1">
                  <a:lumMod val="75000"/>
                </a:schemeClr>
              </a:buClr>
              <a:buFont typeface="Arial"/>
              <a:buChar char="•"/>
              <a:defRPr/>
            </a:pPr>
            <a:r>
              <a:rPr lang="zh-CN" altLang="en-US" dirty="0"/>
              <a:t>媒体的结构也发生了一定变化，打破了过去的单一的党报体制结构。</a:t>
            </a:r>
          </a:p>
          <a:p>
            <a:pPr eaLnBrk="1" fontAlgn="auto" hangingPunct="1">
              <a:buClr>
                <a:schemeClr val="accent1">
                  <a:lumMod val="75000"/>
                </a:schemeClr>
              </a:buClr>
              <a:buFont typeface="Arial"/>
              <a:buChar char="•"/>
              <a:defRPr/>
            </a:pPr>
            <a:r>
              <a:rPr lang="zh-CN" altLang="en-US" dirty="0"/>
              <a:t>广播电视评论（口语化）、网络评论（参与性强、互动性强）给评论注入了新的活力。 </a:t>
            </a:r>
            <a:endParaRPr lang="en-US" altLang="zh-CN" dirty="0" smtClean="0"/>
          </a:p>
          <a:p>
            <a:pPr marL="0" indent="0" eaLnBrk="1" fontAlgn="auto" hangingPunct="1">
              <a:buClr>
                <a:schemeClr val="accent1">
                  <a:lumMod val="75000"/>
                </a:schemeClr>
              </a:buClr>
              <a:buNone/>
              <a:defRPr/>
            </a:pPr>
            <a:r>
              <a:rPr lang="zh-CN" altLang="en-US" dirty="0">
                <a:hlinkClick r:id="rId2"/>
              </a:rPr>
              <a:t>互联网跟帖评论服务管理规定</a:t>
            </a:r>
            <a:r>
              <a:rPr lang="en-US" altLang="zh-CN" dirty="0">
                <a:hlinkClick r:id="rId2"/>
              </a:rPr>
              <a:t>_</a:t>
            </a:r>
            <a:r>
              <a:rPr lang="zh-CN" altLang="en-US" dirty="0">
                <a:hlinkClick r:id="rId2"/>
              </a:rPr>
              <a:t>部门政务</a:t>
            </a:r>
            <a:r>
              <a:rPr lang="en-US" altLang="zh-CN" dirty="0">
                <a:hlinkClick r:id="rId2"/>
              </a:rPr>
              <a:t>_</a:t>
            </a:r>
            <a:r>
              <a:rPr lang="zh-CN" altLang="en-US" dirty="0">
                <a:hlinkClick r:id="rId2"/>
              </a:rPr>
              <a:t>中国政府网 </a:t>
            </a:r>
            <a:r>
              <a:rPr lang="en-US" altLang="zh-CN" dirty="0">
                <a:hlinkClick r:id="rId2"/>
              </a:rPr>
              <a:t>(www.gov.cn)</a:t>
            </a:r>
            <a:endParaRPr lang="zh-CN" altLang="en-US" dirty="0"/>
          </a:p>
        </p:txBody>
      </p:sp>
      <p:pic>
        <p:nvPicPr>
          <p:cNvPr id="154628" name="Picture 5">
            <a:extLst>
              <a:ext uri="{FF2B5EF4-FFF2-40B4-BE49-F238E27FC236}">
                <a16:creationId xmlns="" xmlns:a16="http://schemas.microsoft.com/office/drawing/2014/main" id="{B4C3931B-05EF-4D64-9A15-7F9EDDB6C5A4}"/>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5436096" y="1565904"/>
            <a:ext cx="3169231" cy="2593007"/>
          </a:xfrm>
        </p:spPr>
      </p:pic>
      <p:sp>
        <p:nvSpPr>
          <p:cNvPr id="154629" name="日期占位符 4">
            <a:extLst>
              <a:ext uri="{FF2B5EF4-FFF2-40B4-BE49-F238E27FC236}">
                <a16:creationId xmlns="" xmlns:a16="http://schemas.microsoft.com/office/drawing/2014/main" id="{49CAE516-14E3-459A-A80B-AD736AED0C2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A2344C7-DB58-4BAC-94ED-6594C5D01BA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4630" name="灯片编号占位符 5">
            <a:extLst>
              <a:ext uri="{FF2B5EF4-FFF2-40B4-BE49-F238E27FC236}">
                <a16:creationId xmlns="" xmlns:a16="http://schemas.microsoft.com/office/drawing/2014/main" id="{3CC5CB44-3ADD-41CF-AA30-AD6D517338E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2A1C36F-B5C6-46BC-8129-69345358343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103</a:t>
            </a:fld>
            <a:endParaRPr lang="en-US" altLang="zh-CN" sz="1200">
              <a:latin typeface="Arial" panose="020B0604020202020204" pitchFamily="34" charset="0"/>
              <a:ea typeface="宋体" panose="02010600030101010101" pitchFamily="2" charset="-122"/>
            </a:endParaRPr>
          </a:p>
        </p:txBody>
      </p:sp>
      <p:sp>
        <p:nvSpPr>
          <p:cNvPr id="154631" name="页脚占位符 6">
            <a:extLst>
              <a:ext uri="{FF2B5EF4-FFF2-40B4-BE49-F238E27FC236}">
                <a16:creationId xmlns="" xmlns:a16="http://schemas.microsoft.com/office/drawing/2014/main" id="{5EA00D67-CC54-4B96-8735-B0996085056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Tree>
  </p:cSld>
  <p:clrMapOvr>
    <a:masterClrMapping/>
  </p:clrMapOvr>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6674" name="Rectangle 2">
            <a:extLst>
              <a:ext uri="{FF2B5EF4-FFF2-40B4-BE49-F238E27FC236}">
                <a16:creationId xmlns="" xmlns:a16="http://schemas.microsoft.com/office/drawing/2014/main" id="{29F6CC84-A190-4683-9A85-C3F4C9C227CD}"/>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第八章 评论的语言与文风</a:t>
            </a:r>
          </a:p>
        </p:txBody>
      </p:sp>
      <p:sp>
        <p:nvSpPr>
          <p:cNvPr id="131075" name="Rectangle 3">
            <a:extLst>
              <a:ext uri="{FF2B5EF4-FFF2-40B4-BE49-F238E27FC236}">
                <a16:creationId xmlns="" xmlns:a16="http://schemas.microsoft.com/office/drawing/2014/main" id="{59E17863-0680-433C-9931-D4F55059025F}"/>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dirty="0"/>
              <a:t>二、新闻评论语言的要求：直笔还是曲笔？</a:t>
            </a:r>
          </a:p>
          <a:p>
            <a:pPr eaLnBrk="1" fontAlgn="auto" hangingPunct="1">
              <a:lnSpc>
                <a:spcPct val="90000"/>
              </a:lnSpc>
              <a:buClr>
                <a:schemeClr val="accent1">
                  <a:lumMod val="75000"/>
                </a:schemeClr>
              </a:buClr>
              <a:buFont typeface="Arial"/>
              <a:buChar char="•"/>
              <a:defRPr/>
            </a:pPr>
            <a:r>
              <a:rPr lang="zh-CN" altLang="en-US" dirty="0"/>
              <a:t>从新闻评论作为新闻作品的要求以及传播效率看　</a:t>
            </a:r>
          </a:p>
          <a:p>
            <a:pPr eaLnBrk="1" fontAlgn="auto" hangingPunct="1">
              <a:lnSpc>
                <a:spcPct val="90000"/>
              </a:lnSpc>
              <a:buClr>
                <a:schemeClr val="accent1">
                  <a:lumMod val="75000"/>
                </a:schemeClr>
              </a:buClr>
              <a:buFont typeface="Arial"/>
              <a:buChar char="•"/>
              <a:defRPr/>
            </a:pPr>
            <a:r>
              <a:rPr lang="zh-CN" altLang="en-US" dirty="0"/>
              <a:t>曲笔有时在所难免，但不应作为评论语言的追求。</a:t>
            </a:r>
          </a:p>
          <a:p>
            <a:pPr eaLnBrk="1" fontAlgn="auto" hangingPunct="1">
              <a:lnSpc>
                <a:spcPct val="90000"/>
              </a:lnSpc>
              <a:buClr>
                <a:schemeClr val="accent1">
                  <a:lumMod val="75000"/>
                </a:schemeClr>
              </a:buClr>
              <a:buFont typeface="Arial"/>
              <a:buChar char="•"/>
              <a:defRPr/>
            </a:pPr>
            <a:r>
              <a:rPr lang="zh-CN" altLang="en-US" dirty="0"/>
              <a:t>在语言词汇的选择上</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 </a:t>
            </a:r>
            <a:r>
              <a:rPr lang="en-US" altLang="zh-CN" dirty="0"/>
              <a:t>1</a:t>
            </a:r>
            <a:r>
              <a:rPr lang="zh-CN" altLang="en-US" dirty="0"/>
              <a:t>、概念准确，论断态度鲜明</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２、注重概括，逻辑严密 </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３、说理透彻，文辞扼要简洁：即文约而意深。  </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４、情理兼备</a:t>
            </a:r>
            <a:r>
              <a:rPr lang="en-US" altLang="zh-CN" dirty="0">
                <a:latin typeface="Arial"/>
              </a:rPr>
              <a:t>——</a:t>
            </a:r>
            <a:r>
              <a:rPr lang="zh-CN" altLang="en-US" dirty="0"/>
              <a:t>语言情感性和理智性的理想结合状态。</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５、语言规范，通俗易懂。 </a:t>
            </a:r>
          </a:p>
        </p:txBody>
      </p:sp>
      <p:sp>
        <p:nvSpPr>
          <p:cNvPr id="156676" name="日期占位符 3">
            <a:extLst>
              <a:ext uri="{FF2B5EF4-FFF2-40B4-BE49-F238E27FC236}">
                <a16:creationId xmlns="" xmlns:a16="http://schemas.microsoft.com/office/drawing/2014/main" id="{41165689-08E5-4604-A1FE-F826384096B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3A8D2EC-977E-4E47-8DC1-4B9C2679E02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6677" name="页脚占位符 5">
            <a:extLst>
              <a:ext uri="{FF2B5EF4-FFF2-40B4-BE49-F238E27FC236}">
                <a16:creationId xmlns="" xmlns:a16="http://schemas.microsoft.com/office/drawing/2014/main" id="{8EE14DCF-BA21-4663-BDCD-6D7EAFC86ED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6678" name="灯片编号占位符 4">
            <a:extLst>
              <a:ext uri="{FF2B5EF4-FFF2-40B4-BE49-F238E27FC236}">
                <a16:creationId xmlns="" xmlns:a16="http://schemas.microsoft.com/office/drawing/2014/main" id="{3A8276FE-EC9B-409D-8895-D624D4D62E7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E9AAD05-01E0-49E0-9D52-546E524E3C9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104</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7698" name="Rectangle 2">
            <a:extLst>
              <a:ext uri="{FF2B5EF4-FFF2-40B4-BE49-F238E27FC236}">
                <a16:creationId xmlns="" xmlns:a16="http://schemas.microsoft.com/office/drawing/2014/main" id="{E9C3F1DD-D4C8-428E-B802-C0C054C945E0}"/>
              </a:ext>
            </a:extLst>
          </p:cNvPr>
          <p:cNvSpPr>
            <a:spLocks noGrp="1" noRot="1"/>
          </p:cNvSpPr>
          <p:nvPr>
            <p:ph type="title"/>
          </p:nvPr>
        </p:nvSpPr>
        <p:spPr>
          <a:xfrm>
            <a:off x="982663" y="-459432"/>
            <a:ext cx="7704137" cy="1981200"/>
          </a:xfrm>
        </p:spPr>
        <p:txBody>
          <a:bodyPr/>
          <a:lstStyle/>
          <a:p>
            <a:pPr eaLnBrk="1" hangingPunct="1"/>
            <a:r>
              <a:rPr lang="zh-CN" altLang="en-US" dirty="0">
                <a:ln>
                  <a:noFill/>
                </a:ln>
              </a:rPr>
              <a:t>第八章 评论的语言与文风</a:t>
            </a:r>
          </a:p>
        </p:txBody>
      </p:sp>
      <p:sp>
        <p:nvSpPr>
          <p:cNvPr id="246787" name="Rectangle 3">
            <a:extLst>
              <a:ext uri="{FF2B5EF4-FFF2-40B4-BE49-F238E27FC236}">
                <a16:creationId xmlns="" xmlns:a16="http://schemas.microsoft.com/office/drawing/2014/main" id="{D9DCD6CC-1281-4042-99F4-0BF4EF92F958}"/>
              </a:ext>
            </a:extLst>
          </p:cNvPr>
          <p:cNvSpPr>
            <a:spLocks noGrp="1" noChangeArrowheads="1"/>
          </p:cNvSpPr>
          <p:nvPr>
            <p:ph idx="1"/>
          </p:nvPr>
        </p:nvSpPr>
        <p:spPr>
          <a:xfrm>
            <a:off x="982663" y="1412776"/>
            <a:ext cx="7704137" cy="4586387"/>
          </a:xfrm>
        </p:spPr>
        <p:txBody>
          <a:bodyPr rtlCol="0">
            <a:normAutofit/>
          </a:bodyPr>
          <a:lstStyle/>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三、新闻评论的文采</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en-US" altLang="zh-CN" dirty="0"/>
              <a:t>1</a:t>
            </a:r>
            <a:r>
              <a:rPr lang="zh-CN" altLang="en-US" dirty="0"/>
              <a:t>、语言要形象生动： </a:t>
            </a:r>
          </a:p>
          <a:p>
            <a:pPr marL="812800" indent="-812800" eaLnBrk="1" fontAlgn="auto" hangingPunct="1">
              <a:buClr>
                <a:schemeClr val="accent1">
                  <a:lumMod val="75000"/>
                </a:schemeClr>
              </a:buClr>
              <a:buFont typeface="Arial"/>
              <a:buChar char="•"/>
              <a:defRPr/>
            </a:pPr>
            <a:r>
              <a:rPr lang="en-US" altLang="zh-CN" sz="2000" dirty="0">
                <a:ea typeface="楷体_GB2312" pitchFamily="49" charset="-122"/>
              </a:rPr>
              <a:t>《</a:t>
            </a:r>
            <a:r>
              <a:rPr lang="zh-CN" altLang="en-US" sz="2000" dirty="0">
                <a:ea typeface="楷体_GB2312" pitchFamily="49" charset="-122"/>
              </a:rPr>
              <a:t>资本论</a:t>
            </a:r>
            <a:r>
              <a:rPr lang="en-US" altLang="zh-CN" sz="2000" dirty="0">
                <a:ea typeface="楷体_GB2312" pitchFamily="49" charset="-122"/>
              </a:rPr>
              <a:t>》</a:t>
            </a:r>
            <a:r>
              <a:rPr lang="zh-CN" altLang="en-US" sz="2000" dirty="0">
                <a:ea typeface="楷体_GB2312" pitchFamily="49" charset="-122"/>
              </a:rPr>
              <a:t>第一卷第二篇第四章</a:t>
            </a:r>
            <a:r>
              <a:rPr lang="en-US" altLang="zh-CN" sz="2000" dirty="0">
                <a:ea typeface="楷体_GB2312" pitchFamily="49" charset="-122"/>
              </a:rPr>
              <a:t>《</a:t>
            </a:r>
            <a:r>
              <a:rPr lang="zh-CN" altLang="en-US" sz="2000" dirty="0">
                <a:ea typeface="楷体_GB2312" pitchFamily="49" charset="-122"/>
              </a:rPr>
              <a:t>货币转化为资本</a:t>
            </a:r>
            <a:r>
              <a:rPr lang="en-US" altLang="zh-CN" sz="2000" dirty="0">
                <a:ea typeface="楷体_GB2312" pitchFamily="49" charset="-122"/>
              </a:rPr>
              <a:t>》</a:t>
            </a:r>
            <a:r>
              <a:rPr lang="zh-CN" altLang="en-US" sz="2000" dirty="0">
                <a:ea typeface="楷体_GB2312" pitchFamily="49" charset="-122"/>
              </a:rPr>
              <a:t>的最后一段：原来的货币所有者，现在变成资本家，他昂首走在前头，劳动力所有者，就变成了他的劳动者，跟在他的后头。一个笑眯眯，雄赳赳，专心干事业，另一个却畏缩不前，好像是把自己的皮送到市场上去，没有什么期待，只期待着刀刮似的</a:t>
            </a:r>
            <a:r>
              <a:rPr lang="zh-CN" altLang="en-US" dirty="0">
                <a:ea typeface="楷体_GB2312" pitchFamily="49" charset="-122"/>
              </a:rPr>
              <a:t>。</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２、巧用排比、对偶、重叠、对照、回文等修辞手法。</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３、行文要有波澜</a:t>
            </a:r>
            <a:r>
              <a:rPr lang="en-US" altLang="zh-CN" dirty="0">
                <a:latin typeface="Arial"/>
              </a:rPr>
              <a:t>——</a:t>
            </a:r>
            <a:r>
              <a:rPr lang="zh-CN" altLang="en-US" dirty="0"/>
              <a:t>处理好</a:t>
            </a:r>
            <a:r>
              <a:rPr lang="zh-CN" altLang="en-US" dirty="0">
                <a:latin typeface="Arial"/>
              </a:rPr>
              <a:t>“</a:t>
            </a:r>
            <a:r>
              <a:rPr lang="zh-CN" altLang="en-US" dirty="0"/>
              <a:t>收</a:t>
            </a:r>
            <a:r>
              <a:rPr lang="zh-CN" altLang="en-US" dirty="0">
                <a:latin typeface="Arial"/>
              </a:rPr>
              <a:t>”</a:t>
            </a:r>
            <a:r>
              <a:rPr lang="zh-CN" altLang="en-US" dirty="0"/>
              <a:t>与</a:t>
            </a:r>
            <a:r>
              <a:rPr lang="zh-CN" altLang="en-US" dirty="0">
                <a:latin typeface="Arial"/>
              </a:rPr>
              <a:t>“</a:t>
            </a:r>
            <a:r>
              <a:rPr lang="zh-CN" altLang="en-US" dirty="0"/>
              <a:t>放</a:t>
            </a:r>
            <a:r>
              <a:rPr lang="zh-CN" altLang="en-US" dirty="0">
                <a:latin typeface="Arial"/>
              </a:rPr>
              <a:t>”</a:t>
            </a:r>
            <a:r>
              <a:rPr lang="zh-CN" altLang="en-US" dirty="0"/>
              <a:t>的关系。　</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４、</a:t>
            </a:r>
            <a:r>
              <a:rPr lang="zh-CN" altLang="en-US" dirty="0">
                <a:latin typeface="Arial"/>
              </a:rPr>
              <a:t>“</a:t>
            </a:r>
            <a:r>
              <a:rPr lang="zh-CN" altLang="en-US" dirty="0"/>
              <a:t>引用</a:t>
            </a:r>
            <a:r>
              <a:rPr lang="zh-CN" altLang="en-US" dirty="0">
                <a:latin typeface="Arial"/>
              </a:rPr>
              <a:t>”</a:t>
            </a:r>
            <a:r>
              <a:rPr lang="zh-CN" altLang="en-US" dirty="0"/>
              <a:t>贵在增色</a:t>
            </a:r>
          </a:p>
        </p:txBody>
      </p:sp>
      <p:sp>
        <p:nvSpPr>
          <p:cNvPr id="157700" name="日期占位符 3">
            <a:extLst>
              <a:ext uri="{FF2B5EF4-FFF2-40B4-BE49-F238E27FC236}">
                <a16:creationId xmlns="" xmlns:a16="http://schemas.microsoft.com/office/drawing/2014/main" id="{415CCD34-B334-442D-BF0A-10095441EA2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5CC3DE9-FF83-4352-9576-EFF37E09230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7701" name="页脚占位符 5">
            <a:extLst>
              <a:ext uri="{FF2B5EF4-FFF2-40B4-BE49-F238E27FC236}">
                <a16:creationId xmlns="" xmlns:a16="http://schemas.microsoft.com/office/drawing/2014/main" id="{2DFBC1D3-8D6F-40E7-9B67-6D6671DC0D7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7702" name="灯片编号占位符 4">
            <a:extLst>
              <a:ext uri="{FF2B5EF4-FFF2-40B4-BE49-F238E27FC236}">
                <a16:creationId xmlns="" xmlns:a16="http://schemas.microsoft.com/office/drawing/2014/main" id="{D6BFC80C-629C-4754-914B-D7B7DA15E97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D4D6513-1693-4821-B295-81F6A19C997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105</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a:extLst>
              <a:ext uri="{FF2B5EF4-FFF2-40B4-BE49-F238E27FC236}">
                <a16:creationId xmlns="" xmlns:a16="http://schemas.microsoft.com/office/drawing/2014/main" id="{26D4F7E1-6D22-450D-8DCB-E8FCFAF9CDFB}"/>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41987" name="Rectangle 3">
            <a:extLst>
              <a:ext uri="{FF2B5EF4-FFF2-40B4-BE49-F238E27FC236}">
                <a16:creationId xmlns="" xmlns:a16="http://schemas.microsoft.com/office/drawing/2014/main" id="{23D51C8C-A8E3-40E8-8C3E-37E8819A16DE}"/>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buClr>
                <a:schemeClr val="accent1">
                  <a:lumMod val="75000"/>
                </a:schemeClr>
              </a:buClr>
              <a:buFont typeface="Wingdings" panose="05000000000000000000" pitchFamily="2" charset="2"/>
              <a:buNone/>
              <a:defRPr/>
            </a:pPr>
            <a:r>
              <a:rPr lang="zh-CN" altLang="en-US" sz="2800" dirty="0"/>
              <a:t>一、社论（</a:t>
            </a:r>
            <a:r>
              <a:rPr lang="en-US" altLang="zh-CN" sz="2800" dirty="0"/>
              <a:t>editorial</a:t>
            </a:r>
            <a:r>
              <a:rPr lang="zh-CN" altLang="en-US" sz="2800" dirty="0"/>
              <a:t>）</a:t>
            </a:r>
          </a:p>
          <a:p>
            <a:pPr eaLnBrk="1" fontAlgn="auto" hangingPunct="1">
              <a:buClr>
                <a:schemeClr val="accent1">
                  <a:lumMod val="75000"/>
                </a:schemeClr>
              </a:buClr>
              <a:buFont typeface="Wingdings" panose="05000000000000000000" pitchFamily="2" charset="2"/>
              <a:buNone/>
              <a:defRPr/>
            </a:pPr>
            <a:r>
              <a:rPr lang="en-US" altLang="zh-CN" sz="2800" dirty="0"/>
              <a:t>1</a:t>
            </a:r>
            <a:r>
              <a:rPr lang="zh-CN" altLang="en-US" sz="2800" dirty="0"/>
              <a:t>、党报传统的社论 </a:t>
            </a:r>
          </a:p>
          <a:p>
            <a:pPr eaLnBrk="1" fontAlgn="auto" hangingPunct="1">
              <a:buClr>
                <a:schemeClr val="accent1">
                  <a:lumMod val="75000"/>
                </a:schemeClr>
              </a:buClr>
              <a:buFont typeface="Wingdings" panose="05000000000000000000" pitchFamily="2" charset="2"/>
              <a:buNone/>
              <a:defRPr/>
            </a:pPr>
            <a:r>
              <a:rPr lang="zh-CN" altLang="en-US" sz="2800" dirty="0"/>
              <a:t>（１）定义：代表</a:t>
            </a:r>
            <a:r>
              <a:rPr lang="zh-CN" altLang="en-US" sz="2800" dirty="0">
                <a:solidFill>
                  <a:srgbClr val="FF0000"/>
                </a:solidFill>
              </a:rPr>
              <a:t>报社、刊物或通讯社等媒体编辑部</a:t>
            </a:r>
            <a:r>
              <a:rPr lang="zh-CN" altLang="en-US" sz="2800" dirty="0"/>
              <a:t>就当前国内外重大事件、事变或问题表明立场的</a:t>
            </a:r>
            <a:r>
              <a:rPr lang="zh-CN" altLang="en-US" sz="2800" b="1" dirty="0"/>
              <a:t>指导性言论</a:t>
            </a:r>
            <a:r>
              <a:rPr lang="zh-CN" altLang="en-US" sz="2800" dirty="0"/>
              <a:t>。 </a:t>
            </a:r>
          </a:p>
          <a:p>
            <a:pPr eaLnBrk="1" fontAlgn="auto" hangingPunct="1">
              <a:buClr>
                <a:schemeClr val="accent1">
                  <a:lumMod val="75000"/>
                </a:schemeClr>
              </a:buClr>
              <a:buFont typeface="Wingdings" panose="05000000000000000000" pitchFamily="2" charset="2"/>
              <a:buNone/>
              <a:defRPr/>
            </a:pPr>
            <a:r>
              <a:rPr lang="zh-CN" altLang="en-US" sz="2800" dirty="0"/>
              <a:t>    ◆形式上，专指标出</a:t>
            </a:r>
            <a:r>
              <a:rPr lang="zh-CN" altLang="en-US" sz="2800" dirty="0">
                <a:latin typeface="Arial"/>
              </a:rPr>
              <a:t>“</a:t>
            </a:r>
            <a:r>
              <a:rPr lang="zh-CN" altLang="en-US" sz="2800" dirty="0"/>
              <a:t>社论</a:t>
            </a:r>
            <a:r>
              <a:rPr lang="zh-CN" altLang="en-US" sz="2800" dirty="0">
                <a:latin typeface="Arial"/>
              </a:rPr>
              <a:t>”</a:t>
            </a:r>
            <a:r>
              <a:rPr lang="zh-CN" altLang="en-US" sz="2800" dirty="0"/>
              <a:t>字样的不署名评论</a:t>
            </a:r>
          </a:p>
          <a:p>
            <a:pPr eaLnBrk="1" fontAlgn="auto" hangingPunct="1">
              <a:buClr>
                <a:schemeClr val="accent1">
                  <a:lumMod val="75000"/>
                </a:schemeClr>
              </a:buClr>
              <a:buFont typeface="Wingdings" panose="05000000000000000000" pitchFamily="2" charset="2"/>
              <a:buNone/>
              <a:defRPr/>
            </a:pPr>
            <a:r>
              <a:rPr lang="zh-CN" altLang="en-US" sz="2800" dirty="0"/>
              <a:t>（２）社论的地位</a:t>
            </a:r>
          </a:p>
          <a:p>
            <a:pPr eaLnBrk="1" fontAlgn="auto" hangingPunct="1">
              <a:buClr>
                <a:schemeClr val="accent1">
                  <a:lumMod val="75000"/>
                </a:schemeClr>
              </a:buClr>
              <a:buFont typeface="Wingdings" panose="05000000000000000000" pitchFamily="2" charset="2"/>
              <a:buNone/>
              <a:defRPr/>
            </a:pPr>
            <a:r>
              <a:rPr lang="zh-CN" altLang="en-US" sz="2800" dirty="0"/>
              <a:t> </a:t>
            </a:r>
          </a:p>
        </p:txBody>
      </p:sp>
      <p:sp>
        <p:nvSpPr>
          <p:cNvPr id="158724" name="日期占位符 3">
            <a:extLst>
              <a:ext uri="{FF2B5EF4-FFF2-40B4-BE49-F238E27FC236}">
                <a16:creationId xmlns="" xmlns:a16="http://schemas.microsoft.com/office/drawing/2014/main" id="{2BF02FF7-B01D-49D9-8EB6-5B0E2C37F01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D13B448-3FEE-4FFE-AAA9-D67AFF06EEF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8725" name="页脚占位符 5">
            <a:extLst>
              <a:ext uri="{FF2B5EF4-FFF2-40B4-BE49-F238E27FC236}">
                <a16:creationId xmlns="" xmlns:a16="http://schemas.microsoft.com/office/drawing/2014/main" id="{5C4B930B-961D-40B5-985B-46391A35456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8726" name="灯片编号占位符 4">
            <a:extLst>
              <a:ext uri="{FF2B5EF4-FFF2-40B4-BE49-F238E27FC236}">
                <a16:creationId xmlns="" xmlns:a16="http://schemas.microsoft.com/office/drawing/2014/main" id="{20BA296E-BEB5-4ADF-A24A-C37C192578F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7F424D4-50E2-46CD-977E-85D1D172D13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106</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a:extLst>
              <a:ext uri="{FF2B5EF4-FFF2-40B4-BE49-F238E27FC236}">
                <a16:creationId xmlns="" xmlns:a16="http://schemas.microsoft.com/office/drawing/2014/main" id="{44F697EA-2386-4A96-A5BF-DA9025AA16CF}"/>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文字类财经新闻评论</a:t>
            </a:r>
          </a:p>
        </p:txBody>
      </p:sp>
      <p:sp>
        <p:nvSpPr>
          <p:cNvPr id="138243" name="Rectangle 3">
            <a:extLst>
              <a:ext uri="{FF2B5EF4-FFF2-40B4-BE49-F238E27FC236}">
                <a16:creationId xmlns="" xmlns:a16="http://schemas.microsoft.com/office/drawing/2014/main" id="{A8EA54D8-89F2-4299-BB16-26EA0AAA11DB}"/>
              </a:ext>
            </a:extLst>
          </p:cNvPr>
          <p:cNvSpPr>
            <a:spLocks noGrp="1" noChangeArrowheads="1"/>
          </p:cNvSpPr>
          <p:nvPr>
            <p:ph idx="1"/>
          </p:nvPr>
        </p:nvSpPr>
        <p:spPr>
          <a:xfrm>
            <a:off x="965158" y="2060848"/>
            <a:ext cx="7704137" cy="3332163"/>
          </a:xfrm>
        </p:spPr>
        <p:txBody>
          <a:bodyPr rtlCol="0">
            <a:normAutofit fontScale="85000" lnSpcReduction="20000"/>
          </a:bodyPr>
          <a:lstStyle/>
          <a:p>
            <a:pPr eaLnBrk="1" fontAlgn="auto" hangingPunct="1">
              <a:buClr>
                <a:schemeClr val="accent1">
                  <a:lumMod val="75000"/>
                </a:schemeClr>
              </a:buClr>
              <a:buFont typeface="Wingdings" panose="05000000000000000000" pitchFamily="2" charset="2"/>
              <a:buNone/>
              <a:defRPr/>
            </a:pPr>
            <a:r>
              <a:rPr lang="zh-CN" altLang="en-US" sz="2800" dirty="0"/>
              <a:t>（３）主要类型：</a:t>
            </a:r>
          </a:p>
          <a:p>
            <a:pPr eaLnBrk="1" fontAlgn="auto" hangingPunct="1">
              <a:buClr>
                <a:schemeClr val="accent1">
                  <a:lumMod val="75000"/>
                </a:schemeClr>
              </a:buClr>
              <a:buFont typeface="Arial"/>
              <a:buChar char="•"/>
              <a:defRPr/>
            </a:pPr>
            <a:r>
              <a:rPr lang="zh-CN" altLang="en-US" sz="2800" dirty="0"/>
              <a:t>阐述部署型 </a:t>
            </a:r>
          </a:p>
          <a:p>
            <a:pPr eaLnBrk="1" fontAlgn="auto" hangingPunct="1">
              <a:buClr>
                <a:schemeClr val="accent1">
                  <a:lumMod val="75000"/>
                </a:schemeClr>
              </a:buClr>
              <a:buFont typeface="Arial"/>
              <a:buChar char="•"/>
              <a:defRPr/>
            </a:pPr>
            <a:r>
              <a:rPr lang="zh-CN" altLang="en-US" sz="2800" dirty="0"/>
              <a:t> 表态引导型 </a:t>
            </a:r>
          </a:p>
          <a:p>
            <a:pPr eaLnBrk="1" fontAlgn="auto" hangingPunct="1">
              <a:buClr>
                <a:schemeClr val="accent1">
                  <a:lumMod val="75000"/>
                </a:schemeClr>
              </a:buClr>
              <a:buFont typeface="Arial"/>
              <a:buChar char="•"/>
              <a:defRPr/>
            </a:pPr>
            <a:r>
              <a:rPr lang="zh-CN" altLang="en-US" sz="2800" dirty="0"/>
              <a:t>节日礼节性评论 </a:t>
            </a:r>
          </a:p>
          <a:p>
            <a:pPr eaLnBrk="1" fontAlgn="auto" hangingPunct="1">
              <a:buClr>
                <a:schemeClr val="accent1">
                  <a:lumMod val="75000"/>
                </a:schemeClr>
              </a:buClr>
              <a:buFont typeface="Wingdings" panose="05000000000000000000" pitchFamily="2" charset="2"/>
              <a:buNone/>
              <a:defRPr/>
            </a:pPr>
            <a:r>
              <a:rPr lang="zh-CN" altLang="en-US" sz="2800" dirty="0"/>
              <a:t>（４）写作特点与要求：</a:t>
            </a:r>
          </a:p>
          <a:p>
            <a:pPr eaLnBrk="1" fontAlgn="auto" hangingPunct="1">
              <a:buClr>
                <a:schemeClr val="accent1">
                  <a:lumMod val="75000"/>
                </a:schemeClr>
              </a:buClr>
              <a:buFont typeface="Arial"/>
              <a:buChar char="•"/>
              <a:defRPr/>
            </a:pPr>
            <a:r>
              <a:rPr lang="zh-CN" altLang="en-US" sz="2800" dirty="0"/>
              <a:t>选题重大、文字庄重、结构严谨，</a:t>
            </a:r>
          </a:p>
          <a:p>
            <a:pPr eaLnBrk="1" fontAlgn="auto" hangingPunct="1">
              <a:buClr>
                <a:schemeClr val="accent1">
                  <a:lumMod val="75000"/>
                </a:schemeClr>
              </a:buClr>
              <a:buFont typeface="Arial"/>
              <a:buChar char="•"/>
              <a:defRPr/>
            </a:pPr>
            <a:r>
              <a:rPr lang="zh-CN" altLang="en-US" sz="2800" dirty="0"/>
              <a:t>选题重大，政论本位；观点准确（政治上）权威；说理透彻；文风活泼（短、 近 、朴） </a:t>
            </a:r>
          </a:p>
        </p:txBody>
      </p:sp>
      <p:sp>
        <p:nvSpPr>
          <p:cNvPr id="159748" name="日期占位符 3">
            <a:extLst>
              <a:ext uri="{FF2B5EF4-FFF2-40B4-BE49-F238E27FC236}">
                <a16:creationId xmlns="" xmlns:a16="http://schemas.microsoft.com/office/drawing/2014/main" id="{1BCC2EED-2B0E-42E9-87A7-65AA6E723DD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26B8AF0-6817-43B7-9296-9B3AB49BFD4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9749" name="页脚占位符 5">
            <a:extLst>
              <a:ext uri="{FF2B5EF4-FFF2-40B4-BE49-F238E27FC236}">
                <a16:creationId xmlns="" xmlns:a16="http://schemas.microsoft.com/office/drawing/2014/main" id="{9542E3CD-BEF0-4D17-BF43-5F2842E2209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9750" name="灯片编号占位符 4">
            <a:extLst>
              <a:ext uri="{FF2B5EF4-FFF2-40B4-BE49-F238E27FC236}">
                <a16:creationId xmlns="" xmlns:a16="http://schemas.microsoft.com/office/drawing/2014/main" id="{3952BA3F-2ACE-4383-99E6-D49E18FC6CE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0185FAE-9400-4538-80D8-1F7DAD65E7A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a:extLst>
              <a:ext uri="{FF2B5EF4-FFF2-40B4-BE49-F238E27FC236}">
                <a16:creationId xmlns="" xmlns:a16="http://schemas.microsoft.com/office/drawing/2014/main" id="{FEB0230F-0819-49F7-9E38-57ADA91EB914}"/>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第九章文字类新闻评论</a:t>
            </a:r>
          </a:p>
        </p:txBody>
      </p:sp>
      <p:sp>
        <p:nvSpPr>
          <p:cNvPr id="160771" name="Rectangle 3">
            <a:extLst>
              <a:ext uri="{FF2B5EF4-FFF2-40B4-BE49-F238E27FC236}">
                <a16:creationId xmlns="" xmlns:a16="http://schemas.microsoft.com/office/drawing/2014/main" id="{F4C33D7E-C727-43EB-B964-4D4ADCD69524}"/>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a:t>2</a:t>
            </a:r>
            <a:r>
              <a:rPr lang="zh-CN" altLang="en-US"/>
              <a:t>、作为制度的社论</a:t>
            </a:r>
          </a:p>
          <a:p>
            <a:pPr eaLnBrk="1" hangingPunct="1"/>
            <a:r>
              <a:rPr lang="zh-CN" altLang="en-US"/>
              <a:t>　 从本质上说，社论不是一种特定的文体，而是一种写作制度。它的最基本的规定性，不是文体（语言、结构）的特征，而是</a:t>
            </a:r>
            <a:r>
              <a:rPr lang="zh-CN" altLang="en-US">
                <a:latin typeface="Arial" panose="020B0604020202020204" pitchFamily="34" charset="0"/>
              </a:rPr>
              <a:t>“</a:t>
            </a:r>
            <a:r>
              <a:rPr lang="zh-CN" altLang="en-US"/>
              <a:t>代表报刊、通讯社、广播电台、电视台编辑部的权威性言论</a:t>
            </a:r>
            <a:r>
              <a:rPr lang="zh-CN" altLang="en-US">
                <a:latin typeface="Arial" panose="020B0604020202020204" pitchFamily="34" charset="0"/>
              </a:rPr>
              <a:t>”</a:t>
            </a:r>
            <a:r>
              <a:rPr lang="en-US" altLang="zh-CN"/>
              <a:t>.</a:t>
            </a:r>
          </a:p>
          <a:p>
            <a:pPr eaLnBrk="1" hangingPunct="1"/>
            <a:endParaRPr lang="en-US" altLang="zh-CN"/>
          </a:p>
        </p:txBody>
      </p:sp>
      <p:sp>
        <p:nvSpPr>
          <p:cNvPr id="160772" name="日期占位符 3">
            <a:extLst>
              <a:ext uri="{FF2B5EF4-FFF2-40B4-BE49-F238E27FC236}">
                <a16:creationId xmlns="" xmlns:a16="http://schemas.microsoft.com/office/drawing/2014/main" id="{83BF328A-B86F-45B8-8510-BEDD4F13219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1968AE9-7F3E-458E-837E-E5A02C27147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0773" name="页脚占位符 5">
            <a:extLst>
              <a:ext uri="{FF2B5EF4-FFF2-40B4-BE49-F238E27FC236}">
                <a16:creationId xmlns="" xmlns:a16="http://schemas.microsoft.com/office/drawing/2014/main" id="{FD6AAA8D-5DFB-4C0C-81AA-4747CEFDE5E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0774" name="灯片编号占位符 4">
            <a:extLst>
              <a:ext uri="{FF2B5EF4-FFF2-40B4-BE49-F238E27FC236}">
                <a16:creationId xmlns="" xmlns:a16="http://schemas.microsoft.com/office/drawing/2014/main" id="{1CD1A144-92D7-4225-BBF2-62292B72D3C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CB2FAE3-8523-4085-A8D8-8F024FB0326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a:extLst>
              <a:ext uri="{FF2B5EF4-FFF2-40B4-BE49-F238E27FC236}">
                <a16:creationId xmlns="" xmlns:a16="http://schemas.microsoft.com/office/drawing/2014/main" id="{A2B557D2-7DFB-47F0-827E-221A6F8F0922}"/>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161795" name="Rectangle 3">
            <a:extLst>
              <a:ext uri="{FF2B5EF4-FFF2-40B4-BE49-F238E27FC236}">
                <a16:creationId xmlns="" xmlns:a16="http://schemas.microsoft.com/office/drawing/2014/main" id="{C3B876DA-79F8-419E-BA86-5794D23F6F02}"/>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sz="2800"/>
              <a:t>◆</a:t>
            </a:r>
            <a:r>
              <a:rPr lang="zh-CN" altLang="en-US" sz="2800"/>
              <a:t>社论的规格高 </a:t>
            </a:r>
          </a:p>
          <a:p>
            <a:pPr eaLnBrk="1" hangingPunct="1">
              <a:buFont typeface="Wingdings" panose="05000000000000000000" pitchFamily="2" charset="2"/>
              <a:buNone/>
            </a:pPr>
            <a:r>
              <a:rPr lang="zh-CN" altLang="en-US" sz="2800"/>
              <a:t>◆社论具有制度性，在制度上代表媒体。</a:t>
            </a:r>
          </a:p>
          <a:p>
            <a:pPr eaLnBrk="1" hangingPunct="1">
              <a:buFont typeface="Wingdings" panose="05000000000000000000" pitchFamily="2" charset="2"/>
              <a:buNone/>
            </a:pPr>
            <a:r>
              <a:rPr lang="zh-CN" altLang="en-US">
                <a:ea typeface="楷体_GB2312"/>
                <a:cs typeface="楷体_GB2312"/>
              </a:rPr>
              <a:t>    王芸生：这些文字是我自己写的，但却未必无折扣的表达出我的意思。因为文字既要在公开的刊物上发表，地方又是在国难前线的天津，写文章时便不得不顾虑到地方的环境和刊物的地位，尤其是报上的</a:t>
            </a:r>
            <a:r>
              <a:rPr lang="zh-CN" altLang="en-US">
                <a:latin typeface="Arial" panose="020B0604020202020204" pitchFamily="34" charset="0"/>
                <a:ea typeface="楷体_GB2312"/>
                <a:cs typeface="楷体_GB2312"/>
              </a:rPr>
              <a:t>“</a:t>
            </a:r>
            <a:r>
              <a:rPr lang="zh-CN" altLang="en-US">
                <a:ea typeface="楷体_GB2312"/>
                <a:cs typeface="楷体_GB2312"/>
              </a:rPr>
              <a:t>社评</a:t>
            </a:r>
            <a:r>
              <a:rPr lang="zh-CN" altLang="en-US">
                <a:latin typeface="Arial" panose="020B0604020202020204" pitchFamily="34" charset="0"/>
                <a:ea typeface="楷体_GB2312"/>
                <a:cs typeface="楷体_GB2312"/>
              </a:rPr>
              <a:t>”</a:t>
            </a:r>
            <a:r>
              <a:rPr lang="zh-CN" altLang="en-US">
                <a:ea typeface="楷体_GB2312"/>
                <a:cs typeface="楷体_GB2312"/>
              </a:rPr>
              <a:t>，文章既由报馆负责，写文章的人便需忘掉了自己。</a:t>
            </a:r>
            <a:r>
              <a:rPr lang="zh-CN" altLang="en-US"/>
              <a:t> </a:t>
            </a:r>
            <a:r>
              <a:rPr lang="zh-CN" altLang="en-US" sz="2800"/>
              <a:t>  </a:t>
            </a:r>
            <a:endParaRPr lang="zh-CN" altLang="en-US" sz="2800">
              <a:latin typeface="楷体_GB2312"/>
              <a:ea typeface="楷体_GB2312"/>
              <a:cs typeface="楷体_GB2312"/>
            </a:endParaRPr>
          </a:p>
        </p:txBody>
      </p:sp>
      <p:sp>
        <p:nvSpPr>
          <p:cNvPr id="161796" name="日期占位符 3">
            <a:extLst>
              <a:ext uri="{FF2B5EF4-FFF2-40B4-BE49-F238E27FC236}">
                <a16:creationId xmlns="" xmlns:a16="http://schemas.microsoft.com/office/drawing/2014/main" id="{4C62FB47-BC0D-4AC7-8A68-062926672F7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5C279D5-F927-4367-AEE5-EF9EC4520BD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1797" name="页脚占位符 5">
            <a:extLst>
              <a:ext uri="{FF2B5EF4-FFF2-40B4-BE49-F238E27FC236}">
                <a16:creationId xmlns="" xmlns:a16="http://schemas.microsoft.com/office/drawing/2014/main" id="{93020D16-7A72-447E-A493-FCF807CFD50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1798" name="灯片编号占位符 4">
            <a:extLst>
              <a:ext uri="{FF2B5EF4-FFF2-40B4-BE49-F238E27FC236}">
                <a16:creationId xmlns="" xmlns:a16="http://schemas.microsoft.com/office/drawing/2014/main" id="{0E0CB0BC-C8D8-40A8-9E72-1218564F760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590BE1B-4AC8-4B81-9923-739A6DAA1E1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109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4" name="日期占位符 3">
            <a:extLst>
              <a:ext uri="{FF2B5EF4-FFF2-40B4-BE49-F238E27FC236}">
                <a16:creationId xmlns="" xmlns:a16="http://schemas.microsoft.com/office/drawing/2014/main" id="{C3E473C0-0EFA-4A85-B489-90A920821401}"/>
              </a:ext>
            </a:extLst>
          </p:cNvPr>
          <p:cNvSpPr>
            <a:spLocks noGrp="1"/>
          </p:cNvSpPr>
          <p:nvPr>
            <p:ph type="dt" sz="half"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E836CD1-7CB8-42A6-90AE-BE5C6AE6624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5605" name="页脚占位符 5">
            <a:extLst>
              <a:ext uri="{FF2B5EF4-FFF2-40B4-BE49-F238E27FC236}">
                <a16:creationId xmlns="" xmlns:a16="http://schemas.microsoft.com/office/drawing/2014/main" id="{C5A3E899-49DB-469A-9A98-30C2DA47B21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5606" name="灯片编号占位符 4">
            <a:extLst>
              <a:ext uri="{FF2B5EF4-FFF2-40B4-BE49-F238E27FC236}">
                <a16:creationId xmlns="" xmlns:a16="http://schemas.microsoft.com/office/drawing/2014/main" id="{96B07030-E565-4245-8036-A3A3394D107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8795D33-A12A-4A2B-B401-6B0E88CC3E9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a:t>
            </a:fld>
            <a:endParaRPr lang="en-US" altLang="zh-CN" sz="1200">
              <a:latin typeface="Arial" panose="020B0604020202020204" pitchFamily="34" charset="0"/>
              <a:ea typeface="宋体" panose="02010600030101010101" pitchFamily="2" charset="-122"/>
            </a:endParaRPr>
          </a:p>
        </p:txBody>
      </p:sp>
      <p:sp>
        <p:nvSpPr>
          <p:cNvPr id="151555" name="Rectangle 3">
            <a:extLst>
              <a:ext uri="{FF2B5EF4-FFF2-40B4-BE49-F238E27FC236}">
                <a16:creationId xmlns="" xmlns:a16="http://schemas.microsoft.com/office/drawing/2014/main" id="{2AE4A1C4-30FB-4CFC-BDE0-CE5A78088B37}"/>
              </a:ext>
            </a:extLst>
          </p:cNvPr>
          <p:cNvSpPr>
            <a:spLocks noGrp="1" noChangeArrowheads="1"/>
          </p:cNvSpPr>
          <p:nvPr>
            <p:ph idx="4294967295"/>
          </p:nvPr>
        </p:nvSpPr>
        <p:spPr>
          <a:xfrm>
            <a:off x="982663" y="772318"/>
            <a:ext cx="7704137" cy="5344320"/>
          </a:xfrm>
        </p:spPr>
        <p:txBody>
          <a:bodyPr rtlCol="0">
            <a:normAutofit fontScale="62500" lnSpcReduction="20000"/>
          </a:bodyPr>
          <a:lstStyle/>
          <a:p>
            <a:pPr eaLnBrk="1" fontAlgn="auto" hangingPunct="1">
              <a:lnSpc>
                <a:spcPct val="170000"/>
              </a:lnSpc>
              <a:buClr>
                <a:schemeClr val="accent1">
                  <a:lumMod val="75000"/>
                </a:schemeClr>
              </a:buClr>
              <a:buFont typeface="Wingdings" panose="05000000000000000000" pitchFamily="2" charset="2"/>
              <a:buNone/>
              <a:defRPr/>
            </a:pPr>
            <a:r>
              <a:rPr lang="zh-CN" altLang="en-US" sz="2800" dirty="0"/>
              <a:t>５、姚文华</a:t>
            </a:r>
            <a:r>
              <a:rPr lang="en-US" altLang="zh-CN" sz="2800" dirty="0"/>
              <a:t>《</a:t>
            </a:r>
            <a:r>
              <a:rPr lang="zh-CN" altLang="en-US" sz="2800" dirty="0"/>
              <a:t>实用评论学</a:t>
            </a:r>
            <a:r>
              <a:rPr lang="en-US" altLang="zh-CN" sz="2800" dirty="0"/>
              <a:t>》</a:t>
            </a:r>
            <a:r>
              <a:rPr lang="zh-CN" altLang="en-US" sz="2800" dirty="0"/>
              <a:t>（１９８４）新闻评论，使报纸、广播等新闻舆论工具，就当前重大问题、新闻事件发表议论、做解释、提批评、谈意见、发号召的一种文字体裁，属于论说文范畴。 </a:t>
            </a:r>
          </a:p>
          <a:p>
            <a:pPr eaLnBrk="1" fontAlgn="auto" hangingPunct="1">
              <a:lnSpc>
                <a:spcPct val="170000"/>
              </a:lnSpc>
              <a:buClr>
                <a:schemeClr val="accent1">
                  <a:lumMod val="75000"/>
                </a:schemeClr>
              </a:buClr>
              <a:buFont typeface="Wingdings" panose="05000000000000000000" pitchFamily="2" charset="2"/>
              <a:buNone/>
              <a:defRPr/>
            </a:pPr>
            <a:r>
              <a:rPr lang="zh-CN" altLang="en-US" sz="2800" dirty="0"/>
              <a:t>６、丁法章：媒体编辑部或作者对新近发生的有价值的新闻事件和有普遍意义的紧迫问题发议论、讲道理，有着鲜明针对性和指导性的一种新闻文体，是现代新闻传播工具经常采用的社论、评论员文章、短评、编者按、专栏评论和述评等的总称，属于论说文范畴。　</a:t>
            </a:r>
          </a:p>
          <a:p>
            <a:pPr eaLnBrk="1" fontAlgn="auto" hangingPunct="1">
              <a:lnSpc>
                <a:spcPct val="170000"/>
              </a:lnSpc>
              <a:buClr>
                <a:schemeClr val="accent1">
                  <a:lumMod val="75000"/>
                </a:schemeClr>
              </a:buClr>
              <a:buFont typeface="Wingdings" panose="05000000000000000000" pitchFamily="2" charset="2"/>
              <a:buNone/>
              <a:defRPr/>
            </a:pPr>
            <a:r>
              <a:rPr lang="zh-CN" altLang="en-US" sz="5100" b="1" dirty="0" smtClean="0">
                <a:solidFill>
                  <a:srgbClr val="FF0000"/>
                </a:solidFill>
                <a:latin typeface="SimSun" panose="02010600030101010101" pitchFamily="2" charset="-122"/>
                <a:ea typeface="SimSun" panose="02010600030101010101" pitchFamily="2" charset="-122"/>
              </a:rPr>
              <a:t>？</a:t>
            </a:r>
            <a:r>
              <a:rPr lang="zh-CN" altLang="en-US" sz="2800" dirty="0" smtClean="0"/>
              <a:t> </a:t>
            </a:r>
            <a:r>
              <a:rPr lang="zh-CN" altLang="en-US" sz="3800" b="1" dirty="0">
                <a:latin typeface="华文楷体" pitchFamily="2" charset="-122"/>
              </a:rPr>
              <a:t>思考：评价各种定义的优劣，你认为新闻评论的定义应该包含哪些要素？</a:t>
            </a:r>
          </a:p>
          <a:p>
            <a:pPr eaLnBrk="1" fontAlgn="auto" hangingPunct="1">
              <a:lnSpc>
                <a:spcPct val="80000"/>
              </a:lnSpc>
              <a:buClr>
                <a:schemeClr val="accent1">
                  <a:lumMod val="75000"/>
                </a:schemeClr>
              </a:buClr>
              <a:buFont typeface="Wingdings" panose="05000000000000000000" pitchFamily="2" charset="2"/>
              <a:buNone/>
              <a:defRPr/>
            </a:pPr>
            <a:endParaRPr lang="zh-CN" altLang="en-US" sz="2800" dirty="0"/>
          </a:p>
          <a:p>
            <a:pPr eaLnBrk="1" fontAlgn="auto" hangingPunct="1">
              <a:lnSpc>
                <a:spcPct val="80000"/>
              </a:lnSpc>
              <a:buClr>
                <a:schemeClr val="accent1">
                  <a:lumMod val="75000"/>
                </a:schemeClr>
              </a:buClr>
              <a:buFont typeface="Arial"/>
              <a:buChar char="•"/>
              <a:defRPr/>
            </a:pPr>
            <a:endParaRPr lang="en-US" altLang="zh-CN" sz="2800" dirty="0"/>
          </a:p>
        </p:txBody>
      </p:sp>
      <p:sp>
        <p:nvSpPr>
          <p:cNvPr id="25602" name="Rectangle 2">
            <a:extLst>
              <a:ext uri="{FF2B5EF4-FFF2-40B4-BE49-F238E27FC236}">
                <a16:creationId xmlns="" xmlns:a16="http://schemas.microsoft.com/office/drawing/2014/main" id="{9F5EBFE5-E7A6-47C3-A824-C92F06665E36}"/>
              </a:ext>
            </a:extLst>
          </p:cNvPr>
          <p:cNvSpPr>
            <a:spLocks noGrp="1" noRot="1"/>
          </p:cNvSpPr>
          <p:nvPr>
            <p:ph type="title" idx="4294967295"/>
          </p:nvPr>
        </p:nvSpPr>
        <p:spPr>
          <a:xfrm>
            <a:off x="1439863" y="457200"/>
            <a:ext cx="7704137" cy="1981200"/>
          </a:xfrm>
        </p:spPr>
        <p:txBody>
          <a:bodyPr/>
          <a:lstStyle/>
          <a:p>
            <a:pPr eaLnBrk="1" hangingPunct="1"/>
            <a:r>
              <a:rPr lang="zh-CN" altLang="en-US" sz="3600" dirty="0" smtClean="0">
                <a:ln>
                  <a:noFill/>
                </a:ln>
              </a:rPr>
              <a:t> </a:t>
            </a:r>
            <a:endParaRPr lang="zh-CN" altLang="en-US" sz="3600" dirty="0">
              <a:ln>
                <a:noFill/>
              </a:ln>
              <a:latin typeface="宋体" panose="02010600030101010101" pitchFamily="2" charset="-122"/>
            </a:endParaRP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a:extLst>
              <a:ext uri="{FF2B5EF4-FFF2-40B4-BE49-F238E27FC236}">
                <a16:creationId xmlns="" xmlns:a16="http://schemas.microsoft.com/office/drawing/2014/main" id="{EDDA28BF-6D99-4CC4-847D-F2D14319B13C}"/>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363523" name="Rectangle 3">
            <a:extLst>
              <a:ext uri="{FF2B5EF4-FFF2-40B4-BE49-F238E27FC236}">
                <a16:creationId xmlns="" xmlns:a16="http://schemas.microsoft.com/office/drawing/2014/main" id="{545F4226-35D3-4572-85BE-950D39B6EABE}"/>
              </a:ext>
            </a:extLst>
          </p:cNvPr>
          <p:cNvSpPr>
            <a:spLocks noGrp="1" noChangeArrowheads="1"/>
          </p:cNvSpPr>
          <p:nvPr>
            <p:ph idx="1"/>
          </p:nvPr>
        </p:nvSpPr>
        <p:spPr>
          <a:xfrm>
            <a:off x="982663" y="2667000"/>
            <a:ext cx="7704137" cy="3332163"/>
          </a:xfrm>
        </p:spPr>
        <p:txBody>
          <a:bodyPr rtlCol="0">
            <a:normAutofit/>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dirty="0"/>
              <a:t>◆</a:t>
            </a:r>
            <a:r>
              <a:rPr lang="zh-CN" altLang="en-US" dirty="0"/>
              <a:t>集体讨论是社论写作的基本制度</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ea typeface="楷体_GB2312" pitchFamily="49" charset="-122"/>
              </a:rPr>
              <a:t>     郭步陶</a:t>
            </a:r>
            <a:r>
              <a:rPr lang="en-US" altLang="zh-CN" dirty="0">
                <a:ea typeface="楷体_GB2312" pitchFamily="49" charset="-122"/>
              </a:rPr>
              <a:t>《</a:t>
            </a:r>
            <a:r>
              <a:rPr lang="zh-CN" altLang="en-US" dirty="0">
                <a:ea typeface="楷体_GB2312" pitchFamily="49" charset="-122"/>
              </a:rPr>
              <a:t>编辑与评论</a:t>
            </a:r>
            <a:r>
              <a:rPr lang="en-US" altLang="zh-CN" dirty="0">
                <a:ea typeface="楷体_GB2312" pitchFamily="49" charset="-122"/>
              </a:rPr>
              <a:t>》</a:t>
            </a:r>
            <a:r>
              <a:rPr lang="zh-CN" altLang="en-US" dirty="0">
                <a:ea typeface="楷体_GB2312" pitchFamily="49" charset="-122"/>
              </a:rPr>
              <a:t>：评论不是个人发表意见的文章，也不是报纸中一种装点门面的空话，是全报社对于社会中某一问题的主张，由一人为之笔述。要是没有这样一类人，聚成一部，共同研究，所作的评论，便只能代表作文的这一个人，不能代表全报社，更说不到代表舆论了。</a:t>
            </a:r>
            <a:endParaRPr lang="en-US" altLang="zh-CN" dirty="0"/>
          </a:p>
        </p:txBody>
      </p:sp>
      <p:sp>
        <p:nvSpPr>
          <p:cNvPr id="162820" name="日期占位符 3">
            <a:extLst>
              <a:ext uri="{FF2B5EF4-FFF2-40B4-BE49-F238E27FC236}">
                <a16:creationId xmlns="" xmlns:a16="http://schemas.microsoft.com/office/drawing/2014/main" id="{860D8884-DB22-4F04-BB14-29893B1DF68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3E79DE8-A494-4A0B-B5A8-5F243812C75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2821" name="页脚占位符 5">
            <a:extLst>
              <a:ext uri="{FF2B5EF4-FFF2-40B4-BE49-F238E27FC236}">
                <a16:creationId xmlns="" xmlns:a16="http://schemas.microsoft.com/office/drawing/2014/main" id="{F517C050-2186-4B3F-A455-4C8B6DD400B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2822" name="灯片编号占位符 4">
            <a:extLst>
              <a:ext uri="{FF2B5EF4-FFF2-40B4-BE49-F238E27FC236}">
                <a16:creationId xmlns="" xmlns:a16="http://schemas.microsoft.com/office/drawing/2014/main" id="{8B0F7D1D-401E-4C2C-A25D-C5705D0FF29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ED8F687-F872-489F-BB8E-B598AE9B9B0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110</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a:extLst>
              <a:ext uri="{FF2B5EF4-FFF2-40B4-BE49-F238E27FC236}">
                <a16:creationId xmlns="" xmlns:a16="http://schemas.microsoft.com/office/drawing/2014/main" id="{870CF70F-CA90-40A0-8A93-58E3CE9F5D81}"/>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59075" name="Rectangle 3">
            <a:extLst>
              <a:ext uri="{FF2B5EF4-FFF2-40B4-BE49-F238E27FC236}">
                <a16:creationId xmlns="" xmlns:a16="http://schemas.microsoft.com/office/drawing/2014/main" id="{D1CC8466-E40A-4371-820B-AAE12EA6CDF4}"/>
              </a:ext>
            </a:extLst>
          </p:cNvPr>
          <p:cNvSpPr>
            <a:spLocks noGrp="1" noChangeArrowheads="1"/>
          </p:cNvSpPr>
          <p:nvPr>
            <p:ph idx="1"/>
          </p:nvPr>
        </p:nvSpPr>
        <p:spPr>
          <a:xfrm>
            <a:off x="982663" y="2667000"/>
            <a:ext cx="7704137" cy="3332163"/>
          </a:xfrm>
        </p:spPr>
        <p:txBody>
          <a:bodyPr rtlCol="0">
            <a:normAutofit fontScale="92500" lnSpcReduction="1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a:t>（</a:t>
            </a:r>
            <a:r>
              <a:rPr lang="en-US" altLang="zh-CN"/>
              <a:t>2</a:t>
            </a:r>
            <a:r>
              <a:rPr lang="zh-CN" altLang="en-US"/>
              <a:t>）形式</a:t>
            </a:r>
          </a:p>
          <a:p>
            <a:pPr eaLnBrk="1" fontAlgn="auto" hangingPunct="1">
              <a:lnSpc>
                <a:spcPct val="90000"/>
              </a:lnSpc>
              <a:buClr>
                <a:schemeClr val="accent1">
                  <a:lumMod val="75000"/>
                </a:schemeClr>
              </a:buClr>
              <a:buFont typeface="Wingdings" panose="05000000000000000000" pitchFamily="2" charset="2"/>
              <a:buNone/>
              <a:defRPr/>
            </a:pPr>
            <a:r>
              <a:rPr lang="zh-CN" altLang="en-US"/>
              <a:t>（３）写作要求：新闻本位</a:t>
            </a:r>
          </a:p>
          <a:p>
            <a:pPr eaLnBrk="1" fontAlgn="auto" hangingPunct="1">
              <a:lnSpc>
                <a:spcPct val="90000"/>
              </a:lnSpc>
              <a:buClr>
                <a:schemeClr val="accent1">
                  <a:lumMod val="75000"/>
                </a:schemeClr>
              </a:buClr>
              <a:buFont typeface="Wingdings" panose="05000000000000000000" pitchFamily="2" charset="2"/>
              <a:buNone/>
              <a:defRPr/>
            </a:pPr>
            <a:r>
              <a:rPr lang="zh-CN" altLang="en-US"/>
              <a:t>◆以新闻为材料：</a:t>
            </a:r>
            <a:r>
              <a:rPr lang="zh-CN" altLang="en-US">
                <a:latin typeface="Arial"/>
                <a:ea typeface="楷体_GB2312" pitchFamily="49" charset="-122"/>
              </a:rPr>
              <a:t>“</a:t>
            </a:r>
            <a:r>
              <a:rPr lang="zh-CN" altLang="en-US">
                <a:ea typeface="楷体_GB2312" pitchFamily="49" charset="-122"/>
              </a:rPr>
              <a:t>社论需以当日或昨日本报所登之新闻为材料讨论之，此理甚明。</a:t>
            </a:r>
            <a:r>
              <a:rPr lang="en-US" altLang="zh-CN">
                <a:latin typeface="Arial"/>
                <a:ea typeface="楷体_GB2312" pitchFamily="49" charset="-122"/>
              </a:rPr>
              <a:t>……</a:t>
            </a:r>
            <a:r>
              <a:rPr lang="zh-CN" altLang="en-US">
                <a:ea typeface="楷体_GB2312" pitchFamily="49" charset="-122"/>
              </a:rPr>
              <a:t>故详言之，社论第一须以事实为材料。第二须以多数阅者所注意之事实为材料，第三须以最近之事实为材料。</a:t>
            </a:r>
          </a:p>
          <a:p>
            <a:pPr eaLnBrk="1" fontAlgn="auto" hangingPunct="1">
              <a:lnSpc>
                <a:spcPct val="90000"/>
              </a:lnSpc>
              <a:buClr>
                <a:schemeClr val="accent1">
                  <a:lumMod val="75000"/>
                </a:schemeClr>
              </a:buClr>
              <a:buFont typeface="Wingdings" panose="05000000000000000000" pitchFamily="2" charset="2"/>
              <a:buNone/>
              <a:defRPr/>
            </a:pPr>
            <a:r>
              <a:rPr lang="zh-CN" altLang="en-US"/>
              <a:t>◆观点鲜明，说理透彻：</a:t>
            </a:r>
            <a:r>
              <a:rPr lang="zh-CN" altLang="en-US">
                <a:ea typeface="楷体_GB2312" pitchFamily="49" charset="-122"/>
              </a:rPr>
              <a:t>社论须有透辟之批评，否则纵使所认之事实为现实众所注意者，也无甚价值。故编辑不可畏首畏尾，以模棱两可之言来敷衍，亦不可以胡诌几句不关痛痒之话来搪塞。</a:t>
            </a:r>
          </a:p>
          <a:p>
            <a:pPr eaLnBrk="1" fontAlgn="auto" hangingPunct="1">
              <a:lnSpc>
                <a:spcPct val="90000"/>
              </a:lnSpc>
              <a:buClr>
                <a:schemeClr val="accent1">
                  <a:lumMod val="75000"/>
                </a:schemeClr>
              </a:buClr>
              <a:buFont typeface="Wingdings" panose="05000000000000000000" pitchFamily="2" charset="2"/>
              <a:buNone/>
              <a:defRPr/>
            </a:pPr>
            <a:endParaRPr lang="en-US" altLang="zh-CN">
              <a:ea typeface="楷体_GB2312" pitchFamily="49" charset="-122"/>
            </a:endParaRPr>
          </a:p>
        </p:txBody>
      </p:sp>
      <p:sp>
        <p:nvSpPr>
          <p:cNvPr id="163844" name="日期占位符 3">
            <a:extLst>
              <a:ext uri="{FF2B5EF4-FFF2-40B4-BE49-F238E27FC236}">
                <a16:creationId xmlns="" xmlns:a16="http://schemas.microsoft.com/office/drawing/2014/main" id="{07670D32-0E32-4E7F-B798-FCEB11AEC07D}"/>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7C6AA07-934F-4E18-8353-2145055F62D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3845" name="页脚占位符 5">
            <a:extLst>
              <a:ext uri="{FF2B5EF4-FFF2-40B4-BE49-F238E27FC236}">
                <a16:creationId xmlns="" xmlns:a16="http://schemas.microsoft.com/office/drawing/2014/main" id="{4F7C6A4D-AAF9-4538-BD63-28444F00E41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3846" name="灯片编号占位符 4">
            <a:extLst>
              <a:ext uri="{FF2B5EF4-FFF2-40B4-BE49-F238E27FC236}">
                <a16:creationId xmlns="" xmlns:a16="http://schemas.microsoft.com/office/drawing/2014/main" id="{B97680E4-88EB-44B9-97D9-87CF2A13C61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4B5B748-DDD8-44D8-9ADC-AA9DE0A7D3A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111</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a:extLst>
              <a:ext uri="{FF2B5EF4-FFF2-40B4-BE49-F238E27FC236}">
                <a16:creationId xmlns="" xmlns:a16="http://schemas.microsoft.com/office/drawing/2014/main" id="{FAD39D5C-3312-4078-9C04-E0897E54177B}"/>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57027" name="Rectangle 3">
            <a:extLst>
              <a:ext uri="{FF2B5EF4-FFF2-40B4-BE49-F238E27FC236}">
                <a16:creationId xmlns="" xmlns:a16="http://schemas.microsoft.com/office/drawing/2014/main" id="{E8432C15-4828-4953-A81C-669F6631599C}"/>
              </a:ext>
            </a:extLst>
          </p:cNvPr>
          <p:cNvSpPr>
            <a:spLocks noGrp="1" noChangeArrowheads="1"/>
          </p:cNvSpPr>
          <p:nvPr>
            <p:ph idx="1"/>
          </p:nvPr>
        </p:nvSpPr>
        <p:spPr>
          <a:xfrm>
            <a:off x="982663" y="2132856"/>
            <a:ext cx="7704137" cy="3866307"/>
          </a:xfrm>
        </p:spPr>
        <p:txBody>
          <a:bodyPr rtlCol="0">
            <a:normAutofit fontScale="92500"/>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sz="2800" dirty="0"/>
              <a:t> </a:t>
            </a:r>
            <a:endParaRPr lang="en-US" altLang="zh-CN" sz="2600" dirty="0"/>
          </a:p>
          <a:p>
            <a:pPr eaLnBrk="1" fontAlgn="auto" hangingPunct="1">
              <a:lnSpc>
                <a:spcPct val="80000"/>
              </a:lnSpc>
              <a:buClr>
                <a:schemeClr val="accent1">
                  <a:lumMod val="75000"/>
                </a:schemeClr>
              </a:buClr>
              <a:buFont typeface="Wingdings" panose="05000000000000000000" pitchFamily="2" charset="2"/>
              <a:buNone/>
              <a:defRPr/>
            </a:pPr>
            <a:r>
              <a:rPr lang="en-US" altLang="zh-CN" sz="2600" dirty="0"/>
              <a:t>◆</a:t>
            </a:r>
            <a:r>
              <a:rPr lang="zh-CN" altLang="en-US" sz="2600" dirty="0"/>
              <a:t>文字简明：</a:t>
            </a:r>
            <a:r>
              <a:rPr lang="zh-CN" altLang="en-US" sz="2600" dirty="0">
                <a:ea typeface="楷体_GB2312" pitchFamily="49" charset="-122"/>
              </a:rPr>
              <a:t>社论之文字，又须简单明了。否则纵使以新闻为材料，且有透辟之批评，亦难发生巨大之影响。因求其影响之大，须先求其普及。然苟文字艰深，难于速读，则阅者自少。君长篇大纸，则每日仅以少许功夫看报之阅者，将多因无暇而置之不理也。</a:t>
            </a:r>
          </a:p>
          <a:p>
            <a:pPr eaLnBrk="1" fontAlgn="auto" hangingPunct="1">
              <a:lnSpc>
                <a:spcPct val="80000"/>
              </a:lnSpc>
              <a:buClr>
                <a:schemeClr val="accent1">
                  <a:lumMod val="75000"/>
                </a:schemeClr>
              </a:buClr>
              <a:buFont typeface="Wingdings" panose="05000000000000000000" pitchFamily="2" charset="2"/>
              <a:buNone/>
              <a:defRPr/>
            </a:pPr>
            <a:r>
              <a:rPr lang="zh-CN" altLang="en-US" sz="2600" dirty="0"/>
              <a:t>◆抱正大之宗旨：</a:t>
            </a:r>
            <a:r>
              <a:rPr lang="zh-CN" altLang="en-US" sz="2600" dirty="0">
                <a:ea typeface="楷体_GB2312" pitchFamily="49" charset="-122"/>
              </a:rPr>
              <a:t>主持笔政者，应有洁白之胸怀，爱国之热心，公平之性情，听良心之驱使，作诚恳之文章，为众请命，或示人以途，总以国利民福为归。</a:t>
            </a:r>
          </a:p>
          <a:p>
            <a:pPr eaLnBrk="1" fontAlgn="auto" hangingPunct="1">
              <a:lnSpc>
                <a:spcPct val="80000"/>
              </a:lnSpc>
              <a:buClr>
                <a:schemeClr val="accent1">
                  <a:lumMod val="75000"/>
                </a:schemeClr>
              </a:buClr>
              <a:buFont typeface="Wingdings" panose="05000000000000000000" pitchFamily="2" charset="2"/>
              <a:buNone/>
              <a:defRPr/>
            </a:pPr>
            <a:r>
              <a:rPr lang="zh-CN" altLang="en-US" sz="2600" dirty="0">
                <a:ea typeface="楷体_GB2312" pitchFamily="49" charset="-122"/>
              </a:rPr>
              <a:t>                     </a:t>
            </a:r>
            <a:r>
              <a:rPr lang="en-US" altLang="zh-CN" sz="2600" dirty="0">
                <a:latin typeface="Arial"/>
                <a:ea typeface="楷体_GB2312" pitchFamily="49" charset="-122"/>
              </a:rPr>
              <a:t>——</a:t>
            </a:r>
            <a:r>
              <a:rPr lang="zh-CN" altLang="en-US" sz="2600" dirty="0">
                <a:ea typeface="楷体_GB2312" pitchFamily="49" charset="-122"/>
              </a:rPr>
              <a:t>徐宝璜</a:t>
            </a:r>
            <a:r>
              <a:rPr lang="zh-CN" altLang="en-US" sz="2600" dirty="0"/>
              <a:t>（１９１９）</a:t>
            </a:r>
            <a:r>
              <a:rPr lang="en-US" altLang="zh-CN" sz="2600" dirty="0"/>
              <a:t>《</a:t>
            </a:r>
            <a:r>
              <a:rPr lang="zh-CN" altLang="en-US" sz="2600" dirty="0"/>
              <a:t>新闻学</a:t>
            </a:r>
            <a:r>
              <a:rPr lang="en-US" altLang="zh-CN" sz="2600" dirty="0"/>
              <a:t>》</a:t>
            </a:r>
          </a:p>
        </p:txBody>
      </p:sp>
      <p:sp>
        <p:nvSpPr>
          <p:cNvPr id="164868" name="日期占位符 3">
            <a:extLst>
              <a:ext uri="{FF2B5EF4-FFF2-40B4-BE49-F238E27FC236}">
                <a16:creationId xmlns="" xmlns:a16="http://schemas.microsoft.com/office/drawing/2014/main" id="{9ED6749D-909D-4639-A1C8-DEBA3BC30CE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4DA2A88-35C4-4B06-A701-47AD01BDAA7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4869" name="页脚占位符 5">
            <a:extLst>
              <a:ext uri="{FF2B5EF4-FFF2-40B4-BE49-F238E27FC236}">
                <a16:creationId xmlns="" xmlns:a16="http://schemas.microsoft.com/office/drawing/2014/main" id="{DAD900F5-A9A8-4E36-9C94-AE35A541033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4870" name="灯片编号占位符 4">
            <a:extLst>
              <a:ext uri="{FF2B5EF4-FFF2-40B4-BE49-F238E27FC236}">
                <a16:creationId xmlns="" xmlns:a16="http://schemas.microsoft.com/office/drawing/2014/main" id="{0B6ED628-F170-4F9E-9A1D-9DD4C5B31A1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0A3B2C6-5849-4DF3-A14C-E2134840991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a:extLst>
              <a:ext uri="{FF2B5EF4-FFF2-40B4-BE49-F238E27FC236}">
                <a16:creationId xmlns="" xmlns:a16="http://schemas.microsoft.com/office/drawing/2014/main" id="{8D634AA2-F949-4F3F-9BDA-4A14964BCF3E}"/>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58051" name="Rectangle 3">
            <a:extLst>
              <a:ext uri="{FF2B5EF4-FFF2-40B4-BE49-F238E27FC236}">
                <a16:creationId xmlns="" xmlns:a16="http://schemas.microsoft.com/office/drawing/2014/main" id="{47D777C6-398F-4ABD-BC2F-3D5A1E7F62E1}"/>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３、我国社论选题的时评化</a:t>
            </a:r>
            <a:r>
              <a:rPr lang="en-US" altLang="zh-CN" sz="2800" dirty="0">
                <a:latin typeface="Arial"/>
              </a:rPr>
              <a:t>——</a:t>
            </a:r>
            <a:endParaRPr lang="en-US" altLang="zh-CN" sz="2800" dirty="0"/>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 </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题材更丰富，更有新闻性，使几乎僵化的社论又焕发出生机</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◆刊发频率高，实现每天发表社论，接近世界报纸普遍规范</a:t>
            </a:r>
            <a:endParaRPr lang="en-US" altLang="zh-CN" sz="2800" dirty="0"/>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◆脱离抽象的争论，更多触及地方的社会生活 </a:t>
            </a:r>
            <a:endParaRPr lang="en-US" altLang="zh-CN" sz="2800" dirty="0"/>
          </a:p>
          <a:p>
            <a:pPr eaLnBrk="1" fontAlgn="auto" hangingPunct="1">
              <a:lnSpc>
                <a:spcPct val="90000"/>
              </a:lnSpc>
              <a:buClr>
                <a:schemeClr val="accent1">
                  <a:lumMod val="75000"/>
                </a:schemeClr>
              </a:buClr>
              <a:buFont typeface="Wingdings" panose="05000000000000000000" pitchFamily="2" charset="2"/>
              <a:buNone/>
              <a:defRPr/>
            </a:pPr>
            <a:r>
              <a:rPr lang="zh-CN" altLang="en-US" sz="2000" dirty="0">
                <a:hlinkClick r:id="rId2"/>
              </a:rPr>
              <a:t>例如，中经网“中经天天评”（特定栏目发挥社论功能、时评）</a:t>
            </a:r>
            <a:endParaRPr lang="en-US" altLang="zh-CN" sz="2000" dirty="0">
              <a:hlinkClick r:id="rId2"/>
            </a:endParaRPr>
          </a:p>
          <a:p>
            <a:pPr eaLnBrk="1" fontAlgn="auto" hangingPunct="1">
              <a:lnSpc>
                <a:spcPct val="90000"/>
              </a:lnSpc>
              <a:buClr>
                <a:schemeClr val="accent1">
                  <a:lumMod val="75000"/>
                </a:schemeClr>
              </a:buClr>
              <a:buFont typeface="Wingdings" panose="05000000000000000000" pitchFamily="2" charset="2"/>
              <a:buNone/>
              <a:defRPr/>
            </a:pPr>
            <a:r>
              <a:rPr lang="zh-CN" altLang="en-US" sz="2000" dirty="0">
                <a:hlinkClick r:id="rId2"/>
              </a:rPr>
              <a:t>                原创评论 </a:t>
            </a:r>
            <a:r>
              <a:rPr lang="en-US" altLang="zh-CN" sz="2000" dirty="0">
                <a:hlinkClick r:id="rId2"/>
              </a:rPr>
              <a:t>_</a:t>
            </a:r>
            <a:r>
              <a:rPr lang="zh-CN" altLang="en-US" sz="2000" dirty="0">
                <a:hlinkClick r:id="rId2"/>
              </a:rPr>
              <a:t>中国经济网</a:t>
            </a:r>
            <a:r>
              <a:rPr lang="en-US" altLang="zh-CN" sz="2000" dirty="0">
                <a:hlinkClick r:id="rId2"/>
              </a:rPr>
              <a:t>——</a:t>
            </a:r>
            <a:r>
              <a:rPr lang="zh-CN" altLang="en-US" sz="2000" dirty="0">
                <a:hlinkClick r:id="rId2"/>
              </a:rPr>
              <a:t>国家经济门户 </a:t>
            </a:r>
            <a:r>
              <a:rPr lang="en-US" altLang="zh-CN" sz="2000" dirty="0">
                <a:hlinkClick r:id="rId2"/>
              </a:rPr>
              <a:t>(ce.cn)</a:t>
            </a:r>
            <a:endParaRPr lang="zh-CN" altLang="en-US" sz="2800" dirty="0"/>
          </a:p>
        </p:txBody>
      </p:sp>
      <p:sp>
        <p:nvSpPr>
          <p:cNvPr id="165892" name="日期占位符 3">
            <a:extLst>
              <a:ext uri="{FF2B5EF4-FFF2-40B4-BE49-F238E27FC236}">
                <a16:creationId xmlns="" xmlns:a16="http://schemas.microsoft.com/office/drawing/2014/main" id="{4A733BE3-E24D-403C-893E-8840A1AF292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14E042D-CB6E-4E29-988C-8425C9EC03F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5893" name="页脚占位符 5">
            <a:extLst>
              <a:ext uri="{FF2B5EF4-FFF2-40B4-BE49-F238E27FC236}">
                <a16:creationId xmlns="" xmlns:a16="http://schemas.microsoft.com/office/drawing/2014/main" id="{55E19D0E-953B-431C-9A11-CA626881B50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5894" name="灯片编号占位符 4">
            <a:extLst>
              <a:ext uri="{FF2B5EF4-FFF2-40B4-BE49-F238E27FC236}">
                <a16:creationId xmlns="" xmlns:a16="http://schemas.microsoft.com/office/drawing/2014/main" id="{7F97BC0D-5E99-4D61-BE13-AF8EA899DCD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1EF1B69-BD66-4DA6-9556-53C70AA4982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a:extLst>
              <a:ext uri="{FF2B5EF4-FFF2-40B4-BE49-F238E27FC236}">
                <a16:creationId xmlns="" xmlns:a16="http://schemas.microsoft.com/office/drawing/2014/main" id="{A116924A-9C3E-4AF4-99A2-8FDD41372082}"/>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第九章文字类新闻评论</a:t>
            </a:r>
          </a:p>
        </p:txBody>
      </p:sp>
      <p:sp>
        <p:nvSpPr>
          <p:cNvPr id="166915" name="Rectangle 3">
            <a:extLst>
              <a:ext uri="{FF2B5EF4-FFF2-40B4-BE49-F238E27FC236}">
                <a16:creationId xmlns="" xmlns:a16="http://schemas.microsoft.com/office/drawing/2014/main" id="{D5BAA816-FD3A-4586-A6DC-5E7ED6A51A2D}"/>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a:t>４、中西社论比较</a:t>
            </a:r>
            <a:r>
              <a:rPr lang="en-US" altLang="zh-CN">
                <a:latin typeface="Arial" panose="020B0604020202020204" pitchFamily="34" charset="0"/>
              </a:rPr>
              <a:t>——</a:t>
            </a:r>
            <a:r>
              <a:rPr lang="zh-CN" altLang="en-US"/>
              <a:t>代表报社观点（共同点）</a:t>
            </a:r>
          </a:p>
          <a:p>
            <a:pPr eaLnBrk="1" hangingPunct="1">
              <a:buFont typeface="Wingdings" panose="05000000000000000000" pitchFamily="2" charset="2"/>
              <a:buNone/>
            </a:pPr>
            <a:r>
              <a:rPr lang="zh-CN" altLang="en-US"/>
              <a:t>（１）刊登位置不同 </a:t>
            </a:r>
          </a:p>
          <a:p>
            <a:pPr eaLnBrk="1" hangingPunct="1">
              <a:buFont typeface="Wingdings" panose="05000000000000000000" pitchFamily="2" charset="2"/>
              <a:buNone/>
            </a:pPr>
            <a:r>
              <a:rPr lang="zh-CN" altLang="en-US"/>
              <a:t>（２）分量不同 </a:t>
            </a:r>
          </a:p>
          <a:p>
            <a:pPr eaLnBrk="1" hangingPunct="1">
              <a:buFont typeface="Wingdings" panose="05000000000000000000" pitchFamily="2" charset="2"/>
              <a:buNone/>
            </a:pPr>
            <a:r>
              <a:rPr lang="zh-CN" altLang="en-US"/>
              <a:t>（３）表达观点的方式不同  </a:t>
            </a:r>
          </a:p>
          <a:p>
            <a:pPr eaLnBrk="1" hangingPunct="1">
              <a:buFont typeface="Wingdings" panose="05000000000000000000" pitchFamily="2" charset="2"/>
              <a:buNone/>
            </a:pPr>
            <a:r>
              <a:rPr lang="zh-CN" altLang="en-US"/>
              <a:t>（４）文风上 　</a:t>
            </a:r>
          </a:p>
        </p:txBody>
      </p:sp>
      <p:sp>
        <p:nvSpPr>
          <p:cNvPr id="166916" name="日期占位符 3">
            <a:extLst>
              <a:ext uri="{FF2B5EF4-FFF2-40B4-BE49-F238E27FC236}">
                <a16:creationId xmlns="" xmlns:a16="http://schemas.microsoft.com/office/drawing/2014/main" id="{E6D0FB0E-14FF-4042-9066-6694710F791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284FB4D-36F4-4FDC-B022-48106859D7A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6917" name="页脚占位符 5">
            <a:extLst>
              <a:ext uri="{FF2B5EF4-FFF2-40B4-BE49-F238E27FC236}">
                <a16:creationId xmlns="" xmlns:a16="http://schemas.microsoft.com/office/drawing/2014/main" id="{F44FD5AD-674D-4BCA-AA87-B76DDAA27B9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6918" name="灯片编号占位符 4">
            <a:extLst>
              <a:ext uri="{FF2B5EF4-FFF2-40B4-BE49-F238E27FC236}">
                <a16:creationId xmlns="" xmlns:a16="http://schemas.microsoft.com/office/drawing/2014/main" id="{FF4A72E3-2317-4A3B-8F2E-3C66D731370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B38CD19-8E0A-46E3-B8E5-5FA3AAAC588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a:extLst>
              <a:ext uri="{FF2B5EF4-FFF2-40B4-BE49-F238E27FC236}">
                <a16:creationId xmlns="" xmlns:a16="http://schemas.microsoft.com/office/drawing/2014/main" id="{4BEEE357-4578-4618-9857-DB2CAF691E06}"/>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167939" name="Rectangle 3">
            <a:extLst>
              <a:ext uri="{FF2B5EF4-FFF2-40B4-BE49-F238E27FC236}">
                <a16:creationId xmlns="" xmlns:a16="http://schemas.microsoft.com/office/drawing/2014/main" id="{26F253DE-6220-41B1-B4E9-3637E2592007}"/>
              </a:ext>
            </a:extLst>
          </p:cNvPr>
          <p:cNvSpPr>
            <a:spLocks noGrp="1"/>
          </p:cNvSpPr>
          <p:nvPr>
            <p:ph idx="1"/>
          </p:nvPr>
        </p:nvSpPr>
        <p:spPr>
          <a:xfrm>
            <a:off x="827088" y="2060575"/>
            <a:ext cx="7772400" cy="4114800"/>
          </a:xfrm>
        </p:spPr>
        <p:txBody>
          <a:bodyPr/>
          <a:lstStyle/>
          <a:p>
            <a:pPr eaLnBrk="1" hangingPunct="1">
              <a:lnSpc>
                <a:spcPct val="90000"/>
              </a:lnSpc>
              <a:buFont typeface="Wingdings" panose="05000000000000000000" pitchFamily="2" charset="2"/>
              <a:buNone/>
            </a:pPr>
            <a:r>
              <a:rPr lang="zh-CN" altLang="en-US" b="1"/>
              <a:t>二、本报评论员文章、特约评论员文章</a:t>
            </a:r>
            <a:endParaRPr lang="zh-CN" altLang="en-US"/>
          </a:p>
          <a:p>
            <a:pPr eaLnBrk="1" hangingPunct="1">
              <a:lnSpc>
                <a:spcPct val="90000"/>
              </a:lnSpc>
              <a:buFont typeface="Wingdings" panose="05000000000000000000" pitchFamily="2" charset="2"/>
              <a:buNone/>
            </a:pPr>
            <a:r>
              <a:rPr lang="zh-CN" altLang="en-US"/>
              <a:t>１、本报评论员一般认为是中型评论，重要性仅次于社论。与社论只是规格上的区别，没有原则性区别。 </a:t>
            </a:r>
          </a:p>
          <a:p>
            <a:pPr eaLnBrk="1" hangingPunct="1">
              <a:lnSpc>
                <a:spcPct val="90000"/>
              </a:lnSpc>
            </a:pPr>
            <a:r>
              <a:rPr lang="zh-CN" altLang="en-US"/>
              <a:t>评论员文章分为署名和不署名 </a:t>
            </a:r>
          </a:p>
          <a:p>
            <a:pPr eaLnBrk="1" hangingPunct="1">
              <a:lnSpc>
                <a:spcPct val="90000"/>
              </a:lnSpc>
            </a:pPr>
            <a:r>
              <a:rPr lang="zh-CN" altLang="en-US"/>
              <a:t> 在选题，范围较社论更大，更具体，一般不全面论述，而是选择一个侧面进行深入地分析；写作更加自由，文风更加活泼。</a:t>
            </a:r>
          </a:p>
          <a:p>
            <a:pPr eaLnBrk="1" hangingPunct="1">
              <a:lnSpc>
                <a:spcPct val="90000"/>
              </a:lnSpc>
              <a:buFont typeface="Wingdings" panose="05000000000000000000" pitchFamily="2" charset="2"/>
              <a:buNone/>
            </a:pPr>
            <a:r>
              <a:rPr lang="zh-CN" altLang="en-US"/>
              <a:t>２、特约评论员文章由本报评论员文章发展而来，主要是加重作者的身份。有署名和不署名两种。 </a:t>
            </a:r>
          </a:p>
        </p:txBody>
      </p:sp>
      <p:sp>
        <p:nvSpPr>
          <p:cNvPr id="167940" name="日期占位符 3">
            <a:extLst>
              <a:ext uri="{FF2B5EF4-FFF2-40B4-BE49-F238E27FC236}">
                <a16:creationId xmlns="" xmlns:a16="http://schemas.microsoft.com/office/drawing/2014/main" id="{22E7A861-68DA-4F7E-8245-B2E90CB0E554}"/>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54F9994-F92A-4476-9D92-B694452D563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7941" name="页脚占位符 5">
            <a:extLst>
              <a:ext uri="{FF2B5EF4-FFF2-40B4-BE49-F238E27FC236}">
                <a16:creationId xmlns="" xmlns:a16="http://schemas.microsoft.com/office/drawing/2014/main" id="{B4D89E10-C4DD-4BC1-9B6E-8C8F21BF5CD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7942" name="灯片编号占位符 4">
            <a:extLst>
              <a:ext uri="{FF2B5EF4-FFF2-40B4-BE49-F238E27FC236}">
                <a16:creationId xmlns="" xmlns:a16="http://schemas.microsoft.com/office/drawing/2014/main" id="{53DC7C5E-180B-47B7-AA28-5C53609723F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5A6C9C3-004C-4980-B44A-5887DDA2359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115</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a:extLst>
              <a:ext uri="{FF2B5EF4-FFF2-40B4-BE49-F238E27FC236}">
                <a16:creationId xmlns="" xmlns:a16="http://schemas.microsoft.com/office/drawing/2014/main" id="{33E7870B-151B-4284-A39C-BC25ACCF7DC1}"/>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141315" name="Rectangle 3">
            <a:extLst>
              <a:ext uri="{FF2B5EF4-FFF2-40B4-BE49-F238E27FC236}">
                <a16:creationId xmlns="" xmlns:a16="http://schemas.microsoft.com/office/drawing/2014/main" id="{94AA6823-40DE-4C53-9168-D8070A96EBCE}"/>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dirty="0"/>
              <a:t>三、专栏评论（</a:t>
            </a:r>
            <a:r>
              <a:rPr lang="en-US" altLang="zh-CN" b="0" i="0" dirty="0">
                <a:solidFill>
                  <a:srgbClr val="444444"/>
                </a:solidFill>
                <a:effectLst/>
                <a:latin typeface="Arial" panose="020B0604020202020204" pitchFamily="34" charset="0"/>
              </a:rPr>
              <a:t>Column</a:t>
            </a:r>
            <a:r>
              <a:rPr lang="zh-CN" altLang="en-US" b="0" i="0" dirty="0">
                <a:solidFill>
                  <a:srgbClr val="444444"/>
                </a:solidFill>
                <a:effectLst/>
                <a:latin typeface="Arial" panose="020B0604020202020204" pitchFamily="34" charset="0"/>
              </a:rPr>
              <a:t>）</a:t>
            </a:r>
            <a:endParaRPr lang="zh-CN" altLang="en-US" dirty="0"/>
          </a:p>
          <a:p>
            <a:pPr eaLnBrk="1" fontAlgn="auto" hangingPunct="1">
              <a:lnSpc>
                <a:spcPct val="90000"/>
              </a:lnSpc>
              <a:buClr>
                <a:schemeClr val="accent1">
                  <a:lumMod val="75000"/>
                </a:schemeClr>
              </a:buClr>
              <a:buFont typeface="Arial"/>
              <a:buChar char="•"/>
              <a:defRPr/>
            </a:pPr>
            <a:r>
              <a:rPr lang="zh-CN" altLang="en-US" dirty="0"/>
              <a:t>发表在各种评论专栏里或以专栏形式发表的个人署名评论。  </a:t>
            </a:r>
          </a:p>
          <a:p>
            <a:pPr eaLnBrk="1" fontAlgn="auto" hangingPunct="1">
              <a:lnSpc>
                <a:spcPct val="90000"/>
              </a:lnSpc>
              <a:buClr>
                <a:schemeClr val="accent1">
                  <a:lumMod val="75000"/>
                </a:schemeClr>
              </a:buClr>
              <a:buFont typeface="Arial"/>
              <a:buChar char="•"/>
              <a:defRPr/>
            </a:pPr>
            <a:r>
              <a:rPr lang="zh-CN" altLang="en-US" dirty="0"/>
              <a:t>按作者分为：</a:t>
            </a:r>
          </a:p>
          <a:p>
            <a:pPr lvl="1" eaLnBrk="1" fontAlgn="auto" hangingPunct="1">
              <a:lnSpc>
                <a:spcPct val="90000"/>
              </a:lnSpc>
              <a:buClr>
                <a:schemeClr val="accent1">
                  <a:lumMod val="75000"/>
                </a:schemeClr>
              </a:buClr>
              <a:buFont typeface="Arial"/>
              <a:buChar char="•"/>
              <a:defRPr/>
            </a:pPr>
            <a:r>
              <a:rPr lang="zh-CN" altLang="en-US" dirty="0">
                <a:latin typeface="Arial"/>
              </a:rPr>
              <a:t>“</a:t>
            </a:r>
            <a:r>
              <a:rPr lang="zh-CN" altLang="en-US" dirty="0"/>
              <a:t>草根</a:t>
            </a:r>
            <a:r>
              <a:rPr lang="zh-CN" altLang="en-US" dirty="0">
                <a:latin typeface="Arial"/>
              </a:rPr>
              <a:t>”</a:t>
            </a:r>
            <a:r>
              <a:rPr lang="zh-CN" altLang="en-US" dirty="0"/>
              <a:t>评论，广泛的普通的群众作者 </a:t>
            </a:r>
          </a:p>
          <a:p>
            <a:pPr lvl="1" eaLnBrk="1" fontAlgn="auto" hangingPunct="1">
              <a:lnSpc>
                <a:spcPct val="90000"/>
              </a:lnSpc>
              <a:buClr>
                <a:schemeClr val="accent1">
                  <a:lumMod val="75000"/>
                </a:schemeClr>
              </a:buClr>
              <a:buFont typeface="Arial"/>
              <a:buChar char="•"/>
              <a:defRPr/>
            </a:pPr>
            <a:r>
              <a:rPr lang="zh-CN" altLang="en-US" dirty="0">
                <a:latin typeface="Arial"/>
              </a:rPr>
              <a:t>“</a:t>
            </a:r>
            <a:r>
              <a:rPr lang="zh-CN" altLang="en-US" dirty="0"/>
              <a:t>精英</a:t>
            </a:r>
            <a:r>
              <a:rPr lang="zh-CN" altLang="en-US" dirty="0">
                <a:latin typeface="Arial"/>
              </a:rPr>
              <a:t>”</a:t>
            </a:r>
            <a:r>
              <a:rPr lang="zh-CN" altLang="en-US" dirty="0"/>
              <a:t>评论，专家、学者或专职的评论员 </a:t>
            </a:r>
          </a:p>
          <a:p>
            <a:pPr eaLnBrk="1" fontAlgn="auto" hangingPunct="1">
              <a:lnSpc>
                <a:spcPct val="90000"/>
              </a:lnSpc>
              <a:buClr>
                <a:schemeClr val="accent1">
                  <a:lumMod val="75000"/>
                </a:schemeClr>
              </a:buClr>
              <a:buFont typeface="Arial"/>
              <a:buChar char="•"/>
              <a:defRPr/>
            </a:pPr>
            <a:r>
              <a:rPr lang="zh-CN" altLang="en-US" dirty="0"/>
              <a:t>按内容形式分：</a:t>
            </a:r>
          </a:p>
          <a:p>
            <a:pPr lvl="1" eaLnBrk="1" fontAlgn="auto" hangingPunct="1">
              <a:lnSpc>
                <a:spcPct val="90000"/>
              </a:lnSpc>
              <a:buClr>
                <a:schemeClr val="accent1">
                  <a:lumMod val="75000"/>
                </a:schemeClr>
              </a:buClr>
              <a:buFont typeface="Arial"/>
              <a:buChar char="•"/>
              <a:defRPr/>
            </a:pPr>
            <a:r>
              <a:rPr lang="zh-CN" altLang="en-US" dirty="0"/>
              <a:t>短评为主，选题接近社会生活，贴近性强，今日谈；　　　　　　　</a:t>
            </a:r>
          </a:p>
          <a:p>
            <a:pPr lvl="1" eaLnBrk="1" fontAlgn="auto" hangingPunct="1">
              <a:lnSpc>
                <a:spcPct val="90000"/>
              </a:lnSpc>
              <a:buClr>
                <a:schemeClr val="accent1">
                  <a:lumMod val="75000"/>
                </a:schemeClr>
              </a:buClr>
              <a:buFont typeface="Arial"/>
              <a:buChar char="•"/>
              <a:defRPr/>
            </a:pPr>
            <a:r>
              <a:rPr lang="zh-CN" altLang="en-US" dirty="0"/>
              <a:t>专业性强、思想性强、篇幅长：人民论坛等。　　　　　　　</a:t>
            </a:r>
          </a:p>
          <a:p>
            <a:pPr lvl="1" eaLnBrk="1" fontAlgn="auto" hangingPunct="1">
              <a:lnSpc>
                <a:spcPct val="90000"/>
              </a:lnSpc>
              <a:buClr>
                <a:schemeClr val="accent1">
                  <a:lumMod val="75000"/>
                </a:schemeClr>
              </a:buClr>
              <a:buFont typeface="Arial"/>
              <a:buChar char="•"/>
              <a:defRPr/>
            </a:pPr>
            <a:r>
              <a:rPr lang="zh-CN" altLang="en-US" dirty="0"/>
              <a:t>新闻性强 </a:t>
            </a:r>
          </a:p>
        </p:txBody>
      </p:sp>
      <p:sp>
        <p:nvSpPr>
          <p:cNvPr id="168964" name="日期占位符 3">
            <a:extLst>
              <a:ext uri="{FF2B5EF4-FFF2-40B4-BE49-F238E27FC236}">
                <a16:creationId xmlns="" xmlns:a16="http://schemas.microsoft.com/office/drawing/2014/main" id="{F50B0E0C-B78A-41E9-A2EE-657C840B6745}"/>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46422A6-71D7-4F1D-AD83-5FC8719B3EC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8965" name="页脚占位符 5">
            <a:extLst>
              <a:ext uri="{FF2B5EF4-FFF2-40B4-BE49-F238E27FC236}">
                <a16:creationId xmlns="" xmlns:a16="http://schemas.microsoft.com/office/drawing/2014/main" id="{48866A1C-2BB1-45B8-BC68-89C54FC12F1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8966" name="灯片编号占位符 4">
            <a:extLst>
              <a:ext uri="{FF2B5EF4-FFF2-40B4-BE49-F238E27FC236}">
                <a16:creationId xmlns="" xmlns:a16="http://schemas.microsoft.com/office/drawing/2014/main" id="{B0F10EE6-BBF0-4741-AF58-AA2DE17C4F7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ABB14B0-5CEA-4233-AEC3-F43C9CA5EFB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116</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a:extLst>
              <a:ext uri="{FF2B5EF4-FFF2-40B4-BE49-F238E27FC236}">
                <a16:creationId xmlns="" xmlns:a16="http://schemas.microsoft.com/office/drawing/2014/main" id="{973E250A-61AD-4E92-9745-46392E3F7263}"/>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61123" name="Rectangle 3">
            <a:extLst>
              <a:ext uri="{FF2B5EF4-FFF2-40B4-BE49-F238E27FC236}">
                <a16:creationId xmlns="" xmlns:a16="http://schemas.microsoft.com/office/drawing/2014/main" id="{3CD93B9E-69D2-45CE-86BD-65C855248662}"/>
              </a:ext>
            </a:extLst>
          </p:cNvPr>
          <p:cNvSpPr>
            <a:spLocks noGrp="1" noChangeArrowheads="1"/>
          </p:cNvSpPr>
          <p:nvPr>
            <p:ph idx="1"/>
          </p:nvPr>
        </p:nvSpPr>
        <p:spPr>
          <a:xfrm>
            <a:off x="982663" y="2667000"/>
            <a:ext cx="7704137" cy="3332163"/>
          </a:xfrm>
        </p:spPr>
        <p:txBody>
          <a:bodyPr rtlCol="0">
            <a:normAutofit fontScale="85000" lnSpcReduction="10000"/>
          </a:bodyPr>
          <a:lstStyle/>
          <a:p>
            <a:pPr eaLnBrk="1" fontAlgn="auto" hangingPunct="1">
              <a:buClr>
                <a:schemeClr val="accent1">
                  <a:lumMod val="75000"/>
                </a:schemeClr>
              </a:buClr>
              <a:buFont typeface="Wingdings" panose="05000000000000000000" pitchFamily="2" charset="2"/>
              <a:buNone/>
              <a:defRPr/>
            </a:pPr>
            <a:r>
              <a:rPr lang="zh-CN" altLang="en-US" sz="2800"/>
              <a:t>１、今日谈为代表的草根评论</a:t>
            </a:r>
            <a:r>
              <a:rPr lang="en-US" altLang="zh-CN" sz="2800">
                <a:latin typeface="Arial"/>
              </a:rPr>
              <a:t>——</a:t>
            </a:r>
            <a:r>
              <a:rPr lang="zh-CN" altLang="en-US" sz="2800"/>
              <a:t>群言式专栏小言论：</a:t>
            </a:r>
          </a:p>
          <a:p>
            <a:pPr eaLnBrk="1" fontAlgn="auto" hangingPunct="1">
              <a:buClr>
                <a:schemeClr val="accent1">
                  <a:lumMod val="75000"/>
                </a:schemeClr>
              </a:buClr>
              <a:buFont typeface="Arial"/>
              <a:buChar char="•"/>
              <a:defRPr/>
            </a:pPr>
            <a:r>
              <a:rPr lang="zh-CN" altLang="en-US" sz="2800"/>
              <a:t>一般是从具体的小事说起，论题焦点集中，议论小中见大，语言通俗平易，篇幅也只有三、四百字。　逐渐形成</a:t>
            </a:r>
            <a:r>
              <a:rPr lang="zh-CN" altLang="en-US" sz="2800">
                <a:latin typeface="Arial"/>
              </a:rPr>
              <a:t>“</a:t>
            </a:r>
            <a:r>
              <a:rPr lang="zh-CN" altLang="en-US" sz="2800"/>
              <a:t>短、新、快、实</a:t>
            </a:r>
            <a:r>
              <a:rPr lang="zh-CN" altLang="en-US" sz="2800">
                <a:latin typeface="Arial"/>
              </a:rPr>
              <a:t>”</a:t>
            </a:r>
            <a:r>
              <a:rPr lang="zh-CN" altLang="en-US" sz="2800"/>
              <a:t>的特色。</a:t>
            </a:r>
          </a:p>
          <a:p>
            <a:pPr eaLnBrk="1" fontAlgn="auto" hangingPunct="1">
              <a:buClr>
                <a:schemeClr val="accent1">
                  <a:lumMod val="75000"/>
                </a:schemeClr>
              </a:buClr>
              <a:buFont typeface="Arial"/>
              <a:buChar char="•"/>
              <a:defRPr/>
            </a:pPr>
            <a:r>
              <a:rPr lang="zh-CN" altLang="en-US" sz="2800"/>
              <a:t> </a:t>
            </a:r>
            <a:r>
              <a:rPr lang="en-US" altLang="zh-CN" sz="2800"/>
              <a:t>《</a:t>
            </a:r>
            <a:r>
              <a:rPr lang="zh-CN" altLang="en-US" sz="2800"/>
              <a:t>今日谈</a:t>
            </a:r>
            <a:r>
              <a:rPr lang="en-US" altLang="zh-CN" sz="2800"/>
              <a:t>》</a:t>
            </a:r>
            <a:r>
              <a:rPr lang="zh-CN" altLang="en-US" sz="2800"/>
              <a:t>的栏目定位：</a:t>
            </a:r>
            <a:r>
              <a:rPr lang="zh-CN" altLang="en-US" sz="2800">
                <a:latin typeface="Arial"/>
              </a:rPr>
              <a:t>“</a:t>
            </a:r>
            <a:r>
              <a:rPr lang="zh-CN" altLang="en-US" sz="2800"/>
              <a:t>不是报社同人所专有，而为广大读者所共有</a:t>
            </a:r>
            <a:r>
              <a:rPr lang="zh-CN" altLang="en-US" sz="2800">
                <a:latin typeface="Arial"/>
              </a:rPr>
              <a:t>”</a:t>
            </a:r>
            <a:r>
              <a:rPr lang="zh-CN" altLang="en-US" sz="2800"/>
              <a:t>， </a:t>
            </a:r>
          </a:p>
          <a:p>
            <a:pPr eaLnBrk="1" fontAlgn="auto" hangingPunct="1">
              <a:buClr>
                <a:schemeClr val="accent1">
                  <a:lumMod val="75000"/>
                </a:schemeClr>
              </a:buClr>
              <a:buFont typeface="Arial"/>
              <a:buChar char="•"/>
              <a:defRPr/>
            </a:pPr>
            <a:r>
              <a:rPr lang="zh-CN" altLang="en-US" sz="2800"/>
              <a:t> 小言论专栏并非</a:t>
            </a:r>
            <a:r>
              <a:rPr lang="en-US" altLang="zh-CN" sz="2800"/>
              <a:t>《</a:t>
            </a:r>
            <a:r>
              <a:rPr lang="zh-CN" altLang="en-US" sz="2800"/>
              <a:t>今日谈</a:t>
            </a:r>
            <a:r>
              <a:rPr lang="en-US" altLang="zh-CN" sz="2800"/>
              <a:t>》</a:t>
            </a:r>
            <a:r>
              <a:rPr lang="zh-CN" altLang="en-US" sz="2800"/>
              <a:t>首创，它最大的特点是</a:t>
            </a:r>
            <a:r>
              <a:rPr lang="zh-CN" altLang="en-US" sz="2800">
                <a:latin typeface="Arial"/>
              </a:rPr>
              <a:t>“</a:t>
            </a:r>
            <a:r>
              <a:rPr lang="zh-CN" altLang="en-US" sz="2800"/>
              <a:t>群言式</a:t>
            </a:r>
            <a:r>
              <a:rPr lang="zh-CN" altLang="en-US" sz="2800">
                <a:latin typeface="Arial"/>
              </a:rPr>
              <a:t>”</a:t>
            </a:r>
            <a:endParaRPr lang="zh-CN" altLang="en-US" sz="2800"/>
          </a:p>
        </p:txBody>
      </p:sp>
      <p:sp>
        <p:nvSpPr>
          <p:cNvPr id="169988" name="日期占位符 3">
            <a:extLst>
              <a:ext uri="{FF2B5EF4-FFF2-40B4-BE49-F238E27FC236}">
                <a16:creationId xmlns="" xmlns:a16="http://schemas.microsoft.com/office/drawing/2014/main" id="{1DC78AC2-85F5-4FAE-A7B7-27511F2F1E8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64FD0E8-7309-46F5-BA4D-EF7CC1143A2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69989" name="页脚占位符 5">
            <a:extLst>
              <a:ext uri="{FF2B5EF4-FFF2-40B4-BE49-F238E27FC236}">
                <a16:creationId xmlns="" xmlns:a16="http://schemas.microsoft.com/office/drawing/2014/main" id="{CF11FA85-AB02-4016-BAC5-0E3B2A5ECB0F}"/>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69990" name="灯片编号占位符 4">
            <a:extLst>
              <a:ext uri="{FF2B5EF4-FFF2-40B4-BE49-F238E27FC236}">
                <a16:creationId xmlns="" xmlns:a16="http://schemas.microsoft.com/office/drawing/2014/main" id="{641AE051-75AD-46DF-A05E-959418391879}"/>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B960474-C411-4B0B-B6E0-2FDD02A9D4D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117</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a:extLst>
              <a:ext uri="{FF2B5EF4-FFF2-40B4-BE49-F238E27FC236}">
                <a16:creationId xmlns="" xmlns:a16="http://schemas.microsoft.com/office/drawing/2014/main" id="{456E2E68-5CB9-4D76-B67A-D46E50B3B935}"/>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62147" name="Rectangle 3">
            <a:extLst>
              <a:ext uri="{FF2B5EF4-FFF2-40B4-BE49-F238E27FC236}">
                <a16:creationId xmlns="" xmlns:a16="http://schemas.microsoft.com/office/drawing/2014/main" id="{8B83BAB6-00DE-4A9F-927D-3177C0285D51}"/>
              </a:ext>
            </a:extLst>
          </p:cNvPr>
          <p:cNvSpPr>
            <a:spLocks noGrp="1" noChangeArrowheads="1"/>
          </p:cNvSpPr>
          <p:nvPr>
            <p:ph idx="1"/>
          </p:nvPr>
        </p:nvSpPr>
        <p:spPr>
          <a:xfrm>
            <a:off x="982663" y="2667000"/>
            <a:ext cx="7704137" cy="3332163"/>
          </a:xfrm>
        </p:spPr>
        <p:txBody>
          <a:bodyPr rtlCol="0">
            <a:normAutofit lnSpcReduction="1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b="1"/>
              <a:t>２、以</a:t>
            </a:r>
            <a:r>
              <a:rPr lang="en-US" altLang="zh-CN" b="1"/>
              <a:t>《</a:t>
            </a:r>
            <a:r>
              <a:rPr lang="zh-CN" altLang="en-US" b="1"/>
              <a:t>人民论坛</a:t>
            </a:r>
            <a:r>
              <a:rPr lang="en-US" altLang="zh-CN" b="1"/>
              <a:t>》</a:t>
            </a:r>
            <a:r>
              <a:rPr lang="zh-CN" altLang="en-US" b="1"/>
              <a:t>为代表的</a:t>
            </a:r>
            <a:r>
              <a:rPr lang="zh-CN" altLang="en-US" b="1">
                <a:latin typeface="Arial"/>
              </a:rPr>
              <a:t>“</a:t>
            </a:r>
            <a:r>
              <a:rPr lang="zh-CN" altLang="en-US" b="1"/>
              <a:t>精英评论</a:t>
            </a:r>
            <a:r>
              <a:rPr lang="zh-CN" altLang="en-US" b="1">
                <a:latin typeface="Arial"/>
              </a:rPr>
              <a:t>”</a:t>
            </a:r>
            <a:r>
              <a:rPr lang="en-US" altLang="zh-CN" b="1">
                <a:latin typeface="Arial"/>
              </a:rPr>
              <a:t>——“</a:t>
            </a:r>
            <a:r>
              <a:rPr lang="zh-CN" altLang="en-US" b="1"/>
              <a:t>社会评论</a:t>
            </a:r>
            <a:r>
              <a:rPr lang="zh-CN" altLang="en-US" b="1">
                <a:latin typeface="Arial"/>
              </a:rPr>
              <a:t>”</a:t>
            </a:r>
            <a:r>
              <a:rPr lang="zh-CN" altLang="en-US" b="1"/>
              <a:t>、思想评论、</a:t>
            </a:r>
            <a:endParaRPr lang="zh-CN" altLang="en-US"/>
          </a:p>
          <a:p>
            <a:pPr eaLnBrk="1" fontAlgn="auto" hangingPunct="1">
              <a:lnSpc>
                <a:spcPct val="90000"/>
              </a:lnSpc>
              <a:buClr>
                <a:schemeClr val="accent1">
                  <a:lumMod val="75000"/>
                </a:schemeClr>
              </a:buClr>
              <a:buFont typeface="Arial"/>
              <a:buChar char="•"/>
              <a:defRPr/>
            </a:pPr>
            <a:r>
              <a:rPr lang="zh-CN" altLang="en-US"/>
              <a:t>前身</a:t>
            </a:r>
            <a:r>
              <a:rPr lang="en-US" altLang="zh-CN"/>
              <a:t>《</a:t>
            </a:r>
            <a:r>
              <a:rPr lang="zh-CN" altLang="en-US"/>
              <a:t>每周论坛</a:t>
            </a:r>
            <a:r>
              <a:rPr lang="en-US" altLang="zh-CN"/>
              <a:t>》</a:t>
            </a:r>
            <a:r>
              <a:rPr lang="zh-CN" altLang="en-US"/>
              <a:t>专栏，文章篇幅千字左右，周末加框刊出； </a:t>
            </a:r>
            <a:r>
              <a:rPr lang="en-US" altLang="zh-CN"/>
              <a:t>1989</a:t>
            </a:r>
            <a:r>
              <a:rPr lang="zh-CN" altLang="en-US"/>
              <a:t>年</a:t>
            </a:r>
            <a:r>
              <a:rPr lang="en-US" altLang="zh-CN"/>
              <a:t>2</a:t>
            </a:r>
            <a:r>
              <a:rPr lang="zh-CN" altLang="en-US"/>
              <a:t>月</a:t>
            </a:r>
            <a:r>
              <a:rPr lang="en-US" altLang="zh-CN"/>
              <a:t>22</a:t>
            </a:r>
            <a:r>
              <a:rPr lang="zh-CN" altLang="en-US"/>
              <a:t>日更名为</a:t>
            </a:r>
            <a:r>
              <a:rPr lang="en-US" altLang="zh-CN"/>
              <a:t>《</a:t>
            </a:r>
            <a:r>
              <a:rPr lang="zh-CN" altLang="en-US"/>
              <a:t>人民论坛</a:t>
            </a:r>
            <a:r>
              <a:rPr lang="en-US" altLang="zh-CN"/>
              <a:t>》</a:t>
            </a:r>
            <a:r>
              <a:rPr lang="zh-CN" altLang="en-US"/>
              <a:t>，改在四版刊登，每周不止一篇 </a:t>
            </a:r>
          </a:p>
          <a:p>
            <a:pPr eaLnBrk="1" fontAlgn="auto" hangingPunct="1">
              <a:lnSpc>
                <a:spcPct val="90000"/>
              </a:lnSpc>
              <a:buClr>
                <a:schemeClr val="accent1">
                  <a:lumMod val="75000"/>
                </a:schemeClr>
              </a:buClr>
              <a:buFont typeface="Arial"/>
              <a:buChar char="•"/>
              <a:defRPr/>
            </a:pPr>
            <a:r>
              <a:rPr lang="en-US" altLang="zh-CN" b="1">
                <a:latin typeface="楷体_GB2312" pitchFamily="49" charset="-122"/>
                <a:ea typeface="楷体_GB2312" pitchFamily="49" charset="-122"/>
              </a:rPr>
              <a:t>《</a:t>
            </a:r>
            <a:r>
              <a:rPr lang="zh-CN" altLang="en-US" b="1">
                <a:latin typeface="楷体_GB2312" pitchFamily="49" charset="-122"/>
                <a:ea typeface="楷体_GB2312" pitchFamily="49" charset="-122"/>
              </a:rPr>
              <a:t>人民论坛</a:t>
            </a:r>
            <a:r>
              <a:rPr lang="en-US" altLang="zh-CN" b="1">
                <a:latin typeface="楷体_GB2312" pitchFamily="49" charset="-122"/>
                <a:ea typeface="楷体_GB2312" pitchFamily="49" charset="-122"/>
              </a:rPr>
              <a:t>》</a:t>
            </a:r>
            <a:r>
              <a:rPr lang="zh-CN" altLang="en-US" b="1">
                <a:latin typeface="楷体_GB2312" pitchFamily="49" charset="-122"/>
                <a:ea typeface="楷体_GB2312" pitchFamily="49" charset="-122"/>
              </a:rPr>
              <a:t>不是政论，但它有政论的严肃；不是理论，但又长于说理；不是散文和杂文，但又不失其灵动和文采。或者反过来说，</a:t>
            </a:r>
            <a:r>
              <a:rPr lang="en-US" altLang="zh-CN" b="1">
                <a:latin typeface="楷体_GB2312" pitchFamily="49" charset="-122"/>
                <a:ea typeface="楷体_GB2312" pitchFamily="49" charset="-122"/>
              </a:rPr>
              <a:t>《</a:t>
            </a:r>
            <a:r>
              <a:rPr lang="zh-CN" altLang="en-US" b="1">
                <a:latin typeface="楷体_GB2312" pitchFamily="49" charset="-122"/>
                <a:ea typeface="楷体_GB2312" pitchFamily="49" charset="-122"/>
              </a:rPr>
              <a:t>人民论坛</a:t>
            </a:r>
            <a:r>
              <a:rPr lang="en-US" altLang="zh-CN" b="1">
                <a:latin typeface="楷体_GB2312" pitchFamily="49" charset="-122"/>
                <a:ea typeface="楷体_GB2312" pitchFamily="49" charset="-122"/>
              </a:rPr>
              <a:t>》</a:t>
            </a:r>
            <a:r>
              <a:rPr lang="zh-CN" altLang="en-US" b="1">
                <a:latin typeface="楷体_GB2312" pitchFamily="49" charset="-122"/>
                <a:ea typeface="楷体_GB2312" pitchFamily="49" charset="-122"/>
              </a:rPr>
              <a:t>比政论似乎要</a:t>
            </a:r>
            <a:r>
              <a:rPr lang="zh-CN" altLang="en-US" b="1">
                <a:latin typeface="Arial"/>
                <a:ea typeface="楷体_GB2312" pitchFamily="49" charset="-122"/>
              </a:rPr>
              <a:t>‘</a:t>
            </a:r>
            <a:r>
              <a:rPr lang="zh-CN" altLang="en-US" b="1">
                <a:latin typeface="楷体_GB2312" pitchFamily="49" charset="-122"/>
                <a:ea typeface="楷体_GB2312" pitchFamily="49" charset="-122"/>
              </a:rPr>
              <a:t>软</a:t>
            </a:r>
            <a:r>
              <a:rPr lang="zh-CN" altLang="en-US" b="1">
                <a:latin typeface="Arial"/>
                <a:ea typeface="楷体_GB2312" pitchFamily="49" charset="-122"/>
              </a:rPr>
              <a:t>’</a:t>
            </a:r>
            <a:r>
              <a:rPr lang="zh-CN" altLang="en-US" b="1">
                <a:latin typeface="楷体_GB2312" pitchFamily="49" charset="-122"/>
                <a:ea typeface="楷体_GB2312" pitchFamily="49" charset="-122"/>
              </a:rPr>
              <a:t>一些，比理论似乎要</a:t>
            </a:r>
            <a:r>
              <a:rPr lang="zh-CN" altLang="en-US" b="1">
                <a:latin typeface="Arial"/>
                <a:ea typeface="楷体_GB2312" pitchFamily="49" charset="-122"/>
              </a:rPr>
              <a:t>‘</a:t>
            </a:r>
            <a:r>
              <a:rPr lang="zh-CN" altLang="en-US" b="1">
                <a:latin typeface="楷体_GB2312" pitchFamily="49" charset="-122"/>
                <a:ea typeface="楷体_GB2312" pitchFamily="49" charset="-122"/>
              </a:rPr>
              <a:t>实</a:t>
            </a:r>
            <a:r>
              <a:rPr lang="zh-CN" altLang="en-US" b="1">
                <a:latin typeface="Arial"/>
                <a:ea typeface="楷体_GB2312" pitchFamily="49" charset="-122"/>
              </a:rPr>
              <a:t>’</a:t>
            </a:r>
            <a:r>
              <a:rPr lang="zh-CN" altLang="en-US" b="1">
                <a:latin typeface="楷体_GB2312" pitchFamily="49" charset="-122"/>
                <a:ea typeface="楷体_GB2312" pitchFamily="49" charset="-122"/>
              </a:rPr>
              <a:t>一些，比散文和杂文似乎要</a:t>
            </a:r>
            <a:r>
              <a:rPr lang="zh-CN" altLang="en-US" b="1">
                <a:latin typeface="Arial"/>
                <a:ea typeface="楷体_GB2312" pitchFamily="49" charset="-122"/>
              </a:rPr>
              <a:t>‘</a:t>
            </a:r>
            <a:r>
              <a:rPr lang="zh-CN" altLang="en-US" b="1">
                <a:latin typeface="楷体_GB2312" pitchFamily="49" charset="-122"/>
                <a:ea typeface="楷体_GB2312" pitchFamily="49" charset="-122"/>
              </a:rPr>
              <a:t>硬</a:t>
            </a:r>
            <a:r>
              <a:rPr lang="zh-CN" altLang="en-US" b="1">
                <a:latin typeface="Arial"/>
                <a:ea typeface="楷体_GB2312" pitchFamily="49" charset="-122"/>
              </a:rPr>
              <a:t>’</a:t>
            </a:r>
            <a:r>
              <a:rPr lang="zh-CN" altLang="en-US" b="1">
                <a:latin typeface="楷体_GB2312" pitchFamily="49" charset="-122"/>
                <a:ea typeface="楷体_GB2312" pitchFamily="49" charset="-122"/>
              </a:rPr>
              <a:t>一些。</a:t>
            </a:r>
            <a:r>
              <a:rPr lang="zh-CN" altLang="en-US">
                <a:latin typeface="楷体_GB2312" pitchFamily="49" charset="-122"/>
                <a:ea typeface="楷体_GB2312" pitchFamily="49" charset="-122"/>
              </a:rPr>
              <a:t>  </a:t>
            </a:r>
          </a:p>
        </p:txBody>
      </p:sp>
      <p:sp>
        <p:nvSpPr>
          <p:cNvPr id="171012" name="日期占位符 3">
            <a:extLst>
              <a:ext uri="{FF2B5EF4-FFF2-40B4-BE49-F238E27FC236}">
                <a16:creationId xmlns="" xmlns:a16="http://schemas.microsoft.com/office/drawing/2014/main" id="{D27C85A6-6CA6-491A-A800-A491E30FA2B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F7CD1F3-C166-4E6A-A889-1C5F0B31034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1013" name="页脚占位符 5">
            <a:extLst>
              <a:ext uri="{FF2B5EF4-FFF2-40B4-BE49-F238E27FC236}">
                <a16:creationId xmlns="" xmlns:a16="http://schemas.microsoft.com/office/drawing/2014/main" id="{A6F8E324-DA07-444B-85AE-E9C8036A420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1014" name="灯片编号占位符 4">
            <a:extLst>
              <a:ext uri="{FF2B5EF4-FFF2-40B4-BE49-F238E27FC236}">
                <a16:creationId xmlns="" xmlns:a16="http://schemas.microsoft.com/office/drawing/2014/main" id="{2046B3EB-E634-4904-A65C-BCBEF86FB03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D4F74CB-9DE6-41BB-AC63-721AA7F37DE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118</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2034" name="Rectangle 2">
            <a:extLst>
              <a:ext uri="{FF2B5EF4-FFF2-40B4-BE49-F238E27FC236}">
                <a16:creationId xmlns="" xmlns:a16="http://schemas.microsoft.com/office/drawing/2014/main" id="{36D6495A-78BD-4F3D-8971-34627B340CD8}"/>
              </a:ext>
            </a:extLst>
          </p:cNvPr>
          <p:cNvSpPr>
            <a:spLocks noGrp="1" noRot="1"/>
          </p:cNvSpPr>
          <p:nvPr>
            <p:ph type="title"/>
          </p:nvPr>
        </p:nvSpPr>
        <p:spPr/>
        <p:txBody>
          <a:bodyPr/>
          <a:lstStyle/>
          <a:p>
            <a:pPr eaLnBrk="1" hangingPunct="1"/>
            <a:r>
              <a:rPr lang="zh-CN" altLang="en-US" dirty="0">
                <a:ln>
                  <a:noFill/>
                </a:ln>
              </a:rPr>
              <a:t>第九章 文字类新闻评论</a:t>
            </a:r>
          </a:p>
        </p:txBody>
      </p:sp>
      <p:graphicFrame>
        <p:nvGraphicFramePr>
          <p:cNvPr id="263218" name="Group 50">
            <a:extLst>
              <a:ext uri="{FF2B5EF4-FFF2-40B4-BE49-F238E27FC236}">
                <a16:creationId xmlns="" xmlns:a16="http://schemas.microsoft.com/office/drawing/2014/main" id="{DD402822-DF7C-45B1-8298-80649205EA14}"/>
              </a:ext>
            </a:extLst>
          </p:cNvPr>
          <p:cNvGraphicFramePr>
            <a:graphicFrameLocks noGrp="1"/>
          </p:cNvGraphicFramePr>
          <p:nvPr>
            <p:ph type="tbl" idx="1"/>
          </p:nvPr>
        </p:nvGraphicFramePr>
        <p:xfrm>
          <a:off x="611188" y="2017713"/>
          <a:ext cx="8343900" cy="4375152"/>
        </p:xfrm>
        <a:graphic>
          <a:graphicData uri="http://schemas.openxmlformats.org/drawingml/2006/table">
            <a:tbl>
              <a:tblPr/>
              <a:tblGrid>
                <a:gridCol w="936625">
                  <a:extLst>
                    <a:ext uri="{9D8B030D-6E8A-4147-A177-3AD203B41FA5}">
                      <a16:colId xmlns="" xmlns:a16="http://schemas.microsoft.com/office/drawing/2014/main" val="20000"/>
                    </a:ext>
                  </a:extLst>
                </a:gridCol>
                <a:gridCol w="2808287">
                  <a:extLst>
                    <a:ext uri="{9D8B030D-6E8A-4147-A177-3AD203B41FA5}">
                      <a16:colId xmlns="" xmlns:a16="http://schemas.microsoft.com/office/drawing/2014/main" val="20001"/>
                    </a:ext>
                  </a:extLst>
                </a:gridCol>
                <a:gridCol w="4598988">
                  <a:extLst>
                    <a:ext uri="{9D8B030D-6E8A-4147-A177-3AD203B41FA5}">
                      <a16:colId xmlns="" xmlns:a16="http://schemas.microsoft.com/office/drawing/2014/main" val="20002"/>
                    </a:ext>
                  </a:extLst>
                </a:gridCol>
              </a:tblGrid>
              <a:tr h="474566">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endParaRP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今日谈 </a:t>
                      </a:r>
                    </a:p>
                  </a:txBody>
                  <a:tcPr marT="45712" marB="45712"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人民论坛／早报自由谈 </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0667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选题 </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贴近群众生活、小事情、或者大中取小，群众性强</a:t>
                      </a:r>
                    </a:p>
                  </a:txBody>
                  <a:tcPr marT="45712" marB="45712"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引起关注的社会现象或思想问题、事件性选题</a:t>
                      </a:r>
                    </a:p>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针对性和思想性强 </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100582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议论方式</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三言两语、画龙点睛 </a:t>
                      </a:r>
                    </a:p>
                  </a:txBody>
                  <a:tcPr marT="45712" marB="45712"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条分缕析，娓娓道来。联系普遍存在社会实际进行由点及面、由表及里的深层分析与思考 </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100582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作者构成 </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群众</a:t>
                      </a:r>
                    </a:p>
                  </a:txBody>
                  <a:tcPr marT="45712" marB="45712"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报社的领导、评论员、记者和编辑，也有社外的媒体人士和各个领域的专家学者 </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822154">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其他</a:t>
                      </a:r>
                    </a:p>
                  </a:txBody>
                  <a:tcPr marT="45712" marB="45712"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写作主要是自发 </a:t>
                      </a:r>
                    </a:p>
                  </a:txBody>
                  <a:tcPr marT="45712" marB="45712"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自发之余更具</a:t>
                      </a: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Arial"/>
                          <a:ea typeface="宋体" pitchFamily="2" charset="-122"/>
                        </a:rPr>
                        <a:t>“</a:t>
                      </a: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策划</a:t>
                      </a: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Arial"/>
                          <a:ea typeface="宋体" pitchFamily="2" charset="-122"/>
                        </a:rPr>
                        <a:t>”</a:t>
                      </a:r>
                      <a:r>
                        <a:rPr kumimoji="0" lang="zh-CN" altLang="en-US" sz="20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，针对某一主题组织系列评论　 </a:t>
                      </a:r>
                    </a:p>
                  </a:txBody>
                  <a:tcPr marT="45712" marB="45712"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bl>
          </a:graphicData>
        </a:graphic>
      </p:graphicFrame>
      <p:sp>
        <p:nvSpPr>
          <p:cNvPr id="172061" name="日期占位符 3">
            <a:extLst>
              <a:ext uri="{FF2B5EF4-FFF2-40B4-BE49-F238E27FC236}">
                <a16:creationId xmlns="" xmlns:a16="http://schemas.microsoft.com/office/drawing/2014/main" id="{7D135312-9FEB-4786-80E7-9CF382F0CC5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CAF0CF3-664F-4587-B011-5D34802CB3E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2062" name="灯片编号占位符 4">
            <a:extLst>
              <a:ext uri="{FF2B5EF4-FFF2-40B4-BE49-F238E27FC236}">
                <a16:creationId xmlns="" xmlns:a16="http://schemas.microsoft.com/office/drawing/2014/main" id="{70122B4C-61BF-4C15-8115-568B479AFB6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213FC6F-8801-40F2-8C3E-37ED87D36B19}"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119</a:t>
            </a:fld>
            <a:endParaRPr lang="en-US" altLang="zh-CN" sz="1200">
              <a:latin typeface="Arial" panose="020B0604020202020204" pitchFamily="34" charset="0"/>
              <a:ea typeface="宋体" panose="02010600030101010101" pitchFamily="2" charset="-122"/>
            </a:endParaRPr>
          </a:p>
        </p:txBody>
      </p:sp>
      <p:sp>
        <p:nvSpPr>
          <p:cNvPr id="172063" name="页脚占位符 5">
            <a:extLst>
              <a:ext uri="{FF2B5EF4-FFF2-40B4-BE49-F238E27FC236}">
                <a16:creationId xmlns="" xmlns:a16="http://schemas.microsoft.com/office/drawing/2014/main" id="{7C9F0194-10D8-487C-94FF-78E28DB6CDF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a:extLst>
              <a:ext uri="{FF2B5EF4-FFF2-40B4-BE49-F238E27FC236}">
                <a16:creationId xmlns="" xmlns:a16="http://schemas.microsoft.com/office/drawing/2014/main" id="{6A466189-B1DB-4858-B315-8FD9FB9EA2D6}"/>
              </a:ext>
            </a:extLst>
          </p:cNvPr>
          <p:cNvSpPr>
            <a:spLocks noGrp="1"/>
          </p:cNvSpPr>
          <p:nvPr>
            <p:ph idx="1"/>
          </p:nvPr>
        </p:nvSpPr>
        <p:spPr>
          <a:xfrm>
            <a:off x="982663" y="1772816"/>
            <a:ext cx="7704137" cy="3837409"/>
          </a:xfrm>
        </p:spPr>
        <p:txBody>
          <a:bodyPr/>
          <a:lstStyle/>
          <a:p>
            <a:pPr eaLnBrk="1" hangingPunct="1">
              <a:buFont typeface="Wingdings" panose="05000000000000000000" pitchFamily="2" charset="2"/>
              <a:buNone/>
            </a:pPr>
            <a:r>
              <a:rPr lang="en-US" altLang="zh-CN" dirty="0"/>
              <a:t>◎</a:t>
            </a:r>
            <a:r>
              <a:rPr lang="zh-CN" altLang="en-US" dirty="0"/>
              <a:t>定义分析：</a:t>
            </a:r>
          </a:p>
          <a:p>
            <a:pPr eaLnBrk="1" hangingPunct="1"/>
            <a:r>
              <a:rPr lang="zh-CN" altLang="en-US" dirty="0"/>
              <a:t>何种体裁：新闻文体？文字体裁？  </a:t>
            </a:r>
          </a:p>
          <a:p>
            <a:pPr eaLnBrk="1" hangingPunct="1"/>
            <a:r>
              <a:rPr lang="zh-CN" altLang="en-US" dirty="0"/>
              <a:t>何种性质：政治性？群众性？ </a:t>
            </a:r>
          </a:p>
          <a:p>
            <a:pPr eaLnBrk="1" hangingPunct="1"/>
            <a:r>
              <a:rPr lang="zh-CN" altLang="en-US" dirty="0"/>
              <a:t>何种功能：批评？发议论？ </a:t>
            </a:r>
          </a:p>
          <a:p>
            <a:pPr eaLnBrk="1" hangingPunct="1"/>
            <a:r>
              <a:rPr lang="zh-CN" altLang="en-US" dirty="0"/>
              <a:t>何种载体：报刊？所有传播工具？</a:t>
            </a:r>
          </a:p>
        </p:txBody>
      </p:sp>
      <p:sp>
        <p:nvSpPr>
          <p:cNvPr id="26628" name="日期占位符 3">
            <a:extLst>
              <a:ext uri="{FF2B5EF4-FFF2-40B4-BE49-F238E27FC236}">
                <a16:creationId xmlns="" xmlns:a16="http://schemas.microsoft.com/office/drawing/2014/main" id="{185DA664-1742-492B-B7A8-DF15629C6EB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D7425C6-DBFF-47B5-8C07-674036553D0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6629" name="页脚占位符 5">
            <a:extLst>
              <a:ext uri="{FF2B5EF4-FFF2-40B4-BE49-F238E27FC236}">
                <a16:creationId xmlns="" xmlns:a16="http://schemas.microsoft.com/office/drawing/2014/main" id="{F2657D29-F3B0-4BA5-AB93-BFA571835FE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6630" name="灯片编号占位符 4">
            <a:extLst>
              <a:ext uri="{FF2B5EF4-FFF2-40B4-BE49-F238E27FC236}">
                <a16:creationId xmlns="" xmlns:a16="http://schemas.microsoft.com/office/drawing/2014/main" id="{37084540-AA9D-4924-B06C-DBF56D81A08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EA51BEE-3F06-4BB2-8946-6F66334A5FF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a:t>
            </a:fld>
            <a:endParaRPr lang="en-US" altLang="zh-CN" sz="1200">
              <a:latin typeface="Arial" panose="020B0604020202020204" pitchFamily="34" charset="0"/>
              <a:ea typeface="宋体" panose="02010600030101010101" pitchFamily="2" charset="-122"/>
            </a:endParaRPr>
          </a:p>
        </p:txBody>
      </p:sp>
      <p:sp>
        <p:nvSpPr>
          <p:cNvPr id="2" name="标题 1"/>
          <p:cNvSpPr>
            <a:spLocks noGrp="1"/>
          </p:cNvSpPr>
          <p:nvPr>
            <p:ph type="title"/>
          </p:nvPr>
        </p:nvSpPr>
        <p:spPr>
          <a:xfrm>
            <a:off x="982133" y="457201"/>
            <a:ext cx="7982355" cy="1027583"/>
          </a:xfrm>
        </p:spPr>
        <p:txBody>
          <a:bodyPr/>
          <a:lstStyle/>
          <a:p>
            <a:r>
              <a:rPr lang="zh-CN" altLang="en-US" dirty="0">
                <a:ln>
                  <a:noFill/>
                </a:ln>
              </a:rPr>
              <a:t>第二章 财经</a:t>
            </a:r>
            <a:r>
              <a:rPr lang="zh-CN" altLang="en-US" dirty="0">
                <a:ln>
                  <a:noFill/>
                </a:ln>
                <a:latin typeface="宋体" panose="02010600030101010101" pitchFamily="2" charset="-122"/>
              </a:rPr>
              <a:t>新闻评论的特点与作用</a:t>
            </a:r>
            <a:endParaRPr lang="zh-CN" altLang="en-US" dirty="0"/>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3058" name="Rectangle 2">
            <a:extLst>
              <a:ext uri="{FF2B5EF4-FFF2-40B4-BE49-F238E27FC236}">
                <a16:creationId xmlns="" xmlns:a16="http://schemas.microsoft.com/office/drawing/2014/main" id="{C3A0B081-305A-4B43-9EF6-D8E535D85E43}"/>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173059" name="Rectangle 3">
            <a:extLst>
              <a:ext uri="{FF2B5EF4-FFF2-40B4-BE49-F238E27FC236}">
                <a16:creationId xmlns="" xmlns:a16="http://schemas.microsoft.com/office/drawing/2014/main" id="{9DCDECC1-56A1-4FE3-AF10-1B33B43D958E}"/>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a:t>３、时评专栏：</a:t>
            </a:r>
            <a:r>
              <a:rPr lang="en-US" altLang="zh-CN" b="1"/>
              <a:t>《</a:t>
            </a:r>
            <a:r>
              <a:rPr lang="zh-CN" altLang="en-US" b="1"/>
              <a:t>冰点时评</a:t>
            </a:r>
            <a:r>
              <a:rPr lang="en-US" altLang="zh-CN" b="1"/>
              <a:t>》</a:t>
            </a:r>
            <a:endParaRPr lang="en-US" altLang="zh-CN"/>
          </a:p>
          <a:p>
            <a:pPr eaLnBrk="1" hangingPunct="1"/>
            <a:r>
              <a:rPr lang="en-US" altLang="zh-CN"/>
              <a:t>1998</a:t>
            </a:r>
            <a:r>
              <a:rPr lang="zh-CN" altLang="en-US"/>
              <a:t>年下半年，</a:t>
            </a:r>
            <a:r>
              <a:rPr lang="en-US" altLang="zh-CN"/>
              <a:t>《</a:t>
            </a:r>
            <a:r>
              <a:rPr lang="zh-CN" altLang="en-US"/>
              <a:t>中国青年报</a:t>
            </a:r>
            <a:r>
              <a:rPr lang="en-US" altLang="zh-CN"/>
              <a:t>》《</a:t>
            </a:r>
            <a:r>
              <a:rPr lang="zh-CN" altLang="en-US"/>
              <a:t>冰点时评</a:t>
            </a:r>
            <a:r>
              <a:rPr lang="en-US" altLang="zh-CN"/>
              <a:t>》</a:t>
            </a:r>
          </a:p>
          <a:p>
            <a:pPr eaLnBrk="1" hangingPunct="1"/>
            <a:r>
              <a:rPr lang="en-US" altLang="zh-CN"/>
              <a:t> </a:t>
            </a:r>
            <a:r>
              <a:rPr lang="zh-CN" altLang="en-US"/>
              <a:t>选题的重点 </a:t>
            </a:r>
          </a:p>
          <a:p>
            <a:pPr eaLnBrk="1" hangingPunct="1"/>
            <a:r>
              <a:rPr lang="zh-CN" altLang="en-US"/>
              <a:t> </a:t>
            </a:r>
            <a:r>
              <a:rPr lang="zh-CN" altLang="en-US">
                <a:latin typeface="Arial" panose="020B0604020202020204" pitchFamily="34" charset="0"/>
              </a:rPr>
              <a:t>“</a:t>
            </a:r>
            <a:r>
              <a:rPr lang="zh-CN" altLang="en-US"/>
              <a:t>公民写作</a:t>
            </a:r>
            <a:r>
              <a:rPr lang="zh-CN" altLang="en-US">
                <a:latin typeface="Arial" panose="020B0604020202020204" pitchFamily="34" charset="0"/>
              </a:rPr>
              <a:t>”</a:t>
            </a:r>
            <a:r>
              <a:rPr lang="zh-CN" altLang="en-US"/>
              <a:t> 　  </a:t>
            </a:r>
          </a:p>
        </p:txBody>
      </p:sp>
      <p:sp>
        <p:nvSpPr>
          <p:cNvPr id="173060" name="日期占位符 3">
            <a:extLst>
              <a:ext uri="{FF2B5EF4-FFF2-40B4-BE49-F238E27FC236}">
                <a16:creationId xmlns="" xmlns:a16="http://schemas.microsoft.com/office/drawing/2014/main" id="{747627E4-7189-44D0-94BA-D8F6069BC73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6A83718-9B3C-4A19-9298-43F834E10F4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3061" name="页脚占位符 5">
            <a:extLst>
              <a:ext uri="{FF2B5EF4-FFF2-40B4-BE49-F238E27FC236}">
                <a16:creationId xmlns="" xmlns:a16="http://schemas.microsoft.com/office/drawing/2014/main" id="{4B959B0C-F908-4FB4-A6DA-0542C1F094F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3062" name="灯片编号占位符 4">
            <a:extLst>
              <a:ext uri="{FF2B5EF4-FFF2-40B4-BE49-F238E27FC236}">
                <a16:creationId xmlns="" xmlns:a16="http://schemas.microsoft.com/office/drawing/2014/main" id="{02217068-3271-40FE-BFD9-A418521B05E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9120C43-89C4-448C-A725-E8E609B358D9}"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120</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2" name="Rectangle 37">
            <a:extLst>
              <a:ext uri="{FF2B5EF4-FFF2-40B4-BE49-F238E27FC236}">
                <a16:creationId xmlns="" xmlns:a16="http://schemas.microsoft.com/office/drawing/2014/main" id="{4A32E669-234A-4461-80E4-BA712309C78C}"/>
              </a:ext>
            </a:extLst>
          </p:cNvPr>
          <p:cNvSpPr>
            <a:spLocks noGrp="1" noRot="1"/>
          </p:cNvSpPr>
          <p:nvPr>
            <p:ph type="title"/>
          </p:nvPr>
        </p:nvSpPr>
        <p:spPr>
          <a:xfrm>
            <a:off x="982663" y="457200"/>
            <a:ext cx="7704137" cy="1099592"/>
          </a:xfrm>
        </p:spPr>
        <p:txBody>
          <a:bodyPr/>
          <a:lstStyle/>
          <a:p>
            <a:pPr eaLnBrk="1" hangingPunct="1"/>
            <a:r>
              <a:rPr lang="zh-CN" altLang="en-US" dirty="0">
                <a:ln>
                  <a:noFill/>
                </a:ln>
              </a:rPr>
              <a:t>第九章 文字类新闻评论</a:t>
            </a:r>
          </a:p>
        </p:txBody>
      </p:sp>
      <p:graphicFrame>
        <p:nvGraphicFramePr>
          <p:cNvPr id="267316" name="Group 52">
            <a:extLst>
              <a:ext uri="{FF2B5EF4-FFF2-40B4-BE49-F238E27FC236}">
                <a16:creationId xmlns="" xmlns:a16="http://schemas.microsoft.com/office/drawing/2014/main" id="{6C6087A0-0239-451D-A5A6-D88A187F5293}"/>
              </a:ext>
            </a:extLst>
          </p:cNvPr>
          <p:cNvGraphicFramePr>
            <a:graphicFrameLocks noGrp="1"/>
          </p:cNvGraphicFramePr>
          <p:nvPr>
            <p:ph idx="1"/>
            <p:extLst>
              <p:ext uri="{D42A27DB-BD31-4B8C-83A1-F6EECF244321}">
                <p14:modId xmlns:p14="http://schemas.microsoft.com/office/powerpoint/2010/main" val="1047278269"/>
              </p:ext>
            </p:extLst>
          </p:nvPr>
        </p:nvGraphicFramePr>
        <p:xfrm>
          <a:off x="1259632" y="1556792"/>
          <a:ext cx="7355160" cy="4766068"/>
        </p:xfrm>
        <a:graphic>
          <a:graphicData uri="http://schemas.openxmlformats.org/drawingml/2006/table">
            <a:tbl>
              <a:tblPr/>
              <a:tblGrid>
                <a:gridCol w="821368">
                  <a:extLst>
                    <a:ext uri="{9D8B030D-6E8A-4147-A177-3AD203B41FA5}">
                      <a16:colId xmlns="" xmlns:a16="http://schemas.microsoft.com/office/drawing/2014/main" val="20000"/>
                    </a:ext>
                  </a:extLst>
                </a:gridCol>
                <a:gridCol w="1364818">
                  <a:extLst>
                    <a:ext uri="{9D8B030D-6E8A-4147-A177-3AD203B41FA5}">
                      <a16:colId xmlns="" xmlns:a16="http://schemas.microsoft.com/office/drawing/2014/main" val="20001"/>
                    </a:ext>
                  </a:extLst>
                </a:gridCol>
                <a:gridCol w="3330872">
                  <a:extLst>
                    <a:ext uri="{9D8B030D-6E8A-4147-A177-3AD203B41FA5}">
                      <a16:colId xmlns="" xmlns:a16="http://schemas.microsoft.com/office/drawing/2014/main" val="20002"/>
                    </a:ext>
                  </a:extLst>
                </a:gridCol>
                <a:gridCol w="1838102">
                  <a:extLst>
                    <a:ext uri="{9D8B030D-6E8A-4147-A177-3AD203B41FA5}">
                      <a16:colId xmlns="" xmlns:a16="http://schemas.microsoft.com/office/drawing/2014/main" val="20003"/>
                    </a:ext>
                  </a:extLst>
                </a:gridCol>
              </a:tblGrid>
              <a:tr h="73875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endParaRPr kumimoji="0" lang="zh-CN" altLang="zh-CN"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endParaRPr>
                    </a:p>
                  </a:txBody>
                  <a:tcPr marL="83008" marR="83008" marT="45727" marB="45727"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今日谈 </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rPr>
                        <a:t>人民论坛 </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冰点时评</a:t>
                      </a:r>
                    </a:p>
                  </a:txBody>
                  <a:tcPr marL="83008" marR="83008" marT="45727" marB="45727"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28575"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1308365">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选题 </a:t>
                      </a:r>
                    </a:p>
                  </a:txBody>
                  <a:tcPr marL="83008" marR="83008" marT="45727" marB="45727"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贴近群众生活、小事情、或者大中取小，群众性强 </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rPr>
                        <a:t>引起关注的社会现象或思想问题、事件性选题为辅，针对性和思想性强 </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rPr>
                        <a:t>事件性选题：公众利益密切相关、与百姓生活紧密相连的事件或问题 </a:t>
                      </a:r>
                    </a:p>
                  </a:txBody>
                  <a:tcPr marL="83008" marR="83008" marT="45727" marB="45727"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817782">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作者构成 </a:t>
                      </a:r>
                    </a:p>
                  </a:txBody>
                  <a:tcPr marL="83008" marR="83008" marT="45727" marB="45727"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群众</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报社的领导、评论员、记者和编辑，也有社外的媒体人士和各个领域的专家学者 </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公众（话语精英占主流） </a:t>
                      </a:r>
                    </a:p>
                  </a:txBody>
                  <a:tcPr marL="83008" marR="83008" marT="45727" marB="45727"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817730">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议论方式 </a:t>
                      </a:r>
                    </a:p>
                  </a:txBody>
                  <a:tcPr marL="83008" marR="83008" marT="45727" marB="45727"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画龙点睛</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联系普遍存在社会实际进行由点及面、由表及里的深层分析与思考</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就事论事 </a:t>
                      </a:r>
                    </a:p>
                  </a:txBody>
                  <a:tcPr marL="83008" marR="83008" marT="45727" marB="45727"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12700"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735436">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话语容量 </a:t>
                      </a:r>
                    </a:p>
                  </a:txBody>
                  <a:tcPr marL="83008" marR="83008" marT="45727" marB="45727" horzOverflow="overflow">
                    <a:lnL w="28575"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a:ln>
                            <a:noFill/>
                          </a:ln>
                          <a:solidFill>
                            <a:schemeClr val="tx1"/>
                          </a:solidFill>
                          <a:effectLst>
                            <a:outerShdw blurRad="38100" dist="38100" dir="2700000" algn="tl">
                              <a:srgbClr val="000000"/>
                            </a:outerShdw>
                          </a:effectLst>
                          <a:latin typeface="Garamond" pitchFamily="18" charset="0"/>
                          <a:ea typeface="宋体" pitchFamily="2" charset="-122"/>
                        </a:rPr>
                        <a:t>小</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rPr>
                        <a:t>大</a:t>
                      </a:r>
                    </a:p>
                  </a:txBody>
                  <a:tcPr marL="83008" marR="83008" marT="45727" marB="45727" horzOverflow="overflow">
                    <a:lnL w="12700" cap="flat" cmpd="sng" algn="ctr">
                      <a:solidFill>
                        <a:schemeClr val="tx1"/>
                      </a:solidFill>
                      <a:prstDash val="solid"/>
                      <a:miter lim="800000"/>
                      <a:headEnd type="none" w="med" len="med"/>
                      <a:tailEnd type="none" w="med" len="med"/>
                    </a:lnL>
                    <a:lnR w="12700"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pitchFamily="2" charset="2"/>
                        <a:buNone/>
                        <a:tabLst/>
                      </a:pPr>
                      <a:r>
                        <a:rPr kumimoji="0" lang="zh-CN" altLang="en-US" sz="1800" b="0" i="0" u="none" strike="noStrike" cap="none" normalizeH="0" baseline="0" dirty="0">
                          <a:ln>
                            <a:noFill/>
                          </a:ln>
                          <a:solidFill>
                            <a:schemeClr val="tx1"/>
                          </a:solidFill>
                          <a:effectLst>
                            <a:outerShdw blurRad="38100" dist="38100" dir="2700000" algn="tl">
                              <a:srgbClr val="000000"/>
                            </a:outerShdw>
                          </a:effectLst>
                          <a:latin typeface="Garamond" pitchFamily="18" charset="0"/>
                          <a:ea typeface="宋体" pitchFamily="2" charset="-122"/>
                        </a:rPr>
                        <a:t>中</a:t>
                      </a:r>
                    </a:p>
                  </a:txBody>
                  <a:tcPr marL="83008" marR="83008" marT="45727" marB="45727" horzOverflow="overflow">
                    <a:lnL w="12700" cap="flat" cmpd="sng" algn="ctr">
                      <a:solidFill>
                        <a:schemeClr val="tx1"/>
                      </a:solidFill>
                      <a:prstDash val="solid"/>
                      <a:miter lim="800000"/>
                      <a:headEnd type="none" w="med" len="med"/>
                      <a:tailEnd type="none" w="med" len="med"/>
                    </a:lnL>
                    <a:lnR w="28575" cap="flat" cmpd="sng" algn="ctr">
                      <a:solidFill>
                        <a:schemeClr val="tx1"/>
                      </a:solidFill>
                      <a:prstDash val="solid"/>
                      <a:miter lim="800000"/>
                      <a:headEnd type="none" w="med" len="med"/>
                      <a:tailEnd type="none" w="med" len="med"/>
                    </a:lnR>
                    <a:lnT w="12700" cap="flat" cmpd="sng" algn="ctr">
                      <a:solidFill>
                        <a:schemeClr val="tx1"/>
                      </a:solidFill>
                      <a:prstDash val="solid"/>
                      <a:miter lim="800000"/>
                      <a:headEnd type="none" w="med" len="med"/>
                      <a:tailEnd type="none" w="med" len="med"/>
                    </a:lnT>
                    <a:lnB w="28575" cap="flat" cmpd="sng" algn="ctr">
                      <a:solidFill>
                        <a:schemeClr val="tx1"/>
                      </a:solidFill>
                      <a:prstDash val="solid"/>
                      <a:miter lim="800000"/>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bl>
          </a:graphicData>
        </a:graphic>
      </p:graphicFrame>
      <p:sp>
        <p:nvSpPr>
          <p:cNvPr id="174115" name="日期占位符 3">
            <a:extLst>
              <a:ext uri="{FF2B5EF4-FFF2-40B4-BE49-F238E27FC236}">
                <a16:creationId xmlns="" xmlns:a16="http://schemas.microsoft.com/office/drawing/2014/main" id="{270BAAEF-05B9-467E-B637-2B14B418186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68DA435-2271-49CA-81EA-B5F9E7C0C60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4116" name="页脚占位符 5">
            <a:extLst>
              <a:ext uri="{FF2B5EF4-FFF2-40B4-BE49-F238E27FC236}">
                <a16:creationId xmlns="" xmlns:a16="http://schemas.microsoft.com/office/drawing/2014/main" id="{3631AA24-992C-41C8-B0C3-AD028B47CEAF}"/>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4117" name="灯片编号占位符 4">
            <a:extLst>
              <a:ext uri="{FF2B5EF4-FFF2-40B4-BE49-F238E27FC236}">
                <a16:creationId xmlns="" xmlns:a16="http://schemas.microsoft.com/office/drawing/2014/main" id="{94033AD7-B1F4-4A8D-8E62-A3660F91EFF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0DC48D2-D667-4E63-8FC5-602ED6EEDD0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121</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5106" name="Rectangle 2">
            <a:extLst>
              <a:ext uri="{FF2B5EF4-FFF2-40B4-BE49-F238E27FC236}">
                <a16:creationId xmlns="" xmlns:a16="http://schemas.microsoft.com/office/drawing/2014/main" id="{02D2CBF0-C662-4FF2-87A6-D4136B0BC6D7}"/>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第九章文字类财经新闻评论</a:t>
            </a:r>
          </a:p>
        </p:txBody>
      </p:sp>
      <p:sp>
        <p:nvSpPr>
          <p:cNvPr id="175107" name="Rectangle 3">
            <a:extLst>
              <a:ext uri="{FF2B5EF4-FFF2-40B4-BE49-F238E27FC236}">
                <a16:creationId xmlns="" xmlns:a16="http://schemas.microsoft.com/office/drawing/2014/main" id="{40626063-4940-4629-B3E6-073619725256}"/>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dirty="0"/>
              <a:t>四、短评 </a:t>
            </a:r>
            <a:endParaRPr lang="en-US" altLang="zh-CN" dirty="0"/>
          </a:p>
          <a:p>
            <a:pPr eaLnBrk="1" hangingPunct="1">
              <a:buFont typeface="Wingdings" panose="05000000000000000000" pitchFamily="2" charset="2"/>
              <a:buNone/>
            </a:pPr>
            <a:r>
              <a:rPr lang="en-US" altLang="zh-CN" dirty="0"/>
              <a:t>1</a:t>
            </a:r>
            <a:r>
              <a:rPr lang="zh-CN" altLang="en-US" dirty="0"/>
              <a:t>、短评的特点及其应用范围</a:t>
            </a:r>
          </a:p>
          <a:p>
            <a:pPr eaLnBrk="1" hangingPunct="1">
              <a:buFont typeface="Wingdings" panose="05000000000000000000" pitchFamily="2" charset="2"/>
              <a:buNone/>
            </a:pPr>
            <a:endParaRPr lang="zh-CN" altLang="en-US" dirty="0"/>
          </a:p>
          <a:p>
            <a:pPr eaLnBrk="1" hangingPunct="1">
              <a:buFont typeface="Wingdings" panose="05000000000000000000" pitchFamily="2" charset="2"/>
              <a:buNone/>
            </a:pPr>
            <a:r>
              <a:rPr lang="en-US" altLang="zh-CN" dirty="0"/>
              <a:t>2</a:t>
            </a:r>
            <a:r>
              <a:rPr lang="zh-CN" altLang="en-US" dirty="0"/>
              <a:t>、短评写作的基本要求</a:t>
            </a:r>
          </a:p>
          <a:p>
            <a:pPr eaLnBrk="1" hangingPunct="1">
              <a:buFont typeface="Wingdings" panose="05000000000000000000" pitchFamily="2" charset="2"/>
              <a:buNone/>
            </a:pPr>
            <a:endParaRPr lang="en-US" altLang="zh-CN" dirty="0"/>
          </a:p>
        </p:txBody>
      </p:sp>
      <p:sp>
        <p:nvSpPr>
          <p:cNvPr id="175108" name="日期占位符 3">
            <a:extLst>
              <a:ext uri="{FF2B5EF4-FFF2-40B4-BE49-F238E27FC236}">
                <a16:creationId xmlns="" xmlns:a16="http://schemas.microsoft.com/office/drawing/2014/main" id="{5F2EAFB9-8E3F-4C7C-9578-B038297E3D6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C7367B9-54E6-47E3-8B4E-77840D39C24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5109" name="页脚占位符 5">
            <a:extLst>
              <a:ext uri="{FF2B5EF4-FFF2-40B4-BE49-F238E27FC236}">
                <a16:creationId xmlns="" xmlns:a16="http://schemas.microsoft.com/office/drawing/2014/main" id="{17B684A2-904F-4EE7-BD3B-CD2C6ACD74C7}"/>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5110" name="灯片编号占位符 4">
            <a:extLst>
              <a:ext uri="{FF2B5EF4-FFF2-40B4-BE49-F238E27FC236}">
                <a16:creationId xmlns="" xmlns:a16="http://schemas.microsoft.com/office/drawing/2014/main" id="{FDD8DAE8-38BB-4120-89C7-A0C770EE76E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57B3677-3195-44DF-AF76-E63EFE642E3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122</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a:extLst>
              <a:ext uri="{FF2B5EF4-FFF2-40B4-BE49-F238E27FC236}">
                <a16:creationId xmlns="" xmlns:a16="http://schemas.microsoft.com/office/drawing/2014/main" id="{16D7D869-D20E-4153-9FA6-DF7A759AA080}"/>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第九章文字类新闻评论</a:t>
            </a:r>
          </a:p>
        </p:txBody>
      </p:sp>
      <p:sp>
        <p:nvSpPr>
          <p:cNvPr id="269315" name="Rectangle 3">
            <a:extLst>
              <a:ext uri="{FF2B5EF4-FFF2-40B4-BE49-F238E27FC236}">
                <a16:creationId xmlns="" xmlns:a16="http://schemas.microsoft.com/office/drawing/2014/main" id="{026890D0-5059-4984-9ECE-8F111A3C7B65}"/>
              </a:ext>
            </a:extLst>
          </p:cNvPr>
          <p:cNvSpPr>
            <a:spLocks noGrp="1" noChangeArrowheads="1"/>
          </p:cNvSpPr>
          <p:nvPr>
            <p:ph idx="1"/>
          </p:nvPr>
        </p:nvSpPr>
        <p:spPr>
          <a:xfrm>
            <a:off x="899592" y="2276872"/>
            <a:ext cx="7704137" cy="3332163"/>
          </a:xfrm>
        </p:spPr>
        <p:txBody>
          <a:bodyPr rtlCol="0">
            <a:normAutofit fontScale="92500" lnSpcReduction="20000"/>
          </a:bodyPr>
          <a:lstStyle/>
          <a:p>
            <a:pPr eaLnBrk="1" fontAlgn="auto" hangingPunct="1">
              <a:buClr>
                <a:schemeClr val="accent1">
                  <a:lumMod val="75000"/>
                </a:schemeClr>
              </a:buClr>
              <a:buFont typeface="Wingdings" panose="05000000000000000000" pitchFamily="2" charset="2"/>
              <a:buNone/>
              <a:defRPr/>
            </a:pPr>
            <a:r>
              <a:rPr lang="zh-CN" altLang="en-US" sz="2800" dirty="0"/>
              <a:t>五、编者按</a:t>
            </a:r>
          </a:p>
          <a:p>
            <a:pPr eaLnBrk="1" fontAlgn="auto" hangingPunct="1">
              <a:buClr>
                <a:schemeClr val="accent1">
                  <a:lumMod val="75000"/>
                </a:schemeClr>
              </a:buClr>
              <a:buFont typeface="Wingdings" panose="05000000000000000000" pitchFamily="2" charset="2"/>
              <a:buNone/>
              <a:defRPr/>
            </a:pPr>
            <a:r>
              <a:rPr lang="en-US" altLang="zh-CN" sz="2800" dirty="0"/>
              <a:t>1</a:t>
            </a:r>
            <a:r>
              <a:rPr lang="zh-CN" altLang="en-US" sz="2800" dirty="0"/>
              <a:t>、定义： 简要的提示、评议、阐述或补充说明的文字 </a:t>
            </a:r>
          </a:p>
          <a:p>
            <a:pPr eaLnBrk="1" fontAlgn="auto" hangingPunct="1">
              <a:buClr>
                <a:schemeClr val="accent1">
                  <a:lumMod val="75000"/>
                </a:schemeClr>
              </a:buClr>
              <a:buFont typeface="Wingdings" panose="05000000000000000000" pitchFamily="2" charset="2"/>
              <a:buNone/>
              <a:defRPr/>
            </a:pPr>
            <a:r>
              <a:rPr lang="en-US" altLang="zh-CN" sz="2800" dirty="0"/>
              <a:t>2</a:t>
            </a:r>
            <a:r>
              <a:rPr lang="zh-CN" altLang="en-US" sz="2800" dirty="0"/>
              <a:t>、大体分为两类：</a:t>
            </a:r>
          </a:p>
          <a:p>
            <a:pPr eaLnBrk="1" fontAlgn="auto" hangingPunct="1">
              <a:buClr>
                <a:schemeClr val="accent1">
                  <a:lumMod val="75000"/>
                </a:schemeClr>
              </a:buClr>
              <a:buFont typeface="Wingdings" panose="05000000000000000000" pitchFamily="2" charset="2"/>
              <a:buNone/>
              <a:defRPr/>
            </a:pPr>
            <a:r>
              <a:rPr lang="zh-CN" altLang="en-US" sz="2800" dirty="0"/>
              <a:t>◆评论性</a:t>
            </a:r>
            <a:r>
              <a:rPr lang="en-US" altLang="zh-CN" sz="2800" dirty="0">
                <a:latin typeface="Arial"/>
              </a:rPr>
              <a:t>——</a:t>
            </a:r>
            <a:r>
              <a:rPr lang="zh-CN" altLang="en-US" sz="2800" dirty="0"/>
              <a:t>提炼文章的思想，或加以发挥</a:t>
            </a:r>
          </a:p>
          <a:p>
            <a:pPr eaLnBrk="1" fontAlgn="auto" hangingPunct="1">
              <a:buClr>
                <a:schemeClr val="accent1">
                  <a:lumMod val="75000"/>
                </a:schemeClr>
              </a:buClr>
              <a:buFont typeface="Wingdings" panose="05000000000000000000" pitchFamily="2" charset="2"/>
              <a:buNone/>
              <a:defRPr/>
            </a:pPr>
            <a:r>
              <a:rPr lang="zh-CN" altLang="en-US" sz="2800" dirty="0"/>
              <a:t>   </a:t>
            </a:r>
          </a:p>
          <a:p>
            <a:pPr eaLnBrk="1" fontAlgn="auto" hangingPunct="1">
              <a:buClr>
                <a:schemeClr val="accent1">
                  <a:lumMod val="75000"/>
                </a:schemeClr>
              </a:buClr>
              <a:buFont typeface="Wingdings" panose="05000000000000000000" pitchFamily="2" charset="2"/>
              <a:buNone/>
              <a:defRPr/>
            </a:pPr>
            <a:r>
              <a:rPr lang="zh-CN" altLang="en-US" sz="2800" dirty="0"/>
              <a:t>◆说明性</a:t>
            </a:r>
            <a:r>
              <a:rPr lang="en-US" altLang="zh-CN" sz="2800" dirty="0">
                <a:latin typeface="Arial"/>
              </a:rPr>
              <a:t>——</a:t>
            </a:r>
            <a:r>
              <a:rPr lang="zh-CN" altLang="en-US" sz="2800" dirty="0"/>
              <a:t>介绍背景、意图，引起读者重视。</a:t>
            </a:r>
          </a:p>
        </p:txBody>
      </p:sp>
      <p:sp>
        <p:nvSpPr>
          <p:cNvPr id="176132" name="日期占位符 3">
            <a:extLst>
              <a:ext uri="{FF2B5EF4-FFF2-40B4-BE49-F238E27FC236}">
                <a16:creationId xmlns="" xmlns:a16="http://schemas.microsoft.com/office/drawing/2014/main" id="{B286637C-C891-4638-BFB5-1F9517336C3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D99E1A5-236F-47F6-875E-94A0BB040D4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6133" name="页脚占位符 5">
            <a:extLst>
              <a:ext uri="{FF2B5EF4-FFF2-40B4-BE49-F238E27FC236}">
                <a16:creationId xmlns="" xmlns:a16="http://schemas.microsoft.com/office/drawing/2014/main" id="{6A515CC3-9BB9-40B2-ABB9-5111DDF3614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6134" name="灯片编号占位符 4">
            <a:extLst>
              <a:ext uri="{FF2B5EF4-FFF2-40B4-BE49-F238E27FC236}">
                <a16:creationId xmlns="" xmlns:a16="http://schemas.microsoft.com/office/drawing/2014/main" id="{09B4F044-C18D-4DEA-823D-B1458CD1371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4249261-AF0E-48CA-8F7C-C9047F9B488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123</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7154" name="Rectangle 2">
            <a:extLst>
              <a:ext uri="{FF2B5EF4-FFF2-40B4-BE49-F238E27FC236}">
                <a16:creationId xmlns="" xmlns:a16="http://schemas.microsoft.com/office/drawing/2014/main" id="{D81FE765-404E-40D1-BE86-D9D039907BF1}"/>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第九章文字类新闻评论</a:t>
            </a:r>
          </a:p>
        </p:txBody>
      </p:sp>
      <p:sp>
        <p:nvSpPr>
          <p:cNvPr id="177155" name="Rectangle 3">
            <a:extLst>
              <a:ext uri="{FF2B5EF4-FFF2-40B4-BE49-F238E27FC236}">
                <a16:creationId xmlns="" xmlns:a16="http://schemas.microsoft.com/office/drawing/2014/main" id="{35E7A189-8CB6-439F-B20F-58900271231F}"/>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a:t>3</a:t>
            </a:r>
            <a:r>
              <a:rPr lang="zh-CN" altLang="en-US"/>
              <a:t>、特点</a:t>
            </a:r>
          </a:p>
          <a:p>
            <a:pPr eaLnBrk="1" hangingPunct="1"/>
            <a:r>
              <a:rPr lang="zh-CN" altLang="en-US"/>
              <a:t>依附性 </a:t>
            </a:r>
          </a:p>
          <a:p>
            <a:pPr eaLnBrk="1" hangingPunct="1"/>
            <a:r>
              <a:rPr lang="zh-CN" altLang="en-US"/>
              <a:t> </a:t>
            </a:r>
            <a:r>
              <a:rPr lang="zh-CN" altLang="en-US">
                <a:latin typeface="Arial" panose="020B0604020202020204" pitchFamily="34" charset="0"/>
              </a:rPr>
              <a:t>“</a:t>
            </a:r>
            <a:r>
              <a:rPr lang="zh-CN" altLang="en-US"/>
              <a:t>专用性</a:t>
            </a:r>
            <a:r>
              <a:rPr lang="zh-CN" altLang="en-US">
                <a:latin typeface="Arial" panose="020B0604020202020204" pitchFamily="34" charset="0"/>
              </a:rPr>
              <a:t>“</a:t>
            </a:r>
            <a:r>
              <a:rPr lang="zh-CN" altLang="en-US"/>
              <a:t>代表编辑部表态，制度性特征，编者按不是个人写作，代表媒体的立场，选题没有社论重大，多用于慎重场合，必要处，不可滥用。 </a:t>
            </a:r>
          </a:p>
          <a:p>
            <a:pPr eaLnBrk="1" hangingPunct="1"/>
            <a:r>
              <a:rPr lang="zh-CN" altLang="en-US"/>
              <a:t>精炼</a:t>
            </a:r>
            <a:r>
              <a:rPr lang="en-US" altLang="zh-CN">
                <a:latin typeface="Arial" panose="020B0604020202020204" pitchFamily="34" charset="0"/>
              </a:rPr>
              <a:t>——</a:t>
            </a:r>
            <a:r>
              <a:rPr lang="zh-CN" altLang="en-US"/>
              <a:t>直接发表意见，不论证；</a:t>
            </a:r>
          </a:p>
          <a:p>
            <a:pPr eaLnBrk="1" hangingPunct="1"/>
            <a:endParaRPr lang="en-US" altLang="zh-CN"/>
          </a:p>
        </p:txBody>
      </p:sp>
      <p:sp>
        <p:nvSpPr>
          <p:cNvPr id="177156" name="日期占位符 3">
            <a:extLst>
              <a:ext uri="{FF2B5EF4-FFF2-40B4-BE49-F238E27FC236}">
                <a16:creationId xmlns="" xmlns:a16="http://schemas.microsoft.com/office/drawing/2014/main" id="{F838560A-0D29-4229-AC0F-7101719B9A6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66D9778-ED40-48B6-AD89-0A4B423EAA0A}"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7157" name="页脚占位符 5">
            <a:extLst>
              <a:ext uri="{FF2B5EF4-FFF2-40B4-BE49-F238E27FC236}">
                <a16:creationId xmlns="" xmlns:a16="http://schemas.microsoft.com/office/drawing/2014/main" id="{DF21369B-6484-4879-A166-BC00F5F7E78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7158" name="灯片编号占位符 4">
            <a:extLst>
              <a:ext uri="{FF2B5EF4-FFF2-40B4-BE49-F238E27FC236}">
                <a16:creationId xmlns="" xmlns:a16="http://schemas.microsoft.com/office/drawing/2014/main" id="{7CF67E40-DD58-4424-A767-8E933558B82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EC0C4B6-1AB8-42AF-B16B-6699E43476B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124</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a:extLst>
              <a:ext uri="{FF2B5EF4-FFF2-40B4-BE49-F238E27FC236}">
                <a16:creationId xmlns="" xmlns:a16="http://schemas.microsoft.com/office/drawing/2014/main" id="{CB359728-4D4B-4DC4-ADD7-7A058DE0F0D8}"/>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 文字类新闻评论</a:t>
            </a:r>
          </a:p>
        </p:txBody>
      </p:sp>
      <p:sp>
        <p:nvSpPr>
          <p:cNvPr id="271363" name="Rectangle 3">
            <a:extLst>
              <a:ext uri="{FF2B5EF4-FFF2-40B4-BE49-F238E27FC236}">
                <a16:creationId xmlns="" xmlns:a16="http://schemas.microsoft.com/office/drawing/2014/main" id="{C2229B95-17F0-4549-87F0-C3B20DE9CA8B}"/>
              </a:ext>
            </a:extLst>
          </p:cNvPr>
          <p:cNvSpPr>
            <a:spLocks noGrp="1" noChangeArrowheads="1"/>
          </p:cNvSpPr>
          <p:nvPr>
            <p:ph idx="1"/>
          </p:nvPr>
        </p:nvSpPr>
        <p:spPr>
          <a:xfrm>
            <a:off x="982663" y="2276872"/>
            <a:ext cx="7704137" cy="3332163"/>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en-US" altLang="zh-CN" sz="2800" dirty="0"/>
              <a:t>4</a:t>
            </a:r>
            <a:r>
              <a:rPr lang="zh-CN" altLang="en-US" sz="2800" dirty="0"/>
              <a:t>、主要形式</a:t>
            </a:r>
          </a:p>
          <a:p>
            <a:pPr eaLnBrk="1" fontAlgn="auto" hangingPunct="1">
              <a:buClr>
                <a:schemeClr val="accent1">
                  <a:lumMod val="75000"/>
                </a:schemeClr>
              </a:buClr>
              <a:buFont typeface="Arial"/>
              <a:buChar char="•"/>
              <a:defRPr/>
            </a:pPr>
            <a:r>
              <a:rPr lang="zh-CN" altLang="en-US" sz="2800" dirty="0"/>
              <a:t>文前：最常用，居于一篇文章文前，针对一篇文章而言，但有时也有为一组文章或一版文章而作的。常以楷体或正文大一号的字体排版。</a:t>
            </a:r>
          </a:p>
          <a:p>
            <a:pPr eaLnBrk="1" fontAlgn="auto" hangingPunct="1">
              <a:buClr>
                <a:schemeClr val="accent1">
                  <a:lumMod val="75000"/>
                </a:schemeClr>
              </a:buClr>
              <a:buFont typeface="Arial"/>
              <a:buChar char="•"/>
              <a:defRPr/>
            </a:pPr>
            <a:r>
              <a:rPr lang="zh-CN" altLang="en-US" sz="2800" dirty="0"/>
              <a:t>文中</a:t>
            </a:r>
            <a:r>
              <a:rPr lang="en-US" altLang="zh-CN" sz="2800" dirty="0"/>
              <a:t>: </a:t>
            </a:r>
          </a:p>
          <a:p>
            <a:pPr eaLnBrk="1" fontAlgn="auto" hangingPunct="1">
              <a:buClr>
                <a:schemeClr val="accent1">
                  <a:lumMod val="75000"/>
                </a:schemeClr>
              </a:buClr>
              <a:buFont typeface="Arial"/>
              <a:buChar char="•"/>
              <a:defRPr/>
            </a:pPr>
            <a:r>
              <a:rPr lang="zh-CN" altLang="en-US" sz="2800" dirty="0"/>
              <a:t>文后（编后）：一般简要说明编辑部对报道的基本态度，借题发挥，因事议论，深化主题。 </a:t>
            </a:r>
          </a:p>
        </p:txBody>
      </p:sp>
      <p:sp>
        <p:nvSpPr>
          <p:cNvPr id="178180" name="日期占位符 3">
            <a:extLst>
              <a:ext uri="{FF2B5EF4-FFF2-40B4-BE49-F238E27FC236}">
                <a16:creationId xmlns="" xmlns:a16="http://schemas.microsoft.com/office/drawing/2014/main" id="{30BF5920-BFA6-4165-922E-ED441D58262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D8B2D57-0856-4423-BA2A-4FEF81DD5B6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8181" name="页脚占位符 5">
            <a:extLst>
              <a:ext uri="{FF2B5EF4-FFF2-40B4-BE49-F238E27FC236}">
                <a16:creationId xmlns="" xmlns:a16="http://schemas.microsoft.com/office/drawing/2014/main" id="{980E7E14-3175-411D-90A8-A9394DDEBF7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8182" name="灯片编号占位符 4">
            <a:extLst>
              <a:ext uri="{FF2B5EF4-FFF2-40B4-BE49-F238E27FC236}">
                <a16:creationId xmlns="" xmlns:a16="http://schemas.microsoft.com/office/drawing/2014/main" id="{1DA9A2E4-CE4E-489E-A332-2937AA82D78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0DC4BD0-40E3-457D-B365-9E8D65DB8F5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125</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a:extLst>
              <a:ext uri="{FF2B5EF4-FFF2-40B4-BE49-F238E27FC236}">
                <a16:creationId xmlns="" xmlns:a16="http://schemas.microsoft.com/office/drawing/2014/main" id="{7AD4A8F1-D67C-408B-9566-3B54AD281132}"/>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第九章文字类新闻评论</a:t>
            </a:r>
          </a:p>
        </p:txBody>
      </p:sp>
      <p:sp>
        <p:nvSpPr>
          <p:cNvPr id="272387" name="Rectangle 3">
            <a:extLst>
              <a:ext uri="{FF2B5EF4-FFF2-40B4-BE49-F238E27FC236}">
                <a16:creationId xmlns="" xmlns:a16="http://schemas.microsoft.com/office/drawing/2014/main" id="{9EB2F6E1-66B2-4FC5-BD2C-00A054C6AD5F}"/>
              </a:ext>
            </a:extLst>
          </p:cNvPr>
          <p:cNvSpPr>
            <a:spLocks noGrp="1" noChangeArrowheads="1"/>
          </p:cNvSpPr>
          <p:nvPr>
            <p:ph idx="1"/>
          </p:nvPr>
        </p:nvSpPr>
        <p:spPr>
          <a:xfrm>
            <a:off x="982663" y="2667000"/>
            <a:ext cx="7704137" cy="3332163"/>
          </a:xfrm>
        </p:spPr>
        <p:txBody>
          <a:bodyPr rtlCol="0">
            <a:normAutofit lnSpcReduction="10000"/>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dirty="0"/>
              <a:t>六、配评论　</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１、定义：指为配合某一特定的新闻报道而撰写的言论。</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２、与普通评论、编者按的区别</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◆是岗位写作，代表媒体的立场，与社论和编者按相同</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◆显示编者对特定文稿的评价：与编者按相同</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◆不同之处</a:t>
            </a:r>
            <a:r>
              <a:rPr lang="en-US" altLang="zh-CN" dirty="0"/>
              <a:t>:</a:t>
            </a:r>
            <a:r>
              <a:rPr lang="zh-CN" altLang="en-US" dirty="0"/>
              <a:t>配评论是完整、纯粹、充分的新闻评论，独立的，其分量一般要比编者按要重。</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◆配评论不必单独叙事，因所配新闻事件就在同版临近位置</a:t>
            </a:r>
          </a:p>
        </p:txBody>
      </p:sp>
      <p:sp>
        <p:nvSpPr>
          <p:cNvPr id="179204" name="日期占位符 3">
            <a:extLst>
              <a:ext uri="{FF2B5EF4-FFF2-40B4-BE49-F238E27FC236}">
                <a16:creationId xmlns="" xmlns:a16="http://schemas.microsoft.com/office/drawing/2014/main" id="{A58AEB44-A6AF-44C1-B27C-5D37C7D8552D}"/>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F0E01DC-EC27-46AC-8FC4-AA721890632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79205" name="页脚占位符 5">
            <a:extLst>
              <a:ext uri="{FF2B5EF4-FFF2-40B4-BE49-F238E27FC236}">
                <a16:creationId xmlns="" xmlns:a16="http://schemas.microsoft.com/office/drawing/2014/main" id="{5FCC0C08-46CE-4579-A4DA-E752CBCBE39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79206" name="灯片编号占位符 4">
            <a:extLst>
              <a:ext uri="{FF2B5EF4-FFF2-40B4-BE49-F238E27FC236}">
                <a16:creationId xmlns="" xmlns:a16="http://schemas.microsoft.com/office/drawing/2014/main" id="{209990BF-3E0D-4A2C-A7A1-4BFBA82AECE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AB134D0-7BF3-40D5-9AFF-FD988AD79E5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993636" y="-2240"/>
            <a:ext cx="7704667" cy="811559"/>
          </a:xfrm>
        </p:spPr>
        <p:txBody>
          <a:bodyPr/>
          <a:lstStyle/>
          <a:p>
            <a:r>
              <a:rPr lang="zh-CN" altLang="en-US" dirty="0">
                <a:ln>
                  <a:noFill/>
                </a:ln>
              </a:rPr>
              <a:t>第十章  广播财经新闻评论</a:t>
            </a:r>
            <a:endParaRPr lang="zh-CN" altLang="en-US" dirty="0"/>
          </a:p>
        </p:txBody>
      </p:sp>
      <p:sp>
        <p:nvSpPr>
          <p:cNvPr id="3" name="内容占位符 2"/>
          <p:cNvSpPr>
            <a:spLocks noGrp="1"/>
          </p:cNvSpPr>
          <p:nvPr>
            <p:ph idx="1"/>
          </p:nvPr>
        </p:nvSpPr>
        <p:spPr>
          <a:xfrm>
            <a:off x="1023308" y="1196752"/>
            <a:ext cx="7622315" cy="5431665"/>
          </a:xfrm>
        </p:spPr>
        <p:txBody>
          <a:bodyPr/>
          <a:lstStyle/>
          <a:p>
            <a:pPr eaLnBrk="1" fontAlgn="auto" hangingPunct="1">
              <a:buClr>
                <a:schemeClr val="accent1">
                  <a:lumMod val="75000"/>
                </a:schemeClr>
              </a:buClr>
              <a:buFont typeface="Wingdings" panose="05000000000000000000" pitchFamily="2" charset="2"/>
              <a:buNone/>
              <a:defRPr/>
            </a:pPr>
            <a:endParaRPr lang="en-US" altLang="zh-CN" sz="2000" dirty="0" smtClean="0">
              <a:hlinkClick r:id="rId2"/>
            </a:endParaRPr>
          </a:p>
          <a:p>
            <a:pPr eaLnBrk="1" fontAlgn="auto" hangingPunct="1">
              <a:buClr>
                <a:schemeClr val="accent1">
                  <a:lumMod val="75000"/>
                </a:schemeClr>
              </a:buClr>
              <a:buNone/>
              <a:defRPr/>
            </a:pPr>
            <a:r>
              <a:rPr lang="zh-CN" altLang="en-US" sz="2000" dirty="0"/>
              <a:t>◆广播访谈，记者或主持人与评论员或嘉宾一问一答，前者穿针引线，后者发表观点 </a:t>
            </a:r>
            <a:endParaRPr lang="en-US" altLang="zh-CN" sz="2000" dirty="0"/>
          </a:p>
          <a:p>
            <a:pPr eaLnBrk="1" fontAlgn="auto" hangingPunct="1">
              <a:buClr>
                <a:schemeClr val="accent1">
                  <a:lumMod val="75000"/>
                </a:schemeClr>
              </a:buClr>
              <a:buFont typeface="Wingdings" panose="05000000000000000000" pitchFamily="2" charset="2"/>
              <a:buNone/>
              <a:defRPr/>
            </a:pPr>
            <a:r>
              <a:rPr lang="en-US" altLang="zh-CN" sz="1800" dirty="0" smtClean="0"/>
              <a:t> </a:t>
            </a:r>
            <a:endParaRPr lang="zh-CN" altLang="en-US" sz="1800" dirty="0"/>
          </a:p>
          <a:p>
            <a:pPr eaLnBrk="1" fontAlgn="auto" hangingPunct="1">
              <a:buClr>
                <a:schemeClr val="accent1">
                  <a:lumMod val="75000"/>
                </a:schemeClr>
              </a:buClr>
              <a:buFont typeface="Wingdings" panose="05000000000000000000" pitchFamily="2" charset="2"/>
              <a:buNone/>
              <a:defRPr/>
            </a:pPr>
            <a:r>
              <a:rPr lang="zh-CN" altLang="en-US" sz="2000" dirty="0"/>
              <a:t>◆主持人评论，主持人邀嘉宾谈话，由嘉宾说出事实性证据，主持人引伸、概括、发表议论。</a:t>
            </a:r>
            <a:endParaRPr lang="en-US" altLang="zh-CN" sz="2000" dirty="0"/>
          </a:p>
          <a:p>
            <a:pPr eaLnBrk="1" fontAlgn="auto" hangingPunct="1">
              <a:buClr>
                <a:schemeClr val="accent1">
                  <a:lumMod val="75000"/>
                </a:schemeClr>
              </a:buClr>
              <a:buFont typeface="Wingdings" panose="05000000000000000000" pitchFamily="2" charset="2"/>
              <a:buNone/>
              <a:defRPr/>
            </a:pPr>
            <a:r>
              <a:rPr lang="en-US" altLang="zh-CN" sz="1800" dirty="0" smtClean="0"/>
              <a:t> </a:t>
            </a:r>
            <a:endParaRPr lang="en-US" altLang="zh-CN" sz="1800" dirty="0"/>
          </a:p>
          <a:p>
            <a:pPr marL="0" indent="0" eaLnBrk="1" fontAlgn="auto" hangingPunct="1">
              <a:buClr>
                <a:schemeClr val="accent1">
                  <a:lumMod val="75000"/>
                </a:schemeClr>
              </a:buClr>
              <a:buNone/>
              <a:defRPr/>
            </a:pPr>
            <a:r>
              <a:rPr lang="zh-CN" altLang="en-US" sz="2000" dirty="0" smtClean="0"/>
              <a:t>◆广播述评：夹叙夹议 </a:t>
            </a:r>
            <a:endParaRPr lang="en-US" altLang="zh-CN" sz="2000" dirty="0">
              <a:hlinkClick r:id="rId3"/>
            </a:endParaRPr>
          </a:p>
          <a:p>
            <a:pPr eaLnBrk="1" fontAlgn="auto" hangingPunct="1">
              <a:buClr>
                <a:schemeClr val="accent1">
                  <a:lumMod val="75000"/>
                </a:schemeClr>
              </a:buClr>
              <a:buNone/>
              <a:defRPr/>
            </a:pPr>
            <a:r>
              <a:rPr lang="en-US" altLang="zh-CN" sz="1800" dirty="0" smtClean="0"/>
              <a:t> </a:t>
            </a:r>
            <a:endParaRPr lang="en-US" altLang="zh-CN" sz="1800" dirty="0"/>
          </a:p>
          <a:p>
            <a:pPr eaLnBrk="1" fontAlgn="auto" hangingPunct="1">
              <a:buClr>
                <a:schemeClr val="accent1">
                  <a:lumMod val="75000"/>
                </a:schemeClr>
              </a:buClr>
              <a:buNone/>
              <a:defRPr/>
            </a:pPr>
            <a:endParaRPr lang="zh-CN" altLang="en-US" sz="2000" dirty="0"/>
          </a:p>
          <a:p>
            <a:pPr eaLnBrk="1" fontAlgn="auto" hangingPunct="1">
              <a:buClr>
                <a:schemeClr val="accent1">
                  <a:lumMod val="75000"/>
                </a:schemeClr>
              </a:buClr>
              <a:buFont typeface="Wingdings" panose="05000000000000000000" pitchFamily="2" charset="2"/>
              <a:buNone/>
              <a:defRPr/>
            </a:pPr>
            <a:endParaRPr lang="zh-CN" altLang="en-US" sz="2000" dirty="0"/>
          </a:p>
          <a:p>
            <a:endParaRPr lang="zh-CN" altLang="en-US" dirty="0"/>
          </a:p>
        </p:txBody>
      </p:sp>
      <p:sp>
        <p:nvSpPr>
          <p:cNvPr id="4" name="日期占位符 3"/>
          <p:cNvSpPr>
            <a:spLocks noGrp="1"/>
          </p:cNvSpPr>
          <p:nvPr>
            <p:ph type="dt" sz="half" idx="10"/>
          </p:nvPr>
        </p:nvSpPr>
        <p:spPr/>
        <p:txBody>
          <a:bodyPr/>
          <a:lstStyle/>
          <a:p>
            <a:pPr>
              <a:defRPr/>
            </a:pPr>
            <a:fld id="{C1C7DBBB-ED3F-4DAE-812C-28BEAD4D020A}" type="datetime1">
              <a:rPr lang="zh-CN" altLang="en-US" smtClean="0"/>
              <a:pPr>
                <a:defRPr/>
              </a:pPr>
              <a:t>2023/6/29</a:t>
            </a:fld>
            <a:endParaRPr lang="en-US" altLang="zh-CN"/>
          </a:p>
        </p:txBody>
      </p:sp>
      <p:sp>
        <p:nvSpPr>
          <p:cNvPr id="5" name="页脚占位符 4"/>
          <p:cNvSpPr>
            <a:spLocks noGrp="1"/>
          </p:cNvSpPr>
          <p:nvPr>
            <p:ph type="ftr" sz="quarter" idx="11"/>
          </p:nvPr>
        </p:nvSpPr>
        <p:spPr/>
        <p:txBody>
          <a:bodyPr/>
          <a:lstStyle/>
          <a:p>
            <a:pPr>
              <a:defRPr/>
            </a:pPr>
            <a:r>
              <a:rPr lang="en-US" altLang="zh-CN" smtClean="0"/>
              <a:t>作者：刘晓红</a:t>
            </a:r>
            <a:endParaRPr lang="en-US" altLang="zh-CN"/>
          </a:p>
        </p:txBody>
      </p:sp>
      <p:sp>
        <p:nvSpPr>
          <p:cNvPr id="6" name="灯片编号占位符 5"/>
          <p:cNvSpPr>
            <a:spLocks noGrp="1"/>
          </p:cNvSpPr>
          <p:nvPr>
            <p:ph type="sldNum" sz="quarter" idx="12"/>
          </p:nvPr>
        </p:nvSpPr>
        <p:spPr/>
        <p:txBody>
          <a:bodyPr/>
          <a:lstStyle/>
          <a:p>
            <a:pPr>
              <a:defRPr/>
            </a:pPr>
            <a:fld id="{97D0C03F-1517-443E-A924-FE897052870D}" type="slidenum">
              <a:rPr lang="en-US" altLang="zh-CN" smtClean="0"/>
              <a:pPr>
                <a:defRPr/>
              </a:pPr>
              <a:t>127</a:t>
            </a:fld>
            <a:endParaRPr lang="en-US" altLang="zh-CN"/>
          </a:p>
        </p:txBody>
      </p:sp>
    </p:spTree>
    <p:extLst>
      <p:ext uri="{BB962C8B-B14F-4D97-AF65-F5344CB8AC3E}">
        <p14:creationId xmlns:p14="http://schemas.microsoft.com/office/powerpoint/2010/main" val="493192996"/>
      </p:ext>
    </p:extLst>
  </p:cSld>
  <p:clrMapOvr>
    <a:masterClrMapping/>
  </p:clrMapOvr>
  <p:timing>
    <p:tnLst>
      <p:par>
        <p:cTn id="1" dur="indefinite" restart="never" nodeType="tmRoot"/>
      </p:par>
    </p:tnLst>
  </p:timing>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a:extLst>
              <a:ext uri="{FF2B5EF4-FFF2-40B4-BE49-F238E27FC236}">
                <a16:creationId xmlns="" xmlns:a16="http://schemas.microsoft.com/office/drawing/2014/main" id="{1B9F24D0-5141-4F58-AC72-1C8C63384423}"/>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第十章  广播财经新闻评论</a:t>
            </a:r>
          </a:p>
        </p:txBody>
      </p:sp>
      <p:sp>
        <p:nvSpPr>
          <p:cNvPr id="182275" name="Rectangle 3">
            <a:extLst>
              <a:ext uri="{FF2B5EF4-FFF2-40B4-BE49-F238E27FC236}">
                <a16:creationId xmlns="" xmlns:a16="http://schemas.microsoft.com/office/drawing/2014/main" id="{1E508978-B64F-4C5F-8432-29F3ED9C849E}"/>
              </a:ext>
            </a:extLst>
          </p:cNvPr>
          <p:cNvSpPr>
            <a:spLocks noGrp="1"/>
          </p:cNvSpPr>
          <p:nvPr>
            <p:ph idx="1"/>
          </p:nvPr>
        </p:nvSpPr>
        <p:spPr>
          <a:xfrm>
            <a:off x="982663" y="2276475"/>
            <a:ext cx="7704137" cy="3333750"/>
          </a:xfrm>
        </p:spPr>
        <p:txBody>
          <a:bodyPr/>
          <a:lstStyle/>
          <a:p>
            <a:pPr eaLnBrk="1" hangingPunct="1">
              <a:buFont typeface="Wingdings" panose="05000000000000000000" pitchFamily="2" charset="2"/>
              <a:buNone/>
            </a:pPr>
            <a:r>
              <a:rPr lang="zh-CN" altLang="en-US" dirty="0"/>
              <a:t>二、特点 </a:t>
            </a:r>
          </a:p>
          <a:p>
            <a:pPr eaLnBrk="1" hangingPunct="1">
              <a:buFont typeface="Wingdings" panose="05000000000000000000" pitchFamily="2" charset="2"/>
              <a:buNone/>
            </a:pPr>
            <a:r>
              <a:rPr lang="zh-CN" altLang="en-US" dirty="0"/>
              <a:t>    广播是有声语言，传播速度快，听众面广，而又转瞬即逝，过耳不留，不易保存，选择性强。 </a:t>
            </a:r>
          </a:p>
          <a:p>
            <a:pPr eaLnBrk="1" hangingPunct="1">
              <a:buFont typeface="Wingdings" panose="05000000000000000000" pitchFamily="2" charset="2"/>
              <a:buNone/>
            </a:pPr>
            <a:r>
              <a:rPr lang="zh-CN" altLang="en-US" dirty="0"/>
              <a:t> ◆短小精炼</a:t>
            </a:r>
            <a:r>
              <a:rPr lang="zh-CN" altLang="en-US" dirty="0">
                <a:latin typeface="Arial" panose="020B0604020202020204" pitchFamily="34" charset="0"/>
              </a:rPr>
              <a:t> </a:t>
            </a:r>
            <a:r>
              <a:rPr lang="zh-CN" altLang="en-US" dirty="0"/>
              <a:t> 　</a:t>
            </a:r>
          </a:p>
          <a:p>
            <a:pPr eaLnBrk="1" hangingPunct="1">
              <a:buFont typeface="Wingdings" panose="05000000000000000000" pitchFamily="2" charset="2"/>
              <a:buNone/>
            </a:pPr>
            <a:r>
              <a:rPr lang="zh-CN" altLang="en-US" dirty="0"/>
              <a:t>◆浅显通畅　</a:t>
            </a:r>
          </a:p>
          <a:p>
            <a:pPr eaLnBrk="1" hangingPunct="1">
              <a:buFont typeface="Wingdings" panose="05000000000000000000" pitchFamily="2" charset="2"/>
              <a:buNone/>
            </a:pPr>
            <a:r>
              <a:rPr lang="zh-CN" altLang="en-US" dirty="0"/>
              <a:t>◆轻松风趣 </a:t>
            </a:r>
          </a:p>
        </p:txBody>
      </p:sp>
      <p:sp>
        <p:nvSpPr>
          <p:cNvPr id="182276" name="日期占位符 3">
            <a:extLst>
              <a:ext uri="{FF2B5EF4-FFF2-40B4-BE49-F238E27FC236}">
                <a16:creationId xmlns="" xmlns:a16="http://schemas.microsoft.com/office/drawing/2014/main" id="{397A2A17-5127-43E1-982F-42A2F8C0281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E5ACBFD-EE32-4582-85DE-34EF2B58554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2277" name="页脚占位符 5">
            <a:extLst>
              <a:ext uri="{FF2B5EF4-FFF2-40B4-BE49-F238E27FC236}">
                <a16:creationId xmlns="" xmlns:a16="http://schemas.microsoft.com/office/drawing/2014/main" id="{21DF3B0D-87E8-4CC7-B59E-EAB4B255A83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2278" name="灯片编号占位符 4">
            <a:extLst>
              <a:ext uri="{FF2B5EF4-FFF2-40B4-BE49-F238E27FC236}">
                <a16:creationId xmlns="" xmlns:a16="http://schemas.microsoft.com/office/drawing/2014/main" id="{2D4EC8A9-25F8-497B-B494-CBE713555C2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5927C52-5FA7-4BC2-8130-3D8273D61D4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a:extLst>
              <a:ext uri="{FF2B5EF4-FFF2-40B4-BE49-F238E27FC236}">
                <a16:creationId xmlns="" xmlns:a16="http://schemas.microsoft.com/office/drawing/2014/main" id="{48036D6E-6948-42B0-BCAF-DC0C67281E30}"/>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第十章  广播财经新闻评论</a:t>
            </a:r>
          </a:p>
        </p:txBody>
      </p:sp>
      <p:sp>
        <p:nvSpPr>
          <p:cNvPr id="274435" name="Rectangle 3">
            <a:extLst>
              <a:ext uri="{FF2B5EF4-FFF2-40B4-BE49-F238E27FC236}">
                <a16:creationId xmlns="" xmlns:a16="http://schemas.microsoft.com/office/drawing/2014/main" id="{C1D03868-8C6F-40C8-A0FC-3D056D0B3D4F}"/>
              </a:ext>
            </a:extLst>
          </p:cNvPr>
          <p:cNvSpPr>
            <a:spLocks noGrp="1" noChangeArrowheads="1"/>
          </p:cNvSpPr>
          <p:nvPr>
            <p:ph idx="1"/>
          </p:nvPr>
        </p:nvSpPr>
        <p:spPr>
          <a:xfrm>
            <a:off x="982663" y="2348880"/>
            <a:ext cx="7704137" cy="3332163"/>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zh-CN" altLang="en-US" dirty="0"/>
              <a:t>三、主要问题及改进的方向</a:t>
            </a:r>
          </a:p>
          <a:p>
            <a:pPr eaLnBrk="1" fontAlgn="auto" hangingPunct="1">
              <a:buClr>
                <a:schemeClr val="accent1">
                  <a:lumMod val="75000"/>
                </a:schemeClr>
              </a:buClr>
              <a:buFont typeface="Wingdings" panose="05000000000000000000" pitchFamily="2" charset="2"/>
              <a:buNone/>
              <a:defRPr/>
            </a:pPr>
            <a:r>
              <a:rPr lang="zh-CN" altLang="en-US" dirty="0"/>
              <a:t>１、述多评少 </a:t>
            </a:r>
          </a:p>
          <a:p>
            <a:pPr eaLnBrk="1" fontAlgn="auto" hangingPunct="1">
              <a:buClr>
                <a:schemeClr val="accent1">
                  <a:lumMod val="75000"/>
                </a:schemeClr>
              </a:buClr>
              <a:buFont typeface="Wingdings" panose="05000000000000000000" pitchFamily="2" charset="2"/>
              <a:buNone/>
              <a:defRPr/>
            </a:pPr>
            <a:r>
              <a:rPr lang="zh-CN" altLang="en-US" dirty="0"/>
              <a:t>２、忽视音响或滥用音响 </a:t>
            </a:r>
          </a:p>
          <a:p>
            <a:pPr eaLnBrk="1" fontAlgn="auto" hangingPunct="1">
              <a:buClr>
                <a:schemeClr val="accent1">
                  <a:lumMod val="75000"/>
                </a:schemeClr>
              </a:buClr>
              <a:buFont typeface="Wingdings" panose="05000000000000000000" pitchFamily="2" charset="2"/>
              <a:buNone/>
              <a:defRPr/>
            </a:pPr>
            <a:r>
              <a:rPr lang="zh-CN" altLang="en-US" dirty="0"/>
              <a:t>３、没有新闻由头，单篇出来给人以突兀之嫌，缺乏现实针对性 </a:t>
            </a:r>
          </a:p>
          <a:p>
            <a:pPr eaLnBrk="1" fontAlgn="auto" hangingPunct="1">
              <a:buClr>
                <a:schemeClr val="accent1">
                  <a:lumMod val="75000"/>
                </a:schemeClr>
              </a:buClr>
              <a:buFont typeface="Wingdings" panose="05000000000000000000" pitchFamily="2" charset="2"/>
              <a:buNone/>
              <a:defRPr/>
            </a:pPr>
            <a:r>
              <a:rPr lang="zh-CN" altLang="en-US" dirty="0"/>
              <a:t>４、套用政治述语，缺乏新鲜词藻。 </a:t>
            </a:r>
          </a:p>
          <a:p>
            <a:pPr eaLnBrk="1" fontAlgn="auto" hangingPunct="1">
              <a:buClr>
                <a:schemeClr val="accent1">
                  <a:lumMod val="75000"/>
                </a:schemeClr>
              </a:buClr>
              <a:buFont typeface="Wingdings" panose="05000000000000000000" pitchFamily="2" charset="2"/>
              <a:buNone/>
              <a:defRPr/>
            </a:pPr>
            <a:r>
              <a:rPr lang="zh-CN" altLang="en-US" dirty="0"/>
              <a:t>５、缺乏事实支撑，结论难以服众。 </a:t>
            </a:r>
          </a:p>
        </p:txBody>
      </p:sp>
      <p:sp>
        <p:nvSpPr>
          <p:cNvPr id="183300" name="日期占位符 3">
            <a:extLst>
              <a:ext uri="{FF2B5EF4-FFF2-40B4-BE49-F238E27FC236}">
                <a16:creationId xmlns="" xmlns:a16="http://schemas.microsoft.com/office/drawing/2014/main" id="{F9332682-F2BC-4D28-8BED-80343C50291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06B7D2A-6D1C-4E86-93F2-240A0BE679E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3301" name="页脚占位符 5">
            <a:extLst>
              <a:ext uri="{FF2B5EF4-FFF2-40B4-BE49-F238E27FC236}">
                <a16:creationId xmlns="" xmlns:a16="http://schemas.microsoft.com/office/drawing/2014/main" id="{F39CDE48-9F85-43E1-938F-20EE11228A5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3302" name="灯片编号占位符 4">
            <a:extLst>
              <a:ext uri="{FF2B5EF4-FFF2-40B4-BE49-F238E27FC236}">
                <a16:creationId xmlns="" xmlns:a16="http://schemas.microsoft.com/office/drawing/2014/main" id="{3B3BCD2B-6C25-4C94-A79E-46FF63190DA9}"/>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ABF333B-D5E3-4ECA-B552-132D8F4647F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129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a:extLst>
              <a:ext uri="{FF2B5EF4-FFF2-40B4-BE49-F238E27FC236}">
                <a16:creationId xmlns="" xmlns:a16="http://schemas.microsoft.com/office/drawing/2014/main" id="{621037FC-6463-4320-A058-8EAE5C97FB6F}"/>
              </a:ext>
            </a:extLst>
          </p:cNvPr>
          <p:cNvSpPr>
            <a:spLocks noGrp="1" noRot="1"/>
          </p:cNvSpPr>
          <p:nvPr>
            <p:ph type="title"/>
          </p:nvPr>
        </p:nvSpPr>
        <p:spPr>
          <a:xfrm>
            <a:off x="982663" y="188640"/>
            <a:ext cx="7704137" cy="955576"/>
          </a:xfrm>
        </p:spPr>
        <p:txBody>
          <a:bodyPr/>
          <a:lstStyle/>
          <a:p>
            <a:pPr eaLnBrk="1" hangingPunct="1"/>
            <a:r>
              <a:rPr lang="zh-CN" altLang="en-US" sz="3600" dirty="0">
                <a:ln>
                  <a:noFill/>
                </a:ln>
              </a:rPr>
              <a:t>第二章 财经</a:t>
            </a:r>
            <a:r>
              <a:rPr lang="zh-CN" altLang="en-US" sz="3600" dirty="0">
                <a:ln>
                  <a:noFill/>
                </a:ln>
                <a:latin typeface="宋体" panose="02010600030101010101" pitchFamily="2" charset="-122"/>
              </a:rPr>
              <a:t>新闻评论的特点与作用</a:t>
            </a:r>
          </a:p>
        </p:txBody>
      </p:sp>
      <p:sp>
        <p:nvSpPr>
          <p:cNvPr id="87043" name="Rectangle 3">
            <a:extLst>
              <a:ext uri="{FF2B5EF4-FFF2-40B4-BE49-F238E27FC236}">
                <a16:creationId xmlns="" xmlns:a16="http://schemas.microsoft.com/office/drawing/2014/main" id="{761C4DA9-B189-4EF9-A576-C07BCA700295}"/>
              </a:ext>
            </a:extLst>
          </p:cNvPr>
          <p:cNvSpPr>
            <a:spLocks noGrp="1" noChangeArrowheads="1"/>
          </p:cNvSpPr>
          <p:nvPr>
            <p:ph idx="1"/>
          </p:nvPr>
        </p:nvSpPr>
        <p:spPr>
          <a:xfrm>
            <a:off x="1042988" y="1556792"/>
            <a:ext cx="7705725" cy="4124871"/>
          </a:xfrm>
        </p:spPr>
        <p:txBody>
          <a:bodyPr rtlCol="0">
            <a:normAutofit/>
          </a:bodyPr>
          <a:lstStyle/>
          <a:p>
            <a:pPr eaLnBrk="1" fontAlgn="auto" hangingPunct="1">
              <a:buClr>
                <a:schemeClr val="accent1">
                  <a:lumMod val="75000"/>
                </a:schemeClr>
              </a:buClr>
              <a:buFont typeface="Wingdings" panose="05000000000000000000" pitchFamily="2" charset="2"/>
              <a:buNone/>
              <a:defRPr/>
            </a:pPr>
            <a:r>
              <a:rPr lang="zh-CN" altLang="en-US" sz="2800" dirty="0"/>
              <a:t>新闻评论定义的基本要素</a:t>
            </a:r>
          </a:p>
          <a:p>
            <a:pPr eaLnBrk="1" fontAlgn="auto" hangingPunct="1">
              <a:buClr>
                <a:schemeClr val="accent1">
                  <a:lumMod val="75000"/>
                </a:schemeClr>
              </a:buClr>
              <a:buFont typeface="Wingdings" panose="05000000000000000000" pitchFamily="2" charset="2"/>
              <a:buNone/>
              <a:defRPr/>
            </a:pPr>
            <a:r>
              <a:rPr lang="en-US" altLang="zh-CN" dirty="0"/>
              <a:t>※</a:t>
            </a:r>
            <a:r>
              <a:rPr lang="zh-CN" altLang="en-US" sz="2800" dirty="0"/>
              <a:t>新闻文体</a:t>
            </a:r>
          </a:p>
          <a:p>
            <a:pPr eaLnBrk="1" fontAlgn="auto" hangingPunct="1">
              <a:buClr>
                <a:schemeClr val="accent1">
                  <a:lumMod val="75000"/>
                </a:schemeClr>
              </a:buClr>
              <a:buFont typeface="Wingdings" panose="05000000000000000000" pitchFamily="2" charset="2"/>
              <a:buNone/>
              <a:defRPr/>
            </a:pPr>
            <a:r>
              <a:rPr lang="en-US" altLang="zh-CN" sz="2800" dirty="0"/>
              <a:t>※</a:t>
            </a:r>
            <a:r>
              <a:rPr lang="zh-CN" altLang="en-US" sz="2800" dirty="0"/>
              <a:t>议论文</a:t>
            </a:r>
            <a:r>
              <a:rPr lang="en-US" altLang="zh-CN" sz="2800" dirty="0"/>
              <a:t>/</a:t>
            </a:r>
            <a:r>
              <a:rPr lang="zh-CN" altLang="en-US" sz="2800" dirty="0"/>
              <a:t>论说文</a:t>
            </a:r>
          </a:p>
          <a:p>
            <a:pPr eaLnBrk="1" fontAlgn="auto" hangingPunct="1">
              <a:buClr>
                <a:schemeClr val="accent1">
                  <a:lumMod val="75000"/>
                </a:schemeClr>
              </a:buClr>
              <a:buFont typeface="Wingdings" panose="05000000000000000000" pitchFamily="2" charset="2"/>
              <a:buNone/>
              <a:defRPr/>
            </a:pPr>
            <a:r>
              <a:rPr lang="en-US" altLang="zh-CN" sz="2800" dirty="0"/>
              <a:t>※</a:t>
            </a:r>
            <a:r>
              <a:rPr lang="zh-CN" altLang="en-US" sz="2800" dirty="0"/>
              <a:t>重大问题（重要性）、新闻事件（普遍意义、典型性）</a:t>
            </a:r>
          </a:p>
          <a:p>
            <a:pPr eaLnBrk="1" fontAlgn="auto" hangingPunct="1">
              <a:buClr>
                <a:schemeClr val="accent1">
                  <a:lumMod val="75000"/>
                </a:schemeClr>
              </a:buClr>
              <a:buFont typeface="Wingdings" panose="05000000000000000000" pitchFamily="2" charset="2"/>
              <a:buNone/>
              <a:defRPr/>
            </a:pPr>
            <a:r>
              <a:rPr lang="en-US" altLang="zh-CN" sz="2800" dirty="0"/>
              <a:t>※</a:t>
            </a:r>
            <a:r>
              <a:rPr lang="zh-CN" altLang="en-US" sz="2800" dirty="0"/>
              <a:t>针对性、引导性</a:t>
            </a:r>
            <a:r>
              <a:rPr lang="zh-CN" altLang="en-US" dirty="0"/>
              <a:t> </a:t>
            </a:r>
          </a:p>
          <a:p>
            <a:pPr eaLnBrk="1" fontAlgn="auto" hangingPunct="1">
              <a:buClr>
                <a:schemeClr val="accent1">
                  <a:lumMod val="75000"/>
                </a:schemeClr>
              </a:buClr>
              <a:buFont typeface="Wingdings" panose="05000000000000000000" pitchFamily="2" charset="2"/>
              <a:buNone/>
              <a:defRPr/>
            </a:pPr>
            <a:r>
              <a:rPr lang="en-US" altLang="zh-CN" sz="2800" dirty="0"/>
              <a:t>※</a:t>
            </a:r>
            <a:r>
              <a:rPr lang="zh-CN" altLang="en-US" sz="2800" dirty="0"/>
              <a:t>载体</a:t>
            </a:r>
          </a:p>
        </p:txBody>
      </p:sp>
      <p:sp>
        <p:nvSpPr>
          <p:cNvPr id="27652" name="日期占位符 3">
            <a:extLst>
              <a:ext uri="{FF2B5EF4-FFF2-40B4-BE49-F238E27FC236}">
                <a16:creationId xmlns="" xmlns:a16="http://schemas.microsoft.com/office/drawing/2014/main" id="{E4BE8404-5D6B-4D89-9A4E-01EB63D9C25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674F423-2D10-4DDA-BB3F-316CE92720F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7653" name="页脚占位符 5">
            <a:extLst>
              <a:ext uri="{FF2B5EF4-FFF2-40B4-BE49-F238E27FC236}">
                <a16:creationId xmlns="" xmlns:a16="http://schemas.microsoft.com/office/drawing/2014/main" id="{9C586C22-817B-4763-B4E3-5B04914542F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7654" name="灯片编号占位符 4">
            <a:extLst>
              <a:ext uri="{FF2B5EF4-FFF2-40B4-BE49-F238E27FC236}">
                <a16:creationId xmlns="" xmlns:a16="http://schemas.microsoft.com/office/drawing/2014/main" id="{E6233028-591A-4382-B3A1-44042951F82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ED945D5-A89A-4A93-9314-24C36DC42B0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a:extLst>
              <a:ext uri="{FF2B5EF4-FFF2-40B4-BE49-F238E27FC236}">
                <a16:creationId xmlns="" xmlns:a16="http://schemas.microsoft.com/office/drawing/2014/main" id="{D32F820A-714A-405C-B35D-17317351BBE9}"/>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第十章  广播财经新闻评论</a:t>
            </a:r>
          </a:p>
        </p:txBody>
      </p:sp>
      <p:sp>
        <p:nvSpPr>
          <p:cNvPr id="275459" name="Rectangle 3">
            <a:extLst>
              <a:ext uri="{FF2B5EF4-FFF2-40B4-BE49-F238E27FC236}">
                <a16:creationId xmlns="" xmlns:a16="http://schemas.microsoft.com/office/drawing/2014/main" id="{9614C8DD-AD33-49EB-BFDD-54B38F28DECA}"/>
              </a:ext>
            </a:extLst>
          </p:cNvPr>
          <p:cNvSpPr>
            <a:spLocks noGrp="1" noChangeArrowheads="1"/>
          </p:cNvSpPr>
          <p:nvPr>
            <p:ph idx="1"/>
          </p:nvPr>
        </p:nvSpPr>
        <p:spPr>
          <a:xfrm>
            <a:off x="982663" y="2564904"/>
            <a:ext cx="7704137" cy="3332163"/>
          </a:xfrm>
        </p:spPr>
        <p:txBody>
          <a:bodyPr rtlCol="0">
            <a:normAutofit fontScale="85000" lnSpcReduction="10000"/>
          </a:bodyPr>
          <a:lstStyle/>
          <a:p>
            <a:pPr eaLnBrk="1" fontAlgn="auto" hangingPunct="1">
              <a:buClr>
                <a:schemeClr val="accent1">
                  <a:lumMod val="75000"/>
                </a:schemeClr>
              </a:buClr>
              <a:buFont typeface="Wingdings" panose="05000000000000000000" pitchFamily="2" charset="2"/>
              <a:buNone/>
              <a:defRPr/>
            </a:pPr>
            <a:r>
              <a:rPr lang="zh-CN" altLang="en-US" sz="2800" dirty="0"/>
              <a:t>四、如何面临着新媒体的挑战？ </a:t>
            </a:r>
          </a:p>
          <a:p>
            <a:pPr eaLnBrk="1" fontAlgn="auto" hangingPunct="1">
              <a:buClr>
                <a:schemeClr val="accent1">
                  <a:lumMod val="75000"/>
                </a:schemeClr>
              </a:buClr>
              <a:buFont typeface="Wingdings" panose="05000000000000000000" pitchFamily="2" charset="2"/>
              <a:buNone/>
              <a:defRPr/>
            </a:pPr>
            <a:r>
              <a:rPr lang="zh-CN" altLang="en-US" sz="2800" dirty="0"/>
              <a:t>◆草根</a:t>
            </a:r>
            <a:r>
              <a:rPr lang="en-US" altLang="zh-CN" sz="2800" dirty="0">
                <a:latin typeface="Arial"/>
              </a:rPr>
              <a:t>——</a:t>
            </a:r>
            <a:r>
              <a:rPr lang="zh-CN" altLang="en-US" sz="2800" dirty="0"/>
              <a:t>来源，来自民间的声音 </a:t>
            </a:r>
          </a:p>
          <a:p>
            <a:pPr eaLnBrk="1" fontAlgn="auto" hangingPunct="1">
              <a:buClr>
                <a:schemeClr val="accent1">
                  <a:lumMod val="75000"/>
                </a:schemeClr>
              </a:buClr>
              <a:buFont typeface="Wingdings" panose="05000000000000000000" pitchFamily="2" charset="2"/>
              <a:buNone/>
              <a:defRPr/>
            </a:pPr>
            <a:r>
              <a:rPr lang="zh-CN" altLang="en-US" sz="2800" dirty="0"/>
              <a:t>◆观点多元</a:t>
            </a:r>
            <a:r>
              <a:rPr lang="en-US" altLang="zh-CN" sz="2800" dirty="0">
                <a:latin typeface="Arial"/>
              </a:rPr>
              <a:t>——</a:t>
            </a:r>
            <a:r>
              <a:rPr lang="zh-CN" altLang="en-US" sz="2800" dirty="0"/>
              <a:t>不同观点在广播上发声，碰撞。 </a:t>
            </a:r>
          </a:p>
          <a:p>
            <a:pPr eaLnBrk="1" fontAlgn="auto" hangingPunct="1">
              <a:buClr>
                <a:schemeClr val="accent1">
                  <a:lumMod val="75000"/>
                </a:schemeClr>
              </a:buClr>
              <a:buFont typeface="Wingdings" panose="05000000000000000000" pitchFamily="2" charset="2"/>
              <a:buNone/>
              <a:defRPr/>
            </a:pPr>
            <a:r>
              <a:rPr lang="zh-CN" altLang="en-US" sz="2800" dirty="0"/>
              <a:t>◆独特的风格 </a:t>
            </a:r>
          </a:p>
          <a:p>
            <a:pPr eaLnBrk="1" fontAlgn="auto" hangingPunct="1">
              <a:buClr>
                <a:schemeClr val="accent1">
                  <a:lumMod val="75000"/>
                </a:schemeClr>
              </a:buClr>
              <a:buFont typeface="Wingdings" panose="05000000000000000000" pitchFamily="2" charset="2"/>
              <a:buNone/>
              <a:defRPr/>
            </a:pPr>
            <a:r>
              <a:rPr lang="zh-CN" altLang="en-US" sz="2800" dirty="0"/>
              <a:t>◆互动</a:t>
            </a:r>
            <a:r>
              <a:rPr lang="en-US" altLang="zh-CN" sz="2800" dirty="0">
                <a:latin typeface="Arial"/>
              </a:rPr>
              <a:t>——</a:t>
            </a:r>
            <a:r>
              <a:rPr lang="zh-CN" altLang="en-US" sz="2800" dirty="0"/>
              <a:t>广播可利用网络的平台，在方便网民在线收听节目的同时，为广播听众搭建意见交流的平台。 </a:t>
            </a:r>
          </a:p>
          <a:p>
            <a:pPr eaLnBrk="1" fontAlgn="auto" hangingPunct="1">
              <a:buClr>
                <a:schemeClr val="accent1">
                  <a:lumMod val="75000"/>
                </a:schemeClr>
              </a:buClr>
              <a:buFont typeface="Wingdings" panose="05000000000000000000" pitchFamily="2" charset="2"/>
              <a:buNone/>
              <a:defRPr/>
            </a:pPr>
            <a:r>
              <a:rPr lang="zh-CN" altLang="en-US" sz="2800" dirty="0"/>
              <a:t> </a:t>
            </a:r>
          </a:p>
        </p:txBody>
      </p:sp>
      <p:sp>
        <p:nvSpPr>
          <p:cNvPr id="184324" name="日期占位符 3">
            <a:extLst>
              <a:ext uri="{FF2B5EF4-FFF2-40B4-BE49-F238E27FC236}">
                <a16:creationId xmlns="" xmlns:a16="http://schemas.microsoft.com/office/drawing/2014/main" id="{DEB92E97-F9EF-4826-A055-CC5FACF1E7F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91D9D21-3C74-47B1-AA36-50F3BE6E5FE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4325" name="页脚占位符 5">
            <a:extLst>
              <a:ext uri="{FF2B5EF4-FFF2-40B4-BE49-F238E27FC236}">
                <a16:creationId xmlns="" xmlns:a16="http://schemas.microsoft.com/office/drawing/2014/main" id="{E8137495-526E-4342-BCE2-1179833DAFE6}"/>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4326" name="灯片编号占位符 4">
            <a:extLst>
              <a:ext uri="{FF2B5EF4-FFF2-40B4-BE49-F238E27FC236}">
                <a16:creationId xmlns="" xmlns:a16="http://schemas.microsoft.com/office/drawing/2014/main" id="{94DE866C-F380-40F2-9A9A-C5740AB3DD7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8325D1C-A620-4D5C-ADC6-807174CEF7B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a:extLst>
              <a:ext uri="{FF2B5EF4-FFF2-40B4-BE49-F238E27FC236}">
                <a16:creationId xmlns="" xmlns:a16="http://schemas.microsoft.com/office/drawing/2014/main" id="{706C6EFE-971D-4712-BA19-5CA835EDD21D}"/>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第十章  广播财经新闻评论</a:t>
            </a:r>
          </a:p>
        </p:txBody>
      </p:sp>
      <p:sp>
        <p:nvSpPr>
          <p:cNvPr id="276483" name="Rectangle 3">
            <a:extLst>
              <a:ext uri="{FF2B5EF4-FFF2-40B4-BE49-F238E27FC236}">
                <a16:creationId xmlns="" xmlns:a16="http://schemas.microsoft.com/office/drawing/2014/main" id="{800EE1DE-CEA8-4E2B-9FBB-FC0C4CEF2FAA}"/>
              </a:ext>
            </a:extLst>
          </p:cNvPr>
          <p:cNvSpPr>
            <a:spLocks noGrp="1" noChangeArrowheads="1"/>
          </p:cNvSpPr>
          <p:nvPr>
            <p:ph idx="1"/>
          </p:nvPr>
        </p:nvSpPr>
        <p:spPr>
          <a:xfrm>
            <a:off x="987216" y="2348880"/>
            <a:ext cx="7704137" cy="3332163"/>
          </a:xfrm>
        </p:spPr>
        <p:txBody>
          <a:bodyPr rtlCol="0">
            <a:normAutofit fontScale="92500" lnSpcReduction="10000"/>
          </a:bodyPr>
          <a:lstStyle/>
          <a:p>
            <a:pPr eaLnBrk="1" fontAlgn="auto" hangingPunct="1">
              <a:buClr>
                <a:schemeClr val="accent1">
                  <a:lumMod val="75000"/>
                </a:schemeClr>
              </a:buClr>
              <a:buFont typeface="Wingdings" panose="05000000000000000000" pitchFamily="2" charset="2"/>
              <a:buNone/>
              <a:defRPr/>
            </a:pPr>
            <a:r>
              <a:rPr lang="zh-CN" altLang="en-US" sz="2800" dirty="0"/>
              <a:t>五、语言与论证方面的问题</a:t>
            </a:r>
          </a:p>
          <a:p>
            <a:pPr eaLnBrk="1" fontAlgn="auto" hangingPunct="1">
              <a:buClr>
                <a:schemeClr val="accent1">
                  <a:lumMod val="75000"/>
                </a:schemeClr>
              </a:buClr>
              <a:buFont typeface="Arial"/>
              <a:buChar char="•"/>
              <a:defRPr/>
            </a:pPr>
            <a:r>
              <a:rPr lang="zh-CN" altLang="en-US" sz="2800" dirty="0"/>
              <a:t>语速、避免同音异义字、口语化，避免书面语</a:t>
            </a:r>
          </a:p>
          <a:p>
            <a:pPr eaLnBrk="1" fontAlgn="auto" hangingPunct="1">
              <a:buClr>
                <a:schemeClr val="accent1">
                  <a:lumMod val="75000"/>
                </a:schemeClr>
              </a:buClr>
              <a:buFont typeface="Arial"/>
              <a:buChar char="•"/>
              <a:defRPr/>
            </a:pPr>
            <a:r>
              <a:rPr lang="zh-CN" altLang="en-US" sz="2800" dirty="0"/>
              <a:t>注意时间限制 ，集中在中心观点，不要过分展开。</a:t>
            </a:r>
          </a:p>
          <a:p>
            <a:pPr eaLnBrk="1" fontAlgn="auto" hangingPunct="1">
              <a:buClr>
                <a:schemeClr val="accent1">
                  <a:lumMod val="75000"/>
                </a:schemeClr>
              </a:buClr>
              <a:buFont typeface="Arial"/>
              <a:buChar char="•"/>
              <a:defRPr/>
            </a:pPr>
            <a:r>
              <a:rPr lang="zh-CN" altLang="en-US" sz="2800" dirty="0"/>
              <a:t>突出重点，无法使用感叹号或者问号，听众看不见，只能用声音突出 </a:t>
            </a:r>
          </a:p>
          <a:p>
            <a:pPr eaLnBrk="1" fontAlgn="auto" hangingPunct="1">
              <a:buClr>
                <a:schemeClr val="accent1">
                  <a:lumMod val="75000"/>
                </a:schemeClr>
              </a:buClr>
              <a:buFont typeface="Arial"/>
              <a:buChar char="•"/>
              <a:defRPr/>
            </a:pPr>
            <a:r>
              <a:rPr lang="zh-CN" altLang="en-US" sz="2800" dirty="0"/>
              <a:t>为丰富内容和观点，加强评论的全面性，可以组织广播谈话节目，注意平衡和公正</a:t>
            </a:r>
            <a:r>
              <a:rPr lang="en-US" altLang="zh-CN" sz="2800" dirty="0"/>
              <a:t>.</a:t>
            </a:r>
          </a:p>
        </p:txBody>
      </p:sp>
      <p:sp>
        <p:nvSpPr>
          <p:cNvPr id="185348" name="日期占位符 3">
            <a:extLst>
              <a:ext uri="{FF2B5EF4-FFF2-40B4-BE49-F238E27FC236}">
                <a16:creationId xmlns="" xmlns:a16="http://schemas.microsoft.com/office/drawing/2014/main" id="{DFA6809A-1062-4ED1-9BDC-568997046DC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1E8648F-E569-422D-A049-25354D7EAD4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5349" name="页脚占位符 5">
            <a:extLst>
              <a:ext uri="{FF2B5EF4-FFF2-40B4-BE49-F238E27FC236}">
                <a16:creationId xmlns="" xmlns:a16="http://schemas.microsoft.com/office/drawing/2014/main" id="{353978FF-D9E7-4631-8529-53D019B59AA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5350" name="灯片编号占位符 4">
            <a:extLst>
              <a:ext uri="{FF2B5EF4-FFF2-40B4-BE49-F238E27FC236}">
                <a16:creationId xmlns="" xmlns:a16="http://schemas.microsoft.com/office/drawing/2014/main" id="{EC66C497-2DB8-47DF-B32C-037AFD845F3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EC0BD7B-8C19-4588-B89C-B3374237E7CA}"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a:extLst>
              <a:ext uri="{FF2B5EF4-FFF2-40B4-BE49-F238E27FC236}">
                <a16:creationId xmlns="" xmlns:a16="http://schemas.microsoft.com/office/drawing/2014/main" id="{30C14A50-9956-44AB-A5E8-9CF7367C322F}"/>
              </a:ext>
            </a:extLst>
          </p:cNvPr>
          <p:cNvSpPr>
            <a:spLocks noGrp="1" noRot="1"/>
          </p:cNvSpPr>
          <p:nvPr>
            <p:ph type="title"/>
          </p:nvPr>
        </p:nvSpPr>
        <p:spPr>
          <a:xfrm>
            <a:off x="982663" y="457200"/>
            <a:ext cx="7704137" cy="1243608"/>
          </a:xfrm>
        </p:spPr>
        <p:txBody>
          <a:bodyPr/>
          <a:lstStyle/>
          <a:p>
            <a:pPr eaLnBrk="1" hangingPunct="1"/>
            <a:r>
              <a:rPr lang="zh-CN" altLang="en-US" dirty="0">
                <a:ln>
                  <a:noFill/>
                </a:ln>
              </a:rPr>
              <a:t>第十一章 </a:t>
            </a:r>
            <a:r>
              <a:rPr lang="zh-CN" altLang="en-US" dirty="0" smtClean="0">
                <a:ln>
                  <a:noFill/>
                </a:ln>
              </a:rPr>
              <a:t>电视财经</a:t>
            </a:r>
            <a:r>
              <a:rPr lang="zh-CN" altLang="en-US" dirty="0">
                <a:ln>
                  <a:noFill/>
                </a:ln>
              </a:rPr>
              <a:t>新闻评论</a:t>
            </a:r>
          </a:p>
        </p:txBody>
      </p:sp>
      <p:sp>
        <p:nvSpPr>
          <p:cNvPr id="187395" name="Rectangle 3">
            <a:extLst>
              <a:ext uri="{FF2B5EF4-FFF2-40B4-BE49-F238E27FC236}">
                <a16:creationId xmlns="" xmlns:a16="http://schemas.microsoft.com/office/drawing/2014/main" id="{ADD9C3EC-39D8-40BC-8317-AE16691E7E5F}"/>
              </a:ext>
            </a:extLst>
          </p:cNvPr>
          <p:cNvSpPr>
            <a:spLocks noGrp="1"/>
          </p:cNvSpPr>
          <p:nvPr>
            <p:ph idx="1"/>
          </p:nvPr>
        </p:nvSpPr>
        <p:spPr>
          <a:xfrm>
            <a:off x="755650" y="1917700"/>
            <a:ext cx="7772400" cy="4108450"/>
          </a:xfrm>
        </p:spPr>
        <p:txBody>
          <a:bodyPr/>
          <a:lstStyle/>
          <a:p>
            <a:pPr marL="812800" indent="-812800" eaLnBrk="1" hangingPunct="1">
              <a:buFont typeface="Wingdings" panose="05000000000000000000" pitchFamily="2" charset="2"/>
              <a:buNone/>
            </a:pPr>
            <a:r>
              <a:rPr lang="zh-CN" altLang="en-US" sz="2800" dirty="0"/>
              <a:t>一、电视评论及其特点</a:t>
            </a:r>
          </a:p>
          <a:p>
            <a:pPr marL="812800" indent="-812800" eaLnBrk="1" hangingPunct="1">
              <a:buFont typeface="Wingdings" panose="05000000000000000000" pitchFamily="2" charset="2"/>
              <a:buNone/>
            </a:pPr>
            <a:r>
              <a:rPr lang="zh-CN" altLang="en-US" sz="2800" dirty="0"/>
              <a:t>１、定义：新闻评论在电视新闻节目中的运用和发展。或者说运用电视传播手段作出的新闻评论。 </a:t>
            </a:r>
            <a:r>
              <a:rPr lang="zh-CN" altLang="en-US" sz="2800" dirty="0">
                <a:latin typeface="Arial" panose="020B0604020202020204" pitchFamily="34" charset="0"/>
              </a:rPr>
              <a:t>  </a:t>
            </a:r>
            <a:r>
              <a:rPr lang="zh-CN" altLang="en-US" sz="2800" dirty="0"/>
              <a:t>　</a:t>
            </a:r>
            <a:r>
              <a:rPr lang="zh-CN" altLang="en-US" sz="2800" dirty="0">
                <a:latin typeface="Arial" panose="020B0604020202020204" pitchFamily="34" charset="0"/>
              </a:rPr>
              <a:t>    </a:t>
            </a:r>
            <a:r>
              <a:rPr lang="zh-CN" altLang="en-US" sz="2800" dirty="0"/>
              <a:t>　</a:t>
            </a:r>
          </a:p>
          <a:p>
            <a:pPr marL="812800" indent="-812800" eaLnBrk="1" hangingPunct="1">
              <a:buFont typeface="Wingdings" panose="05000000000000000000" pitchFamily="2" charset="2"/>
              <a:buNone/>
            </a:pPr>
            <a:r>
              <a:rPr lang="zh-CN" altLang="en-US" sz="2800" dirty="0"/>
              <a:t>◆多种传播符号综合使用，传播效率高 </a:t>
            </a:r>
          </a:p>
          <a:p>
            <a:pPr marL="812800" indent="-812800" eaLnBrk="1" hangingPunct="1">
              <a:buFont typeface="Wingdings" panose="05000000000000000000" pitchFamily="2" charset="2"/>
              <a:buNone/>
            </a:pPr>
            <a:r>
              <a:rPr lang="zh-CN" altLang="en-US" sz="2800" dirty="0"/>
              <a:t>◆声画并茂，形象逼真</a:t>
            </a:r>
          </a:p>
          <a:p>
            <a:pPr marL="812800" indent="-812800" eaLnBrk="1" hangingPunct="1">
              <a:buFont typeface="Wingdings" panose="05000000000000000000" pitchFamily="2" charset="2"/>
              <a:buNone/>
            </a:pPr>
            <a:r>
              <a:rPr lang="zh-CN" altLang="en-US" sz="2800" dirty="0"/>
              <a:t>◆渗透力大，受众面广</a:t>
            </a:r>
            <a:r>
              <a:rPr lang="zh-CN" altLang="en-US" dirty="0"/>
              <a:t/>
            </a:r>
            <a:br>
              <a:rPr lang="zh-CN" altLang="en-US" dirty="0"/>
            </a:br>
            <a:r>
              <a:rPr lang="zh-CN" altLang="en-US" dirty="0">
                <a:latin typeface="Arial" panose="020B0604020202020204" pitchFamily="34" charset="0"/>
              </a:rPr>
              <a:t> </a:t>
            </a:r>
            <a:r>
              <a:rPr lang="zh-CN" altLang="en-US" dirty="0"/>
              <a:t>　　 </a:t>
            </a:r>
          </a:p>
        </p:txBody>
      </p:sp>
      <p:sp>
        <p:nvSpPr>
          <p:cNvPr id="187396" name="日期占位符 3">
            <a:extLst>
              <a:ext uri="{FF2B5EF4-FFF2-40B4-BE49-F238E27FC236}">
                <a16:creationId xmlns="" xmlns:a16="http://schemas.microsoft.com/office/drawing/2014/main" id="{E6A00E97-E45E-4E76-BCD0-7B5D9631B04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061939F-EE1B-40E9-BA19-E1C1E18BFAB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7397" name="页脚占位符 5">
            <a:extLst>
              <a:ext uri="{FF2B5EF4-FFF2-40B4-BE49-F238E27FC236}">
                <a16:creationId xmlns="" xmlns:a16="http://schemas.microsoft.com/office/drawing/2014/main" id="{688D0717-A8FF-4E92-83A9-38C53DC4DF5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7398" name="灯片编号占位符 4">
            <a:extLst>
              <a:ext uri="{FF2B5EF4-FFF2-40B4-BE49-F238E27FC236}">
                <a16:creationId xmlns="" xmlns:a16="http://schemas.microsoft.com/office/drawing/2014/main" id="{FFC30573-574D-4A49-9BD2-8686F553BD1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372FCB3-A7DD-4905-BEF0-0D83229BF75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132</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a:extLst>
              <a:ext uri="{FF2B5EF4-FFF2-40B4-BE49-F238E27FC236}">
                <a16:creationId xmlns="" xmlns:a16="http://schemas.microsoft.com/office/drawing/2014/main" id="{4BD99B81-B8C1-4340-AD46-A750FFC9A56A}"/>
              </a:ext>
            </a:extLst>
          </p:cNvPr>
          <p:cNvSpPr>
            <a:spLocks noGrp="1" noRot="1"/>
          </p:cNvSpPr>
          <p:nvPr>
            <p:ph type="title"/>
          </p:nvPr>
        </p:nvSpPr>
        <p:spPr>
          <a:xfrm>
            <a:off x="982663" y="116632"/>
            <a:ext cx="7704137" cy="667544"/>
          </a:xfrm>
        </p:spPr>
        <p:txBody>
          <a:bodyPr/>
          <a:lstStyle/>
          <a:p>
            <a:pPr eaLnBrk="1" hangingPunct="1"/>
            <a:r>
              <a:rPr lang="zh-CN" altLang="en-US" dirty="0">
                <a:ln>
                  <a:noFill/>
                </a:ln>
              </a:rPr>
              <a:t>第十一章 电视财经新闻评论</a:t>
            </a:r>
          </a:p>
        </p:txBody>
      </p:sp>
      <p:sp>
        <p:nvSpPr>
          <p:cNvPr id="281603" name="Rectangle 3">
            <a:extLst>
              <a:ext uri="{FF2B5EF4-FFF2-40B4-BE49-F238E27FC236}">
                <a16:creationId xmlns="" xmlns:a16="http://schemas.microsoft.com/office/drawing/2014/main" id="{58CC0F7A-F255-4C1A-AFAA-AA260D612DCF}"/>
              </a:ext>
            </a:extLst>
          </p:cNvPr>
          <p:cNvSpPr>
            <a:spLocks noGrp="1" noChangeArrowheads="1"/>
          </p:cNvSpPr>
          <p:nvPr>
            <p:ph idx="1"/>
          </p:nvPr>
        </p:nvSpPr>
        <p:spPr>
          <a:xfrm>
            <a:off x="982663" y="980728"/>
            <a:ext cx="7704137" cy="5018435"/>
          </a:xfrm>
        </p:spPr>
        <p:txBody>
          <a:bodyPr rtlCol="0">
            <a:normAutofit/>
          </a:bodyPr>
          <a:lstStyle/>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sz="2800" dirty="0"/>
              <a:t>二、电视评论形式　</a:t>
            </a:r>
          </a:p>
          <a:p>
            <a:pPr marL="812800" indent="-812800" eaLnBrk="1" hangingPunct="1">
              <a:lnSpc>
                <a:spcPct val="90000"/>
              </a:lnSpc>
              <a:buFont typeface="Wingdings" panose="05000000000000000000" pitchFamily="2" charset="2"/>
              <a:buNone/>
              <a:defRPr/>
            </a:pPr>
            <a:r>
              <a:rPr lang="zh-CN" altLang="en-US" sz="2800" dirty="0">
                <a:latin typeface="Arial"/>
              </a:rPr>
              <a:t> </a:t>
            </a:r>
            <a:r>
              <a:rPr lang="en-US" altLang="zh-CN" sz="2800" dirty="0"/>
              <a:t>1</a:t>
            </a:r>
            <a:r>
              <a:rPr lang="zh-CN" altLang="en-US" sz="2800" dirty="0" smtClean="0"/>
              <a:t>．播</a:t>
            </a:r>
            <a:r>
              <a:rPr lang="zh-CN" altLang="en-US" sz="2800" dirty="0"/>
              <a:t>评论</a:t>
            </a:r>
            <a:r>
              <a:rPr lang="zh-CN" altLang="en-US" sz="2800" dirty="0">
                <a:latin typeface="Arial"/>
              </a:rPr>
              <a:t> </a:t>
            </a:r>
            <a:endParaRPr lang="en-US" altLang="zh-CN" sz="2800" dirty="0" smtClean="0">
              <a:latin typeface="Arial"/>
            </a:endParaRPr>
          </a:p>
          <a:p>
            <a:pPr marL="812800" indent="-812800" eaLnBrk="1" hangingPunct="1">
              <a:lnSpc>
                <a:spcPct val="90000"/>
              </a:lnSpc>
              <a:buFont typeface="Wingdings" panose="05000000000000000000" pitchFamily="2" charset="2"/>
              <a:buNone/>
              <a:defRPr/>
            </a:pPr>
            <a:r>
              <a:rPr lang="en-US" altLang="zh-CN" dirty="0" smtClean="0"/>
              <a:t> </a:t>
            </a:r>
            <a:endParaRPr lang="en-US" altLang="zh-CN" sz="2800" dirty="0">
              <a:latin typeface="Arial"/>
            </a:endParaRPr>
          </a:p>
          <a:p>
            <a:pPr eaLnBrk="1" hangingPunct="1">
              <a:buFont typeface="Wingdings" panose="05000000000000000000" pitchFamily="2" charset="2"/>
              <a:buNone/>
              <a:defRPr/>
            </a:pPr>
            <a:r>
              <a:rPr lang="en-US" altLang="zh-CN" sz="2800" dirty="0"/>
              <a:t>2</a:t>
            </a:r>
            <a:r>
              <a:rPr lang="zh-CN" altLang="en-US" sz="2800" dirty="0"/>
              <a:t>．电视谈话</a:t>
            </a:r>
            <a:r>
              <a:rPr lang="en-US" altLang="zh-CN" sz="2800" dirty="0"/>
              <a:t> </a:t>
            </a:r>
            <a:r>
              <a:rPr lang="zh-CN" altLang="en-US" sz="2800" dirty="0"/>
              <a:t>：首席</a:t>
            </a:r>
            <a:r>
              <a:rPr lang="zh-CN" altLang="en-US" sz="2800" dirty="0" smtClean="0"/>
              <a:t>评论、央视财经评论</a:t>
            </a:r>
            <a:endParaRPr lang="en-US" altLang="zh-CN" sz="2800" dirty="0"/>
          </a:p>
          <a:p>
            <a:pPr eaLnBrk="1" hangingPunct="1">
              <a:buFont typeface="Wingdings" panose="05000000000000000000" pitchFamily="2" charset="2"/>
              <a:buNone/>
              <a:defRPr/>
            </a:pPr>
            <a:endParaRPr lang="en-US" altLang="zh-CN" sz="2800" dirty="0"/>
          </a:p>
          <a:p>
            <a:pPr eaLnBrk="1" hangingPunct="1">
              <a:buNone/>
              <a:defRPr/>
            </a:pPr>
            <a:r>
              <a:rPr lang="en-US" altLang="zh-CN" sz="2800" dirty="0"/>
              <a:t> 3</a:t>
            </a:r>
            <a:r>
              <a:rPr lang="zh-CN" altLang="en-US" sz="2800" dirty="0"/>
              <a:t>．电视述评</a:t>
            </a:r>
            <a:r>
              <a:rPr lang="zh-CN" altLang="en-US" sz="2800" dirty="0" smtClean="0"/>
              <a:t>：视点</a:t>
            </a:r>
            <a:r>
              <a:rPr lang="zh-CN" altLang="en-US" sz="2800" dirty="0"/>
              <a:t>，新闻调查 </a:t>
            </a:r>
            <a:r>
              <a:rPr lang="en-US" altLang="zh-CN" sz="2800" dirty="0" smtClean="0"/>
              <a:t> </a:t>
            </a:r>
            <a:endParaRPr lang="en-US" altLang="zh-CN" sz="2800" dirty="0"/>
          </a:p>
        </p:txBody>
      </p:sp>
      <p:sp>
        <p:nvSpPr>
          <p:cNvPr id="188420" name="日期占位符 3">
            <a:extLst>
              <a:ext uri="{FF2B5EF4-FFF2-40B4-BE49-F238E27FC236}">
                <a16:creationId xmlns="" xmlns:a16="http://schemas.microsoft.com/office/drawing/2014/main" id="{6E1C8591-F6BA-4F35-B581-14454241CC9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B500C2B-0A39-4E35-97F9-4658EEA0D89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8421" name="页脚占位符 5">
            <a:extLst>
              <a:ext uri="{FF2B5EF4-FFF2-40B4-BE49-F238E27FC236}">
                <a16:creationId xmlns="" xmlns:a16="http://schemas.microsoft.com/office/drawing/2014/main" id="{2404D6D3-BE88-4BE8-AF13-FB6224453A1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8422" name="灯片编号占位符 4">
            <a:extLst>
              <a:ext uri="{FF2B5EF4-FFF2-40B4-BE49-F238E27FC236}">
                <a16:creationId xmlns="" xmlns:a16="http://schemas.microsoft.com/office/drawing/2014/main" id="{56FE7CE8-AC01-465E-BE09-526F80D9377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E70041E-22CE-4A25-AC4C-8A5013DCF065}"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a:extLst>
              <a:ext uri="{FF2B5EF4-FFF2-40B4-BE49-F238E27FC236}">
                <a16:creationId xmlns="" xmlns:a16="http://schemas.microsoft.com/office/drawing/2014/main" id="{C3D0677B-9458-4096-80EF-D53144C2EE24}"/>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第十一章 电视财经新闻评论</a:t>
            </a:r>
          </a:p>
        </p:txBody>
      </p:sp>
      <p:sp>
        <p:nvSpPr>
          <p:cNvPr id="285699" name="Rectangle 3">
            <a:extLst>
              <a:ext uri="{FF2B5EF4-FFF2-40B4-BE49-F238E27FC236}">
                <a16:creationId xmlns="" xmlns:a16="http://schemas.microsoft.com/office/drawing/2014/main" id="{91445251-974D-48DE-852D-AAC3D949DB60}"/>
              </a:ext>
            </a:extLst>
          </p:cNvPr>
          <p:cNvSpPr>
            <a:spLocks noGrp="1" noChangeArrowheads="1"/>
          </p:cNvSpPr>
          <p:nvPr>
            <p:ph idx="1"/>
          </p:nvPr>
        </p:nvSpPr>
        <p:spPr>
          <a:xfrm>
            <a:off x="1187624" y="2438400"/>
            <a:ext cx="7704137" cy="3332163"/>
          </a:xfrm>
        </p:spPr>
        <p:txBody>
          <a:bodyPr rtlCol="0">
            <a:normAutofit fontScale="92500" lnSpcReduction="20000"/>
          </a:bodyPr>
          <a:lstStyle/>
          <a:p>
            <a:pPr eaLnBrk="1" fontAlgn="auto" hangingPunct="1">
              <a:buClr>
                <a:schemeClr val="accent1">
                  <a:lumMod val="75000"/>
                </a:schemeClr>
              </a:buClr>
              <a:buFont typeface="Wingdings" panose="05000000000000000000" pitchFamily="2" charset="2"/>
              <a:buNone/>
              <a:defRPr/>
            </a:pPr>
            <a:r>
              <a:rPr lang="zh-CN" altLang="en-US" dirty="0"/>
              <a:t>三、电视新闻评论创作的要求</a:t>
            </a:r>
          </a:p>
          <a:p>
            <a:pPr eaLnBrk="1" fontAlgn="auto" hangingPunct="1">
              <a:buClr>
                <a:schemeClr val="accent1">
                  <a:lumMod val="75000"/>
                </a:schemeClr>
              </a:buClr>
              <a:buFont typeface="Wingdings" panose="05000000000000000000" pitchFamily="2" charset="2"/>
              <a:buNone/>
              <a:defRPr/>
            </a:pPr>
            <a:r>
              <a:rPr lang="zh-CN" altLang="en-US" dirty="0"/>
              <a:t>１、</a:t>
            </a:r>
            <a:r>
              <a:rPr lang="zh-CN" altLang="en-US" sz="2800" dirty="0"/>
              <a:t>强化电视新闻评论的</a:t>
            </a:r>
            <a:r>
              <a:rPr lang="zh-CN" altLang="en-US" sz="2800" dirty="0">
                <a:latin typeface="Arial"/>
              </a:rPr>
              <a:t>“</a:t>
            </a:r>
            <a:r>
              <a:rPr lang="zh-CN" altLang="en-US" sz="2800" dirty="0"/>
              <a:t>电视特征</a:t>
            </a:r>
            <a:r>
              <a:rPr lang="zh-CN" altLang="en-US" sz="2800" dirty="0">
                <a:latin typeface="Arial"/>
              </a:rPr>
              <a:t>”</a:t>
            </a:r>
            <a:r>
              <a:rPr lang="zh-CN" altLang="en-US" sz="2800" dirty="0"/>
              <a:t> </a:t>
            </a:r>
          </a:p>
          <a:p>
            <a:pPr eaLnBrk="1" fontAlgn="auto" hangingPunct="1">
              <a:buClr>
                <a:schemeClr val="accent1">
                  <a:lumMod val="75000"/>
                </a:schemeClr>
              </a:buClr>
              <a:buFont typeface="Wingdings" panose="05000000000000000000" pitchFamily="2" charset="2"/>
              <a:buNone/>
              <a:defRPr/>
            </a:pPr>
            <a:r>
              <a:rPr lang="zh-CN" altLang="en-US" sz="2800" dirty="0"/>
              <a:t>２、强化电视新闻评论节目的个性 </a:t>
            </a:r>
          </a:p>
          <a:p>
            <a:pPr eaLnBrk="1" fontAlgn="auto" hangingPunct="1">
              <a:buClr>
                <a:schemeClr val="accent1">
                  <a:lumMod val="75000"/>
                </a:schemeClr>
              </a:buClr>
              <a:buFont typeface="Wingdings" panose="05000000000000000000" pitchFamily="2" charset="2"/>
              <a:buNone/>
              <a:defRPr/>
            </a:pPr>
            <a:r>
              <a:rPr lang="zh-CN" altLang="en-US" sz="2800" dirty="0"/>
              <a:t>３、强化电视新闻评论的专业化水准 </a:t>
            </a:r>
          </a:p>
          <a:p>
            <a:pPr eaLnBrk="1" fontAlgn="auto" hangingPunct="1">
              <a:buClr>
                <a:schemeClr val="accent1">
                  <a:lumMod val="75000"/>
                </a:schemeClr>
              </a:buClr>
              <a:buFont typeface="Wingdings" panose="05000000000000000000" pitchFamily="2" charset="2"/>
              <a:buNone/>
              <a:defRPr/>
            </a:pPr>
            <a:r>
              <a:rPr lang="zh-CN" altLang="en-US" sz="2800" dirty="0"/>
              <a:t>４、强化电视新闻评论的平民化 </a:t>
            </a:r>
          </a:p>
          <a:p>
            <a:pPr eaLnBrk="1" fontAlgn="auto" hangingPunct="1">
              <a:buClr>
                <a:schemeClr val="accent1">
                  <a:lumMod val="75000"/>
                </a:schemeClr>
              </a:buClr>
              <a:buFont typeface="Wingdings" panose="05000000000000000000" pitchFamily="2" charset="2"/>
              <a:buNone/>
              <a:defRPr/>
            </a:pPr>
            <a:r>
              <a:rPr lang="zh-CN" altLang="en-US" sz="2800" dirty="0"/>
              <a:t>５、强化电视新闻评论方式的娱乐化 </a:t>
            </a:r>
          </a:p>
          <a:p>
            <a:pPr eaLnBrk="1" fontAlgn="auto" hangingPunct="1">
              <a:buClr>
                <a:schemeClr val="accent1">
                  <a:lumMod val="75000"/>
                </a:schemeClr>
              </a:buClr>
              <a:buFont typeface="Wingdings" panose="05000000000000000000" pitchFamily="2" charset="2"/>
              <a:buNone/>
              <a:defRPr/>
            </a:pPr>
            <a:r>
              <a:rPr lang="zh-CN" altLang="en-US" sz="2800" dirty="0"/>
              <a:t>６、强化电视新闻评论的互动性： </a:t>
            </a:r>
          </a:p>
        </p:txBody>
      </p:sp>
      <p:sp>
        <p:nvSpPr>
          <p:cNvPr id="189444" name="日期占位符 3">
            <a:extLst>
              <a:ext uri="{FF2B5EF4-FFF2-40B4-BE49-F238E27FC236}">
                <a16:creationId xmlns="" xmlns:a16="http://schemas.microsoft.com/office/drawing/2014/main" id="{17100B02-203E-4C9E-834E-98D6DC0626F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83C2130-6CE9-4C58-B266-E4AA37EDA20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89445" name="页脚占位符 5">
            <a:extLst>
              <a:ext uri="{FF2B5EF4-FFF2-40B4-BE49-F238E27FC236}">
                <a16:creationId xmlns="" xmlns:a16="http://schemas.microsoft.com/office/drawing/2014/main" id="{C73767D1-DCF4-4E41-850B-6C51D0D067F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89446" name="灯片编号占位符 4">
            <a:extLst>
              <a:ext uri="{FF2B5EF4-FFF2-40B4-BE49-F238E27FC236}">
                <a16:creationId xmlns="" xmlns:a16="http://schemas.microsoft.com/office/drawing/2014/main" id="{985719BA-ECBD-4A8A-9F81-86C18B5D038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7AA0063-1018-4C8C-B230-33E3B9D3513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a:extLst>
              <a:ext uri="{FF2B5EF4-FFF2-40B4-BE49-F238E27FC236}">
                <a16:creationId xmlns="" xmlns:a16="http://schemas.microsoft.com/office/drawing/2014/main" id="{73A506E2-7F5E-4E5D-B94C-A7A31B0BD75C}"/>
              </a:ext>
            </a:extLst>
          </p:cNvPr>
          <p:cNvSpPr>
            <a:spLocks noGrp="1" noRot="1"/>
          </p:cNvSpPr>
          <p:nvPr>
            <p:ph type="title"/>
          </p:nvPr>
        </p:nvSpPr>
        <p:spPr>
          <a:xfrm>
            <a:off x="982663" y="457200"/>
            <a:ext cx="7704137" cy="1027584"/>
          </a:xfrm>
        </p:spPr>
        <p:txBody>
          <a:bodyPr/>
          <a:lstStyle/>
          <a:p>
            <a:pPr eaLnBrk="1" hangingPunct="1"/>
            <a:r>
              <a:rPr lang="zh-CN" altLang="en-US" dirty="0">
                <a:ln>
                  <a:noFill/>
                </a:ln>
              </a:rPr>
              <a:t>第十一章 电视财经新闻评论</a:t>
            </a:r>
          </a:p>
        </p:txBody>
      </p:sp>
      <p:sp>
        <p:nvSpPr>
          <p:cNvPr id="190467" name="Rectangle 3">
            <a:extLst>
              <a:ext uri="{FF2B5EF4-FFF2-40B4-BE49-F238E27FC236}">
                <a16:creationId xmlns="" xmlns:a16="http://schemas.microsoft.com/office/drawing/2014/main" id="{90A2D1E9-4E1B-4CF5-BA9A-C26FCD27DF7C}"/>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dirty="0"/>
              <a:t>四、获奖作品欣赏</a:t>
            </a:r>
          </a:p>
          <a:p>
            <a:pPr eaLnBrk="1" hangingPunct="1"/>
            <a:r>
              <a:rPr lang="en-US" altLang="zh-CN" dirty="0"/>
              <a:t>《</a:t>
            </a:r>
            <a:r>
              <a:rPr lang="zh-CN" altLang="en-US" dirty="0"/>
              <a:t>７０亿维修基金的困惑</a:t>
            </a:r>
            <a:r>
              <a:rPr lang="en-US" altLang="zh-CN" dirty="0"/>
              <a:t>》</a:t>
            </a:r>
            <a:r>
              <a:rPr lang="zh-CN" altLang="en-US" dirty="0"/>
              <a:t>（</a:t>
            </a:r>
            <a:r>
              <a:rPr lang="en-US" altLang="zh-CN" dirty="0"/>
              <a:t>16-1</a:t>
            </a:r>
            <a:r>
              <a:rPr lang="zh-CN" altLang="en-US" dirty="0"/>
              <a:t>）</a:t>
            </a:r>
            <a:r>
              <a:rPr lang="en-US" altLang="zh-CN" dirty="0">
                <a:hlinkClick r:id="rId2"/>
              </a:rPr>
              <a:t>http://news.xinhuanet.com/zgjx/2007-01/08/content_5577617.htm</a:t>
            </a:r>
            <a:endParaRPr lang="en-US" altLang="zh-CN" dirty="0"/>
          </a:p>
          <a:p>
            <a:pPr eaLnBrk="1" hangingPunct="1"/>
            <a:r>
              <a:rPr lang="en-US" altLang="zh-CN" dirty="0">
                <a:hlinkClick r:id="rId3"/>
              </a:rPr>
              <a:t>《</a:t>
            </a:r>
            <a:r>
              <a:rPr lang="zh-CN" altLang="en-US" dirty="0">
                <a:hlinkClick r:id="rId3"/>
              </a:rPr>
              <a:t>央视财经评论</a:t>
            </a:r>
            <a:r>
              <a:rPr lang="en-US" altLang="zh-CN" dirty="0">
                <a:hlinkClick r:id="rId3"/>
              </a:rPr>
              <a:t>》 20210831 </a:t>
            </a:r>
            <a:r>
              <a:rPr lang="zh-CN" altLang="en-US" dirty="0">
                <a:hlinkClick r:id="rId3"/>
              </a:rPr>
              <a:t>封住财经“黑嘴” 堵住坑人套路</a:t>
            </a:r>
            <a:r>
              <a:rPr lang="en-US" altLang="zh-CN" dirty="0">
                <a:hlinkClick r:id="rId3"/>
              </a:rPr>
              <a:t>_CCTV</a:t>
            </a:r>
            <a:r>
              <a:rPr lang="zh-CN" altLang="en-US" dirty="0">
                <a:hlinkClick r:id="rId3"/>
              </a:rPr>
              <a:t>节目官网</a:t>
            </a:r>
            <a:r>
              <a:rPr lang="en-US" altLang="zh-CN" dirty="0">
                <a:hlinkClick r:id="rId3"/>
              </a:rPr>
              <a:t>-CCTV-2_</a:t>
            </a:r>
            <a:r>
              <a:rPr lang="zh-CN" altLang="en-US" dirty="0">
                <a:hlinkClick r:id="rId3"/>
              </a:rPr>
              <a:t>央视网</a:t>
            </a:r>
            <a:r>
              <a:rPr lang="en-US" altLang="zh-CN" dirty="0">
                <a:hlinkClick r:id="rId3"/>
              </a:rPr>
              <a:t>(cctv.com)</a:t>
            </a:r>
            <a:endParaRPr lang="en-US" altLang="zh-CN" dirty="0"/>
          </a:p>
          <a:p>
            <a:pPr eaLnBrk="1" hangingPunct="1"/>
            <a:endParaRPr lang="en-US" altLang="zh-CN" dirty="0"/>
          </a:p>
          <a:p>
            <a:pPr eaLnBrk="1" hangingPunct="1"/>
            <a:endParaRPr lang="en-US" altLang="zh-CN" dirty="0"/>
          </a:p>
          <a:p>
            <a:pPr eaLnBrk="1" hangingPunct="1"/>
            <a:endParaRPr lang="en-US" altLang="zh-CN" dirty="0"/>
          </a:p>
          <a:p>
            <a:pPr eaLnBrk="1" hangingPunct="1"/>
            <a:endParaRPr lang="en-US" altLang="zh-CN" dirty="0"/>
          </a:p>
        </p:txBody>
      </p:sp>
      <p:sp>
        <p:nvSpPr>
          <p:cNvPr id="190468" name="日期占位符 3">
            <a:extLst>
              <a:ext uri="{FF2B5EF4-FFF2-40B4-BE49-F238E27FC236}">
                <a16:creationId xmlns="" xmlns:a16="http://schemas.microsoft.com/office/drawing/2014/main" id="{1D666913-49AD-43BE-A8B6-946C6158ABDD}"/>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AFD1E5D-6403-418C-8C4E-8A399947EF3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0469" name="页脚占位符 5">
            <a:extLst>
              <a:ext uri="{FF2B5EF4-FFF2-40B4-BE49-F238E27FC236}">
                <a16:creationId xmlns="" xmlns:a16="http://schemas.microsoft.com/office/drawing/2014/main" id="{5063230F-4294-4444-83BA-D5FCB39F1CA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0470" name="灯片编号占位符 4">
            <a:extLst>
              <a:ext uri="{FF2B5EF4-FFF2-40B4-BE49-F238E27FC236}">
                <a16:creationId xmlns="" xmlns:a16="http://schemas.microsoft.com/office/drawing/2014/main" id="{50CA7D3B-CB37-4853-91F1-B72300603EB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D902BCA-6BE0-4EFD-B22C-495B78AE3CF5}"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a:extLst>
              <a:ext uri="{FF2B5EF4-FFF2-40B4-BE49-F238E27FC236}">
                <a16:creationId xmlns="" xmlns:a16="http://schemas.microsoft.com/office/drawing/2014/main" id="{CA475038-3C4F-44DA-9B63-2B03804FF591}"/>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网络财经新闻评论</a:t>
            </a:r>
          </a:p>
        </p:txBody>
      </p:sp>
      <p:sp>
        <p:nvSpPr>
          <p:cNvPr id="135171" name="Rectangle 3">
            <a:extLst>
              <a:ext uri="{FF2B5EF4-FFF2-40B4-BE49-F238E27FC236}">
                <a16:creationId xmlns="" xmlns:a16="http://schemas.microsoft.com/office/drawing/2014/main" id="{6B2C5CDE-9846-46A6-8031-771E2060EC0B}"/>
              </a:ext>
            </a:extLst>
          </p:cNvPr>
          <p:cNvSpPr>
            <a:spLocks noGrp="1" noChangeArrowheads="1"/>
          </p:cNvSpPr>
          <p:nvPr>
            <p:ph idx="1"/>
          </p:nvPr>
        </p:nvSpPr>
        <p:spPr>
          <a:xfrm>
            <a:off x="982663" y="2667000"/>
            <a:ext cx="7704137" cy="3332163"/>
          </a:xfrm>
        </p:spPr>
        <p:txBody>
          <a:bodyPr rtlCol="0">
            <a:normAutofit lnSpcReduction="10000"/>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sz="2000" dirty="0">
                <a:latin typeface="Arial"/>
              </a:rPr>
              <a:t>   </a:t>
            </a:r>
            <a:r>
              <a:rPr lang="zh-CN" altLang="en-US" sz="2000" dirty="0"/>
              <a:t>一、什么是网络新闻评论</a:t>
            </a:r>
          </a:p>
          <a:p>
            <a:pPr eaLnBrk="1" fontAlgn="auto" hangingPunct="1">
              <a:lnSpc>
                <a:spcPct val="80000"/>
              </a:lnSpc>
              <a:buClr>
                <a:schemeClr val="accent1">
                  <a:lumMod val="75000"/>
                </a:schemeClr>
              </a:buClr>
              <a:buFont typeface="Wingdings" panose="05000000000000000000" pitchFamily="2" charset="2"/>
              <a:buNone/>
              <a:defRPr/>
            </a:pPr>
            <a:endParaRPr lang="zh-CN" altLang="en-US" sz="2000" dirty="0"/>
          </a:p>
          <a:p>
            <a:pPr eaLnBrk="1" fontAlgn="auto" hangingPunct="1">
              <a:lnSpc>
                <a:spcPct val="80000"/>
              </a:lnSpc>
              <a:buClr>
                <a:schemeClr val="accent1">
                  <a:lumMod val="75000"/>
                </a:schemeClr>
              </a:buClr>
              <a:buFont typeface="Wingdings" panose="05000000000000000000" pitchFamily="2" charset="2"/>
              <a:buNone/>
              <a:defRPr/>
            </a:pPr>
            <a:r>
              <a:rPr lang="zh-CN" altLang="en-US" sz="2000" dirty="0"/>
              <a:t>１、网络评论是在网络媒体上就新闻事件或当前事态发表的评价性意见。</a:t>
            </a:r>
          </a:p>
          <a:p>
            <a:pPr eaLnBrk="1" fontAlgn="auto" hangingPunct="1">
              <a:lnSpc>
                <a:spcPct val="80000"/>
              </a:lnSpc>
              <a:buClr>
                <a:schemeClr val="accent1">
                  <a:lumMod val="75000"/>
                </a:schemeClr>
              </a:buClr>
              <a:buFont typeface="Wingdings" panose="05000000000000000000" pitchFamily="2" charset="2"/>
              <a:buNone/>
              <a:defRPr/>
            </a:pPr>
            <a:r>
              <a:rPr lang="zh-CN" altLang="en-US" sz="2000" dirty="0"/>
              <a:t>２、丁法章（３１６）网友就当日重要新闻在网上发布的个人署名言论。每篇字数一般在五六百左右，最多以不超过千字为宜。</a:t>
            </a:r>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a:t>3</a:t>
            </a:r>
            <a:r>
              <a:rPr lang="zh-CN" altLang="en-US" sz="2000" dirty="0"/>
              <a:t>、</a:t>
            </a:r>
            <a:r>
              <a:rPr lang="en-US" altLang="zh-CN" sz="2000" dirty="0"/>
              <a:t>BBS</a:t>
            </a:r>
            <a:r>
              <a:rPr lang="zh-CN" altLang="en-US" sz="2000" dirty="0"/>
              <a:t>上的短评，新闻跟贴，专家学者的评论专栏，编辑导语，视频采访中的评说等都属于网络评论的范畴，有些博客应该也算是网络评论。</a:t>
            </a:r>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a:t>4</a:t>
            </a:r>
            <a:r>
              <a:rPr lang="zh-CN" altLang="en-US" sz="2000" dirty="0"/>
              <a:t>、</a:t>
            </a:r>
            <a:r>
              <a:rPr lang="zh-CN" altLang="en-US" sz="2000" dirty="0">
                <a:latin typeface="Arial"/>
              </a:rPr>
              <a:t>  </a:t>
            </a:r>
            <a:r>
              <a:rPr lang="zh-CN" altLang="en-US" sz="2000" dirty="0"/>
              <a:t>网络评论其实是一个融合了传统媒体</a:t>
            </a:r>
            <a:r>
              <a:rPr lang="en-US" altLang="zh-CN" sz="2000" dirty="0">
                <a:latin typeface="Arial"/>
              </a:rPr>
              <a:t>——</a:t>
            </a:r>
            <a:r>
              <a:rPr lang="zh-CN" altLang="en-US" sz="2000" dirty="0"/>
              <a:t>报纸、杂志、广播电视，而又利用了网络媒体便捷的互动性的平台。</a:t>
            </a:r>
          </a:p>
        </p:txBody>
      </p:sp>
      <p:sp>
        <p:nvSpPr>
          <p:cNvPr id="191492" name="日期占位符 3">
            <a:extLst>
              <a:ext uri="{FF2B5EF4-FFF2-40B4-BE49-F238E27FC236}">
                <a16:creationId xmlns="" xmlns:a16="http://schemas.microsoft.com/office/drawing/2014/main" id="{D8245874-953A-4AA1-8B63-97720C4CFA24}"/>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6452D11-9129-4A2F-AC75-81967ABF34A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1493" name="页脚占位符 5">
            <a:extLst>
              <a:ext uri="{FF2B5EF4-FFF2-40B4-BE49-F238E27FC236}">
                <a16:creationId xmlns="" xmlns:a16="http://schemas.microsoft.com/office/drawing/2014/main" id="{2BCFC3C9-2F5E-4654-9232-1729F54BF17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1494" name="灯片编号占位符 4">
            <a:extLst>
              <a:ext uri="{FF2B5EF4-FFF2-40B4-BE49-F238E27FC236}">
                <a16:creationId xmlns="" xmlns:a16="http://schemas.microsoft.com/office/drawing/2014/main" id="{90ADD644-972F-4D99-8503-A1186E40E4E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BFDB3D0-2553-4739-BDA1-1DD52D82251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a:extLst>
              <a:ext uri="{FF2B5EF4-FFF2-40B4-BE49-F238E27FC236}">
                <a16:creationId xmlns="" xmlns:a16="http://schemas.microsoft.com/office/drawing/2014/main" id="{E66479E7-F698-4664-9713-C78476732BE7}"/>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网络财经新闻评论</a:t>
            </a:r>
          </a:p>
        </p:txBody>
      </p:sp>
      <p:sp>
        <p:nvSpPr>
          <p:cNvPr id="289795" name="Rectangle 3">
            <a:extLst>
              <a:ext uri="{FF2B5EF4-FFF2-40B4-BE49-F238E27FC236}">
                <a16:creationId xmlns="" xmlns:a16="http://schemas.microsoft.com/office/drawing/2014/main" id="{3E456C91-B2D4-4AE3-A4C4-C42A9CE74CAB}"/>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二、网络新闻评论的类型</a:t>
            </a:r>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（一）、专栏评论：</a:t>
            </a:r>
          </a:p>
          <a:p>
            <a:pPr eaLnBrk="1" fontAlgn="auto" hangingPunct="1">
              <a:lnSpc>
                <a:spcPct val="80000"/>
              </a:lnSpc>
              <a:buClr>
                <a:schemeClr val="accent1">
                  <a:lumMod val="75000"/>
                </a:schemeClr>
              </a:buClr>
              <a:buFont typeface="Wingdings" panose="05000000000000000000" pitchFamily="2" charset="2"/>
              <a:buNone/>
              <a:defRPr/>
            </a:pPr>
            <a:r>
              <a:rPr lang="en-US" altLang="zh-CN" sz="2800" dirty="0"/>
              <a:t>1</a:t>
            </a:r>
            <a:r>
              <a:rPr lang="zh-CN" altLang="en-US" sz="2800" dirty="0"/>
              <a:t>、以 人民网</a:t>
            </a:r>
            <a:r>
              <a:rPr lang="zh-CN" altLang="en-US" sz="2800" dirty="0">
                <a:latin typeface="Arial"/>
              </a:rPr>
              <a:t>“</a:t>
            </a:r>
            <a:r>
              <a:rPr lang="zh-CN" altLang="en-US" sz="2800" dirty="0"/>
              <a:t> 人民财评</a:t>
            </a:r>
            <a:r>
              <a:rPr lang="zh-CN" altLang="en-US" sz="2800" dirty="0">
                <a:latin typeface="Arial"/>
              </a:rPr>
              <a:t>”</a:t>
            </a:r>
            <a:r>
              <a:rPr lang="zh-CN" altLang="en-US" sz="2800" dirty="0"/>
              <a:t>为代表的网络专栏评论精英版</a:t>
            </a:r>
            <a:r>
              <a:rPr lang="en-US" altLang="zh-CN" sz="2800" dirty="0"/>
              <a:t>  </a:t>
            </a:r>
          </a:p>
          <a:p>
            <a:pPr eaLnBrk="1" fontAlgn="auto" hangingPunct="1">
              <a:buClr>
                <a:schemeClr val="accent1">
                  <a:lumMod val="75000"/>
                </a:schemeClr>
              </a:buClr>
              <a:buFont typeface="Arial"/>
              <a:buNone/>
              <a:defRPr/>
            </a:pPr>
            <a:r>
              <a:rPr lang="en-US" altLang="zh-CN" sz="2800" dirty="0"/>
              <a:t>2</a:t>
            </a:r>
            <a:r>
              <a:rPr lang="zh-CN" altLang="en-US" sz="2800" dirty="0"/>
              <a:t>、网络专栏评论草根版 </a:t>
            </a:r>
          </a:p>
          <a:p>
            <a:pPr eaLnBrk="1" fontAlgn="auto" hangingPunct="1">
              <a:buClr>
                <a:schemeClr val="accent1">
                  <a:lumMod val="75000"/>
                </a:schemeClr>
              </a:buClr>
              <a:buFont typeface="Arial"/>
              <a:buNone/>
              <a:defRPr/>
            </a:pPr>
            <a:r>
              <a:rPr lang="en-US" altLang="zh-CN" sz="2800" dirty="0"/>
              <a:t>3</a:t>
            </a:r>
            <a:r>
              <a:rPr lang="zh-CN" altLang="en-US" sz="2800" dirty="0"/>
              <a:t>、网络互动型专栏评论：依托前两种评论，设置供互动讨论的话题。</a:t>
            </a:r>
          </a:p>
          <a:p>
            <a:pPr eaLnBrk="1" fontAlgn="auto" hangingPunct="1">
              <a:lnSpc>
                <a:spcPct val="80000"/>
              </a:lnSpc>
              <a:buClr>
                <a:schemeClr val="accent1">
                  <a:lumMod val="75000"/>
                </a:schemeClr>
              </a:buClr>
              <a:buFont typeface="Wingdings" panose="05000000000000000000" pitchFamily="2" charset="2"/>
              <a:buNone/>
              <a:defRPr/>
            </a:pPr>
            <a:endParaRPr lang="zh-CN" altLang="en-US" sz="2800" dirty="0"/>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         </a:t>
            </a:r>
          </a:p>
        </p:txBody>
      </p:sp>
      <p:sp>
        <p:nvSpPr>
          <p:cNvPr id="192516" name="日期占位符 3">
            <a:extLst>
              <a:ext uri="{FF2B5EF4-FFF2-40B4-BE49-F238E27FC236}">
                <a16:creationId xmlns="" xmlns:a16="http://schemas.microsoft.com/office/drawing/2014/main" id="{66100A4D-6FD1-40BB-9B7B-0DD48375E48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F03FF61-3FE0-4B4E-9660-120E40CC421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2517" name="页脚占位符 5">
            <a:extLst>
              <a:ext uri="{FF2B5EF4-FFF2-40B4-BE49-F238E27FC236}">
                <a16:creationId xmlns="" xmlns:a16="http://schemas.microsoft.com/office/drawing/2014/main" id="{C9136383-A427-416D-9B2A-1175AD42B0C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2518" name="灯片编号占位符 4">
            <a:extLst>
              <a:ext uri="{FF2B5EF4-FFF2-40B4-BE49-F238E27FC236}">
                <a16:creationId xmlns="" xmlns:a16="http://schemas.microsoft.com/office/drawing/2014/main" id="{3AD129AE-D19D-485C-A2DA-20AC7E7F4B8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9584D19-4619-4452-A97D-FBD22669AE9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a:extLst>
              <a:ext uri="{FF2B5EF4-FFF2-40B4-BE49-F238E27FC236}">
                <a16:creationId xmlns="" xmlns:a16="http://schemas.microsoft.com/office/drawing/2014/main" id="{C55342D0-513B-4D8D-BE53-98DFAEB77CD3}"/>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网络财经新闻评论</a:t>
            </a:r>
          </a:p>
        </p:txBody>
      </p:sp>
      <p:sp>
        <p:nvSpPr>
          <p:cNvPr id="193539" name="Rectangle 3">
            <a:extLst>
              <a:ext uri="{FF2B5EF4-FFF2-40B4-BE49-F238E27FC236}">
                <a16:creationId xmlns="" xmlns:a16="http://schemas.microsoft.com/office/drawing/2014/main" id="{9AEE84FD-3111-470C-8B26-248450C0CFA9}"/>
              </a:ext>
            </a:extLst>
          </p:cNvPr>
          <p:cNvSpPr>
            <a:spLocks noGrp="1"/>
          </p:cNvSpPr>
          <p:nvPr>
            <p:ph idx="1"/>
          </p:nvPr>
        </p:nvSpPr>
        <p:spPr>
          <a:xfrm>
            <a:off x="982663" y="2667000"/>
            <a:ext cx="7704137" cy="3332163"/>
          </a:xfrm>
        </p:spPr>
        <p:txBody>
          <a:bodyPr/>
          <a:lstStyle/>
          <a:p>
            <a:pPr eaLnBrk="1" hangingPunct="1">
              <a:lnSpc>
                <a:spcPct val="90000"/>
              </a:lnSpc>
              <a:buFont typeface="Wingdings" panose="05000000000000000000" pitchFamily="2" charset="2"/>
              <a:buNone/>
            </a:pPr>
            <a:r>
              <a:rPr lang="zh-CN" altLang="en-US"/>
              <a:t>（二）、转载传统媒体或其他网络专栏评论的网络转载评论 </a:t>
            </a:r>
          </a:p>
          <a:p>
            <a:pPr eaLnBrk="1" hangingPunct="1">
              <a:lnSpc>
                <a:spcPct val="90000"/>
              </a:lnSpc>
              <a:buFont typeface="Wingdings" panose="05000000000000000000" pitchFamily="2" charset="2"/>
              <a:buNone/>
            </a:pPr>
            <a:r>
              <a:rPr lang="zh-CN" altLang="en-US"/>
              <a:t>（三）、网络论坛</a:t>
            </a:r>
            <a:r>
              <a:rPr lang="en-US" altLang="zh-CN">
                <a:latin typeface="Arial" panose="020B0604020202020204" pitchFamily="34" charset="0"/>
              </a:rPr>
              <a:t>——</a:t>
            </a:r>
            <a:r>
              <a:rPr lang="zh-CN" altLang="en-US"/>
              <a:t>最代表网络互动性、多样性、参与性的评论形式。</a:t>
            </a:r>
          </a:p>
          <a:p>
            <a:pPr eaLnBrk="1" hangingPunct="1">
              <a:lnSpc>
                <a:spcPct val="90000"/>
              </a:lnSpc>
              <a:buFont typeface="Wingdings" panose="05000000000000000000" pitchFamily="2" charset="2"/>
              <a:buNone/>
            </a:pPr>
            <a:r>
              <a:rPr lang="zh-CN" altLang="en-US"/>
              <a:t>（四）随文跟贴式评论：新闻稿后设置</a:t>
            </a:r>
            <a:r>
              <a:rPr lang="zh-CN" altLang="en-US">
                <a:latin typeface="Arial" panose="020B0604020202020204" pitchFamily="34" charset="0"/>
              </a:rPr>
              <a:t>“</a:t>
            </a:r>
            <a:r>
              <a:rPr lang="zh-CN" altLang="en-US"/>
              <a:t>我来说几句</a:t>
            </a:r>
            <a:r>
              <a:rPr lang="zh-CN" altLang="en-US">
                <a:latin typeface="Arial" panose="020B0604020202020204" pitchFamily="34" charset="0"/>
              </a:rPr>
              <a:t>”</a:t>
            </a:r>
            <a:r>
              <a:rPr lang="zh-CN" altLang="en-US"/>
              <a:t>、</a:t>
            </a:r>
            <a:r>
              <a:rPr lang="zh-CN" altLang="en-US">
                <a:latin typeface="Arial" panose="020B0604020202020204" pitchFamily="34" charset="0"/>
              </a:rPr>
              <a:t>“</a:t>
            </a:r>
            <a:r>
              <a:rPr lang="zh-CN" altLang="en-US"/>
              <a:t>发表意见</a:t>
            </a:r>
            <a:r>
              <a:rPr lang="zh-CN" altLang="en-US">
                <a:latin typeface="Arial" panose="020B0604020202020204" pitchFamily="34" charset="0"/>
              </a:rPr>
              <a:t>”</a:t>
            </a:r>
            <a:r>
              <a:rPr lang="zh-CN" altLang="en-US"/>
              <a:t>等，随时随地请网民发表评论</a:t>
            </a:r>
          </a:p>
        </p:txBody>
      </p:sp>
      <p:sp>
        <p:nvSpPr>
          <p:cNvPr id="193540" name="日期占位符 3">
            <a:extLst>
              <a:ext uri="{FF2B5EF4-FFF2-40B4-BE49-F238E27FC236}">
                <a16:creationId xmlns="" xmlns:a16="http://schemas.microsoft.com/office/drawing/2014/main" id="{868A2D94-B869-4377-8871-014B35A0B67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21DEB81-7CBC-4589-9216-C467BA5BA58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3541" name="页脚占位符 5">
            <a:extLst>
              <a:ext uri="{FF2B5EF4-FFF2-40B4-BE49-F238E27FC236}">
                <a16:creationId xmlns="" xmlns:a16="http://schemas.microsoft.com/office/drawing/2014/main" id="{4782D028-E2CD-4134-8391-B9A040DE511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3542" name="灯片编号占位符 4">
            <a:extLst>
              <a:ext uri="{FF2B5EF4-FFF2-40B4-BE49-F238E27FC236}">
                <a16:creationId xmlns="" xmlns:a16="http://schemas.microsoft.com/office/drawing/2014/main" id="{CC931FF7-95BB-4681-9FA9-C82227CACD79}"/>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450EB3C-D9D8-4D06-A532-5B5DB593F3C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138</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a:extLst>
              <a:ext uri="{FF2B5EF4-FFF2-40B4-BE49-F238E27FC236}">
                <a16:creationId xmlns="" xmlns:a16="http://schemas.microsoft.com/office/drawing/2014/main" id="{D49EEA04-088F-4296-AA67-477424E0D13B}"/>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网络财经新闻评论</a:t>
            </a:r>
          </a:p>
        </p:txBody>
      </p:sp>
      <p:sp>
        <p:nvSpPr>
          <p:cNvPr id="300035" name="Rectangle 3">
            <a:extLst>
              <a:ext uri="{FF2B5EF4-FFF2-40B4-BE49-F238E27FC236}">
                <a16:creationId xmlns="" xmlns:a16="http://schemas.microsoft.com/office/drawing/2014/main" id="{B4FEBD90-F66B-4D67-919D-1B3FBC51082E}"/>
              </a:ext>
            </a:extLst>
          </p:cNvPr>
          <p:cNvSpPr>
            <a:spLocks noGrp="1" noChangeArrowheads="1"/>
          </p:cNvSpPr>
          <p:nvPr>
            <p:ph idx="1"/>
          </p:nvPr>
        </p:nvSpPr>
        <p:spPr>
          <a:xfrm>
            <a:off x="982663" y="2667000"/>
            <a:ext cx="7704137" cy="3332163"/>
          </a:xfrm>
        </p:spPr>
        <p:txBody>
          <a:bodyPr rtlCol="0">
            <a:normAutofit fontScale="92500" lnSpcReduction="1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a:t>三、特点</a:t>
            </a:r>
          </a:p>
          <a:p>
            <a:pPr eaLnBrk="1" fontAlgn="auto" hangingPunct="1">
              <a:lnSpc>
                <a:spcPct val="90000"/>
              </a:lnSpc>
              <a:buClr>
                <a:schemeClr val="accent1">
                  <a:lumMod val="75000"/>
                </a:schemeClr>
              </a:buClr>
              <a:buFont typeface="Wingdings" panose="05000000000000000000" pitchFamily="2" charset="2"/>
              <a:buNone/>
              <a:defRPr/>
            </a:pPr>
            <a:r>
              <a:rPr lang="zh-CN" altLang="en-US"/>
              <a:t>１、集纳性与多元化的公共话语空间 </a:t>
            </a:r>
          </a:p>
          <a:p>
            <a:pPr eaLnBrk="1" fontAlgn="auto" hangingPunct="1">
              <a:lnSpc>
                <a:spcPct val="90000"/>
              </a:lnSpc>
              <a:buClr>
                <a:schemeClr val="accent1">
                  <a:lumMod val="75000"/>
                </a:schemeClr>
              </a:buClr>
              <a:buFont typeface="Wingdings" panose="05000000000000000000" pitchFamily="2" charset="2"/>
              <a:buNone/>
              <a:defRPr/>
            </a:pPr>
            <a:r>
              <a:rPr lang="zh-CN" altLang="en-US"/>
              <a:t>２、互动参与性强</a:t>
            </a:r>
          </a:p>
          <a:p>
            <a:pPr eaLnBrk="1" fontAlgn="auto" hangingPunct="1">
              <a:lnSpc>
                <a:spcPct val="90000"/>
              </a:lnSpc>
              <a:buClr>
                <a:schemeClr val="accent1">
                  <a:lumMod val="75000"/>
                </a:schemeClr>
              </a:buClr>
              <a:buFont typeface="Wingdings" panose="05000000000000000000" pitchFamily="2" charset="2"/>
              <a:buNone/>
              <a:defRPr/>
            </a:pPr>
            <a:r>
              <a:rPr lang="zh-CN" altLang="en-US"/>
              <a:t> </a:t>
            </a:r>
            <a:r>
              <a:rPr lang="en-US" altLang="zh-CN"/>
              <a:t>3</a:t>
            </a:r>
            <a:r>
              <a:rPr lang="zh-CN" altLang="en-US"/>
              <a:t>、平等自由 </a:t>
            </a:r>
          </a:p>
          <a:p>
            <a:pPr eaLnBrk="1" fontAlgn="auto" hangingPunct="1">
              <a:lnSpc>
                <a:spcPct val="90000"/>
              </a:lnSpc>
              <a:buClr>
                <a:schemeClr val="accent1">
                  <a:lumMod val="75000"/>
                </a:schemeClr>
              </a:buClr>
              <a:buFont typeface="Wingdings" panose="05000000000000000000" pitchFamily="2" charset="2"/>
              <a:buNone/>
              <a:defRPr/>
            </a:pPr>
            <a:r>
              <a:rPr lang="zh-CN" altLang="en-US"/>
              <a:t> </a:t>
            </a:r>
            <a:r>
              <a:rPr lang="en-US" altLang="zh-CN"/>
              <a:t>4</a:t>
            </a:r>
            <a:r>
              <a:rPr lang="zh-CN" altLang="en-US"/>
              <a:t>、开放性</a:t>
            </a:r>
          </a:p>
          <a:p>
            <a:pPr eaLnBrk="1" fontAlgn="auto" hangingPunct="1">
              <a:lnSpc>
                <a:spcPct val="90000"/>
              </a:lnSpc>
              <a:buClr>
                <a:schemeClr val="accent1">
                  <a:lumMod val="75000"/>
                </a:schemeClr>
              </a:buClr>
              <a:buFont typeface="Wingdings" panose="05000000000000000000" pitchFamily="2" charset="2"/>
              <a:buNone/>
              <a:defRPr/>
            </a:pPr>
            <a:r>
              <a:rPr lang="zh-CN" altLang="en-US"/>
              <a:t> </a:t>
            </a:r>
            <a:r>
              <a:rPr lang="en-US" altLang="zh-CN"/>
              <a:t>5</a:t>
            </a:r>
            <a:r>
              <a:rPr lang="zh-CN" altLang="en-US"/>
              <a:t>、随意性、不确定性增强</a:t>
            </a:r>
          </a:p>
          <a:p>
            <a:pPr eaLnBrk="1" fontAlgn="auto" hangingPunct="1">
              <a:lnSpc>
                <a:spcPct val="90000"/>
              </a:lnSpc>
              <a:buClr>
                <a:schemeClr val="accent1">
                  <a:lumMod val="75000"/>
                </a:schemeClr>
              </a:buClr>
              <a:buFont typeface="Wingdings" panose="05000000000000000000" pitchFamily="2" charset="2"/>
              <a:buNone/>
              <a:defRPr/>
            </a:pPr>
            <a:r>
              <a:rPr lang="zh-CN" altLang="en-US"/>
              <a:t>６、评论主题的时效性强，易变。</a:t>
            </a:r>
          </a:p>
          <a:p>
            <a:pPr eaLnBrk="1" fontAlgn="auto" hangingPunct="1">
              <a:lnSpc>
                <a:spcPct val="90000"/>
              </a:lnSpc>
              <a:buClr>
                <a:schemeClr val="accent1">
                  <a:lumMod val="75000"/>
                </a:schemeClr>
              </a:buClr>
              <a:buFont typeface="Wingdings" panose="05000000000000000000" pitchFamily="2" charset="2"/>
              <a:buNone/>
              <a:defRPr/>
            </a:pPr>
            <a:r>
              <a:rPr lang="zh-CN" altLang="en-US"/>
              <a:t>７、语言与文风特点</a:t>
            </a:r>
          </a:p>
          <a:p>
            <a:pPr eaLnBrk="1" fontAlgn="auto" hangingPunct="1">
              <a:lnSpc>
                <a:spcPct val="90000"/>
              </a:lnSpc>
              <a:buClr>
                <a:schemeClr val="accent1">
                  <a:lumMod val="75000"/>
                </a:schemeClr>
              </a:buClr>
              <a:buFont typeface="Wingdings" panose="05000000000000000000" pitchFamily="2" charset="2"/>
              <a:buNone/>
              <a:defRPr/>
            </a:pPr>
            <a:endParaRPr lang="en-US" altLang="zh-CN"/>
          </a:p>
        </p:txBody>
      </p:sp>
      <p:sp>
        <p:nvSpPr>
          <p:cNvPr id="194564" name="日期占位符 3">
            <a:extLst>
              <a:ext uri="{FF2B5EF4-FFF2-40B4-BE49-F238E27FC236}">
                <a16:creationId xmlns="" xmlns:a16="http://schemas.microsoft.com/office/drawing/2014/main" id="{ADFF863F-8C6F-45FB-B823-94B7905B232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3D125C7-72D1-4558-AEDC-6CCE56EC728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4565" name="页脚占位符 5">
            <a:extLst>
              <a:ext uri="{FF2B5EF4-FFF2-40B4-BE49-F238E27FC236}">
                <a16:creationId xmlns="" xmlns:a16="http://schemas.microsoft.com/office/drawing/2014/main" id="{FB37B552-013B-47C7-843E-E2AB0643253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4566" name="灯片编号占位符 4">
            <a:extLst>
              <a:ext uri="{FF2B5EF4-FFF2-40B4-BE49-F238E27FC236}">
                <a16:creationId xmlns="" xmlns:a16="http://schemas.microsoft.com/office/drawing/2014/main" id="{3C9A527C-9BD5-4456-8CC6-E1B8F30C17D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33423B6-9751-4DFA-80F0-DD4A0D7751C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139</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a:extLst>
              <a:ext uri="{FF2B5EF4-FFF2-40B4-BE49-F238E27FC236}">
                <a16:creationId xmlns="" xmlns:a16="http://schemas.microsoft.com/office/drawing/2014/main" id="{449EE3AE-1A49-49AD-B411-90117EBD8169}"/>
              </a:ext>
            </a:extLst>
          </p:cNvPr>
          <p:cNvSpPr>
            <a:spLocks noGrp="1" noRot="1"/>
          </p:cNvSpPr>
          <p:nvPr>
            <p:ph type="title"/>
          </p:nvPr>
        </p:nvSpPr>
        <p:spPr>
          <a:xfrm>
            <a:off x="982663" y="457200"/>
            <a:ext cx="7704137" cy="1981200"/>
          </a:xfrm>
        </p:spPr>
        <p:txBody>
          <a:bodyPr/>
          <a:lstStyle/>
          <a:p>
            <a:pPr eaLnBrk="1" hangingPunct="1"/>
            <a:r>
              <a:rPr lang="zh-CN" altLang="en-US" sz="3600">
                <a:ln>
                  <a:noFill/>
                </a:ln>
              </a:rPr>
              <a:t>第二章 财经</a:t>
            </a:r>
            <a:r>
              <a:rPr lang="zh-CN" altLang="en-US" sz="3600">
                <a:ln>
                  <a:noFill/>
                </a:ln>
                <a:latin typeface="宋体" panose="02010600030101010101" pitchFamily="2" charset="-122"/>
              </a:rPr>
              <a:t>新闻评论的特点与作用</a:t>
            </a:r>
          </a:p>
        </p:txBody>
      </p:sp>
      <p:sp>
        <p:nvSpPr>
          <p:cNvPr id="28675" name="Rectangle 3">
            <a:extLst>
              <a:ext uri="{FF2B5EF4-FFF2-40B4-BE49-F238E27FC236}">
                <a16:creationId xmlns="" xmlns:a16="http://schemas.microsoft.com/office/drawing/2014/main" id="{F5AB59AB-1F26-4114-87C2-81FB9C4C5FA7}"/>
              </a:ext>
            </a:extLst>
          </p:cNvPr>
          <p:cNvSpPr>
            <a:spLocks noGrp="1"/>
          </p:cNvSpPr>
          <p:nvPr>
            <p:ph idx="1"/>
          </p:nvPr>
        </p:nvSpPr>
        <p:spPr>
          <a:xfrm>
            <a:off x="982663" y="2438400"/>
            <a:ext cx="7704137" cy="3332163"/>
          </a:xfrm>
        </p:spPr>
        <p:txBody>
          <a:bodyPr/>
          <a:lstStyle/>
          <a:p>
            <a:pPr eaLnBrk="1" hangingPunct="1">
              <a:buFont typeface="Wingdings" panose="05000000000000000000" pitchFamily="2" charset="2"/>
              <a:buNone/>
            </a:pPr>
            <a:r>
              <a:rPr lang="zh-CN" altLang="en-US" dirty="0"/>
              <a:t>二、新闻评论与新闻报道之比较</a:t>
            </a:r>
          </a:p>
          <a:p>
            <a:pPr eaLnBrk="1" hangingPunct="1">
              <a:buFont typeface="Wingdings" panose="05000000000000000000" pitchFamily="2" charset="2"/>
              <a:buNone/>
            </a:pPr>
            <a:r>
              <a:rPr lang="en-US" altLang="zh-CN" dirty="0"/>
              <a:t>1</a:t>
            </a:r>
            <a:r>
              <a:rPr lang="zh-CN" altLang="en-US" dirty="0"/>
              <a:t>、反映内容：事实与意义</a:t>
            </a:r>
          </a:p>
          <a:p>
            <a:pPr eaLnBrk="1" hangingPunct="1">
              <a:buFont typeface="Wingdings" panose="05000000000000000000" pitchFamily="2" charset="2"/>
              <a:buNone/>
            </a:pPr>
            <a:r>
              <a:rPr lang="en-US" altLang="zh-CN" dirty="0"/>
              <a:t>2</a:t>
            </a:r>
            <a:r>
              <a:rPr lang="zh-CN" altLang="en-US" dirty="0"/>
              <a:t>、写作目的：知之权利与说服、引导</a:t>
            </a:r>
          </a:p>
          <a:p>
            <a:pPr eaLnBrk="1" hangingPunct="1">
              <a:buFont typeface="Wingdings" panose="05000000000000000000" pitchFamily="2" charset="2"/>
              <a:buNone/>
            </a:pPr>
            <a:r>
              <a:rPr lang="en-US" altLang="zh-CN" dirty="0"/>
              <a:t>3</a:t>
            </a:r>
            <a:r>
              <a:rPr lang="zh-CN" altLang="en-US" dirty="0"/>
              <a:t>、表达方式：叙述与议论</a:t>
            </a:r>
          </a:p>
        </p:txBody>
      </p:sp>
      <p:sp>
        <p:nvSpPr>
          <p:cNvPr id="28676" name="日期占位符 3">
            <a:extLst>
              <a:ext uri="{FF2B5EF4-FFF2-40B4-BE49-F238E27FC236}">
                <a16:creationId xmlns="" xmlns:a16="http://schemas.microsoft.com/office/drawing/2014/main" id="{2C7CD149-607F-46B9-B65A-4A6151E23BC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FF0EFAA-A70E-4CE8-80E3-9D902D63880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8677" name="页脚占位符 5">
            <a:extLst>
              <a:ext uri="{FF2B5EF4-FFF2-40B4-BE49-F238E27FC236}">
                <a16:creationId xmlns="" xmlns:a16="http://schemas.microsoft.com/office/drawing/2014/main" id="{977D720F-D426-4DBF-8E46-90DED009F6F7}"/>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8678" name="灯片编号占位符 4">
            <a:extLst>
              <a:ext uri="{FF2B5EF4-FFF2-40B4-BE49-F238E27FC236}">
                <a16:creationId xmlns="" xmlns:a16="http://schemas.microsoft.com/office/drawing/2014/main" id="{B206B00A-36D3-46A3-A2B8-55C223A9E13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3E85E04-80FC-472A-A3FA-F1C996036C5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14</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a:extLst>
              <a:ext uri="{FF2B5EF4-FFF2-40B4-BE49-F238E27FC236}">
                <a16:creationId xmlns="" xmlns:a16="http://schemas.microsoft.com/office/drawing/2014/main" id="{D9AEC71F-1F21-4DE6-8077-2B6F2C4EE93C}"/>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网络新闻评论</a:t>
            </a:r>
          </a:p>
        </p:txBody>
      </p:sp>
      <p:sp>
        <p:nvSpPr>
          <p:cNvPr id="302083" name="Rectangle 3">
            <a:extLst>
              <a:ext uri="{FF2B5EF4-FFF2-40B4-BE49-F238E27FC236}">
                <a16:creationId xmlns="" xmlns:a16="http://schemas.microsoft.com/office/drawing/2014/main" id="{DC9F90DC-389F-4243-ADFA-E60060DB9E21}"/>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a:t>四、网络新闻评论与舆论引导 </a:t>
            </a:r>
          </a:p>
          <a:p>
            <a:pPr eaLnBrk="1" fontAlgn="auto" hangingPunct="1">
              <a:lnSpc>
                <a:spcPct val="90000"/>
              </a:lnSpc>
              <a:buClr>
                <a:schemeClr val="accent1">
                  <a:lumMod val="75000"/>
                </a:schemeClr>
              </a:buClr>
              <a:buFont typeface="Wingdings" panose="05000000000000000000" pitchFamily="2" charset="2"/>
              <a:buNone/>
              <a:defRPr/>
            </a:pPr>
            <a:r>
              <a:rPr lang="zh-CN" altLang="en-US"/>
              <a:t>　　 </a:t>
            </a:r>
          </a:p>
          <a:p>
            <a:pPr eaLnBrk="1" fontAlgn="auto" hangingPunct="1">
              <a:lnSpc>
                <a:spcPct val="90000"/>
              </a:lnSpc>
              <a:buClr>
                <a:schemeClr val="accent1">
                  <a:lumMod val="75000"/>
                </a:schemeClr>
              </a:buClr>
              <a:buFont typeface="Wingdings" panose="05000000000000000000" pitchFamily="2" charset="2"/>
              <a:buNone/>
              <a:defRPr/>
            </a:pPr>
            <a:r>
              <a:rPr lang="en-US" altLang="zh-CN"/>
              <a:t>1</a:t>
            </a:r>
            <a:r>
              <a:rPr lang="zh-CN" altLang="en-US"/>
              <a:t>、</a:t>
            </a:r>
            <a:r>
              <a:rPr lang="zh-CN" altLang="en-US">
                <a:latin typeface="Arial"/>
              </a:rPr>
              <a:t>“</a:t>
            </a:r>
            <a:r>
              <a:rPr lang="zh-CN" altLang="en-US"/>
              <a:t>无害的</a:t>
            </a:r>
            <a:r>
              <a:rPr lang="zh-CN" altLang="en-US">
                <a:latin typeface="Arial"/>
              </a:rPr>
              <a:t>”</a:t>
            </a:r>
            <a:r>
              <a:rPr lang="zh-CN" altLang="en-US"/>
              <a:t>原则，管理侧重于引导较为妥当。　</a:t>
            </a:r>
          </a:p>
          <a:p>
            <a:pPr eaLnBrk="1" fontAlgn="auto" hangingPunct="1">
              <a:lnSpc>
                <a:spcPct val="90000"/>
              </a:lnSpc>
              <a:buClr>
                <a:schemeClr val="accent1">
                  <a:lumMod val="75000"/>
                </a:schemeClr>
              </a:buClr>
              <a:buFont typeface="Wingdings" panose="05000000000000000000" pitchFamily="2" charset="2"/>
              <a:buNone/>
              <a:defRPr/>
            </a:pPr>
            <a:r>
              <a:rPr lang="en-US" altLang="zh-CN"/>
              <a:t>2</a:t>
            </a:r>
            <a:r>
              <a:rPr lang="zh-CN" altLang="en-US"/>
              <a:t>、网络论坛评论重在参与，因势利导：网络新闻评论的掌控度，更多地体现在</a:t>
            </a:r>
            <a:r>
              <a:rPr lang="en-US" altLang="zh-CN"/>
              <a:t>BBS</a:t>
            </a:r>
            <a:r>
              <a:rPr lang="zh-CN" altLang="en-US"/>
              <a:t>评论的引导上。网评管理从论坛删帖为主向论坛跟帖为主的转变　    </a:t>
            </a:r>
          </a:p>
          <a:p>
            <a:pPr eaLnBrk="1" fontAlgn="auto" hangingPunct="1">
              <a:lnSpc>
                <a:spcPct val="90000"/>
              </a:lnSpc>
              <a:buClr>
                <a:schemeClr val="accent1">
                  <a:lumMod val="75000"/>
                </a:schemeClr>
              </a:buClr>
              <a:buFont typeface="Wingdings" panose="05000000000000000000" pitchFamily="2" charset="2"/>
              <a:buNone/>
              <a:defRPr/>
            </a:pPr>
            <a:r>
              <a:rPr lang="en-US" altLang="zh-CN"/>
              <a:t>3</a:t>
            </a:r>
            <a:r>
              <a:rPr lang="zh-CN" altLang="en-US"/>
              <a:t>、把网上评论放在具体的网络环境上来认识，</a:t>
            </a:r>
            <a:r>
              <a:rPr lang="zh-CN" altLang="en-US">
                <a:latin typeface="Arial"/>
              </a:rPr>
              <a:t>“</a:t>
            </a:r>
            <a:r>
              <a:rPr lang="zh-CN" altLang="en-US"/>
              <a:t>从网上来到网上去</a:t>
            </a:r>
            <a:r>
              <a:rPr lang="zh-CN" altLang="en-US">
                <a:latin typeface="Arial"/>
              </a:rPr>
              <a:t>”</a:t>
            </a:r>
            <a:r>
              <a:rPr lang="zh-CN" altLang="en-US"/>
              <a:t>。　</a:t>
            </a:r>
          </a:p>
          <a:p>
            <a:pPr eaLnBrk="1" fontAlgn="auto" hangingPunct="1">
              <a:lnSpc>
                <a:spcPct val="90000"/>
              </a:lnSpc>
              <a:buClr>
                <a:schemeClr val="accent1">
                  <a:lumMod val="75000"/>
                </a:schemeClr>
              </a:buClr>
              <a:buFont typeface="Wingdings" panose="05000000000000000000" pitchFamily="2" charset="2"/>
              <a:buNone/>
              <a:defRPr/>
            </a:pPr>
            <a:r>
              <a:rPr lang="en-US" altLang="zh-CN"/>
              <a:t>4</a:t>
            </a:r>
            <a:r>
              <a:rPr lang="zh-CN" altLang="en-US"/>
              <a:t>、如何看待网络新闻评论的</a:t>
            </a:r>
            <a:r>
              <a:rPr lang="zh-CN" altLang="en-US">
                <a:latin typeface="Arial"/>
              </a:rPr>
              <a:t>“</a:t>
            </a:r>
            <a:r>
              <a:rPr lang="zh-CN" altLang="en-US"/>
              <a:t>口水帖</a:t>
            </a:r>
            <a:r>
              <a:rPr lang="zh-CN" altLang="en-US">
                <a:latin typeface="Arial"/>
              </a:rPr>
              <a:t>”</a:t>
            </a:r>
            <a:endParaRPr lang="zh-CN" altLang="en-US"/>
          </a:p>
          <a:p>
            <a:pPr eaLnBrk="1" fontAlgn="auto" hangingPunct="1">
              <a:lnSpc>
                <a:spcPct val="90000"/>
              </a:lnSpc>
              <a:buClr>
                <a:schemeClr val="accent1">
                  <a:lumMod val="75000"/>
                </a:schemeClr>
              </a:buClr>
              <a:buFont typeface="Wingdings" panose="05000000000000000000" pitchFamily="2" charset="2"/>
              <a:buNone/>
              <a:defRPr/>
            </a:pPr>
            <a:r>
              <a:rPr lang="zh-CN" altLang="en-US"/>
              <a:t>　</a:t>
            </a:r>
          </a:p>
        </p:txBody>
      </p:sp>
      <p:sp>
        <p:nvSpPr>
          <p:cNvPr id="195588" name="日期占位符 3">
            <a:extLst>
              <a:ext uri="{FF2B5EF4-FFF2-40B4-BE49-F238E27FC236}">
                <a16:creationId xmlns="" xmlns:a16="http://schemas.microsoft.com/office/drawing/2014/main" id="{92109417-7A74-445F-811C-96256D68C33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A0905B3-BE09-4578-A1D0-12FA9BF6852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5589" name="页脚占位符 5">
            <a:extLst>
              <a:ext uri="{FF2B5EF4-FFF2-40B4-BE49-F238E27FC236}">
                <a16:creationId xmlns="" xmlns:a16="http://schemas.microsoft.com/office/drawing/2014/main" id="{BB2D86BC-36CB-4DA0-8F61-1FA9A322952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5590" name="灯片编号占位符 4">
            <a:extLst>
              <a:ext uri="{FF2B5EF4-FFF2-40B4-BE49-F238E27FC236}">
                <a16:creationId xmlns="" xmlns:a16="http://schemas.microsoft.com/office/drawing/2014/main" id="{E2DC7B8A-EE45-4BBC-A525-28DB479965C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221161A-E93C-4886-B142-56D8C328F96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140</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a:extLst>
              <a:ext uri="{FF2B5EF4-FFF2-40B4-BE49-F238E27FC236}">
                <a16:creationId xmlns="" xmlns:a16="http://schemas.microsoft.com/office/drawing/2014/main" id="{888DB54E-D938-4CFA-B07F-5C7572E807C0}"/>
              </a:ext>
            </a:extLst>
          </p:cNvPr>
          <p:cNvSpPr>
            <a:spLocks noGrp="1" noRot="1"/>
          </p:cNvSpPr>
          <p:nvPr>
            <p:ph type="title"/>
          </p:nvPr>
        </p:nvSpPr>
        <p:spPr>
          <a:xfrm>
            <a:off x="982663" y="457200"/>
            <a:ext cx="7704137" cy="1981200"/>
          </a:xfrm>
        </p:spPr>
        <p:txBody>
          <a:bodyPr/>
          <a:lstStyle/>
          <a:p>
            <a:pPr eaLnBrk="1" hangingPunct="1"/>
            <a:r>
              <a:rPr lang="zh-CN" altLang="en-US">
                <a:ln>
                  <a:noFill/>
                </a:ln>
              </a:rPr>
              <a:t>第十二章</a:t>
            </a:r>
            <a:r>
              <a:rPr lang="zh-CN" altLang="en-US">
                <a:ln>
                  <a:noFill/>
                </a:ln>
                <a:latin typeface="Arial" panose="020B0604020202020204" pitchFamily="34" charset="0"/>
              </a:rPr>
              <a:t>  </a:t>
            </a:r>
            <a:r>
              <a:rPr lang="zh-CN" altLang="en-US">
                <a:ln>
                  <a:noFill/>
                </a:ln>
              </a:rPr>
              <a:t>网络财经新闻评论</a:t>
            </a:r>
          </a:p>
        </p:txBody>
      </p:sp>
      <p:sp>
        <p:nvSpPr>
          <p:cNvPr id="196611" name="Rectangle 3">
            <a:extLst>
              <a:ext uri="{FF2B5EF4-FFF2-40B4-BE49-F238E27FC236}">
                <a16:creationId xmlns="" xmlns:a16="http://schemas.microsoft.com/office/drawing/2014/main" id="{A41C8D5B-DB44-4DF5-A50C-D96C67D5ADB5}"/>
              </a:ext>
            </a:extLst>
          </p:cNvPr>
          <p:cNvSpPr>
            <a:spLocks noGrp="1"/>
          </p:cNvSpPr>
          <p:nvPr>
            <p:ph idx="1"/>
          </p:nvPr>
        </p:nvSpPr>
        <p:spPr>
          <a:xfrm>
            <a:off x="982663" y="2667000"/>
            <a:ext cx="7704137" cy="3332163"/>
          </a:xfrm>
        </p:spPr>
        <p:txBody>
          <a:bodyPr/>
          <a:lstStyle/>
          <a:p>
            <a:pPr eaLnBrk="1" hangingPunct="1">
              <a:lnSpc>
                <a:spcPct val="90000"/>
              </a:lnSpc>
              <a:buFont typeface="Wingdings" panose="05000000000000000000" pitchFamily="2" charset="2"/>
              <a:buNone/>
            </a:pPr>
            <a:r>
              <a:rPr lang="zh-CN" altLang="en-US" sz="2800"/>
              <a:t>五、网络新闻评论的未来</a:t>
            </a:r>
          </a:p>
          <a:p>
            <a:pPr eaLnBrk="1" hangingPunct="1">
              <a:lnSpc>
                <a:spcPct val="90000"/>
              </a:lnSpc>
              <a:buFont typeface="Wingdings" panose="05000000000000000000" pitchFamily="2" charset="2"/>
              <a:buNone/>
            </a:pPr>
            <a:r>
              <a:rPr lang="zh-CN" altLang="en-US" sz="2800">
                <a:latin typeface="Arial" panose="020B0604020202020204" pitchFamily="34" charset="0"/>
              </a:rPr>
              <a:t> </a:t>
            </a:r>
            <a:r>
              <a:rPr lang="en-US" altLang="zh-CN" sz="2800"/>
              <a:t>1</a:t>
            </a:r>
            <a:r>
              <a:rPr lang="zh-CN" altLang="en-US" sz="2800"/>
              <a:t>、从业务的角度看 　</a:t>
            </a:r>
          </a:p>
          <a:p>
            <a:pPr eaLnBrk="1" hangingPunct="1">
              <a:lnSpc>
                <a:spcPct val="90000"/>
              </a:lnSpc>
              <a:buFont typeface="Wingdings" panose="05000000000000000000" pitchFamily="2" charset="2"/>
              <a:buNone/>
            </a:pPr>
            <a:r>
              <a:rPr lang="en-US" altLang="zh-CN" sz="2800"/>
              <a:t>2</a:t>
            </a:r>
            <a:r>
              <a:rPr lang="zh-CN" altLang="en-US" sz="2800"/>
              <a:t>、从受众角度看 </a:t>
            </a:r>
          </a:p>
          <a:p>
            <a:pPr eaLnBrk="1" hangingPunct="1">
              <a:lnSpc>
                <a:spcPct val="90000"/>
              </a:lnSpc>
              <a:buFont typeface="Wingdings" panose="05000000000000000000" pitchFamily="2" charset="2"/>
              <a:buNone/>
            </a:pPr>
            <a:r>
              <a:rPr lang="en-US" altLang="zh-CN" sz="2800"/>
              <a:t>3</a:t>
            </a:r>
            <a:r>
              <a:rPr lang="zh-CN" altLang="en-US" sz="2800"/>
              <a:t>、从管理角度看 </a:t>
            </a:r>
          </a:p>
          <a:p>
            <a:pPr eaLnBrk="1" hangingPunct="1">
              <a:lnSpc>
                <a:spcPct val="90000"/>
              </a:lnSpc>
            </a:pPr>
            <a:endParaRPr lang="en-US" altLang="zh-CN" sz="2800"/>
          </a:p>
        </p:txBody>
      </p:sp>
      <p:sp>
        <p:nvSpPr>
          <p:cNvPr id="196612" name="日期占位符 3">
            <a:extLst>
              <a:ext uri="{FF2B5EF4-FFF2-40B4-BE49-F238E27FC236}">
                <a16:creationId xmlns="" xmlns:a16="http://schemas.microsoft.com/office/drawing/2014/main" id="{1C642721-0D5F-4D7F-946B-4FA0E1F7B82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DE09B9B-0FDA-414E-887E-7F4F5CB871C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96613" name="页脚占位符 5">
            <a:extLst>
              <a:ext uri="{FF2B5EF4-FFF2-40B4-BE49-F238E27FC236}">
                <a16:creationId xmlns="" xmlns:a16="http://schemas.microsoft.com/office/drawing/2014/main" id="{59829DD5-610A-4603-9C75-4EC5A13FC37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96614" name="灯片编号占位符 4">
            <a:extLst>
              <a:ext uri="{FF2B5EF4-FFF2-40B4-BE49-F238E27FC236}">
                <a16:creationId xmlns="" xmlns:a16="http://schemas.microsoft.com/office/drawing/2014/main" id="{4BAE8354-17A5-4919-B4FE-1C11D71387B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10F1FF4-DFD4-48E7-802C-F70DE090C5A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141</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a:extLst>
              <a:ext uri="{FF2B5EF4-FFF2-40B4-BE49-F238E27FC236}">
                <a16:creationId xmlns="" xmlns:a16="http://schemas.microsoft.com/office/drawing/2014/main" id="{3A941CF3-5B9F-4689-9FF2-CB3234F133FD}"/>
              </a:ext>
            </a:extLst>
          </p:cNvPr>
          <p:cNvSpPr>
            <a:spLocks noGrp="1" noRot="1"/>
          </p:cNvSpPr>
          <p:nvPr>
            <p:ph type="title"/>
          </p:nvPr>
        </p:nvSpPr>
        <p:spPr>
          <a:xfrm>
            <a:off x="993775" y="44450"/>
            <a:ext cx="7704138" cy="811213"/>
          </a:xfrm>
        </p:spPr>
        <p:txBody>
          <a:bodyPr/>
          <a:lstStyle/>
          <a:p>
            <a:pPr eaLnBrk="1" hangingPunct="1"/>
            <a:r>
              <a:rPr lang="zh-CN" altLang="en-US" sz="3600">
                <a:ln>
                  <a:noFill/>
                </a:ln>
              </a:rPr>
              <a:t>第二章 财经</a:t>
            </a:r>
            <a:r>
              <a:rPr lang="zh-CN" altLang="en-US" sz="3600">
                <a:ln>
                  <a:noFill/>
                </a:ln>
                <a:latin typeface="宋体" panose="02010600030101010101" pitchFamily="2" charset="-122"/>
              </a:rPr>
              <a:t>新闻评论的特点与作用</a:t>
            </a:r>
          </a:p>
        </p:txBody>
      </p:sp>
      <p:sp>
        <p:nvSpPr>
          <p:cNvPr id="93187" name="Rectangle 3">
            <a:extLst>
              <a:ext uri="{FF2B5EF4-FFF2-40B4-BE49-F238E27FC236}">
                <a16:creationId xmlns="" xmlns:a16="http://schemas.microsoft.com/office/drawing/2014/main" id="{BC8D5338-7C1E-438C-A60C-E9072F28CB0C}"/>
              </a:ext>
            </a:extLst>
          </p:cNvPr>
          <p:cNvSpPr>
            <a:spLocks noGrp="1" noChangeArrowheads="1"/>
          </p:cNvSpPr>
          <p:nvPr>
            <p:ph idx="1"/>
          </p:nvPr>
        </p:nvSpPr>
        <p:spPr>
          <a:xfrm>
            <a:off x="1403647" y="981075"/>
            <a:ext cx="7294265" cy="5127625"/>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dirty="0"/>
              <a:t>三、新闻评论与理论文章之比较</a:t>
            </a:r>
          </a:p>
          <a:p>
            <a:pPr eaLnBrk="1" fontAlgn="auto" hangingPunct="1">
              <a:lnSpc>
                <a:spcPct val="80000"/>
              </a:lnSpc>
              <a:buClr>
                <a:schemeClr val="accent1">
                  <a:lumMod val="75000"/>
                </a:schemeClr>
              </a:buClr>
              <a:buFont typeface="Wingdings" panose="05000000000000000000" pitchFamily="2" charset="2"/>
              <a:buNone/>
              <a:defRPr/>
            </a:pPr>
            <a:r>
              <a:rPr lang="en-US" altLang="zh-CN" dirty="0"/>
              <a:t>1</a:t>
            </a:r>
            <a:r>
              <a:rPr lang="zh-CN" altLang="en-US" dirty="0"/>
              <a:t>、时效性</a:t>
            </a:r>
          </a:p>
          <a:p>
            <a:pPr eaLnBrk="1" fontAlgn="auto" hangingPunct="1">
              <a:lnSpc>
                <a:spcPct val="80000"/>
              </a:lnSpc>
              <a:buClr>
                <a:schemeClr val="accent1">
                  <a:lumMod val="75000"/>
                </a:schemeClr>
              </a:buClr>
              <a:buFont typeface="Wingdings" panose="05000000000000000000" pitchFamily="2" charset="2"/>
              <a:buNone/>
              <a:defRPr/>
            </a:pPr>
            <a:r>
              <a:rPr lang="en-US" altLang="zh-CN" dirty="0"/>
              <a:t>2</a:t>
            </a:r>
            <a:r>
              <a:rPr lang="zh-CN" altLang="en-US" dirty="0"/>
              <a:t>、</a:t>
            </a:r>
            <a:r>
              <a:rPr lang="zh-CN" altLang="en-US" dirty="0" smtClean="0"/>
              <a:t>针对性</a:t>
            </a:r>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smtClean="0"/>
              <a:t>(1)</a:t>
            </a:r>
            <a:r>
              <a:rPr lang="zh-CN" altLang="en-US" sz="2000" dirty="0" smtClean="0"/>
              <a:t>针对当前工作中的薄弱环节</a:t>
            </a:r>
            <a:r>
              <a:rPr lang="en-US" altLang="zh-CN" sz="2000" dirty="0" smtClean="0"/>
              <a:t> </a:t>
            </a:r>
            <a:endParaRPr lang="zh-CN" altLang="en-US" sz="2000" dirty="0" smtClean="0"/>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smtClean="0"/>
              <a:t>(2)</a:t>
            </a:r>
            <a:r>
              <a:rPr lang="zh-CN" altLang="en-US" sz="2000" dirty="0" smtClean="0"/>
              <a:t>针对社会上的种种倾向性问题</a:t>
            </a:r>
            <a:r>
              <a:rPr lang="en-US" altLang="zh-CN" sz="2000" dirty="0" smtClean="0"/>
              <a:t> </a:t>
            </a:r>
            <a:r>
              <a:rPr lang="zh-CN" altLang="en-US" sz="2000" dirty="0" smtClean="0"/>
              <a:t> </a:t>
            </a:r>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smtClean="0"/>
              <a:t>(3)</a:t>
            </a:r>
            <a:r>
              <a:rPr lang="zh-CN" altLang="en-US" sz="2000" dirty="0" smtClean="0"/>
              <a:t>针对群众中流行的错误观点与行为</a:t>
            </a:r>
            <a:r>
              <a:rPr lang="en-US" altLang="zh-CN" sz="2000" dirty="0" smtClean="0"/>
              <a:t> </a:t>
            </a:r>
            <a:endParaRPr lang="zh-CN" altLang="en-US" sz="2000" dirty="0" smtClean="0"/>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smtClean="0"/>
              <a:t>(4)</a:t>
            </a:r>
            <a:r>
              <a:rPr lang="zh-CN" altLang="en-US" sz="2000" dirty="0" smtClean="0"/>
              <a:t>针对人们普遍关心、议论纷纷而又莫哀一是的问题</a:t>
            </a:r>
            <a:r>
              <a:rPr lang="en-US" altLang="zh-CN" sz="2000" dirty="0" smtClean="0"/>
              <a:t> </a:t>
            </a:r>
            <a:endParaRPr lang="zh-CN" altLang="en-US" sz="2000" dirty="0" smtClean="0"/>
          </a:p>
          <a:p>
            <a:pPr eaLnBrk="1" fontAlgn="auto" hangingPunct="1">
              <a:lnSpc>
                <a:spcPct val="80000"/>
              </a:lnSpc>
              <a:buClr>
                <a:schemeClr val="accent1">
                  <a:lumMod val="75000"/>
                </a:schemeClr>
              </a:buClr>
              <a:buFont typeface="Wingdings" panose="05000000000000000000" pitchFamily="2" charset="2"/>
              <a:buNone/>
              <a:defRPr/>
            </a:pPr>
            <a:r>
              <a:rPr lang="en-US" altLang="zh-CN" sz="2000" dirty="0" smtClean="0"/>
              <a:t>(5)</a:t>
            </a:r>
            <a:r>
              <a:rPr lang="zh-CN" altLang="en-US" sz="2000" dirty="0" smtClean="0"/>
              <a:t>针对某种新人新事新风尚</a:t>
            </a:r>
            <a:r>
              <a:rPr lang="en-US" altLang="zh-CN" sz="2000" dirty="0" smtClean="0"/>
              <a:t> </a:t>
            </a:r>
            <a:endParaRPr lang="zh-CN" altLang="en-US" sz="2000" dirty="0" smtClean="0"/>
          </a:p>
          <a:p>
            <a:pPr eaLnBrk="1" fontAlgn="auto" hangingPunct="1">
              <a:lnSpc>
                <a:spcPct val="80000"/>
              </a:lnSpc>
              <a:buClr>
                <a:schemeClr val="accent1">
                  <a:lumMod val="75000"/>
                </a:schemeClr>
              </a:buClr>
              <a:buFont typeface="Wingdings" panose="05000000000000000000" pitchFamily="2" charset="2"/>
              <a:buNone/>
              <a:defRPr/>
            </a:pPr>
            <a:r>
              <a:rPr lang="en-US" altLang="zh-CN" dirty="0" smtClean="0"/>
              <a:t>3</a:t>
            </a:r>
            <a:r>
              <a:rPr lang="zh-CN" altLang="en-US" dirty="0" smtClean="0"/>
              <a:t>、受众群体</a:t>
            </a:r>
            <a:endParaRPr lang="en-US" altLang="zh-CN" dirty="0"/>
          </a:p>
          <a:p>
            <a:pPr eaLnBrk="1" fontAlgn="auto" hangingPunct="1">
              <a:lnSpc>
                <a:spcPct val="80000"/>
              </a:lnSpc>
              <a:buClr>
                <a:schemeClr val="accent1">
                  <a:lumMod val="75000"/>
                </a:schemeClr>
              </a:buClr>
              <a:buFont typeface="Wingdings" panose="05000000000000000000" pitchFamily="2" charset="2"/>
              <a:buNone/>
              <a:defRPr/>
            </a:pPr>
            <a:r>
              <a:rPr lang="en-US" altLang="zh-CN" dirty="0" smtClean="0"/>
              <a:t>4</a:t>
            </a:r>
            <a:r>
              <a:rPr lang="zh-CN" altLang="en-US" dirty="0" smtClean="0"/>
              <a:t>、文风</a:t>
            </a:r>
            <a:endParaRPr lang="en-US" altLang="zh-CN" dirty="0" smtClean="0"/>
          </a:p>
        </p:txBody>
      </p:sp>
      <p:sp>
        <p:nvSpPr>
          <p:cNvPr id="29700" name="日期占位符 3">
            <a:extLst>
              <a:ext uri="{FF2B5EF4-FFF2-40B4-BE49-F238E27FC236}">
                <a16:creationId xmlns="" xmlns:a16="http://schemas.microsoft.com/office/drawing/2014/main" id="{655B8265-A79D-42E6-8AA5-2531C9DA18D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3C61052-6266-45FB-B4E7-D3CE45F4F84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9701" name="页脚占位符 5">
            <a:extLst>
              <a:ext uri="{FF2B5EF4-FFF2-40B4-BE49-F238E27FC236}">
                <a16:creationId xmlns="" xmlns:a16="http://schemas.microsoft.com/office/drawing/2014/main" id="{8B8F800E-7A84-40CF-8637-931D9F78C3C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9702" name="灯片编号占位符 4">
            <a:extLst>
              <a:ext uri="{FF2B5EF4-FFF2-40B4-BE49-F238E27FC236}">
                <a16:creationId xmlns="" xmlns:a16="http://schemas.microsoft.com/office/drawing/2014/main" id="{FF2AFD54-B50C-4BC4-9F3D-A7D4EFDC5C5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97D601A-9B22-404B-A71B-2DBA1CA5E4C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15</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a:extLst>
              <a:ext uri="{FF2B5EF4-FFF2-40B4-BE49-F238E27FC236}">
                <a16:creationId xmlns="" xmlns:a16="http://schemas.microsoft.com/office/drawing/2014/main" id="{683EE5EE-80B7-4305-AAA8-F6FEB737FF7A}"/>
              </a:ext>
            </a:extLst>
          </p:cNvPr>
          <p:cNvSpPr>
            <a:spLocks noGrp="1" noRot="1"/>
          </p:cNvSpPr>
          <p:nvPr>
            <p:ph type="title"/>
          </p:nvPr>
        </p:nvSpPr>
        <p:spPr>
          <a:xfrm>
            <a:off x="982663" y="457200"/>
            <a:ext cx="7704137" cy="667544"/>
          </a:xfrm>
        </p:spPr>
        <p:txBody>
          <a:bodyPr/>
          <a:lstStyle/>
          <a:p>
            <a:pPr eaLnBrk="1" hangingPunct="1"/>
            <a:r>
              <a:rPr lang="zh-CN" altLang="en-US" sz="3600" dirty="0">
                <a:ln>
                  <a:noFill/>
                </a:ln>
              </a:rPr>
              <a:t>第二章 财经</a:t>
            </a:r>
            <a:r>
              <a:rPr lang="zh-CN" altLang="en-US" sz="3600" dirty="0">
                <a:ln>
                  <a:noFill/>
                </a:ln>
                <a:latin typeface="宋体" panose="02010600030101010101" pitchFamily="2" charset="-122"/>
              </a:rPr>
              <a:t>新闻评论的特点与作用</a:t>
            </a:r>
          </a:p>
        </p:txBody>
      </p:sp>
      <p:sp>
        <p:nvSpPr>
          <p:cNvPr id="30723" name="Rectangle 3">
            <a:extLst>
              <a:ext uri="{FF2B5EF4-FFF2-40B4-BE49-F238E27FC236}">
                <a16:creationId xmlns="" xmlns:a16="http://schemas.microsoft.com/office/drawing/2014/main" id="{2417C07C-891B-42C2-AEDB-04F20211A0B3}"/>
              </a:ext>
            </a:extLst>
          </p:cNvPr>
          <p:cNvSpPr>
            <a:spLocks noGrp="1"/>
          </p:cNvSpPr>
          <p:nvPr>
            <p:ph idx="1"/>
          </p:nvPr>
        </p:nvSpPr>
        <p:spPr>
          <a:xfrm>
            <a:off x="1004888" y="1772816"/>
            <a:ext cx="7704137" cy="3997747"/>
          </a:xfrm>
        </p:spPr>
        <p:txBody>
          <a:bodyPr/>
          <a:lstStyle/>
          <a:p>
            <a:pPr eaLnBrk="1" hangingPunct="1">
              <a:buFont typeface="Wingdings" panose="05000000000000000000" pitchFamily="2" charset="2"/>
              <a:buNone/>
            </a:pPr>
            <a:r>
              <a:rPr lang="zh-CN" altLang="en-US" dirty="0"/>
              <a:t>四、新闻评论与杂文</a:t>
            </a:r>
          </a:p>
          <a:p>
            <a:pPr eaLnBrk="1" hangingPunct="1">
              <a:buFont typeface="Wingdings" panose="05000000000000000000" pitchFamily="2" charset="2"/>
              <a:buNone/>
            </a:pPr>
            <a:r>
              <a:rPr lang="zh-CN" altLang="en-US" b="1" dirty="0" smtClean="0"/>
              <a:t> </a:t>
            </a:r>
            <a:endParaRPr lang="zh-CN" altLang="en-US" dirty="0"/>
          </a:p>
          <a:p>
            <a:pPr eaLnBrk="1" hangingPunct="1">
              <a:buFont typeface="Wingdings" panose="05000000000000000000" pitchFamily="2" charset="2"/>
              <a:buNone/>
            </a:pPr>
            <a:r>
              <a:rPr lang="zh-CN" altLang="en-US" dirty="0"/>
              <a:t>◆思维方式   </a:t>
            </a:r>
          </a:p>
          <a:p>
            <a:pPr eaLnBrk="1" hangingPunct="1">
              <a:buFont typeface="Wingdings" panose="05000000000000000000" pitchFamily="2" charset="2"/>
              <a:buNone/>
            </a:pPr>
            <a:r>
              <a:rPr lang="zh-CN" altLang="en-US" dirty="0"/>
              <a:t>◆表现形式   </a:t>
            </a:r>
          </a:p>
          <a:p>
            <a:pPr eaLnBrk="1" hangingPunct="1">
              <a:buFont typeface="Wingdings" panose="05000000000000000000" pitchFamily="2" charset="2"/>
              <a:buNone/>
            </a:pPr>
            <a:r>
              <a:rPr lang="zh-CN" altLang="en-US" dirty="0"/>
              <a:t>◆结构  </a:t>
            </a:r>
          </a:p>
          <a:p>
            <a:pPr eaLnBrk="1" hangingPunct="1">
              <a:buFont typeface="Wingdings" panose="05000000000000000000" pitchFamily="2" charset="2"/>
              <a:buNone/>
            </a:pPr>
            <a:r>
              <a:rPr lang="zh-CN" altLang="en-US" dirty="0"/>
              <a:t>◆题材 </a:t>
            </a:r>
          </a:p>
          <a:p>
            <a:pPr eaLnBrk="1" hangingPunct="1">
              <a:buFont typeface="Wingdings" panose="05000000000000000000" pitchFamily="2" charset="2"/>
              <a:buNone/>
            </a:pPr>
            <a:endParaRPr lang="en-US" altLang="zh-CN" dirty="0"/>
          </a:p>
        </p:txBody>
      </p:sp>
      <p:sp>
        <p:nvSpPr>
          <p:cNvPr id="30724" name="日期占位符 3">
            <a:extLst>
              <a:ext uri="{FF2B5EF4-FFF2-40B4-BE49-F238E27FC236}">
                <a16:creationId xmlns="" xmlns:a16="http://schemas.microsoft.com/office/drawing/2014/main" id="{8319C040-E093-46A1-ABD4-6608C2E4677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B38D8E3-C943-4DFA-B3FC-4FFBC5D91AA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0725" name="页脚占位符 5">
            <a:extLst>
              <a:ext uri="{FF2B5EF4-FFF2-40B4-BE49-F238E27FC236}">
                <a16:creationId xmlns="" xmlns:a16="http://schemas.microsoft.com/office/drawing/2014/main" id="{2C9AD585-A41C-4469-BB81-0B1D8233A1E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0726" name="灯片编号占位符 4">
            <a:extLst>
              <a:ext uri="{FF2B5EF4-FFF2-40B4-BE49-F238E27FC236}">
                <a16:creationId xmlns="" xmlns:a16="http://schemas.microsoft.com/office/drawing/2014/main" id="{1C99F65F-17DE-40D0-A3AC-56BF4838B14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1966CEB-5EF5-4EF9-B008-13C503F933F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16</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a:extLst>
              <a:ext uri="{FF2B5EF4-FFF2-40B4-BE49-F238E27FC236}">
                <a16:creationId xmlns="" xmlns:a16="http://schemas.microsoft.com/office/drawing/2014/main" id="{1AA40692-1712-47FA-891F-148C6743F0F0}"/>
              </a:ext>
            </a:extLst>
          </p:cNvPr>
          <p:cNvSpPr>
            <a:spLocks noGrp="1" noRot="1"/>
          </p:cNvSpPr>
          <p:nvPr>
            <p:ph type="title"/>
          </p:nvPr>
        </p:nvSpPr>
        <p:spPr>
          <a:xfrm>
            <a:off x="982663" y="457200"/>
            <a:ext cx="7704137" cy="739552"/>
          </a:xfrm>
        </p:spPr>
        <p:txBody>
          <a:bodyPr/>
          <a:lstStyle/>
          <a:p>
            <a:pPr eaLnBrk="1" hangingPunct="1"/>
            <a:r>
              <a:rPr lang="zh-CN" altLang="en-US" sz="3600" dirty="0">
                <a:ln>
                  <a:noFill/>
                </a:ln>
              </a:rPr>
              <a:t>第二章财经</a:t>
            </a:r>
            <a:r>
              <a:rPr lang="zh-CN" altLang="en-US" sz="3600" dirty="0">
                <a:ln>
                  <a:noFill/>
                </a:ln>
                <a:latin typeface="宋体" panose="02010600030101010101" pitchFamily="2" charset="-122"/>
              </a:rPr>
              <a:t>新闻评论的特点与作用</a:t>
            </a:r>
          </a:p>
        </p:txBody>
      </p:sp>
      <p:sp>
        <p:nvSpPr>
          <p:cNvPr id="96259" name="Rectangle 3">
            <a:extLst>
              <a:ext uri="{FF2B5EF4-FFF2-40B4-BE49-F238E27FC236}">
                <a16:creationId xmlns="" xmlns:a16="http://schemas.microsoft.com/office/drawing/2014/main" id="{72722584-56A4-4FE7-BEA2-FAF4D81D504B}"/>
              </a:ext>
            </a:extLst>
          </p:cNvPr>
          <p:cNvSpPr>
            <a:spLocks noGrp="1" noChangeArrowheads="1"/>
          </p:cNvSpPr>
          <p:nvPr>
            <p:ph idx="1"/>
          </p:nvPr>
        </p:nvSpPr>
        <p:spPr>
          <a:xfrm>
            <a:off x="899592" y="1556792"/>
            <a:ext cx="7715647" cy="4078288"/>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五、新闻评论的特点</a:t>
            </a:r>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１、范荣康：新闻性、政治性、群众性</a:t>
            </a:r>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２、王振业：时效性和针对性是它的战斗力所在</a:t>
            </a:r>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３、姚文华：准确的针对性、鲜明的思想性、深刻的理论性、强烈的时效性、独特的鲜明性、严密的逻辑性、广泛的群众性、高度的简洁性、</a:t>
            </a:r>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４、秦珪、胡文龙：鲜明的党性、强烈的新闻性、广泛的群众性、严格的科学性</a:t>
            </a:r>
          </a:p>
          <a:p>
            <a:pPr eaLnBrk="1" fontAlgn="auto" hangingPunct="1">
              <a:lnSpc>
                <a:spcPct val="80000"/>
              </a:lnSpc>
              <a:buClr>
                <a:schemeClr val="accent1">
                  <a:lumMod val="75000"/>
                </a:schemeClr>
              </a:buClr>
              <a:buFont typeface="Wingdings" panose="05000000000000000000" pitchFamily="2" charset="2"/>
              <a:buNone/>
              <a:defRPr/>
            </a:pPr>
            <a:r>
              <a:rPr lang="en-US" altLang="zh-CN" sz="2800" dirty="0">
                <a:latin typeface="Arial"/>
              </a:rPr>
              <a:t>……</a:t>
            </a:r>
            <a:endParaRPr lang="en-US" altLang="zh-CN" sz="2800" dirty="0"/>
          </a:p>
        </p:txBody>
      </p:sp>
      <p:sp>
        <p:nvSpPr>
          <p:cNvPr id="31748" name="日期占位符 3">
            <a:extLst>
              <a:ext uri="{FF2B5EF4-FFF2-40B4-BE49-F238E27FC236}">
                <a16:creationId xmlns="" xmlns:a16="http://schemas.microsoft.com/office/drawing/2014/main" id="{A74BC0FD-083B-4824-BBF9-BC153C1C7104}"/>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7C506C8-0415-4AFC-B009-510ABB1F1FF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1749" name="页脚占位符 5">
            <a:extLst>
              <a:ext uri="{FF2B5EF4-FFF2-40B4-BE49-F238E27FC236}">
                <a16:creationId xmlns="" xmlns:a16="http://schemas.microsoft.com/office/drawing/2014/main" id="{29CD3197-FD77-445F-8AA7-47F6250E2DA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1750" name="灯片编号占位符 4">
            <a:extLst>
              <a:ext uri="{FF2B5EF4-FFF2-40B4-BE49-F238E27FC236}">
                <a16:creationId xmlns="" xmlns:a16="http://schemas.microsoft.com/office/drawing/2014/main" id="{1B41DB79-7528-4479-90D5-CB3E3C6F8C8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24BD0DA-C7E7-4880-AE0C-90565980814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17</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a:extLst>
              <a:ext uri="{FF2B5EF4-FFF2-40B4-BE49-F238E27FC236}">
                <a16:creationId xmlns="" xmlns:a16="http://schemas.microsoft.com/office/drawing/2014/main" id="{82EDDD7D-1894-4DBE-9B8F-A57E2DC97328}"/>
              </a:ext>
            </a:extLst>
          </p:cNvPr>
          <p:cNvSpPr>
            <a:spLocks noGrp="1" noRot="1"/>
          </p:cNvSpPr>
          <p:nvPr>
            <p:ph type="title"/>
          </p:nvPr>
        </p:nvSpPr>
        <p:spPr>
          <a:xfrm>
            <a:off x="982663" y="457200"/>
            <a:ext cx="7704137" cy="1027584"/>
          </a:xfrm>
        </p:spPr>
        <p:txBody>
          <a:bodyPr/>
          <a:lstStyle/>
          <a:p>
            <a:pPr eaLnBrk="1" hangingPunct="1"/>
            <a:r>
              <a:rPr lang="zh-CN" altLang="en-US" sz="3600" dirty="0">
                <a:ln>
                  <a:noFill/>
                </a:ln>
              </a:rPr>
              <a:t>第二章财经</a:t>
            </a:r>
            <a:r>
              <a:rPr lang="zh-CN" altLang="en-US" sz="3600" dirty="0">
                <a:ln>
                  <a:noFill/>
                </a:ln>
                <a:latin typeface="宋体" panose="02010600030101010101" pitchFamily="2" charset="-122"/>
              </a:rPr>
              <a:t>新闻评论的特点与作用</a:t>
            </a:r>
          </a:p>
        </p:txBody>
      </p:sp>
      <p:sp>
        <p:nvSpPr>
          <p:cNvPr id="153603" name="Rectangle 3">
            <a:extLst>
              <a:ext uri="{FF2B5EF4-FFF2-40B4-BE49-F238E27FC236}">
                <a16:creationId xmlns="" xmlns:a16="http://schemas.microsoft.com/office/drawing/2014/main" id="{560DC224-E8EB-4B2D-BAD1-00F116825DE2}"/>
              </a:ext>
            </a:extLst>
          </p:cNvPr>
          <p:cNvSpPr>
            <a:spLocks noGrp="1" noChangeArrowheads="1"/>
          </p:cNvSpPr>
          <p:nvPr>
            <p:ph idx="1"/>
          </p:nvPr>
        </p:nvSpPr>
        <p:spPr>
          <a:xfrm>
            <a:off x="1116013" y="1628800"/>
            <a:ext cx="7704137" cy="3981425"/>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新闻性： </a:t>
            </a:r>
            <a:endParaRPr lang="zh-CN" altLang="en-US" sz="2800" b="1" dirty="0"/>
          </a:p>
          <a:p>
            <a:pPr lvl="1" eaLnBrk="1" fontAlgn="auto" hangingPunct="1">
              <a:lnSpc>
                <a:spcPct val="90000"/>
              </a:lnSpc>
              <a:buClr>
                <a:schemeClr val="accent1">
                  <a:lumMod val="75000"/>
                </a:schemeClr>
              </a:buClr>
              <a:buFont typeface="Arial"/>
              <a:buChar char="•"/>
              <a:defRPr/>
            </a:pPr>
            <a:r>
              <a:rPr lang="zh-CN" altLang="en-US" sz="2400" b="1" dirty="0"/>
              <a:t>首先表现为时效性</a:t>
            </a:r>
            <a:r>
              <a:rPr lang="zh-CN" altLang="en-US" sz="2400" dirty="0"/>
              <a:t>。财经新闻评论尤为凸现  </a:t>
            </a:r>
            <a:endParaRPr lang="zh-CN" altLang="en-US" sz="2400" b="1" dirty="0"/>
          </a:p>
          <a:p>
            <a:pPr lvl="1" eaLnBrk="1" fontAlgn="auto" hangingPunct="1">
              <a:lnSpc>
                <a:spcPct val="90000"/>
              </a:lnSpc>
              <a:buClr>
                <a:schemeClr val="accent1">
                  <a:lumMod val="75000"/>
                </a:schemeClr>
              </a:buClr>
              <a:buFont typeface="Arial"/>
              <a:buChar char="•"/>
              <a:defRPr/>
            </a:pPr>
            <a:r>
              <a:rPr lang="zh-CN" altLang="en-US" sz="2400" b="1" dirty="0"/>
              <a:t>其次，现实针对性</a:t>
            </a:r>
            <a:r>
              <a:rPr lang="zh-CN" altLang="en-US" sz="2400" dirty="0"/>
              <a:t>  </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论理性： </a:t>
            </a:r>
            <a:r>
              <a:rPr lang="zh-CN" altLang="en-US" sz="2800" dirty="0">
                <a:latin typeface="Arial"/>
              </a:rPr>
              <a:t>“</a:t>
            </a:r>
            <a:r>
              <a:rPr lang="zh-CN" altLang="en-US" sz="2800" dirty="0"/>
              <a:t>以理服人</a:t>
            </a:r>
            <a:r>
              <a:rPr lang="zh-CN" altLang="en-US" sz="2800" dirty="0">
                <a:latin typeface="Arial"/>
              </a:rPr>
              <a:t>”</a:t>
            </a:r>
            <a:r>
              <a:rPr lang="zh-CN" altLang="en-US" sz="2800" dirty="0"/>
              <a:t>。</a:t>
            </a:r>
          </a:p>
          <a:p>
            <a:pPr lvl="1" eaLnBrk="1" fontAlgn="auto" hangingPunct="1">
              <a:lnSpc>
                <a:spcPct val="90000"/>
              </a:lnSpc>
              <a:buClr>
                <a:schemeClr val="accent1">
                  <a:lumMod val="75000"/>
                </a:schemeClr>
              </a:buClr>
              <a:buFont typeface="Arial"/>
              <a:buChar char="•"/>
              <a:defRPr/>
            </a:pPr>
            <a:r>
              <a:rPr lang="zh-CN" altLang="en-US" sz="2400" b="1" dirty="0"/>
              <a:t>从内容上看</a:t>
            </a:r>
            <a:endParaRPr lang="zh-CN" altLang="en-US" sz="2400" dirty="0"/>
          </a:p>
          <a:p>
            <a:pPr lvl="1" eaLnBrk="1" fontAlgn="auto" hangingPunct="1">
              <a:lnSpc>
                <a:spcPct val="90000"/>
              </a:lnSpc>
              <a:buClr>
                <a:schemeClr val="accent1">
                  <a:lumMod val="75000"/>
                </a:schemeClr>
              </a:buClr>
              <a:buFont typeface="Arial"/>
              <a:buChar char="•"/>
              <a:defRPr/>
            </a:pPr>
            <a:r>
              <a:rPr lang="zh-CN" altLang="en-US" sz="2400" b="1" dirty="0"/>
              <a:t>从表达方式上看</a:t>
            </a:r>
            <a:r>
              <a:rPr lang="zh-CN" altLang="en-US" sz="2400" dirty="0"/>
              <a:t>  </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公众性／群众性  </a:t>
            </a:r>
            <a:endParaRPr lang="zh-CN" altLang="en-US" sz="2800" b="1" dirty="0"/>
          </a:p>
          <a:p>
            <a:pPr lvl="1" eaLnBrk="1" fontAlgn="auto" hangingPunct="1">
              <a:lnSpc>
                <a:spcPct val="90000"/>
              </a:lnSpc>
              <a:buClr>
                <a:schemeClr val="accent1">
                  <a:lumMod val="75000"/>
                </a:schemeClr>
              </a:buClr>
              <a:buFont typeface="Arial"/>
              <a:buChar char="•"/>
              <a:defRPr/>
            </a:pPr>
            <a:r>
              <a:rPr lang="zh-CN" altLang="en-US" sz="2400" b="1" dirty="0"/>
              <a:t>在选题上</a:t>
            </a:r>
            <a:r>
              <a:rPr lang="zh-CN" altLang="en-US" sz="2400" dirty="0"/>
              <a:t> </a:t>
            </a:r>
            <a:endParaRPr lang="zh-CN" altLang="en-US" sz="2400" b="1" dirty="0"/>
          </a:p>
          <a:p>
            <a:pPr lvl="1" eaLnBrk="1" fontAlgn="auto" hangingPunct="1">
              <a:lnSpc>
                <a:spcPct val="90000"/>
              </a:lnSpc>
              <a:buClr>
                <a:schemeClr val="accent1">
                  <a:lumMod val="75000"/>
                </a:schemeClr>
              </a:buClr>
              <a:buFont typeface="Arial"/>
              <a:buChar char="•"/>
              <a:defRPr/>
            </a:pPr>
            <a:r>
              <a:rPr lang="zh-CN" altLang="en-US" sz="2400" b="1" dirty="0"/>
              <a:t>在立论上</a:t>
            </a:r>
            <a:r>
              <a:rPr lang="zh-CN" altLang="en-US" sz="2400" dirty="0"/>
              <a:t> </a:t>
            </a:r>
            <a:endParaRPr lang="zh-CN" altLang="en-US" sz="2400" b="1" dirty="0"/>
          </a:p>
          <a:p>
            <a:pPr lvl="1" eaLnBrk="1" fontAlgn="auto" hangingPunct="1">
              <a:lnSpc>
                <a:spcPct val="90000"/>
              </a:lnSpc>
              <a:buClr>
                <a:schemeClr val="accent1">
                  <a:lumMod val="75000"/>
                </a:schemeClr>
              </a:buClr>
              <a:buFont typeface="Arial"/>
              <a:buChar char="•"/>
              <a:defRPr/>
            </a:pPr>
            <a:r>
              <a:rPr lang="zh-CN" altLang="en-US" sz="2400" b="1" dirty="0"/>
              <a:t>在论述方式和语言表达上</a:t>
            </a:r>
            <a:r>
              <a:rPr lang="zh-CN" altLang="en-US" sz="2400" dirty="0"/>
              <a:t> ：财经新闻评论尤为迫切</a:t>
            </a:r>
          </a:p>
        </p:txBody>
      </p:sp>
      <p:sp>
        <p:nvSpPr>
          <p:cNvPr id="32772" name="日期占位符 3">
            <a:extLst>
              <a:ext uri="{FF2B5EF4-FFF2-40B4-BE49-F238E27FC236}">
                <a16:creationId xmlns="" xmlns:a16="http://schemas.microsoft.com/office/drawing/2014/main" id="{A8980600-FD42-40E1-BF02-897DB07DE15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E5C4DC2-0F51-41D0-8969-48003B98192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2773" name="页脚占位符 5">
            <a:extLst>
              <a:ext uri="{FF2B5EF4-FFF2-40B4-BE49-F238E27FC236}">
                <a16:creationId xmlns="" xmlns:a16="http://schemas.microsoft.com/office/drawing/2014/main" id="{C8CEF6C8-C7A8-4281-8A2B-DDB7E1DD11B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2774" name="灯片编号占位符 4">
            <a:extLst>
              <a:ext uri="{FF2B5EF4-FFF2-40B4-BE49-F238E27FC236}">
                <a16:creationId xmlns="" xmlns:a16="http://schemas.microsoft.com/office/drawing/2014/main" id="{BE02D71E-39DC-4C35-A8A9-6FB5639976F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0C92FA9-6234-4BD4-89FB-3D0BF88EBF3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18</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a:extLst>
              <a:ext uri="{FF2B5EF4-FFF2-40B4-BE49-F238E27FC236}">
                <a16:creationId xmlns="" xmlns:a16="http://schemas.microsoft.com/office/drawing/2014/main" id="{4122C822-9E69-4EA4-B878-29631CBD676D}"/>
              </a:ext>
            </a:extLst>
          </p:cNvPr>
          <p:cNvSpPr>
            <a:spLocks noGrp="1" noRot="1"/>
          </p:cNvSpPr>
          <p:nvPr>
            <p:ph type="title"/>
          </p:nvPr>
        </p:nvSpPr>
        <p:spPr>
          <a:xfrm>
            <a:off x="982663" y="457200"/>
            <a:ext cx="7704137" cy="1981200"/>
          </a:xfrm>
        </p:spPr>
        <p:txBody>
          <a:bodyPr/>
          <a:lstStyle/>
          <a:p>
            <a:pPr eaLnBrk="1" hangingPunct="1"/>
            <a:r>
              <a:rPr lang="zh-CN" altLang="en-US" sz="3600">
                <a:ln>
                  <a:noFill/>
                </a:ln>
              </a:rPr>
              <a:t>公共利益</a:t>
            </a:r>
            <a:r>
              <a:rPr lang="en-US" altLang="zh-CN" sz="3600">
                <a:ln>
                  <a:noFill/>
                </a:ln>
                <a:latin typeface="Arial" panose="020B0604020202020204" pitchFamily="34" charset="0"/>
              </a:rPr>
              <a:t>——</a:t>
            </a:r>
            <a:r>
              <a:rPr lang="zh-CN" altLang="en-US" sz="3600">
                <a:ln>
                  <a:noFill/>
                </a:ln>
              </a:rPr>
              <a:t>财经新闻评论的立场</a:t>
            </a:r>
          </a:p>
        </p:txBody>
      </p:sp>
      <p:sp>
        <p:nvSpPr>
          <p:cNvPr id="33795" name="Rectangle 3">
            <a:extLst>
              <a:ext uri="{FF2B5EF4-FFF2-40B4-BE49-F238E27FC236}">
                <a16:creationId xmlns="" xmlns:a16="http://schemas.microsoft.com/office/drawing/2014/main" id="{AB91E1E2-9B89-45F2-8A35-A6AA8EEF7720}"/>
              </a:ext>
            </a:extLst>
          </p:cNvPr>
          <p:cNvSpPr>
            <a:spLocks noGrp="1"/>
          </p:cNvSpPr>
          <p:nvPr>
            <p:ph idx="1"/>
          </p:nvPr>
        </p:nvSpPr>
        <p:spPr>
          <a:xfrm>
            <a:off x="982663" y="2419350"/>
            <a:ext cx="7704137" cy="3332163"/>
          </a:xfrm>
        </p:spPr>
        <p:txBody>
          <a:bodyPr/>
          <a:lstStyle/>
          <a:p>
            <a:pPr eaLnBrk="1" hangingPunct="1">
              <a:buFont typeface="Wingdings" panose="05000000000000000000" pitchFamily="2" charset="2"/>
              <a:buNone/>
            </a:pPr>
            <a:r>
              <a:rPr lang="zh-CN" altLang="en-US" dirty="0"/>
              <a:t>羊城晚报</a:t>
            </a:r>
            <a:r>
              <a:rPr lang="en-US" altLang="zh-CN" dirty="0">
                <a:latin typeface="Arial" panose="020B0604020202020204" pitchFamily="34" charset="0"/>
              </a:rPr>
              <a:t>·</a:t>
            </a:r>
            <a:r>
              <a:rPr lang="zh-CN" altLang="en-US" dirty="0"/>
              <a:t>财富周刊</a:t>
            </a:r>
            <a:r>
              <a:rPr lang="en-US" altLang="zh-CN" dirty="0">
                <a:latin typeface="Arial" panose="020B0604020202020204" pitchFamily="34" charset="0"/>
              </a:rPr>
              <a:t>·</a:t>
            </a:r>
            <a:r>
              <a:rPr lang="zh-CN" altLang="en-US" dirty="0"/>
              <a:t>发刊词</a:t>
            </a:r>
          </a:p>
          <a:p>
            <a:pPr eaLnBrk="1" hangingPunct="1">
              <a:buFont typeface="Wingdings" panose="05000000000000000000" pitchFamily="2" charset="2"/>
              <a:buNone/>
            </a:pPr>
            <a:r>
              <a:rPr lang="zh-CN" altLang="en-US" dirty="0"/>
              <a:t>   </a:t>
            </a:r>
            <a:r>
              <a:rPr lang="zh-CN" altLang="en-US" dirty="0">
                <a:ea typeface="楷体" panose="02010609060101010101" pitchFamily="49" charset="-122"/>
              </a:rPr>
              <a:t>保持对中国经济的人文关怀，对中国经济的热忱和激情，以一种负责的态度，赞扬或批判，坚持或舍弃。它不仅仅是不动生色的观察，它要溶入中国经济的喜怒哀乐；它不仅仅是追随经济的起伏涨落，它要保持一种实验的无所畏惧。</a:t>
            </a:r>
          </a:p>
        </p:txBody>
      </p:sp>
      <p:sp>
        <p:nvSpPr>
          <p:cNvPr id="33796" name="日期占位符 3">
            <a:extLst>
              <a:ext uri="{FF2B5EF4-FFF2-40B4-BE49-F238E27FC236}">
                <a16:creationId xmlns="" xmlns:a16="http://schemas.microsoft.com/office/drawing/2014/main" id="{89D66B91-F7A3-47C6-9438-22C7C450904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58080A2-732F-4F66-B979-1206B5E3395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3797" name="页脚占位符 5">
            <a:extLst>
              <a:ext uri="{FF2B5EF4-FFF2-40B4-BE49-F238E27FC236}">
                <a16:creationId xmlns="" xmlns:a16="http://schemas.microsoft.com/office/drawing/2014/main" id="{C8FC92B2-2439-4A4D-B274-EB7D0B6CB11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3798" name="灯片编号占位符 4">
            <a:extLst>
              <a:ext uri="{FF2B5EF4-FFF2-40B4-BE49-F238E27FC236}">
                <a16:creationId xmlns="" xmlns:a16="http://schemas.microsoft.com/office/drawing/2014/main" id="{6DBB33C2-F41C-42FB-B51D-D8AAEC5AC39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EFA412A-C33A-4EE3-AFCE-52C4DB4534F9}"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19</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a:extLst>
              <a:ext uri="{FF2B5EF4-FFF2-40B4-BE49-F238E27FC236}">
                <a16:creationId xmlns="" xmlns:a16="http://schemas.microsoft.com/office/drawing/2014/main" id="{91CCEE8F-F133-4F1D-A948-3B80CF628CB4}"/>
              </a:ext>
            </a:extLst>
          </p:cNvPr>
          <p:cNvSpPr>
            <a:spLocks noGrp="1" noRot="1"/>
          </p:cNvSpPr>
          <p:nvPr>
            <p:ph type="title"/>
          </p:nvPr>
        </p:nvSpPr>
        <p:spPr>
          <a:xfrm>
            <a:off x="1002095" y="188640"/>
            <a:ext cx="7704137" cy="1981200"/>
          </a:xfrm>
        </p:spPr>
        <p:txBody>
          <a:bodyPr/>
          <a:lstStyle/>
          <a:p>
            <a:pPr eaLnBrk="1" hangingPunct="1"/>
            <a:r>
              <a:rPr lang="zh-CN" altLang="en-US" b="1" dirty="0">
                <a:ln>
                  <a:noFill/>
                </a:ln>
              </a:rPr>
              <a:t>第一章 绪论</a:t>
            </a:r>
          </a:p>
        </p:txBody>
      </p:sp>
      <p:sp>
        <p:nvSpPr>
          <p:cNvPr id="10243" name="Rectangle 3">
            <a:extLst>
              <a:ext uri="{FF2B5EF4-FFF2-40B4-BE49-F238E27FC236}">
                <a16:creationId xmlns="" xmlns:a16="http://schemas.microsoft.com/office/drawing/2014/main" id="{0F673216-5434-47FF-9A82-5A469D735C4A}"/>
              </a:ext>
            </a:extLst>
          </p:cNvPr>
          <p:cNvSpPr>
            <a:spLocks noGrp="1"/>
          </p:cNvSpPr>
          <p:nvPr>
            <p:ph idx="1"/>
          </p:nvPr>
        </p:nvSpPr>
        <p:spPr>
          <a:xfrm>
            <a:off x="982663" y="3212976"/>
            <a:ext cx="7704137" cy="2786187"/>
          </a:xfrm>
        </p:spPr>
        <p:txBody>
          <a:bodyPr/>
          <a:lstStyle/>
          <a:p>
            <a:pPr eaLnBrk="1" hangingPunct="1">
              <a:buFont typeface="Wingdings" panose="05000000000000000000" pitchFamily="2" charset="2"/>
              <a:buNone/>
            </a:pPr>
            <a:r>
              <a:rPr lang="zh-CN" altLang="en-US" sz="2800" b="1" dirty="0"/>
              <a:t>一、财经新闻评论学及其研究</a:t>
            </a:r>
            <a:r>
              <a:rPr lang="zh-CN" altLang="en-US" sz="2800" b="1" dirty="0" smtClean="0"/>
              <a:t>范围</a:t>
            </a:r>
            <a:endParaRPr lang="en-US" altLang="zh-CN" sz="2800" b="1" dirty="0" smtClean="0"/>
          </a:p>
          <a:p>
            <a:pPr eaLnBrk="1" hangingPunct="1">
              <a:buFont typeface="Wingdings" panose="05000000000000000000" pitchFamily="2" charset="2"/>
              <a:buNone/>
            </a:pPr>
            <a:endParaRPr lang="zh-CN" altLang="en-US" sz="2800" b="1" dirty="0"/>
          </a:p>
          <a:p>
            <a:pPr eaLnBrk="1" hangingPunct="1"/>
            <a:r>
              <a:rPr lang="zh-CN" altLang="en-US" sz="2800" dirty="0"/>
              <a:t>新闻评论学：应用新闻学；新闻评论的运用及其写作规律的科学 </a:t>
            </a:r>
          </a:p>
          <a:p>
            <a:pPr eaLnBrk="1" hangingPunct="1"/>
            <a:r>
              <a:rPr lang="zh-CN" altLang="en-US" sz="2800" dirty="0"/>
              <a:t>经济新闻评论：经济生活</a:t>
            </a:r>
          </a:p>
          <a:p>
            <a:pPr eaLnBrk="1" hangingPunct="1"/>
            <a:r>
              <a:rPr lang="zh-CN" altLang="en-US" sz="2800" dirty="0"/>
              <a:t>财经新闻评论：投资领域（证券，金融，期货，保险，公司）</a:t>
            </a:r>
          </a:p>
          <a:p>
            <a:pPr eaLnBrk="1" hangingPunct="1"/>
            <a:endParaRPr lang="zh-CN" altLang="en-US" dirty="0"/>
          </a:p>
          <a:p>
            <a:pPr eaLnBrk="1" hangingPunct="1">
              <a:buFont typeface="Wingdings" panose="05000000000000000000" pitchFamily="2" charset="2"/>
              <a:buNone/>
            </a:pPr>
            <a:endParaRPr lang="en-US" altLang="zh-CN" sz="2800" dirty="0"/>
          </a:p>
        </p:txBody>
      </p:sp>
      <p:sp>
        <p:nvSpPr>
          <p:cNvPr id="10244" name="日期占位符 3">
            <a:extLst>
              <a:ext uri="{FF2B5EF4-FFF2-40B4-BE49-F238E27FC236}">
                <a16:creationId xmlns="" xmlns:a16="http://schemas.microsoft.com/office/drawing/2014/main" id="{D89793F5-C4FB-48AE-ADC2-D323692EED6A}"/>
              </a:ext>
            </a:extLst>
          </p:cNvPr>
          <p:cNvSpPr>
            <a:spLocks noGrp="1"/>
          </p:cNvSpPr>
          <p:nvPr>
            <p:ph type="dt" sz="quarter" idx="10"/>
          </p:nvPr>
        </p:nvSpPr>
        <p:spPr bwMode="auto">
          <a:xfrm>
            <a:off x="6659563" y="6108700"/>
            <a:ext cx="1541462" cy="3651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1B02C3D-2E72-477E-802F-768026FB33C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245" name="页脚占位符 5">
            <a:extLst>
              <a:ext uri="{FF2B5EF4-FFF2-40B4-BE49-F238E27FC236}">
                <a16:creationId xmlns="" xmlns:a16="http://schemas.microsoft.com/office/drawing/2014/main" id="{958503BF-425C-4D5D-92EB-8B7D4E7AD5D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246" name="灯片编号占位符 4">
            <a:extLst>
              <a:ext uri="{FF2B5EF4-FFF2-40B4-BE49-F238E27FC236}">
                <a16:creationId xmlns="" xmlns:a16="http://schemas.microsoft.com/office/drawing/2014/main" id="{71BF6A69-E9BB-4B68-8235-82898122902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052877A-70AB-418F-B4E4-6A87A98D7B1A}"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a:extLst>
              <a:ext uri="{FF2B5EF4-FFF2-40B4-BE49-F238E27FC236}">
                <a16:creationId xmlns="" xmlns:a16="http://schemas.microsoft.com/office/drawing/2014/main" id="{663BCEA1-D3D6-4F6E-9EFF-3EFFF913DA1A}"/>
              </a:ext>
            </a:extLst>
          </p:cNvPr>
          <p:cNvSpPr>
            <a:spLocks noGrp="1" noRot="1"/>
          </p:cNvSpPr>
          <p:nvPr>
            <p:ph type="title"/>
          </p:nvPr>
        </p:nvSpPr>
        <p:spPr>
          <a:xfrm>
            <a:off x="982663" y="457200"/>
            <a:ext cx="7704137" cy="667544"/>
          </a:xfrm>
        </p:spPr>
        <p:txBody>
          <a:bodyPr/>
          <a:lstStyle/>
          <a:p>
            <a:pPr eaLnBrk="1" hangingPunct="1"/>
            <a:r>
              <a:rPr lang="zh-CN" altLang="en-US" sz="3200" dirty="0" smtClean="0">
                <a:ln>
                  <a:noFill/>
                </a:ln>
              </a:rPr>
              <a:t>第二章 财经</a:t>
            </a:r>
            <a:r>
              <a:rPr lang="zh-CN" altLang="en-US" sz="3200" dirty="0">
                <a:ln>
                  <a:noFill/>
                </a:ln>
                <a:latin typeface="宋体" panose="02010600030101010101" pitchFamily="2" charset="-122"/>
              </a:rPr>
              <a:t>新闻评论的特点与作用</a:t>
            </a:r>
          </a:p>
        </p:txBody>
      </p:sp>
      <p:sp>
        <p:nvSpPr>
          <p:cNvPr id="398339" name="Rectangle 3">
            <a:extLst>
              <a:ext uri="{FF2B5EF4-FFF2-40B4-BE49-F238E27FC236}">
                <a16:creationId xmlns="" xmlns:a16="http://schemas.microsoft.com/office/drawing/2014/main" id="{3A62D89C-0320-4336-8BA7-B8054FB39AF7}"/>
              </a:ext>
            </a:extLst>
          </p:cNvPr>
          <p:cNvSpPr>
            <a:spLocks noGrp="1" noChangeArrowheads="1"/>
          </p:cNvSpPr>
          <p:nvPr>
            <p:ph idx="1"/>
          </p:nvPr>
        </p:nvSpPr>
        <p:spPr>
          <a:xfrm>
            <a:off x="1403648" y="1772816"/>
            <a:ext cx="6624736" cy="3332162"/>
          </a:xfrm>
        </p:spPr>
        <p:txBody>
          <a:bodyPr rtlCol="0">
            <a:normAutofit fontScale="77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六、财经新闻评论的</a:t>
            </a:r>
            <a:r>
              <a:rPr lang="zh-CN" altLang="en-US" sz="2800" dirty="0" smtClean="0"/>
              <a:t>特点</a:t>
            </a:r>
            <a:endParaRPr lang="en-US" altLang="zh-CN" sz="2800" dirty="0" smtClean="0"/>
          </a:p>
          <a:p>
            <a:pPr eaLnBrk="1" fontAlgn="auto" hangingPunct="1">
              <a:lnSpc>
                <a:spcPct val="90000"/>
              </a:lnSpc>
              <a:buClr>
                <a:schemeClr val="accent1">
                  <a:lumMod val="75000"/>
                </a:schemeClr>
              </a:buClr>
              <a:buFont typeface="Wingdings" panose="05000000000000000000" pitchFamily="2" charset="2"/>
              <a:buNone/>
              <a:defRPr/>
            </a:pPr>
            <a:endParaRPr lang="zh-CN" altLang="en-US" sz="2800" dirty="0"/>
          </a:p>
          <a:p>
            <a:pPr eaLnBrk="1" fontAlgn="auto" hangingPunct="1">
              <a:lnSpc>
                <a:spcPct val="90000"/>
              </a:lnSpc>
              <a:buClr>
                <a:schemeClr val="accent1">
                  <a:lumMod val="75000"/>
                </a:schemeClr>
              </a:buClr>
              <a:buFont typeface="Arial"/>
              <a:buChar char="•"/>
              <a:defRPr/>
            </a:pPr>
            <a:r>
              <a:rPr lang="zh-CN" altLang="en-US" sz="2800" dirty="0"/>
              <a:t>作为新闻评论的共性</a:t>
            </a:r>
          </a:p>
          <a:p>
            <a:pPr eaLnBrk="1" fontAlgn="auto" hangingPunct="1">
              <a:lnSpc>
                <a:spcPct val="90000"/>
              </a:lnSpc>
              <a:buClr>
                <a:schemeClr val="accent1">
                  <a:lumMod val="75000"/>
                </a:schemeClr>
              </a:buClr>
              <a:buFont typeface="Arial"/>
              <a:buChar char="•"/>
              <a:defRPr/>
            </a:pPr>
            <a:r>
              <a:rPr lang="zh-CN" altLang="en-US" sz="2800" dirty="0"/>
              <a:t>作为专业新闻的特殊性</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受众的特殊性：投资者、消费者、专业人士</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专业性强</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前瞻性：以今日之势态，核对昨日之背景，预测明日之趋势</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smtClean="0"/>
              <a:t>服务性 </a:t>
            </a:r>
            <a:endParaRPr lang="zh-CN" altLang="en-US" sz="2800" dirty="0"/>
          </a:p>
        </p:txBody>
      </p:sp>
      <p:sp>
        <p:nvSpPr>
          <p:cNvPr id="34820" name="日期占位符 3">
            <a:extLst>
              <a:ext uri="{FF2B5EF4-FFF2-40B4-BE49-F238E27FC236}">
                <a16:creationId xmlns="" xmlns:a16="http://schemas.microsoft.com/office/drawing/2014/main" id="{834F42A9-A329-4761-9AE3-82D7392271D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B00D8ED-DE38-4DF4-BB54-D9B46D5370A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4821" name="页脚占位符 5">
            <a:extLst>
              <a:ext uri="{FF2B5EF4-FFF2-40B4-BE49-F238E27FC236}">
                <a16:creationId xmlns="" xmlns:a16="http://schemas.microsoft.com/office/drawing/2014/main" id="{B54E6B5B-398E-49AE-B832-16560263C55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4822" name="灯片编号占位符 4">
            <a:extLst>
              <a:ext uri="{FF2B5EF4-FFF2-40B4-BE49-F238E27FC236}">
                <a16:creationId xmlns="" xmlns:a16="http://schemas.microsoft.com/office/drawing/2014/main" id="{5156B0B4-3DA3-49FF-A540-A1C39FF8AD1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E99E900-CE6F-4AA9-AB74-16C02B1356B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a:extLst>
              <a:ext uri="{FF2B5EF4-FFF2-40B4-BE49-F238E27FC236}">
                <a16:creationId xmlns="" xmlns:a16="http://schemas.microsoft.com/office/drawing/2014/main" id="{DA93FF28-5E8D-4FF0-B050-FCB906F8A1B0}"/>
              </a:ext>
            </a:extLst>
          </p:cNvPr>
          <p:cNvSpPr>
            <a:spLocks noGrp="1" noRot="1"/>
          </p:cNvSpPr>
          <p:nvPr>
            <p:ph type="title"/>
          </p:nvPr>
        </p:nvSpPr>
        <p:spPr>
          <a:xfrm>
            <a:off x="982663" y="457200"/>
            <a:ext cx="7704137" cy="739552"/>
          </a:xfrm>
        </p:spPr>
        <p:txBody>
          <a:bodyPr/>
          <a:lstStyle/>
          <a:p>
            <a:pPr eaLnBrk="1" hangingPunct="1"/>
            <a:r>
              <a:rPr lang="zh-CN" altLang="en-US" sz="3200" dirty="0">
                <a:ln>
                  <a:noFill/>
                </a:ln>
              </a:rPr>
              <a:t>第二章 财经</a:t>
            </a:r>
            <a:r>
              <a:rPr lang="zh-CN" altLang="en-US" sz="3200" dirty="0">
                <a:ln>
                  <a:noFill/>
                </a:ln>
                <a:latin typeface="宋体" panose="02010600030101010101" pitchFamily="2" charset="-122"/>
              </a:rPr>
              <a:t>新闻评论的特点与作用</a:t>
            </a:r>
          </a:p>
        </p:txBody>
      </p:sp>
      <p:sp>
        <p:nvSpPr>
          <p:cNvPr id="91139" name="Rectangle 3">
            <a:extLst>
              <a:ext uri="{FF2B5EF4-FFF2-40B4-BE49-F238E27FC236}">
                <a16:creationId xmlns="" xmlns:a16="http://schemas.microsoft.com/office/drawing/2014/main" id="{A7DB6AB5-D62B-47B8-AA37-C03C96DA46AC}"/>
              </a:ext>
            </a:extLst>
          </p:cNvPr>
          <p:cNvSpPr>
            <a:spLocks noGrp="1" noChangeArrowheads="1"/>
          </p:cNvSpPr>
          <p:nvPr>
            <p:ph idx="1"/>
          </p:nvPr>
        </p:nvSpPr>
        <p:spPr>
          <a:xfrm>
            <a:off x="1116013" y="1412776"/>
            <a:ext cx="7704137" cy="4197449"/>
          </a:xfrm>
        </p:spPr>
        <p:txBody>
          <a:bodyPr rtlCol="0">
            <a:normAutofit fontScale="92500" lnSpcReduction="10000"/>
          </a:bodyPr>
          <a:lstStyle/>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sz="2800" dirty="0"/>
              <a:t>第二节</a:t>
            </a:r>
            <a:r>
              <a:rPr lang="zh-CN" altLang="en-US" sz="2800" dirty="0">
                <a:latin typeface="Arial"/>
              </a:rPr>
              <a:t>  </a:t>
            </a:r>
            <a:r>
              <a:rPr lang="zh-CN" altLang="en-US" sz="2800" dirty="0"/>
              <a:t>财经新闻评论作用与任务</a:t>
            </a:r>
            <a:r>
              <a:rPr lang="zh-CN" altLang="en-US" dirty="0">
                <a:latin typeface="Arial"/>
              </a:rPr>
              <a:t>        </a:t>
            </a:r>
            <a:endParaRPr lang="zh-CN" altLang="en-US" dirty="0"/>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一、新闻评论的作用</a:t>
            </a:r>
          </a:p>
          <a:p>
            <a:pPr eaLnBrk="1" fontAlgn="auto" hangingPunct="1">
              <a:lnSpc>
                <a:spcPct val="90000"/>
              </a:lnSpc>
              <a:buClr>
                <a:schemeClr val="accent1">
                  <a:lumMod val="75000"/>
                </a:schemeClr>
              </a:buClr>
              <a:defRPr/>
            </a:pPr>
            <a:r>
              <a:rPr lang="zh-CN" altLang="en-US" dirty="0"/>
              <a:t>评论是报纸的灵魂 </a:t>
            </a:r>
          </a:p>
          <a:p>
            <a:pPr eaLnBrk="1" fontAlgn="auto" hangingPunct="1">
              <a:lnSpc>
                <a:spcPct val="90000"/>
              </a:lnSpc>
              <a:buClr>
                <a:schemeClr val="accent1">
                  <a:lumMod val="75000"/>
                </a:schemeClr>
              </a:buClr>
              <a:defRPr/>
            </a:pPr>
            <a:r>
              <a:rPr lang="zh-CN" altLang="en-US" dirty="0"/>
              <a:t>评论是报纸的旗帜 </a:t>
            </a:r>
          </a:p>
          <a:p>
            <a:pPr eaLnBrk="1" fontAlgn="auto" hangingPunct="1">
              <a:lnSpc>
                <a:spcPct val="90000"/>
              </a:lnSpc>
              <a:buClr>
                <a:schemeClr val="accent1">
                  <a:lumMod val="75000"/>
                </a:schemeClr>
              </a:buClr>
              <a:defRPr/>
            </a:pPr>
            <a:r>
              <a:rPr lang="zh-CN" altLang="en-US" dirty="0"/>
              <a:t>评论是报纸最主要的声音 </a:t>
            </a:r>
          </a:p>
          <a:p>
            <a:pPr eaLnBrk="1" fontAlgn="auto" hangingPunct="1">
              <a:lnSpc>
                <a:spcPct val="90000"/>
              </a:lnSpc>
              <a:buClr>
                <a:schemeClr val="accent1">
                  <a:lumMod val="75000"/>
                </a:schemeClr>
              </a:buClr>
              <a:defRPr/>
            </a:pPr>
            <a:r>
              <a:rPr lang="zh-CN" altLang="en-US" dirty="0"/>
              <a:t>评论是报纸的主旋律 </a:t>
            </a:r>
          </a:p>
          <a:p>
            <a:pPr eaLnBrk="1" fontAlgn="auto" hangingPunct="1">
              <a:lnSpc>
                <a:spcPct val="90000"/>
              </a:lnSpc>
              <a:buClr>
                <a:schemeClr val="accent1">
                  <a:lumMod val="75000"/>
                </a:schemeClr>
              </a:buClr>
              <a:defRPr/>
            </a:pPr>
            <a:r>
              <a:rPr lang="zh-CN" altLang="en-US" dirty="0"/>
              <a:t>评论是报纸的心脏 </a:t>
            </a:r>
          </a:p>
          <a:p>
            <a:pPr eaLnBrk="1" fontAlgn="auto" hangingPunct="1">
              <a:lnSpc>
                <a:spcPct val="90000"/>
              </a:lnSpc>
              <a:buClr>
                <a:schemeClr val="accent1">
                  <a:lumMod val="75000"/>
                </a:schemeClr>
              </a:buClr>
              <a:defRPr/>
            </a:pPr>
            <a:r>
              <a:rPr lang="zh-CN" altLang="en-US" dirty="0"/>
              <a:t>评论 “第一提琴手”、“嘴巴”</a:t>
            </a:r>
          </a:p>
          <a:p>
            <a:pPr marL="812800" indent="-812800" eaLnBrk="1" fontAlgn="auto" hangingPunct="1">
              <a:lnSpc>
                <a:spcPct val="90000"/>
              </a:lnSpc>
              <a:buClr>
                <a:schemeClr val="accent1">
                  <a:lumMod val="75000"/>
                </a:schemeClr>
              </a:buClr>
              <a:buFont typeface="Wingdings" panose="05000000000000000000" pitchFamily="2" charset="2"/>
              <a:buNone/>
              <a:defRPr/>
            </a:pPr>
            <a:endParaRPr lang="zh-CN" altLang="en-US" dirty="0">
              <a:latin typeface="华文仿宋" pitchFamily="2" charset="-122"/>
              <a:ea typeface="华文仿宋" pitchFamily="2" charset="-122"/>
            </a:endParaRPr>
          </a:p>
          <a:p>
            <a:pPr marL="812800" indent="-812800" eaLnBrk="1" fontAlgn="auto" hangingPunct="1">
              <a:lnSpc>
                <a:spcPct val="90000"/>
              </a:lnSpc>
              <a:buClr>
                <a:schemeClr val="accent1">
                  <a:lumMod val="75000"/>
                </a:schemeClr>
              </a:buClr>
              <a:buFont typeface="Wingdings" panose="05000000000000000000" pitchFamily="2" charset="2"/>
              <a:buNone/>
              <a:defRPr/>
            </a:pPr>
            <a:r>
              <a:rPr lang="zh-CN" altLang="en-US" dirty="0"/>
              <a:t> </a:t>
            </a:r>
          </a:p>
        </p:txBody>
      </p:sp>
      <p:sp>
        <p:nvSpPr>
          <p:cNvPr id="35844" name="日期占位符 3">
            <a:extLst>
              <a:ext uri="{FF2B5EF4-FFF2-40B4-BE49-F238E27FC236}">
                <a16:creationId xmlns="" xmlns:a16="http://schemas.microsoft.com/office/drawing/2014/main" id="{28054887-DF88-4253-9646-618A447F637D}"/>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78FAB22-E90A-4D9E-B1B9-6C02B4685D7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5845" name="页脚占位符 5">
            <a:extLst>
              <a:ext uri="{FF2B5EF4-FFF2-40B4-BE49-F238E27FC236}">
                <a16:creationId xmlns="" xmlns:a16="http://schemas.microsoft.com/office/drawing/2014/main" id="{7CE0A73D-7D92-4996-9BB2-771D900CAA4F}"/>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5846" name="灯片编号占位符 4">
            <a:extLst>
              <a:ext uri="{FF2B5EF4-FFF2-40B4-BE49-F238E27FC236}">
                <a16:creationId xmlns="" xmlns:a16="http://schemas.microsoft.com/office/drawing/2014/main" id="{BAD96EC0-956B-433B-83F2-77DC9E3E662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A125DE1-40FB-4E62-BB0A-FA0FC918855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21</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a:extLst>
              <a:ext uri="{FF2B5EF4-FFF2-40B4-BE49-F238E27FC236}">
                <a16:creationId xmlns="" xmlns:a16="http://schemas.microsoft.com/office/drawing/2014/main" id="{2406C6FA-2C7A-40FF-803A-45BA4FDFA7A5}"/>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第二章 </a:t>
            </a:r>
            <a:r>
              <a:rPr lang="zh-CN" altLang="en-US">
                <a:ln>
                  <a:noFill/>
                </a:ln>
                <a:latin typeface="宋体" panose="02010600030101010101" pitchFamily="2" charset="-122"/>
              </a:rPr>
              <a:t>新闻评论及其特点与作用</a:t>
            </a:r>
          </a:p>
        </p:txBody>
      </p:sp>
      <p:sp>
        <p:nvSpPr>
          <p:cNvPr id="36867" name="Rectangle 3">
            <a:extLst>
              <a:ext uri="{FF2B5EF4-FFF2-40B4-BE49-F238E27FC236}">
                <a16:creationId xmlns="" xmlns:a16="http://schemas.microsoft.com/office/drawing/2014/main" id="{0099F2C9-DE90-4795-93C6-CC226F18A9BF}"/>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dirty="0"/>
              <a:t>作用：反映和引导舆论。新闻评论是就某一重大事件或问题发表意见和看法，代表着某种舆论的基本立场，是影响社会舆论的最主要的手段或工具。　</a:t>
            </a:r>
          </a:p>
          <a:p>
            <a:pPr eaLnBrk="1" hangingPunct="1">
              <a:buFont typeface="Wingdings" panose="05000000000000000000" pitchFamily="2" charset="2"/>
              <a:buNone/>
            </a:pPr>
            <a:r>
              <a:rPr lang="zh-CN" altLang="en-US" dirty="0"/>
              <a:t> </a:t>
            </a:r>
            <a:r>
              <a:rPr lang="en-US" altLang="zh-CN" dirty="0"/>
              <a:t>1</a:t>
            </a:r>
            <a:r>
              <a:rPr lang="zh-CN" altLang="en-US" dirty="0"/>
              <a:t>、从新闻评论的地位来看 </a:t>
            </a:r>
          </a:p>
          <a:p>
            <a:pPr eaLnBrk="1" hangingPunct="1">
              <a:buFont typeface="Wingdings" panose="05000000000000000000" pitchFamily="2" charset="2"/>
              <a:buNone/>
            </a:pPr>
            <a:r>
              <a:rPr lang="zh-CN" altLang="en-US" b="1" dirty="0"/>
              <a:t>财经新闻的</a:t>
            </a:r>
            <a:r>
              <a:rPr lang="zh-CN" altLang="en-US" b="1" dirty="0">
                <a:latin typeface="Arial" panose="020B0604020202020204" pitchFamily="34" charset="0"/>
              </a:rPr>
              <a:t>“</a:t>
            </a:r>
            <a:r>
              <a:rPr lang="zh-CN" altLang="en-US" b="1" dirty="0"/>
              <a:t>三多</a:t>
            </a:r>
            <a:r>
              <a:rPr lang="zh-CN" altLang="en-US" b="1" dirty="0">
                <a:latin typeface="Arial" panose="020B0604020202020204" pitchFamily="34" charset="0"/>
              </a:rPr>
              <a:t>”</a:t>
            </a:r>
            <a:r>
              <a:rPr lang="zh-CN" altLang="en-US" b="1" dirty="0"/>
              <a:t>：评论、调查、分析解读</a:t>
            </a:r>
          </a:p>
          <a:p>
            <a:pPr eaLnBrk="1" hangingPunct="1">
              <a:buFont typeface="Wingdings" panose="05000000000000000000" pitchFamily="2" charset="2"/>
              <a:buNone/>
            </a:pPr>
            <a:r>
              <a:rPr lang="zh-CN" altLang="en-US" dirty="0"/>
              <a:t>财经新闻评论特殊性：重视个体写作　 　</a:t>
            </a:r>
          </a:p>
          <a:p>
            <a:pPr eaLnBrk="1" hangingPunct="1"/>
            <a:endParaRPr lang="en-US" altLang="zh-CN" dirty="0"/>
          </a:p>
        </p:txBody>
      </p:sp>
      <p:sp>
        <p:nvSpPr>
          <p:cNvPr id="36868" name="日期占位符 3">
            <a:extLst>
              <a:ext uri="{FF2B5EF4-FFF2-40B4-BE49-F238E27FC236}">
                <a16:creationId xmlns="" xmlns:a16="http://schemas.microsoft.com/office/drawing/2014/main" id="{2BC443AD-4F3B-49EE-A555-AF1D61A6891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B97A4C0-25C3-44EE-9FFF-E8690021FD3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6869" name="页脚占位符 5">
            <a:extLst>
              <a:ext uri="{FF2B5EF4-FFF2-40B4-BE49-F238E27FC236}">
                <a16:creationId xmlns="" xmlns:a16="http://schemas.microsoft.com/office/drawing/2014/main" id="{B904D12D-A9CC-459F-A9A4-A5FE9CD3768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6870" name="灯片编号占位符 4">
            <a:extLst>
              <a:ext uri="{FF2B5EF4-FFF2-40B4-BE49-F238E27FC236}">
                <a16:creationId xmlns="" xmlns:a16="http://schemas.microsoft.com/office/drawing/2014/main" id="{51066C4A-1D67-4AC5-A3DD-0D07E981506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EA24A3A-0B51-4D5F-938E-2D88F68935E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a:extLst>
              <a:ext uri="{FF2B5EF4-FFF2-40B4-BE49-F238E27FC236}">
                <a16:creationId xmlns="" xmlns:a16="http://schemas.microsoft.com/office/drawing/2014/main" id="{9BEF0F83-C549-4BE2-A8E3-6643FCDB5CC8}"/>
              </a:ext>
            </a:extLst>
          </p:cNvPr>
          <p:cNvSpPr>
            <a:spLocks noGrp="1" noRot="1"/>
          </p:cNvSpPr>
          <p:nvPr>
            <p:ph type="title"/>
          </p:nvPr>
        </p:nvSpPr>
        <p:spPr>
          <a:xfrm>
            <a:off x="982663" y="457200"/>
            <a:ext cx="7704137" cy="1458913"/>
          </a:xfrm>
        </p:spPr>
        <p:txBody>
          <a:bodyPr/>
          <a:lstStyle/>
          <a:p>
            <a:pPr eaLnBrk="1" hangingPunct="1"/>
            <a:r>
              <a:rPr lang="zh-CN" altLang="en-US">
                <a:ln>
                  <a:noFill/>
                </a:ln>
              </a:rPr>
              <a:t>指定媒介平台</a:t>
            </a:r>
            <a:endParaRPr lang="zh-CN" altLang="zh-CN">
              <a:ln>
                <a:noFill/>
              </a:ln>
            </a:endParaRPr>
          </a:p>
        </p:txBody>
      </p:sp>
      <p:sp>
        <p:nvSpPr>
          <p:cNvPr id="406531" name="Rectangle 3">
            <a:extLst>
              <a:ext uri="{FF2B5EF4-FFF2-40B4-BE49-F238E27FC236}">
                <a16:creationId xmlns="" xmlns:a16="http://schemas.microsoft.com/office/drawing/2014/main" id="{5CF74C42-D170-4CFA-A8B2-730E658F7599}"/>
              </a:ext>
            </a:extLst>
          </p:cNvPr>
          <p:cNvSpPr>
            <a:spLocks noGrp="1" noChangeArrowheads="1"/>
          </p:cNvSpPr>
          <p:nvPr>
            <p:ph idx="1"/>
          </p:nvPr>
        </p:nvSpPr>
        <p:spPr>
          <a:xfrm>
            <a:off x="1187450" y="2133600"/>
            <a:ext cx="7704138" cy="3332163"/>
          </a:xfrm>
        </p:spPr>
        <p:txBody>
          <a:bodyPr rtlCol="0">
            <a:normAutofit fontScale="77500" lnSpcReduction="20000"/>
          </a:bodyPr>
          <a:lstStyle/>
          <a:p>
            <a:pPr eaLnBrk="1" fontAlgn="auto" hangingPunct="1">
              <a:lnSpc>
                <a:spcPct val="80000"/>
              </a:lnSpc>
              <a:buClr>
                <a:schemeClr val="accent1">
                  <a:lumMod val="75000"/>
                </a:schemeClr>
              </a:buClr>
              <a:buFont typeface="Arial"/>
              <a:buChar char="•"/>
              <a:defRPr/>
            </a:pPr>
            <a:r>
              <a:rPr lang="zh-CN" altLang="en-US" sz="2800" dirty="0"/>
              <a:t>上海证券报</a:t>
            </a:r>
            <a:r>
              <a:rPr lang="en-US" altLang="zh-CN" sz="2800" dirty="0">
                <a:hlinkClick r:id="rId2"/>
              </a:rPr>
              <a:t>http://paper.cnstock.com/html/2011-02/28/node_3.htm</a:t>
            </a:r>
            <a:endParaRPr lang="en-US" altLang="zh-CN" sz="2800" dirty="0"/>
          </a:p>
          <a:p>
            <a:pPr eaLnBrk="1" fontAlgn="auto" hangingPunct="1">
              <a:lnSpc>
                <a:spcPct val="80000"/>
              </a:lnSpc>
              <a:buClr>
                <a:schemeClr val="accent1">
                  <a:lumMod val="75000"/>
                </a:schemeClr>
              </a:buClr>
              <a:buFont typeface="Arial"/>
              <a:buChar char="•"/>
              <a:defRPr/>
            </a:pPr>
            <a:r>
              <a:rPr lang="zh-CN" altLang="en-US" sz="2800" dirty="0"/>
              <a:t>证券时报</a:t>
            </a:r>
            <a:r>
              <a:rPr lang="en-US" altLang="zh-CN" sz="2800" dirty="0"/>
              <a:t>http://www.stcn.com/</a:t>
            </a:r>
          </a:p>
          <a:p>
            <a:pPr eaLnBrk="1" fontAlgn="auto" hangingPunct="1">
              <a:lnSpc>
                <a:spcPct val="80000"/>
              </a:lnSpc>
              <a:buClr>
                <a:schemeClr val="accent1">
                  <a:lumMod val="75000"/>
                </a:schemeClr>
              </a:buClr>
              <a:buFont typeface="Arial"/>
              <a:buChar char="•"/>
              <a:defRPr/>
            </a:pPr>
            <a:r>
              <a:rPr lang="zh-CN" altLang="en-US" sz="2800" dirty="0"/>
              <a:t>中国证券报</a:t>
            </a:r>
            <a:r>
              <a:rPr lang="en-US" altLang="zh-CN" sz="2800" dirty="0"/>
              <a:t>http://www.cs.com.cn/</a:t>
            </a:r>
          </a:p>
          <a:p>
            <a:pPr eaLnBrk="1" fontAlgn="auto" hangingPunct="1">
              <a:lnSpc>
                <a:spcPct val="80000"/>
              </a:lnSpc>
              <a:buClr>
                <a:schemeClr val="accent1">
                  <a:lumMod val="75000"/>
                </a:schemeClr>
              </a:buClr>
              <a:buFont typeface="Arial"/>
              <a:buChar char="•"/>
              <a:defRPr/>
            </a:pPr>
            <a:r>
              <a:rPr lang="zh-CN" altLang="en-US" sz="2800" dirty="0"/>
              <a:t>经济日报</a:t>
            </a:r>
            <a:r>
              <a:rPr lang="en-US" altLang="zh-CN" sz="2800" dirty="0"/>
              <a:t>http://www.ce.cn/</a:t>
            </a:r>
          </a:p>
          <a:p>
            <a:pPr eaLnBrk="1" fontAlgn="auto" hangingPunct="1">
              <a:lnSpc>
                <a:spcPct val="80000"/>
              </a:lnSpc>
              <a:buClr>
                <a:schemeClr val="accent1">
                  <a:lumMod val="75000"/>
                </a:schemeClr>
              </a:buClr>
              <a:buFont typeface="Arial"/>
              <a:buChar char="•"/>
              <a:defRPr/>
            </a:pPr>
            <a:r>
              <a:rPr lang="zh-CN" altLang="en-US" sz="2800" dirty="0"/>
              <a:t>金融时报</a:t>
            </a:r>
            <a:r>
              <a:rPr lang="en-US" altLang="zh-CN" sz="2800" dirty="0">
                <a:hlinkClick r:id="rId3"/>
              </a:rPr>
              <a:t>http://www.financialnews.com.cn/</a:t>
            </a:r>
            <a:endParaRPr lang="en-US" altLang="zh-CN" sz="2800" dirty="0"/>
          </a:p>
          <a:p>
            <a:pPr eaLnBrk="1" fontAlgn="auto" hangingPunct="1">
              <a:lnSpc>
                <a:spcPct val="80000"/>
              </a:lnSpc>
              <a:buClr>
                <a:schemeClr val="accent1">
                  <a:lumMod val="75000"/>
                </a:schemeClr>
              </a:buClr>
              <a:buFont typeface="Arial"/>
              <a:buChar char="•"/>
              <a:defRPr/>
            </a:pPr>
            <a:r>
              <a:rPr lang="zh-CN" altLang="en-US" sz="2800" dirty="0"/>
              <a:t>中国日报 </a:t>
            </a:r>
            <a:r>
              <a:rPr lang="en-US" altLang="zh-CN" sz="2800" dirty="0"/>
              <a:t>http://www.chinadaily.com.cn/hqzx/</a:t>
            </a:r>
          </a:p>
          <a:p>
            <a:pPr eaLnBrk="1" fontAlgn="auto" hangingPunct="1">
              <a:lnSpc>
                <a:spcPct val="80000"/>
              </a:lnSpc>
              <a:buClr>
                <a:schemeClr val="accent1">
                  <a:lumMod val="75000"/>
                </a:schemeClr>
              </a:buClr>
              <a:buFont typeface="Arial"/>
              <a:buChar char="•"/>
              <a:defRPr/>
            </a:pPr>
            <a:r>
              <a:rPr lang="zh-CN" altLang="en-US" sz="2800" dirty="0"/>
              <a:t>中国改革报</a:t>
            </a:r>
            <a:r>
              <a:rPr lang="en-US" altLang="zh-CN" sz="2800" dirty="0"/>
              <a:t>http://www.crd.net.cn/web/index.asp</a:t>
            </a:r>
          </a:p>
          <a:p>
            <a:pPr eaLnBrk="1" fontAlgn="auto" hangingPunct="1">
              <a:lnSpc>
                <a:spcPct val="80000"/>
              </a:lnSpc>
              <a:buClr>
                <a:schemeClr val="accent1">
                  <a:lumMod val="75000"/>
                </a:schemeClr>
              </a:buClr>
              <a:buFont typeface="Arial"/>
              <a:buChar char="•"/>
              <a:defRPr/>
            </a:pPr>
            <a:r>
              <a:rPr lang="zh-CN" altLang="en-US" sz="2800" dirty="0"/>
              <a:t>证券市场周刊</a:t>
            </a:r>
          </a:p>
          <a:p>
            <a:pPr eaLnBrk="1" fontAlgn="auto" hangingPunct="1">
              <a:lnSpc>
                <a:spcPct val="80000"/>
              </a:lnSpc>
              <a:buClr>
                <a:schemeClr val="accent1">
                  <a:lumMod val="75000"/>
                </a:schemeClr>
              </a:buClr>
              <a:buFont typeface="Arial"/>
              <a:buChar char="•"/>
              <a:defRPr/>
            </a:pPr>
            <a:r>
              <a:rPr lang="zh-CN" altLang="en-US" sz="2800" dirty="0"/>
              <a:t>巨潮网</a:t>
            </a:r>
            <a:r>
              <a:rPr lang="en-US" altLang="zh-CN" sz="2800" dirty="0"/>
              <a:t>http://www.cninfo.com.cn/ </a:t>
            </a:r>
          </a:p>
        </p:txBody>
      </p:sp>
      <p:sp>
        <p:nvSpPr>
          <p:cNvPr id="37892" name="日期占位符 3">
            <a:extLst>
              <a:ext uri="{FF2B5EF4-FFF2-40B4-BE49-F238E27FC236}">
                <a16:creationId xmlns="" xmlns:a16="http://schemas.microsoft.com/office/drawing/2014/main" id="{75A358A4-E370-4805-BD14-80BB292CAB9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33F071A-A09B-4D2F-A066-0299B87BD98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7893" name="页脚占位符 5">
            <a:extLst>
              <a:ext uri="{FF2B5EF4-FFF2-40B4-BE49-F238E27FC236}">
                <a16:creationId xmlns="" xmlns:a16="http://schemas.microsoft.com/office/drawing/2014/main" id="{87BA0723-981D-4056-BBA1-FEE1BE8BD43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7894" name="灯片编号占位符 4">
            <a:extLst>
              <a:ext uri="{FF2B5EF4-FFF2-40B4-BE49-F238E27FC236}">
                <a16:creationId xmlns="" xmlns:a16="http://schemas.microsoft.com/office/drawing/2014/main" id="{1BD14A65-D9EC-41C3-9387-F2ABFA30D79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4D0D24F-7C01-418F-82F9-D54DF80B555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a:extLst>
              <a:ext uri="{FF2B5EF4-FFF2-40B4-BE49-F238E27FC236}">
                <a16:creationId xmlns="" xmlns:a16="http://schemas.microsoft.com/office/drawing/2014/main" id="{BB9184B0-18A8-421F-9C2D-C2EB925554D3}"/>
              </a:ext>
            </a:extLst>
          </p:cNvPr>
          <p:cNvSpPr>
            <a:spLocks noGrp="1" noRot="1"/>
          </p:cNvSpPr>
          <p:nvPr>
            <p:ph type="title"/>
          </p:nvPr>
        </p:nvSpPr>
        <p:spPr>
          <a:xfrm>
            <a:off x="982663" y="457200"/>
            <a:ext cx="7704137" cy="811560"/>
          </a:xfrm>
        </p:spPr>
        <p:txBody>
          <a:bodyPr/>
          <a:lstStyle/>
          <a:p>
            <a:pPr eaLnBrk="1" hangingPunct="1"/>
            <a:r>
              <a:rPr lang="zh-CN" altLang="en-US" sz="3600" dirty="0">
                <a:ln>
                  <a:noFill/>
                </a:ln>
              </a:rPr>
              <a:t>第二章 财经</a:t>
            </a:r>
            <a:r>
              <a:rPr lang="zh-CN" altLang="en-US" sz="3600" dirty="0">
                <a:ln>
                  <a:noFill/>
                </a:ln>
                <a:latin typeface="宋体" panose="02010600030101010101" pitchFamily="2" charset="-122"/>
              </a:rPr>
              <a:t>新闻评论的特点与作用</a:t>
            </a:r>
          </a:p>
        </p:txBody>
      </p:sp>
      <p:sp>
        <p:nvSpPr>
          <p:cNvPr id="167939" name="Rectangle 3">
            <a:extLst>
              <a:ext uri="{FF2B5EF4-FFF2-40B4-BE49-F238E27FC236}">
                <a16:creationId xmlns="" xmlns:a16="http://schemas.microsoft.com/office/drawing/2014/main" id="{C06C5CDC-2E7C-4C23-9603-C7C58E60BBD5}"/>
              </a:ext>
            </a:extLst>
          </p:cNvPr>
          <p:cNvSpPr>
            <a:spLocks noGrp="1" noChangeArrowheads="1"/>
          </p:cNvSpPr>
          <p:nvPr>
            <p:ph idx="1"/>
          </p:nvPr>
        </p:nvSpPr>
        <p:spPr>
          <a:xfrm>
            <a:off x="982663" y="1556792"/>
            <a:ext cx="7704137" cy="4442371"/>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zh-CN" altLang="en-US" sz="2800" b="1" dirty="0"/>
              <a:t>２、</a:t>
            </a:r>
            <a:r>
              <a:rPr lang="zh-CN" altLang="en-US" sz="2800" dirty="0"/>
              <a:t>从传播效果来看</a:t>
            </a:r>
          </a:p>
          <a:p>
            <a:pPr eaLnBrk="1" fontAlgn="auto" hangingPunct="1">
              <a:buClr>
                <a:schemeClr val="accent1">
                  <a:lumMod val="75000"/>
                </a:schemeClr>
              </a:buClr>
              <a:buFont typeface="Wingdings" panose="05000000000000000000" pitchFamily="2" charset="2"/>
              <a:buNone/>
              <a:defRPr/>
            </a:pPr>
            <a:endParaRPr lang="zh-CN" altLang="en-US" sz="2800" dirty="0">
              <a:ea typeface="楷体_GB2312" pitchFamily="49" charset="-122"/>
            </a:endParaRPr>
          </a:p>
          <a:p>
            <a:pPr eaLnBrk="1" fontAlgn="auto" hangingPunct="1">
              <a:buClr>
                <a:schemeClr val="accent1">
                  <a:lumMod val="75000"/>
                </a:schemeClr>
              </a:buClr>
              <a:buFont typeface="Arial"/>
              <a:buChar char="•"/>
              <a:defRPr/>
            </a:pPr>
            <a:r>
              <a:rPr lang="zh-CN" altLang="en-US" sz="2800" dirty="0">
                <a:latin typeface="楷体"/>
                <a:ea typeface="楷体" pitchFamily="49" charset="-122"/>
              </a:rPr>
              <a:t>“</a:t>
            </a:r>
            <a:r>
              <a:rPr lang="zh-CN" altLang="en-US" sz="2800" dirty="0">
                <a:ea typeface="楷体" pitchFamily="49" charset="-122"/>
              </a:rPr>
              <a:t>别的方法可以使成千的人改变头脑，而文字宣传则可以使成百万的人改变头脑</a:t>
            </a:r>
            <a:r>
              <a:rPr lang="zh-CN" altLang="en-US" sz="2800" dirty="0">
                <a:latin typeface="楷体"/>
                <a:ea typeface="楷体" pitchFamily="49" charset="-122"/>
              </a:rPr>
              <a:t>”</a:t>
            </a:r>
            <a:r>
              <a:rPr lang="zh-CN" altLang="en-US" sz="2800" dirty="0">
                <a:ea typeface="楷体" pitchFamily="49" charset="-122"/>
              </a:rPr>
              <a:t>。只要控制了中国的主要报纸和杂志，</a:t>
            </a:r>
            <a:r>
              <a:rPr lang="zh-CN" altLang="en-US" sz="2800" dirty="0">
                <a:latin typeface="楷体"/>
                <a:ea typeface="楷体" pitchFamily="49" charset="-122"/>
              </a:rPr>
              <a:t>“</a:t>
            </a:r>
            <a:r>
              <a:rPr lang="zh-CN" altLang="en-US" sz="2800" dirty="0">
                <a:ea typeface="楷体" pitchFamily="49" charset="-122"/>
              </a:rPr>
              <a:t>我们就控制了这个国家的头和背脊骨</a:t>
            </a:r>
            <a:r>
              <a:rPr lang="zh-CN" altLang="en-US" sz="2800" dirty="0">
                <a:latin typeface="楷体"/>
                <a:ea typeface="楷体" pitchFamily="49" charset="-122"/>
              </a:rPr>
              <a:t>”</a:t>
            </a:r>
            <a:endParaRPr lang="zh-CN" altLang="en-US" sz="2800" dirty="0">
              <a:ea typeface="楷体" pitchFamily="49" charset="-122"/>
            </a:endParaRPr>
          </a:p>
          <a:p>
            <a:pPr eaLnBrk="1" fontAlgn="auto" hangingPunct="1">
              <a:buClr>
                <a:schemeClr val="accent1">
                  <a:lumMod val="75000"/>
                </a:schemeClr>
              </a:buClr>
              <a:buFont typeface="Arial"/>
              <a:buChar char="•"/>
              <a:defRPr/>
            </a:pPr>
            <a:r>
              <a:rPr lang="zh-CN" altLang="en-US" sz="2800" dirty="0">
                <a:ea typeface="楷体" pitchFamily="49" charset="-122"/>
              </a:rPr>
              <a:t>　　孙中山：此次革命事业，数十年间屡仆屡起，而卒观成于今日者，实报业鼓吹之力</a:t>
            </a:r>
          </a:p>
          <a:p>
            <a:pPr eaLnBrk="1" fontAlgn="auto" hangingPunct="1">
              <a:buClr>
                <a:schemeClr val="accent1">
                  <a:lumMod val="75000"/>
                </a:schemeClr>
              </a:buClr>
              <a:buFont typeface="Arial"/>
              <a:buChar char="•"/>
              <a:defRPr/>
            </a:pPr>
            <a:r>
              <a:rPr lang="zh-CN" altLang="en-US" sz="2800" dirty="0">
                <a:ea typeface="楷体" pitchFamily="49" charset="-122"/>
              </a:rPr>
              <a:t>　　秋瑾：报纸</a:t>
            </a:r>
            <a:r>
              <a:rPr lang="zh-CN" altLang="en-US" sz="2800" dirty="0">
                <a:latin typeface="楷体"/>
                <a:ea typeface="楷体" pitchFamily="49" charset="-122"/>
              </a:rPr>
              <a:t>“</a:t>
            </a:r>
            <a:r>
              <a:rPr lang="zh-CN" altLang="en-US" sz="2800" dirty="0">
                <a:ea typeface="楷体" pitchFamily="49" charset="-122"/>
              </a:rPr>
              <a:t>具左右舆论之势力</a:t>
            </a:r>
            <a:r>
              <a:rPr lang="zh-CN" altLang="en-US" sz="2800" dirty="0">
                <a:latin typeface="楷体"/>
                <a:ea typeface="楷体" pitchFamily="49" charset="-122"/>
              </a:rPr>
              <a:t>”</a:t>
            </a:r>
            <a:endParaRPr lang="zh-CN" altLang="en-US" sz="2800" dirty="0">
              <a:ea typeface="楷体" pitchFamily="49" charset="-122"/>
            </a:endParaRPr>
          </a:p>
          <a:p>
            <a:pPr eaLnBrk="1" fontAlgn="auto" hangingPunct="1">
              <a:buClr>
                <a:schemeClr val="accent1">
                  <a:lumMod val="75000"/>
                </a:schemeClr>
              </a:buClr>
              <a:buFont typeface="Wingdings" panose="05000000000000000000" pitchFamily="2" charset="2"/>
              <a:buNone/>
              <a:defRPr/>
            </a:pPr>
            <a:endParaRPr lang="en-US" altLang="zh-CN" sz="2800" dirty="0">
              <a:ea typeface="楷体" pitchFamily="49" charset="-122"/>
            </a:endParaRPr>
          </a:p>
        </p:txBody>
      </p:sp>
      <p:sp>
        <p:nvSpPr>
          <p:cNvPr id="38916" name="日期占位符 3">
            <a:extLst>
              <a:ext uri="{FF2B5EF4-FFF2-40B4-BE49-F238E27FC236}">
                <a16:creationId xmlns="" xmlns:a16="http://schemas.microsoft.com/office/drawing/2014/main" id="{B12CF6F1-A1C7-4E0A-849D-0C869BEAAAA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59203EB-49B6-42EF-9A3B-282FE620D1A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8917" name="页脚占位符 5">
            <a:extLst>
              <a:ext uri="{FF2B5EF4-FFF2-40B4-BE49-F238E27FC236}">
                <a16:creationId xmlns="" xmlns:a16="http://schemas.microsoft.com/office/drawing/2014/main" id="{D92A253E-D23F-46D8-BD4D-30CE0F5B77C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8918" name="灯片编号占位符 4">
            <a:extLst>
              <a:ext uri="{FF2B5EF4-FFF2-40B4-BE49-F238E27FC236}">
                <a16:creationId xmlns="" xmlns:a16="http://schemas.microsoft.com/office/drawing/2014/main" id="{1B47674A-F30B-4ADA-8153-478FCD4AB0F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3044631-6250-460A-9F5B-0FC5D1C2229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a:extLst>
              <a:ext uri="{FF2B5EF4-FFF2-40B4-BE49-F238E27FC236}">
                <a16:creationId xmlns="" xmlns:a16="http://schemas.microsoft.com/office/drawing/2014/main" id="{EF4CEF36-C395-4CF0-90DD-13A8A63998A4}"/>
              </a:ext>
            </a:extLst>
          </p:cNvPr>
          <p:cNvSpPr>
            <a:spLocks noGrp="1" noRot="1"/>
          </p:cNvSpPr>
          <p:nvPr>
            <p:ph type="title"/>
          </p:nvPr>
        </p:nvSpPr>
        <p:spPr>
          <a:xfrm>
            <a:off x="982663" y="457200"/>
            <a:ext cx="7704137" cy="595536"/>
          </a:xfrm>
        </p:spPr>
        <p:txBody>
          <a:bodyPr/>
          <a:lstStyle/>
          <a:p>
            <a:pPr eaLnBrk="1" hangingPunct="1"/>
            <a:r>
              <a:rPr lang="zh-CN" altLang="en-US" sz="3600" dirty="0">
                <a:ln>
                  <a:noFill/>
                </a:ln>
              </a:rPr>
              <a:t>第二章 财经</a:t>
            </a:r>
            <a:r>
              <a:rPr lang="zh-CN" altLang="en-US" sz="3600" dirty="0">
                <a:ln>
                  <a:noFill/>
                </a:ln>
                <a:latin typeface="宋体" panose="02010600030101010101" pitchFamily="2" charset="-122"/>
              </a:rPr>
              <a:t>新闻评论的特点与作用</a:t>
            </a:r>
          </a:p>
        </p:txBody>
      </p:sp>
      <p:sp>
        <p:nvSpPr>
          <p:cNvPr id="39939" name="Rectangle 3">
            <a:extLst>
              <a:ext uri="{FF2B5EF4-FFF2-40B4-BE49-F238E27FC236}">
                <a16:creationId xmlns="" xmlns:a16="http://schemas.microsoft.com/office/drawing/2014/main" id="{C3D539D4-A44F-4CEA-A199-6F69A6B8CA71}"/>
              </a:ext>
            </a:extLst>
          </p:cNvPr>
          <p:cNvSpPr>
            <a:spLocks noGrp="1"/>
          </p:cNvSpPr>
          <p:nvPr>
            <p:ph idx="1"/>
          </p:nvPr>
        </p:nvSpPr>
        <p:spPr>
          <a:xfrm>
            <a:off x="1115616" y="1700808"/>
            <a:ext cx="7705725" cy="3332163"/>
          </a:xfrm>
        </p:spPr>
        <p:txBody>
          <a:bodyPr/>
          <a:lstStyle/>
          <a:p>
            <a:pPr eaLnBrk="1" hangingPunct="1">
              <a:buFont typeface="Wingdings" panose="05000000000000000000" pitchFamily="2" charset="2"/>
              <a:buNone/>
            </a:pPr>
            <a:r>
              <a:rPr lang="en-US" altLang="zh-CN" dirty="0"/>
              <a:t>3</a:t>
            </a:r>
            <a:r>
              <a:rPr lang="zh-CN" altLang="en-US" dirty="0"/>
              <a:t>、财经新闻评论的独特作用</a:t>
            </a:r>
          </a:p>
          <a:p>
            <a:pPr eaLnBrk="1" hangingPunct="1"/>
            <a:r>
              <a:rPr lang="zh-CN" altLang="en-US" dirty="0"/>
              <a:t>共性：反映和引导舆论</a:t>
            </a:r>
          </a:p>
          <a:p>
            <a:pPr eaLnBrk="1" hangingPunct="1"/>
            <a:r>
              <a:rPr lang="zh-CN" altLang="en-US" dirty="0"/>
              <a:t>独特性：指导民众理性参与社会经济生活，服务社会经济生活。</a:t>
            </a:r>
          </a:p>
        </p:txBody>
      </p:sp>
      <p:sp>
        <p:nvSpPr>
          <p:cNvPr id="39940" name="日期占位符 3">
            <a:extLst>
              <a:ext uri="{FF2B5EF4-FFF2-40B4-BE49-F238E27FC236}">
                <a16:creationId xmlns="" xmlns:a16="http://schemas.microsoft.com/office/drawing/2014/main" id="{57A06D31-2B28-46B4-9278-3D73F38F6BA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D3BD8B8-E36E-43C6-A2D9-A1CC496FD82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39941" name="页脚占位符 5">
            <a:extLst>
              <a:ext uri="{FF2B5EF4-FFF2-40B4-BE49-F238E27FC236}">
                <a16:creationId xmlns="" xmlns:a16="http://schemas.microsoft.com/office/drawing/2014/main" id="{D920ED14-D3B1-488B-B537-C21D58393F0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39942" name="灯片编号占位符 4">
            <a:extLst>
              <a:ext uri="{FF2B5EF4-FFF2-40B4-BE49-F238E27FC236}">
                <a16:creationId xmlns="" xmlns:a16="http://schemas.microsoft.com/office/drawing/2014/main" id="{4668E1D1-F84B-441A-90DC-841A717B723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5110A31-36A3-40A7-8FF1-3EFDF014264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a:extLst>
              <a:ext uri="{FF2B5EF4-FFF2-40B4-BE49-F238E27FC236}">
                <a16:creationId xmlns="" xmlns:a16="http://schemas.microsoft.com/office/drawing/2014/main" id="{E94458E8-DE6E-4F3A-9E6C-755F6D3B2B20}"/>
              </a:ext>
            </a:extLst>
          </p:cNvPr>
          <p:cNvSpPr>
            <a:spLocks noGrp="1" noRot="1"/>
          </p:cNvSpPr>
          <p:nvPr>
            <p:ph type="title"/>
          </p:nvPr>
        </p:nvSpPr>
        <p:spPr>
          <a:xfrm>
            <a:off x="982663" y="457200"/>
            <a:ext cx="7704137" cy="667544"/>
          </a:xfrm>
        </p:spPr>
        <p:txBody>
          <a:bodyPr/>
          <a:lstStyle/>
          <a:p>
            <a:pPr eaLnBrk="1" hangingPunct="1"/>
            <a:r>
              <a:rPr lang="zh-CN" altLang="en-US" sz="3600" dirty="0">
                <a:ln>
                  <a:noFill/>
                </a:ln>
              </a:rPr>
              <a:t>第二章 财经</a:t>
            </a:r>
            <a:r>
              <a:rPr lang="zh-CN" altLang="en-US" sz="3600" dirty="0">
                <a:ln>
                  <a:noFill/>
                </a:ln>
                <a:latin typeface="宋体" panose="02010600030101010101" pitchFamily="2" charset="-122"/>
              </a:rPr>
              <a:t>新闻评论的特点与作用</a:t>
            </a:r>
            <a:endParaRPr lang="zh-CN" altLang="en-US" sz="3600" dirty="0">
              <a:ln>
                <a:noFill/>
              </a:ln>
            </a:endParaRPr>
          </a:p>
        </p:txBody>
      </p:sp>
      <p:sp>
        <p:nvSpPr>
          <p:cNvPr id="176131" name="Rectangle 3">
            <a:extLst>
              <a:ext uri="{FF2B5EF4-FFF2-40B4-BE49-F238E27FC236}">
                <a16:creationId xmlns="" xmlns:a16="http://schemas.microsoft.com/office/drawing/2014/main" id="{0DDEA10A-E8ED-403E-A23F-FB72359E2802}"/>
              </a:ext>
            </a:extLst>
          </p:cNvPr>
          <p:cNvSpPr>
            <a:spLocks noGrp="1" noChangeArrowheads="1"/>
          </p:cNvSpPr>
          <p:nvPr>
            <p:ph idx="1"/>
          </p:nvPr>
        </p:nvSpPr>
        <p:spPr>
          <a:xfrm>
            <a:off x="982663" y="1556792"/>
            <a:ext cx="7704137" cy="4442371"/>
          </a:xfrm>
        </p:spPr>
        <p:txBody>
          <a:bodyPr rtlCol="0">
            <a:normAutofit/>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b="1" dirty="0"/>
              <a:t>二、财经新闻评论的任务</a:t>
            </a:r>
            <a:endParaRPr lang="zh-CN" altLang="en-US" dirty="0"/>
          </a:p>
          <a:p>
            <a:pPr eaLnBrk="1" fontAlgn="auto" hangingPunct="1">
              <a:lnSpc>
                <a:spcPct val="90000"/>
              </a:lnSpc>
              <a:buClr>
                <a:schemeClr val="accent1">
                  <a:lumMod val="75000"/>
                </a:schemeClr>
              </a:buClr>
              <a:buFont typeface="Arial"/>
              <a:buChar char="•"/>
              <a:defRPr/>
            </a:pPr>
            <a:r>
              <a:rPr lang="zh-CN" altLang="en-US" dirty="0"/>
              <a:t>准确及时地解释党和国家的路线、方针、政策，服务社会经济生活 </a:t>
            </a:r>
          </a:p>
          <a:p>
            <a:pPr eaLnBrk="1" fontAlgn="auto" hangingPunct="1">
              <a:lnSpc>
                <a:spcPct val="90000"/>
              </a:lnSpc>
              <a:buClr>
                <a:schemeClr val="accent1">
                  <a:lumMod val="75000"/>
                </a:schemeClr>
              </a:buClr>
              <a:buFont typeface="Arial"/>
              <a:buChar char="•"/>
              <a:defRPr/>
            </a:pPr>
            <a:r>
              <a:rPr lang="zh-CN" altLang="en-US" dirty="0"/>
              <a:t>普及财经知识，强化投资理念，指导民众理性参与社会生活</a:t>
            </a:r>
          </a:p>
          <a:p>
            <a:pPr eaLnBrk="1" fontAlgn="auto" hangingPunct="1">
              <a:lnSpc>
                <a:spcPct val="90000"/>
              </a:lnSpc>
              <a:buClr>
                <a:schemeClr val="accent1">
                  <a:lumMod val="75000"/>
                </a:schemeClr>
              </a:buClr>
              <a:buFont typeface="Arial"/>
              <a:buChar char="•"/>
              <a:defRPr/>
            </a:pPr>
            <a:r>
              <a:rPr lang="zh-CN" altLang="en-US" dirty="0"/>
              <a:t>分析客观形势，指明发展趋势，解释事物的本质，回答群众关心的问题</a:t>
            </a:r>
          </a:p>
          <a:p>
            <a:pPr eaLnBrk="1" fontAlgn="auto" hangingPunct="1">
              <a:lnSpc>
                <a:spcPct val="90000"/>
              </a:lnSpc>
              <a:buClr>
                <a:schemeClr val="accent1">
                  <a:lumMod val="75000"/>
                </a:schemeClr>
              </a:buClr>
              <a:buFont typeface="Arial"/>
              <a:buChar char="•"/>
              <a:defRPr/>
            </a:pPr>
            <a:r>
              <a:rPr lang="zh-CN" altLang="en-US" dirty="0"/>
              <a:t>切中时弊，扶正祛邪，搭建沟通平台，疏导社会情绪，发挥舆论引导作用</a:t>
            </a:r>
          </a:p>
        </p:txBody>
      </p:sp>
      <p:sp>
        <p:nvSpPr>
          <p:cNvPr id="40964" name="日期占位符 3">
            <a:extLst>
              <a:ext uri="{FF2B5EF4-FFF2-40B4-BE49-F238E27FC236}">
                <a16:creationId xmlns="" xmlns:a16="http://schemas.microsoft.com/office/drawing/2014/main" id="{04F171C9-740E-437C-B651-752E1F016635}"/>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05C6BAF-F819-42B2-BAF2-0B83AA9025B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0965" name="页脚占位符 5">
            <a:extLst>
              <a:ext uri="{FF2B5EF4-FFF2-40B4-BE49-F238E27FC236}">
                <a16:creationId xmlns="" xmlns:a16="http://schemas.microsoft.com/office/drawing/2014/main" id="{A3593DD3-E33E-467B-AC69-1D1691AB1B47}"/>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0966" name="灯片编号占位符 4">
            <a:extLst>
              <a:ext uri="{FF2B5EF4-FFF2-40B4-BE49-F238E27FC236}">
                <a16:creationId xmlns="" xmlns:a16="http://schemas.microsoft.com/office/drawing/2014/main" id="{5EB57A2E-B5F4-487E-8869-FFB0AEE5A9D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943C0B0-9269-4126-835B-0969AB63023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a:extLst>
              <a:ext uri="{FF2B5EF4-FFF2-40B4-BE49-F238E27FC236}">
                <a16:creationId xmlns="" xmlns:a16="http://schemas.microsoft.com/office/drawing/2014/main" id="{D05750CE-9079-40A8-9B42-4F145C40A0F4}"/>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第三章</a:t>
            </a:r>
            <a:r>
              <a:rPr lang="zh-CN" altLang="en-US">
                <a:ln>
                  <a:noFill/>
                </a:ln>
                <a:latin typeface="Arial" panose="020B0604020202020204" pitchFamily="34" charset="0"/>
              </a:rPr>
              <a:t>  </a:t>
            </a:r>
            <a:r>
              <a:rPr lang="zh-CN" altLang="en-US">
                <a:ln>
                  <a:noFill/>
                </a:ln>
              </a:rPr>
              <a:t> </a:t>
            </a:r>
            <a:r>
              <a:rPr lang="zh-CN" altLang="en-US">
                <a:ln>
                  <a:noFill/>
                </a:ln>
                <a:latin typeface="Arial" panose="020B0604020202020204" pitchFamily="34" charset="0"/>
              </a:rPr>
              <a:t> </a:t>
            </a:r>
            <a:r>
              <a:rPr lang="zh-CN" altLang="en-US">
                <a:ln>
                  <a:noFill/>
                </a:ln>
              </a:rPr>
              <a:t>新闻评论的分类</a:t>
            </a:r>
          </a:p>
        </p:txBody>
      </p:sp>
      <p:sp>
        <p:nvSpPr>
          <p:cNvPr id="43011" name="Rectangle 3">
            <a:extLst>
              <a:ext uri="{FF2B5EF4-FFF2-40B4-BE49-F238E27FC236}">
                <a16:creationId xmlns="" xmlns:a16="http://schemas.microsoft.com/office/drawing/2014/main" id="{F8B2B220-F954-430A-B26B-0E6FFF6F1DE5}"/>
              </a:ext>
            </a:extLst>
          </p:cNvPr>
          <p:cNvSpPr>
            <a:spLocks noGrp="1"/>
          </p:cNvSpPr>
          <p:nvPr>
            <p:ph idx="1"/>
          </p:nvPr>
        </p:nvSpPr>
        <p:spPr>
          <a:xfrm>
            <a:off x="982663" y="2205038"/>
            <a:ext cx="7704137" cy="3794125"/>
          </a:xfrm>
        </p:spPr>
        <p:txBody>
          <a:bodyPr/>
          <a:lstStyle/>
          <a:p>
            <a:pPr marL="812800" indent="-812800" eaLnBrk="1" hangingPunct="1">
              <a:buFont typeface="Wingdings" panose="05000000000000000000" pitchFamily="2" charset="2"/>
              <a:buNone/>
            </a:pPr>
            <a:r>
              <a:rPr lang="zh-CN" altLang="en-US"/>
              <a:t>第一节、 </a:t>
            </a:r>
            <a:r>
              <a:rPr lang="zh-CN" altLang="en-US">
                <a:latin typeface="Arial" panose="020B0604020202020204" pitchFamily="34" charset="0"/>
              </a:rPr>
              <a:t> </a:t>
            </a:r>
            <a:r>
              <a:rPr lang="zh-CN" altLang="en-US"/>
              <a:t>新闻评论种类的不同分法</a:t>
            </a:r>
          </a:p>
          <a:p>
            <a:pPr marL="812800" indent="-812800" eaLnBrk="1" hangingPunct="1">
              <a:buFont typeface="Wingdings" panose="05000000000000000000" pitchFamily="2" charset="2"/>
              <a:buNone/>
            </a:pPr>
            <a:r>
              <a:rPr lang="zh-CN" altLang="en-US"/>
              <a:t>一、按主要性能分</a:t>
            </a:r>
            <a:r>
              <a:rPr lang="en-US" altLang="zh-CN">
                <a:latin typeface="Arial" panose="020B0604020202020204" pitchFamily="34" charset="0"/>
              </a:rPr>
              <a:t>——</a:t>
            </a:r>
            <a:r>
              <a:rPr lang="zh-CN" altLang="en-US"/>
              <a:t>（党报体系）</a:t>
            </a:r>
          </a:p>
          <a:p>
            <a:pPr marL="812800" indent="-812800" eaLnBrk="1" hangingPunct="1"/>
            <a:r>
              <a:rPr lang="zh-CN" altLang="en-US"/>
              <a:t>全面部署性：针对全局性问题；指导性、方向性，主要是重要会议的社论。　</a:t>
            </a:r>
          </a:p>
          <a:p>
            <a:pPr marL="812800" indent="-812800" eaLnBrk="1" hangingPunct="1"/>
            <a:r>
              <a:rPr lang="zh-CN" altLang="en-US"/>
              <a:t>说理启发性：针对重大部署、重要工作、典型事件、倾向性问题；启发思想觉悟；</a:t>
            </a:r>
          </a:p>
          <a:p>
            <a:pPr marL="812800" indent="-812800" eaLnBrk="1" hangingPunct="1"/>
            <a:r>
              <a:rPr lang="zh-CN" altLang="en-US"/>
              <a:t>业务指导性：对各行各业的某一具体工作；指导</a:t>
            </a:r>
          </a:p>
          <a:p>
            <a:pPr marL="812800" indent="-812800" eaLnBrk="1" hangingPunct="1"/>
            <a:r>
              <a:rPr lang="zh-CN" altLang="en-US"/>
              <a:t>政治鼓动性：节日、庆典、外事活动；解释说明。</a:t>
            </a:r>
          </a:p>
        </p:txBody>
      </p:sp>
      <p:sp>
        <p:nvSpPr>
          <p:cNvPr id="43012" name="日期占位符 3">
            <a:extLst>
              <a:ext uri="{FF2B5EF4-FFF2-40B4-BE49-F238E27FC236}">
                <a16:creationId xmlns="" xmlns:a16="http://schemas.microsoft.com/office/drawing/2014/main" id="{4C4A4C09-DDCB-4BCD-91A6-CA90D4307BF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2E27418-0A8E-4392-B03B-0C0EDCFCF67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3013" name="页脚占位符 5">
            <a:extLst>
              <a:ext uri="{FF2B5EF4-FFF2-40B4-BE49-F238E27FC236}">
                <a16:creationId xmlns="" xmlns:a16="http://schemas.microsoft.com/office/drawing/2014/main" id="{D0731E95-C9D3-48DC-A400-62956A47219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3014" name="灯片编号占位符 4">
            <a:extLst>
              <a:ext uri="{FF2B5EF4-FFF2-40B4-BE49-F238E27FC236}">
                <a16:creationId xmlns="" xmlns:a16="http://schemas.microsoft.com/office/drawing/2014/main" id="{E21BC36D-2A8C-441D-B8AA-4A2302D473B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2D03011-DB2A-4005-994A-D23DB7BEFF8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27</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a:extLst>
              <a:ext uri="{FF2B5EF4-FFF2-40B4-BE49-F238E27FC236}">
                <a16:creationId xmlns="" xmlns:a16="http://schemas.microsoft.com/office/drawing/2014/main" id="{0C7C1669-7924-4149-AF9F-A5791AB84055}"/>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第三章</a:t>
            </a:r>
            <a:r>
              <a:rPr lang="zh-CN" altLang="en-US">
                <a:ln>
                  <a:noFill/>
                </a:ln>
                <a:latin typeface="Arial" panose="020B0604020202020204" pitchFamily="34" charset="0"/>
              </a:rPr>
              <a:t>  </a:t>
            </a:r>
            <a:r>
              <a:rPr lang="zh-CN" altLang="en-US">
                <a:ln>
                  <a:noFill/>
                </a:ln>
              </a:rPr>
              <a:t> </a:t>
            </a:r>
            <a:r>
              <a:rPr lang="zh-CN" altLang="en-US">
                <a:ln>
                  <a:noFill/>
                </a:ln>
                <a:latin typeface="Arial" panose="020B0604020202020204" pitchFamily="34" charset="0"/>
              </a:rPr>
              <a:t> </a:t>
            </a:r>
            <a:r>
              <a:rPr lang="zh-CN" altLang="en-US">
                <a:ln>
                  <a:noFill/>
                </a:ln>
              </a:rPr>
              <a:t>新闻评论的分类</a:t>
            </a:r>
          </a:p>
        </p:txBody>
      </p:sp>
      <p:sp>
        <p:nvSpPr>
          <p:cNvPr id="157699" name="Rectangle 3">
            <a:extLst>
              <a:ext uri="{FF2B5EF4-FFF2-40B4-BE49-F238E27FC236}">
                <a16:creationId xmlns="" xmlns:a16="http://schemas.microsoft.com/office/drawing/2014/main" id="{A74C8241-C70C-487C-8E70-6E5D1ED25CAA}"/>
              </a:ext>
            </a:extLst>
          </p:cNvPr>
          <p:cNvSpPr>
            <a:spLocks noGrp="1" noChangeArrowheads="1"/>
          </p:cNvSpPr>
          <p:nvPr>
            <p:ph idx="1"/>
          </p:nvPr>
        </p:nvSpPr>
        <p:spPr>
          <a:xfrm>
            <a:off x="1187450" y="2205038"/>
            <a:ext cx="7704138" cy="3332162"/>
          </a:xfrm>
        </p:spPr>
        <p:txBody>
          <a:bodyPr rtlCol="0">
            <a:normAutofit fontScale="77500" lnSpcReduction="20000"/>
          </a:bodyPr>
          <a:lstStyle/>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二、按评述内容来分</a:t>
            </a:r>
            <a:r>
              <a:rPr lang="en-US" altLang="zh-CN" dirty="0">
                <a:latin typeface="Arial"/>
              </a:rPr>
              <a:t>——</a:t>
            </a:r>
            <a:r>
              <a:rPr lang="zh-CN" altLang="en-US" dirty="0"/>
              <a:t>评论的对象</a:t>
            </a:r>
          </a:p>
          <a:p>
            <a:pPr marL="812800" indent="-812800" eaLnBrk="1" fontAlgn="auto" hangingPunct="1">
              <a:lnSpc>
                <a:spcPct val="80000"/>
              </a:lnSpc>
              <a:buClr>
                <a:schemeClr val="accent1">
                  <a:lumMod val="75000"/>
                </a:schemeClr>
              </a:buClr>
              <a:buFont typeface="Wingdings" panose="05000000000000000000" pitchFamily="2" charset="2"/>
              <a:buNone/>
              <a:defRPr/>
            </a:pPr>
            <a:endParaRPr lang="zh-CN" altLang="en-US" dirty="0"/>
          </a:p>
          <a:p>
            <a:pPr marL="812800" indent="-812800" eaLnBrk="1" fontAlgn="auto" hangingPunct="1">
              <a:lnSpc>
                <a:spcPct val="80000"/>
              </a:lnSpc>
              <a:buClr>
                <a:schemeClr val="accent1">
                  <a:lumMod val="75000"/>
                </a:schemeClr>
              </a:buClr>
              <a:buFont typeface="Arial"/>
              <a:buChar char="•"/>
              <a:defRPr/>
            </a:pPr>
            <a:r>
              <a:rPr lang="zh-CN" altLang="en-US" dirty="0"/>
              <a:t>政治新闻评论</a:t>
            </a:r>
          </a:p>
          <a:p>
            <a:pPr marL="812800" indent="-812800" eaLnBrk="1" fontAlgn="auto" hangingPunct="1">
              <a:lnSpc>
                <a:spcPct val="80000"/>
              </a:lnSpc>
              <a:buClr>
                <a:schemeClr val="accent1">
                  <a:lumMod val="75000"/>
                </a:schemeClr>
              </a:buClr>
              <a:buFont typeface="Arial"/>
              <a:buChar char="•"/>
              <a:defRPr/>
            </a:pPr>
            <a:r>
              <a:rPr lang="zh-CN" altLang="en-US" dirty="0"/>
              <a:t>经济新闻评论</a:t>
            </a:r>
          </a:p>
          <a:p>
            <a:pPr marL="1524000" lvl="2" indent="-609600" eaLnBrk="1" fontAlgn="auto" hangingPunct="1">
              <a:lnSpc>
                <a:spcPct val="80000"/>
              </a:lnSpc>
              <a:buClr>
                <a:schemeClr val="accent1">
                  <a:lumMod val="75000"/>
                </a:schemeClr>
              </a:buClr>
              <a:buFont typeface="Arial"/>
              <a:buChar char="•"/>
              <a:defRPr/>
            </a:pPr>
            <a:r>
              <a:rPr lang="zh-CN" altLang="en-US" dirty="0"/>
              <a:t>政经新闻评论、产经新闻评论、财经新闻评论、社会经济新闻评论</a:t>
            </a:r>
          </a:p>
          <a:p>
            <a:pPr marL="812800" indent="-812800" eaLnBrk="1" fontAlgn="auto" hangingPunct="1">
              <a:lnSpc>
                <a:spcPct val="80000"/>
              </a:lnSpc>
              <a:buClr>
                <a:schemeClr val="accent1">
                  <a:lumMod val="75000"/>
                </a:schemeClr>
              </a:buClr>
              <a:buFont typeface="Arial"/>
              <a:buChar char="•"/>
              <a:defRPr/>
            </a:pPr>
            <a:endParaRPr lang="zh-CN" altLang="en-US" dirty="0"/>
          </a:p>
          <a:p>
            <a:pPr marL="812800" indent="-812800" eaLnBrk="1" fontAlgn="auto" hangingPunct="1">
              <a:lnSpc>
                <a:spcPct val="80000"/>
              </a:lnSpc>
              <a:buClr>
                <a:schemeClr val="accent1">
                  <a:lumMod val="75000"/>
                </a:schemeClr>
              </a:buClr>
              <a:buFont typeface="Arial"/>
              <a:buChar char="•"/>
              <a:defRPr/>
            </a:pPr>
            <a:r>
              <a:rPr lang="zh-CN" altLang="en-US" dirty="0"/>
              <a:t>文化评论</a:t>
            </a:r>
          </a:p>
          <a:p>
            <a:pPr marL="812800" indent="-812800" eaLnBrk="1" fontAlgn="auto" hangingPunct="1">
              <a:lnSpc>
                <a:spcPct val="80000"/>
              </a:lnSpc>
              <a:buClr>
                <a:schemeClr val="accent1">
                  <a:lumMod val="75000"/>
                </a:schemeClr>
              </a:buClr>
              <a:buFont typeface="Arial"/>
              <a:buChar char="•"/>
              <a:defRPr/>
            </a:pPr>
            <a:r>
              <a:rPr lang="zh-CN" altLang="en-US" dirty="0"/>
              <a:t>思想评论</a:t>
            </a:r>
          </a:p>
          <a:p>
            <a:pPr marL="812800" indent="-812800" eaLnBrk="1" fontAlgn="auto" hangingPunct="1">
              <a:lnSpc>
                <a:spcPct val="80000"/>
              </a:lnSpc>
              <a:buClr>
                <a:schemeClr val="accent1">
                  <a:lumMod val="75000"/>
                </a:schemeClr>
              </a:buClr>
              <a:buFont typeface="Arial"/>
              <a:buChar char="•"/>
              <a:defRPr/>
            </a:pPr>
            <a:r>
              <a:rPr lang="zh-CN" altLang="en-US" dirty="0"/>
              <a:t>体育评论</a:t>
            </a:r>
          </a:p>
          <a:p>
            <a:pPr marL="812800" indent="-812800" eaLnBrk="1" fontAlgn="auto" hangingPunct="1">
              <a:lnSpc>
                <a:spcPct val="80000"/>
              </a:lnSpc>
              <a:buClr>
                <a:schemeClr val="accent1">
                  <a:lumMod val="75000"/>
                </a:schemeClr>
              </a:buClr>
              <a:buFont typeface="Arial"/>
              <a:buChar char="•"/>
              <a:defRPr/>
            </a:pPr>
            <a:r>
              <a:rPr lang="zh-CN" altLang="en-US" dirty="0"/>
              <a:t>军事评论</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en-US" altLang="zh-CN" sz="1800" dirty="0">
                <a:latin typeface="Arial"/>
              </a:rPr>
              <a:t>……</a:t>
            </a:r>
            <a:endParaRPr lang="en-US" altLang="zh-CN" sz="1800" dirty="0"/>
          </a:p>
        </p:txBody>
      </p:sp>
      <p:sp>
        <p:nvSpPr>
          <p:cNvPr id="44036" name="日期占位符 3">
            <a:extLst>
              <a:ext uri="{FF2B5EF4-FFF2-40B4-BE49-F238E27FC236}">
                <a16:creationId xmlns="" xmlns:a16="http://schemas.microsoft.com/office/drawing/2014/main" id="{236C3929-0338-48EE-9639-57B967126D3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C44CBFB-D396-4D50-8C41-F3BABAA2903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4037" name="页脚占位符 5">
            <a:extLst>
              <a:ext uri="{FF2B5EF4-FFF2-40B4-BE49-F238E27FC236}">
                <a16:creationId xmlns="" xmlns:a16="http://schemas.microsoft.com/office/drawing/2014/main" id="{5627EBBC-015C-4CE4-ABE9-D331C4A4850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4038" name="灯片编号占位符 4">
            <a:extLst>
              <a:ext uri="{FF2B5EF4-FFF2-40B4-BE49-F238E27FC236}">
                <a16:creationId xmlns="" xmlns:a16="http://schemas.microsoft.com/office/drawing/2014/main" id="{5102ECA5-757D-45E4-A42C-A90497E539A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A074E1C-4793-49C5-BBD4-4352B5DB5C1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a:extLst>
              <a:ext uri="{FF2B5EF4-FFF2-40B4-BE49-F238E27FC236}">
                <a16:creationId xmlns="" xmlns:a16="http://schemas.microsoft.com/office/drawing/2014/main" id="{374D3689-5975-4B4D-A357-1DC61C212490}"/>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第三章</a:t>
            </a:r>
            <a:r>
              <a:rPr lang="zh-CN" altLang="en-US">
                <a:ln>
                  <a:noFill/>
                </a:ln>
                <a:latin typeface="Arial" panose="020B0604020202020204" pitchFamily="34" charset="0"/>
              </a:rPr>
              <a:t>  </a:t>
            </a:r>
            <a:r>
              <a:rPr lang="zh-CN" altLang="en-US">
                <a:ln>
                  <a:noFill/>
                </a:ln>
              </a:rPr>
              <a:t> </a:t>
            </a:r>
            <a:r>
              <a:rPr lang="zh-CN" altLang="en-US">
                <a:ln>
                  <a:noFill/>
                </a:ln>
                <a:latin typeface="Arial" panose="020B0604020202020204" pitchFamily="34" charset="0"/>
              </a:rPr>
              <a:t> </a:t>
            </a:r>
            <a:r>
              <a:rPr lang="zh-CN" altLang="en-US">
                <a:ln>
                  <a:noFill/>
                </a:ln>
              </a:rPr>
              <a:t>新闻评论的分类</a:t>
            </a:r>
          </a:p>
        </p:txBody>
      </p:sp>
      <p:sp>
        <p:nvSpPr>
          <p:cNvPr id="45059" name="Rectangle 3">
            <a:extLst>
              <a:ext uri="{FF2B5EF4-FFF2-40B4-BE49-F238E27FC236}">
                <a16:creationId xmlns="" xmlns:a16="http://schemas.microsoft.com/office/drawing/2014/main" id="{4047D402-9FA6-437B-8B19-CDF004CA2EBE}"/>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a:t>三、按表达方式来分</a:t>
            </a:r>
          </a:p>
          <a:p>
            <a:pPr eaLnBrk="1" hangingPunct="1">
              <a:buFont typeface="Wingdings" panose="05000000000000000000" pitchFamily="2" charset="2"/>
              <a:buNone/>
            </a:pPr>
            <a:r>
              <a:rPr lang="en-US" altLang="zh-CN"/>
              <a:t>1</a:t>
            </a:r>
            <a:r>
              <a:rPr lang="zh-CN" altLang="en-US"/>
              <a:t>、代表编辑部集体意见的评论</a:t>
            </a:r>
          </a:p>
          <a:p>
            <a:pPr eaLnBrk="1" hangingPunct="1">
              <a:buFont typeface="Wingdings" panose="05000000000000000000" pitchFamily="2" charset="2"/>
              <a:buNone/>
            </a:pPr>
            <a:r>
              <a:rPr lang="zh-CN" altLang="en-US"/>
              <a:t>社论、编辑部文章 、评论员文章（含评论员和特约评论员文章）、短评、编者按、述评等</a:t>
            </a:r>
          </a:p>
          <a:p>
            <a:pPr eaLnBrk="1" hangingPunct="1">
              <a:buFont typeface="Wingdings" panose="05000000000000000000" pitchFamily="2" charset="2"/>
              <a:buNone/>
            </a:pPr>
            <a:r>
              <a:rPr lang="en-US" altLang="zh-CN"/>
              <a:t>2</a:t>
            </a:r>
            <a:r>
              <a:rPr lang="zh-CN" altLang="en-US"/>
              <a:t>、个人署名评论：专栏评论、短评等</a:t>
            </a:r>
          </a:p>
          <a:p>
            <a:pPr eaLnBrk="1" hangingPunct="1"/>
            <a:endParaRPr lang="en-US" altLang="zh-CN"/>
          </a:p>
        </p:txBody>
      </p:sp>
      <p:sp>
        <p:nvSpPr>
          <p:cNvPr id="45060" name="日期占位符 3">
            <a:extLst>
              <a:ext uri="{FF2B5EF4-FFF2-40B4-BE49-F238E27FC236}">
                <a16:creationId xmlns="" xmlns:a16="http://schemas.microsoft.com/office/drawing/2014/main" id="{525BA398-B296-4FEF-981B-56529A4A0BC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CDE0594-CF0A-4B2A-955F-0B31E6F8F6F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5061" name="页脚占位符 5">
            <a:extLst>
              <a:ext uri="{FF2B5EF4-FFF2-40B4-BE49-F238E27FC236}">
                <a16:creationId xmlns="" xmlns:a16="http://schemas.microsoft.com/office/drawing/2014/main" id="{2AFA8912-ADE2-468B-BAAE-0B362702D5A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5062" name="灯片编号占位符 4">
            <a:extLst>
              <a:ext uri="{FF2B5EF4-FFF2-40B4-BE49-F238E27FC236}">
                <a16:creationId xmlns="" xmlns:a16="http://schemas.microsoft.com/office/drawing/2014/main" id="{9D3A4F8F-6BA6-4F67-869C-087B0E17CC8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5E7BD91-C498-4C4E-A859-596C5082F268}"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29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a:extLst>
              <a:ext uri="{FF2B5EF4-FFF2-40B4-BE49-F238E27FC236}">
                <a16:creationId xmlns="" xmlns:a16="http://schemas.microsoft.com/office/drawing/2014/main" id="{CFFBD91F-239F-40C0-A514-DF9C528CDBDD}"/>
              </a:ext>
            </a:extLst>
          </p:cNvPr>
          <p:cNvSpPr>
            <a:spLocks noGrp="1" noRot="1"/>
          </p:cNvSpPr>
          <p:nvPr>
            <p:ph type="title"/>
          </p:nvPr>
        </p:nvSpPr>
        <p:spPr>
          <a:xfrm>
            <a:off x="1043608" y="44624"/>
            <a:ext cx="7704137" cy="1981200"/>
          </a:xfrm>
        </p:spPr>
        <p:txBody>
          <a:bodyPr/>
          <a:lstStyle/>
          <a:p>
            <a:pPr eaLnBrk="1" hangingPunct="1"/>
            <a:r>
              <a:rPr lang="zh-CN" altLang="en-US" dirty="0">
                <a:ln>
                  <a:noFill/>
                </a:ln>
              </a:rPr>
              <a:t>第一章 </a:t>
            </a:r>
            <a:r>
              <a:rPr lang="zh-CN" altLang="en-US" dirty="0" smtClean="0">
                <a:ln>
                  <a:noFill/>
                </a:ln>
              </a:rPr>
              <a:t>绪论</a:t>
            </a:r>
            <a:r>
              <a:rPr lang="en-US" altLang="zh-CN" dirty="0" smtClean="0">
                <a:ln>
                  <a:noFill/>
                </a:ln>
              </a:rPr>
              <a:t/>
            </a:r>
            <a:br>
              <a:rPr lang="en-US" altLang="zh-CN" dirty="0" smtClean="0">
                <a:ln>
                  <a:noFill/>
                </a:ln>
              </a:rPr>
            </a:br>
            <a:endParaRPr lang="zh-CN" altLang="en-US" dirty="0">
              <a:ln>
                <a:noFill/>
              </a:ln>
            </a:endParaRPr>
          </a:p>
        </p:txBody>
      </p:sp>
      <p:sp>
        <p:nvSpPr>
          <p:cNvPr id="12291" name="Rectangle 3">
            <a:extLst>
              <a:ext uri="{FF2B5EF4-FFF2-40B4-BE49-F238E27FC236}">
                <a16:creationId xmlns="" xmlns:a16="http://schemas.microsoft.com/office/drawing/2014/main" id="{728BB2D7-3E70-488F-A5DF-4F9F34853C47}"/>
              </a:ext>
            </a:extLst>
          </p:cNvPr>
          <p:cNvSpPr>
            <a:spLocks noGrp="1"/>
          </p:cNvSpPr>
          <p:nvPr>
            <p:ph idx="1"/>
          </p:nvPr>
        </p:nvSpPr>
        <p:spPr>
          <a:xfrm>
            <a:off x="899592" y="2204864"/>
            <a:ext cx="7704137" cy="3332163"/>
          </a:xfrm>
        </p:spPr>
        <p:txBody>
          <a:bodyPr/>
          <a:lstStyle/>
          <a:p>
            <a:pPr eaLnBrk="1" hangingPunct="1">
              <a:buNone/>
            </a:pPr>
            <a:r>
              <a:rPr lang="zh-CN" altLang="en-US" b="1" dirty="0"/>
              <a:t>二、学习和研究新闻评论的重要性和必要性</a:t>
            </a:r>
          </a:p>
          <a:p>
            <a:pPr eaLnBrk="1" hangingPunct="1">
              <a:buFont typeface="Wingdings" panose="05000000000000000000" pitchFamily="2" charset="2"/>
              <a:buNone/>
            </a:pPr>
            <a:endParaRPr lang="en-US" altLang="zh-CN" dirty="0" smtClean="0"/>
          </a:p>
          <a:p>
            <a:pPr eaLnBrk="1" hangingPunct="1">
              <a:buFont typeface="Wingdings" panose="05000000000000000000" pitchFamily="2" charset="2"/>
              <a:buNone/>
            </a:pPr>
            <a:r>
              <a:rPr lang="en-US" altLang="zh-CN" dirty="0" smtClean="0"/>
              <a:t>1</a:t>
            </a:r>
            <a:r>
              <a:rPr lang="zh-CN" altLang="en-US" dirty="0"/>
              <a:t>、新闻评论在媒体上的地位</a:t>
            </a:r>
            <a:r>
              <a:rPr lang="zh-CN" altLang="en-US" b="1" dirty="0"/>
              <a:t> </a:t>
            </a:r>
            <a:endParaRPr lang="zh-CN" altLang="en-US" dirty="0"/>
          </a:p>
          <a:p>
            <a:pPr eaLnBrk="1" hangingPunct="1">
              <a:buFont typeface="Wingdings" panose="05000000000000000000" pitchFamily="2" charset="2"/>
              <a:buNone/>
            </a:pPr>
            <a:r>
              <a:rPr lang="en-US" altLang="zh-CN" dirty="0"/>
              <a:t>2</a:t>
            </a:r>
            <a:r>
              <a:rPr lang="zh-CN" altLang="en-US" dirty="0"/>
              <a:t>、我国的新闻传播业的发展</a:t>
            </a:r>
            <a:endParaRPr lang="zh-CN" altLang="en-US" b="1" dirty="0"/>
          </a:p>
          <a:p>
            <a:pPr eaLnBrk="1" hangingPunct="1">
              <a:buFont typeface="Wingdings" panose="05000000000000000000" pitchFamily="2" charset="2"/>
              <a:buNone/>
            </a:pPr>
            <a:r>
              <a:rPr lang="en-US" altLang="zh-CN" dirty="0"/>
              <a:t>3</a:t>
            </a:r>
            <a:r>
              <a:rPr lang="zh-CN" altLang="en-US" dirty="0"/>
              <a:t>、新闻工作者自身的角度 </a:t>
            </a:r>
          </a:p>
          <a:p>
            <a:pPr eaLnBrk="1" hangingPunct="1">
              <a:buFont typeface="Wingdings" panose="05000000000000000000" pitchFamily="2" charset="2"/>
              <a:buNone/>
            </a:pPr>
            <a:r>
              <a:rPr lang="zh-CN" altLang="en-US" dirty="0"/>
              <a:t> </a:t>
            </a:r>
          </a:p>
          <a:p>
            <a:pPr eaLnBrk="1" hangingPunct="1">
              <a:buFont typeface="Wingdings" panose="05000000000000000000" pitchFamily="2" charset="2"/>
              <a:buNone/>
            </a:pPr>
            <a:r>
              <a:rPr lang="zh-CN" altLang="en-US" b="1" dirty="0"/>
              <a:t>三、学习评论写作的正确态度和方法</a:t>
            </a:r>
            <a:endParaRPr lang="zh-CN" altLang="en-US" dirty="0"/>
          </a:p>
          <a:p>
            <a:pPr eaLnBrk="1" hangingPunct="1">
              <a:buFont typeface="Wingdings" panose="05000000000000000000" pitchFamily="2" charset="2"/>
              <a:buNone/>
            </a:pPr>
            <a:endParaRPr lang="zh-CN" altLang="en-US" dirty="0"/>
          </a:p>
          <a:p>
            <a:pPr eaLnBrk="1" hangingPunct="1"/>
            <a:endParaRPr lang="en-US" altLang="zh-CN" dirty="0"/>
          </a:p>
        </p:txBody>
      </p:sp>
      <p:sp>
        <p:nvSpPr>
          <p:cNvPr id="12292" name="日期占位符 3">
            <a:extLst>
              <a:ext uri="{FF2B5EF4-FFF2-40B4-BE49-F238E27FC236}">
                <a16:creationId xmlns="" xmlns:a16="http://schemas.microsoft.com/office/drawing/2014/main" id="{C6B6842E-B7E1-48E1-96E6-9A5ED3CDFB5E}"/>
              </a:ext>
            </a:extLst>
          </p:cNvPr>
          <p:cNvSpPr>
            <a:spLocks noGrp="1"/>
          </p:cNvSpPr>
          <p:nvPr>
            <p:ph type="dt" sz="quarter" idx="10"/>
          </p:nvPr>
        </p:nvSpPr>
        <p:spPr bwMode="auto">
          <a:xfrm>
            <a:off x="7019925" y="6108700"/>
            <a:ext cx="1181100" cy="3651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32B4160-7BBA-4A82-AEED-671FABD705B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293" name="页脚占位符 5">
            <a:extLst>
              <a:ext uri="{FF2B5EF4-FFF2-40B4-BE49-F238E27FC236}">
                <a16:creationId xmlns="" xmlns:a16="http://schemas.microsoft.com/office/drawing/2014/main" id="{0525A7D6-30EA-47F9-A1B8-5AE9FA635C97}"/>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294" name="灯片编号占位符 4">
            <a:extLst>
              <a:ext uri="{FF2B5EF4-FFF2-40B4-BE49-F238E27FC236}">
                <a16:creationId xmlns="" xmlns:a16="http://schemas.microsoft.com/office/drawing/2014/main" id="{9519818A-EB48-4D50-945C-0AFECCCFE1B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E373B13-D141-411B-B429-30F4CBF3522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a:extLst>
              <a:ext uri="{FF2B5EF4-FFF2-40B4-BE49-F238E27FC236}">
                <a16:creationId xmlns="" xmlns:a16="http://schemas.microsoft.com/office/drawing/2014/main" id="{73F98CE4-16CB-429D-B013-35D1387A3D3C}"/>
              </a:ext>
            </a:extLst>
          </p:cNvPr>
          <p:cNvSpPr>
            <a:spLocks noGrp="1" noRot="1"/>
          </p:cNvSpPr>
          <p:nvPr>
            <p:ph type="title"/>
          </p:nvPr>
        </p:nvSpPr>
        <p:spPr>
          <a:xfrm>
            <a:off x="982663" y="457200"/>
            <a:ext cx="7704137" cy="1981200"/>
          </a:xfrm>
        </p:spPr>
        <p:txBody>
          <a:bodyPr/>
          <a:lstStyle/>
          <a:p>
            <a:pPr eaLnBrk="1" hangingPunct="1"/>
            <a:r>
              <a:rPr lang="zh-CN" altLang="en-US" sz="3200">
                <a:ln>
                  <a:noFill/>
                </a:ln>
              </a:rPr>
              <a:t>第二节</a:t>
            </a:r>
            <a:r>
              <a:rPr lang="zh-CN" altLang="en-US" sz="3200">
                <a:ln>
                  <a:noFill/>
                </a:ln>
                <a:latin typeface="Arial" panose="020B0604020202020204" pitchFamily="34" charset="0"/>
              </a:rPr>
              <a:t>  </a:t>
            </a:r>
            <a:r>
              <a:rPr lang="zh-CN" altLang="en-US" sz="3200">
                <a:ln>
                  <a:noFill/>
                </a:ln>
              </a:rPr>
              <a:t>代表编辑部意见的主要评论形式</a:t>
            </a:r>
          </a:p>
        </p:txBody>
      </p:sp>
      <p:sp>
        <p:nvSpPr>
          <p:cNvPr id="99331" name="Rectangle 3">
            <a:extLst>
              <a:ext uri="{FF2B5EF4-FFF2-40B4-BE49-F238E27FC236}">
                <a16:creationId xmlns="" xmlns:a16="http://schemas.microsoft.com/office/drawing/2014/main" id="{BC6F738C-A603-4D6B-8702-4E9D1A11A6A2}"/>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sz="2800" dirty="0"/>
              <a:t>1</a:t>
            </a:r>
            <a:r>
              <a:rPr lang="zh-CN" altLang="en-US" sz="2800"/>
              <a:t>、社论</a:t>
            </a:r>
          </a:p>
          <a:p>
            <a:pPr eaLnBrk="1" fontAlgn="auto" hangingPunct="1">
              <a:lnSpc>
                <a:spcPct val="110000"/>
              </a:lnSpc>
              <a:buClr>
                <a:schemeClr val="accent1">
                  <a:lumMod val="75000"/>
                </a:schemeClr>
              </a:buClr>
              <a:buFont typeface="Arial"/>
              <a:buChar char="•"/>
              <a:defRPr/>
            </a:pPr>
            <a:r>
              <a:rPr lang="zh-CN" altLang="en-US" sz="2800"/>
              <a:t>定义：代表编辑部就国内外的政治、经济、思想、文化领域的重大问题发表的评论。</a:t>
            </a:r>
          </a:p>
          <a:p>
            <a:pPr eaLnBrk="1" fontAlgn="auto" hangingPunct="1">
              <a:lnSpc>
                <a:spcPct val="110000"/>
              </a:lnSpc>
              <a:buClr>
                <a:schemeClr val="accent1">
                  <a:lumMod val="75000"/>
                </a:schemeClr>
              </a:buClr>
              <a:buFont typeface="Arial"/>
              <a:buChar char="•"/>
              <a:defRPr/>
            </a:pPr>
            <a:r>
              <a:rPr lang="zh-CN" altLang="en-US" sz="2800"/>
              <a:t>特点：最重要的评论形式，思想性强、影响大；代表媒体的立场和态度。对于党报来说，代表同级党委的发言</a:t>
            </a:r>
          </a:p>
          <a:p>
            <a:pPr eaLnBrk="1" fontAlgn="auto" hangingPunct="1">
              <a:lnSpc>
                <a:spcPct val="110000"/>
              </a:lnSpc>
              <a:buClr>
                <a:schemeClr val="accent1">
                  <a:lumMod val="75000"/>
                </a:schemeClr>
              </a:buClr>
              <a:buFont typeface="Arial"/>
              <a:buChar char="•"/>
              <a:defRPr/>
            </a:pPr>
            <a:r>
              <a:rPr lang="zh-CN" altLang="en-US" sz="2800"/>
              <a:t>注意事项：论题重大，态度审慎，少而精。党报需要送审</a:t>
            </a:r>
          </a:p>
        </p:txBody>
      </p:sp>
      <p:sp>
        <p:nvSpPr>
          <p:cNvPr id="46084" name="日期占位符 3">
            <a:extLst>
              <a:ext uri="{FF2B5EF4-FFF2-40B4-BE49-F238E27FC236}">
                <a16:creationId xmlns="" xmlns:a16="http://schemas.microsoft.com/office/drawing/2014/main" id="{2B7AAD49-8535-49F7-8BD3-E1A91C62A0D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710DFE2-6FEE-4487-9A2F-135C618157B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6085" name="页脚占位符 5">
            <a:extLst>
              <a:ext uri="{FF2B5EF4-FFF2-40B4-BE49-F238E27FC236}">
                <a16:creationId xmlns="" xmlns:a16="http://schemas.microsoft.com/office/drawing/2014/main" id="{D1B07927-54DC-430A-B9C6-5482104DEFF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6086" name="灯片编号占位符 4">
            <a:extLst>
              <a:ext uri="{FF2B5EF4-FFF2-40B4-BE49-F238E27FC236}">
                <a16:creationId xmlns="" xmlns:a16="http://schemas.microsoft.com/office/drawing/2014/main" id="{1764BBDE-F25B-4ECA-BA62-55506A8C1B1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E618B2D-EB5B-43E0-98F5-FDA53A41C96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30</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a:extLst>
              <a:ext uri="{FF2B5EF4-FFF2-40B4-BE49-F238E27FC236}">
                <a16:creationId xmlns="" xmlns:a16="http://schemas.microsoft.com/office/drawing/2014/main" id="{828F2F44-0027-4625-9FCA-8BA01D01546D}"/>
              </a:ext>
            </a:extLst>
          </p:cNvPr>
          <p:cNvSpPr>
            <a:spLocks noGrp="1" noRot="1"/>
          </p:cNvSpPr>
          <p:nvPr>
            <p:ph type="title"/>
          </p:nvPr>
        </p:nvSpPr>
        <p:spPr>
          <a:xfrm>
            <a:off x="982663" y="457200"/>
            <a:ext cx="7704137" cy="1981200"/>
          </a:xfrm>
        </p:spPr>
        <p:txBody>
          <a:bodyPr/>
          <a:lstStyle/>
          <a:p>
            <a:pPr eaLnBrk="1" hangingPunct="1"/>
            <a:r>
              <a:rPr lang="zh-CN" altLang="en-US" sz="3200">
                <a:ln>
                  <a:noFill/>
                </a:ln>
              </a:rPr>
              <a:t>第二节</a:t>
            </a:r>
            <a:r>
              <a:rPr lang="zh-CN" altLang="en-US" sz="3200">
                <a:ln>
                  <a:noFill/>
                </a:ln>
                <a:latin typeface="Arial" panose="020B0604020202020204" pitchFamily="34" charset="0"/>
              </a:rPr>
              <a:t>  </a:t>
            </a:r>
            <a:r>
              <a:rPr lang="zh-CN" altLang="en-US" sz="3200">
                <a:ln>
                  <a:noFill/>
                </a:ln>
              </a:rPr>
              <a:t>代表编辑部意见的主要评论形式</a:t>
            </a:r>
          </a:p>
        </p:txBody>
      </p:sp>
      <p:sp>
        <p:nvSpPr>
          <p:cNvPr id="158723" name="Rectangle 3">
            <a:extLst>
              <a:ext uri="{FF2B5EF4-FFF2-40B4-BE49-F238E27FC236}">
                <a16:creationId xmlns="" xmlns:a16="http://schemas.microsoft.com/office/drawing/2014/main" id="{0B490D06-4C5B-4A2D-9046-25ECB2999B56}"/>
              </a:ext>
            </a:extLst>
          </p:cNvPr>
          <p:cNvSpPr>
            <a:spLocks noGrp="1" noChangeArrowheads="1"/>
          </p:cNvSpPr>
          <p:nvPr>
            <p:ph idx="1"/>
          </p:nvPr>
        </p:nvSpPr>
        <p:spPr>
          <a:xfrm>
            <a:off x="982663" y="1989138"/>
            <a:ext cx="7704137" cy="4010025"/>
          </a:xfrm>
        </p:spPr>
        <p:txBody>
          <a:bodyPr rtlCol="0">
            <a:normAutofit/>
          </a:bodyPr>
          <a:lstStyle/>
          <a:p>
            <a:pPr eaLnBrk="1" fontAlgn="auto" hangingPunct="1">
              <a:buClr>
                <a:schemeClr val="accent1">
                  <a:lumMod val="75000"/>
                </a:schemeClr>
              </a:buClr>
              <a:buFont typeface="Wingdings" panose="05000000000000000000" pitchFamily="2" charset="2"/>
              <a:buNone/>
              <a:defRPr/>
            </a:pPr>
            <a:r>
              <a:rPr lang="en-US" altLang="zh-CN" sz="2800" dirty="0"/>
              <a:t>2</a:t>
            </a:r>
            <a:r>
              <a:rPr lang="zh-CN" altLang="en-US" sz="2800" dirty="0"/>
              <a:t>、编辑部文章</a:t>
            </a:r>
          </a:p>
          <a:p>
            <a:pPr eaLnBrk="1" fontAlgn="auto" hangingPunct="1">
              <a:buClr>
                <a:schemeClr val="accent1">
                  <a:lumMod val="75000"/>
                </a:schemeClr>
              </a:buClr>
              <a:buFont typeface="Arial"/>
              <a:buChar char="•"/>
              <a:defRPr/>
            </a:pPr>
            <a:r>
              <a:rPr lang="zh-CN" altLang="en-US" sz="2800" dirty="0"/>
              <a:t>定义：代表编辑部专就国内外政治思想领域的重大问题发表的理论性和政策性言论。</a:t>
            </a:r>
          </a:p>
          <a:p>
            <a:pPr eaLnBrk="1" fontAlgn="auto" hangingPunct="1">
              <a:buClr>
                <a:schemeClr val="accent1">
                  <a:lumMod val="75000"/>
                </a:schemeClr>
              </a:buClr>
              <a:buFont typeface="Arial"/>
              <a:buChar char="•"/>
              <a:defRPr/>
            </a:pPr>
            <a:r>
              <a:rPr lang="zh-CN" altLang="en-US" sz="2800" dirty="0"/>
              <a:t>特点：</a:t>
            </a:r>
            <a:r>
              <a:rPr lang="zh-CN" altLang="en-US" dirty="0"/>
              <a:t>内容含量一般比社论更大，篇幅 更长，涉及和论述的问题更全面，既有现实性，又有理论性。重要性和权威性与社论一样，时间要求不如社论迫切。</a:t>
            </a:r>
          </a:p>
          <a:p>
            <a:pPr eaLnBrk="1" fontAlgn="auto" hangingPunct="1">
              <a:buClr>
                <a:schemeClr val="accent1">
                  <a:lumMod val="75000"/>
                </a:schemeClr>
              </a:buClr>
              <a:buFont typeface="Arial"/>
              <a:buChar char="•"/>
              <a:defRPr/>
            </a:pPr>
            <a:r>
              <a:rPr lang="zh-CN" altLang="en-US" sz="2800" dirty="0"/>
              <a:t>注意事项：慎用，党报需要送审</a:t>
            </a:r>
          </a:p>
        </p:txBody>
      </p:sp>
      <p:sp>
        <p:nvSpPr>
          <p:cNvPr id="48132" name="日期占位符 3">
            <a:extLst>
              <a:ext uri="{FF2B5EF4-FFF2-40B4-BE49-F238E27FC236}">
                <a16:creationId xmlns="" xmlns:a16="http://schemas.microsoft.com/office/drawing/2014/main" id="{A7752005-85BF-46C8-9DA9-765FC0D2CE55}"/>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D75463E-CAEE-44A2-A503-DA695B34E8C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48133" name="页脚占位符 5">
            <a:extLst>
              <a:ext uri="{FF2B5EF4-FFF2-40B4-BE49-F238E27FC236}">
                <a16:creationId xmlns="" xmlns:a16="http://schemas.microsoft.com/office/drawing/2014/main" id="{FA0D759A-51AA-4979-A2E7-D35DB7E559E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48134" name="灯片编号占位符 4">
            <a:extLst>
              <a:ext uri="{FF2B5EF4-FFF2-40B4-BE49-F238E27FC236}">
                <a16:creationId xmlns="" xmlns:a16="http://schemas.microsoft.com/office/drawing/2014/main" id="{20917816-7AD3-4E49-A74E-E56D70ADE9F9}"/>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919759C-E5F0-4AD5-99E0-A4CD89B19A5A}"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a:extLst>
              <a:ext uri="{FF2B5EF4-FFF2-40B4-BE49-F238E27FC236}">
                <a16:creationId xmlns="" xmlns:a16="http://schemas.microsoft.com/office/drawing/2014/main" id="{676F5047-8A06-4F89-AD17-5168EF3429C2}"/>
              </a:ext>
            </a:extLst>
          </p:cNvPr>
          <p:cNvSpPr>
            <a:spLocks noGrp="1" noRot="1"/>
          </p:cNvSpPr>
          <p:nvPr>
            <p:ph type="title"/>
          </p:nvPr>
        </p:nvSpPr>
        <p:spPr>
          <a:xfrm>
            <a:off x="982663" y="457200"/>
            <a:ext cx="7704137" cy="1387475"/>
          </a:xfrm>
        </p:spPr>
        <p:txBody>
          <a:bodyPr/>
          <a:lstStyle/>
          <a:p>
            <a:pPr eaLnBrk="1" hangingPunct="1"/>
            <a:r>
              <a:rPr lang="zh-CN" altLang="en-US" sz="3200">
                <a:ln>
                  <a:noFill/>
                </a:ln>
              </a:rPr>
              <a:t>第二节</a:t>
            </a:r>
            <a:r>
              <a:rPr lang="zh-CN" altLang="en-US" sz="3200">
                <a:ln>
                  <a:noFill/>
                </a:ln>
                <a:latin typeface="Arial" panose="020B0604020202020204" pitchFamily="34" charset="0"/>
              </a:rPr>
              <a:t>  </a:t>
            </a:r>
            <a:r>
              <a:rPr lang="zh-CN" altLang="en-US" sz="3200">
                <a:ln>
                  <a:noFill/>
                </a:ln>
              </a:rPr>
              <a:t>代表编辑部意见的主要评论形式</a:t>
            </a:r>
          </a:p>
        </p:txBody>
      </p:sp>
      <p:sp>
        <p:nvSpPr>
          <p:cNvPr id="159747" name="Rectangle 3">
            <a:extLst>
              <a:ext uri="{FF2B5EF4-FFF2-40B4-BE49-F238E27FC236}">
                <a16:creationId xmlns="" xmlns:a16="http://schemas.microsoft.com/office/drawing/2014/main" id="{0CE484B1-E636-4264-928A-BAD1D3F0A25A}"/>
              </a:ext>
            </a:extLst>
          </p:cNvPr>
          <p:cNvSpPr>
            <a:spLocks noGrp="1" noChangeArrowheads="1"/>
          </p:cNvSpPr>
          <p:nvPr>
            <p:ph idx="1"/>
          </p:nvPr>
        </p:nvSpPr>
        <p:spPr>
          <a:xfrm>
            <a:off x="827088" y="2565400"/>
            <a:ext cx="7859712" cy="3543300"/>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sz="2600" dirty="0"/>
              <a:t>3</a:t>
            </a:r>
            <a:r>
              <a:rPr lang="zh-CN" altLang="en-US" sz="2600" dirty="0"/>
              <a:t>、评论员文章</a:t>
            </a:r>
          </a:p>
          <a:p>
            <a:pPr eaLnBrk="1" fontAlgn="auto" hangingPunct="1">
              <a:lnSpc>
                <a:spcPct val="80000"/>
              </a:lnSpc>
              <a:buClr>
                <a:schemeClr val="accent1">
                  <a:lumMod val="75000"/>
                </a:schemeClr>
              </a:buClr>
              <a:buFont typeface="Wingdings" panose="05000000000000000000" pitchFamily="2" charset="2"/>
              <a:buNone/>
              <a:defRPr/>
            </a:pPr>
            <a:r>
              <a:rPr lang="zh-CN" altLang="en-US" sz="2600" dirty="0"/>
              <a:t>定义：中型评论，内容广泛、重要性介于社论和短评之间；篇幅短于社论，与社论有时候是规格上的差别。　</a:t>
            </a:r>
          </a:p>
          <a:p>
            <a:pPr eaLnBrk="1" fontAlgn="auto" hangingPunct="1">
              <a:lnSpc>
                <a:spcPct val="80000"/>
              </a:lnSpc>
              <a:buClr>
                <a:schemeClr val="accent1">
                  <a:lumMod val="75000"/>
                </a:schemeClr>
              </a:buClr>
              <a:buFont typeface="Wingdings" panose="05000000000000000000" pitchFamily="2" charset="2"/>
              <a:buNone/>
              <a:defRPr/>
            </a:pPr>
            <a:r>
              <a:rPr lang="zh-CN" altLang="en-US" sz="2600" dirty="0"/>
              <a:t>特点：分署名和不署名两种，还包括特约评论员文章；选题较社论灵活，多结合新闻报道；写作相对自由，多层侧面对问题进行直接的、透彻的分析</a:t>
            </a:r>
          </a:p>
          <a:p>
            <a:pPr eaLnBrk="1" fontAlgn="auto" hangingPunct="1">
              <a:lnSpc>
                <a:spcPct val="80000"/>
              </a:lnSpc>
              <a:buClr>
                <a:schemeClr val="accent1">
                  <a:lumMod val="75000"/>
                </a:schemeClr>
              </a:buClr>
              <a:buFont typeface="Wingdings" panose="05000000000000000000" pitchFamily="2" charset="2"/>
              <a:buNone/>
              <a:defRPr/>
            </a:pPr>
            <a:r>
              <a:rPr lang="zh-CN" altLang="en-US" sz="2600" dirty="0"/>
              <a:t>注意事项：必要时送审</a:t>
            </a:r>
          </a:p>
          <a:p>
            <a:pPr eaLnBrk="1" fontAlgn="auto" hangingPunct="1">
              <a:lnSpc>
                <a:spcPct val="80000"/>
              </a:lnSpc>
              <a:buClr>
                <a:schemeClr val="accent1">
                  <a:lumMod val="75000"/>
                </a:schemeClr>
              </a:buClr>
              <a:buFont typeface="Wingdings" panose="05000000000000000000" pitchFamily="2" charset="2"/>
              <a:buNone/>
              <a:defRPr/>
            </a:pPr>
            <a:endParaRPr lang="zh-CN" altLang="en-US" sz="2800" dirty="0"/>
          </a:p>
          <a:p>
            <a:pPr eaLnBrk="1" fontAlgn="auto" hangingPunct="1">
              <a:lnSpc>
                <a:spcPct val="80000"/>
              </a:lnSpc>
              <a:buClr>
                <a:schemeClr val="accent1">
                  <a:lumMod val="75000"/>
                </a:schemeClr>
              </a:buClr>
              <a:buFont typeface="Arial"/>
              <a:buChar char="•"/>
              <a:defRPr/>
            </a:pPr>
            <a:endParaRPr lang="en-US" altLang="zh-CN" sz="2800" dirty="0"/>
          </a:p>
        </p:txBody>
      </p:sp>
      <p:sp>
        <p:nvSpPr>
          <p:cNvPr id="51204" name="日期占位符 3">
            <a:extLst>
              <a:ext uri="{FF2B5EF4-FFF2-40B4-BE49-F238E27FC236}">
                <a16:creationId xmlns="" xmlns:a16="http://schemas.microsoft.com/office/drawing/2014/main" id="{1913D349-2E8C-4B4B-A574-11D92C05099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DA9EDDB-1153-46B8-AED2-69CB0BE7020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1205" name="页脚占位符 5">
            <a:extLst>
              <a:ext uri="{FF2B5EF4-FFF2-40B4-BE49-F238E27FC236}">
                <a16:creationId xmlns="" xmlns:a16="http://schemas.microsoft.com/office/drawing/2014/main" id="{146FE690-D964-4BF8-9EEC-C2AD77E45FB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51206" name="灯片编号占位符 4">
            <a:extLst>
              <a:ext uri="{FF2B5EF4-FFF2-40B4-BE49-F238E27FC236}">
                <a16:creationId xmlns="" xmlns:a16="http://schemas.microsoft.com/office/drawing/2014/main" id="{094C4112-A3C9-4735-9187-B6F52F9F54C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BDF20CD-1BC4-4F75-844C-BB9836346B8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a:extLst>
              <a:ext uri="{FF2B5EF4-FFF2-40B4-BE49-F238E27FC236}">
                <a16:creationId xmlns="" xmlns:a16="http://schemas.microsoft.com/office/drawing/2014/main" id="{AC669F4D-4975-47E9-98E2-720782D30319}"/>
              </a:ext>
            </a:extLst>
          </p:cNvPr>
          <p:cNvSpPr>
            <a:spLocks noGrp="1" noRot="1"/>
          </p:cNvSpPr>
          <p:nvPr>
            <p:ph type="title"/>
          </p:nvPr>
        </p:nvSpPr>
        <p:spPr>
          <a:xfrm>
            <a:off x="982663" y="457200"/>
            <a:ext cx="7704137" cy="1981200"/>
          </a:xfrm>
        </p:spPr>
        <p:txBody>
          <a:bodyPr/>
          <a:lstStyle/>
          <a:p>
            <a:pPr eaLnBrk="1" hangingPunct="1"/>
            <a:r>
              <a:rPr lang="zh-CN" altLang="en-US" sz="3200">
                <a:ln>
                  <a:noFill/>
                </a:ln>
              </a:rPr>
              <a:t>第二节</a:t>
            </a:r>
            <a:r>
              <a:rPr lang="zh-CN" altLang="en-US" sz="3200">
                <a:ln>
                  <a:noFill/>
                </a:ln>
                <a:latin typeface="Arial" panose="020B0604020202020204" pitchFamily="34" charset="0"/>
              </a:rPr>
              <a:t>  </a:t>
            </a:r>
            <a:r>
              <a:rPr lang="zh-CN" altLang="en-US" sz="3200">
                <a:ln>
                  <a:noFill/>
                </a:ln>
              </a:rPr>
              <a:t>代表编辑部意见的主要评论形式</a:t>
            </a:r>
          </a:p>
        </p:txBody>
      </p:sp>
      <p:sp>
        <p:nvSpPr>
          <p:cNvPr id="53251" name="Rectangle 3">
            <a:extLst>
              <a:ext uri="{FF2B5EF4-FFF2-40B4-BE49-F238E27FC236}">
                <a16:creationId xmlns="" xmlns:a16="http://schemas.microsoft.com/office/drawing/2014/main" id="{15CE535A-3307-4B0D-9E62-4E266066463B}"/>
              </a:ext>
            </a:extLst>
          </p:cNvPr>
          <p:cNvSpPr>
            <a:spLocks noGrp="1"/>
          </p:cNvSpPr>
          <p:nvPr>
            <p:ph idx="1"/>
          </p:nvPr>
        </p:nvSpPr>
        <p:spPr>
          <a:xfrm>
            <a:off x="982663" y="2060848"/>
            <a:ext cx="7704137" cy="3938315"/>
          </a:xfrm>
        </p:spPr>
        <p:txBody>
          <a:bodyPr/>
          <a:lstStyle/>
          <a:p>
            <a:pPr eaLnBrk="1" hangingPunct="1">
              <a:lnSpc>
                <a:spcPct val="80000"/>
              </a:lnSpc>
              <a:buFont typeface="Wingdings" panose="05000000000000000000" pitchFamily="2" charset="2"/>
              <a:buNone/>
            </a:pPr>
            <a:r>
              <a:rPr lang="en-US" altLang="zh-CN" dirty="0" smtClean="0"/>
              <a:t>4</a:t>
            </a:r>
            <a:r>
              <a:rPr lang="zh-CN" altLang="en-US" dirty="0" smtClean="0"/>
              <a:t>、短评</a:t>
            </a:r>
            <a:endParaRPr lang="en-US" altLang="zh-CN" dirty="0" smtClean="0"/>
          </a:p>
          <a:p>
            <a:pPr eaLnBrk="1" hangingPunct="1">
              <a:lnSpc>
                <a:spcPct val="80000"/>
              </a:lnSpc>
              <a:buFont typeface="Wingdings" panose="05000000000000000000" pitchFamily="2" charset="2"/>
              <a:buNone/>
            </a:pPr>
            <a:r>
              <a:rPr lang="en-US" altLang="zh-CN" dirty="0" smtClean="0"/>
              <a:t>https</a:t>
            </a:r>
            <a:r>
              <a:rPr lang="en-US" altLang="zh-CN" dirty="0"/>
              <a:t>://guancha.gmw.cn/2022-09/22/content_36041751.htm</a:t>
            </a:r>
            <a:endParaRPr lang="en-US" altLang="zh-CN" dirty="0" smtClean="0"/>
          </a:p>
          <a:p>
            <a:pPr eaLnBrk="1" hangingPunct="1">
              <a:lnSpc>
                <a:spcPct val="80000"/>
              </a:lnSpc>
              <a:buFont typeface="Wingdings" panose="05000000000000000000" pitchFamily="2" charset="2"/>
              <a:buNone/>
            </a:pPr>
            <a:r>
              <a:rPr lang="en-US" altLang="zh-CN" dirty="0" smtClean="0"/>
              <a:t>5</a:t>
            </a:r>
            <a:r>
              <a:rPr lang="zh-CN" altLang="en-US" dirty="0" smtClean="0"/>
              <a:t>、编者按</a:t>
            </a:r>
          </a:p>
          <a:p>
            <a:pPr eaLnBrk="1" hangingPunct="1">
              <a:lnSpc>
                <a:spcPct val="80000"/>
              </a:lnSpc>
              <a:buFont typeface="Wingdings" panose="05000000000000000000" pitchFamily="2" charset="2"/>
              <a:buNone/>
            </a:pPr>
            <a:r>
              <a:rPr lang="zh-CN" altLang="en-US" dirty="0" smtClean="0"/>
              <a:t>定义</a:t>
            </a:r>
            <a:r>
              <a:rPr lang="zh-CN" altLang="en-US" dirty="0"/>
              <a:t>：按语，编辑部对所发表报道、文章进行提示、评论或补充说明的文字；表明编辑部态度，目的是引起注意。</a:t>
            </a:r>
          </a:p>
          <a:p>
            <a:pPr eaLnBrk="1" hangingPunct="1">
              <a:lnSpc>
                <a:spcPct val="80000"/>
              </a:lnSpc>
              <a:buFont typeface="Wingdings" panose="05000000000000000000" pitchFamily="2" charset="2"/>
              <a:buNone/>
            </a:pPr>
            <a:r>
              <a:rPr lang="zh-CN" altLang="en-US" dirty="0"/>
              <a:t>特点：多用于郑重场合和必要之处；最灵活、最简短的评论形式。　</a:t>
            </a:r>
          </a:p>
          <a:p>
            <a:pPr eaLnBrk="1" hangingPunct="1">
              <a:lnSpc>
                <a:spcPct val="80000"/>
              </a:lnSpc>
              <a:buFont typeface="Wingdings" panose="05000000000000000000" pitchFamily="2" charset="2"/>
              <a:buNone/>
            </a:pPr>
            <a:r>
              <a:rPr lang="zh-CN" altLang="en-US" dirty="0"/>
              <a:t>写作要求：依托新闻报道或文章；要精炼；灵活，可长可短 </a:t>
            </a:r>
          </a:p>
        </p:txBody>
      </p:sp>
      <p:sp>
        <p:nvSpPr>
          <p:cNvPr id="53252" name="日期占位符 3">
            <a:extLst>
              <a:ext uri="{FF2B5EF4-FFF2-40B4-BE49-F238E27FC236}">
                <a16:creationId xmlns="" xmlns:a16="http://schemas.microsoft.com/office/drawing/2014/main" id="{7CC1F0A2-9F8D-4C8A-8D04-6104AA547FF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A93C59B-C581-480E-90E5-58399B95855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3253" name="页脚占位符 5">
            <a:extLst>
              <a:ext uri="{FF2B5EF4-FFF2-40B4-BE49-F238E27FC236}">
                <a16:creationId xmlns="" xmlns:a16="http://schemas.microsoft.com/office/drawing/2014/main" id="{16F0B1EB-6194-4D8F-8AC0-638417DF86A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53254" name="灯片编号占位符 4">
            <a:extLst>
              <a:ext uri="{FF2B5EF4-FFF2-40B4-BE49-F238E27FC236}">
                <a16:creationId xmlns="" xmlns:a16="http://schemas.microsoft.com/office/drawing/2014/main" id="{5ACA0C9E-72B9-4987-8D7A-931C8EFA55D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814B3DE-D27C-4B42-A774-2D3076A47CE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a:extLst>
              <a:ext uri="{FF2B5EF4-FFF2-40B4-BE49-F238E27FC236}">
                <a16:creationId xmlns="" xmlns:a16="http://schemas.microsoft.com/office/drawing/2014/main" id="{49A4A67A-7B96-45D7-A977-623CCE346FC4}"/>
              </a:ext>
            </a:extLst>
          </p:cNvPr>
          <p:cNvSpPr>
            <a:spLocks noGrp="1" noRot="1"/>
          </p:cNvSpPr>
          <p:nvPr>
            <p:ph type="title"/>
          </p:nvPr>
        </p:nvSpPr>
        <p:spPr>
          <a:xfrm>
            <a:off x="1187450" y="15875"/>
            <a:ext cx="7704138" cy="1752600"/>
          </a:xfrm>
        </p:spPr>
        <p:txBody>
          <a:bodyPr/>
          <a:lstStyle/>
          <a:p>
            <a:pPr eaLnBrk="1" hangingPunct="1"/>
            <a:r>
              <a:rPr lang="zh-CN" altLang="en-US">
                <a:ln>
                  <a:noFill/>
                </a:ln>
              </a:rPr>
              <a:t>其他形式：新闻漫画</a:t>
            </a:r>
            <a:endParaRPr lang="zh-CN" altLang="zh-CN">
              <a:ln>
                <a:noFill/>
              </a:ln>
            </a:endParaRPr>
          </a:p>
        </p:txBody>
      </p:sp>
      <p:pic>
        <p:nvPicPr>
          <p:cNvPr id="55299" name="Picture 3" descr="1328579413_SKbqJK">
            <a:extLst>
              <a:ext uri="{FF2B5EF4-FFF2-40B4-BE49-F238E27FC236}">
                <a16:creationId xmlns="" xmlns:a16="http://schemas.microsoft.com/office/drawing/2014/main" id="{BCBEA94F-80E1-4104-9F94-A13FD3F9D718}"/>
              </a:ext>
            </a:extLst>
          </p:cNvPr>
          <p:cNvPicPr>
            <a:picLocks noGrp="1" noChangeAspect="1" noChangeArrowheads="1"/>
          </p:cNvPicPr>
          <p:nvPr>
            <p:ph sz="half" idx="1"/>
          </p:nvPr>
        </p:nvPicPr>
        <p:blipFill>
          <a:blip r:embed="rId2">
            <a:extLst>
              <a:ext uri="{28A0092B-C50C-407E-A947-70E740481C1C}">
                <a14:useLocalDpi xmlns:a14="http://schemas.microsoft.com/office/drawing/2010/main" val="0"/>
              </a:ext>
            </a:extLst>
          </a:blip>
          <a:srcRect/>
          <a:stretch>
            <a:fillRect/>
          </a:stretch>
        </p:blipFill>
        <p:spPr>
          <a:xfrm>
            <a:off x="1031875" y="1744663"/>
            <a:ext cx="2886075" cy="4032250"/>
          </a:xfrm>
          <a:extLs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5300" name="Picture 6" descr="新闻漫画（20120222）归真堂">
            <a:extLst>
              <a:ext uri="{FF2B5EF4-FFF2-40B4-BE49-F238E27FC236}">
                <a16:creationId xmlns="" xmlns:a16="http://schemas.microsoft.com/office/drawing/2014/main" id="{8000A5FA-99F0-4F8F-9A44-61B3E2F9F4E1}"/>
              </a:ext>
            </a:extLst>
          </p:cNvPr>
          <p:cNvPicPr>
            <a:picLocks noGrp="1" noChangeAspect="1" noChangeArrowheads="1"/>
          </p:cNvPicPr>
          <p:nvPr>
            <p:ph sz="half" idx="2"/>
          </p:nvPr>
        </p:nvPicPr>
        <p:blipFill>
          <a:blip r:embed="rId3">
            <a:extLst>
              <a:ext uri="{28A0092B-C50C-407E-A947-70E740481C1C}">
                <a14:useLocalDpi xmlns:a14="http://schemas.microsoft.com/office/drawing/2010/main" val="0"/>
              </a:ext>
            </a:extLst>
          </a:blip>
          <a:srcRect/>
          <a:stretch>
            <a:fillRect/>
          </a:stretch>
        </p:blipFill>
        <p:spPr>
          <a:xfrm>
            <a:off x="3922713" y="2205038"/>
            <a:ext cx="5221287" cy="3481387"/>
          </a:xfrm>
          <a:extLs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5301" name="日期占位符 4">
            <a:extLst>
              <a:ext uri="{FF2B5EF4-FFF2-40B4-BE49-F238E27FC236}">
                <a16:creationId xmlns="" xmlns:a16="http://schemas.microsoft.com/office/drawing/2014/main" id="{9CC8E2FF-12F4-4795-824C-887EC7CD809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224933E-F39A-4980-9052-9BC75DB04A1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5302" name="页脚占位符 6">
            <a:extLst>
              <a:ext uri="{FF2B5EF4-FFF2-40B4-BE49-F238E27FC236}">
                <a16:creationId xmlns="" xmlns:a16="http://schemas.microsoft.com/office/drawing/2014/main" id="{D246B529-EC32-4C62-88F9-5E11BE29C62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55303" name="灯片编号占位符 5">
            <a:extLst>
              <a:ext uri="{FF2B5EF4-FFF2-40B4-BE49-F238E27FC236}">
                <a16:creationId xmlns="" xmlns:a16="http://schemas.microsoft.com/office/drawing/2014/main" id="{855FF9C4-5684-4EC2-8542-E204E82AD75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E1642A4-69E5-4CEC-8789-38B18D981ED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34</a:t>
            </a:fld>
            <a:endParaRPr lang="en-US" altLang="zh-CN" sz="1200">
              <a:latin typeface="Arial" panose="020B0604020202020204" pitchFamily="34" charset="0"/>
              <a:ea typeface="宋体" panose="02010600030101010101" pitchFamily="2" charset="-122"/>
            </a:endParaRPr>
          </a:p>
        </p:txBody>
      </p:sp>
      <p:sp>
        <p:nvSpPr>
          <p:cNvPr id="424964" name="Rectangle 4">
            <a:extLst>
              <a:ext uri="{FF2B5EF4-FFF2-40B4-BE49-F238E27FC236}">
                <a16:creationId xmlns="" xmlns:a16="http://schemas.microsoft.com/office/drawing/2014/main" id="{4C96575D-59DB-4ED2-A476-99C54C6636C9}"/>
              </a:ext>
            </a:extLst>
          </p:cNvPr>
          <p:cNvSpPr>
            <a:spLocks noChangeArrowheads="1"/>
          </p:cNvSpPr>
          <p:nvPr/>
        </p:nvSpPr>
        <p:spPr bwMode="auto">
          <a:xfrm>
            <a:off x="4643438" y="1628775"/>
            <a:ext cx="4038600" cy="4525963"/>
          </a:xfrm>
          <a:prstGeom prst="rect">
            <a:avLst/>
          </a:prstGeom>
          <a:noFill/>
          <a:ln>
            <a:noFill/>
          </a:ln>
          <a:effectLst/>
        </p:spPr>
        <p:txBody>
          <a:bodyPr/>
          <a:lstStyle/>
          <a:p>
            <a:pPr marL="342900" indent="-342900" eaLnBrk="1" hangingPunct="1">
              <a:spcBef>
                <a:spcPct val="20000"/>
              </a:spcBef>
              <a:buClr>
                <a:schemeClr val="hlink"/>
              </a:buClr>
              <a:buSzPct val="70000"/>
              <a:buFont typeface="Wingdings" pitchFamily="2" charset="2"/>
              <a:buChar char="n"/>
              <a:defRPr/>
            </a:pPr>
            <a:endParaRPr lang="zh-CN" altLang="zh-CN" sz="2800">
              <a:effectLst>
                <a:outerShdw blurRad="38100" dist="38100" dir="2700000" algn="tl">
                  <a:srgbClr val="000000"/>
                </a:outerShdw>
              </a:effectLst>
              <a:latin typeface="Garamond" panose="020B0604020202020204" pitchFamily="18" charset="0"/>
            </a:endParaRPr>
          </a:p>
        </p:txBody>
      </p:sp>
      <p:sp>
        <p:nvSpPr>
          <p:cNvPr id="424965" name="Rectangle 5">
            <a:extLst>
              <a:ext uri="{FF2B5EF4-FFF2-40B4-BE49-F238E27FC236}">
                <a16:creationId xmlns="" xmlns:a16="http://schemas.microsoft.com/office/drawing/2014/main" id="{3B2D4620-7CFB-4915-A164-A3730AAAEC18}"/>
              </a:ext>
            </a:extLst>
          </p:cNvPr>
          <p:cNvSpPr>
            <a:spLocks noChangeArrowheads="1"/>
          </p:cNvSpPr>
          <p:nvPr/>
        </p:nvSpPr>
        <p:spPr bwMode="auto">
          <a:xfrm>
            <a:off x="4643438" y="1628775"/>
            <a:ext cx="4038600" cy="4525963"/>
          </a:xfrm>
          <a:prstGeom prst="rect">
            <a:avLst/>
          </a:prstGeom>
          <a:noFill/>
          <a:ln>
            <a:noFill/>
          </a:ln>
          <a:effectLst/>
        </p:spPr>
        <p:txBody>
          <a:bodyPr/>
          <a:lstStyle/>
          <a:p>
            <a:pPr marL="342900" indent="-342900" eaLnBrk="1" hangingPunct="1">
              <a:spcBef>
                <a:spcPct val="20000"/>
              </a:spcBef>
              <a:buClr>
                <a:schemeClr val="hlink"/>
              </a:buClr>
              <a:buSzPct val="70000"/>
              <a:buFont typeface="Wingdings" pitchFamily="2" charset="2"/>
              <a:buChar char="n"/>
              <a:defRPr/>
            </a:pPr>
            <a:endParaRPr lang="zh-CN" altLang="zh-CN" sz="2800">
              <a:effectLst>
                <a:outerShdw blurRad="38100" dist="38100" dir="2700000" algn="tl">
                  <a:srgbClr val="000000"/>
                </a:outerShdw>
              </a:effectLst>
              <a:latin typeface="Garamond" panose="020B0604020202020204"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4">
            <a:extLst>
              <a:ext uri="{FF2B5EF4-FFF2-40B4-BE49-F238E27FC236}">
                <a16:creationId xmlns="" xmlns:a16="http://schemas.microsoft.com/office/drawing/2014/main" id="{EF56A887-C0D4-4EB7-AC2F-67E40B62F0A3}"/>
              </a:ext>
            </a:extLst>
          </p:cNvPr>
          <p:cNvSpPr>
            <a:spLocks noGrp="1" noRot="1"/>
          </p:cNvSpPr>
          <p:nvPr>
            <p:ph type="title"/>
          </p:nvPr>
        </p:nvSpPr>
        <p:spPr/>
        <p:txBody>
          <a:bodyPr/>
          <a:lstStyle/>
          <a:p>
            <a:pPr eaLnBrk="1" hangingPunct="1"/>
            <a:r>
              <a:rPr lang="zh-CN" altLang="en-US" dirty="0" smtClean="0">
                <a:ln>
                  <a:noFill/>
                </a:ln>
              </a:rPr>
              <a:t>天价咨询 </a:t>
            </a:r>
            <a:endParaRPr lang="zh-CN" altLang="en-US" dirty="0">
              <a:ln>
                <a:noFill/>
              </a:ln>
            </a:endParaRPr>
          </a:p>
        </p:txBody>
      </p:sp>
      <p:sp>
        <p:nvSpPr>
          <p:cNvPr id="56325" name="日期占位符 4">
            <a:extLst>
              <a:ext uri="{FF2B5EF4-FFF2-40B4-BE49-F238E27FC236}">
                <a16:creationId xmlns="" xmlns:a16="http://schemas.microsoft.com/office/drawing/2014/main" id="{4977175A-F3E5-4E9E-8143-6ECA2C320C9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2FD9461-0C26-483E-96C1-9E707044AA0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6326" name="灯片编号占位符 5">
            <a:extLst>
              <a:ext uri="{FF2B5EF4-FFF2-40B4-BE49-F238E27FC236}">
                <a16:creationId xmlns="" xmlns:a16="http://schemas.microsoft.com/office/drawing/2014/main" id="{6852E233-923E-45D3-A977-43D6FB900F79}"/>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1B24017-F82F-4FAD-9097-ED6E2759378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35</a:t>
            </a:fld>
            <a:endParaRPr lang="en-US" altLang="zh-CN" sz="1200">
              <a:latin typeface="Arial" panose="020B0604020202020204" pitchFamily="34" charset="0"/>
              <a:ea typeface="宋体" panose="02010600030101010101" pitchFamily="2" charset="-122"/>
            </a:endParaRPr>
          </a:p>
        </p:txBody>
      </p:sp>
      <p:sp>
        <p:nvSpPr>
          <p:cNvPr id="56327" name="页脚占位符 6">
            <a:extLst>
              <a:ext uri="{FF2B5EF4-FFF2-40B4-BE49-F238E27FC236}">
                <a16:creationId xmlns="" xmlns:a16="http://schemas.microsoft.com/office/drawing/2014/main" id="{C8AA87AA-7669-435D-A79E-D6EA00DC374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pic>
        <p:nvPicPr>
          <p:cNvPr id="1026" name="Picture 2" descr="天价咨询"/>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196752"/>
            <a:ext cx="4762500" cy="340042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4">
            <a:extLst>
              <a:ext uri="{FF2B5EF4-FFF2-40B4-BE49-F238E27FC236}">
                <a16:creationId xmlns="" xmlns:a16="http://schemas.microsoft.com/office/drawing/2014/main" id="{5EBC69EF-C756-40D1-95E6-F6B0E4947B7A}"/>
              </a:ext>
            </a:extLst>
          </p:cNvPr>
          <p:cNvSpPr>
            <a:spLocks noGrp="1" noRot="1"/>
          </p:cNvSpPr>
          <p:nvPr>
            <p:ph type="title"/>
          </p:nvPr>
        </p:nvSpPr>
        <p:spPr/>
        <p:txBody>
          <a:bodyPr/>
          <a:lstStyle/>
          <a:p>
            <a:pPr eaLnBrk="1" hangingPunct="1"/>
            <a:endParaRPr lang="zh-CN" altLang="zh-CN">
              <a:ln>
                <a:noFill/>
              </a:ln>
            </a:endParaRPr>
          </a:p>
        </p:txBody>
      </p:sp>
      <p:sp>
        <p:nvSpPr>
          <p:cNvPr id="57347" name="Rectangle 5">
            <a:extLst>
              <a:ext uri="{FF2B5EF4-FFF2-40B4-BE49-F238E27FC236}">
                <a16:creationId xmlns="" xmlns:a16="http://schemas.microsoft.com/office/drawing/2014/main" id="{E9854E56-6A3B-431D-83C6-959B2AF7AC38}"/>
              </a:ext>
            </a:extLst>
          </p:cNvPr>
          <p:cNvSpPr>
            <a:spLocks noGrp="1"/>
          </p:cNvSpPr>
          <p:nvPr>
            <p:ph sz="half" idx="1"/>
          </p:nvPr>
        </p:nvSpPr>
        <p:spPr/>
        <p:txBody>
          <a:bodyPr/>
          <a:lstStyle/>
          <a:p>
            <a:pPr eaLnBrk="1" hangingPunct="1"/>
            <a:endParaRPr lang="zh-CN" altLang="zh-CN" sz="2800"/>
          </a:p>
        </p:txBody>
      </p:sp>
      <p:sp>
        <p:nvSpPr>
          <p:cNvPr id="57348" name="Rectangle 6">
            <a:extLst>
              <a:ext uri="{FF2B5EF4-FFF2-40B4-BE49-F238E27FC236}">
                <a16:creationId xmlns="" xmlns:a16="http://schemas.microsoft.com/office/drawing/2014/main" id="{ECF39EA7-F94E-4221-8253-DF5CDC472244}"/>
              </a:ext>
            </a:extLst>
          </p:cNvPr>
          <p:cNvSpPr>
            <a:spLocks noGrp="1"/>
          </p:cNvSpPr>
          <p:nvPr>
            <p:ph type="body" sz="half" idx="2"/>
          </p:nvPr>
        </p:nvSpPr>
        <p:spPr/>
        <p:txBody>
          <a:bodyPr/>
          <a:lstStyle/>
          <a:p>
            <a:pPr eaLnBrk="1" hangingPunct="1"/>
            <a:r>
              <a:rPr lang="zh-CN" altLang="en-US" sz="2800">
                <a:hlinkClick r:id="rId2"/>
              </a:rPr>
              <a:t>新观察：免费医疗不是根治看病贵的万灵药</a:t>
            </a:r>
            <a:r>
              <a:rPr lang="zh-CN" altLang="en-US" sz="2800"/>
              <a:t> </a:t>
            </a:r>
          </a:p>
        </p:txBody>
      </p:sp>
      <p:sp>
        <p:nvSpPr>
          <p:cNvPr id="57349" name="日期占位符 4">
            <a:extLst>
              <a:ext uri="{FF2B5EF4-FFF2-40B4-BE49-F238E27FC236}">
                <a16:creationId xmlns="" xmlns:a16="http://schemas.microsoft.com/office/drawing/2014/main" id="{3E6B5AE5-3ADE-42E5-8F26-0C8DE632313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00A46A3-CA7A-44BD-AA76-9270E486314A}"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7350" name="灯片编号占位符 5">
            <a:extLst>
              <a:ext uri="{FF2B5EF4-FFF2-40B4-BE49-F238E27FC236}">
                <a16:creationId xmlns="" xmlns:a16="http://schemas.microsoft.com/office/drawing/2014/main" id="{6E74EDCB-0477-4E4D-87A6-AA1F7355EFB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C63A5B6-D89C-4572-8090-4A269963806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36</a:t>
            </a:fld>
            <a:endParaRPr lang="en-US" altLang="zh-CN" sz="1200">
              <a:latin typeface="Arial" panose="020B0604020202020204" pitchFamily="34" charset="0"/>
              <a:ea typeface="宋体" panose="02010600030101010101" pitchFamily="2" charset="-122"/>
            </a:endParaRPr>
          </a:p>
        </p:txBody>
      </p:sp>
      <p:sp>
        <p:nvSpPr>
          <p:cNvPr id="57351" name="页脚占位符 6">
            <a:extLst>
              <a:ext uri="{FF2B5EF4-FFF2-40B4-BE49-F238E27FC236}">
                <a16:creationId xmlns="" xmlns:a16="http://schemas.microsoft.com/office/drawing/2014/main" id="{E110A591-E46D-4610-BC9F-688E0A2F679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pic>
        <p:nvPicPr>
          <p:cNvPr id="57352" name="Picture 8" descr="U6039P1DT20120328120523">
            <a:extLst>
              <a:ext uri="{FF2B5EF4-FFF2-40B4-BE49-F238E27FC236}">
                <a16:creationId xmlns="" xmlns:a16="http://schemas.microsoft.com/office/drawing/2014/main" id="{A0EF6C6A-8818-4AB2-AAFE-4595C2A64B7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27313" y="333375"/>
            <a:ext cx="4464050" cy="334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2">
            <a:extLst>
              <a:ext uri="{FF2B5EF4-FFF2-40B4-BE49-F238E27FC236}">
                <a16:creationId xmlns="" xmlns:a16="http://schemas.microsoft.com/office/drawing/2014/main" id="{CA6893C1-E620-49C5-BDC7-1EF6B16E30CE}"/>
              </a:ext>
            </a:extLst>
          </p:cNvPr>
          <p:cNvSpPr>
            <a:spLocks noGrp="1" noRot="1"/>
          </p:cNvSpPr>
          <p:nvPr>
            <p:ph type="title"/>
          </p:nvPr>
        </p:nvSpPr>
        <p:spPr>
          <a:xfrm>
            <a:off x="982663" y="47625"/>
            <a:ext cx="7704137" cy="811213"/>
          </a:xfrm>
        </p:spPr>
        <p:txBody>
          <a:bodyPr/>
          <a:lstStyle/>
          <a:p>
            <a:pPr eaLnBrk="1" hangingPunct="1"/>
            <a:r>
              <a:rPr lang="zh-CN" altLang="en-US" sz="3200">
                <a:ln>
                  <a:noFill/>
                </a:ln>
              </a:rPr>
              <a:t>第三节</a:t>
            </a:r>
            <a:r>
              <a:rPr lang="zh-CN" altLang="en-US" sz="3200">
                <a:ln>
                  <a:noFill/>
                </a:ln>
                <a:latin typeface="Arial" panose="020B0604020202020204" pitchFamily="34" charset="0"/>
              </a:rPr>
              <a:t>  </a:t>
            </a:r>
            <a:r>
              <a:rPr lang="zh-CN" altLang="en-US" sz="3200">
                <a:ln>
                  <a:noFill/>
                </a:ln>
              </a:rPr>
              <a:t>几种由个人署名发表的评论形式</a:t>
            </a:r>
          </a:p>
        </p:txBody>
      </p:sp>
      <p:sp>
        <p:nvSpPr>
          <p:cNvPr id="58371" name="Rectangle 3">
            <a:extLst>
              <a:ext uri="{FF2B5EF4-FFF2-40B4-BE49-F238E27FC236}">
                <a16:creationId xmlns="" xmlns:a16="http://schemas.microsoft.com/office/drawing/2014/main" id="{1907E4B8-A730-48B3-B231-0BFCF058874A}"/>
              </a:ext>
            </a:extLst>
          </p:cNvPr>
          <p:cNvSpPr>
            <a:spLocks noGrp="1"/>
          </p:cNvSpPr>
          <p:nvPr>
            <p:ph idx="1"/>
          </p:nvPr>
        </p:nvSpPr>
        <p:spPr>
          <a:xfrm>
            <a:off x="982663" y="1268413"/>
            <a:ext cx="7910512" cy="4032795"/>
          </a:xfrm>
        </p:spPr>
        <p:txBody>
          <a:bodyPr/>
          <a:lstStyle/>
          <a:p>
            <a:pPr marL="812800" indent="-812800" eaLnBrk="1" hangingPunct="1">
              <a:lnSpc>
                <a:spcPct val="90000"/>
              </a:lnSpc>
              <a:buFont typeface="Wingdings" panose="05000000000000000000" pitchFamily="2" charset="2"/>
              <a:buNone/>
            </a:pPr>
            <a:endParaRPr lang="en-US" altLang="zh-CN" dirty="0"/>
          </a:p>
          <a:p>
            <a:pPr marL="812800" indent="-812800" eaLnBrk="1" hangingPunct="1">
              <a:lnSpc>
                <a:spcPct val="90000"/>
              </a:lnSpc>
              <a:buFont typeface="Wingdings" panose="05000000000000000000" pitchFamily="2" charset="2"/>
              <a:buNone/>
            </a:pPr>
            <a:endParaRPr lang="en-US" altLang="zh-CN" dirty="0"/>
          </a:p>
          <a:p>
            <a:pPr marL="812800" indent="-812800" eaLnBrk="1" hangingPunct="1">
              <a:lnSpc>
                <a:spcPct val="90000"/>
              </a:lnSpc>
              <a:buFont typeface="Wingdings" panose="05000000000000000000" pitchFamily="2" charset="2"/>
              <a:buNone/>
            </a:pPr>
            <a:endParaRPr lang="en-US" altLang="zh-CN" dirty="0"/>
          </a:p>
          <a:p>
            <a:pPr marL="812800" indent="-812800" eaLnBrk="1" hangingPunct="1">
              <a:lnSpc>
                <a:spcPct val="90000"/>
              </a:lnSpc>
              <a:buFont typeface="Wingdings" panose="05000000000000000000" pitchFamily="2" charset="2"/>
              <a:buNone/>
            </a:pPr>
            <a:r>
              <a:rPr lang="zh-CN" altLang="en-US" dirty="0"/>
              <a:t>一、专栏评论</a:t>
            </a:r>
          </a:p>
          <a:p>
            <a:pPr marL="812800" indent="-812800" eaLnBrk="1" hangingPunct="1">
              <a:lnSpc>
                <a:spcPct val="90000"/>
              </a:lnSpc>
              <a:buFont typeface="Wingdings" panose="05000000000000000000" pitchFamily="2" charset="2"/>
              <a:buNone/>
            </a:pPr>
            <a:r>
              <a:rPr lang="zh-CN" altLang="en-US" dirty="0"/>
              <a:t>１、定义：编辑部邀请某方面专家或权威人士就他们有深入研究或熟悉的某一专门问题发表意见的文章。</a:t>
            </a:r>
          </a:p>
          <a:p>
            <a:pPr marL="812800" indent="-812800" eaLnBrk="1" hangingPunct="1">
              <a:lnSpc>
                <a:spcPct val="90000"/>
              </a:lnSpc>
              <a:buFont typeface="Wingdings" panose="05000000000000000000" pitchFamily="2" charset="2"/>
              <a:buNone/>
            </a:pPr>
            <a:r>
              <a:rPr lang="zh-CN" altLang="en-US" dirty="0"/>
              <a:t>２、特点：理论性与现实性；内容接近编辑部文章，权威性较编辑部文章小。</a:t>
            </a:r>
            <a:endParaRPr lang="en-US" altLang="zh-CN" dirty="0"/>
          </a:p>
          <a:p>
            <a:pPr marL="812800" indent="-812800" eaLnBrk="1" hangingPunct="1">
              <a:lnSpc>
                <a:spcPct val="90000"/>
              </a:lnSpc>
              <a:buFont typeface="Wingdings" panose="05000000000000000000" pitchFamily="2" charset="2"/>
              <a:buNone/>
            </a:pPr>
            <a:endParaRPr lang="zh-CN" altLang="en-US" dirty="0"/>
          </a:p>
        </p:txBody>
      </p:sp>
      <p:sp>
        <p:nvSpPr>
          <p:cNvPr id="58372" name="日期占位符 3">
            <a:extLst>
              <a:ext uri="{FF2B5EF4-FFF2-40B4-BE49-F238E27FC236}">
                <a16:creationId xmlns="" xmlns:a16="http://schemas.microsoft.com/office/drawing/2014/main" id="{B386CFB1-F464-43EE-95B7-BC8614D639A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1673CE9-1B42-4712-920F-4BE064761E1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58373" name="页脚占位符 5">
            <a:extLst>
              <a:ext uri="{FF2B5EF4-FFF2-40B4-BE49-F238E27FC236}">
                <a16:creationId xmlns="" xmlns:a16="http://schemas.microsoft.com/office/drawing/2014/main" id="{B68EB7C0-9671-40AD-B0A6-2FD35EF8311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58374" name="灯片编号占位符 4">
            <a:extLst>
              <a:ext uri="{FF2B5EF4-FFF2-40B4-BE49-F238E27FC236}">
                <a16:creationId xmlns="" xmlns:a16="http://schemas.microsoft.com/office/drawing/2014/main" id="{1B0F1E0E-2937-400B-8FE2-36741084703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1E657E6-27BB-49CD-A3B0-4774A827078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文本占位符 3">
            <a:extLst>
              <a:ext uri="{FF2B5EF4-FFF2-40B4-BE49-F238E27FC236}">
                <a16:creationId xmlns="" xmlns:a16="http://schemas.microsoft.com/office/drawing/2014/main" id="{26C58C5D-12CE-43C6-99AF-026A1AD4BBDF}"/>
              </a:ext>
            </a:extLst>
          </p:cNvPr>
          <p:cNvSpPr>
            <a:spLocks noGrp="1"/>
          </p:cNvSpPr>
          <p:nvPr>
            <p:ph type="body" sz="half" idx="2"/>
          </p:nvPr>
        </p:nvSpPr>
        <p:spPr>
          <a:xfrm>
            <a:off x="827584" y="980728"/>
            <a:ext cx="7859216" cy="5145435"/>
          </a:xfrm>
        </p:spPr>
        <p:txBody>
          <a:bodyPr/>
          <a:lstStyle/>
          <a:p>
            <a:pPr marL="812800" indent="-812800" eaLnBrk="1" hangingPunct="1">
              <a:lnSpc>
                <a:spcPct val="90000"/>
              </a:lnSpc>
              <a:buFont typeface="Wingdings" panose="05000000000000000000" pitchFamily="2" charset="2"/>
              <a:buNone/>
              <a:defRPr/>
            </a:pPr>
            <a:r>
              <a:rPr lang="zh-CN" altLang="en-US" dirty="0"/>
              <a:t>二、短评</a:t>
            </a:r>
          </a:p>
          <a:p>
            <a:pPr marL="812800" indent="-812800" eaLnBrk="1" hangingPunct="1">
              <a:lnSpc>
                <a:spcPct val="90000"/>
              </a:lnSpc>
              <a:buFont typeface="Wingdings" panose="05000000000000000000" pitchFamily="2" charset="2"/>
              <a:buNone/>
              <a:defRPr/>
            </a:pPr>
            <a:r>
              <a:rPr lang="zh-CN" altLang="en-US" dirty="0"/>
              <a:t>论题单一、分析扼要、篇幅简短、运用灵活、一般占据固定版面位置的小型评论形式。</a:t>
            </a:r>
            <a:endParaRPr lang="en-US" altLang="zh-CN" dirty="0"/>
          </a:p>
          <a:p>
            <a:endParaRPr lang="zh-CN" altLang="en-US" dirty="0"/>
          </a:p>
        </p:txBody>
      </p:sp>
      <p:sp>
        <p:nvSpPr>
          <p:cNvPr id="5" name="日期占位符 4">
            <a:extLst>
              <a:ext uri="{FF2B5EF4-FFF2-40B4-BE49-F238E27FC236}">
                <a16:creationId xmlns="" xmlns:a16="http://schemas.microsoft.com/office/drawing/2014/main" id="{A3F1012D-4732-4173-832D-496B12C71459}"/>
              </a:ext>
            </a:extLst>
          </p:cNvPr>
          <p:cNvSpPr>
            <a:spLocks noGrp="1"/>
          </p:cNvSpPr>
          <p:nvPr>
            <p:ph type="dt" sz="quarter" idx="10"/>
          </p:nvPr>
        </p:nvSpPr>
        <p:spPr/>
        <p:txBody>
          <a:bodyPr/>
          <a:lstStyle/>
          <a:p>
            <a:pPr>
              <a:defRPr/>
            </a:pPr>
            <a:fld id="{6A9EE90C-AFD2-4B7E-895E-5A0FDA27365A}" type="datetime1">
              <a:rPr lang="zh-CN" altLang="en-US" smtClean="0"/>
              <a:pPr>
                <a:defRPr/>
              </a:pPr>
              <a:t>2023/6/29</a:t>
            </a:fld>
            <a:endParaRPr lang="en-US" altLang="zh-CN"/>
          </a:p>
        </p:txBody>
      </p:sp>
      <p:sp>
        <p:nvSpPr>
          <p:cNvPr id="6" name="页脚占位符 5">
            <a:extLst>
              <a:ext uri="{FF2B5EF4-FFF2-40B4-BE49-F238E27FC236}">
                <a16:creationId xmlns="" xmlns:a16="http://schemas.microsoft.com/office/drawing/2014/main" id="{21081038-6A68-4D07-ABCA-946358854339}"/>
              </a:ext>
            </a:extLst>
          </p:cNvPr>
          <p:cNvSpPr>
            <a:spLocks noGrp="1"/>
          </p:cNvSpPr>
          <p:nvPr>
            <p:ph type="ftr" sz="quarter" idx="11"/>
          </p:nvPr>
        </p:nvSpPr>
        <p:spPr/>
        <p:txBody>
          <a:bodyPr/>
          <a:lstStyle/>
          <a:p>
            <a:pPr>
              <a:defRPr/>
            </a:pPr>
            <a:r>
              <a:rPr lang="en-US" altLang="zh-CN"/>
              <a:t>作者：刘晓红</a:t>
            </a:r>
          </a:p>
        </p:txBody>
      </p:sp>
      <p:sp>
        <p:nvSpPr>
          <p:cNvPr id="61446" name="灯片编号占位符 6">
            <a:extLst>
              <a:ext uri="{FF2B5EF4-FFF2-40B4-BE49-F238E27FC236}">
                <a16:creationId xmlns="" xmlns:a16="http://schemas.microsoft.com/office/drawing/2014/main" id="{AEB57EDC-3283-42E0-B889-FBD2898A81A4}"/>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BBCE95BD-8E36-4019-A05D-D45E61DE6B28}" type="slidenum">
              <a:rPr lang="en-US" altLang="zh-CN" smtClean="0">
                <a:latin typeface="Corbel" panose="020B0503020204020204" pitchFamily="34" charset="0"/>
              </a:rPr>
              <a:pPr/>
              <a:t>38</a:t>
            </a:fld>
            <a:endParaRPr lang="en-US" altLang="zh-CN">
              <a:latin typeface="Corbel" panose="020B0503020204020204" pitchFamily="34" charset="0"/>
            </a:endParaRPr>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 xmlns:a16="http://schemas.microsoft.com/office/drawing/2014/main" id="{AFBAA725-2F05-40C3-AD05-79330E17E85F}"/>
              </a:ext>
            </a:extLst>
          </p:cNvPr>
          <p:cNvSpPr>
            <a:spLocks noGrp="1" noRot="1"/>
          </p:cNvSpPr>
          <p:nvPr>
            <p:ph type="title"/>
          </p:nvPr>
        </p:nvSpPr>
        <p:spPr>
          <a:xfrm>
            <a:off x="982663" y="457200"/>
            <a:ext cx="7704137" cy="1981200"/>
          </a:xfrm>
        </p:spPr>
        <p:txBody>
          <a:bodyPr/>
          <a:lstStyle/>
          <a:p>
            <a:pPr eaLnBrk="1" hangingPunct="1"/>
            <a:r>
              <a:rPr lang="zh-CN" altLang="en-US">
                <a:ln>
                  <a:noFill/>
                </a:ln>
              </a:rPr>
              <a:t>党报评论的党性原则</a:t>
            </a:r>
          </a:p>
        </p:txBody>
      </p:sp>
      <p:sp>
        <p:nvSpPr>
          <p:cNvPr id="108547" name="Rectangle 3">
            <a:extLst>
              <a:ext uri="{FF2B5EF4-FFF2-40B4-BE49-F238E27FC236}">
                <a16:creationId xmlns="" xmlns:a16="http://schemas.microsoft.com/office/drawing/2014/main" id="{0F52F697-958D-4DCD-80C3-7A1060AD90A7}"/>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sz="2800"/>
              <a:t>1</a:t>
            </a:r>
            <a:r>
              <a:rPr lang="zh-CN" altLang="en-US" sz="2800"/>
              <a:t>、把握正确的舆论导向：在政治上与中央保持一致；服从和遵守党的宣传纪律。</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a:t>   具体地说：坚持三个代表思想；坚持全心全意为人民服务</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a:t>2</a:t>
            </a:r>
            <a:r>
              <a:rPr lang="zh-CN" altLang="en-US" sz="2800"/>
              <a:t>、坚持实事求是的思想路线：讲事实、讲真话、讲道理（宣传工作的三条基本要求）</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a:t>3</a:t>
            </a:r>
            <a:r>
              <a:rPr lang="zh-CN" altLang="en-US" sz="2800"/>
              <a:t>、贯彻全党办报、群众办报的方针</a:t>
            </a:r>
            <a:br>
              <a:rPr lang="zh-CN" altLang="en-US" sz="2800"/>
            </a:br>
            <a:r>
              <a:rPr lang="zh-CN" altLang="en-US" sz="2800"/>
              <a:t/>
            </a:r>
            <a:br>
              <a:rPr lang="zh-CN" altLang="en-US" sz="2800"/>
            </a:br>
            <a:endParaRPr lang="zh-CN" altLang="en-US" sz="2800"/>
          </a:p>
        </p:txBody>
      </p:sp>
      <p:sp>
        <p:nvSpPr>
          <p:cNvPr id="62468" name="日期占位符 3">
            <a:extLst>
              <a:ext uri="{FF2B5EF4-FFF2-40B4-BE49-F238E27FC236}">
                <a16:creationId xmlns="" xmlns:a16="http://schemas.microsoft.com/office/drawing/2014/main" id="{24B972BF-F0B4-4AFB-88B6-195FDB533FD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ADF4E04-EE0B-4195-AA07-1254761D786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2469" name="页脚占位符 5">
            <a:extLst>
              <a:ext uri="{FF2B5EF4-FFF2-40B4-BE49-F238E27FC236}">
                <a16:creationId xmlns="" xmlns:a16="http://schemas.microsoft.com/office/drawing/2014/main" id="{9EE871B9-552D-427C-832F-BD9D7FD2BF1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2470" name="灯片编号占位符 4">
            <a:extLst>
              <a:ext uri="{FF2B5EF4-FFF2-40B4-BE49-F238E27FC236}">
                <a16:creationId xmlns="" xmlns:a16="http://schemas.microsoft.com/office/drawing/2014/main" id="{CCEA565B-7152-4809-9C8B-161B3A24E84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7943FD9-3CD6-4BD5-81C7-F45E3D23A46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39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a:extLst>
              <a:ext uri="{FF2B5EF4-FFF2-40B4-BE49-F238E27FC236}">
                <a16:creationId xmlns="" xmlns:a16="http://schemas.microsoft.com/office/drawing/2014/main" id="{AD18A968-4865-4121-B632-9983310D5C99}"/>
              </a:ext>
            </a:extLst>
          </p:cNvPr>
          <p:cNvSpPr>
            <a:spLocks noGrp="1" noRot="1"/>
          </p:cNvSpPr>
          <p:nvPr>
            <p:ph type="title"/>
          </p:nvPr>
        </p:nvSpPr>
        <p:spPr/>
        <p:txBody>
          <a:bodyPr/>
          <a:lstStyle/>
          <a:p>
            <a:pPr eaLnBrk="1" hangingPunct="1"/>
            <a:r>
              <a:rPr lang="zh-CN" altLang="en-US" dirty="0">
                <a:ln>
                  <a:noFill/>
                </a:ln>
              </a:rPr>
              <a:t>讨论：新闻行业机器人的应用</a:t>
            </a:r>
            <a:endParaRPr lang="zh-CN" altLang="zh-CN" dirty="0">
              <a:ln>
                <a:noFill/>
              </a:ln>
            </a:endParaRPr>
          </a:p>
        </p:txBody>
      </p:sp>
      <p:sp>
        <p:nvSpPr>
          <p:cNvPr id="432131" name="Rectangle 3">
            <a:extLst>
              <a:ext uri="{FF2B5EF4-FFF2-40B4-BE49-F238E27FC236}">
                <a16:creationId xmlns="" xmlns:a16="http://schemas.microsoft.com/office/drawing/2014/main" id="{E3B503D6-BE85-4C5D-80AE-0913D5646A83}"/>
              </a:ext>
            </a:extLst>
          </p:cNvPr>
          <p:cNvSpPr>
            <a:spLocks noGrp="1" noChangeArrowheads="1"/>
          </p:cNvSpPr>
          <p:nvPr>
            <p:ph sz="half" idx="1"/>
          </p:nvPr>
        </p:nvSpPr>
        <p:spPr>
          <a:xfrm>
            <a:off x="4800171" y="2276872"/>
            <a:ext cx="3739896" cy="3368674"/>
          </a:xfrm>
        </p:spPr>
        <p:txBody>
          <a:bodyPr rtlCol="0">
            <a:normAutofit fontScale="62500" lnSpcReduction="20000"/>
          </a:bodyPr>
          <a:lstStyle/>
          <a:p>
            <a:pPr eaLnBrk="1" fontAlgn="auto" hangingPunct="1">
              <a:lnSpc>
                <a:spcPct val="150000"/>
              </a:lnSpc>
              <a:buClr>
                <a:schemeClr val="accent1">
                  <a:lumMod val="75000"/>
                </a:schemeClr>
              </a:buClr>
              <a:buFont typeface="Arial"/>
              <a:buChar char="•"/>
              <a:defRPr/>
            </a:pPr>
            <a:r>
              <a:rPr lang="en-US" altLang="zh-CN" sz="2400" b="1" dirty="0" smtClean="0">
                <a:latin typeface="+mn-ea"/>
              </a:rPr>
              <a:t>Blossom</a:t>
            </a:r>
            <a:r>
              <a:rPr lang="zh-CN" altLang="en-US" sz="2400" b="1" dirty="0">
                <a:latin typeface="+mn-ea"/>
              </a:rPr>
              <a:t>、</a:t>
            </a:r>
            <a:r>
              <a:rPr lang="en-US" altLang="zh-CN" sz="2400" dirty="0" err="1" smtClean="0"/>
              <a:t>Heliograf</a:t>
            </a:r>
            <a:r>
              <a:rPr lang="zh-CN" altLang="en-US" sz="2400" dirty="0" smtClean="0"/>
              <a:t>，</a:t>
            </a:r>
            <a:r>
              <a:rPr lang="en-US" altLang="zh-CN" sz="2400" b="1" dirty="0" smtClean="0">
                <a:latin typeface="+mn-ea"/>
              </a:rPr>
              <a:t> Open001</a:t>
            </a:r>
            <a:r>
              <a:rPr lang="zh-CN" altLang="en-US" sz="2400" b="1" dirty="0">
                <a:latin typeface="+mn-ea"/>
              </a:rPr>
              <a:t>、</a:t>
            </a:r>
            <a:r>
              <a:rPr lang="en-US" altLang="zh-CN" sz="2400" b="1" dirty="0">
                <a:latin typeface="+mn-ea"/>
              </a:rPr>
              <a:t>Wordsmith</a:t>
            </a:r>
            <a:r>
              <a:rPr lang="zh-CN" altLang="en-US" sz="2400" b="1" dirty="0">
                <a:latin typeface="+mn-ea"/>
              </a:rPr>
              <a:t> 、“</a:t>
            </a:r>
            <a:r>
              <a:rPr lang="en-US" altLang="zh-CN" sz="2400" b="1" dirty="0" err="1">
                <a:latin typeface="+mn-ea"/>
              </a:rPr>
              <a:t>Dreamwriter</a:t>
            </a:r>
            <a:r>
              <a:rPr lang="en-US" altLang="zh-CN" sz="2400" b="1" dirty="0">
                <a:latin typeface="+mn-ea"/>
              </a:rPr>
              <a:t>”</a:t>
            </a:r>
            <a:r>
              <a:rPr lang="en-US" altLang="zh-CN" sz="2400" dirty="0">
                <a:latin typeface="+mn-ea"/>
              </a:rPr>
              <a:t> </a:t>
            </a:r>
            <a:r>
              <a:rPr lang="zh-CN" altLang="en-US" sz="2400" dirty="0">
                <a:latin typeface="+mn-ea"/>
              </a:rPr>
              <a:t>、</a:t>
            </a:r>
            <a:r>
              <a:rPr lang="en-US" altLang="zh-CN" sz="2400" dirty="0">
                <a:latin typeface="+mn-ea"/>
              </a:rPr>
              <a:t> </a:t>
            </a:r>
            <a:r>
              <a:rPr lang="zh-CN" altLang="en-US" sz="2400" dirty="0">
                <a:latin typeface="+mn-ea"/>
              </a:rPr>
              <a:t>“快笔小新”、</a:t>
            </a:r>
            <a:r>
              <a:rPr lang="en-US" altLang="zh-CN" sz="2400" dirty="0"/>
              <a:t>“DT</a:t>
            </a:r>
            <a:r>
              <a:rPr lang="zh-CN" altLang="zh-CN" sz="2400" dirty="0"/>
              <a:t>稿王</a:t>
            </a:r>
            <a:r>
              <a:rPr lang="en-US" altLang="zh-CN" sz="2400" dirty="0"/>
              <a:t>”</a:t>
            </a:r>
            <a:r>
              <a:rPr lang="zh-CN" altLang="zh-CN" sz="2400" dirty="0"/>
              <a:t>、</a:t>
            </a:r>
            <a:r>
              <a:rPr lang="en-US" altLang="zh-CN" sz="2400" dirty="0"/>
              <a:t>“</a:t>
            </a:r>
            <a:r>
              <a:rPr lang="zh-CN" altLang="zh-CN" sz="2400" dirty="0"/>
              <a:t>小南</a:t>
            </a:r>
            <a:r>
              <a:rPr lang="en-US" altLang="zh-CN" sz="2400" dirty="0"/>
              <a:t>”</a:t>
            </a:r>
            <a:r>
              <a:rPr lang="zh-CN" altLang="en-US" sz="2400" dirty="0"/>
              <a:t>、</a:t>
            </a:r>
            <a:r>
              <a:rPr lang="en-US" altLang="zh-CN" sz="2400" dirty="0"/>
              <a:t>“</a:t>
            </a:r>
            <a:r>
              <a:rPr lang="zh-CN" altLang="zh-CN" sz="2400" dirty="0"/>
              <a:t>张小明</a:t>
            </a:r>
            <a:r>
              <a:rPr lang="en-US" altLang="zh-CN" sz="2400" dirty="0" smtClean="0"/>
              <a:t>”</a:t>
            </a:r>
          </a:p>
          <a:p>
            <a:pPr eaLnBrk="1" fontAlgn="auto" hangingPunct="1">
              <a:lnSpc>
                <a:spcPct val="150000"/>
              </a:lnSpc>
              <a:buClr>
                <a:schemeClr val="accent1">
                  <a:lumMod val="75000"/>
                </a:schemeClr>
              </a:buClr>
              <a:buFont typeface="Arial"/>
              <a:buChar char="•"/>
              <a:defRPr/>
            </a:pPr>
            <a:r>
              <a:rPr lang="zh-CN" altLang="en-US" sz="2400" dirty="0" smtClean="0">
                <a:latin typeface="+mn-ea"/>
              </a:rPr>
              <a:t>纽约时报、华盛顿邮报、卫报、美联社</a:t>
            </a:r>
            <a:endParaRPr lang="en-US" altLang="zh-CN" sz="2400" dirty="0" smtClean="0">
              <a:latin typeface="+mn-ea"/>
            </a:endParaRPr>
          </a:p>
          <a:p>
            <a:pPr eaLnBrk="1" fontAlgn="auto" hangingPunct="1">
              <a:lnSpc>
                <a:spcPct val="150000"/>
              </a:lnSpc>
              <a:buClr>
                <a:schemeClr val="accent1">
                  <a:lumMod val="75000"/>
                </a:schemeClr>
              </a:buClr>
              <a:buFont typeface="Arial"/>
              <a:buChar char="•"/>
              <a:defRPr/>
            </a:pPr>
            <a:r>
              <a:rPr lang="zh-CN" altLang="en-US" sz="2400" dirty="0" smtClean="0">
                <a:latin typeface="+mn-ea"/>
              </a:rPr>
              <a:t>腾讯、新华社、第一财经、南都、今日头条</a:t>
            </a:r>
            <a:endParaRPr lang="en-US" altLang="zh-CN" sz="2400" dirty="0">
              <a:latin typeface="+mn-ea"/>
            </a:endParaRPr>
          </a:p>
          <a:p>
            <a:pPr eaLnBrk="1" fontAlgn="auto" hangingPunct="1">
              <a:lnSpc>
                <a:spcPct val="150000"/>
              </a:lnSpc>
              <a:buClr>
                <a:schemeClr val="accent1">
                  <a:lumMod val="75000"/>
                </a:schemeClr>
              </a:buClr>
              <a:buFont typeface="Arial"/>
              <a:buChar char="•"/>
              <a:defRPr/>
            </a:pPr>
            <a:r>
              <a:rPr lang="zh-CN" altLang="en-US" sz="2400" dirty="0">
                <a:latin typeface="+mn-ea"/>
              </a:rPr>
              <a:t> </a:t>
            </a:r>
            <a:r>
              <a:rPr lang="en-US" altLang="zh-CN" sz="2400" dirty="0">
                <a:latin typeface="+mn-ea"/>
              </a:rPr>
              <a:t>2019</a:t>
            </a:r>
            <a:r>
              <a:rPr lang="zh-CN" altLang="en-US" sz="2400" dirty="0">
                <a:latin typeface="+mn-ea"/>
              </a:rPr>
              <a:t>年</a:t>
            </a:r>
            <a:r>
              <a:rPr lang="en-US" altLang="zh-CN" sz="2400" dirty="0">
                <a:latin typeface="+mn-ea"/>
              </a:rPr>
              <a:t>8</a:t>
            </a:r>
            <a:r>
              <a:rPr lang="zh-CN" altLang="en-US" sz="2400" dirty="0">
                <a:latin typeface="+mn-ea"/>
              </a:rPr>
              <a:t>月</a:t>
            </a:r>
            <a:r>
              <a:rPr lang="en-US" altLang="zh-CN" sz="2400" dirty="0">
                <a:latin typeface="+mn-ea"/>
              </a:rPr>
              <a:t>26</a:t>
            </a:r>
            <a:r>
              <a:rPr lang="zh-CN" altLang="en-US" sz="2400" dirty="0">
                <a:latin typeface="+mn-ea"/>
              </a:rPr>
              <a:t>日，目前国内最大的媒体机器人生产商和服务商新华智云正式对外发布了其自主研发的</a:t>
            </a:r>
            <a:r>
              <a:rPr lang="en-US" altLang="zh-CN" sz="2400" dirty="0">
                <a:latin typeface="+mn-ea"/>
              </a:rPr>
              <a:t>25</a:t>
            </a:r>
            <a:r>
              <a:rPr lang="zh-CN" altLang="en-US" sz="2400" dirty="0">
                <a:latin typeface="+mn-ea"/>
              </a:rPr>
              <a:t>款媒体机器人。</a:t>
            </a:r>
          </a:p>
        </p:txBody>
      </p:sp>
      <p:sp>
        <p:nvSpPr>
          <p:cNvPr id="13316" name="日期占位符 3">
            <a:extLst>
              <a:ext uri="{FF2B5EF4-FFF2-40B4-BE49-F238E27FC236}">
                <a16:creationId xmlns="" xmlns:a16="http://schemas.microsoft.com/office/drawing/2014/main" id="{20854D13-A3CE-4CDB-86A2-5FC72D0C3DE7}"/>
              </a:ext>
            </a:extLst>
          </p:cNvPr>
          <p:cNvSpPr>
            <a:spLocks noGrp="1"/>
          </p:cNvSpPr>
          <p:nvPr>
            <p:ph type="dt" sz="half"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6853770-2447-4D38-96F0-15729EB1A3E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317" name="页脚占位符 5">
            <a:extLst>
              <a:ext uri="{FF2B5EF4-FFF2-40B4-BE49-F238E27FC236}">
                <a16:creationId xmlns="" xmlns:a16="http://schemas.microsoft.com/office/drawing/2014/main" id="{344C201B-F550-4186-BABF-D9952BE2BAE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318" name="灯片编号占位符 4">
            <a:extLst>
              <a:ext uri="{FF2B5EF4-FFF2-40B4-BE49-F238E27FC236}">
                <a16:creationId xmlns="" xmlns:a16="http://schemas.microsoft.com/office/drawing/2014/main" id="{09757FE6-C1A6-4C25-8AC5-143C7851B72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4D84133-D981-4FBC-8C0A-5ABF3BBF264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a:t>
            </a:fld>
            <a:endParaRPr lang="en-US" altLang="zh-CN" sz="1200">
              <a:latin typeface="Arial" panose="020B0604020202020204" pitchFamily="34" charset="0"/>
              <a:ea typeface="宋体" panose="02010600030101010101" pitchFamily="2" charset="-122"/>
            </a:endParaRPr>
          </a:p>
        </p:txBody>
      </p:sp>
      <p:pic>
        <p:nvPicPr>
          <p:cNvPr id="6" name="内容占位符 5"/>
          <p:cNvPicPr>
            <a:picLocks noGrp="1" noChangeAspect="1"/>
          </p:cNvPicPr>
          <p:nvPr>
            <p:ph sz="half" idx="2"/>
          </p:nvPr>
        </p:nvPicPr>
        <p:blipFill>
          <a:blip r:embed="rId2" cstate="print">
            <a:extLst>
              <a:ext uri="{28A0092B-C50C-407E-A947-70E740481C1C}">
                <a14:useLocalDpi xmlns:a14="http://schemas.microsoft.com/office/drawing/2010/main" val="0"/>
              </a:ext>
            </a:extLst>
          </a:blip>
          <a:stretch>
            <a:fillRect/>
          </a:stretch>
        </p:blipFill>
        <p:spPr>
          <a:xfrm>
            <a:off x="735901" y="2780928"/>
            <a:ext cx="3908330" cy="2329468"/>
          </a:xfrm>
        </p:spPr>
      </p:pic>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a:extLst>
              <a:ext uri="{FF2B5EF4-FFF2-40B4-BE49-F238E27FC236}">
                <a16:creationId xmlns="" xmlns:a16="http://schemas.microsoft.com/office/drawing/2014/main" id="{A540B92C-7364-4A93-A5CF-471243F5BEEF}"/>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84323" name="Rectangle 3">
            <a:extLst>
              <a:ext uri="{FF2B5EF4-FFF2-40B4-BE49-F238E27FC236}">
                <a16:creationId xmlns="" xmlns:a16="http://schemas.microsoft.com/office/drawing/2014/main" id="{027EDB4E-5E8C-40C5-8781-80CE33929486}"/>
              </a:ext>
            </a:extLst>
          </p:cNvPr>
          <p:cNvSpPr>
            <a:spLocks noGrp="1" noChangeArrowheads="1"/>
          </p:cNvSpPr>
          <p:nvPr>
            <p:ph idx="1"/>
          </p:nvPr>
        </p:nvSpPr>
        <p:spPr>
          <a:xfrm>
            <a:off x="2411413" y="2276475"/>
            <a:ext cx="5245100" cy="3332163"/>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en-US" altLang="zh-CN" dirty="0"/>
              <a:t>  </a:t>
            </a:r>
          </a:p>
          <a:p>
            <a:pPr eaLnBrk="1" fontAlgn="auto" hangingPunct="1">
              <a:buClr>
                <a:schemeClr val="accent1">
                  <a:lumMod val="75000"/>
                </a:schemeClr>
              </a:buClr>
              <a:buFont typeface="Wingdings" panose="05000000000000000000" pitchFamily="2" charset="2"/>
              <a:buNone/>
              <a:defRPr/>
            </a:pPr>
            <a:endParaRPr lang="en-US" altLang="zh-CN" dirty="0"/>
          </a:p>
          <a:p>
            <a:pPr eaLnBrk="1" fontAlgn="auto" hangingPunct="1">
              <a:buClr>
                <a:schemeClr val="accent1">
                  <a:lumMod val="75000"/>
                </a:schemeClr>
              </a:buClr>
              <a:buFont typeface="Wingdings" panose="05000000000000000000" pitchFamily="2" charset="2"/>
              <a:buNone/>
              <a:defRPr/>
            </a:pPr>
            <a:r>
              <a:rPr lang="en-US" altLang="zh-CN" dirty="0"/>
              <a:t>  </a:t>
            </a:r>
            <a:r>
              <a:rPr lang="zh-CN" altLang="en-US" dirty="0"/>
              <a:t>论点                论据                   论证</a:t>
            </a:r>
          </a:p>
          <a:p>
            <a:pPr eaLnBrk="1" fontAlgn="auto" hangingPunct="1">
              <a:buClr>
                <a:schemeClr val="accent1">
                  <a:lumMod val="75000"/>
                </a:schemeClr>
              </a:buClr>
              <a:buFont typeface="Wingdings" panose="05000000000000000000" pitchFamily="2" charset="2"/>
              <a:buNone/>
              <a:defRPr/>
            </a:pPr>
            <a:endParaRPr lang="zh-CN" altLang="en-US" dirty="0"/>
          </a:p>
          <a:p>
            <a:pPr eaLnBrk="1" fontAlgn="auto" hangingPunct="1">
              <a:buClr>
                <a:schemeClr val="accent1">
                  <a:lumMod val="75000"/>
                </a:schemeClr>
              </a:buClr>
              <a:buFont typeface="Wingdings" panose="05000000000000000000" pitchFamily="2" charset="2"/>
              <a:buNone/>
              <a:defRPr/>
            </a:pPr>
            <a:r>
              <a:rPr lang="zh-CN" altLang="en-US" dirty="0"/>
              <a:t>证明什么      用什么证明          怎样证明</a:t>
            </a:r>
          </a:p>
          <a:p>
            <a:pPr eaLnBrk="1" fontAlgn="auto" hangingPunct="1">
              <a:buClr>
                <a:schemeClr val="accent1">
                  <a:lumMod val="75000"/>
                </a:schemeClr>
              </a:buClr>
              <a:buFont typeface="Wingdings" panose="05000000000000000000" pitchFamily="2" charset="2"/>
              <a:buNone/>
              <a:defRPr/>
            </a:pPr>
            <a:endParaRPr lang="zh-CN" altLang="en-US" dirty="0"/>
          </a:p>
          <a:p>
            <a:pPr eaLnBrk="1" fontAlgn="auto" hangingPunct="1">
              <a:buClr>
                <a:schemeClr val="accent1">
                  <a:lumMod val="75000"/>
                </a:schemeClr>
              </a:buClr>
              <a:buFont typeface="Wingdings" panose="05000000000000000000" pitchFamily="2" charset="2"/>
              <a:buNone/>
              <a:defRPr/>
            </a:pPr>
            <a:r>
              <a:rPr lang="zh-CN" altLang="en-US" dirty="0"/>
              <a:t>观点鲜明        持之有据            言之有理</a:t>
            </a:r>
          </a:p>
        </p:txBody>
      </p:sp>
      <p:sp>
        <p:nvSpPr>
          <p:cNvPr id="63492" name="日期占位符 3">
            <a:extLst>
              <a:ext uri="{FF2B5EF4-FFF2-40B4-BE49-F238E27FC236}">
                <a16:creationId xmlns="" xmlns:a16="http://schemas.microsoft.com/office/drawing/2014/main" id="{B956D0B5-83E0-4FC8-8248-486526FB45E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65E4598-62BF-4191-B720-2849C44960A9}"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3493" name="页脚占位符 5">
            <a:extLst>
              <a:ext uri="{FF2B5EF4-FFF2-40B4-BE49-F238E27FC236}">
                <a16:creationId xmlns="" xmlns:a16="http://schemas.microsoft.com/office/drawing/2014/main" id="{2BDEE2A3-A21C-4414-A847-9458603E3D3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3494" name="灯片编号占位符 4">
            <a:extLst>
              <a:ext uri="{FF2B5EF4-FFF2-40B4-BE49-F238E27FC236}">
                <a16:creationId xmlns="" xmlns:a16="http://schemas.microsoft.com/office/drawing/2014/main" id="{099EF449-D41A-4252-8A12-A195CC54AC0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514DD15-D6AE-4DDD-A49C-81F469B33D8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 xmlns:a16="http://schemas.microsoft.com/office/drawing/2014/main" id="{5998EE92-3514-4289-AF6C-706400293F0C}"/>
              </a:ext>
            </a:extLst>
          </p:cNvPr>
          <p:cNvSpPr>
            <a:spLocks noGrp="1" noRot="1"/>
          </p:cNvSpPr>
          <p:nvPr>
            <p:ph type="title"/>
          </p:nvPr>
        </p:nvSpPr>
        <p:spPr>
          <a:xfrm>
            <a:off x="1065213" y="14288"/>
            <a:ext cx="7704137" cy="739775"/>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86371" name="Rectangle 3">
            <a:extLst>
              <a:ext uri="{FF2B5EF4-FFF2-40B4-BE49-F238E27FC236}">
                <a16:creationId xmlns="" xmlns:a16="http://schemas.microsoft.com/office/drawing/2014/main" id="{5111B17B-B92D-471C-A815-447671E26DDE}"/>
              </a:ext>
            </a:extLst>
          </p:cNvPr>
          <p:cNvSpPr>
            <a:spLocks noGrp="1" noChangeArrowheads="1"/>
          </p:cNvSpPr>
          <p:nvPr>
            <p:ph idx="1"/>
          </p:nvPr>
        </p:nvSpPr>
        <p:spPr>
          <a:xfrm>
            <a:off x="1187450" y="1341438"/>
            <a:ext cx="7581900" cy="4464050"/>
          </a:xfrm>
        </p:spPr>
        <p:txBody>
          <a:bodyPr rtlCol="0">
            <a:normAutofit fontScale="92500" lnSpcReduction="10000"/>
          </a:bodyPr>
          <a:lstStyle/>
          <a:p>
            <a:pPr marL="812800" indent="-812800" eaLnBrk="1" fontAlgn="auto" hangingPunct="1">
              <a:buClr>
                <a:schemeClr val="accent1">
                  <a:lumMod val="75000"/>
                </a:schemeClr>
              </a:buClr>
              <a:buFont typeface="Wingdings" panose="05000000000000000000" pitchFamily="2" charset="2"/>
              <a:buNone/>
              <a:defRPr/>
            </a:pPr>
            <a:r>
              <a:rPr lang="zh-CN" altLang="en-US" sz="2800" dirty="0"/>
              <a:t>一、</a:t>
            </a:r>
            <a:r>
              <a:rPr lang="zh-CN" altLang="en-US" sz="2800" dirty="0">
                <a:latin typeface="Arial"/>
              </a:rPr>
              <a:t>  </a:t>
            </a:r>
            <a:r>
              <a:rPr lang="zh-CN" altLang="en-US" sz="2800" dirty="0"/>
              <a:t>论点</a:t>
            </a:r>
          </a:p>
          <a:p>
            <a:pPr marL="812800" indent="-812800" eaLnBrk="1" fontAlgn="auto" hangingPunct="1">
              <a:buClr>
                <a:schemeClr val="accent1">
                  <a:lumMod val="75000"/>
                </a:schemeClr>
              </a:buClr>
              <a:buFont typeface="Wingdings" panose="05000000000000000000" pitchFamily="2" charset="2"/>
              <a:buNone/>
              <a:defRPr/>
            </a:pPr>
            <a:r>
              <a:rPr lang="en-US" altLang="zh-CN" sz="2800" dirty="0"/>
              <a:t>1</a:t>
            </a:r>
            <a:r>
              <a:rPr lang="zh-CN" altLang="en-US" sz="2800" dirty="0"/>
              <a:t>、定义：</a:t>
            </a:r>
          </a:p>
          <a:p>
            <a:pPr marL="812800" indent="-812800" eaLnBrk="1" fontAlgn="auto" hangingPunct="1">
              <a:buClr>
                <a:schemeClr val="accent1">
                  <a:lumMod val="75000"/>
                </a:schemeClr>
              </a:buClr>
              <a:buFont typeface="Arial"/>
              <a:buChar char="•"/>
              <a:defRPr/>
            </a:pPr>
            <a:r>
              <a:rPr lang="zh-CN" altLang="en-US" sz="2800" dirty="0"/>
              <a:t>如何分辨观点与事实？</a:t>
            </a:r>
          </a:p>
          <a:p>
            <a:pPr marL="1168400" lvl="1" indent="-711200" eaLnBrk="1" fontAlgn="auto" hangingPunct="1">
              <a:buClr>
                <a:schemeClr val="accent1">
                  <a:lumMod val="75000"/>
                </a:schemeClr>
              </a:buClr>
              <a:buFont typeface="Arial"/>
              <a:buChar char="•"/>
              <a:defRPr/>
            </a:pPr>
            <a:r>
              <a:rPr lang="zh-CN" altLang="en-US" dirty="0"/>
              <a:t>内容：争议线（共识线）</a:t>
            </a:r>
          </a:p>
          <a:p>
            <a:pPr marL="1168400" lvl="1" indent="-711200" eaLnBrk="1" fontAlgn="auto" hangingPunct="1">
              <a:buClr>
                <a:schemeClr val="accent1">
                  <a:lumMod val="75000"/>
                </a:schemeClr>
              </a:buClr>
              <a:buFont typeface="Arial"/>
              <a:buChar char="•"/>
              <a:defRPr/>
            </a:pPr>
            <a:r>
              <a:rPr lang="zh-CN" altLang="en-US" dirty="0"/>
              <a:t>内部关系：论证与被论证</a:t>
            </a:r>
          </a:p>
          <a:p>
            <a:pPr marL="1524000" lvl="2" indent="-609600" eaLnBrk="1" fontAlgn="auto" hangingPunct="1">
              <a:buClr>
                <a:schemeClr val="accent1">
                  <a:lumMod val="75000"/>
                </a:schemeClr>
              </a:buClr>
              <a:buFont typeface="Arial"/>
              <a:buChar char="•"/>
              <a:defRPr/>
            </a:pPr>
            <a:r>
              <a:rPr lang="zh-CN" altLang="en-US" sz="2000" dirty="0"/>
              <a:t>只被论证，而不对其他观点起论证作用的观点</a:t>
            </a:r>
          </a:p>
          <a:p>
            <a:pPr marL="1524000" lvl="2" indent="-609600" eaLnBrk="1" fontAlgn="auto" hangingPunct="1">
              <a:buClr>
                <a:schemeClr val="accent1">
                  <a:lumMod val="75000"/>
                </a:schemeClr>
              </a:buClr>
              <a:buFont typeface="Arial"/>
              <a:buChar char="•"/>
              <a:defRPr/>
            </a:pPr>
            <a:r>
              <a:rPr lang="zh-CN" altLang="en-US" sz="2000" dirty="0"/>
              <a:t>不被论证，而对其他观点起论证作用的观点</a:t>
            </a:r>
          </a:p>
          <a:p>
            <a:pPr marL="1524000" lvl="2" indent="-609600" eaLnBrk="1" fontAlgn="auto" hangingPunct="1">
              <a:buClr>
                <a:schemeClr val="accent1">
                  <a:lumMod val="75000"/>
                </a:schemeClr>
              </a:buClr>
              <a:buFont typeface="Arial"/>
              <a:buChar char="•"/>
              <a:defRPr/>
            </a:pPr>
            <a:r>
              <a:rPr lang="zh-CN" altLang="en-US" sz="2000" dirty="0"/>
              <a:t>被论证，并对其他观点起论证作用的观点</a:t>
            </a:r>
          </a:p>
          <a:p>
            <a:pPr marL="1524000" lvl="2" indent="-609600" eaLnBrk="1" fontAlgn="auto" hangingPunct="1">
              <a:buClr>
                <a:schemeClr val="accent1">
                  <a:lumMod val="75000"/>
                </a:schemeClr>
              </a:buClr>
              <a:buFont typeface="Arial"/>
              <a:buChar char="•"/>
              <a:defRPr/>
            </a:pPr>
            <a:r>
              <a:rPr lang="zh-CN" altLang="en-US" sz="2000" dirty="0"/>
              <a:t>不被论证，也不对其他观点起论证作用的观点</a:t>
            </a:r>
          </a:p>
          <a:p>
            <a:pPr marL="812800" indent="-812800" eaLnBrk="1" fontAlgn="auto" hangingPunct="1">
              <a:buClr>
                <a:schemeClr val="accent1">
                  <a:lumMod val="75000"/>
                </a:schemeClr>
              </a:buClr>
              <a:buFont typeface="Arial" panose="020B0604020202020204" pitchFamily="34" charset="0"/>
              <a:buNone/>
              <a:defRPr/>
            </a:pPr>
            <a:r>
              <a:rPr lang="zh-CN" altLang="en-US" sz="2000" dirty="0"/>
              <a:t>           </a:t>
            </a:r>
            <a:endParaRPr lang="zh-CN" altLang="en-US" dirty="0">
              <a:latin typeface="楷体_GB2312" pitchFamily="49" charset="-122"/>
              <a:ea typeface="楷体_GB2312" pitchFamily="49" charset="-122"/>
            </a:endParaRPr>
          </a:p>
        </p:txBody>
      </p:sp>
      <p:sp>
        <p:nvSpPr>
          <p:cNvPr id="64516" name="日期占位符 3">
            <a:extLst>
              <a:ext uri="{FF2B5EF4-FFF2-40B4-BE49-F238E27FC236}">
                <a16:creationId xmlns="" xmlns:a16="http://schemas.microsoft.com/office/drawing/2014/main" id="{5CE38FC2-17FF-48F4-9A35-A180D44C4DC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5B928A0-95A4-493C-888D-A41F2712D12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4517" name="页脚占位符 5">
            <a:extLst>
              <a:ext uri="{FF2B5EF4-FFF2-40B4-BE49-F238E27FC236}">
                <a16:creationId xmlns="" xmlns:a16="http://schemas.microsoft.com/office/drawing/2014/main" id="{695EEBD0-FC2C-4EDA-B476-EF0D3639E80F}"/>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4518" name="灯片编号占位符 4">
            <a:extLst>
              <a:ext uri="{FF2B5EF4-FFF2-40B4-BE49-F238E27FC236}">
                <a16:creationId xmlns="" xmlns:a16="http://schemas.microsoft.com/office/drawing/2014/main" id="{AB30F968-7F85-4AA0-A219-FDE51CC6FE1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26C094D-0D64-4636-BA67-05D7DAF33A4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41</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a:extLst>
              <a:ext uri="{FF2B5EF4-FFF2-40B4-BE49-F238E27FC236}">
                <a16:creationId xmlns="" xmlns:a16="http://schemas.microsoft.com/office/drawing/2014/main" id="{614CE601-1A28-4038-84C1-1A878DC284F3}"/>
              </a:ext>
            </a:extLst>
          </p:cNvPr>
          <p:cNvSpPr>
            <a:spLocks noGrp="1" noRot="1"/>
          </p:cNvSpPr>
          <p:nvPr>
            <p:ph type="title"/>
          </p:nvPr>
        </p:nvSpPr>
        <p:spPr>
          <a:xfrm>
            <a:off x="982663" y="457200"/>
            <a:ext cx="7704137" cy="1981200"/>
          </a:xfrm>
        </p:spPr>
        <p:txBody>
          <a:bodyPr/>
          <a:lstStyle/>
          <a:p>
            <a:pPr eaLnBrk="1" hangingPunct="1"/>
            <a:r>
              <a:rPr lang="zh-CN" altLang="en-US">
                <a:ln>
                  <a:noFill/>
                </a:ln>
              </a:rPr>
              <a:t>一、</a:t>
            </a:r>
            <a:r>
              <a:rPr lang="zh-CN" altLang="en-US">
                <a:ln>
                  <a:noFill/>
                </a:ln>
                <a:latin typeface="Arial" panose="020B0604020202020204" pitchFamily="34" charset="0"/>
              </a:rPr>
              <a:t>  </a:t>
            </a:r>
            <a:r>
              <a:rPr lang="zh-CN" altLang="en-US">
                <a:ln>
                  <a:noFill/>
                </a:ln>
              </a:rPr>
              <a:t>论点</a:t>
            </a:r>
            <a:br>
              <a:rPr lang="zh-CN" altLang="en-US">
                <a:ln>
                  <a:noFill/>
                </a:ln>
              </a:rPr>
            </a:br>
            <a:endParaRPr lang="zh-CN" altLang="en-US">
              <a:ln>
                <a:noFill/>
              </a:ln>
            </a:endParaRPr>
          </a:p>
        </p:txBody>
      </p:sp>
      <p:sp>
        <p:nvSpPr>
          <p:cNvPr id="65539" name="Rectangle 3">
            <a:extLst>
              <a:ext uri="{FF2B5EF4-FFF2-40B4-BE49-F238E27FC236}">
                <a16:creationId xmlns="" xmlns:a16="http://schemas.microsoft.com/office/drawing/2014/main" id="{C57B721E-DEFA-4C81-BC9E-5B7D1706AEDC}"/>
              </a:ext>
            </a:extLst>
          </p:cNvPr>
          <p:cNvSpPr>
            <a:spLocks noGrp="1"/>
          </p:cNvSpPr>
          <p:nvPr>
            <p:ph idx="1"/>
          </p:nvPr>
        </p:nvSpPr>
        <p:spPr>
          <a:xfrm>
            <a:off x="982663" y="1989138"/>
            <a:ext cx="7704137" cy="4010025"/>
          </a:xfrm>
        </p:spPr>
        <p:txBody>
          <a:bodyPr/>
          <a:lstStyle/>
          <a:p>
            <a:pPr eaLnBrk="1" hangingPunct="1">
              <a:lnSpc>
                <a:spcPct val="140000"/>
              </a:lnSpc>
            </a:pPr>
            <a:r>
              <a:rPr lang="zh-CN" altLang="en-US" dirty="0"/>
              <a:t>通常评论的标题就直接反映或暗示出作者的论点。 </a:t>
            </a:r>
            <a:endParaRPr lang="zh-CN" altLang="en-US" b="1" dirty="0"/>
          </a:p>
          <a:p>
            <a:pPr eaLnBrk="1" hangingPunct="1">
              <a:lnSpc>
                <a:spcPct val="140000"/>
              </a:lnSpc>
            </a:pPr>
            <a:r>
              <a:rPr lang="zh-CN" altLang="en-US" dirty="0"/>
              <a:t>好的评论应该是观点深刻、新颖、正确。</a:t>
            </a:r>
          </a:p>
          <a:p>
            <a:pPr lvl="1" eaLnBrk="1" hangingPunct="1">
              <a:lnSpc>
                <a:spcPct val="140000"/>
              </a:lnSpc>
            </a:pPr>
            <a:r>
              <a:rPr lang="zh-CN" altLang="en-US" sz="2400" dirty="0">
                <a:latin typeface="Arial" panose="020B0604020202020204" pitchFamily="34" charset="0"/>
                <a:ea typeface="楷体_GB2312"/>
                <a:cs typeface="楷体_GB2312"/>
              </a:rPr>
              <a:t>“</a:t>
            </a:r>
            <a:r>
              <a:rPr lang="zh-CN" altLang="en-US" sz="2400" dirty="0">
                <a:ea typeface="楷体_GB2312"/>
                <a:cs typeface="楷体_GB2312"/>
              </a:rPr>
              <a:t>争议性；明确性；平衡性；挑战性</a:t>
            </a:r>
            <a:r>
              <a:rPr lang="zh-CN" altLang="en-US" sz="2400" dirty="0">
                <a:latin typeface="Arial" panose="020B0604020202020204" pitchFamily="34" charset="0"/>
                <a:ea typeface="楷体_GB2312"/>
                <a:cs typeface="楷体_GB2312"/>
              </a:rPr>
              <a:t>”</a:t>
            </a:r>
            <a:r>
              <a:rPr lang="zh-CN" altLang="en-US" sz="2400" dirty="0">
                <a:ea typeface="楷体_GB2312"/>
                <a:cs typeface="楷体_GB2312"/>
              </a:rPr>
              <a:t>（英奇等）</a:t>
            </a:r>
          </a:p>
          <a:p>
            <a:pPr eaLnBrk="1" hangingPunct="1">
              <a:lnSpc>
                <a:spcPct val="140000"/>
              </a:lnSpc>
            </a:pPr>
            <a:r>
              <a:rPr lang="zh-CN" altLang="en-US" dirty="0"/>
              <a:t>如何形成正确的观点</a:t>
            </a:r>
            <a:r>
              <a:rPr lang="en-US" altLang="zh-CN" dirty="0"/>
              <a:t>?</a:t>
            </a:r>
          </a:p>
        </p:txBody>
      </p:sp>
      <p:sp>
        <p:nvSpPr>
          <p:cNvPr id="65540" name="日期占位符 3">
            <a:extLst>
              <a:ext uri="{FF2B5EF4-FFF2-40B4-BE49-F238E27FC236}">
                <a16:creationId xmlns="" xmlns:a16="http://schemas.microsoft.com/office/drawing/2014/main" id="{94218F3C-637F-4D9B-AF4F-DA5F47D99D35}"/>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A0DC090-E672-4B0E-B0AA-0E114AD8376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5541" name="页脚占位符 5">
            <a:extLst>
              <a:ext uri="{FF2B5EF4-FFF2-40B4-BE49-F238E27FC236}">
                <a16:creationId xmlns="" xmlns:a16="http://schemas.microsoft.com/office/drawing/2014/main" id="{DA5C85BB-A621-4DA9-9157-E1EAF1F1797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5542" name="灯片编号占位符 4">
            <a:extLst>
              <a:ext uri="{FF2B5EF4-FFF2-40B4-BE49-F238E27FC236}">
                <a16:creationId xmlns="" xmlns:a16="http://schemas.microsoft.com/office/drawing/2014/main" id="{CBCBA4B9-80D3-404E-A8A1-FF982B4D8D77}"/>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B3F5FF9-8DC2-4535-8AB2-DC36734A2985}"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42</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 xmlns:a16="http://schemas.microsoft.com/office/drawing/2014/main" id="{CAFA8021-BCE6-4854-970F-0771FA8A57C2}"/>
              </a:ext>
            </a:extLst>
          </p:cNvPr>
          <p:cNvSpPr>
            <a:spLocks noGrp="1" noRot="1"/>
          </p:cNvSpPr>
          <p:nvPr>
            <p:ph type="title"/>
          </p:nvPr>
        </p:nvSpPr>
        <p:spPr>
          <a:xfrm>
            <a:off x="982663" y="457200"/>
            <a:ext cx="7704137" cy="739775"/>
          </a:xfrm>
        </p:spPr>
        <p:txBody>
          <a:bodyPr/>
          <a:lstStyle/>
          <a:p>
            <a:pPr eaLnBrk="1" hangingPunct="1"/>
            <a:r>
              <a:rPr lang="zh-CN" altLang="en-US">
                <a:ln>
                  <a:noFill/>
                </a:ln>
              </a:rPr>
              <a:t>一、</a:t>
            </a:r>
            <a:r>
              <a:rPr lang="zh-CN" altLang="en-US">
                <a:ln>
                  <a:noFill/>
                </a:ln>
                <a:latin typeface="Arial" panose="020B0604020202020204" pitchFamily="34" charset="0"/>
              </a:rPr>
              <a:t>  </a:t>
            </a:r>
            <a:r>
              <a:rPr lang="zh-CN" altLang="en-US">
                <a:ln>
                  <a:noFill/>
                </a:ln>
              </a:rPr>
              <a:t>论点</a:t>
            </a:r>
          </a:p>
        </p:txBody>
      </p:sp>
      <p:sp>
        <p:nvSpPr>
          <p:cNvPr id="353283" name="Rectangle 3">
            <a:extLst>
              <a:ext uri="{FF2B5EF4-FFF2-40B4-BE49-F238E27FC236}">
                <a16:creationId xmlns="" xmlns:a16="http://schemas.microsoft.com/office/drawing/2014/main" id="{AF590299-2591-432B-B63D-703083D82EBE}"/>
              </a:ext>
            </a:extLst>
          </p:cNvPr>
          <p:cNvSpPr>
            <a:spLocks noGrp="1" noChangeArrowheads="1"/>
          </p:cNvSpPr>
          <p:nvPr>
            <p:ph idx="1"/>
          </p:nvPr>
        </p:nvSpPr>
        <p:spPr>
          <a:xfrm>
            <a:off x="1116013" y="1927225"/>
            <a:ext cx="7704137" cy="3332163"/>
          </a:xfrm>
        </p:spPr>
        <p:txBody>
          <a:bodyPr rtlCol="0">
            <a:normAutofit fontScale="92500" lnSpcReduction="20000"/>
          </a:bodyPr>
          <a:lstStyle/>
          <a:p>
            <a:pPr eaLnBrk="1" fontAlgn="auto" hangingPunct="1">
              <a:buClr>
                <a:schemeClr val="accent1">
                  <a:lumMod val="75000"/>
                </a:schemeClr>
              </a:buClr>
              <a:buFont typeface="Wingdings" panose="05000000000000000000" pitchFamily="2" charset="2"/>
              <a:buNone/>
              <a:defRPr/>
            </a:pPr>
            <a:r>
              <a:rPr lang="en-US" altLang="zh-CN" sz="2800" dirty="0"/>
              <a:t>2</a:t>
            </a:r>
            <a:r>
              <a:rPr lang="zh-CN" altLang="en-US" sz="2800" dirty="0"/>
              <a:t>、总论点与分论点</a:t>
            </a:r>
          </a:p>
          <a:p>
            <a:pPr eaLnBrk="1" fontAlgn="auto" hangingPunct="1">
              <a:buClr>
                <a:schemeClr val="accent1">
                  <a:lumMod val="75000"/>
                </a:schemeClr>
              </a:buClr>
              <a:buFont typeface="Arial"/>
              <a:buChar char="•"/>
              <a:defRPr/>
            </a:pPr>
            <a:r>
              <a:rPr lang="zh-CN" altLang="en-US" sz="2800" dirty="0"/>
              <a:t>总论点：中心论点、基本论点。贯穿全文。</a:t>
            </a:r>
          </a:p>
          <a:p>
            <a:pPr eaLnBrk="1" fontAlgn="auto" hangingPunct="1">
              <a:buClr>
                <a:schemeClr val="accent1">
                  <a:lumMod val="75000"/>
                </a:schemeClr>
              </a:buClr>
              <a:buFont typeface="Arial"/>
              <a:buChar char="•"/>
              <a:defRPr/>
            </a:pPr>
            <a:r>
              <a:rPr lang="zh-CN" altLang="en-US" sz="2800" dirty="0"/>
              <a:t>分论点：对总论点进行补充、说明和发挥的从属性的论点。</a:t>
            </a:r>
          </a:p>
          <a:p>
            <a:pPr eaLnBrk="1" fontAlgn="auto" hangingPunct="1">
              <a:buClr>
                <a:schemeClr val="accent1">
                  <a:lumMod val="75000"/>
                </a:schemeClr>
              </a:buClr>
              <a:buFont typeface="Arial"/>
              <a:buChar char="•"/>
              <a:defRPr/>
            </a:pPr>
            <a:r>
              <a:rPr lang="zh-CN" altLang="en-US" sz="2800" dirty="0"/>
              <a:t>主从关系、因果关系、递进关系等。</a:t>
            </a:r>
          </a:p>
          <a:p>
            <a:pPr eaLnBrk="1" fontAlgn="auto" hangingPunct="1">
              <a:buClr>
                <a:schemeClr val="accent1">
                  <a:lumMod val="75000"/>
                </a:schemeClr>
              </a:buClr>
              <a:buFont typeface="Wingdings" panose="05000000000000000000" pitchFamily="2" charset="2"/>
              <a:buNone/>
              <a:defRPr/>
            </a:pPr>
            <a:endParaRPr lang="zh-CN" altLang="en-US" sz="2800" dirty="0"/>
          </a:p>
          <a:p>
            <a:pPr eaLnBrk="1" fontAlgn="auto" hangingPunct="1">
              <a:buClr>
                <a:schemeClr val="accent1">
                  <a:lumMod val="75000"/>
                </a:schemeClr>
              </a:buClr>
              <a:buFont typeface="Wingdings" panose="05000000000000000000" pitchFamily="2" charset="2"/>
              <a:buNone/>
              <a:defRPr/>
            </a:pPr>
            <a:r>
              <a:rPr lang="zh-CN" altLang="en-US" sz="2800" dirty="0"/>
              <a:t> </a:t>
            </a:r>
          </a:p>
          <a:p>
            <a:pPr eaLnBrk="1" fontAlgn="auto" hangingPunct="1">
              <a:buClr>
                <a:schemeClr val="accent1">
                  <a:lumMod val="75000"/>
                </a:schemeClr>
              </a:buClr>
              <a:buFont typeface="Arial"/>
              <a:buChar char="•"/>
              <a:defRPr/>
            </a:pPr>
            <a:endParaRPr lang="en-US" altLang="zh-CN" sz="2800" dirty="0"/>
          </a:p>
        </p:txBody>
      </p:sp>
      <p:sp>
        <p:nvSpPr>
          <p:cNvPr id="67588" name="日期占位符 3">
            <a:extLst>
              <a:ext uri="{FF2B5EF4-FFF2-40B4-BE49-F238E27FC236}">
                <a16:creationId xmlns="" xmlns:a16="http://schemas.microsoft.com/office/drawing/2014/main" id="{B9DC3AEB-1BF2-4576-9436-5D9A78A8DA0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EC0ED81-D305-475C-8189-41B2D61677E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7589" name="页脚占位符 5">
            <a:extLst>
              <a:ext uri="{FF2B5EF4-FFF2-40B4-BE49-F238E27FC236}">
                <a16:creationId xmlns="" xmlns:a16="http://schemas.microsoft.com/office/drawing/2014/main" id="{A19E7F6A-4461-40B8-9675-04EA515A888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7590" name="灯片编号占位符 4">
            <a:extLst>
              <a:ext uri="{FF2B5EF4-FFF2-40B4-BE49-F238E27FC236}">
                <a16:creationId xmlns="" xmlns:a16="http://schemas.microsoft.com/office/drawing/2014/main" id="{19FB961D-1144-4681-BD2B-2BC7C27518F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AF53A97-1115-4682-992E-3B3080B5664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43</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a:extLst>
              <a:ext uri="{FF2B5EF4-FFF2-40B4-BE49-F238E27FC236}">
                <a16:creationId xmlns="" xmlns:a16="http://schemas.microsoft.com/office/drawing/2014/main" id="{797A7CED-920C-47CB-8DD7-39406613E343}"/>
              </a:ext>
            </a:extLst>
          </p:cNvPr>
          <p:cNvSpPr>
            <a:spLocks noGrp="1" noRot="1"/>
          </p:cNvSpPr>
          <p:nvPr>
            <p:ph type="title"/>
          </p:nvPr>
        </p:nvSpPr>
        <p:spPr>
          <a:xfrm>
            <a:off x="982663" y="457200"/>
            <a:ext cx="7704137" cy="884238"/>
          </a:xfrm>
        </p:spPr>
        <p:txBody>
          <a:bodyPr/>
          <a:lstStyle/>
          <a:p>
            <a:pPr eaLnBrk="1" hangingPunct="1"/>
            <a:r>
              <a:rPr lang="zh-CN" altLang="en-US">
                <a:ln>
                  <a:noFill/>
                </a:ln>
              </a:rPr>
              <a:t>一、</a:t>
            </a:r>
            <a:r>
              <a:rPr lang="zh-CN" altLang="en-US">
                <a:ln>
                  <a:noFill/>
                </a:ln>
                <a:latin typeface="Arial" panose="020B0604020202020204" pitchFamily="34" charset="0"/>
              </a:rPr>
              <a:t>  </a:t>
            </a:r>
            <a:r>
              <a:rPr lang="zh-CN" altLang="en-US">
                <a:ln>
                  <a:noFill/>
                </a:ln>
              </a:rPr>
              <a:t>论点</a:t>
            </a:r>
          </a:p>
        </p:txBody>
      </p:sp>
      <p:sp>
        <p:nvSpPr>
          <p:cNvPr id="68611" name="Rectangle 3">
            <a:extLst>
              <a:ext uri="{FF2B5EF4-FFF2-40B4-BE49-F238E27FC236}">
                <a16:creationId xmlns="" xmlns:a16="http://schemas.microsoft.com/office/drawing/2014/main" id="{4F063A17-90FA-474A-A56E-BC8EFA56A8D1}"/>
              </a:ext>
            </a:extLst>
          </p:cNvPr>
          <p:cNvSpPr>
            <a:spLocks noGrp="1"/>
          </p:cNvSpPr>
          <p:nvPr>
            <p:ph idx="1"/>
          </p:nvPr>
        </p:nvSpPr>
        <p:spPr>
          <a:xfrm>
            <a:off x="1187450" y="2205038"/>
            <a:ext cx="7704138" cy="3332162"/>
          </a:xfrm>
        </p:spPr>
        <p:txBody>
          <a:bodyPr/>
          <a:lstStyle/>
          <a:p>
            <a:pPr eaLnBrk="1" hangingPunct="1">
              <a:buFont typeface="Wingdings" panose="05000000000000000000" pitchFamily="2" charset="2"/>
              <a:buNone/>
            </a:pPr>
            <a:r>
              <a:rPr lang="en-US" altLang="zh-CN" dirty="0"/>
              <a:t>3</a:t>
            </a:r>
            <a:r>
              <a:rPr lang="zh-CN" altLang="en-US" dirty="0"/>
              <a:t>、表达论点的思维形式是</a:t>
            </a:r>
            <a:r>
              <a:rPr lang="zh-CN" altLang="en-US" dirty="0">
                <a:latin typeface="Arial" panose="020B0604020202020204" pitchFamily="34" charset="0"/>
              </a:rPr>
              <a:t>“</a:t>
            </a:r>
            <a:r>
              <a:rPr lang="zh-CN" altLang="en-US" dirty="0"/>
              <a:t>判断</a:t>
            </a:r>
            <a:r>
              <a:rPr lang="zh-CN" altLang="en-US" dirty="0">
                <a:latin typeface="Arial" panose="020B0604020202020204" pitchFamily="34" charset="0"/>
              </a:rPr>
              <a:t>”</a:t>
            </a:r>
            <a:endParaRPr lang="zh-CN" altLang="en-US" dirty="0"/>
          </a:p>
          <a:p>
            <a:pPr eaLnBrk="1" hangingPunct="1">
              <a:buFont typeface="Wingdings" panose="05000000000000000000" pitchFamily="2" charset="2"/>
              <a:buNone/>
            </a:pPr>
            <a:r>
              <a:rPr lang="zh-CN" altLang="en-US" dirty="0"/>
              <a:t>判断：对对象有所断定的思维形式</a:t>
            </a:r>
          </a:p>
          <a:p>
            <a:pPr eaLnBrk="1" hangingPunct="1">
              <a:buFont typeface="Wingdings" panose="05000000000000000000" pitchFamily="2" charset="2"/>
              <a:buNone/>
            </a:pPr>
            <a:r>
              <a:rPr lang="zh-CN" altLang="en-US" dirty="0"/>
              <a:t>判断的语句表达形式：陈述句</a:t>
            </a:r>
          </a:p>
          <a:p>
            <a:pPr eaLnBrk="1" hangingPunct="1">
              <a:buFont typeface="Wingdings" panose="05000000000000000000" pitchFamily="2" charset="2"/>
              <a:buNone/>
            </a:pPr>
            <a:r>
              <a:rPr lang="zh-CN" altLang="en-US" dirty="0"/>
              <a:t>思考：</a:t>
            </a:r>
            <a:r>
              <a:rPr lang="zh-CN" altLang="en-US" dirty="0">
                <a:latin typeface="Arial" panose="020B0604020202020204" pitchFamily="34" charset="0"/>
              </a:rPr>
              <a:t>“</a:t>
            </a:r>
            <a:r>
              <a:rPr lang="zh-CN" altLang="en-US" dirty="0">
                <a:ea typeface="楷体_GB2312"/>
                <a:cs typeface="楷体_GB2312"/>
              </a:rPr>
              <a:t>疑问句、祈使句、感叹句等一望可知其</a:t>
            </a:r>
            <a:r>
              <a:rPr lang="zh-CN" altLang="en-US" dirty="0">
                <a:latin typeface="Arial" panose="020B0604020202020204" pitchFamily="34" charset="0"/>
                <a:ea typeface="楷体_GB2312"/>
                <a:cs typeface="楷体_GB2312"/>
              </a:rPr>
              <a:t>‘</a:t>
            </a:r>
            <a:r>
              <a:rPr lang="zh-CN" altLang="en-US" dirty="0">
                <a:ea typeface="楷体_GB2312"/>
                <a:cs typeface="楷体_GB2312"/>
              </a:rPr>
              <a:t>都不直接表达判断</a:t>
            </a:r>
            <a:r>
              <a:rPr lang="zh-CN" altLang="en-US" dirty="0">
                <a:latin typeface="Arial" panose="020B0604020202020204" pitchFamily="34" charset="0"/>
                <a:ea typeface="楷体_GB2312"/>
                <a:cs typeface="楷体_GB2312"/>
              </a:rPr>
              <a:t>’</a:t>
            </a:r>
            <a:r>
              <a:rPr lang="zh-CN" altLang="en-US" dirty="0">
                <a:ea typeface="楷体_GB2312"/>
                <a:cs typeface="楷体_GB2312"/>
              </a:rPr>
              <a:t>。如果这些句子充满了新闻评论，就可能是没有论点或论点不鲜明的新闻评论</a:t>
            </a:r>
            <a:r>
              <a:rPr lang="zh-CN" altLang="en-US" dirty="0">
                <a:latin typeface="Arial" panose="020B0604020202020204" pitchFamily="34" charset="0"/>
              </a:rPr>
              <a:t>”</a:t>
            </a:r>
            <a:r>
              <a:rPr lang="zh-CN" altLang="en-US" dirty="0"/>
              <a:t>（马少华，</a:t>
            </a:r>
            <a:r>
              <a:rPr lang="en-US" altLang="zh-CN" dirty="0"/>
              <a:t>26</a:t>
            </a:r>
            <a:r>
              <a:rPr lang="zh-CN" altLang="en-US" dirty="0"/>
              <a:t>页）</a:t>
            </a:r>
          </a:p>
        </p:txBody>
      </p:sp>
      <p:sp>
        <p:nvSpPr>
          <p:cNvPr id="68612" name="日期占位符 3">
            <a:extLst>
              <a:ext uri="{FF2B5EF4-FFF2-40B4-BE49-F238E27FC236}">
                <a16:creationId xmlns="" xmlns:a16="http://schemas.microsoft.com/office/drawing/2014/main" id="{71E2F807-A2E2-4533-9A2D-C9075F17B8B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3C07FE1-2350-41D5-80B1-4081BCD99D8A}"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8613" name="页脚占位符 5">
            <a:extLst>
              <a:ext uri="{FF2B5EF4-FFF2-40B4-BE49-F238E27FC236}">
                <a16:creationId xmlns="" xmlns:a16="http://schemas.microsoft.com/office/drawing/2014/main" id="{7BAECD58-0ECE-4502-B44C-70D3326EA8C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8614" name="灯片编号占位符 4">
            <a:extLst>
              <a:ext uri="{FF2B5EF4-FFF2-40B4-BE49-F238E27FC236}">
                <a16:creationId xmlns="" xmlns:a16="http://schemas.microsoft.com/office/drawing/2014/main" id="{6622D886-716E-4BA5-941D-D462325E003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E47C2DB-0DC0-40E7-A9B6-65A9735CA5A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44</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 xmlns:a16="http://schemas.microsoft.com/office/drawing/2014/main" id="{81052620-5C17-4434-BE71-A677EF11E292}"/>
              </a:ext>
            </a:extLst>
          </p:cNvPr>
          <p:cNvSpPr>
            <a:spLocks noGrp="1" noRot="1"/>
          </p:cNvSpPr>
          <p:nvPr>
            <p:ph type="title"/>
          </p:nvPr>
        </p:nvSpPr>
        <p:spPr>
          <a:xfrm>
            <a:off x="982663" y="457200"/>
            <a:ext cx="7704137" cy="1027113"/>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11619" name="Rectangle 3">
            <a:extLst>
              <a:ext uri="{FF2B5EF4-FFF2-40B4-BE49-F238E27FC236}">
                <a16:creationId xmlns="" xmlns:a16="http://schemas.microsoft.com/office/drawing/2014/main" id="{D764E043-4D47-4866-AC3E-B462F792673E}"/>
              </a:ext>
            </a:extLst>
          </p:cNvPr>
          <p:cNvSpPr>
            <a:spLocks noGrp="1" noChangeArrowheads="1"/>
          </p:cNvSpPr>
          <p:nvPr>
            <p:ph idx="1"/>
          </p:nvPr>
        </p:nvSpPr>
        <p:spPr>
          <a:xfrm>
            <a:off x="827088" y="2130425"/>
            <a:ext cx="7704137" cy="3332163"/>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二、 论据</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1</a:t>
            </a:r>
            <a:r>
              <a:rPr lang="zh-CN" altLang="en-US" sz="2800" dirty="0"/>
              <a:t>、定义：论点赖以存在的根据或证据。 </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2</a:t>
            </a:r>
            <a:r>
              <a:rPr lang="zh-CN" altLang="en-US" sz="2800" dirty="0"/>
              <a:t>、事实性论据与理论性论据</a:t>
            </a:r>
          </a:p>
          <a:p>
            <a:pPr eaLnBrk="1" fontAlgn="auto" hangingPunct="1">
              <a:lnSpc>
                <a:spcPct val="90000"/>
              </a:lnSpc>
              <a:buClr>
                <a:schemeClr val="accent1">
                  <a:lumMod val="75000"/>
                </a:schemeClr>
              </a:buClr>
              <a:buFont typeface="Arial"/>
              <a:buChar char="•"/>
              <a:defRPr/>
            </a:pPr>
            <a:r>
              <a:rPr lang="zh-CN" altLang="en-US" sz="2800" dirty="0"/>
              <a:t>事实性论据：以事实为根据，包括人证、物证、典型事例、历史资料、统计数字等 </a:t>
            </a:r>
          </a:p>
          <a:p>
            <a:pPr eaLnBrk="1" fontAlgn="auto" hangingPunct="1">
              <a:lnSpc>
                <a:spcPct val="90000"/>
              </a:lnSpc>
              <a:buClr>
                <a:schemeClr val="accent1">
                  <a:lumMod val="75000"/>
                </a:schemeClr>
              </a:buClr>
              <a:buFont typeface="Arial"/>
              <a:buChar char="•"/>
              <a:defRPr/>
            </a:pPr>
            <a:r>
              <a:rPr lang="zh-CN" altLang="en-US" sz="2800" dirty="0" smtClean="0"/>
              <a:t>理论性</a:t>
            </a:r>
            <a:r>
              <a:rPr lang="zh-CN" altLang="en-US" sz="2800" dirty="0"/>
              <a:t>论据：科学的理论、公理、定义或法则 ；国家政策法规、领导人讲话；权威性言论；公认的道德规范、生活常识；富有哲理性的格言、谚语、歇后语等。</a:t>
            </a:r>
          </a:p>
        </p:txBody>
      </p:sp>
      <p:sp>
        <p:nvSpPr>
          <p:cNvPr id="69636" name="日期占位符 3">
            <a:extLst>
              <a:ext uri="{FF2B5EF4-FFF2-40B4-BE49-F238E27FC236}">
                <a16:creationId xmlns="" xmlns:a16="http://schemas.microsoft.com/office/drawing/2014/main" id="{E032267D-6CD2-483E-8AD9-39A094FB813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1854146-D0CF-4206-94D9-088BAC1E3F2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69637" name="页脚占位符 5">
            <a:extLst>
              <a:ext uri="{FF2B5EF4-FFF2-40B4-BE49-F238E27FC236}">
                <a16:creationId xmlns="" xmlns:a16="http://schemas.microsoft.com/office/drawing/2014/main" id="{84A47966-0641-49E4-9FC8-B947DC9C515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69638" name="灯片编号占位符 4">
            <a:extLst>
              <a:ext uri="{FF2B5EF4-FFF2-40B4-BE49-F238E27FC236}">
                <a16:creationId xmlns="" xmlns:a16="http://schemas.microsoft.com/office/drawing/2014/main" id="{33A480DF-5188-4BE5-BCBD-2A352CE708E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022B004-A332-4AE8-ADD1-2E32FE0B2F0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 xmlns:a16="http://schemas.microsoft.com/office/drawing/2014/main" id="{9099838A-AE6B-44FE-A12F-CD2A4FD8BC18}"/>
              </a:ext>
            </a:extLst>
          </p:cNvPr>
          <p:cNvSpPr>
            <a:spLocks noGrp="1" noRot="1"/>
          </p:cNvSpPr>
          <p:nvPr>
            <p:ph type="title"/>
          </p:nvPr>
        </p:nvSpPr>
        <p:spPr>
          <a:xfrm>
            <a:off x="982663" y="457200"/>
            <a:ext cx="7704137" cy="1027113"/>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88419" name="Rectangle 3">
            <a:extLst>
              <a:ext uri="{FF2B5EF4-FFF2-40B4-BE49-F238E27FC236}">
                <a16:creationId xmlns="" xmlns:a16="http://schemas.microsoft.com/office/drawing/2014/main" id="{B39C1454-E810-4943-9F30-025C3787B2DD}"/>
              </a:ext>
            </a:extLst>
          </p:cNvPr>
          <p:cNvSpPr>
            <a:spLocks noGrp="1" noChangeArrowheads="1"/>
          </p:cNvSpPr>
          <p:nvPr>
            <p:ph idx="1"/>
          </p:nvPr>
        </p:nvSpPr>
        <p:spPr>
          <a:xfrm>
            <a:off x="1042988" y="1916113"/>
            <a:ext cx="7704137" cy="3332162"/>
          </a:xfrm>
        </p:spPr>
        <p:txBody>
          <a:bodyPr rtlCol="0">
            <a:normAutofit fontScale="92500" lnSpcReduction="20000"/>
          </a:bodyPr>
          <a:lstStyle/>
          <a:p>
            <a:pPr eaLnBrk="1" fontAlgn="auto" hangingPunct="1">
              <a:buClr>
                <a:schemeClr val="accent1">
                  <a:lumMod val="75000"/>
                </a:schemeClr>
              </a:buClr>
              <a:buFont typeface="Wingdings" panose="05000000000000000000" pitchFamily="2" charset="2"/>
              <a:buNone/>
              <a:defRPr/>
            </a:pPr>
            <a:r>
              <a:rPr lang="zh-CN" altLang="en-US" sz="2800" dirty="0"/>
              <a:t>三、论证</a:t>
            </a:r>
          </a:p>
          <a:p>
            <a:pPr eaLnBrk="1" fontAlgn="auto" hangingPunct="1">
              <a:buClr>
                <a:schemeClr val="accent1">
                  <a:lumMod val="75000"/>
                </a:schemeClr>
              </a:buClr>
              <a:buFont typeface="Wingdings" panose="05000000000000000000" pitchFamily="2" charset="2"/>
              <a:buNone/>
              <a:defRPr/>
            </a:pPr>
            <a:r>
              <a:rPr lang="en-US" altLang="zh-CN" sz="2800" dirty="0"/>
              <a:t>1</a:t>
            </a:r>
            <a:r>
              <a:rPr lang="zh-CN" altLang="en-US" sz="2800" dirty="0"/>
              <a:t>、定义：运用和组织论据来证实论点的过程和方法。论证要合乎逻辑、推理严密。</a:t>
            </a:r>
          </a:p>
          <a:p>
            <a:pPr eaLnBrk="1" fontAlgn="auto" hangingPunct="1">
              <a:buClr>
                <a:schemeClr val="accent1">
                  <a:lumMod val="75000"/>
                </a:schemeClr>
              </a:buClr>
              <a:buFont typeface="Wingdings" panose="05000000000000000000" pitchFamily="2" charset="2"/>
              <a:buNone/>
              <a:defRPr/>
            </a:pPr>
            <a:r>
              <a:rPr lang="en-US" altLang="zh-CN" sz="2800" dirty="0"/>
              <a:t>2</a:t>
            </a:r>
            <a:r>
              <a:rPr lang="zh-CN" altLang="en-US" sz="2800" dirty="0"/>
              <a:t>、评论论证方式一般有两类：立论和驳论</a:t>
            </a:r>
          </a:p>
          <a:p>
            <a:pPr eaLnBrk="1" fontAlgn="auto" hangingPunct="1">
              <a:buClr>
                <a:schemeClr val="accent1">
                  <a:lumMod val="75000"/>
                </a:schemeClr>
              </a:buClr>
              <a:buFont typeface="Wingdings" panose="05000000000000000000" pitchFamily="2" charset="2"/>
              <a:buNone/>
              <a:defRPr/>
            </a:pPr>
            <a:r>
              <a:rPr lang="zh-CN" altLang="en-US" sz="2800" dirty="0"/>
              <a:t>立论：从正面直接阐述客观事物的真理，以证明作者提出的看法、主张。</a:t>
            </a:r>
          </a:p>
          <a:p>
            <a:pPr eaLnBrk="1" fontAlgn="auto" hangingPunct="1">
              <a:buClr>
                <a:schemeClr val="accent1">
                  <a:lumMod val="75000"/>
                </a:schemeClr>
              </a:buClr>
              <a:buFont typeface="Wingdings" panose="05000000000000000000" pitchFamily="2" charset="2"/>
              <a:buNone/>
              <a:defRPr/>
            </a:pPr>
            <a:r>
              <a:rPr lang="zh-CN" altLang="en-US" sz="2800" dirty="0"/>
              <a:t>常见的有：例证法 引证法 比较法（类比 对比）喻证法</a:t>
            </a:r>
          </a:p>
        </p:txBody>
      </p:sp>
      <p:sp>
        <p:nvSpPr>
          <p:cNvPr id="71684" name="日期占位符 3">
            <a:extLst>
              <a:ext uri="{FF2B5EF4-FFF2-40B4-BE49-F238E27FC236}">
                <a16:creationId xmlns="" xmlns:a16="http://schemas.microsoft.com/office/drawing/2014/main" id="{73779508-B229-4C97-BA25-CE804DC40AA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EDE9F7A-47D7-468E-8732-5FE641D19C1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1685" name="页脚占位符 5">
            <a:extLst>
              <a:ext uri="{FF2B5EF4-FFF2-40B4-BE49-F238E27FC236}">
                <a16:creationId xmlns="" xmlns:a16="http://schemas.microsoft.com/office/drawing/2014/main" id="{6495C40C-8A27-4DFB-8D8D-ECE34252810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1686" name="灯片编号占位符 4">
            <a:extLst>
              <a:ext uri="{FF2B5EF4-FFF2-40B4-BE49-F238E27FC236}">
                <a16:creationId xmlns="" xmlns:a16="http://schemas.microsoft.com/office/drawing/2014/main" id="{FFF7072B-7131-4434-B4AD-D554310B7CD7}"/>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37FB2D0-C51B-4FAC-A045-8FEFAC692CC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a:extLst>
              <a:ext uri="{FF2B5EF4-FFF2-40B4-BE49-F238E27FC236}">
                <a16:creationId xmlns="" xmlns:a16="http://schemas.microsoft.com/office/drawing/2014/main" id="{4FBB9B33-37B7-4EB4-9147-2BDDBB99E5A4}"/>
              </a:ext>
            </a:extLst>
          </p:cNvPr>
          <p:cNvSpPr>
            <a:spLocks noGrp="1" noRot="1"/>
          </p:cNvSpPr>
          <p:nvPr>
            <p:ph type="title"/>
          </p:nvPr>
        </p:nvSpPr>
        <p:spPr>
          <a:xfrm>
            <a:off x="982663" y="457200"/>
            <a:ext cx="7704137" cy="1027113"/>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72707" name="Rectangle 3">
            <a:extLst>
              <a:ext uri="{FF2B5EF4-FFF2-40B4-BE49-F238E27FC236}">
                <a16:creationId xmlns="" xmlns:a16="http://schemas.microsoft.com/office/drawing/2014/main" id="{55263338-83E5-47F2-B92F-D73088CEF071}"/>
              </a:ext>
            </a:extLst>
          </p:cNvPr>
          <p:cNvSpPr>
            <a:spLocks noGrp="1"/>
          </p:cNvSpPr>
          <p:nvPr>
            <p:ph idx="1"/>
          </p:nvPr>
        </p:nvSpPr>
        <p:spPr>
          <a:xfrm>
            <a:off x="982663" y="1916113"/>
            <a:ext cx="7704137" cy="4083050"/>
          </a:xfrm>
        </p:spPr>
        <p:txBody>
          <a:bodyPr/>
          <a:lstStyle/>
          <a:p>
            <a:pPr eaLnBrk="1" hangingPunct="1">
              <a:lnSpc>
                <a:spcPct val="90000"/>
              </a:lnSpc>
              <a:buFont typeface="Wingdings" panose="05000000000000000000" pitchFamily="2" charset="2"/>
              <a:buNone/>
            </a:pPr>
            <a:r>
              <a:rPr lang="zh-CN" altLang="en-US"/>
              <a:t>驳论 以反驳别人（或论敌）的某种错误观点（或反动观点）为主，在反驳错误观点的过程中宣传真理。 </a:t>
            </a:r>
          </a:p>
          <a:p>
            <a:pPr eaLnBrk="1" hangingPunct="1">
              <a:lnSpc>
                <a:spcPct val="90000"/>
              </a:lnSpc>
              <a:buFont typeface="Wingdings" panose="05000000000000000000" pitchFamily="2" charset="2"/>
              <a:buNone/>
            </a:pPr>
            <a:r>
              <a:rPr lang="zh-CN" altLang="en-US"/>
              <a:t> </a:t>
            </a:r>
          </a:p>
          <a:p>
            <a:pPr eaLnBrk="1" hangingPunct="1">
              <a:lnSpc>
                <a:spcPct val="90000"/>
              </a:lnSpc>
              <a:buFont typeface="Wingdings" panose="05000000000000000000" pitchFamily="2" charset="2"/>
              <a:buNone/>
            </a:pPr>
            <a:r>
              <a:rPr lang="zh-CN" altLang="en-US"/>
              <a:t>反证法：不是从正面直接来论证论题，而是从反面间接地论证论题。</a:t>
            </a:r>
          </a:p>
          <a:p>
            <a:pPr eaLnBrk="1" hangingPunct="1">
              <a:lnSpc>
                <a:spcPct val="90000"/>
              </a:lnSpc>
              <a:buFont typeface="Wingdings" panose="05000000000000000000" pitchFamily="2" charset="2"/>
              <a:buNone/>
            </a:pPr>
            <a:r>
              <a:rPr lang="zh-CN" altLang="en-US"/>
              <a:t>归谬法：欲擒故纵，先假定对方的论点是对的，然后以其作为前提，引出一个显然是荒谬的结论，从而以此证明对方的论点是错误的。</a:t>
            </a:r>
          </a:p>
          <a:p>
            <a:pPr eaLnBrk="1" hangingPunct="1">
              <a:lnSpc>
                <a:spcPct val="90000"/>
              </a:lnSpc>
            </a:pPr>
            <a:endParaRPr lang="en-US" altLang="zh-CN"/>
          </a:p>
        </p:txBody>
      </p:sp>
      <p:sp>
        <p:nvSpPr>
          <p:cNvPr id="72708" name="日期占位符 3">
            <a:extLst>
              <a:ext uri="{FF2B5EF4-FFF2-40B4-BE49-F238E27FC236}">
                <a16:creationId xmlns="" xmlns:a16="http://schemas.microsoft.com/office/drawing/2014/main" id="{7A5CA478-E740-47A8-B0BF-C98EDB6681B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8DC30A8-3451-4B54-A9FC-8A19D723470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2709" name="页脚占位符 5">
            <a:extLst>
              <a:ext uri="{FF2B5EF4-FFF2-40B4-BE49-F238E27FC236}">
                <a16:creationId xmlns="" xmlns:a16="http://schemas.microsoft.com/office/drawing/2014/main" id="{D38A8233-8AE6-4D5E-8067-AECE79919076}"/>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2710" name="灯片编号占位符 4">
            <a:extLst>
              <a:ext uri="{FF2B5EF4-FFF2-40B4-BE49-F238E27FC236}">
                <a16:creationId xmlns="" xmlns:a16="http://schemas.microsoft.com/office/drawing/2014/main" id="{45F69833-2374-4D9B-9D58-8047C449622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798F13F-5124-41F8-B732-63AD58B52DB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 xmlns:a16="http://schemas.microsoft.com/office/drawing/2014/main" id="{54F95B34-641A-442F-8B91-9E9E92909224}"/>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89443" name="Rectangle 3">
            <a:extLst>
              <a:ext uri="{FF2B5EF4-FFF2-40B4-BE49-F238E27FC236}">
                <a16:creationId xmlns="" xmlns:a16="http://schemas.microsoft.com/office/drawing/2014/main" id="{5582303A-5CB4-48B2-993B-2F397D7C0D6C}"/>
              </a:ext>
            </a:extLst>
          </p:cNvPr>
          <p:cNvSpPr>
            <a:spLocks noGrp="1" noChangeArrowheads="1"/>
          </p:cNvSpPr>
          <p:nvPr>
            <p:ph idx="1"/>
          </p:nvPr>
        </p:nvSpPr>
        <p:spPr>
          <a:xfrm>
            <a:off x="982663" y="1916113"/>
            <a:ext cx="7704137" cy="4083050"/>
          </a:xfrm>
        </p:spPr>
        <p:txBody>
          <a:bodyPr rtlCol="0">
            <a:normAutofit lnSpcReduction="10000"/>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sz="1800" dirty="0"/>
              <a:t>四、几种常见的推理形式</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t>（一）直接推理：直言判断变形推理，由直言判断推导出另一个直言判断的推理。</a:t>
            </a:r>
          </a:p>
          <a:p>
            <a:pPr eaLnBrk="1" fontAlgn="auto" hangingPunct="1">
              <a:lnSpc>
                <a:spcPct val="80000"/>
              </a:lnSpc>
              <a:buClr>
                <a:schemeClr val="accent1">
                  <a:lumMod val="75000"/>
                </a:schemeClr>
              </a:buClr>
              <a:buFont typeface="Wingdings" panose="05000000000000000000" pitchFamily="2" charset="2"/>
              <a:buNone/>
              <a:defRPr/>
            </a:pPr>
            <a:r>
              <a:rPr lang="en-US" altLang="zh-CN" dirty="0"/>
              <a:t>1</a:t>
            </a:r>
            <a:r>
              <a:rPr lang="zh-CN" altLang="en-US" dirty="0"/>
              <a:t>、直言判断</a:t>
            </a:r>
            <a:r>
              <a:rPr lang="en-US" altLang="zh-CN" dirty="0"/>
              <a:t>:</a:t>
            </a:r>
            <a:r>
              <a:rPr lang="zh-CN" altLang="en-US" dirty="0"/>
              <a:t>断定对象具有或者不具有某种性质的简单命题。</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latin typeface="楷体_GB2312" pitchFamily="49" charset="-122"/>
                <a:ea typeface="楷体_GB2312" pitchFamily="49" charset="-122"/>
              </a:rPr>
              <a:t>例如（</a:t>
            </a:r>
            <a:r>
              <a:rPr lang="en-US" altLang="zh-CN" dirty="0">
                <a:latin typeface="楷体_GB2312" pitchFamily="49" charset="-122"/>
                <a:ea typeface="楷体_GB2312" pitchFamily="49" charset="-122"/>
              </a:rPr>
              <a:t>1</a:t>
            </a:r>
            <a:r>
              <a:rPr lang="zh-CN" altLang="en-US" dirty="0">
                <a:latin typeface="楷体_GB2312" pitchFamily="49" charset="-122"/>
                <a:ea typeface="楷体_GB2312" pitchFamily="49" charset="-122"/>
              </a:rPr>
              <a:t>）所有商品都是有价值的。  </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latin typeface="楷体_GB2312" pitchFamily="49" charset="-122"/>
                <a:ea typeface="楷体_GB2312" pitchFamily="49" charset="-122"/>
              </a:rPr>
              <a:t>    （</a:t>
            </a:r>
            <a:r>
              <a:rPr lang="en-US" altLang="zh-CN" dirty="0">
                <a:latin typeface="楷体_GB2312" pitchFamily="49" charset="-122"/>
                <a:ea typeface="楷体_GB2312" pitchFamily="49" charset="-122"/>
              </a:rPr>
              <a:t>2</a:t>
            </a:r>
            <a:r>
              <a:rPr lang="zh-CN" altLang="en-US" dirty="0">
                <a:latin typeface="楷体_GB2312" pitchFamily="49" charset="-122"/>
                <a:ea typeface="楷体_GB2312" pitchFamily="49" charset="-122"/>
              </a:rPr>
              <a:t>）有的天鹅不是白颜色的。 </a:t>
            </a:r>
          </a:p>
          <a:p>
            <a:pPr eaLnBrk="1" fontAlgn="auto" hangingPunct="1">
              <a:lnSpc>
                <a:spcPct val="80000"/>
              </a:lnSpc>
              <a:buClr>
                <a:schemeClr val="accent1">
                  <a:lumMod val="75000"/>
                </a:schemeClr>
              </a:buClr>
              <a:buFont typeface="Wingdings" panose="05000000000000000000" pitchFamily="2" charset="2"/>
              <a:buNone/>
              <a:defRPr/>
            </a:pPr>
            <a:r>
              <a:rPr lang="zh-CN" altLang="en-US" dirty="0">
                <a:latin typeface="楷体_GB2312" pitchFamily="49" charset="-122"/>
                <a:ea typeface="楷体_GB2312" pitchFamily="49" charset="-122"/>
              </a:rPr>
              <a:t>    （</a:t>
            </a:r>
            <a:r>
              <a:rPr lang="en-US" altLang="zh-CN" dirty="0">
                <a:latin typeface="楷体_GB2312" pitchFamily="49" charset="-122"/>
                <a:ea typeface="楷体_GB2312" pitchFamily="49" charset="-122"/>
              </a:rPr>
              <a:t>3</a:t>
            </a:r>
            <a:r>
              <a:rPr lang="zh-CN" altLang="en-US" dirty="0">
                <a:latin typeface="楷体_GB2312" pitchFamily="49" charset="-122"/>
                <a:ea typeface="楷体_GB2312" pitchFamily="49" charset="-122"/>
              </a:rPr>
              <a:t>）北京大学是中国名校。</a:t>
            </a:r>
          </a:p>
          <a:p>
            <a:pPr eaLnBrk="1" fontAlgn="auto" hangingPunct="1">
              <a:lnSpc>
                <a:spcPct val="80000"/>
              </a:lnSpc>
              <a:buClr>
                <a:schemeClr val="accent1">
                  <a:lumMod val="75000"/>
                </a:schemeClr>
              </a:buClr>
              <a:buFont typeface="Wingdings" panose="05000000000000000000" pitchFamily="2" charset="2"/>
              <a:buNone/>
              <a:defRPr/>
            </a:pPr>
            <a:r>
              <a:rPr lang="en-US" altLang="zh-CN" dirty="0"/>
              <a:t>2</a:t>
            </a:r>
            <a:r>
              <a:rPr lang="zh-CN" altLang="en-US" dirty="0"/>
              <a:t>、直言命题在结构上由主项、谓项、量项和联项构成</a:t>
            </a:r>
            <a:r>
              <a:rPr lang="en-US" altLang="zh-CN" dirty="0"/>
              <a:t>. </a:t>
            </a:r>
          </a:p>
          <a:p>
            <a:pPr eaLnBrk="1" fontAlgn="auto" hangingPunct="1">
              <a:lnSpc>
                <a:spcPct val="80000"/>
              </a:lnSpc>
              <a:buClr>
                <a:schemeClr val="accent1">
                  <a:lumMod val="75000"/>
                </a:schemeClr>
              </a:buClr>
              <a:buFont typeface="Wingdings" panose="05000000000000000000" pitchFamily="2" charset="2"/>
              <a:buNone/>
              <a:defRPr/>
            </a:pPr>
            <a:r>
              <a:rPr lang="en-US" altLang="zh-CN" dirty="0"/>
              <a:t>3</a:t>
            </a:r>
            <a:r>
              <a:rPr lang="zh-CN" altLang="en-US" dirty="0"/>
              <a:t>、直言命题分为：全称肯定命题、全称否定、特称肯定、特称否定、单称肯定和单称否定六种类型。</a:t>
            </a:r>
          </a:p>
        </p:txBody>
      </p:sp>
      <p:sp>
        <p:nvSpPr>
          <p:cNvPr id="74756" name="日期占位符 3">
            <a:extLst>
              <a:ext uri="{FF2B5EF4-FFF2-40B4-BE49-F238E27FC236}">
                <a16:creationId xmlns="" xmlns:a16="http://schemas.microsoft.com/office/drawing/2014/main" id="{BF895244-1C42-46D6-BA66-BEDCC27ADDD5}"/>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D675022-6540-485C-83EA-D806F1F60E9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4757" name="页脚占位符 5">
            <a:extLst>
              <a:ext uri="{FF2B5EF4-FFF2-40B4-BE49-F238E27FC236}">
                <a16:creationId xmlns="" xmlns:a16="http://schemas.microsoft.com/office/drawing/2014/main" id="{FAA229F1-2E0F-4F3C-89B4-3956E0F5A13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4758" name="灯片编号占位符 4">
            <a:extLst>
              <a:ext uri="{FF2B5EF4-FFF2-40B4-BE49-F238E27FC236}">
                <a16:creationId xmlns="" xmlns:a16="http://schemas.microsoft.com/office/drawing/2014/main" id="{28A71318-799F-49FA-81BF-82ED0048046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3648F29-6424-4719-81EE-30C100E774D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a:extLst>
              <a:ext uri="{FF2B5EF4-FFF2-40B4-BE49-F238E27FC236}">
                <a16:creationId xmlns="" xmlns:a16="http://schemas.microsoft.com/office/drawing/2014/main" id="{0BACE7C3-4685-4FBE-B401-BB18DC7179EA}"/>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93539" name="Rectangle 3">
            <a:extLst>
              <a:ext uri="{FF2B5EF4-FFF2-40B4-BE49-F238E27FC236}">
                <a16:creationId xmlns="" xmlns:a16="http://schemas.microsoft.com/office/drawing/2014/main" id="{D818DA78-3E2C-44C7-BD2B-7900AC7FFAC2}"/>
              </a:ext>
            </a:extLst>
          </p:cNvPr>
          <p:cNvSpPr>
            <a:spLocks noGrp="1" noChangeArrowheads="1"/>
          </p:cNvSpPr>
          <p:nvPr>
            <p:ph idx="1"/>
          </p:nvPr>
        </p:nvSpPr>
        <p:spPr>
          <a:xfrm>
            <a:off x="982663" y="2349500"/>
            <a:ext cx="7704137" cy="3649663"/>
          </a:xfrm>
        </p:spPr>
        <p:txBody>
          <a:bodyPr rtlCol="0">
            <a:normAutofit fontScale="92500" lnSpcReduction="10000"/>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sz="2800" dirty="0"/>
              <a:t>(1)</a:t>
            </a:r>
            <a:r>
              <a:rPr lang="zh-CN" altLang="en-US" sz="2800" dirty="0"/>
              <a:t>换质推理</a:t>
            </a:r>
            <a:br>
              <a:rPr lang="zh-CN" altLang="en-US" sz="2800" dirty="0"/>
            </a:br>
            <a:r>
              <a:rPr lang="zh-CN" altLang="en-US" sz="2800" dirty="0"/>
              <a:t>　　换质推理是通过改变前提中直言命题的联项，即将</a:t>
            </a:r>
            <a:r>
              <a:rPr lang="zh-CN" altLang="en-US" sz="2800" dirty="0">
                <a:latin typeface="Arial"/>
              </a:rPr>
              <a:t>“</a:t>
            </a:r>
            <a:r>
              <a:rPr lang="zh-CN" altLang="en-US" sz="2800" dirty="0"/>
              <a:t>是</a:t>
            </a:r>
            <a:r>
              <a:rPr lang="zh-CN" altLang="en-US" sz="2800" dirty="0">
                <a:latin typeface="Arial"/>
              </a:rPr>
              <a:t>”</a:t>
            </a:r>
            <a:r>
              <a:rPr lang="zh-CN" altLang="en-US" sz="2800" dirty="0"/>
              <a:t>改为</a:t>
            </a:r>
            <a:r>
              <a:rPr lang="zh-CN" altLang="en-US" sz="2800" dirty="0">
                <a:latin typeface="Arial"/>
              </a:rPr>
              <a:t>“</a:t>
            </a:r>
            <a:r>
              <a:rPr lang="zh-CN" altLang="en-US" sz="2800" dirty="0"/>
              <a:t>不是</a:t>
            </a:r>
            <a:r>
              <a:rPr lang="zh-CN" altLang="en-US" sz="2800" dirty="0">
                <a:latin typeface="Arial"/>
              </a:rPr>
              <a:t>”</a:t>
            </a:r>
            <a:r>
              <a:rPr lang="zh-CN" altLang="en-US" sz="2800" dirty="0"/>
              <a:t>或将</a:t>
            </a:r>
            <a:r>
              <a:rPr lang="zh-CN" altLang="en-US" sz="2800" dirty="0">
                <a:latin typeface="Arial"/>
              </a:rPr>
              <a:t>“</a:t>
            </a:r>
            <a:r>
              <a:rPr lang="zh-CN" altLang="en-US" sz="2800" dirty="0"/>
              <a:t>不是</a:t>
            </a:r>
            <a:r>
              <a:rPr lang="zh-CN" altLang="en-US" sz="2800" dirty="0">
                <a:latin typeface="Arial"/>
              </a:rPr>
              <a:t>”</a:t>
            </a:r>
            <a:r>
              <a:rPr lang="zh-CN" altLang="en-US" sz="2800" dirty="0"/>
              <a:t>改为</a:t>
            </a:r>
            <a:r>
              <a:rPr lang="zh-CN" altLang="en-US" sz="2800" dirty="0">
                <a:latin typeface="Arial"/>
              </a:rPr>
              <a:t>“</a:t>
            </a:r>
            <a:r>
              <a:rPr lang="zh-CN" altLang="en-US" sz="2800" dirty="0"/>
              <a:t>是</a:t>
            </a:r>
            <a:r>
              <a:rPr lang="zh-CN" altLang="en-US" sz="2800" dirty="0">
                <a:latin typeface="Arial"/>
              </a:rPr>
              <a:t>”</a:t>
            </a:r>
            <a:r>
              <a:rPr lang="zh-CN" altLang="en-US" sz="2800" dirty="0"/>
              <a:t>，从而推出结论的推理方法。 </a:t>
            </a:r>
          </a:p>
          <a:p>
            <a:pPr eaLnBrk="1" fontAlgn="auto" hangingPunct="1">
              <a:lnSpc>
                <a:spcPct val="120000"/>
              </a:lnSpc>
              <a:buClr>
                <a:schemeClr val="accent1">
                  <a:lumMod val="75000"/>
                </a:schemeClr>
              </a:buClr>
              <a:buFont typeface="Wingdings" panose="05000000000000000000" pitchFamily="2" charset="2"/>
              <a:buNone/>
              <a:defRPr/>
            </a:pPr>
            <a:r>
              <a:rPr lang="zh-CN" altLang="en-US" sz="2800" dirty="0"/>
              <a:t>     直言命题</a:t>
            </a:r>
            <a:r>
              <a:rPr lang="en-US" altLang="zh-CN" sz="2800" dirty="0"/>
              <a:t>A</a:t>
            </a:r>
            <a:r>
              <a:rPr lang="zh-CN" altLang="en-US" sz="2800" dirty="0"/>
              <a:t>、</a:t>
            </a:r>
            <a:r>
              <a:rPr lang="en-US" altLang="zh-CN" sz="2800" dirty="0"/>
              <a:t>E</a:t>
            </a:r>
            <a:r>
              <a:rPr lang="zh-CN" altLang="en-US" sz="2800" dirty="0"/>
              <a:t>、</a:t>
            </a:r>
            <a:r>
              <a:rPr lang="en-US" altLang="zh-CN" sz="2800" dirty="0"/>
              <a:t>I</a:t>
            </a:r>
            <a:r>
              <a:rPr lang="zh-CN" altLang="en-US" sz="2800" dirty="0"/>
              <a:t>、</a:t>
            </a:r>
            <a:r>
              <a:rPr lang="en-US" altLang="zh-CN" sz="2800" dirty="0"/>
              <a:t>O</a:t>
            </a:r>
            <a:r>
              <a:rPr lang="zh-CN" altLang="en-US" sz="2800" dirty="0"/>
              <a:t>的换质推理情况如下：</a:t>
            </a:r>
            <a:br>
              <a:rPr lang="zh-CN" altLang="en-US" sz="2800" dirty="0"/>
            </a:br>
            <a:r>
              <a:rPr lang="zh-CN" altLang="en-US" sz="2800" dirty="0"/>
              <a:t>　　</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所有</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是</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可以换质为</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所有</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不是非</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a:t>
            </a:r>
            <a:br>
              <a:rPr lang="zh-CN" altLang="en-US" sz="2800" dirty="0">
                <a:latin typeface="楷体_GB2312" pitchFamily="49" charset="-122"/>
                <a:ea typeface="楷体_GB2312" pitchFamily="49" charset="-122"/>
              </a:rPr>
            </a:br>
            <a:r>
              <a:rPr lang="zh-CN" altLang="en-US" sz="2800" dirty="0">
                <a:latin typeface="楷体_GB2312" pitchFamily="49" charset="-122"/>
                <a:ea typeface="楷体_GB2312" pitchFamily="49" charset="-122"/>
              </a:rPr>
              <a:t>　　</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所有</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不是</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可以换质为</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所有</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是非</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a:t>
            </a:r>
            <a:br>
              <a:rPr lang="zh-CN" altLang="en-US" sz="2800" dirty="0">
                <a:latin typeface="楷体_GB2312" pitchFamily="49" charset="-122"/>
                <a:ea typeface="楷体_GB2312" pitchFamily="49" charset="-122"/>
              </a:rPr>
            </a:br>
            <a:r>
              <a:rPr lang="zh-CN" altLang="en-US" sz="2800" dirty="0">
                <a:latin typeface="楷体_GB2312" pitchFamily="49" charset="-122"/>
                <a:ea typeface="楷体_GB2312" pitchFamily="49" charset="-122"/>
              </a:rPr>
              <a:t>　　</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有些</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是</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可以换质为</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有些</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不是非</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a:t>
            </a:r>
            <a:br>
              <a:rPr lang="zh-CN" altLang="en-US" sz="2800" dirty="0">
                <a:latin typeface="楷体_GB2312" pitchFamily="49" charset="-122"/>
                <a:ea typeface="楷体_GB2312" pitchFamily="49" charset="-122"/>
              </a:rPr>
            </a:br>
            <a:r>
              <a:rPr lang="zh-CN" altLang="en-US" sz="2800" dirty="0">
                <a:latin typeface="楷体_GB2312" pitchFamily="49" charset="-122"/>
                <a:ea typeface="楷体_GB2312" pitchFamily="49" charset="-122"/>
              </a:rPr>
              <a:t>　　</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有些</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不是</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可以换质为</a:t>
            </a:r>
            <a:r>
              <a:rPr lang="zh-CN" altLang="en-US" sz="2800" dirty="0">
                <a:latin typeface="Arial"/>
                <a:ea typeface="楷体_GB2312" pitchFamily="49" charset="-122"/>
              </a:rPr>
              <a:t>“</a:t>
            </a:r>
            <a:r>
              <a:rPr lang="zh-CN" altLang="en-US" sz="2800" dirty="0">
                <a:latin typeface="楷体_GB2312" pitchFamily="49" charset="-122"/>
                <a:ea typeface="楷体_GB2312" pitchFamily="49" charset="-122"/>
              </a:rPr>
              <a:t>有些</a:t>
            </a:r>
            <a:r>
              <a:rPr lang="en-US" altLang="zh-CN" sz="2800" dirty="0">
                <a:latin typeface="楷体_GB2312" pitchFamily="49" charset="-122"/>
                <a:ea typeface="楷体_GB2312" pitchFamily="49" charset="-122"/>
              </a:rPr>
              <a:t>S</a:t>
            </a:r>
            <a:r>
              <a:rPr lang="zh-CN" altLang="en-US" sz="2800" dirty="0">
                <a:latin typeface="楷体_GB2312" pitchFamily="49" charset="-122"/>
                <a:ea typeface="楷体_GB2312" pitchFamily="49" charset="-122"/>
              </a:rPr>
              <a:t>是非</a:t>
            </a:r>
            <a:r>
              <a:rPr lang="en-US" altLang="zh-CN" sz="2800" dirty="0">
                <a:latin typeface="楷体_GB2312" pitchFamily="49" charset="-122"/>
                <a:ea typeface="楷体_GB2312" pitchFamily="49" charset="-122"/>
              </a:rPr>
              <a:t>P</a:t>
            </a:r>
            <a:r>
              <a:rPr lang="en-US" altLang="zh-CN" sz="2800" dirty="0">
                <a:latin typeface="Arial"/>
                <a:ea typeface="楷体_GB2312" pitchFamily="49" charset="-122"/>
              </a:rPr>
              <a:t>”</a:t>
            </a:r>
            <a:r>
              <a:rPr lang="zh-CN" altLang="en-US" sz="2800" dirty="0">
                <a:latin typeface="楷体_GB2312" pitchFamily="49" charset="-122"/>
                <a:ea typeface="楷体_GB2312" pitchFamily="49" charset="-122"/>
              </a:rPr>
              <a:t>。</a:t>
            </a:r>
            <a:r>
              <a:rPr lang="zh-CN" altLang="en-US" sz="2000" dirty="0">
                <a:latin typeface="楷体_GB2312" pitchFamily="49" charset="-122"/>
                <a:ea typeface="楷体_GB2312" pitchFamily="49" charset="-122"/>
              </a:rPr>
              <a:t>　　 </a:t>
            </a:r>
          </a:p>
        </p:txBody>
      </p:sp>
      <p:sp>
        <p:nvSpPr>
          <p:cNvPr id="75780" name="日期占位符 3">
            <a:extLst>
              <a:ext uri="{FF2B5EF4-FFF2-40B4-BE49-F238E27FC236}">
                <a16:creationId xmlns="" xmlns:a16="http://schemas.microsoft.com/office/drawing/2014/main" id="{DBC61245-2F29-4CC7-BCDC-09C9953B0CB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3617A6A-A963-41D9-8FFB-74989D9C627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5781" name="页脚占位符 5">
            <a:extLst>
              <a:ext uri="{FF2B5EF4-FFF2-40B4-BE49-F238E27FC236}">
                <a16:creationId xmlns="" xmlns:a16="http://schemas.microsoft.com/office/drawing/2014/main" id="{85EF6555-81C4-4D04-A5C8-4CCE5917099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5782" name="灯片编号占位符 4">
            <a:extLst>
              <a:ext uri="{FF2B5EF4-FFF2-40B4-BE49-F238E27FC236}">
                <a16:creationId xmlns="" xmlns:a16="http://schemas.microsoft.com/office/drawing/2014/main" id="{1FFDB217-6378-41C8-AA0B-673E480A316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78DDBA9-8C9F-45A9-BFB0-E9E004C9CCA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49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a:ln>
                  <a:noFill/>
                </a:ln>
              </a:rPr>
              <a:t>讨论：新闻行业机器人的</a:t>
            </a:r>
            <a:r>
              <a:rPr lang="zh-CN" altLang="en-US" dirty="0" smtClean="0">
                <a:ln>
                  <a:noFill/>
                </a:ln>
              </a:rPr>
              <a:t>应用</a:t>
            </a:r>
            <a:endParaRPr lang="zh-CN" altLang="en-US" dirty="0"/>
          </a:p>
        </p:txBody>
      </p:sp>
      <p:sp>
        <p:nvSpPr>
          <p:cNvPr id="5" name="日期占位符 4"/>
          <p:cNvSpPr>
            <a:spLocks noGrp="1"/>
          </p:cNvSpPr>
          <p:nvPr>
            <p:ph type="dt" sz="half" idx="10"/>
          </p:nvPr>
        </p:nvSpPr>
        <p:spPr/>
        <p:txBody>
          <a:bodyPr/>
          <a:lstStyle/>
          <a:p>
            <a:pPr>
              <a:defRPr/>
            </a:pPr>
            <a:fld id="{DD75E7DB-95C3-48AE-B4EF-18D2FEBA7ACD}" type="datetime1">
              <a:rPr lang="zh-CN" altLang="en-US" smtClean="0"/>
              <a:pPr>
                <a:defRPr/>
              </a:pPr>
              <a:t>2023/6/29</a:t>
            </a:fld>
            <a:endParaRPr lang="en-US" altLang="zh-CN"/>
          </a:p>
        </p:txBody>
      </p:sp>
      <p:sp>
        <p:nvSpPr>
          <p:cNvPr id="6" name="页脚占位符 5"/>
          <p:cNvSpPr>
            <a:spLocks noGrp="1"/>
          </p:cNvSpPr>
          <p:nvPr>
            <p:ph type="ftr" sz="quarter" idx="11"/>
          </p:nvPr>
        </p:nvSpPr>
        <p:spPr/>
        <p:txBody>
          <a:bodyPr/>
          <a:lstStyle/>
          <a:p>
            <a:pPr>
              <a:defRPr/>
            </a:pPr>
            <a:r>
              <a:rPr lang="en-US" altLang="zh-CN" smtClean="0"/>
              <a:t>作者：刘晓红</a:t>
            </a:r>
            <a:endParaRPr lang="en-US" altLang="zh-CN"/>
          </a:p>
        </p:txBody>
      </p:sp>
      <p:sp>
        <p:nvSpPr>
          <p:cNvPr id="7" name="灯片编号占位符 6"/>
          <p:cNvSpPr>
            <a:spLocks noGrp="1"/>
          </p:cNvSpPr>
          <p:nvPr>
            <p:ph type="sldNum" sz="quarter" idx="12"/>
          </p:nvPr>
        </p:nvSpPr>
        <p:spPr/>
        <p:txBody>
          <a:bodyPr/>
          <a:lstStyle/>
          <a:p>
            <a:pPr>
              <a:defRPr/>
            </a:pPr>
            <a:fld id="{5F8D7E2E-7491-4D4F-9E2A-62B134DB754E}" type="slidenum">
              <a:rPr lang="en-US" altLang="zh-CN" smtClean="0"/>
              <a:pPr>
                <a:defRPr/>
              </a:pPr>
              <a:t>5</a:t>
            </a:fld>
            <a:endParaRPr lang="en-US" altLang="zh-CN"/>
          </a:p>
        </p:txBody>
      </p:sp>
      <p:sp>
        <p:nvSpPr>
          <p:cNvPr id="8" name="内容占位符 7"/>
          <p:cNvSpPr>
            <a:spLocks noGrp="1"/>
          </p:cNvSpPr>
          <p:nvPr>
            <p:ph sz="half" idx="1"/>
          </p:nvPr>
        </p:nvSpPr>
        <p:spPr>
          <a:xfrm>
            <a:off x="611560" y="2547975"/>
            <a:ext cx="2941795" cy="3368674"/>
          </a:xfrm>
        </p:spPr>
        <p:txBody>
          <a:bodyPr/>
          <a:lstStyle/>
          <a:p>
            <a:r>
              <a:rPr lang="zh-CN" altLang="en-US" dirty="0" smtClean="0"/>
              <a:t>体育报道</a:t>
            </a:r>
            <a:r>
              <a:rPr lang="zh-CN" altLang="en-US" dirty="0"/>
              <a:t>、</a:t>
            </a:r>
            <a:r>
              <a:rPr lang="zh-CN" altLang="en-US" dirty="0" smtClean="0"/>
              <a:t>财经报道</a:t>
            </a:r>
            <a:endParaRPr lang="en-US" altLang="zh-CN" dirty="0" smtClean="0"/>
          </a:p>
          <a:p>
            <a:r>
              <a:rPr lang="zh-CN" altLang="en-US" dirty="0" smtClean="0"/>
              <a:t>数据量巨大、时效性要求</a:t>
            </a:r>
            <a:r>
              <a:rPr lang="zh-CN" altLang="en-US" dirty="0" smtClean="0"/>
              <a:t>高</a:t>
            </a:r>
            <a:r>
              <a:rPr lang="en-US" altLang="zh-CN" dirty="0" smtClean="0"/>
              <a:t>……</a:t>
            </a:r>
            <a:endParaRPr lang="en-US" altLang="zh-CN" sz="5400" dirty="0" smtClean="0"/>
          </a:p>
          <a:p>
            <a:endParaRPr lang="zh-CN" altLang="en-US" dirty="0"/>
          </a:p>
        </p:txBody>
      </p:sp>
      <p:pic>
        <p:nvPicPr>
          <p:cNvPr id="1028" name="Picture 4" descr="https://bkimg.cdn.bcebos.com/pic/86d6277f9e2f0708ff452576ee24b899a901f200?x-bce-process=image/watermark,image_d2F0ZXIvYmFpa2U3Mg==,g_7,xp_5,yp_5/format,f_auto"/>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rcRect/>
          <a:stretch>
            <a:fillRect/>
          </a:stretch>
        </p:blipFill>
        <p:spPr bwMode="auto">
          <a:xfrm>
            <a:off x="3995936" y="2468116"/>
            <a:ext cx="4356040"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91674299"/>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 xmlns:a16="http://schemas.microsoft.com/office/drawing/2014/main" id="{405044F4-8261-4B81-B22A-B4AA7C1B2C70}"/>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97635" name="Rectangle 3">
            <a:extLst>
              <a:ext uri="{FF2B5EF4-FFF2-40B4-BE49-F238E27FC236}">
                <a16:creationId xmlns="" xmlns:a16="http://schemas.microsoft.com/office/drawing/2014/main" id="{5D11CAC5-4036-4A19-BB2E-4E63628C7C01}"/>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110000"/>
              </a:lnSpc>
              <a:buClr>
                <a:schemeClr val="accent1">
                  <a:lumMod val="75000"/>
                </a:schemeClr>
              </a:buClr>
              <a:buFont typeface="Arial"/>
              <a:buChar char="•"/>
              <a:defRPr/>
            </a:pPr>
            <a:r>
              <a:rPr lang="en-US" altLang="zh-CN" dirty="0">
                <a:latin typeface="Arial"/>
              </a:rPr>
              <a:t>“</a:t>
            </a:r>
            <a:r>
              <a:rPr lang="zh-CN" altLang="en-US" dirty="0"/>
              <a:t>所有商品都是有价值的</a:t>
            </a:r>
            <a:r>
              <a:rPr lang="zh-CN" altLang="en-US" dirty="0">
                <a:latin typeface="Arial"/>
              </a:rPr>
              <a:t>”</a:t>
            </a:r>
            <a:r>
              <a:rPr lang="zh-CN" altLang="en-US" dirty="0"/>
              <a:t>可以换质为</a:t>
            </a:r>
            <a:r>
              <a:rPr lang="zh-CN" altLang="en-US" dirty="0">
                <a:latin typeface="Arial"/>
              </a:rPr>
              <a:t>“</a:t>
            </a:r>
            <a:r>
              <a:rPr lang="zh-CN" altLang="en-US" dirty="0"/>
              <a:t>所有商品都不是没有价值的</a:t>
            </a:r>
            <a:r>
              <a:rPr lang="zh-CN" altLang="en-US" dirty="0">
                <a:latin typeface="Arial"/>
              </a:rPr>
              <a:t>”</a:t>
            </a:r>
            <a:r>
              <a:rPr lang="zh-CN" altLang="en-US" dirty="0"/>
              <a:t>。</a:t>
            </a:r>
          </a:p>
          <a:p>
            <a:pPr eaLnBrk="1" fontAlgn="auto" hangingPunct="1">
              <a:lnSpc>
                <a:spcPct val="110000"/>
              </a:lnSpc>
              <a:buClr>
                <a:schemeClr val="accent1">
                  <a:lumMod val="75000"/>
                </a:schemeClr>
              </a:buClr>
              <a:buFont typeface="Arial"/>
              <a:buChar char="•"/>
              <a:defRPr/>
            </a:pPr>
            <a:r>
              <a:rPr lang="zh-CN" altLang="en-US" dirty="0">
                <a:latin typeface="Arial"/>
              </a:rPr>
              <a:t>“</a:t>
            </a:r>
            <a:r>
              <a:rPr lang="zh-CN" altLang="en-US" dirty="0"/>
              <a:t>所有人都不是长生不老的</a:t>
            </a:r>
            <a:r>
              <a:rPr lang="zh-CN" altLang="en-US" dirty="0">
                <a:latin typeface="Arial"/>
              </a:rPr>
              <a:t>”</a:t>
            </a:r>
            <a:r>
              <a:rPr lang="zh-CN" altLang="en-US" dirty="0"/>
              <a:t>可以换质为</a:t>
            </a:r>
            <a:r>
              <a:rPr lang="zh-CN" altLang="en-US" dirty="0">
                <a:latin typeface="Arial"/>
              </a:rPr>
              <a:t>“</a:t>
            </a:r>
            <a:r>
              <a:rPr lang="zh-CN" altLang="en-US" dirty="0"/>
              <a:t>所有人都是会死的</a:t>
            </a:r>
            <a:r>
              <a:rPr lang="zh-CN" altLang="en-US" dirty="0">
                <a:latin typeface="Arial"/>
              </a:rPr>
              <a:t>”</a:t>
            </a:r>
            <a:r>
              <a:rPr lang="zh-CN" altLang="en-US" dirty="0"/>
              <a:t>。</a:t>
            </a:r>
          </a:p>
          <a:p>
            <a:pPr eaLnBrk="1" fontAlgn="auto" hangingPunct="1">
              <a:lnSpc>
                <a:spcPct val="110000"/>
              </a:lnSpc>
              <a:buClr>
                <a:schemeClr val="accent1">
                  <a:lumMod val="75000"/>
                </a:schemeClr>
              </a:buClr>
              <a:buFont typeface="Arial"/>
              <a:buChar char="•"/>
              <a:defRPr/>
            </a:pPr>
            <a:r>
              <a:rPr lang="zh-CN" altLang="en-US" dirty="0">
                <a:latin typeface="Arial"/>
              </a:rPr>
              <a:t>“</a:t>
            </a:r>
            <a:r>
              <a:rPr lang="zh-CN" altLang="en-US" dirty="0"/>
              <a:t>有些人是自私的</a:t>
            </a:r>
            <a:r>
              <a:rPr lang="zh-CN" altLang="en-US" dirty="0">
                <a:latin typeface="Arial"/>
              </a:rPr>
              <a:t>”</a:t>
            </a:r>
            <a:r>
              <a:rPr lang="zh-CN" altLang="en-US" dirty="0"/>
              <a:t>可以换质为</a:t>
            </a:r>
            <a:r>
              <a:rPr lang="zh-CN" altLang="en-US" dirty="0">
                <a:latin typeface="Arial"/>
              </a:rPr>
              <a:t>“</a:t>
            </a:r>
            <a:r>
              <a:rPr lang="zh-CN" altLang="en-US" dirty="0"/>
              <a:t>有些人不是不自私的</a:t>
            </a:r>
            <a:r>
              <a:rPr lang="zh-CN" altLang="en-US" dirty="0">
                <a:latin typeface="Arial"/>
              </a:rPr>
              <a:t>”</a:t>
            </a:r>
            <a:r>
              <a:rPr lang="zh-CN" altLang="en-US" dirty="0"/>
              <a:t>。</a:t>
            </a:r>
          </a:p>
          <a:p>
            <a:pPr eaLnBrk="1" fontAlgn="auto" hangingPunct="1">
              <a:lnSpc>
                <a:spcPct val="110000"/>
              </a:lnSpc>
              <a:buClr>
                <a:schemeClr val="accent1">
                  <a:lumMod val="75000"/>
                </a:schemeClr>
              </a:buClr>
              <a:buFont typeface="Arial"/>
              <a:buChar char="•"/>
              <a:defRPr/>
            </a:pPr>
            <a:r>
              <a:rPr lang="zh-CN" altLang="en-US" dirty="0">
                <a:latin typeface="Arial"/>
              </a:rPr>
              <a:t>“</a:t>
            </a:r>
            <a:r>
              <a:rPr lang="zh-CN" altLang="en-US" dirty="0"/>
              <a:t>有些领导人不是廉洁的</a:t>
            </a:r>
            <a:r>
              <a:rPr lang="zh-CN" altLang="en-US" dirty="0">
                <a:latin typeface="Arial"/>
              </a:rPr>
              <a:t>”</a:t>
            </a:r>
            <a:r>
              <a:rPr lang="zh-CN" altLang="en-US" dirty="0"/>
              <a:t>可以换质为</a:t>
            </a:r>
            <a:r>
              <a:rPr lang="zh-CN" altLang="en-US" dirty="0">
                <a:latin typeface="Arial"/>
              </a:rPr>
              <a:t>“</a:t>
            </a:r>
            <a:r>
              <a:rPr lang="zh-CN" altLang="en-US" dirty="0"/>
              <a:t>有些领导人是不廉洁的</a:t>
            </a:r>
            <a:r>
              <a:rPr lang="zh-CN" altLang="en-US" dirty="0">
                <a:latin typeface="Arial"/>
              </a:rPr>
              <a:t>”</a:t>
            </a:r>
            <a:r>
              <a:rPr lang="zh-CN" altLang="en-US" dirty="0"/>
              <a:t>。</a:t>
            </a:r>
            <a:br>
              <a:rPr lang="zh-CN" altLang="en-US" dirty="0"/>
            </a:br>
            <a:r>
              <a:rPr lang="zh-CN" altLang="en-US" dirty="0"/>
              <a:t/>
            </a:r>
            <a:br>
              <a:rPr lang="zh-CN" altLang="en-US" dirty="0"/>
            </a:br>
            <a:endParaRPr lang="zh-CN" altLang="en-US" dirty="0"/>
          </a:p>
        </p:txBody>
      </p:sp>
      <p:sp>
        <p:nvSpPr>
          <p:cNvPr id="76804" name="日期占位符 3">
            <a:extLst>
              <a:ext uri="{FF2B5EF4-FFF2-40B4-BE49-F238E27FC236}">
                <a16:creationId xmlns="" xmlns:a16="http://schemas.microsoft.com/office/drawing/2014/main" id="{49375EB8-192E-4998-807E-ED907D11E99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90EC044-36E8-49C2-9C0A-04D06D8038B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6805" name="页脚占位符 5">
            <a:extLst>
              <a:ext uri="{FF2B5EF4-FFF2-40B4-BE49-F238E27FC236}">
                <a16:creationId xmlns="" xmlns:a16="http://schemas.microsoft.com/office/drawing/2014/main" id="{386C43A9-2856-489C-9961-BA1EEC18BE1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6806" name="灯片编号占位符 4">
            <a:extLst>
              <a:ext uri="{FF2B5EF4-FFF2-40B4-BE49-F238E27FC236}">
                <a16:creationId xmlns="" xmlns:a16="http://schemas.microsoft.com/office/drawing/2014/main" id="{BDC7D010-EC20-4DE7-AF2C-6ED31A1777C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77BC98D-C591-4AEC-81DA-C31C5390B0B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a:extLst>
              <a:ext uri="{FF2B5EF4-FFF2-40B4-BE49-F238E27FC236}">
                <a16:creationId xmlns="" xmlns:a16="http://schemas.microsoft.com/office/drawing/2014/main" id="{306D3C0E-02FA-49DB-8FA1-E03D193AA156}"/>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94563" name="Rectangle 3">
            <a:extLst>
              <a:ext uri="{FF2B5EF4-FFF2-40B4-BE49-F238E27FC236}">
                <a16:creationId xmlns="" xmlns:a16="http://schemas.microsoft.com/office/drawing/2014/main" id="{1D1A875D-EA3F-48FE-8814-0BF491F858DD}"/>
              </a:ext>
            </a:extLst>
          </p:cNvPr>
          <p:cNvSpPr>
            <a:spLocks noGrp="1" noChangeArrowheads="1"/>
          </p:cNvSpPr>
          <p:nvPr>
            <p:ph idx="1"/>
          </p:nvPr>
        </p:nvSpPr>
        <p:spPr>
          <a:xfrm>
            <a:off x="982663" y="2667000"/>
            <a:ext cx="7704137" cy="3332163"/>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en-US" altLang="zh-CN" sz="2800"/>
              <a:t>(2)</a:t>
            </a:r>
            <a:r>
              <a:rPr lang="zh-CN" altLang="en-US" sz="2800"/>
              <a:t>换位推理</a:t>
            </a:r>
            <a:br>
              <a:rPr lang="zh-CN" altLang="en-US" sz="2800"/>
            </a:br>
            <a:r>
              <a:rPr lang="zh-CN" altLang="en-US" sz="2800"/>
              <a:t>通过改变前提中直言命题的主项和谓项的位置，从而推出结论的推理方法。</a:t>
            </a:r>
          </a:p>
          <a:p>
            <a:pPr eaLnBrk="1" fontAlgn="auto" hangingPunct="1">
              <a:buClr>
                <a:schemeClr val="accent1">
                  <a:lumMod val="75000"/>
                </a:schemeClr>
              </a:buClr>
              <a:buFont typeface="Wingdings" panose="05000000000000000000" pitchFamily="2" charset="2"/>
              <a:buNone/>
              <a:defRPr/>
            </a:pPr>
            <a:r>
              <a:rPr lang="zh-CN" altLang="en-US" sz="2800"/>
              <a:t>直言命题</a:t>
            </a:r>
            <a:r>
              <a:rPr lang="en-US" altLang="zh-CN" sz="2800"/>
              <a:t>A</a:t>
            </a:r>
            <a:r>
              <a:rPr lang="zh-CN" altLang="en-US" sz="2800"/>
              <a:t>、</a:t>
            </a:r>
            <a:r>
              <a:rPr lang="en-US" altLang="zh-CN" sz="2800"/>
              <a:t>E</a:t>
            </a:r>
            <a:r>
              <a:rPr lang="zh-CN" altLang="en-US" sz="2800"/>
              <a:t>、</a:t>
            </a:r>
            <a:r>
              <a:rPr lang="en-US" altLang="zh-CN" sz="2800"/>
              <a:t>I</a:t>
            </a:r>
            <a:r>
              <a:rPr lang="zh-CN" altLang="en-US" sz="2800"/>
              <a:t>、</a:t>
            </a:r>
            <a:r>
              <a:rPr lang="en-US" altLang="zh-CN" sz="2800"/>
              <a:t>O</a:t>
            </a:r>
            <a:r>
              <a:rPr lang="zh-CN" altLang="en-US" sz="2800"/>
              <a:t>的换位推理情况如下：</a:t>
            </a:r>
            <a:br>
              <a:rPr lang="zh-CN" altLang="en-US" sz="2800"/>
            </a:br>
            <a:r>
              <a:rPr lang="zh-CN" altLang="en-US" sz="2800"/>
              <a:t>　</a:t>
            </a:r>
            <a:r>
              <a:rPr lang="zh-CN" altLang="en-US" sz="2800">
                <a:latin typeface="Arial"/>
              </a:rPr>
              <a:t>“</a:t>
            </a:r>
            <a:r>
              <a:rPr lang="zh-CN" altLang="en-US" sz="2800"/>
              <a:t>所有</a:t>
            </a:r>
            <a:r>
              <a:rPr lang="en-US" altLang="zh-CN" sz="2800"/>
              <a:t>S</a:t>
            </a:r>
            <a:r>
              <a:rPr lang="zh-CN" altLang="en-US" sz="2800"/>
              <a:t>是</a:t>
            </a:r>
            <a:r>
              <a:rPr lang="en-US" altLang="zh-CN" sz="2800"/>
              <a:t>P</a:t>
            </a:r>
            <a:r>
              <a:rPr lang="en-US" altLang="zh-CN" sz="2800">
                <a:latin typeface="Arial"/>
              </a:rPr>
              <a:t>”</a:t>
            </a:r>
            <a:r>
              <a:rPr lang="zh-CN" altLang="en-US" sz="2800"/>
              <a:t>可以换位为</a:t>
            </a:r>
            <a:r>
              <a:rPr lang="zh-CN" altLang="en-US" sz="2800">
                <a:latin typeface="Arial"/>
              </a:rPr>
              <a:t>“</a:t>
            </a:r>
            <a:r>
              <a:rPr lang="zh-CN" altLang="en-US" sz="2800"/>
              <a:t>有些</a:t>
            </a:r>
            <a:r>
              <a:rPr lang="en-US" altLang="zh-CN" sz="2800"/>
              <a:t>P</a:t>
            </a:r>
            <a:r>
              <a:rPr lang="zh-CN" altLang="en-US" sz="2800"/>
              <a:t>是</a:t>
            </a:r>
            <a:r>
              <a:rPr lang="en-US" altLang="zh-CN" sz="2800"/>
              <a:t>S</a:t>
            </a:r>
            <a:r>
              <a:rPr lang="en-US" altLang="zh-CN" sz="2800">
                <a:latin typeface="Arial"/>
              </a:rPr>
              <a:t>”</a:t>
            </a:r>
            <a:r>
              <a:rPr lang="zh-CN" altLang="en-US" sz="2800"/>
              <a:t>。</a:t>
            </a:r>
            <a:br>
              <a:rPr lang="zh-CN" altLang="en-US" sz="2800"/>
            </a:br>
            <a:r>
              <a:rPr lang="zh-CN" altLang="en-US" sz="2800"/>
              <a:t>　</a:t>
            </a:r>
            <a:r>
              <a:rPr lang="zh-CN" altLang="en-US" sz="2800">
                <a:latin typeface="Arial"/>
              </a:rPr>
              <a:t>“</a:t>
            </a:r>
            <a:r>
              <a:rPr lang="zh-CN" altLang="en-US" sz="2800"/>
              <a:t>所有</a:t>
            </a:r>
            <a:r>
              <a:rPr lang="en-US" altLang="zh-CN" sz="2800"/>
              <a:t>S</a:t>
            </a:r>
            <a:r>
              <a:rPr lang="zh-CN" altLang="en-US" sz="2800"/>
              <a:t>不是</a:t>
            </a:r>
            <a:r>
              <a:rPr lang="en-US" altLang="zh-CN" sz="2800"/>
              <a:t>P</a:t>
            </a:r>
            <a:r>
              <a:rPr lang="en-US" altLang="zh-CN" sz="2800">
                <a:latin typeface="Arial"/>
              </a:rPr>
              <a:t>”</a:t>
            </a:r>
            <a:r>
              <a:rPr lang="zh-CN" altLang="en-US" sz="2800"/>
              <a:t>可以换位为</a:t>
            </a:r>
            <a:r>
              <a:rPr lang="zh-CN" altLang="en-US" sz="2800">
                <a:latin typeface="Arial"/>
              </a:rPr>
              <a:t>“</a:t>
            </a:r>
            <a:r>
              <a:rPr lang="zh-CN" altLang="en-US" sz="2800"/>
              <a:t>所有</a:t>
            </a:r>
            <a:r>
              <a:rPr lang="en-US" altLang="zh-CN" sz="2800"/>
              <a:t>P</a:t>
            </a:r>
            <a:r>
              <a:rPr lang="zh-CN" altLang="en-US" sz="2800"/>
              <a:t>不是</a:t>
            </a:r>
            <a:r>
              <a:rPr lang="en-US" altLang="zh-CN" sz="2800"/>
              <a:t>S</a:t>
            </a:r>
            <a:r>
              <a:rPr lang="en-US" altLang="zh-CN" sz="2800">
                <a:latin typeface="Arial"/>
              </a:rPr>
              <a:t>”</a:t>
            </a:r>
            <a:r>
              <a:rPr lang="zh-CN" altLang="en-US" sz="2800"/>
              <a:t>。</a:t>
            </a:r>
            <a:br>
              <a:rPr lang="zh-CN" altLang="en-US" sz="2800"/>
            </a:br>
            <a:r>
              <a:rPr lang="zh-CN" altLang="en-US" sz="2800"/>
              <a:t>　</a:t>
            </a:r>
            <a:r>
              <a:rPr lang="zh-CN" altLang="en-US" sz="2800">
                <a:latin typeface="Arial"/>
              </a:rPr>
              <a:t>“</a:t>
            </a:r>
            <a:r>
              <a:rPr lang="zh-CN" altLang="en-US" sz="2800"/>
              <a:t>有些</a:t>
            </a:r>
            <a:r>
              <a:rPr lang="en-US" altLang="zh-CN" sz="2800"/>
              <a:t>S</a:t>
            </a:r>
            <a:r>
              <a:rPr lang="zh-CN" altLang="en-US" sz="2800"/>
              <a:t>是</a:t>
            </a:r>
            <a:r>
              <a:rPr lang="en-US" altLang="zh-CN" sz="2800"/>
              <a:t>P</a:t>
            </a:r>
            <a:r>
              <a:rPr lang="en-US" altLang="zh-CN" sz="2800">
                <a:latin typeface="Arial"/>
              </a:rPr>
              <a:t>”</a:t>
            </a:r>
            <a:r>
              <a:rPr lang="zh-CN" altLang="en-US" sz="2800"/>
              <a:t>可以换位为</a:t>
            </a:r>
            <a:r>
              <a:rPr lang="zh-CN" altLang="en-US" sz="2800">
                <a:latin typeface="Arial"/>
              </a:rPr>
              <a:t>“</a:t>
            </a:r>
            <a:r>
              <a:rPr lang="zh-CN" altLang="en-US" sz="2800"/>
              <a:t>有些</a:t>
            </a:r>
            <a:r>
              <a:rPr lang="en-US" altLang="zh-CN" sz="2800"/>
              <a:t>P</a:t>
            </a:r>
            <a:r>
              <a:rPr lang="zh-CN" altLang="en-US" sz="2800"/>
              <a:t>是</a:t>
            </a:r>
            <a:r>
              <a:rPr lang="en-US" altLang="zh-CN" sz="2800"/>
              <a:t>S</a:t>
            </a:r>
            <a:r>
              <a:rPr lang="en-US" altLang="zh-CN" sz="2800">
                <a:latin typeface="Arial"/>
              </a:rPr>
              <a:t>”</a:t>
            </a:r>
            <a:r>
              <a:rPr lang="zh-CN" altLang="en-US" sz="2800"/>
              <a:t>。</a:t>
            </a:r>
            <a:br>
              <a:rPr lang="zh-CN" altLang="en-US" sz="2800"/>
            </a:br>
            <a:r>
              <a:rPr lang="zh-CN" altLang="en-US" sz="2800"/>
              <a:t>　</a:t>
            </a:r>
            <a:r>
              <a:rPr lang="zh-CN" altLang="en-US" sz="2800" b="1">
                <a:latin typeface="Arial"/>
              </a:rPr>
              <a:t>“</a:t>
            </a:r>
            <a:r>
              <a:rPr lang="zh-CN" altLang="en-US" sz="2800" b="1"/>
              <a:t>有些</a:t>
            </a:r>
            <a:r>
              <a:rPr lang="en-US" altLang="zh-CN" sz="2800" b="1"/>
              <a:t>S</a:t>
            </a:r>
            <a:r>
              <a:rPr lang="zh-CN" altLang="en-US" sz="2800" b="1"/>
              <a:t>不是</a:t>
            </a:r>
            <a:r>
              <a:rPr lang="en-US" altLang="zh-CN" sz="2800" b="1"/>
              <a:t>P</a:t>
            </a:r>
            <a:r>
              <a:rPr lang="en-US" altLang="zh-CN" sz="2800" b="1">
                <a:latin typeface="Arial"/>
              </a:rPr>
              <a:t>”</a:t>
            </a:r>
            <a:r>
              <a:rPr lang="zh-CN" altLang="en-US" sz="2800" b="1"/>
              <a:t>不能换位为</a:t>
            </a:r>
            <a:r>
              <a:rPr lang="zh-CN" altLang="en-US" sz="2800" b="1">
                <a:latin typeface="Arial"/>
              </a:rPr>
              <a:t>“</a:t>
            </a:r>
            <a:r>
              <a:rPr lang="zh-CN" altLang="en-US" sz="2800" b="1"/>
              <a:t>有些</a:t>
            </a:r>
            <a:r>
              <a:rPr lang="en-US" altLang="zh-CN" sz="2800" b="1"/>
              <a:t>p</a:t>
            </a:r>
            <a:r>
              <a:rPr lang="zh-CN" altLang="en-US" sz="2800" b="1"/>
              <a:t>不是</a:t>
            </a:r>
            <a:r>
              <a:rPr lang="en-US" altLang="zh-CN" sz="2800" b="1"/>
              <a:t>S</a:t>
            </a:r>
            <a:r>
              <a:rPr lang="en-US" altLang="zh-CN" sz="2800" b="1">
                <a:latin typeface="Arial"/>
              </a:rPr>
              <a:t>”</a:t>
            </a:r>
            <a:r>
              <a:rPr lang="zh-CN" altLang="en-US" sz="2800" b="1"/>
              <a:t>。</a:t>
            </a:r>
            <a:r>
              <a:rPr lang="zh-CN" altLang="en-US" sz="2800"/>
              <a:t> </a:t>
            </a:r>
          </a:p>
        </p:txBody>
      </p:sp>
      <p:sp>
        <p:nvSpPr>
          <p:cNvPr id="77828" name="日期占位符 3">
            <a:extLst>
              <a:ext uri="{FF2B5EF4-FFF2-40B4-BE49-F238E27FC236}">
                <a16:creationId xmlns="" xmlns:a16="http://schemas.microsoft.com/office/drawing/2014/main" id="{1B363EA0-9D45-43F4-94C7-B534E9EAE93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F6F4143-FE42-47AA-B2A7-4BA4D581879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7829" name="页脚占位符 5">
            <a:extLst>
              <a:ext uri="{FF2B5EF4-FFF2-40B4-BE49-F238E27FC236}">
                <a16:creationId xmlns="" xmlns:a16="http://schemas.microsoft.com/office/drawing/2014/main" id="{5F7DBABD-C481-4B70-818C-4FA870B028E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7830" name="灯片编号占位符 4">
            <a:extLst>
              <a:ext uri="{FF2B5EF4-FFF2-40B4-BE49-F238E27FC236}">
                <a16:creationId xmlns="" xmlns:a16="http://schemas.microsoft.com/office/drawing/2014/main" id="{A17618F3-04C0-4216-A1D2-AC07C0BC9DF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FBA7085-30E5-4B29-8363-8FE8C420642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a:extLst>
              <a:ext uri="{FF2B5EF4-FFF2-40B4-BE49-F238E27FC236}">
                <a16:creationId xmlns="" xmlns:a16="http://schemas.microsoft.com/office/drawing/2014/main" id="{38D07562-4642-4B27-8E06-1CADF8674E26}"/>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95587" name="Rectangle 3">
            <a:extLst>
              <a:ext uri="{FF2B5EF4-FFF2-40B4-BE49-F238E27FC236}">
                <a16:creationId xmlns="" xmlns:a16="http://schemas.microsoft.com/office/drawing/2014/main" id="{AE7F7DAA-085D-4FBE-B9B3-D6F79847AF27}"/>
              </a:ext>
            </a:extLst>
          </p:cNvPr>
          <p:cNvSpPr>
            <a:spLocks noGrp="1" noChangeArrowheads="1"/>
          </p:cNvSpPr>
          <p:nvPr>
            <p:ph idx="1"/>
          </p:nvPr>
        </p:nvSpPr>
        <p:spPr>
          <a:xfrm>
            <a:off x="982663" y="2667000"/>
            <a:ext cx="7704137" cy="3332163"/>
          </a:xfrm>
        </p:spPr>
        <p:txBody>
          <a:bodyPr rtlCol="0">
            <a:normAutofit fontScale="92500" lnSpcReduction="10000"/>
          </a:bodyPr>
          <a:lstStyle/>
          <a:p>
            <a:pPr eaLnBrk="1" fontAlgn="auto" hangingPunct="1">
              <a:buClr>
                <a:schemeClr val="accent1">
                  <a:lumMod val="75000"/>
                </a:schemeClr>
              </a:buClr>
              <a:buFont typeface="Wingdings" panose="05000000000000000000" pitchFamily="2" charset="2"/>
              <a:buNone/>
              <a:defRPr/>
            </a:pPr>
            <a:r>
              <a:rPr lang="zh-CN" altLang="en-US" sz="2800" dirty="0">
                <a:ea typeface="楷体_GB2312" pitchFamily="49" charset="-122"/>
              </a:rPr>
              <a:t>例如：</a:t>
            </a:r>
            <a:br>
              <a:rPr lang="zh-CN" altLang="en-US" sz="2800" dirty="0">
                <a:ea typeface="楷体_GB2312" pitchFamily="49" charset="-122"/>
              </a:rPr>
            </a:br>
            <a:r>
              <a:rPr lang="zh-CN" altLang="en-US" sz="2800" dirty="0">
                <a:ea typeface="楷体_GB2312" pitchFamily="49" charset="-122"/>
              </a:rPr>
              <a:t>　　</a:t>
            </a:r>
            <a:r>
              <a:rPr lang="zh-CN" altLang="en-US" sz="2800" dirty="0">
                <a:latin typeface="Arial"/>
                <a:ea typeface="楷体_GB2312" pitchFamily="49" charset="-122"/>
              </a:rPr>
              <a:t>“</a:t>
            </a:r>
            <a:r>
              <a:rPr lang="zh-CN" altLang="en-US" sz="2800" dirty="0">
                <a:ea typeface="楷体_GB2312" pitchFamily="49" charset="-122"/>
              </a:rPr>
              <a:t>所有无价证券都是不准买卖的物品</a:t>
            </a:r>
            <a:r>
              <a:rPr lang="zh-CN" altLang="en-US" sz="2800" dirty="0">
                <a:latin typeface="Arial"/>
                <a:ea typeface="楷体_GB2312" pitchFamily="49" charset="-122"/>
              </a:rPr>
              <a:t>”</a:t>
            </a:r>
            <a:r>
              <a:rPr lang="zh-CN" altLang="en-US" sz="2800" dirty="0">
                <a:ea typeface="楷体_GB2312" pitchFamily="49" charset="-122"/>
              </a:rPr>
              <a:t>可以换位为</a:t>
            </a:r>
            <a:r>
              <a:rPr lang="zh-CN" altLang="en-US" sz="2800" dirty="0">
                <a:latin typeface="Arial"/>
                <a:ea typeface="楷体_GB2312" pitchFamily="49" charset="-122"/>
              </a:rPr>
              <a:t>“</a:t>
            </a:r>
            <a:r>
              <a:rPr lang="zh-CN" altLang="en-US" sz="2800" dirty="0">
                <a:ea typeface="楷体_GB2312" pitchFamily="49" charset="-122"/>
              </a:rPr>
              <a:t>有些不准买卖的物品是无价证券</a:t>
            </a:r>
            <a:r>
              <a:rPr lang="zh-CN" altLang="en-US" sz="2800" dirty="0">
                <a:latin typeface="Arial"/>
                <a:ea typeface="楷体_GB2312" pitchFamily="49" charset="-122"/>
              </a:rPr>
              <a:t>”</a:t>
            </a:r>
            <a:r>
              <a:rPr lang="zh-CN" altLang="en-US" sz="2800" dirty="0">
                <a:ea typeface="楷体_GB2312" pitchFamily="49" charset="-122"/>
              </a:rPr>
              <a:t>。</a:t>
            </a:r>
            <a:br>
              <a:rPr lang="zh-CN" altLang="en-US" sz="2800" dirty="0">
                <a:ea typeface="楷体_GB2312" pitchFamily="49" charset="-122"/>
              </a:rPr>
            </a:br>
            <a:r>
              <a:rPr lang="zh-CN" altLang="en-US" sz="2800" dirty="0">
                <a:ea typeface="楷体_GB2312" pitchFamily="49" charset="-122"/>
              </a:rPr>
              <a:t>　　</a:t>
            </a:r>
            <a:r>
              <a:rPr lang="zh-CN" altLang="en-US" sz="2800" dirty="0">
                <a:latin typeface="Arial"/>
                <a:ea typeface="楷体_GB2312" pitchFamily="49" charset="-122"/>
              </a:rPr>
              <a:t>“</a:t>
            </a:r>
            <a:r>
              <a:rPr lang="zh-CN" altLang="en-US" sz="2800" dirty="0">
                <a:ea typeface="楷体_GB2312" pitchFamily="49" charset="-122"/>
              </a:rPr>
              <a:t>所有</a:t>
            </a:r>
            <a:r>
              <a:rPr lang="zh-CN" altLang="en-US" sz="2800" u="sng" dirty="0">
                <a:ea typeface="楷体_GB2312" pitchFamily="49" charset="-122"/>
                <a:hlinkClick r:id="rId2"/>
              </a:rPr>
              <a:t>大学生</a:t>
            </a:r>
            <a:r>
              <a:rPr lang="zh-CN" altLang="en-US" sz="2800" dirty="0">
                <a:ea typeface="楷体_GB2312" pitchFamily="49" charset="-122"/>
              </a:rPr>
              <a:t>不是中学生</a:t>
            </a:r>
            <a:r>
              <a:rPr lang="zh-CN" altLang="en-US" sz="2800" dirty="0">
                <a:latin typeface="Arial"/>
                <a:ea typeface="楷体_GB2312" pitchFamily="49" charset="-122"/>
              </a:rPr>
              <a:t>”</a:t>
            </a:r>
            <a:r>
              <a:rPr lang="zh-CN" altLang="en-US" sz="2800" dirty="0">
                <a:ea typeface="楷体_GB2312" pitchFamily="49" charset="-122"/>
              </a:rPr>
              <a:t>可以换位为</a:t>
            </a:r>
            <a:r>
              <a:rPr lang="zh-CN" altLang="en-US" sz="2800" dirty="0">
                <a:latin typeface="Arial"/>
                <a:ea typeface="楷体_GB2312" pitchFamily="49" charset="-122"/>
              </a:rPr>
              <a:t>“</a:t>
            </a:r>
            <a:r>
              <a:rPr lang="zh-CN" altLang="en-US" sz="2800" dirty="0">
                <a:ea typeface="楷体_GB2312" pitchFamily="49" charset="-122"/>
              </a:rPr>
              <a:t>所有中学生不是大学生</a:t>
            </a:r>
            <a:r>
              <a:rPr lang="zh-CN" altLang="en-US" sz="2800" dirty="0">
                <a:latin typeface="Arial"/>
                <a:ea typeface="楷体_GB2312" pitchFamily="49" charset="-122"/>
              </a:rPr>
              <a:t>”</a:t>
            </a:r>
            <a:r>
              <a:rPr lang="zh-CN" altLang="en-US" sz="2800" dirty="0">
                <a:ea typeface="楷体_GB2312" pitchFamily="49" charset="-122"/>
              </a:rPr>
              <a:t>。</a:t>
            </a:r>
            <a:br>
              <a:rPr lang="zh-CN" altLang="en-US" sz="2800" dirty="0">
                <a:ea typeface="楷体_GB2312" pitchFamily="49" charset="-122"/>
              </a:rPr>
            </a:br>
            <a:r>
              <a:rPr lang="zh-CN" altLang="en-US" sz="2800" dirty="0">
                <a:ea typeface="楷体_GB2312" pitchFamily="49" charset="-122"/>
              </a:rPr>
              <a:t>　　</a:t>
            </a:r>
            <a:r>
              <a:rPr lang="zh-CN" altLang="en-US" sz="2800" dirty="0">
                <a:latin typeface="Arial"/>
                <a:ea typeface="楷体_GB2312" pitchFamily="49" charset="-122"/>
              </a:rPr>
              <a:t>“</a:t>
            </a:r>
            <a:r>
              <a:rPr lang="zh-CN" altLang="en-US" sz="2800" dirty="0">
                <a:ea typeface="楷体_GB2312" pitchFamily="49" charset="-122"/>
              </a:rPr>
              <a:t>有些花是红色的</a:t>
            </a:r>
            <a:r>
              <a:rPr lang="zh-CN" altLang="en-US" sz="2800" dirty="0">
                <a:latin typeface="Arial"/>
                <a:ea typeface="楷体_GB2312" pitchFamily="49" charset="-122"/>
              </a:rPr>
              <a:t>”</a:t>
            </a:r>
            <a:r>
              <a:rPr lang="zh-CN" altLang="en-US" sz="2800" dirty="0">
                <a:ea typeface="楷体_GB2312" pitchFamily="49" charset="-122"/>
              </a:rPr>
              <a:t>可以换位为</a:t>
            </a:r>
            <a:r>
              <a:rPr lang="zh-CN" altLang="en-US" sz="2800" dirty="0">
                <a:latin typeface="Arial"/>
                <a:ea typeface="楷体_GB2312" pitchFamily="49" charset="-122"/>
              </a:rPr>
              <a:t>“</a:t>
            </a:r>
            <a:r>
              <a:rPr lang="zh-CN" altLang="en-US" sz="2800" dirty="0">
                <a:ea typeface="楷体_GB2312" pitchFamily="49" charset="-122"/>
              </a:rPr>
              <a:t>有些红色的是花</a:t>
            </a:r>
            <a:r>
              <a:rPr lang="zh-CN" altLang="en-US" sz="2800" dirty="0">
                <a:latin typeface="Arial"/>
                <a:ea typeface="楷体_GB2312" pitchFamily="49" charset="-122"/>
              </a:rPr>
              <a:t>”</a:t>
            </a:r>
            <a:r>
              <a:rPr lang="zh-CN" altLang="en-US" sz="2800" dirty="0">
                <a:ea typeface="楷体_GB2312" pitchFamily="49" charset="-122"/>
              </a:rPr>
              <a:t>。</a:t>
            </a:r>
            <a:br>
              <a:rPr lang="zh-CN" altLang="en-US" sz="2800" dirty="0">
                <a:ea typeface="楷体_GB2312" pitchFamily="49" charset="-122"/>
              </a:rPr>
            </a:br>
            <a:r>
              <a:rPr lang="zh-CN" altLang="en-US" sz="2800" dirty="0">
                <a:ea typeface="楷体_GB2312" pitchFamily="49" charset="-122"/>
              </a:rPr>
              <a:t>　　</a:t>
            </a:r>
            <a:r>
              <a:rPr lang="zh-CN" altLang="en-US" sz="2800" dirty="0">
                <a:latin typeface="Arial"/>
                <a:ea typeface="楷体_GB2312" pitchFamily="49" charset="-122"/>
              </a:rPr>
              <a:t>“</a:t>
            </a:r>
            <a:r>
              <a:rPr lang="zh-CN" altLang="en-US" sz="2800" dirty="0">
                <a:ea typeface="楷体_GB2312" pitchFamily="49" charset="-122"/>
              </a:rPr>
              <a:t>有些人不是大学生</a:t>
            </a:r>
            <a:r>
              <a:rPr lang="zh-CN" altLang="en-US" sz="2800" dirty="0">
                <a:latin typeface="Arial"/>
                <a:ea typeface="楷体_GB2312" pitchFamily="49" charset="-122"/>
              </a:rPr>
              <a:t>”</a:t>
            </a:r>
            <a:r>
              <a:rPr lang="zh-CN" altLang="en-US" sz="2800" dirty="0">
                <a:ea typeface="楷体_GB2312" pitchFamily="49" charset="-122"/>
              </a:rPr>
              <a:t>不能换位为</a:t>
            </a:r>
            <a:r>
              <a:rPr lang="zh-CN" altLang="en-US" sz="2800" dirty="0">
                <a:latin typeface="Arial"/>
                <a:ea typeface="楷体_GB2312" pitchFamily="49" charset="-122"/>
              </a:rPr>
              <a:t>“</a:t>
            </a:r>
            <a:r>
              <a:rPr lang="zh-CN" altLang="en-US" sz="2800" dirty="0">
                <a:ea typeface="楷体_GB2312" pitchFamily="49" charset="-122"/>
              </a:rPr>
              <a:t>有些大学生不是人</a:t>
            </a:r>
            <a:r>
              <a:rPr lang="zh-CN" altLang="en-US" sz="2800" dirty="0">
                <a:latin typeface="Arial"/>
                <a:ea typeface="楷体_GB2312" pitchFamily="49" charset="-122"/>
              </a:rPr>
              <a:t>”</a:t>
            </a:r>
            <a:r>
              <a:rPr lang="zh-CN" altLang="en-US" sz="2800" dirty="0">
                <a:ea typeface="楷体_GB2312" pitchFamily="49" charset="-122"/>
              </a:rPr>
              <a:t>。　</a:t>
            </a:r>
            <a:r>
              <a:rPr lang="zh-CN" altLang="en-US" sz="2800" dirty="0"/>
              <a:t>　</a:t>
            </a:r>
          </a:p>
        </p:txBody>
      </p:sp>
      <p:sp>
        <p:nvSpPr>
          <p:cNvPr id="78852" name="日期占位符 3">
            <a:extLst>
              <a:ext uri="{FF2B5EF4-FFF2-40B4-BE49-F238E27FC236}">
                <a16:creationId xmlns="" xmlns:a16="http://schemas.microsoft.com/office/drawing/2014/main" id="{E5F7D8BB-FEF5-4AF2-81F3-7121766B332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835C13C-A23E-4665-B61A-59188EE7D52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8853" name="页脚占位符 5">
            <a:extLst>
              <a:ext uri="{FF2B5EF4-FFF2-40B4-BE49-F238E27FC236}">
                <a16:creationId xmlns="" xmlns:a16="http://schemas.microsoft.com/office/drawing/2014/main" id="{1479C5D4-D18F-470D-A25E-7B510D7ADA0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8854" name="灯片编号占位符 4">
            <a:extLst>
              <a:ext uri="{FF2B5EF4-FFF2-40B4-BE49-F238E27FC236}">
                <a16:creationId xmlns="" xmlns:a16="http://schemas.microsoft.com/office/drawing/2014/main" id="{CDC9DF45-788A-4B46-B7DF-675188328B6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E978F20-8B97-43F2-9F75-FB32F7EDB4C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 xmlns:a16="http://schemas.microsoft.com/office/drawing/2014/main" id="{1C021F48-0052-4EC4-ACEE-DF7FC28F381B}"/>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79875" name="Rectangle 3">
            <a:extLst>
              <a:ext uri="{FF2B5EF4-FFF2-40B4-BE49-F238E27FC236}">
                <a16:creationId xmlns="" xmlns:a16="http://schemas.microsoft.com/office/drawing/2014/main" id="{7B6A125B-BB78-48F3-97FD-4DCB671804D8}"/>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a:t>(3)</a:t>
            </a:r>
            <a:r>
              <a:rPr lang="zh-CN" altLang="en-US"/>
              <a:t>换质推理和换位推理的综合运用．</a:t>
            </a:r>
          </a:p>
          <a:p>
            <a:pPr eaLnBrk="1" hangingPunct="1"/>
            <a:r>
              <a:rPr lang="zh-CN" altLang="en-US">
                <a:ea typeface="楷体_GB2312"/>
                <a:cs typeface="楷体_GB2312"/>
              </a:rPr>
              <a:t>既然证人都必须是精神上没有缺陷的人，所以，精神上有缺陷的人都不能作证人。</a:t>
            </a:r>
            <a:br>
              <a:rPr lang="zh-CN" altLang="en-US">
                <a:ea typeface="楷体_GB2312"/>
                <a:cs typeface="楷体_GB2312"/>
              </a:rPr>
            </a:br>
            <a:endParaRPr lang="zh-CN" altLang="en-US"/>
          </a:p>
        </p:txBody>
      </p:sp>
      <p:sp>
        <p:nvSpPr>
          <p:cNvPr id="79876" name="日期占位符 3">
            <a:extLst>
              <a:ext uri="{FF2B5EF4-FFF2-40B4-BE49-F238E27FC236}">
                <a16:creationId xmlns="" xmlns:a16="http://schemas.microsoft.com/office/drawing/2014/main" id="{288562EA-9362-4B7C-B048-51A268BF0EE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D281024-34D3-41BE-9138-4805E664595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79877" name="页脚占位符 5">
            <a:extLst>
              <a:ext uri="{FF2B5EF4-FFF2-40B4-BE49-F238E27FC236}">
                <a16:creationId xmlns="" xmlns:a16="http://schemas.microsoft.com/office/drawing/2014/main" id="{80190AE2-C460-4859-A601-F9215C744E5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79878" name="灯片编号占位符 4">
            <a:extLst>
              <a:ext uri="{FF2B5EF4-FFF2-40B4-BE49-F238E27FC236}">
                <a16:creationId xmlns="" xmlns:a16="http://schemas.microsoft.com/office/drawing/2014/main" id="{AF169909-33E2-4F8E-949A-079D96B80A8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D441775-2994-4966-A510-0120F8C962E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a:extLst>
              <a:ext uri="{FF2B5EF4-FFF2-40B4-BE49-F238E27FC236}">
                <a16:creationId xmlns="" xmlns:a16="http://schemas.microsoft.com/office/drawing/2014/main" id="{3136DED2-B09D-4B35-976A-046E0A2EA7C3}"/>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80899" name="Rectangle 3">
            <a:extLst>
              <a:ext uri="{FF2B5EF4-FFF2-40B4-BE49-F238E27FC236}">
                <a16:creationId xmlns="" xmlns:a16="http://schemas.microsoft.com/office/drawing/2014/main" id="{DCF7AA9B-24BE-4665-8575-0BAF679BF90D}"/>
              </a:ext>
            </a:extLst>
          </p:cNvPr>
          <p:cNvSpPr>
            <a:spLocks noGrp="1"/>
          </p:cNvSpPr>
          <p:nvPr>
            <p:ph idx="1"/>
          </p:nvPr>
        </p:nvSpPr>
        <p:spPr>
          <a:xfrm>
            <a:off x="982663" y="2667000"/>
            <a:ext cx="7704137" cy="3332163"/>
          </a:xfrm>
        </p:spPr>
        <p:txBody>
          <a:bodyPr/>
          <a:lstStyle/>
          <a:p>
            <a:pPr eaLnBrk="1" hangingPunct="1">
              <a:lnSpc>
                <a:spcPct val="90000"/>
              </a:lnSpc>
              <a:buFont typeface="Wingdings" panose="05000000000000000000" pitchFamily="2" charset="2"/>
              <a:buNone/>
            </a:pPr>
            <a:r>
              <a:rPr lang="zh-CN" altLang="en-US" dirty="0"/>
              <a:t>（二）演绎推理</a:t>
            </a:r>
            <a:br>
              <a:rPr lang="zh-CN" altLang="en-US" dirty="0"/>
            </a:br>
            <a:r>
              <a:rPr lang="en-US" altLang="zh-CN" dirty="0"/>
              <a:t>1</a:t>
            </a:r>
            <a:r>
              <a:rPr lang="zh-CN" altLang="en-US" dirty="0"/>
              <a:t>．三段论</a:t>
            </a:r>
            <a:r>
              <a:rPr lang="en-US" altLang="zh-CN" dirty="0"/>
              <a:t>: </a:t>
            </a:r>
            <a:r>
              <a:rPr lang="zh-CN" altLang="en-US" dirty="0"/>
              <a:t>由两个简单判断作前提和一个简单判断作结论组成的演绎推理。三段论中三个简单判断只包含三个不同的概念，每个概念都重复出现一次。</a:t>
            </a:r>
          </a:p>
          <a:p>
            <a:pPr eaLnBrk="1" hangingPunct="1">
              <a:lnSpc>
                <a:spcPct val="90000"/>
              </a:lnSpc>
              <a:buFont typeface="Wingdings" panose="05000000000000000000" pitchFamily="2" charset="2"/>
              <a:buNone/>
            </a:pPr>
            <a:r>
              <a:rPr lang="zh-CN" altLang="en-US" dirty="0">
                <a:latin typeface="楷体_GB2312"/>
                <a:ea typeface="楷体_GB2312"/>
                <a:cs typeface="楷体_GB2312"/>
              </a:rPr>
              <a:t>例如：所有商品都是有价值的；</a:t>
            </a:r>
          </a:p>
          <a:p>
            <a:pPr eaLnBrk="1" hangingPunct="1">
              <a:lnSpc>
                <a:spcPct val="90000"/>
              </a:lnSpc>
              <a:buFont typeface="Wingdings" panose="05000000000000000000" pitchFamily="2" charset="2"/>
              <a:buNone/>
            </a:pPr>
            <a:r>
              <a:rPr lang="zh-CN" altLang="en-US" dirty="0">
                <a:latin typeface="楷体_GB2312"/>
                <a:ea typeface="楷体_GB2312"/>
                <a:cs typeface="楷体_GB2312"/>
              </a:rPr>
              <a:t>          信息是商品，</a:t>
            </a:r>
          </a:p>
          <a:p>
            <a:pPr eaLnBrk="1" hangingPunct="1">
              <a:lnSpc>
                <a:spcPct val="90000"/>
              </a:lnSpc>
              <a:buFont typeface="Wingdings" panose="05000000000000000000" pitchFamily="2" charset="2"/>
              <a:buNone/>
            </a:pPr>
            <a:r>
              <a:rPr lang="zh-CN" altLang="en-US" dirty="0">
                <a:latin typeface="楷体_GB2312"/>
                <a:ea typeface="楷体_GB2312"/>
                <a:cs typeface="楷体_GB2312"/>
              </a:rPr>
              <a:t>         所以信息是有价值的。</a:t>
            </a:r>
            <a:endParaRPr lang="zh-CN" altLang="en-US" dirty="0"/>
          </a:p>
        </p:txBody>
      </p:sp>
      <p:sp>
        <p:nvSpPr>
          <p:cNvPr id="80900" name="日期占位符 3">
            <a:extLst>
              <a:ext uri="{FF2B5EF4-FFF2-40B4-BE49-F238E27FC236}">
                <a16:creationId xmlns="" xmlns:a16="http://schemas.microsoft.com/office/drawing/2014/main" id="{859B7DCD-BAC9-4EFE-8465-3860D730E7D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4262C26-27A2-45B0-8083-66B5AED4F22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0901" name="页脚占位符 5">
            <a:extLst>
              <a:ext uri="{FF2B5EF4-FFF2-40B4-BE49-F238E27FC236}">
                <a16:creationId xmlns="" xmlns:a16="http://schemas.microsoft.com/office/drawing/2014/main" id="{90EC07D4-D0A0-47DA-AA2C-FF547763F8B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0902" name="灯片编号占位符 4">
            <a:extLst>
              <a:ext uri="{FF2B5EF4-FFF2-40B4-BE49-F238E27FC236}">
                <a16:creationId xmlns="" xmlns:a16="http://schemas.microsoft.com/office/drawing/2014/main" id="{802A3294-1D88-4B9F-B93A-2C02F077ECF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97353DF-A0DE-49C7-834C-190E1F61393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 xmlns:a16="http://schemas.microsoft.com/office/drawing/2014/main" id="{72F60C43-3C41-4B4D-86AE-55B19694D992}"/>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评论的要素</a:t>
            </a:r>
          </a:p>
        </p:txBody>
      </p:sp>
      <p:sp>
        <p:nvSpPr>
          <p:cNvPr id="81923" name="Rectangle 3">
            <a:extLst>
              <a:ext uri="{FF2B5EF4-FFF2-40B4-BE49-F238E27FC236}">
                <a16:creationId xmlns="" xmlns:a16="http://schemas.microsoft.com/office/drawing/2014/main" id="{9E2479C2-6E01-4D24-914A-EBDC50B3CA95}"/>
              </a:ext>
            </a:extLst>
          </p:cNvPr>
          <p:cNvSpPr>
            <a:spLocks noGrp="1"/>
          </p:cNvSpPr>
          <p:nvPr>
            <p:ph idx="1"/>
          </p:nvPr>
        </p:nvSpPr>
        <p:spPr>
          <a:xfrm>
            <a:off x="982663" y="2667000"/>
            <a:ext cx="7704137" cy="3332163"/>
          </a:xfrm>
        </p:spPr>
        <p:txBody>
          <a:bodyPr/>
          <a:lstStyle/>
          <a:p>
            <a:pPr eaLnBrk="1" hangingPunct="1"/>
            <a:r>
              <a:rPr lang="en-US" altLang="zh-CN"/>
              <a:t>《</a:t>
            </a:r>
            <a:r>
              <a:rPr lang="zh-CN" altLang="en-US"/>
              <a:t>换届之年话心态</a:t>
            </a:r>
            <a:r>
              <a:rPr lang="en-US" altLang="zh-CN"/>
              <a:t>》</a:t>
            </a:r>
            <a:r>
              <a:rPr lang="zh-CN" altLang="en-US"/>
              <a:t>：</a:t>
            </a:r>
            <a:r>
              <a:rPr lang="zh-CN" altLang="en-US">
                <a:latin typeface="Arial" panose="020B0604020202020204" pitchFamily="34" charset="0"/>
              </a:rPr>
              <a:t> </a:t>
            </a:r>
            <a:r>
              <a:rPr lang="zh-CN" altLang="en-US"/>
              <a:t>我们是共产党员，是党的领导干部，对待</a:t>
            </a:r>
            <a:r>
              <a:rPr lang="zh-CN" altLang="en-US">
                <a:latin typeface="Arial" panose="020B0604020202020204" pitchFamily="34" charset="0"/>
              </a:rPr>
              <a:t>“</a:t>
            </a:r>
            <a:r>
              <a:rPr lang="zh-CN" altLang="en-US"/>
              <a:t>提拔升迁、去留转退</a:t>
            </a:r>
            <a:r>
              <a:rPr lang="zh-CN" altLang="en-US">
                <a:latin typeface="Arial" panose="020B0604020202020204" pitchFamily="34" charset="0"/>
              </a:rPr>
              <a:t>”</a:t>
            </a:r>
            <a:r>
              <a:rPr lang="zh-CN" altLang="en-US"/>
              <a:t>应当有一个正确的心态。 </a:t>
            </a:r>
          </a:p>
          <a:p>
            <a:pPr eaLnBrk="1" hangingPunct="1"/>
            <a:r>
              <a:rPr lang="zh-CN" altLang="en-US">
                <a:latin typeface="Arial" panose="020B0604020202020204" pitchFamily="34" charset="0"/>
              </a:rPr>
              <a:t>“</a:t>
            </a:r>
            <a:r>
              <a:rPr lang="zh-CN" altLang="en-US"/>
              <a:t>共产党员应该在工作中吃苦在前，我应在工作中吃苦在前</a:t>
            </a:r>
            <a:r>
              <a:rPr lang="zh-CN" altLang="en-US">
                <a:latin typeface="Arial" panose="020B0604020202020204" pitchFamily="34" charset="0"/>
              </a:rPr>
              <a:t>”</a:t>
            </a:r>
            <a:r>
              <a:rPr lang="zh-CN" altLang="en-US"/>
              <a:t>。</a:t>
            </a:r>
          </a:p>
          <a:p>
            <a:pPr eaLnBrk="1" hangingPunct="1"/>
            <a:r>
              <a:rPr lang="zh-CN" altLang="en-US">
                <a:latin typeface="Arial" panose="020B0604020202020204" pitchFamily="34" charset="0"/>
              </a:rPr>
              <a:t>“</a:t>
            </a:r>
            <a:r>
              <a:rPr lang="en-US" altLang="zh-CN"/>
              <a:t>《</a:t>
            </a:r>
            <a:r>
              <a:rPr lang="zh-CN" altLang="en-US"/>
              <a:t>新闻学概论</a:t>
            </a:r>
            <a:r>
              <a:rPr lang="en-US" altLang="zh-CN"/>
              <a:t>》</a:t>
            </a:r>
            <a:r>
              <a:rPr lang="zh-CN" altLang="en-US"/>
              <a:t>是新闻专业的必修课， 必修课一定要学好</a:t>
            </a:r>
            <a:r>
              <a:rPr lang="zh-CN" altLang="en-US">
                <a:latin typeface="Arial" panose="020B0604020202020204" pitchFamily="34" charset="0"/>
              </a:rPr>
              <a:t>”</a:t>
            </a:r>
            <a:r>
              <a:rPr lang="zh-CN" altLang="en-US"/>
              <a:t> </a:t>
            </a:r>
          </a:p>
        </p:txBody>
      </p:sp>
      <p:sp>
        <p:nvSpPr>
          <p:cNvPr id="81924" name="日期占位符 3">
            <a:extLst>
              <a:ext uri="{FF2B5EF4-FFF2-40B4-BE49-F238E27FC236}">
                <a16:creationId xmlns="" xmlns:a16="http://schemas.microsoft.com/office/drawing/2014/main" id="{9A5A82D2-2069-469E-A4CF-44CB46E8006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25CAA4A-C44A-40C9-8F7A-D46753D3583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1925" name="页脚占位符 5">
            <a:extLst>
              <a:ext uri="{FF2B5EF4-FFF2-40B4-BE49-F238E27FC236}">
                <a16:creationId xmlns="" xmlns:a16="http://schemas.microsoft.com/office/drawing/2014/main" id="{B1CE2420-545A-4893-A8C5-6F3A1555B6D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1926" name="灯片编号占位符 4">
            <a:extLst>
              <a:ext uri="{FF2B5EF4-FFF2-40B4-BE49-F238E27FC236}">
                <a16:creationId xmlns="" xmlns:a16="http://schemas.microsoft.com/office/drawing/2014/main" id="{C7823A40-D39E-45EF-B194-F2B08D2CC4F5}"/>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E7F207D-FAF7-4EAB-B070-D6CFD4799E45}"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a:extLst>
              <a:ext uri="{FF2B5EF4-FFF2-40B4-BE49-F238E27FC236}">
                <a16:creationId xmlns="" xmlns:a16="http://schemas.microsoft.com/office/drawing/2014/main" id="{E19DEC59-58D6-4C95-A8C1-FA822EFD79FB}"/>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201731" name="Rectangle 3">
            <a:extLst>
              <a:ext uri="{FF2B5EF4-FFF2-40B4-BE49-F238E27FC236}">
                <a16:creationId xmlns="" xmlns:a16="http://schemas.microsoft.com/office/drawing/2014/main" id="{83707C8C-854A-4DBA-8717-6985C68478CA}"/>
              </a:ext>
            </a:extLst>
          </p:cNvPr>
          <p:cNvSpPr>
            <a:spLocks noGrp="1" noChangeArrowheads="1"/>
          </p:cNvSpPr>
          <p:nvPr>
            <p:ph idx="1"/>
          </p:nvPr>
        </p:nvSpPr>
        <p:spPr>
          <a:xfrm>
            <a:off x="982663" y="2667000"/>
            <a:ext cx="7704137" cy="3332163"/>
          </a:xfrm>
        </p:spPr>
        <p:txBody>
          <a:bodyPr rtlCol="0">
            <a:normAutofit fontScale="77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a:t>2</a:t>
            </a:r>
            <a:r>
              <a:rPr lang="zh-CN" altLang="en-US"/>
              <a:t>．假言推理</a:t>
            </a:r>
          </a:p>
          <a:p>
            <a:pPr eaLnBrk="1" fontAlgn="auto" hangingPunct="1">
              <a:lnSpc>
                <a:spcPct val="90000"/>
              </a:lnSpc>
              <a:buClr>
                <a:schemeClr val="accent1">
                  <a:lumMod val="75000"/>
                </a:schemeClr>
              </a:buClr>
              <a:buFont typeface="Arial"/>
              <a:buChar char="•"/>
              <a:defRPr/>
            </a:pPr>
            <a:r>
              <a:rPr lang="zh-CN" altLang="en-US"/>
              <a:t>假言推理是以假言判断为前提的演绎推理。 </a:t>
            </a:r>
          </a:p>
          <a:p>
            <a:pPr eaLnBrk="1" fontAlgn="auto" hangingPunct="1">
              <a:lnSpc>
                <a:spcPct val="90000"/>
              </a:lnSpc>
              <a:buClr>
                <a:schemeClr val="accent1">
                  <a:lumMod val="75000"/>
                </a:schemeClr>
              </a:buClr>
              <a:buFont typeface="Wingdings" panose="05000000000000000000" pitchFamily="2" charset="2"/>
              <a:buNone/>
              <a:defRPr/>
            </a:pPr>
            <a:r>
              <a:rPr lang="zh-CN" altLang="en-US"/>
              <a:t>（</a:t>
            </a:r>
            <a:r>
              <a:rPr lang="en-US" altLang="zh-CN"/>
              <a:t>1</a:t>
            </a:r>
            <a:r>
              <a:rPr lang="zh-CN" altLang="en-US"/>
              <a:t>）充分条件假言推理的基本原则 </a:t>
            </a:r>
          </a:p>
          <a:p>
            <a:pPr eaLnBrk="1" fontAlgn="auto" hangingPunct="1">
              <a:lnSpc>
                <a:spcPct val="90000"/>
              </a:lnSpc>
              <a:buClr>
                <a:schemeClr val="accent1">
                  <a:lumMod val="75000"/>
                </a:schemeClr>
              </a:buClr>
              <a:buFont typeface="Arial"/>
              <a:buChar char="•"/>
              <a:defRPr/>
            </a:pPr>
            <a:r>
              <a:rPr lang="zh-CN" altLang="en-US">
                <a:ea typeface="楷体_GB2312" pitchFamily="49" charset="-122"/>
              </a:rPr>
              <a:t>如果要搞四个现代化，就必须尊重知识，尊重人才 </a:t>
            </a:r>
            <a:r>
              <a:rPr lang="en-US" altLang="zh-CN">
                <a:ea typeface="楷体_GB2312" pitchFamily="49" charset="-122"/>
              </a:rPr>
              <a:t>.</a:t>
            </a:r>
          </a:p>
          <a:p>
            <a:pPr eaLnBrk="1" fontAlgn="auto" hangingPunct="1">
              <a:lnSpc>
                <a:spcPct val="90000"/>
              </a:lnSpc>
              <a:buClr>
                <a:schemeClr val="accent1">
                  <a:lumMod val="75000"/>
                </a:schemeClr>
              </a:buClr>
              <a:buFont typeface="Wingdings" panose="05000000000000000000" pitchFamily="2" charset="2"/>
              <a:buNone/>
              <a:defRPr/>
            </a:pPr>
            <a:r>
              <a:rPr lang="en-US" altLang="zh-CN">
                <a:ea typeface="楷体_GB2312" pitchFamily="49" charset="-122"/>
              </a:rPr>
              <a:t>    </a:t>
            </a:r>
            <a:r>
              <a:rPr lang="zh-CN" altLang="en-US">
                <a:ea typeface="楷体_GB2312" pitchFamily="49" charset="-122"/>
              </a:rPr>
              <a:t>我们要搞四个现代化</a:t>
            </a:r>
            <a:r>
              <a:rPr lang="en-US" altLang="zh-CN">
                <a:ea typeface="楷体_GB2312" pitchFamily="49" charset="-122"/>
              </a:rPr>
              <a:t>.</a:t>
            </a:r>
          </a:p>
          <a:p>
            <a:pPr eaLnBrk="1" fontAlgn="auto" hangingPunct="1">
              <a:lnSpc>
                <a:spcPct val="90000"/>
              </a:lnSpc>
              <a:buClr>
                <a:schemeClr val="accent1">
                  <a:lumMod val="75000"/>
                </a:schemeClr>
              </a:buClr>
              <a:buFont typeface="Wingdings" panose="05000000000000000000" pitchFamily="2" charset="2"/>
              <a:buNone/>
              <a:defRPr/>
            </a:pPr>
            <a:r>
              <a:rPr lang="en-US" altLang="zh-CN">
                <a:ea typeface="楷体_GB2312" pitchFamily="49" charset="-122"/>
              </a:rPr>
              <a:t>    </a:t>
            </a:r>
            <a:r>
              <a:rPr lang="zh-CN" altLang="en-US">
                <a:ea typeface="楷体_GB2312" pitchFamily="49" charset="-122"/>
              </a:rPr>
              <a:t>所以，我们必须尊重知识，尊重人才。</a:t>
            </a:r>
            <a:br>
              <a:rPr lang="zh-CN" altLang="en-US">
                <a:ea typeface="楷体_GB2312" pitchFamily="49" charset="-122"/>
              </a:rPr>
            </a:br>
            <a:endParaRPr lang="zh-CN" altLang="en-US">
              <a:ea typeface="楷体_GB2312" pitchFamily="49" charset="-122"/>
            </a:endParaRPr>
          </a:p>
          <a:p>
            <a:pPr eaLnBrk="1" fontAlgn="auto" hangingPunct="1">
              <a:lnSpc>
                <a:spcPct val="90000"/>
              </a:lnSpc>
              <a:buClr>
                <a:schemeClr val="accent1">
                  <a:lumMod val="75000"/>
                </a:schemeClr>
              </a:buClr>
              <a:buFont typeface="Arial"/>
              <a:buChar char="•"/>
              <a:defRPr/>
            </a:pPr>
            <a:r>
              <a:rPr lang="zh-CN" altLang="en-US">
                <a:ea typeface="楷体_GB2312" pitchFamily="49" charset="-122"/>
              </a:rPr>
              <a:t>如果一个图形是正方形，那么它的四边相等；</a:t>
            </a:r>
          </a:p>
          <a:p>
            <a:pPr eaLnBrk="1" fontAlgn="auto" hangingPunct="1">
              <a:lnSpc>
                <a:spcPct val="90000"/>
              </a:lnSpc>
              <a:buClr>
                <a:schemeClr val="accent1">
                  <a:lumMod val="75000"/>
                </a:schemeClr>
              </a:buClr>
              <a:buFont typeface="Wingdings" panose="05000000000000000000" pitchFamily="2" charset="2"/>
              <a:buNone/>
              <a:defRPr/>
            </a:pPr>
            <a:r>
              <a:rPr lang="zh-CN" altLang="en-US">
                <a:ea typeface="楷体_GB2312" pitchFamily="49" charset="-122"/>
              </a:rPr>
              <a:t>   这个图形四边不相等，</a:t>
            </a:r>
          </a:p>
          <a:p>
            <a:pPr eaLnBrk="1" fontAlgn="auto" hangingPunct="1">
              <a:lnSpc>
                <a:spcPct val="90000"/>
              </a:lnSpc>
              <a:buClr>
                <a:schemeClr val="accent1">
                  <a:lumMod val="75000"/>
                </a:schemeClr>
              </a:buClr>
              <a:buFont typeface="Wingdings" panose="05000000000000000000" pitchFamily="2" charset="2"/>
              <a:buNone/>
              <a:defRPr/>
            </a:pPr>
            <a:r>
              <a:rPr lang="zh-CN" altLang="en-US">
                <a:ea typeface="楷体_GB2312" pitchFamily="49" charset="-122"/>
              </a:rPr>
              <a:t>   所以，它不是正方形。</a:t>
            </a:r>
          </a:p>
          <a:p>
            <a:pPr eaLnBrk="1" fontAlgn="auto" hangingPunct="1">
              <a:lnSpc>
                <a:spcPct val="90000"/>
              </a:lnSpc>
              <a:buClr>
                <a:schemeClr val="accent1">
                  <a:lumMod val="75000"/>
                </a:schemeClr>
              </a:buClr>
              <a:buFont typeface="Arial"/>
              <a:buChar char="•"/>
              <a:defRPr/>
            </a:pPr>
            <a:endParaRPr lang="en-US" altLang="zh-CN">
              <a:ea typeface="楷体_GB2312" pitchFamily="49" charset="-122"/>
            </a:endParaRPr>
          </a:p>
        </p:txBody>
      </p:sp>
      <p:sp>
        <p:nvSpPr>
          <p:cNvPr id="82948" name="日期占位符 3">
            <a:extLst>
              <a:ext uri="{FF2B5EF4-FFF2-40B4-BE49-F238E27FC236}">
                <a16:creationId xmlns="" xmlns:a16="http://schemas.microsoft.com/office/drawing/2014/main" id="{5EE5E244-289B-4D3B-97B0-C7E1B14ECAD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53D06CF-5CF7-4E8C-B07E-F997EE1FEF7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2949" name="页脚占位符 5">
            <a:extLst>
              <a:ext uri="{FF2B5EF4-FFF2-40B4-BE49-F238E27FC236}">
                <a16:creationId xmlns="" xmlns:a16="http://schemas.microsoft.com/office/drawing/2014/main" id="{DFD4C268-F491-4964-A635-31A0C921C5F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2950" name="灯片编号占位符 4">
            <a:extLst>
              <a:ext uri="{FF2B5EF4-FFF2-40B4-BE49-F238E27FC236}">
                <a16:creationId xmlns="" xmlns:a16="http://schemas.microsoft.com/office/drawing/2014/main" id="{3EC6897E-EBE3-4D9F-8B17-FD81552F5AB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0AE3E40-4526-47A6-9800-A4F86FD0197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 xmlns:a16="http://schemas.microsoft.com/office/drawing/2014/main" id="{B81EE5E3-68AB-4E90-A6B2-652ADBDE8090}"/>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200707" name="Rectangle 3">
            <a:extLst>
              <a:ext uri="{FF2B5EF4-FFF2-40B4-BE49-F238E27FC236}">
                <a16:creationId xmlns="" xmlns:a16="http://schemas.microsoft.com/office/drawing/2014/main" id="{AE8BE026-156B-4D75-BC52-29F2D47585DE}"/>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buClr>
                <a:schemeClr val="accent1">
                  <a:lumMod val="75000"/>
                </a:schemeClr>
              </a:buClr>
              <a:buFont typeface="Wingdings" panose="05000000000000000000" pitchFamily="2" charset="2"/>
              <a:buNone/>
              <a:defRPr/>
            </a:pPr>
            <a:r>
              <a:rPr lang="zh-CN" altLang="en-US" sz="2800"/>
              <a:t>（</a:t>
            </a:r>
            <a:r>
              <a:rPr lang="en-US" altLang="zh-CN" sz="2800"/>
              <a:t>2</a:t>
            </a:r>
            <a:r>
              <a:rPr lang="zh-CN" altLang="en-US" sz="2800"/>
              <a:t>）必要条件假言推理的基本原则 </a:t>
            </a:r>
          </a:p>
          <a:p>
            <a:pPr eaLnBrk="1" fontAlgn="auto" hangingPunct="1">
              <a:buClr>
                <a:schemeClr val="accent1">
                  <a:lumMod val="75000"/>
                </a:schemeClr>
              </a:buClr>
              <a:buFont typeface="Wingdings" panose="05000000000000000000" pitchFamily="2" charset="2"/>
              <a:buNone/>
              <a:defRPr/>
            </a:pPr>
            <a:r>
              <a:rPr lang="zh-CN" altLang="en-US" sz="2800"/>
              <a:t>  </a:t>
            </a:r>
            <a:r>
              <a:rPr lang="zh-CN" altLang="en-US" sz="2800">
                <a:ea typeface="楷体_GB2312" pitchFamily="49" charset="-122"/>
              </a:rPr>
              <a:t>只有肥料足，菜才长得好；</a:t>
            </a:r>
          </a:p>
          <a:p>
            <a:pPr eaLnBrk="1" fontAlgn="auto" hangingPunct="1">
              <a:buClr>
                <a:schemeClr val="accent1">
                  <a:lumMod val="75000"/>
                </a:schemeClr>
              </a:buClr>
              <a:buFont typeface="Wingdings" panose="05000000000000000000" pitchFamily="2" charset="2"/>
              <a:buNone/>
              <a:defRPr/>
            </a:pPr>
            <a:r>
              <a:rPr lang="zh-CN" altLang="en-US" sz="2800">
                <a:ea typeface="楷体_GB2312" pitchFamily="49" charset="-122"/>
              </a:rPr>
              <a:t>  这块地的菜长得好，</a:t>
            </a:r>
          </a:p>
          <a:p>
            <a:pPr eaLnBrk="1" fontAlgn="auto" hangingPunct="1">
              <a:buClr>
                <a:schemeClr val="accent1">
                  <a:lumMod val="75000"/>
                </a:schemeClr>
              </a:buClr>
              <a:buFont typeface="Wingdings" panose="05000000000000000000" pitchFamily="2" charset="2"/>
              <a:buNone/>
              <a:defRPr/>
            </a:pPr>
            <a:r>
              <a:rPr lang="zh-CN" altLang="en-US" sz="2800">
                <a:ea typeface="楷体_GB2312" pitchFamily="49" charset="-122"/>
              </a:rPr>
              <a:t>  所以，这块地肥料足。</a:t>
            </a:r>
            <a:br>
              <a:rPr lang="zh-CN" altLang="en-US" sz="2800">
                <a:ea typeface="楷体_GB2312" pitchFamily="49" charset="-122"/>
              </a:rPr>
            </a:br>
            <a:endParaRPr lang="zh-CN" altLang="en-US" sz="2800">
              <a:ea typeface="楷体_GB2312" pitchFamily="49" charset="-122"/>
            </a:endParaRPr>
          </a:p>
          <a:p>
            <a:pPr eaLnBrk="1" fontAlgn="auto" hangingPunct="1">
              <a:buClr>
                <a:schemeClr val="accent1">
                  <a:lumMod val="75000"/>
                </a:schemeClr>
              </a:buClr>
              <a:buFont typeface="Wingdings" panose="05000000000000000000" pitchFamily="2" charset="2"/>
              <a:buNone/>
              <a:defRPr/>
            </a:pPr>
            <a:r>
              <a:rPr lang="zh-CN" altLang="en-US" sz="2800">
                <a:ea typeface="楷体_GB2312" pitchFamily="49" charset="-122"/>
              </a:rPr>
              <a:t> 育种时，只有达到一定的温度，种子才能发芽；</a:t>
            </a:r>
          </a:p>
          <a:p>
            <a:pPr eaLnBrk="1" fontAlgn="auto" hangingPunct="1">
              <a:buClr>
                <a:schemeClr val="accent1">
                  <a:lumMod val="75000"/>
                </a:schemeClr>
              </a:buClr>
              <a:buFont typeface="Wingdings" panose="05000000000000000000" pitchFamily="2" charset="2"/>
              <a:buNone/>
              <a:defRPr/>
            </a:pPr>
            <a:r>
              <a:rPr lang="zh-CN" altLang="en-US" sz="2800">
                <a:ea typeface="楷体_GB2312" pitchFamily="49" charset="-122"/>
              </a:rPr>
              <a:t> 这次育种没有达到一定的温度，</a:t>
            </a:r>
          </a:p>
          <a:p>
            <a:pPr eaLnBrk="1" fontAlgn="auto" hangingPunct="1">
              <a:buClr>
                <a:schemeClr val="accent1">
                  <a:lumMod val="75000"/>
                </a:schemeClr>
              </a:buClr>
              <a:buFont typeface="Wingdings" panose="05000000000000000000" pitchFamily="2" charset="2"/>
              <a:buNone/>
              <a:defRPr/>
            </a:pPr>
            <a:r>
              <a:rPr lang="zh-CN" altLang="en-US" sz="2800">
                <a:ea typeface="楷体_GB2312" pitchFamily="49" charset="-122"/>
              </a:rPr>
              <a:t> 所以，种子没有发芽。</a:t>
            </a:r>
            <a:endParaRPr lang="zh-CN" altLang="en-US" sz="2800"/>
          </a:p>
        </p:txBody>
      </p:sp>
      <p:sp>
        <p:nvSpPr>
          <p:cNvPr id="83972" name="日期占位符 3">
            <a:extLst>
              <a:ext uri="{FF2B5EF4-FFF2-40B4-BE49-F238E27FC236}">
                <a16:creationId xmlns="" xmlns:a16="http://schemas.microsoft.com/office/drawing/2014/main" id="{70767C6C-9705-4D10-A9FD-A838E785EE6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19BA110-9F2A-4B45-8387-33E35C2DBF6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3973" name="页脚占位符 5">
            <a:extLst>
              <a:ext uri="{FF2B5EF4-FFF2-40B4-BE49-F238E27FC236}">
                <a16:creationId xmlns="" xmlns:a16="http://schemas.microsoft.com/office/drawing/2014/main" id="{5B952AA1-42EC-4520-88B5-BCB92548158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3974" name="灯片编号占位符 4">
            <a:extLst>
              <a:ext uri="{FF2B5EF4-FFF2-40B4-BE49-F238E27FC236}">
                <a16:creationId xmlns="" xmlns:a16="http://schemas.microsoft.com/office/drawing/2014/main" id="{D1360C7D-79B6-46AD-BD1C-AF96C763C91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DCF4B58-1B8C-42F8-B60E-D37DA0C338B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a:extLst>
              <a:ext uri="{FF2B5EF4-FFF2-40B4-BE49-F238E27FC236}">
                <a16:creationId xmlns="" xmlns:a16="http://schemas.microsoft.com/office/drawing/2014/main" id="{4F68D666-CD8D-43AD-A609-781F8E37B57F}"/>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评论的要素</a:t>
            </a:r>
          </a:p>
        </p:txBody>
      </p:sp>
      <p:sp>
        <p:nvSpPr>
          <p:cNvPr id="202755" name="Rectangle 3">
            <a:extLst>
              <a:ext uri="{FF2B5EF4-FFF2-40B4-BE49-F238E27FC236}">
                <a16:creationId xmlns="" xmlns:a16="http://schemas.microsoft.com/office/drawing/2014/main" id="{1D2D25B7-9555-4464-AA96-94E0879A7564}"/>
              </a:ext>
            </a:extLst>
          </p:cNvPr>
          <p:cNvSpPr>
            <a:spLocks noGrp="1" noChangeArrowheads="1"/>
          </p:cNvSpPr>
          <p:nvPr>
            <p:ph idx="1"/>
          </p:nvPr>
        </p:nvSpPr>
        <p:spPr>
          <a:xfrm>
            <a:off x="982663" y="2667000"/>
            <a:ext cx="7704137" cy="3332163"/>
          </a:xfrm>
        </p:spPr>
        <p:txBody>
          <a:bodyPr rtlCol="0">
            <a:normAutofit fontScale="92500" lnSpcReduction="10000"/>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sz="2800"/>
              <a:t>3</a:t>
            </a:r>
            <a:r>
              <a:rPr lang="zh-CN" altLang="en-US" sz="2800"/>
              <a:t>．选言推理</a:t>
            </a:r>
          </a:p>
          <a:p>
            <a:pPr eaLnBrk="1" fontAlgn="auto" hangingPunct="1">
              <a:lnSpc>
                <a:spcPct val="90000"/>
              </a:lnSpc>
              <a:buClr>
                <a:schemeClr val="accent1">
                  <a:lumMod val="75000"/>
                </a:schemeClr>
              </a:buClr>
              <a:buFont typeface="Arial"/>
              <a:buChar char="•"/>
              <a:defRPr/>
            </a:pPr>
            <a:r>
              <a:rPr lang="zh-CN" altLang="en-US" sz="2800"/>
              <a:t>选言推理是以选言判断为前提的演绎推理。 </a:t>
            </a:r>
          </a:p>
          <a:p>
            <a:pPr eaLnBrk="1" fontAlgn="auto" hangingPunct="1">
              <a:lnSpc>
                <a:spcPct val="90000"/>
              </a:lnSpc>
              <a:buClr>
                <a:schemeClr val="accent1">
                  <a:lumMod val="75000"/>
                </a:schemeClr>
              </a:buClr>
              <a:buFont typeface="Arial"/>
              <a:buChar char="•"/>
              <a:defRPr/>
            </a:pPr>
            <a:r>
              <a:rPr lang="zh-CN" altLang="en-US" sz="2800"/>
              <a:t>（</a:t>
            </a:r>
            <a:r>
              <a:rPr lang="en-US" altLang="zh-CN" sz="2800"/>
              <a:t>1</a:t>
            </a:r>
            <a:r>
              <a:rPr lang="zh-CN" altLang="en-US" sz="2800"/>
              <a:t>）相容的选言推理的基本原则是：大前提是一个相容的选言判断，小前提否定了其中一个（或一部分）选言肢，结论就要肯定剩下的一个选言肢。例如：</a:t>
            </a:r>
            <a:br>
              <a:rPr lang="zh-CN" altLang="en-US" sz="2800"/>
            </a:br>
            <a:r>
              <a:rPr lang="zh-CN" altLang="en-US" sz="2800">
                <a:ea typeface="楷体_GB2312" pitchFamily="49" charset="-122"/>
              </a:rPr>
              <a:t>这个三段论的错误，或者是前提不正确，或者是推理不符合规则；这个三段论的前提是正确的，所以，这个三段论的错误是推理不符合规则。</a:t>
            </a:r>
          </a:p>
        </p:txBody>
      </p:sp>
      <p:sp>
        <p:nvSpPr>
          <p:cNvPr id="84996" name="日期占位符 3">
            <a:extLst>
              <a:ext uri="{FF2B5EF4-FFF2-40B4-BE49-F238E27FC236}">
                <a16:creationId xmlns="" xmlns:a16="http://schemas.microsoft.com/office/drawing/2014/main" id="{D6E2592A-EC80-4A6F-B772-6A28F521280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EC54E1E-6F93-4280-B7E9-4C34E0182C8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4997" name="页脚占位符 5">
            <a:extLst>
              <a:ext uri="{FF2B5EF4-FFF2-40B4-BE49-F238E27FC236}">
                <a16:creationId xmlns="" xmlns:a16="http://schemas.microsoft.com/office/drawing/2014/main" id="{36339CBB-FE7E-4056-9346-81F63A5DC95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4998" name="灯片编号占位符 4">
            <a:extLst>
              <a:ext uri="{FF2B5EF4-FFF2-40B4-BE49-F238E27FC236}">
                <a16:creationId xmlns="" xmlns:a16="http://schemas.microsoft.com/office/drawing/2014/main" id="{09C3024D-E843-41AD-AB3E-0C6ACA3A891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30B1928-9F03-4623-831E-5DF8ADAFD78A}"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 xmlns:a16="http://schemas.microsoft.com/office/drawing/2014/main" id="{DDFD5669-AA4F-474B-A25C-AA93C3D45477}"/>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199683" name="Rectangle 3">
            <a:extLst>
              <a:ext uri="{FF2B5EF4-FFF2-40B4-BE49-F238E27FC236}">
                <a16:creationId xmlns="" xmlns:a16="http://schemas.microsoft.com/office/drawing/2014/main" id="{5DE85193-F6F4-4D80-A352-DCDFF660317C}"/>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a:t>（</a:t>
            </a:r>
            <a:r>
              <a:rPr lang="en-US" altLang="zh-CN" sz="2800"/>
              <a:t>2</a:t>
            </a:r>
            <a:r>
              <a:rPr lang="zh-CN" altLang="en-US" sz="2800"/>
              <a:t>）不相容的选言推理的基本原则 </a:t>
            </a:r>
          </a:p>
          <a:p>
            <a:pPr eaLnBrk="1" fontAlgn="auto" hangingPunct="1">
              <a:lnSpc>
                <a:spcPct val="90000"/>
              </a:lnSpc>
              <a:buClr>
                <a:schemeClr val="accent1">
                  <a:lumMod val="75000"/>
                </a:schemeClr>
              </a:buClr>
              <a:buFont typeface="Arial"/>
              <a:buChar char="•"/>
              <a:defRPr/>
            </a:pPr>
            <a:r>
              <a:rPr lang="zh-CN" altLang="en-US" sz="2800">
                <a:ea typeface="楷体_GB2312" pitchFamily="49" charset="-122"/>
              </a:rPr>
              <a:t>一个词，或者是褒义的、或者是贬义的，或者是中性的。</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a:ea typeface="楷体_GB2312" pitchFamily="49" charset="-122"/>
              </a:rPr>
              <a:t>  </a:t>
            </a:r>
            <a:r>
              <a:rPr lang="zh-CN" altLang="en-US" sz="2800">
                <a:latin typeface="Arial"/>
                <a:ea typeface="楷体_GB2312" pitchFamily="49" charset="-122"/>
              </a:rPr>
              <a:t>“</a:t>
            </a:r>
            <a:r>
              <a:rPr lang="zh-CN" altLang="en-US" sz="2800">
                <a:ea typeface="楷体_GB2312" pitchFamily="49" charset="-122"/>
              </a:rPr>
              <a:t>结果</a:t>
            </a:r>
            <a:r>
              <a:rPr lang="zh-CN" altLang="en-US" sz="2800">
                <a:latin typeface="Arial"/>
                <a:ea typeface="楷体_GB2312" pitchFamily="49" charset="-122"/>
              </a:rPr>
              <a:t>”</a:t>
            </a:r>
            <a:r>
              <a:rPr lang="zh-CN" altLang="en-US" sz="2800">
                <a:ea typeface="楷体_GB2312" pitchFamily="49" charset="-122"/>
              </a:rPr>
              <a:t>是个中性词，</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a:ea typeface="楷体_GB2312" pitchFamily="49" charset="-122"/>
              </a:rPr>
              <a:t>   所以，</a:t>
            </a:r>
            <a:r>
              <a:rPr lang="zh-CN" altLang="en-US" sz="2800">
                <a:latin typeface="Arial"/>
                <a:ea typeface="楷体_GB2312" pitchFamily="49" charset="-122"/>
              </a:rPr>
              <a:t>“</a:t>
            </a:r>
            <a:r>
              <a:rPr lang="zh-CN" altLang="en-US" sz="2800">
                <a:ea typeface="楷体_GB2312" pitchFamily="49" charset="-122"/>
              </a:rPr>
              <a:t>结果</a:t>
            </a:r>
            <a:r>
              <a:rPr lang="zh-CN" altLang="en-US" sz="2800">
                <a:latin typeface="Arial"/>
                <a:ea typeface="楷体_GB2312" pitchFamily="49" charset="-122"/>
              </a:rPr>
              <a:t>”</a:t>
            </a:r>
            <a:r>
              <a:rPr lang="zh-CN" altLang="en-US" sz="2800">
                <a:ea typeface="楷体_GB2312" pitchFamily="49" charset="-122"/>
              </a:rPr>
              <a:t>不是褒义词，也不是贬义词。</a:t>
            </a:r>
          </a:p>
          <a:p>
            <a:pPr eaLnBrk="1" fontAlgn="auto" hangingPunct="1">
              <a:lnSpc>
                <a:spcPct val="90000"/>
              </a:lnSpc>
              <a:buClr>
                <a:schemeClr val="accent1">
                  <a:lumMod val="75000"/>
                </a:schemeClr>
              </a:buClr>
              <a:buFont typeface="Arial"/>
              <a:buChar char="•"/>
              <a:defRPr/>
            </a:pPr>
            <a:r>
              <a:rPr lang="zh-CN" altLang="en-US" sz="2800">
                <a:ea typeface="楷体_GB2312" pitchFamily="49" charset="-122"/>
              </a:rPr>
              <a:t>一个三角形，或者是锐角三角形，或者是钝角三角形，或者是直角三角形。</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a:ea typeface="楷体_GB2312" pitchFamily="49" charset="-122"/>
              </a:rPr>
              <a:t>   这个三角形不是锐角三角形和直角三角形</a:t>
            </a:r>
          </a:p>
          <a:p>
            <a:pPr eaLnBrk="1" fontAlgn="auto" hangingPunct="1">
              <a:lnSpc>
                <a:spcPct val="90000"/>
              </a:lnSpc>
              <a:buClr>
                <a:schemeClr val="accent1">
                  <a:lumMod val="75000"/>
                </a:schemeClr>
              </a:buClr>
              <a:buFont typeface="Wingdings" panose="05000000000000000000" pitchFamily="2" charset="2"/>
              <a:buNone/>
              <a:defRPr/>
            </a:pPr>
            <a:r>
              <a:rPr lang="zh-CN" altLang="en-US" sz="2800">
                <a:ea typeface="楷体_GB2312" pitchFamily="49" charset="-122"/>
              </a:rPr>
              <a:t>  所以，它是个钝角三角形。</a:t>
            </a:r>
          </a:p>
        </p:txBody>
      </p:sp>
      <p:sp>
        <p:nvSpPr>
          <p:cNvPr id="86020" name="日期占位符 3">
            <a:extLst>
              <a:ext uri="{FF2B5EF4-FFF2-40B4-BE49-F238E27FC236}">
                <a16:creationId xmlns="" xmlns:a16="http://schemas.microsoft.com/office/drawing/2014/main" id="{798684AF-D166-49CA-965C-2308870BB67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1CE2B36-5C6A-40F5-B095-C2E69BA7281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6021" name="页脚占位符 5">
            <a:extLst>
              <a:ext uri="{FF2B5EF4-FFF2-40B4-BE49-F238E27FC236}">
                <a16:creationId xmlns="" xmlns:a16="http://schemas.microsoft.com/office/drawing/2014/main" id="{2ED20083-63AF-4A61-9EB8-E88E2EC1262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6022" name="灯片编号占位符 4">
            <a:extLst>
              <a:ext uri="{FF2B5EF4-FFF2-40B4-BE49-F238E27FC236}">
                <a16:creationId xmlns="" xmlns:a16="http://schemas.microsoft.com/office/drawing/2014/main" id="{E84A8B9B-A442-45EF-8626-35AAE730B78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C504A91-B617-416B-9BAA-9CF65E4893E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59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 xmlns:a16="http://schemas.microsoft.com/office/drawing/2014/main" id="{11155861-E32B-47BF-9E64-74A258EAFDD1}"/>
              </a:ext>
            </a:extLst>
          </p:cNvPr>
          <p:cNvSpPr>
            <a:spLocks noGrp="1" noRot="1"/>
          </p:cNvSpPr>
          <p:nvPr>
            <p:ph type="title"/>
          </p:nvPr>
        </p:nvSpPr>
        <p:spPr>
          <a:xfrm>
            <a:off x="798513" y="-603250"/>
            <a:ext cx="7705725" cy="1752600"/>
          </a:xfrm>
        </p:spPr>
        <p:txBody>
          <a:bodyPr/>
          <a:lstStyle/>
          <a:p>
            <a:pPr eaLnBrk="1" hangingPunct="1"/>
            <a:r>
              <a:rPr lang="zh-CN" altLang="en-US">
                <a:ln>
                  <a:noFill/>
                </a:ln>
              </a:rPr>
              <a:t>推荐：</a:t>
            </a:r>
          </a:p>
        </p:txBody>
      </p:sp>
      <p:sp>
        <p:nvSpPr>
          <p:cNvPr id="179203" name="Rectangle 3">
            <a:extLst>
              <a:ext uri="{FF2B5EF4-FFF2-40B4-BE49-F238E27FC236}">
                <a16:creationId xmlns="" xmlns:a16="http://schemas.microsoft.com/office/drawing/2014/main" id="{07081960-1817-4281-818B-46155615A82E}"/>
              </a:ext>
            </a:extLst>
          </p:cNvPr>
          <p:cNvSpPr>
            <a:spLocks noGrp="1" noChangeArrowheads="1"/>
          </p:cNvSpPr>
          <p:nvPr>
            <p:ph sz="half" idx="1"/>
          </p:nvPr>
        </p:nvSpPr>
        <p:spPr>
          <a:xfrm>
            <a:off x="725488" y="1149350"/>
            <a:ext cx="4038600" cy="4886325"/>
          </a:xfrm>
        </p:spPr>
        <p:txBody>
          <a:bodyPr rtlCol="0">
            <a:normAutofit fontScale="85000" lnSpcReduction="20000"/>
          </a:bodyPr>
          <a:lstStyle/>
          <a:p>
            <a:pPr eaLnBrk="1" fontAlgn="auto" hangingPunct="1">
              <a:lnSpc>
                <a:spcPct val="90000"/>
              </a:lnSpc>
              <a:buClr>
                <a:schemeClr val="accent1">
                  <a:lumMod val="75000"/>
                </a:schemeClr>
              </a:buClr>
              <a:defRPr/>
            </a:pPr>
            <a:r>
              <a:rPr lang="zh-CN" altLang="en-US" sz="2800" dirty="0"/>
              <a:t>财新网</a:t>
            </a:r>
            <a:r>
              <a:rPr lang="en-US" altLang="zh-CN" sz="2800" dirty="0"/>
              <a:t>-</a:t>
            </a:r>
            <a:r>
              <a:rPr lang="zh-CN" altLang="en-US" sz="2800" dirty="0"/>
              <a:t>观点网</a:t>
            </a:r>
            <a:endParaRPr lang="en-US" altLang="zh-CN" sz="2800" dirty="0"/>
          </a:p>
          <a:p>
            <a:pPr marL="0" indent="0" eaLnBrk="1" fontAlgn="auto" hangingPunct="1">
              <a:lnSpc>
                <a:spcPct val="90000"/>
              </a:lnSpc>
              <a:buClr>
                <a:schemeClr val="accent1">
                  <a:lumMod val="75000"/>
                </a:schemeClr>
              </a:buClr>
              <a:buFont typeface="Wingdings" panose="05000000000000000000" pitchFamily="2" charset="2"/>
              <a:buNone/>
              <a:defRPr/>
            </a:pPr>
            <a:r>
              <a:rPr lang="en-US" altLang="zh-CN" sz="2800" dirty="0">
                <a:hlinkClick r:id="rId2"/>
              </a:rPr>
              <a:t>http://opinion.caixin.com/columns/</a:t>
            </a:r>
            <a:endParaRPr lang="en-US" altLang="zh-CN" sz="2800" dirty="0"/>
          </a:p>
          <a:p>
            <a:pPr eaLnBrk="1" fontAlgn="auto" hangingPunct="1">
              <a:lnSpc>
                <a:spcPct val="90000"/>
              </a:lnSpc>
              <a:buClr>
                <a:schemeClr val="accent1">
                  <a:lumMod val="75000"/>
                </a:schemeClr>
              </a:buClr>
              <a:buFont typeface="Arial"/>
              <a:buChar char="•"/>
              <a:defRPr/>
            </a:pPr>
            <a:r>
              <a:rPr lang="zh-CN" altLang="en-US" sz="2800" dirty="0"/>
              <a:t>经济观察家</a:t>
            </a:r>
            <a:r>
              <a:rPr lang="en-US" altLang="zh-CN" sz="2800" dirty="0"/>
              <a:t>-</a:t>
            </a:r>
            <a:r>
              <a:rPr lang="zh-CN" altLang="en-US" sz="2800" dirty="0"/>
              <a:t>观察家</a:t>
            </a:r>
            <a:endParaRPr lang="en-US" altLang="zh-CN" sz="2800" dirty="0"/>
          </a:p>
          <a:p>
            <a:pPr marL="0" indent="0" eaLnBrk="1" fontAlgn="auto" hangingPunct="1">
              <a:lnSpc>
                <a:spcPct val="90000"/>
              </a:lnSpc>
              <a:buClr>
                <a:schemeClr val="accent1">
                  <a:lumMod val="75000"/>
                </a:schemeClr>
              </a:buClr>
              <a:buFont typeface="Wingdings" panose="05000000000000000000" pitchFamily="2" charset="2"/>
              <a:buNone/>
              <a:defRPr/>
            </a:pPr>
            <a:r>
              <a:rPr lang="en-US" altLang="en-US" sz="2800" dirty="0">
                <a:hlinkClick r:id="rId3"/>
              </a:rPr>
              <a:t>http://www.eeo.com.cn/gcj/</a:t>
            </a:r>
            <a:endParaRPr lang="en-US" altLang="en-US" sz="2800" dirty="0"/>
          </a:p>
          <a:p>
            <a:pPr eaLnBrk="1" fontAlgn="auto" hangingPunct="1">
              <a:lnSpc>
                <a:spcPct val="90000"/>
              </a:lnSpc>
              <a:buClr>
                <a:schemeClr val="accent1">
                  <a:lumMod val="75000"/>
                </a:schemeClr>
              </a:buClr>
              <a:buFont typeface="Arial"/>
              <a:buChar char="•"/>
              <a:defRPr/>
            </a:pPr>
            <a:r>
              <a:rPr lang="zh-CN" altLang="en-US" sz="2800" dirty="0"/>
              <a:t>证券时报</a:t>
            </a:r>
            <a:r>
              <a:rPr lang="en-US" altLang="zh-CN" sz="2800" dirty="0"/>
              <a:t>-</a:t>
            </a:r>
            <a:r>
              <a:rPr lang="zh-CN" altLang="en-US" sz="2800" dirty="0"/>
              <a:t>专栏</a:t>
            </a:r>
            <a:endParaRPr lang="en-US" altLang="zh-CN" sz="2800" dirty="0"/>
          </a:p>
          <a:p>
            <a:pPr marL="0" indent="0" eaLnBrk="1" fontAlgn="auto" hangingPunct="1">
              <a:lnSpc>
                <a:spcPct val="90000"/>
              </a:lnSpc>
              <a:buClr>
                <a:schemeClr val="accent1">
                  <a:lumMod val="75000"/>
                </a:schemeClr>
              </a:buClr>
              <a:buFont typeface="Wingdings" panose="05000000000000000000" pitchFamily="2" charset="2"/>
              <a:buNone/>
              <a:defRPr/>
            </a:pPr>
            <a:r>
              <a:rPr lang="en-US" altLang="zh-CN" sz="2800" dirty="0">
                <a:hlinkClick r:id="rId4"/>
              </a:rPr>
              <a:t>http://epaper.stcn.com/paper/zqsb/html/epaper/index/node_4.htm</a:t>
            </a:r>
            <a:endParaRPr lang="en-US" altLang="zh-CN" sz="2800" dirty="0"/>
          </a:p>
          <a:p>
            <a:pPr marL="0" indent="0" eaLnBrk="1" fontAlgn="auto" hangingPunct="1">
              <a:lnSpc>
                <a:spcPct val="90000"/>
              </a:lnSpc>
              <a:buClr>
                <a:schemeClr val="accent1">
                  <a:lumMod val="75000"/>
                </a:schemeClr>
              </a:buClr>
              <a:buFont typeface="Wingdings" panose="05000000000000000000" pitchFamily="2" charset="2"/>
              <a:buNone/>
              <a:defRPr/>
            </a:pPr>
            <a:r>
              <a:rPr lang="zh-CN" altLang="en-US" sz="2800" dirty="0"/>
              <a:t>第一财经新闻</a:t>
            </a:r>
            <a:r>
              <a:rPr lang="en-US" altLang="zh-CN" sz="2800" dirty="0"/>
              <a:t>-</a:t>
            </a:r>
            <a:r>
              <a:rPr lang="zh-CN" altLang="en-US" sz="2800" dirty="0"/>
              <a:t>评论</a:t>
            </a:r>
            <a:endParaRPr lang="en-US" altLang="zh-CN" sz="2800" dirty="0"/>
          </a:p>
          <a:p>
            <a:pPr eaLnBrk="1" fontAlgn="auto" hangingPunct="1">
              <a:lnSpc>
                <a:spcPct val="90000"/>
              </a:lnSpc>
              <a:buClr>
                <a:schemeClr val="accent1">
                  <a:lumMod val="75000"/>
                </a:schemeClr>
              </a:buClr>
              <a:buFont typeface="Arial"/>
              <a:buChar char="•"/>
              <a:defRPr/>
            </a:pPr>
            <a:r>
              <a:rPr lang="en-US" altLang="zh-CN" sz="2800" dirty="0">
                <a:hlinkClick r:id="rId5"/>
              </a:rPr>
              <a:t>https://www.yicai.com/news/comment/</a:t>
            </a:r>
            <a:endParaRPr lang="en-US" altLang="zh-CN" sz="2800" dirty="0"/>
          </a:p>
          <a:p>
            <a:pPr eaLnBrk="1" fontAlgn="auto" hangingPunct="1">
              <a:lnSpc>
                <a:spcPct val="90000"/>
              </a:lnSpc>
              <a:buClr>
                <a:schemeClr val="accent1">
                  <a:lumMod val="75000"/>
                </a:schemeClr>
              </a:buClr>
              <a:buFont typeface="Arial"/>
              <a:buChar char="•"/>
              <a:defRPr/>
            </a:pPr>
            <a:endParaRPr lang="en-US" altLang="zh-CN" sz="2800" dirty="0"/>
          </a:p>
        </p:txBody>
      </p:sp>
      <p:sp>
        <p:nvSpPr>
          <p:cNvPr id="2" name="内容占位符 1">
            <a:extLst>
              <a:ext uri="{FF2B5EF4-FFF2-40B4-BE49-F238E27FC236}">
                <a16:creationId xmlns="" xmlns:a16="http://schemas.microsoft.com/office/drawing/2014/main" id="{81633923-30DF-4FAC-928E-C1A7F45B4B2C}"/>
              </a:ext>
            </a:extLst>
          </p:cNvPr>
          <p:cNvSpPr>
            <a:spLocks noGrp="1"/>
          </p:cNvSpPr>
          <p:nvPr>
            <p:ph sz="half" idx="2"/>
          </p:nvPr>
        </p:nvSpPr>
        <p:spPr>
          <a:xfrm>
            <a:off x="4946650" y="1052513"/>
            <a:ext cx="3740150" cy="4960937"/>
          </a:xfrm>
        </p:spPr>
        <p:txBody>
          <a:bodyPr>
            <a:normAutofit fontScale="85000" lnSpcReduction="20000"/>
          </a:bodyPr>
          <a:lstStyle/>
          <a:p>
            <a:pPr eaLnBrk="1" fontAlgn="auto" hangingPunct="1">
              <a:lnSpc>
                <a:spcPct val="90000"/>
              </a:lnSpc>
              <a:buClr>
                <a:schemeClr val="accent1">
                  <a:lumMod val="75000"/>
                </a:schemeClr>
              </a:buClr>
              <a:defRPr/>
            </a:pPr>
            <a:r>
              <a:rPr lang="zh-CN" altLang="en-US" sz="2800" dirty="0"/>
              <a:t>人民网</a:t>
            </a:r>
            <a:r>
              <a:rPr lang="en-US" altLang="zh-CN" sz="2800" dirty="0"/>
              <a:t>-</a:t>
            </a:r>
            <a:r>
              <a:rPr lang="zh-CN" altLang="en-US" sz="2800" dirty="0"/>
              <a:t>观点频道</a:t>
            </a:r>
            <a:r>
              <a:rPr lang="en-US" altLang="zh-CN" sz="2800" dirty="0"/>
              <a:t> </a:t>
            </a:r>
          </a:p>
          <a:p>
            <a:pPr marL="0" indent="0" eaLnBrk="1" fontAlgn="auto" hangingPunct="1">
              <a:lnSpc>
                <a:spcPct val="90000"/>
              </a:lnSpc>
              <a:buClr>
                <a:schemeClr val="accent1">
                  <a:lumMod val="75000"/>
                </a:schemeClr>
              </a:buClr>
              <a:buFont typeface="Wingdings" panose="05000000000000000000" pitchFamily="2" charset="2"/>
              <a:buNone/>
              <a:defRPr/>
            </a:pPr>
            <a:r>
              <a:rPr lang="en-US" altLang="zh-CN" sz="3800" dirty="0">
                <a:hlinkClick r:id="rId6"/>
              </a:rPr>
              <a:t>http://opinion.people.com.cn/</a:t>
            </a:r>
            <a:endParaRPr lang="en-US" altLang="zh-CN" sz="3800" dirty="0"/>
          </a:p>
          <a:p>
            <a:pPr eaLnBrk="1" fontAlgn="auto" hangingPunct="1">
              <a:lnSpc>
                <a:spcPct val="90000"/>
              </a:lnSpc>
              <a:buClr>
                <a:schemeClr val="accent1">
                  <a:lumMod val="75000"/>
                </a:schemeClr>
              </a:buClr>
              <a:defRPr/>
            </a:pPr>
            <a:r>
              <a:rPr lang="zh-CN" altLang="en-US" sz="2800" dirty="0"/>
              <a:t>光明时评</a:t>
            </a:r>
            <a:endParaRPr lang="en-US" altLang="zh-CN" sz="2800" dirty="0"/>
          </a:p>
          <a:p>
            <a:pPr marL="0" indent="0" eaLnBrk="1" fontAlgn="auto" hangingPunct="1">
              <a:lnSpc>
                <a:spcPct val="90000"/>
              </a:lnSpc>
              <a:buClr>
                <a:schemeClr val="accent1">
                  <a:lumMod val="75000"/>
                </a:schemeClr>
              </a:buClr>
              <a:buFont typeface="Wingdings" panose="05000000000000000000" pitchFamily="2" charset="2"/>
              <a:buNone/>
              <a:defRPr/>
            </a:pPr>
            <a:r>
              <a:rPr lang="en-US" altLang="zh-CN" sz="3800" dirty="0">
                <a:hlinkClick r:id="rId7"/>
              </a:rPr>
              <a:t>http://guancha.gmw.cn/</a:t>
            </a:r>
            <a:endParaRPr lang="en-US" altLang="zh-CN" sz="3800" dirty="0"/>
          </a:p>
          <a:p>
            <a:pPr eaLnBrk="1" fontAlgn="auto" hangingPunct="1">
              <a:lnSpc>
                <a:spcPct val="90000"/>
              </a:lnSpc>
              <a:buClr>
                <a:schemeClr val="accent1">
                  <a:lumMod val="75000"/>
                </a:schemeClr>
              </a:buClr>
              <a:defRPr/>
            </a:pPr>
            <a:r>
              <a:rPr lang="zh-CN" altLang="en-US" sz="2800" dirty="0">
                <a:hlinkClick r:id="rId8"/>
              </a:rPr>
              <a:t>新京报观点</a:t>
            </a:r>
            <a:endParaRPr lang="en-US" altLang="zh-CN" sz="2800" dirty="0">
              <a:hlinkClick r:id="rId8"/>
            </a:endParaRPr>
          </a:p>
          <a:p>
            <a:pPr marL="0" indent="0" eaLnBrk="1" fontAlgn="auto" hangingPunct="1">
              <a:lnSpc>
                <a:spcPct val="90000"/>
              </a:lnSpc>
              <a:buClr>
                <a:schemeClr val="accent1">
                  <a:lumMod val="75000"/>
                </a:schemeClr>
              </a:buClr>
              <a:buFont typeface="Arial" panose="020B0604020202020204" pitchFamily="34" charset="0"/>
              <a:buNone/>
              <a:defRPr/>
            </a:pPr>
            <a:r>
              <a:rPr lang="zh-CN" altLang="en-US" sz="3800" dirty="0">
                <a:hlinkClick r:id="rId8"/>
              </a:rPr>
              <a:t>新京报 </a:t>
            </a:r>
            <a:r>
              <a:rPr lang="en-US" altLang="zh-CN" sz="3800" dirty="0">
                <a:hlinkClick r:id="rId8"/>
              </a:rPr>
              <a:t>- </a:t>
            </a:r>
            <a:r>
              <a:rPr lang="zh-CN" altLang="en-US" sz="3800" dirty="0">
                <a:hlinkClick r:id="rId8"/>
              </a:rPr>
              <a:t>好新闻，无止境 </a:t>
            </a:r>
            <a:r>
              <a:rPr lang="en-US" altLang="zh-CN" sz="3800" dirty="0">
                <a:hlinkClick r:id="rId8"/>
              </a:rPr>
              <a:t>(bjnews.com.cn)</a:t>
            </a:r>
            <a:endParaRPr lang="en-US" altLang="zh-CN" sz="3800" dirty="0"/>
          </a:p>
          <a:p>
            <a:pPr eaLnBrk="1" fontAlgn="auto" hangingPunct="1">
              <a:lnSpc>
                <a:spcPct val="90000"/>
              </a:lnSpc>
              <a:buClr>
                <a:schemeClr val="accent1">
                  <a:lumMod val="75000"/>
                </a:schemeClr>
              </a:buClr>
              <a:defRPr/>
            </a:pPr>
            <a:r>
              <a:rPr lang="zh-CN" altLang="en-US" sz="4000" dirty="0">
                <a:hlinkClick r:id="rId9"/>
              </a:rPr>
              <a:t>红网</a:t>
            </a:r>
            <a:r>
              <a:rPr lang="en-US" altLang="zh-CN" sz="4000" dirty="0">
                <a:hlinkClick r:id="rId9"/>
              </a:rPr>
              <a:t>-</a:t>
            </a:r>
            <a:r>
              <a:rPr lang="zh-CN" altLang="en-US" sz="4000" dirty="0">
                <a:hlinkClick r:id="rId9"/>
              </a:rPr>
              <a:t>红辣椒评论 </a:t>
            </a:r>
            <a:r>
              <a:rPr lang="en-US" altLang="zh-CN" sz="4000" dirty="0">
                <a:hlinkClick r:id="rId9"/>
              </a:rPr>
              <a:t>(rednet.cn)</a:t>
            </a:r>
            <a:endParaRPr lang="en-US" altLang="zh-CN" sz="3800" dirty="0"/>
          </a:p>
          <a:p>
            <a:pPr>
              <a:defRPr/>
            </a:pPr>
            <a:endParaRPr lang="zh-CN" altLang="en-US" dirty="0"/>
          </a:p>
        </p:txBody>
      </p:sp>
      <p:sp>
        <p:nvSpPr>
          <p:cNvPr id="14341" name="日期占位符 3">
            <a:extLst>
              <a:ext uri="{FF2B5EF4-FFF2-40B4-BE49-F238E27FC236}">
                <a16:creationId xmlns="" xmlns:a16="http://schemas.microsoft.com/office/drawing/2014/main" id="{846C495B-FC07-4CFC-A131-DC5731B5CB3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DACD145-371F-4D8A-AACF-4D52FBB8A55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4342" name="页脚占位符 5">
            <a:extLst>
              <a:ext uri="{FF2B5EF4-FFF2-40B4-BE49-F238E27FC236}">
                <a16:creationId xmlns="" xmlns:a16="http://schemas.microsoft.com/office/drawing/2014/main" id="{1CEA7783-F1FA-4181-8EAC-4A538A79415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4343" name="灯片编号占位符 4">
            <a:extLst>
              <a:ext uri="{FF2B5EF4-FFF2-40B4-BE49-F238E27FC236}">
                <a16:creationId xmlns="" xmlns:a16="http://schemas.microsoft.com/office/drawing/2014/main" id="{D0895989-5C78-4EAB-881F-BFA783945C5F}"/>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1DF47C5-1674-43D9-B688-69C58BAD522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a:extLst>
              <a:ext uri="{FF2B5EF4-FFF2-40B4-BE49-F238E27FC236}">
                <a16:creationId xmlns="" xmlns:a16="http://schemas.microsoft.com/office/drawing/2014/main" id="{42453D1A-7954-4DFC-AB6C-699CBE38629A}"/>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207875" name="Rectangle 3">
            <a:extLst>
              <a:ext uri="{FF2B5EF4-FFF2-40B4-BE49-F238E27FC236}">
                <a16:creationId xmlns="" xmlns:a16="http://schemas.microsoft.com/office/drawing/2014/main" id="{6B35CF4F-FAB8-4D7B-AA80-39E677ADE861}"/>
              </a:ext>
            </a:extLst>
          </p:cNvPr>
          <p:cNvSpPr>
            <a:spLocks noGrp="1" noChangeArrowheads="1"/>
          </p:cNvSpPr>
          <p:nvPr>
            <p:ph idx="1"/>
          </p:nvPr>
        </p:nvSpPr>
        <p:spPr>
          <a:xfrm>
            <a:off x="982663" y="2667000"/>
            <a:ext cx="7704137" cy="3332163"/>
          </a:xfrm>
        </p:spPr>
        <p:txBody>
          <a:bodyPr rtlCol="0">
            <a:normAutofit fontScale="92500" lnSpcReduction="2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a:t>（三）归纳推理：从个别到一般的推理，前提是一些关于个别事物或现象的命题，而结论则是关于该类事物或现象的普遍性命题。</a:t>
            </a:r>
          </a:p>
          <a:p>
            <a:pPr eaLnBrk="1" fontAlgn="auto" hangingPunct="1">
              <a:lnSpc>
                <a:spcPct val="90000"/>
              </a:lnSpc>
              <a:buClr>
                <a:schemeClr val="accent1">
                  <a:lumMod val="75000"/>
                </a:schemeClr>
              </a:buClr>
              <a:buFont typeface="Arial"/>
              <a:buChar char="•"/>
              <a:defRPr/>
            </a:pPr>
            <a:r>
              <a:rPr lang="zh-CN" altLang="en-US" sz="2800"/>
              <a:t>完全归纳推理就是考察了某一类事物的全部的个体对象，而概括出的一般结论。 </a:t>
            </a:r>
          </a:p>
          <a:p>
            <a:pPr eaLnBrk="1" fontAlgn="auto" hangingPunct="1">
              <a:lnSpc>
                <a:spcPct val="90000"/>
              </a:lnSpc>
              <a:buClr>
                <a:schemeClr val="accent1">
                  <a:lumMod val="75000"/>
                </a:schemeClr>
              </a:buClr>
              <a:buFont typeface="Arial"/>
              <a:buChar char="•"/>
              <a:defRPr/>
            </a:pPr>
            <a:r>
              <a:rPr lang="zh-CN" altLang="en-US" sz="2800"/>
              <a:t>不完全归纳推理是根据某类事物中的部分对象具有</a:t>
            </a:r>
            <a:r>
              <a:rPr lang="en-US" altLang="zh-CN" sz="2800"/>
              <a:t>(</a:t>
            </a:r>
            <a:r>
              <a:rPr lang="zh-CN" altLang="en-US" sz="2800"/>
              <a:t>或不具有</a:t>
            </a:r>
            <a:r>
              <a:rPr lang="en-US" altLang="zh-CN" sz="2800"/>
              <a:t>)</a:t>
            </a:r>
            <a:r>
              <a:rPr lang="zh-CN" altLang="en-US" sz="2800"/>
              <a:t>某种属性，从而得出这一类对象都具有</a:t>
            </a:r>
            <a:r>
              <a:rPr lang="en-US" altLang="zh-CN" sz="2800"/>
              <a:t>(</a:t>
            </a:r>
            <a:r>
              <a:rPr lang="zh-CN" altLang="en-US" sz="2800"/>
              <a:t>或不具有</a:t>
            </a:r>
            <a:r>
              <a:rPr lang="en-US" altLang="zh-CN" sz="2800"/>
              <a:t>)</a:t>
            </a:r>
            <a:r>
              <a:rPr lang="zh-CN" altLang="en-US" sz="2800"/>
              <a:t>某种属性的结论。</a:t>
            </a:r>
          </a:p>
          <a:p>
            <a:pPr eaLnBrk="1" fontAlgn="auto" hangingPunct="1">
              <a:lnSpc>
                <a:spcPct val="90000"/>
              </a:lnSpc>
              <a:buClr>
                <a:schemeClr val="accent1">
                  <a:lumMod val="75000"/>
                </a:schemeClr>
              </a:buClr>
              <a:buFont typeface="Arial"/>
              <a:buChar char="•"/>
              <a:defRPr/>
            </a:pPr>
            <a:r>
              <a:rPr lang="zh-CN" altLang="en-US" sz="2800"/>
              <a:t>例如：</a:t>
            </a:r>
            <a:r>
              <a:rPr lang="en-US" altLang="zh-CN" sz="2800"/>
              <a:t>《</a:t>
            </a:r>
            <a:r>
              <a:rPr lang="zh-CN" altLang="en-US" sz="2800"/>
              <a:t>刹车辨</a:t>
            </a:r>
            <a:r>
              <a:rPr lang="en-US" altLang="zh-CN" sz="2800"/>
              <a:t>》  </a:t>
            </a:r>
          </a:p>
        </p:txBody>
      </p:sp>
      <p:sp>
        <p:nvSpPr>
          <p:cNvPr id="87044" name="日期占位符 3">
            <a:extLst>
              <a:ext uri="{FF2B5EF4-FFF2-40B4-BE49-F238E27FC236}">
                <a16:creationId xmlns="" xmlns:a16="http://schemas.microsoft.com/office/drawing/2014/main" id="{8DDC0836-1C76-4A33-856E-FA044595E27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3AC3DEE-FF90-48E7-890E-197B3C586B0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7045" name="页脚占位符 5">
            <a:extLst>
              <a:ext uri="{FF2B5EF4-FFF2-40B4-BE49-F238E27FC236}">
                <a16:creationId xmlns="" xmlns:a16="http://schemas.microsoft.com/office/drawing/2014/main" id="{4F5C0DFA-932A-4EF9-84E6-B859AFF23CE6}"/>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7046" name="灯片编号占位符 4">
            <a:extLst>
              <a:ext uri="{FF2B5EF4-FFF2-40B4-BE49-F238E27FC236}">
                <a16:creationId xmlns="" xmlns:a16="http://schemas.microsoft.com/office/drawing/2014/main" id="{C636DAEA-4448-40F9-9071-323B36E1BF4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4F5936F-1C7A-417D-8EFD-D308EA0154D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 xmlns:a16="http://schemas.microsoft.com/office/drawing/2014/main" id="{87936C9C-8580-42C8-BD46-FD23C31771C7}"/>
              </a:ext>
            </a:extLst>
          </p:cNvPr>
          <p:cNvSpPr>
            <a:spLocks noGrp="1" noRot="1"/>
          </p:cNvSpPr>
          <p:nvPr>
            <p:ph type="title"/>
          </p:nvPr>
        </p:nvSpPr>
        <p:spPr>
          <a:xfrm>
            <a:off x="982663" y="457200"/>
            <a:ext cx="7704137" cy="1981200"/>
          </a:xfrm>
        </p:spPr>
        <p:txBody>
          <a:bodyPr/>
          <a:lstStyle/>
          <a:p>
            <a:pPr eaLnBrk="1" hangingPunct="1"/>
            <a:r>
              <a:rPr lang="en-US" altLang="zh-CN">
                <a:ln>
                  <a:noFill/>
                </a:ln>
              </a:rPr>
              <a:t>《</a:t>
            </a:r>
            <a:r>
              <a:rPr lang="zh-CN" altLang="en-US">
                <a:ln>
                  <a:noFill/>
                </a:ln>
              </a:rPr>
              <a:t>刹车辨</a:t>
            </a:r>
            <a:r>
              <a:rPr lang="en-US" altLang="zh-CN">
                <a:ln>
                  <a:noFill/>
                </a:ln>
              </a:rPr>
              <a:t>》 </a:t>
            </a:r>
            <a:br>
              <a:rPr lang="en-US" altLang="zh-CN">
                <a:ln>
                  <a:noFill/>
                </a:ln>
              </a:rPr>
            </a:br>
            <a:endParaRPr lang="en-US" altLang="zh-CN">
              <a:ln>
                <a:noFill/>
              </a:ln>
            </a:endParaRPr>
          </a:p>
        </p:txBody>
      </p:sp>
      <p:sp>
        <p:nvSpPr>
          <p:cNvPr id="88067" name="Rectangle 3">
            <a:extLst>
              <a:ext uri="{FF2B5EF4-FFF2-40B4-BE49-F238E27FC236}">
                <a16:creationId xmlns="" xmlns:a16="http://schemas.microsoft.com/office/drawing/2014/main" id="{1DB34053-DCB3-414F-A279-F4F42C5F4263}"/>
              </a:ext>
            </a:extLst>
          </p:cNvPr>
          <p:cNvSpPr>
            <a:spLocks noGrp="1"/>
          </p:cNvSpPr>
          <p:nvPr>
            <p:ph idx="1"/>
          </p:nvPr>
        </p:nvSpPr>
        <p:spPr>
          <a:xfrm>
            <a:off x="982663" y="2667000"/>
            <a:ext cx="7704137" cy="3332163"/>
          </a:xfrm>
        </p:spPr>
        <p:txBody>
          <a:bodyPr/>
          <a:lstStyle/>
          <a:p>
            <a:pPr eaLnBrk="1" hangingPunct="1">
              <a:lnSpc>
                <a:spcPct val="90000"/>
              </a:lnSpc>
            </a:pPr>
            <a:r>
              <a:rPr lang="zh-CN" altLang="en-US" b="1"/>
              <a:t>有谁见过司机在整个行车过程中从不刹车而一往无前？路面不平，要踩刹车；拐弯抹角，要踩刹车；前面有障碍，当然要踩刹车；出现意外情况，更要紧急刹车。总之，要胜利到达目的地，途中不知要踩多少次刹车。世界上恐怕没有哪个司机可以不问是在平坦宽敞的高速公路上，还是在坑洼不平的乡间小道上，都以２００公里的时速前进，也绝不会有人因为司机根据道路情况踩了刹车而指责其反对前进的。</a:t>
            </a:r>
            <a:r>
              <a:rPr lang="zh-CN" altLang="en-US"/>
              <a:t> </a:t>
            </a:r>
          </a:p>
        </p:txBody>
      </p:sp>
      <p:sp>
        <p:nvSpPr>
          <p:cNvPr id="88068" name="日期占位符 3">
            <a:extLst>
              <a:ext uri="{FF2B5EF4-FFF2-40B4-BE49-F238E27FC236}">
                <a16:creationId xmlns="" xmlns:a16="http://schemas.microsoft.com/office/drawing/2014/main" id="{E5960FD0-85E1-42CD-A91B-C14CF5DD283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95D0CC6-1238-4868-BAD5-25A937DAA1A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8069" name="页脚占位符 5">
            <a:extLst>
              <a:ext uri="{FF2B5EF4-FFF2-40B4-BE49-F238E27FC236}">
                <a16:creationId xmlns="" xmlns:a16="http://schemas.microsoft.com/office/drawing/2014/main" id="{760ED33D-AE23-49B4-9F73-BC4348EFBBB4}"/>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8070" name="灯片编号占位符 4">
            <a:extLst>
              <a:ext uri="{FF2B5EF4-FFF2-40B4-BE49-F238E27FC236}">
                <a16:creationId xmlns="" xmlns:a16="http://schemas.microsoft.com/office/drawing/2014/main" id="{004B73E1-F740-4820-B50E-197E3CBBF6F4}"/>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34BAD10-D0A5-410B-AF37-0FFFE10EE67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 xmlns:a16="http://schemas.microsoft.com/office/drawing/2014/main" id="{A8743A68-252E-49F5-ACDC-5F79B7D06DE8}"/>
              </a:ext>
            </a:extLst>
          </p:cNvPr>
          <p:cNvSpPr>
            <a:spLocks noGrp="1" noRot="1"/>
          </p:cNvSpPr>
          <p:nvPr>
            <p:ph type="title"/>
          </p:nvPr>
        </p:nvSpPr>
        <p:spPr>
          <a:xfrm>
            <a:off x="982663" y="457200"/>
            <a:ext cx="7704137" cy="1981200"/>
          </a:xfrm>
        </p:spPr>
        <p:txBody>
          <a:bodyPr/>
          <a:lstStyle/>
          <a:p>
            <a:pPr eaLnBrk="1" hangingPunct="1"/>
            <a:r>
              <a:rPr lang="zh-CN" altLang="en-US">
                <a:ln>
                  <a:noFill/>
                </a:ln>
              </a:rPr>
              <a:t>第四章</a:t>
            </a:r>
            <a:r>
              <a:rPr lang="zh-CN" altLang="en-US">
                <a:ln>
                  <a:noFill/>
                </a:ln>
                <a:latin typeface="Arial" panose="020B0604020202020204" pitchFamily="34" charset="0"/>
              </a:rPr>
              <a:t>   </a:t>
            </a:r>
            <a:r>
              <a:rPr lang="zh-CN" altLang="en-US">
                <a:ln>
                  <a:noFill/>
                </a:ln>
              </a:rPr>
              <a:t>评论的要素</a:t>
            </a:r>
          </a:p>
        </p:txBody>
      </p:sp>
      <p:sp>
        <p:nvSpPr>
          <p:cNvPr id="208899" name="Rectangle 3">
            <a:extLst>
              <a:ext uri="{FF2B5EF4-FFF2-40B4-BE49-F238E27FC236}">
                <a16:creationId xmlns="" xmlns:a16="http://schemas.microsoft.com/office/drawing/2014/main" id="{370F1ED8-7C32-4B70-9732-E3C2C88D6241}"/>
              </a:ext>
            </a:extLst>
          </p:cNvPr>
          <p:cNvSpPr>
            <a:spLocks noGrp="1" noChangeArrowheads="1"/>
          </p:cNvSpPr>
          <p:nvPr>
            <p:ph idx="1"/>
          </p:nvPr>
        </p:nvSpPr>
        <p:spPr>
          <a:xfrm>
            <a:off x="982663" y="2667000"/>
            <a:ext cx="7704137" cy="3332163"/>
          </a:xfrm>
        </p:spPr>
        <p:txBody>
          <a:bodyPr rtlCol="0">
            <a:normAutofit lnSpcReduction="10000"/>
          </a:bodyPr>
          <a:lstStyle/>
          <a:p>
            <a:pPr eaLnBrk="1" fontAlgn="auto" hangingPunct="1">
              <a:buClr>
                <a:schemeClr val="accent1">
                  <a:lumMod val="75000"/>
                </a:schemeClr>
              </a:buClr>
              <a:buFont typeface="Wingdings" panose="05000000000000000000" pitchFamily="2" charset="2"/>
              <a:buNone/>
              <a:defRPr/>
            </a:pPr>
            <a:r>
              <a:rPr lang="zh-CN" altLang="en-US" sz="2800"/>
              <a:t>（四）类比推理：从特殊到特殊的推理．</a:t>
            </a:r>
            <a:r>
              <a:rPr lang="zh-CN" altLang="en-US" sz="2800">
                <a:ea typeface="楷体_GB2312" pitchFamily="49" charset="-122"/>
              </a:rPr>
              <a:t>例如：桃树和桃子的关系就相当于梨树和梨的关系。</a:t>
            </a:r>
            <a:r>
              <a:rPr lang="zh-CN" altLang="en-US" sz="2800"/>
              <a:t>推理过程：先从两种具体的事物中概括出一般的关系，然后再进行类推，把这种抽象的关系推用到另外两种具体事物的认识上。 </a:t>
            </a:r>
          </a:p>
          <a:p>
            <a:pPr eaLnBrk="1" fontAlgn="auto" hangingPunct="1">
              <a:buClr>
                <a:schemeClr val="accent1">
                  <a:lumMod val="75000"/>
                </a:schemeClr>
              </a:buClr>
              <a:buFont typeface="Wingdings" panose="05000000000000000000" pitchFamily="2" charset="2"/>
              <a:buNone/>
              <a:defRPr/>
            </a:pPr>
            <a:r>
              <a:rPr lang="zh-CN" altLang="en-US" sz="2800"/>
              <a:t>   基本形式：</a:t>
            </a:r>
            <a:r>
              <a:rPr lang="en-US" altLang="zh-CN" sz="2800"/>
              <a:t>A</a:t>
            </a:r>
            <a:r>
              <a:rPr lang="zh-CN" altLang="en-US" sz="2800"/>
              <a:t>与</a:t>
            </a:r>
            <a:r>
              <a:rPr lang="en-US" altLang="zh-CN" sz="2800"/>
              <a:t>B</a:t>
            </a:r>
            <a:r>
              <a:rPr lang="zh-CN" altLang="en-US" sz="2800"/>
              <a:t>的关系就像</a:t>
            </a:r>
            <a:r>
              <a:rPr lang="en-US" altLang="zh-CN" sz="2800"/>
              <a:t>C</a:t>
            </a:r>
            <a:r>
              <a:rPr lang="zh-CN" altLang="en-US" sz="2800"/>
              <a:t>与</a:t>
            </a:r>
            <a:r>
              <a:rPr lang="en-US" altLang="zh-CN" sz="2800"/>
              <a:t>D</a:t>
            </a:r>
            <a:r>
              <a:rPr lang="zh-CN" altLang="en-US" sz="2800"/>
              <a:t>的关系。</a:t>
            </a:r>
          </a:p>
          <a:p>
            <a:pPr eaLnBrk="1" fontAlgn="auto" hangingPunct="1">
              <a:buClr>
                <a:schemeClr val="accent1">
                  <a:lumMod val="75000"/>
                </a:schemeClr>
              </a:buClr>
              <a:buFont typeface="Arial"/>
              <a:buChar char="•"/>
              <a:defRPr/>
            </a:pPr>
            <a:r>
              <a:rPr lang="zh-CN" altLang="en-US" sz="2800"/>
              <a:t>例如：</a:t>
            </a:r>
            <a:r>
              <a:rPr lang="en-US" altLang="zh-CN" sz="2800"/>
              <a:t>《</a:t>
            </a:r>
            <a:r>
              <a:rPr lang="zh-CN" altLang="en-US" sz="2800"/>
              <a:t>投一引二产三</a:t>
            </a:r>
            <a:r>
              <a:rPr lang="en-US" altLang="zh-CN" sz="2800"/>
              <a:t>》</a:t>
            </a:r>
          </a:p>
          <a:p>
            <a:pPr eaLnBrk="1" fontAlgn="auto" hangingPunct="1">
              <a:buClr>
                <a:schemeClr val="accent1">
                  <a:lumMod val="75000"/>
                </a:schemeClr>
              </a:buClr>
              <a:buFont typeface="Arial"/>
              <a:buChar char="•"/>
              <a:defRPr/>
            </a:pPr>
            <a:endParaRPr lang="en-US" altLang="zh-CN" sz="2800"/>
          </a:p>
        </p:txBody>
      </p:sp>
      <p:sp>
        <p:nvSpPr>
          <p:cNvPr id="89092" name="日期占位符 3">
            <a:extLst>
              <a:ext uri="{FF2B5EF4-FFF2-40B4-BE49-F238E27FC236}">
                <a16:creationId xmlns="" xmlns:a16="http://schemas.microsoft.com/office/drawing/2014/main" id="{35397BB8-258D-4D52-B634-5B898965D7B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89F9FFC-35BD-4388-8F9D-A25198AFE622}"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89093" name="页脚占位符 5">
            <a:extLst>
              <a:ext uri="{FF2B5EF4-FFF2-40B4-BE49-F238E27FC236}">
                <a16:creationId xmlns="" xmlns:a16="http://schemas.microsoft.com/office/drawing/2014/main" id="{AFF6E166-FCCD-44D6-977E-E1A1C714B15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89094" name="灯片编号占位符 4">
            <a:extLst>
              <a:ext uri="{FF2B5EF4-FFF2-40B4-BE49-F238E27FC236}">
                <a16:creationId xmlns="" xmlns:a16="http://schemas.microsoft.com/office/drawing/2014/main" id="{D0D044F4-EDFC-4F6E-A38E-9B6E41F3FE9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8511BAE-5DDD-4407-AF8B-36CA3754EAA9}"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2">
            <a:extLst>
              <a:ext uri="{FF2B5EF4-FFF2-40B4-BE49-F238E27FC236}">
                <a16:creationId xmlns="" xmlns:a16="http://schemas.microsoft.com/office/drawing/2014/main" id="{86BF2687-8053-4602-9AF3-4052FD57ED9D}"/>
              </a:ext>
            </a:extLst>
          </p:cNvPr>
          <p:cNvSpPr>
            <a:spLocks noGrp="1" noRot="1"/>
          </p:cNvSpPr>
          <p:nvPr>
            <p:ph type="title"/>
          </p:nvPr>
        </p:nvSpPr>
        <p:spPr>
          <a:xfrm>
            <a:off x="982663" y="115888"/>
            <a:ext cx="7704137" cy="1027112"/>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 </a:t>
            </a:r>
          </a:p>
        </p:txBody>
      </p:sp>
      <p:sp>
        <p:nvSpPr>
          <p:cNvPr id="90115" name="Rectangle 3">
            <a:extLst>
              <a:ext uri="{FF2B5EF4-FFF2-40B4-BE49-F238E27FC236}">
                <a16:creationId xmlns="" xmlns:a16="http://schemas.microsoft.com/office/drawing/2014/main" id="{24AB1797-2DB3-494C-88F0-3EC691EA9EB0}"/>
              </a:ext>
            </a:extLst>
          </p:cNvPr>
          <p:cNvSpPr>
            <a:spLocks noGrp="1"/>
          </p:cNvSpPr>
          <p:nvPr>
            <p:ph idx="1"/>
          </p:nvPr>
        </p:nvSpPr>
        <p:spPr>
          <a:xfrm>
            <a:off x="777875" y="1773238"/>
            <a:ext cx="7704138" cy="3835400"/>
          </a:xfrm>
        </p:spPr>
        <p:txBody>
          <a:bodyPr/>
          <a:lstStyle/>
          <a:p>
            <a:pPr marL="1168400" lvl="1" indent="-711200" eaLnBrk="1" hangingPunct="1">
              <a:buFont typeface="Wingdings" panose="05000000000000000000" pitchFamily="2" charset="2"/>
              <a:buNone/>
              <a:defRPr/>
            </a:pPr>
            <a:endParaRPr lang="en-US" altLang="zh-CN" sz="2400" b="1" dirty="0"/>
          </a:p>
          <a:p>
            <a:pPr marL="1168400" lvl="1" indent="-711200" eaLnBrk="1" hangingPunct="1">
              <a:buFont typeface="Wingdings" panose="05000000000000000000" pitchFamily="2" charset="2"/>
              <a:buNone/>
              <a:defRPr/>
            </a:pPr>
            <a:endParaRPr lang="en-US" altLang="zh-CN" sz="2400" b="1" dirty="0"/>
          </a:p>
          <a:p>
            <a:pPr marL="1168400" lvl="1" indent="-711200" eaLnBrk="1" hangingPunct="1">
              <a:buFont typeface="Wingdings" panose="05000000000000000000" pitchFamily="2" charset="2"/>
              <a:buNone/>
              <a:defRPr/>
            </a:pPr>
            <a:endParaRPr lang="en-US" altLang="zh-CN" sz="2400" b="1" dirty="0"/>
          </a:p>
          <a:p>
            <a:pPr marL="1168400" lvl="1" indent="-711200" eaLnBrk="1" hangingPunct="1">
              <a:buFont typeface="Wingdings" panose="05000000000000000000" pitchFamily="2" charset="2"/>
              <a:buNone/>
              <a:defRPr/>
            </a:pPr>
            <a:r>
              <a:rPr lang="zh-CN" altLang="en-US" sz="2400" b="1" dirty="0"/>
              <a:t>一、什么是选题</a:t>
            </a:r>
          </a:p>
          <a:p>
            <a:pPr marL="1168400" lvl="1" indent="-711200" eaLnBrk="1" hangingPunct="1">
              <a:defRPr/>
            </a:pPr>
            <a:r>
              <a:rPr lang="zh-CN" altLang="en-US" sz="2400" b="1" dirty="0">
                <a:latin typeface="Arial" panose="020B0604020202020204" pitchFamily="34" charset="0"/>
                <a:ea typeface="楷体_GB2312" pitchFamily="49" charset="-122"/>
              </a:rPr>
              <a:t>“</a:t>
            </a:r>
            <a:r>
              <a:rPr lang="zh-CN" altLang="en-US" sz="2400" b="1" dirty="0">
                <a:ea typeface="楷体_GB2312" pitchFamily="49" charset="-122"/>
              </a:rPr>
              <a:t>社论的选题计划乃是所有选题计划中最重要的、它的完善与否将影响整个报纸宣传的政治效果</a:t>
            </a:r>
            <a:r>
              <a:rPr lang="zh-CN" altLang="en-US" sz="2400" b="1" dirty="0">
                <a:latin typeface="Arial" panose="020B0604020202020204" pitchFamily="34" charset="0"/>
                <a:ea typeface="楷体_GB2312" pitchFamily="49" charset="-122"/>
              </a:rPr>
              <a:t>”</a:t>
            </a:r>
            <a:r>
              <a:rPr lang="zh-CN" altLang="en-US" sz="2400" b="1" dirty="0">
                <a:ea typeface="楷体_GB2312" pitchFamily="49" charset="-122"/>
              </a:rPr>
              <a:t>。</a:t>
            </a:r>
            <a:r>
              <a:rPr lang="en-US" altLang="zh-CN" sz="2400" b="1" dirty="0"/>
              <a:t>(</a:t>
            </a:r>
            <a:r>
              <a:rPr lang="zh-CN" altLang="en-US" sz="2400" b="1" dirty="0"/>
              <a:t>邓拓</a:t>
            </a:r>
            <a:r>
              <a:rPr lang="en-US" altLang="zh-CN" sz="2400" b="1" dirty="0"/>
              <a:t>《</a:t>
            </a:r>
            <a:r>
              <a:rPr lang="zh-CN" altLang="en-US" sz="2400" b="1" dirty="0"/>
              <a:t>关于报纸的社论</a:t>
            </a:r>
            <a:r>
              <a:rPr lang="en-US" altLang="zh-CN" sz="2400" b="1" dirty="0"/>
              <a:t>》) </a:t>
            </a:r>
          </a:p>
          <a:p>
            <a:pPr marL="1168400" lvl="1" indent="-711200" eaLnBrk="1" hangingPunct="1">
              <a:defRPr/>
            </a:pPr>
            <a:r>
              <a:rPr lang="en-US" altLang="zh-CN" sz="2400" b="1" dirty="0">
                <a:latin typeface="Arial" panose="020B0604020202020204" pitchFamily="34" charset="0"/>
                <a:ea typeface="楷体_GB2312" pitchFamily="49" charset="-122"/>
              </a:rPr>
              <a:t>“</a:t>
            </a:r>
            <a:r>
              <a:rPr lang="zh-CN" altLang="en-US" sz="2400" b="1" dirty="0">
                <a:ea typeface="楷体_GB2312" pitchFamily="49" charset="-122"/>
              </a:rPr>
              <a:t>评论好写，选题难得</a:t>
            </a:r>
            <a:r>
              <a:rPr lang="zh-CN" altLang="en-US" sz="2400" b="1" dirty="0">
                <a:latin typeface="Arial" panose="020B0604020202020204" pitchFamily="34" charset="0"/>
                <a:ea typeface="楷体_GB2312" pitchFamily="49" charset="-122"/>
              </a:rPr>
              <a:t>”</a:t>
            </a:r>
            <a:endParaRPr lang="en-US" altLang="zh-CN" sz="2400" b="1" dirty="0">
              <a:latin typeface="Arial" panose="020B0604020202020204" pitchFamily="34" charset="0"/>
              <a:ea typeface="楷体_GB2312" pitchFamily="49" charset="-122"/>
            </a:endParaRPr>
          </a:p>
          <a:p>
            <a:pPr lvl="1" eaLnBrk="1" hangingPunct="1">
              <a:buFont typeface="Arial" panose="020B0604020202020204" pitchFamily="34" charset="0"/>
              <a:buNone/>
              <a:defRPr/>
            </a:pPr>
            <a:r>
              <a:rPr lang="en-US" altLang="zh-CN" sz="2400" b="1" dirty="0"/>
              <a:t>1</a:t>
            </a:r>
            <a:r>
              <a:rPr lang="zh-CN" altLang="en-US" sz="2400" b="1" dirty="0"/>
              <a:t>、选题：评论所要论述的事物或问题。</a:t>
            </a:r>
          </a:p>
          <a:p>
            <a:pPr marL="1168400" lvl="1" indent="-711200" eaLnBrk="1" hangingPunct="1">
              <a:defRPr/>
            </a:pPr>
            <a:endParaRPr lang="en-US" altLang="zh-CN" sz="2400" b="1" dirty="0">
              <a:latin typeface="Arial" panose="020B0604020202020204" pitchFamily="34" charset="0"/>
              <a:ea typeface="楷体_GB2312" pitchFamily="49" charset="-122"/>
            </a:endParaRPr>
          </a:p>
          <a:p>
            <a:pPr marL="1168400" lvl="1" indent="-711200" eaLnBrk="1" hangingPunct="1">
              <a:buFont typeface="Wingdings" panose="05000000000000000000" pitchFamily="2" charset="2"/>
              <a:buNone/>
              <a:defRPr/>
            </a:pPr>
            <a:endParaRPr lang="en-US" altLang="zh-CN" dirty="0"/>
          </a:p>
        </p:txBody>
      </p:sp>
      <p:sp>
        <p:nvSpPr>
          <p:cNvPr id="90116" name="日期占位符 3">
            <a:extLst>
              <a:ext uri="{FF2B5EF4-FFF2-40B4-BE49-F238E27FC236}">
                <a16:creationId xmlns="" xmlns:a16="http://schemas.microsoft.com/office/drawing/2014/main" id="{DB7398FB-2B94-4030-87C5-83C4BEC7519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706E6B5-2C08-46E9-987D-F7326A6DC49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90117" name="页脚占位符 5">
            <a:extLst>
              <a:ext uri="{FF2B5EF4-FFF2-40B4-BE49-F238E27FC236}">
                <a16:creationId xmlns="" xmlns:a16="http://schemas.microsoft.com/office/drawing/2014/main" id="{2974421C-B0A9-45C8-8305-8ECB53F36E0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90118" name="灯片编号占位符 4">
            <a:extLst>
              <a:ext uri="{FF2B5EF4-FFF2-40B4-BE49-F238E27FC236}">
                <a16:creationId xmlns="" xmlns:a16="http://schemas.microsoft.com/office/drawing/2014/main" id="{98B3504A-9467-422A-9795-8AFD514DDD8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B039D6D-89B3-4291-8C8D-52FECAB34D9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2">
            <a:extLst>
              <a:ext uri="{FF2B5EF4-FFF2-40B4-BE49-F238E27FC236}">
                <a16:creationId xmlns="" xmlns:a16="http://schemas.microsoft.com/office/drawing/2014/main" id="{08899F12-4166-44D2-923D-0C8BB110E9EC}"/>
              </a:ext>
            </a:extLst>
          </p:cNvPr>
          <p:cNvSpPr>
            <a:spLocks noGrp="1" noRot="1"/>
          </p:cNvSpPr>
          <p:nvPr>
            <p:ph type="title"/>
          </p:nvPr>
        </p:nvSpPr>
        <p:spPr>
          <a:xfrm>
            <a:off x="982663" y="457200"/>
            <a:ext cx="7704137" cy="1027113"/>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91139" name="Rectangle 3">
            <a:extLst>
              <a:ext uri="{FF2B5EF4-FFF2-40B4-BE49-F238E27FC236}">
                <a16:creationId xmlns="" xmlns:a16="http://schemas.microsoft.com/office/drawing/2014/main" id="{92D81779-D22D-45FF-A159-4ECE09AD88D2}"/>
              </a:ext>
            </a:extLst>
          </p:cNvPr>
          <p:cNvSpPr>
            <a:spLocks noGrp="1"/>
          </p:cNvSpPr>
          <p:nvPr>
            <p:ph idx="1"/>
          </p:nvPr>
        </p:nvSpPr>
        <p:spPr>
          <a:xfrm>
            <a:off x="982663" y="1700213"/>
            <a:ext cx="7704137" cy="3889375"/>
          </a:xfrm>
        </p:spPr>
        <p:txBody>
          <a:bodyPr/>
          <a:lstStyle/>
          <a:p>
            <a:pPr marL="1168400" lvl="1" indent="-711200" eaLnBrk="1" hangingPunct="1">
              <a:defRPr/>
            </a:pPr>
            <a:endParaRPr lang="en-US" altLang="zh-CN" sz="2400" b="1" dirty="0">
              <a:latin typeface="Arial" panose="020B0604020202020204" pitchFamily="34" charset="0"/>
              <a:ea typeface="楷体_GB2312" pitchFamily="49" charset="-122"/>
            </a:endParaRPr>
          </a:p>
          <a:p>
            <a:pPr marL="1168400" lvl="1" indent="-711200" eaLnBrk="1" hangingPunct="1">
              <a:defRPr/>
            </a:pPr>
            <a:endParaRPr lang="en-US" altLang="zh-CN" sz="2400" b="1" dirty="0">
              <a:latin typeface="Arial" panose="020B0604020202020204" pitchFamily="34" charset="0"/>
              <a:ea typeface="楷体_GB2312" pitchFamily="49" charset="-122"/>
            </a:endParaRPr>
          </a:p>
          <a:p>
            <a:pPr marL="1168400" lvl="1" indent="-711200" eaLnBrk="1" hangingPunct="1">
              <a:defRPr/>
            </a:pPr>
            <a:r>
              <a:rPr lang="en-US" altLang="zh-CN" sz="2400" b="1" dirty="0">
                <a:latin typeface="Arial" panose="020B0604020202020204" pitchFamily="34" charset="0"/>
                <a:ea typeface="楷体_GB2312" pitchFamily="49" charset="-122"/>
              </a:rPr>
              <a:t> </a:t>
            </a:r>
            <a:r>
              <a:rPr lang="zh-CN" altLang="en-US" sz="2400" b="1" dirty="0">
                <a:latin typeface="Arial" panose="020B0604020202020204" pitchFamily="34" charset="0"/>
                <a:ea typeface="楷体_GB2312" pitchFamily="49" charset="-122"/>
              </a:rPr>
              <a:t>价值判断</a:t>
            </a:r>
            <a:endParaRPr lang="en-US" altLang="zh-CN" sz="2400" b="1" dirty="0">
              <a:latin typeface="Arial" panose="020B0604020202020204" pitchFamily="34" charset="0"/>
              <a:ea typeface="楷体_GB2312" pitchFamily="49" charset="-122"/>
            </a:endParaRPr>
          </a:p>
          <a:p>
            <a:pPr marL="457200" lvl="1" indent="0" eaLnBrk="1" hangingPunct="1">
              <a:buFont typeface="Arial" panose="020B0604020202020204" pitchFamily="34" charset="0"/>
              <a:buNone/>
              <a:defRPr/>
            </a:pPr>
            <a:r>
              <a:rPr lang="zh-CN" altLang="en-US" sz="2400" dirty="0">
                <a:latin typeface="+mj-ea"/>
                <a:ea typeface="+mj-ea"/>
              </a:rPr>
              <a:t>“这一周中国的大事，并不是董康被打，也不是内阁的总辞职，也不是四川的大战，乃是十七日北京地质调查所的博物馆与图书馆的开幕”</a:t>
            </a:r>
            <a:endParaRPr lang="en-US" altLang="zh-CN" sz="2400" dirty="0">
              <a:latin typeface="+mj-ea"/>
              <a:ea typeface="+mj-ea"/>
            </a:endParaRPr>
          </a:p>
          <a:p>
            <a:pPr lvl="1" eaLnBrk="1" hangingPunct="1">
              <a:buFont typeface="Arial" panose="020B0604020202020204" pitchFamily="34" charset="0"/>
              <a:buNone/>
              <a:defRPr/>
            </a:pPr>
            <a:r>
              <a:rPr lang="en-US" altLang="zh-CN" sz="2400" b="1" dirty="0">
                <a:latin typeface="Arial" panose="020B0604020202020204" pitchFamily="34" charset="0"/>
                <a:ea typeface="楷体_GB2312" pitchFamily="49" charset="-122"/>
              </a:rPr>
              <a:t>      </a:t>
            </a:r>
            <a:r>
              <a:rPr lang="en-US" altLang="zh-CN" sz="2400" dirty="0">
                <a:latin typeface="Arial" panose="020B0604020202020204" pitchFamily="34" charset="0"/>
                <a:ea typeface="楷体_GB2312" pitchFamily="49" charset="-122"/>
              </a:rPr>
              <a:t>——</a:t>
            </a:r>
            <a:r>
              <a:rPr lang="zh-CN" altLang="en-US" sz="2400" dirty="0">
                <a:latin typeface="Arial" panose="020B0604020202020204" pitchFamily="34" charset="0"/>
                <a:ea typeface="楷体_GB2312" pitchFamily="49" charset="-122"/>
              </a:rPr>
              <a:t>胡适</a:t>
            </a:r>
            <a:r>
              <a:rPr lang="en-US" altLang="zh-CN" sz="2400" dirty="0">
                <a:latin typeface="Arial" panose="020B0604020202020204" pitchFamily="34" charset="0"/>
                <a:ea typeface="楷体_GB2312" pitchFamily="49" charset="-122"/>
              </a:rPr>
              <a:t>《</a:t>
            </a:r>
            <a:r>
              <a:rPr lang="zh-CN" altLang="en-US" sz="2400" dirty="0">
                <a:latin typeface="Arial" panose="020B0604020202020204" pitchFamily="34" charset="0"/>
                <a:ea typeface="楷体_GB2312" pitchFamily="49" charset="-122"/>
              </a:rPr>
              <a:t>努力周报</a:t>
            </a:r>
            <a:r>
              <a:rPr lang="en-US" altLang="zh-CN" sz="2400" dirty="0">
                <a:latin typeface="Arial" panose="020B0604020202020204" pitchFamily="34" charset="0"/>
                <a:ea typeface="楷体_GB2312" pitchFamily="49" charset="-122"/>
              </a:rPr>
              <a:t>》</a:t>
            </a:r>
            <a:r>
              <a:rPr lang="zh-CN" altLang="en-US" sz="2400" dirty="0">
                <a:latin typeface="Arial" panose="020B0604020202020204" pitchFamily="34" charset="0"/>
                <a:ea typeface="楷体_GB2312" pitchFamily="49" charset="-122"/>
              </a:rPr>
              <a:t>（</a:t>
            </a:r>
            <a:r>
              <a:rPr lang="en-US" altLang="zh-CN" sz="2400" dirty="0">
                <a:latin typeface="Arial" panose="020B0604020202020204" pitchFamily="34" charset="0"/>
                <a:ea typeface="楷体_GB2312" pitchFamily="49" charset="-122"/>
              </a:rPr>
              <a:t>1922/07/17-23</a:t>
            </a:r>
            <a:r>
              <a:rPr lang="zh-CN" altLang="en-US" sz="2400" dirty="0">
                <a:latin typeface="Arial" panose="020B0604020202020204" pitchFamily="34" charset="0"/>
                <a:ea typeface="楷体_GB2312" pitchFamily="49" charset="-122"/>
              </a:rPr>
              <a:t>）</a:t>
            </a:r>
            <a:endParaRPr lang="zh-CN" altLang="en-US" sz="2400" dirty="0">
              <a:ea typeface="楷体_GB2312" pitchFamily="49" charset="-122"/>
            </a:endParaRPr>
          </a:p>
          <a:p>
            <a:pPr lvl="1" eaLnBrk="1" hangingPunct="1">
              <a:buFont typeface="Wingdings" panose="05000000000000000000" pitchFamily="2" charset="2"/>
              <a:buNone/>
              <a:defRPr/>
            </a:pPr>
            <a:r>
              <a:rPr lang="en-US" altLang="zh-CN" sz="2400" b="1" dirty="0"/>
              <a:t>2</a:t>
            </a:r>
            <a:r>
              <a:rPr lang="zh-CN" altLang="en-US" sz="2400" b="1" dirty="0"/>
              <a:t>、实践层面的两层</a:t>
            </a:r>
            <a:r>
              <a:rPr lang="zh-CN" altLang="en-US" sz="2400" b="1" dirty="0" smtClean="0"/>
              <a:t>含义 </a:t>
            </a:r>
            <a:endParaRPr lang="zh-CN" altLang="en-US" sz="2400" b="1" dirty="0"/>
          </a:p>
          <a:p>
            <a:pPr lvl="1" eaLnBrk="1" hangingPunct="1">
              <a:buFont typeface="Wingdings" panose="05000000000000000000" pitchFamily="2" charset="2"/>
              <a:buNone/>
              <a:defRPr/>
            </a:pPr>
            <a:r>
              <a:rPr lang="en-US" altLang="zh-CN" sz="2400" b="1" dirty="0" smtClean="0"/>
              <a:t> </a:t>
            </a:r>
            <a:endParaRPr lang="zh-CN" altLang="en-US" sz="2400" b="1" dirty="0"/>
          </a:p>
        </p:txBody>
      </p:sp>
      <p:sp>
        <p:nvSpPr>
          <p:cNvPr id="91140" name="日期占位符 3">
            <a:extLst>
              <a:ext uri="{FF2B5EF4-FFF2-40B4-BE49-F238E27FC236}">
                <a16:creationId xmlns="" xmlns:a16="http://schemas.microsoft.com/office/drawing/2014/main" id="{95EF8A9D-858A-433B-921F-7A486393B6B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4845364-6C43-47E5-9039-CAC276EA17E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91141" name="页脚占位符 5">
            <a:extLst>
              <a:ext uri="{FF2B5EF4-FFF2-40B4-BE49-F238E27FC236}">
                <a16:creationId xmlns="" xmlns:a16="http://schemas.microsoft.com/office/drawing/2014/main" id="{73D3A79D-D9B5-460B-8CB2-6FA830C32DF8}"/>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91142" name="灯片编号占位符 4">
            <a:extLst>
              <a:ext uri="{FF2B5EF4-FFF2-40B4-BE49-F238E27FC236}">
                <a16:creationId xmlns="" xmlns:a16="http://schemas.microsoft.com/office/drawing/2014/main" id="{9B6DFF78-A075-4994-80A6-A6FF9BF69D5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A216EDA-200B-4F9F-B6FD-6FEF18E6315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2">
            <a:extLst>
              <a:ext uri="{FF2B5EF4-FFF2-40B4-BE49-F238E27FC236}">
                <a16:creationId xmlns="" xmlns:a16="http://schemas.microsoft.com/office/drawing/2014/main" id="{BC2BA8C2-CE03-4C24-9292-37909B322CDF}"/>
              </a:ext>
            </a:extLst>
          </p:cNvPr>
          <p:cNvSpPr>
            <a:spLocks noGrp="1" noRot="1"/>
          </p:cNvSpPr>
          <p:nvPr>
            <p:ph type="title"/>
          </p:nvPr>
        </p:nvSpPr>
        <p:spPr>
          <a:xfrm>
            <a:off x="982663" y="457200"/>
            <a:ext cx="7704137" cy="1027113"/>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210947" name="Rectangle 3">
            <a:extLst>
              <a:ext uri="{FF2B5EF4-FFF2-40B4-BE49-F238E27FC236}">
                <a16:creationId xmlns="" xmlns:a16="http://schemas.microsoft.com/office/drawing/2014/main" id="{D16C90D4-04AA-4519-83A2-18B54693CF39}"/>
              </a:ext>
            </a:extLst>
          </p:cNvPr>
          <p:cNvSpPr>
            <a:spLocks noGrp="1" noChangeArrowheads="1"/>
          </p:cNvSpPr>
          <p:nvPr>
            <p:ph idx="1"/>
          </p:nvPr>
        </p:nvSpPr>
        <p:spPr>
          <a:xfrm>
            <a:off x="982663" y="1700213"/>
            <a:ext cx="7704137" cy="4298950"/>
          </a:xfrm>
        </p:spPr>
        <p:txBody>
          <a:bodyPr rtlCol="0">
            <a:normAutofit/>
          </a:bodyPr>
          <a:lstStyle/>
          <a:p>
            <a:pPr eaLnBrk="1" fontAlgn="auto" hangingPunct="1">
              <a:lnSpc>
                <a:spcPct val="150000"/>
              </a:lnSpc>
              <a:buClr>
                <a:schemeClr val="accent1">
                  <a:lumMod val="75000"/>
                </a:schemeClr>
              </a:buClr>
              <a:buFont typeface="Wingdings" panose="05000000000000000000" pitchFamily="2" charset="2"/>
              <a:buNone/>
              <a:defRPr/>
            </a:pPr>
            <a:r>
              <a:rPr lang="en-US" altLang="zh-CN" b="1" dirty="0"/>
              <a:t>3</a:t>
            </a:r>
            <a:r>
              <a:rPr lang="zh-CN" altLang="en-US" b="1" dirty="0"/>
              <a:t>、选题不是命题</a:t>
            </a:r>
            <a:r>
              <a:rPr lang="en-US" altLang="zh-CN" b="1" dirty="0"/>
              <a:t>/</a:t>
            </a:r>
            <a:r>
              <a:rPr lang="zh-CN" altLang="en-US" b="1" dirty="0"/>
              <a:t>标题、题目</a:t>
            </a:r>
          </a:p>
          <a:p>
            <a:pPr eaLnBrk="1" fontAlgn="auto" hangingPunct="1">
              <a:lnSpc>
                <a:spcPct val="150000"/>
              </a:lnSpc>
              <a:buClr>
                <a:schemeClr val="accent1">
                  <a:lumMod val="75000"/>
                </a:schemeClr>
              </a:buClr>
              <a:buFont typeface="Arial"/>
              <a:buChar char="•"/>
              <a:defRPr/>
            </a:pPr>
            <a:r>
              <a:rPr lang="zh-CN" altLang="en-US" b="1" dirty="0"/>
              <a:t>选题是确定评论什么问题，命题是确定评论的题目。同一选题，可以有不同题目。 </a:t>
            </a:r>
          </a:p>
          <a:p>
            <a:pPr eaLnBrk="1" fontAlgn="auto" hangingPunct="1">
              <a:lnSpc>
                <a:spcPct val="150000"/>
              </a:lnSpc>
              <a:buClr>
                <a:schemeClr val="accent1">
                  <a:lumMod val="75000"/>
                </a:schemeClr>
              </a:buClr>
              <a:buFont typeface="Arial"/>
              <a:buChar char="•"/>
              <a:defRPr/>
            </a:pPr>
            <a:r>
              <a:rPr lang="zh-CN" altLang="en-US" b="1" dirty="0"/>
              <a:t>选题确定，命题的对象和范围也随之确定，一般来说，题目总是要表述要评述的问题。</a:t>
            </a:r>
          </a:p>
        </p:txBody>
      </p:sp>
      <p:sp>
        <p:nvSpPr>
          <p:cNvPr id="93188" name="日期占位符 3">
            <a:extLst>
              <a:ext uri="{FF2B5EF4-FFF2-40B4-BE49-F238E27FC236}">
                <a16:creationId xmlns="" xmlns:a16="http://schemas.microsoft.com/office/drawing/2014/main" id="{5EDBA52F-499C-4EA5-BFA2-6C65AE0E8E9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8D53289-24EB-435A-BE9A-BD78E530BC5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93189" name="页脚占位符 5">
            <a:extLst>
              <a:ext uri="{FF2B5EF4-FFF2-40B4-BE49-F238E27FC236}">
                <a16:creationId xmlns="" xmlns:a16="http://schemas.microsoft.com/office/drawing/2014/main" id="{5B92517C-46F9-48B6-979A-42C59FF5CD3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93190" name="灯片编号占位符 4">
            <a:extLst>
              <a:ext uri="{FF2B5EF4-FFF2-40B4-BE49-F238E27FC236}">
                <a16:creationId xmlns="" xmlns:a16="http://schemas.microsoft.com/office/drawing/2014/main" id="{D1DE8371-0A77-4AC4-B975-B8623B6F9D2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E110F00-71E8-40CA-96D6-AC20A894326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标题 1">
            <a:extLst>
              <a:ext uri="{FF2B5EF4-FFF2-40B4-BE49-F238E27FC236}">
                <a16:creationId xmlns="" xmlns:a16="http://schemas.microsoft.com/office/drawing/2014/main" id="{506A24F5-93A5-43BA-8BC4-13D4242F954F}"/>
              </a:ext>
            </a:extLst>
          </p:cNvPr>
          <p:cNvSpPr>
            <a:spLocks noGrp="1"/>
          </p:cNvSpPr>
          <p:nvPr>
            <p:ph type="title"/>
          </p:nvPr>
        </p:nvSpPr>
        <p:spPr>
          <a:xfrm>
            <a:off x="982663" y="457200"/>
            <a:ext cx="7704137" cy="1981200"/>
          </a:xfrm>
        </p:spPr>
        <p:txBody>
          <a:bodyPr/>
          <a:lstStyle/>
          <a:p>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3" name="内容占位符 2">
            <a:extLst>
              <a:ext uri="{FF2B5EF4-FFF2-40B4-BE49-F238E27FC236}">
                <a16:creationId xmlns="" xmlns:a16="http://schemas.microsoft.com/office/drawing/2014/main" id="{35BCE9DE-F6B0-486E-AD5C-B3F2488BB365}"/>
              </a:ext>
            </a:extLst>
          </p:cNvPr>
          <p:cNvSpPr>
            <a:spLocks noGrp="1"/>
          </p:cNvSpPr>
          <p:nvPr>
            <p:ph idx="1"/>
          </p:nvPr>
        </p:nvSpPr>
        <p:spPr>
          <a:xfrm>
            <a:off x="982663" y="2667000"/>
            <a:ext cx="7704137" cy="3332163"/>
          </a:xfrm>
        </p:spPr>
        <p:txBody>
          <a:bodyPr/>
          <a:lstStyle/>
          <a:p>
            <a:pPr eaLnBrk="1" fontAlgn="auto" hangingPunct="1">
              <a:lnSpc>
                <a:spcPct val="80000"/>
              </a:lnSpc>
              <a:buClr>
                <a:schemeClr val="accent1">
                  <a:lumMod val="75000"/>
                </a:schemeClr>
              </a:buClr>
              <a:buFont typeface="Wingdings" panose="05000000000000000000" pitchFamily="2" charset="2"/>
              <a:buNone/>
              <a:defRPr/>
            </a:pPr>
            <a:r>
              <a:rPr lang="en-US" altLang="zh-CN" b="1" dirty="0"/>
              <a:t>4</a:t>
            </a:r>
            <a:r>
              <a:rPr lang="zh-CN" altLang="en-US" b="1" dirty="0"/>
              <a:t>、选题不是立论</a:t>
            </a:r>
          </a:p>
          <a:p>
            <a:pPr eaLnBrk="1" fontAlgn="auto" hangingPunct="1">
              <a:lnSpc>
                <a:spcPct val="80000"/>
              </a:lnSpc>
              <a:buClr>
                <a:schemeClr val="accent1">
                  <a:lumMod val="75000"/>
                </a:schemeClr>
              </a:buClr>
              <a:buFont typeface="Arial"/>
              <a:buChar char="•"/>
              <a:defRPr/>
            </a:pPr>
            <a:r>
              <a:rPr lang="zh-CN" altLang="en-US" b="1" dirty="0"/>
              <a:t>选题思考的是提出什么问题 </a:t>
            </a:r>
          </a:p>
          <a:p>
            <a:pPr eaLnBrk="1" fontAlgn="auto" hangingPunct="1">
              <a:lnSpc>
                <a:spcPct val="80000"/>
              </a:lnSpc>
              <a:buClr>
                <a:schemeClr val="accent1">
                  <a:lumMod val="75000"/>
                </a:schemeClr>
              </a:buClr>
              <a:buFont typeface="Arial"/>
              <a:buChar char="•"/>
              <a:defRPr/>
            </a:pPr>
            <a:r>
              <a:rPr lang="zh-CN" altLang="en-US" b="1" dirty="0"/>
              <a:t>立论思考从什么角度分析问题，确定的是用什么样的立场观点去分析问题，并确定要得出什么样的结论。</a:t>
            </a:r>
          </a:p>
          <a:p>
            <a:pPr eaLnBrk="1" fontAlgn="auto" hangingPunct="1">
              <a:lnSpc>
                <a:spcPct val="80000"/>
              </a:lnSpc>
              <a:buClr>
                <a:schemeClr val="accent1">
                  <a:lumMod val="75000"/>
                </a:schemeClr>
              </a:buClr>
              <a:buFont typeface="Arial"/>
              <a:buChar char="•"/>
              <a:defRPr/>
            </a:pPr>
            <a:r>
              <a:rPr lang="zh-CN" altLang="en-US" b="1" dirty="0"/>
              <a:t>选题大体规定了立论的出发点，立论则赋予选题以灵魂。</a:t>
            </a:r>
            <a:endParaRPr lang="en-US" altLang="zh-CN" b="1" dirty="0"/>
          </a:p>
          <a:p>
            <a:pPr eaLnBrk="1" fontAlgn="auto" hangingPunct="1">
              <a:lnSpc>
                <a:spcPct val="80000"/>
              </a:lnSpc>
              <a:buClr>
                <a:schemeClr val="accent1">
                  <a:lumMod val="75000"/>
                </a:schemeClr>
              </a:buClr>
              <a:buFont typeface="Arial"/>
              <a:buChar char="•"/>
              <a:defRPr/>
            </a:pPr>
            <a:r>
              <a:rPr lang="zh-CN" altLang="en-US" b="1" dirty="0"/>
              <a:t>同一选题，不同立论的情况</a:t>
            </a:r>
          </a:p>
          <a:p>
            <a:pPr>
              <a:defRPr/>
            </a:pPr>
            <a:endParaRPr lang="zh-CN" altLang="en-US" dirty="0"/>
          </a:p>
        </p:txBody>
      </p:sp>
      <p:sp>
        <p:nvSpPr>
          <p:cNvPr id="4" name="日期占位符 3">
            <a:extLst>
              <a:ext uri="{FF2B5EF4-FFF2-40B4-BE49-F238E27FC236}">
                <a16:creationId xmlns="" xmlns:a16="http://schemas.microsoft.com/office/drawing/2014/main" id="{15F15DAA-8165-466D-8D3B-F2E9FCEE1B61}"/>
              </a:ext>
            </a:extLst>
          </p:cNvPr>
          <p:cNvSpPr>
            <a:spLocks noGrp="1"/>
          </p:cNvSpPr>
          <p:nvPr>
            <p:ph type="dt" sz="quarter" idx="10"/>
          </p:nvPr>
        </p:nvSpPr>
        <p:spPr/>
        <p:txBody>
          <a:bodyPr/>
          <a:lstStyle/>
          <a:p>
            <a:pPr>
              <a:defRPr/>
            </a:pPr>
            <a:fld id="{29C40B43-C791-4635-AA11-674FF10C126D}"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F308137B-B7F0-496B-A384-89860E3551EF}"/>
              </a:ext>
            </a:extLst>
          </p:cNvPr>
          <p:cNvSpPr>
            <a:spLocks noGrp="1"/>
          </p:cNvSpPr>
          <p:nvPr>
            <p:ph type="ftr" sz="quarter" idx="11"/>
          </p:nvPr>
        </p:nvSpPr>
        <p:spPr/>
        <p:txBody>
          <a:bodyPr/>
          <a:lstStyle/>
          <a:p>
            <a:pPr>
              <a:defRPr/>
            </a:pPr>
            <a:r>
              <a:rPr lang="en-US" altLang="zh-CN"/>
              <a:t>作者：刘晓红</a:t>
            </a:r>
          </a:p>
        </p:txBody>
      </p:sp>
      <p:sp>
        <p:nvSpPr>
          <p:cNvPr id="95238" name="灯片编号占位符 5">
            <a:extLst>
              <a:ext uri="{FF2B5EF4-FFF2-40B4-BE49-F238E27FC236}">
                <a16:creationId xmlns="" xmlns:a16="http://schemas.microsoft.com/office/drawing/2014/main" id="{4A0A5E39-81A5-4BA4-A535-D8175F719641}"/>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5DE1BCCE-0C4B-41DB-9122-75EB693F5117}" type="slidenum">
              <a:rPr lang="en-US" altLang="zh-CN" smtClean="0">
                <a:latin typeface="Corbel" panose="020B0503020204020204" pitchFamily="34" charset="0"/>
              </a:rPr>
              <a:pPr/>
              <a:t>66</a:t>
            </a:fld>
            <a:endParaRPr lang="en-US" altLang="zh-CN">
              <a:latin typeface="Corbel" panose="020B0503020204020204" pitchFamily="34" charset="0"/>
            </a:endParaRP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标题 1">
            <a:extLst>
              <a:ext uri="{FF2B5EF4-FFF2-40B4-BE49-F238E27FC236}">
                <a16:creationId xmlns="" xmlns:a16="http://schemas.microsoft.com/office/drawing/2014/main" id="{0DDBDA76-6FC3-4518-B5F3-421E519AE3D8}"/>
              </a:ext>
            </a:extLst>
          </p:cNvPr>
          <p:cNvSpPr>
            <a:spLocks noGrp="1"/>
          </p:cNvSpPr>
          <p:nvPr>
            <p:ph type="title"/>
          </p:nvPr>
        </p:nvSpPr>
        <p:spPr>
          <a:xfrm>
            <a:off x="982663" y="457200"/>
            <a:ext cx="7704137" cy="1171575"/>
          </a:xfrm>
        </p:spPr>
        <p:txBody>
          <a:bodyPr/>
          <a:lstStyle/>
          <a:p>
            <a:r>
              <a:rPr lang="zh-CN" altLang="en-US">
                <a:ln>
                  <a:noFill/>
                </a:ln>
              </a:rPr>
              <a:t>第五章</a:t>
            </a:r>
            <a:r>
              <a:rPr lang="zh-CN" altLang="en-US">
                <a:ln>
                  <a:noFill/>
                </a:ln>
                <a:latin typeface="Arial" panose="020B0604020202020204" pitchFamily="34" charset="0"/>
              </a:rPr>
              <a:t>  </a:t>
            </a:r>
            <a:r>
              <a:rPr lang="zh-CN" altLang="en-US">
                <a:ln>
                  <a:noFill/>
                </a:ln>
              </a:rPr>
              <a:t>选题</a:t>
            </a:r>
            <a:endParaRPr lang="zh-CN" altLang="en-US" b="1">
              <a:ln>
                <a:noFill/>
              </a:ln>
            </a:endParaRPr>
          </a:p>
        </p:txBody>
      </p:sp>
      <p:sp>
        <p:nvSpPr>
          <p:cNvPr id="3" name="内容占位符 2">
            <a:extLst>
              <a:ext uri="{FF2B5EF4-FFF2-40B4-BE49-F238E27FC236}">
                <a16:creationId xmlns="" xmlns:a16="http://schemas.microsoft.com/office/drawing/2014/main" id="{89645678-6E09-48F5-840B-9D7A2606CB1F}"/>
              </a:ext>
            </a:extLst>
          </p:cNvPr>
          <p:cNvSpPr>
            <a:spLocks noGrp="1"/>
          </p:cNvSpPr>
          <p:nvPr>
            <p:ph idx="1"/>
          </p:nvPr>
        </p:nvSpPr>
        <p:spPr>
          <a:xfrm>
            <a:off x="982663" y="1989138"/>
            <a:ext cx="7704137" cy="4010025"/>
          </a:xfrm>
        </p:spPr>
        <p:txBody>
          <a:bodyPr/>
          <a:lstStyle/>
          <a:p>
            <a:pPr marL="0" indent="0">
              <a:buFont typeface="Arial" panose="020B0604020202020204" pitchFamily="34" charset="0"/>
              <a:buNone/>
              <a:defRPr/>
            </a:pPr>
            <a:r>
              <a:rPr lang="en-US" altLang="zh-CN" b="1" dirty="0"/>
              <a:t>5</a:t>
            </a:r>
            <a:r>
              <a:rPr lang="zh-CN" altLang="en-US" b="1" dirty="0"/>
              <a:t>、选题的类型</a:t>
            </a:r>
            <a:endParaRPr lang="en-US" altLang="zh-CN" b="1" dirty="0"/>
          </a:p>
          <a:p>
            <a:pPr>
              <a:defRPr/>
            </a:pPr>
            <a:r>
              <a:rPr lang="zh-CN" altLang="en-US" b="1" dirty="0"/>
              <a:t>事件性选题：新闻事件、突发事件</a:t>
            </a:r>
            <a:endParaRPr lang="en-US" altLang="zh-CN" b="1" dirty="0"/>
          </a:p>
          <a:p>
            <a:pPr marL="0" indent="0">
              <a:buFont typeface="Arial" panose="020B0604020202020204" pitchFamily="34" charset="0"/>
              <a:buNone/>
              <a:defRPr/>
            </a:pPr>
            <a:r>
              <a:rPr lang="zh-CN" altLang="en-US" b="1" dirty="0"/>
              <a:t>“一事当先，先问真假，再断是非，再说厉害</a:t>
            </a:r>
            <a:r>
              <a:rPr lang="en-US" altLang="zh-CN" b="1" dirty="0"/>
              <a:t>——</a:t>
            </a:r>
            <a:r>
              <a:rPr lang="zh-CN" altLang="en-US" b="1" dirty="0"/>
              <a:t>判断真假，是评论者第一步要做的</a:t>
            </a:r>
            <a:r>
              <a:rPr lang="en-US" altLang="zh-CN" b="1" dirty="0"/>
              <a:t>……</a:t>
            </a:r>
            <a:r>
              <a:rPr lang="zh-CN" altLang="en-US" b="1" dirty="0"/>
              <a:t>”</a:t>
            </a:r>
            <a:endParaRPr lang="en-US" altLang="zh-CN" b="1" dirty="0"/>
          </a:p>
          <a:p>
            <a:pPr lvl="1">
              <a:defRPr/>
            </a:pPr>
            <a:r>
              <a:rPr lang="zh-CN" altLang="en-US" b="1" dirty="0"/>
              <a:t>要素虚假</a:t>
            </a:r>
            <a:endParaRPr lang="en-US" altLang="zh-CN" b="1" dirty="0"/>
          </a:p>
          <a:p>
            <a:pPr lvl="1">
              <a:defRPr/>
            </a:pPr>
            <a:r>
              <a:rPr lang="zh-CN" altLang="en-US" b="1" dirty="0"/>
              <a:t>要素不全</a:t>
            </a:r>
            <a:r>
              <a:rPr lang="en-US" altLang="zh-CN" b="1" dirty="0"/>
              <a:t>——</a:t>
            </a:r>
            <a:r>
              <a:rPr lang="zh-CN" altLang="en-US" b="1" dirty="0"/>
              <a:t>争议性最强，空间大，最需慎重</a:t>
            </a:r>
            <a:endParaRPr lang="en-US" altLang="zh-CN" b="1" dirty="0"/>
          </a:p>
          <a:p>
            <a:pPr marL="457200" lvl="1" indent="0">
              <a:buFont typeface="Arial" panose="020B0604020202020204" pitchFamily="34" charset="0"/>
              <a:buNone/>
              <a:defRPr/>
            </a:pPr>
            <a:r>
              <a:rPr lang="zh-CN" altLang="en-US" sz="2400" b="1" dirty="0"/>
              <a:t>“最应该警惕的就是符合你愿望的谎言，符合你想象的假消息”</a:t>
            </a:r>
            <a:endParaRPr lang="en-US" altLang="zh-CN" sz="2400" b="1" dirty="0"/>
          </a:p>
        </p:txBody>
      </p:sp>
      <p:sp>
        <p:nvSpPr>
          <p:cNvPr id="4" name="日期占位符 3">
            <a:extLst>
              <a:ext uri="{FF2B5EF4-FFF2-40B4-BE49-F238E27FC236}">
                <a16:creationId xmlns="" xmlns:a16="http://schemas.microsoft.com/office/drawing/2014/main" id="{F2CB2C83-9625-48AB-82A0-BA72DF71E144}"/>
              </a:ext>
            </a:extLst>
          </p:cNvPr>
          <p:cNvSpPr>
            <a:spLocks noGrp="1"/>
          </p:cNvSpPr>
          <p:nvPr>
            <p:ph type="dt" sz="quarter" idx="10"/>
          </p:nvPr>
        </p:nvSpPr>
        <p:spPr/>
        <p:txBody>
          <a:bodyPr/>
          <a:lstStyle/>
          <a:p>
            <a:pPr>
              <a:defRPr/>
            </a:pPr>
            <a:fld id="{02C423A3-8DE9-4460-975F-BA4A388459C4}"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062516E9-6D27-4CC4-AF93-DCE91D370809}"/>
              </a:ext>
            </a:extLst>
          </p:cNvPr>
          <p:cNvSpPr>
            <a:spLocks noGrp="1"/>
          </p:cNvSpPr>
          <p:nvPr>
            <p:ph type="ftr" sz="quarter" idx="11"/>
          </p:nvPr>
        </p:nvSpPr>
        <p:spPr/>
        <p:txBody>
          <a:bodyPr/>
          <a:lstStyle/>
          <a:p>
            <a:pPr>
              <a:defRPr/>
            </a:pPr>
            <a:r>
              <a:rPr lang="en-US" altLang="zh-CN"/>
              <a:t>作者：刘晓红</a:t>
            </a:r>
          </a:p>
        </p:txBody>
      </p:sp>
      <p:sp>
        <p:nvSpPr>
          <p:cNvPr id="98310" name="灯片编号占位符 5">
            <a:extLst>
              <a:ext uri="{FF2B5EF4-FFF2-40B4-BE49-F238E27FC236}">
                <a16:creationId xmlns="" xmlns:a16="http://schemas.microsoft.com/office/drawing/2014/main" id="{C7364BA2-C3FE-4F8F-B39A-171A7C12F612}"/>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4E3C139F-A0D4-4806-9A22-367A961F39E6}" type="slidenum">
              <a:rPr lang="en-US" altLang="zh-CN" smtClean="0">
                <a:latin typeface="Corbel" panose="020B0503020204020204" pitchFamily="34" charset="0"/>
              </a:rPr>
              <a:pPr/>
              <a:t>67</a:t>
            </a:fld>
            <a:endParaRPr lang="en-US" altLang="zh-CN">
              <a:latin typeface="Corbel" panose="020B0503020204020204" pitchFamily="34" charset="0"/>
            </a:endParaRPr>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标题 1">
            <a:extLst>
              <a:ext uri="{FF2B5EF4-FFF2-40B4-BE49-F238E27FC236}">
                <a16:creationId xmlns="" xmlns:a16="http://schemas.microsoft.com/office/drawing/2014/main" id="{BC5FDF2A-7826-4E8B-9392-AD18C8F3667B}"/>
              </a:ext>
            </a:extLst>
          </p:cNvPr>
          <p:cNvSpPr>
            <a:spLocks noGrp="1"/>
          </p:cNvSpPr>
          <p:nvPr>
            <p:ph type="title"/>
          </p:nvPr>
        </p:nvSpPr>
        <p:spPr>
          <a:xfrm>
            <a:off x="982663" y="457200"/>
            <a:ext cx="7704137" cy="1981200"/>
          </a:xfrm>
        </p:spPr>
        <p:txBody>
          <a:bodyPr/>
          <a:lstStyle/>
          <a:p>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3" name="内容占位符 2">
            <a:extLst>
              <a:ext uri="{FF2B5EF4-FFF2-40B4-BE49-F238E27FC236}">
                <a16:creationId xmlns="" xmlns:a16="http://schemas.microsoft.com/office/drawing/2014/main" id="{5BE14047-1892-4A7F-928D-E3608B01BC4D}"/>
              </a:ext>
            </a:extLst>
          </p:cNvPr>
          <p:cNvSpPr>
            <a:spLocks noGrp="1"/>
          </p:cNvSpPr>
          <p:nvPr>
            <p:ph idx="1"/>
          </p:nvPr>
        </p:nvSpPr>
        <p:spPr>
          <a:xfrm>
            <a:off x="982663" y="2667000"/>
            <a:ext cx="7704137" cy="3332163"/>
          </a:xfrm>
        </p:spPr>
        <p:txBody>
          <a:bodyPr/>
          <a:lstStyle/>
          <a:p>
            <a:pPr>
              <a:defRPr/>
            </a:pPr>
            <a:r>
              <a:rPr lang="zh-CN" altLang="en-US" b="1" dirty="0"/>
              <a:t>非事件性选题（长远、深层）</a:t>
            </a:r>
            <a:endParaRPr lang="en-US" altLang="zh-CN" b="1" dirty="0"/>
          </a:p>
          <a:p>
            <a:pPr lvl="1">
              <a:defRPr/>
            </a:pPr>
            <a:r>
              <a:rPr lang="zh-CN" altLang="en-US" sz="2400" b="1" dirty="0"/>
              <a:t>现象类</a:t>
            </a:r>
            <a:endParaRPr lang="en-US" altLang="zh-CN" sz="2400" b="1" dirty="0"/>
          </a:p>
          <a:p>
            <a:pPr lvl="1">
              <a:defRPr/>
            </a:pPr>
            <a:r>
              <a:rPr lang="zh-CN" altLang="en-US" sz="2400" b="1" dirty="0"/>
              <a:t>节日、纪念日、周期类</a:t>
            </a:r>
            <a:endParaRPr lang="en-US" altLang="zh-CN" sz="2400" b="1" dirty="0"/>
          </a:p>
          <a:p>
            <a:pPr lvl="1">
              <a:defRPr/>
            </a:pPr>
            <a:r>
              <a:rPr lang="zh-CN" altLang="en-US" sz="2400" b="1" dirty="0"/>
              <a:t>思想观念类</a:t>
            </a:r>
            <a:endParaRPr lang="en-US" altLang="zh-CN" sz="2400" b="1" dirty="0"/>
          </a:p>
          <a:p>
            <a:pPr marL="457200" lvl="1" indent="0">
              <a:buFont typeface="Arial" panose="020B0604020202020204" pitchFamily="34" charset="0"/>
              <a:buNone/>
              <a:defRPr/>
            </a:pPr>
            <a:r>
              <a:rPr lang="zh-CN" altLang="en-US" sz="2400" b="1" dirty="0"/>
              <a:t>例如：</a:t>
            </a:r>
            <a:r>
              <a:rPr lang="en-US" altLang="zh-CN" sz="2400" b="1" dirty="0"/>
              <a:t>《</a:t>
            </a:r>
            <a:r>
              <a:rPr lang="zh-CN" altLang="en-US" sz="2400" b="1" dirty="0"/>
              <a:t>改革开放要有新思路</a:t>
            </a:r>
            <a:r>
              <a:rPr lang="en-US" altLang="zh-CN" sz="2400" b="1" dirty="0"/>
              <a:t>》</a:t>
            </a:r>
          </a:p>
          <a:p>
            <a:pPr marL="457200" lvl="1" indent="0">
              <a:buFont typeface="Arial" panose="020B0604020202020204" pitchFamily="34" charset="0"/>
              <a:buNone/>
              <a:defRPr/>
            </a:pPr>
            <a:r>
              <a:rPr lang="en-US" altLang="zh-CN" sz="2400" b="1" dirty="0"/>
              <a:t>              《</a:t>
            </a:r>
            <a:r>
              <a:rPr lang="zh-CN" altLang="en-US" sz="2400" b="1" dirty="0"/>
              <a:t>四十个继续</a:t>
            </a:r>
            <a:r>
              <a:rPr lang="en-US" altLang="zh-CN" sz="2400" b="1" dirty="0"/>
              <a:t>》</a:t>
            </a:r>
            <a:endParaRPr lang="zh-CN" altLang="en-US" sz="2400" b="1" dirty="0"/>
          </a:p>
          <a:p>
            <a:pPr>
              <a:defRPr/>
            </a:pPr>
            <a:endParaRPr lang="zh-CN" altLang="en-US" dirty="0"/>
          </a:p>
        </p:txBody>
      </p:sp>
      <p:sp>
        <p:nvSpPr>
          <p:cNvPr id="4" name="日期占位符 3">
            <a:extLst>
              <a:ext uri="{FF2B5EF4-FFF2-40B4-BE49-F238E27FC236}">
                <a16:creationId xmlns="" xmlns:a16="http://schemas.microsoft.com/office/drawing/2014/main" id="{56AB6BFA-947C-4E10-8C5D-0A4E4CCAC2A8}"/>
              </a:ext>
            </a:extLst>
          </p:cNvPr>
          <p:cNvSpPr>
            <a:spLocks noGrp="1"/>
          </p:cNvSpPr>
          <p:nvPr>
            <p:ph type="dt" sz="quarter" idx="10"/>
          </p:nvPr>
        </p:nvSpPr>
        <p:spPr/>
        <p:txBody>
          <a:bodyPr/>
          <a:lstStyle/>
          <a:p>
            <a:pPr>
              <a:defRPr/>
            </a:pPr>
            <a:fld id="{932CBF04-6407-406B-8121-01441620B272}"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E6DBDAB1-45B6-4BF1-92E7-F37C2432B3D8}"/>
              </a:ext>
            </a:extLst>
          </p:cNvPr>
          <p:cNvSpPr>
            <a:spLocks noGrp="1"/>
          </p:cNvSpPr>
          <p:nvPr>
            <p:ph type="ftr" sz="quarter" idx="11"/>
          </p:nvPr>
        </p:nvSpPr>
        <p:spPr/>
        <p:txBody>
          <a:bodyPr/>
          <a:lstStyle/>
          <a:p>
            <a:pPr>
              <a:defRPr/>
            </a:pPr>
            <a:r>
              <a:rPr lang="en-US" altLang="zh-CN"/>
              <a:t>作者：刘晓红</a:t>
            </a:r>
          </a:p>
        </p:txBody>
      </p:sp>
      <p:sp>
        <p:nvSpPr>
          <p:cNvPr id="102406" name="灯片编号占位符 5">
            <a:extLst>
              <a:ext uri="{FF2B5EF4-FFF2-40B4-BE49-F238E27FC236}">
                <a16:creationId xmlns="" xmlns:a16="http://schemas.microsoft.com/office/drawing/2014/main" id="{1FCDEB8A-D3AA-40C0-849C-73194C802DC6}"/>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83230982-D698-4C70-996D-D18E66FA43CE}" type="slidenum">
              <a:rPr lang="en-US" altLang="zh-CN" smtClean="0">
                <a:latin typeface="Corbel" panose="020B0503020204020204" pitchFamily="34" charset="0"/>
              </a:rPr>
              <a:pPr/>
              <a:t>68</a:t>
            </a:fld>
            <a:endParaRPr lang="en-US" altLang="zh-CN">
              <a:latin typeface="Corbel" panose="020B0503020204020204" pitchFamily="34" charset="0"/>
            </a:endParaRPr>
          </a:p>
        </p:txBody>
      </p:sp>
    </p:spTree>
  </p:cSld>
  <p:clrMapOvr>
    <a:masterClrMapping/>
  </p:clrMapOvr>
  <p:timing>
    <p:tnLst>
      <p:par>
        <p:cTn id="1" dur="indefinite" restart="never" nodeType="tmRoot"/>
      </p:par>
    </p:tnLst>
  </p:timing>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a:extLst>
              <a:ext uri="{FF2B5EF4-FFF2-40B4-BE49-F238E27FC236}">
                <a16:creationId xmlns="" xmlns:a16="http://schemas.microsoft.com/office/drawing/2014/main" id="{5E26872F-73E8-4587-A136-D5636969BDCF}"/>
              </a:ext>
            </a:extLst>
          </p:cNvPr>
          <p:cNvSpPr>
            <a:spLocks noGrp="1" noRot="1"/>
          </p:cNvSpPr>
          <p:nvPr>
            <p:ph type="title"/>
          </p:nvPr>
        </p:nvSpPr>
        <p:spPr>
          <a:xfrm>
            <a:off x="982663" y="457200"/>
            <a:ext cx="7704137" cy="1027113"/>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211971" name="Rectangle 3">
            <a:extLst>
              <a:ext uri="{FF2B5EF4-FFF2-40B4-BE49-F238E27FC236}">
                <a16:creationId xmlns="" xmlns:a16="http://schemas.microsoft.com/office/drawing/2014/main" id="{CE617EA6-8A75-4F38-B63A-759B5BF19F50}"/>
              </a:ext>
            </a:extLst>
          </p:cNvPr>
          <p:cNvSpPr>
            <a:spLocks noGrp="1" noChangeArrowheads="1"/>
          </p:cNvSpPr>
          <p:nvPr>
            <p:ph idx="1"/>
          </p:nvPr>
        </p:nvSpPr>
        <p:spPr>
          <a:xfrm>
            <a:off x="982663" y="1989138"/>
            <a:ext cx="7704137" cy="4010025"/>
          </a:xfrm>
        </p:spPr>
        <p:txBody>
          <a:bodyPr rtlCol="0">
            <a:normAutofit lnSpcReduction="10000"/>
          </a:bodyPr>
          <a:lstStyle/>
          <a:p>
            <a:pPr eaLnBrk="1" fontAlgn="auto" hangingPunct="1">
              <a:lnSpc>
                <a:spcPct val="90000"/>
              </a:lnSpc>
              <a:buClr>
                <a:schemeClr val="accent1">
                  <a:lumMod val="75000"/>
                </a:schemeClr>
              </a:buClr>
              <a:buFont typeface="Wingdings" panose="05000000000000000000" pitchFamily="2" charset="2"/>
              <a:buNone/>
              <a:defRPr/>
            </a:pPr>
            <a:r>
              <a:rPr lang="zh-CN" altLang="en-US" sz="2800" b="1" dirty="0"/>
              <a:t>二、选题的标准</a:t>
            </a:r>
            <a:endParaRPr lang="zh-CN" altLang="en-US" sz="2800" dirty="0"/>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1</a:t>
            </a:r>
            <a:r>
              <a:rPr lang="zh-CN" altLang="en-US" sz="2800" dirty="0"/>
              <a:t>、评论价值：也就是常说的这个问题值不值得发评论，或者配评论。 </a:t>
            </a:r>
          </a:p>
          <a:p>
            <a:pPr eaLnBrk="1" fontAlgn="auto" hangingPunct="1">
              <a:lnSpc>
                <a:spcPct val="90000"/>
              </a:lnSpc>
              <a:buClr>
                <a:schemeClr val="accent1">
                  <a:lumMod val="75000"/>
                </a:schemeClr>
              </a:buClr>
              <a:buFont typeface="Wingdings" panose="05000000000000000000" pitchFamily="2" charset="2"/>
              <a:buNone/>
              <a:defRPr/>
            </a:pPr>
            <a:r>
              <a:rPr lang="en-US" altLang="zh-CN" sz="2800" dirty="0"/>
              <a:t>2</a:t>
            </a:r>
            <a:r>
              <a:rPr lang="zh-CN" altLang="en-US" sz="2800" dirty="0"/>
              <a:t>、报道价值：新闻评论的新闻性所决定的。具体表现为：</a:t>
            </a:r>
            <a:endParaRPr lang="en-US" altLang="zh-CN" sz="2800" dirty="0"/>
          </a:p>
          <a:p>
            <a:pPr eaLnBrk="1" fontAlgn="auto" hangingPunct="1">
              <a:lnSpc>
                <a:spcPct val="90000"/>
              </a:lnSpc>
              <a:buClr>
                <a:schemeClr val="accent1">
                  <a:lumMod val="75000"/>
                </a:schemeClr>
              </a:buClr>
              <a:buFont typeface="Wingdings" panose="05000000000000000000" pitchFamily="2" charset="2"/>
              <a:buNone/>
              <a:defRPr/>
            </a:pPr>
            <a:r>
              <a:rPr lang="zh-CN" altLang="en-US" sz="2800" dirty="0"/>
              <a:t>（</a:t>
            </a:r>
            <a:r>
              <a:rPr lang="en-US" altLang="zh-CN" sz="2800" dirty="0"/>
              <a:t>1</a:t>
            </a:r>
            <a:r>
              <a:rPr lang="zh-CN" altLang="en-US" sz="2800" dirty="0"/>
              <a:t>）现实适宜性：评论的问题在当时可以、能够和应该报道。 </a:t>
            </a:r>
          </a:p>
          <a:p>
            <a:pPr marL="0" indent="0" eaLnBrk="1" fontAlgn="auto" hangingPunct="1">
              <a:lnSpc>
                <a:spcPct val="90000"/>
              </a:lnSpc>
              <a:buClr>
                <a:schemeClr val="accent1">
                  <a:lumMod val="75000"/>
                </a:schemeClr>
              </a:buClr>
              <a:buFont typeface="Arial" panose="020B0604020202020204" pitchFamily="34" charset="0"/>
              <a:buNone/>
              <a:defRPr/>
            </a:pPr>
            <a:r>
              <a:rPr lang="en-US" altLang="zh-CN" sz="2800" dirty="0"/>
              <a:t>(2) </a:t>
            </a:r>
            <a:r>
              <a:rPr lang="zh-CN" altLang="en-US" sz="2800" dirty="0"/>
              <a:t>群众性</a:t>
            </a:r>
            <a:r>
              <a:rPr lang="en-US" altLang="zh-CN" sz="2800" dirty="0"/>
              <a:t>:</a:t>
            </a:r>
            <a:r>
              <a:rPr lang="zh-CN" altLang="en-US" sz="2800" dirty="0"/>
              <a:t>通过评论，能够反映出人们的共同愿望，具有启发性或鼓动性。 </a:t>
            </a:r>
          </a:p>
        </p:txBody>
      </p:sp>
      <p:sp>
        <p:nvSpPr>
          <p:cNvPr id="103428" name="日期占位符 3">
            <a:extLst>
              <a:ext uri="{FF2B5EF4-FFF2-40B4-BE49-F238E27FC236}">
                <a16:creationId xmlns="" xmlns:a16="http://schemas.microsoft.com/office/drawing/2014/main" id="{BD34295E-3DA4-4C98-9A81-9DB057B8ED6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88DD4A6-21B5-4BD7-A689-A033A1D78DE1}"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3429" name="页脚占位符 5">
            <a:extLst>
              <a:ext uri="{FF2B5EF4-FFF2-40B4-BE49-F238E27FC236}">
                <a16:creationId xmlns="" xmlns:a16="http://schemas.microsoft.com/office/drawing/2014/main" id="{B9CBC7AC-079F-4481-8763-006856DF8D6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3430" name="灯片编号占位符 4">
            <a:extLst>
              <a:ext uri="{FF2B5EF4-FFF2-40B4-BE49-F238E27FC236}">
                <a16:creationId xmlns="" xmlns:a16="http://schemas.microsoft.com/office/drawing/2014/main" id="{6CFEBD1C-EDF3-4B77-86A9-0AD45D402E6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077D3D41-13AD-4D90-8861-2E653AE5DB6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69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 xmlns:a16="http://schemas.microsoft.com/office/drawing/2014/main" id="{4FE22481-A53D-4B1F-A61A-5953C3625EA3}"/>
              </a:ext>
            </a:extLst>
          </p:cNvPr>
          <p:cNvSpPr>
            <a:spLocks noGrp="1" noRot="1"/>
          </p:cNvSpPr>
          <p:nvPr>
            <p:ph type="title"/>
          </p:nvPr>
        </p:nvSpPr>
        <p:spPr>
          <a:xfrm>
            <a:off x="982663" y="457200"/>
            <a:ext cx="7704137" cy="1981200"/>
          </a:xfrm>
        </p:spPr>
        <p:txBody>
          <a:bodyPr/>
          <a:lstStyle/>
          <a:p>
            <a:pPr eaLnBrk="1" hangingPunct="1"/>
            <a:r>
              <a:rPr lang="zh-CN" altLang="en-US">
                <a:ln>
                  <a:noFill/>
                </a:ln>
              </a:rPr>
              <a:t> </a:t>
            </a:r>
          </a:p>
        </p:txBody>
      </p:sp>
      <p:sp>
        <p:nvSpPr>
          <p:cNvPr id="95235" name="Rectangle 3">
            <a:extLst>
              <a:ext uri="{FF2B5EF4-FFF2-40B4-BE49-F238E27FC236}">
                <a16:creationId xmlns="" xmlns:a16="http://schemas.microsoft.com/office/drawing/2014/main" id="{70724A42-1F49-4249-9469-E91ECF3542FF}"/>
              </a:ext>
            </a:extLst>
          </p:cNvPr>
          <p:cNvSpPr>
            <a:spLocks noGrp="1" noChangeArrowheads="1"/>
          </p:cNvSpPr>
          <p:nvPr>
            <p:ph idx="1"/>
          </p:nvPr>
        </p:nvSpPr>
        <p:spPr>
          <a:xfrm>
            <a:off x="827088" y="1268413"/>
            <a:ext cx="7561262" cy="5184775"/>
          </a:xfrm>
        </p:spPr>
        <p:txBody>
          <a:bodyPr rtlCol="0">
            <a:normAutofit/>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sz="2800" b="1" dirty="0"/>
              <a:t>四、课堂调查与讨论</a:t>
            </a:r>
          </a:p>
          <a:p>
            <a:pPr eaLnBrk="1" fontAlgn="auto" hangingPunct="1">
              <a:lnSpc>
                <a:spcPct val="170000"/>
              </a:lnSpc>
              <a:buClr>
                <a:schemeClr val="accent1">
                  <a:lumMod val="75000"/>
                </a:schemeClr>
              </a:buClr>
              <a:buFont typeface="Wingdings" panose="05000000000000000000" pitchFamily="2" charset="2"/>
              <a:buNone/>
              <a:defRPr/>
            </a:pPr>
            <a:r>
              <a:rPr lang="en-US" altLang="zh-CN" sz="2800" dirty="0"/>
              <a:t>1</a:t>
            </a:r>
            <a:r>
              <a:rPr lang="zh-CN" altLang="en-US" sz="2800" dirty="0"/>
              <a:t>、你关注财经新闻评论或者其他新闻评论吗</a:t>
            </a:r>
            <a:endParaRPr lang="en-US" altLang="zh-CN" sz="2800" dirty="0"/>
          </a:p>
          <a:p>
            <a:pPr eaLnBrk="1" fontAlgn="auto" hangingPunct="1">
              <a:lnSpc>
                <a:spcPct val="170000"/>
              </a:lnSpc>
              <a:buClr>
                <a:schemeClr val="accent1">
                  <a:lumMod val="75000"/>
                </a:schemeClr>
              </a:buClr>
              <a:buFont typeface="Wingdings" panose="05000000000000000000" pitchFamily="2" charset="2"/>
              <a:buNone/>
              <a:defRPr/>
            </a:pPr>
            <a:r>
              <a:rPr lang="en-US" altLang="zh-CN" sz="2800" dirty="0"/>
              <a:t>2</a:t>
            </a:r>
            <a:r>
              <a:rPr lang="zh-CN" altLang="en-US" sz="2800" dirty="0"/>
              <a:t>、在你所接触的“</a:t>
            </a:r>
            <a:r>
              <a:rPr lang="zh-CN" altLang="en-US" sz="2800" dirty="0">
                <a:solidFill>
                  <a:srgbClr val="FF0000"/>
                </a:solidFill>
              </a:rPr>
              <a:t>媒体</a:t>
            </a:r>
            <a:r>
              <a:rPr lang="zh-CN" altLang="en-US" sz="2800" dirty="0"/>
              <a:t>”中，</a:t>
            </a:r>
            <a:r>
              <a:rPr lang="en-US" altLang="zh-CN" sz="2800" dirty="0"/>
              <a:t> </a:t>
            </a:r>
            <a:r>
              <a:rPr lang="zh-CN" altLang="en-US" sz="2800" dirty="0"/>
              <a:t>你最喜欢哪些媒体的新闻评论？为什么？</a:t>
            </a:r>
            <a:endParaRPr lang="en-US" altLang="zh-CN" sz="2800" dirty="0"/>
          </a:p>
          <a:p>
            <a:pPr eaLnBrk="1" fontAlgn="auto" hangingPunct="1">
              <a:lnSpc>
                <a:spcPct val="80000"/>
              </a:lnSpc>
              <a:buClr>
                <a:schemeClr val="accent1">
                  <a:lumMod val="75000"/>
                </a:schemeClr>
              </a:buClr>
              <a:buFont typeface="Wingdings" panose="05000000000000000000" pitchFamily="2" charset="2"/>
              <a:buNone/>
              <a:defRPr/>
            </a:pPr>
            <a:r>
              <a:rPr lang="zh-CN" altLang="en-US" sz="2800" dirty="0"/>
              <a:t> </a:t>
            </a:r>
          </a:p>
        </p:txBody>
      </p:sp>
      <p:sp>
        <p:nvSpPr>
          <p:cNvPr id="15364" name="日期占位符 3">
            <a:extLst>
              <a:ext uri="{FF2B5EF4-FFF2-40B4-BE49-F238E27FC236}">
                <a16:creationId xmlns="" xmlns:a16="http://schemas.microsoft.com/office/drawing/2014/main" id="{D2095383-7F51-4A5B-8723-E4774C95DFA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0351638-CF35-47D9-B053-2BA144F972B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365" name="页脚占位符 5">
            <a:extLst>
              <a:ext uri="{FF2B5EF4-FFF2-40B4-BE49-F238E27FC236}">
                <a16:creationId xmlns="" xmlns:a16="http://schemas.microsoft.com/office/drawing/2014/main" id="{2F3A733D-A25E-4EA8-B9E4-AE1158B11AB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366" name="灯片编号占位符 4">
            <a:extLst>
              <a:ext uri="{FF2B5EF4-FFF2-40B4-BE49-F238E27FC236}">
                <a16:creationId xmlns="" xmlns:a16="http://schemas.microsoft.com/office/drawing/2014/main" id="{0E643153-619F-4826-8F19-B0A02E3204E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FF370FC-19B0-4A56-A2F9-8175E0EBD7D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标题 1">
            <a:extLst>
              <a:ext uri="{FF2B5EF4-FFF2-40B4-BE49-F238E27FC236}">
                <a16:creationId xmlns="" xmlns:a16="http://schemas.microsoft.com/office/drawing/2014/main" id="{64E46B75-32B7-43CB-8A5F-FDE346FA80AD}"/>
              </a:ext>
            </a:extLst>
          </p:cNvPr>
          <p:cNvSpPr>
            <a:spLocks noGrp="1"/>
          </p:cNvSpPr>
          <p:nvPr>
            <p:ph type="title"/>
          </p:nvPr>
        </p:nvSpPr>
        <p:spPr>
          <a:xfrm>
            <a:off x="982663" y="457200"/>
            <a:ext cx="7704137" cy="234950"/>
          </a:xfrm>
        </p:spPr>
        <p:txBody>
          <a:bodyPr/>
          <a:lstStyle/>
          <a:p>
            <a:endParaRPr lang="zh-CN" altLang="en-US">
              <a:ln>
                <a:noFill/>
              </a:ln>
            </a:endParaRPr>
          </a:p>
        </p:txBody>
      </p:sp>
      <p:sp>
        <p:nvSpPr>
          <p:cNvPr id="3" name="内容占位符 2">
            <a:extLst>
              <a:ext uri="{FF2B5EF4-FFF2-40B4-BE49-F238E27FC236}">
                <a16:creationId xmlns="" xmlns:a16="http://schemas.microsoft.com/office/drawing/2014/main" id="{32C5432F-441D-4D72-8664-789A3E8F97AE}"/>
              </a:ext>
            </a:extLst>
          </p:cNvPr>
          <p:cNvSpPr>
            <a:spLocks noGrp="1"/>
          </p:cNvSpPr>
          <p:nvPr>
            <p:ph idx="1"/>
          </p:nvPr>
        </p:nvSpPr>
        <p:spPr>
          <a:xfrm>
            <a:off x="982663" y="1196975"/>
            <a:ext cx="7704137" cy="4802188"/>
          </a:xfrm>
        </p:spPr>
        <p:txBody>
          <a:bodyPr/>
          <a:lstStyle/>
          <a:p>
            <a:pPr>
              <a:defRPr/>
            </a:pPr>
            <a:r>
              <a:rPr lang="zh-CN" altLang="en-US" dirty="0"/>
              <a:t>事实陈旧，时效已失，社会中无人念及，纵有好文章，也不为所重视</a:t>
            </a:r>
            <a:endParaRPr lang="en-US" altLang="zh-CN" dirty="0"/>
          </a:p>
          <a:p>
            <a:pPr>
              <a:defRPr/>
            </a:pPr>
            <a:r>
              <a:rPr lang="zh-CN" altLang="en-US" dirty="0"/>
              <a:t>评论的对象是事实，空虚的理论固然没有用处，而事实偶然错误也可使所做的评论全篇一无是处</a:t>
            </a:r>
            <a:endParaRPr lang="en-US" altLang="zh-CN" dirty="0"/>
          </a:p>
          <a:p>
            <a:pPr>
              <a:defRPr/>
            </a:pPr>
            <a:r>
              <a:rPr lang="zh-CN" altLang="en-US" dirty="0"/>
              <a:t>事实所关系的方面少，也不能选做评论的题目，因为关心的人不多，事实本身已失了评论价值。</a:t>
            </a:r>
            <a:endParaRPr lang="en-US" altLang="zh-CN" dirty="0"/>
          </a:p>
          <a:p>
            <a:pPr marL="0" indent="0">
              <a:buFont typeface="Arial" panose="020B0604020202020204" pitchFamily="34" charset="0"/>
              <a:buNone/>
              <a:defRPr/>
            </a:pPr>
            <a:r>
              <a:rPr lang="en-US" altLang="zh-CN" dirty="0"/>
              <a:t>              ——</a:t>
            </a:r>
            <a:r>
              <a:rPr lang="zh-CN" altLang="en-US" dirty="0"/>
              <a:t>郭步陶，知名新闻记者，任</a:t>
            </a:r>
            <a:r>
              <a:rPr lang="en-US" altLang="zh-CN" dirty="0"/>
              <a:t>《</a:t>
            </a:r>
            <a:r>
              <a:rPr lang="zh-CN" altLang="en-US" dirty="0"/>
              <a:t>申报</a:t>
            </a:r>
            <a:r>
              <a:rPr lang="en-US" altLang="zh-CN" dirty="0"/>
              <a:t>》</a:t>
            </a:r>
            <a:r>
              <a:rPr lang="zh-CN" altLang="en-US" dirty="0"/>
              <a:t>、</a:t>
            </a:r>
            <a:r>
              <a:rPr lang="en-US" altLang="zh-CN" dirty="0"/>
              <a:t>《</a:t>
            </a:r>
            <a:r>
              <a:rPr lang="zh-CN" altLang="en-US" dirty="0"/>
              <a:t>新闻报</a:t>
            </a:r>
            <a:r>
              <a:rPr lang="en-US" altLang="zh-CN" dirty="0"/>
              <a:t>》</a:t>
            </a:r>
            <a:r>
              <a:rPr lang="zh-CN" altLang="en-US" dirty="0"/>
              <a:t>主编多年，其</a:t>
            </a:r>
            <a:r>
              <a:rPr lang="en-US" altLang="zh-CN" dirty="0"/>
              <a:t>《</a:t>
            </a:r>
            <a:r>
              <a:rPr lang="zh-CN" altLang="en-US" dirty="0"/>
              <a:t>编辑与评论</a:t>
            </a:r>
            <a:r>
              <a:rPr lang="en-US" altLang="zh-CN" dirty="0"/>
              <a:t>》</a:t>
            </a:r>
            <a:r>
              <a:rPr lang="zh-CN" altLang="en-US" dirty="0"/>
              <a:t>（上海商务印书馆于</a:t>
            </a:r>
            <a:r>
              <a:rPr lang="en-US" altLang="zh-CN" dirty="0"/>
              <a:t>1933</a:t>
            </a:r>
            <a:r>
              <a:rPr lang="zh-CN" altLang="en-US" dirty="0"/>
              <a:t>年），被认为是我国第一部新闻评论学方面的专著。</a:t>
            </a:r>
          </a:p>
        </p:txBody>
      </p:sp>
      <p:sp>
        <p:nvSpPr>
          <p:cNvPr id="4" name="日期占位符 3">
            <a:extLst>
              <a:ext uri="{FF2B5EF4-FFF2-40B4-BE49-F238E27FC236}">
                <a16:creationId xmlns="" xmlns:a16="http://schemas.microsoft.com/office/drawing/2014/main" id="{731CEFEB-3726-483F-990C-78AE70910CC8}"/>
              </a:ext>
            </a:extLst>
          </p:cNvPr>
          <p:cNvSpPr>
            <a:spLocks noGrp="1"/>
          </p:cNvSpPr>
          <p:nvPr>
            <p:ph type="dt" sz="quarter" idx="10"/>
          </p:nvPr>
        </p:nvSpPr>
        <p:spPr/>
        <p:txBody>
          <a:bodyPr/>
          <a:lstStyle/>
          <a:p>
            <a:pPr>
              <a:defRPr/>
            </a:pPr>
            <a:fld id="{54D3A76A-425C-4142-9770-C226621FE070}"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5116ABF2-DF75-4685-8B95-3535F70C2DE1}"/>
              </a:ext>
            </a:extLst>
          </p:cNvPr>
          <p:cNvSpPr>
            <a:spLocks noGrp="1"/>
          </p:cNvSpPr>
          <p:nvPr>
            <p:ph type="ftr" sz="quarter" idx="11"/>
          </p:nvPr>
        </p:nvSpPr>
        <p:spPr/>
        <p:txBody>
          <a:bodyPr/>
          <a:lstStyle/>
          <a:p>
            <a:pPr>
              <a:defRPr/>
            </a:pPr>
            <a:r>
              <a:rPr lang="en-US" altLang="zh-CN"/>
              <a:t>作者：刘晓红</a:t>
            </a:r>
          </a:p>
        </p:txBody>
      </p:sp>
      <p:sp>
        <p:nvSpPr>
          <p:cNvPr id="104454" name="灯片编号占位符 5">
            <a:extLst>
              <a:ext uri="{FF2B5EF4-FFF2-40B4-BE49-F238E27FC236}">
                <a16:creationId xmlns="" xmlns:a16="http://schemas.microsoft.com/office/drawing/2014/main" id="{A65F90CA-44CE-4583-B87E-76C3BA327CFC}"/>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E1AEAF2D-A1D3-450D-9410-81198B4EF367}" type="slidenum">
              <a:rPr lang="en-US" altLang="zh-CN" smtClean="0">
                <a:latin typeface="Corbel" panose="020B0503020204020204" pitchFamily="34" charset="0"/>
              </a:rPr>
              <a:pPr/>
              <a:t>70</a:t>
            </a:fld>
            <a:endParaRPr lang="en-US" altLang="zh-CN">
              <a:latin typeface="Corbel" panose="020B0503020204020204" pitchFamily="34" charset="0"/>
            </a:endParaRPr>
          </a:p>
        </p:txBody>
      </p:sp>
    </p:spTree>
  </p:cSld>
  <p:clrMapOvr>
    <a:masterClrMapping/>
  </p:clrMapOvr>
  <p:timing>
    <p:tnLst>
      <p:par>
        <p:cTn id="1" dur="indefinite" restart="never" nodeType="tmRoot"/>
      </p:par>
    </p:tnLst>
  </p:timing>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a:extLst>
              <a:ext uri="{FF2B5EF4-FFF2-40B4-BE49-F238E27FC236}">
                <a16:creationId xmlns="" xmlns:a16="http://schemas.microsoft.com/office/drawing/2014/main" id="{DEF42892-FC34-4AF7-8D36-DF1C7533A5FF}"/>
              </a:ext>
            </a:extLst>
          </p:cNvPr>
          <p:cNvSpPr>
            <a:spLocks noGrp="1" noRot="1"/>
          </p:cNvSpPr>
          <p:nvPr>
            <p:ph type="title"/>
          </p:nvPr>
        </p:nvSpPr>
        <p:spPr>
          <a:xfrm>
            <a:off x="982663" y="188913"/>
            <a:ext cx="7704137" cy="66675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212995" name="Rectangle 3">
            <a:extLst>
              <a:ext uri="{FF2B5EF4-FFF2-40B4-BE49-F238E27FC236}">
                <a16:creationId xmlns="" xmlns:a16="http://schemas.microsoft.com/office/drawing/2014/main" id="{C4745082-3452-4FCA-892C-CE52E3E0B855}"/>
              </a:ext>
            </a:extLst>
          </p:cNvPr>
          <p:cNvSpPr>
            <a:spLocks noGrp="1" noChangeArrowheads="1"/>
          </p:cNvSpPr>
          <p:nvPr>
            <p:ph idx="1"/>
          </p:nvPr>
        </p:nvSpPr>
        <p:spPr>
          <a:xfrm>
            <a:off x="982663" y="2205038"/>
            <a:ext cx="7704137" cy="3903662"/>
          </a:xfrm>
        </p:spPr>
        <p:txBody>
          <a:bodyPr rtlCol="0">
            <a:normAutofit fontScale="92500"/>
          </a:bodyPr>
          <a:lstStyle/>
          <a:p>
            <a:pPr eaLnBrk="1" fontAlgn="auto" hangingPunct="1">
              <a:lnSpc>
                <a:spcPct val="90000"/>
              </a:lnSpc>
              <a:buClr>
                <a:schemeClr val="accent1">
                  <a:lumMod val="75000"/>
                </a:schemeClr>
              </a:buClr>
              <a:buFont typeface="Wingdings" panose="05000000000000000000" pitchFamily="2" charset="2"/>
              <a:buNone/>
              <a:defRPr/>
            </a:pPr>
            <a:r>
              <a:rPr lang="en-US" altLang="zh-CN" dirty="0"/>
              <a:t>3</a:t>
            </a:r>
            <a:r>
              <a:rPr lang="zh-CN" altLang="en-US" dirty="0"/>
              <a:t>、抓四方面的问题</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a:t>
            </a:r>
            <a:r>
              <a:rPr lang="en-US" altLang="zh-CN" dirty="0"/>
              <a:t>1</a:t>
            </a:r>
            <a:r>
              <a:rPr lang="zh-CN" altLang="en-US" dirty="0"/>
              <a:t>）政治上重要的问题 </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a:t>
            </a:r>
            <a:r>
              <a:rPr lang="en-US" altLang="zh-CN" dirty="0"/>
              <a:t>2</a:t>
            </a:r>
            <a:r>
              <a:rPr lang="zh-CN" altLang="en-US" dirty="0"/>
              <a:t>）群众最关心的问题 </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加里宁：</a:t>
            </a:r>
            <a:r>
              <a:rPr lang="zh-CN" altLang="en-US" dirty="0">
                <a:ea typeface="楷体_GB2312" pitchFamily="49" charset="-122"/>
              </a:rPr>
              <a:t>如果你写得平常，但是，却触及了群众所关心的最迫切的问题，如果你对这个问题又给予了回答，那么一篇最平常的文章也会发生很大的政治作用。为什么呢？因为他正好击中了当时绷得特别紧的社会的弦。如果你是击在绷得最紧的弦上，那么，当然就会得到最大的反响。</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a:t>
            </a:r>
            <a:r>
              <a:rPr lang="en-US" altLang="zh-CN" dirty="0"/>
              <a:t>3</a:t>
            </a:r>
            <a:r>
              <a:rPr lang="zh-CN" altLang="en-US" dirty="0"/>
              <a:t>）党的方针政策在贯彻落实中的难点和焦点 </a:t>
            </a:r>
          </a:p>
          <a:p>
            <a:pPr eaLnBrk="1" fontAlgn="auto" hangingPunct="1">
              <a:lnSpc>
                <a:spcPct val="90000"/>
              </a:lnSpc>
              <a:buClr>
                <a:schemeClr val="accent1">
                  <a:lumMod val="75000"/>
                </a:schemeClr>
              </a:buClr>
              <a:buFont typeface="Wingdings" panose="05000000000000000000" pitchFamily="2" charset="2"/>
              <a:buNone/>
              <a:defRPr/>
            </a:pPr>
            <a:r>
              <a:rPr lang="zh-CN" altLang="en-US" dirty="0"/>
              <a:t>（</a:t>
            </a:r>
            <a:r>
              <a:rPr lang="en-US" altLang="zh-CN" dirty="0"/>
              <a:t>4</a:t>
            </a:r>
            <a:r>
              <a:rPr lang="zh-CN" altLang="en-US" dirty="0"/>
              <a:t>）萌芽状态的新事物，敢于开第一腔。 </a:t>
            </a:r>
          </a:p>
        </p:txBody>
      </p:sp>
      <p:sp>
        <p:nvSpPr>
          <p:cNvPr id="105476" name="日期占位符 3">
            <a:extLst>
              <a:ext uri="{FF2B5EF4-FFF2-40B4-BE49-F238E27FC236}">
                <a16:creationId xmlns="" xmlns:a16="http://schemas.microsoft.com/office/drawing/2014/main" id="{85B8CA97-5F23-4327-BA51-5110223A23F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5DF67EC-E599-45AB-BD38-B54C5ECD090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5477" name="页脚占位符 5">
            <a:extLst>
              <a:ext uri="{FF2B5EF4-FFF2-40B4-BE49-F238E27FC236}">
                <a16:creationId xmlns="" xmlns:a16="http://schemas.microsoft.com/office/drawing/2014/main" id="{D1DD0018-B17B-4286-BC20-C06FFF1A363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5478" name="灯片编号占位符 4">
            <a:extLst>
              <a:ext uri="{FF2B5EF4-FFF2-40B4-BE49-F238E27FC236}">
                <a16:creationId xmlns="" xmlns:a16="http://schemas.microsoft.com/office/drawing/2014/main" id="{38F66916-F4FA-4BF0-8A6F-66A22EB3432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79B3AEE-49B4-4BD8-BA98-D829104A4C0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a:extLst>
              <a:ext uri="{FF2B5EF4-FFF2-40B4-BE49-F238E27FC236}">
                <a16:creationId xmlns="" xmlns:a16="http://schemas.microsoft.com/office/drawing/2014/main" id="{E48B59DF-E5B4-4B02-B518-7BE5F5E2CA9F}"/>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选题</a:t>
            </a:r>
          </a:p>
        </p:txBody>
      </p:sp>
      <p:sp>
        <p:nvSpPr>
          <p:cNvPr id="214019" name="Rectangle 3">
            <a:extLst>
              <a:ext uri="{FF2B5EF4-FFF2-40B4-BE49-F238E27FC236}">
                <a16:creationId xmlns="" xmlns:a16="http://schemas.microsoft.com/office/drawing/2014/main" id="{3364F7DF-BE8C-405A-A8B3-38DE0EE263A6}"/>
              </a:ext>
            </a:extLst>
          </p:cNvPr>
          <p:cNvSpPr>
            <a:spLocks noGrp="1" noChangeArrowheads="1"/>
          </p:cNvSpPr>
          <p:nvPr>
            <p:ph idx="1"/>
          </p:nvPr>
        </p:nvSpPr>
        <p:spPr>
          <a:xfrm>
            <a:off x="982663" y="2205038"/>
            <a:ext cx="7704137" cy="3794125"/>
          </a:xfrm>
        </p:spPr>
        <p:txBody>
          <a:bodyPr rtlCol="0">
            <a:normAutofit fontScale="92500" lnSpcReduction="10000"/>
          </a:bodyPr>
          <a:lstStyle/>
          <a:p>
            <a:pPr eaLnBrk="1" fontAlgn="auto" hangingPunct="1">
              <a:buClr>
                <a:schemeClr val="accent1">
                  <a:lumMod val="75000"/>
                </a:schemeClr>
              </a:buClr>
              <a:buFont typeface="Wingdings" panose="05000000000000000000" pitchFamily="2" charset="2"/>
              <a:buNone/>
              <a:defRPr/>
            </a:pPr>
            <a:r>
              <a:rPr lang="zh-CN" altLang="en-US" sz="2800" b="1" dirty="0"/>
              <a:t>三、到哪里去选题</a:t>
            </a:r>
            <a:r>
              <a:rPr lang="en-US" altLang="zh-CN" sz="2800" b="1" dirty="0">
                <a:latin typeface="Arial"/>
              </a:rPr>
              <a:t>——</a:t>
            </a:r>
            <a:r>
              <a:rPr lang="zh-CN" altLang="en-US" sz="2800" b="1" dirty="0"/>
              <a:t>吃透两头</a:t>
            </a:r>
            <a:endParaRPr lang="zh-CN" altLang="en-US" sz="2800" dirty="0"/>
          </a:p>
          <a:p>
            <a:pPr eaLnBrk="1" fontAlgn="auto" hangingPunct="1">
              <a:buClr>
                <a:schemeClr val="accent1">
                  <a:lumMod val="75000"/>
                </a:schemeClr>
              </a:buClr>
              <a:buFont typeface="Wingdings" panose="05000000000000000000" pitchFamily="2" charset="2"/>
              <a:buNone/>
              <a:defRPr/>
            </a:pPr>
            <a:r>
              <a:rPr lang="zh-CN" altLang="en-US" sz="2800" dirty="0"/>
              <a:t>邓拓：</a:t>
            </a:r>
          </a:p>
          <a:p>
            <a:pPr eaLnBrk="1" fontAlgn="auto" hangingPunct="1">
              <a:buClr>
                <a:schemeClr val="accent1">
                  <a:lumMod val="75000"/>
                </a:schemeClr>
              </a:buClr>
              <a:buFont typeface="Arial"/>
              <a:buChar char="•"/>
              <a:defRPr/>
            </a:pPr>
            <a:r>
              <a:rPr lang="zh-CN" altLang="en-US" sz="2800" dirty="0"/>
              <a:t>党中央和国务院的决定和指示；</a:t>
            </a:r>
          </a:p>
          <a:p>
            <a:pPr eaLnBrk="1" fontAlgn="auto" hangingPunct="1">
              <a:buClr>
                <a:schemeClr val="accent1">
                  <a:lumMod val="75000"/>
                </a:schemeClr>
              </a:buClr>
              <a:buFont typeface="Arial"/>
              <a:buChar char="•"/>
              <a:defRPr/>
            </a:pPr>
            <a:r>
              <a:rPr lang="zh-CN" altLang="en-US" sz="2800" dirty="0"/>
              <a:t>地方各级党委和政府提供的情况和意见</a:t>
            </a:r>
          </a:p>
          <a:p>
            <a:pPr eaLnBrk="1" fontAlgn="auto" hangingPunct="1">
              <a:buClr>
                <a:schemeClr val="accent1">
                  <a:lumMod val="75000"/>
                </a:schemeClr>
              </a:buClr>
              <a:buFont typeface="Arial"/>
              <a:buChar char="•"/>
              <a:defRPr/>
            </a:pPr>
            <a:r>
              <a:rPr lang="zh-CN" altLang="en-US" sz="2800" dirty="0"/>
              <a:t>从党和政府主管部门了解到意见和材料；</a:t>
            </a:r>
          </a:p>
          <a:p>
            <a:pPr eaLnBrk="1" fontAlgn="auto" hangingPunct="1">
              <a:buClr>
                <a:schemeClr val="accent1">
                  <a:lumMod val="75000"/>
                </a:schemeClr>
              </a:buClr>
              <a:buFont typeface="Arial"/>
              <a:buChar char="•"/>
              <a:defRPr/>
            </a:pPr>
            <a:r>
              <a:rPr lang="zh-CN" altLang="en-US" sz="2800" dirty="0"/>
              <a:t>记者提供的题目和线索；</a:t>
            </a:r>
          </a:p>
          <a:p>
            <a:pPr eaLnBrk="1" fontAlgn="auto" hangingPunct="1">
              <a:buClr>
                <a:schemeClr val="accent1">
                  <a:lumMod val="75000"/>
                </a:schemeClr>
              </a:buClr>
              <a:buFont typeface="Arial"/>
              <a:buChar char="•"/>
              <a:defRPr/>
            </a:pPr>
            <a:r>
              <a:rPr lang="zh-CN" altLang="en-US" sz="2800" dirty="0"/>
              <a:t>读者来信提供的线索。</a:t>
            </a:r>
          </a:p>
        </p:txBody>
      </p:sp>
      <p:sp>
        <p:nvSpPr>
          <p:cNvPr id="106500" name="日期占位符 3">
            <a:extLst>
              <a:ext uri="{FF2B5EF4-FFF2-40B4-BE49-F238E27FC236}">
                <a16:creationId xmlns="" xmlns:a16="http://schemas.microsoft.com/office/drawing/2014/main" id="{83C01271-2BAC-45FC-9A13-AA65F779B73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7DE8C4E-E7D2-4A01-BF3D-49550230D00B}"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6501" name="页脚占位符 5">
            <a:extLst>
              <a:ext uri="{FF2B5EF4-FFF2-40B4-BE49-F238E27FC236}">
                <a16:creationId xmlns="" xmlns:a16="http://schemas.microsoft.com/office/drawing/2014/main" id="{79A9543D-9043-4FC2-8855-3D1DCD3EF5F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6502" name="灯片编号占位符 4">
            <a:extLst>
              <a:ext uri="{FF2B5EF4-FFF2-40B4-BE49-F238E27FC236}">
                <a16:creationId xmlns="" xmlns:a16="http://schemas.microsoft.com/office/drawing/2014/main" id="{6A0408A8-FD98-4452-847A-687F68703A0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CB2624B-FB16-464D-BF3F-ED2DD44DE20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a:ext uri="{FF2B5EF4-FFF2-40B4-BE49-F238E27FC236}">
                <a16:creationId xmlns="" xmlns:a16="http://schemas.microsoft.com/office/drawing/2014/main" id="{D9172B3F-40E8-4966-9071-1CB4542C0EA4}"/>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107523" name="Rectangle 3">
            <a:extLst>
              <a:ext uri="{FF2B5EF4-FFF2-40B4-BE49-F238E27FC236}">
                <a16:creationId xmlns="" xmlns:a16="http://schemas.microsoft.com/office/drawing/2014/main" id="{80782952-4B26-4D13-B0DD-5566A0CB51EE}"/>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dirty="0"/>
              <a:t>1</a:t>
            </a:r>
            <a:r>
              <a:rPr lang="zh-CN" altLang="en-US" dirty="0"/>
              <a:t>、从上面的精神中提炼选题：路线、方针、政策、文件、指示、讲话精神。 </a:t>
            </a:r>
          </a:p>
          <a:p>
            <a:pPr eaLnBrk="1" hangingPunct="1">
              <a:buFont typeface="Wingdings" panose="05000000000000000000" pitchFamily="2" charset="2"/>
              <a:buNone/>
            </a:pPr>
            <a:r>
              <a:rPr lang="zh-CN" altLang="en-US" dirty="0"/>
              <a:t>（</a:t>
            </a:r>
            <a:r>
              <a:rPr lang="en-US" altLang="zh-CN" dirty="0"/>
              <a:t>1</a:t>
            </a:r>
            <a:r>
              <a:rPr lang="zh-CN" altLang="en-US" dirty="0"/>
              <a:t>）不意味着简单地</a:t>
            </a:r>
            <a:r>
              <a:rPr lang="zh-CN" altLang="en-US" dirty="0">
                <a:latin typeface="Arial" panose="020B0604020202020204" pitchFamily="34" charset="0"/>
              </a:rPr>
              <a:t>“</a:t>
            </a:r>
            <a:r>
              <a:rPr lang="zh-CN" altLang="en-US" dirty="0"/>
              <a:t>寻章摘句</a:t>
            </a:r>
            <a:r>
              <a:rPr lang="zh-CN" altLang="en-US" dirty="0">
                <a:latin typeface="Arial" panose="020B0604020202020204" pitchFamily="34" charset="0"/>
              </a:rPr>
              <a:t>”</a:t>
            </a:r>
            <a:r>
              <a:rPr lang="zh-CN" altLang="en-US" dirty="0"/>
              <a:t>，不能断章取义 </a:t>
            </a:r>
          </a:p>
          <a:p>
            <a:pPr eaLnBrk="1" hangingPunct="1">
              <a:buFont typeface="Wingdings" panose="05000000000000000000" pitchFamily="2" charset="2"/>
              <a:buNone/>
            </a:pPr>
            <a:r>
              <a:rPr lang="zh-CN" altLang="en-US" dirty="0"/>
              <a:t>（</a:t>
            </a:r>
            <a:r>
              <a:rPr lang="en-US" altLang="zh-CN" dirty="0"/>
              <a:t>2</a:t>
            </a:r>
            <a:r>
              <a:rPr lang="zh-CN" altLang="en-US" dirty="0"/>
              <a:t>）不能听风就是雨 </a:t>
            </a:r>
          </a:p>
          <a:p>
            <a:pPr eaLnBrk="1" hangingPunct="1">
              <a:buFont typeface="Wingdings" panose="05000000000000000000" pitchFamily="2" charset="2"/>
              <a:buNone/>
            </a:pPr>
            <a:r>
              <a:rPr lang="zh-CN" altLang="en-US" dirty="0"/>
              <a:t>（</a:t>
            </a:r>
            <a:r>
              <a:rPr lang="en-US" altLang="zh-CN" dirty="0"/>
              <a:t>3</a:t>
            </a:r>
            <a:r>
              <a:rPr lang="zh-CN" altLang="en-US" dirty="0"/>
              <a:t>）着眼于实际，瞄准实际上生活中的目标。 </a:t>
            </a:r>
          </a:p>
        </p:txBody>
      </p:sp>
      <p:sp>
        <p:nvSpPr>
          <p:cNvPr id="107524" name="日期占位符 3">
            <a:extLst>
              <a:ext uri="{FF2B5EF4-FFF2-40B4-BE49-F238E27FC236}">
                <a16:creationId xmlns="" xmlns:a16="http://schemas.microsoft.com/office/drawing/2014/main" id="{F5885E78-5B6E-44D3-BC04-777A0C1734E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8CE990C-BE81-4527-A36A-C29809D2048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7525" name="页脚占位符 5">
            <a:extLst>
              <a:ext uri="{FF2B5EF4-FFF2-40B4-BE49-F238E27FC236}">
                <a16:creationId xmlns="" xmlns:a16="http://schemas.microsoft.com/office/drawing/2014/main" id="{5011A561-5B7F-4D26-8981-2B18F8B1356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7526" name="灯片编号占位符 4">
            <a:extLst>
              <a:ext uri="{FF2B5EF4-FFF2-40B4-BE49-F238E27FC236}">
                <a16:creationId xmlns="" xmlns:a16="http://schemas.microsoft.com/office/drawing/2014/main" id="{6F9CC425-5887-472C-A971-877DA4F650B0}"/>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F54A0BB-D030-4953-B3E6-D3A65CC6081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73</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a:extLst>
              <a:ext uri="{FF2B5EF4-FFF2-40B4-BE49-F238E27FC236}">
                <a16:creationId xmlns="" xmlns:a16="http://schemas.microsoft.com/office/drawing/2014/main" id="{CFDDB2A7-9D17-403A-BBFC-2C702A1E72A5}"/>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108547" name="Rectangle 3">
            <a:extLst>
              <a:ext uri="{FF2B5EF4-FFF2-40B4-BE49-F238E27FC236}">
                <a16:creationId xmlns="" xmlns:a16="http://schemas.microsoft.com/office/drawing/2014/main" id="{B2357E19-52ED-42D3-A158-8E127884E5D9}"/>
              </a:ext>
            </a:extLst>
          </p:cNvPr>
          <p:cNvSpPr>
            <a:spLocks noGrp="1"/>
          </p:cNvSpPr>
          <p:nvPr>
            <p:ph idx="1"/>
          </p:nvPr>
        </p:nvSpPr>
        <p:spPr>
          <a:xfrm>
            <a:off x="982663" y="2276475"/>
            <a:ext cx="7704137" cy="3722688"/>
          </a:xfrm>
        </p:spPr>
        <p:txBody>
          <a:bodyPr/>
          <a:lstStyle/>
          <a:p>
            <a:pPr eaLnBrk="1" hangingPunct="1">
              <a:buFont typeface="Wingdings" panose="05000000000000000000" pitchFamily="2" charset="2"/>
              <a:buNone/>
            </a:pPr>
            <a:r>
              <a:rPr lang="en-US" altLang="zh-CN"/>
              <a:t>2</a:t>
            </a:r>
            <a:r>
              <a:rPr lang="zh-CN" altLang="en-US"/>
              <a:t>、从现实生活中提炼选题</a:t>
            </a:r>
            <a:r>
              <a:rPr lang="en-US" altLang="zh-CN">
                <a:latin typeface="Arial" panose="020B0604020202020204" pitchFamily="34" charset="0"/>
              </a:rPr>
              <a:t>——</a:t>
            </a:r>
            <a:r>
              <a:rPr lang="zh-CN" altLang="en-US"/>
              <a:t>吃透下头</a:t>
            </a:r>
          </a:p>
          <a:p>
            <a:pPr eaLnBrk="1" hangingPunct="1">
              <a:buFont typeface="Wingdings" panose="05000000000000000000" pitchFamily="2" charset="2"/>
              <a:buNone/>
            </a:pPr>
            <a:r>
              <a:rPr lang="zh-CN" altLang="en-US"/>
              <a:t>（</a:t>
            </a:r>
            <a:r>
              <a:rPr lang="en-US" altLang="zh-CN"/>
              <a:t>1</a:t>
            </a:r>
            <a:r>
              <a:rPr lang="zh-CN" altLang="en-US"/>
              <a:t>）所谓</a:t>
            </a:r>
            <a:r>
              <a:rPr lang="zh-CN" altLang="en-US">
                <a:latin typeface="Arial" panose="020B0604020202020204" pitchFamily="34" charset="0"/>
              </a:rPr>
              <a:t>“</a:t>
            </a:r>
            <a:r>
              <a:rPr lang="zh-CN" altLang="en-US"/>
              <a:t>吃透下头</a:t>
            </a:r>
            <a:r>
              <a:rPr lang="zh-CN" altLang="en-US">
                <a:latin typeface="Arial" panose="020B0604020202020204" pitchFamily="34" charset="0"/>
              </a:rPr>
              <a:t>”</a:t>
            </a:r>
            <a:r>
              <a:rPr lang="zh-CN" altLang="en-US"/>
              <a:t>：善于从广大干部群众的呼声、记者通讯员的来稿中寻找选题。抓选题，实质就是抓现实生活中的矛盾和问题，所谓</a:t>
            </a:r>
            <a:r>
              <a:rPr lang="zh-CN" altLang="en-US">
                <a:latin typeface="Arial" panose="020B0604020202020204" pitchFamily="34" charset="0"/>
              </a:rPr>
              <a:t>“</a:t>
            </a:r>
            <a:r>
              <a:rPr lang="zh-CN" altLang="en-US"/>
              <a:t>处处留心皆选题</a:t>
            </a:r>
            <a:r>
              <a:rPr lang="zh-CN" altLang="en-US">
                <a:latin typeface="Arial" panose="020B0604020202020204" pitchFamily="34" charset="0"/>
              </a:rPr>
              <a:t>”</a:t>
            </a:r>
            <a:r>
              <a:rPr lang="zh-CN" altLang="en-US"/>
              <a:t>。</a:t>
            </a:r>
          </a:p>
          <a:p>
            <a:pPr eaLnBrk="1" hangingPunct="1">
              <a:buFont typeface="Wingdings" panose="05000000000000000000" pitchFamily="2" charset="2"/>
              <a:buNone/>
            </a:pPr>
            <a:r>
              <a:rPr lang="zh-CN" altLang="en-US"/>
              <a:t>（</a:t>
            </a:r>
            <a:r>
              <a:rPr lang="en-US" altLang="zh-CN"/>
              <a:t>2</a:t>
            </a:r>
            <a:r>
              <a:rPr lang="zh-CN" altLang="en-US"/>
              <a:t>）对下面的呼声也要做具体的分析 。</a:t>
            </a:r>
          </a:p>
          <a:p>
            <a:pPr eaLnBrk="1" hangingPunct="1"/>
            <a:endParaRPr lang="en-US" altLang="zh-CN"/>
          </a:p>
        </p:txBody>
      </p:sp>
      <p:sp>
        <p:nvSpPr>
          <p:cNvPr id="108548" name="日期占位符 3">
            <a:extLst>
              <a:ext uri="{FF2B5EF4-FFF2-40B4-BE49-F238E27FC236}">
                <a16:creationId xmlns="" xmlns:a16="http://schemas.microsoft.com/office/drawing/2014/main" id="{8429EB44-9CD7-4975-92F0-E76BF28B6B4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87CAA13-EF25-4312-8E93-58F843EFE95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8549" name="页脚占位符 5">
            <a:extLst>
              <a:ext uri="{FF2B5EF4-FFF2-40B4-BE49-F238E27FC236}">
                <a16:creationId xmlns="" xmlns:a16="http://schemas.microsoft.com/office/drawing/2014/main" id="{E9975761-61B0-43A6-A6FC-FEAAAB816DC0}"/>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8550" name="灯片编号占位符 4">
            <a:extLst>
              <a:ext uri="{FF2B5EF4-FFF2-40B4-BE49-F238E27FC236}">
                <a16:creationId xmlns="" xmlns:a16="http://schemas.microsoft.com/office/drawing/2014/main" id="{8DC4B422-9200-4D0A-B47A-F3A66B34502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A6AB9D2-98AE-4A35-9BCA-334D27730729}"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a:extLst>
              <a:ext uri="{FF2B5EF4-FFF2-40B4-BE49-F238E27FC236}">
                <a16:creationId xmlns="" xmlns:a16="http://schemas.microsoft.com/office/drawing/2014/main" id="{A99C0828-03FD-40CB-AA76-A8529CF3BBE2}"/>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选题</a:t>
            </a:r>
          </a:p>
        </p:txBody>
      </p:sp>
      <p:sp>
        <p:nvSpPr>
          <p:cNvPr id="109571" name="Rectangle 3">
            <a:extLst>
              <a:ext uri="{FF2B5EF4-FFF2-40B4-BE49-F238E27FC236}">
                <a16:creationId xmlns="" xmlns:a16="http://schemas.microsoft.com/office/drawing/2014/main" id="{B36D5883-D2AC-40B4-A15E-EA6F370EB3D7}"/>
              </a:ext>
            </a:extLst>
          </p:cNvPr>
          <p:cNvSpPr>
            <a:spLocks noGrp="1"/>
          </p:cNvSpPr>
          <p:nvPr>
            <p:ph idx="1"/>
          </p:nvPr>
        </p:nvSpPr>
        <p:spPr>
          <a:xfrm>
            <a:off x="982663" y="2406650"/>
            <a:ext cx="7704137" cy="3332163"/>
          </a:xfrm>
        </p:spPr>
        <p:txBody>
          <a:bodyPr/>
          <a:lstStyle/>
          <a:p>
            <a:pPr eaLnBrk="1" hangingPunct="1">
              <a:buFont typeface="Wingdings" panose="05000000000000000000" pitchFamily="2" charset="2"/>
              <a:buNone/>
            </a:pPr>
            <a:r>
              <a:rPr lang="zh-CN" altLang="en-US"/>
              <a:t>四、如何抓选题</a:t>
            </a:r>
          </a:p>
          <a:p>
            <a:pPr eaLnBrk="1" hangingPunct="1">
              <a:buFont typeface="Wingdings" panose="05000000000000000000" pitchFamily="2" charset="2"/>
              <a:buNone/>
            </a:pPr>
            <a:r>
              <a:rPr lang="en-US" altLang="zh-CN"/>
              <a:t>1</a:t>
            </a:r>
            <a:r>
              <a:rPr lang="zh-CN" altLang="en-US"/>
              <a:t>、把握时机，瞄准目标</a:t>
            </a:r>
          </a:p>
          <a:p>
            <a:pPr eaLnBrk="1" hangingPunct="1"/>
            <a:r>
              <a:rPr lang="zh-CN" altLang="en-US"/>
              <a:t>开头之时抓选题 </a:t>
            </a:r>
          </a:p>
          <a:p>
            <a:pPr eaLnBrk="1" hangingPunct="1"/>
            <a:r>
              <a:rPr lang="zh-CN" altLang="en-US">
                <a:latin typeface="Arial" panose="020B0604020202020204" pitchFamily="34" charset="0"/>
              </a:rPr>
              <a:t>“</a:t>
            </a:r>
            <a:r>
              <a:rPr lang="zh-CN" altLang="en-US"/>
              <a:t>卡壳</a:t>
            </a:r>
            <a:r>
              <a:rPr lang="zh-CN" altLang="en-US">
                <a:latin typeface="Arial" panose="020B0604020202020204" pitchFamily="34" charset="0"/>
              </a:rPr>
              <a:t>”</a:t>
            </a:r>
            <a:r>
              <a:rPr lang="zh-CN" altLang="en-US"/>
              <a:t>之时抓选题 </a:t>
            </a:r>
          </a:p>
          <a:p>
            <a:pPr eaLnBrk="1" hangingPunct="1"/>
            <a:r>
              <a:rPr lang="zh-CN" altLang="en-US"/>
              <a:t>十字路口抓选题 </a:t>
            </a:r>
          </a:p>
          <a:p>
            <a:pPr eaLnBrk="1" hangingPunct="1"/>
            <a:r>
              <a:rPr lang="zh-CN" altLang="en-US"/>
              <a:t>议论声中抓选题  </a:t>
            </a:r>
          </a:p>
        </p:txBody>
      </p:sp>
      <p:sp>
        <p:nvSpPr>
          <p:cNvPr id="109572" name="日期占位符 3">
            <a:extLst>
              <a:ext uri="{FF2B5EF4-FFF2-40B4-BE49-F238E27FC236}">
                <a16:creationId xmlns="" xmlns:a16="http://schemas.microsoft.com/office/drawing/2014/main" id="{154E6206-C07E-4676-9B34-6A7ACE889ACE}"/>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35C0E33-CCE8-4FD2-ADFC-96397DE69E0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09573" name="页脚占位符 5">
            <a:extLst>
              <a:ext uri="{FF2B5EF4-FFF2-40B4-BE49-F238E27FC236}">
                <a16:creationId xmlns="" xmlns:a16="http://schemas.microsoft.com/office/drawing/2014/main" id="{5605A574-13A2-4FBB-8E1E-4F595731F54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09574" name="灯片编号占位符 4">
            <a:extLst>
              <a:ext uri="{FF2B5EF4-FFF2-40B4-BE49-F238E27FC236}">
                <a16:creationId xmlns="" xmlns:a16="http://schemas.microsoft.com/office/drawing/2014/main" id="{CA0C8819-D287-4868-9BF7-C282097274D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1D4B42D-7E20-4B9B-AE50-82F79E16E01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a:extLst>
              <a:ext uri="{FF2B5EF4-FFF2-40B4-BE49-F238E27FC236}">
                <a16:creationId xmlns="" xmlns:a16="http://schemas.microsoft.com/office/drawing/2014/main" id="{C95973BD-8FCF-4470-9C64-A78F5B5ED55C}"/>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a:t>
            </a:r>
          </a:p>
        </p:txBody>
      </p:sp>
      <p:sp>
        <p:nvSpPr>
          <p:cNvPr id="110595" name="Rectangle 3">
            <a:extLst>
              <a:ext uri="{FF2B5EF4-FFF2-40B4-BE49-F238E27FC236}">
                <a16:creationId xmlns="" xmlns:a16="http://schemas.microsoft.com/office/drawing/2014/main" id="{B1D33D0E-C726-423D-9CC6-FFB5AA39E02A}"/>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en-US" altLang="zh-CN"/>
              <a:t>2</a:t>
            </a:r>
            <a:r>
              <a:rPr lang="zh-CN" altLang="en-US"/>
              <a:t>、 精心比较，刻意求新</a:t>
            </a:r>
          </a:p>
          <a:p>
            <a:pPr eaLnBrk="1" hangingPunct="1"/>
            <a:r>
              <a:rPr lang="zh-CN" altLang="en-US"/>
              <a:t>与媒体上发表过的评论选题进行比较  </a:t>
            </a:r>
          </a:p>
          <a:p>
            <a:pPr eaLnBrk="1" hangingPunct="1"/>
            <a:r>
              <a:rPr lang="zh-CN" altLang="en-US"/>
              <a:t>比较选题是否贴近实际，击中了人们心里绷得最紧的那根弦。</a:t>
            </a:r>
          </a:p>
          <a:p>
            <a:pPr eaLnBrk="1" hangingPunct="1"/>
            <a:endParaRPr lang="en-US" altLang="zh-CN"/>
          </a:p>
        </p:txBody>
      </p:sp>
      <p:sp>
        <p:nvSpPr>
          <p:cNvPr id="110596" name="日期占位符 3">
            <a:extLst>
              <a:ext uri="{FF2B5EF4-FFF2-40B4-BE49-F238E27FC236}">
                <a16:creationId xmlns="" xmlns:a16="http://schemas.microsoft.com/office/drawing/2014/main" id="{5EBE0B47-A894-42C6-958B-FA6D30BDDF3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2C1696B-4087-4734-A895-59946A4C213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0597" name="页脚占位符 5">
            <a:extLst>
              <a:ext uri="{FF2B5EF4-FFF2-40B4-BE49-F238E27FC236}">
                <a16:creationId xmlns="" xmlns:a16="http://schemas.microsoft.com/office/drawing/2014/main" id="{22E75928-AC55-4223-8BED-6BA99947B8D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0598" name="灯片编号占位符 4">
            <a:extLst>
              <a:ext uri="{FF2B5EF4-FFF2-40B4-BE49-F238E27FC236}">
                <a16:creationId xmlns="" xmlns:a16="http://schemas.microsoft.com/office/drawing/2014/main" id="{63E46082-2959-4EE4-99D9-A4120A1242A5}"/>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43A4625-4066-4A6D-89EC-B2AA62EE9FC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76</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a:extLst>
              <a:ext uri="{FF2B5EF4-FFF2-40B4-BE49-F238E27FC236}">
                <a16:creationId xmlns="" xmlns:a16="http://schemas.microsoft.com/office/drawing/2014/main" id="{3090EF6B-9814-4532-B96E-D432D9F72817}"/>
              </a:ext>
            </a:extLst>
          </p:cNvPr>
          <p:cNvSpPr>
            <a:spLocks noGrp="1" noRot="1"/>
          </p:cNvSpPr>
          <p:nvPr>
            <p:ph type="title"/>
          </p:nvPr>
        </p:nvSpPr>
        <p:spPr>
          <a:xfrm>
            <a:off x="982663" y="457200"/>
            <a:ext cx="7704137" cy="1981200"/>
          </a:xfrm>
        </p:spPr>
        <p:txBody>
          <a:bodyPr/>
          <a:lstStyle/>
          <a:p>
            <a:pPr eaLnBrk="1" hangingPunct="1"/>
            <a:r>
              <a:rPr lang="zh-CN" altLang="en-US">
                <a:ln>
                  <a:noFill/>
                </a:ln>
              </a:rPr>
              <a:t>第五章</a:t>
            </a:r>
            <a:r>
              <a:rPr lang="zh-CN" altLang="en-US">
                <a:ln>
                  <a:noFill/>
                </a:ln>
                <a:latin typeface="Arial" panose="020B0604020202020204" pitchFamily="34" charset="0"/>
              </a:rPr>
              <a:t>  </a:t>
            </a:r>
            <a:r>
              <a:rPr lang="zh-CN" altLang="en-US">
                <a:ln>
                  <a:noFill/>
                </a:ln>
              </a:rPr>
              <a:t>选题 </a:t>
            </a:r>
          </a:p>
        </p:txBody>
      </p:sp>
      <p:sp>
        <p:nvSpPr>
          <p:cNvPr id="111619" name="Rectangle 3">
            <a:extLst>
              <a:ext uri="{FF2B5EF4-FFF2-40B4-BE49-F238E27FC236}">
                <a16:creationId xmlns="" xmlns:a16="http://schemas.microsoft.com/office/drawing/2014/main" id="{F5841425-9877-4753-A41C-C4C5235D1509}"/>
              </a:ext>
            </a:extLst>
          </p:cNvPr>
          <p:cNvSpPr>
            <a:spLocks noGrp="1"/>
          </p:cNvSpPr>
          <p:nvPr>
            <p:ph idx="1"/>
          </p:nvPr>
        </p:nvSpPr>
        <p:spPr>
          <a:xfrm>
            <a:off x="982663" y="2667000"/>
            <a:ext cx="7704137" cy="3332163"/>
          </a:xfrm>
        </p:spPr>
        <p:txBody>
          <a:bodyPr/>
          <a:lstStyle/>
          <a:p>
            <a:pPr lvl="1" eaLnBrk="1" hangingPunct="1">
              <a:buFont typeface="Wingdings" panose="05000000000000000000" pitchFamily="2" charset="2"/>
              <a:buNone/>
            </a:pPr>
            <a:r>
              <a:rPr lang="zh-CN" altLang="en-US" sz="2400" b="1"/>
              <a:t>五、好的论题应具备的条件</a:t>
            </a:r>
          </a:p>
          <a:p>
            <a:pPr lvl="1" eaLnBrk="1" hangingPunct="1">
              <a:buFont typeface="Wingdings" panose="05000000000000000000" pitchFamily="2" charset="2"/>
              <a:buNone/>
            </a:pPr>
            <a:r>
              <a:rPr lang="en-US" altLang="zh-CN" sz="2400" b="1"/>
              <a:t>1</a:t>
            </a:r>
            <a:r>
              <a:rPr lang="zh-CN" altLang="en-US" sz="2400" b="1"/>
              <a:t>、触及现实，富有新意</a:t>
            </a:r>
          </a:p>
          <a:p>
            <a:pPr lvl="1" eaLnBrk="1" hangingPunct="1">
              <a:buFont typeface="Wingdings" panose="05000000000000000000" pitchFamily="2" charset="2"/>
              <a:buNone/>
            </a:pPr>
            <a:r>
              <a:rPr lang="en-US" altLang="zh-CN" sz="2400" b="1"/>
              <a:t>2</a:t>
            </a:r>
            <a:r>
              <a:rPr lang="zh-CN" altLang="en-US" sz="2400" b="1"/>
              <a:t>、面向全局，准而有当</a:t>
            </a:r>
          </a:p>
          <a:p>
            <a:pPr lvl="1" eaLnBrk="1" hangingPunct="1">
              <a:buFont typeface="Wingdings" panose="05000000000000000000" pitchFamily="2" charset="2"/>
              <a:buNone/>
            </a:pPr>
            <a:r>
              <a:rPr lang="en-US" altLang="zh-CN" sz="2400" b="1"/>
              <a:t>3</a:t>
            </a:r>
            <a:r>
              <a:rPr lang="zh-CN" altLang="en-US" sz="2400" b="1"/>
              <a:t>、大中取小，以小见大</a:t>
            </a:r>
          </a:p>
        </p:txBody>
      </p:sp>
      <p:sp>
        <p:nvSpPr>
          <p:cNvPr id="111620" name="日期占位符 3">
            <a:extLst>
              <a:ext uri="{FF2B5EF4-FFF2-40B4-BE49-F238E27FC236}">
                <a16:creationId xmlns="" xmlns:a16="http://schemas.microsoft.com/office/drawing/2014/main" id="{D7299EE2-CD4B-4B7C-BFEB-BB83A42B1FCF}"/>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8E3AE16-69D2-4526-B8B4-5EA9D4AEFC1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1621" name="页脚占位符 5">
            <a:extLst>
              <a:ext uri="{FF2B5EF4-FFF2-40B4-BE49-F238E27FC236}">
                <a16:creationId xmlns="" xmlns:a16="http://schemas.microsoft.com/office/drawing/2014/main" id="{C580B1F9-6483-48C4-A8F6-360AC755BC1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1622" name="灯片编号占位符 4">
            <a:extLst>
              <a:ext uri="{FF2B5EF4-FFF2-40B4-BE49-F238E27FC236}">
                <a16:creationId xmlns="" xmlns:a16="http://schemas.microsoft.com/office/drawing/2014/main" id="{B0F8564A-E06F-49B0-8E5A-6BC1FC5ED7F7}"/>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E34085C-1318-4E24-A3E1-519035EC6A4E}"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a:extLst>
              <a:ext uri="{FF2B5EF4-FFF2-40B4-BE49-F238E27FC236}">
                <a16:creationId xmlns="" xmlns:a16="http://schemas.microsoft.com/office/drawing/2014/main" id="{8A040FCD-5479-4D14-9066-2E137E130A68}"/>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立意</a:t>
            </a:r>
          </a:p>
        </p:txBody>
      </p:sp>
      <p:sp>
        <p:nvSpPr>
          <p:cNvPr id="116739" name="Rectangle 3">
            <a:extLst>
              <a:ext uri="{FF2B5EF4-FFF2-40B4-BE49-F238E27FC236}">
                <a16:creationId xmlns="" xmlns:a16="http://schemas.microsoft.com/office/drawing/2014/main" id="{E7BFB154-578F-4C81-A6A8-4F3008EBB221}"/>
              </a:ext>
            </a:extLst>
          </p:cNvPr>
          <p:cNvSpPr>
            <a:spLocks noGrp="1" noChangeArrowheads="1"/>
          </p:cNvSpPr>
          <p:nvPr>
            <p:ph idx="1"/>
          </p:nvPr>
        </p:nvSpPr>
        <p:spPr>
          <a:xfrm>
            <a:off x="982663" y="2349500"/>
            <a:ext cx="7704137" cy="3649663"/>
          </a:xfrm>
        </p:spPr>
        <p:txBody>
          <a:bodyPr rtlCol="0">
            <a:normAutofit fontScale="92500" lnSpcReduction="10000"/>
          </a:bodyPr>
          <a:lstStyle/>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一、立意及其基本要求</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en-US" altLang="zh-CN" dirty="0"/>
              <a:t>1</a:t>
            </a:r>
            <a:r>
              <a:rPr lang="zh-CN" altLang="en-US" dirty="0"/>
              <a:t>、定义：确定主题思想和基调。即确定基本论点。  </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en-US" altLang="zh-CN" dirty="0"/>
              <a:t>2</a:t>
            </a:r>
            <a:r>
              <a:rPr lang="zh-CN" altLang="en-US" dirty="0"/>
              <a:t>、基本要求</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a:t>
            </a:r>
            <a:r>
              <a:rPr lang="en-US" altLang="zh-CN" dirty="0"/>
              <a:t>1</a:t>
            </a:r>
            <a:r>
              <a:rPr lang="zh-CN" altLang="en-US" dirty="0"/>
              <a:t>）求真（准） </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dirty="0"/>
              <a:t>（</a:t>
            </a:r>
            <a:r>
              <a:rPr lang="en-US" altLang="zh-CN" dirty="0"/>
              <a:t>2</a:t>
            </a:r>
            <a:r>
              <a:rPr lang="zh-CN" altLang="en-US" dirty="0"/>
              <a:t>）求新：核心</a:t>
            </a:r>
          </a:p>
          <a:p>
            <a:pPr marL="1168400" lvl="1" indent="-711200" eaLnBrk="1" fontAlgn="auto" hangingPunct="1">
              <a:lnSpc>
                <a:spcPct val="80000"/>
              </a:lnSpc>
              <a:buClr>
                <a:schemeClr val="accent1">
                  <a:lumMod val="75000"/>
                </a:schemeClr>
              </a:buClr>
              <a:buFont typeface="Arial"/>
              <a:buChar char="•"/>
              <a:defRPr/>
            </a:pPr>
            <a:r>
              <a:rPr lang="zh-CN" altLang="en-US" sz="2400" b="1" dirty="0"/>
              <a:t>求思想之新：分析现实问题，提出有真知灼见的观点和见解。</a:t>
            </a:r>
          </a:p>
          <a:p>
            <a:pPr marL="1168400" lvl="1" indent="-711200" eaLnBrk="1" fontAlgn="auto" hangingPunct="1">
              <a:lnSpc>
                <a:spcPct val="80000"/>
              </a:lnSpc>
              <a:buClr>
                <a:schemeClr val="accent1">
                  <a:lumMod val="75000"/>
                </a:schemeClr>
              </a:buClr>
              <a:buFont typeface="Arial"/>
              <a:buChar char="•"/>
              <a:defRPr/>
            </a:pPr>
            <a:r>
              <a:rPr lang="zh-CN" altLang="en-US" sz="2400" b="1" dirty="0"/>
              <a:t>运用新的论据、新的事实材料</a:t>
            </a:r>
            <a:r>
              <a:rPr lang="en-US" altLang="zh-CN" sz="2400" b="1" dirty="0"/>
              <a:t>,</a:t>
            </a:r>
            <a:r>
              <a:rPr lang="zh-CN" altLang="en-US" sz="2400" b="1" dirty="0"/>
              <a:t>并寻找新的立意角度。</a:t>
            </a:r>
          </a:p>
          <a:p>
            <a:pPr marL="812800" indent="-812800" eaLnBrk="1" fontAlgn="auto" hangingPunct="1">
              <a:lnSpc>
                <a:spcPct val="80000"/>
              </a:lnSpc>
              <a:buClr>
                <a:schemeClr val="accent1">
                  <a:lumMod val="75000"/>
                </a:schemeClr>
              </a:buClr>
              <a:buFont typeface="Wingdings" panose="05000000000000000000" pitchFamily="2" charset="2"/>
              <a:buNone/>
              <a:defRPr/>
            </a:pPr>
            <a:r>
              <a:rPr lang="zh-CN" altLang="en-US" b="1" dirty="0"/>
              <a:t>（</a:t>
            </a:r>
            <a:r>
              <a:rPr lang="en-US" altLang="zh-CN" dirty="0"/>
              <a:t>3</a:t>
            </a:r>
            <a:r>
              <a:rPr lang="zh-CN" altLang="en-US" dirty="0"/>
              <a:t>）求深：从特定背景出发，使所阐述的思想、观点、见解具有新的深度，达到新的境界。  </a:t>
            </a:r>
          </a:p>
        </p:txBody>
      </p:sp>
      <p:sp>
        <p:nvSpPr>
          <p:cNvPr id="113668" name="日期占位符 3">
            <a:extLst>
              <a:ext uri="{FF2B5EF4-FFF2-40B4-BE49-F238E27FC236}">
                <a16:creationId xmlns="" xmlns:a16="http://schemas.microsoft.com/office/drawing/2014/main" id="{A80C65ED-9839-4562-89A7-BF94BBC4FD7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2B2CC14-7EED-4CF9-B864-0268EF89AC0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3669" name="页脚占位符 5">
            <a:extLst>
              <a:ext uri="{FF2B5EF4-FFF2-40B4-BE49-F238E27FC236}">
                <a16:creationId xmlns="" xmlns:a16="http://schemas.microsoft.com/office/drawing/2014/main" id="{E2EEBB86-6A20-4EA0-A731-7715A527C1EC}"/>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3670" name="灯片编号占位符 4">
            <a:extLst>
              <a:ext uri="{FF2B5EF4-FFF2-40B4-BE49-F238E27FC236}">
                <a16:creationId xmlns="" xmlns:a16="http://schemas.microsoft.com/office/drawing/2014/main" id="{37A80A55-B877-4667-949F-57588911BC3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CE019CB-D554-44F5-9F22-AA4FE6F8D817}"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78</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a:extLst>
              <a:ext uri="{FF2B5EF4-FFF2-40B4-BE49-F238E27FC236}">
                <a16:creationId xmlns="" xmlns:a16="http://schemas.microsoft.com/office/drawing/2014/main" id="{D995F9FB-EB46-4EF7-BFE9-1F9A574395C3}"/>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立意</a:t>
            </a:r>
          </a:p>
        </p:txBody>
      </p:sp>
      <p:sp>
        <p:nvSpPr>
          <p:cNvPr id="116739" name="Rectangle 3">
            <a:extLst>
              <a:ext uri="{FF2B5EF4-FFF2-40B4-BE49-F238E27FC236}">
                <a16:creationId xmlns="" xmlns:a16="http://schemas.microsoft.com/office/drawing/2014/main" id="{5E3432F6-1625-4FFE-83E5-364036E497C7}"/>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a:t>二、</a:t>
            </a:r>
            <a:r>
              <a:rPr lang="zh-CN" altLang="en-US">
                <a:latin typeface="Arial" panose="020B0604020202020204" pitchFamily="34" charset="0"/>
              </a:rPr>
              <a:t>“</a:t>
            </a:r>
            <a:r>
              <a:rPr lang="zh-CN" altLang="en-US"/>
              <a:t>意</a:t>
            </a:r>
            <a:r>
              <a:rPr lang="zh-CN" altLang="en-US">
                <a:latin typeface="Arial" panose="020B0604020202020204" pitchFamily="34" charset="0"/>
              </a:rPr>
              <a:t>”</a:t>
            </a:r>
            <a:r>
              <a:rPr lang="zh-CN" altLang="en-US"/>
              <a:t>从何来</a:t>
            </a:r>
          </a:p>
          <a:p>
            <a:pPr eaLnBrk="1" hangingPunct="1">
              <a:buFont typeface="Wingdings" panose="05000000000000000000" pitchFamily="2" charset="2"/>
              <a:buNone/>
            </a:pPr>
            <a:r>
              <a:rPr lang="en-US" altLang="zh-CN"/>
              <a:t>1 </a:t>
            </a:r>
            <a:r>
              <a:rPr lang="zh-CN" altLang="en-US"/>
              <a:t>、据事立意意自得，据事论理理自明</a:t>
            </a:r>
            <a:r>
              <a:rPr lang="en-US" altLang="zh-CN"/>
              <a:t>:</a:t>
            </a:r>
            <a:r>
              <a:rPr lang="zh-CN" altLang="en-US"/>
              <a:t>主题思想具有客观性，源于对所评论的对象有关材料的意义的分析和概括。</a:t>
            </a:r>
          </a:p>
          <a:p>
            <a:pPr eaLnBrk="1" hangingPunct="1">
              <a:buFont typeface="Wingdings" panose="05000000000000000000" pitchFamily="2" charset="2"/>
              <a:buNone/>
            </a:pPr>
            <a:r>
              <a:rPr lang="en-US" altLang="zh-CN"/>
              <a:t>2</a:t>
            </a:r>
            <a:r>
              <a:rPr lang="zh-CN" altLang="en-US"/>
              <a:t>、主题思想受到作者本人的思想、世界观、政治立场的影响。 </a:t>
            </a:r>
          </a:p>
        </p:txBody>
      </p:sp>
      <p:sp>
        <p:nvSpPr>
          <p:cNvPr id="116740" name="日期占位符 3">
            <a:extLst>
              <a:ext uri="{FF2B5EF4-FFF2-40B4-BE49-F238E27FC236}">
                <a16:creationId xmlns="" xmlns:a16="http://schemas.microsoft.com/office/drawing/2014/main" id="{D0D78C85-8053-40C8-95E4-975F2CEE2A8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40B643D-4F41-4FAE-AEE9-DEF861F76A7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6741" name="页脚占位符 5">
            <a:extLst>
              <a:ext uri="{FF2B5EF4-FFF2-40B4-BE49-F238E27FC236}">
                <a16:creationId xmlns="" xmlns:a16="http://schemas.microsoft.com/office/drawing/2014/main" id="{142DEC25-9799-448D-A0DA-572E9EADAC57}"/>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6742" name="灯片编号占位符 4">
            <a:extLst>
              <a:ext uri="{FF2B5EF4-FFF2-40B4-BE49-F238E27FC236}">
                <a16:creationId xmlns="" xmlns:a16="http://schemas.microsoft.com/office/drawing/2014/main" id="{14EAA340-F003-4491-AB4B-B657A01D4277}"/>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A68FC10-4F16-4CA6-8959-E71FCECA64D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79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标题 6">
            <a:extLst>
              <a:ext uri="{FF2B5EF4-FFF2-40B4-BE49-F238E27FC236}">
                <a16:creationId xmlns="" xmlns:a16="http://schemas.microsoft.com/office/drawing/2014/main" id="{10B6A381-FF73-44B0-8098-A6B199C2A114}"/>
              </a:ext>
            </a:extLst>
          </p:cNvPr>
          <p:cNvSpPr>
            <a:spLocks noGrp="1"/>
          </p:cNvSpPr>
          <p:nvPr>
            <p:ph type="title"/>
          </p:nvPr>
        </p:nvSpPr>
        <p:spPr>
          <a:xfrm>
            <a:off x="982663" y="685800"/>
            <a:ext cx="7704137" cy="1752600"/>
          </a:xfrm>
        </p:spPr>
        <p:txBody>
          <a:bodyPr/>
          <a:lstStyle/>
          <a:p>
            <a:endParaRPr lang="zh-CN" altLang="en-US">
              <a:ln>
                <a:noFill/>
              </a:ln>
            </a:endParaRPr>
          </a:p>
        </p:txBody>
      </p:sp>
      <p:sp>
        <p:nvSpPr>
          <p:cNvPr id="16387" name="内容占位符 2">
            <a:extLst>
              <a:ext uri="{FF2B5EF4-FFF2-40B4-BE49-F238E27FC236}">
                <a16:creationId xmlns="" xmlns:a16="http://schemas.microsoft.com/office/drawing/2014/main" id="{04FFB8FE-A18B-43EB-87B4-0E6D8D89C67B}"/>
              </a:ext>
            </a:extLst>
          </p:cNvPr>
          <p:cNvSpPr>
            <a:spLocks noGrp="1"/>
          </p:cNvSpPr>
          <p:nvPr>
            <p:ph sz="half" idx="1"/>
          </p:nvPr>
        </p:nvSpPr>
        <p:spPr>
          <a:xfrm>
            <a:off x="982663" y="2667000"/>
            <a:ext cx="3740150" cy="3368675"/>
          </a:xfrm>
        </p:spPr>
        <p:txBody>
          <a:bodyPr/>
          <a:lstStyle/>
          <a:p>
            <a:r>
              <a:rPr lang="zh-CN" altLang="en-US" dirty="0"/>
              <a:t>新闻采集生产传播平台 </a:t>
            </a:r>
            <a:endParaRPr lang="en-US" altLang="zh-CN" dirty="0"/>
          </a:p>
          <a:p>
            <a:r>
              <a:rPr lang="zh-CN" altLang="en-US" dirty="0"/>
              <a:t>信息集纳传播</a:t>
            </a:r>
            <a:r>
              <a:rPr lang="zh-CN" altLang="en-US" dirty="0" smtClean="0"/>
              <a:t>平台</a:t>
            </a:r>
            <a:endParaRPr lang="en-US" altLang="zh-CN" dirty="0" smtClean="0"/>
          </a:p>
          <a:p>
            <a:pPr marL="0" indent="0">
              <a:buNone/>
            </a:pPr>
            <a:r>
              <a:rPr lang="zh-CN" altLang="en-US" dirty="0" smtClean="0"/>
              <a:t>（</a:t>
            </a:r>
            <a:r>
              <a:rPr lang="zh-CN" altLang="en-US" dirty="0"/>
              <a:t>微信公众号，微博，</a:t>
            </a:r>
            <a:r>
              <a:rPr lang="en-US" altLang="zh-CN" dirty="0"/>
              <a:t>APP</a:t>
            </a:r>
            <a:r>
              <a:rPr lang="zh-CN" altLang="en-US" dirty="0"/>
              <a:t>）</a:t>
            </a:r>
            <a:endParaRPr lang="en-US" altLang="zh-CN" dirty="0"/>
          </a:p>
          <a:p>
            <a:r>
              <a:rPr lang="zh-CN" altLang="en-US" dirty="0"/>
              <a:t>用户</a:t>
            </a:r>
          </a:p>
        </p:txBody>
      </p:sp>
      <p:sp>
        <p:nvSpPr>
          <p:cNvPr id="16388" name="内容占位符 7">
            <a:extLst>
              <a:ext uri="{FF2B5EF4-FFF2-40B4-BE49-F238E27FC236}">
                <a16:creationId xmlns="" xmlns:a16="http://schemas.microsoft.com/office/drawing/2014/main" id="{403BDB1B-3D6D-45EC-828C-F36A31269CE5}"/>
              </a:ext>
            </a:extLst>
          </p:cNvPr>
          <p:cNvSpPr>
            <a:spLocks noGrp="1"/>
          </p:cNvSpPr>
          <p:nvPr>
            <p:ph sz="half" idx="2"/>
          </p:nvPr>
        </p:nvSpPr>
        <p:spPr>
          <a:xfrm>
            <a:off x="4946650" y="2667000"/>
            <a:ext cx="3740150" cy="3346450"/>
          </a:xfrm>
        </p:spPr>
        <p:txBody>
          <a:bodyPr/>
          <a:lstStyle/>
          <a:p>
            <a:r>
              <a:rPr lang="zh-CN" altLang="en-US" dirty="0"/>
              <a:t>山泉水</a:t>
            </a:r>
            <a:endParaRPr lang="en-US" altLang="zh-CN" dirty="0"/>
          </a:p>
          <a:p>
            <a:r>
              <a:rPr lang="zh-CN" altLang="en-US" dirty="0"/>
              <a:t>各类包装规格品牌的矿泉水</a:t>
            </a:r>
            <a:endParaRPr lang="en-US" altLang="zh-CN" dirty="0"/>
          </a:p>
          <a:p>
            <a:r>
              <a:rPr lang="zh-CN" altLang="en-US" dirty="0"/>
              <a:t>消费者</a:t>
            </a:r>
          </a:p>
        </p:txBody>
      </p:sp>
      <p:sp>
        <p:nvSpPr>
          <p:cNvPr id="4" name="日期占位符 3">
            <a:extLst>
              <a:ext uri="{FF2B5EF4-FFF2-40B4-BE49-F238E27FC236}">
                <a16:creationId xmlns="" xmlns:a16="http://schemas.microsoft.com/office/drawing/2014/main" id="{8278B4CC-E213-4E2E-81BB-A3EE17054B66}"/>
              </a:ext>
            </a:extLst>
          </p:cNvPr>
          <p:cNvSpPr>
            <a:spLocks noGrp="1"/>
          </p:cNvSpPr>
          <p:nvPr>
            <p:ph type="dt" sz="quarter" idx="10"/>
          </p:nvPr>
        </p:nvSpPr>
        <p:spPr/>
        <p:txBody>
          <a:bodyPr/>
          <a:lstStyle/>
          <a:p>
            <a:pPr>
              <a:defRPr/>
            </a:pPr>
            <a:fld id="{17CF647C-194B-4459-B85B-60E597177BA8}"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BBA37315-0B2E-44FF-9D2D-8131FF7BC318}"/>
              </a:ext>
            </a:extLst>
          </p:cNvPr>
          <p:cNvSpPr>
            <a:spLocks noGrp="1"/>
          </p:cNvSpPr>
          <p:nvPr>
            <p:ph type="ftr" sz="quarter" idx="11"/>
          </p:nvPr>
        </p:nvSpPr>
        <p:spPr/>
        <p:txBody>
          <a:bodyPr/>
          <a:lstStyle/>
          <a:p>
            <a:pPr>
              <a:defRPr/>
            </a:pPr>
            <a:r>
              <a:rPr lang="en-US" altLang="zh-CN"/>
              <a:t>作者：刘晓红</a:t>
            </a:r>
          </a:p>
        </p:txBody>
      </p:sp>
      <p:sp>
        <p:nvSpPr>
          <p:cNvPr id="16391" name="灯片编号占位符 5">
            <a:extLst>
              <a:ext uri="{FF2B5EF4-FFF2-40B4-BE49-F238E27FC236}">
                <a16:creationId xmlns="" xmlns:a16="http://schemas.microsoft.com/office/drawing/2014/main" id="{AE80254A-1D9D-461F-9D57-B7BC20770A15}"/>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4ADBCE3C-A413-4758-A879-9C807B59A469}" type="slidenum">
              <a:rPr lang="en-US" altLang="zh-CN" smtClean="0">
                <a:latin typeface="Corbel" panose="020B0503020204020204" pitchFamily="34" charset="0"/>
              </a:rPr>
              <a:pPr/>
              <a:t>8</a:t>
            </a:fld>
            <a:endParaRPr lang="en-US" altLang="zh-CN">
              <a:latin typeface="Corbel" panose="020B0503020204020204" pitchFamily="34" charset="0"/>
            </a:endParaRPr>
          </a:p>
        </p:txBody>
      </p:sp>
    </p:spTree>
    <p:extLst>
      <p:ext uri="{BB962C8B-B14F-4D97-AF65-F5344CB8AC3E}">
        <p14:creationId xmlns:p14="http://schemas.microsoft.com/office/powerpoint/2010/main" val="3783707447"/>
      </p:ext>
    </p:extLst>
  </p:cSld>
  <p:clrMapOvr>
    <a:masterClrMapping/>
  </p:clrMapOvr>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a:extLst>
              <a:ext uri="{FF2B5EF4-FFF2-40B4-BE49-F238E27FC236}">
                <a16:creationId xmlns="" xmlns:a16="http://schemas.microsoft.com/office/drawing/2014/main" id="{BD8A24DF-EE23-4243-9CF1-2E78E7210013}"/>
              </a:ext>
            </a:extLst>
          </p:cNvPr>
          <p:cNvSpPr>
            <a:spLocks noGrp="1" noRot="1"/>
          </p:cNvSpPr>
          <p:nvPr>
            <p:ph type="title"/>
          </p:nvPr>
        </p:nvSpPr>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立意</a:t>
            </a:r>
          </a:p>
        </p:txBody>
      </p:sp>
      <p:sp>
        <p:nvSpPr>
          <p:cNvPr id="117763" name="Rectangle 3">
            <a:extLst>
              <a:ext uri="{FF2B5EF4-FFF2-40B4-BE49-F238E27FC236}">
                <a16:creationId xmlns="" xmlns:a16="http://schemas.microsoft.com/office/drawing/2014/main" id="{35B0C8BE-40E1-4C25-BDEC-7CC07EB48F6D}"/>
              </a:ext>
            </a:extLst>
          </p:cNvPr>
          <p:cNvSpPr>
            <a:spLocks noGrp="1"/>
          </p:cNvSpPr>
          <p:nvPr>
            <p:ph type="body" sz="half" idx="1"/>
          </p:nvPr>
        </p:nvSpPr>
        <p:spPr>
          <a:xfrm>
            <a:off x="1258888" y="1600200"/>
            <a:ext cx="7427912" cy="1900238"/>
          </a:xfrm>
        </p:spPr>
        <p:txBody>
          <a:bodyPr/>
          <a:lstStyle/>
          <a:p>
            <a:pPr eaLnBrk="1" hangingPunct="1">
              <a:buFont typeface="Wingdings" panose="05000000000000000000" pitchFamily="2" charset="2"/>
              <a:buNone/>
            </a:pPr>
            <a:r>
              <a:rPr lang="zh-CN" altLang="en-US" sz="2800"/>
              <a:t>三、如何立意</a:t>
            </a:r>
          </a:p>
        </p:txBody>
      </p:sp>
      <p:sp>
        <p:nvSpPr>
          <p:cNvPr id="117764" name="Rectangle 17">
            <a:extLst>
              <a:ext uri="{FF2B5EF4-FFF2-40B4-BE49-F238E27FC236}">
                <a16:creationId xmlns="" xmlns:a16="http://schemas.microsoft.com/office/drawing/2014/main" id="{04497E9E-4BB7-467F-8C42-20AB7247CD6B}"/>
              </a:ext>
            </a:extLst>
          </p:cNvPr>
          <p:cNvSpPr>
            <a:spLocks noGrp="1"/>
          </p:cNvSpPr>
          <p:nvPr>
            <p:ph sz="half" idx="2"/>
          </p:nvPr>
        </p:nvSpPr>
        <p:spPr>
          <a:xfrm>
            <a:off x="900113" y="3357563"/>
            <a:ext cx="7772400" cy="2847975"/>
          </a:xfrm>
        </p:spPr>
        <p:txBody>
          <a:bodyPr/>
          <a:lstStyle/>
          <a:p>
            <a:pPr eaLnBrk="1" hangingPunct="1"/>
            <a:endParaRPr lang="zh-CN" altLang="zh-CN" sz="2800"/>
          </a:p>
        </p:txBody>
      </p:sp>
      <p:sp>
        <p:nvSpPr>
          <p:cNvPr id="117765" name="日期占位符 4">
            <a:extLst>
              <a:ext uri="{FF2B5EF4-FFF2-40B4-BE49-F238E27FC236}">
                <a16:creationId xmlns="" xmlns:a16="http://schemas.microsoft.com/office/drawing/2014/main" id="{6511F328-EE60-4089-A7C9-8192879620B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5C320D1B-D94D-4A4F-AE97-9B3E3A3FB3B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7766" name="灯片编号占位符 5">
            <a:extLst>
              <a:ext uri="{FF2B5EF4-FFF2-40B4-BE49-F238E27FC236}">
                <a16:creationId xmlns="" xmlns:a16="http://schemas.microsoft.com/office/drawing/2014/main" id="{CED2916F-B6D5-4F81-A7BD-955A02A3C0A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1EA37CB-BFBB-4A48-A6BB-23F9D66B94A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80</a:t>
            </a:fld>
            <a:endParaRPr lang="en-US" altLang="zh-CN" sz="1200">
              <a:latin typeface="Arial" panose="020B0604020202020204" pitchFamily="34" charset="0"/>
              <a:ea typeface="宋体" panose="02010600030101010101" pitchFamily="2" charset="-122"/>
            </a:endParaRPr>
          </a:p>
        </p:txBody>
      </p:sp>
      <p:sp>
        <p:nvSpPr>
          <p:cNvPr id="117767" name="页脚占位符 6">
            <a:extLst>
              <a:ext uri="{FF2B5EF4-FFF2-40B4-BE49-F238E27FC236}">
                <a16:creationId xmlns="" xmlns:a16="http://schemas.microsoft.com/office/drawing/2014/main" id="{59DD7F33-9AFC-4BCA-BE8C-D2D9E195693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7768" name="Line 19">
            <a:extLst>
              <a:ext uri="{FF2B5EF4-FFF2-40B4-BE49-F238E27FC236}">
                <a16:creationId xmlns="" xmlns:a16="http://schemas.microsoft.com/office/drawing/2014/main" id="{38E0B14C-AF1F-414E-A44F-C87F79A6A512}"/>
              </a:ext>
            </a:extLst>
          </p:cNvPr>
          <p:cNvSpPr>
            <a:spLocks noChangeShapeType="1"/>
          </p:cNvSpPr>
          <p:nvPr/>
        </p:nvSpPr>
        <p:spPr bwMode="auto">
          <a:xfrm>
            <a:off x="1835150" y="4437063"/>
            <a:ext cx="7921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69" name="Rectangle 20">
            <a:extLst>
              <a:ext uri="{FF2B5EF4-FFF2-40B4-BE49-F238E27FC236}">
                <a16:creationId xmlns="" xmlns:a16="http://schemas.microsoft.com/office/drawing/2014/main" id="{E2457C3A-D412-40F9-A0F7-97D7447EF1F8}"/>
              </a:ext>
            </a:extLst>
          </p:cNvPr>
          <p:cNvSpPr>
            <a:spLocks noChangeArrowheads="1"/>
          </p:cNvSpPr>
          <p:nvPr/>
        </p:nvSpPr>
        <p:spPr bwMode="auto">
          <a:xfrm>
            <a:off x="1042988" y="3933825"/>
            <a:ext cx="792162" cy="790575"/>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lgn="ctr" eaLnBrk="1" hangingPunct="1">
              <a:spcBef>
                <a:spcPct val="0"/>
              </a:spcBef>
              <a:spcAft>
                <a:spcPct val="0"/>
              </a:spcAft>
              <a:buClrTx/>
              <a:buSzTx/>
              <a:buFontTx/>
              <a:buNone/>
            </a:pPr>
            <a:r>
              <a:rPr kumimoji="1" lang="zh-CN" altLang="en-US">
                <a:latin typeface="Tahoma" panose="020B0604030504040204" pitchFamily="34" charset="0"/>
                <a:ea typeface="宋体" panose="02010600030101010101" pitchFamily="2" charset="-122"/>
              </a:rPr>
              <a:t>材料</a:t>
            </a:r>
          </a:p>
        </p:txBody>
      </p:sp>
      <p:sp>
        <p:nvSpPr>
          <p:cNvPr id="117770" name="Rectangle 22">
            <a:extLst>
              <a:ext uri="{FF2B5EF4-FFF2-40B4-BE49-F238E27FC236}">
                <a16:creationId xmlns="" xmlns:a16="http://schemas.microsoft.com/office/drawing/2014/main" id="{22119A47-59B1-49B7-9F47-E84B62B1BAD5}"/>
              </a:ext>
            </a:extLst>
          </p:cNvPr>
          <p:cNvSpPr>
            <a:spLocks noChangeArrowheads="1"/>
          </p:cNvSpPr>
          <p:nvPr/>
        </p:nvSpPr>
        <p:spPr bwMode="auto">
          <a:xfrm>
            <a:off x="2627313" y="4005263"/>
            <a:ext cx="1008062" cy="792162"/>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lgn="ctr" eaLnBrk="1" hangingPunct="1">
              <a:spcBef>
                <a:spcPct val="0"/>
              </a:spcBef>
              <a:spcAft>
                <a:spcPct val="0"/>
              </a:spcAft>
              <a:buClrTx/>
              <a:buSzTx/>
              <a:buFontTx/>
              <a:buNone/>
            </a:pPr>
            <a:r>
              <a:rPr kumimoji="1" lang="zh-CN" altLang="en-US">
                <a:latin typeface="Tahoma" panose="020B0604030504040204" pitchFamily="34" charset="0"/>
                <a:ea typeface="宋体" panose="02010600030101010101" pitchFamily="2" charset="-122"/>
              </a:rPr>
              <a:t>初念</a:t>
            </a:r>
          </a:p>
        </p:txBody>
      </p:sp>
      <p:sp>
        <p:nvSpPr>
          <p:cNvPr id="117771" name="Line 23">
            <a:extLst>
              <a:ext uri="{FF2B5EF4-FFF2-40B4-BE49-F238E27FC236}">
                <a16:creationId xmlns="" xmlns:a16="http://schemas.microsoft.com/office/drawing/2014/main" id="{2049775B-9E0D-42B1-8B58-735AB5854FE0}"/>
              </a:ext>
            </a:extLst>
          </p:cNvPr>
          <p:cNvSpPr>
            <a:spLocks noChangeShapeType="1"/>
          </p:cNvSpPr>
          <p:nvPr/>
        </p:nvSpPr>
        <p:spPr bwMode="auto">
          <a:xfrm>
            <a:off x="3635375" y="4437063"/>
            <a:ext cx="64770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2" name="Rectangle 24">
            <a:extLst>
              <a:ext uri="{FF2B5EF4-FFF2-40B4-BE49-F238E27FC236}">
                <a16:creationId xmlns="" xmlns:a16="http://schemas.microsoft.com/office/drawing/2014/main" id="{DD76D905-39E4-4351-89F3-67D22AFE26C3}"/>
              </a:ext>
            </a:extLst>
          </p:cNvPr>
          <p:cNvSpPr>
            <a:spLocks noChangeArrowheads="1"/>
          </p:cNvSpPr>
          <p:nvPr/>
        </p:nvSpPr>
        <p:spPr bwMode="auto">
          <a:xfrm>
            <a:off x="4284663" y="4005263"/>
            <a:ext cx="936625" cy="865187"/>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lgn="ctr" eaLnBrk="1" hangingPunct="1">
              <a:spcBef>
                <a:spcPct val="0"/>
              </a:spcBef>
              <a:spcAft>
                <a:spcPct val="0"/>
              </a:spcAft>
              <a:buClrTx/>
              <a:buSzTx/>
              <a:buFontTx/>
              <a:buNone/>
            </a:pPr>
            <a:r>
              <a:rPr kumimoji="1" lang="zh-CN" altLang="en-US">
                <a:latin typeface="Tahoma" panose="020B0604030504040204" pitchFamily="34" charset="0"/>
                <a:ea typeface="宋体" panose="02010600030101010101" pitchFamily="2" charset="-122"/>
              </a:rPr>
              <a:t>炼意</a:t>
            </a:r>
          </a:p>
        </p:txBody>
      </p:sp>
      <p:sp>
        <p:nvSpPr>
          <p:cNvPr id="117773" name="Line 25">
            <a:extLst>
              <a:ext uri="{FF2B5EF4-FFF2-40B4-BE49-F238E27FC236}">
                <a16:creationId xmlns="" xmlns:a16="http://schemas.microsoft.com/office/drawing/2014/main" id="{2662601D-BAC3-43C7-A629-8FEC4038F133}"/>
              </a:ext>
            </a:extLst>
          </p:cNvPr>
          <p:cNvSpPr>
            <a:spLocks noChangeShapeType="1"/>
          </p:cNvSpPr>
          <p:nvPr/>
        </p:nvSpPr>
        <p:spPr bwMode="auto">
          <a:xfrm>
            <a:off x="5219700" y="4437063"/>
            <a:ext cx="792163"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4" name="Rectangle 26">
            <a:extLst>
              <a:ext uri="{FF2B5EF4-FFF2-40B4-BE49-F238E27FC236}">
                <a16:creationId xmlns="" xmlns:a16="http://schemas.microsoft.com/office/drawing/2014/main" id="{D8416116-B98C-4058-834B-E5C69DAFC882}"/>
              </a:ext>
            </a:extLst>
          </p:cNvPr>
          <p:cNvSpPr>
            <a:spLocks noChangeArrowheads="1"/>
          </p:cNvSpPr>
          <p:nvPr/>
        </p:nvSpPr>
        <p:spPr bwMode="auto">
          <a:xfrm>
            <a:off x="6011863" y="4076700"/>
            <a:ext cx="1079500" cy="792163"/>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lgn="ctr" eaLnBrk="1" hangingPunct="1">
              <a:spcBef>
                <a:spcPct val="0"/>
              </a:spcBef>
              <a:spcAft>
                <a:spcPct val="0"/>
              </a:spcAft>
              <a:buClrTx/>
              <a:buSzTx/>
              <a:buFontTx/>
              <a:buNone/>
            </a:pPr>
            <a:r>
              <a:rPr kumimoji="1" lang="zh-CN" altLang="en-US">
                <a:latin typeface="Tahoma" panose="020B0604030504040204" pitchFamily="34" charset="0"/>
                <a:ea typeface="宋体" panose="02010600030101010101" pitchFamily="2" charset="-122"/>
              </a:rPr>
              <a:t>立意</a:t>
            </a:r>
          </a:p>
        </p:txBody>
      </p:sp>
      <p:sp>
        <p:nvSpPr>
          <p:cNvPr id="117775" name="Line 28">
            <a:extLst>
              <a:ext uri="{FF2B5EF4-FFF2-40B4-BE49-F238E27FC236}">
                <a16:creationId xmlns="" xmlns:a16="http://schemas.microsoft.com/office/drawing/2014/main" id="{7DDB90DC-1DF0-4DFD-9059-5F6DFE84BD4C}"/>
              </a:ext>
            </a:extLst>
          </p:cNvPr>
          <p:cNvSpPr>
            <a:spLocks noChangeShapeType="1"/>
          </p:cNvSpPr>
          <p:nvPr/>
        </p:nvSpPr>
        <p:spPr bwMode="auto">
          <a:xfrm>
            <a:off x="1476375" y="3500438"/>
            <a:ext cx="0" cy="360362"/>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6" name="Line 29">
            <a:extLst>
              <a:ext uri="{FF2B5EF4-FFF2-40B4-BE49-F238E27FC236}">
                <a16:creationId xmlns="" xmlns:a16="http://schemas.microsoft.com/office/drawing/2014/main" id="{62170A9C-6A89-41CA-B0F3-02E8650E5C04}"/>
              </a:ext>
            </a:extLst>
          </p:cNvPr>
          <p:cNvSpPr>
            <a:spLocks noChangeShapeType="1"/>
          </p:cNvSpPr>
          <p:nvPr/>
        </p:nvSpPr>
        <p:spPr bwMode="auto">
          <a:xfrm>
            <a:off x="1476375" y="3500438"/>
            <a:ext cx="3382963" cy="0"/>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7" name="Line 30">
            <a:extLst>
              <a:ext uri="{FF2B5EF4-FFF2-40B4-BE49-F238E27FC236}">
                <a16:creationId xmlns="" xmlns:a16="http://schemas.microsoft.com/office/drawing/2014/main" id="{2E24A49C-BCB6-4DDF-B18E-6FC9558DE274}"/>
              </a:ext>
            </a:extLst>
          </p:cNvPr>
          <p:cNvSpPr>
            <a:spLocks noChangeShapeType="1"/>
          </p:cNvSpPr>
          <p:nvPr/>
        </p:nvSpPr>
        <p:spPr bwMode="auto">
          <a:xfrm>
            <a:off x="4859338" y="3500438"/>
            <a:ext cx="0" cy="433387"/>
          </a:xfrm>
          <a:prstGeom prst="line">
            <a:avLst/>
          </a:prstGeom>
          <a:noFill/>
          <a:ln w="9525">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8" name="Line 31">
            <a:extLst>
              <a:ext uri="{FF2B5EF4-FFF2-40B4-BE49-F238E27FC236}">
                <a16:creationId xmlns="" xmlns:a16="http://schemas.microsoft.com/office/drawing/2014/main" id="{15E2B075-9FE5-4A6F-97EF-D297333A9311}"/>
              </a:ext>
            </a:extLst>
          </p:cNvPr>
          <p:cNvSpPr>
            <a:spLocks noChangeShapeType="1"/>
          </p:cNvSpPr>
          <p:nvPr/>
        </p:nvSpPr>
        <p:spPr bwMode="auto">
          <a:xfrm>
            <a:off x="4859338" y="3500438"/>
            <a:ext cx="0" cy="433387"/>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
        <p:nvSpPr>
          <p:cNvPr id="117779" name="Line 32">
            <a:extLst>
              <a:ext uri="{FF2B5EF4-FFF2-40B4-BE49-F238E27FC236}">
                <a16:creationId xmlns="" xmlns:a16="http://schemas.microsoft.com/office/drawing/2014/main" id="{F929B546-B8B6-42A3-AE73-FA1FE4FACDD2}"/>
              </a:ext>
            </a:extLst>
          </p:cNvPr>
          <p:cNvSpPr>
            <a:spLocks noChangeShapeType="1"/>
          </p:cNvSpPr>
          <p:nvPr/>
        </p:nvSpPr>
        <p:spPr bwMode="auto">
          <a:xfrm flipH="1">
            <a:off x="5219700" y="4652963"/>
            <a:ext cx="720725"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 xmlns:a16="http://schemas.microsoft.com/office/drawing/2014/main" id="{5BFD36EA-5D6B-40C6-8EFB-2DEE4B238289}"/>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立意</a:t>
            </a:r>
          </a:p>
        </p:txBody>
      </p:sp>
      <p:sp>
        <p:nvSpPr>
          <p:cNvPr id="118787" name="Rectangle 3">
            <a:extLst>
              <a:ext uri="{FF2B5EF4-FFF2-40B4-BE49-F238E27FC236}">
                <a16:creationId xmlns="" xmlns:a16="http://schemas.microsoft.com/office/drawing/2014/main" id="{217F1680-CB2D-4FE6-B116-5C23328BB532}"/>
              </a:ext>
            </a:extLst>
          </p:cNvPr>
          <p:cNvSpPr>
            <a:spLocks noGrp="1"/>
          </p:cNvSpPr>
          <p:nvPr>
            <p:ph idx="1"/>
          </p:nvPr>
        </p:nvSpPr>
        <p:spPr>
          <a:xfrm>
            <a:off x="982663" y="2667000"/>
            <a:ext cx="7704137" cy="3332163"/>
          </a:xfrm>
        </p:spPr>
        <p:txBody>
          <a:bodyPr/>
          <a:lstStyle/>
          <a:p>
            <a:pPr eaLnBrk="1" hangingPunct="1"/>
            <a:r>
              <a:rPr lang="zh-CN" altLang="en-US"/>
              <a:t>凡作文发意，第一番来者，陈言也，扫去不用；第二番来者，正言也，停止也可不用；第三番来者，精语也，方可用之。 </a:t>
            </a:r>
          </a:p>
        </p:txBody>
      </p:sp>
      <p:sp>
        <p:nvSpPr>
          <p:cNvPr id="118788" name="日期占位符 3">
            <a:extLst>
              <a:ext uri="{FF2B5EF4-FFF2-40B4-BE49-F238E27FC236}">
                <a16:creationId xmlns="" xmlns:a16="http://schemas.microsoft.com/office/drawing/2014/main" id="{B2D630B0-4A27-4FC0-B795-D8B1A2491A3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AF8DC41-8ECB-4541-B110-1DE237652F2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8789" name="页脚占位符 5">
            <a:extLst>
              <a:ext uri="{FF2B5EF4-FFF2-40B4-BE49-F238E27FC236}">
                <a16:creationId xmlns="" xmlns:a16="http://schemas.microsoft.com/office/drawing/2014/main" id="{9AFA7F5E-1AF9-4550-9005-EE3445DB147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8790" name="灯片编号占位符 4">
            <a:extLst>
              <a:ext uri="{FF2B5EF4-FFF2-40B4-BE49-F238E27FC236}">
                <a16:creationId xmlns="" xmlns:a16="http://schemas.microsoft.com/office/drawing/2014/main" id="{A47745BD-C411-4FFF-A63E-3C324EC4090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EE5FB7A-687D-406B-A00C-DE2C7D64A26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81</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a:extLst>
              <a:ext uri="{FF2B5EF4-FFF2-40B4-BE49-F238E27FC236}">
                <a16:creationId xmlns="" xmlns:a16="http://schemas.microsoft.com/office/drawing/2014/main" id="{6EC01071-EDD1-403B-85CB-4B66199C59D0}"/>
              </a:ext>
            </a:extLst>
          </p:cNvPr>
          <p:cNvSpPr>
            <a:spLocks noGrp="1" noRot="1"/>
          </p:cNvSpPr>
          <p:nvPr>
            <p:ph type="title"/>
          </p:nvPr>
        </p:nvSpPr>
        <p:spPr>
          <a:xfrm>
            <a:off x="982663" y="457200"/>
            <a:ext cx="7704137" cy="1981200"/>
          </a:xfrm>
        </p:spPr>
        <p:txBody>
          <a:bodyPr/>
          <a:lstStyle/>
          <a:p>
            <a:pPr eaLnBrk="1" hangingPunct="1"/>
            <a:r>
              <a:rPr lang="en-US" altLang="zh-CN">
                <a:ln>
                  <a:noFill/>
                </a:ln>
              </a:rPr>
              <a:t>《</a:t>
            </a:r>
            <a:r>
              <a:rPr lang="zh-CN" altLang="en-US">
                <a:ln>
                  <a:noFill/>
                </a:ln>
              </a:rPr>
              <a:t>新经济呼唤</a:t>
            </a:r>
            <a:r>
              <a:rPr lang="zh-CN" altLang="en-US">
                <a:ln>
                  <a:noFill/>
                </a:ln>
                <a:latin typeface="Arial" panose="020B0604020202020204" pitchFamily="34" charset="0"/>
              </a:rPr>
              <a:t>“</a:t>
            </a:r>
            <a:r>
              <a:rPr lang="zh-CN" altLang="en-US">
                <a:ln>
                  <a:noFill/>
                </a:ln>
              </a:rPr>
              <a:t>游戏规则</a:t>
            </a:r>
            <a:r>
              <a:rPr lang="zh-CN" altLang="en-US">
                <a:ln>
                  <a:noFill/>
                </a:ln>
                <a:latin typeface="Arial" panose="020B0604020202020204" pitchFamily="34" charset="0"/>
              </a:rPr>
              <a:t>”</a:t>
            </a:r>
            <a:r>
              <a:rPr lang="en-US" altLang="zh-CN">
                <a:ln>
                  <a:noFill/>
                </a:ln>
              </a:rPr>
              <a:t>》</a:t>
            </a:r>
          </a:p>
        </p:txBody>
      </p:sp>
      <p:sp>
        <p:nvSpPr>
          <p:cNvPr id="119811" name="Rectangle 3">
            <a:extLst>
              <a:ext uri="{FF2B5EF4-FFF2-40B4-BE49-F238E27FC236}">
                <a16:creationId xmlns="" xmlns:a16="http://schemas.microsoft.com/office/drawing/2014/main" id="{76AF82FC-1357-48C7-AFDB-C286D9A7472A}"/>
              </a:ext>
            </a:extLst>
          </p:cNvPr>
          <p:cNvSpPr>
            <a:spLocks noGrp="1"/>
          </p:cNvSpPr>
          <p:nvPr>
            <p:ph idx="1"/>
          </p:nvPr>
        </p:nvSpPr>
        <p:spPr>
          <a:xfrm>
            <a:off x="982663" y="2667000"/>
            <a:ext cx="7704137" cy="3332163"/>
          </a:xfrm>
        </p:spPr>
        <p:txBody>
          <a:bodyPr/>
          <a:lstStyle/>
          <a:p>
            <a:pPr eaLnBrk="1" hangingPunct="1"/>
            <a:r>
              <a:rPr lang="en-US" altLang="zh-CN"/>
              <a:t>《</a:t>
            </a:r>
            <a:r>
              <a:rPr lang="zh-CN" altLang="en-US"/>
              <a:t>网络游戏开发运营将有强制性标准</a:t>
            </a:r>
            <a:r>
              <a:rPr lang="en-US" altLang="zh-CN"/>
              <a:t>》</a:t>
            </a:r>
          </a:p>
          <a:p>
            <a:pPr eaLnBrk="1" hangingPunct="1"/>
            <a:r>
              <a:rPr lang="zh-CN" altLang="en-US"/>
              <a:t>第一稿</a:t>
            </a:r>
            <a:r>
              <a:rPr lang="en-US" altLang="zh-CN"/>
              <a:t>《</a:t>
            </a:r>
            <a:r>
              <a:rPr lang="zh-CN" altLang="en-US"/>
              <a:t>网络游戏：净化助推繁荣</a:t>
            </a:r>
            <a:r>
              <a:rPr lang="en-US" altLang="zh-CN"/>
              <a:t>》</a:t>
            </a:r>
            <a:r>
              <a:rPr lang="zh-CN" altLang="en-US"/>
              <a:t>， </a:t>
            </a:r>
          </a:p>
          <a:p>
            <a:pPr eaLnBrk="1" hangingPunct="1"/>
            <a:r>
              <a:rPr lang="zh-CN" altLang="en-US"/>
              <a:t>第二稿：新技术文化产品、产业面临管理难题的角度展开评论</a:t>
            </a:r>
          </a:p>
          <a:p>
            <a:pPr eaLnBrk="1" hangingPunct="1"/>
            <a:r>
              <a:rPr lang="zh-CN" altLang="en-US"/>
              <a:t>第三稿：新技术文化的</a:t>
            </a:r>
            <a:r>
              <a:rPr lang="zh-CN" altLang="en-US">
                <a:latin typeface="Arial" panose="020B0604020202020204" pitchFamily="34" charset="0"/>
              </a:rPr>
              <a:t>“</a:t>
            </a:r>
            <a:r>
              <a:rPr lang="zh-CN" altLang="en-US"/>
              <a:t>游戏规则</a:t>
            </a:r>
            <a:r>
              <a:rPr lang="zh-CN" altLang="en-US">
                <a:latin typeface="Arial" panose="020B0604020202020204" pitchFamily="34" charset="0"/>
              </a:rPr>
              <a:t>”</a:t>
            </a:r>
            <a:r>
              <a:rPr lang="zh-CN" altLang="en-US"/>
              <a:t> </a:t>
            </a:r>
          </a:p>
        </p:txBody>
      </p:sp>
      <p:sp>
        <p:nvSpPr>
          <p:cNvPr id="119812" name="日期占位符 3">
            <a:extLst>
              <a:ext uri="{FF2B5EF4-FFF2-40B4-BE49-F238E27FC236}">
                <a16:creationId xmlns="" xmlns:a16="http://schemas.microsoft.com/office/drawing/2014/main" id="{FDB03A78-2292-4EBE-A980-657554AE595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77B66D3A-361A-4BE9-8FA8-2738D6AB8600}"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19813" name="页脚占位符 5">
            <a:extLst>
              <a:ext uri="{FF2B5EF4-FFF2-40B4-BE49-F238E27FC236}">
                <a16:creationId xmlns="" xmlns:a16="http://schemas.microsoft.com/office/drawing/2014/main" id="{A7C2C0C6-9A7D-4C31-9A62-DE32D63B4192}"/>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19814" name="灯片编号占位符 4">
            <a:extLst>
              <a:ext uri="{FF2B5EF4-FFF2-40B4-BE49-F238E27FC236}">
                <a16:creationId xmlns="" xmlns:a16="http://schemas.microsoft.com/office/drawing/2014/main" id="{35F4E99D-C16B-434D-A912-1C17D5DDB37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93541D8-12E5-48E0-88A3-242422D4DF0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82</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a:extLst>
              <a:ext uri="{FF2B5EF4-FFF2-40B4-BE49-F238E27FC236}">
                <a16:creationId xmlns="" xmlns:a16="http://schemas.microsoft.com/office/drawing/2014/main" id="{1DA694C7-4CE0-4440-A43B-3D858764382B}"/>
              </a:ext>
            </a:extLst>
          </p:cNvPr>
          <p:cNvSpPr>
            <a:spLocks noGrp="1" noRot="1"/>
          </p:cNvSpPr>
          <p:nvPr>
            <p:ph type="title"/>
          </p:nvPr>
        </p:nvSpPr>
        <p:spPr>
          <a:xfrm>
            <a:off x="982663" y="457200"/>
            <a:ext cx="7704137" cy="1981200"/>
          </a:xfrm>
        </p:spPr>
        <p:txBody>
          <a:bodyPr/>
          <a:lstStyle/>
          <a:p>
            <a:pPr eaLnBrk="1" hangingPunct="1"/>
            <a:r>
              <a:rPr lang="zh-CN" altLang="en-US">
                <a:ln>
                  <a:noFill/>
                </a:ln>
              </a:rPr>
              <a:t>第六章</a:t>
            </a:r>
            <a:r>
              <a:rPr lang="zh-CN" altLang="en-US">
                <a:ln>
                  <a:noFill/>
                </a:ln>
                <a:latin typeface="Arial" panose="020B0604020202020204" pitchFamily="34" charset="0"/>
              </a:rPr>
              <a:t>  </a:t>
            </a:r>
            <a:r>
              <a:rPr lang="zh-CN" altLang="en-US">
                <a:ln>
                  <a:noFill/>
                </a:ln>
              </a:rPr>
              <a:t>立意</a:t>
            </a:r>
          </a:p>
        </p:txBody>
      </p:sp>
      <p:sp>
        <p:nvSpPr>
          <p:cNvPr id="120835" name="Rectangle 3">
            <a:extLst>
              <a:ext uri="{FF2B5EF4-FFF2-40B4-BE49-F238E27FC236}">
                <a16:creationId xmlns="" xmlns:a16="http://schemas.microsoft.com/office/drawing/2014/main" id="{2DD71994-7961-40D2-891B-7A4C76DC2A7B}"/>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dirty="0"/>
              <a:t>四、立意的思维方法</a:t>
            </a:r>
          </a:p>
          <a:p>
            <a:pPr eaLnBrk="1" hangingPunct="1">
              <a:buFont typeface="Wingdings" panose="05000000000000000000" pitchFamily="2" charset="2"/>
              <a:buNone/>
            </a:pPr>
            <a:r>
              <a:rPr lang="en-US" altLang="zh-CN" dirty="0"/>
              <a:t>1.</a:t>
            </a:r>
            <a:r>
              <a:rPr lang="zh-CN" altLang="en-US" dirty="0"/>
              <a:t>以实事求是的科学态度，对事物作出客观、中肯、切合实际的评价</a:t>
            </a:r>
          </a:p>
          <a:p>
            <a:pPr eaLnBrk="1" hangingPunct="1">
              <a:buFont typeface="Wingdings" panose="05000000000000000000" pitchFamily="2" charset="2"/>
              <a:buNone/>
            </a:pPr>
            <a:r>
              <a:rPr lang="en-US" altLang="zh-CN" dirty="0"/>
              <a:t>2.</a:t>
            </a:r>
            <a:r>
              <a:rPr lang="zh-CN" altLang="en-US" dirty="0"/>
              <a:t>着力分析事物的内部联系，克服表面性</a:t>
            </a:r>
          </a:p>
          <a:p>
            <a:pPr eaLnBrk="1" hangingPunct="1">
              <a:buFont typeface="Wingdings" panose="05000000000000000000" pitchFamily="2" charset="2"/>
              <a:buNone/>
            </a:pPr>
            <a:r>
              <a:rPr lang="en-US" altLang="zh-CN" dirty="0"/>
              <a:t>3.</a:t>
            </a:r>
            <a:r>
              <a:rPr lang="zh-CN" altLang="en-US" dirty="0"/>
              <a:t>用全面的观点看问题，力戒片面性、绝对化</a:t>
            </a:r>
          </a:p>
          <a:p>
            <a:pPr eaLnBrk="1" hangingPunct="1">
              <a:buFont typeface="Wingdings" panose="05000000000000000000" pitchFamily="2" charset="2"/>
              <a:buNone/>
            </a:pPr>
            <a:endParaRPr lang="zh-CN" altLang="en-US" dirty="0"/>
          </a:p>
          <a:p>
            <a:pPr eaLnBrk="1" hangingPunct="1"/>
            <a:endParaRPr lang="en-US" altLang="zh-CN" dirty="0"/>
          </a:p>
        </p:txBody>
      </p:sp>
      <p:sp>
        <p:nvSpPr>
          <p:cNvPr id="120836" name="日期占位符 3">
            <a:extLst>
              <a:ext uri="{FF2B5EF4-FFF2-40B4-BE49-F238E27FC236}">
                <a16:creationId xmlns="" xmlns:a16="http://schemas.microsoft.com/office/drawing/2014/main" id="{B9280839-ACAF-44B8-A509-3EDF49E23DF8}"/>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800B516-5AA2-47DC-9973-2A1279FF3CA5}"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0837" name="页脚占位符 5">
            <a:extLst>
              <a:ext uri="{FF2B5EF4-FFF2-40B4-BE49-F238E27FC236}">
                <a16:creationId xmlns="" xmlns:a16="http://schemas.microsoft.com/office/drawing/2014/main" id="{306E3F85-56A0-4EB6-ADFF-80AE1680895E}"/>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0838" name="灯片编号占位符 4">
            <a:extLst>
              <a:ext uri="{FF2B5EF4-FFF2-40B4-BE49-F238E27FC236}">
                <a16:creationId xmlns="" xmlns:a16="http://schemas.microsoft.com/office/drawing/2014/main" id="{E54ABD33-0016-4EBA-8149-C3EFA0F676D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E34D8FF-CEFF-487D-BF77-E0279F557495}"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83</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a:extLst>
              <a:ext uri="{FF2B5EF4-FFF2-40B4-BE49-F238E27FC236}">
                <a16:creationId xmlns="" xmlns:a16="http://schemas.microsoft.com/office/drawing/2014/main" id="{3F3F4024-4D3C-4829-B530-43D8A66B5528}"/>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40963" name="Rectangle 3">
            <a:extLst>
              <a:ext uri="{FF2B5EF4-FFF2-40B4-BE49-F238E27FC236}">
                <a16:creationId xmlns="" xmlns:a16="http://schemas.microsoft.com/office/drawing/2014/main" id="{E38D029E-F86E-4C37-8D03-5112E40D1E6E}"/>
              </a:ext>
            </a:extLst>
          </p:cNvPr>
          <p:cNvSpPr>
            <a:spLocks noGrp="1" noChangeArrowheads="1"/>
          </p:cNvSpPr>
          <p:nvPr>
            <p:ph idx="1"/>
          </p:nvPr>
        </p:nvSpPr>
        <p:spPr>
          <a:xfrm>
            <a:off x="982663" y="2667000"/>
            <a:ext cx="7704137" cy="3332163"/>
          </a:xfrm>
        </p:spPr>
        <p:txBody>
          <a:bodyPr rtlCol="0">
            <a:normAutofit fontScale="85000" lnSpcReduction="20000"/>
          </a:bodyPr>
          <a:lstStyle/>
          <a:p>
            <a:pPr marL="812800" indent="-812800" eaLnBrk="1" fontAlgn="auto" hangingPunct="1">
              <a:buClr>
                <a:schemeClr val="accent1">
                  <a:lumMod val="75000"/>
                </a:schemeClr>
              </a:buClr>
              <a:buFont typeface="Wingdings" panose="05000000000000000000" pitchFamily="2" charset="2"/>
              <a:buNone/>
              <a:defRPr/>
            </a:pPr>
            <a:r>
              <a:rPr lang="zh-CN" altLang="en-US" sz="3600" b="1"/>
              <a:t>一、评论的标题</a:t>
            </a:r>
          </a:p>
          <a:p>
            <a:pPr marL="812800" indent="-812800" eaLnBrk="1" fontAlgn="auto" hangingPunct="1">
              <a:buClr>
                <a:schemeClr val="accent1">
                  <a:lumMod val="75000"/>
                </a:schemeClr>
              </a:buClr>
              <a:buFont typeface="Wingdings" panose="05000000000000000000" pitchFamily="2" charset="2"/>
              <a:buNone/>
              <a:defRPr/>
            </a:pPr>
            <a:r>
              <a:rPr lang="en-US" altLang="zh-CN" sz="3600"/>
              <a:t>1</a:t>
            </a:r>
            <a:r>
              <a:rPr lang="zh-CN" altLang="en-US" sz="3600"/>
              <a:t>、新闻评论标题的特征与要求</a:t>
            </a:r>
          </a:p>
          <a:p>
            <a:pPr marL="812800" indent="-812800" eaLnBrk="1" fontAlgn="auto" hangingPunct="1">
              <a:buClr>
                <a:schemeClr val="accent1">
                  <a:lumMod val="75000"/>
                </a:schemeClr>
              </a:buClr>
              <a:buFont typeface="Wingdings" panose="05000000000000000000" pitchFamily="2" charset="2"/>
              <a:buNone/>
              <a:defRPr/>
            </a:pPr>
            <a:r>
              <a:rPr lang="zh-CN" altLang="en-US" sz="3600"/>
              <a:t>（</a:t>
            </a:r>
            <a:r>
              <a:rPr lang="en-US" altLang="zh-CN" sz="3600"/>
              <a:t>1</a:t>
            </a:r>
            <a:r>
              <a:rPr lang="zh-CN" altLang="en-US" sz="3600"/>
              <a:t>） 新闻评论与新闻报道： </a:t>
            </a:r>
          </a:p>
          <a:p>
            <a:pPr marL="812800" indent="-812800" eaLnBrk="1" fontAlgn="auto" hangingPunct="1">
              <a:buClr>
                <a:schemeClr val="accent1">
                  <a:lumMod val="75000"/>
                </a:schemeClr>
              </a:buClr>
              <a:buFont typeface="Arial"/>
              <a:buChar char="•"/>
              <a:defRPr/>
            </a:pPr>
            <a:r>
              <a:rPr lang="zh-CN" altLang="en-US" sz="3600"/>
              <a:t>在内容上</a:t>
            </a:r>
          </a:p>
          <a:p>
            <a:pPr marL="812800" indent="-812800" eaLnBrk="1" fontAlgn="auto" hangingPunct="1">
              <a:buClr>
                <a:schemeClr val="accent1">
                  <a:lumMod val="75000"/>
                </a:schemeClr>
              </a:buClr>
              <a:buFont typeface="Arial"/>
              <a:buChar char="•"/>
              <a:defRPr/>
            </a:pPr>
            <a:r>
              <a:rPr lang="zh-CN" altLang="en-US" sz="3600"/>
              <a:t>在形式上 </a:t>
            </a:r>
          </a:p>
          <a:p>
            <a:pPr marL="812800" indent="-812800" eaLnBrk="1" fontAlgn="auto" hangingPunct="1">
              <a:buClr>
                <a:schemeClr val="accent1">
                  <a:lumMod val="75000"/>
                </a:schemeClr>
              </a:buClr>
              <a:buFont typeface="Arial"/>
              <a:buChar char="•"/>
              <a:defRPr/>
            </a:pPr>
            <a:r>
              <a:rPr lang="zh-CN" altLang="en-US" sz="3600"/>
              <a:t>在语法上</a:t>
            </a:r>
          </a:p>
        </p:txBody>
      </p:sp>
      <p:sp>
        <p:nvSpPr>
          <p:cNvPr id="121860" name="日期占位符 3">
            <a:extLst>
              <a:ext uri="{FF2B5EF4-FFF2-40B4-BE49-F238E27FC236}">
                <a16:creationId xmlns="" xmlns:a16="http://schemas.microsoft.com/office/drawing/2014/main" id="{078967EA-9859-411E-91D1-FE7A76262FE7}"/>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58A714D-5F0E-44BB-A941-EB2980AE3DA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1861" name="页脚占位符 5">
            <a:extLst>
              <a:ext uri="{FF2B5EF4-FFF2-40B4-BE49-F238E27FC236}">
                <a16:creationId xmlns="" xmlns:a16="http://schemas.microsoft.com/office/drawing/2014/main" id="{F338D8B1-40E0-42AA-AC50-2E7CFE75372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1862" name="灯片编号占位符 4">
            <a:extLst>
              <a:ext uri="{FF2B5EF4-FFF2-40B4-BE49-F238E27FC236}">
                <a16:creationId xmlns="" xmlns:a16="http://schemas.microsoft.com/office/drawing/2014/main" id="{9DBFC9B6-D067-4963-BF06-515F1B668AE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B1D6F02-6AE9-47D7-BF90-9060C1895E1F}"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84</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a:extLst>
              <a:ext uri="{FF2B5EF4-FFF2-40B4-BE49-F238E27FC236}">
                <a16:creationId xmlns="" xmlns:a16="http://schemas.microsoft.com/office/drawing/2014/main" id="{F03A9F71-5B76-43F4-84D2-1EB9F1866B8E}"/>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125955" name="Rectangle 3">
            <a:extLst>
              <a:ext uri="{FF2B5EF4-FFF2-40B4-BE49-F238E27FC236}">
                <a16:creationId xmlns="" xmlns:a16="http://schemas.microsoft.com/office/drawing/2014/main" id="{CB907ACA-52D3-4FFE-B841-9DAF88984A4E}"/>
              </a:ext>
            </a:extLst>
          </p:cNvPr>
          <p:cNvSpPr>
            <a:spLocks noGrp="1"/>
          </p:cNvSpPr>
          <p:nvPr>
            <p:ph idx="1"/>
          </p:nvPr>
        </p:nvSpPr>
        <p:spPr>
          <a:xfrm>
            <a:off x="982663" y="2667000"/>
            <a:ext cx="7704137" cy="3332163"/>
          </a:xfrm>
        </p:spPr>
        <p:txBody>
          <a:bodyPr/>
          <a:lstStyle/>
          <a:p>
            <a:pPr eaLnBrk="1" hangingPunct="1">
              <a:buFont typeface="Wingdings" panose="05000000000000000000" pitchFamily="2" charset="2"/>
              <a:buNone/>
            </a:pPr>
            <a:r>
              <a:rPr lang="zh-CN" altLang="en-US" sz="2800" dirty="0"/>
              <a:t>（</a:t>
            </a:r>
            <a:r>
              <a:rPr lang="en-US" altLang="zh-CN" sz="2800" dirty="0"/>
              <a:t>2</a:t>
            </a:r>
            <a:r>
              <a:rPr lang="zh-CN" altLang="en-US" sz="2800" dirty="0"/>
              <a:t>） 新闻评论标题具有确定性</a:t>
            </a:r>
            <a:endParaRPr lang="en-US" altLang="zh-CN" sz="2800" dirty="0"/>
          </a:p>
          <a:p>
            <a:pPr marL="0" indent="0" eaLnBrk="1" hangingPunct="1">
              <a:buNone/>
            </a:pPr>
            <a:r>
              <a:rPr lang="zh-CN" altLang="en-US" sz="2800" dirty="0" smtClean="0"/>
              <a:t>（</a:t>
            </a:r>
            <a:r>
              <a:rPr lang="en-US" altLang="zh-CN" sz="2800" dirty="0"/>
              <a:t>3</a:t>
            </a:r>
            <a:r>
              <a:rPr lang="zh-CN" altLang="en-US" sz="2800" dirty="0"/>
              <a:t>） 新闻评论标题具有概括性 </a:t>
            </a:r>
            <a:endParaRPr lang="en-US" altLang="zh-CN" sz="2800" dirty="0" smtClean="0"/>
          </a:p>
          <a:p>
            <a:pPr eaLnBrk="1" hangingPunct="1">
              <a:buFont typeface="Wingdings" panose="05000000000000000000" pitchFamily="2" charset="2"/>
              <a:buNone/>
            </a:pPr>
            <a:r>
              <a:rPr lang="zh-CN" altLang="en-US" sz="2800" dirty="0" smtClean="0"/>
              <a:t>（</a:t>
            </a:r>
            <a:r>
              <a:rPr lang="en-US" altLang="zh-CN" sz="2800" dirty="0"/>
              <a:t>4</a:t>
            </a:r>
            <a:r>
              <a:rPr lang="zh-CN" altLang="en-US" sz="2800" dirty="0"/>
              <a:t>）新闻评论标题的适应性</a:t>
            </a:r>
          </a:p>
        </p:txBody>
      </p:sp>
      <p:sp>
        <p:nvSpPr>
          <p:cNvPr id="125956" name="日期占位符 3">
            <a:extLst>
              <a:ext uri="{FF2B5EF4-FFF2-40B4-BE49-F238E27FC236}">
                <a16:creationId xmlns="" xmlns:a16="http://schemas.microsoft.com/office/drawing/2014/main" id="{79A8EA67-2989-4B77-A53D-3630179B8BB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94A033F-22C5-4A9F-82D4-DD11D188F3D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5957" name="页脚占位符 5">
            <a:extLst>
              <a:ext uri="{FF2B5EF4-FFF2-40B4-BE49-F238E27FC236}">
                <a16:creationId xmlns="" xmlns:a16="http://schemas.microsoft.com/office/drawing/2014/main" id="{C452DDDA-599C-4E4C-8403-C3083E2E1F19}"/>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5958" name="灯片编号占位符 4">
            <a:extLst>
              <a:ext uri="{FF2B5EF4-FFF2-40B4-BE49-F238E27FC236}">
                <a16:creationId xmlns="" xmlns:a16="http://schemas.microsoft.com/office/drawing/2014/main" id="{C7B2BE5E-B2FA-4E0E-8305-62C9DC458C03}"/>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7D5EBA2-59B1-4EBA-90C3-A133294A403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85</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标题 1">
            <a:extLst>
              <a:ext uri="{FF2B5EF4-FFF2-40B4-BE49-F238E27FC236}">
                <a16:creationId xmlns="" xmlns:a16="http://schemas.microsoft.com/office/drawing/2014/main" id="{B19F5E51-51DA-4C34-B21D-9323E85C7360}"/>
              </a:ext>
            </a:extLst>
          </p:cNvPr>
          <p:cNvSpPr>
            <a:spLocks noGrp="1"/>
          </p:cNvSpPr>
          <p:nvPr>
            <p:ph type="title"/>
          </p:nvPr>
        </p:nvSpPr>
        <p:spPr>
          <a:xfrm>
            <a:off x="988087" y="44624"/>
            <a:ext cx="7704137" cy="811213"/>
          </a:xfrm>
        </p:spPr>
        <p:txBody>
          <a:bodyPr/>
          <a:lstStyle/>
          <a:p>
            <a:endParaRPr lang="zh-CN" altLang="en-US" dirty="0">
              <a:ln>
                <a:noFill/>
              </a:ln>
            </a:endParaRPr>
          </a:p>
        </p:txBody>
      </p:sp>
      <p:sp>
        <p:nvSpPr>
          <p:cNvPr id="126979" name="内容占位符 2">
            <a:extLst>
              <a:ext uri="{FF2B5EF4-FFF2-40B4-BE49-F238E27FC236}">
                <a16:creationId xmlns="" xmlns:a16="http://schemas.microsoft.com/office/drawing/2014/main" id="{2836CF80-06DC-44C7-A367-0B78E46E76FD}"/>
              </a:ext>
            </a:extLst>
          </p:cNvPr>
          <p:cNvSpPr>
            <a:spLocks noGrp="1"/>
          </p:cNvSpPr>
          <p:nvPr>
            <p:ph idx="1"/>
          </p:nvPr>
        </p:nvSpPr>
        <p:spPr>
          <a:xfrm>
            <a:off x="899593" y="1124744"/>
            <a:ext cx="7787208" cy="5256584"/>
          </a:xfrm>
        </p:spPr>
        <p:txBody>
          <a:bodyPr/>
          <a:lstStyle/>
          <a:p>
            <a:endParaRPr lang="en-US" altLang="zh-CN" dirty="0" smtClean="0"/>
          </a:p>
          <a:p>
            <a:endParaRPr lang="en-US" altLang="zh-CN" dirty="0"/>
          </a:p>
          <a:p>
            <a:r>
              <a:rPr lang="zh-CN" altLang="en-US" dirty="0" smtClean="0"/>
              <a:t>惊</a:t>
            </a:r>
            <a:r>
              <a:rPr lang="zh-CN" altLang="en-US" dirty="0"/>
              <a:t>闻高速公路年亏</a:t>
            </a:r>
            <a:r>
              <a:rPr lang="en-US" altLang="zh-CN" dirty="0"/>
              <a:t>661</a:t>
            </a:r>
            <a:r>
              <a:rPr lang="zh-CN" altLang="en-US" dirty="0"/>
              <a:t>亿（证券时报）</a:t>
            </a:r>
            <a:endParaRPr lang="en-US" altLang="zh-CN" dirty="0"/>
          </a:p>
          <a:p>
            <a:r>
              <a:rPr lang="zh-CN" altLang="en-US" dirty="0"/>
              <a:t>印钞机收费公路年亏</a:t>
            </a:r>
            <a:r>
              <a:rPr lang="en-US" altLang="zh-CN" dirty="0"/>
              <a:t>661</a:t>
            </a:r>
            <a:r>
              <a:rPr lang="zh-CN" altLang="en-US" dirty="0"/>
              <a:t>亿，颠覆国人认知（新浪网转载</a:t>
            </a:r>
            <a:r>
              <a:rPr lang="zh-CN" altLang="en-US" dirty="0" smtClean="0"/>
              <a:t>）</a:t>
            </a:r>
            <a:endParaRPr lang="en-US" altLang="zh-CN" dirty="0" smtClean="0"/>
          </a:p>
          <a:p>
            <a:endParaRPr lang="en-US" altLang="zh-CN" dirty="0"/>
          </a:p>
          <a:p>
            <a:r>
              <a:rPr lang="zh-CN" altLang="en-US" dirty="0"/>
              <a:t>高速公路收费那么多，为何还亏损（新京报）</a:t>
            </a:r>
            <a:endParaRPr lang="en-US" altLang="zh-CN" dirty="0"/>
          </a:p>
          <a:p>
            <a:r>
              <a:rPr lang="zh-CN" altLang="en-US" dirty="0"/>
              <a:t>高速公路收费那么多为何还亏损：其他支出是笔糊涂账（新浪转载</a:t>
            </a:r>
            <a:r>
              <a:rPr lang="zh-CN" altLang="en-US" dirty="0" smtClean="0"/>
              <a:t>）</a:t>
            </a:r>
            <a:endParaRPr lang="en-US" altLang="zh-CN" dirty="0" smtClean="0"/>
          </a:p>
          <a:p>
            <a:endParaRPr lang="en-US" altLang="zh-CN" dirty="0"/>
          </a:p>
          <a:p>
            <a:r>
              <a:rPr lang="zh-CN" altLang="en-US" dirty="0"/>
              <a:t>亏损的收费公路模式需要改变（</a:t>
            </a:r>
            <a:r>
              <a:rPr lang="en-US" altLang="zh-CN" dirty="0"/>
              <a:t>21</a:t>
            </a:r>
            <a:r>
              <a:rPr lang="zh-CN" altLang="en-US" dirty="0"/>
              <a:t>世纪经济报道）</a:t>
            </a:r>
            <a:endParaRPr lang="en-US" altLang="zh-CN" dirty="0"/>
          </a:p>
          <a:p>
            <a:r>
              <a:rPr lang="zh-CN" altLang="en-US" dirty="0"/>
              <a:t>收费公路亏损为何一年比一年多：已相对过剩（新浪转载）</a:t>
            </a:r>
            <a:endParaRPr lang="en-US" altLang="zh-CN" dirty="0"/>
          </a:p>
          <a:p>
            <a:endParaRPr lang="en-US" altLang="zh-CN" dirty="0"/>
          </a:p>
          <a:p>
            <a:endParaRPr lang="zh-CN" altLang="en-US" dirty="0"/>
          </a:p>
        </p:txBody>
      </p:sp>
      <p:sp>
        <p:nvSpPr>
          <p:cNvPr id="4" name="日期占位符 3">
            <a:extLst>
              <a:ext uri="{FF2B5EF4-FFF2-40B4-BE49-F238E27FC236}">
                <a16:creationId xmlns="" xmlns:a16="http://schemas.microsoft.com/office/drawing/2014/main" id="{9E6FEDC1-8716-4C9D-9A7C-1369885975F8}"/>
              </a:ext>
            </a:extLst>
          </p:cNvPr>
          <p:cNvSpPr>
            <a:spLocks noGrp="1"/>
          </p:cNvSpPr>
          <p:nvPr>
            <p:ph type="dt" sz="quarter" idx="10"/>
          </p:nvPr>
        </p:nvSpPr>
        <p:spPr/>
        <p:txBody>
          <a:bodyPr/>
          <a:lstStyle/>
          <a:p>
            <a:pPr>
              <a:defRPr/>
            </a:pPr>
            <a:fld id="{6A91687F-C792-4F7C-A3C4-8F0A6911E37F}" type="datetime1">
              <a:rPr lang="zh-CN" altLang="en-US" smtClean="0"/>
              <a:pPr>
                <a:defRPr/>
              </a:pPr>
              <a:t>2023/6/29</a:t>
            </a:fld>
            <a:endParaRPr lang="en-US" altLang="zh-CN"/>
          </a:p>
        </p:txBody>
      </p:sp>
      <p:sp>
        <p:nvSpPr>
          <p:cNvPr id="5" name="页脚占位符 4">
            <a:extLst>
              <a:ext uri="{FF2B5EF4-FFF2-40B4-BE49-F238E27FC236}">
                <a16:creationId xmlns="" xmlns:a16="http://schemas.microsoft.com/office/drawing/2014/main" id="{8E7A985F-F7F5-443F-B070-B163B8DE791B}"/>
              </a:ext>
            </a:extLst>
          </p:cNvPr>
          <p:cNvSpPr>
            <a:spLocks noGrp="1"/>
          </p:cNvSpPr>
          <p:nvPr>
            <p:ph type="ftr" sz="quarter" idx="11"/>
          </p:nvPr>
        </p:nvSpPr>
        <p:spPr/>
        <p:txBody>
          <a:bodyPr/>
          <a:lstStyle/>
          <a:p>
            <a:pPr>
              <a:defRPr/>
            </a:pPr>
            <a:r>
              <a:rPr lang="en-US" altLang="zh-CN"/>
              <a:t>作者：刘晓红</a:t>
            </a:r>
          </a:p>
        </p:txBody>
      </p:sp>
      <p:sp>
        <p:nvSpPr>
          <p:cNvPr id="126982" name="灯片编号占位符 5">
            <a:extLst>
              <a:ext uri="{FF2B5EF4-FFF2-40B4-BE49-F238E27FC236}">
                <a16:creationId xmlns="" xmlns:a16="http://schemas.microsoft.com/office/drawing/2014/main" id="{2481A4F2-4858-42C4-9081-A0CDDB21049B}"/>
              </a:ext>
            </a:extLst>
          </p:cNvPr>
          <p:cNvSpPr>
            <a:spLocks noGrp="1" noChangeArrowheads="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Garamond" panose="02020404030301010803" pitchFamily="18" charset="0"/>
                <a:ea typeface="宋体" panose="02010600030101010101" pitchFamily="2" charset="-122"/>
              </a:defRPr>
            </a:lvl1pPr>
            <a:lvl2pPr marL="742950" indent="-285750">
              <a:defRPr>
                <a:solidFill>
                  <a:schemeClr val="tx1"/>
                </a:solidFill>
                <a:latin typeface="Garamond" panose="02020404030301010803" pitchFamily="18" charset="0"/>
                <a:ea typeface="宋体" panose="02010600030101010101" pitchFamily="2" charset="-122"/>
              </a:defRPr>
            </a:lvl2pPr>
            <a:lvl3pPr marL="1143000" indent="-228600">
              <a:defRPr>
                <a:solidFill>
                  <a:schemeClr val="tx1"/>
                </a:solidFill>
                <a:latin typeface="Garamond" panose="02020404030301010803" pitchFamily="18" charset="0"/>
                <a:ea typeface="宋体" panose="02010600030101010101" pitchFamily="2" charset="-122"/>
              </a:defRPr>
            </a:lvl3pPr>
            <a:lvl4pPr marL="1600200" indent="-228600">
              <a:defRPr>
                <a:solidFill>
                  <a:schemeClr val="tx1"/>
                </a:solidFill>
                <a:latin typeface="Garamond" panose="02020404030301010803" pitchFamily="18" charset="0"/>
                <a:ea typeface="宋体" panose="02010600030101010101" pitchFamily="2" charset="-122"/>
              </a:defRPr>
            </a:lvl4pPr>
            <a:lvl5pPr marL="2057400" indent="-228600">
              <a:defRPr>
                <a:solidFill>
                  <a:schemeClr val="tx1"/>
                </a:solidFill>
                <a:latin typeface="Garamond" panose="02020404030301010803" pitchFamily="18" charset="0"/>
                <a:ea typeface="宋体" panose="02010600030101010101" pitchFamily="2" charset="-122"/>
              </a:defRPr>
            </a:lvl5pPr>
            <a:lvl6pPr marL="25146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6pPr>
            <a:lvl7pPr marL="29718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7pPr>
            <a:lvl8pPr marL="34290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8pPr>
            <a:lvl9pPr marL="3886200" indent="-228600" eaLnBrk="0" fontAlgn="base" hangingPunct="0">
              <a:spcBef>
                <a:spcPct val="0"/>
              </a:spcBef>
              <a:spcAft>
                <a:spcPct val="0"/>
              </a:spcAft>
              <a:defRPr>
                <a:solidFill>
                  <a:schemeClr val="tx1"/>
                </a:solidFill>
                <a:latin typeface="Garamond" panose="02020404030301010803" pitchFamily="18" charset="0"/>
                <a:ea typeface="宋体" panose="02010600030101010101" pitchFamily="2" charset="-122"/>
              </a:defRPr>
            </a:lvl9pPr>
          </a:lstStyle>
          <a:p>
            <a:fld id="{080FE501-C096-4BF3-8608-1894B3273A34}" type="slidenum">
              <a:rPr lang="en-US" altLang="zh-CN" smtClean="0">
                <a:latin typeface="Corbel" panose="020B0503020204020204" pitchFamily="34" charset="0"/>
              </a:rPr>
              <a:pPr/>
              <a:t>86</a:t>
            </a:fld>
            <a:endParaRPr lang="en-US" altLang="zh-CN">
              <a:latin typeface="Corbel" panose="020B0503020204020204" pitchFamily="34" charset="0"/>
            </a:endParaRP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a:extLst>
              <a:ext uri="{FF2B5EF4-FFF2-40B4-BE49-F238E27FC236}">
                <a16:creationId xmlns="" xmlns:a16="http://schemas.microsoft.com/office/drawing/2014/main" id="{ED291C4F-C94B-4712-8C2E-F2FA7D981FAB}"/>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233475" name="Rectangle 3">
            <a:extLst>
              <a:ext uri="{FF2B5EF4-FFF2-40B4-BE49-F238E27FC236}">
                <a16:creationId xmlns="" xmlns:a16="http://schemas.microsoft.com/office/drawing/2014/main" id="{69A6FEA0-DBFC-4F0E-9366-CA211FC509B7}"/>
              </a:ext>
            </a:extLst>
          </p:cNvPr>
          <p:cNvSpPr>
            <a:spLocks noGrp="1" noChangeArrowheads="1"/>
          </p:cNvSpPr>
          <p:nvPr>
            <p:ph idx="1"/>
          </p:nvPr>
        </p:nvSpPr>
        <p:spPr>
          <a:xfrm>
            <a:off x="982663" y="2205038"/>
            <a:ext cx="7704137" cy="3794125"/>
          </a:xfrm>
        </p:spPr>
        <p:txBody>
          <a:bodyPr rtlCol="0">
            <a:normAutofit fontScale="92500" lnSpcReduction="10000"/>
          </a:bodyPr>
          <a:lstStyle/>
          <a:p>
            <a:pPr marL="609600" indent="-609600" eaLnBrk="1" fontAlgn="auto" hangingPunct="1">
              <a:lnSpc>
                <a:spcPct val="80000"/>
              </a:lnSpc>
              <a:buClr>
                <a:schemeClr val="accent1">
                  <a:lumMod val="75000"/>
                </a:schemeClr>
              </a:buClr>
              <a:buFont typeface="Wingdings" panose="05000000000000000000" pitchFamily="2" charset="2"/>
              <a:buNone/>
              <a:defRPr/>
            </a:pPr>
            <a:r>
              <a:rPr lang="zh-CN" altLang="en-US" sz="2000" dirty="0"/>
              <a:t>（二）新闻评论标题的进化轨</a:t>
            </a:r>
            <a:r>
              <a:rPr lang="zh-CN" altLang="en-US" sz="2000" dirty="0" smtClean="0"/>
              <a:t>迹</a:t>
            </a:r>
            <a:endParaRPr lang="zh-CN" altLang="en-US" sz="2000" dirty="0"/>
          </a:p>
          <a:p>
            <a:pPr marL="609600" indent="-609600" eaLnBrk="1" fontAlgn="auto" hangingPunct="1">
              <a:lnSpc>
                <a:spcPct val="80000"/>
              </a:lnSpc>
              <a:buClr>
                <a:schemeClr val="accent1">
                  <a:lumMod val="75000"/>
                </a:schemeClr>
              </a:buClr>
              <a:buFont typeface="Arial"/>
              <a:buChar char="•"/>
              <a:defRPr/>
            </a:pPr>
            <a:r>
              <a:rPr lang="zh-CN" altLang="en-US" sz="2000" dirty="0"/>
              <a:t>范围题：标题标明论说的大致范围，不标明具体的评论对象。 </a:t>
            </a:r>
          </a:p>
          <a:p>
            <a:pPr marL="609600" indent="-609600" eaLnBrk="1" fontAlgn="auto" hangingPunct="1">
              <a:lnSpc>
                <a:spcPct val="80000"/>
              </a:lnSpc>
              <a:buClr>
                <a:schemeClr val="accent1">
                  <a:lumMod val="75000"/>
                </a:schemeClr>
              </a:buClr>
              <a:buFont typeface="Arial"/>
              <a:buChar char="•"/>
              <a:defRPr/>
            </a:pPr>
            <a:r>
              <a:rPr lang="zh-CN" altLang="en-US" sz="2000" dirty="0"/>
              <a:t>对象题： 标题只标出事实性内容，象消息标题，</a:t>
            </a:r>
            <a:r>
              <a:rPr lang="zh-CN" altLang="en-US" sz="2000" dirty="0" smtClean="0"/>
              <a:t>如</a:t>
            </a:r>
            <a:endParaRPr lang="en-US" altLang="zh-CN" sz="2000" dirty="0" smtClean="0"/>
          </a:p>
          <a:p>
            <a:pPr marL="609600" indent="-609600" eaLnBrk="1" fontAlgn="auto" hangingPunct="1">
              <a:lnSpc>
                <a:spcPct val="80000"/>
              </a:lnSpc>
              <a:buClr>
                <a:schemeClr val="accent1">
                  <a:lumMod val="75000"/>
                </a:schemeClr>
              </a:buClr>
              <a:buFont typeface="Arial"/>
              <a:buChar char="•"/>
              <a:defRPr/>
            </a:pPr>
            <a:r>
              <a:rPr lang="en-US" altLang="zh-CN" sz="2000" dirty="0" smtClean="0"/>
              <a:t>《</a:t>
            </a:r>
            <a:r>
              <a:rPr lang="zh-CN" altLang="en-US" sz="2000" dirty="0"/>
              <a:t>韩国建宫</a:t>
            </a:r>
            <a:r>
              <a:rPr lang="en-US" altLang="zh-CN" sz="2000" dirty="0"/>
              <a:t>》</a:t>
            </a:r>
            <a:r>
              <a:rPr lang="zh-CN" altLang="en-US" sz="2000" dirty="0"/>
              <a:t>、</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马加洛夫死</a:t>
            </a:r>
            <a:r>
              <a:rPr lang="en-US" altLang="zh-CN" sz="2000" dirty="0" smtClean="0">
                <a:latin typeface="宋体" panose="02010600030101010101" pitchFamily="2" charset="-122"/>
                <a:ea typeface="宋体" panose="02010600030101010101" pitchFamily="2" charset="-122"/>
              </a:rPr>
              <a:t>》</a:t>
            </a:r>
            <a:r>
              <a:rPr lang="zh-CN" altLang="en-US" sz="2000" dirty="0" smtClean="0">
                <a:latin typeface="宋体" panose="02010600030101010101" pitchFamily="2" charset="-122"/>
                <a:ea typeface="宋体" panose="02010600030101010101" pitchFamily="2" charset="-122"/>
              </a:rPr>
              <a:t>、</a:t>
            </a:r>
            <a:r>
              <a:rPr lang="en-US" altLang="zh-CN" sz="2000" dirty="0" smtClean="0">
                <a:latin typeface="宋体" panose="02010600030101010101" pitchFamily="2" charset="-122"/>
                <a:ea typeface="宋体" panose="02010600030101010101" pitchFamily="2" charset="-122"/>
              </a:rPr>
              <a:t>《6000</a:t>
            </a:r>
            <a:r>
              <a:rPr lang="zh-CN" altLang="en-US" sz="2000" dirty="0">
                <a:latin typeface="宋体" panose="02010600030101010101" pitchFamily="2" charset="-122"/>
                <a:ea typeface="宋体" panose="02010600030101010101" pitchFamily="2" charset="-122"/>
              </a:rPr>
              <a:t>死魂灵侵吞千万养老金</a:t>
            </a:r>
            <a:r>
              <a:rPr lang="en-US" altLang="zh-CN" sz="2000" dirty="0">
                <a:latin typeface="宋体" panose="02010600030101010101" pitchFamily="2" charset="-122"/>
                <a:ea typeface="宋体" panose="02010600030101010101" pitchFamily="2" charset="-122"/>
              </a:rPr>
              <a:t>》</a:t>
            </a:r>
            <a:r>
              <a:rPr lang="zh-CN" altLang="en-US" sz="2000" dirty="0">
                <a:latin typeface="宋体" panose="02010600030101010101" pitchFamily="2" charset="-122"/>
                <a:ea typeface="宋体" panose="02010600030101010101" pitchFamily="2" charset="-122"/>
              </a:rPr>
              <a:t>（中青报</a:t>
            </a:r>
            <a:r>
              <a:rPr lang="en-US" altLang="zh-CN" sz="2000" dirty="0">
                <a:latin typeface="宋体" panose="02010600030101010101" pitchFamily="2" charset="-122"/>
                <a:ea typeface="宋体" panose="02010600030101010101" pitchFamily="2" charset="-122"/>
              </a:rPr>
              <a:t> </a:t>
            </a:r>
            <a:r>
              <a:rPr lang="zh-CN" altLang="en-US" sz="2000" dirty="0">
                <a:latin typeface="宋体" panose="02010600030101010101" pitchFamily="2" charset="-122"/>
                <a:ea typeface="宋体" panose="02010600030101010101" pitchFamily="2" charset="-122"/>
              </a:rPr>
              <a:t>）</a:t>
            </a:r>
          </a:p>
          <a:p>
            <a:pPr marL="609600" indent="-609600" eaLnBrk="1" fontAlgn="auto" hangingPunct="1">
              <a:lnSpc>
                <a:spcPct val="80000"/>
              </a:lnSpc>
              <a:buClr>
                <a:schemeClr val="accent1">
                  <a:lumMod val="75000"/>
                </a:schemeClr>
              </a:buClr>
              <a:buFont typeface="Arial"/>
              <a:buChar char="•"/>
              <a:defRPr/>
            </a:pPr>
            <a:r>
              <a:rPr lang="zh-CN" altLang="en-US" sz="2000" dirty="0"/>
              <a:t>判断题：作者的论点进入评论标题，表现为标准的判断句，既包含事实性信息，又包含观点性信息。 </a:t>
            </a:r>
          </a:p>
          <a:p>
            <a:pPr marL="609600" indent="-609600" eaLnBrk="1" fontAlgn="auto" hangingPunct="1">
              <a:lnSpc>
                <a:spcPct val="80000"/>
              </a:lnSpc>
              <a:buClr>
                <a:schemeClr val="accent1">
                  <a:lumMod val="75000"/>
                </a:schemeClr>
              </a:buClr>
              <a:buFont typeface="Arial"/>
              <a:buChar char="•"/>
              <a:defRPr/>
            </a:pPr>
            <a:r>
              <a:rPr lang="zh-CN" altLang="en-US" sz="2000" dirty="0"/>
              <a:t>附加题： </a:t>
            </a:r>
            <a:r>
              <a:rPr lang="zh-CN" altLang="en-US" sz="2000" dirty="0" smtClean="0"/>
              <a:t>大</a:t>
            </a:r>
            <a:r>
              <a:rPr lang="zh-CN" altLang="en-US" sz="2000" dirty="0"/>
              <a:t>字号</a:t>
            </a:r>
            <a:r>
              <a:rPr lang="zh-CN" altLang="en-US" sz="2000" dirty="0" smtClean="0"/>
              <a:t>的虚题，</a:t>
            </a:r>
            <a:r>
              <a:rPr lang="zh-CN" altLang="en-US" sz="2000" dirty="0"/>
              <a:t>附加一个小字号的实题，标明具体判断或评论对象。</a:t>
            </a:r>
          </a:p>
          <a:p>
            <a:pPr marL="609600" indent="-609600" eaLnBrk="1" fontAlgn="auto" hangingPunct="1">
              <a:lnSpc>
                <a:spcPct val="80000"/>
              </a:lnSpc>
              <a:buClr>
                <a:schemeClr val="accent1">
                  <a:lumMod val="75000"/>
                </a:schemeClr>
              </a:buClr>
              <a:buFont typeface="Wingdings" panose="05000000000000000000" pitchFamily="2" charset="2"/>
              <a:buNone/>
              <a:defRPr/>
            </a:pPr>
            <a:r>
              <a:rPr lang="zh-CN" altLang="en-US" sz="2000" dirty="0"/>
              <a:t>            </a:t>
            </a:r>
            <a:r>
              <a:rPr lang="en-US" altLang="zh-CN" sz="2000" dirty="0"/>
              <a:t>《</a:t>
            </a:r>
            <a:r>
              <a:rPr lang="zh-CN" altLang="en-US" sz="2000" dirty="0"/>
              <a:t>由超生罚款到缴纳社抚费</a:t>
            </a:r>
            <a:r>
              <a:rPr lang="en-US" altLang="zh-CN" sz="2000" dirty="0">
                <a:latin typeface="Arial"/>
              </a:rPr>
              <a:t>——</a:t>
            </a:r>
            <a:r>
              <a:rPr lang="zh-CN" altLang="en-US" sz="2000" dirty="0"/>
              <a:t>一个非同小可的进步</a:t>
            </a:r>
            <a:r>
              <a:rPr lang="en-US" altLang="zh-CN" sz="2000" dirty="0"/>
              <a:t>》 </a:t>
            </a:r>
            <a:r>
              <a:rPr lang="zh-CN" altLang="en-US" sz="2000" dirty="0"/>
              <a:t>（中青报，</a:t>
            </a:r>
            <a:r>
              <a:rPr lang="en-US" altLang="zh-CN" sz="2000" dirty="0"/>
              <a:t> </a:t>
            </a:r>
            <a:r>
              <a:rPr lang="zh-CN" altLang="en-US" sz="2000" dirty="0"/>
              <a:t>）</a:t>
            </a:r>
          </a:p>
          <a:p>
            <a:pPr marL="609600" indent="-609600" eaLnBrk="1" fontAlgn="auto" hangingPunct="1">
              <a:lnSpc>
                <a:spcPct val="80000"/>
              </a:lnSpc>
              <a:buClr>
                <a:schemeClr val="accent1">
                  <a:lumMod val="75000"/>
                </a:schemeClr>
              </a:buClr>
              <a:buFont typeface="Wingdings" panose="05000000000000000000" pitchFamily="2" charset="2"/>
              <a:buNone/>
              <a:defRPr/>
            </a:pPr>
            <a:r>
              <a:rPr lang="zh-CN" altLang="en-US" dirty="0"/>
              <a:t>        </a:t>
            </a:r>
            <a:r>
              <a:rPr lang="en-US" altLang="zh-CN" dirty="0"/>
              <a:t>《</a:t>
            </a:r>
            <a:r>
              <a:rPr lang="en-US" altLang="zh-CN" dirty="0">
                <a:latin typeface="Arial"/>
              </a:rPr>
              <a:t>“</a:t>
            </a:r>
            <a:r>
              <a:rPr lang="zh-CN" altLang="en-US" dirty="0"/>
              <a:t>告密档案</a:t>
            </a:r>
            <a:r>
              <a:rPr lang="zh-CN" altLang="en-US" dirty="0">
                <a:latin typeface="Arial"/>
              </a:rPr>
              <a:t>”</a:t>
            </a:r>
            <a:r>
              <a:rPr lang="zh-CN" altLang="en-US" dirty="0"/>
              <a:t>与对一个时代的反省</a:t>
            </a:r>
            <a:r>
              <a:rPr lang="en-US" altLang="zh-CN" dirty="0">
                <a:latin typeface="Arial"/>
              </a:rPr>
              <a:t>——</a:t>
            </a:r>
            <a:r>
              <a:rPr lang="zh-CN" altLang="en-US" dirty="0"/>
              <a:t>划定</a:t>
            </a:r>
            <a:r>
              <a:rPr lang="zh-CN" altLang="en-US" dirty="0">
                <a:latin typeface="Arial"/>
              </a:rPr>
              <a:t>“</a:t>
            </a:r>
            <a:r>
              <a:rPr lang="zh-CN" altLang="en-US" dirty="0"/>
              <a:t>罪与非罪</a:t>
            </a:r>
            <a:r>
              <a:rPr lang="zh-CN" altLang="en-US" dirty="0">
                <a:latin typeface="Arial"/>
              </a:rPr>
              <a:t>”</a:t>
            </a:r>
            <a:r>
              <a:rPr lang="zh-CN" altLang="en-US" dirty="0"/>
              <a:t>的界限</a:t>
            </a:r>
            <a:r>
              <a:rPr lang="en-US" altLang="zh-CN" dirty="0"/>
              <a:t>》(</a:t>
            </a:r>
            <a:r>
              <a:rPr lang="zh-CN" altLang="en-US" dirty="0"/>
              <a:t>南方周末 </a:t>
            </a:r>
            <a:r>
              <a:rPr lang="en-US" altLang="zh-CN" dirty="0"/>
              <a:t> )</a:t>
            </a:r>
          </a:p>
        </p:txBody>
      </p:sp>
      <p:sp>
        <p:nvSpPr>
          <p:cNvPr id="128004" name="日期占位符 3">
            <a:extLst>
              <a:ext uri="{FF2B5EF4-FFF2-40B4-BE49-F238E27FC236}">
                <a16:creationId xmlns="" xmlns:a16="http://schemas.microsoft.com/office/drawing/2014/main" id="{AA95325F-A841-4B0D-AFCF-50C5CA879312}"/>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11A3711-96AA-4FF1-8AFC-A1F20FE24FE8}"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8005" name="页脚占位符 5">
            <a:extLst>
              <a:ext uri="{FF2B5EF4-FFF2-40B4-BE49-F238E27FC236}">
                <a16:creationId xmlns="" xmlns:a16="http://schemas.microsoft.com/office/drawing/2014/main" id="{AEFE07C7-EF16-473B-81C9-BFFE323A500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8006" name="灯片编号占位符 4">
            <a:extLst>
              <a:ext uri="{FF2B5EF4-FFF2-40B4-BE49-F238E27FC236}">
                <a16:creationId xmlns="" xmlns:a16="http://schemas.microsoft.com/office/drawing/2014/main" id="{1E11E47C-18EC-418E-A27E-63D5D28C6108}"/>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0F43D41-3159-467B-B1B5-2D65726C06A1}"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87</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a:extLst>
              <a:ext uri="{FF2B5EF4-FFF2-40B4-BE49-F238E27FC236}">
                <a16:creationId xmlns="" xmlns:a16="http://schemas.microsoft.com/office/drawing/2014/main" id="{157F1A16-8B26-4240-8D35-4C9780102055}"/>
              </a:ext>
            </a:extLst>
          </p:cNvPr>
          <p:cNvSpPr>
            <a:spLocks noGrp="1" noRot="1"/>
          </p:cNvSpPr>
          <p:nvPr>
            <p:ph type="title"/>
          </p:nvPr>
        </p:nvSpPr>
        <p:spPr>
          <a:xfrm>
            <a:off x="982663" y="457200"/>
            <a:ext cx="7704137" cy="1981200"/>
          </a:xfrm>
        </p:spPr>
        <p:txBody>
          <a:bodyPr/>
          <a:lstStyle/>
          <a:p>
            <a:pPr eaLnBrk="1" hangingPunct="1"/>
            <a:r>
              <a:rPr lang="zh-CN" altLang="en-US" dirty="0">
                <a:ln>
                  <a:noFill/>
                </a:ln>
              </a:rPr>
              <a:t>第七章   谋篇</a:t>
            </a:r>
          </a:p>
        </p:txBody>
      </p:sp>
      <p:sp>
        <p:nvSpPr>
          <p:cNvPr id="228355" name="Rectangle 3">
            <a:extLst>
              <a:ext uri="{FF2B5EF4-FFF2-40B4-BE49-F238E27FC236}">
                <a16:creationId xmlns="" xmlns:a16="http://schemas.microsoft.com/office/drawing/2014/main" id="{79705EFA-46E9-4EE4-8FFC-338CBE731B8E}"/>
              </a:ext>
            </a:extLst>
          </p:cNvPr>
          <p:cNvSpPr>
            <a:spLocks noGrp="1" noChangeArrowheads="1"/>
          </p:cNvSpPr>
          <p:nvPr>
            <p:ph idx="1"/>
          </p:nvPr>
        </p:nvSpPr>
        <p:spPr>
          <a:xfrm>
            <a:off x="982663" y="2667000"/>
            <a:ext cx="7704137" cy="3332163"/>
          </a:xfrm>
        </p:spPr>
        <p:txBody>
          <a:bodyPr rtlCol="0">
            <a:normAutofit fontScale="92500" lnSpcReduction="20000"/>
          </a:bodyPr>
          <a:lstStyle/>
          <a:p>
            <a:pPr marL="1168400" lvl="1" indent="-711200" eaLnBrk="1" fontAlgn="auto" hangingPunct="1">
              <a:lnSpc>
                <a:spcPct val="90000"/>
              </a:lnSpc>
              <a:buClr>
                <a:schemeClr val="accent1">
                  <a:lumMod val="75000"/>
                </a:schemeClr>
              </a:buClr>
              <a:buFont typeface="Wingdings" panose="05000000000000000000" pitchFamily="2" charset="2"/>
              <a:buNone/>
              <a:defRPr/>
            </a:pPr>
            <a:r>
              <a:rPr lang="zh-CN" altLang="en-US" sz="2400" dirty="0"/>
              <a:t>（三）新闻评论标题的制作</a:t>
            </a:r>
            <a:r>
              <a:rPr lang="en-US" altLang="zh-CN" sz="2400" dirty="0">
                <a:latin typeface="Arial"/>
              </a:rPr>
              <a:t>——</a:t>
            </a:r>
            <a:r>
              <a:rPr lang="zh-CN" altLang="en-US" sz="2400" dirty="0"/>
              <a:t>最佳标准：事实与观点最完美的结合</a:t>
            </a:r>
          </a:p>
          <a:p>
            <a:pPr marL="812800" indent="-812800" eaLnBrk="1" fontAlgn="auto" hangingPunct="1">
              <a:lnSpc>
                <a:spcPct val="90000"/>
              </a:lnSpc>
              <a:buClr>
                <a:schemeClr val="accent1">
                  <a:lumMod val="75000"/>
                </a:schemeClr>
              </a:buClr>
              <a:buFont typeface="Arial"/>
              <a:buChar char="•"/>
              <a:defRPr/>
            </a:pPr>
            <a:r>
              <a:rPr lang="zh-CN" altLang="en-US" sz="2800" dirty="0"/>
              <a:t>从传播效果的角度分析，新闻评论的标题应该包含事实和观点两个基本要素</a:t>
            </a:r>
          </a:p>
          <a:p>
            <a:pPr marL="812800" indent="-812800" eaLnBrk="1" fontAlgn="auto" hangingPunct="1">
              <a:lnSpc>
                <a:spcPct val="90000"/>
              </a:lnSpc>
              <a:buClr>
                <a:schemeClr val="accent1">
                  <a:lumMod val="75000"/>
                </a:schemeClr>
              </a:buClr>
              <a:buFont typeface="Arial"/>
              <a:buChar char="•"/>
              <a:defRPr/>
            </a:pPr>
            <a:r>
              <a:rPr lang="zh-CN" altLang="en-US" sz="2800" dirty="0"/>
              <a:t>好的新闻标题需要很强的概括能力。</a:t>
            </a:r>
          </a:p>
          <a:p>
            <a:pPr marL="812800" indent="-812800" eaLnBrk="1" fontAlgn="auto" hangingPunct="1">
              <a:lnSpc>
                <a:spcPct val="90000"/>
              </a:lnSpc>
              <a:buClr>
                <a:schemeClr val="accent1">
                  <a:lumMod val="75000"/>
                </a:schemeClr>
              </a:buClr>
              <a:buFont typeface="Arial"/>
              <a:buChar char="•"/>
              <a:defRPr/>
            </a:pPr>
            <a:r>
              <a:rPr lang="zh-CN" altLang="en-US" sz="2800" dirty="0"/>
              <a:t>新闻标题的制作，首先是信息的选择和取舍；其次是修辞问题。</a:t>
            </a:r>
          </a:p>
          <a:p>
            <a:pPr marL="812800" indent="-812800" eaLnBrk="1" fontAlgn="auto" hangingPunct="1">
              <a:lnSpc>
                <a:spcPct val="90000"/>
              </a:lnSpc>
              <a:buClr>
                <a:schemeClr val="accent1">
                  <a:lumMod val="75000"/>
                </a:schemeClr>
              </a:buClr>
              <a:buFont typeface="Arial"/>
              <a:buChar char="•"/>
              <a:defRPr/>
            </a:pPr>
            <a:r>
              <a:rPr lang="zh-CN" altLang="en-US" sz="2800" dirty="0"/>
              <a:t>不同媒体以及不同定位的媒体对新闻评论标题有不同的要求。</a:t>
            </a:r>
            <a:r>
              <a:rPr lang="zh-CN" altLang="en-US" dirty="0"/>
              <a:t> </a:t>
            </a:r>
          </a:p>
        </p:txBody>
      </p:sp>
      <p:sp>
        <p:nvSpPr>
          <p:cNvPr id="129028" name="日期占位符 3">
            <a:extLst>
              <a:ext uri="{FF2B5EF4-FFF2-40B4-BE49-F238E27FC236}">
                <a16:creationId xmlns="" xmlns:a16="http://schemas.microsoft.com/office/drawing/2014/main" id="{9B6C1A83-5D43-496B-90FF-18E72EB0912B}"/>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A4334E3-5C69-4FC1-AFC1-DE58396F78BE}"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29029" name="页脚占位符 5">
            <a:extLst>
              <a:ext uri="{FF2B5EF4-FFF2-40B4-BE49-F238E27FC236}">
                <a16:creationId xmlns="" xmlns:a16="http://schemas.microsoft.com/office/drawing/2014/main" id="{9E415910-1C18-4A51-AC21-94C3A1E0740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29030" name="灯片编号占位符 4">
            <a:extLst>
              <a:ext uri="{FF2B5EF4-FFF2-40B4-BE49-F238E27FC236}">
                <a16:creationId xmlns="" xmlns:a16="http://schemas.microsoft.com/office/drawing/2014/main" id="{54134686-4044-4D6C-A9AC-B6BA9886ACF7}"/>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66B55E49-2F96-4434-83E4-1F80FC18CCC0}"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88</a:t>
            </a:fld>
            <a:endParaRPr lang="en-US" altLang="zh-CN" sz="1200">
              <a:latin typeface="Arial" panose="020B0604020202020204" pitchFamily="34" charset="0"/>
              <a:ea typeface="宋体" panose="02010600030101010101" pitchFamily="2" charset="-122"/>
            </a:endParaRP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a:extLst>
              <a:ext uri="{FF2B5EF4-FFF2-40B4-BE49-F238E27FC236}">
                <a16:creationId xmlns="" xmlns:a16="http://schemas.microsoft.com/office/drawing/2014/main" id="{8F3DD9D7-0851-4B25-B115-AAB968A88ACC}"/>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130051" name="Rectangle 3">
            <a:extLst>
              <a:ext uri="{FF2B5EF4-FFF2-40B4-BE49-F238E27FC236}">
                <a16:creationId xmlns="" xmlns:a16="http://schemas.microsoft.com/office/drawing/2014/main" id="{E8A024FE-A3C4-4F35-A64D-5ED68748169F}"/>
              </a:ext>
            </a:extLst>
          </p:cNvPr>
          <p:cNvSpPr>
            <a:spLocks noGrp="1"/>
          </p:cNvSpPr>
          <p:nvPr>
            <p:ph idx="1"/>
          </p:nvPr>
        </p:nvSpPr>
        <p:spPr>
          <a:xfrm>
            <a:off x="982663" y="2667000"/>
            <a:ext cx="7704137" cy="3332163"/>
          </a:xfrm>
        </p:spPr>
        <p:txBody>
          <a:bodyPr/>
          <a:lstStyle/>
          <a:p>
            <a:pPr eaLnBrk="1" hangingPunct="1"/>
            <a:r>
              <a:rPr lang="zh-CN" altLang="en-US" dirty="0"/>
              <a:t>对工程建设审批制的反思 </a:t>
            </a:r>
          </a:p>
          <a:p>
            <a:pPr eaLnBrk="1" hangingPunct="1"/>
            <a:r>
              <a:rPr lang="zh-CN" altLang="en-US" dirty="0"/>
              <a:t>违法景观台是怎么盖到五层的</a:t>
            </a:r>
          </a:p>
          <a:p>
            <a:pPr eaLnBrk="1" hangingPunct="1"/>
            <a:r>
              <a:rPr lang="en-US" altLang="zh-CN" dirty="0"/>
              <a:t>〈</a:t>
            </a:r>
            <a:r>
              <a:rPr lang="en-US" altLang="zh-CN" dirty="0">
                <a:latin typeface="Arial" panose="020B0604020202020204" pitchFamily="34" charset="0"/>
              </a:rPr>
              <a:t>“</a:t>
            </a:r>
            <a:r>
              <a:rPr lang="zh-CN" altLang="en-US" dirty="0"/>
              <a:t>退步</a:t>
            </a:r>
            <a:r>
              <a:rPr lang="zh-CN" altLang="en-US" dirty="0">
                <a:latin typeface="Arial" panose="020B0604020202020204" pitchFamily="34" charset="0"/>
              </a:rPr>
              <a:t>”</a:t>
            </a:r>
            <a:r>
              <a:rPr lang="zh-CN" altLang="en-US" dirty="0"/>
              <a:t>政策的现实思维</a:t>
            </a:r>
            <a:r>
              <a:rPr lang="en-US" altLang="zh-CN" dirty="0"/>
              <a:t>〉</a:t>
            </a:r>
          </a:p>
          <a:p>
            <a:pPr eaLnBrk="1" hangingPunct="1"/>
            <a:r>
              <a:rPr lang="zh-CN" altLang="en-US" dirty="0"/>
              <a:t>清洁针具和安全套彰显的人道</a:t>
            </a:r>
          </a:p>
          <a:p>
            <a:r>
              <a:rPr lang="zh-CN" altLang="en-US" b="1" dirty="0" smtClean="0"/>
              <a:t>设立</a:t>
            </a:r>
            <a:r>
              <a:rPr lang="zh-CN" altLang="en-US" b="1" dirty="0"/>
              <a:t>高校专门投诉平台，校园防疫就该听听学生心</a:t>
            </a:r>
            <a:r>
              <a:rPr lang="zh-CN" altLang="en-US" b="1" dirty="0" smtClean="0"/>
              <a:t>声</a:t>
            </a:r>
            <a:endParaRPr lang="en-US" altLang="zh-CN" b="1" dirty="0" smtClean="0"/>
          </a:p>
          <a:p>
            <a:endParaRPr lang="zh-CN" altLang="en-US" b="1" dirty="0"/>
          </a:p>
        </p:txBody>
      </p:sp>
      <p:sp>
        <p:nvSpPr>
          <p:cNvPr id="130052" name="日期占位符 3">
            <a:extLst>
              <a:ext uri="{FF2B5EF4-FFF2-40B4-BE49-F238E27FC236}">
                <a16:creationId xmlns="" xmlns:a16="http://schemas.microsoft.com/office/drawing/2014/main" id="{E918D2E6-3E91-40F5-995D-4303FEAB067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060B5DA-AC59-4F7B-95F3-88315DB7488A}"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0053" name="页脚占位符 5">
            <a:extLst>
              <a:ext uri="{FF2B5EF4-FFF2-40B4-BE49-F238E27FC236}">
                <a16:creationId xmlns="" xmlns:a16="http://schemas.microsoft.com/office/drawing/2014/main" id="{1A482B52-DC3F-424F-9C1C-F66D7606175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0054" name="灯片编号占位符 4">
            <a:extLst>
              <a:ext uri="{FF2B5EF4-FFF2-40B4-BE49-F238E27FC236}">
                <a16:creationId xmlns="" xmlns:a16="http://schemas.microsoft.com/office/drawing/2014/main" id="{A9CEAD18-301F-44CE-B29E-D0F7137D9BD2}"/>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A950F681-556B-4754-8658-DCAE0A018193}"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89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a:extLst>
              <a:ext uri="{FF2B5EF4-FFF2-40B4-BE49-F238E27FC236}">
                <a16:creationId xmlns="" xmlns:a16="http://schemas.microsoft.com/office/drawing/2014/main" id="{2980C795-69FF-43B7-9A97-A8896C6787A8}"/>
              </a:ext>
            </a:extLst>
          </p:cNvPr>
          <p:cNvSpPr>
            <a:spLocks noGrp="1" noRot="1"/>
          </p:cNvSpPr>
          <p:nvPr>
            <p:ph type="title"/>
          </p:nvPr>
        </p:nvSpPr>
        <p:spPr>
          <a:xfrm>
            <a:off x="982663" y="0"/>
            <a:ext cx="7704137" cy="1124744"/>
          </a:xfrm>
        </p:spPr>
        <p:txBody>
          <a:bodyPr/>
          <a:lstStyle/>
          <a:p>
            <a:pPr eaLnBrk="1" hangingPunct="1"/>
            <a:r>
              <a:rPr lang="zh-CN" altLang="en-US" sz="3600" dirty="0"/>
              <a:t>第二章 财经</a:t>
            </a:r>
            <a:r>
              <a:rPr lang="zh-CN" altLang="en-US" sz="3600" dirty="0">
                <a:latin typeface="宋体" panose="02010600030101010101" pitchFamily="2" charset="-122"/>
              </a:rPr>
              <a:t>新闻评论的特点与作用</a:t>
            </a:r>
            <a:r>
              <a:rPr lang="zh-CN" altLang="en-US" sz="3600" dirty="0">
                <a:latin typeface="Arial"/>
              </a:rPr>
              <a:t> </a:t>
            </a:r>
            <a:endParaRPr lang="zh-CN" altLang="en-US" sz="3600" dirty="0">
              <a:ln>
                <a:noFill/>
              </a:ln>
            </a:endParaRPr>
          </a:p>
        </p:txBody>
      </p:sp>
      <p:sp>
        <p:nvSpPr>
          <p:cNvPr id="8195" name="Rectangle 3">
            <a:extLst>
              <a:ext uri="{FF2B5EF4-FFF2-40B4-BE49-F238E27FC236}">
                <a16:creationId xmlns="" xmlns:a16="http://schemas.microsoft.com/office/drawing/2014/main" id="{6C5F6F75-ADCA-487C-989B-A57636E3A4F6}"/>
              </a:ext>
            </a:extLst>
          </p:cNvPr>
          <p:cNvSpPr>
            <a:spLocks noGrp="1" noChangeArrowheads="1"/>
          </p:cNvSpPr>
          <p:nvPr>
            <p:ph idx="1"/>
          </p:nvPr>
        </p:nvSpPr>
        <p:spPr>
          <a:xfrm>
            <a:off x="1116013" y="1124744"/>
            <a:ext cx="7704137" cy="4968552"/>
          </a:xfrm>
        </p:spPr>
        <p:txBody>
          <a:bodyPr rtlCol="0">
            <a:normAutofit fontScale="62500" lnSpcReduction="20000"/>
          </a:bodyPr>
          <a:lstStyle/>
          <a:p>
            <a:pPr eaLnBrk="1" fontAlgn="auto" hangingPunct="1">
              <a:lnSpc>
                <a:spcPct val="80000"/>
              </a:lnSpc>
              <a:buClr>
                <a:schemeClr val="accent1">
                  <a:lumMod val="75000"/>
                </a:schemeClr>
              </a:buClr>
              <a:buFont typeface="Wingdings" panose="05000000000000000000" pitchFamily="2" charset="2"/>
              <a:buNone/>
              <a:defRPr/>
            </a:pPr>
            <a:r>
              <a:rPr lang="zh-CN" altLang="en-US" dirty="0">
                <a:latin typeface="Arial"/>
              </a:rPr>
              <a:t>      </a:t>
            </a:r>
            <a:r>
              <a:rPr lang="zh-CN" altLang="en-US" dirty="0"/>
              <a:t> </a:t>
            </a:r>
            <a:br>
              <a:rPr lang="zh-CN" altLang="en-US" dirty="0"/>
            </a:br>
            <a:r>
              <a:rPr lang="zh-CN" altLang="en-US" sz="3400" dirty="0" smtClean="0">
                <a:latin typeface="宋体" pitchFamily="2" charset="-122"/>
              </a:rPr>
              <a:t>一</a:t>
            </a:r>
            <a:r>
              <a:rPr lang="zh-CN" altLang="en-US" sz="3400" dirty="0">
                <a:latin typeface="宋体" pitchFamily="2" charset="-122"/>
              </a:rPr>
              <a:t>、新闻评论与财经新闻评论</a:t>
            </a:r>
            <a:endParaRPr lang="zh-CN" altLang="en-US" sz="3400" dirty="0"/>
          </a:p>
          <a:p>
            <a:pPr eaLnBrk="1" fontAlgn="auto" hangingPunct="1">
              <a:lnSpc>
                <a:spcPct val="170000"/>
              </a:lnSpc>
              <a:buClr>
                <a:schemeClr val="accent1">
                  <a:lumMod val="75000"/>
                </a:schemeClr>
              </a:buClr>
              <a:buFont typeface="Wingdings" panose="05000000000000000000" pitchFamily="2" charset="2"/>
              <a:buNone/>
              <a:defRPr/>
            </a:pPr>
            <a:r>
              <a:rPr lang="zh-CN" altLang="en-US" sz="3400" dirty="0"/>
              <a:t>１、甘惜分</a:t>
            </a:r>
            <a:r>
              <a:rPr lang="en-US" altLang="zh-CN" sz="3400" dirty="0"/>
              <a:t>《</a:t>
            </a:r>
            <a:r>
              <a:rPr lang="zh-CN" altLang="en-US" sz="3400" dirty="0"/>
              <a:t>新闻学大辞典</a:t>
            </a:r>
            <a:r>
              <a:rPr lang="en-US" altLang="zh-CN" sz="3400" dirty="0"/>
              <a:t>》</a:t>
            </a:r>
            <a:r>
              <a:rPr lang="zh-CN" altLang="en-US" sz="3400" dirty="0"/>
              <a:t>（１９９３）针对主要新闻事实，针对当前人们普遍关注和存在的实际问题所发表的一种具有政治倾向的、以广大读者为对象的议论。 </a:t>
            </a:r>
          </a:p>
          <a:p>
            <a:pPr eaLnBrk="1" fontAlgn="auto" hangingPunct="1">
              <a:lnSpc>
                <a:spcPct val="170000"/>
              </a:lnSpc>
              <a:buClr>
                <a:schemeClr val="accent1">
                  <a:lumMod val="75000"/>
                </a:schemeClr>
              </a:buClr>
              <a:buFont typeface="Wingdings" panose="05000000000000000000" pitchFamily="2" charset="2"/>
              <a:buNone/>
              <a:defRPr/>
            </a:pPr>
            <a:r>
              <a:rPr lang="zh-CN" altLang="en-US" sz="3400" dirty="0" smtClean="0"/>
              <a:t>２、范荣康</a:t>
            </a:r>
            <a:r>
              <a:rPr lang="en-US" altLang="zh-CN" sz="3400" dirty="0"/>
              <a:t>《</a:t>
            </a:r>
            <a:r>
              <a:rPr lang="zh-CN" altLang="en-US" sz="3400" dirty="0"/>
              <a:t>新闻评论学</a:t>
            </a:r>
            <a:r>
              <a:rPr lang="en-US" altLang="zh-CN" sz="3400" dirty="0"/>
              <a:t>》</a:t>
            </a:r>
            <a:r>
              <a:rPr lang="zh-CN" altLang="en-US" sz="3400" dirty="0"/>
              <a:t>（１９８８）：新闻评论就是就当天或最近报道的新闻、或者虽未见诸报端但却有新闻意义的事实，所发表的具有政治倾向的、以</a:t>
            </a:r>
            <a:r>
              <a:rPr lang="zh-CN" altLang="en-US" sz="3400" u="sng" dirty="0"/>
              <a:t>广大读者</a:t>
            </a:r>
            <a:r>
              <a:rPr lang="zh-CN" altLang="en-US" sz="3400" dirty="0"/>
              <a:t>为对象的评论文章。 </a:t>
            </a:r>
          </a:p>
        </p:txBody>
      </p:sp>
      <p:sp>
        <p:nvSpPr>
          <p:cNvPr id="22532" name="日期占位符 2">
            <a:extLst>
              <a:ext uri="{FF2B5EF4-FFF2-40B4-BE49-F238E27FC236}">
                <a16:creationId xmlns="" xmlns:a16="http://schemas.microsoft.com/office/drawing/2014/main" id="{AF5A7573-93FD-4179-BED2-B979727D69CE}"/>
              </a:ext>
            </a:extLst>
          </p:cNvPr>
          <p:cNvSpPr>
            <a:spLocks noGrp="1"/>
          </p:cNvSpPr>
          <p:nvPr>
            <p:ph type="dt" sz="quarter" idx="10"/>
          </p:nvPr>
        </p:nvSpPr>
        <p:spPr bwMode="auto">
          <a:xfrm>
            <a:off x="6732588" y="6108700"/>
            <a:ext cx="1468437" cy="365125"/>
          </a:xfr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837374C-3E6F-4165-8720-6C432FDA86E4}"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22533" name="页脚占位符 4">
            <a:extLst>
              <a:ext uri="{FF2B5EF4-FFF2-40B4-BE49-F238E27FC236}">
                <a16:creationId xmlns="" xmlns:a16="http://schemas.microsoft.com/office/drawing/2014/main" id="{E03DB20C-A66D-47B7-ADC4-1A0488C4B1E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22534" name="灯片编号占位符 3">
            <a:extLst>
              <a:ext uri="{FF2B5EF4-FFF2-40B4-BE49-F238E27FC236}">
                <a16:creationId xmlns="" xmlns:a16="http://schemas.microsoft.com/office/drawing/2014/main" id="{097B4EA7-152F-4D93-9EE0-93EBBBC8521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3EE36124-C46A-446E-91F3-6A9B51E87AE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a:extLst>
              <a:ext uri="{FF2B5EF4-FFF2-40B4-BE49-F238E27FC236}">
                <a16:creationId xmlns="" xmlns:a16="http://schemas.microsoft.com/office/drawing/2014/main" id="{2B9FE2BB-3FEB-4D95-99E9-1D667556820D}"/>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231427" name="Rectangle 3">
            <a:extLst>
              <a:ext uri="{FF2B5EF4-FFF2-40B4-BE49-F238E27FC236}">
                <a16:creationId xmlns="" xmlns:a16="http://schemas.microsoft.com/office/drawing/2014/main" id="{A92B9963-8333-4421-84CA-DAF6A5993821}"/>
              </a:ext>
            </a:extLst>
          </p:cNvPr>
          <p:cNvSpPr>
            <a:spLocks noGrp="1" noChangeArrowheads="1"/>
          </p:cNvSpPr>
          <p:nvPr>
            <p:ph idx="1"/>
          </p:nvPr>
        </p:nvSpPr>
        <p:spPr>
          <a:xfrm>
            <a:off x="982663" y="2667000"/>
            <a:ext cx="7704137" cy="3332163"/>
          </a:xfrm>
        </p:spPr>
        <p:txBody>
          <a:bodyPr rtlCol="0">
            <a:normAutofit fontScale="85000" lnSpcReduction="10000"/>
          </a:bodyPr>
          <a:lstStyle/>
          <a:p>
            <a:pPr marL="1168400" lvl="1" indent="-711200" eaLnBrk="1" fontAlgn="auto" hangingPunct="1">
              <a:buClr>
                <a:schemeClr val="accent1">
                  <a:lumMod val="75000"/>
                </a:schemeClr>
              </a:buClr>
              <a:buFont typeface="Wingdings" panose="05000000000000000000" pitchFamily="2" charset="2"/>
              <a:buNone/>
              <a:defRPr/>
            </a:pPr>
            <a:r>
              <a:rPr lang="zh-CN" altLang="en-US" sz="2400" dirty="0"/>
              <a:t>（四）、新闻评论标题的分类</a:t>
            </a:r>
            <a:r>
              <a:rPr lang="en-US" altLang="zh-CN" sz="2400" dirty="0">
                <a:latin typeface="Arial"/>
              </a:rPr>
              <a:t>——</a:t>
            </a:r>
            <a:r>
              <a:rPr lang="zh-CN" altLang="en-US" sz="2400" dirty="0"/>
              <a:t>以内容为标准</a:t>
            </a:r>
          </a:p>
          <a:p>
            <a:pPr marL="812800" indent="-812800" eaLnBrk="1" fontAlgn="auto" hangingPunct="1">
              <a:buClr>
                <a:schemeClr val="accent1">
                  <a:lumMod val="75000"/>
                </a:schemeClr>
              </a:buClr>
              <a:buFont typeface="Wingdings" panose="05000000000000000000" pitchFamily="2" charset="2"/>
              <a:buNone/>
              <a:defRPr/>
            </a:pPr>
            <a:r>
              <a:rPr lang="en-US" altLang="zh-CN" sz="2800" dirty="0"/>
              <a:t>1</a:t>
            </a:r>
            <a:r>
              <a:rPr lang="zh-CN" altLang="en-US" sz="2800" dirty="0"/>
              <a:t>、直接表达观点</a:t>
            </a:r>
            <a:r>
              <a:rPr lang="en-US" altLang="zh-CN" sz="2800" dirty="0">
                <a:latin typeface="Arial"/>
              </a:rPr>
              <a:t>——</a:t>
            </a:r>
            <a:r>
              <a:rPr lang="zh-CN" altLang="en-US" sz="2800" dirty="0"/>
              <a:t>把想说的说出来</a:t>
            </a:r>
          </a:p>
          <a:p>
            <a:pPr marL="0" indent="0" eaLnBrk="1" fontAlgn="auto" hangingPunct="1">
              <a:buClr>
                <a:schemeClr val="accent1">
                  <a:lumMod val="75000"/>
                </a:schemeClr>
              </a:buClr>
              <a:buNone/>
              <a:defRPr/>
            </a:pPr>
            <a:r>
              <a:rPr lang="zh-CN" altLang="en-US" sz="2800" dirty="0" smtClean="0"/>
              <a:t>  郭</a:t>
            </a:r>
            <a:r>
              <a:rPr lang="zh-CN" altLang="en-US" sz="2800" dirty="0"/>
              <a:t>步陶：</a:t>
            </a:r>
            <a:r>
              <a:rPr lang="zh-CN" altLang="en-US" sz="2800" dirty="0">
                <a:ea typeface="楷体_GB2312" pitchFamily="49" charset="-122"/>
              </a:rPr>
              <a:t>新闻评论标题</a:t>
            </a:r>
            <a:r>
              <a:rPr lang="zh-CN" altLang="en-US" sz="2800" dirty="0">
                <a:latin typeface="Arial"/>
                <a:ea typeface="楷体_GB2312" pitchFamily="49" charset="-122"/>
              </a:rPr>
              <a:t>“</a:t>
            </a:r>
            <a:r>
              <a:rPr lang="zh-CN" altLang="en-US" sz="2800" dirty="0">
                <a:ea typeface="楷体_GB2312" pitchFamily="49" charset="-122"/>
              </a:rPr>
              <a:t>怎么叫做好？就是要把评论中</a:t>
            </a:r>
            <a:r>
              <a:rPr lang="zh-CN" altLang="en-US" sz="2800" b="1" dirty="0">
                <a:ea typeface="楷体_GB2312" pitchFamily="49" charset="-122"/>
              </a:rPr>
              <a:t>最重要之点</a:t>
            </a:r>
            <a:r>
              <a:rPr lang="zh-CN" altLang="en-US" sz="2800" dirty="0">
                <a:ea typeface="楷体_GB2312" pitchFamily="49" charset="-122"/>
              </a:rPr>
              <a:t>完全揭出，放在题目以内，使看报的人，一看题目就被它吸引住了，非把这篇评论看完不可。</a:t>
            </a:r>
          </a:p>
          <a:p>
            <a:pPr marL="812800" indent="-812800" eaLnBrk="1" fontAlgn="auto" hangingPunct="1">
              <a:buClr>
                <a:schemeClr val="accent1">
                  <a:lumMod val="75000"/>
                </a:schemeClr>
              </a:buClr>
              <a:buFont typeface="Wingdings" panose="05000000000000000000" pitchFamily="2" charset="2"/>
              <a:buNone/>
              <a:defRPr/>
            </a:pPr>
            <a:endParaRPr lang="zh-CN" altLang="en-US" sz="2800" dirty="0">
              <a:ea typeface="楷体_GB2312" pitchFamily="49" charset="-122"/>
            </a:endParaRPr>
          </a:p>
          <a:p>
            <a:pPr marL="812800" indent="-812800" eaLnBrk="1" fontAlgn="auto" hangingPunct="1">
              <a:buClr>
                <a:schemeClr val="accent1">
                  <a:lumMod val="75000"/>
                </a:schemeClr>
              </a:buClr>
              <a:buFont typeface="Arial"/>
              <a:buChar char="•"/>
              <a:defRPr/>
            </a:pPr>
            <a:r>
              <a:rPr lang="zh-CN" altLang="en-US" dirty="0">
                <a:hlinkClick r:id="rId2"/>
              </a:rPr>
              <a:t>生命权是最大的权利 </a:t>
            </a:r>
            <a:r>
              <a:rPr lang="en-US" altLang="zh-CN" dirty="0">
                <a:hlinkClick r:id="rId2"/>
              </a:rPr>
              <a:t>- </a:t>
            </a:r>
            <a:r>
              <a:rPr lang="zh-CN" altLang="en-US" dirty="0">
                <a:hlinkClick r:id="rId2"/>
              </a:rPr>
              <a:t>经济观察网 － 专业财经新闻网站 </a:t>
            </a:r>
            <a:r>
              <a:rPr lang="en-US" altLang="zh-CN" dirty="0">
                <a:hlinkClick r:id="rId2"/>
              </a:rPr>
              <a:t>(eeo.com.cn)</a:t>
            </a:r>
            <a:endParaRPr lang="en-US" altLang="zh-CN" b="1" dirty="0"/>
          </a:p>
        </p:txBody>
      </p:sp>
      <p:sp>
        <p:nvSpPr>
          <p:cNvPr id="131076" name="日期占位符 3">
            <a:extLst>
              <a:ext uri="{FF2B5EF4-FFF2-40B4-BE49-F238E27FC236}">
                <a16:creationId xmlns="" xmlns:a16="http://schemas.microsoft.com/office/drawing/2014/main" id="{3695CB04-5250-4A29-B388-2E1BF8D2F456}"/>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94952AA-4A2F-45ED-8C9B-B7390532EDC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1077" name="页脚占位符 5">
            <a:extLst>
              <a:ext uri="{FF2B5EF4-FFF2-40B4-BE49-F238E27FC236}">
                <a16:creationId xmlns="" xmlns:a16="http://schemas.microsoft.com/office/drawing/2014/main" id="{97E8B3E6-B6A9-450B-87E8-B198666F66D5}"/>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1078" name="灯片编号占位符 4">
            <a:extLst>
              <a:ext uri="{FF2B5EF4-FFF2-40B4-BE49-F238E27FC236}">
                <a16:creationId xmlns="" xmlns:a16="http://schemas.microsoft.com/office/drawing/2014/main" id="{D194D23F-3ACD-47FA-A12A-811093B666A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67DFF31-D342-4E5B-B1BB-F2C2D403D3D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90</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a:extLst>
              <a:ext uri="{FF2B5EF4-FFF2-40B4-BE49-F238E27FC236}">
                <a16:creationId xmlns="" xmlns:a16="http://schemas.microsoft.com/office/drawing/2014/main" id="{AA20D96E-B163-4F94-A974-EF5C11A88F56}"/>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232451" name="Rectangle 3">
            <a:extLst>
              <a:ext uri="{FF2B5EF4-FFF2-40B4-BE49-F238E27FC236}">
                <a16:creationId xmlns="" xmlns:a16="http://schemas.microsoft.com/office/drawing/2014/main" id="{2C94F0D7-4DE4-432D-B85E-454F30A6E9C4}"/>
              </a:ext>
            </a:extLst>
          </p:cNvPr>
          <p:cNvSpPr>
            <a:spLocks noGrp="1" noChangeArrowheads="1"/>
          </p:cNvSpPr>
          <p:nvPr>
            <p:ph idx="1"/>
          </p:nvPr>
        </p:nvSpPr>
        <p:spPr>
          <a:xfrm>
            <a:off x="982663" y="2667000"/>
            <a:ext cx="7704137" cy="3332163"/>
          </a:xfrm>
        </p:spPr>
        <p:txBody>
          <a:bodyPr rtlCol="0">
            <a:normAutofit fontScale="92500" lnSpcReduction="10000"/>
          </a:bodyPr>
          <a:lstStyle/>
          <a:p>
            <a:pPr marL="609600" indent="-609600" eaLnBrk="1" fontAlgn="auto" hangingPunct="1">
              <a:lnSpc>
                <a:spcPct val="90000"/>
              </a:lnSpc>
              <a:buClr>
                <a:schemeClr val="accent1">
                  <a:lumMod val="75000"/>
                </a:schemeClr>
              </a:buClr>
              <a:buFont typeface="Wingdings" panose="05000000000000000000" pitchFamily="2" charset="2"/>
              <a:buNone/>
              <a:defRPr/>
            </a:pPr>
            <a:r>
              <a:rPr lang="zh-CN" altLang="en-US" sz="2800" dirty="0"/>
              <a:t>２、间接表达观点</a:t>
            </a:r>
          </a:p>
          <a:p>
            <a:pPr marL="609600" indent="-609600" eaLnBrk="1" fontAlgn="auto" hangingPunct="1">
              <a:lnSpc>
                <a:spcPct val="90000"/>
              </a:lnSpc>
              <a:buClr>
                <a:schemeClr val="accent1">
                  <a:lumMod val="75000"/>
                </a:schemeClr>
              </a:buClr>
              <a:buFont typeface="Wingdings" panose="05000000000000000000" pitchFamily="2" charset="2"/>
              <a:buNone/>
              <a:defRPr/>
            </a:pPr>
            <a:r>
              <a:rPr lang="zh-CN" altLang="en-US" sz="2800" dirty="0"/>
              <a:t>（</a:t>
            </a:r>
            <a:r>
              <a:rPr lang="en-US" altLang="zh-CN" sz="2800" dirty="0"/>
              <a:t>1</a:t>
            </a:r>
            <a:r>
              <a:rPr lang="zh-CN" altLang="en-US" sz="2800" dirty="0"/>
              <a:t>）作为判断句的标题，主谓语缺省：　</a:t>
            </a:r>
          </a:p>
          <a:p>
            <a:pPr marL="609600" indent="-609600"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杨致焕先生的悲剧</a:t>
            </a:r>
            <a:r>
              <a:rPr lang="en-US" altLang="zh-CN" sz="2800" dirty="0"/>
              <a:t>〉</a:t>
            </a:r>
            <a:r>
              <a:rPr lang="zh-CN" altLang="en-US" sz="2800" dirty="0"/>
              <a:t>（中新社</a:t>
            </a:r>
            <a:r>
              <a:rPr lang="en-US" altLang="zh-CN" sz="2800" dirty="0"/>
              <a:t> </a:t>
            </a:r>
            <a:r>
              <a:rPr lang="zh-CN" altLang="en-US" sz="2800" dirty="0"/>
              <a:t>）</a:t>
            </a:r>
          </a:p>
          <a:p>
            <a:pPr marL="609600" indent="-609600"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人类文明价值的超越性体现</a:t>
            </a:r>
            <a:r>
              <a:rPr lang="en-US" altLang="zh-CN" sz="2800" dirty="0"/>
              <a:t>〉</a:t>
            </a:r>
            <a:r>
              <a:rPr lang="zh-CN" altLang="en-US" sz="2800" dirty="0"/>
              <a:t>（文汇报）</a:t>
            </a:r>
          </a:p>
          <a:p>
            <a:pPr marL="609600" indent="-609600" eaLnBrk="1" fontAlgn="auto" hangingPunct="1">
              <a:lnSpc>
                <a:spcPct val="90000"/>
              </a:lnSpc>
              <a:buClr>
                <a:schemeClr val="accent1">
                  <a:lumMod val="75000"/>
                </a:schemeClr>
              </a:buClr>
              <a:buFont typeface="Wingdings" panose="05000000000000000000" pitchFamily="2" charset="2"/>
              <a:buNone/>
              <a:defRPr/>
            </a:pPr>
            <a:r>
              <a:rPr lang="zh-CN" altLang="en-US" sz="2800" dirty="0"/>
              <a:t>（</a:t>
            </a:r>
            <a:r>
              <a:rPr lang="en-US" altLang="zh-CN" sz="2800" dirty="0"/>
              <a:t>2</a:t>
            </a:r>
            <a:r>
              <a:rPr lang="zh-CN" altLang="en-US" sz="2800" dirty="0"/>
              <a:t>）表达事物关系的</a:t>
            </a:r>
            <a:r>
              <a:rPr lang="zh-CN" altLang="en-US" sz="2800" dirty="0">
                <a:latin typeface="Arial"/>
              </a:rPr>
              <a:t>“</a:t>
            </a:r>
            <a:r>
              <a:rPr lang="zh-CN" altLang="en-US" sz="2800" dirty="0"/>
              <a:t>并列题</a:t>
            </a:r>
            <a:r>
              <a:rPr lang="zh-CN" altLang="en-US" sz="2800" dirty="0">
                <a:latin typeface="Arial"/>
              </a:rPr>
              <a:t>”</a:t>
            </a:r>
            <a:r>
              <a:rPr lang="zh-CN" altLang="en-US" sz="2800" dirty="0"/>
              <a:t>，本身是对两个或两个以上事物</a:t>
            </a:r>
            <a:r>
              <a:rPr lang="zh-CN" altLang="en-US" sz="2800" dirty="0">
                <a:latin typeface="Arial"/>
              </a:rPr>
              <a:t>“</a:t>
            </a:r>
            <a:r>
              <a:rPr lang="zh-CN" altLang="en-US" sz="2800" dirty="0"/>
              <a:t>关系</a:t>
            </a:r>
            <a:r>
              <a:rPr lang="zh-CN" altLang="en-US" sz="2800" dirty="0">
                <a:latin typeface="Arial"/>
              </a:rPr>
              <a:t>”</a:t>
            </a:r>
            <a:r>
              <a:rPr lang="zh-CN" altLang="en-US" sz="2800" dirty="0"/>
              <a:t>的缺省。</a:t>
            </a:r>
          </a:p>
          <a:p>
            <a:pPr marL="609600" indent="-609600" eaLnBrk="1" fontAlgn="auto" hangingPunct="1">
              <a:lnSpc>
                <a:spcPct val="90000"/>
              </a:lnSpc>
              <a:buClr>
                <a:schemeClr val="accent1">
                  <a:lumMod val="75000"/>
                </a:schemeClr>
              </a:buClr>
              <a:buFont typeface="Wingdings" panose="05000000000000000000" pitchFamily="2" charset="2"/>
              <a:buNone/>
              <a:defRPr/>
            </a:pPr>
            <a:r>
              <a:rPr lang="en-US" altLang="zh-CN" sz="2800" dirty="0"/>
              <a:t>〈</a:t>
            </a:r>
            <a:r>
              <a:rPr lang="zh-CN" altLang="en-US" sz="2800" dirty="0"/>
              <a:t>忧国、爱国和报国</a:t>
            </a:r>
            <a:r>
              <a:rPr lang="en-US" altLang="zh-CN" sz="2800" dirty="0"/>
              <a:t>〉</a:t>
            </a:r>
            <a:r>
              <a:rPr lang="zh-CN" altLang="en-US" sz="2800" dirty="0"/>
              <a:t>（解放日报</a:t>
            </a:r>
            <a:r>
              <a:rPr lang="en-US" altLang="zh-CN" sz="2800" dirty="0"/>
              <a:t> </a:t>
            </a:r>
            <a:r>
              <a:rPr lang="zh-CN" altLang="en-US" sz="2800" dirty="0"/>
              <a:t>）</a:t>
            </a:r>
          </a:p>
        </p:txBody>
      </p:sp>
      <p:sp>
        <p:nvSpPr>
          <p:cNvPr id="132100" name="日期占位符 3">
            <a:extLst>
              <a:ext uri="{FF2B5EF4-FFF2-40B4-BE49-F238E27FC236}">
                <a16:creationId xmlns="" xmlns:a16="http://schemas.microsoft.com/office/drawing/2014/main" id="{735E1A72-6352-4708-B691-C8AE8B9885A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DED9E70-9E04-449A-9C20-3AB0F5C619C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2101" name="页脚占位符 5">
            <a:extLst>
              <a:ext uri="{FF2B5EF4-FFF2-40B4-BE49-F238E27FC236}">
                <a16:creationId xmlns="" xmlns:a16="http://schemas.microsoft.com/office/drawing/2014/main" id="{F8CE5E7D-03CA-48C2-B848-7E73A062B21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2102" name="灯片编号占位符 4">
            <a:extLst>
              <a:ext uri="{FF2B5EF4-FFF2-40B4-BE49-F238E27FC236}">
                <a16:creationId xmlns="" xmlns:a16="http://schemas.microsoft.com/office/drawing/2014/main" id="{A206992A-44C1-46EF-8231-16487CC571FC}"/>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C1087FE-DB03-4DD9-A1B7-16A365D3DD6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91</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a:extLst>
              <a:ext uri="{FF2B5EF4-FFF2-40B4-BE49-F238E27FC236}">
                <a16:creationId xmlns="" xmlns:a16="http://schemas.microsoft.com/office/drawing/2014/main" id="{FD662E6B-B205-48CD-9B4A-874D653D5598}"/>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133123" name="Rectangle 3">
            <a:extLst>
              <a:ext uri="{FF2B5EF4-FFF2-40B4-BE49-F238E27FC236}">
                <a16:creationId xmlns="" xmlns:a16="http://schemas.microsoft.com/office/drawing/2014/main" id="{8B314946-4BA5-4402-92F8-17BCC4E0158E}"/>
              </a:ext>
            </a:extLst>
          </p:cNvPr>
          <p:cNvSpPr>
            <a:spLocks noGrp="1"/>
          </p:cNvSpPr>
          <p:nvPr>
            <p:ph idx="1"/>
          </p:nvPr>
        </p:nvSpPr>
        <p:spPr>
          <a:xfrm>
            <a:off x="982663" y="2667000"/>
            <a:ext cx="7704137" cy="3332163"/>
          </a:xfrm>
        </p:spPr>
        <p:txBody>
          <a:bodyPr/>
          <a:lstStyle/>
          <a:p>
            <a:pPr marL="609600" indent="-609600" eaLnBrk="1" hangingPunct="1">
              <a:buFont typeface="Wingdings" panose="05000000000000000000" pitchFamily="2" charset="2"/>
              <a:buNone/>
            </a:pPr>
            <a:r>
              <a:rPr lang="zh-CN" altLang="en-US"/>
              <a:t>３、不表达观点</a:t>
            </a:r>
            <a:r>
              <a:rPr lang="en-US" altLang="zh-CN">
                <a:latin typeface="Arial" panose="020B0604020202020204" pitchFamily="34" charset="0"/>
              </a:rPr>
              <a:t>——</a:t>
            </a:r>
            <a:r>
              <a:rPr lang="zh-CN" altLang="en-US"/>
              <a:t>表达论题</a:t>
            </a:r>
          </a:p>
          <a:p>
            <a:pPr marL="609600" indent="-609600" eaLnBrk="1" hangingPunct="1">
              <a:buFont typeface="Wingdings" panose="05000000000000000000" pitchFamily="2" charset="2"/>
              <a:buNone/>
            </a:pPr>
            <a:r>
              <a:rPr lang="zh-CN" altLang="en-US"/>
              <a:t>（１）标出评论的对象</a:t>
            </a:r>
            <a:r>
              <a:rPr lang="en-US" altLang="zh-CN">
                <a:latin typeface="Arial" panose="020B0604020202020204" pitchFamily="34" charset="0"/>
              </a:rPr>
              <a:t>——</a:t>
            </a:r>
            <a:r>
              <a:rPr lang="zh-CN" altLang="en-US"/>
              <a:t>新闻事件</a:t>
            </a:r>
          </a:p>
          <a:p>
            <a:pPr marL="609600" indent="-609600" eaLnBrk="1" hangingPunct="1">
              <a:buFont typeface="Wingdings" panose="05000000000000000000" pitchFamily="2" charset="2"/>
              <a:buNone/>
            </a:pPr>
            <a:r>
              <a:rPr lang="zh-CN" altLang="en-US"/>
              <a:t>（</a:t>
            </a:r>
            <a:r>
              <a:rPr lang="en-US" altLang="zh-CN"/>
              <a:t>2</a:t>
            </a:r>
            <a:r>
              <a:rPr lang="zh-CN" altLang="en-US"/>
              <a:t>）标出问题来</a:t>
            </a:r>
            <a:r>
              <a:rPr lang="en-US" altLang="zh-CN">
                <a:latin typeface="Arial" panose="020B0604020202020204" pitchFamily="34" charset="0"/>
              </a:rPr>
              <a:t>——</a:t>
            </a:r>
            <a:r>
              <a:rPr lang="zh-CN" altLang="en-US"/>
              <a:t>设疑题：为什么，缘何之类，揭示评论侧重于分析事件的动因。</a:t>
            </a:r>
          </a:p>
          <a:p>
            <a:pPr marL="609600" indent="-609600" eaLnBrk="1" hangingPunct="1">
              <a:buFont typeface="Wingdings" panose="05000000000000000000" pitchFamily="2" charset="2"/>
              <a:buNone/>
            </a:pPr>
            <a:r>
              <a:rPr lang="zh-CN" altLang="en-US"/>
              <a:t>（</a:t>
            </a:r>
            <a:r>
              <a:rPr lang="en-US" altLang="zh-CN"/>
              <a:t>3</a:t>
            </a:r>
            <a:r>
              <a:rPr lang="zh-CN" altLang="en-US"/>
              <a:t>）标出前提：假如</a:t>
            </a:r>
            <a:r>
              <a:rPr lang="en-US" altLang="zh-CN">
                <a:latin typeface="Arial" panose="020B0604020202020204" pitchFamily="34" charset="0"/>
              </a:rPr>
              <a:t>——</a:t>
            </a:r>
            <a:r>
              <a:rPr lang="zh-CN" altLang="en-US"/>
              <a:t>，如果</a:t>
            </a:r>
            <a:r>
              <a:rPr lang="en-US" altLang="zh-CN">
                <a:latin typeface="Arial" panose="020B0604020202020204" pitchFamily="34" charset="0"/>
              </a:rPr>
              <a:t>……</a:t>
            </a:r>
            <a:r>
              <a:rPr lang="zh-CN" altLang="en-US"/>
              <a:t>，侧重于分析事件的后果 </a:t>
            </a:r>
          </a:p>
          <a:p>
            <a:pPr marL="609600" indent="-609600" eaLnBrk="1" hangingPunct="1"/>
            <a:endParaRPr lang="en-US" altLang="zh-CN"/>
          </a:p>
        </p:txBody>
      </p:sp>
      <p:sp>
        <p:nvSpPr>
          <p:cNvPr id="133124" name="日期占位符 3">
            <a:extLst>
              <a:ext uri="{FF2B5EF4-FFF2-40B4-BE49-F238E27FC236}">
                <a16:creationId xmlns="" xmlns:a16="http://schemas.microsoft.com/office/drawing/2014/main" id="{88374A10-E4F9-4D69-B70C-7928819207B1}"/>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627A2E1-92EB-4D43-8C1E-54853CF2394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3125" name="页脚占位符 5">
            <a:extLst>
              <a:ext uri="{FF2B5EF4-FFF2-40B4-BE49-F238E27FC236}">
                <a16:creationId xmlns="" xmlns:a16="http://schemas.microsoft.com/office/drawing/2014/main" id="{ED5415D1-73EA-4DCC-BE06-C30C9E13FAB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3126" name="灯片编号占位符 4">
            <a:extLst>
              <a:ext uri="{FF2B5EF4-FFF2-40B4-BE49-F238E27FC236}">
                <a16:creationId xmlns="" xmlns:a16="http://schemas.microsoft.com/office/drawing/2014/main" id="{CB490882-F56D-4FC5-B9BD-2DD9DAADCEEE}"/>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8870EC0C-5F10-4C86-9B93-B357E65A06A4}"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92</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a:extLst>
              <a:ext uri="{FF2B5EF4-FFF2-40B4-BE49-F238E27FC236}">
                <a16:creationId xmlns="" xmlns:a16="http://schemas.microsoft.com/office/drawing/2014/main" id="{65421C63-FFD7-499E-BEB5-B2690EE69C8D}"/>
              </a:ext>
            </a:extLst>
          </p:cNvPr>
          <p:cNvSpPr>
            <a:spLocks noGrp="1" noRot="1"/>
          </p:cNvSpPr>
          <p:nvPr>
            <p:ph type="title"/>
          </p:nvPr>
        </p:nvSpPr>
        <p:spPr>
          <a:xfrm>
            <a:off x="982663" y="457200"/>
            <a:ext cx="7704137" cy="811213"/>
          </a:xfrm>
        </p:spPr>
        <p:txBody>
          <a:bodyPr/>
          <a:lstStyle/>
          <a:p>
            <a:pPr eaLnBrk="1" hangingPunct="1"/>
            <a:r>
              <a:rPr lang="zh-CN" altLang="en-US">
                <a:ln>
                  <a:noFill/>
                </a:ln>
              </a:rPr>
              <a:t>第七章   谋篇</a:t>
            </a:r>
          </a:p>
        </p:txBody>
      </p:sp>
      <p:sp>
        <p:nvSpPr>
          <p:cNvPr id="56323" name="Rectangle 3">
            <a:extLst>
              <a:ext uri="{FF2B5EF4-FFF2-40B4-BE49-F238E27FC236}">
                <a16:creationId xmlns="" xmlns:a16="http://schemas.microsoft.com/office/drawing/2014/main" id="{41D86FFE-AC00-4F5E-8302-686C7F88FF56}"/>
              </a:ext>
            </a:extLst>
          </p:cNvPr>
          <p:cNvSpPr>
            <a:spLocks noGrp="1" noChangeArrowheads="1"/>
          </p:cNvSpPr>
          <p:nvPr>
            <p:ph idx="1"/>
          </p:nvPr>
        </p:nvSpPr>
        <p:spPr>
          <a:xfrm>
            <a:off x="982663" y="1557338"/>
            <a:ext cx="7704137" cy="3887787"/>
          </a:xfrm>
        </p:spPr>
        <p:txBody>
          <a:bodyPr rtlCol="0">
            <a:normAutofit fontScale="92500" lnSpcReduction="20000"/>
          </a:bodyPr>
          <a:lstStyle/>
          <a:p>
            <a:pPr marL="812800" indent="-812800" eaLnBrk="1" fontAlgn="auto" hangingPunct="1">
              <a:buClr>
                <a:schemeClr val="accent1">
                  <a:lumMod val="75000"/>
                </a:schemeClr>
              </a:buClr>
              <a:buFont typeface="Wingdings" panose="05000000000000000000" pitchFamily="2" charset="2"/>
              <a:buNone/>
              <a:defRPr/>
            </a:pPr>
            <a:r>
              <a:rPr lang="zh-CN" altLang="en-US" dirty="0"/>
              <a:t>二、引论　</a:t>
            </a:r>
            <a:r>
              <a:rPr lang="zh-CN" altLang="en-US" b="1" dirty="0"/>
              <a:t>　</a:t>
            </a:r>
          </a:p>
          <a:p>
            <a:pPr marL="812800" indent="-812800" eaLnBrk="1" fontAlgn="auto" hangingPunct="1">
              <a:buClr>
                <a:schemeClr val="accent1">
                  <a:lumMod val="75000"/>
                </a:schemeClr>
              </a:buClr>
              <a:buFont typeface="Wingdings" panose="05000000000000000000" pitchFamily="2" charset="2"/>
              <a:buNone/>
              <a:defRPr/>
            </a:pPr>
            <a:r>
              <a:rPr lang="en-US" altLang="zh-CN" dirty="0"/>
              <a:t>1</a:t>
            </a:r>
            <a:r>
              <a:rPr lang="zh-CN" altLang="en-US" dirty="0"/>
              <a:t>、引论：评论的开头，主要担负提出问题或表明观点、吸引受众的作用，是全文的统帅。　</a:t>
            </a:r>
          </a:p>
          <a:p>
            <a:pPr marL="812800" indent="-812800" eaLnBrk="1" fontAlgn="auto" hangingPunct="1">
              <a:buClr>
                <a:schemeClr val="accent1">
                  <a:lumMod val="75000"/>
                </a:schemeClr>
              </a:buClr>
              <a:buFont typeface="Wingdings" panose="05000000000000000000" pitchFamily="2" charset="2"/>
              <a:buNone/>
              <a:defRPr/>
            </a:pPr>
            <a:r>
              <a:rPr lang="en-US" altLang="zh-CN" dirty="0"/>
              <a:t>2</a:t>
            </a:r>
            <a:r>
              <a:rPr lang="zh-CN" altLang="en-US" dirty="0"/>
              <a:t>、一般来说，开门见山为好。</a:t>
            </a:r>
          </a:p>
          <a:p>
            <a:pPr marL="812800" indent="-812800" eaLnBrk="1" fontAlgn="auto" hangingPunct="1">
              <a:buClr>
                <a:schemeClr val="accent1">
                  <a:lumMod val="75000"/>
                </a:schemeClr>
              </a:buClr>
              <a:buFont typeface="Wingdings" panose="05000000000000000000" pitchFamily="2" charset="2"/>
              <a:buNone/>
              <a:defRPr/>
            </a:pPr>
            <a:r>
              <a:rPr lang="zh-CN" altLang="en-US" dirty="0"/>
              <a:t>具体地看，开头一般包含两类信息：</a:t>
            </a:r>
          </a:p>
          <a:p>
            <a:pPr marL="812800" indent="-812800" eaLnBrk="1" fontAlgn="auto" hangingPunct="1">
              <a:buClr>
                <a:schemeClr val="accent1">
                  <a:lumMod val="75000"/>
                </a:schemeClr>
              </a:buClr>
              <a:buFont typeface="Arial"/>
              <a:buChar char="•"/>
              <a:defRPr/>
            </a:pPr>
            <a:r>
              <a:rPr lang="zh-CN" altLang="en-US" dirty="0"/>
              <a:t>事实性信息</a:t>
            </a:r>
            <a:r>
              <a:rPr lang="en-US" altLang="zh-CN" dirty="0">
                <a:latin typeface="Arial"/>
              </a:rPr>
              <a:t>——</a:t>
            </a:r>
            <a:r>
              <a:rPr lang="zh-CN" altLang="en-US" dirty="0"/>
              <a:t>作为评论对象新闻事实或观点、作为由头的新闻事实或问题（开门见物）；</a:t>
            </a:r>
            <a:endParaRPr lang="en-US" altLang="zh-CN" dirty="0"/>
          </a:p>
          <a:p>
            <a:pPr marL="0" indent="0" eaLnBrk="1" fontAlgn="auto" hangingPunct="1">
              <a:buClr>
                <a:schemeClr val="accent1">
                  <a:lumMod val="75000"/>
                </a:schemeClr>
              </a:buClr>
              <a:buNone/>
              <a:defRPr/>
            </a:pPr>
            <a:r>
              <a:rPr lang="zh-CN" altLang="en-US" b="1" dirty="0"/>
              <a:t>例</a:t>
            </a:r>
            <a:r>
              <a:rPr lang="zh-CN" altLang="en-US" b="1" dirty="0" smtClean="0"/>
              <a:t>如：黄</a:t>
            </a:r>
            <a:r>
              <a:rPr lang="zh-CN" altLang="en-US" b="1" dirty="0"/>
              <a:t>山上线“先游后付”，“信用游”创新旅游服务</a:t>
            </a:r>
            <a:r>
              <a:rPr lang="en-US" altLang="zh-CN" dirty="0" smtClean="0">
                <a:hlinkClick r:id="rId2"/>
              </a:rPr>
              <a:t>https</a:t>
            </a:r>
            <a:r>
              <a:rPr lang="en-US" altLang="zh-CN" dirty="0">
                <a:hlinkClick r:id="rId2"/>
              </a:rPr>
              <a:t>://</a:t>
            </a:r>
            <a:r>
              <a:rPr lang="en-US" altLang="zh-CN" dirty="0" smtClean="0">
                <a:hlinkClick r:id="rId2"/>
              </a:rPr>
              <a:t>www.bjnews.com.cn/detail/1668329041168576.html</a:t>
            </a:r>
            <a:endParaRPr lang="en-US" altLang="zh-CN" dirty="0" smtClean="0"/>
          </a:p>
          <a:p>
            <a:pPr eaLnBrk="1" fontAlgn="auto" hangingPunct="1">
              <a:buClr>
                <a:schemeClr val="accent1">
                  <a:lumMod val="75000"/>
                </a:schemeClr>
              </a:buClr>
              <a:defRPr/>
            </a:pPr>
            <a:r>
              <a:rPr lang="zh-CN" altLang="en-US" dirty="0" smtClean="0"/>
              <a:t>观</a:t>
            </a:r>
            <a:r>
              <a:rPr lang="zh-CN" altLang="en-US" dirty="0"/>
              <a:t>点性信息（开门见理）。　</a:t>
            </a:r>
            <a:endParaRPr lang="en-US" altLang="zh-CN" dirty="0"/>
          </a:p>
          <a:p>
            <a:pPr marL="812800" indent="-812800" eaLnBrk="1" fontAlgn="auto" hangingPunct="1">
              <a:buClr>
                <a:schemeClr val="accent1">
                  <a:lumMod val="75000"/>
                </a:schemeClr>
              </a:buClr>
              <a:buFont typeface="Arial"/>
              <a:buChar char="•"/>
              <a:defRPr/>
            </a:pPr>
            <a:endParaRPr lang="zh-CN" altLang="en-US" dirty="0"/>
          </a:p>
        </p:txBody>
      </p:sp>
      <p:sp>
        <p:nvSpPr>
          <p:cNvPr id="135172" name="日期占位符 3">
            <a:extLst>
              <a:ext uri="{FF2B5EF4-FFF2-40B4-BE49-F238E27FC236}">
                <a16:creationId xmlns="" xmlns:a16="http://schemas.microsoft.com/office/drawing/2014/main" id="{3E222FB3-A8E7-4B4B-9747-EC4D424C07F3}"/>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463165A5-8339-47AA-83BA-8AC45CCED4A7}"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5173" name="页脚占位符 5">
            <a:extLst>
              <a:ext uri="{FF2B5EF4-FFF2-40B4-BE49-F238E27FC236}">
                <a16:creationId xmlns="" xmlns:a16="http://schemas.microsoft.com/office/drawing/2014/main" id="{6F146309-5CD4-4CE2-9E8B-6CC2F241E37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5174" name="灯片编号占位符 4">
            <a:extLst>
              <a:ext uri="{FF2B5EF4-FFF2-40B4-BE49-F238E27FC236}">
                <a16:creationId xmlns="" xmlns:a16="http://schemas.microsoft.com/office/drawing/2014/main" id="{F7746E21-89FC-4C22-B64C-6EAFD18382D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1F33044-D1A6-441E-BE05-AD157040F15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93</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a:extLst>
              <a:ext uri="{FF2B5EF4-FFF2-40B4-BE49-F238E27FC236}">
                <a16:creationId xmlns="" xmlns:a16="http://schemas.microsoft.com/office/drawing/2014/main" id="{A2A9AB8F-19C4-47BA-A04A-9DD64F73BB95}"/>
              </a:ext>
            </a:extLst>
          </p:cNvPr>
          <p:cNvSpPr>
            <a:spLocks noGrp="1" noRot="1"/>
          </p:cNvSpPr>
          <p:nvPr>
            <p:ph type="title"/>
          </p:nvPr>
        </p:nvSpPr>
        <p:spPr>
          <a:xfrm>
            <a:off x="982662" y="0"/>
            <a:ext cx="7704137" cy="523875"/>
          </a:xfrm>
        </p:spPr>
        <p:txBody>
          <a:bodyPr/>
          <a:lstStyle/>
          <a:p>
            <a:pPr eaLnBrk="1" hangingPunct="1"/>
            <a:r>
              <a:rPr lang="zh-CN" altLang="en-US" dirty="0">
                <a:ln>
                  <a:noFill/>
                </a:ln>
              </a:rPr>
              <a:t>第七章   谋篇</a:t>
            </a:r>
          </a:p>
        </p:txBody>
      </p:sp>
      <p:sp>
        <p:nvSpPr>
          <p:cNvPr id="136195" name="Rectangle 3">
            <a:extLst>
              <a:ext uri="{FF2B5EF4-FFF2-40B4-BE49-F238E27FC236}">
                <a16:creationId xmlns="" xmlns:a16="http://schemas.microsoft.com/office/drawing/2014/main" id="{BE0C8872-57B5-4A57-8091-313D5069AB11}"/>
              </a:ext>
            </a:extLst>
          </p:cNvPr>
          <p:cNvSpPr>
            <a:spLocks noGrp="1"/>
          </p:cNvSpPr>
          <p:nvPr>
            <p:ph idx="1"/>
          </p:nvPr>
        </p:nvSpPr>
        <p:spPr>
          <a:xfrm>
            <a:off x="982663" y="1268413"/>
            <a:ext cx="7704137" cy="4730750"/>
          </a:xfrm>
        </p:spPr>
        <p:txBody>
          <a:bodyPr/>
          <a:lstStyle/>
          <a:p>
            <a:pPr eaLnBrk="1" hangingPunct="1">
              <a:lnSpc>
                <a:spcPct val="80000"/>
              </a:lnSpc>
              <a:buFont typeface="Wingdings" panose="05000000000000000000" pitchFamily="2" charset="2"/>
              <a:buNone/>
            </a:pPr>
            <a:r>
              <a:rPr lang="zh-CN" altLang="en-US" dirty="0"/>
              <a:t>（</a:t>
            </a:r>
            <a:r>
              <a:rPr lang="en-US" altLang="zh-CN" dirty="0"/>
              <a:t>1</a:t>
            </a:r>
            <a:r>
              <a:rPr lang="zh-CN" altLang="en-US" dirty="0"/>
              <a:t>）、开门见物：在文章的开头首先叙事 。</a:t>
            </a:r>
          </a:p>
          <a:p>
            <a:pPr eaLnBrk="1" hangingPunct="1">
              <a:lnSpc>
                <a:spcPct val="150000"/>
              </a:lnSpc>
              <a:buFont typeface="Wingdings" panose="05000000000000000000" pitchFamily="2" charset="2"/>
              <a:buNone/>
            </a:pPr>
            <a:r>
              <a:rPr lang="zh-CN" altLang="en-US" dirty="0"/>
              <a:t>　</a:t>
            </a:r>
            <a:r>
              <a:rPr lang="zh-CN" altLang="en-US" dirty="0">
                <a:ea typeface="楷体_GB2312"/>
                <a:cs typeface="楷体_GB2312"/>
              </a:rPr>
              <a:t>徐宝璜</a:t>
            </a:r>
            <a:r>
              <a:rPr lang="en-US" altLang="zh-CN" dirty="0">
                <a:ea typeface="楷体_GB2312"/>
                <a:cs typeface="楷体_GB2312"/>
              </a:rPr>
              <a:t>《</a:t>
            </a:r>
            <a:r>
              <a:rPr lang="zh-CN" altLang="en-US" dirty="0">
                <a:ea typeface="楷体_GB2312"/>
                <a:cs typeface="楷体_GB2312"/>
              </a:rPr>
              <a:t>新闻学</a:t>
            </a:r>
            <a:r>
              <a:rPr lang="en-US" altLang="zh-CN" dirty="0">
                <a:ea typeface="楷体_GB2312"/>
                <a:cs typeface="楷体_GB2312"/>
              </a:rPr>
              <a:t>》</a:t>
            </a:r>
            <a:r>
              <a:rPr lang="zh-CN" altLang="en-US" dirty="0">
                <a:ea typeface="楷体_GB2312"/>
                <a:cs typeface="楷体_GB2312"/>
              </a:rPr>
              <a:t>：社论既以批评新闻为事，故其结构，普通宜分为三部。首先特此多数所注意之最近事实，简明叙述，以为批评之基础。此次种种理由而批评之。最后为结论。</a:t>
            </a:r>
            <a:endParaRPr lang="en-US" altLang="zh-CN" dirty="0">
              <a:ea typeface="楷体_GB2312"/>
              <a:cs typeface="楷体_GB2312"/>
            </a:endParaRPr>
          </a:p>
          <a:p>
            <a:pPr eaLnBrk="1" hangingPunct="1">
              <a:lnSpc>
                <a:spcPct val="150000"/>
              </a:lnSpc>
              <a:buFont typeface="Wingdings" panose="05000000000000000000" pitchFamily="2" charset="2"/>
              <a:buNone/>
            </a:pPr>
            <a:r>
              <a:rPr lang="en-US" altLang="zh-CN" dirty="0"/>
              <a:t>&gt;&gt;&gt;&gt;&gt;&gt;</a:t>
            </a:r>
            <a:r>
              <a:rPr lang="zh-CN" altLang="en-US" dirty="0"/>
              <a:t>为什么要简明叙述</a:t>
            </a:r>
            <a:r>
              <a:rPr lang="en-US" altLang="zh-CN" dirty="0"/>
              <a:t>?</a:t>
            </a:r>
          </a:p>
          <a:p>
            <a:pPr eaLnBrk="1" hangingPunct="1">
              <a:lnSpc>
                <a:spcPct val="80000"/>
              </a:lnSpc>
              <a:buFont typeface="Wingdings" panose="05000000000000000000" pitchFamily="2" charset="2"/>
              <a:buNone/>
            </a:pPr>
            <a:r>
              <a:rPr lang="zh-CN" altLang="en-US" dirty="0" smtClean="0"/>
              <a:t>（</a:t>
            </a:r>
            <a:r>
              <a:rPr lang="en-US" altLang="zh-CN" dirty="0"/>
              <a:t>2</a:t>
            </a:r>
            <a:r>
              <a:rPr lang="zh-CN" altLang="en-US" dirty="0"/>
              <a:t>）、开门见理：把结论或观点摆在开</a:t>
            </a:r>
            <a:r>
              <a:rPr lang="zh-CN" altLang="en-US" dirty="0" smtClean="0"/>
              <a:t>头</a:t>
            </a:r>
            <a:endParaRPr lang="zh-CN" altLang="en-US" dirty="0"/>
          </a:p>
          <a:p>
            <a:pPr eaLnBrk="1" hangingPunct="1">
              <a:lnSpc>
                <a:spcPct val="80000"/>
              </a:lnSpc>
              <a:buFont typeface="Wingdings" panose="05000000000000000000" pitchFamily="2" charset="2"/>
              <a:buNone/>
            </a:pPr>
            <a:r>
              <a:rPr lang="zh-CN" altLang="en-US" dirty="0"/>
              <a:t>　</a:t>
            </a:r>
          </a:p>
        </p:txBody>
      </p:sp>
      <p:sp>
        <p:nvSpPr>
          <p:cNvPr id="136196" name="日期占位符 3">
            <a:extLst>
              <a:ext uri="{FF2B5EF4-FFF2-40B4-BE49-F238E27FC236}">
                <a16:creationId xmlns="" xmlns:a16="http://schemas.microsoft.com/office/drawing/2014/main" id="{1CD6584D-6797-4CDB-B734-5FFA1F476E39}"/>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E7D10B96-007E-44D5-89DD-68F2B542A0F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36197" name="页脚占位符 5">
            <a:extLst>
              <a:ext uri="{FF2B5EF4-FFF2-40B4-BE49-F238E27FC236}">
                <a16:creationId xmlns="" xmlns:a16="http://schemas.microsoft.com/office/drawing/2014/main" id="{BB998A1D-5918-4E34-965D-2001BB0451BA}"/>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36198" name="灯片编号占位符 4">
            <a:extLst>
              <a:ext uri="{FF2B5EF4-FFF2-40B4-BE49-F238E27FC236}">
                <a16:creationId xmlns="" xmlns:a16="http://schemas.microsoft.com/office/drawing/2014/main" id="{FAF79C0E-7303-4B9E-95C5-BCA3AF370D86}"/>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5B85C14-0828-4EF6-B308-636308A4585C}"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94</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a:extLst>
              <a:ext uri="{FF2B5EF4-FFF2-40B4-BE49-F238E27FC236}">
                <a16:creationId xmlns="" xmlns:a16="http://schemas.microsoft.com/office/drawing/2014/main" id="{056200E9-0BD7-47C0-A165-3EF1ADDB4A62}"/>
              </a:ext>
            </a:extLst>
          </p:cNvPr>
          <p:cNvSpPr>
            <a:spLocks noGrp="1" noRot="1"/>
          </p:cNvSpPr>
          <p:nvPr>
            <p:ph type="title"/>
          </p:nvPr>
        </p:nvSpPr>
        <p:spPr/>
        <p:txBody>
          <a:bodyPr/>
          <a:lstStyle/>
          <a:p>
            <a:pPr eaLnBrk="1" hangingPunct="1"/>
            <a:r>
              <a:rPr lang="zh-CN" altLang="en-US" dirty="0" smtClean="0">
                <a:ln>
                  <a:noFill/>
                </a:ln>
              </a:rPr>
              <a:t>第七章   谋篇</a:t>
            </a:r>
            <a:endParaRPr lang="zh-CN" altLang="en-US" dirty="0">
              <a:ln>
                <a:noFill/>
              </a:ln>
            </a:endParaRPr>
          </a:p>
        </p:txBody>
      </p:sp>
      <p:sp>
        <p:nvSpPr>
          <p:cNvPr id="236547" name="Rectangle 3">
            <a:extLst>
              <a:ext uri="{FF2B5EF4-FFF2-40B4-BE49-F238E27FC236}">
                <a16:creationId xmlns="" xmlns:a16="http://schemas.microsoft.com/office/drawing/2014/main" id="{687141C8-810D-4BB4-8FEA-935BA811D1CB}"/>
              </a:ext>
            </a:extLst>
          </p:cNvPr>
          <p:cNvSpPr>
            <a:spLocks noGrp="1" noChangeArrowheads="1"/>
          </p:cNvSpPr>
          <p:nvPr>
            <p:ph idx="1"/>
          </p:nvPr>
        </p:nvSpPr>
        <p:spPr/>
        <p:txBody>
          <a:bodyPr rtlCol="0">
            <a:normAutofit lnSpcReduction="10000"/>
          </a:bodyPr>
          <a:lstStyle/>
          <a:p>
            <a:pPr marL="609600" indent="-609600" eaLnBrk="1" fontAlgn="auto" hangingPunct="1">
              <a:buClr>
                <a:schemeClr val="accent1">
                  <a:lumMod val="75000"/>
                </a:schemeClr>
              </a:buClr>
              <a:buFont typeface="Wingdings" panose="05000000000000000000" pitchFamily="2" charset="2"/>
              <a:buNone/>
              <a:defRPr/>
            </a:pPr>
            <a:r>
              <a:rPr lang="zh-CN" altLang="en-US" dirty="0" smtClean="0"/>
              <a:t>４、常用写法</a:t>
            </a:r>
          </a:p>
          <a:p>
            <a:pPr marL="609600" indent="-609600" eaLnBrk="1" fontAlgn="auto" hangingPunct="1">
              <a:buClr>
                <a:schemeClr val="accent1">
                  <a:lumMod val="75000"/>
                </a:schemeClr>
              </a:buClr>
              <a:buFont typeface="+mj-ea"/>
              <a:buAutoNum type="circleNumDbPlain"/>
              <a:defRPr/>
            </a:pPr>
            <a:r>
              <a:rPr lang="zh-CN" altLang="en-US" dirty="0" smtClean="0"/>
              <a:t>开宗明义，直入题旨：最常用　</a:t>
            </a:r>
          </a:p>
          <a:p>
            <a:pPr marL="609600" indent="-609600" eaLnBrk="1" fontAlgn="auto" hangingPunct="1">
              <a:buClr>
                <a:schemeClr val="accent1">
                  <a:lumMod val="75000"/>
                </a:schemeClr>
              </a:buClr>
              <a:buFont typeface="+mj-ea"/>
              <a:buAutoNum type="circleNumDbPlain"/>
              <a:defRPr/>
            </a:pPr>
            <a:r>
              <a:rPr lang="zh-CN" altLang="en-US" dirty="0" smtClean="0"/>
              <a:t>设问不答，引人深思　</a:t>
            </a:r>
          </a:p>
          <a:p>
            <a:pPr marL="609600" indent="-609600" eaLnBrk="1" fontAlgn="auto" hangingPunct="1">
              <a:buClr>
                <a:schemeClr val="accent1">
                  <a:lumMod val="75000"/>
                </a:schemeClr>
              </a:buClr>
              <a:buFont typeface="+mj-ea"/>
              <a:buAutoNum type="circleNumDbPlain"/>
              <a:defRPr/>
            </a:pPr>
            <a:r>
              <a:rPr lang="zh-CN" altLang="en-US" dirty="0" smtClean="0"/>
              <a:t>结论在先，一语破的</a:t>
            </a:r>
          </a:p>
          <a:p>
            <a:pPr marL="609600" indent="-609600" eaLnBrk="1" fontAlgn="auto" hangingPunct="1">
              <a:buClr>
                <a:schemeClr val="accent1">
                  <a:lumMod val="75000"/>
                </a:schemeClr>
              </a:buClr>
              <a:buFont typeface="+mj-ea"/>
              <a:buAutoNum type="circleNumDbPlain"/>
              <a:defRPr/>
            </a:pPr>
            <a:r>
              <a:rPr lang="zh-CN" altLang="en-US" dirty="0" smtClean="0"/>
              <a:t>借事说开，别开生面　　</a:t>
            </a:r>
          </a:p>
          <a:p>
            <a:pPr marL="609600" indent="-609600" eaLnBrk="1" fontAlgn="auto" hangingPunct="1">
              <a:buClr>
                <a:schemeClr val="accent1">
                  <a:lumMod val="75000"/>
                </a:schemeClr>
              </a:buClr>
              <a:buFont typeface="+mj-ea"/>
              <a:buAutoNum type="circleNumDbPlain"/>
              <a:defRPr/>
            </a:pPr>
            <a:r>
              <a:rPr lang="zh-CN" altLang="en-US" dirty="0" smtClean="0"/>
              <a:t>托喻引语，饶有风趣</a:t>
            </a:r>
            <a:endParaRPr lang="en-US" altLang="zh-CN" dirty="0"/>
          </a:p>
          <a:p>
            <a:pPr marL="609600" indent="-609600" eaLnBrk="1" fontAlgn="auto" hangingPunct="1">
              <a:buClr>
                <a:schemeClr val="accent1">
                  <a:lumMod val="75000"/>
                </a:schemeClr>
              </a:buClr>
              <a:buFont typeface="+mj-ea"/>
              <a:buAutoNum type="circleNumDbPlain"/>
              <a:defRPr/>
            </a:pPr>
            <a:r>
              <a:rPr lang="zh-CN" altLang="en-US" dirty="0" smtClean="0"/>
              <a:t>欲擒故纵，请君入文　</a:t>
            </a:r>
            <a:endParaRPr lang="zh-CN" altLang="en-US" dirty="0"/>
          </a:p>
        </p:txBody>
      </p:sp>
      <p:sp>
        <p:nvSpPr>
          <p:cNvPr id="142341" name="日期占位符 3">
            <a:extLst>
              <a:ext uri="{FF2B5EF4-FFF2-40B4-BE49-F238E27FC236}">
                <a16:creationId xmlns="" xmlns:a16="http://schemas.microsoft.com/office/drawing/2014/main" id="{5A4215D7-69CA-406B-89B0-DDFCCF7FB6D5}"/>
              </a:ext>
            </a:extLst>
          </p:cNvPr>
          <p:cNvSpPr>
            <a:spLocks noGrp="1"/>
          </p:cNvSpPr>
          <p:nvPr>
            <p:ph type="dt" sz="half"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AACC3D7-1BB9-48B5-8064-DC1AEC25B136}"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42342" name="页脚占位符 5">
            <a:extLst>
              <a:ext uri="{FF2B5EF4-FFF2-40B4-BE49-F238E27FC236}">
                <a16:creationId xmlns="" xmlns:a16="http://schemas.microsoft.com/office/drawing/2014/main" id="{43BC44B8-1C47-41B5-9F81-DD4B115069BF}"/>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smtClean="0">
                <a:latin typeface="Arial" panose="020B0604020202020204" pitchFamily="34" charset="0"/>
                <a:ea typeface="宋体" panose="02010600030101010101" pitchFamily="2" charset="-122"/>
              </a:rPr>
              <a:t>作者：刘晓红</a:t>
            </a:r>
            <a:endParaRPr lang="en-US" altLang="zh-CN" sz="1200">
              <a:latin typeface="Arial" panose="020B0604020202020204" pitchFamily="34" charset="0"/>
              <a:ea typeface="宋体" panose="02010600030101010101" pitchFamily="2" charset="-122"/>
            </a:endParaRPr>
          </a:p>
        </p:txBody>
      </p:sp>
      <p:sp>
        <p:nvSpPr>
          <p:cNvPr id="142343" name="灯片编号占位符 4">
            <a:extLst>
              <a:ext uri="{FF2B5EF4-FFF2-40B4-BE49-F238E27FC236}">
                <a16:creationId xmlns="" xmlns:a16="http://schemas.microsoft.com/office/drawing/2014/main" id="{523515CF-3D43-4B29-8FBD-045BF20FA1BA}"/>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D855AF01-4A74-4F9C-A403-1BB5EB189E06}"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95</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a:extLst>
              <a:ext uri="{FF2B5EF4-FFF2-40B4-BE49-F238E27FC236}">
                <a16:creationId xmlns="" xmlns:a16="http://schemas.microsoft.com/office/drawing/2014/main" id="{5B9F4AE7-B99B-4C06-A600-5B38C8708917}"/>
              </a:ext>
            </a:extLst>
          </p:cNvPr>
          <p:cNvSpPr>
            <a:spLocks noGrp="1" noRot="1"/>
          </p:cNvSpPr>
          <p:nvPr>
            <p:ph type="title"/>
          </p:nvPr>
        </p:nvSpPr>
        <p:spPr>
          <a:xfrm>
            <a:off x="982133" y="457201"/>
            <a:ext cx="7704667" cy="595535"/>
          </a:xfrm>
        </p:spPr>
        <p:txBody>
          <a:bodyPr/>
          <a:lstStyle/>
          <a:p>
            <a:pPr eaLnBrk="1" hangingPunct="1"/>
            <a:r>
              <a:rPr lang="zh-CN" altLang="en-US" dirty="0">
                <a:ln>
                  <a:noFill/>
                </a:ln>
              </a:rPr>
              <a:t>第七章   谋篇</a:t>
            </a:r>
          </a:p>
        </p:txBody>
      </p:sp>
      <p:sp>
        <p:nvSpPr>
          <p:cNvPr id="147459" name="Rectangle 3">
            <a:extLst>
              <a:ext uri="{FF2B5EF4-FFF2-40B4-BE49-F238E27FC236}">
                <a16:creationId xmlns="" xmlns:a16="http://schemas.microsoft.com/office/drawing/2014/main" id="{67D57EC6-14FE-4CCF-8C4C-3712C2B9F111}"/>
              </a:ext>
            </a:extLst>
          </p:cNvPr>
          <p:cNvSpPr>
            <a:spLocks noGrp="1"/>
          </p:cNvSpPr>
          <p:nvPr>
            <p:ph idx="1"/>
          </p:nvPr>
        </p:nvSpPr>
        <p:spPr>
          <a:xfrm>
            <a:off x="982133" y="1484784"/>
            <a:ext cx="7704667" cy="4515032"/>
          </a:xfrm>
        </p:spPr>
        <p:txBody>
          <a:bodyPr/>
          <a:lstStyle/>
          <a:p>
            <a:pPr marL="812800" indent="-812800" eaLnBrk="1" hangingPunct="1">
              <a:buFont typeface="Wingdings" panose="05000000000000000000" pitchFamily="2" charset="2"/>
              <a:buNone/>
            </a:pPr>
            <a:r>
              <a:rPr lang="zh-CN" altLang="en-US" dirty="0"/>
              <a:t>三、正论</a:t>
            </a:r>
            <a:r>
              <a:rPr lang="en-US" altLang="zh-CN" dirty="0">
                <a:latin typeface="Arial" panose="020B0604020202020204" pitchFamily="34" charset="0"/>
              </a:rPr>
              <a:t>——</a:t>
            </a:r>
            <a:r>
              <a:rPr lang="zh-CN" altLang="en-US" dirty="0"/>
              <a:t>内层结构，论证部分的结构，总论点和分论点的关系。</a:t>
            </a:r>
          </a:p>
          <a:p>
            <a:pPr marL="812800" indent="-812800" eaLnBrk="1" hangingPunct="1">
              <a:buFont typeface="Wingdings" panose="05000000000000000000" pitchFamily="2" charset="2"/>
              <a:buNone/>
            </a:pPr>
            <a:r>
              <a:rPr lang="zh-CN" altLang="en-US" dirty="0"/>
              <a:t>１、并列关系</a:t>
            </a:r>
          </a:p>
          <a:p>
            <a:pPr marL="812800" indent="-812800" eaLnBrk="1" hangingPunct="1">
              <a:buFont typeface="Wingdings" panose="05000000000000000000" pitchFamily="2" charset="2"/>
              <a:buNone/>
            </a:pPr>
            <a:r>
              <a:rPr lang="zh-CN" altLang="en-US" dirty="0"/>
              <a:t>       反映的是认识的广度，事物的多个侧面。并列的各个单元各自通向结论，共同得出观点。</a:t>
            </a:r>
            <a:endParaRPr lang="en-US" altLang="zh-CN" dirty="0"/>
          </a:p>
          <a:p>
            <a:pPr marL="812800" indent="-812800" eaLnBrk="1" hangingPunct="1">
              <a:buNone/>
            </a:pPr>
            <a:r>
              <a:rPr lang="zh-CN" altLang="en-US" dirty="0"/>
              <a:t>２、递进关系：反映认识的深度和事物本身的深度。即</a:t>
            </a:r>
            <a:r>
              <a:rPr lang="zh-CN" altLang="en-US" dirty="0">
                <a:latin typeface="Arial" panose="020B0604020202020204" pitchFamily="34" charset="0"/>
              </a:rPr>
              <a:t>“</a:t>
            </a:r>
            <a:r>
              <a:rPr lang="zh-CN" altLang="en-US" dirty="0"/>
              <a:t>层层递进</a:t>
            </a:r>
            <a:r>
              <a:rPr lang="zh-CN" altLang="en-US" dirty="0">
                <a:latin typeface="Arial" panose="020B0604020202020204" pitchFamily="34" charset="0"/>
              </a:rPr>
              <a:t>”</a:t>
            </a:r>
            <a:r>
              <a:rPr lang="zh-CN" altLang="en-US" dirty="0"/>
              <a:t>。</a:t>
            </a:r>
          </a:p>
          <a:p>
            <a:pPr marL="812800" indent="-812800" eaLnBrk="1" hangingPunct="1">
              <a:buFont typeface="Wingdings" panose="05000000000000000000" pitchFamily="2" charset="2"/>
              <a:buNone/>
            </a:pPr>
            <a:r>
              <a:rPr lang="zh-CN" altLang="en-US" dirty="0"/>
              <a:t>　</a:t>
            </a:r>
          </a:p>
        </p:txBody>
      </p:sp>
      <p:sp>
        <p:nvSpPr>
          <p:cNvPr id="147461" name="日期占位符 4">
            <a:extLst>
              <a:ext uri="{FF2B5EF4-FFF2-40B4-BE49-F238E27FC236}">
                <a16:creationId xmlns="" xmlns:a16="http://schemas.microsoft.com/office/drawing/2014/main" id="{37D1CA8F-4884-4739-8BE4-C2A67E07CC02}"/>
              </a:ext>
            </a:extLst>
          </p:cNvPr>
          <p:cNvSpPr>
            <a:spLocks noGrp="1"/>
          </p:cNvSpPr>
          <p:nvPr>
            <p:ph type="dt" sz="half"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B5901ACE-F3B3-4FA2-A1A6-F3242D2B7043}"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47463" name="页脚占位符 6">
            <a:extLst>
              <a:ext uri="{FF2B5EF4-FFF2-40B4-BE49-F238E27FC236}">
                <a16:creationId xmlns="" xmlns:a16="http://schemas.microsoft.com/office/drawing/2014/main" id="{26E0DAC8-DF7F-45AD-B2EE-D7A66F51C753}"/>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47462" name="灯片编号占位符 5">
            <a:extLst>
              <a:ext uri="{FF2B5EF4-FFF2-40B4-BE49-F238E27FC236}">
                <a16:creationId xmlns="" xmlns:a16="http://schemas.microsoft.com/office/drawing/2014/main" id="{7DC2F626-F97F-4739-B00E-F3469363B7F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A65A6D4-01C4-4152-A2BD-F9AE0E06ECB2}"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96</a:t>
            </a:fld>
            <a:endParaRPr lang="en-US" altLang="zh-CN" sz="1200">
              <a:latin typeface="Arial" panose="020B0604020202020204" pitchFamily="34" charset="0"/>
              <a:ea typeface="宋体" panose="02010600030101010101" pitchFamily="2" charset="-122"/>
            </a:endParaRPr>
          </a:p>
        </p:txBody>
      </p:sp>
      <p:sp>
        <p:nvSpPr>
          <p:cNvPr id="147470" name="Line 24">
            <a:extLst>
              <a:ext uri="{FF2B5EF4-FFF2-40B4-BE49-F238E27FC236}">
                <a16:creationId xmlns="" xmlns:a16="http://schemas.microsoft.com/office/drawing/2014/main" id="{F02A6494-38B6-4D14-BF90-81857D4CC3AD}"/>
              </a:ext>
            </a:extLst>
          </p:cNvPr>
          <p:cNvSpPr>
            <a:spLocks noChangeShapeType="1"/>
          </p:cNvSpPr>
          <p:nvPr/>
        </p:nvSpPr>
        <p:spPr bwMode="auto">
          <a:xfrm>
            <a:off x="7956550" y="3500438"/>
            <a:ext cx="0" cy="0"/>
          </a:xfrm>
          <a:prstGeom prst="line">
            <a:avLst/>
          </a:prstGeom>
          <a:noFill/>
          <a:ln w="952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zh-CN" altLang="en-US"/>
          </a:p>
        </p:txBody>
      </p:sp>
    </p:spTree>
  </p:cSld>
  <p:clrMapOvr>
    <a:masterClrMapping/>
  </p:clrMapOvr>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a:extLst>
              <a:ext uri="{FF2B5EF4-FFF2-40B4-BE49-F238E27FC236}">
                <a16:creationId xmlns="" xmlns:a16="http://schemas.microsoft.com/office/drawing/2014/main" id="{A6EB50F6-728E-487F-8608-E2369BBFB2E0}"/>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149507" name="Rectangle 3">
            <a:extLst>
              <a:ext uri="{FF2B5EF4-FFF2-40B4-BE49-F238E27FC236}">
                <a16:creationId xmlns="" xmlns:a16="http://schemas.microsoft.com/office/drawing/2014/main" id="{BC911B45-83D0-42F7-B42B-711B479525DD}"/>
              </a:ext>
            </a:extLst>
          </p:cNvPr>
          <p:cNvSpPr>
            <a:spLocks noGrp="1"/>
          </p:cNvSpPr>
          <p:nvPr>
            <p:ph idx="1"/>
          </p:nvPr>
        </p:nvSpPr>
        <p:spPr>
          <a:xfrm>
            <a:off x="982663" y="2667000"/>
            <a:ext cx="7704137" cy="3332163"/>
          </a:xfrm>
        </p:spPr>
        <p:txBody>
          <a:bodyPr/>
          <a:lstStyle/>
          <a:p>
            <a:pPr eaLnBrk="1" hangingPunct="1">
              <a:lnSpc>
                <a:spcPct val="90000"/>
              </a:lnSpc>
              <a:buFont typeface="Wingdings" panose="05000000000000000000" pitchFamily="2" charset="2"/>
              <a:buNone/>
            </a:pPr>
            <a:r>
              <a:rPr lang="zh-CN" altLang="en-US" dirty="0"/>
              <a:t>（</a:t>
            </a:r>
            <a:r>
              <a:rPr lang="en-US" altLang="zh-CN" dirty="0"/>
              <a:t>1</a:t>
            </a:r>
            <a:r>
              <a:rPr lang="zh-CN" altLang="en-US" dirty="0"/>
              <a:t>）按着作者的认识过程，一层层地重演认识问题的全面思考过程，并最终得出结论。　</a:t>
            </a:r>
          </a:p>
          <a:p>
            <a:pPr eaLnBrk="1" hangingPunct="1">
              <a:lnSpc>
                <a:spcPct val="90000"/>
              </a:lnSpc>
              <a:buFont typeface="Wingdings" panose="05000000000000000000" pitchFamily="2" charset="2"/>
              <a:buNone/>
            </a:pPr>
            <a:r>
              <a:rPr lang="zh-CN" altLang="en-US" dirty="0"/>
              <a:t>（</a:t>
            </a:r>
            <a:r>
              <a:rPr lang="en-US" altLang="zh-CN" dirty="0"/>
              <a:t>2</a:t>
            </a:r>
            <a:r>
              <a:rPr lang="zh-CN" altLang="en-US" dirty="0"/>
              <a:t>）按照事物本身的层次或发展过程，层层进行评论。　</a:t>
            </a:r>
          </a:p>
          <a:p>
            <a:pPr eaLnBrk="1" hangingPunct="1">
              <a:lnSpc>
                <a:spcPct val="90000"/>
              </a:lnSpc>
              <a:buFont typeface="Wingdings" panose="05000000000000000000" pitchFamily="2" charset="2"/>
              <a:buNone/>
            </a:pPr>
            <a:r>
              <a:rPr lang="zh-CN" altLang="en-US" dirty="0"/>
              <a:t>（</a:t>
            </a:r>
            <a:r>
              <a:rPr lang="en-US" altLang="zh-CN" dirty="0"/>
              <a:t>3</a:t>
            </a:r>
            <a:r>
              <a:rPr lang="zh-CN" altLang="en-US" dirty="0"/>
              <a:t>）两个以上各自完整的论证前后相联，每一层有一个确定了的结论，前一个结论是后一个论证的前提。　</a:t>
            </a:r>
          </a:p>
        </p:txBody>
      </p:sp>
      <p:sp>
        <p:nvSpPr>
          <p:cNvPr id="149508" name="日期占位符 3">
            <a:extLst>
              <a:ext uri="{FF2B5EF4-FFF2-40B4-BE49-F238E27FC236}">
                <a16:creationId xmlns="" xmlns:a16="http://schemas.microsoft.com/office/drawing/2014/main" id="{018B991F-43A1-44E6-9304-F132AF2A434A}"/>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F7F4511D-A9BC-4AE6-945D-FFFBB9EB128F}"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49509" name="页脚占位符 5">
            <a:extLst>
              <a:ext uri="{FF2B5EF4-FFF2-40B4-BE49-F238E27FC236}">
                <a16:creationId xmlns="" xmlns:a16="http://schemas.microsoft.com/office/drawing/2014/main" id="{F3B74BCF-47F2-4B03-9CD6-631DCFBFA05D}"/>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49510" name="灯片编号占位符 4">
            <a:extLst>
              <a:ext uri="{FF2B5EF4-FFF2-40B4-BE49-F238E27FC236}">
                <a16:creationId xmlns="" xmlns:a16="http://schemas.microsoft.com/office/drawing/2014/main" id="{1EE1953B-D9D0-43BE-A672-A22B6D29F9D1}"/>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216E0EBD-54EC-45D1-8086-E46173F4D8CD}"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97</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a:extLst>
              <a:ext uri="{FF2B5EF4-FFF2-40B4-BE49-F238E27FC236}">
                <a16:creationId xmlns="" xmlns:a16="http://schemas.microsoft.com/office/drawing/2014/main" id="{3F735939-5DFC-4BA1-9766-1C6C2886F420}"/>
              </a:ext>
            </a:extLst>
          </p:cNvPr>
          <p:cNvSpPr>
            <a:spLocks noGrp="1" noRot="1"/>
          </p:cNvSpPr>
          <p:nvPr>
            <p:ph type="title"/>
          </p:nvPr>
        </p:nvSpPr>
        <p:spPr>
          <a:xfrm>
            <a:off x="982663" y="457200"/>
            <a:ext cx="7704137" cy="1981200"/>
          </a:xfrm>
        </p:spPr>
        <p:txBody>
          <a:bodyPr/>
          <a:lstStyle/>
          <a:p>
            <a:pPr eaLnBrk="1" hangingPunct="1"/>
            <a:r>
              <a:rPr lang="zh-CN" altLang="en-US">
                <a:ln>
                  <a:noFill/>
                </a:ln>
              </a:rPr>
              <a:t>第七章   谋篇</a:t>
            </a:r>
          </a:p>
        </p:txBody>
      </p:sp>
      <p:sp>
        <p:nvSpPr>
          <p:cNvPr id="243715" name="Rectangle 3">
            <a:extLst>
              <a:ext uri="{FF2B5EF4-FFF2-40B4-BE49-F238E27FC236}">
                <a16:creationId xmlns="" xmlns:a16="http://schemas.microsoft.com/office/drawing/2014/main" id="{998A9CCC-F49E-43B7-B570-75192B67430D}"/>
              </a:ext>
            </a:extLst>
          </p:cNvPr>
          <p:cNvSpPr>
            <a:spLocks noGrp="1" noChangeArrowheads="1"/>
          </p:cNvSpPr>
          <p:nvPr>
            <p:ph idx="1"/>
          </p:nvPr>
        </p:nvSpPr>
        <p:spPr>
          <a:xfrm>
            <a:off x="982663" y="2667000"/>
            <a:ext cx="7704137" cy="3332163"/>
          </a:xfrm>
        </p:spPr>
        <p:txBody>
          <a:bodyPr rtlCol="0">
            <a:normAutofit fontScale="85000" lnSpcReduction="20000"/>
          </a:bodyPr>
          <a:lstStyle/>
          <a:p>
            <a:pPr eaLnBrk="1" fontAlgn="auto" hangingPunct="1">
              <a:buClr>
                <a:schemeClr val="accent1">
                  <a:lumMod val="75000"/>
                </a:schemeClr>
              </a:buClr>
              <a:buFont typeface="Wingdings" panose="05000000000000000000" pitchFamily="2" charset="2"/>
              <a:buNone/>
              <a:defRPr/>
            </a:pPr>
            <a:r>
              <a:rPr lang="zh-CN" altLang="en-US" sz="2000" dirty="0"/>
              <a:t>正论的结构安排</a:t>
            </a:r>
          </a:p>
          <a:p>
            <a:pPr eaLnBrk="1" fontAlgn="auto" hangingPunct="1">
              <a:buClr>
                <a:schemeClr val="accent1">
                  <a:lumMod val="75000"/>
                </a:schemeClr>
              </a:buClr>
              <a:buFont typeface="Wingdings" panose="05000000000000000000" pitchFamily="2" charset="2"/>
              <a:buNone/>
              <a:defRPr/>
            </a:pPr>
            <a:r>
              <a:rPr lang="en-US" altLang="zh-CN" sz="2000" dirty="0"/>
              <a:t>1</a:t>
            </a:r>
            <a:r>
              <a:rPr lang="zh-CN" altLang="en-US" sz="2000" dirty="0"/>
              <a:t>、归纳论证结构：围绕所要论述的中心问题，在逐步论说分论点的基础上，归纳出总论点。</a:t>
            </a:r>
          </a:p>
          <a:p>
            <a:pPr eaLnBrk="1" fontAlgn="auto" hangingPunct="1">
              <a:buClr>
                <a:schemeClr val="accent1">
                  <a:lumMod val="75000"/>
                </a:schemeClr>
              </a:buClr>
              <a:buFont typeface="Wingdings" panose="05000000000000000000" pitchFamily="2" charset="2"/>
              <a:buNone/>
              <a:defRPr/>
            </a:pPr>
            <a:r>
              <a:rPr lang="en-US" altLang="zh-CN" sz="2000" dirty="0"/>
              <a:t>2</a:t>
            </a:r>
            <a:r>
              <a:rPr lang="zh-CN" altLang="en-US" sz="2000" dirty="0"/>
              <a:t>、证明论证结构：先提出论点，然后运用论据直接证明。</a:t>
            </a:r>
          </a:p>
          <a:p>
            <a:pPr eaLnBrk="1" fontAlgn="auto" hangingPunct="1">
              <a:buClr>
                <a:schemeClr val="accent1">
                  <a:lumMod val="75000"/>
                </a:schemeClr>
              </a:buClr>
              <a:buFont typeface="Wingdings" panose="05000000000000000000" pitchFamily="2" charset="2"/>
              <a:buNone/>
              <a:defRPr/>
            </a:pPr>
            <a:r>
              <a:rPr lang="en-US" altLang="zh-CN" sz="2000" dirty="0"/>
              <a:t>3</a:t>
            </a:r>
            <a:r>
              <a:rPr lang="zh-CN" altLang="en-US" sz="2000" dirty="0"/>
              <a:t>、排列论证结构：先提出总论点，然后排列出几个并列的分论点，从几个方面对总论点加以阐发。</a:t>
            </a:r>
          </a:p>
          <a:p>
            <a:pPr eaLnBrk="1" fontAlgn="auto" hangingPunct="1">
              <a:buClr>
                <a:schemeClr val="accent1">
                  <a:lumMod val="75000"/>
                </a:schemeClr>
              </a:buClr>
              <a:buFont typeface="Wingdings" panose="05000000000000000000" pitchFamily="2" charset="2"/>
              <a:buNone/>
              <a:defRPr/>
            </a:pPr>
            <a:r>
              <a:rPr lang="en-US" altLang="zh-CN" sz="2000" dirty="0"/>
              <a:t>4</a:t>
            </a:r>
            <a:r>
              <a:rPr lang="zh-CN" altLang="en-US" sz="2000" dirty="0"/>
              <a:t>、递进论证结构：提出总论点后，要求逐层分析，或由小到大、由表及里、由浅入深</a:t>
            </a:r>
          </a:p>
          <a:p>
            <a:pPr eaLnBrk="1" fontAlgn="auto" hangingPunct="1">
              <a:buClr>
                <a:schemeClr val="accent1">
                  <a:lumMod val="75000"/>
                </a:schemeClr>
              </a:buClr>
              <a:buFont typeface="Wingdings" panose="05000000000000000000" pitchFamily="2" charset="2"/>
              <a:buNone/>
              <a:defRPr/>
            </a:pPr>
            <a:r>
              <a:rPr lang="en-US" altLang="zh-CN" sz="2000" dirty="0"/>
              <a:t>5</a:t>
            </a:r>
            <a:r>
              <a:rPr lang="zh-CN" altLang="en-US" sz="2000" dirty="0"/>
              <a:t>、比较论证结构：提出论点后，通过对事物本身各个发展阶段的纵向对比或与另一个事物的横向对比，深入阐发道理。</a:t>
            </a:r>
          </a:p>
          <a:p>
            <a:pPr eaLnBrk="1" fontAlgn="auto" hangingPunct="1">
              <a:buClr>
                <a:schemeClr val="accent1">
                  <a:lumMod val="75000"/>
                </a:schemeClr>
              </a:buClr>
              <a:buFont typeface="Wingdings" panose="05000000000000000000" pitchFamily="2" charset="2"/>
              <a:buNone/>
              <a:defRPr/>
            </a:pPr>
            <a:r>
              <a:rPr lang="en-US" altLang="zh-CN" sz="2000" dirty="0"/>
              <a:t>6</a:t>
            </a:r>
            <a:r>
              <a:rPr lang="zh-CN" altLang="en-US" sz="2000" dirty="0"/>
              <a:t>、正反论证结构：提出论点，先反后正或先正后反，进行论述。</a:t>
            </a:r>
          </a:p>
          <a:p>
            <a:pPr eaLnBrk="1" fontAlgn="auto" hangingPunct="1">
              <a:buClr>
                <a:schemeClr val="accent1">
                  <a:lumMod val="75000"/>
                </a:schemeClr>
              </a:buClr>
              <a:buFont typeface="Wingdings" panose="05000000000000000000" pitchFamily="2" charset="2"/>
              <a:buNone/>
              <a:defRPr/>
            </a:pPr>
            <a:endParaRPr lang="en-US" altLang="zh-CN" dirty="0"/>
          </a:p>
        </p:txBody>
      </p:sp>
      <p:sp>
        <p:nvSpPr>
          <p:cNvPr id="150532" name="日期占位符 3">
            <a:extLst>
              <a:ext uri="{FF2B5EF4-FFF2-40B4-BE49-F238E27FC236}">
                <a16:creationId xmlns="" xmlns:a16="http://schemas.microsoft.com/office/drawing/2014/main" id="{995D43A7-779B-454F-BA05-EA261AE6D640}"/>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66BFA88-6B4C-48E4-B483-4FE7C06454FC}"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0533" name="页脚占位符 5">
            <a:extLst>
              <a:ext uri="{FF2B5EF4-FFF2-40B4-BE49-F238E27FC236}">
                <a16:creationId xmlns="" xmlns:a16="http://schemas.microsoft.com/office/drawing/2014/main" id="{8A6D0532-88C9-4887-B049-69570491D13B}"/>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0534" name="灯片编号占位符 4">
            <a:extLst>
              <a:ext uri="{FF2B5EF4-FFF2-40B4-BE49-F238E27FC236}">
                <a16:creationId xmlns="" xmlns:a16="http://schemas.microsoft.com/office/drawing/2014/main" id="{6DA32A0E-D211-498B-A8A4-7EE39BDA97DD}"/>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10244566-B0B5-406F-BFC7-90AD1AFD282A}"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98</a:t>
            </a:fld>
            <a:endParaRPr lang="en-US" altLang="zh-CN" sz="1200">
              <a:latin typeface="Arial" panose="020B0604020202020204" pitchFamily="34" charset="0"/>
              <a:ea typeface="宋体" panose="02010600030101010101" pitchFamily="2" charset="-122"/>
            </a:endParaRPr>
          </a:p>
        </p:txBody>
      </p:sp>
    </p:spTree>
  </p:cSld>
  <p:clrMapOvr>
    <a:masterClrMapping/>
  </p:clrMapOvr>
  <p:transition/>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a:extLst>
              <a:ext uri="{FF2B5EF4-FFF2-40B4-BE49-F238E27FC236}">
                <a16:creationId xmlns="" xmlns:a16="http://schemas.microsoft.com/office/drawing/2014/main" id="{7AE356B4-0139-4D71-A723-214258237665}"/>
              </a:ext>
            </a:extLst>
          </p:cNvPr>
          <p:cNvSpPr>
            <a:spLocks noGrp="1" noRot="1"/>
          </p:cNvSpPr>
          <p:nvPr>
            <p:ph type="title"/>
          </p:nvPr>
        </p:nvSpPr>
        <p:spPr>
          <a:xfrm>
            <a:off x="982663" y="457200"/>
            <a:ext cx="7704137" cy="883568"/>
          </a:xfrm>
        </p:spPr>
        <p:txBody>
          <a:bodyPr/>
          <a:lstStyle/>
          <a:p>
            <a:pPr eaLnBrk="1" hangingPunct="1"/>
            <a:r>
              <a:rPr lang="zh-CN" altLang="en-US" dirty="0">
                <a:ln>
                  <a:noFill/>
                </a:ln>
              </a:rPr>
              <a:t>第七章   谋篇</a:t>
            </a:r>
          </a:p>
        </p:txBody>
      </p:sp>
      <p:sp>
        <p:nvSpPr>
          <p:cNvPr id="151555" name="Rectangle 3">
            <a:extLst>
              <a:ext uri="{FF2B5EF4-FFF2-40B4-BE49-F238E27FC236}">
                <a16:creationId xmlns="" xmlns:a16="http://schemas.microsoft.com/office/drawing/2014/main" id="{F3BF9491-DC9D-469A-A316-C4CB62100F81}"/>
              </a:ext>
            </a:extLst>
          </p:cNvPr>
          <p:cNvSpPr>
            <a:spLocks noGrp="1"/>
          </p:cNvSpPr>
          <p:nvPr>
            <p:ph idx="1"/>
          </p:nvPr>
        </p:nvSpPr>
        <p:spPr>
          <a:xfrm>
            <a:off x="1043608" y="2060848"/>
            <a:ext cx="7704137" cy="3332163"/>
          </a:xfrm>
        </p:spPr>
        <p:txBody>
          <a:bodyPr/>
          <a:lstStyle/>
          <a:p>
            <a:pPr marL="812800" indent="-812800" eaLnBrk="1" hangingPunct="1">
              <a:buFont typeface="Wingdings" panose="05000000000000000000" pitchFamily="2" charset="2"/>
              <a:buNone/>
            </a:pPr>
            <a:r>
              <a:rPr lang="zh-CN" altLang="en-US" dirty="0"/>
              <a:t>四、结论（结尾）</a:t>
            </a:r>
          </a:p>
          <a:p>
            <a:pPr marL="812800" indent="-812800" eaLnBrk="1" hangingPunct="1"/>
            <a:r>
              <a:rPr lang="zh-CN" altLang="en-US" dirty="0"/>
              <a:t>要不要结尾？</a:t>
            </a:r>
            <a:endParaRPr lang="en-US" altLang="zh-CN" dirty="0"/>
          </a:p>
          <a:p>
            <a:pPr marL="812800" indent="-812800" eaLnBrk="1" hangingPunct="1"/>
            <a:r>
              <a:rPr lang="zh-CN" altLang="en-US" dirty="0"/>
              <a:t>什么样的结尾是好的？　</a:t>
            </a:r>
          </a:p>
          <a:p>
            <a:pPr marL="812800" indent="-812800" eaLnBrk="1" hangingPunct="1"/>
            <a:r>
              <a:rPr lang="zh-CN" altLang="en-US" dirty="0"/>
              <a:t>如果按照议论文的框架结构，结尾应该是结论，由于评论在开头一般已经交待了结论，那么结尾怎么办？</a:t>
            </a:r>
          </a:p>
        </p:txBody>
      </p:sp>
      <p:sp>
        <p:nvSpPr>
          <p:cNvPr id="151556" name="日期占位符 3">
            <a:extLst>
              <a:ext uri="{FF2B5EF4-FFF2-40B4-BE49-F238E27FC236}">
                <a16:creationId xmlns="" xmlns:a16="http://schemas.microsoft.com/office/drawing/2014/main" id="{1D74E483-C29A-416C-B429-ED0417FBDF2C}"/>
              </a:ext>
            </a:extLst>
          </p:cNvPr>
          <p:cNvSpPr>
            <a:spLocks noGrp="1"/>
          </p:cNvSpPr>
          <p:nvPr>
            <p:ph type="dt" sz="quarter" idx="10"/>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92248EC4-15AD-4CBE-955E-4028261D8CFD}" type="datetime1">
              <a:rPr lang="zh-CN" altLang="en-US" sz="1200" smtClean="0">
                <a:latin typeface="Arial" panose="020B0604020202020204" pitchFamily="34" charset="0"/>
                <a:ea typeface="宋体" panose="02010600030101010101" pitchFamily="2" charset="-122"/>
              </a:rPr>
              <a:pPr>
                <a:spcBef>
                  <a:spcPct val="0"/>
                </a:spcBef>
                <a:spcAft>
                  <a:spcPct val="0"/>
                </a:spcAft>
                <a:buClrTx/>
                <a:buSzTx/>
                <a:buFontTx/>
                <a:buNone/>
              </a:pPr>
              <a:t>2023/6/29</a:t>
            </a:fld>
            <a:endParaRPr lang="en-US" altLang="zh-CN" sz="1200">
              <a:latin typeface="Arial" panose="020B0604020202020204" pitchFamily="34" charset="0"/>
              <a:ea typeface="宋体" panose="02010600030101010101" pitchFamily="2" charset="-122"/>
            </a:endParaRPr>
          </a:p>
        </p:txBody>
      </p:sp>
      <p:sp>
        <p:nvSpPr>
          <p:cNvPr id="151557" name="页脚占位符 5">
            <a:extLst>
              <a:ext uri="{FF2B5EF4-FFF2-40B4-BE49-F238E27FC236}">
                <a16:creationId xmlns="" xmlns:a16="http://schemas.microsoft.com/office/drawing/2014/main" id="{2C77774B-6AB9-4229-99C9-E4FF49732571}"/>
              </a:ext>
            </a:extLst>
          </p:cNvPr>
          <p:cNvSpPr>
            <a:spLocks noGrp="1"/>
          </p:cNvSpPr>
          <p:nvPr>
            <p:ph type="ftr" sz="quarter" idx="11"/>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numCol="1" anchorCtr="0" compatLnSpc="1">
            <a:prstTxWarp prst="textNoShape">
              <a:avLst/>
            </a:prstTxWarp>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r>
              <a:rPr lang="en-US" altLang="zh-CN" sz="1200">
                <a:latin typeface="Arial" panose="020B0604020202020204" pitchFamily="34" charset="0"/>
                <a:ea typeface="宋体" panose="02010600030101010101" pitchFamily="2" charset="-122"/>
              </a:rPr>
              <a:t>作者：刘晓红</a:t>
            </a:r>
          </a:p>
        </p:txBody>
      </p:sp>
      <p:sp>
        <p:nvSpPr>
          <p:cNvPr id="151558" name="灯片编号占位符 4">
            <a:extLst>
              <a:ext uri="{FF2B5EF4-FFF2-40B4-BE49-F238E27FC236}">
                <a16:creationId xmlns="" xmlns:a16="http://schemas.microsoft.com/office/drawing/2014/main" id="{3542BED5-C352-4802-8860-A86DB79059AB}"/>
              </a:ext>
            </a:extLst>
          </p:cNvPr>
          <p:cNvSpPr>
            <a:spLocks noGrp="1"/>
          </p:cNvSpPr>
          <p:nvPr>
            <p:ph type="sldNum" sz="quarter" idx="12"/>
          </p:nvPr>
        </p:nvSpPr>
        <p:spPr bwMode="auto">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spcAft>
                <a:spcPts val="600"/>
              </a:spcAft>
              <a:buClr>
                <a:srgbClr val="1287C3"/>
              </a:buClr>
              <a:buSzPct val="145000"/>
              <a:buFont typeface="Arial" panose="020B0604020202020204" pitchFamily="34" charset="0"/>
              <a:buChar char="•"/>
              <a:defRPr sz="2400">
                <a:solidFill>
                  <a:schemeClr val="tx1"/>
                </a:solidFill>
                <a:latin typeface="Corbel" panose="020B0503020204020204" pitchFamily="34" charset="0"/>
                <a:ea typeface="华文楷体" panose="02010600040101010101" pitchFamily="2" charset="-122"/>
              </a:defRPr>
            </a:lvl1pPr>
            <a:lvl2pPr marL="742950" indent="-285750">
              <a:spcBef>
                <a:spcPct val="20000"/>
              </a:spcBef>
              <a:spcAft>
                <a:spcPts val="600"/>
              </a:spcAft>
              <a:buClr>
                <a:srgbClr val="1287C3"/>
              </a:buClr>
              <a:buSzPct val="145000"/>
              <a:buFont typeface="Arial" panose="020B0604020202020204" pitchFamily="34" charset="0"/>
              <a:buChar char="•"/>
              <a:defRPr sz="2000">
                <a:solidFill>
                  <a:schemeClr val="tx1"/>
                </a:solidFill>
                <a:latin typeface="Corbel" panose="020B0503020204020204" pitchFamily="34" charset="0"/>
                <a:ea typeface="华文楷体" panose="02010600040101010101" pitchFamily="2" charset="-122"/>
              </a:defRPr>
            </a:lvl2pPr>
            <a:lvl3pPr marL="1143000" indent="-228600">
              <a:spcBef>
                <a:spcPct val="20000"/>
              </a:spcBef>
              <a:spcAft>
                <a:spcPts val="600"/>
              </a:spcAft>
              <a:buClr>
                <a:srgbClr val="1287C3"/>
              </a:buClr>
              <a:buSzPct val="145000"/>
              <a:buFont typeface="Arial" panose="020B0604020202020204" pitchFamily="34" charset="0"/>
              <a:buChar char="•"/>
              <a:defRPr>
                <a:solidFill>
                  <a:schemeClr val="tx1"/>
                </a:solidFill>
                <a:latin typeface="Corbel" panose="020B0503020204020204" pitchFamily="34" charset="0"/>
                <a:ea typeface="华文楷体" panose="02010600040101010101" pitchFamily="2" charset="-122"/>
              </a:defRPr>
            </a:lvl3pPr>
            <a:lvl4pPr marL="1600200" indent="-228600">
              <a:spcBef>
                <a:spcPct val="20000"/>
              </a:spcBef>
              <a:spcAft>
                <a:spcPts val="600"/>
              </a:spcAft>
              <a:buClr>
                <a:srgbClr val="1287C3"/>
              </a:buClr>
              <a:buSzPct val="145000"/>
              <a:buFont typeface="Arial" panose="020B0604020202020204" pitchFamily="34" charset="0"/>
              <a:buChar char="•"/>
              <a:defRPr sz="1600">
                <a:solidFill>
                  <a:schemeClr val="tx1"/>
                </a:solidFill>
                <a:latin typeface="Corbel" panose="020B0503020204020204" pitchFamily="34" charset="0"/>
                <a:ea typeface="华文楷体" panose="02010600040101010101" pitchFamily="2" charset="-122"/>
              </a:defRPr>
            </a:lvl4pPr>
            <a:lvl5pPr marL="2057400" indent="-22860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5pPr>
            <a:lvl6pPr marL="25146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6pPr>
            <a:lvl7pPr marL="29718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7pPr>
            <a:lvl8pPr marL="34290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8pPr>
            <a:lvl9pPr marL="3886200" indent="-228600" eaLnBrk="0" fontAlgn="base" hangingPunct="0">
              <a:spcBef>
                <a:spcPct val="20000"/>
              </a:spcBef>
              <a:spcAft>
                <a:spcPts val="600"/>
              </a:spcAft>
              <a:buClr>
                <a:srgbClr val="1287C3"/>
              </a:buClr>
              <a:buSzPct val="145000"/>
              <a:buFont typeface="Arial" panose="020B0604020202020204" pitchFamily="34" charset="0"/>
              <a:buChar char="•"/>
              <a:defRPr sz="1400">
                <a:solidFill>
                  <a:schemeClr val="tx1"/>
                </a:solidFill>
                <a:latin typeface="Corbel" panose="020B0503020204020204" pitchFamily="34" charset="0"/>
                <a:ea typeface="华文楷体" panose="02010600040101010101" pitchFamily="2" charset="-122"/>
              </a:defRPr>
            </a:lvl9pPr>
          </a:lstStyle>
          <a:p>
            <a:pPr>
              <a:spcBef>
                <a:spcPct val="0"/>
              </a:spcBef>
              <a:spcAft>
                <a:spcPct val="0"/>
              </a:spcAft>
              <a:buClrTx/>
              <a:buSzTx/>
              <a:buFontTx/>
              <a:buNone/>
            </a:pPr>
            <a:fld id="{CA54B56D-F49B-4D48-AD23-4DC908E12FFB}" type="slidenum">
              <a:rPr lang="en-US" altLang="zh-CN" sz="1200" smtClean="0">
                <a:latin typeface="Arial" panose="020B0604020202020204" pitchFamily="34" charset="0"/>
                <a:ea typeface="宋体" panose="02010600030101010101" pitchFamily="2" charset="-122"/>
              </a:rPr>
              <a:pPr>
                <a:spcBef>
                  <a:spcPct val="0"/>
                </a:spcBef>
                <a:spcAft>
                  <a:spcPct val="0"/>
                </a:spcAft>
                <a:buClrTx/>
                <a:buSzTx/>
                <a:buFontTx/>
                <a:buNone/>
              </a:pPr>
              <a:t>99</a:t>
            </a:fld>
            <a:endParaRPr lang="en-US" altLang="zh-CN" sz="1200">
              <a:latin typeface="Arial" panose="020B0604020202020204" pitchFamily="34" charset="0"/>
              <a:ea typeface="宋体" panose="02010600030101010101" pitchFamily="2" charset="-122"/>
            </a:endParaRPr>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视差">
  <a:themeElements>
    <a:clrScheme name="视差">
      <a:dk1>
        <a:sysClr val="windowText" lastClr="000000"/>
      </a:dk1>
      <a:lt1>
        <a:sysClr val="window" lastClr="FFFFFF"/>
      </a:lt1>
      <a:dk2>
        <a:srgbClr val="212121"/>
      </a:dk2>
      <a:lt2>
        <a:srgbClr val="EBEBEB"/>
      </a:lt2>
      <a:accent1>
        <a:srgbClr val="30ACEC"/>
      </a:accent1>
      <a:accent2>
        <a:srgbClr val="80C34F"/>
      </a:accent2>
      <a:accent3>
        <a:srgbClr val="E29D3E"/>
      </a:accent3>
      <a:accent4>
        <a:srgbClr val="D64A3B"/>
      </a:accent4>
      <a:accent5>
        <a:srgbClr val="D64787"/>
      </a:accent5>
      <a:accent6>
        <a:srgbClr val="A666E1"/>
      </a:accent6>
      <a:hlink>
        <a:srgbClr val="3085ED"/>
      </a:hlink>
      <a:folHlink>
        <a:srgbClr val="82B6F4"/>
      </a:folHlink>
    </a:clrScheme>
    <a:fontScheme name="视差">
      <a:maj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orbel" panose="020B0503020204020204"/>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视差">
      <a:fillStyleLst>
        <a:solidFill>
          <a:schemeClr val="phClr"/>
        </a:solidFill>
        <a:gradFill rotWithShape="1">
          <a:gsLst>
            <a:gs pos="0">
              <a:schemeClr val="phClr">
                <a:tint val="60000"/>
                <a:lumMod val="104000"/>
              </a:schemeClr>
            </a:gs>
            <a:gs pos="100000">
              <a:schemeClr val="phClr">
                <a:tint val="84000"/>
              </a:schemeClr>
            </a:gs>
          </a:gsLst>
          <a:lin ang="5400000" scaled="0"/>
        </a:gradFill>
        <a:gradFill rotWithShape="1">
          <a:gsLst>
            <a:gs pos="0">
              <a:schemeClr val="phClr">
                <a:tint val="96000"/>
                <a:lumMod val="102000"/>
              </a:schemeClr>
            </a:gs>
            <a:gs pos="100000">
              <a:schemeClr val="phClr">
                <a:shade val="88000"/>
                <a:lumMod val="94000"/>
              </a:schemeClr>
            </a:gs>
          </a:gsLst>
          <a:path path="circle">
            <a:fillToRect l="50000" t="100000" r="100000" b="50000"/>
          </a:path>
        </a:gradFill>
      </a:fillStyleLst>
      <a:lnStyleLst>
        <a:ln w="9525" cap="rnd" cmpd="sng" algn="ctr">
          <a:solidFill>
            <a:schemeClr val="phClr">
              <a:tint val="6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reflection blurRad="12700" stA="26000" endPos="32000" dist="12700" dir="5400000" sy="-100000" rotWithShape="0"/>
          </a:effectLst>
        </a:effectStyle>
        <a:effectStyle>
          <a:effectLst>
            <a:outerShdw blurRad="38100" dist="25400" dir="5400000" rotWithShape="0">
              <a:srgbClr val="000000">
                <a:alpha val="64000"/>
              </a:srgbClr>
            </a:outerShdw>
          </a:effectLst>
          <a:scene3d>
            <a:camera prst="orthographicFront">
              <a:rot lat="0" lon="0" rev="0"/>
            </a:camera>
            <a:lightRig rig="threePt" dir="tl">
              <a:rot lat="0" lon="0" rev="1200000"/>
            </a:lightRig>
          </a:scene3d>
          <a:sp3d>
            <a:bevelT w="25400" h="12700"/>
          </a:sp3d>
        </a:effectStyle>
      </a:effectStyleLst>
      <a:bgFillStyleLst>
        <a:solidFill>
          <a:schemeClr val="phClr"/>
        </a:solidFill>
        <a:gradFill rotWithShape="1">
          <a:gsLst>
            <a:gs pos="0">
              <a:schemeClr val="phClr">
                <a:tint val="90000"/>
                <a:lumMod val="110000"/>
              </a:schemeClr>
            </a:gs>
            <a:gs pos="100000">
              <a:schemeClr val="phClr">
                <a:shade val="64000"/>
                <a:lumMod val="98000"/>
              </a:schemeClr>
            </a:gs>
          </a:gsLst>
          <a:lin ang="5400000" scaled="0"/>
        </a:gradFill>
        <a:blipFill rotWithShape="1">
          <a:blip xmlns:r="http://schemas.openxmlformats.org/officeDocument/2006/relationships" r:embed="rId1">
            <a:duotone>
              <a:schemeClr val="phClr">
                <a:shade val="76000"/>
                <a:satMod val="180000"/>
              </a:schemeClr>
              <a:schemeClr val="phClr">
                <a:tint val="80000"/>
                <a:satMod val="120000"/>
                <a:lumMod val="180000"/>
              </a:schemeClr>
            </a:duotone>
          </a:blip>
          <a:stretch/>
        </a:blipFill>
      </a:bgFillStyleLst>
    </a:fmtScheme>
  </a:themeElements>
  <a:objectDefaults/>
  <a:extraClrSchemeLst/>
  <a:extLst>
    <a:ext uri="{05A4C25C-085E-4340-85A3-A5531E510DB2}">
      <thm15:themeFamily xmlns:thm15="http://schemas.microsoft.com/office/thememl/2012/main" name="Parallax" id="{3388167B-A2EB-4685-9635-1831D9AEF8C4}" vid="{4F7A876A-7598-49CA-AFC8-8EDA2551E4A7}"/>
    </a:ext>
  </a:extLst>
</a:theme>
</file>

<file path=ppt/theme/theme2.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Organic</Template>
  <TotalTime>15931</TotalTime>
  <Words>9041</Words>
  <Application>Microsoft Office PowerPoint</Application>
  <PresentationFormat>全屏显示(4:3)</PresentationFormat>
  <Paragraphs>1315</Paragraphs>
  <Slides>141</Slides>
  <Notes>3</Notes>
  <HiddenSlides>0</HiddenSlides>
  <MMClips>0</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141</vt:i4>
      </vt:variant>
    </vt:vector>
  </HeadingPairs>
  <TitlesOfParts>
    <vt:vector size="155" baseType="lpstr">
      <vt:lpstr>等线</vt:lpstr>
      <vt:lpstr>华文仿宋</vt:lpstr>
      <vt:lpstr>华文楷体</vt:lpstr>
      <vt:lpstr>楷体</vt:lpstr>
      <vt:lpstr>楷体_GB2312</vt:lpstr>
      <vt:lpstr>宋体</vt:lpstr>
      <vt:lpstr>宋体</vt:lpstr>
      <vt:lpstr>Arial</vt:lpstr>
      <vt:lpstr>Corbel</vt:lpstr>
      <vt:lpstr>Garamond</vt:lpstr>
      <vt:lpstr>Tahoma</vt:lpstr>
      <vt:lpstr>Times New Roman</vt:lpstr>
      <vt:lpstr>Wingdings</vt:lpstr>
      <vt:lpstr>视差</vt:lpstr>
      <vt:lpstr>财经新闻评论学</vt:lpstr>
      <vt:lpstr>第一章 绪论</vt:lpstr>
      <vt:lpstr>第一章 绪论 </vt:lpstr>
      <vt:lpstr>讨论：新闻行业机器人的应用</vt:lpstr>
      <vt:lpstr>讨论：新闻行业机器人的应用</vt:lpstr>
      <vt:lpstr>推荐：</vt:lpstr>
      <vt:lpstr> </vt:lpstr>
      <vt:lpstr>PowerPoint 演示文稿</vt:lpstr>
      <vt:lpstr>第二章 财经新闻评论的特点与作用 </vt:lpstr>
      <vt:lpstr> </vt:lpstr>
      <vt:lpstr> </vt:lpstr>
      <vt:lpstr>第二章 财经新闻评论的特点与作用</vt:lpstr>
      <vt:lpstr>第二章 财经新闻评论的特点与作用</vt:lpstr>
      <vt:lpstr>第二章 财经新闻评论的特点与作用</vt:lpstr>
      <vt:lpstr>第二章 财经新闻评论的特点与作用</vt:lpstr>
      <vt:lpstr>第二章 财经新闻评论的特点与作用</vt:lpstr>
      <vt:lpstr>第二章财经新闻评论的特点与作用</vt:lpstr>
      <vt:lpstr>第二章财经新闻评论的特点与作用</vt:lpstr>
      <vt:lpstr>公共利益——财经新闻评论的立场</vt:lpstr>
      <vt:lpstr>第二章 财经新闻评论的特点与作用</vt:lpstr>
      <vt:lpstr>第二章 财经新闻评论的特点与作用</vt:lpstr>
      <vt:lpstr>第二章 新闻评论及其特点与作用</vt:lpstr>
      <vt:lpstr>指定媒介平台</vt:lpstr>
      <vt:lpstr>第二章 财经新闻评论的特点与作用</vt:lpstr>
      <vt:lpstr>第二章 财经新闻评论的特点与作用</vt:lpstr>
      <vt:lpstr>第二章 财经新闻评论的特点与作用</vt:lpstr>
      <vt:lpstr>第三章    新闻评论的分类</vt:lpstr>
      <vt:lpstr>第三章    新闻评论的分类</vt:lpstr>
      <vt:lpstr>第三章    新闻评论的分类</vt:lpstr>
      <vt:lpstr>第二节  代表编辑部意见的主要评论形式</vt:lpstr>
      <vt:lpstr>第二节  代表编辑部意见的主要评论形式</vt:lpstr>
      <vt:lpstr>第二节  代表编辑部意见的主要评论形式</vt:lpstr>
      <vt:lpstr>第二节  代表编辑部意见的主要评论形式</vt:lpstr>
      <vt:lpstr>其他形式：新闻漫画</vt:lpstr>
      <vt:lpstr>天价咨询 </vt:lpstr>
      <vt:lpstr>PowerPoint 演示文稿</vt:lpstr>
      <vt:lpstr>第三节  几种由个人署名发表的评论形式</vt:lpstr>
      <vt:lpstr>PowerPoint 演示文稿</vt:lpstr>
      <vt:lpstr>党报评论的党性原则</vt:lpstr>
      <vt:lpstr>第四章   评论的要素</vt:lpstr>
      <vt:lpstr>第四章   评论的要素</vt:lpstr>
      <vt:lpstr>一、  论点 </vt:lpstr>
      <vt:lpstr>一、  论点</vt:lpstr>
      <vt:lpstr>一、  论点</vt:lpstr>
      <vt:lpstr>第四章   评论的要素</vt:lpstr>
      <vt:lpstr>第四章   评论的要素</vt:lpstr>
      <vt:lpstr>第四章   评论的要素</vt:lpstr>
      <vt:lpstr>第四章   评论的要素</vt:lpstr>
      <vt:lpstr>第四章   评论的要素</vt:lpstr>
      <vt:lpstr>第四章   评论的要素</vt:lpstr>
      <vt:lpstr>第四章   评论的要素</vt:lpstr>
      <vt:lpstr>第四章   评论的要素</vt:lpstr>
      <vt:lpstr>第四章   评论的要素</vt:lpstr>
      <vt:lpstr>第四章   评论的要素</vt:lpstr>
      <vt:lpstr>第五章   评论的要素</vt:lpstr>
      <vt:lpstr>第四章   评论的要素</vt:lpstr>
      <vt:lpstr>第四章   评论的要素</vt:lpstr>
      <vt:lpstr>第五章   评论的要素</vt:lpstr>
      <vt:lpstr>第四章   评论的要素</vt:lpstr>
      <vt:lpstr>第四章   评论的要素</vt:lpstr>
      <vt:lpstr>《刹车辨》  </vt:lpstr>
      <vt:lpstr>第四章   评论的要素</vt:lpstr>
      <vt:lpstr>第五章  选题 </vt:lpstr>
      <vt:lpstr>第五章  选题</vt:lpstr>
      <vt:lpstr>第五章  选题</vt:lpstr>
      <vt:lpstr>第五章  选题</vt:lpstr>
      <vt:lpstr>第五章  选题</vt:lpstr>
      <vt:lpstr>第五章  选题</vt:lpstr>
      <vt:lpstr>第五章  选题</vt:lpstr>
      <vt:lpstr>PowerPoint 演示文稿</vt:lpstr>
      <vt:lpstr>第五章  选题</vt:lpstr>
      <vt:lpstr>第六章  选题</vt:lpstr>
      <vt:lpstr>第五章  选题</vt:lpstr>
      <vt:lpstr>第五章  选题</vt:lpstr>
      <vt:lpstr>第六章  选题</vt:lpstr>
      <vt:lpstr>第五章  选题</vt:lpstr>
      <vt:lpstr>第五章  选题 </vt:lpstr>
      <vt:lpstr>第六章  立意</vt:lpstr>
      <vt:lpstr>第六章  立意</vt:lpstr>
      <vt:lpstr>第六章  立意</vt:lpstr>
      <vt:lpstr>第六章  立意</vt:lpstr>
      <vt:lpstr>《新经济呼唤“游戏规则”》</vt:lpstr>
      <vt:lpstr>第六章  立意</vt:lpstr>
      <vt:lpstr>第七章   谋篇</vt:lpstr>
      <vt:lpstr>第七章   谋篇</vt:lpstr>
      <vt:lpstr>PowerPoint 演示文稿</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第七章   谋篇</vt:lpstr>
      <vt:lpstr>11月7日作业反馈</vt:lpstr>
      <vt:lpstr>PowerPoint 演示文稿</vt:lpstr>
      <vt:lpstr>第八章 语言与文风</vt:lpstr>
      <vt:lpstr>第八章 评论的语言与文风</vt:lpstr>
      <vt:lpstr>第八章 评论的语言与文风</vt:lpstr>
      <vt:lpstr>第九章  文字类新闻评论</vt:lpstr>
      <vt:lpstr>第九章 文字类财经新闻评论</vt:lpstr>
      <vt:lpstr>第九章文字类新闻评论</vt:lpstr>
      <vt:lpstr>第九章 文字类新闻评论</vt:lpstr>
      <vt:lpstr>第九章 文字类新闻评论</vt:lpstr>
      <vt:lpstr>第九章 文字类新闻评论</vt:lpstr>
      <vt:lpstr>第九章 文字类新闻评论</vt:lpstr>
      <vt:lpstr>第九章 文字类新闻评论</vt:lpstr>
      <vt:lpstr>第九章文字类新闻评论</vt:lpstr>
      <vt:lpstr>第九章 文字类新闻评论</vt:lpstr>
      <vt:lpstr>第九章 文字类新闻评论</vt:lpstr>
      <vt:lpstr>第九章 文字类新闻评论</vt:lpstr>
      <vt:lpstr>第九章 文字类新闻评论</vt:lpstr>
      <vt:lpstr>第九章 文字类新闻评论</vt:lpstr>
      <vt:lpstr>第九章 文字类新闻评论</vt:lpstr>
      <vt:lpstr>第九章 文字类新闻评论</vt:lpstr>
      <vt:lpstr>第九章文字类财经新闻评论</vt:lpstr>
      <vt:lpstr>第九章文字类新闻评论</vt:lpstr>
      <vt:lpstr>第九章文字类新闻评论</vt:lpstr>
      <vt:lpstr>第九章 文字类新闻评论</vt:lpstr>
      <vt:lpstr>第九章文字类新闻评论</vt:lpstr>
      <vt:lpstr>第十章  广播财经新闻评论</vt:lpstr>
      <vt:lpstr>第十章  广播财经新闻评论</vt:lpstr>
      <vt:lpstr>第十章  广播财经新闻评论</vt:lpstr>
      <vt:lpstr>第十章  广播财经新闻评论</vt:lpstr>
      <vt:lpstr>第十章  广播财经新闻评论</vt:lpstr>
      <vt:lpstr>第十一章 电视财经新闻评论</vt:lpstr>
      <vt:lpstr>第十一章 电视财经新闻评论</vt:lpstr>
      <vt:lpstr>第十一章 电视财经新闻评论</vt:lpstr>
      <vt:lpstr>第十一章 电视财经新闻评论</vt:lpstr>
      <vt:lpstr>第十二章  网络财经新闻评论</vt:lpstr>
      <vt:lpstr>第十二章  网络财经新闻评论</vt:lpstr>
      <vt:lpstr>第十二章  网络财经新闻评论</vt:lpstr>
      <vt:lpstr>第十二章  网络财经新闻评论</vt:lpstr>
      <vt:lpstr>第十二章  网络新闻评论</vt:lpstr>
      <vt:lpstr>第十二章  网络财经新闻评论</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xhliu</dc:creator>
  <cp:lastModifiedBy>xhliu</cp:lastModifiedBy>
  <cp:revision>473</cp:revision>
  <cp:lastPrinted>2019-09-12T04:37:07Z</cp:lastPrinted>
  <dcterms:created xsi:type="dcterms:W3CDTF">1601-01-01T00:00:00Z</dcterms:created>
  <dcterms:modified xsi:type="dcterms:W3CDTF">2023-06-29T02:58:09Z</dcterms:modified>
</cp:coreProperties>
</file>