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70" r:id="rId3"/>
    <p:sldId id="257" r:id="rId4"/>
    <p:sldId id="259" r:id="rId5"/>
    <p:sldId id="275" r:id="rId6"/>
    <p:sldId id="309" r:id="rId7"/>
    <p:sldId id="304" r:id="rId8"/>
    <p:sldId id="308" r:id="rId9"/>
    <p:sldId id="317" r:id="rId10"/>
    <p:sldId id="318" r:id="rId11"/>
    <p:sldId id="260" r:id="rId12"/>
    <p:sldId id="321" r:id="rId13"/>
    <p:sldId id="320" r:id="rId14"/>
    <p:sldId id="319" r:id="rId15"/>
    <p:sldId id="322" r:id="rId16"/>
    <p:sldId id="324" r:id="rId17"/>
    <p:sldId id="323" r:id="rId18"/>
    <p:sldId id="327" r:id="rId19"/>
    <p:sldId id="261" r:id="rId20"/>
    <p:sldId id="276" r:id="rId21"/>
    <p:sldId id="266" r:id="rId22"/>
    <p:sldId id="280" r:id="rId23"/>
    <p:sldId id="281" r:id="rId24"/>
    <p:sldId id="277" r:id="rId25"/>
    <p:sldId id="278" r:id="rId26"/>
    <p:sldId id="286" r:id="rId27"/>
    <p:sldId id="282" r:id="rId28"/>
    <p:sldId id="279" r:id="rId29"/>
    <p:sldId id="310" r:id="rId30"/>
    <p:sldId id="273" r:id="rId31"/>
    <p:sldId id="274" r:id="rId32"/>
    <p:sldId id="316" r:id="rId33"/>
    <p:sldId id="315" r:id="rId34"/>
    <p:sldId id="314" r:id="rId35"/>
    <p:sldId id="313" r:id="rId36"/>
    <p:sldId id="312" r:id="rId37"/>
    <p:sldId id="311" r:id="rId38"/>
    <p:sldId id="307" r:id="rId39"/>
    <p:sldId id="328" r:id="rId40"/>
    <p:sldId id="329" r:id="rId41"/>
    <p:sldId id="306" r:id="rId42"/>
    <p:sldId id="331" r:id="rId43"/>
    <p:sldId id="258" r:id="rId44"/>
  </p:sldIdLst>
  <p:sldSz cx="9144000" cy="6858000" type="screen4x3"/>
  <p:notesSz cx="6799263" cy="99298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1C17"/>
    <a:srgbClr val="009644"/>
    <a:srgbClr val="AD231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4660"/>
  </p:normalViewPr>
  <p:slideViewPr>
    <p:cSldViewPr>
      <p:cViewPr varScale="1">
        <p:scale>
          <a:sx n="84" d="100"/>
          <a:sy n="84" d="100"/>
        </p:scale>
        <p:origin x="-1434"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4E3753B7-5BD0-4BC5-9A65-DE7932872362}" type="datetimeFigureOut">
              <a:rPr lang="zh-CN" altLang="en-US" smtClean="0"/>
              <a:pPr/>
              <a:t>2024/3/20</a:t>
            </a:fld>
            <a:endParaRPr lang="zh-CN" altLang="en-US"/>
          </a:p>
        </p:txBody>
      </p:sp>
      <p:sp>
        <p:nvSpPr>
          <p:cNvPr id="4" name="幻灯片图像占位符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51E97C8E-F64B-469C-9440-6ED046C0AC6F}" type="slidenum">
              <a:rPr lang="zh-CN" altLang="en-US" smtClean="0"/>
              <a:pPr/>
              <a:t>‹#›</a:t>
            </a:fld>
            <a:endParaRPr lang="zh-CN" altLang="en-US"/>
          </a:p>
        </p:txBody>
      </p:sp>
    </p:spTree>
    <p:extLst>
      <p:ext uri="{BB962C8B-B14F-4D97-AF65-F5344CB8AC3E}">
        <p14:creationId xmlns:p14="http://schemas.microsoft.com/office/powerpoint/2010/main" xmlns="" val="3818485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E97C8E-F64B-469C-9440-6ED046C0AC6F}" type="slidenum">
              <a:rPr lang="zh-CN" altLang="en-US" smtClean="0"/>
              <a:pPr/>
              <a:t>1</a:t>
            </a:fld>
            <a:endParaRPr lang="zh-CN" altLang="en-US"/>
          </a:p>
        </p:txBody>
      </p:sp>
    </p:spTree>
    <p:extLst>
      <p:ext uri="{BB962C8B-B14F-4D97-AF65-F5344CB8AC3E}">
        <p14:creationId xmlns:p14="http://schemas.microsoft.com/office/powerpoint/2010/main" xmlns="" val="94793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更改填充的图片即可</a:t>
            </a:r>
          </a:p>
        </p:txBody>
      </p:sp>
      <p:sp>
        <p:nvSpPr>
          <p:cNvPr id="4" name="灯片编号占位符 3"/>
          <p:cNvSpPr>
            <a:spLocks noGrp="1"/>
          </p:cNvSpPr>
          <p:nvPr>
            <p:ph type="sldNum" sz="quarter" idx="10"/>
          </p:nvPr>
        </p:nvSpPr>
        <p:spPr/>
        <p:txBody>
          <a:bodyPr/>
          <a:lstStyle/>
          <a:p>
            <a:fld id="{51E97C8E-F64B-469C-9440-6ED046C0AC6F}" type="slidenum">
              <a:rPr lang="zh-CN" altLang="en-US" smtClean="0"/>
              <a:pPr/>
              <a:t>19</a:t>
            </a:fld>
            <a:endParaRPr lang="zh-CN" altLang="en-US"/>
          </a:p>
        </p:txBody>
      </p:sp>
    </p:spTree>
    <p:extLst>
      <p:ext uri="{BB962C8B-B14F-4D97-AF65-F5344CB8AC3E}">
        <p14:creationId xmlns:p14="http://schemas.microsoft.com/office/powerpoint/2010/main" xmlns="" val="2649913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896571237"/>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2951771064"/>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2389479034"/>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pic>
        <p:nvPicPr>
          <p:cNvPr id="7" name="Picture 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矩形 7"/>
          <p:cNvSpPr/>
          <p:nvPr userDrawn="1"/>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259845104"/>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4234261110"/>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3299127101"/>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1559713700"/>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3610043072"/>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3613053112"/>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4226515078"/>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22802CC-E1E7-40DB-8D2C-E4EBBBBF34E5}" type="datetimeFigureOut">
              <a:rPr lang="zh-CN" altLang="en-US" smtClean="0"/>
              <a:pPr/>
              <a:t>2024/3/20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9549D9-74A9-4601-A1CD-4C7755C6D8BA}" type="slidenum">
              <a:rPr lang="zh-CN" altLang="en-US" smtClean="0"/>
              <a:pPr/>
              <a:t>‹#›</a:t>
            </a:fld>
            <a:endParaRPr lang="zh-CN" altLang="en-US"/>
          </a:p>
        </p:txBody>
      </p:sp>
    </p:spTree>
    <p:extLst>
      <p:ext uri="{BB962C8B-B14F-4D97-AF65-F5344CB8AC3E}">
        <p14:creationId xmlns:p14="http://schemas.microsoft.com/office/powerpoint/2010/main" xmlns="" val="498288816"/>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802CC-E1E7-40DB-8D2C-E4EBBBBF34E5}" type="datetimeFigureOut">
              <a:rPr lang="zh-CN" altLang="en-US" smtClean="0"/>
              <a:pPr/>
              <a:t>2024/3/20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549D9-74A9-4601-A1CD-4C7755C6D8BA}" type="slidenum">
              <a:rPr lang="zh-CN" altLang="en-US" smtClean="0"/>
              <a:pPr/>
              <a:t>‹#›</a:t>
            </a:fld>
            <a:endParaRPr lang="zh-CN" altLang="en-US"/>
          </a:p>
        </p:txBody>
      </p:sp>
      <p:sp>
        <p:nvSpPr>
          <p:cNvPr id="10" name="矩形 9"/>
          <p:cNvSpPr/>
          <p:nvPr userDrawn="1"/>
        </p:nvSpPr>
        <p:spPr>
          <a:xfrm>
            <a:off x="2953" y="4477464"/>
            <a:ext cx="9144000" cy="2407920"/>
          </a:xfrm>
          <a:prstGeom prst="rect">
            <a:avLst/>
          </a:prstGeom>
          <a:blipFill dpi="0" rotWithShape="1">
            <a:blip r:embed="rId13"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860486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oyc.yale.edu/english/engl-31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Gary%20Snyder%20reading%20his%20poem%20Riprap.mp4"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755576" y="0"/>
            <a:ext cx="0" cy="2852936"/>
          </a:xfrm>
          <a:prstGeom prst="line">
            <a:avLst/>
          </a:prstGeom>
          <a:ln w="76200">
            <a:solidFill>
              <a:srgbClr val="811C17"/>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84168" y="240287"/>
            <a:ext cx="2850646" cy="574007"/>
          </a:xfrm>
          <a:prstGeom prst="rect">
            <a:avLst/>
          </a:prstGeom>
        </p:spPr>
      </p:pic>
      <p:pic>
        <p:nvPicPr>
          <p:cNvPr id="9" name="图片 16" descr="终"/>
          <p:cNvPicPr>
            <a:picLocks noChangeAspect="1"/>
          </p:cNvPicPr>
          <p:nvPr/>
        </p:nvPicPr>
        <p:blipFill>
          <a:blip r:embed="rId4" cstate="print">
            <a:clrChange>
              <a:clrFrom>
                <a:srgbClr val="FFFFFF"/>
              </a:clrFrom>
              <a:clrTo>
                <a:srgbClr val="FFFFFF">
                  <a:alpha val="0"/>
                </a:srgbClr>
              </a:clrTo>
            </a:clrChange>
          </a:blip>
          <a:srcRect l="14281" t="33978" r="13554" b="39308"/>
          <a:stretch>
            <a:fillRect/>
          </a:stretch>
        </p:blipFill>
        <p:spPr>
          <a:xfrm>
            <a:off x="7509491" y="913130"/>
            <a:ext cx="1424959" cy="527471"/>
          </a:xfrm>
          <a:prstGeom prst="rect">
            <a:avLst/>
          </a:prstGeom>
          <a:noFill/>
          <a:ln w="9525">
            <a:noFill/>
          </a:ln>
        </p:spPr>
      </p:pic>
      <p:sp>
        <p:nvSpPr>
          <p:cNvPr id="6" name="圆角矩形 5"/>
          <p:cNvSpPr/>
          <p:nvPr/>
        </p:nvSpPr>
        <p:spPr>
          <a:xfrm>
            <a:off x="143001" y="2060848"/>
            <a:ext cx="9000999" cy="2653008"/>
          </a:xfrm>
          <a:prstGeom prst="roundRect">
            <a:avLst>
              <a:gd name="adj" fmla="val 4990"/>
            </a:avLst>
          </a:prstGeom>
          <a:solidFill>
            <a:srgbClr val="811C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TextBox 6"/>
          <p:cNvSpPr txBox="1"/>
          <p:nvPr/>
        </p:nvSpPr>
        <p:spPr>
          <a:xfrm>
            <a:off x="173705" y="2268161"/>
            <a:ext cx="8896598" cy="860235"/>
          </a:xfrm>
          <a:prstGeom prst="rect">
            <a:avLst/>
          </a:prstGeom>
          <a:noFill/>
        </p:spPr>
        <p:txBody>
          <a:bodyPr wrap="square" rtlCol="0">
            <a:spAutoFit/>
          </a:bodyPr>
          <a:lstStyle/>
          <a:p>
            <a:pPr>
              <a:lnSpc>
                <a:spcPct val="130000"/>
              </a:lnSpc>
            </a:pPr>
            <a:r>
              <a:rPr lang="en-US" altLang="zh-CN" sz="2000" b="1" dirty="0">
                <a:solidFill>
                  <a:schemeClr val="bg1"/>
                </a:solidFill>
              </a:rPr>
              <a:t>Lecture One  1) Brief Introduction to the Course</a:t>
            </a:r>
          </a:p>
          <a:p>
            <a:pPr>
              <a:lnSpc>
                <a:spcPct val="130000"/>
              </a:lnSpc>
            </a:pPr>
            <a:r>
              <a:rPr lang="en-US" altLang="zh-CN" sz="2000" b="1" dirty="0">
                <a:solidFill>
                  <a:schemeClr val="bg1"/>
                </a:solidFill>
              </a:rPr>
              <a:t>2) Brief Introduction to Ezra Pound, Ernest </a:t>
            </a:r>
            <a:r>
              <a:rPr lang="en-US" altLang="zh-CN" sz="2000" b="1" dirty="0" err="1">
                <a:solidFill>
                  <a:schemeClr val="bg1"/>
                </a:solidFill>
              </a:rPr>
              <a:t>Fenollosa</a:t>
            </a:r>
            <a:r>
              <a:rPr lang="en-US" altLang="zh-CN" sz="2000" b="1" dirty="0">
                <a:solidFill>
                  <a:schemeClr val="bg1"/>
                </a:solidFill>
              </a:rPr>
              <a:t>, and Modern English Poetry</a:t>
            </a:r>
          </a:p>
        </p:txBody>
      </p:sp>
      <p:cxnSp>
        <p:nvCxnSpPr>
          <p:cNvPr id="11" name="直接连接符 10"/>
          <p:cNvCxnSpPr>
            <a:cxnSpLocks/>
          </p:cNvCxnSpPr>
          <p:nvPr/>
        </p:nvCxnSpPr>
        <p:spPr>
          <a:xfrm>
            <a:off x="263353" y="3429000"/>
            <a:ext cx="8557119" cy="0"/>
          </a:xfrm>
          <a:prstGeom prst="line">
            <a:avLst/>
          </a:prstGeom>
          <a:ln w="38100" cap="rnd">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15876" y="5776227"/>
            <a:ext cx="1728192" cy="954107"/>
            <a:chOff x="215876" y="5576172"/>
            <a:chExt cx="1728192" cy="954107"/>
          </a:xfrm>
          <a:effectLst>
            <a:outerShdw blurRad="63500" sx="102000" sy="102000" algn="ctr" rotWithShape="0">
              <a:prstClr val="black">
                <a:alpha val="40000"/>
              </a:prstClr>
            </a:outerShdw>
          </a:effectLst>
        </p:grpSpPr>
        <p:sp>
          <p:nvSpPr>
            <p:cNvPr id="2" name="矩形 1"/>
            <p:cNvSpPr/>
            <p:nvPr/>
          </p:nvSpPr>
          <p:spPr>
            <a:xfrm>
              <a:off x="251520" y="5633228"/>
              <a:ext cx="1584176" cy="897051"/>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215876" y="5576172"/>
              <a:ext cx="1728192" cy="954107"/>
            </a:xfrm>
            <a:prstGeom prst="rect">
              <a:avLst/>
            </a:prstGeom>
            <a:noFill/>
          </p:spPr>
          <p:txBody>
            <a:bodyPr wrap="square" rtlCol="0">
              <a:spAutoFit/>
            </a:bodyPr>
            <a:lstStyle/>
            <a:p>
              <a:r>
                <a:rPr lang="zh-CN" altLang="en-US" sz="2800" b="1" dirty="0">
                  <a:solidFill>
                    <a:schemeClr val="bg1"/>
                  </a:solidFill>
                  <a:latin typeface="方正舒体" panose="02010601030101010101" pitchFamily="2" charset="-122"/>
                  <a:ea typeface="方正舒体" panose="02010601030101010101" pitchFamily="2" charset="-122"/>
                </a:rPr>
                <a:t>厚德博学</a:t>
              </a:r>
              <a:endParaRPr lang="en-US" altLang="zh-CN" sz="2800" b="1" dirty="0">
                <a:solidFill>
                  <a:schemeClr val="bg1"/>
                </a:solidFill>
                <a:latin typeface="方正舒体" panose="02010601030101010101" pitchFamily="2" charset="-122"/>
                <a:ea typeface="方正舒体" panose="02010601030101010101" pitchFamily="2" charset="-122"/>
              </a:endParaRPr>
            </a:p>
            <a:p>
              <a:r>
                <a:rPr lang="zh-CN" altLang="en-US" sz="2800" b="1" dirty="0">
                  <a:solidFill>
                    <a:schemeClr val="bg1"/>
                  </a:solidFill>
                  <a:latin typeface="方正舒体" panose="02010601030101010101" pitchFamily="2" charset="-122"/>
                  <a:ea typeface="方正舒体" panose="02010601030101010101" pitchFamily="2" charset="-122"/>
                </a:rPr>
                <a:t>经济匡时</a:t>
              </a:r>
            </a:p>
          </p:txBody>
        </p:sp>
      </p:grpSp>
      <p:sp>
        <p:nvSpPr>
          <p:cNvPr id="22" name="TextBox 21"/>
          <p:cNvSpPr txBox="1"/>
          <p:nvPr/>
        </p:nvSpPr>
        <p:spPr>
          <a:xfrm>
            <a:off x="263353" y="3701403"/>
            <a:ext cx="3804591" cy="707886"/>
          </a:xfrm>
          <a:prstGeom prst="rect">
            <a:avLst/>
          </a:prstGeom>
          <a:noFill/>
        </p:spPr>
        <p:txBody>
          <a:bodyPr wrap="square" rtlCol="0">
            <a:spAutoFit/>
          </a:bodyPr>
          <a:lstStyle/>
          <a:p>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Prof. Dr. Joan </a:t>
            </a:r>
            <a:r>
              <a:rPr lang="en-US" altLang="zh-CN" sz="2000" b="1" dirty="0" err="1">
                <a:solidFill>
                  <a:schemeClr val="bg1"/>
                </a:solidFill>
                <a:effectLst>
                  <a:outerShdw blurRad="38100" dist="38100" dir="2700000" algn="tl">
                    <a:srgbClr val="000000">
                      <a:alpha val="43137"/>
                    </a:srgbClr>
                  </a:outerShdw>
                </a:effectLst>
                <a:ea typeface="黑体" panose="02010609060101010101" pitchFamily="49" charset="-122"/>
              </a:rPr>
              <a:t>Qionglin</a:t>
            </a: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 Tan    </a:t>
            </a:r>
          </a:p>
          <a:p>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tan.qionglin@mail.shufe.edu.cn </a:t>
            </a:r>
          </a:p>
        </p:txBody>
      </p:sp>
      <p:sp>
        <p:nvSpPr>
          <p:cNvPr id="5" name="矩形 4">
            <a:extLst>
              <a:ext uri="{FF2B5EF4-FFF2-40B4-BE49-F238E27FC236}">
                <a16:creationId xmlns:a16="http://schemas.microsoft.com/office/drawing/2014/main" xmlns="" id="{AEFC27E7-3A70-7720-7B4E-17F7EB92BA40}"/>
              </a:ext>
            </a:extLst>
          </p:cNvPr>
          <p:cNvSpPr/>
          <p:nvPr/>
        </p:nvSpPr>
        <p:spPr>
          <a:xfrm>
            <a:off x="263353" y="395499"/>
            <a:ext cx="5676799" cy="10526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endParaRPr>
          </a:p>
          <a:p>
            <a:pPr>
              <a:lnSpc>
                <a:spcPct val="120000"/>
              </a:lnSpc>
            </a:pP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SUFE </a:t>
            </a:r>
            <a:r>
              <a:rPr lang="en-US" altLang="zh-CN" sz="2000" b="1" dirty="0">
                <a:solidFill>
                  <a:schemeClr val="bg1"/>
                </a:solidFill>
              </a:rPr>
              <a:t>Year 1 Postgraduates</a:t>
            </a:r>
          </a:p>
          <a:p>
            <a:pPr>
              <a:lnSpc>
                <a:spcPct val="120000"/>
              </a:lnSpc>
            </a:pPr>
            <a:r>
              <a:rPr lang="en-US" altLang="zh-CN" sz="2000" b="1" dirty="0">
                <a:solidFill>
                  <a:schemeClr val="bg1"/>
                </a:solidFill>
                <a:effectLst>
                  <a:outerShdw blurRad="38100" dist="38100" dir="2700000" algn="tl">
                    <a:srgbClr val="000000">
                      <a:alpha val="43137"/>
                    </a:srgbClr>
                  </a:outerShdw>
                </a:effectLst>
                <a:ea typeface="黑体" panose="02010609060101010101" pitchFamily="49" charset="-122"/>
              </a:rPr>
              <a:t>A Critical Study of English Poetry</a:t>
            </a:r>
            <a:endParaRPr lang="zh-CN" altLang="en-US" sz="2000" b="1" dirty="0">
              <a:solidFill>
                <a:schemeClr val="bg1"/>
              </a:solidFill>
              <a:effectLst>
                <a:outerShdw blurRad="38100" dist="38100" dir="2700000" algn="tl">
                  <a:srgbClr val="000000">
                    <a:alpha val="43137"/>
                  </a:srgbClr>
                </a:outerShdw>
              </a:effectLst>
              <a:ea typeface="黑体" panose="02010609060101010101" pitchFamily="49" charset="-122"/>
            </a:endParaRPr>
          </a:p>
          <a:p>
            <a:pPr>
              <a:lnSpc>
                <a:spcPct val="120000"/>
              </a:lnSpc>
            </a:pPr>
            <a:endParaRPr lang="zh-CN" altLang="en-US" sz="2400" b="1" dirty="0">
              <a:solidFill>
                <a:schemeClr val="bg1"/>
              </a:solidFill>
            </a:endParaRPr>
          </a:p>
        </p:txBody>
      </p:sp>
    </p:spTree>
    <p:extLst>
      <p:ext uri="{BB962C8B-B14F-4D97-AF65-F5344CB8AC3E}">
        <p14:creationId xmlns:p14="http://schemas.microsoft.com/office/powerpoint/2010/main" xmlns="" val="29942719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 name="文本框 1">
            <a:extLst>
              <a:ext uri="{FF2B5EF4-FFF2-40B4-BE49-F238E27FC236}">
                <a16:creationId xmlns:a16="http://schemas.microsoft.com/office/drawing/2014/main" xmlns="" id="{71B9BD66-949F-9154-6FB6-688AE65DCA4D}"/>
              </a:ext>
            </a:extLst>
          </p:cNvPr>
          <p:cNvSpPr txBox="1"/>
          <p:nvPr/>
        </p:nvSpPr>
        <p:spPr>
          <a:xfrm>
            <a:off x="304800" y="1124744"/>
            <a:ext cx="8443664" cy="3304110"/>
          </a:xfrm>
          <a:prstGeom prst="rect">
            <a:avLst/>
          </a:prstGeom>
          <a:noFill/>
        </p:spPr>
        <p:txBody>
          <a:bodyPr wrap="square" rtlCol="0">
            <a:spAutoFit/>
          </a:bodyPr>
          <a:lstStyle/>
          <a:p>
            <a:pPr lvl="0" algn="just">
              <a:lnSpc>
                <a:spcPct val="130000"/>
              </a:lnSpc>
            </a:pPr>
            <a:r>
              <a:rPr lang="en-US" altLang="zh-CN" sz="1800" b="1" kern="100" dirty="0">
                <a:solidFill>
                  <a:srgbClr val="811C17"/>
                </a:solidFill>
                <a:effectLst/>
                <a:ea typeface="宋体" panose="02010600030101010101" pitchFamily="2" charset="-122"/>
              </a:rPr>
              <a:t>Useful Handbooks for Understanding Modern English Poetry</a:t>
            </a:r>
          </a:p>
          <a:p>
            <a:pPr marL="342900" lvl="0" indent="-342900" algn="just">
              <a:lnSpc>
                <a:spcPct val="130000"/>
              </a:lnSpc>
              <a:buFont typeface="Wingdings" panose="05000000000000000000" pitchFamily="2" charset="2"/>
              <a:buChar char=""/>
            </a:pPr>
            <a:r>
              <a:rPr lang="en-US" altLang="zh-CN" sz="1800" b="1" kern="100" dirty="0" err="1">
                <a:solidFill>
                  <a:srgbClr val="002060"/>
                </a:solidFill>
                <a:effectLst/>
                <a:ea typeface="宋体" panose="02010600030101010101" pitchFamily="2" charset="-122"/>
              </a:rPr>
              <a:t>Cleanth</a:t>
            </a:r>
            <a:r>
              <a:rPr lang="en-US" altLang="zh-CN" sz="1800" b="1" kern="100" dirty="0">
                <a:solidFill>
                  <a:srgbClr val="002060"/>
                </a:solidFill>
                <a:effectLst/>
                <a:ea typeface="宋体" panose="02010600030101010101" pitchFamily="2" charset="-122"/>
              </a:rPr>
              <a:t> Brooks and Robert Penn Warren. </a:t>
            </a:r>
            <a:r>
              <a:rPr lang="en-US" altLang="zh-CN" sz="1800" b="1" i="1" kern="100" dirty="0">
                <a:solidFill>
                  <a:srgbClr val="002060"/>
                </a:solidFill>
                <a:effectLst/>
                <a:ea typeface="宋体" panose="02010600030101010101" pitchFamily="2" charset="-122"/>
              </a:rPr>
              <a:t>Understanding Poetry. </a:t>
            </a:r>
            <a:r>
              <a:rPr lang="en-US" altLang="zh-CN" sz="1800" b="1" kern="100" dirty="0">
                <a:solidFill>
                  <a:srgbClr val="002060"/>
                </a:solidFill>
                <a:effectLst/>
                <a:ea typeface="宋体" panose="02010600030101010101" pitchFamily="2" charset="-122"/>
              </a:rPr>
              <a:t>4th edition. Foreign Language Teaching and Research Press, and Thomson Learning, 2016.</a:t>
            </a:r>
          </a:p>
          <a:p>
            <a:pPr marL="342900" lvl="0" indent="-342900" algn="just">
              <a:lnSpc>
                <a:spcPct val="130000"/>
              </a:lnSpc>
              <a:buFont typeface="Wingdings" panose="05000000000000000000" pitchFamily="2" charset="2"/>
              <a:buChar char=""/>
            </a:pPr>
            <a:endParaRPr lang="zh-CN" altLang="zh-CN" sz="1800" b="1" kern="100" dirty="0">
              <a:solidFill>
                <a:srgbClr val="002060"/>
              </a:solidFill>
              <a:effectLst/>
              <a:ea typeface="宋体" panose="02010600030101010101" pitchFamily="2" charset="-122"/>
            </a:endParaRPr>
          </a:p>
          <a:p>
            <a:pPr marL="342900" lvl="0" indent="-342900" algn="just">
              <a:lnSpc>
                <a:spcPct val="130000"/>
              </a:lnSpc>
              <a:buFont typeface="Wingdings" panose="05000000000000000000" pitchFamily="2" charset="2"/>
              <a:buChar char=""/>
            </a:pPr>
            <a:r>
              <a:rPr lang="en-US" altLang="zh-CN" sz="1800" b="1" kern="100" dirty="0">
                <a:solidFill>
                  <a:srgbClr val="002060"/>
                </a:solidFill>
                <a:effectLst/>
                <a:ea typeface="宋体" panose="02010600030101010101" pitchFamily="2" charset="-122"/>
              </a:rPr>
              <a:t>Neil Roberts. Ed. </a:t>
            </a:r>
            <a:r>
              <a:rPr lang="en-US" altLang="zh-CN" sz="1800" b="1" i="1" kern="100" dirty="0">
                <a:solidFill>
                  <a:srgbClr val="002060"/>
                </a:solidFill>
                <a:effectLst/>
                <a:ea typeface="宋体" panose="02010600030101010101" pitchFamily="2" charset="-122"/>
              </a:rPr>
              <a:t>A Companion to Twentieth-Century Poetry</a:t>
            </a:r>
            <a:r>
              <a:rPr lang="en-US" altLang="zh-CN" sz="1800" b="1" kern="100" dirty="0">
                <a:solidFill>
                  <a:srgbClr val="002060"/>
                </a:solidFill>
                <a:effectLst/>
                <a:ea typeface="宋体" panose="02010600030101010101" pitchFamily="2" charset="-122"/>
              </a:rPr>
              <a:t>. Blackwell Publishing Ltd, 2001. </a:t>
            </a:r>
          </a:p>
          <a:p>
            <a:pPr lvl="0" algn="just">
              <a:lnSpc>
                <a:spcPct val="130000"/>
              </a:lnSpc>
            </a:pPr>
            <a:endParaRPr lang="zh-CN" altLang="zh-CN" sz="1800" b="1" kern="100" dirty="0">
              <a:solidFill>
                <a:srgbClr val="002060"/>
              </a:solidFill>
              <a:effectLst/>
              <a:ea typeface="宋体" panose="02010600030101010101" pitchFamily="2" charset="-122"/>
            </a:endParaRPr>
          </a:p>
          <a:p>
            <a:pPr marL="342900" lvl="0" indent="-342900" algn="just">
              <a:lnSpc>
                <a:spcPct val="130000"/>
              </a:lnSpc>
              <a:buFont typeface="Wingdings" panose="05000000000000000000" pitchFamily="2" charset="2"/>
              <a:buChar char=""/>
            </a:pPr>
            <a:r>
              <a:rPr lang="en-US" altLang="zh-CN" sz="1800" b="1" kern="100" dirty="0">
                <a:solidFill>
                  <a:srgbClr val="002060"/>
                </a:solidFill>
                <a:effectLst/>
                <a:ea typeface="宋体" panose="02010600030101010101" pitchFamily="2" charset="-122"/>
              </a:rPr>
              <a:t>Stephen </a:t>
            </a:r>
            <a:r>
              <a:rPr lang="en-US" altLang="zh-CN" sz="1800" b="1" kern="100" dirty="0" err="1">
                <a:solidFill>
                  <a:srgbClr val="002060"/>
                </a:solidFill>
                <a:effectLst/>
                <a:ea typeface="宋体" panose="02010600030101010101" pitchFamily="2" charset="-122"/>
              </a:rPr>
              <a:t>Fredman</a:t>
            </a:r>
            <a:r>
              <a:rPr lang="en-US" altLang="zh-CN" sz="1800" b="1" kern="100" dirty="0">
                <a:solidFill>
                  <a:srgbClr val="002060"/>
                </a:solidFill>
                <a:effectLst/>
                <a:ea typeface="宋体" panose="02010600030101010101" pitchFamily="2" charset="-122"/>
              </a:rPr>
              <a:t>. Ed. </a:t>
            </a:r>
            <a:r>
              <a:rPr lang="en-US" altLang="zh-CN" sz="1800" b="1" i="1" kern="100" dirty="0">
                <a:solidFill>
                  <a:srgbClr val="002060"/>
                </a:solidFill>
                <a:effectLst/>
                <a:ea typeface="宋体" panose="02010600030101010101" pitchFamily="2" charset="-122"/>
              </a:rPr>
              <a:t>A Concise Companion to Twentieth-century American Poetry</a:t>
            </a:r>
            <a:r>
              <a:rPr lang="en-US" altLang="zh-CN" sz="1800" b="1" kern="100" dirty="0">
                <a:solidFill>
                  <a:srgbClr val="002060"/>
                </a:solidFill>
                <a:effectLst/>
                <a:ea typeface="宋体" panose="02010600030101010101" pitchFamily="2" charset="-122"/>
              </a:rPr>
              <a:t>. Blackwell Publishing Ltd, 2005.</a:t>
            </a:r>
            <a:endParaRPr lang="zh-CN" altLang="zh-CN" sz="1800" b="1" kern="100" dirty="0">
              <a:solidFill>
                <a:srgbClr val="002060"/>
              </a:solidFill>
              <a:effectLst/>
              <a:ea typeface="宋体" panose="02010600030101010101" pitchFamily="2" charset="-122"/>
            </a:endParaRPr>
          </a:p>
        </p:txBody>
      </p:sp>
    </p:spTree>
    <p:extLst>
      <p:ext uri="{BB962C8B-B14F-4D97-AF65-F5344CB8AC3E}">
        <p14:creationId xmlns:p14="http://schemas.microsoft.com/office/powerpoint/2010/main" xmlns="" val="1669199270"/>
      </p:ext>
    </p:extLst>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51520" y="677703"/>
            <a:ext cx="7388100" cy="386516"/>
          </a:xfrm>
          <a:prstGeom prst="rect">
            <a:avLst/>
          </a:prstGeom>
          <a:noFill/>
        </p:spPr>
        <p:txBody>
          <a:bodyPr wrap="square" rtlCol="0">
            <a:spAutoFit/>
          </a:bodyPr>
          <a:lstStyle/>
          <a:p>
            <a:pPr>
              <a:lnSpc>
                <a:spcPct val="130000"/>
              </a:lnSpc>
            </a:pPr>
            <a:r>
              <a:rPr lang="en-US" altLang="zh-CN" sz="1600" b="1" dirty="0">
                <a:solidFill>
                  <a:srgbClr val="811C17"/>
                </a:solidFill>
              </a:rPr>
              <a:t>Open Yale Course: Modern Poetry (Course Number: ENGL 310)</a:t>
            </a:r>
            <a:endParaRPr lang="zh-CN" altLang="en-US" sz="1600" b="1" dirty="0">
              <a:solidFill>
                <a:srgbClr val="811C17"/>
              </a:solidFill>
            </a:endParaRPr>
          </a:p>
        </p:txBody>
      </p:sp>
      <p:pic>
        <p:nvPicPr>
          <p:cNvPr id="1026" name="Picture 2" descr="https://oyc.yale.edu/sites/default/files/hammer_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395916"/>
            <a:ext cx="5040560" cy="24651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51520" y="4211691"/>
            <a:ext cx="6240016" cy="1815882"/>
          </a:xfrm>
          <a:prstGeom prst="rect">
            <a:avLst/>
          </a:prstGeom>
          <a:noFill/>
        </p:spPr>
        <p:txBody>
          <a:bodyPr wrap="square" rtlCol="0">
            <a:spAutoFit/>
          </a:bodyPr>
          <a:lstStyle/>
          <a:p>
            <a:r>
              <a:rPr lang="en-US" altLang="zh-CN" sz="1600" b="1" dirty="0">
                <a:solidFill>
                  <a:srgbClr val="002060"/>
                </a:solidFill>
              </a:rPr>
              <a:t>About the Instructor: </a:t>
            </a:r>
            <a:r>
              <a:rPr lang="en-US" altLang="zh-CN" sz="1600" b="1" dirty="0"/>
              <a:t>Prof. Langdon Hammer</a:t>
            </a:r>
          </a:p>
          <a:p>
            <a:r>
              <a:rPr lang="en-US" altLang="zh-CN" sz="1600" b="1" dirty="0"/>
              <a:t>chairman of the Department of English at Yale</a:t>
            </a:r>
          </a:p>
          <a:p>
            <a:endParaRPr lang="en-US" altLang="zh-CN" sz="1600" b="1" dirty="0"/>
          </a:p>
          <a:p>
            <a:r>
              <a:rPr lang="en-US" altLang="zh-CN" sz="1600" b="1" dirty="0">
                <a:solidFill>
                  <a:srgbClr val="002060"/>
                </a:solidFill>
              </a:rPr>
              <a:t>About the Course: </a:t>
            </a:r>
            <a:r>
              <a:rPr lang="en-US" altLang="zh-CN" sz="1600" b="1" dirty="0"/>
              <a:t>This course covers the body of modern poetry, </a:t>
            </a:r>
          </a:p>
          <a:p>
            <a:r>
              <a:rPr lang="en-US" altLang="zh-CN" sz="1600" b="1" dirty="0"/>
              <a:t>its characteristic techniques, concerns, and major practitioners. </a:t>
            </a:r>
          </a:p>
          <a:p>
            <a:endParaRPr lang="en-US" altLang="zh-CN" sz="1600" b="1" dirty="0"/>
          </a:p>
          <a:p>
            <a:r>
              <a:rPr lang="en-US" altLang="zh-CN" sz="1600" b="1" dirty="0"/>
              <a:t>Website: </a:t>
            </a:r>
            <a:r>
              <a:rPr lang="en-US" altLang="zh-CN" sz="1600" b="1" dirty="0">
                <a:hlinkClick r:id="rId4"/>
              </a:rPr>
              <a:t>https://oyc.yale.edu/english/engl-310</a:t>
            </a:r>
            <a:endParaRPr lang="zh-CN" altLang="zh-CN" sz="1600" b="1" dirty="0"/>
          </a:p>
        </p:txBody>
      </p:sp>
      <p:pic>
        <p:nvPicPr>
          <p:cNvPr id="3" name="图片 2" descr="文本&#10;&#10;描述已自动生成">
            <a:extLst>
              <a:ext uri="{FF2B5EF4-FFF2-40B4-BE49-F238E27FC236}">
                <a16:creationId xmlns:a16="http://schemas.microsoft.com/office/drawing/2014/main" xmlns="" id="{0966F7DD-CC85-CBB7-C4A7-FF4FE0B1A9B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46032" y="712140"/>
            <a:ext cx="3229426" cy="5172797"/>
          </a:xfrm>
          <a:prstGeom prst="rect">
            <a:avLst/>
          </a:prstGeom>
        </p:spPr>
      </p:pic>
    </p:spTree>
    <p:extLst>
      <p:ext uri="{BB962C8B-B14F-4D97-AF65-F5344CB8AC3E}">
        <p14:creationId xmlns:p14="http://schemas.microsoft.com/office/powerpoint/2010/main" xmlns="" val="3017827049"/>
      </p:ext>
    </p:extLst>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 name="图片 2" descr="图形用户界面, 文本, 应用程序, 电子邮件&#10;&#10;描述已自动生成">
            <a:extLst>
              <a:ext uri="{FF2B5EF4-FFF2-40B4-BE49-F238E27FC236}">
                <a16:creationId xmlns:a16="http://schemas.microsoft.com/office/drawing/2014/main" xmlns="" id="{31E8340E-135F-9512-0370-BB1BB99B7B4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5499" y="728113"/>
            <a:ext cx="7725853" cy="4020111"/>
          </a:xfrm>
          <a:prstGeom prst="rect">
            <a:avLst/>
          </a:prstGeom>
        </p:spPr>
      </p:pic>
      <p:pic>
        <p:nvPicPr>
          <p:cNvPr id="5" name="图片 4" descr="图形用户界面, 文本&#10;&#10;描述已自动生成">
            <a:extLst>
              <a:ext uri="{FF2B5EF4-FFF2-40B4-BE49-F238E27FC236}">
                <a16:creationId xmlns:a16="http://schemas.microsoft.com/office/drawing/2014/main" xmlns="" id="{0505FF80-E3A9-90E1-9055-747C28B5173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8022" y="5067614"/>
            <a:ext cx="7716327" cy="1076475"/>
          </a:xfrm>
          <a:prstGeom prst="rect">
            <a:avLst/>
          </a:prstGeom>
        </p:spPr>
      </p:pic>
    </p:spTree>
    <p:extLst>
      <p:ext uri="{BB962C8B-B14F-4D97-AF65-F5344CB8AC3E}">
        <p14:creationId xmlns:p14="http://schemas.microsoft.com/office/powerpoint/2010/main" xmlns="" val="2575263624"/>
      </p:ext>
    </p:extLst>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9" name="图片 8" descr="图形用户界面, 应用程序&#10;&#10;描述已自动生成">
            <a:extLst>
              <a:ext uri="{FF2B5EF4-FFF2-40B4-BE49-F238E27FC236}">
                <a16:creationId xmlns:a16="http://schemas.microsoft.com/office/drawing/2014/main" xmlns="" id="{E39CB9F3-3A34-1E9C-FF68-3E0DD0B6045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799" y="457199"/>
            <a:ext cx="3907161" cy="5962857"/>
          </a:xfrm>
          <a:prstGeom prst="rect">
            <a:avLst/>
          </a:prstGeom>
        </p:spPr>
      </p:pic>
      <p:pic>
        <p:nvPicPr>
          <p:cNvPr id="16" name="图片 15" descr="图形用户界面, 表格&#10;&#10;描述已自动生成">
            <a:extLst>
              <a:ext uri="{FF2B5EF4-FFF2-40B4-BE49-F238E27FC236}">
                <a16:creationId xmlns:a16="http://schemas.microsoft.com/office/drawing/2014/main" xmlns="" id="{87B5C756-D683-9CD8-AC5E-DCC12F89B1F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34593" y="457199"/>
            <a:ext cx="4123184" cy="6002442"/>
          </a:xfrm>
          <a:prstGeom prst="rect">
            <a:avLst/>
          </a:prstGeom>
        </p:spPr>
      </p:pic>
    </p:spTree>
    <p:extLst>
      <p:ext uri="{BB962C8B-B14F-4D97-AF65-F5344CB8AC3E}">
        <p14:creationId xmlns:p14="http://schemas.microsoft.com/office/powerpoint/2010/main" xmlns="" val="339730407"/>
      </p:ext>
    </p:extLst>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 name="图片 2" descr="图形用户界面, 应用程序, 网站&#10;&#10;描述已自动生成">
            <a:extLst>
              <a:ext uri="{FF2B5EF4-FFF2-40B4-BE49-F238E27FC236}">
                <a16:creationId xmlns:a16="http://schemas.microsoft.com/office/drawing/2014/main" xmlns="" id="{72B38332-32C2-6CCF-43B8-E169626E3FA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7355" y="1196752"/>
            <a:ext cx="8662374" cy="5112568"/>
          </a:xfrm>
          <a:prstGeom prst="rect">
            <a:avLst/>
          </a:prstGeom>
        </p:spPr>
      </p:pic>
      <p:sp>
        <p:nvSpPr>
          <p:cNvPr id="4" name="文本框 3">
            <a:extLst>
              <a:ext uri="{FF2B5EF4-FFF2-40B4-BE49-F238E27FC236}">
                <a16:creationId xmlns:a16="http://schemas.microsoft.com/office/drawing/2014/main" xmlns="" id="{F50007EB-327A-F514-8B42-2ED0F92DDE6B}"/>
              </a:ext>
            </a:extLst>
          </p:cNvPr>
          <p:cNvSpPr txBox="1"/>
          <p:nvPr/>
        </p:nvSpPr>
        <p:spPr>
          <a:xfrm>
            <a:off x="152400" y="609600"/>
            <a:ext cx="5571728" cy="369332"/>
          </a:xfrm>
          <a:prstGeom prst="rect">
            <a:avLst/>
          </a:prstGeom>
          <a:noFill/>
        </p:spPr>
        <p:txBody>
          <a:bodyPr wrap="square" rtlCol="0">
            <a:spAutoFit/>
          </a:bodyPr>
          <a:lstStyle/>
          <a:p>
            <a:r>
              <a:rPr lang="en-US" altLang="zh-CN" b="1" dirty="0">
                <a:solidFill>
                  <a:srgbClr val="811C17"/>
                </a:solidFill>
              </a:rPr>
              <a:t>Ways of Studying Yale Open Course for Modern Poetry</a:t>
            </a:r>
            <a:endParaRPr lang="zh-CN" altLang="en-US" b="1" dirty="0">
              <a:solidFill>
                <a:srgbClr val="811C17"/>
              </a:solidFill>
            </a:endParaRPr>
          </a:p>
        </p:txBody>
      </p:sp>
    </p:spTree>
    <p:extLst>
      <p:ext uri="{BB962C8B-B14F-4D97-AF65-F5344CB8AC3E}">
        <p14:creationId xmlns:p14="http://schemas.microsoft.com/office/powerpoint/2010/main" xmlns="" val="3700722118"/>
      </p:ext>
    </p:extLst>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 name="图片 2" descr="文本&#10;&#10;描述已自动生成">
            <a:extLst>
              <a:ext uri="{FF2B5EF4-FFF2-40B4-BE49-F238E27FC236}">
                <a16:creationId xmlns:a16="http://schemas.microsoft.com/office/drawing/2014/main" xmlns="" id="{8BABA9CF-A7AC-1210-4D24-647124A7560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2832336"/>
            <a:ext cx="7791760" cy="3331936"/>
          </a:xfrm>
          <a:prstGeom prst="rect">
            <a:avLst/>
          </a:prstGeom>
        </p:spPr>
      </p:pic>
      <p:pic>
        <p:nvPicPr>
          <p:cNvPr id="5" name="图片 4" descr="文本&#10;&#10;低可信度描述已自动生成">
            <a:extLst>
              <a:ext uri="{FF2B5EF4-FFF2-40B4-BE49-F238E27FC236}">
                <a16:creationId xmlns:a16="http://schemas.microsoft.com/office/drawing/2014/main" xmlns="" id="{204F21DB-33B4-9357-4C66-60341B1056E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43876" y="490203"/>
            <a:ext cx="3495324" cy="2326506"/>
          </a:xfrm>
          <a:prstGeom prst="rect">
            <a:avLst/>
          </a:prstGeom>
        </p:spPr>
      </p:pic>
    </p:spTree>
    <p:extLst>
      <p:ext uri="{BB962C8B-B14F-4D97-AF65-F5344CB8AC3E}">
        <p14:creationId xmlns:p14="http://schemas.microsoft.com/office/powerpoint/2010/main" xmlns="" val="3350953300"/>
      </p:ext>
    </p:extLst>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 name="图片 2" descr="文本, 信件&#10;&#10;描述已自动生成">
            <a:extLst>
              <a:ext uri="{FF2B5EF4-FFF2-40B4-BE49-F238E27FC236}">
                <a16:creationId xmlns:a16="http://schemas.microsoft.com/office/drawing/2014/main" xmlns="" id="{045AA6E4-5206-5256-82AF-69D02F5135B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7476" y="618210"/>
            <a:ext cx="8376972" cy="4899022"/>
          </a:xfrm>
          <a:prstGeom prst="rect">
            <a:avLst/>
          </a:prstGeom>
        </p:spPr>
      </p:pic>
      <p:pic>
        <p:nvPicPr>
          <p:cNvPr id="5" name="图片 4" descr="图形用户界面, 文本, 应用程序&#10;&#10;描述已自动生成">
            <a:extLst>
              <a:ext uri="{FF2B5EF4-FFF2-40B4-BE49-F238E27FC236}">
                <a16:creationId xmlns:a16="http://schemas.microsoft.com/office/drawing/2014/main" xmlns="" id="{95ED48A7-7C01-E95B-2209-B68D48C751C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91623" y="5301208"/>
            <a:ext cx="4124901" cy="1181265"/>
          </a:xfrm>
          <a:prstGeom prst="rect">
            <a:avLst/>
          </a:prstGeom>
        </p:spPr>
      </p:pic>
    </p:spTree>
    <p:extLst>
      <p:ext uri="{BB962C8B-B14F-4D97-AF65-F5344CB8AC3E}">
        <p14:creationId xmlns:p14="http://schemas.microsoft.com/office/powerpoint/2010/main" xmlns="" val="1880062295"/>
      </p:ext>
    </p:extLst>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 name="文本框 1">
            <a:extLst>
              <a:ext uri="{FF2B5EF4-FFF2-40B4-BE49-F238E27FC236}">
                <a16:creationId xmlns:a16="http://schemas.microsoft.com/office/drawing/2014/main" xmlns="" id="{25381DDA-6B11-7161-B433-0465F1717247}"/>
              </a:ext>
            </a:extLst>
          </p:cNvPr>
          <p:cNvSpPr txBox="1"/>
          <p:nvPr/>
        </p:nvSpPr>
        <p:spPr>
          <a:xfrm>
            <a:off x="304800" y="692696"/>
            <a:ext cx="7579568" cy="369332"/>
          </a:xfrm>
          <a:prstGeom prst="rect">
            <a:avLst/>
          </a:prstGeom>
          <a:noFill/>
        </p:spPr>
        <p:txBody>
          <a:bodyPr wrap="square" rtlCol="0">
            <a:spAutoFit/>
          </a:bodyPr>
          <a:lstStyle/>
          <a:p>
            <a:r>
              <a:rPr lang="en-US" altLang="zh-CN" b="1" dirty="0">
                <a:solidFill>
                  <a:srgbClr val="811C17"/>
                </a:solidFill>
              </a:rPr>
              <a:t>Selected Watching and Self-Learning Yale Open Course for Modern Poetry</a:t>
            </a:r>
            <a:endParaRPr lang="zh-CN" altLang="en-US" b="1" dirty="0">
              <a:solidFill>
                <a:srgbClr val="811C17"/>
              </a:solidFill>
            </a:endParaRPr>
          </a:p>
        </p:txBody>
      </p:sp>
      <p:pic>
        <p:nvPicPr>
          <p:cNvPr id="4" name="图片 3" descr="表格&#10;&#10;描述已自动生成">
            <a:extLst>
              <a:ext uri="{FF2B5EF4-FFF2-40B4-BE49-F238E27FC236}">
                <a16:creationId xmlns:a16="http://schemas.microsoft.com/office/drawing/2014/main" xmlns="" id="{DF79491D-EC1D-BF03-D821-07D105CC0B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9879" y="1336248"/>
            <a:ext cx="4023880" cy="2664296"/>
          </a:xfrm>
          <a:prstGeom prst="rect">
            <a:avLst/>
          </a:prstGeom>
        </p:spPr>
      </p:pic>
      <p:pic>
        <p:nvPicPr>
          <p:cNvPr id="6" name="图片 5" descr="表格&#10;&#10;描述已自动生成">
            <a:extLst>
              <a:ext uri="{FF2B5EF4-FFF2-40B4-BE49-F238E27FC236}">
                <a16:creationId xmlns:a16="http://schemas.microsoft.com/office/drawing/2014/main" xmlns="" id="{79908495-A87B-8C8E-DCBD-3401CFCF60B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20072" y="1336248"/>
            <a:ext cx="3731694" cy="4469016"/>
          </a:xfrm>
          <a:prstGeom prst="rect">
            <a:avLst/>
          </a:prstGeom>
        </p:spPr>
      </p:pic>
      <p:sp>
        <p:nvSpPr>
          <p:cNvPr id="3" name="文本框 2">
            <a:extLst>
              <a:ext uri="{FF2B5EF4-FFF2-40B4-BE49-F238E27FC236}">
                <a16:creationId xmlns:a16="http://schemas.microsoft.com/office/drawing/2014/main" xmlns="" id="{D86BCA76-C2E4-BCC5-5142-63D0F2DB6F51}"/>
              </a:ext>
            </a:extLst>
          </p:cNvPr>
          <p:cNvSpPr txBox="1"/>
          <p:nvPr/>
        </p:nvSpPr>
        <p:spPr>
          <a:xfrm>
            <a:off x="548120" y="4595956"/>
            <a:ext cx="4023880" cy="369332"/>
          </a:xfrm>
          <a:prstGeom prst="rect">
            <a:avLst/>
          </a:prstGeom>
          <a:noFill/>
        </p:spPr>
        <p:txBody>
          <a:bodyPr wrap="square" rtlCol="0">
            <a:spAutoFit/>
          </a:bodyPr>
          <a:lstStyle/>
          <a:p>
            <a:r>
              <a:rPr lang="en-US" altLang="zh-CN" b="1" dirty="0">
                <a:solidFill>
                  <a:srgbClr val="811C17"/>
                </a:solidFill>
              </a:rPr>
              <a:t>Poets and Schools Related to</a:t>
            </a:r>
            <a:r>
              <a:rPr lang="zh-CN" altLang="en-US" b="1" dirty="0">
                <a:solidFill>
                  <a:srgbClr val="811C17"/>
                </a:solidFill>
              </a:rPr>
              <a:t> </a:t>
            </a:r>
            <a:r>
              <a:rPr lang="en-US" altLang="zh-CN" b="1" dirty="0">
                <a:solidFill>
                  <a:srgbClr val="811C17"/>
                </a:solidFill>
              </a:rPr>
              <a:t>Our</a:t>
            </a:r>
            <a:r>
              <a:rPr lang="zh-CN" altLang="en-US" b="1" dirty="0">
                <a:solidFill>
                  <a:srgbClr val="811C17"/>
                </a:solidFill>
              </a:rPr>
              <a:t> </a:t>
            </a:r>
            <a:r>
              <a:rPr lang="en-US" altLang="zh-CN" b="1" dirty="0">
                <a:solidFill>
                  <a:srgbClr val="811C17"/>
                </a:solidFill>
              </a:rPr>
              <a:t>Course</a:t>
            </a:r>
          </a:p>
        </p:txBody>
      </p:sp>
      <p:cxnSp>
        <p:nvCxnSpPr>
          <p:cNvPr id="9" name="直接箭头连接符 8">
            <a:extLst>
              <a:ext uri="{FF2B5EF4-FFF2-40B4-BE49-F238E27FC236}">
                <a16:creationId xmlns:a16="http://schemas.microsoft.com/office/drawing/2014/main" xmlns="" id="{EE94B620-21E5-5E15-E498-00056C1C3A96}"/>
              </a:ext>
            </a:extLst>
          </p:cNvPr>
          <p:cNvCxnSpPr>
            <a:cxnSpLocks/>
          </p:cNvCxnSpPr>
          <p:nvPr/>
        </p:nvCxnSpPr>
        <p:spPr>
          <a:xfrm flipV="1">
            <a:off x="3439643" y="2204864"/>
            <a:ext cx="1918084" cy="244434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直接箭头连接符 10">
            <a:extLst>
              <a:ext uri="{FF2B5EF4-FFF2-40B4-BE49-F238E27FC236}">
                <a16:creationId xmlns:a16="http://schemas.microsoft.com/office/drawing/2014/main" xmlns="" id="{FD45557F-E27D-F428-0704-9BEA1ECD9885}"/>
              </a:ext>
            </a:extLst>
          </p:cNvPr>
          <p:cNvCxnSpPr/>
          <p:nvPr/>
        </p:nvCxnSpPr>
        <p:spPr>
          <a:xfrm flipV="1">
            <a:off x="2716025" y="1657440"/>
            <a:ext cx="2592288" cy="300328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6" name="文本框 15">
            <a:extLst>
              <a:ext uri="{FF2B5EF4-FFF2-40B4-BE49-F238E27FC236}">
                <a16:creationId xmlns:a16="http://schemas.microsoft.com/office/drawing/2014/main" xmlns="" id="{F63A824D-B2A8-E12B-47EA-4D6E28BC07FF}"/>
              </a:ext>
            </a:extLst>
          </p:cNvPr>
          <p:cNvSpPr txBox="1"/>
          <p:nvPr/>
        </p:nvSpPr>
        <p:spPr>
          <a:xfrm>
            <a:off x="1073631" y="5628727"/>
            <a:ext cx="2873449" cy="369332"/>
          </a:xfrm>
          <a:prstGeom prst="rect">
            <a:avLst/>
          </a:prstGeom>
          <a:noFill/>
        </p:spPr>
        <p:txBody>
          <a:bodyPr wrap="square" rtlCol="0">
            <a:spAutoFit/>
          </a:bodyPr>
          <a:lstStyle/>
          <a:p>
            <a:r>
              <a:rPr lang="en-US" altLang="zh-CN" b="1" dirty="0">
                <a:solidFill>
                  <a:srgbClr val="009644"/>
                </a:solidFill>
              </a:rPr>
              <a:t>More Poets by Self-Studying </a:t>
            </a:r>
            <a:endParaRPr lang="zh-CN" altLang="en-US" b="1" dirty="0">
              <a:solidFill>
                <a:srgbClr val="009644"/>
              </a:solidFill>
            </a:endParaRPr>
          </a:p>
        </p:txBody>
      </p:sp>
      <p:cxnSp>
        <p:nvCxnSpPr>
          <p:cNvPr id="18" name="直接箭头连接符 17">
            <a:extLst>
              <a:ext uri="{FF2B5EF4-FFF2-40B4-BE49-F238E27FC236}">
                <a16:creationId xmlns:a16="http://schemas.microsoft.com/office/drawing/2014/main" xmlns="" id="{904A54C7-30B4-338E-83F7-BFEAE55BA343}"/>
              </a:ext>
            </a:extLst>
          </p:cNvPr>
          <p:cNvCxnSpPr/>
          <p:nvPr/>
        </p:nvCxnSpPr>
        <p:spPr>
          <a:xfrm flipV="1">
            <a:off x="3894208" y="2643394"/>
            <a:ext cx="1591047" cy="3096344"/>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直接箭头连接符 19">
            <a:extLst>
              <a:ext uri="{FF2B5EF4-FFF2-40B4-BE49-F238E27FC236}">
                <a16:creationId xmlns:a16="http://schemas.microsoft.com/office/drawing/2014/main" xmlns="" id="{03073841-346C-88B0-2A33-6CF22ECE6E3C}"/>
              </a:ext>
            </a:extLst>
          </p:cNvPr>
          <p:cNvCxnSpPr>
            <a:cxnSpLocks/>
          </p:cNvCxnSpPr>
          <p:nvPr/>
        </p:nvCxnSpPr>
        <p:spPr>
          <a:xfrm flipV="1">
            <a:off x="3949850" y="4231492"/>
            <a:ext cx="1407877" cy="1620180"/>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直接箭头连接符 21">
            <a:extLst>
              <a:ext uri="{FF2B5EF4-FFF2-40B4-BE49-F238E27FC236}">
                <a16:creationId xmlns:a16="http://schemas.microsoft.com/office/drawing/2014/main" xmlns="" id="{8BFC2A99-522E-FA5A-8CC1-BBEFBBD4F03B}"/>
              </a:ext>
            </a:extLst>
          </p:cNvPr>
          <p:cNvCxnSpPr>
            <a:cxnSpLocks/>
          </p:cNvCxnSpPr>
          <p:nvPr/>
        </p:nvCxnSpPr>
        <p:spPr>
          <a:xfrm flipV="1">
            <a:off x="3947080" y="5134631"/>
            <a:ext cx="1441366" cy="718747"/>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直接箭头连接符 24">
            <a:extLst>
              <a:ext uri="{FF2B5EF4-FFF2-40B4-BE49-F238E27FC236}">
                <a16:creationId xmlns:a16="http://schemas.microsoft.com/office/drawing/2014/main" xmlns="" id="{41BAB62E-E5B8-7D8B-10A3-0FBEFB13250A}"/>
              </a:ext>
            </a:extLst>
          </p:cNvPr>
          <p:cNvCxnSpPr>
            <a:stCxn id="16" idx="3"/>
          </p:cNvCxnSpPr>
          <p:nvPr/>
        </p:nvCxnSpPr>
        <p:spPr>
          <a:xfrm flipV="1">
            <a:off x="3947080" y="5628727"/>
            <a:ext cx="1358463" cy="184666"/>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直接箭头连接符 26">
            <a:extLst>
              <a:ext uri="{FF2B5EF4-FFF2-40B4-BE49-F238E27FC236}">
                <a16:creationId xmlns:a16="http://schemas.microsoft.com/office/drawing/2014/main" xmlns="" id="{BE5AC0D5-4714-C934-CC8E-B80EFB7D9D51}"/>
              </a:ext>
            </a:extLst>
          </p:cNvPr>
          <p:cNvCxnSpPr/>
          <p:nvPr/>
        </p:nvCxnSpPr>
        <p:spPr>
          <a:xfrm flipV="1">
            <a:off x="1475656" y="1657440"/>
            <a:ext cx="1034699" cy="4063620"/>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直接箭头连接符 28">
            <a:extLst>
              <a:ext uri="{FF2B5EF4-FFF2-40B4-BE49-F238E27FC236}">
                <a16:creationId xmlns:a16="http://schemas.microsoft.com/office/drawing/2014/main" xmlns="" id="{925F71FA-BEC4-ADE5-DD15-72D93CB49C7A}"/>
              </a:ext>
            </a:extLst>
          </p:cNvPr>
          <p:cNvCxnSpPr/>
          <p:nvPr/>
        </p:nvCxnSpPr>
        <p:spPr>
          <a:xfrm flipV="1">
            <a:off x="1475656" y="2780928"/>
            <a:ext cx="1440160" cy="2940132"/>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xmlns="" val="3571908090"/>
      </p:ext>
    </p:extLst>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 name="图片 2" descr="表格&#10;&#10;描述已自动生成">
            <a:extLst>
              <a:ext uri="{FF2B5EF4-FFF2-40B4-BE49-F238E27FC236}">
                <a16:creationId xmlns:a16="http://schemas.microsoft.com/office/drawing/2014/main" xmlns="" id="{6B5467EB-EB81-5103-E48D-3675869F6A1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762000"/>
            <a:ext cx="4439270" cy="4647350"/>
          </a:xfrm>
          <a:prstGeom prst="rect">
            <a:avLst/>
          </a:prstGeom>
        </p:spPr>
      </p:pic>
      <p:sp>
        <p:nvSpPr>
          <p:cNvPr id="2" name="文本框 1">
            <a:extLst>
              <a:ext uri="{FF2B5EF4-FFF2-40B4-BE49-F238E27FC236}">
                <a16:creationId xmlns:a16="http://schemas.microsoft.com/office/drawing/2014/main" xmlns="" id="{F2D661DB-6841-C89E-392D-253C88AAA948}"/>
              </a:ext>
            </a:extLst>
          </p:cNvPr>
          <p:cNvSpPr txBox="1"/>
          <p:nvPr/>
        </p:nvSpPr>
        <p:spPr>
          <a:xfrm>
            <a:off x="5796136" y="770327"/>
            <a:ext cx="3024336" cy="369332"/>
          </a:xfrm>
          <a:prstGeom prst="rect">
            <a:avLst/>
          </a:prstGeom>
          <a:noFill/>
        </p:spPr>
        <p:txBody>
          <a:bodyPr wrap="square" rtlCol="0">
            <a:spAutoFit/>
          </a:bodyPr>
          <a:lstStyle/>
          <a:p>
            <a:r>
              <a:rPr lang="en-US" altLang="zh-CN" b="1" dirty="0">
                <a:solidFill>
                  <a:srgbClr val="811C17"/>
                </a:solidFill>
              </a:rPr>
              <a:t>Poets Related to</a:t>
            </a:r>
            <a:r>
              <a:rPr lang="zh-CN" altLang="en-US" b="1" dirty="0">
                <a:solidFill>
                  <a:srgbClr val="811C17"/>
                </a:solidFill>
              </a:rPr>
              <a:t> </a:t>
            </a:r>
            <a:r>
              <a:rPr lang="en-US" altLang="zh-CN" b="1" dirty="0">
                <a:solidFill>
                  <a:srgbClr val="811C17"/>
                </a:solidFill>
              </a:rPr>
              <a:t>Our</a:t>
            </a:r>
            <a:r>
              <a:rPr lang="zh-CN" altLang="en-US" b="1" dirty="0">
                <a:solidFill>
                  <a:srgbClr val="811C17"/>
                </a:solidFill>
              </a:rPr>
              <a:t> </a:t>
            </a:r>
            <a:r>
              <a:rPr lang="en-US" altLang="zh-CN" b="1" dirty="0">
                <a:solidFill>
                  <a:srgbClr val="811C17"/>
                </a:solidFill>
              </a:rPr>
              <a:t>Course</a:t>
            </a:r>
          </a:p>
        </p:txBody>
      </p:sp>
      <p:cxnSp>
        <p:nvCxnSpPr>
          <p:cNvPr id="5" name="直接箭头连接符 4">
            <a:extLst>
              <a:ext uri="{FF2B5EF4-FFF2-40B4-BE49-F238E27FC236}">
                <a16:creationId xmlns:a16="http://schemas.microsoft.com/office/drawing/2014/main" xmlns="" id="{3A8F72C3-7C78-58D4-25B4-C016E066A9CE}"/>
              </a:ext>
            </a:extLst>
          </p:cNvPr>
          <p:cNvCxnSpPr>
            <a:stCxn id="2" idx="1"/>
          </p:cNvCxnSpPr>
          <p:nvPr/>
        </p:nvCxnSpPr>
        <p:spPr>
          <a:xfrm flipH="1">
            <a:off x="4716016" y="954993"/>
            <a:ext cx="1080120" cy="61012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7" name="直接箭头连接符 6">
            <a:extLst>
              <a:ext uri="{FF2B5EF4-FFF2-40B4-BE49-F238E27FC236}">
                <a16:creationId xmlns:a16="http://schemas.microsoft.com/office/drawing/2014/main" xmlns="" id="{614A591D-54A0-D99E-0A59-7BF68140C751}"/>
              </a:ext>
            </a:extLst>
          </p:cNvPr>
          <p:cNvCxnSpPr>
            <a:stCxn id="2" idx="1"/>
          </p:cNvCxnSpPr>
          <p:nvPr/>
        </p:nvCxnSpPr>
        <p:spPr>
          <a:xfrm flipH="1">
            <a:off x="4283968" y="954993"/>
            <a:ext cx="1512168" cy="10607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9" name="直接箭头连接符 8">
            <a:extLst>
              <a:ext uri="{FF2B5EF4-FFF2-40B4-BE49-F238E27FC236}">
                <a16:creationId xmlns:a16="http://schemas.microsoft.com/office/drawing/2014/main" xmlns="" id="{9077889C-D5A1-9697-10AA-451B352E5CF1}"/>
              </a:ext>
            </a:extLst>
          </p:cNvPr>
          <p:cNvCxnSpPr/>
          <p:nvPr/>
        </p:nvCxnSpPr>
        <p:spPr>
          <a:xfrm flipH="1">
            <a:off x="4355976" y="1052736"/>
            <a:ext cx="1656184" cy="100811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直接箭头连接符 10">
            <a:extLst>
              <a:ext uri="{FF2B5EF4-FFF2-40B4-BE49-F238E27FC236}">
                <a16:creationId xmlns:a16="http://schemas.microsoft.com/office/drawing/2014/main" xmlns="" id="{7BFC258B-9524-0BA2-3686-FB16D257A2BC}"/>
              </a:ext>
            </a:extLst>
          </p:cNvPr>
          <p:cNvCxnSpPr/>
          <p:nvPr/>
        </p:nvCxnSpPr>
        <p:spPr>
          <a:xfrm flipH="1">
            <a:off x="4572000" y="1061063"/>
            <a:ext cx="1800200" cy="150384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6" name="直接箭头连接符 15">
            <a:extLst>
              <a:ext uri="{FF2B5EF4-FFF2-40B4-BE49-F238E27FC236}">
                <a16:creationId xmlns:a16="http://schemas.microsoft.com/office/drawing/2014/main" xmlns="" id="{ECCD68C1-6536-86AB-EA36-681EAE2E6EE1}"/>
              </a:ext>
            </a:extLst>
          </p:cNvPr>
          <p:cNvCxnSpPr/>
          <p:nvPr/>
        </p:nvCxnSpPr>
        <p:spPr>
          <a:xfrm flipH="1">
            <a:off x="4716016" y="1061063"/>
            <a:ext cx="2160240" cy="200789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9" name="文本框 18">
            <a:extLst>
              <a:ext uri="{FF2B5EF4-FFF2-40B4-BE49-F238E27FC236}">
                <a16:creationId xmlns:a16="http://schemas.microsoft.com/office/drawing/2014/main" xmlns="" id="{1D04284A-CCDA-CE1C-5174-471DA3599B37}"/>
              </a:ext>
            </a:extLst>
          </p:cNvPr>
          <p:cNvSpPr txBox="1"/>
          <p:nvPr/>
        </p:nvSpPr>
        <p:spPr>
          <a:xfrm>
            <a:off x="6012160" y="4108431"/>
            <a:ext cx="2873449" cy="369332"/>
          </a:xfrm>
          <a:prstGeom prst="rect">
            <a:avLst/>
          </a:prstGeom>
          <a:noFill/>
        </p:spPr>
        <p:txBody>
          <a:bodyPr wrap="square" rtlCol="0">
            <a:spAutoFit/>
          </a:bodyPr>
          <a:lstStyle/>
          <a:p>
            <a:r>
              <a:rPr lang="en-US" altLang="zh-CN" b="1" dirty="0">
                <a:solidFill>
                  <a:srgbClr val="009644"/>
                </a:solidFill>
              </a:rPr>
              <a:t>More Poets by Self-Studying </a:t>
            </a:r>
            <a:endParaRPr lang="zh-CN" altLang="en-US" b="1" dirty="0">
              <a:solidFill>
                <a:srgbClr val="009644"/>
              </a:solidFill>
            </a:endParaRPr>
          </a:p>
        </p:txBody>
      </p:sp>
      <p:cxnSp>
        <p:nvCxnSpPr>
          <p:cNvPr id="21" name="直接箭头连接符 20">
            <a:extLst>
              <a:ext uri="{FF2B5EF4-FFF2-40B4-BE49-F238E27FC236}">
                <a16:creationId xmlns:a16="http://schemas.microsoft.com/office/drawing/2014/main" xmlns="" id="{08C186A9-F2B8-C7E7-75A9-7E01E02143AE}"/>
              </a:ext>
            </a:extLst>
          </p:cNvPr>
          <p:cNvCxnSpPr>
            <a:stCxn id="19" idx="1"/>
          </p:cNvCxnSpPr>
          <p:nvPr/>
        </p:nvCxnSpPr>
        <p:spPr>
          <a:xfrm flipH="1" flipV="1">
            <a:off x="3923928" y="3682308"/>
            <a:ext cx="2088232" cy="610789"/>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直接箭头连接符 22">
            <a:extLst>
              <a:ext uri="{FF2B5EF4-FFF2-40B4-BE49-F238E27FC236}">
                <a16:creationId xmlns:a16="http://schemas.microsoft.com/office/drawing/2014/main" xmlns="" id="{F1FE893E-F693-AFA7-6B38-327E1FEBFB0A}"/>
              </a:ext>
            </a:extLst>
          </p:cNvPr>
          <p:cNvCxnSpPr>
            <a:stCxn id="19" idx="1"/>
          </p:cNvCxnSpPr>
          <p:nvPr/>
        </p:nvCxnSpPr>
        <p:spPr>
          <a:xfrm flipH="1">
            <a:off x="4283968" y="4293097"/>
            <a:ext cx="1728192" cy="360039"/>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文本框 23">
            <a:extLst>
              <a:ext uri="{FF2B5EF4-FFF2-40B4-BE49-F238E27FC236}">
                <a16:creationId xmlns:a16="http://schemas.microsoft.com/office/drawing/2014/main" xmlns="" id="{C4CA8771-BA6D-F1FD-E708-5808FB9BD766}"/>
              </a:ext>
            </a:extLst>
          </p:cNvPr>
          <p:cNvSpPr txBox="1"/>
          <p:nvPr/>
        </p:nvSpPr>
        <p:spPr>
          <a:xfrm>
            <a:off x="609600" y="5733256"/>
            <a:ext cx="7130752" cy="338554"/>
          </a:xfrm>
          <a:prstGeom prst="rect">
            <a:avLst/>
          </a:prstGeom>
          <a:noFill/>
        </p:spPr>
        <p:txBody>
          <a:bodyPr wrap="square" rtlCol="0">
            <a:spAutoFit/>
          </a:bodyPr>
          <a:lstStyle/>
          <a:p>
            <a:r>
              <a:rPr lang="en-US" altLang="zh-CN" sz="1600" b="1" dirty="0">
                <a:solidFill>
                  <a:srgbClr val="811C17"/>
                </a:solidFill>
              </a:rPr>
              <a:t>Discussion: Yale Open Course for 11 Modern Influential Poets    One Session Hour</a:t>
            </a:r>
            <a:endParaRPr lang="zh-CN" altLang="en-US" sz="1600" b="1" dirty="0">
              <a:solidFill>
                <a:srgbClr val="811C17"/>
              </a:solidFill>
            </a:endParaRPr>
          </a:p>
        </p:txBody>
      </p:sp>
    </p:spTree>
    <p:extLst>
      <p:ext uri="{BB962C8B-B14F-4D97-AF65-F5344CB8AC3E}">
        <p14:creationId xmlns:p14="http://schemas.microsoft.com/office/powerpoint/2010/main" xmlns="" val="3270558365"/>
      </p:ext>
    </p:extLst>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矩形 10"/>
          <p:cNvSpPr/>
          <p:nvPr/>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57910" y="579646"/>
            <a:ext cx="5324896" cy="523220"/>
          </a:xfrm>
          <a:prstGeom prst="rect">
            <a:avLst/>
          </a:prstGeom>
          <a:noFill/>
        </p:spPr>
        <p:txBody>
          <a:bodyPr wrap="square" rtlCol="0">
            <a:spAutoFit/>
          </a:bodyPr>
          <a:lstStyle/>
          <a:p>
            <a:r>
              <a:rPr lang="en-US" altLang="zh-CN" sz="2800" b="1" dirty="0">
                <a:solidFill>
                  <a:srgbClr val="811C17"/>
                </a:solidFill>
                <a:effectLst>
                  <a:outerShdw blurRad="38100" dist="38100" dir="2700000" algn="tl">
                    <a:srgbClr val="000000">
                      <a:alpha val="43137"/>
                    </a:srgbClr>
                  </a:outerShdw>
                </a:effectLst>
                <a:ea typeface="黑体" panose="02010609060101010101" pitchFamily="49" charset="-122"/>
              </a:rPr>
              <a:t>IV Mini Teaching &amp; Studying</a:t>
            </a:r>
          </a:p>
        </p:txBody>
      </p:sp>
      <p:pic>
        <p:nvPicPr>
          <p:cNvPr id="15" name="Picture 5" descr="PB290194_副本"/>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283" y="1246949"/>
            <a:ext cx="2509861" cy="2693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图片 4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31840" y="1831377"/>
            <a:ext cx="2550966" cy="2667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8" descr="C:\Users\win8\AppData\Roaming\Tencent\Users\1207799751\QQ\WinTemp\RichOle\LW2}C%@EUR{7E%Q5_CG%89L.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72275" y="764704"/>
            <a:ext cx="2664296" cy="2890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2" descr="C:\Users\win8\AppData\Roaming\Tencent\Users\1207799751\QQ\WinTemp\RichOle\W7W2$%%NNG$O~RPQBH)}1IQ.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37811" y="3824539"/>
            <a:ext cx="3095625" cy="234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图片 5"/>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600" y="4797152"/>
            <a:ext cx="4492060" cy="1544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4227034"/>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043608" y="764704"/>
            <a:ext cx="144016" cy="4981601"/>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五边形 1"/>
          <p:cNvSpPr/>
          <p:nvPr/>
        </p:nvSpPr>
        <p:spPr>
          <a:xfrm>
            <a:off x="251520" y="3068960"/>
            <a:ext cx="1728192" cy="360040"/>
          </a:xfrm>
          <a:prstGeom prst="homePlate">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t>   </a:t>
            </a:r>
            <a:r>
              <a:rPr lang="en-US" altLang="zh-CN" sz="2000" b="1" dirty="0"/>
              <a:t>Contents</a:t>
            </a:r>
          </a:p>
        </p:txBody>
      </p:sp>
      <p:sp>
        <p:nvSpPr>
          <p:cNvPr id="3" name="TextBox 2"/>
          <p:cNvSpPr txBox="1"/>
          <p:nvPr/>
        </p:nvSpPr>
        <p:spPr>
          <a:xfrm>
            <a:off x="1979712" y="1190121"/>
            <a:ext cx="5184576" cy="460126"/>
          </a:xfrm>
          <a:prstGeom prst="rect">
            <a:avLst/>
          </a:prstGeom>
          <a:noFill/>
        </p:spPr>
        <p:txBody>
          <a:bodyPr wrap="square" rtlCol="0">
            <a:spAutoFit/>
          </a:bodyPr>
          <a:lstStyle/>
          <a:p>
            <a:pPr>
              <a:lnSpc>
                <a:spcPct val="130000"/>
              </a:lnSpc>
            </a:pPr>
            <a:r>
              <a:rPr lang="en-US" altLang="zh-CN" sz="2000" b="1" dirty="0">
                <a:solidFill>
                  <a:srgbClr val="811C17"/>
                </a:solidFill>
              </a:rPr>
              <a:t> Lecture One  Brief Introduction to the Course</a:t>
            </a:r>
          </a:p>
        </p:txBody>
      </p:sp>
      <p:sp>
        <p:nvSpPr>
          <p:cNvPr id="4" name="TextBox 3"/>
          <p:cNvSpPr txBox="1"/>
          <p:nvPr/>
        </p:nvSpPr>
        <p:spPr>
          <a:xfrm>
            <a:off x="2339752" y="1916832"/>
            <a:ext cx="6192688" cy="1015663"/>
          </a:xfrm>
          <a:prstGeom prst="rect">
            <a:avLst/>
          </a:prstGeom>
          <a:noFill/>
        </p:spPr>
        <p:txBody>
          <a:bodyPr wrap="square" rtlCol="0">
            <a:spAutoFit/>
          </a:bodyPr>
          <a:lstStyle/>
          <a:p>
            <a:pPr marL="342900" indent="-342900">
              <a:lnSpc>
                <a:spcPct val="150000"/>
              </a:lnSpc>
              <a:buFont typeface="Arial" pitchFamily="34" charset="0"/>
              <a:buChar char="•"/>
            </a:pPr>
            <a:endParaRPr lang="en-US" altLang="zh-CN" sz="2000" b="1" dirty="0">
              <a:solidFill>
                <a:srgbClr val="002060"/>
              </a:solidFill>
            </a:endParaRPr>
          </a:p>
          <a:p>
            <a:pPr marL="342900" indent="-342900">
              <a:lnSpc>
                <a:spcPct val="150000"/>
              </a:lnSpc>
              <a:buFont typeface="Arial" pitchFamily="34" charset="0"/>
              <a:buChar char="•"/>
            </a:pPr>
            <a:endParaRPr lang="zh-CN" altLang="en-US" sz="2000" b="1" dirty="0">
              <a:solidFill>
                <a:srgbClr val="002060"/>
              </a:solidFill>
            </a:endParaRPr>
          </a:p>
        </p:txBody>
      </p:sp>
      <p:sp>
        <p:nvSpPr>
          <p:cNvPr id="6" name="TextBox 5"/>
          <p:cNvSpPr txBox="1"/>
          <p:nvPr/>
        </p:nvSpPr>
        <p:spPr>
          <a:xfrm>
            <a:off x="1763688" y="1892484"/>
            <a:ext cx="7380312" cy="2352952"/>
          </a:xfrm>
          <a:prstGeom prst="rect">
            <a:avLst/>
          </a:prstGeom>
          <a:noFill/>
        </p:spPr>
        <p:txBody>
          <a:bodyPr wrap="square" rtlCol="0">
            <a:spAutoFit/>
          </a:bodyPr>
          <a:lstStyle/>
          <a:p>
            <a:pPr>
              <a:lnSpc>
                <a:spcPct val="150000"/>
              </a:lnSpc>
            </a:pPr>
            <a:r>
              <a:rPr lang="en-US" altLang="zh-CN" b="1" dirty="0">
                <a:solidFill>
                  <a:srgbClr val="002060"/>
                </a:solidFill>
              </a:rPr>
              <a:t>I </a:t>
            </a:r>
            <a:r>
              <a:rPr lang="en-US" altLang="zh-CN" sz="2000" b="1" dirty="0">
                <a:solidFill>
                  <a:srgbClr val="002060"/>
                </a:solidFill>
              </a:rPr>
              <a:t>Course Description</a:t>
            </a:r>
          </a:p>
          <a:p>
            <a:pPr>
              <a:lnSpc>
                <a:spcPct val="150000"/>
              </a:lnSpc>
            </a:pPr>
            <a:r>
              <a:rPr lang="en-US" altLang="zh-CN" sz="2000" b="1" dirty="0">
                <a:solidFill>
                  <a:srgbClr val="002060"/>
                </a:solidFill>
              </a:rPr>
              <a:t>II </a:t>
            </a:r>
            <a:r>
              <a:rPr lang="zh-CN" altLang="en-US" sz="2000" b="1" dirty="0">
                <a:solidFill>
                  <a:srgbClr val="002060"/>
                </a:solidFill>
              </a:rPr>
              <a:t> </a:t>
            </a:r>
            <a:r>
              <a:rPr lang="en-US" altLang="zh-CN" sz="2000" b="1" dirty="0">
                <a:solidFill>
                  <a:srgbClr val="002060"/>
                </a:solidFill>
              </a:rPr>
              <a:t>Course Materials</a:t>
            </a:r>
          </a:p>
          <a:p>
            <a:pPr>
              <a:lnSpc>
                <a:spcPct val="150000"/>
              </a:lnSpc>
            </a:pPr>
            <a:r>
              <a:rPr lang="en-US" altLang="zh-CN" sz="2000" b="1" dirty="0">
                <a:solidFill>
                  <a:srgbClr val="002060"/>
                </a:solidFill>
              </a:rPr>
              <a:t>III Open Yale Course: Modern Poetry</a:t>
            </a:r>
          </a:p>
          <a:p>
            <a:pPr>
              <a:lnSpc>
                <a:spcPct val="150000"/>
              </a:lnSpc>
            </a:pPr>
            <a:r>
              <a:rPr lang="en-US" altLang="zh-CN" sz="2000" b="1" dirty="0">
                <a:solidFill>
                  <a:srgbClr val="002060"/>
                </a:solidFill>
              </a:rPr>
              <a:t>IV Mini Teaching &amp; Studying</a:t>
            </a:r>
          </a:p>
          <a:p>
            <a:pPr>
              <a:lnSpc>
                <a:spcPct val="150000"/>
              </a:lnSpc>
            </a:pPr>
            <a:r>
              <a:rPr lang="en-US" altLang="zh-CN" sz="2000" b="1" dirty="0">
                <a:solidFill>
                  <a:srgbClr val="002060"/>
                </a:solidFill>
              </a:rPr>
              <a:t>V Case Study: Different Levels of Understanding the Poem “Riprap”</a:t>
            </a:r>
            <a:endParaRPr lang="zh-CN" altLang="en-US" sz="2000" b="1" dirty="0">
              <a:solidFill>
                <a:srgbClr val="002060"/>
              </a:solidFill>
            </a:endParaRPr>
          </a:p>
        </p:txBody>
      </p:sp>
    </p:spTree>
    <p:extLst>
      <p:ext uri="{BB962C8B-B14F-4D97-AF65-F5344CB8AC3E}">
        <p14:creationId xmlns:p14="http://schemas.microsoft.com/office/powerpoint/2010/main" xmlns="" val="342876909"/>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620" y="4235255"/>
            <a:ext cx="9144000" cy="178929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椭圆 5"/>
          <p:cNvSpPr/>
          <p:nvPr/>
        </p:nvSpPr>
        <p:spPr>
          <a:xfrm>
            <a:off x="1173296" y="3747180"/>
            <a:ext cx="720080" cy="72008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0070C0"/>
                </a:solidFill>
              </a:rPr>
              <a:t>I</a:t>
            </a:r>
            <a:endParaRPr lang="zh-CN" altLang="en-US" sz="2800" b="1" dirty="0">
              <a:solidFill>
                <a:srgbClr val="0070C0"/>
              </a:solidFill>
            </a:endParaRPr>
          </a:p>
        </p:txBody>
      </p:sp>
      <p:sp>
        <p:nvSpPr>
          <p:cNvPr id="7" name="椭圆 6"/>
          <p:cNvSpPr/>
          <p:nvPr/>
        </p:nvSpPr>
        <p:spPr>
          <a:xfrm>
            <a:off x="4093696" y="3846425"/>
            <a:ext cx="720080" cy="72008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0070C0"/>
                </a:solidFill>
              </a:rPr>
              <a:t>II</a:t>
            </a:r>
            <a:endParaRPr lang="zh-CN" altLang="en-US" sz="2800" b="1" dirty="0">
              <a:solidFill>
                <a:srgbClr val="0070C0"/>
              </a:solidFill>
            </a:endParaRPr>
          </a:p>
        </p:txBody>
      </p:sp>
      <p:sp>
        <p:nvSpPr>
          <p:cNvPr id="8" name="椭圆 7"/>
          <p:cNvSpPr/>
          <p:nvPr/>
        </p:nvSpPr>
        <p:spPr>
          <a:xfrm>
            <a:off x="7459535" y="3875215"/>
            <a:ext cx="720080" cy="72008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0070C0"/>
                </a:solidFill>
              </a:rPr>
              <a:t>III</a:t>
            </a:r>
            <a:endParaRPr lang="zh-CN" altLang="en-US" sz="2800" b="1" dirty="0">
              <a:solidFill>
                <a:srgbClr val="0070C0"/>
              </a:solidFill>
            </a:endParaRPr>
          </a:p>
        </p:txBody>
      </p:sp>
      <p:sp>
        <p:nvSpPr>
          <p:cNvPr id="10" name="矩形 6"/>
          <p:cNvSpPr txBox="1"/>
          <p:nvPr/>
        </p:nvSpPr>
        <p:spPr>
          <a:xfrm>
            <a:off x="83515" y="4723638"/>
            <a:ext cx="2952329" cy="81252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ctr" defTabSz="608965">
              <a:lnSpc>
                <a:spcPct val="130000"/>
              </a:lnSpc>
              <a:defRPr b="1">
                <a:solidFill>
                  <a:srgbClr val="FFFFFF"/>
                </a:solidFill>
                <a:latin typeface="微软雅黑"/>
                <a:ea typeface="微软雅黑"/>
                <a:cs typeface="微软雅黑"/>
                <a:sym typeface="微软雅黑"/>
              </a:defRPr>
            </a:lvl1pPr>
          </a:lstStyle>
          <a:p>
            <a:r>
              <a:rPr lang="en-US" altLang="zh-CN" dirty="0">
                <a:solidFill>
                  <a:schemeClr val="bg1"/>
                </a:solidFill>
                <a:latin typeface="Calibri" pitchFamily="34" charset="0"/>
              </a:rPr>
              <a:t>Snyder’s Karmic Empathy </a:t>
            </a:r>
          </a:p>
          <a:p>
            <a:r>
              <a:rPr lang="en-US" altLang="zh-CN" dirty="0">
                <a:solidFill>
                  <a:schemeClr val="bg1"/>
                </a:solidFill>
                <a:latin typeface="Calibri" pitchFamily="34" charset="0"/>
              </a:rPr>
              <a:t>for Chinese Culture</a:t>
            </a:r>
            <a:endParaRPr dirty="0">
              <a:solidFill>
                <a:schemeClr val="bg1"/>
              </a:solidFill>
            </a:endParaRPr>
          </a:p>
        </p:txBody>
      </p:sp>
      <p:sp>
        <p:nvSpPr>
          <p:cNvPr id="18" name="矩形 10"/>
          <p:cNvSpPr/>
          <p:nvPr/>
        </p:nvSpPr>
        <p:spPr>
          <a:xfrm>
            <a:off x="2150957" y="642368"/>
            <a:ext cx="3528393" cy="415494"/>
          </a:xfrm>
          <a:prstGeom prst="rect">
            <a:avLst/>
          </a:prstGeom>
          <a:solidFill>
            <a:srgbClr val="811C17"/>
          </a:solidFill>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defTabSz="608965">
              <a:defRPr sz="2100" b="1">
                <a:solidFill>
                  <a:srgbClr val="FFFFFF"/>
                </a:solidFill>
                <a:latin typeface="微软雅黑"/>
                <a:ea typeface="微软雅黑"/>
                <a:cs typeface="微软雅黑"/>
                <a:sym typeface="微软雅黑"/>
              </a:defRPr>
            </a:lvl1pPr>
          </a:lstStyle>
          <a:p>
            <a:pPr algn="ctr"/>
            <a:r>
              <a:rPr lang="en-US" sz="2000" dirty="0">
                <a:latin typeface="+mn-lt"/>
              </a:rPr>
              <a:t>Gary Snyder and China </a:t>
            </a:r>
            <a:endParaRPr sz="2000" dirty="0">
              <a:latin typeface="+mn-lt"/>
            </a:endParaRPr>
          </a:p>
        </p:txBody>
      </p:sp>
      <p:sp>
        <p:nvSpPr>
          <p:cNvPr id="19" name="文本框 11">
            <a:extLst>
              <a:ext uri="{FF2B5EF4-FFF2-40B4-BE49-F238E27FC236}">
                <a16:creationId xmlns:a16="http://schemas.microsoft.com/office/drawing/2014/main" xmlns="" id="{5400FFDF-0547-4C91-B3C3-0AFEB2B9DA52}"/>
              </a:ext>
            </a:extLst>
          </p:cNvPr>
          <p:cNvSpPr txBox="1"/>
          <p:nvPr/>
        </p:nvSpPr>
        <p:spPr>
          <a:xfrm>
            <a:off x="1386509" y="1491272"/>
            <a:ext cx="6281835" cy="369332"/>
          </a:xfrm>
          <a:prstGeom prst="rect">
            <a:avLst/>
          </a:prstGeom>
          <a:noFill/>
        </p:spPr>
        <p:txBody>
          <a:bodyPr wrap="square" rtlCol="0">
            <a:spAutoFit/>
          </a:bodyPr>
          <a:lstStyle/>
          <a:p>
            <a:r>
              <a:rPr lang="en-US" altLang="zh-CN" b="1" dirty="0">
                <a:solidFill>
                  <a:srgbClr val="002060"/>
                </a:solidFill>
                <a:latin typeface="Calibri" pitchFamily="34" charset="0"/>
              </a:rPr>
              <a:t>Semiotic Fitness: Chinese Culture in Gary Snyder’s </a:t>
            </a:r>
            <a:r>
              <a:rPr lang="en-US" altLang="zh-CN" b="1" dirty="0" err="1">
                <a:solidFill>
                  <a:srgbClr val="002060"/>
                </a:solidFill>
                <a:latin typeface="Calibri" pitchFamily="34" charset="0"/>
              </a:rPr>
              <a:t>Ecopoetics</a:t>
            </a:r>
            <a:endParaRPr lang="zh-CN" altLang="en-US" b="1" dirty="0">
              <a:solidFill>
                <a:srgbClr val="002060"/>
              </a:solidFill>
              <a:latin typeface="Calibri" pitchFamily="34" charset="0"/>
            </a:endParaRPr>
          </a:p>
        </p:txBody>
      </p:sp>
      <p:sp>
        <p:nvSpPr>
          <p:cNvPr id="21" name="矩形 6"/>
          <p:cNvSpPr txBox="1"/>
          <p:nvPr/>
        </p:nvSpPr>
        <p:spPr>
          <a:xfrm>
            <a:off x="3258231" y="4723638"/>
            <a:ext cx="3057454" cy="81252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ctr" defTabSz="608965">
              <a:lnSpc>
                <a:spcPct val="130000"/>
              </a:lnSpc>
              <a:defRPr b="1">
                <a:solidFill>
                  <a:srgbClr val="FFFFFF"/>
                </a:solidFill>
                <a:latin typeface="微软雅黑"/>
                <a:ea typeface="微软雅黑"/>
                <a:cs typeface="微软雅黑"/>
                <a:sym typeface="微软雅黑"/>
              </a:defRPr>
            </a:lvl1pPr>
          </a:lstStyle>
          <a:p>
            <a:r>
              <a:rPr lang="en-US" altLang="zh-CN" dirty="0">
                <a:solidFill>
                  <a:schemeClr val="bg1"/>
                </a:solidFill>
                <a:latin typeface="Calibri" pitchFamily="34" charset="0"/>
              </a:rPr>
              <a:t>Snyder’s </a:t>
            </a:r>
            <a:r>
              <a:rPr lang="en-US" altLang="zh-CN" dirty="0" err="1">
                <a:solidFill>
                  <a:schemeClr val="bg1"/>
                </a:solidFill>
                <a:latin typeface="Calibri" pitchFamily="34" charset="0"/>
              </a:rPr>
              <a:t>Ecopoetic</a:t>
            </a:r>
            <a:r>
              <a:rPr lang="en-US" altLang="zh-CN" dirty="0">
                <a:solidFill>
                  <a:schemeClr val="bg1"/>
                </a:solidFill>
                <a:latin typeface="Calibri" pitchFamily="34" charset="0"/>
              </a:rPr>
              <a:t> Way with </a:t>
            </a:r>
          </a:p>
          <a:p>
            <a:r>
              <a:rPr lang="en-US" altLang="zh-CN" dirty="0">
                <a:solidFill>
                  <a:schemeClr val="bg1"/>
                </a:solidFill>
                <a:latin typeface="Calibri" pitchFamily="34" charset="0"/>
              </a:rPr>
              <a:t>a Link to Chinese Culture</a:t>
            </a:r>
            <a:endParaRPr dirty="0">
              <a:solidFill>
                <a:schemeClr val="bg1"/>
              </a:solidFill>
            </a:endParaRPr>
          </a:p>
        </p:txBody>
      </p:sp>
      <p:sp>
        <p:nvSpPr>
          <p:cNvPr id="23" name="矩形 6"/>
          <p:cNvSpPr txBox="1"/>
          <p:nvPr/>
        </p:nvSpPr>
        <p:spPr>
          <a:xfrm>
            <a:off x="6416745" y="4723638"/>
            <a:ext cx="2746875" cy="81252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ctr" defTabSz="608965">
              <a:lnSpc>
                <a:spcPct val="130000"/>
              </a:lnSpc>
              <a:defRPr b="1">
                <a:solidFill>
                  <a:srgbClr val="FFFFFF"/>
                </a:solidFill>
                <a:latin typeface="微软雅黑"/>
                <a:ea typeface="微软雅黑"/>
                <a:cs typeface="微软雅黑"/>
                <a:sym typeface="微软雅黑"/>
              </a:defRPr>
            </a:lvl1pPr>
          </a:lstStyle>
          <a:p>
            <a:pPr>
              <a:defRPr/>
            </a:pPr>
            <a:r>
              <a:rPr lang="en-US" altLang="zh-CN" dirty="0">
                <a:solidFill>
                  <a:schemeClr val="bg1"/>
                </a:solidFill>
                <a:latin typeface="Calibri" pitchFamily="34" charset="0"/>
              </a:rPr>
              <a:t>Snyder’s Acculturation of Chinese Elements in Poetry</a:t>
            </a:r>
          </a:p>
        </p:txBody>
      </p:sp>
      <p:cxnSp>
        <p:nvCxnSpPr>
          <p:cNvPr id="3" name="直接箭头连接符 2"/>
          <p:cNvCxnSpPr/>
          <p:nvPr/>
        </p:nvCxnSpPr>
        <p:spPr>
          <a:xfrm>
            <a:off x="4319972" y="1051374"/>
            <a:ext cx="0" cy="433410"/>
          </a:xfrm>
          <a:prstGeom prst="straightConnector1">
            <a:avLst/>
          </a:prstGeom>
          <a:ln>
            <a:noFill/>
            <a:tailEnd type="arrow"/>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467544" y="2290525"/>
            <a:ext cx="3024336" cy="369332"/>
          </a:xfrm>
          <a:prstGeom prst="rect">
            <a:avLst/>
          </a:prstGeom>
          <a:noFill/>
        </p:spPr>
        <p:txBody>
          <a:bodyPr wrap="square" rtlCol="0">
            <a:spAutoFit/>
          </a:bodyPr>
          <a:lstStyle/>
          <a:p>
            <a:r>
              <a:rPr lang="en-US" altLang="zh-CN" b="1" dirty="0" err="1">
                <a:latin typeface="Calibri" pitchFamily="34" charset="0"/>
              </a:rPr>
              <a:t>transfiction</a:t>
            </a:r>
            <a:r>
              <a:rPr lang="en-US" altLang="zh-CN" b="1" dirty="0">
                <a:latin typeface="Calibri" pitchFamily="34" charset="0"/>
              </a:rPr>
              <a:t>, </a:t>
            </a:r>
            <a:r>
              <a:rPr lang="en-US" altLang="zh-CN" b="1" dirty="0" err="1">
                <a:latin typeface="Calibri" pitchFamily="34" charset="0"/>
              </a:rPr>
              <a:t>intertextuality</a:t>
            </a:r>
            <a:endParaRPr lang="zh-CN" altLang="en-US" b="1" dirty="0">
              <a:latin typeface="Calibri" pitchFamily="34" charset="0"/>
            </a:endParaRPr>
          </a:p>
        </p:txBody>
      </p:sp>
      <p:sp>
        <p:nvSpPr>
          <p:cNvPr id="14" name="TextBox 13"/>
          <p:cNvSpPr txBox="1"/>
          <p:nvPr/>
        </p:nvSpPr>
        <p:spPr>
          <a:xfrm>
            <a:off x="3915154" y="2307632"/>
            <a:ext cx="5112568" cy="369332"/>
          </a:xfrm>
          <a:prstGeom prst="rect">
            <a:avLst/>
          </a:prstGeom>
          <a:noFill/>
        </p:spPr>
        <p:txBody>
          <a:bodyPr wrap="square" rtlCol="0">
            <a:spAutoFit/>
          </a:bodyPr>
          <a:lstStyle/>
          <a:p>
            <a:r>
              <a:rPr lang="en-US" altLang="zh-CN" b="1" dirty="0">
                <a:latin typeface="Calibri" pitchFamily="34" charset="0"/>
              </a:rPr>
              <a:t>AAA: adaptation, appropriation, acculturation</a:t>
            </a:r>
            <a:endParaRPr lang="zh-CN" altLang="en-US" b="1" dirty="0">
              <a:latin typeface="Calibri" pitchFamily="34" charset="0"/>
            </a:endParaRPr>
          </a:p>
        </p:txBody>
      </p:sp>
      <p:cxnSp>
        <p:nvCxnSpPr>
          <p:cNvPr id="32" name="直接箭头连接符 31"/>
          <p:cNvCxnSpPr/>
          <p:nvPr/>
        </p:nvCxnSpPr>
        <p:spPr>
          <a:xfrm>
            <a:off x="3779912" y="1057862"/>
            <a:ext cx="0" cy="4334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直接连接符 33"/>
          <p:cNvCxnSpPr/>
          <p:nvPr/>
        </p:nvCxnSpPr>
        <p:spPr>
          <a:xfrm>
            <a:off x="3707904" y="2707742"/>
            <a:ext cx="0" cy="361218"/>
          </a:xfrm>
          <a:prstGeom prst="line">
            <a:avLst/>
          </a:prstGeom>
        </p:spPr>
        <p:style>
          <a:lnRef idx="2">
            <a:schemeClr val="dk1"/>
          </a:lnRef>
          <a:fillRef idx="0">
            <a:schemeClr val="dk1"/>
          </a:fillRef>
          <a:effectRef idx="1">
            <a:schemeClr val="dk1"/>
          </a:effectRef>
          <a:fontRef idx="minor">
            <a:schemeClr val="tx1"/>
          </a:fontRef>
        </p:style>
      </p:cxnSp>
      <p:cxnSp>
        <p:nvCxnSpPr>
          <p:cNvPr id="42" name="直接连接符 41"/>
          <p:cNvCxnSpPr>
            <a:endCxn id="14" idx="1"/>
          </p:cNvCxnSpPr>
          <p:nvPr/>
        </p:nvCxnSpPr>
        <p:spPr>
          <a:xfrm flipV="1">
            <a:off x="3491880" y="2492298"/>
            <a:ext cx="423274" cy="15389"/>
          </a:xfrm>
          <a:prstGeom prst="line">
            <a:avLst/>
          </a:prstGeom>
        </p:spPr>
        <p:style>
          <a:lnRef idx="2">
            <a:schemeClr val="dk1"/>
          </a:lnRef>
          <a:fillRef idx="0">
            <a:schemeClr val="dk1"/>
          </a:fillRef>
          <a:effectRef idx="1">
            <a:schemeClr val="dk1"/>
          </a:effectRef>
          <a:fontRef idx="minor">
            <a:schemeClr val="tx1"/>
          </a:fontRef>
        </p:style>
      </p:cxnSp>
      <p:cxnSp>
        <p:nvCxnSpPr>
          <p:cNvPr id="47" name="直接箭头连接符 46"/>
          <p:cNvCxnSpPr/>
          <p:nvPr/>
        </p:nvCxnSpPr>
        <p:spPr>
          <a:xfrm>
            <a:off x="3703517" y="1884894"/>
            <a:ext cx="4387" cy="42273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180656" y="3299322"/>
            <a:ext cx="1352680" cy="369332"/>
          </a:xfrm>
          <a:prstGeom prst="rect">
            <a:avLst/>
          </a:prstGeom>
          <a:noFill/>
        </p:spPr>
        <p:txBody>
          <a:bodyPr wrap="square" rtlCol="0">
            <a:spAutoFit/>
          </a:bodyPr>
          <a:lstStyle/>
          <a:p>
            <a:r>
              <a:rPr lang="en-US" altLang="zh-CN" b="1" dirty="0"/>
              <a:t>character</a:t>
            </a:r>
            <a:endParaRPr lang="zh-CN" altLang="en-US" b="1" dirty="0"/>
          </a:p>
        </p:txBody>
      </p:sp>
      <p:sp>
        <p:nvSpPr>
          <p:cNvPr id="50" name="TextBox 49"/>
          <p:cNvSpPr txBox="1"/>
          <p:nvPr/>
        </p:nvSpPr>
        <p:spPr>
          <a:xfrm>
            <a:off x="1451252" y="3334190"/>
            <a:ext cx="936104" cy="369332"/>
          </a:xfrm>
          <a:prstGeom prst="rect">
            <a:avLst/>
          </a:prstGeom>
          <a:noFill/>
        </p:spPr>
        <p:txBody>
          <a:bodyPr wrap="square" rtlCol="0">
            <a:spAutoFit/>
          </a:bodyPr>
          <a:lstStyle/>
          <a:p>
            <a:r>
              <a:rPr lang="en-US" altLang="zh-CN" b="1" dirty="0"/>
              <a:t>poetry</a:t>
            </a:r>
            <a:endParaRPr lang="zh-CN" altLang="en-US" b="1" dirty="0"/>
          </a:p>
        </p:txBody>
      </p:sp>
      <p:sp>
        <p:nvSpPr>
          <p:cNvPr id="51" name="TextBox 50"/>
          <p:cNvSpPr txBox="1"/>
          <p:nvPr/>
        </p:nvSpPr>
        <p:spPr>
          <a:xfrm>
            <a:off x="2376015" y="3334190"/>
            <a:ext cx="1272659" cy="369332"/>
          </a:xfrm>
          <a:prstGeom prst="rect">
            <a:avLst/>
          </a:prstGeom>
          <a:noFill/>
        </p:spPr>
        <p:txBody>
          <a:bodyPr wrap="square" rtlCol="0">
            <a:spAutoFit/>
          </a:bodyPr>
          <a:lstStyle/>
          <a:p>
            <a:r>
              <a:rPr lang="en-US" altLang="zh-CN" b="1" dirty="0"/>
              <a:t>calligraphy</a:t>
            </a:r>
            <a:endParaRPr lang="zh-CN" altLang="en-US" b="1" dirty="0"/>
          </a:p>
        </p:txBody>
      </p:sp>
      <p:sp>
        <p:nvSpPr>
          <p:cNvPr id="52" name="TextBox 51"/>
          <p:cNvSpPr txBox="1"/>
          <p:nvPr/>
        </p:nvSpPr>
        <p:spPr>
          <a:xfrm>
            <a:off x="3779912" y="3334190"/>
            <a:ext cx="1083040" cy="369332"/>
          </a:xfrm>
          <a:prstGeom prst="rect">
            <a:avLst/>
          </a:prstGeom>
          <a:noFill/>
        </p:spPr>
        <p:txBody>
          <a:bodyPr wrap="square" rtlCol="0">
            <a:spAutoFit/>
          </a:bodyPr>
          <a:lstStyle/>
          <a:p>
            <a:r>
              <a:rPr lang="en-US" altLang="zh-CN" b="1" dirty="0"/>
              <a:t>painting</a:t>
            </a:r>
            <a:endParaRPr lang="zh-CN" altLang="en-US" b="1" dirty="0"/>
          </a:p>
        </p:txBody>
      </p:sp>
      <p:sp>
        <p:nvSpPr>
          <p:cNvPr id="53" name="TextBox 52"/>
          <p:cNvSpPr txBox="1"/>
          <p:nvPr/>
        </p:nvSpPr>
        <p:spPr>
          <a:xfrm>
            <a:off x="4926261" y="3334190"/>
            <a:ext cx="1070232" cy="369332"/>
          </a:xfrm>
          <a:prstGeom prst="rect">
            <a:avLst/>
          </a:prstGeom>
          <a:noFill/>
        </p:spPr>
        <p:txBody>
          <a:bodyPr wrap="square" rtlCol="0">
            <a:spAutoFit/>
          </a:bodyPr>
          <a:lstStyle/>
          <a:p>
            <a:r>
              <a:rPr lang="en-US" altLang="zh-CN" b="1" dirty="0"/>
              <a:t>religion</a:t>
            </a:r>
            <a:endParaRPr lang="zh-CN" altLang="en-US" b="1" dirty="0"/>
          </a:p>
        </p:txBody>
      </p:sp>
      <p:sp>
        <p:nvSpPr>
          <p:cNvPr id="54" name="TextBox 53"/>
          <p:cNvSpPr txBox="1"/>
          <p:nvPr/>
        </p:nvSpPr>
        <p:spPr>
          <a:xfrm>
            <a:off x="5989166" y="3377848"/>
            <a:ext cx="969473" cy="369332"/>
          </a:xfrm>
          <a:prstGeom prst="rect">
            <a:avLst/>
          </a:prstGeom>
          <a:noFill/>
        </p:spPr>
        <p:txBody>
          <a:bodyPr wrap="square" rtlCol="0">
            <a:spAutoFit/>
          </a:bodyPr>
          <a:lstStyle/>
          <a:p>
            <a:r>
              <a:rPr lang="en-US" altLang="zh-CN" b="1" dirty="0"/>
              <a:t>history</a:t>
            </a:r>
            <a:endParaRPr lang="zh-CN" altLang="en-US" b="1" dirty="0"/>
          </a:p>
        </p:txBody>
      </p:sp>
      <p:sp>
        <p:nvSpPr>
          <p:cNvPr id="55" name="TextBox 54"/>
          <p:cNvSpPr txBox="1"/>
          <p:nvPr/>
        </p:nvSpPr>
        <p:spPr>
          <a:xfrm>
            <a:off x="6894636" y="3377848"/>
            <a:ext cx="919419" cy="369332"/>
          </a:xfrm>
          <a:prstGeom prst="rect">
            <a:avLst/>
          </a:prstGeom>
          <a:noFill/>
        </p:spPr>
        <p:txBody>
          <a:bodyPr wrap="square" rtlCol="0">
            <a:spAutoFit/>
          </a:bodyPr>
          <a:lstStyle/>
          <a:p>
            <a:r>
              <a:rPr lang="en-US" altLang="zh-CN" b="1" dirty="0"/>
              <a:t>objects</a:t>
            </a:r>
            <a:endParaRPr lang="zh-CN" altLang="en-US" b="1" dirty="0"/>
          </a:p>
        </p:txBody>
      </p:sp>
      <p:sp>
        <p:nvSpPr>
          <p:cNvPr id="56" name="TextBox 55"/>
          <p:cNvSpPr txBox="1"/>
          <p:nvPr/>
        </p:nvSpPr>
        <p:spPr>
          <a:xfrm>
            <a:off x="7927464" y="3346493"/>
            <a:ext cx="1100258" cy="369332"/>
          </a:xfrm>
          <a:prstGeom prst="rect">
            <a:avLst/>
          </a:prstGeom>
          <a:noFill/>
        </p:spPr>
        <p:txBody>
          <a:bodyPr wrap="square" rtlCol="0">
            <a:spAutoFit/>
          </a:bodyPr>
          <a:lstStyle/>
          <a:p>
            <a:r>
              <a:rPr lang="en-US" altLang="zh-CN" b="1" dirty="0"/>
              <a:t>minority</a:t>
            </a:r>
            <a:endParaRPr lang="zh-CN" altLang="en-US" b="1" dirty="0"/>
          </a:p>
        </p:txBody>
      </p:sp>
      <p:cxnSp>
        <p:nvCxnSpPr>
          <p:cNvPr id="58" name="直接连接符 57"/>
          <p:cNvCxnSpPr/>
          <p:nvPr/>
        </p:nvCxnSpPr>
        <p:spPr>
          <a:xfrm>
            <a:off x="683568" y="3068960"/>
            <a:ext cx="0" cy="265230"/>
          </a:xfrm>
          <a:prstGeom prst="line">
            <a:avLst/>
          </a:prstGeom>
        </p:spPr>
        <p:style>
          <a:lnRef idx="2">
            <a:schemeClr val="dk1"/>
          </a:lnRef>
          <a:fillRef idx="0">
            <a:schemeClr val="dk1"/>
          </a:fillRef>
          <a:effectRef idx="1">
            <a:schemeClr val="dk1"/>
          </a:effectRef>
          <a:fontRef idx="minor">
            <a:schemeClr val="tx1"/>
          </a:fontRef>
        </p:style>
      </p:cxnSp>
      <p:cxnSp>
        <p:nvCxnSpPr>
          <p:cNvPr id="60" name="直接连接符 59"/>
          <p:cNvCxnSpPr/>
          <p:nvPr/>
        </p:nvCxnSpPr>
        <p:spPr>
          <a:xfrm>
            <a:off x="683568" y="3068960"/>
            <a:ext cx="7632093" cy="0"/>
          </a:xfrm>
          <a:prstGeom prst="line">
            <a:avLst/>
          </a:prstGeom>
        </p:spPr>
        <p:style>
          <a:lnRef idx="2">
            <a:schemeClr val="dk1"/>
          </a:lnRef>
          <a:fillRef idx="0">
            <a:schemeClr val="dk1"/>
          </a:fillRef>
          <a:effectRef idx="1">
            <a:schemeClr val="dk1"/>
          </a:effectRef>
          <a:fontRef idx="minor">
            <a:schemeClr val="tx1"/>
          </a:fontRef>
        </p:style>
      </p:cxnSp>
      <p:cxnSp>
        <p:nvCxnSpPr>
          <p:cNvPr id="62" name="直接连接符 61"/>
          <p:cNvCxnSpPr/>
          <p:nvPr/>
        </p:nvCxnSpPr>
        <p:spPr>
          <a:xfrm>
            <a:off x="8315661" y="3068960"/>
            <a:ext cx="0" cy="308888"/>
          </a:xfrm>
          <a:prstGeom prst="line">
            <a:avLst/>
          </a:prstGeom>
        </p:spPr>
        <p:style>
          <a:lnRef idx="2">
            <a:schemeClr val="dk1"/>
          </a:lnRef>
          <a:fillRef idx="0">
            <a:schemeClr val="dk1"/>
          </a:fillRef>
          <a:effectRef idx="1">
            <a:schemeClr val="dk1"/>
          </a:effectRef>
          <a:fontRef idx="minor">
            <a:schemeClr val="tx1"/>
          </a:fontRef>
        </p:style>
      </p:cxnSp>
      <p:cxnSp>
        <p:nvCxnSpPr>
          <p:cNvPr id="64" name="直接连接符 63"/>
          <p:cNvCxnSpPr/>
          <p:nvPr/>
        </p:nvCxnSpPr>
        <p:spPr>
          <a:xfrm>
            <a:off x="1763688" y="3068960"/>
            <a:ext cx="0" cy="277533"/>
          </a:xfrm>
          <a:prstGeom prst="line">
            <a:avLst/>
          </a:prstGeom>
        </p:spPr>
        <p:style>
          <a:lnRef idx="2">
            <a:schemeClr val="dk1"/>
          </a:lnRef>
          <a:fillRef idx="0">
            <a:schemeClr val="dk1"/>
          </a:fillRef>
          <a:effectRef idx="1">
            <a:schemeClr val="dk1"/>
          </a:effectRef>
          <a:fontRef idx="minor">
            <a:schemeClr val="tx1"/>
          </a:fontRef>
        </p:style>
      </p:cxnSp>
      <p:cxnSp>
        <p:nvCxnSpPr>
          <p:cNvPr id="70" name="直接连接符 69"/>
          <p:cNvCxnSpPr/>
          <p:nvPr/>
        </p:nvCxnSpPr>
        <p:spPr>
          <a:xfrm>
            <a:off x="2843808" y="3068960"/>
            <a:ext cx="0" cy="277533"/>
          </a:xfrm>
          <a:prstGeom prst="line">
            <a:avLst/>
          </a:prstGeom>
        </p:spPr>
        <p:style>
          <a:lnRef idx="2">
            <a:schemeClr val="dk1"/>
          </a:lnRef>
          <a:fillRef idx="0">
            <a:schemeClr val="dk1"/>
          </a:fillRef>
          <a:effectRef idx="1">
            <a:schemeClr val="dk1"/>
          </a:effectRef>
          <a:fontRef idx="minor">
            <a:schemeClr val="tx1"/>
          </a:fontRef>
        </p:style>
      </p:cxnSp>
      <p:cxnSp>
        <p:nvCxnSpPr>
          <p:cNvPr id="74" name="直接连接符 73"/>
          <p:cNvCxnSpPr>
            <a:endCxn id="53" idx="0"/>
          </p:cNvCxnSpPr>
          <p:nvPr/>
        </p:nvCxnSpPr>
        <p:spPr>
          <a:xfrm>
            <a:off x="5461377" y="3068960"/>
            <a:ext cx="0" cy="265230"/>
          </a:xfrm>
          <a:prstGeom prst="line">
            <a:avLst/>
          </a:prstGeom>
        </p:spPr>
        <p:style>
          <a:lnRef idx="2">
            <a:schemeClr val="dk1"/>
          </a:lnRef>
          <a:fillRef idx="0">
            <a:schemeClr val="dk1"/>
          </a:fillRef>
          <a:effectRef idx="1">
            <a:schemeClr val="dk1"/>
          </a:effectRef>
          <a:fontRef idx="minor">
            <a:schemeClr val="tx1"/>
          </a:fontRef>
        </p:style>
      </p:cxnSp>
      <p:cxnSp>
        <p:nvCxnSpPr>
          <p:cNvPr id="79" name="直接连接符 78"/>
          <p:cNvCxnSpPr/>
          <p:nvPr/>
        </p:nvCxnSpPr>
        <p:spPr>
          <a:xfrm>
            <a:off x="6403628" y="3068960"/>
            <a:ext cx="0" cy="308888"/>
          </a:xfrm>
          <a:prstGeom prst="line">
            <a:avLst/>
          </a:prstGeom>
        </p:spPr>
        <p:style>
          <a:lnRef idx="2">
            <a:schemeClr val="dk1"/>
          </a:lnRef>
          <a:fillRef idx="0">
            <a:schemeClr val="dk1"/>
          </a:fillRef>
          <a:effectRef idx="1">
            <a:schemeClr val="dk1"/>
          </a:effectRef>
          <a:fontRef idx="minor">
            <a:schemeClr val="tx1"/>
          </a:fontRef>
        </p:style>
      </p:cxnSp>
      <p:cxnSp>
        <p:nvCxnSpPr>
          <p:cNvPr id="81" name="直接连接符 80"/>
          <p:cNvCxnSpPr>
            <a:endCxn id="55" idx="0"/>
          </p:cNvCxnSpPr>
          <p:nvPr/>
        </p:nvCxnSpPr>
        <p:spPr>
          <a:xfrm>
            <a:off x="7354345" y="3068960"/>
            <a:ext cx="1" cy="308888"/>
          </a:xfrm>
          <a:prstGeom prst="line">
            <a:avLst/>
          </a:prstGeom>
        </p:spPr>
        <p:style>
          <a:lnRef idx="2">
            <a:schemeClr val="dk1"/>
          </a:lnRef>
          <a:fillRef idx="0">
            <a:schemeClr val="dk1"/>
          </a:fillRef>
          <a:effectRef idx="1">
            <a:schemeClr val="dk1"/>
          </a:effectRef>
          <a:fontRef idx="minor">
            <a:schemeClr val="tx1"/>
          </a:fontRef>
        </p:style>
      </p:cxnSp>
      <p:cxnSp>
        <p:nvCxnSpPr>
          <p:cNvPr id="83" name="直接连接符 82"/>
          <p:cNvCxnSpPr>
            <a:endCxn id="52" idx="0"/>
          </p:cNvCxnSpPr>
          <p:nvPr/>
        </p:nvCxnSpPr>
        <p:spPr>
          <a:xfrm>
            <a:off x="4319972" y="3068960"/>
            <a:ext cx="1460" cy="26523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4260042857"/>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9664" y="836712"/>
            <a:ext cx="2376264" cy="2232248"/>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000" b="1" dirty="0">
                <a:solidFill>
                  <a:schemeClr val="bg1"/>
                </a:solidFill>
              </a:rPr>
              <a:t>Part I Snyder’s </a:t>
            </a:r>
            <a:r>
              <a:rPr lang="en-US" altLang="zh-CN" sz="2000" b="1" dirty="0">
                <a:solidFill>
                  <a:schemeClr val="bg1"/>
                </a:solidFill>
                <a:latin typeface="Calibri" pitchFamily="34" charset="0"/>
              </a:rPr>
              <a:t>Karmic Empathy for Chinese Culture</a:t>
            </a:r>
            <a:r>
              <a:rPr lang="en-US" altLang="zh-CN" sz="2000" b="1" dirty="0">
                <a:solidFill>
                  <a:schemeClr val="bg1"/>
                </a:solidFill>
              </a:rPr>
              <a:t> </a:t>
            </a:r>
            <a:endParaRPr lang="zh-CN" altLang="en-US" sz="2000" b="1" dirty="0">
              <a:solidFill>
                <a:schemeClr val="bg1"/>
              </a:solidFill>
            </a:endParaRPr>
          </a:p>
        </p:txBody>
      </p:sp>
      <p:sp>
        <p:nvSpPr>
          <p:cNvPr id="7" name="矩形 6"/>
          <p:cNvSpPr/>
          <p:nvPr/>
        </p:nvSpPr>
        <p:spPr>
          <a:xfrm>
            <a:off x="6451353" y="3789040"/>
            <a:ext cx="2376264" cy="2232248"/>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000" b="1" dirty="0"/>
              <a:t>Part II Snyder’s</a:t>
            </a:r>
          </a:p>
          <a:p>
            <a:pPr algn="ctr">
              <a:lnSpc>
                <a:spcPct val="120000"/>
              </a:lnSpc>
            </a:pPr>
            <a:r>
              <a:rPr lang="en-US" altLang="zh-CN" sz="2000" b="1" dirty="0" err="1"/>
              <a:t>Ecopoetic</a:t>
            </a:r>
            <a:r>
              <a:rPr lang="en-US" altLang="zh-CN" sz="2000" b="1" dirty="0"/>
              <a:t> Way with </a:t>
            </a:r>
          </a:p>
          <a:p>
            <a:pPr algn="ctr">
              <a:lnSpc>
                <a:spcPct val="120000"/>
              </a:lnSpc>
            </a:pPr>
            <a:r>
              <a:rPr lang="en-US" altLang="zh-CN" sz="2000" b="1" dirty="0"/>
              <a:t>a Link to Chinese Culture</a:t>
            </a:r>
          </a:p>
          <a:p>
            <a:pPr algn="ctr"/>
            <a:endParaRPr lang="zh-CN" altLang="en-US" sz="2000" b="1" dirty="0"/>
          </a:p>
        </p:txBody>
      </p:sp>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TextBox 15"/>
          <p:cNvSpPr txBox="1"/>
          <p:nvPr/>
        </p:nvSpPr>
        <p:spPr>
          <a:xfrm>
            <a:off x="304800" y="3827746"/>
            <a:ext cx="5851376" cy="2252924"/>
          </a:xfrm>
          <a:prstGeom prst="rect">
            <a:avLst/>
          </a:prstGeom>
          <a:noFill/>
        </p:spPr>
        <p:txBody>
          <a:bodyPr wrap="square" rtlCol="0">
            <a:spAutoFit/>
          </a:bodyPr>
          <a:lstStyle/>
          <a:p>
            <a:pPr>
              <a:lnSpc>
                <a:spcPct val="130000"/>
              </a:lnSpc>
              <a:defRPr/>
            </a:pPr>
            <a:r>
              <a:rPr lang="en-US" altLang="zh-CN" b="1" dirty="0">
                <a:solidFill>
                  <a:srgbClr val="002060"/>
                </a:solidFill>
                <a:latin typeface="Calibri" pitchFamily="34" charset="0"/>
              </a:rPr>
              <a:t>2.1 Snyder’s Three Turning Points in Career: Han Shan, </a:t>
            </a:r>
          </a:p>
          <a:p>
            <a:pPr>
              <a:lnSpc>
                <a:spcPct val="130000"/>
              </a:lnSpc>
              <a:defRPr/>
            </a:pPr>
            <a:r>
              <a:rPr lang="en-US" altLang="zh-CN" b="1" dirty="0">
                <a:solidFill>
                  <a:srgbClr val="002060"/>
                </a:solidFill>
                <a:latin typeface="Calibri" pitchFamily="34" charset="0"/>
              </a:rPr>
              <a:t>       Japan and </a:t>
            </a:r>
            <a:r>
              <a:rPr lang="en-US" altLang="zh-CN" b="1" dirty="0" err="1">
                <a:solidFill>
                  <a:srgbClr val="002060"/>
                </a:solidFill>
                <a:latin typeface="Calibri" pitchFamily="34" charset="0"/>
              </a:rPr>
              <a:t>Kitkitdizze</a:t>
            </a:r>
            <a:endParaRPr lang="en-US" altLang="zh-CN" b="1" dirty="0">
              <a:solidFill>
                <a:srgbClr val="002060"/>
              </a:solidFill>
              <a:latin typeface="Calibri" pitchFamily="34" charset="0"/>
            </a:endParaRPr>
          </a:p>
          <a:p>
            <a:pPr>
              <a:lnSpc>
                <a:spcPct val="130000"/>
              </a:lnSpc>
              <a:defRPr/>
            </a:pPr>
            <a:r>
              <a:rPr lang="en-US" altLang="zh-CN" b="1" dirty="0">
                <a:solidFill>
                  <a:srgbClr val="002060"/>
                </a:solidFill>
                <a:latin typeface="Calibri" pitchFamily="34" charset="0"/>
              </a:rPr>
              <a:t>2.2 Snyder’s Creative Poetic Tradition: Han Shan-Chan-  </a:t>
            </a:r>
          </a:p>
          <a:p>
            <a:pPr>
              <a:lnSpc>
                <a:spcPct val="130000"/>
              </a:lnSpc>
              <a:defRPr/>
            </a:pPr>
            <a:r>
              <a:rPr lang="en-US" altLang="zh-CN" b="1" dirty="0">
                <a:solidFill>
                  <a:srgbClr val="002060"/>
                </a:solidFill>
                <a:latin typeface="Calibri" pitchFamily="34" charset="0"/>
              </a:rPr>
              <a:t>       Ecology</a:t>
            </a:r>
          </a:p>
          <a:p>
            <a:pPr>
              <a:lnSpc>
                <a:spcPct val="130000"/>
              </a:lnSpc>
              <a:defRPr/>
            </a:pPr>
            <a:r>
              <a:rPr lang="en-US" altLang="zh-CN" b="1" dirty="0">
                <a:solidFill>
                  <a:srgbClr val="002060"/>
                </a:solidFill>
                <a:latin typeface="Calibri" pitchFamily="34" charset="0"/>
              </a:rPr>
              <a:t>2.3 Snyder’s Hatching a New Cosmic Myth: Han Shan as a </a:t>
            </a:r>
          </a:p>
          <a:p>
            <a:pPr>
              <a:lnSpc>
                <a:spcPct val="130000"/>
              </a:lnSpc>
              <a:defRPr/>
            </a:pPr>
            <a:r>
              <a:rPr lang="en-US" altLang="zh-CN" b="1" dirty="0">
                <a:solidFill>
                  <a:srgbClr val="002060"/>
                </a:solidFill>
                <a:latin typeface="Calibri" pitchFamily="34" charset="0"/>
              </a:rPr>
              <a:t>       Mythical Chan Buddhist Sage </a:t>
            </a:r>
            <a:endParaRPr lang="zh-CN" altLang="en-US" b="1" dirty="0">
              <a:solidFill>
                <a:srgbClr val="002060"/>
              </a:solidFill>
              <a:latin typeface="Calibri" pitchFamily="34" charset="0"/>
            </a:endParaRPr>
          </a:p>
        </p:txBody>
      </p:sp>
      <p:sp>
        <p:nvSpPr>
          <p:cNvPr id="17" name="文本框 11">
            <a:extLst>
              <a:ext uri="{FF2B5EF4-FFF2-40B4-BE49-F238E27FC236}">
                <a16:creationId xmlns:a16="http://schemas.microsoft.com/office/drawing/2014/main" xmlns="" id="{5400FFDF-0547-4C91-B3C3-0AFEB2B9DA52}"/>
              </a:ext>
            </a:extLst>
          </p:cNvPr>
          <p:cNvSpPr txBox="1"/>
          <p:nvPr/>
        </p:nvSpPr>
        <p:spPr>
          <a:xfrm>
            <a:off x="3025924" y="836712"/>
            <a:ext cx="5801693" cy="2613023"/>
          </a:xfrm>
          <a:prstGeom prst="rect">
            <a:avLst/>
          </a:prstGeom>
          <a:noFill/>
        </p:spPr>
        <p:txBody>
          <a:bodyPr wrap="square" rtlCol="0">
            <a:spAutoFit/>
          </a:bodyPr>
          <a:lstStyle/>
          <a:p>
            <a:pPr>
              <a:lnSpc>
                <a:spcPct val="130000"/>
              </a:lnSpc>
              <a:defRPr/>
            </a:pPr>
            <a:r>
              <a:rPr lang="en-US" altLang="zh-CN" b="1" dirty="0">
                <a:solidFill>
                  <a:srgbClr val="002060"/>
                </a:solidFill>
                <a:latin typeface="Calibri" pitchFamily="34" charset="0"/>
              </a:rPr>
              <a:t>1.1 Subcultures as the Other: Chan Buddhism</a:t>
            </a:r>
          </a:p>
          <a:p>
            <a:pPr>
              <a:lnSpc>
                <a:spcPct val="130000"/>
              </a:lnSpc>
              <a:defRPr/>
            </a:pPr>
            <a:r>
              <a:rPr lang="en-US" altLang="zh-CN" b="1" dirty="0">
                <a:solidFill>
                  <a:srgbClr val="002060"/>
                </a:solidFill>
                <a:latin typeface="Calibri" pitchFamily="34" charset="0"/>
              </a:rPr>
              <a:t>1.2 Snyder’s Two Kinds of Poetry: Lyrical and Mythical </a:t>
            </a:r>
          </a:p>
          <a:p>
            <a:pPr>
              <a:lnSpc>
                <a:spcPct val="130000"/>
              </a:lnSpc>
              <a:defRPr/>
            </a:pPr>
            <a:r>
              <a:rPr lang="en-US" altLang="zh-CN" b="1" dirty="0">
                <a:solidFill>
                  <a:srgbClr val="002060"/>
                </a:solidFill>
                <a:latin typeface="Calibri" pitchFamily="34" charset="0"/>
              </a:rPr>
              <a:t>1.3 Snyder’s Two Parallel Poetic Traditions: Occidental and  </a:t>
            </a:r>
          </a:p>
          <a:p>
            <a:pPr>
              <a:lnSpc>
                <a:spcPct val="130000"/>
              </a:lnSpc>
              <a:defRPr/>
            </a:pPr>
            <a:r>
              <a:rPr lang="en-US" altLang="zh-CN" b="1" dirty="0">
                <a:solidFill>
                  <a:srgbClr val="002060"/>
                </a:solidFill>
                <a:latin typeface="Calibri" pitchFamily="34" charset="0"/>
              </a:rPr>
              <a:t>       Oriental</a:t>
            </a:r>
          </a:p>
          <a:p>
            <a:pPr>
              <a:lnSpc>
                <a:spcPct val="130000"/>
              </a:lnSpc>
              <a:defRPr/>
            </a:pPr>
            <a:r>
              <a:rPr lang="en-US" altLang="zh-CN" b="1" dirty="0">
                <a:solidFill>
                  <a:srgbClr val="002060"/>
                </a:solidFill>
                <a:latin typeface="Calibri" pitchFamily="34" charset="0"/>
              </a:rPr>
              <a:t>1.4 Snyder’s Preference to Chinese Culture: Poetry, </a:t>
            </a:r>
          </a:p>
          <a:p>
            <a:pPr>
              <a:lnSpc>
                <a:spcPct val="130000"/>
              </a:lnSpc>
              <a:defRPr/>
            </a:pPr>
            <a:r>
              <a:rPr lang="en-US" altLang="zh-CN" b="1" dirty="0">
                <a:solidFill>
                  <a:srgbClr val="002060"/>
                </a:solidFill>
                <a:latin typeface="Calibri" pitchFamily="34" charset="0"/>
              </a:rPr>
              <a:t>       Character and Painting </a:t>
            </a:r>
          </a:p>
          <a:p>
            <a:pPr>
              <a:lnSpc>
                <a:spcPct val="130000"/>
              </a:lnSpc>
              <a:defRPr/>
            </a:pPr>
            <a:r>
              <a:rPr lang="en-US" altLang="zh-CN" b="1" dirty="0">
                <a:solidFill>
                  <a:srgbClr val="002060"/>
                </a:solidFill>
                <a:latin typeface="Calibri" pitchFamily="34" charset="0"/>
              </a:rPr>
              <a:t>1.5 Snyder’s </a:t>
            </a:r>
            <a:r>
              <a:rPr lang="en-US" altLang="zh-CN" b="1" dirty="0" err="1">
                <a:solidFill>
                  <a:srgbClr val="002060"/>
                </a:solidFill>
                <a:latin typeface="Calibri" pitchFamily="34" charset="0"/>
              </a:rPr>
              <a:t>Ideogrammic</a:t>
            </a:r>
            <a:r>
              <a:rPr lang="en-US" altLang="zh-CN" b="1" dirty="0">
                <a:solidFill>
                  <a:srgbClr val="002060"/>
                </a:solidFill>
                <a:latin typeface="Calibri" pitchFamily="34" charset="0"/>
              </a:rPr>
              <a:t> Method: Riprapping</a:t>
            </a:r>
          </a:p>
        </p:txBody>
      </p:sp>
    </p:spTree>
    <p:extLst>
      <p:ext uri="{BB962C8B-B14F-4D97-AF65-F5344CB8AC3E}">
        <p14:creationId xmlns:p14="http://schemas.microsoft.com/office/powerpoint/2010/main" xmlns="" val="2396023008"/>
      </p:ext>
    </p:extLst>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078" y="1952836"/>
            <a:ext cx="2376264" cy="2232248"/>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000" b="1" dirty="0">
                <a:solidFill>
                  <a:schemeClr val="bg1"/>
                </a:solidFill>
              </a:rPr>
              <a:t>Part III Snyder’s </a:t>
            </a:r>
            <a:r>
              <a:rPr lang="en-US" altLang="zh-CN" sz="2000" b="1" dirty="0">
                <a:solidFill>
                  <a:schemeClr val="bg1"/>
                </a:solidFill>
                <a:latin typeface="Calibri" pitchFamily="34" charset="0"/>
              </a:rPr>
              <a:t>Acculturation of Chinese Elements in Poetry</a:t>
            </a:r>
            <a:endParaRPr lang="zh-CN" altLang="en-US" sz="2000" b="1" dirty="0">
              <a:solidFill>
                <a:schemeClr val="bg1"/>
              </a:solidFill>
            </a:endParaRPr>
          </a:p>
        </p:txBody>
      </p:sp>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1">
            <a:extLst>
              <a:ext uri="{FF2B5EF4-FFF2-40B4-BE49-F238E27FC236}">
                <a16:creationId xmlns:a16="http://schemas.microsoft.com/office/drawing/2014/main" xmlns="" id="{5400FFDF-0547-4C91-B3C3-0AFEB2B9DA52}"/>
              </a:ext>
            </a:extLst>
          </p:cNvPr>
          <p:cNvSpPr txBox="1"/>
          <p:nvPr/>
        </p:nvSpPr>
        <p:spPr>
          <a:xfrm>
            <a:off x="3025924" y="638790"/>
            <a:ext cx="5801693" cy="5743111"/>
          </a:xfrm>
          <a:prstGeom prst="rect">
            <a:avLst/>
          </a:prstGeom>
          <a:noFill/>
        </p:spPr>
        <p:txBody>
          <a:bodyPr wrap="square" rtlCol="0">
            <a:spAutoFit/>
          </a:bodyPr>
          <a:lstStyle/>
          <a:p>
            <a:pPr>
              <a:lnSpc>
                <a:spcPct val="120000"/>
              </a:lnSpc>
              <a:defRPr/>
            </a:pPr>
            <a:r>
              <a:rPr lang="en-US" altLang="zh-CN" b="1" dirty="0">
                <a:solidFill>
                  <a:srgbClr val="003366"/>
                </a:solidFill>
                <a:latin typeface="Calibri" pitchFamily="34" charset="0"/>
                <a:ea typeface="楷体_GB2312"/>
                <a:cs typeface="楷体_GB2312"/>
              </a:rPr>
              <a:t>3.1 Snyder’s Appropriation and Adaptation of </a:t>
            </a:r>
            <a:r>
              <a:rPr lang="en-US" altLang="zh-CN" b="1" i="1" dirty="0">
                <a:solidFill>
                  <a:srgbClr val="003366"/>
                </a:solidFill>
                <a:latin typeface="Calibri" pitchFamily="34" charset="0"/>
                <a:ea typeface="楷体_GB2312"/>
                <a:cs typeface="楷体_GB2312"/>
              </a:rPr>
              <a:t>Heart Sutra: </a:t>
            </a:r>
          </a:p>
          <a:p>
            <a:pPr>
              <a:lnSpc>
                <a:spcPct val="120000"/>
              </a:lnSpc>
              <a:defRPr/>
            </a:pPr>
            <a:r>
              <a:rPr lang="en-US" altLang="zh-CN" b="1" i="1" dirty="0">
                <a:solidFill>
                  <a:srgbClr val="003366"/>
                </a:solidFill>
                <a:latin typeface="Calibri" pitchFamily="34" charset="0"/>
                <a:ea typeface="楷体_GB2312"/>
                <a:cs typeface="楷体_GB2312"/>
              </a:rPr>
              <a:t>       </a:t>
            </a:r>
            <a:r>
              <a:rPr lang="en-US" altLang="zh-CN" b="1" dirty="0">
                <a:solidFill>
                  <a:srgbClr val="003366"/>
                </a:solidFill>
                <a:latin typeface="Calibri" pitchFamily="34" charset="0"/>
                <a:ea typeface="楷体_GB2312"/>
                <a:cs typeface="楷体_GB2312"/>
              </a:rPr>
              <a:t>Form and Emptiness </a:t>
            </a:r>
          </a:p>
          <a:p>
            <a:pPr>
              <a:lnSpc>
                <a:spcPct val="120000"/>
              </a:lnSpc>
              <a:defRPr/>
            </a:pPr>
            <a:r>
              <a:rPr lang="en-US" altLang="zh-CN" b="1" dirty="0">
                <a:solidFill>
                  <a:srgbClr val="003366"/>
                </a:solidFill>
                <a:latin typeface="Calibri" pitchFamily="34" charset="0"/>
                <a:ea typeface="楷体_GB2312"/>
                <a:cs typeface="楷体_GB2312"/>
              </a:rPr>
              <a:t>3.2 Snyder’s Appropriation and Adaptation of the </a:t>
            </a:r>
            <a:r>
              <a:rPr lang="en-US" altLang="zh-CN" b="1" i="1" dirty="0">
                <a:solidFill>
                  <a:srgbClr val="003366"/>
                </a:solidFill>
                <a:latin typeface="Calibri" pitchFamily="34" charset="0"/>
                <a:ea typeface="楷体_GB2312"/>
                <a:cs typeface="楷体_GB2312"/>
              </a:rPr>
              <a:t>Book of </a:t>
            </a:r>
          </a:p>
          <a:p>
            <a:pPr>
              <a:lnSpc>
                <a:spcPct val="120000"/>
              </a:lnSpc>
              <a:defRPr/>
            </a:pPr>
            <a:r>
              <a:rPr lang="en-US" altLang="zh-CN" b="1" i="1" dirty="0">
                <a:solidFill>
                  <a:srgbClr val="003366"/>
                </a:solidFill>
                <a:latin typeface="Calibri" pitchFamily="34" charset="0"/>
                <a:ea typeface="楷体_GB2312"/>
                <a:cs typeface="楷体_GB2312"/>
              </a:rPr>
              <a:t>       Poetry: </a:t>
            </a:r>
            <a:r>
              <a:rPr lang="en-US" altLang="zh-CN" b="1" dirty="0">
                <a:solidFill>
                  <a:srgbClr val="003366"/>
                </a:solidFill>
                <a:latin typeface="Calibri" pitchFamily="34" charset="0"/>
                <a:ea typeface="楷体_GB2312"/>
                <a:cs typeface="楷体_GB2312"/>
              </a:rPr>
              <a:t>Nature as Home</a:t>
            </a:r>
          </a:p>
          <a:p>
            <a:pPr>
              <a:lnSpc>
                <a:spcPct val="120000"/>
              </a:lnSpc>
              <a:defRPr/>
            </a:pPr>
            <a:r>
              <a:rPr lang="en-US" altLang="zh-CN" b="1" dirty="0">
                <a:solidFill>
                  <a:srgbClr val="003366"/>
                </a:solidFill>
                <a:latin typeface="Calibri" pitchFamily="34" charset="0"/>
                <a:ea typeface="楷体_GB2312"/>
                <a:cs typeface="楷体_GB2312"/>
              </a:rPr>
              <a:t>3.3 Snyder’s Appropriation and Adaptation of </a:t>
            </a:r>
            <a:r>
              <a:rPr lang="en-US" altLang="zh-CN" b="1" i="1" dirty="0">
                <a:solidFill>
                  <a:srgbClr val="003366"/>
                </a:solidFill>
                <a:latin typeface="Calibri" pitchFamily="34" charset="0"/>
                <a:ea typeface="楷体_GB2312"/>
                <a:cs typeface="楷体_GB2312"/>
              </a:rPr>
              <a:t>Essay on </a:t>
            </a:r>
          </a:p>
          <a:p>
            <a:pPr>
              <a:lnSpc>
                <a:spcPct val="120000"/>
              </a:lnSpc>
              <a:defRPr/>
            </a:pPr>
            <a:r>
              <a:rPr lang="en-US" altLang="zh-CN" b="1" i="1" dirty="0">
                <a:solidFill>
                  <a:srgbClr val="003366"/>
                </a:solidFill>
                <a:latin typeface="Calibri" pitchFamily="34" charset="0"/>
                <a:ea typeface="楷体_GB2312"/>
                <a:cs typeface="楷体_GB2312"/>
              </a:rPr>
              <a:t>       Literature: </a:t>
            </a:r>
            <a:r>
              <a:rPr lang="en-US" altLang="zh-CN" b="1" dirty="0">
                <a:solidFill>
                  <a:srgbClr val="003366"/>
                </a:solidFill>
                <a:latin typeface="Calibri" pitchFamily="34" charset="0"/>
                <a:ea typeface="楷体_GB2312"/>
                <a:cs typeface="楷体_GB2312"/>
              </a:rPr>
              <a:t>Axe-handle</a:t>
            </a:r>
          </a:p>
          <a:p>
            <a:pPr>
              <a:lnSpc>
                <a:spcPct val="120000"/>
              </a:lnSpc>
              <a:defRPr/>
            </a:pPr>
            <a:r>
              <a:rPr lang="en-US" altLang="zh-CN" b="1" dirty="0">
                <a:solidFill>
                  <a:srgbClr val="003366"/>
                </a:solidFill>
                <a:latin typeface="Calibri" pitchFamily="34" charset="0"/>
                <a:ea typeface="楷体_GB2312"/>
                <a:cs typeface="楷体_GB2312"/>
              </a:rPr>
              <a:t>3.4  Snyder’s Appropriation and Adaptation of Tang and </a:t>
            </a:r>
          </a:p>
          <a:p>
            <a:pPr>
              <a:lnSpc>
                <a:spcPct val="120000"/>
              </a:lnSpc>
              <a:defRPr/>
            </a:pPr>
            <a:r>
              <a:rPr lang="en-US" altLang="zh-CN" b="1" dirty="0">
                <a:solidFill>
                  <a:srgbClr val="003366"/>
                </a:solidFill>
                <a:latin typeface="Calibri" pitchFamily="34" charset="0"/>
                <a:ea typeface="楷体_GB2312"/>
                <a:cs typeface="楷体_GB2312"/>
              </a:rPr>
              <a:t>        Sung Poems: Chan Enlightenment</a:t>
            </a:r>
          </a:p>
          <a:p>
            <a:pPr>
              <a:lnSpc>
                <a:spcPct val="120000"/>
              </a:lnSpc>
              <a:defRPr/>
            </a:pPr>
            <a:r>
              <a:rPr lang="en-US" altLang="zh-CN" b="1" dirty="0">
                <a:solidFill>
                  <a:srgbClr val="003366"/>
                </a:solidFill>
                <a:latin typeface="Calibri" pitchFamily="34" charset="0"/>
                <a:ea typeface="楷体_GB2312"/>
                <a:cs typeface="楷体_GB2312"/>
              </a:rPr>
              <a:t>3.5  Snyder’s Appropriation and Adaptation of </a:t>
            </a:r>
            <a:r>
              <a:rPr lang="en-US" altLang="zh-CN" b="1" i="1" dirty="0">
                <a:solidFill>
                  <a:srgbClr val="003366"/>
                </a:solidFill>
                <a:latin typeface="Calibri" pitchFamily="34" charset="0"/>
                <a:ea typeface="楷体_GB2312"/>
                <a:cs typeface="楷体_GB2312"/>
              </a:rPr>
              <a:t>Tao </a:t>
            </a:r>
            <a:r>
              <a:rPr lang="en-US" altLang="zh-CN" b="1" i="1" dirty="0" err="1">
                <a:solidFill>
                  <a:srgbClr val="003366"/>
                </a:solidFill>
                <a:latin typeface="Calibri" pitchFamily="34" charset="0"/>
                <a:ea typeface="楷体_GB2312"/>
                <a:cs typeface="楷体_GB2312"/>
              </a:rPr>
              <a:t>Teching</a:t>
            </a:r>
            <a:r>
              <a:rPr lang="en-US" altLang="zh-CN" b="1" dirty="0">
                <a:solidFill>
                  <a:srgbClr val="003366"/>
                </a:solidFill>
                <a:latin typeface="Calibri" pitchFamily="34" charset="0"/>
                <a:ea typeface="楷体_GB2312"/>
                <a:cs typeface="楷体_GB2312"/>
              </a:rPr>
              <a:t>: </a:t>
            </a:r>
          </a:p>
          <a:p>
            <a:pPr>
              <a:lnSpc>
                <a:spcPct val="120000"/>
              </a:lnSpc>
              <a:defRPr/>
            </a:pPr>
            <a:r>
              <a:rPr lang="en-US" altLang="zh-CN" b="1" dirty="0">
                <a:solidFill>
                  <a:srgbClr val="003366"/>
                </a:solidFill>
                <a:latin typeface="Calibri" pitchFamily="34" charset="0"/>
                <a:ea typeface="楷体_GB2312"/>
                <a:cs typeface="楷体_GB2312"/>
              </a:rPr>
              <a:t>        the Tao</a:t>
            </a:r>
          </a:p>
          <a:p>
            <a:pPr>
              <a:lnSpc>
                <a:spcPct val="120000"/>
              </a:lnSpc>
              <a:defRPr/>
            </a:pPr>
            <a:r>
              <a:rPr lang="en-US" altLang="zh-CN" b="1" dirty="0">
                <a:solidFill>
                  <a:srgbClr val="003366"/>
                </a:solidFill>
                <a:latin typeface="Calibri" pitchFamily="34" charset="0"/>
                <a:ea typeface="楷体_GB2312"/>
                <a:cs typeface="楷体_GB2312"/>
              </a:rPr>
              <a:t>3.6  Snyder’s Appropriation and Adaptation of Ku: </a:t>
            </a:r>
          </a:p>
          <a:p>
            <a:pPr>
              <a:lnSpc>
                <a:spcPct val="120000"/>
              </a:lnSpc>
              <a:defRPr/>
            </a:pPr>
            <a:r>
              <a:rPr lang="en-US" altLang="zh-CN" b="1" dirty="0">
                <a:solidFill>
                  <a:srgbClr val="003366"/>
                </a:solidFill>
                <a:latin typeface="Calibri" pitchFamily="34" charset="0"/>
                <a:ea typeface="楷体_GB2312"/>
                <a:cs typeface="楷体_GB2312"/>
              </a:rPr>
              <a:t>        </a:t>
            </a:r>
            <a:r>
              <a:rPr lang="en-US" altLang="zh-CN" b="1" dirty="0" err="1">
                <a:solidFill>
                  <a:srgbClr val="003366"/>
                </a:solidFill>
                <a:latin typeface="Calibri" pitchFamily="34" charset="0"/>
                <a:ea typeface="楷体_GB2312"/>
                <a:cs typeface="楷体_GB2312"/>
              </a:rPr>
              <a:t>Spatiotemporality</a:t>
            </a:r>
            <a:endParaRPr lang="en-US" altLang="zh-CN" b="1" dirty="0">
              <a:solidFill>
                <a:srgbClr val="003366"/>
              </a:solidFill>
              <a:latin typeface="Calibri" pitchFamily="34" charset="0"/>
              <a:ea typeface="楷体_GB2312"/>
              <a:cs typeface="楷体_GB2312"/>
            </a:endParaRPr>
          </a:p>
          <a:p>
            <a:pPr>
              <a:lnSpc>
                <a:spcPct val="120000"/>
              </a:lnSpc>
              <a:defRPr/>
            </a:pPr>
            <a:r>
              <a:rPr lang="en-US" altLang="zh-CN" b="1" dirty="0">
                <a:solidFill>
                  <a:srgbClr val="003366"/>
                </a:solidFill>
                <a:latin typeface="Calibri" pitchFamily="34" charset="0"/>
                <a:ea typeface="楷体_GB2312"/>
                <a:cs typeface="楷体_GB2312"/>
              </a:rPr>
              <a:t>3.7 Snyder’s Appropriation and Adaptation of Chinese </a:t>
            </a:r>
          </a:p>
          <a:p>
            <a:pPr>
              <a:lnSpc>
                <a:spcPct val="120000"/>
              </a:lnSpc>
              <a:defRPr/>
            </a:pPr>
            <a:r>
              <a:rPr lang="en-US" altLang="zh-CN" b="1" dirty="0">
                <a:solidFill>
                  <a:srgbClr val="003366"/>
                </a:solidFill>
                <a:latin typeface="Calibri" pitchFamily="34" charset="0"/>
                <a:ea typeface="楷体_GB2312"/>
                <a:cs typeface="楷体_GB2312"/>
              </a:rPr>
              <a:t>       Ideograms: Riprapping and Word into Picture</a:t>
            </a:r>
          </a:p>
          <a:p>
            <a:pPr>
              <a:lnSpc>
                <a:spcPct val="120000"/>
              </a:lnSpc>
              <a:defRPr/>
            </a:pPr>
            <a:r>
              <a:rPr lang="en-US" altLang="zh-CN" b="1" dirty="0">
                <a:solidFill>
                  <a:srgbClr val="003366"/>
                </a:solidFill>
                <a:latin typeface="Calibri" pitchFamily="34" charset="0"/>
                <a:ea typeface="楷体_GB2312"/>
                <a:cs typeface="楷体_GB2312"/>
              </a:rPr>
              <a:t>3.8  Snyder’s Appropriation and Adaptation of Chinese </a:t>
            </a:r>
          </a:p>
          <a:p>
            <a:pPr>
              <a:lnSpc>
                <a:spcPct val="120000"/>
              </a:lnSpc>
              <a:defRPr/>
            </a:pPr>
            <a:r>
              <a:rPr lang="en-US" altLang="zh-CN" b="1" dirty="0">
                <a:solidFill>
                  <a:srgbClr val="003366"/>
                </a:solidFill>
                <a:latin typeface="Calibri" pitchFamily="34" charset="0"/>
                <a:ea typeface="楷体_GB2312"/>
                <a:cs typeface="楷体_GB2312"/>
              </a:rPr>
              <a:t>        Calligraphy: Nature-text</a:t>
            </a:r>
          </a:p>
          <a:p>
            <a:pPr>
              <a:lnSpc>
                <a:spcPct val="120000"/>
              </a:lnSpc>
              <a:defRPr/>
            </a:pPr>
            <a:r>
              <a:rPr lang="en-US" altLang="zh-CN" b="1" dirty="0">
                <a:solidFill>
                  <a:srgbClr val="003366"/>
                </a:solidFill>
                <a:latin typeface="Calibri" pitchFamily="34" charset="0"/>
                <a:ea typeface="楷体_GB2312"/>
                <a:cs typeface="楷体_GB2312"/>
              </a:rPr>
              <a:t> …….</a:t>
            </a:r>
          </a:p>
        </p:txBody>
      </p:sp>
    </p:spTree>
    <p:extLst>
      <p:ext uri="{BB962C8B-B14F-4D97-AF65-F5344CB8AC3E}">
        <p14:creationId xmlns:p14="http://schemas.microsoft.com/office/powerpoint/2010/main" xmlns="" val="4069421967"/>
      </p:ext>
    </p:extLst>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2" action="ppaction://hlinkfile"/>
          </p:cNvPr>
          <p:cNvSpPr/>
          <p:nvPr/>
        </p:nvSpPr>
        <p:spPr>
          <a:xfrm>
            <a:off x="971600" y="836712"/>
            <a:ext cx="3067792" cy="2232248"/>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b="1" dirty="0">
                <a:solidFill>
                  <a:schemeClr val="bg1"/>
                </a:solidFill>
              </a:rPr>
              <a:t>Case Study</a:t>
            </a:r>
          </a:p>
          <a:p>
            <a:pPr algn="ctr">
              <a:lnSpc>
                <a:spcPct val="150000"/>
              </a:lnSpc>
            </a:pPr>
            <a:r>
              <a:rPr lang="en-US" altLang="zh-CN" sz="2000" b="1" dirty="0">
                <a:solidFill>
                  <a:schemeClr val="bg1"/>
                </a:solidFill>
              </a:rPr>
              <a:t>Riprapping: Gary Snyder’s Ideogrammic Methods</a:t>
            </a:r>
            <a:endParaRPr lang="zh-CN" altLang="en-US" sz="2000" b="1" dirty="0">
              <a:solidFill>
                <a:schemeClr val="bg1"/>
              </a:solidFill>
            </a:endParaRPr>
          </a:p>
        </p:txBody>
      </p:sp>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 name="Picture 1" descr="C:\Users\win8\AppData\Roaming\Tencent\Users\1207799751\QQ\WinTemp\RichOle\N05J3]C}9_AWIK$Z10T38T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143" y="3425166"/>
            <a:ext cx="1910593" cy="279729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谭琼琳\专著出版\谭琼琳Joan Tan data研究员\conference paper\Ezra Pound Conference 2010.6.18-20\photo 2010snyder book\riprap.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51903" y="3425166"/>
            <a:ext cx="2016224" cy="27749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win8\AppData\Roaming\Tencent\Users\1207799751\QQ\WinTemp\RichOle\4Y5YL@W0%GP(HN4QO]5$[0C.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08103" y="454196"/>
            <a:ext cx="3333003" cy="59419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5796368"/>
      </p:ext>
    </p:extLst>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 name="AutoShape 1" descr="C:\Users\win8\AppData\Roaming\Tencent\Users\1207799751\QQ\WinTemp\RichOle\6@2}S2GS_WIQH8}sLJL`V.png"/>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2" descr="C:\Users\win8\AppData\Roaming\Tencent\Users\1207799751\QQ\WinTemp\RichOle\6@2}S2GS_WIQH8}sLJL`V.png"/>
          <p:cNvSpPr>
            <a:spLocks noChangeAspect="1" noChangeArrowheads="1"/>
          </p:cNvSpPr>
          <p:nvPr/>
        </p:nvSpPr>
        <p:spPr bwMode="auto">
          <a:xfrm>
            <a:off x="609600" y="609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3" descr="C:\Users\win8\AppData\Roaming\Tencent\Users\1207799751\QQ\WinTemp\RichOle\6@2}S2GS_WIQH8}sLJL`V.png"/>
          <p:cNvSpPr>
            <a:spLocks noChangeAspect="1" noChangeArrowheads="1"/>
          </p:cNvSpPr>
          <p:nvPr/>
        </p:nvSpPr>
        <p:spPr bwMode="auto">
          <a:xfrm>
            <a:off x="762000" y="762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TextBox 3"/>
          <p:cNvSpPr txBox="1"/>
          <p:nvPr/>
        </p:nvSpPr>
        <p:spPr>
          <a:xfrm>
            <a:off x="457200" y="609600"/>
            <a:ext cx="8309057" cy="4867743"/>
          </a:xfrm>
          <a:prstGeom prst="rect">
            <a:avLst/>
          </a:prstGeom>
          <a:noFill/>
        </p:spPr>
        <p:txBody>
          <a:bodyPr wrap="square" rtlCol="0">
            <a:spAutoFit/>
          </a:bodyPr>
          <a:lstStyle/>
          <a:p>
            <a:pPr>
              <a:lnSpc>
                <a:spcPct val="130000"/>
              </a:lnSpc>
            </a:pPr>
            <a:r>
              <a:rPr lang="en-US" altLang="zh-CN" sz="1600" b="1" dirty="0">
                <a:solidFill>
                  <a:srgbClr val="AD2315"/>
                </a:solidFill>
                <a:ea typeface="思源黑体 CN Heavy" panose="020B0A00000000000000" pitchFamily="34" charset="-122"/>
              </a:rPr>
              <a:t>Three Levels and Possible Routes of Studying the Title Poem “Riprap” in </a:t>
            </a:r>
            <a:r>
              <a:rPr lang="en-US" altLang="zh-CN" sz="1600" b="1" i="1" dirty="0">
                <a:solidFill>
                  <a:srgbClr val="AD2315"/>
                </a:solidFill>
                <a:ea typeface="思源黑体 CN Heavy" panose="020B0A00000000000000" pitchFamily="34" charset="-122"/>
              </a:rPr>
              <a:t>Riprap</a:t>
            </a:r>
          </a:p>
          <a:p>
            <a:pPr>
              <a:lnSpc>
                <a:spcPct val="130000"/>
              </a:lnSpc>
            </a:pPr>
            <a:r>
              <a:rPr lang="en-US" altLang="zh-CN" sz="1600" b="1" dirty="0">
                <a:solidFill>
                  <a:srgbClr val="009644"/>
                </a:solidFill>
                <a:ea typeface="思源黑体 CN Heavy" panose="020B0A00000000000000" pitchFamily="34" charset="-122"/>
              </a:rPr>
              <a:t>Preliminary Level: “Riprap”</a:t>
            </a:r>
          </a:p>
          <a:p>
            <a:pPr marL="342900" indent="-342900">
              <a:lnSpc>
                <a:spcPct val="130000"/>
              </a:lnSpc>
              <a:buFont typeface="Arial" pitchFamily="34" charset="0"/>
              <a:buChar char="•"/>
            </a:pPr>
            <a:r>
              <a:rPr lang="en-US" altLang="zh-CN" sz="1600" b="1" dirty="0">
                <a:ea typeface="思源黑体 CN Heavy" panose="020B0A00000000000000" pitchFamily="34" charset="-122"/>
              </a:rPr>
              <a:t>Aesthetical Study: understanding of the title poem “Riprap”</a:t>
            </a:r>
          </a:p>
          <a:p>
            <a:pPr marL="342900" indent="-342900">
              <a:lnSpc>
                <a:spcPct val="130000"/>
              </a:lnSpc>
              <a:buFont typeface="Arial" pitchFamily="34" charset="0"/>
              <a:buChar char="•"/>
            </a:pPr>
            <a:r>
              <a:rPr lang="en-US" altLang="zh-CN" sz="1600" b="1" dirty="0">
                <a:ea typeface="思源黑体 CN Heavy" panose="020B0A00000000000000" pitchFamily="34" charset="-122"/>
              </a:rPr>
              <a:t>Comparative Study: Snyder’s lyrical poetry vs. Chinese classical poetry</a:t>
            </a:r>
          </a:p>
          <a:p>
            <a:pPr>
              <a:lnSpc>
                <a:spcPct val="130000"/>
              </a:lnSpc>
            </a:pPr>
            <a:r>
              <a:rPr lang="en-US" altLang="zh-CN" sz="1600" b="1" dirty="0">
                <a:solidFill>
                  <a:srgbClr val="811C17"/>
                </a:solidFill>
                <a:ea typeface="思源黑体 CN Heavy" panose="020B0A00000000000000" pitchFamily="34" charset="-122"/>
              </a:rPr>
              <a:t>BA and MA Presentation: Understanding of English Poetry</a:t>
            </a:r>
          </a:p>
          <a:p>
            <a:pPr>
              <a:lnSpc>
                <a:spcPct val="130000"/>
              </a:lnSpc>
            </a:pPr>
            <a:endParaRPr lang="en-US" altLang="zh-CN" sz="1600" b="1" dirty="0">
              <a:solidFill>
                <a:srgbClr val="811C17"/>
              </a:solidFill>
              <a:ea typeface="思源黑体 CN Heavy" panose="020B0A00000000000000" pitchFamily="34" charset="-122"/>
            </a:endParaRPr>
          </a:p>
          <a:p>
            <a:pPr>
              <a:lnSpc>
                <a:spcPct val="130000"/>
              </a:lnSpc>
            </a:pPr>
            <a:r>
              <a:rPr lang="en-US" altLang="zh-CN" sz="1600" b="1" dirty="0">
                <a:solidFill>
                  <a:srgbClr val="009644"/>
                </a:solidFill>
                <a:ea typeface="思源黑体 CN Heavy" panose="020B0A00000000000000" pitchFamily="34" charset="-122"/>
              </a:rPr>
              <a:t>Intermediate Level: </a:t>
            </a:r>
            <a:r>
              <a:rPr lang="en-US" altLang="zh-CN" sz="1600" b="1" i="1" dirty="0">
                <a:solidFill>
                  <a:srgbClr val="009644"/>
                </a:solidFill>
                <a:ea typeface="思源黑体 CN Heavy" panose="020B0A00000000000000" pitchFamily="34" charset="-122"/>
              </a:rPr>
              <a:t>Riprap</a:t>
            </a:r>
          </a:p>
          <a:p>
            <a:pPr marL="342900" indent="-342900">
              <a:lnSpc>
                <a:spcPct val="130000"/>
              </a:lnSpc>
              <a:buFont typeface="Arial" pitchFamily="34" charset="0"/>
              <a:buChar char="•"/>
            </a:pPr>
            <a:r>
              <a:rPr lang="en-US" altLang="zh-CN" sz="1600" b="1" dirty="0">
                <a:ea typeface="思源黑体 CN Heavy" panose="020B0A00000000000000" pitchFamily="34" charset="-122"/>
              </a:rPr>
              <a:t>Aesthetical Study: link with the book </a:t>
            </a:r>
            <a:r>
              <a:rPr lang="en-US" altLang="zh-CN" sz="1600" b="1" i="1" dirty="0">
                <a:ea typeface="思源黑体 CN Heavy" panose="020B0A00000000000000" pitchFamily="34" charset="-122"/>
              </a:rPr>
              <a:t>Riprap </a:t>
            </a:r>
            <a:r>
              <a:rPr lang="en-US" altLang="zh-CN" sz="1600" b="1" dirty="0">
                <a:ea typeface="思源黑体 CN Heavy" panose="020B0A00000000000000" pitchFamily="34" charset="-122"/>
              </a:rPr>
              <a:t>with 23 poems </a:t>
            </a:r>
          </a:p>
          <a:p>
            <a:pPr marL="342900" indent="-342900">
              <a:lnSpc>
                <a:spcPct val="130000"/>
              </a:lnSpc>
              <a:buFont typeface="Arial" pitchFamily="34" charset="0"/>
              <a:buChar char="•"/>
            </a:pPr>
            <a:r>
              <a:rPr lang="en-US" altLang="zh-CN" sz="1600" b="1" dirty="0" err="1">
                <a:ea typeface="思源黑体 CN Heavy" panose="020B0A00000000000000" pitchFamily="34" charset="-122"/>
              </a:rPr>
              <a:t>Interarts</a:t>
            </a:r>
            <a:r>
              <a:rPr lang="en-US" altLang="zh-CN" sz="1600" b="1" dirty="0">
                <a:ea typeface="思源黑体 CN Heavy" panose="020B0A00000000000000" pitchFamily="34" charset="-122"/>
              </a:rPr>
              <a:t> Study: editions with different front covers: </a:t>
            </a:r>
            <a:r>
              <a:rPr lang="en-US" altLang="zh-CN" sz="1600" b="1" i="1" dirty="0">
                <a:ea typeface="思源黑体 CN Heavy" panose="020B0A00000000000000" pitchFamily="34" charset="-122"/>
              </a:rPr>
              <a:t>Riprap </a:t>
            </a:r>
            <a:r>
              <a:rPr lang="en-US" altLang="zh-CN" sz="1600" b="1" dirty="0">
                <a:ea typeface="思源黑体 CN Heavy" panose="020B0A00000000000000" pitchFamily="34" charset="-122"/>
              </a:rPr>
              <a:t>(1959); </a:t>
            </a:r>
          </a:p>
          <a:p>
            <a:pPr>
              <a:lnSpc>
                <a:spcPct val="130000"/>
              </a:lnSpc>
            </a:pPr>
            <a:r>
              <a:rPr lang="en-US" altLang="zh-CN" sz="1600" b="1" i="1" dirty="0">
                <a:ea typeface="思源黑体 CN Heavy" panose="020B0A00000000000000" pitchFamily="34" charset="-122"/>
              </a:rPr>
              <a:t>      Riprap &amp; Cold Mountain Poems </a:t>
            </a:r>
            <a:r>
              <a:rPr lang="en-US" altLang="zh-CN" sz="1600" b="1" dirty="0">
                <a:ea typeface="思源黑体 CN Heavy" panose="020B0A00000000000000" pitchFamily="34" charset="-122"/>
              </a:rPr>
              <a:t>(1969); </a:t>
            </a:r>
            <a:r>
              <a:rPr lang="en-US" altLang="zh-CN" sz="1600" b="1" i="1" dirty="0">
                <a:ea typeface="思源黑体 CN Heavy" panose="020B0A00000000000000" pitchFamily="34" charset="-122"/>
              </a:rPr>
              <a:t>Riprap and Cold Mountain Poems </a:t>
            </a:r>
            <a:r>
              <a:rPr lang="en-US" altLang="zh-CN" sz="1600" b="1" dirty="0">
                <a:ea typeface="思源黑体 CN Heavy" panose="020B0A00000000000000" pitchFamily="34" charset="-122"/>
              </a:rPr>
              <a:t>(1999); </a:t>
            </a:r>
          </a:p>
          <a:p>
            <a:pPr>
              <a:lnSpc>
                <a:spcPct val="130000"/>
              </a:lnSpc>
            </a:pPr>
            <a:r>
              <a:rPr lang="en-US" altLang="zh-CN" sz="1600" b="1" dirty="0">
                <a:ea typeface="思源黑体 CN Heavy" panose="020B0A00000000000000" pitchFamily="34" charset="-122"/>
              </a:rPr>
              <a:t>       50</a:t>
            </a:r>
            <a:r>
              <a:rPr lang="en-US" altLang="zh-CN" sz="1600" b="1" baseline="30000" dirty="0">
                <a:ea typeface="思源黑体 CN Heavy" panose="020B0A00000000000000" pitchFamily="34" charset="-122"/>
              </a:rPr>
              <a:t>th</a:t>
            </a:r>
            <a:r>
              <a:rPr lang="en-US" altLang="zh-CN" sz="1600" b="1" dirty="0">
                <a:ea typeface="思源黑体 CN Heavy" panose="020B0A00000000000000" pitchFamily="34" charset="-122"/>
              </a:rPr>
              <a:t> anniversary edition </a:t>
            </a:r>
            <a:r>
              <a:rPr lang="en-US" altLang="zh-CN" sz="1600" b="1" i="1" dirty="0">
                <a:ea typeface="思源黑体 CN Heavy" panose="020B0A00000000000000" pitchFamily="34" charset="-122"/>
              </a:rPr>
              <a:t>Riprap and Cold Mountain Poems </a:t>
            </a:r>
            <a:r>
              <a:rPr lang="en-US" altLang="zh-CN" sz="1600" b="1" dirty="0">
                <a:ea typeface="思源黑体 CN Heavy" panose="020B0A00000000000000" pitchFamily="34" charset="-122"/>
              </a:rPr>
              <a:t>(2009)</a:t>
            </a:r>
          </a:p>
          <a:p>
            <a:pPr marL="342900" indent="-342900">
              <a:lnSpc>
                <a:spcPct val="130000"/>
              </a:lnSpc>
              <a:buFont typeface="Arial" pitchFamily="34" charset="0"/>
              <a:buChar char="•"/>
            </a:pPr>
            <a:r>
              <a:rPr lang="en-US" altLang="zh-CN" sz="1600" b="1" dirty="0" err="1">
                <a:ea typeface="思源黑体 CN Heavy" panose="020B0A00000000000000" pitchFamily="34" charset="-122"/>
              </a:rPr>
              <a:t>Paratext</a:t>
            </a:r>
            <a:r>
              <a:rPr lang="en-US" altLang="zh-CN" sz="1600" b="1" dirty="0">
                <a:ea typeface="思源黑体 CN Heavy" panose="020B0A00000000000000" pitchFamily="34" charset="-122"/>
              </a:rPr>
              <a:t> Study: dedication, preface, afterword and a new afterword with implied meanings</a:t>
            </a:r>
          </a:p>
          <a:p>
            <a:pPr marL="342900" indent="-342900">
              <a:lnSpc>
                <a:spcPct val="130000"/>
              </a:lnSpc>
              <a:buFont typeface="Arial" pitchFamily="34" charset="0"/>
              <a:buChar char="•"/>
            </a:pPr>
            <a:r>
              <a:rPr lang="en-US" altLang="zh-CN" sz="1600" b="1" dirty="0" err="1">
                <a:ea typeface="思源黑体 CN Heavy" panose="020B0A00000000000000" pitchFamily="34" charset="-122"/>
              </a:rPr>
              <a:t>Transfiction</a:t>
            </a:r>
            <a:r>
              <a:rPr lang="en-US" altLang="zh-CN" sz="1600" b="1" dirty="0">
                <a:ea typeface="思源黑体 CN Heavy" panose="020B0A00000000000000" pitchFamily="34" charset="-122"/>
              </a:rPr>
              <a:t> Study: Han Shan and </a:t>
            </a:r>
            <a:r>
              <a:rPr lang="en-US" altLang="zh-CN" sz="1600" b="1" i="1" dirty="0">
                <a:ea typeface="思源黑体 CN Heavy" panose="020B0A00000000000000" pitchFamily="34" charset="-122"/>
              </a:rPr>
              <a:t>Cold Mountain Poems</a:t>
            </a:r>
          </a:p>
          <a:p>
            <a:pPr marL="342900" indent="-342900">
              <a:lnSpc>
                <a:spcPct val="130000"/>
              </a:lnSpc>
              <a:buFont typeface="Arial" pitchFamily="34" charset="0"/>
              <a:buChar char="•"/>
            </a:pPr>
            <a:r>
              <a:rPr lang="en-US" altLang="zh-CN" sz="1600" b="1" dirty="0">
                <a:ea typeface="思源黑体 CN Heavy" panose="020B0A00000000000000" pitchFamily="34" charset="-122"/>
              </a:rPr>
              <a:t>Comparative Study: Oriental and Occidental cultures in </a:t>
            </a:r>
            <a:r>
              <a:rPr lang="en-US" altLang="zh-CN" sz="1600" b="1" i="1" dirty="0">
                <a:ea typeface="思源黑体 CN Heavy" panose="020B0A00000000000000" pitchFamily="34" charset="-122"/>
              </a:rPr>
              <a:t>Riprap</a:t>
            </a:r>
          </a:p>
          <a:p>
            <a:pPr>
              <a:lnSpc>
                <a:spcPct val="130000"/>
              </a:lnSpc>
            </a:pPr>
            <a:r>
              <a:rPr lang="en-US" altLang="zh-CN" sz="1600" b="1" dirty="0">
                <a:solidFill>
                  <a:srgbClr val="811C17"/>
                </a:solidFill>
                <a:ea typeface="思源黑体 CN Heavy" panose="020B0A00000000000000" pitchFamily="34" charset="-122"/>
              </a:rPr>
              <a:t>MA Coursework Paper: A Study of English Poetry</a:t>
            </a:r>
          </a:p>
        </p:txBody>
      </p:sp>
    </p:spTree>
    <p:extLst>
      <p:ext uri="{BB962C8B-B14F-4D97-AF65-F5344CB8AC3E}">
        <p14:creationId xmlns:p14="http://schemas.microsoft.com/office/powerpoint/2010/main" xmlns="" val="3699531813"/>
      </p:ext>
    </p:extLst>
  </p:cSld>
  <p:clrMapOvr>
    <a:masterClrMapping/>
  </p:clrMapOvr>
  <p:transition spd="slow">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 name="TextBox 1"/>
          <p:cNvSpPr txBox="1"/>
          <p:nvPr/>
        </p:nvSpPr>
        <p:spPr>
          <a:xfrm>
            <a:off x="643880" y="908720"/>
            <a:ext cx="8075240" cy="4867743"/>
          </a:xfrm>
          <a:prstGeom prst="rect">
            <a:avLst/>
          </a:prstGeom>
          <a:noFill/>
        </p:spPr>
        <p:txBody>
          <a:bodyPr wrap="square" rtlCol="0">
            <a:spAutoFit/>
          </a:bodyPr>
          <a:lstStyle/>
          <a:p>
            <a:pPr>
              <a:lnSpc>
                <a:spcPct val="130000"/>
              </a:lnSpc>
            </a:pPr>
            <a:r>
              <a:rPr lang="en-US" altLang="zh-CN" sz="1600" b="1" dirty="0">
                <a:solidFill>
                  <a:srgbClr val="00B050"/>
                </a:solidFill>
                <a:ea typeface="思源黑体 CN Heavy" panose="020B0A00000000000000" pitchFamily="34" charset="-122"/>
              </a:rPr>
              <a:t>Advanced Level: beyond “Riprap” and </a:t>
            </a:r>
            <a:r>
              <a:rPr lang="en-US" altLang="zh-CN" sz="1600" b="1" i="1" dirty="0">
                <a:solidFill>
                  <a:srgbClr val="00B050"/>
                </a:solidFill>
                <a:ea typeface="思源黑体 CN Heavy" panose="020B0A00000000000000" pitchFamily="34" charset="-122"/>
              </a:rPr>
              <a:t>Riprap</a:t>
            </a:r>
          </a:p>
          <a:p>
            <a:pPr marL="342900" indent="-342900">
              <a:lnSpc>
                <a:spcPct val="130000"/>
              </a:lnSpc>
              <a:buFont typeface="Arial" pitchFamily="34" charset="0"/>
              <a:buChar char="•"/>
            </a:pPr>
            <a:r>
              <a:rPr lang="en-US" altLang="zh-CN" sz="1600" b="1" dirty="0">
                <a:ea typeface="思源黑体 CN Heavy" panose="020B0A00000000000000" pitchFamily="34" charset="-122"/>
              </a:rPr>
              <a:t>Comparative Study: Snyder’s first lyrical poetry </a:t>
            </a:r>
            <a:r>
              <a:rPr lang="en-US" altLang="zh-CN" sz="1600" b="1" i="1" dirty="0">
                <a:ea typeface="思源黑体 CN Heavy" panose="020B0A00000000000000" pitchFamily="34" charset="-122"/>
              </a:rPr>
              <a:t>Riprap</a:t>
            </a:r>
            <a:r>
              <a:rPr lang="en-US" altLang="zh-CN" sz="1600" b="1" dirty="0">
                <a:ea typeface="思源黑体 CN Heavy" panose="020B0A00000000000000" pitchFamily="34" charset="-122"/>
              </a:rPr>
              <a:t> (1959) vs. Snyder’s first mythical poetry </a:t>
            </a:r>
            <a:r>
              <a:rPr lang="en-US" altLang="zh-CN" sz="1600" b="1" i="1" dirty="0">
                <a:ea typeface="思源黑体 CN Heavy" panose="020B0A00000000000000" pitchFamily="34" charset="-122"/>
              </a:rPr>
              <a:t>Myths &amp; Texts </a:t>
            </a:r>
            <a:r>
              <a:rPr lang="en-US" altLang="zh-CN" sz="1600" b="1" dirty="0">
                <a:ea typeface="思源黑体 CN Heavy" panose="020B0A00000000000000" pitchFamily="34" charset="-122"/>
              </a:rPr>
              <a:t>(1960) vs. Snyder’s translation </a:t>
            </a:r>
            <a:r>
              <a:rPr lang="en-US" altLang="zh-CN" sz="1600" b="1" i="1" dirty="0">
                <a:ea typeface="思源黑体 CN Heavy" panose="020B0A00000000000000" pitchFamily="34" charset="-122"/>
              </a:rPr>
              <a:t>Cold mountain Poems </a:t>
            </a:r>
            <a:r>
              <a:rPr lang="en-US" altLang="zh-CN" sz="1600" b="1" dirty="0">
                <a:ea typeface="思源黑体 CN Heavy" panose="020B0A00000000000000" pitchFamily="34" charset="-122"/>
              </a:rPr>
              <a:t>(1958) within one context (Han Shan-Chan-Ecology as one continuum) due to Snyder’s notion of “riprap” with two sides</a:t>
            </a:r>
          </a:p>
          <a:p>
            <a:pPr marL="342900" indent="-342900">
              <a:lnSpc>
                <a:spcPct val="130000"/>
              </a:lnSpc>
              <a:buFont typeface="Arial" pitchFamily="34" charset="0"/>
              <a:buChar char="•"/>
            </a:pPr>
            <a:r>
              <a:rPr lang="en-US" altLang="zh-CN" sz="1600" b="1" dirty="0">
                <a:ea typeface="思源黑体 CN Heavy" panose="020B0A00000000000000" pitchFamily="34" charset="-122"/>
              </a:rPr>
              <a:t>Pound’s </a:t>
            </a:r>
            <a:r>
              <a:rPr lang="en-US" altLang="zh-CN" sz="1600" b="1" dirty="0" err="1">
                <a:ea typeface="思源黑体 CN Heavy" panose="020B0A00000000000000" pitchFamily="34" charset="-122"/>
              </a:rPr>
              <a:t>ideogrammic</a:t>
            </a:r>
            <a:r>
              <a:rPr lang="en-US" altLang="zh-CN" sz="1600" b="1" dirty="0">
                <a:ea typeface="思源黑体 CN Heavy" panose="020B0A00000000000000" pitchFamily="34" charset="-122"/>
              </a:rPr>
              <a:t> method vs. Snyder’s </a:t>
            </a:r>
            <a:r>
              <a:rPr lang="en-US" altLang="zh-CN" sz="1600" b="1" dirty="0" err="1">
                <a:ea typeface="思源黑体 CN Heavy" panose="020B0A00000000000000" pitchFamily="34" charset="-122"/>
              </a:rPr>
              <a:t>ideogrammic</a:t>
            </a:r>
            <a:r>
              <a:rPr lang="en-US" altLang="zh-CN" sz="1600" b="1" dirty="0">
                <a:ea typeface="思源黑体 CN Heavy" panose="020B0A00000000000000" pitchFamily="34" charset="-122"/>
              </a:rPr>
              <a:t> method</a:t>
            </a:r>
          </a:p>
          <a:p>
            <a:pPr marL="342900" indent="-342900">
              <a:lnSpc>
                <a:spcPct val="130000"/>
              </a:lnSpc>
              <a:buFont typeface="Arial" pitchFamily="34" charset="0"/>
              <a:buChar char="•"/>
            </a:pPr>
            <a:r>
              <a:rPr lang="en-US" altLang="zh-CN" sz="1600" b="1" dirty="0">
                <a:ea typeface="思源黑体 CN Heavy" panose="020B0A00000000000000" pitchFamily="34" charset="-122"/>
              </a:rPr>
              <a:t>Snyder’s unique riprapping: Chinese ideograms, Chinese </a:t>
            </a:r>
            <a:r>
              <a:rPr lang="en-US" altLang="zh-CN" sz="1600" b="1" dirty="0" err="1">
                <a:ea typeface="思源黑体 CN Heavy" panose="020B0A00000000000000" pitchFamily="34" charset="-122"/>
              </a:rPr>
              <a:t>ideogrammic</a:t>
            </a:r>
            <a:r>
              <a:rPr lang="en-US" altLang="zh-CN" sz="1600" b="1" dirty="0">
                <a:ea typeface="思源黑体 CN Heavy" panose="020B0A00000000000000" pitchFamily="34" charset="-122"/>
              </a:rPr>
              <a:t> method, form and emptiness</a:t>
            </a:r>
          </a:p>
          <a:p>
            <a:pPr marL="342900" indent="-342900">
              <a:lnSpc>
                <a:spcPct val="130000"/>
              </a:lnSpc>
              <a:buFont typeface="Arial" pitchFamily="34" charset="0"/>
              <a:buChar char="•"/>
            </a:pPr>
            <a:r>
              <a:rPr lang="en-US" altLang="zh-CN" sz="1600" b="1" dirty="0">
                <a:ea typeface="思源黑体 CN Heavy" panose="020B0A00000000000000" pitchFamily="34" charset="-122"/>
              </a:rPr>
              <a:t>Sound Study: performance, performativity, sound poetics</a:t>
            </a:r>
          </a:p>
          <a:p>
            <a:pPr marL="342900" indent="-342900">
              <a:lnSpc>
                <a:spcPct val="130000"/>
              </a:lnSpc>
              <a:buFont typeface="Arial" pitchFamily="34" charset="0"/>
              <a:buChar char="•"/>
            </a:pPr>
            <a:r>
              <a:rPr lang="en-US" altLang="zh-CN" sz="1600" b="1" dirty="0">
                <a:ea typeface="思源黑体 CN Heavy" panose="020B0A00000000000000" pitchFamily="34" charset="-122"/>
              </a:rPr>
              <a:t>Ecological and Green Religious Study: work, Chan and ecology</a:t>
            </a:r>
          </a:p>
          <a:p>
            <a:pPr marL="342900" indent="-342900">
              <a:lnSpc>
                <a:spcPct val="130000"/>
              </a:lnSpc>
              <a:buFont typeface="Arial" pitchFamily="34" charset="0"/>
              <a:buChar char="•"/>
            </a:pPr>
            <a:r>
              <a:rPr lang="en-US" altLang="zh-CN" sz="1600" b="1" dirty="0">
                <a:ea typeface="思源黑体 CN Heavy" panose="020B0A00000000000000" pitchFamily="34" charset="-122"/>
              </a:rPr>
              <a:t>Empirical, Anthropological and Archeological Study: field work; manuscript</a:t>
            </a:r>
          </a:p>
          <a:p>
            <a:pPr marL="342900" indent="-342900">
              <a:lnSpc>
                <a:spcPct val="130000"/>
              </a:lnSpc>
              <a:buFont typeface="Arial" pitchFamily="34" charset="0"/>
              <a:buChar char="•"/>
            </a:pPr>
            <a:r>
              <a:rPr lang="en-US" altLang="zh-CN" sz="1600" b="1" dirty="0"/>
              <a:t>Poetic Legacy Study: Mary Oliver’s Use of “Riprap”</a:t>
            </a:r>
          </a:p>
          <a:p>
            <a:pPr marL="342900" indent="-342900">
              <a:lnSpc>
                <a:spcPct val="130000"/>
              </a:lnSpc>
              <a:buFont typeface="Arial" pitchFamily="34" charset="0"/>
              <a:buChar char="•"/>
            </a:pPr>
            <a:r>
              <a:rPr lang="en-US" altLang="zh-CN" sz="1600" b="1" dirty="0">
                <a:ea typeface="思源黑体 CN Heavy" panose="020B0A00000000000000" pitchFamily="34" charset="-122"/>
              </a:rPr>
              <a:t>Material Study: riprap of things</a:t>
            </a:r>
          </a:p>
          <a:p>
            <a:pPr>
              <a:lnSpc>
                <a:spcPct val="130000"/>
              </a:lnSpc>
            </a:pPr>
            <a:r>
              <a:rPr lang="en-US" altLang="zh-CN" sz="1600" b="1" dirty="0">
                <a:solidFill>
                  <a:srgbClr val="811C17"/>
                </a:solidFill>
                <a:ea typeface="思源黑体 CN Heavy" panose="020B0A00000000000000" pitchFamily="34" charset="-122"/>
              </a:rPr>
              <a:t>MA Thesis: A Critical Study of Snyder’s Poetics and Poetry</a:t>
            </a:r>
          </a:p>
          <a:p>
            <a:pPr>
              <a:lnSpc>
                <a:spcPct val="130000"/>
              </a:lnSpc>
            </a:pPr>
            <a:r>
              <a:rPr lang="en-US" altLang="zh-CN" sz="1600" b="1" dirty="0">
                <a:solidFill>
                  <a:srgbClr val="811C17"/>
                </a:solidFill>
                <a:ea typeface="思源黑体 CN Heavy" panose="020B0A00000000000000" pitchFamily="34" charset="-122"/>
              </a:rPr>
              <a:t>PhD Dissertation: one chapter or part of Gary Snyder Studies</a:t>
            </a:r>
          </a:p>
        </p:txBody>
      </p:sp>
    </p:spTree>
    <p:extLst>
      <p:ext uri="{BB962C8B-B14F-4D97-AF65-F5344CB8AC3E}">
        <p14:creationId xmlns:p14="http://schemas.microsoft.com/office/powerpoint/2010/main" xmlns="" val="4091286501"/>
      </p:ext>
    </p:extLst>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4800" y="1772816"/>
            <a:ext cx="2376264" cy="2232248"/>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000" b="1" dirty="0">
                <a:solidFill>
                  <a:schemeClr val="bg1"/>
                </a:solidFill>
              </a:rPr>
              <a:t>Riprapping: Gary Snyder’s </a:t>
            </a:r>
            <a:r>
              <a:rPr lang="en-US" altLang="zh-CN" sz="2000" b="1" dirty="0" err="1">
                <a:solidFill>
                  <a:schemeClr val="bg1"/>
                </a:solidFill>
              </a:rPr>
              <a:t>Ideogrammic</a:t>
            </a:r>
            <a:r>
              <a:rPr lang="en-US" altLang="zh-CN" sz="2000" b="1" dirty="0">
                <a:solidFill>
                  <a:schemeClr val="bg1"/>
                </a:solidFill>
              </a:rPr>
              <a:t> Method</a:t>
            </a:r>
            <a:endParaRPr lang="zh-CN" altLang="en-US" sz="2000" b="1" dirty="0">
              <a:solidFill>
                <a:schemeClr val="bg1"/>
              </a:solidFill>
            </a:endParaRPr>
          </a:p>
        </p:txBody>
      </p:sp>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TextBox 2"/>
          <p:cNvSpPr txBox="1"/>
          <p:nvPr/>
        </p:nvSpPr>
        <p:spPr>
          <a:xfrm>
            <a:off x="3152875" y="836712"/>
            <a:ext cx="5688632" cy="3747436"/>
          </a:xfrm>
          <a:prstGeom prst="rect">
            <a:avLst/>
          </a:prstGeom>
          <a:noFill/>
        </p:spPr>
        <p:txBody>
          <a:bodyPr wrap="square" rtlCol="0">
            <a:spAutoFit/>
          </a:bodyPr>
          <a:lstStyle/>
          <a:p>
            <a:pPr>
              <a:lnSpc>
                <a:spcPct val="150000"/>
              </a:lnSpc>
            </a:pPr>
            <a:r>
              <a:rPr lang="en-US" altLang="zh-CN" sz="1600" b="1" dirty="0">
                <a:solidFill>
                  <a:srgbClr val="002060"/>
                </a:solidFill>
              </a:rPr>
              <a:t>Joan </a:t>
            </a:r>
            <a:r>
              <a:rPr lang="en-US" altLang="zh-CN" sz="1600" b="1" dirty="0" err="1">
                <a:solidFill>
                  <a:srgbClr val="002060"/>
                </a:solidFill>
              </a:rPr>
              <a:t>Qionglin</a:t>
            </a:r>
            <a:r>
              <a:rPr lang="en-US" altLang="zh-CN" sz="1600" b="1" dirty="0">
                <a:solidFill>
                  <a:srgbClr val="002060"/>
                </a:solidFill>
              </a:rPr>
              <a:t> Tan’s Research</a:t>
            </a:r>
          </a:p>
          <a:p>
            <a:pPr marL="285750" indent="-285750">
              <a:lnSpc>
                <a:spcPct val="150000"/>
              </a:lnSpc>
              <a:buFont typeface="Arial" pitchFamily="34" charset="0"/>
              <a:buChar char="•"/>
            </a:pPr>
            <a:r>
              <a:rPr lang="en-US" altLang="zh-CN" sz="1600" b="1" dirty="0"/>
              <a:t>Pound’s Invention of the </a:t>
            </a:r>
            <a:r>
              <a:rPr lang="en-US" altLang="zh-CN" sz="1600" b="1" dirty="0" err="1"/>
              <a:t>Ideogrammic</a:t>
            </a:r>
            <a:r>
              <a:rPr lang="en-US" altLang="zh-CN" sz="1600" b="1" dirty="0"/>
              <a:t> Method</a:t>
            </a:r>
          </a:p>
          <a:p>
            <a:pPr marL="285750" indent="-285750">
              <a:lnSpc>
                <a:spcPct val="150000"/>
              </a:lnSpc>
              <a:buFont typeface="Arial" pitchFamily="34" charset="0"/>
              <a:buChar char="•"/>
            </a:pPr>
            <a:r>
              <a:rPr lang="en-US" altLang="zh-CN" sz="1600" b="1" dirty="0"/>
              <a:t>Snyder as Follower of the </a:t>
            </a:r>
            <a:r>
              <a:rPr lang="en-US" altLang="zh-CN" sz="1600" b="1" dirty="0" err="1"/>
              <a:t>Poundian</a:t>
            </a:r>
            <a:r>
              <a:rPr lang="en-US" altLang="zh-CN" sz="1600" b="1" dirty="0"/>
              <a:t> </a:t>
            </a:r>
            <a:r>
              <a:rPr lang="en-US" altLang="zh-CN" sz="1600" b="1" dirty="0" err="1"/>
              <a:t>Ideogrammic</a:t>
            </a:r>
            <a:r>
              <a:rPr lang="en-US" altLang="zh-CN" sz="1600" b="1" dirty="0"/>
              <a:t> Line</a:t>
            </a:r>
          </a:p>
          <a:p>
            <a:pPr marL="285750" indent="-285750">
              <a:lnSpc>
                <a:spcPct val="150000"/>
              </a:lnSpc>
              <a:buFont typeface="Arial" pitchFamily="34" charset="0"/>
              <a:buChar char="•"/>
            </a:pPr>
            <a:r>
              <a:rPr lang="en-US" altLang="zh-CN" sz="1600" b="1" dirty="0"/>
              <a:t>Semiotic Fitness: Chinese Ideograms as both an Image and a Translated Image in English Poetry</a:t>
            </a:r>
          </a:p>
          <a:p>
            <a:pPr marL="285750" indent="-285750">
              <a:lnSpc>
                <a:spcPct val="150000"/>
              </a:lnSpc>
              <a:buFont typeface="Arial" pitchFamily="34" charset="0"/>
              <a:buChar char="•"/>
            </a:pPr>
            <a:r>
              <a:rPr lang="en-US" altLang="zh-CN" sz="1600" b="1" dirty="0"/>
              <a:t>Impact Chinese Classic Poetry on Snyder’s Poetics</a:t>
            </a:r>
          </a:p>
          <a:p>
            <a:pPr marL="285750" indent="-285750">
              <a:lnSpc>
                <a:spcPct val="150000"/>
              </a:lnSpc>
              <a:buFont typeface="Arial" pitchFamily="34" charset="0"/>
              <a:buChar char="•"/>
            </a:pPr>
            <a:r>
              <a:rPr lang="en-US" altLang="zh-CN" sz="1600" b="1" dirty="0"/>
              <a:t>Snyder’s Notion of Riprap</a:t>
            </a:r>
          </a:p>
          <a:p>
            <a:pPr marL="285750" indent="-285750">
              <a:lnSpc>
                <a:spcPct val="150000"/>
              </a:lnSpc>
              <a:buFont typeface="Arial" pitchFamily="34" charset="0"/>
              <a:buChar char="•"/>
            </a:pPr>
            <a:r>
              <a:rPr lang="en-US" altLang="zh-CN" sz="1600" b="1" dirty="0"/>
              <a:t>Snyder’s Title Poem “Riprap”</a:t>
            </a:r>
          </a:p>
          <a:p>
            <a:pPr marL="285750" indent="-285750">
              <a:lnSpc>
                <a:spcPct val="150000"/>
              </a:lnSpc>
              <a:buFont typeface="Arial" pitchFamily="34" charset="0"/>
              <a:buChar char="•"/>
            </a:pPr>
            <a:r>
              <a:rPr lang="en-US" altLang="zh-CN" sz="1600" b="1" dirty="0"/>
              <a:t>Riprapping as </a:t>
            </a:r>
            <a:r>
              <a:rPr lang="en-US" altLang="zh-CN" sz="1600" b="1" dirty="0" err="1"/>
              <a:t>Ideogrammic</a:t>
            </a:r>
            <a:r>
              <a:rPr lang="en-US" altLang="zh-CN" sz="1600" b="1" dirty="0"/>
              <a:t> Method Employed in Snyder’s Poetry</a:t>
            </a:r>
          </a:p>
        </p:txBody>
      </p:sp>
    </p:spTree>
    <p:extLst>
      <p:ext uri="{BB962C8B-B14F-4D97-AF65-F5344CB8AC3E}">
        <p14:creationId xmlns:p14="http://schemas.microsoft.com/office/powerpoint/2010/main" xmlns="" val="519950319"/>
      </p:ext>
    </p:extLst>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2700000">
            <a:off x="4087974" y="2224895"/>
            <a:ext cx="792088" cy="792088"/>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3439903" y="2856993"/>
            <a:ext cx="792088" cy="792088"/>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4087975" y="3480977"/>
            <a:ext cx="792088" cy="792088"/>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700000">
            <a:off x="4736047" y="2856993"/>
            <a:ext cx="792088" cy="792088"/>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3131840" y="548680"/>
            <a:ext cx="1352179" cy="2632350"/>
            <a:chOff x="3131840" y="548680"/>
            <a:chExt cx="1352179" cy="2632350"/>
          </a:xfrm>
        </p:grpSpPr>
        <p:cxnSp>
          <p:nvCxnSpPr>
            <p:cNvPr id="15" name="直接连接符 14"/>
            <p:cNvCxnSpPr/>
            <p:nvPr/>
          </p:nvCxnSpPr>
          <p:spPr>
            <a:xfrm>
              <a:off x="4484018" y="548680"/>
              <a:ext cx="1" cy="1296144"/>
            </a:xfrm>
            <a:prstGeom prst="line">
              <a:avLst/>
            </a:prstGeom>
            <a:ln w="38100">
              <a:solidFill>
                <a:srgbClr val="811C1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3131840" y="1844824"/>
              <a:ext cx="1352178" cy="1336206"/>
            </a:xfrm>
            <a:prstGeom prst="line">
              <a:avLst/>
            </a:prstGeom>
            <a:ln w="38100">
              <a:solidFill>
                <a:srgbClr val="811C17"/>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4499992" y="3356992"/>
            <a:ext cx="1296144" cy="2880320"/>
            <a:chOff x="4499992" y="3356992"/>
            <a:chExt cx="1296144" cy="2880320"/>
          </a:xfrm>
        </p:grpSpPr>
        <p:cxnSp>
          <p:nvCxnSpPr>
            <p:cNvPr id="20" name="直接连接符 19"/>
            <p:cNvCxnSpPr/>
            <p:nvPr/>
          </p:nvCxnSpPr>
          <p:spPr>
            <a:xfrm flipV="1">
              <a:off x="4499992" y="4653136"/>
              <a:ext cx="1" cy="1584176"/>
            </a:xfrm>
            <a:prstGeom prst="line">
              <a:avLst/>
            </a:prstGeom>
            <a:ln w="38100">
              <a:solidFill>
                <a:srgbClr val="811C17"/>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4499993" y="3356992"/>
              <a:ext cx="1296143" cy="1296145"/>
            </a:xfrm>
            <a:prstGeom prst="line">
              <a:avLst/>
            </a:prstGeom>
            <a:ln w="38100">
              <a:solidFill>
                <a:srgbClr val="811C17"/>
              </a:solidFill>
            </a:ln>
          </p:spPr>
          <p:style>
            <a:lnRef idx="1">
              <a:schemeClr val="accent1"/>
            </a:lnRef>
            <a:fillRef idx="0">
              <a:schemeClr val="accent1"/>
            </a:fillRef>
            <a:effectRef idx="0">
              <a:schemeClr val="accent1"/>
            </a:effectRef>
            <a:fontRef idx="minor">
              <a:schemeClr val="tx1"/>
            </a:fontRef>
          </p:style>
        </p:cxnSp>
      </p:grpSp>
      <p:sp>
        <p:nvSpPr>
          <p:cNvPr id="30" name="文本框 9">
            <a:extLst>
              <a:ext uri="{FF2B5EF4-FFF2-40B4-BE49-F238E27FC236}">
                <a16:creationId xmlns:a16="http://schemas.microsoft.com/office/drawing/2014/main" xmlns="" id="{330414A6-805C-487F-B8F2-D48881936216}"/>
              </a:ext>
            </a:extLst>
          </p:cNvPr>
          <p:cNvSpPr txBox="1"/>
          <p:nvPr/>
        </p:nvSpPr>
        <p:spPr>
          <a:xfrm>
            <a:off x="323528" y="791126"/>
            <a:ext cx="3960440" cy="400110"/>
          </a:xfrm>
          <a:prstGeom prst="rect">
            <a:avLst/>
          </a:prstGeom>
          <a:noFill/>
        </p:spPr>
        <p:txBody>
          <a:bodyPr wrap="square" rtlCol="0">
            <a:spAutoFit/>
          </a:bodyPr>
          <a:lstStyle/>
          <a:p>
            <a:r>
              <a:rPr lang="en-US" altLang="zh-CN" sz="2000" b="1" dirty="0">
                <a:solidFill>
                  <a:srgbClr val="811C17"/>
                </a:solidFill>
                <a:ea typeface="思源黑体 CN Heavy" panose="020B0A00000000000000" pitchFamily="34" charset="-122"/>
              </a:rPr>
              <a:t>Mini Teaching: Learning Outcome</a:t>
            </a:r>
            <a:endParaRPr lang="zh-CN" altLang="en-US" sz="2000" b="1" dirty="0">
              <a:solidFill>
                <a:srgbClr val="811C17"/>
              </a:solidFill>
              <a:ea typeface="思源黑体 CN Heavy" panose="020B0A00000000000000" pitchFamily="34" charset="-122"/>
            </a:endParaRPr>
          </a:p>
        </p:txBody>
      </p:sp>
      <p:sp>
        <p:nvSpPr>
          <p:cNvPr id="2" name="TextBox 1"/>
          <p:cNvSpPr txBox="1"/>
          <p:nvPr/>
        </p:nvSpPr>
        <p:spPr>
          <a:xfrm>
            <a:off x="179512" y="1569792"/>
            <a:ext cx="3384376" cy="3058017"/>
          </a:xfrm>
          <a:prstGeom prst="rect">
            <a:avLst/>
          </a:prstGeom>
          <a:noFill/>
        </p:spPr>
        <p:txBody>
          <a:bodyPr wrap="square" rtlCol="0">
            <a:spAutoFit/>
          </a:bodyPr>
          <a:lstStyle/>
          <a:p>
            <a:pPr marL="285750" indent="-285750">
              <a:lnSpc>
                <a:spcPct val="110000"/>
              </a:lnSpc>
              <a:buFont typeface="Wingdings" pitchFamily="2" charset="2"/>
              <a:buChar char="Ø"/>
            </a:pPr>
            <a:r>
              <a:rPr lang="en-US" altLang="zh-CN" sz="1600" b="1" dirty="0"/>
              <a:t>to learn how to study English poetry critically</a:t>
            </a:r>
          </a:p>
          <a:p>
            <a:pPr>
              <a:lnSpc>
                <a:spcPct val="110000"/>
              </a:lnSpc>
            </a:pPr>
            <a:endParaRPr lang="en-US" altLang="zh-CN" sz="1600" b="1" dirty="0"/>
          </a:p>
          <a:p>
            <a:pPr marL="342900" indent="-342900">
              <a:lnSpc>
                <a:spcPct val="110000"/>
              </a:lnSpc>
              <a:buFont typeface="Arial" pitchFamily="34" charset="0"/>
              <a:buChar char="•"/>
            </a:pPr>
            <a:r>
              <a:rPr lang="en-US" altLang="zh-CN" sz="1600" b="1" dirty="0"/>
              <a:t>to differentiate 3 levels of studying English poetry: preliminary, intermediate, and advanced;</a:t>
            </a:r>
          </a:p>
          <a:p>
            <a:pPr marL="342900" indent="-342900">
              <a:lnSpc>
                <a:spcPct val="110000"/>
              </a:lnSpc>
              <a:buFont typeface="Arial" pitchFamily="34" charset="0"/>
              <a:buChar char="•"/>
            </a:pPr>
            <a:r>
              <a:rPr lang="en-US" altLang="zh-CN" sz="1600" b="1" dirty="0"/>
              <a:t>to employ diverse methods and theories to analyze the text</a:t>
            </a:r>
          </a:p>
          <a:p>
            <a:pPr marL="342900" indent="-342900">
              <a:lnSpc>
                <a:spcPct val="110000"/>
              </a:lnSpc>
              <a:buFont typeface="Arial" pitchFamily="34" charset="0"/>
              <a:buChar char="•"/>
            </a:pPr>
            <a:r>
              <a:rPr lang="en-US" altLang="zh-CN" sz="1600" b="1" dirty="0"/>
              <a:t>to expand the poetic study into other fields</a:t>
            </a:r>
          </a:p>
        </p:txBody>
      </p:sp>
      <p:sp>
        <p:nvSpPr>
          <p:cNvPr id="3" name="TextBox 2"/>
          <p:cNvSpPr txBox="1"/>
          <p:nvPr/>
        </p:nvSpPr>
        <p:spPr>
          <a:xfrm>
            <a:off x="5436099" y="1076479"/>
            <a:ext cx="3600398" cy="4209101"/>
          </a:xfrm>
          <a:prstGeom prst="rect">
            <a:avLst/>
          </a:prstGeom>
          <a:noFill/>
        </p:spPr>
        <p:txBody>
          <a:bodyPr wrap="square" rtlCol="0">
            <a:spAutoFit/>
          </a:bodyPr>
          <a:lstStyle/>
          <a:p>
            <a:pPr marL="285750" indent="-285750">
              <a:lnSpc>
                <a:spcPct val="120000"/>
              </a:lnSpc>
              <a:buFont typeface="Wingdings" pitchFamily="2" charset="2"/>
              <a:buChar char="Ø"/>
            </a:pPr>
            <a:r>
              <a:rPr lang="en-US" altLang="zh-CN" sz="1600" b="1" dirty="0"/>
              <a:t>to learn how to study Gary Snyder’s title poem “Riprap” aesthetically, philosophically and </a:t>
            </a:r>
            <a:r>
              <a:rPr lang="en-US" altLang="zh-CN" sz="1600" b="1" dirty="0" err="1"/>
              <a:t>interdisciplinally</a:t>
            </a:r>
            <a:endParaRPr lang="en-US" altLang="zh-CN" sz="1600" b="1" dirty="0"/>
          </a:p>
          <a:p>
            <a:pPr>
              <a:lnSpc>
                <a:spcPct val="120000"/>
              </a:lnSpc>
            </a:pPr>
            <a:endParaRPr lang="en-US" altLang="zh-CN" sz="1600" b="1" dirty="0"/>
          </a:p>
          <a:p>
            <a:pPr marL="342900" indent="-342900">
              <a:lnSpc>
                <a:spcPct val="120000"/>
              </a:lnSpc>
              <a:buFont typeface="Arial" pitchFamily="34" charset="0"/>
              <a:buChar char="•"/>
            </a:pPr>
            <a:r>
              <a:rPr lang="en-US" altLang="zh-CN" sz="1600" b="1" dirty="0"/>
              <a:t>to know the </a:t>
            </a:r>
            <a:r>
              <a:rPr lang="en-US" altLang="zh-CN" sz="1600" b="1" dirty="0" err="1"/>
              <a:t>Poundian</a:t>
            </a:r>
            <a:r>
              <a:rPr lang="en-US" altLang="zh-CN" sz="1600" b="1" dirty="0"/>
              <a:t> </a:t>
            </a:r>
            <a:r>
              <a:rPr lang="en-US" altLang="zh-CN" sz="1600" b="1" dirty="0" err="1"/>
              <a:t>ideogrammic</a:t>
            </a:r>
            <a:r>
              <a:rPr lang="en-US" altLang="zh-CN" sz="1600" b="1" dirty="0"/>
              <a:t> line</a:t>
            </a:r>
          </a:p>
          <a:p>
            <a:pPr marL="342900" indent="-342900">
              <a:lnSpc>
                <a:spcPct val="120000"/>
              </a:lnSpc>
              <a:buFont typeface="Arial" pitchFamily="34" charset="0"/>
              <a:buChar char="•"/>
            </a:pPr>
            <a:r>
              <a:rPr lang="en-US" altLang="zh-CN" sz="1600" b="1" dirty="0"/>
              <a:t>to understand the main differences between Pound’s </a:t>
            </a:r>
            <a:r>
              <a:rPr lang="en-US" altLang="zh-CN" sz="1600" b="1" dirty="0" err="1"/>
              <a:t>ideogrammic</a:t>
            </a:r>
            <a:r>
              <a:rPr lang="en-US" altLang="zh-CN" sz="1600" b="1" dirty="0"/>
              <a:t> method and Snyder’s riprapping</a:t>
            </a:r>
          </a:p>
          <a:p>
            <a:pPr marL="342900" indent="-342900">
              <a:lnSpc>
                <a:spcPct val="120000"/>
              </a:lnSpc>
              <a:buFont typeface="Arial" pitchFamily="34" charset="0"/>
              <a:buChar char="•"/>
            </a:pPr>
            <a:r>
              <a:rPr lang="en-US" altLang="zh-CN" sz="1600" b="1" dirty="0"/>
              <a:t>to discern Chinese elements  acculturated in Snyder’s lyrical poetry</a:t>
            </a:r>
          </a:p>
          <a:p>
            <a:pPr marL="342900" indent="-342900">
              <a:lnSpc>
                <a:spcPct val="120000"/>
              </a:lnSpc>
              <a:buFont typeface="Arial" pitchFamily="34" charset="0"/>
              <a:buChar char="•"/>
            </a:pPr>
            <a:r>
              <a:rPr lang="en-US" altLang="zh-CN" sz="1600" b="1" dirty="0"/>
              <a:t>to enlarge one’s vision of studying Snyder’s “Riprap”</a:t>
            </a:r>
            <a:endParaRPr lang="zh-CN" altLang="en-US" sz="1600" b="1" dirty="0"/>
          </a:p>
        </p:txBody>
      </p:sp>
    </p:spTree>
    <p:extLst>
      <p:ext uri="{BB962C8B-B14F-4D97-AF65-F5344CB8AC3E}">
        <p14:creationId xmlns:p14="http://schemas.microsoft.com/office/powerpoint/2010/main" xmlns="" val="1120233248"/>
      </p:ext>
    </p:extLst>
  </p:cSld>
  <p:clrMapOvr>
    <a:masterClrMapping/>
  </p:clrMapOvr>
  <p:transition spd="slow">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TextBox 4"/>
          <p:cNvSpPr txBox="1"/>
          <p:nvPr/>
        </p:nvSpPr>
        <p:spPr>
          <a:xfrm>
            <a:off x="522090" y="764704"/>
            <a:ext cx="8226374" cy="5083186"/>
          </a:xfrm>
          <a:prstGeom prst="rect">
            <a:avLst/>
          </a:prstGeom>
          <a:noFill/>
        </p:spPr>
        <p:txBody>
          <a:bodyPr wrap="square" rtlCol="0">
            <a:spAutoFit/>
          </a:bodyPr>
          <a:lstStyle/>
          <a:p>
            <a:pPr>
              <a:lnSpc>
                <a:spcPct val="130000"/>
              </a:lnSpc>
            </a:pPr>
            <a:r>
              <a:rPr lang="en-US" altLang="zh-CN" sz="2000" b="1" dirty="0">
                <a:solidFill>
                  <a:srgbClr val="811C17"/>
                </a:solidFill>
              </a:rPr>
              <a:t>Further Self-study</a:t>
            </a:r>
          </a:p>
          <a:p>
            <a:pPr>
              <a:lnSpc>
                <a:spcPct val="130000"/>
              </a:lnSpc>
            </a:pPr>
            <a:r>
              <a:rPr lang="en-US" altLang="zh-CN" sz="1600" b="1" dirty="0"/>
              <a:t>Gary Snyder. </a:t>
            </a:r>
            <a:r>
              <a:rPr lang="en-US" altLang="zh-CN" sz="1600" b="1" i="1" dirty="0"/>
              <a:t>Riprap and Cold Mountain Poems</a:t>
            </a:r>
            <a:r>
              <a:rPr lang="en-US" altLang="zh-CN" sz="1600" b="1" dirty="0"/>
              <a:t>. San Francisco: Four Seasons Foundation,1969; </a:t>
            </a:r>
            <a:r>
              <a:rPr lang="en-US" altLang="zh-CN" sz="1600" b="1" dirty="0" err="1"/>
              <a:t>rerp</a:t>
            </a:r>
            <a:r>
              <a:rPr lang="en-US" altLang="zh-CN" sz="1600" b="1" dirty="0"/>
              <a:t>. New York: North Point Press, 1999.</a:t>
            </a:r>
          </a:p>
          <a:p>
            <a:pPr>
              <a:lnSpc>
                <a:spcPct val="130000"/>
              </a:lnSpc>
            </a:pPr>
            <a:r>
              <a:rPr lang="en-US" altLang="zh-CN" sz="1600" b="1" dirty="0"/>
              <a:t> (50th. anniversary edition, 2009 )</a:t>
            </a:r>
          </a:p>
          <a:p>
            <a:pPr>
              <a:lnSpc>
                <a:spcPct val="130000"/>
              </a:lnSpc>
            </a:pPr>
            <a:endParaRPr lang="en-US" altLang="zh-CN" b="1" dirty="0"/>
          </a:p>
          <a:p>
            <a:pPr>
              <a:lnSpc>
                <a:spcPct val="110000"/>
              </a:lnSpc>
            </a:pPr>
            <a:r>
              <a:rPr lang="en-US" altLang="zh-CN" b="1" dirty="0">
                <a:solidFill>
                  <a:srgbClr val="811C17"/>
                </a:solidFill>
              </a:rPr>
              <a:t>Joan </a:t>
            </a:r>
            <a:r>
              <a:rPr lang="en-US" altLang="zh-CN" b="1" dirty="0" err="1">
                <a:solidFill>
                  <a:srgbClr val="811C17"/>
                </a:solidFill>
              </a:rPr>
              <a:t>Qionglin</a:t>
            </a:r>
            <a:r>
              <a:rPr lang="en-US" altLang="zh-CN" b="1" dirty="0">
                <a:solidFill>
                  <a:srgbClr val="811C17"/>
                </a:solidFill>
              </a:rPr>
              <a:t> Tan’s Related Publications on </a:t>
            </a:r>
            <a:r>
              <a:rPr lang="en-US" altLang="zh-CN" b="1" i="1" dirty="0">
                <a:solidFill>
                  <a:srgbClr val="811C17"/>
                </a:solidFill>
              </a:rPr>
              <a:t>Riprap and Cold Mountains Poems</a:t>
            </a:r>
          </a:p>
          <a:p>
            <a:pPr marL="342900" lvl="0" indent="-342900">
              <a:lnSpc>
                <a:spcPct val="110000"/>
              </a:lnSpc>
              <a:buFont typeface="Arial" pitchFamily="34" charset="0"/>
              <a:buChar char="•"/>
            </a:pPr>
            <a:r>
              <a:rPr lang="en-US" altLang="zh-CN" sz="1600" b="1" dirty="0"/>
              <a:t>Joan </a:t>
            </a:r>
            <a:r>
              <a:rPr lang="en-US" altLang="zh-CN" sz="1600" b="1" dirty="0" err="1"/>
              <a:t>Qionglin</a:t>
            </a:r>
            <a:r>
              <a:rPr lang="en-US" altLang="zh-CN" sz="1600" b="1" dirty="0"/>
              <a:t> Tan. “Visualization and Gary Snyder’s Translation of Cold Mountain Poems.” </a:t>
            </a:r>
            <a:r>
              <a:rPr lang="en-US" altLang="zh-CN" sz="1600" b="1" i="1" dirty="0"/>
              <a:t>Journal of Translation Studies</a:t>
            </a:r>
            <a:r>
              <a:rPr lang="en-US" altLang="zh-CN" sz="1600" b="1" dirty="0"/>
              <a:t>, 11.2(2008), 31-53. </a:t>
            </a:r>
          </a:p>
          <a:p>
            <a:pPr marL="342900" lvl="0" indent="-342900">
              <a:lnSpc>
                <a:spcPct val="110000"/>
              </a:lnSpc>
              <a:buFont typeface="Arial" pitchFamily="34" charset="0"/>
              <a:buChar char="•"/>
            </a:pPr>
            <a:endParaRPr lang="en-US" altLang="zh-CN" sz="1600" b="1" dirty="0"/>
          </a:p>
          <a:p>
            <a:pPr marL="342900" lvl="0" indent="-342900">
              <a:lnSpc>
                <a:spcPct val="110000"/>
              </a:lnSpc>
              <a:buFont typeface="Arial" pitchFamily="34" charset="0"/>
              <a:buChar char="•"/>
            </a:pPr>
            <a:r>
              <a:rPr lang="zh-CN" altLang="zh-CN" sz="1600" b="1" dirty="0"/>
              <a:t>谭琼琳</a:t>
            </a:r>
            <a:r>
              <a:rPr lang="zh-CN" altLang="en-US" sz="1600" b="1" dirty="0"/>
              <a:t>： </a:t>
            </a:r>
            <a:r>
              <a:rPr lang="zh-CN" altLang="zh-CN" sz="1600" b="1" dirty="0"/>
              <a:t>加里</a:t>
            </a:r>
            <a:r>
              <a:rPr lang="en-US" altLang="zh-CN" sz="1600" b="1" dirty="0"/>
              <a:t>·</a:t>
            </a:r>
            <a:r>
              <a:rPr lang="zh-CN" altLang="zh-CN" sz="1600" b="1" dirty="0"/>
              <a:t>斯奈德的</a:t>
            </a:r>
            <a:r>
              <a:rPr lang="en-US" altLang="zh-CN" sz="1600" b="1" dirty="0"/>
              <a:t>“</a:t>
            </a:r>
            <a:r>
              <a:rPr lang="zh-CN" altLang="zh-CN" sz="1600" b="1" dirty="0"/>
              <a:t>砾石成道</a:t>
            </a:r>
            <a:r>
              <a:rPr lang="en-US" altLang="zh-CN" sz="1600" b="1" dirty="0"/>
              <a:t>”</a:t>
            </a:r>
            <a:r>
              <a:rPr lang="zh-CN" altLang="zh-CN" sz="1600" b="1" dirty="0"/>
              <a:t>表意法研究，《外国语》</a:t>
            </a:r>
            <a:r>
              <a:rPr lang="en-US" altLang="zh-CN" sz="1600" b="1" dirty="0"/>
              <a:t>2012</a:t>
            </a:r>
            <a:r>
              <a:rPr lang="zh-CN" altLang="zh-CN" sz="1600" b="1" dirty="0"/>
              <a:t>年</a:t>
            </a:r>
            <a:endParaRPr lang="en-US" altLang="zh-CN" sz="1600" b="1" dirty="0"/>
          </a:p>
          <a:p>
            <a:pPr lvl="0">
              <a:lnSpc>
                <a:spcPct val="110000"/>
              </a:lnSpc>
            </a:pPr>
            <a:r>
              <a:rPr lang="en-US" altLang="zh-CN" sz="1600" b="1" dirty="0"/>
              <a:t>       </a:t>
            </a:r>
            <a:r>
              <a:rPr lang="zh-CN" altLang="zh-CN" sz="1600" b="1" dirty="0"/>
              <a:t>第</a:t>
            </a:r>
            <a:r>
              <a:rPr lang="en-US" altLang="zh-CN" sz="1600" b="1" dirty="0"/>
              <a:t>3</a:t>
            </a:r>
            <a:r>
              <a:rPr lang="zh-CN" altLang="zh-CN" sz="1600" b="1" dirty="0"/>
              <a:t>期</a:t>
            </a:r>
            <a:r>
              <a:rPr lang="en-US" altLang="zh-CN" sz="1600" b="1" dirty="0"/>
              <a:t>149-56</a:t>
            </a:r>
            <a:r>
              <a:rPr lang="zh-CN" altLang="zh-CN" sz="1600" b="1" dirty="0"/>
              <a:t>页</a:t>
            </a:r>
            <a:r>
              <a:rPr lang="zh-CN" altLang="en-US" sz="1600" b="1" dirty="0"/>
              <a:t>。</a:t>
            </a:r>
            <a:endParaRPr lang="en-US" altLang="zh-CN" sz="1600" b="1" dirty="0"/>
          </a:p>
          <a:p>
            <a:pPr lvl="0">
              <a:lnSpc>
                <a:spcPct val="110000"/>
              </a:lnSpc>
            </a:pPr>
            <a:r>
              <a:rPr lang="en-US" altLang="zh-CN" sz="1600" b="1" dirty="0"/>
              <a:t>       (Tan </a:t>
            </a:r>
            <a:r>
              <a:rPr lang="en-US" altLang="zh-CN" sz="1600" b="1" dirty="0" err="1"/>
              <a:t>Qionglin</a:t>
            </a:r>
            <a:r>
              <a:rPr lang="en-US" altLang="zh-CN" sz="1600" b="1" dirty="0"/>
              <a:t>. Riprapping: Gary Snyder’s </a:t>
            </a:r>
            <a:r>
              <a:rPr lang="en-US" altLang="zh-CN" sz="1600" b="1" dirty="0" err="1"/>
              <a:t>Ideogrammic</a:t>
            </a:r>
            <a:r>
              <a:rPr lang="en-US" altLang="zh-CN" sz="1600" b="1" dirty="0"/>
              <a:t> Method)</a:t>
            </a:r>
          </a:p>
          <a:p>
            <a:pPr lvl="0">
              <a:lnSpc>
                <a:spcPct val="110000"/>
              </a:lnSpc>
            </a:pPr>
            <a:endParaRPr lang="en-US" altLang="zh-CN" sz="1600" b="1" dirty="0"/>
          </a:p>
          <a:p>
            <a:pPr marL="342900" lvl="0" indent="-342900">
              <a:lnSpc>
                <a:spcPct val="110000"/>
              </a:lnSpc>
              <a:buFont typeface="Arial" pitchFamily="34" charset="0"/>
              <a:buChar char="•"/>
            </a:pPr>
            <a:r>
              <a:rPr lang="zh-CN" altLang="zh-CN" sz="1600" b="1" dirty="0"/>
              <a:t>谭琼琳</a:t>
            </a:r>
            <a:r>
              <a:rPr lang="zh-CN" altLang="en-US" sz="1600" b="1" dirty="0"/>
              <a:t>：</a:t>
            </a:r>
            <a:r>
              <a:rPr lang="zh-CN" altLang="zh-CN" sz="1600" b="1" dirty="0"/>
              <a:t>加里· 斯奈德神话长诗中的</a:t>
            </a:r>
            <a:r>
              <a:rPr lang="en-US" altLang="zh-CN" sz="1600" b="1" dirty="0"/>
              <a:t>“</a:t>
            </a:r>
            <a:r>
              <a:rPr lang="zh-CN" altLang="zh-CN" sz="1600" b="1" dirty="0"/>
              <a:t>寒山</a:t>
            </a:r>
            <a:r>
              <a:rPr lang="en-US" altLang="zh-CN" sz="1600" b="1" dirty="0"/>
              <a:t>-</a:t>
            </a:r>
            <a:r>
              <a:rPr lang="zh-CN" altLang="zh-CN" sz="1600" b="1" dirty="0"/>
              <a:t>禅</a:t>
            </a:r>
            <a:r>
              <a:rPr lang="en-US" altLang="zh-CN" sz="1600" b="1" dirty="0"/>
              <a:t>-</a:t>
            </a:r>
            <a:r>
              <a:rPr lang="zh-CN" altLang="zh-CN" sz="1600" b="1" dirty="0"/>
              <a:t>生态</a:t>
            </a:r>
            <a:r>
              <a:rPr lang="en-US" altLang="zh-CN" sz="1600" b="1" dirty="0"/>
              <a:t>”</a:t>
            </a:r>
            <a:r>
              <a:rPr lang="zh-CN" altLang="zh-CN" sz="1600" b="1" dirty="0"/>
              <a:t>命题研究</a:t>
            </a:r>
            <a:r>
              <a:rPr lang="zh-CN" altLang="en-US" sz="1600" b="1" dirty="0"/>
              <a:t>，</a:t>
            </a:r>
            <a:endParaRPr lang="en-US" altLang="zh-CN" sz="1600" b="1" dirty="0"/>
          </a:p>
          <a:p>
            <a:pPr lvl="0">
              <a:lnSpc>
                <a:spcPct val="110000"/>
              </a:lnSpc>
            </a:pPr>
            <a:r>
              <a:rPr lang="en-US" altLang="zh-CN" sz="1600" b="1" dirty="0"/>
              <a:t>    </a:t>
            </a:r>
            <a:r>
              <a:rPr lang="zh-CN" altLang="zh-CN" sz="1600" b="1" dirty="0"/>
              <a:t>《英美文学研究论丛》，</a:t>
            </a:r>
            <a:r>
              <a:rPr lang="en-US" altLang="zh-CN" sz="1600" b="1" dirty="0"/>
              <a:t>2017</a:t>
            </a:r>
            <a:r>
              <a:rPr lang="zh-CN" altLang="zh-CN" sz="1600" b="1" dirty="0"/>
              <a:t>年春第</a:t>
            </a:r>
            <a:r>
              <a:rPr lang="en-US" altLang="zh-CN" sz="1600" b="1" dirty="0"/>
              <a:t>26</a:t>
            </a:r>
            <a:r>
              <a:rPr lang="zh-CN" altLang="zh-CN" sz="1600" b="1" dirty="0"/>
              <a:t>辑第</a:t>
            </a:r>
            <a:r>
              <a:rPr lang="en-US" altLang="zh-CN" sz="1600" b="1" dirty="0"/>
              <a:t>333-344</a:t>
            </a:r>
            <a:r>
              <a:rPr lang="zh-CN" altLang="zh-CN" sz="1600" b="1" dirty="0"/>
              <a:t>页。</a:t>
            </a:r>
            <a:endParaRPr lang="en-US" altLang="zh-CN" sz="1600" b="1" dirty="0"/>
          </a:p>
          <a:p>
            <a:pPr lvl="0">
              <a:lnSpc>
                <a:spcPct val="110000"/>
              </a:lnSpc>
            </a:pPr>
            <a:r>
              <a:rPr lang="en-US" altLang="zh-CN" sz="1600" b="1" dirty="0"/>
              <a:t>      (Tan </a:t>
            </a:r>
            <a:r>
              <a:rPr lang="en-US" altLang="zh-CN" sz="1600" b="1" dirty="0" err="1"/>
              <a:t>Qionglin</a:t>
            </a:r>
            <a:r>
              <a:rPr lang="en-US" altLang="zh-CN" sz="1600" b="1" dirty="0"/>
              <a:t>. Exploration of the Thesis of Han Shan-Chan-Ecology in Gary </a:t>
            </a:r>
          </a:p>
          <a:p>
            <a:pPr lvl="0">
              <a:lnSpc>
                <a:spcPct val="110000"/>
              </a:lnSpc>
            </a:pPr>
            <a:r>
              <a:rPr lang="en-US" altLang="zh-CN" sz="1600" b="1" dirty="0"/>
              <a:t>        Snyder’s Mythical Long Poems)</a:t>
            </a:r>
            <a:endParaRPr lang="zh-CN" altLang="zh-CN" sz="1600" b="1" dirty="0"/>
          </a:p>
        </p:txBody>
      </p:sp>
      <p:cxnSp>
        <p:nvCxnSpPr>
          <p:cNvPr id="6" name="直接连接符 5"/>
          <p:cNvCxnSpPr/>
          <p:nvPr/>
        </p:nvCxnSpPr>
        <p:spPr>
          <a:xfrm>
            <a:off x="609600" y="2420888"/>
            <a:ext cx="3384376" cy="0"/>
          </a:xfrm>
          <a:prstGeom prst="line">
            <a:avLst/>
          </a:prstGeom>
          <a:ln>
            <a:solidFill>
              <a:srgbClr val="811C17"/>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345816428"/>
      </p:ext>
    </p:extLst>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941525" y="1266132"/>
            <a:ext cx="144016" cy="3960440"/>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五边形 1"/>
          <p:cNvSpPr/>
          <p:nvPr/>
        </p:nvSpPr>
        <p:spPr>
          <a:xfrm>
            <a:off x="251520" y="3068960"/>
            <a:ext cx="1728192" cy="360040"/>
          </a:xfrm>
          <a:prstGeom prst="homePlate">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t>   </a:t>
            </a:r>
            <a:r>
              <a:rPr lang="en-US" altLang="zh-CN" sz="2000" b="1" dirty="0"/>
              <a:t>Contents</a:t>
            </a:r>
          </a:p>
        </p:txBody>
      </p:sp>
      <p:sp>
        <p:nvSpPr>
          <p:cNvPr id="3" name="TextBox 2"/>
          <p:cNvSpPr txBox="1"/>
          <p:nvPr/>
        </p:nvSpPr>
        <p:spPr>
          <a:xfrm>
            <a:off x="1379719" y="1036069"/>
            <a:ext cx="7728912" cy="460126"/>
          </a:xfrm>
          <a:prstGeom prst="rect">
            <a:avLst/>
          </a:prstGeom>
          <a:noFill/>
        </p:spPr>
        <p:txBody>
          <a:bodyPr wrap="square" rtlCol="0">
            <a:spAutoFit/>
          </a:bodyPr>
          <a:lstStyle/>
          <a:p>
            <a:pPr>
              <a:lnSpc>
                <a:spcPct val="130000"/>
              </a:lnSpc>
            </a:pPr>
            <a:r>
              <a:rPr lang="en-US" altLang="zh-CN" sz="2000" b="1" dirty="0">
                <a:solidFill>
                  <a:srgbClr val="811C17"/>
                </a:solidFill>
              </a:rPr>
              <a:t> Lecture One  Ezra Pound, Ernest </a:t>
            </a:r>
            <a:r>
              <a:rPr lang="en-US" altLang="zh-CN" sz="2000" b="1" dirty="0" err="1">
                <a:solidFill>
                  <a:srgbClr val="811C17"/>
                </a:solidFill>
              </a:rPr>
              <a:t>Fenollosa</a:t>
            </a:r>
            <a:r>
              <a:rPr lang="en-US" altLang="zh-CN" sz="2000" b="1" dirty="0">
                <a:solidFill>
                  <a:srgbClr val="811C17"/>
                </a:solidFill>
              </a:rPr>
              <a:t>, and Modern English Poetry </a:t>
            </a:r>
            <a:endParaRPr lang="zh-CN" altLang="en-US" sz="2000" b="1" dirty="0">
              <a:solidFill>
                <a:srgbClr val="811C17"/>
              </a:solidFill>
            </a:endParaRPr>
          </a:p>
        </p:txBody>
      </p:sp>
      <p:sp>
        <p:nvSpPr>
          <p:cNvPr id="6" name="TextBox 5"/>
          <p:cNvSpPr txBox="1"/>
          <p:nvPr/>
        </p:nvSpPr>
        <p:spPr>
          <a:xfrm>
            <a:off x="1979712" y="2060848"/>
            <a:ext cx="6912768" cy="1711366"/>
          </a:xfrm>
          <a:prstGeom prst="rect">
            <a:avLst/>
          </a:prstGeom>
          <a:noFill/>
        </p:spPr>
        <p:txBody>
          <a:bodyPr wrap="square" rtlCol="0">
            <a:spAutoFit/>
          </a:bodyPr>
          <a:lstStyle/>
          <a:p>
            <a:pPr>
              <a:lnSpc>
                <a:spcPct val="150000"/>
              </a:lnSpc>
            </a:pPr>
            <a:r>
              <a:rPr lang="en-US" altLang="zh-CN" b="1" dirty="0">
                <a:solidFill>
                  <a:srgbClr val="002060"/>
                </a:solidFill>
              </a:rPr>
              <a:t>I Ezra Pound and Ernest  </a:t>
            </a:r>
            <a:r>
              <a:rPr lang="en-US" altLang="zh-CN" b="1" dirty="0" err="1">
                <a:solidFill>
                  <a:srgbClr val="002060"/>
                </a:solidFill>
              </a:rPr>
              <a:t>Fenollosa’s</a:t>
            </a:r>
            <a:r>
              <a:rPr lang="en-US" altLang="zh-CN" b="1" dirty="0">
                <a:solidFill>
                  <a:srgbClr val="002060"/>
                </a:solidFill>
              </a:rPr>
              <a:t> Manuscript</a:t>
            </a:r>
          </a:p>
          <a:p>
            <a:pPr>
              <a:lnSpc>
                <a:spcPct val="150000"/>
              </a:lnSpc>
            </a:pPr>
            <a:r>
              <a:rPr lang="en-US" altLang="zh-CN" b="1" dirty="0">
                <a:solidFill>
                  <a:srgbClr val="002060"/>
                </a:solidFill>
              </a:rPr>
              <a:t>II </a:t>
            </a:r>
            <a:r>
              <a:rPr lang="zh-CN" altLang="en-US" b="1" dirty="0">
                <a:solidFill>
                  <a:srgbClr val="002060"/>
                </a:solidFill>
              </a:rPr>
              <a:t> </a:t>
            </a:r>
            <a:r>
              <a:rPr lang="en-US" altLang="zh-CN" b="1" dirty="0">
                <a:solidFill>
                  <a:srgbClr val="002060"/>
                </a:solidFill>
              </a:rPr>
              <a:t>Reading of “the Chinese Written Character as a Medium of Poetry”</a:t>
            </a:r>
          </a:p>
          <a:p>
            <a:pPr>
              <a:lnSpc>
                <a:spcPct val="150000"/>
              </a:lnSpc>
            </a:pPr>
            <a:r>
              <a:rPr lang="en-US" altLang="zh-CN" b="1" dirty="0">
                <a:solidFill>
                  <a:srgbClr val="002060"/>
                </a:solidFill>
              </a:rPr>
              <a:t>III Watching of Open Yale Course: Imagism</a:t>
            </a:r>
          </a:p>
          <a:p>
            <a:pPr>
              <a:lnSpc>
                <a:spcPct val="150000"/>
              </a:lnSpc>
            </a:pPr>
            <a:r>
              <a:rPr lang="en-US" altLang="zh-CN" b="1" dirty="0">
                <a:solidFill>
                  <a:srgbClr val="002060"/>
                </a:solidFill>
              </a:rPr>
              <a:t>IV Discussion: </a:t>
            </a:r>
            <a:r>
              <a:rPr lang="en-US" altLang="zh-CN" b="1" dirty="0" err="1">
                <a:solidFill>
                  <a:srgbClr val="002060"/>
                </a:solidFill>
              </a:rPr>
              <a:t>Fenollosa’s</a:t>
            </a:r>
            <a:r>
              <a:rPr lang="en-US" altLang="zh-CN" b="1" dirty="0">
                <a:solidFill>
                  <a:srgbClr val="002060"/>
                </a:solidFill>
              </a:rPr>
              <a:t> Manuscript and Pound’s Imagism</a:t>
            </a:r>
          </a:p>
        </p:txBody>
      </p:sp>
    </p:spTree>
    <p:extLst>
      <p:ext uri="{BB962C8B-B14F-4D97-AF65-F5344CB8AC3E}">
        <p14:creationId xmlns:p14="http://schemas.microsoft.com/office/powerpoint/2010/main" xmlns="" val="2608042199"/>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323528" y="764704"/>
            <a:ext cx="3528392" cy="523220"/>
          </a:xfrm>
          <a:prstGeom prst="rect">
            <a:avLst/>
          </a:prstGeom>
          <a:noFill/>
        </p:spPr>
        <p:txBody>
          <a:bodyPr wrap="square" rtlCol="0">
            <a:spAutoFit/>
          </a:bodyPr>
          <a:lstStyle/>
          <a:p>
            <a:r>
              <a:rPr lang="en-US" altLang="zh-CN" sz="2800" b="1" dirty="0">
                <a:solidFill>
                  <a:srgbClr val="811C17"/>
                </a:solidFill>
                <a:effectLst>
                  <a:outerShdw blurRad="38100" dist="38100" dir="2700000" algn="tl">
                    <a:srgbClr val="000000">
                      <a:alpha val="43137"/>
                    </a:srgbClr>
                  </a:outerShdw>
                </a:effectLst>
                <a:ea typeface="黑体" panose="02010609060101010101" pitchFamily="49" charset="-122"/>
              </a:rPr>
              <a:t>  I Course Description </a:t>
            </a:r>
            <a:endParaRPr lang="zh-CN" altLang="en-US" sz="2800" b="1" dirty="0">
              <a:solidFill>
                <a:srgbClr val="811C17"/>
              </a:solidFill>
              <a:effectLst>
                <a:outerShdw blurRad="38100" dist="38100" dir="2700000" algn="tl">
                  <a:srgbClr val="000000">
                    <a:alpha val="43137"/>
                  </a:srgbClr>
                </a:outerShdw>
              </a:effectLst>
              <a:ea typeface="黑体" panose="02010609060101010101" pitchFamily="49" charset="-122"/>
            </a:endParaRPr>
          </a:p>
        </p:txBody>
      </p:sp>
      <p:cxnSp>
        <p:nvCxnSpPr>
          <p:cNvPr id="12" name="直接连接符 11"/>
          <p:cNvCxnSpPr/>
          <p:nvPr/>
        </p:nvCxnSpPr>
        <p:spPr>
          <a:xfrm>
            <a:off x="467544" y="1501190"/>
            <a:ext cx="3384376" cy="0"/>
          </a:xfrm>
          <a:prstGeom prst="line">
            <a:avLst/>
          </a:prstGeom>
          <a:ln>
            <a:solidFill>
              <a:srgbClr val="811C17"/>
            </a:solidFill>
          </a:ln>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443606" y="1836982"/>
            <a:ext cx="4148014" cy="1986954"/>
          </a:xfrm>
          <a:prstGeom prst="rect">
            <a:avLst/>
          </a:prstGeom>
          <a:noFill/>
        </p:spPr>
        <p:txBody>
          <a:bodyPr wrap="square" rtlCol="0">
            <a:spAutoFit/>
          </a:bodyPr>
          <a:lstStyle/>
          <a:p>
            <a:pPr>
              <a:lnSpc>
                <a:spcPct val="130000"/>
              </a:lnSpc>
            </a:pPr>
            <a:r>
              <a:rPr lang="en-US" altLang="zh-CN" sz="1600" b="1" dirty="0"/>
              <a:t>Course: A Critical Study of English Poetry</a:t>
            </a:r>
          </a:p>
          <a:p>
            <a:pPr>
              <a:lnSpc>
                <a:spcPct val="130000"/>
              </a:lnSpc>
            </a:pPr>
            <a:r>
              <a:rPr lang="en-US" altLang="zh-CN" sz="1600" b="1" dirty="0"/>
              <a:t>Course Type: Compulsory</a:t>
            </a:r>
          </a:p>
          <a:p>
            <a:pPr>
              <a:lnSpc>
                <a:spcPct val="130000"/>
              </a:lnSpc>
            </a:pPr>
            <a:r>
              <a:rPr lang="en-US" altLang="zh-CN" sz="1600" b="1" dirty="0"/>
              <a:t>Credits: 2 </a:t>
            </a:r>
          </a:p>
          <a:p>
            <a:pPr>
              <a:lnSpc>
                <a:spcPct val="130000"/>
              </a:lnSpc>
            </a:pPr>
            <a:r>
              <a:rPr lang="en-US" altLang="zh-CN" sz="1600" b="1" dirty="0"/>
              <a:t>Contact Hours: 32</a:t>
            </a:r>
            <a:endParaRPr lang="zh-CN" altLang="zh-CN" sz="1600" b="1" dirty="0"/>
          </a:p>
          <a:p>
            <a:pPr>
              <a:lnSpc>
                <a:spcPct val="130000"/>
              </a:lnSpc>
            </a:pPr>
            <a:r>
              <a:rPr lang="en-US" altLang="zh-CN" sz="1600" b="1" dirty="0"/>
              <a:t>Semester: Fall, Week 1-11</a:t>
            </a:r>
          </a:p>
          <a:p>
            <a:pPr>
              <a:lnSpc>
                <a:spcPct val="130000"/>
              </a:lnSpc>
            </a:pPr>
            <a:r>
              <a:rPr lang="en-US" altLang="zh-CN" sz="1600" b="1" dirty="0"/>
              <a:t>                   3 classes per week</a:t>
            </a:r>
          </a:p>
        </p:txBody>
      </p:sp>
      <p:pic>
        <p:nvPicPr>
          <p:cNvPr id="11" name="图片 10" descr="谭琼琳_副本"/>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9216" y="1196939"/>
            <a:ext cx="3995604" cy="3085638"/>
          </a:xfrm>
          <a:prstGeom prst="rect">
            <a:avLst/>
          </a:prstGeom>
          <a:noFill/>
          <a:ln>
            <a:noFill/>
          </a:ln>
        </p:spPr>
      </p:pic>
      <p:sp>
        <p:nvSpPr>
          <p:cNvPr id="3" name="TextBox 2"/>
          <p:cNvSpPr txBox="1"/>
          <p:nvPr/>
        </p:nvSpPr>
        <p:spPr>
          <a:xfrm>
            <a:off x="323528" y="4170765"/>
            <a:ext cx="5256584" cy="1026691"/>
          </a:xfrm>
          <a:prstGeom prst="rect">
            <a:avLst/>
          </a:prstGeom>
          <a:noFill/>
        </p:spPr>
        <p:txBody>
          <a:bodyPr wrap="square" rtlCol="0">
            <a:spAutoFit/>
          </a:bodyPr>
          <a:lstStyle/>
          <a:p>
            <a:pPr>
              <a:lnSpc>
                <a:spcPct val="130000"/>
              </a:lnSpc>
            </a:pPr>
            <a:r>
              <a:rPr lang="en-US" altLang="zh-CN" sz="1600" b="1" dirty="0"/>
              <a:t>Course Instructor: </a:t>
            </a:r>
          </a:p>
          <a:p>
            <a:pPr>
              <a:lnSpc>
                <a:spcPct val="130000"/>
              </a:lnSpc>
            </a:pPr>
            <a:r>
              <a:rPr lang="en-US" altLang="zh-CN" sz="1600" b="1" dirty="0"/>
              <a:t>Prof. Dr. Joan </a:t>
            </a:r>
            <a:r>
              <a:rPr lang="en-US" altLang="zh-CN" sz="1600" b="1" dirty="0" err="1"/>
              <a:t>Qionglin</a:t>
            </a:r>
            <a:r>
              <a:rPr lang="en-US" altLang="zh-CN" sz="1600" b="1" dirty="0"/>
              <a:t> Tan </a:t>
            </a:r>
          </a:p>
          <a:p>
            <a:pPr>
              <a:lnSpc>
                <a:spcPct val="130000"/>
              </a:lnSpc>
            </a:pPr>
            <a:r>
              <a:rPr lang="en-US" altLang="zh-CN" sz="1600" b="1" dirty="0"/>
              <a:t>Specialty: </a:t>
            </a:r>
            <a:r>
              <a:rPr lang="en-US" altLang="zh-CN" sz="1600" b="1" dirty="0" err="1"/>
              <a:t>Ecopoetics</a:t>
            </a:r>
            <a:r>
              <a:rPr lang="en-US" altLang="zh-CN" sz="1600" b="1" dirty="0"/>
              <a:t>, </a:t>
            </a:r>
            <a:r>
              <a:rPr lang="en-US" altLang="zh-CN" sz="1600" b="1" dirty="0" err="1"/>
              <a:t>Ekphrasis</a:t>
            </a:r>
            <a:r>
              <a:rPr lang="en-US" altLang="zh-CN" sz="1600" b="1" dirty="0"/>
              <a:t>, and Environmental Ethics</a:t>
            </a:r>
          </a:p>
        </p:txBody>
      </p:sp>
    </p:spTree>
    <p:extLst>
      <p:ext uri="{BB962C8B-B14F-4D97-AF65-F5344CB8AC3E}">
        <p14:creationId xmlns:p14="http://schemas.microsoft.com/office/powerpoint/2010/main" xmlns="" val="3341931173"/>
      </p:ext>
    </p:extLst>
  </p:cSld>
  <p:clrMapOvr>
    <a:masterClrMapping/>
  </p:clrMapOvr>
  <p:transition spd="slow">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文本框 1">
            <a:extLst>
              <a:ext uri="{FF2B5EF4-FFF2-40B4-BE49-F238E27FC236}">
                <a16:creationId xmlns:a16="http://schemas.microsoft.com/office/drawing/2014/main" xmlns="" id="{183C879A-C228-0170-B03A-2AF758A651BF}"/>
              </a:ext>
            </a:extLst>
          </p:cNvPr>
          <p:cNvSpPr txBox="1"/>
          <p:nvPr/>
        </p:nvSpPr>
        <p:spPr>
          <a:xfrm>
            <a:off x="418406" y="549488"/>
            <a:ext cx="8568952" cy="1993110"/>
          </a:xfrm>
          <a:prstGeom prst="rect">
            <a:avLst/>
          </a:prstGeom>
          <a:noFill/>
        </p:spPr>
        <p:txBody>
          <a:bodyPr wrap="square" rtlCol="0">
            <a:spAutoFit/>
          </a:bodyPr>
          <a:lstStyle/>
          <a:p>
            <a:r>
              <a:rPr lang="en-US" altLang="zh-CN" b="1" dirty="0">
                <a:solidFill>
                  <a:srgbClr val="811C17"/>
                </a:solidFill>
              </a:rPr>
              <a:t>Ezra Pound, Ernest </a:t>
            </a:r>
            <a:r>
              <a:rPr lang="en-US" altLang="zh-CN" b="1" dirty="0" err="1">
                <a:solidFill>
                  <a:srgbClr val="811C17"/>
                </a:solidFill>
              </a:rPr>
              <a:t>Fenollosa</a:t>
            </a:r>
            <a:r>
              <a:rPr lang="en-US" altLang="zh-CN" b="1" dirty="0">
                <a:solidFill>
                  <a:srgbClr val="811C17"/>
                </a:solidFill>
              </a:rPr>
              <a:t> and Modern English Poetry</a:t>
            </a:r>
          </a:p>
          <a:p>
            <a:endParaRPr lang="en-US" altLang="zh-CN" b="1" dirty="0">
              <a:solidFill>
                <a:srgbClr val="811C17"/>
              </a:solidFill>
            </a:endParaRPr>
          </a:p>
          <a:p>
            <a:r>
              <a:rPr lang="en-US" altLang="zh-CN" sz="1600" b="1" dirty="0">
                <a:solidFill>
                  <a:srgbClr val="002060"/>
                </a:solidFill>
              </a:rPr>
              <a:t>Research Questions </a:t>
            </a:r>
          </a:p>
          <a:p>
            <a:pPr marL="342900" lvl="0" indent="-342900">
              <a:lnSpc>
                <a:spcPct val="150000"/>
              </a:lnSpc>
              <a:buClr>
                <a:srgbClr val="000000"/>
              </a:buClr>
              <a:buFont typeface="+mj-lt"/>
              <a:buAutoNum type="arabicParenR"/>
            </a:pPr>
            <a:r>
              <a:rPr lang="en-US" altLang="zh-CN" sz="1600" b="1" kern="100" dirty="0">
                <a:solidFill>
                  <a:srgbClr val="002060"/>
                </a:solidFill>
                <a:effectLst/>
                <a:ea typeface="宋体" panose="02010600030101010101" pitchFamily="2" charset="-122"/>
                <a:cs typeface="Times New Roman" panose="02020603050405020304" pitchFamily="18" charset="0"/>
              </a:rPr>
              <a:t>How to understand Snyder’s riprapping as his unique ideogrammic method?</a:t>
            </a:r>
            <a:endParaRPr lang="zh-CN" altLang="zh-CN" sz="1600" b="1" kern="100" dirty="0">
              <a:solidFill>
                <a:srgbClr val="002060"/>
              </a:solidFill>
              <a:effectLst/>
              <a:ea typeface="等线" panose="02010600030101010101" pitchFamily="2" charset="-122"/>
              <a:cs typeface="Times New Roman" panose="02020603050405020304" pitchFamily="18" charset="0"/>
            </a:endParaRPr>
          </a:p>
          <a:p>
            <a:pPr marL="342900" lvl="0" indent="-342900">
              <a:lnSpc>
                <a:spcPct val="150000"/>
              </a:lnSpc>
              <a:buClr>
                <a:srgbClr val="000000"/>
              </a:buClr>
              <a:buFont typeface="+mj-lt"/>
              <a:buAutoNum type="arabicParenR"/>
            </a:pPr>
            <a:r>
              <a:rPr lang="en-US" altLang="zh-CN" sz="1600" b="1" kern="100" dirty="0">
                <a:solidFill>
                  <a:srgbClr val="002060"/>
                </a:solidFill>
                <a:effectLst/>
                <a:ea typeface="宋体" panose="02010600030101010101" pitchFamily="2" charset="-122"/>
                <a:cs typeface="Times New Roman" panose="02020603050405020304" pitchFamily="18" charset="0"/>
              </a:rPr>
              <a:t>How to understand the significance of </a:t>
            </a:r>
            <a:r>
              <a:rPr lang="en-US" altLang="zh-CN" sz="1600" b="1" kern="100" dirty="0" err="1">
                <a:solidFill>
                  <a:srgbClr val="002060"/>
                </a:solidFill>
                <a:effectLst/>
                <a:ea typeface="宋体" panose="02010600030101010101" pitchFamily="2" charset="-122"/>
                <a:cs typeface="Times New Roman" panose="02020603050405020304" pitchFamily="18" charset="0"/>
              </a:rPr>
              <a:t>Fenollosa’s</a:t>
            </a:r>
            <a:r>
              <a:rPr lang="en-US" altLang="zh-CN" sz="1600" b="1" kern="100" dirty="0">
                <a:solidFill>
                  <a:srgbClr val="002060"/>
                </a:solidFill>
                <a:effectLst/>
                <a:ea typeface="宋体" panose="02010600030101010101" pitchFamily="2" charset="-122"/>
                <a:cs typeface="Times New Roman" panose="02020603050405020304" pitchFamily="18" charset="0"/>
              </a:rPr>
              <a:t> manuscript?</a:t>
            </a:r>
            <a:endParaRPr lang="zh-CN" altLang="zh-CN" sz="1600" b="1" kern="100" dirty="0">
              <a:solidFill>
                <a:srgbClr val="002060"/>
              </a:solidFill>
              <a:effectLst/>
              <a:ea typeface="等线" panose="02010600030101010101" pitchFamily="2" charset="-122"/>
              <a:cs typeface="Times New Roman" panose="02020603050405020304" pitchFamily="18" charset="0"/>
            </a:endParaRPr>
          </a:p>
          <a:p>
            <a:pPr marL="342900" lvl="0" indent="-342900">
              <a:lnSpc>
                <a:spcPct val="150000"/>
              </a:lnSpc>
              <a:spcAft>
                <a:spcPts val="800"/>
              </a:spcAft>
              <a:buClr>
                <a:srgbClr val="000000"/>
              </a:buClr>
              <a:buFont typeface="+mj-lt"/>
              <a:buAutoNum type="arabicParenR"/>
            </a:pPr>
            <a:r>
              <a:rPr lang="en-US" altLang="zh-CN" sz="1600" b="1" kern="0" dirty="0">
                <a:solidFill>
                  <a:srgbClr val="002060"/>
                </a:solidFill>
                <a:effectLst/>
                <a:ea typeface="宋体" panose="02010600030101010101" pitchFamily="2" charset="-122"/>
                <a:cs typeface="Times New Roman" panose="02020603050405020304" pitchFamily="18" charset="0"/>
              </a:rPr>
              <a:t>Why is the Chinese written character seen as a medium or vehicle for English poetry?</a:t>
            </a:r>
            <a:endParaRPr lang="zh-CN" altLang="zh-CN" sz="1600" b="1" kern="100" dirty="0">
              <a:solidFill>
                <a:srgbClr val="002060"/>
              </a:solidFill>
              <a:effectLst/>
              <a:ea typeface="等线"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xmlns="" id="{F55F8E0F-A5F6-C2FB-FAB9-9C0F80BAC098}"/>
              </a:ext>
            </a:extLst>
          </p:cNvPr>
          <p:cNvSpPr txBox="1"/>
          <p:nvPr/>
        </p:nvSpPr>
        <p:spPr>
          <a:xfrm>
            <a:off x="418406" y="2924944"/>
            <a:ext cx="4596333" cy="584775"/>
          </a:xfrm>
          <a:prstGeom prst="rect">
            <a:avLst/>
          </a:prstGeom>
          <a:noFill/>
        </p:spPr>
        <p:txBody>
          <a:bodyPr wrap="square" rtlCol="0">
            <a:spAutoFit/>
          </a:bodyPr>
          <a:lstStyle/>
          <a:p>
            <a:r>
              <a:rPr lang="en-US" altLang="zh-CN" sz="1600" b="1" dirty="0">
                <a:solidFill>
                  <a:srgbClr val="811C17"/>
                </a:solidFill>
              </a:rPr>
              <a:t>Brief Reading and Understanding </a:t>
            </a:r>
          </a:p>
          <a:p>
            <a:r>
              <a:rPr lang="en-US" altLang="zh-CN" sz="1600" b="1" dirty="0">
                <a:solidFill>
                  <a:srgbClr val="002060"/>
                </a:solidFill>
              </a:rPr>
              <a:t>Ernest </a:t>
            </a:r>
            <a:r>
              <a:rPr lang="en-US" altLang="zh-CN" sz="1600" b="1" dirty="0" err="1">
                <a:solidFill>
                  <a:srgbClr val="002060"/>
                </a:solidFill>
              </a:rPr>
              <a:t>Fenollosa’s</a:t>
            </a:r>
            <a:r>
              <a:rPr lang="en-US" altLang="zh-CN" sz="1600" b="1" dirty="0">
                <a:solidFill>
                  <a:srgbClr val="002060"/>
                </a:solidFill>
              </a:rPr>
              <a:t> Manuscript Edited by Ezra Pound</a:t>
            </a:r>
            <a:endParaRPr lang="zh-CN" altLang="en-US" sz="1600" dirty="0">
              <a:solidFill>
                <a:srgbClr val="002060"/>
              </a:solidFill>
            </a:endParaRPr>
          </a:p>
        </p:txBody>
      </p:sp>
      <p:pic>
        <p:nvPicPr>
          <p:cNvPr id="5" name="图片 4" descr="图形用户界面, 文本&#10;&#10;描述已自动生成">
            <a:extLst>
              <a:ext uri="{FF2B5EF4-FFF2-40B4-BE49-F238E27FC236}">
                <a16:creationId xmlns:a16="http://schemas.microsoft.com/office/drawing/2014/main" xmlns="" id="{25994380-FF73-C079-52A0-C0B0DDC1763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87624" y="4077072"/>
            <a:ext cx="5153744" cy="1295581"/>
          </a:xfrm>
          <a:prstGeom prst="rect">
            <a:avLst/>
          </a:prstGeom>
        </p:spPr>
      </p:pic>
    </p:spTree>
    <p:extLst>
      <p:ext uri="{BB962C8B-B14F-4D97-AF65-F5344CB8AC3E}">
        <p14:creationId xmlns:p14="http://schemas.microsoft.com/office/powerpoint/2010/main" xmlns="" val="1275787640"/>
      </p:ext>
    </p:extLst>
  </p:cSld>
  <p:clrMapOvr>
    <a:masterClrMapping/>
  </p:clrMapOvr>
  <p:transition spd="slow">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图片 3" descr="文本, 信件&#10;&#10;描述已自动生成">
            <a:extLst>
              <a:ext uri="{FF2B5EF4-FFF2-40B4-BE49-F238E27FC236}">
                <a16:creationId xmlns:a16="http://schemas.microsoft.com/office/drawing/2014/main" xmlns="" id="{65A09CA4-6CB3-34AD-0B1C-623056CFE01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551" y="635896"/>
            <a:ext cx="6035705" cy="4881336"/>
          </a:xfrm>
          <a:prstGeom prst="rect">
            <a:avLst/>
          </a:prstGeom>
        </p:spPr>
      </p:pic>
      <p:cxnSp>
        <p:nvCxnSpPr>
          <p:cNvPr id="6" name="直接连接符 5">
            <a:extLst>
              <a:ext uri="{FF2B5EF4-FFF2-40B4-BE49-F238E27FC236}">
                <a16:creationId xmlns:a16="http://schemas.microsoft.com/office/drawing/2014/main" xmlns="" id="{49E8050B-C6E2-D49F-E554-FD0E40E0E1CF}"/>
              </a:ext>
            </a:extLst>
          </p:cNvPr>
          <p:cNvCxnSpPr/>
          <p:nvPr/>
        </p:nvCxnSpPr>
        <p:spPr>
          <a:xfrm>
            <a:off x="4499992" y="1628800"/>
            <a:ext cx="165618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直接连接符 9">
            <a:extLst>
              <a:ext uri="{FF2B5EF4-FFF2-40B4-BE49-F238E27FC236}">
                <a16:creationId xmlns:a16="http://schemas.microsoft.com/office/drawing/2014/main" xmlns="" id="{198BA0FA-02C9-9244-91CC-EA2CF4AD9F67}"/>
              </a:ext>
            </a:extLst>
          </p:cNvPr>
          <p:cNvCxnSpPr/>
          <p:nvPr/>
        </p:nvCxnSpPr>
        <p:spPr>
          <a:xfrm>
            <a:off x="683568" y="1844824"/>
            <a:ext cx="144016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直接连接符 10">
            <a:extLst>
              <a:ext uri="{FF2B5EF4-FFF2-40B4-BE49-F238E27FC236}">
                <a16:creationId xmlns:a16="http://schemas.microsoft.com/office/drawing/2014/main" xmlns="" id="{824103D0-9C25-DB90-51FF-3994333D6EA3}"/>
              </a:ext>
            </a:extLst>
          </p:cNvPr>
          <p:cNvCxnSpPr>
            <a:cxnSpLocks/>
          </p:cNvCxnSpPr>
          <p:nvPr/>
        </p:nvCxnSpPr>
        <p:spPr>
          <a:xfrm>
            <a:off x="765845" y="2132856"/>
            <a:ext cx="409418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直接连接符 12">
            <a:extLst>
              <a:ext uri="{FF2B5EF4-FFF2-40B4-BE49-F238E27FC236}">
                <a16:creationId xmlns:a16="http://schemas.microsoft.com/office/drawing/2014/main" xmlns="" id="{62411B22-6A64-8697-1844-C3DE6E76CA54}"/>
              </a:ext>
            </a:extLst>
          </p:cNvPr>
          <p:cNvCxnSpPr>
            <a:cxnSpLocks/>
          </p:cNvCxnSpPr>
          <p:nvPr/>
        </p:nvCxnSpPr>
        <p:spPr>
          <a:xfrm>
            <a:off x="765845" y="4149080"/>
            <a:ext cx="2726035" cy="0"/>
          </a:xfrm>
          <a:prstGeom prst="line">
            <a:avLst/>
          </a:prstGeom>
        </p:spPr>
        <p:style>
          <a:lnRef idx="3">
            <a:schemeClr val="accent2"/>
          </a:lnRef>
          <a:fillRef idx="0">
            <a:schemeClr val="accent2"/>
          </a:fillRef>
          <a:effectRef idx="2">
            <a:schemeClr val="accent2"/>
          </a:effectRef>
          <a:fontRef idx="minor">
            <a:schemeClr val="tx1"/>
          </a:fontRef>
        </p:style>
      </p:cxnSp>
      <p:pic>
        <p:nvPicPr>
          <p:cNvPr id="16" name="图片 15" descr="手机屏幕截图&#10;&#10;描述已自动生成">
            <a:extLst>
              <a:ext uri="{FF2B5EF4-FFF2-40B4-BE49-F238E27FC236}">
                <a16:creationId xmlns:a16="http://schemas.microsoft.com/office/drawing/2014/main" xmlns="" id="{F2D634F6-71D3-B6A4-D4AD-A014D91B908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721" y="5343719"/>
            <a:ext cx="4534533" cy="1086002"/>
          </a:xfrm>
          <a:prstGeom prst="rect">
            <a:avLst/>
          </a:prstGeom>
        </p:spPr>
      </p:pic>
      <p:pic>
        <p:nvPicPr>
          <p:cNvPr id="18" name="图片 17" descr="手机屏幕截图&#10;&#10;描述已自动生成">
            <a:extLst>
              <a:ext uri="{FF2B5EF4-FFF2-40B4-BE49-F238E27FC236}">
                <a16:creationId xmlns:a16="http://schemas.microsoft.com/office/drawing/2014/main" xmlns="" id="{A8E81406-0765-BEBC-74AB-9A8502DEADA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06098" y="5343716"/>
            <a:ext cx="4407392" cy="1086001"/>
          </a:xfrm>
          <a:prstGeom prst="rect">
            <a:avLst/>
          </a:prstGeom>
        </p:spPr>
      </p:pic>
    </p:spTree>
    <p:extLst>
      <p:ext uri="{BB962C8B-B14F-4D97-AF65-F5344CB8AC3E}">
        <p14:creationId xmlns:p14="http://schemas.microsoft.com/office/powerpoint/2010/main" xmlns="" val="3112371878"/>
      </p:ext>
    </p:extLst>
  </p:cSld>
  <p:clrMapOvr>
    <a:masterClrMapping/>
  </p:clrMapOvr>
  <p:transition spd="slow">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 name="图片 2" descr="文本, 信件&#10;&#10;描述已自动生成">
            <a:extLst>
              <a:ext uri="{FF2B5EF4-FFF2-40B4-BE49-F238E27FC236}">
                <a16:creationId xmlns:a16="http://schemas.microsoft.com/office/drawing/2014/main" xmlns="" id="{038494C8-A1EC-1F53-F04A-1AEE64A828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577999"/>
            <a:ext cx="4906060" cy="3143689"/>
          </a:xfrm>
          <a:prstGeom prst="rect">
            <a:avLst/>
          </a:prstGeom>
        </p:spPr>
      </p:pic>
      <p:pic>
        <p:nvPicPr>
          <p:cNvPr id="5" name="图片 4" descr="手机屏幕截图&#10;&#10;中度可信度描述已自动生成">
            <a:extLst>
              <a:ext uri="{FF2B5EF4-FFF2-40B4-BE49-F238E27FC236}">
                <a16:creationId xmlns:a16="http://schemas.microsoft.com/office/drawing/2014/main" xmlns="" id="{391DBFC3-80EE-2753-1D4D-9699FCDA9C2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66792" y="627162"/>
            <a:ext cx="3672408" cy="482004"/>
          </a:xfrm>
          <a:prstGeom prst="rect">
            <a:avLst/>
          </a:prstGeom>
        </p:spPr>
      </p:pic>
      <p:pic>
        <p:nvPicPr>
          <p:cNvPr id="7" name="图片 6" descr="文本&#10;&#10;描述已自动生成">
            <a:extLst>
              <a:ext uri="{FF2B5EF4-FFF2-40B4-BE49-F238E27FC236}">
                <a16:creationId xmlns:a16="http://schemas.microsoft.com/office/drawing/2014/main" xmlns="" id="{26F012F4-023C-CED6-57BB-D9653F2B4AC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90671" y="1109166"/>
            <a:ext cx="3946194" cy="2319834"/>
          </a:xfrm>
          <a:prstGeom prst="rect">
            <a:avLst/>
          </a:prstGeom>
        </p:spPr>
      </p:pic>
      <p:pic>
        <p:nvPicPr>
          <p:cNvPr id="9" name="图片 8" descr="文本, 信件&#10;&#10;描述已自动生成">
            <a:extLst>
              <a:ext uri="{FF2B5EF4-FFF2-40B4-BE49-F238E27FC236}">
                <a16:creationId xmlns:a16="http://schemas.microsoft.com/office/drawing/2014/main" xmlns="" id="{A4EFCF04-842E-EAD5-7E19-6A9CBC361AD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18862" y="3901999"/>
            <a:ext cx="3968267" cy="1944216"/>
          </a:xfrm>
          <a:prstGeom prst="rect">
            <a:avLst/>
          </a:prstGeom>
        </p:spPr>
      </p:pic>
      <p:pic>
        <p:nvPicPr>
          <p:cNvPr id="11" name="图片 10" descr="文本&#10;&#10;描述已自动生成">
            <a:extLst>
              <a:ext uri="{FF2B5EF4-FFF2-40B4-BE49-F238E27FC236}">
                <a16:creationId xmlns:a16="http://schemas.microsoft.com/office/drawing/2014/main" xmlns="" id="{06C3B9CF-BAE3-862E-28F9-7A91EC38E571}"/>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70913" y="3901999"/>
            <a:ext cx="4477375" cy="495369"/>
          </a:xfrm>
          <a:prstGeom prst="rect">
            <a:avLst/>
          </a:prstGeom>
        </p:spPr>
      </p:pic>
      <p:pic>
        <p:nvPicPr>
          <p:cNvPr id="16" name="图片 15" descr="手机截图图人的照片上写着字&#10;&#10;中度可信度描述已自动生成">
            <a:extLst>
              <a:ext uri="{FF2B5EF4-FFF2-40B4-BE49-F238E27FC236}">
                <a16:creationId xmlns:a16="http://schemas.microsoft.com/office/drawing/2014/main" xmlns="" id="{B5465326-B989-FC9F-7ABF-7C80D44AEB0D}"/>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99465" y="4397368"/>
            <a:ext cx="4620270" cy="2172003"/>
          </a:xfrm>
          <a:prstGeom prst="rect">
            <a:avLst/>
          </a:prstGeom>
        </p:spPr>
      </p:pic>
    </p:spTree>
    <p:extLst>
      <p:ext uri="{BB962C8B-B14F-4D97-AF65-F5344CB8AC3E}">
        <p14:creationId xmlns:p14="http://schemas.microsoft.com/office/powerpoint/2010/main" xmlns="" val="3243753347"/>
      </p:ext>
    </p:extLst>
  </p:cSld>
  <p:clrMapOvr>
    <a:masterClrMapping/>
  </p:clrMapOvr>
  <p:transition spd="slow">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 name="图片 2" descr="文本, 信件&#10;&#10;描述已自动生成">
            <a:extLst>
              <a:ext uri="{FF2B5EF4-FFF2-40B4-BE49-F238E27FC236}">
                <a16:creationId xmlns:a16="http://schemas.microsoft.com/office/drawing/2014/main" xmlns="" id="{EA429A02-6A78-8D5E-975D-1306D7CFCB4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95367" y="3645025"/>
            <a:ext cx="4328510" cy="2376264"/>
          </a:xfrm>
          <a:prstGeom prst="rect">
            <a:avLst/>
          </a:prstGeom>
        </p:spPr>
      </p:pic>
      <p:pic>
        <p:nvPicPr>
          <p:cNvPr id="5" name="图片 4" descr="文本, 信件&#10;&#10;描述已自动生成">
            <a:extLst>
              <a:ext uri="{FF2B5EF4-FFF2-40B4-BE49-F238E27FC236}">
                <a16:creationId xmlns:a16="http://schemas.microsoft.com/office/drawing/2014/main" xmlns="" id="{FBBF84FA-39CB-842F-5C7F-1A343051EA8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573807"/>
            <a:ext cx="4791744" cy="2943636"/>
          </a:xfrm>
          <a:prstGeom prst="rect">
            <a:avLst/>
          </a:prstGeom>
        </p:spPr>
      </p:pic>
    </p:spTree>
    <p:extLst>
      <p:ext uri="{BB962C8B-B14F-4D97-AF65-F5344CB8AC3E}">
        <p14:creationId xmlns:p14="http://schemas.microsoft.com/office/powerpoint/2010/main" xmlns="" val="2417480901"/>
      </p:ext>
    </p:extLst>
  </p:cSld>
  <p:clrMapOvr>
    <a:masterClrMapping/>
  </p:clrMapOvr>
  <p:transition spd="slow">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 name="图片 2" descr="文本&#10;&#10;描述已自动生成">
            <a:extLst>
              <a:ext uri="{FF2B5EF4-FFF2-40B4-BE49-F238E27FC236}">
                <a16:creationId xmlns:a16="http://schemas.microsoft.com/office/drawing/2014/main" xmlns="" id="{D310E327-CF5A-B430-7181-6A30A7E0827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37468" y="2852936"/>
            <a:ext cx="4111512" cy="3240360"/>
          </a:xfrm>
          <a:prstGeom prst="rect">
            <a:avLst/>
          </a:prstGeom>
        </p:spPr>
      </p:pic>
      <p:pic>
        <p:nvPicPr>
          <p:cNvPr id="5" name="图片 4" descr="文本&#10;&#10;描述已自动生成">
            <a:extLst>
              <a:ext uri="{FF2B5EF4-FFF2-40B4-BE49-F238E27FC236}">
                <a16:creationId xmlns:a16="http://schemas.microsoft.com/office/drawing/2014/main" xmlns="" id="{BB4539B1-4FCE-B58E-6E70-14BA95EE13A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57199"/>
            <a:ext cx="4860032" cy="4840355"/>
          </a:xfrm>
          <a:prstGeom prst="rect">
            <a:avLst/>
          </a:prstGeom>
        </p:spPr>
      </p:pic>
    </p:spTree>
    <p:extLst>
      <p:ext uri="{BB962C8B-B14F-4D97-AF65-F5344CB8AC3E}">
        <p14:creationId xmlns:p14="http://schemas.microsoft.com/office/powerpoint/2010/main" xmlns="" val="3823987016"/>
      </p:ext>
    </p:extLst>
  </p:cSld>
  <p:clrMapOvr>
    <a:masterClrMapping/>
  </p:clrMapOvr>
  <p:transition spd="slow">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 name="图片 2" descr="文本&#10;&#10;低可信度描述已自动生成">
            <a:extLst>
              <a:ext uri="{FF2B5EF4-FFF2-40B4-BE49-F238E27FC236}">
                <a16:creationId xmlns:a16="http://schemas.microsoft.com/office/drawing/2014/main" xmlns="" id="{7FD1319F-28A3-E371-45C0-C3F1684CA78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95784" y="2354431"/>
            <a:ext cx="4363117" cy="1074568"/>
          </a:xfrm>
          <a:prstGeom prst="rect">
            <a:avLst/>
          </a:prstGeom>
        </p:spPr>
      </p:pic>
      <p:pic>
        <p:nvPicPr>
          <p:cNvPr id="5" name="图片 4" descr="文本&#10;&#10;描述已自动生成">
            <a:extLst>
              <a:ext uri="{FF2B5EF4-FFF2-40B4-BE49-F238E27FC236}">
                <a16:creationId xmlns:a16="http://schemas.microsoft.com/office/drawing/2014/main" xmlns="" id="{CD5A04C7-40E1-C8E5-4FEB-C7016B2277D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92986" y="3429001"/>
            <a:ext cx="4351013" cy="2592288"/>
          </a:xfrm>
          <a:prstGeom prst="rect">
            <a:avLst/>
          </a:prstGeom>
        </p:spPr>
      </p:pic>
      <p:pic>
        <p:nvPicPr>
          <p:cNvPr id="7" name="图片 6" descr="文本&#10;&#10;描述已自动生成">
            <a:extLst>
              <a:ext uri="{FF2B5EF4-FFF2-40B4-BE49-F238E27FC236}">
                <a16:creationId xmlns:a16="http://schemas.microsoft.com/office/drawing/2014/main" xmlns="" id="{5AD2C5D1-02FA-2DBB-4070-244790BC07D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447" y="475481"/>
            <a:ext cx="4744112" cy="3801005"/>
          </a:xfrm>
          <a:prstGeom prst="rect">
            <a:avLst/>
          </a:prstGeom>
        </p:spPr>
      </p:pic>
    </p:spTree>
    <p:extLst>
      <p:ext uri="{BB962C8B-B14F-4D97-AF65-F5344CB8AC3E}">
        <p14:creationId xmlns:p14="http://schemas.microsoft.com/office/powerpoint/2010/main" xmlns="" val="2736800697"/>
      </p:ext>
    </p:extLst>
  </p:cSld>
  <p:clrMapOvr>
    <a:masterClrMapping/>
  </p:clrMapOvr>
  <p:transition spd="slow">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 name="图片 2" descr="文本, 信件&#10;&#10;描述已自动生成">
            <a:extLst>
              <a:ext uri="{FF2B5EF4-FFF2-40B4-BE49-F238E27FC236}">
                <a16:creationId xmlns:a16="http://schemas.microsoft.com/office/drawing/2014/main" xmlns="" id="{4D871826-DAC4-884E-2EBC-2C045680F5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2080" y="1628800"/>
            <a:ext cx="3597521" cy="1178227"/>
          </a:xfrm>
          <a:prstGeom prst="rect">
            <a:avLst/>
          </a:prstGeom>
        </p:spPr>
      </p:pic>
      <p:pic>
        <p:nvPicPr>
          <p:cNvPr id="5" name="图片 4" descr="报纸上的文字&#10;&#10;描述已自动生成">
            <a:extLst>
              <a:ext uri="{FF2B5EF4-FFF2-40B4-BE49-F238E27FC236}">
                <a16:creationId xmlns:a16="http://schemas.microsoft.com/office/drawing/2014/main" xmlns="" id="{886E29E5-3FE8-7AE0-75F5-799105FD9E0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20072" y="2891408"/>
            <a:ext cx="3784923" cy="3361715"/>
          </a:xfrm>
          <a:prstGeom prst="rect">
            <a:avLst/>
          </a:prstGeom>
        </p:spPr>
      </p:pic>
      <p:pic>
        <p:nvPicPr>
          <p:cNvPr id="7" name="图片 6" descr="文本&#10;&#10;描述已自动生成">
            <a:extLst>
              <a:ext uri="{FF2B5EF4-FFF2-40B4-BE49-F238E27FC236}">
                <a16:creationId xmlns:a16="http://schemas.microsoft.com/office/drawing/2014/main" xmlns="" id="{635F1DF2-E5C5-7982-396F-30C575F7882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0" y="457200"/>
            <a:ext cx="4505954" cy="819264"/>
          </a:xfrm>
          <a:prstGeom prst="rect">
            <a:avLst/>
          </a:prstGeom>
        </p:spPr>
      </p:pic>
      <p:pic>
        <p:nvPicPr>
          <p:cNvPr id="9" name="图片 8" descr="报纸上的文字&#10;&#10;中度可信度描述已自动生成">
            <a:extLst>
              <a:ext uri="{FF2B5EF4-FFF2-40B4-BE49-F238E27FC236}">
                <a16:creationId xmlns:a16="http://schemas.microsoft.com/office/drawing/2014/main" xmlns="" id="{764D9225-2AAF-A240-ADE1-83C9DCB1D33B}"/>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0952" y="1196752"/>
            <a:ext cx="4648849" cy="4763165"/>
          </a:xfrm>
          <a:prstGeom prst="rect">
            <a:avLst/>
          </a:prstGeom>
        </p:spPr>
      </p:pic>
    </p:spTree>
    <p:extLst>
      <p:ext uri="{BB962C8B-B14F-4D97-AF65-F5344CB8AC3E}">
        <p14:creationId xmlns:p14="http://schemas.microsoft.com/office/powerpoint/2010/main" xmlns="" val="1752765403"/>
      </p:ext>
    </p:extLst>
  </p:cSld>
  <p:clrMapOvr>
    <a:masterClrMapping/>
  </p:clrMapOvr>
  <p:transition spd="slow">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 name="图片 2" descr="文本&#10;&#10;描述已自动生成">
            <a:extLst>
              <a:ext uri="{FF2B5EF4-FFF2-40B4-BE49-F238E27FC236}">
                <a16:creationId xmlns:a16="http://schemas.microsoft.com/office/drawing/2014/main" xmlns="" id="{3DFF7678-0C00-E1D0-039A-DE1576C044E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23728" y="2996952"/>
            <a:ext cx="5965758" cy="1871610"/>
          </a:xfrm>
          <a:prstGeom prst="rect">
            <a:avLst/>
          </a:prstGeom>
        </p:spPr>
      </p:pic>
      <p:pic>
        <p:nvPicPr>
          <p:cNvPr id="5" name="图片 4" descr="文本, 信件&#10;&#10;描述已自动生成">
            <a:extLst>
              <a:ext uri="{FF2B5EF4-FFF2-40B4-BE49-F238E27FC236}">
                <a16:creationId xmlns:a16="http://schemas.microsoft.com/office/drawing/2014/main" xmlns="" id="{CFA24D60-4F57-A997-110A-943EA145CD7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0623" y="737245"/>
            <a:ext cx="6127601" cy="1871610"/>
          </a:xfrm>
          <a:prstGeom prst="rect">
            <a:avLst/>
          </a:prstGeom>
        </p:spPr>
      </p:pic>
    </p:spTree>
    <p:extLst>
      <p:ext uri="{BB962C8B-B14F-4D97-AF65-F5344CB8AC3E}">
        <p14:creationId xmlns:p14="http://schemas.microsoft.com/office/powerpoint/2010/main" xmlns="" val="1092939296"/>
      </p:ext>
    </p:extLst>
  </p:cSld>
  <p:clrMapOvr>
    <a:masterClrMapping/>
  </p:clrMapOvr>
  <p:transition spd="slow">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 name="图片 2" descr="文本, 信件&#10;&#10;描述已自动生成">
            <a:extLst>
              <a:ext uri="{FF2B5EF4-FFF2-40B4-BE49-F238E27FC236}">
                <a16:creationId xmlns:a16="http://schemas.microsoft.com/office/drawing/2014/main" xmlns="" id="{7761F687-7B6D-F3CA-7393-3A113F0AA90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47864" y="3861048"/>
            <a:ext cx="4788910" cy="1944216"/>
          </a:xfrm>
          <a:prstGeom prst="rect">
            <a:avLst/>
          </a:prstGeom>
        </p:spPr>
      </p:pic>
      <p:pic>
        <p:nvPicPr>
          <p:cNvPr id="5" name="图片 4" descr="文本&#10;&#10;描述已自动生成">
            <a:extLst>
              <a:ext uri="{FF2B5EF4-FFF2-40B4-BE49-F238E27FC236}">
                <a16:creationId xmlns:a16="http://schemas.microsoft.com/office/drawing/2014/main" xmlns="" id="{A80C0880-C9AC-3F23-8C23-8505486623C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7153" y="924838"/>
            <a:ext cx="5746265" cy="2504162"/>
          </a:xfrm>
          <a:prstGeom prst="rect">
            <a:avLst/>
          </a:prstGeom>
        </p:spPr>
      </p:pic>
    </p:spTree>
    <p:extLst>
      <p:ext uri="{BB962C8B-B14F-4D97-AF65-F5344CB8AC3E}">
        <p14:creationId xmlns:p14="http://schemas.microsoft.com/office/powerpoint/2010/main" xmlns="" val="3666632608"/>
      </p:ext>
    </p:extLst>
  </p:cSld>
  <p:clrMapOvr>
    <a:masterClrMapping/>
  </p:clrMapOvr>
  <p:transition spd="slow">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 name="图片 2">
            <a:extLst>
              <a:ext uri="{FF2B5EF4-FFF2-40B4-BE49-F238E27FC236}">
                <a16:creationId xmlns:a16="http://schemas.microsoft.com/office/drawing/2014/main" xmlns="" id="{538E9A71-141A-476E-F07B-D25D36BA2C0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2079" y="2221702"/>
            <a:ext cx="3658561" cy="415211"/>
          </a:xfrm>
          <a:prstGeom prst="rect">
            <a:avLst/>
          </a:prstGeom>
        </p:spPr>
      </p:pic>
      <p:pic>
        <p:nvPicPr>
          <p:cNvPr id="5" name="图片 4" descr="文本&#10;&#10;描述已自动生成">
            <a:extLst>
              <a:ext uri="{FF2B5EF4-FFF2-40B4-BE49-F238E27FC236}">
                <a16:creationId xmlns:a16="http://schemas.microsoft.com/office/drawing/2014/main" xmlns="" id="{38ABE278-41E9-1591-FD7D-17DD377444B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92080" y="2636913"/>
            <a:ext cx="3658561" cy="3769908"/>
          </a:xfrm>
          <a:prstGeom prst="rect">
            <a:avLst/>
          </a:prstGeom>
        </p:spPr>
      </p:pic>
      <p:pic>
        <p:nvPicPr>
          <p:cNvPr id="7" name="图片 6" descr="文本&#10;&#10;描述已自动生成">
            <a:extLst>
              <a:ext uri="{FF2B5EF4-FFF2-40B4-BE49-F238E27FC236}">
                <a16:creationId xmlns:a16="http://schemas.microsoft.com/office/drawing/2014/main" xmlns="" id="{87D2F4F3-0C4A-9E8C-C03C-E63DEAAB1FD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4800" y="609600"/>
            <a:ext cx="4515480" cy="1038370"/>
          </a:xfrm>
          <a:prstGeom prst="rect">
            <a:avLst/>
          </a:prstGeom>
        </p:spPr>
      </p:pic>
      <p:pic>
        <p:nvPicPr>
          <p:cNvPr id="9" name="图片 8" descr="文本&#10;&#10;描述已自动生成">
            <a:extLst>
              <a:ext uri="{FF2B5EF4-FFF2-40B4-BE49-F238E27FC236}">
                <a16:creationId xmlns:a16="http://schemas.microsoft.com/office/drawing/2014/main" xmlns="" id="{D3A347B3-581F-511C-4F1B-781A6C2C709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38115" y="1659405"/>
            <a:ext cx="4648849" cy="4344006"/>
          </a:xfrm>
          <a:prstGeom prst="rect">
            <a:avLst/>
          </a:prstGeom>
        </p:spPr>
      </p:pic>
    </p:spTree>
    <p:extLst>
      <p:ext uri="{BB962C8B-B14F-4D97-AF65-F5344CB8AC3E}">
        <p14:creationId xmlns:p14="http://schemas.microsoft.com/office/powerpoint/2010/main" xmlns="" val="4051377829"/>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469277" y="620688"/>
            <a:ext cx="8064896" cy="1986954"/>
          </a:xfrm>
          <a:prstGeom prst="rect">
            <a:avLst/>
          </a:prstGeom>
          <a:noFill/>
        </p:spPr>
        <p:txBody>
          <a:bodyPr wrap="square" rtlCol="0">
            <a:spAutoFit/>
          </a:bodyPr>
          <a:lstStyle/>
          <a:p>
            <a:pPr>
              <a:lnSpc>
                <a:spcPct val="130000"/>
              </a:lnSpc>
            </a:pPr>
            <a:r>
              <a:rPr lang="en-US" altLang="zh-CN" sz="1600" b="1" dirty="0">
                <a:solidFill>
                  <a:srgbClr val="002060"/>
                </a:solidFill>
              </a:rPr>
              <a:t>Focus: </a:t>
            </a:r>
            <a:r>
              <a:rPr lang="en-US" altLang="zh-CN" sz="1600" b="1" dirty="0"/>
              <a:t>modern and contemporary British and American poetry </a:t>
            </a:r>
          </a:p>
          <a:p>
            <a:pPr>
              <a:lnSpc>
                <a:spcPct val="130000"/>
              </a:lnSpc>
            </a:pPr>
            <a:r>
              <a:rPr lang="en-US" altLang="zh-CN" sz="1600" b="1" dirty="0">
                <a:solidFill>
                  <a:srgbClr val="002060"/>
                </a:solidFill>
              </a:rPr>
              <a:t>Theories: </a:t>
            </a:r>
            <a:r>
              <a:rPr lang="en-US" altLang="zh-CN" sz="1600" b="1" dirty="0"/>
              <a:t>literary criticism, cultural study, and environmental philosophy</a:t>
            </a:r>
          </a:p>
          <a:p>
            <a:pPr>
              <a:lnSpc>
                <a:spcPct val="130000"/>
              </a:lnSpc>
            </a:pPr>
            <a:r>
              <a:rPr lang="en-US" altLang="zh-CN" sz="1600" b="1" dirty="0">
                <a:solidFill>
                  <a:srgbClr val="002060"/>
                </a:solidFill>
              </a:rPr>
              <a:t>Characteristics: </a:t>
            </a:r>
          </a:p>
          <a:p>
            <a:pPr marL="457200" indent="-457200">
              <a:lnSpc>
                <a:spcPct val="130000"/>
              </a:lnSpc>
              <a:buAutoNum type="arabicParenR"/>
            </a:pPr>
            <a:r>
              <a:rPr lang="en-US" altLang="zh-CN" sz="1600" b="1" dirty="0"/>
              <a:t>Chinese material objects in English poetry</a:t>
            </a:r>
          </a:p>
          <a:p>
            <a:pPr marL="457200" indent="-457200">
              <a:lnSpc>
                <a:spcPct val="130000"/>
              </a:lnSpc>
              <a:buFontTx/>
              <a:buAutoNum type="arabicParenR"/>
            </a:pPr>
            <a:r>
              <a:rPr lang="en-US" altLang="zh-CN" sz="1600" b="1" dirty="0"/>
              <a:t>Self-study of Open Yale Course: Modern Poetry </a:t>
            </a:r>
          </a:p>
          <a:p>
            <a:pPr marL="457200" indent="-457200">
              <a:lnSpc>
                <a:spcPct val="130000"/>
              </a:lnSpc>
              <a:buFontTx/>
              <a:buAutoNum type="arabicParenR"/>
            </a:pPr>
            <a:r>
              <a:rPr lang="en-US" altLang="zh-CN" sz="1600" b="1" dirty="0"/>
              <a:t>Joan </a:t>
            </a:r>
            <a:r>
              <a:rPr lang="en-US" altLang="zh-CN" sz="1600" b="1" dirty="0" err="1"/>
              <a:t>Qionglin</a:t>
            </a:r>
            <a:r>
              <a:rPr lang="en-US" altLang="zh-CN" sz="1600" b="1" dirty="0"/>
              <a:t> Tan’s research</a:t>
            </a:r>
          </a:p>
        </p:txBody>
      </p:sp>
      <p:cxnSp>
        <p:nvCxnSpPr>
          <p:cNvPr id="3" name="直接连接符 2"/>
          <p:cNvCxnSpPr/>
          <p:nvPr/>
        </p:nvCxnSpPr>
        <p:spPr>
          <a:xfrm>
            <a:off x="469277" y="2852936"/>
            <a:ext cx="4680520" cy="0"/>
          </a:xfrm>
          <a:prstGeom prst="line">
            <a:avLst/>
          </a:prstGeom>
          <a:ln w="38100">
            <a:solidFill>
              <a:srgbClr val="811C17"/>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59172" y="2996952"/>
            <a:ext cx="6705540" cy="1254446"/>
          </a:xfrm>
          <a:prstGeom prst="rect">
            <a:avLst/>
          </a:prstGeom>
          <a:noFill/>
        </p:spPr>
        <p:txBody>
          <a:bodyPr wrap="square" rtlCol="0">
            <a:spAutoFit/>
          </a:bodyPr>
          <a:lstStyle/>
          <a:p>
            <a:pPr>
              <a:lnSpc>
                <a:spcPct val="120000"/>
              </a:lnSpc>
            </a:pPr>
            <a:r>
              <a:rPr lang="en-US" altLang="zh-CN" sz="1600" b="1" dirty="0">
                <a:solidFill>
                  <a:srgbClr val="002060"/>
                </a:solidFill>
              </a:rPr>
              <a:t>Learning Outcome:</a:t>
            </a:r>
          </a:p>
          <a:p>
            <a:pPr marL="457200" indent="-457200">
              <a:lnSpc>
                <a:spcPct val="120000"/>
              </a:lnSpc>
              <a:buAutoNum type="arabicParenR"/>
            </a:pPr>
            <a:r>
              <a:rPr lang="en-US" altLang="zh-CN" sz="1600" b="1" dirty="0"/>
              <a:t>to critically analyze English poetry with diverse methods and theories </a:t>
            </a:r>
          </a:p>
          <a:p>
            <a:pPr marL="457200" indent="-457200">
              <a:lnSpc>
                <a:spcPct val="120000"/>
              </a:lnSpc>
              <a:buAutoNum type="arabicParenR"/>
            </a:pPr>
            <a:r>
              <a:rPr lang="en-US" altLang="zh-CN" sz="1600" b="1" dirty="0"/>
              <a:t>to learn the impact of Chinese material culture on English poetry</a:t>
            </a:r>
          </a:p>
          <a:p>
            <a:pPr marL="457200" indent="-457200">
              <a:lnSpc>
                <a:spcPct val="120000"/>
              </a:lnSpc>
              <a:buAutoNum type="arabicParenR"/>
            </a:pPr>
            <a:r>
              <a:rPr lang="en-US" altLang="zh-CN" sz="1600" b="1" dirty="0"/>
              <a:t>to cultivate some abilities of self-study and interdisciplinary study</a:t>
            </a:r>
          </a:p>
        </p:txBody>
      </p:sp>
      <p:sp>
        <p:nvSpPr>
          <p:cNvPr id="4" name="TextBox 3"/>
          <p:cNvSpPr txBox="1"/>
          <p:nvPr/>
        </p:nvSpPr>
        <p:spPr>
          <a:xfrm>
            <a:off x="683568" y="4644503"/>
            <a:ext cx="6581144" cy="1254446"/>
          </a:xfrm>
          <a:prstGeom prst="rect">
            <a:avLst/>
          </a:prstGeom>
          <a:noFill/>
        </p:spPr>
        <p:txBody>
          <a:bodyPr wrap="square" rtlCol="0">
            <a:spAutoFit/>
          </a:bodyPr>
          <a:lstStyle/>
          <a:p>
            <a:pPr>
              <a:lnSpc>
                <a:spcPct val="120000"/>
              </a:lnSpc>
            </a:pPr>
            <a:r>
              <a:rPr lang="en-US" altLang="zh-CN" sz="1600" b="1" dirty="0">
                <a:solidFill>
                  <a:srgbClr val="002060"/>
                </a:solidFill>
              </a:rPr>
              <a:t>Grading:</a:t>
            </a:r>
          </a:p>
          <a:p>
            <a:pPr marL="457200" indent="-457200">
              <a:lnSpc>
                <a:spcPct val="120000"/>
              </a:lnSpc>
              <a:buAutoNum type="arabicParenR"/>
            </a:pPr>
            <a:r>
              <a:rPr lang="en-US" altLang="zh-CN" sz="1600" b="1" dirty="0"/>
              <a:t>Participation in Class and Presentation on Required Topics: 20%</a:t>
            </a:r>
          </a:p>
          <a:p>
            <a:pPr marL="457200" indent="-457200">
              <a:lnSpc>
                <a:spcPct val="120000"/>
              </a:lnSpc>
              <a:buAutoNum type="arabicParenR"/>
            </a:pPr>
            <a:r>
              <a:rPr lang="en-US" altLang="zh-CN" sz="1600" b="1" dirty="0"/>
              <a:t>Reports on Required Lectures: 10%</a:t>
            </a:r>
          </a:p>
          <a:p>
            <a:pPr marL="457200" indent="-457200">
              <a:lnSpc>
                <a:spcPct val="120000"/>
              </a:lnSpc>
              <a:buAutoNum type="arabicParenR" startAt="3"/>
            </a:pPr>
            <a:r>
              <a:rPr lang="en-US" altLang="zh-CN" sz="1600" b="1" dirty="0"/>
              <a:t>Course Paper: 70%</a:t>
            </a:r>
          </a:p>
        </p:txBody>
      </p:sp>
      <p:cxnSp>
        <p:nvCxnSpPr>
          <p:cNvPr id="10" name="直接连接符 9"/>
          <p:cNvCxnSpPr/>
          <p:nvPr/>
        </p:nvCxnSpPr>
        <p:spPr>
          <a:xfrm>
            <a:off x="539552" y="4509120"/>
            <a:ext cx="4680520" cy="0"/>
          </a:xfrm>
          <a:prstGeom prst="line">
            <a:avLst/>
          </a:prstGeom>
          <a:ln w="38100">
            <a:solidFill>
              <a:srgbClr val="811C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58879963"/>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 name="图片 2" descr="报纸上的文字&#10;&#10;描述已自动生成">
            <a:extLst>
              <a:ext uri="{FF2B5EF4-FFF2-40B4-BE49-F238E27FC236}">
                <a16:creationId xmlns:a16="http://schemas.microsoft.com/office/drawing/2014/main" xmlns="" id="{EF4CB84A-3ABD-92E7-F465-6C13EA39E6F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2080" y="2852936"/>
            <a:ext cx="3687873" cy="3456384"/>
          </a:xfrm>
          <a:prstGeom prst="rect">
            <a:avLst/>
          </a:prstGeom>
        </p:spPr>
      </p:pic>
      <p:pic>
        <p:nvPicPr>
          <p:cNvPr id="5" name="图片 4" descr="文本&#10;&#10;描述已自动生成">
            <a:extLst>
              <a:ext uri="{FF2B5EF4-FFF2-40B4-BE49-F238E27FC236}">
                <a16:creationId xmlns:a16="http://schemas.microsoft.com/office/drawing/2014/main" xmlns="" id="{22328A9D-6BC1-12C6-916D-C22ABC41744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1671" y="609600"/>
            <a:ext cx="4515480" cy="4915586"/>
          </a:xfrm>
          <a:prstGeom prst="rect">
            <a:avLst/>
          </a:prstGeom>
        </p:spPr>
      </p:pic>
    </p:spTree>
    <p:extLst>
      <p:ext uri="{BB962C8B-B14F-4D97-AF65-F5344CB8AC3E}">
        <p14:creationId xmlns:p14="http://schemas.microsoft.com/office/powerpoint/2010/main" xmlns="" val="507810744"/>
      </p:ext>
    </p:extLst>
  </p:cSld>
  <p:clrMapOvr>
    <a:masterClrMapping/>
  </p:clrMapOvr>
  <p:transition spd="slow">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 name="图片 2" descr="文本&#10;&#10;描述已自动生成">
            <a:extLst>
              <a:ext uri="{FF2B5EF4-FFF2-40B4-BE49-F238E27FC236}">
                <a16:creationId xmlns:a16="http://schemas.microsoft.com/office/drawing/2014/main" xmlns="" id="{752E70CA-8782-D49A-12F4-34A6B04E8BB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04048" y="1844824"/>
            <a:ext cx="3912910" cy="4393307"/>
          </a:xfrm>
          <a:prstGeom prst="rect">
            <a:avLst/>
          </a:prstGeom>
        </p:spPr>
      </p:pic>
      <p:pic>
        <p:nvPicPr>
          <p:cNvPr id="5" name="图片 4">
            <a:extLst>
              <a:ext uri="{FF2B5EF4-FFF2-40B4-BE49-F238E27FC236}">
                <a16:creationId xmlns:a16="http://schemas.microsoft.com/office/drawing/2014/main" xmlns="" id="{60E667D8-BB05-A41A-1350-6E3832FAFF6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0450" y="538131"/>
            <a:ext cx="4429743" cy="447737"/>
          </a:xfrm>
          <a:prstGeom prst="rect">
            <a:avLst/>
          </a:prstGeom>
        </p:spPr>
      </p:pic>
      <p:pic>
        <p:nvPicPr>
          <p:cNvPr id="7" name="图片 6" descr="文本&#10;&#10;描述已自动生成">
            <a:extLst>
              <a:ext uri="{FF2B5EF4-FFF2-40B4-BE49-F238E27FC236}">
                <a16:creationId xmlns:a16="http://schemas.microsoft.com/office/drawing/2014/main" xmlns="" id="{3E0F8F44-1578-7505-9E48-E85F6202BD8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0450" y="985868"/>
            <a:ext cx="4429743" cy="5599231"/>
          </a:xfrm>
          <a:prstGeom prst="rect">
            <a:avLst/>
          </a:prstGeom>
        </p:spPr>
      </p:pic>
    </p:spTree>
    <p:extLst>
      <p:ext uri="{BB962C8B-B14F-4D97-AF65-F5344CB8AC3E}">
        <p14:creationId xmlns:p14="http://schemas.microsoft.com/office/powerpoint/2010/main" xmlns="" val="1004722268"/>
      </p:ext>
    </p:extLst>
  </p:cSld>
  <p:clrMapOvr>
    <a:masterClrMapping/>
  </p:clrMapOvr>
  <p:transition spd="slow">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 name="图片 4" descr="文本, 表格&#10;&#10;描述已自动生成">
            <a:extLst>
              <a:ext uri="{FF2B5EF4-FFF2-40B4-BE49-F238E27FC236}">
                <a16:creationId xmlns:a16="http://schemas.microsoft.com/office/drawing/2014/main" xmlns="" id="{8C4CDDC0-9CAC-97B7-5CC1-F8D8DEB10D8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7584" y="1340768"/>
            <a:ext cx="6077798" cy="4391638"/>
          </a:xfrm>
          <a:prstGeom prst="rect">
            <a:avLst/>
          </a:prstGeom>
        </p:spPr>
      </p:pic>
      <p:sp>
        <p:nvSpPr>
          <p:cNvPr id="2" name="文本框 3">
            <a:extLst>
              <a:ext uri="{FF2B5EF4-FFF2-40B4-BE49-F238E27FC236}">
                <a16:creationId xmlns:a16="http://schemas.microsoft.com/office/drawing/2014/main" xmlns="" id="{7C4475BA-2853-CD5A-0A16-F3E5EF47BA27}"/>
              </a:ext>
            </a:extLst>
          </p:cNvPr>
          <p:cNvSpPr txBox="1"/>
          <p:nvPr/>
        </p:nvSpPr>
        <p:spPr>
          <a:xfrm>
            <a:off x="755576" y="724904"/>
            <a:ext cx="424847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rgbClr val="811C17"/>
                </a:solidFill>
              </a:rPr>
              <a:t>Review and Assignment for Next Week</a:t>
            </a:r>
            <a:endParaRPr lang="zh-CN" altLang="en-US" b="1" dirty="0">
              <a:solidFill>
                <a:srgbClr val="811C17"/>
              </a:solidFill>
            </a:endParaRPr>
          </a:p>
        </p:txBody>
      </p:sp>
    </p:spTree>
    <p:extLst>
      <p:ext uri="{BB962C8B-B14F-4D97-AF65-F5344CB8AC3E}">
        <p14:creationId xmlns:p14="http://schemas.microsoft.com/office/powerpoint/2010/main" xmlns="" val="2776430886"/>
      </p:ext>
    </p:extLst>
  </p:cSld>
  <p:clrMapOvr>
    <a:masterClrMapping/>
  </p:clrMapOvr>
  <p:transition spd="slow">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61764" y="188641"/>
            <a:ext cx="8820472" cy="6552729"/>
            <a:chOff x="161764" y="188641"/>
            <a:chExt cx="8820472" cy="6552729"/>
          </a:xfrm>
        </p:grpSpPr>
        <p:sp>
          <p:nvSpPr>
            <p:cNvPr id="19" name="圆角矩形 18"/>
            <p:cNvSpPr/>
            <p:nvPr/>
          </p:nvSpPr>
          <p:spPr>
            <a:xfrm>
              <a:off x="161764" y="188641"/>
              <a:ext cx="8820472" cy="6552728"/>
            </a:xfrm>
            <a:prstGeom prst="roundRect">
              <a:avLst>
                <a:gd name="adj" fmla="val 2545"/>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1"/>
            <p:cNvSpPr/>
            <p:nvPr/>
          </p:nvSpPr>
          <p:spPr>
            <a:xfrm>
              <a:off x="161764" y="4077073"/>
              <a:ext cx="8820472" cy="2664297"/>
            </a:xfrm>
            <a:custGeom>
              <a:avLst/>
              <a:gdLst/>
              <a:ahLst/>
              <a:cxnLst/>
              <a:rect l="l" t="t" r="r" b="b"/>
              <a:pathLst>
                <a:path w="8820472" h="2664297">
                  <a:moveTo>
                    <a:pt x="0" y="0"/>
                  </a:moveTo>
                  <a:lnTo>
                    <a:pt x="8820472" y="0"/>
                  </a:lnTo>
                  <a:lnTo>
                    <a:pt x="8820472" y="2497530"/>
                  </a:lnTo>
                  <a:cubicBezTo>
                    <a:pt x="8820472" y="2589633"/>
                    <a:pt x="8745808" y="2664297"/>
                    <a:pt x="8653705" y="2664297"/>
                  </a:cubicBezTo>
                  <a:lnTo>
                    <a:pt x="166767" y="2664297"/>
                  </a:lnTo>
                  <a:cubicBezTo>
                    <a:pt x="74664" y="2664297"/>
                    <a:pt x="0" y="2589633"/>
                    <a:pt x="0" y="2497530"/>
                  </a:cubicBezTo>
                  <a:close/>
                </a:path>
              </a:pathLst>
            </a:custGeom>
            <a:blipFill dpi="0" rotWithShape="1">
              <a:blip r:embed="rId2"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87724" y="5085184"/>
              <a:ext cx="4752528" cy="956971"/>
            </a:xfrm>
            <a:prstGeom prst="rect">
              <a:avLst/>
            </a:prstGeom>
          </p:spPr>
        </p:pic>
        <p:pic>
          <p:nvPicPr>
            <p:cNvPr id="7" name="图片 16" descr="终"/>
            <p:cNvPicPr>
              <a:picLocks noChangeAspect="1"/>
            </p:cNvPicPr>
            <p:nvPr/>
          </p:nvPicPr>
          <p:blipFill>
            <a:blip r:embed="rId4" cstate="print">
              <a:clrChange>
                <a:clrFrom>
                  <a:srgbClr val="FFFFFF"/>
                </a:clrFrom>
                <a:clrTo>
                  <a:srgbClr val="FFFFFF">
                    <a:alpha val="0"/>
                  </a:srgbClr>
                </a:clrTo>
              </a:clrChange>
            </a:blip>
            <a:srcRect l="14281" t="33978" r="13554" b="39308"/>
            <a:stretch>
              <a:fillRect/>
            </a:stretch>
          </p:blipFill>
          <p:spPr>
            <a:xfrm>
              <a:off x="4011137" y="6141889"/>
              <a:ext cx="1424959" cy="527471"/>
            </a:xfrm>
            <a:prstGeom prst="rect">
              <a:avLst/>
            </a:prstGeom>
            <a:noFill/>
            <a:ln w="9525">
              <a:noFill/>
            </a:ln>
          </p:spPr>
        </p:pic>
        <p:sp>
          <p:nvSpPr>
            <p:cNvPr id="4" name="TextBox 3"/>
            <p:cNvSpPr txBox="1"/>
            <p:nvPr/>
          </p:nvSpPr>
          <p:spPr>
            <a:xfrm>
              <a:off x="2087724" y="2638309"/>
              <a:ext cx="4536504" cy="830997"/>
            </a:xfrm>
            <a:prstGeom prst="rect">
              <a:avLst/>
            </a:prstGeom>
            <a:noFill/>
          </p:spPr>
          <p:txBody>
            <a:bodyPr wrap="square" rtlCol="0">
              <a:spAutoFit/>
            </a:bodyPr>
            <a:lstStyle/>
            <a:p>
              <a:pPr algn="ctr"/>
              <a:r>
                <a:rPr lang="en-US" altLang="zh-CN" sz="4800" b="1" dirty="0">
                  <a:solidFill>
                    <a:srgbClr val="811C17"/>
                  </a:solidFill>
                  <a:effectLst>
                    <a:reflection blurRad="6350" stA="60000" endA="900" endPos="60000" dist="29997" dir="5400000" sy="-100000" algn="bl" rotWithShape="0"/>
                  </a:effectLst>
                </a:rPr>
                <a:t>THANK  YOU </a:t>
              </a:r>
              <a:endParaRPr lang="zh-CN" altLang="en-US" sz="4800" b="1" dirty="0">
                <a:solidFill>
                  <a:srgbClr val="811C17"/>
                </a:solidFill>
                <a:effectLst>
                  <a:reflection blurRad="6350" stA="60000" endA="900" endPos="60000" dist="29997" dir="5400000" sy="-100000" algn="bl" rotWithShape="0"/>
                </a:effectLst>
              </a:endParaRPr>
            </a:p>
          </p:txBody>
        </p:sp>
        <p:cxnSp>
          <p:nvCxnSpPr>
            <p:cNvPr id="11" name="直接连接符 10"/>
            <p:cNvCxnSpPr/>
            <p:nvPr/>
          </p:nvCxnSpPr>
          <p:spPr>
            <a:xfrm flipV="1">
              <a:off x="7668344" y="2234372"/>
              <a:ext cx="0" cy="2346756"/>
            </a:xfrm>
            <a:prstGeom prst="line">
              <a:avLst/>
            </a:prstGeom>
            <a:ln w="82550" cap="rnd">
              <a:solidFill>
                <a:srgbClr val="811C17"/>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flipV="1">
            <a:off x="1043608" y="0"/>
            <a:ext cx="0" cy="1800200"/>
          </a:xfrm>
          <a:prstGeom prst="line">
            <a:avLst/>
          </a:prstGeom>
          <a:ln w="82550" cap="rnd">
            <a:solidFill>
              <a:srgbClr val="811C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86127013"/>
      </p:ext>
    </p:extLst>
  </p:cSld>
  <p:clrMapOvr>
    <a:masterClrMapping/>
  </p:clrMapOvr>
  <p:transition spd="slow">
    <p:push dir="u"/>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1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500" fill="hold"/>
                                            <p:tgtEl>
                                              <p:spTgt spid="29"/>
                                            </p:tgtEl>
                                            <p:attrNameLst>
                                              <p:attrName>ppt_x</p:attrName>
                                            </p:attrNameLst>
                                          </p:cBhvr>
                                          <p:tavLst>
                                            <p:tav tm="0">
                                              <p:val>
                                                <p:strVal val="#ppt_x"/>
                                              </p:val>
                                            </p:tav>
                                            <p:tav tm="100000">
                                              <p:val>
                                                <p:strVal val="#ppt_x"/>
                                              </p:val>
                                            </p:tav>
                                          </p:tavLst>
                                        </p:anim>
                                        <p:anim calcmode="lin" valueType="num">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矩形 4"/>
          <p:cNvSpPr/>
          <p:nvPr/>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5220072" y="870874"/>
            <a:ext cx="0" cy="5229137"/>
          </a:xfrm>
          <a:prstGeom prst="line">
            <a:avLst/>
          </a:prstGeom>
          <a:ln w="38100">
            <a:solidFill>
              <a:srgbClr val="811C17"/>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95462" y="764704"/>
            <a:ext cx="4780594" cy="4227568"/>
          </a:xfrm>
          <a:prstGeom prst="rect">
            <a:avLst/>
          </a:prstGeom>
          <a:noFill/>
        </p:spPr>
        <p:txBody>
          <a:bodyPr wrap="square" rtlCol="0">
            <a:spAutoFit/>
          </a:bodyPr>
          <a:lstStyle/>
          <a:p>
            <a:pPr>
              <a:lnSpc>
                <a:spcPct val="130000"/>
              </a:lnSpc>
            </a:pPr>
            <a:r>
              <a:rPr lang="en-US" altLang="zh-CN" sz="1600" b="1" dirty="0">
                <a:solidFill>
                  <a:srgbClr val="811C17"/>
                </a:solidFill>
              </a:rPr>
              <a:t>Main British and American Poets</a:t>
            </a:r>
          </a:p>
          <a:p>
            <a:pPr>
              <a:lnSpc>
                <a:spcPct val="130000"/>
              </a:lnSpc>
            </a:pPr>
            <a:r>
              <a:rPr lang="en-US" altLang="zh-CN" sz="1600" b="1" dirty="0">
                <a:solidFill>
                  <a:srgbClr val="002060"/>
                </a:solidFill>
              </a:rPr>
              <a:t>Open Yale Course</a:t>
            </a:r>
          </a:p>
          <a:p>
            <a:pPr>
              <a:lnSpc>
                <a:spcPct val="130000"/>
              </a:lnSpc>
            </a:pPr>
            <a:r>
              <a:rPr lang="en-US" altLang="zh-CN" sz="1600" b="1" dirty="0"/>
              <a:t>Robert Frost, William Butler Yeats, Ezra Pound, T. S. Eliot, Hart Crane, Langston Hughes, William Carlos Williams, Marianne Moore, Wallace Stevens, W. H. Auden, Elizabeth Bishop</a:t>
            </a:r>
          </a:p>
          <a:p>
            <a:pPr>
              <a:lnSpc>
                <a:spcPct val="130000"/>
              </a:lnSpc>
            </a:pPr>
            <a:endParaRPr lang="en-US" altLang="zh-CN" sz="1600" b="1" dirty="0"/>
          </a:p>
          <a:p>
            <a:pPr>
              <a:lnSpc>
                <a:spcPct val="130000"/>
              </a:lnSpc>
            </a:pPr>
            <a:r>
              <a:rPr lang="en-US" altLang="zh-CN" sz="1600" b="1" dirty="0">
                <a:solidFill>
                  <a:srgbClr val="002060"/>
                </a:solidFill>
              </a:rPr>
              <a:t>Joan’s Lectures</a:t>
            </a:r>
          </a:p>
          <a:p>
            <a:pPr>
              <a:lnSpc>
                <a:spcPct val="130000"/>
              </a:lnSpc>
            </a:pPr>
            <a:r>
              <a:rPr lang="en-US" altLang="zh-CN" sz="1600" b="1" dirty="0"/>
              <a:t>Alexander Pope, John Keats, Walt Whitman, Howard </a:t>
            </a:r>
            <a:r>
              <a:rPr lang="en-US" altLang="zh-CN" sz="1600" b="1" dirty="0" err="1"/>
              <a:t>Nemerov</a:t>
            </a:r>
            <a:r>
              <a:rPr lang="en-US" altLang="zh-CN" sz="1600" b="1" dirty="0"/>
              <a:t>, E. E. Cummings, Kenneth Rexroth, Gary Snyder, Philip Whalen, Lew Welch, John Cage, Jack Kerouac, Jane </a:t>
            </a:r>
            <a:r>
              <a:rPr lang="en-US" altLang="zh-CN" sz="1600" b="1" dirty="0" err="1"/>
              <a:t>Hirshfield</a:t>
            </a:r>
            <a:r>
              <a:rPr lang="en-US" altLang="zh-CN" sz="1600" b="1" dirty="0"/>
              <a:t>, Mike O’Conner, James </a:t>
            </a:r>
            <a:r>
              <a:rPr lang="en-US" altLang="zh-CN" sz="1600" b="1" dirty="0" err="1"/>
              <a:t>Lenfestey</a:t>
            </a:r>
            <a:r>
              <a:rPr lang="en-US" altLang="zh-CN" sz="1600" b="1" dirty="0"/>
              <a:t>, Louis Simpson</a:t>
            </a:r>
          </a:p>
        </p:txBody>
      </p:sp>
      <p:sp>
        <p:nvSpPr>
          <p:cNvPr id="3" name="TextBox 2"/>
          <p:cNvSpPr txBox="1"/>
          <p:nvPr/>
        </p:nvSpPr>
        <p:spPr>
          <a:xfrm>
            <a:off x="5550443" y="2344859"/>
            <a:ext cx="2988840" cy="3322704"/>
          </a:xfrm>
          <a:prstGeom prst="rect">
            <a:avLst/>
          </a:prstGeom>
          <a:noFill/>
        </p:spPr>
        <p:txBody>
          <a:bodyPr wrap="square" rtlCol="0">
            <a:spAutoFit/>
          </a:bodyPr>
          <a:lstStyle/>
          <a:p>
            <a:pPr>
              <a:lnSpc>
                <a:spcPct val="120000"/>
              </a:lnSpc>
            </a:pPr>
            <a:r>
              <a:rPr lang="en-US" altLang="zh-CN" sz="1600" b="1" dirty="0">
                <a:solidFill>
                  <a:srgbClr val="002060"/>
                </a:solidFill>
              </a:rPr>
              <a:t>Main Motifs </a:t>
            </a:r>
          </a:p>
          <a:p>
            <a:pPr>
              <a:lnSpc>
                <a:spcPct val="120000"/>
              </a:lnSpc>
            </a:pPr>
            <a:r>
              <a:rPr lang="en-US" altLang="zh-CN" sz="1600" b="1" dirty="0"/>
              <a:t>Imagism</a:t>
            </a:r>
          </a:p>
          <a:p>
            <a:pPr>
              <a:lnSpc>
                <a:spcPct val="120000"/>
              </a:lnSpc>
            </a:pPr>
            <a:r>
              <a:rPr lang="en-US" altLang="zh-CN" sz="1600" b="1" dirty="0"/>
              <a:t>Beat Generation</a:t>
            </a:r>
          </a:p>
          <a:p>
            <a:pPr>
              <a:lnSpc>
                <a:spcPct val="120000"/>
              </a:lnSpc>
            </a:pPr>
            <a:r>
              <a:rPr lang="en-US" altLang="zh-CN" sz="1600" b="1" dirty="0"/>
              <a:t>San Francisco Renaissance</a:t>
            </a:r>
          </a:p>
          <a:p>
            <a:pPr>
              <a:lnSpc>
                <a:spcPct val="120000"/>
              </a:lnSpc>
            </a:pPr>
            <a:r>
              <a:rPr lang="en-US" altLang="zh-CN" sz="1600" b="1" dirty="0"/>
              <a:t>Sound Poetics</a:t>
            </a:r>
          </a:p>
          <a:p>
            <a:pPr>
              <a:lnSpc>
                <a:spcPct val="120000"/>
              </a:lnSpc>
            </a:pPr>
            <a:r>
              <a:rPr lang="en-US" altLang="zh-CN" sz="1600" b="1" dirty="0"/>
              <a:t>Buddhist </a:t>
            </a:r>
            <a:r>
              <a:rPr lang="en-US" altLang="zh-CN" sz="1600" b="1" dirty="0" err="1"/>
              <a:t>Ecopoetics</a:t>
            </a:r>
            <a:endParaRPr lang="en-US" altLang="zh-CN" sz="1600" b="1" dirty="0"/>
          </a:p>
          <a:p>
            <a:pPr>
              <a:lnSpc>
                <a:spcPct val="120000"/>
              </a:lnSpc>
            </a:pPr>
            <a:r>
              <a:rPr lang="en-US" altLang="zh-CN" sz="1600" b="1" dirty="0" err="1"/>
              <a:t>Ekphrasis</a:t>
            </a:r>
            <a:endParaRPr lang="en-US" altLang="zh-CN" sz="1600" b="1" dirty="0"/>
          </a:p>
          <a:p>
            <a:pPr>
              <a:lnSpc>
                <a:spcPct val="120000"/>
              </a:lnSpc>
            </a:pPr>
            <a:r>
              <a:rPr lang="en-US" altLang="zh-CN" sz="1600" b="1" dirty="0" err="1"/>
              <a:t>Transfiction</a:t>
            </a:r>
            <a:endParaRPr lang="en-US" altLang="zh-CN" sz="1600" b="1" dirty="0"/>
          </a:p>
          <a:p>
            <a:pPr>
              <a:lnSpc>
                <a:spcPct val="120000"/>
              </a:lnSpc>
            </a:pPr>
            <a:r>
              <a:rPr lang="en-US" altLang="zh-CN" sz="1600" b="1" dirty="0" err="1"/>
              <a:t>Biosemiotics</a:t>
            </a:r>
            <a:endParaRPr lang="en-US" altLang="zh-CN" sz="1600" b="1" dirty="0"/>
          </a:p>
          <a:p>
            <a:pPr>
              <a:lnSpc>
                <a:spcPct val="120000"/>
              </a:lnSpc>
            </a:pPr>
            <a:r>
              <a:rPr lang="en-US" altLang="zh-CN" sz="1600" b="1" dirty="0" err="1"/>
              <a:t>Ecosemiotics</a:t>
            </a:r>
            <a:endParaRPr lang="en-US" altLang="zh-CN" sz="1600" b="1" dirty="0"/>
          </a:p>
          <a:p>
            <a:pPr>
              <a:lnSpc>
                <a:spcPct val="120000"/>
              </a:lnSpc>
            </a:pPr>
            <a:r>
              <a:rPr lang="en-US" altLang="zh-CN" sz="1600" b="1" dirty="0"/>
              <a:t>Late Modernism</a:t>
            </a:r>
            <a:endParaRPr lang="zh-CN" altLang="en-US" sz="1600" b="1" dirty="0"/>
          </a:p>
        </p:txBody>
      </p:sp>
      <p:sp>
        <p:nvSpPr>
          <p:cNvPr id="7" name="TextBox 6"/>
          <p:cNvSpPr txBox="1"/>
          <p:nvPr/>
        </p:nvSpPr>
        <p:spPr>
          <a:xfrm>
            <a:off x="5364088" y="692696"/>
            <a:ext cx="3600400" cy="1346779"/>
          </a:xfrm>
          <a:prstGeom prst="rect">
            <a:avLst/>
          </a:prstGeom>
          <a:noFill/>
        </p:spPr>
        <p:txBody>
          <a:bodyPr wrap="square" rtlCol="0">
            <a:spAutoFit/>
          </a:bodyPr>
          <a:lstStyle/>
          <a:p>
            <a:pPr>
              <a:lnSpc>
                <a:spcPct val="130000"/>
              </a:lnSpc>
            </a:pPr>
            <a:r>
              <a:rPr lang="en-US" altLang="zh-CN" sz="1600" b="1" dirty="0">
                <a:solidFill>
                  <a:srgbClr val="002060"/>
                </a:solidFill>
              </a:rPr>
              <a:t>Chinese Material Culture</a:t>
            </a:r>
          </a:p>
          <a:p>
            <a:pPr>
              <a:lnSpc>
                <a:spcPct val="130000"/>
              </a:lnSpc>
            </a:pPr>
            <a:r>
              <a:rPr lang="en-US" altLang="zh-CN" sz="1600" b="1" dirty="0"/>
              <a:t>ideogram, painting, calligraphy,</a:t>
            </a:r>
          </a:p>
          <a:p>
            <a:pPr>
              <a:lnSpc>
                <a:spcPct val="130000"/>
              </a:lnSpc>
            </a:pPr>
            <a:r>
              <a:rPr lang="en-US" altLang="zh-CN" sz="1600" b="1" dirty="0"/>
              <a:t>classical poetry, Tang and Sung poets, Tao, </a:t>
            </a:r>
            <a:r>
              <a:rPr lang="en-US" altLang="zh-CN" sz="1600" b="1" i="1" dirty="0"/>
              <a:t>Heart Sutra</a:t>
            </a:r>
            <a:r>
              <a:rPr lang="en-US" altLang="zh-CN" sz="1600" b="1" dirty="0"/>
              <a:t>, </a:t>
            </a:r>
            <a:r>
              <a:rPr lang="en-US" altLang="zh-CN" sz="1600" b="1" i="1" dirty="0"/>
              <a:t>Wen Fu</a:t>
            </a:r>
            <a:endParaRPr lang="zh-CN" altLang="en-US" sz="1600" b="1" i="1" dirty="0"/>
          </a:p>
        </p:txBody>
      </p:sp>
    </p:spTree>
    <p:extLst>
      <p:ext uri="{BB962C8B-B14F-4D97-AF65-F5344CB8AC3E}">
        <p14:creationId xmlns:p14="http://schemas.microsoft.com/office/powerpoint/2010/main" xmlns="" val="3104856239"/>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文本框 1">
            <a:extLst>
              <a:ext uri="{FF2B5EF4-FFF2-40B4-BE49-F238E27FC236}">
                <a16:creationId xmlns:a16="http://schemas.microsoft.com/office/drawing/2014/main" xmlns="" id="{A1F0F774-73AA-A780-6ABC-E433D1B7038F}"/>
              </a:ext>
            </a:extLst>
          </p:cNvPr>
          <p:cNvSpPr txBox="1"/>
          <p:nvPr/>
        </p:nvSpPr>
        <p:spPr>
          <a:xfrm>
            <a:off x="323528" y="692696"/>
            <a:ext cx="8496944" cy="4867743"/>
          </a:xfrm>
          <a:prstGeom prst="rect">
            <a:avLst/>
          </a:prstGeom>
          <a:noFill/>
        </p:spPr>
        <p:txBody>
          <a:bodyPr wrap="square" rtlCol="0">
            <a:spAutoFit/>
          </a:bodyPr>
          <a:lstStyle/>
          <a:p>
            <a:pPr algn="just">
              <a:lnSpc>
                <a:spcPct val="130000"/>
              </a:lnSpc>
            </a:pPr>
            <a:r>
              <a:rPr lang="en-US" altLang="zh-CN" sz="1600" b="1" kern="100" dirty="0">
                <a:solidFill>
                  <a:srgbClr val="811C17"/>
                </a:solidFill>
                <a:ea typeface="宋体" panose="02010600030101010101" pitchFamily="2" charset="-122"/>
              </a:rPr>
              <a:t>Course </a:t>
            </a:r>
            <a:r>
              <a:rPr lang="en-US" altLang="zh-CN" sz="1600" b="1" kern="100" dirty="0">
                <a:solidFill>
                  <a:srgbClr val="811C17"/>
                </a:solidFill>
                <a:effectLst/>
                <a:ea typeface="宋体" panose="02010600030101010101" pitchFamily="2" charset="-122"/>
              </a:rPr>
              <a:t>Description</a:t>
            </a:r>
            <a:endParaRPr lang="zh-CN" altLang="zh-CN" sz="1600" b="1" kern="100" dirty="0">
              <a:solidFill>
                <a:srgbClr val="811C17"/>
              </a:solidFill>
              <a:effectLst/>
              <a:ea typeface="宋体" panose="02010600030101010101" pitchFamily="2" charset="-122"/>
            </a:endParaRPr>
          </a:p>
          <a:p>
            <a:pPr algn="just">
              <a:lnSpc>
                <a:spcPct val="130000"/>
              </a:lnSpc>
            </a:pPr>
            <a:r>
              <a:rPr lang="en-US" altLang="zh-CN" sz="1600" b="1" kern="100" dirty="0">
                <a:effectLst/>
                <a:ea typeface="宋体" panose="02010600030101010101" pitchFamily="2" charset="-122"/>
              </a:rPr>
              <a:t>This is a required course for MA English Literature, aiming at cultivating students how to analyze and appreciate English poetry, especially modern and contemporary British and American poetry. Diverse methods and theoretical principles of literary criticism, cultural study and environmental philosophy will be employed in textual analysis, such as ecocriticism, gender criticism, media studies, cultural studies and identity studies. </a:t>
            </a:r>
            <a:r>
              <a:rPr lang="en-US" altLang="zh-CN" sz="1600" b="1" kern="0" dirty="0">
                <a:effectLst/>
                <a:ea typeface="宋体" panose="02010600030101010101" pitchFamily="2" charset="-122"/>
              </a:rPr>
              <a:t>This course will also enable students to learn how Chinese material objects are acculturated and adapted in English poetry, ranging from Chinese ideograms, </a:t>
            </a:r>
            <a:r>
              <a:rPr lang="en-US" altLang="zh-CN" sz="1600" b="1" kern="100" dirty="0">
                <a:effectLst/>
                <a:ea typeface="宋体" panose="02010600030101010101" pitchFamily="2" charset="-122"/>
              </a:rPr>
              <a:t>calligraphy, landscape paintings, porcelain, walls, axes to brushes</a:t>
            </a:r>
            <a:r>
              <a:rPr lang="en-US" altLang="zh-CN" sz="1600" b="1" kern="0" dirty="0">
                <a:effectLst/>
                <a:ea typeface="宋体" panose="02010600030101010101" pitchFamily="2" charset="-122"/>
              </a:rPr>
              <a:t>. Students are encouraged to have a self-study of </a:t>
            </a:r>
            <a:r>
              <a:rPr lang="en-US" altLang="zh-CN" sz="1600" b="1" kern="100" dirty="0">
                <a:effectLst/>
                <a:ea typeface="宋体" panose="02010600030101010101" pitchFamily="2" charset="-122"/>
              </a:rPr>
              <a:t>Yale University Open Course on Modern Poetry, in which some great poets will be discussed in class, such as Robert Frost, </a:t>
            </a:r>
            <a:r>
              <a:rPr lang="en-US" altLang="zh-CN" sz="1600" b="1" kern="100" dirty="0">
                <a:solidFill>
                  <a:srgbClr val="000000"/>
                </a:solidFill>
                <a:effectLst/>
                <a:ea typeface="宋体" panose="02010600030101010101" pitchFamily="2" charset="-122"/>
              </a:rPr>
              <a:t>Ezra Pound, William Carlos Williams, Wallace Stevens, Marianne Moore, W. H. Auden, Gary Snyder, Philip Whalen, and Lew Welch. Meanwhile, through the case study of Chinese cultural elements in British and American poetry, this course will enhance students’ cultural confidence, promote their self-awareness of spreading Chinese culture, and develop their research ability in the participation of jointly building the Chinese discourse system.</a:t>
            </a:r>
            <a:endParaRPr lang="zh-CN" altLang="zh-CN" sz="1600" b="1" kern="100" dirty="0">
              <a:effectLst/>
              <a:ea typeface="宋体" panose="02010600030101010101" pitchFamily="2" charset="-122"/>
            </a:endParaRPr>
          </a:p>
        </p:txBody>
      </p:sp>
    </p:spTree>
    <p:extLst>
      <p:ext uri="{BB962C8B-B14F-4D97-AF65-F5344CB8AC3E}">
        <p14:creationId xmlns:p14="http://schemas.microsoft.com/office/powerpoint/2010/main" xmlns="" val="262199406"/>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C:\Users\win8\AppData\Roaming\Tencent\Users\1207799751\QQ\WinTemp\RichOle\7L`7W9M5[VTND`E(}]K@$5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91026" y="3294763"/>
            <a:ext cx="1678319" cy="246600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23528" y="575103"/>
            <a:ext cx="3528392" cy="523220"/>
          </a:xfrm>
          <a:prstGeom prst="rect">
            <a:avLst/>
          </a:prstGeom>
          <a:noFill/>
        </p:spPr>
        <p:txBody>
          <a:bodyPr wrap="square" rtlCol="0">
            <a:spAutoFit/>
          </a:bodyPr>
          <a:lstStyle/>
          <a:p>
            <a:r>
              <a:rPr lang="en-US" altLang="zh-CN" sz="2800" b="1" dirty="0">
                <a:solidFill>
                  <a:srgbClr val="811C17"/>
                </a:solidFill>
                <a:effectLst>
                  <a:outerShdw blurRad="38100" dist="38100" dir="2700000" algn="tl">
                    <a:srgbClr val="000000">
                      <a:alpha val="43137"/>
                    </a:srgbClr>
                  </a:outerShdw>
                </a:effectLst>
                <a:ea typeface="黑体" panose="02010609060101010101" pitchFamily="49" charset="-122"/>
              </a:rPr>
              <a:t>  II Course Materials </a:t>
            </a:r>
            <a:endParaRPr lang="zh-CN" altLang="en-US" sz="2800" b="1" dirty="0">
              <a:solidFill>
                <a:srgbClr val="811C17"/>
              </a:solidFill>
              <a:effectLst>
                <a:outerShdw blurRad="38100" dist="38100" dir="2700000" algn="tl">
                  <a:srgbClr val="000000">
                    <a:alpha val="43137"/>
                  </a:srgbClr>
                </a:outerShdw>
              </a:effectLst>
              <a:ea typeface="黑体" panose="02010609060101010101" pitchFamily="49" charset="-122"/>
            </a:endParaRPr>
          </a:p>
        </p:txBody>
      </p:sp>
      <p:cxnSp>
        <p:nvCxnSpPr>
          <p:cNvPr id="10" name="直接连接符 9"/>
          <p:cNvCxnSpPr/>
          <p:nvPr/>
        </p:nvCxnSpPr>
        <p:spPr>
          <a:xfrm>
            <a:off x="443832" y="1120486"/>
            <a:ext cx="3384376" cy="0"/>
          </a:xfrm>
          <a:prstGeom prst="line">
            <a:avLst/>
          </a:prstGeom>
          <a:ln>
            <a:solidFill>
              <a:srgbClr val="811C17"/>
            </a:solidFill>
          </a:ln>
        </p:spPr>
        <p:style>
          <a:lnRef idx="3">
            <a:schemeClr val="accent2"/>
          </a:lnRef>
          <a:fillRef idx="0">
            <a:schemeClr val="accent2"/>
          </a:fillRef>
          <a:effectRef idx="2">
            <a:schemeClr val="accent2"/>
          </a:effectRef>
          <a:fontRef idx="minor">
            <a:schemeClr val="tx1"/>
          </a:fontRef>
        </p:style>
      </p:cxnSp>
      <p:sp>
        <p:nvSpPr>
          <p:cNvPr id="3" name="TextBox 2"/>
          <p:cNvSpPr txBox="1"/>
          <p:nvPr/>
        </p:nvSpPr>
        <p:spPr>
          <a:xfrm>
            <a:off x="696938" y="1467121"/>
            <a:ext cx="4019078" cy="461665"/>
          </a:xfrm>
          <a:prstGeom prst="rect">
            <a:avLst/>
          </a:prstGeom>
          <a:noFill/>
        </p:spPr>
        <p:txBody>
          <a:bodyPr wrap="square" rtlCol="0">
            <a:spAutoFit/>
          </a:bodyPr>
          <a:lstStyle/>
          <a:p>
            <a:r>
              <a:rPr lang="en-US" altLang="zh-CN" sz="2400" b="1" dirty="0">
                <a:solidFill>
                  <a:srgbClr val="002060"/>
                </a:solidFill>
              </a:rPr>
              <a:t>Textbooks &amp; Handouts</a:t>
            </a:r>
            <a:endParaRPr lang="zh-CN" altLang="en-US" sz="2400" b="1" dirty="0">
              <a:solidFill>
                <a:srgbClr val="002060"/>
              </a:solidFill>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41884" y="487028"/>
            <a:ext cx="1678319" cy="2421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文本框 5">
            <a:extLst>
              <a:ext uri="{FF2B5EF4-FFF2-40B4-BE49-F238E27FC236}">
                <a16:creationId xmlns:a16="http://schemas.microsoft.com/office/drawing/2014/main" xmlns="" id="{2C66ED37-E72D-0DB5-C288-605670761210}"/>
              </a:ext>
            </a:extLst>
          </p:cNvPr>
          <p:cNvSpPr txBox="1"/>
          <p:nvPr/>
        </p:nvSpPr>
        <p:spPr>
          <a:xfrm>
            <a:off x="323528" y="2132856"/>
            <a:ext cx="6624736" cy="3788858"/>
          </a:xfrm>
          <a:prstGeom prst="rect">
            <a:avLst/>
          </a:prstGeom>
          <a:noFill/>
        </p:spPr>
        <p:txBody>
          <a:bodyPr wrap="square" rtlCol="0">
            <a:spAutoFit/>
          </a:bodyPr>
          <a:lstStyle/>
          <a:p>
            <a:pPr marL="342900" lvl="0" indent="-342900" algn="just">
              <a:lnSpc>
                <a:spcPct val="150000"/>
              </a:lnSpc>
              <a:buFont typeface="Wingdings" panose="05000000000000000000" pitchFamily="2" charset="2"/>
              <a:buChar char=""/>
            </a:pPr>
            <a:r>
              <a:rPr lang="en-US" altLang="zh-CN" b="1" kern="100" dirty="0" err="1">
                <a:effectLst/>
                <a:ea typeface="宋体" panose="02010600030101010101" pitchFamily="2" charset="-122"/>
              </a:rPr>
              <a:t>Zhaoming</a:t>
            </a:r>
            <a:r>
              <a:rPr lang="en-US" altLang="zh-CN" b="1" kern="100" dirty="0">
                <a:effectLst/>
                <a:ea typeface="宋体" panose="02010600030101010101" pitchFamily="2" charset="-122"/>
              </a:rPr>
              <a:t> Qian. </a:t>
            </a:r>
            <a:r>
              <a:rPr lang="en-US" altLang="zh-CN" b="1" i="1" kern="100" dirty="0">
                <a:effectLst/>
                <a:ea typeface="宋体" panose="02010600030101010101" pitchFamily="2" charset="-122"/>
              </a:rPr>
              <a:t>The Modernist Response to Chinese Art: Pound, Moore, Stevens</a:t>
            </a:r>
            <a:r>
              <a:rPr lang="en-US" altLang="zh-CN" b="1" kern="100" dirty="0">
                <a:effectLst/>
                <a:ea typeface="宋体" panose="02010600030101010101" pitchFamily="2" charset="-122"/>
              </a:rPr>
              <a:t>. University of Virginia Press, 2003. ISBN 0-8139-2175-9</a:t>
            </a:r>
            <a:r>
              <a:rPr lang="zh-CN" altLang="zh-CN" b="1" kern="100" dirty="0">
                <a:effectLst/>
                <a:ea typeface="宋体" panose="02010600030101010101" pitchFamily="2" charset="-122"/>
              </a:rPr>
              <a:t>；</a:t>
            </a:r>
            <a:r>
              <a:rPr lang="en-US" altLang="zh-CN" b="1" kern="100" dirty="0">
                <a:effectLst/>
                <a:ea typeface="宋体" panose="02010600030101010101" pitchFamily="2" charset="-122"/>
              </a:rPr>
              <a:t>ISBN 0813921767</a:t>
            </a:r>
            <a:endParaRPr lang="zh-CN" altLang="zh-CN" b="1" kern="100" dirty="0">
              <a:effectLst/>
              <a:ea typeface="宋体" panose="02010600030101010101" pitchFamily="2" charset="-122"/>
            </a:endParaRPr>
          </a:p>
          <a:p>
            <a:pPr marL="342900" lvl="0" indent="-342900" algn="just">
              <a:lnSpc>
                <a:spcPct val="150000"/>
              </a:lnSpc>
              <a:buFont typeface="Wingdings" panose="05000000000000000000" pitchFamily="2" charset="2"/>
              <a:buChar char=""/>
            </a:pPr>
            <a:r>
              <a:rPr lang="en-US" altLang="zh-CN" b="1" kern="100" dirty="0">
                <a:effectLst/>
                <a:ea typeface="宋体" panose="02010600030101010101" pitchFamily="2" charset="-122"/>
              </a:rPr>
              <a:t>Jonathan Stalling. </a:t>
            </a:r>
            <a:r>
              <a:rPr lang="en-US" altLang="zh-CN" b="1" i="1" kern="100" dirty="0">
                <a:effectLst/>
                <a:ea typeface="宋体" panose="02010600030101010101" pitchFamily="2" charset="-122"/>
              </a:rPr>
              <a:t>Poetics of Emptiness: Transformations of Asian Thought in American Poetry</a:t>
            </a:r>
            <a:r>
              <a:rPr lang="en-US" altLang="zh-CN" b="1" kern="100" dirty="0">
                <a:effectLst/>
                <a:ea typeface="宋体" panose="02010600030101010101" pitchFamily="2" charset="-122"/>
              </a:rPr>
              <a:t>. Fordham University Press, 2010. ISBN 978-0-8232-3144-7</a:t>
            </a:r>
            <a:endParaRPr lang="zh-CN" altLang="zh-CN" b="1" kern="100" dirty="0">
              <a:effectLst/>
              <a:ea typeface="宋体" panose="02010600030101010101" pitchFamily="2" charset="-122"/>
            </a:endParaRPr>
          </a:p>
          <a:p>
            <a:pPr marL="342900" lvl="0" indent="-342900" algn="just">
              <a:lnSpc>
                <a:spcPct val="150000"/>
              </a:lnSpc>
              <a:buFont typeface="Wingdings" panose="05000000000000000000" pitchFamily="2" charset="2"/>
              <a:buChar char=""/>
            </a:pPr>
            <a:r>
              <a:rPr lang="en-US" altLang="zh-CN" b="1" kern="100" dirty="0">
                <a:effectLst/>
                <a:ea typeface="宋体" panose="02010600030101010101" pitchFamily="2" charset="-122"/>
              </a:rPr>
              <a:t>Handouts and Selected Poems from Gary Snyder’s </a:t>
            </a:r>
            <a:r>
              <a:rPr lang="en-US" altLang="zh-CN" b="1" i="1" kern="100" dirty="0">
                <a:effectLst/>
                <a:ea typeface="宋体" panose="02010600030101010101" pitchFamily="2" charset="-122"/>
              </a:rPr>
              <a:t>Riprap</a:t>
            </a:r>
            <a:r>
              <a:rPr lang="en-US" altLang="zh-CN" b="1" kern="100" dirty="0">
                <a:effectLst/>
                <a:ea typeface="宋体" panose="02010600030101010101" pitchFamily="2" charset="-122"/>
              </a:rPr>
              <a:t>, </a:t>
            </a:r>
            <a:r>
              <a:rPr lang="en-US" altLang="zh-CN" b="1" i="1" kern="100" dirty="0">
                <a:effectLst/>
                <a:ea typeface="宋体" panose="02010600030101010101" pitchFamily="2" charset="-122"/>
              </a:rPr>
              <a:t>Myths &amp;Texts</a:t>
            </a:r>
            <a:r>
              <a:rPr lang="en-US" altLang="zh-CN" b="1" kern="100" dirty="0">
                <a:effectLst/>
                <a:ea typeface="宋体" panose="02010600030101010101" pitchFamily="2" charset="-122"/>
              </a:rPr>
              <a:t> and </a:t>
            </a:r>
            <a:r>
              <a:rPr lang="en-US" altLang="zh-CN" b="1" i="1" kern="100" dirty="0">
                <a:effectLst/>
                <a:ea typeface="宋体" panose="02010600030101010101" pitchFamily="2" charset="-122"/>
              </a:rPr>
              <a:t>Mountains and Rivers Without End</a:t>
            </a:r>
            <a:r>
              <a:rPr lang="en-US" altLang="zh-CN" b="1" kern="100" dirty="0">
                <a:effectLst/>
                <a:ea typeface="宋体" panose="02010600030101010101" pitchFamily="2" charset="-122"/>
              </a:rPr>
              <a:t>, and </a:t>
            </a:r>
            <a:r>
              <a:rPr lang="en-US" altLang="zh-CN" b="1" i="1" kern="100" dirty="0">
                <a:effectLst/>
                <a:ea typeface="宋体" panose="02010600030101010101" pitchFamily="2" charset="-122"/>
              </a:rPr>
              <a:t>Axe Handles</a:t>
            </a:r>
            <a:endParaRPr lang="zh-CN" altLang="zh-CN" b="1" kern="100" dirty="0">
              <a:effectLst/>
              <a:ea typeface="宋体" panose="02010600030101010101" pitchFamily="2" charset="-122"/>
            </a:endParaRPr>
          </a:p>
        </p:txBody>
      </p:sp>
    </p:spTree>
    <p:extLst>
      <p:ext uri="{BB962C8B-B14F-4D97-AF65-F5344CB8AC3E}">
        <p14:creationId xmlns:p14="http://schemas.microsoft.com/office/powerpoint/2010/main" xmlns="" val="3594237371"/>
      </p:ext>
    </p:extLst>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0644" y="0"/>
            <a:ext cx="9324528" cy="405753"/>
          </a:xfrm>
          <a:prstGeom prst="rect">
            <a:avLst/>
          </a:prstGeom>
          <a:solidFill>
            <a:srgbClr val="811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80" y="6453336"/>
            <a:ext cx="9321800" cy="500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文本框 1">
            <a:extLst>
              <a:ext uri="{FF2B5EF4-FFF2-40B4-BE49-F238E27FC236}">
                <a16:creationId xmlns:a16="http://schemas.microsoft.com/office/drawing/2014/main" xmlns="" id="{7B0A3B0B-7FB1-196D-7C4A-D3A97624BF46}"/>
              </a:ext>
            </a:extLst>
          </p:cNvPr>
          <p:cNvSpPr txBox="1"/>
          <p:nvPr/>
        </p:nvSpPr>
        <p:spPr>
          <a:xfrm>
            <a:off x="539552" y="692696"/>
            <a:ext cx="8064896" cy="4927631"/>
          </a:xfrm>
          <a:prstGeom prst="rect">
            <a:avLst/>
          </a:prstGeom>
          <a:noFill/>
        </p:spPr>
        <p:txBody>
          <a:bodyPr wrap="square" rtlCol="0">
            <a:spAutoFit/>
          </a:bodyPr>
          <a:lstStyle/>
          <a:p>
            <a:r>
              <a:rPr lang="en-US" altLang="zh-CN" sz="2000" b="1" dirty="0">
                <a:solidFill>
                  <a:srgbClr val="811C17"/>
                </a:solidFill>
              </a:rPr>
              <a:t>Reference Books</a:t>
            </a:r>
          </a:p>
          <a:p>
            <a:pPr marL="342900" lvl="0" indent="-342900" algn="just">
              <a:lnSpc>
                <a:spcPct val="150000"/>
              </a:lnSpc>
              <a:buFont typeface="Wingdings" panose="05000000000000000000" pitchFamily="2" charset="2"/>
              <a:buChar char=""/>
            </a:pPr>
            <a:r>
              <a:rPr lang="en-US" altLang="zh-CN" b="1" kern="100" dirty="0">
                <a:solidFill>
                  <a:srgbClr val="002060"/>
                </a:solidFill>
                <a:effectLst/>
                <a:ea typeface="宋体" panose="02010600030101010101" pitchFamily="2" charset="-122"/>
              </a:rPr>
              <a:t>Anthony </a:t>
            </a:r>
            <a:r>
              <a:rPr lang="en-US" altLang="zh-CN" b="1" kern="100" dirty="0" err="1">
                <a:solidFill>
                  <a:srgbClr val="002060"/>
                </a:solidFill>
                <a:effectLst/>
                <a:ea typeface="宋体" panose="02010600030101010101" pitchFamily="2" charset="-122"/>
              </a:rPr>
              <a:t>Mellors</a:t>
            </a:r>
            <a:r>
              <a:rPr lang="en-US" altLang="zh-CN" b="1" kern="100" dirty="0">
                <a:solidFill>
                  <a:srgbClr val="002060"/>
                </a:solidFill>
                <a:effectLst/>
                <a:ea typeface="宋体" panose="02010600030101010101" pitchFamily="2" charset="-122"/>
              </a:rPr>
              <a:t>. </a:t>
            </a:r>
            <a:r>
              <a:rPr lang="en-US" altLang="zh-CN" b="1" i="1" kern="100" dirty="0">
                <a:solidFill>
                  <a:srgbClr val="002060"/>
                </a:solidFill>
                <a:effectLst/>
                <a:ea typeface="宋体" panose="02010600030101010101" pitchFamily="2" charset="-122"/>
              </a:rPr>
              <a:t>Late Modernist Poetics from Pound and Prynne</a:t>
            </a:r>
            <a:r>
              <a:rPr lang="en-US" altLang="zh-CN" b="1" kern="100" dirty="0">
                <a:solidFill>
                  <a:srgbClr val="002060"/>
                </a:solidFill>
                <a:effectLst/>
                <a:ea typeface="宋体" panose="02010600030101010101" pitchFamily="2" charset="-122"/>
              </a:rPr>
              <a:t>. Manchester University Press, 2005.</a:t>
            </a:r>
            <a:endParaRPr lang="zh-CN" altLang="zh-CN" b="1" kern="100" dirty="0">
              <a:solidFill>
                <a:srgbClr val="002060"/>
              </a:solidFill>
              <a:effectLst/>
              <a:ea typeface="宋体" panose="02010600030101010101" pitchFamily="2" charset="-122"/>
            </a:endParaRPr>
          </a:p>
          <a:p>
            <a:pPr marL="342900" lvl="0" indent="-342900" algn="just">
              <a:lnSpc>
                <a:spcPct val="150000"/>
              </a:lnSpc>
              <a:buFont typeface="Wingdings" panose="05000000000000000000" pitchFamily="2" charset="2"/>
              <a:buChar char=""/>
            </a:pPr>
            <a:r>
              <a:rPr lang="en-US" altLang="zh-CN" b="1" kern="100" dirty="0">
                <a:solidFill>
                  <a:srgbClr val="002060"/>
                </a:solidFill>
                <a:effectLst/>
                <a:ea typeface="宋体" panose="02010600030101010101" pitchFamily="2" charset="-122"/>
              </a:rPr>
              <a:t>Robert Kern. </a:t>
            </a:r>
            <a:r>
              <a:rPr lang="en-US" altLang="zh-CN" b="1" i="1" kern="100" dirty="0">
                <a:solidFill>
                  <a:srgbClr val="002060"/>
                </a:solidFill>
                <a:effectLst/>
                <a:ea typeface="宋体" panose="02010600030101010101" pitchFamily="2" charset="-122"/>
              </a:rPr>
              <a:t>Orientalism, Modernism and the American Poem</a:t>
            </a:r>
            <a:r>
              <a:rPr lang="en-US" altLang="zh-CN" b="1" kern="100" dirty="0">
                <a:solidFill>
                  <a:srgbClr val="002060"/>
                </a:solidFill>
                <a:effectLst/>
                <a:ea typeface="宋体" panose="02010600030101010101" pitchFamily="2" charset="-122"/>
              </a:rPr>
              <a:t>. Cambridge University Press, 1996. </a:t>
            </a:r>
            <a:endParaRPr lang="zh-CN" altLang="zh-CN" b="1" kern="100" dirty="0">
              <a:solidFill>
                <a:srgbClr val="002060"/>
              </a:solidFill>
              <a:effectLst/>
              <a:ea typeface="宋体" panose="02010600030101010101" pitchFamily="2" charset="-122"/>
            </a:endParaRPr>
          </a:p>
          <a:p>
            <a:pPr marL="342900" lvl="0" indent="-342900" algn="just">
              <a:lnSpc>
                <a:spcPct val="150000"/>
              </a:lnSpc>
              <a:buFont typeface="Wingdings" panose="05000000000000000000" pitchFamily="2" charset="2"/>
              <a:buChar char=""/>
            </a:pPr>
            <a:r>
              <a:rPr lang="en-US" altLang="zh-CN" b="1" kern="100" dirty="0">
                <a:solidFill>
                  <a:srgbClr val="002060"/>
                </a:solidFill>
                <a:effectLst/>
                <a:ea typeface="宋体" panose="02010600030101010101" pitchFamily="2" charset="-122"/>
              </a:rPr>
              <a:t>Jonathan Stalling. </a:t>
            </a:r>
            <a:r>
              <a:rPr lang="en-US" altLang="zh-CN" b="1" i="1" kern="100" dirty="0">
                <a:solidFill>
                  <a:srgbClr val="002060"/>
                </a:solidFill>
                <a:effectLst/>
                <a:ea typeface="宋体" panose="02010600030101010101" pitchFamily="2" charset="-122"/>
              </a:rPr>
              <a:t>Poetics of Emptiness: Transformations of Asian Thought in American Poetry</a:t>
            </a:r>
            <a:r>
              <a:rPr lang="en-US" altLang="zh-CN" b="1" kern="100" dirty="0">
                <a:solidFill>
                  <a:srgbClr val="002060"/>
                </a:solidFill>
                <a:effectLst/>
                <a:ea typeface="宋体" panose="02010600030101010101" pitchFamily="2" charset="-122"/>
              </a:rPr>
              <a:t>. Fordham University Press, 2010. ISBN 978-0-8232-3144-7</a:t>
            </a:r>
            <a:endParaRPr lang="zh-CN" altLang="zh-CN" b="1" kern="100" dirty="0">
              <a:solidFill>
                <a:srgbClr val="002060"/>
              </a:solidFill>
              <a:effectLst/>
              <a:ea typeface="宋体" panose="02010600030101010101" pitchFamily="2" charset="-122"/>
            </a:endParaRPr>
          </a:p>
          <a:p>
            <a:pPr marL="342900" lvl="0" indent="-342900" algn="just">
              <a:lnSpc>
                <a:spcPct val="150000"/>
              </a:lnSpc>
              <a:buFont typeface="Wingdings" panose="05000000000000000000" pitchFamily="2" charset="2"/>
              <a:buChar char=""/>
            </a:pPr>
            <a:r>
              <a:rPr lang="en-US" altLang="zh-CN" b="1" kern="100" dirty="0" err="1">
                <a:solidFill>
                  <a:srgbClr val="002060"/>
                </a:solidFill>
                <a:effectLst/>
                <a:ea typeface="宋体" panose="02010600030101010101" pitchFamily="2" charset="-122"/>
              </a:rPr>
              <a:t>Zhaoming</a:t>
            </a:r>
            <a:r>
              <a:rPr lang="en-US" altLang="zh-CN" b="1" kern="100" dirty="0">
                <a:solidFill>
                  <a:srgbClr val="002060"/>
                </a:solidFill>
                <a:effectLst/>
                <a:ea typeface="宋体" panose="02010600030101010101" pitchFamily="2" charset="-122"/>
              </a:rPr>
              <a:t> Qian. </a:t>
            </a:r>
            <a:r>
              <a:rPr lang="en-US" altLang="zh-CN" b="1" i="1" kern="100" dirty="0">
                <a:solidFill>
                  <a:srgbClr val="002060"/>
                </a:solidFill>
                <a:effectLst/>
                <a:ea typeface="宋体" panose="02010600030101010101" pitchFamily="2" charset="-122"/>
              </a:rPr>
              <a:t>Ezra Pound’s Chinese Friends</a:t>
            </a:r>
            <a:r>
              <a:rPr lang="en-US" altLang="zh-CN" b="1" kern="100" dirty="0">
                <a:solidFill>
                  <a:srgbClr val="002060"/>
                </a:solidFill>
                <a:effectLst/>
                <a:ea typeface="宋体" panose="02010600030101010101" pitchFamily="2" charset="-122"/>
              </a:rPr>
              <a:t>. Oxford University Press, 2008. </a:t>
            </a:r>
            <a:endParaRPr lang="zh-CN" altLang="zh-CN" b="1" kern="100" dirty="0">
              <a:solidFill>
                <a:srgbClr val="002060"/>
              </a:solidFill>
              <a:effectLst/>
              <a:ea typeface="宋体" panose="02010600030101010101" pitchFamily="2" charset="-122"/>
            </a:endParaRPr>
          </a:p>
          <a:p>
            <a:pPr marL="342900" lvl="0" indent="-342900" algn="just">
              <a:lnSpc>
                <a:spcPct val="150000"/>
              </a:lnSpc>
              <a:buFont typeface="Wingdings" panose="05000000000000000000" pitchFamily="2" charset="2"/>
              <a:buChar char=""/>
            </a:pPr>
            <a:r>
              <a:rPr lang="en-US" altLang="zh-CN" b="1" kern="100" dirty="0" err="1">
                <a:solidFill>
                  <a:srgbClr val="002060"/>
                </a:solidFill>
                <a:effectLst/>
                <a:ea typeface="宋体" panose="02010600030101010101" pitchFamily="2" charset="-122"/>
              </a:rPr>
              <a:t>Zhaoming</a:t>
            </a:r>
            <a:r>
              <a:rPr lang="en-US" altLang="zh-CN" b="1" kern="100" dirty="0">
                <a:solidFill>
                  <a:srgbClr val="002060"/>
                </a:solidFill>
                <a:effectLst/>
                <a:ea typeface="宋体" panose="02010600030101010101" pitchFamily="2" charset="-122"/>
              </a:rPr>
              <a:t> Qian. </a:t>
            </a:r>
            <a:r>
              <a:rPr lang="en-US" altLang="zh-CN" b="1" i="1" kern="100" dirty="0">
                <a:solidFill>
                  <a:srgbClr val="002060"/>
                </a:solidFill>
                <a:effectLst/>
                <a:ea typeface="宋体" panose="02010600030101010101" pitchFamily="2" charset="-122"/>
              </a:rPr>
              <a:t>Orientalism and Modernism: The Legacy of China in Pound and Williams</a:t>
            </a:r>
            <a:r>
              <a:rPr lang="en-US" altLang="zh-CN" b="1" kern="100" dirty="0">
                <a:solidFill>
                  <a:srgbClr val="002060"/>
                </a:solidFill>
                <a:effectLst/>
                <a:ea typeface="宋体" panose="02010600030101010101" pitchFamily="2" charset="-122"/>
              </a:rPr>
              <a:t>. Duke University Press, 1995.</a:t>
            </a:r>
            <a:endParaRPr lang="zh-CN" altLang="zh-CN" b="1" kern="100" dirty="0">
              <a:solidFill>
                <a:srgbClr val="002060"/>
              </a:solidFill>
              <a:effectLst/>
              <a:ea typeface="宋体" panose="02010600030101010101" pitchFamily="2" charset="-122"/>
            </a:endParaRPr>
          </a:p>
          <a:p>
            <a:pPr marL="342900" lvl="0" indent="-342900" algn="just">
              <a:lnSpc>
                <a:spcPct val="150000"/>
              </a:lnSpc>
              <a:buFont typeface="Wingdings" panose="05000000000000000000" pitchFamily="2" charset="2"/>
              <a:buChar char=""/>
            </a:pPr>
            <a:r>
              <a:rPr lang="en-US" altLang="zh-CN" b="1" kern="100" dirty="0" err="1">
                <a:solidFill>
                  <a:srgbClr val="002060"/>
                </a:solidFill>
                <a:effectLst/>
                <a:ea typeface="宋体" panose="02010600030101010101" pitchFamily="2" charset="-122"/>
              </a:rPr>
              <a:t>Zhaoming</a:t>
            </a:r>
            <a:r>
              <a:rPr lang="en-US" altLang="zh-CN" b="1" kern="100" dirty="0">
                <a:solidFill>
                  <a:srgbClr val="002060"/>
                </a:solidFill>
                <a:effectLst/>
                <a:ea typeface="宋体" panose="02010600030101010101" pitchFamily="2" charset="-122"/>
              </a:rPr>
              <a:t> Qian. </a:t>
            </a:r>
            <a:r>
              <a:rPr lang="en-US" altLang="zh-CN" b="1" i="1" kern="100" dirty="0">
                <a:solidFill>
                  <a:srgbClr val="002060"/>
                </a:solidFill>
                <a:effectLst/>
                <a:ea typeface="宋体" panose="02010600030101010101" pitchFamily="2" charset="-122"/>
              </a:rPr>
              <a:t>East-West Exchange &amp; Late Modernism: Williams, Moore and Pound</a:t>
            </a:r>
            <a:r>
              <a:rPr lang="en-US" altLang="zh-CN" b="1" kern="100" dirty="0">
                <a:solidFill>
                  <a:srgbClr val="002060"/>
                </a:solidFill>
                <a:effectLst/>
                <a:ea typeface="宋体" panose="02010600030101010101" pitchFamily="2" charset="-122"/>
              </a:rPr>
              <a:t>. University of Virginia, 2017. </a:t>
            </a:r>
            <a:endParaRPr lang="zh-CN" altLang="zh-CN" b="1" kern="100" dirty="0">
              <a:solidFill>
                <a:srgbClr val="002060"/>
              </a:solidFill>
              <a:effectLst/>
              <a:ea typeface="宋体" panose="02010600030101010101" pitchFamily="2" charset="-122"/>
            </a:endParaRPr>
          </a:p>
        </p:txBody>
      </p:sp>
    </p:spTree>
    <p:extLst>
      <p:ext uri="{BB962C8B-B14F-4D97-AF65-F5344CB8AC3E}">
        <p14:creationId xmlns:p14="http://schemas.microsoft.com/office/powerpoint/2010/main" xmlns="" val="1388681936"/>
      </p:ext>
    </p:extLst>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 descr="C:\Users\win8\AppData\Roaming\Tencent\Users\1207799751\QQ\WinTemp\RichOle\6@2}S2GS_WIQH8}sLJL`V.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AutoShape 2" descr="C:\Users\win8\AppData\Roaming\Tencent\Users\1207799751\QQ\WinTemp\RichOle\6@2}S2GS_WIQH8}sLJL`V.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AutoShape 3" descr="C:\Users\win8\AppData\Roaming\Tencent\Users\1207799751\QQ\WinTemp\RichOle\6@2}S2GS_WIQH8}sLJL`V.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 name="文本框 1">
            <a:extLst>
              <a:ext uri="{FF2B5EF4-FFF2-40B4-BE49-F238E27FC236}">
                <a16:creationId xmlns:a16="http://schemas.microsoft.com/office/drawing/2014/main" xmlns="" id="{A0FD646E-5782-9557-342F-8B995E2DB8D2}"/>
              </a:ext>
            </a:extLst>
          </p:cNvPr>
          <p:cNvSpPr txBox="1"/>
          <p:nvPr/>
        </p:nvSpPr>
        <p:spPr>
          <a:xfrm>
            <a:off x="457200" y="980728"/>
            <a:ext cx="8363272" cy="4108817"/>
          </a:xfrm>
          <a:prstGeom prst="rect">
            <a:avLst/>
          </a:prstGeom>
          <a:noFill/>
        </p:spPr>
        <p:txBody>
          <a:bodyPr wrap="square" rtlCol="0">
            <a:spAutoFit/>
          </a:bodyPr>
          <a:lstStyle/>
          <a:p>
            <a:pPr lvl="0" algn="just">
              <a:lnSpc>
                <a:spcPct val="150000"/>
              </a:lnSpc>
            </a:pPr>
            <a:r>
              <a:rPr lang="en-US" altLang="zh-CN" sz="1800" b="1" kern="100" dirty="0">
                <a:solidFill>
                  <a:srgbClr val="811C17"/>
                </a:solidFill>
                <a:effectLst/>
                <a:ea typeface="宋体" panose="02010600030101010101" pitchFamily="2" charset="-122"/>
              </a:rPr>
              <a:t>Chinese Versions Related to the Textbooks</a:t>
            </a:r>
          </a:p>
          <a:p>
            <a:pPr marL="342900" lvl="0" indent="-342900" algn="just">
              <a:lnSpc>
                <a:spcPct val="150000"/>
              </a:lnSpc>
              <a:buFont typeface="Wingdings" panose="05000000000000000000" pitchFamily="2" charset="2"/>
              <a:buChar char=""/>
            </a:pPr>
            <a:r>
              <a:rPr lang="zh-CN" altLang="zh-CN" sz="1800" b="1" kern="100" dirty="0">
                <a:solidFill>
                  <a:srgbClr val="002060"/>
                </a:solidFill>
                <a:effectLst/>
                <a:latin typeface="Times New Roman" panose="02020603050405020304" pitchFamily="18" charset="0"/>
                <a:ea typeface="宋体" panose="02010600030101010101" pitchFamily="2" charset="-122"/>
              </a:rPr>
              <a:t>钱兆明著，王凤元、裘禾敏译，中国美术与现代主义：庞德、摩尔、史蒂文斯研究，北京：中国社会科学出版社，</a:t>
            </a:r>
            <a:r>
              <a:rPr lang="en-US" altLang="zh-CN" sz="1800" b="1" kern="100" dirty="0">
                <a:solidFill>
                  <a:srgbClr val="002060"/>
                </a:solidFill>
                <a:effectLst/>
                <a:latin typeface="Times New Roman" panose="02020603050405020304" pitchFamily="18" charset="0"/>
                <a:ea typeface="宋体" panose="02010600030101010101" pitchFamily="2" charset="-122"/>
              </a:rPr>
              <a:t>2020</a:t>
            </a:r>
            <a:r>
              <a:rPr lang="zh-CN" altLang="zh-CN" sz="1800" b="1" kern="100" dirty="0">
                <a:solidFill>
                  <a:srgbClr val="002060"/>
                </a:solidFill>
                <a:effectLst/>
                <a:latin typeface="Times New Roman" panose="02020603050405020304" pitchFamily="18" charset="0"/>
                <a:ea typeface="宋体" panose="02010600030101010101" pitchFamily="2" charset="-122"/>
              </a:rPr>
              <a:t>年，</a:t>
            </a:r>
            <a:r>
              <a:rPr lang="en-US" altLang="zh-CN" sz="1800" b="1" kern="100" dirty="0">
                <a:solidFill>
                  <a:srgbClr val="002060"/>
                </a:solidFill>
                <a:effectLst/>
                <a:latin typeface="Times New Roman" panose="02020603050405020304" pitchFamily="18" charset="0"/>
                <a:ea typeface="宋体" panose="02010600030101010101" pitchFamily="2" charset="-122"/>
              </a:rPr>
              <a:t>2023</a:t>
            </a:r>
            <a:r>
              <a:rPr lang="zh-CN" altLang="zh-CN" sz="1800" b="1" kern="100" dirty="0">
                <a:solidFill>
                  <a:srgbClr val="002060"/>
                </a:solidFill>
                <a:effectLst/>
                <a:latin typeface="Times New Roman" panose="02020603050405020304" pitchFamily="18" charset="0"/>
                <a:ea typeface="宋体" panose="02010600030101010101" pitchFamily="2" charset="-122"/>
              </a:rPr>
              <a:t>年。</a:t>
            </a:r>
            <a:endParaRPr lang="en-US" altLang="zh-CN" sz="1800" b="1" kern="100" dirty="0">
              <a:solidFill>
                <a:srgbClr val="002060"/>
              </a:solidFill>
              <a:effectLst/>
              <a:latin typeface="Times New Roman" panose="02020603050405020304" pitchFamily="18" charset="0"/>
              <a:ea typeface="宋体" panose="02010600030101010101" pitchFamily="2" charset="-122"/>
            </a:endParaRPr>
          </a:p>
          <a:p>
            <a:pPr marL="342900" lvl="0" indent="-342900" algn="just">
              <a:lnSpc>
                <a:spcPct val="150000"/>
              </a:lnSpc>
              <a:buFont typeface="Wingdings" panose="05000000000000000000" pitchFamily="2" charset="2"/>
              <a:buChar char=""/>
            </a:pPr>
            <a:endParaRPr lang="zh-CN" altLang="zh-CN" sz="1800" b="1" kern="100" dirty="0">
              <a:solidFill>
                <a:srgbClr val="002060"/>
              </a:solidFill>
              <a:effectLst/>
              <a:latin typeface="Times New Roman" panose="02020603050405020304" pitchFamily="18" charset="0"/>
              <a:ea typeface="宋体" panose="02010600030101010101" pitchFamily="2" charset="-122"/>
            </a:endParaRPr>
          </a:p>
          <a:p>
            <a:pPr marL="342900" lvl="0" indent="-342900" algn="just">
              <a:lnSpc>
                <a:spcPct val="150000"/>
              </a:lnSpc>
              <a:buFont typeface="Wingdings" panose="05000000000000000000" pitchFamily="2" charset="2"/>
              <a:buChar char=""/>
            </a:pPr>
            <a:r>
              <a:rPr lang="zh-CN" altLang="zh-CN" sz="1800" b="1" kern="100" dirty="0">
                <a:solidFill>
                  <a:srgbClr val="002060"/>
                </a:solidFill>
                <a:effectLst/>
                <a:latin typeface="Times New Roman" panose="02020603050405020304" pitchFamily="18" charset="0"/>
                <a:ea typeface="宋体" panose="02010600030101010101" pitchFamily="2" charset="-122"/>
              </a:rPr>
              <a:t>钱兆明著，徐长生、王凤元译，“东方主义”与现代主义：庞德和威廉斯诗歌中的华夏遗产，杭州：浙江大学出版社，</a:t>
            </a:r>
            <a:r>
              <a:rPr lang="en-US" altLang="zh-CN" sz="1800" b="1" kern="100" dirty="0">
                <a:solidFill>
                  <a:srgbClr val="002060"/>
                </a:solidFill>
                <a:effectLst/>
                <a:latin typeface="Times New Roman" panose="02020603050405020304" pitchFamily="18" charset="0"/>
                <a:ea typeface="宋体" panose="02010600030101010101" pitchFamily="2" charset="-122"/>
              </a:rPr>
              <a:t>2016</a:t>
            </a:r>
            <a:r>
              <a:rPr lang="zh-CN" altLang="zh-CN" sz="1800" b="1" kern="100" dirty="0">
                <a:solidFill>
                  <a:srgbClr val="002060"/>
                </a:solidFill>
                <a:effectLst/>
                <a:latin typeface="Times New Roman" panose="02020603050405020304" pitchFamily="18" charset="0"/>
                <a:ea typeface="宋体" panose="02010600030101010101" pitchFamily="2" charset="-122"/>
              </a:rPr>
              <a:t>年。</a:t>
            </a:r>
            <a:endParaRPr lang="en-US" altLang="zh-CN" sz="1800" b="1" kern="100" dirty="0">
              <a:solidFill>
                <a:srgbClr val="002060"/>
              </a:solidFill>
              <a:effectLst/>
              <a:latin typeface="Times New Roman" panose="02020603050405020304" pitchFamily="18" charset="0"/>
              <a:ea typeface="宋体" panose="02010600030101010101" pitchFamily="2" charset="-122"/>
            </a:endParaRPr>
          </a:p>
          <a:p>
            <a:pPr marL="342900" lvl="0" indent="-342900" algn="just">
              <a:lnSpc>
                <a:spcPct val="150000"/>
              </a:lnSpc>
              <a:buFont typeface="Wingdings" panose="05000000000000000000" pitchFamily="2" charset="2"/>
              <a:buChar char=""/>
            </a:pPr>
            <a:endParaRPr lang="zh-CN" altLang="zh-CN" sz="1800" b="1" kern="100" dirty="0">
              <a:solidFill>
                <a:srgbClr val="002060"/>
              </a:solidFill>
              <a:effectLst/>
              <a:latin typeface="Times New Roman" panose="02020603050405020304" pitchFamily="18" charset="0"/>
              <a:ea typeface="宋体" panose="02010600030101010101" pitchFamily="2" charset="-122"/>
            </a:endParaRPr>
          </a:p>
          <a:p>
            <a:pPr marL="342900" lvl="0" indent="-342900" algn="just">
              <a:lnSpc>
                <a:spcPct val="150000"/>
              </a:lnSpc>
              <a:buFont typeface="Wingdings" panose="05000000000000000000" pitchFamily="2" charset="2"/>
              <a:buChar char=""/>
            </a:pPr>
            <a:r>
              <a:rPr lang="zh-CN" altLang="zh-CN" sz="1800" b="1" kern="100" dirty="0">
                <a:solidFill>
                  <a:srgbClr val="002060"/>
                </a:solidFill>
                <a:effectLst/>
                <a:latin typeface="Times New Roman" panose="02020603050405020304" pitchFamily="18" charset="0"/>
                <a:ea typeface="宋体" panose="02010600030101010101" pitchFamily="2" charset="-122"/>
              </a:rPr>
              <a:t>钱兆明著，跨越与创新：西方现代主义的东方元素，北京：北京大学出版社，</a:t>
            </a:r>
            <a:r>
              <a:rPr lang="en-US" altLang="zh-CN" sz="1800" b="1" kern="100" dirty="0">
                <a:solidFill>
                  <a:srgbClr val="002060"/>
                </a:solidFill>
                <a:effectLst/>
                <a:latin typeface="Times New Roman" panose="02020603050405020304" pitchFamily="18" charset="0"/>
                <a:ea typeface="宋体" panose="02010600030101010101" pitchFamily="2" charset="-122"/>
              </a:rPr>
              <a:t>2023</a:t>
            </a:r>
            <a:r>
              <a:rPr lang="zh-CN" altLang="zh-CN" sz="1800" b="1" kern="100" dirty="0">
                <a:solidFill>
                  <a:srgbClr val="002060"/>
                </a:solidFill>
                <a:effectLst/>
                <a:latin typeface="Times New Roman" panose="02020603050405020304" pitchFamily="18" charset="0"/>
                <a:ea typeface="宋体" panose="02010600030101010101" pitchFamily="2" charset="-122"/>
              </a:rPr>
              <a:t>年。</a:t>
            </a:r>
          </a:p>
          <a:p>
            <a:endParaRPr lang="zh-CN" altLang="en-US" dirty="0"/>
          </a:p>
        </p:txBody>
      </p:sp>
    </p:spTree>
    <p:extLst>
      <p:ext uri="{BB962C8B-B14F-4D97-AF65-F5344CB8AC3E}">
        <p14:creationId xmlns:p14="http://schemas.microsoft.com/office/powerpoint/2010/main" xmlns="" val="1820653295"/>
      </p:ext>
    </p:extLst>
  </p:cSld>
  <p:clrMapOvr>
    <a:masterClrMapping/>
  </p:clrMapOvr>
  <p:transition spd="slow">
    <p:push dir="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4690</TotalTime>
  <Words>2120</Words>
  <Application>Microsoft Office PowerPoint</Application>
  <PresentationFormat>全屏显示(4:3)</PresentationFormat>
  <Paragraphs>240</Paragraphs>
  <Slides>43</Slides>
  <Notes>2</Notes>
  <HiddenSlides>0</HiddenSlides>
  <MMClips>0</MMClips>
  <ScaleCrop>false</ScaleCrop>
  <HeadingPairs>
    <vt:vector size="4" baseType="variant">
      <vt:variant>
        <vt:lpstr>主题</vt:lpstr>
      </vt:variant>
      <vt:variant>
        <vt:i4>1</vt:i4>
      </vt:variant>
      <vt:variant>
        <vt:lpstr>幻灯片标题</vt:lpstr>
      </vt:variant>
      <vt:variant>
        <vt:i4>43</vt:i4>
      </vt:variant>
    </vt:vector>
  </HeadingPairs>
  <TitlesOfParts>
    <vt:vector size="44"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Mac</dc:creator>
  <cp:lastModifiedBy>Windows 用户</cp:lastModifiedBy>
  <cp:revision>166</cp:revision>
  <dcterms:created xsi:type="dcterms:W3CDTF">2020-06-26T03:43:19Z</dcterms:created>
  <dcterms:modified xsi:type="dcterms:W3CDTF">2024-03-20T13:23:55Z</dcterms:modified>
</cp:coreProperties>
</file>