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498" r:id="rId3"/>
    <p:sldId id="270" r:id="rId4"/>
    <p:sldId id="419" r:id="rId5"/>
    <p:sldId id="431" r:id="rId6"/>
    <p:sldId id="432" r:id="rId7"/>
    <p:sldId id="430" r:id="rId8"/>
    <p:sldId id="429" r:id="rId9"/>
    <p:sldId id="427" r:id="rId10"/>
    <p:sldId id="416" r:id="rId11"/>
    <p:sldId id="415" r:id="rId12"/>
    <p:sldId id="414" r:id="rId13"/>
    <p:sldId id="412" r:id="rId14"/>
    <p:sldId id="413" r:id="rId15"/>
    <p:sldId id="457" r:id="rId16"/>
    <p:sldId id="455" r:id="rId17"/>
    <p:sldId id="456" r:id="rId18"/>
    <p:sldId id="460" r:id="rId19"/>
    <p:sldId id="462" r:id="rId20"/>
    <p:sldId id="463" r:id="rId21"/>
    <p:sldId id="410" r:id="rId22"/>
    <p:sldId id="408" r:id="rId23"/>
    <p:sldId id="449" r:id="rId24"/>
    <p:sldId id="407" r:id="rId25"/>
    <p:sldId id="448" r:id="rId26"/>
    <p:sldId id="465" r:id="rId27"/>
    <p:sldId id="466" r:id="rId28"/>
    <p:sldId id="467" r:id="rId29"/>
    <p:sldId id="464" r:id="rId30"/>
    <p:sldId id="439" r:id="rId31"/>
    <p:sldId id="468" r:id="rId32"/>
    <p:sldId id="440" r:id="rId33"/>
    <p:sldId id="469" r:id="rId34"/>
    <p:sldId id="441" r:id="rId35"/>
    <p:sldId id="442" r:id="rId36"/>
    <p:sldId id="475" r:id="rId37"/>
    <p:sldId id="443" r:id="rId38"/>
    <p:sldId id="470" r:id="rId39"/>
    <p:sldId id="477" r:id="rId40"/>
    <p:sldId id="476" r:id="rId41"/>
    <p:sldId id="478" r:id="rId42"/>
    <p:sldId id="474" r:id="rId43"/>
    <p:sldId id="471" r:id="rId44"/>
    <p:sldId id="479" r:id="rId45"/>
    <p:sldId id="480" r:id="rId46"/>
    <p:sldId id="473" r:id="rId47"/>
    <p:sldId id="484" r:id="rId48"/>
    <p:sldId id="485" r:id="rId49"/>
    <p:sldId id="490" r:id="rId50"/>
    <p:sldId id="491" r:id="rId51"/>
    <p:sldId id="492" r:id="rId52"/>
    <p:sldId id="486" r:id="rId53"/>
    <p:sldId id="487" r:id="rId54"/>
    <p:sldId id="493" r:id="rId55"/>
    <p:sldId id="488" r:id="rId56"/>
    <p:sldId id="489" r:id="rId57"/>
    <p:sldId id="483" r:id="rId58"/>
    <p:sldId id="494" r:id="rId59"/>
    <p:sldId id="495" r:id="rId60"/>
    <p:sldId id="405" r:id="rId61"/>
    <p:sldId id="500" r:id="rId62"/>
    <p:sldId id="404" r:id="rId6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1C17"/>
    <a:srgbClr val="AD2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4660"/>
  </p:normalViewPr>
  <p:slideViewPr>
    <p:cSldViewPr>
      <p:cViewPr varScale="1">
        <p:scale>
          <a:sx n="100" d="100"/>
          <a:sy n="100" d="100"/>
        </p:scale>
        <p:origin x="16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3753B7-5BD0-4BC5-9A65-DE7932872362}" type="datetimeFigureOut">
              <a:rPr lang="zh-CN" altLang="en-US" smtClean="0"/>
              <a:pPr/>
              <a:t>2024/3/17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E97C8E-F64B-469C-9440-6ED046C0AC6F}" type="slidenum">
              <a:rPr lang="zh-CN" altLang="en-US" smtClean="0"/>
              <a:pPr/>
              <a:t>‹#›</a:t>
            </a:fld>
            <a:endParaRPr lang="zh-CN" altLang="en-US"/>
          </a:p>
        </p:txBody>
      </p:sp>
    </p:spTree>
    <p:extLst>
      <p:ext uri="{BB962C8B-B14F-4D97-AF65-F5344CB8AC3E}">
        <p14:creationId xmlns:p14="http://schemas.microsoft.com/office/powerpoint/2010/main" val="381848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E97C8E-F64B-469C-9440-6ED046C0AC6F}" type="slidenum">
              <a:rPr lang="zh-CN" altLang="en-US" smtClean="0"/>
              <a:t>1</a:t>
            </a:fld>
            <a:endParaRPr lang="zh-CN" altLang="en-US"/>
          </a:p>
        </p:txBody>
      </p:sp>
    </p:spTree>
    <p:extLst>
      <p:ext uri="{BB962C8B-B14F-4D97-AF65-F5344CB8AC3E}">
        <p14:creationId xmlns:p14="http://schemas.microsoft.com/office/powerpoint/2010/main" val="947938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val="896571237"/>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val="2951771064"/>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val="238947903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pic>
        <p:nvPicPr>
          <p:cNvPr id="7"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userDrawn="1"/>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59845104"/>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val="4234261110"/>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22802CC-E1E7-40DB-8D2C-E4EBBBBF34E5}" type="datetimeFigureOut">
              <a:rPr lang="zh-CN" altLang="en-US" smtClean="0"/>
              <a:pPr/>
              <a:t>2024/3/17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val="3299127101"/>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22802CC-E1E7-40DB-8D2C-E4EBBBBF34E5}" type="datetimeFigureOut">
              <a:rPr lang="zh-CN" altLang="en-US" smtClean="0"/>
              <a:pPr/>
              <a:t>2024/3/17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val="1559713700"/>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22802CC-E1E7-40DB-8D2C-E4EBBBBF34E5}" type="datetimeFigureOut">
              <a:rPr lang="zh-CN" altLang="en-US" smtClean="0"/>
              <a:pPr/>
              <a:t>2024/3/17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val="3610043072"/>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2802CC-E1E7-40DB-8D2C-E4EBBBBF34E5}" type="datetimeFigureOut">
              <a:rPr lang="zh-CN" altLang="en-US" smtClean="0"/>
              <a:pPr/>
              <a:t>2024/3/17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val="3613053112"/>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22802CC-E1E7-40DB-8D2C-E4EBBBBF34E5}" type="datetimeFigureOut">
              <a:rPr lang="zh-CN" altLang="en-US" smtClean="0"/>
              <a:pPr/>
              <a:t>2024/3/17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val="4226515078"/>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22802CC-E1E7-40DB-8D2C-E4EBBBBF34E5}" type="datetimeFigureOut">
              <a:rPr lang="zh-CN" altLang="en-US" smtClean="0"/>
              <a:pPr/>
              <a:t>2024/3/17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val="498288816"/>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802CC-E1E7-40DB-8D2C-E4EBBBBF34E5}" type="datetimeFigureOut">
              <a:rPr lang="zh-CN" altLang="en-US" smtClean="0"/>
              <a:pPr/>
              <a:t>2024/3/17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549D9-74A9-4601-A1CD-4C7755C6D8BA}" type="slidenum">
              <a:rPr lang="zh-CN" altLang="en-US" smtClean="0"/>
              <a:pPr/>
              <a:t>‹#›</a:t>
            </a:fld>
            <a:endParaRPr lang="zh-CN" altLang="en-US"/>
          </a:p>
        </p:txBody>
      </p:sp>
      <p:sp>
        <p:nvSpPr>
          <p:cNvPr id="10" name="矩形 9"/>
          <p:cNvSpPr/>
          <p:nvPr userDrawn="1"/>
        </p:nvSpPr>
        <p:spPr>
          <a:xfrm>
            <a:off x="2953" y="4477464"/>
            <a:ext cx="9144000" cy="2407920"/>
          </a:xfrm>
          <a:prstGeom prst="rect">
            <a:avLst/>
          </a:prstGeom>
          <a:blipFill dpi="0" rotWithShape="1">
            <a:blip r:embed="rId13"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60486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tan.qionglin@mail.shufe.edu.cn"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755576" y="0"/>
            <a:ext cx="0" cy="2852936"/>
          </a:xfrm>
          <a:prstGeom prst="line">
            <a:avLst/>
          </a:prstGeom>
          <a:ln w="76200">
            <a:solidFill>
              <a:srgbClr val="811C17"/>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40287"/>
            <a:ext cx="2850646" cy="574007"/>
          </a:xfrm>
          <a:prstGeom prst="rect">
            <a:avLst/>
          </a:prstGeom>
        </p:spPr>
      </p:pic>
      <p:pic>
        <p:nvPicPr>
          <p:cNvPr id="9" name="图片 16" descr="终"/>
          <p:cNvPicPr>
            <a:picLocks noChangeAspect="1"/>
          </p:cNvPicPr>
          <p:nvPr/>
        </p:nvPicPr>
        <p:blipFill>
          <a:blip r:embed="rId4">
            <a:clrChange>
              <a:clrFrom>
                <a:srgbClr val="FFFFFF"/>
              </a:clrFrom>
              <a:clrTo>
                <a:srgbClr val="FFFFFF">
                  <a:alpha val="0"/>
                </a:srgbClr>
              </a:clrTo>
            </a:clrChange>
          </a:blip>
          <a:srcRect l="14281" t="33978" r="13554" b="39308"/>
          <a:stretch>
            <a:fillRect/>
          </a:stretch>
        </p:blipFill>
        <p:spPr>
          <a:xfrm>
            <a:off x="7509491" y="913130"/>
            <a:ext cx="1424959" cy="527471"/>
          </a:xfrm>
          <a:prstGeom prst="rect">
            <a:avLst/>
          </a:prstGeom>
          <a:noFill/>
          <a:ln w="9525">
            <a:noFill/>
          </a:ln>
        </p:spPr>
      </p:pic>
      <p:sp>
        <p:nvSpPr>
          <p:cNvPr id="6" name="圆角矩形 5"/>
          <p:cNvSpPr/>
          <p:nvPr/>
        </p:nvSpPr>
        <p:spPr>
          <a:xfrm>
            <a:off x="173705" y="2135621"/>
            <a:ext cx="9000999" cy="2653008"/>
          </a:xfrm>
          <a:prstGeom prst="roundRect">
            <a:avLst>
              <a:gd name="adj" fmla="val 4990"/>
            </a:avLst>
          </a:prstGeom>
          <a:solidFill>
            <a:srgbClr val="811C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TextBox 6"/>
          <p:cNvSpPr txBox="1"/>
          <p:nvPr/>
        </p:nvSpPr>
        <p:spPr>
          <a:xfrm>
            <a:off x="173705" y="2268161"/>
            <a:ext cx="7710663" cy="1260345"/>
          </a:xfrm>
          <a:prstGeom prst="rect">
            <a:avLst/>
          </a:prstGeom>
          <a:noFill/>
        </p:spPr>
        <p:txBody>
          <a:bodyPr wrap="square" rtlCol="0">
            <a:spAutoFit/>
          </a:bodyPr>
          <a:lstStyle/>
          <a:p>
            <a:pPr>
              <a:lnSpc>
                <a:spcPct val="130000"/>
              </a:lnSpc>
            </a:pPr>
            <a:r>
              <a:rPr lang="en-US" altLang="zh-CN" sz="2000" b="1" dirty="0">
                <a:solidFill>
                  <a:schemeClr val="bg1"/>
                </a:solidFill>
              </a:rPr>
              <a:t>Lecture Two  Semiotic Fitness: The Chinese Written Character and </a:t>
            </a:r>
          </a:p>
          <a:p>
            <a:pPr>
              <a:lnSpc>
                <a:spcPct val="130000"/>
              </a:lnSpc>
            </a:pPr>
            <a:r>
              <a:rPr lang="en-US" altLang="zh-CN" sz="2000" b="1" dirty="0">
                <a:solidFill>
                  <a:schemeClr val="bg1"/>
                </a:solidFill>
              </a:rPr>
              <a:t>                         its Metamorphosis in Modern American Poetry</a:t>
            </a:r>
            <a:endParaRPr lang="zh-CN" altLang="en-US" sz="2000" dirty="0">
              <a:solidFill>
                <a:schemeClr val="bg1"/>
              </a:solidFill>
            </a:endParaRPr>
          </a:p>
          <a:p>
            <a:pPr>
              <a:lnSpc>
                <a:spcPct val="130000"/>
              </a:lnSpc>
            </a:pPr>
            <a:endParaRPr lang="en-US" altLang="zh-CN" sz="2000" b="1" dirty="0">
              <a:solidFill>
                <a:schemeClr val="bg1"/>
              </a:solidFill>
            </a:endParaRPr>
          </a:p>
        </p:txBody>
      </p:sp>
      <p:cxnSp>
        <p:nvCxnSpPr>
          <p:cNvPr id="11" name="直接连接符 10"/>
          <p:cNvCxnSpPr>
            <a:cxnSpLocks/>
          </p:cNvCxnSpPr>
          <p:nvPr/>
        </p:nvCxnSpPr>
        <p:spPr>
          <a:xfrm>
            <a:off x="263353" y="3284984"/>
            <a:ext cx="8557119" cy="0"/>
          </a:xfrm>
          <a:prstGeom prst="line">
            <a:avLst/>
          </a:prstGeom>
          <a:ln w="38100" cap="rnd">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15876" y="5776227"/>
            <a:ext cx="1728192" cy="954107"/>
            <a:chOff x="215876" y="5576172"/>
            <a:chExt cx="1728192" cy="954107"/>
          </a:xfrm>
          <a:effectLst>
            <a:outerShdw blurRad="63500" sx="102000" sy="102000" algn="ctr" rotWithShape="0">
              <a:prstClr val="black">
                <a:alpha val="40000"/>
              </a:prstClr>
            </a:outerShdw>
          </a:effectLst>
        </p:grpSpPr>
        <p:sp>
          <p:nvSpPr>
            <p:cNvPr id="2" name="矩形 1"/>
            <p:cNvSpPr/>
            <p:nvPr/>
          </p:nvSpPr>
          <p:spPr>
            <a:xfrm>
              <a:off x="251520" y="5633228"/>
              <a:ext cx="1584176" cy="897051"/>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215876" y="5576172"/>
              <a:ext cx="1728192" cy="954107"/>
            </a:xfrm>
            <a:prstGeom prst="rect">
              <a:avLst/>
            </a:prstGeom>
            <a:noFill/>
          </p:spPr>
          <p:txBody>
            <a:bodyPr wrap="square" rtlCol="0">
              <a:spAutoFit/>
            </a:bodyPr>
            <a:lstStyle/>
            <a:p>
              <a:r>
                <a:rPr lang="zh-CN" altLang="en-US" sz="2800" b="1" dirty="0">
                  <a:solidFill>
                    <a:schemeClr val="bg1"/>
                  </a:solidFill>
                  <a:latin typeface="方正舒体" panose="02010601030101010101" pitchFamily="2" charset="-122"/>
                  <a:ea typeface="方正舒体" panose="02010601030101010101" pitchFamily="2" charset="-122"/>
                </a:rPr>
                <a:t>厚德博学</a:t>
              </a:r>
              <a:endParaRPr lang="en-US" altLang="zh-CN" sz="2800" b="1" dirty="0">
                <a:solidFill>
                  <a:schemeClr val="bg1"/>
                </a:solidFill>
                <a:latin typeface="方正舒体" panose="02010601030101010101" pitchFamily="2" charset="-122"/>
                <a:ea typeface="方正舒体" panose="02010601030101010101" pitchFamily="2" charset="-122"/>
              </a:endParaRPr>
            </a:p>
            <a:p>
              <a:r>
                <a:rPr lang="zh-CN" altLang="en-US" sz="2800" b="1" dirty="0">
                  <a:solidFill>
                    <a:schemeClr val="bg1"/>
                  </a:solidFill>
                  <a:latin typeface="方正舒体" panose="02010601030101010101" pitchFamily="2" charset="-122"/>
                  <a:ea typeface="方正舒体" panose="02010601030101010101" pitchFamily="2" charset="-122"/>
                </a:rPr>
                <a:t>经济匡时</a:t>
              </a:r>
            </a:p>
          </p:txBody>
        </p:sp>
      </p:grpSp>
      <p:sp>
        <p:nvSpPr>
          <p:cNvPr id="22" name="TextBox 21"/>
          <p:cNvSpPr txBox="1"/>
          <p:nvPr/>
        </p:nvSpPr>
        <p:spPr>
          <a:xfrm>
            <a:off x="263353" y="3516978"/>
            <a:ext cx="4020615" cy="707886"/>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Prof. Dr. Joan </a:t>
            </a:r>
            <a:r>
              <a:rPr lang="en-US" altLang="zh-CN" sz="2000" b="1" dirty="0" err="1">
                <a:solidFill>
                  <a:schemeClr val="bg1"/>
                </a:solidFill>
                <a:effectLst>
                  <a:outerShdw blurRad="38100" dist="38100" dir="2700000" algn="tl">
                    <a:srgbClr val="000000">
                      <a:alpha val="43137"/>
                    </a:srgbClr>
                  </a:outerShdw>
                </a:effectLst>
                <a:ea typeface="黑体" panose="02010609060101010101" pitchFamily="49" charset="-122"/>
              </a:rPr>
              <a:t>Qionglin</a:t>
            </a: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 Tan   </a:t>
            </a:r>
          </a:p>
          <a:p>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 </a:t>
            </a: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hlinkClick r:id="rId5">
                  <a:extLst>
                    <a:ext uri="{A12FA001-AC4F-418D-AE19-62706E023703}">
                      <ahyp:hlinkClr xmlns:ahyp="http://schemas.microsoft.com/office/drawing/2018/hyperlinkcolor" val="tx"/>
                    </a:ext>
                  </a:extLst>
                </a:hlinkClick>
              </a:rPr>
              <a:t>tan.qionglin@mail.shufe.edu.cn</a:t>
            </a: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 </a:t>
            </a:r>
          </a:p>
        </p:txBody>
      </p:sp>
      <p:sp>
        <p:nvSpPr>
          <p:cNvPr id="5" name="矩形 4">
            <a:extLst>
              <a:ext uri="{FF2B5EF4-FFF2-40B4-BE49-F238E27FC236}">
                <a16:creationId xmlns:a16="http://schemas.microsoft.com/office/drawing/2014/main" id="{AEFC27E7-3A70-7720-7B4E-17F7EB92BA40}"/>
              </a:ext>
            </a:extLst>
          </p:cNvPr>
          <p:cNvSpPr/>
          <p:nvPr/>
        </p:nvSpPr>
        <p:spPr>
          <a:xfrm>
            <a:off x="263353" y="395499"/>
            <a:ext cx="5676799" cy="10526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endParaRPr>
          </a:p>
          <a:p>
            <a:pPr>
              <a:lnSpc>
                <a:spcPct val="120000"/>
              </a:lnSpc>
            </a:pP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SUFE </a:t>
            </a:r>
            <a:r>
              <a:rPr lang="en-US" altLang="zh-CN" sz="2000" b="1" dirty="0">
                <a:solidFill>
                  <a:schemeClr val="bg1"/>
                </a:solidFill>
              </a:rPr>
              <a:t>Year 1 Postgraduates</a:t>
            </a:r>
          </a:p>
          <a:p>
            <a:pPr>
              <a:lnSpc>
                <a:spcPct val="120000"/>
              </a:lnSpc>
            </a:pP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A Critical Study of English Poetry</a:t>
            </a:r>
            <a:endParaRPr lang="zh-CN" altLang="en-US" sz="2000" b="1" dirty="0">
              <a:solidFill>
                <a:schemeClr val="bg1"/>
              </a:solidFill>
              <a:effectLst>
                <a:outerShdw blurRad="38100" dist="38100" dir="2700000" algn="tl">
                  <a:srgbClr val="000000">
                    <a:alpha val="43137"/>
                  </a:srgbClr>
                </a:outerShdw>
              </a:effectLst>
              <a:ea typeface="黑体" panose="02010609060101010101" pitchFamily="49" charset="-122"/>
            </a:endParaRPr>
          </a:p>
          <a:p>
            <a:pPr>
              <a:lnSpc>
                <a:spcPct val="120000"/>
              </a:lnSpc>
            </a:pPr>
            <a:endParaRPr lang="zh-CN" altLang="en-US" sz="2400" b="1" dirty="0">
              <a:solidFill>
                <a:schemeClr val="bg1"/>
              </a:solidFill>
            </a:endParaRPr>
          </a:p>
        </p:txBody>
      </p:sp>
    </p:spTree>
    <p:extLst>
      <p:ext uri="{BB962C8B-B14F-4D97-AF65-F5344CB8AC3E}">
        <p14:creationId xmlns:p14="http://schemas.microsoft.com/office/powerpoint/2010/main" val="264480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764704"/>
            <a:ext cx="8352928" cy="4867743"/>
          </a:xfrm>
          <a:prstGeom prst="rect">
            <a:avLst/>
          </a:prstGeom>
          <a:noFill/>
        </p:spPr>
        <p:txBody>
          <a:bodyPr wrap="square" rtlCol="0">
            <a:spAutoFit/>
          </a:bodyPr>
          <a:lstStyle/>
          <a:p>
            <a:pPr>
              <a:lnSpc>
                <a:spcPct val="130000"/>
              </a:lnSpc>
            </a:pPr>
            <a:r>
              <a:rPr lang="en-US" altLang="zh-CN" sz="1600" b="1" dirty="0">
                <a:solidFill>
                  <a:srgbClr val="811C17"/>
                </a:solidFill>
              </a:rPr>
              <a:t>Two Lacking Studies</a:t>
            </a:r>
          </a:p>
          <a:p>
            <a:pPr marL="342900" indent="-342900">
              <a:lnSpc>
                <a:spcPct val="130000"/>
              </a:lnSpc>
              <a:buFont typeface="+mj-lt"/>
              <a:buAutoNum type="arabicPeriod"/>
            </a:pPr>
            <a:r>
              <a:rPr lang="en-US" altLang="zh-CN" sz="1600" b="1" dirty="0"/>
              <a:t>the direct appropriation of Chinese written characters in American poetic works</a:t>
            </a:r>
          </a:p>
          <a:p>
            <a:pPr marL="342900" indent="-342900">
              <a:lnSpc>
                <a:spcPct val="130000"/>
              </a:lnSpc>
              <a:buFont typeface="+mj-lt"/>
              <a:buAutoNum type="arabicPeriod"/>
            </a:pPr>
            <a:r>
              <a:rPr lang="en-US" altLang="zh-CN" sz="1600" b="1" dirty="0"/>
              <a:t>a mimesis of spatial visibility caused by transformed Chinese signs, a kind of linguistic metamorphosis using the </a:t>
            </a:r>
            <a:r>
              <a:rPr lang="en-US" altLang="zh-CN" sz="1600" b="1" dirty="0" err="1"/>
              <a:t>romanized</a:t>
            </a:r>
            <a:r>
              <a:rPr lang="en-US" altLang="zh-CN" sz="1600" b="1" dirty="0"/>
              <a:t> spelling or character dismantlement</a:t>
            </a:r>
            <a:endParaRPr lang="zh-CN" altLang="en-US" sz="1600" b="1" dirty="0"/>
          </a:p>
          <a:p>
            <a:pPr>
              <a:lnSpc>
                <a:spcPct val="130000"/>
              </a:lnSpc>
            </a:pPr>
            <a:endParaRPr lang="en-US" altLang="zh-CN" sz="1600" b="1" dirty="0">
              <a:solidFill>
                <a:srgbClr val="811C17"/>
              </a:solidFill>
            </a:endParaRPr>
          </a:p>
          <a:p>
            <a:pPr>
              <a:lnSpc>
                <a:spcPct val="130000"/>
              </a:lnSpc>
            </a:pPr>
            <a:r>
              <a:rPr lang="en-US" altLang="zh-CN" sz="1600" b="1" dirty="0">
                <a:solidFill>
                  <a:srgbClr val="811C17"/>
                </a:solidFill>
              </a:rPr>
              <a:t>Research Basis</a:t>
            </a:r>
          </a:p>
          <a:p>
            <a:pPr marL="342900" indent="-342900">
              <a:lnSpc>
                <a:spcPct val="130000"/>
              </a:lnSpc>
              <a:buFont typeface="+mj-lt"/>
              <a:buAutoNum type="arabicPeriod"/>
            </a:pPr>
            <a:r>
              <a:rPr lang="en-US" altLang="zh-CN" sz="1600" b="1" dirty="0"/>
              <a:t>The shared function of character or word dismantlement existing in both ideographic and alphabetic writing systems, in turn, makes the Chinese written character meaningful in another poetic language. </a:t>
            </a:r>
          </a:p>
          <a:p>
            <a:pPr marL="342900" indent="-342900">
              <a:lnSpc>
                <a:spcPct val="130000"/>
              </a:lnSpc>
              <a:buFont typeface="+mj-lt"/>
              <a:buAutoNum type="arabicPeriod"/>
            </a:pPr>
            <a:r>
              <a:rPr lang="en-US" altLang="zh-CN" sz="1600" b="1" dirty="0"/>
              <a:t>In the alphabetic system, such Chinese written characters or transformed Chinese signs appearing between the lines create visible images when they are presented to the audience in an unfamiliar way.</a:t>
            </a:r>
          </a:p>
          <a:p>
            <a:pPr marL="342900" indent="-342900">
              <a:lnSpc>
                <a:spcPct val="130000"/>
              </a:lnSpc>
              <a:buFont typeface="+mj-lt"/>
              <a:buAutoNum type="arabicPeriod"/>
            </a:pPr>
            <a:r>
              <a:rPr lang="en-US" altLang="zh-CN" sz="1600" b="1" dirty="0"/>
              <a:t>This distancing effect generates a power of spatial visibility, which attracts the reader’s attention.</a:t>
            </a:r>
          </a:p>
          <a:p>
            <a:pPr marL="342900" indent="-342900">
              <a:lnSpc>
                <a:spcPct val="130000"/>
              </a:lnSpc>
            </a:pPr>
            <a:endParaRPr lang="en-US" altLang="zh-CN" sz="1600" b="1" dirty="0"/>
          </a:p>
        </p:txBody>
      </p:sp>
    </p:spTree>
    <p:extLst>
      <p:ext uri="{BB962C8B-B14F-4D97-AF65-F5344CB8AC3E}">
        <p14:creationId xmlns:p14="http://schemas.microsoft.com/office/powerpoint/2010/main" val="3747153992"/>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C770916-5A94-42CD-A167-95A45B714577}"/>
              </a:ext>
            </a:extLst>
          </p:cNvPr>
          <p:cNvSpPr txBox="1"/>
          <p:nvPr/>
        </p:nvSpPr>
        <p:spPr>
          <a:xfrm>
            <a:off x="827584" y="1340768"/>
            <a:ext cx="6840760" cy="2677656"/>
          </a:xfrm>
          <a:prstGeom prst="rect">
            <a:avLst/>
          </a:prstGeom>
          <a:noFill/>
        </p:spPr>
        <p:txBody>
          <a:bodyPr wrap="square" rtlCol="0">
            <a:spAutoFit/>
          </a:bodyPr>
          <a:lstStyle/>
          <a:p>
            <a:pPr marL="342900" indent="-342900">
              <a:lnSpc>
                <a:spcPct val="150000"/>
              </a:lnSpc>
            </a:pPr>
            <a:r>
              <a:rPr lang="en-US" altLang="zh-CN" sz="1600" b="1" dirty="0">
                <a:solidFill>
                  <a:srgbClr val="811C17"/>
                </a:solidFill>
              </a:rPr>
              <a:t>Research Questions</a:t>
            </a:r>
          </a:p>
          <a:p>
            <a:pPr marL="342900" indent="-342900">
              <a:lnSpc>
                <a:spcPct val="150000"/>
              </a:lnSpc>
              <a:buFont typeface="+mj-lt"/>
              <a:buAutoNum type="arabicPeriod"/>
            </a:pPr>
            <a:r>
              <a:rPr lang="en-US" altLang="zh-CN" sz="1600" b="1" dirty="0">
                <a:latin typeface="Calibri" pitchFamily="34" charset="0"/>
              </a:rPr>
              <a:t>What is the semiotic fitness principle? What is the </a:t>
            </a:r>
            <a:r>
              <a:rPr lang="en-US" altLang="zh-CN" sz="1600" b="1" dirty="0" err="1">
                <a:latin typeface="Calibri" pitchFamily="34" charset="0"/>
              </a:rPr>
              <a:t>transfiction</a:t>
            </a:r>
            <a:r>
              <a:rPr lang="en-US" altLang="zh-CN" sz="1600" b="1" dirty="0">
                <a:latin typeface="Calibri" pitchFamily="34" charset="0"/>
              </a:rPr>
              <a:t> principle? What are the interconnectedness between these two principles?</a:t>
            </a:r>
          </a:p>
          <a:p>
            <a:pPr marL="342900" indent="-342900">
              <a:lnSpc>
                <a:spcPct val="150000"/>
              </a:lnSpc>
              <a:buFont typeface="+mj-lt"/>
              <a:buAutoNum type="arabicPeriod"/>
            </a:pPr>
            <a:r>
              <a:rPr lang="en-US" altLang="zh-CN" sz="1600" b="1" dirty="0">
                <a:latin typeface="Calibri" pitchFamily="34" charset="0"/>
              </a:rPr>
              <a:t>How do the Chinese written character and its linguistic metamorphosis act in modern American poetry?</a:t>
            </a:r>
          </a:p>
          <a:p>
            <a:pPr marL="342900" indent="-342900">
              <a:lnSpc>
                <a:spcPct val="150000"/>
              </a:lnSpc>
              <a:buAutoNum type="arabicPeriod" startAt="3"/>
              <a:defRPr/>
            </a:pPr>
            <a:r>
              <a:rPr lang="en-US" altLang="zh-CN" sz="1600" b="1" dirty="0">
                <a:latin typeface="Calibri" pitchFamily="34" charset="0"/>
              </a:rPr>
              <a:t>How are the Chinese written character and its linguistic metamorphosis semiotically fit in modern American poetry?</a:t>
            </a:r>
            <a:endParaRPr lang="zh-CN" altLang="en-US" sz="1600" b="1" dirty="0">
              <a:solidFill>
                <a:srgbClr val="811C17"/>
              </a:solidFill>
            </a:endParaRPr>
          </a:p>
        </p:txBody>
      </p:sp>
    </p:spTree>
    <p:extLst>
      <p:ext uri="{BB962C8B-B14F-4D97-AF65-F5344CB8AC3E}">
        <p14:creationId xmlns:p14="http://schemas.microsoft.com/office/powerpoint/2010/main" val="374715399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6359BE9-2FB3-4F5A-958D-EF2DC7152A7B}"/>
              </a:ext>
            </a:extLst>
          </p:cNvPr>
          <p:cNvSpPr txBox="1"/>
          <p:nvPr/>
        </p:nvSpPr>
        <p:spPr>
          <a:xfrm>
            <a:off x="445840" y="739443"/>
            <a:ext cx="8136904" cy="338554"/>
          </a:xfrm>
          <a:prstGeom prst="rect">
            <a:avLst/>
          </a:prstGeom>
          <a:noFill/>
        </p:spPr>
        <p:txBody>
          <a:bodyPr wrap="square" rtlCol="0">
            <a:spAutoFit/>
          </a:bodyPr>
          <a:lstStyle/>
          <a:p>
            <a:r>
              <a:rPr lang="en-US" altLang="zh-CN" sz="1600" b="1" dirty="0">
                <a:solidFill>
                  <a:srgbClr val="811C17"/>
                </a:solidFill>
              </a:rPr>
              <a:t>2. The Semiotic Fitness Principle</a:t>
            </a:r>
          </a:p>
        </p:txBody>
      </p:sp>
      <p:sp>
        <p:nvSpPr>
          <p:cNvPr id="3" name="TextBox 1">
            <a:extLst>
              <a:ext uri="{FF2B5EF4-FFF2-40B4-BE49-F238E27FC236}">
                <a16:creationId xmlns:a16="http://schemas.microsoft.com/office/drawing/2014/main" id="{4FCAEADA-DE9A-4147-8366-C9EC230BA194}"/>
              </a:ext>
            </a:extLst>
          </p:cNvPr>
          <p:cNvSpPr txBox="1">
            <a:spLocks noChangeArrowheads="1"/>
          </p:cNvSpPr>
          <p:nvPr/>
        </p:nvSpPr>
        <p:spPr bwMode="auto">
          <a:xfrm>
            <a:off x="539750" y="1233487"/>
            <a:ext cx="7920682" cy="391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600" b="1" dirty="0">
                <a:solidFill>
                  <a:srgbClr val="002060"/>
                </a:solidFill>
                <a:latin typeface="Calibri" panose="020F0502020204030204" pitchFamily="34" charset="0"/>
              </a:rPr>
              <a:t>Definition of Semiotic Fitness</a:t>
            </a:r>
          </a:p>
          <a:p>
            <a:pPr eaLnBrk="1" hangingPunct="1">
              <a:lnSpc>
                <a:spcPct val="120000"/>
              </a:lnSpc>
            </a:pPr>
            <a:r>
              <a:rPr lang="en-US" altLang="zh-CN" sz="1600" b="1" dirty="0">
                <a:solidFill>
                  <a:srgbClr val="006600"/>
                </a:solidFill>
                <a:latin typeface="Calibri" panose="020F0502020204030204" pitchFamily="34" charset="0"/>
              </a:rPr>
              <a:t>Fitness depends on a relation</a:t>
            </a:r>
            <a:r>
              <a:rPr lang="en-US" altLang="zh-CN" sz="1600" b="1" dirty="0">
                <a:solidFill>
                  <a:srgbClr val="003366"/>
                </a:solidFill>
                <a:latin typeface="Calibri" panose="020F0502020204030204" pitchFamily="34" charset="0"/>
              </a:rPr>
              <a:t>: </a:t>
            </a:r>
            <a:r>
              <a:rPr lang="en-US" altLang="zh-CN" sz="1600" b="1" dirty="0">
                <a:latin typeface="Calibri" panose="020F0502020204030204" pitchFamily="34" charset="0"/>
              </a:rPr>
              <a:t>something can be fit in the given context.                             </a:t>
            </a:r>
          </a:p>
          <a:p>
            <a:pPr eaLnBrk="1" hangingPunct="1">
              <a:lnSpc>
                <a:spcPct val="120000"/>
              </a:lnSpc>
            </a:pPr>
            <a:r>
              <a:rPr lang="en-US" altLang="zh-CN" sz="1600" b="1" dirty="0">
                <a:latin typeface="Calibri" panose="020F0502020204030204" pitchFamily="34" charset="0"/>
              </a:rPr>
              <a:t>                                                            — Jesper </a:t>
            </a:r>
            <a:r>
              <a:rPr lang="en-US" altLang="zh-CN" sz="1600" b="1" dirty="0" err="1">
                <a:latin typeface="Calibri" panose="020F0502020204030204" pitchFamily="34" charset="0"/>
              </a:rPr>
              <a:t>Hoffmeyer</a:t>
            </a:r>
            <a:endParaRPr lang="en-US" altLang="zh-CN" sz="1600" b="1" dirty="0">
              <a:latin typeface="Calibri" panose="020F0502020204030204" pitchFamily="34" charset="0"/>
            </a:endParaRPr>
          </a:p>
          <a:p>
            <a:pPr eaLnBrk="1" hangingPunct="1">
              <a:lnSpc>
                <a:spcPct val="120000"/>
              </a:lnSpc>
            </a:pPr>
            <a:endParaRPr lang="en-US" altLang="zh-CN" sz="1600" b="1" dirty="0">
              <a:solidFill>
                <a:srgbClr val="C00000"/>
              </a:solidFill>
              <a:latin typeface="Calibri" panose="020F0502020204030204" pitchFamily="34" charset="0"/>
            </a:endParaRPr>
          </a:p>
          <a:p>
            <a:pPr eaLnBrk="1" hangingPunct="1">
              <a:lnSpc>
                <a:spcPct val="120000"/>
              </a:lnSpc>
            </a:pPr>
            <a:r>
              <a:rPr lang="en-US" altLang="zh-CN" sz="1600" b="1" dirty="0">
                <a:solidFill>
                  <a:srgbClr val="006600"/>
                </a:solidFill>
                <a:latin typeface="Calibri" panose="020F0502020204030204" pitchFamily="34" charset="0"/>
              </a:rPr>
              <a:t>Semiotic fitness </a:t>
            </a:r>
            <a:r>
              <a:rPr lang="en-US" altLang="zh-CN" sz="1600" b="1" dirty="0">
                <a:latin typeface="Calibri" panose="020F0502020204030204" pitchFamily="34" charset="0"/>
              </a:rPr>
              <a:t>in its broader sense can be defined as </a:t>
            </a:r>
            <a:r>
              <a:rPr lang="en-US" altLang="zh-CN" sz="1600" b="1" dirty="0">
                <a:solidFill>
                  <a:srgbClr val="C00000"/>
                </a:solidFill>
                <a:latin typeface="Calibri" panose="020F0502020204030204" pitchFamily="34" charset="0"/>
              </a:rPr>
              <a:t>the success of a subject in adapting to its environment,</a:t>
            </a:r>
            <a:r>
              <a:rPr lang="en-US" altLang="zh-CN" sz="1600" b="1" dirty="0">
                <a:latin typeface="Calibri" panose="020F0502020204030204" pitchFamily="34" charset="0"/>
              </a:rPr>
              <a:t> its skill in bringing together information originating from itself and information originating from the environment with the help of </a:t>
            </a:r>
            <a:r>
              <a:rPr lang="en-US" altLang="zh-CN" sz="1600" b="1" dirty="0">
                <a:solidFill>
                  <a:schemeClr val="accent6">
                    <a:lumMod val="50000"/>
                  </a:schemeClr>
                </a:solidFill>
                <a:latin typeface="Calibri" panose="020F0502020204030204" pitchFamily="34" charset="0"/>
              </a:rPr>
              <a:t>semiotic processes</a:t>
            </a:r>
            <a:r>
              <a:rPr lang="en-US" altLang="zh-CN" sz="1600" b="1" dirty="0">
                <a:latin typeface="Calibri" panose="020F0502020204030204" pitchFamily="34" charset="0"/>
              </a:rPr>
              <a:t>. An organism is semiotically fit if it succeeds in interpreting its organismic information in respect to the surrounding environment and vice versa. While adapting to the environment the subject localizes itself in the environment; thus, </a:t>
            </a:r>
            <a:r>
              <a:rPr lang="en-US" altLang="zh-CN" sz="1600" b="1" dirty="0">
                <a:solidFill>
                  <a:srgbClr val="C00000"/>
                </a:solidFill>
                <a:latin typeface="Calibri" panose="020F0502020204030204" pitchFamily="34" charset="0"/>
              </a:rPr>
              <a:t>semiotic fitness indicates success in localization</a:t>
            </a:r>
            <a:r>
              <a:rPr lang="en-US" altLang="zh-CN" sz="1600" b="1" dirty="0">
                <a:solidFill>
                  <a:srgbClr val="003366"/>
                </a:solidFill>
                <a:latin typeface="Calibri" panose="020F0502020204030204" pitchFamily="34" charset="0"/>
              </a:rPr>
              <a:t>.       </a:t>
            </a:r>
            <a:r>
              <a:rPr lang="en-US" altLang="zh-CN" sz="1600" b="1" dirty="0">
                <a:latin typeface="Calibri" panose="020F0502020204030204" pitchFamily="34" charset="0"/>
              </a:rPr>
              <a:t>— Timo Maran</a:t>
            </a:r>
          </a:p>
          <a:p>
            <a:pPr eaLnBrk="1" hangingPunct="1">
              <a:lnSpc>
                <a:spcPct val="120000"/>
              </a:lnSpc>
            </a:pPr>
            <a:endParaRPr lang="en-US" altLang="zh-CN" sz="1600" b="1" dirty="0">
              <a:latin typeface="Calibri" panose="020F0502020204030204" pitchFamily="34" charset="0"/>
            </a:endParaRPr>
          </a:p>
          <a:p>
            <a:pPr eaLnBrk="1" hangingPunct="1">
              <a:lnSpc>
                <a:spcPct val="120000"/>
              </a:lnSpc>
            </a:pPr>
            <a:r>
              <a:rPr lang="en-US" altLang="zh-CN" sz="1600" b="1" dirty="0">
                <a:solidFill>
                  <a:srgbClr val="006600"/>
                </a:solidFill>
                <a:latin typeface="Calibri" panose="020F0502020204030204" pitchFamily="34" charset="0"/>
              </a:rPr>
              <a:t>Meaning is definable by the environment</a:t>
            </a:r>
            <a:r>
              <a:rPr lang="en-US" altLang="zh-CN" sz="1600" b="1" dirty="0">
                <a:latin typeface="Calibri" panose="020F0502020204030204" pitchFamily="34" charset="0"/>
              </a:rPr>
              <a:t>.  — Eugene Nida</a:t>
            </a:r>
          </a:p>
        </p:txBody>
      </p:sp>
    </p:spTree>
    <p:extLst>
      <p:ext uri="{BB962C8B-B14F-4D97-AF65-F5344CB8AC3E}">
        <p14:creationId xmlns:p14="http://schemas.microsoft.com/office/powerpoint/2010/main" val="3747153992"/>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DF72C39-7E97-4059-972A-B99B11A4295C}"/>
              </a:ext>
            </a:extLst>
          </p:cNvPr>
          <p:cNvSpPr txBox="1"/>
          <p:nvPr/>
        </p:nvSpPr>
        <p:spPr>
          <a:xfrm>
            <a:off x="431540" y="692696"/>
            <a:ext cx="8280920" cy="3907480"/>
          </a:xfrm>
          <a:prstGeom prst="rect">
            <a:avLst/>
          </a:prstGeom>
          <a:noFill/>
        </p:spPr>
        <p:txBody>
          <a:bodyPr wrap="square" rtlCol="0">
            <a:spAutoFit/>
          </a:bodyPr>
          <a:lstStyle/>
          <a:p>
            <a:pPr>
              <a:lnSpc>
                <a:spcPct val="130000"/>
              </a:lnSpc>
            </a:pPr>
            <a:r>
              <a:rPr lang="en-US" altLang="zh-CN" sz="1600" b="1" i="0" dirty="0">
                <a:solidFill>
                  <a:srgbClr val="002060"/>
                </a:solidFill>
                <a:effectLst/>
              </a:rPr>
              <a:t>Understanding </a:t>
            </a:r>
            <a:r>
              <a:rPr lang="en-US" altLang="zh-CN" sz="1600" b="1" i="0" dirty="0" err="1">
                <a:solidFill>
                  <a:srgbClr val="002060"/>
                </a:solidFill>
                <a:effectLst/>
              </a:rPr>
              <a:t>Timo</a:t>
            </a:r>
            <a:r>
              <a:rPr lang="en-US" altLang="zh-CN" sz="1600" b="1" i="0" dirty="0">
                <a:solidFill>
                  <a:srgbClr val="002060"/>
                </a:solidFill>
                <a:effectLst/>
              </a:rPr>
              <a:t> </a:t>
            </a:r>
            <a:r>
              <a:rPr lang="en-US" altLang="zh-CN" sz="1600" b="1" i="0" dirty="0" err="1">
                <a:solidFill>
                  <a:srgbClr val="002060"/>
                </a:solidFill>
                <a:effectLst/>
              </a:rPr>
              <a:t>Maran</a:t>
            </a:r>
            <a:r>
              <a:rPr lang="en-US" altLang="zh-CN" sz="1600" b="1" dirty="0" err="1">
                <a:solidFill>
                  <a:srgbClr val="002060"/>
                </a:solidFill>
              </a:rPr>
              <a:t>’</a:t>
            </a:r>
            <a:r>
              <a:rPr lang="en-US" altLang="zh-CN" sz="1600" b="1" i="0" dirty="0" err="1">
                <a:solidFill>
                  <a:srgbClr val="002060"/>
                </a:solidFill>
                <a:effectLst/>
              </a:rPr>
              <a:t>s</a:t>
            </a:r>
            <a:r>
              <a:rPr lang="en-US" altLang="zh-CN" sz="1600" b="1" i="0" dirty="0">
                <a:solidFill>
                  <a:srgbClr val="002060"/>
                </a:solidFill>
                <a:effectLst/>
              </a:rPr>
              <a:t> Notion of Semiotic Fitness</a:t>
            </a:r>
          </a:p>
          <a:p>
            <a:pPr>
              <a:lnSpc>
                <a:spcPct val="130000"/>
              </a:lnSpc>
            </a:pPr>
            <a:r>
              <a:rPr lang="en-US" altLang="zh-CN" sz="1600" b="1" i="0" dirty="0">
                <a:solidFill>
                  <a:srgbClr val="000000"/>
                </a:solidFill>
                <a:effectLst/>
              </a:rPr>
              <a:t>Such a semiotic process is, to a degree, a reflection of a translator’s interpretative activities, which is referred to semiosis. </a:t>
            </a:r>
          </a:p>
          <a:p>
            <a:pPr>
              <a:lnSpc>
                <a:spcPct val="130000"/>
              </a:lnSpc>
            </a:pPr>
            <a:endParaRPr lang="en-US" altLang="zh-CN" sz="1600" b="1" dirty="0">
              <a:solidFill>
                <a:srgbClr val="000000"/>
              </a:solidFill>
            </a:endParaRPr>
          </a:p>
          <a:p>
            <a:pPr>
              <a:lnSpc>
                <a:spcPct val="130000"/>
              </a:lnSpc>
            </a:pPr>
            <a:r>
              <a:rPr lang="en-US" altLang="zh-CN" sz="1600" b="1" dirty="0">
                <a:solidFill>
                  <a:srgbClr val="000000"/>
                </a:solidFill>
              </a:rPr>
              <a:t>T</a:t>
            </a:r>
            <a:r>
              <a:rPr lang="en-US" altLang="zh-CN" sz="1600" b="1" i="0" dirty="0">
                <a:solidFill>
                  <a:srgbClr val="000000"/>
                </a:solidFill>
                <a:effectLst/>
              </a:rPr>
              <a:t>hree main elements – semiotic selection, semiosis, and semiotic fitness – are involved in the translation process: “semiotic selection” determines the value of the subject in its original culture, “semiosis” interprets the information of the subject, and “semiotic fitness” measures the acculturation of the subject in its new environment.</a:t>
            </a:r>
            <a:r>
              <a:rPr lang="en-US" altLang="zh-CN" sz="1600" b="1" dirty="0"/>
              <a:t> </a:t>
            </a:r>
            <a:br>
              <a:rPr lang="en-US" altLang="zh-CN" sz="1600" dirty="0"/>
            </a:br>
            <a:endParaRPr lang="en-US" altLang="zh-CN" sz="1600" dirty="0"/>
          </a:p>
          <a:p>
            <a:pPr>
              <a:lnSpc>
                <a:spcPct val="130000"/>
              </a:lnSpc>
            </a:pPr>
            <a:r>
              <a:rPr lang="en-US" altLang="zh-CN" sz="1600" b="1" dirty="0">
                <a:solidFill>
                  <a:srgbClr val="000000"/>
                </a:solidFill>
              </a:rPr>
              <a:t>Maran posits that a subject can be analogous to a living organism. In order to survive, this organism-subject should be semiotically fit when “interpreting its organismic information in respect to the surrounding environment.”</a:t>
            </a:r>
            <a:endParaRPr lang="zh-CN" altLang="en-US" sz="1600" dirty="0"/>
          </a:p>
        </p:txBody>
      </p:sp>
    </p:spTree>
    <p:extLst>
      <p:ext uri="{BB962C8B-B14F-4D97-AF65-F5344CB8AC3E}">
        <p14:creationId xmlns:p14="http://schemas.microsoft.com/office/powerpoint/2010/main" val="374715399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示, 文本&#10;&#10;描述已自动生成">
            <a:extLst>
              <a:ext uri="{FF2B5EF4-FFF2-40B4-BE49-F238E27FC236}">
                <a16:creationId xmlns:a16="http://schemas.microsoft.com/office/drawing/2014/main" id="{E72974C4-3BD4-4829-A3BA-DDE1E53E94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962149"/>
            <a:ext cx="7658874" cy="3394536"/>
          </a:xfrm>
          <a:prstGeom prst="rect">
            <a:avLst/>
          </a:prstGeom>
        </p:spPr>
      </p:pic>
      <p:sp>
        <p:nvSpPr>
          <p:cNvPr id="4" name="文本框 3">
            <a:extLst>
              <a:ext uri="{FF2B5EF4-FFF2-40B4-BE49-F238E27FC236}">
                <a16:creationId xmlns:a16="http://schemas.microsoft.com/office/drawing/2014/main" id="{249179C9-58C7-466D-9D0D-03FDFDCD2D8B}"/>
              </a:ext>
            </a:extLst>
          </p:cNvPr>
          <p:cNvSpPr txBox="1"/>
          <p:nvPr/>
        </p:nvSpPr>
        <p:spPr>
          <a:xfrm>
            <a:off x="683568" y="4725144"/>
            <a:ext cx="8280920" cy="1026691"/>
          </a:xfrm>
          <a:prstGeom prst="rect">
            <a:avLst/>
          </a:prstGeom>
          <a:noFill/>
        </p:spPr>
        <p:txBody>
          <a:bodyPr wrap="square" rtlCol="0">
            <a:spAutoFit/>
          </a:bodyPr>
          <a:lstStyle/>
          <a:p>
            <a:pPr>
              <a:lnSpc>
                <a:spcPct val="130000"/>
              </a:lnSpc>
            </a:pPr>
            <a:r>
              <a:rPr lang="en-US" altLang="zh-CN" sz="1600" b="1" i="0" dirty="0">
                <a:solidFill>
                  <a:srgbClr val="000000"/>
                </a:solidFill>
                <a:effectLst/>
              </a:rPr>
              <a:t>Through translation, a translated image, though changed in some aspects, is still related to the original image created by the translator. If a translated image is semiotically fit and embraced by the reader in the target culture, we can infer that the translated image is successful.</a:t>
            </a:r>
            <a:r>
              <a:rPr lang="en-US" altLang="zh-CN" sz="1600" b="1" dirty="0"/>
              <a:t> </a:t>
            </a:r>
            <a:endParaRPr lang="zh-CN" altLang="en-US" dirty="0"/>
          </a:p>
        </p:txBody>
      </p:sp>
    </p:spTree>
    <p:extLst>
      <p:ext uri="{BB962C8B-B14F-4D97-AF65-F5344CB8AC3E}">
        <p14:creationId xmlns:p14="http://schemas.microsoft.com/office/powerpoint/2010/main" val="3747153992"/>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示&#10;&#10;描述已自动生成">
            <a:extLst>
              <a:ext uri="{FF2B5EF4-FFF2-40B4-BE49-F238E27FC236}">
                <a16:creationId xmlns:a16="http://schemas.microsoft.com/office/drawing/2014/main" id="{F85573A4-6819-4446-A850-9B5671DEB1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1" y="620689"/>
            <a:ext cx="7920880" cy="3672408"/>
          </a:xfrm>
          <a:prstGeom prst="rect">
            <a:avLst/>
          </a:prstGeom>
        </p:spPr>
      </p:pic>
      <p:sp>
        <p:nvSpPr>
          <p:cNvPr id="2" name="文本框 1">
            <a:extLst>
              <a:ext uri="{FF2B5EF4-FFF2-40B4-BE49-F238E27FC236}">
                <a16:creationId xmlns:a16="http://schemas.microsoft.com/office/drawing/2014/main" id="{EEBAAA5E-DA02-4CB8-8213-C8B943D3D7FD}"/>
              </a:ext>
            </a:extLst>
          </p:cNvPr>
          <p:cNvSpPr txBox="1"/>
          <p:nvPr/>
        </p:nvSpPr>
        <p:spPr>
          <a:xfrm>
            <a:off x="395536" y="4437112"/>
            <a:ext cx="8352928" cy="1666867"/>
          </a:xfrm>
          <a:prstGeom prst="rect">
            <a:avLst/>
          </a:prstGeom>
          <a:noFill/>
        </p:spPr>
        <p:txBody>
          <a:bodyPr wrap="square" rtlCol="0">
            <a:spAutoFit/>
          </a:bodyPr>
          <a:lstStyle/>
          <a:p>
            <a:pPr eaLnBrk="1" hangingPunct="1">
              <a:lnSpc>
                <a:spcPct val="130000"/>
              </a:lnSpc>
            </a:pPr>
            <a:r>
              <a:rPr lang="en-US" altLang="zh-CN" sz="1600" b="1" dirty="0">
                <a:solidFill>
                  <a:srgbClr val="C00000"/>
                </a:solidFill>
                <a:latin typeface="Calibri" panose="020F0502020204030204" pitchFamily="34" charset="0"/>
              </a:rPr>
              <a:t>enculturation</a:t>
            </a:r>
            <a:r>
              <a:rPr lang="en-US" altLang="zh-CN" sz="1600" b="1" dirty="0">
                <a:solidFill>
                  <a:srgbClr val="000000"/>
                </a:solidFill>
                <a:latin typeface="Calibri" panose="020F0502020204030204" pitchFamily="34" charset="0"/>
              </a:rPr>
              <a:t>: the process by which an individual learns the traditional content of a culture and assimilates its practices and values </a:t>
            </a:r>
          </a:p>
          <a:p>
            <a:pPr eaLnBrk="1" hangingPunct="1">
              <a:lnSpc>
                <a:spcPct val="130000"/>
              </a:lnSpc>
            </a:pPr>
            <a:endParaRPr lang="en-US" altLang="zh-CN" sz="1600" b="1" dirty="0">
              <a:solidFill>
                <a:srgbClr val="000000"/>
              </a:solidFill>
              <a:latin typeface="Calibri" panose="020F0502020204030204" pitchFamily="34" charset="0"/>
            </a:endParaRPr>
          </a:p>
          <a:p>
            <a:pPr eaLnBrk="1" hangingPunct="1">
              <a:lnSpc>
                <a:spcPct val="130000"/>
              </a:lnSpc>
            </a:pPr>
            <a:r>
              <a:rPr lang="en-US" altLang="zh-CN" sz="1600" b="1" dirty="0">
                <a:solidFill>
                  <a:srgbClr val="C00000"/>
                </a:solidFill>
                <a:latin typeface="Calibri" panose="020F0502020204030204" pitchFamily="34" charset="0"/>
              </a:rPr>
              <a:t>acculturation</a:t>
            </a:r>
            <a:r>
              <a:rPr lang="en-US" altLang="zh-CN" sz="1600" b="1" dirty="0">
                <a:solidFill>
                  <a:srgbClr val="000000"/>
                </a:solidFill>
                <a:latin typeface="Calibri" panose="020F0502020204030204" pitchFamily="34" charset="0"/>
              </a:rPr>
              <a:t>: cultural modification of an individual, group, or people by adapting to </a:t>
            </a:r>
          </a:p>
          <a:p>
            <a:pPr eaLnBrk="1" hangingPunct="1">
              <a:lnSpc>
                <a:spcPct val="130000"/>
              </a:lnSpc>
            </a:pPr>
            <a:r>
              <a:rPr lang="en-US" altLang="zh-CN" sz="1600" b="1" dirty="0">
                <a:solidFill>
                  <a:srgbClr val="000000"/>
                </a:solidFill>
                <a:latin typeface="Calibri" panose="020F0502020204030204" pitchFamily="34" charset="0"/>
              </a:rPr>
              <a:t>or borrowing traits from another culture</a:t>
            </a:r>
          </a:p>
        </p:txBody>
      </p:sp>
    </p:spTree>
    <p:extLst>
      <p:ext uri="{BB962C8B-B14F-4D97-AF65-F5344CB8AC3E}">
        <p14:creationId xmlns:p14="http://schemas.microsoft.com/office/powerpoint/2010/main" val="390306962"/>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692696"/>
            <a:ext cx="8136904" cy="5213735"/>
          </a:xfrm>
          <a:prstGeom prst="rect">
            <a:avLst/>
          </a:prstGeom>
          <a:noFill/>
        </p:spPr>
        <p:txBody>
          <a:bodyPr wrap="square" rtlCol="0">
            <a:spAutoFit/>
          </a:bodyPr>
          <a:lstStyle/>
          <a:p>
            <a:pPr>
              <a:lnSpc>
                <a:spcPct val="130000"/>
              </a:lnSpc>
            </a:pPr>
            <a:r>
              <a:rPr lang="en-US" altLang="zh-CN" sz="1600" b="1" dirty="0">
                <a:solidFill>
                  <a:srgbClr val="811C17"/>
                </a:solidFill>
              </a:rPr>
              <a:t>3. The </a:t>
            </a:r>
            <a:r>
              <a:rPr lang="en-US" altLang="zh-CN" sz="1600" b="1" dirty="0" err="1">
                <a:solidFill>
                  <a:srgbClr val="811C17"/>
                </a:solidFill>
              </a:rPr>
              <a:t>Transfiction</a:t>
            </a:r>
            <a:r>
              <a:rPr lang="en-US" altLang="zh-CN" sz="1600" b="1" dirty="0">
                <a:solidFill>
                  <a:srgbClr val="811C17"/>
                </a:solidFill>
              </a:rPr>
              <a:t> Principle</a:t>
            </a:r>
          </a:p>
          <a:p>
            <a:pPr>
              <a:lnSpc>
                <a:spcPct val="130000"/>
              </a:lnSpc>
              <a:buFont typeface="Arial" pitchFamily="34" charset="0"/>
              <a:buChar char="•"/>
            </a:pPr>
            <a:r>
              <a:rPr lang="en-US" altLang="zh-CN" sz="1600" b="1" dirty="0"/>
              <a:t>  While translating an image, the poet, acting as both the translator and the reader, recreates   </a:t>
            </a:r>
          </a:p>
          <a:p>
            <a:pPr>
              <a:lnSpc>
                <a:spcPct val="130000"/>
              </a:lnSpc>
            </a:pPr>
            <a:r>
              <a:rPr lang="en-US" altLang="zh-CN" sz="1600" b="1" dirty="0"/>
              <a:t>    such exotic imagery in literary production “by using the device of fictitious translation, i.e. </a:t>
            </a:r>
          </a:p>
          <a:p>
            <a:pPr>
              <a:lnSpc>
                <a:spcPct val="130000"/>
              </a:lnSpc>
            </a:pPr>
            <a:r>
              <a:rPr lang="en-US" altLang="zh-CN" sz="1600" b="1" dirty="0"/>
              <a:t>    by presenting their work as the translation of another’s work.” His / her visualization is </a:t>
            </a:r>
          </a:p>
          <a:p>
            <a:pPr>
              <a:lnSpc>
                <a:spcPct val="130000"/>
              </a:lnSpc>
            </a:pPr>
            <a:r>
              <a:rPr lang="en-US" altLang="zh-CN" sz="1600" b="1" dirty="0"/>
              <a:t>    much involved in the process of </a:t>
            </a:r>
            <a:r>
              <a:rPr lang="en-US" altLang="zh-CN" sz="1600" b="1" dirty="0" err="1"/>
              <a:t>semiosis</a:t>
            </a:r>
            <a:r>
              <a:rPr lang="en-US" altLang="zh-CN" sz="1600" b="1" dirty="0"/>
              <a:t>.</a:t>
            </a:r>
          </a:p>
          <a:p>
            <a:pPr>
              <a:lnSpc>
                <a:spcPct val="130000"/>
              </a:lnSpc>
            </a:pPr>
            <a:endParaRPr lang="en-US" altLang="zh-CN" sz="1600" b="1" dirty="0"/>
          </a:p>
          <a:p>
            <a:pPr>
              <a:lnSpc>
                <a:spcPct val="130000"/>
              </a:lnSpc>
              <a:buFont typeface="Arial" pitchFamily="34" charset="0"/>
              <a:buChar char="•"/>
            </a:pPr>
            <a:r>
              <a:rPr lang="en-US" altLang="zh-CN" sz="1600" b="1" dirty="0"/>
              <a:t>  This visualization is a representation of a poet’s interpretative activities, or a manifestation </a:t>
            </a:r>
          </a:p>
          <a:p>
            <a:pPr>
              <a:lnSpc>
                <a:spcPct val="130000"/>
              </a:lnSpc>
            </a:pPr>
            <a:r>
              <a:rPr lang="en-US" altLang="zh-CN" sz="1600" b="1" dirty="0"/>
              <a:t>    of a poet’s </a:t>
            </a:r>
            <a:r>
              <a:rPr lang="en-US" altLang="zh-CN" sz="1600" b="1" dirty="0" err="1"/>
              <a:t>translatorial</a:t>
            </a:r>
            <a:r>
              <a:rPr lang="en-US" altLang="zh-CN" sz="1600" b="1" dirty="0"/>
              <a:t> action, even </a:t>
            </a:r>
            <a:r>
              <a:rPr lang="en-US" altLang="zh-CN" sz="1600" b="1" dirty="0" err="1"/>
              <a:t>translatorial</a:t>
            </a:r>
            <a:r>
              <a:rPr lang="en-US" altLang="zh-CN" sz="1600" b="1" dirty="0"/>
              <a:t> power, when the Chinese written </a:t>
            </a:r>
          </a:p>
          <a:p>
            <a:pPr>
              <a:lnSpc>
                <a:spcPct val="130000"/>
              </a:lnSpc>
            </a:pPr>
            <a:r>
              <a:rPr lang="en-US" altLang="zh-CN" sz="1600" b="1" dirty="0"/>
              <a:t>     character imagery is assimilated into another culture. </a:t>
            </a:r>
          </a:p>
          <a:p>
            <a:pPr>
              <a:lnSpc>
                <a:spcPct val="130000"/>
              </a:lnSpc>
            </a:pPr>
            <a:endParaRPr lang="en-US" altLang="zh-CN" sz="1600" b="1" dirty="0"/>
          </a:p>
          <a:p>
            <a:pPr>
              <a:lnSpc>
                <a:spcPct val="130000"/>
              </a:lnSpc>
              <a:buFont typeface="Arial" pitchFamily="34" charset="0"/>
              <a:buChar char="•"/>
            </a:pPr>
            <a:r>
              <a:rPr lang="en-US" altLang="zh-CN" sz="1600" b="1" dirty="0"/>
              <a:t>   This kind of translation is now referred to as </a:t>
            </a:r>
            <a:r>
              <a:rPr lang="en-US" altLang="zh-CN" sz="1600" b="1" dirty="0" err="1"/>
              <a:t>transfiction</a:t>
            </a:r>
            <a:r>
              <a:rPr lang="en-US" altLang="zh-CN" sz="1600" b="1" dirty="0"/>
              <a:t>, a burgeoning field, which focuses   </a:t>
            </a:r>
          </a:p>
          <a:p>
            <a:pPr>
              <a:lnSpc>
                <a:spcPct val="130000"/>
              </a:lnSpc>
            </a:pPr>
            <a:r>
              <a:rPr lang="en-US" altLang="zh-CN" sz="1600" b="1" dirty="0"/>
              <a:t>     on the study of translation-related phenomena from a cultural-and-social perspective.  </a:t>
            </a:r>
          </a:p>
          <a:p>
            <a:pPr>
              <a:lnSpc>
                <a:spcPct val="130000"/>
              </a:lnSpc>
            </a:pPr>
            <a:endParaRPr lang="en-US" altLang="zh-CN" sz="1600" b="1" dirty="0"/>
          </a:p>
          <a:p>
            <a:pPr>
              <a:lnSpc>
                <a:spcPct val="130000"/>
              </a:lnSpc>
              <a:buFont typeface="Arial" pitchFamily="34" charset="0"/>
              <a:buChar char="•"/>
            </a:pPr>
            <a:r>
              <a:rPr lang="en-US" altLang="zh-CN" sz="1600" b="1" dirty="0"/>
              <a:t> In </a:t>
            </a:r>
            <a:r>
              <a:rPr lang="en-US" altLang="zh-CN" sz="1600" b="1" dirty="0" err="1"/>
              <a:t>transfiction</a:t>
            </a:r>
            <a:r>
              <a:rPr lang="en-US" altLang="zh-CN" sz="1600" b="1" dirty="0"/>
              <a:t>, though no clear demarcation concerning the boundaries between fiction and </a:t>
            </a:r>
          </a:p>
          <a:p>
            <a:pPr>
              <a:lnSpc>
                <a:spcPct val="130000"/>
              </a:lnSpc>
            </a:pPr>
            <a:r>
              <a:rPr lang="en-US" altLang="zh-CN" sz="1600" b="1" dirty="0"/>
              <a:t>    reality is attempted, “translation is not seen as a text-based activity but rather as a  </a:t>
            </a:r>
          </a:p>
          <a:p>
            <a:pPr>
              <a:lnSpc>
                <a:spcPct val="130000"/>
              </a:lnSpc>
            </a:pPr>
            <a:r>
              <a:rPr lang="en-US" altLang="zh-CN" sz="1600" b="1" dirty="0"/>
              <a:t>    metaphor for cultural processes.”</a:t>
            </a:r>
          </a:p>
        </p:txBody>
      </p:sp>
    </p:spTree>
    <p:extLst>
      <p:ext uri="{BB962C8B-B14F-4D97-AF65-F5344CB8AC3E}">
        <p14:creationId xmlns:p14="http://schemas.microsoft.com/office/powerpoint/2010/main" val="3526008205"/>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424936" cy="5533823"/>
          </a:xfrm>
          <a:prstGeom prst="rect">
            <a:avLst/>
          </a:prstGeom>
          <a:noFill/>
        </p:spPr>
        <p:txBody>
          <a:bodyPr wrap="square" rtlCol="0">
            <a:spAutoFit/>
          </a:bodyPr>
          <a:lstStyle/>
          <a:p>
            <a:pPr>
              <a:lnSpc>
                <a:spcPct val="130000"/>
              </a:lnSpc>
              <a:buFont typeface="Arial" pitchFamily="34" charset="0"/>
              <a:buChar char="•"/>
            </a:pPr>
            <a:endParaRPr lang="en-US" altLang="zh-CN" sz="1600" b="1" dirty="0"/>
          </a:p>
          <a:p>
            <a:pPr>
              <a:lnSpc>
                <a:spcPct val="130000"/>
              </a:lnSpc>
              <a:buFont typeface="Arial" pitchFamily="34" charset="0"/>
              <a:buChar char="•"/>
            </a:pPr>
            <a:r>
              <a:rPr lang="en-US" altLang="zh-CN" sz="1600" b="1" dirty="0"/>
              <a:t>  By contrast, “fiction” can be taken as “a privileged site in which our imagery finds the necessary </a:t>
            </a:r>
          </a:p>
          <a:p>
            <a:pPr>
              <a:lnSpc>
                <a:spcPct val="130000"/>
              </a:lnSpc>
            </a:pPr>
            <a:r>
              <a:rPr lang="en-US" altLang="zh-CN" sz="1600" b="1" dirty="0"/>
              <a:t>    freedom to express even our most hidden obsessions and aspirations.” “As a result, change,   </a:t>
            </a:r>
          </a:p>
          <a:p>
            <a:pPr>
              <a:lnSpc>
                <a:spcPct val="130000"/>
              </a:lnSpc>
            </a:pPr>
            <a:r>
              <a:rPr lang="en-US" altLang="zh-CN" sz="1600" b="1" dirty="0"/>
              <a:t>    transformation, fragmentation, dislocation and cracks have become key coordinates for </a:t>
            </a:r>
          </a:p>
          <a:p>
            <a:pPr>
              <a:lnSpc>
                <a:spcPct val="130000"/>
              </a:lnSpc>
            </a:pPr>
            <a:r>
              <a:rPr lang="en-US" altLang="zh-CN" sz="1600" b="1" dirty="0"/>
              <a:t>    understanding the motion created by translation.”</a:t>
            </a:r>
          </a:p>
          <a:p>
            <a:pPr>
              <a:lnSpc>
                <a:spcPct val="130000"/>
              </a:lnSpc>
            </a:pPr>
            <a:endParaRPr lang="en-US" altLang="zh-CN" sz="1600" b="1" dirty="0"/>
          </a:p>
          <a:p>
            <a:pPr>
              <a:lnSpc>
                <a:spcPct val="130000"/>
              </a:lnSpc>
              <a:buFont typeface="Arial" pitchFamily="34" charset="0"/>
              <a:buChar char="•"/>
            </a:pPr>
            <a:r>
              <a:rPr lang="en-US" altLang="zh-CN" sz="1600" b="1" dirty="0"/>
              <a:t>  When the Chinese written character embedded in English poetry is examined from the   </a:t>
            </a:r>
          </a:p>
          <a:p>
            <a:pPr>
              <a:lnSpc>
                <a:spcPct val="130000"/>
              </a:lnSpc>
            </a:pPr>
            <a:r>
              <a:rPr lang="en-US" altLang="zh-CN" sz="1600" b="1" dirty="0"/>
              <a:t>    perspective of </a:t>
            </a:r>
            <a:r>
              <a:rPr lang="en-US" altLang="zh-CN" sz="1600" b="1" dirty="0" err="1"/>
              <a:t>transfiction</a:t>
            </a:r>
            <a:r>
              <a:rPr lang="en-US" altLang="zh-CN" sz="1600" b="1" dirty="0"/>
              <a:t>, we discover that the Chinese not only acts as an image, but that it </a:t>
            </a:r>
          </a:p>
          <a:p>
            <a:pPr>
              <a:lnSpc>
                <a:spcPct val="130000"/>
              </a:lnSpc>
            </a:pPr>
            <a:r>
              <a:rPr lang="en-US" altLang="zh-CN" sz="1600" b="1" dirty="0"/>
              <a:t>    also can be understood as a translated image. </a:t>
            </a:r>
          </a:p>
          <a:p>
            <a:pPr>
              <a:lnSpc>
                <a:spcPct val="130000"/>
              </a:lnSpc>
            </a:pPr>
            <a:endParaRPr lang="en-US" altLang="zh-CN" sz="1600" b="1" dirty="0"/>
          </a:p>
          <a:p>
            <a:pPr>
              <a:lnSpc>
                <a:spcPct val="130000"/>
              </a:lnSpc>
              <a:buFont typeface="Arial" pitchFamily="34" charset="0"/>
              <a:buChar char="•"/>
            </a:pPr>
            <a:r>
              <a:rPr lang="en-US" altLang="zh-CN" sz="1600" b="1" dirty="0"/>
              <a:t>  When a Chinese written character enters an English poem, its spatial visibility and pictorial </a:t>
            </a:r>
          </a:p>
          <a:p>
            <a:pPr>
              <a:lnSpc>
                <a:spcPct val="130000"/>
              </a:lnSpc>
            </a:pPr>
            <a:r>
              <a:rPr lang="en-US" altLang="zh-CN" sz="1600" b="1" dirty="0"/>
              <a:t>    visibility make it function as a thing or a visual image in the alphabetical writing system, which </a:t>
            </a:r>
          </a:p>
          <a:p>
            <a:pPr>
              <a:lnSpc>
                <a:spcPct val="130000"/>
              </a:lnSpc>
            </a:pPr>
            <a:r>
              <a:rPr lang="en-US" altLang="zh-CN" sz="1600" b="1" dirty="0"/>
              <a:t>     can be both read and seen. </a:t>
            </a:r>
          </a:p>
          <a:p>
            <a:pPr>
              <a:lnSpc>
                <a:spcPct val="130000"/>
              </a:lnSpc>
            </a:pPr>
            <a:endParaRPr lang="en-US" altLang="zh-CN" sz="1600" b="1" dirty="0"/>
          </a:p>
          <a:p>
            <a:pPr>
              <a:lnSpc>
                <a:spcPct val="130000"/>
              </a:lnSpc>
              <a:buFont typeface="Arial" pitchFamily="34" charset="0"/>
              <a:buChar char="•"/>
            </a:pPr>
            <a:r>
              <a:rPr lang="en-US" altLang="zh-CN" sz="1600" b="1" dirty="0"/>
              <a:t>   However, for most Western readers, even the translator-poet, seeing a Chinese written  </a:t>
            </a:r>
          </a:p>
          <a:p>
            <a:pPr>
              <a:lnSpc>
                <a:spcPct val="130000"/>
              </a:lnSpc>
            </a:pPr>
            <a:r>
              <a:rPr lang="en-US" altLang="zh-CN" sz="1600" b="1" dirty="0"/>
              <a:t>    character as a thing is more natural than reading or pronouncing it, due to their limited  </a:t>
            </a:r>
          </a:p>
          <a:p>
            <a:pPr>
              <a:lnSpc>
                <a:spcPct val="130000"/>
              </a:lnSpc>
            </a:pPr>
            <a:r>
              <a:rPr lang="en-US" altLang="zh-CN" sz="1600" b="1" dirty="0"/>
              <a:t>    knowledge of Chinese writing. </a:t>
            </a:r>
            <a:endParaRPr lang="zh-CN" altLang="en-US" sz="1600" b="1" dirty="0"/>
          </a:p>
        </p:txBody>
      </p:sp>
    </p:spTree>
    <p:extLst>
      <p:ext uri="{BB962C8B-B14F-4D97-AF65-F5344CB8AC3E}">
        <p14:creationId xmlns:p14="http://schemas.microsoft.com/office/powerpoint/2010/main" val="2636013118"/>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136904" cy="4819781"/>
          </a:xfrm>
          <a:prstGeom prst="rect">
            <a:avLst/>
          </a:prstGeom>
          <a:noFill/>
        </p:spPr>
        <p:txBody>
          <a:bodyPr wrap="square" rtlCol="0">
            <a:spAutoFit/>
          </a:bodyPr>
          <a:lstStyle/>
          <a:p>
            <a:pPr>
              <a:lnSpc>
                <a:spcPct val="120000"/>
              </a:lnSpc>
              <a:buFont typeface="Arial" pitchFamily="34" charset="0"/>
              <a:buChar char="•"/>
            </a:pPr>
            <a:r>
              <a:rPr lang="en-US" altLang="zh-CN" sz="1600" b="1" dirty="0"/>
              <a:t>  At the same time, the adoption of the Chinese written character in another poetic language </a:t>
            </a:r>
          </a:p>
          <a:p>
            <a:pPr>
              <a:lnSpc>
                <a:spcPct val="120000"/>
              </a:lnSpc>
            </a:pPr>
            <a:r>
              <a:rPr lang="en-US" altLang="zh-CN" sz="1600" b="1" dirty="0"/>
              <a:t>    is a kind of the translator-poet’s visual-creative “copy” or translation work to create a </a:t>
            </a:r>
          </a:p>
          <a:p>
            <a:pPr>
              <a:lnSpc>
                <a:spcPct val="120000"/>
              </a:lnSpc>
            </a:pPr>
            <a:r>
              <a:rPr lang="en-US" altLang="zh-CN" sz="1600" b="1" dirty="0"/>
              <a:t>    translated image in his or her literary production.</a:t>
            </a:r>
          </a:p>
          <a:p>
            <a:pPr>
              <a:lnSpc>
                <a:spcPct val="120000"/>
              </a:lnSpc>
            </a:pPr>
            <a:endParaRPr lang="en-US" altLang="zh-CN" sz="1600" b="1" dirty="0"/>
          </a:p>
          <a:p>
            <a:pPr>
              <a:lnSpc>
                <a:spcPct val="120000"/>
              </a:lnSpc>
              <a:buFont typeface="Arial" pitchFamily="34" charset="0"/>
              <a:buChar char="•"/>
            </a:pPr>
            <a:r>
              <a:rPr lang="en-US" altLang="zh-CN" sz="1600" b="1" dirty="0"/>
              <a:t>  As part of this creative process, selection, interpretation, imagination, appropriation and </a:t>
            </a:r>
          </a:p>
          <a:p>
            <a:pPr>
              <a:lnSpc>
                <a:spcPct val="120000"/>
              </a:lnSpc>
            </a:pPr>
            <a:r>
              <a:rPr lang="en-US" altLang="zh-CN" sz="1600" b="1" dirty="0"/>
              <a:t>    adaptation are involved. The process of translation is, thus, similar to that of visualization as </a:t>
            </a:r>
          </a:p>
          <a:p>
            <a:pPr>
              <a:lnSpc>
                <a:spcPct val="120000"/>
              </a:lnSpc>
            </a:pPr>
            <a:r>
              <a:rPr lang="en-US" altLang="zh-CN" sz="1600" b="1" dirty="0"/>
              <a:t>    well as the process of inter-signs or inter-symbols undertaken by the poet, whose aim is to </a:t>
            </a:r>
          </a:p>
          <a:p>
            <a:pPr>
              <a:lnSpc>
                <a:spcPct val="120000"/>
              </a:lnSpc>
            </a:pPr>
            <a:r>
              <a:rPr lang="en-US" altLang="zh-CN" sz="1600" b="1" dirty="0"/>
              <a:t>    discover a language or a discourse to translate or communicate his or her own vision. </a:t>
            </a:r>
          </a:p>
          <a:p>
            <a:pPr>
              <a:lnSpc>
                <a:spcPct val="120000"/>
              </a:lnSpc>
            </a:pPr>
            <a:endParaRPr lang="en-US" altLang="zh-CN" sz="1600" b="1" dirty="0"/>
          </a:p>
          <a:p>
            <a:pPr>
              <a:lnSpc>
                <a:spcPct val="120000"/>
              </a:lnSpc>
              <a:buFont typeface="Arial" pitchFamily="34" charset="0"/>
              <a:buChar char="•"/>
            </a:pPr>
            <a:r>
              <a:rPr lang="en-US" altLang="zh-CN" sz="1600" b="1" dirty="0"/>
              <a:t>   In this respect, a combination of </a:t>
            </a:r>
            <a:r>
              <a:rPr lang="en-US" altLang="zh-CN" sz="1600" b="1" dirty="0" err="1"/>
              <a:t>interlingual</a:t>
            </a:r>
            <a:r>
              <a:rPr lang="en-US" altLang="zh-CN" sz="1600" b="1" dirty="0"/>
              <a:t> translation, </a:t>
            </a:r>
            <a:r>
              <a:rPr lang="en-US" altLang="zh-CN" sz="1600" b="1" dirty="0" err="1"/>
              <a:t>intralingual</a:t>
            </a:r>
            <a:r>
              <a:rPr lang="en-US" altLang="zh-CN" sz="1600" b="1" dirty="0"/>
              <a:t> translation, and </a:t>
            </a:r>
          </a:p>
          <a:p>
            <a:pPr>
              <a:lnSpc>
                <a:spcPct val="120000"/>
              </a:lnSpc>
            </a:pPr>
            <a:r>
              <a:rPr lang="en-US" altLang="zh-CN" sz="1600" b="1" dirty="0"/>
              <a:t>     </a:t>
            </a:r>
            <a:r>
              <a:rPr lang="en-US" altLang="zh-CN" sz="1600" b="1" dirty="0" err="1"/>
              <a:t>intersemiotic</a:t>
            </a:r>
            <a:r>
              <a:rPr lang="en-US" altLang="zh-CN" sz="1600" b="1" dirty="0"/>
              <a:t> translation is unavoidably involved in recreating the Chinese written </a:t>
            </a:r>
          </a:p>
          <a:p>
            <a:pPr>
              <a:lnSpc>
                <a:spcPct val="120000"/>
              </a:lnSpc>
            </a:pPr>
            <a:r>
              <a:rPr lang="en-US" altLang="zh-CN" sz="1600" b="1" dirty="0"/>
              <a:t>     character imagery in literary works. </a:t>
            </a:r>
          </a:p>
          <a:p>
            <a:pPr>
              <a:lnSpc>
                <a:spcPct val="120000"/>
              </a:lnSpc>
            </a:pPr>
            <a:endParaRPr lang="en-US" altLang="zh-CN" sz="1600" b="1" dirty="0"/>
          </a:p>
          <a:p>
            <a:pPr>
              <a:lnSpc>
                <a:spcPct val="120000"/>
              </a:lnSpc>
              <a:buFont typeface="Arial" pitchFamily="34" charset="0"/>
              <a:buChar char="•"/>
            </a:pPr>
            <a:r>
              <a:rPr lang="en-US" altLang="zh-CN" sz="1600" b="1" dirty="0"/>
              <a:t>   In essence, to examine the dramatically effective use of the Chinese written character in </a:t>
            </a:r>
          </a:p>
          <a:p>
            <a:pPr>
              <a:lnSpc>
                <a:spcPct val="120000"/>
              </a:lnSpc>
            </a:pPr>
            <a:r>
              <a:rPr lang="en-US" altLang="zh-CN" sz="1600" b="1" dirty="0"/>
              <a:t>     Western poetry is to examine its semiotic fitness as a translated image in the alphabetical</a:t>
            </a:r>
          </a:p>
          <a:p>
            <a:pPr>
              <a:lnSpc>
                <a:spcPct val="120000"/>
              </a:lnSpc>
            </a:pPr>
            <a:r>
              <a:rPr lang="en-US" altLang="zh-CN" sz="1600" b="1" dirty="0"/>
              <a:t>     system.</a:t>
            </a:r>
            <a:endParaRPr lang="zh-CN" altLang="en-US" sz="1600" b="1" dirty="0"/>
          </a:p>
        </p:txBody>
      </p:sp>
    </p:spTree>
    <p:extLst>
      <p:ext uri="{BB962C8B-B14F-4D97-AF65-F5344CB8AC3E}">
        <p14:creationId xmlns:p14="http://schemas.microsoft.com/office/powerpoint/2010/main" val="3317309411"/>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9A65AA0-D895-4C7D-8287-7B5F9E103AD7}"/>
              </a:ext>
            </a:extLst>
          </p:cNvPr>
          <p:cNvSpPr txBox="1"/>
          <p:nvPr/>
        </p:nvSpPr>
        <p:spPr>
          <a:xfrm>
            <a:off x="431540" y="836712"/>
            <a:ext cx="8280920" cy="4253472"/>
          </a:xfrm>
          <a:prstGeom prst="rect">
            <a:avLst/>
          </a:prstGeom>
          <a:noFill/>
        </p:spPr>
        <p:txBody>
          <a:bodyPr wrap="square" rtlCol="0">
            <a:spAutoFit/>
          </a:bodyPr>
          <a:lstStyle/>
          <a:p>
            <a:pPr>
              <a:lnSpc>
                <a:spcPct val="130000"/>
              </a:lnSpc>
            </a:pPr>
            <a:r>
              <a:rPr lang="en-US" altLang="zh-CN" sz="1600" b="1" i="0" dirty="0">
                <a:solidFill>
                  <a:srgbClr val="002060"/>
                </a:solidFill>
                <a:effectLst/>
              </a:rPr>
              <a:t>Gary Snyder’s  </a:t>
            </a:r>
            <a:r>
              <a:rPr lang="en-US" altLang="zh-CN" sz="1600" b="1" dirty="0">
                <a:solidFill>
                  <a:srgbClr val="002060"/>
                </a:solidFill>
              </a:rPr>
              <a:t>S</a:t>
            </a:r>
            <a:r>
              <a:rPr lang="en-US" altLang="zh-CN" sz="1600" b="1" i="0" dirty="0">
                <a:solidFill>
                  <a:srgbClr val="002060"/>
                </a:solidFill>
                <a:effectLst/>
              </a:rPr>
              <a:t>tandard of a Classic:</a:t>
            </a:r>
            <a:r>
              <a:rPr lang="en-US" altLang="zh-CN" sz="1600" b="1" dirty="0">
                <a:solidFill>
                  <a:srgbClr val="002060"/>
                </a:solidFill>
              </a:rPr>
              <a:t> </a:t>
            </a:r>
            <a:endParaRPr lang="en-US" altLang="zh-CN" sz="1600" b="1" dirty="0"/>
          </a:p>
          <a:p>
            <a:pPr>
              <a:lnSpc>
                <a:spcPct val="130000"/>
              </a:lnSpc>
            </a:pPr>
            <a:r>
              <a:rPr lang="en-US" altLang="zh-CN" sz="1600" b="1" dirty="0">
                <a:solidFill>
                  <a:srgbClr val="000000"/>
                </a:solidFill>
              </a:rPr>
              <a:t>The Classic provides a kind of </a:t>
            </a:r>
            <a:r>
              <a:rPr lang="en-US" altLang="zh-CN" sz="1600" b="1" dirty="0"/>
              <a:t>norm</a:t>
            </a:r>
            <a:r>
              <a:rPr lang="en-US" altLang="zh-CN" sz="1600" b="1" dirty="0">
                <a:solidFill>
                  <a:srgbClr val="000000"/>
                </a:solidFill>
              </a:rPr>
              <a:t>. Not the statistical norm of behaviorism but a norm that is proved by </a:t>
            </a:r>
            <a:r>
              <a:rPr lang="en-US" altLang="zh-CN" sz="1600" b="1" dirty="0">
                <a:solidFill>
                  <a:srgbClr val="811C17"/>
                </a:solidFill>
              </a:rPr>
              <a:t>staying power and informed consensus</a:t>
            </a:r>
            <a:r>
              <a:rPr lang="en-US" altLang="zh-CN" sz="1600" b="1" dirty="0">
                <a:solidFill>
                  <a:srgbClr val="000000"/>
                </a:solidFill>
              </a:rPr>
              <a:t>. Staying power through history is related to the degree of </a:t>
            </a:r>
            <a:r>
              <a:rPr lang="en-US" altLang="zh-CN" sz="1600" b="1" dirty="0">
                <a:solidFill>
                  <a:schemeClr val="accent6">
                    <a:lumMod val="50000"/>
                  </a:schemeClr>
                </a:solidFill>
              </a:rPr>
              <a:t>intentionality, intensity, mindfulness, playfulness, and incorporation </a:t>
            </a:r>
            <a:r>
              <a:rPr lang="en-US" altLang="zh-CN" sz="1600" b="1" dirty="0">
                <a:solidFill>
                  <a:srgbClr val="000000"/>
                </a:solidFill>
              </a:rPr>
              <a:t>of previous strategies and standards within the </a:t>
            </a:r>
            <a:r>
              <a:rPr lang="en-US" altLang="zh-CN" sz="1600" b="1" dirty="0">
                <a:solidFill>
                  <a:schemeClr val="accent3">
                    <a:lumMod val="50000"/>
                  </a:schemeClr>
                </a:solidFill>
              </a:rPr>
              <a:t>medium—plus creative reuse or reinterpretation of the received forms</a:t>
            </a:r>
            <a:r>
              <a:rPr lang="en-US" altLang="zh-CN" sz="1600" b="1" dirty="0">
                <a:solidFill>
                  <a:srgbClr val="000000"/>
                </a:solidFill>
              </a:rPr>
              <a:t>, </a:t>
            </a:r>
            <a:r>
              <a:rPr lang="en-US" altLang="zh-CN" sz="1600" b="1" dirty="0">
                <a:solidFill>
                  <a:srgbClr val="811C17"/>
                </a:solidFill>
              </a:rPr>
              <a:t>plus</a:t>
            </a:r>
            <a:r>
              <a:rPr lang="en-US" altLang="zh-CN" sz="1600" b="1" dirty="0">
                <a:solidFill>
                  <a:srgbClr val="000000"/>
                </a:solidFill>
              </a:rPr>
              <a:t> intellectual coherence, time-transcending long-term human relevance, </a:t>
            </a:r>
            <a:r>
              <a:rPr lang="en-US" altLang="zh-CN" sz="1600" b="1" dirty="0">
                <a:solidFill>
                  <a:srgbClr val="811C17"/>
                </a:solidFill>
              </a:rPr>
              <a:t>plus</a:t>
            </a:r>
            <a:r>
              <a:rPr lang="en-US" altLang="zh-CN" sz="1600" b="1" dirty="0">
                <a:solidFill>
                  <a:srgbClr val="000000"/>
                </a:solidFill>
              </a:rPr>
              <a:t> resonances with the deep images of the unconscious. To achieve this status a text or tale must be enacted across </a:t>
            </a:r>
            <a:r>
              <a:rPr lang="en-US" altLang="zh-CN" sz="1600" b="1" dirty="0">
                <a:solidFill>
                  <a:schemeClr val="accent6">
                    <a:lumMod val="50000"/>
                  </a:schemeClr>
                </a:solidFill>
              </a:rPr>
              <a:t>many nations </a:t>
            </a:r>
            <a:r>
              <a:rPr lang="en-US" altLang="zh-CN" sz="1600" b="1" dirty="0">
                <a:solidFill>
                  <a:srgbClr val="000000"/>
                </a:solidFill>
              </a:rPr>
              <a:t>and </a:t>
            </a:r>
            <a:r>
              <a:rPr lang="en-US" altLang="zh-CN" sz="1600" b="1" dirty="0">
                <a:solidFill>
                  <a:schemeClr val="accent6">
                    <a:lumMod val="50000"/>
                  </a:schemeClr>
                </a:solidFill>
              </a:rPr>
              <a:t>a few millennia </a:t>
            </a:r>
            <a:r>
              <a:rPr lang="en-US" altLang="zh-CN" sz="1600" b="1" dirty="0">
                <a:solidFill>
                  <a:srgbClr val="000000"/>
                </a:solidFill>
              </a:rPr>
              <a:t>and must have received </a:t>
            </a:r>
            <a:r>
              <a:rPr lang="en-US" altLang="zh-CN" sz="1600" b="1" dirty="0">
                <a:solidFill>
                  <a:schemeClr val="accent6">
                    <a:lumMod val="50000"/>
                  </a:schemeClr>
                </a:solidFill>
              </a:rPr>
              <a:t>multiple translations</a:t>
            </a:r>
            <a:r>
              <a:rPr lang="en-US" altLang="zh-CN" sz="1600" b="1" dirty="0">
                <a:solidFill>
                  <a:srgbClr val="000000"/>
                </a:solidFill>
              </a:rPr>
              <a:t>. (Snyder 2010: 79)</a:t>
            </a:r>
          </a:p>
          <a:p>
            <a:pPr>
              <a:lnSpc>
                <a:spcPct val="130000"/>
              </a:lnSpc>
            </a:pPr>
            <a:endParaRPr lang="en-US" altLang="zh-CN" sz="1600" b="1" dirty="0">
              <a:solidFill>
                <a:srgbClr val="000000"/>
              </a:solidFill>
            </a:endParaRPr>
          </a:p>
          <a:p>
            <a:pPr>
              <a:lnSpc>
                <a:spcPct val="130000"/>
              </a:lnSpc>
            </a:pPr>
            <a:r>
              <a:rPr lang="en-US" altLang="zh-CN" sz="1600" b="1" i="0" dirty="0">
                <a:solidFill>
                  <a:srgbClr val="000000"/>
                </a:solidFill>
                <a:effectLst/>
              </a:rPr>
              <a:t>Snyder’s elaboration of the Classic provides a paradigm for measuring the Chinese written character as a successful translated image. The </a:t>
            </a:r>
            <a:r>
              <a:rPr lang="en-US" altLang="zh-CN" sz="1600" b="1" i="0" dirty="0">
                <a:solidFill>
                  <a:srgbClr val="811C17"/>
                </a:solidFill>
                <a:effectLst/>
              </a:rPr>
              <a:t>three “plus” principles </a:t>
            </a:r>
            <a:r>
              <a:rPr lang="en-US" altLang="zh-CN" sz="1600" b="1" i="0" dirty="0">
                <a:solidFill>
                  <a:srgbClr val="000000"/>
                </a:solidFill>
                <a:effectLst/>
              </a:rPr>
              <a:t>he advocates are what the semiotic fitness principle adheres to.</a:t>
            </a:r>
            <a:endParaRPr lang="zh-CN" altLang="en-US" sz="1600" b="1" dirty="0">
              <a:solidFill>
                <a:srgbClr val="000000"/>
              </a:solidFill>
            </a:endParaRPr>
          </a:p>
        </p:txBody>
      </p:sp>
    </p:spTree>
    <p:extLst>
      <p:ext uri="{BB962C8B-B14F-4D97-AF65-F5344CB8AC3E}">
        <p14:creationId xmlns:p14="http://schemas.microsoft.com/office/powerpoint/2010/main" val="374715399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916832"/>
            <a:ext cx="6192688" cy="1015663"/>
          </a:xfrm>
          <a:prstGeom prst="rect">
            <a:avLst/>
          </a:prstGeom>
          <a:noFill/>
        </p:spPr>
        <p:txBody>
          <a:bodyPr wrap="square" rtlCol="0">
            <a:spAutoFit/>
          </a:bodyPr>
          <a:lstStyle/>
          <a:p>
            <a:pPr marL="342900" indent="-342900">
              <a:lnSpc>
                <a:spcPct val="150000"/>
              </a:lnSpc>
              <a:buFont typeface="Arial" pitchFamily="34" charset="0"/>
              <a:buChar char="•"/>
            </a:pPr>
            <a:endParaRPr lang="en-US" altLang="zh-CN" sz="2000" b="1" dirty="0">
              <a:solidFill>
                <a:srgbClr val="002060"/>
              </a:solidFill>
            </a:endParaRPr>
          </a:p>
          <a:p>
            <a:pPr marL="342900" indent="-342900">
              <a:lnSpc>
                <a:spcPct val="150000"/>
              </a:lnSpc>
              <a:buFont typeface="Arial" pitchFamily="34" charset="0"/>
              <a:buChar char="•"/>
            </a:pPr>
            <a:endParaRPr lang="zh-CN" altLang="en-US" sz="2000" b="1" dirty="0">
              <a:solidFill>
                <a:srgbClr val="002060"/>
              </a:solidFill>
            </a:endParaRPr>
          </a:p>
        </p:txBody>
      </p:sp>
      <p:pic>
        <p:nvPicPr>
          <p:cNvPr id="7" name="Picture 1" descr="C:\Users\win8\AppData\Roaming\Tencent\Users\1207799751\QQ\WinTemp\RichOle\9LX][7TAO{`DT@`7[_H]8IB.png"/>
          <p:cNvPicPr>
            <a:picLocks noChangeAspect="1" noChangeArrowheads="1"/>
          </p:cNvPicPr>
          <p:nvPr/>
        </p:nvPicPr>
        <p:blipFill>
          <a:blip r:embed="rId2" cstate="print"/>
          <a:srcRect/>
          <a:stretch>
            <a:fillRect/>
          </a:stretch>
        </p:blipFill>
        <p:spPr bwMode="auto">
          <a:xfrm>
            <a:off x="179512" y="836712"/>
            <a:ext cx="4150891" cy="5328592"/>
          </a:xfrm>
          <a:prstGeom prst="rect">
            <a:avLst/>
          </a:prstGeom>
          <a:noFill/>
          <a:ln w="9525">
            <a:noFill/>
            <a:miter lim="800000"/>
            <a:headEnd/>
            <a:tailEnd/>
          </a:ln>
        </p:spPr>
      </p:pic>
      <p:pic>
        <p:nvPicPr>
          <p:cNvPr id="8" name="Picture 4" descr="C:\Users\win8\AppData\Roaming\Tencent\Users\1207799751\QQ\WinTemp\RichOle\9G9X_L9_6}_K7UCP]TT7}IO.png"/>
          <p:cNvPicPr>
            <a:picLocks noChangeAspect="1" noChangeArrowheads="1"/>
          </p:cNvPicPr>
          <p:nvPr/>
        </p:nvPicPr>
        <p:blipFill>
          <a:blip r:embed="rId3" cstate="print"/>
          <a:srcRect/>
          <a:stretch>
            <a:fillRect/>
          </a:stretch>
        </p:blipFill>
        <p:spPr bwMode="auto">
          <a:xfrm>
            <a:off x="4383088" y="2720975"/>
            <a:ext cx="4352925" cy="3313113"/>
          </a:xfrm>
          <a:prstGeom prst="rect">
            <a:avLst/>
          </a:prstGeom>
          <a:noFill/>
          <a:ln w="9525">
            <a:noFill/>
            <a:miter lim="800000"/>
            <a:headEnd/>
            <a:tailEnd/>
          </a:ln>
        </p:spPr>
      </p:pic>
      <p:pic>
        <p:nvPicPr>
          <p:cNvPr id="9" name="Picture 2" descr="C:\Users\win8\AppData\Roaming\Tencent\Users\1207799751\QQ\WinTemp\RichOle\BECX({B}Y9T3[B2F72~3Z9Q.png"/>
          <p:cNvPicPr>
            <a:picLocks noChangeAspect="1" noChangeArrowheads="1"/>
          </p:cNvPicPr>
          <p:nvPr/>
        </p:nvPicPr>
        <p:blipFill>
          <a:blip r:embed="rId4" cstate="print"/>
          <a:srcRect/>
          <a:stretch>
            <a:fillRect/>
          </a:stretch>
        </p:blipFill>
        <p:spPr bwMode="auto">
          <a:xfrm>
            <a:off x="4283968" y="764704"/>
            <a:ext cx="4464496" cy="1944216"/>
          </a:xfrm>
          <a:prstGeom prst="rect">
            <a:avLst/>
          </a:prstGeom>
          <a:noFill/>
          <a:ln w="9525">
            <a:noFill/>
            <a:miter lim="800000"/>
            <a:headEnd/>
            <a:tailEnd/>
          </a:ln>
        </p:spPr>
      </p:pic>
    </p:spTree>
    <p:extLst>
      <p:ext uri="{BB962C8B-B14F-4D97-AF65-F5344CB8AC3E}">
        <p14:creationId xmlns:p14="http://schemas.microsoft.com/office/powerpoint/2010/main" val="567765065"/>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92696"/>
            <a:ext cx="8064896" cy="4796057"/>
          </a:xfrm>
          <a:prstGeom prst="rect">
            <a:avLst/>
          </a:prstGeom>
          <a:noFill/>
        </p:spPr>
        <p:txBody>
          <a:bodyPr wrap="square" rtlCol="0">
            <a:spAutoFit/>
          </a:bodyPr>
          <a:lstStyle/>
          <a:p>
            <a:pPr>
              <a:lnSpc>
                <a:spcPct val="120000"/>
              </a:lnSpc>
            </a:pPr>
            <a:r>
              <a:rPr lang="zh-CN" altLang="en-US" sz="1600" b="1" dirty="0">
                <a:solidFill>
                  <a:srgbClr val="811C17"/>
                </a:solidFill>
              </a:rPr>
              <a:t>谭琼琳终译：</a:t>
            </a:r>
            <a:endParaRPr lang="en-US" altLang="zh-CN" sz="1600" b="1" dirty="0">
              <a:solidFill>
                <a:srgbClr val="811C17"/>
              </a:solidFill>
            </a:endParaRPr>
          </a:p>
          <a:p>
            <a:pPr>
              <a:lnSpc>
                <a:spcPct val="120000"/>
              </a:lnSpc>
            </a:pPr>
            <a:r>
              <a:rPr lang="zh-CN" altLang="zh-CN" sz="1600" b="1" dirty="0"/>
              <a:t>经典</a:t>
            </a:r>
            <a:r>
              <a:rPr lang="zh-CN" altLang="en-US" sz="1600" b="1" dirty="0"/>
              <a:t>（标准语）</a:t>
            </a:r>
            <a:r>
              <a:rPr lang="zh-CN" altLang="zh-CN" sz="1600" b="1" dirty="0"/>
              <a:t>提供一种标准。</a:t>
            </a:r>
            <a:r>
              <a:rPr lang="zh-CN" altLang="en-US" sz="1600" b="1" dirty="0"/>
              <a:t>但此“标准” </a:t>
            </a:r>
            <a:r>
              <a:rPr lang="zh-CN" altLang="zh-CN" sz="1600" b="1" dirty="0"/>
              <a:t>不是行为主义</a:t>
            </a:r>
            <a:r>
              <a:rPr lang="zh-CN" altLang="en-US" sz="1600" b="1" dirty="0"/>
              <a:t>基于</a:t>
            </a:r>
            <a:r>
              <a:rPr lang="zh-CN" altLang="zh-CN" sz="1600" b="1" dirty="0"/>
              <a:t>统计学</a:t>
            </a:r>
            <a:r>
              <a:rPr lang="zh-CN" altLang="en-US" sz="1600" b="1" dirty="0"/>
              <a:t>的</a:t>
            </a:r>
            <a:r>
              <a:rPr lang="zh-CN" altLang="zh-CN" sz="1600" b="1" dirty="0"/>
              <a:t>标准，而是</a:t>
            </a:r>
            <a:r>
              <a:rPr lang="zh-CN" altLang="en-US" sz="1600" b="1" dirty="0"/>
              <a:t>由保持权威和达成共识所认可的</a:t>
            </a:r>
            <a:r>
              <a:rPr lang="zh-CN" altLang="zh-CN" sz="1600" b="1" dirty="0"/>
              <a:t>一种标准</a:t>
            </a:r>
            <a:r>
              <a:rPr lang="zh-CN" altLang="en-US" sz="1600" b="1" dirty="0"/>
              <a:t>。自古至今，保持权威与</a:t>
            </a:r>
            <a:r>
              <a:rPr lang="zh-CN" altLang="zh-CN" sz="1600" b="1" dirty="0"/>
              <a:t>意图、强度、</a:t>
            </a:r>
            <a:r>
              <a:rPr lang="zh-CN" altLang="en-US" sz="1600" b="1" dirty="0"/>
              <a:t>专注</a:t>
            </a:r>
            <a:r>
              <a:rPr lang="zh-CN" altLang="zh-CN" sz="1600" b="1" dirty="0"/>
              <a:t>、</a:t>
            </a:r>
            <a:r>
              <a:rPr lang="zh-CN" altLang="en-US" sz="1600" b="1" dirty="0"/>
              <a:t>愉悦和协作等因素所表现的程度密切相关。此外，相关因素还有：对已认可的标准形式进行的创造性的</a:t>
            </a:r>
            <a:r>
              <a:rPr lang="zh-CN" altLang="zh-CN" sz="1600" b="1" dirty="0"/>
              <a:t>重新使用或诠释</a:t>
            </a:r>
            <a:r>
              <a:rPr lang="zh-CN" altLang="en-US" sz="1600" b="1" dirty="0"/>
              <a:t>；知识的连贯性以及超越时代的、</a:t>
            </a:r>
            <a:r>
              <a:rPr lang="zh-CN" altLang="zh-CN" sz="1600" b="1" dirty="0"/>
              <a:t>长期的人类</a:t>
            </a:r>
            <a:r>
              <a:rPr lang="zh-CN" altLang="en-US" sz="1600" b="1" dirty="0"/>
              <a:t>共通</a:t>
            </a:r>
            <a:r>
              <a:rPr lang="zh-CN" altLang="zh-CN" sz="1600" b="1" dirty="0"/>
              <a:t>性</a:t>
            </a:r>
            <a:r>
              <a:rPr lang="zh-CN" altLang="en-US" sz="1600" b="1" dirty="0"/>
              <a:t>；</a:t>
            </a:r>
            <a:r>
              <a:rPr lang="zh-CN" altLang="zh-CN" sz="1600" b="1" dirty="0"/>
              <a:t>无意识的</a:t>
            </a:r>
            <a:r>
              <a:rPr lang="zh-CN" altLang="en-US" sz="1600" b="1" dirty="0"/>
              <a:t>潜在意象所引起的共鸣。</a:t>
            </a:r>
            <a:r>
              <a:rPr lang="zh-CN" altLang="zh-CN" sz="1600" b="1" dirty="0"/>
              <a:t>为了达到这</a:t>
            </a:r>
            <a:r>
              <a:rPr lang="zh-CN" altLang="en-US" sz="1600" b="1" dirty="0"/>
              <a:t>一目标</a:t>
            </a:r>
            <a:r>
              <a:rPr lang="zh-CN" altLang="zh-CN" sz="1600" b="1" dirty="0"/>
              <a:t>，一个文本或一个故事</a:t>
            </a:r>
            <a:r>
              <a:rPr lang="zh-CN" altLang="en-US" sz="1600" b="1" dirty="0"/>
              <a:t>必须</a:t>
            </a:r>
            <a:r>
              <a:rPr lang="zh-CN" altLang="zh-CN" sz="1600" b="1" dirty="0"/>
              <a:t>传播到很多国家，传播几个世纪，且一定要有大量的翻译。</a:t>
            </a:r>
            <a:endParaRPr lang="en-US" altLang="zh-CN" sz="1600" b="1" dirty="0"/>
          </a:p>
          <a:p>
            <a:pPr>
              <a:lnSpc>
                <a:spcPct val="120000"/>
              </a:lnSpc>
            </a:pPr>
            <a:endParaRPr lang="en-US" altLang="zh-CN" sz="1600" b="1" dirty="0"/>
          </a:p>
          <a:p>
            <a:pPr>
              <a:lnSpc>
                <a:spcPct val="120000"/>
              </a:lnSpc>
            </a:pPr>
            <a:r>
              <a:rPr lang="zh-CN" altLang="en-US" sz="1600" b="1" dirty="0">
                <a:solidFill>
                  <a:srgbClr val="811C17"/>
                </a:solidFill>
              </a:rPr>
              <a:t>谭琼琳初译：</a:t>
            </a:r>
            <a:endParaRPr lang="en-US" altLang="zh-CN" sz="1600" b="1" dirty="0">
              <a:solidFill>
                <a:srgbClr val="811C17"/>
              </a:solidFill>
            </a:endParaRPr>
          </a:p>
          <a:p>
            <a:pPr>
              <a:lnSpc>
                <a:spcPct val="120000"/>
              </a:lnSpc>
            </a:pPr>
            <a:r>
              <a:rPr lang="zh-CN" altLang="zh-CN" sz="1600" b="1" dirty="0"/>
              <a:t>经典提供一种标准。不是行为主义使用的统计学标准，而是这样的一种标准</a:t>
            </a:r>
            <a:r>
              <a:rPr lang="en-US" altLang="zh-CN" sz="1600" b="1" dirty="0"/>
              <a:t>—</a:t>
            </a:r>
            <a:r>
              <a:rPr lang="zh-CN" altLang="zh-CN" sz="1600" b="1" dirty="0"/>
              <a:t>它的验证是通过长期保持的权威性和基于可靠信息的大众舆论。大众传播手段事前采取的策略和标准一定考虑其意图、强度、注意力、有趣性和相互结合等因素，而在历史上自始至终地保持经典的权威性是与这些因素的表现程度密切相关。此外，加上创造性的重新使用或重新诠释已经确认为标准的形式，加上知识阶层思想上的一致和超越时代长期的、人类的相关性，加上无意识的深度意象所引起的共鸣。为了达到这种的状态，一个文本或一个故事一定要传播到很多国家，传播几个世纪，且一定要有大量的翻译。</a:t>
            </a:r>
            <a:endParaRPr lang="zh-CN" altLang="en-US" b="1" dirty="0"/>
          </a:p>
        </p:txBody>
      </p:sp>
    </p:spTree>
    <p:extLst>
      <p:ext uri="{BB962C8B-B14F-4D97-AF65-F5344CB8AC3E}">
        <p14:creationId xmlns:p14="http://schemas.microsoft.com/office/powerpoint/2010/main" val="3627553224"/>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2CCE24F-57FE-4449-AF6C-3E88E3568FF3}"/>
              </a:ext>
            </a:extLst>
          </p:cNvPr>
          <p:cNvSpPr txBox="1"/>
          <p:nvPr/>
        </p:nvSpPr>
        <p:spPr>
          <a:xfrm>
            <a:off x="539552" y="836712"/>
            <a:ext cx="8136904" cy="706604"/>
          </a:xfrm>
          <a:prstGeom prst="rect">
            <a:avLst/>
          </a:prstGeom>
          <a:noFill/>
        </p:spPr>
        <p:txBody>
          <a:bodyPr wrap="square" rtlCol="0">
            <a:spAutoFit/>
          </a:bodyPr>
          <a:lstStyle/>
          <a:p>
            <a:pPr>
              <a:lnSpc>
                <a:spcPct val="130000"/>
              </a:lnSpc>
            </a:pPr>
            <a:br>
              <a:rPr lang="en-US" altLang="zh-CN" sz="1600" b="1" dirty="0"/>
            </a:br>
            <a:endParaRPr lang="zh-CN" altLang="en-US" sz="1600" b="1" dirty="0"/>
          </a:p>
        </p:txBody>
      </p:sp>
      <p:sp>
        <p:nvSpPr>
          <p:cNvPr id="3" name="文本框 2">
            <a:extLst>
              <a:ext uri="{FF2B5EF4-FFF2-40B4-BE49-F238E27FC236}">
                <a16:creationId xmlns:a16="http://schemas.microsoft.com/office/drawing/2014/main" id="{B1DBEC10-F7B5-4EBF-BFD8-89D431CF6BDD}"/>
              </a:ext>
            </a:extLst>
          </p:cNvPr>
          <p:cNvSpPr txBox="1"/>
          <p:nvPr/>
        </p:nvSpPr>
        <p:spPr>
          <a:xfrm>
            <a:off x="323528" y="836712"/>
            <a:ext cx="8496944" cy="4067524"/>
          </a:xfrm>
          <a:prstGeom prst="rect">
            <a:avLst/>
          </a:prstGeom>
          <a:noFill/>
        </p:spPr>
        <p:txBody>
          <a:bodyPr wrap="square" rtlCol="0">
            <a:spAutoFit/>
          </a:bodyPr>
          <a:lstStyle/>
          <a:p>
            <a:r>
              <a:rPr lang="en-US" altLang="zh-CN" b="1" dirty="0">
                <a:solidFill>
                  <a:srgbClr val="811C17"/>
                </a:solidFill>
              </a:rPr>
              <a:t>4. The Chinese Written Character as a Translated Image</a:t>
            </a:r>
          </a:p>
          <a:p>
            <a:endParaRPr lang="en-US" altLang="zh-CN" dirty="0"/>
          </a:p>
          <a:p>
            <a:r>
              <a:rPr lang="en-US" altLang="zh-CN" sz="1600" b="1" dirty="0">
                <a:solidFill>
                  <a:srgbClr val="002060"/>
                </a:solidFill>
              </a:rPr>
              <a:t>Feasibilities of the Shifting of Two Writing Systems</a:t>
            </a:r>
          </a:p>
          <a:p>
            <a:pPr>
              <a:lnSpc>
                <a:spcPct val="130000"/>
              </a:lnSpc>
            </a:pPr>
            <a:r>
              <a:rPr lang="en-US" altLang="zh-CN" sz="1600" b="1" i="0" dirty="0">
                <a:solidFill>
                  <a:srgbClr val="000000"/>
                </a:solidFill>
                <a:effectLst/>
              </a:rPr>
              <a:t>In the evolution of written signs, apart from Chinese oracle bone script, other proto-written signs (such as Egyptian hieroglyphs, Sumerian cuneiform, Indus script and Maya glyphs) have long disappeared. These ancient logograms not only lacked the ability to capture and express philosophical ideas, profound thoughts, and deep feelings, but they also failed to record the mysterious, complicated things that happened in the physical world.</a:t>
            </a:r>
            <a:r>
              <a:rPr lang="en-US" altLang="zh-CN" sz="1600" b="1" dirty="0"/>
              <a:t> </a:t>
            </a:r>
          </a:p>
          <a:p>
            <a:pPr>
              <a:lnSpc>
                <a:spcPct val="130000"/>
              </a:lnSpc>
            </a:pPr>
            <a:endParaRPr lang="en-US" altLang="zh-CN" sz="1600" b="1" dirty="0"/>
          </a:p>
          <a:p>
            <a:pPr>
              <a:lnSpc>
                <a:spcPct val="130000"/>
              </a:lnSpc>
            </a:pPr>
            <a:r>
              <a:rPr lang="en-US" altLang="zh-CN" sz="1600" b="1" dirty="0">
                <a:solidFill>
                  <a:srgbClr val="000000"/>
                </a:solidFill>
              </a:rPr>
              <a:t>One fact, though, is unquestionable: that all written signs originate from pictograms or ideograms, which makes feasible the shifting of the Chinese written character from an ideographic system to an alphabetic system in poetic production. </a:t>
            </a:r>
            <a:r>
              <a:rPr lang="en-US" altLang="zh-CN" sz="1600" b="1" dirty="0">
                <a:solidFill>
                  <a:srgbClr val="002060"/>
                </a:solidFill>
              </a:rPr>
              <a:t>This shifting process depends upon both a written sign’s own graphemic creativity and the poet’s creative use of it. </a:t>
            </a:r>
            <a:endParaRPr lang="zh-CN" altLang="en-US" sz="1600" b="1" dirty="0"/>
          </a:p>
        </p:txBody>
      </p:sp>
    </p:spTree>
    <p:extLst>
      <p:ext uri="{BB962C8B-B14F-4D97-AF65-F5344CB8AC3E}">
        <p14:creationId xmlns:p14="http://schemas.microsoft.com/office/powerpoint/2010/main" val="3747153992"/>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应用程序, 日程表&#10;&#10;描述已自动生成">
            <a:extLst>
              <a:ext uri="{FF2B5EF4-FFF2-40B4-BE49-F238E27FC236}">
                <a16:creationId xmlns:a16="http://schemas.microsoft.com/office/drawing/2014/main" id="{2543BBA8-F150-4D5C-BE84-D24AC7EBDC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764704"/>
            <a:ext cx="7828906" cy="3960440"/>
          </a:xfrm>
          <a:prstGeom prst="rect">
            <a:avLst/>
          </a:prstGeom>
        </p:spPr>
      </p:pic>
      <p:sp>
        <p:nvSpPr>
          <p:cNvPr id="4" name="TextBox 3"/>
          <p:cNvSpPr txBox="1"/>
          <p:nvPr/>
        </p:nvSpPr>
        <p:spPr>
          <a:xfrm>
            <a:off x="611560" y="5085184"/>
            <a:ext cx="7920880" cy="732508"/>
          </a:xfrm>
          <a:prstGeom prst="rect">
            <a:avLst/>
          </a:prstGeom>
          <a:noFill/>
        </p:spPr>
        <p:txBody>
          <a:bodyPr wrap="square" rtlCol="0">
            <a:spAutoFit/>
          </a:bodyPr>
          <a:lstStyle/>
          <a:p>
            <a:pPr>
              <a:lnSpc>
                <a:spcPct val="130000"/>
              </a:lnSpc>
            </a:pPr>
            <a:r>
              <a:rPr lang="en-US" altLang="zh-CN" sz="1600" b="1" dirty="0"/>
              <a:t>Elaine S. Wong: Her conception of “</a:t>
            </a:r>
            <a:r>
              <a:rPr lang="en-US" altLang="zh-CN" sz="1600" b="1" dirty="0" err="1"/>
              <a:t>graphemic</a:t>
            </a:r>
            <a:r>
              <a:rPr lang="en-US" altLang="zh-CN" sz="1600" b="1" dirty="0"/>
              <a:t> creativity” “focuses more on creativity as a function of language than on the human agent’s power to create.”</a:t>
            </a:r>
            <a:endParaRPr lang="zh-CN" altLang="en-US" sz="1600" b="1" dirty="0"/>
          </a:p>
        </p:txBody>
      </p:sp>
    </p:spTree>
    <p:extLst>
      <p:ext uri="{BB962C8B-B14F-4D97-AF65-F5344CB8AC3E}">
        <p14:creationId xmlns:p14="http://schemas.microsoft.com/office/powerpoint/2010/main" val="3747153992"/>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81C8EC12-D1FA-4009-AB08-95B9449D836D}"/>
              </a:ext>
            </a:extLst>
          </p:cNvPr>
          <p:cNvSpPr txBox="1">
            <a:spLocks noChangeArrowheads="1"/>
          </p:cNvSpPr>
          <p:nvPr/>
        </p:nvSpPr>
        <p:spPr bwMode="auto">
          <a:xfrm>
            <a:off x="539552" y="908720"/>
            <a:ext cx="8304212" cy="48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1600" b="1" dirty="0">
                <a:solidFill>
                  <a:srgbClr val="811C17"/>
                </a:solidFill>
              </a:rPr>
              <a:t>The Chinese written character as an image and as picture-thing in the West</a:t>
            </a:r>
          </a:p>
          <a:p>
            <a:pPr>
              <a:lnSpc>
                <a:spcPct val="130000"/>
              </a:lnSpc>
            </a:pPr>
            <a:r>
              <a:rPr lang="en-US" altLang="zh-CN" sz="1600" b="1" dirty="0">
                <a:latin typeface="Calibri" panose="020F0502020204030204" pitchFamily="34" charset="0"/>
              </a:rPr>
              <a:t>1811: Jean Pierre Abel-</a:t>
            </a:r>
            <a:r>
              <a:rPr lang="en-US" altLang="zh-CN" sz="1600" b="1" dirty="0" err="1">
                <a:latin typeface="Calibri" panose="020F0502020204030204" pitchFamily="34" charset="0"/>
              </a:rPr>
              <a:t>R</a:t>
            </a:r>
            <a:r>
              <a:rPr lang="en-US" altLang="zh-CN" sz="1600" b="1" dirty="0" err="1">
                <a:latin typeface="Times New Roman" panose="02020603050405020304" pitchFamily="18" charset="0"/>
                <a:cs typeface="Times New Roman" panose="02020603050405020304" pitchFamily="18" charset="0"/>
              </a:rPr>
              <a:t>é</a:t>
            </a:r>
            <a:r>
              <a:rPr lang="en-US" altLang="zh-CN" sz="1600" b="1" dirty="0" err="1">
                <a:latin typeface="Calibri" panose="020F0502020204030204" pitchFamily="34" charset="0"/>
              </a:rPr>
              <a:t>musat</a:t>
            </a:r>
            <a:r>
              <a:rPr lang="en-US" altLang="zh-CN" sz="1600" b="1" dirty="0">
                <a:latin typeface="Calibri" panose="020F0502020204030204" pitchFamily="34" charset="0"/>
              </a:rPr>
              <a:t>, </a:t>
            </a:r>
            <a:r>
              <a:rPr lang="en-US" altLang="zh-CN" sz="1600" b="1" i="1" dirty="0" err="1">
                <a:latin typeface="Calibri" panose="020F0502020204030204" pitchFamily="34" charset="0"/>
              </a:rPr>
              <a:t>Essai</a:t>
            </a:r>
            <a:r>
              <a:rPr lang="en-US" altLang="zh-CN" sz="1600" b="1" i="1" dirty="0">
                <a:latin typeface="Calibri" panose="020F0502020204030204" pitchFamily="34" charset="0"/>
              </a:rPr>
              <a:t> </a:t>
            </a:r>
            <a:r>
              <a:rPr lang="en-US" altLang="zh-CN" sz="1600" b="1" i="1" dirty="0" err="1">
                <a:latin typeface="Calibri" panose="020F0502020204030204" pitchFamily="34" charset="0"/>
              </a:rPr>
              <a:t>sur</a:t>
            </a:r>
            <a:r>
              <a:rPr lang="en-US" altLang="zh-CN" sz="1600" b="1" i="1" dirty="0">
                <a:latin typeface="Calibri" panose="020F0502020204030204" pitchFamily="34" charset="0"/>
              </a:rPr>
              <a:t> langue et la </a:t>
            </a:r>
            <a:r>
              <a:rPr lang="en-US" altLang="zh-CN" sz="1600" b="1" i="1" dirty="0" err="1">
                <a:latin typeface="Calibri" panose="020F0502020204030204" pitchFamily="34" charset="0"/>
              </a:rPr>
              <a:t>litt</a:t>
            </a:r>
            <a:r>
              <a:rPr lang="en-US" altLang="zh-CN" sz="1600" b="1" i="1" dirty="0" err="1">
                <a:latin typeface="Times New Roman" panose="02020603050405020304" pitchFamily="18" charset="0"/>
                <a:cs typeface="Times New Roman" panose="02020603050405020304" pitchFamily="18" charset="0"/>
              </a:rPr>
              <a:t>é</a:t>
            </a:r>
            <a:r>
              <a:rPr lang="en-US" altLang="zh-CN" sz="1600" b="1" i="1" dirty="0" err="1">
                <a:latin typeface="Calibri" panose="020F0502020204030204" pitchFamily="34" charset="0"/>
              </a:rPr>
              <a:t>rature</a:t>
            </a:r>
            <a:r>
              <a:rPr lang="en-US" altLang="zh-CN" sz="1600" b="1" i="1" dirty="0">
                <a:latin typeface="Calibri" panose="020F0502020204030204" pitchFamily="34" charset="0"/>
              </a:rPr>
              <a:t> </a:t>
            </a:r>
            <a:r>
              <a:rPr lang="en-US" altLang="zh-CN" sz="1600" b="1" i="1" dirty="0" err="1">
                <a:latin typeface="Calibri" panose="020F0502020204030204" pitchFamily="34" charset="0"/>
              </a:rPr>
              <a:t>chinoises</a:t>
            </a:r>
            <a:endParaRPr lang="en-US" altLang="zh-CN" sz="1600" b="1" dirty="0">
              <a:latin typeface="Calibri" panose="020F0502020204030204" pitchFamily="34" charset="0"/>
            </a:endParaRPr>
          </a:p>
          <a:p>
            <a:pPr>
              <a:lnSpc>
                <a:spcPct val="130000"/>
              </a:lnSpc>
            </a:pPr>
            <a:r>
              <a:rPr lang="en-US" altLang="zh-CN" sz="1600" b="1" dirty="0">
                <a:latin typeface="Calibri" panose="020F0502020204030204" pitchFamily="34" charset="0"/>
              </a:rPr>
              <a:t>Chinese characters “present to the eye not the sterile and conventional signs of pronunciation but </a:t>
            </a:r>
            <a:r>
              <a:rPr lang="en-US" altLang="zh-CN" sz="1600" b="1" dirty="0">
                <a:solidFill>
                  <a:srgbClr val="C00000"/>
                </a:solidFill>
                <a:latin typeface="Calibri" panose="020F0502020204030204" pitchFamily="34" charset="0"/>
              </a:rPr>
              <a:t>things themselves</a:t>
            </a:r>
            <a:r>
              <a:rPr lang="en-US" altLang="zh-CN" sz="1600" b="1" dirty="0">
                <a:latin typeface="Calibri" panose="020F0502020204030204" pitchFamily="34" charset="0"/>
              </a:rPr>
              <a:t>. ”</a:t>
            </a:r>
          </a:p>
          <a:p>
            <a:pPr eaLnBrk="1" hangingPunct="1">
              <a:lnSpc>
                <a:spcPct val="130000"/>
              </a:lnSpc>
            </a:pPr>
            <a:endParaRPr lang="en-US" altLang="zh-CN" sz="1600" b="1" dirty="0">
              <a:latin typeface="Calibri" panose="020F0502020204030204" pitchFamily="34" charset="0"/>
            </a:endParaRPr>
          </a:p>
          <a:p>
            <a:pPr eaLnBrk="1" hangingPunct="1">
              <a:lnSpc>
                <a:spcPct val="130000"/>
              </a:lnSpc>
            </a:pPr>
            <a:r>
              <a:rPr lang="en-US" altLang="zh-CN" sz="1600" b="1" dirty="0">
                <a:latin typeface="Calibri" panose="020F0502020204030204" pitchFamily="34" charset="0"/>
              </a:rPr>
              <a:t>Chinese ideogram does not try to the picture of a sound, or to be a written sign recalling a sound, but it is still the </a:t>
            </a:r>
            <a:r>
              <a:rPr lang="en-US" altLang="zh-CN" sz="1600" b="1" dirty="0">
                <a:solidFill>
                  <a:srgbClr val="C00000"/>
                </a:solidFill>
                <a:latin typeface="Calibri" panose="020F0502020204030204" pitchFamily="34" charset="0"/>
              </a:rPr>
              <a:t>picture of a thing</a:t>
            </a:r>
            <a:r>
              <a:rPr lang="en-US" altLang="zh-CN" sz="1600" b="1" dirty="0">
                <a:latin typeface="Calibri" panose="020F0502020204030204" pitchFamily="34" charset="0"/>
              </a:rPr>
              <a:t>; of </a:t>
            </a:r>
            <a:r>
              <a:rPr lang="en-US" altLang="zh-CN" sz="1600" b="1" dirty="0">
                <a:solidFill>
                  <a:srgbClr val="C00000"/>
                </a:solidFill>
                <a:latin typeface="Calibri" panose="020F0502020204030204" pitchFamily="34" charset="0"/>
              </a:rPr>
              <a:t>a thing in a given position or relation, </a:t>
            </a:r>
            <a:r>
              <a:rPr lang="en-US" altLang="zh-CN" sz="1600" b="1" dirty="0">
                <a:latin typeface="Calibri" panose="020F0502020204030204" pitchFamily="34" charset="0"/>
              </a:rPr>
              <a:t>or of </a:t>
            </a:r>
            <a:r>
              <a:rPr lang="en-US" altLang="zh-CN" sz="1600" b="1" dirty="0">
                <a:solidFill>
                  <a:srgbClr val="C00000"/>
                </a:solidFill>
                <a:latin typeface="Calibri" panose="020F0502020204030204" pitchFamily="34" charset="0"/>
              </a:rPr>
              <a:t>a combination of things</a:t>
            </a:r>
            <a:r>
              <a:rPr lang="en-US" altLang="zh-CN" sz="1600" b="1" dirty="0">
                <a:latin typeface="Calibri" panose="020F0502020204030204" pitchFamily="34" charset="0"/>
              </a:rPr>
              <a:t>. It </a:t>
            </a:r>
            <a:r>
              <a:rPr lang="en-US" altLang="zh-CN" sz="1600" b="1" i="1" dirty="0">
                <a:latin typeface="Calibri" panose="020F0502020204030204" pitchFamily="34" charset="0"/>
              </a:rPr>
              <a:t>means</a:t>
            </a:r>
            <a:r>
              <a:rPr lang="en-US" altLang="zh-CN" sz="1600" b="1" dirty="0">
                <a:latin typeface="Calibri" panose="020F0502020204030204" pitchFamily="34" charset="0"/>
              </a:rPr>
              <a:t> the thing or the action or situation, or quality germane to the </a:t>
            </a:r>
            <a:r>
              <a:rPr lang="en-US" altLang="zh-CN" sz="1600" b="1" dirty="0">
                <a:solidFill>
                  <a:srgbClr val="C00000"/>
                </a:solidFill>
                <a:latin typeface="Calibri" panose="020F0502020204030204" pitchFamily="34" charset="0"/>
              </a:rPr>
              <a:t>several things that it pictures</a:t>
            </a:r>
            <a:r>
              <a:rPr lang="en-US" altLang="zh-CN" sz="1600" b="1" dirty="0">
                <a:latin typeface="Calibri" panose="020F0502020204030204" pitchFamily="34" charset="0"/>
              </a:rPr>
              <a:t>. — Ezra Pound, </a:t>
            </a:r>
            <a:r>
              <a:rPr lang="en-US" altLang="zh-CN" sz="1600" b="1" i="1" dirty="0">
                <a:latin typeface="Calibri" panose="020F0502020204030204" pitchFamily="34" charset="0"/>
              </a:rPr>
              <a:t>ABC of Reading</a:t>
            </a:r>
          </a:p>
          <a:p>
            <a:pPr eaLnBrk="1" hangingPunct="1">
              <a:lnSpc>
                <a:spcPct val="130000"/>
              </a:lnSpc>
            </a:pPr>
            <a:endParaRPr lang="en-US" altLang="zh-CN" sz="1600" b="1" dirty="0">
              <a:latin typeface="Calibri" panose="020F0502020204030204" pitchFamily="34" charset="0"/>
            </a:endParaRPr>
          </a:p>
          <a:p>
            <a:pPr eaLnBrk="1" hangingPunct="1">
              <a:lnSpc>
                <a:spcPct val="130000"/>
              </a:lnSpc>
            </a:pPr>
            <a:r>
              <a:rPr lang="en-US" altLang="zh-CN" sz="1600" b="1" dirty="0">
                <a:latin typeface="Calibri" panose="020F0502020204030204" pitchFamily="34" charset="0"/>
              </a:rPr>
              <a:t>Reading Chinese, for </a:t>
            </a:r>
            <a:r>
              <a:rPr lang="en-US" altLang="zh-CN" sz="1600" b="1" dirty="0" err="1">
                <a:latin typeface="Calibri" panose="020F0502020204030204" pitchFamily="34" charset="0"/>
              </a:rPr>
              <a:t>Fenollosa</a:t>
            </a:r>
            <a:r>
              <a:rPr lang="en-US" altLang="zh-CN" sz="1600" b="1" dirty="0">
                <a:latin typeface="Calibri" panose="020F0502020204030204" pitchFamily="34" charset="0"/>
              </a:rPr>
              <a:t>, was a process not of interpreting abstract signs but simply of seeing, of “</a:t>
            </a:r>
            <a:r>
              <a:rPr lang="en-US" altLang="zh-CN" sz="1600" b="1" dirty="0">
                <a:solidFill>
                  <a:srgbClr val="C00000"/>
                </a:solidFill>
                <a:latin typeface="Calibri" panose="020F0502020204030204" pitchFamily="34" charset="0"/>
              </a:rPr>
              <a:t>watching </a:t>
            </a:r>
            <a:r>
              <a:rPr lang="en-US" altLang="zh-CN" sz="1600" b="1" i="1" dirty="0">
                <a:solidFill>
                  <a:srgbClr val="C00000"/>
                </a:solidFill>
                <a:latin typeface="Calibri" panose="020F0502020204030204" pitchFamily="34" charset="0"/>
              </a:rPr>
              <a:t>things</a:t>
            </a:r>
            <a:r>
              <a:rPr lang="en-US" altLang="zh-CN" sz="1600" b="1" dirty="0">
                <a:solidFill>
                  <a:srgbClr val="C00000"/>
                </a:solidFill>
                <a:latin typeface="Calibri" panose="020F0502020204030204" pitchFamily="34" charset="0"/>
              </a:rPr>
              <a:t> </a:t>
            </a:r>
            <a:r>
              <a:rPr lang="en-US" altLang="zh-CN" sz="1600" b="1" dirty="0">
                <a:latin typeface="Calibri" panose="020F0502020204030204" pitchFamily="34" charset="0"/>
              </a:rPr>
              <a:t>work out their own fate.” This conception of linguistic possibility appealed powerfully to Pound, who was  in the midst of formulating his own notion of the </a:t>
            </a:r>
            <a:r>
              <a:rPr lang="en-US" altLang="zh-CN" sz="1600" b="1" dirty="0">
                <a:solidFill>
                  <a:srgbClr val="C00000"/>
                </a:solidFill>
                <a:latin typeface="Calibri" panose="020F0502020204030204" pitchFamily="34" charset="0"/>
              </a:rPr>
              <a:t>poetic</a:t>
            </a:r>
            <a:r>
              <a:rPr lang="en-US" altLang="zh-CN" sz="1600" b="1" dirty="0">
                <a:latin typeface="Calibri" panose="020F0502020204030204" pitchFamily="34" charset="0"/>
              </a:rPr>
              <a:t> </a:t>
            </a:r>
            <a:r>
              <a:rPr lang="en-US" altLang="zh-CN" sz="1600" b="1" dirty="0">
                <a:solidFill>
                  <a:srgbClr val="C00000"/>
                </a:solidFill>
                <a:latin typeface="Calibri" panose="020F0502020204030204" pitchFamily="34" charset="0"/>
              </a:rPr>
              <a:t>image</a:t>
            </a:r>
            <a:r>
              <a:rPr lang="en-US" altLang="zh-CN" sz="1600" b="1" dirty="0">
                <a:latin typeface="Calibri" panose="020F0502020204030204" pitchFamily="34" charset="0"/>
              </a:rPr>
              <a:t> </a:t>
            </a:r>
            <a:r>
              <a:rPr lang="en-US" altLang="zh-CN" sz="1600" b="1" dirty="0">
                <a:solidFill>
                  <a:srgbClr val="CC0000"/>
                </a:solidFill>
                <a:latin typeface="Calibri" panose="020F0502020204030204" pitchFamily="34" charset="0"/>
              </a:rPr>
              <a:t>as the supreme  component</a:t>
            </a:r>
            <a:r>
              <a:rPr lang="en-US" altLang="zh-CN" sz="1600" b="1" dirty="0">
                <a:latin typeface="Calibri" panose="020F0502020204030204" pitchFamily="34" charset="0"/>
              </a:rPr>
              <a:t>, the </a:t>
            </a:r>
            <a:r>
              <a:rPr lang="en-US" altLang="zh-CN" sz="1600" b="1" dirty="0">
                <a:solidFill>
                  <a:srgbClr val="C00000"/>
                </a:solidFill>
                <a:latin typeface="Calibri" panose="020F0502020204030204" pitchFamily="34" charset="0"/>
              </a:rPr>
              <a:t>only aesthetically valid </a:t>
            </a:r>
            <a:r>
              <a:rPr lang="en-US" altLang="zh-CN" sz="1600" b="1" dirty="0">
                <a:latin typeface="Calibri" panose="020F0502020204030204" pitchFamily="34" charset="0"/>
              </a:rPr>
              <a:t>component, of verse.</a:t>
            </a:r>
          </a:p>
          <a:p>
            <a:pPr eaLnBrk="1" hangingPunct="1">
              <a:lnSpc>
                <a:spcPct val="130000"/>
              </a:lnSpc>
            </a:pPr>
            <a:r>
              <a:rPr lang="en-US" altLang="zh-CN" sz="1600" b="1" dirty="0">
                <a:solidFill>
                  <a:srgbClr val="006600"/>
                </a:solidFill>
                <a:latin typeface="Calibri" panose="020F0502020204030204" pitchFamily="34" charset="0"/>
              </a:rPr>
              <a:t>                              </a:t>
            </a:r>
            <a:r>
              <a:rPr lang="en-US" altLang="zh-CN" sz="1600" b="1" dirty="0">
                <a:latin typeface="Calibri" panose="020F0502020204030204" pitchFamily="34" charset="0"/>
              </a:rPr>
              <a:t>—</a:t>
            </a:r>
            <a:r>
              <a:rPr lang="en-US" altLang="zh-CN" sz="1600" b="1" dirty="0">
                <a:solidFill>
                  <a:srgbClr val="006600"/>
                </a:solidFill>
                <a:latin typeface="Calibri" panose="020F0502020204030204" pitchFamily="34" charset="0"/>
              </a:rPr>
              <a:t>   </a:t>
            </a:r>
            <a:r>
              <a:rPr lang="en-US" altLang="zh-CN" sz="1600" b="1" dirty="0">
                <a:latin typeface="Calibri" panose="020F0502020204030204" pitchFamily="34" charset="0"/>
              </a:rPr>
              <a:t>Robert Kern, </a:t>
            </a:r>
            <a:r>
              <a:rPr lang="en-US" altLang="zh-CN" sz="1600" b="1" i="1" dirty="0">
                <a:latin typeface="Calibri" panose="020F0502020204030204" pitchFamily="34" charset="0"/>
              </a:rPr>
              <a:t>Orientalism, Modernism, and The American Poem</a:t>
            </a:r>
            <a:endParaRPr lang="en-US" altLang="zh-CN" sz="1600" b="1" dirty="0">
              <a:latin typeface="Calibri" panose="020F0502020204030204" pitchFamily="34" charset="0"/>
            </a:endParaRPr>
          </a:p>
        </p:txBody>
      </p:sp>
    </p:spTree>
    <p:extLst>
      <p:ext uri="{BB962C8B-B14F-4D97-AF65-F5344CB8AC3E}">
        <p14:creationId xmlns:p14="http://schemas.microsoft.com/office/powerpoint/2010/main" val="3700874238"/>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2A4DE2-9A1C-4EFE-BE5C-B26F8D5CCAF3}"/>
              </a:ext>
            </a:extLst>
          </p:cNvPr>
          <p:cNvSpPr txBox="1">
            <a:spLocks noChangeArrowheads="1"/>
          </p:cNvSpPr>
          <p:nvPr/>
        </p:nvSpPr>
        <p:spPr bwMode="auto">
          <a:xfrm>
            <a:off x="467544" y="980728"/>
            <a:ext cx="8424862" cy="334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1600" b="1" dirty="0">
                <a:solidFill>
                  <a:srgbClr val="006600"/>
                </a:solidFill>
                <a:latin typeface="Calibri" panose="020F0502020204030204" pitchFamily="34" charset="0"/>
              </a:rPr>
              <a:t>Ezra Pound’s Definition of an Image</a:t>
            </a:r>
          </a:p>
          <a:p>
            <a:pPr eaLnBrk="1" hangingPunct="1">
              <a:lnSpc>
                <a:spcPct val="120000"/>
              </a:lnSpc>
            </a:pPr>
            <a:r>
              <a:rPr lang="en-US" altLang="zh-CN" sz="1600" b="1" dirty="0">
                <a:solidFill>
                  <a:srgbClr val="C00000"/>
                </a:solidFill>
                <a:latin typeface="Calibri" panose="020F0502020204030204" pitchFamily="34" charset="0"/>
              </a:rPr>
              <a:t>An image </a:t>
            </a:r>
            <a:r>
              <a:rPr lang="en-US" altLang="zh-CN" sz="1600" b="1" dirty="0">
                <a:latin typeface="Calibri" panose="020F0502020204030204" pitchFamily="34" charset="0"/>
              </a:rPr>
              <a:t>is that which presents an intellectual and emotional complex in an instant of time</a:t>
            </a:r>
            <a:r>
              <a:rPr lang="en-US" altLang="zh-CN" sz="1600" b="1" dirty="0">
                <a:solidFill>
                  <a:srgbClr val="000066"/>
                </a:solidFill>
                <a:latin typeface="Calibri" panose="020F0502020204030204" pitchFamily="34" charset="0"/>
              </a:rPr>
              <a:t>.                 (seen vs. unseen)</a:t>
            </a:r>
          </a:p>
          <a:p>
            <a:pPr eaLnBrk="1" hangingPunct="1">
              <a:lnSpc>
                <a:spcPct val="120000"/>
              </a:lnSpc>
            </a:pPr>
            <a:endParaRPr lang="en-US" altLang="zh-CN" sz="1600" b="1" dirty="0">
              <a:solidFill>
                <a:srgbClr val="000066"/>
              </a:solidFill>
              <a:latin typeface="Calibri" panose="020F0502020204030204" pitchFamily="34" charset="0"/>
            </a:endParaRPr>
          </a:p>
          <a:p>
            <a:pPr eaLnBrk="1" hangingPunct="1">
              <a:lnSpc>
                <a:spcPct val="120000"/>
              </a:lnSpc>
            </a:pPr>
            <a:r>
              <a:rPr lang="en-US" altLang="zh-CN" sz="1600" b="1" dirty="0">
                <a:latin typeface="Calibri" panose="020F0502020204030204" pitchFamily="34" charset="0"/>
              </a:rPr>
              <a:t>It is the presentation of such a “complex” instantaneously which gives that sense of sudden liberation; that sense of freedom from time limits and space limits; that sense of sudden growth, which we experience </a:t>
            </a:r>
            <a:r>
              <a:rPr lang="en-US" altLang="zh-CN" sz="1600" b="1" dirty="0">
                <a:solidFill>
                  <a:srgbClr val="C00000"/>
                </a:solidFill>
                <a:latin typeface="Calibri" panose="020F0502020204030204" pitchFamily="34" charset="0"/>
              </a:rPr>
              <a:t>in the presence of the greatest works of art</a:t>
            </a:r>
            <a:r>
              <a:rPr lang="en-US" altLang="zh-CN" sz="1600" b="1" dirty="0">
                <a:latin typeface="Calibri" panose="020F0502020204030204" pitchFamily="34" charset="0"/>
              </a:rPr>
              <a:t>.    </a:t>
            </a:r>
            <a:r>
              <a:rPr lang="en-US" altLang="zh-CN" sz="1600" b="1" dirty="0">
                <a:solidFill>
                  <a:srgbClr val="000066"/>
                </a:solidFill>
                <a:latin typeface="Calibri" panose="020F0502020204030204" pitchFamily="34" charset="0"/>
              </a:rPr>
              <a:t> (mentality vs. art)</a:t>
            </a:r>
          </a:p>
          <a:p>
            <a:pPr eaLnBrk="1" hangingPunct="1">
              <a:lnSpc>
                <a:spcPct val="120000"/>
              </a:lnSpc>
            </a:pPr>
            <a:endParaRPr lang="en-US" altLang="zh-CN" sz="1600" b="1" dirty="0">
              <a:latin typeface="Calibri" panose="020F0502020204030204" pitchFamily="34" charset="0"/>
            </a:endParaRPr>
          </a:p>
          <a:p>
            <a:pPr eaLnBrk="1" hangingPunct="1">
              <a:lnSpc>
                <a:spcPct val="120000"/>
              </a:lnSpc>
            </a:pPr>
            <a:r>
              <a:rPr lang="en-US" altLang="zh-CN" sz="1600" b="1" dirty="0">
                <a:latin typeface="Calibri" panose="020F0502020204030204" pitchFamily="34" charset="0"/>
              </a:rPr>
              <a:t>The </a:t>
            </a:r>
            <a:r>
              <a:rPr lang="en-US" altLang="zh-CN" sz="1600" b="1" dirty="0">
                <a:solidFill>
                  <a:srgbClr val="C00000"/>
                </a:solidFill>
                <a:latin typeface="Calibri" panose="020F0502020204030204" pitchFamily="34" charset="0"/>
              </a:rPr>
              <a:t>primary pigment </a:t>
            </a:r>
            <a:r>
              <a:rPr lang="en-US" altLang="zh-CN" sz="1600" b="1" dirty="0">
                <a:latin typeface="Calibri" panose="020F0502020204030204" pitchFamily="34" charset="0"/>
              </a:rPr>
              <a:t>of poetry is the </a:t>
            </a:r>
            <a:r>
              <a:rPr lang="en-US" altLang="zh-CN" sz="1600" b="1" dirty="0">
                <a:solidFill>
                  <a:srgbClr val="C00000"/>
                </a:solidFill>
                <a:latin typeface="Calibri" panose="020F0502020204030204" pitchFamily="34" charset="0"/>
              </a:rPr>
              <a:t>IMAGE</a:t>
            </a:r>
            <a:r>
              <a:rPr lang="en-US" altLang="zh-CN" sz="1600" b="1" dirty="0">
                <a:latin typeface="Calibri" panose="020F0502020204030204" pitchFamily="34" charset="0"/>
              </a:rPr>
              <a:t>.            </a:t>
            </a:r>
            <a:r>
              <a:rPr lang="en-US" altLang="zh-CN" sz="1600" b="1" dirty="0">
                <a:solidFill>
                  <a:srgbClr val="000066"/>
                </a:solidFill>
                <a:latin typeface="Calibri" panose="020F0502020204030204" pitchFamily="34" charset="0"/>
              </a:rPr>
              <a:t>(poetry vs. painting)</a:t>
            </a:r>
          </a:p>
          <a:p>
            <a:pPr eaLnBrk="1" hangingPunct="1">
              <a:lnSpc>
                <a:spcPct val="120000"/>
              </a:lnSpc>
            </a:pPr>
            <a:endParaRPr lang="en-US" altLang="zh-CN" sz="1600" b="1" dirty="0">
              <a:latin typeface="Calibri" panose="020F0502020204030204" pitchFamily="34" charset="0"/>
            </a:endParaRPr>
          </a:p>
          <a:p>
            <a:pPr eaLnBrk="1" hangingPunct="1">
              <a:lnSpc>
                <a:spcPct val="120000"/>
              </a:lnSpc>
            </a:pPr>
            <a:r>
              <a:rPr lang="en-US" altLang="zh-CN" sz="1600" b="1" i="1" dirty="0" err="1">
                <a:latin typeface="Calibri" panose="020F0502020204030204" pitchFamily="34" charset="0"/>
              </a:rPr>
              <a:t>Phanopoeia</a:t>
            </a:r>
            <a:r>
              <a:rPr lang="en-US" altLang="zh-CN" sz="1600" b="1" dirty="0">
                <a:latin typeface="Calibri" panose="020F0502020204030204" pitchFamily="34" charset="0"/>
              </a:rPr>
              <a:t> is “a casting of images upon the visual imagination.”     </a:t>
            </a:r>
            <a:r>
              <a:rPr lang="en-US" altLang="zh-CN" sz="1600" b="1" dirty="0">
                <a:solidFill>
                  <a:srgbClr val="000066"/>
                </a:solidFill>
                <a:latin typeface="Calibri" panose="020F0502020204030204" pitchFamily="34" charset="0"/>
              </a:rPr>
              <a:t>(verbal vs. visual)</a:t>
            </a:r>
          </a:p>
        </p:txBody>
      </p:sp>
    </p:spTree>
    <p:extLst>
      <p:ext uri="{BB962C8B-B14F-4D97-AF65-F5344CB8AC3E}">
        <p14:creationId xmlns:p14="http://schemas.microsoft.com/office/powerpoint/2010/main" val="3747153992"/>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052736"/>
            <a:ext cx="7920880" cy="4598182"/>
          </a:xfrm>
          <a:prstGeom prst="rect">
            <a:avLst/>
          </a:prstGeom>
          <a:noFill/>
        </p:spPr>
        <p:txBody>
          <a:bodyPr wrap="square" rtlCol="0">
            <a:spAutoFit/>
          </a:bodyPr>
          <a:lstStyle/>
          <a:p>
            <a:pPr>
              <a:lnSpc>
                <a:spcPct val="120000"/>
              </a:lnSpc>
            </a:pPr>
            <a:r>
              <a:rPr lang="en-US" altLang="zh-CN" sz="1600" b="1" dirty="0">
                <a:solidFill>
                  <a:srgbClr val="000066"/>
                </a:solidFill>
                <a:latin typeface="Calibri" panose="020F0502020204030204" pitchFamily="34" charset="0"/>
              </a:rPr>
              <a:t>Joan Tan’s Deduction</a:t>
            </a:r>
          </a:p>
          <a:p>
            <a:pPr>
              <a:lnSpc>
                <a:spcPct val="120000"/>
              </a:lnSpc>
            </a:pPr>
            <a:r>
              <a:rPr lang="en-US" altLang="zh-CN" sz="1600" b="1" dirty="0">
                <a:latin typeface="Calibri" panose="020F0502020204030204" pitchFamily="34" charset="0"/>
              </a:rPr>
              <a:t>An image is created by the poet’s </a:t>
            </a:r>
            <a:r>
              <a:rPr lang="en-US" altLang="zh-CN" sz="1600" b="1" dirty="0">
                <a:solidFill>
                  <a:srgbClr val="C00000"/>
                </a:solidFill>
                <a:latin typeface="Calibri" panose="020F0502020204030204" pitchFamily="34" charset="0"/>
              </a:rPr>
              <a:t>imagination</a:t>
            </a:r>
            <a:r>
              <a:rPr lang="en-US" altLang="zh-CN" sz="1600" b="1" dirty="0">
                <a:latin typeface="Calibri" panose="020F0502020204030204" pitchFamily="34" charset="0"/>
              </a:rPr>
              <a:t>, which can be seen with the mind’s eye.  An image is the basic,  yet powerful component in a poem, through which the poet presents a picture of the </a:t>
            </a:r>
            <a:r>
              <a:rPr lang="en-US" altLang="zh-CN" sz="1600" b="1" dirty="0">
                <a:solidFill>
                  <a:srgbClr val="C00000"/>
                </a:solidFill>
                <a:latin typeface="Calibri" panose="020F0502020204030204" pitchFamily="34" charset="0"/>
              </a:rPr>
              <a:t>things</a:t>
            </a:r>
            <a:r>
              <a:rPr lang="en-US" altLang="zh-CN" sz="1600" b="1" dirty="0">
                <a:latin typeface="Calibri" panose="020F0502020204030204" pitchFamily="34" charset="0"/>
              </a:rPr>
              <a:t> in his/her mind.</a:t>
            </a:r>
          </a:p>
          <a:p>
            <a:pPr>
              <a:lnSpc>
                <a:spcPct val="120000"/>
              </a:lnSpc>
            </a:pPr>
            <a:endParaRPr lang="en-US" altLang="zh-CN" sz="1600" b="1" dirty="0">
              <a:solidFill>
                <a:srgbClr val="000066"/>
              </a:solidFill>
              <a:latin typeface="Calibri" panose="020F0502020204030204" pitchFamily="34" charset="0"/>
            </a:endParaRPr>
          </a:p>
          <a:p>
            <a:pPr>
              <a:lnSpc>
                <a:spcPct val="120000"/>
              </a:lnSpc>
            </a:pPr>
            <a:r>
              <a:rPr lang="en-US" altLang="zh-CN" sz="1600" b="1" dirty="0">
                <a:latin typeface="Calibri" panose="020F0502020204030204" pitchFamily="34" charset="0"/>
              </a:rPr>
              <a:t>A translated image is an image translated, even recreated by the translator for his/her own purpose based on the source text. In a poetic form, it is the result of the translator-poet’s </a:t>
            </a:r>
            <a:r>
              <a:rPr lang="en-US" altLang="zh-CN" sz="1600" b="1" dirty="0">
                <a:solidFill>
                  <a:srgbClr val="C00000"/>
                </a:solidFill>
                <a:latin typeface="Calibri" panose="020F0502020204030204" pitchFamily="34" charset="0"/>
              </a:rPr>
              <a:t>visual-creative</a:t>
            </a:r>
            <a:r>
              <a:rPr lang="en-US" altLang="zh-CN" sz="1600" b="1" dirty="0">
                <a:latin typeface="Calibri" panose="020F0502020204030204" pitchFamily="34" charset="0"/>
              </a:rPr>
              <a:t> </a:t>
            </a:r>
            <a:r>
              <a:rPr lang="en-US" altLang="zh-CN" sz="1600" b="1" dirty="0">
                <a:solidFill>
                  <a:srgbClr val="C00000"/>
                </a:solidFill>
                <a:latin typeface="Calibri" panose="020F0502020204030204" pitchFamily="34" charset="0"/>
              </a:rPr>
              <a:t>“copy”/translation</a:t>
            </a:r>
            <a:r>
              <a:rPr lang="en-US" altLang="zh-CN" sz="1600" b="1" dirty="0">
                <a:latin typeface="Calibri" panose="020F0502020204030204" pitchFamily="34" charset="0"/>
              </a:rPr>
              <a:t> work in his/her literary production.</a:t>
            </a:r>
          </a:p>
          <a:p>
            <a:pPr>
              <a:lnSpc>
                <a:spcPct val="120000"/>
              </a:lnSpc>
            </a:pPr>
            <a:endParaRPr lang="en-US" altLang="zh-CN" sz="1600" b="1" dirty="0">
              <a:solidFill>
                <a:srgbClr val="000066"/>
              </a:solidFill>
              <a:latin typeface="Calibri" panose="020F0502020204030204" pitchFamily="34" charset="0"/>
            </a:endParaRPr>
          </a:p>
          <a:p>
            <a:pPr>
              <a:lnSpc>
                <a:spcPct val="130000"/>
              </a:lnSpc>
            </a:pPr>
            <a:r>
              <a:rPr lang="en-US" altLang="zh-CN" sz="1600" b="1" dirty="0"/>
              <a:t>When Chinese written characters are taken as </a:t>
            </a:r>
            <a:r>
              <a:rPr lang="en-US" altLang="zh-CN" sz="1600" b="1" dirty="0">
                <a:solidFill>
                  <a:srgbClr val="811C17"/>
                </a:solidFill>
              </a:rPr>
              <a:t>picture-things</a:t>
            </a:r>
            <a:r>
              <a:rPr lang="en-US" altLang="zh-CN" sz="1600" b="1" dirty="0"/>
              <a:t>, they are cast as </a:t>
            </a:r>
            <a:r>
              <a:rPr lang="en-US" altLang="zh-CN" sz="1600" b="1" dirty="0">
                <a:solidFill>
                  <a:srgbClr val="811C17"/>
                </a:solidFill>
              </a:rPr>
              <a:t>material images </a:t>
            </a:r>
            <a:r>
              <a:rPr lang="en-US" altLang="zh-CN" sz="1600" b="1" dirty="0"/>
              <a:t>seen in poetry, resulting in their power of </a:t>
            </a:r>
            <a:r>
              <a:rPr lang="en-US" altLang="zh-CN" sz="1600" b="1" dirty="0">
                <a:solidFill>
                  <a:srgbClr val="811C17"/>
                </a:solidFill>
              </a:rPr>
              <a:t>pictorial visibility</a:t>
            </a:r>
            <a:r>
              <a:rPr lang="en-US" altLang="zh-CN" sz="1600" b="1" dirty="0"/>
              <a:t>.</a:t>
            </a:r>
          </a:p>
          <a:p>
            <a:pPr>
              <a:lnSpc>
                <a:spcPct val="130000"/>
              </a:lnSpc>
            </a:pPr>
            <a:endParaRPr lang="en-US" altLang="zh-CN" sz="1600" b="1" dirty="0">
              <a:solidFill>
                <a:srgbClr val="000066"/>
              </a:solidFill>
              <a:latin typeface="Calibri" panose="020F0502020204030204" pitchFamily="34" charset="0"/>
            </a:endParaRPr>
          </a:p>
          <a:p>
            <a:pPr>
              <a:lnSpc>
                <a:spcPct val="120000"/>
              </a:lnSpc>
            </a:pPr>
            <a:r>
              <a:rPr lang="en-US" altLang="zh-CN" sz="1600" b="1" dirty="0"/>
              <a:t>Through the Chinese written character imagery, visualization and art are harmonized in a new form of visual poetry in the twentieth century, which had a great impact on imagist poetry, concrete poetry, and </a:t>
            </a:r>
            <a:r>
              <a:rPr lang="en-US" altLang="zh-CN" sz="1600" b="1" dirty="0" err="1"/>
              <a:t>calligrammes</a:t>
            </a:r>
            <a:r>
              <a:rPr lang="en-US" altLang="zh-CN" sz="1600" b="1" dirty="0"/>
              <a:t>.</a:t>
            </a:r>
            <a:endParaRPr lang="zh-CN" altLang="en-US" dirty="0"/>
          </a:p>
        </p:txBody>
      </p:sp>
    </p:spTree>
    <p:extLst>
      <p:ext uri="{BB962C8B-B14F-4D97-AF65-F5344CB8AC3E}">
        <p14:creationId xmlns:p14="http://schemas.microsoft.com/office/powerpoint/2010/main" val="340068078"/>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836712"/>
            <a:ext cx="8424936" cy="4893647"/>
          </a:xfrm>
          <a:prstGeom prst="rect">
            <a:avLst/>
          </a:prstGeom>
          <a:noFill/>
        </p:spPr>
        <p:txBody>
          <a:bodyPr wrap="square" rtlCol="0">
            <a:spAutoFit/>
          </a:bodyPr>
          <a:lstStyle/>
          <a:p>
            <a:pPr>
              <a:lnSpc>
                <a:spcPct val="130000"/>
              </a:lnSpc>
            </a:pPr>
            <a:r>
              <a:rPr lang="en-US" altLang="zh-CN" sz="1600" b="1" dirty="0">
                <a:solidFill>
                  <a:srgbClr val="811C17"/>
                </a:solidFill>
              </a:rPr>
              <a:t>Some Examples of the Chinese Written Character as a Translated Image</a:t>
            </a:r>
          </a:p>
          <a:p>
            <a:pPr>
              <a:lnSpc>
                <a:spcPct val="130000"/>
              </a:lnSpc>
            </a:pPr>
            <a:r>
              <a:rPr lang="en-US" altLang="zh-CN" sz="1600" b="1" dirty="0"/>
              <a:t>Ezra Pound’s Method of Inserting Chinese written characters in His </a:t>
            </a:r>
            <a:r>
              <a:rPr lang="en-US" altLang="zh-CN" sz="1600" b="1" i="1" dirty="0"/>
              <a:t>Cantos</a:t>
            </a:r>
          </a:p>
          <a:p>
            <a:pPr>
              <a:lnSpc>
                <a:spcPct val="130000"/>
              </a:lnSpc>
            </a:pPr>
            <a:endParaRPr lang="en-US" altLang="zh-CN" sz="1600" b="1" dirty="0"/>
          </a:p>
          <a:p>
            <a:pPr>
              <a:lnSpc>
                <a:spcPct val="130000"/>
              </a:lnSpc>
              <a:buFont typeface="Arial" pitchFamily="34" charset="0"/>
              <a:buChar char="•"/>
            </a:pPr>
            <a:r>
              <a:rPr lang="en-US" altLang="zh-CN" sz="1600" b="1" dirty="0"/>
              <a:t>   Pound inserted more than one hundred Chinese written characters between lines: some of </a:t>
            </a:r>
          </a:p>
          <a:p>
            <a:pPr>
              <a:lnSpc>
                <a:spcPct val="130000"/>
              </a:lnSpc>
            </a:pPr>
            <a:r>
              <a:rPr lang="en-US" altLang="zh-CN" sz="1600" b="1" dirty="0"/>
              <a:t>    these are in accord with the Chinese Confucian culture, such as words concerning the ethical </a:t>
            </a:r>
          </a:p>
          <a:p>
            <a:pPr>
              <a:lnSpc>
                <a:spcPct val="130000"/>
              </a:lnSpc>
            </a:pPr>
            <a:r>
              <a:rPr lang="en-US" altLang="zh-CN" sz="1600" b="1" dirty="0"/>
              <a:t>    codes: “benevolence,” “integrity,” and “happiness;” and words regarding the celestial symbols: </a:t>
            </a:r>
          </a:p>
          <a:p>
            <a:pPr>
              <a:lnSpc>
                <a:spcPct val="130000"/>
              </a:lnSpc>
            </a:pPr>
            <a:r>
              <a:rPr lang="en-US" altLang="zh-CN" sz="1600" b="1" dirty="0"/>
              <a:t>     “sacrifice,” “spirit,” and “sensibility.” </a:t>
            </a:r>
          </a:p>
          <a:p>
            <a:pPr>
              <a:lnSpc>
                <a:spcPct val="130000"/>
              </a:lnSpc>
            </a:pPr>
            <a:endParaRPr lang="en-US" altLang="zh-CN" sz="1600" b="1" dirty="0"/>
          </a:p>
          <a:p>
            <a:pPr>
              <a:lnSpc>
                <a:spcPct val="130000"/>
              </a:lnSpc>
              <a:buFont typeface="Arial" pitchFamily="34" charset="0"/>
              <a:buChar char="•"/>
            </a:pPr>
            <a:r>
              <a:rPr lang="en-US" altLang="zh-CN" sz="1600" b="1" dirty="0"/>
              <a:t>   To project the spatial visibility and pictorial visibility of the selected Chinese written characters </a:t>
            </a:r>
          </a:p>
          <a:p>
            <a:pPr>
              <a:lnSpc>
                <a:spcPct val="130000"/>
              </a:lnSpc>
            </a:pPr>
            <a:r>
              <a:rPr lang="en-US" altLang="zh-CN" sz="1600" b="1" dirty="0"/>
              <a:t>     and make them readable, they are typeset into a boldface image, sometimes marked with    </a:t>
            </a:r>
          </a:p>
          <a:p>
            <a:pPr>
              <a:lnSpc>
                <a:spcPct val="130000"/>
              </a:lnSpc>
            </a:pPr>
            <a:r>
              <a:rPr lang="en-US" altLang="zh-CN" sz="1600" b="1" dirty="0"/>
              <a:t>     pronunciation and tone.</a:t>
            </a:r>
          </a:p>
          <a:p>
            <a:pPr>
              <a:lnSpc>
                <a:spcPct val="130000"/>
              </a:lnSpc>
            </a:pPr>
            <a:endParaRPr lang="en-US" altLang="zh-CN" sz="1600" b="1" dirty="0"/>
          </a:p>
          <a:p>
            <a:pPr>
              <a:lnSpc>
                <a:spcPct val="130000"/>
              </a:lnSpc>
              <a:buFont typeface="Arial" pitchFamily="34" charset="0"/>
              <a:buChar char="•"/>
            </a:pPr>
            <a:r>
              <a:rPr lang="en-US" altLang="zh-CN" sz="1600" b="1" dirty="0"/>
              <a:t>   Typographically, this positioning makes a contrast with the lightface English words within the </a:t>
            </a:r>
          </a:p>
          <a:p>
            <a:pPr>
              <a:lnSpc>
                <a:spcPct val="130000"/>
              </a:lnSpc>
            </a:pPr>
            <a:r>
              <a:rPr lang="en-US" altLang="zh-CN" sz="1600" b="1" dirty="0"/>
              <a:t>     text; sometimes an etymological interpretation provides a clue for readers to seek the unseen </a:t>
            </a:r>
          </a:p>
          <a:p>
            <a:pPr>
              <a:lnSpc>
                <a:spcPct val="130000"/>
              </a:lnSpc>
            </a:pPr>
            <a:r>
              <a:rPr lang="en-US" altLang="zh-CN" sz="1600" b="1" dirty="0"/>
              <a:t>     relations between the lines.</a:t>
            </a:r>
          </a:p>
        </p:txBody>
      </p:sp>
    </p:spTree>
    <p:extLst>
      <p:ext uri="{BB962C8B-B14F-4D97-AF65-F5344CB8AC3E}">
        <p14:creationId xmlns:p14="http://schemas.microsoft.com/office/powerpoint/2010/main" val="2636013118"/>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5" name="Picture 1" descr="C:\Users\win8\AppData\Roaming\Tencent\Users\1207799751\QQ\WinTemp\RichOle\S}1GBLV(EC7}EVDBK2YVXO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24744"/>
            <a:ext cx="5719892" cy="367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520" y="548680"/>
            <a:ext cx="4635624" cy="369332"/>
          </a:xfrm>
          <a:prstGeom prst="rect">
            <a:avLst/>
          </a:prstGeom>
          <a:noFill/>
        </p:spPr>
        <p:txBody>
          <a:bodyPr wrap="square" rtlCol="0">
            <a:spAutoFit/>
          </a:bodyPr>
          <a:lstStyle/>
          <a:p>
            <a:r>
              <a:rPr lang="en-US" altLang="zh-CN" b="1" dirty="0">
                <a:solidFill>
                  <a:srgbClr val="002060"/>
                </a:solidFill>
              </a:rPr>
              <a:t>Ezra Pound’s “Canto LIII” (53) from </a:t>
            </a:r>
            <a:r>
              <a:rPr lang="en-US" altLang="zh-CN" b="1" i="1" dirty="0">
                <a:solidFill>
                  <a:srgbClr val="002060"/>
                </a:solidFill>
              </a:rPr>
              <a:t>Cantos</a:t>
            </a:r>
            <a:endParaRPr lang="zh-CN" altLang="en-US" b="1" i="1" dirty="0">
              <a:solidFill>
                <a:srgbClr val="002060"/>
              </a:solidFill>
            </a:endParaRPr>
          </a:p>
        </p:txBody>
      </p:sp>
      <p:pic>
        <p:nvPicPr>
          <p:cNvPr id="7" name="Picture 2" descr="C:\Users\win8\AppData\Roaming\Tencent\Users\1207799751\QQ\WinTemp\RichOle\51IXF%G32})ZN7GS75CY$_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052736"/>
            <a:ext cx="6477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372200" y="2852936"/>
            <a:ext cx="2627784" cy="1372683"/>
          </a:xfrm>
          <a:prstGeom prst="rect">
            <a:avLst/>
          </a:prstGeom>
          <a:noFill/>
        </p:spPr>
        <p:txBody>
          <a:bodyPr wrap="square" rtlCol="0">
            <a:spAutoFit/>
          </a:bodyPr>
          <a:lstStyle/>
          <a:p>
            <a:pPr>
              <a:lnSpc>
                <a:spcPct val="130000"/>
              </a:lnSpc>
            </a:pPr>
            <a:r>
              <a:rPr lang="en-US" altLang="zh-CN" sz="1600" b="1" dirty="0"/>
              <a:t>If you can make it new every day, you will feel fresh day by day, and you have another new day.</a:t>
            </a:r>
            <a:endParaRPr lang="zh-CN" altLang="en-US" sz="1600" b="1" dirty="0"/>
          </a:p>
        </p:txBody>
      </p:sp>
      <p:sp>
        <p:nvSpPr>
          <p:cNvPr id="9" name="TextBox 8"/>
          <p:cNvSpPr txBox="1"/>
          <p:nvPr/>
        </p:nvSpPr>
        <p:spPr>
          <a:xfrm>
            <a:off x="251520" y="5013176"/>
            <a:ext cx="8712968" cy="1254446"/>
          </a:xfrm>
          <a:prstGeom prst="rect">
            <a:avLst/>
          </a:prstGeom>
          <a:noFill/>
        </p:spPr>
        <p:txBody>
          <a:bodyPr wrap="square" rtlCol="0">
            <a:spAutoFit/>
          </a:bodyPr>
          <a:lstStyle/>
          <a:p>
            <a:pPr>
              <a:lnSpc>
                <a:spcPct val="120000"/>
              </a:lnSpc>
            </a:pPr>
            <a:r>
              <a:rPr lang="en-US" altLang="zh-CN" sz="1600" b="1" dirty="0"/>
              <a:t>Through his etymological interpretation, readers can understand that the poet’s purpose of clearing with an ax is to make it new by “cutting underbrush” and “keeping it growing.” The capitalized “MAKE IT NEW,” as both a translated image and a visual image, encourages readers to imagine its role toward a new American poetics.</a:t>
            </a:r>
            <a:endParaRPr lang="zh-CN" altLang="en-US" sz="1600" b="1" dirty="0"/>
          </a:p>
        </p:txBody>
      </p:sp>
    </p:spTree>
    <p:extLst>
      <p:ext uri="{BB962C8B-B14F-4D97-AF65-F5344CB8AC3E}">
        <p14:creationId xmlns:p14="http://schemas.microsoft.com/office/powerpoint/2010/main" val="2984488567"/>
      </p:ext>
    </p:extLst>
  </p:cSld>
  <p:clrMapOvr>
    <a:masterClrMapping/>
  </p:clrMapOvr>
  <p:transition spd="slow">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145" name="Picture 1" descr="C:\Users\win8\AppData\Roaming\Tencent\Users\1207799751\QQ\WinTemp\RichOle\YCH[Y@QX65@L~0T}ANNXG9Q.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041" y="1340768"/>
            <a:ext cx="64389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692696"/>
            <a:ext cx="6075784" cy="369332"/>
          </a:xfrm>
          <a:prstGeom prst="rect">
            <a:avLst/>
          </a:prstGeom>
          <a:noFill/>
        </p:spPr>
        <p:txBody>
          <a:bodyPr wrap="square" rtlCol="0">
            <a:spAutoFit/>
          </a:bodyPr>
          <a:lstStyle/>
          <a:p>
            <a:r>
              <a:rPr lang="en-US" altLang="zh-CN" b="1" dirty="0">
                <a:solidFill>
                  <a:srgbClr val="002060"/>
                </a:solidFill>
              </a:rPr>
              <a:t>Ezra Pound’s “Canto LXI” (61) from </a:t>
            </a:r>
            <a:r>
              <a:rPr lang="en-US" altLang="zh-CN" b="1" i="1" dirty="0">
                <a:solidFill>
                  <a:srgbClr val="002060"/>
                </a:solidFill>
              </a:rPr>
              <a:t>Cantos</a:t>
            </a:r>
            <a:endParaRPr lang="zh-CN" altLang="en-US" b="1" i="1" dirty="0">
              <a:solidFill>
                <a:srgbClr val="002060"/>
              </a:solidFill>
            </a:endParaRPr>
          </a:p>
        </p:txBody>
      </p:sp>
      <p:sp>
        <p:nvSpPr>
          <p:cNvPr id="7" name="TextBox 6"/>
          <p:cNvSpPr txBox="1"/>
          <p:nvPr/>
        </p:nvSpPr>
        <p:spPr>
          <a:xfrm>
            <a:off x="395536" y="4365104"/>
            <a:ext cx="8352928" cy="1692771"/>
          </a:xfrm>
          <a:prstGeom prst="rect">
            <a:avLst/>
          </a:prstGeom>
          <a:noFill/>
        </p:spPr>
        <p:txBody>
          <a:bodyPr wrap="square" rtlCol="0">
            <a:spAutoFit/>
          </a:bodyPr>
          <a:lstStyle/>
          <a:p>
            <a:pPr>
              <a:lnSpc>
                <a:spcPct val="130000"/>
              </a:lnSpc>
            </a:pPr>
            <a:r>
              <a:rPr lang="en-US" altLang="zh-CN" sz="1600" b="1" dirty="0"/>
              <a:t>In order to interpret the Chinese written character correctly, Pound uses the bracket and the pronunciation “FU” to signify “the Happiness ideogram.” His poetic paraphrase, “A man’s happiness depends on himself,” but “not on his emperor,” enhance the readers’ understanding of this character. Accordingly, the character he selected and translated is </a:t>
            </a:r>
            <a:r>
              <a:rPr lang="en-US" altLang="zh-CN" sz="1600" b="1" dirty="0" err="1"/>
              <a:t>semiotically</a:t>
            </a:r>
            <a:endParaRPr lang="en-US" altLang="zh-CN" sz="1600" b="1" dirty="0"/>
          </a:p>
          <a:p>
            <a:pPr>
              <a:lnSpc>
                <a:spcPct val="130000"/>
              </a:lnSpc>
            </a:pPr>
            <a:r>
              <a:rPr lang="en-US" altLang="zh-CN" sz="1600" b="1" dirty="0"/>
              <a:t>fit in the poetic stanza.</a:t>
            </a:r>
            <a:endParaRPr lang="zh-CN" altLang="en-US" sz="1600" b="1" dirty="0"/>
          </a:p>
        </p:txBody>
      </p:sp>
    </p:spTree>
    <p:extLst>
      <p:ext uri="{BB962C8B-B14F-4D97-AF65-F5344CB8AC3E}">
        <p14:creationId xmlns:p14="http://schemas.microsoft.com/office/powerpoint/2010/main" val="334455369"/>
      </p:ext>
    </p:extLst>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251520" y="764704"/>
            <a:ext cx="4176712" cy="2800767"/>
          </a:xfrm>
          <a:prstGeom prst="rect">
            <a:avLst/>
          </a:prstGeom>
          <a:noFill/>
          <a:ln w="9525">
            <a:noFill/>
            <a:miter lim="800000"/>
            <a:headEnd/>
            <a:tailEnd/>
          </a:ln>
        </p:spPr>
        <p:txBody>
          <a:bodyPr>
            <a:spAutoFit/>
          </a:bodyPr>
          <a:lstStyle/>
          <a:p>
            <a:r>
              <a:rPr lang="en-US" altLang="zh-CN" sz="1600" b="1" dirty="0">
                <a:solidFill>
                  <a:srgbClr val="006600"/>
                </a:solidFill>
                <a:latin typeface="Calibri" pitchFamily="34" charset="0"/>
              </a:rPr>
              <a:t>Gary Snyder: </a:t>
            </a:r>
            <a:r>
              <a:rPr lang="en-US" altLang="zh-CN" sz="1600" b="1" i="1" dirty="0">
                <a:solidFill>
                  <a:srgbClr val="006600"/>
                </a:solidFill>
                <a:latin typeface="Calibri" pitchFamily="34" charset="0"/>
              </a:rPr>
              <a:t>Another for the Same</a:t>
            </a:r>
          </a:p>
          <a:p>
            <a:endParaRPr lang="en-US" altLang="zh-CN" sz="1600" b="1" i="1" dirty="0">
              <a:solidFill>
                <a:srgbClr val="006600"/>
              </a:solidFill>
              <a:latin typeface="Calibri" pitchFamily="34" charset="0"/>
            </a:endParaRPr>
          </a:p>
          <a:p>
            <a:r>
              <a:rPr lang="en-US" altLang="zh-CN" sz="1600" b="1" i="1" dirty="0">
                <a:latin typeface="Calibri" pitchFamily="34" charset="0"/>
              </a:rPr>
              <a:t>…….</a:t>
            </a:r>
          </a:p>
          <a:p>
            <a:r>
              <a:rPr lang="en-US" altLang="zh-CN" sz="1600" b="1" dirty="0">
                <a:latin typeface="Calibri" pitchFamily="34" charset="0"/>
              </a:rPr>
              <a:t>the best of your </a:t>
            </a:r>
            <a:r>
              <a:rPr lang="en-US" altLang="zh-CN" sz="1600" b="1" dirty="0">
                <a:solidFill>
                  <a:srgbClr val="C00000"/>
                </a:solidFill>
                <a:latin typeface="Calibri" pitchFamily="34" charset="0"/>
              </a:rPr>
              <a:t>beauty</a:t>
            </a:r>
            <a:endParaRPr lang="zh-CN" altLang="zh-CN" sz="1600" b="1" dirty="0">
              <a:solidFill>
                <a:srgbClr val="C00000"/>
              </a:solidFill>
              <a:latin typeface="Calibri" pitchFamily="34" charset="0"/>
            </a:endParaRPr>
          </a:p>
          <a:p>
            <a:r>
              <a:rPr lang="en-US" altLang="zh-CN" sz="1600" b="1" dirty="0">
                <a:solidFill>
                  <a:srgbClr val="C00000"/>
                </a:solidFill>
                <a:latin typeface="Calibri" pitchFamily="34" charset="0"/>
              </a:rPr>
              <a:t> </a:t>
            </a:r>
          </a:p>
          <a:p>
            <a:endParaRPr lang="zh-CN" altLang="zh-CN" sz="1600" b="1" dirty="0">
              <a:latin typeface="Calibri" pitchFamily="34" charset="0"/>
            </a:endParaRPr>
          </a:p>
          <a:p>
            <a:r>
              <a:rPr lang="en-US" altLang="zh-CN" sz="1600" b="1" dirty="0">
                <a:latin typeface="Calibri" pitchFamily="34" charset="0"/>
              </a:rPr>
              <a:t>always hidden, </a:t>
            </a:r>
            <a:r>
              <a:rPr lang="en-US" altLang="zh-CN" sz="1600" b="1" dirty="0" err="1">
                <a:solidFill>
                  <a:srgbClr val="C00000"/>
                </a:solidFill>
                <a:latin typeface="Calibri" pitchFamily="34" charset="0"/>
              </a:rPr>
              <a:t>yū</a:t>
            </a:r>
            <a:r>
              <a:rPr lang="en-US" altLang="zh-CN" sz="1600" b="1" dirty="0">
                <a:solidFill>
                  <a:srgbClr val="C00000"/>
                </a:solidFill>
                <a:latin typeface="Calibri" pitchFamily="34" charset="0"/>
              </a:rPr>
              <a:t> </a:t>
            </a:r>
            <a:r>
              <a:rPr lang="en-US" altLang="zh-CN" sz="1600" b="1" dirty="0">
                <a:latin typeface="Calibri" pitchFamily="34" charset="0"/>
              </a:rPr>
              <a:t>     </a:t>
            </a:r>
            <a:r>
              <a:rPr lang="zh-CN" altLang="zh-CN" sz="1600" b="1" dirty="0">
                <a:solidFill>
                  <a:srgbClr val="C00000"/>
                </a:solidFill>
                <a:latin typeface="Calibri" pitchFamily="34" charset="0"/>
              </a:rPr>
              <a:t>幽</a:t>
            </a:r>
          </a:p>
          <a:p>
            <a:r>
              <a:rPr lang="en-US" altLang="zh-CN" sz="1600" b="1" dirty="0">
                <a:latin typeface="Calibri" pitchFamily="34" charset="0"/>
              </a:rPr>
              <a:t> </a:t>
            </a:r>
          </a:p>
          <a:p>
            <a:endParaRPr lang="zh-CN" altLang="zh-CN" sz="1600" b="1" dirty="0">
              <a:latin typeface="Calibri" pitchFamily="34" charset="0"/>
            </a:endParaRPr>
          </a:p>
          <a:p>
            <a:r>
              <a:rPr lang="en-US" altLang="zh-CN" sz="1600" b="1" dirty="0">
                <a:latin typeface="Calibri" pitchFamily="34" charset="0"/>
              </a:rPr>
              <a:t>“a glow of </a:t>
            </a:r>
            <a:r>
              <a:rPr lang="en-US" altLang="zh-CN" sz="1600" b="1" dirty="0">
                <a:solidFill>
                  <a:srgbClr val="C00000"/>
                </a:solidFill>
                <a:latin typeface="Calibri" pitchFamily="34" charset="0"/>
              </a:rPr>
              <a:t>red</a:t>
            </a:r>
            <a:r>
              <a:rPr lang="en-US" altLang="zh-CN" sz="1600" b="1" dirty="0">
                <a:solidFill>
                  <a:srgbClr val="006600"/>
                </a:solidFill>
                <a:latin typeface="Calibri" pitchFamily="34" charset="0"/>
              </a:rPr>
              <a:t> leaves </a:t>
            </a:r>
            <a:r>
              <a:rPr lang="en-US" altLang="zh-CN" sz="1600" b="1" dirty="0">
                <a:latin typeface="Calibri" pitchFamily="34" charset="0"/>
              </a:rPr>
              <a:t>in the </a:t>
            </a:r>
            <a:r>
              <a:rPr lang="en-US" altLang="zh-CN" sz="1600" b="1" dirty="0">
                <a:solidFill>
                  <a:srgbClr val="000066"/>
                </a:solidFill>
                <a:latin typeface="Calibri" pitchFamily="34" charset="0"/>
              </a:rPr>
              <a:t>dark woods</a:t>
            </a:r>
            <a:r>
              <a:rPr lang="en-US" altLang="zh-CN" sz="1600" b="1" dirty="0">
                <a:latin typeface="Calibri" pitchFamily="34" charset="0"/>
              </a:rPr>
              <a:t>”</a:t>
            </a:r>
            <a:endParaRPr lang="zh-CN" altLang="zh-CN" sz="1600" b="1" dirty="0">
              <a:latin typeface="Calibri" pitchFamily="34" charset="0"/>
            </a:endParaRPr>
          </a:p>
          <a:p>
            <a:r>
              <a:rPr lang="en-US" altLang="zh-CN" sz="1600" b="1" dirty="0">
                <a:latin typeface="Calibri" pitchFamily="34" charset="0"/>
              </a:rPr>
              <a:t>in your </a:t>
            </a:r>
            <a:r>
              <a:rPr lang="en-US" altLang="zh-CN" sz="1600" b="1" dirty="0">
                <a:solidFill>
                  <a:srgbClr val="000066"/>
                </a:solidFill>
                <a:latin typeface="Calibri" pitchFamily="34" charset="0"/>
              </a:rPr>
              <a:t>gray eyes</a:t>
            </a:r>
            <a:r>
              <a:rPr lang="en-US" altLang="zh-CN" sz="1600" b="1" dirty="0">
                <a:latin typeface="Calibri" pitchFamily="34" charset="0"/>
              </a:rPr>
              <a:t>.</a:t>
            </a:r>
            <a:endParaRPr lang="zh-CN" altLang="zh-CN" sz="1600" b="1" dirty="0">
              <a:latin typeface="Calibri" pitchFamily="34" charset="0"/>
            </a:endParaRPr>
          </a:p>
        </p:txBody>
      </p:sp>
      <p:sp>
        <p:nvSpPr>
          <p:cNvPr id="4" name="TextBox 3"/>
          <p:cNvSpPr txBox="1"/>
          <p:nvPr/>
        </p:nvSpPr>
        <p:spPr>
          <a:xfrm>
            <a:off x="4067944" y="764704"/>
            <a:ext cx="4824536" cy="2733056"/>
          </a:xfrm>
          <a:prstGeom prst="rect">
            <a:avLst/>
          </a:prstGeom>
          <a:noFill/>
        </p:spPr>
        <p:txBody>
          <a:bodyPr wrap="square" rtlCol="0">
            <a:spAutoFit/>
          </a:bodyPr>
          <a:lstStyle/>
          <a:p>
            <a:pPr>
              <a:lnSpc>
                <a:spcPct val="120000"/>
              </a:lnSpc>
            </a:pPr>
            <a:r>
              <a:rPr lang="en-US" altLang="zh-CN" sz="1600" b="1" dirty="0"/>
              <a:t>This poem is composed after the poet watched the Noh play </a:t>
            </a:r>
            <a:r>
              <a:rPr lang="en-US" altLang="zh-CN" sz="1600" b="1" i="1" dirty="0" err="1"/>
              <a:t>Sotoba</a:t>
            </a:r>
            <a:r>
              <a:rPr lang="en-US" altLang="zh-CN" sz="1600" b="1" i="1" dirty="0"/>
              <a:t> </a:t>
            </a:r>
            <a:r>
              <a:rPr lang="en-US" altLang="zh-CN" sz="1600" b="1" i="1" dirty="0" err="1"/>
              <a:t>Komachi</a:t>
            </a:r>
            <a:r>
              <a:rPr lang="en-US" altLang="zh-CN" sz="1600" b="1" dirty="0"/>
              <a:t> and employed the Chinese written character </a:t>
            </a:r>
            <a:r>
              <a:rPr lang="zh-CN" altLang="en-US" sz="1600" b="1" dirty="0">
                <a:solidFill>
                  <a:srgbClr val="C00000"/>
                </a:solidFill>
              </a:rPr>
              <a:t>幽 </a:t>
            </a:r>
            <a:r>
              <a:rPr lang="en-US" altLang="zh-CN" sz="1600" b="1" dirty="0"/>
              <a:t>to describe the beauty of Ono No </a:t>
            </a:r>
            <a:r>
              <a:rPr lang="en-US" altLang="zh-CN" sz="1600" b="1" dirty="0" err="1"/>
              <a:t>Komachi</a:t>
            </a:r>
            <a:r>
              <a:rPr lang="en-US" altLang="zh-CN" sz="1600" b="1" dirty="0"/>
              <a:t> (825–900?), a </a:t>
            </a:r>
            <a:r>
              <a:rPr lang="en-US" altLang="zh-CN" sz="1600" b="1" dirty="0" err="1"/>
              <a:t>waka</a:t>
            </a:r>
            <a:r>
              <a:rPr lang="en-US" altLang="zh-CN" sz="1600" b="1" dirty="0"/>
              <a:t> Japanese woman poet.</a:t>
            </a:r>
          </a:p>
          <a:p>
            <a:pPr>
              <a:lnSpc>
                <a:spcPct val="120000"/>
              </a:lnSpc>
            </a:pPr>
            <a:endParaRPr lang="en-US" altLang="zh-CN" sz="1600" b="1" dirty="0"/>
          </a:p>
          <a:p>
            <a:pPr>
              <a:lnSpc>
                <a:spcPct val="120000"/>
              </a:lnSpc>
            </a:pPr>
            <a:r>
              <a:rPr lang="en-US" altLang="zh-CN" sz="1600" b="1" dirty="0"/>
              <a:t>In </a:t>
            </a:r>
            <a:r>
              <a:rPr lang="en-US" altLang="zh-CN" sz="1600" b="1" i="1" dirty="0"/>
              <a:t>Explanations of Simple and Composite Characters,</a:t>
            </a:r>
            <a:r>
              <a:rPr lang="zh-CN" altLang="en-US" sz="1600" b="1" dirty="0">
                <a:solidFill>
                  <a:srgbClr val="C00000"/>
                </a:solidFill>
              </a:rPr>
              <a:t>幽</a:t>
            </a:r>
            <a:r>
              <a:rPr lang="zh-CN" altLang="en-US" sz="1600" b="1" dirty="0"/>
              <a:t> </a:t>
            </a:r>
            <a:r>
              <a:rPr lang="en-US" altLang="zh-CN" sz="1600" b="1" dirty="0"/>
              <a:t>means “deep, serene, tranquil.” The oracle bone scripture is </a:t>
            </a:r>
          </a:p>
          <a:p>
            <a:endParaRPr lang="zh-CN" altLang="en-US" dirty="0"/>
          </a:p>
        </p:txBody>
      </p:sp>
      <p:pic>
        <p:nvPicPr>
          <p:cNvPr id="5" name="图片 5" descr="http://www.zitizhuanhuan.com/zi/zixing/Oracle/J10000/j10000/j10090.gif"/>
          <p:cNvPicPr>
            <a:picLocks noChangeAspect="1" noChangeArrowheads="1"/>
          </p:cNvPicPr>
          <p:nvPr/>
        </p:nvPicPr>
        <p:blipFill>
          <a:blip r:embed="rId2" cstate="print"/>
          <a:srcRect/>
          <a:stretch>
            <a:fillRect/>
          </a:stretch>
        </p:blipFill>
        <p:spPr bwMode="auto">
          <a:xfrm>
            <a:off x="5220072" y="2852936"/>
            <a:ext cx="581025" cy="584200"/>
          </a:xfrm>
          <a:prstGeom prst="rect">
            <a:avLst/>
          </a:prstGeom>
          <a:noFill/>
          <a:ln w="9525">
            <a:noFill/>
            <a:miter lim="800000"/>
            <a:headEnd/>
            <a:tailEnd/>
          </a:ln>
        </p:spPr>
      </p:pic>
      <p:sp>
        <p:nvSpPr>
          <p:cNvPr id="6" name="TextBox 5"/>
          <p:cNvSpPr txBox="1"/>
          <p:nvPr/>
        </p:nvSpPr>
        <p:spPr>
          <a:xfrm>
            <a:off x="323528" y="3861048"/>
            <a:ext cx="8568952" cy="2436308"/>
          </a:xfrm>
          <a:prstGeom prst="rect">
            <a:avLst/>
          </a:prstGeom>
          <a:noFill/>
        </p:spPr>
        <p:txBody>
          <a:bodyPr wrap="square" rtlCol="0">
            <a:spAutoFit/>
          </a:bodyPr>
          <a:lstStyle/>
          <a:p>
            <a:pPr>
              <a:lnSpc>
                <a:spcPct val="120000"/>
              </a:lnSpc>
            </a:pPr>
            <a:r>
              <a:rPr lang="en-US" altLang="zh-CN" sz="1600" b="1" dirty="0">
                <a:latin typeface="Calibri" pitchFamily="34" charset="0"/>
              </a:rPr>
              <a:t>In order to let readers better understand the status of tranquil beauty, the poet dismantles the character into </a:t>
            </a:r>
            <a:r>
              <a:rPr lang="zh-CN" altLang="zh-CN" sz="1600" b="1" dirty="0">
                <a:solidFill>
                  <a:srgbClr val="C00000"/>
                </a:solidFill>
                <a:latin typeface="Calibri" pitchFamily="34" charset="0"/>
              </a:rPr>
              <a:t>幽</a:t>
            </a:r>
            <a:r>
              <a:rPr lang="en-US" altLang="zh-CN" sz="1600" b="1" dirty="0">
                <a:solidFill>
                  <a:srgbClr val="C00000"/>
                </a:solidFill>
                <a:latin typeface="Calibri" pitchFamily="34" charset="0"/>
              </a:rPr>
              <a:t>=</a:t>
            </a:r>
            <a:r>
              <a:rPr lang="zh-CN" altLang="zh-CN" sz="1600" b="1" dirty="0">
                <a:solidFill>
                  <a:srgbClr val="C00000"/>
                </a:solidFill>
                <a:latin typeface="Calibri" pitchFamily="34" charset="0"/>
              </a:rPr>
              <a:t>山</a:t>
            </a:r>
            <a:r>
              <a:rPr lang="en-US" altLang="zh-CN" sz="1600" b="1" dirty="0">
                <a:solidFill>
                  <a:srgbClr val="C00000"/>
                </a:solidFill>
                <a:latin typeface="Calibri" pitchFamily="34" charset="0"/>
              </a:rPr>
              <a:t>+</a:t>
            </a:r>
            <a:r>
              <a:rPr lang="zh-CN" altLang="zh-CN" sz="1600" b="1" dirty="0">
                <a:solidFill>
                  <a:srgbClr val="C00000"/>
                </a:solidFill>
                <a:latin typeface="Calibri" pitchFamily="34" charset="0"/>
              </a:rPr>
              <a:t>红</a:t>
            </a:r>
            <a:r>
              <a:rPr lang="en-US" altLang="zh-CN" sz="1600" b="1" dirty="0">
                <a:solidFill>
                  <a:srgbClr val="C00000"/>
                </a:solidFill>
                <a:latin typeface="Calibri" pitchFamily="34" charset="0"/>
              </a:rPr>
              <a:t>/</a:t>
            </a:r>
            <a:r>
              <a:rPr lang="zh-CN" altLang="zh-CN" sz="1600" b="1" dirty="0">
                <a:solidFill>
                  <a:srgbClr val="C00000"/>
                </a:solidFill>
                <a:latin typeface="Calibri" pitchFamily="34" charset="0"/>
              </a:rPr>
              <a:t>纟</a:t>
            </a:r>
            <a:r>
              <a:rPr lang="en-US" altLang="zh-CN" sz="1600" b="1" dirty="0">
                <a:solidFill>
                  <a:srgbClr val="C00000"/>
                </a:solidFill>
                <a:latin typeface="Calibri" pitchFamily="34" charset="0"/>
              </a:rPr>
              <a:t>+</a:t>
            </a:r>
            <a:r>
              <a:rPr lang="zh-CN" altLang="zh-CN" sz="1600" b="1" dirty="0">
                <a:solidFill>
                  <a:srgbClr val="C00000"/>
                </a:solidFill>
                <a:latin typeface="Calibri" pitchFamily="34" charset="0"/>
              </a:rPr>
              <a:t>红</a:t>
            </a:r>
            <a:r>
              <a:rPr lang="en-US" altLang="zh-CN" sz="1600" b="1" dirty="0">
                <a:solidFill>
                  <a:srgbClr val="C00000"/>
                </a:solidFill>
                <a:latin typeface="Calibri" pitchFamily="34" charset="0"/>
              </a:rPr>
              <a:t>/</a:t>
            </a:r>
            <a:r>
              <a:rPr lang="zh-CN" altLang="zh-CN" sz="1600" b="1" dirty="0">
                <a:solidFill>
                  <a:srgbClr val="C00000"/>
                </a:solidFill>
                <a:latin typeface="Calibri" pitchFamily="34" charset="0"/>
              </a:rPr>
              <a:t>纟</a:t>
            </a:r>
            <a:r>
              <a:rPr lang="en-US" altLang="zh-CN" sz="1600" b="1" dirty="0">
                <a:latin typeface="Calibri" pitchFamily="34" charset="0"/>
              </a:rPr>
              <a:t>reliance upon the pictorial quality of its oracle bone scripture. </a:t>
            </a:r>
          </a:p>
          <a:p>
            <a:pPr>
              <a:lnSpc>
                <a:spcPct val="120000"/>
              </a:lnSpc>
            </a:pPr>
            <a:endParaRPr lang="en-US" altLang="zh-CN" sz="1600" b="1" dirty="0">
              <a:latin typeface="Calibri" pitchFamily="34" charset="0"/>
            </a:endParaRPr>
          </a:p>
          <a:p>
            <a:pPr>
              <a:lnSpc>
                <a:spcPct val="120000"/>
              </a:lnSpc>
            </a:pPr>
            <a:r>
              <a:rPr lang="en-US" altLang="zh-CN" sz="1600" b="1" dirty="0">
                <a:latin typeface="Calibri" pitchFamily="34" charset="0"/>
              </a:rPr>
              <a:t>The double quotation marks of the line, “a glow of red leaves in the dark woods,” indicates the reliability of the text. The sound </a:t>
            </a:r>
            <a:r>
              <a:rPr lang="en-US" altLang="zh-CN" sz="1600" b="1" dirty="0" err="1">
                <a:solidFill>
                  <a:srgbClr val="C00000"/>
                </a:solidFill>
                <a:latin typeface="Calibri" pitchFamily="34" charset="0"/>
              </a:rPr>
              <a:t>yū</a:t>
            </a:r>
            <a:r>
              <a:rPr lang="en-US" altLang="zh-CN" sz="1600" b="1" dirty="0">
                <a:solidFill>
                  <a:srgbClr val="C00000"/>
                </a:solidFill>
                <a:latin typeface="Calibri" pitchFamily="34" charset="0"/>
              </a:rPr>
              <a:t> </a:t>
            </a:r>
            <a:r>
              <a:rPr lang="en-US" altLang="zh-CN" sz="1600" b="1" dirty="0">
                <a:latin typeface="Calibri" pitchFamily="34" charset="0"/>
              </a:rPr>
              <a:t>helps readers read it, whereas the character</a:t>
            </a:r>
            <a:r>
              <a:rPr lang="zh-CN" altLang="zh-CN" sz="1600" b="1" dirty="0">
                <a:solidFill>
                  <a:srgbClr val="C00000"/>
                </a:solidFill>
                <a:latin typeface="Calibri" pitchFamily="34" charset="0"/>
              </a:rPr>
              <a:t>幽</a:t>
            </a:r>
            <a:r>
              <a:rPr lang="en-US" altLang="zh-CN" sz="1600" b="1" dirty="0">
                <a:solidFill>
                  <a:srgbClr val="C00000"/>
                </a:solidFill>
                <a:latin typeface="Calibri" pitchFamily="34" charset="0"/>
              </a:rPr>
              <a:t> </a:t>
            </a:r>
            <a:r>
              <a:rPr lang="en-US" altLang="zh-CN" sz="1600" b="1" dirty="0">
                <a:latin typeface="Calibri" pitchFamily="34" charset="0"/>
              </a:rPr>
              <a:t>makes readers see it as a picture. It also exhibits the poet’s visual imagination of “always hidden” beauty: the best beauty of a woman is hidden in her body, whereas the best beauty of nature is the whole body of nature hidden everywhere.</a:t>
            </a:r>
            <a:endParaRPr lang="zh-CN" altLang="en-US" dirty="0"/>
          </a:p>
        </p:txBody>
      </p:sp>
    </p:spTree>
    <p:extLst>
      <p:ext uri="{BB962C8B-B14F-4D97-AF65-F5344CB8AC3E}">
        <p14:creationId xmlns:p14="http://schemas.microsoft.com/office/powerpoint/2010/main" val="2636013118"/>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043608" y="764704"/>
            <a:ext cx="144016" cy="4981601"/>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五边形 1"/>
          <p:cNvSpPr/>
          <p:nvPr/>
        </p:nvSpPr>
        <p:spPr>
          <a:xfrm>
            <a:off x="251520" y="3068960"/>
            <a:ext cx="1728192" cy="360040"/>
          </a:xfrm>
          <a:prstGeom prst="homePlate">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t>   </a:t>
            </a:r>
            <a:r>
              <a:rPr lang="en-US" altLang="zh-CN" sz="2000" b="1" dirty="0"/>
              <a:t>Contents</a:t>
            </a:r>
          </a:p>
        </p:txBody>
      </p:sp>
      <p:sp>
        <p:nvSpPr>
          <p:cNvPr id="3" name="TextBox 2"/>
          <p:cNvSpPr txBox="1"/>
          <p:nvPr/>
        </p:nvSpPr>
        <p:spPr>
          <a:xfrm>
            <a:off x="1763688" y="620688"/>
            <a:ext cx="6048672" cy="860235"/>
          </a:xfrm>
          <a:prstGeom prst="rect">
            <a:avLst/>
          </a:prstGeom>
          <a:noFill/>
        </p:spPr>
        <p:txBody>
          <a:bodyPr wrap="square" rtlCol="0">
            <a:spAutoFit/>
          </a:bodyPr>
          <a:lstStyle/>
          <a:p>
            <a:pPr>
              <a:lnSpc>
                <a:spcPct val="130000"/>
              </a:lnSpc>
            </a:pPr>
            <a:r>
              <a:rPr lang="en-US" altLang="zh-CN" sz="2000" b="1" dirty="0">
                <a:solidFill>
                  <a:srgbClr val="811C17"/>
                </a:solidFill>
              </a:rPr>
              <a:t>Semiotic Fitness: The Chinese Written Character and its Metamorphosis in Modern American Poetry</a:t>
            </a:r>
          </a:p>
        </p:txBody>
      </p:sp>
      <p:sp>
        <p:nvSpPr>
          <p:cNvPr id="4" name="TextBox 3"/>
          <p:cNvSpPr txBox="1"/>
          <p:nvPr/>
        </p:nvSpPr>
        <p:spPr>
          <a:xfrm>
            <a:off x="2339752" y="1916832"/>
            <a:ext cx="6192688" cy="1015663"/>
          </a:xfrm>
          <a:prstGeom prst="rect">
            <a:avLst/>
          </a:prstGeom>
          <a:noFill/>
        </p:spPr>
        <p:txBody>
          <a:bodyPr wrap="square" rtlCol="0">
            <a:spAutoFit/>
          </a:bodyPr>
          <a:lstStyle/>
          <a:p>
            <a:pPr marL="342900" indent="-342900">
              <a:lnSpc>
                <a:spcPct val="150000"/>
              </a:lnSpc>
              <a:buFont typeface="Arial" pitchFamily="34" charset="0"/>
              <a:buChar char="•"/>
            </a:pPr>
            <a:endParaRPr lang="en-US" altLang="zh-CN" sz="2000" b="1" dirty="0">
              <a:solidFill>
                <a:srgbClr val="002060"/>
              </a:solidFill>
            </a:endParaRPr>
          </a:p>
          <a:p>
            <a:pPr marL="342900" indent="-342900">
              <a:lnSpc>
                <a:spcPct val="150000"/>
              </a:lnSpc>
              <a:buFont typeface="Arial" pitchFamily="34" charset="0"/>
              <a:buChar char="•"/>
            </a:pPr>
            <a:endParaRPr lang="zh-CN" altLang="en-US" sz="2000" b="1" dirty="0">
              <a:solidFill>
                <a:srgbClr val="002060"/>
              </a:solidFill>
            </a:endParaRPr>
          </a:p>
        </p:txBody>
      </p:sp>
      <p:sp>
        <p:nvSpPr>
          <p:cNvPr id="6" name="TextBox 5"/>
          <p:cNvSpPr txBox="1"/>
          <p:nvPr/>
        </p:nvSpPr>
        <p:spPr>
          <a:xfrm>
            <a:off x="1907704" y="1700808"/>
            <a:ext cx="6336704" cy="3693319"/>
          </a:xfrm>
          <a:prstGeom prst="rect">
            <a:avLst/>
          </a:prstGeom>
          <a:noFill/>
        </p:spPr>
        <p:txBody>
          <a:bodyPr wrap="square" rtlCol="0">
            <a:spAutoFit/>
          </a:bodyPr>
          <a:lstStyle/>
          <a:p>
            <a:pPr marL="342900" indent="-342900">
              <a:lnSpc>
                <a:spcPct val="150000"/>
              </a:lnSpc>
              <a:buFont typeface="+mj-lt"/>
              <a:buAutoNum type="arabicPeriod"/>
            </a:pPr>
            <a:r>
              <a:rPr lang="en-US" altLang="zh-CN" b="1" dirty="0">
                <a:solidFill>
                  <a:srgbClr val="002060"/>
                </a:solidFill>
              </a:rPr>
              <a:t>Introduction</a:t>
            </a:r>
          </a:p>
          <a:p>
            <a:pPr marL="342900" indent="-342900">
              <a:lnSpc>
                <a:spcPct val="150000"/>
              </a:lnSpc>
              <a:buFont typeface="+mj-lt"/>
              <a:buAutoNum type="arabicPeriod"/>
            </a:pPr>
            <a:r>
              <a:rPr lang="en-US" altLang="zh-CN" b="1" dirty="0">
                <a:solidFill>
                  <a:srgbClr val="002060"/>
                </a:solidFill>
              </a:rPr>
              <a:t>The Semiotic Fitness Principle</a:t>
            </a:r>
          </a:p>
          <a:p>
            <a:pPr marL="342900" indent="-342900">
              <a:lnSpc>
                <a:spcPct val="150000"/>
              </a:lnSpc>
              <a:buFont typeface="+mj-lt"/>
              <a:buAutoNum type="arabicPeriod"/>
            </a:pPr>
            <a:r>
              <a:rPr lang="en-US" altLang="zh-CN" b="1" dirty="0">
                <a:solidFill>
                  <a:srgbClr val="002060"/>
                </a:solidFill>
              </a:rPr>
              <a:t>The </a:t>
            </a:r>
            <a:r>
              <a:rPr lang="en-US" altLang="zh-CN" b="1" dirty="0" err="1">
                <a:solidFill>
                  <a:srgbClr val="002060"/>
                </a:solidFill>
              </a:rPr>
              <a:t>Transfiction</a:t>
            </a:r>
            <a:r>
              <a:rPr lang="en-US" altLang="zh-CN" b="1" dirty="0">
                <a:solidFill>
                  <a:srgbClr val="002060"/>
                </a:solidFill>
              </a:rPr>
              <a:t> Principle</a:t>
            </a:r>
          </a:p>
          <a:p>
            <a:pPr marL="342900" indent="-342900">
              <a:lnSpc>
                <a:spcPct val="150000"/>
              </a:lnSpc>
              <a:buFont typeface="+mj-lt"/>
              <a:buAutoNum type="arabicPeriod"/>
            </a:pPr>
            <a:r>
              <a:rPr lang="en-US" altLang="zh-CN" b="1" dirty="0">
                <a:solidFill>
                  <a:srgbClr val="002060"/>
                </a:solidFill>
              </a:rPr>
              <a:t>The Chinese Written Character as a Translated Image</a:t>
            </a:r>
          </a:p>
          <a:p>
            <a:pPr marL="342900" indent="-342900">
              <a:lnSpc>
                <a:spcPct val="150000"/>
              </a:lnSpc>
              <a:buFont typeface="+mj-lt"/>
              <a:buAutoNum type="arabicPeriod"/>
            </a:pPr>
            <a:r>
              <a:rPr lang="en-US" altLang="zh-CN" b="1" dirty="0">
                <a:solidFill>
                  <a:srgbClr val="002060"/>
                </a:solidFill>
              </a:rPr>
              <a:t>The Chinese Written Character as a Verbal-and-Visual Image</a:t>
            </a:r>
          </a:p>
          <a:p>
            <a:pPr marL="342900" indent="-342900">
              <a:lnSpc>
                <a:spcPct val="150000"/>
              </a:lnSpc>
              <a:buFont typeface="+mj-lt"/>
              <a:buAutoNum type="arabicPeriod"/>
            </a:pPr>
            <a:r>
              <a:rPr lang="en-US" altLang="zh-CN" b="1" dirty="0">
                <a:solidFill>
                  <a:srgbClr val="002060"/>
                </a:solidFill>
              </a:rPr>
              <a:t>The Transformed Chinese Written Character as Thinking-and-</a:t>
            </a:r>
            <a:r>
              <a:rPr lang="en-US" altLang="zh-CN" b="1" dirty="0" err="1">
                <a:solidFill>
                  <a:srgbClr val="002060"/>
                </a:solidFill>
              </a:rPr>
              <a:t>Thinging</a:t>
            </a:r>
            <a:r>
              <a:rPr lang="en-US" altLang="zh-CN" b="1" dirty="0">
                <a:solidFill>
                  <a:srgbClr val="002060"/>
                </a:solidFill>
              </a:rPr>
              <a:t> Image</a:t>
            </a:r>
          </a:p>
          <a:p>
            <a:pPr marL="342900" indent="-342900">
              <a:lnSpc>
                <a:spcPct val="150000"/>
              </a:lnSpc>
              <a:buFont typeface="+mj-lt"/>
              <a:buAutoNum type="arabicPeriod"/>
            </a:pPr>
            <a:r>
              <a:rPr lang="en-US" altLang="zh-CN" b="1" dirty="0">
                <a:solidFill>
                  <a:srgbClr val="002060"/>
                </a:solidFill>
              </a:rPr>
              <a:t>Conclusion</a:t>
            </a:r>
          </a:p>
          <a:p>
            <a:endParaRPr lang="zh-CN" altLang="en-US" dirty="0"/>
          </a:p>
        </p:txBody>
      </p:sp>
    </p:spTree>
    <p:extLst>
      <p:ext uri="{BB962C8B-B14F-4D97-AF65-F5344CB8AC3E}">
        <p14:creationId xmlns:p14="http://schemas.microsoft.com/office/powerpoint/2010/main" val="342876909"/>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764704"/>
            <a:ext cx="8352928" cy="3742563"/>
          </a:xfrm>
          <a:prstGeom prst="rect">
            <a:avLst/>
          </a:prstGeom>
          <a:noFill/>
        </p:spPr>
        <p:txBody>
          <a:bodyPr wrap="square" rtlCol="0">
            <a:spAutoFit/>
          </a:bodyPr>
          <a:lstStyle/>
          <a:p>
            <a:r>
              <a:rPr lang="en-US" altLang="zh-CN" sz="1600" b="1" dirty="0">
                <a:solidFill>
                  <a:srgbClr val="811C17"/>
                </a:solidFill>
              </a:rPr>
              <a:t>5. The Chinese Written Character as a Verbal-and-Visual Image</a:t>
            </a:r>
          </a:p>
          <a:p>
            <a:endParaRPr lang="en-US" altLang="zh-CN" sz="1600" b="1" dirty="0">
              <a:solidFill>
                <a:srgbClr val="811C17"/>
              </a:solidFill>
            </a:endParaRPr>
          </a:p>
          <a:p>
            <a:pPr>
              <a:lnSpc>
                <a:spcPct val="130000"/>
              </a:lnSpc>
            </a:pPr>
            <a:r>
              <a:rPr lang="en-US" altLang="zh-CN" sz="1600" b="1" dirty="0"/>
              <a:t>To the Western mind, the Chinese written character is the picture-thing whose materiality, owing to its spatial visibility and pictorial quality, makes it act as a visual image in poetry. </a:t>
            </a:r>
          </a:p>
          <a:p>
            <a:pPr>
              <a:lnSpc>
                <a:spcPct val="130000"/>
              </a:lnSpc>
            </a:pPr>
            <a:endParaRPr lang="en-US" altLang="zh-CN" sz="1600" b="1" dirty="0"/>
          </a:p>
          <a:p>
            <a:pPr>
              <a:lnSpc>
                <a:spcPct val="130000"/>
              </a:lnSpc>
            </a:pPr>
            <a:r>
              <a:rPr lang="en-US" altLang="zh-CN" sz="1600" b="1" dirty="0"/>
              <a:t>By contrast, as written sign, the Chinese written character is imagery, the immateriality with picture-as-code of which makes it function as a verbal image to express the imaginary thing in the mind. </a:t>
            </a:r>
          </a:p>
          <a:p>
            <a:pPr>
              <a:lnSpc>
                <a:spcPct val="130000"/>
              </a:lnSpc>
            </a:pPr>
            <a:endParaRPr lang="en-US" altLang="zh-CN" sz="1600" b="1" dirty="0"/>
          </a:p>
          <a:p>
            <a:pPr>
              <a:lnSpc>
                <a:spcPct val="130000"/>
              </a:lnSpc>
            </a:pPr>
            <a:r>
              <a:rPr lang="en-US" altLang="zh-CN" sz="1600" b="1" dirty="0"/>
              <a:t>Hence, from the perspective of </a:t>
            </a:r>
            <a:r>
              <a:rPr lang="en-US" altLang="zh-CN" sz="1600" b="1" dirty="0" err="1"/>
              <a:t>interarts</a:t>
            </a:r>
            <a:r>
              <a:rPr lang="en-US" altLang="zh-CN" sz="1600" b="1" dirty="0"/>
              <a:t> studies, the Chinese written character signifies a verbal-and-visual image to seek “the representation of the </a:t>
            </a:r>
            <a:r>
              <a:rPr lang="en-US" altLang="zh-CN" sz="1600" b="1" dirty="0" err="1"/>
              <a:t>unrepresentable</a:t>
            </a:r>
            <a:r>
              <a:rPr lang="en-US" altLang="zh-CN" sz="1600" b="1" dirty="0"/>
              <a:t>” (Krieger 22).</a:t>
            </a:r>
            <a:endParaRPr lang="en-US" altLang="zh-CN" sz="1600" b="1" dirty="0">
              <a:solidFill>
                <a:srgbClr val="811C17"/>
              </a:solidFill>
            </a:endParaRPr>
          </a:p>
          <a:p>
            <a:endParaRPr lang="zh-CN" altLang="en-US" dirty="0"/>
          </a:p>
        </p:txBody>
      </p:sp>
    </p:spTree>
    <p:extLst>
      <p:ext uri="{BB962C8B-B14F-4D97-AF65-F5344CB8AC3E}">
        <p14:creationId xmlns:p14="http://schemas.microsoft.com/office/powerpoint/2010/main" val="3662525785"/>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836712"/>
            <a:ext cx="8280920" cy="1969770"/>
          </a:xfrm>
          <a:prstGeom prst="rect">
            <a:avLst/>
          </a:prstGeom>
          <a:noFill/>
        </p:spPr>
        <p:txBody>
          <a:bodyPr wrap="square" rtlCol="0">
            <a:spAutoFit/>
          </a:bodyPr>
          <a:lstStyle/>
          <a:p>
            <a:pPr>
              <a:lnSpc>
                <a:spcPct val="130000"/>
              </a:lnSpc>
            </a:pPr>
            <a:endParaRPr lang="en-US" altLang="zh-CN" sz="1600" b="1" dirty="0">
              <a:latin typeface="Calibri" panose="020F0502020204030204" pitchFamily="34" charset="0"/>
            </a:endParaRPr>
          </a:p>
          <a:p>
            <a:pPr>
              <a:lnSpc>
                <a:spcPct val="130000"/>
              </a:lnSpc>
            </a:pPr>
            <a:endParaRPr lang="en-US" altLang="zh-CN" sz="1600" b="1" i="1" dirty="0">
              <a:latin typeface="Calibri" panose="020F0502020204030204" pitchFamily="34" charset="0"/>
            </a:endParaRPr>
          </a:p>
          <a:p>
            <a:pPr>
              <a:lnSpc>
                <a:spcPct val="130000"/>
              </a:lnSpc>
            </a:pPr>
            <a:r>
              <a:rPr lang="en-US" altLang="zh-CN" sz="1600" b="1" i="1" dirty="0">
                <a:latin typeface="Calibri" panose="020F0502020204030204" pitchFamily="34" charset="0"/>
              </a:rPr>
              <a:t> </a:t>
            </a:r>
          </a:p>
          <a:p>
            <a:pPr>
              <a:lnSpc>
                <a:spcPct val="130000"/>
              </a:lnSpc>
            </a:pPr>
            <a:endParaRPr lang="en-US" altLang="zh-CN" sz="1600" b="1" dirty="0">
              <a:latin typeface="Calibri" panose="020F0502020204030204" pitchFamily="34" charset="0"/>
            </a:endParaRPr>
          </a:p>
          <a:p>
            <a:pPr>
              <a:lnSpc>
                <a:spcPct val="130000"/>
              </a:lnSpc>
            </a:pPr>
            <a:endParaRPr lang="en-US" altLang="zh-CN" sz="1600" b="1" dirty="0">
              <a:latin typeface="Calibri" panose="020F0502020204030204" pitchFamily="34" charset="0"/>
            </a:endParaRPr>
          </a:p>
          <a:p>
            <a:endParaRPr lang="zh-CN" altLang="en-US" dirty="0"/>
          </a:p>
        </p:txBody>
      </p:sp>
      <p:pic>
        <p:nvPicPr>
          <p:cNvPr id="3073" name="Picture 1" descr="C:\Users\Administrator\AppData\Roaming\Tencent\Users\1207799751\QQ\WinTemp\RichOle\~3%~9W8~C71[`SXHA9_W9V0.png"/>
          <p:cNvPicPr>
            <a:picLocks noChangeAspect="1" noChangeArrowheads="1"/>
          </p:cNvPicPr>
          <p:nvPr/>
        </p:nvPicPr>
        <p:blipFill>
          <a:blip r:embed="rId2" cstate="print"/>
          <a:srcRect/>
          <a:stretch>
            <a:fillRect/>
          </a:stretch>
        </p:blipFill>
        <p:spPr bwMode="auto">
          <a:xfrm>
            <a:off x="683568" y="980728"/>
            <a:ext cx="7632848" cy="4213486"/>
          </a:xfrm>
          <a:prstGeom prst="rect">
            <a:avLst/>
          </a:prstGeom>
          <a:noFill/>
        </p:spPr>
      </p:pic>
    </p:spTree>
    <p:extLst>
      <p:ext uri="{BB962C8B-B14F-4D97-AF65-F5344CB8AC3E}">
        <p14:creationId xmlns:p14="http://schemas.microsoft.com/office/powerpoint/2010/main" val="3317309411"/>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052736"/>
            <a:ext cx="8352928" cy="3293209"/>
          </a:xfrm>
          <a:prstGeom prst="rect">
            <a:avLst/>
          </a:prstGeom>
          <a:noFill/>
        </p:spPr>
        <p:txBody>
          <a:bodyPr wrap="square" rtlCol="0">
            <a:spAutoFit/>
          </a:bodyPr>
          <a:lstStyle/>
          <a:p>
            <a:pPr>
              <a:lnSpc>
                <a:spcPct val="130000"/>
              </a:lnSpc>
            </a:pPr>
            <a:r>
              <a:rPr lang="en-US" altLang="zh-CN" sz="1600" b="1" dirty="0">
                <a:solidFill>
                  <a:srgbClr val="811C17"/>
                </a:solidFill>
              </a:rPr>
              <a:t>The Chinese Written Character and Chinese Calligraphy as Nature-Text</a:t>
            </a:r>
          </a:p>
          <a:p>
            <a:pPr>
              <a:lnSpc>
                <a:spcPct val="130000"/>
              </a:lnSpc>
            </a:pPr>
            <a:r>
              <a:rPr lang="en-US" altLang="zh-CN" sz="1600" b="1" dirty="0"/>
              <a:t>Historically, Chinese writing has been evolving for six thousand years, from the ancient script types, including the oracle bone script, bronze inscription, large seal script, and small seal script, to modern script types, including official script, cursive script, regular script, and semi-cursive</a:t>
            </a:r>
          </a:p>
          <a:p>
            <a:pPr>
              <a:lnSpc>
                <a:spcPct val="130000"/>
              </a:lnSpc>
            </a:pPr>
            <a:r>
              <a:rPr lang="en-US" altLang="zh-CN" sz="1600" b="1" dirty="0"/>
              <a:t>script. </a:t>
            </a:r>
          </a:p>
          <a:p>
            <a:pPr>
              <a:lnSpc>
                <a:spcPct val="130000"/>
              </a:lnSpc>
            </a:pPr>
            <a:endParaRPr lang="en-US" altLang="zh-CN" sz="1600" b="1" dirty="0"/>
          </a:p>
          <a:p>
            <a:pPr>
              <a:lnSpc>
                <a:spcPct val="130000"/>
              </a:lnSpc>
            </a:pPr>
            <a:r>
              <a:rPr lang="en-US" altLang="zh-CN" sz="1600" b="1" dirty="0"/>
              <a:t>Each type has its own typical handwriting, which has been developed into the art of calligraphy. In this respect, the Chinese written character is a representation of nature-text when the calligrapher imitates the traces left by winding streams, running lava, flickering wings, swaying</a:t>
            </a:r>
          </a:p>
          <a:p>
            <a:pPr>
              <a:lnSpc>
                <a:spcPct val="130000"/>
              </a:lnSpc>
            </a:pPr>
            <a:r>
              <a:rPr lang="en-US" altLang="zh-CN" sz="1600" b="1" dirty="0"/>
              <a:t>branches, and galloping hooves in the physical world.</a:t>
            </a:r>
          </a:p>
        </p:txBody>
      </p:sp>
    </p:spTree>
    <p:extLst>
      <p:ext uri="{BB962C8B-B14F-4D97-AF65-F5344CB8AC3E}">
        <p14:creationId xmlns:p14="http://schemas.microsoft.com/office/powerpoint/2010/main" val="3324244721"/>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甲骨文"/>
          <p:cNvPicPr>
            <a:picLocks noChangeAspect="1" noChangeArrowheads="1"/>
          </p:cNvPicPr>
          <p:nvPr/>
        </p:nvPicPr>
        <p:blipFill>
          <a:blip r:embed="rId2" cstate="print"/>
          <a:srcRect/>
          <a:stretch>
            <a:fillRect/>
          </a:stretch>
        </p:blipFill>
        <p:spPr bwMode="auto">
          <a:xfrm>
            <a:off x="251520" y="1052736"/>
            <a:ext cx="1465262" cy="1733550"/>
          </a:xfrm>
          <a:prstGeom prst="rect">
            <a:avLst/>
          </a:prstGeom>
          <a:noFill/>
          <a:ln w="9525">
            <a:noFill/>
            <a:miter lim="800000"/>
            <a:headEnd/>
            <a:tailEnd/>
          </a:ln>
        </p:spPr>
      </p:pic>
      <p:sp>
        <p:nvSpPr>
          <p:cNvPr id="3" name="TextBox 2"/>
          <p:cNvSpPr txBox="1"/>
          <p:nvPr/>
        </p:nvSpPr>
        <p:spPr>
          <a:xfrm>
            <a:off x="251520" y="620688"/>
            <a:ext cx="6840760" cy="369332"/>
          </a:xfrm>
          <a:prstGeom prst="rect">
            <a:avLst/>
          </a:prstGeom>
          <a:noFill/>
        </p:spPr>
        <p:txBody>
          <a:bodyPr wrap="square" rtlCol="0">
            <a:spAutoFit/>
          </a:bodyPr>
          <a:lstStyle/>
          <a:p>
            <a:r>
              <a:rPr lang="en-US" altLang="zh-CN" b="1" dirty="0">
                <a:solidFill>
                  <a:srgbClr val="811C17"/>
                </a:solidFill>
              </a:rPr>
              <a:t>Evolution of the Chinese Written Character (around 6000 years)</a:t>
            </a:r>
            <a:endParaRPr lang="zh-CN" altLang="en-US" b="1" dirty="0">
              <a:solidFill>
                <a:srgbClr val="811C17"/>
              </a:solidFill>
            </a:endParaRPr>
          </a:p>
        </p:txBody>
      </p:sp>
      <p:sp>
        <p:nvSpPr>
          <p:cNvPr id="4" name="TextBox 2"/>
          <p:cNvSpPr txBox="1">
            <a:spLocks noChangeArrowheads="1"/>
          </p:cNvSpPr>
          <p:nvPr/>
        </p:nvSpPr>
        <p:spPr bwMode="auto">
          <a:xfrm>
            <a:off x="107504" y="2924944"/>
            <a:ext cx="1728191" cy="307777"/>
          </a:xfrm>
          <a:prstGeom prst="rect">
            <a:avLst/>
          </a:prstGeom>
          <a:noFill/>
          <a:ln w="9525">
            <a:noFill/>
            <a:miter lim="800000"/>
            <a:headEnd/>
            <a:tailEnd/>
          </a:ln>
        </p:spPr>
        <p:txBody>
          <a:bodyPr wrap="square">
            <a:spAutoFit/>
          </a:bodyPr>
          <a:lstStyle/>
          <a:p>
            <a:r>
              <a:rPr lang="en-US" altLang="zh-CN" sz="1400" b="1" dirty="0"/>
              <a:t>oracle bones</a:t>
            </a:r>
            <a:r>
              <a:rPr lang="zh-CN" altLang="en-US" sz="1400" b="1" dirty="0"/>
              <a:t>甲骨文</a:t>
            </a:r>
          </a:p>
        </p:txBody>
      </p:sp>
      <p:pic>
        <p:nvPicPr>
          <p:cNvPr id="5" name="Picture 4" descr="金文"/>
          <p:cNvPicPr>
            <a:picLocks noChangeAspect="1" noChangeArrowheads="1"/>
          </p:cNvPicPr>
          <p:nvPr/>
        </p:nvPicPr>
        <p:blipFill>
          <a:blip r:embed="rId3" cstate="print"/>
          <a:srcRect/>
          <a:stretch>
            <a:fillRect/>
          </a:stretch>
        </p:blipFill>
        <p:spPr bwMode="auto">
          <a:xfrm>
            <a:off x="1907704" y="1124744"/>
            <a:ext cx="1727200" cy="1547813"/>
          </a:xfrm>
          <a:prstGeom prst="rect">
            <a:avLst/>
          </a:prstGeom>
          <a:noFill/>
          <a:ln w="9525">
            <a:noFill/>
            <a:miter lim="800000"/>
            <a:headEnd/>
            <a:tailEnd/>
          </a:ln>
        </p:spPr>
      </p:pic>
      <p:sp>
        <p:nvSpPr>
          <p:cNvPr id="6" name="TextBox 4"/>
          <p:cNvSpPr txBox="1">
            <a:spLocks noChangeArrowheads="1"/>
          </p:cNvSpPr>
          <p:nvPr/>
        </p:nvSpPr>
        <p:spPr bwMode="auto">
          <a:xfrm>
            <a:off x="1979713" y="2852936"/>
            <a:ext cx="1944216" cy="307777"/>
          </a:xfrm>
          <a:prstGeom prst="rect">
            <a:avLst/>
          </a:prstGeom>
          <a:noFill/>
          <a:ln w="9525">
            <a:noFill/>
            <a:miter lim="800000"/>
            <a:headEnd/>
            <a:tailEnd/>
          </a:ln>
        </p:spPr>
        <p:txBody>
          <a:bodyPr wrap="square">
            <a:spAutoFit/>
          </a:bodyPr>
          <a:lstStyle/>
          <a:p>
            <a:r>
              <a:rPr lang="en-US" altLang="zh-CN" sz="1400" b="1" dirty="0"/>
              <a:t>bronze inscription </a:t>
            </a:r>
            <a:r>
              <a:rPr lang="zh-CN" altLang="en-US" sz="1400" b="1" dirty="0"/>
              <a:t>金文</a:t>
            </a:r>
          </a:p>
        </p:txBody>
      </p:sp>
      <p:pic>
        <p:nvPicPr>
          <p:cNvPr id="7" name="Picture 8" descr="http://i02.pic.sogou.com/05bb743e416df655"/>
          <p:cNvPicPr>
            <a:picLocks noChangeAspect="1" noChangeArrowheads="1"/>
          </p:cNvPicPr>
          <p:nvPr/>
        </p:nvPicPr>
        <p:blipFill>
          <a:blip r:embed="rId4" cstate="print"/>
          <a:srcRect/>
          <a:stretch>
            <a:fillRect/>
          </a:stretch>
        </p:blipFill>
        <p:spPr bwMode="auto">
          <a:xfrm>
            <a:off x="4283968" y="1052736"/>
            <a:ext cx="1439863" cy="1704975"/>
          </a:xfrm>
          <a:prstGeom prst="rect">
            <a:avLst/>
          </a:prstGeom>
          <a:noFill/>
          <a:ln w="9525">
            <a:noFill/>
            <a:miter lim="800000"/>
            <a:headEnd/>
            <a:tailEnd/>
          </a:ln>
        </p:spPr>
      </p:pic>
      <p:sp>
        <p:nvSpPr>
          <p:cNvPr id="8" name="TextBox 5"/>
          <p:cNvSpPr txBox="1">
            <a:spLocks noChangeArrowheads="1"/>
          </p:cNvSpPr>
          <p:nvPr/>
        </p:nvSpPr>
        <p:spPr bwMode="auto">
          <a:xfrm>
            <a:off x="4283968" y="2852936"/>
            <a:ext cx="1944216" cy="307777"/>
          </a:xfrm>
          <a:prstGeom prst="rect">
            <a:avLst/>
          </a:prstGeom>
          <a:noFill/>
          <a:ln w="9525">
            <a:noFill/>
            <a:miter lim="800000"/>
            <a:headEnd/>
            <a:tailEnd/>
          </a:ln>
        </p:spPr>
        <p:txBody>
          <a:bodyPr wrap="square">
            <a:spAutoFit/>
          </a:bodyPr>
          <a:lstStyle/>
          <a:p>
            <a:r>
              <a:rPr lang="en-US" altLang="zh-CN" sz="1400" b="1" dirty="0"/>
              <a:t>large seal script </a:t>
            </a:r>
            <a:r>
              <a:rPr lang="zh-CN" altLang="en-US" sz="1400" b="1" dirty="0"/>
              <a:t>大篆</a:t>
            </a:r>
          </a:p>
        </p:txBody>
      </p:sp>
      <p:pic>
        <p:nvPicPr>
          <p:cNvPr id="9" name="Picture 6" descr="杨怡孙篆书"/>
          <p:cNvPicPr>
            <a:picLocks noChangeAspect="1" noChangeArrowheads="1"/>
          </p:cNvPicPr>
          <p:nvPr/>
        </p:nvPicPr>
        <p:blipFill>
          <a:blip r:embed="rId5" cstate="print"/>
          <a:srcRect/>
          <a:stretch>
            <a:fillRect/>
          </a:stretch>
        </p:blipFill>
        <p:spPr bwMode="auto">
          <a:xfrm>
            <a:off x="6804248" y="908720"/>
            <a:ext cx="1295400" cy="1920875"/>
          </a:xfrm>
          <a:prstGeom prst="rect">
            <a:avLst/>
          </a:prstGeom>
          <a:noFill/>
          <a:ln w="9525">
            <a:noFill/>
            <a:miter lim="800000"/>
            <a:headEnd/>
            <a:tailEnd/>
          </a:ln>
        </p:spPr>
      </p:pic>
      <p:sp>
        <p:nvSpPr>
          <p:cNvPr id="10" name="TextBox 6"/>
          <p:cNvSpPr txBox="1">
            <a:spLocks noChangeArrowheads="1"/>
          </p:cNvSpPr>
          <p:nvPr/>
        </p:nvSpPr>
        <p:spPr bwMode="auto">
          <a:xfrm>
            <a:off x="6876256" y="2924944"/>
            <a:ext cx="2016224" cy="307777"/>
          </a:xfrm>
          <a:prstGeom prst="rect">
            <a:avLst/>
          </a:prstGeom>
          <a:noFill/>
          <a:ln w="9525">
            <a:noFill/>
            <a:miter lim="800000"/>
            <a:headEnd/>
            <a:tailEnd/>
          </a:ln>
        </p:spPr>
        <p:txBody>
          <a:bodyPr wrap="square">
            <a:spAutoFit/>
          </a:bodyPr>
          <a:lstStyle/>
          <a:p>
            <a:r>
              <a:rPr lang="en-US" altLang="zh-CN" sz="1400" b="1" dirty="0"/>
              <a:t>small seal script </a:t>
            </a:r>
            <a:r>
              <a:rPr lang="zh-CN" altLang="en-US" sz="1400" b="1" dirty="0"/>
              <a:t>小篆</a:t>
            </a:r>
          </a:p>
        </p:txBody>
      </p:sp>
      <p:pic>
        <p:nvPicPr>
          <p:cNvPr id="11" name="Picture 10" descr="1"/>
          <p:cNvPicPr>
            <a:picLocks noChangeAspect="1" noChangeArrowheads="1"/>
          </p:cNvPicPr>
          <p:nvPr/>
        </p:nvPicPr>
        <p:blipFill>
          <a:blip r:embed="rId6" cstate="print"/>
          <a:srcRect/>
          <a:stretch>
            <a:fillRect/>
          </a:stretch>
        </p:blipFill>
        <p:spPr bwMode="auto">
          <a:xfrm>
            <a:off x="179512" y="3933056"/>
            <a:ext cx="2447925" cy="935038"/>
          </a:xfrm>
          <a:prstGeom prst="rect">
            <a:avLst/>
          </a:prstGeom>
          <a:noFill/>
          <a:ln w="9525">
            <a:noFill/>
            <a:miter lim="800000"/>
            <a:headEnd/>
            <a:tailEnd/>
          </a:ln>
        </p:spPr>
      </p:pic>
      <p:sp>
        <p:nvSpPr>
          <p:cNvPr id="12" name="TextBox 7"/>
          <p:cNvSpPr txBox="1">
            <a:spLocks noChangeArrowheads="1"/>
          </p:cNvSpPr>
          <p:nvPr/>
        </p:nvSpPr>
        <p:spPr bwMode="auto">
          <a:xfrm>
            <a:off x="395536" y="5085184"/>
            <a:ext cx="1656183" cy="307777"/>
          </a:xfrm>
          <a:prstGeom prst="rect">
            <a:avLst/>
          </a:prstGeom>
          <a:noFill/>
          <a:ln w="9525">
            <a:noFill/>
            <a:miter lim="800000"/>
            <a:headEnd/>
            <a:tailEnd/>
          </a:ln>
        </p:spPr>
        <p:txBody>
          <a:bodyPr wrap="square">
            <a:spAutoFit/>
          </a:bodyPr>
          <a:lstStyle/>
          <a:p>
            <a:r>
              <a:rPr lang="en-US" altLang="zh-CN" sz="1400" b="1" dirty="0"/>
              <a:t>official script </a:t>
            </a:r>
            <a:r>
              <a:rPr lang="zh-CN" altLang="en-US" sz="1400" b="1" dirty="0"/>
              <a:t>隶书</a:t>
            </a:r>
          </a:p>
        </p:txBody>
      </p:sp>
      <p:pic>
        <p:nvPicPr>
          <p:cNvPr id="13" name="Picture 12" descr="http://i04.pic.sogou.com/bf7f9cba7557d156"/>
          <p:cNvPicPr>
            <a:picLocks noChangeAspect="1" noChangeArrowheads="1"/>
          </p:cNvPicPr>
          <p:nvPr/>
        </p:nvPicPr>
        <p:blipFill>
          <a:blip r:embed="rId7" cstate="print"/>
          <a:srcRect/>
          <a:stretch>
            <a:fillRect/>
          </a:stretch>
        </p:blipFill>
        <p:spPr bwMode="auto">
          <a:xfrm>
            <a:off x="2915816" y="3573016"/>
            <a:ext cx="1584176" cy="2092153"/>
          </a:xfrm>
          <a:prstGeom prst="rect">
            <a:avLst/>
          </a:prstGeom>
          <a:noFill/>
          <a:ln w="9525">
            <a:noFill/>
            <a:miter lim="800000"/>
            <a:headEnd/>
            <a:tailEnd/>
          </a:ln>
        </p:spPr>
      </p:pic>
      <p:sp>
        <p:nvSpPr>
          <p:cNvPr id="14" name="TextBox 8"/>
          <p:cNvSpPr txBox="1">
            <a:spLocks noChangeArrowheads="1"/>
          </p:cNvSpPr>
          <p:nvPr/>
        </p:nvSpPr>
        <p:spPr bwMode="auto">
          <a:xfrm>
            <a:off x="2771800" y="5733256"/>
            <a:ext cx="1973262" cy="307777"/>
          </a:xfrm>
          <a:prstGeom prst="rect">
            <a:avLst/>
          </a:prstGeom>
          <a:noFill/>
          <a:ln w="9525">
            <a:noFill/>
            <a:miter lim="800000"/>
            <a:headEnd/>
            <a:tailEnd/>
          </a:ln>
        </p:spPr>
        <p:txBody>
          <a:bodyPr>
            <a:spAutoFit/>
          </a:bodyPr>
          <a:lstStyle/>
          <a:p>
            <a:r>
              <a:rPr lang="en-US" altLang="zh-CN" sz="1400" b="1" dirty="0"/>
              <a:t>cursive script </a:t>
            </a:r>
            <a:r>
              <a:rPr lang="zh-CN" altLang="en-US" sz="1400" b="1" dirty="0"/>
              <a:t>草书</a:t>
            </a:r>
          </a:p>
        </p:txBody>
      </p:sp>
      <p:pic>
        <p:nvPicPr>
          <p:cNvPr id="15" name="Picture 14" descr="http://i02.pic.sogou.com/b2284d7da30adbf9"/>
          <p:cNvPicPr>
            <a:picLocks noChangeAspect="1" noChangeArrowheads="1"/>
          </p:cNvPicPr>
          <p:nvPr/>
        </p:nvPicPr>
        <p:blipFill>
          <a:blip r:embed="rId8" cstate="print"/>
          <a:srcRect/>
          <a:stretch>
            <a:fillRect/>
          </a:stretch>
        </p:blipFill>
        <p:spPr bwMode="auto">
          <a:xfrm>
            <a:off x="4932040" y="3429000"/>
            <a:ext cx="1440160" cy="2448272"/>
          </a:xfrm>
          <a:prstGeom prst="rect">
            <a:avLst/>
          </a:prstGeom>
          <a:noFill/>
          <a:ln w="9525">
            <a:noFill/>
            <a:miter lim="800000"/>
            <a:headEnd/>
            <a:tailEnd/>
          </a:ln>
        </p:spPr>
      </p:pic>
      <p:sp>
        <p:nvSpPr>
          <p:cNvPr id="16" name="TextBox 9"/>
          <p:cNvSpPr txBox="1">
            <a:spLocks noChangeArrowheads="1"/>
          </p:cNvSpPr>
          <p:nvPr/>
        </p:nvSpPr>
        <p:spPr bwMode="auto">
          <a:xfrm>
            <a:off x="5004048" y="5949280"/>
            <a:ext cx="1584175" cy="307777"/>
          </a:xfrm>
          <a:prstGeom prst="rect">
            <a:avLst/>
          </a:prstGeom>
          <a:noFill/>
          <a:ln w="9525">
            <a:noFill/>
            <a:miter lim="800000"/>
            <a:headEnd/>
            <a:tailEnd/>
          </a:ln>
        </p:spPr>
        <p:txBody>
          <a:bodyPr wrap="square">
            <a:spAutoFit/>
          </a:bodyPr>
          <a:lstStyle/>
          <a:p>
            <a:r>
              <a:rPr lang="en-US" altLang="zh-CN" sz="1400" b="1" dirty="0"/>
              <a:t>regular script </a:t>
            </a:r>
            <a:r>
              <a:rPr lang="zh-CN" altLang="en-US" sz="1400" b="1" dirty="0"/>
              <a:t>楷书</a:t>
            </a:r>
          </a:p>
        </p:txBody>
      </p:sp>
      <p:pic>
        <p:nvPicPr>
          <p:cNvPr id="17" name="Picture 18" descr="http://i01.pic.sogou.com/5b6d7c94904b1055"/>
          <p:cNvPicPr>
            <a:picLocks noChangeAspect="1" noChangeArrowheads="1"/>
          </p:cNvPicPr>
          <p:nvPr/>
        </p:nvPicPr>
        <p:blipFill>
          <a:blip r:embed="rId9" cstate="print"/>
          <a:srcRect/>
          <a:stretch>
            <a:fillRect/>
          </a:stretch>
        </p:blipFill>
        <p:spPr bwMode="auto">
          <a:xfrm>
            <a:off x="6660232" y="3573016"/>
            <a:ext cx="2232025" cy="2088232"/>
          </a:xfrm>
          <a:prstGeom prst="rect">
            <a:avLst/>
          </a:prstGeom>
          <a:noFill/>
          <a:ln w="9525">
            <a:noFill/>
            <a:miter lim="800000"/>
            <a:headEnd/>
            <a:tailEnd/>
          </a:ln>
        </p:spPr>
      </p:pic>
      <p:sp>
        <p:nvSpPr>
          <p:cNvPr id="18" name="TextBox 10"/>
          <p:cNvSpPr txBox="1">
            <a:spLocks noChangeArrowheads="1"/>
          </p:cNvSpPr>
          <p:nvPr/>
        </p:nvSpPr>
        <p:spPr bwMode="auto">
          <a:xfrm>
            <a:off x="6948264" y="5805264"/>
            <a:ext cx="2016224" cy="307777"/>
          </a:xfrm>
          <a:prstGeom prst="rect">
            <a:avLst/>
          </a:prstGeom>
          <a:noFill/>
          <a:ln w="9525">
            <a:noFill/>
            <a:miter lim="800000"/>
            <a:headEnd/>
            <a:tailEnd/>
          </a:ln>
        </p:spPr>
        <p:txBody>
          <a:bodyPr wrap="square">
            <a:spAutoFit/>
          </a:bodyPr>
          <a:lstStyle/>
          <a:p>
            <a:r>
              <a:rPr lang="en-US" altLang="zh-CN" sz="1400" b="1" dirty="0"/>
              <a:t>semi-cursive script </a:t>
            </a:r>
            <a:r>
              <a:rPr lang="zh-CN" altLang="en-US" sz="1400" b="1" dirty="0"/>
              <a:t>行书</a:t>
            </a:r>
          </a:p>
        </p:txBody>
      </p:sp>
    </p:spTree>
    <p:extLst>
      <p:ext uri="{BB962C8B-B14F-4D97-AF65-F5344CB8AC3E}">
        <p14:creationId xmlns:p14="http://schemas.microsoft.com/office/powerpoint/2010/main" val="3747153992"/>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836712"/>
            <a:ext cx="8208912" cy="4573560"/>
          </a:xfrm>
          <a:prstGeom prst="rect">
            <a:avLst/>
          </a:prstGeom>
          <a:noFill/>
        </p:spPr>
        <p:txBody>
          <a:bodyPr wrap="square" rtlCol="0">
            <a:spAutoFit/>
          </a:bodyPr>
          <a:lstStyle/>
          <a:p>
            <a:pPr>
              <a:lnSpc>
                <a:spcPct val="130000"/>
              </a:lnSpc>
            </a:pPr>
            <a:r>
              <a:rPr lang="en-US" altLang="zh-CN" sz="1600" b="1" dirty="0">
                <a:solidFill>
                  <a:srgbClr val="811C17"/>
                </a:solidFill>
              </a:rPr>
              <a:t>The Chinese Written Character as Natural Metaphor</a:t>
            </a:r>
          </a:p>
          <a:p>
            <a:pPr>
              <a:lnSpc>
                <a:spcPct val="130000"/>
              </a:lnSpc>
            </a:pPr>
            <a:r>
              <a:rPr lang="en-US" altLang="zh-CN" sz="1600" b="1" dirty="0" err="1"/>
              <a:t>Fenollosa</a:t>
            </a:r>
            <a:r>
              <a:rPr lang="en-US" altLang="zh-CN" sz="1600" b="1" dirty="0"/>
              <a:t> explains that “the Chinese written language has not only absorbed the poetic substance of nature and built with it a second world of metaphor, but has, through its very pictorial visibility, been able to retain its original creative poetry with far more vigor and vividness than any phonetic tongue” (</a:t>
            </a:r>
            <a:r>
              <a:rPr lang="en-US" altLang="zh-CN" sz="1600" b="1" dirty="0" err="1"/>
              <a:t>Fenollosa</a:t>
            </a:r>
            <a:r>
              <a:rPr lang="en-US" altLang="zh-CN" sz="1600" b="1" dirty="0"/>
              <a:t> and Pound 55).</a:t>
            </a:r>
            <a:endParaRPr lang="zh-CN" altLang="en-US" sz="1600" b="1" dirty="0"/>
          </a:p>
          <a:p>
            <a:pPr>
              <a:lnSpc>
                <a:spcPct val="130000"/>
              </a:lnSpc>
            </a:pPr>
            <a:endParaRPr lang="en-US" altLang="zh-CN" sz="1600" b="1" dirty="0"/>
          </a:p>
          <a:p>
            <a:pPr>
              <a:lnSpc>
                <a:spcPct val="130000"/>
              </a:lnSpc>
            </a:pPr>
            <a:r>
              <a:rPr lang="en-US" altLang="zh-CN" sz="1600" b="1" dirty="0"/>
              <a:t>What </a:t>
            </a:r>
            <a:r>
              <a:rPr lang="en-US" altLang="zh-CN" sz="1600" b="1" dirty="0" err="1"/>
              <a:t>Fenollosa</a:t>
            </a:r>
            <a:r>
              <a:rPr lang="en-US" altLang="zh-CN" sz="1600" b="1" dirty="0"/>
              <a:t> discovered is the ontological principle of poetry writing extracted from the Chinese written language as natural metaphor: </a:t>
            </a:r>
            <a:r>
              <a:rPr lang="en-US" altLang="zh-CN" sz="1600" b="1" dirty="0">
                <a:solidFill>
                  <a:srgbClr val="811C17"/>
                </a:solidFill>
              </a:rPr>
              <a:t>from the seen natural image to the unseen intellectual image</a:t>
            </a:r>
            <a:r>
              <a:rPr lang="en-US" altLang="zh-CN" sz="1600" b="1" dirty="0"/>
              <a:t>. </a:t>
            </a:r>
          </a:p>
          <a:p>
            <a:pPr>
              <a:lnSpc>
                <a:spcPct val="130000"/>
              </a:lnSpc>
            </a:pPr>
            <a:endParaRPr lang="en-US" altLang="zh-CN" sz="1600" b="1" dirty="0"/>
          </a:p>
          <a:p>
            <a:pPr>
              <a:lnSpc>
                <a:spcPct val="130000"/>
              </a:lnSpc>
            </a:pPr>
            <a:r>
              <a:rPr lang="en-US" altLang="zh-CN" sz="1600" b="1" dirty="0"/>
              <a:t>Here, “the seen” signifies its superficial structure, indicating visual, natural actions, whereas “the unseen” uncovers its deep structure, suggesting a kind of spirituality beyond its materiality. </a:t>
            </a:r>
          </a:p>
          <a:p>
            <a:pPr>
              <a:lnSpc>
                <a:spcPct val="130000"/>
              </a:lnSpc>
            </a:pPr>
            <a:endParaRPr lang="en-US" altLang="zh-CN" sz="1600" b="1" dirty="0">
              <a:solidFill>
                <a:srgbClr val="811C17"/>
              </a:solidFill>
            </a:endParaRPr>
          </a:p>
        </p:txBody>
      </p:sp>
    </p:spTree>
    <p:extLst>
      <p:ext uri="{BB962C8B-B14F-4D97-AF65-F5344CB8AC3E}">
        <p14:creationId xmlns:p14="http://schemas.microsoft.com/office/powerpoint/2010/main" val="1606679248"/>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20688"/>
            <a:ext cx="8280920" cy="4893647"/>
          </a:xfrm>
          <a:prstGeom prst="rect">
            <a:avLst/>
          </a:prstGeom>
          <a:noFill/>
        </p:spPr>
        <p:txBody>
          <a:bodyPr wrap="square" rtlCol="0">
            <a:spAutoFit/>
          </a:bodyPr>
          <a:lstStyle/>
          <a:p>
            <a:pPr>
              <a:lnSpc>
                <a:spcPct val="130000"/>
              </a:lnSpc>
            </a:pPr>
            <a:r>
              <a:rPr lang="en-US" altLang="zh-CN" sz="1600" b="1" dirty="0" err="1">
                <a:solidFill>
                  <a:srgbClr val="811C17"/>
                </a:solidFill>
              </a:rPr>
              <a:t>Fenollosa’s</a:t>
            </a:r>
            <a:r>
              <a:rPr lang="en-US" altLang="zh-CN" sz="1600" b="1" dirty="0">
                <a:solidFill>
                  <a:srgbClr val="811C17"/>
                </a:solidFill>
              </a:rPr>
              <a:t> Discovery: the Ontological Principle of Poetry </a:t>
            </a:r>
          </a:p>
          <a:p>
            <a:pPr>
              <a:lnSpc>
                <a:spcPct val="130000"/>
              </a:lnSpc>
            </a:pPr>
            <a:r>
              <a:rPr lang="en-US" altLang="zh-CN" sz="1600" b="1" dirty="0"/>
              <a:t>“Chinese would be a poor language and Chinese poetry but a narrow art, could they not go on to represent also what is unseen. The best poetry deals not only with natural images but with lofty thoughts, spiritual suggestions and obscure relations. The greater part of natural truth is hidden in processes too minute for vision and in harmonies too large, in vibrations, cohesions and in affinities. The Chinese compass these also, and with great power and beauty.”</a:t>
            </a:r>
          </a:p>
          <a:p>
            <a:pPr>
              <a:lnSpc>
                <a:spcPct val="130000"/>
              </a:lnSpc>
            </a:pPr>
            <a:endParaRPr lang="en-US" altLang="zh-CN" sz="1600" b="1" dirty="0"/>
          </a:p>
          <a:p>
            <a:pPr>
              <a:lnSpc>
                <a:spcPct val="130000"/>
              </a:lnSpc>
            </a:pPr>
            <a:r>
              <a:rPr lang="en-US" altLang="zh-CN" sz="1600" b="1" dirty="0"/>
              <a:t>As natural metaphor, the Chinese written character has its own “power and beauty,” due to its </a:t>
            </a:r>
            <a:r>
              <a:rPr lang="en-US" altLang="zh-CN" sz="1600" b="1" dirty="0" err="1"/>
              <a:t>graphemic</a:t>
            </a:r>
            <a:r>
              <a:rPr lang="en-US" altLang="zh-CN" sz="1600" b="1" dirty="0"/>
              <a:t> creativity and pictorial visibility. Energy erupts when “[p]</a:t>
            </a:r>
            <a:r>
              <a:rPr lang="en-US" altLang="zh-CN" sz="1600" b="1" dirty="0" err="1"/>
              <a:t>oetic</a:t>
            </a:r>
            <a:r>
              <a:rPr lang="en-US" altLang="zh-CN" sz="1600" b="1" dirty="0"/>
              <a:t> thought works by suggestion, crowding maximum meaning into the single phrase pregnant, charged, and luminous from within.” </a:t>
            </a:r>
          </a:p>
          <a:p>
            <a:pPr>
              <a:lnSpc>
                <a:spcPct val="130000"/>
              </a:lnSpc>
            </a:pPr>
            <a:endParaRPr lang="en-US" altLang="zh-CN" sz="1600" b="1" dirty="0"/>
          </a:p>
          <a:p>
            <a:pPr>
              <a:lnSpc>
                <a:spcPct val="130000"/>
              </a:lnSpc>
            </a:pPr>
            <a:r>
              <a:rPr lang="en-US" altLang="zh-CN" sz="1600" b="1" dirty="0"/>
              <a:t>This eruption represents the semiotic fitness of the Chinese written character in adapting to its new environment – when both the seen and the unseen qualities are successfully presented in another language through the interpreter’s semiotic selection and </a:t>
            </a:r>
            <a:r>
              <a:rPr lang="en-US" altLang="zh-CN" sz="1600" b="1" dirty="0" err="1"/>
              <a:t>semiosis</a:t>
            </a:r>
            <a:r>
              <a:rPr lang="en-US" altLang="zh-CN" sz="1600" b="1" dirty="0"/>
              <a:t>.</a:t>
            </a:r>
            <a:endParaRPr lang="zh-CN" altLang="en-US" dirty="0"/>
          </a:p>
        </p:txBody>
      </p:sp>
    </p:spTree>
    <p:extLst>
      <p:ext uri="{BB962C8B-B14F-4D97-AF65-F5344CB8AC3E}">
        <p14:creationId xmlns:p14="http://schemas.microsoft.com/office/powerpoint/2010/main" val="117574403"/>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51520" y="764704"/>
            <a:ext cx="3671888" cy="2899255"/>
          </a:xfrm>
          <a:prstGeom prst="rect">
            <a:avLst/>
          </a:prstGeom>
          <a:noFill/>
          <a:ln w="9525">
            <a:noFill/>
            <a:miter lim="800000"/>
            <a:headEnd/>
            <a:tailEnd/>
          </a:ln>
        </p:spPr>
        <p:txBody>
          <a:bodyPr>
            <a:spAutoFit/>
          </a:bodyPr>
          <a:lstStyle/>
          <a:p>
            <a:pPr>
              <a:lnSpc>
                <a:spcPct val="120000"/>
              </a:lnSpc>
            </a:pPr>
            <a:r>
              <a:rPr lang="en-US" altLang="zh-CN" sz="1600" b="1" dirty="0">
                <a:solidFill>
                  <a:srgbClr val="006600"/>
                </a:solidFill>
                <a:latin typeface="Calibri" pitchFamily="34" charset="0"/>
              </a:rPr>
              <a:t>Gary Snyder: </a:t>
            </a:r>
            <a:r>
              <a:rPr lang="en-US" altLang="zh-CN" sz="1600" b="1" i="1" dirty="0">
                <a:solidFill>
                  <a:srgbClr val="006600"/>
                </a:solidFill>
                <a:latin typeface="Calibri" pitchFamily="34" charset="0"/>
              </a:rPr>
              <a:t>The Uses of Light</a:t>
            </a:r>
          </a:p>
          <a:p>
            <a:pPr>
              <a:lnSpc>
                <a:spcPct val="120000"/>
              </a:lnSpc>
            </a:pPr>
            <a:r>
              <a:rPr lang="en-US" altLang="zh-CN" sz="1600" b="1" dirty="0">
                <a:latin typeface="Calibri" pitchFamily="34" charset="0"/>
              </a:rPr>
              <a:t>……</a:t>
            </a:r>
          </a:p>
          <a:p>
            <a:pPr>
              <a:lnSpc>
                <a:spcPct val="120000"/>
              </a:lnSpc>
            </a:pPr>
            <a:r>
              <a:rPr lang="en-US" altLang="zh-CN" sz="1600" b="1" dirty="0">
                <a:latin typeface="Calibri" pitchFamily="34" charset="0"/>
              </a:rPr>
              <a:t>A high tower		</a:t>
            </a:r>
          </a:p>
          <a:p>
            <a:pPr>
              <a:lnSpc>
                <a:spcPct val="120000"/>
              </a:lnSpc>
            </a:pPr>
            <a:r>
              <a:rPr lang="en-US" altLang="zh-CN" sz="1600" b="1" dirty="0">
                <a:latin typeface="Calibri" pitchFamily="34" charset="0"/>
              </a:rPr>
              <a:t>on a wide plain.</a:t>
            </a:r>
            <a:endParaRPr lang="zh-CN" altLang="zh-CN" sz="1600" b="1" dirty="0">
              <a:latin typeface="Calibri" pitchFamily="34" charset="0"/>
            </a:endParaRPr>
          </a:p>
          <a:p>
            <a:pPr>
              <a:lnSpc>
                <a:spcPct val="120000"/>
              </a:lnSpc>
            </a:pPr>
            <a:r>
              <a:rPr lang="en-US" altLang="zh-CN" sz="1600" b="1" dirty="0">
                <a:latin typeface="Calibri" pitchFamily="34" charset="0"/>
              </a:rPr>
              <a:t>If you climb up</a:t>
            </a:r>
            <a:endParaRPr lang="zh-CN" altLang="zh-CN" sz="1600" b="1" dirty="0">
              <a:latin typeface="Calibri" pitchFamily="34" charset="0"/>
            </a:endParaRPr>
          </a:p>
          <a:p>
            <a:pPr>
              <a:lnSpc>
                <a:spcPct val="120000"/>
              </a:lnSpc>
            </a:pPr>
            <a:r>
              <a:rPr lang="en-US" altLang="zh-CN" sz="1600" b="1" dirty="0">
                <a:latin typeface="Calibri" pitchFamily="34" charset="0"/>
              </a:rPr>
              <a:t>One floor</a:t>
            </a:r>
            <a:endParaRPr lang="zh-CN" altLang="zh-CN" sz="1600" b="1" dirty="0">
              <a:latin typeface="Calibri" pitchFamily="34" charset="0"/>
            </a:endParaRPr>
          </a:p>
          <a:p>
            <a:pPr>
              <a:lnSpc>
                <a:spcPct val="120000"/>
              </a:lnSpc>
            </a:pPr>
            <a:r>
              <a:rPr lang="en-US" altLang="zh-CN" sz="1600" b="1" dirty="0">
                <a:latin typeface="Calibri" pitchFamily="34" charset="0"/>
              </a:rPr>
              <a:t>You will see a thousand miles more.</a:t>
            </a:r>
            <a:endParaRPr lang="zh-CN" altLang="zh-CN" sz="1600" b="1" dirty="0">
              <a:latin typeface="Calibri" pitchFamily="34" charset="0"/>
            </a:endParaRPr>
          </a:p>
          <a:p>
            <a:r>
              <a:rPr lang="en-US" altLang="zh-CN" sz="1600" b="1" dirty="0">
                <a:latin typeface="Calibri" pitchFamily="34" charset="0"/>
              </a:rPr>
              <a:t> 							   </a:t>
            </a:r>
            <a:r>
              <a:rPr lang="zh-TW" altLang="zh-CN" sz="1600" b="1" dirty="0">
                <a:solidFill>
                  <a:srgbClr val="C00000"/>
                </a:solidFill>
                <a:latin typeface="Calibri" pitchFamily="34" charset="0"/>
              </a:rPr>
              <a:t>禪</a:t>
            </a:r>
            <a:endParaRPr lang="zh-CN" altLang="zh-CN" sz="1600" b="1" dirty="0">
              <a:solidFill>
                <a:srgbClr val="C00000"/>
              </a:solidFill>
              <a:latin typeface="Calibri" pitchFamily="34" charset="0"/>
            </a:endParaRPr>
          </a:p>
        </p:txBody>
      </p:sp>
      <p:sp>
        <p:nvSpPr>
          <p:cNvPr id="3" name="TextBox 3"/>
          <p:cNvSpPr txBox="1">
            <a:spLocks noChangeArrowheads="1"/>
          </p:cNvSpPr>
          <p:nvPr/>
        </p:nvSpPr>
        <p:spPr bwMode="auto">
          <a:xfrm>
            <a:off x="4067944" y="620688"/>
            <a:ext cx="4824536" cy="4253472"/>
          </a:xfrm>
          <a:prstGeom prst="rect">
            <a:avLst/>
          </a:prstGeom>
          <a:noFill/>
          <a:ln w="9525">
            <a:noFill/>
            <a:miter lim="800000"/>
            <a:headEnd/>
            <a:tailEnd/>
          </a:ln>
        </p:spPr>
        <p:txBody>
          <a:bodyPr wrap="square">
            <a:spAutoFit/>
          </a:bodyPr>
          <a:lstStyle/>
          <a:p>
            <a:pPr>
              <a:lnSpc>
                <a:spcPct val="130000"/>
              </a:lnSpc>
            </a:pPr>
            <a:r>
              <a:rPr lang="en-US" altLang="zh-CN" sz="1600" b="1" dirty="0">
                <a:latin typeface="Calibri" pitchFamily="34" charset="0"/>
              </a:rPr>
              <a:t>This stanza is adapted from Snyder’s translation of  “Climbing Crane Tower” by Wang </a:t>
            </a:r>
            <a:r>
              <a:rPr lang="en-US" altLang="zh-CN" sz="1600" b="1" dirty="0" err="1">
                <a:latin typeface="Calibri" pitchFamily="34" charset="0"/>
              </a:rPr>
              <a:t>Zhihuan</a:t>
            </a:r>
            <a:r>
              <a:rPr lang="en-US" altLang="zh-CN" sz="1600" b="1" dirty="0">
                <a:latin typeface="Calibri" pitchFamily="34" charset="0"/>
              </a:rPr>
              <a:t>, a Tang poet. </a:t>
            </a:r>
          </a:p>
          <a:p>
            <a:pPr>
              <a:lnSpc>
                <a:spcPct val="130000"/>
              </a:lnSpc>
            </a:pPr>
            <a:endParaRPr lang="en-US" altLang="zh-TW" sz="1600" b="1" dirty="0">
              <a:latin typeface="Calibri" pitchFamily="34" charset="0"/>
            </a:endParaRPr>
          </a:p>
          <a:p>
            <a:pPr>
              <a:lnSpc>
                <a:spcPct val="130000"/>
              </a:lnSpc>
            </a:pPr>
            <a:r>
              <a:rPr lang="en-US" altLang="zh-TW" sz="1600" b="1" dirty="0">
                <a:latin typeface="Calibri" pitchFamily="34" charset="0"/>
              </a:rPr>
              <a:t>The poem encourages the enlightened beings, represented as the stones, the trees, the moth and the deer, to speak out their enlightenment through “the use of light. ”</a:t>
            </a:r>
          </a:p>
          <a:p>
            <a:pPr>
              <a:lnSpc>
                <a:spcPct val="130000"/>
              </a:lnSpc>
            </a:pPr>
            <a:endParaRPr lang="en-US" altLang="zh-TW" sz="1600" b="1" dirty="0">
              <a:latin typeface="Calibri" pitchFamily="34" charset="0"/>
            </a:endParaRPr>
          </a:p>
          <a:p>
            <a:pPr>
              <a:lnSpc>
                <a:spcPct val="130000"/>
              </a:lnSpc>
            </a:pPr>
            <a:r>
              <a:rPr lang="en-US" altLang="zh-CN" sz="1600" b="1" dirty="0"/>
              <a:t>The poet passes the seen material light into the unseen immaterial relations</a:t>
            </a:r>
            <a:r>
              <a:rPr lang="en-US" altLang="zh-CN" sz="1600" dirty="0"/>
              <a:t>. </a:t>
            </a:r>
            <a:r>
              <a:rPr lang="en-US" altLang="zh-CN" sz="1600" b="1" dirty="0">
                <a:latin typeface="Calibri" pitchFamily="34" charset="0"/>
              </a:rPr>
              <a:t>The Chinese traditional written character </a:t>
            </a:r>
            <a:r>
              <a:rPr lang="zh-TW" altLang="zh-CN" sz="1600" b="1" dirty="0">
                <a:latin typeface="Calibri" pitchFamily="34" charset="0"/>
              </a:rPr>
              <a:t>禪</a:t>
            </a:r>
            <a:r>
              <a:rPr lang="en-US" altLang="zh-TW" sz="1600" b="1" dirty="0">
                <a:latin typeface="Calibri" pitchFamily="34" charset="0"/>
              </a:rPr>
              <a:t> (Chan/Zen) at the bottom suggests that the </a:t>
            </a:r>
            <a:r>
              <a:rPr lang="en-US" altLang="zh-TW" sz="1600" b="1" dirty="0">
                <a:solidFill>
                  <a:srgbClr val="C00000"/>
                </a:solidFill>
                <a:latin typeface="Calibri" pitchFamily="34" charset="0"/>
              </a:rPr>
              <a:t>Buddha light---</a:t>
            </a:r>
            <a:r>
              <a:rPr lang="en-US" altLang="zh-TW" sz="1600" b="1" dirty="0" err="1">
                <a:solidFill>
                  <a:srgbClr val="C00000"/>
                </a:solidFill>
                <a:latin typeface="Calibri" pitchFamily="34" charset="0"/>
              </a:rPr>
              <a:t>Prajna</a:t>
            </a:r>
            <a:r>
              <a:rPr lang="en-US" altLang="zh-TW" sz="1600" b="1" dirty="0">
                <a:solidFill>
                  <a:srgbClr val="C00000"/>
                </a:solidFill>
                <a:latin typeface="Calibri" pitchFamily="34" charset="0"/>
              </a:rPr>
              <a:t>/wisdom---</a:t>
            </a:r>
            <a:r>
              <a:rPr lang="en-US" altLang="zh-TW" sz="1600" b="1" dirty="0">
                <a:latin typeface="Calibri" pitchFamily="34" charset="0"/>
              </a:rPr>
              <a:t>will be used for </a:t>
            </a:r>
            <a:r>
              <a:rPr lang="en-US" altLang="zh-TW" sz="1600" b="1" dirty="0">
                <a:solidFill>
                  <a:srgbClr val="C00000"/>
                </a:solidFill>
                <a:latin typeface="Calibri" pitchFamily="34" charset="0"/>
              </a:rPr>
              <a:t>transcendence and enlightenment. </a:t>
            </a:r>
          </a:p>
        </p:txBody>
      </p:sp>
      <p:sp>
        <p:nvSpPr>
          <p:cNvPr id="4" name="TextBox 4"/>
          <p:cNvSpPr txBox="1">
            <a:spLocks noChangeArrowheads="1"/>
          </p:cNvSpPr>
          <p:nvPr/>
        </p:nvSpPr>
        <p:spPr bwMode="auto">
          <a:xfrm>
            <a:off x="323528" y="5013176"/>
            <a:ext cx="8640960" cy="1026691"/>
          </a:xfrm>
          <a:prstGeom prst="rect">
            <a:avLst/>
          </a:prstGeom>
          <a:noFill/>
          <a:ln w="9525">
            <a:noFill/>
            <a:miter lim="800000"/>
            <a:headEnd/>
            <a:tailEnd/>
          </a:ln>
        </p:spPr>
        <p:txBody>
          <a:bodyPr wrap="square">
            <a:spAutoFit/>
          </a:bodyPr>
          <a:lstStyle/>
          <a:p>
            <a:pPr>
              <a:lnSpc>
                <a:spcPct val="130000"/>
              </a:lnSpc>
            </a:pPr>
            <a:r>
              <a:rPr lang="en-US" altLang="zh-TW" sz="1600" b="1" dirty="0">
                <a:latin typeface="Calibri" pitchFamily="34" charset="0"/>
              </a:rPr>
              <a:t>The white space between the character</a:t>
            </a:r>
            <a:r>
              <a:rPr lang="zh-TW" altLang="zh-CN" sz="1600" b="1" dirty="0">
                <a:latin typeface="Calibri" pitchFamily="34" charset="0"/>
              </a:rPr>
              <a:t>禪</a:t>
            </a:r>
            <a:r>
              <a:rPr lang="en-US" altLang="zh-TW" sz="1600" b="1" dirty="0">
                <a:latin typeface="Calibri" pitchFamily="34" charset="0"/>
              </a:rPr>
              <a:t> and the English line “You will see a thousand miles more” indicates the transcendence will enable people to see </a:t>
            </a:r>
            <a:r>
              <a:rPr lang="en-US" altLang="zh-TW" sz="1600" b="1" dirty="0">
                <a:solidFill>
                  <a:srgbClr val="C00000"/>
                </a:solidFill>
                <a:latin typeface="Calibri" pitchFamily="34" charset="0"/>
              </a:rPr>
              <a:t>the real land</a:t>
            </a:r>
            <a:r>
              <a:rPr lang="en-US" altLang="zh-TW" sz="1600" b="1" dirty="0">
                <a:latin typeface="Calibri" pitchFamily="34" charset="0"/>
              </a:rPr>
              <a:t>. This character acts as a mental image / </a:t>
            </a:r>
            <a:r>
              <a:rPr lang="en-US" altLang="zh-TW" sz="1600" b="1" dirty="0">
                <a:solidFill>
                  <a:srgbClr val="C00000"/>
                </a:solidFill>
                <a:latin typeface="Calibri" pitchFamily="34" charset="0"/>
              </a:rPr>
              <a:t>metaphor</a:t>
            </a:r>
            <a:r>
              <a:rPr lang="en-US" altLang="zh-TW" sz="1600" b="1" dirty="0">
                <a:latin typeface="Calibri" pitchFamily="34" charset="0"/>
              </a:rPr>
              <a:t> for a “</a:t>
            </a:r>
            <a:r>
              <a:rPr lang="en-US" altLang="zh-TW" sz="1600" b="1" dirty="0">
                <a:solidFill>
                  <a:srgbClr val="C00000"/>
                </a:solidFill>
                <a:latin typeface="Calibri" pitchFamily="34" charset="0"/>
              </a:rPr>
              <a:t>right seeing</a:t>
            </a:r>
            <a:r>
              <a:rPr lang="en-US" altLang="zh-TW" sz="1600" b="1" dirty="0">
                <a:latin typeface="Calibri" pitchFamily="34" charset="0"/>
              </a:rPr>
              <a:t>” of the cultural and political situation.</a:t>
            </a:r>
          </a:p>
        </p:txBody>
      </p:sp>
    </p:spTree>
    <p:extLst>
      <p:ext uri="{BB962C8B-B14F-4D97-AF65-F5344CB8AC3E}">
        <p14:creationId xmlns:p14="http://schemas.microsoft.com/office/powerpoint/2010/main" val="2636013118"/>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descr="C:\Users\win8\AppData\Roaming\Tencent\Users\1207799751\QQ\WinTemp\RichOle\)PI$EOP5B3J30Q]%B~~@UK9.png"/>
          <p:cNvPicPr>
            <a:picLocks noChangeAspect="1" noChangeArrowheads="1"/>
          </p:cNvPicPr>
          <p:nvPr/>
        </p:nvPicPr>
        <p:blipFill>
          <a:blip r:embed="rId2" cstate="print"/>
          <a:srcRect/>
          <a:stretch>
            <a:fillRect/>
          </a:stretch>
        </p:blipFill>
        <p:spPr bwMode="auto">
          <a:xfrm>
            <a:off x="251520" y="1124744"/>
            <a:ext cx="4154168" cy="5184576"/>
          </a:xfrm>
          <a:prstGeom prst="rect">
            <a:avLst/>
          </a:prstGeom>
          <a:noFill/>
          <a:ln w="9525">
            <a:noFill/>
            <a:miter lim="800000"/>
            <a:headEnd/>
            <a:tailEnd/>
          </a:ln>
        </p:spPr>
      </p:pic>
      <p:sp>
        <p:nvSpPr>
          <p:cNvPr id="3" name="TextBox 6"/>
          <p:cNvSpPr txBox="1">
            <a:spLocks noChangeArrowheads="1"/>
          </p:cNvSpPr>
          <p:nvPr/>
        </p:nvSpPr>
        <p:spPr bwMode="auto">
          <a:xfrm>
            <a:off x="179512" y="620688"/>
            <a:ext cx="4392612" cy="368300"/>
          </a:xfrm>
          <a:prstGeom prst="rect">
            <a:avLst/>
          </a:prstGeom>
          <a:noFill/>
          <a:ln w="9525">
            <a:noFill/>
            <a:miter lim="800000"/>
            <a:headEnd/>
            <a:tailEnd/>
          </a:ln>
        </p:spPr>
        <p:txBody>
          <a:bodyPr>
            <a:spAutoFit/>
          </a:bodyPr>
          <a:lstStyle/>
          <a:p>
            <a:r>
              <a:rPr lang="en-US" altLang="zh-CN" b="1" dirty="0">
                <a:solidFill>
                  <a:srgbClr val="006600"/>
                </a:solidFill>
                <a:latin typeface="Calibri" pitchFamily="34" charset="0"/>
              </a:rPr>
              <a:t>Philip Whalen: </a:t>
            </a:r>
            <a:r>
              <a:rPr lang="en-US" altLang="zh-CN" b="1" i="1" dirty="0">
                <a:solidFill>
                  <a:srgbClr val="006600"/>
                </a:solidFill>
                <a:latin typeface="Calibri" pitchFamily="34" charset="0"/>
              </a:rPr>
              <a:t>Scenes of Life at the Capital</a:t>
            </a:r>
            <a:endParaRPr lang="zh-CN" altLang="en-US" b="1" dirty="0">
              <a:solidFill>
                <a:srgbClr val="006600"/>
              </a:solidFill>
              <a:latin typeface="Calibri" pitchFamily="34" charset="0"/>
            </a:endParaRPr>
          </a:p>
        </p:txBody>
      </p:sp>
      <p:pic>
        <p:nvPicPr>
          <p:cNvPr id="4" name="图片 10" descr="C:\Users\win8\AppData\Roaming\Tencent\Users\1207799751\QQ\WinTemp\RichOle\RJ$O[DFA2OWTPQZXU9HVG~1.png"/>
          <p:cNvPicPr>
            <a:picLocks noChangeAspect="1" noChangeArrowheads="1"/>
          </p:cNvPicPr>
          <p:nvPr/>
        </p:nvPicPr>
        <p:blipFill>
          <a:blip r:embed="rId3" cstate="print"/>
          <a:srcRect/>
          <a:stretch>
            <a:fillRect/>
          </a:stretch>
        </p:blipFill>
        <p:spPr bwMode="auto">
          <a:xfrm>
            <a:off x="4716016" y="1052736"/>
            <a:ext cx="4037013" cy="1897063"/>
          </a:xfrm>
          <a:prstGeom prst="rect">
            <a:avLst/>
          </a:prstGeom>
          <a:noFill/>
          <a:ln w="9525">
            <a:noFill/>
            <a:miter lim="800000"/>
            <a:headEnd/>
            <a:tailEnd/>
          </a:ln>
        </p:spPr>
      </p:pic>
      <p:sp>
        <p:nvSpPr>
          <p:cNvPr id="5" name="TextBox 4"/>
          <p:cNvSpPr txBox="1"/>
          <p:nvPr/>
        </p:nvSpPr>
        <p:spPr>
          <a:xfrm>
            <a:off x="4211960" y="3429000"/>
            <a:ext cx="4680520" cy="2751522"/>
          </a:xfrm>
          <a:prstGeom prst="rect">
            <a:avLst/>
          </a:prstGeom>
          <a:noFill/>
        </p:spPr>
        <p:txBody>
          <a:bodyPr wrap="square" rtlCol="0">
            <a:spAutoFit/>
          </a:bodyPr>
          <a:lstStyle/>
          <a:p>
            <a:pPr>
              <a:lnSpc>
                <a:spcPct val="120000"/>
              </a:lnSpc>
            </a:pPr>
            <a:r>
              <a:rPr lang="en-US" altLang="zh-CN" sz="1600" b="1" dirty="0"/>
              <a:t>Whalen points out that some serious mistakes are unavoidably made if the Chinese written character is understood word by word, in particular when the character is a </a:t>
            </a:r>
            <a:r>
              <a:rPr lang="en-US" altLang="zh-CN" sz="1600" b="1" dirty="0" err="1"/>
              <a:t>polysemant</a:t>
            </a:r>
            <a:r>
              <a:rPr lang="en-US" altLang="zh-CN" sz="1600" b="1" dirty="0"/>
              <a:t>. </a:t>
            </a:r>
          </a:p>
          <a:p>
            <a:endParaRPr lang="en-US" altLang="zh-CN" sz="1600" b="1" dirty="0"/>
          </a:p>
          <a:p>
            <a:r>
              <a:rPr lang="en-US" altLang="zh-CN" sz="1600" b="1" dirty="0"/>
              <a:t>To alert other poets, Whalen, like a painter or a calligrapher, draws a simple picture with special pigment in this poem: a man with glasses is dropped into the “word ocean,” where he screams out: “get me out of here! Bail me out of the WORD OCEAN.”</a:t>
            </a:r>
            <a:endParaRPr lang="zh-CN" altLang="en-US" sz="1600" b="1" dirty="0"/>
          </a:p>
        </p:txBody>
      </p:sp>
    </p:spTree>
    <p:extLst>
      <p:ext uri="{BB962C8B-B14F-4D97-AF65-F5344CB8AC3E}">
        <p14:creationId xmlns:p14="http://schemas.microsoft.com/office/powerpoint/2010/main" val="1266556016"/>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764704"/>
            <a:ext cx="8424936" cy="4145750"/>
          </a:xfrm>
          <a:prstGeom prst="rect">
            <a:avLst/>
          </a:prstGeom>
          <a:noFill/>
        </p:spPr>
        <p:txBody>
          <a:bodyPr wrap="square" rtlCol="0">
            <a:spAutoFit/>
          </a:bodyPr>
          <a:lstStyle/>
          <a:p>
            <a:r>
              <a:rPr lang="en-US" altLang="zh-CN" sz="1600" b="1" dirty="0">
                <a:solidFill>
                  <a:srgbClr val="811C17"/>
                </a:solidFill>
              </a:rPr>
              <a:t>6. The Transformed Chinese Written Character as Thinking-and-</a:t>
            </a:r>
            <a:r>
              <a:rPr lang="en-US" altLang="zh-CN" sz="1600" b="1" dirty="0" err="1">
                <a:solidFill>
                  <a:srgbClr val="811C17"/>
                </a:solidFill>
              </a:rPr>
              <a:t>Thinging</a:t>
            </a:r>
            <a:r>
              <a:rPr lang="en-US" altLang="zh-CN" sz="1600" b="1" dirty="0">
                <a:solidFill>
                  <a:srgbClr val="811C17"/>
                </a:solidFill>
              </a:rPr>
              <a:t> Image</a:t>
            </a:r>
          </a:p>
          <a:p>
            <a:endParaRPr lang="en-US" altLang="zh-CN" sz="1600" b="1" dirty="0">
              <a:solidFill>
                <a:srgbClr val="811C17"/>
              </a:solidFill>
            </a:endParaRPr>
          </a:p>
          <a:p>
            <a:pPr>
              <a:lnSpc>
                <a:spcPct val="130000"/>
              </a:lnSpc>
            </a:pPr>
            <a:r>
              <a:rPr lang="en-US" altLang="zh-CN" sz="1600" b="1" dirty="0">
                <a:solidFill>
                  <a:srgbClr val="000066"/>
                </a:solidFill>
                <a:latin typeface="Calibri" pitchFamily="34" charset="0"/>
              </a:rPr>
              <a:t>Imitation of Character Dismantlement with Typographical Design </a:t>
            </a:r>
          </a:p>
          <a:p>
            <a:pPr>
              <a:lnSpc>
                <a:spcPct val="130000"/>
              </a:lnSpc>
              <a:buFont typeface="Arial" pitchFamily="34" charset="0"/>
              <a:buChar char="•"/>
            </a:pPr>
            <a:r>
              <a:rPr lang="en-US" altLang="zh-CN" sz="1600" b="1" dirty="0">
                <a:solidFill>
                  <a:srgbClr val="000066"/>
                </a:solidFill>
                <a:latin typeface="Calibri" pitchFamily="34" charset="0"/>
              </a:rPr>
              <a:t>   </a:t>
            </a:r>
            <a:r>
              <a:rPr lang="en-US" altLang="zh-CN" sz="1600" b="1" dirty="0"/>
              <a:t>Unlike the </a:t>
            </a:r>
            <a:r>
              <a:rPr lang="en-US" altLang="zh-CN" sz="1600" b="1" dirty="0" err="1"/>
              <a:t>calligrams</a:t>
            </a:r>
            <a:r>
              <a:rPr lang="en-US" altLang="zh-CN" sz="1600" b="1" dirty="0"/>
              <a:t> of the </a:t>
            </a:r>
            <a:r>
              <a:rPr lang="en-US" altLang="zh-CN" sz="1600" b="1" dirty="0" err="1"/>
              <a:t>concretists</a:t>
            </a:r>
            <a:r>
              <a:rPr lang="en-US" altLang="zh-CN" sz="1600" b="1" dirty="0"/>
              <a:t>, modern American poets have created their own poetic  </a:t>
            </a:r>
          </a:p>
          <a:p>
            <a:pPr>
              <a:lnSpc>
                <a:spcPct val="130000"/>
              </a:lnSpc>
            </a:pPr>
            <a:r>
              <a:rPr lang="en-US" altLang="zh-CN" sz="1600" b="1" dirty="0"/>
              <a:t>    form, the “concrete ideogram,” which is a less visually abstract use of word design. Instead, </a:t>
            </a:r>
          </a:p>
          <a:p>
            <a:pPr>
              <a:lnSpc>
                <a:spcPct val="130000"/>
              </a:lnSpc>
            </a:pPr>
            <a:r>
              <a:rPr lang="en-US" altLang="zh-CN" sz="1600" b="1" dirty="0"/>
              <a:t>    more pictorial Chinese </a:t>
            </a:r>
            <a:r>
              <a:rPr lang="en-US" altLang="zh-CN" sz="1600" b="1" dirty="0" err="1"/>
              <a:t>ideogrammic</a:t>
            </a:r>
            <a:r>
              <a:rPr lang="en-US" altLang="zh-CN" sz="1600" b="1" dirty="0"/>
              <a:t> elements are employed in their creative works; hence, </a:t>
            </a:r>
          </a:p>
          <a:p>
            <a:pPr>
              <a:lnSpc>
                <a:spcPct val="130000"/>
              </a:lnSpc>
            </a:pPr>
            <a:r>
              <a:rPr lang="en-US" altLang="zh-CN" sz="1600" b="1" dirty="0"/>
              <a:t>     typographic design is a crucial means to make the whole poem look like the “thing” depicted  </a:t>
            </a:r>
          </a:p>
          <a:p>
            <a:pPr>
              <a:lnSpc>
                <a:spcPct val="130000"/>
              </a:lnSpc>
            </a:pPr>
            <a:r>
              <a:rPr lang="en-US" altLang="zh-CN" sz="1600" b="1" dirty="0"/>
              <a:t>     phonetic writing. </a:t>
            </a:r>
          </a:p>
          <a:p>
            <a:pPr>
              <a:lnSpc>
                <a:spcPct val="130000"/>
              </a:lnSpc>
            </a:pPr>
            <a:endParaRPr lang="en-US" altLang="zh-CN" sz="1600" b="1" dirty="0"/>
          </a:p>
          <a:p>
            <a:pPr>
              <a:lnSpc>
                <a:spcPct val="130000"/>
              </a:lnSpc>
              <a:buFont typeface="Arial" pitchFamily="34" charset="0"/>
              <a:buChar char="•"/>
            </a:pPr>
            <a:r>
              <a:rPr lang="en-US" altLang="zh-CN" sz="1600" b="1" dirty="0"/>
              <a:t>   In their poetic experiments, American poets prefer to use indented lines, white space,   </a:t>
            </a:r>
          </a:p>
          <a:p>
            <a:pPr>
              <a:lnSpc>
                <a:spcPct val="130000"/>
              </a:lnSpc>
            </a:pPr>
            <a:r>
              <a:rPr lang="en-US" altLang="zh-CN" sz="1600" b="1" dirty="0"/>
              <a:t>    </a:t>
            </a:r>
            <a:r>
              <a:rPr lang="en-US" altLang="zh-CN" sz="1600" b="1" dirty="0" err="1"/>
              <a:t>romanized</a:t>
            </a:r>
            <a:r>
              <a:rPr lang="en-US" altLang="zh-CN" sz="1600" b="1" dirty="0"/>
              <a:t> spelling, and character dismantlement in the text. They attempt to make the </a:t>
            </a:r>
          </a:p>
          <a:p>
            <a:pPr>
              <a:lnSpc>
                <a:spcPct val="130000"/>
              </a:lnSpc>
            </a:pPr>
            <a:r>
              <a:rPr lang="en-US" altLang="zh-CN" sz="1600" b="1" dirty="0"/>
              <a:t>    transformed Chinese written character function as a thinking-and-</a:t>
            </a:r>
            <a:r>
              <a:rPr lang="en-US" altLang="zh-CN" sz="1600" b="1" dirty="0" err="1"/>
              <a:t>thinging</a:t>
            </a:r>
            <a:r>
              <a:rPr lang="en-US" altLang="zh-CN" sz="1600" b="1" dirty="0"/>
              <a:t> image.</a:t>
            </a:r>
            <a:endParaRPr lang="en-US" altLang="zh-CN" sz="1600" b="1" dirty="0">
              <a:solidFill>
                <a:srgbClr val="811C17"/>
              </a:solidFill>
            </a:endParaRPr>
          </a:p>
          <a:p>
            <a:pPr>
              <a:lnSpc>
                <a:spcPct val="130000"/>
              </a:lnSpc>
            </a:pPr>
            <a:endParaRPr lang="zh-CN" altLang="en-US" dirty="0">
              <a:solidFill>
                <a:srgbClr val="811C17"/>
              </a:solidFill>
            </a:endParaRPr>
          </a:p>
        </p:txBody>
      </p:sp>
    </p:spTree>
    <p:extLst>
      <p:ext uri="{BB962C8B-B14F-4D97-AF65-F5344CB8AC3E}">
        <p14:creationId xmlns:p14="http://schemas.microsoft.com/office/powerpoint/2010/main" val="1266556016"/>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 name="TextBox 1"/>
          <p:cNvSpPr txBox="1"/>
          <p:nvPr/>
        </p:nvSpPr>
        <p:spPr>
          <a:xfrm>
            <a:off x="395536" y="836712"/>
            <a:ext cx="7920880" cy="3570208"/>
          </a:xfrm>
          <a:prstGeom prst="rect">
            <a:avLst/>
          </a:prstGeom>
          <a:noFill/>
        </p:spPr>
        <p:txBody>
          <a:bodyPr wrap="square" rtlCol="0">
            <a:spAutoFit/>
          </a:bodyPr>
          <a:lstStyle/>
          <a:p>
            <a:pPr marL="285750" indent="-285750">
              <a:lnSpc>
                <a:spcPct val="130000"/>
              </a:lnSpc>
              <a:buFont typeface="Arial" pitchFamily="34" charset="0"/>
              <a:buChar char="•"/>
              <a:defRPr/>
            </a:pPr>
            <a:r>
              <a:rPr lang="en-US" altLang="zh-CN" sz="1600" b="1" dirty="0">
                <a:latin typeface="Calibri" pitchFamily="34" charset="0"/>
              </a:rPr>
              <a:t>Character dismantlement is “the Chinese rhetorical device based upon </a:t>
            </a:r>
            <a:r>
              <a:rPr lang="en-US" altLang="zh-CN" sz="1600" b="1" dirty="0" err="1">
                <a:latin typeface="Calibri" pitchFamily="34" charset="0"/>
              </a:rPr>
              <a:t>graphemic</a:t>
            </a:r>
            <a:r>
              <a:rPr lang="en-US" altLang="zh-CN" sz="1600" b="1" dirty="0">
                <a:latin typeface="Calibri" pitchFamily="34" charset="0"/>
              </a:rPr>
              <a:t> recombination of characters,” which shows “the regenerative vitality of a </a:t>
            </a:r>
            <a:r>
              <a:rPr lang="en-US" altLang="zh-CN" sz="1600" b="1" dirty="0" err="1">
                <a:latin typeface="Calibri" pitchFamily="34" charset="0"/>
              </a:rPr>
              <a:t>graphemic</a:t>
            </a:r>
            <a:r>
              <a:rPr lang="en-US" altLang="zh-CN" sz="1600" b="1" dirty="0">
                <a:latin typeface="Calibri" pitchFamily="34" charset="0"/>
              </a:rPr>
              <a:t> system that can also be found in alphabetic writing.”  </a:t>
            </a:r>
          </a:p>
          <a:p>
            <a:pPr marL="285750" indent="-285750">
              <a:lnSpc>
                <a:spcPct val="130000"/>
              </a:lnSpc>
              <a:buFont typeface="Arial" pitchFamily="34" charset="0"/>
              <a:buChar char="•"/>
              <a:defRPr/>
            </a:pPr>
            <a:endParaRPr lang="en-US" altLang="zh-CN" sz="1600" b="1" dirty="0">
              <a:latin typeface="Calibri" pitchFamily="34" charset="0"/>
            </a:endParaRPr>
          </a:p>
          <a:p>
            <a:pPr marL="285750" indent="-285750">
              <a:lnSpc>
                <a:spcPct val="130000"/>
              </a:lnSpc>
              <a:buFont typeface="Arial" pitchFamily="34" charset="0"/>
              <a:buChar char="•"/>
              <a:defRPr/>
            </a:pPr>
            <a:r>
              <a:rPr lang="en-US" altLang="zh-CN" sz="1600" b="1" dirty="0">
                <a:latin typeface="Calibri" pitchFamily="34" charset="0"/>
              </a:rPr>
              <a:t>“In </a:t>
            </a:r>
            <a:r>
              <a:rPr lang="en-US" altLang="zh-CN" sz="1600" b="1" dirty="0" err="1">
                <a:latin typeface="Calibri" pitchFamily="34" charset="0"/>
              </a:rPr>
              <a:t>graphemic</a:t>
            </a:r>
            <a:r>
              <a:rPr lang="en-US" altLang="zh-CN" sz="1600" b="1" dirty="0">
                <a:latin typeface="Calibri" pitchFamily="34" charset="0"/>
              </a:rPr>
              <a:t> creativity, the expression becomes an expressible that intervenes in sense together with content-expressible.”   </a:t>
            </a:r>
          </a:p>
          <a:p>
            <a:pPr marL="285750" indent="-285750">
              <a:lnSpc>
                <a:spcPct val="130000"/>
              </a:lnSpc>
              <a:buFont typeface="Arial" pitchFamily="34" charset="0"/>
              <a:buChar char="•"/>
              <a:defRPr/>
            </a:pPr>
            <a:endParaRPr lang="en-US" altLang="zh-CN" sz="1600" b="1" dirty="0">
              <a:latin typeface="Calibri" pitchFamily="34" charset="0"/>
            </a:endParaRPr>
          </a:p>
          <a:p>
            <a:pPr marL="285750" indent="-285750">
              <a:lnSpc>
                <a:spcPct val="130000"/>
              </a:lnSpc>
              <a:buFont typeface="Arial" pitchFamily="34" charset="0"/>
              <a:buChar char="•"/>
              <a:defRPr/>
            </a:pPr>
            <a:r>
              <a:rPr lang="en-US" altLang="zh-CN" sz="1600" b="1" dirty="0">
                <a:latin typeface="Calibri" pitchFamily="34" charset="0"/>
              </a:rPr>
              <a:t>The poet’s </a:t>
            </a:r>
            <a:r>
              <a:rPr lang="en-US" altLang="zh-CN" sz="1600" b="1" dirty="0" err="1">
                <a:latin typeface="Calibri" pitchFamily="34" charset="0"/>
              </a:rPr>
              <a:t>graphemic</a:t>
            </a:r>
            <a:r>
              <a:rPr lang="en-US" altLang="zh-CN" sz="1600" b="1" dirty="0">
                <a:latin typeface="Calibri" pitchFamily="34" charset="0"/>
              </a:rPr>
              <a:t> creativity enables him/her to make words into picture through typographical design of alphabetic letters, which are expressible in both sense and content.</a:t>
            </a:r>
          </a:p>
          <a:p>
            <a:endParaRPr lang="zh-CN" altLang="en-US" dirty="0"/>
          </a:p>
        </p:txBody>
      </p:sp>
    </p:spTree>
    <p:extLst>
      <p:ext uri="{BB962C8B-B14F-4D97-AF65-F5344CB8AC3E}">
        <p14:creationId xmlns:p14="http://schemas.microsoft.com/office/powerpoint/2010/main" val="236632977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5.imgtn.bdimg.com/it/u=1357908184,3523578647&amp;fm=15&amp;gp=0.jpg"/>
          <p:cNvPicPr>
            <a:picLocks noChangeAspect="1" noChangeArrowheads="1"/>
          </p:cNvPicPr>
          <p:nvPr/>
        </p:nvPicPr>
        <p:blipFill>
          <a:blip r:embed="rId2" cstate="print"/>
          <a:srcRect/>
          <a:stretch>
            <a:fillRect/>
          </a:stretch>
        </p:blipFill>
        <p:spPr bwMode="auto">
          <a:xfrm>
            <a:off x="467544" y="1340769"/>
            <a:ext cx="1584176" cy="1808772"/>
          </a:xfrm>
          <a:prstGeom prst="rect">
            <a:avLst/>
          </a:prstGeom>
          <a:noFill/>
          <a:ln w="9525">
            <a:noFill/>
            <a:miter lim="800000"/>
            <a:headEnd/>
            <a:tailEnd/>
          </a:ln>
        </p:spPr>
      </p:pic>
      <p:sp>
        <p:nvSpPr>
          <p:cNvPr id="3" name="TextBox 2"/>
          <p:cNvSpPr txBox="1"/>
          <p:nvPr/>
        </p:nvSpPr>
        <p:spPr>
          <a:xfrm>
            <a:off x="251520" y="764704"/>
            <a:ext cx="7704856" cy="369332"/>
          </a:xfrm>
          <a:prstGeom prst="rect">
            <a:avLst/>
          </a:prstGeom>
          <a:noFill/>
        </p:spPr>
        <p:txBody>
          <a:bodyPr wrap="square" rtlCol="0">
            <a:spAutoFit/>
          </a:bodyPr>
          <a:lstStyle/>
          <a:p>
            <a:r>
              <a:rPr lang="en-US" altLang="zh-CN" b="1" dirty="0">
                <a:solidFill>
                  <a:srgbClr val="811C17"/>
                </a:solidFill>
              </a:rPr>
              <a:t>1. Introduction: 1913 Emergent Event in Modern American Poetry and Poetics</a:t>
            </a:r>
            <a:endParaRPr lang="zh-CN" altLang="en-US" b="1" dirty="0">
              <a:solidFill>
                <a:srgbClr val="811C17"/>
              </a:solidFill>
            </a:endParaRPr>
          </a:p>
        </p:txBody>
      </p:sp>
      <p:sp>
        <p:nvSpPr>
          <p:cNvPr id="4" name="TextBox 1"/>
          <p:cNvSpPr txBox="1">
            <a:spLocks noChangeArrowheads="1"/>
          </p:cNvSpPr>
          <p:nvPr/>
        </p:nvSpPr>
        <p:spPr bwMode="auto">
          <a:xfrm>
            <a:off x="467544" y="3356992"/>
            <a:ext cx="2016125" cy="584775"/>
          </a:xfrm>
          <a:prstGeom prst="rect">
            <a:avLst/>
          </a:prstGeom>
          <a:noFill/>
          <a:ln w="9525">
            <a:noFill/>
            <a:miter lim="800000"/>
            <a:headEnd/>
            <a:tailEnd/>
          </a:ln>
        </p:spPr>
        <p:txBody>
          <a:bodyPr>
            <a:spAutoFit/>
          </a:bodyPr>
          <a:lstStyle/>
          <a:p>
            <a:r>
              <a:rPr lang="en-GB" altLang="zh-CN" sz="1600" b="1" dirty="0">
                <a:solidFill>
                  <a:srgbClr val="000066"/>
                </a:solidFill>
                <a:latin typeface="Calibri" pitchFamily="34" charset="0"/>
              </a:rPr>
              <a:t>Ernest </a:t>
            </a:r>
            <a:r>
              <a:rPr lang="en-GB" altLang="zh-CN" sz="1600" b="1" dirty="0" err="1">
                <a:solidFill>
                  <a:srgbClr val="000066"/>
                </a:solidFill>
                <a:latin typeface="Calibri" pitchFamily="34" charset="0"/>
              </a:rPr>
              <a:t>Fenollosa</a:t>
            </a:r>
            <a:r>
              <a:rPr lang="en-US" altLang="zh-CN" sz="1600" b="1" dirty="0">
                <a:solidFill>
                  <a:srgbClr val="000066"/>
                </a:solidFill>
                <a:latin typeface="Calibri" pitchFamily="34" charset="0"/>
              </a:rPr>
              <a:t> </a:t>
            </a:r>
          </a:p>
          <a:p>
            <a:r>
              <a:rPr lang="en-GB" altLang="zh-CN" sz="1600" b="1" dirty="0">
                <a:solidFill>
                  <a:srgbClr val="000066"/>
                </a:solidFill>
                <a:latin typeface="Calibri" pitchFamily="34" charset="0"/>
              </a:rPr>
              <a:t>(1853–1908)</a:t>
            </a:r>
            <a:endParaRPr lang="zh-CN" altLang="en-US" sz="1600" dirty="0">
              <a:latin typeface="Calibri" pitchFamily="34" charset="0"/>
            </a:endParaRPr>
          </a:p>
        </p:txBody>
      </p:sp>
      <p:pic>
        <p:nvPicPr>
          <p:cNvPr id="5" name="Picture 4" descr="http://a.hiphotos.baidu.com/baike/c0%3Dbaike72%2C5%2C5%2C72%2C24/sign=9d5ef80073f08202399f996d2a929088/5ab5c9ea15ce36d3e52c9f133af33a87e950b1ec.jpg"/>
          <p:cNvPicPr>
            <a:picLocks noChangeAspect="1" noChangeArrowheads="1"/>
          </p:cNvPicPr>
          <p:nvPr/>
        </p:nvPicPr>
        <p:blipFill>
          <a:blip r:embed="rId3" cstate="print"/>
          <a:srcRect/>
          <a:stretch>
            <a:fillRect/>
          </a:stretch>
        </p:blipFill>
        <p:spPr bwMode="auto">
          <a:xfrm>
            <a:off x="2915816" y="1412776"/>
            <a:ext cx="1560707" cy="1800200"/>
          </a:xfrm>
          <a:prstGeom prst="rect">
            <a:avLst/>
          </a:prstGeom>
          <a:noFill/>
          <a:ln w="9525">
            <a:noFill/>
            <a:miter lim="800000"/>
            <a:headEnd/>
            <a:tailEnd/>
          </a:ln>
        </p:spPr>
      </p:pic>
      <p:sp>
        <p:nvSpPr>
          <p:cNvPr id="6" name="TextBox 2"/>
          <p:cNvSpPr txBox="1">
            <a:spLocks noChangeArrowheads="1"/>
          </p:cNvSpPr>
          <p:nvPr/>
        </p:nvSpPr>
        <p:spPr bwMode="auto">
          <a:xfrm>
            <a:off x="2987824" y="3284984"/>
            <a:ext cx="1547812" cy="584775"/>
          </a:xfrm>
          <a:prstGeom prst="rect">
            <a:avLst/>
          </a:prstGeom>
          <a:noFill/>
          <a:ln w="9525">
            <a:noFill/>
            <a:miter lim="800000"/>
            <a:headEnd/>
            <a:tailEnd/>
          </a:ln>
        </p:spPr>
        <p:txBody>
          <a:bodyPr>
            <a:spAutoFit/>
          </a:bodyPr>
          <a:lstStyle/>
          <a:p>
            <a:r>
              <a:rPr lang="en-GB" altLang="zh-CN" sz="1600" b="1" dirty="0">
                <a:solidFill>
                  <a:srgbClr val="000066"/>
                </a:solidFill>
                <a:latin typeface="Calibri" pitchFamily="34" charset="0"/>
                <a:ea typeface="楷体_GB2312"/>
                <a:cs typeface="楷体_GB2312"/>
              </a:rPr>
              <a:t>Ezra Pound </a:t>
            </a:r>
          </a:p>
          <a:p>
            <a:r>
              <a:rPr lang="en-US" altLang="zh-CN" sz="1600" b="1" dirty="0">
                <a:solidFill>
                  <a:srgbClr val="000066"/>
                </a:solidFill>
                <a:latin typeface="Calibri" pitchFamily="34" charset="0"/>
                <a:ea typeface="楷体_GB2312"/>
                <a:cs typeface="楷体_GB2312"/>
              </a:rPr>
              <a:t>(</a:t>
            </a:r>
            <a:r>
              <a:rPr lang="en-GB" altLang="zh-CN" sz="1600" b="1" dirty="0">
                <a:solidFill>
                  <a:srgbClr val="000066"/>
                </a:solidFill>
                <a:latin typeface="Calibri" pitchFamily="34" charset="0"/>
                <a:ea typeface="楷体_GB2312"/>
                <a:cs typeface="楷体_GB2312"/>
              </a:rPr>
              <a:t>1885–1973</a:t>
            </a:r>
            <a:r>
              <a:rPr lang="en-US" altLang="zh-CN" sz="1600" b="1" dirty="0">
                <a:solidFill>
                  <a:srgbClr val="000066"/>
                </a:solidFill>
                <a:latin typeface="Calibri" pitchFamily="34" charset="0"/>
                <a:ea typeface="楷体_GB2312"/>
                <a:cs typeface="楷体_GB2312"/>
              </a:rPr>
              <a:t>)</a:t>
            </a:r>
            <a:endParaRPr lang="zh-CN" altLang="en-US" sz="1600" dirty="0">
              <a:latin typeface="Calibri" pitchFamily="34" charset="0"/>
            </a:endParaRPr>
          </a:p>
        </p:txBody>
      </p:sp>
      <p:pic>
        <p:nvPicPr>
          <p:cNvPr id="7" name="Picture 18" descr="http://ec4.images-amazon.com/images/I/411CzxIyJ3L._SX258_BO1,204,203,200_.jpg"/>
          <p:cNvPicPr>
            <a:picLocks noChangeAspect="1" noChangeArrowheads="1"/>
          </p:cNvPicPr>
          <p:nvPr/>
        </p:nvPicPr>
        <p:blipFill>
          <a:blip r:embed="rId4" cstate="print"/>
          <a:srcRect/>
          <a:stretch>
            <a:fillRect/>
          </a:stretch>
        </p:blipFill>
        <p:spPr bwMode="auto">
          <a:xfrm>
            <a:off x="5292080" y="1412776"/>
            <a:ext cx="1512168" cy="1888456"/>
          </a:xfrm>
          <a:prstGeom prst="rect">
            <a:avLst/>
          </a:prstGeom>
          <a:noFill/>
          <a:ln w="9525">
            <a:noFill/>
            <a:miter lim="800000"/>
            <a:headEnd/>
            <a:tailEnd/>
          </a:ln>
        </p:spPr>
      </p:pic>
      <p:sp>
        <p:nvSpPr>
          <p:cNvPr id="8" name="TextBox 13"/>
          <p:cNvSpPr txBox="1">
            <a:spLocks noChangeArrowheads="1"/>
          </p:cNvSpPr>
          <p:nvPr/>
        </p:nvSpPr>
        <p:spPr bwMode="auto">
          <a:xfrm>
            <a:off x="5148064" y="3429000"/>
            <a:ext cx="2808312" cy="584775"/>
          </a:xfrm>
          <a:prstGeom prst="rect">
            <a:avLst/>
          </a:prstGeom>
          <a:noFill/>
          <a:ln w="9525">
            <a:noFill/>
            <a:miter lim="800000"/>
            <a:headEnd/>
            <a:tailEnd/>
          </a:ln>
        </p:spPr>
        <p:txBody>
          <a:bodyPr wrap="square">
            <a:spAutoFit/>
          </a:bodyPr>
          <a:lstStyle/>
          <a:p>
            <a:r>
              <a:rPr lang="en-GB" altLang="zh-CN" sz="1600" b="1" i="1" dirty="0">
                <a:solidFill>
                  <a:srgbClr val="000066"/>
                </a:solidFill>
                <a:latin typeface="Calibri" pitchFamily="34" charset="0"/>
                <a:ea typeface="楷体_GB2312"/>
                <a:cs typeface="楷体_GB2312"/>
              </a:rPr>
              <a:t>The Chinese Written Character </a:t>
            </a:r>
          </a:p>
          <a:p>
            <a:r>
              <a:rPr lang="en-GB" altLang="zh-CN" sz="1600" b="1" i="1" dirty="0">
                <a:solidFill>
                  <a:srgbClr val="000066"/>
                </a:solidFill>
                <a:latin typeface="Calibri" pitchFamily="34" charset="0"/>
                <a:ea typeface="楷体_GB2312"/>
                <a:cs typeface="楷体_GB2312"/>
              </a:rPr>
              <a:t>as a Medium for Poetry</a:t>
            </a:r>
            <a:endParaRPr lang="zh-CN" altLang="en-US" sz="1600" dirty="0">
              <a:solidFill>
                <a:srgbClr val="000066"/>
              </a:solidFill>
              <a:latin typeface="Calibri" pitchFamily="34" charset="0"/>
            </a:endParaRPr>
          </a:p>
        </p:txBody>
      </p:sp>
      <p:sp>
        <p:nvSpPr>
          <p:cNvPr id="9" name="TextBox 8"/>
          <p:cNvSpPr txBox="1"/>
          <p:nvPr/>
        </p:nvSpPr>
        <p:spPr>
          <a:xfrm>
            <a:off x="539552" y="4077072"/>
            <a:ext cx="7848872" cy="2012859"/>
          </a:xfrm>
          <a:prstGeom prst="rect">
            <a:avLst/>
          </a:prstGeom>
          <a:noFill/>
        </p:spPr>
        <p:txBody>
          <a:bodyPr wrap="square" rtlCol="0">
            <a:spAutoFit/>
          </a:bodyPr>
          <a:lstStyle/>
          <a:p>
            <a:pPr>
              <a:lnSpc>
                <a:spcPct val="130000"/>
              </a:lnSpc>
            </a:pPr>
            <a:r>
              <a:rPr lang="en-US" altLang="zh-CN" sz="1600" b="1" dirty="0">
                <a:latin typeface="Calibri" pitchFamily="34" charset="0"/>
              </a:rPr>
              <a:t>1903-1906: Ernest </a:t>
            </a:r>
            <a:r>
              <a:rPr lang="en-US" altLang="zh-CN" sz="1600" b="1" dirty="0" err="1">
                <a:latin typeface="Calibri" pitchFamily="34" charset="0"/>
              </a:rPr>
              <a:t>Fenollosa’s</a:t>
            </a:r>
            <a:r>
              <a:rPr lang="en-US" altLang="zh-CN" sz="1600" b="1" dirty="0">
                <a:latin typeface="Calibri" pitchFamily="34" charset="0"/>
              </a:rPr>
              <a:t> completion of the manuscript </a:t>
            </a:r>
          </a:p>
          <a:p>
            <a:pPr>
              <a:lnSpc>
                <a:spcPct val="130000"/>
              </a:lnSpc>
            </a:pPr>
            <a:r>
              <a:rPr lang="en-US" altLang="zh-CN" sz="1600" b="1" dirty="0">
                <a:solidFill>
                  <a:srgbClr val="811C17"/>
                </a:solidFill>
                <a:latin typeface="Calibri" pitchFamily="34" charset="0"/>
              </a:rPr>
              <a:t>1913: </a:t>
            </a:r>
            <a:r>
              <a:rPr lang="en-US" altLang="zh-CN" sz="1600" b="1" dirty="0">
                <a:latin typeface="Calibri" pitchFamily="34" charset="0"/>
              </a:rPr>
              <a:t>Mary McNeil </a:t>
            </a:r>
            <a:r>
              <a:rPr lang="en-US" altLang="zh-CN" sz="1600" b="1" dirty="0" err="1">
                <a:latin typeface="Calibri" pitchFamily="34" charset="0"/>
              </a:rPr>
              <a:t>Fenollosa</a:t>
            </a:r>
            <a:r>
              <a:rPr lang="en-US" altLang="zh-CN" sz="1600" b="1" dirty="0">
                <a:latin typeface="Calibri" pitchFamily="34" charset="0"/>
              </a:rPr>
              <a:t> meeting Ezra Pound three times: 29/09, 06/10, 11/10; </a:t>
            </a:r>
          </a:p>
          <a:p>
            <a:pPr>
              <a:lnSpc>
                <a:spcPct val="130000"/>
              </a:lnSpc>
            </a:pPr>
            <a:r>
              <a:rPr lang="en-US" altLang="zh-CN" sz="1600" b="1" dirty="0">
                <a:latin typeface="Calibri" pitchFamily="34" charset="0"/>
              </a:rPr>
              <a:t>            mid-December, </a:t>
            </a:r>
            <a:r>
              <a:rPr lang="en-US" altLang="zh-CN" sz="1600" b="1" dirty="0" err="1">
                <a:latin typeface="Calibri" pitchFamily="34" charset="0"/>
              </a:rPr>
              <a:t>Fenollosa’s</a:t>
            </a:r>
            <a:r>
              <a:rPr lang="en-US" altLang="zh-CN" sz="1600" b="1" dirty="0">
                <a:latin typeface="Calibri" pitchFamily="34" charset="0"/>
              </a:rPr>
              <a:t> notes and manuscripts concerning the  </a:t>
            </a:r>
          </a:p>
          <a:p>
            <a:pPr>
              <a:lnSpc>
                <a:spcPct val="130000"/>
              </a:lnSpc>
            </a:pPr>
            <a:r>
              <a:rPr lang="en-US" altLang="zh-CN" sz="1600" b="1" dirty="0">
                <a:latin typeface="Calibri" pitchFamily="34" charset="0"/>
              </a:rPr>
              <a:t>            </a:t>
            </a:r>
            <a:r>
              <a:rPr lang="en-US" altLang="zh-CN" sz="1600" b="1" dirty="0"/>
              <a:t>Chinese language, Chinese and Japanese poetry, and art</a:t>
            </a:r>
            <a:r>
              <a:rPr lang="en-US" altLang="zh-CN" sz="1600" b="1" dirty="0">
                <a:latin typeface="Calibri" pitchFamily="34" charset="0"/>
              </a:rPr>
              <a:t> were sent to Ezra Pound</a:t>
            </a:r>
          </a:p>
          <a:p>
            <a:pPr>
              <a:lnSpc>
                <a:spcPct val="130000"/>
              </a:lnSpc>
            </a:pPr>
            <a:r>
              <a:rPr lang="en-US" altLang="zh-CN" sz="1600" b="1" dirty="0">
                <a:solidFill>
                  <a:srgbClr val="811C17"/>
                </a:solidFill>
                <a:latin typeface="Calibri" pitchFamily="34" charset="0"/>
              </a:rPr>
              <a:t>1913:</a:t>
            </a:r>
            <a:r>
              <a:rPr lang="en-US" altLang="zh-CN" sz="1600" b="1" dirty="0">
                <a:latin typeface="Calibri" pitchFamily="34" charset="0"/>
              </a:rPr>
              <a:t> in March, Pound in  London for the Imagist Movement ; three principles of </a:t>
            </a:r>
            <a:r>
              <a:rPr lang="en-US" altLang="zh-CN" sz="1600" b="1" dirty="0" err="1">
                <a:latin typeface="Calibri" pitchFamily="34" charset="0"/>
              </a:rPr>
              <a:t>Imagisme</a:t>
            </a:r>
            <a:r>
              <a:rPr lang="en-US" altLang="zh-CN" sz="1600" b="1" dirty="0">
                <a:latin typeface="Calibri" pitchFamily="34" charset="0"/>
              </a:rPr>
              <a:t> </a:t>
            </a:r>
          </a:p>
          <a:p>
            <a:pPr>
              <a:lnSpc>
                <a:spcPct val="130000"/>
              </a:lnSpc>
            </a:pPr>
            <a:r>
              <a:rPr lang="en-US" altLang="zh-CN" sz="1600" b="1" dirty="0">
                <a:latin typeface="Calibri" pitchFamily="34" charset="0"/>
              </a:rPr>
              <a:t>           with F. S. Flint</a:t>
            </a:r>
          </a:p>
        </p:txBody>
      </p:sp>
    </p:spTree>
    <p:extLst>
      <p:ext uri="{BB962C8B-B14F-4D97-AF65-F5344CB8AC3E}">
        <p14:creationId xmlns:p14="http://schemas.microsoft.com/office/powerpoint/2010/main" val="3747153992"/>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5" name="Picture 1" descr="C:\Users\win8\AppData\Roaming\Tencent\Users\1207799751\QQ\WinTemp\RichOle\C`K]%W6CZO@6XBUQ6@NFX7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222" y="836712"/>
            <a:ext cx="5142646" cy="375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ttps://timgsa.baidu.com/timg?image&amp;quality=80&amp;size=b9999_10000&amp;sec=1539111576599&amp;di=f9b06da1e0f14fd3672f9983b53795a5&amp;imgtype=0&amp;src=http%3A%2F%2Fimg3.doubanio.com%2Flpic%2Fs4265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340768"/>
            <a:ext cx="2208678"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win8\AppData\Roaming\Tencent\Users\1207799751\QQ\WinTemp\RichOle\D3ZM(53[U1$R9H(~G[GKK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4941168"/>
            <a:ext cx="68611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007984"/>
      </p:ext>
    </p:extLst>
  </p:cSld>
  <p:clrMapOvr>
    <a:masterClrMapping/>
  </p:clrMapOvr>
  <p:transition spd="slow">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TextBox 1"/>
          <p:cNvSpPr txBox="1">
            <a:spLocks noChangeArrowheads="1"/>
          </p:cNvSpPr>
          <p:nvPr/>
        </p:nvSpPr>
        <p:spPr bwMode="auto">
          <a:xfrm>
            <a:off x="323528" y="620688"/>
            <a:ext cx="1438275" cy="410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600" b="1" dirty="0">
                <a:solidFill>
                  <a:srgbClr val="C00000"/>
                </a:solidFill>
                <a:latin typeface="Calibri" pitchFamily="34" charset="0"/>
              </a:rPr>
              <a:t>Beautiful</a:t>
            </a:r>
          </a:p>
          <a:p>
            <a:pPr eaLnBrk="1" hangingPunct="1"/>
            <a:endParaRPr lang="en-US" altLang="zh-CN" sz="1600" b="1" dirty="0">
              <a:latin typeface="Calibri" pitchFamily="34" charset="0"/>
            </a:endParaRPr>
          </a:p>
          <a:p>
            <a:pPr eaLnBrk="1" hangingPunct="1">
              <a:lnSpc>
                <a:spcPct val="130000"/>
              </a:lnSpc>
            </a:pPr>
            <a:r>
              <a:rPr lang="en-US" altLang="zh-CN" sz="1600" b="1" dirty="0">
                <a:latin typeface="Calibri" pitchFamily="34" charset="0"/>
              </a:rPr>
              <a:t>is the</a:t>
            </a:r>
          </a:p>
          <a:p>
            <a:pPr eaLnBrk="1" hangingPunct="1">
              <a:lnSpc>
                <a:spcPct val="130000"/>
              </a:lnSpc>
            </a:pPr>
            <a:r>
              <a:rPr lang="en-US" altLang="zh-CN" sz="1600" b="1" dirty="0" err="1">
                <a:solidFill>
                  <a:srgbClr val="000066"/>
                </a:solidFill>
                <a:latin typeface="Calibri" pitchFamily="34" charset="0"/>
              </a:rPr>
              <a:t>unmea</a:t>
            </a:r>
            <a:endParaRPr lang="en-US" altLang="zh-CN" sz="1600" b="1" dirty="0">
              <a:solidFill>
                <a:srgbClr val="000066"/>
              </a:solidFill>
              <a:latin typeface="Calibri" pitchFamily="34" charset="0"/>
            </a:endParaRPr>
          </a:p>
          <a:p>
            <a:pPr eaLnBrk="1" hangingPunct="1">
              <a:lnSpc>
                <a:spcPct val="130000"/>
              </a:lnSpc>
            </a:pPr>
            <a:r>
              <a:rPr lang="en-US" altLang="zh-CN" sz="1600" b="1" dirty="0" err="1">
                <a:solidFill>
                  <a:srgbClr val="006600"/>
                </a:solidFill>
                <a:latin typeface="Calibri" pitchFamily="34" charset="0"/>
              </a:rPr>
              <a:t>ning</a:t>
            </a:r>
            <a:endParaRPr lang="en-US" altLang="zh-CN" sz="1600" b="1" dirty="0">
              <a:solidFill>
                <a:srgbClr val="006600"/>
              </a:solidFill>
              <a:latin typeface="Calibri" pitchFamily="34" charset="0"/>
            </a:endParaRPr>
          </a:p>
          <a:p>
            <a:pPr eaLnBrk="1" hangingPunct="1">
              <a:lnSpc>
                <a:spcPct val="130000"/>
              </a:lnSpc>
            </a:pPr>
            <a:r>
              <a:rPr lang="en-US" altLang="zh-CN" sz="1600" b="1" dirty="0">
                <a:latin typeface="Calibri" pitchFamily="34" charset="0"/>
              </a:rPr>
              <a:t>of (</a:t>
            </a:r>
            <a:r>
              <a:rPr lang="en-US" altLang="zh-CN" sz="1600" b="1" dirty="0" err="1">
                <a:solidFill>
                  <a:srgbClr val="006600"/>
                </a:solidFill>
                <a:latin typeface="Calibri" pitchFamily="34" charset="0"/>
              </a:rPr>
              <a:t>s</a:t>
            </a:r>
            <a:r>
              <a:rPr lang="en-US" altLang="zh-CN" sz="1600" b="1" dirty="0" err="1">
                <a:latin typeface="Calibri" pitchFamily="34" charset="0"/>
              </a:rPr>
              <a:t>il</a:t>
            </a:r>
            <a:endParaRPr lang="en-US" altLang="zh-CN" sz="1600" b="1" dirty="0">
              <a:latin typeface="Calibri" pitchFamily="34" charset="0"/>
            </a:endParaRPr>
          </a:p>
          <a:p>
            <a:pPr eaLnBrk="1" hangingPunct="1">
              <a:lnSpc>
                <a:spcPct val="130000"/>
              </a:lnSpc>
            </a:pPr>
            <a:r>
              <a:rPr lang="en-US" altLang="zh-CN" sz="1600" b="1" dirty="0" err="1">
                <a:latin typeface="Calibri" pitchFamily="34" charset="0"/>
              </a:rPr>
              <a:t>ently</a:t>
            </a:r>
            <a:r>
              <a:rPr lang="en-US" altLang="zh-CN" sz="1600" b="1" dirty="0">
                <a:latin typeface="Calibri" pitchFamily="34" charset="0"/>
              </a:rPr>
              <a:t>) </a:t>
            </a:r>
            <a:r>
              <a:rPr lang="en-US" altLang="zh-CN" sz="1600" b="1" dirty="0" err="1">
                <a:latin typeface="Calibri" pitchFamily="34" charset="0"/>
              </a:rPr>
              <a:t>fal</a:t>
            </a:r>
            <a:endParaRPr lang="en-US" altLang="zh-CN" sz="1600" b="1" dirty="0">
              <a:latin typeface="Calibri" pitchFamily="34" charset="0"/>
            </a:endParaRPr>
          </a:p>
          <a:p>
            <a:pPr eaLnBrk="1" hangingPunct="1">
              <a:lnSpc>
                <a:spcPct val="130000"/>
              </a:lnSpc>
            </a:pPr>
            <a:r>
              <a:rPr lang="en-US" altLang="zh-CN" sz="1600" b="1" dirty="0">
                <a:solidFill>
                  <a:srgbClr val="006600"/>
                </a:solidFill>
                <a:latin typeface="Calibri" pitchFamily="34" charset="0"/>
              </a:rPr>
              <a:t>ling</a:t>
            </a:r>
            <a:r>
              <a:rPr lang="en-US" altLang="zh-CN" sz="1600" b="1" dirty="0">
                <a:latin typeface="Calibri" pitchFamily="34" charset="0"/>
              </a:rPr>
              <a:t> (</a:t>
            </a:r>
            <a:r>
              <a:rPr lang="en-US" altLang="zh-CN" sz="1600" b="1" dirty="0">
                <a:solidFill>
                  <a:srgbClr val="000066"/>
                </a:solidFill>
                <a:latin typeface="Calibri" pitchFamily="34" charset="0"/>
              </a:rPr>
              <a:t>e</a:t>
            </a:r>
          </a:p>
          <a:p>
            <a:pPr eaLnBrk="1" hangingPunct="1">
              <a:lnSpc>
                <a:spcPct val="130000"/>
              </a:lnSpc>
            </a:pPr>
            <a:r>
              <a:rPr lang="en-US" altLang="zh-CN" sz="1600" b="1" dirty="0" err="1">
                <a:solidFill>
                  <a:srgbClr val="000066"/>
                </a:solidFill>
                <a:latin typeface="Calibri" pitchFamily="34" charset="0"/>
              </a:rPr>
              <a:t>ver</a:t>
            </a:r>
            <a:endParaRPr lang="en-US" altLang="zh-CN" sz="1600" b="1" dirty="0">
              <a:solidFill>
                <a:srgbClr val="000066"/>
              </a:solidFill>
              <a:latin typeface="Calibri" pitchFamily="34" charset="0"/>
            </a:endParaRPr>
          </a:p>
          <a:p>
            <a:pPr eaLnBrk="1" hangingPunct="1">
              <a:lnSpc>
                <a:spcPct val="130000"/>
              </a:lnSpc>
            </a:pPr>
            <a:r>
              <a:rPr lang="en-US" altLang="zh-CN" sz="1600" b="1" dirty="0" err="1">
                <a:solidFill>
                  <a:srgbClr val="000066"/>
                </a:solidFill>
                <a:latin typeface="Calibri" pitchFamily="34" charset="0"/>
              </a:rPr>
              <a:t>yw</a:t>
            </a:r>
            <a:endParaRPr lang="en-US" altLang="zh-CN" sz="1600" b="1" dirty="0">
              <a:solidFill>
                <a:srgbClr val="000066"/>
              </a:solidFill>
              <a:latin typeface="Calibri" pitchFamily="34" charset="0"/>
            </a:endParaRPr>
          </a:p>
          <a:p>
            <a:pPr eaLnBrk="1" hangingPunct="1">
              <a:lnSpc>
                <a:spcPct val="130000"/>
              </a:lnSpc>
            </a:pPr>
            <a:r>
              <a:rPr lang="en-US" altLang="zh-CN" sz="1600" b="1" dirty="0">
                <a:solidFill>
                  <a:srgbClr val="C00000"/>
                </a:solidFill>
                <a:latin typeface="Calibri" pitchFamily="34" charset="0"/>
              </a:rPr>
              <a:t>here</a:t>
            </a:r>
            <a:r>
              <a:rPr lang="en-US" altLang="zh-CN" sz="1600" b="1" dirty="0">
                <a:latin typeface="Calibri" pitchFamily="34" charset="0"/>
              </a:rPr>
              <a:t>) </a:t>
            </a:r>
            <a:r>
              <a:rPr lang="en-US" altLang="zh-CN" sz="1600" b="1" dirty="0">
                <a:solidFill>
                  <a:srgbClr val="006600"/>
                </a:solidFill>
                <a:latin typeface="Calibri" pitchFamily="34" charset="0"/>
              </a:rPr>
              <a:t>s</a:t>
            </a:r>
          </a:p>
          <a:p>
            <a:pPr eaLnBrk="1" hangingPunct="1">
              <a:lnSpc>
                <a:spcPct val="130000"/>
              </a:lnSpc>
            </a:pPr>
            <a:endParaRPr lang="en-US" altLang="zh-CN" sz="1600" b="1" dirty="0">
              <a:latin typeface="Calibri" pitchFamily="34" charset="0"/>
            </a:endParaRPr>
          </a:p>
          <a:p>
            <a:pPr eaLnBrk="1" hangingPunct="1">
              <a:lnSpc>
                <a:spcPct val="130000"/>
              </a:lnSpc>
            </a:pPr>
            <a:r>
              <a:rPr lang="en-US" altLang="zh-CN" sz="1600" b="1" dirty="0">
                <a:solidFill>
                  <a:srgbClr val="C00000"/>
                </a:solidFill>
                <a:latin typeface="Calibri" pitchFamily="34" charset="0"/>
              </a:rPr>
              <a:t>Now</a:t>
            </a:r>
          </a:p>
        </p:txBody>
      </p:sp>
      <p:pic>
        <p:nvPicPr>
          <p:cNvPr id="8" name="Picture 2" descr="C:\Users\win8\AppData\Roaming\Tencent\Users\1207799751\QQ\WinTemp\RichOle\RE2OZM84EO$2KH2P6LD7R9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620689"/>
            <a:ext cx="3168399"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691680" y="2780928"/>
            <a:ext cx="6564956" cy="2128531"/>
          </a:xfrm>
          <a:prstGeom prst="rect">
            <a:avLst/>
          </a:prstGeom>
        </p:spPr>
        <p:txBody>
          <a:bodyPr wrap="square">
            <a:spAutoFit/>
          </a:bodyPr>
          <a:lstStyle/>
          <a:p>
            <a:pPr>
              <a:lnSpc>
                <a:spcPct val="140000"/>
              </a:lnSpc>
            </a:pPr>
            <a:r>
              <a:rPr lang="en-US" altLang="zh-CN" sz="1600" b="1" dirty="0">
                <a:latin typeface="Calibri" pitchFamily="34" charset="0"/>
              </a:rPr>
              <a:t>Beautiful is the unmeaning of (silently) falling (everywhere) snow</a:t>
            </a:r>
          </a:p>
          <a:p>
            <a:pPr>
              <a:lnSpc>
                <a:spcPct val="140000"/>
              </a:lnSpc>
            </a:pPr>
            <a:endParaRPr lang="en-US" altLang="zh-CN" sz="1600" b="1" dirty="0">
              <a:solidFill>
                <a:srgbClr val="006600"/>
              </a:solidFill>
              <a:latin typeface="Calibri" pitchFamily="34" charset="0"/>
            </a:endParaRPr>
          </a:p>
          <a:p>
            <a:pPr>
              <a:lnSpc>
                <a:spcPct val="140000"/>
              </a:lnSpc>
            </a:pPr>
            <a:r>
              <a:rPr lang="en-US" altLang="zh-CN" sz="1600" b="1" dirty="0">
                <a:solidFill>
                  <a:srgbClr val="006600"/>
                </a:solidFill>
                <a:latin typeface="Calibri" pitchFamily="34" charset="0"/>
              </a:rPr>
              <a:t>Character Dismantlement:</a:t>
            </a:r>
          </a:p>
          <a:p>
            <a:pPr>
              <a:lnSpc>
                <a:spcPct val="140000"/>
              </a:lnSpc>
            </a:pPr>
            <a:r>
              <a:rPr lang="en-US" altLang="zh-CN" sz="1600" b="1" dirty="0">
                <a:latin typeface="Calibri" pitchFamily="34" charset="0"/>
              </a:rPr>
              <a:t>Beautiful snow: here and </a:t>
            </a:r>
            <a:r>
              <a:rPr lang="en-US" altLang="zh-CN" sz="1600" b="1" dirty="0">
                <a:solidFill>
                  <a:srgbClr val="C00000"/>
                </a:solidFill>
                <a:latin typeface="Calibri" pitchFamily="34" charset="0"/>
              </a:rPr>
              <a:t>Now</a:t>
            </a:r>
          </a:p>
          <a:p>
            <a:pPr>
              <a:lnSpc>
                <a:spcPct val="140000"/>
              </a:lnSpc>
            </a:pPr>
            <a:r>
              <a:rPr lang="en-US" altLang="zh-CN" sz="1600" b="1" dirty="0">
                <a:latin typeface="Calibri" pitchFamily="34" charset="0"/>
              </a:rPr>
              <a:t>unmeaning: </a:t>
            </a:r>
            <a:r>
              <a:rPr lang="en-US" altLang="zh-CN" sz="1600" b="1" dirty="0" err="1">
                <a:latin typeface="Calibri" pitchFamily="34" charset="0"/>
              </a:rPr>
              <a:t>unmea</a:t>
            </a:r>
            <a:r>
              <a:rPr lang="en-US" altLang="zh-CN" sz="1600" b="1" dirty="0">
                <a:latin typeface="Calibri" pitchFamily="34" charset="0"/>
              </a:rPr>
              <a:t>-ling, </a:t>
            </a:r>
            <a:r>
              <a:rPr lang="en-US" altLang="zh-CN" sz="1600" b="1" dirty="0" err="1">
                <a:latin typeface="Calibri" pitchFamily="34" charset="0"/>
              </a:rPr>
              <a:t>sil-ently</a:t>
            </a:r>
            <a:r>
              <a:rPr lang="en-US" altLang="zh-CN" sz="1600" b="1" dirty="0">
                <a:latin typeface="Calibri" pitchFamily="34" charset="0"/>
              </a:rPr>
              <a:t>, </a:t>
            </a:r>
            <a:r>
              <a:rPr lang="en-US" altLang="zh-CN" sz="1600" b="1" dirty="0" err="1">
                <a:latin typeface="Calibri" pitchFamily="34" charset="0"/>
              </a:rPr>
              <a:t>fal</a:t>
            </a:r>
            <a:r>
              <a:rPr lang="en-US" altLang="zh-CN" sz="1600" b="1" dirty="0">
                <a:latin typeface="Calibri" pitchFamily="34" charset="0"/>
              </a:rPr>
              <a:t>-ling, e-</a:t>
            </a:r>
            <a:r>
              <a:rPr lang="en-US" altLang="zh-CN" sz="1600" b="1" dirty="0" err="1">
                <a:latin typeface="Calibri" pitchFamily="34" charset="0"/>
              </a:rPr>
              <a:t>ver</a:t>
            </a:r>
            <a:r>
              <a:rPr lang="en-US" altLang="zh-CN" sz="1600" b="1" dirty="0">
                <a:latin typeface="Calibri" pitchFamily="34" charset="0"/>
              </a:rPr>
              <a:t>-</a:t>
            </a:r>
            <a:r>
              <a:rPr lang="en-US" altLang="zh-CN" sz="1600" b="1" dirty="0" err="1">
                <a:latin typeface="Calibri" pitchFamily="34" charset="0"/>
              </a:rPr>
              <a:t>yw</a:t>
            </a:r>
            <a:r>
              <a:rPr lang="en-US" altLang="zh-CN" sz="1600" b="1" dirty="0">
                <a:latin typeface="Calibri" pitchFamily="34" charset="0"/>
              </a:rPr>
              <a:t>, s-Now</a:t>
            </a:r>
          </a:p>
          <a:p>
            <a:pPr>
              <a:lnSpc>
                <a:spcPct val="140000"/>
              </a:lnSpc>
            </a:pPr>
            <a:r>
              <a:rPr lang="en-US" altLang="zh-CN" sz="1600" b="1" dirty="0">
                <a:latin typeface="Calibri" pitchFamily="34" charset="0"/>
              </a:rPr>
              <a:t>sound of falling snow: </a:t>
            </a:r>
            <a:r>
              <a:rPr lang="en-US" altLang="zh-CN" sz="1600" b="1" dirty="0" err="1">
                <a:latin typeface="Calibri" pitchFamily="34" charset="0"/>
              </a:rPr>
              <a:t>ning</a:t>
            </a:r>
            <a:r>
              <a:rPr lang="en-US" altLang="zh-CN" sz="1600" b="1" dirty="0">
                <a:latin typeface="Calibri" pitchFamily="34" charset="0"/>
              </a:rPr>
              <a:t>, ling, </a:t>
            </a:r>
            <a:r>
              <a:rPr lang="en-US" altLang="zh-CN" sz="1600" b="1" dirty="0" err="1">
                <a:latin typeface="Calibri" pitchFamily="34" charset="0"/>
              </a:rPr>
              <a:t>sil</a:t>
            </a:r>
            <a:r>
              <a:rPr lang="en-US" altLang="zh-CN" sz="1600" b="1" dirty="0">
                <a:latin typeface="Calibri" pitchFamily="34" charset="0"/>
              </a:rPr>
              <a:t>, s</a:t>
            </a:r>
            <a:endParaRPr lang="zh-CN" altLang="en-US" sz="1600" b="1" dirty="0">
              <a:latin typeface="Calibri" pitchFamily="34" charset="0"/>
            </a:endParaRPr>
          </a:p>
        </p:txBody>
      </p:sp>
      <p:sp>
        <p:nvSpPr>
          <p:cNvPr id="9" name="TextBox 8"/>
          <p:cNvSpPr txBox="1"/>
          <p:nvPr/>
        </p:nvSpPr>
        <p:spPr>
          <a:xfrm>
            <a:off x="5292080" y="764704"/>
            <a:ext cx="3528392" cy="1372683"/>
          </a:xfrm>
          <a:prstGeom prst="rect">
            <a:avLst/>
          </a:prstGeom>
          <a:noFill/>
        </p:spPr>
        <p:txBody>
          <a:bodyPr wrap="square" rtlCol="0">
            <a:spAutoFit/>
          </a:bodyPr>
          <a:lstStyle/>
          <a:p>
            <a:pPr>
              <a:lnSpc>
                <a:spcPct val="130000"/>
              </a:lnSpc>
            </a:pPr>
            <a:r>
              <a:rPr lang="en-US" altLang="zh-CN" sz="1600" b="1" dirty="0">
                <a:solidFill>
                  <a:srgbClr val="002060"/>
                </a:solidFill>
              </a:rPr>
              <a:t>falling snow: </a:t>
            </a:r>
            <a:r>
              <a:rPr lang="en-US" altLang="zh-CN" sz="1600" b="1" dirty="0"/>
              <a:t>an material image</a:t>
            </a:r>
          </a:p>
          <a:p>
            <a:pPr>
              <a:lnSpc>
                <a:spcPct val="130000"/>
              </a:lnSpc>
            </a:pPr>
            <a:r>
              <a:rPr lang="en-US" altLang="zh-CN" sz="1600" b="1" dirty="0">
                <a:solidFill>
                  <a:srgbClr val="002060"/>
                </a:solidFill>
              </a:rPr>
              <a:t>beautiful: </a:t>
            </a:r>
            <a:r>
              <a:rPr lang="en-US" altLang="zh-CN" sz="1600" b="1" dirty="0"/>
              <a:t>unseen immaterial concept, </a:t>
            </a:r>
            <a:r>
              <a:rPr lang="en-US" altLang="zh-CN" sz="1600" b="1" dirty="0">
                <a:solidFill>
                  <a:srgbClr val="002060"/>
                </a:solidFill>
              </a:rPr>
              <a:t>features: </a:t>
            </a:r>
            <a:r>
              <a:rPr lang="en-US" altLang="zh-CN" sz="1600" b="1" dirty="0"/>
              <a:t>pure, simple, natural, yet sometimes transitory</a:t>
            </a:r>
            <a:endParaRPr lang="zh-CN" altLang="en-US" sz="1600" b="1" dirty="0"/>
          </a:p>
        </p:txBody>
      </p:sp>
    </p:spTree>
    <p:extLst>
      <p:ext uri="{BB962C8B-B14F-4D97-AF65-F5344CB8AC3E}">
        <p14:creationId xmlns:p14="http://schemas.microsoft.com/office/powerpoint/2010/main" val="3818864629"/>
      </p:ext>
    </p:extLst>
  </p:cSld>
  <p:clrMapOvr>
    <a:masterClrMapping/>
  </p:clrMapOvr>
  <p:transition spd="slow">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80728"/>
            <a:ext cx="8208912" cy="4893647"/>
          </a:xfrm>
          <a:prstGeom prst="rect">
            <a:avLst/>
          </a:prstGeom>
          <a:noFill/>
        </p:spPr>
        <p:txBody>
          <a:bodyPr wrap="square" rtlCol="0">
            <a:spAutoFit/>
          </a:bodyPr>
          <a:lstStyle/>
          <a:p>
            <a:pPr>
              <a:lnSpc>
                <a:spcPct val="130000"/>
              </a:lnSpc>
            </a:pPr>
            <a:r>
              <a:rPr lang="en-US" altLang="zh-CN" sz="1600" b="1" dirty="0"/>
              <a:t>The poet employs the material image “falling snow” to visualize the dynamic process of nature</a:t>
            </a:r>
          </a:p>
          <a:p>
            <a:pPr>
              <a:lnSpc>
                <a:spcPct val="130000"/>
              </a:lnSpc>
            </a:pPr>
            <a:r>
              <a:rPr lang="en-US" altLang="zh-CN" sz="1600" b="1" dirty="0"/>
              <a:t>and make the reader perceive what is “beautiful.”</a:t>
            </a:r>
          </a:p>
          <a:p>
            <a:pPr>
              <a:lnSpc>
                <a:spcPct val="130000"/>
              </a:lnSpc>
            </a:pPr>
            <a:endParaRPr lang="en-US" altLang="zh-CN" sz="1600" b="1" dirty="0"/>
          </a:p>
          <a:p>
            <a:pPr>
              <a:lnSpc>
                <a:spcPct val="130000"/>
              </a:lnSpc>
            </a:pPr>
            <a:r>
              <a:rPr lang="en-US" altLang="zh-CN" sz="1600" b="1" dirty="0"/>
              <a:t>To express “the unmeaning of falling snow,” Cummings adopts the character dismantlement approach to split “unmeaning” into “</a:t>
            </a:r>
            <a:r>
              <a:rPr lang="en-US" altLang="zh-CN" sz="1600" b="1" dirty="0" err="1"/>
              <a:t>unmea</a:t>
            </a:r>
            <a:r>
              <a:rPr lang="en-US" altLang="zh-CN" sz="1600" b="1" dirty="0"/>
              <a:t> + </a:t>
            </a:r>
            <a:r>
              <a:rPr lang="en-US" altLang="zh-CN" sz="1600" b="1" dirty="0" err="1"/>
              <a:t>ning</a:t>
            </a:r>
            <a:r>
              <a:rPr lang="en-US" altLang="zh-CN" sz="1600" b="1" dirty="0"/>
              <a:t>,” which interrupts the continuity of the meaning. His direct treatment of “falling snow” as an “unmeaning” thing corresponds to the first principle of Imagism that Pound advocated. </a:t>
            </a:r>
          </a:p>
          <a:p>
            <a:pPr>
              <a:lnSpc>
                <a:spcPct val="130000"/>
              </a:lnSpc>
            </a:pPr>
            <a:endParaRPr lang="en-US" altLang="zh-CN" sz="1600" b="1" dirty="0"/>
          </a:p>
          <a:p>
            <a:pPr>
              <a:lnSpc>
                <a:spcPct val="130000"/>
              </a:lnSpc>
            </a:pPr>
            <a:r>
              <a:rPr lang="en-US" altLang="zh-CN" sz="1600" b="1" dirty="0"/>
              <a:t>To project its spatial visibility and temporal transiency, the poet dismantles “everywhere” into “e + </a:t>
            </a:r>
            <a:r>
              <a:rPr lang="en-US" altLang="zh-CN" sz="1600" b="1" dirty="0" err="1"/>
              <a:t>ver</a:t>
            </a:r>
            <a:r>
              <a:rPr lang="en-US" altLang="zh-CN" sz="1600" b="1" dirty="0"/>
              <a:t> + </a:t>
            </a:r>
            <a:r>
              <a:rPr lang="en-US" altLang="zh-CN" sz="1600" b="1" dirty="0" err="1"/>
              <a:t>yw</a:t>
            </a:r>
            <a:r>
              <a:rPr lang="en-US" altLang="zh-CN" sz="1600" b="1" dirty="0"/>
              <a:t> + here” and “snow” into “s + Now,” in which the meaningful phrase “here and Now” induces readers to experience the </a:t>
            </a:r>
            <a:r>
              <a:rPr lang="en-US" altLang="zh-CN" sz="1600" b="1" dirty="0" err="1"/>
              <a:t>visuality</a:t>
            </a:r>
            <a:r>
              <a:rPr lang="en-US" altLang="zh-CN" sz="1600" b="1" dirty="0"/>
              <a:t> of snow falling everywhere.</a:t>
            </a:r>
          </a:p>
          <a:p>
            <a:pPr>
              <a:lnSpc>
                <a:spcPct val="130000"/>
              </a:lnSpc>
            </a:pPr>
            <a:endParaRPr lang="en-US" altLang="zh-CN" sz="1600" b="1" dirty="0"/>
          </a:p>
          <a:p>
            <a:pPr>
              <a:lnSpc>
                <a:spcPct val="130000"/>
              </a:lnSpc>
            </a:pPr>
            <a:r>
              <a:rPr lang="en-US" altLang="zh-CN" sz="1600" b="1" dirty="0"/>
              <a:t>The capitalized “Now” illustrates a visual picture of the momentarily falling snow “here,” right on the spot which the poet sees or pictures mentally. Also, the dismantled parts, like “</a:t>
            </a:r>
            <a:r>
              <a:rPr lang="en-US" altLang="zh-CN" sz="1600" b="1" dirty="0" err="1"/>
              <a:t>ning</a:t>
            </a:r>
            <a:r>
              <a:rPr lang="en-US" altLang="zh-CN" sz="1600" b="1" dirty="0"/>
              <a:t>,” “ling,” “</a:t>
            </a:r>
            <a:r>
              <a:rPr lang="en-US" altLang="zh-CN" sz="1600" b="1" dirty="0" err="1"/>
              <a:t>sil</a:t>
            </a:r>
            <a:r>
              <a:rPr lang="en-US" altLang="zh-CN" sz="1600" b="1" dirty="0"/>
              <a:t>,” and “s,” make readers “here” seem to hear the sound of “silently falling snow.”</a:t>
            </a:r>
            <a:endParaRPr lang="zh-CN" altLang="en-US" sz="1600" b="1" dirty="0"/>
          </a:p>
        </p:txBody>
      </p:sp>
    </p:spTree>
    <p:extLst>
      <p:ext uri="{BB962C8B-B14F-4D97-AF65-F5344CB8AC3E}">
        <p14:creationId xmlns:p14="http://schemas.microsoft.com/office/powerpoint/2010/main" val="1266556016"/>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980728"/>
            <a:ext cx="8352928" cy="3613297"/>
          </a:xfrm>
          <a:prstGeom prst="rect">
            <a:avLst/>
          </a:prstGeom>
          <a:noFill/>
        </p:spPr>
        <p:txBody>
          <a:bodyPr wrap="square" rtlCol="0">
            <a:spAutoFit/>
          </a:bodyPr>
          <a:lstStyle/>
          <a:p>
            <a:pPr>
              <a:lnSpc>
                <a:spcPct val="130000"/>
              </a:lnSpc>
            </a:pPr>
            <a:r>
              <a:rPr lang="en-US" altLang="zh-CN" sz="1600" b="1" dirty="0"/>
              <a:t>Cummings utilizes his typical “visual stanza,” a spatial structure, in this “falling snow” poem to “create meaning which is not present in the words themselves” (</a:t>
            </a:r>
            <a:r>
              <a:rPr lang="en-US" altLang="zh-CN" sz="1600" b="1" dirty="0" err="1"/>
              <a:t>Heusser</a:t>
            </a:r>
            <a:r>
              <a:rPr lang="en-US" altLang="zh-CN" sz="1600" b="1" dirty="0"/>
              <a:t> 278). In such a “visual stanza” poem, “lines are arranged in reference, not to rhyme and meter, but to a shape reflecting the poet’s thought” (</a:t>
            </a:r>
            <a:r>
              <a:rPr lang="en-US" altLang="zh-CN" sz="1600" b="1" dirty="0" err="1"/>
              <a:t>Triem</a:t>
            </a:r>
            <a:r>
              <a:rPr lang="en-US" altLang="zh-CN" sz="1600" b="1" dirty="0"/>
              <a:t> 12). </a:t>
            </a:r>
          </a:p>
          <a:p>
            <a:pPr>
              <a:lnSpc>
                <a:spcPct val="130000"/>
              </a:lnSpc>
            </a:pPr>
            <a:endParaRPr lang="en-US" altLang="zh-CN" sz="1600" b="1" dirty="0"/>
          </a:p>
          <a:p>
            <a:pPr>
              <a:lnSpc>
                <a:spcPct val="130000"/>
              </a:lnSpc>
            </a:pPr>
            <a:r>
              <a:rPr lang="en-US" altLang="zh-CN" sz="1600" b="1" dirty="0"/>
              <a:t>For Cummings, the main qualities of “beautiful” are embodied in pure, simple, natural, yet sometimes transitory things, like “falling snow” in the physical world. </a:t>
            </a:r>
          </a:p>
          <a:p>
            <a:pPr>
              <a:lnSpc>
                <a:spcPct val="130000"/>
              </a:lnSpc>
            </a:pPr>
            <a:endParaRPr lang="en-US" altLang="zh-CN" sz="1600" b="1" dirty="0"/>
          </a:p>
          <a:p>
            <a:pPr>
              <a:lnSpc>
                <a:spcPct val="130000"/>
              </a:lnSpc>
            </a:pPr>
            <a:r>
              <a:rPr lang="en-US" altLang="zh-CN" sz="1600" b="1" dirty="0"/>
              <a:t>In this poem, through the material image of “falling snow,” the poet, therefore, unravels the unseen immaterial relations with the concept of “beautiful,” in which “the expression becomes an expressible that intervenes in sense together with content-expressible” (Wong 7).</a:t>
            </a:r>
            <a:endParaRPr lang="zh-CN" altLang="en-US" sz="1600" b="1" dirty="0">
              <a:solidFill>
                <a:srgbClr val="002060"/>
              </a:solidFill>
            </a:endParaRPr>
          </a:p>
        </p:txBody>
      </p:sp>
    </p:spTree>
    <p:extLst>
      <p:ext uri="{BB962C8B-B14F-4D97-AF65-F5344CB8AC3E}">
        <p14:creationId xmlns:p14="http://schemas.microsoft.com/office/powerpoint/2010/main" val="1266556016"/>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 name="TextBox 1"/>
          <p:cNvSpPr txBox="1"/>
          <p:nvPr/>
        </p:nvSpPr>
        <p:spPr>
          <a:xfrm>
            <a:off x="395536" y="764704"/>
            <a:ext cx="8424936" cy="5386090"/>
          </a:xfrm>
          <a:prstGeom prst="rect">
            <a:avLst/>
          </a:prstGeom>
          <a:noFill/>
        </p:spPr>
        <p:txBody>
          <a:bodyPr wrap="square" rtlCol="0">
            <a:spAutoFit/>
          </a:bodyPr>
          <a:lstStyle/>
          <a:p>
            <a:pPr>
              <a:lnSpc>
                <a:spcPct val="120000"/>
              </a:lnSpc>
            </a:pPr>
            <a:r>
              <a:rPr lang="en-US" altLang="zh-CN" sz="1600" b="1" dirty="0">
                <a:solidFill>
                  <a:srgbClr val="811C17"/>
                </a:solidFill>
                <a:latin typeface="Calibri" pitchFamily="34" charset="0"/>
              </a:rPr>
              <a:t>Manifest </a:t>
            </a:r>
            <a:r>
              <a:rPr lang="en-US" altLang="zh-CN" sz="1600" b="1" dirty="0" err="1">
                <a:solidFill>
                  <a:srgbClr val="811C17"/>
                </a:solidFill>
                <a:latin typeface="Calibri" pitchFamily="34" charset="0"/>
              </a:rPr>
              <a:t>Intertextuality</a:t>
            </a:r>
            <a:r>
              <a:rPr lang="en-US" altLang="zh-CN" sz="1600" b="1" dirty="0">
                <a:solidFill>
                  <a:srgbClr val="811C17"/>
                </a:solidFill>
                <a:latin typeface="Calibri" pitchFamily="34" charset="0"/>
              </a:rPr>
              <a:t> of Thinking and </a:t>
            </a:r>
            <a:r>
              <a:rPr lang="en-US" altLang="zh-CN" sz="1600" b="1" dirty="0" err="1">
                <a:solidFill>
                  <a:srgbClr val="811C17"/>
                </a:solidFill>
                <a:latin typeface="Calibri" pitchFamily="34" charset="0"/>
              </a:rPr>
              <a:t>Thinging</a:t>
            </a:r>
            <a:endParaRPr lang="en-US" altLang="zh-CN" sz="1600" b="1" dirty="0">
              <a:solidFill>
                <a:srgbClr val="811C17"/>
              </a:solidFill>
              <a:latin typeface="Calibri" pitchFamily="34" charset="0"/>
            </a:endParaRPr>
          </a:p>
          <a:p>
            <a:pPr>
              <a:lnSpc>
                <a:spcPct val="130000"/>
              </a:lnSpc>
            </a:pPr>
            <a:r>
              <a:rPr lang="en-US" altLang="zh-CN" sz="1600" b="1" dirty="0">
                <a:latin typeface="Calibri" pitchFamily="34" charset="0"/>
              </a:rPr>
              <a:t>Manifest </a:t>
            </a:r>
            <a:r>
              <a:rPr lang="en-US" altLang="zh-CN" sz="1600" b="1" dirty="0" err="1">
                <a:latin typeface="Calibri" pitchFamily="34" charset="0"/>
              </a:rPr>
              <a:t>intertextuality</a:t>
            </a:r>
            <a:r>
              <a:rPr lang="en-US" altLang="zh-CN" sz="1600" b="1" dirty="0">
                <a:latin typeface="Calibri" pitchFamily="34" charset="0"/>
              </a:rPr>
              <a:t> is another approach used by American poets to seek the representation of the unseen relation in the process of acculturation. It is used to describe the explicit reference within a text to other texts. </a:t>
            </a:r>
          </a:p>
          <a:p>
            <a:pPr>
              <a:lnSpc>
                <a:spcPct val="130000"/>
              </a:lnSpc>
            </a:pPr>
            <a:endParaRPr lang="en-US" altLang="zh-CN" sz="1600" b="1" dirty="0">
              <a:latin typeface="Calibri" pitchFamily="34" charset="0"/>
            </a:endParaRPr>
          </a:p>
          <a:p>
            <a:pPr>
              <a:lnSpc>
                <a:spcPct val="130000"/>
              </a:lnSpc>
            </a:pPr>
            <a:r>
              <a:rPr lang="en-US" altLang="zh-CN" sz="1600" b="1" dirty="0">
                <a:latin typeface="Calibri" pitchFamily="34" charset="0"/>
              </a:rPr>
              <a:t>It extends Julia </a:t>
            </a:r>
            <a:r>
              <a:rPr lang="en-US" altLang="zh-CN" sz="1600" b="1" dirty="0" err="1">
                <a:latin typeface="Calibri" pitchFamily="34" charset="0"/>
              </a:rPr>
              <a:t>Kristeva’s</a:t>
            </a:r>
            <a:r>
              <a:rPr lang="en-US" altLang="zh-CN" sz="1600" b="1" dirty="0">
                <a:latin typeface="Calibri" pitchFamily="34" charset="0"/>
              </a:rPr>
              <a:t> original concept of </a:t>
            </a:r>
            <a:r>
              <a:rPr lang="en-US" altLang="zh-CN" sz="1600" b="1" dirty="0" err="1">
                <a:latin typeface="Calibri" pitchFamily="34" charset="0"/>
              </a:rPr>
              <a:t>intertextuality</a:t>
            </a:r>
            <a:r>
              <a:rPr lang="en-US" altLang="zh-CN" sz="1600" b="1" dirty="0">
                <a:latin typeface="Calibri" pitchFamily="34" charset="0"/>
              </a:rPr>
              <a:t>, which is defined as “the transposition of one or more systems of signs into another, accompanied by a new articulation of the </a:t>
            </a:r>
            <a:r>
              <a:rPr lang="en-US" altLang="zh-CN" sz="1600" b="1" dirty="0" err="1">
                <a:latin typeface="Calibri" pitchFamily="34" charset="0"/>
              </a:rPr>
              <a:t>enunciative</a:t>
            </a:r>
            <a:r>
              <a:rPr lang="en-US" altLang="zh-CN" sz="1600" b="1" dirty="0">
                <a:latin typeface="Calibri" pitchFamily="34" charset="0"/>
              </a:rPr>
              <a:t> and denotative position” (</a:t>
            </a:r>
            <a:r>
              <a:rPr lang="en-US" altLang="zh-CN" sz="1600" b="1" dirty="0" err="1">
                <a:latin typeface="Calibri" pitchFamily="34" charset="0"/>
              </a:rPr>
              <a:t>Kristeva</a:t>
            </a:r>
            <a:r>
              <a:rPr lang="en-US" altLang="zh-CN" sz="1600" b="1" dirty="0">
                <a:latin typeface="Calibri" pitchFamily="34" charset="0"/>
              </a:rPr>
              <a:t> 15). </a:t>
            </a:r>
          </a:p>
          <a:p>
            <a:pPr>
              <a:lnSpc>
                <a:spcPct val="130000"/>
              </a:lnSpc>
            </a:pPr>
            <a:endParaRPr lang="en-US" altLang="zh-CN" sz="1600" b="1" dirty="0">
              <a:latin typeface="Calibri" pitchFamily="34" charset="0"/>
            </a:endParaRPr>
          </a:p>
          <a:p>
            <a:pPr>
              <a:lnSpc>
                <a:spcPct val="130000"/>
              </a:lnSpc>
            </a:pPr>
            <a:r>
              <a:rPr lang="en-US" altLang="zh-CN" sz="1600" b="1" dirty="0">
                <a:latin typeface="Calibri" pitchFamily="34" charset="0"/>
              </a:rPr>
              <a:t>“In manifest </a:t>
            </a:r>
            <a:r>
              <a:rPr lang="en-US" altLang="zh-CN" sz="1600" b="1" dirty="0" err="1">
                <a:latin typeface="Calibri" pitchFamily="34" charset="0"/>
              </a:rPr>
              <a:t>intertextuality</a:t>
            </a:r>
            <a:r>
              <a:rPr lang="en-US" altLang="zh-CN" sz="1600" b="1" dirty="0">
                <a:latin typeface="Calibri" pitchFamily="34" charset="0"/>
              </a:rPr>
              <a:t>, individual other texts are explicitly present in the text under analysis” (</a:t>
            </a:r>
            <a:r>
              <a:rPr lang="en-US" altLang="zh-CN" sz="1600" b="1" dirty="0" err="1">
                <a:latin typeface="Calibri" pitchFamily="34" charset="0"/>
              </a:rPr>
              <a:t>Fairclough</a:t>
            </a:r>
            <a:r>
              <a:rPr lang="en-US" altLang="zh-CN" sz="1600" b="1" dirty="0">
                <a:latin typeface="Calibri" pitchFamily="34" charset="0"/>
              </a:rPr>
              <a:t> 1992: 271). Its objective is “to specify what other texts are drawn upon in the constitution of the text being </a:t>
            </a:r>
            <a:r>
              <a:rPr lang="en-US" altLang="zh-CN" sz="1600" b="1" dirty="0" err="1">
                <a:latin typeface="Calibri" pitchFamily="34" charset="0"/>
              </a:rPr>
              <a:t>analysed</a:t>
            </a:r>
            <a:r>
              <a:rPr lang="en-US" altLang="zh-CN" sz="1600" b="1" dirty="0">
                <a:latin typeface="Calibri" pitchFamily="34" charset="0"/>
              </a:rPr>
              <a:t>, and how” (</a:t>
            </a:r>
            <a:r>
              <a:rPr lang="en-US" altLang="zh-CN" sz="1600" b="1" dirty="0" err="1">
                <a:latin typeface="Calibri" pitchFamily="34" charset="0"/>
              </a:rPr>
              <a:t>Fairclough</a:t>
            </a:r>
            <a:r>
              <a:rPr lang="en-US" altLang="zh-CN" sz="1600" b="1" dirty="0">
                <a:latin typeface="Calibri" pitchFamily="34" charset="0"/>
              </a:rPr>
              <a:t> 2006: 233).</a:t>
            </a:r>
          </a:p>
          <a:p>
            <a:pPr>
              <a:lnSpc>
                <a:spcPct val="120000"/>
              </a:lnSpc>
            </a:pPr>
            <a:r>
              <a:rPr lang="en-US" altLang="zh-CN" sz="1600" b="1" dirty="0">
                <a:solidFill>
                  <a:srgbClr val="000066"/>
                </a:solidFill>
                <a:latin typeface="Calibri" pitchFamily="34" charset="0"/>
              </a:rPr>
              <a:t> </a:t>
            </a:r>
            <a:endParaRPr lang="en-US" altLang="zh-CN" sz="1600" b="1" dirty="0">
              <a:latin typeface="Calibri" pitchFamily="34" charset="0"/>
            </a:endParaRPr>
          </a:p>
          <a:p>
            <a:pPr>
              <a:lnSpc>
                <a:spcPct val="120000"/>
              </a:lnSpc>
            </a:pPr>
            <a:r>
              <a:rPr lang="en-US" altLang="zh-CN" sz="1600" b="1" dirty="0">
                <a:latin typeface="Calibri" pitchFamily="34" charset="0"/>
              </a:rPr>
              <a:t>William Carlos Williams: No ideas but in </a:t>
            </a:r>
            <a:r>
              <a:rPr lang="en-US" altLang="zh-CN" sz="1600" b="1" dirty="0">
                <a:solidFill>
                  <a:srgbClr val="C00000"/>
                </a:solidFill>
                <a:latin typeface="Calibri" pitchFamily="34" charset="0"/>
              </a:rPr>
              <a:t>things</a:t>
            </a:r>
            <a:r>
              <a:rPr lang="en-US" altLang="zh-CN" sz="1600" b="1" dirty="0">
                <a:latin typeface="Calibri" pitchFamily="34" charset="0"/>
              </a:rPr>
              <a:t>.</a:t>
            </a:r>
          </a:p>
          <a:p>
            <a:pPr>
              <a:lnSpc>
                <a:spcPct val="120000"/>
              </a:lnSpc>
            </a:pPr>
            <a:r>
              <a:rPr lang="en-US" altLang="zh-CN" sz="1600" b="1" dirty="0">
                <a:latin typeface="Calibri" pitchFamily="34" charset="0"/>
              </a:rPr>
              <a:t>Wallace Stevens: No ideas about the thing but </a:t>
            </a:r>
            <a:r>
              <a:rPr lang="en-US" altLang="zh-CN" sz="1600" b="1" dirty="0">
                <a:solidFill>
                  <a:srgbClr val="C00000"/>
                </a:solidFill>
                <a:latin typeface="Calibri" pitchFamily="34" charset="0"/>
              </a:rPr>
              <a:t>the thing itself</a:t>
            </a:r>
            <a:r>
              <a:rPr lang="en-US" altLang="zh-CN" sz="1600" b="1" dirty="0">
                <a:latin typeface="Calibri" pitchFamily="34" charset="0"/>
              </a:rPr>
              <a:t>. </a:t>
            </a:r>
          </a:p>
          <a:p>
            <a:pPr>
              <a:lnSpc>
                <a:spcPct val="120000"/>
              </a:lnSpc>
            </a:pPr>
            <a:r>
              <a:rPr lang="en-US" altLang="zh-CN" sz="1600" b="1" dirty="0">
                <a:latin typeface="Calibri" pitchFamily="34" charset="0"/>
              </a:rPr>
              <a:t>Ezra Pound: Direct treatment of the “</a:t>
            </a:r>
            <a:r>
              <a:rPr lang="en-US" altLang="zh-CN" sz="1600" b="1" dirty="0">
                <a:solidFill>
                  <a:srgbClr val="C00000"/>
                </a:solidFill>
                <a:latin typeface="Calibri" pitchFamily="34" charset="0"/>
              </a:rPr>
              <a:t>thing</a:t>
            </a:r>
            <a:r>
              <a:rPr lang="en-US" altLang="zh-CN" sz="1600" b="1" dirty="0">
                <a:latin typeface="Calibri" pitchFamily="34" charset="0"/>
              </a:rPr>
              <a:t>,” whether subjective or objective.</a:t>
            </a:r>
          </a:p>
          <a:p>
            <a:pPr>
              <a:lnSpc>
                <a:spcPct val="120000"/>
              </a:lnSpc>
            </a:pPr>
            <a:r>
              <a:rPr lang="en-US" altLang="zh-CN" sz="1600" b="1" dirty="0">
                <a:latin typeface="Calibri" pitchFamily="34" charset="0"/>
              </a:rPr>
              <a:t>Ernest </a:t>
            </a:r>
            <a:r>
              <a:rPr lang="en-US" altLang="zh-CN" sz="1600" b="1" dirty="0" err="1">
                <a:latin typeface="Calibri" pitchFamily="34" charset="0"/>
              </a:rPr>
              <a:t>Fenollosa</a:t>
            </a:r>
            <a:r>
              <a:rPr lang="en-US" altLang="zh-CN" sz="1600" b="1" dirty="0">
                <a:latin typeface="Calibri" pitchFamily="34" charset="0"/>
              </a:rPr>
              <a:t>: Thinking is </a:t>
            </a:r>
            <a:r>
              <a:rPr lang="en-US" altLang="zh-CN" sz="1600" b="1" dirty="0" err="1">
                <a:solidFill>
                  <a:srgbClr val="C00000"/>
                </a:solidFill>
                <a:latin typeface="Calibri" pitchFamily="34" charset="0"/>
              </a:rPr>
              <a:t>thinging</a:t>
            </a:r>
            <a:r>
              <a:rPr lang="en-US" altLang="zh-CN" sz="1600" b="1" dirty="0">
                <a:latin typeface="Calibri" pitchFamily="34" charset="0"/>
              </a:rPr>
              <a:t>. </a:t>
            </a:r>
          </a:p>
        </p:txBody>
      </p:sp>
    </p:spTree>
    <p:extLst>
      <p:ext uri="{BB962C8B-B14F-4D97-AF65-F5344CB8AC3E}">
        <p14:creationId xmlns:p14="http://schemas.microsoft.com/office/powerpoint/2010/main" val="1290168591"/>
      </p:ext>
    </p:extLst>
  </p:cSld>
  <p:clrMapOvr>
    <a:masterClrMapping/>
  </p:clrMapOvr>
  <p:transition spd="slow">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TextBox 2"/>
          <p:cNvSpPr txBox="1"/>
          <p:nvPr/>
        </p:nvSpPr>
        <p:spPr>
          <a:xfrm>
            <a:off x="264637" y="505873"/>
            <a:ext cx="5603507" cy="5543056"/>
          </a:xfrm>
          <a:prstGeom prst="rect">
            <a:avLst/>
          </a:prstGeom>
          <a:noFill/>
        </p:spPr>
        <p:txBody>
          <a:bodyPr wrap="square" rtlCol="0">
            <a:spAutoFit/>
          </a:bodyPr>
          <a:lstStyle/>
          <a:p>
            <a:pPr>
              <a:lnSpc>
                <a:spcPct val="110000"/>
              </a:lnSpc>
            </a:pPr>
            <a:r>
              <a:rPr lang="en-US" altLang="zh-CN" sz="1600" b="1" dirty="0">
                <a:solidFill>
                  <a:srgbClr val="002060"/>
                </a:solidFill>
              </a:rPr>
              <a:t>Allen Ginsberg: </a:t>
            </a:r>
            <a:r>
              <a:rPr lang="zh-CN" altLang="en-US" sz="1600" dirty="0">
                <a:solidFill>
                  <a:srgbClr val="002060"/>
                </a:solidFill>
              </a:rPr>
              <a:t> </a:t>
            </a:r>
            <a:r>
              <a:rPr lang="en-US" altLang="zh-CN" sz="1600" b="1" i="1" dirty="0">
                <a:solidFill>
                  <a:srgbClr val="002060"/>
                </a:solidFill>
              </a:rPr>
              <a:t>Wichita Vortex Sutra</a:t>
            </a:r>
          </a:p>
          <a:p>
            <a:pPr>
              <a:lnSpc>
                <a:spcPct val="110000"/>
              </a:lnSpc>
            </a:pPr>
            <a:r>
              <a:rPr lang="en-US" altLang="zh-CN" sz="1600" b="1" i="1" dirty="0">
                <a:solidFill>
                  <a:srgbClr val="002060"/>
                </a:solidFill>
              </a:rPr>
              <a:t>   </a:t>
            </a:r>
          </a:p>
          <a:p>
            <a:pPr>
              <a:lnSpc>
                <a:spcPct val="110000"/>
              </a:lnSpc>
            </a:pPr>
            <a:r>
              <a:rPr lang="en-US" altLang="zh-CN" sz="1600" b="1" dirty="0"/>
              <a:t>                            Language, language </a:t>
            </a:r>
          </a:p>
          <a:p>
            <a:pPr>
              <a:lnSpc>
                <a:spcPct val="110000"/>
              </a:lnSpc>
            </a:pPr>
            <a:r>
              <a:rPr lang="en-US" altLang="zh-CN" sz="1600" b="1" dirty="0">
                <a:solidFill>
                  <a:schemeClr val="accent6">
                    <a:lumMod val="50000"/>
                  </a:schemeClr>
                </a:solidFill>
              </a:rPr>
              <a:t>Ezra Pound the Chinese Written Character for truth</a:t>
            </a:r>
          </a:p>
          <a:p>
            <a:pPr>
              <a:lnSpc>
                <a:spcPct val="110000"/>
              </a:lnSpc>
            </a:pPr>
            <a:r>
              <a:rPr lang="en-US" altLang="zh-CN" sz="1600" b="1" dirty="0">
                <a:solidFill>
                  <a:schemeClr val="accent6">
                    <a:lumMod val="50000"/>
                  </a:schemeClr>
                </a:solidFill>
              </a:rPr>
              <a:t>                           defined as man standing by his word</a:t>
            </a:r>
          </a:p>
          <a:p>
            <a:pPr>
              <a:lnSpc>
                <a:spcPct val="110000"/>
              </a:lnSpc>
            </a:pPr>
            <a:r>
              <a:rPr lang="en-US" altLang="zh-CN" sz="1600" b="1" dirty="0"/>
              <a:t>                                       </a:t>
            </a:r>
            <a:r>
              <a:rPr lang="en-US" altLang="zh-CN" sz="1600" b="1" dirty="0">
                <a:solidFill>
                  <a:schemeClr val="accent3">
                    <a:lumMod val="50000"/>
                  </a:schemeClr>
                </a:solidFill>
              </a:rPr>
              <a:t>Word picture:                     forked creature</a:t>
            </a:r>
          </a:p>
          <a:p>
            <a:pPr>
              <a:lnSpc>
                <a:spcPct val="110000"/>
              </a:lnSpc>
            </a:pPr>
            <a:r>
              <a:rPr lang="en-US" altLang="zh-CN" sz="1600" b="1" dirty="0">
                <a:solidFill>
                  <a:schemeClr val="accent3">
                    <a:lumMod val="50000"/>
                  </a:schemeClr>
                </a:solidFill>
              </a:rPr>
              <a:t>                                                                                                   Man</a:t>
            </a:r>
          </a:p>
          <a:p>
            <a:pPr>
              <a:lnSpc>
                <a:spcPct val="110000"/>
              </a:lnSpc>
            </a:pPr>
            <a:r>
              <a:rPr lang="en-US" altLang="zh-CN" sz="1600" b="1" dirty="0">
                <a:solidFill>
                  <a:schemeClr val="accent3">
                    <a:lumMod val="50000"/>
                  </a:schemeClr>
                </a:solidFill>
              </a:rPr>
              <a:t>                     standing by a box, birds flying out</a:t>
            </a:r>
          </a:p>
          <a:p>
            <a:pPr>
              <a:lnSpc>
                <a:spcPct val="110000"/>
              </a:lnSpc>
            </a:pPr>
            <a:r>
              <a:rPr lang="en-US" altLang="zh-CN" sz="1600" b="1" dirty="0">
                <a:solidFill>
                  <a:schemeClr val="accent3">
                    <a:lumMod val="50000"/>
                  </a:schemeClr>
                </a:solidFill>
              </a:rPr>
              <a:t>                                         representing mouth speech</a:t>
            </a:r>
          </a:p>
          <a:p>
            <a:pPr>
              <a:lnSpc>
                <a:spcPct val="110000"/>
              </a:lnSpc>
            </a:pPr>
            <a:r>
              <a:rPr lang="en-US" altLang="zh-CN" sz="1600" b="1" dirty="0"/>
              <a:t>…… </a:t>
            </a:r>
          </a:p>
          <a:p>
            <a:pPr>
              <a:lnSpc>
                <a:spcPct val="110000"/>
              </a:lnSpc>
            </a:pPr>
            <a:r>
              <a:rPr lang="en-US" altLang="zh-CN" sz="1600" b="1" dirty="0"/>
              <a:t>                                                 The war is language, </a:t>
            </a:r>
          </a:p>
          <a:p>
            <a:pPr>
              <a:lnSpc>
                <a:spcPct val="110000"/>
              </a:lnSpc>
            </a:pPr>
            <a:r>
              <a:rPr lang="en-US" altLang="zh-CN" sz="1600" b="1" dirty="0"/>
              <a:t>                                                                 language abused</a:t>
            </a:r>
          </a:p>
          <a:p>
            <a:pPr>
              <a:lnSpc>
                <a:spcPct val="110000"/>
              </a:lnSpc>
            </a:pPr>
            <a:r>
              <a:rPr lang="en-US" altLang="zh-CN" sz="1600" b="1" dirty="0"/>
              <a:t>                                                                                   for Advertisement,</a:t>
            </a:r>
          </a:p>
          <a:p>
            <a:pPr>
              <a:lnSpc>
                <a:spcPct val="110000"/>
              </a:lnSpc>
            </a:pPr>
            <a:r>
              <a:rPr lang="en-US" altLang="zh-CN" sz="1600" b="1" dirty="0"/>
              <a:t>                                                                 language used</a:t>
            </a:r>
          </a:p>
          <a:p>
            <a:pPr>
              <a:lnSpc>
                <a:spcPct val="110000"/>
              </a:lnSpc>
            </a:pPr>
            <a:r>
              <a:rPr lang="en-US" altLang="zh-CN" sz="1600" b="1" dirty="0"/>
              <a:t>                                                   like magic for power on the planet: </a:t>
            </a:r>
          </a:p>
          <a:p>
            <a:pPr>
              <a:lnSpc>
                <a:spcPct val="110000"/>
              </a:lnSpc>
            </a:pPr>
            <a:r>
              <a:rPr lang="en-US" altLang="zh-CN" sz="1600" b="1" dirty="0"/>
              <a:t>Black Magic language, </a:t>
            </a:r>
          </a:p>
          <a:p>
            <a:pPr>
              <a:lnSpc>
                <a:spcPct val="110000"/>
              </a:lnSpc>
            </a:pPr>
            <a:r>
              <a:rPr lang="en-US" altLang="zh-CN" sz="1600" b="1" dirty="0"/>
              <a:t>                formulas for reality</a:t>
            </a:r>
            <a:r>
              <a:rPr lang="zh-CN" altLang="zh-CN" sz="1600" b="1" dirty="0"/>
              <a:t>—</a:t>
            </a:r>
            <a:r>
              <a:rPr lang="en-US" altLang="zh-CN" sz="1600" b="1" dirty="0"/>
              <a:t> </a:t>
            </a:r>
          </a:p>
          <a:p>
            <a:pPr>
              <a:lnSpc>
                <a:spcPct val="110000"/>
              </a:lnSpc>
            </a:pPr>
            <a:r>
              <a:rPr lang="en-US" altLang="zh-CN" sz="1600" b="1" dirty="0"/>
              <a:t>                Communism is a 9 letter word </a:t>
            </a:r>
          </a:p>
          <a:p>
            <a:pPr>
              <a:lnSpc>
                <a:spcPct val="110000"/>
              </a:lnSpc>
            </a:pPr>
            <a:r>
              <a:rPr lang="en-US" altLang="zh-CN" sz="1600" b="1" dirty="0"/>
              <a:t>                 used by inferior magicians with </a:t>
            </a:r>
          </a:p>
          <a:p>
            <a:pPr>
              <a:lnSpc>
                <a:spcPct val="110000"/>
              </a:lnSpc>
            </a:pPr>
            <a:r>
              <a:rPr lang="en-US" altLang="zh-CN" sz="1600" b="1" dirty="0"/>
              <a:t>the wrong alchemical formula for transforming earth into gold</a:t>
            </a:r>
            <a:r>
              <a:rPr lang="en-US" altLang="zh-CN" b="1" dirty="0"/>
              <a:t>                    </a:t>
            </a:r>
          </a:p>
        </p:txBody>
      </p:sp>
      <p:sp>
        <p:nvSpPr>
          <p:cNvPr id="4" name="TextBox 3"/>
          <p:cNvSpPr txBox="1"/>
          <p:nvPr/>
        </p:nvSpPr>
        <p:spPr>
          <a:xfrm>
            <a:off x="6084168" y="836712"/>
            <a:ext cx="2083031" cy="830997"/>
          </a:xfrm>
          <a:prstGeom prst="rect">
            <a:avLst/>
          </a:prstGeom>
          <a:noFill/>
        </p:spPr>
        <p:txBody>
          <a:bodyPr wrap="square" rtlCol="0">
            <a:spAutoFit/>
          </a:bodyPr>
          <a:lstStyle/>
          <a:p>
            <a:r>
              <a:rPr lang="zh-CN" altLang="en-US" sz="1600" b="1" dirty="0">
                <a:solidFill>
                  <a:srgbClr val="C00000"/>
                </a:solidFill>
              </a:rPr>
              <a:t>信 </a:t>
            </a:r>
            <a:r>
              <a:rPr lang="en-US" altLang="zh-CN" sz="1600" b="1" dirty="0">
                <a:solidFill>
                  <a:srgbClr val="C00000"/>
                </a:solidFill>
              </a:rPr>
              <a:t>= </a:t>
            </a:r>
            <a:r>
              <a:rPr lang="zh-CN" altLang="en-US" sz="1600" b="1" dirty="0">
                <a:solidFill>
                  <a:srgbClr val="C00000"/>
                </a:solidFill>
              </a:rPr>
              <a:t>人 </a:t>
            </a:r>
            <a:r>
              <a:rPr lang="en-US" altLang="zh-CN" sz="1600" b="1" dirty="0">
                <a:solidFill>
                  <a:srgbClr val="C00000"/>
                </a:solidFill>
              </a:rPr>
              <a:t>+ </a:t>
            </a:r>
            <a:r>
              <a:rPr lang="zh-CN" altLang="en-US" sz="1600" b="1" dirty="0">
                <a:solidFill>
                  <a:srgbClr val="C00000"/>
                </a:solidFill>
              </a:rPr>
              <a:t>言</a:t>
            </a:r>
            <a:endParaRPr lang="en-US" altLang="zh-CN" sz="1600" b="1" dirty="0">
              <a:solidFill>
                <a:srgbClr val="C00000"/>
              </a:solidFill>
            </a:endParaRPr>
          </a:p>
          <a:p>
            <a:endParaRPr lang="en-US" altLang="zh-CN" sz="1600" b="1" dirty="0">
              <a:solidFill>
                <a:srgbClr val="C00000"/>
              </a:solidFill>
            </a:endParaRPr>
          </a:p>
          <a:p>
            <a:r>
              <a:rPr lang="zh-CN" altLang="en-US" sz="1600" b="1" dirty="0">
                <a:solidFill>
                  <a:srgbClr val="002060"/>
                </a:solidFill>
              </a:rPr>
              <a:t>言 </a:t>
            </a:r>
            <a:r>
              <a:rPr lang="en-US" altLang="zh-CN" sz="1600" b="1" dirty="0">
                <a:solidFill>
                  <a:srgbClr val="002060"/>
                </a:solidFill>
              </a:rPr>
              <a:t>= </a:t>
            </a:r>
            <a:r>
              <a:rPr lang="zh-CN" altLang="en-US" sz="1600" b="1" dirty="0">
                <a:solidFill>
                  <a:srgbClr val="002060"/>
                </a:solidFill>
              </a:rPr>
              <a:t>人 </a:t>
            </a:r>
            <a:r>
              <a:rPr lang="en-US" altLang="zh-CN" sz="1600" b="1" dirty="0">
                <a:solidFill>
                  <a:srgbClr val="002060"/>
                </a:solidFill>
              </a:rPr>
              <a:t>+ </a:t>
            </a:r>
            <a:r>
              <a:rPr lang="zh-CN" altLang="en-US" sz="1600" b="1" dirty="0">
                <a:solidFill>
                  <a:srgbClr val="002060"/>
                </a:solidFill>
              </a:rPr>
              <a:t>丶</a:t>
            </a:r>
            <a:r>
              <a:rPr lang="en-US" altLang="zh-CN" sz="1600" b="1" dirty="0">
                <a:solidFill>
                  <a:srgbClr val="002060"/>
                </a:solidFill>
              </a:rPr>
              <a:t> + </a:t>
            </a:r>
            <a:r>
              <a:rPr lang="zh-CN" altLang="en-US" sz="1600" b="1" dirty="0">
                <a:solidFill>
                  <a:srgbClr val="002060"/>
                </a:solidFill>
              </a:rPr>
              <a:t>口</a:t>
            </a:r>
            <a:endParaRPr lang="en-US" altLang="zh-CN" sz="1600" b="1" dirty="0">
              <a:solidFill>
                <a:srgbClr val="002060"/>
              </a:solidFill>
            </a:endParaRPr>
          </a:p>
        </p:txBody>
      </p:sp>
      <p:sp>
        <p:nvSpPr>
          <p:cNvPr id="8" name="TextBox 7"/>
          <p:cNvSpPr txBox="1"/>
          <p:nvPr/>
        </p:nvSpPr>
        <p:spPr>
          <a:xfrm>
            <a:off x="5868144" y="1844824"/>
            <a:ext cx="3096344" cy="3465564"/>
          </a:xfrm>
          <a:prstGeom prst="rect">
            <a:avLst/>
          </a:prstGeom>
          <a:noFill/>
        </p:spPr>
        <p:txBody>
          <a:bodyPr wrap="square" rtlCol="0">
            <a:spAutoFit/>
          </a:bodyPr>
          <a:lstStyle/>
          <a:p>
            <a:r>
              <a:rPr lang="en-US" altLang="zh-CN" sz="1600" b="1" dirty="0">
                <a:solidFill>
                  <a:srgbClr val="002060"/>
                </a:solidFill>
                <a:latin typeface="Calibri" pitchFamily="34" charset="0"/>
              </a:rPr>
              <a:t>Manifest </a:t>
            </a:r>
            <a:r>
              <a:rPr lang="en-US" altLang="zh-CN" sz="1600" b="1" dirty="0" err="1">
                <a:solidFill>
                  <a:srgbClr val="002060"/>
                </a:solidFill>
                <a:latin typeface="Calibri" pitchFamily="34" charset="0"/>
              </a:rPr>
              <a:t>Intertextuality</a:t>
            </a:r>
            <a:endParaRPr lang="en-US" altLang="zh-CN" sz="1600" b="1" dirty="0">
              <a:solidFill>
                <a:srgbClr val="002060"/>
              </a:solidFill>
              <a:latin typeface="Calibri" pitchFamily="34" charset="0"/>
            </a:endParaRPr>
          </a:p>
          <a:p>
            <a:endParaRPr lang="en-US" altLang="zh-CN" sz="1600" b="1" dirty="0">
              <a:solidFill>
                <a:srgbClr val="002060"/>
              </a:solidFill>
              <a:latin typeface="Calibri" pitchFamily="34" charset="0"/>
            </a:endParaRPr>
          </a:p>
          <a:p>
            <a:pPr>
              <a:lnSpc>
                <a:spcPct val="130000"/>
              </a:lnSpc>
            </a:pPr>
            <a:r>
              <a:rPr lang="en-US" altLang="zh-CN" sz="1600" b="1" dirty="0" err="1">
                <a:solidFill>
                  <a:srgbClr val="002060"/>
                </a:solidFill>
              </a:rPr>
              <a:t>Fenollosa’s</a:t>
            </a:r>
            <a:r>
              <a:rPr lang="en-US" altLang="zh-CN" sz="1600" b="1" dirty="0">
                <a:solidFill>
                  <a:srgbClr val="002060"/>
                </a:solidFill>
              </a:rPr>
              <a:t> Essays</a:t>
            </a:r>
            <a:endParaRPr lang="en-US" altLang="zh-CN" sz="1600" b="1" dirty="0">
              <a:solidFill>
                <a:srgbClr val="002060"/>
              </a:solidFill>
              <a:latin typeface="Calibri" pitchFamily="34" charset="0"/>
            </a:endParaRPr>
          </a:p>
          <a:p>
            <a:pPr>
              <a:lnSpc>
                <a:spcPct val="130000"/>
              </a:lnSpc>
            </a:pPr>
            <a:r>
              <a:rPr lang="en-US" altLang="zh-CN" sz="1600" b="1" dirty="0"/>
              <a:t>“Man and word, man standing by his word, man of his word, truth, sincere, unwavering.”  </a:t>
            </a:r>
          </a:p>
          <a:p>
            <a:pPr>
              <a:lnSpc>
                <a:spcPct val="130000"/>
              </a:lnSpc>
            </a:pPr>
            <a:endParaRPr lang="en-US" altLang="zh-CN" sz="1600" b="1" dirty="0"/>
          </a:p>
          <a:p>
            <a:pPr>
              <a:lnSpc>
                <a:spcPct val="130000"/>
              </a:lnSpc>
            </a:pPr>
            <a:r>
              <a:rPr lang="en-US" altLang="zh-CN" sz="1600" b="1" dirty="0"/>
              <a:t>“The word sign is radical supposedly from combination of tongue and above: ? Mouth with tongue coming out it.”</a:t>
            </a:r>
            <a:endParaRPr lang="zh-CN" altLang="en-US" dirty="0"/>
          </a:p>
        </p:txBody>
      </p:sp>
    </p:spTree>
    <p:extLst>
      <p:ext uri="{BB962C8B-B14F-4D97-AF65-F5344CB8AC3E}">
        <p14:creationId xmlns:p14="http://schemas.microsoft.com/office/powerpoint/2010/main" val="2407502323"/>
      </p:ext>
    </p:extLst>
  </p:cSld>
  <p:clrMapOvr>
    <a:masterClrMapping/>
  </p:clrMapOvr>
  <p:transition spd="slow">
    <p:push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08720"/>
            <a:ext cx="8136904" cy="4179606"/>
          </a:xfrm>
          <a:prstGeom prst="rect">
            <a:avLst/>
          </a:prstGeom>
          <a:noFill/>
        </p:spPr>
        <p:txBody>
          <a:bodyPr wrap="square" rtlCol="0">
            <a:spAutoFit/>
          </a:bodyPr>
          <a:lstStyle/>
          <a:p>
            <a:pPr>
              <a:lnSpc>
                <a:spcPct val="130000"/>
              </a:lnSpc>
            </a:pPr>
            <a:r>
              <a:rPr lang="en-US" altLang="zh-CN" sz="1600" b="1" dirty="0"/>
              <a:t>The title “vortex” has a twofold meaning: </a:t>
            </a:r>
          </a:p>
          <a:p>
            <a:pPr marL="342900" indent="-342900">
              <a:lnSpc>
                <a:spcPct val="130000"/>
              </a:lnSpc>
              <a:buAutoNum type="arabicParenR"/>
            </a:pPr>
            <a:r>
              <a:rPr lang="en-US" altLang="zh-CN" sz="1600" b="1" dirty="0"/>
              <a:t>Pound’s poetic revolutionary movement in the wake of imagism (later “</a:t>
            </a:r>
            <a:r>
              <a:rPr lang="en-US" altLang="zh-CN" sz="1600" b="1" dirty="0" err="1"/>
              <a:t>vorticism</a:t>
            </a:r>
            <a:r>
              <a:rPr lang="en-US" altLang="zh-CN" sz="1600" b="1" dirty="0"/>
              <a:t>”) that Ginsberg claims to follow; </a:t>
            </a:r>
          </a:p>
          <a:p>
            <a:pPr marL="342900" indent="-342900">
              <a:lnSpc>
                <a:spcPct val="130000"/>
              </a:lnSpc>
              <a:buAutoNum type="arabicParenR"/>
            </a:pPr>
            <a:r>
              <a:rPr lang="en-US" altLang="zh-CN" sz="1600" b="1" dirty="0"/>
              <a:t>the nation’s crisis of integrity, for it is now falling into a vortex. </a:t>
            </a:r>
          </a:p>
          <a:p>
            <a:pPr marL="342900" indent="-342900">
              <a:lnSpc>
                <a:spcPct val="130000"/>
              </a:lnSpc>
            </a:pPr>
            <a:r>
              <a:rPr lang="en-US" altLang="zh-CN" sz="1600" b="1" dirty="0"/>
              <a:t>The word “sutra” suggests that this poem appears to be like a Buddhist teaching on integrity.</a:t>
            </a:r>
          </a:p>
          <a:p>
            <a:endParaRPr lang="en-US" altLang="zh-CN" sz="1600" b="1" dirty="0">
              <a:solidFill>
                <a:srgbClr val="002060"/>
              </a:solidFill>
            </a:endParaRPr>
          </a:p>
          <a:p>
            <a:pPr marL="342900" indent="-342900">
              <a:lnSpc>
                <a:spcPct val="130000"/>
              </a:lnSpc>
            </a:pPr>
            <a:r>
              <a:rPr lang="en-US" altLang="zh-CN" sz="1600" b="1" dirty="0">
                <a:solidFill>
                  <a:srgbClr val="002060"/>
                </a:solidFill>
              </a:rPr>
              <a:t>Thinking-and-</a:t>
            </a:r>
            <a:r>
              <a:rPr lang="en-US" altLang="zh-CN" sz="1600" b="1" dirty="0" err="1">
                <a:solidFill>
                  <a:srgbClr val="002060"/>
                </a:solidFill>
              </a:rPr>
              <a:t>Thinging</a:t>
            </a:r>
            <a:r>
              <a:rPr lang="en-US" altLang="zh-CN" sz="1600" b="1" dirty="0">
                <a:solidFill>
                  <a:srgbClr val="002060"/>
                </a:solidFill>
              </a:rPr>
              <a:t> </a:t>
            </a:r>
          </a:p>
          <a:p>
            <a:pPr>
              <a:lnSpc>
                <a:spcPct val="130000"/>
              </a:lnSpc>
            </a:pPr>
            <a:r>
              <a:rPr lang="en-US" altLang="zh-CN" sz="1600" b="1" dirty="0"/>
              <a:t>The dismantled part “mouth” from the character “word,” “representing mouth speech,” makes the character “truth” in this poem shift from the moral thinking of the “truth” to the natural process of the “word picture,” a sort of </a:t>
            </a:r>
            <a:r>
              <a:rPr lang="en-US" altLang="zh-CN" sz="1600" b="1" dirty="0" err="1"/>
              <a:t>thinging</a:t>
            </a:r>
            <a:r>
              <a:rPr lang="en-US" altLang="zh-CN" sz="1600" b="1" dirty="0"/>
              <a:t>. </a:t>
            </a:r>
          </a:p>
          <a:p>
            <a:pPr>
              <a:lnSpc>
                <a:spcPct val="130000"/>
              </a:lnSpc>
            </a:pPr>
            <a:endParaRPr lang="en-US" altLang="zh-CN" sz="1600" b="1" dirty="0"/>
          </a:p>
          <a:p>
            <a:pPr>
              <a:lnSpc>
                <a:spcPct val="130000"/>
              </a:lnSpc>
            </a:pPr>
            <a:r>
              <a:rPr lang="en-US" altLang="zh-CN" sz="1600" b="1" dirty="0"/>
              <a:t>Language is a record of one’s thinking, but its unseen power should not be ignored, for it can be used as a weapon.</a:t>
            </a:r>
            <a:endParaRPr lang="zh-CN" altLang="en-US" dirty="0"/>
          </a:p>
        </p:txBody>
      </p:sp>
    </p:spTree>
    <p:extLst>
      <p:ext uri="{BB962C8B-B14F-4D97-AF65-F5344CB8AC3E}">
        <p14:creationId xmlns:p14="http://schemas.microsoft.com/office/powerpoint/2010/main" val="1266556016"/>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5" name="Picture 3" descr="C:\Users\win8\AppData\Roaming\Tencent\Users\1207799751\QQ\WinTemp\RichOle\6%9NE7G6PW5I6QPW~()03Y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40768"/>
            <a:ext cx="2461186"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38471" y="641639"/>
            <a:ext cx="2465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b="1" dirty="0">
                <a:solidFill>
                  <a:srgbClr val="000066"/>
                </a:solidFill>
                <a:latin typeface="Calibri" pitchFamily="34" charset="0"/>
              </a:rPr>
              <a:t>Lew Welch (1926-1971)</a:t>
            </a:r>
            <a:endParaRPr lang="zh-CN" altLang="en-US" b="1" dirty="0">
              <a:solidFill>
                <a:srgbClr val="000066"/>
              </a:solidFill>
              <a:latin typeface="Calibri" pitchFamily="34" charset="0"/>
            </a:endParaRPr>
          </a:p>
        </p:txBody>
      </p:sp>
      <p:pic>
        <p:nvPicPr>
          <p:cNvPr id="7" name="图片 4" descr="C:\Users\win8\AppData\Roaming\Tencent\Users\1207799751\QQ\WinTemp\RichOle\]`PJY$KI4C1LPH)85J~5KG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1052736"/>
            <a:ext cx="5078531" cy="496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4788024" y="595751"/>
            <a:ext cx="23762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2000" b="1" i="1" dirty="0">
                <a:solidFill>
                  <a:srgbClr val="000066"/>
                </a:solidFill>
                <a:latin typeface="Calibri" pitchFamily="34" charset="0"/>
              </a:rPr>
              <a:t>The Wanderer</a:t>
            </a:r>
            <a:endParaRPr lang="zh-CN" altLang="en-US" sz="2000" b="1" i="1" dirty="0">
              <a:solidFill>
                <a:srgbClr val="000066"/>
              </a:solidFill>
              <a:latin typeface="Calibri" pitchFamily="34" charset="0"/>
            </a:endParaRPr>
          </a:p>
        </p:txBody>
      </p:sp>
      <p:sp>
        <p:nvSpPr>
          <p:cNvPr id="9" name="TextBox 2"/>
          <p:cNvSpPr txBox="1">
            <a:spLocks noChangeArrowheads="1"/>
          </p:cNvSpPr>
          <p:nvPr/>
        </p:nvSpPr>
        <p:spPr bwMode="auto">
          <a:xfrm>
            <a:off x="323528" y="4797152"/>
            <a:ext cx="32588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en-US" altLang="zh-CN" sz="1600" b="1" dirty="0">
                <a:solidFill>
                  <a:srgbClr val="C00000"/>
                </a:solidFill>
                <a:latin typeface="Calibri" pitchFamily="34" charset="0"/>
              </a:rPr>
              <a:t>dynamic changes of signs/trigrams</a:t>
            </a:r>
          </a:p>
          <a:p>
            <a:pPr eaLnBrk="1" hangingPunct="1">
              <a:lnSpc>
                <a:spcPct val="150000"/>
              </a:lnSpc>
            </a:pPr>
            <a:r>
              <a:rPr lang="en-US" altLang="zh-CN" sz="1600" b="1" dirty="0">
                <a:solidFill>
                  <a:srgbClr val="000066"/>
                </a:solidFill>
                <a:latin typeface="Calibri" pitchFamily="34" charset="0"/>
              </a:rPr>
              <a:t>from — to ‒ ‒ with O: broken </a:t>
            </a:r>
          </a:p>
          <a:p>
            <a:pPr eaLnBrk="1" hangingPunct="1">
              <a:lnSpc>
                <a:spcPct val="150000"/>
              </a:lnSpc>
            </a:pPr>
            <a:r>
              <a:rPr lang="en-US" altLang="zh-CN" sz="1600" b="1" dirty="0">
                <a:solidFill>
                  <a:srgbClr val="000066"/>
                </a:solidFill>
                <a:latin typeface="Calibri" pitchFamily="34" charset="0"/>
              </a:rPr>
              <a:t>from ‒ ‒ to — with X: unbroken</a:t>
            </a:r>
          </a:p>
        </p:txBody>
      </p:sp>
    </p:spTree>
    <p:extLst>
      <p:ext uri="{BB962C8B-B14F-4D97-AF65-F5344CB8AC3E}">
        <p14:creationId xmlns:p14="http://schemas.microsoft.com/office/powerpoint/2010/main" val="423202094"/>
      </p:ext>
    </p:extLst>
  </p:cSld>
  <p:clrMapOvr>
    <a:masterClrMapping/>
  </p:clrMapOvr>
  <p:transition spd="slow">
    <p:push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568" y="548680"/>
            <a:ext cx="3744416" cy="5187830"/>
          </a:xfrm>
          <a:prstGeom prst="rect">
            <a:avLst/>
          </a:prstGeom>
          <a:noFill/>
        </p:spPr>
        <p:txBody>
          <a:bodyPr wrap="square" rtlCol="0">
            <a:spAutoFit/>
          </a:bodyPr>
          <a:lstStyle/>
          <a:p>
            <a:pPr>
              <a:lnSpc>
                <a:spcPct val="130000"/>
              </a:lnSpc>
            </a:pPr>
            <a:r>
              <a:rPr lang="en-US" altLang="zh-CN" sz="1600" b="1" dirty="0">
                <a:latin typeface="Calibri" pitchFamily="34" charset="0"/>
              </a:rPr>
              <a:t>There was fire on the mountain,</a:t>
            </a:r>
            <a:endParaRPr lang="zh-CN" altLang="zh-CN" sz="1600" b="1" dirty="0">
              <a:latin typeface="Calibri" pitchFamily="34" charset="0"/>
            </a:endParaRPr>
          </a:p>
          <a:p>
            <a:pPr>
              <a:lnSpc>
                <a:spcPct val="130000"/>
              </a:lnSpc>
            </a:pPr>
            <a:r>
              <a:rPr lang="en-US" altLang="zh-CN" sz="1600" b="1" dirty="0">
                <a:latin typeface="Calibri" pitchFamily="34" charset="0"/>
              </a:rPr>
              <a:t>And, seeking to put it out,</a:t>
            </a:r>
            <a:endParaRPr lang="zh-CN" altLang="zh-CN" sz="1600" b="1" dirty="0">
              <a:latin typeface="Calibri" pitchFamily="34" charset="0"/>
            </a:endParaRPr>
          </a:p>
          <a:p>
            <a:pPr>
              <a:lnSpc>
                <a:spcPct val="130000"/>
              </a:lnSpc>
            </a:pPr>
            <a:r>
              <a:rPr lang="en-US" altLang="zh-CN" sz="1600" b="1" dirty="0">
                <a:latin typeface="Calibri" pitchFamily="34" charset="0"/>
              </a:rPr>
              <a:t>he chose to move to the right</a:t>
            </a:r>
            <a:r>
              <a:rPr lang="zh-CN" altLang="zh-CN" sz="1600" b="1" dirty="0">
                <a:latin typeface="Calibri" pitchFamily="34" charset="0"/>
              </a:rPr>
              <a:t>—</a:t>
            </a:r>
          </a:p>
          <a:p>
            <a:pPr>
              <a:lnSpc>
                <a:spcPct val="130000"/>
              </a:lnSpc>
            </a:pPr>
            <a:r>
              <a:rPr lang="en-US" altLang="zh-CN" sz="1600" b="1" dirty="0">
                <a:solidFill>
                  <a:srgbClr val="C00000"/>
                </a:solidFill>
                <a:latin typeface="Calibri" pitchFamily="34" charset="0"/>
              </a:rPr>
              <a:t>an </a:t>
            </a:r>
            <a:r>
              <a:rPr lang="en-US" altLang="zh-CN" sz="1600" b="1" i="1" dirty="0">
                <a:solidFill>
                  <a:srgbClr val="C00000"/>
                </a:solidFill>
                <a:latin typeface="Calibri" pitchFamily="34" charset="0"/>
              </a:rPr>
              <a:t>Easterly</a:t>
            </a:r>
            <a:r>
              <a:rPr lang="en-US" altLang="zh-CN" sz="1600" b="1" dirty="0">
                <a:solidFill>
                  <a:srgbClr val="C00000"/>
                </a:solidFill>
                <a:latin typeface="Calibri" pitchFamily="34" charset="0"/>
              </a:rPr>
              <a:t> direction, against</a:t>
            </a:r>
            <a:endParaRPr lang="zh-CN" altLang="zh-CN" sz="1600" b="1" dirty="0">
              <a:solidFill>
                <a:srgbClr val="C00000"/>
              </a:solidFill>
              <a:latin typeface="Calibri" pitchFamily="34" charset="0"/>
            </a:endParaRPr>
          </a:p>
          <a:p>
            <a:pPr>
              <a:lnSpc>
                <a:spcPct val="130000"/>
              </a:lnSpc>
            </a:pPr>
            <a:r>
              <a:rPr lang="en-US" altLang="zh-CN" sz="1600" b="1" dirty="0">
                <a:solidFill>
                  <a:srgbClr val="C00000"/>
                </a:solidFill>
                <a:latin typeface="Calibri" pitchFamily="34" charset="0"/>
              </a:rPr>
              <a:t>all Nature</a:t>
            </a:r>
            <a:r>
              <a:rPr lang="en-US" altLang="zh-CN" sz="1600" b="1" dirty="0">
                <a:latin typeface="Calibri" pitchFamily="34" charset="0"/>
              </a:rPr>
              <a:t> (for he had not</a:t>
            </a:r>
            <a:endParaRPr lang="zh-CN" altLang="zh-CN" sz="1600" b="1" dirty="0">
              <a:latin typeface="Calibri" pitchFamily="34" charset="0"/>
            </a:endParaRPr>
          </a:p>
          <a:p>
            <a:pPr>
              <a:lnSpc>
                <a:spcPct val="130000"/>
              </a:lnSpc>
            </a:pPr>
            <a:r>
              <a:rPr lang="en-US" altLang="zh-CN" sz="1600" b="1" dirty="0">
                <a:latin typeface="Calibri" pitchFamily="34" charset="0"/>
              </a:rPr>
              <a:t>noticed that </a:t>
            </a:r>
            <a:r>
              <a:rPr lang="en-US" altLang="zh-CN" sz="1600" b="1" dirty="0">
                <a:solidFill>
                  <a:srgbClr val="006600"/>
                </a:solidFill>
                <a:latin typeface="Calibri" pitchFamily="34" charset="0"/>
              </a:rPr>
              <a:t>the Sun, his sign,</a:t>
            </a:r>
            <a:endParaRPr lang="zh-CN" altLang="zh-CN" sz="1600" b="1" dirty="0">
              <a:solidFill>
                <a:srgbClr val="006600"/>
              </a:solidFill>
              <a:latin typeface="Calibri" pitchFamily="34" charset="0"/>
            </a:endParaRPr>
          </a:p>
          <a:p>
            <a:pPr>
              <a:lnSpc>
                <a:spcPct val="130000"/>
              </a:lnSpc>
            </a:pPr>
            <a:r>
              <a:rPr lang="en-US" altLang="zh-CN" sz="1600" b="1" dirty="0">
                <a:solidFill>
                  <a:srgbClr val="006600"/>
                </a:solidFill>
                <a:latin typeface="Calibri" pitchFamily="34" charset="0"/>
              </a:rPr>
              <a:t>moves </a:t>
            </a:r>
            <a:r>
              <a:rPr lang="en-US" altLang="zh-CN" sz="1600" b="1" i="1" dirty="0">
                <a:solidFill>
                  <a:srgbClr val="006600"/>
                </a:solidFill>
                <a:latin typeface="Calibri" pitchFamily="34" charset="0"/>
              </a:rPr>
              <a:t>Westerly</a:t>
            </a:r>
            <a:r>
              <a:rPr lang="zh-CN" altLang="zh-CN" sz="1600" b="1" dirty="0">
                <a:latin typeface="Calibri" pitchFamily="34" charset="0"/>
              </a:rPr>
              <a:t>—</a:t>
            </a:r>
            <a:r>
              <a:rPr lang="en-US" altLang="zh-CN" sz="1600" b="1" dirty="0">
                <a:latin typeface="Calibri" pitchFamily="34" charset="0"/>
              </a:rPr>
              <a:t>and that all</a:t>
            </a:r>
            <a:endParaRPr lang="zh-CN" altLang="zh-CN" sz="1600" b="1" dirty="0">
              <a:latin typeface="Calibri" pitchFamily="34" charset="0"/>
            </a:endParaRPr>
          </a:p>
          <a:p>
            <a:pPr>
              <a:lnSpc>
                <a:spcPct val="130000"/>
              </a:lnSpc>
            </a:pPr>
            <a:r>
              <a:rPr lang="en-US" altLang="zh-CN" sz="1600" b="1" dirty="0">
                <a:latin typeface="Calibri" pitchFamily="34" charset="0"/>
              </a:rPr>
              <a:t>Men follow the Sun.</a:t>
            </a:r>
          </a:p>
          <a:p>
            <a:pPr>
              <a:lnSpc>
                <a:spcPct val="130000"/>
              </a:lnSpc>
            </a:pPr>
            <a:endParaRPr lang="en-US" altLang="zh-CN" sz="1600" b="1" dirty="0">
              <a:latin typeface="Calibri" pitchFamily="34" charset="0"/>
            </a:endParaRPr>
          </a:p>
          <a:p>
            <a:pPr>
              <a:lnSpc>
                <a:spcPct val="130000"/>
              </a:lnSpc>
            </a:pPr>
            <a:r>
              <a:rPr lang="en-US" altLang="zh-CN" sz="1600" b="1" dirty="0">
                <a:latin typeface="Calibri" pitchFamily="34" charset="0"/>
              </a:rPr>
              <a:t>Thus the Wanderer walked</a:t>
            </a:r>
            <a:endParaRPr lang="zh-CN" altLang="zh-CN" sz="1600" b="1" dirty="0">
              <a:latin typeface="Calibri" pitchFamily="34" charset="0"/>
            </a:endParaRPr>
          </a:p>
          <a:p>
            <a:pPr>
              <a:lnSpc>
                <a:spcPct val="130000"/>
              </a:lnSpc>
            </a:pPr>
            <a:r>
              <a:rPr lang="en-US" altLang="zh-CN" sz="1600" b="1" dirty="0">
                <a:latin typeface="Calibri" pitchFamily="34" charset="0"/>
              </a:rPr>
              <a:t>All the 64 spokes of the </a:t>
            </a:r>
            <a:endParaRPr lang="zh-CN" altLang="zh-CN" sz="1600" b="1" dirty="0">
              <a:latin typeface="Calibri" pitchFamily="34" charset="0"/>
            </a:endParaRPr>
          </a:p>
          <a:p>
            <a:pPr>
              <a:lnSpc>
                <a:spcPct val="130000"/>
              </a:lnSpc>
            </a:pPr>
            <a:r>
              <a:rPr lang="en-US" altLang="zh-CN" sz="1600" b="1" dirty="0">
                <a:latin typeface="Calibri" pitchFamily="34" charset="0"/>
              </a:rPr>
              <a:t>Great Wheel</a:t>
            </a:r>
            <a:r>
              <a:rPr lang="zh-CN" altLang="zh-CN" sz="1600" b="1" dirty="0">
                <a:latin typeface="Calibri" pitchFamily="34" charset="0"/>
              </a:rPr>
              <a:t>—</a:t>
            </a:r>
            <a:r>
              <a:rPr lang="en-US" altLang="zh-CN" sz="1600" b="1" dirty="0">
                <a:latin typeface="Calibri" pitchFamily="34" charset="0"/>
              </a:rPr>
              <a:t>of course,</a:t>
            </a:r>
            <a:endParaRPr lang="zh-CN" altLang="zh-CN" sz="1600" b="1" dirty="0">
              <a:latin typeface="Calibri" pitchFamily="34" charset="0"/>
            </a:endParaRPr>
          </a:p>
          <a:p>
            <a:pPr>
              <a:lnSpc>
                <a:spcPct val="130000"/>
              </a:lnSpc>
            </a:pPr>
            <a:r>
              <a:rPr lang="en-US" altLang="zh-CN" sz="1600" b="1" dirty="0">
                <a:latin typeface="Calibri" pitchFamily="34" charset="0"/>
              </a:rPr>
              <a:t>he was fortunate enough,</a:t>
            </a:r>
            <a:endParaRPr lang="zh-CN" altLang="zh-CN" sz="1600" b="1" dirty="0">
              <a:latin typeface="Calibri" pitchFamily="34" charset="0"/>
            </a:endParaRPr>
          </a:p>
          <a:p>
            <a:pPr>
              <a:lnSpc>
                <a:spcPct val="130000"/>
              </a:lnSpc>
            </a:pPr>
            <a:r>
              <a:rPr lang="en-US" altLang="zh-CN" sz="1600" b="1" dirty="0">
                <a:latin typeface="Calibri" pitchFamily="34" charset="0"/>
              </a:rPr>
              <a:t>or fool enough, to have</a:t>
            </a:r>
            <a:endParaRPr lang="zh-CN" altLang="zh-CN" sz="1600" b="1" dirty="0">
              <a:latin typeface="Calibri" pitchFamily="34" charset="0"/>
            </a:endParaRPr>
          </a:p>
          <a:p>
            <a:pPr>
              <a:lnSpc>
                <a:spcPct val="130000"/>
              </a:lnSpc>
            </a:pPr>
            <a:r>
              <a:rPr lang="en-US" altLang="zh-CN" sz="1600" b="1" dirty="0" err="1">
                <a:latin typeface="Calibri" pitchFamily="34" charset="0"/>
              </a:rPr>
              <a:t>lept</a:t>
            </a:r>
            <a:r>
              <a:rPr lang="en-US" altLang="zh-CN" sz="1600" b="1" dirty="0">
                <a:latin typeface="Calibri" pitchFamily="34" charset="0"/>
              </a:rPr>
              <a:t> over many of the </a:t>
            </a:r>
            <a:endParaRPr lang="zh-CN" altLang="zh-CN" sz="1600" b="1" dirty="0">
              <a:latin typeface="Calibri" pitchFamily="34" charset="0"/>
            </a:endParaRPr>
          </a:p>
          <a:p>
            <a:pPr>
              <a:lnSpc>
                <a:spcPct val="130000"/>
              </a:lnSpc>
            </a:pPr>
            <a:r>
              <a:rPr lang="en-US" altLang="zh-CN" sz="1600" b="1" dirty="0">
                <a:latin typeface="Calibri" pitchFamily="34" charset="0"/>
              </a:rPr>
              <a:t>Stations of The Way.</a:t>
            </a:r>
          </a:p>
        </p:txBody>
      </p:sp>
      <p:sp>
        <p:nvSpPr>
          <p:cNvPr id="5" name="TextBox 8"/>
          <p:cNvSpPr txBox="1">
            <a:spLocks noChangeArrowheads="1"/>
          </p:cNvSpPr>
          <p:nvPr/>
        </p:nvSpPr>
        <p:spPr bwMode="auto">
          <a:xfrm>
            <a:off x="4716016" y="926791"/>
            <a:ext cx="3672408" cy="422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30000"/>
              </a:lnSpc>
            </a:pPr>
            <a:r>
              <a:rPr lang="en-US" altLang="zh-CN" sz="1600" b="1" dirty="0">
                <a:latin typeface="Calibri" pitchFamily="34" charset="0"/>
              </a:rPr>
              <a:t>Perhaps he was only born</a:t>
            </a:r>
          </a:p>
          <a:p>
            <a:pPr eaLnBrk="1" hangingPunct="1">
              <a:lnSpc>
                <a:spcPct val="130000"/>
              </a:lnSpc>
            </a:pPr>
            <a:r>
              <a:rPr lang="en-US" altLang="zh-CN" sz="1600" b="1" dirty="0">
                <a:latin typeface="Calibri" pitchFamily="34" charset="0"/>
              </a:rPr>
              <a:t>upside down, or with his </a:t>
            </a:r>
          </a:p>
          <a:p>
            <a:pPr eaLnBrk="1" hangingPunct="1">
              <a:lnSpc>
                <a:spcPct val="130000"/>
              </a:lnSpc>
            </a:pPr>
            <a:r>
              <a:rPr lang="en-US" altLang="zh-CN" sz="1600" b="1" dirty="0">
                <a:latin typeface="Calibri" pitchFamily="34" charset="0"/>
              </a:rPr>
              <a:t>eyes turned in the </a:t>
            </a:r>
            <a:r>
              <a:rPr lang="en-US" altLang="zh-CN" sz="1600" b="1" dirty="0">
                <a:solidFill>
                  <a:srgbClr val="C00000"/>
                </a:solidFill>
                <a:latin typeface="Calibri" pitchFamily="34" charset="0"/>
              </a:rPr>
              <a:t>wrong</a:t>
            </a:r>
          </a:p>
          <a:p>
            <a:pPr eaLnBrk="1" hangingPunct="1">
              <a:lnSpc>
                <a:spcPct val="130000"/>
              </a:lnSpc>
            </a:pPr>
            <a:r>
              <a:rPr lang="en-US" altLang="zh-CN" sz="1600" b="1" dirty="0">
                <a:latin typeface="Calibri" pitchFamily="34" charset="0"/>
              </a:rPr>
              <a:t>direction</a:t>
            </a:r>
          </a:p>
          <a:p>
            <a:pPr eaLnBrk="1" hangingPunct="1">
              <a:lnSpc>
                <a:spcPct val="130000"/>
              </a:lnSpc>
            </a:pPr>
            <a:r>
              <a:rPr lang="en-US" altLang="zh-CN" sz="1600" b="1" dirty="0">
                <a:latin typeface="Calibri" pitchFamily="34" charset="0"/>
              </a:rPr>
              <a:t>……</a:t>
            </a:r>
          </a:p>
          <a:p>
            <a:pPr eaLnBrk="1" hangingPunct="1">
              <a:lnSpc>
                <a:spcPct val="130000"/>
              </a:lnSpc>
            </a:pPr>
            <a:r>
              <a:rPr lang="en-US" altLang="zh-CN" sz="1600" b="1" dirty="0">
                <a:latin typeface="Calibri" pitchFamily="34" charset="0"/>
              </a:rPr>
              <a:t>his wandering would have ended in a single step </a:t>
            </a:r>
            <a:r>
              <a:rPr lang="zh-CN" altLang="zh-CN" sz="1600" b="1" dirty="0">
                <a:latin typeface="Calibri" pitchFamily="34" charset="0"/>
              </a:rPr>
              <a:t>— </a:t>
            </a:r>
            <a:endParaRPr lang="en-US" altLang="zh-CN" sz="1600" b="1" dirty="0">
              <a:latin typeface="Calibri" pitchFamily="34" charset="0"/>
            </a:endParaRPr>
          </a:p>
          <a:p>
            <a:pPr eaLnBrk="1" hangingPunct="1">
              <a:lnSpc>
                <a:spcPct val="130000"/>
              </a:lnSpc>
            </a:pPr>
            <a:r>
              <a:rPr lang="en-US" altLang="zh-CN" sz="1600" b="1" dirty="0">
                <a:latin typeface="Calibri" pitchFamily="34" charset="0"/>
              </a:rPr>
              <a:t>his present abundance almost instantly known</a:t>
            </a:r>
          </a:p>
          <a:p>
            <a:pPr eaLnBrk="1" hangingPunct="1">
              <a:lnSpc>
                <a:spcPct val="130000"/>
              </a:lnSpc>
            </a:pPr>
            <a:r>
              <a:rPr lang="en-US" altLang="zh-CN" sz="1600" b="1" dirty="0">
                <a:latin typeface="Calibri" pitchFamily="34" charset="0"/>
              </a:rPr>
              <a:t>……</a:t>
            </a:r>
          </a:p>
          <a:p>
            <a:pPr eaLnBrk="1" hangingPunct="1">
              <a:lnSpc>
                <a:spcPct val="130000"/>
              </a:lnSpc>
            </a:pPr>
            <a:r>
              <a:rPr lang="en-US" altLang="zh-CN" sz="1600" b="1" dirty="0">
                <a:latin typeface="Calibri" pitchFamily="34" charset="0"/>
              </a:rPr>
              <a:t>Forgive me for being so stupid</a:t>
            </a:r>
            <a:br>
              <a:rPr lang="en-US" altLang="zh-CN" sz="1600" b="1" dirty="0">
                <a:latin typeface="Calibri" pitchFamily="34" charset="0"/>
              </a:rPr>
            </a:br>
            <a:r>
              <a:rPr lang="en-US" altLang="zh-CN" sz="1600" b="1" dirty="0">
                <a:latin typeface="Calibri" pitchFamily="34" charset="0"/>
              </a:rPr>
              <a:t>for taking too much time</a:t>
            </a:r>
            <a:br>
              <a:rPr lang="en-US" altLang="zh-CN" sz="1600" b="1" dirty="0">
                <a:latin typeface="Calibri" pitchFamily="34" charset="0"/>
              </a:rPr>
            </a:br>
            <a:r>
              <a:rPr lang="en-US" altLang="zh-CN" sz="1600" b="1" dirty="0">
                <a:latin typeface="Calibri" pitchFamily="34" charset="0"/>
              </a:rPr>
              <a:t>to see. </a:t>
            </a:r>
          </a:p>
        </p:txBody>
      </p:sp>
    </p:spTree>
    <p:extLst>
      <p:ext uri="{BB962C8B-B14F-4D97-AF65-F5344CB8AC3E}">
        <p14:creationId xmlns:p14="http://schemas.microsoft.com/office/powerpoint/2010/main" val="2383423651"/>
      </p:ext>
    </p:extLst>
  </p:cSld>
  <p:clrMapOvr>
    <a:masterClrMapping/>
  </p:clrMapOvr>
  <p:transition spd="slow">
    <p:push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win8\AppData\Roaming\Tencent\Users\1207799751\QQ\WinTemp\RichOle\5C_E%J6%9MV2)$90GRL$W8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92696"/>
            <a:ext cx="4593099"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descr="C:\Users\win8\AppData\Roaming\Tencent\Users\1207799751\QQ\WinTemp\RichOle\OY2LY%RFZ7{PDVAPF4$N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620688"/>
            <a:ext cx="21050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9552" y="3429000"/>
            <a:ext cx="8064896" cy="2012859"/>
          </a:xfrm>
          <a:prstGeom prst="rect">
            <a:avLst/>
          </a:prstGeom>
          <a:noFill/>
        </p:spPr>
        <p:txBody>
          <a:bodyPr wrap="square" rtlCol="0">
            <a:spAutoFit/>
          </a:bodyPr>
          <a:lstStyle/>
          <a:p>
            <a:pPr>
              <a:lnSpc>
                <a:spcPct val="130000"/>
              </a:lnSpc>
            </a:pPr>
            <a:r>
              <a:rPr lang="en-US" altLang="zh-CN" sz="1600" b="1" dirty="0"/>
              <a:t>The first stanza is about the first hexagram LU (THE WANDERER), which consists of two trigrams: LI (☲, CLING FIRE) and KEN (☶, KEEPING STILL MOUNTAIN). </a:t>
            </a:r>
          </a:p>
          <a:p>
            <a:pPr>
              <a:lnSpc>
                <a:spcPct val="130000"/>
              </a:lnSpc>
            </a:pPr>
            <a:endParaRPr lang="en-US" altLang="zh-CN" sz="1600" b="1" dirty="0"/>
          </a:p>
          <a:p>
            <a:pPr>
              <a:lnSpc>
                <a:spcPct val="130000"/>
              </a:lnSpc>
            </a:pPr>
            <a:r>
              <a:rPr lang="en-US" altLang="zh-CN" sz="1600" b="1" dirty="0"/>
              <a:t>The poem starts a description of “fire on the mountain” and his “seeking to put it out.”</a:t>
            </a:r>
          </a:p>
          <a:p>
            <a:pPr>
              <a:lnSpc>
                <a:spcPct val="130000"/>
              </a:lnSpc>
            </a:pPr>
            <a:r>
              <a:rPr lang="en-US" altLang="zh-CN" sz="1600" b="1" dirty="0"/>
              <a:t>When he “chose to move to the right,” the poet found his destiny is changed, due to the wrong direction.</a:t>
            </a:r>
            <a:endParaRPr lang="zh-CN" altLang="en-US" sz="1600" b="1" dirty="0"/>
          </a:p>
        </p:txBody>
      </p:sp>
    </p:spTree>
    <p:extLst>
      <p:ext uri="{BB962C8B-B14F-4D97-AF65-F5344CB8AC3E}">
        <p14:creationId xmlns:p14="http://schemas.microsoft.com/office/powerpoint/2010/main" val="126655601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467544" y="692696"/>
            <a:ext cx="8397875" cy="4573560"/>
          </a:xfrm>
          <a:prstGeom prst="rect">
            <a:avLst/>
          </a:prstGeom>
          <a:noFill/>
          <a:ln w="9525">
            <a:noFill/>
            <a:miter lim="800000"/>
            <a:headEnd/>
            <a:tailEnd/>
          </a:ln>
        </p:spPr>
        <p:txBody>
          <a:bodyPr>
            <a:spAutoFit/>
          </a:bodyPr>
          <a:lstStyle/>
          <a:p>
            <a:pPr>
              <a:lnSpc>
                <a:spcPct val="130000"/>
              </a:lnSpc>
            </a:pPr>
            <a:r>
              <a:rPr lang="en-US" altLang="zh-CN" sz="1600" b="1" dirty="0">
                <a:solidFill>
                  <a:srgbClr val="811C17"/>
                </a:solidFill>
              </a:rPr>
              <a:t>1913: </a:t>
            </a:r>
            <a:r>
              <a:rPr lang="en-US" altLang="zh-CN" sz="1600" b="1" dirty="0"/>
              <a:t>Pound found an approach to “perfect Imagism with new models”: the first principle of </a:t>
            </a:r>
          </a:p>
          <a:p>
            <a:pPr>
              <a:lnSpc>
                <a:spcPct val="130000"/>
              </a:lnSpc>
            </a:pPr>
            <a:r>
              <a:rPr lang="en-US" altLang="zh-CN" sz="1600" b="1" dirty="0"/>
              <a:t>            imagism, “Direct treatment of the ‘thing,’ whether subjective or objective” is in accordance </a:t>
            </a:r>
          </a:p>
          <a:p>
            <a:pPr>
              <a:lnSpc>
                <a:spcPct val="130000"/>
              </a:lnSpc>
            </a:pPr>
            <a:r>
              <a:rPr lang="en-US" altLang="zh-CN" sz="1600" b="1" dirty="0"/>
              <a:t>            with the nature of the Chinese written character</a:t>
            </a:r>
          </a:p>
          <a:p>
            <a:pPr>
              <a:lnSpc>
                <a:spcPct val="130000"/>
              </a:lnSpc>
            </a:pPr>
            <a:r>
              <a:rPr lang="en-US" altLang="zh-CN" sz="1600" b="1" dirty="0"/>
              <a:t>1918: Pound’s compilation: </a:t>
            </a:r>
            <a:r>
              <a:rPr lang="en-GB" altLang="zh-CN" sz="1600" b="1" i="1" dirty="0">
                <a:solidFill>
                  <a:srgbClr val="000066"/>
                </a:solidFill>
                <a:ea typeface="楷体_GB2312"/>
                <a:cs typeface="楷体_GB2312"/>
              </a:rPr>
              <a:t>The Chinese Written Character as a Medium for Poetry: An  </a:t>
            </a:r>
          </a:p>
          <a:p>
            <a:pPr>
              <a:lnSpc>
                <a:spcPct val="130000"/>
              </a:lnSpc>
            </a:pPr>
            <a:r>
              <a:rPr lang="en-GB" altLang="zh-CN" sz="1600" b="1" i="1" dirty="0">
                <a:solidFill>
                  <a:srgbClr val="000066"/>
                </a:solidFill>
                <a:ea typeface="楷体_GB2312"/>
                <a:cs typeface="楷体_GB2312"/>
              </a:rPr>
              <a:t>             </a:t>
            </a:r>
            <a:r>
              <a:rPr lang="en-GB" altLang="zh-CN" sz="1600" b="1" i="1" dirty="0" err="1">
                <a:solidFill>
                  <a:srgbClr val="000066"/>
                </a:solidFill>
                <a:ea typeface="楷体_GB2312"/>
                <a:cs typeface="楷体_GB2312"/>
              </a:rPr>
              <a:t>Ars</a:t>
            </a:r>
            <a:r>
              <a:rPr lang="en-GB" altLang="zh-CN" sz="1600" b="1" i="1" dirty="0">
                <a:solidFill>
                  <a:srgbClr val="000066"/>
                </a:solidFill>
                <a:ea typeface="楷体_GB2312"/>
                <a:cs typeface="楷体_GB2312"/>
              </a:rPr>
              <a:t> </a:t>
            </a:r>
            <a:r>
              <a:rPr lang="en-GB" altLang="zh-CN" sz="1600" b="1" i="1" dirty="0" err="1">
                <a:solidFill>
                  <a:srgbClr val="000066"/>
                </a:solidFill>
                <a:ea typeface="楷体_GB2312"/>
                <a:cs typeface="楷体_GB2312"/>
              </a:rPr>
              <a:t>Poetica</a:t>
            </a:r>
            <a:r>
              <a:rPr lang="en-GB" altLang="zh-CN" sz="1600" b="1" dirty="0">
                <a:solidFill>
                  <a:srgbClr val="000066"/>
                </a:solidFill>
                <a:ea typeface="楷体_GB2312"/>
                <a:cs typeface="楷体_GB2312"/>
              </a:rPr>
              <a:t> </a:t>
            </a:r>
            <a:endParaRPr lang="zh-CN" altLang="en-US" sz="1600" b="1" dirty="0">
              <a:solidFill>
                <a:srgbClr val="000066"/>
              </a:solidFill>
            </a:endParaRPr>
          </a:p>
          <a:p>
            <a:pPr>
              <a:lnSpc>
                <a:spcPct val="130000"/>
              </a:lnSpc>
            </a:pPr>
            <a:r>
              <a:rPr lang="en-US" altLang="zh-CN" sz="1600" b="1" dirty="0"/>
              <a:t>1919: essays publication in No. 5, 6, 7, 8 of </a:t>
            </a:r>
            <a:r>
              <a:rPr lang="en-US" altLang="zh-CN" sz="1600" b="1" i="1" dirty="0"/>
              <a:t>Little Review</a:t>
            </a:r>
          </a:p>
          <a:p>
            <a:pPr>
              <a:lnSpc>
                <a:spcPct val="130000"/>
              </a:lnSpc>
            </a:pPr>
            <a:r>
              <a:rPr lang="en-US" altLang="zh-CN" sz="1600" b="1" dirty="0"/>
              <a:t>1936: book publication with “Number 1 of </a:t>
            </a:r>
            <a:r>
              <a:rPr lang="en-US" altLang="zh-CN" sz="1600" b="1" dirty="0" err="1"/>
              <a:t>Ideogramic</a:t>
            </a:r>
            <a:r>
              <a:rPr lang="en-US" altLang="zh-CN" sz="1600" b="1" dirty="0"/>
              <a:t> Series” on the cover</a:t>
            </a:r>
          </a:p>
          <a:p>
            <a:pPr>
              <a:lnSpc>
                <a:spcPct val="130000"/>
              </a:lnSpc>
            </a:pPr>
            <a:endParaRPr lang="en-US" altLang="zh-CN" sz="1600" b="1" dirty="0"/>
          </a:p>
          <a:p>
            <a:pPr>
              <a:lnSpc>
                <a:spcPct val="130000"/>
              </a:lnSpc>
            </a:pPr>
            <a:r>
              <a:rPr lang="en-US" altLang="zh-CN" sz="1600" b="1" dirty="0">
                <a:solidFill>
                  <a:schemeClr val="accent6">
                    <a:lumMod val="50000"/>
                  </a:schemeClr>
                </a:solidFill>
              </a:rPr>
              <a:t>Result: </a:t>
            </a:r>
          </a:p>
          <a:p>
            <a:pPr>
              <a:lnSpc>
                <a:spcPct val="130000"/>
              </a:lnSpc>
              <a:buFont typeface="Arial" pitchFamily="34" charset="0"/>
              <a:buChar char="•"/>
            </a:pPr>
            <a:r>
              <a:rPr lang="en-US" altLang="zh-CN" sz="1600" b="1" dirty="0"/>
              <a:t> the Chinese written character as a medium for modern English poetry</a:t>
            </a:r>
          </a:p>
          <a:p>
            <a:pPr>
              <a:lnSpc>
                <a:spcPct val="130000"/>
              </a:lnSpc>
              <a:buFont typeface="Arial" pitchFamily="34" charset="0"/>
              <a:buChar char="•"/>
            </a:pPr>
            <a:r>
              <a:rPr lang="en-US" altLang="zh-CN" sz="1600" b="1" dirty="0"/>
              <a:t> Pound’s invention of the </a:t>
            </a:r>
            <a:r>
              <a:rPr lang="en-US" altLang="zh-CN" sz="1600" b="1" dirty="0" err="1"/>
              <a:t>ideogrammic</a:t>
            </a:r>
            <a:r>
              <a:rPr lang="en-US" altLang="zh-CN" sz="1600" b="1" dirty="0"/>
              <a:t> method</a:t>
            </a:r>
          </a:p>
          <a:p>
            <a:pPr>
              <a:lnSpc>
                <a:spcPct val="130000"/>
              </a:lnSpc>
            </a:pPr>
            <a:r>
              <a:rPr lang="en-US" altLang="zh-CN" sz="1600" b="1" dirty="0">
                <a:solidFill>
                  <a:srgbClr val="002060"/>
                </a:solidFill>
              </a:rPr>
              <a:t>“the juxtaposition of seemingly unrelated particulars capable of suggesting ideas and concepts through their relation” (</a:t>
            </a:r>
            <a:r>
              <a:rPr lang="en-US" altLang="zh-CN" sz="1600" b="1" dirty="0" err="1">
                <a:solidFill>
                  <a:srgbClr val="002060"/>
                </a:solidFill>
              </a:rPr>
              <a:t>Géfin</a:t>
            </a:r>
            <a:r>
              <a:rPr lang="en-US" altLang="zh-CN" sz="1600" b="1" dirty="0">
                <a:solidFill>
                  <a:srgbClr val="002060"/>
                </a:solidFill>
              </a:rPr>
              <a:t> 27)</a:t>
            </a:r>
          </a:p>
          <a:p>
            <a:pPr>
              <a:lnSpc>
                <a:spcPct val="130000"/>
              </a:lnSpc>
            </a:pPr>
            <a:endParaRPr lang="en-US" altLang="zh-CN" sz="1600" b="1" dirty="0">
              <a:solidFill>
                <a:srgbClr val="002060"/>
              </a:solidFill>
            </a:endParaRPr>
          </a:p>
        </p:txBody>
      </p:sp>
    </p:spTree>
    <p:extLst>
      <p:ext uri="{BB962C8B-B14F-4D97-AF65-F5344CB8AC3E}">
        <p14:creationId xmlns:p14="http://schemas.microsoft.com/office/powerpoint/2010/main" val="3747153992"/>
      </p:ext>
    </p:extLst>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win8\AppData\Roaming\Tencent\Users\1207799751\QQ\WinTemp\RichOle\NO@]1FR)NGIP1PJBY}Q@K@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64704"/>
            <a:ext cx="4552214"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C:\Users\win8\AppData\Roaming\Tencent\Users\1207799751\QQ\WinTemp\RichOle\MQZNOJ6O`1K224XY[0%PQ]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212976"/>
            <a:ext cx="1622563"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C:\Users\win8\AppData\Roaming\Tencent\Users\1207799751\QQ\WinTemp\RichOle\2MQ$I9[F8}TI4$~PL6LGVK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764704"/>
            <a:ext cx="4052577"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179512" y="5661248"/>
            <a:ext cx="3601095"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10000"/>
              </a:lnSpc>
            </a:pPr>
            <a:r>
              <a:rPr lang="en-US" altLang="zh-CN" sz="1600" b="1" dirty="0">
                <a:solidFill>
                  <a:srgbClr val="000066"/>
                </a:solidFill>
                <a:latin typeface="Calibri" pitchFamily="34" charset="0"/>
              </a:rPr>
              <a:t>39 </a:t>
            </a:r>
            <a:r>
              <a:rPr lang="zh-CN" altLang="en-US" sz="1600" b="1" dirty="0">
                <a:solidFill>
                  <a:srgbClr val="000066"/>
                </a:solidFill>
                <a:latin typeface="Calibri" pitchFamily="34" charset="0"/>
              </a:rPr>
              <a:t>蹇卦：</a:t>
            </a:r>
            <a:r>
              <a:rPr lang="zh-CN" altLang="zh-CN" sz="1600" b="1" dirty="0">
                <a:solidFill>
                  <a:srgbClr val="CC0000"/>
                </a:solidFill>
              </a:rPr>
              <a:t>利西南行，不利东北行</a:t>
            </a:r>
            <a:endParaRPr lang="en-US" altLang="zh-CN" sz="1600" b="1" dirty="0">
              <a:solidFill>
                <a:srgbClr val="CC0000"/>
              </a:solidFill>
            </a:endParaRPr>
          </a:p>
          <a:p>
            <a:pPr eaLnBrk="1" hangingPunct="1">
              <a:lnSpc>
                <a:spcPct val="110000"/>
              </a:lnSpc>
            </a:pPr>
            <a:r>
              <a:rPr lang="zh-CN" altLang="en-US" sz="1600" b="1" dirty="0">
                <a:solidFill>
                  <a:srgbClr val="000066"/>
                </a:solidFill>
                <a:latin typeface="Calibri" pitchFamily="34" charset="0"/>
              </a:rPr>
              <a:t>蹇 </a:t>
            </a:r>
            <a:r>
              <a:rPr lang="en-US" altLang="zh-CN" sz="1600" b="1" dirty="0">
                <a:solidFill>
                  <a:srgbClr val="000066"/>
                </a:solidFill>
                <a:latin typeface="Calibri" pitchFamily="34" charset="0"/>
              </a:rPr>
              <a:t>= </a:t>
            </a:r>
            <a:r>
              <a:rPr lang="zh-CN" altLang="en-US" sz="1600" b="1" dirty="0">
                <a:solidFill>
                  <a:srgbClr val="000066"/>
                </a:solidFill>
                <a:latin typeface="Calibri" pitchFamily="34" charset="0"/>
              </a:rPr>
              <a:t>塞 </a:t>
            </a:r>
            <a:r>
              <a:rPr lang="en-US" altLang="zh-CN" sz="1600" b="1" dirty="0">
                <a:solidFill>
                  <a:srgbClr val="000066"/>
                </a:solidFill>
                <a:latin typeface="Calibri" pitchFamily="34" charset="0"/>
              </a:rPr>
              <a:t>+ </a:t>
            </a:r>
            <a:r>
              <a:rPr lang="zh-CN" altLang="en-US" sz="1600" b="1" dirty="0">
                <a:solidFill>
                  <a:srgbClr val="000066"/>
                </a:solidFill>
                <a:latin typeface="Calibri" pitchFamily="34" charset="0"/>
              </a:rPr>
              <a:t>足，</a:t>
            </a:r>
            <a:r>
              <a:rPr lang="en-US" altLang="zh-CN" sz="1600" b="1" dirty="0">
                <a:solidFill>
                  <a:srgbClr val="000066"/>
                </a:solidFill>
                <a:latin typeface="Calibri" pitchFamily="34" charset="0"/>
              </a:rPr>
              <a:t>obstruction, difficulties</a:t>
            </a:r>
            <a:endParaRPr lang="zh-CN" altLang="en-US" sz="1600" b="1" dirty="0">
              <a:solidFill>
                <a:srgbClr val="000066"/>
              </a:solidFill>
              <a:latin typeface="Calibri" pitchFamily="34" charset="0"/>
            </a:endParaRPr>
          </a:p>
        </p:txBody>
      </p:sp>
      <p:sp>
        <p:nvSpPr>
          <p:cNvPr id="6" name="TextBox 5"/>
          <p:cNvSpPr txBox="1"/>
          <p:nvPr/>
        </p:nvSpPr>
        <p:spPr>
          <a:xfrm>
            <a:off x="3167336" y="3140968"/>
            <a:ext cx="5797152" cy="2332946"/>
          </a:xfrm>
          <a:prstGeom prst="rect">
            <a:avLst/>
          </a:prstGeom>
          <a:noFill/>
        </p:spPr>
        <p:txBody>
          <a:bodyPr wrap="square" rtlCol="0">
            <a:spAutoFit/>
          </a:bodyPr>
          <a:lstStyle/>
          <a:p>
            <a:pPr>
              <a:lnSpc>
                <a:spcPct val="130000"/>
              </a:lnSpc>
            </a:pPr>
            <a:r>
              <a:rPr lang="en-US" altLang="zh-CN" sz="1600" b="1" dirty="0"/>
              <a:t>In the second hexagram, because “fire, LI, flames up and does not tarry,” LI (☲) is now changed into KAN (☵), “the abysmal, water” situation.</a:t>
            </a:r>
          </a:p>
          <a:p>
            <a:pPr>
              <a:lnSpc>
                <a:spcPct val="130000"/>
              </a:lnSpc>
            </a:pPr>
            <a:endParaRPr lang="en-US" altLang="zh-CN" sz="1600" b="1" dirty="0"/>
          </a:p>
          <a:p>
            <a:pPr>
              <a:lnSpc>
                <a:spcPct val="130000"/>
              </a:lnSpc>
            </a:pPr>
            <a:r>
              <a:rPr lang="en-US" altLang="zh-CN" sz="1600" b="1" dirty="0"/>
              <a:t>The Chinese character for CHIEN can be dismantled into two parts: “obstruction” and “feet,” a visual perception of overcoming obstacles by walking.</a:t>
            </a:r>
          </a:p>
        </p:txBody>
      </p:sp>
    </p:spTree>
    <p:extLst>
      <p:ext uri="{BB962C8B-B14F-4D97-AF65-F5344CB8AC3E}">
        <p14:creationId xmlns:p14="http://schemas.microsoft.com/office/powerpoint/2010/main" val="1266556016"/>
      </p:ext>
    </p:extLst>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win8\AppData\Roaming\Tencent\Users\1207799751\QQ\WinTemp\RichOle\RNV9~KU0H`JE7%}O$[1@3G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510" y="620688"/>
            <a:ext cx="4452948"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C:\Users\win8\AppData\Roaming\Tencent\Users\1207799751\QQ\WinTemp\RichOle\N9$)BQ4M~B2~@6OB[A$NL~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717032"/>
            <a:ext cx="4337380"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win8\AppData\Roaming\Tencent\Users\1207799751\QQ\WinTemp\RichOle\1{UU4ISYF4{G4NI(H{J}J$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5" y="671626"/>
            <a:ext cx="4232721" cy="304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win8\AppData\Roaming\Tencent\Users\1207799751\QQ\WinTemp\RichOle\GG7ARB[4G}{8Z8]@7N574(J.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4077072"/>
            <a:ext cx="30956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556016"/>
      </p:ext>
    </p:extLst>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 name="TextBox 1"/>
          <p:cNvSpPr txBox="1"/>
          <p:nvPr/>
        </p:nvSpPr>
        <p:spPr>
          <a:xfrm>
            <a:off x="467544" y="764704"/>
            <a:ext cx="7889060" cy="3907480"/>
          </a:xfrm>
          <a:prstGeom prst="rect">
            <a:avLst/>
          </a:prstGeom>
          <a:noFill/>
        </p:spPr>
        <p:txBody>
          <a:bodyPr wrap="square" rtlCol="0">
            <a:spAutoFit/>
          </a:bodyPr>
          <a:lstStyle/>
          <a:p>
            <a:pPr>
              <a:lnSpc>
                <a:spcPct val="130000"/>
              </a:lnSpc>
              <a:defRPr/>
            </a:pPr>
            <a:r>
              <a:rPr lang="en-US" altLang="zh-CN" sz="1600" b="1" dirty="0">
                <a:solidFill>
                  <a:srgbClr val="811C17"/>
                </a:solidFill>
                <a:latin typeface="Calibri" pitchFamily="34" charset="0"/>
              </a:rPr>
              <a:t>Manifest </a:t>
            </a:r>
            <a:r>
              <a:rPr lang="en-US" altLang="zh-CN" sz="1600" b="1" dirty="0" err="1">
                <a:solidFill>
                  <a:srgbClr val="811C17"/>
                </a:solidFill>
                <a:latin typeface="Calibri" pitchFamily="34" charset="0"/>
              </a:rPr>
              <a:t>Intertextuality</a:t>
            </a:r>
            <a:endParaRPr lang="en-US" altLang="zh-CN" sz="1600" b="1" dirty="0">
              <a:solidFill>
                <a:srgbClr val="811C17"/>
              </a:solidFill>
              <a:latin typeface="Calibri" pitchFamily="34" charset="0"/>
            </a:endParaRPr>
          </a:p>
          <a:p>
            <a:pPr>
              <a:lnSpc>
                <a:spcPct val="130000"/>
              </a:lnSpc>
              <a:defRPr/>
            </a:pPr>
            <a:r>
              <a:rPr lang="en-US" altLang="zh-CN" sz="1600" b="1" dirty="0">
                <a:solidFill>
                  <a:srgbClr val="000066"/>
                </a:solidFill>
                <a:latin typeface="Calibri" pitchFamily="34" charset="0"/>
              </a:rPr>
              <a:t>Cultural Conceptual Metaphor: Life is a journey. </a:t>
            </a:r>
          </a:p>
          <a:p>
            <a:pPr marL="342900" indent="-342900">
              <a:lnSpc>
                <a:spcPct val="130000"/>
              </a:lnSpc>
              <a:buFontTx/>
              <a:buAutoNum type="arabicParenR"/>
              <a:defRPr/>
            </a:pPr>
            <a:r>
              <a:rPr lang="en-US" altLang="zh-CN" sz="1600" b="1" dirty="0">
                <a:latin typeface="Calibri" pitchFamily="34" charset="0"/>
              </a:rPr>
              <a:t>between the poet’s hand-made trigram/hexagram and the text </a:t>
            </a:r>
            <a:r>
              <a:rPr lang="en-US" altLang="zh-CN" sz="1600" b="1" i="1" dirty="0">
                <a:latin typeface="Calibri" pitchFamily="34" charset="0"/>
              </a:rPr>
              <a:t>The Wanderer</a:t>
            </a:r>
          </a:p>
          <a:p>
            <a:pPr marL="342900" indent="-342900">
              <a:lnSpc>
                <a:spcPct val="130000"/>
              </a:lnSpc>
              <a:buFontTx/>
              <a:buAutoNum type="arabicParenR"/>
              <a:defRPr/>
            </a:pPr>
            <a:r>
              <a:rPr lang="en-US" altLang="zh-CN" sz="1600" b="1" dirty="0">
                <a:latin typeface="Calibri" pitchFamily="34" charset="0"/>
              </a:rPr>
              <a:t>between the poet’s hand-made trigram/hexagram and </a:t>
            </a:r>
            <a:r>
              <a:rPr lang="en-US" altLang="zh-CN" sz="1600" b="1" i="1" dirty="0">
                <a:latin typeface="Calibri" pitchFamily="34" charset="0"/>
              </a:rPr>
              <a:t>I </a:t>
            </a:r>
            <a:r>
              <a:rPr lang="en-US" altLang="zh-CN" sz="1600" b="1" i="1" dirty="0" err="1">
                <a:latin typeface="Calibri" pitchFamily="34" charset="0"/>
              </a:rPr>
              <a:t>Ching</a:t>
            </a:r>
            <a:r>
              <a:rPr lang="en-US" altLang="zh-CN" sz="1600" b="1" i="1" dirty="0">
                <a:latin typeface="Calibri" pitchFamily="34" charset="0"/>
              </a:rPr>
              <a:t> </a:t>
            </a:r>
            <a:r>
              <a:rPr lang="en-US" altLang="zh-CN" sz="1600" b="1" dirty="0">
                <a:latin typeface="Calibri" pitchFamily="34" charset="0"/>
              </a:rPr>
              <a:t>(</a:t>
            </a:r>
            <a:r>
              <a:rPr lang="en-US" altLang="zh-CN" sz="1600" b="1" i="1" dirty="0">
                <a:latin typeface="Calibri" pitchFamily="34" charset="0"/>
              </a:rPr>
              <a:t>The</a:t>
            </a:r>
            <a:r>
              <a:rPr lang="en-US" altLang="zh-CN" sz="1600" b="1" dirty="0">
                <a:latin typeface="Calibri" pitchFamily="34" charset="0"/>
              </a:rPr>
              <a:t> </a:t>
            </a:r>
            <a:r>
              <a:rPr lang="en-US" altLang="zh-CN" sz="1600" b="1" i="1" dirty="0">
                <a:latin typeface="Calibri" pitchFamily="34" charset="0"/>
              </a:rPr>
              <a:t>Book of Changes</a:t>
            </a:r>
            <a:r>
              <a:rPr lang="en-US" altLang="zh-CN" sz="1600" b="1" dirty="0">
                <a:latin typeface="Calibri" pitchFamily="34" charset="0"/>
              </a:rPr>
              <a:t>)</a:t>
            </a:r>
          </a:p>
          <a:p>
            <a:pPr marL="342900" indent="-342900">
              <a:lnSpc>
                <a:spcPct val="130000"/>
              </a:lnSpc>
              <a:buFontTx/>
              <a:buAutoNum type="arabicParenR"/>
              <a:defRPr/>
            </a:pPr>
            <a:r>
              <a:rPr lang="en-US" altLang="zh-CN" sz="1600" b="1" dirty="0">
                <a:latin typeface="Calibri" pitchFamily="34" charset="0"/>
              </a:rPr>
              <a:t>between the poet’s life experience (away from the Beat Generation Literary Movement) and the text </a:t>
            </a:r>
            <a:r>
              <a:rPr lang="en-US" altLang="zh-CN" sz="1600" b="1" i="1" dirty="0">
                <a:latin typeface="Calibri" pitchFamily="34" charset="0"/>
              </a:rPr>
              <a:t>The Wanderer </a:t>
            </a:r>
          </a:p>
          <a:p>
            <a:pPr>
              <a:lnSpc>
                <a:spcPct val="130000"/>
              </a:lnSpc>
              <a:defRPr/>
            </a:pPr>
            <a:endParaRPr lang="en-US" altLang="zh-CN" sz="1600" b="1" i="1" dirty="0">
              <a:latin typeface="Calibri" pitchFamily="34" charset="0"/>
            </a:endParaRPr>
          </a:p>
          <a:p>
            <a:pPr>
              <a:lnSpc>
                <a:spcPct val="130000"/>
              </a:lnSpc>
              <a:defRPr/>
            </a:pPr>
            <a:r>
              <a:rPr lang="en-US" altLang="zh-CN" sz="1600" b="1" dirty="0" err="1">
                <a:solidFill>
                  <a:srgbClr val="000066"/>
                </a:solidFill>
                <a:latin typeface="Calibri" pitchFamily="34" charset="0"/>
              </a:rPr>
              <a:t>Interart</a:t>
            </a:r>
            <a:r>
              <a:rPr lang="en-US" altLang="zh-CN" sz="1600" b="1" dirty="0">
                <a:solidFill>
                  <a:srgbClr val="000066"/>
                </a:solidFill>
                <a:latin typeface="Calibri" pitchFamily="34" charset="0"/>
              </a:rPr>
              <a:t> Studies</a:t>
            </a:r>
          </a:p>
          <a:p>
            <a:pPr marL="342900" indent="-342900">
              <a:lnSpc>
                <a:spcPct val="130000"/>
              </a:lnSpc>
              <a:buFontTx/>
              <a:buAutoNum type="arabicParenR"/>
              <a:defRPr/>
            </a:pPr>
            <a:r>
              <a:rPr lang="en-US" altLang="zh-CN" sz="1600" b="1" dirty="0">
                <a:latin typeface="Calibri" pitchFamily="34" charset="0"/>
              </a:rPr>
              <a:t>Chinese ideograms within English alphabetical writing system</a:t>
            </a:r>
          </a:p>
          <a:p>
            <a:pPr marL="342900" indent="-342900">
              <a:lnSpc>
                <a:spcPct val="130000"/>
              </a:lnSpc>
              <a:buFontTx/>
              <a:buAutoNum type="arabicParenR"/>
              <a:defRPr/>
            </a:pPr>
            <a:r>
              <a:rPr lang="en-US" altLang="zh-CN" sz="1600" b="1" dirty="0">
                <a:latin typeface="Calibri" pitchFamily="34" charset="0"/>
              </a:rPr>
              <a:t>calligraphy with bold type and lean type</a:t>
            </a:r>
          </a:p>
          <a:p>
            <a:pPr marL="342900" indent="-342900">
              <a:lnSpc>
                <a:spcPct val="130000"/>
              </a:lnSpc>
              <a:buFontTx/>
              <a:buAutoNum type="arabicParenR"/>
              <a:defRPr/>
            </a:pPr>
            <a:r>
              <a:rPr lang="en-US" altLang="zh-CN" sz="1600" b="1" dirty="0">
                <a:latin typeface="Calibri" pitchFamily="34" charset="0"/>
              </a:rPr>
              <a:t>life circle with four hexagrams: 56, 39, 2, 55</a:t>
            </a:r>
          </a:p>
          <a:p>
            <a:pPr marL="342900" indent="-342900">
              <a:lnSpc>
                <a:spcPct val="130000"/>
              </a:lnSpc>
              <a:buFontTx/>
              <a:buAutoNum type="arabicParenR"/>
              <a:defRPr/>
            </a:pPr>
            <a:r>
              <a:rPr lang="en-US" altLang="zh-CN" sz="1600" b="1" dirty="0" err="1">
                <a:latin typeface="Calibri" pitchFamily="34" charset="0"/>
              </a:rPr>
              <a:t>ekphrastic</a:t>
            </a:r>
            <a:r>
              <a:rPr lang="en-US" altLang="zh-CN" sz="1600" b="1" dirty="0">
                <a:latin typeface="Calibri" pitchFamily="34" charset="0"/>
              </a:rPr>
              <a:t> poem with trigrams/hexagrams</a:t>
            </a:r>
          </a:p>
        </p:txBody>
      </p:sp>
    </p:spTree>
    <p:extLst>
      <p:ext uri="{BB962C8B-B14F-4D97-AF65-F5344CB8AC3E}">
        <p14:creationId xmlns:p14="http://schemas.microsoft.com/office/powerpoint/2010/main" val="423202094"/>
      </p:ext>
    </p:extLst>
  </p:cSld>
  <p:clrMapOvr>
    <a:masterClrMapping/>
  </p:clrMapOvr>
  <p:transition spd="slow">
    <p:push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TextBox 4"/>
          <p:cNvSpPr txBox="1"/>
          <p:nvPr/>
        </p:nvSpPr>
        <p:spPr>
          <a:xfrm>
            <a:off x="323528" y="1052736"/>
            <a:ext cx="5757205" cy="3613297"/>
          </a:xfrm>
          <a:prstGeom prst="rect">
            <a:avLst/>
          </a:prstGeom>
          <a:noFill/>
        </p:spPr>
        <p:txBody>
          <a:bodyPr wrap="square">
            <a:spAutoFit/>
          </a:bodyPr>
          <a:lstStyle/>
          <a:p>
            <a:pPr>
              <a:lnSpc>
                <a:spcPct val="130000"/>
              </a:lnSpc>
              <a:defRPr/>
            </a:pPr>
            <a:r>
              <a:rPr lang="en-US" altLang="zh-CN" sz="1600" b="1" dirty="0">
                <a:solidFill>
                  <a:srgbClr val="811C17"/>
                </a:solidFill>
                <a:latin typeface="Calibri" pitchFamily="34" charset="0"/>
              </a:rPr>
              <a:t>Philosophical Ideas of Four Hexagrams as Life Circle</a:t>
            </a:r>
          </a:p>
          <a:p>
            <a:pPr marL="285750" indent="-285750">
              <a:lnSpc>
                <a:spcPct val="130000"/>
              </a:lnSpc>
              <a:buFont typeface="Arial" pitchFamily="34" charset="0"/>
              <a:buChar char="•"/>
              <a:defRPr/>
            </a:pPr>
            <a:r>
              <a:rPr lang="en-US" altLang="zh-CN" sz="1600" b="1" dirty="0">
                <a:latin typeface="Calibri" pitchFamily="34" charset="0"/>
              </a:rPr>
              <a:t>56 and 55 can be inverted for they are the same trigrams, so “perseverance brings good fortune for the wanderer” (56 Lu). </a:t>
            </a:r>
          </a:p>
          <a:p>
            <a:pPr marL="285750" indent="-285750">
              <a:lnSpc>
                <a:spcPct val="130000"/>
              </a:lnSpc>
              <a:buFont typeface="Arial" pitchFamily="34" charset="0"/>
              <a:buChar char="•"/>
              <a:defRPr/>
            </a:pPr>
            <a:r>
              <a:rPr lang="en-US" altLang="zh-CN" sz="1600" b="1" dirty="0">
                <a:latin typeface="Calibri" pitchFamily="34" charset="0"/>
              </a:rPr>
              <a:t>“When one encounters an obstruction, … the correct thing is, … to retreat for the time being, … [and] to await the right moment for action” (39 </a:t>
            </a:r>
            <a:r>
              <a:rPr lang="en-US" altLang="zh-CN" sz="1600" b="1" dirty="0" err="1">
                <a:latin typeface="Calibri" pitchFamily="34" charset="0"/>
              </a:rPr>
              <a:t>Chien</a:t>
            </a:r>
            <a:r>
              <a:rPr lang="en-US" altLang="zh-CN" sz="1600" b="1" dirty="0">
                <a:latin typeface="Calibri" pitchFamily="34" charset="0"/>
              </a:rPr>
              <a:t>). </a:t>
            </a:r>
          </a:p>
          <a:p>
            <a:pPr marL="285750" indent="-285750">
              <a:lnSpc>
                <a:spcPct val="130000"/>
              </a:lnSpc>
              <a:buFont typeface="Arial" pitchFamily="34" charset="0"/>
              <a:buChar char="•"/>
              <a:defRPr/>
            </a:pPr>
            <a:r>
              <a:rPr lang="en-US" altLang="zh-CN" sz="1600" b="1" dirty="0">
                <a:latin typeface="Calibri" pitchFamily="34" charset="0"/>
              </a:rPr>
              <a:t>“The receptive brings about the sublime success, furthering through the perseverance of a mare,” for “quiet perseverance brings about good fortune” (2 Kun).</a:t>
            </a:r>
          </a:p>
          <a:p>
            <a:pPr marL="285750" indent="-285750">
              <a:lnSpc>
                <a:spcPct val="130000"/>
              </a:lnSpc>
              <a:buFont typeface="Arial" pitchFamily="34" charset="0"/>
              <a:buChar char="•"/>
              <a:defRPr/>
            </a:pPr>
            <a:r>
              <a:rPr lang="en-US" altLang="zh-CN" sz="1600" b="1" dirty="0">
                <a:latin typeface="Calibri" pitchFamily="34" charset="0"/>
              </a:rPr>
              <a:t>Hence, “to bring about a time of abundance, a union of clarity with energetic movement is needed” (55 </a:t>
            </a:r>
            <a:r>
              <a:rPr lang="en-US" altLang="zh-CN" sz="1600" b="1" dirty="0" err="1">
                <a:latin typeface="Calibri" pitchFamily="34" charset="0"/>
              </a:rPr>
              <a:t>Feng</a:t>
            </a:r>
            <a:r>
              <a:rPr lang="en-US" altLang="zh-CN" sz="1600" b="1" dirty="0">
                <a:latin typeface="Calibri" pitchFamily="34" charset="0"/>
              </a:rPr>
              <a:t>). </a:t>
            </a:r>
            <a:endParaRPr lang="zh-CN" altLang="en-US" sz="1600" b="1" dirty="0">
              <a:latin typeface="Calibri" pitchFamily="34" charset="0"/>
            </a:endParaRPr>
          </a:p>
        </p:txBody>
      </p:sp>
      <p:pic>
        <p:nvPicPr>
          <p:cNvPr id="6" name="图片 4" descr="C:\Users\win8\AppData\Roaming\Tencent\Users\1207799751\QQ\WinTemp\RichOle\]`PJY$KI4C1LPH)85J~5KG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268760"/>
            <a:ext cx="2952328" cy="373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547751"/>
      </p:ext>
    </p:extLst>
  </p:cSld>
  <p:clrMapOvr>
    <a:masterClrMapping/>
  </p:clrMapOvr>
  <p:transition spd="slow">
    <p:push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1268760"/>
            <a:ext cx="7920880" cy="369332"/>
          </a:xfrm>
          <a:prstGeom prst="rect">
            <a:avLst/>
          </a:prstGeom>
          <a:noFill/>
        </p:spPr>
        <p:txBody>
          <a:bodyPr wrap="square" rtlCol="0">
            <a:spAutoFit/>
          </a:bodyPr>
          <a:lstStyle/>
          <a:p>
            <a:endParaRPr lang="zh-CN" altLang="en-US" dirty="0"/>
          </a:p>
        </p:txBody>
      </p:sp>
      <p:sp>
        <p:nvSpPr>
          <p:cNvPr id="3" name="TextBox 2"/>
          <p:cNvSpPr txBox="1"/>
          <p:nvPr/>
        </p:nvSpPr>
        <p:spPr>
          <a:xfrm>
            <a:off x="395536" y="836712"/>
            <a:ext cx="8352928" cy="3416320"/>
          </a:xfrm>
          <a:prstGeom prst="rect">
            <a:avLst/>
          </a:prstGeom>
          <a:noFill/>
        </p:spPr>
        <p:txBody>
          <a:bodyPr wrap="square" rtlCol="0">
            <a:spAutoFit/>
          </a:bodyPr>
          <a:lstStyle/>
          <a:p>
            <a:pPr>
              <a:lnSpc>
                <a:spcPct val="150000"/>
              </a:lnSpc>
            </a:pPr>
            <a:r>
              <a:rPr lang="en-US" altLang="zh-CN" sz="1600" b="1" dirty="0">
                <a:solidFill>
                  <a:srgbClr val="000066"/>
                </a:solidFill>
                <a:latin typeface="Calibri" pitchFamily="34" charset="0"/>
              </a:rPr>
              <a:t>Lew Welch’s Life Wrong Direction as </a:t>
            </a:r>
            <a:r>
              <a:rPr lang="en-US" altLang="zh-CN" sz="1600" b="1" dirty="0" err="1">
                <a:solidFill>
                  <a:srgbClr val="000066"/>
                </a:solidFill>
                <a:latin typeface="Calibri" pitchFamily="34" charset="0"/>
              </a:rPr>
              <a:t>Thinging</a:t>
            </a:r>
            <a:endParaRPr lang="en-US" altLang="zh-CN" sz="1600" b="1" dirty="0">
              <a:solidFill>
                <a:srgbClr val="000066"/>
              </a:solidFill>
              <a:latin typeface="Calibri" pitchFamily="34" charset="0"/>
            </a:endParaRPr>
          </a:p>
          <a:p>
            <a:pPr>
              <a:lnSpc>
                <a:spcPct val="150000"/>
              </a:lnSpc>
            </a:pPr>
            <a:r>
              <a:rPr lang="en-US" altLang="zh-CN" sz="1600" b="1" dirty="0"/>
              <a:t>Welch unfortunately missed the famous historical poetry reading at the Six Gallery in San Francisco in October 1955, launched by Kenneth Rexroth, Allen Ginsberg, Jack Kerouac, Gary Snyder, Philip Whalen, and Michael McClure, when he went to Chicago for part-time work. </a:t>
            </a:r>
          </a:p>
          <a:p>
            <a:pPr>
              <a:lnSpc>
                <a:spcPct val="150000"/>
              </a:lnSpc>
            </a:pPr>
            <a:endParaRPr lang="en-US" altLang="zh-CN" sz="1600" b="1" dirty="0">
              <a:solidFill>
                <a:srgbClr val="000066"/>
              </a:solidFill>
              <a:latin typeface="Calibri" pitchFamily="34" charset="0"/>
            </a:endParaRPr>
          </a:p>
          <a:p>
            <a:pPr>
              <a:lnSpc>
                <a:spcPct val="150000"/>
              </a:lnSpc>
            </a:pPr>
            <a:r>
              <a:rPr lang="en-US" altLang="zh-CN" sz="1600" b="1" dirty="0">
                <a:solidFill>
                  <a:srgbClr val="000066"/>
                </a:solidFill>
                <a:latin typeface="Calibri" pitchFamily="34" charset="0"/>
              </a:rPr>
              <a:t>Lew Welch’s Han </a:t>
            </a:r>
            <a:r>
              <a:rPr lang="en-US" altLang="zh-CN" sz="1600" b="1" dirty="0" err="1">
                <a:solidFill>
                  <a:srgbClr val="000066"/>
                </a:solidFill>
                <a:latin typeface="Calibri" pitchFamily="34" charset="0"/>
              </a:rPr>
              <a:t>Shanian</a:t>
            </a:r>
            <a:r>
              <a:rPr lang="en-US" altLang="zh-CN" sz="1600" b="1" dirty="0">
                <a:solidFill>
                  <a:srgbClr val="000066"/>
                </a:solidFill>
                <a:latin typeface="Calibri" pitchFamily="34" charset="0"/>
              </a:rPr>
              <a:t> Death as </a:t>
            </a:r>
            <a:r>
              <a:rPr lang="en-US" altLang="zh-CN" sz="1600" b="1" dirty="0" err="1">
                <a:solidFill>
                  <a:srgbClr val="000066"/>
                </a:solidFill>
                <a:latin typeface="Calibri" pitchFamily="34" charset="0"/>
              </a:rPr>
              <a:t>Thinging</a:t>
            </a:r>
            <a:endParaRPr lang="en-US" altLang="zh-CN" sz="1600" b="1" dirty="0">
              <a:solidFill>
                <a:srgbClr val="000066"/>
              </a:solidFill>
              <a:latin typeface="Calibri" pitchFamily="34" charset="0"/>
            </a:endParaRPr>
          </a:p>
          <a:p>
            <a:pPr>
              <a:lnSpc>
                <a:spcPct val="150000"/>
              </a:lnSpc>
            </a:pPr>
            <a:r>
              <a:rPr lang="en-US" altLang="zh-CN" sz="1600" b="1" dirty="0">
                <a:latin typeface="Calibri" pitchFamily="34" charset="0"/>
              </a:rPr>
              <a:t>On May 23, 1971, Welch walked out of the poet Gary Snyder's house in the mountains of California, leaving behind a suicide note. He had carried a stainless steel Smith &amp; Wesson .22 caliber revolver. His body was never found.</a:t>
            </a:r>
          </a:p>
        </p:txBody>
      </p:sp>
    </p:spTree>
    <p:extLst>
      <p:ext uri="{BB962C8B-B14F-4D97-AF65-F5344CB8AC3E}">
        <p14:creationId xmlns:p14="http://schemas.microsoft.com/office/powerpoint/2010/main" val="587273256"/>
      </p:ext>
    </p:extLst>
  </p:cSld>
  <p:clrMapOvr>
    <a:masterClrMapping/>
  </p:clrMapOvr>
  <p:transition spd="slow">
    <p:push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1268760"/>
            <a:ext cx="7920880" cy="369332"/>
          </a:xfrm>
          <a:prstGeom prst="rect">
            <a:avLst/>
          </a:prstGeom>
          <a:noFill/>
        </p:spPr>
        <p:txBody>
          <a:bodyPr wrap="square" rtlCol="0">
            <a:spAutoFit/>
          </a:bodyPr>
          <a:lstStyle/>
          <a:p>
            <a:endParaRPr lang="zh-CN" altLang="en-US" dirty="0"/>
          </a:p>
        </p:txBody>
      </p:sp>
      <p:sp>
        <p:nvSpPr>
          <p:cNvPr id="3" name="TextBox 2"/>
          <p:cNvSpPr txBox="1"/>
          <p:nvPr/>
        </p:nvSpPr>
        <p:spPr>
          <a:xfrm>
            <a:off x="323528" y="764704"/>
            <a:ext cx="8352928" cy="4721292"/>
          </a:xfrm>
          <a:prstGeom prst="rect">
            <a:avLst/>
          </a:prstGeom>
          <a:noFill/>
        </p:spPr>
        <p:txBody>
          <a:bodyPr wrap="square" rtlCol="0">
            <a:spAutoFit/>
          </a:bodyPr>
          <a:lstStyle/>
          <a:p>
            <a:pPr>
              <a:lnSpc>
                <a:spcPct val="150000"/>
              </a:lnSpc>
            </a:pPr>
            <a:r>
              <a:rPr lang="en-US" altLang="zh-CN" sz="1600" b="1" dirty="0">
                <a:solidFill>
                  <a:srgbClr val="000066"/>
                </a:solidFill>
                <a:latin typeface="Calibri" pitchFamily="34" charset="0"/>
              </a:rPr>
              <a:t>Lew Welch’s Life Wrong Direction as Thinking</a:t>
            </a:r>
          </a:p>
          <a:p>
            <a:pPr>
              <a:lnSpc>
                <a:spcPct val="130000"/>
              </a:lnSpc>
            </a:pPr>
            <a:r>
              <a:rPr lang="en-US" altLang="zh-CN" sz="1600" b="1" dirty="0"/>
              <a:t>His journey from San Francisco to Chicago is absolutely “an </a:t>
            </a:r>
            <a:r>
              <a:rPr lang="en-US" altLang="zh-CN" sz="1600" b="1" i="1" dirty="0"/>
              <a:t>Easterly direction against </a:t>
            </a:r>
            <a:r>
              <a:rPr lang="en-US" altLang="zh-CN" sz="1600" b="1" dirty="0"/>
              <a:t>all Nature” as he depicts in his poem, for he had not anticipated the influence of this poetry reading in society, nor did he realize that this historical meeting of young poets from eastern and western coasts would be recorded as a big event in American literary history.</a:t>
            </a:r>
            <a:endParaRPr lang="en-US" altLang="zh-CN" sz="1600" b="1" dirty="0">
              <a:solidFill>
                <a:srgbClr val="000066"/>
              </a:solidFill>
              <a:latin typeface="Calibri" pitchFamily="34" charset="0"/>
            </a:endParaRPr>
          </a:p>
          <a:p>
            <a:pPr>
              <a:lnSpc>
                <a:spcPct val="150000"/>
              </a:lnSpc>
            </a:pPr>
            <a:endParaRPr lang="en-US" altLang="zh-CN" sz="1600" b="1" dirty="0">
              <a:solidFill>
                <a:srgbClr val="000066"/>
              </a:solidFill>
              <a:latin typeface="Calibri" pitchFamily="34" charset="0"/>
            </a:endParaRPr>
          </a:p>
          <a:p>
            <a:pPr>
              <a:lnSpc>
                <a:spcPct val="150000"/>
              </a:lnSpc>
            </a:pPr>
            <a:r>
              <a:rPr lang="en-US" altLang="zh-CN" sz="1600" b="1" dirty="0">
                <a:solidFill>
                  <a:srgbClr val="000066"/>
                </a:solidFill>
                <a:latin typeface="Calibri" pitchFamily="34" charset="0"/>
              </a:rPr>
              <a:t>Lew Welch’s Han </a:t>
            </a:r>
            <a:r>
              <a:rPr lang="en-US" altLang="zh-CN" sz="1600" b="1" dirty="0" err="1">
                <a:solidFill>
                  <a:srgbClr val="000066"/>
                </a:solidFill>
                <a:latin typeface="Calibri" pitchFamily="34" charset="0"/>
              </a:rPr>
              <a:t>Shanian</a:t>
            </a:r>
            <a:r>
              <a:rPr lang="en-US" altLang="zh-CN" sz="1600" b="1" dirty="0">
                <a:solidFill>
                  <a:srgbClr val="000066"/>
                </a:solidFill>
                <a:latin typeface="Calibri" pitchFamily="34" charset="0"/>
              </a:rPr>
              <a:t> Death as Thinking</a:t>
            </a:r>
          </a:p>
          <a:p>
            <a:pPr>
              <a:lnSpc>
                <a:spcPct val="130000"/>
              </a:lnSpc>
            </a:pPr>
            <a:r>
              <a:rPr lang="en-US" altLang="zh-CN" sz="1600" b="1" dirty="0"/>
              <a:t>The poem may suggest his own philosophical thinking about his planned mysterious death, for the poet addresses his wife </a:t>
            </a:r>
            <a:r>
              <a:rPr lang="en-US" altLang="zh-CN" sz="1600" b="1" dirty="0" err="1"/>
              <a:t>Magda</a:t>
            </a:r>
            <a:r>
              <a:rPr lang="en-US" altLang="zh-CN" sz="1600" b="1" dirty="0"/>
              <a:t>: “It’s enough to be home, / at last, </a:t>
            </a:r>
            <a:r>
              <a:rPr lang="en-US" altLang="zh-CN" sz="1600" b="1" dirty="0" err="1"/>
              <a:t>Magda</a:t>
            </a:r>
            <a:r>
              <a:rPr lang="en-US" altLang="zh-CN" sz="1600" b="1" dirty="0"/>
              <a:t>, for / when you found me I / wasn’t even wandering / anymore, just lost— / Abundance, fullness, right / before my eyes” (218). </a:t>
            </a:r>
          </a:p>
          <a:p>
            <a:pPr>
              <a:lnSpc>
                <a:spcPct val="130000"/>
              </a:lnSpc>
            </a:pPr>
            <a:endParaRPr lang="en-US" altLang="zh-CN" sz="1600" b="1" dirty="0"/>
          </a:p>
          <a:p>
            <a:pPr>
              <a:lnSpc>
                <a:spcPct val="130000"/>
              </a:lnSpc>
            </a:pPr>
            <a:r>
              <a:rPr lang="en-US" altLang="zh-CN" sz="1600" b="1" dirty="0"/>
              <a:t>The fourth hexagram 55 (FÊNG) is the same hexagram inverted as the first hexagram 56 (LU), indicating a life circle, from dust to dust.</a:t>
            </a:r>
          </a:p>
        </p:txBody>
      </p:sp>
    </p:spTree>
    <p:extLst>
      <p:ext uri="{BB962C8B-B14F-4D97-AF65-F5344CB8AC3E}">
        <p14:creationId xmlns:p14="http://schemas.microsoft.com/office/powerpoint/2010/main" val="2374172716"/>
      </p:ext>
    </p:extLst>
  </p:cSld>
  <p:clrMapOvr>
    <a:masterClrMapping/>
  </p:clrMapOvr>
  <p:transition spd="slow">
    <p:push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764704"/>
            <a:ext cx="8352928" cy="3462486"/>
          </a:xfrm>
          <a:prstGeom prst="rect">
            <a:avLst/>
          </a:prstGeom>
          <a:noFill/>
        </p:spPr>
        <p:txBody>
          <a:bodyPr wrap="square" rtlCol="0">
            <a:spAutoFit/>
          </a:bodyPr>
          <a:lstStyle/>
          <a:p>
            <a:pPr>
              <a:lnSpc>
                <a:spcPct val="150000"/>
              </a:lnSpc>
            </a:pPr>
            <a:r>
              <a:rPr lang="en-US" altLang="zh-CN" b="1" dirty="0">
                <a:solidFill>
                  <a:srgbClr val="811C17"/>
                </a:solidFill>
              </a:rPr>
              <a:t>7 Conclusion</a:t>
            </a:r>
          </a:p>
          <a:p>
            <a:pPr>
              <a:lnSpc>
                <a:spcPct val="150000"/>
              </a:lnSpc>
            </a:pPr>
            <a:r>
              <a:rPr lang="en-US" altLang="zh-CN" sz="1600" b="1" dirty="0"/>
              <a:t>Of the unprecedented influence of the Chinese ideogram in Western poetry, in particular in modern American poetry, </a:t>
            </a:r>
            <a:r>
              <a:rPr lang="en-US" altLang="zh-CN" sz="1600" b="1" dirty="0" err="1"/>
              <a:t>Fenollosa</a:t>
            </a:r>
            <a:r>
              <a:rPr lang="en-US" altLang="zh-CN" sz="1600" b="1" dirty="0"/>
              <a:t> asserted in the opening of his manuscript, “[t]his twentieth century not only turns a new page in the book of the world, but opens another and a startling chapter” (</a:t>
            </a:r>
            <a:r>
              <a:rPr lang="en-US" altLang="zh-CN" sz="1600" b="1" dirty="0" err="1"/>
              <a:t>Fenollosa</a:t>
            </a:r>
            <a:r>
              <a:rPr lang="en-US" altLang="zh-CN" sz="1600" b="1" dirty="0"/>
              <a:t> and Pound 42). </a:t>
            </a:r>
          </a:p>
          <a:p>
            <a:pPr>
              <a:lnSpc>
                <a:spcPct val="150000"/>
              </a:lnSpc>
            </a:pPr>
            <a:endParaRPr lang="en-US" altLang="zh-CN" sz="1600" b="1" dirty="0"/>
          </a:p>
          <a:p>
            <a:pPr>
              <a:lnSpc>
                <a:spcPct val="150000"/>
              </a:lnSpc>
            </a:pPr>
            <a:r>
              <a:rPr lang="en-US" altLang="zh-CN" sz="1600" b="1" dirty="0"/>
              <a:t>This startling chapter is about the advent of the Chinese written character (including its linguistic metamorphosis) as a medium for modernist poetry, which points towards a new poetics of literary visual culture.</a:t>
            </a:r>
          </a:p>
        </p:txBody>
      </p:sp>
    </p:spTree>
    <p:extLst>
      <p:ext uri="{BB962C8B-B14F-4D97-AF65-F5344CB8AC3E}">
        <p14:creationId xmlns:p14="http://schemas.microsoft.com/office/powerpoint/2010/main" val="474637987"/>
      </p:ext>
    </p:extLst>
  </p:cSld>
  <p:clrMapOvr>
    <a:masterClrMapping/>
  </p:clrMapOvr>
  <p:transition spd="slow">
    <p:push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908720"/>
            <a:ext cx="8280920" cy="4253472"/>
          </a:xfrm>
          <a:prstGeom prst="rect">
            <a:avLst/>
          </a:prstGeom>
          <a:noFill/>
        </p:spPr>
        <p:txBody>
          <a:bodyPr wrap="square" rtlCol="0">
            <a:spAutoFit/>
          </a:bodyPr>
          <a:lstStyle/>
          <a:p>
            <a:pPr>
              <a:lnSpc>
                <a:spcPct val="130000"/>
              </a:lnSpc>
            </a:pPr>
            <a:r>
              <a:rPr lang="en-US" altLang="zh-CN" sz="1600" b="1" dirty="0"/>
              <a:t>When the Chinese written character as an image or a translated image is </a:t>
            </a:r>
            <a:r>
              <a:rPr lang="en-US" altLang="zh-CN" sz="1600" b="1" dirty="0" err="1"/>
              <a:t>semiotically</a:t>
            </a:r>
            <a:r>
              <a:rPr lang="en-US" altLang="zh-CN" sz="1600" b="1" dirty="0"/>
              <a:t> fit in its new environment, we cannot take for granted that it is only one character or a combination of characters as picture-thing placed in another language. It should be understood as an </a:t>
            </a:r>
            <a:r>
              <a:rPr lang="en-US" altLang="zh-CN" sz="1600" b="1" dirty="0" err="1"/>
              <a:t>intertextual</a:t>
            </a:r>
            <a:r>
              <a:rPr lang="en-US" altLang="zh-CN" sz="1600" b="1" dirty="0"/>
              <a:t> or a manifest </a:t>
            </a:r>
            <a:r>
              <a:rPr lang="en-US" altLang="zh-CN" sz="1600" b="1" dirty="0" err="1"/>
              <a:t>intertextual</a:t>
            </a:r>
            <a:r>
              <a:rPr lang="en-US" altLang="zh-CN" sz="1600" b="1" dirty="0"/>
              <a:t> text, in which the deep structure of the character,</a:t>
            </a:r>
          </a:p>
          <a:p>
            <a:pPr>
              <a:lnSpc>
                <a:spcPct val="130000"/>
              </a:lnSpc>
            </a:pPr>
            <a:r>
              <a:rPr lang="en-US" altLang="zh-CN" sz="1600" b="1" dirty="0"/>
              <a:t>including philosophical thinking, can be interpenetrated through the seen material character to its unseen immaterial relations, eventually to achieve its semiotic fitness in its adapted environment.</a:t>
            </a:r>
          </a:p>
          <a:p>
            <a:pPr>
              <a:lnSpc>
                <a:spcPct val="130000"/>
              </a:lnSpc>
            </a:pPr>
            <a:endParaRPr lang="en-US" altLang="zh-CN" sz="1600" b="1" dirty="0"/>
          </a:p>
          <a:p>
            <a:pPr>
              <a:lnSpc>
                <a:spcPct val="130000"/>
              </a:lnSpc>
            </a:pPr>
            <a:r>
              <a:rPr lang="en-US" altLang="zh-CN" sz="1600" b="1" dirty="0"/>
              <a:t>In this sense, manifest </a:t>
            </a:r>
            <a:r>
              <a:rPr lang="en-US" altLang="zh-CN" sz="1600" b="1" dirty="0" err="1"/>
              <a:t>intertextuality</a:t>
            </a:r>
            <a:r>
              <a:rPr lang="en-US" altLang="zh-CN" sz="1600" b="1" dirty="0"/>
              <a:t> involving the Chinese written character in modern American poetry is a reflection of </a:t>
            </a:r>
            <a:r>
              <a:rPr lang="en-US" altLang="zh-CN" sz="1600" b="1" dirty="0" err="1"/>
              <a:t>Fenollosa’s</a:t>
            </a:r>
            <a:r>
              <a:rPr lang="en-US" altLang="zh-CN" sz="1600" b="1" dirty="0"/>
              <a:t> </a:t>
            </a:r>
            <a:r>
              <a:rPr lang="en-US" altLang="zh-CN" sz="1600" b="1" dirty="0" err="1"/>
              <a:t>organicism</a:t>
            </a:r>
            <a:r>
              <a:rPr lang="en-US" altLang="zh-CN" sz="1600" b="1" dirty="0"/>
              <a:t>: “The real process of thought does not merely label things, like so many apothecary’s jars on a shelf. A thought grows like a living tissue”; “thinking is </a:t>
            </a:r>
            <a:r>
              <a:rPr lang="en-US" altLang="zh-CN" sz="1600" b="1" dirty="0" err="1"/>
              <a:t>thinging</a:t>
            </a:r>
            <a:r>
              <a:rPr lang="en-US" altLang="zh-CN" sz="1600" b="1" dirty="0"/>
              <a:t>, to follow the buds of fact as they open, and see thought folded away within thought like so many petals.”</a:t>
            </a:r>
            <a:endParaRPr lang="zh-CN" altLang="en-US" sz="1600" b="1" dirty="0"/>
          </a:p>
        </p:txBody>
      </p:sp>
    </p:spTree>
    <p:extLst>
      <p:ext uri="{BB962C8B-B14F-4D97-AF65-F5344CB8AC3E}">
        <p14:creationId xmlns:p14="http://schemas.microsoft.com/office/powerpoint/2010/main" val="1266556016"/>
      </p:ext>
    </p:extLst>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92696"/>
            <a:ext cx="8280920" cy="4893647"/>
          </a:xfrm>
          <a:prstGeom prst="rect">
            <a:avLst/>
          </a:prstGeom>
          <a:noFill/>
        </p:spPr>
        <p:txBody>
          <a:bodyPr wrap="square" rtlCol="0">
            <a:spAutoFit/>
          </a:bodyPr>
          <a:lstStyle/>
          <a:p>
            <a:pPr>
              <a:lnSpc>
                <a:spcPct val="130000"/>
              </a:lnSpc>
            </a:pPr>
            <a:r>
              <a:rPr lang="en-US" altLang="zh-CN" sz="1600" b="1" dirty="0"/>
              <a:t>In light of </a:t>
            </a:r>
            <a:r>
              <a:rPr lang="en-US" altLang="zh-CN" sz="1600" b="1" dirty="0" err="1"/>
              <a:t>Fenollosa</a:t>
            </a:r>
            <a:r>
              <a:rPr lang="en-US" altLang="zh-CN" sz="1600" b="1" dirty="0"/>
              <a:t>-Pound’s </a:t>
            </a:r>
            <a:r>
              <a:rPr lang="en-US" altLang="zh-CN" sz="1600" b="1" dirty="0" err="1"/>
              <a:t>ideogrammic</a:t>
            </a:r>
            <a:r>
              <a:rPr lang="en-US" altLang="zh-CN" sz="1600" b="1" dirty="0"/>
              <a:t>-etymological method, we have to acknowledge that </a:t>
            </a:r>
            <a:r>
              <a:rPr lang="en-US" altLang="zh-CN" sz="1600" b="1" dirty="0" err="1"/>
              <a:t>Fenollosa</a:t>
            </a:r>
            <a:r>
              <a:rPr lang="en-US" altLang="zh-CN" sz="1600" b="1" dirty="0"/>
              <a:t> emphasized the Chinese written character as nature metaphor, a vehicle for English poetry. </a:t>
            </a:r>
          </a:p>
          <a:p>
            <a:pPr>
              <a:lnSpc>
                <a:spcPct val="130000"/>
              </a:lnSpc>
            </a:pPr>
            <a:endParaRPr lang="en-US" altLang="zh-CN" sz="1600" b="1" dirty="0"/>
          </a:p>
          <a:p>
            <a:pPr>
              <a:lnSpc>
                <a:spcPct val="130000"/>
              </a:lnSpc>
            </a:pPr>
            <a:r>
              <a:rPr lang="en-US" altLang="zh-CN" sz="1600" b="1" dirty="0"/>
              <a:t>By contrast, Pound invented the </a:t>
            </a:r>
            <a:r>
              <a:rPr lang="en-US" altLang="zh-CN" sz="1600" b="1" dirty="0" err="1"/>
              <a:t>ideogrammic</a:t>
            </a:r>
            <a:r>
              <a:rPr lang="en-US" altLang="zh-CN" sz="1600" b="1" dirty="0"/>
              <a:t> method out of the Chinese written character and took it as a scientific method, a method of poetry generated out of its etymological link with the root of the Chinese written character as picture-thing.</a:t>
            </a:r>
          </a:p>
          <a:p>
            <a:pPr>
              <a:lnSpc>
                <a:spcPct val="130000"/>
              </a:lnSpc>
            </a:pPr>
            <a:endParaRPr lang="en-US" altLang="zh-CN" sz="1600" b="1" dirty="0"/>
          </a:p>
          <a:p>
            <a:pPr>
              <a:lnSpc>
                <a:spcPct val="130000"/>
              </a:lnSpc>
            </a:pPr>
            <a:r>
              <a:rPr lang="en-US" altLang="zh-CN" sz="1600" b="1" dirty="0"/>
              <a:t>In Pound’s view, “</a:t>
            </a:r>
            <a:r>
              <a:rPr lang="en-US" altLang="zh-CN" sz="1600" b="1" dirty="0" err="1"/>
              <a:t>Fenollosa’s</a:t>
            </a:r>
            <a:r>
              <a:rPr lang="en-US" altLang="zh-CN" sz="1600" b="1" dirty="0"/>
              <a:t> essay was perhaps too far ahead of his time to be easily comprehended. He did not proclaim his method as a method. He was trying to explain the Chinese ideograph as a means of transmission and registration of thought” (Pound 1961: 19). </a:t>
            </a:r>
          </a:p>
          <a:p>
            <a:pPr>
              <a:lnSpc>
                <a:spcPct val="130000"/>
              </a:lnSpc>
            </a:pPr>
            <a:endParaRPr lang="en-US" altLang="zh-CN" sz="1600" b="1" dirty="0"/>
          </a:p>
          <a:p>
            <a:pPr>
              <a:lnSpc>
                <a:spcPct val="130000"/>
              </a:lnSpc>
            </a:pPr>
            <a:r>
              <a:rPr lang="en-US" altLang="zh-CN" sz="1600" b="1" dirty="0"/>
              <a:t>What Pound cares about is “to get his method correct, the method for </a:t>
            </a:r>
            <a:r>
              <a:rPr lang="en-US" altLang="zh-CN" sz="1600" b="1" i="1" dirty="0"/>
              <a:t>The Cantos </a:t>
            </a:r>
            <a:r>
              <a:rPr lang="en-US" altLang="zh-CN" sz="1600" b="1" dirty="0"/>
              <a:t>and for modernist poetry;” rather than “whether he represented the Chinese character correctly or </a:t>
            </a:r>
            <a:r>
              <a:rPr lang="en-US" altLang="zh-CN" sz="1600" b="1" dirty="0" err="1"/>
              <a:t>Fenollosa</a:t>
            </a:r>
            <a:r>
              <a:rPr lang="en-US" altLang="zh-CN" sz="1600" b="1" dirty="0"/>
              <a:t> correctly (</a:t>
            </a:r>
            <a:r>
              <a:rPr lang="en-US" altLang="zh-CN" sz="1600" b="1" dirty="0" err="1"/>
              <a:t>Qian</a:t>
            </a:r>
            <a:r>
              <a:rPr lang="en-US" altLang="zh-CN" sz="1600" b="1" dirty="0"/>
              <a:t> 2003: 152).</a:t>
            </a:r>
            <a:endParaRPr lang="zh-CN" altLang="en-US" sz="1600" b="1" dirty="0"/>
          </a:p>
        </p:txBody>
      </p:sp>
    </p:spTree>
    <p:extLst>
      <p:ext uri="{BB962C8B-B14F-4D97-AF65-F5344CB8AC3E}">
        <p14:creationId xmlns:p14="http://schemas.microsoft.com/office/powerpoint/2010/main" val="1415827761"/>
      </p:ext>
    </p:extLst>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92696"/>
            <a:ext cx="8280920" cy="3613297"/>
          </a:xfrm>
          <a:prstGeom prst="rect">
            <a:avLst/>
          </a:prstGeom>
          <a:noFill/>
        </p:spPr>
        <p:txBody>
          <a:bodyPr wrap="square" rtlCol="0">
            <a:spAutoFit/>
          </a:bodyPr>
          <a:lstStyle/>
          <a:p>
            <a:pPr>
              <a:lnSpc>
                <a:spcPct val="130000"/>
              </a:lnSpc>
            </a:pPr>
            <a:r>
              <a:rPr lang="en-US" altLang="zh-CN" sz="1600" b="1" dirty="0"/>
              <a:t>The </a:t>
            </a:r>
            <a:r>
              <a:rPr lang="en-US" altLang="zh-CN" sz="1600" b="1" dirty="0" err="1"/>
              <a:t>Poundian</a:t>
            </a:r>
            <a:r>
              <a:rPr lang="en-US" altLang="zh-CN" sz="1600" b="1" dirty="0"/>
              <a:t> </a:t>
            </a:r>
            <a:r>
              <a:rPr lang="en-US" altLang="zh-CN" sz="1600" b="1" dirty="0" err="1"/>
              <a:t>ideogrammic</a:t>
            </a:r>
            <a:r>
              <a:rPr lang="en-US" altLang="zh-CN" sz="1600" b="1" dirty="0"/>
              <a:t> method fascinated many young American poets in the 1950s so that they started to translate, imitate, emulate and innovate the Chinese ideogram as an image and as translated image in their own poetic writing. </a:t>
            </a:r>
          </a:p>
          <a:p>
            <a:pPr>
              <a:lnSpc>
                <a:spcPct val="130000"/>
              </a:lnSpc>
            </a:pPr>
            <a:endParaRPr lang="en-US" altLang="zh-CN" sz="1600" b="1" dirty="0"/>
          </a:p>
          <a:p>
            <a:pPr>
              <a:lnSpc>
                <a:spcPct val="130000"/>
              </a:lnSpc>
            </a:pPr>
            <a:r>
              <a:rPr lang="en-US" altLang="zh-CN" sz="1600" b="1" dirty="0"/>
              <a:t>For them, the application of the </a:t>
            </a:r>
            <a:r>
              <a:rPr lang="en-US" altLang="zh-CN" sz="1600" b="1" dirty="0" err="1"/>
              <a:t>ideogrammic</a:t>
            </a:r>
            <a:r>
              <a:rPr lang="en-US" altLang="zh-CN" sz="1600" b="1" dirty="0"/>
              <a:t> method goes beyond how to understand the Chinese written character itself; it is not only a new method for their poetry writing, but also a new tradition deviating from the mainstream represented by giants such as T. S. Eliot.</a:t>
            </a:r>
          </a:p>
          <a:p>
            <a:pPr>
              <a:lnSpc>
                <a:spcPct val="130000"/>
              </a:lnSpc>
            </a:pPr>
            <a:endParaRPr lang="en-US" altLang="zh-CN" sz="1600" b="1" dirty="0"/>
          </a:p>
          <a:p>
            <a:pPr>
              <a:lnSpc>
                <a:spcPct val="130000"/>
              </a:lnSpc>
            </a:pPr>
            <a:r>
              <a:rPr lang="en-US" altLang="zh-CN" sz="1600" b="1" dirty="0"/>
              <a:t>Following the </a:t>
            </a:r>
            <a:r>
              <a:rPr lang="en-US" altLang="zh-CN" sz="1600" b="1" dirty="0" err="1"/>
              <a:t>Poundian</a:t>
            </a:r>
            <a:r>
              <a:rPr lang="en-US" altLang="zh-CN" sz="1600" b="1" dirty="0"/>
              <a:t> </a:t>
            </a:r>
            <a:r>
              <a:rPr lang="en-US" altLang="zh-CN" sz="1600" b="1" dirty="0" err="1"/>
              <a:t>ideogrammic</a:t>
            </a:r>
            <a:r>
              <a:rPr lang="en-US" altLang="zh-CN" sz="1600" b="1" dirty="0"/>
              <a:t> tradition means that they would have the chance of becoming “part of a movement representing a ‘new poetry,’ one generated by an altered conception of the poet’s relation to phenomenological and artistic experience” (Beech 19).</a:t>
            </a:r>
            <a:endParaRPr lang="zh-CN" altLang="en-US" sz="1600" b="1" dirty="0"/>
          </a:p>
        </p:txBody>
      </p:sp>
    </p:spTree>
    <p:extLst>
      <p:ext uri="{BB962C8B-B14F-4D97-AF65-F5344CB8AC3E}">
        <p14:creationId xmlns:p14="http://schemas.microsoft.com/office/powerpoint/2010/main" val="1415827761"/>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764704"/>
            <a:ext cx="8352928" cy="5170646"/>
          </a:xfrm>
          <a:prstGeom prst="rect">
            <a:avLst/>
          </a:prstGeom>
          <a:noFill/>
        </p:spPr>
        <p:txBody>
          <a:bodyPr wrap="square" rtlCol="0">
            <a:spAutoFit/>
          </a:bodyPr>
          <a:lstStyle/>
          <a:p>
            <a:pPr>
              <a:lnSpc>
                <a:spcPct val="130000"/>
              </a:lnSpc>
            </a:pPr>
            <a:r>
              <a:rPr lang="en-US" altLang="zh-CN" sz="1600" b="1" dirty="0">
                <a:solidFill>
                  <a:schemeClr val="accent6">
                    <a:lumMod val="50000"/>
                  </a:schemeClr>
                </a:solidFill>
              </a:rPr>
              <a:t>Emergent Event: </a:t>
            </a:r>
          </a:p>
          <a:p>
            <a:pPr>
              <a:lnSpc>
                <a:spcPct val="130000"/>
              </a:lnSpc>
            </a:pPr>
            <a:r>
              <a:rPr lang="en-US" altLang="zh-CN" sz="1600" b="1" dirty="0"/>
              <a:t>In the history of twentieth-century American literature, the year 1913 is of significance, due to the Chinese written character’s official entry into modern American poetry and poetics. </a:t>
            </a:r>
          </a:p>
          <a:p>
            <a:pPr>
              <a:lnSpc>
                <a:spcPct val="130000"/>
              </a:lnSpc>
            </a:pPr>
            <a:r>
              <a:rPr lang="en-US" altLang="zh-CN" sz="1600" b="1" dirty="0"/>
              <a:t>It is the innovative use of the Chinese written character which triggered a revolutionary movement for literary Americanization: “Make it new.”</a:t>
            </a:r>
          </a:p>
          <a:p>
            <a:pPr>
              <a:lnSpc>
                <a:spcPct val="130000"/>
              </a:lnSpc>
            </a:pPr>
            <a:endParaRPr lang="en-US" altLang="zh-CN" sz="1600" b="1" dirty="0"/>
          </a:p>
          <a:p>
            <a:pPr>
              <a:lnSpc>
                <a:spcPct val="130000"/>
              </a:lnSpc>
            </a:pPr>
            <a:r>
              <a:rPr lang="en-US" altLang="zh-CN" sz="1600" b="1" dirty="0">
                <a:solidFill>
                  <a:srgbClr val="811C17"/>
                </a:solidFill>
              </a:rPr>
              <a:t>Philosophical Notion of Emergence</a:t>
            </a:r>
          </a:p>
          <a:p>
            <a:pPr>
              <a:lnSpc>
                <a:spcPct val="130000"/>
              </a:lnSpc>
            </a:pPr>
            <a:r>
              <a:rPr lang="en-US" altLang="zh-CN" sz="1600" b="1" dirty="0"/>
              <a:t>An  “emergent” event is one whose novelty meets no available, matching or adequate discourse in representation, discussion or judgement. </a:t>
            </a:r>
          </a:p>
          <a:p>
            <a:pPr>
              <a:lnSpc>
                <a:spcPct val="130000"/>
              </a:lnSpc>
            </a:pPr>
            <a:endParaRPr lang="en-US" altLang="zh-CN" sz="1600" b="1" dirty="0"/>
          </a:p>
          <a:p>
            <a:pPr>
              <a:lnSpc>
                <a:spcPct val="130000"/>
              </a:lnSpc>
            </a:pPr>
            <a:r>
              <a:rPr lang="en-US" altLang="zh-CN" sz="1600" b="1" dirty="0"/>
              <a:t>When a physical system of sufficient complexity is a suitable configuration, new properties are “emergent” in a way that could not have been predicted from physical laws governing less complex or differently configured systems. </a:t>
            </a:r>
          </a:p>
          <a:p>
            <a:pPr>
              <a:lnSpc>
                <a:spcPct val="130000"/>
              </a:lnSpc>
            </a:pPr>
            <a:endParaRPr lang="en-US" altLang="zh-CN" sz="1600" b="1" dirty="0">
              <a:latin typeface="Calibri" pitchFamily="34" charset="0"/>
            </a:endParaRPr>
          </a:p>
          <a:p>
            <a:pPr>
              <a:lnSpc>
                <a:spcPct val="130000"/>
              </a:lnSpc>
            </a:pPr>
            <a:endParaRPr lang="en-US" altLang="zh-CN" sz="1600" b="1" dirty="0">
              <a:latin typeface="Calibri" pitchFamily="34" charset="0"/>
            </a:endParaRPr>
          </a:p>
          <a:p>
            <a:endParaRPr lang="zh-CN" altLang="en-US" dirty="0"/>
          </a:p>
        </p:txBody>
      </p:sp>
    </p:spTree>
    <p:extLst>
      <p:ext uri="{BB962C8B-B14F-4D97-AF65-F5344CB8AC3E}">
        <p14:creationId xmlns:p14="http://schemas.microsoft.com/office/powerpoint/2010/main" val="3747153992"/>
      </p:ext>
    </p:extLst>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764704"/>
            <a:ext cx="8496944" cy="3933384"/>
          </a:xfrm>
          <a:prstGeom prst="rect">
            <a:avLst/>
          </a:prstGeom>
          <a:noFill/>
        </p:spPr>
        <p:txBody>
          <a:bodyPr wrap="square" rtlCol="0">
            <a:spAutoFit/>
          </a:bodyPr>
          <a:lstStyle/>
          <a:p>
            <a:pPr>
              <a:lnSpc>
                <a:spcPct val="130000"/>
              </a:lnSpc>
            </a:pPr>
            <a:r>
              <a:rPr lang="en-US" altLang="zh-CN" sz="1600" b="1" dirty="0"/>
              <a:t>As both images and translated images, by self-entanglement, Chinese written characters produce beauty and power, which enables them to be </a:t>
            </a:r>
            <a:r>
              <a:rPr lang="en-US" altLang="zh-CN" sz="1600" b="1" dirty="0" err="1"/>
              <a:t>semiotically</a:t>
            </a:r>
            <a:r>
              <a:rPr lang="en-US" altLang="zh-CN" sz="1600" b="1" dirty="0"/>
              <a:t> fit in modern American poetry. Like living organisms, the survival of Chinese written characters in another language articulates their success in reinterpreting related </a:t>
            </a:r>
            <a:r>
              <a:rPr lang="en-US" altLang="zh-CN" sz="1600" b="1" dirty="0" err="1"/>
              <a:t>organismic</a:t>
            </a:r>
            <a:r>
              <a:rPr lang="en-US" altLang="zh-CN" sz="1600" b="1" dirty="0"/>
              <a:t> information while adapting to its new environment.</a:t>
            </a:r>
          </a:p>
          <a:p>
            <a:pPr>
              <a:lnSpc>
                <a:spcPct val="130000"/>
              </a:lnSpc>
            </a:pPr>
            <a:endParaRPr lang="en-US" altLang="zh-CN" sz="1600" b="1" dirty="0"/>
          </a:p>
          <a:p>
            <a:pPr>
              <a:lnSpc>
                <a:spcPct val="130000"/>
              </a:lnSpc>
            </a:pPr>
            <a:r>
              <a:rPr lang="en-US" altLang="zh-CN" sz="1600" b="1" dirty="0"/>
              <a:t>Whatever etymological, historical, or aesthetic strata they reside in, as verbal-and-visual images in modern American poetry, Chinese written characters testify to both the success of a revolutionary art of words into pictures, and the semiotic fitness of the Chinese written character as a translated image in a target language.</a:t>
            </a:r>
          </a:p>
          <a:p>
            <a:pPr>
              <a:lnSpc>
                <a:spcPct val="130000"/>
              </a:lnSpc>
            </a:pPr>
            <a:endParaRPr lang="en-US" altLang="zh-CN" sz="1600" b="1" dirty="0"/>
          </a:p>
          <a:p>
            <a:pPr>
              <a:lnSpc>
                <a:spcPct val="130000"/>
              </a:lnSpc>
            </a:pPr>
            <a:r>
              <a:rPr lang="en-US" altLang="zh-CN" sz="1600" b="1" dirty="0"/>
              <a:t>As David A. Colón holds, “[t]he ‘ideogram’ must be understood as a protracted endeavor that spanned the entire Modernist period.”</a:t>
            </a:r>
            <a:endParaRPr lang="zh-CN" altLang="en-US" sz="1600" b="1" dirty="0"/>
          </a:p>
        </p:txBody>
      </p:sp>
    </p:spTree>
    <p:extLst>
      <p:ext uri="{BB962C8B-B14F-4D97-AF65-F5344CB8AC3E}">
        <p14:creationId xmlns:p14="http://schemas.microsoft.com/office/powerpoint/2010/main" val="1415827761"/>
      </p:ext>
    </p:extLst>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7C4475BA-2853-CD5A-0A16-F3E5EF47BA27}"/>
              </a:ext>
            </a:extLst>
          </p:cNvPr>
          <p:cNvSpPr txBox="1"/>
          <p:nvPr/>
        </p:nvSpPr>
        <p:spPr>
          <a:xfrm>
            <a:off x="683568" y="692696"/>
            <a:ext cx="2808312" cy="369332"/>
          </a:xfrm>
          <a:prstGeom prst="rect">
            <a:avLst/>
          </a:prstGeom>
          <a:noFill/>
        </p:spPr>
        <p:txBody>
          <a:bodyPr wrap="square" rtlCol="0">
            <a:spAutoFit/>
          </a:bodyPr>
          <a:lstStyle/>
          <a:p>
            <a:r>
              <a:rPr lang="en-US" altLang="zh-CN" b="1" dirty="0">
                <a:solidFill>
                  <a:srgbClr val="811C17"/>
                </a:solidFill>
              </a:rPr>
              <a:t>Assignment for Next Week</a:t>
            </a:r>
            <a:endParaRPr lang="zh-CN" altLang="en-US" b="1" dirty="0">
              <a:solidFill>
                <a:srgbClr val="811C17"/>
              </a:solidFill>
            </a:endParaRPr>
          </a:p>
        </p:txBody>
      </p:sp>
      <p:pic>
        <p:nvPicPr>
          <p:cNvPr id="6" name="图片 5" descr="文本, 信件&#10;&#10;描述已自动生成">
            <a:extLst>
              <a:ext uri="{FF2B5EF4-FFF2-40B4-BE49-F238E27FC236}">
                <a16:creationId xmlns:a16="http://schemas.microsoft.com/office/drawing/2014/main" id="{348E2ED5-527F-C4EC-9D3D-E268C7A7B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340768"/>
            <a:ext cx="6096851" cy="1895740"/>
          </a:xfrm>
          <a:prstGeom prst="rect">
            <a:avLst/>
          </a:prstGeom>
        </p:spPr>
      </p:pic>
      <p:pic>
        <p:nvPicPr>
          <p:cNvPr id="8" name="图片 7" descr="手机屏幕截图&#10;&#10;描述已自动生成">
            <a:extLst>
              <a:ext uri="{FF2B5EF4-FFF2-40B4-BE49-F238E27FC236}">
                <a16:creationId xmlns:a16="http://schemas.microsoft.com/office/drawing/2014/main" id="{E7AE0F41-BE45-5DD7-B949-553433181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47" y="3610083"/>
            <a:ext cx="6192114" cy="2829320"/>
          </a:xfrm>
          <a:prstGeom prst="rect">
            <a:avLst/>
          </a:prstGeom>
        </p:spPr>
      </p:pic>
    </p:spTree>
    <p:extLst>
      <p:ext uri="{BB962C8B-B14F-4D97-AF65-F5344CB8AC3E}">
        <p14:creationId xmlns:p14="http://schemas.microsoft.com/office/powerpoint/2010/main" val="541763767"/>
      </p:ext>
    </p:extLst>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61764" y="188641"/>
            <a:ext cx="8820472" cy="6552729"/>
            <a:chOff x="161764" y="188641"/>
            <a:chExt cx="8820472" cy="6552729"/>
          </a:xfrm>
        </p:grpSpPr>
        <p:sp>
          <p:nvSpPr>
            <p:cNvPr id="19" name="圆角矩形 18"/>
            <p:cNvSpPr/>
            <p:nvPr/>
          </p:nvSpPr>
          <p:spPr>
            <a:xfrm>
              <a:off x="161764" y="188641"/>
              <a:ext cx="8820472" cy="6552728"/>
            </a:xfrm>
            <a:prstGeom prst="roundRect">
              <a:avLst>
                <a:gd name="adj" fmla="val 254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1"/>
            <p:cNvSpPr/>
            <p:nvPr/>
          </p:nvSpPr>
          <p:spPr>
            <a:xfrm>
              <a:off x="161764" y="4077073"/>
              <a:ext cx="8820472" cy="2664297"/>
            </a:xfrm>
            <a:custGeom>
              <a:avLst/>
              <a:gdLst/>
              <a:ahLst/>
              <a:cxnLst/>
              <a:rect l="l" t="t" r="r" b="b"/>
              <a:pathLst>
                <a:path w="8820472" h="2664297">
                  <a:moveTo>
                    <a:pt x="0" y="0"/>
                  </a:moveTo>
                  <a:lnTo>
                    <a:pt x="8820472" y="0"/>
                  </a:lnTo>
                  <a:lnTo>
                    <a:pt x="8820472" y="2497530"/>
                  </a:lnTo>
                  <a:cubicBezTo>
                    <a:pt x="8820472" y="2589633"/>
                    <a:pt x="8745808" y="2664297"/>
                    <a:pt x="8653705" y="2664297"/>
                  </a:cubicBezTo>
                  <a:lnTo>
                    <a:pt x="166767" y="2664297"/>
                  </a:lnTo>
                  <a:cubicBezTo>
                    <a:pt x="74664" y="2664297"/>
                    <a:pt x="0" y="2589633"/>
                    <a:pt x="0" y="249753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7724" y="5085184"/>
              <a:ext cx="4752528" cy="956971"/>
            </a:xfrm>
            <a:prstGeom prst="rect">
              <a:avLst/>
            </a:prstGeom>
          </p:spPr>
        </p:pic>
        <p:pic>
          <p:nvPicPr>
            <p:cNvPr id="7" name="图片 16" descr="终"/>
            <p:cNvPicPr>
              <a:picLocks noChangeAspect="1"/>
            </p:cNvPicPr>
            <p:nvPr/>
          </p:nvPicPr>
          <p:blipFill>
            <a:blip r:embed="rId4" cstate="print">
              <a:clrChange>
                <a:clrFrom>
                  <a:srgbClr val="FFFFFF"/>
                </a:clrFrom>
                <a:clrTo>
                  <a:srgbClr val="FFFFFF">
                    <a:alpha val="0"/>
                  </a:srgbClr>
                </a:clrTo>
              </a:clrChange>
            </a:blip>
            <a:srcRect l="14281" t="33978" r="13554" b="39308"/>
            <a:stretch>
              <a:fillRect/>
            </a:stretch>
          </p:blipFill>
          <p:spPr>
            <a:xfrm>
              <a:off x="4011137" y="6141889"/>
              <a:ext cx="1424959" cy="527471"/>
            </a:xfrm>
            <a:prstGeom prst="rect">
              <a:avLst/>
            </a:prstGeom>
            <a:noFill/>
            <a:ln w="9525">
              <a:noFill/>
            </a:ln>
          </p:spPr>
        </p:pic>
        <p:sp>
          <p:nvSpPr>
            <p:cNvPr id="4" name="TextBox 3"/>
            <p:cNvSpPr txBox="1"/>
            <p:nvPr/>
          </p:nvSpPr>
          <p:spPr>
            <a:xfrm>
              <a:off x="2087724" y="2638309"/>
              <a:ext cx="4536504" cy="830997"/>
            </a:xfrm>
            <a:prstGeom prst="rect">
              <a:avLst/>
            </a:prstGeom>
            <a:noFill/>
          </p:spPr>
          <p:txBody>
            <a:bodyPr wrap="square" rtlCol="0">
              <a:spAutoFit/>
            </a:bodyPr>
            <a:lstStyle/>
            <a:p>
              <a:pPr algn="ctr"/>
              <a:r>
                <a:rPr lang="en-US" altLang="zh-CN" sz="4800" b="1" dirty="0">
                  <a:solidFill>
                    <a:srgbClr val="811C17"/>
                  </a:solidFill>
                  <a:effectLst>
                    <a:reflection blurRad="6350" stA="60000" endA="900" endPos="60000" dist="29997" dir="5400000" sy="-100000" algn="bl" rotWithShape="0"/>
                  </a:effectLst>
                </a:rPr>
                <a:t>THANK  YOU </a:t>
              </a:r>
              <a:endParaRPr lang="zh-CN" altLang="en-US" sz="4800" b="1" dirty="0">
                <a:solidFill>
                  <a:srgbClr val="811C17"/>
                </a:solidFill>
                <a:effectLst>
                  <a:reflection blurRad="6350" stA="60000" endA="900" endPos="60000" dist="29997" dir="5400000" sy="-100000" algn="bl" rotWithShape="0"/>
                </a:effectLst>
              </a:endParaRPr>
            </a:p>
          </p:txBody>
        </p:sp>
        <p:cxnSp>
          <p:nvCxnSpPr>
            <p:cNvPr id="11" name="直接连接符 10"/>
            <p:cNvCxnSpPr/>
            <p:nvPr/>
          </p:nvCxnSpPr>
          <p:spPr>
            <a:xfrm flipV="1">
              <a:off x="7668344" y="2234372"/>
              <a:ext cx="0" cy="2346756"/>
            </a:xfrm>
            <a:prstGeom prst="line">
              <a:avLst/>
            </a:prstGeom>
            <a:ln w="82550" cap="rnd">
              <a:solidFill>
                <a:srgbClr val="811C17"/>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flipV="1">
            <a:off x="1043608" y="0"/>
            <a:ext cx="0" cy="1800200"/>
          </a:xfrm>
          <a:prstGeom prst="line">
            <a:avLst/>
          </a:prstGeom>
          <a:ln w="82550" cap="rnd">
            <a:solidFill>
              <a:srgbClr val="811C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44694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50000">
                                          <p:cBhvr additive="base">
                                            <p:cTn id="7" dur="1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500" fill="hold"/>
                                            <p:tgtEl>
                                              <p:spTgt spid="29"/>
                                            </p:tgtEl>
                                            <p:attrNameLst>
                                              <p:attrName>ppt_x</p:attrName>
                                            </p:attrNameLst>
                                          </p:cBhvr>
                                          <p:tavLst>
                                            <p:tav tm="0">
                                              <p:val>
                                                <p:strVal val="#ppt_x"/>
                                              </p:val>
                                            </p:tav>
                                            <p:tav tm="100000">
                                              <p:val>
                                                <p:strVal val="#ppt_x"/>
                                              </p:val>
                                            </p:tav>
                                          </p:tavLst>
                                        </p:anim>
                                        <p:anim calcmode="lin" valueType="num">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611560" y="692696"/>
            <a:ext cx="7777162" cy="4547655"/>
          </a:xfrm>
          <a:prstGeom prst="rect">
            <a:avLst/>
          </a:prstGeom>
          <a:noFill/>
          <a:ln w="9525">
            <a:noFill/>
            <a:miter lim="800000"/>
            <a:headEnd/>
            <a:tailEnd/>
          </a:ln>
        </p:spPr>
        <p:txBody>
          <a:bodyPr>
            <a:spAutoFit/>
          </a:bodyPr>
          <a:lstStyle/>
          <a:p>
            <a:pPr>
              <a:lnSpc>
                <a:spcPct val="130000"/>
              </a:lnSpc>
            </a:pPr>
            <a:r>
              <a:rPr lang="en-US" altLang="zh-CN" sz="1600" b="1" dirty="0">
                <a:solidFill>
                  <a:srgbClr val="000066"/>
                </a:solidFill>
                <a:latin typeface="Calibri" pitchFamily="34" charset="0"/>
              </a:rPr>
              <a:t>Pound’s complaint, commendation and expectation:</a:t>
            </a:r>
          </a:p>
          <a:p>
            <a:pPr>
              <a:lnSpc>
                <a:spcPct val="130000"/>
              </a:lnSpc>
            </a:pPr>
            <a:r>
              <a:rPr lang="en-US" altLang="zh-CN" sz="1600" b="1" dirty="0">
                <a:latin typeface="Calibri" pitchFamily="34" charset="0"/>
              </a:rPr>
              <a:t>“the whole Occidental is still in crass ignorance of the Chinese art of verbal sonority”</a:t>
            </a:r>
          </a:p>
          <a:p>
            <a:pPr>
              <a:lnSpc>
                <a:spcPct val="130000"/>
              </a:lnSpc>
            </a:pPr>
            <a:r>
              <a:rPr lang="en-US" altLang="zh-CN" sz="1600" b="1" dirty="0" err="1"/>
              <a:t>Fenollosa’s</a:t>
            </a:r>
            <a:r>
              <a:rPr lang="en-US" altLang="zh-CN" sz="1600" b="1" dirty="0"/>
              <a:t> essay as “a study of the fundamentals of all aesthetics” and “fruitful in ‘new’ western painting and poetry”</a:t>
            </a:r>
            <a:endParaRPr lang="en-US" altLang="zh-CN" sz="1600" b="1" dirty="0">
              <a:latin typeface="Calibri" pitchFamily="34" charset="0"/>
            </a:endParaRPr>
          </a:p>
          <a:p>
            <a:pPr>
              <a:lnSpc>
                <a:spcPct val="130000"/>
              </a:lnSpc>
            </a:pPr>
            <a:r>
              <a:rPr lang="en-US" altLang="zh-CN" sz="1600" b="1" dirty="0">
                <a:latin typeface="Calibri" pitchFamily="34" charset="0"/>
              </a:rPr>
              <a:t>“an American renaissance”</a:t>
            </a:r>
          </a:p>
          <a:p>
            <a:pPr>
              <a:lnSpc>
                <a:spcPct val="130000"/>
              </a:lnSpc>
            </a:pPr>
            <a:endParaRPr lang="en-US" altLang="zh-CN" sz="1600" b="1" dirty="0">
              <a:latin typeface="Calibri" pitchFamily="34" charset="0"/>
            </a:endParaRPr>
          </a:p>
          <a:p>
            <a:pPr>
              <a:lnSpc>
                <a:spcPct val="130000"/>
              </a:lnSpc>
            </a:pPr>
            <a:r>
              <a:rPr lang="en-US" altLang="zh-CN" sz="1600" b="1" dirty="0">
                <a:solidFill>
                  <a:srgbClr val="000066"/>
                </a:solidFill>
                <a:latin typeface="Calibri" pitchFamily="34" charset="0"/>
              </a:rPr>
              <a:t>T. S. Eliot:</a:t>
            </a:r>
          </a:p>
          <a:p>
            <a:pPr>
              <a:lnSpc>
                <a:spcPct val="130000"/>
              </a:lnSpc>
            </a:pPr>
            <a:r>
              <a:rPr lang="en-US" altLang="zh-CN" sz="1600" b="1" dirty="0">
                <a:latin typeface="Calibri" pitchFamily="34" charset="0"/>
              </a:rPr>
              <a:t>Pound is the inventor of Chinese poetry for our time. </a:t>
            </a:r>
            <a:endParaRPr lang="zh-CN" altLang="en-US" sz="1600" dirty="0"/>
          </a:p>
          <a:p>
            <a:pPr>
              <a:lnSpc>
                <a:spcPct val="130000"/>
              </a:lnSpc>
            </a:pPr>
            <a:endParaRPr lang="en-US" altLang="zh-CN" sz="1600" b="1" dirty="0">
              <a:latin typeface="Calibri" pitchFamily="34" charset="0"/>
            </a:endParaRPr>
          </a:p>
          <a:p>
            <a:pPr>
              <a:lnSpc>
                <a:spcPct val="130000"/>
              </a:lnSpc>
            </a:pPr>
            <a:r>
              <a:rPr lang="en-US" altLang="zh-CN" sz="1600" b="1" dirty="0">
                <a:solidFill>
                  <a:srgbClr val="000066"/>
                </a:solidFill>
                <a:latin typeface="Calibri" pitchFamily="34" charset="0"/>
              </a:rPr>
              <a:t>English literary critic and poet Donald Davie:</a:t>
            </a:r>
          </a:p>
          <a:p>
            <a:pPr>
              <a:lnSpc>
                <a:spcPct val="130000"/>
              </a:lnSpc>
            </a:pPr>
            <a:r>
              <a:rPr lang="en-US" altLang="zh-CN" sz="1600" b="1" dirty="0">
                <a:latin typeface="Calibri" pitchFamily="34" charset="0"/>
              </a:rPr>
              <a:t> “a major document of twentieth-century American poetry and poetics,” “perhaps the only English document of our time fit to rank with Sidney’s </a:t>
            </a:r>
            <a:r>
              <a:rPr lang="en-US" altLang="zh-CN" sz="1600" b="1" i="1" dirty="0" err="1">
                <a:latin typeface="Calibri" pitchFamily="34" charset="0"/>
              </a:rPr>
              <a:t>Apologie</a:t>
            </a:r>
            <a:r>
              <a:rPr lang="en-US" altLang="zh-CN" sz="1600" b="1" dirty="0">
                <a:latin typeface="Calibri" pitchFamily="34" charset="0"/>
              </a:rPr>
              <a:t>, and the Preface to</a:t>
            </a:r>
            <a:r>
              <a:rPr lang="en-US" altLang="zh-CN" sz="1600" b="1" i="1" dirty="0">
                <a:latin typeface="Calibri" pitchFamily="34" charset="0"/>
              </a:rPr>
              <a:t> Lyrical Ballads</a:t>
            </a:r>
            <a:r>
              <a:rPr lang="en-US" altLang="zh-CN" sz="1600" b="1" dirty="0">
                <a:latin typeface="Calibri" pitchFamily="34" charset="0"/>
              </a:rPr>
              <a:t>, and Shelley’s </a:t>
            </a:r>
            <a:r>
              <a:rPr lang="en-US" altLang="zh-CN" sz="1600" b="1" i="1" dirty="0" err="1">
                <a:latin typeface="Calibri" pitchFamily="34" charset="0"/>
              </a:rPr>
              <a:t>Defence</a:t>
            </a:r>
            <a:r>
              <a:rPr lang="en-US" altLang="zh-CN" sz="1600" b="1" i="1" dirty="0">
                <a:latin typeface="Calibri" pitchFamily="34" charset="0"/>
              </a:rPr>
              <a:t>.</a:t>
            </a:r>
            <a:r>
              <a:rPr lang="en-US" altLang="zh-CN" sz="1600" b="1" dirty="0">
                <a:latin typeface="Calibri" pitchFamily="34" charset="0"/>
              </a:rPr>
              <a:t>” </a:t>
            </a:r>
          </a:p>
          <a:p>
            <a:pPr>
              <a:lnSpc>
                <a:spcPct val="130000"/>
              </a:lnSpc>
            </a:pPr>
            <a:endParaRPr lang="en-US" altLang="zh-CN" sz="1600" b="1" dirty="0">
              <a:solidFill>
                <a:srgbClr val="000066"/>
              </a:solidFill>
              <a:latin typeface="Calibri" pitchFamily="34" charset="0"/>
            </a:endParaRPr>
          </a:p>
        </p:txBody>
      </p:sp>
    </p:spTree>
    <p:extLst>
      <p:ext uri="{BB962C8B-B14F-4D97-AF65-F5344CB8AC3E}">
        <p14:creationId xmlns:p14="http://schemas.microsoft.com/office/powerpoint/2010/main" val="3747153992"/>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20688"/>
            <a:ext cx="4680520" cy="4253472"/>
          </a:xfrm>
          <a:prstGeom prst="rect">
            <a:avLst/>
          </a:prstGeom>
          <a:noFill/>
        </p:spPr>
        <p:txBody>
          <a:bodyPr wrap="square">
            <a:spAutoFit/>
          </a:bodyPr>
          <a:lstStyle/>
          <a:p>
            <a:pPr>
              <a:lnSpc>
                <a:spcPct val="130000"/>
              </a:lnSpc>
              <a:defRPr/>
            </a:pPr>
            <a:r>
              <a:rPr lang="en-US" altLang="zh-CN" sz="1600" b="1" dirty="0">
                <a:solidFill>
                  <a:srgbClr val="811C17"/>
                </a:solidFill>
                <a:latin typeface="Calibri" pitchFamily="34" charset="0"/>
              </a:rPr>
              <a:t>Misunderstanding of the Chinese Written Character</a:t>
            </a:r>
          </a:p>
          <a:p>
            <a:pPr marL="285750" indent="-285750">
              <a:lnSpc>
                <a:spcPct val="130000"/>
              </a:lnSpc>
              <a:buFont typeface="Arial" pitchFamily="34" charset="0"/>
              <a:buChar char="•"/>
              <a:defRPr/>
            </a:pPr>
            <a:r>
              <a:rPr lang="en-US" altLang="zh-CN" sz="1600" b="1" dirty="0">
                <a:latin typeface="Calibri" pitchFamily="34" charset="0"/>
              </a:rPr>
              <a:t>Pound takes all Chinese written characters as ideograms.</a:t>
            </a:r>
          </a:p>
          <a:p>
            <a:pPr>
              <a:lnSpc>
                <a:spcPct val="130000"/>
              </a:lnSpc>
              <a:defRPr/>
            </a:pPr>
            <a:endParaRPr lang="en-US" altLang="zh-CN" sz="1600" b="1" dirty="0">
              <a:latin typeface="Calibri" pitchFamily="34" charset="0"/>
            </a:endParaRPr>
          </a:p>
          <a:p>
            <a:pPr>
              <a:lnSpc>
                <a:spcPct val="130000"/>
              </a:lnSpc>
              <a:defRPr/>
            </a:pPr>
            <a:r>
              <a:rPr lang="en-US" altLang="zh-CN" sz="1600" b="1" i="1" dirty="0">
                <a:solidFill>
                  <a:srgbClr val="000066"/>
                </a:solidFill>
                <a:latin typeface="Calibri" pitchFamily="34" charset="0"/>
              </a:rPr>
              <a:t>Liu </a:t>
            </a:r>
            <a:r>
              <a:rPr lang="en-US" altLang="zh-CN" sz="1600" b="1" i="1" dirty="0" err="1">
                <a:solidFill>
                  <a:srgbClr val="000066"/>
                </a:solidFill>
                <a:latin typeface="Calibri" pitchFamily="34" charset="0"/>
              </a:rPr>
              <a:t>Shu</a:t>
            </a:r>
            <a:r>
              <a:rPr lang="en-US" altLang="zh-CN" sz="1600" b="1" dirty="0">
                <a:solidFill>
                  <a:srgbClr val="000066"/>
                </a:solidFill>
                <a:latin typeface="Calibri" pitchFamily="34" charset="0"/>
              </a:rPr>
              <a:t>: Six Scripts or Six Graphic Principles or Principles of Chinese Writing </a:t>
            </a:r>
          </a:p>
          <a:p>
            <a:pPr>
              <a:lnSpc>
                <a:spcPct val="130000"/>
              </a:lnSpc>
              <a:defRPr/>
            </a:pPr>
            <a:r>
              <a:rPr lang="en-US" altLang="zh-CN" sz="1600" b="1" i="1" dirty="0" err="1">
                <a:latin typeface="Calibri" pitchFamily="34" charset="0"/>
              </a:rPr>
              <a:t>Shuo-wên</a:t>
            </a:r>
            <a:r>
              <a:rPr lang="en-US" altLang="zh-CN" sz="1600" b="1" i="1" dirty="0">
                <a:latin typeface="Calibri" pitchFamily="34" charset="0"/>
              </a:rPr>
              <a:t> </a:t>
            </a:r>
            <a:r>
              <a:rPr lang="en-US" altLang="zh-CN" sz="1600" b="1" i="1" dirty="0" err="1">
                <a:latin typeface="Calibri" pitchFamily="34" charset="0"/>
              </a:rPr>
              <a:t>chieh-tzu</a:t>
            </a:r>
            <a:r>
              <a:rPr lang="en-US" altLang="zh-CN" sz="1600" b="1" dirty="0">
                <a:latin typeface="Calibri" pitchFamily="34" charset="0"/>
              </a:rPr>
              <a:t> (</a:t>
            </a:r>
            <a:r>
              <a:rPr lang="en-US" altLang="zh-CN" sz="1600" b="1" i="1" dirty="0">
                <a:latin typeface="Calibri" pitchFamily="34" charset="0"/>
              </a:rPr>
              <a:t>Explanations of Simple and Composite Characters</a:t>
            </a:r>
            <a:r>
              <a:rPr lang="en-US" altLang="zh-CN" sz="1600" b="1" dirty="0">
                <a:latin typeface="Calibri" pitchFamily="34" charset="0"/>
              </a:rPr>
              <a:t>), a second-century dictionary script by </a:t>
            </a:r>
            <a:r>
              <a:rPr lang="en-US" altLang="zh-CN" sz="1600" b="1" dirty="0" err="1">
                <a:latin typeface="Calibri" pitchFamily="34" charset="0"/>
              </a:rPr>
              <a:t>Hsü</a:t>
            </a:r>
            <a:r>
              <a:rPr lang="en-US" altLang="zh-CN" sz="1600" b="1" dirty="0">
                <a:latin typeface="Calibri" pitchFamily="34" charset="0"/>
              </a:rPr>
              <a:t> </a:t>
            </a:r>
            <a:r>
              <a:rPr lang="en-US" altLang="zh-CN" sz="1600" b="1" dirty="0" err="1">
                <a:latin typeface="Calibri" pitchFamily="34" charset="0"/>
              </a:rPr>
              <a:t>Shen</a:t>
            </a:r>
            <a:r>
              <a:rPr lang="en-US" altLang="zh-CN" sz="1600" b="1" dirty="0">
                <a:latin typeface="Calibri" pitchFamily="34" charset="0"/>
              </a:rPr>
              <a:t> in 121 (East Han Dynasty 25-220).</a:t>
            </a:r>
          </a:p>
          <a:p>
            <a:pPr>
              <a:lnSpc>
                <a:spcPct val="130000"/>
              </a:lnSpc>
              <a:defRPr/>
            </a:pPr>
            <a:endParaRPr lang="en-US" altLang="zh-CN" sz="1600" b="1" dirty="0">
              <a:latin typeface="Calibri" pitchFamily="34" charset="0"/>
            </a:endParaRPr>
          </a:p>
          <a:p>
            <a:pPr>
              <a:lnSpc>
                <a:spcPct val="130000"/>
              </a:lnSpc>
              <a:defRPr/>
            </a:pPr>
            <a:r>
              <a:rPr lang="en-US" altLang="zh-CN" sz="1600" b="1" dirty="0" err="1">
                <a:latin typeface="Calibri" pitchFamily="34" charset="0"/>
              </a:rPr>
              <a:t>Hsü</a:t>
            </a:r>
            <a:r>
              <a:rPr lang="en-US" altLang="zh-CN" sz="1600" b="1" dirty="0">
                <a:latin typeface="Calibri" pitchFamily="34" charset="0"/>
              </a:rPr>
              <a:t> </a:t>
            </a:r>
            <a:r>
              <a:rPr lang="en-US" altLang="zh-CN" sz="1600" b="1" dirty="0" err="1">
                <a:latin typeface="Calibri" pitchFamily="34" charset="0"/>
              </a:rPr>
              <a:t>Shen</a:t>
            </a:r>
            <a:r>
              <a:rPr lang="en-US" altLang="zh-CN" sz="1600" b="1" dirty="0">
                <a:latin typeface="Calibri" pitchFamily="34" charset="0"/>
              </a:rPr>
              <a:t>: only 4% were pictographic characters, while semantic-phonetic (or </a:t>
            </a:r>
            <a:r>
              <a:rPr lang="en-US" altLang="zh-CN" sz="1600" b="1" dirty="0" err="1">
                <a:latin typeface="Calibri" pitchFamily="34" charset="0"/>
              </a:rPr>
              <a:t>signific</a:t>
            </a:r>
            <a:r>
              <a:rPr lang="en-US" altLang="zh-CN" sz="1600" b="1" dirty="0">
                <a:latin typeface="Calibri" pitchFamily="34" charset="0"/>
              </a:rPr>
              <a:t>-phonetic) characters accounted for 82%.</a:t>
            </a:r>
          </a:p>
        </p:txBody>
      </p:sp>
      <p:pic>
        <p:nvPicPr>
          <p:cNvPr id="3" name="Picture 6" descr="http://p4.so.qhmsg.com/bdr/_240_/t0130d2d6b7039b559e.jpg"/>
          <p:cNvPicPr>
            <a:picLocks noChangeAspect="1" noChangeArrowheads="1"/>
          </p:cNvPicPr>
          <p:nvPr/>
        </p:nvPicPr>
        <p:blipFill>
          <a:blip r:embed="rId2" cstate="print"/>
          <a:srcRect/>
          <a:stretch>
            <a:fillRect/>
          </a:stretch>
        </p:blipFill>
        <p:spPr bwMode="auto">
          <a:xfrm>
            <a:off x="5220072" y="908720"/>
            <a:ext cx="1760537" cy="1997075"/>
          </a:xfrm>
          <a:prstGeom prst="rect">
            <a:avLst/>
          </a:prstGeom>
          <a:noFill/>
          <a:ln w="9525">
            <a:noFill/>
            <a:miter lim="800000"/>
            <a:headEnd/>
            <a:tailEnd/>
          </a:ln>
        </p:spPr>
      </p:pic>
      <p:sp>
        <p:nvSpPr>
          <p:cNvPr id="4" name="TextBox 8"/>
          <p:cNvSpPr txBox="1">
            <a:spLocks noChangeArrowheads="1"/>
          </p:cNvSpPr>
          <p:nvPr/>
        </p:nvSpPr>
        <p:spPr bwMode="auto">
          <a:xfrm>
            <a:off x="5004048" y="3068960"/>
            <a:ext cx="4139952" cy="2653034"/>
          </a:xfrm>
          <a:prstGeom prst="rect">
            <a:avLst/>
          </a:prstGeom>
          <a:noFill/>
          <a:ln w="9525">
            <a:noFill/>
            <a:miter lim="800000"/>
            <a:headEnd/>
            <a:tailEnd/>
          </a:ln>
        </p:spPr>
        <p:txBody>
          <a:bodyPr wrap="square">
            <a:spAutoFit/>
          </a:bodyPr>
          <a:lstStyle/>
          <a:p>
            <a:pPr>
              <a:lnSpc>
                <a:spcPct val="130000"/>
              </a:lnSpc>
            </a:pPr>
            <a:r>
              <a:rPr lang="en-US" altLang="zh-CN" sz="1600" b="1" i="1" dirty="0" err="1">
                <a:solidFill>
                  <a:srgbClr val="006600"/>
                </a:solidFill>
                <a:latin typeface="Calibri" pitchFamily="34" charset="0"/>
              </a:rPr>
              <a:t>xiang</a:t>
            </a:r>
            <a:r>
              <a:rPr lang="en-US" altLang="zh-CN" sz="1600" b="1" i="1" dirty="0">
                <a:solidFill>
                  <a:srgbClr val="006600"/>
                </a:solidFill>
                <a:latin typeface="Calibri" pitchFamily="34" charset="0"/>
              </a:rPr>
              <a:t> </a:t>
            </a:r>
            <a:r>
              <a:rPr lang="en-US" altLang="zh-CN" sz="1600" b="1" i="1" dirty="0" err="1">
                <a:solidFill>
                  <a:srgbClr val="006600"/>
                </a:solidFill>
                <a:latin typeface="Calibri" pitchFamily="34" charset="0"/>
              </a:rPr>
              <a:t>xing</a:t>
            </a:r>
            <a:r>
              <a:rPr lang="en-US" altLang="zh-CN" sz="1600" b="1" dirty="0">
                <a:solidFill>
                  <a:srgbClr val="006600"/>
                </a:solidFill>
                <a:latin typeface="Calibri" pitchFamily="34" charset="0"/>
              </a:rPr>
              <a:t>: Imitating the Form / simple pictogram</a:t>
            </a:r>
          </a:p>
          <a:p>
            <a:pPr>
              <a:lnSpc>
                <a:spcPct val="130000"/>
              </a:lnSpc>
            </a:pPr>
            <a:r>
              <a:rPr lang="en-US" altLang="zh-CN" sz="1600" b="1" i="1" dirty="0" err="1">
                <a:solidFill>
                  <a:srgbClr val="000066"/>
                </a:solidFill>
                <a:latin typeface="Calibri" pitchFamily="34" charset="0"/>
              </a:rPr>
              <a:t>zhi</a:t>
            </a:r>
            <a:r>
              <a:rPr lang="en-US" altLang="zh-CN" sz="1600" b="1" i="1" dirty="0">
                <a:solidFill>
                  <a:srgbClr val="000066"/>
                </a:solidFill>
                <a:latin typeface="Calibri" pitchFamily="34" charset="0"/>
              </a:rPr>
              <a:t> </a:t>
            </a:r>
            <a:r>
              <a:rPr lang="en-US" altLang="zh-CN" sz="1600" b="1" i="1" dirty="0" err="1">
                <a:solidFill>
                  <a:srgbClr val="000066"/>
                </a:solidFill>
                <a:latin typeface="Calibri" pitchFamily="34" charset="0"/>
              </a:rPr>
              <a:t>shi</a:t>
            </a:r>
            <a:r>
              <a:rPr lang="en-US" altLang="zh-CN" sz="1600" b="1" dirty="0">
                <a:latin typeface="Calibri" pitchFamily="34" charset="0"/>
              </a:rPr>
              <a:t>: Pointing at the Thing</a:t>
            </a:r>
          </a:p>
          <a:p>
            <a:pPr>
              <a:lnSpc>
                <a:spcPct val="130000"/>
              </a:lnSpc>
            </a:pPr>
            <a:r>
              <a:rPr lang="en-US" altLang="zh-CN" sz="1600" b="1" i="1" dirty="0" err="1">
                <a:solidFill>
                  <a:srgbClr val="006600"/>
                </a:solidFill>
                <a:latin typeface="Calibri" pitchFamily="34" charset="0"/>
              </a:rPr>
              <a:t>hui-yi</a:t>
            </a:r>
            <a:r>
              <a:rPr lang="en-US" altLang="zh-CN" sz="1600" b="1" dirty="0">
                <a:solidFill>
                  <a:srgbClr val="006600"/>
                </a:solidFill>
                <a:latin typeface="Calibri" pitchFamily="34" charset="0"/>
              </a:rPr>
              <a:t>: Understanding the Meaning / compound ideogram</a:t>
            </a:r>
          </a:p>
          <a:p>
            <a:pPr>
              <a:lnSpc>
                <a:spcPct val="130000"/>
              </a:lnSpc>
            </a:pPr>
            <a:r>
              <a:rPr lang="en-US" altLang="zh-CN" sz="1600" b="1" i="1" dirty="0" err="1">
                <a:solidFill>
                  <a:srgbClr val="000066"/>
                </a:solidFill>
                <a:latin typeface="Calibri" pitchFamily="34" charset="0"/>
              </a:rPr>
              <a:t>xing-sheng</a:t>
            </a:r>
            <a:r>
              <a:rPr lang="en-US" altLang="zh-CN" sz="1600" b="1" dirty="0">
                <a:latin typeface="Calibri" pitchFamily="34" charset="0"/>
              </a:rPr>
              <a:t>: Harmonizing the Sound</a:t>
            </a:r>
          </a:p>
          <a:p>
            <a:pPr>
              <a:lnSpc>
                <a:spcPct val="130000"/>
              </a:lnSpc>
            </a:pPr>
            <a:r>
              <a:rPr lang="en-US" altLang="zh-CN" sz="1600" b="1" i="1" dirty="0" err="1">
                <a:solidFill>
                  <a:srgbClr val="000066"/>
                </a:solidFill>
                <a:latin typeface="Calibri" pitchFamily="34" charset="0"/>
              </a:rPr>
              <a:t>zhuan-zhu</a:t>
            </a:r>
            <a:r>
              <a:rPr lang="en-US" altLang="zh-CN" sz="1600" b="1" dirty="0">
                <a:latin typeface="Calibri" pitchFamily="34" charset="0"/>
              </a:rPr>
              <a:t>: Mutually Defining </a:t>
            </a:r>
          </a:p>
          <a:p>
            <a:pPr>
              <a:lnSpc>
                <a:spcPct val="130000"/>
              </a:lnSpc>
            </a:pPr>
            <a:r>
              <a:rPr lang="en-US" altLang="zh-CN" sz="1600" b="1" i="1" dirty="0" err="1">
                <a:solidFill>
                  <a:srgbClr val="000066"/>
                </a:solidFill>
                <a:latin typeface="Calibri" pitchFamily="34" charset="0"/>
              </a:rPr>
              <a:t>jia-jie</a:t>
            </a:r>
            <a:r>
              <a:rPr lang="en-US" altLang="zh-CN" sz="1600" b="1" dirty="0">
                <a:latin typeface="Calibri" pitchFamily="34" charset="0"/>
              </a:rPr>
              <a:t>: Borrowing</a:t>
            </a:r>
          </a:p>
        </p:txBody>
      </p:sp>
      <p:sp>
        <p:nvSpPr>
          <p:cNvPr id="6" name="矩形 5"/>
          <p:cNvSpPr/>
          <p:nvPr/>
        </p:nvSpPr>
        <p:spPr>
          <a:xfrm>
            <a:off x="6948264" y="1340768"/>
            <a:ext cx="2016224" cy="932563"/>
          </a:xfrm>
          <a:prstGeom prst="rect">
            <a:avLst/>
          </a:prstGeom>
        </p:spPr>
        <p:txBody>
          <a:bodyPr wrap="square">
            <a:spAutoFit/>
          </a:bodyPr>
          <a:lstStyle/>
          <a:p>
            <a:pPr>
              <a:lnSpc>
                <a:spcPct val="130000"/>
              </a:lnSpc>
            </a:pPr>
            <a:r>
              <a:rPr lang="zh-CN" altLang="en-US" sz="1400" b="1" dirty="0">
                <a:solidFill>
                  <a:srgbClr val="C00000"/>
                </a:solidFill>
              </a:rPr>
              <a:t>象形</a:t>
            </a:r>
            <a:r>
              <a:rPr lang="zh-CN" altLang="en-US" sz="1400" b="1" dirty="0"/>
              <a:t>、指事 </a:t>
            </a:r>
            <a:r>
              <a:rPr lang="en-US" altLang="zh-CN" sz="1400" b="1" dirty="0"/>
              <a:t>【</a:t>
            </a:r>
            <a:r>
              <a:rPr lang="zh-CN" altLang="en-US" sz="1400" b="1" dirty="0"/>
              <a:t>造字法</a:t>
            </a:r>
            <a:r>
              <a:rPr lang="en-US" altLang="zh-CN" sz="1400" b="1" dirty="0"/>
              <a:t>】</a:t>
            </a:r>
          </a:p>
          <a:p>
            <a:pPr>
              <a:lnSpc>
                <a:spcPct val="130000"/>
              </a:lnSpc>
            </a:pPr>
            <a:r>
              <a:rPr lang="zh-CN" altLang="en-US" sz="1400" b="1" dirty="0"/>
              <a:t>形声、</a:t>
            </a:r>
            <a:r>
              <a:rPr lang="zh-CN" altLang="en-US" sz="1400" b="1" dirty="0">
                <a:solidFill>
                  <a:srgbClr val="C00000"/>
                </a:solidFill>
              </a:rPr>
              <a:t>会意</a:t>
            </a:r>
            <a:r>
              <a:rPr lang="en-US" altLang="zh-CN" sz="1400" b="1" dirty="0"/>
              <a:t>【</a:t>
            </a:r>
            <a:r>
              <a:rPr lang="zh-CN" altLang="en-US" sz="1400" b="1" dirty="0"/>
              <a:t>组字法</a:t>
            </a:r>
            <a:r>
              <a:rPr lang="en-US" altLang="zh-CN" sz="1400" b="1" dirty="0"/>
              <a:t>】</a:t>
            </a:r>
          </a:p>
          <a:p>
            <a:pPr>
              <a:lnSpc>
                <a:spcPct val="130000"/>
              </a:lnSpc>
            </a:pPr>
            <a:r>
              <a:rPr lang="zh-CN" altLang="en-US" sz="1400" b="1" dirty="0"/>
              <a:t>转注、假借</a:t>
            </a:r>
            <a:r>
              <a:rPr lang="en-US" altLang="zh-CN" sz="1400" b="1" dirty="0"/>
              <a:t>【</a:t>
            </a:r>
            <a:r>
              <a:rPr lang="zh-CN" altLang="en-US" sz="1400" b="1" dirty="0"/>
              <a:t>用字法</a:t>
            </a:r>
            <a:r>
              <a:rPr lang="en-US" altLang="zh-CN" sz="1400" b="1" dirty="0"/>
              <a:t>】</a:t>
            </a:r>
          </a:p>
        </p:txBody>
      </p:sp>
      <p:pic>
        <p:nvPicPr>
          <p:cNvPr id="7" name="Picture 1" descr="C:\Users\Administrator\AppData\Roaming\Tencent\Users\1207799751\QQ\WinTemp\RichOle\U{B}}XKS14)18[L@1D{)2(R.png"/>
          <p:cNvPicPr>
            <a:picLocks noChangeAspect="1" noChangeArrowheads="1"/>
          </p:cNvPicPr>
          <p:nvPr/>
        </p:nvPicPr>
        <p:blipFill>
          <a:blip r:embed="rId3" cstate="print"/>
          <a:srcRect/>
          <a:stretch>
            <a:fillRect/>
          </a:stretch>
        </p:blipFill>
        <p:spPr bwMode="auto">
          <a:xfrm>
            <a:off x="251520" y="5085184"/>
            <a:ext cx="4735119" cy="903344"/>
          </a:xfrm>
          <a:prstGeom prst="rect">
            <a:avLst/>
          </a:prstGeom>
          <a:noFill/>
          <a:ln w="9525">
            <a:noFill/>
            <a:miter lim="800000"/>
            <a:headEnd/>
            <a:tailEnd/>
          </a:ln>
        </p:spPr>
      </p:pic>
    </p:spTree>
    <p:extLst>
      <p:ext uri="{BB962C8B-B14F-4D97-AF65-F5344CB8AC3E}">
        <p14:creationId xmlns:p14="http://schemas.microsoft.com/office/powerpoint/2010/main" val="3747153992"/>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92696"/>
            <a:ext cx="8280920" cy="4227568"/>
          </a:xfrm>
          <a:prstGeom prst="rect">
            <a:avLst/>
          </a:prstGeom>
          <a:noFill/>
        </p:spPr>
        <p:txBody>
          <a:bodyPr wrap="square" rtlCol="0">
            <a:spAutoFit/>
          </a:bodyPr>
          <a:lstStyle/>
          <a:p>
            <a:pPr>
              <a:lnSpc>
                <a:spcPct val="130000"/>
              </a:lnSpc>
            </a:pPr>
            <a:r>
              <a:rPr lang="en-US" altLang="zh-CN" sz="1600" b="1" dirty="0" err="1">
                <a:solidFill>
                  <a:srgbClr val="811C17"/>
                </a:solidFill>
              </a:rPr>
              <a:t>Fenollosa’s</a:t>
            </a:r>
            <a:r>
              <a:rPr lang="en-US" altLang="zh-CN" sz="1600" b="1" dirty="0">
                <a:solidFill>
                  <a:srgbClr val="811C17"/>
                </a:solidFill>
              </a:rPr>
              <a:t>  Awareness and Misunderstanding: </a:t>
            </a:r>
          </a:p>
          <a:p>
            <a:pPr>
              <a:lnSpc>
                <a:spcPct val="130000"/>
              </a:lnSpc>
              <a:buFont typeface="Arial" pitchFamily="34" charset="0"/>
              <a:buChar char="•"/>
            </a:pPr>
            <a:r>
              <a:rPr lang="en-US" altLang="zh-CN" sz="1600" b="1" dirty="0"/>
              <a:t> “the pictorial clue of many Chinese ideographs can not [sic] now be traced, and even Chinese </a:t>
            </a:r>
          </a:p>
          <a:p>
            <a:pPr>
              <a:lnSpc>
                <a:spcPct val="130000"/>
              </a:lnSpc>
            </a:pPr>
            <a:r>
              <a:rPr lang="en-US" altLang="zh-CN" sz="1600" b="1" dirty="0"/>
              <a:t>    lexicographers admit that combinations frequently contribute only a phonetic value.” </a:t>
            </a:r>
          </a:p>
          <a:p>
            <a:pPr>
              <a:lnSpc>
                <a:spcPct val="130000"/>
              </a:lnSpc>
              <a:buFont typeface="Arial" pitchFamily="34" charset="0"/>
              <a:buChar char="•"/>
            </a:pPr>
            <a:r>
              <a:rPr lang="en-US" altLang="zh-CN" sz="1600" b="1" dirty="0"/>
              <a:t> “a large number of the primitive Chinese characters, even the so-called radicals, are </a:t>
            </a:r>
          </a:p>
          <a:p>
            <a:pPr>
              <a:lnSpc>
                <a:spcPct val="130000"/>
              </a:lnSpc>
            </a:pPr>
            <a:r>
              <a:rPr lang="en-US" altLang="zh-CN" sz="1600" b="1" dirty="0"/>
              <a:t>    shorthand pictures of actions or processes” (</a:t>
            </a:r>
            <a:r>
              <a:rPr lang="en-US" altLang="zh-CN" sz="1600" b="1" dirty="0" err="1"/>
              <a:t>Fenollosa</a:t>
            </a:r>
            <a:r>
              <a:rPr lang="en-US" altLang="zh-CN" sz="1600" b="1" dirty="0"/>
              <a:t> and Pound 59, 46)</a:t>
            </a:r>
          </a:p>
          <a:p>
            <a:pPr>
              <a:lnSpc>
                <a:spcPct val="130000"/>
              </a:lnSpc>
            </a:pPr>
            <a:endParaRPr lang="en-US" altLang="zh-CN" sz="1600" b="1" dirty="0"/>
          </a:p>
          <a:p>
            <a:pPr>
              <a:lnSpc>
                <a:spcPct val="130000"/>
              </a:lnSpc>
            </a:pPr>
            <a:r>
              <a:rPr lang="en-US" altLang="zh-CN" sz="1600" b="1" dirty="0">
                <a:solidFill>
                  <a:srgbClr val="811C17"/>
                </a:solidFill>
              </a:rPr>
              <a:t>Ignorance of Two Writing Systems: the alphabetic and the ideographic</a:t>
            </a:r>
          </a:p>
          <a:p>
            <a:pPr>
              <a:lnSpc>
                <a:spcPct val="130000"/>
              </a:lnSpc>
            </a:pPr>
            <a:r>
              <a:rPr lang="en-US" altLang="zh-CN" sz="1600" b="1" dirty="0">
                <a:solidFill>
                  <a:srgbClr val="002060"/>
                </a:solidFill>
              </a:rPr>
              <a:t>Wrong: </a:t>
            </a:r>
            <a:r>
              <a:rPr lang="en-US" altLang="zh-CN" sz="1600" b="1" dirty="0"/>
              <a:t>The etymon of ideogram is naturally related to an ideographic writing system.</a:t>
            </a:r>
          </a:p>
          <a:p>
            <a:pPr>
              <a:lnSpc>
                <a:spcPct val="130000"/>
              </a:lnSpc>
            </a:pPr>
            <a:r>
              <a:rPr lang="en-US" altLang="zh-CN" sz="1600" b="1" dirty="0">
                <a:solidFill>
                  <a:srgbClr val="002060"/>
                </a:solidFill>
              </a:rPr>
              <a:t>Fact: </a:t>
            </a:r>
            <a:r>
              <a:rPr lang="en-US" altLang="zh-CN" sz="1600" b="1" dirty="0"/>
              <a:t>The ideogram has a link with the alphabetic writing system. For example, Egyptian    </a:t>
            </a:r>
          </a:p>
          <a:p>
            <a:pPr>
              <a:lnSpc>
                <a:spcPct val="130000"/>
              </a:lnSpc>
            </a:pPr>
            <a:r>
              <a:rPr lang="en-US" altLang="zh-CN" sz="1600" b="1" dirty="0"/>
              <a:t>          hieroglyphics, though originally pictographic, had already developed into sound language. </a:t>
            </a:r>
          </a:p>
          <a:p>
            <a:pPr>
              <a:lnSpc>
                <a:spcPct val="130000"/>
              </a:lnSpc>
            </a:pPr>
            <a:r>
              <a:rPr lang="en-US" altLang="zh-CN" sz="1600" b="1" dirty="0">
                <a:solidFill>
                  <a:srgbClr val="002060"/>
                </a:solidFill>
              </a:rPr>
              <a:t>Pound:  </a:t>
            </a:r>
            <a:r>
              <a:rPr lang="en-US" altLang="zh-CN" sz="1600" b="1" dirty="0"/>
              <a:t>“The Egyptians finally used abbreviated pictures to represent sounds, but the Chinese     </a:t>
            </a:r>
          </a:p>
          <a:p>
            <a:pPr>
              <a:lnSpc>
                <a:spcPct val="130000"/>
              </a:lnSpc>
            </a:pPr>
            <a:r>
              <a:rPr lang="en-US" altLang="zh-CN" sz="1600" b="1" dirty="0"/>
              <a:t>               still use abbreviated pictures AS pictures”.</a:t>
            </a:r>
          </a:p>
          <a:p>
            <a:pPr>
              <a:lnSpc>
                <a:spcPct val="130000"/>
              </a:lnSpc>
            </a:pPr>
            <a:endParaRPr lang="en-US" altLang="zh-CN" sz="1600" b="1" dirty="0">
              <a:solidFill>
                <a:srgbClr val="811C17"/>
              </a:solidFill>
            </a:endParaRPr>
          </a:p>
        </p:txBody>
      </p:sp>
    </p:spTree>
    <p:extLst>
      <p:ext uri="{BB962C8B-B14F-4D97-AF65-F5344CB8AC3E}">
        <p14:creationId xmlns:p14="http://schemas.microsoft.com/office/powerpoint/2010/main" val="3747153992"/>
      </p:ext>
    </p:extLst>
  </p:cSld>
  <p:clrMapOvr>
    <a:masterClrMapping/>
  </p:clrMapOvr>
  <p:transition spd="slow">
    <p:push/>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13060</TotalTime>
  <Words>7247</Words>
  <Application>Microsoft Office PowerPoint</Application>
  <PresentationFormat>全屏显示(4:3)</PresentationFormat>
  <Paragraphs>499</Paragraphs>
  <Slides>62</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62</vt:i4>
      </vt:variant>
    </vt:vector>
  </HeadingPairs>
  <TitlesOfParts>
    <vt:vector size="69" baseType="lpstr">
      <vt:lpstr>方正舒体</vt:lpstr>
      <vt:lpstr>黑体</vt:lpstr>
      <vt:lpstr>Arial</vt:lpstr>
      <vt:lpstr>Calibri</vt:lpstr>
      <vt:lpstr>Times New Roman</vt:lpstr>
      <vt:lpstr>楷体_GB2312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Mac</dc:creator>
  <cp:lastModifiedBy>nx7115</cp:lastModifiedBy>
  <cp:revision>626</cp:revision>
  <dcterms:created xsi:type="dcterms:W3CDTF">2020-06-26T03:43:19Z</dcterms:created>
  <dcterms:modified xsi:type="dcterms:W3CDTF">2024-03-17T10:34:12Z</dcterms:modified>
</cp:coreProperties>
</file>