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492" r:id="rId2"/>
    <p:sldId id="270" r:id="rId3"/>
    <p:sldId id="406" r:id="rId4"/>
    <p:sldId id="431" r:id="rId5"/>
    <p:sldId id="434" r:id="rId6"/>
    <p:sldId id="397" r:id="rId7"/>
    <p:sldId id="407" r:id="rId8"/>
    <p:sldId id="427" r:id="rId9"/>
    <p:sldId id="430" r:id="rId10"/>
    <p:sldId id="429" r:id="rId11"/>
    <p:sldId id="428" r:id="rId12"/>
    <p:sldId id="432" r:id="rId13"/>
    <p:sldId id="444" r:id="rId14"/>
    <p:sldId id="443" r:id="rId15"/>
    <p:sldId id="442" r:id="rId16"/>
    <p:sldId id="441" r:id="rId17"/>
    <p:sldId id="440" r:id="rId18"/>
    <p:sldId id="439" r:id="rId19"/>
    <p:sldId id="438" r:id="rId20"/>
    <p:sldId id="437" r:id="rId21"/>
    <p:sldId id="476" r:id="rId22"/>
    <p:sldId id="436" r:id="rId23"/>
    <p:sldId id="489" r:id="rId24"/>
    <p:sldId id="405" r:id="rId25"/>
    <p:sldId id="408" r:id="rId26"/>
    <p:sldId id="426" r:id="rId27"/>
    <p:sldId id="411" r:id="rId28"/>
    <p:sldId id="410" r:id="rId29"/>
    <p:sldId id="409" r:id="rId30"/>
    <p:sldId id="425" r:id="rId31"/>
    <p:sldId id="481" r:id="rId32"/>
    <p:sldId id="418" r:id="rId33"/>
    <p:sldId id="417" r:id="rId34"/>
    <p:sldId id="416" r:id="rId35"/>
    <p:sldId id="482" r:id="rId36"/>
    <p:sldId id="477" r:id="rId37"/>
    <p:sldId id="423" r:id="rId38"/>
    <p:sldId id="424" r:id="rId39"/>
    <p:sldId id="486" r:id="rId40"/>
    <p:sldId id="485" r:id="rId41"/>
    <p:sldId id="484" r:id="rId42"/>
    <p:sldId id="483" r:id="rId43"/>
    <p:sldId id="490" r:id="rId44"/>
    <p:sldId id="422" r:id="rId45"/>
    <p:sldId id="414" r:id="rId46"/>
    <p:sldId id="421" r:id="rId47"/>
    <p:sldId id="494" r:id="rId48"/>
    <p:sldId id="404"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1C17"/>
    <a:srgbClr val="AD2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60"/>
  </p:normalViewPr>
  <p:slideViewPr>
    <p:cSldViewPr>
      <p:cViewPr varScale="1">
        <p:scale>
          <a:sx n="100" d="100"/>
          <a:sy n="100" d="100"/>
        </p:scale>
        <p:origin x="9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753B7-5BD0-4BC5-9A65-DE7932872362}" type="datetimeFigureOut">
              <a:rPr lang="zh-CN" altLang="en-US" smtClean="0"/>
              <a:t>2024/3/17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97C8E-F64B-469C-9440-6ED046C0AC6F}" type="slidenum">
              <a:rPr lang="zh-CN" altLang="en-US" smtClean="0"/>
              <a:t>‹#›</a:t>
            </a:fld>
            <a:endParaRPr lang="zh-CN" altLang="en-US"/>
          </a:p>
        </p:txBody>
      </p:sp>
    </p:spTree>
    <p:extLst>
      <p:ext uri="{BB962C8B-B14F-4D97-AF65-F5344CB8AC3E}">
        <p14:creationId xmlns:p14="http://schemas.microsoft.com/office/powerpoint/2010/main" val="381848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E97C8E-F64B-469C-9440-6ED046C0AC6F}" type="slidenum">
              <a:rPr lang="zh-CN" altLang="en-US" smtClean="0"/>
              <a:t>1</a:t>
            </a:fld>
            <a:endParaRPr lang="zh-CN" altLang="en-US"/>
          </a:p>
        </p:txBody>
      </p:sp>
    </p:spTree>
    <p:extLst>
      <p:ext uri="{BB962C8B-B14F-4D97-AF65-F5344CB8AC3E}">
        <p14:creationId xmlns:p14="http://schemas.microsoft.com/office/powerpoint/2010/main" val="94793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E97C8E-F64B-469C-9440-6ED046C0AC6F}" type="slidenum">
              <a:rPr lang="zh-CN" altLang="en-US" smtClean="0"/>
              <a:t>44</a:t>
            </a:fld>
            <a:endParaRPr lang="zh-CN" altLang="en-US"/>
          </a:p>
        </p:txBody>
      </p:sp>
    </p:spTree>
    <p:extLst>
      <p:ext uri="{BB962C8B-B14F-4D97-AF65-F5344CB8AC3E}">
        <p14:creationId xmlns:p14="http://schemas.microsoft.com/office/powerpoint/2010/main" val="235751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896571237"/>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2951771064"/>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238947903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t>‹#›</a:t>
            </a:fld>
            <a:endParaRPr lang="zh-CN" altLang="en-US"/>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9845104"/>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423426111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329912710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155971370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361004307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361305311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422651507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t>2024/3/17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t>‹#›</a:t>
            </a:fld>
            <a:endParaRPr lang="zh-CN" altLang="en-US"/>
          </a:p>
        </p:txBody>
      </p:sp>
    </p:spTree>
    <p:extLst>
      <p:ext uri="{BB962C8B-B14F-4D97-AF65-F5344CB8AC3E}">
        <p14:creationId xmlns:p14="http://schemas.microsoft.com/office/powerpoint/2010/main" val="498288816"/>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802CC-E1E7-40DB-8D2C-E4EBBBBF34E5}" type="datetimeFigureOut">
              <a:rPr lang="zh-CN" altLang="en-US" smtClean="0"/>
              <a:t>2024/3/17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549D9-74A9-4601-A1CD-4C7755C6D8BA}" type="slidenum">
              <a:rPr lang="zh-CN" altLang="en-US" smtClean="0"/>
              <a:t>‹#›</a:t>
            </a:fld>
            <a:endParaRPr lang="zh-CN" altLang="en-US"/>
          </a:p>
        </p:txBody>
      </p:sp>
      <p:sp>
        <p:nvSpPr>
          <p:cNvPr id="10" name="矩形 9"/>
          <p:cNvSpPr/>
          <p:nvPr userDrawn="1"/>
        </p:nvSpPr>
        <p:spPr>
          <a:xfrm>
            <a:off x="2953" y="4477464"/>
            <a:ext cx="9144000" cy="2407920"/>
          </a:xfrm>
          <a:prstGeom prst="rect">
            <a:avLst/>
          </a:prstGeom>
          <a:blipFill dpi="0" rotWithShape="1">
            <a:blip r:embed="rId1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048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tan.qionglin@mail.shufe.edu.cn"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Riprap%20bu%20Gary%20Snyder%202.mp4" TargetMode="External"/><Relationship Id="rId5" Type="http://schemas.openxmlformats.org/officeDocument/2006/relationships/hyperlink" Target="Gary%20Snyder's%20Reading%20Riprap%201.mp4"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755576" y="0"/>
            <a:ext cx="0" cy="2852936"/>
          </a:xfrm>
          <a:prstGeom prst="line">
            <a:avLst/>
          </a:prstGeom>
          <a:ln w="76200">
            <a:solidFill>
              <a:srgbClr val="811C17"/>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40287"/>
            <a:ext cx="2850646" cy="574007"/>
          </a:xfrm>
          <a:prstGeom prst="rect">
            <a:avLst/>
          </a:prstGeom>
        </p:spPr>
      </p:pic>
      <p:pic>
        <p:nvPicPr>
          <p:cNvPr id="9" name="图片 16" descr="终"/>
          <p:cNvPicPr>
            <a:picLocks noChangeAspect="1"/>
          </p:cNvPicPr>
          <p:nvPr/>
        </p:nvPicPr>
        <p:blipFill>
          <a:blip r:embed="rId4">
            <a:clrChange>
              <a:clrFrom>
                <a:srgbClr val="FFFFFF"/>
              </a:clrFrom>
              <a:clrTo>
                <a:srgbClr val="FFFFFF">
                  <a:alpha val="0"/>
                </a:srgbClr>
              </a:clrTo>
            </a:clrChange>
          </a:blip>
          <a:srcRect l="14281" t="33978" r="13554" b="39308"/>
          <a:stretch>
            <a:fillRect/>
          </a:stretch>
        </p:blipFill>
        <p:spPr>
          <a:xfrm>
            <a:off x="7509491" y="913130"/>
            <a:ext cx="1424959" cy="527471"/>
          </a:xfrm>
          <a:prstGeom prst="rect">
            <a:avLst/>
          </a:prstGeom>
          <a:noFill/>
          <a:ln w="9525">
            <a:noFill/>
          </a:ln>
        </p:spPr>
      </p:pic>
      <p:sp>
        <p:nvSpPr>
          <p:cNvPr id="6" name="圆角矩形 5"/>
          <p:cNvSpPr/>
          <p:nvPr/>
        </p:nvSpPr>
        <p:spPr>
          <a:xfrm>
            <a:off x="173705" y="2135621"/>
            <a:ext cx="9000999" cy="2653008"/>
          </a:xfrm>
          <a:prstGeom prst="roundRect">
            <a:avLst>
              <a:gd name="adj" fmla="val 4990"/>
            </a:avLst>
          </a:prstGeom>
          <a:solidFill>
            <a:srgbClr val="811C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173705" y="2268161"/>
            <a:ext cx="7710663" cy="1075679"/>
          </a:xfrm>
          <a:prstGeom prst="rect">
            <a:avLst/>
          </a:prstGeom>
          <a:noFill/>
        </p:spPr>
        <p:txBody>
          <a:bodyPr wrap="square" rtlCol="0">
            <a:spAutoFit/>
          </a:bodyPr>
          <a:lstStyle/>
          <a:p>
            <a:r>
              <a:rPr lang="en-US" altLang="zh-CN" sz="2000" b="1" dirty="0">
                <a:solidFill>
                  <a:schemeClr val="bg1"/>
                </a:solidFill>
              </a:rPr>
              <a:t>Lecture Four  </a:t>
            </a:r>
            <a:r>
              <a:rPr lang="en-US" altLang="zh-CN" sz="2000" b="1" dirty="0">
                <a:solidFill>
                  <a:schemeClr val="bg1"/>
                </a:solidFill>
                <a:effectLst/>
                <a:ea typeface="宋体" panose="02010600030101010101" pitchFamily="2" charset="-122"/>
              </a:rPr>
              <a:t>Work, Chan and Ecology: </a:t>
            </a:r>
          </a:p>
          <a:p>
            <a:r>
              <a:rPr lang="en-US" altLang="zh-CN" sz="2000" b="1" dirty="0">
                <a:solidFill>
                  <a:schemeClr val="bg1"/>
                </a:solidFill>
                <a:ea typeface="宋体" panose="02010600030101010101" pitchFamily="2" charset="-122"/>
              </a:rPr>
              <a:t>                          </a:t>
            </a:r>
            <a:r>
              <a:rPr lang="en-US" altLang="zh-CN" sz="2000" b="1" dirty="0">
                <a:solidFill>
                  <a:schemeClr val="bg1"/>
                </a:solidFill>
                <a:effectLst/>
                <a:ea typeface="宋体" panose="02010600030101010101" pitchFamily="2" charset="-122"/>
              </a:rPr>
              <a:t>Rethinking Gary Snyder’s First Lyric Poetry </a:t>
            </a:r>
            <a:r>
              <a:rPr lang="en-US" altLang="zh-CN" sz="2000" b="1" i="1" dirty="0">
                <a:solidFill>
                  <a:schemeClr val="bg1"/>
                </a:solidFill>
                <a:effectLst/>
                <a:ea typeface="宋体" panose="02010600030101010101" pitchFamily="2" charset="-122"/>
              </a:rPr>
              <a:t>Riprap</a:t>
            </a:r>
            <a:endParaRPr lang="zh-CN" altLang="en-US"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30000"/>
              </a:lnSpc>
            </a:pPr>
            <a:endParaRPr lang="en-US" altLang="zh-CN" sz="2000" b="1" dirty="0">
              <a:solidFill>
                <a:schemeClr val="bg1"/>
              </a:solidFill>
            </a:endParaRPr>
          </a:p>
        </p:txBody>
      </p:sp>
      <p:cxnSp>
        <p:nvCxnSpPr>
          <p:cNvPr id="11" name="直接连接符 10"/>
          <p:cNvCxnSpPr>
            <a:cxnSpLocks/>
          </p:cNvCxnSpPr>
          <p:nvPr/>
        </p:nvCxnSpPr>
        <p:spPr>
          <a:xfrm>
            <a:off x="263353" y="3284984"/>
            <a:ext cx="8557119" cy="0"/>
          </a:xfrm>
          <a:prstGeom prst="line">
            <a:avLst/>
          </a:prstGeom>
          <a:ln w="38100"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15876" y="5776227"/>
            <a:ext cx="1728192" cy="954107"/>
            <a:chOff x="215876" y="5576172"/>
            <a:chExt cx="1728192" cy="954107"/>
          </a:xfrm>
          <a:effectLst>
            <a:outerShdw blurRad="63500" sx="102000" sy="102000" algn="ctr" rotWithShape="0">
              <a:prstClr val="black">
                <a:alpha val="40000"/>
              </a:prstClr>
            </a:outerShdw>
          </a:effectLst>
        </p:grpSpPr>
        <p:sp>
          <p:nvSpPr>
            <p:cNvPr id="2" name="矩形 1"/>
            <p:cNvSpPr/>
            <p:nvPr/>
          </p:nvSpPr>
          <p:spPr>
            <a:xfrm>
              <a:off x="251520" y="5633228"/>
              <a:ext cx="1584176" cy="89705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215876" y="5576172"/>
              <a:ext cx="1728192" cy="954107"/>
            </a:xfrm>
            <a:prstGeom prst="rect">
              <a:avLst/>
            </a:prstGeom>
            <a:noFill/>
          </p:spPr>
          <p:txBody>
            <a:bodyPr wrap="square" rtlCol="0">
              <a:spAutoFit/>
            </a:bodyPr>
            <a:lstStyle/>
            <a:p>
              <a:r>
                <a:rPr lang="zh-CN" altLang="en-US" sz="2800" b="1" dirty="0">
                  <a:solidFill>
                    <a:schemeClr val="bg1"/>
                  </a:solidFill>
                  <a:latin typeface="方正舒体" panose="02010601030101010101" pitchFamily="2" charset="-122"/>
                  <a:ea typeface="方正舒体" panose="02010601030101010101" pitchFamily="2" charset="-122"/>
                </a:rPr>
                <a:t>厚德博学</a:t>
              </a:r>
              <a:endParaRPr lang="en-US" altLang="zh-CN" sz="2800" b="1" dirty="0">
                <a:solidFill>
                  <a:schemeClr val="bg1"/>
                </a:solidFill>
                <a:latin typeface="方正舒体" panose="02010601030101010101" pitchFamily="2" charset="-122"/>
                <a:ea typeface="方正舒体" panose="02010601030101010101" pitchFamily="2" charset="-122"/>
              </a:endParaRPr>
            </a:p>
            <a:p>
              <a:r>
                <a:rPr lang="zh-CN" altLang="en-US" sz="2800" b="1" dirty="0">
                  <a:solidFill>
                    <a:schemeClr val="bg1"/>
                  </a:solidFill>
                  <a:latin typeface="方正舒体" panose="02010601030101010101" pitchFamily="2" charset="-122"/>
                  <a:ea typeface="方正舒体" panose="02010601030101010101" pitchFamily="2" charset="-122"/>
                </a:rPr>
                <a:t>经济匡时</a:t>
              </a:r>
            </a:p>
          </p:txBody>
        </p:sp>
      </p:grpSp>
      <p:sp>
        <p:nvSpPr>
          <p:cNvPr id="22" name="TextBox 21"/>
          <p:cNvSpPr txBox="1"/>
          <p:nvPr/>
        </p:nvSpPr>
        <p:spPr>
          <a:xfrm>
            <a:off x="263353" y="3516978"/>
            <a:ext cx="4020615" cy="707886"/>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Prof. Dr. Joan </a:t>
            </a:r>
            <a:r>
              <a:rPr lang="en-US" altLang="zh-CN" sz="2000" b="1" dirty="0" err="1">
                <a:solidFill>
                  <a:schemeClr val="bg1"/>
                </a:solidFill>
                <a:effectLst>
                  <a:outerShdw blurRad="38100" dist="38100" dir="2700000" algn="tl">
                    <a:srgbClr val="000000">
                      <a:alpha val="43137"/>
                    </a:srgbClr>
                  </a:outerShdw>
                </a:effectLst>
                <a:ea typeface="黑体" panose="02010609060101010101" pitchFamily="49" charset="-122"/>
              </a:rPr>
              <a:t>Qionglin</a:t>
            </a: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 Tan   </a:t>
            </a:r>
          </a:p>
          <a:p>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 </a:t>
            </a: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hlinkClick r:id="rId5">
                  <a:extLst>
                    <a:ext uri="{A12FA001-AC4F-418D-AE19-62706E023703}">
                      <ahyp:hlinkClr xmlns:ahyp="http://schemas.microsoft.com/office/drawing/2018/hyperlinkcolor" val="tx"/>
                    </a:ext>
                  </a:extLst>
                </a:hlinkClick>
              </a:rPr>
              <a:t>tan.qionglin@mail.shufe.edu.cn</a:t>
            </a: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 </a:t>
            </a:r>
          </a:p>
        </p:txBody>
      </p:sp>
      <p:sp>
        <p:nvSpPr>
          <p:cNvPr id="5" name="矩形 4">
            <a:extLst>
              <a:ext uri="{FF2B5EF4-FFF2-40B4-BE49-F238E27FC236}">
                <a16:creationId xmlns:a16="http://schemas.microsoft.com/office/drawing/2014/main" id="{AEFC27E7-3A70-7720-7B4E-17F7EB92BA40}"/>
              </a:ext>
            </a:extLst>
          </p:cNvPr>
          <p:cNvSpPr/>
          <p:nvPr/>
        </p:nvSpPr>
        <p:spPr>
          <a:xfrm>
            <a:off x="263353" y="395499"/>
            <a:ext cx="5676799" cy="10526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SUFE </a:t>
            </a:r>
            <a:r>
              <a:rPr lang="en-US" altLang="zh-CN" sz="2000" b="1" dirty="0">
                <a:solidFill>
                  <a:schemeClr val="bg1"/>
                </a:solidFill>
              </a:rPr>
              <a:t>Year 1 Postgraduates</a:t>
            </a:r>
          </a:p>
          <a:p>
            <a:pPr>
              <a:lnSpc>
                <a:spcPct val="120000"/>
              </a:lnSpc>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A Critical Study of English Poetry</a:t>
            </a:r>
            <a:endParaRPr lang="zh-CN" altLang="en-US"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pPr>
            <a:endParaRPr lang="zh-CN" altLang="en-US" sz="2400" b="1" dirty="0">
              <a:solidFill>
                <a:schemeClr val="bg1"/>
              </a:solidFill>
            </a:endParaRPr>
          </a:p>
        </p:txBody>
      </p:sp>
    </p:spTree>
    <p:extLst>
      <p:ext uri="{BB962C8B-B14F-4D97-AF65-F5344CB8AC3E}">
        <p14:creationId xmlns:p14="http://schemas.microsoft.com/office/powerpoint/2010/main" val="26448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DEEEC65-EF57-44C2-6647-9E6D29F5D28D}"/>
              </a:ext>
            </a:extLst>
          </p:cNvPr>
          <p:cNvSpPr txBox="1">
            <a:spLocks noChangeArrowheads="1"/>
          </p:cNvSpPr>
          <p:nvPr/>
        </p:nvSpPr>
        <p:spPr bwMode="auto">
          <a:xfrm>
            <a:off x="323850" y="1246188"/>
            <a:ext cx="864076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en-US" altLang="zh-CN" b="1" dirty="0">
                <a:solidFill>
                  <a:srgbClr val="006600"/>
                </a:solidFill>
                <a:latin typeface="Calibri" panose="020F0502020204030204" pitchFamily="34" charset="0"/>
                <a:ea typeface="宋体" panose="02010600030101010101" pitchFamily="2" charset="-122"/>
              </a:rPr>
              <a:t>Riprap as Snyder’s Poetic Technique</a:t>
            </a:r>
          </a:p>
          <a:p>
            <a:pPr eaLnBrk="1" hangingPunct="1">
              <a:lnSpc>
                <a:spcPct val="150000"/>
              </a:lnSpc>
              <a:spcBef>
                <a:spcPct val="0"/>
              </a:spcBef>
              <a:buFontTx/>
              <a:buNone/>
            </a:pPr>
            <a:r>
              <a:rPr lang="en-US" altLang="zh-CN" b="1" dirty="0">
                <a:solidFill>
                  <a:srgbClr val="002060"/>
                </a:solidFill>
                <a:latin typeface="Calibri" panose="020F0502020204030204" pitchFamily="34" charset="0"/>
                <a:ea typeface="宋体" panose="02010600030101010101" pitchFamily="2" charset="-122"/>
              </a:rPr>
              <a:t>Snyder: </a:t>
            </a:r>
            <a:r>
              <a:rPr lang="en-US" altLang="zh-CN" b="1" dirty="0">
                <a:latin typeface="Calibri" panose="020F0502020204030204" pitchFamily="34" charset="0"/>
                <a:ea typeface="宋体" panose="02010600030101010101" pitchFamily="2" charset="-122"/>
              </a:rPr>
              <a:t>Riprap is really a class of poems I wrote under the influence of the geology of the Sierra Nevada and the daily trail-crew work of picking up and placing granite stones in tight cobble patterns on hard slab. “What are you doing?” I asked old Roy </a:t>
            </a:r>
            <a:r>
              <a:rPr lang="en-US" altLang="zh-CN" b="1" dirty="0" err="1">
                <a:latin typeface="Calibri" panose="020F0502020204030204" pitchFamily="34" charset="0"/>
                <a:ea typeface="宋体" panose="02010600030101010101" pitchFamily="2" charset="-122"/>
              </a:rPr>
              <a:t>Marchbanks</a:t>
            </a:r>
            <a:r>
              <a:rPr lang="en-US" altLang="zh-CN" b="1" dirty="0">
                <a:latin typeface="Calibri" panose="020F0502020204030204" pitchFamily="34" charset="0"/>
                <a:ea typeface="宋体" panose="02010600030101010101" pitchFamily="2" charset="-122"/>
              </a:rPr>
              <a:t>. - “Riprapping,” he said. His selection of natural rocks was perfect - the result looked like dressed stone fitting to hair-edge cracks. Walking, climbing, placing with the hands.</a:t>
            </a:r>
          </a:p>
          <a:p>
            <a:pPr eaLnBrk="1" hangingPunct="1">
              <a:lnSpc>
                <a:spcPct val="150000"/>
              </a:lnSpc>
              <a:spcBef>
                <a:spcPct val="0"/>
              </a:spcBef>
              <a:buFontTx/>
              <a:buNone/>
            </a:pPr>
            <a:endParaRPr lang="en-US"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solidFill>
                  <a:srgbClr val="C00000"/>
                </a:solidFill>
                <a:latin typeface="Calibri" panose="020F0502020204030204" pitchFamily="34" charset="0"/>
                <a:ea typeface="宋体" panose="02010600030101010101" pitchFamily="2" charset="-122"/>
              </a:rPr>
              <a:t>Joan’s Conclusion</a:t>
            </a: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Snyder gleaned the idea of “riprapping” from two sources: his concept of ‘”he real work,” and his Chinese language and poetry seminars with Professor </a:t>
            </a:r>
            <a:r>
              <a:rPr lang="en-US" altLang="zh-CN" b="1" dirty="0" err="1">
                <a:latin typeface="Calibri" panose="020F0502020204030204" pitchFamily="34" charset="0"/>
                <a:ea typeface="宋体" panose="02010600030101010101" pitchFamily="2" charset="-122"/>
              </a:rPr>
              <a:t>Ch’en</a:t>
            </a:r>
            <a:r>
              <a:rPr lang="en-US" altLang="zh-CN" b="1" dirty="0">
                <a:latin typeface="Calibri" panose="020F0502020204030204" pitchFamily="34" charset="0"/>
                <a:ea typeface="宋体" panose="02010600030101010101" pitchFamily="2" charset="-122"/>
              </a:rPr>
              <a:t> Shih-</a:t>
            </a:r>
            <a:r>
              <a:rPr lang="en-US" altLang="zh-CN" b="1" dirty="0" err="1">
                <a:latin typeface="Calibri" panose="020F0502020204030204" pitchFamily="34" charset="0"/>
                <a:ea typeface="宋体" panose="02010600030101010101" pitchFamily="2" charset="-122"/>
              </a:rPr>
              <a:t>hsiang</a:t>
            </a:r>
            <a:r>
              <a:rPr lang="en-US" altLang="zh-CN" b="1" dirty="0">
                <a:latin typeface="Calibri" panose="020F0502020204030204" pitchFamily="34" charset="0"/>
                <a:ea typeface="宋体" panose="02010600030101010101" pitchFamily="2" charset="-122"/>
              </a:rPr>
              <a:t>. It may be safe to say that Snyder drew his inspiration from both his personal experiences and from Chinese poetry.</a:t>
            </a:r>
            <a:endParaRPr lang="zh-CN" altLang="en-US" b="1" dirty="0">
              <a:solidFill>
                <a:srgbClr val="0066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236759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81DDCD-CEF4-1CAA-C340-FCBF3F07CBBA}"/>
              </a:ext>
            </a:extLst>
          </p:cNvPr>
          <p:cNvSpPr txBox="1">
            <a:spLocks noChangeArrowheads="1"/>
          </p:cNvSpPr>
          <p:nvPr/>
        </p:nvSpPr>
        <p:spPr bwMode="auto">
          <a:xfrm>
            <a:off x="395288" y="1052513"/>
            <a:ext cx="8496300" cy="374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en-US" altLang="zh-CN" b="1" dirty="0">
                <a:solidFill>
                  <a:srgbClr val="002060"/>
                </a:solidFill>
                <a:latin typeface="Calibri" panose="020F0502020204030204" pitchFamily="34" charset="0"/>
                <a:ea typeface="宋体" panose="02010600030101010101" pitchFamily="2" charset="-122"/>
              </a:rPr>
              <a:t>One definition with two levels: </a:t>
            </a: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1) riprap: a cobble of stone laid on steep, slick rock to make a trail for horses in the mountains.</a:t>
            </a: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2) Poetry a riprap on the slick rock of metaphysics</a:t>
            </a: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This bipartite feature, surface texture and deep structure, is what Snyder pursued in his poetry.</a:t>
            </a:r>
          </a:p>
          <a:p>
            <a:pPr eaLnBrk="1" hangingPunct="1">
              <a:lnSpc>
                <a:spcPct val="150000"/>
              </a:lnSpc>
              <a:spcBef>
                <a:spcPct val="0"/>
              </a:spcBef>
              <a:buFontTx/>
              <a:buNone/>
            </a:pPr>
            <a:endParaRPr lang="en-US"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solidFill>
                  <a:srgbClr val="002060"/>
                </a:solidFill>
                <a:latin typeface="Calibri" panose="020F0502020204030204" pitchFamily="34" charset="0"/>
                <a:ea typeface="宋体" panose="02010600030101010101" pitchFamily="2" charset="-122"/>
              </a:rPr>
              <a:t>Features of Classical Chinese Poetry  </a:t>
            </a: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the absent ‘I’ dissolving into nature as a phenomenon; the adoption of nouns, verbs and adjectives as dynamic nature pictures; the selection of laconic words, </a:t>
            </a:r>
            <a:r>
              <a:rPr lang="en-GB" altLang="zh-CN" b="1" dirty="0">
                <a:latin typeface="Calibri" panose="020F0502020204030204" pitchFamily="34" charset="0"/>
                <a:ea typeface="宋体" panose="02010600030101010101" pitchFamily="2" charset="-122"/>
              </a:rPr>
              <a:t>asyndetic</a:t>
            </a:r>
            <a:r>
              <a:rPr lang="en-US" altLang="zh-CN" b="1" dirty="0">
                <a:latin typeface="Calibri" panose="020F0502020204030204" pitchFamily="34" charset="0"/>
                <a:ea typeface="宋体" panose="02010600030101010101" pitchFamily="2" charset="-122"/>
              </a:rPr>
              <a:t> syntax or paralleled structures, etc. </a:t>
            </a:r>
            <a:endParaRPr lang="zh-CN"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endParaRPr lang="en-US" altLang="zh-CN" b="1"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6537111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83668-375C-A87E-9BAE-DFE10AA1D23A}"/>
              </a:ext>
            </a:extLst>
          </p:cNvPr>
          <p:cNvSpPr txBox="1">
            <a:spLocks noChangeArrowheads="1"/>
          </p:cNvSpPr>
          <p:nvPr/>
        </p:nvSpPr>
        <p:spPr bwMode="auto">
          <a:xfrm>
            <a:off x="323528" y="836712"/>
            <a:ext cx="8280400" cy="26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en-US" altLang="zh-CN" b="1" dirty="0">
                <a:solidFill>
                  <a:schemeClr val="accent6">
                    <a:lumMod val="50000"/>
                  </a:schemeClr>
                </a:solidFill>
                <a:latin typeface="Calibri" panose="020F0502020204030204" pitchFamily="34" charset="0"/>
                <a:ea typeface="宋体" panose="02010600030101010101" pitchFamily="2" charset="-122"/>
              </a:rPr>
              <a:t>Pound’s Ideogrammic Method vs. Snyder’s Riprapping Ideogrammic Method</a:t>
            </a:r>
          </a:p>
          <a:p>
            <a:pPr eaLnBrk="1" hangingPunct="1">
              <a:lnSpc>
                <a:spcPct val="150000"/>
              </a:lnSpc>
              <a:spcBef>
                <a:spcPct val="0"/>
              </a:spcBef>
              <a:buFontTx/>
              <a:buNone/>
            </a:pPr>
            <a:r>
              <a:rPr lang="en-US" altLang="zh-CN" b="1" dirty="0">
                <a:solidFill>
                  <a:srgbClr val="002060"/>
                </a:solidFill>
                <a:latin typeface="Calibri" panose="020F0502020204030204" pitchFamily="34" charset="0"/>
                <a:ea typeface="宋体" panose="02010600030101010101" pitchFamily="2" charset="-122"/>
              </a:rPr>
              <a:t>The Paris Review Interview in 1992</a:t>
            </a:r>
          </a:p>
          <a:p>
            <a:pPr>
              <a:lnSpc>
                <a:spcPct val="150000"/>
              </a:lnSpc>
              <a:spcBef>
                <a:spcPct val="0"/>
              </a:spcBef>
              <a:buFontTx/>
              <a:buNone/>
            </a:pPr>
            <a:r>
              <a:rPr lang="en-US" altLang="zh-CN" b="1" dirty="0">
                <a:latin typeface="Calibri" panose="020F0502020204030204" pitchFamily="34" charset="0"/>
                <a:ea typeface="宋体" panose="02010600030101010101" pitchFamily="2" charset="-122"/>
              </a:rPr>
              <a:t>Weinberger: Were you getting </a:t>
            </a:r>
            <a:r>
              <a:rPr lang="en-US" altLang="zh-CN" b="1" dirty="0">
                <a:solidFill>
                  <a:srgbClr val="663300"/>
                </a:solidFill>
                <a:latin typeface="Calibri" panose="020F0502020204030204" pitchFamily="34" charset="0"/>
                <a:ea typeface="宋体" panose="02010600030101010101" pitchFamily="2" charset="-122"/>
              </a:rPr>
              <a:t>the ideogrammic method from Pound or from the Chinese poetry directly?</a:t>
            </a:r>
            <a:endParaRPr lang="zh-CN" altLang="zh-CN" b="1" dirty="0">
              <a:solidFill>
                <a:srgbClr val="663300"/>
              </a:solidFill>
              <a:latin typeface="Calibri" panose="020F0502020204030204" pitchFamily="34" charset="0"/>
              <a:ea typeface="宋体" panose="02010600030101010101" pitchFamily="2" charset="-122"/>
            </a:endParaRPr>
          </a:p>
          <a:p>
            <a:pPr>
              <a:lnSpc>
                <a:spcPct val="150000"/>
              </a:lnSpc>
              <a:spcBef>
                <a:spcPct val="0"/>
              </a:spcBef>
              <a:buFontTx/>
              <a:buNone/>
            </a:pPr>
            <a:r>
              <a:rPr lang="en-US" altLang="zh-CN" b="1" dirty="0">
                <a:latin typeface="Calibri" panose="020F0502020204030204" pitchFamily="34" charset="0"/>
                <a:ea typeface="宋体" panose="02010600030101010101" pitchFamily="2" charset="-122"/>
              </a:rPr>
              <a:t>Snyder: </a:t>
            </a:r>
            <a:r>
              <a:rPr lang="en-US" altLang="zh-CN" b="1" dirty="0">
                <a:solidFill>
                  <a:srgbClr val="C00000"/>
                </a:solidFill>
                <a:latin typeface="Calibri" panose="020F0502020204030204" pitchFamily="34" charset="0"/>
                <a:ea typeface="宋体" panose="02010600030101010101" pitchFamily="2" charset="-122"/>
              </a:rPr>
              <a:t>From the Chinese poetry directly</a:t>
            </a:r>
            <a:r>
              <a:rPr lang="en-US" altLang="zh-CN" b="1" dirty="0">
                <a:latin typeface="Calibri" panose="020F0502020204030204" pitchFamily="34" charset="0"/>
                <a:ea typeface="宋体" panose="02010600030101010101" pitchFamily="2" charset="-122"/>
              </a:rPr>
              <a:t>. I could never make sense of </a:t>
            </a:r>
            <a:r>
              <a:rPr lang="en-US" altLang="zh-CN" b="1" dirty="0">
                <a:solidFill>
                  <a:srgbClr val="C00000"/>
                </a:solidFill>
                <a:latin typeface="Calibri" panose="020F0502020204030204" pitchFamily="34" charset="0"/>
                <a:ea typeface="宋体" panose="02010600030101010101" pitchFamily="2" charset="-122"/>
              </a:rPr>
              <a:t>that essay by Pound</a:t>
            </a:r>
            <a:r>
              <a:rPr lang="en-US" altLang="zh-CN" b="1" dirty="0">
                <a:latin typeface="Calibri" panose="020F0502020204030204" pitchFamily="34" charset="0"/>
                <a:ea typeface="宋体" panose="02010600030101010101" pitchFamily="2" charset="-122"/>
              </a:rPr>
              <a:t>. I already knew enough about </a:t>
            </a:r>
            <a:r>
              <a:rPr lang="en-US" altLang="zh-CN" b="1" dirty="0">
                <a:solidFill>
                  <a:srgbClr val="C00000"/>
                </a:solidFill>
                <a:latin typeface="Calibri" panose="020F0502020204030204" pitchFamily="34" charset="0"/>
                <a:ea typeface="宋体" panose="02010600030101010101" pitchFamily="2" charset="-122"/>
              </a:rPr>
              <a:t>Chinese characters </a:t>
            </a:r>
            <a:r>
              <a:rPr lang="en-US" altLang="zh-CN" b="1" dirty="0">
                <a:latin typeface="Calibri" panose="020F0502020204030204" pitchFamily="34" charset="0"/>
                <a:ea typeface="宋体" panose="02010600030101010101" pitchFamily="2" charset="-122"/>
              </a:rPr>
              <a:t>to realize that </a:t>
            </a:r>
            <a:r>
              <a:rPr lang="en-US" altLang="zh-CN" b="1" dirty="0">
                <a:solidFill>
                  <a:srgbClr val="C00000"/>
                </a:solidFill>
                <a:latin typeface="Calibri" panose="020F0502020204030204" pitchFamily="34" charset="0"/>
                <a:ea typeface="宋体" panose="02010600030101010101" pitchFamily="2" charset="-122"/>
              </a:rPr>
              <a:t>in some way he was off</a:t>
            </a:r>
            <a:r>
              <a:rPr lang="en-US" altLang="zh-CN" b="1" dirty="0">
                <a:latin typeface="Calibri" panose="020F0502020204030204" pitchFamily="34" charset="0"/>
                <a:ea typeface="宋体" panose="02010600030101010101" pitchFamily="2" charset="-122"/>
              </a:rPr>
              <a:t>, and so I never paid much attention to it. </a:t>
            </a:r>
          </a:p>
        </p:txBody>
      </p:sp>
      <p:sp>
        <p:nvSpPr>
          <p:cNvPr id="3" name="TextBox 1">
            <a:extLst>
              <a:ext uri="{FF2B5EF4-FFF2-40B4-BE49-F238E27FC236}">
                <a16:creationId xmlns:a16="http://schemas.microsoft.com/office/drawing/2014/main" id="{1E9785DA-811F-A55C-4A90-E45753CF5A4D}"/>
              </a:ext>
            </a:extLst>
          </p:cNvPr>
          <p:cNvSpPr txBox="1">
            <a:spLocks noChangeArrowheads="1"/>
          </p:cNvSpPr>
          <p:nvPr/>
        </p:nvSpPr>
        <p:spPr bwMode="auto">
          <a:xfrm>
            <a:off x="323528" y="3717032"/>
            <a:ext cx="828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en-US" altLang="zh-CN" b="1" dirty="0">
                <a:solidFill>
                  <a:srgbClr val="006600"/>
                </a:solidFill>
                <a:latin typeface="Calibri" panose="020F0502020204030204" pitchFamily="34" charset="0"/>
                <a:ea typeface="宋体" panose="02010600030101010101" pitchFamily="2" charset="-122"/>
              </a:rPr>
              <a:t>Poundian Ideogrammic Method</a:t>
            </a: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the juxtaposition of seemingly unrelated particulars capable of suggesting ideas and concepts through their relation</a:t>
            </a:r>
            <a:endParaRPr lang="zh-CN" altLang="zh-CN" b="1"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2882348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3977D5B-57B4-F831-18E5-65B69CB2BC46}"/>
              </a:ext>
            </a:extLst>
          </p:cNvPr>
          <p:cNvSpPr txBox="1"/>
          <p:nvPr/>
        </p:nvSpPr>
        <p:spPr>
          <a:xfrm>
            <a:off x="438150" y="1341438"/>
            <a:ext cx="8496300" cy="3746500"/>
          </a:xfrm>
          <a:prstGeom prst="rect">
            <a:avLst/>
          </a:prstGeom>
          <a:noFill/>
        </p:spPr>
        <p:txBody>
          <a:bodyPr>
            <a:spAutoFit/>
          </a:bodyPr>
          <a:lstStyle/>
          <a:p>
            <a:pPr eaLnBrk="1" hangingPunct="1">
              <a:lnSpc>
                <a:spcPct val="150000"/>
              </a:lnSpc>
              <a:defRPr/>
            </a:pPr>
            <a:r>
              <a:rPr lang="en-US" altLang="zh-CN" sz="1600" b="1" kern="100" dirty="0">
                <a:solidFill>
                  <a:srgbClr val="006600"/>
                </a:solidFill>
                <a:latin typeface="Calibri" panose="020F0502020204030204" pitchFamily="34" charset="0"/>
                <a:cs typeface="Calibri" panose="020F0502020204030204" pitchFamily="34" charset="0"/>
              </a:rPr>
              <a:t>Snyder’s Notion of Ideogrammic Method</a:t>
            </a:r>
          </a:p>
          <a:p>
            <a:pPr eaLnBrk="1" hangingPunct="1">
              <a:lnSpc>
                <a:spcPct val="150000"/>
              </a:lnSpc>
              <a:defRPr/>
            </a:pPr>
            <a:r>
              <a:rPr lang="en-US" altLang="zh-CN" sz="1600" b="1" kern="100" dirty="0">
                <a:latin typeface="Calibri" panose="020F0502020204030204" pitchFamily="34" charset="0"/>
                <a:cs typeface="Calibri" panose="020F0502020204030204" pitchFamily="34" charset="0"/>
              </a:rPr>
              <a:t>It is a fragmented text which appears fragmented but actually leads you somewhere because the relationships that are established between the fragments express a deeper level of connectedness, which becomes clear to the reader’s mind if he is able to follow it.</a:t>
            </a:r>
          </a:p>
          <a:p>
            <a:pPr eaLnBrk="1" hangingPunct="1">
              <a:lnSpc>
                <a:spcPct val="150000"/>
              </a:lnSpc>
              <a:defRPr/>
            </a:pPr>
            <a:endParaRPr lang="en-US" altLang="zh-CN" sz="1600" b="1" kern="100" dirty="0">
              <a:latin typeface="Calibri" panose="020F0502020204030204" pitchFamily="34" charset="0"/>
              <a:cs typeface="Calibri" panose="020F0502020204030204" pitchFamily="34" charset="0"/>
            </a:endParaRPr>
          </a:p>
          <a:p>
            <a:pPr eaLnBrk="1" hangingPunct="1">
              <a:lnSpc>
                <a:spcPct val="150000"/>
              </a:lnSpc>
              <a:defRPr/>
            </a:pPr>
            <a:r>
              <a:rPr lang="en-US" altLang="zh-CN" sz="1600" b="1" kern="100" dirty="0">
                <a:solidFill>
                  <a:srgbClr val="006600"/>
                </a:solidFill>
                <a:latin typeface="Calibri" panose="020F0502020204030204" pitchFamily="34" charset="0"/>
                <a:cs typeface="Calibri" panose="020F0502020204030204" pitchFamily="34" charset="0"/>
              </a:rPr>
              <a:t>Snyder’s Statement about His First Lyric Poetry </a:t>
            </a:r>
            <a:r>
              <a:rPr lang="en-US" altLang="zh-CN" sz="1600" b="1" i="1" kern="100" dirty="0">
                <a:solidFill>
                  <a:srgbClr val="006600"/>
                </a:solidFill>
                <a:latin typeface="Calibri" panose="020F0502020204030204" pitchFamily="34" charset="0"/>
                <a:cs typeface="Calibri" panose="020F0502020204030204" pitchFamily="34" charset="0"/>
              </a:rPr>
              <a:t>Riprap</a:t>
            </a:r>
          </a:p>
          <a:p>
            <a:pPr eaLnBrk="1" hangingPunct="1">
              <a:lnSpc>
                <a:spcPct val="150000"/>
              </a:lnSpc>
              <a:defRPr/>
            </a:pPr>
            <a:r>
              <a:rPr lang="en-US" altLang="zh-CN" sz="1600" b="1" kern="100" dirty="0">
                <a:latin typeface="Calibri" panose="020F0502020204030204" pitchFamily="34" charset="0"/>
                <a:cs typeface="Calibri" panose="020F0502020204030204" pitchFamily="34" charset="0"/>
              </a:rPr>
              <a:t>The idea of a poetry of </a:t>
            </a:r>
            <a:r>
              <a:rPr lang="en-US" altLang="zh-CN" sz="1600" b="1" kern="100" dirty="0">
                <a:solidFill>
                  <a:srgbClr val="663300"/>
                </a:solidFill>
                <a:latin typeface="Calibri" panose="020F0502020204030204" pitchFamily="34" charset="0"/>
                <a:cs typeface="Calibri" panose="020F0502020204030204" pitchFamily="34" charset="0"/>
              </a:rPr>
              <a:t>minimal surface texture</a:t>
            </a:r>
            <a:r>
              <a:rPr lang="en-US" altLang="zh-CN" sz="1600" b="1" kern="100" dirty="0">
                <a:latin typeface="Calibri" panose="020F0502020204030204" pitchFamily="34" charset="0"/>
                <a:cs typeface="Calibri" panose="020F0502020204030204" pitchFamily="34" charset="0"/>
              </a:rPr>
              <a:t>, with its </a:t>
            </a:r>
            <a:r>
              <a:rPr lang="en-US" altLang="zh-CN" sz="1600" b="1" kern="100" dirty="0">
                <a:solidFill>
                  <a:srgbClr val="663300"/>
                </a:solidFill>
                <a:latin typeface="Calibri" panose="020F0502020204030204" pitchFamily="34" charset="0"/>
                <a:cs typeface="Calibri" panose="020F0502020204030204" pitchFamily="34" charset="0"/>
              </a:rPr>
              <a:t>complexities hidden at the bottom </a:t>
            </a:r>
            <a:r>
              <a:rPr lang="en-US" altLang="zh-CN" sz="1600" b="1" kern="100" dirty="0">
                <a:latin typeface="Calibri" panose="020F0502020204030204" pitchFamily="34" charset="0"/>
                <a:cs typeface="Calibri" panose="020F0502020204030204" pitchFamily="34" charset="0"/>
              </a:rPr>
              <a:t>of the pool, under the bank, a dark old lurking, no fancy flavor, is ancient. It is what is “haunting” in the best of Scottish-English ballads and is at the heart of </a:t>
            </a:r>
            <a:r>
              <a:rPr lang="en-US" altLang="zh-CN" sz="1600" b="1" kern="100" dirty="0">
                <a:solidFill>
                  <a:srgbClr val="C00000"/>
                </a:solidFill>
                <a:latin typeface="Calibri" panose="020F0502020204030204" pitchFamily="34" charset="0"/>
                <a:cs typeface="Calibri" panose="020F0502020204030204" pitchFamily="34" charset="0"/>
              </a:rPr>
              <a:t>the Chinese </a:t>
            </a:r>
            <a:r>
              <a:rPr lang="en-US" altLang="zh-CN" sz="1600" b="1" i="1" kern="100" dirty="0" err="1">
                <a:solidFill>
                  <a:srgbClr val="C00000"/>
                </a:solidFill>
                <a:latin typeface="Calibri" panose="020F0502020204030204" pitchFamily="34" charset="0"/>
                <a:cs typeface="Calibri" panose="020F0502020204030204" pitchFamily="34" charset="0"/>
              </a:rPr>
              <a:t>shi</a:t>
            </a:r>
            <a:r>
              <a:rPr lang="en-US" altLang="zh-CN" sz="1600" b="1" kern="100" dirty="0">
                <a:solidFill>
                  <a:srgbClr val="C00000"/>
                </a:solidFill>
                <a:latin typeface="Calibri" panose="020F0502020204030204" pitchFamily="34" charset="0"/>
                <a:cs typeface="Calibri" panose="020F0502020204030204" pitchFamily="34" charset="0"/>
              </a:rPr>
              <a:t> (lyric) aesthetic</a:t>
            </a:r>
            <a:r>
              <a:rPr lang="en-US" altLang="zh-CN" sz="1600" b="1" kern="100" dirty="0">
                <a:latin typeface="Calibri" panose="020F0502020204030204" pitchFamily="34" charset="0"/>
                <a:cs typeface="Calibri" panose="020F0502020204030204" pitchFamily="34" charset="0"/>
              </a:rPr>
              <a:t>. […] In some of the riprap poems, then, I did try for surface simplicity set with unsettling depths.</a:t>
            </a:r>
            <a:endParaRPr lang="zh-CN"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46663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EB71088-1736-9C9B-58D1-6355775872C0}"/>
              </a:ext>
            </a:extLst>
          </p:cNvPr>
          <p:cNvSpPr txBox="1">
            <a:spLocks noChangeArrowheads="1"/>
          </p:cNvSpPr>
          <p:nvPr/>
        </p:nvSpPr>
        <p:spPr bwMode="auto">
          <a:xfrm>
            <a:off x="395288" y="908050"/>
            <a:ext cx="8497887"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en-US" altLang="zh-CN" b="1" dirty="0">
                <a:solidFill>
                  <a:srgbClr val="006600"/>
                </a:solidFill>
                <a:ea typeface="宋体" panose="02010600030101010101" pitchFamily="2" charset="-122"/>
              </a:rPr>
              <a:t>About the Title Poem Riprap</a:t>
            </a:r>
          </a:p>
          <a:p>
            <a:pPr eaLnBrk="1" hangingPunct="1">
              <a:lnSpc>
                <a:spcPct val="150000"/>
              </a:lnSpc>
              <a:spcBef>
                <a:spcPct val="0"/>
              </a:spcBef>
              <a:buFontTx/>
              <a:buAutoNum type="arabicPeriod"/>
            </a:pPr>
            <a:r>
              <a:rPr lang="en-US" altLang="zh-CN" b="1" dirty="0">
                <a:solidFill>
                  <a:srgbClr val="002060"/>
                </a:solidFill>
                <a:ea typeface="宋体" panose="02010600030101010101" pitchFamily="2" charset="-122"/>
              </a:rPr>
              <a:t>the surface texture is made up of rocks: </a:t>
            </a:r>
          </a:p>
          <a:p>
            <a:pPr eaLnBrk="1" hangingPunct="1">
              <a:lnSpc>
                <a:spcPct val="150000"/>
              </a:lnSpc>
              <a:spcBef>
                <a:spcPct val="0"/>
              </a:spcBef>
              <a:buFontTx/>
              <a:buNone/>
            </a:pPr>
            <a:r>
              <a:rPr lang="en-US" altLang="zh-CN" b="1" dirty="0">
                <a:ea typeface="宋体" panose="02010600030101010101" pitchFamily="2" charset="-122"/>
              </a:rPr>
              <a:t>“pebbles”; “a creek-washed stone”; “Granite: ingrained / with torment of fire and weight”; and “Crystal and sediment linked hot”</a:t>
            </a:r>
          </a:p>
          <a:p>
            <a:pPr eaLnBrk="1" hangingPunct="1">
              <a:lnSpc>
                <a:spcPct val="150000"/>
              </a:lnSpc>
              <a:spcBef>
                <a:spcPct val="0"/>
              </a:spcBef>
              <a:buFontTx/>
              <a:buNone/>
            </a:pPr>
            <a:r>
              <a:rPr lang="en-US" altLang="zh-CN" b="1" dirty="0">
                <a:solidFill>
                  <a:srgbClr val="002060"/>
                </a:solidFill>
                <a:ea typeface="宋体" panose="02010600030101010101" pitchFamily="2" charset="-122"/>
              </a:rPr>
              <a:t>2. riprap of things: solidity of bark, leaf, or wall</a:t>
            </a:r>
          </a:p>
          <a:p>
            <a:pPr eaLnBrk="1" hangingPunct="1">
              <a:lnSpc>
                <a:spcPct val="150000"/>
              </a:lnSpc>
              <a:spcBef>
                <a:spcPct val="0"/>
              </a:spcBef>
              <a:buFontTx/>
              <a:buNone/>
            </a:pPr>
            <a:r>
              <a:rPr lang="en-US" altLang="zh-CN" b="1" dirty="0">
                <a:ea typeface="宋体" panose="02010600030101010101" pitchFamily="2" charset="-122"/>
              </a:rPr>
              <a:t>As “riprap of things”, those rocks are placed “by hands” to make “rocky sure-foot trails.” </a:t>
            </a:r>
          </a:p>
          <a:p>
            <a:pPr eaLnBrk="1" hangingPunct="1">
              <a:lnSpc>
                <a:spcPct val="150000"/>
              </a:lnSpc>
              <a:spcBef>
                <a:spcPct val="0"/>
              </a:spcBef>
              <a:buFontTx/>
              <a:buNone/>
            </a:pPr>
            <a:r>
              <a:rPr lang="en-US" altLang="zh-CN" b="1" dirty="0">
                <a:solidFill>
                  <a:srgbClr val="002060"/>
                </a:solidFill>
                <a:ea typeface="宋体" panose="02010600030101010101" pitchFamily="2" charset="-122"/>
              </a:rPr>
              <a:t>3. The complexity is caused by the rocklike words related to “the body of mind.”</a:t>
            </a:r>
          </a:p>
          <a:p>
            <a:pPr eaLnBrk="1" hangingPunct="1">
              <a:lnSpc>
                <a:spcPct val="150000"/>
              </a:lnSpc>
              <a:spcBef>
                <a:spcPct val="0"/>
              </a:spcBef>
              <a:buFontTx/>
              <a:buNone/>
            </a:pPr>
            <a:r>
              <a:rPr lang="en-US" altLang="zh-CN" b="1" dirty="0">
                <a:ea typeface="宋体" panose="02010600030101010101" pitchFamily="2" charset="-122"/>
              </a:rPr>
              <a:t>In Snyder’s mind, shaping an ecopoetic way is like riprapping in the workplace of </a:t>
            </a:r>
            <a:r>
              <a:rPr lang="en-US" altLang="zh-CN" b="1" dirty="0" err="1">
                <a:ea typeface="宋体" panose="02010600030101010101" pitchFamily="2" charset="-122"/>
              </a:rPr>
              <a:t>ecopoetry</a:t>
            </a:r>
            <a:r>
              <a:rPr lang="en-US" altLang="zh-CN" b="1" dirty="0">
                <a:ea typeface="宋体" panose="02010600030101010101" pitchFamily="2" charset="-122"/>
              </a:rPr>
              <a:t>. The purpose is to place ecological concerns in mind to make an ecological “sure-foot” trail. This is much the same as “picking up and placing granite stones in tight cobble patterns on hard slab” to “make a trail for horses in the mountains.”  </a:t>
            </a:r>
            <a:endParaRPr lang="zh-CN" altLang="en-US" b="1" dirty="0">
              <a:ea typeface="宋体" panose="02010600030101010101" pitchFamily="2" charset="-122"/>
            </a:endParaRPr>
          </a:p>
        </p:txBody>
      </p:sp>
    </p:spTree>
    <p:extLst>
      <p:ext uri="{BB962C8B-B14F-4D97-AF65-F5344CB8AC3E}">
        <p14:creationId xmlns:p14="http://schemas.microsoft.com/office/powerpoint/2010/main" val="3290977665"/>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A6CB08-896A-A730-82B3-03DD811D6F18}"/>
              </a:ext>
            </a:extLst>
          </p:cNvPr>
          <p:cNvSpPr txBox="1">
            <a:spLocks noChangeArrowheads="1"/>
          </p:cNvSpPr>
          <p:nvPr/>
        </p:nvSpPr>
        <p:spPr bwMode="auto">
          <a:xfrm>
            <a:off x="251520" y="1196752"/>
            <a:ext cx="324008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Lay down these words</a:t>
            </a:r>
            <a:endParaRPr lang="zh-CN"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Before your mind like rocks.</a:t>
            </a:r>
            <a:endParaRPr lang="zh-CN"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          placed solid, by hands</a:t>
            </a:r>
            <a:endParaRPr lang="zh-CN"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In choice of place, set</a:t>
            </a:r>
            <a:endParaRPr lang="zh-CN"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Before the body of the mind </a:t>
            </a:r>
            <a:endParaRPr lang="zh-CN"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          In space and time:</a:t>
            </a:r>
            <a:endParaRPr lang="zh-CN"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Solidity of bark, leaf, or wall</a:t>
            </a:r>
            <a:endParaRPr lang="zh-CN"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         riprap of things:</a:t>
            </a:r>
            <a:endParaRPr lang="zh-CN" altLang="en-US" b="1" dirty="0">
              <a:latin typeface="Calibri" panose="020F0502020204030204" pitchFamily="34" charset="0"/>
              <a:ea typeface="宋体" panose="02010600030101010101" pitchFamily="2" charset="-122"/>
            </a:endParaRPr>
          </a:p>
        </p:txBody>
      </p:sp>
      <p:sp>
        <p:nvSpPr>
          <p:cNvPr id="3" name="TextBox 3">
            <a:extLst>
              <a:ext uri="{FF2B5EF4-FFF2-40B4-BE49-F238E27FC236}">
                <a16:creationId xmlns:a16="http://schemas.microsoft.com/office/drawing/2014/main" id="{7F2C1BC0-0620-9BE7-1299-51C6D5086690}"/>
              </a:ext>
            </a:extLst>
          </p:cNvPr>
          <p:cNvSpPr txBox="1">
            <a:spLocks noChangeArrowheads="1"/>
          </p:cNvSpPr>
          <p:nvPr/>
        </p:nvSpPr>
        <p:spPr bwMode="auto">
          <a:xfrm>
            <a:off x="611560" y="620688"/>
            <a:ext cx="162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spcBef>
                <a:spcPct val="0"/>
              </a:spcBef>
              <a:buFontTx/>
              <a:buNone/>
            </a:pPr>
            <a:r>
              <a:rPr lang="en-US" altLang="zh-CN" sz="1800" b="1" dirty="0">
                <a:solidFill>
                  <a:srgbClr val="006600"/>
                </a:solidFill>
                <a:latin typeface="Calibri" panose="020F0502020204030204" pitchFamily="34" charset="0"/>
                <a:ea typeface="宋体" panose="02010600030101010101" pitchFamily="2" charset="-122"/>
              </a:rPr>
              <a:t>Riprap</a:t>
            </a:r>
            <a:endParaRPr lang="zh-CN" altLang="en-US" sz="1800" b="1" dirty="0">
              <a:solidFill>
                <a:srgbClr val="006600"/>
              </a:solidFill>
              <a:latin typeface="Calibri" panose="020F0502020204030204" pitchFamily="34" charset="0"/>
              <a:ea typeface="宋体" panose="02010600030101010101" pitchFamily="2" charset="-122"/>
            </a:endParaRPr>
          </a:p>
        </p:txBody>
      </p:sp>
      <p:sp>
        <p:nvSpPr>
          <p:cNvPr id="4" name="文本框 6">
            <a:extLst>
              <a:ext uri="{FF2B5EF4-FFF2-40B4-BE49-F238E27FC236}">
                <a16:creationId xmlns:a16="http://schemas.microsoft.com/office/drawing/2014/main" id="{F7235DE0-C0B5-F377-B712-F110F6191CCA}"/>
              </a:ext>
            </a:extLst>
          </p:cNvPr>
          <p:cNvSpPr txBox="1">
            <a:spLocks noChangeArrowheads="1"/>
          </p:cNvSpPr>
          <p:nvPr/>
        </p:nvSpPr>
        <p:spPr bwMode="auto">
          <a:xfrm>
            <a:off x="250825" y="4440238"/>
            <a:ext cx="29003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en-US" altLang="zh-CN" b="1" dirty="0">
                <a:solidFill>
                  <a:srgbClr val="006600"/>
                </a:solidFill>
                <a:latin typeface="Calibri" panose="020F0502020204030204" pitchFamily="34" charset="0"/>
                <a:ea typeface="宋体" panose="02010600030101010101" pitchFamily="2" charset="-122"/>
              </a:rPr>
              <a:t>Misunderstanding</a:t>
            </a:r>
          </a:p>
          <a:p>
            <a:pPr eaLnBrk="1" hangingPunct="1">
              <a:lnSpc>
                <a:spcPct val="150000"/>
              </a:lnSpc>
              <a:spcBef>
                <a:spcPct val="0"/>
              </a:spcBef>
              <a:buFontTx/>
              <a:buNone/>
            </a:pPr>
            <a:r>
              <a:rPr lang="zh-CN" altLang="en-US" b="1" dirty="0">
                <a:solidFill>
                  <a:srgbClr val="002060"/>
                </a:solidFill>
                <a:latin typeface="Calibri" panose="020F0502020204030204" pitchFamily="34" charset="0"/>
                <a:ea typeface="宋体" panose="02010600030101010101" pitchFamily="2" charset="-122"/>
              </a:rPr>
              <a:t>码放好这些词语</a:t>
            </a:r>
            <a:endParaRPr lang="en-US" altLang="zh-CN" b="1" dirty="0">
              <a:solidFill>
                <a:srgbClr val="002060"/>
              </a:solidFill>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zh-CN" altLang="en-US" b="1" dirty="0">
                <a:solidFill>
                  <a:srgbClr val="002060"/>
                </a:solidFill>
                <a:latin typeface="Calibri" panose="020F0502020204030204" pitchFamily="34" charset="0"/>
                <a:ea typeface="宋体" panose="02010600030101010101" pitchFamily="2" charset="-122"/>
              </a:rPr>
              <a:t>在你的心灵变得像岩石之前。</a:t>
            </a:r>
          </a:p>
        </p:txBody>
      </p:sp>
      <p:sp>
        <p:nvSpPr>
          <p:cNvPr id="5" name="TextBox 2">
            <a:extLst>
              <a:ext uri="{FF2B5EF4-FFF2-40B4-BE49-F238E27FC236}">
                <a16:creationId xmlns:a16="http://schemas.microsoft.com/office/drawing/2014/main" id="{ECABB071-7853-0823-5378-7ECD2F129DF4}"/>
              </a:ext>
            </a:extLst>
          </p:cNvPr>
          <p:cNvSpPr txBox="1">
            <a:spLocks noChangeArrowheads="1"/>
          </p:cNvSpPr>
          <p:nvPr/>
        </p:nvSpPr>
        <p:spPr bwMode="auto">
          <a:xfrm>
            <a:off x="3151188" y="852488"/>
            <a:ext cx="574198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30000"/>
              </a:lnSpc>
              <a:spcBef>
                <a:spcPct val="0"/>
              </a:spcBef>
              <a:buFontTx/>
              <a:buNone/>
            </a:pPr>
            <a:r>
              <a:rPr lang="en-US" altLang="zh-CN" b="1" dirty="0">
                <a:solidFill>
                  <a:srgbClr val="C00000"/>
                </a:solidFill>
                <a:latin typeface="Calibri" panose="020F0502020204030204" pitchFamily="34" charset="0"/>
                <a:ea typeface="宋体" panose="02010600030101010101" pitchFamily="2" charset="-122"/>
              </a:rPr>
              <a:t>word vs. rock</a:t>
            </a: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Word, as a structure-unit of a poem, must have the substance and weight of a rock. </a:t>
            </a:r>
          </a:p>
          <a:p>
            <a:pPr eaLnBrk="1" hangingPunct="1">
              <a:lnSpc>
                <a:spcPct val="130000"/>
              </a:lnSpc>
              <a:spcBef>
                <a:spcPct val="0"/>
              </a:spcBef>
              <a:buFontTx/>
              <a:buNone/>
            </a:pPr>
            <a:endParaRPr lang="en-US"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To compose a poem means to choose and lay down words </a:t>
            </a:r>
            <a:r>
              <a:rPr lang="en-US" altLang="zh-CN" b="1" i="1" dirty="0">
                <a:latin typeface="Calibri" panose="020F0502020204030204" pitchFamily="34" charset="0"/>
                <a:ea typeface="宋体" panose="02010600030101010101" pitchFamily="2" charset="-122"/>
              </a:rPr>
              <a:t>before</a:t>
            </a:r>
            <a:r>
              <a:rPr lang="en-US" altLang="zh-CN" b="1" dirty="0">
                <a:latin typeface="Calibri" panose="020F0502020204030204" pitchFamily="34" charset="0"/>
                <a:ea typeface="宋体" panose="02010600030101010101" pitchFamily="2" charset="-122"/>
              </a:rPr>
              <a:t> the mind and not </a:t>
            </a:r>
            <a:r>
              <a:rPr lang="en-US" altLang="zh-CN" b="1" i="1" dirty="0">
                <a:latin typeface="Calibri" panose="020F0502020204030204" pitchFamily="34" charset="0"/>
                <a:ea typeface="宋体" panose="02010600030101010101" pitchFamily="2" charset="-122"/>
              </a:rPr>
              <a:t>after</a:t>
            </a:r>
            <a:r>
              <a:rPr lang="en-US" altLang="zh-CN" b="1" dirty="0">
                <a:latin typeface="Calibri" panose="020F0502020204030204" pitchFamily="34" charset="0"/>
                <a:ea typeface="宋体" panose="02010600030101010101" pitchFamily="2" charset="-122"/>
              </a:rPr>
              <a:t> the mind, for an eco-poet learns that writing an eco-poem is a natural process. </a:t>
            </a:r>
          </a:p>
          <a:p>
            <a:pPr eaLnBrk="1" hangingPunct="1">
              <a:lnSpc>
                <a:spcPct val="130000"/>
              </a:lnSpc>
              <a:spcBef>
                <a:spcPct val="0"/>
              </a:spcBef>
              <a:buFontTx/>
              <a:buNone/>
            </a:pPr>
            <a:endParaRPr lang="en-US"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An eco-poet, like an artisan, needs to select and filter a variety of elements from other cultures to write his eco-poems. This action should be finished “before the mind.”</a:t>
            </a:r>
          </a:p>
          <a:p>
            <a:pPr eaLnBrk="1" hangingPunct="1">
              <a:lnSpc>
                <a:spcPct val="130000"/>
              </a:lnSpc>
              <a:spcBef>
                <a:spcPct val="0"/>
              </a:spcBef>
              <a:buFontTx/>
              <a:buNone/>
            </a:pPr>
            <a:endParaRPr lang="en-US"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Clearly, there is a difference between Gadamer’s belief that reality occurs within language and Snyder’s belief in a reality before language. Reality is experienced for Gadamer in language and for Snyder in mind.</a:t>
            </a:r>
            <a:endParaRPr lang="zh-CN" altLang="en-US" b="1"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29118030"/>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A9E90BA-B71A-12A4-E143-A208C894B671}"/>
              </a:ext>
            </a:extLst>
          </p:cNvPr>
          <p:cNvSpPr txBox="1">
            <a:spLocks noChangeArrowheads="1"/>
          </p:cNvSpPr>
          <p:nvPr/>
        </p:nvSpPr>
        <p:spPr bwMode="auto">
          <a:xfrm>
            <a:off x="539751" y="1341438"/>
            <a:ext cx="7416626"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lnSpc>
                <a:spcPct val="130000"/>
              </a:lnSpc>
              <a:spcBef>
                <a:spcPct val="0"/>
              </a:spcBef>
              <a:buFontTx/>
              <a:buNone/>
            </a:pPr>
            <a:r>
              <a:rPr lang="en-US" altLang="zh-CN" b="1" dirty="0">
                <a:solidFill>
                  <a:srgbClr val="00B050"/>
                </a:solidFill>
                <a:latin typeface="Calibri" panose="020F0502020204030204" pitchFamily="34" charset="0"/>
                <a:ea typeface="宋体" panose="02010600030101010101" pitchFamily="2" charset="-122"/>
              </a:rPr>
              <a:t>Snyder’s Notion of Word and World</a:t>
            </a:r>
          </a:p>
          <a:p>
            <a:pPr>
              <a:lnSpc>
                <a:spcPct val="130000"/>
              </a:lnSpc>
              <a:spcBef>
                <a:spcPct val="0"/>
              </a:spcBef>
              <a:buFontTx/>
              <a:buNone/>
            </a:pPr>
            <a:r>
              <a:rPr lang="en-US" altLang="zh-CN" b="1" dirty="0">
                <a:latin typeface="Calibri" panose="020F0502020204030204" pitchFamily="34" charset="0"/>
                <a:ea typeface="宋体" panose="02010600030101010101" pitchFamily="2" charset="-122"/>
              </a:rPr>
              <a:t>A poet sort of faces two directions: one is to the world of people  and language and society, and the tools by which he communicates  his language; and the other is [to] the non-human, non-verbal world,  which is [the] world of nature as nature is itself, and the world of  human nature - the inner world - as it is itself, before language,  before custom, before culture. There’s [sic] no words in that  realm. There aren’t any rules that we know and that’s the area  Buddhism studies, and that’s why you can’t talk about it:  because it’s not concerned with anything that you can talk about.</a:t>
            </a:r>
            <a:endParaRPr lang="zh-CN" altLang="en-US" b="1" dirty="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3994157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FDFFEB8B-E56A-D704-C303-D24B8355CDF0}"/>
              </a:ext>
            </a:extLst>
          </p:cNvPr>
          <p:cNvSpPr txBox="1">
            <a:spLocks noChangeArrowheads="1"/>
          </p:cNvSpPr>
          <p:nvPr/>
        </p:nvSpPr>
        <p:spPr bwMode="auto">
          <a:xfrm>
            <a:off x="250825" y="1022350"/>
            <a:ext cx="3313113"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lnSpc>
                <a:spcPct val="130000"/>
              </a:lnSpc>
              <a:spcBef>
                <a:spcPct val="0"/>
              </a:spcBef>
              <a:buFontTx/>
              <a:buNone/>
            </a:pPr>
            <a:r>
              <a:rPr lang="en-US" altLang="zh-CN" b="1" dirty="0">
                <a:solidFill>
                  <a:srgbClr val="000000"/>
                </a:solidFill>
                <a:latin typeface="Calibri" panose="020F0502020204030204" pitchFamily="34" charset="0"/>
                <a:ea typeface="宋体" panose="02010600030101010101" pitchFamily="2" charset="-122"/>
              </a:rPr>
              <a:t>Cobble of milky way,</a:t>
            </a:r>
            <a:br>
              <a:rPr lang="en-US" altLang="zh-CN" b="1" dirty="0">
                <a:solidFill>
                  <a:srgbClr val="000000"/>
                </a:solidFill>
                <a:latin typeface="Calibri" panose="020F0502020204030204" pitchFamily="34" charset="0"/>
                <a:ea typeface="宋体" panose="02010600030101010101" pitchFamily="2" charset="-122"/>
              </a:rPr>
            </a:br>
            <a:r>
              <a:rPr lang="en-US" altLang="zh-CN" b="1" dirty="0">
                <a:solidFill>
                  <a:srgbClr val="000000"/>
                </a:solidFill>
                <a:latin typeface="Calibri" panose="020F0502020204030204" pitchFamily="34" charset="0"/>
                <a:ea typeface="宋体" panose="02010600030101010101" pitchFamily="2" charset="-122"/>
              </a:rPr>
              <a:t>                     straying planets,</a:t>
            </a:r>
            <a:br>
              <a:rPr lang="en-US" altLang="zh-CN" b="1" dirty="0">
                <a:solidFill>
                  <a:srgbClr val="000000"/>
                </a:solidFill>
                <a:latin typeface="Calibri" panose="020F0502020204030204" pitchFamily="34" charset="0"/>
                <a:ea typeface="宋体" panose="02010600030101010101" pitchFamily="2" charset="-122"/>
              </a:rPr>
            </a:br>
            <a:r>
              <a:rPr lang="en-US" altLang="zh-CN" b="1" dirty="0">
                <a:solidFill>
                  <a:srgbClr val="000000"/>
                </a:solidFill>
                <a:latin typeface="Calibri" panose="020F0502020204030204" pitchFamily="34" charset="0"/>
                <a:ea typeface="宋体" panose="02010600030101010101" pitchFamily="2" charset="-122"/>
              </a:rPr>
              <a:t>These poems, people,</a:t>
            </a:r>
            <a:br>
              <a:rPr lang="en-US" altLang="zh-CN" b="1" dirty="0">
                <a:solidFill>
                  <a:srgbClr val="000000"/>
                </a:solidFill>
                <a:latin typeface="Calibri" panose="020F0502020204030204" pitchFamily="34" charset="0"/>
                <a:ea typeface="宋体" panose="02010600030101010101" pitchFamily="2" charset="-122"/>
              </a:rPr>
            </a:br>
            <a:r>
              <a:rPr lang="en-US" altLang="zh-CN" b="1" dirty="0">
                <a:solidFill>
                  <a:srgbClr val="000000"/>
                </a:solidFill>
                <a:latin typeface="Calibri" panose="020F0502020204030204" pitchFamily="34" charset="0"/>
                <a:ea typeface="宋体" panose="02010600030101010101" pitchFamily="2" charset="-122"/>
              </a:rPr>
              <a:t>                    lost ponies with</a:t>
            </a:r>
            <a:br>
              <a:rPr lang="en-US" altLang="zh-CN" b="1" dirty="0">
                <a:solidFill>
                  <a:srgbClr val="000000"/>
                </a:solidFill>
                <a:latin typeface="Calibri" panose="020F0502020204030204" pitchFamily="34" charset="0"/>
                <a:ea typeface="宋体" panose="02010600030101010101" pitchFamily="2" charset="-122"/>
              </a:rPr>
            </a:br>
            <a:r>
              <a:rPr lang="en-US" altLang="zh-CN" b="1" dirty="0">
                <a:solidFill>
                  <a:srgbClr val="000000"/>
                </a:solidFill>
                <a:latin typeface="Calibri" panose="020F0502020204030204" pitchFamily="34" charset="0"/>
                <a:ea typeface="宋体" panose="02010600030101010101" pitchFamily="2" charset="-122"/>
              </a:rPr>
              <a:t>Dragging saddles—</a:t>
            </a:r>
            <a:br>
              <a:rPr lang="en-US" altLang="zh-CN" b="1" dirty="0">
                <a:solidFill>
                  <a:srgbClr val="000000"/>
                </a:solidFill>
                <a:latin typeface="Calibri" panose="020F0502020204030204" pitchFamily="34" charset="0"/>
                <a:ea typeface="宋体" panose="02010600030101010101" pitchFamily="2" charset="-122"/>
              </a:rPr>
            </a:br>
            <a:r>
              <a:rPr lang="en-US" altLang="zh-CN" b="1" dirty="0">
                <a:solidFill>
                  <a:srgbClr val="000000"/>
                </a:solidFill>
                <a:latin typeface="Calibri" panose="020F0502020204030204" pitchFamily="34" charset="0"/>
                <a:ea typeface="宋体" panose="02010600030101010101" pitchFamily="2" charset="-122"/>
              </a:rPr>
              <a:t>                   and rocky sure-foot trails.</a:t>
            </a:r>
            <a:br>
              <a:rPr lang="en-US" altLang="zh-CN" b="1" dirty="0">
                <a:solidFill>
                  <a:srgbClr val="000000"/>
                </a:solidFill>
                <a:latin typeface="Calibri" panose="020F0502020204030204" pitchFamily="34" charset="0"/>
                <a:ea typeface="宋体" panose="02010600030101010101" pitchFamily="2" charset="-122"/>
              </a:rPr>
            </a:br>
            <a:r>
              <a:rPr lang="en-US" altLang="zh-CN" b="1" dirty="0">
                <a:solidFill>
                  <a:srgbClr val="000000"/>
                </a:solidFill>
                <a:latin typeface="Calibri" panose="020F0502020204030204" pitchFamily="34" charset="0"/>
                <a:ea typeface="宋体" panose="02010600030101010101" pitchFamily="2" charset="-122"/>
              </a:rPr>
              <a:t>The worlds like an endless</a:t>
            </a:r>
            <a:br>
              <a:rPr lang="en-US" altLang="zh-CN" b="1" dirty="0">
                <a:solidFill>
                  <a:srgbClr val="000000"/>
                </a:solidFill>
                <a:latin typeface="Calibri" panose="020F0502020204030204" pitchFamily="34" charset="0"/>
                <a:ea typeface="宋体" panose="02010600030101010101" pitchFamily="2" charset="-122"/>
              </a:rPr>
            </a:br>
            <a:r>
              <a:rPr lang="en-US" altLang="zh-CN" b="1" dirty="0">
                <a:solidFill>
                  <a:srgbClr val="000000"/>
                </a:solidFill>
                <a:latin typeface="Calibri" panose="020F0502020204030204" pitchFamily="34" charset="0"/>
                <a:ea typeface="宋体" panose="02010600030101010101" pitchFamily="2" charset="-122"/>
              </a:rPr>
              <a:t>                  four-dimensional</a:t>
            </a:r>
            <a:br>
              <a:rPr lang="en-US" altLang="zh-CN" b="1" dirty="0">
                <a:solidFill>
                  <a:srgbClr val="000000"/>
                </a:solidFill>
                <a:latin typeface="Calibri" panose="020F0502020204030204" pitchFamily="34" charset="0"/>
                <a:ea typeface="宋体" panose="02010600030101010101" pitchFamily="2" charset="-122"/>
              </a:rPr>
            </a:br>
            <a:r>
              <a:rPr lang="en-US" altLang="zh-CN" b="1" dirty="0">
                <a:solidFill>
                  <a:srgbClr val="000000"/>
                </a:solidFill>
                <a:latin typeface="Calibri" panose="020F0502020204030204" pitchFamily="34" charset="0"/>
                <a:ea typeface="宋体" panose="02010600030101010101" pitchFamily="2" charset="-122"/>
              </a:rPr>
              <a:t>Game of </a:t>
            </a:r>
            <a:r>
              <a:rPr lang="en-US" altLang="zh-CN" b="1" i="1" dirty="0">
                <a:solidFill>
                  <a:srgbClr val="000000"/>
                </a:solidFill>
                <a:latin typeface="Calibri" panose="020F0502020204030204" pitchFamily="34" charset="0"/>
                <a:ea typeface="宋体" panose="02010600030101010101" pitchFamily="2" charset="-122"/>
              </a:rPr>
              <a:t>Go.</a:t>
            </a:r>
            <a:endParaRPr lang="zh-CN" altLang="en-US" sz="1800" dirty="0">
              <a:ea typeface="宋体" panose="02010600030101010101" pitchFamily="2" charset="-122"/>
            </a:endParaRPr>
          </a:p>
        </p:txBody>
      </p:sp>
      <p:sp>
        <p:nvSpPr>
          <p:cNvPr id="3" name="文本框 3">
            <a:extLst>
              <a:ext uri="{FF2B5EF4-FFF2-40B4-BE49-F238E27FC236}">
                <a16:creationId xmlns:a16="http://schemas.microsoft.com/office/drawing/2014/main" id="{D5739DCA-84DD-D043-2448-10BC80AF3A4F}"/>
              </a:ext>
            </a:extLst>
          </p:cNvPr>
          <p:cNvSpPr txBox="1">
            <a:spLocks noChangeArrowheads="1"/>
          </p:cNvSpPr>
          <p:nvPr/>
        </p:nvSpPr>
        <p:spPr bwMode="auto">
          <a:xfrm>
            <a:off x="3532684" y="999902"/>
            <a:ext cx="540067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lnSpc>
                <a:spcPct val="130000"/>
              </a:lnSpc>
              <a:spcBef>
                <a:spcPct val="0"/>
              </a:spcBef>
              <a:buFontTx/>
              <a:buNone/>
            </a:pPr>
            <a:r>
              <a:rPr lang="en-US" altLang="zh-CN" b="1" dirty="0">
                <a:latin typeface="Calibri" panose="020F0502020204030204" pitchFamily="34" charset="0"/>
                <a:ea typeface="宋体" panose="02010600030101010101" pitchFamily="2" charset="-122"/>
              </a:rPr>
              <a:t>Once a poet determines to take ecological concerns as his obligation, it means that he comes to the entrance of the Ecopoetic Mountain. </a:t>
            </a:r>
          </a:p>
          <a:p>
            <a:pPr>
              <a:lnSpc>
                <a:spcPct val="130000"/>
              </a:lnSpc>
              <a:spcBef>
                <a:spcPct val="0"/>
              </a:spcBef>
              <a:buFontTx/>
              <a:buNone/>
            </a:pPr>
            <a:endParaRPr lang="en-US" altLang="zh-CN" b="1" dirty="0">
              <a:latin typeface="Calibri" panose="020F0502020204030204" pitchFamily="34" charset="0"/>
              <a:ea typeface="宋体" panose="02010600030101010101" pitchFamily="2" charset="-122"/>
            </a:endParaRPr>
          </a:p>
          <a:p>
            <a:pPr>
              <a:lnSpc>
                <a:spcPct val="130000"/>
              </a:lnSpc>
              <a:spcBef>
                <a:spcPct val="0"/>
              </a:spcBef>
              <a:buFontTx/>
              <a:buNone/>
            </a:pPr>
            <a:r>
              <a:rPr lang="en-US" altLang="zh-CN" b="1" dirty="0">
                <a:latin typeface="Calibri" panose="020F0502020204030204" pitchFamily="34" charset="0"/>
                <a:ea typeface="宋体" panose="02010600030101010101" pitchFamily="2" charset="-122"/>
              </a:rPr>
              <a:t>A novice will get lost easily, like “lost ponies with dragging saddles” on the trail, or “straying planets” off course. But the final goal is to make “cobble of milky way,” or “rocky sure-foot trails.”</a:t>
            </a:r>
          </a:p>
        </p:txBody>
      </p:sp>
      <p:sp>
        <p:nvSpPr>
          <p:cNvPr id="4" name="文本框 5">
            <a:extLst>
              <a:ext uri="{FF2B5EF4-FFF2-40B4-BE49-F238E27FC236}">
                <a16:creationId xmlns:a16="http://schemas.microsoft.com/office/drawing/2014/main" id="{26F49B13-6666-CFEE-69D2-315CE9912B4D}"/>
              </a:ext>
            </a:extLst>
          </p:cNvPr>
          <p:cNvSpPr txBox="1">
            <a:spLocks noChangeArrowheads="1"/>
          </p:cNvSpPr>
          <p:nvPr/>
        </p:nvSpPr>
        <p:spPr bwMode="auto">
          <a:xfrm>
            <a:off x="461963" y="4167188"/>
            <a:ext cx="822007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lnSpc>
                <a:spcPct val="130000"/>
              </a:lnSpc>
              <a:spcBef>
                <a:spcPct val="0"/>
              </a:spcBef>
              <a:buFontTx/>
              <a:buNone/>
            </a:pPr>
            <a:r>
              <a:rPr lang="en-US" altLang="zh-CN" b="1" dirty="0">
                <a:latin typeface="Calibri" panose="020F0502020204030204" pitchFamily="34" charset="0"/>
                <a:ea typeface="宋体" panose="02010600030101010101" pitchFamily="2" charset="-122"/>
              </a:rPr>
              <a:t>The “Game of Go” is a Chinese or Japanese game, where a rock or heavy object is thrown to determine the possibility and order of movement. The hopping and strategic positioning of elements is achieved with things in the world, just as poetic composition will be achieved with words in nature.</a:t>
            </a:r>
            <a:endParaRPr lang="zh-CN" altLang="en-US" sz="1800" dirty="0">
              <a:ea typeface="宋体" panose="02010600030101010101" pitchFamily="2" charset="-122"/>
            </a:endParaRPr>
          </a:p>
        </p:txBody>
      </p:sp>
    </p:spTree>
    <p:extLst>
      <p:ext uri="{BB962C8B-B14F-4D97-AF65-F5344CB8AC3E}">
        <p14:creationId xmlns:p14="http://schemas.microsoft.com/office/powerpoint/2010/main" val="885769289"/>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DE0D62-6216-D3A2-775A-26F4C696711B}"/>
              </a:ext>
            </a:extLst>
          </p:cNvPr>
          <p:cNvSpPr txBox="1">
            <a:spLocks noChangeArrowheads="1"/>
          </p:cNvSpPr>
          <p:nvPr/>
        </p:nvSpPr>
        <p:spPr bwMode="auto">
          <a:xfrm>
            <a:off x="323850" y="1312863"/>
            <a:ext cx="35290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ants and pebbles</a:t>
            </a:r>
            <a:endParaRPr lang="zh-CN"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In the thin loam, each rock a word</a:t>
            </a:r>
            <a:endParaRPr lang="zh-CN"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         a creek-washed stone</a:t>
            </a:r>
            <a:endParaRPr lang="zh-CN"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Granite: ingrained</a:t>
            </a:r>
            <a:endParaRPr lang="zh-CN"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         with torment of fire and weight</a:t>
            </a:r>
            <a:endParaRPr lang="zh-CN"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Crystal and sediment linked hot</a:t>
            </a:r>
            <a:endParaRPr lang="zh-CN"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         all change, in thoughts,</a:t>
            </a:r>
            <a:endParaRPr lang="zh-CN"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As well as things.</a:t>
            </a:r>
            <a:endParaRPr lang="zh-CN" altLang="en-US" b="1" dirty="0">
              <a:latin typeface="Calibri" panose="020F0502020204030204" pitchFamily="34" charset="0"/>
              <a:ea typeface="宋体" panose="02010600030101010101" pitchFamily="2" charset="-122"/>
            </a:endParaRPr>
          </a:p>
        </p:txBody>
      </p:sp>
      <p:sp>
        <p:nvSpPr>
          <p:cNvPr id="3" name="TextBox 2">
            <a:extLst>
              <a:ext uri="{FF2B5EF4-FFF2-40B4-BE49-F238E27FC236}">
                <a16:creationId xmlns:a16="http://schemas.microsoft.com/office/drawing/2014/main" id="{4B36C30C-AC67-47BC-9F29-438575BB115B}"/>
              </a:ext>
            </a:extLst>
          </p:cNvPr>
          <p:cNvSpPr txBox="1"/>
          <p:nvPr/>
        </p:nvSpPr>
        <p:spPr>
          <a:xfrm>
            <a:off x="3924300" y="1124744"/>
            <a:ext cx="4895850" cy="3613150"/>
          </a:xfrm>
          <a:prstGeom prst="rect">
            <a:avLst/>
          </a:prstGeom>
          <a:noFill/>
        </p:spPr>
        <p:txBody>
          <a:bodyPr>
            <a:spAutoFit/>
          </a:bodyPr>
          <a:lstStyle/>
          <a:p>
            <a:pPr marL="285750" indent="-285750" eaLnBrk="1" hangingPunct="1">
              <a:lnSpc>
                <a:spcPct val="130000"/>
              </a:lnSpc>
              <a:buFont typeface="Arial" pitchFamily="34" charset="0"/>
              <a:buChar char="•"/>
              <a:defRPr/>
            </a:pPr>
            <a:r>
              <a:rPr lang="en-US" altLang="zh-CN" sz="1600" b="1" dirty="0">
                <a:latin typeface="Calibri" pitchFamily="34" charset="0"/>
              </a:rPr>
              <a:t>Body (real work), speech (poetry) and mind (Chan), in Snyder’s eyes, are all material things, no matter how big (planets) or how small (ants, pebbles). </a:t>
            </a:r>
          </a:p>
          <a:p>
            <a:pPr eaLnBrk="1" hangingPunct="1">
              <a:lnSpc>
                <a:spcPct val="130000"/>
              </a:lnSpc>
              <a:defRPr/>
            </a:pPr>
            <a:endParaRPr lang="en-US" altLang="zh-CN" sz="1600" b="1" dirty="0">
              <a:latin typeface="Calibri" pitchFamily="34" charset="0"/>
            </a:endParaRPr>
          </a:p>
          <a:p>
            <a:pPr marL="285750" indent="-285750" eaLnBrk="1" hangingPunct="1">
              <a:lnSpc>
                <a:spcPct val="130000"/>
              </a:lnSpc>
              <a:buFont typeface="Arial" pitchFamily="34" charset="0"/>
              <a:buChar char="•"/>
              <a:defRPr/>
            </a:pPr>
            <a:r>
              <a:rPr lang="en-GB" altLang="zh-CN" sz="1600" b="1" dirty="0">
                <a:latin typeface="Calibri" pitchFamily="34" charset="0"/>
              </a:rPr>
              <a:t>In this constantly changing world, “</a:t>
            </a:r>
            <a:r>
              <a:rPr lang="en-US" altLang="zh-CN" sz="1600" b="1" dirty="0">
                <a:latin typeface="Calibri" pitchFamily="34" charset="0"/>
              </a:rPr>
              <a:t>with the torment of fire and weight</a:t>
            </a:r>
            <a:r>
              <a:rPr lang="en-GB" altLang="zh-CN" sz="1600" b="1" dirty="0">
                <a:latin typeface="Calibri" pitchFamily="34" charset="0"/>
              </a:rPr>
              <a:t>,” rocks </a:t>
            </a:r>
            <a:r>
              <a:rPr lang="en-US" altLang="zh-CN" sz="1600" b="1" dirty="0">
                <a:latin typeface="Calibri" pitchFamily="34" charset="0"/>
              </a:rPr>
              <a:t>will be changed into granite, crystal and sediment. </a:t>
            </a:r>
          </a:p>
          <a:p>
            <a:pPr eaLnBrk="1" hangingPunct="1">
              <a:lnSpc>
                <a:spcPct val="130000"/>
              </a:lnSpc>
              <a:defRPr/>
            </a:pPr>
            <a:endParaRPr lang="en-US" altLang="zh-CN" sz="1600" b="1" dirty="0">
              <a:latin typeface="Calibri" pitchFamily="34" charset="0"/>
            </a:endParaRPr>
          </a:p>
          <a:p>
            <a:pPr marL="285750" indent="-285750" eaLnBrk="1" hangingPunct="1">
              <a:lnSpc>
                <a:spcPct val="130000"/>
              </a:lnSpc>
              <a:buFont typeface="Arial" pitchFamily="34" charset="0"/>
              <a:buChar char="•"/>
              <a:defRPr/>
            </a:pPr>
            <a:r>
              <a:rPr lang="en-US" altLang="zh-CN" sz="1600" b="1" dirty="0">
                <a:latin typeface="Calibri" pitchFamily="34" charset="0"/>
              </a:rPr>
              <a:t>Likewise, when different cultures, thoughts and passions encounter each other, they will infiltrate, change and melt. </a:t>
            </a:r>
          </a:p>
        </p:txBody>
      </p:sp>
    </p:spTree>
    <p:extLst>
      <p:ext uri="{BB962C8B-B14F-4D97-AF65-F5344CB8AC3E}">
        <p14:creationId xmlns:p14="http://schemas.microsoft.com/office/powerpoint/2010/main" val="198846254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8F3B5C9-575B-59C4-B090-AE555926EDB9}"/>
              </a:ext>
            </a:extLst>
          </p:cNvPr>
          <p:cNvSpPr txBox="1"/>
          <p:nvPr/>
        </p:nvSpPr>
        <p:spPr>
          <a:xfrm>
            <a:off x="323850" y="981075"/>
            <a:ext cx="8496300" cy="4116388"/>
          </a:xfrm>
          <a:prstGeom prst="rect">
            <a:avLst/>
          </a:prstGeom>
          <a:noFill/>
        </p:spPr>
        <p:txBody>
          <a:bodyPr>
            <a:spAutoFit/>
          </a:bodyPr>
          <a:lstStyle/>
          <a:p>
            <a:pPr>
              <a:lnSpc>
                <a:spcPct val="150000"/>
              </a:lnSpc>
              <a:defRPr/>
            </a:pPr>
            <a:r>
              <a:rPr lang="en-US" altLang="zh-CN" sz="1600" b="1" kern="100" dirty="0">
                <a:solidFill>
                  <a:srgbClr val="C00000"/>
                </a:solidFill>
                <a:latin typeface="Calibri" panose="020F0502020204030204" pitchFamily="34" charset="0"/>
                <a:cs typeface="Calibri" panose="020F0502020204030204" pitchFamily="34" charset="0"/>
              </a:rPr>
              <a:t>Summary: Riprap</a:t>
            </a:r>
          </a:p>
          <a:p>
            <a:pPr marL="285750" indent="-285750">
              <a:lnSpc>
                <a:spcPct val="150000"/>
              </a:lnSpc>
              <a:buFont typeface="Arial" panose="020B0604020202020204" pitchFamily="34" charset="0"/>
              <a:buChar char="•"/>
              <a:defRPr/>
            </a:pPr>
            <a:r>
              <a:rPr lang="en-US" altLang="zh-CN" sz="1600" b="1" kern="100" dirty="0">
                <a:latin typeface="Calibri" panose="020F0502020204030204" pitchFamily="34" charset="0"/>
                <a:cs typeface="Calibri" panose="020F0502020204030204" pitchFamily="34" charset="0"/>
              </a:rPr>
              <a:t>“Riprap” can be seen as Snyder’s formal aesthetic statement in poetic form. The poem itself is a good example of presenting the reader with “the complexity far beneath the surface texture.”</a:t>
            </a:r>
          </a:p>
          <a:p>
            <a:pPr>
              <a:lnSpc>
                <a:spcPct val="150000"/>
              </a:lnSpc>
              <a:defRPr/>
            </a:pPr>
            <a:endParaRPr lang="en-US" altLang="zh-CN" sz="1600" b="1" kern="100"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defRPr/>
            </a:pPr>
            <a:r>
              <a:rPr lang="en-US" altLang="zh-CN" sz="1600" b="1" kern="100" dirty="0">
                <a:latin typeface="Calibri" panose="020F0502020204030204" pitchFamily="34" charset="0"/>
                <a:cs typeface="Calibri" panose="020F0502020204030204" pitchFamily="34" charset="0"/>
              </a:rPr>
              <a:t>To create visual effects, Snyder mimics Chinese landscape paintings to give appropriate blank space. He often deals with this through his use of indented lines, that is, through a visual and spatial dismemberment of the line into small units.</a:t>
            </a:r>
          </a:p>
          <a:p>
            <a:pPr marL="285750" indent="-285750">
              <a:lnSpc>
                <a:spcPct val="150000"/>
              </a:lnSpc>
              <a:buFont typeface="Arial" panose="020B0604020202020204" pitchFamily="34" charset="0"/>
              <a:buChar char="•"/>
              <a:defRPr/>
            </a:pPr>
            <a:endParaRPr lang="en-US" altLang="zh-CN" sz="1600" b="1" kern="100"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defRPr/>
            </a:pPr>
            <a:r>
              <a:rPr lang="en-US" altLang="zh-CN" sz="1600" b="1" kern="100" dirty="0">
                <a:latin typeface="Calibri" panose="020F0502020204030204" pitchFamily="34" charset="0"/>
                <a:cs typeface="Calibri" panose="020F0502020204030204" pitchFamily="34" charset="0"/>
              </a:rPr>
              <a:t>The arrangement of lines in “Riprap” is, when seen from the bottom, like solid rocky steps up a mountain. To express ineffable nonduality, emptiness and </a:t>
            </a:r>
            <a:r>
              <a:rPr lang="en-US" altLang="zh-CN" sz="1600" b="1" i="1" kern="100" dirty="0">
                <a:latin typeface="Calibri" panose="020F0502020204030204" pitchFamily="34" charset="0"/>
                <a:cs typeface="Calibri" panose="020F0502020204030204" pitchFamily="34" charset="0"/>
              </a:rPr>
              <a:t>satori</a:t>
            </a:r>
            <a:r>
              <a:rPr lang="en-US" altLang="zh-CN" sz="1600" b="1" kern="100" dirty="0">
                <a:latin typeface="Calibri" panose="020F0502020204030204" pitchFamily="34" charset="0"/>
                <a:cs typeface="Calibri" panose="020F0502020204030204" pitchFamily="34" charset="0"/>
              </a:rPr>
              <a:t>, Snyder likes to employ phrases as compositional units and small nature-Chan images. </a:t>
            </a:r>
            <a:endParaRPr lang="zh-CN"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605799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223628" y="956068"/>
            <a:ext cx="144016" cy="498160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五边形 1"/>
          <p:cNvSpPr/>
          <p:nvPr/>
        </p:nvSpPr>
        <p:spPr>
          <a:xfrm>
            <a:off x="179512" y="3382434"/>
            <a:ext cx="1800200" cy="449917"/>
          </a:xfrm>
          <a:prstGeom prst="homePlate">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t>    </a:t>
            </a:r>
            <a:r>
              <a:rPr lang="en-US" altLang="zh-CN" sz="2400" b="1" dirty="0"/>
              <a:t>Contents</a:t>
            </a:r>
          </a:p>
        </p:txBody>
      </p:sp>
      <p:sp>
        <p:nvSpPr>
          <p:cNvPr id="3" name="TextBox 2"/>
          <p:cNvSpPr txBox="1"/>
          <p:nvPr/>
        </p:nvSpPr>
        <p:spPr>
          <a:xfrm>
            <a:off x="1691680" y="1026182"/>
            <a:ext cx="7344816" cy="967957"/>
          </a:xfrm>
          <a:prstGeom prst="rect">
            <a:avLst/>
          </a:prstGeom>
          <a:noFill/>
        </p:spPr>
        <p:txBody>
          <a:bodyPr wrap="square" rtlCol="0">
            <a:spAutoFit/>
          </a:bodyPr>
          <a:lstStyle/>
          <a:p>
            <a:pPr>
              <a:lnSpc>
                <a:spcPct val="150000"/>
              </a:lnSpc>
            </a:pPr>
            <a:r>
              <a:rPr lang="en-US" altLang="zh-CN" sz="2000" b="1" dirty="0">
                <a:solidFill>
                  <a:srgbClr val="AD2315"/>
                </a:solidFill>
                <a:effectLst/>
                <a:ea typeface="宋体" panose="02010600030101010101" pitchFamily="2" charset="-122"/>
              </a:rPr>
              <a:t>Work, Chan and Ecology: </a:t>
            </a:r>
          </a:p>
          <a:p>
            <a:pPr>
              <a:lnSpc>
                <a:spcPct val="150000"/>
              </a:lnSpc>
            </a:pPr>
            <a:r>
              <a:rPr lang="en-US" altLang="zh-CN" sz="2000" b="1" dirty="0">
                <a:solidFill>
                  <a:srgbClr val="AD2315"/>
                </a:solidFill>
                <a:ea typeface="宋体" panose="02010600030101010101" pitchFamily="2" charset="-122"/>
              </a:rPr>
              <a:t>             </a:t>
            </a:r>
            <a:r>
              <a:rPr lang="en-US" altLang="zh-CN" sz="2000" b="1" dirty="0">
                <a:solidFill>
                  <a:srgbClr val="AD2315"/>
                </a:solidFill>
                <a:effectLst/>
                <a:ea typeface="宋体" panose="02010600030101010101" pitchFamily="2" charset="-122"/>
              </a:rPr>
              <a:t>Rethinking Gary Snyder’s First Lyric Poetry </a:t>
            </a:r>
            <a:r>
              <a:rPr lang="en-US" altLang="zh-CN" sz="2000" b="1" i="1" dirty="0">
                <a:solidFill>
                  <a:srgbClr val="AD2315"/>
                </a:solidFill>
                <a:effectLst/>
                <a:ea typeface="宋体" panose="02010600030101010101" pitchFamily="2" charset="-122"/>
              </a:rPr>
              <a:t>Riprap</a:t>
            </a:r>
            <a:endParaRPr lang="zh-CN" altLang="en-US" sz="2000" b="1" i="1" dirty="0">
              <a:solidFill>
                <a:srgbClr val="AD2315"/>
              </a:solidFill>
            </a:endParaRPr>
          </a:p>
        </p:txBody>
      </p:sp>
      <p:sp>
        <p:nvSpPr>
          <p:cNvPr id="5" name="文本框 4">
            <a:extLst>
              <a:ext uri="{FF2B5EF4-FFF2-40B4-BE49-F238E27FC236}">
                <a16:creationId xmlns:a16="http://schemas.microsoft.com/office/drawing/2014/main" id="{273290ED-AA09-44A6-9306-5CC8D21F9EF3}"/>
              </a:ext>
            </a:extLst>
          </p:cNvPr>
          <p:cNvSpPr txBox="1"/>
          <p:nvPr/>
        </p:nvSpPr>
        <p:spPr>
          <a:xfrm>
            <a:off x="2035027" y="2132856"/>
            <a:ext cx="6785445" cy="3276282"/>
          </a:xfrm>
          <a:prstGeom prst="rect">
            <a:avLst/>
          </a:prstGeom>
          <a:noFill/>
        </p:spPr>
        <p:txBody>
          <a:bodyPr wrap="square" rtlCol="0">
            <a:spAutoFit/>
          </a:bodyPr>
          <a:lstStyle/>
          <a:p>
            <a:pPr marL="457200" indent="-457200">
              <a:lnSpc>
                <a:spcPct val="150000"/>
              </a:lnSpc>
              <a:buFont typeface="+mj-lt"/>
              <a:buAutoNum type="arabicPeriod"/>
            </a:pPr>
            <a:r>
              <a:rPr lang="en-US" altLang="zh-CN" sz="2000" b="1" dirty="0">
                <a:solidFill>
                  <a:srgbClr val="002060"/>
                </a:solidFill>
              </a:rPr>
              <a:t>The </a:t>
            </a:r>
            <a:r>
              <a:rPr lang="en-US" altLang="zh-CN" sz="2000" b="1" dirty="0" err="1">
                <a:solidFill>
                  <a:srgbClr val="002060"/>
                </a:solidFill>
              </a:rPr>
              <a:t>Clasification</a:t>
            </a:r>
            <a:r>
              <a:rPr lang="en-US" altLang="zh-CN" sz="2000" b="1" dirty="0">
                <a:solidFill>
                  <a:srgbClr val="002060"/>
                </a:solidFill>
              </a:rPr>
              <a:t> of Snyder’s Poetry</a:t>
            </a:r>
          </a:p>
          <a:p>
            <a:pPr marL="457200" indent="-457200">
              <a:lnSpc>
                <a:spcPct val="150000"/>
              </a:lnSpc>
              <a:buAutoNum type="arabicPeriod"/>
            </a:pPr>
            <a:r>
              <a:rPr lang="en-US" altLang="zh-CN" sz="2000" b="1" dirty="0">
                <a:solidFill>
                  <a:srgbClr val="002060"/>
                </a:solidFill>
              </a:rPr>
              <a:t>Debate and Criticism: The Discrete Structure</a:t>
            </a:r>
          </a:p>
          <a:p>
            <a:pPr marL="457200" indent="-457200">
              <a:lnSpc>
                <a:spcPct val="150000"/>
              </a:lnSpc>
              <a:buAutoNum type="arabicPeriod"/>
            </a:pPr>
            <a:r>
              <a:rPr lang="en-US" altLang="zh-CN" sz="2000" b="1" dirty="0">
                <a:solidFill>
                  <a:srgbClr val="002060"/>
                </a:solidFill>
              </a:rPr>
              <a:t>Riprapping: Snyder’s Ideogrammic Method</a:t>
            </a:r>
          </a:p>
          <a:p>
            <a:pPr marL="457200" indent="-457200">
              <a:lnSpc>
                <a:spcPct val="150000"/>
              </a:lnSpc>
              <a:buAutoNum type="arabicPeriod"/>
            </a:pPr>
            <a:r>
              <a:rPr lang="en-US" altLang="zh-CN" sz="2000" b="1" dirty="0" err="1">
                <a:solidFill>
                  <a:srgbClr val="002060"/>
                </a:solidFill>
              </a:rPr>
              <a:t>Paratext</a:t>
            </a:r>
            <a:r>
              <a:rPr lang="en-US" altLang="zh-CN" sz="2000" b="1" dirty="0">
                <a:solidFill>
                  <a:srgbClr val="002060"/>
                </a:solidFill>
              </a:rPr>
              <a:t>: An Invisible, Yet Logical Theme</a:t>
            </a:r>
          </a:p>
          <a:p>
            <a:pPr marL="457200" indent="-457200">
              <a:lnSpc>
                <a:spcPct val="150000"/>
              </a:lnSpc>
              <a:buAutoNum type="arabicPeriod"/>
            </a:pPr>
            <a:r>
              <a:rPr lang="en-US" altLang="zh-CN" sz="2000" b="1" dirty="0">
                <a:solidFill>
                  <a:srgbClr val="002060"/>
                </a:solidFill>
              </a:rPr>
              <a:t>Ecological Poetic Narration: Work, Chan and Ecology</a:t>
            </a:r>
          </a:p>
          <a:p>
            <a:pPr marL="457200" indent="-457200">
              <a:lnSpc>
                <a:spcPct val="150000"/>
              </a:lnSpc>
              <a:buAutoNum type="arabicPeriod"/>
            </a:pPr>
            <a:r>
              <a:rPr lang="en-US" altLang="zh-CN" sz="2000" b="1" dirty="0">
                <a:solidFill>
                  <a:srgbClr val="002060"/>
                </a:solidFill>
              </a:rPr>
              <a:t>Weakness in </a:t>
            </a:r>
            <a:r>
              <a:rPr lang="en-US" altLang="zh-CN" sz="2000" b="1" i="1" dirty="0">
                <a:solidFill>
                  <a:srgbClr val="002060"/>
                </a:solidFill>
              </a:rPr>
              <a:t>Riprap</a:t>
            </a:r>
          </a:p>
          <a:p>
            <a:pPr marL="457200" indent="-457200">
              <a:lnSpc>
                <a:spcPct val="150000"/>
              </a:lnSpc>
              <a:buAutoNum type="arabicPeriod"/>
            </a:pPr>
            <a:r>
              <a:rPr lang="en-US" altLang="zh-CN" sz="2000" b="1" dirty="0">
                <a:solidFill>
                  <a:srgbClr val="002060"/>
                </a:solidFill>
              </a:rPr>
              <a:t>Conclusion</a:t>
            </a:r>
            <a:endParaRPr lang="zh-CN" altLang="en-US" sz="2000" b="1" dirty="0"/>
          </a:p>
        </p:txBody>
      </p:sp>
    </p:spTree>
    <p:extLst>
      <p:ext uri="{BB962C8B-B14F-4D97-AF65-F5344CB8AC3E}">
        <p14:creationId xmlns:p14="http://schemas.microsoft.com/office/powerpoint/2010/main" val="342876909"/>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D147F74-A43B-8CFD-9BD3-DA86968A68BC}"/>
              </a:ext>
            </a:extLst>
          </p:cNvPr>
          <p:cNvSpPr txBox="1"/>
          <p:nvPr/>
        </p:nvSpPr>
        <p:spPr>
          <a:xfrm>
            <a:off x="395288" y="1196975"/>
            <a:ext cx="8353425" cy="4252913"/>
          </a:xfrm>
          <a:prstGeom prst="rect">
            <a:avLst/>
          </a:prstGeom>
          <a:noFill/>
        </p:spPr>
        <p:txBody>
          <a:bodyPr>
            <a:spAutoFit/>
          </a:bodyPr>
          <a:lstStyle/>
          <a:p>
            <a:pPr marL="285750" indent="-285750">
              <a:lnSpc>
                <a:spcPct val="130000"/>
              </a:lnSpc>
              <a:buFont typeface="Arial" panose="020B0604020202020204" pitchFamily="34" charset="0"/>
              <a:buChar char="•"/>
              <a:defRPr/>
            </a:pPr>
            <a:r>
              <a:rPr lang="en-US" altLang="zh-CN" sz="1600" b="1" kern="100" dirty="0">
                <a:latin typeface="Calibri" panose="020F0502020204030204" pitchFamily="34" charset="0"/>
                <a:cs typeface="Calibri" panose="020F0502020204030204" pitchFamily="34" charset="0"/>
              </a:rPr>
              <a:t>In “Riprap,” the image of burning rocks alludes to sudden </a:t>
            </a:r>
            <a:r>
              <a:rPr lang="en-US" altLang="zh-CN" sz="1600" b="1" i="1" kern="100" dirty="0">
                <a:latin typeface="Calibri" panose="020F0502020204030204" pitchFamily="34" charset="0"/>
                <a:cs typeface="Calibri" panose="020F0502020204030204" pitchFamily="34" charset="0"/>
              </a:rPr>
              <a:t>satori</a:t>
            </a:r>
            <a:r>
              <a:rPr lang="en-US" altLang="zh-CN" sz="1600" b="1" kern="100" dirty="0">
                <a:latin typeface="Calibri" panose="020F0502020204030204" pitchFamily="34" charset="0"/>
                <a:cs typeface="Calibri" panose="020F0502020204030204" pitchFamily="34" charset="0"/>
              </a:rPr>
              <a:t> after the Buddhist Fire. Through burning, all things are changed. People achieve transcendence in a similar way to the transformation of rocks into granite, crystal and sediment. </a:t>
            </a:r>
          </a:p>
          <a:p>
            <a:pPr marL="285750" indent="-285750">
              <a:lnSpc>
                <a:spcPct val="130000"/>
              </a:lnSpc>
              <a:buFont typeface="Arial" panose="020B0604020202020204" pitchFamily="34" charset="0"/>
              <a:buChar char="•"/>
              <a:defRPr/>
            </a:pPr>
            <a:endParaRPr lang="en-US" altLang="zh-CN" sz="1600" b="1" kern="100" dirty="0">
              <a:latin typeface="Calibri" panose="020F0502020204030204" pitchFamily="34" charset="0"/>
              <a:cs typeface="Calibri" panose="020F0502020204030204" pitchFamily="34" charset="0"/>
            </a:endParaRPr>
          </a:p>
          <a:p>
            <a:pPr marL="285750" indent="-285750">
              <a:lnSpc>
                <a:spcPct val="130000"/>
              </a:lnSpc>
              <a:buFont typeface="Arial" panose="020B0604020202020204" pitchFamily="34" charset="0"/>
              <a:buChar char="•"/>
              <a:defRPr/>
            </a:pPr>
            <a:r>
              <a:rPr lang="en-US" altLang="zh-CN" sz="1600" b="1" kern="100" dirty="0">
                <a:latin typeface="Calibri" panose="020F0502020204030204" pitchFamily="34" charset="0"/>
                <a:cs typeface="Calibri" panose="020F0502020204030204" pitchFamily="34" charset="0"/>
              </a:rPr>
              <a:t>To illustrate the nature of nature, Snyder often borrows features of Chinese classical poetry such as the absent “I” dissolving into nature as a phenomenon, the adoption of nouns, verbs and adjectives as dynamic nature pictures, and the selection of laconic words, </a:t>
            </a:r>
            <a:r>
              <a:rPr lang="en-GB" altLang="zh-CN" sz="1600" b="1" kern="100" dirty="0">
                <a:latin typeface="Calibri" panose="020F0502020204030204" pitchFamily="34" charset="0"/>
                <a:cs typeface="Calibri" panose="020F0502020204030204" pitchFamily="34" charset="0"/>
              </a:rPr>
              <a:t>asyndetic</a:t>
            </a:r>
            <a:r>
              <a:rPr lang="en-US" altLang="zh-CN" sz="1600" b="1" kern="100" dirty="0">
                <a:latin typeface="Calibri" panose="020F0502020204030204" pitchFamily="34" charset="0"/>
                <a:cs typeface="Calibri" panose="020F0502020204030204" pitchFamily="34" charset="0"/>
              </a:rPr>
              <a:t> syntax or paralleled structures.  </a:t>
            </a:r>
          </a:p>
          <a:p>
            <a:pPr marL="285750" indent="-285750">
              <a:lnSpc>
                <a:spcPct val="130000"/>
              </a:lnSpc>
              <a:defRPr/>
            </a:pPr>
            <a:endParaRPr lang="en-US" altLang="zh-CN" sz="1600" b="1" kern="100" dirty="0">
              <a:latin typeface="Calibri" panose="020F0502020204030204" pitchFamily="34" charset="0"/>
              <a:cs typeface="Calibri" panose="020F0502020204030204" pitchFamily="34" charset="0"/>
            </a:endParaRPr>
          </a:p>
          <a:p>
            <a:pPr marL="285750" indent="-285750">
              <a:lnSpc>
                <a:spcPct val="130000"/>
              </a:lnSpc>
              <a:buFont typeface="Arial" panose="020B0604020202020204" pitchFamily="34" charset="0"/>
              <a:buChar char="•"/>
              <a:defRPr/>
            </a:pPr>
            <a:r>
              <a:rPr lang="en-US" altLang="zh-CN" sz="1600" b="1" kern="100" dirty="0">
                <a:latin typeface="Calibri" panose="020F0502020204030204" pitchFamily="34" charset="0"/>
                <a:cs typeface="Calibri" panose="020F0502020204030204" pitchFamily="34" charset="0"/>
              </a:rPr>
              <a:t>Such linguistic characteristics also signify that  human being as subject should have  less control of nature, and let nature sing its own songs. It is in accordance with Snyder’s notion of form and emptiness from his study of </a:t>
            </a:r>
            <a:r>
              <a:rPr lang="en-US" altLang="zh-CN" sz="1600" b="1" i="1" kern="100" dirty="0">
                <a:latin typeface="Calibri" panose="020F0502020204030204" pitchFamily="34" charset="0"/>
                <a:cs typeface="Calibri" panose="020F0502020204030204" pitchFamily="34" charset="0"/>
              </a:rPr>
              <a:t>Heart Sutra. </a:t>
            </a:r>
          </a:p>
          <a:p>
            <a:pPr marL="285750" indent="-285750">
              <a:lnSpc>
                <a:spcPct val="130000"/>
              </a:lnSpc>
              <a:defRPr/>
            </a:pPr>
            <a:r>
              <a:rPr lang="en-US" altLang="zh-CN" sz="1600" b="1" kern="100" dirty="0">
                <a:latin typeface="Calibri" panose="020F0502020204030204" pitchFamily="34" charset="0"/>
                <a:cs typeface="Calibri" panose="020F0502020204030204" pitchFamily="34" charset="0"/>
              </a:rPr>
              <a:t>       </a:t>
            </a:r>
            <a:r>
              <a:rPr lang="en-US" altLang="zh-CN" sz="1600" b="1" kern="100" dirty="0">
                <a:solidFill>
                  <a:srgbClr val="C00000"/>
                </a:solidFill>
                <a:latin typeface="Calibri" panose="020F0502020204030204" pitchFamily="34" charset="0"/>
                <a:cs typeface="Calibri" panose="020F0502020204030204" pitchFamily="34" charset="0"/>
              </a:rPr>
              <a:t>Form–leaves things out at the right spot / ellipse, is emptiness. </a:t>
            </a:r>
          </a:p>
        </p:txBody>
      </p:sp>
    </p:spTree>
    <p:extLst>
      <p:ext uri="{BB962C8B-B14F-4D97-AF65-F5344CB8AC3E}">
        <p14:creationId xmlns:p14="http://schemas.microsoft.com/office/powerpoint/2010/main" val="2396064900"/>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1" descr="C:\Users\Administrator\AppData\Roaming\Tencent\Users\1207799751\QQ\WinTemp\RichOle\TQ_S2$5KYYE(H8K4}7XJ1%M.png">
            <a:extLst>
              <a:ext uri="{FF2B5EF4-FFF2-40B4-BE49-F238E27FC236}">
                <a16:creationId xmlns:a16="http://schemas.microsoft.com/office/drawing/2014/main" id="{D5B5A5C8-776C-78FC-0FCB-492E5573E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71167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win8\AppData\Roaming\Tencent\Users\1207799751\QQ\WinTemp\RichOle\F$FCEZVH8$EW6`FBBVO4P{8.png">
            <a:extLst>
              <a:ext uri="{FF2B5EF4-FFF2-40B4-BE49-F238E27FC236}">
                <a16:creationId xmlns:a16="http://schemas.microsoft.com/office/drawing/2014/main" id="{D282C212-95EC-E2A1-A13E-8A6435C82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3017837"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a:extLst>
              <a:ext uri="{FF2B5EF4-FFF2-40B4-BE49-F238E27FC236}">
                <a16:creationId xmlns:a16="http://schemas.microsoft.com/office/drawing/2014/main" id="{DF5FF6B5-CE32-5F51-3632-C47EBDD7746E}"/>
              </a:ext>
            </a:extLst>
          </p:cNvPr>
          <p:cNvSpPr txBox="1">
            <a:spLocks noChangeArrowheads="1"/>
          </p:cNvSpPr>
          <p:nvPr/>
        </p:nvSpPr>
        <p:spPr bwMode="auto">
          <a:xfrm>
            <a:off x="3413125" y="980728"/>
            <a:ext cx="5400675" cy="422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lnSpc>
                <a:spcPct val="130000"/>
              </a:lnSpc>
              <a:spcBef>
                <a:spcPct val="0"/>
              </a:spcBef>
              <a:buFontTx/>
              <a:buNone/>
            </a:pPr>
            <a:r>
              <a:rPr lang="en-US" altLang="zh-CN" b="1" dirty="0">
                <a:latin typeface="Calibri" panose="020F0502020204030204" pitchFamily="34" charset="0"/>
                <a:ea typeface="宋体" panose="02010600030101010101" pitchFamily="2" charset="-122"/>
              </a:rPr>
              <a:t>1) This is a typical poem of immediacy on sudden enlightenment. The title is rather long: </a:t>
            </a:r>
            <a:r>
              <a:rPr lang="zh-CN" altLang="zh-CN" b="1" dirty="0">
                <a:latin typeface="Calibri" panose="020F0502020204030204" pitchFamily="34" charset="0"/>
                <a:ea typeface="宋体" panose="02010600030101010101" pitchFamily="2" charset="-122"/>
              </a:rPr>
              <a:t>《</a:t>
            </a:r>
            <a:r>
              <a:rPr lang="en-US" altLang="zh-CN" b="1" dirty="0">
                <a:latin typeface="Calibri" panose="020F0502020204030204" pitchFamily="34" charset="0"/>
                <a:ea typeface="宋体" panose="02010600030101010101" pitchFamily="2" charset="-122"/>
              </a:rPr>
              <a:t>1975</a:t>
            </a:r>
            <a:r>
              <a:rPr lang="zh-CN" altLang="zh-CN" b="1" dirty="0">
                <a:latin typeface="Calibri" panose="020F0502020204030204" pitchFamily="34" charset="0"/>
                <a:ea typeface="宋体" panose="02010600030101010101" pitchFamily="2" charset="-122"/>
              </a:rPr>
              <a:t>年</a:t>
            </a:r>
            <a:r>
              <a:rPr lang="en-US" altLang="zh-CN" b="1" dirty="0">
                <a:latin typeface="Calibri" panose="020F0502020204030204" pitchFamily="34" charset="0"/>
                <a:ea typeface="宋体" panose="02010600030101010101" pitchFamily="2" charset="-122"/>
              </a:rPr>
              <a:t>4</a:t>
            </a:r>
            <a:r>
              <a:rPr lang="zh-CN" altLang="zh-CN" b="1" dirty="0">
                <a:latin typeface="Calibri" panose="020F0502020204030204" pitchFamily="34" charset="0"/>
                <a:ea typeface="宋体" panose="02010600030101010101" pitchFamily="2" charset="-122"/>
              </a:rPr>
              <a:t>月</a:t>
            </a:r>
            <a:r>
              <a:rPr lang="en-US" altLang="zh-CN" b="1" dirty="0">
                <a:latin typeface="Calibri" panose="020F0502020204030204" pitchFamily="34" charset="0"/>
                <a:ea typeface="宋体" panose="02010600030101010101" pitchFamily="2" charset="-122"/>
              </a:rPr>
              <a:t>24</a:t>
            </a:r>
            <a:r>
              <a:rPr lang="zh-CN" altLang="zh-CN" b="1" dirty="0">
                <a:latin typeface="Calibri" panose="020F0502020204030204" pitchFamily="34" charset="0"/>
                <a:ea typeface="宋体" panose="02010600030101010101" pitchFamily="2" charset="-122"/>
              </a:rPr>
              <a:t>日下午</a:t>
            </a:r>
            <a:r>
              <a:rPr lang="en-US" altLang="zh-CN" b="1" dirty="0">
                <a:latin typeface="Calibri" panose="020F0502020204030204" pitchFamily="34" charset="0"/>
                <a:ea typeface="宋体" panose="02010600030101010101" pitchFamily="2" charset="-122"/>
              </a:rPr>
              <a:t>3</a:t>
            </a:r>
            <a:r>
              <a:rPr lang="zh-CN" altLang="zh-CN" b="1" dirty="0">
                <a:latin typeface="Calibri" panose="020F0502020204030204" pitchFamily="34" charset="0"/>
                <a:ea typeface="宋体" panose="02010600030101010101" pitchFamily="2" charset="-122"/>
              </a:rPr>
              <a:t>点半在内华达州科尔代尓鬼城北部，于白山峰顶骤降暴风雨时一瞥》（</a:t>
            </a:r>
            <a:r>
              <a:rPr lang="en-US" altLang="zh-CN" b="1" i="1" dirty="0">
                <a:latin typeface="Calibri" panose="020F0502020204030204" pitchFamily="34" charset="0"/>
                <a:ea typeface="宋体" panose="02010600030101010101" pitchFamily="2" charset="-122"/>
              </a:rPr>
              <a:t>Axe Handle</a:t>
            </a:r>
            <a:r>
              <a:rPr lang="zh-CN" altLang="en-US" i="1" dirty="0">
                <a:latin typeface="Calibri" panose="020F0502020204030204" pitchFamily="34" charset="0"/>
                <a:ea typeface="宋体" panose="02010600030101010101" pitchFamily="2" charset="-122"/>
              </a:rPr>
              <a:t>，</a:t>
            </a:r>
            <a:r>
              <a:rPr lang="en-US" altLang="zh-CN" b="1" dirty="0">
                <a:latin typeface="Calibri" panose="020F0502020204030204" pitchFamily="34" charset="0"/>
                <a:ea typeface="宋体" panose="02010600030101010101" pitchFamily="2" charset="-122"/>
              </a:rPr>
              <a:t>71</a:t>
            </a:r>
            <a:r>
              <a:rPr lang="zh-CN" altLang="zh-CN" b="1" dirty="0">
                <a:latin typeface="Calibri" panose="020F0502020204030204" pitchFamily="34" charset="0"/>
                <a:ea typeface="宋体" panose="02010600030101010101" pitchFamily="2" charset="-122"/>
              </a:rPr>
              <a:t>）</a:t>
            </a:r>
            <a:endParaRPr lang="en-US" altLang="zh-CN" b="1" dirty="0">
              <a:latin typeface="Calibri" panose="020F0502020204030204" pitchFamily="34" charset="0"/>
              <a:ea typeface="宋体" panose="02010600030101010101" pitchFamily="2" charset="-122"/>
            </a:endParaRPr>
          </a:p>
          <a:p>
            <a:pPr>
              <a:lnSpc>
                <a:spcPct val="130000"/>
              </a:lnSpc>
              <a:spcBef>
                <a:spcPct val="0"/>
              </a:spcBef>
              <a:buFontTx/>
              <a:buNone/>
            </a:pPr>
            <a:endParaRPr lang="en-US" altLang="zh-CN" b="1" dirty="0">
              <a:latin typeface="Calibri" panose="020F0502020204030204" pitchFamily="34" charset="0"/>
              <a:ea typeface="宋体" panose="02010600030101010101" pitchFamily="2" charset="-122"/>
            </a:endParaRPr>
          </a:p>
          <a:p>
            <a:pPr>
              <a:lnSpc>
                <a:spcPct val="130000"/>
              </a:lnSpc>
              <a:spcBef>
                <a:spcPct val="0"/>
              </a:spcBef>
              <a:buFontTx/>
              <a:buNone/>
            </a:pPr>
            <a:r>
              <a:rPr lang="en-US" altLang="zh-CN" b="1" dirty="0">
                <a:latin typeface="Calibri" panose="020F0502020204030204" pitchFamily="34" charset="0"/>
                <a:ea typeface="宋体" panose="02010600030101010101" pitchFamily="2" charset="-122"/>
              </a:rPr>
              <a:t>2) The poet used the Paleolithic dating system to write 1975 as 40075, aiming at creating a sense of remoteness, mystery and immediacy. There is no punctuation mark in the whole poem. Besides the last sentence, the first three lines of poems are all brief superposition of noun images, which are similar to Chinese nature images using nouns. It represents the typical feature of the Chinese written character: </a:t>
            </a:r>
            <a:r>
              <a:rPr lang="en-US" altLang="zh-CN" b="1" dirty="0">
                <a:solidFill>
                  <a:srgbClr val="C00000"/>
                </a:solidFill>
                <a:latin typeface="Calibri" panose="020F0502020204030204" pitchFamily="34" charset="0"/>
                <a:ea typeface="宋体" panose="02010600030101010101" pitchFamily="2" charset="-122"/>
              </a:rPr>
              <a:t>things in motion, and motion in things. </a:t>
            </a:r>
          </a:p>
        </p:txBody>
      </p:sp>
    </p:spTree>
    <p:extLst>
      <p:ext uri="{BB962C8B-B14F-4D97-AF65-F5344CB8AC3E}">
        <p14:creationId xmlns:p14="http://schemas.microsoft.com/office/powerpoint/2010/main" val="1072994259"/>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10;&#10;描述已自动生成">
            <a:extLst>
              <a:ext uri="{FF2B5EF4-FFF2-40B4-BE49-F238E27FC236}">
                <a16:creationId xmlns:a16="http://schemas.microsoft.com/office/drawing/2014/main" id="{C3E5173D-D2BE-3B1E-547E-5EB6CD34D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4608512" cy="5976664"/>
          </a:xfrm>
          <a:prstGeom prst="rect">
            <a:avLst/>
          </a:prstGeom>
        </p:spPr>
      </p:pic>
      <p:sp>
        <p:nvSpPr>
          <p:cNvPr id="4" name="文本框 3">
            <a:extLst>
              <a:ext uri="{FF2B5EF4-FFF2-40B4-BE49-F238E27FC236}">
                <a16:creationId xmlns:a16="http://schemas.microsoft.com/office/drawing/2014/main" id="{C93D5366-C7BA-4F9A-78FE-DC4E325676F3}"/>
              </a:ext>
            </a:extLst>
          </p:cNvPr>
          <p:cNvSpPr txBox="1"/>
          <p:nvPr/>
        </p:nvSpPr>
        <p:spPr>
          <a:xfrm>
            <a:off x="5364088" y="836712"/>
            <a:ext cx="3312368" cy="1815882"/>
          </a:xfrm>
          <a:prstGeom prst="rect">
            <a:avLst/>
          </a:prstGeom>
          <a:noFill/>
        </p:spPr>
        <p:txBody>
          <a:bodyPr wrap="square" rtlCol="0">
            <a:spAutoFit/>
          </a:bodyPr>
          <a:lstStyle/>
          <a:p>
            <a:r>
              <a:rPr lang="en-US" altLang="zh-CN" sz="1600" b="1" dirty="0"/>
              <a:t>As for Gary’s dating system: it was based on a Paleolithic (not Neolithic) starting point.</a:t>
            </a:r>
          </a:p>
          <a:p>
            <a:endParaRPr lang="en-US" altLang="zh-CN" sz="1600" b="1" dirty="0"/>
          </a:p>
          <a:p>
            <a:r>
              <a:rPr lang="en-US" altLang="zh-CN" sz="1600" b="1" dirty="0"/>
              <a:t>This is from Distant Neighbors, the book of Gary’s correspondence with Wendell Berry.</a:t>
            </a:r>
            <a:endParaRPr lang="zh-CN" altLang="en-US" sz="1600" b="1" dirty="0"/>
          </a:p>
        </p:txBody>
      </p:sp>
    </p:spTree>
    <p:extLst>
      <p:ext uri="{BB962C8B-B14F-4D97-AF65-F5344CB8AC3E}">
        <p14:creationId xmlns:p14="http://schemas.microsoft.com/office/powerpoint/2010/main" val="1996471890"/>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BEF9E5-3810-CF0A-051C-F5BF1D7C0DA1}"/>
              </a:ext>
            </a:extLst>
          </p:cNvPr>
          <p:cNvSpPr txBox="1">
            <a:spLocks noChangeArrowheads="1"/>
          </p:cNvSpPr>
          <p:nvPr/>
        </p:nvSpPr>
        <p:spPr bwMode="auto">
          <a:xfrm>
            <a:off x="395288" y="908050"/>
            <a:ext cx="84248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25000"/>
              </a:lnSpc>
              <a:spcBef>
                <a:spcPct val="0"/>
              </a:spcBef>
              <a:buFontTx/>
              <a:buNone/>
            </a:pPr>
            <a:r>
              <a:rPr lang="zh-CN" altLang="en-US" b="1" dirty="0">
                <a:solidFill>
                  <a:srgbClr val="002060"/>
                </a:solidFill>
                <a:ea typeface="宋体" panose="02010600030101010101" pitchFamily="2" charset="-122"/>
              </a:rPr>
              <a:t>考古时期</a:t>
            </a:r>
            <a:endParaRPr lang="en-US" altLang="zh-CN" b="1" dirty="0">
              <a:solidFill>
                <a:srgbClr val="002060"/>
              </a:solidFill>
              <a:ea typeface="宋体" panose="02010600030101010101" pitchFamily="2" charset="-122"/>
            </a:endParaRPr>
          </a:p>
          <a:p>
            <a:pPr eaLnBrk="1" hangingPunct="1">
              <a:lnSpc>
                <a:spcPct val="125000"/>
              </a:lnSpc>
              <a:spcBef>
                <a:spcPct val="0"/>
              </a:spcBef>
              <a:buFontTx/>
              <a:buNone/>
            </a:pPr>
            <a:r>
              <a:rPr lang="zh-CN" altLang="en-US" b="1" dirty="0">
                <a:ea typeface="宋体" panose="02010600030101010101" pitchFamily="2" charset="-122"/>
              </a:rPr>
              <a:t>旧石器时代（</a:t>
            </a:r>
            <a:r>
              <a:rPr lang="en-US" altLang="zh-CN" b="1" dirty="0">
                <a:ea typeface="宋体" panose="02010600030101010101" pitchFamily="2" charset="-122"/>
              </a:rPr>
              <a:t>Paleolithic</a:t>
            </a:r>
            <a:r>
              <a:rPr lang="zh-CN" altLang="en-US" b="1" dirty="0">
                <a:ea typeface="宋体" panose="02010600030101010101" pitchFamily="2" charset="-122"/>
              </a:rPr>
              <a:t>；距今约</a:t>
            </a:r>
            <a:r>
              <a:rPr lang="en-US" altLang="zh-CN" b="1" dirty="0">
                <a:ea typeface="宋体" panose="02010600030101010101" pitchFamily="2" charset="-122"/>
              </a:rPr>
              <a:t>300</a:t>
            </a:r>
            <a:r>
              <a:rPr lang="zh-CN" altLang="en-US" b="1" dirty="0">
                <a:ea typeface="宋体" panose="02010600030101010101" pitchFamily="2" charset="-122"/>
              </a:rPr>
              <a:t>万年～距今约</a:t>
            </a:r>
            <a:r>
              <a:rPr lang="en-US" altLang="zh-CN" b="1" dirty="0">
                <a:ea typeface="宋体" panose="02010600030101010101" pitchFamily="2" charset="-122"/>
              </a:rPr>
              <a:t>1</a:t>
            </a:r>
            <a:r>
              <a:rPr lang="zh-CN" altLang="en-US" b="1" dirty="0">
                <a:ea typeface="宋体" panose="02010600030101010101" pitchFamily="2" charset="-122"/>
              </a:rPr>
              <a:t>万年），以使用打制石器为标志的人类物质文化发展阶段。地质时代属于上新世晚期到更新世，从距今约</a:t>
            </a:r>
            <a:r>
              <a:rPr lang="en-US" altLang="zh-CN" b="1" dirty="0">
                <a:ea typeface="宋体" panose="02010600030101010101" pitchFamily="2" charset="-122"/>
              </a:rPr>
              <a:t>300</a:t>
            </a:r>
            <a:r>
              <a:rPr lang="zh-CN" altLang="en-US" b="1" dirty="0">
                <a:ea typeface="宋体" panose="02010600030101010101" pitchFamily="2" charset="-122"/>
              </a:rPr>
              <a:t>万年前开始，延续到距今</a:t>
            </a:r>
            <a:r>
              <a:rPr lang="en-US" altLang="zh-CN" b="1" dirty="0">
                <a:ea typeface="宋体" panose="02010600030101010101" pitchFamily="2" charset="-122"/>
              </a:rPr>
              <a:t>1</a:t>
            </a:r>
            <a:r>
              <a:rPr lang="zh-CN" altLang="en-US" b="1" dirty="0">
                <a:ea typeface="宋体" panose="02010600030101010101" pitchFamily="2" charset="-122"/>
              </a:rPr>
              <a:t>万年左右止。</a:t>
            </a:r>
            <a:endParaRPr lang="en-US" altLang="zh-CN" b="1" dirty="0">
              <a:ea typeface="宋体" panose="02010600030101010101" pitchFamily="2" charset="-122"/>
            </a:endParaRPr>
          </a:p>
          <a:p>
            <a:pPr eaLnBrk="1" hangingPunct="1">
              <a:lnSpc>
                <a:spcPct val="125000"/>
              </a:lnSpc>
              <a:spcBef>
                <a:spcPct val="0"/>
              </a:spcBef>
              <a:buFontTx/>
              <a:buNone/>
            </a:pPr>
            <a:endParaRPr lang="en-US" altLang="zh-CN" b="1" dirty="0">
              <a:ea typeface="宋体" panose="02010600030101010101" pitchFamily="2" charset="-122"/>
            </a:endParaRPr>
          </a:p>
          <a:p>
            <a:pPr eaLnBrk="1" hangingPunct="1">
              <a:lnSpc>
                <a:spcPct val="125000"/>
              </a:lnSpc>
              <a:spcBef>
                <a:spcPct val="0"/>
              </a:spcBef>
              <a:buFontTx/>
              <a:buNone/>
            </a:pPr>
            <a:r>
              <a:rPr lang="en-US" altLang="zh-CN" b="1" dirty="0">
                <a:ea typeface="宋体" panose="02010600030101010101" pitchFamily="2" charset="-122"/>
              </a:rPr>
              <a:t>Paleolithic </a:t>
            </a:r>
            <a:r>
              <a:rPr lang="en-US" altLang="zh-CN" dirty="0">
                <a:ea typeface="宋体" panose="02010600030101010101" pitchFamily="2" charset="-122"/>
              </a:rPr>
              <a:t>/ˌ</a:t>
            </a:r>
            <a:r>
              <a:rPr lang="en-US" altLang="zh-CN" dirty="0" err="1">
                <a:ea typeface="宋体" panose="02010600030101010101" pitchFamily="2" charset="-122"/>
              </a:rPr>
              <a:t>pæliəˈlɪ</a:t>
            </a:r>
            <a:r>
              <a:rPr lang="el-GR" altLang="zh-CN" dirty="0">
                <a:ea typeface="宋体" panose="02010600030101010101" pitchFamily="2" charset="-122"/>
              </a:rPr>
              <a:t>θ</a:t>
            </a:r>
            <a:r>
              <a:rPr lang="en-US" altLang="zh-CN" dirty="0" err="1">
                <a:ea typeface="宋体" panose="02010600030101010101" pitchFamily="2" charset="-122"/>
              </a:rPr>
              <a:t>ɪk</a:t>
            </a:r>
            <a:r>
              <a:rPr lang="en-US" altLang="zh-CN" dirty="0">
                <a:ea typeface="宋体" panose="02010600030101010101" pitchFamily="2" charset="-122"/>
              </a:rPr>
              <a:t>/</a:t>
            </a:r>
            <a:r>
              <a:rPr lang="en-US" altLang="zh-CN" b="1" dirty="0">
                <a:ea typeface="宋体" panose="02010600030101010101" pitchFamily="2" charset="-122"/>
              </a:rPr>
              <a:t>: a prehistoric period of human history (from 2.6 million years ago to around 10,000 BC, followed by the Mesolithic) characterized by the use of </a:t>
            </a:r>
            <a:r>
              <a:rPr lang="en-US" altLang="zh-CN" b="1" dirty="0">
                <a:solidFill>
                  <a:srgbClr val="C00000"/>
                </a:solidFill>
                <a:ea typeface="宋体" panose="02010600030101010101" pitchFamily="2" charset="-122"/>
              </a:rPr>
              <a:t>knapped stone tools</a:t>
            </a:r>
            <a:r>
              <a:rPr lang="en-US" altLang="zh-CN" b="1" dirty="0">
                <a:ea typeface="宋体" panose="02010600030101010101" pitchFamily="2" charset="-122"/>
              </a:rPr>
              <a:t>, although at the time humans also used wood and bone tools.</a:t>
            </a:r>
          </a:p>
          <a:p>
            <a:pPr eaLnBrk="1" hangingPunct="1">
              <a:lnSpc>
                <a:spcPct val="125000"/>
              </a:lnSpc>
              <a:spcBef>
                <a:spcPct val="0"/>
              </a:spcBef>
              <a:buFontTx/>
              <a:buNone/>
            </a:pPr>
            <a:endParaRPr lang="en-US" altLang="zh-CN" b="1" dirty="0">
              <a:ea typeface="宋体" panose="02010600030101010101" pitchFamily="2" charset="-122"/>
            </a:endParaRPr>
          </a:p>
          <a:p>
            <a:pPr eaLnBrk="1" hangingPunct="1">
              <a:lnSpc>
                <a:spcPct val="125000"/>
              </a:lnSpc>
              <a:spcBef>
                <a:spcPct val="0"/>
              </a:spcBef>
              <a:buFontTx/>
              <a:buNone/>
            </a:pPr>
            <a:r>
              <a:rPr lang="en-US" altLang="zh-CN" b="1" dirty="0">
                <a:ea typeface="宋体" panose="02010600030101010101" pitchFamily="2" charset="-122"/>
              </a:rPr>
              <a:t>During the Paleolithic period, humans grouped together in small societies such as bands, and </a:t>
            </a:r>
            <a:r>
              <a:rPr lang="en-US" altLang="zh-CN" b="1" dirty="0">
                <a:solidFill>
                  <a:srgbClr val="990000"/>
                </a:solidFill>
                <a:ea typeface="宋体" panose="02010600030101010101" pitchFamily="2" charset="-122"/>
              </a:rPr>
              <a:t>subsisted by gathering plants and fishing, hunting or scavenging wild animals</a:t>
            </a:r>
            <a:r>
              <a:rPr lang="en-US" altLang="zh-CN" b="1" dirty="0">
                <a:ea typeface="宋体" panose="02010600030101010101" pitchFamily="2" charset="-122"/>
              </a:rPr>
              <a:t>. </a:t>
            </a:r>
          </a:p>
          <a:p>
            <a:pPr eaLnBrk="1" hangingPunct="1">
              <a:lnSpc>
                <a:spcPct val="125000"/>
              </a:lnSpc>
              <a:spcBef>
                <a:spcPct val="0"/>
              </a:spcBef>
              <a:buFontTx/>
              <a:buNone/>
            </a:pPr>
            <a:endParaRPr lang="en-US" altLang="zh-CN" b="1" dirty="0">
              <a:ea typeface="宋体" panose="02010600030101010101" pitchFamily="2" charset="-122"/>
            </a:endParaRPr>
          </a:p>
          <a:p>
            <a:pPr eaLnBrk="1" hangingPunct="1">
              <a:lnSpc>
                <a:spcPct val="125000"/>
              </a:lnSpc>
              <a:spcBef>
                <a:spcPct val="0"/>
              </a:spcBef>
              <a:buFontTx/>
              <a:buNone/>
            </a:pPr>
            <a:r>
              <a:rPr lang="en-US" altLang="zh-CN" b="1" dirty="0">
                <a:solidFill>
                  <a:srgbClr val="C00000"/>
                </a:solidFill>
                <a:ea typeface="宋体" panose="02010600030101010101" pitchFamily="2" charset="-122"/>
              </a:rPr>
              <a:t>scavenge </a:t>
            </a:r>
            <a:r>
              <a:rPr lang="en-US" altLang="zh-CN" dirty="0">
                <a:ea typeface="宋体" panose="02010600030101010101" pitchFamily="2" charset="-122"/>
              </a:rPr>
              <a:t> /ˈ</a:t>
            </a:r>
            <a:r>
              <a:rPr lang="en-US" altLang="zh-CN" dirty="0" err="1">
                <a:ea typeface="宋体" panose="02010600030101010101" pitchFamily="2" charset="-122"/>
              </a:rPr>
              <a:t>skævɪndʒ</a:t>
            </a:r>
            <a:r>
              <a:rPr lang="en-US" altLang="zh-CN" dirty="0">
                <a:ea typeface="宋体" panose="02010600030101010101" pitchFamily="2" charset="-122"/>
              </a:rPr>
              <a:t>/</a:t>
            </a:r>
            <a:r>
              <a:rPr lang="en-US" altLang="zh-CN" b="1" dirty="0">
                <a:ea typeface="宋体" panose="02010600030101010101" pitchFamily="2" charset="-122"/>
              </a:rPr>
              <a:t>: If people or animals scavenge for things, they collect them by searching among waste or unwanted objects</a:t>
            </a:r>
          </a:p>
        </p:txBody>
      </p:sp>
    </p:spTree>
    <p:extLst>
      <p:ext uri="{BB962C8B-B14F-4D97-AF65-F5344CB8AC3E}">
        <p14:creationId xmlns:p14="http://schemas.microsoft.com/office/powerpoint/2010/main" val="684346639"/>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3FC2CA-BD65-4FAF-8681-8601BE4646B6}"/>
              </a:ext>
            </a:extLst>
          </p:cNvPr>
          <p:cNvSpPr txBox="1"/>
          <p:nvPr/>
        </p:nvSpPr>
        <p:spPr>
          <a:xfrm>
            <a:off x="301273" y="548680"/>
            <a:ext cx="4248472" cy="369332"/>
          </a:xfrm>
          <a:prstGeom prst="rect">
            <a:avLst/>
          </a:prstGeom>
          <a:noFill/>
        </p:spPr>
        <p:txBody>
          <a:bodyPr wrap="square" rtlCol="0">
            <a:spAutoFit/>
          </a:bodyPr>
          <a:lstStyle/>
          <a:p>
            <a:r>
              <a:rPr lang="en-US" altLang="zh-CN" b="1" dirty="0">
                <a:solidFill>
                  <a:srgbClr val="811C17"/>
                </a:solidFill>
              </a:rPr>
              <a:t>4</a:t>
            </a:r>
            <a:r>
              <a:rPr lang="en-US" altLang="zh-CN" sz="1800" b="1" dirty="0">
                <a:solidFill>
                  <a:srgbClr val="811C17"/>
                </a:solidFill>
              </a:rPr>
              <a:t> </a:t>
            </a:r>
            <a:r>
              <a:rPr lang="en-US" altLang="zh-CN" sz="1800" b="1" dirty="0" err="1">
                <a:solidFill>
                  <a:srgbClr val="811C17"/>
                </a:solidFill>
              </a:rPr>
              <a:t>Paratext</a:t>
            </a:r>
            <a:r>
              <a:rPr lang="en-US" altLang="zh-CN" sz="1800" b="1" dirty="0">
                <a:solidFill>
                  <a:srgbClr val="811C17"/>
                </a:solidFill>
              </a:rPr>
              <a:t>: An Invisible, Yet Logical Theme</a:t>
            </a:r>
            <a:endParaRPr lang="zh-CN" altLang="en-US" dirty="0">
              <a:solidFill>
                <a:srgbClr val="811C17"/>
              </a:solidFill>
            </a:endParaRPr>
          </a:p>
        </p:txBody>
      </p:sp>
      <p:sp>
        <p:nvSpPr>
          <p:cNvPr id="4" name="文本框 3">
            <a:extLst>
              <a:ext uri="{FF2B5EF4-FFF2-40B4-BE49-F238E27FC236}">
                <a16:creationId xmlns:a16="http://schemas.microsoft.com/office/drawing/2014/main" id="{6B314BC0-7BB6-476F-8C90-B0F3AB92C005}"/>
              </a:ext>
            </a:extLst>
          </p:cNvPr>
          <p:cNvSpPr txBox="1"/>
          <p:nvPr/>
        </p:nvSpPr>
        <p:spPr>
          <a:xfrm>
            <a:off x="298594" y="1052736"/>
            <a:ext cx="8542595" cy="4500591"/>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1600" b="1" kern="100" dirty="0">
                <a:solidFill>
                  <a:srgbClr val="002060"/>
                </a:solidFill>
                <a:ea typeface="宋体" panose="02010600030101010101" pitchFamily="2" charset="-122"/>
              </a:rPr>
              <a:t>Definition and Function of </a:t>
            </a:r>
            <a:r>
              <a:rPr lang="en-US" altLang="zh-CN" sz="1600" b="1" kern="100" dirty="0" err="1">
                <a:solidFill>
                  <a:srgbClr val="002060"/>
                </a:solidFill>
                <a:ea typeface="宋体" panose="02010600030101010101" pitchFamily="2" charset="-122"/>
              </a:rPr>
              <a:t>Paratext</a:t>
            </a:r>
            <a:endParaRPr lang="en-US" altLang="zh-CN" sz="1600" b="1" kern="100" dirty="0">
              <a:solidFill>
                <a:srgbClr val="002060"/>
              </a:solidFill>
              <a:ea typeface="宋体" panose="02010600030101010101" pitchFamily="2" charset="-122"/>
            </a:endParaRPr>
          </a:p>
          <a:p>
            <a:pPr>
              <a:lnSpc>
                <a:spcPct val="120000"/>
              </a:lnSpc>
            </a:pPr>
            <a:r>
              <a:rPr lang="en-US" altLang="zh-CN" sz="1600" b="1" kern="100" dirty="0" err="1">
                <a:solidFill>
                  <a:srgbClr val="811C17"/>
                </a:solidFill>
                <a:ea typeface="宋体" panose="02010600030101010101" pitchFamily="2" charset="-122"/>
              </a:rPr>
              <a:t>p</a:t>
            </a:r>
            <a:r>
              <a:rPr lang="en-US" altLang="zh-CN" sz="1600" b="1" kern="100" dirty="0" err="1">
                <a:solidFill>
                  <a:srgbClr val="811C17"/>
                </a:solidFill>
                <a:effectLst/>
                <a:ea typeface="宋体" panose="02010600030101010101" pitchFamily="2" charset="-122"/>
              </a:rPr>
              <a:t>aratext</a:t>
            </a:r>
            <a:r>
              <a:rPr lang="en-US" altLang="zh-CN" sz="1600" b="1" kern="100" dirty="0">
                <a:solidFill>
                  <a:srgbClr val="002060"/>
                </a:solidFill>
                <a:ea typeface="宋体" panose="02010600030101010101" pitchFamily="2" charset="-122"/>
              </a:rPr>
              <a:t>: </a:t>
            </a:r>
            <a:r>
              <a:rPr lang="en-US" altLang="zh-CN" sz="1600" b="1" kern="100" dirty="0">
                <a:effectLst/>
                <a:ea typeface="宋体" panose="02010600030101010101" pitchFamily="2" charset="-122"/>
              </a:rPr>
              <a:t>a cover (with associated cover art), title, </a:t>
            </a:r>
            <a:r>
              <a:rPr lang="en-US" altLang="zh-CN" sz="1600" b="1" kern="100" dirty="0">
                <a:ea typeface="宋体" panose="02010600030101010101" pitchFamily="2" charset="-122"/>
              </a:rPr>
              <a:t>front matter</a:t>
            </a:r>
            <a:r>
              <a:rPr lang="en-US" altLang="zh-CN" sz="1600" b="1" kern="100" dirty="0">
                <a:effectLst/>
                <a:ea typeface="宋体" panose="02010600030101010101" pitchFamily="2" charset="-122"/>
              </a:rPr>
              <a:t> (dedication, opening information, foreword / preface), </a:t>
            </a:r>
            <a:r>
              <a:rPr lang="en-US" altLang="zh-CN" sz="1600" b="1" kern="100" dirty="0">
                <a:ea typeface="宋体" panose="02010600030101010101" pitchFamily="2" charset="-122"/>
              </a:rPr>
              <a:t>back matter</a:t>
            </a:r>
            <a:r>
              <a:rPr lang="en-US" altLang="zh-CN" sz="1600" b="1" kern="100" dirty="0">
                <a:effectLst/>
                <a:ea typeface="宋体" panose="02010600030101010101" pitchFamily="2" charset="-122"/>
              </a:rPr>
              <a:t> (endpapers, colophon, afterword), footnotes, and many other materials not crafted by the author</a:t>
            </a:r>
          </a:p>
          <a:p>
            <a:pPr>
              <a:lnSpc>
                <a:spcPct val="120000"/>
              </a:lnSpc>
            </a:pPr>
            <a:endParaRPr lang="en-US" altLang="zh-CN" sz="1600" b="1" kern="100" dirty="0">
              <a:effectLst/>
              <a:ea typeface="宋体" panose="02010600030101010101" pitchFamily="2" charset="-122"/>
            </a:endParaRPr>
          </a:p>
          <a:p>
            <a:pPr>
              <a:lnSpc>
                <a:spcPct val="120000"/>
              </a:lnSpc>
            </a:pPr>
            <a:r>
              <a:rPr lang="en-US" altLang="zh-CN" sz="1600" b="1" kern="100" dirty="0">
                <a:solidFill>
                  <a:schemeClr val="accent6">
                    <a:lumMod val="50000"/>
                  </a:schemeClr>
                </a:solidFill>
                <a:ea typeface="宋体" panose="02010600030101010101" pitchFamily="2" charset="-122"/>
              </a:rPr>
              <a:t>front matter </a:t>
            </a:r>
            <a:r>
              <a:rPr lang="en-US" altLang="zh-CN" sz="1600" b="1" kern="100" dirty="0">
                <a:ea typeface="宋体" panose="02010600030101010101" pitchFamily="2" charset="-122"/>
              </a:rPr>
              <a:t>(</a:t>
            </a:r>
            <a:r>
              <a:rPr lang="zh-CN" altLang="en-US" sz="1600" b="1" kern="100" dirty="0">
                <a:ea typeface="宋体" panose="02010600030101010101" pitchFamily="2" charset="-122"/>
              </a:rPr>
              <a:t>前页</a:t>
            </a:r>
            <a:r>
              <a:rPr lang="en-US" altLang="zh-CN" sz="1600" b="1" kern="100" dirty="0">
                <a:ea typeface="宋体" panose="02010600030101010101" pitchFamily="2" charset="-122"/>
              </a:rPr>
              <a:t>)</a:t>
            </a:r>
            <a:r>
              <a:rPr lang="zh-CN" altLang="en-US" sz="1600" b="1" kern="100" dirty="0">
                <a:ea typeface="宋体" panose="02010600030101010101" pitchFamily="2" charset="-122"/>
              </a:rPr>
              <a:t>：</a:t>
            </a:r>
            <a:r>
              <a:rPr lang="en-US" altLang="zh-CN" sz="1600" b="1" kern="100" dirty="0">
                <a:ea typeface="宋体" panose="02010600030101010101" pitchFamily="2" charset="-122"/>
              </a:rPr>
              <a:t>the pages</a:t>
            </a:r>
            <a:r>
              <a:rPr lang="zh-CN" altLang="en-US" sz="1600" b="1" kern="100" dirty="0">
                <a:ea typeface="宋体" panose="02010600030101010101" pitchFamily="2" charset="-122"/>
              </a:rPr>
              <a:t> </a:t>
            </a:r>
            <a:r>
              <a:rPr lang="en-US" altLang="zh-CN" sz="1600" b="1" kern="100" dirty="0">
                <a:ea typeface="宋体" panose="02010600030101010101" pitchFamily="2" charset="-122"/>
              </a:rPr>
              <a:t>of</a:t>
            </a:r>
            <a:r>
              <a:rPr lang="zh-CN" altLang="en-US" sz="1600" b="1" kern="100" dirty="0">
                <a:ea typeface="宋体" panose="02010600030101010101" pitchFamily="2" charset="-122"/>
              </a:rPr>
              <a:t> </a:t>
            </a:r>
            <a:r>
              <a:rPr lang="en-US" altLang="zh-CN" sz="1600" b="1" kern="100" dirty="0">
                <a:ea typeface="宋体" panose="02010600030101010101" pitchFamily="2" charset="-122"/>
              </a:rPr>
              <a:t>a</a:t>
            </a:r>
            <a:r>
              <a:rPr lang="zh-CN" altLang="en-US" sz="1600" b="1" kern="100" dirty="0">
                <a:ea typeface="宋体" panose="02010600030101010101" pitchFamily="2" charset="-122"/>
              </a:rPr>
              <a:t> </a:t>
            </a:r>
            <a:r>
              <a:rPr lang="en-US" altLang="zh-CN" sz="1600" b="1" kern="100" dirty="0">
                <a:ea typeface="宋体" panose="02010600030101010101" pitchFamily="2" charset="-122"/>
              </a:rPr>
              <a:t>book,</a:t>
            </a:r>
            <a:r>
              <a:rPr lang="zh-CN" altLang="en-US" sz="1600" b="1" kern="100" dirty="0">
                <a:ea typeface="宋体" panose="02010600030101010101" pitchFamily="2" charset="-122"/>
              </a:rPr>
              <a:t> </a:t>
            </a:r>
            <a:r>
              <a:rPr lang="en-US" altLang="zh-CN" sz="1600" b="1" kern="100" dirty="0">
                <a:ea typeface="宋体" panose="02010600030101010101" pitchFamily="2" charset="-122"/>
              </a:rPr>
              <a:t>such</a:t>
            </a:r>
            <a:r>
              <a:rPr lang="zh-CN" altLang="en-US" sz="1600" b="1" kern="100" dirty="0">
                <a:ea typeface="宋体" panose="02010600030101010101" pitchFamily="2" charset="-122"/>
              </a:rPr>
              <a:t> </a:t>
            </a:r>
            <a:r>
              <a:rPr lang="en-US" altLang="zh-CN" sz="1600" b="1" kern="100" dirty="0">
                <a:ea typeface="宋体" panose="02010600030101010101" pitchFamily="2" charset="-122"/>
              </a:rPr>
              <a:t>as</a:t>
            </a:r>
            <a:r>
              <a:rPr lang="zh-CN" altLang="en-US" sz="1600" b="1" kern="100" dirty="0">
                <a:ea typeface="宋体" panose="02010600030101010101" pitchFamily="2" charset="-122"/>
              </a:rPr>
              <a:t> </a:t>
            </a:r>
            <a:r>
              <a:rPr lang="en-US" altLang="zh-CN" sz="1600" b="1" kern="100" dirty="0">
                <a:ea typeface="宋体" panose="02010600030101010101" pitchFamily="2" charset="-122"/>
              </a:rPr>
              <a:t>the</a:t>
            </a:r>
            <a:r>
              <a:rPr lang="zh-CN" altLang="en-US" sz="1600" b="1" kern="100" dirty="0">
                <a:ea typeface="宋体" panose="02010600030101010101" pitchFamily="2" charset="-122"/>
              </a:rPr>
              <a:t> </a:t>
            </a:r>
            <a:r>
              <a:rPr lang="en-US" altLang="zh-CN" sz="1600" b="1" kern="100" dirty="0">
                <a:ea typeface="宋体" panose="02010600030101010101" pitchFamily="2" charset="-122"/>
              </a:rPr>
              <a:t>title</a:t>
            </a:r>
            <a:r>
              <a:rPr lang="zh-CN" altLang="en-US" sz="1600" b="1" kern="100" dirty="0">
                <a:ea typeface="宋体" panose="02010600030101010101" pitchFamily="2" charset="-122"/>
              </a:rPr>
              <a:t> </a:t>
            </a:r>
            <a:r>
              <a:rPr lang="en-US" altLang="zh-CN" sz="1600" b="1" kern="100" dirty="0">
                <a:ea typeface="宋体" panose="02010600030101010101" pitchFamily="2" charset="-122"/>
              </a:rPr>
              <a:t>page</a:t>
            </a:r>
            <a:r>
              <a:rPr lang="zh-CN" altLang="en-US" sz="1600" b="1" kern="100" dirty="0">
                <a:ea typeface="宋体" panose="02010600030101010101" pitchFamily="2" charset="-122"/>
              </a:rPr>
              <a:t> </a:t>
            </a:r>
            <a:r>
              <a:rPr lang="en-US" altLang="zh-CN" sz="1600" b="1" kern="100" dirty="0">
                <a:ea typeface="宋体" panose="02010600030101010101" pitchFamily="2" charset="-122"/>
              </a:rPr>
              <a:t>and</a:t>
            </a:r>
            <a:r>
              <a:rPr lang="zh-CN" altLang="en-US" sz="1600" b="1" kern="100" dirty="0">
                <a:ea typeface="宋体" panose="02010600030101010101" pitchFamily="2" charset="-122"/>
              </a:rPr>
              <a:t> </a:t>
            </a:r>
            <a:r>
              <a:rPr lang="en-US" altLang="zh-CN" sz="1600" b="1" kern="100" dirty="0">
                <a:ea typeface="宋体" panose="02010600030101010101" pitchFamily="2" charset="-122"/>
              </a:rPr>
              <a:t>preface</a:t>
            </a:r>
            <a:r>
              <a:rPr lang="zh-CN" altLang="en-US" sz="1600" b="1" kern="100" dirty="0">
                <a:ea typeface="宋体" panose="02010600030101010101" pitchFamily="2" charset="-122"/>
              </a:rPr>
              <a:t>， </a:t>
            </a:r>
            <a:r>
              <a:rPr lang="en-US" altLang="zh-CN" sz="1600" b="1" kern="100" dirty="0">
                <a:ea typeface="宋体" panose="02010600030101010101" pitchFamily="2" charset="-122"/>
              </a:rPr>
              <a:t>that precedes the main text</a:t>
            </a:r>
          </a:p>
          <a:p>
            <a:pPr>
              <a:lnSpc>
                <a:spcPct val="120000"/>
              </a:lnSpc>
            </a:pPr>
            <a:r>
              <a:rPr lang="en-US" altLang="zh-CN" sz="1600" b="1" kern="100" dirty="0">
                <a:solidFill>
                  <a:schemeClr val="accent6">
                    <a:lumMod val="50000"/>
                  </a:schemeClr>
                </a:solidFill>
                <a:ea typeface="宋体" panose="02010600030101010101" pitchFamily="2" charset="-122"/>
              </a:rPr>
              <a:t>back matter </a:t>
            </a:r>
            <a:r>
              <a:rPr lang="en-US" altLang="zh-CN" sz="1600" b="1" kern="100" dirty="0">
                <a:ea typeface="宋体" panose="02010600030101010101" pitchFamily="2" charset="-122"/>
              </a:rPr>
              <a:t>(</a:t>
            </a:r>
            <a:r>
              <a:rPr lang="zh-CN" altLang="en-US" sz="1600" b="1" kern="100" dirty="0">
                <a:ea typeface="宋体" panose="02010600030101010101" pitchFamily="2" charset="-122"/>
              </a:rPr>
              <a:t>书后所附补充资料</a:t>
            </a:r>
            <a:r>
              <a:rPr lang="en-US" altLang="zh-CN" sz="1600" b="1" kern="100" dirty="0">
                <a:ea typeface="宋体" panose="02010600030101010101" pitchFamily="2" charset="-122"/>
              </a:rPr>
              <a:t>): matter following the main text of a book</a:t>
            </a:r>
          </a:p>
          <a:p>
            <a:pPr>
              <a:lnSpc>
                <a:spcPct val="120000"/>
              </a:lnSpc>
            </a:pPr>
            <a:r>
              <a:rPr lang="en-US" altLang="zh-CN" sz="1600" b="1" kern="100" dirty="0">
                <a:solidFill>
                  <a:schemeClr val="accent6">
                    <a:lumMod val="50000"/>
                  </a:schemeClr>
                </a:solidFill>
                <a:ea typeface="宋体" panose="02010600030101010101" pitchFamily="2" charset="-122"/>
              </a:rPr>
              <a:t>title</a:t>
            </a:r>
            <a:r>
              <a:rPr lang="zh-CN" altLang="en-US" sz="1600" b="1" kern="100" dirty="0">
                <a:solidFill>
                  <a:schemeClr val="accent6">
                    <a:lumMod val="50000"/>
                  </a:schemeClr>
                </a:solidFill>
                <a:ea typeface="宋体" panose="02010600030101010101" pitchFamily="2" charset="-122"/>
              </a:rPr>
              <a:t> </a:t>
            </a:r>
            <a:r>
              <a:rPr lang="en-US" altLang="zh-CN" sz="1600" b="1" kern="100" dirty="0">
                <a:solidFill>
                  <a:schemeClr val="accent6">
                    <a:lumMod val="50000"/>
                  </a:schemeClr>
                </a:solidFill>
                <a:ea typeface="宋体" panose="02010600030101010101" pitchFamily="2" charset="-122"/>
              </a:rPr>
              <a:t>page </a:t>
            </a:r>
            <a:r>
              <a:rPr lang="en-US" altLang="zh-CN" sz="1600" b="1" kern="100" dirty="0">
                <a:ea typeface="宋体" panose="02010600030101010101" pitchFamily="2" charset="-122"/>
              </a:rPr>
              <a:t>(</a:t>
            </a:r>
            <a:r>
              <a:rPr lang="zh-CN" altLang="en-US" sz="1600" b="1" kern="100" dirty="0"/>
              <a:t>扉页、书名页</a:t>
            </a:r>
            <a:r>
              <a:rPr lang="en-US" altLang="zh-CN" sz="1600" b="1" kern="100" dirty="0"/>
              <a:t>)</a:t>
            </a:r>
            <a:r>
              <a:rPr lang="zh-CN" altLang="en-US" sz="1600" b="1" kern="100" dirty="0"/>
              <a:t> </a:t>
            </a:r>
            <a:r>
              <a:rPr lang="en-US" altLang="zh-CN" sz="1600" b="1" kern="100" dirty="0">
                <a:ea typeface="宋体" panose="02010600030101010101" pitchFamily="2" charset="-122"/>
              </a:rPr>
              <a:t>: </a:t>
            </a:r>
            <a:r>
              <a:rPr lang="zh-CN" altLang="en-US" sz="1600" b="1" kern="100" dirty="0">
                <a:ea typeface="宋体" panose="02010600030101010101" pitchFamily="2" charset="-122"/>
              </a:rPr>
              <a:t> </a:t>
            </a:r>
            <a:r>
              <a:rPr lang="en-US" altLang="zh-CN" sz="1600" b="1" kern="100" dirty="0">
                <a:ea typeface="宋体" panose="02010600030101010101" pitchFamily="2" charset="-122"/>
              </a:rPr>
              <a:t>a page at the front of a book that has the title and the author's name on it </a:t>
            </a:r>
          </a:p>
          <a:p>
            <a:pPr>
              <a:lnSpc>
                <a:spcPct val="120000"/>
              </a:lnSpc>
            </a:pPr>
            <a:r>
              <a:rPr lang="en-US" altLang="zh-CN" sz="1600" b="1" kern="100" dirty="0">
                <a:solidFill>
                  <a:schemeClr val="accent6">
                    <a:lumMod val="50000"/>
                  </a:schemeClr>
                </a:solidFill>
                <a:ea typeface="宋体" panose="02010600030101010101" pitchFamily="2" charset="-122"/>
              </a:rPr>
              <a:t>e</a:t>
            </a:r>
            <a:r>
              <a:rPr lang="en-US" altLang="zh-CN" sz="1600" b="1" kern="100" dirty="0">
                <a:solidFill>
                  <a:schemeClr val="accent6">
                    <a:lumMod val="50000"/>
                  </a:schemeClr>
                </a:solidFill>
                <a:effectLst/>
                <a:ea typeface="宋体" panose="02010600030101010101" pitchFamily="2" charset="-122"/>
              </a:rPr>
              <a:t>ndpaper </a:t>
            </a:r>
            <a:r>
              <a:rPr lang="en-US" altLang="zh-CN" sz="1600" b="1" kern="100" dirty="0">
                <a:effectLst/>
                <a:ea typeface="宋体" panose="02010600030101010101" pitchFamily="2" charset="-122"/>
              </a:rPr>
              <a:t>(</a:t>
            </a:r>
            <a:r>
              <a:rPr lang="zh-CN" altLang="en-US" sz="1600" b="1" kern="100" dirty="0"/>
              <a:t>衬页、书籍卷首及卷尾之空页</a:t>
            </a:r>
            <a:r>
              <a:rPr lang="en-US" altLang="zh-CN" sz="1600" b="1" kern="100" dirty="0">
                <a:effectLst/>
                <a:ea typeface="宋体" panose="02010600030101010101" pitchFamily="2" charset="-122"/>
              </a:rPr>
              <a:t>): </a:t>
            </a:r>
            <a:r>
              <a:rPr lang="en-US" altLang="zh-CN" sz="1600" b="1" kern="100" dirty="0">
                <a:ea typeface="宋体" panose="02010600030101010101" pitchFamily="2" charset="-122"/>
              </a:rPr>
              <a:t>a blank or decorated page stuck inside the front or back cover of a book </a:t>
            </a:r>
          </a:p>
          <a:p>
            <a:pPr>
              <a:lnSpc>
                <a:spcPct val="120000"/>
              </a:lnSpc>
            </a:pPr>
            <a:r>
              <a:rPr lang="en-US" altLang="zh-CN" sz="1600" b="1" kern="100" dirty="0">
                <a:effectLst/>
                <a:ea typeface="宋体" panose="02010600030101010101" pitchFamily="2" charset="-122"/>
              </a:rPr>
              <a:t>colophon (</a:t>
            </a:r>
            <a:r>
              <a:rPr lang="zh-CN" altLang="en-US" sz="1600" b="1" kern="100" dirty="0"/>
              <a:t>书籍的末页；版本记录，版权页标记</a:t>
            </a:r>
            <a:r>
              <a:rPr lang="en-US" altLang="zh-CN" sz="1600" b="0" i="0" dirty="0">
                <a:solidFill>
                  <a:srgbClr val="333333"/>
                </a:solidFill>
                <a:effectLst/>
                <a:latin typeface="tahoma" panose="020B0604030504040204" pitchFamily="34" charset="0"/>
              </a:rPr>
              <a:t>): </a:t>
            </a:r>
            <a:r>
              <a:rPr lang="en-US" altLang="zh-CN" sz="1600" b="1" kern="100" dirty="0">
                <a:ea typeface="宋体" panose="02010600030101010101" pitchFamily="2" charset="-122"/>
              </a:rPr>
              <a:t> the name or symbol of a publisher which is printed on a book</a:t>
            </a:r>
            <a:r>
              <a:rPr lang="zh-CN" altLang="en-US" sz="1600" b="1" kern="100" dirty="0"/>
              <a:t>（印在书上的）出版社名称（或标志）</a:t>
            </a:r>
            <a:r>
              <a:rPr lang="en-US" altLang="zh-CN" sz="1600" b="1" kern="100" dirty="0">
                <a:ea typeface="宋体" panose="02010600030101010101" pitchFamily="2" charset="-122"/>
              </a:rPr>
              <a:t>; a publisher's emblem on a book </a:t>
            </a:r>
            <a:r>
              <a:rPr lang="zh-CN" altLang="en-US" sz="1600" b="1" kern="100" dirty="0">
                <a:ea typeface="宋体" panose="02010600030101010101" pitchFamily="2" charset="-122"/>
              </a:rPr>
              <a:t>出版社商标</a:t>
            </a:r>
            <a:r>
              <a:rPr lang="en-US" altLang="zh-CN" sz="1600" b="1" kern="100" dirty="0">
                <a:ea typeface="宋体" panose="02010600030101010101" pitchFamily="2" charset="-122"/>
              </a:rPr>
              <a:t> </a:t>
            </a:r>
          </a:p>
        </p:txBody>
      </p:sp>
    </p:spTree>
    <p:extLst>
      <p:ext uri="{BB962C8B-B14F-4D97-AF65-F5344CB8AC3E}">
        <p14:creationId xmlns:p14="http://schemas.microsoft.com/office/powerpoint/2010/main" val="246314170"/>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Product Details">
            <a:extLst>
              <a:ext uri="{FF2B5EF4-FFF2-40B4-BE49-F238E27FC236}">
                <a16:creationId xmlns:a16="http://schemas.microsoft.com/office/drawing/2014/main" id="{E4273AF6-8AA4-4F07-7597-F52B09DA0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49" y="2075577"/>
            <a:ext cx="2325456" cy="236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表格&#10;&#10;中度可信度描述已自动生成">
            <a:extLst>
              <a:ext uri="{FF2B5EF4-FFF2-40B4-BE49-F238E27FC236}">
                <a16:creationId xmlns:a16="http://schemas.microsoft.com/office/drawing/2014/main" id="{4302B4D3-8E56-FAE5-47AC-F5DF4EC0B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1" y="1993452"/>
            <a:ext cx="2015205" cy="2765323"/>
          </a:xfrm>
          <a:prstGeom prst="rect">
            <a:avLst/>
          </a:prstGeom>
        </p:spPr>
      </p:pic>
      <p:pic>
        <p:nvPicPr>
          <p:cNvPr id="4" name="Picture 5" descr="C:\Users\Administrator\AppData\Roaming\Tencent\Users\1207799751\QQ\WinTemp\RichOle\`XYES5_P8MIT(S}W11)54FJ.png">
            <a:extLst>
              <a:ext uri="{FF2B5EF4-FFF2-40B4-BE49-F238E27FC236}">
                <a16:creationId xmlns:a16="http://schemas.microsoft.com/office/drawing/2014/main" id="{2522B859-198A-5650-28EB-91372AF83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945" y="2018970"/>
            <a:ext cx="3339785" cy="18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EA6C69FE-5369-9493-2D9A-E768D7789BD7}"/>
              </a:ext>
            </a:extLst>
          </p:cNvPr>
          <p:cNvSpPr txBox="1"/>
          <p:nvPr/>
        </p:nvSpPr>
        <p:spPr>
          <a:xfrm>
            <a:off x="604165" y="5101736"/>
            <a:ext cx="6048672" cy="584775"/>
          </a:xfrm>
          <a:prstGeom prst="rect">
            <a:avLst/>
          </a:prstGeom>
          <a:noFill/>
        </p:spPr>
        <p:txBody>
          <a:bodyPr wrap="square" rtlCol="0">
            <a:spAutoFit/>
          </a:bodyPr>
          <a:lstStyle/>
          <a:p>
            <a:r>
              <a:rPr lang="en-US" altLang="zh-CN" sz="1600" b="1" dirty="0">
                <a:solidFill>
                  <a:srgbClr val="AD2315"/>
                </a:solidFill>
              </a:rPr>
              <a:t>Front Matter in Riprap: Work and Ecology</a:t>
            </a:r>
          </a:p>
          <a:p>
            <a:r>
              <a:rPr lang="en-US" altLang="zh-CN" sz="1600" b="1" dirty="0">
                <a:solidFill>
                  <a:srgbClr val="002060"/>
                </a:solidFill>
              </a:rPr>
              <a:t>work by hand, craft of making a horse-trail, mountains, wilderness </a:t>
            </a:r>
            <a:endParaRPr lang="zh-CN" altLang="en-US" sz="1600" b="1" dirty="0">
              <a:solidFill>
                <a:srgbClr val="002060"/>
              </a:solidFill>
            </a:endParaRPr>
          </a:p>
        </p:txBody>
      </p:sp>
      <p:sp>
        <p:nvSpPr>
          <p:cNvPr id="6" name="文本框 5">
            <a:extLst>
              <a:ext uri="{FF2B5EF4-FFF2-40B4-BE49-F238E27FC236}">
                <a16:creationId xmlns:a16="http://schemas.microsoft.com/office/drawing/2014/main" id="{E8513A26-CCBF-9718-7463-113B501675D3}"/>
              </a:ext>
            </a:extLst>
          </p:cNvPr>
          <p:cNvSpPr txBox="1"/>
          <p:nvPr/>
        </p:nvSpPr>
        <p:spPr>
          <a:xfrm>
            <a:off x="184710" y="652135"/>
            <a:ext cx="8136904" cy="958980"/>
          </a:xfrm>
          <a:prstGeom prst="rect">
            <a:avLst/>
          </a:prstGeom>
          <a:noFill/>
        </p:spPr>
        <p:txBody>
          <a:bodyPr wrap="square" rtlCol="0">
            <a:spAutoFit/>
          </a:bodyPr>
          <a:lstStyle/>
          <a:p>
            <a:pPr>
              <a:lnSpc>
                <a:spcPct val="120000"/>
              </a:lnSpc>
            </a:pPr>
            <a:r>
              <a:rPr lang="en-US" altLang="zh-CN" sz="1600" b="1" kern="100" dirty="0">
                <a:ea typeface="宋体" panose="02010600030101010101" pitchFamily="2" charset="-122"/>
              </a:rPr>
              <a:t>Literary theorist Gérard Genette describes </a:t>
            </a:r>
            <a:r>
              <a:rPr lang="en-US" altLang="zh-CN" sz="1600" b="1" kern="100" dirty="0" err="1">
                <a:ea typeface="宋体" panose="02010600030101010101" pitchFamily="2" charset="-122"/>
              </a:rPr>
              <a:t>paratext</a:t>
            </a:r>
            <a:r>
              <a:rPr lang="en-US" altLang="zh-CN" sz="1600" b="1" kern="100" dirty="0">
                <a:ea typeface="宋体" panose="02010600030101010101" pitchFamily="2" charset="-122"/>
              </a:rPr>
              <a:t> as “a fringe of the printed text which in reality controls one‘s whole reading of the text</a:t>
            </a:r>
            <a:r>
              <a:rPr lang="zh-CN" altLang="en-US" sz="1600" b="1" kern="100" dirty="0">
                <a:ea typeface="宋体" panose="02010600030101010101" pitchFamily="2" charset="-122"/>
              </a:rPr>
              <a:t>”</a:t>
            </a:r>
            <a:r>
              <a:rPr lang="en-US" altLang="zh-CN" sz="1600" b="1" kern="100" dirty="0">
                <a:ea typeface="宋体" panose="02010600030101010101" pitchFamily="2" charset="-122"/>
              </a:rPr>
              <a:t>; “a zone between text and off-text” ; “More than a boundary or a sealed border, the </a:t>
            </a:r>
            <a:r>
              <a:rPr lang="en-US" altLang="zh-CN" sz="1600" b="1" kern="100" dirty="0" err="1">
                <a:ea typeface="宋体" panose="02010600030101010101" pitchFamily="2" charset="-122"/>
              </a:rPr>
              <a:t>paratext</a:t>
            </a:r>
            <a:r>
              <a:rPr lang="en-US" altLang="zh-CN" sz="1600" b="1" kern="100" dirty="0">
                <a:ea typeface="宋体" panose="02010600030101010101" pitchFamily="2" charset="-122"/>
              </a:rPr>
              <a:t> is, rather, a threshold.” </a:t>
            </a:r>
          </a:p>
        </p:txBody>
      </p:sp>
    </p:spTree>
    <p:extLst>
      <p:ext uri="{BB962C8B-B14F-4D97-AF65-F5344CB8AC3E}">
        <p14:creationId xmlns:p14="http://schemas.microsoft.com/office/powerpoint/2010/main" val="1191668111"/>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10;&#10;描述已自动生成">
            <a:extLst>
              <a:ext uri="{FF2B5EF4-FFF2-40B4-BE49-F238E27FC236}">
                <a16:creationId xmlns:a16="http://schemas.microsoft.com/office/drawing/2014/main" id="{24190864-008B-4D94-A060-2F0E5CBDF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78" y="2992157"/>
            <a:ext cx="5156892" cy="1610966"/>
          </a:xfrm>
          <a:prstGeom prst="rect">
            <a:avLst/>
          </a:prstGeom>
        </p:spPr>
      </p:pic>
      <p:pic>
        <p:nvPicPr>
          <p:cNvPr id="7" name="图片 6" descr="文本&#10;&#10;描述已自动生成">
            <a:extLst>
              <a:ext uri="{FF2B5EF4-FFF2-40B4-BE49-F238E27FC236}">
                <a16:creationId xmlns:a16="http://schemas.microsoft.com/office/drawing/2014/main" id="{3EA19846-4DFF-4A45-ABB5-25FD92D2C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28" y="4747138"/>
            <a:ext cx="5184576" cy="1540188"/>
          </a:xfrm>
          <a:prstGeom prst="rect">
            <a:avLst/>
          </a:prstGeom>
        </p:spPr>
      </p:pic>
      <p:cxnSp>
        <p:nvCxnSpPr>
          <p:cNvPr id="10" name="直接连接符 9">
            <a:extLst>
              <a:ext uri="{FF2B5EF4-FFF2-40B4-BE49-F238E27FC236}">
                <a16:creationId xmlns:a16="http://schemas.microsoft.com/office/drawing/2014/main" id="{E35D90E8-5D2A-4A54-BAB5-8CF45E68414C}"/>
              </a:ext>
            </a:extLst>
          </p:cNvPr>
          <p:cNvCxnSpPr/>
          <p:nvPr/>
        </p:nvCxnSpPr>
        <p:spPr>
          <a:xfrm>
            <a:off x="361742" y="3573017"/>
            <a:ext cx="4824536"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接连接符 11">
            <a:extLst>
              <a:ext uri="{FF2B5EF4-FFF2-40B4-BE49-F238E27FC236}">
                <a16:creationId xmlns:a16="http://schemas.microsoft.com/office/drawing/2014/main" id="{BE519E59-0CFA-4D44-9BAA-A61F64055C9B}"/>
              </a:ext>
            </a:extLst>
          </p:cNvPr>
          <p:cNvCxnSpPr/>
          <p:nvPr/>
        </p:nvCxnSpPr>
        <p:spPr>
          <a:xfrm>
            <a:off x="413486" y="3933056"/>
            <a:ext cx="324036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直接连接符 15">
            <a:extLst>
              <a:ext uri="{FF2B5EF4-FFF2-40B4-BE49-F238E27FC236}">
                <a16:creationId xmlns:a16="http://schemas.microsoft.com/office/drawing/2014/main" id="{2D597741-F0C5-4608-ABEE-F419381105F7}"/>
              </a:ext>
            </a:extLst>
          </p:cNvPr>
          <p:cNvCxnSpPr/>
          <p:nvPr/>
        </p:nvCxnSpPr>
        <p:spPr>
          <a:xfrm>
            <a:off x="361742" y="6021288"/>
            <a:ext cx="108011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直接连接符 17">
            <a:extLst>
              <a:ext uri="{FF2B5EF4-FFF2-40B4-BE49-F238E27FC236}">
                <a16:creationId xmlns:a16="http://schemas.microsoft.com/office/drawing/2014/main" id="{F54A90C3-E485-428F-B873-4B07F6A6A518}"/>
              </a:ext>
            </a:extLst>
          </p:cNvPr>
          <p:cNvCxnSpPr/>
          <p:nvPr/>
        </p:nvCxnSpPr>
        <p:spPr>
          <a:xfrm>
            <a:off x="3995936" y="5085184"/>
            <a:ext cx="115212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直接连接符 19">
            <a:extLst>
              <a:ext uri="{FF2B5EF4-FFF2-40B4-BE49-F238E27FC236}">
                <a16:creationId xmlns:a16="http://schemas.microsoft.com/office/drawing/2014/main" id="{64C53504-EA43-42EB-977D-D11618FEAF46}"/>
              </a:ext>
            </a:extLst>
          </p:cNvPr>
          <p:cNvCxnSpPr/>
          <p:nvPr/>
        </p:nvCxnSpPr>
        <p:spPr>
          <a:xfrm>
            <a:off x="244128" y="5301208"/>
            <a:ext cx="2304255" cy="0"/>
          </a:xfrm>
          <a:prstGeom prst="line">
            <a:avLst/>
          </a:prstGeom>
        </p:spPr>
        <p:style>
          <a:lnRef idx="2">
            <a:schemeClr val="accent2"/>
          </a:lnRef>
          <a:fillRef idx="0">
            <a:schemeClr val="accent2"/>
          </a:fillRef>
          <a:effectRef idx="1">
            <a:schemeClr val="accent2"/>
          </a:effectRef>
          <a:fontRef idx="minor">
            <a:schemeClr val="tx1"/>
          </a:fontRef>
        </p:style>
      </p:cxnSp>
      <p:pic>
        <p:nvPicPr>
          <p:cNvPr id="22" name="图片 21" descr="手机屏幕截图&#10;&#10;描述已自动生成">
            <a:extLst>
              <a:ext uri="{FF2B5EF4-FFF2-40B4-BE49-F238E27FC236}">
                <a16:creationId xmlns:a16="http://schemas.microsoft.com/office/drawing/2014/main" id="{9FFB2E64-2419-40A8-8601-92CDC34B57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97" y="1571311"/>
            <a:ext cx="4552152" cy="1310468"/>
          </a:xfrm>
          <a:prstGeom prst="rect">
            <a:avLst/>
          </a:prstGeom>
        </p:spPr>
      </p:pic>
      <p:pic>
        <p:nvPicPr>
          <p:cNvPr id="24" name="图片 23" descr="文本&#10;&#10;描述已自动生成">
            <a:extLst>
              <a:ext uri="{FF2B5EF4-FFF2-40B4-BE49-F238E27FC236}">
                <a16:creationId xmlns:a16="http://schemas.microsoft.com/office/drawing/2014/main" id="{867FB2A5-C3BD-4D6F-88AF-FAB9A6A3F7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486" y="621199"/>
            <a:ext cx="4411715" cy="721208"/>
          </a:xfrm>
          <a:prstGeom prst="rect">
            <a:avLst/>
          </a:prstGeom>
        </p:spPr>
      </p:pic>
      <p:sp>
        <p:nvSpPr>
          <p:cNvPr id="25" name="文本框 24">
            <a:extLst>
              <a:ext uri="{FF2B5EF4-FFF2-40B4-BE49-F238E27FC236}">
                <a16:creationId xmlns:a16="http://schemas.microsoft.com/office/drawing/2014/main" id="{AEEF05E6-99DA-4793-81CE-7BFDA7C2FA57}"/>
              </a:ext>
            </a:extLst>
          </p:cNvPr>
          <p:cNvSpPr txBox="1"/>
          <p:nvPr/>
        </p:nvSpPr>
        <p:spPr>
          <a:xfrm>
            <a:off x="5199558" y="1164786"/>
            <a:ext cx="3807350" cy="3913635"/>
          </a:xfrm>
          <a:prstGeom prst="rect">
            <a:avLst/>
          </a:prstGeom>
          <a:noFill/>
        </p:spPr>
        <p:txBody>
          <a:bodyPr wrap="square" rtlCol="0">
            <a:spAutoFit/>
          </a:bodyPr>
          <a:lstStyle/>
          <a:p>
            <a:pPr>
              <a:lnSpc>
                <a:spcPct val="120000"/>
              </a:lnSpc>
            </a:pPr>
            <a:r>
              <a:rPr lang="en-US" altLang="zh-CN" sz="1600" b="1" dirty="0">
                <a:solidFill>
                  <a:srgbClr val="AD2315"/>
                </a:solidFill>
              </a:rPr>
              <a:t>Back Matter in Riprap: </a:t>
            </a:r>
          </a:p>
          <a:p>
            <a:pPr>
              <a:lnSpc>
                <a:spcPct val="120000"/>
              </a:lnSpc>
            </a:pPr>
            <a:r>
              <a:rPr lang="en-US" altLang="zh-CN" sz="1600" b="1" dirty="0">
                <a:solidFill>
                  <a:srgbClr val="AD2315"/>
                </a:solidFill>
              </a:rPr>
              <a:t>Work, Buddhism and Ecology</a:t>
            </a:r>
          </a:p>
          <a:p>
            <a:pPr marL="285750" indent="-285750">
              <a:lnSpc>
                <a:spcPct val="120000"/>
              </a:lnSpc>
              <a:buFont typeface="Arial" panose="020B0604020202020204" pitchFamily="34" charset="0"/>
              <a:buChar char="•"/>
            </a:pPr>
            <a:r>
              <a:rPr lang="en-US" altLang="zh-CN" sz="1600" b="1" dirty="0">
                <a:solidFill>
                  <a:schemeClr val="accent6">
                    <a:lumMod val="50000"/>
                  </a:schemeClr>
                </a:solidFill>
              </a:rPr>
              <a:t>reason of turning </a:t>
            </a:r>
            <a:r>
              <a:rPr lang="en-US" altLang="zh-CN" sz="1600" b="1" dirty="0">
                <a:solidFill>
                  <a:srgbClr val="002060"/>
                </a:solidFill>
              </a:rPr>
              <a:t>to the Oriental: unfit modernism </a:t>
            </a:r>
          </a:p>
          <a:p>
            <a:pPr marL="285750" indent="-285750">
              <a:lnSpc>
                <a:spcPct val="120000"/>
              </a:lnSpc>
              <a:buFont typeface="Arial" panose="020B0604020202020204" pitchFamily="34" charset="0"/>
              <a:buChar char="•"/>
            </a:pPr>
            <a:r>
              <a:rPr lang="en-US" altLang="zh-CN" sz="1600" b="1" dirty="0">
                <a:solidFill>
                  <a:schemeClr val="accent6">
                    <a:lumMod val="50000"/>
                  </a:schemeClr>
                </a:solidFill>
              </a:rPr>
              <a:t>contents</a:t>
            </a:r>
            <a:r>
              <a:rPr lang="en-US" altLang="zh-CN" sz="1600" b="1" dirty="0">
                <a:solidFill>
                  <a:srgbClr val="002060"/>
                </a:solidFill>
              </a:rPr>
              <a:t>: mountains, the work of hands, meditation after work</a:t>
            </a:r>
          </a:p>
          <a:p>
            <a:pPr marL="285750" indent="-285750">
              <a:lnSpc>
                <a:spcPct val="120000"/>
              </a:lnSpc>
              <a:buFont typeface="Arial" panose="020B0604020202020204" pitchFamily="34" charset="0"/>
              <a:buChar char="•"/>
            </a:pPr>
            <a:r>
              <a:rPr lang="en-US" altLang="zh-CN" sz="1600" b="1" dirty="0">
                <a:solidFill>
                  <a:schemeClr val="accent6">
                    <a:lumMod val="50000"/>
                  </a:schemeClr>
                </a:solidFill>
              </a:rPr>
              <a:t>images</a:t>
            </a:r>
            <a:r>
              <a:rPr lang="en-US" altLang="zh-CN" sz="1600" b="1" dirty="0">
                <a:solidFill>
                  <a:srgbClr val="002060"/>
                </a:solidFill>
              </a:rPr>
              <a:t>: seeing the universe as Indra’s net</a:t>
            </a:r>
          </a:p>
          <a:p>
            <a:pPr marL="285750" indent="-285750">
              <a:lnSpc>
                <a:spcPct val="120000"/>
              </a:lnSpc>
              <a:buFont typeface="Arial" panose="020B0604020202020204" pitchFamily="34" charset="0"/>
              <a:buChar char="•"/>
            </a:pPr>
            <a:r>
              <a:rPr lang="en-US" altLang="zh-CN" sz="1600" b="1" dirty="0">
                <a:solidFill>
                  <a:schemeClr val="accent6">
                    <a:lumMod val="50000"/>
                  </a:schemeClr>
                </a:solidFill>
              </a:rPr>
              <a:t>style</a:t>
            </a:r>
            <a:r>
              <a:rPr lang="en-US" altLang="zh-CN" sz="1600" b="1" dirty="0">
                <a:solidFill>
                  <a:srgbClr val="002060"/>
                </a:solidFill>
              </a:rPr>
              <a:t>: Chinese poetic features</a:t>
            </a:r>
          </a:p>
          <a:p>
            <a:pPr marL="285750" indent="-285750">
              <a:lnSpc>
                <a:spcPct val="120000"/>
              </a:lnSpc>
              <a:buFont typeface="Arial" panose="020B0604020202020204" pitchFamily="34" charset="0"/>
              <a:buChar char="•"/>
            </a:pPr>
            <a:r>
              <a:rPr lang="en-US" altLang="zh-CN" sz="1600" b="1" dirty="0">
                <a:solidFill>
                  <a:schemeClr val="accent6">
                    <a:lumMod val="50000"/>
                  </a:schemeClr>
                </a:solidFill>
              </a:rPr>
              <a:t>route</a:t>
            </a:r>
            <a:r>
              <a:rPr lang="en-US" altLang="zh-CN" sz="1600" b="1" dirty="0">
                <a:solidFill>
                  <a:srgbClr val="002060"/>
                </a:solidFill>
              </a:rPr>
              <a:t>: western America, Kyoto, at sea</a:t>
            </a:r>
          </a:p>
          <a:p>
            <a:pPr marL="285750" indent="-285750">
              <a:lnSpc>
                <a:spcPct val="120000"/>
              </a:lnSpc>
              <a:buFont typeface="Arial" panose="020B0604020202020204" pitchFamily="34" charset="0"/>
              <a:buChar char="•"/>
            </a:pPr>
            <a:r>
              <a:rPr lang="en-US" altLang="zh-CN" sz="1600" b="1" dirty="0">
                <a:solidFill>
                  <a:srgbClr val="002060"/>
                </a:solidFill>
              </a:rPr>
              <a:t>new poetic challenge / a marvelous </a:t>
            </a:r>
            <a:r>
              <a:rPr lang="en-US" altLang="zh-CN" sz="1600" b="1" dirty="0">
                <a:solidFill>
                  <a:schemeClr val="accent6">
                    <a:lumMod val="50000"/>
                  </a:schemeClr>
                </a:solidFill>
              </a:rPr>
              <a:t>risk</a:t>
            </a:r>
            <a:r>
              <a:rPr lang="en-US" altLang="zh-CN" sz="1600" b="1" dirty="0">
                <a:solidFill>
                  <a:srgbClr val="002060"/>
                </a:solidFill>
              </a:rPr>
              <a:t>: invisibility, surface simplicity with complexities beneath</a:t>
            </a:r>
          </a:p>
        </p:txBody>
      </p:sp>
      <p:cxnSp>
        <p:nvCxnSpPr>
          <p:cNvPr id="27" name="直接连接符 26">
            <a:extLst>
              <a:ext uri="{FF2B5EF4-FFF2-40B4-BE49-F238E27FC236}">
                <a16:creationId xmlns:a16="http://schemas.microsoft.com/office/drawing/2014/main" id="{B4B46457-0C98-4A27-B066-7E85B9A8EBCB}"/>
              </a:ext>
            </a:extLst>
          </p:cNvPr>
          <p:cNvCxnSpPr/>
          <p:nvPr/>
        </p:nvCxnSpPr>
        <p:spPr>
          <a:xfrm>
            <a:off x="2866005" y="1124744"/>
            <a:ext cx="176617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直接连接符 28">
            <a:extLst>
              <a:ext uri="{FF2B5EF4-FFF2-40B4-BE49-F238E27FC236}">
                <a16:creationId xmlns:a16="http://schemas.microsoft.com/office/drawing/2014/main" id="{41EC9CD7-FECE-4D62-84D1-180F21F876C5}"/>
              </a:ext>
            </a:extLst>
          </p:cNvPr>
          <p:cNvCxnSpPr/>
          <p:nvPr/>
        </p:nvCxnSpPr>
        <p:spPr>
          <a:xfrm>
            <a:off x="1187624" y="1342407"/>
            <a:ext cx="24482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直接连接符 30">
            <a:extLst>
              <a:ext uri="{FF2B5EF4-FFF2-40B4-BE49-F238E27FC236}">
                <a16:creationId xmlns:a16="http://schemas.microsoft.com/office/drawing/2014/main" id="{0107F0A8-01A9-45C4-84FE-6A5EF4F8BE4C}"/>
              </a:ext>
            </a:extLst>
          </p:cNvPr>
          <p:cNvCxnSpPr/>
          <p:nvPr/>
        </p:nvCxnSpPr>
        <p:spPr>
          <a:xfrm>
            <a:off x="2195736" y="1988840"/>
            <a:ext cx="25922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直接连接符 32">
            <a:extLst>
              <a:ext uri="{FF2B5EF4-FFF2-40B4-BE49-F238E27FC236}">
                <a16:creationId xmlns:a16="http://schemas.microsoft.com/office/drawing/2014/main" id="{8052F85D-FFB0-4D15-BF2C-E66C2D13A029}"/>
              </a:ext>
            </a:extLst>
          </p:cNvPr>
          <p:cNvCxnSpPr/>
          <p:nvPr/>
        </p:nvCxnSpPr>
        <p:spPr>
          <a:xfrm flipV="1">
            <a:off x="539552" y="2348880"/>
            <a:ext cx="4176464" cy="72008"/>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直接连接符 37">
            <a:extLst>
              <a:ext uri="{FF2B5EF4-FFF2-40B4-BE49-F238E27FC236}">
                <a16:creationId xmlns:a16="http://schemas.microsoft.com/office/drawing/2014/main" id="{6BCD05EA-D3DE-4379-8BE5-9A6E72CFF6DA}"/>
              </a:ext>
            </a:extLst>
          </p:cNvPr>
          <p:cNvCxnSpPr/>
          <p:nvPr/>
        </p:nvCxnSpPr>
        <p:spPr>
          <a:xfrm>
            <a:off x="2411760" y="2578016"/>
            <a:ext cx="230425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直接连接符 39">
            <a:extLst>
              <a:ext uri="{FF2B5EF4-FFF2-40B4-BE49-F238E27FC236}">
                <a16:creationId xmlns:a16="http://schemas.microsoft.com/office/drawing/2014/main" id="{35E6993B-31BA-4999-8346-A46EF3216876}"/>
              </a:ext>
            </a:extLst>
          </p:cNvPr>
          <p:cNvCxnSpPr/>
          <p:nvPr/>
        </p:nvCxnSpPr>
        <p:spPr>
          <a:xfrm flipV="1">
            <a:off x="539552" y="2826138"/>
            <a:ext cx="4032448" cy="55641"/>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直接连接符 41">
            <a:extLst>
              <a:ext uri="{FF2B5EF4-FFF2-40B4-BE49-F238E27FC236}">
                <a16:creationId xmlns:a16="http://schemas.microsoft.com/office/drawing/2014/main" id="{ACA471EB-03B7-4642-9DEB-463CF893ADBD}"/>
              </a:ext>
            </a:extLst>
          </p:cNvPr>
          <p:cNvCxnSpPr/>
          <p:nvPr/>
        </p:nvCxnSpPr>
        <p:spPr>
          <a:xfrm>
            <a:off x="611560" y="6287326"/>
            <a:ext cx="1800200" cy="0"/>
          </a:xfrm>
          <a:prstGeom prst="line">
            <a:avLst/>
          </a:prstGeom>
        </p:spPr>
        <p:style>
          <a:lnRef idx="2">
            <a:schemeClr val="accent2"/>
          </a:lnRef>
          <a:fillRef idx="0">
            <a:schemeClr val="accent2"/>
          </a:fillRef>
          <a:effectRef idx="1">
            <a:schemeClr val="accent2"/>
          </a:effectRef>
          <a:fontRef idx="minor">
            <a:schemeClr val="tx1"/>
          </a:fontRef>
        </p:style>
      </p:cxnSp>
      <p:sp>
        <p:nvSpPr>
          <p:cNvPr id="43" name="文本框 42">
            <a:extLst>
              <a:ext uri="{FF2B5EF4-FFF2-40B4-BE49-F238E27FC236}">
                <a16:creationId xmlns:a16="http://schemas.microsoft.com/office/drawing/2014/main" id="{449476FC-5F19-4754-8065-89B5E5CD4EDF}"/>
              </a:ext>
            </a:extLst>
          </p:cNvPr>
          <p:cNvSpPr txBox="1"/>
          <p:nvPr/>
        </p:nvSpPr>
        <p:spPr>
          <a:xfrm>
            <a:off x="5321670" y="621199"/>
            <a:ext cx="1626594" cy="369332"/>
          </a:xfrm>
          <a:prstGeom prst="rect">
            <a:avLst/>
          </a:prstGeom>
          <a:noFill/>
        </p:spPr>
        <p:txBody>
          <a:bodyPr wrap="square" rtlCol="0">
            <a:spAutoFit/>
          </a:bodyPr>
          <a:lstStyle/>
          <a:p>
            <a:r>
              <a:rPr lang="en-US" altLang="zh-CN" sz="1800" b="1" dirty="0">
                <a:solidFill>
                  <a:srgbClr val="002060"/>
                </a:solidFill>
              </a:rPr>
              <a:t>Afterword</a:t>
            </a:r>
            <a:endParaRPr lang="zh-CN" altLang="en-US" dirty="0">
              <a:solidFill>
                <a:srgbClr val="002060"/>
              </a:solidFill>
            </a:endParaRPr>
          </a:p>
        </p:txBody>
      </p:sp>
    </p:spTree>
    <p:extLst>
      <p:ext uri="{BB962C8B-B14F-4D97-AF65-F5344CB8AC3E}">
        <p14:creationId xmlns:p14="http://schemas.microsoft.com/office/powerpoint/2010/main" val="1559389151"/>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04745CF-F677-4660-8D29-372B5603638A}"/>
              </a:ext>
            </a:extLst>
          </p:cNvPr>
          <p:cNvSpPr txBox="1"/>
          <p:nvPr/>
        </p:nvSpPr>
        <p:spPr>
          <a:xfrm>
            <a:off x="323528" y="620688"/>
            <a:ext cx="8496944" cy="4800032"/>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1600" b="1" kern="100" dirty="0">
                <a:solidFill>
                  <a:srgbClr val="002060"/>
                </a:solidFill>
                <a:effectLst/>
                <a:ea typeface="宋体" panose="02010600030101010101" pitchFamily="2" charset="-122"/>
              </a:rPr>
              <a:t>The Function of the Front and Back Matter </a:t>
            </a:r>
            <a:r>
              <a:rPr lang="en-US" altLang="zh-CN" sz="1600" b="1" kern="100" dirty="0">
                <a:solidFill>
                  <a:srgbClr val="002060"/>
                </a:solidFill>
                <a:ea typeface="宋体" panose="02010600030101010101" pitchFamily="2" charset="-122"/>
              </a:rPr>
              <a:t>in </a:t>
            </a:r>
            <a:r>
              <a:rPr lang="en-US" altLang="zh-CN" sz="1600" b="1" i="1" kern="100" dirty="0">
                <a:solidFill>
                  <a:srgbClr val="002060"/>
                </a:solidFill>
                <a:effectLst/>
                <a:ea typeface="宋体" panose="02010600030101010101" pitchFamily="2" charset="-122"/>
              </a:rPr>
              <a:t>Riprap</a:t>
            </a:r>
          </a:p>
          <a:p>
            <a:pPr>
              <a:lnSpc>
                <a:spcPct val="120000"/>
              </a:lnSpc>
            </a:pPr>
            <a:r>
              <a:rPr lang="en-US" altLang="zh-CN" sz="1600" b="1" kern="100" dirty="0">
                <a:solidFill>
                  <a:schemeClr val="accent6">
                    <a:lumMod val="50000"/>
                  </a:schemeClr>
                </a:solidFill>
                <a:ea typeface="宋体" panose="02010600030101010101" pitchFamily="2" charset="-122"/>
              </a:rPr>
              <a:t>T</a:t>
            </a:r>
            <a:r>
              <a:rPr lang="en-US" altLang="zh-CN" sz="1600" b="1" kern="100" dirty="0">
                <a:solidFill>
                  <a:schemeClr val="accent6">
                    <a:lumMod val="50000"/>
                  </a:schemeClr>
                </a:solidFill>
                <a:effectLst/>
                <a:ea typeface="宋体" panose="02010600030101010101" pitchFamily="2" charset="-122"/>
              </a:rPr>
              <a:t>wo </a:t>
            </a:r>
            <a:r>
              <a:rPr lang="en-US" altLang="zh-CN" sz="1600" b="1" kern="100" dirty="0">
                <a:solidFill>
                  <a:schemeClr val="accent6">
                    <a:lumMod val="50000"/>
                  </a:schemeClr>
                </a:solidFill>
                <a:ea typeface="宋体" panose="02010600030101010101" pitchFamily="2" charset="-122"/>
              </a:rPr>
              <a:t>C</a:t>
            </a:r>
            <a:r>
              <a:rPr lang="en-US" altLang="zh-CN" sz="1600" b="1" kern="100" dirty="0">
                <a:solidFill>
                  <a:schemeClr val="accent6">
                    <a:lumMod val="50000"/>
                  </a:schemeClr>
                </a:solidFill>
                <a:effectLst/>
                <a:ea typeface="宋体" panose="02010600030101010101" pitchFamily="2" charset="-122"/>
              </a:rPr>
              <a:t>lear </a:t>
            </a:r>
            <a:r>
              <a:rPr lang="en-US" altLang="zh-CN" sz="1600" b="1" kern="100" dirty="0">
                <a:solidFill>
                  <a:schemeClr val="accent6">
                    <a:lumMod val="50000"/>
                  </a:schemeClr>
                </a:solidFill>
                <a:ea typeface="宋体" panose="02010600030101010101" pitchFamily="2" charset="-122"/>
              </a:rPr>
              <a:t>T</a:t>
            </a:r>
            <a:r>
              <a:rPr lang="en-US" altLang="zh-CN" sz="1600" b="1" kern="100" dirty="0">
                <a:solidFill>
                  <a:schemeClr val="accent6">
                    <a:lumMod val="50000"/>
                  </a:schemeClr>
                </a:solidFill>
                <a:effectLst/>
                <a:ea typeface="宋体" panose="02010600030101010101" pitchFamily="2" charset="-122"/>
              </a:rPr>
              <a:t>hings in Snyder’s Account</a:t>
            </a:r>
          </a:p>
          <a:p>
            <a:pPr marL="342900" indent="-342900">
              <a:lnSpc>
                <a:spcPct val="120000"/>
              </a:lnSpc>
              <a:buAutoNum type="arabicParenR"/>
            </a:pPr>
            <a:r>
              <a:rPr lang="en-US" altLang="zh-CN" sz="1600" b="1" kern="100" dirty="0">
                <a:ea typeface="宋体" panose="02010600030101010101" pitchFamily="2" charset="-122"/>
              </a:rPr>
              <a:t>T</a:t>
            </a:r>
            <a:r>
              <a:rPr lang="en-US" altLang="zh-CN" sz="1600" b="1" kern="100" dirty="0">
                <a:effectLst/>
                <a:ea typeface="宋体" panose="02010600030101010101" pitchFamily="2" charset="-122"/>
              </a:rPr>
              <a:t>his collection is arranged according to the chronological order during the period of 1955-1958. </a:t>
            </a:r>
            <a:endParaRPr lang="en-US" altLang="zh-CN" sz="1600" b="1" kern="100" dirty="0">
              <a:ea typeface="宋体" panose="02010600030101010101" pitchFamily="2" charset="-122"/>
            </a:endParaRPr>
          </a:p>
          <a:p>
            <a:pPr marL="342900" indent="-342900">
              <a:lnSpc>
                <a:spcPct val="120000"/>
              </a:lnSpc>
              <a:buAutoNum type="arabicParenR"/>
            </a:pPr>
            <a:r>
              <a:rPr lang="en-US" altLang="zh-CN" sz="1600" b="1" kern="100" dirty="0">
                <a:effectLst/>
                <a:ea typeface="宋体" panose="02010600030101010101" pitchFamily="2" charset="-122"/>
              </a:rPr>
              <a:t>Perspectives on Chan / Zen Buddhism are interwoven with his work experiences, including as a trail crew </a:t>
            </a:r>
            <a:r>
              <a:rPr lang="en-GB" altLang="zh-CN" sz="1600" b="1" kern="100" dirty="0">
                <a:effectLst/>
                <a:ea typeface="宋体" panose="02010600030101010101" pitchFamily="2" charset="-122"/>
              </a:rPr>
              <a:t>labourer </a:t>
            </a:r>
            <a:r>
              <a:rPr lang="en-US" altLang="zh-CN" sz="1600" b="1" kern="100" dirty="0">
                <a:effectLst/>
                <a:ea typeface="宋体" panose="02010600030101010101" pitchFamily="2" charset="-122"/>
              </a:rPr>
              <a:t>in the Sierra in 1955, as a Zen practitioner in Japan in 1956, and as a wiper in the engine room of </a:t>
            </a:r>
            <a:r>
              <a:rPr lang="en-US" altLang="zh-CN" sz="1600" b="1" i="1" kern="100" dirty="0" err="1">
                <a:effectLst/>
                <a:ea typeface="宋体" panose="02010600030101010101" pitchFamily="2" charset="-122"/>
              </a:rPr>
              <a:t>Sappa</a:t>
            </a:r>
            <a:r>
              <a:rPr lang="en-US" altLang="zh-CN" sz="1600" b="1" i="1" kern="100" dirty="0">
                <a:effectLst/>
                <a:ea typeface="宋体" panose="02010600030101010101" pitchFamily="2" charset="-122"/>
              </a:rPr>
              <a:t> Creek</a:t>
            </a:r>
            <a:r>
              <a:rPr lang="en-US" altLang="zh-CN" sz="1600" b="1" kern="100" dirty="0">
                <a:effectLst/>
                <a:ea typeface="宋体" panose="02010600030101010101" pitchFamily="2" charset="-122"/>
              </a:rPr>
              <a:t> at sea in 1957. </a:t>
            </a:r>
          </a:p>
          <a:p>
            <a:pPr marL="342900" indent="-342900">
              <a:lnSpc>
                <a:spcPct val="120000"/>
              </a:lnSpc>
              <a:buAutoNum type="arabicParenR"/>
            </a:pPr>
            <a:endParaRPr lang="en-US" altLang="zh-CN" sz="1600" b="1" kern="100" dirty="0">
              <a:ea typeface="宋体" panose="02010600030101010101" pitchFamily="2" charset="-122"/>
            </a:endParaRPr>
          </a:p>
          <a:p>
            <a:pPr>
              <a:lnSpc>
                <a:spcPct val="120000"/>
              </a:lnSpc>
            </a:pPr>
            <a:r>
              <a:rPr lang="en-US" altLang="zh-CN" sz="1600" b="1" kern="100" dirty="0">
                <a:solidFill>
                  <a:schemeClr val="accent6">
                    <a:lumMod val="50000"/>
                  </a:schemeClr>
                </a:solidFill>
                <a:effectLst/>
                <a:ea typeface="宋体" panose="02010600030101010101" pitchFamily="2" charset="-122"/>
              </a:rPr>
              <a:t>Snyder’s Meditation After Work</a:t>
            </a:r>
          </a:p>
          <a:p>
            <a:pPr marL="342900" indent="-342900">
              <a:lnSpc>
                <a:spcPct val="120000"/>
              </a:lnSpc>
              <a:buAutoNum type="arabicParenR"/>
            </a:pPr>
            <a:r>
              <a:rPr lang="en-US" altLang="zh-CN" sz="1600" b="1" kern="100" dirty="0">
                <a:effectLst/>
                <a:ea typeface="宋体" panose="02010600030101010101" pitchFamily="2" charset="-122"/>
              </a:rPr>
              <a:t>The mutually-reflecting-and-embracing universe actually alludes to the totality of Buddhist teaching reflected in </a:t>
            </a:r>
            <a:r>
              <a:rPr lang="en-US" altLang="zh-CN" sz="1600" b="1" i="1" kern="100" dirty="0" err="1">
                <a:effectLst/>
                <a:ea typeface="宋体" panose="02010600030101010101" pitchFamily="2" charset="-122"/>
              </a:rPr>
              <a:t>Huayen</a:t>
            </a:r>
            <a:r>
              <a:rPr lang="en-US" altLang="zh-CN" sz="1600" b="1" i="1" kern="100" dirty="0">
                <a:effectLst/>
                <a:ea typeface="宋体" panose="02010600030101010101" pitchFamily="2" charset="-122"/>
              </a:rPr>
              <a:t> </a:t>
            </a:r>
            <a:r>
              <a:rPr lang="en-US" altLang="zh-CN" sz="1600" b="1" kern="100" dirty="0">
                <a:effectLst/>
                <a:ea typeface="宋体" panose="02010600030101010101" pitchFamily="2" charset="-122"/>
              </a:rPr>
              <a:t>Buddhism, one sect of Chinese Buddhism.</a:t>
            </a:r>
          </a:p>
          <a:p>
            <a:pPr marL="342900" indent="-342900">
              <a:lnSpc>
                <a:spcPct val="120000"/>
              </a:lnSpc>
              <a:buAutoNum type="arabicParenR"/>
            </a:pPr>
            <a:r>
              <a:rPr lang="en-US" altLang="zh-CN" sz="1600" b="1" kern="100" dirty="0">
                <a:effectLst/>
                <a:ea typeface="宋体" panose="02010600030101010101" pitchFamily="2" charset="-122"/>
              </a:rPr>
              <a:t>Snyder prefers to use “Indra’s net” as a metaphorical and metonymical notion of interpenetration for all beings in his Buddhist </a:t>
            </a:r>
            <a:r>
              <a:rPr lang="en-US" altLang="zh-CN" sz="1600" b="1" kern="100" dirty="0" err="1">
                <a:effectLst/>
                <a:ea typeface="宋体" panose="02010600030101010101" pitchFamily="2" charset="-122"/>
              </a:rPr>
              <a:t>ecopoetics</a:t>
            </a:r>
            <a:r>
              <a:rPr lang="en-US" altLang="zh-CN" sz="1600" b="1" kern="100" dirty="0">
                <a:effectLst/>
                <a:ea typeface="宋体" panose="02010600030101010101" pitchFamily="2" charset="-122"/>
              </a:rPr>
              <a:t>. </a:t>
            </a:r>
          </a:p>
          <a:p>
            <a:pPr>
              <a:lnSpc>
                <a:spcPct val="120000"/>
              </a:lnSpc>
            </a:pPr>
            <a:endParaRPr lang="en-US" altLang="zh-CN" sz="1600" b="1" kern="100" dirty="0">
              <a:ea typeface="宋体" panose="02010600030101010101" pitchFamily="2" charset="-122"/>
            </a:endParaRPr>
          </a:p>
          <a:p>
            <a:pPr>
              <a:lnSpc>
                <a:spcPct val="120000"/>
              </a:lnSpc>
            </a:pPr>
            <a:r>
              <a:rPr lang="en-US" altLang="zh-CN" sz="1600" b="1" kern="100" dirty="0">
                <a:solidFill>
                  <a:schemeClr val="accent6">
                    <a:lumMod val="50000"/>
                  </a:schemeClr>
                </a:solidFill>
                <a:effectLst/>
                <a:ea typeface="宋体" panose="02010600030101010101" pitchFamily="2" charset="-122"/>
              </a:rPr>
              <a:t>Snyder’s Marvelous Poetic Risk of Invisibility </a:t>
            </a:r>
          </a:p>
          <a:p>
            <a:pPr>
              <a:lnSpc>
                <a:spcPct val="120000"/>
              </a:lnSpc>
            </a:pPr>
            <a:r>
              <a:rPr lang="en-US" altLang="zh-CN" sz="1600" b="1" kern="100" dirty="0">
                <a:effectLst/>
                <a:ea typeface="宋体" panose="02010600030101010101" pitchFamily="2" charset="-122"/>
              </a:rPr>
              <a:t>In this respect, we may safely infer that work, Chan and ecology as one continuum shapes an invisible thematic structure throughout the collection of </a:t>
            </a:r>
            <a:r>
              <a:rPr lang="en-US" altLang="zh-CN" sz="1600" b="1" i="1" kern="100" dirty="0">
                <a:effectLst/>
                <a:ea typeface="宋体" panose="02010600030101010101" pitchFamily="2" charset="-122"/>
              </a:rPr>
              <a:t>Riprap</a:t>
            </a:r>
            <a:r>
              <a:rPr lang="en-US" altLang="zh-CN" sz="1600" b="1" kern="100" dirty="0">
                <a:effectLst/>
                <a:ea typeface="宋体" panose="02010600030101010101" pitchFamily="2" charset="-122"/>
              </a:rPr>
              <a:t>. </a:t>
            </a:r>
            <a:endParaRPr lang="zh-CN" altLang="en-US" dirty="0"/>
          </a:p>
        </p:txBody>
      </p:sp>
    </p:spTree>
    <p:extLst>
      <p:ext uri="{BB962C8B-B14F-4D97-AF65-F5344CB8AC3E}">
        <p14:creationId xmlns:p14="http://schemas.microsoft.com/office/powerpoint/2010/main" val="1915400196"/>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6A1DFDF-FC4E-4F86-B484-4972C234FFB9}"/>
              </a:ext>
            </a:extLst>
          </p:cNvPr>
          <p:cNvSpPr txBox="1"/>
          <p:nvPr/>
        </p:nvSpPr>
        <p:spPr>
          <a:xfrm>
            <a:off x="467544" y="836712"/>
            <a:ext cx="8208912" cy="3578800"/>
          </a:xfrm>
          <a:prstGeom prst="rect">
            <a:avLst/>
          </a:prstGeom>
          <a:noFill/>
        </p:spPr>
        <p:txBody>
          <a:bodyPr wrap="square" rtlCol="0">
            <a:spAutoFit/>
          </a:bodyPr>
          <a:lstStyle/>
          <a:p>
            <a:pPr>
              <a:lnSpc>
                <a:spcPct val="120000"/>
              </a:lnSpc>
            </a:pPr>
            <a:r>
              <a:rPr lang="en-US" altLang="zh-CN" sz="1600" b="1" dirty="0">
                <a:solidFill>
                  <a:srgbClr val="811C17"/>
                </a:solidFill>
              </a:rPr>
              <a:t>5 Ecological Poetic Narration: Work, Chan and Ecology</a:t>
            </a:r>
            <a:endParaRPr lang="en-US" altLang="zh-CN" sz="1600" b="1" kern="100" dirty="0">
              <a:ea typeface="宋体" panose="02010600030101010101" pitchFamily="2" charset="-122"/>
            </a:endParaRPr>
          </a:p>
          <a:p>
            <a:pPr>
              <a:lnSpc>
                <a:spcPct val="130000"/>
              </a:lnSpc>
              <a:defRPr/>
            </a:pPr>
            <a:r>
              <a:rPr lang="en-US" altLang="zh-CN" sz="1600" b="1" dirty="0">
                <a:solidFill>
                  <a:srgbClr val="002060"/>
                </a:solidFill>
                <a:latin typeface="Calibri" panose="020F0502020204030204" pitchFamily="34" charset="0"/>
                <a:cs typeface="Calibri" panose="020F0502020204030204" pitchFamily="34" charset="0"/>
              </a:rPr>
              <a:t>Snyder’s Notion of Work in </a:t>
            </a:r>
            <a:r>
              <a:rPr lang="en-US" altLang="zh-CN" sz="1600" b="1" i="1" dirty="0">
                <a:solidFill>
                  <a:srgbClr val="002060"/>
                </a:solidFill>
                <a:latin typeface="Calibri" panose="020F0502020204030204" pitchFamily="34" charset="0"/>
                <a:cs typeface="Calibri" panose="020F0502020204030204" pitchFamily="34" charset="0"/>
              </a:rPr>
              <a:t>Riprap</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work of laboring: long day’s hard work with shovel, pick, dynamite, and boulder</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work of thinking: meditation after work at nights</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work of writing: the appropriation of Chinese poetic style of crispness, the monosyllabic step-by-step placement in his poems</a:t>
            </a:r>
          </a:p>
          <a:p>
            <a:pPr>
              <a:lnSpc>
                <a:spcPct val="130000"/>
              </a:lnSpc>
              <a:defRPr/>
            </a:pPr>
            <a:endParaRPr lang="en-US" altLang="zh-CN" sz="1600" b="1" dirty="0">
              <a:latin typeface="Calibri" panose="020F0502020204030204" pitchFamily="34" charset="0"/>
              <a:cs typeface="Calibri" panose="020F0502020204030204" pitchFamily="34" charset="0"/>
            </a:endParaRPr>
          </a:p>
          <a:p>
            <a:pPr>
              <a:lnSpc>
                <a:spcPct val="130000"/>
              </a:lnSpc>
              <a:defRPr/>
            </a:pPr>
            <a:r>
              <a:rPr lang="en-US" altLang="zh-CN" sz="1600" b="1" dirty="0">
                <a:latin typeface="Calibri" panose="020F0502020204030204" pitchFamily="34" charset="0"/>
                <a:cs typeface="Calibri" panose="020F0502020204030204" pitchFamily="34" charset="0"/>
              </a:rPr>
              <a:t>Snyder’s work,  meditation and writing: three different places (America, Japan and Persian Gulf; or in mountains, in Zen temples and at sea; the work of his literary and topographical turning from West to East</a:t>
            </a:r>
          </a:p>
          <a:p>
            <a:pPr>
              <a:lnSpc>
                <a:spcPct val="120000"/>
              </a:lnSpc>
            </a:pPr>
            <a:endParaRPr lang="zh-CN" altLang="en-US" dirty="0"/>
          </a:p>
        </p:txBody>
      </p:sp>
    </p:spTree>
    <p:extLst>
      <p:ext uri="{BB962C8B-B14F-4D97-AF65-F5344CB8AC3E}">
        <p14:creationId xmlns:p14="http://schemas.microsoft.com/office/powerpoint/2010/main" val="429145506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409A9F8-C3AD-4C3F-BB0F-E6113335E07C}"/>
              </a:ext>
            </a:extLst>
          </p:cNvPr>
          <p:cNvSpPr txBox="1"/>
          <p:nvPr/>
        </p:nvSpPr>
        <p:spPr>
          <a:xfrm>
            <a:off x="467544" y="675041"/>
            <a:ext cx="8208912" cy="5507918"/>
          </a:xfrm>
          <a:prstGeom prst="rect">
            <a:avLst/>
          </a:prstGeom>
          <a:noFill/>
        </p:spPr>
        <p:txBody>
          <a:bodyPr wrap="square" rtlCol="0">
            <a:spAutoFit/>
          </a:bodyPr>
          <a:lstStyle/>
          <a:p>
            <a:pPr>
              <a:lnSpc>
                <a:spcPct val="130000"/>
              </a:lnSpc>
            </a:pPr>
            <a:r>
              <a:rPr lang="en-US" altLang="zh-CN" sz="1600" b="1" dirty="0">
                <a:solidFill>
                  <a:srgbClr val="AD2315"/>
                </a:solidFill>
              </a:rPr>
              <a:t>1 The Corpus of Snyder’s Poetry</a:t>
            </a:r>
          </a:p>
          <a:p>
            <a:pPr marL="285750" indent="-285750">
              <a:lnSpc>
                <a:spcPct val="130000"/>
              </a:lnSpc>
              <a:buFont typeface="Arial" panose="020B0604020202020204" pitchFamily="34" charset="0"/>
              <a:buChar char="•"/>
            </a:pPr>
            <a:r>
              <a:rPr lang="en-US" altLang="zh-CN" sz="1600" b="1" kern="100" dirty="0">
                <a:solidFill>
                  <a:srgbClr val="002060"/>
                </a:solidFill>
                <a:effectLst/>
                <a:ea typeface="宋体" panose="02010600030101010101" pitchFamily="2" charset="-122"/>
              </a:rPr>
              <a:t>Two Classes: </a:t>
            </a:r>
            <a:r>
              <a:rPr lang="en-US" altLang="zh-CN" sz="1600" b="1" dirty="0">
                <a:solidFill>
                  <a:srgbClr val="002060"/>
                </a:solidFill>
              </a:rPr>
              <a:t>Lyrical Poems and Mythical Poems </a:t>
            </a:r>
            <a:endParaRPr lang="en-US" altLang="zh-CN" sz="1600" b="1" kern="100" dirty="0">
              <a:solidFill>
                <a:srgbClr val="002060"/>
              </a:solidFill>
              <a:effectLst/>
              <a:ea typeface="宋体" panose="02010600030101010101" pitchFamily="2" charset="-122"/>
            </a:endParaRPr>
          </a:p>
          <a:p>
            <a:pPr>
              <a:lnSpc>
                <a:spcPct val="130000"/>
              </a:lnSpc>
            </a:pPr>
            <a:r>
              <a:rPr lang="en-US" altLang="zh-CN" sz="1600" b="1" kern="100" dirty="0">
                <a:solidFill>
                  <a:srgbClr val="000000"/>
                </a:solidFill>
                <a:effectLst/>
                <a:ea typeface="宋体" panose="02010600030101010101" pitchFamily="2" charset="-122"/>
              </a:rPr>
              <a:t>Snyder’s Self-assessment: I write lyrical poems which are shorter and which are pretty easy to understand on one level. […] The other type is […] more on the order of working with myths and symbols and ideas. Working with old traditions and insights.</a:t>
            </a:r>
          </a:p>
          <a:p>
            <a:pPr>
              <a:lnSpc>
                <a:spcPct val="130000"/>
              </a:lnSpc>
            </a:pPr>
            <a:endParaRPr lang="en-US" altLang="zh-CN" sz="1600" b="1" kern="100" dirty="0">
              <a:solidFill>
                <a:srgbClr val="000000"/>
              </a:solidFill>
              <a:ea typeface="宋体" panose="02010600030101010101" pitchFamily="2" charset="-122"/>
            </a:endParaRPr>
          </a:p>
          <a:p>
            <a:pPr marL="285750" indent="-285750">
              <a:lnSpc>
                <a:spcPct val="130000"/>
              </a:lnSpc>
              <a:buFont typeface="Arial" panose="020B0604020202020204" pitchFamily="34" charset="0"/>
              <a:buChar char="•"/>
            </a:pPr>
            <a:r>
              <a:rPr lang="en-US" altLang="zh-CN" sz="1600" b="1" kern="100" dirty="0">
                <a:solidFill>
                  <a:srgbClr val="002060"/>
                </a:solidFill>
                <a:effectLst/>
                <a:ea typeface="宋体" panose="02010600030101010101" pitchFamily="2" charset="-122"/>
              </a:rPr>
              <a:t>Two Parallel </a:t>
            </a:r>
            <a:r>
              <a:rPr lang="en-US" altLang="zh-CN" sz="1600" b="1" kern="100" dirty="0">
                <a:solidFill>
                  <a:srgbClr val="002060"/>
                </a:solidFill>
                <a:ea typeface="宋体" panose="02010600030101010101" pitchFamily="2" charset="-122"/>
              </a:rPr>
              <a:t>T</a:t>
            </a:r>
            <a:r>
              <a:rPr lang="en-US" altLang="zh-CN" sz="1600" b="1" kern="100" dirty="0">
                <a:solidFill>
                  <a:srgbClr val="002060"/>
                </a:solidFill>
                <a:effectLst/>
                <a:ea typeface="宋体" panose="02010600030101010101" pitchFamily="2" charset="-122"/>
              </a:rPr>
              <a:t>raditions: the Occidental and the Oriental</a:t>
            </a:r>
          </a:p>
          <a:p>
            <a:pPr>
              <a:lnSpc>
                <a:spcPct val="130000"/>
              </a:lnSpc>
            </a:pPr>
            <a:r>
              <a:rPr lang="en-US" altLang="zh-CN" sz="1600" b="1" kern="100" dirty="0">
                <a:solidFill>
                  <a:schemeClr val="accent6">
                    <a:lumMod val="75000"/>
                  </a:schemeClr>
                </a:solidFill>
                <a:effectLst/>
                <a:ea typeface="宋体" panose="02010600030101010101" pitchFamily="2" charset="-122"/>
              </a:rPr>
              <a:t>Occidental: American culture </a:t>
            </a:r>
            <a:r>
              <a:rPr lang="en-US" altLang="zh-CN" sz="1600" b="1" kern="100" dirty="0">
                <a:effectLst/>
                <a:ea typeface="宋体" panose="02010600030101010101" pitchFamily="2" charset="-122"/>
              </a:rPr>
              <a:t>(including that of the American Indians)</a:t>
            </a:r>
          </a:p>
          <a:p>
            <a:pPr>
              <a:lnSpc>
                <a:spcPct val="130000"/>
              </a:lnSpc>
            </a:pPr>
            <a:r>
              <a:rPr lang="en-US" altLang="zh-CN" sz="1600" b="1" kern="100" dirty="0"/>
              <a:t>the major Western influences: </a:t>
            </a:r>
            <a:r>
              <a:rPr lang="en-US" altLang="zh-CN" sz="1600" b="1" kern="100" dirty="0">
                <a:ea typeface="宋体" panose="02010600030101010101" pitchFamily="2" charset="-122"/>
              </a:rPr>
              <a:t>D. H. Lawrence, Ezra Pound, Robert Duncan, Charles Olson, Robinson Jeffers and Kenneth Rexroth</a:t>
            </a:r>
            <a:endParaRPr lang="en-US" altLang="zh-CN" sz="1600" b="1" kern="100" dirty="0">
              <a:effectLst/>
              <a:ea typeface="宋体" panose="02010600030101010101" pitchFamily="2" charset="-122"/>
            </a:endParaRPr>
          </a:p>
          <a:p>
            <a:pPr>
              <a:lnSpc>
                <a:spcPct val="130000"/>
              </a:lnSpc>
            </a:pPr>
            <a:r>
              <a:rPr lang="en-US" altLang="zh-CN" sz="1600" b="1" kern="100" dirty="0">
                <a:solidFill>
                  <a:schemeClr val="accent6">
                    <a:lumMod val="75000"/>
                  </a:schemeClr>
                </a:solidFill>
                <a:effectLst/>
                <a:ea typeface="宋体" panose="02010600030101010101" pitchFamily="2" charset="-122"/>
              </a:rPr>
              <a:t>Oriental: Chinese and Japanese culture</a:t>
            </a:r>
          </a:p>
          <a:p>
            <a:pPr>
              <a:lnSpc>
                <a:spcPct val="130000"/>
              </a:lnSpc>
            </a:pPr>
            <a:r>
              <a:rPr lang="en-US" altLang="zh-CN" sz="1600" b="1" kern="100" dirty="0">
                <a:solidFill>
                  <a:srgbClr val="000000"/>
                </a:solidFill>
                <a:ea typeface="宋体" panose="02010600030101010101" pitchFamily="2" charset="-122"/>
              </a:rPr>
              <a:t>the </a:t>
            </a:r>
            <a:r>
              <a:rPr lang="en-US" altLang="zh-CN" sz="1600" b="1" kern="100" dirty="0">
                <a:solidFill>
                  <a:srgbClr val="000000"/>
                </a:solidFill>
                <a:effectLst/>
                <a:ea typeface="宋体" panose="02010600030101010101" pitchFamily="2" charset="-122"/>
              </a:rPr>
              <a:t>major Oriental influences: Han Shan, Chinese classical poetry, Chinese landscape painting, Mahayana Buddhism (including Chinese Chan and Japanese Zen), Japanese Haiku and Japanese </a:t>
            </a:r>
            <a:r>
              <a:rPr lang="en-US" altLang="zh-CN" sz="1600" b="1" i="1" kern="100" dirty="0" err="1">
                <a:solidFill>
                  <a:srgbClr val="000000"/>
                </a:solidFill>
                <a:effectLst/>
                <a:ea typeface="宋体" panose="02010600030101010101" pitchFamily="2" charset="-122"/>
              </a:rPr>
              <a:t>Nō</a:t>
            </a:r>
            <a:r>
              <a:rPr lang="en-US" altLang="zh-CN" sz="1600" b="1" kern="100" dirty="0">
                <a:solidFill>
                  <a:srgbClr val="000000"/>
                </a:solidFill>
                <a:effectLst/>
                <a:ea typeface="宋体" panose="02010600030101010101" pitchFamily="2" charset="-122"/>
              </a:rPr>
              <a:t> plays</a:t>
            </a:r>
          </a:p>
          <a:p>
            <a:pPr>
              <a:lnSpc>
                <a:spcPct val="130000"/>
              </a:lnSpc>
            </a:pPr>
            <a:endParaRPr lang="en-US" altLang="zh-CN" sz="1600" b="1" kern="100" dirty="0">
              <a:solidFill>
                <a:srgbClr val="000000"/>
              </a:solidFill>
              <a:ea typeface="宋体" panose="02010600030101010101" pitchFamily="2" charset="-122"/>
            </a:endParaRPr>
          </a:p>
          <a:p>
            <a:pPr marL="285750" indent="-285750">
              <a:lnSpc>
                <a:spcPct val="130000"/>
              </a:lnSpc>
              <a:buFont typeface="Arial" panose="020B0604020202020204" pitchFamily="34" charset="0"/>
              <a:buChar char="•"/>
            </a:pPr>
            <a:r>
              <a:rPr lang="en-US" altLang="zh-CN" sz="1600" b="1" kern="100" dirty="0">
                <a:solidFill>
                  <a:srgbClr val="002060"/>
                </a:solidFill>
                <a:ea typeface="宋体" panose="02010600030101010101" pitchFamily="2" charset="-122"/>
              </a:rPr>
              <a:t>Consensus Among Critics</a:t>
            </a:r>
          </a:p>
          <a:p>
            <a:pPr>
              <a:lnSpc>
                <a:spcPct val="130000"/>
              </a:lnSpc>
            </a:pPr>
            <a:r>
              <a:rPr lang="en-US" altLang="zh-CN" sz="1600" b="1" kern="100" dirty="0">
                <a:solidFill>
                  <a:srgbClr val="000000"/>
                </a:solidFill>
                <a:ea typeface="宋体" panose="02010600030101010101" pitchFamily="2" charset="-122"/>
              </a:rPr>
              <a:t>T</a:t>
            </a:r>
            <a:r>
              <a:rPr lang="en-US" altLang="zh-CN" sz="1600" b="1" kern="100" dirty="0">
                <a:effectLst/>
                <a:ea typeface="宋体" panose="02010600030101010101" pitchFamily="2" charset="-122"/>
              </a:rPr>
              <a:t>hese two traditions are yoked skillfully to give a unity to his poetry. </a:t>
            </a:r>
          </a:p>
        </p:txBody>
      </p:sp>
    </p:spTree>
    <p:extLst>
      <p:ext uri="{BB962C8B-B14F-4D97-AF65-F5344CB8AC3E}">
        <p14:creationId xmlns:p14="http://schemas.microsoft.com/office/powerpoint/2010/main" val="4016364209"/>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0EE3890-2BE7-423F-9A20-80028096B469}"/>
              </a:ext>
            </a:extLst>
          </p:cNvPr>
          <p:cNvSpPr txBox="1"/>
          <p:nvPr/>
        </p:nvSpPr>
        <p:spPr>
          <a:xfrm>
            <a:off x="251520" y="548680"/>
            <a:ext cx="6408712" cy="368049"/>
          </a:xfrm>
          <a:prstGeom prst="rect">
            <a:avLst/>
          </a:prstGeom>
          <a:noFill/>
        </p:spPr>
        <p:txBody>
          <a:bodyPr wrap="square" rtlCol="0">
            <a:spAutoFit/>
          </a:bodyPr>
          <a:lstStyle/>
          <a:p>
            <a:pPr marL="285750" lvl="0" indent="-285750" algn="just">
              <a:lnSpc>
                <a:spcPct val="120000"/>
              </a:lnSpc>
              <a:buFont typeface="Arial" panose="020B0604020202020204" pitchFamily="34" charset="0"/>
              <a:buChar char="•"/>
            </a:pPr>
            <a:r>
              <a:rPr lang="en-US" altLang="zh-CN" sz="1600" b="1" kern="100" dirty="0">
                <a:solidFill>
                  <a:srgbClr val="002060"/>
                </a:solidFill>
                <a:effectLst/>
                <a:ea typeface="宋体" panose="02010600030101010101" pitchFamily="2" charset="-122"/>
              </a:rPr>
              <a:t>Rearrangement of  the Thematic Structure: From Invisible to Visible</a:t>
            </a:r>
            <a:endParaRPr lang="zh-CN" altLang="zh-CN" sz="1600" kern="100" dirty="0">
              <a:solidFill>
                <a:srgbClr val="002060"/>
              </a:solidFill>
              <a:effectLst/>
              <a:ea typeface="宋体" panose="02010600030101010101" pitchFamily="2" charset="-122"/>
            </a:endParaRPr>
          </a:p>
        </p:txBody>
      </p:sp>
      <p:pic>
        <p:nvPicPr>
          <p:cNvPr id="3" name="Picture 6" descr="C:\Users\Administrator\AppData\Roaming\Tencent\Users\1207799751\QQ\WinTemp\RichOle\SFLHJT@5}XVR5383W0T3WRA.png">
            <a:extLst>
              <a:ext uri="{FF2B5EF4-FFF2-40B4-BE49-F238E27FC236}">
                <a16:creationId xmlns:a16="http://schemas.microsoft.com/office/drawing/2014/main" id="{B2E510C4-8F14-4069-AB2D-EC2BF627F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24744"/>
            <a:ext cx="3456383"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5">
            <a:extLst>
              <a:ext uri="{FF2B5EF4-FFF2-40B4-BE49-F238E27FC236}">
                <a16:creationId xmlns:a16="http://schemas.microsoft.com/office/drawing/2014/main" id="{EB02852C-817B-4B87-B66A-EC21149D324F}"/>
              </a:ext>
            </a:extLst>
          </p:cNvPr>
          <p:cNvGraphicFramePr>
            <a:graphicFrameLocks noGrp="1"/>
          </p:cNvGraphicFramePr>
          <p:nvPr>
            <p:extLst>
              <p:ext uri="{D42A27DB-BD31-4B8C-83A1-F6EECF244321}">
                <p14:modId xmlns:p14="http://schemas.microsoft.com/office/powerpoint/2010/main" val="690854319"/>
              </p:ext>
            </p:extLst>
          </p:nvPr>
        </p:nvGraphicFramePr>
        <p:xfrm>
          <a:off x="3455876" y="1330829"/>
          <a:ext cx="5486427" cy="419634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474254921"/>
                    </a:ext>
                  </a:extLst>
                </a:gridCol>
                <a:gridCol w="3614219">
                  <a:extLst>
                    <a:ext uri="{9D8B030D-6E8A-4147-A177-3AD203B41FA5}">
                      <a16:colId xmlns:a16="http://schemas.microsoft.com/office/drawing/2014/main" val="1033317100"/>
                    </a:ext>
                  </a:extLst>
                </a:gridCol>
              </a:tblGrid>
              <a:tr h="349208">
                <a:tc>
                  <a:txBody>
                    <a:bodyPr/>
                    <a:lstStyle/>
                    <a:p>
                      <a:pPr algn="ctr"/>
                      <a:r>
                        <a:rPr lang="en-US" altLang="zh-CN" sz="1600" dirty="0"/>
                        <a:t>Motifs</a:t>
                      </a:r>
                      <a:endParaRPr lang="zh-CN" altLang="en-US" sz="1600" dirty="0"/>
                    </a:p>
                  </a:txBody>
                  <a:tcPr/>
                </a:tc>
                <a:tc>
                  <a:txBody>
                    <a:bodyPr/>
                    <a:lstStyle/>
                    <a:p>
                      <a:pPr algn="ctr"/>
                      <a:r>
                        <a:rPr lang="en-US" altLang="zh-CN" sz="1600" dirty="0"/>
                        <a:t>Rearranged Poems</a:t>
                      </a:r>
                      <a:endParaRPr lang="zh-CN" altLang="en-US" sz="1600" dirty="0"/>
                    </a:p>
                  </a:txBody>
                  <a:tcPr/>
                </a:tc>
                <a:extLst>
                  <a:ext uri="{0D108BD9-81ED-4DB2-BD59-A6C34878D82A}">
                    <a16:rowId xmlns:a16="http://schemas.microsoft.com/office/drawing/2014/main" val="2779451951"/>
                  </a:ext>
                </a:extLst>
              </a:tr>
              <a:tr h="369087">
                <a:tc>
                  <a:txBody>
                    <a:bodyPr/>
                    <a:lstStyle/>
                    <a:p>
                      <a:r>
                        <a:rPr lang="en-US" altLang="zh-CN" sz="1200" b="1" kern="100" dirty="0">
                          <a:effectLst/>
                          <a:highlight>
                            <a:srgbClr val="FFFF00"/>
                          </a:highlight>
                          <a:ea typeface="+mn-ea"/>
                        </a:rPr>
                        <a:t>meditation on work </a:t>
                      </a:r>
                    </a:p>
                    <a:p>
                      <a:r>
                        <a:rPr lang="en-US" altLang="zh-CN" sz="1200" b="1" kern="100" dirty="0">
                          <a:effectLst/>
                          <a:ea typeface="+mn-ea"/>
                        </a:rPr>
                        <a:t>(1953, 1954)</a:t>
                      </a:r>
                      <a:endParaRPr lang="zh-CN" altLang="en-US" sz="1200" dirty="0"/>
                    </a:p>
                  </a:txBody>
                  <a:tcPr/>
                </a:tc>
                <a:tc>
                  <a:txBody>
                    <a:bodyPr/>
                    <a:lstStyle/>
                    <a:p>
                      <a:r>
                        <a:rPr lang="en-US" altLang="zh-CN" sz="1200" b="1" kern="100" dirty="0">
                          <a:effectLst/>
                          <a:ea typeface="+mn-ea"/>
                        </a:rPr>
                        <a:t>The first two poems act as a prelude to the poet’s meditation on work after his descent from mountains. </a:t>
                      </a:r>
                      <a:endParaRPr lang="zh-CN" altLang="en-US" sz="1200" dirty="0"/>
                    </a:p>
                  </a:txBody>
                  <a:tcPr/>
                </a:tc>
                <a:extLst>
                  <a:ext uri="{0D108BD9-81ED-4DB2-BD59-A6C34878D82A}">
                    <a16:rowId xmlns:a16="http://schemas.microsoft.com/office/drawing/2014/main" val="364158462"/>
                  </a:ext>
                </a:extLst>
              </a:tr>
              <a:tr h="237728">
                <a:tc>
                  <a:txBody>
                    <a:bodyPr/>
                    <a:lstStyle/>
                    <a:p>
                      <a:r>
                        <a:rPr lang="en-US" altLang="zh-CN" sz="1200" b="1" kern="100" dirty="0">
                          <a:effectLst/>
                          <a:ea typeface="+mn-ea"/>
                        </a:rPr>
                        <a:t>women and nature</a:t>
                      </a:r>
                      <a:endParaRPr lang="zh-CN" altLang="en-US" sz="1200" dirty="0"/>
                    </a:p>
                  </a:txBody>
                  <a:tcPr/>
                </a:tc>
                <a:tc>
                  <a:txBody>
                    <a:bodyPr/>
                    <a:lstStyle/>
                    <a:p>
                      <a:r>
                        <a:rPr lang="en-US" altLang="zh-CN" sz="1200" b="1" kern="100" dirty="0">
                          <a:effectLst/>
                          <a:ea typeface="+mn-ea"/>
                        </a:rPr>
                        <a:t>“Praise for Sick Women,” “For a Far-out Friend”</a:t>
                      </a:r>
                    </a:p>
                  </a:txBody>
                  <a:tcPr/>
                </a:tc>
                <a:extLst>
                  <a:ext uri="{0D108BD9-81ED-4DB2-BD59-A6C34878D82A}">
                    <a16:rowId xmlns:a16="http://schemas.microsoft.com/office/drawing/2014/main" val="3109604502"/>
                  </a:ext>
                </a:extLst>
              </a:tr>
              <a:tr h="369087">
                <a:tc>
                  <a:txBody>
                    <a:bodyPr/>
                    <a:lstStyle/>
                    <a:p>
                      <a:r>
                        <a:rPr lang="en-US" altLang="zh-CN" sz="1200" b="1" kern="100" dirty="0">
                          <a:effectLst/>
                          <a:ea typeface="+mn-ea"/>
                        </a:rPr>
                        <a:t>word and world</a:t>
                      </a:r>
                      <a:endParaRPr lang="zh-CN" altLang="en-US" sz="1200" dirty="0"/>
                    </a:p>
                  </a:txBody>
                  <a:tcPr/>
                </a:tc>
                <a:tc>
                  <a:txBody>
                    <a:bodyPr/>
                    <a:lstStyle/>
                    <a:p>
                      <a:r>
                        <a:rPr lang="en-US" altLang="zh-CN" sz="1200" b="1" kern="100" dirty="0">
                          <a:effectLst/>
                          <a:ea typeface="+mn-ea"/>
                        </a:rPr>
                        <a:t>“Piute Creek,” </a:t>
                      </a:r>
                      <a:r>
                        <a:rPr lang="en-US" altLang="zh-CN" sz="1200" b="1" kern="100" dirty="0">
                          <a:ea typeface="+mn-ea"/>
                        </a:rPr>
                        <a:t>“</a:t>
                      </a:r>
                      <a:r>
                        <a:rPr lang="en-US" altLang="zh-CN" sz="1200" b="1" kern="100" dirty="0">
                          <a:effectLst/>
                          <a:ea typeface="+mn-ea"/>
                        </a:rPr>
                        <a:t>Milton by Firelight,”  “Thin Ice” </a:t>
                      </a:r>
                    </a:p>
                    <a:p>
                      <a:endParaRPr lang="zh-CN" altLang="en-US" sz="1200" dirty="0"/>
                    </a:p>
                  </a:txBody>
                  <a:tcPr/>
                </a:tc>
                <a:extLst>
                  <a:ext uri="{0D108BD9-81ED-4DB2-BD59-A6C34878D82A}">
                    <a16:rowId xmlns:a16="http://schemas.microsoft.com/office/drawing/2014/main" val="545110562"/>
                  </a:ext>
                </a:extLst>
              </a:tr>
              <a:tr h="369087">
                <a:tc>
                  <a:txBody>
                    <a:bodyPr/>
                    <a:lstStyle/>
                    <a:p>
                      <a:r>
                        <a:rPr lang="en-US" altLang="zh-CN" sz="1200" b="1" kern="100" dirty="0">
                          <a:effectLst/>
                          <a:ea typeface="+mn-ea"/>
                        </a:rPr>
                        <a:t>natural trails and the </a:t>
                      </a:r>
                      <a:r>
                        <a:rPr lang="en-US" altLang="zh-CN" sz="1200" b="1" i="1" kern="100" dirty="0" err="1">
                          <a:effectLst/>
                          <a:ea typeface="+mn-ea"/>
                        </a:rPr>
                        <a:t>dao</a:t>
                      </a:r>
                      <a:endParaRPr lang="zh-CN" altLang="en-US" sz="1200" dirty="0"/>
                    </a:p>
                  </a:txBody>
                  <a:tcPr/>
                </a:tc>
                <a:tc>
                  <a:txBody>
                    <a:bodyPr/>
                    <a:lstStyle/>
                    <a:p>
                      <a:r>
                        <a:rPr lang="en-US" altLang="zh-CN" sz="1200" b="1" kern="100" dirty="0">
                          <a:effectLst/>
                          <a:ea typeface="+mn-ea"/>
                        </a:rPr>
                        <a:t> “Above Pate Valley,” “Water,</a:t>
                      </a:r>
                      <a:r>
                        <a:rPr lang="en-US" altLang="zh-CN" sz="1200" b="1" kern="100" dirty="0">
                          <a:ea typeface="+mn-ea"/>
                        </a:rPr>
                        <a:t>”</a:t>
                      </a:r>
                      <a:r>
                        <a:rPr lang="en-US" altLang="zh-CN" sz="1200" b="1" kern="100" dirty="0">
                          <a:effectLst/>
                          <a:ea typeface="+mn-ea"/>
                        </a:rPr>
                        <a:t> </a:t>
                      </a:r>
                      <a:r>
                        <a:rPr lang="en-US" altLang="zh-CN" sz="1200" b="1" kern="100" dirty="0">
                          <a:ea typeface="+mn-ea"/>
                        </a:rPr>
                        <a:t> </a:t>
                      </a:r>
                      <a:r>
                        <a:rPr lang="en-US" altLang="zh-CN" sz="1200" b="1" kern="100" dirty="0">
                          <a:effectLst/>
                          <a:ea typeface="+mn-ea"/>
                        </a:rPr>
                        <a:t>“Migration of Birds”</a:t>
                      </a:r>
                    </a:p>
                  </a:txBody>
                  <a:tcPr/>
                </a:tc>
                <a:extLst>
                  <a:ext uri="{0D108BD9-81ED-4DB2-BD59-A6C34878D82A}">
                    <a16:rowId xmlns:a16="http://schemas.microsoft.com/office/drawing/2014/main" val="3403926126"/>
                  </a:ext>
                </a:extLst>
              </a:tr>
              <a:tr h="369087">
                <a:tc>
                  <a:txBody>
                    <a:bodyPr/>
                    <a:lstStyle/>
                    <a:p>
                      <a:r>
                        <a:rPr lang="en-GB" altLang="zh-CN" sz="1200" b="1" kern="100" dirty="0">
                          <a:effectLst/>
                          <a:ea typeface="+mn-ea"/>
                        </a:rPr>
                        <a:t>labour</a:t>
                      </a:r>
                      <a:r>
                        <a:rPr lang="en-US" altLang="zh-CN" sz="1200" b="1" kern="100" dirty="0">
                          <a:ea typeface="+mn-ea"/>
                        </a:rPr>
                        <a:t> and </a:t>
                      </a:r>
                      <a:r>
                        <a:rPr lang="en-US" altLang="zh-CN" sz="1200" b="1" kern="100" dirty="0">
                          <a:effectLst/>
                          <a:ea typeface="+mn-ea"/>
                        </a:rPr>
                        <a:t>mind</a:t>
                      </a:r>
                      <a:endParaRPr lang="zh-CN" altLang="en-US" sz="1200" dirty="0"/>
                    </a:p>
                  </a:txBody>
                  <a:tcPr/>
                </a:tc>
                <a:tc>
                  <a:txBody>
                    <a:bodyPr/>
                    <a:lstStyle/>
                    <a:p>
                      <a:r>
                        <a:rPr lang="en-US" altLang="zh-CN" sz="1200" b="1" kern="100" dirty="0">
                          <a:effectLst/>
                          <a:ea typeface="+mn-ea"/>
                        </a:rPr>
                        <a:t>“Hay for the Horses,”</a:t>
                      </a:r>
                      <a:r>
                        <a:rPr lang="en-US" altLang="zh-CN" sz="1200" b="1" kern="100" dirty="0">
                          <a:ea typeface="+mn-ea"/>
                        </a:rPr>
                        <a:t> “</a:t>
                      </a:r>
                      <a:r>
                        <a:rPr lang="en-US" altLang="zh-CN" sz="1200" b="1" kern="100" dirty="0" err="1">
                          <a:effectLst/>
                          <a:ea typeface="+mn-ea"/>
                        </a:rPr>
                        <a:t>Goffing</a:t>
                      </a:r>
                      <a:r>
                        <a:rPr lang="en-US" altLang="zh-CN" sz="1200" b="1" kern="100" dirty="0">
                          <a:effectLst/>
                          <a:ea typeface="+mn-ea"/>
                        </a:rPr>
                        <a:t> Again,” </a:t>
                      </a:r>
                      <a:r>
                        <a:rPr lang="en-US" altLang="zh-CN" sz="1200" b="1" kern="100" dirty="0">
                          <a:ea typeface="+mn-ea"/>
                        </a:rPr>
                        <a:t>  </a:t>
                      </a:r>
                      <a:r>
                        <a:rPr lang="en-US" altLang="zh-CN" sz="1200" b="1" kern="100" dirty="0">
                          <a:effectLst/>
                          <a:ea typeface="+mn-ea"/>
                        </a:rPr>
                        <a:t>“The </a:t>
                      </a:r>
                      <a:r>
                        <a:rPr lang="en-US" altLang="zh-CN" sz="1200" b="1" kern="100" dirty="0" err="1">
                          <a:effectLst/>
                          <a:ea typeface="+mn-ea"/>
                        </a:rPr>
                        <a:t>Sappa</a:t>
                      </a:r>
                      <a:r>
                        <a:rPr lang="en-US" altLang="zh-CN" sz="1200" b="1" kern="100" dirty="0">
                          <a:effectLst/>
                          <a:ea typeface="+mn-ea"/>
                        </a:rPr>
                        <a:t> Creek,” “T-2 Tanker Blues,” “Nooksack Valley”</a:t>
                      </a:r>
                    </a:p>
                  </a:txBody>
                  <a:tcPr/>
                </a:tc>
                <a:extLst>
                  <a:ext uri="{0D108BD9-81ED-4DB2-BD59-A6C34878D82A}">
                    <a16:rowId xmlns:a16="http://schemas.microsoft.com/office/drawing/2014/main" val="2452708066"/>
                  </a:ext>
                </a:extLst>
              </a:tr>
              <a:tr h="369087">
                <a:tc>
                  <a:txBody>
                    <a:bodyPr/>
                    <a:lstStyle/>
                    <a:p>
                      <a:r>
                        <a:rPr lang="en-US" altLang="zh-CN" sz="1200" b="1" kern="100" dirty="0">
                          <a:ea typeface="+mn-ea"/>
                        </a:rPr>
                        <a:t>harmony of nature </a:t>
                      </a:r>
                      <a:endParaRPr lang="zh-CN"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00" dirty="0">
                          <a:ea typeface="+mn-ea"/>
                        </a:rPr>
                        <a:t>“All Through the Rains”</a:t>
                      </a:r>
                    </a:p>
                  </a:txBody>
                  <a:tcPr/>
                </a:tc>
                <a:extLst>
                  <a:ext uri="{0D108BD9-81ED-4DB2-BD59-A6C34878D82A}">
                    <a16:rowId xmlns:a16="http://schemas.microsoft.com/office/drawing/2014/main" val="1413798033"/>
                  </a:ext>
                </a:extLst>
              </a:tr>
              <a:tr h="369087">
                <a:tc>
                  <a:txBody>
                    <a:bodyPr/>
                    <a:lstStyle/>
                    <a:p>
                      <a:r>
                        <a:rPr lang="en-US" altLang="zh-CN" sz="1200" b="1" kern="100" dirty="0">
                          <a:effectLst/>
                          <a:ea typeface="+mn-ea"/>
                        </a:rPr>
                        <a:t>days in Japan and at sea</a:t>
                      </a:r>
                      <a:endParaRPr lang="zh-CN" altLang="en-US" sz="1200" dirty="0"/>
                    </a:p>
                  </a:txBody>
                  <a:tcPr/>
                </a:tc>
                <a:tc>
                  <a:txBody>
                    <a:bodyPr/>
                    <a:lstStyle/>
                    <a:p>
                      <a:r>
                        <a:rPr lang="en-US" altLang="zh-CN" sz="1200" b="1" kern="100" dirty="0">
                          <a:effectLst/>
                          <a:ea typeface="+mn-ea"/>
                        </a:rPr>
                        <a:t>“</a:t>
                      </a:r>
                      <a:r>
                        <a:rPr lang="en-US" altLang="zh-CN" sz="1200" b="1" kern="100" dirty="0" err="1">
                          <a:effectLst/>
                          <a:ea typeface="+mn-ea"/>
                        </a:rPr>
                        <a:t>Toji</a:t>
                      </a:r>
                      <a:r>
                        <a:rPr lang="en-US" altLang="zh-CN" sz="1200" b="1" kern="100" dirty="0">
                          <a:effectLst/>
                          <a:ea typeface="+mn-ea"/>
                        </a:rPr>
                        <a:t>, ” “Higashi Hongwanji,” “Kyoto: March,” “A Stone Garden,” “At five </a:t>
                      </a:r>
                      <a:r>
                        <a:rPr lang="en-US" altLang="zh-CN" sz="1200" b="1" kern="100" dirty="0" err="1">
                          <a:effectLst/>
                          <a:ea typeface="+mn-ea"/>
                        </a:rPr>
                        <a:t>a.m</a:t>
                      </a:r>
                      <a:r>
                        <a:rPr lang="en-US" altLang="zh-CN" sz="1200" b="1" kern="100" dirty="0">
                          <a:effectLst/>
                          <a:ea typeface="+mn-ea"/>
                        </a:rPr>
                        <a:t>, off the north coast of Sumatra,” “Cartagena”</a:t>
                      </a:r>
                    </a:p>
                  </a:txBody>
                  <a:tcPr/>
                </a:tc>
                <a:extLst>
                  <a:ext uri="{0D108BD9-81ED-4DB2-BD59-A6C34878D82A}">
                    <a16:rowId xmlns:a16="http://schemas.microsoft.com/office/drawing/2014/main" val="3125051736"/>
                  </a:ext>
                </a:extLst>
              </a:tr>
              <a:tr h="369087">
                <a:tc>
                  <a:txBody>
                    <a:bodyPr/>
                    <a:lstStyle/>
                    <a:p>
                      <a:r>
                        <a:rPr lang="en-US" altLang="zh-CN" sz="1200" b="1" kern="100" dirty="0">
                          <a:highlight>
                            <a:srgbClr val="FFFF00"/>
                          </a:highlight>
                        </a:rPr>
                        <a:t>ecological aesthetics</a:t>
                      </a:r>
                      <a:endParaRPr lang="zh-CN" altLang="en-US" sz="1200" dirty="0">
                        <a:highlight>
                          <a:srgbClr val="FFFF00"/>
                        </a:highlight>
                      </a:endParaRPr>
                    </a:p>
                  </a:txBody>
                  <a:tcPr/>
                </a:tc>
                <a:tc>
                  <a:txBody>
                    <a:bodyPr/>
                    <a:lstStyle/>
                    <a:p>
                      <a:r>
                        <a:rPr lang="en-US" altLang="zh-CN" sz="1200" b="1" kern="100" dirty="0"/>
                        <a:t>The last title poem</a:t>
                      </a:r>
                      <a:r>
                        <a:rPr lang="zh-CN" altLang="en-US" sz="1200" b="1" kern="100" dirty="0"/>
                        <a:t>“</a:t>
                      </a:r>
                      <a:r>
                        <a:rPr lang="en-US" altLang="zh-CN" sz="1200" b="1" kern="100" dirty="0"/>
                        <a:t>Riprap”</a:t>
                      </a:r>
                      <a:r>
                        <a:rPr lang="zh-CN" altLang="en-US" sz="1200" b="1" kern="100" dirty="0"/>
                        <a:t> </a:t>
                      </a:r>
                      <a:r>
                        <a:rPr lang="en-US" altLang="zh-CN" sz="1200" b="1" kern="100" dirty="0"/>
                        <a:t>is an epitome of Snyder’s ecological aesthetics. </a:t>
                      </a:r>
                    </a:p>
                    <a:p>
                      <a:r>
                        <a:rPr lang="en-US" altLang="zh-CN" sz="1200" b="1" kern="100" dirty="0">
                          <a:ea typeface="+mn-ea"/>
                        </a:rPr>
                        <a:t>Riprapping </a:t>
                      </a:r>
                      <a:r>
                        <a:rPr lang="en-US" altLang="zh-CN" sz="1200" b="1" kern="100" dirty="0">
                          <a:effectLst/>
                          <a:ea typeface="+mn-ea"/>
                        </a:rPr>
                        <a:t>is taken as </a:t>
                      </a:r>
                      <a:r>
                        <a:rPr lang="en-US" altLang="zh-CN" sz="1200" b="1" kern="100" dirty="0" err="1">
                          <a:effectLst/>
                          <a:ea typeface="+mn-ea"/>
                        </a:rPr>
                        <a:t>Snyderian</a:t>
                      </a:r>
                      <a:r>
                        <a:rPr lang="en-US" altLang="zh-CN" sz="1200" b="1" kern="100" dirty="0">
                          <a:effectLst/>
                          <a:ea typeface="+mn-ea"/>
                        </a:rPr>
                        <a:t> ideogrammic method.</a:t>
                      </a:r>
                      <a:endParaRPr lang="zh-CN" altLang="en-US" sz="1200" dirty="0"/>
                    </a:p>
                  </a:txBody>
                  <a:tcPr/>
                </a:tc>
                <a:extLst>
                  <a:ext uri="{0D108BD9-81ED-4DB2-BD59-A6C34878D82A}">
                    <a16:rowId xmlns:a16="http://schemas.microsoft.com/office/drawing/2014/main" val="2007189830"/>
                  </a:ext>
                </a:extLst>
              </a:tr>
            </a:tbl>
          </a:graphicData>
        </a:graphic>
      </p:graphicFrame>
    </p:spTree>
    <p:extLst>
      <p:ext uri="{BB962C8B-B14F-4D97-AF65-F5344CB8AC3E}">
        <p14:creationId xmlns:p14="http://schemas.microsoft.com/office/powerpoint/2010/main" val="2792161744"/>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7FC8FC9-C7D5-2B24-B0ED-5A1AAF540B20}"/>
              </a:ext>
            </a:extLst>
          </p:cNvPr>
          <p:cNvSpPr txBox="1"/>
          <p:nvPr/>
        </p:nvSpPr>
        <p:spPr>
          <a:xfrm>
            <a:off x="511175" y="1125538"/>
            <a:ext cx="8424863" cy="4116387"/>
          </a:xfrm>
          <a:prstGeom prst="rect">
            <a:avLst/>
          </a:prstGeom>
          <a:noFill/>
        </p:spPr>
        <p:txBody>
          <a:bodyPr>
            <a:spAutoFit/>
          </a:bodyPr>
          <a:lstStyle/>
          <a:p>
            <a:pPr>
              <a:lnSpc>
                <a:spcPct val="150000"/>
              </a:lnSpc>
              <a:defRPr/>
            </a:pPr>
            <a:r>
              <a:rPr lang="en-US" altLang="zh-CN" sz="1600" b="1" dirty="0">
                <a:solidFill>
                  <a:srgbClr val="C00000"/>
                </a:solidFill>
                <a:latin typeface="Calibri" pitchFamily="34" charset="0"/>
                <a:cs typeface="Calibri" panose="020F0502020204030204" pitchFamily="34" charset="0"/>
              </a:rPr>
              <a:t>David Wyatt’s comments</a:t>
            </a:r>
          </a:p>
          <a:p>
            <a:pPr>
              <a:lnSpc>
                <a:spcPct val="150000"/>
              </a:lnSpc>
              <a:defRPr/>
            </a:pPr>
            <a:r>
              <a:rPr lang="en-US" altLang="zh-CN" sz="1600" b="1" kern="100" dirty="0">
                <a:solidFill>
                  <a:srgbClr val="002060"/>
                </a:solidFill>
                <a:latin typeface="Calibri" pitchFamily="34" charset="0"/>
                <a:cs typeface="Calibri" panose="020F0502020204030204" pitchFamily="34" charset="0"/>
              </a:rPr>
              <a:t>The speaker observes an external motion while he simply drinks, or looks, or reads. Speaker and reader are confronted with a spectacle before which nothing at all needs to be done.</a:t>
            </a:r>
          </a:p>
          <a:p>
            <a:pPr>
              <a:lnSpc>
                <a:spcPct val="150000"/>
              </a:lnSpc>
              <a:defRPr/>
            </a:pPr>
            <a:r>
              <a:rPr lang="en-US" altLang="zh-CN" sz="1600" b="1" kern="100" dirty="0">
                <a:latin typeface="Calibri" pitchFamily="34" charset="0"/>
                <a:cs typeface="Calibri" panose="020F0502020204030204" pitchFamily="34" charset="0"/>
              </a:rPr>
              <a:t>David Wyatt. </a:t>
            </a:r>
            <a:r>
              <a:rPr lang="en-US" altLang="zh-CN" sz="1600" b="1" i="1" kern="100" dirty="0">
                <a:latin typeface="Calibri" pitchFamily="34" charset="0"/>
                <a:cs typeface="Calibri" panose="020F0502020204030204" pitchFamily="34" charset="0"/>
              </a:rPr>
              <a:t>The Fall into Eden: Landscape and Imagination in California</a:t>
            </a:r>
            <a:r>
              <a:rPr lang="en-US" altLang="zh-CN" sz="1600" b="1" kern="100" dirty="0">
                <a:latin typeface="Calibri" pitchFamily="34" charset="0"/>
                <a:cs typeface="Calibri" panose="020F0502020204030204" pitchFamily="34" charset="0"/>
              </a:rPr>
              <a:t>. New York: Cambridge University Press, 1986.</a:t>
            </a:r>
          </a:p>
          <a:p>
            <a:pPr>
              <a:lnSpc>
                <a:spcPct val="150000"/>
              </a:lnSpc>
              <a:defRPr/>
            </a:pPr>
            <a:endParaRPr lang="en-US" altLang="zh-CN" sz="1600" b="1" kern="100" dirty="0">
              <a:latin typeface="Calibri" pitchFamily="34" charset="0"/>
              <a:cs typeface="Calibri" panose="020F0502020204030204" pitchFamily="34" charset="0"/>
            </a:endParaRPr>
          </a:p>
          <a:p>
            <a:pPr>
              <a:lnSpc>
                <a:spcPct val="150000"/>
              </a:lnSpc>
              <a:defRPr/>
            </a:pPr>
            <a:r>
              <a:rPr lang="en-US" altLang="zh-CN" sz="1600" b="1" kern="100" dirty="0">
                <a:solidFill>
                  <a:srgbClr val="C00000"/>
                </a:solidFill>
                <a:latin typeface="Calibri" pitchFamily="34" charset="0"/>
                <a:cs typeface="Calibri" panose="020F0502020204030204" pitchFamily="34" charset="0"/>
              </a:rPr>
              <a:t>Tim Dean’s Comments</a:t>
            </a:r>
          </a:p>
          <a:p>
            <a:pPr>
              <a:lnSpc>
                <a:spcPct val="150000"/>
              </a:lnSpc>
              <a:defRPr/>
            </a:pPr>
            <a:r>
              <a:rPr lang="en-US" altLang="zh-CN" sz="1600" b="1" dirty="0">
                <a:solidFill>
                  <a:srgbClr val="002060"/>
                </a:solidFill>
                <a:latin typeface="Calibri" pitchFamily="34" charset="0"/>
                <a:cs typeface="Calibri" panose="020F0502020204030204" pitchFamily="34" charset="0"/>
              </a:rPr>
              <a:t>The “I” is just drinking, waiting and watching - but waiting and watching for nothing in particular: the motionless attention is an end in itself, is not strictly purposive.</a:t>
            </a:r>
          </a:p>
          <a:p>
            <a:pPr>
              <a:lnSpc>
                <a:spcPct val="150000"/>
              </a:lnSpc>
              <a:defRPr/>
            </a:pPr>
            <a:r>
              <a:rPr lang="en-US" altLang="zh-CN" sz="1600" b="1" dirty="0">
                <a:latin typeface="Calibri" pitchFamily="34" charset="0"/>
                <a:cs typeface="Calibri" panose="020F0502020204030204" pitchFamily="34" charset="0"/>
              </a:rPr>
              <a:t>Tim Dean, </a:t>
            </a:r>
            <a:r>
              <a:rPr lang="en-US" altLang="zh-CN" sz="1600" b="1" i="1" dirty="0">
                <a:latin typeface="Calibri" pitchFamily="34" charset="0"/>
                <a:cs typeface="Calibri" panose="020F0502020204030204" pitchFamily="34" charset="0"/>
              </a:rPr>
              <a:t>Gary Snyder and the American Unconscious: Inhabiting the Ground</a:t>
            </a:r>
            <a:r>
              <a:rPr lang="en-US" altLang="zh-CN" sz="1600" b="1" dirty="0">
                <a:latin typeface="Calibri" pitchFamily="34" charset="0"/>
                <a:cs typeface="Calibri" panose="020F0502020204030204" pitchFamily="34" charset="0"/>
              </a:rPr>
              <a:t>. London: The Macmillan Press, 1991.</a:t>
            </a:r>
            <a:endParaRPr lang="zh-CN" altLang="en-US" sz="1600" b="1" dirty="0">
              <a:latin typeface="Calibri" pitchFamily="34" charset="0"/>
              <a:cs typeface="Calibri" panose="020F0502020204030204" pitchFamily="34" charset="0"/>
            </a:endParaRPr>
          </a:p>
        </p:txBody>
      </p:sp>
    </p:spTree>
    <p:extLst>
      <p:ext uri="{BB962C8B-B14F-4D97-AF65-F5344CB8AC3E}">
        <p14:creationId xmlns:p14="http://schemas.microsoft.com/office/powerpoint/2010/main" val="3838580238"/>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DE88CCC-D1DE-4826-9AF0-346892079213}"/>
              </a:ext>
            </a:extLst>
          </p:cNvPr>
          <p:cNvSpPr txBox="1"/>
          <p:nvPr/>
        </p:nvSpPr>
        <p:spPr>
          <a:xfrm>
            <a:off x="467544" y="692696"/>
            <a:ext cx="8208912" cy="5292474"/>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altLang="zh-CN" sz="1600" b="1" dirty="0">
                <a:solidFill>
                  <a:srgbClr val="002060"/>
                </a:solidFill>
              </a:rPr>
              <a:t>Textual Analysis: Overt-and-Covert Poetic Progression</a:t>
            </a:r>
          </a:p>
          <a:p>
            <a:endParaRPr lang="en-US" altLang="zh-CN" sz="1600" b="1" dirty="0">
              <a:solidFill>
                <a:schemeClr val="accent6">
                  <a:lumMod val="50000"/>
                </a:schemeClr>
              </a:solidFill>
            </a:endParaRPr>
          </a:p>
          <a:p>
            <a:r>
              <a:rPr lang="en-US" altLang="zh-CN" sz="1600" b="1" dirty="0">
                <a:solidFill>
                  <a:schemeClr val="accent6">
                    <a:lumMod val="50000"/>
                  </a:schemeClr>
                </a:solidFill>
              </a:rPr>
              <a:t>Overt Poetic Progression</a:t>
            </a:r>
          </a:p>
          <a:p>
            <a:pPr marL="342900" indent="-342900">
              <a:lnSpc>
                <a:spcPct val="120000"/>
              </a:lnSpc>
              <a:buAutoNum type="arabicParenR"/>
            </a:pPr>
            <a:r>
              <a:rPr lang="en-US" altLang="zh-CN" sz="1600" b="1" kern="100" dirty="0">
                <a:effectLst/>
                <a:ea typeface="宋体" panose="02010600030101010101" pitchFamily="2" charset="-122"/>
              </a:rPr>
              <a:t>The collection is arranged according to the chronological order </a:t>
            </a:r>
            <a:r>
              <a:rPr lang="en-US" altLang="zh-CN" sz="1600" b="1" kern="100" dirty="0"/>
              <a:t>of Snyder’s work experiences with his meditation after his work </a:t>
            </a:r>
            <a:r>
              <a:rPr lang="en-US" altLang="zh-CN" sz="1600" b="1" kern="100" dirty="0">
                <a:effectLst/>
                <a:ea typeface="宋体" panose="02010600030101010101" pitchFamily="2" charset="-122"/>
              </a:rPr>
              <a:t>during the period of 1953-1958. </a:t>
            </a:r>
            <a:endParaRPr lang="en-US" altLang="zh-CN" sz="1600" b="1" kern="100" dirty="0">
              <a:ea typeface="宋体" panose="02010600030101010101" pitchFamily="2" charset="-122"/>
            </a:endParaRPr>
          </a:p>
          <a:p>
            <a:pPr marL="342900" indent="-342900">
              <a:lnSpc>
                <a:spcPct val="120000"/>
              </a:lnSpc>
              <a:buAutoNum type="arabicParenR"/>
            </a:pPr>
            <a:r>
              <a:rPr lang="en-US" altLang="zh-CN" sz="1600" b="1" kern="100" dirty="0">
                <a:ea typeface="宋体" panose="02010600030101010101" pitchFamily="2" charset="-122"/>
              </a:rPr>
              <a:t>Snyder’s work</a:t>
            </a:r>
            <a:r>
              <a:rPr lang="en-US" altLang="zh-CN" sz="1600" b="1" kern="100" dirty="0">
                <a:effectLst/>
                <a:ea typeface="宋体" panose="02010600030101010101" pitchFamily="2" charset="-122"/>
              </a:rPr>
              <a:t> runs a circle from West to East, and back to West: </a:t>
            </a:r>
            <a:r>
              <a:rPr lang="en-US" altLang="zh-CN" sz="1600" b="1" kern="100" dirty="0">
                <a:ea typeface="宋体" panose="02010600030101010101" pitchFamily="2" charset="-122"/>
              </a:rPr>
              <a:t>as a fire lookout on Sourdough Mountain in 1953, </a:t>
            </a:r>
            <a:r>
              <a:rPr lang="en-US" altLang="zh-CN" sz="1600" b="1" kern="100" dirty="0">
                <a:effectLst/>
                <a:ea typeface="宋体" panose="02010600030101010101" pitchFamily="2" charset="-122"/>
              </a:rPr>
              <a:t>as a trail crew </a:t>
            </a:r>
            <a:r>
              <a:rPr lang="en-GB" altLang="zh-CN" sz="1600" b="1" kern="100" dirty="0">
                <a:effectLst/>
                <a:ea typeface="宋体" panose="02010600030101010101" pitchFamily="2" charset="-122"/>
              </a:rPr>
              <a:t>labourer </a:t>
            </a:r>
            <a:r>
              <a:rPr lang="en-US" altLang="zh-CN" sz="1600" b="1" kern="100" dirty="0">
                <a:effectLst/>
                <a:ea typeface="宋体" panose="02010600030101010101" pitchFamily="2" charset="-122"/>
              </a:rPr>
              <a:t>in the Sierra in 1955, as a Zen practitioner in Japan in 1956, and as a wiper in the engine room of </a:t>
            </a:r>
            <a:r>
              <a:rPr lang="en-US" altLang="zh-CN" sz="1600" b="1" i="1" kern="100" dirty="0" err="1">
                <a:effectLst/>
                <a:ea typeface="宋体" panose="02010600030101010101" pitchFamily="2" charset="-122"/>
              </a:rPr>
              <a:t>Sappa</a:t>
            </a:r>
            <a:r>
              <a:rPr lang="en-US" altLang="zh-CN" sz="1600" b="1" i="1" kern="100" dirty="0">
                <a:effectLst/>
                <a:ea typeface="宋体" panose="02010600030101010101" pitchFamily="2" charset="-122"/>
              </a:rPr>
              <a:t> Creek</a:t>
            </a:r>
            <a:r>
              <a:rPr lang="en-US" altLang="zh-CN" sz="1600" b="1" kern="100" dirty="0">
                <a:effectLst/>
                <a:ea typeface="宋体" panose="02010600030101010101" pitchFamily="2" charset="-122"/>
              </a:rPr>
              <a:t> at sea in 1957. </a:t>
            </a:r>
          </a:p>
          <a:p>
            <a:pPr>
              <a:lnSpc>
                <a:spcPct val="120000"/>
              </a:lnSpc>
            </a:pPr>
            <a:endParaRPr lang="en-US" altLang="zh-CN" sz="1600" b="1" kern="100" dirty="0">
              <a:ea typeface="宋体" panose="02010600030101010101" pitchFamily="2" charset="-122"/>
            </a:endParaRPr>
          </a:p>
          <a:p>
            <a:pPr>
              <a:lnSpc>
                <a:spcPct val="120000"/>
              </a:lnSpc>
            </a:pPr>
            <a:r>
              <a:rPr lang="en-US" altLang="zh-CN" sz="1600" b="1" kern="100" dirty="0">
                <a:solidFill>
                  <a:schemeClr val="accent6">
                    <a:lumMod val="50000"/>
                  </a:schemeClr>
                </a:solidFill>
                <a:effectLst/>
                <a:ea typeface="宋体" panose="02010600030101010101" pitchFamily="2" charset="-122"/>
              </a:rPr>
              <a:t>Covert </a:t>
            </a:r>
            <a:r>
              <a:rPr lang="en-US" altLang="zh-CN" sz="1600" b="1" kern="100" dirty="0">
                <a:solidFill>
                  <a:schemeClr val="accent6">
                    <a:lumMod val="50000"/>
                  </a:schemeClr>
                </a:solidFill>
                <a:ea typeface="宋体" panose="02010600030101010101" pitchFamily="2" charset="-122"/>
              </a:rPr>
              <a:t>P</a:t>
            </a:r>
            <a:r>
              <a:rPr lang="en-US" altLang="zh-CN" sz="1600" b="1" kern="100" dirty="0">
                <a:solidFill>
                  <a:schemeClr val="accent6">
                    <a:lumMod val="50000"/>
                  </a:schemeClr>
                </a:solidFill>
                <a:effectLst/>
                <a:ea typeface="宋体" panose="02010600030101010101" pitchFamily="2" charset="-122"/>
              </a:rPr>
              <a:t>oetic </a:t>
            </a:r>
            <a:r>
              <a:rPr lang="en-US" altLang="zh-CN" sz="1600" b="1" kern="100" dirty="0">
                <a:solidFill>
                  <a:schemeClr val="accent6">
                    <a:lumMod val="50000"/>
                  </a:schemeClr>
                </a:solidFill>
                <a:ea typeface="宋体" panose="02010600030101010101" pitchFamily="2" charset="-122"/>
              </a:rPr>
              <a:t>P</a:t>
            </a:r>
            <a:r>
              <a:rPr lang="en-US" altLang="zh-CN" sz="1600" b="1" kern="100" dirty="0">
                <a:solidFill>
                  <a:schemeClr val="accent6">
                    <a:lumMod val="50000"/>
                  </a:schemeClr>
                </a:solidFill>
                <a:effectLst/>
                <a:ea typeface="宋体" panose="02010600030101010101" pitchFamily="2" charset="-122"/>
              </a:rPr>
              <a:t>rogression</a:t>
            </a:r>
          </a:p>
          <a:p>
            <a:pPr marL="342900" indent="-342900">
              <a:lnSpc>
                <a:spcPct val="120000"/>
              </a:lnSpc>
              <a:buAutoNum type="arabicParenR"/>
            </a:pPr>
            <a:r>
              <a:rPr lang="en-US" altLang="zh-CN" sz="1600" b="1" kern="100" dirty="0">
                <a:ea typeface="宋体" panose="02010600030101010101" pitchFamily="2" charset="-122"/>
              </a:rPr>
              <a:t>Snyder’s</a:t>
            </a:r>
            <a:r>
              <a:rPr lang="en-US" altLang="zh-CN" sz="1600" b="1" i="1" kern="100" dirty="0">
                <a:ea typeface="宋体" panose="02010600030101010101" pitchFamily="2" charset="-122"/>
              </a:rPr>
              <a:t> Riprap</a:t>
            </a:r>
            <a:r>
              <a:rPr lang="en-US" altLang="zh-CN" sz="1600" b="1" kern="100" dirty="0">
                <a:ea typeface="宋体" panose="02010600030101010101" pitchFamily="2" charset="-122"/>
              </a:rPr>
              <a:t> was published in 1959, one year after the publication of his translation of </a:t>
            </a:r>
            <a:r>
              <a:rPr lang="en-US" altLang="zh-CN" sz="1600" b="1" i="1" kern="100" dirty="0">
                <a:ea typeface="宋体" panose="02010600030101010101" pitchFamily="2" charset="-122"/>
              </a:rPr>
              <a:t>Cold Mountain Poems</a:t>
            </a:r>
            <a:r>
              <a:rPr lang="en-US" altLang="zh-CN" sz="1600" b="1" kern="100" dirty="0">
                <a:ea typeface="宋体" panose="02010600030101010101" pitchFamily="2" charset="-122"/>
              </a:rPr>
              <a:t> (1958) in </a:t>
            </a:r>
            <a:r>
              <a:rPr lang="en-US" altLang="zh-CN" sz="1600" b="1" i="1" kern="100" dirty="0">
                <a:ea typeface="宋体" panose="02010600030101010101" pitchFamily="2" charset="-122"/>
              </a:rPr>
              <a:t>Evergreen Review, </a:t>
            </a:r>
            <a:r>
              <a:rPr lang="en-US" altLang="zh-CN" sz="1600" b="1" kern="100" dirty="0">
                <a:ea typeface="宋体" panose="02010600030101010101" pitchFamily="2" charset="-122"/>
              </a:rPr>
              <a:t>and one year before the publication of his first mythical poetry </a:t>
            </a:r>
            <a:r>
              <a:rPr lang="en-US" altLang="zh-CN" sz="1600" b="1" i="1" kern="100" dirty="0">
                <a:ea typeface="宋体" panose="02010600030101010101" pitchFamily="2" charset="-122"/>
              </a:rPr>
              <a:t>Myths &amp; Texts </a:t>
            </a:r>
            <a:r>
              <a:rPr lang="en-US" altLang="zh-CN" sz="1600" b="1" kern="100" dirty="0">
                <a:ea typeface="宋体" panose="02010600030101010101" pitchFamily="2" charset="-122"/>
              </a:rPr>
              <a:t>(1960), but some of his lyrical and mythical poems and translation poems were written during the same period 1955-1958.</a:t>
            </a:r>
          </a:p>
          <a:p>
            <a:pPr marL="342900" indent="-342900">
              <a:lnSpc>
                <a:spcPct val="120000"/>
              </a:lnSpc>
              <a:buAutoNum type="arabicParenR"/>
            </a:pPr>
            <a:r>
              <a:rPr lang="en-US" altLang="zh-CN" sz="1600" b="1" kern="100" dirty="0">
                <a:ea typeface="宋体" panose="02010600030101010101" pitchFamily="2" charset="-122"/>
              </a:rPr>
              <a:t>Snyder’s adaptation of </a:t>
            </a:r>
            <a:r>
              <a:rPr lang="en-US" altLang="zh-CN" sz="1600" b="1" i="1" kern="100" dirty="0">
                <a:ea typeface="宋体" panose="02010600030101010101" pitchFamily="2" charset="-122"/>
              </a:rPr>
              <a:t>Cold Mountains Poems </a:t>
            </a:r>
            <a:r>
              <a:rPr lang="en-US" altLang="zh-CN" sz="1600" b="1" kern="100" dirty="0">
                <a:ea typeface="宋体" panose="02010600030101010101" pitchFamily="2" charset="-122"/>
              </a:rPr>
              <a:t>was embedded in his poetic narration of </a:t>
            </a:r>
            <a:r>
              <a:rPr lang="en-US" altLang="zh-CN" sz="1600" b="1" i="1" kern="100" dirty="0">
                <a:ea typeface="宋体" panose="02010600030101010101" pitchFamily="2" charset="-122"/>
              </a:rPr>
              <a:t>Riprap</a:t>
            </a:r>
            <a:r>
              <a:rPr lang="en-US" altLang="zh-CN" sz="1600" b="1" kern="100" dirty="0">
                <a:ea typeface="宋体" panose="02010600030101010101" pitchFamily="2" charset="-122"/>
              </a:rPr>
              <a:t>, which in turn give a unity to the thematic structure “work, Chan and ecology” in its covert poetic progression.</a:t>
            </a:r>
            <a:endParaRPr lang="zh-CN" altLang="en-US" sz="1600" b="1" dirty="0">
              <a:solidFill>
                <a:srgbClr val="002060"/>
              </a:solidFill>
            </a:endParaRPr>
          </a:p>
        </p:txBody>
      </p:sp>
    </p:spTree>
    <p:extLst>
      <p:ext uri="{BB962C8B-B14F-4D97-AF65-F5344CB8AC3E}">
        <p14:creationId xmlns:p14="http://schemas.microsoft.com/office/powerpoint/2010/main" val="1394185164"/>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0BDB02B-17D7-4794-8002-41150D50F1F9}"/>
              </a:ext>
            </a:extLst>
          </p:cNvPr>
          <p:cNvSpPr txBox="1"/>
          <p:nvPr/>
        </p:nvSpPr>
        <p:spPr>
          <a:xfrm>
            <a:off x="395536" y="620688"/>
            <a:ext cx="6480720" cy="663515"/>
          </a:xfrm>
          <a:prstGeom prst="rect">
            <a:avLst/>
          </a:prstGeom>
          <a:noFill/>
        </p:spPr>
        <p:txBody>
          <a:bodyPr wrap="square" rtlCol="0">
            <a:spAutoFit/>
          </a:bodyPr>
          <a:lstStyle/>
          <a:p>
            <a:pPr algn="just">
              <a:lnSpc>
                <a:spcPct val="120000"/>
              </a:lnSpc>
            </a:pPr>
            <a:r>
              <a:rPr lang="en-US" altLang="zh-CN" sz="1600" b="1" kern="100" dirty="0">
                <a:solidFill>
                  <a:srgbClr val="811C17"/>
                </a:solidFill>
                <a:effectLst/>
                <a:latin typeface="+mj-lt"/>
                <a:ea typeface="宋体" panose="02010600030101010101" pitchFamily="2" charset="-122"/>
              </a:rPr>
              <a:t>Case Study</a:t>
            </a:r>
            <a:endParaRPr lang="zh-CN" altLang="zh-CN" sz="1600" kern="100" dirty="0">
              <a:solidFill>
                <a:srgbClr val="811C17"/>
              </a:solidFill>
              <a:effectLst/>
              <a:latin typeface="+mj-lt"/>
              <a:ea typeface="宋体" panose="02010600030101010101" pitchFamily="2" charset="-122"/>
            </a:endParaRPr>
          </a:p>
          <a:p>
            <a:pPr algn="just">
              <a:lnSpc>
                <a:spcPct val="120000"/>
              </a:lnSpc>
            </a:pPr>
            <a:r>
              <a:rPr lang="en-US" altLang="zh-CN" sz="1600" b="1" kern="100" dirty="0">
                <a:solidFill>
                  <a:srgbClr val="002060"/>
                </a:solidFill>
                <a:effectLst/>
                <a:latin typeface="+mj-lt"/>
                <a:ea typeface="宋体" panose="02010600030101010101" pitchFamily="2" charset="-122"/>
              </a:rPr>
              <a:t>Example 1: the first poem “Mid-August at Sourdough Mountain Lookout”</a:t>
            </a:r>
            <a:endParaRPr lang="zh-CN" altLang="zh-CN" sz="1600" kern="100" dirty="0">
              <a:solidFill>
                <a:srgbClr val="002060"/>
              </a:solidFill>
              <a:effectLst/>
              <a:latin typeface="+mj-lt"/>
              <a:ea typeface="宋体" panose="02010600030101010101" pitchFamily="2" charset="-122"/>
            </a:endParaRPr>
          </a:p>
        </p:txBody>
      </p:sp>
      <p:sp>
        <p:nvSpPr>
          <p:cNvPr id="3" name="文本框 2">
            <a:extLst>
              <a:ext uri="{FF2B5EF4-FFF2-40B4-BE49-F238E27FC236}">
                <a16:creationId xmlns:a16="http://schemas.microsoft.com/office/drawing/2014/main" id="{A9D885C2-D672-40C3-91CE-F62C3D39B03F}"/>
              </a:ext>
            </a:extLst>
          </p:cNvPr>
          <p:cNvSpPr txBox="1"/>
          <p:nvPr/>
        </p:nvSpPr>
        <p:spPr>
          <a:xfrm>
            <a:off x="144488" y="1284203"/>
            <a:ext cx="3960440" cy="3322704"/>
          </a:xfrm>
          <a:prstGeom prst="rect">
            <a:avLst/>
          </a:prstGeom>
          <a:noFill/>
        </p:spPr>
        <p:txBody>
          <a:bodyPr wrap="square" rtlCol="0">
            <a:spAutoFit/>
          </a:bodyPr>
          <a:lstStyle/>
          <a:p>
            <a:pPr marL="381000">
              <a:lnSpc>
                <a:spcPct val="120000"/>
              </a:lnSpc>
            </a:pPr>
            <a:r>
              <a:rPr lang="en-US" altLang="zh-CN" sz="1600" b="1" kern="100" dirty="0">
                <a:effectLst/>
                <a:ea typeface="宋体" panose="02010600030101010101" pitchFamily="2" charset="-122"/>
              </a:rPr>
              <a:t>Down valley a smoke haze</a:t>
            </a:r>
            <a:endParaRPr lang="zh-CN" altLang="zh-CN" sz="1600" b="1" kern="100" dirty="0">
              <a:effectLst/>
              <a:ea typeface="宋体" panose="02010600030101010101" pitchFamily="2" charset="-122"/>
            </a:endParaRPr>
          </a:p>
          <a:p>
            <a:pPr marL="381000">
              <a:lnSpc>
                <a:spcPct val="120000"/>
              </a:lnSpc>
            </a:pPr>
            <a:r>
              <a:rPr lang="en-US" altLang="zh-CN" sz="1600" b="1" kern="100" dirty="0">
                <a:effectLst/>
                <a:ea typeface="宋体" panose="02010600030101010101" pitchFamily="2" charset="-122"/>
              </a:rPr>
              <a:t>Three days heat, after five days rain</a:t>
            </a:r>
            <a:endParaRPr lang="en-US" altLang="zh-CN" sz="1600" b="1" kern="100" dirty="0">
              <a:ea typeface="宋体" panose="02010600030101010101" pitchFamily="2" charset="-122"/>
            </a:endParaRPr>
          </a:p>
          <a:p>
            <a:pPr marL="381000">
              <a:lnSpc>
                <a:spcPct val="120000"/>
              </a:lnSpc>
            </a:pPr>
            <a:r>
              <a:rPr lang="en-US" altLang="zh-CN" sz="1600" b="1" kern="100" dirty="0">
                <a:effectLst/>
                <a:ea typeface="宋体" panose="02010600030101010101" pitchFamily="2" charset="-122"/>
              </a:rPr>
              <a:t>Pitch glows on the fir-cones</a:t>
            </a:r>
            <a:endParaRPr lang="en-US" altLang="zh-CN" sz="1600" b="1" kern="100" dirty="0">
              <a:ea typeface="宋体" panose="02010600030101010101" pitchFamily="2" charset="-122"/>
            </a:endParaRPr>
          </a:p>
          <a:p>
            <a:pPr marL="381000">
              <a:lnSpc>
                <a:spcPct val="120000"/>
              </a:lnSpc>
            </a:pPr>
            <a:r>
              <a:rPr lang="en-US" altLang="zh-CN" sz="1600" b="1" kern="100" dirty="0">
                <a:effectLst/>
                <a:ea typeface="宋体" panose="02010600030101010101" pitchFamily="2" charset="-122"/>
              </a:rPr>
              <a:t>Across rocks and meadows</a:t>
            </a:r>
            <a:endParaRPr lang="en-US" altLang="zh-CN" sz="1600" b="1" kern="100" dirty="0">
              <a:ea typeface="宋体" panose="02010600030101010101" pitchFamily="2" charset="-122"/>
            </a:endParaRPr>
          </a:p>
          <a:p>
            <a:pPr marL="381000">
              <a:lnSpc>
                <a:spcPct val="120000"/>
              </a:lnSpc>
            </a:pPr>
            <a:r>
              <a:rPr lang="en-US" altLang="zh-CN" sz="1600" b="1" kern="100" dirty="0">
                <a:effectLst/>
                <a:ea typeface="宋体" panose="02010600030101010101" pitchFamily="2" charset="-122"/>
              </a:rPr>
              <a:t>Swarms of new flies.</a:t>
            </a:r>
            <a:endParaRPr lang="zh-CN" altLang="zh-CN" sz="1600" b="1" kern="100" dirty="0">
              <a:effectLst/>
              <a:ea typeface="宋体" panose="02010600030101010101" pitchFamily="2" charset="-122"/>
            </a:endParaRPr>
          </a:p>
          <a:p>
            <a:pPr marL="381000">
              <a:lnSpc>
                <a:spcPct val="120000"/>
              </a:lnSpc>
            </a:pPr>
            <a:r>
              <a:rPr lang="en-US" altLang="zh-CN" sz="1600" b="1" kern="100" dirty="0">
                <a:effectLst/>
                <a:ea typeface="宋体" panose="02010600030101010101" pitchFamily="2" charset="-122"/>
              </a:rPr>
              <a:t> </a:t>
            </a:r>
            <a:endParaRPr lang="zh-CN" altLang="zh-CN" sz="1600" b="1" kern="100" dirty="0">
              <a:effectLst/>
              <a:ea typeface="宋体" panose="02010600030101010101" pitchFamily="2" charset="-122"/>
            </a:endParaRPr>
          </a:p>
          <a:p>
            <a:pPr marL="381000">
              <a:lnSpc>
                <a:spcPct val="120000"/>
              </a:lnSpc>
            </a:pPr>
            <a:r>
              <a:rPr lang="en-US" altLang="zh-CN" sz="1600" b="1" kern="100" dirty="0">
                <a:effectLst/>
                <a:ea typeface="宋体" panose="02010600030101010101" pitchFamily="2" charset="-122"/>
              </a:rPr>
              <a:t>I cannot remember things I once read</a:t>
            </a:r>
            <a:endParaRPr lang="zh-CN" altLang="zh-CN" sz="1600" b="1" kern="100" dirty="0">
              <a:effectLst/>
              <a:ea typeface="宋体" panose="02010600030101010101" pitchFamily="2" charset="-122"/>
            </a:endParaRPr>
          </a:p>
          <a:p>
            <a:pPr marL="381000">
              <a:lnSpc>
                <a:spcPct val="120000"/>
              </a:lnSpc>
            </a:pPr>
            <a:r>
              <a:rPr lang="en-US" altLang="zh-CN" sz="1600" b="1" kern="100" dirty="0">
                <a:effectLst/>
                <a:ea typeface="宋体" panose="02010600030101010101" pitchFamily="2" charset="-122"/>
              </a:rPr>
              <a:t>A few friends, but they are in cities.</a:t>
            </a:r>
            <a:endParaRPr lang="zh-CN" altLang="zh-CN" sz="1600" b="1" kern="100" dirty="0">
              <a:effectLst/>
              <a:ea typeface="宋体" panose="02010600030101010101" pitchFamily="2" charset="-122"/>
            </a:endParaRPr>
          </a:p>
          <a:p>
            <a:pPr marL="381000">
              <a:lnSpc>
                <a:spcPct val="120000"/>
              </a:lnSpc>
            </a:pPr>
            <a:r>
              <a:rPr lang="en-US" altLang="zh-CN" sz="1600" b="1" kern="100" dirty="0">
                <a:effectLst/>
                <a:ea typeface="宋体" panose="02010600030101010101" pitchFamily="2" charset="-122"/>
              </a:rPr>
              <a:t>Drinking cold snow-water from a tin cup</a:t>
            </a:r>
            <a:endParaRPr lang="zh-CN" altLang="zh-CN" sz="1600" b="1" kern="100" dirty="0">
              <a:effectLst/>
              <a:ea typeface="宋体" panose="02010600030101010101" pitchFamily="2" charset="-122"/>
            </a:endParaRPr>
          </a:p>
          <a:p>
            <a:pPr marL="381000">
              <a:lnSpc>
                <a:spcPct val="120000"/>
              </a:lnSpc>
            </a:pPr>
            <a:r>
              <a:rPr lang="en-US" altLang="zh-CN" sz="1600" b="1" kern="100" dirty="0">
                <a:effectLst/>
                <a:ea typeface="宋体" panose="02010600030101010101" pitchFamily="2" charset="-122"/>
              </a:rPr>
              <a:t>Looking down for miles</a:t>
            </a:r>
            <a:endParaRPr lang="en-US" altLang="zh-CN" sz="1600" b="1" kern="100" dirty="0">
              <a:ea typeface="宋体" panose="02010600030101010101" pitchFamily="2" charset="-122"/>
            </a:endParaRPr>
          </a:p>
          <a:p>
            <a:pPr marL="381000">
              <a:lnSpc>
                <a:spcPct val="120000"/>
              </a:lnSpc>
            </a:pPr>
            <a:r>
              <a:rPr lang="en-US" altLang="zh-CN" sz="1600" b="1" kern="100" dirty="0">
                <a:effectLst/>
                <a:ea typeface="宋体" panose="02010600030101010101" pitchFamily="2" charset="-122"/>
              </a:rPr>
              <a:t>Through high still air. (</a:t>
            </a:r>
            <a:r>
              <a:rPr lang="en-US" altLang="zh-CN" sz="1600" b="1" i="1" kern="100" dirty="0">
                <a:effectLst/>
                <a:ea typeface="宋体" panose="02010600030101010101" pitchFamily="2" charset="-122"/>
              </a:rPr>
              <a:t>RCM</a:t>
            </a:r>
            <a:r>
              <a:rPr lang="en-US" altLang="zh-CN" sz="1600" b="1" kern="100" dirty="0">
                <a:effectLst/>
                <a:ea typeface="宋体" panose="02010600030101010101" pitchFamily="2" charset="-122"/>
              </a:rPr>
              <a:t> 3)</a:t>
            </a:r>
            <a:endParaRPr lang="zh-CN" altLang="en-US" dirty="0"/>
          </a:p>
        </p:txBody>
      </p:sp>
      <p:sp>
        <p:nvSpPr>
          <p:cNvPr id="4" name="文本框 3">
            <a:extLst>
              <a:ext uri="{FF2B5EF4-FFF2-40B4-BE49-F238E27FC236}">
                <a16:creationId xmlns:a16="http://schemas.microsoft.com/office/drawing/2014/main" id="{7E4A4D65-15CB-4E8F-9F16-26043DD3F64B}"/>
              </a:ext>
            </a:extLst>
          </p:cNvPr>
          <p:cNvSpPr txBox="1"/>
          <p:nvPr/>
        </p:nvSpPr>
        <p:spPr>
          <a:xfrm>
            <a:off x="4139952" y="1370263"/>
            <a:ext cx="4752528" cy="4989956"/>
          </a:xfrm>
          <a:prstGeom prst="rect">
            <a:avLst/>
          </a:prstGeom>
          <a:noFill/>
        </p:spPr>
        <p:txBody>
          <a:bodyPr wrap="square" rtlCol="0">
            <a:spAutoFit/>
          </a:bodyPr>
          <a:lstStyle/>
          <a:p>
            <a:pPr marL="342900" indent="-342900">
              <a:lnSpc>
                <a:spcPct val="114000"/>
              </a:lnSpc>
              <a:buAutoNum type="arabicParenR"/>
            </a:pPr>
            <a:r>
              <a:rPr lang="en-US" altLang="zh-CN" sz="1400" b="1" kern="100" dirty="0">
                <a:solidFill>
                  <a:srgbClr val="002060"/>
                </a:solidFill>
                <a:effectLst/>
                <a:ea typeface="宋体" panose="02010600030101010101" pitchFamily="2" charset="-122"/>
              </a:rPr>
              <a:t>main features of Chinese style: </a:t>
            </a:r>
            <a:r>
              <a:rPr lang="en-US" altLang="zh-CN" sz="1400" b="1" kern="100" dirty="0">
                <a:effectLst/>
                <a:ea typeface="宋体" panose="02010600030101010101" pitchFamily="2" charset="-122"/>
              </a:rPr>
              <a:t>two short stanzas, a five or seven-character line, laconic diction, paralleled structure, small-juxtaposed images, and plain style</a:t>
            </a:r>
          </a:p>
          <a:p>
            <a:pPr marL="342900" indent="-342900">
              <a:lnSpc>
                <a:spcPct val="114000"/>
              </a:lnSpc>
              <a:buFontTx/>
              <a:buAutoNum type="arabicParenR"/>
            </a:pPr>
            <a:r>
              <a:rPr lang="en-US" altLang="zh-CN" sz="1400" b="1" kern="100" dirty="0">
                <a:solidFill>
                  <a:srgbClr val="002060"/>
                </a:solidFill>
                <a:ea typeface="宋体" panose="02010600030101010101" pitchFamily="2" charset="-122"/>
              </a:rPr>
              <a:t>omission of “I” and “</a:t>
            </a:r>
            <a:r>
              <a:rPr lang="en-US" altLang="zh-CN" sz="1400" b="1" kern="100" dirty="0">
                <a:solidFill>
                  <a:srgbClr val="002060"/>
                </a:solidFill>
              </a:rPr>
              <a:t>the /a ” before ‘valley’ </a:t>
            </a:r>
            <a:r>
              <a:rPr lang="en-US" altLang="zh-CN" sz="1400" b="1" kern="100" dirty="0">
                <a:solidFill>
                  <a:srgbClr val="002060"/>
                </a:solidFill>
                <a:ea typeface="宋体" panose="02010600030101010101" pitchFamily="2" charset="-122"/>
              </a:rPr>
              <a:t>in the first stanza: T</a:t>
            </a:r>
            <a:r>
              <a:rPr lang="en-US" altLang="zh-CN" sz="1400" b="1" kern="100" dirty="0"/>
              <a:t>he adverbial phrase, “down valley,” hints at the persona ‘I’ looking down the scenes from a mountain top before his decent. The reader still feels his existence as an observer. </a:t>
            </a:r>
            <a:endParaRPr lang="en-US" altLang="zh-CN" sz="1400" b="1" kern="100" dirty="0">
              <a:solidFill>
                <a:srgbClr val="002060"/>
              </a:solidFill>
              <a:effectLst/>
              <a:ea typeface="宋体" panose="02010600030101010101" pitchFamily="2" charset="-122"/>
            </a:endParaRPr>
          </a:p>
          <a:p>
            <a:pPr marL="342900" indent="-342900">
              <a:lnSpc>
                <a:spcPct val="114000"/>
              </a:lnSpc>
              <a:buAutoNum type="arabicParenR"/>
            </a:pPr>
            <a:r>
              <a:rPr lang="en-US" altLang="zh-CN" sz="1400" b="1" kern="100" dirty="0">
                <a:solidFill>
                  <a:srgbClr val="002060"/>
                </a:solidFill>
                <a:ea typeface="宋体" panose="02010600030101010101" pitchFamily="2" charset="-122"/>
              </a:rPr>
              <a:t>nature-Chan image: </a:t>
            </a:r>
            <a:r>
              <a:rPr lang="en-US" altLang="zh-CN" sz="1400" b="1" kern="100" dirty="0">
                <a:effectLst/>
                <a:ea typeface="宋体" panose="02010600030101010101" pitchFamily="2" charset="-122"/>
              </a:rPr>
              <a:t>“Three days heat, after five days rain” not only produces a caesura, but also indicates that after forest fire and rain, the poet began his meditation on the land. </a:t>
            </a:r>
          </a:p>
          <a:p>
            <a:pPr marL="342900" indent="-342900">
              <a:lnSpc>
                <a:spcPct val="114000"/>
              </a:lnSpc>
              <a:buAutoNum type="arabicParenR"/>
            </a:pPr>
            <a:r>
              <a:rPr lang="en-US" altLang="zh-CN" sz="1400" b="1" kern="100" dirty="0">
                <a:ea typeface="宋体" panose="02010600030101010101" pitchFamily="2" charset="-122"/>
              </a:rPr>
              <a:t>In the first stanza, the poet perceives that things have obviously changed: “swarms of new flies” due to fire and rain, which recalls the last lines of the poem “Riprap.”</a:t>
            </a:r>
          </a:p>
          <a:p>
            <a:pPr marL="342900" indent="-342900">
              <a:lnSpc>
                <a:spcPct val="114000"/>
              </a:lnSpc>
              <a:buAutoNum type="arabicParenR" startAt="5"/>
            </a:pPr>
            <a:r>
              <a:rPr lang="en-GB" altLang="zh-CN" sz="1400" b="1" dirty="0">
                <a:latin typeface="Calibri" pitchFamily="34" charset="0"/>
              </a:rPr>
              <a:t>In this constantly changing world, “</a:t>
            </a:r>
            <a:r>
              <a:rPr lang="en-US" altLang="zh-CN" sz="1400" b="1" dirty="0">
                <a:latin typeface="Calibri" pitchFamily="34" charset="0"/>
              </a:rPr>
              <a:t>with the torment of fire and weight</a:t>
            </a:r>
            <a:r>
              <a:rPr lang="en-GB" altLang="zh-CN" sz="1400" b="1" dirty="0">
                <a:latin typeface="Calibri" pitchFamily="34" charset="0"/>
              </a:rPr>
              <a:t>,” rocks </a:t>
            </a:r>
            <a:r>
              <a:rPr lang="en-US" altLang="zh-CN" sz="1400" b="1" dirty="0">
                <a:latin typeface="Calibri" pitchFamily="34" charset="0"/>
              </a:rPr>
              <a:t>will be changed into granite, crystal and sediment. Likewise, when different cultures, thoughts and passions encounter each other, they will infiltrate, change and melt. </a:t>
            </a:r>
            <a:endParaRPr lang="zh-CN" altLang="en-US" sz="1400" b="1" kern="100" dirty="0">
              <a:ea typeface="宋体" panose="02010600030101010101" pitchFamily="2" charset="-122"/>
            </a:endParaRPr>
          </a:p>
        </p:txBody>
      </p:sp>
      <p:pic>
        <p:nvPicPr>
          <p:cNvPr id="8" name="图片 7" descr="手机屏幕截图&#10;&#10;描述已自动生成">
            <a:extLst>
              <a:ext uri="{FF2B5EF4-FFF2-40B4-BE49-F238E27FC236}">
                <a16:creationId xmlns:a16="http://schemas.microsoft.com/office/drawing/2014/main" id="{840411DC-9711-4F2C-B6E0-1C7635128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320" y="4900815"/>
            <a:ext cx="3152775" cy="1152525"/>
          </a:xfrm>
          <a:prstGeom prst="rect">
            <a:avLst/>
          </a:prstGeom>
        </p:spPr>
      </p:pic>
      <p:cxnSp>
        <p:nvCxnSpPr>
          <p:cNvPr id="10" name="直接连接符 9">
            <a:extLst>
              <a:ext uri="{FF2B5EF4-FFF2-40B4-BE49-F238E27FC236}">
                <a16:creationId xmlns:a16="http://schemas.microsoft.com/office/drawing/2014/main" id="{10726FC3-ED5D-4F79-BC7B-928980E0B4C1}"/>
              </a:ext>
            </a:extLst>
          </p:cNvPr>
          <p:cNvCxnSpPr/>
          <p:nvPr/>
        </p:nvCxnSpPr>
        <p:spPr>
          <a:xfrm>
            <a:off x="1547664" y="5805264"/>
            <a:ext cx="136815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接连接符 11">
            <a:extLst>
              <a:ext uri="{FF2B5EF4-FFF2-40B4-BE49-F238E27FC236}">
                <a16:creationId xmlns:a16="http://schemas.microsoft.com/office/drawing/2014/main" id="{1B4B5F16-395E-46E4-8C23-A959D2254F41}"/>
              </a:ext>
            </a:extLst>
          </p:cNvPr>
          <p:cNvCxnSpPr/>
          <p:nvPr/>
        </p:nvCxnSpPr>
        <p:spPr>
          <a:xfrm>
            <a:off x="683568" y="6021288"/>
            <a:ext cx="10801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直接连接符 13">
            <a:extLst>
              <a:ext uri="{FF2B5EF4-FFF2-40B4-BE49-F238E27FC236}">
                <a16:creationId xmlns:a16="http://schemas.microsoft.com/office/drawing/2014/main" id="{53D7B728-57DE-4BB9-BEDE-620028087261}"/>
              </a:ext>
            </a:extLst>
          </p:cNvPr>
          <p:cNvCxnSpPr/>
          <p:nvPr/>
        </p:nvCxnSpPr>
        <p:spPr>
          <a:xfrm>
            <a:off x="1547664" y="5373216"/>
            <a:ext cx="201622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直接连接符 15">
            <a:extLst>
              <a:ext uri="{FF2B5EF4-FFF2-40B4-BE49-F238E27FC236}">
                <a16:creationId xmlns:a16="http://schemas.microsoft.com/office/drawing/2014/main" id="{0E256CC9-E393-4306-AEBF-A541388DDCE9}"/>
              </a:ext>
            </a:extLst>
          </p:cNvPr>
          <p:cNvCxnSpPr/>
          <p:nvPr/>
        </p:nvCxnSpPr>
        <p:spPr>
          <a:xfrm>
            <a:off x="683568" y="1628800"/>
            <a:ext cx="8640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直接连接符 17">
            <a:extLst>
              <a:ext uri="{FF2B5EF4-FFF2-40B4-BE49-F238E27FC236}">
                <a16:creationId xmlns:a16="http://schemas.microsoft.com/office/drawing/2014/main" id="{FF52F210-22F2-4C30-8631-0BDDE8D16052}"/>
              </a:ext>
            </a:extLst>
          </p:cNvPr>
          <p:cNvCxnSpPr/>
          <p:nvPr/>
        </p:nvCxnSpPr>
        <p:spPr>
          <a:xfrm>
            <a:off x="683568" y="1932274"/>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直接连接符 19">
            <a:extLst>
              <a:ext uri="{FF2B5EF4-FFF2-40B4-BE49-F238E27FC236}">
                <a16:creationId xmlns:a16="http://schemas.microsoft.com/office/drawing/2014/main" id="{C86939F2-C469-4089-9B89-A5A6C55E1AEF}"/>
              </a:ext>
            </a:extLst>
          </p:cNvPr>
          <p:cNvCxnSpPr/>
          <p:nvPr/>
        </p:nvCxnSpPr>
        <p:spPr>
          <a:xfrm>
            <a:off x="683568" y="2780928"/>
            <a:ext cx="15481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直接连接符 21">
            <a:extLst>
              <a:ext uri="{FF2B5EF4-FFF2-40B4-BE49-F238E27FC236}">
                <a16:creationId xmlns:a16="http://schemas.microsoft.com/office/drawing/2014/main" id="{E5452194-BF0B-4A29-8E7F-17B0A11FB987}"/>
              </a:ext>
            </a:extLst>
          </p:cNvPr>
          <p:cNvCxnSpPr/>
          <p:nvPr/>
        </p:nvCxnSpPr>
        <p:spPr>
          <a:xfrm>
            <a:off x="683568" y="3356992"/>
            <a:ext cx="30175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直接连接符 27">
            <a:extLst>
              <a:ext uri="{FF2B5EF4-FFF2-40B4-BE49-F238E27FC236}">
                <a16:creationId xmlns:a16="http://schemas.microsoft.com/office/drawing/2014/main" id="{7F4DBB37-BC4D-4214-900B-16CC7246A349}"/>
              </a:ext>
            </a:extLst>
          </p:cNvPr>
          <p:cNvCxnSpPr/>
          <p:nvPr/>
        </p:nvCxnSpPr>
        <p:spPr>
          <a:xfrm>
            <a:off x="683568" y="3933056"/>
            <a:ext cx="20162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直接连接符 29">
            <a:extLst>
              <a:ext uri="{FF2B5EF4-FFF2-40B4-BE49-F238E27FC236}">
                <a16:creationId xmlns:a16="http://schemas.microsoft.com/office/drawing/2014/main" id="{0C8CA915-ECBD-40C8-9F31-9F71064D8FC0}"/>
              </a:ext>
            </a:extLst>
          </p:cNvPr>
          <p:cNvCxnSpPr>
            <a:endCxn id="3" idx="2"/>
          </p:cNvCxnSpPr>
          <p:nvPr/>
        </p:nvCxnSpPr>
        <p:spPr>
          <a:xfrm>
            <a:off x="683568" y="4606907"/>
            <a:ext cx="14411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直接连接符 31">
            <a:extLst>
              <a:ext uri="{FF2B5EF4-FFF2-40B4-BE49-F238E27FC236}">
                <a16:creationId xmlns:a16="http://schemas.microsoft.com/office/drawing/2014/main" id="{CA7B1971-F4B8-4768-A12B-82E24226CF6D}"/>
              </a:ext>
            </a:extLst>
          </p:cNvPr>
          <p:cNvCxnSpPr/>
          <p:nvPr/>
        </p:nvCxnSpPr>
        <p:spPr>
          <a:xfrm>
            <a:off x="683568" y="4293096"/>
            <a:ext cx="1800200"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箭头: 右 34">
            <a:extLst>
              <a:ext uri="{FF2B5EF4-FFF2-40B4-BE49-F238E27FC236}">
                <a16:creationId xmlns:a16="http://schemas.microsoft.com/office/drawing/2014/main" id="{DC425B42-088A-434F-9166-42FE699CAC63}"/>
              </a:ext>
            </a:extLst>
          </p:cNvPr>
          <p:cNvSpPr/>
          <p:nvPr/>
        </p:nvSpPr>
        <p:spPr>
          <a:xfrm>
            <a:off x="3203848" y="5556342"/>
            <a:ext cx="1152128" cy="159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37686077"/>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2E8CBDB-7F12-4A6A-8660-3D694842E5B8}"/>
              </a:ext>
            </a:extLst>
          </p:cNvPr>
          <p:cNvSpPr txBox="1"/>
          <p:nvPr/>
        </p:nvSpPr>
        <p:spPr>
          <a:xfrm>
            <a:off x="251520" y="764704"/>
            <a:ext cx="8640960" cy="1845377"/>
          </a:xfrm>
          <a:prstGeom prst="rect">
            <a:avLst/>
          </a:prstGeom>
          <a:noFill/>
        </p:spPr>
        <p:txBody>
          <a:bodyPr wrap="square" rtlCol="0">
            <a:spAutoFit/>
          </a:bodyPr>
          <a:lstStyle/>
          <a:p>
            <a:pPr>
              <a:lnSpc>
                <a:spcPct val="120000"/>
              </a:lnSpc>
            </a:pPr>
            <a:r>
              <a:rPr lang="en-US" altLang="zh-CN" sz="1600" b="1" kern="100" dirty="0">
                <a:effectLst/>
                <a:ea typeface="宋体" panose="02010600030101010101" pitchFamily="2" charset="-122"/>
              </a:rPr>
              <a:t>6) In the second stanza, the poet appears with his thoughts changed. The first two lines of the </a:t>
            </a:r>
          </a:p>
          <a:p>
            <a:pPr>
              <a:lnSpc>
                <a:spcPct val="120000"/>
              </a:lnSpc>
            </a:pPr>
            <a:r>
              <a:rPr lang="en-US" altLang="zh-CN" sz="1600" b="1" kern="100" dirty="0">
                <a:ea typeface="宋体" panose="02010600030101010101" pitchFamily="2" charset="-122"/>
              </a:rPr>
              <a:t>     </a:t>
            </a:r>
            <a:r>
              <a:rPr lang="en-US" altLang="zh-CN" sz="1600" b="1" kern="100" dirty="0">
                <a:effectLst/>
                <a:ea typeface="宋体" panose="02010600030101010101" pitchFamily="2" charset="-122"/>
              </a:rPr>
              <a:t>second stanza suggest that the speaker is already alienated from his past. </a:t>
            </a:r>
          </a:p>
          <a:p>
            <a:pPr>
              <a:lnSpc>
                <a:spcPct val="120000"/>
              </a:lnSpc>
            </a:pPr>
            <a:r>
              <a:rPr lang="en-US" altLang="zh-CN" sz="1600" b="1" kern="100" dirty="0">
                <a:effectLst/>
                <a:ea typeface="宋体" panose="02010600030101010101" pitchFamily="2" charset="-122"/>
              </a:rPr>
              <a:t>7) His </a:t>
            </a:r>
            <a:r>
              <a:rPr lang="en-US" altLang="zh-CN" sz="1600" b="1" kern="100" dirty="0">
                <a:ea typeface="宋体" panose="02010600030101010101" pitchFamily="2" charset="-122"/>
              </a:rPr>
              <a:t>“</a:t>
            </a:r>
            <a:r>
              <a:rPr lang="en-US" altLang="zh-CN" sz="1600" b="1" kern="100" dirty="0">
                <a:effectLst/>
                <a:ea typeface="宋体" panose="02010600030101010101" pitchFamily="2" charset="-122"/>
              </a:rPr>
              <a:t>drinking cold snow-water” enables him to pacify his mind and to turn his back on his </a:t>
            </a:r>
          </a:p>
          <a:p>
            <a:pPr>
              <a:lnSpc>
                <a:spcPct val="120000"/>
              </a:lnSpc>
            </a:pPr>
            <a:r>
              <a:rPr lang="en-US" altLang="zh-CN" sz="1600" b="1" kern="100" dirty="0">
                <a:ea typeface="宋体" panose="02010600030101010101" pitchFamily="2" charset="-122"/>
              </a:rPr>
              <a:t>     </a:t>
            </a:r>
            <a:r>
              <a:rPr lang="en-US" altLang="zh-CN" sz="1600" b="1" kern="100" dirty="0">
                <a:effectLst/>
                <a:ea typeface="宋体" panose="02010600030101010101" pitchFamily="2" charset="-122"/>
              </a:rPr>
              <a:t>illusionary thinking. </a:t>
            </a:r>
          </a:p>
          <a:p>
            <a:pPr>
              <a:lnSpc>
                <a:spcPct val="120000"/>
              </a:lnSpc>
            </a:pPr>
            <a:r>
              <a:rPr lang="en-US" altLang="zh-CN" sz="1600" b="1" kern="100" dirty="0">
                <a:effectLst/>
                <a:ea typeface="宋体" panose="02010600030101010101" pitchFamily="2" charset="-122"/>
              </a:rPr>
              <a:t>8) The last image is the result of his meditation. “Through high still air” on the mountain, the </a:t>
            </a:r>
          </a:p>
          <a:p>
            <a:pPr>
              <a:lnSpc>
                <a:spcPct val="120000"/>
              </a:lnSpc>
            </a:pPr>
            <a:r>
              <a:rPr lang="en-US" altLang="zh-CN" sz="1600" b="1" kern="100" dirty="0">
                <a:ea typeface="宋体" panose="02010600030101010101" pitchFamily="2" charset="-122"/>
              </a:rPr>
              <a:t>      </a:t>
            </a:r>
            <a:r>
              <a:rPr lang="en-US" altLang="zh-CN" sz="1600" b="1" kern="100" dirty="0">
                <a:effectLst/>
                <a:ea typeface="宋体" panose="02010600030101010101" pitchFamily="2" charset="-122"/>
              </a:rPr>
              <a:t>speaker can see for “miles” across the mountain clearly.</a:t>
            </a:r>
            <a:endParaRPr lang="zh-CN" altLang="en-US" dirty="0"/>
          </a:p>
        </p:txBody>
      </p:sp>
      <p:sp>
        <p:nvSpPr>
          <p:cNvPr id="4" name="文本框 3">
            <a:extLst>
              <a:ext uri="{FF2B5EF4-FFF2-40B4-BE49-F238E27FC236}">
                <a16:creationId xmlns:a16="http://schemas.microsoft.com/office/drawing/2014/main" id="{63D1284B-E11C-4874-9724-BF450E2C36FD}"/>
              </a:ext>
            </a:extLst>
          </p:cNvPr>
          <p:cNvSpPr txBox="1"/>
          <p:nvPr/>
        </p:nvSpPr>
        <p:spPr>
          <a:xfrm>
            <a:off x="251520" y="2780928"/>
            <a:ext cx="8208912" cy="2436308"/>
          </a:xfrm>
          <a:prstGeom prst="rect">
            <a:avLst/>
          </a:prstGeom>
          <a:noFill/>
        </p:spPr>
        <p:txBody>
          <a:bodyPr wrap="square" rtlCol="0">
            <a:spAutoFit/>
          </a:bodyPr>
          <a:lstStyle/>
          <a:p>
            <a:pPr>
              <a:lnSpc>
                <a:spcPct val="120000"/>
              </a:lnSpc>
            </a:pPr>
            <a:r>
              <a:rPr lang="en-US" altLang="zh-CN" sz="1600" b="1" dirty="0">
                <a:solidFill>
                  <a:srgbClr val="AD2315"/>
                </a:solidFill>
              </a:rPr>
              <a:t>Compare </a:t>
            </a:r>
          </a:p>
          <a:p>
            <a:pPr>
              <a:lnSpc>
                <a:spcPct val="120000"/>
              </a:lnSpc>
            </a:pPr>
            <a:r>
              <a:rPr lang="en-US" altLang="zh-CN" sz="1600" b="1" dirty="0">
                <a:solidFill>
                  <a:srgbClr val="002060"/>
                </a:solidFill>
              </a:rPr>
              <a:t>Criticism from Some Critics About the First Poem: </a:t>
            </a:r>
            <a:r>
              <a:rPr lang="en-US" altLang="zh-CN" sz="1600" b="1" kern="100" dirty="0">
                <a:solidFill>
                  <a:schemeClr val="accent6">
                    <a:lumMod val="50000"/>
                  </a:schemeClr>
                </a:solidFill>
                <a:effectLst/>
                <a:ea typeface="宋体" panose="02010600030101010101" pitchFamily="2" charset="-122"/>
              </a:rPr>
              <a:t>The speaker had nothing to do in the poem.</a:t>
            </a:r>
            <a:endParaRPr lang="en-US" altLang="zh-CN" sz="1600" b="1" dirty="0">
              <a:solidFill>
                <a:schemeClr val="accent6">
                  <a:lumMod val="50000"/>
                </a:schemeClr>
              </a:solidFill>
            </a:endParaRPr>
          </a:p>
          <a:p>
            <a:pPr>
              <a:lnSpc>
                <a:spcPct val="120000"/>
              </a:lnSpc>
            </a:pPr>
            <a:r>
              <a:rPr lang="en-US" altLang="zh-CN" sz="1600" b="1" kern="100" dirty="0">
                <a:solidFill>
                  <a:schemeClr val="accent6">
                    <a:lumMod val="50000"/>
                  </a:schemeClr>
                </a:solidFill>
                <a:ea typeface="宋体" panose="02010600030101010101" pitchFamily="2" charset="-122"/>
              </a:rPr>
              <a:t>David Wyatt </a:t>
            </a:r>
          </a:p>
          <a:p>
            <a:pPr>
              <a:lnSpc>
                <a:spcPct val="120000"/>
              </a:lnSpc>
            </a:pPr>
            <a:r>
              <a:rPr lang="en-US" altLang="zh-CN" sz="1600" b="1" kern="100" dirty="0">
                <a:ea typeface="宋体" panose="02010600030101010101" pitchFamily="2" charset="-122"/>
              </a:rPr>
              <a:t>T</a:t>
            </a:r>
            <a:r>
              <a:rPr lang="en-US" altLang="zh-CN" sz="1600" b="1" kern="100" dirty="0">
                <a:effectLst/>
                <a:ea typeface="宋体" panose="02010600030101010101" pitchFamily="2" charset="-122"/>
              </a:rPr>
              <a:t>he speaker observes an external motion while he simply drinks, or looks, or reads. Speaker and reader are confronted with a spectacle before which nothing at all needs to be done.</a:t>
            </a:r>
          </a:p>
          <a:p>
            <a:pPr>
              <a:lnSpc>
                <a:spcPct val="120000"/>
              </a:lnSpc>
            </a:pPr>
            <a:r>
              <a:rPr lang="en-US" altLang="zh-CN" sz="1600" b="1" kern="100" dirty="0">
                <a:solidFill>
                  <a:schemeClr val="accent6">
                    <a:lumMod val="50000"/>
                  </a:schemeClr>
                </a:solidFill>
                <a:effectLst/>
                <a:ea typeface="宋体" panose="02010600030101010101" pitchFamily="2" charset="-122"/>
              </a:rPr>
              <a:t>Tim Dean</a:t>
            </a:r>
          </a:p>
          <a:p>
            <a:pPr>
              <a:lnSpc>
                <a:spcPct val="120000"/>
              </a:lnSpc>
            </a:pPr>
            <a:r>
              <a:rPr lang="en-US" altLang="zh-CN" sz="1600" b="1" kern="100" dirty="0">
                <a:ea typeface="宋体" panose="02010600030101010101" pitchFamily="2" charset="-122"/>
              </a:rPr>
              <a:t>T</a:t>
            </a:r>
            <a:r>
              <a:rPr lang="en-US" altLang="zh-CN" sz="1600" b="1" kern="100" dirty="0">
                <a:effectLst/>
                <a:ea typeface="宋体" panose="02010600030101010101" pitchFamily="2" charset="-122"/>
              </a:rPr>
              <a:t>he </a:t>
            </a:r>
            <a:r>
              <a:rPr lang="en-US" altLang="zh-CN" sz="1600" b="1" kern="100" dirty="0">
                <a:ea typeface="宋体" panose="02010600030101010101" pitchFamily="2" charset="-122"/>
              </a:rPr>
              <a:t>“</a:t>
            </a:r>
            <a:r>
              <a:rPr lang="en-US" altLang="zh-CN" sz="1600" b="1" kern="100" dirty="0">
                <a:effectLst/>
                <a:ea typeface="宋体" panose="02010600030101010101" pitchFamily="2" charset="-122"/>
              </a:rPr>
              <a:t>I</a:t>
            </a:r>
            <a:r>
              <a:rPr lang="en-US" altLang="zh-CN" sz="1600" b="1" kern="100" dirty="0">
                <a:ea typeface="宋体" panose="02010600030101010101" pitchFamily="2" charset="-122"/>
              </a:rPr>
              <a:t>”</a:t>
            </a:r>
            <a:r>
              <a:rPr lang="en-US" altLang="zh-CN" sz="1600" b="1" kern="100" dirty="0">
                <a:effectLst/>
                <a:ea typeface="宋体" panose="02010600030101010101" pitchFamily="2" charset="-122"/>
              </a:rPr>
              <a:t> is just drinking, waiting and watching - but waiting and watching for nothing in particular: the motionless attention is an end in itself, is not strictly purposive.</a:t>
            </a:r>
            <a:endParaRPr lang="zh-CN" altLang="en-US" dirty="0"/>
          </a:p>
        </p:txBody>
      </p:sp>
    </p:spTree>
    <p:extLst>
      <p:ext uri="{BB962C8B-B14F-4D97-AF65-F5344CB8AC3E}">
        <p14:creationId xmlns:p14="http://schemas.microsoft.com/office/powerpoint/2010/main" val="3849672026"/>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4857C19-3070-5096-6B5B-B7F80325ECB6}"/>
              </a:ext>
            </a:extLst>
          </p:cNvPr>
          <p:cNvSpPr txBox="1"/>
          <p:nvPr/>
        </p:nvSpPr>
        <p:spPr>
          <a:xfrm>
            <a:off x="449263" y="908050"/>
            <a:ext cx="8245475" cy="3906838"/>
          </a:xfrm>
          <a:prstGeom prst="rect">
            <a:avLst/>
          </a:prstGeom>
          <a:noFill/>
        </p:spPr>
        <p:txBody>
          <a:bodyPr>
            <a:spAutoFit/>
          </a:bodyPr>
          <a:lstStyle/>
          <a:p>
            <a:pPr>
              <a:lnSpc>
                <a:spcPct val="130000"/>
              </a:lnSpc>
              <a:defRPr/>
            </a:pPr>
            <a:r>
              <a:rPr lang="en-US" altLang="zh-CN" sz="1600" b="1" dirty="0">
                <a:solidFill>
                  <a:srgbClr val="811C17"/>
                </a:solidFill>
                <a:latin typeface="Calibri" panose="020F0502020204030204" pitchFamily="34" charset="0"/>
                <a:cs typeface="Calibri" panose="020F0502020204030204" pitchFamily="34" charset="0"/>
              </a:rPr>
              <a:t>Joan Tan’s Analysis and Comments</a:t>
            </a:r>
          </a:p>
          <a:p>
            <a:pPr>
              <a:lnSpc>
                <a:spcPct val="130000"/>
              </a:lnSpc>
              <a:defRPr/>
            </a:pPr>
            <a:r>
              <a:rPr lang="en-US" altLang="zh-CN" sz="1600" b="1" dirty="0">
                <a:solidFill>
                  <a:srgbClr val="002060"/>
                </a:solidFill>
                <a:latin typeface="Calibri" panose="020F0502020204030204" pitchFamily="34" charset="0"/>
                <a:cs typeface="Calibri" panose="020F0502020204030204" pitchFamily="34" charset="0"/>
              </a:rPr>
              <a:t>First Stanza</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speaker is absent, but the reader still feels his existence as an observer. </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adverbial phrase, “down valley,” hints at the persona “I” looking down the scenes from a mountain top before his decent. The omission of “the” or “a” before “valley” is a Chinese poetic feature. </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second line is a key to the whole stanza. The comma between the two paralleled structures, “Three days heat, after five days rain,” not only produces a caesura, but also indicates that after forest fire and rain, the poet began his meditation on the land.</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images of the fire and rain recall the last lines of the title poem “Riprap,” indicating that an emergent event will take place right now.</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poet perceives that things have obviously changed: “swarms of new flies.” </a:t>
            </a:r>
            <a:endParaRPr lang="en-US" altLang="zh-CN" sz="1600" b="1" kern="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6764298"/>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E928737-65C5-CD11-BF3A-87103548C1FE}"/>
              </a:ext>
            </a:extLst>
          </p:cNvPr>
          <p:cNvSpPr txBox="1"/>
          <p:nvPr/>
        </p:nvSpPr>
        <p:spPr>
          <a:xfrm>
            <a:off x="468313" y="1268413"/>
            <a:ext cx="8499475" cy="3908425"/>
          </a:xfrm>
          <a:prstGeom prst="rect">
            <a:avLst/>
          </a:prstGeom>
          <a:noFill/>
        </p:spPr>
        <p:txBody>
          <a:bodyPr>
            <a:spAutoFit/>
          </a:bodyPr>
          <a:lstStyle/>
          <a:p>
            <a:pPr>
              <a:lnSpc>
                <a:spcPct val="130000"/>
              </a:lnSpc>
              <a:defRPr/>
            </a:pPr>
            <a:r>
              <a:rPr lang="en-US" altLang="zh-CN" sz="1600" b="1" dirty="0">
                <a:solidFill>
                  <a:srgbClr val="002060"/>
                </a:solidFill>
                <a:latin typeface="Calibri" pitchFamily="34" charset="0"/>
                <a:cs typeface="Calibri" panose="020F0502020204030204" pitchFamily="34" charset="0"/>
              </a:rPr>
              <a:t>Second Stanza</a:t>
            </a:r>
          </a:p>
          <a:p>
            <a:pPr marL="285750" indent="-285750">
              <a:lnSpc>
                <a:spcPct val="130000"/>
              </a:lnSpc>
              <a:buFont typeface="Arial" panose="020B0604020202020204" pitchFamily="34" charset="0"/>
              <a:buChar char="•"/>
              <a:defRPr/>
            </a:pPr>
            <a:r>
              <a:rPr lang="en-US" altLang="zh-CN" sz="1600" b="1" dirty="0">
                <a:latin typeface="Calibri" pitchFamily="34" charset="0"/>
                <a:cs typeface="Calibri" panose="020F0502020204030204" pitchFamily="34" charset="0"/>
              </a:rPr>
              <a:t>The poet appears with his thoughts changed: “ I cannot remember things I once read. / A few friends, but they are in cities.” It suggests that the speaker is already alienated from his past. </a:t>
            </a:r>
          </a:p>
          <a:p>
            <a:pPr marL="285750" indent="-285750">
              <a:lnSpc>
                <a:spcPct val="130000"/>
              </a:lnSpc>
              <a:buFont typeface="Arial" panose="020B0604020202020204" pitchFamily="34" charset="0"/>
              <a:buChar char="•"/>
              <a:defRPr/>
            </a:pPr>
            <a:r>
              <a:rPr lang="en-US" altLang="zh-CN" sz="1600" b="1" dirty="0">
                <a:latin typeface="Calibri" pitchFamily="34" charset="0"/>
                <a:cs typeface="Calibri" panose="020F0502020204030204" pitchFamily="34" charset="0"/>
              </a:rPr>
              <a:t>His “drinking cold snow-water from a tin cup” enables him to pacify his mind and to turn his back on his illusionary thinking. </a:t>
            </a:r>
          </a:p>
          <a:p>
            <a:pPr marL="285750" indent="-285750">
              <a:lnSpc>
                <a:spcPct val="130000"/>
              </a:lnSpc>
              <a:buFont typeface="Arial" panose="020B0604020202020204" pitchFamily="34" charset="0"/>
              <a:buChar char="•"/>
              <a:defRPr/>
            </a:pPr>
            <a:r>
              <a:rPr lang="en-US" altLang="zh-CN" sz="1600" b="1" dirty="0">
                <a:latin typeface="Calibri" pitchFamily="34" charset="0"/>
                <a:cs typeface="Calibri" panose="020F0502020204030204" pitchFamily="34" charset="0"/>
              </a:rPr>
              <a:t>The last image is the result of his meditation. “Through high still air” on the mountain, the speaker can see for “miles” across the mountain clearly. It indicates that  a chain of events will be happening: “no place to work, ” a theme in the second poem.</a:t>
            </a:r>
          </a:p>
          <a:p>
            <a:pPr>
              <a:lnSpc>
                <a:spcPct val="130000"/>
              </a:lnSpc>
              <a:defRPr/>
            </a:pPr>
            <a:endParaRPr lang="en-US" altLang="zh-CN" sz="1600" b="1" dirty="0">
              <a:latin typeface="Calibri" pitchFamily="34" charset="0"/>
              <a:cs typeface="Calibri" panose="020F0502020204030204" pitchFamily="34" charset="0"/>
            </a:endParaRPr>
          </a:p>
          <a:p>
            <a:pPr marL="285750" indent="-285750">
              <a:lnSpc>
                <a:spcPct val="130000"/>
              </a:lnSpc>
              <a:buFont typeface="Arial" panose="020B0604020202020204" pitchFamily="34" charset="0"/>
              <a:buChar char="•"/>
              <a:defRPr/>
            </a:pPr>
            <a:r>
              <a:rPr lang="en-US" altLang="zh-CN" sz="1600" b="1" dirty="0">
                <a:latin typeface="Calibri" pitchFamily="34" charset="0"/>
                <a:cs typeface="Calibri" panose="020F0502020204030204" pitchFamily="34" charset="0"/>
              </a:rPr>
              <a:t>With the alienation from the mainstream, the statement – “I cannot remember things” - in the first poem is changed into another positive voice in the second poem: from “no place to work,” to “No place to think or work / drifting,” and then to “I must turn and go back.”</a:t>
            </a:r>
          </a:p>
        </p:txBody>
      </p:sp>
    </p:spTree>
    <p:extLst>
      <p:ext uri="{BB962C8B-B14F-4D97-AF65-F5344CB8AC3E}">
        <p14:creationId xmlns:p14="http://schemas.microsoft.com/office/powerpoint/2010/main" val="4218233707"/>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C22066-76E1-4C0E-AB70-EF5268EC2DFD}"/>
              </a:ext>
            </a:extLst>
          </p:cNvPr>
          <p:cNvSpPr txBox="1"/>
          <p:nvPr/>
        </p:nvSpPr>
        <p:spPr>
          <a:xfrm>
            <a:off x="539552" y="620688"/>
            <a:ext cx="8280920" cy="5115246"/>
          </a:xfrm>
          <a:prstGeom prst="rect">
            <a:avLst/>
          </a:prstGeom>
          <a:noFill/>
        </p:spPr>
        <p:txBody>
          <a:bodyPr wrap="square" rtlCol="0">
            <a:spAutoFit/>
          </a:bodyPr>
          <a:lstStyle/>
          <a:p>
            <a:pPr>
              <a:lnSpc>
                <a:spcPct val="120000"/>
              </a:lnSpc>
            </a:pPr>
            <a:r>
              <a:rPr lang="en-US" altLang="zh-CN" sz="1600" b="1" dirty="0"/>
              <a:t>Rethinking the First Poem of </a:t>
            </a:r>
            <a:r>
              <a:rPr lang="en-US" altLang="zh-CN" sz="1600" b="1" i="1" dirty="0"/>
              <a:t>Riprap</a:t>
            </a:r>
            <a:r>
              <a:rPr lang="en-US" altLang="zh-CN" sz="1600" b="1" dirty="0"/>
              <a:t> in the 21</a:t>
            </a:r>
            <a:r>
              <a:rPr lang="en-US" altLang="zh-CN" sz="1600" b="1" baseline="30000" dirty="0"/>
              <a:t>st</a:t>
            </a:r>
            <a:r>
              <a:rPr lang="en-US" altLang="zh-CN" sz="1600" b="1" dirty="0"/>
              <a:t> Century</a:t>
            </a:r>
          </a:p>
          <a:p>
            <a:pPr>
              <a:lnSpc>
                <a:spcPct val="120000"/>
              </a:lnSpc>
            </a:pPr>
            <a:r>
              <a:rPr lang="en-US" altLang="zh-CN" sz="1600" b="1" kern="100" dirty="0" err="1">
                <a:solidFill>
                  <a:srgbClr val="811C17"/>
                </a:solidFill>
                <a:effectLst/>
                <a:ea typeface="宋体" panose="02010600030101010101" pitchFamily="2" charset="-122"/>
              </a:rPr>
              <a:t>EmergencE</a:t>
            </a:r>
            <a:r>
              <a:rPr lang="en-US" altLang="zh-CN" sz="1600" b="1" kern="100" dirty="0">
                <a:solidFill>
                  <a:srgbClr val="811C17"/>
                </a:solidFill>
                <a:effectLst/>
                <a:ea typeface="宋体" panose="02010600030101010101" pitchFamily="2" charset="-122"/>
              </a:rPr>
              <a:t>/Y, </a:t>
            </a:r>
            <a:r>
              <a:rPr lang="en-US" altLang="zh-CN" sz="1600" b="1" kern="100" dirty="0" err="1">
                <a:solidFill>
                  <a:srgbClr val="811C17"/>
                </a:solidFill>
                <a:effectLst/>
                <a:ea typeface="宋体" panose="02010600030101010101" pitchFamily="2" charset="-122"/>
              </a:rPr>
              <a:t>Anachrony</a:t>
            </a:r>
            <a:r>
              <a:rPr lang="en-US" altLang="zh-CN" sz="1600" b="1" kern="100" dirty="0">
                <a:solidFill>
                  <a:srgbClr val="811C17"/>
                </a:solidFill>
                <a:ea typeface="宋体" panose="02010600030101010101" pitchFamily="2" charset="-122"/>
              </a:rPr>
              <a:t>, Slow Violence</a:t>
            </a:r>
            <a:r>
              <a:rPr lang="en-US" altLang="zh-CN" sz="1600" b="1" kern="100" dirty="0">
                <a:solidFill>
                  <a:srgbClr val="811C17"/>
                </a:solidFill>
                <a:effectLst/>
                <a:ea typeface="宋体" panose="02010600030101010101" pitchFamily="2" charset="-122"/>
              </a:rPr>
              <a:t> and Anthropocene</a:t>
            </a:r>
          </a:p>
          <a:p>
            <a:endParaRPr lang="en-US" altLang="zh-CN" sz="1600" kern="100" dirty="0">
              <a:solidFill>
                <a:srgbClr val="811C17"/>
              </a:solidFill>
              <a:effectLst/>
              <a:ea typeface="宋体" panose="02010600030101010101" pitchFamily="2" charset="-122"/>
            </a:endParaRPr>
          </a:p>
          <a:p>
            <a:r>
              <a:rPr lang="en-US" altLang="zh-CN" sz="1600" b="1" kern="100" dirty="0">
                <a:solidFill>
                  <a:srgbClr val="002060"/>
                </a:solidFill>
                <a:ea typeface="宋体" panose="02010600030101010101" pitchFamily="2" charset="-122"/>
              </a:rPr>
              <a:t>Emergence</a:t>
            </a:r>
          </a:p>
          <a:p>
            <a:r>
              <a:rPr lang="en-US" altLang="zh-CN" sz="1600" b="1" kern="100" dirty="0">
                <a:effectLst/>
                <a:ea typeface="宋体" panose="02010600030101010101" pitchFamily="2" charset="-122"/>
              </a:rPr>
              <a:t>when a physical system of sufficient complexity is in a suitable configuration new properties </a:t>
            </a:r>
            <a:r>
              <a:rPr lang="en-US" altLang="zh-CN" sz="1600" b="1" kern="100" dirty="0">
                <a:ea typeface="宋体" panose="02010600030101010101" pitchFamily="2" charset="-122"/>
              </a:rPr>
              <a:t>“</a:t>
            </a:r>
            <a:r>
              <a:rPr lang="en-US" altLang="zh-CN" sz="1600" b="1" kern="100" dirty="0">
                <a:effectLst/>
                <a:ea typeface="宋体" panose="02010600030101010101" pitchFamily="2" charset="-122"/>
              </a:rPr>
              <a:t>emerge</a:t>
            </a:r>
            <a:r>
              <a:rPr lang="en-US" altLang="zh-CN" sz="1600" b="1" kern="100" dirty="0">
                <a:ea typeface="宋体" panose="02010600030101010101" pitchFamily="2" charset="-122"/>
              </a:rPr>
              <a:t>”</a:t>
            </a:r>
            <a:r>
              <a:rPr lang="en-US" altLang="zh-CN" sz="1600" b="1" kern="100" dirty="0">
                <a:effectLst/>
                <a:ea typeface="宋体" panose="02010600030101010101" pitchFamily="2" charset="-122"/>
              </a:rPr>
              <a:t> in a way that could not have been predicted from physical laws governing less complex or differently configured systems. (</a:t>
            </a:r>
            <a:r>
              <a:rPr lang="en-US" altLang="zh-CN" sz="1600" b="1" kern="100" dirty="0"/>
              <a:t>Simon Prosser)</a:t>
            </a:r>
          </a:p>
          <a:p>
            <a:r>
              <a:rPr lang="zh-CN" altLang="en-US" sz="1600" b="1" i="0" dirty="0">
                <a:solidFill>
                  <a:srgbClr val="2E3033"/>
                </a:solidFill>
                <a:effectLst/>
                <a:latin typeface="Arial" panose="020B0604020202020204" pitchFamily="34" charset="0"/>
              </a:rPr>
              <a:t>当一个足够复杂的物理系统处于合适的配置中时，新的特性就会以一种无法从控制不那么复杂或配置不同的系统的物理定律中预测到的方式“</a:t>
            </a:r>
            <a:r>
              <a:rPr lang="zh-CN" altLang="en-US" sz="1600" b="1" dirty="0">
                <a:solidFill>
                  <a:srgbClr val="2E3033"/>
                </a:solidFill>
                <a:latin typeface="Arial" panose="020B0604020202020204" pitchFamily="34" charset="0"/>
              </a:rPr>
              <a:t>涌</a:t>
            </a:r>
            <a:r>
              <a:rPr lang="zh-CN" altLang="en-US" sz="1600" b="1" i="0" dirty="0">
                <a:solidFill>
                  <a:srgbClr val="2E3033"/>
                </a:solidFill>
                <a:effectLst/>
                <a:latin typeface="Arial" panose="020B0604020202020204" pitchFamily="34" charset="0"/>
              </a:rPr>
              <a:t>现”</a:t>
            </a:r>
            <a:endParaRPr lang="en-US" altLang="zh-CN" sz="1600" b="1" kern="100" dirty="0"/>
          </a:p>
          <a:p>
            <a:endParaRPr lang="en-US" altLang="zh-CN" sz="1600" b="1" kern="100" dirty="0">
              <a:effectLst/>
              <a:ea typeface="宋体" panose="02010600030101010101" pitchFamily="2" charset="-122"/>
            </a:endParaRPr>
          </a:p>
          <a:p>
            <a:r>
              <a:rPr lang="en-US" altLang="zh-CN" sz="1600" b="1" kern="100" dirty="0">
                <a:solidFill>
                  <a:srgbClr val="002060"/>
                </a:solidFill>
                <a:ea typeface="宋体" panose="02010600030101010101" pitchFamily="2" charset="-122"/>
              </a:rPr>
              <a:t>Emergency</a:t>
            </a:r>
          </a:p>
          <a:p>
            <a:r>
              <a:rPr lang="en-US" altLang="zh-CN" sz="1600" b="1" kern="100" dirty="0">
                <a:ea typeface="宋体" panose="02010600030101010101" pitchFamily="2" charset="-122"/>
              </a:rPr>
              <a:t>a sudden serious and dangerous event or situation which needs immediate action to deal with it</a:t>
            </a:r>
          </a:p>
          <a:p>
            <a:endParaRPr lang="en-US" altLang="zh-CN" sz="1600" b="1" kern="100" dirty="0">
              <a:ea typeface="宋体" panose="02010600030101010101" pitchFamily="2" charset="-122"/>
            </a:endParaRPr>
          </a:p>
          <a:p>
            <a:r>
              <a:rPr lang="en-US" altLang="zh-CN" sz="1600" b="1" kern="100" dirty="0">
                <a:ea typeface="宋体" panose="02010600030101010101" pitchFamily="2" charset="-122"/>
              </a:rPr>
              <a:t>An ‘emergent’ event is one whose novelty meets no available, matching or adequate discourse in representation, discussion or judgement. (Timothy Clark)</a:t>
            </a:r>
          </a:p>
          <a:p>
            <a:endParaRPr lang="en-US" altLang="zh-CN" sz="1600" b="1" kern="100" dirty="0">
              <a:ea typeface="宋体" panose="02010600030101010101" pitchFamily="2" charset="-122"/>
            </a:endParaRPr>
          </a:p>
          <a:p>
            <a:r>
              <a:rPr lang="en-US" altLang="zh-CN" sz="1600" b="1" kern="100" dirty="0" err="1">
                <a:solidFill>
                  <a:srgbClr val="002060"/>
                </a:solidFill>
                <a:ea typeface="宋体" panose="02010600030101010101" pitchFamily="2" charset="-122"/>
              </a:rPr>
              <a:t>Anachrony</a:t>
            </a:r>
            <a:r>
              <a:rPr lang="en-US" altLang="zh-CN" sz="1600" b="1" kern="100" dirty="0">
                <a:solidFill>
                  <a:srgbClr val="002060"/>
                </a:solidFill>
                <a:ea typeface="宋体" panose="02010600030101010101" pitchFamily="2" charset="-122"/>
              </a:rPr>
              <a:t> </a:t>
            </a:r>
            <a:r>
              <a:rPr lang="zh-CN" altLang="en-US" sz="1600" b="1" i="0" dirty="0">
                <a:effectLst/>
                <a:latin typeface="tahoma" panose="020B0604030504040204" pitchFamily="34" charset="0"/>
              </a:rPr>
              <a:t>时序倒错</a:t>
            </a:r>
            <a:endParaRPr lang="en-US" altLang="zh-CN" sz="1600" b="1" kern="100" dirty="0">
              <a:ea typeface="宋体" panose="02010600030101010101" pitchFamily="2" charset="-122"/>
            </a:endParaRPr>
          </a:p>
          <a:p>
            <a:r>
              <a:rPr lang="en-US" altLang="zh-CN" sz="1600" b="1" kern="100" dirty="0">
                <a:ea typeface="宋体" panose="02010600030101010101" pitchFamily="2" charset="-122"/>
              </a:rPr>
              <a:t>a term used in modern narratology to denote a discrepancy between the order in which events of the story occur</a:t>
            </a:r>
            <a:endParaRPr lang="zh-CN" altLang="en-US" sz="1600" b="1" kern="100" dirty="0">
              <a:ea typeface="宋体" panose="02010600030101010101" pitchFamily="2" charset="-122"/>
            </a:endParaRPr>
          </a:p>
        </p:txBody>
      </p:sp>
    </p:spTree>
    <p:extLst>
      <p:ext uri="{BB962C8B-B14F-4D97-AF65-F5344CB8AC3E}">
        <p14:creationId xmlns:p14="http://schemas.microsoft.com/office/powerpoint/2010/main" val="3327986864"/>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D4F7306-9A04-466F-8698-B5729E68267E}"/>
              </a:ext>
            </a:extLst>
          </p:cNvPr>
          <p:cNvSpPr txBox="1"/>
          <p:nvPr/>
        </p:nvSpPr>
        <p:spPr>
          <a:xfrm>
            <a:off x="323528" y="620688"/>
            <a:ext cx="8280920" cy="5390963"/>
          </a:xfrm>
          <a:prstGeom prst="rect">
            <a:avLst/>
          </a:prstGeom>
          <a:noFill/>
        </p:spPr>
        <p:txBody>
          <a:bodyPr wrap="square" rtlCol="0">
            <a:spAutoFit/>
          </a:bodyPr>
          <a:lstStyle/>
          <a:p>
            <a:pPr>
              <a:lnSpc>
                <a:spcPct val="120000"/>
              </a:lnSpc>
            </a:pPr>
            <a:r>
              <a:rPr lang="en-US" altLang="zh-CN" sz="1600" b="1" dirty="0"/>
              <a:t>An emergent event, “a forest fire” in the summer of 1953 made the poet descend from   Sourdough Mountain Lookout. He began his meditation on the land and perceived  that things are obviously changed: “swarms of new flies.”</a:t>
            </a:r>
          </a:p>
          <a:p>
            <a:pPr>
              <a:lnSpc>
                <a:spcPct val="120000"/>
              </a:lnSpc>
            </a:pPr>
            <a:endParaRPr lang="en-US" altLang="zh-CN" sz="1600" b="1" dirty="0"/>
          </a:p>
          <a:p>
            <a:pPr>
              <a:lnSpc>
                <a:spcPct val="120000"/>
              </a:lnSpc>
            </a:pPr>
            <a:r>
              <a:rPr lang="en-US" altLang="zh-CN" sz="1600" b="1" dirty="0">
                <a:solidFill>
                  <a:schemeClr val="accent6">
                    <a:lumMod val="50000"/>
                  </a:schemeClr>
                </a:solidFill>
              </a:rPr>
              <a:t>Big Changes</a:t>
            </a:r>
          </a:p>
          <a:p>
            <a:pPr>
              <a:lnSpc>
                <a:spcPct val="120000"/>
              </a:lnSpc>
            </a:pPr>
            <a:r>
              <a:rPr lang="en-US" altLang="zh-CN" sz="1600" b="1" dirty="0"/>
              <a:t>50 years later, Snyder himself pondered over his first jobs in 1952-53 as fire lookout in the Skagit District of the Mount Baker forest, northern Washington Cascades, Crater Mountain, and Sourdough Mountain.  </a:t>
            </a:r>
          </a:p>
          <a:p>
            <a:pPr>
              <a:lnSpc>
                <a:spcPct val="120000"/>
              </a:lnSpc>
            </a:pPr>
            <a:r>
              <a:rPr lang="en-US" altLang="zh-CN" sz="1600" b="1" dirty="0"/>
              <a:t>“Guarding against forest fires, finally I has found Right Occupation…… The joke’s on me fifty years later as I learned how much </a:t>
            </a:r>
            <a:r>
              <a:rPr lang="en-US" altLang="zh-CN" sz="1600" b="1" dirty="0">
                <a:solidFill>
                  <a:schemeClr val="accent6">
                    <a:lumMod val="50000"/>
                  </a:schemeClr>
                </a:solidFill>
              </a:rPr>
              <a:t>the fire suppression ideology </a:t>
            </a:r>
            <a:r>
              <a:rPr lang="en-US" altLang="zh-CN" sz="1600" b="1" dirty="0"/>
              <a:t>was wrong-headed and how it has contributed to our current problem.”</a:t>
            </a:r>
          </a:p>
          <a:p>
            <a:pPr>
              <a:lnSpc>
                <a:spcPct val="120000"/>
              </a:lnSpc>
            </a:pPr>
            <a:endParaRPr lang="en-US" altLang="zh-CN" sz="1600" b="1" dirty="0"/>
          </a:p>
          <a:p>
            <a:pPr>
              <a:lnSpc>
                <a:spcPct val="120000"/>
              </a:lnSpc>
            </a:pPr>
            <a:r>
              <a:rPr lang="en-US" altLang="zh-CN" sz="1600" b="1" dirty="0"/>
              <a:t>The speaker “I” in the first poem was actually engaged in an environmental destructive practice in a way unrecognized at that time. </a:t>
            </a:r>
          </a:p>
          <a:p>
            <a:pPr>
              <a:lnSpc>
                <a:spcPct val="120000"/>
              </a:lnSpc>
            </a:pPr>
            <a:endParaRPr lang="en-US" altLang="zh-CN" sz="1600" b="1" dirty="0"/>
          </a:p>
          <a:p>
            <a:pPr>
              <a:lnSpc>
                <a:spcPct val="120000"/>
              </a:lnSpc>
            </a:pPr>
            <a:r>
              <a:rPr lang="en-US" altLang="zh-CN" sz="1600" b="1" dirty="0">
                <a:solidFill>
                  <a:srgbClr val="811C17"/>
                </a:solidFill>
              </a:rPr>
              <a:t>Slow Violence</a:t>
            </a:r>
          </a:p>
          <a:p>
            <a:pPr>
              <a:lnSpc>
                <a:spcPct val="120000"/>
              </a:lnSpc>
            </a:pPr>
            <a:r>
              <a:rPr lang="en-US" altLang="zh-CN" sz="1600" b="1" dirty="0"/>
              <a:t>Fire prevention and fire suppression in the forests may lead to environmental destruction in the age of Anthropocene.  </a:t>
            </a:r>
          </a:p>
        </p:txBody>
      </p:sp>
    </p:spTree>
    <p:extLst>
      <p:ext uri="{BB962C8B-B14F-4D97-AF65-F5344CB8AC3E}">
        <p14:creationId xmlns:p14="http://schemas.microsoft.com/office/powerpoint/2010/main" val="134877028"/>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04F872A-998D-6944-FA3B-D121E1E4A4EF}"/>
              </a:ext>
            </a:extLst>
          </p:cNvPr>
          <p:cNvSpPr txBox="1"/>
          <p:nvPr/>
        </p:nvSpPr>
        <p:spPr>
          <a:xfrm>
            <a:off x="251520" y="620688"/>
            <a:ext cx="5238750" cy="339725"/>
          </a:xfrm>
          <a:prstGeom prst="rect">
            <a:avLst/>
          </a:prstGeom>
          <a:noFill/>
        </p:spPr>
        <p:txBody>
          <a:bodyPr>
            <a:spAutoFit/>
          </a:bodyPr>
          <a:lstStyle/>
          <a:p>
            <a:pPr>
              <a:defRPr/>
            </a:pPr>
            <a:r>
              <a:rPr lang="en-US" altLang="zh-CN" sz="1600" b="1" kern="100" dirty="0">
                <a:solidFill>
                  <a:srgbClr val="811C17"/>
                </a:solidFill>
                <a:latin typeface="Calibri" panose="020F0502020204030204" pitchFamily="34" charset="0"/>
                <a:cs typeface="Calibri" panose="020F0502020204030204" pitchFamily="34" charset="0"/>
              </a:rPr>
              <a:t>The Late Snow &amp; Lumber Strike of the Summer of Fifty-Four</a:t>
            </a:r>
            <a:endParaRPr lang="zh-CN" altLang="en-US" sz="1600" b="1" dirty="0">
              <a:solidFill>
                <a:srgbClr val="811C17"/>
              </a:solidFill>
              <a:latin typeface="Calibri" panose="020F0502020204030204" pitchFamily="34" charset="0"/>
              <a:cs typeface="Calibri" panose="020F0502020204030204" pitchFamily="34" charset="0"/>
            </a:endParaRPr>
          </a:p>
        </p:txBody>
      </p:sp>
      <p:pic>
        <p:nvPicPr>
          <p:cNvPr id="3" name="图片 15" descr="文本, 信件&#10;&#10;描述已自动生成">
            <a:extLst>
              <a:ext uri="{FF2B5EF4-FFF2-40B4-BE49-F238E27FC236}">
                <a16:creationId xmlns:a16="http://schemas.microsoft.com/office/drawing/2014/main" id="{4664EEE2-818F-6FD5-B799-EA026B86F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92275"/>
            <a:ext cx="310515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B0944957-26E6-DE06-59CB-89D0E8EA43A5}"/>
              </a:ext>
            </a:extLst>
          </p:cNvPr>
          <p:cNvSpPr txBox="1"/>
          <p:nvPr/>
        </p:nvSpPr>
        <p:spPr>
          <a:xfrm>
            <a:off x="3546475" y="1416050"/>
            <a:ext cx="5472113" cy="4546600"/>
          </a:xfrm>
          <a:prstGeom prst="rect">
            <a:avLst/>
          </a:prstGeom>
          <a:noFill/>
        </p:spPr>
        <p:txBody>
          <a:bodyPr>
            <a:spAutoFit/>
          </a:bodyPr>
          <a:lstStyle/>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second poem completes the intrinsically logical thinking about the poet’s turning.</a:t>
            </a:r>
          </a:p>
          <a:p>
            <a:pPr>
              <a:lnSpc>
                <a:spcPct val="130000"/>
              </a:lnSpc>
              <a:defRPr/>
            </a:pPr>
            <a:endParaRPr lang="en-US" altLang="zh-CN" sz="1600" b="1" dirty="0">
              <a:latin typeface="Calibri" panose="020F0502020204030204" pitchFamily="34" charset="0"/>
              <a:cs typeface="Calibri" panose="020F0502020204030204" pitchFamily="34" charset="0"/>
            </a:endParaRP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first stanza is a description of the lumber strike, in which the speaker “I” lost his work.</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transition from “hitching” to “hitched” indicates the beginning and the end, and charts the change in the speaker’s mood from active “hitching” to disappointing “hitched,” and lastly to the despondent “no place to work.”</a:t>
            </a:r>
          </a:p>
          <a:p>
            <a:pPr marL="285750" indent="-285750">
              <a:lnSpc>
                <a:spcPct val="130000"/>
              </a:lnSpc>
              <a:buFont typeface="Arial" panose="020B0604020202020204" pitchFamily="34" charset="0"/>
              <a:buChar char="•"/>
              <a:defRPr/>
            </a:pPr>
            <a:endParaRPr lang="en-US" altLang="zh-CN" sz="1600" b="1" dirty="0">
              <a:latin typeface="Calibri" panose="020F0502020204030204" pitchFamily="34" charset="0"/>
              <a:cs typeface="Calibri" panose="020F0502020204030204" pitchFamily="34" charset="0"/>
            </a:endParaRP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 In the second stanza, the poet tried to transcend the self by climbing the steep ridge below </a:t>
            </a:r>
            <a:r>
              <a:rPr lang="en-US" altLang="zh-CN" sz="1600" b="1" dirty="0" err="1">
                <a:latin typeface="Calibri" panose="020F0502020204030204" pitchFamily="34" charset="0"/>
                <a:cs typeface="Calibri" panose="020F0502020204030204" pitchFamily="34" charset="0"/>
              </a:rPr>
              <a:t>Shuksan</a:t>
            </a:r>
            <a:r>
              <a:rPr lang="en-US" altLang="zh-CN" sz="1600" b="1" dirty="0">
                <a:latin typeface="Calibri" panose="020F0502020204030204" pitchFamily="34" charset="0"/>
                <a:cs typeface="Calibri" panose="020F0502020204030204" pitchFamily="34" charset="0"/>
              </a:rPr>
              <a:t>.</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The nature images “clumps of pine” and “drifting fog” caused the poet to rethink “work” in the mountain. </a:t>
            </a:r>
            <a:endParaRPr lang="zh-CN"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339997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7CA6E8-8492-276C-E49E-16044D7AECE7}"/>
              </a:ext>
            </a:extLst>
          </p:cNvPr>
          <p:cNvSpPr txBox="1">
            <a:spLocks noChangeArrowheads="1"/>
          </p:cNvSpPr>
          <p:nvPr/>
        </p:nvSpPr>
        <p:spPr bwMode="auto">
          <a:xfrm>
            <a:off x="475010" y="836712"/>
            <a:ext cx="86423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lnSpc>
                <a:spcPct val="130000"/>
              </a:lnSpc>
              <a:spcBef>
                <a:spcPct val="0"/>
              </a:spcBef>
              <a:buFontTx/>
              <a:buNone/>
            </a:pPr>
            <a:r>
              <a:rPr lang="en-US" altLang="zh-CN" b="1" dirty="0">
                <a:solidFill>
                  <a:srgbClr val="006600"/>
                </a:solidFill>
                <a:latin typeface="Calibri" panose="020F0502020204030204" pitchFamily="34" charset="0"/>
                <a:ea typeface="宋体" panose="02010600030101010101" pitchFamily="2" charset="-122"/>
              </a:rPr>
              <a:t>Snyder’s Preference to Chinese Culture (Poetry, three teachings and landscape painting)</a:t>
            </a:r>
          </a:p>
          <a:p>
            <a:pPr>
              <a:lnSpc>
                <a:spcPct val="130000"/>
              </a:lnSpc>
              <a:spcBef>
                <a:spcPct val="0"/>
              </a:spcBef>
              <a:buFontTx/>
              <a:buNone/>
            </a:pPr>
            <a:r>
              <a:rPr lang="en-US" altLang="zh-CN" b="1" i="1" dirty="0">
                <a:solidFill>
                  <a:srgbClr val="002060"/>
                </a:solidFill>
                <a:latin typeface="Calibri" panose="020F0502020204030204" pitchFamily="34" charset="0"/>
                <a:ea typeface="宋体" panose="02010600030101010101" pitchFamily="2" charset="-122"/>
              </a:rPr>
              <a:t>The Paris Review </a:t>
            </a:r>
            <a:r>
              <a:rPr lang="en-US" altLang="zh-CN" b="1" dirty="0">
                <a:solidFill>
                  <a:srgbClr val="002060"/>
                </a:solidFill>
                <a:latin typeface="Calibri" panose="020F0502020204030204" pitchFamily="34" charset="0"/>
                <a:ea typeface="宋体" panose="02010600030101010101" pitchFamily="2" charset="-122"/>
              </a:rPr>
              <a:t>Interview</a:t>
            </a:r>
            <a:r>
              <a:rPr lang="en-US" altLang="zh-CN" b="1" i="1" dirty="0">
                <a:solidFill>
                  <a:srgbClr val="002060"/>
                </a:solidFill>
                <a:latin typeface="Calibri" panose="020F0502020204030204" pitchFamily="34" charset="0"/>
                <a:ea typeface="宋体" panose="02010600030101010101" pitchFamily="2" charset="-122"/>
              </a:rPr>
              <a:t> </a:t>
            </a:r>
            <a:r>
              <a:rPr lang="en-US" altLang="zh-CN" b="1" dirty="0">
                <a:solidFill>
                  <a:srgbClr val="002060"/>
                </a:solidFill>
                <a:latin typeface="Calibri" panose="020F0502020204030204" pitchFamily="34" charset="0"/>
                <a:ea typeface="宋体" panose="02010600030101010101" pitchFamily="2" charset="-122"/>
              </a:rPr>
              <a:t>in 1996</a:t>
            </a:r>
            <a:endParaRPr lang="zh-CN" altLang="zh-CN" b="1" dirty="0">
              <a:solidFill>
                <a:srgbClr val="002060"/>
              </a:solidFill>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It is a </a:t>
            </a:r>
            <a:r>
              <a:rPr lang="en-US" altLang="zh-CN" b="1" dirty="0">
                <a:solidFill>
                  <a:srgbClr val="663300"/>
                </a:solidFill>
                <a:latin typeface="Calibri" panose="020F0502020204030204" pitchFamily="34" charset="0"/>
                <a:ea typeface="宋体" panose="02010600030101010101" pitchFamily="2" charset="-122"/>
              </a:rPr>
              <a:t>karmic empathy </a:t>
            </a:r>
            <a:r>
              <a:rPr lang="en-US" altLang="zh-CN" b="1" dirty="0">
                <a:latin typeface="Calibri" panose="020F0502020204030204" pitchFamily="34" charset="0"/>
                <a:ea typeface="宋体" panose="02010600030101010101" pitchFamily="2" charset="-122"/>
              </a:rPr>
              <a:t>that is inexplicable. I love Japanese literature and Japanese poetry too, but I feel </a:t>
            </a:r>
            <a:r>
              <a:rPr lang="en-US" altLang="zh-CN" b="1" dirty="0">
                <a:solidFill>
                  <a:srgbClr val="C00000"/>
                </a:solidFill>
                <a:latin typeface="Calibri" panose="020F0502020204030204" pitchFamily="34" charset="0"/>
                <a:ea typeface="宋体" panose="02010600030101010101" pitchFamily="2" charset="-122"/>
              </a:rPr>
              <a:t>a deep resonance with Chinese poetry</a:t>
            </a:r>
            <a:r>
              <a:rPr lang="en-US" altLang="zh-CN" b="1" dirty="0">
                <a:latin typeface="Calibri" panose="020F0502020204030204" pitchFamily="34" charset="0"/>
                <a:ea typeface="宋体" panose="02010600030101010101" pitchFamily="2" charset="-122"/>
              </a:rPr>
              <a:t>.</a:t>
            </a:r>
          </a:p>
          <a:p>
            <a:pPr eaLnBrk="1" hangingPunct="1">
              <a:lnSpc>
                <a:spcPct val="130000"/>
              </a:lnSpc>
              <a:spcBef>
                <a:spcPct val="0"/>
              </a:spcBef>
              <a:buFontTx/>
              <a:buNone/>
            </a:pPr>
            <a:endParaRPr lang="en-US"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solidFill>
                  <a:srgbClr val="002060"/>
                </a:solidFill>
                <a:latin typeface="Calibri" panose="020F0502020204030204" pitchFamily="34" charset="0"/>
                <a:ea typeface="宋体" panose="02010600030101010101" pitchFamily="2" charset="-122"/>
              </a:rPr>
              <a:t>The </a:t>
            </a:r>
            <a:r>
              <a:rPr lang="en-US" altLang="zh-CN" b="1" i="1" dirty="0">
                <a:solidFill>
                  <a:srgbClr val="002060"/>
                </a:solidFill>
                <a:latin typeface="Calibri" panose="020F0502020204030204" pitchFamily="34" charset="0"/>
                <a:ea typeface="宋体" panose="02010600030101010101" pitchFamily="2" charset="-122"/>
              </a:rPr>
              <a:t>East West </a:t>
            </a:r>
            <a:r>
              <a:rPr lang="en-US" altLang="zh-CN" b="1" dirty="0">
                <a:solidFill>
                  <a:srgbClr val="002060"/>
                </a:solidFill>
                <a:latin typeface="Calibri" panose="020F0502020204030204" pitchFamily="34" charset="0"/>
                <a:ea typeface="宋体" panose="02010600030101010101" pitchFamily="2" charset="-122"/>
              </a:rPr>
              <a:t>Interview in 1977 (recalling his study at Reed College 1947-1951)</a:t>
            </a: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I read </a:t>
            </a:r>
            <a:r>
              <a:rPr lang="en-US" altLang="zh-CN" b="1" dirty="0">
                <a:solidFill>
                  <a:srgbClr val="C00000"/>
                </a:solidFill>
                <a:latin typeface="Calibri" panose="020F0502020204030204" pitchFamily="34" charset="0"/>
                <a:ea typeface="宋体" panose="02010600030101010101" pitchFamily="2" charset="-122"/>
              </a:rPr>
              <a:t>Ezra Pound’s and Arthur </a:t>
            </a:r>
            <a:r>
              <a:rPr lang="en-US" altLang="zh-CN" b="1" dirty="0" err="1">
                <a:solidFill>
                  <a:srgbClr val="C00000"/>
                </a:solidFill>
                <a:latin typeface="Calibri" panose="020F0502020204030204" pitchFamily="34" charset="0"/>
                <a:ea typeface="宋体" panose="02010600030101010101" pitchFamily="2" charset="-122"/>
              </a:rPr>
              <a:t>Waley’s</a:t>
            </a:r>
            <a:r>
              <a:rPr lang="en-US" altLang="zh-CN" b="1" dirty="0">
                <a:solidFill>
                  <a:srgbClr val="C00000"/>
                </a:solidFill>
                <a:latin typeface="Calibri" panose="020F0502020204030204" pitchFamily="34" charset="0"/>
                <a:ea typeface="宋体" panose="02010600030101010101" pitchFamily="2" charset="-122"/>
              </a:rPr>
              <a:t> translations of Chinese poetry</a:t>
            </a:r>
            <a:r>
              <a:rPr lang="en-US" altLang="zh-CN" b="1" dirty="0">
                <a:latin typeface="Calibri" panose="020F0502020204030204" pitchFamily="34" charset="0"/>
                <a:ea typeface="宋体" panose="02010600030101010101" pitchFamily="2" charset="-122"/>
              </a:rPr>
              <a:t>, a translation of the </a:t>
            </a:r>
            <a:r>
              <a:rPr lang="en-US" altLang="zh-CN" b="1" dirty="0">
                <a:solidFill>
                  <a:srgbClr val="C00000"/>
                </a:solidFill>
                <a:latin typeface="Calibri" panose="020F0502020204030204" pitchFamily="34" charset="0"/>
                <a:ea typeface="宋体" panose="02010600030101010101" pitchFamily="2" charset="-122"/>
              </a:rPr>
              <a:t>Tao </a:t>
            </a:r>
            <a:r>
              <a:rPr lang="en-US" altLang="zh-CN" b="1" dirty="0" err="1">
                <a:solidFill>
                  <a:srgbClr val="C00000"/>
                </a:solidFill>
                <a:latin typeface="Calibri" panose="020F0502020204030204" pitchFamily="34" charset="0"/>
                <a:ea typeface="宋体" panose="02010600030101010101" pitchFamily="2" charset="-122"/>
              </a:rPr>
              <a:t>Te</a:t>
            </a:r>
            <a:r>
              <a:rPr lang="en-US" altLang="zh-CN" b="1" dirty="0">
                <a:solidFill>
                  <a:srgbClr val="C00000"/>
                </a:solidFill>
                <a:latin typeface="Calibri" panose="020F0502020204030204" pitchFamily="34" charset="0"/>
                <a:ea typeface="宋体" panose="02010600030101010101" pitchFamily="2" charset="-122"/>
              </a:rPr>
              <a:t> Ching</a:t>
            </a:r>
            <a:r>
              <a:rPr lang="en-US" altLang="zh-CN" b="1" dirty="0">
                <a:latin typeface="Calibri" panose="020F0502020204030204" pitchFamily="34" charset="0"/>
                <a:ea typeface="宋体" panose="02010600030101010101" pitchFamily="2" charset="-122"/>
              </a:rPr>
              <a:t>, and some </a:t>
            </a:r>
            <a:r>
              <a:rPr lang="en-US" altLang="zh-CN" b="1" dirty="0">
                <a:solidFill>
                  <a:srgbClr val="C00000"/>
                </a:solidFill>
                <a:latin typeface="Calibri" panose="020F0502020204030204" pitchFamily="34" charset="0"/>
                <a:ea typeface="宋体" panose="02010600030101010101" pitchFamily="2" charset="-122"/>
              </a:rPr>
              <a:t>texts of Confucius</a:t>
            </a:r>
            <a:r>
              <a:rPr lang="en-US" altLang="zh-CN" b="1" dirty="0">
                <a:latin typeface="Calibri" panose="020F0502020204030204" pitchFamily="34" charset="0"/>
                <a:ea typeface="宋体" panose="02010600030101010101" pitchFamily="2" charset="-122"/>
              </a:rPr>
              <a:t>. </a:t>
            </a:r>
          </a:p>
          <a:p>
            <a:pPr eaLnBrk="1" hangingPunct="1">
              <a:lnSpc>
                <a:spcPct val="130000"/>
              </a:lnSpc>
              <a:spcBef>
                <a:spcPct val="0"/>
              </a:spcBef>
              <a:buFontTx/>
              <a:buNone/>
            </a:pPr>
            <a:endParaRPr lang="en-US" altLang="zh-CN" b="1" dirty="0">
              <a:latin typeface="Calibri" panose="020F0502020204030204" pitchFamily="34" charset="0"/>
              <a:ea typeface="宋体" panose="02010600030101010101" pitchFamily="2" charset="-122"/>
            </a:endParaRPr>
          </a:p>
          <a:p>
            <a:pPr eaLnBrk="1" hangingPunct="1">
              <a:lnSpc>
                <a:spcPct val="130000"/>
              </a:lnSpc>
              <a:spcBef>
                <a:spcPct val="0"/>
              </a:spcBef>
              <a:buFontTx/>
              <a:buNone/>
            </a:pPr>
            <a:r>
              <a:rPr lang="en-US" altLang="zh-CN" b="1" dirty="0">
                <a:latin typeface="Calibri" panose="020F0502020204030204" pitchFamily="34" charset="0"/>
                <a:ea typeface="宋体" panose="02010600030101010101" pitchFamily="2" charset="-122"/>
              </a:rPr>
              <a:t>My interest in writing brought me to the twentieth-century </a:t>
            </a:r>
            <a:r>
              <a:rPr lang="en-US" altLang="zh-CN" b="1" dirty="0">
                <a:solidFill>
                  <a:srgbClr val="C00000"/>
                </a:solidFill>
                <a:latin typeface="Calibri" panose="020F0502020204030204" pitchFamily="34" charset="0"/>
                <a:ea typeface="宋体" panose="02010600030101010101" pitchFamily="2" charset="-122"/>
              </a:rPr>
              <a:t>modernists and Chinese poetry</a:t>
            </a:r>
            <a:r>
              <a:rPr lang="en-US" altLang="zh-CN" b="1" dirty="0">
                <a:latin typeface="Calibri" panose="020F0502020204030204" pitchFamily="34" charset="0"/>
                <a:ea typeface="宋体" panose="02010600030101010101" pitchFamily="2" charset="-122"/>
              </a:rPr>
              <a:t>; and my thoughts on nature and wilderness brought me to </a:t>
            </a:r>
            <a:r>
              <a:rPr lang="en-US" altLang="zh-CN" b="1" dirty="0">
                <a:solidFill>
                  <a:srgbClr val="C00000"/>
                </a:solidFill>
                <a:latin typeface="Calibri" panose="020F0502020204030204" pitchFamily="34" charset="0"/>
                <a:ea typeface="宋体" panose="02010600030101010101" pitchFamily="2" charset="-122"/>
              </a:rPr>
              <a:t>Taoism</a:t>
            </a:r>
            <a:r>
              <a:rPr lang="en-US" altLang="zh-CN" b="1" dirty="0">
                <a:latin typeface="Calibri" panose="020F0502020204030204" pitchFamily="34" charset="0"/>
                <a:ea typeface="宋体" panose="02010600030101010101" pitchFamily="2" charset="-122"/>
              </a:rPr>
              <a:t> and then to </a:t>
            </a:r>
            <a:r>
              <a:rPr lang="en-US" altLang="zh-CN" b="1" dirty="0">
                <a:solidFill>
                  <a:srgbClr val="C00000"/>
                </a:solidFill>
                <a:latin typeface="Calibri" panose="020F0502020204030204" pitchFamily="34" charset="0"/>
                <a:ea typeface="宋体" panose="02010600030101010101" pitchFamily="2" charset="-122"/>
              </a:rPr>
              <a:t>Zen</a:t>
            </a:r>
            <a:r>
              <a:rPr lang="en-US" altLang="zh-CN" b="1" dirty="0">
                <a:latin typeface="Calibri" panose="020F0502020204030204" pitchFamily="34" charset="0"/>
                <a:ea typeface="宋体" panose="02010600030101010101" pitchFamily="2" charset="-122"/>
              </a:rPr>
              <a:t>. This growing awareness of Zen was also interwoven with the discovery of </a:t>
            </a:r>
            <a:r>
              <a:rPr lang="en-US" altLang="zh-CN" b="1" dirty="0">
                <a:solidFill>
                  <a:srgbClr val="C00000"/>
                </a:solidFill>
                <a:latin typeface="Calibri" panose="020F0502020204030204" pitchFamily="34" charset="0"/>
                <a:ea typeface="宋体" panose="02010600030101010101" pitchFamily="2" charset="-122"/>
              </a:rPr>
              <a:t>Chinese landscape painting</a:t>
            </a:r>
            <a:r>
              <a:rPr lang="en-US" altLang="zh-CN" b="1" dirty="0">
                <a:latin typeface="Calibri" panose="020F0502020204030204" pitchFamily="34" charset="0"/>
                <a:ea typeface="宋体" panose="02010600030101010101" pitchFamily="2" charset="-122"/>
              </a:rPr>
              <a:t>.</a:t>
            </a:r>
          </a:p>
        </p:txBody>
      </p:sp>
    </p:spTree>
    <p:extLst>
      <p:ext uri="{BB962C8B-B14F-4D97-AF65-F5344CB8AC3E}">
        <p14:creationId xmlns:p14="http://schemas.microsoft.com/office/powerpoint/2010/main" val="485811535"/>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文本, 信件&#10;&#10;描述已自动生成">
            <a:extLst>
              <a:ext uri="{FF2B5EF4-FFF2-40B4-BE49-F238E27FC236}">
                <a16:creationId xmlns:a16="http://schemas.microsoft.com/office/drawing/2014/main" id="{37578BC6-C34E-53EC-D60C-D53C6F70F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52513"/>
            <a:ext cx="289083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descr="文本&#10;&#10;描述已自动生成">
            <a:extLst>
              <a:ext uri="{FF2B5EF4-FFF2-40B4-BE49-F238E27FC236}">
                <a16:creationId xmlns:a16="http://schemas.microsoft.com/office/drawing/2014/main" id="{DB48B512-990A-EA58-57DD-843219905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3303588"/>
            <a:ext cx="2962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5">
            <a:extLst>
              <a:ext uri="{FF2B5EF4-FFF2-40B4-BE49-F238E27FC236}">
                <a16:creationId xmlns:a16="http://schemas.microsoft.com/office/drawing/2014/main" id="{CFD40732-5B5E-8462-F805-1B2FA7860343}"/>
              </a:ext>
            </a:extLst>
          </p:cNvPr>
          <p:cNvSpPr txBox="1">
            <a:spLocks noChangeArrowheads="1"/>
          </p:cNvSpPr>
          <p:nvPr/>
        </p:nvSpPr>
        <p:spPr bwMode="auto">
          <a:xfrm>
            <a:off x="3409951" y="758825"/>
            <a:ext cx="5184775"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lnSpc>
                <a:spcPct val="130000"/>
              </a:lnSpc>
              <a:spcBef>
                <a:spcPct val="0"/>
              </a:spcBef>
            </a:pPr>
            <a:r>
              <a:rPr lang="en-US" altLang="zh-CN" b="1" dirty="0">
                <a:latin typeface="Calibri" panose="020F0502020204030204" pitchFamily="34" charset="0"/>
                <a:ea typeface="宋体" panose="02010600030101010101" pitchFamily="2" charset="-122"/>
              </a:rPr>
              <a:t>The phrase, “caught on a </a:t>
            </a:r>
            <a:r>
              <a:rPr lang="en-US" altLang="zh-CN" b="1" dirty="0" err="1">
                <a:latin typeface="Calibri" panose="020F0502020204030204" pitchFamily="34" charset="0"/>
                <a:ea typeface="宋体" panose="02010600030101010101" pitchFamily="2" charset="-122"/>
              </a:rPr>
              <a:t>snowpeak</a:t>
            </a:r>
            <a:r>
              <a:rPr lang="en-US" altLang="zh-CN" b="1" dirty="0">
                <a:latin typeface="Calibri" panose="020F0502020204030204" pitchFamily="34" charset="0"/>
                <a:ea typeface="宋体" panose="02010600030101010101" pitchFamily="2" charset="-122"/>
              </a:rPr>
              <a:t>,” alludes to the tough way to enlightenment: “between heaven and earth.”</a:t>
            </a:r>
          </a:p>
          <a:p>
            <a:pPr>
              <a:lnSpc>
                <a:spcPct val="130000"/>
              </a:lnSpc>
              <a:spcBef>
                <a:spcPct val="0"/>
              </a:spcBef>
            </a:pPr>
            <a:r>
              <a:rPr lang="en-US" altLang="zh-CN" b="1" dirty="0">
                <a:latin typeface="Calibri" panose="020F0502020204030204" pitchFamily="34" charset="0"/>
                <a:ea typeface="宋体" panose="02010600030101010101" pitchFamily="2" charset="-122"/>
              </a:rPr>
              <a:t>The poet chose to descend from being “caught on a </a:t>
            </a:r>
            <a:r>
              <a:rPr lang="en-US" altLang="zh-CN" b="1" dirty="0" err="1">
                <a:latin typeface="Calibri" panose="020F0502020204030204" pitchFamily="34" charset="0"/>
                <a:ea typeface="宋体" panose="02010600030101010101" pitchFamily="2" charset="-122"/>
              </a:rPr>
              <a:t>snowpeak</a:t>
            </a:r>
            <a:r>
              <a:rPr lang="en-US" altLang="zh-CN" b="1" dirty="0">
                <a:latin typeface="Calibri" panose="020F0502020204030204" pitchFamily="34" charset="0"/>
                <a:ea typeface="宋体" panose="02010600030101010101" pitchFamily="2" charset="-122"/>
              </a:rPr>
              <a:t>,” “looking for work.” From there, the poet began his contemplation of work, Chan and ecology.</a:t>
            </a:r>
          </a:p>
          <a:p>
            <a:pPr>
              <a:lnSpc>
                <a:spcPct val="130000"/>
              </a:lnSpc>
              <a:spcBef>
                <a:spcPct val="0"/>
              </a:spcBef>
            </a:pPr>
            <a:r>
              <a:rPr lang="en-US" altLang="zh-CN" b="1" dirty="0">
                <a:latin typeface="Calibri" panose="020F0502020204030204" pitchFamily="34" charset="0"/>
                <a:ea typeface="宋体" panose="02010600030101010101" pitchFamily="2" charset="-122"/>
              </a:rPr>
              <a:t>This descent marks the beginning of his spiritual quest through “work.” Accordingly, the rest of the poems of </a:t>
            </a:r>
            <a:r>
              <a:rPr lang="en-US" altLang="zh-CN" b="1" i="1" dirty="0">
                <a:latin typeface="Calibri" panose="020F0502020204030204" pitchFamily="34" charset="0"/>
                <a:ea typeface="宋体" panose="02010600030101010101" pitchFamily="2" charset="-122"/>
              </a:rPr>
              <a:t>Riprap</a:t>
            </a:r>
            <a:r>
              <a:rPr lang="en-US" altLang="zh-CN" b="1" dirty="0">
                <a:latin typeface="Calibri" panose="020F0502020204030204" pitchFamily="34" charset="0"/>
                <a:ea typeface="宋体" panose="02010600030101010101" pitchFamily="2" charset="-122"/>
              </a:rPr>
              <a:t> are, in the main, concerned with the poet’s “work.”</a:t>
            </a:r>
            <a:endParaRPr lang="zh-CN" altLang="en-US" b="1" dirty="0">
              <a:latin typeface="Calibri" panose="020F0502020204030204" pitchFamily="34" charset="0"/>
              <a:ea typeface="宋体" panose="02010600030101010101" pitchFamily="2" charset="-122"/>
            </a:endParaRPr>
          </a:p>
        </p:txBody>
      </p:sp>
      <p:sp>
        <p:nvSpPr>
          <p:cNvPr id="5" name="文本框 6">
            <a:extLst>
              <a:ext uri="{FF2B5EF4-FFF2-40B4-BE49-F238E27FC236}">
                <a16:creationId xmlns:a16="http://schemas.microsoft.com/office/drawing/2014/main" id="{658181ED-8367-FD1E-E159-DA96C677DEC3}"/>
              </a:ext>
            </a:extLst>
          </p:cNvPr>
          <p:cNvSpPr txBox="1">
            <a:spLocks noChangeArrowheads="1"/>
          </p:cNvSpPr>
          <p:nvPr/>
        </p:nvSpPr>
        <p:spPr bwMode="auto">
          <a:xfrm>
            <a:off x="4355976" y="4365104"/>
            <a:ext cx="250666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spcBef>
                <a:spcPct val="0"/>
              </a:spcBef>
              <a:buFontTx/>
              <a:buNone/>
            </a:pPr>
            <a:r>
              <a:rPr lang="zh-CN" altLang="en-US" sz="1400" b="1" dirty="0">
                <a:solidFill>
                  <a:srgbClr val="002060"/>
                </a:solidFill>
                <a:ea typeface="宋体" panose="02010600030101010101" pitchFamily="2" charset="-122"/>
              </a:rPr>
              <a:t>误译</a:t>
            </a:r>
            <a:endParaRPr lang="en-US" altLang="zh-CN" sz="1400" b="1" dirty="0">
              <a:solidFill>
                <a:srgbClr val="002060"/>
              </a:solidFill>
              <a:ea typeface="宋体" panose="02010600030101010101" pitchFamily="2" charset="-122"/>
            </a:endParaRPr>
          </a:p>
          <a:p>
            <a:pPr>
              <a:spcBef>
                <a:spcPct val="0"/>
              </a:spcBef>
              <a:buFontTx/>
              <a:buNone/>
            </a:pPr>
            <a:r>
              <a:rPr lang="zh-CN" altLang="en-US" sz="1400" b="1" dirty="0">
                <a:solidFill>
                  <a:srgbClr val="002060"/>
                </a:solidFill>
                <a:ea typeface="宋体" panose="02010600030101010101" pitchFamily="2" charset="-122"/>
              </a:rPr>
              <a:t>我必须转身回去：</a:t>
            </a:r>
            <a:endParaRPr lang="en-US" altLang="zh-CN" sz="1400" b="1" dirty="0">
              <a:solidFill>
                <a:srgbClr val="002060"/>
              </a:solidFill>
              <a:ea typeface="宋体" panose="02010600030101010101" pitchFamily="2" charset="-122"/>
            </a:endParaRPr>
          </a:p>
          <a:p>
            <a:pPr>
              <a:spcBef>
                <a:spcPct val="0"/>
              </a:spcBef>
              <a:buFontTx/>
              <a:buNone/>
            </a:pPr>
            <a:r>
              <a:rPr lang="en-US" altLang="zh-CN" sz="1400" b="1" dirty="0">
                <a:solidFill>
                  <a:srgbClr val="002060"/>
                </a:solidFill>
                <a:ea typeface="宋体" panose="02010600030101010101" pitchFamily="2" charset="-122"/>
              </a:rPr>
              <a:t>        </a:t>
            </a:r>
            <a:r>
              <a:rPr lang="zh-CN" altLang="en-US" sz="1400" b="1" dirty="0">
                <a:solidFill>
                  <a:srgbClr val="002060"/>
                </a:solidFill>
                <a:ea typeface="宋体" panose="02010600030101010101" pitchFamily="2" charset="-122"/>
              </a:rPr>
              <a:t>瞥见一座雪峰</a:t>
            </a:r>
            <a:endParaRPr lang="en-US" altLang="zh-CN" sz="1400" b="1" dirty="0">
              <a:solidFill>
                <a:srgbClr val="002060"/>
              </a:solidFill>
              <a:ea typeface="宋体" panose="02010600030101010101" pitchFamily="2" charset="-122"/>
            </a:endParaRPr>
          </a:p>
          <a:p>
            <a:pPr>
              <a:spcBef>
                <a:spcPct val="0"/>
              </a:spcBef>
              <a:buFontTx/>
              <a:buNone/>
            </a:pPr>
            <a:r>
              <a:rPr lang="en-US" altLang="zh-CN" sz="1400" b="1" dirty="0">
                <a:solidFill>
                  <a:srgbClr val="002060"/>
                </a:solidFill>
                <a:ea typeface="宋体" panose="02010600030101010101" pitchFamily="2" charset="-122"/>
              </a:rPr>
              <a:t>         </a:t>
            </a:r>
            <a:r>
              <a:rPr lang="zh-CN" altLang="en-US" sz="1400" b="1" dirty="0">
                <a:solidFill>
                  <a:srgbClr val="002060"/>
                </a:solidFill>
                <a:ea typeface="宋体" panose="02010600030101010101" pitchFamily="2" charset="-122"/>
              </a:rPr>
              <a:t>在天堂与大地之间</a:t>
            </a:r>
            <a:endParaRPr lang="en-US" altLang="zh-CN" sz="1400" b="1" dirty="0">
              <a:solidFill>
                <a:srgbClr val="002060"/>
              </a:solidFill>
              <a:ea typeface="宋体" panose="02010600030101010101" pitchFamily="2" charset="-122"/>
            </a:endParaRPr>
          </a:p>
          <a:p>
            <a:pPr>
              <a:spcBef>
                <a:spcPct val="0"/>
              </a:spcBef>
              <a:buFontTx/>
              <a:buNone/>
            </a:pPr>
            <a:r>
              <a:rPr lang="zh-CN" altLang="en-US" sz="1400" b="1" dirty="0">
                <a:solidFill>
                  <a:srgbClr val="002060"/>
                </a:solidFill>
                <a:ea typeface="宋体" panose="02010600030101010101" pitchFamily="2" charset="-122"/>
              </a:rPr>
              <a:t>屹立，与西雅图齐平。</a:t>
            </a:r>
            <a:endParaRPr lang="en-US" altLang="zh-CN" sz="1400" b="1" dirty="0">
              <a:solidFill>
                <a:srgbClr val="002060"/>
              </a:solidFill>
              <a:ea typeface="宋体" panose="02010600030101010101" pitchFamily="2" charset="-122"/>
            </a:endParaRPr>
          </a:p>
          <a:p>
            <a:pPr>
              <a:spcBef>
                <a:spcPct val="0"/>
              </a:spcBef>
              <a:buFontTx/>
              <a:buNone/>
            </a:pPr>
            <a:r>
              <a:rPr lang="zh-CN" altLang="en-US" sz="1400" b="1" dirty="0">
                <a:solidFill>
                  <a:srgbClr val="002060"/>
                </a:solidFill>
                <a:ea typeface="宋体" panose="02010600030101010101" pitchFamily="2" charset="-122"/>
              </a:rPr>
              <a:t>盼望着工作。</a:t>
            </a:r>
            <a:endParaRPr lang="zh-CN" altLang="en-US" b="1" dirty="0">
              <a:solidFill>
                <a:srgbClr val="002060"/>
              </a:solidFill>
              <a:ea typeface="宋体" panose="02010600030101010101" pitchFamily="2" charset="-122"/>
            </a:endParaRPr>
          </a:p>
        </p:txBody>
      </p:sp>
    </p:spTree>
    <p:extLst>
      <p:ext uri="{BB962C8B-B14F-4D97-AF65-F5344CB8AC3E}">
        <p14:creationId xmlns:p14="http://schemas.microsoft.com/office/powerpoint/2010/main" val="1099256265"/>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6E67AE7-761F-67E7-4829-55FB6F87DA1C}"/>
              </a:ext>
            </a:extLst>
          </p:cNvPr>
          <p:cNvSpPr txBox="1">
            <a:spLocks noChangeArrowheads="1"/>
          </p:cNvSpPr>
          <p:nvPr/>
        </p:nvSpPr>
        <p:spPr bwMode="auto">
          <a:xfrm>
            <a:off x="466725" y="1052513"/>
            <a:ext cx="8210550" cy="454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lnSpc>
                <a:spcPct val="130000"/>
              </a:lnSpc>
              <a:spcBef>
                <a:spcPct val="0"/>
              </a:spcBef>
              <a:buFontTx/>
              <a:buNone/>
            </a:pPr>
            <a:r>
              <a:rPr lang="en-US" altLang="zh-CN" b="1" dirty="0">
                <a:solidFill>
                  <a:srgbClr val="002060"/>
                </a:solidFill>
                <a:latin typeface="Calibri" panose="020F0502020204030204" pitchFamily="34" charset="0"/>
                <a:ea typeface="宋体" panose="02010600030101010101" pitchFamily="2" charset="-122"/>
              </a:rPr>
              <a:t>Heidegger’s Notion of Meditative Thinking</a:t>
            </a:r>
          </a:p>
          <a:p>
            <a:pPr>
              <a:lnSpc>
                <a:spcPct val="130000"/>
              </a:lnSpc>
              <a:spcBef>
                <a:spcPct val="0"/>
              </a:spcBef>
              <a:buFontTx/>
              <a:buNone/>
            </a:pPr>
            <a:r>
              <a:rPr lang="en-US" altLang="zh-CN" b="1" dirty="0">
                <a:latin typeface="Calibri" panose="020F0502020204030204" pitchFamily="34" charset="0"/>
                <a:ea typeface="宋体" panose="02010600030101010101" pitchFamily="2" charset="-122"/>
              </a:rPr>
              <a:t>Heidegger describes “meditative thinking” as distinct from “merely calculative thinking”: “Meditative thinking demands of us not to cling one-sidedly to a single idea, nor to run down a one-track course of ideas. Meditative thinking demands of us that we engage ourselves with what at first sight does not go together at all” (</a:t>
            </a:r>
            <a:r>
              <a:rPr lang="en-US" altLang="zh-CN" b="1" i="1" dirty="0">
                <a:latin typeface="Calibri" panose="020F0502020204030204" pitchFamily="34" charset="0"/>
                <a:ea typeface="宋体" panose="02010600030101010101" pitchFamily="2" charset="-122"/>
              </a:rPr>
              <a:t>Discourse on Thinking </a:t>
            </a:r>
            <a:r>
              <a:rPr lang="en-US" altLang="zh-CN" b="1" dirty="0">
                <a:latin typeface="Calibri" panose="020F0502020204030204" pitchFamily="34" charset="0"/>
                <a:ea typeface="宋体" panose="02010600030101010101" pitchFamily="2" charset="-122"/>
              </a:rPr>
              <a:t>53).</a:t>
            </a:r>
          </a:p>
          <a:p>
            <a:pPr>
              <a:lnSpc>
                <a:spcPct val="130000"/>
              </a:lnSpc>
              <a:spcBef>
                <a:spcPct val="0"/>
              </a:spcBef>
              <a:buFontTx/>
              <a:buNone/>
            </a:pPr>
            <a:endParaRPr lang="en-US" altLang="zh-CN" b="1" dirty="0">
              <a:latin typeface="Calibri" panose="020F0502020204030204" pitchFamily="34" charset="0"/>
              <a:ea typeface="宋体" panose="02010600030101010101" pitchFamily="2" charset="-122"/>
            </a:endParaRPr>
          </a:p>
          <a:p>
            <a:pPr>
              <a:lnSpc>
                <a:spcPct val="130000"/>
              </a:lnSpc>
              <a:spcBef>
                <a:spcPct val="0"/>
              </a:spcBef>
              <a:buFontTx/>
              <a:buNone/>
            </a:pPr>
            <a:r>
              <a:rPr lang="en-US" altLang="zh-CN" b="1" dirty="0">
                <a:latin typeface="Calibri" panose="020F0502020204030204" pitchFamily="34" charset="0"/>
                <a:ea typeface="宋体" panose="02010600030101010101" pitchFamily="2" charset="-122"/>
              </a:rPr>
              <a:t>“The issue,” he writes, “is the saving of man’s essential nature. Therefore, the issue is keeping meditative thinking alive.”</a:t>
            </a:r>
          </a:p>
          <a:p>
            <a:pPr>
              <a:lnSpc>
                <a:spcPct val="130000"/>
              </a:lnSpc>
              <a:spcBef>
                <a:spcPct val="0"/>
              </a:spcBef>
              <a:buFontTx/>
              <a:buNone/>
            </a:pPr>
            <a:endParaRPr lang="en-US" altLang="zh-CN" b="1" dirty="0">
              <a:latin typeface="Calibri" panose="020F0502020204030204" pitchFamily="34" charset="0"/>
              <a:ea typeface="宋体" panose="02010600030101010101" pitchFamily="2" charset="-122"/>
            </a:endParaRPr>
          </a:p>
          <a:p>
            <a:pPr>
              <a:lnSpc>
                <a:spcPct val="130000"/>
              </a:lnSpc>
              <a:spcBef>
                <a:spcPct val="0"/>
              </a:spcBef>
              <a:buFontTx/>
              <a:buNone/>
            </a:pPr>
            <a:r>
              <a:rPr lang="zh-CN" altLang="en-US" b="1" i="0" dirty="0">
                <a:solidFill>
                  <a:srgbClr val="2E3033"/>
                </a:solidFill>
                <a:effectLst/>
                <a:latin typeface="+mn-ea"/>
                <a:ea typeface="+mn-ea"/>
              </a:rPr>
              <a:t>海德格尔将“冥想思维”描述为不同于“仅仅是计算思维”</a:t>
            </a:r>
            <a:r>
              <a:rPr lang="en-US" altLang="zh-CN" b="1" i="0" dirty="0">
                <a:solidFill>
                  <a:srgbClr val="2E3033"/>
                </a:solidFill>
                <a:effectLst/>
                <a:latin typeface="+mn-ea"/>
                <a:ea typeface="+mn-ea"/>
              </a:rPr>
              <a:t>:“</a:t>
            </a:r>
            <a:r>
              <a:rPr lang="zh-CN" altLang="en-US" b="1" i="0" dirty="0">
                <a:solidFill>
                  <a:srgbClr val="2E3033"/>
                </a:solidFill>
                <a:effectLst/>
                <a:latin typeface="+mn-ea"/>
                <a:ea typeface="+mn-ea"/>
              </a:rPr>
              <a:t>冥想思维要求我们不要片面地执着于单一的想法，也不要沿着单一的想法路线前进。冥想思维要求我们把自己和那些乍一看完全不相关的东西联系起来</a:t>
            </a:r>
            <a:r>
              <a:rPr lang="en-US" altLang="zh-CN" b="1" i="0" dirty="0">
                <a:solidFill>
                  <a:srgbClr val="2E3033"/>
                </a:solidFill>
                <a:effectLst/>
                <a:latin typeface="+mn-ea"/>
                <a:ea typeface="+mn-ea"/>
              </a:rPr>
              <a:t>“</a:t>
            </a:r>
          </a:p>
          <a:p>
            <a:pPr>
              <a:lnSpc>
                <a:spcPct val="130000"/>
              </a:lnSpc>
              <a:spcBef>
                <a:spcPct val="0"/>
              </a:spcBef>
              <a:buFontTx/>
              <a:buNone/>
            </a:pPr>
            <a:endParaRPr lang="en-US" altLang="zh-CN" b="1" dirty="0">
              <a:solidFill>
                <a:srgbClr val="2E3033"/>
              </a:solidFill>
              <a:latin typeface="+mn-ea"/>
              <a:ea typeface="+mn-ea"/>
            </a:endParaRPr>
          </a:p>
          <a:p>
            <a:pPr>
              <a:lnSpc>
                <a:spcPct val="130000"/>
              </a:lnSpc>
              <a:spcBef>
                <a:spcPct val="0"/>
              </a:spcBef>
              <a:buFontTx/>
              <a:buNone/>
            </a:pPr>
            <a:r>
              <a:rPr lang="zh-CN" altLang="en-US" b="1" i="0" dirty="0">
                <a:solidFill>
                  <a:srgbClr val="2E3033"/>
                </a:solidFill>
                <a:effectLst/>
                <a:latin typeface="+mn-ea"/>
                <a:ea typeface="+mn-ea"/>
              </a:rPr>
              <a:t>“这个问题，”他写道，“是拯救人的本质。因此，问题是要保持冥想思维的活力。”</a:t>
            </a:r>
            <a:endParaRPr lang="zh-CN" altLang="en-US" b="1" dirty="0">
              <a:latin typeface="+mn-ea"/>
              <a:ea typeface="+mn-ea"/>
            </a:endParaRPr>
          </a:p>
        </p:txBody>
      </p:sp>
    </p:spTree>
    <p:extLst>
      <p:ext uri="{BB962C8B-B14F-4D97-AF65-F5344CB8AC3E}">
        <p14:creationId xmlns:p14="http://schemas.microsoft.com/office/powerpoint/2010/main" val="3624350083"/>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AE7F987-A15F-D7A2-A0EB-18AE4B527BC7}"/>
              </a:ext>
            </a:extLst>
          </p:cNvPr>
          <p:cNvSpPr txBox="1"/>
          <p:nvPr/>
        </p:nvSpPr>
        <p:spPr>
          <a:xfrm>
            <a:off x="431800" y="981075"/>
            <a:ext cx="8280400" cy="4867743"/>
          </a:xfrm>
          <a:prstGeom prst="rect">
            <a:avLst/>
          </a:prstGeom>
          <a:noFill/>
        </p:spPr>
        <p:txBody>
          <a:bodyPr>
            <a:spAutoFit/>
          </a:bodyPr>
          <a:lstStyle/>
          <a:p>
            <a:pPr>
              <a:lnSpc>
                <a:spcPct val="130000"/>
              </a:lnSpc>
              <a:defRPr/>
            </a:pPr>
            <a:r>
              <a:rPr lang="en-US" altLang="zh-CN" sz="1600" b="1" dirty="0">
                <a:solidFill>
                  <a:srgbClr val="002060"/>
                </a:solidFill>
                <a:latin typeface="Calibri" panose="020F0502020204030204" pitchFamily="34" charset="0"/>
                <a:cs typeface="Calibri" panose="020F0502020204030204" pitchFamily="34" charset="0"/>
              </a:rPr>
              <a:t>Snyder’s Notion of Meditation and Poetry</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Traditions of deliberate attention to consciousness, and of making poems, are as old as humankind. Meditation looks inward, poetry holds forth. One is private, the other is out in the world. One enters the moment, the other shares it. But in practice it is never entirely clear which is doing which. In any case, we do know that in spite of the contemporary public perception of meditation and poetry as special, exotic, and difficult, they are both as old and as common as grass. The one goes back to essential moments of stillness and deep inwardness, and the other to the fundamental impulse of expression and presentation.</a:t>
            </a:r>
          </a:p>
          <a:p>
            <a:pPr>
              <a:lnSpc>
                <a:spcPct val="130000"/>
              </a:lnSpc>
              <a:defRPr/>
            </a:pPr>
            <a:endParaRPr lang="en-US" altLang="zh-CN" sz="1600" b="1" dirty="0">
              <a:latin typeface="Calibri" panose="020F0502020204030204" pitchFamily="34" charset="0"/>
              <a:cs typeface="Calibri" panose="020F0502020204030204" pitchFamily="34" charset="0"/>
            </a:endParaRPr>
          </a:p>
          <a:p>
            <a:pPr>
              <a:lnSpc>
                <a:spcPct val="130000"/>
              </a:lnSpc>
              <a:defRPr/>
            </a:pPr>
            <a:r>
              <a:rPr lang="zh-CN" altLang="en-US" sz="1600" b="1" i="0" dirty="0">
                <a:solidFill>
                  <a:srgbClr val="2E3033"/>
                </a:solidFill>
                <a:effectLst/>
                <a:latin typeface="Arial" panose="020B0604020202020204" pitchFamily="34" charset="0"/>
              </a:rPr>
              <a:t>刻意关注</a:t>
            </a:r>
            <a:r>
              <a:rPr lang="zh-CN" altLang="en-US" sz="1600" b="1" dirty="0">
                <a:solidFill>
                  <a:srgbClr val="2E3033"/>
                </a:solidFill>
                <a:latin typeface="Arial" panose="020B0604020202020204" pitchFamily="34" charset="0"/>
              </a:rPr>
              <a:t>意识和诗歌创作的</a:t>
            </a:r>
            <a:r>
              <a:rPr lang="zh-CN" altLang="en-US" sz="1600" b="1" i="0" dirty="0">
                <a:solidFill>
                  <a:srgbClr val="2E3033"/>
                </a:solidFill>
                <a:effectLst/>
                <a:latin typeface="Arial" panose="020B0604020202020204" pitchFamily="34" charset="0"/>
              </a:rPr>
              <a:t>传统与人类一样古老。冥想是向内看的，</a:t>
            </a:r>
            <a:r>
              <a:rPr lang="zh-CN" altLang="en-US" sz="1600" b="1" dirty="0">
                <a:solidFill>
                  <a:srgbClr val="2E3033"/>
                </a:solidFill>
                <a:latin typeface="Arial" panose="020B0604020202020204" pitchFamily="34" charset="0"/>
              </a:rPr>
              <a:t>诗歌则是向</a:t>
            </a:r>
            <a:r>
              <a:rPr lang="zh-CN" altLang="en-US" sz="1600" b="1" i="0" dirty="0">
                <a:solidFill>
                  <a:srgbClr val="2E3033"/>
                </a:solidFill>
                <a:effectLst/>
                <a:latin typeface="Arial" panose="020B0604020202020204" pitchFamily="34" charset="0"/>
              </a:rPr>
              <a:t>外表达的。一个是私人的，另一个是面向外面的世界。一个进入当下，另一个分享当下。但在实践中，谁在做什么从来</a:t>
            </a:r>
            <a:r>
              <a:rPr lang="zh-CN" altLang="en-US" sz="1600" b="1" dirty="0">
                <a:solidFill>
                  <a:srgbClr val="2E3033"/>
                </a:solidFill>
                <a:latin typeface="Arial" panose="020B0604020202020204" pitchFamily="34" charset="0"/>
              </a:rPr>
              <a:t>没有</a:t>
            </a:r>
            <a:r>
              <a:rPr lang="zh-CN" altLang="en-US" sz="1600" b="1" i="0" dirty="0">
                <a:solidFill>
                  <a:srgbClr val="2E3033"/>
                </a:solidFill>
                <a:effectLst/>
                <a:latin typeface="Arial" panose="020B0604020202020204" pitchFamily="34" charset="0"/>
              </a:rPr>
              <a:t>清晰明了。无论如何，我们确实知道，尽管当前公众认为冥想和诗歌是特殊的、异域的和困难的，但它们都像草一样古老和普通。一种是回归到静止和内心深处的</a:t>
            </a:r>
            <a:r>
              <a:rPr lang="zh-CN" altLang="en-US" sz="1600" b="1" dirty="0">
                <a:solidFill>
                  <a:srgbClr val="2E3033"/>
                </a:solidFill>
                <a:latin typeface="Arial" panose="020B0604020202020204" pitchFamily="34" charset="0"/>
              </a:rPr>
              <a:t>重要</a:t>
            </a:r>
            <a:r>
              <a:rPr lang="zh-CN" altLang="en-US" sz="1600" b="1" i="0" dirty="0">
                <a:solidFill>
                  <a:srgbClr val="2E3033"/>
                </a:solidFill>
                <a:effectLst/>
                <a:latin typeface="Arial" panose="020B0604020202020204" pitchFamily="34" charset="0"/>
              </a:rPr>
              <a:t>时刻，另一种是回归到“表达与呈现”的基本冲动。</a:t>
            </a:r>
            <a:endParaRPr lang="en-US" altLang="zh-CN" sz="1600" b="1" dirty="0">
              <a:latin typeface="Calibri" panose="020F0502020204030204" pitchFamily="34" charset="0"/>
              <a:cs typeface="Calibri" panose="020F0502020204030204" pitchFamily="34" charset="0"/>
            </a:endParaRPr>
          </a:p>
          <a:p>
            <a:pPr>
              <a:lnSpc>
                <a:spcPct val="130000"/>
              </a:lnSpc>
              <a:defRPr/>
            </a:pPr>
            <a:endParaRPr lang="en-US" altLang="zh-CN"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6560531"/>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AE7F987-A15F-D7A2-A0EB-18AE4B527BC7}"/>
              </a:ext>
            </a:extLst>
          </p:cNvPr>
          <p:cNvSpPr txBox="1"/>
          <p:nvPr/>
        </p:nvSpPr>
        <p:spPr>
          <a:xfrm>
            <a:off x="431800" y="981075"/>
            <a:ext cx="8280400" cy="3583417"/>
          </a:xfrm>
          <a:prstGeom prst="rect">
            <a:avLst/>
          </a:prstGeom>
          <a:noFill/>
        </p:spPr>
        <p:txBody>
          <a:bodyPr>
            <a:spAutoFit/>
          </a:bodyPr>
          <a:lstStyle/>
          <a:p>
            <a:pPr>
              <a:lnSpc>
                <a:spcPct val="130000"/>
              </a:lnSpc>
              <a:defRPr/>
            </a:pPr>
            <a:r>
              <a:rPr lang="en-US" altLang="zh-CN" sz="1600" b="1" dirty="0">
                <a:solidFill>
                  <a:srgbClr val="002060"/>
                </a:solidFill>
                <a:latin typeface="Calibri" panose="020F0502020204030204" pitchFamily="34" charset="0"/>
                <a:cs typeface="Calibri" panose="020F0502020204030204" pitchFamily="34" charset="0"/>
              </a:rPr>
              <a:t>Snyder’s Notion of Meditation and Poetry</a:t>
            </a:r>
          </a:p>
          <a:p>
            <a:pPr marL="285750" indent="-285750">
              <a:lnSpc>
                <a:spcPct val="13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Snyder’s recognition of the kinship of meditation and poetry is linked to his belief in the possibility of breaking down rationally constructed opposites such as mind-body, self-world, metaphysical-physical, and subject-object. These models are antithetical to his perception of the interconnectedness of all things. The best of Snyder’s earlier poetry works meditatively with the idea of dissolving the notion of a separation between a subject and its environment.</a:t>
            </a:r>
          </a:p>
          <a:p>
            <a:pPr>
              <a:lnSpc>
                <a:spcPct val="130000"/>
              </a:lnSpc>
              <a:defRPr/>
            </a:pPr>
            <a:endParaRPr lang="en-US" altLang="zh-CN" sz="1600" b="1" dirty="0">
              <a:latin typeface="Calibri" panose="020F0502020204030204" pitchFamily="34" charset="0"/>
              <a:cs typeface="Calibri" panose="020F0502020204030204" pitchFamily="34" charset="0"/>
            </a:endParaRPr>
          </a:p>
          <a:p>
            <a:pPr>
              <a:lnSpc>
                <a:spcPct val="130000"/>
              </a:lnSpc>
              <a:defRPr/>
            </a:pPr>
            <a:r>
              <a:rPr lang="zh-CN" altLang="en-US" sz="1600" b="1" i="0" dirty="0">
                <a:solidFill>
                  <a:srgbClr val="2E3033"/>
                </a:solidFill>
                <a:effectLst/>
                <a:latin typeface="Arial" panose="020B0604020202020204" pitchFamily="34" charset="0"/>
              </a:rPr>
              <a:t>斯奈德认识到冥想和诗歌之间的亲缘关系，这与他相信理性构建</a:t>
            </a:r>
            <a:r>
              <a:rPr lang="zh-CN" altLang="en-US" sz="1600" b="1" dirty="0">
                <a:solidFill>
                  <a:srgbClr val="2E3033"/>
                </a:solidFill>
                <a:latin typeface="Arial" panose="020B0604020202020204" pitchFamily="34" charset="0"/>
              </a:rPr>
              <a:t>的对立可以被分解的可能性有关，</a:t>
            </a:r>
            <a:r>
              <a:rPr lang="zh-CN" altLang="en-US" sz="1600" b="1" i="0" dirty="0">
                <a:solidFill>
                  <a:srgbClr val="2E3033"/>
                </a:solidFill>
                <a:effectLst/>
                <a:latin typeface="Arial" panose="020B0604020202020204" pitchFamily="34" charset="0"/>
              </a:rPr>
              <a:t>如思维</a:t>
            </a:r>
            <a:r>
              <a:rPr lang="en-US" altLang="zh-CN" sz="1600" b="1" i="0" dirty="0">
                <a:solidFill>
                  <a:srgbClr val="2E3033"/>
                </a:solidFill>
                <a:effectLst/>
                <a:latin typeface="Arial" panose="020B0604020202020204" pitchFamily="34" charset="0"/>
              </a:rPr>
              <a:t>—</a:t>
            </a:r>
            <a:r>
              <a:rPr lang="zh-CN" altLang="en-US" sz="1600" b="1" i="0" dirty="0">
                <a:solidFill>
                  <a:srgbClr val="2E3033"/>
                </a:solidFill>
                <a:effectLst/>
                <a:latin typeface="Arial" panose="020B0604020202020204" pitchFamily="34" charset="0"/>
              </a:rPr>
              <a:t>身体、自我</a:t>
            </a:r>
            <a:r>
              <a:rPr lang="en-US" altLang="zh-CN" sz="1600" b="1" i="0" dirty="0">
                <a:solidFill>
                  <a:srgbClr val="2E3033"/>
                </a:solidFill>
                <a:effectLst/>
                <a:latin typeface="Arial" panose="020B0604020202020204" pitchFamily="34" charset="0"/>
              </a:rPr>
              <a:t>—</a:t>
            </a:r>
            <a:r>
              <a:rPr lang="zh-CN" altLang="en-US" sz="1600" b="1" i="0" dirty="0">
                <a:solidFill>
                  <a:srgbClr val="2E3033"/>
                </a:solidFill>
                <a:effectLst/>
                <a:latin typeface="Arial" panose="020B0604020202020204" pitchFamily="34" charset="0"/>
              </a:rPr>
              <a:t>世界、形而上</a:t>
            </a:r>
            <a:r>
              <a:rPr lang="en-US" altLang="zh-CN" sz="1600" b="1" dirty="0">
                <a:solidFill>
                  <a:srgbClr val="2E3033"/>
                </a:solidFill>
                <a:latin typeface="Arial" panose="020B0604020202020204" pitchFamily="34" charset="0"/>
              </a:rPr>
              <a:t>—</a:t>
            </a:r>
            <a:r>
              <a:rPr lang="zh-CN" altLang="en-US" sz="1600" b="1" dirty="0">
                <a:solidFill>
                  <a:srgbClr val="2E3033"/>
                </a:solidFill>
                <a:latin typeface="Arial" panose="020B0604020202020204" pitchFamily="34" charset="0"/>
              </a:rPr>
              <a:t>物质</a:t>
            </a:r>
            <a:r>
              <a:rPr lang="zh-CN" altLang="en-US" sz="1600" b="1" i="0" dirty="0">
                <a:solidFill>
                  <a:srgbClr val="2E3033"/>
                </a:solidFill>
                <a:effectLst/>
                <a:latin typeface="Arial" panose="020B0604020202020204" pitchFamily="34" charset="0"/>
              </a:rPr>
              <a:t>、主体</a:t>
            </a:r>
            <a:r>
              <a:rPr lang="en-US" altLang="zh-CN" sz="1600" b="1" dirty="0">
                <a:solidFill>
                  <a:srgbClr val="2E3033"/>
                </a:solidFill>
                <a:latin typeface="Arial" panose="020B0604020202020204" pitchFamily="34" charset="0"/>
              </a:rPr>
              <a:t>—</a:t>
            </a:r>
            <a:r>
              <a:rPr lang="zh-CN" altLang="en-US" sz="1600" b="1" i="0" dirty="0">
                <a:solidFill>
                  <a:srgbClr val="2E3033"/>
                </a:solidFill>
                <a:effectLst/>
                <a:latin typeface="Arial" panose="020B0604020202020204" pitchFamily="34" charset="0"/>
              </a:rPr>
              <a:t>客体。这些</a:t>
            </a:r>
            <a:r>
              <a:rPr lang="zh-CN" altLang="en-US" sz="1600" b="1" dirty="0">
                <a:solidFill>
                  <a:srgbClr val="2E3033"/>
                </a:solidFill>
                <a:latin typeface="Arial" panose="020B0604020202020204" pitchFamily="34" charset="0"/>
              </a:rPr>
              <a:t>模式</a:t>
            </a:r>
            <a:r>
              <a:rPr lang="zh-CN" altLang="en-US" sz="1600" b="1" i="0" dirty="0">
                <a:solidFill>
                  <a:srgbClr val="2E3033"/>
                </a:solidFill>
                <a:effectLst/>
                <a:latin typeface="Arial" panose="020B0604020202020204" pitchFamily="34" charset="0"/>
              </a:rPr>
              <a:t>与他所认为万物相互联系是对立的。斯奈德早期最好的诗歌作品是沉思性的，</a:t>
            </a:r>
            <a:r>
              <a:rPr lang="zh-CN" altLang="en-US" sz="1600" b="1" dirty="0">
                <a:solidFill>
                  <a:srgbClr val="2E3033"/>
                </a:solidFill>
                <a:latin typeface="Arial" panose="020B0604020202020204" pitchFamily="34" charset="0"/>
              </a:rPr>
              <a:t>其目的</a:t>
            </a:r>
            <a:r>
              <a:rPr lang="zh-CN" altLang="en-US" sz="1600" b="1" i="0" dirty="0">
                <a:solidFill>
                  <a:srgbClr val="2E3033"/>
                </a:solidFill>
                <a:effectLst/>
                <a:latin typeface="Arial" panose="020B0604020202020204" pitchFamily="34" charset="0"/>
              </a:rPr>
              <a:t>是消除主体和环境之间的分离。</a:t>
            </a:r>
            <a:endParaRPr lang="zh-CN"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060625"/>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E49693-378B-430B-89A9-303E0F0C35D7}"/>
              </a:ext>
            </a:extLst>
          </p:cNvPr>
          <p:cNvSpPr txBox="1"/>
          <p:nvPr/>
        </p:nvSpPr>
        <p:spPr>
          <a:xfrm>
            <a:off x="395536" y="548680"/>
            <a:ext cx="8136904" cy="5341719"/>
          </a:xfrm>
          <a:prstGeom prst="rect">
            <a:avLst/>
          </a:prstGeom>
          <a:noFill/>
        </p:spPr>
        <p:txBody>
          <a:bodyPr wrap="square" rtlCol="0">
            <a:spAutoFit/>
          </a:bodyPr>
          <a:lstStyle/>
          <a:p>
            <a:r>
              <a:rPr lang="en-US" altLang="zh-CN" sz="1600" b="1" dirty="0">
                <a:solidFill>
                  <a:srgbClr val="811C17"/>
                </a:solidFill>
              </a:rPr>
              <a:t>6 Weakness in </a:t>
            </a:r>
            <a:r>
              <a:rPr lang="en-US" altLang="zh-CN" sz="1600" b="1" i="1" dirty="0">
                <a:solidFill>
                  <a:srgbClr val="811C17"/>
                </a:solidFill>
              </a:rPr>
              <a:t>Riprap</a:t>
            </a:r>
          </a:p>
          <a:p>
            <a:pPr marL="285750" indent="-285750">
              <a:lnSpc>
                <a:spcPct val="120000"/>
              </a:lnSpc>
              <a:buFont typeface="Arial" panose="020B0604020202020204" pitchFamily="34" charset="0"/>
              <a:buChar char="•"/>
            </a:pPr>
            <a:r>
              <a:rPr lang="en-US" altLang="zh-CN" sz="1600" b="1" kern="100" dirty="0">
                <a:effectLst/>
                <a:ea typeface="宋体" panose="02010600030101010101" pitchFamily="2" charset="-122"/>
              </a:rPr>
              <a:t>For the weakness in </a:t>
            </a:r>
            <a:r>
              <a:rPr lang="en-US" altLang="zh-CN" sz="1600" b="1" i="1" kern="100" dirty="0">
                <a:effectLst/>
                <a:ea typeface="宋体" panose="02010600030101010101" pitchFamily="2" charset="-122"/>
              </a:rPr>
              <a:t>Riprap</a:t>
            </a:r>
            <a:r>
              <a:rPr lang="en-US" altLang="zh-CN" sz="1600" b="1" kern="100" dirty="0">
                <a:effectLst/>
                <a:ea typeface="宋体" panose="02010600030101010101" pitchFamily="2" charset="-122"/>
              </a:rPr>
              <a:t>, critics tend to hold the similar opinion in relation to its incoherent syntax, unrelated theme and monotonous typography. </a:t>
            </a:r>
          </a:p>
          <a:p>
            <a:pPr>
              <a:lnSpc>
                <a:spcPct val="120000"/>
              </a:lnSpc>
            </a:pPr>
            <a:endParaRPr lang="en-US" altLang="zh-CN" sz="1600" b="1" kern="100" dirty="0">
              <a:ea typeface="宋体" panose="02010600030101010101" pitchFamily="2" charset="-122"/>
            </a:endParaRPr>
          </a:p>
          <a:p>
            <a:pPr marL="285750" indent="-285750">
              <a:lnSpc>
                <a:spcPct val="120000"/>
              </a:lnSpc>
              <a:buFont typeface="Arial" panose="020B0604020202020204" pitchFamily="34" charset="0"/>
              <a:buChar char="•"/>
            </a:pPr>
            <a:r>
              <a:rPr lang="en-US" altLang="zh-CN" sz="1600" b="1" kern="100" dirty="0">
                <a:effectLst/>
                <a:ea typeface="宋体" panose="02010600030101010101" pitchFamily="2" charset="-122"/>
              </a:rPr>
              <a:t>Nowadays Snyder is a widely-acknowledged expert at using poetic space as a concept of energy in language. However, typography in </a:t>
            </a:r>
            <a:r>
              <a:rPr lang="en-US" altLang="zh-CN" sz="1600" b="1" i="1" kern="100" dirty="0">
                <a:effectLst/>
                <a:ea typeface="宋体" panose="02010600030101010101" pitchFamily="2" charset="-122"/>
              </a:rPr>
              <a:t>Riprap</a:t>
            </a:r>
            <a:r>
              <a:rPr lang="en-US" altLang="zh-CN" sz="1600" b="1" kern="100" dirty="0">
                <a:effectLst/>
                <a:ea typeface="宋体" panose="02010600030101010101" pitchFamily="2" charset="-122"/>
              </a:rPr>
              <a:t> appears to be strictly </a:t>
            </a:r>
            <a:r>
              <a:rPr lang="en-GB" altLang="zh-CN" sz="1600" b="1" kern="100" dirty="0">
                <a:effectLst/>
                <a:ea typeface="宋体" panose="02010600030101010101" pitchFamily="2" charset="-122"/>
              </a:rPr>
              <a:t>modelled</a:t>
            </a:r>
            <a:r>
              <a:rPr lang="en-US" altLang="zh-CN" sz="1600" b="1" kern="100" dirty="0">
                <a:effectLst/>
                <a:ea typeface="宋体" panose="02010600030101010101" pitchFamily="2" charset="-122"/>
              </a:rPr>
              <a:t> with the first </a:t>
            </a:r>
            <a:r>
              <a:rPr lang="en-GB" altLang="zh-CN" sz="1600" b="1" kern="100" dirty="0">
                <a:effectLst/>
                <a:ea typeface="宋体" panose="02010600030101010101" pitchFamily="2" charset="-122"/>
              </a:rPr>
              <a:t>capitalised</a:t>
            </a:r>
            <a:r>
              <a:rPr lang="en-US" altLang="zh-CN" sz="1600" b="1" kern="100" dirty="0">
                <a:effectLst/>
                <a:ea typeface="宋体" panose="02010600030101010101" pitchFamily="2" charset="-122"/>
              </a:rPr>
              <a:t> word of each line, and left aligned lines, even aligned indented lines within a poem, which gives one a tedious impression when reading through the whole collection. </a:t>
            </a:r>
          </a:p>
          <a:p>
            <a:pPr marL="285750" indent="-285750">
              <a:lnSpc>
                <a:spcPct val="120000"/>
              </a:lnSpc>
              <a:buFont typeface="Arial" panose="020B0604020202020204" pitchFamily="34" charset="0"/>
              <a:buChar char="•"/>
            </a:pPr>
            <a:endParaRPr lang="en-US" altLang="zh-CN" sz="1600" b="1" kern="100" dirty="0">
              <a:ea typeface="宋体" panose="02010600030101010101" pitchFamily="2" charset="-122"/>
            </a:endParaRPr>
          </a:p>
          <a:p>
            <a:pPr marL="285750" indent="-285750">
              <a:lnSpc>
                <a:spcPct val="120000"/>
              </a:lnSpc>
              <a:buFont typeface="Arial" panose="020B0604020202020204" pitchFamily="34" charset="0"/>
              <a:buChar char="•"/>
            </a:pPr>
            <a:r>
              <a:rPr lang="en-US" altLang="zh-CN" sz="1600" b="1" kern="100" dirty="0">
                <a:effectLst/>
                <a:ea typeface="宋体" panose="02010600030101010101" pitchFamily="2" charset="-122"/>
              </a:rPr>
              <a:t>Patrick D. Murphy </a:t>
            </a:r>
            <a:r>
              <a:rPr lang="en-GB" altLang="zh-CN" sz="1600" b="1" kern="100" dirty="0">
                <a:effectLst/>
                <a:ea typeface="宋体" panose="02010600030101010101" pitchFamily="2" charset="-122"/>
              </a:rPr>
              <a:t>criticised </a:t>
            </a:r>
            <a:r>
              <a:rPr lang="en-US" altLang="zh-CN" sz="1600" b="1" kern="100" dirty="0">
                <a:effectLst/>
                <a:ea typeface="宋体" panose="02010600030101010101" pitchFamily="2" charset="-122"/>
              </a:rPr>
              <a:t>the poem, “All Through the Rain,” which ‘strikes [him] as one of the least successful in the collection, in that the story it relates does not carry on the surface the same level of interest or quality that one finds in “Hay for Horses.”</a:t>
            </a:r>
          </a:p>
          <a:p>
            <a:pPr marL="285750" indent="-285750">
              <a:lnSpc>
                <a:spcPct val="120000"/>
              </a:lnSpc>
              <a:buFont typeface="Arial" panose="020B0604020202020204" pitchFamily="34" charset="0"/>
              <a:buChar char="•"/>
            </a:pPr>
            <a:endParaRPr lang="en-US" altLang="zh-CN" sz="1600" b="1" kern="100" dirty="0">
              <a:ea typeface="宋体" panose="02010600030101010101" pitchFamily="2" charset="-122"/>
            </a:endParaRPr>
          </a:p>
          <a:p>
            <a:pPr marL="285750" indent="-285750">
              <a:lnSpc>
                <a:spcPct val="120000"/>
              </a:lnSpc>
              <a:buFont typeface="Arial" panose="020B0604020202020204" pitchFamily="34" charset="0"/>
              <a:buChar char="•"/>
            </a:pPr>
            <a:r>
              <a:rPr lang="en-US" altLang="zh-CN" sz="1600" b="1" kern="100" dirty="0">
                <a:ea typeface="宋体" panose="02010600030101010101" pitchFamily="2" charset="-122"/>
              </a:rPr>
              <a:t>For another poem, “A Stone Garden”, Murphy also pointed out that ‘[s]</a:t>
            </a:r>
            <a:r>
              <a:rPr lang="en-US" altLang="zh-CN" sz="1600" b="1" kern="100" dirty="0" err="1">
                <a:ea typeface="宋体" panose="02010600030101010101" pitchFamily="2" charset="-122"/>
              </a:rPr>
              <a:t>tylistically</a:t>
            </a:r>
            <a:r>
              <a:rPr lang="en-US" altLang="zh-CN" sz="1600" b="1" kern="100" dirty="0">
                <a:ea typeface="宋体" panose="02010600030101010101" pitchFamily="2" charset="-122"/>
              </a:rPr>
              <a:t> it is quite a strange poem within this collection, being written in a loosely iambic pentameter with various end rhymes and inverted diction apparently for the sake of the meter, such as “more the sweet.”</a:t>
            </a:r>
            <a:endParaRPr lang="en-US" altLang="zh-CN" sz="1600" b="1" kern="100" dirty="0">
              <a:effectLst/>
              <a:ea typeface="宋体" panose="02010600030101010101" pitchFamily="2" charset="-122"/>
            </a:endParaRPr>
          </a:p>
        </p:txBody>
      </p:sp>
    </p:spTree>
    <p:extLst>
      <p:ext uri="{BB962C8B-B14F-4D97-AF65-F5344CB8AC3E}">
        <p14:creationId xmlns:p14="http://schemas.microsoft.com/office/powerpoint/2010/main" val="1765924319"/>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E42F15A-1C41-46BB-9F8B-53AB2F50EB7E}"/>
              </a:ext>
            </a:extLst>
          </p:cNvPr>
          <p:cNvSpPr txBox="1"/>
          <p:nvPr/>
        </p:nvSpPr>
        <p:spPr>
          <a:xfrm>
            <a:off x="575556" y="620688"/>
            <a:ext cx="7992888" cy="5507918"/>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sz="1600" b="1" kern="100" dirty="0">
                <a:effectLst/>
                <a:ea typeface="宋体" panose="02010600030101010101" pitchFamily="2" charset="-122"/>
              </a:rPr>
              <a:t>According to Snyder’s two compilations </a:t>
            </a:r>
            <a:r>
              <a:rPr lang="en-US" altLang="zh-CN" sz="1600" b="1" i="1" kern="100" dirty="0">
                <a:effectLst/>
                <a:ea typeface="宋体" panose="02010600030101010101" pitchFamily="2" charset="-122"/>
              </a:rPr>
              <a:t>No Nature</a:t>
            </a:r>
            <a:r>
              <a:rPr lang="en-US" altLang="zh-CN" sz="1600" b="1" kern="100" dirty="0">
                <a:effectLst/>
                <a:ea typeface="宋体" panose="02010600030101010101" pitchFamily="2" charset="-122"/>
              </a:rPr>
              <a:t> (1992) and </a:t>
            </a:r>
            <a:r>
              <a:rPr lang="en-US" altLang="zh-CN" sz="1600" b="1" i="1" kern="100" dirty="0">
                <a:effectLst/>
                <a:ea typeface="宋体" panose="02010600030101010101" pitchFamily="2" charset="-122"/>
              </a:rPr>
              <a:t>The Gary Snyder Reader </a:t>
            </a:r>
            <a:r>
              <a:rPr lang="en-US" altLang="zh-CN" sz="1600" b="1" kern="100" dirty="0">
                <a:effectLst/>
                <a:ea typeface="宋体" panose="02010600030101010101" pitchFamily="2" charset="-122"/>
              </a:rPr>
              <a:t>(1999), we may safely infer that in </a:t>
            </a:r>
            <a:r>
              <a:rPr lang="en-US" altLang="zh-CN" sz="1600" b="1" i="1" kern="100" dirty="0">
                <a:effectLst/>
                <a:ea typeface="宋体" panose="02010600030101010101" pitchFamily="2" charset="-122"/>
              </a:rPr>
              <a:t>Riprap</a:t>
            </a:r>
            <a:r>
              <a:rPr lang="en-US" altLang="zh-CN" sz="1600" b="1" kern="100" dirty="0">
                <a:effectLst/>
                <a:ea typeface="宋体" panose="02010600030101010101" pitchFamily="2" charset="-122"/>
              </a:rPr>
              <a:t> poems about his trail crew work are much better than poems about his days in Japan and at sea. </a:t>
            </a:r>
          </a:p>
          <a:p>
            <a:pPr>
              <a:lnSpc>
                <a:spcPct val="130000"/>
              </a:lnSpc>
            </a:pPr>
            <a:endParaRPr lang="en-US" altLang="zh-CN" sz="1600" b="1" kern="100" dirty="0">
              <a:ea typeface="宋体" panose="02010600030101010101" pitchFamily="2" charset="-122"/>
            </a:endParaRPr>
          </a:p>
          <a:p>
            <a:pPr marL="285750" indent="-285750">
              <a:lnSpc>
                <a:spcPct val="130000"/>
              </a:lnSpc>
              <a:buFont typeface="Arial" panose="020B0604020202020204" pitchFamily="34" charset="0"/>
              <a:buChar char="•"/>
            </a:pPr>
            <a:r>
              <a:rPr lang="en-US" altLang="zh-CN" sz="1600" b="1" kern="100" dirty="0">
                <a:effectLst/>
                <a:ea typeface="宋体" panose="02010600030101010101" pitchFamily="2" charset="-122"/>
              </a:rPr>
              <a:t>In other words, what Snyder crossed out are those poems with some incoherent problems </a:t>
            </a:r>
            <a:r>
              <a:rPr lang="en-GB" altLang="zh-CN" sz="1600" b="1" kern="100" dirty="0">
                <a:effectLst/>
                <a:ea typeface="宋体" panose="02010600030101010101" pitchFamily="2" charset="-122"/>
              </a:rPr>
              <a:t>recognised by critics</a:t>
            </a:r>
            <a:r>
              <a:rPr lang="en-US" altLang="zh-CN" sz="1600" b="1" kern="100" dirty="0">
                <a:effectLst/>
                <a:ea typeface="宋体" panose="02010600030101010101" pitchFamily="2" charset="-122"/>
              </a:rPr>
              <a:t>. For example, about the theme of woman and nature, Snyder deleted two poems in </a:t>
            </a:r>
            <a:r>
              <a:rPr lang="en-US" altLang="zh-CN" sz="1600" b="1" i="1" kern="100" dirty="0">
                <a:effectLst/>
                <a:ea typeface="宋体" panose="02010600030101010101" pitchFamily="2" charset="-122"/>
              </a:rPr>
              <a:t>No Nature</a:t>
            </a:r>
            <a:r>
              <a:rPr lang="en-US" altLang="zh-CN" sz="1600" b="1" kern="100" dirty="0">
                <a:effectLst/>
                <a:ea typeface="宋体" panose="02010600030101010101" pitchFamily="2" charset="-122"/>
              </a:rPr>
              <a:t>, “Praise for Sick Women| and “For a Far-out Friend.” </a:t>
            </a:r>
          </a:p>
          <a:p>
            <a:pPr>
              <a:lnSpc>
                <a:spcPct val="130000"/>
              </a:lnSpc>
            </a:pPr>
            <a:endParaRPr lang="en-US" altLang="zh-CN" sz="1600" b="1" kern="100" dirty="0">
              <a:effectLst/>
              <a:ea typeface="宋体" panose="02010600030101010101" pitchFamily="2" charset="-122"/>
            </a:endParaRPr>
          </a:p>
          <a:p>
            <a:pPr marL="285750" indent="-285750">
              <a:lnSpc>
                <a:spcPct val="130000"/>
              </a:lnSpc>
              <a:buFont typeface="Arial" panose="020B0604020202020204" pitchFamily="34" charset="0"/>
              <a:buChar char="•"/>
            </a:pPr>
            <a:r>
              <a:rPr lang="en-US" altLang="zh-CN" sz="1600" b="1" kern="100" dirty="0">
                <a:effectLst/>
                <a:ea typeface="宋体" panose="02010600030101010101" pitchFamily="2" charset="-122"/>
              </a:rPr>
              <a:t>It is obvious that in these two poems, the poet stands in the male-dominated patriarchal line, articulating that “All women are wounded”; </a:t>
            </a:r>
            <a:r>
              <a:rPr lang="en-US" altLang="zh-CN" sz="1600" b="1" kern="100" dirty="0">
                <a:ea typeface="宋体" panose="02010600030101010101" pitchFamily="2" charset="-122"/>
              </a:rPr>
              <a:t>“</a:t>
            </a:r>
            <a:r>
              <a:rPr lang="en-US" altLang="zh-CN" sz="1600" b="1" kern="100" dirty="0">
                <a:effectLst/>
                <a:ea typeface="宋体" panose="02010600030101010101" pitchFamily="2" charset="-122"/>
              </a:rPr>
              <a:t>sea cries / Sick women”; “I once beat you up / Drunk, stung with weeks of torment”; and “Visions of your body / Kept me high for weeks” (</a:t>
            </a:r>
            <a:r>
              <a:rPr lang="en-US" altLang="zh-CN" sz="1600" b="1" i="1" kern="100" dirty="0">
                <a:effectLst/>
                <a:ea typeface="宋体" panose="02010600030101010101" pitchFamily="2" charset="-122"/>
              </a:rPr>
              <a:t>RCM</a:t>
            </a:r>
            <a:r>
              <a:rPr lang="en-US" altLang="zh-CN" sz="1600" b="1" kern="100" dirty="0">
                <a:effectLst/>
                <a:ea typeface="宋体" panose="02010600030101010101" pitchFamily="2" charset="-122"/>
              </a:rPr>
              <a:t> 7, 13). </a:t>
            </a:r>
          </a:p>
          <a:p>
            <a:pPr>
              <a:lnSpc>
                <a:spcPct val="130000"/>
              </a:lnSpc>
            </a:pPr>
            <a:endParaRPr lang="en-US" altLang="zh-CN" sz="1600" b="1" kern="100" dirty="0">
              <a:effectLst/>
              <a:ea typeface="宋体" panose="02010600030101010101" pitchFamily="2" charset="-122"/>
            </a:endParaRPr>
          </a:p>
          <a:p>
            <a:pPr marL="285750" indent="-285750">
              <a:lnSpc>
                <a:spcPct val="130000"/>
              </a:lnSpc>
              <a:buFont typeface="Arial" panose="020B0604020202020204" pitchFamily="34" charset="0"/>
              <a:buChar char="•"/>
            </a:pPr>
            <a:r>
              <a:rPr lang="en-US" altLang="zh-CN" sz="1600" b="1" kern="100" dirty="0">
                <a:effectLst/>
                <a:ea typeface="宋体" panose="02010600030101010101" pitchFamily="2" charset="-122"/>
              </a:rPr>
              <a:t>This voice goes far away from his later ecological notions of woman as Mother-nature, and nature as Gaia. These lines fall into ecofeminists’ criticism, who explain ecological crisis as the outcome of the patriarchy that follows the “logic of domination.”</a:t>
            </a:r>
            <a:endParaRPr lang="zh-CN" altLang="en-US" sz="1600" b="1" dirty="0"/>
          </a:p>
        </p:txBody>
      </p:sp>
    </p:spTree>
    <p:extLst>
      <p:ext uri="{BB962C8B-B14F-4D97-AF65-F5344CB8AC3E}">
        <p14:creationId xmlns:p14="http://schemas.microsoft.com/office/powerpoint/2010/main" val="2652932056"/>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91B3EE5-6E86-4AB3-B32E-F9DBD5EBBE73}"/>
              </a:ext>
            </a:extLst>
          </p:cNvPr>
          <p:cNvSpPr txBox="1"/>
          <p:nvPr/>
        </p:nvSpPr>
        <p:spPr>
          <a:xfrm>
            <a:off x="467544" y="620688"/>
            <a:ext cx="8208912" cy="5495607"/>
          </a:xfrm>
          <a:prstGeom prst="rect">
            <a:avLst/>
          </a:prstGeom>
          <a:noFill/>
        </p:spPr>
        <p:txBody>
          <a:bodyPr wrap="square" rtlCol="0">
            <a:spAutoFit/>
          </a:bodyPr>
          <a:lstStyle/>
          <a:p>
            <a:pPr>
              <a:lnSpc>
                <a:spcPct val="110000"/>
              </a:lnSpc>
            </a:pPr>
            <a:r>
              <a:rPr lang="en-US" altLang="zh-CN" sz="1600" b="1" dirty="0">
                <a:solidFill>
                  <a:srgbClr val="811C17"/>
                </a:solidFill>
              </a:rPr>
              <a:t>7 Conclusion</a:t>
            </a:r>
          </a:p>
          <a:p>
            <a:pPr marL="285750" indent="-285750">
              <a:lnSpc>
                <a:spcPct val="110000"/>
              </a:lnSpc>
              <a:buFont typeface="Arial" panose="020B0604020202020204" pitchFamily="34" charset="0"/>
              <a:buChar char="•"/>
            </a:pPr>
            <a:r>
              <a:rPr lang="en-US" altLang="zh-CN" sz="1600" b="1" i="1" kern="100" dirty="0">
                <a:effectLst/>
                <a:ea typeface="宋体" panose="02010600030101010101" pitchFamily="2" charset="-122"/>
              </a:rPr>
              <a:t>Riprap</a:t>
            </a:r>
            <a:r>
              <a:rPr lang="en-US" altLang="zh-CN" sz="1600" b="1" kern="100" dirty="0">
                <a:effectLst/>
                <a:ea typeface="宋体" panose="02010600030101010101" pitchFamily="2" charset="-122"/>
              </a:rPr>
              <a:t> is Snyder’s first experimental practice of Chinese style and Chan/Zen meditation in his lyrical poetry. In some sense, Snyder establishes his poetic indebtedness to Han Shan-Chan-ecology in a logical way. </a:t>
            </a:r>
          </a:p>
          <a:p>
            <a:pPr>
              <a:lnSpc>
                <a:spcPct val="110000"/>
              </a:lnSpc>
            </a:pPr>
            <a:endParaRPr lang="en-US" altLang="zh-CN" sz="1600" b="1" kern="100" dirty="0">
              <a:effectLst/>
              <a:ea typeface="宋体" panose="02010600030101010101" pitchFamily="2" charset="-122"/>
            </a:endParaRPr>
          </a:p>
          <a:p>
            <a:pPr marL="285750" indent="-285750">
              <a:lnSpc>
                <a:spcPct val="110000"/>
              </a:lnSpc>
              <a:buFont typeface="Arial" panose="020B0604020202020204" pitchFamily="34" charset="0"/>
              <a:buChar char="•"/>
            </a:pPr>
            <a:r>
              <a:rPr lang="en-US" altLang="zh-CN" sz="1600" b="1" kern="100" dirty="0">
                <a:effectLst/>
                <a:ea typeface="宋体" panose="02010600030101010101" pitchFamily="2" charset="-122"/>
              </a:rPr>
              <a:t>In </a:t>
            </a:r>
            <a:r>
              <a:rPr lang="en-US" altLang="zh-CN" sz="1600" b="1" i="1" kern="100" dirty="0">
                <a:effectLst/>
                <a:ea typeface="宋体" panose="02010600030101010101" pitchFamily="2" charset="-122"/>
              </a:rPr>
              <a:t>Riprap</a:t>
            </a:r>
            <a:r>
              <a:rPr lang="en-US" altLang="zh-CN" sz="1600" b="1" kern="100" dirty="0">
                <a:effectLst/>
                <a:ea typeface="宋体" panose="02010600030101010101" pitchFamily="2" charset="-122"/>
              </a:rPr>
              <a:t>, Snyder wrote twelve real names on the front page of the book, declaring that his book </a:t>
            </a:r>
            <a:r>
              <a:rPr lang="en-US" altLang="zh-CN" sz="1600" b="1" i="1" kern="100" dirty="0">
                <a:effectLst/>
                <a:ea typeface="宋体" panose="02010600030101010101" pitchFamily="2" charset="-122"/>
              </a:rPr>
              <a:t>Riprap</a:t>
            </a:r>
            <a:r>
              <a:rPr lang="en-US" altLang="zh-CN" sz="1600" b="1" kern="100" dirty="0">
                <a:effectLst/>
                <a:ea typeface="宋体" panose="02010600030101010101" pitchFamily="2" charset="-122"/>
              </a:rPr>
              <a:t> is dedicated to those who are “in the woods &amp; at sea”</a:t>
            </a:r>
            <a:r>
              <a:rPr lang="en-US" altLang="zh-CN" sz="1600" b="1" kern="100" dirty="0"/>
              <a:t>. Snyder refers to his work not only as a </a:t>
            </a:r>
            <a:r>
              <a:rPr lang="en-GB" altLang="zh-CN" sz="1600" b="1" kern="100" dirty="0"/>
              <a:t>labourer</a:t>
            </a:r>
            <a:r>
              <a:rPr lang="en-US" altLang="zh-CN" sz="1600" b="1" kern="100" dirty="0"/>
              <a:t> in the mountains and at sea</a:t>
            </a:r>
            <a:r>
              <a:rPr lang="en-US" altLang="zh-CN" sz="1600" b="1" kern="100" dirty="0">
                <a:ea typeface="宋体" panose="02010600030101010101" pitchFamily="2" charset="-122"/>
              </a:rPr>
              <a:t>, but also t</a:t>
            </a:r>
            <a:r>
              <a:rPr lang="en-US" altLang="zh-CN" sz="1600" b="1" kern="100" dirty="0">
                <a:effectLst/>
                <a:ea typeface="宋体" panose="02010600030101010101" pitchFamily="2" charset="-122"/>
              </a:rPr>
              <a:t>his work also signifies what was occurring within his mind, as he became a practitioner of meditation on Chan, landscape and ecology. The latter is closer to the Chinese tradition. </a:t>
            </a:r>
          </a:p>
          <a:p>
            <a:pPr>
              <a:lnSpc>
                <a:spcPct val="110000"/>
              </a:lnSpc>
            </a:pPr>
            <a:endParaRPr lang="en-US" altLang="zh-CN" sz="1600" b="1" kern="100" dirty="0">
              <a:effectLst/>
              <a:ea typeface="宋体" panose="02010600030101010101" pitchFamily="2" charset="-122"/>
            </a:endParaRPr>
          </a:p>
          <a:p>
            <a:pPr marL="285750" indent="-285750">
              <a:lnSpc>
                <a:spcPct val="110000"/>
              </a:lnSpc>
              <a:buFont typeface="Arial" panose="020B0604020202020204" pitchFamily="34" charset="0"/>
              <a:buChar char="•"/>
            </a:pPr>
            <a:r>
              <a:rPr lang="en-US" altLang="zh-CN" sz="1600" b="1" kern="100" dirty="0">
                <a:effectLst/>
                <a:ea typeface="宋体" panose="02010600030101010101" pitchFamily="2" charset="-122"/>
              </a:rPr>
              <a:t>Though there is no unified style in </a:t>
            </a:r>
            <a:r>
              <a:rPr lang="en-US" altLang="zh-CN" sz="1600" b="1" i="1" kern="100" dirty="0">
                <a:effectLst/>
                <a:ea typeface="宋体" panose="02010600030101010101" pitchFamily="2" charset="-122"/>
              </a:rPr>
              <a:t>Riprap</a:t>
            </a:r>
            <a:r>
              <a:rPr lang="en-US" altLang="zh-CN" sz="1600" b="1" kern="100" dirty="0">
                <a:effectLst/>
                <a:ea typeface="宋体" panose="02010600030101010101" pitchFamily="2" charset="-122"/>
              </a:rPr>
              <a:t>, some poems are obviously successful imitations of Chinese Chan poetry. With nature-Chan images, the reader can detect the basic Chan teachings. </a:t>
            </a:r>
          </a:p>
          <a:p>
            <a:pPr>
              <a:lnSpc>
                <a:spcPct val="110000"/>
              </a:lnSpc>
            </a:pPr>
            <a:endParaRPr lang="en-US" altLang="zh-CN" sz="1600" b="1" kern="100" dirty="0">
              <a:effectLst/>
              <a:ea typeface="宋体" panose="02010600030101010101" pitchFamily="2" charset="-122"/>
            </a:endParaRPr>
          </a:p>
          <a:p>
            <a:pPr marL="285750" indent="-285750">
              <a:lnSpc>
                <a:spcPct val="110000"/>
              </a:lnSpc>
              <a:buFont typeface="Arial" panose="020B0604020202020204" pitchFamily="34" charset="0"/>
              <a:buChar char="•"/>
            </a:pPr>
            <a:r>
              <a:rPr lang="en-US" altLang="zh-CN" sz="1600" b="1" kern="100" dirty="0">
                <a:effectLst/>
                <a:ea typeface="宋体" panose="02010600030101010101" pitchFamily="2" charset="-122"/>
              </a:rPr>
              <a:t>The theme of “turning</a:t>
            </a:r>
            <a:r>
              <a:rPr lang="en-US" altLang="zh-CN" sz="1600" b="1" kern="100" dirty="0">
                <a:ea typeface="宋体" panose="02010600030101010101" pitchFamily="2" charset="-122"/>
              </a:rPr>
              <a:t>”</a:t>
            </a:r>
            <a:r>
              <a:rPr lang="en-US" altLang="zh-CN" sz="1600" b="1" kern="100" dirty="0">
                <a:effectLst/>
                <a:ea typeface="宋体" panose="02010600030101010101" pitchFamily="2" charset="-122"/>
              </a:rPr>
              <a:t> is present throughout turning to the Far East, to Chan, and to ecology. Snyder is striving for a healing which will “make it new” in his poetry. </a:t>
            </a:r>
          </a:p>
          <a:p>
            <a:pPr>
              <a:lnSpc>
                <a:spcPct val="110000"/>
              </a:lnSpc>
            </a:pPr>
            <a:endParaRPr lang="en-US" altLang="zh-CN" sz="1600" b="1" kern="100" dirty="0">
              <a:effectLst/>
              <a:ea typeface="宋体" panose="02010600030101010101" pitchFamily="2" charset="-122"/>
            </a:endParaRPr>
          </a:p>
          <a:p>
            <a:pPr marL="285750" indent="-285750">
              <a:lnSpc>
                <a:spcPct val="110000"/>
              </a:lnSpc>
              <a:buFont typeface="Arial" panose="020B0604020202020204" pitchFamily="34" charset="0"/>
              <a:buChar char="•"/>
            </a:pPr>
            <a:r>
              <a:rPr lang="en-US" altLang="zh-CN" sz="1600" b="1" kern="100" dirty="0">
                <a:effectLst/>
                <a:ea typeface="宋体" panose="02010600030101010101" pitchFamily="2" charset="-122"/>
              </a:rPr>
              <a:t>His great innovation in </a:t>
            </a:r>
            <a:r>
              <a:rPr lang="en-US" altLang="zh-CN" sz="1600" b="1" i="1" kern="100" dirty="0">
                <a:effectLst/>
                <a:ea typeface="宋体" panose="02010600030101010101" pitchFamily="2" charset="-122"/>
              </a:rPr>
              <a:t>Riprap</a:t>
            </a:r>
            <a:r>
              <a:rPr lang="en-US" altLang="zh-CN" sz="1600" b="1" kern="100" dirty="0">
                <a:effectLst/>
                <a:ea typeface="宋体" panose="02010600030101010101" pitchFamily="2" charset="-122"/>
              </a:rPr>
              <a:t> lies in his own unique ideogrammic method - riprapping, a result of his turning to Chan, Han Shan and Chinese landscape poetry. </a:t>
            </a:r>
            <a:endParaRPr lang="zh-CN" altLang="en-US" sz="1600" b="1" dirty="0">
              <a:solidFill>
                <a:srgbClr val="811C17"/>
              </a:solidFill>
            </a:endParaRPr>
          </a:p>
        </p:txBody>
      </p:sp>
    </p:spTree>
    <p:extLst>
      <p:ext uri="{BB962C8B-B14F-4D97-AF65-F5344CB8AC3E}">
        <p14:creationId xmlns:p14="http://schemas.microsoft.com/office/powerpoint/2010/main" val="2352229528"/>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 信件&#10;&#10;描述已自动生成">
            <a:extLst>
              <a:ext uri="{FF2B5EF4-FFF2-40B4-BE49-F238E27FC236}">
                <a16:creationId xmlns:a16="http://schemas.microsoft.com/office/drawing/2014/main" id="{E040BED9-424B-EBA4-2B00-B3AAEFD44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14" y="1484784"/>
            <a:ext cx="7591961" cy="2808312"/>
          </a:xfrm>
          <a:prstGeom prst="rect">
            <a:avLst/>
          </a:prstGeom>
        </p:spPr>
      </p:pic>
      <p:sp>
        <p:nvSpPr>
          <p:cNvPr id="4" name="文本框 3">
            <a:extLst>
              <a:ext uri="{FF2B5EF4-FFF2-40B4-BE49-F238E27FC236}">
                <a16:creationId xmlns:a16="http://schemas.microsoft.com/office/drawing/2014/main" id="{D584EC6E-387D-4FCF-2B3E-C610B864CE17}"/>
              </a:ext>
            </a:extLst>
          </p:cNvPr>
          <p:cNvSpPr txBox="1">
            <a:spLocks noChangeArrowheads="1"/>
          </p:cNvSpPr>
          <p:nvPr/>
        </p:nvSpPr>
        <p:spPr bwMode="auto">
          <a:xfrm>
            <a:off x="684213" y="692150"/>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a:solidFill>
                  <a:srgbClr val="811C17"/>
                </a:solidFill>
                <a:latin typeface="Arial" panose="020B0604020202020204" pitchFamily="34" charset="0"/>
              </a:rPr>
              <a:t>Assignment for Next Week</a:t>
            </a:r>
            <a:endParaRPr lang="zh-CN" altLang="en-US" sz="1800" b="1">
              <a:solidFill>
                <a:srgbClr val="811C17"/>
              </a:solidFill>
              <a:latin typeface="Arial" panose="020B0604020202020204" pitchFamily="34" charset="0"/>
            </a:endParaRPr>
          </a:p>
        </p:txBody>
      </p:sp>
    </p:spTree>
    <p:extLst>
      <p:ext uri="{BB962C8B-B14F-4D97-AF65-F5344CB8AC3E}">
        <p14:creationId xmlns:p14="http://schemas.microsoft.com/office/powerpoint/2010/main" val="2748592964"/>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61764" y="188641"/>
            <a:ext cx="8820472" cy="6552729"/>
            <a:chOff x="161764" y="188641"/>
            <a:chExt cx="8820472" cy="6552729"/>
          </a:xfrm>
        </p:grpSpPr>
        <p:sp>
          <p:nvSpPr>
            <p:cNvPr id="19" name="圆角矩形 18"/>
            <p:cNvSpPr/>
            <p:nvPr/>
          </p:nvSpPr>
          <p:spPr>
            <a:xfrm>
              <a:off x="161764" y="188641"/>
              <a:ext cx="8820472" cy="6552728"/>
            </a:xfrm>
            <a:prstGeom prst="roundRect">
              <a:avLst>
                <a:gd name="adj" fmla="val 254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
            <p:cNvSpPr/>
            <p:nvPr/>
          </p:nvSpPr>
          <p:spPr>
            <a:xfrm>
              <a:off x="161764" y="4077073"/>
              <a:ext cx="8820472" cy="2664297"/>
            </a:xfrm>
            <a:custGeom>
              <a:avLst/>
              <a:gdLst/>
              <a:ahLst/>
              <a:cxnLst/>
              <a:rect l="l" t="t" r="r" b="b"/>
              <a:pathLst>
                <a:path w="8820472" h="2664297">
                  <a:moveTo>
                    <a:pt x="0" y="0"/>
                  </a:moveTo>
                  <a:lnTo>
                    <a:pt x="8820472" y="0"/>
                  </a:lnTo>
                  <a:lnTo>
                    <a:pt x="8820472" y="2497530"/>
                  </a:lnTo>
                  <a:cubicBezTo>
                    <a:pt x="8820472" y="2589633"/>
                    <a:pt x="8745808" y="2664297"/>
                    <a:pt x="8653705" y="2664297"/>
                  </a:cubicBezTo>
                  <a:lnTo>
                    <a:pt x="166767" y="2664297"/>
                  </a:lnTo>
                  <a:cubicBezTo>
                    <a:pt x="74664" y="2664297"/>
                    <a:pt x="0" y="2589633"/>
                    <a:pt x="0" y="249753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724" y="5085184"/>
              <a:ext cx="4752528" cy="956971"/>
            </a:xfrm>
            <a:prstGeom prst="rect">
              <a:avLst/>
            </a:prstGeom>
          </p:spPr>
        </p:pic>
        <p:pic>
          <p:nvPicPr>
            <p:cNvPr id="7" name="图片 16" descr="终"/>
            <p:cNvPicPr>
              <a:picLocks noChangeAspect="1"/>
            </p:cNvPicPr>
            <p:nvPr/>
          </p:nvPicPr>
          <p:blipFill>
            <a:blip r:embed="rId4">
              <a:clrChange>
                <a:clrFrom>
                  <a:srgbClr val="FFFFFF"/>
                </a:clrFrom>
                <a:clrTo>
                  <a:srgbClr val="FFFFFF">
                    <a:alpha val="0"/>
                  </a:srgbClr>
                </a:clrTo>
              </a:clrChange>
            </a:blip>
            <a:srcRect l="14281" t="33978" r="13554" b="39308"/>
            <a:stretch>
              <a:fillRect/>
            </a:stretch>
          </p:blipFill>
          <p:spPr>
            <a:xfrm>
              <a:off x="4011137" y="6141889"/>
              <a:ext cx="1424959" cy="527471"/>
            </a:xfrm>
            <a:prstGeom prst="rect">
              <a:avLst/>
            </a:prstGeom>
            <a:noFill/>
            <a:ln w="9525">
              <a:noFill/>
            </a:ln>
          </p:spPr>
        </p:pic>
        <p:sp>
          <p:nvSpPr>
            <p:cNvPr id="4" name="TextBox 3"/>
            <p:cNvSpPr txBox="1"/>
            <p:nvPr/>
          </p:nvSpPr>
          <p:spPr>
            <a:xfrm>
              <a:off x="2087724" y="2638309"/>
              <a:ext cx="4536504" cy="830997"/>
            </a:xfrm>
            <a:prstGeom prst="rect">
              <a:avLst/>
            </a:prstGeom>
            <a:noFill/>
          </p:spPr>
          <p:txBody>
            <a:bodyPr wrap="square" rtlCol="0">
              <a:spAutoFit/>
            </a:bodyPr>
            <a:lstStyle/>
            <a:p>
              <a:pPr algn="ctr"/>
              <a:r>
                <a:rPr lang="en-US" altLang="zh-CN" sz="4800" b="1" dirty="0">
                  <a:solidFill>
                    <a:srgbClr val="811C17"/>
                  </a:solidFill>
                  <a:effectLst>
                    <a:reflection blurRad="6350" stA="60000" endA="900" endPos="60000" dist="29997" dir="5400000" sy="-100000" algn="bl" rotWithShape="0"/>
                  </a:effectLst>
                </a:rPr>
                <a:t>THANK  YOU </a:t>
              </a:r>
              <a:endParaRPr lang="zh-CN" altLang="en-US" sz="4800" b="1" dirty="0">
                <a:solidFill>
                  <a:srgbClr val="811C17"/>
                </a:solidFill>
                <a:effectLst>
                  <a:reflection blurRad="6350" stA="60000" endA="900" endPos="60000" dist="29997" dir="5400000" sy="-100000" algn="bl" rotWithShape="0"/>
                </a:effectLst>
              </a:endParaRPr>
            </a:p>
          </p:txBody>
        </p:sp>
        <p:cxnSp>
          <p:nvCxnSpPr>
            <p:cNvPr id="11" name="直接连接符 10"/>
            <p:cNvCxnSpPr/>
            <p:nvPr/>
          </p:nvCxnSpPr>
          <p:spPr>
            <a:xfrm flipV="1">
              <a:off x="7668344" y="2234372"/>
              <a:ext cx="0" cy="2346756"/>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V="1">
            <a:off x="1043608" y="0"/>
            <a:ext cx="0" cy="1800200"/>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44694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ppt_x"/>
                                              </p:val>
                                            </p:tav>
                                            <p:tav tm="100000">
                                              <p:val>
                                                <p:strVal val="#ppt_x"/>
                                              </p:val>
                                            </p:tav>
                                          </p:tavLst>
                                        </p:anim>
                                        <p:anim calcmode="lin" valueType="num">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9DA71BC-1F78-3C37-25B7-2B64E2954C9D}"/>
              </a:ext>
            </a:extLst>
          </p:cNvPr>
          <p:cNvSpPr txBox="1">
            <a:spLocks noChangeArrowheads="1"/>
          </p:cNvSpPr>
          <p:nvPr/>
        </p:nvSpPr>
        <p:spPr bwMode="auto">
          <a:xfrm>
            <a:off x="523875" y="815975"/>
            <a:ext cx="8353425"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en-US" altLang="zh-CN" b="1" dirty="0">
                <a:solidFill>
                  <a:srgbClr val="006600"/>
                </a:solidFill>
                <a:latin typeface="Calibri" panose="020F0502020204030204" pitchFamily="34" charset="0"/>
                <a:ea typeface="宋体" panose="02010600030101010101" pitchFamily="2" charset="-122"/>
              </a:rPr>
              <a:t>Snyder’s Statement on His Lyric Poetry</a:t>
            </a:r>
            <a:endParaRPr lang="en-US"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I tried writing poems of tough, simple, short words, with the complexity far beneath the surface texture. In part the line was influenced by the </a:t>
            </a:r>
            <a:r>
              <a:rPr lang="en-US" altLang="zh-CN" b="1" dirty="0">
                <a:solidFill>
                  <a:srgbClr val="C00000"/>
                </a:solidFill>
                <a:latin typeface="Calibri" panose="020F0502020204030204" pitchFamily="34" charset="0"/>
                <a:ea typeface="宋体" panose="02010600030101010101" pitchFamily="2" charset="-122"/>
              </a:rPr>
              <a:t>five and seven-character line Chinese poems </a:t>
            </a: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I’d been reading, which work like sharp blows on the mind.</a:t>
            </a:r>
          </a:p>
          <a:p>
            <a:pPr eaLnBrk="1" hangingPunct="1">
              <a:lnSpc>
                <a:spcPct val="150000"/>
              </a:lnSpc>
              <a:spcBef>
                <a:spcPct val="0"/>
              </a:spcBef>
              <a:buFontTx/>
              <a:buNone/>
            </a:pPr>
            <a:endParaRPr lang="en-US"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I would like to work at deep sea levels, a little bit up from that absolute bottom transparency of </a:t>
            </a:r>
            <a:r>
              <a:rPr lang="en-US" altLang="zh-CN" b="1" dirty="0">
                <a:solidFill>
                  <a:srgbClr val="C00000"/>
                </a:solidFill>
                <a:latin typeface="Calibri" panose="020F0502020204030204" pitchFamily="34" charset="0"/>
                <a:ea typeface="宋体" panose="02010600030101010101" pitchFamily="2" charset="-122"/>
              </a:rPr>
              <a:t>the Chinese type poetry</a:t>
            </a:r>
            <a:r>
              <a:rPr lang="en-US" altLang="zh-CN" b="1" dirty="0">
                <a:latin typeface="Calibri" panose="020F0502020204030204" pitchFamily="34" charset="0"/>
                <a:ea typeface="宋体" panose="02010600030101010101" pitchFamily="2" charset="-122"/>
              </a:rPr>
              <a:t>, a little more mythic, a little more archetypal.</a:t>
            </a:r>
          </a:p>
          <a:p>
            <a:pPr eaLnBrk="1" hangingPunct="1">
              <a:lnSpc>
                <a:spcPct val="150000"/>
              </a:lnSpc>
              <a:spcBef>
                <a:spcPct val="0"/>
              </a:spcBef>
              <a:buFontTx/>
              <a:buNone/>
            </a:pPr>
            <a:endParaRPr lang="en-US" altLang="zh-CN" b="1" dirty="0">
              <a:latin typeface="Calibri" panose="020F0502020204030204" pitchFamily="34" charset="0"/>
              <a:ea typeface="宋体" panose="02010600030101010101" pitchFamily="2" charset="-122"/>
            </a:endParaRPr>
          </a:p>
          <a:p>
            <a:pPr eaLnBrk="1" hangingPunct="1">
              <a:lnSpc>
                <a:spcPct val="150000"/>
              </a:lnSpc>
              <a:spcBef>
                <a:spcPct val="0"/>
              </a:spcBef>
              <a:buFontTx/>
              <a:buNone/>
            </a:pPr>
            <a:r>
              <a:rPr lang="en-US" altLang="zh-CN" b="1" dirty="0">
                <a:solidFill>
                  <a:srgbClr val="006600"/>
                </a:solidFill>
                <a:latin typeface="Calibri" panose="020F0502020204030204" pitchFamily="34" charset="0"/>
                <a:ea typeface="宋体" panose="02010600030101010101" pitchFamily="2" charset="-122"/>
              </a:rPr>
              <a:t>Two Levels of Snyder’s Statement</a:t>
            </a:r>
          </a:p>
          <a:p>
            <a:pPr eaLnBrk="1" hangingPunct="1">
              <a:lnSpc>
                <a:spcPct val="150000"/>
              </a:lnSpc>
              <a:spcBef>
                <a:spcPct val="0"/>
              </a:spcBef>
              <a:buFontTx/>
              <a:buNone/>
            </a:pPr>
            <a:r>
              <a:rPr lang="en-US" altLang="zh-CN" b="1" dirty="0">
                <a:solidFill>
                  <a:srgbClr val="002060"/>
                </a:solidFill>
                <a:latin typeface="Calibri" panose="020F0502020204030204" pitchFamily="34" charset="0"/>
                <a:ea typeface="宋体" panose="02010600030101010101" pitchFamily="2" charset="-122"/>
              </a:rPr>
              <a:t>1. Snyder concentrated on the imitation and innovation of Chinese poetic aesthetics:</a:t>
            </a: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     nature-Chan images, laconic diction, elliptical syntax, paralleled structure, and empty space </a:t>
            </a:r>
          </a:p>
          <a:p>
            <a:pPr eaLnBrk="1" hangingPunct="1">
              <a:lnSpc>
                <a:spcPct val="150000"/>
              </a:lnSpc>
              <a:spcBef>
                <a:spcPct val="0"/>
              </a:spcBef>
              <a:buFontTx/>
              <a:buNone/>
            </a:pPr>
            <a:r>
              <a:rPr lang="en-US" altLang="zh-CN" b="1" dirty="0">
                <a:solidFill>
                  <a:srgbClr val="002060"/>
                </a:solidFill>
                <a:latin typeface="Calibri" panose="020F0502020204030204" pitchFamily="34" charset="0"/>
                <a:ea typeface="宋体" panose="02010600030101010101" pitchFamily="2" charset="-122"/>
              </a:rPr>
              <a:t>2. Snyder tried to express “the complexity” : </a:t>
            </a:r>
          </a:p>
          <a:p>
            <a:pPr eaLnBrk="1" hangingPunct="1">
              <a:lnSpc>
                <a:spcPct val="150000"/>
              </a:lnSpc>
              <a:spcBef>
                <a:spcPct val="0"/>
              </a:spcBef>
              <a:buFontTx/>
              <a:buNone/>
            </a:pPr>
            <a:r>
              <a:rPr lang="en-US" altLang="zh-CN" b="1" dirty="0">
                <a:latin typeface="Calibri" panose="020F0502020204030204" pitchFamily="34" charset="0"/>
                <a:ea typeface="宋体" panose="02010600030101010101" pitchFamily="2" charset="-122"/>
              </a:rPr>
              <a:t>    meditation on American wilderness, ecological concerns, ineffable emptiness and satori</a:t>
            </a:r>
          </a:p>
        </p:txBody>
      </p:sp>
    </p:spTree>
    <p:extLst>
      <p:ext uri="{BB962C8B-B14F-4D97-AF65-F5344CB8AC3E}">
        <p14:creationId xmlns:p14="http://schemas.microsoft.com/office/powerpoint/2010/main" val="56663676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Product Details">
            <a:extLst>
              <a:ext uri="{FF2B5EF4-FFF2-40B4-BE49-F238E27FC236}">
                <a16:creationId xmlns:a16="http://schemas.microsoft.com/office/drawing/2014/main" id="{5B6345F2-4310-4C4A-B672-87D83C627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0" y="1169655"/>
            <a:ext cx="2550901" cy="227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Product Details">
            <a:extLst>
              <a:ext uri="{FF2B5EF4-FFF2-40B4-BE49-F238E27FC236}">
                <a16:creationId xmlns:a16="http://schemas.microsoft.com/office/drawing/2014/main" id="{F734DF5A-C164-43B7-A548-620B04F92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58137"/>
            <a:ext cx="2833286" cy="23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roduct Details">
            <a:extLst>
              <a:ext uri="{FF2B5EF4-FFF2-40B4-BE49-F238E27FC236}">
                <a16:creationId xmlns:a16="http://schemas.microsoft.com/office/drawing/2014/main" id="{CEE4A6AF-15C0-4B9D-8B83-6D7BEFF232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895" y="1158137"/>
            <a:ext cx="2681927" cy="232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谭琼琳\专著出版\谭琼琳Joan Tan data研究员\conference paper\Ezra Pound Conference 2010.6.18-20\photo 2010snyder book\riprap.jpg">
            <a:extLst>
              <a:ext uri="{FF2B5EF4-FFF2-40B4-BE49-F238E27FC236}">
                <a16:creationId xmlns:a16="http://schemas.microsoft.com/office/drawing/2014/main" id="{B992EFD5-A36E-4124-88CA-763387079A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9682" y="1169655"/>
            <a:ext cx="1795220" cy="225934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34E1D2F1-7332-47CE-9909-C14C737EB51D}"/>
              </a:ext>
            </a:extLst>
          </p:cNvPr>
          <p:cNvSpPr txBox="1"/>
          <p:nvPr/>
        </p:nvSpPr>
        <p:spPr>
          <a:xfrm>
            <a:off x="467545" y="3816413"/>
            <a:ext cx="8280920" cy="2140842"/>
          </a:xfrm>
          <a:prstGeom prst="rect">
            <a:avLst/>
          </a:prstGeom>
          <a:noFill/>
        </p:spPr>
        <p:txBody>
          <a:bodyPr wrap="square" rtlCol="0">
            <a:spAutoFit/>
          </a:bodyPr>
          <a:lstStyle/>
          <a:p>
            <a:pPr>
              <a:lnSpc>
                <a:spcPct val="120000"/>
              </a:lnSpc>
            </a:pPr>
            <a:r>
              <a:rPr lang="en-US" altLang="zh-CN" sz="1600" b="1" dirty="0">
                <a:solidFill>
                  <a:srgbClr val="002060"/>
                </a:solidFill>
              </a:rPr>
              <a:t>Publication of </a:t>
            </a:r>
            <a:r>
              <a:rPr lang="en-US" altLang="zh-CN" sz="1600" b="1" i="1" dirty="0">
                <a:solidFill>
                  <a:srgbClr val="002060"/>
                </a:solidFill>
              </a:rPr>
              <a:t>Riprap</a:t>
            </a:r>
          </a:p>
          <a:p>
            <a:pPr>
              <a:lnSpc>
                <a:spcPct val="120000"/>
              </a:lnSpc>
            </a:pPr>
            <a:r>
              <a:rPr lang="en-US" altLang="zh-CN" sz="1600" b="1" dirty="0"/>
              <a:t>1958: </a:t>
            </a:r>
            <a:r>
              <a:rPr lang="en-US" altLang="zh-CN" sz="1600" b="1" i="1" dirty="0"/>
              <a:t>Cold Mountain Poems </a:t>
            </a:r>
            <a:r>
              <a:rPr lang="en-US" altLang="zh-CN" sz="1600" b="1" dirty="0"/>
              <a:t>(</a:t>
            </a:r>
            <a:r>
              <a:rPr lang="en-US" altLang="zh-CN" sz="1600" b="1" i="1" dirty="0"/>
              <a:t>Evergreen Review </a:t>
            </a:r>
            <a:r>
              <a:rPr lang="en-US" altLang="zh-CN" sz="1600" b="1" dirty="0"/>
              <a:t>2.6 (1958): 68-80)</a:t>
            </a:r>
          </a:p>
          <a:p>
            <a:pPr>
              <a:lnSpc>
                <a:spcPct val="120000"/>
              </a:lnSpc>
            </a:pPr>
            <a:r>
              <a:rPr lang="en-US" altLang="zh-CN" sz="1600" b="1" dirty="0"/>
              <a:t>1959: </a:t>
            </a:r>
            <a:r>
              <a:rPr lang="en-US" altLang="zh-CN" sz="1600" b="1" i="1" dirty="0"/>
              <a:t>Riprap</a:t>
            </a:r>
          </a:p>
          <a:p>
            <a:pPr>
              <a:lnSpc>
                <a:spcPct val="120000"/>
              </a:lnSpc>
            </a:pPr>
            <a:r>
              <a:rPr lang="en-US" altLang="zh-CN" sz="1600" b="1" dirty="0"/>
              <a:t>1965: </a:t>
            </a:r>
            <a:r>
              <a:rPr lang="en-US" altLang="zh-CN" sz="1600" b="1" i="1" kern="100" dirty="0">
                <a:effectLst/>
                <a:ea typeface="宋体" panose="02010600030101010101" pitchFamily="2" charset="-122"/>
              </a:rPr>
              <a:t>Riprap</a:t>
            </a:r>
            <a:r>
              <a:rPr lang="en-US" altLang="zh-CN" sz="1600" b="1" i="1" kern="100" dirty="0">
                <a:solidFill>
                  <a:srgbClr val="AD2315"/>
                </a:solidFill>
                <a:effectLst/>
                <a:ea typeface="宋体" panose="02010600030101010101" pitchFamily="2" charset="-122"/>
              </a:rPr>
              <a:t>, &amp; </a:t>
            </a:r>
            <a:r>
              <a:rPr lang="en-US" altLang="zh-CN" sz="1600" b="1" i="1" kern="100" dirty="0">
                <a:effectLst/>
                <a:ea typeface="宋体" panose="02010600030101010101" pitchFamily="2" charset="-122"/>
              </a:rPr>
              <a:t>Cold Mountain Poems </a:t>
            </a:r>
            <a:r>
              <a:rPr lang="en-US" altLang="zh-CN" sz="1600" b="1" kern="100" dirty="0">
                <a:effectLst/>
                <a:ea typeface="宋体" panose="02010600030101010101" pitchFamily="2" charset="-122"/>
              </a:rPr>
              <a:t>(</a:t>
            </a:r>
            <a:r>
              <a:rPr lang="en-US" altLang="zh-CN" sz="1600" b="1" dirty="0"/>
              <a:t>San Francisco: Four Seasons Foundations</a:t>
            </a:r>
            <a:r>
              <a:rPr lang="en-US" altLang="zh-CN" sz="1600" b="1" kern="100" dirty="0">
                <a:effectLst/>
                <a:ea typeface="宋体" panose="02010600030101010101" pitchFamily="2" charset="-122"/>
              </a:rPr>
              <a:t>)</a:t>
            </a:r>
          </a:p>
          <a:p>
            <a:pPr>
              <a:lnSpc>
                <a:spcPct val="120000"/>
              </a:lnSpc>
            </a:pPr>
            <a:r>
              <a:rPr lang="en-US" altLang="zh-CN" sz="1600" b="1" kern="100" dirty="0">
                <a:effectLst/>
                <a:ea typeface="宋体" panose="02010600030101010101" pitchFamily="2" charset="-122"/>
              </a:rPr>
              <a:t>1990:</a:t>
            </a:r>
            <a:r>
              <a:rPr lang="en-US" altLang="zh-CN" sz="1600" b="1" i="1" kern="100" dirty="0">
                <a:effectLst/>
                <a:ea typeface="宋体" panose="02010600030101010101" pitchFamily="2" charset="-122"/>
              </a:rPr>
              <a:t> Riprap </a:t>
            </a:r>
            <a:r>
              <a:rPr lang="en-US" altLang="zh-CN" sz="1600" b="1" i="1" kern="100" dirty="0">
                <a:solidFill>
                  <a:srgbClr val="AD2315"/>
                </a:solidFill>
                <a:effectLst/>
                <a:ea typeface="宋体" panose="02010600030101010101" pitchFamily="2" charset="-122"/>
              </a:rPr>
              <a:t>and</a:t>
            </a:r>
            <a:r>
              <a:rPr lang="en-US" altLang="zh-CN" sz="1600" b="1" i="1" kern="100" dirty="0">
                <a:effectLst/>
                <a:ea typeface="宋体" panose="02010600030101010101" pitchFamily="2" charset="-122"/>
              </a:rPr>
              <a:t> Cold Mountain Poems </a:t>
            </a:r>
            <a:r>
              <a:rPr lang="en-US" altLang="zh-CN" sz="1600" b="1" kern="100" dirty="0">
                <a:effectLst/>
                <a:ea typeface="宋体" panose="02010600030101010101" pitchFamily="2" charset="-122"/>
              </a:rPr>
              <a:t>(the new edition) </a:t>
            </a:r>
            <a:r>
              <a:rPr lang="en-US" altLang="zh-CN" sz="1600" b="1" kern="100" dirty="0">
                <a:ea typeface="宋体" panose="02010600030101010101" pitchFamily="2" charset="-122"/>
              </a:rPr>
              <a:t> </a:t>
            </a:r>
            <a:r>
              <a:rPr lang="en-US" altLang="zh-CN" sz="1600" b="1" kern="100" dirty="0">
                <a:effectLst/>
                <a:ea typeface="宋体" panose="02010600030101010101" pitchFamily="2" charset="-122"/>
              </a:rPr>
              <a:t>(</a:t>
            </a:r>
            <a:r>
              <a:rPr lang="en-US" altLang="zh-CN" sz="1600" b="1" dirty="0"/>
              <a:t>New York: North Point Press</a:t>
            </a:r>
            <a:r>
              <a:rPr lang="en-US" altLang="zh-CN" sz="1600" b="1" kern="100" dirty="0">
                <a:effectLst/>
                <a:ea typeface="宋体" panose="02010600030101010101" pitchFamily="2" charset="-122"/>
              </a:rPr>
              <a:t>) </a:t>
            </a:r>
          </a:p>
          <a:p>
            <a:pPr>
              <a:lnSpc>
                <a:spcPct val="120000"/>
              </a:lnSpc>
            </a:pPr>
            <a:r>
              <a:rPr lang="en-US" altLang="zh-CN" sz="1600" b="1" kern="100" dirty="0">
                <a:ea typeface="宋体" panose="02010600030101010101" pitchFamily="2" charset="-122"/>
              </a:rPr>
              <a:t>           </a:t>
            </a:r>
            <a:r>
              <a:rPr lang="en-US" altLang="zh-CN" sz="1600" b="1" kern="100" dirty="0">
                <a:effectLst/>
                <a:ea typeface="宋体" panose="02010600030101010101" pitchFamily="2" charset="-122"/>
              </a:rPr>
              <a:t>(later 1999, 2003)</a:t>
            </a:r>
          </a:p>
          <a:p>
            <a:pPr>
              <a:lnSpc>
                <a:spcPct val="120000"/>
              </a:lnSpc>
            </a:pPr>
            <a:r>
              <a:rPr lang="en-US" altLang="zh-CN" sz="1600" b="1" kern="100" dirty="0">
                <a:ea typeface="宋体" panose="02010600030101010101" pitchFamily="2" charset="-122"/>
              </a:rPr>
              <a:t>2009: </a:t>
            </a:r>
            <a:r>
              <a:rPr lang="en-US" altLang="zh-CN" sz="1600" b="1" i="1" kern="100" dirty="0">
                <a:effectLst/>
                <a:ea typeface="宋体" panose="02010600030101010101" pitchFamily="2" charset="-122"/>
              </a:rPr>
              <a:t>Riprap and Cold Mountain Poems </a:t>
            </a:r>
            <a:r>
              <a:rPr lang="en-US" altLang="zh-CN" sz="1600" b="1" kern="100" dirty="0">
                <a:effectLst/>
                <a:ea typeface="宋体" panose="02010600030101010101" pitchFamily="2" charset="-122"/>
              </a:rPr>
              <a:t>(50</a:t>
            </a:r>
            <a:r>
              <a:rPr lang="en-US" altLang="zh-CN" sz="1600" b="1" kern="100" baseline="30000" dirty="0">
                <a:ea typeface="宋体" panose="02010600030101010101" pitchFamily="2" charset="-122"/>
              </a:rPr>
              <a:t> </a:t>
            </a:r>
            <a:r>
              <a:rPr lang="en-US" altLang="zh-CN" sz="1600" b="1" kern="100" baseline="30000" dirty="0" err="1">
                <a:ea typeface="宋体" panose="02010600030101010101" pitchFamily="2" charset="-122"/>
              </a:rPr>
              <a:t>th</a:t>
            </a:r>
            <a:r>
              <a:rPr lang="en-US" altLang="zh-CN" sz="1600" b="1" kern="100" baseline="30000" dirty="0">
                <a:ea typeface="宋体" panose="02010600030101010101" pitchFamily="2" charset="-122"/>
              </a:rPr>
              <a:t>  </a:t>
            </a:r>
            <a:r>
              <a:rPr lang="en-US" altLang="zh-CN" sz="1600" b="1" kern="100" dirty="0">
                <a:ea typeface="宋体" panose="02010600030101010101" pitchFamily="2" charset="-122"/>
              </a:rPr>
              <a:t>anniversary) </a:t>
            </a:r>
            <a:endParaRPr lang="zh-CN" altLang="en-US" sz="1600" b="1" dirty="0"/>
          </a:p>
        </p:txBody>
      </p:sp>
      <p:sp>
        <p:nvSpPr>
          <p:cNvPr id="11" name="文本框 10">
            <a:extLst>
              <a:ext uri="{FF2B5EF4-FFF2-40B4-BE49-F238E27FC236}">
                <a16:creationId xmlns:a16="http://schemas.microsoft.com/office/drawing/2014/main" id="{B537490A-B37A-4E5E-B3FC-66C042117FB3}"/>
              </a:ext>
            </a:extLst>
          </p:cNvPr>
          <p:cNvSpPr txBox="1"/>
          <p:nvPr/>
        </p:nvSpPr>
        <p:spPr>
          <a:xfrm>
            <a:off x="251519" y="552204"/>
            <a:ext cx="4536505" cy="369332"/>
          </a:xfrm>
          <a:prstGeom prst="rect">
            <a:avLst/>
          </a:prstGeom>
          <a:noFill/>
        </p:spPr>
        <p:txBody>
          <a:bodyPr wrap="square" rtlCol="0">
            <a:spAutoFit/>
          </a:bodyPr>
          <a:lstStyle/>
          <a:p>
            <a:r>
              <a:rPr lang="en-US" altLang="zh-CN" sz="1800" b="1" dirty="0">
                <a:solidFill>
                  <a:srgbClr val="811C17"/>
                </a:solidFill>
              </a:rPr>
              <a:t>2 Debate and Criticism: the Discrete Structure</a:t>
            </a:r>
            <a:endParaRPr lang="zh-CN" altLang="en-US" dirty="0"/>
          </a:p>
        </p:txBody>
      </p:sp>
    </p:spTree>
    <p:extLst>
      <p:ext uri="{BB962C8B-B14F-4D97-AF65-F5344CB8AC3E}">
        <p14:creationId xmlns:p14="http://schemas.microsoft.com/office/powerpoint/2010/main" val="300453685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Administrator\AppData\Roaming\Tencent\Users\1207799751\QQ\WinTemp\RichOle\SFLHJT@5}XVR5383W0T3WRA.png">
            <a:extLst>
              <a:ext uri="{FF2B5EF4-FFF2-40B4-BE49-F238E27FC236}">
                <a16:creationId xmlns:a16="http://schemas.microsoft.com/office/drawing/2014/main" id="{81AED401-48A2-4518-8453-CF9C63C14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2676"/>
            <a:ext cx="4608512"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0DDEFFDF-F64E-45FC-842D-4FBD0A6796D2}"/>
              </a:ext>
            </a:extLst>
          </p:cNvPr>
          <p:cNvSpPr txBox="1"/>
          <p:nvPr/>
        </p:nvSpPr>
        <p:spPr>
          <a:xfrm>
            <a:off x="4486597" y="764704"/>
            <a:ext cx="4405883" cy="4209101"/>
          </a:xfrm>
          <a:prstGeom prst="rect">
            <a:avLst/>
          </a:prstGeom>
          <a:noFill/>
        </p:spPr>
        <p:txBody>
          <a:bodyPr wrap="square" rtlCol="0">
            <a:spAutoFit/>
          </a:bodyPr>
          <a:lstStyle/>
          <a:p>
            <a:pPr>
              <a:lnSpc>
                <a:spcPct val="120000"/>
              </a:lnSpc>
            </a:pPr>
            <a:r>
              <a:rPr lang="en-US" altLang="zh-CN" sz="1600" b="1" dirty="0">
                <a:solidFill>
                  <a:srgbClr val="002060"/>
                </a:solidFill>
              </a:rPr>
              <a:t>Contents of </a:t>
            </a:r>
            <a:r>
              <a:rPr lang="en-US" altLang="zh-CN" sz="1600" b="1" i="1" dirty="0">
                <a:solidFill>
                  <a:srgbClr val="002060"/>
                </a:solidFill>
              </a:rPr>
              <a:t>Riprap and Cold Mountain Poems</a:t>
            </a:r>
          </a:p>
          <a:p>
            <a:pPr marL="285750" indent="-285750">
              <a:lnSpc>
                <a:spcPct val="120000"/>
              </a:lnSpc>
              <a:buFont typeface="Arial" panose="020B0604020202020204" pitchFamily="34" charset="0"/>
              <a:buChar char="•"/>
            </a:pPr>
            <a:r>
              <a:rPr lang="en-US" altLang="zh-CN" sz="1600" b="1" dirty="0"/>
              <a:t>23 poems + his translation of 24 Han Shan’s poems</a:t>
            </a:r>
          </a:p>
          <a:p>
            <a:pPr marL="285750" indent="-285750">
              <a:lnSpc>
                <a:spcPct val="120000"/>
              </a:lnSpc>
              <a:buFont typeface="Arial" panose="020B0604020202020204" pitchFamily="34" charset="0"/>
              <a:buChar char="•"/>
            </a:pPr>
            <a:r>
              <a:rPr lang="en-US" altLang="zh-CN" sz="1600" b="1" kern="100" dirty="0">
                <a:effectLst/>
                <a:ea typeface="宋体" panose="02010600030101010101" pitchFamily="2" charset="-122"/>
              </a:rPr>
              <a:t>interconnectedness between Han Shan, Chinese poetics, Chan/Zen Buddhism and American wilderness</a:t>
            </a:r>
          </a:p>
          <a:p>
            <a:pPr marL="285750" indent="-285750">
              <a:lnSpc>
                <a:spcPct val="120000"/>
              </a:lnSpc>
              <a:buFont typeface="Arial" panose="020B0604020202020204" pitchFamily="34" charset="0"/>
              <a:buChar char="•"/>
            </a:pPr>
            <a:r>
              <a:rPr lang="en-US" altLang="zh-CN" sz="1600" b="1" kern="100" dirty="0">
                <a:ea typeface="宋体" panose="02010600030101010101" pitchFamily="2" charset="-122"/>
              </a:rPr>
              <a:t>The last title poem “Riprap” as a summation of Snyder’s unique aesthetic or ideogrammic method riprapping.</a:t>
            </a:r>
          </a:p>
          <a:p>
            <a:pPr>
              <a:lnSpc>
                <a:spcPct val="120000"/>
              </a:lnSpc>
            </a:pPr>
            <a:endParaRPr lang="en-US" altLang="zh-CN" sz="1600" b="1" kern="100" dirty="0">
              <a:ea typeface="宋体" panose="02010600030101010101" pitchFamily="2" charset="-122"/>
            </a:endParaRPr>
          </a:p>
          <a:p>
            <a:pPr>
              <a:lnSpc>
                <a:spcPct val="120000"/>
              </a:lnSpc>
            </a:pPr>
            <a:r>
              <a:rPr lang="en-US" altLang="zh-CN" sz="1600" b="1" kern="100" dirty="0">
                <a:solidFill>
                  <a:srgbClr val="002060"/>
                </a:solidFill>
                <a:effectLst/>
                <a:ea typeface="宋体" panose="02010600030101010101" pitchFamily="2" charset="-122"/>
              </a:rPr>
              <a:t>Criticism from Critics: A Discrete Structure</a:t>
            </a:r>
          </a:p>
          <a:p>
            <a:pPr>
              <a:lnSpc>
                <a:spcPct val="120000"/>
              </a:lnSpc>
            </a:pPr>
            <a:r>
              <a:rPr lang="en-US" altLang="zh-CN" sz="1600" b="1" kern="100" dirty="0">
                <a:effectLst/>
                <a:ea typeface="宋体" panose="02010600030101010101" pitchFamily="2" charset="-122"/>
              </a:rPr>
              <a:t>These poems do not connect, they are discrete.</a:t>
            </a:r>
          </a:p>
          <a:p>
            <a:pPr>
              <a:lnSpc>
                <a:spcPct val="120000"/>
              </a:lnSpc>
            </a:pPr>
            <a:r>
              <a:rPr lang="en-US" altLang="zh-CN" sz="1600" b="1" kern="100" dirty="0"/>
              <a:t>They possess incoherent syntax, unrelated theme and monotonous typography.</a:t>
            </a:r>
            <a:endParaRPr lang="zh-CN" altLang="en-US" sz="1600" b="1" dirty="0"/>
          </a:p>
        </p:txBody>
      </p:sp>
      <p:cxnSp>
        <p:nvCxnSpPr>
          <p:cNvPr id="8" name="直接连接符 7">
            <a:extLst>
              <a:ext uri="{FF2B5EF4-FFF2-40B4-BE49-F238E27FC236}">
                <a16:creationId xmlns:a16="http://schemas.microsoft.com/office/drawing/2014/main" id="{EF71F691-156E-4261-8D63-528460CCD410}"/>
              </a:ext>
            </a:extLst>
          </p:cNvPr>
          <p:cNvCxnSpPr/>
          <p:nvPr/>
        </p:nvCxnSpPr>
        <p:spPr>
          <a:xfrm>
            <a:off x="827584" y="5445224"/>
            <a:ext cx="720080"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文本框 1">
            <a:extLst>
              <a:ext uri="{FF2B5EF4-FFF2-40B4-BE49-F238E27FC236}">
                <a16:creationId xmlns:a16="http://schemas.microsoft.com/office/drawing/2014/main" id="{D2EFDDE2-3386-48D1-B81A-6E9CC87003E5}"/>
              </a:ext>
            </a:extLst>
          </p:cNvPr>
          <p:cNvSpPr txBox="1"/>
          <p:nvPr/>
        </p:nvSpPr>
        <p:spPr>
          <a:xfrm>
            <a:off x="4759428" y="5152836"/>
            <a:ext cx="4104456" cy="584775"/>
          </a:xfrm>
          <a:prstGeom prst="rect">
            <a:avLst/>
          </a:prstGeom>
          <a:noFill/>
        </p:spPr>
        <p:txBody>
          <a:bodyPr wrap="square" rtlCol="0">
            <a:spAutoFit/>
          </a:bodyPr>
          <a:lstStyle/>
          <a:p>
            <a:r>
              <a:rPr lang="en-US" altLang="zh-CN" sz="1600" b="1" dirty="0">
                <a:solidFill>
                  <a:srgbClr val="811C17"/>
                </a:solidFill>
              </a:rPr>
              <a:t>Q: Does </a:t>
            </a:r>
            <a:r>
              <a:rPr lang="en-US" altLang="zh-CN" sz="1600" b="1" i="1" dirty="0">
                <a:solidFill>
                  <a:srgbClr val="811C17"/>
                </a:solidFill>
              </a:rPr>
              <a:t>Riprap</a:t>
            </a:r>
            <a:r>
              <a:rPr lang="en-US" altLang="zh-CN" sz="1600" b="1" dirty="0">
                <a:solidFill>
                  <a:srgbClr val="811C17"/>
                </a:solidFill>
              </a:rPr>
              <a:t> really possess a loose, discrete </a:t>
            </a:r>
          </a:p>
          <a:p>
            <a:r>
              <a:rPr lang="en-US" altLang="zh-CN" sz="1600" b="1" dirty="0">
                <a:solidFill>
                  <a:srgbClr val="811C17"/>
                </a:solidFill>
              </a:rPr>
              <a:t>     structure? If not, how to prove it logically?</a:t>
            </a:r>
            <a:endParaRPr lang="zh-CN" altLang="en-US" sz="1600" b="1" dirty="0">
              <a:solidFill>
                <a:srgbClr val="811C17"/>
              </a:solidFill>
            </a:endParaRPr>
          </a:p>
        </p:txBody>
      </p:sp>
    </p:spTree>
    <p:extLst>
      <p:ext uri="{BB962C8B-B14F-4D97-AF65-F5344CB8AC3E}">
        <p14:creationId xmlns:p14="http://schemas.microsoft.com/office/powerpoint/2010/main" val="235737569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in8\AppData\Roaming\Tencent\Users\1207799751\QQ\WinTemp\RichOle\4Y5YL@W0%GP(HN4QO]5$[0C.png">
            <a:extLst>
              <a:ext uri="{FF2B5EF4-FFF2-40B4-BE49-F238E27FC236}">
                <a16:creationId xmlns:a16="http://schemas.microsoft.com/office/drawing/2014/main" id="{DAC9E3ED-51B3-1D3B-821C-63C79F924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3333750"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C:\Users\win8\AppData\Roaming\Tencent\Users\1207799751\QQ\WinTemp\RichOle\N05J3]C}9_AWIK$Z10T38T0.png">
            <a:extLst>
              <a:ext uri="{FF2B5EF4-FFF2-40B4-BE49-F238E27FC236}">
                <a16:creationId xmlns:a16="http://schemas.microsoft.com/office/drawing/2014/main" id="{E67E3BC9-EE39-C034-1105-16A38F21F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835" y="722511"/>
            <a:ext cx="19113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谭琼琳\专著出版\谭琼琳Joan Tan data研究员\conference paper\Ezra Pound Conference 2010.6.18-20\photo 2010snyder book\riprap.jpg">
            <a:extLst>
              <a:ext uri="{FF2B5EF4-FFF2-40B4-BE49-F238E27FC236}">
                <a16:creationId xmlns:a16="http://schemas.microsoft.com/office/drawing/2014/main" id="{CBE08051-2E4F-C7FC-67AE-FE33C308E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747291"/>
            <a:ext cx="201612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0">
            <a:extLst>
              <a:ext uri="{FF2B5EF4-FFF2-40B4-BE49-F238E27FC236}">
                <a16:creationId xmlns:a16="http://schemas.microsoft.com/office/drawing/2014/main" id="{74B56513-70AE-9249-E3B9-4AD06459D54C}"/>
              </a:ext>
            </a:extLst>
          </p:cNvPr>
          <p:cNvSpPr txBox="1">
            <a:spLocks noChangeArrowheads="1"/>
          </p:cNvSpPr>
          <p:nvPr/>
        </p:nvSpPr>
        <p:spPr bwMode="auto">
          <a:xfrm>
            <a:off x="3573835" y="3933056"/>
            <a:ext cx="482441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zh-CN" altLang="zh-CN" b="1" dirty="0">
                <a:latin typeface="Calibri" panose="020F0502020204030204" pitchFamily="34" charset="0"/>
                <a:ea typeface="宋体" panose="02010600030101010101" pitchFamily="2" charset="-122"/>
              </a:rPr>
              <a:t>谭琼琳</a:t>
            </a:r>
            <a:r>
              <a:rPr lang="zh-CN" altLang="en-US" b="1" dirty="0">
                <a:latin typeface="Calibri" panose="020F0502020204030204" pitchFamily="34" charset="0"/>
                <a:ea typeface="宋体" panose="02010600030101010101" pitchFamily="2" charset="-122"/>
              </a:rPr>
              <a:t>：</a:t>
            </a:r>
            <a:r>
              <a:rPr lang="zh-CN" altLang="zh-CN" b="1" dirty="0">
                <a:latin typeface="Calibri" panose="020F0502020204030204" pitchFamily="34" charset="0"/>
                <a:ea typeface="宋体" panose="02010600030101010101" pitchFamily="2" charset="-122"/>
              </a:rPr>
              <a:t>加里</a:t>
            </a:r>
            <a:r>
              <a:rPr lang="en-US" altLang="zh-CN" b="1" dirty="0">
                <a:latin typeface="Calibri" panose="020F0502020204030204" pitchFamily="34" charset="0"/>
                <a:ea typeface="宋体" panose="02010600030101010101" pitchFamily="2" charset="-122"/>
              </a:rPr>
              <a:t>·</a:t>
            </a:r>
            <a:r>
              <a:rPr lang="zh-CN" altLang="zh-CN" b="1" dirty="0">
                <a:latin typeface="Calibri" panose="020F0502020204030204" pitchFamily="34" charset="0"/>
                <a:ea typeface="宋体" panose="02010600030101010101" pitchFamily="2" charset="-122"/>
              </a:rPr>
              <a:t>斯奈德的</a:t>
            </a:r>
            <a:r>
              <a:rPr lang="en-US" altLang="zh-CN" b="1" dirty="0">
                <a:latin typeface="Calibri" panose="020F0502020204030204" pitchFamily="34" charset="0"/>
                <a:ea typeface="宋体" panose="02010600030101010101" pitchFamily="2" charset="-122"/>
              </a:rPr>
              <a:t>“</a:t>
            </a:r>
            <a:r>
              <a:rPr lang="zh-CN" altLang="zh-CN" b="1" dirty="0">
                <a:latin typeface="Calibri" panose="020F0502020204030204" pitchFamily="34" charset="0"/>
                <a:ea typeface="宋体" panose="02010600030101010101" pitchFamily="2" charset="-122"/>
              </a:rPr>
              <a:t>砾石成道</a:t>
            </a:r>
            <a:r>
              <a:rPr lang="en-US" altLang="zh-CN" b="1" dirty="0">
                <a:latin typeface="Calibri" panose="020F0502020204030204" pitchFamily="34" charset="0"/>
                <a:ea typeface="宋体" panose="02010600030101010101" pitchFamily="2" charset="-122"/>
              </a:rPr>
              <a:t>”</a:t>
            </a:r>
            <a:r>
              <a:rPr lang="zh-CN" altLang="zh-CN" b="1" dirty="0">
                <a:latin typeface="Calibri" panose="020F0502020204030204" pitchFamily="34" charset="0"/>
                <a:ea typeface="宋体" panose="02010600030101010101" pitchFamily="2" charset="-122"/>
              </a:rPr>
              <a:t>表意法研究，《外国语》</a:t>
            </a:r>
            <a:r>
              <a:rPr lang="en-US" altLang="zh-CN" b="1" dirty="0">
                <a:latin typeface="Calibri" panose="020F0502020204030204" pitchFamily="34" charset="0"/>
                <a:ea typeface="宋体" panose="02010600030101010101" pitchFamily="2" charset="-122"/>
              </a:rPr>
              <a:t>2012</a:t>
            </a:r>
            <a:r>
              <a:rPr lang="zh-CN" altLang="zh-CN" b="1" dirty="0">
                <a:latin typeface="Calibri" panose="020F0502020204030204" pitchFamily="34" charset="0"/>
                <a:ea typeface="宋体" panose="02010600030101010101" pitchFamily="2" charset="-122"/>
              </a:rPr>
              <a:t>年第</a:t>
            </a:r>
            <a:r>
              <a:rPr lang="en-US" altLang="zh-CN" b="1" dirty="0">
                <a:latin typeface="Calibri" panose="020F0502020204030204" pitchFamily="34" charset="0"/>
                <a:ea typeface="宋体" panose="02010600030101010101" pitchFamily="2" charset="-122"/>
              </a:rPr>
              <a:t>3</a:t>
            </a:r>
            <a:r>
              <a:rPr lang="zh-CN" altLang="zh-CN" b="1" dirty="0">
                <a:latin typeface="Calibri" panose="020F0502020204030204" pitchFamily="34" charset="0"/>
                <a:ea typeface="宋体" panose="02010600030101010101" pitchFamily="2" charset="-122"/>
              </a:rPr>
              <a:t>期</a:t>
            </a:r>
            <a:r>
              <a:rPr lang="zh-CN" altLang="en-US" b="1" dirty="0">
                <a:latin typeface="Calibri" panose="020F0502020204030204" pitchFamily="34" charset="0"/>
                <a:ea typeface="宋体" panose="02010600030101010101" pitchFamily="2" charset="-122"/>
              </a:rPr>
              <a:t>第</a:t>
            </a:r>
            <a:r>
              <a:rPr lang="en-US" altLang="zh-CN" b="1" dirty="0">
                <a:latin typeface="Calibri" panose="020F0502020204030204" pitchFamily="34" charset="0"/>
                <a:ea typeface="宋体" panose="02010600030101010101" pitchFamily="2" charset="-122"/>
              </a:rPr>
              <a:t>149-156</a:t>
            </a:r>
            <a:r>
              <a:rPr lang="zh-CN" altLang="zh-CN" b="1" dirty="0">
                <a:latin typeface="Calibri" panose="020F0502020204030204" pitchFamily="34" charset="0"/>
                <a:ea typeface="宋体" panose="02010600030101010101" pitchFamily="2" charset="-122"/>
              </a:rPr>
              <a:t>页</a:t>
            </a:r>
            <a:r>
              <a:rPr lang="zh-CN" altLang="en-US" b="1" dirty="0">
                <a:latin typeface="Calibri" panose="020F0502020204030204" pitchFamily="34" charset="0"/>
                <a:ea typeface="宋体" panose="02010600030101010101" pitchFamily="2" charset="-122"/>
              </a:rPr>
              <a:t>。</a:t>
            </a:r>
            <a:endParaRPr lang="en-US" altLang="zh-CN" b="1" dirty="0">
              <a:latin typeface="Calibri" panose="020F0502020204030204" pitchFamily="34" charset="0"/>
              <a:ea typeface="宋体" panose="02010600030101010101" pitchFamily="2" charset="-122"/>
            </a:endParaRPr>
          </a:p>
        </p:txBody>
      </p:sp>
      <p:sp>
        <p:nvSpPr>
          <p:cNvPr id="6" name="文本框 1">
            <a:extLst>
              <a:ext uri="{FF2B5EF4-FFF2-40B4-BE49-F238E27FC236}">
                <a16:creationId xmlns:a16="http://schemas.microsoft.com/office/drawing/2014/main" id="{662F3B24-92F8-ECB3-5B21-9A2B373CFB6B}"/>
              </a:ext>
            </a:extLst>
          </p:cNvPr>
          <p:cNvSpPr txBox="1">
            <a:spLocks noChangeArrowheads="1"/>
          </p:cNvSpPr>
          <p:nvPr/>
        </p:nvSpPr>
        <p:spPr bwMode="auto">
          <a:xfrm>
            <a:off x="3718819" y="4978871"/>
            <a:ext cx="3679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16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黑体" panose="02010609060101010101" pitchFamily="49" charset="-122"/>
              </a:defRPr>
            </a:lvl9pPr>
          </a:lstStyle>
          <a:p>
            <a:pPr>
              <a:spcBef>
                <a:spcPct val="0"/>
              </a:spcBef>
              <a:buFontTx/>
              <a:buNone/>
            </a:pPr>
            <a:r>
              <a:rPr lang="en-US" altLang="zh-CN" sz="1400" b="1" dirty="0">
                <a:solidFill>
                  <a:srgbClr val="CC9900"/>
                </a:solidFill>
                <a:ea typeface="宋体" panose="02010600030101010101" pitchFamily="2" charset="-122"/>
              </a:rPr>
              <a:t>1 a video link to Snyder’s reading </a:t>
            </a:r>
            <a:r>
              <a:rPr lang="en-US" altLang="zh-CN" sz="1400" b="1" dirty="0">
                <a:solidFill>
                  <a:srgbClr val="CC9900"/>
                </a:solidFill>
                <a:ea typeface="宋体" panose="02010600030101010101" pitchFamily="2" charset="-122"/>
                <a:hlinkClick r:id="rId5" action="ppaction://hlinkfile"/>
              </a:rPr>
              <a:t>Riprap</a:t>
            </a:r>
            <a:endParaRPr lang="en-US" altLang="zh-CN" sz="1400" b="1" dirty="0">
              <a:solidFill>
                <a:srgbClr val="CC9900"/>
              </a:solidFill>
              <a:ea typeface="宋体" panose="02010600030101010101" pitchFamily="2" charset="-122"/>
            </a:endParaRPr>
          </a:p>
          <a:p>
            <a:pPr>
              <a:spcBef>
                <a:spcPct val="0"/>
              </a:spcBef>
              <a:buFontTx/>
              <a:buNone/>
            </a:pPr>
            <a:endParaRPr lang="en-US" altLang="zh-CN" sz="1400" b="1" dirty="0">
              <a:solidFill>
                <a:srgbClr val="CC9900"/>
              </a:solidFill>
              <a:ea typeface="宋体" panose="02010600030101010101" pitchFamily="2" charset="-122"/>
            </a:endParaRPr>
          </a:p>
          <a:p>
            <a:pPr>
              <a:spcBef>
                <a:spcPct val="0"/>
              </a:spcBef>
              <a:buFontTx/>
              <a:buNone/>
            </a:pPr>
            <a:r>
              <a:rPr lang="en-US" altLang="zh-CN" sz="1400" b="1" dirty="0">
                <a:solidFill>
                  <a:srgbClr val="CC9900"/>
                </a:solidFill>
                <a:ea typeface="宋体" panose="02010600030101010101" pitchFamily="2" charset="-122"/>
              </a:rPr>
              <a:t>2 </a:t>
            </a:r>
            <a:r>
              <a:rPr lang="en-US" altLang="zh-CN" sz="1400" b="1" dirty="0">
                <a:solidFill>
                  <a:srgbClr val="CC9900"/>
                </a:solidFill>
                <a:ea typeface="宋体" panose="02010600030101010101" pitchFamily="2" charset="-122"/>
                <a:hlinkClick r:id="rId6" action="ppaction://hlinkfile"/>
              </a:rPr>
              <a:t>Riprap by Snyder</a:t>
            </a:r>
            <a:endParaRPr lang="zh-CN" altLang="en-US" sz="1400" b="1" dirty="0">
              <a:solidFill>
                <a:srgbClr val="CC9900"/>
              </a:solidFill>
              <a:ea typeface="宋体" panose="02010600030101010101" pitchFamily="2" charset="-122"/>
            </a:endParaRPr>
          </a:p>
        </p:txBody>
      </p:sp>
    </p:spTree>
    <p:extLst>
      <p:ext uri="{BB962C8B-B14F-4D97-AF65-F5344CB8AC3E}">
        <p14:creationId xmlns:p14="http://schemas.microsoft.com/office/powerpoint/2010/main" val="281545323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5888A5D-B168-1739-F038-7FD15E839E8E}"/>
              </a:ext>
            </a:extLst>
          </p:cNvPr>
          <p:cNvSpPr txBox="1"/>
          <p:nvPr/>
        </p:nvSpPr>
        <p:spPr>
          <a:xfrm>
            <a:off x="395287" y="908720"/>
            <a:ext cx="8353425" cy="4770537"/>
          </a:xfrm>
          <a:prstGeom prst="rect">
            <a:avLst/>
          </a:prstGeom>
          <a:noFill/>
        </p:spPr>
        <p:txBody>
          <a:bodyPr>
            <a:spAutoFit/>
          </a:bodyPr>
          <a:lstStyle/>
          <a:p>
            <a:pPr eaLnBrk="1" hangingPunct="1">
              <a:lnSpc>
                <a:spcPct val="150000"/>
              </a:lnSpc>
              <a:defRPr/>
            </a:pPr>
            <a:r>
              <a:rPr lang="en-US" altLang="zh-CN" sz="1600" b="1" dirty="0">
                <a:solidFill>
                  <a:srgbClr val="811C17"/>
                </a:solidFill>
                <a:latin typeface="Calibri" panose="020F0502020204030204" pitchFamily="34" charset="0"/>
                <a:ea typeface="宋体" panose="02010600030101010101" pitchFamily="2" charset="-122"/>
              </a:rPr>
              <a:t>3 Riprapping: Snyder’s Ideogrammic Method</a:t>
            </a:r>
            <a:endParaRPr lang="en-US" altLang="zh-CN" sz="1600" b="1" dirty="0">
              <a:solidFill>
                <a:srgbClr val="811C17"/>
              </a:solidFill>
              <a:latin typeface="Calibri" panose="020F0502020204030204" pitchFamily="34" charset="0"/>
              <a:cs typeface="Calibri" panose="020F0502020204030204" pitchFamily="34" charset="0"/>
            </a:endParaRPr>
          </a:p>
          <a:p>
            <a:pPr eaLnBrk="1" hangingPunct="1">
              <a:lnSpc>
                <a:spcPct val="150000"/>
              </a:lnSpc>
              <a:defRPr/>
            </a:pPr>
            <a:r>
              <a:rPr lang="en-US" altLang="zh-CN" sz="1600" b="1" dirty="0">
                <a:solidFill>
                  <a:srgbClr val="006600"/>
                </a:solidFill>
                <a:latin typeface="Calibri" panose="020F0502020204030204" pitchFamily="34" charset="0"/>
                <a:cs typeface="Calibri" panose="020F0502020204030204" pitchFamily="34" charset="0"/>
              </a:rPr>
              <a:t>About the Title </a:t>
            </a:r>
            <a:r>
              <a:rPr lang="en-US" altLang="zh-CN" sz="1600" b="1" i="1" dirty="0">
                <a:solidFill>
                  <a:srgbClr val="006600"/>
                </a:solidFill>
                <a:latin typeface="Calibri" panose="020F0502020204030204" pitchFamily="34" charset="0"/>
                <a:cs typeface="Calibri" panose="020F0502020204030204" pitchFamily="34" charset="0"/>
              </a:rPr>
              <a:t>Riprap</a:t>
            </a:r>
          </a:p>
          <a:p>
            <a:pPr eaLnBrk="1" hangingPunct="1">
              <a:lnSpc>
                <a:spcPct val="150000"/>
              </a:lnSpc>
              <a:defRPr/>
            </a:pPr>
            <a:r>
              <a:rPr lang="en-US" altLang="zh-CN" sz="1600" b="1" dirty="0">
                <a:solidFill>
                  <a:srgbClr val="000066"/>
                </a:solidFill>
                <a:latin typeface="Calibri" panose="020F0502020204030204" pitchFamily="34" charset="0"/>
                <a:cs typeface="Calibri" panose="020F0502020204030204" pitchFamily="34" charset="0"/>
              </a:rPr>
              <a:t>Riprap as Technique for Rock Pavement</a:t>
            </a:r>
          </a:p>
          <a:p>
            <a:pPr marL="285750" indent="-285750" eaLnBrk="1" hangingPunct="1">
              <a:lnSpc>
                <a:spcPct val="15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“Riprap” is a technical word for laying rocks on a rough, eroding trail leading up to mountains or down to mines. This technique for rock pavement came from England and Scotland to American Yosemite in the 1950s by those immigrants who had preserved this oral tradition in their work with stones for more than one thousand years.</a:t>
            </a:r>
          </a:p>
          <a:p>
            <a:pPr eaLnBrk="1" hangingPunct="1">
              <a:lnSpc>
                <a:spcPct val="150000"/>
              </a:lnSpc>
              <a:defRPr/>
            </a:pPr>
            <a:endParaRPr lang="en-US" altLang="zh-CN" sz="1600" b="1" dirty="0">
              <a:latin typeface="Calibri" panose="020F0502020204030204" pitchFamily="34" charset="0"/>
              <a:cs typeface="Calibri" panose="020F0502020204030204" pitchFamily="34" charset="0"/>
            </a:endParaRPr>
          </a:p>
          <a:p>
            <a:pPr eaLnBrk="1" hangingPunct="1">
              <a:lnSpc>
                <a:spcPct val="150000"/>
              </a:lnSpc>
              <a:defRPr/>
            </a:pPr>
            <a:r>
              <a:rPr lang="en-US" altLang="zh-CN" sz="1600" b="1" dirty="0">
                <a:solidFill>
                  <a:srgbClr val="002060"/>
                </a:solidFill>
                <a:latin typeface="Calibri" panose="020F0502020204030204" pitchFamily="34" charset="0"/>
                <a:cs typeface="Calibri" panose="020F0502020204030204" pitchFamily="34" charset="0"/>
              </a:rPr>
              <a:t>Riprap as Subsistence for Gary Snyder</a:t>
            </a:r>
          </a:p>
          <a:p>
            <a:pPr marL="285750" indent="-285750" eaLnBrk="1" hangingPunct="1">
              <a:lnSpc>
                <a:spcPct val="150000"/>
              </a:lnSpc>
              <a:buFont typeface="Arial" panose="020B0604020202020204" pitchFamily="34" charset="0"/>
              <a:buChar char="•"/>
              <a:defRPr/>
            </a:pPr>
            <a:r>
              <a:rPr lang="en-US" altLang="zh-CN" sz="1600" b="1" dirty="0">
                <a:latin typeface="Calibri" panose="020F0502020204030204" pitchFamily="34" charset="0"/>
                <a:cs typeface="Calibri" panose="020F0502020204030204" pitchFamily="34" charset="0"/>
              </a:rPr>
              <a:t>Riprap has become the single most important erosion-control trail technique in the Sierra, where Snyder worked part time as a trail crew </a:t>
            </a:r>
            <a:r>
              <a:rPr lang="en-GB" altLang="zh-CN" sz="1600" b="1" dirty="0">
                <a:latin typeface="Calibri" panose="020F0502020204030204" pitchFamily="34" charset="0"/>
                <a:cs typeface="Calibri" panose="020F0502020204030204" pitchFamily="34" charset="0"/>
              </a:rPr>
              <a:t>labourer </a:t>
            </a:r>
            <a:r>
              <a:rPr lang="en-US" altLang="zh-CN" sz="1600" b="1" dirty="0">
                <a:latin typeface="Calibri" panose="020F0502020204030204" pitchFamily="34" charset="0"/>
                <a:cs typeface="Calibri" panose="020F0502020204030204" pitchFamily="34" charset="0"/>
              </a:rPr>
              <a:t>in the summer of 1955 and learned this rock-laying technique from others. </a:t>
            </a:r>
            <a:endParaRPr lang="en-US" altLang="zh-CN" sz="1600" b="1" i="1" dirty="0">
              <a:solidFill>
                <a:srgbClr val="006600"/>
              </a:solidFill>
              <a:latin typeface="Calibri" panose="020F0502020204030204" pitchFamily="34" charset="0"/>
              <a:cs typeface="Calibri" panose="020F0502020204030204" pitchFamily="34" charset="0"/>
            </a:endParaRPr>
          </a:p>
          <a:p>
            <a:pPr marL="285750" indent="-285750" eaLnBrk="1" hangingPunct="1">
              <a:buFont typeface="Arial" panose="020B0604020202020204" pitchFamily="34" charset="0"/>
              <a:buChar char="•"/>
              <a:defRPr/>
            </a:pPr>
            <a:endParaRPr lang="zh-CN" altLang="en-US" sz="1600" b="1" i="1" dirty="0">
              <a:solidFill>
                <a:srgbClr val="006600"/>
              </a:solidFill>
            </a:endParaRPr>
          </a:p>
        </p:txBody>
      </p:sp>
    </p:spTree>
    <p:extLst>
      <p:ext uri="{BB962C8B-B14F-4D97-AF65-F5344CB8AC3E}">
        <p14:creationId xmlns:p14="http://schemas.microsoft.com/office/powerpoint/2010/main" val="4074466834"/>
      </p:ext>
    </p:extLst>
  </p:cSld>
  <p:clrMapOvr>
    <a:masterClrMapping/>
  </p:clrMapOvr>
  <p:transition spd="slow">
    <p:push/>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12502</TotalTime>
  <Words>6599</Words>
  <Application>Microsoft Office PowerPoint</Application>
  <PresentationFormat>全屏显示(4:3)</PresentationFormat>
  <Paragraphs>380</Paragraphs>
  <Slides>48</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48</vt:i4>
      </vt:variant>
    </vt:vector>
  </HeadingPairs>
  <TitlesOfParts>
    <vt:vector size="55" baseType="lpstr">
      <vt:lpstr>方正舒体</vt:lpstr>
      <vt:lpstr>黑体</vt:lpstr>
      <vt:lpstr>宋体</vt:lpstr>
      <vt:lpstr>Arial</vt:lpstr>
      <vt:lpstr>Calibri</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Mac</dc:creator>
  <cp:lastModifiedBy>nx7115</cp:lastModifiedBy>
  <cp:revision>355</cp:revision>
  <dcterms:created xsi:type="dcterms:W3CDTF">2020-06-26T03:43:19Z</dcterms:created>
  <dcterms:modified xsi:type="dcterms:W3CDTF">2024-03-17T11:20:50Z</dcterms:modified>
</cp:coreProperties>
</file>