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92" r:id="rId2"/>
    <p:sldId id="270" r:id="rId3"/>
    <p:sldId id="565" r:id="rId4"/>
    <p:sldId id="566" r:id="rId5"/>
    <p:sldId id="397" r:id="rId6"/>
    <p:sldId id="422" r:id="rId7"/>
    <p:sldId id="538" r:id="rId8"/>
    <p:sldId id="421" r:id="rId9"/>
    <p:sldId id="419" r:id="rId10"/>
    <p:sldId id="418" r:id="rId11"/>
    <p:sldId id="417" r:id="rId12"/>
    <p:sldId id="416" r:id="rId13"/>
    <p:sldId id="415" r:id="rId14"/>
    <p:sldId id="413" r:id="rId15"/>
    <p:sldId id="411" r:id="rId16"/>
    <p:sldId id="426" r:id="rId17"/>
    <p:sldId id="410" r:id="rId18"/>
    <p:sldId id="407" r:id="rId19"/>
    <p:sldId id="540" r:id="rId20"/>
    <p:sldId id="427" r:id="rId21"/>
    <p:sldId id="425" r:id="rId22"/>
    <p:sldId id="424" r:id="rId23"/>
    <p:sldId id="408" r:id="rId24"/>
    <p:sldId id="541" r:id="rId25"/>
    <p:sldId id="423" r:id="rId26"/>
    <p:sldId id="543" r:id="rId27"/>
    <p:sldId id="542" r:id="rId28"/>
    <p:sldId id="414" r:id="rId29"/>
    <p:sldId id="412" r:id="rId30"/>
    <p:sldId id="406" r:id="rId31"/>
    <p:sldId id="546" r:id="rId32"/>
    <p:sldId id="548" r:id="rId33"/>
    <p:sldId id="547" r:id="rId34"/>
    <p:sldId id="544" r:id="rId35"/>
    <p:sldId id="545" r:id="rId36"/>
    <p:sldId id="551" r:id="rId37"/>
    <p:sldId id="550" r:id="rId38"/>
    <p:sldId id="549" r:id="rId39"/>
    <p:sldId id="405" r:id="rId40"/>
    <p:sldId id="552" r:id="rId41"/>
    <p:sldId id="555" r:id="rId42"/>
    <p:sldId id="554" r:id="rId43"/>
    <p:sldId id="553" r:id="rId44"/>
    <p:sldId id="557" r:id="rId45"/>
    <p:sldId id="563" r:id="rId46"/>
    <p:sldId id="560" r:id="rId47"/>
    <p:sldId id="559" r:id="rId48"/>
    <p:sldId id="558" r:id="rId49"/>
    <p:sldId id="564" r:id="rId50"/>
    <p:sldId id="556" r:id="rId51"/>
    <p:sldId id="494" r:id="rId52"/>
    <p:sldId id="404"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17"/>
    <a:srgbClr val="326638"/>
    <a:srgbClr val="AD2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60"/>
  </p:normalViewPr>
  <p:slideViewPr>
    <p:cSldViewPr>
      <p:cViewPr varScale="1">
        <p:scale>
          <a:sx n="100" d="100"/>
          <a:sy n="100" d="100"/>
        </p:scale>
        <p:origin x="16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t>2024/3/18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t>‹#›</a:t>
            </a:fld>
            <a:endParaRPr lang="zh-CN" altLang="en-US"/>
          </a:p>
        </p:txBody>
      </p:sp>
    </p:spTree>
    <p:extLst>
      <p:ext uri="{BB962C8B-B14F-4D97-AF65-F5344CB8AC3E}">
        <p14:creationId xmlns:p14="http://schemas.microsoft.com/office/powerpoint/2010/main"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ADA84643-242F-732E-5DF1-C0C176C9F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a:extLst>
              <a:ext uri="{FF2B5EF4-FFF2-40B4-BE49-F238E27FC236}">
                <a16:creationId xmlns:a16="http://schemas.microsoft.com/office/drawing/2014/main" id="{2F9B935B-B33A-C078-FB7B-D3EBDCB9C2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7412" name="灯片编号占位符 3">
            <a:extLst>
              <a:ext uri="{FF2B5EF4-FFF2-40B4-BE49-F238E27FC236}">
                <a16:creationId xmlns:a16="http://schemas.microsoft.com/office/drawing/2014/main" id="{5723AB06-EB7F-E029-E0B4-F2D5BE7EB4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1C22AD-B0A7-409D-9FB7-8C3E3BACC32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E97C8E-F64B-469C-9440-6ED046C0AC6F}" type="slidenum">
              <a:rPr lang="zh-CN" altLang="en-US" smtClean="0"/>
              <a:t>7</a:t>
            </a:fld>
            <a:endParaRPr lang="zh-CN" altLang="en-US"/>
          </a:p>
        </p:txBody>
      </p:sp>
    </p:spTree>
    <p:extLst>
      <p:ext uri="{BB962C8B-B14F-4D97-AF65-F5344CB8AC3E}">
        <p14:creationId xmlns:p14="http://schemas.microsoft.com/office/powerpoint/2010/main" val="130583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E97C8E-F64B-469C-9440-6ED046C0AC6F}" type="slidenum">
              <a:rPr lang="zh-CN" altLang="en-US" smtClean="0"/>
              <a:t>45</a:t>
            </a:fld>
            <a:endParaRPr lang="zh-CN" altLang="en-US"/>
          </a:p>
        </p:txBody>
      </p:sp>
    </p:spTree>
    <p:extLst>
      <p:ext uri="{BB962C8B-B14F-4D97-AF65-F5344CB8AC3E}">
        <p14:creationId xmlns:p14="http://schemas.microsoft.com/office/powerpoint/2010/main" val="12644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E97C8E-F64B-469C-9440-6ED046C0AC6F}" type="slidenum">
              <a:rPr lang="zh-CN" altLang="en-US" smtClean="0"/>
              <a:t>48</a:t>
            </a:fld>
            <a:endParaRPr lang="zh-CN" altLang="en-US"/>
          </a:p>
        </p:txBody>
      </p:sp>
    </p:spTree>
    <p:extLst>
      <p:ext uri="{BB962C8B-B14F-4D97-AF65-F5344CB8AC3E}">
        <p14:creationId xmlns:p14="http://schemas.microsoft.com/office/powerpoint/2010/main" val="25072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t>2024/3/18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t>‹#›</a:t>
            </a:fld>
            <a:endParaRPr lang="zh-CN" altLang="en-US"/>
          </a:p>
        </p:txBody>
      </p:sp>
      <p:sp>
        <p:nvSpPr>
          <p:cNvPr id="10" name="矩形 9"/>
          <p:cNvSpPr/>
          <p:nvPr userDrawn="1"/>
        </p:nvSpPr>
        <p:spPr>
          <a:xfrm>
            <a:off x="2953" y="4477464"/>
            <a:ext cx="9144000" cy="2407920"/>
          </a:xfrm>
          <a:prstGeom prst="rect">
            <a:avLst/>
          </a:prstGeom>
          <a:blipFill dpi="0" rotWithShape="1">
            <a:blip r:embed="rId1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tan.qionglin@mail.shufe.edu.cn"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librarything.com/work/167734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hk/url?sa=i&amp;source=images&amp;cd=&amp;cad=rja&amp;docid=R3_ly6f5qUCtDM&amp;tbnid=4HE5qTrVab2LsM:&amp;ved=0CAgQjRwwAA&amp;url=http%3A%2F%2Flifeboat.com%2Fex%2Fbios.otto.e.rossler&amp;ei=-gBRUaXgE4Wkigeu44DgDQ&amp;psig=AFQjCNHR6vAZQXpn7Dozy3W4UgSYiYWuew&amp;ust=136434956235035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hyperlink" Target="http://en.wikipedia.org/wiki/File:Roessler_attractor.png" TargetMode="External"/><Relationship Id="rId1" Type="http://schemas.openxmlformats.org/officeDocument/2006/relationships/slideLayout" Target="../slideLayouts/slideLayout2.xml"/><Relationship Id="rId6" Type="http://schemas.openxmlformats.org/officeDocument/2006/relationships/image" Target="../media/image53.gif"/><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hyperlink" Target="http://en.wikipedia.org/wiki/File:RosslerStereo.png" TargetMode="External"/><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gif"/><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openxmlformats.org/officeDocument/2006/relationships/hyperlink" Target="http://www.google.com.hk/url?sa=i&amp;rct=j&amp;q=yabyum&amp;source=images&amp;cd=&amp;cad=rja&amp;docid=T-_8FpSysCyWZM&amp;tbnid=wFKeRlizSShOjM:&amp;ved=0CAUQjRw&amp;url=%68%74%74%70%3a%2f%2f%77%77%77%2e%61%72%74%65%6c%69%6e%6f%2e%65%75%2f%65%6e%2f%61%72%74%69%63%6c%65%73%2f%61%72%74%73%2d%61%6e%64%2d%63%72%61%66%74%73%2f%31%38%32%2d%79%61%62%2d%79%75%6d%2e%68%74%6d%6c&amp;ei=b4icUc_GJ4SlkAXYiIDYBw&amp;psig=AFQjCNE1h3S3xbSiFnaqRkItsHjVq1iClQ&amp;ust=1369297630586605" TargetMode="External"/><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08.jpeg"/><Relationship Id="rId5" Type="http://schemas.openxmlformats.org/officeDocument/2006/relationships/image" Target="../media/image104.png"/><Relationship Id="rId10" Type="http://schemas.openxmlformats.org/officeDocument/2006/relationships/hyperlink" Target="http://www.google.com.hk/url?sa=i&amp;rct=j&amp;q=yabyum&amp;source=images&amp;cd=&amp;cad=rja&amp;docid=EmQQJkT5_P-7RM&amp;tbnid=bsPvhYVz0PnVzM:&amp;ved=0CAUQjRw&amp;url=%68%74%74%70%3a%2f%2f%62%72%61%76%65%61%6e%64%72%65%61%6c%2e%63%6f%6d%2f%70%61%69%6e%74%69%6e%67%73%2d%32%30%30%30%2d%32%30%31%31%2f%6f%69%6c%2d%32%30%30%34%2d%79%61%62%2d%79%75%6d%2f&amp;ei=VIKcUZOpLcifkgWswIGACQ&amp;psig=AFQjCNE1h3S3xbSiFnaqRkItsHjVq1iClQ&amp;ust=1369297630586605" TargetMode="External"/><Relationship Id="rId4" Type="http://schemas.openxmlformats.org/officeDocument/2006/relationships/image" Target="../media/image103.png"/><Relationship Id="rId9" Type="http://schemas.openxmlformats.org/officeDocument/2006/relationships/image" Target="../media/image10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id="{3D29C2E3-CBCB-7B58-D9CB-EDD6CF854258}"/>
              </a:ext>
            </a:extLst>
          </p:cNvPr>
          <p:cNvCxnSpPr/>
          <p:nvPr/>
        </p:nvCxnSpPr>
        <p:spPr>
          <a:xfrm>
            <a:off x="758825"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6387" name="图片 7">
            <a:extLst>
              <a:ext uri="{FF2B5EF4-FFF2-40B4-BE49-F238E27FC236}">
                <a16:creationId xmlns:a16="http://schemas.microsoft.com/office/drawing/2014/main" id="{D3A7CE3E-D6C4-7653-B85A-874E641EF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239713"/>
            <a:ext cx="28495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16" descr="终">
            <a:extLst>
              <a:ext uri="{FF2B5EF4-FFF2-40B4-BE49-F238E27FC236}">
                <a16:creationId xmlns:a16="http://schemas.microsoft.com/office/drawing/2014/main" id="{C0D28BFA-4672-08C5-38C6-484E3D41DE6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4281" t="33978" r="13554" b="39308"/>
          <a:stretch>
            <a:fillRect/>
          </a:stretch>
        </p:blipFill>
        <p:spPr bwMode="auto">
          <a:xfrm>
            <a:off x="7508875" y="912813"/>
            <a:ext cx="14255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a:extLst>
              <a:ext uri="{FF2B5EF4-FFF2-40B4-BE49-F238E27FC236}">
                <a16:creationId xmlns:a16="http://schemas.microsoft.com/office/drawing/2014/main" id="{9F27989F-4FDB-D102-6770-78C2A1BEB26E}"/>
              </a:ext>
            </a:extLst>
          </p:cNvPr>
          <p:cNvSpPr/>
          <p:nvPr/>
        </p:nvSpPr>
        <p:spPr>
          <a:xfrm>
            <a:off x="173038" y="2135188"/>
            <a:ext cx="9001125" cy="2652712"/>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TextBox 6">
            <a:extLst>
              <a:ext uri="{FF2B5EF4-FFF2-40B4-BE49-F238E27FC236}">
                <a16:creationId xmlns:a16="http://schemas.microsoft.com/office/drawing/2014/main" id="{A4C50BF9-848C-5A03-66E0-A5C2E0214C95}"/>
              </a:ext>
            </a:extLst>
          </p:cNvPr>
          <p:cNvSpPr txBox="1"/>
          <p:nvPr/>
        </p:nvSpPr>
        <p:spPr>
          <a:xfrm>
            <a:off x="173038" y="2268538"/>
            <a:ext cx="8761412" cy="1428083"/>
          </a:xfrm>
          <a:prstGeom prst="rect">
            <a:avLst/>
          </a:prstGeom>
          <a:noFill/>
        </p:spPr>
        <p:txBody>
          <a:bodyPr>
            <a:spAutoFit/>
          </a:bodyPr>
          <a:lstStyle/>
          <a:p>
            <a:pPr>
              <a:lnSpc>
                <a:spcPct val="130000"/>
              </a:lnSpc>
              <a:defRPr/>
            </a:pPr>
            <a:r>
              <a:rPr lang="en-US" altLang="zh-CN" b="1" dirty="0">
                <a:solidFill>
                  <a:schemeClr val="bg1"/>
                </a:solidFill>
              </a:rPr>
              <a:t>Lecture Six  </a:t>
            </a:r>
            <a:r>
              <a:rPr lang="en-US" altLang="zh-CN" b="1" kern="100" dirty="0">
                <a:solidFill>
                  <a:schemeClr val="bg1"/>
                </a:solidFill>
                <a:effectLst/>
                <a:ea typeface="宋体" panose="02010600030101010101" pitchFamily="2" charset="-122"/>
              </a:rPr>
              <a:t>Mobius Strip, Ecological cycle narrative, English Long Poems </a:t>
            </a:r>
          </a:p>
          <a:p>
            <a:pPr>
              <a:lnSpc>
                <a:spcPct val="130000"/>
              </a:lnSpc>
              <a:defRPr/>
            </a:pPr>
            <a:r>
              <a:rPr lang="en-US" altLang="zh-CN" b="1" kern="100" dirty="0">
                <a:solidFill>
                  <a:schemeClr val="bg1"/>
                </a:solidFill>
                <a:ea typeface="宋体" panose="02010600030101010101" pitchFamily="2" charset="-122"/>
              </a:rPr>
              <a:t>                       </a:t>
            </a:r>
            <a:r>
              <a:rPr lang="en-US" altLang="zh-CN" b="1" kern="100" dirty="0">
                <a:solidFill>
                  <a:schemeClr val="bg1"/>
                </a:solidFill>
                <a:effectLst/>
                <a:ea typeface="宋体" panose="02010600030101010101" pitchFamily="2" charset="-122"/>
              </a:rPr>
              <a:t>and </a:t>
            </a:r>
            <a:r>
              <a:rPr lang="en-US" altLang="zh-CN" b="1" i="1" kern="100" dirty="0">
                <a:solidFill>
                  <a:schemeClr val="bg1"/>
                </a:solidFill>
                <a:effectLst/>
                <a:ea typeface="宋体" panose="02010600030101010101" pitchFamily="2" charset="-122"/>
              </a:rPr>
              <a:t>Mountains and Rivers Without End</a:t>
            </a:r>
            <a:endParaRPr lang="zh-CN" altLang="zh-CN" b="1" kern="100" dirty="0">
              <a:solidFill>
                <a:schemeClr val="bg1"/>
              </a:solidFill>
              <a:effectLst/>
              <a:ea typeface="宋体" panose="02010600030101010101" pitchFamily="2" charset="-122"/>
            </a:endParaRPr>
          </a:p>
          <a:p>
            <a:pPr>
              <a:defRPr/>
            </a:pPr>
            <a:endParaRPr lang="zh-CN" altLang="zh-CN" sz="2000" b="1" kern="100" dirty="0">
              <a:solidFill>
                <a:schemeClr val="bg1"/>
              </a:solidFill>
              <a:latin typeface="+mn-lt"/>
            </a:endParaRPr>
          </a:p>
          <a:p>
            <a:pPr>
              <a:defRPr/>
            </a:pPr>
            <a:endParaRPr lang="en-US" altLang="zh-CN" sz="2000" b="1" dirty="0">
              <a:solidFill>
                <a:schemeClr val="bg1"/>
              </a:solidFill>
            </a:endParaRPr>
          </a:p>
        </p:txBody>
      </p:sp>
      <p:cxnSp>
        <p:nvCxnSpPr>
          <p:cNvPr id="11" name="直接连接符 10">
            <a:extLst>
              <a:ext uri="{FF2B5EF4-FFF2-40B4-BE49-F238E27FC236}">
                <a16:creationId xmlns:a16="http://schemas.microsoft.com/office/drawing/2014/main" id="{2A811B14-31DE-385F-9126-313830837707}"/>
              </a:ext>
            </a:extLst>
          </p:cNvPr>
          <p:cNvCxnSpPr>
            <a:cxnSpLocks/>
          </p:cNvCxnSpPr>
          <p:nvPr/>
        </p:nvCxnSpPr>
        <p:spPr>
          <a:xfrm>
            <a:off x="331143" y="3163794"/>
            <a:ext cx="6905153"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9A7B51EB-72CD-E2BF-A4F1-8FE1EE21422E}"/>
              </a:ext>
            </a:extLst>
          </p:cNvPr>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a:extLst>
                <a:ext uri="{FF2B5EF4-FFF2-40B4-BE49-F238E27FC236}">
                  <a16:creationId xmlns:a16="http://schemas.microsoft.com/office/drawing/2014/main" id="{7A2C5AF7-9287-3F90-3AAB-8BA19DFEEFE6}"/>
                </a:ext>
              </a:extLst>
            </p:cNvPr>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TextBox 2">
              <a:extLst>
                <a:ext uri="{FF2B5EF4-FFF2-40B4-BE49-F238E27FC236}">
                  <a16:creationId xmlns:a16="http://schemas.microsoft.com/office/drawing/2014/main" id="{F6C6433C-589A-B9EF-5E25-02846C46903C}"/>
                </a:ext>
              </a:extLst>
            </p:cNvPr>
            <p:cNvSpPr txBox="1"/>
            <p:nvPr/>
          </p:nvSpPr>
          <p:spPr>
            <a:xfrm>
              <a:off x="215876" y="5576172"/>
              <a:ext cx="1728192" cy="954107"/>
            </a:xfrm>
            <a:prstGeom prst="rect">
              <a:avLst/>
            </a:prstGeom>
            <a:noFill/>
          </p:spPr>
          <p:txBody>
            <a:bodyPr>
              <a:spAutoFit/>
            </a:bodyPr>
            <a:lstStyle/>
            <a:p>
              <a:pPr>
                <a:defRPr/>
              </a:pPr>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pPr>
                <a:defRPr/>
              </a:pPr>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a:extLst>
              <a:ext uri="{FF2B5EF4-FFF2-40B4-BE49-F238E27FC236}">
                <a16:creationId xmlns:a16="http://schemas.microsoft.com/office/drawing/2014/main" id="{73677CFC-DD8E-7315-52D1-76F66FA5FA65}"/>
              </a:ext>
            </a:extLst>
          </p:cNvPr>
          <p:cNvSpPr txBox="1"/>
          <p:nvPr/>
        </p:nvSpPr>
        <p:spPr>
          <a:xfrm>
            <a:off x="291877" y="3361967"/>
            <a:ext cx="4021137" cy="783420"/>
          </a:xfrm>
          <a:prstGeom prst="rect">
            <a:avLst/>
          </a:prstGeom>
          <a:noFill/>
        </p:spPr>
        <p:txBody>
          <a:bodyPr>
            <a:spAutoFit/>
          </a:bodyPr>
          <a:lstStyle/>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Prof. Dr. Joan </a:t>
            </a:r>
            <a:r>
              <a:rPr lang="en-US" altLang="zh-CN" b="1" dirty="0" err="1">
                <a:solidFill>
                  <a:schemeClr val="bg1"/>
                </a:solidFill>
                <a:effectLst>
                  <a:outerShdw blurRad="38100" dist="38100" dir="2700000" algn="tl">
                    <a:srgbClr val="000000">
                      <a:alpha val="43137"/>
                    </a:srgbClr>
                  </a:outerShdw>
                </a:effectLst>
                <a:latin typeface="+mn-lt"/>
                <a:ea typeface="黑体" panose="02010609060101010101" pitchFamily="49" charset="-122"/>
              </a:rPr>
              <a:t>Qionglin</a:t>
            </a: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Tan   </a:t>
            </a:r>
          </a:p>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a:t>
            </a: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hlinkClick r:id="rId5">
                  <a:extLst>
                    <a:ext uri="{A12FA001-AC4F-418D-AE19-62706E023703}">
                      <ahyp:hlinkClr xmlns:ahyp="http://schemas.microsoft.com/office/drawing/2018/hyperlinkcolor" val="tx"/>
                    </a:ext>
                  </a:extLst>
                </a:hlinkClick>
              </a:rPr>
              <a:t>tan.qionglin@mail.shufe.edu.cn</a:t>
            </a: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a:t>
            </a:r>
          </a:p>
        </p:txBody>
      </p:sp>
      <p:sp>
        <p:nvSpPr>
          <p:cNvPr id="5" name="矩形 4">
            <a:extLst>
              <a:ext uri="{FF2B5EF4-FFF2-40B4-BE49-F238E27FC236}">
                <a16:creationId xmlns:a16="http://schemas.microsoft.com/office/drawing/2014/main" id="{432F706B-251D-E3CA-8F32-81F433BBFF9D}"/>
              </a:ext>
            </a:extLst>
          </p:cNvPr>
          <p:cNvSpPr/>
          <p:nvPr/>
        </p:nvSpPr>
        <p:spPr>
          <a:xfrm>
            <a:off x="323850" y="373063"/>
            <a:ext cx="3948113" cy="1054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endParaRPr lang="zh-CN" altLang="en-US" sz="2400" b="1" dirty="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8EFADB3-FD5E-42BF-B196-78154B602169}"/>
              </a:ext>
            </a:extLst>
          </p:cNvPr>
          <p:cNvSpPr txBox="1"/>
          <p:nvPr/>
        </p:nvSpPr>
        <p:spPr>
          <a:xfrm>
            <a:off x="359532" y="764704"/>
            <a:ext cx="8424936" cy="4482124"/>
          </a:xfrm>
          <a:prstGeom prst="rect">
            <a:avLst/>
          </a:prstGeom>
          <a:noFill/>
        </p:spPr>
        <p:txBody>
          <a:bodyPr wrap="square" rtlCol="0">
            <a:spAutoFit/>
          </a:bodyPr>
          <a:lstStyle/>
          <a:p>
            <a:pPr>
              <a:lnSpc>
                <a:spcPct val="150000"/>
              </a:lnSpc>
            </a:pPr>
            <a:r>
              <a:rPr lang="en-US" altLang="zh-CN" sz="1600" b="1" dirty="0">
                <a:solidFill>
                  <a:srgbClr val="002060"/>
                </a:solidFill>
              </a:rPr>
              <a:t>《</a:t>
            </a:r>
            <a:r>
              <a:rPr lang="zh-CN" altLang="en-US" sz="1600" b="1" dirty="0">
                <a:solidFill>
                  <a:srgbClr val="002060"/>
                </a:solidFill>
              </a:rPr>
              <a:t>山河无尽</a:t>
            </a:r>
            <a:r>
              <a:rPr lang="en-US" altLang="zh-CN" sz="1600" b="1" dirty="0">
                <a:solidFill>
                  <a:srgbClr val="002060"/>
                </a:solidFill>
              </a:rPr>
              <a:t>》</a:t>
            </a:r>
            <a:r>
              <a:rPr lang="zh-CN" altLang="en-US" sz="1600" b="1" dirty="0">
                <a:solidFill>
                  <a:srgbClr val="002060"/>
                </a:solidFill>
              </a:rPr>
              <a:t>的诗歌类属：抒情</a:t>
            </a:r>
            <a:r>
              <a:rPr lang="en-US" altLang="zh-CN" sz="1600" b="1" dirty="0">
                <a:solidFill>
                  <a:srgbClr val="002060"/>
                </a:solidFill>
              </a:rPr>
              <a:t>—</a:t>
            </a:r>
            <a:r>
              <a:rPr lang="zh-CN" altLang="en-US" sz="1600" b="1" dirty="0">
                <a:solidFill>
                  <a:srgbClr val="002060"/>
                </a:solidFill>
              </a:rPr>
              <a:t>神话诗</a:t>
            </a:r>
            <a:endParaRPr lang="en-US" altLang="zh-CN" sz="1600" b="1" dirty="0">
              <a:solidFill>
                <a:srgbClr val="002060"/>
              </a:solidFill>
            </a:endParaRPr>
          </a:p>
          <a:p>
            <a:pPr marL="285750" indent="-285750">
              <a:lnSpc>
                <a:spcPct val="150000"/>
              </a:lnSpc>
              <a:buFont typeface="Arial" panose="020B0604020202020204" pitchFamily="34" charset="0"/>
              <a:buChar char="•"/>
            </a:pPr>
            <a:r>
              <a:rPr lang="zh-CN" altLang="zh-CN" sz="1600" b="1" kern="100" dirty="0">
                <a:solidFill>
                  <a:srgbClr val="811C17"/>
                </a:solidFill>
                <a:latin typeface="Times New Roman" panose="02020603050405020304" pitchFamily="18" charset="0"/>
                <a:ea typeface="宋体" panose="02010600030101010101" pitchFamily="2" charset="-122"/>
              </a:rPr>
              <a:t>简约性</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诗歌技巧的微观层面而言，斯奈德用词硬朗、句式简洁、意象清晰、内涵丰富；</a:t>
            </a:r>
            <a:endParaRPr lang="en-US" altLang="zh-CN" sz="1600" b="1" kern="100" dirty="0">
              <a:latin typeface="Times New Roman" panose="02020603050405020304" pitchFamily="18" charset="0"/>
              <a:ea typeface="宋体" panose="02010600030101010101" pitchFamily="2" charset="-122"/>
            </a:endParaRPr>
          </a:p>
          <a:p>
            <a:pPr marL="285750" indent="-285750">
              <a:lnSpc>
                <a:spcPct val="150000"/>
              </a:lnSpc>
              <a:buFont typeface="Arial" panose="020B0604020202020204" pitchFamily="34" charset="0"/>
              <a:buChar char="•"/>
            </a:pPr>
            <a:r>
              <a:rPr lang="zh-CN" altLang="zh-CN" sz="1600" b="1" kern="100" dirty="0">
                <a:solidFill>
                  <a:srgbClr val="811C17"/>
                </a:solidFill>
                <a:latin typeface="Times New Roman" panose="02020603050405020304" pitchFamily="18" charset="0"/>
                <a:ea typeface="宋体" panose="02010600030101010101" pitchFamily="2" charset="-122"/>
              </a:rPr>
              <a:t>和谐性</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en-US" sz="1600" b="1" kern="100" dirty="0">
                <a:latin typeface="Times New Roman" panose="02020603050405020304" pitchFamily="18" charset="0"/>
                <a:ea typeface="宋体" panose="02010600030101010101" pitchFamily="2" charset="-122"/>
              </a:rPr>
              <a:t>诗歌</a:t>
            </a:r>
            <a:r>
              <a:rPr lang="zh-CN" altLang="zh-CN" sz="1600" b="1" kern="100" dirty="0">
                <a:latin typeface="Times New Roman" panose="02020603050405020304" pitchFamily="18" charset="0"/>
                <a:ea typeface="宋体" panose="02010600030101010101" pitchFamily="2" charset="-122"/>
              </a:rPr>
              <a:t>创作源泉的宏观层面而言，斯奈德强调将地球古老传统文化中那些看似没有关联的片段杂糅或并置在一起，自动生成一种和谐的语言能量；</a:t>
            </a:r>
            <a:endParaRPr lang="en-US" altLang="zh-CN" sz="1600" b="1" kern="100" dirty="0">
              <a:latin typeface="Times New Roman" panose="02020603050405020304" pitchFamily="18" charset="0"/>
              <a:ea typeface="宋体" panose="02010600030101010101" pitchFamily="2" charset="-122"/>
            </a:endParaRPr>
          </a:p>
          <a:p>
            <a:pPr marL="285750" indent="-285750">
              <a:lnSpc>
                <a:spcPct val="150000"/>
              </a:lnSpc>
              <a:buFont typeface="Arial" panose="020B0604020202020204" pitchFamily="34" charset="0"/>
              <a:buChar char="•"/>
            </a:pPr>
            <a:r>
              <a:rPr lang="zh-CN" altLang="zh-CN" sz="1600" b="1" kern="100" dirty="0">
                <a:solidFill>
                  <a:srgbClr val="811C17"/>
                </a:solidFill>
                <a:latin typeface="Times New Roman" panose="02020603050405020304" pitchFamily="18" charset="0"/>
                <a:ea typeface="宋体" panose="02010600030101010101" pitchFamily="2" charset="-122"/>
              </a:rPr>
              <a:t>整体性</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en-US" sz="1600" b="1" kern="100" dirty="0">
                <a:latin typeface="Times New Roman" panose="02020603050405020304" pitchFamily="18" charset="0"/>
                <a:ea typeface="宋体" panose="02010600030101010101" pitchFamily="2" charset="-122"/>
              </a:rPr>
              <a:t>诗人</a:t>
            </a:r>
            <a:r>
              <a:rPr lang="zh-CN" altLang="zh-CN" sz="1600" b="1" kern="100" dirty="0">
                <a:latin typeface="Times New Roman" panose="02020603050405020304" pitchFamily="18" charset="0"/>
                <a:ea typeface="宋体" panose="02010600030101010101" pitchFamily="2" charset="-122"/>
              </a:rPr>
              <a:t>运用表意法进行的创作更具有整体性的审美效果，它是在简约性与和谐性完美实现中的哲理思想特征，具有内在的逻辑性。这三大特征相辅相成、不可分割。</a:t>
            </a:r>
            <a:endParaRPr lang="en-US" altLang="zh-CN" sz="1600" b="1" kern="100" dirty="0">
              <a:latin typeface="Times New Roman" panose="02020603050405020304" pitchFamily="18" charset="0"/>
              <a:ea typeface="宋体" panose="02010600030101010101" pitchFamily="2" charset="-122"/>
            </a:endParaRPr>
          </a:p>
          <a:p>
            <a:pPr marL="285750" indent="-285750">
              <a:lnSpc>
                <a:spcPct val="150000"/>
              </a:lnSpc>
              <a:buFont typeface="Arial" panose="020B0604020202020204" pitchFamily="34" charset="0"/>
              <a:buChar char="•"/>
            </a:pPr>
            <a:endParaRPr lang="en-US" altLang="zh-CN" sz="1600" b="1" kern="100" dirty="0">
              <a:latin typeface="Times New Roman" panose="02020603050405020304" pitchFamily="18" charset="0"/>
              <a:ea typeface="宋体" panose="02010600030101010101" pitchFamily="2" charset="-122"/>
            </a:endParaRPr>
          </a:p>
          <a:p>
            <a:pPr>
              <a:lnSpc>
                <a:spcPct val="150000"/>
              </a:lnSpc>
            </a:pPr>
            <a:r>
              <a:rPr lang="zh-CN" altLang="en-US" sz="1600" b="1" kern="100" dirty="0">
                <a:solidFill>
                  <a:srgbClr val="002060"/>
                </a:solidFill>
                <a:latin typeface="Times New Roman" panose="02020603050405020304" pitchFamily="18" charset="0"/>
                <a:ea typeface="宋体" panose="02010600030101010101" pitchFamily="2" charset="-122"/>
              </a:rPr>
              <a:t>斯奈德与中国的因缘（</a:t>
            </a:r>
            <a:r>
              <a:rPr lang="en-US" altLang="zh-CN" sz="1600" b="1" kern="100" dirty="0"/>
              <a:t>a karmic empathy</a:t>
            </a:r>
            <a:r>
              <a:rPr lang="zh-CN" altLang="en-US" sz="1600" b="1" kern="100" dirty="0">
                <a:solidFill>
                  <a:srgbClr val="002060"/>
                </a:solidFill>
                <a:latin typeface="Times New Roman" panose="02020603050405020304" pitchFamily="18" charset="0"/>
                <a:ea typeface="宋体" panose="02010600030101010101" pitchFamily="2" charset="-122"/>
              </a:rPr>
              <a:t>）</a:t>
            </a:r>
            <a:endParaRPr lang="en-US" altLang="zh-CN" sz="1600" b="1" kern="100" dirty="0">
              <a:solidFill>
                <a:srgbClr val="002060"/>
              </a:solidFill>
              <a:latin typeface="Times New Roman" panose="02020603050405020304" pitchFamily="18" charset="0"/>
              <a:ea typeface="宋体" panose="02010600030101010101" pitchFamily="2" charset="-122"/>
            </a:endParaRPr>
          </a:p>
          <a:p>
            <a:pPr>
              <a:lnSpc>
                <a:spcPct val="150000"/>
              </a:lnSpc>
            </a:pPr>
            <a:r>
              <a:rPr lang="zh-CN" altLang="zh-CN" sz="1600" b="1" kern="100" dirty="0">
                <a:latin typeface="Times New Roman" panose="02020603050405020304" pitchFamily="18" charset="0"/>
                <a:ea typeface="宋体" panose="02010600030101010101" pitchFamily="2" charset="-122"/>
              </a:rPr>
              <a:t>写作的兴趣将我带进二十世纪现代派作家和</a:t>
            </a:r>
            <a:r>
              <a:rPr lang="zh-CN" altLang="zh-CN" sz="1600" b="1" kern="100" dirty="0">
                <a:solidFill>
                  <a:srgbClr val="811C17"/>
                </a:solidFill>
                <a:latin typeface="Times New Roman" panose="02020603050405020304" pitchFamily="18" charset="0"/>
                <a:ea typeface="宋体" panose="02010600030101010101" pitchFamily="2" charset="-122"/>
              </a:rPr>
              <a:t>中国诗歌</a:t>
            </a:r>
            <a:r>
              <a:rPr lang="zh-CN" altLang="zh-CN" sz="1600" b="1" kern="100" dirty="0">
                <a:latin typeface="Times New Roman" panose="02020603050405020304" pitchFamily="18" charset="0"/>
                <a:ea typeface="宋体" panose="02010600030101010101" pitchFamily="2" charset="-122"/>
              </a:rPr>
              <a:t>里；而对自然与荒野</a:t>
            </a:r>
            <a:r>
              <a:rPr lang="zh-CN" altLang="en-US" sz="1600" b="1" kern="100" dirty="0">
                <a:latin typeface="Times New Roman" panose="02020603050405020304" pitchFamily="18" charset="0"/>
                <a:ea typeface="宋体" panose="02010600030101010101" pitchFamily="2" charset="-122"/>
              </a:rPr>
              <a:t>（</a:t>
            </a:r>
            <a:r>
              <a:rPr lang="en-US" altLang="zh-CN" sz="1600" b="1" kern="100" dirty="0"/>
              <a:t> nature and wilderness </a:t>
            </a:r>
            <a:r>
              <a:rPr lang="zh-CN" altLang="en-US" sz="1600" b="1" kern="100" dirty="0">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的思考让我先后走进了</a:t>
            </a:r>
            <a:r>
              <a:rPr lang="zh-CN" altLang="zh-CN" sz="1600" b="1" kern="100" dirty="0">
                <a:solidFill>
                  <a:srgbClr val="811C17"/>
                </a:solidFill>
                <a:latin typeface="Times New Roman" panose="02020603050405020304" pitchFamily="18" charset="0"/>
                <a:ea typeface="宋体" panose="02010600030101010101" pitchFamily="2" charset="-122"/>
              </a:rPr>
              <a:t>道教和禅宗</a:t>
            </a:r>
            <a:r>
              <a:rPr lang="zh-CN" altLang="en-US" sz="1600" b="1" kern="100" dirty="0">
                <a:solidFill>
                  <a:srgbClr val="811C17"/>
                </a:solidFill>
                <a:latin typeface="Times New Roman" panose="02020603050405020304" pitchFamily="18" charset="0"/>
                <a:ea typeface="宋体" panose="02010600030101010101" pitchFamily="2" charset="-122"/>
              </a:rPr>
              <a:t>（</a:t>
            </a:r>
            <a:r>
              <a:rPr lang="en-US" altLang="zh-CN" sz="1600" b="1" kern="100" dirty="0"/>
              <a:t> to Taoism and then to Zen </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的世界。这种与日俱增的</a:t>
            </a:r>
            <a:r>
              <a:rPr lang="zh-CN" altLang="zh-CN" sz="1600" b="1" kern="100" dirty="0">
                <a:solidFill>
                  <a:srgbClr val="811C17"/>
                </a:solidFill>
                <a:latin typeface="Times New Roman" panose="02020603050405020304" pitchFamily="18" charset="0"/>
                <a:ea typeface="宋体" panose="02010600030101010101" pitchFamily="2" charset="-122"/>
              </a:rPr>
              <a:t>禅意识</a:t>
            </a:r>
            <a:r>
              <a:rPr lang="zh-CN" altLang="en-US" sz="1600" b="1" kern="100" dirty="0">
                <a:solidFill>
                  <a:srgbClr val="811C17"/>
                </a:solidFill>
                <a:latin typeface="Times New Roman" panose="02020603050405020304" pitchFamily="18" charset="0"/>
                <a:ea typeface="宋体" panose="02010600030101010101" pitchFamily="2" charset="-122"/>
              </a:rPr>
              <a:t>（</a:t>
            </a:r>
            <a:r>
              <a:rPr lang="en-US" altLang="zh-CN" sz="1600" b="1" kern="100" dirty="0"/>
              <a:t> growing awareness of Zen </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又与我对</a:t>
            </a:r>
            <a:r>
              <a:rPr lang="zh-CN" altLang="zh-CN" sz="1600" b="1" kern="100" dirty="0">
                <a:solidFill>
                  <a:srgbClr val="811C17"/>
                </a:solidFill>
                <a:latin typeface="Times New Roman" panose="02020603050405020304" pitchFamily="18" charset="0"/>
                <a:ea typeface="宋体" panose="02010600030101010101" pitchFamily="2" charset="-122"/>
              </a:rPr>
              <a:t>中国山水画</a:t>
            </a:r>
            <a:r>
              <a:rPr lang="zh-CN" altLang="en-US" sz="1600" b="1" kern="100" dirty="0">
                <a:solidFill>
                  <a:srgbClr val="811C17"/>
                </a:solidFill>
                <a:latin typeface="Times New Roman" panose="02020603050405020304" pitchFamily="18" charset="0"/>
                <a:ea typeface="宋体" panose="02010600030101010101" pitchFamily="2" charset="-122"/>
              </a:rPr>
              <a:t>（</a:t>
            </a:r>
            <a:r>
              <a:rPr lang="en-US" altLang="zh-CN" sz="1600" b="1" kern="100" dirty="0"/>
              <a:t>the discovery of Chinese landscape painting</a:t>
            </a:r>
            <a:r>
              <a:rPr lang="zh-CN" altLang="en-US" sz="1600" b="1" kern="100" dirty="0">
                <a:solidFill>
                  <a:srgbClr val="811C17"/>
                </a:solidFill>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的迷恋交织在一起。</a:t>
            </a:r>
            <a:endParaRPr lang="en-US" altLang="zh-CN" sz="1600" b="1"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13165356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A89ABC7-0F03-4361-A51F-AA46BC9A811A}"/>
              </a:ext>
            </a:extLst>
          </p:cNvPr>
          <p:cNvSpPr txBox="1"/>
          <p:nvPr/>
        </p:nvSpPr>
        <p:spPr>
          <a:xfrm>
            <a:off x="611560" y="620688"/>
            <a:ext cx="8159143" cy="5386988"/>
          </a:xfrm>
          <a:prstGeom prst="rect">
            <a:avLst/>
          </a:prstGeom>
          <a:noFill/>
        </p:spPr>
        <p:txBody>
          <a:bodyPr wrap="square" rtlCol="0">
            <a:spAutoFit/>
          </a:bodyPr>
          <a:lstStyle/>
          <a:p>
            <a:pPr marL="0" indent="0" eaLnBrk="1" hangingPunct="1">
              <a:lnSpc>
                <a:spcPct val="120000"/>
              </a:lnSpc>
              <a:spcBef>
                <a:spcPct val="10000"/>
              </a:spcBef>
              <a:spcAft>
                <a:spcPct val="10000"/>
              </a:spcAft>
              <a:buFontTx/>
              <a:buNone/>
            </a:pPr>
            <a:r>
              <a:rPr lang="en-US" altLang="zh-CN" sz="1600" b="1" i="1" dirty="0">
                <a:solidFill>
                  <a:srgbClr val="326638"/>
                </a:solidFill>
                <a:ea typeface="宋体" panose="02010600030101010101" pitchFamily="2" charset="-122"/>
              </a:rPr>
              <a:t>Mountains and Rivers Without End </a:t>
            </a:r>
            <a:r>
              <a:rPr lang="zh-CN" altLang="en-US" sz="1600" b="1" dirty="0">
                <a:solidFill>
                  <a:srgbClr val="002060"/>
                </a:solidFill>
                <a:ea typeface="宋体" panose="02010600030101010101" pitchFamily="2" charset="-122"/>
              </a:rPr>
              <a:t>译名之</a:t>
            </a:r>
            <a:r>
              <a:rPr lang="en-US" altLang="zh-CN" sz="1600" b="1" dirty="0">
                <a:solidFill>
                  <a:srgbClr val="811C17"/>
                </a:solidFill>
                <a:ea typeface="宋体" panose="02010600030101010101" pitchFamily="2" charset="-122"/>
              </a:rPr>
              <a:t>“</a:t>
            </a:r>
            <a:r>
              <a:rPr lang="zh-CN" altLang="en-US" sz="1600" b="1" dirty="0">
                <a:solidFill>
                  <a:srgbClr val="811C17"/>
                </a:solidFill>
                <a:ea typeface="宋体" panose="02010600030101010101" pitchFamily="2" charset="-122"/>
              </a:rPr>
              <a:t>争</a:t>
            </a:r>
            <a:r>
              <a:rPr lang="en-US" altLang="zh-CN" sz="1600" b="1" dirty="0">
                <a:solidFill>
                  <a:srgbClr val="811C17"/>
                </a:solidFill>
                <a:ea typeface="宋体" panose="02010600030101010101" pitchFamily="2" charset="-122"/>
              </a:rPr>
              <a:t>”</a:t>
            </a:r>
          </a:p>
          <a:p>
            <a:pPr marL="285750" indent="-285750" eaLnBrk="1" hangingPunct="1">
              <a:lnSpc>
                <a:spcPct val="120000"/>
              </a:lnSpc>
              <a:spcBef>
                <a:spcPct val="10000"/>
              </a:spcBef>
              <a:spcAft>
                <a:spcPct val="10000"/>
              </a:spcAft>
              <a:buFont typeface="Arial" panose="020B0604020202020204" pitchFamily="34" charset="0"/>
              <a:buChar char="•"/>
            </a:pPr>
            <a:r>
              <a:rPr lang="zh-CN" altLang="en-US" sz="1600" b="1" dirty="0">
                <a:ea typeface="宋体" panose="02010600030101010101" pitchFamily="2" charset="-122"/>
              </a:rPr>
              <a:t>施耐德最重要的长诗之一</a:t>
            </a:r>
            <a:r>
              <a:rPr lang="en-US" altLang="zh-CN" sz="1600" b="1" dirty="0">
                <a:ea typeface="宋体" panose="02010600030101010101" pitchFamily="2" charset="-122"/>
              </a:rPr>
              <a:t>《</a:t>
            </a:r>
            <a:r>
              <a:rPr lang="zh-CN" altLang="en-US" sz="1600" b="1" dirty="0">
                <a:ea typeface="宋体" panose="02010600030101010101" pitchFamily="2" charset="-122"/>
              </a:rPr>
              <a:t>溪山无尽</a:t>
            </a:r>
            <a:r>
              <a:rPr lang="en-US" altLang="zh-CN" sz="1600" b="1" dirty="0">
                <a:ea typeface="宋体" panose="02010600030101010101" pitchFamily="2" charset="-122"/>
              </a:rPr>
              <a:t>》</a:t>
            </a:r>
            <a:r>
              <a:rPr lang="zh-CN" altLang="en-US" sz="1600" b="1" dirty="0">
                <a:ea typeface="宋体" panose="02010600030101010101" pitchFamily="2" charset="-122"/>
              </a:rPr>
              <a:t>（ </a:t>
            </a:r>
            <a:r>
              <a:rPr lang="en-US" altLang="zh-CN" sz="1600" b="1" i="1" dirty="0">
                <a:ea typeface="宋体" panose="02010600030101010101" pitchFamily="2" charset="-122"/>
              </a:rPr>
              <a:t>Mountains and Rivers Without End </a:t>
            </a:r>
            <a:r>
              <a:rPr lang="zh-CN" altLang="en-US" sz="1600" b="1" dirty="0">
                <a:ea typeface="宋体" panose="02010600030101010101" pitchFamily="2" charset="-122"/>
              </a:rPr>
              <a:t>）为他在</a:t>
            </a:r>
            <a:r>
              <a:rPr lang="en-US" altLang="zh-CN" sz="1600" b="1" dirty="0">
                <a:ea typeface="宋体" panose="02010600030101010101" pitchFamily="2" charset="-122"/>
              </a:rPr>
              <a:t>1997</a:t>
            </a:r>
            <a:r>
              <a:rPr lang="zh-CN" altLang="en-US" sz="1600" b="1" dirty="0">
                <a:ea typeface="宋体" panose="02010600030101010101" pitchFamily="2" charset="-122"/>
              </a:rPr>
              <a:t>年赢得夙负盛名的波林根诗歌奖。这部长诗的名字来自现藏美国克利夫兰美术馆的宋或金佚名画家所绘</a:t>
            </a:r>
            <a:r>
              <a:rPr lang="en-US" altLang="zh-CN" sz="1600" b="1" dirty="0">
                <a:ea typeface="宋体" panose="02010600030101010101" pitchFamily="2" charset="-122"/>
              </a:rPr>
              <a:t>《</a:t>
            </a:r>
            <a:r>
              <a:rPr lang="zh-CN" altLang="en-US" sz="1600" b="1" dirty="0">
                <a:ea typeface="宋体" panose="02010600030101010101" pitchFamily="2" charset="-122"/>
              </a:rPr>
              <a:t>溪山无尽图</a:t>
            </a:r>
            <a:r>
              <a:rPr lang="en-US" altLang="zh-CN" sz="1600" b="1" dirty="0">
                <a:ea typeface="宋体" panose="02010600030101010101" pitchFamily="2" charset="-122"/>
              </a:rPr>
              <a:t>》</a:t>
            </a:r>
            <a:r>
              <a:rPr lang="zh-CN" altLang="en-US" sz="1600" b="1" dirty="0">
                <a:ea typeface="宋体" panose="02010600030101010101" pitchFamily="2" charset="-122"/>
              </a:rPr>
              <a:t>。我见过有人在文章中提及施耐德的这部长诗，</a:t>
            </a:r>
            <a:r>
              <a:rPr lang="zh-CN" altLang="en-US" sz="1600" b="1" dirty="0">
                <a:solidFill>
                  <a:srgbClr val="003366"/>
                </a:solidFill>
                <a:ea typeface="宋体" panose="02010600030101010101" pitchFamily="2" charset="-122"/>
              </a:rPr>
              <a:t>但</a:t>
            </a:r>
            <a:r>
              <a:rPr lang="zh-CN" altLang="en-US" sz="1600" b="1" dirty="0">
                <a:solidFill>
                  <a:srgbClr val="811C17"/>
                </a:solidFill>
                <a:ea typeface="宋体" panose="02010600030101010101" pitchFamily="2" charset="-122"/>
              </a:rPr>
              <a:t>诗题胡乱译为什么</a:t>
            </a:r>
            <a:r>
              <a:rPr lang="en-US" altLang="zh-CN" sz="1600" b="1" dirty="0">
                <a:solidFill>
                  <a:srgbClr val="811C17"/>
                </a:solidFill>
                <a:ea typeface="宋体" panose="02010600030101010101" pitchFamily="2" charset="-122"/>
              </a:rPr>
              <a:t>《</a:t>
            </a:r>
            <a:r>
              <a:rPr lang="zh-CN" altLang="en-US" sz="1600" b="1" dirty="0">
                <a:solidFill>
                  <a:srgbClr val="811C17"/>
                </a:solidFill>
                <a:ea typeface="宋体" panose="02010600030101010101" pitchFamily="2" charset="-122"/>
              </a:rPr>
              <a:t>山河无尽</a:t>
            </a:r>
            <a:r>
              <a:rPr lang="en-US" altLang="zh-CN" sz="1600" b="1" dirty="0">
                <a:solidFill>
                  <a:srgbClr val="811C17"/>
                </a:solidFill>
                <a:ea typeface="宋体" panose="02010600030101010101" pitchFamily="2" charset="-122"/>
              </a:rPr>
              <a:t>》</a:t>
            </a:r>
            <a:r>
              <a:rPr lang="zh-CN" altLang="en-US" sz="1600" b="1" dirty="0">
                <a:solidFill>
                  <a:srgbClr val="003366"/>
                </a:solidFill>
                <a:ea typeface="宋体" panose="02010600030101010101" pitchFamily="2" charset="-122"/>
              </a:rPr>
              <a:t>、</a:t>
            </a:r>
            <a:r>
              <a:rPr lang="en-US" altLang="zh-CN" sz="1600" b="1" dirty="0">
                <a:solidFill>
                  <a:srgbClr val="003366"/>
                </a:solidFill>
                <a:ea typeface="宋体" panose="02010600030101010101" pitchFamily="2" charset="-122"/>
              </a:rPr>
              <a:t>《</a:t>
            </a:r>
            <a:r>
              <a:rPr lang="zh-CN" altLang="en-US" sz="1600" b="1" dirty="0">
                <a:solidFill>
                  <a:srgbClr val="003366"/>
                </a:solidFill>
                <a:ea typeface="宋体" panose="02010600030101010101" pitchFamily="2" charset="-122"/>
              </a:rPr>
              <a:t>山水无边</a:t>
            </a:r>
            <a:r>
              <a:rPr lang="en-US" altLang="zh-CN" sz="1600" b="1" dirty="0">
                <a:solidFill>
                  <a:srgbClr val="003366"/>
                </a:solidFill>
                <a:ea typeface="宋体" panose="02010600030101010101" pitchFamily="2" charset="-122"/>
              </a:rPr>
              <a:t>》</a:t>
            </a:r>
            <a:r>
              <a:rPr lang="zh-CN" altLang="en-US" sz="1600" b="1" dirty="0">
                <a:solidFill>
                  <a:srgbClr val="003366"/>
                </a:solidFill>
                <a:ea typeface="宋体" panose="02010600030101010101" pitchFamily="2" charset="-122"/>
              </a:rPr>
              <a:t>之类，显然是译者不知道有这么一件中国绘画杰作的存在。</a:t>
            </a:r>
            <a:endParaRPr lang="en-US" altLang="zh-CN" sz="1600" b="1" dirty="0">
              <a:solidFill>
                <a:srgbClr val="003366"/>
              </a:solidFill>
              <a:ea typeface="宋体" panose="02010600030101010101" pitchFamily="2" charset="-122"/>
            </a:endParaRPr>
          </a:p>
          <a:p>
            <a:pPr eaLnBrk="1" hangingPunct="1">
              <a:lnSpc>
                <a:spcPct val="120000"/>
              </a:lnSpc>
              <a:spcBef>
                <a:spcPct val="10000"/>
              </a:spcBef>
              <a:spcAft>
                <a:spcPct val="10000"/>
              </a:spcAft>
            </a:pPr>
            <a:endParaRPr lang="en-US" altLang="zh-CN" sz="1600" b="1" dirty="0">
              <a:solidFill>
                <a:srgbClr val="003366"/>
              </a:solidFill>
              <a:ea typeface="宋体" panose="02010600030101010101" pitchFamily="2" charset="-122"/>
            </a:endParaRPr>
          </a:p>
          <a:p>
            <a:pPr>
              <a:lnSpc>
                <a:spcPct val="120000"/>
              </a:lnSpc>
              <a:spcBef>
                <a:spcPct val="10000"/>
              </a:spcBef>
              <a:spcAft>
                <a:spcPct val="10000"/>
              </a:spcAft>
            </a:pPr>
            <a:r>
              <a:rPr lang="zh-CN" altLang="en-US" sz="1600" b="1" dirty="0">
                <a:solidFill>
                  <a:srgbClr val="326638"/>
                </a:solidFill>
                <a:ea typeface="宋体" panose="02010600030101010101" pitchFamily="2" charset="-122"/>
              </a:rPr>
              <a:t>关于</a:t>
            </a:r>
            <a:r>
              <a:rPr lang="en-US" altLang="zh-CN" sz="1600" b="1" dirty="0">
                <a:solidFill>
                  <a:srgbClr val="326638"/>
                </a:solidFill>
                <a:ea typeface="宋体" panose="02010600030101010101" pitchFamily="2" charset="-122"/>
              </a:rPr>
              <a:t>《</a:t>
            </a:r>
            <a:r>
              <a:rPr lang="zh-CN" altLang="en-US" sz="1600" b="1" dirty="0">
                <a:solidFill>
                  <a:srgbClr val="326638"/>
                </a:solidFill>
                <a:ea typeface="宋体" panose="02010600030101010101" pitchFamily="2" charset="-122"/>
              </a:rPr>
              <a:t>山河无尽</a:t>
            </a:r>
            <a:r>
              <a:rPr lang="en-US" altLang="zh-CN" sz="1600" b="1" dirty="0">
                <a:solidFill>
                  <a:srgbClr val="326638"/>
                </a:solidFill>
                <a:ea typeface="宋体" panose="02010600030101010101" pitchFamily="2" charset="-122"/>
              </a:rPr>
              <a:t>》</a:t>
            </a:r>
            <a:r>
              <a:rPr lang="zh-CN" altLang="en-US" sz="1600" b="1" dirty="0">
                <a:solidFill>
                  <a:srgbClr val="326638"/>
                </a:solidFill>
              </a:rPr>
              <a:t>译名的五个理据</a:t>
            </a:r>
            <a:endParaRPr lang="en-US" altLang="zh-CN" sz="1600" b="1" dirty="0">
              <a:solidFill>
                <a:srgbClr val="326638"/>
              </a:solidFill>
            </a:endParaRPr>
          </a:p>
          <a:p>
            <a:pPr>
              <a:lnSpc>
                <a:spcPct val="120000"/>
              </a:lnSpc>
              <a:spcBef>
                <a:spcPct val="10000"/>
              </a:spcBef>
              <a:spcAft>
                <a:spcPct val="10000"/>
              </a:spcAft>
            </a:pPr>
            <a:r>
              <a:rPr lang="zh-CN" altLang="zh-CN" sz="1600" b="1" dirty="0">
                <a:ea typeface="宋体" panose="02010600030101010101" pitchFamily="2" charset="-122"/>
              </a:rPr>
              <a:t>第一，早在</a:t>
            </a:r>
            <a:r>
              <a:rPr lang="en-US" altLang="zh-CN" sz="1600" b="1" dirty="0">
                <a:ea typeface="宋体" panose="02010600030101010101" pitchFamily="2" charset="-122"/>
              </a:rPr>
              <a:t>1953</a:t>
            </a:r>
            <a:r>
              <a:rPr lang="zh-CN" altLang="zh-CN" sz="1600" b="1" dirty="0">
                <a:ea typeface="宋体" panose="02010600030101010101" pitchFamily="2" charset="-122"/>
              </a:rPr>
              <a:t>年，在加州大学伯克利分校研究生院学习东方语言时，斯奈德碰巧看到在雨果</a:t>
            </a:r>
            <a:r>
              <a:rPr lang="en-US" altLang="zh-CN" sz="1600" b="1" dirty="0">
                <a:latin typeface="Calibri" panose="020F0502020204030204" pitchFamily="34" charset="0"/>
                <a:ea typeface="宋体" panose="02010600030101010101" pitchFamily="2" charset="-122"/>
                <a:cs typeface="Calibri" panose="020F0502020204030204" pitchFamily="34" charset="0"/>
              </a:rPr>
              <a:t>•</a:t>
            </a:r>
            <a:r>
              <a:rPr lang="zh-CN" altLang="zh-CN" sz="1600" b="1" dirty="0">
                <a:ea typeface="宋体" panose="02010600030101010101" pitchFamily="2" charset="-122"/>
              </a:rPr>
              <a:t>孟斯特伯格（</a:t>
            </a:r>
            <a:r>
              <a:rPr lang="en-US" altLang="zh-CN" sz="1600" b="1" dirty="0">
                <a:ea typeface="宋体" panose="02010600030101010101" pitchFamily="2" charset="-122"/>
              </a:rPr>
              <a:t>Hugo Munsterberg </a:t>
            </a:r>
            <a:r>
              <a:rPr lang="zh-CN" altLang="zh-CN" sz="1600" b="1" dirty="0">
                <a:ea typeface="宋体" panose="02010600030101010101" pitchFamily="2" charset="-122"/>
              </a:rPr>
              <a:t>）编写的一本有关中国画的书中提及了一幅题为</a:t>
            </a:r>
            <a:r>
              <a:rPr lang="en-US" altLang="zh-CN" sz="1600" b="1" i="1" dirty="0">
                <a:ea typeface="宋体" panose="02010600030101010101" pitchFamily="2" charset="-122"/>
              </a:rPr>
              <a:t>Mountains and Rivers Without End </a:t>
            </a:r>
            <a:r>
              <a:rPr lang="zh-CN" altLang="zh-CN" sz="1600" b="1" dirty="0">
                <a:ea typeface="宋体" panose="02010600030101010101" pitchFamily="2" charset="-122"/>
              </a:rPr>
              <a:t>的卷轴画，七</a:t>
            </a:r>
            <a:r>
              <a:rPr lang="zh-CN" altLang="en-US" sz="1600" b="1" dirty="0">
                <a:ea typeface="宋体" panose="02010600030101010101" pitchFamily="2" charset="-122"/>
              </a:rPr>
              <a:t>、</a:t>
            </a:r>
            <a:r>
              <a:rPr lang="zh-CN" altLang="zh-CN" sz="1600" b="1" dirty="0">
                <a:ea typeface="宋体" panose="02010600030101010101" pitchFamily="2" charset="-122"/>
              </a:rPr>
              <a:t>八十年代他又在费里尔市博物馆馆长的帮助下，两次私下观摩清朝画家陆远的山水画卷，并证实这极有可能就是第一次吸引他眼球的画作</a:t>
            </a:r>
            <a:r>
              <a:rPr lang="zh-CN" altLang="en-US" sz="1600" b="1" dirty="0">
                <a:ea typeface="宋体" panose="02010600030101010101" pitchFamily="2" charset="-122"/>
              </a:rPr>
              <a:t>。</a:t>
            </a:r>
            <a:endParaRPr lang="en-US" altLang="zh-CN" sz="1600" b="1" dirty="0">
              <a:ea typeface="宋体" panose="02010600030101010101" pitchFamily="2" charset="-122"/>
            </a:endParaRPr>
          </a:p>
          <a:p>
            <a:pPr>
              <a:lnSpc>
                <a:spcPct val="120000"/>
              </a:lnSpc>
              <a:spcBef>
                <a:spcPct val="10000"/>
              </a:spcBef>
              <a:spcAft>
                <a:spcPct val="10000"/>
              </a:spcAft>
            </a:pPr>
            <a:endParaRPr lang="en-US" altLang="zh-CN" sz="1600" b="1" dirty="0">
              <a:ea typeface="宋体" panose="02010600030101010101" pitchFamily="2" charset="-122"/>
            </a:endParaRPr>
          </a:p>
          <a:p>
            <a:pPr>
              <a:lnSpc>
                <a:spcPct val="120000"/>
              </a:lnSpc>
              <a:spcBef>
                <a:spcPct val="10000"/>
              </a:spcBef>
              <a:spcAft>
                <a:spcPct val="10000"/>
              </a:spcAft>
            </a:pPr>
            <a:r>
              <a:rPr lang="zh-CN" altLang="zh-CN" sz="1600" b="1" dirty="0">
                <a:ea typeface="宋体" panose="02010600030101010101" pitchFamily="2" charset="-122"/>
              </a:rPr>
              <a:t>第二，</a:t>
            </a:r>
            <a:r>
              <a:rPr lang="en-US" altLang="zh-CN" sz="1600" b="1" dirty="0">
                <a:ea typeface="宋体" panose="02010600030101010101" pitchFamily="2" charset="-122"/>
              </a:rPr>
              <a:t>1956</a:t>
            </a:r>
            <a:r>
              <a:rPr lang="zh-CN" altLang="en-US" sz="1600" b="1" dirty="0">
                <a:ea typeface="宋体" panose="02010600030101010101" pitchFamily="2" charset="-122"/>
              </a:rPr>
              <a:t>年</a:t>
            </a:r>
            <a:r>
              <a:rPr lang="en-US" altLang="zh-CN" sz="1600" b="1" dirty="0">
                <a:ea typeface="宋体" panose="02010600030101010101" pitchFamily="2" charset="-122"/>
              </a:rPr>
              <a:t>4</a:t>
            </a:r>
            <a:r>
              <a:rPr lang="zh-CN" altLang="en-US" sz="1600" b="1" dirty="0">
                <a:ea typeface="宋体" panose="02010600030101010101" pitchFamily="2" charset="-122"/>
              </a:rPr>
              <a:t>月</a:t>
            </a:r>
            <a:r>
              <a:rPr lang="en-US" altLang="zh-CN" sz="1600" b="1" dirty="0">
                <a:ea typeface="宋体" panose="02010600030101010101" pitchFamily="2" charset="-122"/>
              </a:rPr>
              <a:t>8</a:t>
            </a:r>
            <a:r>
              <a:rPr lang="zh-CN" altLang="en-US" sz="1600" b="1" dirty="0">
                <a:ea typeface="宋体" panose="02010600030101010101" pitchFamily="2" charset="-122"/>
              </a:rPr>
              <a:t>日</a:t>
            </a:r>
            <a:r>
              <a:rPr lang="zh-CN" altLang="zh-CN" sz="1600" b="1" dirty="0">
                <a:ea typeface="宋体" panose="02010600030101010101" pitchFamily="2" charset="-122"/>
              </a:rPr>
              <a:t>即佛陀的诞辰日那天，斯奈德拜访了旧金山亚洲研究院的驻校教师长谷川三郎</a:t>
            </a:r>
            <a:r>
              <a:rPr lang="zh-CN" altLang="en-US" sz="1600" b="1" dirty="0">
                <a:ea typeface="宋体" panose="02010600030101010101" pitchFamily="2" charset="-122"/>
              </a:rPr>
              <a:t>（</a:t>
            </a:r>
            <a:r>
              <a:rPr lang="en-US" altLang="zh-CN" sz="1600" b="1" dirty="0"/>
              <a:t> </a:t>
            </a:r>
            <a:r>
              <a:rPr lang="en-US" altLang="zh-CN" sz="1600" b="1" dirty="0" err="1"/>
              <a:t>Saburo</a:t>
            </a:r>
            <a:r>
              <a:rPr lang="en-US" altLang="zh-CN" sz="1600" b="1" dirty="0"/>
              <a:t> Hasegawa</a:t>
            </a:r>
            <a:r>
              <a:rPr lang="zh-CN" altLang="en-US" sz="1600" b="1" dirty="0">
                <a:ea typeface="宋体" panose="02010600030101010101" pitchFamily="2" charset="-122"/>
              </a:rPr>
              <a:t>）</a:t>
            </a:r>
            <a:r>
              <a:rPr lang="zh-CN" altLang="zh-CN" sz="1600" b="1" dirty="0">
                <a:ea typeface="宋体" panose="02010600030101010101" pitchFamily="2" charset="-122"/>
              </a:rPr>
              <a:t>，听其讲述了日本禅僧画家雪舟大师</a:t>
            </a:r>
            <a:r>
              <a:rPr lang="zh-CN" altLang="en-US" sz="1600" b="1" dirty="0">
                <a:ea typeface="宋体" panose="02010600030101010101" pitchFamily="2" charset="-122"/>
              </a:rPr>
              <a:t>（</a:t>
            </a:r>
            <a:r>
              <a:rPr lang="en-US" altLang="zh-CN" sz="1600" b="1" dirty="0" err="1">
                <a:ea typeface="宋体" panose="02010600030101010101" pitchFamily="2" charset="-122"/>
              </a:rPr>
              <a:t>Sessshū</a:t>
            </a:r>
            <a:r>
              <a:rPr lang="zh-CN" altLang="en-US" sz="1600" b="1" dirty="0">
                <a:ea typeface="宋体" panose="02010600030101010101" pitchFamily="2" charset="-122"/>
              </a:rPr>
              <a:t>）</a:t>
            </a:r>
            <a:r>
              <a:rPr lang="zh-CN" altLang="zh-CN" sz="1600" b="1" dirty="0">
                <a:ea typeface="宋体" panose="02010600030101010101" pitchFamily="2" charset="-122"/>
              </a:rPr>
              <a:t>的奇闻趣事，故临走时下决心创作一部长诗，取名为</a:t>
            </a:r>
            <a:r>
              <a:rPr lang="en-US" altLang="zh-CN" sz="1600" b="1" i="1" dirty="0">
                <a:ea typeface="宋体" panose="02010600030101010101" pitchFamily="2" charset="-122"/>
              </a:rPr>
              <a:t>Mountains and Rivers Without End</a:t>
            </a:r>
            <a:r>
              <a:rPr lang="zh-CN" altLang="en-US" sz="1600" b="1" dirty="0">
                <a:ea typeface="宋体" panose="02010600030101010101" pitchFamily="2" charset="-122"/>
              </a:rPr>
              <a:t>。</a:t>
            </a:r>
            <a:endParaRPr lang="zh-CN" altLang="zh-CN" sz="1600" b="1" dirty="0">
              <a:ea typeface="宋体" panose="02010600030101010101" pitchFamily="2" charset="-122"/>
            </a:endParaRPr>
          </a:p>
        </p:txBody>
      </p:sp>
    </p:spTree>
    <p:extLst>
      <p:ext uri="{BB962C8B-B14F-4D97-AF65-F5344CB8AC3E}">
        <p14:creationId xmlns:p14="http://schemas.microsoft.com/office/powerpoint/2010/main" val="132970044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DD18FA3-DA7B-42EC-80CF-8F9EFC7D9F11}"/>
              </a:ext>
            </a:extLst>
          </p:cNvPr>
          <p:cNvSpPr txBox="1"/>
          <p:nvPr/>
        </p:nvSpPr>
        <p:spPr>
          <a:xfrm>
            <a:off x="467544" y="836712"/>
            <a:ext cx="8208912" cy="4543680"/>
          </a:xfrm>
          <a:prstGeom prst="rect">
            <a:avLst/>
          </a:prstGeom>
          <a:noFill/>
        </p:spPr>
        <p:txBody>
          <a:bodyPr wrap="square" rtlCol="0">
            <a:spAutoFit/>
          </a:bodyPr>
          <a:lstStyle/>
          <a:p>
            <a:pPr>
              <a:lnSpc>
                <a:spcPct val="130000"/>
              </a:lnSpc>
            </a:pPr>
            <a:r>
              <a:rPr lang="zh-CN" altLang="zh-CN" sz="1600" b="1" dirty="0">
                <a:ea typeface="宋体" panose="02010600030101010101" pitchFamily="2" charset="-122"/>
              </a:rPr>
              <a:t>第三，由于陆远的山水画卷太大，无法在诗中进行描述，故斯奈德在参观费里尔市博物馆后，又去参观了克利夫兰市艺术博物馆，看到了</a:t>
            </a:r>
            <a:r>
              <a:rPr lang="zh-CN" altLang="zh-CN" sz="1600" b="1" dirty="0">
                <a:solidFill>
                  <a:srgbClr val="811C17"/>
                </a:solidFill>
                <a:ea typeface="宋体" panose="02010600030101010101" pitchFamily="2" charset="-122"/>
              </a:rPr>
              <a:t>《宋人溪山无尽图》</a:t>
            </a:r>
            <a:r>
              <a:rPr lang="zh-CN" altLang="zh-CN" sz="1600" b="1" dirty="0">
                <a:ea typeface="宋体" panose="02010600030101010101" pitchFamily="2" charset="-122"/>
              </a:rPr>
              <a:t>，该画是设色绢本，纵</a:t>
            </a:r>
            <a:r>
              <a:rPr lang="en-US" altLang="zh-CN" sz="1600" b="1" dirty="0">
                <a:ea typeface="宋体" panose="02010600030101010101" pitchFamily="2" charset="-122"/>
              </a:rPr>
              <a:t>35.1 </a:t>
            </a:r>
            <a:r>
              <a:rPr lang="zh-CN" altLang="zh-CN" sz="1600" b="1" dirty="0">
                <a:ea typeface="宋体" panose="02010600030101010101" pitchFamily="2" charset="-122"/>
              </a:rPr>
              <a:t>厘米，横</a:t>
            </a:r>
            <a:r>
              <a:rPr lang="en-US" altLang="zh-CN" sz="1600" b="1" dirty="0">
                <a:ea typeface="宋体" panose="02010600030101010101" pitchFamily="2" charset="-122"/>
              </a:rPr>
              <a:t>213 </a:t>
            </a:r>
            <a:r>
              <a:rPr lang="zh-CN" altLang="zh-CN" sz="1600" b="1" dirty="0">
                <a:ea typeface="宋体" panose="02010600030101010101" pitchFamily="2" charset="-122"/>
              </a:rPr>
              <a:t>厘米，为</a:t>
            </a:r>
            <a:r>
              <a:rPr lang="en-US" altLang="zh-CN" sz="1600" b="1" dirty="0">
                <a:ea typeface="宋体" panose="02010600030101010101" pitchFamily="2" charset="-122"/>
              </a:rPr>
              <a:t>1949</a:t>
            </a:r>
            <a:r>
              <a:rPr lang="zh-CN" altLang="zh-CN" sz="1600" b="1" dirty="0">
                <a:ea typeface="宋体" panose="02010600030101010101" pitchFamily="2" charset="-122"/>
              </a:rPr>
              <a:t>年该馆从中国最有名的画家和鉴赏家</a:t>
            </a:r>
            <a:r>
              <a:rPr lang="zh-CN" altLang="zh-CN" sz="1600" b="1" dirty="0">
                <a:solidFill>
                  <a:srgbClr val="811C17"/>
                </a:solidFill>
                <a:ea typeface="宋体" panose="02010600030101010101" pitchFamily="2" charset="-122"/>
              </a:rPr>
              <a:t>张大千</a:t>
            </a:r>
            <a:r>
              <a:rPr lang="zh-CN" altLang="zh-CN" sz="1600" b="1" dirty="0">
                <a:ea typeface="宋体" panose="02010600030101010101" pitchFamily="2" charset="-122"/>
              </a:rPr>
              <a:t>的手中拍卖而得</a:t>
            </a:r>
            <a:r>
              <a:rPr lang="zh-CN" altLang="en-US" sz="1600" b="1" dirty="0">
                <a:ea typeface="宋体" panose="02010600030101010101" pitchFamily="2" charset="-122"/>
              </a:rPr>
              <a:t>。</a:t>
            </a:r>
            <a:endParaRPr lang="en-US" altLang="zh-CN" sz="1600" b="1" dirty="0">
              <a:ea typeface="宋体" panose="02010600030101010101" pitchFamily="2" charset="-122"/>
            </a:endParaRPr>
          </a:p>
          <a:p>
            <a:pPr>
              <a:lnSpc>
                <a:spcPct val="130000"/>
              </a:lnSpc>
            </a:pPr>
            <a:endParaRPr lang="en-US" altLang="zh-CN" sz="1600" b="1" dirty="0">
              <a:ea typeface="宋体" panose="02010600030101010101" pitchFamily="2" charset="-122"/>
            </a:endParaRPr>
          </a:p>
          <a:p>
            <a:pPr lvl="0">
              <a:lnSpc>
                <a:spcPct val="130000"/>
              </a:lnSpc>
            </a:pPr>
            <a:r>
              <a:rPr lang="zh-CN" altLang="zh-CN" sz="1600" b="1" dirty="0">
                <a:ea typeface="宋体" panose="02010600030101010101" pitchFamily="2" charset="-122"/>
              </a:rPr>
              <a:t>第四，斯奈德在开首篇标题“</a:t>
            </a:r>
            <a:r>
              <a:rPr lang="en-US" altLang="zh-CN" sz="1600" b="1" dirty="0">
                <a:ea typeface="宋体" panose="02010600030101010101" pitchFamily="2" charset="-122"/>
              </a:rPr>
              <a:t>Endless Streams and Mountains </a:t>
            </a:r>
            <a:r>
              <a:rPr lang="zh-CN" altLang="zh-CN" sz="1600" b="1" dirty="0">
                <a:ea typeface="宋体" panose="02010600030101010101" pitchFamily="2" charset="-122"/>
              </a:rPr>
              <a:t>”下面标注了一行威妥玛式拼音“</a:t>
            </a:r>
            <a:r>
              <a:rPr lang="en-US" altLang="zh-CN" sz="1600" b="1" i="1" dirty="0">
                <a:solidFill>
                  <a:srgbClr val="811C17"/>
                </a:solidFill>
                <a:ea typeface="宋体" panose="02010600030101010101" pitchFamily="2" charset="-122"/>
              </a:rPr>
              <a:t>Ch’i Shan Wu Chin</a:t>
            </a:r>
            <a:r>
              <a:rPr lang="zh-CN" altLang="zh-CN" sz="1600" b="1" dirty="0">
                <a:ea typeface="宋体" panose="02010600030101010101" pitchFamily="2" charset="-122"/>
              </a:rPr>
              <a:t>”，旨在提醒读者此诗的标题实为其所依山水画卷蓝本《溪山无尽》的翻译，它与诗人本人创作的长诗标题</a:t>
            </a:r>
            <a:r>
              <a:rPr lang="en-US" altLang="zh-CN" sz="1600" b="1" i="1" dirty="0">
                <a:ea typeface="宋体" panose="02010600030101010101" pitchFamily="2" charset="-122"/>
              </a:rPr>
              <a:t>Mountains and Rivers Without End </a:t>
            </a:r>
            <a:r>
              <a:rPr lang="zh-CN" altLang="zh-CN" sz="1600" b="1" dirty="0">
                <a:ea typeface="宋体" panose="02010600030101010101" pitchFamily="2" charset="-122"/>
              </a:rPr>
              <a:t>是不一样的</a:t>
            </a:r>
            <a:r>
              <a:rPr lang="zh-CN" altLang="en-US" sz="1600" b="1" dirty="0">
                <a:ea typeface="宋体" panose="02010600030101010101" pitchFamily="2" charset="-122"/>
              </a:rPr>
              <a:t>。</a:t>
            </a:r>
            <a:endParaRPr lang="en-US" altLang="zh-CN" sz="1600" b="1" dirty="0">
              <a:ea typeface="宋体" panose="02010600030101010101" pitchFamily="2" charset="-122"/>
            </a:endParaRPr>
          </a:p>
          <a:p>
            <a:pPr lvl="0">
              <a:lnSpc>
                <a:spcPct val="130000"/>
              </a:lnSpc>
            </a:pPr>
            <a:endParaRPr lang="zh-CN" altLang="zh-CN" sz="1600" b="1" dirty="0">
              <a:ea typeface="宋体" panose="02010600030101010101" pitchFamily="2" charset="-122"/>
            </a:endParaRPr>
          </a:p>
          <a:p>
            <a:pPr lvl="0">
              <a:lnSpc>
                <a:spcPct val="130000"/>
              </a:lnSpc>
            </a:pPr>
            <a:r>
              <a:rPr lang="zh-CN" altLang="zh-CN" sz="1600" b="1" dirty="0">
                <a:ea typeface="宋体" panose="02010600030101010101" pitchFamily="2" charset="-122"/>
              </a:rPr>
              <a:t>第五，斯奈德在诗中展现的大都是美国的高山与河流，其气势磅礴，远非山中的潺潺溪水，同时，在创作过程中，他又深受日本道元禅师的著作</a:t>
            </a:r>
            <a:r>
              <a:rPr lang="en-US" altLang="zh-CN" sz="1600" b="1" i="1" dirty="0">
                <a:solidFill>
                  <a:srgbClr val="811C17"/>
                </a:solidFill>
                <a:ea typeface="宋体" panose="02010600030101010101" pitchFamily="2" charset="-122"/>
              </a:rPr>
              <a:t>Sansui </a:t>
            </a:r>
            <a:r>
              <a:rPr lang="en-US" altLang="zh-CN" sz="1600" b="1" i="1" dirty="0" err="1">
                <a:solidFill>
                  <a:srgbClr val="811C17"/>
                </a:solidFill>
                <a:ea typeface="宋体" panose="02010600030101010101" pitchFamily="2" charset="-122"/>
              </a:rPr>
              <a:t>ky</a:t>
            </a:r>
            <a:r>
              <a:rPr lang="en-US" altLang="zh-CN" sz="1600" b="1" i="1" dirty="0" err="1">
                <a:solidFill>
                  <a:srgbClr val="811C17"/>
                </a:solidFill>
                <a:latin typeface="Calibri" panose="020F0502020204030204" pitchFamily="34" charset="0"/>
                <a:ea typeface="宋体" panose="02010600030101010101" pitchFamily="2" charset="-122"/>
                <a:cs typeface="Calibri" panose="020F0502020204030204" pitchFamily="34" charset="0"/>
              </a:rPr>
              <a:t>ō</a:t>
            </a:r>
            <a:r>
              <a:rPr lang="en-US" altLang="zh-CN" sz="1600" b="1" i="1" dirty="0">
                <a:solidFill>
                  <a:srgbClr val="811C17"/>
                </a:solidFill>
                <a:latin typeface="Calibri" panose="020F0502020204030204" pitchFamily="34" charset="0"/>
                <a:ea typeface="宋体" panose="02010600030101010101" pitchFamily="2" charset="-122"/>
                <a:cs typeface="Calibri" panose="020F0502020204030204" pitchFamily="34" charset="0"/>
              </a:rPr>
              <a:t> </a:t>
            </a:r>
            <a:r>
              <a:rPr lang="zh-CN" altLang="zh-CN" sz="1600" b="1" dirty="0">
                <a:ea typeface="宋体" panose="02010600030101010101" pitchFamily="2" charset="-122"/>
              </a:rPr>
              <a:t>的英译本</a:t>
            </a:r>
            <a:r>
              <a:rPr lang="en-US" altLang="zh-CN" sz="1600" b="1" i="1" dirty="0">
                <a:ea typeface="宋体" panose="02010600030101010101" pitchFamily="2" charset="-122"/>
              </a:rPr>
              <a:t>Mountains and Waters Sutra</a:t>
            </a:r>
            <a:r>
              <a:rPr lang="en-US" altLang="zh-CN" sz="1600" b="1" dirty="0">
                <a:ea typeface="宋体" panose="02010600030101010101" pitchFamily="2" charset="-122"/>
              </a:rPr>
              <a:t> </a:t>
            </a:r>
            <a:r>
              <a:rPr lang="zh-CN" altLang="zh-CN" sz="1600" b="1" dirty="0">
                <a:ea typeface="宋体" panose="02010600030101010101" pitchFamily="2" charset="-122"/>
              </a:rPr>
              <a:t>之影响，其对应的中文书名应译为《山水经》。换句话说，在书名上，斯奈德就是用英语的“</a:t>
            </a:r>
            <a:r>
              <a:rPr lang="en-US" altLang="zh-CN" sz="1600" b="1" dirty="0">
                <a:ea typeface="宋体" panose="02010600030101010101" pitchFamily="2" charset="-122"/>
              </a:rPr>
              <a:t>Rivers</a:t>
            </a:r>
            <a:r>
              <a:rPr lang="zh-CN" altLang="zh-CN" sz="1600" b="1" dirty="0">
                <a:ea typeface="宋体" panose="02010600030101010101" pitchFamily="2" charset="-122"/>
              </a:rPr>
              <a:t>”来区别于“</a:t>
            </a:r>
            <a:r>
              <a:rPr lang="en-US" altLang="zh-CN" sz="1600" b="1" dirty="0">
                <a:ea typeface="宋体" panose="02010600030101010101" pitchFamily="2" charset="-122"/>
              </a:rPr>
              <a:t>Streams</a:t>
            </a:r>
            <a:r>
              <a:rPr lang="zh-CN" altLang="zh-CN" sz="1600" b="1" dirty="0">
                <a:ea typeface="宋体" panose="02010600030101010101" pitchFamily="2" charset="-122"/>
              </a:rPr>
              <a:t>”和“</a:t>
            </a:r>
            <a:r>
              <a:rPr lang="en-US" altLang="zh-CN" sz="1600" b="1" dirty="0">
                <a:ea typeface="宋体" panose="02010600030101010101" pitchFamily="2" charset="-122"/>
              </a:rPr>
              <a:t>Waters </a:t>
            </a:r>
            <a:r>
              <a:rPr lang="zh-CN" altLang="zh-CN" sz="1600" b="1" dirty="0">
                <a:ea typeface="宋体" panose="02010600030101010101" pitchFamily="2" charset="-122"/>
              </a:rPr>
              <a:t>”，长诗内容也是带有诗人独特印记的无尽山河，而非《溪山无尽图》或《山水经》的“摹写”。</a:t>
            </a:r>
          </a:p>
        </p:txBody>
      </p:sp>
    </p:spTree>
    <p:extLst>
      <p:ext uri="{BB962C8B-B14F-4D97-AF65-F5344CB8AC3E}">
        <p14:creationId xmlns:p14="http://schemas.microsoft.com/office/powerpoint/2010/main" val="265892128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B430AA6-E556-440E-9C23-D8125562BFAD}"/>
              </a:ext>
            </a:extLst>
          </p:cNvPr>
          <p:cNvSpPr txBox="1"/>
          <p:nvPr/>
        </p:nvSpPr>
        <p:spPr>
          <a:xfrm>
            <a:off x="287524" y="545775"/>
            <a:ext cx="8568952" cy="5766450"/>
          </a:xfrm>
          <a:prstGeom prst="rect">
            <a:avLst/>
          </a:prstGeom>
          <a:noFill/>
        </p:spPr>
        <p:txBody>
          <a:bodyPr wrap="square" rtlCol="0">
            <a:spAutoFit/>
          </a:bodyPr>
          <a:lstStyle/>
          <a:p>
            <a:pPr marL="0" indent="0" eaLnBrk="1" hangingPunct="1">
              <a:lnSpc>
                <a:spcPct val="110000"/>
              </a:lnSpc>
              <a:spcBef>
                <a:spcPct val="0"/>
              </a:spcBef>
              <a:buFontTx/>
              <a:buNone/>
            </a:pPr>
            <a:r>
              <a:rPr lang="en-US" altLang="zh-CN" sz="1600" b="1" dirty="0">
                <a:solidFill>
                  <a:srgbClr val="006600"/>
                </a:solidFill>
                <a:ea typeface="宋体" panose="02010600030101010101" pitchFamily="2" charset="-122"/>
              </a:rPr>
              <a:t>My e-mail to Gary Snyder 29/05/2012</a:t>
            </a:r>
          </a:p>
          <a:p>
            <a:pPr marL="0" indent="0" eaLnBrk="1" hangingPunct="1">
              <a:lnSpc>
                <a:spcPct val="110000"/>
              </a:lnSpc>
              <a:spcBef>
                <a:spcPct val="0"/>
              </a:spcBef>
              <a:buFontTx/>
              <a:buNone/>
            </a:pPr>
            <a:r>
              <a:rPr lang="en-US" altLang="zh-CN" sz="1600" b="1" dirty="0"/>
              <a:t>My objection to his understanding:</a:t>
            </a:r>
            <a:br>
              <a:rPr lang="en-US" altLang="zh-CN" sz="1600" b="1" dirty="0"/>
            </a:br>
            <a:r>
              <a:rPr lang="en-US" altLang="zh-CN" sz="1600" b="1" dirty="0"/>
              <a:t>First, Gary Snyder saw the Song/Sung Painting </a:t>
            </a:r>
            <a:r>
              <a:rPr lang="en-US" altLang="zh-CN" sz="1600" b="1" i="1" dirty="0"/>
              <a:t>Streams and Mountains Without End</a:t>
            </a:r>
            <a:r>
              <a:rPr lang="en-US" altLang="zh-CN" sz="1600" b="1" dirty="0"/>
              <a:t> in Cleveland in 1970s-80s after his intention of writing such a book called </a:t>
            </a:r>
            <a:r>
              <a:rPr lang="en-US" altLang="zh-CN" sz="1600" b="1" i="1" dirty="0"/>
              <a:t>Mountains and Rivers Without End</a:t>
            </a:r>
            <a:r>
              <a:rPr lang="en-US" altLang="zh-CN" sz="1600" b="1" dirty="0"/>
              <a:t> inspired by Chiura Obata’s sumi class and </a:t>
            </a:r>
            <a:r>
              <a:rPr lang="en-US" altLang="zh-CN" sz="1600" b="1" dirty="0" err="1"/>
              <a:t>Saburo</a:t>
            </a:r>
            <a:r>
              <a:rPr lang="en-US" altLang="zh-CN" sz="1600" b="1" dirty="0"/>
              <a:t> Hasegawa’s lectures in 1950s. </a:t>
            </a:r>
            <a:br>
              <a:rPr lang="en-US" altLang="zh-CN" sz="1600" b="1" dirty="0"/>
            </a:br>
            <a:br>
              <a:rPr lang="en-US" altLang="zh-CN" sz="1600" b="1" dirty="0"/>
            </a:br>
            <a:r>
              <a:rPr lang="en-US" altLang="zh-CN" sz="1600" b="1" dirty="0"/>
              <a:t>Second, Jack Kerouac’s book </a:t>
            </a:r>
            <a:r>
              <a:rPr lang="en-US" altLang="zh-CN" sz="1600" b="1" i="1" dirty="0">
                <a:solidFill>
                  <a:srgbClr val="811C17"/>
                </a:solidFill>
              </a:rPr>
              <a:t>The Dharma Bums</a:t>
            </a:r>
            <a:r>
              <a:rPr lang="en-US" altLang="zh-CN" sz="1600" b="1" dirty="0">
                <a:solidFill>
                  <a:srgbClr val="811C17"/>
                </a:solidFill>
              </a:rPr>
              <a:t> </a:t>
            </a:r>
            <a:r>
              <a:rPr lang="en-US" altLang="zh-CN" sz="1600" b="1" dirty="0"/>
              <a:t>and the </a:t>
            </a:r>
            <a:r>
              <a:rPr lang="en-US" altLang="zh-CN" sz="1600" b="1" dirty="0" err="1"/>
              <a:t>afterwords</a:t>
            </a:r>
            <a:r>
              <a:rPr lang="en-US" altLang="zh-CN" sz="1600" b="1" dirty="0"/>
              <a:t> in </a:t>
            </a:r>
            <a:r>
              <a:rPr lang="en-US" altLang="zh-CN" sz="1600" b="1" i="1" dirty="0"/>
              <a:t>The Making of</a:t>
            </a:r>
            <a:r>
              <a:rPr lang="en-US" altLang="zh-CN" sz="1600" b="1" dirty="0"/>
              <a:t> </a:t>
            </a:r>
            <a:r>
              <a:rPr lang="en-US" altLang="zh-CN" sz="1600" b="1" i="1" dirty="0"/>
              <a:t>Mountains and Rivers Without End</a:t>
            </a:r>
            <a:r>
              <a:rPr lang="en-US" altLang="zh-CN" sz="1600" b="1" dirty="0"/>
              <a:t> articulate that this book is </a:t>
            </a:r>
            <a:r>
              <a:rPr lang="en-US" altLang="zh-CN" sz="1600" b="1" dirty="0">
                <a:solidFill>
                  <a:srgbClr val="990000"/>
                </a:solidFill>
              </a:rPr>
              <a:t>the imprint of Gary Snyder’s own </a:t>
            </a:r>
            <a:r>
              <a:rPr lang="en-US" altLang="zh-CN" sz="1600" b="1" dirty="0"/>
              <a:t>unique </a:t>
            </a:r>
            <a:r>
              <a:rPr lang="en-US" altLang="zh-CN" sz="1600" b="1" i="1" dirty="0"/>
              <a:t>Mountains and Rivers Without End</a:t>
            </a:r>
            <a:r>
              <a:rPr lang="en-US" altLang="zh-CN" sz="1600" b="1" dirty="0"/>
              <a:t>, </a:t>
            </a:r>
            <a:r>
              <a:rPr lang="en-US" altLang="zh-CN" sz="1600" b="1" dirty="0">
                <a:solidFill>
                  <a:srgbClr val="990000"/>
                </a:solidFill>
              </a:rPr>
              <a:t>rather than the copy of the Chinese Song/Sung handscroll</a:t>
            </a:r>
            <a:r>
              <a:rPr lang="en-US" altLang="zh-CN" sz="1600" b="1" dirty="0"/>
              <a:t> </a:t>
            </a:r>
            <a:r>
              <a:rPr lang="en-US" altLang="zh-CN" sz="1600" b="1" i="1" dirty="0"/>
              <a:t>Streams and Mountains Without End</a:t>
            </a:r>
            <a:r>
              <a:rPr lang="en-US" altLang="zh-CN" sz="1600" b="1" dirty="0"/>
              <a:t>. </a:t>
            </a:r>
            <a:br>
              <a:rPr lang="en-US" altLang="zh-CN" sz="1600" b="1" dirty="0"/>
            </a:br>
            <a:endParaRPr lang="en-US" altLang="zh-CN" sz="1600" b="1" dirty="0"/>
          </a:p>
          <a:p>
            <a:pPr marL="0" indent="0" eaLnBrk="1" hangingPunct="1">
              <a:lnSpc>
                <a:spcPct val="110000"/>
              </a:lnSpc>
              <a:spcBef>
                <a:spcPct val="0"/>
              </a:spcBef>
              <a:buFontTx/>
              <a:buNone/>
            </a:pPr>
            <a:r>
              <a:rPr lang="en-US" altLang="zh-CN" sz="1600" b="1" dirty="0"/>
              <a:t>Third, “Endless Streams and Mountains” is taken as the opening poem of the book in order to demonstrate the </a:t>
            </a:r>
            <a:r>
              <a:rPr lang="en-US" altLang="zh-CN" sz="1600" b="1" dirty="0">
                <a:solidFill>
                  <a:srgbClr val="990000"/>
                </a:solidFill>
              </a:rPr>
              <a:t>spatiotemporal structure</a:t>
            </a:r>
            <a:r>
              <a:rPr lang="en-US" altLang="zh-CN" sz="1600" b="1" dirty="0"/>
              <a:t> of </a:t>
            </a:r>
            <a:r>
              <a:rPr lang="en-US" altLang="zh-CN" sz="1600" b="1" i="1" dirty="0"/>
              <a:t>Mountains and Rivers Without End</a:t>
            </a:r>
            <a:r>
              <a:rPr lang="en-US" altLang="zh-CN" sz="1600" b="1" dirty="0"/>
              <a:t>. So I think the characteristics of </a:t>
            </a:r>
            <a:r>
              <a:rPr lang="en-US" altLang="zh-CN" sz="1600" b="1" dirty="0" err="1"/>
              <a:t>spatiotemporality</a:t>
            </a:r>
            <a:r>
              <a:rPr lang="en-US" altLang="zh-CN" sz="1600" b="1" dirty="0"/>
              <a:t> in Chinese landscape painting helps the poet sort out the problematic structure of endless and time in poetry. That is why I highly praised the placement of this ekphrastic poem as the opening one.</a:t>
            </a:r>
          </a:p>
          <a:p>
            <a:pPr marL="0" indent="0" eaLnBrk="1" hangingPunct="1">
              <a:lnSpc>
                <a:spcPct val="110000"/>
              </a:lnSpc>
              <a:spcBef>
                <a:spcPct val="0"/>
              </a:spcBef>
              <a:buFontTx/>
              <a:buNone/>
            </a:pPr>
            <a:endParaRPr lang="en-US" altLang="zh-CN" sz="1600" b="1" dirty="0"/>
          </a:p>
          <a:p>
            <a:pPr marL="0" indent="0" eaLnBrk="1" hangingPunct="1">
              <a:lnSpc>
                <a:spcPct val="110000"/>
              </a:lnSpc>
              <a:spcBef>
                <a:spcPct val="0"/>
              </a:spcBef>
              <a:buFontTx/>
              <a:buNone/>
            </a:pPr>
            <a:r>
              <a:rPr lang="en-US" altLang="zh-CN" sz="1600" b="1" dirty="0"/>
              <a:t>Therefore, I contend that the Chinese translation of the book title should be  equivalent to </a:t>
            </a:r>
            <a:r>
              <a:rPr lang="en-US" altLang="zh-CN" sz="1600" b="1" i="1" dirty="0"/>
              <a:t>Mountains and Rivers Without End</a:t>
            </a:r>
            <a:r>
              <a:rPr lang="en-US" altLang="zh-CN" sz="1600" b="1" dirty="0"/>
              <a:t>, rather than equivalent to the Sung painting </a:t>
            </a:r>
            <a:r>
              <a:rPr lang="en-US" altLang="zh-CN" sz="1600" b="1" i="1" dirty="0"/>
              <a:t>Streams and Mountains Without End</a:t>
            </a:r>
            <a:r>
              <a:rPr lang="en-US" altLang="zh-CN" sz="1600" b="1" dirty="0"/>
              <a:t>. This is also the main reason that </a:t>
            </a:r>
            <a:r>
              <a:rPr lang="en-US" altLang="zh-CN" sz="1600" b="1" dirty="0">
                <a:solidFill>
                  <a:srgbClr val="990000"/>
                </a:solidFill>
              </a:rPr>
              <a:t>Gary Snyder used “rivers” and “streams” to show its difference. </a:t>
            </a:r>
            <a:endParaRPr lang="en-US" altLang="zh-CN" sz="1600" dirty="0"/>
          </a:p>
        </p:txBody>
      </p:sp>
    </p:spTree>
    <p:extLst>
      <p:ext uri="{BB962C8B-B14F-4D97-AF65-F5344CB8AC3E}">
        <p14:creationId xmlns:p14="http://schemas.microsoft.com/office/powerpoint/2010/main" val="242905052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681848-8823-4E99-B5EA-17499C7D2E02}"/>
              </a:ext>
            </a:extLst>
          </p:cNvPr>
          <p:cNvSpPr txBox="1"/>
          <p:nvPr/>
        </p:nvSpPr>
        <p:spPr>
          <a:xfrm>
            <a:off x="503548" y="681196"/>
            <a:ext cx="8136904" cy="5495607"/>
          </a:xfrm>
          <a:prstGeom prst="rect">
            <a:avLst/>
          </a:prstGeom>
          <a:noFill/>
        </p:spPr>
        <p:txBody>
          <a:bodyPr wrap="square" rtlCol="0">
            <a:spAutoFit/>
          </a:bodyPr>
          <a:lstStyle/>
          <a:p>
            <a:pPr marL="0" indent="0" eaLnBrk="1" hangingPunct="1">
              <a:lnSpc>
                <a:spcPct val="110000"/>
              </a:lnSpc>
              <a:spcBef>
                <a:spcPct val="0"/>
              </a:spcBef>
              <a:buFontTx/>
              <a:buNone/>
            </a:pPr>
            <a:r>
              <a:rPr lang="en-US" altLang="zh-CN" sz="1600" b="1" dirty="0">
                <a:solidFill>
                  <a:srgbClr val="006600"/>
                </a:solidFill>
                <a:ea typeface="宋体" panose="02010600030101010101" pitchFamily="2" charset="-122"/>
              </a:rPr>
              <a:t>Gary Snyder’s reply in his e-mail 01/06/2012</a:t>
            </a:r>
            <a:endParaRPr lang="zh-CN" altLang="en-US" sz="1600" b="1" dirty="0">
              <a:solidFill>
                <a:srgbClr val="006600"/>
              </a:solidFill>
              <a:ea typeface="宋体" panose="02010600030101010101" pitchFamily="2" charset="-122"/>
            </a:endParaRPr>
          </a:p>
          <a:p>
            <a:pPr marL="0" indent="0" eaLnBrk="1" hangingPunct="1">
              <a:lnSpc>
                <a:spcPct val="110000"/>
              </a:lnSpc>
              <a:spcBef>
                <a:spcPct val="0"/>
              </a:spcBef>
              <a:buFontTx/>
              <a:buNone/>
            </a:pPr>
            <a:r>
              <a:rPr lang="en-US" altLang="zh-CN" sz="1600" b="1" dirty="0"/>
              <a:t>You are absolutely right about the Riprap poem and </a:t>
            </a:r>
            <a:r>
              <a:rPr lang="en-US" altLang="zh-CN" sz="1600" b="1" dirty="0">
                <a:solidFill>
                  <a:srgbClr val="990000"/>
                </a:solidFill>
              </a:rPr>
              <a:t>your sense that xxx is too literal in regard to the "Mountains and Rivers" title is also right on.</a:t>
            </a:r>
            <a:r>
              <a:rPr lang="en-US" altLang="zh-CN" sz="1600" b="1" dirty="0"/>
              <a:t> </a:t>
            </a:r>
          </a:p>
          <a:p>
            <a:pPr marL="0" indent="0" eaLnBrk="1" hangingPunct="1">
              <a:lnSpc>
                <a:spcPct val="110000"/>
              </a:lnSpc>
              <a:spcBef>
                <a:spcPct val="0"/>
              </a:spcBef>
              <a:buFontTx/>
              <a:buNone/>
            </a:pPr>
            <a:endParaRPr lang="en-US" altLang="zh-CN" sz="1600" b="1" dirty="0"/>
          </a:p>
          <a:p>
            <a:pPr marL="0" indent="0" eaLnBrk="1" hangingPunct="1">
              <a:lnSpc>
                <a:spcPct val="110000"/>
              </a:lnSpc>
              <a:spcBef>
                <a:spcPct val="0"/>
              </a:spcBef>
              <a:buFontTx/>
              <a:buNone/>
            </a:pPr>
            <a:r>
              <a:rPr lang="en-US" altLang="zh-CN" sz="1600" b="1" dirty="0">
                <a:solidFill>
                  <a:srgbClr val="990000"/>
                </a:solidFill>
              </a:rPr>
              <a:t>I don't think xxx had access to the full text of MRWE-</a:t>
            </a:r>
            <a:r>
              <a:rPr lang="en-US" altLang="zh-CN" sz="1600" b="1" dirty="0"/>
              <a:t>-the book--and made his selection (and his opinion) out of the poems in the book "No Nature" that xxx had sent him. </a:t>
            </a:r>
          </a:p>
          <a:p>
            <a:pPr marL="0" indent="0" eaLnBrk="1" hangingPunct="1">
              <a:lnSpc>
                <a:spcPct val="110000"/>
              </a:lnSpc>
              <a:spcBef>
                <a:spcPct val="0"/>
              </a:spcBef>
              <a:buFontTx/>
              <a:buNone/>
            </a:pPr>
            <a:endParaRPr lang="en-US" altLang="zh-CN" sz="1600" b="1" dirty="0"/>
          </a:p>
          <a:p>
            <a:pPr>
              <a:lnSpc>
                <a:spcPct val="110000"/>
              </a:lnSpc>
              <a:spcBef>
                <a:spcPct val="0"/>
              </a:spcBef>
            </a:pPr>
            <a:r>
              <a:rPr lang="en-US" altLang="zh-CN" sz="1600" b="1" dirty="0"/>
              <a:t>If he had read the full book, the essay in the back of course explains that I first became aware of a painting called "Mountains and Rivers Without End" that I discovered later was at the Freer, and that was the one I first took interest in--later saw the "Endless Streams and Mountains" scroll at the Cleveland art museum, and also took note of the fact that throughout the history of handscroll paintings in East Asia </a:t>
            </a:r>
            <a:r>
              <a:rPr lang="en-US" altLang="zh-CN" sz="1600" b="1" dirty="0">
                <a:solidFill>
                  <a:srgbClr val="990000"/>
                </a:solidFill>
              </a:rPr>
              <a:t>the vocabulary in the titles was changed from painting to painting</a:t>
            </a:r>
            <a:r>
              <a:rPr lang="en-US" altLang="zh-CN" sz="1600" b="1" dirty="0"/>
              <a:t>, and</a:t>
            </a:r>
            <a:r>
              <a:rPr lang="en-US" altLang="zh-CN" sz="1600" dirty="0"/>
              <a:t> </a:t>
            </a:r>
            <a:r>
              <a:rPr lang="en-US" altLang="zh-CN" sz="1600" b="1" dirty="0">
                <a:solidFill>
                  <a:srgbClr val="002060"/>
                </a:solidFill>
              </a:rPr>
              <a:t>that there are several words for rivers </a:t>
            </a:r>
            <a:r>
              <a:rPr lang="en-US" altLang="zh-CN" sz="1600" b="1" dirty="0"/>
              <a:t>(including just the word "water" as is used in </a:t>
            </a:r>
            <a:r>
              <a:rPr lang="en-US" altLang="zh-CN" sz="1600" b="1" dirty="0" err="1"/>
              <a:t>Dogen's</a:t>
            </a:r>
            <a:r>
              <a:rPr lang="en-US" altLang="zh-CN" sz="1600" b="1" dirty="0"/>
              <a:t> "Mountains and Waters Sutra"--etc.). </a:t>
            </a:r>
          </a:p>
          <a:p>
            <a:pPr>
              <a:lnSpc>
                <a:spcPct val="110000"/>
              </a:lnSpc>
              <a:spcBef>
                <a:spcPct val="0"/>
              </a:spcBef>
            </a:pPr>
            <a:endParaRPr lang="en-US" altLang="zh-CN" sz="1600" b="1" dirty="0"/>
          </a:p>
          <a:p>
            <a:pPr marL="0" indent="0">
              <a:lnSpc>
                <a:spcPct val="110000"/>
              </a:lnSpc>
              <a:buFontTx/>
              <a:buNone/>
            </a:pPr>
            <a:r>
              <a:rPr lang="en-US" altLang="zh-CN" sz="1600" b="1" dirty="0">
                <a:solidFill>
                  <a:srgbClr val="990000"/>
                </a:solidFill>
              </a:rPr>
              <a:t>So, xxx seems to have a pretty literal mind and he jumped into something that he didn't have to. </a:t>
            </a:r>
            <a:r>
              <a:rPr lang="en-US" altLang="zh-CN" sz="1600" b="1" dirty="0"/>
              <a:t>But we won't say any more about that.</a:t>
            </a:r>
          </a:p>
          <a:p>
            <a:pPr marL="0" indent="0">
              <a:lnSpc>
                <a:spcPct val="110000"/>
              </a:lnSpc>
              <a:buFontTx/>
              <a:buNone/>
            </a:pPr>
            <a:endParaRPr lang="en-US" altLang="zh-CN" sz="1600" b="1" dirty="0"/>
          </a:p>
          <a:p>
            <a:pPr marL="0" indent="0">
              <a:lnSpc>
                <a:spcPct val="110000"/>
              </a:lnSpc>
              <a:buFontTx/>
              <a:buNone/>
            </a:pPr>
            <a:r>
              <a:rPr lang="en-US" altLang="zh-CN" sz="1600" b="1" dirty="0">
                <a:solidFill>
                  <a:srgbClr val="003366"/>
                </a:solidFill>
              </a:rPr>
              <a:t>Your quick comments on his work though are excellent and give me confidence in your ability to carry on with further translations if you choose to do that.</a:t>
            </a:r>
            <a:endParaRPr lang="zh-CN" altLang="en-US" sz="1600" b="1" dirty="0"/>
          </a:p>
        </p:txBody>
      </p:sp>
    </p:spTree>
    <p:extLst>
      <p:ext uri="{BB962C8B-B14F-4D97-AF65-F5344CB8AC3E}">
        <p14:creationId xmlns:p14="http://schemas.microsoft.com/office/powerpoint/2010/main" val="237158768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F4DA3F-C44F-41F2-A1BE-ADCC72BBAC80}"/>
              </a:ext>
            </a:extLst>
          </p:cNvPr>
          <p:cNvSpPr txBox="1"/>
          <p:nvPr/>
        </p:nvSpPr>
        <p:spPr>
          <a:xfrm>
            <a:off x="539552" y="692696"/>
            <a:ext cx="7920880" cy="4505849"/>
          </a:xfrm>
          <a:prstGeom prst="rect">
            <a:avLst/>
          </a:prstGeom>
          <a:noFill/>
        </p:spPr>
        <p:txBody>
          <a:bodyPr wrap="square" rtlCol="0">
            <a:spAutoFit/>
          </a:bodyPr>
          <a:lstStyle/>
          <a:p>
            <a:pPr marL="0" indent="0" eaLnBrk="1" hangingPunct="1">
              <a:lnSpc>
                <a:spcPct val="120000"/>
              </a:lnSpc>
              <a:spcBef>
                <a:spcPct val="0"/>
              </a:spcBef>
              <a:buFontTx/>
              <a:buNone/>
            </a:pPr>
            <a:r>
              <a:rPr lang="en-US" altLang="zh-CN" sz="1600" b="1" dirty="0">
                <a:solidFill>
                  <a:srgbClr val="006600"/>
                </a:solidFill>
                <a:ea typeface="宋体" panose="02010600030101010101" pitchFamily="2" charset="-122"/>
              </a:rPr>
              <a:t>Gary Snyder’s reply in his e-mail 06/08/2012</a:t>
            </a:r>
            <a:endParaRPr lang="zh-CN" altLang="en-US" sz="1600" b="1" dirty="0">
              <a:solidFill>
                <a:srgbClr val="006600"/>
              </a:solidFill>
              <a:ea typeface="宋体" panose="02010600030101010101" pitchFamily="2" charset="-122"/>
            </a:endParaRPr>
          </a:p>
          <a:p>
            <a:pPr marL="0" indent="0" eaLnBrk="1" hangingPunct="1">
              <a:lnSpc>
                <a:spcPct val="120000"/>
              </a:lnSpc>
              <a:spcBef>
                <a:spcPct val="0"/>
              </a:spcBef>
              <a:buFontTx/>
              <a:buNone/>
            </a:pPr>
            <a:r>
              <a:rPr lang="en-US" altLang="zh-CN" sz="1600" b="1" dirty="0">
                <a:solidFill>
                  <a:srgbClr val="990000"/>
                </a:solidFill>
              </a:rPr>
              <a:t>Your analysis of the evolution of my title for the book is quite good.</a:t>
            </a:r>
            <a:r>
              <a:rPr lang="en-US" altLang="zh-CN" sz="1600" b="1" dirty="0"/>
              <a:t> </a:t>
            </a:r>
            <a:r>
              <a:rPr lang="en-US" altLang="zh-CN" sz="1600" b="1" dirty="0">
                <a:solidFill>
                  <a:srgbClr val="990000"/>
                </a:solidFill>
              </a:rPr>
              <a:t> </a:t>
            </a:r>
          </a:p>
          <a:p>
            <a:pPr marL="0" indent="0" eaLnBrk="1" hangingPunct="1">
              <a:lnSpc>
                <a:spcPct val="120000"/>
              </a:lnSpc>
              <a:spcBef>
                <a:spcPct val="0"/>
              </a:spcBef>
              <a:buFontTx/>
              <a:buNone/>
            </a:pPr>
            <a:endParaRPr lang="en-US" altLang="zh-CN" sz="1600" b="1" dirty="0">
              <a:solidFill>
                <a:srgbClr val="990000"/>
              </a:solidFill>
            </a:endParaRPr>
          </a:p>
          <a:p>
            <a:pPr marL="0" indent="0" eaLnBrk="1" hangingPunct="1">
              <a:lnSpc>
                <a:spcPct val="120000"/>
              </a:lnSpc>
              <a:spcBef>
                <a:spcPct val="0"/>
              </a:spcBef>
              <a:buFontTx/>
              <a:buNone/>
            </a:pPr>
            <a:r>
              <a:rPr lang="en-US" altLang="zh-CN" sz="1600" b="1" dirty="0"/>
              <a:t>I thought, actually, that it was clear that </a:t>
            </a:r>
            <a:r>
              <a:rPr lang="en-US" altLang="zh-CN" sz="1600" b="1" dirty="0">
                <a:solidFill>
                  <a:srgbClr val="811C17"/>
                </a:solidFill>
              </a:rPr>
              <a:t>I was not basing my thought of East Asian landscape scrolls on that single Song dynasty painting </a:t>
            </a:r>
            <a:r>
              <a:rPr lang="en-US" altLang="zh-CN" sz="1600" b="1" dirty="0"/>
              <a:t>which is now in Cleveland... in fact, in the first times I heard the phrase "mountains and rivers without end" was in a book on Chinese painting by </a:t>
            </a:r>
            <a:r>
              <a:rPr lang="en-US" altLang="zh-CN" sz="1600" b="1" dirty="0">
                <a:solidFill>
                  <a:srgbClr val="811C17"/>
                </a:solidFill>
              </a:rPr>
              <a:t>Hugo Munsterberg</a:t>
            </a:r>
            <a:r>
              <a:rPr lang="en-US" altLang="zh-CN" sz="1600" b="1" dirty="0"/>
              <a:t>, with a photograph of a portion of that scroll, which is now at the </a:t>
            </a:r>
            <a:r>
              <a:rPr lang="en-US" altLang="zh-CN" sz="1600" b="1" dirty="0">
                <a:solidFill>
                  <a:srgbClr val="811C17"/>
                </a:solidFill>
              </a:rPr>
              <a:t>Freer</a:t>
            </a:r>
            <a:r>
              <a:rPr lang="en-US" altLang="zh-CN" sz="1600" b="1" dirty="0"/>
              <a:t> in Washington DC, known as </a:t>
            </a:r>
            <a:r>
              <a:rPr lang="en-US" altLang="zh-CN" sz="1600" b="1" dirty="0">
                <a:solidFill>
                  <a:srgbClr val="003366"/>
                </a:solidFill>
              </a:rPr>
              <a:t>Lu Yuan's Ch'ing dynasty scroll, </a:t>
            </a:r>
            <a:r>
              <a:rPr lang="en-US" altLang="zh-CN" sz="1600" b="1" dirty="0"/>
              <a:t>which I first studied carefully before shifting over to </a:t>
            </a:r>
            <a:r>
              <a:rPr lang="en-US" altLang="zh-CN" sz="1600" b="1" dirty="0">
                <a:solidFill>
                  <a:srgbClr val="003366"/>
                </a:solidFill>
              </a:rPr>
              <a:t>the Cleveland handscroll.</a:t>
            </a:r>
            <a:r>
              <a:rPr lang="en-US" altLang="zh-CN" sz="1600" b="1" dirty="0"/>
              <a:t>  </a:t>
            </a:r>
            <a:r>
              <a:rPr lang="en-US" altLang="zh-CN" sz="1600" b="1" dirty="0">
                <a:solidFill>
                  <a:srgbClr val="811C17"/>
                </a:solidFill>
              </a:rPr>
              <a:t>I changed because the Lu Yuan handscroll is simply too big to try and describe within a poem.  </a:t>
            </a:r>
            <a:r>
              <a:rPr lang="en-US" altLang="zh-CN" sz="1600" b="1" dirty="0"/>
              <a:t>This is written up in the "Making of Mts &amp; Rivers.." at the back of the book. Especially see the bottom of page 156 (old printing) or page 158 in the new printing.  </a:t>
            </a:r>
          </a:p>
          <a:p>
            <a:pPr marL="0" indent="0" eaLnBrk="1" hangingPunct="1">
              <a:lnSpc>
                <a:spcPct val="120000"/>
              </a:lnSpc>
              <a:spcBef>
                <a:spcPct val="0"/>
              </a:spcBef>
              <a:buFontTx/>
              <a:buNone/>
            </a:pPr>
            <a:endParaRPr lang="en-US" altLang="zh-CN" sz="1600" b="1" dirty="0"/>
          </a:p>
          <a:p>
            <a:pPr marL="0" indent="0" eaLnBrk="1" hangingPunct="1">
              <a:lnSpc>
                <a:spcPct val="120000"/>
              </a:lnSpc>
              <a:spcBef>
                <a:spcPct val="0"/>
              </a:spcBef>
              <a:buFontTx/>
              <a:buNone/>
            </a:pPr>
            <a:r>
              <a:rPr lang="en-US" altLang="zh-CN" sz="1600" b="1" dirty="0">
                <a:solidFill>
                  <a:srgbClr val="990000"/>
                </a:solidFill>
              </a:rPr>
              <a:t>So xxx simply did not read the article in the back of the book carefully enough.</a:t>
            </a:r>
            <a:endParaRPr lang="en-US" altLang="zh-CN" sz="1600" dirty="0">
              <a:solidFill>
                <a:srgbClr val="990000"/>
              </a:solidFill>
            </a:endParaRPr>
          </a:p>
          <a:p>
            <a:endParaRPr lang="zh-CN" altLang="en-US" dirty="0"/>
          </a:p>
        </p:txBody>
      </p:sp>
    </p:spTree>
    <p:extLst>
      <p:ext uri="{BB962C8B-B14F-4D97-AF65-F5344CB8AC3E}">
        <p14:creationId xmlns:p14="http://schemas.microsoft.com/office/powerpoint/2010/main" val="360321634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D59E6AD-5F4F-4BB8-97B5-452BEB9A4EBA}"/>
              </a:ext>
            </a:extLst>
          </p:cNvPr>
          <p:cNvSpPr txBox="1"/>
          <p:nvPr/>
        </p:nvSpPr>
        <p:spPr>
          <a:xfrm>
            <a:off x="251519" y="692696"/>
            <a:ext cx="7272809" cy="5690660"/>
          </a:xfrm>
          <a:prstGeom prst="rect">
            <a:avLst/>
          </a:prstGeom>
          <a:noFill/>
        </p:spPr>
        <p:txBody>
          <a:bodyPr wrap="square" rtlCol="0">
            <a:spAutoFit/>
          </a:bodyPr>
          <a:lstStyle/>
          <a:p>
            <a:pPr>
              <a:lnSpc>
                <a:spcPct val="114000"/>
              </a:lnSpc>
            </a:pPr>
            <a:r>
              <a:rPr lang="en-US" altLang="zh-CN" sz="1600" b="1" dirty="0">
                <a:solidFill>
                  <a:srgbClr val="811C17"/>
                </a:solidFill>
              </a:rPr>
              <a:t>III  </a:t>
            </a:r>
            <a:r>
              <a:rPr lang="zh-CN" altLang="en-US" sz="1600" b="1" dirty="0">
                <a:solidFill>
                  <a:srgbClr val="811C17"/>
                </a:solidFill>
              </a:rPr>
              <a:t>诗人的“无尽”之谜与“无尽”之解</a:t>
            </a:r>
            <a:endParaRPr lang="en-US" altLang="zh-CN" sz="1600" b="1" dirty="0">
              <a:solidFill>
                <a:srgbClr val="811C17"/>
              </a:solidFill>
            </a:endParaRPr>
          </a:p>
          <a:p>
            <a:pPr>
              <a:lnSpc>
                <a:spcPct val="114000"/>
              </a:lnSpc>
            </a:pPr>
            <a:r>
              <a:rPr lang="en-US" altLang="zh-CN" sz="1600" b="1" dirty="0">
                <a:solidFill>
                  <a:srgbClr val="002060"/>
                </a:solidFill>
              </a:rPr>
              <a:t>Q: People used to say to me, with a knowing smile, “</a:t>
            </a:r>
            <a:r>
              <a:rPr lang="en-US" altLang="zh-CN" sz="1600" b="1" i="1" dirty="0">
                <a:solidFill>
                  <a:srgbClr val="002060"/>
                </a:solidFill>
              </a:rPr>
              <a:t>Mountains and Rivers </a:t>
            </a:r>
            <a:r>
              <a:rPr lang="en-US" altLang="zh-CN" sz="1600" b="1" dirty="0">
                <a:solidFill>
                  <a:srgbClr val="002060"/>
                </a:solidFill>
              </a:rPr>
              <a:t>is endless, isn’t it?”</a:t>
            </a:r>
          </a:p>
          <a:p>
            <a:pPr>
              <a:lnSpc>
                <a:spcPct val="114000"/>
              </a:lnSpc>
            </a:pPr>
            <a:endParaRPr lang="en-US" altLang="zh-CN" sz="1600" b="1" dirty="0">
              <a:solidFill>
                <a:srgbClr val="002060"/>
              </a:solidFill>
            </a:endParaRPr>
          </a:p>
          <a:p>
            <a:pPr>
              <a:lnSpc>
                <a:spcPct val="114000"/>
              </a:lnSpc>
            </a:pPr>
            <a:r>
              <a:rPr lang="en-US" altLang="zh-CN" sz="1600" b="1" dirty="0">
                <a:solidFill>
                  <a:srgbClr val="002060"/>
                </a:solidFill>
              </a:rPr>
              <a:t>Snyder: </a:t>
            </a:r>
            <a:r>
              <a:rPr lang="en-US" altLang="zh-CN" sz="1600" b="1" dirty="0">
                <a:solidFill>
                  <a:srgbClr val="811C17"/>
                </a:solidFill>
              </a:rPr>
              <a:t>Landscapes are endless </a:t>
            </a:r>
            <a:r>
              <a:rPr lang="en-US" altLang="zh-CN" sz="1600" b="1" dirty="0">
                <a:solidFill>
                  <a:srgbClr val="002060"/>
                </a:solidFill>
              </a:rPr>
              <a:t>in their own degree, but I knew my time with </a:t>
            </a:r>
            <a:r>
              <a:rPr lang="en-US" altLang="zh-CN" sz="1600" b="1" dirty="0">
                <a:solidFill>
                  <a:srgbClr val="811C17"/>
                </a:solidFill>
              </a:rPr>
              <a:t>this poem </a:t>
            </a:r>
            <a:r>
              <a:rPr lang="en-US" altLang="zh-CN" sz="1600" b="1" dirty="0">
                <a:solidFill>
                  <a:srgbClr val="002060"/>
                </a:solidFill>
              </a:rPr>
              <a:t>would </a:t>
            </a:r>
            <a:r>
              <a:rPr lang="en-US" altLang="zh-CN" sz="1600" b="1" dirty="0">
                <a:solidFill>
                  <a:srgbClr val="811C17"/>
                </a:solidFill>
              </a:rPr>
              <a:t>eventually end</a:t>
            </a:r>
            <a:r>
              <a:rPr lang="en-US" altLang="zh-CN" sz="1600" b="1" dirty="0">
                <a:solidFill>
                  <a:srgbClr val="002060"/>
                </a:solidFill>
              </a:rPr>
              <a:t>. The form and the emptiness of the Great Basin showed me where to close it; …… This poem, which I have to come to think of </a:t>
            </a:r>
            <a:r>
              <a:rPr lang="en-US" altLang="zh-CN" sz="1600" b="1" dirty="0"/>
              <a:t>as a sort of </a:t>
            </a:r>
            <a:r>
              <a:rPr lang="en-US" altLang="zh-CN" sz="1600" b="1" dirty="0">
                <a:solidFill>
                  <a:srgbClr val="811C17"/>
                </a:solidFill>
              </a:rPr>
              <a:t>sutra</a:t>
            </a:r>
            <a:r>
              <a:rPr lang="en-US" altLang="zh-CN" sz="1600" b="1" dirty="0"/>
              <a:t>—</a:t>
            </a:r>
            <a:r>
              <a:rPr lang="en-US" altLang="zh-CN" sz="1600" b="1" dirty="0">
                <a:solidFill>
                  <a:srgbClr val="326638"/>
                </a:solidFill>
              </a:rPr>
              <a:t>an extended poetic, philosophic, and mythic narrative of the female Buddha </a:t>
            </a:r>
            <a:r>
              <a:rPr lang="en-US" altLang="zh-CN" sz="1600" b="1" dirty="0" err="1">
                <a:solidFill>
                  <a:srgbClr val="326638"/>
                </a:solidFill>
              </a:rPr>
              <a:t>Tārā</a:t>
            </a:r>
            <a:r>
              <a:rPr lang="en-US" altLang="zh-CN" sz="1600" b="1" dirty="0">
                <a:solidFill>
                  <a:srgbClr val="811C17"/>
                </a:solidFill>
              </a:rPr>
              <a:t> </a:t>
            </a:r>
            <a:r>
              <a:rPr lang="en-US" altLang="zh-CN" sz="1600" b="1" dirty="0"/>
              <a:t>—is for them. </a:t>
            </a:r>
            <a:endParaRPr lang="en-US" altLang="zh-CN" sz="1600" b="1" dirty="0">
              <a:solidFill>
                <a:srgbClr val="002060"/>
              </a:solidFill>
            </a:endParaRPr>
          </a:p>
          <a:p>
            <a:pPr>
              <a:lnSpc>
                <a:spcPct val="114000"/>
              </a:lnSpc>
            </a:pPr>
            <a:r>
              <a:rPr lang="zh-CN" altLang="zh-CN" sz="1600" b="1" kern="100" dirty="0">
                <a:effectLst/>
                <a:latin typeface="Times New Roman" panose="02020603050405020304" pitchFamily="18" charset="0"/>
                <a:ea typeface="宋体" panose="02010600030101010101" pitchFamily="2" charset="-122"/>
                <a:cs typeface="Arial" panose="020B0604020202020204" pitchFamily="34" charset="0"/>
              </a:rPr>
              <a:t>山水在自我之境里是无穷无尽的，但我深知自己与这首长诗的尘缘终有尽头。大盆地的色与空引领我于何处终结；</a:t>
            </a:r>
            <a:r>
              <a:rPr lang="en-US" altLang="zh-CN" sz="1600" b="1" kern="100" dirty="0">
                <a:latin typeface="Times New Roman" panose="02020603050405020304" pitchFamily="18" charset="0"/>
                <a:ea typeface="宋体" panose="02010600030101010101" pitchFamily="2" charset="-122"/>
                <a:cs typeface="Arial" panose="020B0604020202020204" pitchFamily="34" charset="0"/>
              </a:rPr>
              <a:t>……</a:t>
            </a:r>
            <a:r>
              <a:rPr lang="zh-CN" altLang="zh-CN" sz="1600" b="1" kern="100" dirty="0">
                <a:effectLst/>
                <a:latin typeface="Times New Roman" panose="02020603050405020304" pitchFamily="18" charset="0"/>
                <a:ea typeface="宋体" panose="02010600030101010101" pitchFamily="2" charset="-122"/>
                <a:cs typeface="Arial" panose="020B0604020202020204" pitchFamily="34" charset="0"/>
              </a:rPr>
              <a:t>在我眼里，这首诗有点像</a:t>
            </a:r>
            <a:r>
              <a:rPr lang="zh-CN" altLang="zh-CN" sz="1600" b="1" kern="100" dirty="0">
                <a:solidFill>
                  <a:srgbClr val="811C17"/>
                </a:solidFill>
                <a:effectLst/>
                <a:latin typeface="Times New Roman" panose="02020603050405020304" pitchFamily="18" charset="0"/>
                <a:ea typeface="宋体" panose="02010600030101010101" pitchFamily="2" charset="-122"/>
                <a:cs typeface="Arial" panose="020B0604020202020204" pitchFamily="34" charset="0"/>
              </a:rPr>
              <a:t>佛教经文</a:t>
            </a:r>
            <a:r>
              <a:rPr lang="zh-CN" altLang="zh-CN" sz="1600" b="1" kern="100" dirty="0">
                <a:effectLst/>
                <a:latin typeface="Times New Roman" panose="02020603050405020304" pitchFamily="18" charset="0"/>
                <a:ea typeface="宋体" panose="02010600030101010101" pitchFamily="2" charset="-122"/>
                <a:cs typeface="Arial" panose="020B0604020202020204" pitchFamily="34" charset="0"/>
              </a:rPr>
              <a:t>——这是一篇有关度母的诗意的、哲理的、神秘的长篇叙事诗——谨以此诗献给他们。</a:t>
            </a:r>
            <a:endParaRPr lang="en-US" altLang="zh-CN" sz="1600" b="1" kern="100" dirty="0">
              <a:effectLst/>
              <a:latin typeface="Times New Roman" panose="02020603050405020304" pitchFamily="18" charset="0"/>
              <a:ea typeface="宋体" panose="02010600030101010101" pitchFamily="2" charset="-122"/>
              <a:cs typeface="Arial" panose="020B0604020202020204" pitchFamily="34" charset="0"/>
            </a:endParaRPr>
          </a:p>
          <a:p>
            <a:pPr>
              <a:lnSpc>
                <a:spcPct val="114000"/>
              </a:lnSpc>
            </a:pPr>
            <a:endParaRPr lang="en-US" altLang="zh-CN" sz="1600" b="1" kern="100" dirty="0">
              <a:latin typeface="Times New Roman" panose="02020603050405020304" pitchFamily="18" charset="0"/>
              <a:ea typeface="宋体" panose="02010600030101010101" pitchFamily="2" charset="-122"/>
              <a:cs typeface="Arial" panose="020B0604020202020204" pitchFamily="34" charset="0"/>
            </a:endParaRPr>
          </a:p>
          <a:p>
            <a:pPr>
              <a:lnSpc>
                <a:spcPct val="114000"/>
              </a:lnSpc>
            </a:pPr>
            <a:r>
              <a:rPr lang="en-US" altLang="zh-CN" sz="1600" b="1" dirty="0" err="1">
                <a:solidFill>
                  <a:srgbClr val="326638"/>
                </a:solidFill>
              </a:rPr>
              <a:t>Tārā</a:t>
            </a:r>
            <a:r>
              <a:rPr lang="en-US" altLang="zh-CN" sz="1600" b="1" dirty="0">
                <a:solidFill>
                  <a:srgbClr val="326638"/>
                </a:solidFill>
              </a:rPr>
              <a:t>: </a:t>
            </a:r>
            <a:r>
              <a:rPr lang="zh-CN" altLang="en-US" sz="1600" b="1" kern="100" dirty="0">
                <a:latin typeface="Times New Roman" panose="02020603050405020304" pitchFamily="18" charset="0"/>
                <a:ea typeface="宋体" panose="02010600030101010101" pitchFamily="2" charset="-122"/>
                <a:cs typeface="Arial" panose="020B0604020202020204" pitchFamily="34" charset="0"/>
              </a:rPr>
              <a:t>圣救度佛母，大慈大悲的菩萨，藏传佛教诸派的守护神</a:t>
            </a:r>
            <a:endParaRPr lang="en-US" altLang="zh-CN" sz="1600" b="1" kern="100" dirty="0">
              <a:latin typeface="Times New Roman" panose="02020603050405020304" pitchFamily="18" charset="0"/>
              <a:ea typeface="宋体" panose="02010600030101010101" pitchFamily="2" charset="-122"/>
              <a:cs typeface="Arial" panose="020B0604020202020204" pitchFamily="34" charset="0"/>
            </a:endParaRPr>
          </a:p>
          <a:p>
            <a:pPr>
              <a:lnSpc>
                <a:spcPct val="114000"/>
              </a:lnSpc>
            </a:pPr>
            <a:endParaRPr lang="en-US" altLang="zh-CN" sz="1600" b="1" kern="100" dirty="0">
              <a:latin typeface="Times New Roman" panose="02020603050405020304" pitchFamily="18" charset="0"/>
              <a:ea typeface="宋体" panose="02010600030101010101" pitchFamily="2" charset="-122"/>
              <a:cs typeface="Arial" panose="020B0604020202020204" pitchFamily="34" charset="0"/>
            </a:endParaRPr>
          </a:p>
          <a:p>
            <a:pPr>
              <a:lnSpc>
                <a:spcPct val="114000"/>
              </a:lnSpc>
            </a:pPr>
            <a:r>
              <a:rPr lang="zh-CN" altLang="en-US" sz="1600" b="1" kern="100" dirty="0">
                <a:solidFill>
                  <a:srgbClr val="811C17"/>
                </a:solidFill>
                <a:effectLst/>
                <a:latin typeface="Times New Roman" panose="02020603050405020304" pitchFamily="18" charset="0"/>
                <a:ea typeface="宋体" panose="02010600030101010101" pitchFamily="2" charset="-122"/>
              </a:rPr>
              <a:t>斯奈德 的“无尽”之解</a:t>
            </a:r>
            <a:endParaRPr lang="en-US" altLang="zh-CN" sz="1600" b="1" kern="100" dirty="0">
              <a:solidFill>
                <a:srgbClr val="811C17"/>
              </a:solidFill>
              <a:effectLst/>
              <a:latin typeface="Times New Roman" panose="02020603050405020304" pitchFamily="18" charset="0"/>
              <a:ea typeface="宋体" panose="02010600030101010101" pitchFamily="2" charset="-122"/>
            </a:endParaRPr>
          </a:p>
          <a:p>
            <a:pPr>
              <a:lnSpc>
                <a:spcPct val="114000"/>
              </a:lnSpc>
            </a:pPr>
            <a:r>
              <a:rPr lang="zh-CN" altLang="en-US" sz="1600" b="1" kern="100" dirty="0">
                <a:solidFill>
                  <a:srgbClr val="002060"/>
                </a:solidFill>
                <a:ea typeface="宋体" panose="02010600030101010101" pitchFamily="2" charset="-122"/>
                <a:cs typeface="宋体" panose="02010600030101010101" pitchFamily="2" charset="-122"/>
              </a:rPr>
              <a:t>标题：</a:t>
            </a:r>
            <a:r>
              <a:rPr lang="zh-CN" altLang="zh-CN" sz="1600" b="1" kern="100" dirty="0">
                <a:effectLst/>
                <a:ea typeface="宋体" panose="02010600030101010101" pitchFamily="2" charset="-122"/>
                <a:cs typeface="宋体" panose="02010600030101010101" pitchFamily="2" charset="-122"/>
              </a:rPr>
              <a:t>“无尽”就是往里面填塞东西，使之回流成为一个圆圈</a:t>
            </a:r>
            <a:endParaRPr lang="en-US" altLang="zh-CN" sz="1600" b="1" kern="100" dirty="0">
              <a:ea typeface="宋体" panose="02010600030101010101" pitchFamily="2" charset="-122"/>
              <a:cs typeface="宋体" panose="02010600030101010101" pitchFamily="2" charset="-122"/>
            </a:endParaRPr>
          </a:p>
          <a:p>
            <a:pPr>
              <a:lnSpc>
                <a:spcPct val="114000"/>
              </a:lnSpc>
            </a:pPr>
            <a:r>
              <a:rPr lang="en-US" altLang="zh-CN" sz="1600" b="1" dirty="0"/>
              <a:t>(But, obviously, what you do with </a:t>
            </a:r>
            <a:r>
              <a:rPr lang="en-US" altLang="zh-CN" sz="1600" b="1" dirty="0">
                <a:solidFill>
                  <a:srgbClr val="811C17"/>
                </a:solidFill>
                <a:ea typeface="Yu Gothic" panose="020B0400000000000000" pitchFamily="34" charset="-128"/>
              </a:rPr>
              <a:t>“Without End” </a:t>
            </a:r>
            <a:r>
              <a:rPr lang="en-US" altLang="zh-CN" sz="1600" b="1" dirty="0">
                <a:ea typeface="Yu Gothic" panose="020B0400000000000000" pitchFamily="34" charset="-128"/>
              </a:rPr>
              <a:t>is that you </a:t>
            </a:r>
            <a:r>
              <a:rPr lang="en-US" altLang="zh-CN" sz="1600" b="1" dirty="0">
                <a:solidFill>
                  <a:srgbClr val="006600"/>
                </a:solidFill>
                <a:ea typeface="Yu Gothic" panose="020B0400000000000000" pitchFamily="34" charset="-128"/>
              </a:rPr>
              <a:t>feed it back into itself and </a:t>
            </a:r>
            <a:r>
              <a:rPr lang="en-US" altLang="zh-CN" sz="1600" b="1" dirty="0">
                <a:solidFill>
                  <a:srgbClr val="811C17"/>
                </a:solidFill>
                <a:ea typeface="Yu Gothic" panose="020B0400000000000000" pitchFamily="34" charset="-128"/>
              </a:rPr>
              <a:t>make a</a:t>
            </a:r>
            <a:r>
              <a:rPr lang="en-US" altLang="zh-CN" sz="1600" b="1" dirty="0">
                <a:solidFill>
                  <a:srgbClr val="006600"/>
                </a:solidFill>
                <a:ea typeface="Yu Gothic" panose="020B0400000000000000" pitchFamily="34" charset="-128"/>
              </a:rPr>
              <a:t> </a:t>
            </a:r>
            <a:r>
              <a:rPr lang="en-US" altLang="zh-CN" sz="1600" b="1" dirty="0">
                <a:solidFill>
                  <a:srgbClr val="993300"/>
                </a:solidFill>
                <a:ea typeface="Yu Gothic" panose="020B0400000000000000" pitchFamily="34" charset="-128"/>
              </a:rPr>
              <a:t>circle</a:t>
            </a:r>
            <a:r>
              <a:rPr lang="en-US" altLang="zh-CN" sz="1600" b="1" dirty="0">
                <a:solidFill>
                  <a:srgbClr val="006600"/>
                </a:solidFill>
                <a:ea typeface="Yu Gothic" panose="020B0400000000000000" pitchFamily="34" charset="-128"/>
              </a:rPr>
              <a:t> </a:t>
            </a:r>
            <a:r>
              <a:rPr lang="en-US" altLang="zh-CN" sz="1600" b="1" dirty="0">
                <a:ea typeface="Yu Gothic" panose="020B0400000000000000" pitchFamily="34" charset="-128"/>
              </a:rPr>
              <a:t>of it. )</a:t>
            </a:r>
          </a:p>
        </p:txBody>
      </p:sp>
      <p:pic>
        <p:nvPicPr>
          <p:cNvPr id="3" name="Picture 11" descr="220px-Green_Tara%2C_Kumbm%2C_Gyantse%2C_Tibet%2C_1993">
            <a:extLst>
              <a:ext uri="{FF2B5EF4-FFF2-40B4-BE49-F238E27FC236}">
                <a16:creationId xmlns:a16="http://schemas.microsoft.com/office/drawing/2014/main" id="{C14AAE11-CF7B-43B3-8411-BCD6B9D7A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741" y="1494417"/>
            <a:ext cx="1369424" cy="19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GreenTara150">
            <a:extLst>
              <a:ext uri="{FF2B5EF4-FFF2-40B4-BE49-F238E27FC236}">
                <a16:creationId xmlns:a16="http://schemas.microsoft.com/office/drawing/2014/main" id="{073067E7-ADCC-4668-A7BC-3EEC84116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741" y="3645024"/>
            <a:ext cx="1512168" cy="199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86547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EECAA66-4D77-43F2-8600-D9828A6FDAFF}"/>
              </a:ext>
            </a:extLst>
          </p:cNvPr>
          <p:cNvSpPr txBox="1"/>
          <p:nvPr/>
        </p:nvSpPr>
        <p:spPr>
          <a:xfrm>
            <a:off x="323528" y="692696"/>
            <a:ext cx="8640960" cy="5220788"/>
          </a:xfrm>
          <a:prstGeom prst="rect">
            <a:avLst/>
          </a:prstGeom>
          <a:noFill/>
        </p:spPr>
        <p:txBody>
          <a:bodyPr wrap="square" rtlCol="0">
            <a:spAutoFit/>
          </a:bodyPr>
          <a:lstStyle/>
          <a:p>
            <a:pPr>
              <a:lnSpc>
                <a:spcPct val="110000"/>
              </a:lnSpc>
            </a:pPr>
            <a:r>
              <a:rPr lang="zh-CN" altLang="en-US" sz="1600" b="1" kern="100" dirty="0">
                <a:solidFill>
                  <a:srgbClr val="002060"/>
                </a:solidFill>
                <a:ea typeface="宋体" panose="02010600030101010101" pitchFamily="2" charset="-122"/>
              </a:rPr>
              <a:t>意象：</a:t>
            </a:r>
            <a:r>
              <a:rPr lang="en-US" altLang="zh-CN" sz="1600" b="1" dirty="0"/>
              <a:t> </a:t>
            </a:r>
            <a:r>
              <a:rPr lang="zh-CN" altLang="en-US" sz="1600" b="1" dirty="0"/>
              <a:t>诗歌的每一部分都有一个</a:t>
            </a:r>
            <a:r>
              <a:rPr lang="en-US" altLang="zh-CN" sz="1600" b="1" dirty="0" err="1">
                <a:solidFill>
                  <a:srgbClr val="811C17"/>
                </a:solidFill>
              </a:rPr>
              <a:t>ku</a:t>
            </a:r>
            <a:r>
              <a:rPr lang="zh-CN" altLang="en-US" sz="1600" b="1" dirty="0"/>
              <a:t>或一个关键词组（</a:t>
            </a:r>
            <a:r>
              <a:rPr lang="en-US" altLang="zh-CN" sz="1600" b="1" dirty="0"/>
              <a:t>a key phrase</a:t>
            </a:r>
            <a:r>
              <a:rPr lang="zh-CN" altLang="en-US" sz="1600" b="1" dirty="0"/>
              <a:t>）；一个意象（</a:t>
            </a:r>
            <a:r>
              <a:rPr lang="en-US" altLang="zh-CN" sz="1600" b="1" dirty="0"/>
              <a:t>an</a:t>
            </a:r>
            <a:r>
              <a:rPr lang="zh-CN" altLang="en-US" sz="1600" b="1" dirty="0"/>
              <a:t> </a:t>
            </a:r>
            <a:r>
              <a:rPr lang="en-US" altLang="zh-CN" sz="1600" b="1" dirty="0"/>
              <a:t>image</a:t>
            </a:r>
            <a:r>
              <a:rPr lang="zh-CN" altLang="en-US" sz="1600" b="1" dirty="0"/>
              <a:t>），一个聚焦的意象（</a:t>
            </a:r>
            <a:r>
              <a:rPr lang="en-US" altLang="zh-CN" sz="1600" b="1" dirty="0"/>
              <a:t>a</a:t>
            </a:r>
            <a:r>
              <a:rPr lang="zh-CN" altLang="en-US" sz="1600" b="1" dirty="0"/>
              <a:t> </a:t>
            </a:r>
            <a:r>
              <a:rPr lang="en-US" altLang="zh-CN" sz="1600" b="1" dirty="0"/>
              <a:t>focal</a:t>
            </a:r>
            <a:r>
              <a:rPr lang="zh-CN" altLang="en-US" sz="1600" b="1" dirty="0"/>
              <a:t> </a:t>
            </a:r>
            <a:r>
              <a:rPr lang="en-US" altLang="zh-CN" sz="1600" b="1" dirty="0"/>
              <a:t>image</a:t>
            </a:r>
            <a:r>
              <a:rPr lang="zh-CN" altLang="en-US" sz="1600" b="1" dirty="0"/>
              <a:t>）</a:t>
            </a:r>
            <a:endParaRPr lang="en-US" altLang="zh-CN" sz="1600" b="1" dirty="0"/>
          </a:p>
          <a:p>
            <a:pPr>
              <a:lnSpc>
                <a:spcPct val="110000"/>
              </a:lnSpc>
            </a:pPr>
            <a:endParaRPr lang="en-US" altLang="zh-CN" sz="1600" b="1" kern="100" dirty="0">
              <a:effectLst/>
              <a:ea typeface="宋体" panose="02010600030101010101" pitchFamily="2" charset="-122"/>
              <a:cs typeface="宋体" panose="02010600030101010101" pitchFamily="2" charset="-122"/>
            </a:endParaRPr>
          </a:p>
          <a:p>
            <a:pPr>
              <a:lnSpc>
                <a:spcPct val="110000"/>
              </a:lnSpc>
            </a:pPr>
            <a:r>
              <a:rPr lang="zh-CN" altLang="en-US" sz="1600" b="1" kern="100" dirty="0">
                <a:solidFill>
                  <a:srgbClr val="002060"/>
                </a:solidFill>
              </a:rPr>
              <a:t>结构：</a:t>
            </a:r>
            <a:r>
              <a:rPr lang="zh-CN" altLang="en-US" sz="1600" b="1" kern="100" dirty="0"/>
              <a:t>从结构上看，诗的每一部分都暗示了一个你自己能完成的方向而进行遐想</a:t>
            </a:r>
            <a:endParaRPr lang="en-US" altLang="zh-CN" sz="1600" b="1" kern="100" dirty="0"/>
          </a:p>
          <a:p>
            <a:pPr>
              <a:lnSpc>
                <a:spcPct val="110000"/>
              </a:lnSpc>
            </a:pPr>
            <a:r>
              <a:rPr lang="en-US" altLang="zh-CN" sz="1600" b="1" dirty="0">
                <a:ea typeface="Yu Gothic" panose="020B0400000000000000" pitchFamily="34" charset="-128"/>
              </a:rPr>
              <a:t>(each of the sections of the poem implies a direction that you can complete yourself.)</a:t>
            </a:r>
          </a:p>
          <a:p>
            <a:pPr>
              <a:lnSpc>
                <a:spcPct val="110000"/>
              </a:lnSpc>
            </a:pPr>
            <a:endParaRPr lang="en-US" altLang="zh-CN" sz="1600" b="1" dirty="0">
              <a:ea typeface="Yu Gothic" panose="020B0400000000000000" pitchFamily="34" charset="-128"/>
            </a:endParaRPr>
          </a:p>
          <a:p>
            <a:pPr>
              <a:lnSpc>
                <a:spcPct val="110000"/>
              </a:lnSpc>
            </a:pPr>
            <a:r>
              <a:rPr lang="zh-CN" altLang="en-US" sz="1600" b="1" dirty="0">
                <a:latin typeface="+mn-ea"/>
              </a:rPr>
              <a:t>我开始通过</a:t>
            </a:r>
            <a:r>
              <a:rPr lang="zh-CN" altLang="en-US" sz="1600" b="1" dirty="0">
                <a:solidFill>
                  <a:srgbClr val="811C17"/>
                </a:solidFill>
                <a:latin typeface="+mn-ea"/>
              </a:rPr>
              <a:t>能剧的舞台戏剧策略（</a:t>
            </a:r>
            <a:r>
              <a:rPr lang="en-US" altLang="zh-CN" sz="1600" b="1" dirty="0"/>
              <a:t>dramatic strategies of </a:t>
            </a:r>
            <a:r>
              <a:rPr lang="en-US" altLang="zh-CN" sz="1600" b="1" dirty="0" err="1"/>
              <a:t>N</a:t>
            </a:r>
            <a:r>
              <a:rPr lang="en-US" altLang="zh-CN" sz="1600" b="1" dirty="0" err="1">
                <a:latin typeface="Calibri" panose="020F0502020204030204" pitchFamily="34" charset="0"/>
                <a:cs typeface="Calibri" panose="020F0502020204030204" pitchFamily="34" charset="0"/>
              </a:rPr>
              <a:t>ō</a:t>
            </a:r>
            <a:r>
              <a:rPr lang="zh-CN" altLang="en-US" sz="1600" b="1" dirty="0">
                <a:solidFill>
                  <a:srgbClr val="811C17"/>
                </a:solidFill>
                <a:latin typeface="+mn-ea"/>
              </a:rPr>
              <a:t>）</a:t>
            </a:r>
            <a:r>
              <a:rPr lang="zh-CN" altLang="en-US" sz="1600" b="1" dirty="0">
                <a:latin typeface="+mn-ea"/>
              </a:rPr>
              <a:t>来构思</a:t>
            </a:r>
            <a:r>
              <a:rPr lang="en-US" altLang="zh-CN" sz="1600" b="1" dirty="0">
                <a:latin typeface="+mn-ea"/>
              </a:rPr>
              <a:t>《</a:t>
            </a:r>
            <a:r>
              <a:rPr lang="zh-CN" altLang="en-US" sz="1600" b="1" dirty="0">
                <a:latin typeface="+mn-ea"/>
              </a:rPr>
              <a:t>山河无尽</a:t>
            </a:r>
            <a:r>
              <a:rPr lang="en-US" altLang="zh-CN" sz="1600" b="1" dirty="0">
                <a:latin typeface="+mn-ea"/>
              </a:rPr>
              <a:t>》</a:t>
            </a:r>
            <a:r>
              <a:rPr lang="zh-CN" altLang="en-US" sz="1600" b="1" dirty="0">
                <a:latin typeface="+mn-ea"/>
              </a:rPr>
              <a:t>的创作。</a:t>
            </a:r>
            <a:endParaRPr lang="en-US" altLang="zh-CN" sz="1600" b="1" dirty="0">
              <a:latin typeface="+mn-ea"/>
            </a:endParaRPr>
          </a:p>
          <a:p>
            <a:pPr>
              <a:lnSpc>
                <a:spcPct val="110000"/>
              </a:lnSpc>
            </a:pPr>
            <a:endParaRPr lang="en-US" altLang="zh-CN" sz="1600" b="1" kern="100" dirty="0">
              <a:effectLst/>
              <a:ea typeface="宋体" panose="02010600030101010101" pitchFamily="2" charset="-122"/>
              <a:cs typeface="宋体" panose="02010600030101010101" pitchFamily="2" charset="-122"/>
            </a:endParaRPr>
          </a:p>
          <a:p>
            <a:pPr>
              <a:lnSpc>
                <a:spcPct val="110000"/>
              </a:lnSpc>
            </a:pPr>
            <a:r>
              <a:rPr lang="zh-CN" altLang="en-US" sz="1600" b="1" kern="100" dirty="0">
                <a:solidFill>
                  <a:srgbClr val="002060"/>
                </a:solidFill>
                <a:ea typeface="宋体" panose="02010600030101010101" pitchFamily="2" charset="-122"/>
              </a:rPr>
              <a:t>形式：</a:t>
            </a:r>
            <a:r>
              <a:rPr lang="zh-CN" altLang="en-US" sz="1600" b="1" kern="100" dirty="0">
                <a:ea typeface="宋体" panose="02010600030101010101" pitchFamily="2" charset="-122"/>
              </a:rPr>
              <a:t>“无尽”好比</a:t>
            </a:r>
            <a:r>
              <a:rPr lang="zh-CN" altLang="en-US" sz="1600" b="1" kern="100" dirty="0">
                <a:solidFill>
                  <a:srgbClr val="811C17"/>
                </a:solidFill>
                <a:ea typeface="宋体" panose="02010600030101010101" pitchFamily="2" charset="-122"/>
              </a:rPr>
              <a:t>莫比乌斯带</a:t>
            </a:r>
            <a:r>
              <a:rPr lang="en-US" altLang="zh-CN" sz="1600" b="1" kern="100" dirty="0">
                <a:solidFill>
                  <a:srgbClr val="811C17"/>
                </a:solidFill>
                <a:ea typeface="宋体" panose="02010600030101010101" pitchFamily="2" charset="-122"/>
              </a:rPr>
              <a:t>/</a:t>
            </a:r>
            <a:r>
              <a:rPr lang="zh-CN" altLang="en-US" sz="1600" b="1" kern="100" dirty="0">
                <a:solidFill>
                  <a:srgbClr val="811C17"/>
                </a:solidFill>
                <a:ea typeface="宋体" panose="02010600030101010101" pitchFamily="2" charset="-122"/>
              </a:rPr>
              <a:t>环</a:t>
            </a:r>
            <a:r>
              <a:rPr lang="zh-CN" altLang="en-US" sz="1600" b="1" kern="100" dirty="0">
                <a:ea typeface="宋体" panose="02010600030101010101" pitchFamily="2" charset="-122"/>
              </a:rPr>
              <a:t>，可以在二维的空间中来回进出：它既是</a:t>
            </a:r>
            <a:r>
              <a:rPr lang="zh-CN" altLang="en-US" sz="1600" b="1" kern="100" dirty="0">
                <a:solidFill>
                  <a:srgbClr val="811C17"/>
                </a:solidFill>
                <a:ea typeface="宋体" panose="02010600030101010101" pitchFamily="2" charset="-122"/>
              </a:rPr>
              <a:t>封闭的空间</a:t>
            </a:r>
            <a:r>
              <a:rPr lang="zh-CN" altLang="en-US" sz="1600" b="1" kern="100" dirty="0">
                <a:ea typeface="宋体" panose="02010600030101010101" pitchFamily="2" charset="-122"/>
              </a:rPr>
              <a:t>，但也是</a:t>
            </a:r>
            <a:r>
              <a:rPr lang="zh-CN" altLang="en-US" sz="1600" b="1" kern="100" dirty="0">
                <a:solidFill>
                  <a:srgbClr val="811C17"/>
                </a:solidFill>
                <a:ea typeface="宋体" panose="02010600030101010101" pitchFamily="2" charset="-122"/>
              </a:rPr>
              <a:t>开放的空间</a:t>
            </a:r>
            <a:r>
              <a:rPr lang="zh-CN" altLang="en-US" sz="1600" b="1" kern="100" dirty="0">
                <a:ea typeface="宋体" panose="02010600030101010101" pitchFamily="2" charset="-122"/>
              </a:rPr>
              <a:t>。诗歌本身会终结，但在另一个层面上，诗歌亦能永久留存，在读者的脑海中余音缭绕。</a:t>
            </a:r>
            <a:endParaRPr lang="en-US" altLang="zh-CN" sz="1600" b="1" kern="100" dirty="0">
              <a:ea typeface="宋体" panose="02010600030101010101" pitchFamily="2" charset="-122"/>
            </a:endParaRPr>
          </a:p>
          <a:p>
            <a:pPr>
              <a:lnSpc>
                <a:spcPct val="110000"/>
              </a:lnSpc>
            </a:pPr>
            <a:r>
              <a:rPr lang="en-US" altLang="zh-CN" sz="1600" b="1" dirty="0">
                <a:ea typeface="Yu Gothic" panose="020B0400000000000000" pitchFamily="34" charset="-128"/>
              </a:rPr>
              <a:t>(Actually something like the </a:t>
            </a:r>
            <a:r>
              <a:rPr lang="en-US" altLang="zh-CN" sz="1600" b="1" dirty="0">
                <a:solidFill>
                  <a:srgbClr val="993300"/>
                </a:solidFill>
                <a:ea typeface="Yu Gothic" panose="020B0400000000000000" pitchFamily="34" charset="-128"/>
              </a:rPr>
              <a:t>Mobius strip</a:t>
            </a:r>
            <a:r>
              <a:rPr lang="en-US" altLang="zh-CN" sz="1600" b="1" dirty="0">
                <a:ea typeface="Yu Gothic" panose="020B0400000000000000" pitchFamily="34" charset="-128"/>
              </a:rPr>
              <a:t> moves in and out of two dimensions: </a:t>
            </a:r>
            <a:r>
              <a:rPr lang="en-US" altLang="zh-CN" sz="1600" b="1" dirty="0">
                <a:solidFill>
                  <a:srgbClr val="993300"/>
                </a:solidFill>
                <a:ea typeface="Yu Gothic" panose="020B0400000000000000" pitchFamily="34" charset="-128"/>
              </a:rPr>
              <a:t>it is closed but it is also open</a:t>
            </a:r>
            <a:r>
              <a:rPr lang="en-US" altLang="zh-CN" sz="1600" b="1" dirty="0">
                <a:ea typeface="Yu Gothic" panose="020B0400000000000000" pitchFamily="34" charset="-128"/>
              </a:rPr>
              <a:t>. …… I would like to have </a:t>
            </a:r>
            <a:r>
              <a:rPr lang="en-US" altLang="zh-CN" sz="1600" b="1" dirty="0">
                <a:solidFill>
                  <a:srgbClr val="006600"/>
                </a:solidFill>
                <a:ea typeface="Yu Gothic" panose="020B0400000000000000" pitchFamily="34" charset="-128"/>
              </a:rPr>
              <a:t>the poem close in on itself</a:t>
            </a:r>
            <a:r>
              <a:rPr lang="en-US" altLang="zh-CN" sz="1600" b="1" dirty="0">
                <a:ea typeface="Yu Gothic" panose="020B0400000000000000" pitchFamily="34" charset="-128"/>
              </a:rPr>
              <a:t> but on some other level </a:t>
            </a:r>
            <a:r>
              <a:rPr lang="en-US" altLang="zh-CN" sz="1600" b="1" dirty="0">
                <a:solidFill>
                  <a:srgbClr val="006600"/>
                </a:solidFill>
                <a:ea typeface="Yu Gothic" panose="020B0400000000000000" pitchFamily="34" charset="-128"/>
              </a:rPr>
              <a:t>keep going…… in the reader’s mind</a:t>
            </a:r>
            <a:r>
              <a:rPr lang="en-US" altLang="zh-CN" sz="1600" b="1" dirty="0">
                <a:ea typeface="Yu Gothic" panose="020B0400000000000000" pitchFamily="34" charset="-128"/>
              </a:rPr>
              <a:t>. )</a:t>
            </a:r>
          </a:p>
          <a:p>
            <a:pPr>
              <a:lnSpc>
                <a:spcPct val="110000"/>
              </a:lnSpc>
            </a:pPr>
            <a:endParaRPr lang="en-US" altLang="zh-CN" sz="1600" b="1" dirty="0">
              <a:ea typeface="Yu Gothic" panose="020B0400000000000000" pitchFamily="34" charset="-128"/>
            </a:endParaRPr>
          </a:p>
          <a:p>
            <a:pPr>
              <a:lnSpc>
                <a:spcPct val="110000"/>
              </a:lnSpc>
            </a:pPr>
            <a:r>
              <a:rPr lang="zh-CN" altLang="en-US" sz="1600" b="1" kern="100" dirty="0">
                <a:solidFill>
                  <a:srgbClr val="002060"/>
                </a:solidFill>
                <a:ea typeface="宋体" panose="02010600030101010101" pitchFamily="2" charset="-122"/>
              </a:rPr>
              <a:t>主题</a:t>
            </a:r>
            <a:r>
              <a:rPr lang="zh-CN" altLang="en-US" sz="1600" b="1" kern="100" dirty="0">
                <a:ea typeface="宋体" panose="02010600030101010101" pitchFamily="2" charset="-122"/>
              </a:rPr>
              <a:t>：</a:t>
            </a:r>
            <a:r>
              <a:rPr lang="zh-CN" altLang="zh-CN" sz="1600" b="1" kern="100" dirty="0">
                <a:ea typeface="宋体" panose="02010600030101010101" pitchFamily="2" charset="-122"/>
              </a:rPr>
              <a:t>我研读地质学和地形学</a:t>
            </a:r>
            <a:r>
              <a:rPr lang="zh-CN" altLang="en-US" sz="1600" b="1" kern="100" dirty="0">
                <a:solidFill>
                  <a:srgbClr val="811C17"/>
                </a:solidFill>
                <a:ea typeface="宋体" panose="02010600030101010101" pitchFamily="2" charset="-122"/>
              </a:rPr>
              <a:t>（</a:t>
            </a:r>
            <a:r>
              <a:rPr lang="en-US" altLang="zh-CN" sz="1600" b="1" kern="100" dirty="0">
                <a:solidFill>
                  <a:srgbClr val="002060"/>
                </a:solidFill>
              </a:rPr>
              <a:t>geology and geomorphology</a:t>
            </a:r>
            <a:r>
              <a:rPr lang="zh-CN" altLang="en-US" sz="1600" b="1" kern="100" dirty="0">
                <a:solidFill>
                  <a:srgbClr val="811C17"/>
                </a:solidFill>
                <a:ea typeface="宋体" panose="02010600030101010101" pitchFamily="2" charset="-122"/>
              </a:rPr>
              <a:t>）</a:t>
            </a:r>
            <a:r>
              <a:rPr lang="zh-CN" altLang="zh-CN" sz="1600" b="1" kern="100" dirty="0">
                <a:ea typeface="宋体" panose="02010600030101010101" pitchFamily="2" charset="-122"/>
              </a:rPr>
              <a:t>。我渐渐了解</a:t>
            </a:r>
            <a:r>
              <a:rPr lang="zh-CN" altLang="zh-CN" sz="1600" b="1" kern="100" dirty="0">
                <a:solidFill>
                  <a:srgbClr val="326638"/>
                </a:solidFill>
                <a:ea typeface="宋体" panose="02010600030101010101" pitchFamily="2" charset="-122"/>
              </a:rPr>
              <a:t>“山”“河”之间所蕴含的种种瑜伽似的神秘关联</a:t>
            </a:r>
            <a:r>
              <a:rPr lang="zh-CN" altLang="en-US" sz="1600" b="1" kern="100" dirty="0">
                <a:solidFill>
                  <a:srgbClr val="326638"/>
                </a:solidFill>
                <a:ea typeface="宋体" panose="02010600030101010101" pitchFamily="2" charset="-122"/>
              </a:rPr>
              <a:t>（</a:t>
            </a:r>
            <a:r>
              <a:rPr lang="en-US" altLang="zh-CN" sz="1600" b="1" kern="100" dirty="0"/>
              <a:t>the yogic implications of “mountains” and “rivers” </a:t>
            </a:r>
            <a:r>
              <a:rPr lang="zh-CN" altLang="en-US" sz="1600" b="1" kern="100" dirty="0">
                <a:ea typeface="宋体" panose="02010600030101010101" pitchFamily="2" charset="-122"/>
              </a:rPr>
              <a:t>）</a:t>
            </a:r>
            <a:r>
              <a:rPr lang="zh-CN" altLang="zh-CN" sz="1600" b="1" kern="100" dirty="0">
                <a:ea typeface="宋体" panose="02010600030101010101" pitchFamily="2" charset="-122"/>
              </a:rPr>
              <a:t>，并将其视为存在于</a:t>
            </a:r>
            <a:r>
              <a:rPr lang="zh-CN" altLang="zh-CN" sz="1600" b="1" kern="100" dirty="0">
                <a:solidFill>
                  <a:srgbClr val="326638"/>
                </a:solidFill>
                <a:ea typeface="宋体" panose="02010600030101010101" pitchFamily="2" charset="-122"/>
              </a:rPr>
              <a:t>意志自律的刚毅精神</a:t>
            </a:r>
            <a:r>
              <a:rPr lang="zh-CN" altLang="en-US" sz="1600" b="1" kern="100" dirty="0">
                <a:ea typeface="宋体" panose="02010600030101010101" pitchFamily="2" charset="-122"/>
              </a:rPr>
              <a:t>（</a:t>
            </a:r>
            <a:r>
              <a:rPr lang="en-US" altLang="zh-CN" sz="1600" b="1" kern="100" dirty="0"/>
              <a:t>the tough spirit of willed self-discipline </a:t>
            </a:r>
            <a:r>
              <a:rPr lang="zh-CN" altLang="en-US" sz="1600" b="1" kern="100" dirty="0">
                <a:ea typeface="宋体" panose="02010600030101010101" pitchFamily="2" charset="-122"/>
              </a:rPr>
              <a:t>）</a:t>
            </a:r>
            <a:r>
              <a:rPr lang="zh-CN" altLang="zh-CN" sz="1600" b="1" kern="100" dirty="0">
                <a:ea typeface="宋体" panose="02010600030101010101" pitchFamily="2" charset="-122"/>
              </a:rPr>
              <a:t>与</a:t>
            </a:r>
            <a:r>
              <a:rPr lang="zh-CN" altLang="zh-CN" sz="1600" b="1" kern="100" dirty="0">
                <a:solidFill>
                  <a:srgbClr val="326638"/>
                </a:solidFill>
                <a:ea typeface="宋体" panose="02010600030101010101" pitchFamily="2" charset="-122"/>
              </a:rPr>
              <a:t>关注苍生的慷慨大爱精神</a:t>
            </a:r>
            <a:r>
              <a:rPr lang="zh-CN" altLang="en-US" sz="1600" b="1" kern="100" dirty="0">
                <a:ea typeface="宋体" panose="02010600030101010101" pitchFamily="2" charset="-122"/>
              </a:rPr>
              <a:t>（</a:t>
            </a:r>
            <a:r>
              <a:rPr lang="en-US" altLang="zh-CN" sz="1600" b="1" kern="100" dirty="0"/>
              <a:t>the generous and loving spirit of concern for all beings</a:t>
            </a:r>
            <a:r>
              <a:rPr lang="zh-CN" altLang="en-US" sz="1600" b="1" kern="100" dirty="0">
                <a:ea typeface="宋体" panose="02010600030101010101" pitchFamily="2" charset="-122"/>
              </a:rPr>
              <a:t>）</a:t>
            </a:r>
            <a:r>
              <a:rPr lang="zh-CN" altLang="zh-CN" sz="1600" b="1" kern="100" dirty="0">
                <a:ea typeface="宋体" panose="02010600030101010101" pitchFamily="2" charset="-122"/>
              </a:rPr>
              <a:t>之间的一种相互作用。</a:t>
            </a:r>
            <a:endParaRPr lang="en-US" altLang="zh-CN" sz="1600" b="1" kern="100" dirty="0">
              <a:ea typeface="宋体" panose="02010600030101010101" pitchFamily="2" charset="-122"/>
            </a:endParaRPr>
          </a:p>
        </p:txBody>
      </p:sp>
    </p:spTree>
    <p:extLst>
      <p:ext uri="{BB962C8B-B14F-4D97-AF65-F5344CB8AC3E}">
        <p14:creationId xmlns:p14="http://schemas.microsoft.com/office/powerpoint/2010/main" val="191880763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0F770F2-B287-4165-B292-EA7C36747983}"/>
              </a:ext>
            </a:extLst>
          </p:cNvPr>
          <p:cNvSpPr txBox="1"/>
          <p:nvPr/>
        </p:nvSpPr>
        <p:spPr>
          <a:xfrm>
            <a:off x="431540" y="836712"/>
            <a:ext cx="8280920" cy="5125249"/>
          </a:xfrm>
          <a:prstGeom prst="rect">
            <a:avLst/>
          </a:prstGeom>
          <a:noFill/>
        </p:spPr>
        <p:txBody>
          <a:bodyPr wrap="square" rtlCol="0">
            <a:spAutoFit/>
          </a:bodyPr>
          <a:lstStyle/>
          <a:p>
            <a:pPr>
              <a:lnSpc>
                <a:spcPct val="114000"/>
              </a:lnSpc>
            </a:pPr>
            <a:r>
              <a:rPr lang="zh-CN" altLang="en-US" sz="1600" b="1" dirty="0">
                <a:solidFill>
                  <a:srgbClr val="811C17"/>
                </a:solidFill>
                <a:latin typeface="+mn-ea"/>
              </a:rPr>
              <a:t>斯奈德对“空故纳万境”的诠释</a:t>
            </a:r>
            <a:endParaRPr lang="en-GB" altLang="zh-CN" sz="1600" b="1" dirty="0">
              <a:solidFill>
                <a:srgbClr val="811C17"/>
              </a:solidFill>
            </a:endParaRPr>
          </a:p>
          <a:p>
            <a:pPr>
              <a:lnSpc>
                <a:spcPct val="114000"/>
              </a:lnSpc>
            </a:pPr>
            <a:r>
              <a:rPr lang="en-GB" altLang="zh-CN" sz="1600" b="1" dirty="0">
                <a:solidFill>
                  <a:srgbClr val="002060"/>
                </a:solidFill>
              </a:rPr>
              <a:t>Mountains and rivers </a:t>
            </a:r>
            <a:r>
              <a:rPr lang="en-GB" altLang="zh-CN" sz="1600" b="1" dirty="0"/>
              <a:t>were seen to be </a:t>
            </a:r>
            <a:r>
              <a:rPr lang="en-GB" altLang="zh-CN" sz="1600" b="1" dirty="0">
                <a:solidFill>
                  <a:srgbClr val="326638"/>
                </a:solidFill>
              </a:rPr>
              <a:t>the visible expression of cosmic principles</a:t>
            </a:r>
            <a:r>
              <a:rPr lang="en-GB" altLang="zh-CN" sz="1600" b="1" dirty="0"/>
              <a:t>; the cosmic principles go back into </a:t>
            </a:r>
            <a:r>
              <a:rPr lang="en-GB" altLang="zh-CN" sz="1600" b="1" dirty="0">
                <a:solidFill>
                  <a:srgbClr val="326638"/>
                </a:solidFill>
              </a:rPr>
              <a:t>silence, non-being, emptiness</a:t>
            </a:r>
            <a:r>
              <a:rPr lang="en-GB" altLang="zh-CN" sz="1600" b="1" dirty="0"/>
              <a:t>; </a:t>
            </a:r>
            <a:r>
              <a:rPr lang="en-GB" altLang="zh-CN" sz="1600" b="1" dirty="0">
                <a:solidFill>
                  <a:srgbClr val="811C17"/>
                </a:solidFill>
              </a:rPr>
              <a:t>a Nothing </a:t>
            </a:r>
            <a:r>
              <a:rPr lang="en-GB" altLang="zh-CN" sz="1600" b="1" dirty="0"/>
              <a:t>that can produce the ten thousand things, and the ten thousand things will have that marvellous emptiness still at the </a:t>
            </a:r>
            <a:r>
              <a:rPr lang="en-GB" altLang="zh-CN" sz="1600" b="1" dirty="0" err="1"/>
              <a:t>center</a:t>
            </a:r>
            <a:r>
              <a:rPr lang="en-GB" altLang="zh-CN" sz="1600" b="1" dirty="0"/>
              <a:t>. So the poems are also “silent.” Much is left </a:t>
            </a:r>
            <a:r>
              <a:rPr lang="en-GB" altLang="zh-CN" sz="1600" b="1" dirty="0">
                <a:solidFill>
                  <a:srgbClr val="326638"/>
                </a:solidFill>
              </a:rPr>
              <a:t>unsaid, and the reverberation or mirroring </a:t>
            </a:r>
            <a:r>
              <a:rPr lang="en-GB" altLang="zh-CN" sz="1600" b="1" dirty="0"/>
              <a:t>— a flight of birds across </a:t>
            </a:r>
            <a:r>
              <a:rPr lang="en-GB" altLang="zh-CN" sz="1600" b="1" dirty="0">
                <a:solidFill>
                  <a:srgbClr val="326638"/>
                </a:solidFill>
              </a:rPr>
              <a:t>the mind of the sky </a:t>
            </a:r>
            <a:r>
              <a:rPr lang="en-GB" altLang="zh-CN" sz="1600" b="1" dirty="0"/>
              <a:t>— leaves </a:t>
            </a:r>
            <a:r>
              <a:rPr lang="en-GB" altLang="zh-CN" sz="1600" b="1" dirty="0">
                <a:solidFill>
                  <a:srgbClr val="0070C0"/>
                </a:solidFill>
              </a:rPr>
              <a:t>an after</a:t>
            </a:r>
            <a:r>
              <a:rPr lang="en-US" altLang="zh-CN" sz="1600" b="1" dirty="0">
                <a:solidFill>
                  <a:srgbClr val="0070C0"/>
                </a:solidFill>
              </a:rPr>
              <a:t> </a:t>
            </a:r>
            <a:r>
              <a:rPr lang="en-GB" altLang="zh-CN" sz="1600" b="1" dirty="0">
                <a:solidFill>
                  <a:srgbClr val="0070C0"/>
                </a:solidFill>
              </a:rPr>
              <a:t>image </a:t>
            </a:r>
            <a:r>
              <a:rPr lang="en-GB" altLang="zh-CN" sz="1600" b="1" dirty="0"/>
              <a:t>to be </a:t>
            </a:r>
            <a:r>
              <a:rPr lang="en-GB" altLang="zh-CN" sz="1600" b="1" dirty="0" err="1"/>
              <a:t>savored</a:t>
            </a:r>
            <a:r>
              <a:rPr lang="en-GB" altLang="zh-CN" sz="1600" b="1" dirty="0"/>
              <a:t>, and finally leaves </a:t>
            </a:r>
            <a:r>
              <a:rPr lang="en-GB" altLang="zh-CN" sz="1600" b="1" dirty="0">
                <a:solidFill>
                  <a:srgbClr val="0070C0"/>
                </a:solidFill>
              </a:rPr>
              <a:t>no trace</a:t>
            </a:r>
            <a:r>
              <a:rPr lang="en-GB" altLang="zh-CN" sz="1600" b="1" dirty="0"/>
              <a:t>. </a:t>
            </a:r>
          </a:p>
          <a:p>
            <a:pPr>
              <a:lnSpc>
                <a:spcPct val="114000"/>
              </a:lnSpc>
            </a:pPr>
            <a:r>
              <a:rPr lang="zh-CN" altLang="en-US" sz="1600" b="1" dirty="0">
                <a:solidFill>
                  <a:srgbClr val="002060"/>
                </a:solidFill>
                <a:latin typeface="+mn-ea"/>
              </a:rPr>
              <a:t>山水</a:t>
            </a:r>
            <a:r>
              <a:rPr lang="zh-CN" altLang="en-US" sz="1600" b="1" dirty="0">
                <a:latin typeface="+mn-ea"/>
              </a:rPr>
              <a:t>被视为是</a:t>
            </a:r>
            <a:r>
              <a:rPr lang="zh-CN" altLang="en-US" sz="1600" b="1" dirty="0">
                <a:solidFill>
                  <a:srgbClr val="002060"/>
                </a:solidFill>
                <a:latin typeface="+mn-ea"/>
              </a:rPr>
              <a:t>宇宙规律的有形表现</a:t>
            </a:r>
            <a:r>
              <a:rPr lang="zh-CN" altLang="en-US" sz="1600" b="1" dirty="0">
                <a:latin typeface="+mn-ea"/>
              </a:rPr>
              <a:t>，而</a:t>
            </a:r>
            <a:r>
              <a:rPr lang="zh-CN" altLang="en-US" sz="1600" b="1" dirty="0">
                <a:solidFill>
                  <a:srgbClr val="002060"/>
                </a:solidFill>
                <a:latin typeface="+mn-ea"/>
              </a:rPr>
              <a:t>宇宙规律复归于静、无、空</a:t>
            </a:r>
            <a:r>
              <a:rPr lang="zh-CN" altLang="en-US" sz="1600" b="1" dirty="0">
                <a:latin typeface="+mn-ea"/>
              </a:rPr>
              <a:t>；空生万物，而万物使奇妙的空仍居其中</a:t>
            </a:r>
            <a:r>
              <a:rPr lang="zh-CN" altLang="en-US" sz="1600" b="1" dirty="0">
                <a:solidFill>
                  <a:srgbClr val="811C17"/>
                </a:solidFill>
                <a:latin typeface="+mn-ea"/>
              </a:rPr>
              <a:t>。</a:t>
            </a:r>
            <a:r>
              <a:rPr lang="zh-CN" altLang="en-US" sz="1600" b="1" dirty="0">
                <a:latin typeface="+mn-ea"/>
              </a:rPr>
              <a:t>故诗亦是“静默的”，但意犹未尽、余音缭绕或互为映射</a:t>
            </a:r>
            <a:r>
              <a:rPr lang="en-US" altLang="zh-CN" sz="1600" b="1" dirty="0">
                <a:latin typeface="+mn-ea"/>
              </a:rPr>
              <a:t>——</a:t>
            </a:r>
            <a:r>
              <a:rPr lang="zh-CN" altLang="en-US" sz="1600" b="1" dirty="0">
                <a:latin typeface="+mn-ea"/>
              </a:rPr>
              <a:t>一群鸟儿飞过脑海</a:t>
            </a:r>
            <a:r>
              <a:rPr lang="en-US" altLang="zh-CN" sz="1600" b="1" dirty="0">
                <a:latin typeface="+mn-ea"/>
              </a:rPr>
              <a:t>——</a:t>
            </a:r>
            <a:r>
              <a:rPr lang="zh-CN" altLang="en-US" sz="1600" b="1" dirty="0">
                <a:latin typeface="+mn-ea"/>
              </a:rPr>
              <a:t>留下一个值得回味的意象，最终不留一丝痕迹。</a:t>
            </a:r>
            <a:endParaRPr lang="en-US" altLang="zh-CN" sz="1600" b="1" dirty="0">
              <a:latin typeface="+mn-ea"/>
            </a:endParaRPr>
          </a:p>
          <a:p>
            <a:pPr>
              <a:lnSpc>
                <a:spcPct val="114000"/>
              </a:lnSpc>
            </a:pPr>
            <a:endParaRPr lang="en-US" altLang="zh-CN" sz="1600" b="1" dirty="0">
              <a:latin typeface="+mn-ea"/>
            </a:endParaRPr>
          </a:p>
          <a:p>
            <a:pPr>
              <a:lnSpc>
                <a:spcPct val="114000"/>
              </a:lnSpc>
            </a:pPr>
            <a:r>
              <a:rPr lang="zh-CN" altLang="en-US" sz="1600" b="1" dirty="0">
                <a:solidFill>
                  <a:srgbClr val="811C17"/>
                </a:solidFill>
                <a:latin typeface="+mn-ea"/>
              </a:rPr>
              <a:t>斯奈德对“生态位”的诠释</a:t>
            </a:r>
            <a:endParaRPr lang="en-GB" altLang="zh-CN" sz="1600" b="1" dirty="0"/>
          </a:p>
          <a:p>
            <a:pPr>
              <a:lnSpc>
                <a:spcPct val="114000"/>
              </a:lnSpc>
            </a:pPr>
            <a:r>
              <a:rPr lang="en-GB" altLang="zh-CN" sz="1600" b="1" dirty="0"/>
              <a:t>In museums and through books I became aware of how the</a:t>
            </a:r>
            <a:r>
              <a:rPr lang="en-GB" altLang="zh-CN" sz="1600" b="1" dirty="0">
                <a:solidFill>
                  <a:srgbClr val="0070C0"/>
                </a:solidFill>
              </a:rPr>
              <a:t> </a:t>
            </a:r>
            <a:r>
              <a:rPr lang="en-GB" altLang="zh-CN" sz="1600" b="1" dirty="0">
                <a:solidFill>
                  <a:srgbClr val="326638"/>
                </a:solidFill>
              </a:rPr>
              <a:t>energies</a:t>
            </a:r>
            <a:r>
              <a:rPr lang="en-GB" altLang="zh-CN" sz="1600" b="1" dirty="0">
                <a:solidFill>
                  <a:srgbClr val="0070C0"/>
                </a:solidFill>
              </a:rPr>
              <a:t> of mist, white water, rock formations, air swirls</a:t>
            </a:r>
            <a:r>
              <a:rPr lang="en-GB" altLang="zh-CN" sz="1600" b="1" dirty="0"/>
              <a:t>—</a:t>
            </a:r>
            <a:r>
              <a:rPr lang="en-GB" altLang="zh-CN" sz="1600" b="1" dirty="0">
                <a:solidFill>
                  <a:srgbClr val="326638"/>
                </a:solidFill>
              </a:rPr>
              <a:t>a chaotic universe where everything is in place</a:t>
            </a:r>
            <a:r>
              <a:rPr lang="en-GB" altLang="zh-CN" sz="1600" b="1" dirty="0"/>
              <a:t>—are so much a part of the East Asian painter’s world.  </a:t>
            </a:r>
          </a:p>
          <a:p>
            <a:pPr>
              <a:lnSpc>
                <a:spcPct val="114000"/>
              </a:lnSpc>
            </a:pPr>
            <a:r>
              <a:rPr lang="zh-CN" altLang="en-US" sz="1600" b="1" dirty="0"/>
              <a:t>通过参观博物馆与阅读书籍，我逐渐意识到，</a:t>
            </a:r>
            <a:r>
              <a:rPr lang="zh-CN" altLang="en-US" sz="1600" b="1" dirty="0">
                <a:solidFill>
                  <a:srgbClr val="002060"/>
                </a:solidFill>
              </a:rPr>
              <a:t>薄雾、清水、岩层、气流</a:t>
            </a:r>
            <a:r>
              <a:rPr lang="zh-CN" altLang="en-US" sz="1600" b="1" dirty="0"/>
              <a:t>看似处于一个</a:t>
            </a:r>
            <a:r>
              <a:rPr lang="zh-CN" altLang="en-US" sz="1600" b="1" dirty="0">
                <a:solidFill>
                  <a:srgbClr val="002060"/>
                </a:solidFill>
              </a:rPr>
              <a:t>混沌的大千世界</a:t>
            </a:r>
            <a:r>
              <a:rPr lang="zh-CN" altLang="en-US" sz="1600" b="1" dirty="0"/>
              <a:t>里，其实</a:t>
            </a:r>
            <a:r>
              <a:rPr lang="zh-CN" altLang="en-US" sz="1600" b="1" dirty="0">
                <a:solidFill>
                  <a:srgbClr val="326638"/>
                </a:solidFill>
              </a:rPr>
              <a:t>万物各居其位，井然有序</a:t>
            </a:r>
            <a:r>
              <a:rPr lang="zh-CN" altLang="en-US" sz="1600" b="1" dirty="0"/>
              <a:t>，这些</a:t>
            </a:r>
            <a:r>
              <a:rPr lang="zh-CN" altLang="en-US" sz="1600" b="1" dirty="0">
                <a:solidFill>
                  <a:srgbClr val="811C17"/>
                </a:solidFill>
              </a:rPr>
              <a:t>自然事物的能量</a:t>
            </a:r>
            <a:r>
              <a:rPr lang="zh-CN" altLang="en-US" sz="1600" b="1" dirty="0"/>
              <a:t>是东亚画家的世界的重要组成部分。</a:t>
            </a:r>
            <a:endParaRPr lang="en-GB" altLang="zh-CN" sz="1600" b="1" dirty="0"/>
          </a:p>
        </p:txBody>
      </p:sp>
    </p:spTree>
    <p:extLst>
      <p:ext uri="{BB962C8B-B14F-4D97-AF65-F5344CB8AC3E}">
        <p14:creationId xmlns:p14="http://schemas.microsoft.com/office/powerpoint/2010/main" val="315544709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C8423EE-24D7-4A92-8D96-E3E98D0BAEA7}"/>
              </a:ext>
            </a:extLst>
          </p:cNvPr>
          <p:cNvSpPr txBox="1"/>
          <p:nvPr/>
        </p:nvSpPr>
        <p:spPr>
          <a:xfrm>
            <a:off x="296245" y="500556"/>
            <a:ext cx="4464496" cy="338554"/>
          </a:xfrm>
          <a:prstGeom prst="rect">
            <a:avLst/>
          </a:prstGeom>
          <a:noFill/>
        </p:spPr>
        <p:txBody>
          <a:bodyPr wrap="square" rtlCol="0">
            <a:spAutoFit/>
          </a:bodyPr>
          <a:lstStyle/>
          <a:p>
            <a:r>
              <a:rPr lang="en-US" altLang="zh-CN" sz="1600" b="1" dirty="0">
                <a:solidFill>
                  <a:srgbClr val="811C17"/>
                </a:solidFill>
              </a:rPr>
              <a:t>IV《</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生态循环叙事的逻辑架构</a:t>
            </a:r>
            <a:endParaRPr lang="en-US" altLang="zh-CN" sz="1600" b="1" dirty="0">
              <a:solidFill>
                <a:srgbClr val="002060"/>
              </a:solidFill>
            </a:endParaRPr>
          </a:p>
        </p:txBody>
      </p:sp>
      <p:sp>
        <p:nvSpPr>
          <p:cNvPr id="3" name="文本框 2">
            <a:extLst>
              <a:ext uri="{FF2B5EF4-FFF2-40B4-BE49-F238E27FC236}">
                <a16:creationId xmlns:a16="http://schemas.microsoft.com/office/drawing/2014/main" id="{143CA30D-B5DF-4170-BEFC-98CFC46ED04F}"/>
              </a:ext>
            </a:extLst>
          </p:cNvPr>
          <p:cNvSpPr txBox="1"/>
          <p:nvPr/>
        </p:nvSpPr>
        <p:spPr>
          <a:xfrm>
            <a:off x="2483768" y="990020"/>
            <a:ext cx="3240360" cy="338554"/>
          </a:xfrm>
          <a:prstGeom prst="rect">
            <a:avLst/>
          </a:prstGeom>
          <a:noFill/>
        </p:spPr>
        <p:txBody>
          <a:bodyPr wrap="square" rtlCol="0">
            <a:spAutoFit/>
          </a:bodyPr>
          <a:lstStyle/>
          <a:p>
            <a:r>
              <a:rPr lang="en-US" altLang="zh-CN" sz="1600" b="1" dirty="0">
                <a:solidFill>
                  <a:srgbClr val="326638"/>
                </a:solidFill>
              </a:rPr>
              <a:t>Mountains and Rivers </a:t>
            </a:r>
            <a:r>
              <a:rPr lang="en-US" altLang="zh-CN" sz="1600" b="1" dirty="0">
                <a:solidFill>
                  <a:srgbClr val="811C17"/>
                </a:solidFill>
              </a:rPr>
              <a:t>Without End</a:t>
            </a:r>
            <a:endParaRPr lang="zh-CN" altLang="en-US" sz="1600" b="1" dirty="0">
              <a:solidFill>
                <a:srgbClr val="811C17"/>
              </a:solidFill>
            </a:endParaRPr>
          </a:p>
        </p:txBody>
      </p:sp>
      <p:cxnSp>
        <p:nvCxnSpPr>
          <p:cNvPr id="5" name="直接连接符 4">
            <a:extLst>
              <a:ext uri="{FF2B5EF4-FFF2-40B4-BE49-F238E27FC236}">
                <a16:creationId xmlns:a16="http://schemas.microsoft.com/office/drawing/2014/main" id="{BCFBEB9C-771D-4429-8C5C-AB6A4AA9E15D}"/>
              </a:ext>
            </a:extLst>
          </p:cNvPr>
          <p:cNvCxnSpPr>
            <a:cxnSpLocks/>
          </p:cNvCxnSpPr>
          <p:nvPr/>
        </p:nvCxnSpPr>
        <p:spPr>
          <a:xfrm>
            <a:off x="4103948" y="1268760"/>
            <a:ext cx="0" cy="309518"/>
          </a:xfrm>
          <a:prstGeom prst="line">
            <a:avLst/>
          </a:prstGeom>
        </p:spPr>
        <p:style>
          <a:lnRef idx="2">
            <a:schemeClr val="accent1"/>
          </a:lnRef>
          <a:fillRef idx="0">
            <a:schemeClr val="accent1"/>
          </a:fillRef>
          <a:effectRef idx="1">
            <a:schemeClr val="accent1"/>
          </a:effectRef>
          <a:fontRef idx="minor">
            <a:schemeClr val="tx1"/>
          </a:fontRef>
        </p:style>
      </p:cxnSp>
      <p:sp>
        <p:nvSpPr>
          <p:cNvPr id="7" name="文本框 6">
            <a:extLst>
              <a:ext uri="{FF2B5EF4-FFF2-40B4-BE49-F238E27FC236}">
                <a16:creationId xmlns:a16="http://schemas.microsoft.com/office/drawing/2014/main" id="{8E7EC1B1-2A2A-45DE-9DB9-E28A59A30A77}"/>
              </a:ext>
            </a:extLst>
          </p:cNvPr>
          <p:cNvSpPr txBox="1"/>
          <p:nvPr/>
        </p:nvSpPr>
        <p:spPr>
          <a:xfrm>
            <a:off x="395536" y="1922986"/>
            <a:ext cx="1355049" cy="307777"/>
          </a:xfrm>
          <a:prstGeom prst="rect">
            <a:avLst/>
          </a:prstGeom>
          <a:noFill/>
        </p:spPr>
        <p:txBody>
          <a:bodyPr wrap="square" rtlCol="0">
            <a:spAutoFit/>
          </a:bodyPr>
          <a:lstStyle/>
          <a:p>
            <a:r>
              <a:rPr lang="zh-CN" altLang="en-US" sz="1400" b="1" dirty="0">
                <a:solidFill>
                  <a:srgbClr val="326638"/>
                </a:solidFill>
              </a:rPr>
              <a:t>生态循环数字</a:t>
            </a:r>
          </a:p>
        </p:txBody>
      </p:sp>
      <p:cxnSp>
        <p:nvCxnSpPr>
          <p:cNvPr id="11" name="直接连接符 10">
            <a:extLst>
              <a:ext uri="{FF2B5EF4-FFF2-40B4-BE49-F238E27FC236}">
                <a16:creationId xmlns:a16="http://schemas.microsoft.com/office/drawing/2014/main" id="{82E3F838-20D7-4CE0-964D-212FAD9A93AE}"/>
              </a:ext>
            </a:extLst>
          </p:cNvPr>
          <p:cNvCxnSpPr>
            <a:cxnSpLocks/>
          </p:cNvCxnSpPr>
          <p:nvPr/>
        </p:nvCxnSpPr>
        <p:spPr>
          <a:xfrm flipH="1">
            <a:off x="1062918" y="2202414"/>
            <a:ext cx="10142" cy="393880"/>
          </a:xfrm>
          <a:prstGeom prst="line">
            <a:avLst/>
          </a:prstGeom>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5649C06F-6DC1-43E2-A54F-9EF1D6A93B66}"/>
              </a:ext>
            </a:extLst>
          </p:cNvPr>
          <p:cNvSpPr txBox="1"/>
          <p:nvPr/>
        </p:nvSpPr>
        <p:spPr>
          <a:xfrm>
            <a:off x="143886" y="2596294"/>
            <a:ext cx="1980218" cy="1105752"/>
          </a:xfrm>
          <a:prstGeom prst="rect">
            <a:avLst/>
          </a:prstGeom>
          <a:noFill/>
        </p:spPr>
        <p:txBody>
          <a:bodyPr wrap="square" rtlCol="0">
            <a:spAutoFit/>
          </a:bodyPr>
          <a:lstStyle/>
          <a:p>
            <a:pPr>
              <a:lnSpc>
                <a:spcPct val="120000"/>
              </a:lnSpc>
            </a:pPr>
            <a:r>
              <a:rPr lang="zh-CN" altLang="en-US" sz="1400" b="1" dirty="0">
                <a:solidFill>
                  <a:srgbClr val="002060"/>
                </a:solidFill>
              </a:rPr>
              <a:t>中国文化循环数字</a:t>
            </a:r>
            <a:endParaRPr lang="en-US" altLang="zh-CN" sz="1400" b="1" dirty="0">
              <a:solidFill>
                <a:srgbClr val="002060"/>
              </a:solidFill>
            </a:endParaRPr>
          </a:p>
          <a:p>
            <a:pPr>
              <a:lnSpc>
                <a:spcPct val="120000"/>
              </a:lnSpc>
            </a:pPr>
            <a:r>
              <a:rPr lang="en-US" altLang="zh-CN" sz="1400" b="1" dirty="0"/>
              <a:t>4</a:t>
            </a:r>
            <a:r>
              <a:rPr lang="zh-CN" altLang="en-US" sz="1400" b="1" dirty="0"/>
              <a:t>：自然季节</a:t>
            </a:r>
            <a:r>
              <a:rPr lang="en-US" altLang="zh-CN" sz="1400" b="1" dirty="0"/>
              <a:t>—4</a:t>
            </a:r>
            <a:r>
              <a:rPr lang="zh-CN" altLang="en-US" sz="1400" b="1" dirty="0"/>
              <a:t>部分</a:t>
            </a:r>
            <a:endParaRPr lang="en-US" altLang="zh-CN" sz="1400" b="1" dirty="0"/>
          </a:p>
          <a:p>
            <a:pPr>
              <a:lnSpc>
                <a:spcPct val="120000"/>
              </a:lnSpc>
            </a:pPr>
            <a:r>
              <a:rPr lang="en-US" altLang="zh-CN" sz="1400" b="1" dirty="0"/>
              <a:t>10</a:t>
            </a:r>
            <a:r>
              <a:rPr lang="zh-CN" altLang="en-US" sz="1400" b="1" dirty="0"/>
              <a:t>：万物圆满</a:t>
            </a:r>
            <a:r>
              <a:rPr lang="en-US" altLang="zh-CN" sz="1400" b="1" dirty="0"/>
              <a:t>—10</a:t>
            </a:r>
            <a:r>
              <a:rPr lang="zh-CN" altLang="en-US" sz="1400" b="1" dirty="0"/>
              <a:t>首</a:t>
            </a:r>
            <a:endParaRPr lang="en-US" altLang="zh-CN" sz="1400" b="1" dirty="0"/>
          </a:p>
          <a:p>
            <a:pPr>
              <a:lnSpc>
                <a:spcPct val="120000"/>
              </a:lnSpc>
            </a:pPr>
            <a:r>
              <a:rPr lang="en-US" altLang="zh-CN" sz="1400" b="1" dirty="0"/>
              <a:t>40</a:t>
            </a:r>
            <a:r>
              <a:rPr lang="zh-CN" altLang="en-US" sz="1400" b="1" dirty="0"/>
              <a:t>：生命历程</a:t>
            </a:r>
            <a:r>
              <a:rPr lang="en-US" altLang="zh-CN" sz="1400" b="1" dirty="0"/>
              <a:t>—40</a:t>
            </a:r>
            <a:r>
              <a:rPr lang="zh-CN" altLang="en-US" sz="1400" b="1" dirty="0"/>
              <a:t>年</a:t>
            </a:r>
          </a:p>
        </p:txBody>
      </p:sp>
      <p:cxnSp>
        <p:nvCxnSpPr>
          <p:cNvPr id="14" name="直接连接符 13">
            <a:extLst>
              <a:ext uri="{FF2B5EF4-FFF2-40B4-BE49-F238E27FC236}">
                <a16:creationId xmlns:a16="http://schemas.microsoft.com/office/drawing/2014/main" id="{ED1F63AD-3468-43F0-B604-C8FB8E7130B6}"/>
              </a:ext>
            </a:extLst>
          </p:cNvPr>
          <p:cNvCxnSpPr/>
          <p:nvPr/>
        </p:nvCxnSpPr>
        <p:spPr>
          <a:xfrm>
            <a:off x="1062575" y="3641124"/>
            <a:ext cx="0" cy="428274"/>
          </a:xfrm>
          <a:prstGeom prst="line">
            <a:avLst/>
          </a:prstGeom>
        </p:spPr>
        <p:style>
          <a:lnRef idx="2">
            <a:schemeClr val="accent1"/>
          </a:lnRef>
          <a:fillRef idx="0">
            <a:schemeClr val="accent1"/>
          </a:fillRef>
          <a:effectRef idx="1">
            <a:schemeClr val="accent1"/>
          </a:effectRef>
          <a:fontRef idx="minor">
            <a:schemeClr val="tx1"/>
          </a:fontRef>
        </p:style>
      </p:cxnSp>
      <p:sp>
        <p:nvSpPr>
          <p:cNvPr id="15" name="文本框 14">
            <a:extLst>
              <a:ext uri="{FF2B5EF4-FFF2-40B4-BE49-F238E27FC236}">
                <a16:creationId xmlns:a16="http://schemas.microsoft.com/office/drawing/2014/main" id="{23DC8D6A-35A5-49F2-B3F8-DFFED1BEA4DE}"/>
              </a:ext>
            </a:extLst>
          </p:cNvPr>
          <p:cNvSpPr txBox="1"/>
          <p:nvPr/>
        </p:nvSpPr>
        <p:spPr>
          <a:xfrm>
            <a:off x="2238292" y="1894638"/>
            <a:ext cx="1355048" cy="307777"/>
          </a:xfrm>
          <a:prstGeom prst="rect">
            <a:avLst/>
          </a:prstGeom>
          <a:noFill/>
        </p:spPr>
        <p:txBody>
          <a:bodyPr wrap="square" rtlCol="0">
            <a:spAutoFit/>
          </a:bodyPr>
          <a:lstStyle/>
          <a:p>
            <a:r>
              <a:rPr lang="zh-CN" altLang="en-US" sz="1400" b="1" dirty="0">
                <a:solidFill>
                  <a:srgbClr val="326638"/>
                </a:solidFill>
              </a:rPr>
              <a:t>生态循环结构</a:t>
            </a:r>
          </a:p>
        </p:txBody>
      </p:sp>
      <p:cxnSp>
        <p:nvCxnSpPr>
          <p:cNvPr id="20" name="直接连接符 19">
            <a:extLst>
              <a:ext uri="{FF2B5EF4-FFF2-40B4-BE49-F238E27FC236}">
                <a16:creationId xmlns:a16="http://schemas.microsoft.com/office/drawing/2014/main" id="{29DC94B2-29B6-4F7A-ABEA-B77515EE5373}"/>
              </a:ext>
            </a:extLst>
          </p:cNvPr>
          <p:cNvCxnSpPr>
            <a:cxnSpLocks/>
          </p:cNvCxnSpPr>
          <p:nvPr/>
        </p:nvCxnSpPr>
        <p:spPr>
          <a:xfrm>
            <a:off x="2898234" y="2202413"/>
            <a:ext cx="0" cy="414922"/>
          </a:xfrm>
          <a:prstGeom prst="line">
            <a:avLst/>
          </a:prstGeom>
        </p:spPr>
        <p:style>
          <a:lnRef idx="2">
            <a:schemeClr val="accent1"/>
          </a:lnRef>
          <a:fillRef idx="0">
            <a:schemeClr val="accent1"/>
          </a:fillRef>
          <a:effectRef idx="1">
            <a:schemeClr val="accent1"/>
          </a:effectRef>
          <a:fontRef idx="minor">
            <a:schemeClr val="tx1"/>
          </a:fontRef>
        </p:style>
      </p:cxnSp>
      <p:sp>
        <p:nvSpPr>
          <p:cNvPr id="24" name="文本框 23">
            <a:extLst>
              <a:ext uri="{FF2B5EF4-FFF2-40B4-BE49-F238E27FC236}">
                <a16:creationId xmlns:a16="http://schemas.microsoft.com/office/drawing/2014/main" id="{FE95B4CA-1C71-47C6-9770-D52BD9A29EF8}"/>
              </a:ext>
            </a:extLst>
          </p:cNvPr>
          <p:cNvSpPr txBox="1"/>
          <p:nvPr/>
        </p:nvSpPr>
        <p:spPr>
          <a:xfrm>
            <a:off x="7037098" y="6185120"/>
            <a:ext cx="1355045" cy="307777"/>
          </a:xfrm>
          <a:prstGeom prst="rect">
            <a:avLst/>
          </a:prstGeom>
          <a:noFill/>
        </p:spPr>
        <p:txBody>
          <a:bodyPr wrap="square" rtlCol="0">
            <a:spAutoFit/>
          </a:bodyPr>
          <a:lstStyle/>
          <a:p>
            <a:r>
              <a:rPr lang="zh-CN" altLang="en-US" sz="1400" b="1" dirty="0">
                <a:solidFill>
                  <a:srgbClr val="326638"/>
                </a:solidFill>
              </a:rPr>
              <a:t> 生态循环风格</a:t>
            </a:r>
          </a:p>
        </p:txBody>
      </p:sp>
      <p:sp>
        <p:nvSpPr>
          <p:cNvPr id="26" name="文本框 25">
            <a:extLst>
              <a:ext uri="{FF2B5EF4-FFF2-40B4-BE49-F238E27FC236}">
                <a16:creationId xmlns:a16="http://schemas.microsoft.com/office/drawing/2014/main" id="{9E0EFA7E-25AC-4496-861D-C9CB56AEC1C6}"/>
              </a:ext>
            </a:extLst>
          </p:cNvPr>
          <p:cNvSpPr txBox="1"/>
          <p:nvPr/>
        </p:nvSpPr>
        <p:spPr>
          <a:xfrm>
            <a:off x="4369083" y="1895819"/>
            <a:ext cx="1355045" cy="307777"/>
          </a:xfrm>
          <a:prstGeom prst="rect">
            <a:avLst/>
          </a:prstGeom>
          <a:noFill/>
        </p:spPr>
        <p:txBody>
          <a:bodyPr wrap="square" rtlCol="0">
            <a:spAutoFit/>
          </a:bodyPr>
          <a:lstStyle/>
          <a:p>
            <a:r>
              <a:rPr lang="zh-CN" altLang="en-US" sz="1400" b="1" dirty="0">
                <a:solidFill>
                  <a:srgbClr val="326638"/>
                </a:solidFill>
              </a:rPr>
              <a:t>生态循环主题</a:t>
            </a:r>
          </a:p>
        </p:txBody>
      </p:sp>
      <p:sp>
        <p:nvSpPr>
          <p:cNvPr id="27" name="文本框 26">
            <a:extLst>
              <a:ext uri="{FF2B5EF4-FFF2-40B4-BE49-F238E27FC236}">
                <a16:creationId xmlns:a16="http://schemas.microsoft.com/office/drawing/2014/main" id="{62F24A83-67A9-4799-B304-4CB5894E6DDA}"/>
              </a:ext>
            </a:extLst>
          </p:cNvPr>
          <p:cNvSpPr txBox="1"/>
          <p:nvPr/>
        </p:nvSpPr>
        <p:spPr>
          <a:xfrm>
            <a:off x="64632" y="4014287"/>
            <a:ext cx="2173659" cy="1815882"/>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1" dirty="0"/>
              <a:t>第一部分：</a:t>
            </a:r>
            <a:r>
              <a:rPr lang="en-US" altLang="zh-CN" sz="1400" b="1" dirty="0"/>
              <a:t>1</a:t>
            </a:r>
            <a:r>
              <a:rPr lang="zh-CN" altLang="en-US" sz="1400" b="1" dirty="0"/>
              <a:t>首箴言</a:t>
            </a:r>
            <a:endParaRPr lang="en-US" altLang="zh-CN" sz="1400" b="1" dirty="0"/>
          </a:p>
          <a:p>
            <a:r>
              <a:rPr lang="zh-CN" altLang="en-US" sz="1400" b="1" dirty="0"/>
              <a:t>引子 </a:t>
            </a:r>
            <a:r>
              <a:rPr lang="en-US" altLang="zh-CN" sz="1400" b="1" dirty="0"/>
              <a:t>+ 9</a:t>
            </a:r>
            <a:r>
              <a:rPr lang="zh-CN" altLang="en-US" sz="1400" b="1" dirty="0"/>
              <a:t>首诗</a:t>
            </a:r>
            <a:endParaRPr lang="en-US" altLang="zh-CN" sz="1400" b="1" dirty="0"/>
          </a:p>
          <a:p>
            <a:pPr marL="285750" indent="-285750">
              <a:buFont typeface="Arial" panose="020B0604020202020204" pitchFamily="34" charset="0"/>
              <a:buChar char="•"/>
            </a:pPr>
            <a:r>
              <a:rPr lang="en-US" altLang="zh-CN" sz="1400" b="1" dirty="0"/>
              <a:t>40</a:t>
            </a:r>
            <a:r>
              <a:rPr lang="zh-CN" altLang="en-US" sz="1400" b="1" dirty="0"/>
              <a:t>首诗：山水自然，</a:t>
            </a:r>
            <a:endParaRPr lang="en-US" altLang="zh-CN" sz="1400" b="1" dirty="0"/>
          </a:p>
          <a:p>
            <a:r>
              <a:rPr lang="zh-CN" altLang="en-US" sz="1400" b="1" dirty="0"/>
              <a:t>一地一景，山形步步移，渐修顿悟</a:t>
            </a:r>
            <a:endParaRPr lang="en-US" altLang="zh-CN" sz="1400" b="1" dirty="0"/>
          </a:p>
          <a:p>
            <a:pPr marL="285750" indent="-285750">
              <a:buFont typeface="Arial" panose="020B0604020202020204" pitchFamily="34" charset="0"/>
              <a:buChar char="•"/>
            </a:pPr>
            <a:r>
              <a:rPr lang="zh-CN" altLang="en-US" sz="1400" b="1" dirty="0"/>
              <a:t>四十而不惑：</a:t>
            </a:r>
            <a:r>
              <a:rPr lang="zh-CN" altLang="zh-CN" sz="1400" b="1" dirty="0"/>
              <a:t>对自</a:t>
            </a:r>
            <a:endParaRPr lang="en-US" altLang="zh-CN" sz="1400" b="1" dirty="0"/>
          </a:p>
          <a:p>
            <a:r>
              <a:rPr lang="zh-CN" altLang="zh-CN" sz="1400" b="1" dirty="0"/>
              <a:t>己的言行学说坚信不疑</a:t>
            </a:r>
            <a:r>
              <a:rPr lang="zh-CN" altLang="en-US" sz="1400" b="1" dirty="0"/>
              <a:t>，开始顺从自然规律的发展</a:t>
            </a:r>
            <a:endParaRPr lang="en-US" altLang="zh-CN" sz="1400" b="1" dirty="0"/>
          </a:p>
        </p:txBody>
      </p:sp>
      <p:cxnSp>
        <p:nvCxnSpPr>
          <p:cNvPr id="29" name="直接连接符 28">
            <a:extLst>
              <a:ext uri="{FF2B5EF4-FFF2-40B4-BE49-F238E27FC236}">
                <a16:creationId xmlns:a16="http://schemas.microsoft.com/office/drawing/2014/main" id="{5D40B008-8F62-4A6D-AB61-4ADF25E7D4D5}"/>
              </a:ext>
            </a:extLst>
          </p:cNvPr>
          <p:cNvCxnSpPr>
            <a:cxnSpLocks/>
          </p:cNvCxnSpPr>
          <p:nvPr/>
        </p:nvCxnSpPr>
        <p:spPr>
          <a:xfrm>
            <a:off x="1062575" y="5783581"/>
            <a:ext cx="0" cy="423748"/>
          </a:xfrm>
          <a:prstGeom prst="line">
            <a:avLst/>
          </a:prstGeom>
        </p:spPr>
        <p:style>
          <a:lnRef idx="2">
            <a:schemeClr val="accent1"/>
          </a:lnRef>
          <a:fillRef idx="0">
            <a:schemeClr val="accent1"/>
          </a:fillRef>
          <a:effectRef idx="1">
            <a:schemeClr val="accent1"/>
          </a:effectRef>
          <a:fontRef idx="minor">
            <a:schemeClr val="tx1"/>
          </a:fontRef>
        </p:style>
      </p:cxnSp>
      <p:sp>
        <p:nvSpPr>
          <p:cNvPr id="30" name="文本框 29">
            <a:extLst>
              <a:ext uri="{FF2B5EF4-FFF2-40B4-BE49-F238E27FC236}">
                <a16:creationId xmlns:a16="http://schemas.microsoft.com/office/drawing/2014/main" id="{2CD850D2-4A92-42CE-9A4C-9575F349AC46}"/>
              </a:ext>
            </a:extLst>
          </p:cNvPr>
          <p:cNvSpPr txBox="1"/>
          <p:nvPr/>
        </p:nvSpPr>
        <p:spPr>
          <a:xfrm>
            <a:off x="65928" y="6135702"/>
            <a:ext cx="2088231" cy="307777"/>
          </a:xfrm>
          <a:prstGeom prst="rect">
            <a:avLst/>
          </a:prstGeom>
          <a:noFill/>
        </p:spPr>
        <p:txBody>
          <a:bodyPr wrap="square" rtlCol="0">
            <a:spAutoFit/>
          </a:bodyPr>
          <a:lstStyle/>
          <a:p>
            <a:r>
              <a:rPr lang="en-US" altLang="zh-CN" sz="1400" b="1" dirty="0">
                <a:solidFill>
                  <a:srgbClr val="811C17"/>
                </a:solidFill>
                <a:effectLst/>
                <a:latin typeface="Times New Roman" panose="02020603050405020304" pitchFamily="18" charset="0"/>
                <a:ea typeface="宋体" panose="02010600030101010101" pitchFamily="2" charset="-122"/>
              </a:rPr>
              <a:t>40</a:t>
            </a:r>
            <a:r>
              <a:rPr lang="zh-CN" altLang="zh-CN" sz="1400" b="1" dirty="0">
                <a:solidFill>
                  <a:srgbClr val="811C17"/>
                </a:solidFill>
                <a:effectLst/>
                <a:ea typeface="宋体" panose="02010600030101010101" pitchFamily="2" charset="-122"/>
                <a:cs typeface="宋体" panose="02010600030101010101" pitchFamily="2" charset="-122"/>
              </a:rPr>
              <a:t>年苦寻</a:t>
            </a:r>
            <a:r>
              <a:rPr lang="zh-CN" altLang="en-US" sz="1400" b="1" dirty="0">
                <a:solidFill>
                  <a:srgbClr val="811C17"/>
                </a:solidFill>
                <a:cs typeface="宋体" panose="02010600030101010101" pitchFamily="2" charset="-122"/>
              </a:rPr>
              <a:t>“无尽” </a:t>
            </a:r>
            <a:r>
              <a:rPr lang="zh-CN" altLang="zh-CN" sz="1400" b="1" dirty="0">
                <a:solidFill>
                  <a:srgbClr val="811C17"/>
                </a:solidFill>
                <a:effectLst/>
                <a:ea typeface="宋体" panose="02010600030101010101" pitchFamily="2" charset="-122"/>
                <a:cs typeface="宋体" panose="02010600030101010101" pitchFamily="2" charset="-122"/>
              </a:rPr>
              <a:t>结构</a:t>
            </a:r>
            <a:endParaRPr lang="zh-CN" altLang="en-US" sz="1400" b="1" dirty="0">
              <a:solidFill>
                <a:srgbClr val="811C17"/>
              </a:solidFill>
            </a:endParaRPr>
          </a:p>
        </p:txBody>
      </p:sp>
      <p:cxnSp>
        <p:nvCxnSpPr>
          <p:cNvPr id="32" name="直接连接符 31">
            <a:extLst>
              <a:ext uri="{FF2B5EF4-FFF2-40B4-BE49-F238E27FC236}">
                <a16:creationId xmlns:a16="http://schemas.microsoft.com/office/drawing/2014/main" id="{6D64CD16-5CD7-432A-9FF1-105A4A3E60E9}"/>
              </a:ext>
            </a:extLst>
          </p:cNvPr>
          <p:cNvCxnSpPr/>
          <p:nvPr/>
        </p:nvCxnSpPr>
        <p:spPr>
          <a:xfrm flipV="1">
            <a:off x="899592" y="1578278"/>
            <a:ext cx="3204356" cy="281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接连接符 33">
            <a:extLst>
              <a:ext uri="{FF2B5EF4-FFF2-40B4-BE49-F238E27FC236}">
                <a16:creationId xmlns:a16="http://schemas.microsoft.com/office/drawing/2014/main" id="{1F7BC03C-02A6-4350-9142-F43E609C3640}"/>
              </a:ext>
            </a:extLst>
          </p:cNvPr>
          <p:cNvCxnSpPr/>
          <p:nvPr/>
        </p:nvCxnSpPr>
        <p:spPr>
          <a:xfrm flipV="1">
            <a:off x="3131840" y="1578278"/>
            <a:ext cx="972108" cy="316359"/>
          </a:xfrm>
          <a:prstGeom prst="line">
            <a:avLst/>
          </a:prstGeom>
        </p:spPr>
        <p:style>
          <a:lnRef idx="2">
            <a:schemeClr val="accent1"/>
          </a:lnRef>
          <a:fillRef idx="0">
            <a:schemeClr val="accent1"/>
          </a:fillRef>
          <a:effectRef idx="1">
            <a:schemeClr val="accent1"/>
          </a:effectRef>
          <a:fontRef idx="minor">
            <a:schemeClr val="tx1"/>
          </a:fontRef>
        </p:style>
      </p:cxnSp>
      <p:sp>
        <p:nvSpPr>
          <p:cNvPr id="40" name="文本框 39">
            <a:extLst>
              <a:ext uri="{FF2B5EF4-FFF2-40B4-BE49-F238E27FC236}">
                <a16:creationId xmlns:a16="http://schemas.microsoft.com/office/drawing/2014/main" id="{9927E478-2FB2-4B97-883D-3D3578DF0CC5}"/>
              </a:ext>
            </a:extLst>
          </p:cNvPr>
          <p:cNvSpPr txBox="1"/>
          <p:nvPr/>
        </p:nvSpPr>
        <p:spPr>
          <a:xfrm>
            <a:off x="2163754" y="2685710"/>
            <a:ext cx="1980218" cy="1169551"/>
          </a:xfrm>
          <a:prstGeom prst="rect">
            <a:avLst/>
          </a:prstGeom>
          <a:noFill/>
        </p:spPr>
        <p:txBody>
          <a:bodyPr wrap="square" rtlCol="0">
            <a:spAutoFit/>
          </a:bodyPr>
          <a:lstStyle/>
          <a:p>
            <a:r>
              <a:rPr lang="zh-CN" altLang="en-US" sz="1400" b="1" dirty="0">
                <a:solidFill>
                  <a:srgbClr val="002060"/>
                </a:solidFill>
                <a:latin typeface="+mn-ea"/>
              </a:rPr>
              <a:t>中国山水画：</a:t>
            </a:r>
            <a:r>
              <a:rPr lang="zh-CN" altLang="en-US" sz="1400" b="1" dirty="0">
                <a:solidFill>
                  <a:srgbClr val="811C17"/>
                </a:solidFill>
                <a:latin typeface="+mn-ea"/>
              </a:rPr>
              <a:t>时空一体</a:t>
            </a:r>
            <a:endParaRPr lang="en-US" altLang="zh-CN" sz="1400" b="1" dirty="0">
              <a:solidFill>
                <a:srgbClr val="811C17"/>
              </a:solidFill>
              <a:latin typeface="+mn-ea"/>
            </a:endParaRPr>
          </a:p>
          <a:p>
            <a:r>
              <a:rPr lang="zh-CN" altLang="en-US" sz="1400" b="1" dirty="0">
                <a:solidFill>
                  <a:srgbClr val="002060"/>
                </a:solidFill>
                <a:latin typeface="+mn-ea"/>
              </a:rPr>
              <a:t>日本能剧：舞台表演</a:t>
            </a:r>
            <a:endParaRPr lang="en-US" altLang="zh-CN" sz="1400" b="1" dirty="0">
              <a:solidFill>
                <a:srgbClr val="002060"/>
              </a:solidFill>
              <a:latin typeface="+mn-ea"/>
            </a:endParaRPr>
          </a:p>
          <a:p>
            <a:r>
              <a:rPr lang="zh-CN" altLang="en-US" sz="1400" b="1" dirty="0">
                <a:solidFill>
                  <a:srgbClr val="811C17"/>
                </a:solidFill>
                <a:latin typeface="+mn-ea"/>
              </a:rPr>
              <a:t>引子</a:t>
            </a:r>
            <a:r>
              <a:rPr lang="en-US" altLang="zh-CN" sz="1400" b="1" dirty="0">
                <a:solidFill>
                  <a:srgbClr val="811C17"/>
                </a:solidFill>
                <a:latin typeface="+mn-ea"/>
              </a:rPr>
              <a:t>—</a:t>
            </a:r>
            <a:r>
              <a:rPr lang="zh-CN" altLang="en-US" sz="1400" b="1" dirty="0">
                <a:solidFill>
                  <a:srgbClr val="811C17"/>
                </a:solidFill>
                <a:latin typeface="+mn-ea"/>
              </a:rPr>
              <a:t>发展</a:t>
            </a:r>
            <a:r>
              <a:rPr lang="en-US" altLang="zh-CN" sz="1400" b="1" dirty="0">
                <a:solidFill>
                  <a:srgbClr val="811C17"/>
                </a:solidFill>
                <a:latin typeface="+mn-ea"/>
              </a:rPr>
              <a:t>—</a:t>
            </a:r>
            <a:r>
              <a:rPr lang="zh-CN" altLang="en-US" sz="1400" b="1" dirty="0">
                <a:solidFill>
                  <a:srgbClr val="811C17"/>
                </a:solidFill>
                <a:latin typeface="+mn-ea"/>
              </a:rPr>
              <a:t>结尾 </a:t>
            </a:r>
            <a:endParaRPr lang="en-US" altLang="zh-CN" sz="1400" b="1" dirty="0">
              <a:solidFill>
                <a:srgbClr val="811C17"/>
              </a:solidFill>
              <a:latin typeface="+mn-ea"/>
            </a:endParaRPr>
          </a:p>
          <a:p>
            <a:r>
              <a:rPr lang="en-US" altLang="zh-CN" sz="1400" b="1" i="1" dirty="0">
                <a:solidFill>
                  <a:srgbClr val="0070C0"/>
                </a:solidFill>
              </a:rPr>
              <a:t>jo-ha-ha-</a:t>
            </a:r>
            <a:r>
              <a:rPr lang="en-US" altLang="zh-CN" sz="1400" b="1" i="1" dirty="0" err="1">
                <a:solidFill>
                  <a:srgbClr val="0070C0"/>
                </a:solidFill>
              </a:rPr>
              <a:t>kyū</a:t>
            </a:r>
            <a:endParaRPr lang="en-US" altLang="zh-CN" sz="1400" b="1" i="1" dirty="0">
              <a:solidFill>
                <a:srgbClr val="0070C0"/>
              </a:solidFill>
            </a:endParaRPr>
          </a:p>
          <a:p>
            <a:r>
              <a:rPr lang="zh-CN" altLang="en-US" sz="1400" b="1" dirty="0">
                <a:solidFill>
                  <a:srgbClr val="002060"/>
                </a:solidFill>
                <a:latin typeface="+mn-ea"/>
              </a:rPr>
              <a:t>数学：</a:t>
            </a:r>
            <a:r>
              <a:rPr lang="zh-CN" altLang="en-US" sz="1400" b="1" dirty="0">
                <a:solidFill>
                  <a:srgbClr val="811C17"/>
                </a:solidFill>
                <a:latin typeface="+mn-ea"/>
              </a:rPr>
              <a:t>莫比斯带</a:t>
            </a:r>
            <a:r>
              <a:rPr lang="en-US" altLang="zh-CN" sz="1400" b="1" dirty="0">
                <a:solidFill>
                  <a:srgbClr val="811C17"/>
                </a:solidFill>
                <a:latin typeface="+mn-ea"/>
              </a:rPr>
              <a:t>/</a:t>
            </a:r>
            <a:r>
              <a:rPr lang="zh-CN" altLang="en-US" sz="1400" b="1" dirty="0">
                <a:solidFill>
                  <a:srgbClr val="811C17"/>
                </a:solidFill>
                <a:latin typeface="+mn-ea"/>
              </a:rPr>
              <a:t>环</a:t>
            </a:r>
            <a:endParaRPr lang="en-US" altLang="zh-CN" sz="1400" b="1" dirty="0">
              <a:solidFill>
                <a:srgbClr val="811C17"/>
              </a:solidFill>
              <a:latin typeface="+mn-ea"/>
            </a:endParaRPr>
          </a:p>
        </p:txBody>
      </p:sp>
      <p:cxnSp>
        <p:nvCxnSpPr>
          <p:cNvPr id="42" name="直接连接符 41">
            <a:extLst>
              <a:ext uri="{FF2B5EF4-FFF2-40B4-BE49-F238E27FC236}">
                <a16:creationId xmlns:a16="http://schemas.microsoft.com/office/drawing/2014/main" id="{CAFA6215-DBCB-432A-9675-04D931CABF30}"/>
              </a:ext>
            </a:extLst>
          </p:cNvPr>
          <p:cNvCxnSpPr/>
          <p:nvPr/>
        </p:nvCxnSpPr>
        <p:spPr>
          <a:xfrm>
            <a:off x="2987824" y="3809097"/>
            <a:ext cx="0" cy="354458"/>
          </a:xfrm>
          <a:prstGeom prst="line">
            <a:avLst/>
          </a:prstGeom>
        </p:spPr>
        <p:style>
          <a:lnRef idx="2">
            <a:schemeClr val="accent1"/>
          </a:lnRef>
          <a:fillRef idx="0">
            <a:schemeClr val="accent1"/>
          </a:fillRef>
          <a:effectRef idx="1">
            <a:schemeClr val="accent1"/>
          </a:effectRef>
          <a:fontRef idx="minor">
            <a:schemeClr val="tx1"/>
          </a:fontRef>
        </p:style>
      </p:cxnSp>
      <p:sp>
        <p:nvSpPr>
          <p:cNvPr id="43" name="文本框 42">
            <a:extLst>
              <a:ext uri="{FF2B5EF4-FFF2-40B4-BE49-F238E27FC236}">
                <a16:creationId xmlns:a16="http://schemas.microsoft.com/office/drawing/2014/main" id="{C54B84ED-562B-4EA6-93A8-3D0F565A2353}"/>
              </a:ext>
            </a:extLst>
          </p:cNvPr>
          <p:cNvSpPr txBox="1"/>
          <p:nvPr/>
        </p:nvSpPr>
        <p:spPr>
          <a:xfrm>
            <a:off x="2061625" y="4133583"/>
            <a:ext cx="2139624" cy="523220"/>
          </a:xfrm>
          <a:prstGeom prst="rect">
            <a:avLst/>
          </a:prstGeom>
          <a:noFill/>
        </p:spPr>
        <p:txBody>
          <a:bodyPr wrap="square" rtlCol="0">
            <a:spAutoFit/>
          </a:bodyPr>
          <a:lstStyle/>
          <a:p>
            <a:r>
              <a:rPr lang="zh-CN" altLang="en-US" sz="1400" b="1" dirty="0">
                <a:solidFill>
                  <a:srgbClr val="326638"/>
                </a:solidFill>
              </a:rPr>
              <a:t>万物循环运动模式</a:t>
            </a:r>
            <a:r>
              <a:rPr lang="zh-CN" altLang="en-US" sz="1400" b="1" dirty="0">
                <a:solidFill>
                  <a:srgbClr val="002060"/>
                </a:solidFill>
              </a:rPr>
              <a:t>：</a:t>
            </a:r>
            <a:endParaRPr lang="en-US" altLang="zh-CN" sz="1400" b="1" dirty="0">
              <a:solidFill>
                <a:srgbClr val="002060"/>
              </a:solidFill>
            </a:endParaRPr>
          </a:p>
          <a:p>
            <a:r>
              <a:rPr lang="zh-CN" altLang="en-US" sz="1400" b="1" dirty="0">
                <a:solidFill>
                  <a:srgbClr val="811C17"/>
                </a:solidFill>
              </a:rPr>
              <a:t>大</a:t>
            </a:r>
            <a:r>
              <a:rPr lang="en-US" altLang="zh-CN" sz="1400" b="1" dirty="0">
                <a:solidFill>
                  <a:srgbClr val="811C17"/>
                </a:solidFill>
              </a:rPr>
              <a:t>KU: walking</a:t>
            </a:r>
            <a:r>
              <a:rPr lang="zh-CN" altLang="en-US" sz="1400" b="1" dirty="0">
                <a:solidFill>
                  <a:srgbClr val="811C17"/>
                </a:solidFill>
              </a:rPr>
              <a:t> </a:t>
            </a:r>
            <a:r>
              <a:rPr lang="en-US" altLang="zh-CN" sz="1400" b="1" dirty="0">
                <a:solidFill>
                  <a:srgbClr val="811C17"/>
                </a:solidFill>
              </a:rPr>
              <a:t>on</a:t>
            </a:r>
            <a:r>
              <a:rPr lang="zh-CN" altLang="en-US" sz="1400" b="1" dirty="0">
                <a:solidFill>
                  <a:srgbClr val="811C17"/>
                </a:solidFill>
              </a:rPr>
              <a:t> </a:t>
            </a:r>
            <a:r>
              <a:rPr lang="en-US" altLang="zh-CN" sz="1400" b="1" dirty="0">
                <a:solidFill>
                  <a:srgbClr val="811C17"/>
                </a:solidFill>
              </a:rPr>
              <a:t>walking</a:t>
            </a:r>
            <a:endParaRPr lang="zh-CN" altLang="en-US" sz="1400" b="1" dirty="0">
              <a:solidFill>
                <a:srgbClr val="811C17"/>
              </a:solidFill>
            </a:endParaRPr>
          </a:p>
        </p:txBody>
      </p:sp>
      <p:cxnSp>
        <p:nvCxnSpPr>
          <p:cNvPr id="45" name="直接连接符 44">
            <a:extLst>
              <a:ext uri="{FF2B5EF4-FFF2-40B4-BE49-F238E27FC236}">
                <a16:creationId xmlns:a16="http://schemas.microsoft.com/office/drawing/2014/main" id="{FCEB05C2-A093-4ECB-9286-E6FF2C56B444}"/>
              </a:ext>
            </a:extLst>
          </p:cNvPr>
          <p:cNvCxnSpPr/>
          <p:nvPr/>
        </p:nvCxnSpPr>
        <p:spPr>
          <a:xfrm>
            <a:off x="2987824" y="4574044"/>
            <a:ext cx="0" cy="311674"/>
          </a:xfrm>
          <a:prstGeom prst="line">
            <a:avLst/>
          </a:prstGeom>
        </p:spPr>
        <p:style>
          <a:lnRef idx="2">
            <a:schemeClr val="accent1"/>
          </a:lnRef>
          <a:fillRef idx="0">
            <a:schemeClr val="accent1"/>
          </a:fillRef>
          <a:effectRef idx="1">
            <a:schemeClr val="accent1"/>
          </a:effectRef>
          <a:fontRef idx="minor">
            <a:schemeClr val="tx1"/>
          </a:fontRef>
        </p:style>
      </p:cxnSp>
      <p:sp>
        <p:nvSpPr>
          <p:cNvPr id="46" name="文本框 45">
            <a:extLst>
              <a:ext uri="{FF2B5EF4-FFF2-40B4-BE49-F238E27FC236}">
                <a16:creationId xmlns:a16="http://schemas.microsoft.com/office/drawing/2014/main" id="{BCAE7282-3A1C-4FE5-AB55-D5CE57D659A9}"/>
              </a:ext>
            </a:extLst>
          </p:cNvPr>
          <p:cNvSpPr txBox="1"/>
          <p:nvPr/>
        </p:nvSpPr>
        <p:spPr>
          <a:xfrm>
            <a:off x="2239825" y="5961518"/>
            <a:ext cx="1864122" cy="523220"/>
          </a:xfrm>
          <a:prstGeom prst="rect">
            <a:avLst/>
          </a:prstGeom>
          <a:noFill/>
        </p:spPr>
        <p:txBody>
          <a:bodyPr wrap="square" rtlCol="0">
            <a:spAutoFit/>
          </a:bodyPr>
          <a:lstStyle/>
          <a:p>
            <a:r>
              <a:rPr lang="zh-CN" altLang="en-US" sz="1400" b="1" dirty="0">
                <a:solidFill>
                  <a:srgbClr val="326638"/>
                </a:solidFill>
              </a:rPr>
              <a:t>“无尽” 的主题结构：</a:t>
            </a:r>
            <a:endParaRPr lang="en-US" altLang="zh-CN" sz="1400" b="1" dirty="0">
              <a:solidFill>
                <a:srgbClr val="326638"/>
              </a:solidFill>
            </a:endParaRPr>
          </a:p>
          <a:p>
            <a:r>
              <a:rPr lang="en-US" altLang="zh-CN" sz="1400" b="1" dirty="0">
                <a:solidFill>
                  <a:srgbClr val="811C17"/>
                </a:solidFill>
              </a:rPr>
              <a:t>  KU</a:t>
            </a:r>
            <a:r>
              <a:rPr lang="zh-CN" altLang="en-US" sz="1400" b="1" dirty="0">
                <a:solidFill>
                  <a:srgbClr val="811C17"/>
                </a:solidFill>
              </a:rPr>
              <a:t>结构机制</a:t>
            </a:r>
          </a:p>
        </p:txBody>
      </p:sp>
      <p:sp>
        <p:nvSpPr>
          <p:cNvPr id="48" name="文本框 47">
            <a:extLst>
              <a:ext uri="{FF2B5EF4-FFF2-40B4-BE49-F238E27FC236}">
                <a16:creationId xmlns:a16="http://schemas.microsoft.com/office/drawing/2014/main" id="{08D120DE-7AAB-4331-BA4D-BE929C603DA9}"/>
              </a:ext>
            </a:extLst>
          </p:cNvPr>
          <p:cNvSpPr txBox="1"/>
          <p:nvPr/>
        </p:nvSpPr>
        <p:spPr>
          <a:xfrm>
            <a:off x="2214611" y="4803323"/>
            <a:ext cx="1833660" cy="954107"/>
          </a:xfrm>
          <a:prstGeom prst="rect">
            <a:avLst/>
          </a:prstGeom>
          <a:noFill/>
        </p:spPr>
        <p:txBody>
          <a:bodyPr wrap="square" rtlCol="0">
            <a:spAutoFit/>
          </a:bodyPr>
          <a:lstStyle/>
          <a:p>
            <a:r>
              <a:rPr lang="zh-CN" altLang="en-US" sz="1400" b="1" dirty="0">
                <a:solidFill>
                  <a:srgbClr val="326638"/>
                </a:solidFill>
              </a:rPr>
              <a:t>生态循环形式：</a:t>
            </a:r>
            <a:endParaRPr lang="en-US" altLang="zh-CN" sz="1400" b="1" dirty="0">
              <a:solidFill>
                <a:srgbClr val="326638"/>
              </a:solidFill>
            </a:endParaRPr>
          </a:p>
          <a:p>
            <a:r>
              <a:rPr lang="zh-CN" altLang="en-US" sz="1400" b="1" dirty="0">
                <a:solidFill>
                  <a:srgbClr val="002060"/>
                </a:solidFill>
              </a:rPr>
              <a:t>封闭</a:t>
            </a:r>
            <a:r>
              <a:rPr lang="en-US" altLang="zh-CN" sz="1400" b="1" dirty="0">
                <a:solidFill>
                  <a:srgbClr val="002060"/>
                </a:solidFill>
              </a:rPr>
              <a:t>—</a:t>
            </a:r>
            <a:r>
              <a:rPr lang="zh-CN" altLang="en-US" sz="1400" b="1" dirty="0">
                <a:solidFill>
                  <a:srgbClr val="002060"/>
                </a:solidFill>
              </a:rPr>
              <a:t>开放型诗歌</a:t>
            </a:r>
            <a:endParaRPr lang="en-US" altLang="zh-CN" sz="1400" b="1" dirty="0">
              <a:solidFill>
                <a:srgbClr val="002060"/>
              </a:solidFill>
            </a:endParaRPr>
          </a:p>
          <a:p>
            <a:r>
              <a:rPr lang="zh-CN" altLang="en-US" sz="1400" b="1" dirty="0">
                <a:solidFill>
                  <a:srgbClr val="811C17"/>
                </a:solidFill>
              </a:rPr>
              <a:t>小</a:t>
            </a:r>
            <a:r>
              <a:rPr lang="en-US" altLang="zh-CN" sz="1400" b="1" dirty="0" err="1">
                <a:solidFill>
                  <a:srgbClr val="811C17"/>
                </a:solidFill>
              </a:rPr>
              <a:t>ku</a:t>
            </a:r>
            <a:r>
              <a:rPr lang="zh-CN" altLang="en-US" sz="1400" b="1" dirty="0">
                <a:solidFill>
                  <a:srgbClr val="811C17"/>
                </a:solidFill>
              </a:rPr>
              <a:t>：</a:t>
            </a:r>
            <a:r>
              <a:rPr lang="zh-CN" altLang="en-US" sz="1400" b="1" dirty="0"/>
              <a:t>自然</a:t>
            </a:r>
            <a:r>
              <a:rPr lang="en-US" altLang="zh-CN" sz="1400" b="1" dirty="0"/>
              <a:t>-</a:t>
            </a:r>
            <a:r>
              <a:rPr lang="zh-CN" altLang="en-US" sz="1400" b="1" dirty="0"/>
              <a:t>禅、东西方文化意象构成</a:t>
            </a:r>
            <a:endParaRPr lang="en-US" altLang="zh-CN" sz="1400" b="1" dirty="0"/>
          </a:p>
        </p:txBody>
      </p:sp>
      <p:cxnSp>
        <p:nvCxnSpPr>
          <p:cNvPr id="61" name="直接连接符 60">
            <a:extLst>
              <a:ext uri="{FF2B5EF4-FFF2-40B4-BE49-F238E27FC236}">
                <a16:creationId xmlns:a16="http://schemas.microsoft.com/office/drawing/2014/main" id="{CF019358-791A-4726-B946-3CFD640C2C86}"/>
              </a:ext>
            </a:extLst>
          </p:cNvPr>
          <p:cNvCxnSpPr/>
          <p:nvPr/>
        </p:nvCxnSpPr>
        <p:spPr>
          <a:xfrm>
            <a:off x="2987824" y="5683781"/>
            <a:ext cx="0" cy="311674"/>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直接连接符 62">
            <a:extLst>
              <a:ext uri="{FF2B5EF4-FFF2-40B4-BE49-F238E27FC236}">
                <a16:creationId xmlns:a16="http://schemas.microsoft.com/office/drawing/2014/main" id="{3A8502D2-E627-4002-8EBB-3FB6618BCBEF}"/>
              </a:ext>
            </a:extLst>
          </p:cNvPr>
          <p:cNvCxnSpPr/>
          <p:nvPr/>
        </p:nvCxnSpPr>
        <p:spPr>
          <a:xfrm>
            <a:off x="4103947" y="1578278"/>
            <a:ext cx="828093" cy="281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接连接符 65">
            <a:extLst>
              <a:ext uri="{FF2B5EF4-FFF2-40B4-BE49-F238E27FC236}">
                <a16:creationId xmlns:a16="http://schemas.microsoft.com/office/drawing/2014/main" id="{45538EDB-E020-4E14-AB39-CB476F7E51BE}"/>
              </a:ext>
            </a:extLst>
          </p:cNvPr>
          <p:cNvCxnSpPr>
            <a:cxnSpLocks/>
          </p:cNvCxnSpPr>
          <p:nvPr/>
        </p:nvCxnSpPr>
        <p:spPr>
          <a:xfrm>
            <a:off x="5076056" y="2202413"/>
            <a:ext cx="0" cy="414922"/>
          </a:xfrm>
          <a:prstGeom prst="line">
            <a:avLst/>
          </a:prstGeom>
        </p:spPr>
        <p:style>
          <a:lnRef idx="2">
            <a:schemeClr val="accent1"/>
          </a:lnRef>
          <a:fillRef idx="0">
            <a:schemeClr val="accent1"/>
          </a:fillRef>
          <a:effectRef idx="1">
            <a:schemeClr val="accent1"/>
          </a:effectRef>
          <a:fontRef idx="minor">
            <a:schemeClr val="tx1"/>
          </a:fontRef>
        </p:style>
      </p:cxnSp>
      <p:sp>
        <p:nvSpPr>
          <p:cNvPr id="67" name="文本框 66">
            <a:extLst>
              <a:ext uri="{FF2B5EF4-FFF2-40B4-BE49-F238E27FC236}">
                <a16:creationId xmlns:a16="http://schemas.microsoft.com/office/drawing/2014/main" id="{7C40FB5E-A349-489D-93E4-8FDD60E2D3DE}"/>
              </a:ext>
            </a:extLst>
          </p:cNvPr>
          <p:cNvSpPr txBox="1"/>
          <p:nvPr/>
        </p:nvSpPr>
        <p:spPr>
          <a:xfrm>
            <a:off x="4129399" y="2622779"/>
            <a:ext cx="2542637" cy="1364284"/>
          </a:xfrm>
          <a:prstGeom prst="rect">
            <a:avLst/>
          </a:prstGeom>
          <a:noFill/>
        </p:spPr>
        <p:txBody>
          <a:bodyPr wrap="square" rtlCol="0">
            <a:spAutoFit/>
          </a:bodyPr>
          <a:lstStyle/>
          <a:p>
            <a:pPr>
              <a:lnSpc>
                <a:spcPct val="120000"/>
              </a:lnSpc>
            </a:pPr>
            <a:r>
              <a:rPr lang="zh-CN" altLang="en-US" sz="1400" b="1" dirty="0">
                <a:solidFill>
                  <a:srgbClr val="0070C0"/>
                </a:solidFill>
              </a:rPr>
              <a:t>山川：宇宙规律的有形表现</a:t>
            </a:r>
            <a:endParaRPr lang="en-US" altLang="zh-CN" sz="1400" b="1" dirty="0">
              <a:solidFill>
                <a:srgbClr val="0070C0"/>
              </a:solidFill>
            </a:endParaRPr>
          </a:p>
          <a:p>
            <a:pPr>
              <a:lnSpc>
                <a:spcPct val="120000"/>
              </a:lnSpc>
            </a:pPr>
            <a:r>
              <a:rPr lang="zh-CN" altLang="en-US" sz="1400" b="1" dirty="0">
                <a:solidFill>
                  <a:srgbClr val="002060"/>
                </a:solidFill>
              </a:rPr>
              <a:t>禅道：</a:t>
            </a:r>
            <a:r>
              <a:rPr lang="zh-CN" altLang="en-US" sz="1400" b="1" dirty="0"/>
              <a:t>静、空、无、道、</a:t>
            </a:r>
            <a:endParaRPr lang="en-US" altLang="zh-CN" sz="1400" b="1" dirty="0"/>
          </a:p>
          <a:p>
            <a:pPr>
              <a:lnSpc>
                <a:spcPct val="120000"/>
              </a:lnSpc>
            </a:pPr>
            <a:r>
              <a:rPr lang="zh-CN" altLang="en-US" sz="1400" b="1" dirty="0"/>
              <a:t>不二、无常、事事无碍、</a:t>
            </a:r>
            <a:endParaRPr lang="en-US" altLang="zh-CN" sz="1400" b="1" dirty="0"/>
          </a:p>
          <a:p>
            <a:pPr>
              <a:lnSpc>
                <a:spcPct val="120000"/>
              </a:lnSpc>
            </a:pPr>
            <a:r>
              <a:rPr lang="zh-CN" altLang="en-US" sz="1400" b="1" dirty="0"/>
              <a:t>因陀罗网、光年、佛像、</a:t>
            </a:r>
            <a:endParaRPr lang="en-US" altLang="zh-CN" sz="1400" b="1" dirty="0"/>
          </a:p>
          <a:p>
            <a:pPr>
              <a:lnSpc>
                <a:spcPct val="120000"/>
              </a:lnSpc>
            </a:pPr>
            <a:r>
              <a:rPr lang="zh-CN" altLang="en-US" sz="1400" b="1" dirty="0"/>
              <a:t>创世神话：日本、印第安部落</a:t>
            </a:r>
          </a:p>
        </p:txBody>
      </p:sp>
      <p:cxnSp>
        <p:nvCxnSpPr>
          <p:cNvPr id="68" name="直接连接符 67">
            <a:extLst>
              <a:ext uri="{FF2B5EF4-FFF2-40B4-BE49-F238E27FC236}">
                <a16:creationId xmlns:a16="http://schemas.microsoft.com/office/drawing/2014/main" id="{2289F264-A199-4DBF-9519-C54AA228B91E}"/>
              </a:ext>
            </a:extLst>
          </p:cNvPr>
          <p:cNvCxnSpPr/>
          <p:nvPr/>
        </p:nvCxnSpPr>
        <p:spPr>
          <a:xfrm>
            <a:off x="5148063" y="3937993"/>
            <a:ext cx="0" cy="354458"/>
          </a:xfrm>
          <a:prstGeom prst="line">
            <a:avLst/>
          </a:prstGeom>
        </p:spPr>
        <p:style>
          <a:lnRef idx="2">
            <a:schemeClr val="accent1"/>
          </a:lnRef>
          <a:fillRef idx="0">
            <a:schemeClr val="accent1"/>
          </a:fillRef>
          <a:effectRef idx="1">
            <a:schemeClr val="accent1"/>
          </a:effectRef>
          <a:fontRef idx="minor">
            <a:schemeClr val="tx1"/>
          </a:fontRef>
        </p:style>
      </p:cxnSp>
      <p:sp>
        <p:nvSpPr>
          <p:cNvPr id="70" name="文本框 69">
            <a:extLst>
              <a:ext uri="{FF2B5EF4-FFF2-40B4-BE49-F238E27FC236}">
                <a16:creationId xmlns:a16="http://schemas.microsoft.com/office/drawing/2014/main" id="{A720F3DA-E8B5-4628-98C7-2EF3B813408C}"/>
              </a:ext>
            </a:extLst>
          </p:cNvPr>
          <p:cNvSpPr txBox="1"/>
          <p:nvPr/>
        </p:nvSpPr>
        <p:spPr>
          <a:xfrm>
            <a:off x="4262500" y="4264173"/>
            <a:ext cx="2016627" cy="307777"/>
          </a:xfrm>
          <a:prstGeom prst="rect">
            <a:avLst/>
          </a:prstGeom>
          <a:noFill/>
        </p:spPr>
        <p:txBody>
          <a:bodyPr wrap="square" rtlCol="0">
            <a:spAutoFit/>
          </a:bodyPr>
          <a:lstStyle/>
          <a:p>
            <a:r>
              <a:rPr lang="zh-CN" altLang="en-US" sz="1400" b="1" dirty="0">
                <a:solidFill>
                  <a:srgbClr val="326638"/>
                </a:solidFill>
              </a:rPr>
              <a:t>无尽穿梭</a:t>
            </a:r>
            <a:r>
              <a:rPr lang="zh-CN" altLang="en-US" sz="1400" b="1" dirty="0">
                <a:solidFill>
                  <a:srgbClr val="002060"/>
                </a:solidFill>
              </a:rPr>
              <a:t>：</a:t>
            </a:r>
            <a:r>
              <a:rPr lang="zh-CN" altLang="en-US" sz="1400" b="1" dirty="0">
                <a:solidFill>
                  <a:srgbClr val="811C17"/>
                </a:solidFill>
              </a:rPr>
              <a:t>外景 </a:t>
            </a:r>
            <a:r>
              <a:rPr lang="en-US" altLang="zh-CN" sz="1400" b="1" dirty="0">
                <a:solidFill>
                  <a:srgbClr val="811C17"/>
                </a:solidFill>
              </a:rPr>
              <a:t>+ </a:t>
            </a:r>
            <a:r>
              <a:rPr lang="zh-CN" altLang="en-US" sz="1400" b="1" dirty="0">
                <a:solidFill>
                  <a:srgbClr val="811C17"/>
                </a:solidFill>
              </a:rPr>
              <a:t>内景</a:t>
            </a:r>
          </a:p>
        </p:txBody>
      </p:sp>
      <p:sp>
        <p:nvSpPr>
          <p:cNvPr id="72" name="文本框 71">
            <a:extLst>
              <a:ext uri="{FF2B5EF4-FFF2-40B4-BE49-F238E27FC236}">
                <a16:creationId xmlns:a16="http://schemas.microsoft.com/office/drawing/2014/main" id="{9F94C504-4CA5-4FE5-8EB1-2FD7360D64D4}"/>
              </a:ext>
            </a:extLst>
          </p:cNvPr>
          <p:cNvSpPr txBox="1"/>
          <p:nvPr/>
        </p:nvSpPr>
        <p:spPr>
          <a:xfrm>
            <a:off x="4297130" y="6168071"/>
            <a:ext cx="2255816" cy="307777"/>
          </a:xfrm>
          <a:prstGeom prst="rect">
            <a:avLst/>
          </a:prstGeom>
          <a:noFill/>
        </p:spPr>
        <p:txBody>
          <a:bodyPr wrap="square" rtlCol="0">
            <a:spAutoFit/>
          </a:bodyPr>
          <a:lstStyle/>
          <a:p>
            <a:r>
              <a:rPr lang="zh-CN" altLang="en-US" sz="1400" b="1" dirty="0">
                <a:solidFill>
                  <a:srgbClr val="326638"/>
                </a:solidFill>
              </a:rPr>
              <a:t>生态循环能量：</a:t>
            </a:r>
            <a:r>
              <a:rPr lang="zh-CN" altLang="en-US" sz="1400" b="1" dirty="0">
                <a:solidFill>
                  <a:srgbClr val="811C17"/>
                </a:solidFill>
              </a:rPr>
              <a:t>阴阳转化</a:t>
            </a:r>
            <a:endParaRPr lang="zh-CN" altLang="en-US" sz="1400" b="1" dirty="0">
              <a:solidFill>
                <a:srgbClr val="326638"/>
              </a:solidFill>
            </a:endParaRPr>
          </a:p>
        </p:txBody>
      </p:sp>
      <p:cxnSp>
        <p:nvCxnSpPr>
          <p:cNvPr id="74" name="直接连接符 73">
            <a:extLst>
              <a:ext uri="{FF2B5EF4-FFF2-40B4-BE49-F238E27FC236}">
                <a16:creationId xmlns:a16="http://schemas.microsoft.com/office/drawing/2014/main" id="{B380FB05-1BC8-425A-B4CE-A2CC3A9898A3}"/>
              </a:ext>
            </a:extLst>
          </p:cNvPr>
          <p:cNvCxnSpPr/>
          <p:nvPr/>
        </p:nvCxnSpPr>
        <p:spPr>
          <a:xfrm>
            <a:off x="4103947" y="1578278"/>
            <a:ext cx="2801761" cy="316358"/>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直接连接符 74">
            <a:extLst>
              <a:ext uri="{FF2B5EF4-FFF2-40B4-BE49-F238E27FC236}">
                <a16:creationId xmlns:a16="http://schemas.microsoft.com/office/drawing/2014/main" id="{09490BA9-DE0F-4F6F-9E14-C95F6976A829}"/>
              </a:ext>
            </a:extLst>
          </p:cNvPr>
          <p:cNvCxnSpPr/>
          <p:nvPr/>
        </p:nvCxnSpPr>
        <p:spPr>
          <a:xfrm>
            <a:off x="5148063" y="4511900"/>
            <a:ext cx="0" cy="354458"/>
          </a:xfrm>
          <a:prstGeom prst="line">
            <a:avLst/>
          </a:prstGeom>
        </p:spPr>
        <p:style>
          <a:lnRef idx="2">
            <a:schemeClr val="accent1"/>
          </a:lnRef>
          <a:fillRef idx="0">
            <a:schemeClr val="accent1"/>
          </a:fillRef>
          <a:effectRef idx="1">
            <a:schemeClr val="accent1"/>
          </a:effectRef>
          <a:fontRef idx="minor">
            <a:schemeClr val="tx1"/>
          </a:fontRef>
        </p:style>
      </p:cxnSp>
      <p:sp>
        <p:nvSpPr>
          <p:cNvPr id="76" name="文本框 75">
            <a:extLst>
              <a:ext uri="{FF2B5EF4-FFF2-40B4-BE49-F238E27FC236}">
                <a16:creationId xmlns:a16="http://schemas.microsoft.com/office/drawing/2014/main" id="{6F988895-C185-4595-B49C-962FC6904D48}"/>
              </a:ext>
            </a:extLst>
          </p:cNvPr>
          <p:cNvSpPr txBox="1"/>
          <p:nvPr/>
        </p:nvSpPr>
        <p:spPr>
          <a:xfrm>
            <a:off x="4132895" y="4885718"/>
            <a:ext cx="2357581" cy="523220"/>
          </a:xfrm>
          <a:prstGeom prst="rect">
            <a:avLst/>
          </a:prstGeom>
          <a:noFill/>
        </p:spPr>
        <p:txBody>
          <a:bodyPr wrap="square" rtlCol="0">
            <a:spAutoFit/>
          </a:bodyPr>
          <a:lstStyle/>
          <a:p>
            <a:r>
              <a:rPr lang="zh-CN" altLang="en-US" sz="1400" b="1" dirty="0">
                <a:solidFill>
                  <a:srgbClr val="002060"/>
                </a:solidFill>
              </a:rPr>
              <a:t>混沌且有序的大千世界：</a:t>
            </a:r>
            <a:endParaRPr lang="en-US" altLang="zh-CN" sz="1400" b="1" dirty="0">
              <a:solidFill>
                <a:srgbClr val="002060"/>
              </a:solidFill>
            </a:endParaRPr>
          </a:p>
          <a:p>
            <a:r>
              <a:rPr lang="zh-CN" altLang="en-US" sz="1400" b="1" dirty="0"/>
              <a:t>薄雾、清水、岩层、气流等</a:t>
            </a:r>
            <a:endParaRPr lang="en-US" altLang="zh-CN" sz="1400" b="1" dirty="0"/>
          </a:p>
        </p:txBody>
      </p:sp>
      <p:cxnSp>
        <p:nvCxnSpPr>
          <p:cNvPr id="77" name="直接连接符 76">
            <a:extLst>
              <a:ext uri="{FF2B5EF4-FFF2-40B4-BE49-F238E27FC236}">
                <a16:creationId xmlns:a16="http://schemas.microsoft.com/office/drawing/2014/main" id="{60267BE9-5E13-4976-A802-860723854D03}"/>
              </a:ext>
            </a:extLst>
          </p:cNvPr>
          <p:cNvCxnSpPr/>
          <p:nvPr/>
        </p:nvCxnSpPr>
        <p:spPr>
          <a:xfrm>
            <a:off x="5178052" y="5306790"/>
            <a:ext cx="0" cy="354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直接连接符 78">
            <a:extLst>
              <a:ext uri="{FF2B5EF4-FFF2-40B4-BE49-F238E27FC236}">
                <a16:creationId xmlns:a16="http://schemas.microsoft.com/office/drawing/2014/main" id="{0B1907C8-1243-4032-81AA-F13C9B935FB3}"/>
              </a:ext>
            </a:extLst>
          </p:cNvPr>
          <p:cNvCxnSpPr>
            <a:cxnSpLocks/>
          </p:cNvCxnSpPr>
          <p:nvPr/>
        </p:nvCxnSpPr>
        <p:spPr>
          <a:xfrm>
            <a:off x="7546845" y="2165656"/>
            <a:ext cx="0" cy="451679"/>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直接连接符 80">
            <a:extLst>
              <a:ext uri="{FF2B5EF4-FFF2-40B4-BE49-F238E27FC236}">
                <a16:creationId xmlns:a16="http://schemas.microsoft.com/office/drawing/2014/main" id="{2422A6BD-3BC1-45CC-B313-0E03CE65B5C6}"/>
              </a:ext>
            </a:extLst>
          </p:cNvPr>
          <p:cNvCxnSpPr>
            <a:cxnSpLocks/>
          </p:cNvCxnSpPr>
          <p:nvPr/>
        </p:nvCxnSpPr>
        <p:spPr>
          <a:xfrm>
            <a:off x="5178052" y="5871448"/>
            <a:ext cx="0" cy="298941"/>
          </a:xfrm>
          <a:prstGeom prst="line">
            <a:avLst/>
          </a:prstGeom>
        </p:spPr>
        <p:style>
          <a:lnRef idx="2">
            <a:schemeClr val="accent1"/>
          </a:lnRef>
          <a:fillRef idx="0">
            <a:schemeClr val="accent1"/>
          </a:fillRef>
          <a:effectRef idx="1">
            <a:schemeClr val="accent1"/>
          </a:effectRef>
          <a:fontRef idx="minor">
            <a:schemeClr val="tx1"/>
          </a:fontRef>
        </p:style>
      </p:cxnSp>
      <p:sp>
        <p:nvSpPr>
          <p:cNvPr id="82" name="文本框 81">
            <a:extLst>
              <a:ext uri="{FF2B5EF4-FFF2-40B4-BE49-F238E27FC236}">
                <a16:creationId xmlns:a16="http://schemas.microsoft.com/office/drawing/2014/main" id="{86DF9E8A-D23C-4F62-B6DA-290D45E683CC}"/>
              </a:ext>
            </a:extLst>
          </p:cNvPr>
          <p:cNvSpPr txBox="1"/>
          <p:nvPr/>
        </p:nvSpPr>
        <p:spPr>
          <a:xfrm>
            <a:off x="4368662" y="5653741"/>
            <a:ext cx="1998583" cy="307777"/>
          </a:xfrm>
          <a:prstGeom prst="rect">
            <a:avLst/>
          </a:prstGeom>
          <a:noFill/>
        </p:spPr>
        <p:txBody>
          <a:bodyPr wrap="square" rtlCol="0">
            <a:spAutoFit/>
          </a:bodyPr>
          <a:lstStyle/>
          <a:p>
            <a:r>
              <a:rPr lang="zh-CN" altLang="en-US" sz="1400" b="1" dirty="0">
                <a:solidFill>
                  <a:srgbClr val="326638"/>
                </a:solidFill>
              </a:rPr>
              <a:t>生态位：</a:t>
            </a:r>
            <a:r>
              <a:rPr lang="zh-CN" altLang="en-US" sz="1400" b="1" dirty="0">
                <a:solidFill>
                  <a:srgbClr val="811C17"/>
                </a:solidFill>
              </a:rPr>
              <a:t>万物各居其位</a:t>
            </a:r>
          </a:p>
        </p:txBody>
      </p:sp>
      <p:sp>
        <p:nvSpPr>
          <p:cNvPr id="93" name="文本框 92">
            <a:extLst>
              <a:ext uri="{FF2B5EF4-FFF2-40B4-BE49-F238E27FC236}">
                <a16:creationId xmlns:a16="http://schemas.microsoft.com/office/drawing/2014/main" id="{A9E66593-C345-401C-9CD0-177F40A77B0A}"/>
              </a:ext>
            </a:extLst>
          </p:cNvPr>
          <p:cNvSpPr txBox="1"/>
          <p:nvPr/>
        </p:nvSpPr>
        <p:spPr>
          <a:xfrm>
            <a:off x="6626545" y="1879437"/>
            <a:ext cx="1599246" cy="307777"/>
          </a:xfrm>
          <a:prstGeom prst="rect">
            <a:avLst/>
          </a:prstGeom>
          <a:noFill/>
        </p:spPr>
        <p:txBody>
          <a:bodyPr wrap="square" rtlCol="0">
            <a:spAutoFit/>
          </a:bodyPr>
          <a:lstStyle/>
          <a:p>
            <a:r>
              <a:rPr lang="zh-CN" altLang="en-US" sz="1400" b="1" dirty="0">
                <a:solidFill>
                  <a:srgbClr val="326638"/>
                </a:solidFill>
              </a:rPr>
              <a:t> 生态循环叙述者</a:t>
            </a:r>
          </a:p>
        </p:txBody>
      </p:sp>
      <p:sp>
        <p:nvSpPr>
          <p:cNvPr id="96" name="文本框 95">
            <a:extLst>
              <a:ext uri="{FF2B5EF4-FFF2-40B4-BE49-F238E27FC236}">
                <a16:creationId xmlns:a16="http://schemas.microsoft.com/office/drawing/2014/main" id="{782E8F9D-21F5-4500-B0E0-064252F7F468}"/>
              </a:ext>
            </a:extLst>
          </p:cNvPr>
          <p:cNvSpPr txBox="1"/>
          <p:nvPr/>
        </p:nvSpPr>
        <p:spPr>
          <a:xfrm>
            <a:off x="6641409" y="2596294"/>
            <a:ext cx="2364509" cy="523220"/>
          </a:xfrm>
          <a:prstGeom prst="rect">
            <a:avLst/>
          </a:prstGeom>
          <a:noFill/>
        </p:spPr>
        <p:txBody>
          <a:bodyPr wrap="square" rtlCol="0">
            <a:spAutoFit/>
          </a:bodyPr>
          <a:lstStyle/>
          <a:p>
            <a:r>
              <a:rPr lang="zh-CN" altLang="en-US" sz="1400" b="1" dirty="0">
                <a:solidFill>
                  <a:srgbClr val="002060"/>
                </a:solidFill>
              </a:rPr>
              <a:t>自然万物；有情物 </a:t>
            </a:r>
            <a:r>
              <a:rPr lang="en-US" altLang="zh-CN" sz="1400" b="1" dirty="0">
                <a:solidFill>
                  <a:srgbClr val="002060"/>
                </a:solidFill>
              </a:rPr>
              <a:t>+ </a:t>
            </a:r>
            <a:r>
              <a:rPr lang="zh-CN" altLang="en-US" sz="1400" b="1" dirty="0">
                <a:solidFill>
                  <a:srgbClr val="002060"/>
                </a:solidFill>
              </a:rPr>
              <a:t>无情物</a:t>
            </a:r>
            <a:endParaRPr lang="en-US" altLang="zh-CN" sz="1400" b="1" dirty="0">
              <a:solidFill>
                <a:srgbClr val="002060"/>
              </a:solidFill>
            </a:endParaRPr>
          </a:p>
          <a:p>
            <a:r>
              <a:rPr lang="zh-CN" altLang="en-US" sz="1400" b="1" dirty="0">
                <a:solidFill>
                  <a:srgbClr val="002060"/>
                </a:solidFill>
              </a:rPr>
              <a:t>含人类；</a:t>
            </a:r>
            <a:r>
              <a:rPr lang="zh-CN" altLang="en-US" sz="1400" b="1" dirty="0">
                <a:solidFill>
                  <a:srgbClr val="0070C0"/>
                </a:solidFill>
              </a:rPr>
              <a:t>万物皆有佛性</a:t>
            </a:r>
          </a:p>
        </p:txBody>
      </p:sp>
      <p:cxnSp>
        <p:nvCxnSpPr>
          <p:cNvPr id="97" name="直接连接符 96">
            <a:extLst>
              <a:ext uri="{FF2B5EF4-FFF2-40B4-BE49-F238E27FC236}">
                <a16:creationId xmlns:a16="http://schemas.microsoft.com/office/drawing/2014/main" id="{B611E274-79C2-476E-96BD-37CC22A0E085}"/>
              </a:ext>
            </a:extLst>
          </p:cNvPr>
          <p:cNvCxnSpPr>
            <a:cxnSpLocks/>
          </p:cNvCxnSpPr>
          <p:nvPr/>
        </p:nvCxnSpPr>
        <p:spPr>
          <a:xfrm>
            <a:off x="7596335" y="3066372"/>
            <a:ext cx="0" cy="238549"/>
          </a:xfrm>
          <a:prstGeom prst="line">
            <a:avLst/>
          </a:prstGeom>
        </p:spPr>
        <p:style>
          <a:lnRef idx="2">
            <a:schemeClr val="accent1"/>
          </a:lnRef>
          <a:fillRef idx="0">
            <a:schemeClr val="accent1"/>
          </a:fillRef>
          <a:effectRef idx="1">
            <a:schemeClr val="accent1"/>
          </a:effectRef>
          <a:fontRef idx="minor">
            <a:schemeClr val="tx1"/>
          </a:fontRef>
        </p:style>
      </p:cxnSp>
      <p:sp>
        <p:nvSpPr>
          <p:cNvPr id="98" name="文本框 97">
            <a:extLst>
              <a:ext uri="{FF2B5EF4-FFF2-40B4-BE49-F238E27FC236}">
                <a16:creationId xmlns:a16="http://schemas.microsoft.com/office/drawing/2014/main" id="{71029703-A514-4C0B-8E15-C329088E8455}"/>
              </a:ext>
            </a:extLst>
          </p:cNvPr>
          <p:cNvSpPr txBox="1"/>
          <p:nvPr/>
        </p:nvSpPr>
        <p:spPr>
          <a:xfrm>
            <a:off x="6471171" y="3278889"/>
            <a:ext cx="2617013" cy="307777"/>
          </a:xfrm>
          <a:prstGeom prst="rect">
            <a:avLst/>
          </a:prstGeom>
          <a:noFill/>
        </p:spPr>
        <p:txBody>
          <a:bodyPr wrap="square" rtlCol="0">
            <a:spAutoFit/>
          </a:bodyPr>
          <a:lstStyle/>
          <a:p>
            <a:r>
              <a:rPr lang="zh-CN" altLang="en-US" sz="1400" b="1" dirty="0">
                <a:solidFill>
                  <a:srgbClr val="811C17"/>
                </a:solidFill>
              </a:rPr>
              <a:t>自然文本、自然</a:t>
            </a:r>
            <a:r>
              <a:rPr lang="en-US" altLang="zh-CN" sz="1400" b="1" dirty="0">
                <a:solidFill>
                  <a:srgbClr val="811C17"/>
                </a:solidFill>
              </a:rPr>
              <a:t>-</a:t>
            </a:r>
            <a:r>
              <a:rPr lang="zh-CN" altLang="en-US" sz="1400" b="1" dirty="0">
                <a:solidFill>
                  <a:srgbClr val="811C17"/>
                </a:solidFill>
              </a:rPr>
              <a:t>文本、诗书画</a:t>
            </a:r>
          </a:p>
        </p:txBody>
      </p:sp>
      <p:cxnSp>
        <p:nvCxnSpPr>
          <p:cNvPr id="99" name="直接连接符 98">
            <a:extLst>
              <a:ext uri="{FF2B5EF4-FFF2-40B4-BE49-F238E27FC236}">
                <a16:creationId xmlns:a16="http://schemas.microsoft.com/office/drawing/2014/main" id="{852E853B-CC74-4604-86D6-532792CDFBE3}"/>
              </a:ext>
            </a:extLst>
          </p:cNvPr>
          <p:cNvCxnSpPr>
            <a:cxnSpLocks/>
          </p:cNvCxnSpPr>
          <p:nvPr/>
        </p:nvCxnSpPr>
        <p:spPr>
          <a:xfrm>
            <a:off x="7609615" y="3567416"/>
            <a:ext cx="0" cy="287845"/>
          </a:xfrm>
          <a:prstGeom prst="line">
            <a:avLst/>
          </a:prstGeom>
        </p:spPr>
        <p:style>
          <a:lnRef idx="2">
            <a:schemeClr val="accent1"/>
          </a:lnRef>
          <a:fillRef idx="0">
            <a:schemeClr val="accent1"/>
          </a:fillRef>
          <a:effectRef idx="1">
            <a:schemeClr val="accent1"/>
          </a:effectRef>
          <a:fontRef idx="minor">
            <a:schemeClr val="tx1"/>
          </a:fontRef>
        </p:style>
      </p:cxnSp>
      <p:sp>
        <p:nvSpPr>
          <p:cNvPr id="100" name="文本框 99">
            <a:extLst>
              <a:ext uri="{FF2B5EF4-FFF2-40B4-BE49-F238E27FC236}">
                <a16:creationId xmlns:a16="http://schemas.microsoft.com/office/drawing/2014/main" id="{FBC0872F-F22C-44B9-A37C-D97F0BB7351A}"/>
              </a:ext>
            </a:extLst>
          </p:cNvPr>
          <p:cNvSpPr txBox="1"/>
          <p:nvPr/>
        </p:nvSpPr>
        <p:spPr>
          <a:xfrm>
            <a:off x="6946628" y="3809097"/>
            <a:ext cx="1422279" cy="523220"/>
          </a:xfrm>
          <a:prstGeom prst="rect">
            <a:avLst/>
          </a:prstGeom>
          <a:noFill/>
        </p:spPr>
        <p:txBody>
          <a:bodyPr wrap="square" rtlCol="0">
            <a:spAutoFit/>
          </a:bodyPr>
          <a:lstStyle/>
          <a:p>
            <a:r>
              <a:rPr lang="zh-CN" altLang="en-US" sz="1400" b="1" dirty="0">
                <a:solidFill>
                  <a:srgbClr val="326638"/>
                </a:solidFill>
              </a:rPr>
              <a:t> 生态循环意象：</a:t>
            </a:r>
            <a:endParaRPr lang="en-US" altLang="zh-CN" sz="1400" b="1" dirty="0">
              <a:solidFill>
                <a:srgbClr val="326638"/>
              </a:solidFill>
            </a:endParaRPr>
          </a:p>
          <a:p>
            <a:r>
              <a:rPr lang="zh-CN" altLang="en-US" sz="1400" b="1" dirty="0">
                <a:solidFill>
                  <a:srgbClr val="811C17"/>
                </a:solidFill>
              </a:rPr>
              <a:t>大</a:t>
            </a:r>
            <a:r>
              <a:rPr lang="en-US" altLang="zh-CN" sz="1400" b="1" dirty="0">
                <a:solidFill>
                  <a:srgbClr val="811C17"/>
                </a:solidFill>
              </a:rPr>
              <a:t>KU + </a:t>
            </a:r>
            <a:r>
              <a:rPr lang="zh-CN" altLang="en-US" sz="1400" b="1" dirty="0">
                <a:solidFill>
                  <a:srgbClr val="811C17"/>
                </a:solidFill>
              </a:rPr>
              <a:t>小</a:t>
            </a:r>
            <a:r>
              <a:rPr lang="en-US" altLang="zh-CN" sz="1400" b="1" dirty="0" err="1">
                <a:solidFill>
                  <a:srgbClr val="811C17"/>
                </a:solidFill>
              </a:rPr>
              <a:t>ku</a:t>
            </a:r>
            <a:endParaRPr lang="zh-CN" altLang="en-US" sz="1400" b="1" dirty="0">
              <a:solidFill>
                <a:srgbClr val="326638"/>
              </a:solidFill>
            </a:endParaRPr>
          </a:p>
        </p:txBody>
      </p:sp>
      <p:cxnSp>
        <p:nvCxnSpPr>
          <p:cNvPr id="102" name="直接连接符 101">
            <a:extLst>
              <a:ext uri="{FF2B5EF4-FFF2-40B4-BE49-F238E27FC236}">
                <a16:creationId xmlns:a16="http://schemas.microsoft.com/office/drawing/2014/main" id="{22CE194F-114F-408B-9EC0-5D30C7536B2A}"/>
              </a:ext>
            </a:extLst>
          </p:cNvPr>
          <p:cNvCxnSpPr/>
          <p:nvPr/>
        </p:nvCxnSpPr>
        <p:spPr>
          <a:xfrm>
            <a:off x="7611259" y="4236916"/>
            <a:ext cx="0" cy="354458"/>
          </a:xfrm>
          <a:prstGeom prst="line">
            <a:avLst/>
          </a:prstGeom>
        </p:spPr>
        <p:style>
          <a:lnRef idx="2">
            <a:schemeClr val="accent1"/>
          </a:lnRef>
          <a:fillRef idx="0">
            <a:schemeClr val="accent1"/>
          </a:fillRef>
          <a:effectRef idx="1">
            <a:schemeClr val="accent1"/>
          </a:effectRef>
          <a:fontRef idx="minor">
            <a:schemeClr val="tx1"/>
          </a:fontRef>
        </p:style>
      </p:cxnSp>
      <p:sp>
        <p:nvSpPr>
          <p:cNvPr id="103" name="文本框 102">
            <a:extLst>
              <a:ext uri="{FF2B5EF4-FFF2-40B4-BE49-F238E27FC236}">
                <a16:creationId xmlns:a16="http://schemas.microsoft.com/office/drawing/2014/main" id="{92C36BDB-7A75-408B-8065-20CA383FFC51}"/>
              </a:ext>
            </a:extLst>
          </p:cNvPr>
          <p:cNvSpPr txBox="1"/>
          <p:nvPr/>
        </p:nvSpPr>
        <p:spPr>
          <a:xfrm>
            <a:off x="6815790" y="4591374"/>
            <a:ext cx="2094992" cy="847220"/>
          </a:xfrm>
          <a:prstGeom prst="rect">
            <a:avLst/>
          </a:prstGeom>
          <a:noFill/>
        </p:spPr>
        <p:txBody>
          <a:bodyPr wrap="square" rtlCol="0">
            <a:spAutoFit/>
          </a:bodyPr>
          <a:lstStyle/>
          <a:p>
            <a:pPr>
              <a:lnSpc>
                <a:spcPct val="120000"/>
              </a:lnSpc>
            </a:pPr>
            <a:r>
              <a:rPr lang="zh-CN" altLang="en-US" sz="1400" b="1" dirty="0">
                <a:solidFill>
                  <a:srgbClr val="002060"/>
                </a:solidFill>
              </a:rPr>
              <a:t>混沌数学：</a:t>
            </a:r>
            <a:r>
              <a:rPr lang="zh-CN" altLang="en-US" sz="1400" b="1" dirty="0">
                <a:solidFill>
                  <a:srgbClr val="811C17"/>
                </a:solidFill>
              </a:rPr>
              <a:t>奇异吸引子</a:t>
            </a:r>
            <a:endParaRPr lang="en-US" altLang="zh-CN" sz="1400" b="1" dirty="0">
              <a:solidFill>
                <a:srgbClr val="811C17"/>
              </a:solidFill>
            </a:endParaRPr>
          </a:p>
          <a:p>
            <a:pPr>
              <a:lnSpc>
                <a:spcPct val="120000"/>
              </a:lnSpc>
            </a:pPr>
            <a:r>
              <a:rPr lang="zh-CN" altLang="en-US" sz="1400" b="1" dirty="0">
                <a:solidFill>
                  <a:srgbClr val="002060"/>
                </a:solidFill>
              </a:rPr>
              <a:t>量子艺术：</a:t>
            </a:r>
            <a:r>
              <a:rPr lang="zh-CN" altLang="en-US" sz="1400" b="1" dirty="0">
                <a:solidFill>
                  <a:srgbClr val="811C17"/>
                </a:solidFill>
              </a:rPr>
              <a:t>反射喻</a:t>
            </a:r>
            <a:endParaRPr lang="en-US" altLang="zh-CN" sz="1400" b="1" dirty="0">
              <a:solidFill>
                <a:srgbClr val="811C17"/>
              </a:solidFill>
            </a:endParaRPr>
          </a:p>
          <a:p>
            <a:pPr>
              <a:lnSpc>
                <a:spcPct val="120000"/>
              </a:lnSpc>
            </a:pPr>
            <a:r>
              <a:rPr lang="zh-CN" altLang="en-US" sz="1400" b="1" dirty="0">
                <a:solidFill>
                  <a:srgbClr val="002060"/>
                </a:solidFill>
              </a:rPr>
              <a:t>几何美学：</a:t>
            </a:r>
            <a:r>
              <a:rPr lang="zh-CN" altLang="en-US" sz="1400" b="1" dirty="0">
                <a:solidFill>
                  <a:srgbClr val="811C17"/>
                </a:solidFill>
              </a:rPr>
              <a:t>分形</a:t>
            </a:r>
          </a:p>
        </p:txBody>
      </p:sp>
      <p:sp>
        <p:nvSpPr>
          <p:cNvPr id="104" name="文本框 103">
            <a:extLst>
              <a:ext uri="{FF2B5EF4-FFF2-40B4-BE49-F238E27FC236}">
                <a16:creationId xmlns:a16="http://schemas.microsoft.com/office/drawing/2014/main" id="{D6CE2204-AA66-4B89-B611-3AC2E9541F49}"/>
              </a:ext>
            </a:extLst>
          </p:cNvPr>
          <p:cNvSpPr txBox="1"/>
          <p:nvPr/>
        </p:nvSpPr>
        <p:spPr>
          <a:xfrm>
            <a:off x="6109020" y="518991"/>
            <a:ext cx="2801762" cy="701795"/>
          </a:xfrm>
          <a:prstGeom prst="rect">
            <a:avLst/>
          </a:prstGeom>
          <a:noFill/>
        </p:spPr>
        <p:txBody>
          <a:bodyPr wrap="square" rtlCol="0">
            <a:spAutoFit/>
          </a:bodyPr>
          <a:lstStyle/>
          <a:p>
            <a:pPr>
              <a:lnSpc>
                <a:spcPct val="150000"/>
              </a:lnSpc>
            </a:pPr>
            <a:r>
              <a:rPr lang="zh-CN" altLang="en-US" sz="1400" b="1" dirty="0">
                <a:solidFill>
                  <a:srgbClr val="002060"/>
                </a:solidFill>
              </a:rPr>
              <a:t> 谭琼琳：无尽之谜 </a:t>
            </a:r>
            <a:r>
              <a:rPr lang="en-US" altLang="zh-CN" sz="1400" b="1" dirty="0">
                <a:solidFill>
                  <a:srgbClr val="002060"/>
                </a:solidFill>
              </a:rPr>
              <a:t>= </a:t>
            </a:r>
            <a:r>
              <a:rPr lang="zh-CN" altLang="en-US" sz="1400" b="1" dirty="0">
                <a:solidFill>
                  <a:srgbClr val="002060"/>
                </a:solidFill>
              </a:rPr>
              <a:t>无尽之魅</a:t>
            </a:r>
            <a:endParaRPr lang="en-US" altLang="zh-CN" sz="1400" b="1" dirty="0">
              <a:solidFill>
                <a:srgbClr val="002060"/>
              </a:solidFill>
            </a:endParaRPr>
          </a:p>
          <a:p>
            <a:pPr>
              <a:lnSpc>
                <a:spcPct val="150000"/>
              </a:lnSpc>
            </a:pPr>
            <a:r>
              <a:rPr lang="en-US" altLang="zh-CN" sz="1400" b="1" i="0" dirty="0">
                <a:solidFill>
                  <a:srgbClr val="002060"/>
                </a:solidFill>
                <a:effectLst/>
                <a:latin typeface="arial" panose="020B0604020202020204" pitchFamily="34" charset="0"/>
              </a:rPr>
              <a:t>《</a:t>
            </a:r>
            <a:r>
              <a:rPr lang="zh-CN" altLang="en-US" sz="1400" b="1" i="0" dirty="0">
                <a:solidFill>
                  <a:srgbClr val="002060"/>
                </a:solidFill>
                <a:effectLst/>
                <a:latin typeface="arial" panose="020B0604020202020204" pitchFamily="34" charset="0"/>
              </a:rPr>
              <a:t>大乘庄严经论</a:t>
            </a:r>
            <a:r>
              <a:rPr lang="en-US" altLang="zh-CN" sz="1400" b="1" i="0" dirty="0">
                <a:solidFill>
                  <a:srgbClr val="002060"/>
                </a:solidFill>
                <a:effectLst/>
                <a:latin typeface="arial" panose="020B0604020202020204" pitchFamily="34" charset="0"/>
              </a:rPr>
              <a:t>》 </a:t>
            </a:r>
            <a:r>
              <a:rPr lang="zh-CN" altLang="en-US" sz="1400" b="1" dirty="0">
                <a:solidFill>
                  <a:srgbClr val="002060"/>
                </a:solidFill>
              </a:rPr>
              <a:t>：</a:t>
            </a:r>
            <a:r>
              <a:rPr lang="zh-CN" altLang="en-US" sz="1400" b="1" dirty="0">
                <a:solidFill>
                  <a:srgbClr val="326638"/>
                </a:solidFill>
              </a:rPr>
              <a:t>菩提皆烦恼</a:t>
            </a:r>
          </a:p>
        </p:txBody>
      </p:sp>
      <p:cxnSp>
        <p:nvCxnSpPr>
          <p:cNvPr id="110" name="直接连接符 109">
            <a:extLst>
              <a:ext uri="{FF2B5EF4-FFF2-40B4-BE49-F238E27FC236}">
                <a16:creationId xmlns:a16="http://schemas.microsoft.com/office/drawing/2014/main" id="{BC829FDA-9A53-49AF-AE85-DFEF8FDA1183}"/>
              </a:ext>
            </a:extLst>
          </p:cNvPr>
          <p:cNvCxnSpPr>
            <a:cxnSpLocks/>
          </p:cNvCxnSpPr>
          <p:nvPr/>
        </p:nvCxnSpPr>
        <p:spPr>
          <a:xfrm>
            <a:off x="7657767" y="5377565"/>
            <a:ext cx="0" cy="283683"/>
          </a:xfrm>
          <a:prstGeom prst="line">
            <a:avLst/>
          </a:prstGeom>
        </p:spPr>
        <p:style>
          <a:lnRef idx="2">
            <a:schemeClr val="accent1"/>
          </a:lnRef>
          <a:fillRef idx="0">
            <a:schemeClr val="accent1"/>
          </a:fillRef>
          <a:effectRef idx="1">
            <a:schemeClr val="accent1"/>
          </a:effectRef>
          <a:fontRef idx="minor">
            <a:schemeClr val="tx1"/>
          </a:fontRef>
        </p:style>
      </p:cxnSp>
      <p:sp>
        <p:nvSpPr>
          <p:cNvPr id="112" name="文本框 111">
            <a:extLst>
              <a:ext uri="{FF2B5EF4-FFF2-40B4-BE49-F238E27FC236}">
                <a16:creationId xmlns:a16="http://schemas.microsoft.com/office/drawing/2014/main" id="{16A93CA8-251E-46BC-9C2D-28E41A954234}"/>
              </a:ext>
            </a:extLst>
          </p:cNvPr>
          <p:cNvSpPr txBox="1"/>
          <p:nvPr/>
        </p:nvSpPr>
        <p:spPr>
          <a:xfrm>
            <a:off x="6746129" y="5647026"/>
            <a:ext cx="2259787" cy="307777"/>
          </a:xfrm>
          <a:prstGeom prst="rect">
            <a:avLst/>
          </a:prstGeom>
          <a:noFill/>
        </p:spPr>
        <p:txBody>
          <a:bodyPr wrap="square" rtlCol="0">
            <a:spAutoFit/>
          </a:bodyPr>
          <a:lstStyle/>
          <a:p>
            <a:r>
              <a:rPr lang="zh-CN" altLang="en-US" sz="1400" b="1" dirty="0">
                <a:solidFill>
                  <a:srgbClr val="326638"/>
                </a:solidFill>
              </a:rPr>
              <a:t>“无尽” 视觉</a:t>
            </a:r>
            <a:r>
              <a:rPr lang="en-US" altLang="zh-CN" sz="1400" b="1" dirty="0">
                <a:solidFill>
                  <a:srgbClr val="326638"/>
                </a:solidFill>
              </a:rPr>
              <a:t>-</a:t>
            </a:r>
            <a:r>
              <a:rPr lang="zh-CN" altLang="en-US" sz="1400" b="1" dirty="0">
                <a:solidFill>
                  <a:srgbClr val="326638"/>
                </a:solidFill>
              </a:rPr>
              <a:t>话语联姻图</a:t>
            </a:r>
          </a:p>
        </p:txBody>
      </p:sp>
      <p:cxnSp>
        <p:nvCxnSpPr>
          <p:cNvPr id="113" name="直接连接符 112">
            <a:extLst>
              <a:ext uri="{FF2B5EF4-FFF2-40B4-BE49-F238E27FC236}">
                <a16:creationId xmlns:a16="http://schemas.microsoft.com/office/drawing/2014/main" id="{CA791C0C-33BA-44CC-B583-1438B81233D4}"/>
              </a:ext>
            </a:extLst>
          </p:cNvPr>
          <p:cNvCxnSpPr>
            <a:cxnSpLocks/>
          </p:cNvCxnSpPr>
          <p:nvPr/>
        </p:nvCxnSpPr>
        <p:spPr>
          <a:xfrm>
            <a:off x="7657767" y="5901437"/>
            <a:ext cx="0" cy="28368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79342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223628" y="956068"/>
            <a:ext cx="144016" cy="498160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107504" y="2996952"/>
            <a:ext cx="2232248" cy="449917"/>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zh-CN" altLang="en-US" sz="2000" b="1" dirty="0"/>
              <a:t>研究内容</a:t>
            </a:r>
            <a:endParaRPr lang="en-US" altLang="zh-CN" sz="2000" b="1" dirty="0"/>
          </a:p>
        </p:txBody>
      </p:sp>
      <p:sp>
        <p:nvSpPr>
          <p:cNvPr id="4" name="TextBox 3"/>
          <p:cNvSpPr txBox="1"/>
          <p:nvPr/>
        </p:nvSpPr>
        <p:spPr>
          <a:xfrm>
            <a:off x="2315987" y="1500502"/>
            <a:ext cx="5352357" cy="3892732"/>
          </a:xfrm>
          <a:prstGeom prst="rect">
            <a:avLst/>
          </a:prstGeom>
          <a:noFill/>
        </p:spPr>
        <p:txBody>
          <a:bodyPr wrap="square" rtlCol="0">
            <a:spAutoFit/>
          </a:bodyPr>
          <a:lstStyle/>
          <a:p>
            <a:pPr>
              <a:lnSpc>
                <a:spcPct val="200000"/>
              </a:lnSpc>
            </a:pPr>
            <a:r>
              <a:rPr lang="en-US" altLang="zh-CN" b="1" dirty="0">
                <a:solidFill>
                  <a:srgbClr val="002060"/>
                </a:solidFill>
              </a:rPr>
              <a:t>I 《</a:t>
            </a:r>
            <a:r>
              <a:rPr lang="zh-CN" altLang="en-US" b="1" dirty="0">
                <a:solidFill>
                  <a:srgbClr val="002060"/>
                </a:solidFill>
              </a:rPr>
              <a:t>山河无尽</a:t>
            </a:r>
            <a:r>
              <a:rPr lang="en-US" altLang="zh-CN" b="1" dirty="0">
                <a:solidFill>
                  <a:srgbClr val="002060"/>
                </a:solidFill>
              </a:rPr>
              <a:t>》</a:t>
            </a:r>
            <a:r>
              <a:rPr lang="zh-CN" altLang="en-US" b="1" dirty="0">
                <a:solidFill>
                  <a:srgbClr val="002060"/>
                </a:solidFill>
              </a:rPr>
              <a:t>的版本、全译本与研究专著简介</a:t>
            </a:r>
            <a:endParaRPr lang="en-US" altLang="zh-CN" b="1" dirty="0">
              <a:solidFill>
                <a:srgbClr val="002060"/>
              </a:solidFill>
            </a:endParaRPr>
          </a:p>
          <a:p>
            <a:pPr>
              <a:lnSpc>
                <a:spcPct val="200000"/>
              </a:lnSpc>
            </a:pPr>
            <a:r>
              <a:rPr lang="en-US" altLang="zh-CN" b="1" dirty="0">
                <a:solidFill>
                  <a:srgbClr val="002060"/>
                </a:solidFill>
              </a:rPr>
              <a:t>II 《</a:t>
            </a:r>
            <a:r>
              <a:rPr lang="zh-CN" altLang="en-US" b="1" dirty="0">
                <a:solidFill>
                  <a:srgbClr val="002060"/>
                </a:solidFill>
              </a:rPr>
              <a:t>山河无尽</a:t>
            </a:r>
            <a:r>
              <a:rPr lang="en-US" altLang="zh-CN" b="1" dirty="0">
                <a:solidFill>
                  <a:srgbClr val="002060"/>
                </a:solidFill>
              </a:rPr>
              <a:t>》</a:t>
            </a:r>
            <a:r>
              <a:rPr lang="zh-CN" altLang="en-US" b="1" dirty="0">
                <a:solidFill>
                  <a:srgbClr val="002060"/>
                </a:solidFill>
              </a:rPr>
              <a:t>的类属、特征、技巧与译名问题</a:t>
            </a:r>
            <a:endParaRPr lang="en-US" altLang="zh-CN" b="1" dirty="0">
              <a:solidFill>
                <a:srgbClr val="002060"/>
              </a:solidFill>
            </a:endParaRPr>
          </a:p>
          <a:p>
            <a:pPr>
              <a:lnSpc>
                <a:spcPct val="200000"/>
              </a:lnSpc>
            </a:pPr>
            <a:r>
              <a:rPr lang="en-US" altLang="zh-CN" b="1" dirty="0">
                <a:solidFill>
                  <a:srgbClr val="002060"/>
                </a:solidFill>
              </a:rPr>
              <a:t>III </a:t>
            </a:r>
            <a:r>
              <a:rPr lang="zh-CN" altLang="en-US" b="1" dirty="0">
                <a:solidFill>
                  <a:srgbClr val="002060"/>
                </a:solidFill>
              </a:rPr>
              <a:t>诗人的“无尽” 之谜与“无尽”之解</a:t>
            </a:r>
            <a:endParaRPr lang="en-US" altLang="zh-CN" b="1" dirty="0">
              <a:solidFill>
                <a:srgbClr val="002060"/>
              </a:solidFill>
            </a:endParaRPr>
          </a:p>
          <a:p>
            <a:pPr>
              <a:lnSpc>
                <a:spcPct val="200000"/>
              </a:lnSpc>
            </a:pPr>
            <a:r>
              <a:rPr lang="en-US" altLang="zh-CN" b="1" dirty="0">
                <a:solidFill>
                  <a:srgbClr val="002060"/>
                </a:solidFill>
              </a:rPr>
              <a:t>IV 《</a:t>
            </a:r>
            <a:r>
              <a:rPr lang="zh-CN" altLang="en-US" b="1" dirty="0">
                <a:solidFill>
                  <a:srgbClr val="002060"/>
                </a:solidFill>
              </a:rPr>
              <a:t>山河无尽</a:t>
            </a:r>
            <a:r>
              <a:rPr lang="en-US" altLang="zh-CN" b="1" dirty="0">
                <a:solidFill>
                  <a:srgbClr val="002060"/>
                </a:solidFill>
              </a:rPr>
              <a:t>》</a:t>
            </a:r>
            <a:r>
              <a:rPr lang="zh-CN" altLang="en-US" b="1" dirty="0">
                <a:solidFill>
                  <a:srgbClr val="002060"/>
                </a:solidFill>
              </a:rPr>
              <a:t>的生态循环叙事逻辑架构</a:t>
            </a:r>
            <a:endParaRPr lang="en-US" altLang="zh-CN" b="1" dirty="0">
              <a:solidFill>
                <a:srgbClr val="002060"/>
              </a:solidFill>
            </a:endParaRPr>
          </a:p>
          <a:p>
            <a:pPr>
              <a:lnSpc>
                <a:spcPct val="200000"/>
              </a:lnSpc>
            </a:pPr>
            <a:r>
              <a:rPr lang="en-US" altLang="zh-CN" b="1" dirty="0">
                <a:solidFill>
                  <a:srgbClr val="002060"/>
                </a:solidFill>
              </a:rPr>
              <a:t>V 《</a:t>
            </a:r>
            <a:r>
              <a:rPr lang="zh-CN" altLang="en-US" b="1" dirty="0">
                <a:solidFill>
                  <a:srgbClr val="002060"/>
                </a:solidFill>
              </a:rPr>
              <a:t>山河无尽</a:t>
            </a:r>
            <a:r>
              <a:rPr lang="en-US" altLang="zh-CN" b="1" dirty="0">
                <a:solidFill>
                  <a:srgbClr val="002060"/>
                </a:solidFill>
              </a:rPr>
              <a:t>》</a:t>
            </a:r>
            <a:r>
              <a:rPr lang="zh-CN" altLang="en-US" b="1" dirty="0">
                <a:solidFill>
                  <a:srgbClr val="002060"/>
                </a:solidFill>
              </a:rPr>
              <a:t>的生态循环叙事策略</a:t>
            </a:r>
            <a:endParaRPr lang="en-US" altLang="zh-CN" b="1" dirty="0">
              <a:solidFill>
                <a:srgbClr val="002060"/>
              </a:solidFill>
            </a:endParaRPr>
          </a:p>
          <a:p>
            <a:pPr>
              <a:lnSpc>
                <a:spcPct val="200000"/>
              </a:lnSpc>
            </a:pPr>
            <a:r>
              <a:rPr lang="en-US" altLang="zh-CN" b="1" dirty="0">
                <a:solidFill>
                  <a:srgbClr val="002060"/>
                </a:solidFill>
              </a:rPr>
              <a:t>VI 《</a:t>
            </a:r>
            <a:r>
              <a:rPr lang="zh-CN" altLang="en-US" b="1" dirty="0">
                <a:solidFill>
                  <a:srgbClr val="002060"/>
                </a:solidFill>
              </a:rPr>
              <a:t>山河无尽</a:t>
            </a:r>
            <a:r>
              <a:rPr lang="en-US" altLang="zh-CN" b="1" dirty="0">
                <a:solidFill>
                  <a:srgbClr val="002060"/>
                </a:solidFill>
              </a:rPr>
              <a:t>》</a:t>
            </a:r>
            <a:r>
              <a:rPr lang="zh-CN" altLang="en-US" b="1" dirty="0">
                <a:solidFill>
                  <a:srgbClr val="002060"/>
                </a:solidFill>
              </a:rPr>
              <a:t>的</a:t>
            </a:r>
            <a:r>
              <a:rPr lang="en-US" altLang="zh-CN" b="1" dirty="0">
                <a:solidFill>
                  <a:srgbClr val="002060"/>
                </a:solidFill>
              </a:rPr>
              <a:t> Ku</a:t>
            </a:r>
            <a:r>
              <a:rPr lang="zh-CN" altLang="en-US" b="1" dirty="0">
                <a:solidFill>
                  <a:srgbClr val="002060"/>
                </a:solidFill>
              </a:rPr>
              <a:t>结构机制</a:t>
            </a:r>
            <a:endParaRPr lang="en-US" altLang="zh-CN" b="1" dirty="0">
              <a:solidFill>
                <a:srgbClr val="002060"/>
              </a:solidFill>
            </a:endParaRPr>
          </a:p>
          <a:p>
            <a:pPr>
              <a:lnSpc>
                <a:spcPct val="200000"/>
              </a:lnSpc>
            </a:pPr>
            <a:r>
              <a:rPr lang="zh-CN" altLang="en-US" b="1" dirty="0">
                <a:solidFill>
                  <a:srgbClr val="002060"/>
                </a:solidFill>
              </a:rPr>
              <a:t>结论：“无尽”之魅</a:t>
            </a:r>
            <a:endParaRPr lang="en-US" altLang="zh-CN" b="1" dirty="0">
              <a:solidFill>
                <a:srgbClr val="002060"/>
              </a:solidFill>
            </a:endParaRPr>
          </a:p>
        </p:txBody>
      </p:sp>
      <p:sp>
        <p:nvSpPr>
          <p:cNvPr id="5" name="文本框 4">
            <a:extLst>
              <a:ext uri="{FF2B5EF4-FFF2-40B4-BE49-F238E27FC236}">
                <a16:creationId xmlns:a16="http://schemas.microsoft.com/office/drawing/2014/main" id="{6D646D4D-FF57-4FD7-A08D-EF0386EC24A1}"/>
              </a:ext>
            </a:extLst>
          </p:cNvPr>
          <p:cNvSpPr txBox="1"/>
          <p:nvPr/>
        </p:nvSpPr>
        <p:spPr>
          <a:xfrm>
            <a:off x="1763688" y="922641"/>
            <a:ext cx="6840760" cy="400110"/>
          </a:xfrm>
          <a:prstGeom prst="rect">
            <a:avLst/>
          </a:prstGeom>
          <a:noFill/>
        </p:spPr>
        <p:txBody>
          <a:bodyPr wrap="square" rtlCol="0">
            <a:spAutoFit/>
          </a:bodyPr>
          <a:lstStyle/>
          <a:p>
            <a:r>
              <a:rPr lang="zh-CN" altLang="zh-CN" sz="2000" b="1" dirty="0">
                <a:solidFill>
                  <a:srgbClr val="811C17"/>
                </a:solidFill>
                <a:effectLst/>
                <a:latin typeface="Times New Roman" panose="02020603050405020304" pitchFamily="18" charset="0"/>
                <a:ea typeface="新宋体" panose="02010609030101010101" pitchFamily="49" charset="-122"/>
                <a:cs typeface="Times New Roman" panose="02020603050405020304" pitchFamily="18" charset="0"/>
              </a:rPr>
              <a:t>加里</a:t>
            </a:r>
            <a:r>
              <a:rPr lang="en-US" altLang="zh-CN" sz="2000" b="1" dirty="0">
                <a:solidFill>
                  <a:srgbClr val="811C17"/>
                </a:solidFill>
                <a:effectLst/>
                <a:latin typeface="Calibri" panose="020F0502020204030204" pitchFamily="34" charset="0"/>
                <a:ea typeface="新宋体" panose="02010609030101010101" pitchFamily="49" charset="-122"/>
              </a:rPr>
              <a:t>•</a:t>
            </a:r>
            <a:r>
              <a:rPr lang="zh-CN" altLang="zh-CN" sz="2000" b="1" dirty="0">
                <a:solidFill>
                  <a:srgbClr val="811C17"/>
                </a:solidFill>
                <a:effectLst/>
                <a:latin typeface="Times New Roman" panose="02020603050405020304" pitchFamily="18" charset="0"/>
                <a:ea typeface="新宋体" panose="02010609030101010101" pitchFamily="49" charset="-122"/>
                <a:cs typeface="Times New Roman" panose="02020603050405020304" pitchFamily="18" charset="0"/>
              </a:rPr>
              <a:t>斯奈德抒情神话长诗《山河无尽》的生态循环叙事</a:t>
            </a:r>
            <a:endParaRPr lang="zh-CN" altLang="en-US" sz="2000" b="1" dirty="0">
              <a:solidFill>
                <a:srgbClr val="811C17"/>
              </a:solidFill>
            </a:endParaRPr>
          </a:p>
        </p:txBody>
      </p:sp>
    </p:spTree>
    <p:extLst>
      <p:ext uri="{BB962C8B-B14F-4D97-AF65-F5344CB8AC3E}">
        <p14:creationId xmlns:p14="http://schemas.microsoft.com/office/powerpoint/2010/main" val="34287690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94EDB6D-4F99-41E4-A7B2-79B15D5D0A22}"/>
              </a:ext>
            </a:extLst>
          </p:cNvPr>
          <p:cNvSpPr txBox="1"/>
          <p:nvPr/>
        </p:nvSpPr>
        <p:spPr>
          <a:xfrm>
            <a:off x="323528" y="620688"/>
            <a:ext cx="8064896" cy="1372683"/>
          </a:xfrm>
          <a:prstGeom prst="rect">
            <a:avLst/>
          </a:prstGeom>
          <a:noFill/>
        </p:spPr>
        <p:txBody>
          <a:bodyPr wrap="square" rtlCol="0">
            <a:spAutoFit/>
          </a:bodyPr>
          <a:lstStyle/>
          <a:p>
            <a:pPr>
              <a:lnSpc>
                <a:spcPct val="120000"/>
              </a:lnSpc>
            </a:pPr>
            <a:r>
              <a:rPr lang="en-US" altLang="zh-CN" sz="1600" b="1" dirty="0">
                <a:solidFill>
                  <a:srgbClr val="811C17"/>
                </a:solidFill>
              </a:rPr>
              <a:t>V《</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的生态循环叙事策略</a:t>
            </a:r>
            <a:endParaRPr lang="en-US" altLang="zh-CN" sz="1600" b="1" dirty="0">
              <a:solidFill>
                <a:srgbClr val="811C17"/>
              </a:solidFill>
            </a:endParaRPr>
          </a:p>
          <a:p>
            <a:endParaRPr lang="en-US" altLang="zh-CN" sz="1600" b="1" dirty="0">
              <a:solidFill>
                <a:srgbClr val="811C17"/>
              </a:solidFill>
            </a:endParaRPr>
          </a:p>
          <a:p>
            <a:r>
              <a:rPr lang="zh-CN" altLang="en-US" sz="1600" b="1" dirty="0">
                <a:solidFill>
                  <a:srgbClr val="002060"/>
                </a:solidFill>
              </a:rPr>
              <a:t>生态循环叙事文本             生态循环叙述者            生态循环意象            生态循环主题</a:t>
            </a:r>
            <a:endParaRPr lang="en-US" altLang="zh-CN" sz="1600" b="1" dirty="0">
              <a:solidFill>
                <a:srgbClr val="002060"/>
              </a:solidFill>
            </a:endParaRPr>
          </a:p>
          <a:p>
            <a:endParaRPr lang="en-US" altLang="zh-CN" sz="1600" b="1" dirty="0">
              <a:solidFill>
                <a:srgbClr val="002060"/>
              </a:solidFill>
            </a:endParaRPr>
          </a:p>
          <a:p>
            <a:r>
              <a:rPr lang="zh-CN" altLang="en-US" sz="1600" b="1" dirty="0">
                <a:solidFill>
                  <a:srgbClr val="002060"/>
                </a:solidFill>
              </a:rPr>
              <a:t>生态循环形式           生态循环能量            生态循环结构            生态循环叙事</a:t>
            </a:r>
            <a:endParaRPr lang="en-US" altLang="zh-CN" sz="1600" b="1" dirty="0">
              <a:solidFill>
                <a:srgbClr val="002060"/>
              </a:solidFill>
            </a:endParaRPr>
          </a:p>
        </p:txBody>
      </p:sp>
      <p:cxnSp>
        <p:nvCxnSpPr>
          <p:cNvPr id="4" name="直接箭头连接符 3">
            <a:extLst>
              <a:ext uri="{FF2B5EF4-FFF2-40B4-BE49-F238E27FC236}">
                <a16:creationId xmlns:a16="http://schemas.microsoft.com/office/drawing/2014/main" id="{25D4F8F0-4C9B-4AEF-AFF4-ED471ECE0E56}"/>
              </a:ext>
            </a:extLst>
          </p:cNvPr>
          <p:cNvCxnSpPr/>
          <p:nvPr/>
        </p:nvCxnSpPr>
        <p:spPr>
          <a:xfrm>
            <a:off x="7740352" y="1333962"/>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直接箭头连接符 4">
            <a:extLst>
              <a:ext uri="{FF2B5EF4-FFF2-40B4-BE49-F238E27FC236}">
                <a16:creationId xmlns:a16="http://schemas.microsoft.com/office/drawing/2014/main" id="{C25552B6-6478-4583-A097-C0F4C0066155}"/>
              </a:ext>
            </a:extLst>
          </p:cNvPr>
          <p:cNvCxnSpPr/>
          <p:nvPr/>
        </p:nvCxnSpPr>
        <p:spPr>
          <a:xfrm>
            <a:off x="2195736" y="1332577"/>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接箭头连接符 5">
            <a:extLst>
              <a:ext uri="{FF2B5EF4-FFF2-40B4-BE49-F238E27FC236}">
                <a16:creationId xmlns:a16="http://schemas.microsoft.com/office/drawing/2014/main" id="{25D4F8F0-4C9B-4AEF-AFF4-ED471ECE0E56}"/>
              </a:ext>
            </a:extLst>
          </p:cNvPr>
          <p:cNvCxnSpPr/>
          <p:nvPr/>
        </p:nvCxnSpPr>
        <p:spPr>
          <a:xfrm>
            <a:off x="4211960" y="1333962"/>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直接箭头连接符 6">
            <a:extLst>
              <a:ext uri="{FF2B5EF4-FFF2-40B4-BE49-F238E27FC236}">
                <a16:creationId xmlns:a16="http://schemas.microsoft.com/office/drawing/2014/main" id="{25D4F8F0-4C9B-4AEF-AFF4-ED471ECE0E56}"/>
              </a:ext>
            </a:extLst>
          </p:cNvPr>
          <p:cNvCxnSpPr/>
          <p:nvPr/>
        </p:nvCxnSpPr>
        <p:spPr>
          <a:xfrm>
            <a:off x="6012160" y="1352047"/>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直接箭头连接符 7">
            <a:extLst>
              <a:ext uri="{FF2B5EF4-FFF2-40B4-BE49-F238E27FC236}">
                <a16:creationId xmlns:a16="http://schemas.microsoft.com/office/drawing/2014/main" id="{94D50682-6191-4EBC-95A0-1C632CA8BDFF}"/>
              </a:ext>
            </a:extLst>
          </p:cNvPr>
          <p:cNvCxnSpPr/>
          <p:nvPr/>
        </p:nvCxnSpPr>
        <p:spPr>
          <a:xfrm>
            <a:off x="1763688" y="1772816"/>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直接箭头连接符 8">
            <a:extLst>
              <a:ext uri="{FF2B5EF4-FFF2-40B4-BE49-F238E27FC236}">
                <a16:creationId xmlns:a16="http://schemas.microsoft.com/office/drawing/2014/main" id="{A0A71497-30A0-43EC-8308-FF78CF18F0FE}"/>
              </a:ext>
            </a:extLst>
          </p:cNvPr>
          <p:cNvCxnSpPr/>
          <p:nvPr/>
        </p:nvCxnSpPr>
        <p:spPr>
          <a:xfrm>
            <a:off x="3491880" y="177960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文本框 10">
            <a:extLst>
              <a:ext uri="{FF2B5EF4-FFF2-40B4-BE49-F238E27FC236}">
                <a16:creationId xmlns:a16="http://schemas.microsoft.com/office/drawing/2014/main" id="{2E28CA97-C4B8-4657-A407-A5BA3142F45E}"/>
              </a:ext>
            </a:extLst>
          </p:cNvPr>
          <p:cNvSpPr txBox="1"/>
          <p:nvPr/>
        </p:nvSpPr>
        <p:spPr>
          <a:xfrm>
            <a:off x="1115617" y="2522773"/>
            <a:ext cx="6912768" cy="2270109"/>
          </a:xfrm>
          <a:prstGeom prst="rect">
            <a:avLst/>
          </a:prstGeom>
          <a:noFill/>
        </p:spPr>
        <p:txBody>
          <a:bodyPr wrap="square" rtlCol="0">
            <a:spAutoFit/>
          </a:bodyPr>
          <a:lstStyle/>
          <a:p>
            <a:pPr>
              <a:lnSpc>
                <a:spcPct val="150000"/>
              </a:lnSpc>
            </a:pPr>
            <a:r>
              <a:rPr lang="zh-CN" altLang="en-US" sz="1600" b="1" dirty="0">
                <a:solidFill>
                  <a:srgbClr val="811C17"/>
                </a:solidFill>
              </a:rPr>
              <a:t>前提：</a:t>
            </a:r>
            <a:r>
              <a:rPr lang="zh-CN" altLang="en-US" sz="1600" b="1" dirty="0">
                <a:solidFill>
                  <a:srgbClr val="002060"/>
                </a:solidFill>
              </a:rPr>
              <a:t>组诗整体谋篇布局 </a:t>
            </a:r>
            <a:r>
              <a:rPr lang="en-US" altLang="zh-CN" sz="1600" b="1" dirty="0">
                <a:solidFill>
                  <a:srgbClr val="002060"/>
                </a:solidFill>
              </a:rPr>
              <a:t>vs. </a:t>
            </a:r>
            <a:r>
              <a:rPr lang="zh-CN" altLang="en-US" sz="1600" b="1" dirty="0">
                <a:solidFill>
                  <a:srgbClr val="002060"/>
                </a:solidFill>
              </a:rPr>
              <a:t>生态循环叙事文本</a:t>
            </a:r>
            <a:endParaRPr lang="en-US" altLang="zh-CN" sz="1600" b="1" dirty="0">
              <a:solidFill>
                <a:srgbClr val="002060"/>
              </a:solidFill>
            </a:endParaRPr>
          </a:p>
          <a:p>
            <a:pPr>
              <a:lnSpc>
                <a:spcPct val="150000"/>
              </a:lnSpc>
            </a:pPr>
            <a:r>
              <a:rPr lang="zh-CN" altLang="en-US" sz="1600" b="1" dirty="0">
                <a:solidFill>
                  <a:srgbClr val="811C17"/>
                </a:solidFill>
              </a:rPr>
              <a:t>策略</a:t>
            </a:r>
            <a:r>
              <a:rPr lang="en-US" altLang="zh-CN" sz="1600" b="1" dirty="0">
                <a:solidFill>
                  <a:srgbClr val="811C17"/>
                </a:solidFill>
              </a:rPr>
              <a:t>1</a:t>
            </a:r>
            <a:r>
              <a:rPr lang="zh-CN" altLang="en-US" sz="1600" b="1" dirty="0">
                <a:solidFill>
                  <a:srgbClr val="811C17"/>
                </a:solidFill>
              </a:rPr>
              <a:t>：</a:t>
            </a:r>
            <a:r>
              <a:rPr lang="zh-CN" altLang="en-US" sz="1600" b="1" dirty="0">
                <a:solidFill>
                  <a:srgbClr val="002060"/>
                </a:solidFill>
              </a:rPr>
              <a:t>生态循环数字 </a:t>
            </a:r>
            <a:r>
              <a:rPr lang="en-US" altLang="zh-CN" sz="1600" b="1" dirty="0">
                <a:solidFill>
                  <a:srgbClr val="002060"/>
                </a:solidFill>
              </a:rPr>
              <a:t>+  </a:t>
            </a:r>
            <a:r>
              <a:rPr lang="zh-CN" altLang="en-US" sz="1600" b="1" dirty="0">
                <a:solidFill>
                  <a:srgbClr val="002060"/>
                </a:solidFill>
              </a:rPr>
              <a:t>中国山水画时空一体结构  </a:t>
            </a:r>
            <a:r>
              <a:rPr lang="en-US" altLang="zh-CN" sz="1600" b="1" dirty="0">
                <a:solidFill>
                  <a:srgbClr val="002060"/>
                </a:solidFill>
              </a:rPr>
              <a:t>+  </a:t>
            </a:r>
            <a:r>
              <a:rPr lang="zh-CN" altLang="en-US" sz="1600" b="1" dirty="0">
                <a:solidFill>
                  <a:srgbClr val="002060"/>
                </a:solidFill>
              </a:rPr>
              <a:t>日本能剧舞台表演</a:t>
            </a:r>
            <a:endParaRPr lang="en-US" altLang="zh-CN" sz="1600" b="1" dirty="0">
              <a:solidFill>
                <a:srgbClr val="002060"/>
              </a:solidFill>
            </a:endParaRPr>
          </a:p>
          <a:p>
            <a:pPr>
              <a:lnSpc>
                <a:spcPct val="150000"/>
              </a:lnSpc>
            </a:pPr>
            <a:r>
              <a:rPr lang="zh-CN" altLang="en-US" sz="1600" b="1" dirty="0">
                <a:solidFill>
                  <a:srgbClr val="811C17"/>
                </a:solidFill>
              </a:rPr>
              <a:t>策略</a:t>
            </a:r>
            <a:r>
              <a:rPr lang="en-US" altLang="zh-CN" sz="1600" b="1" dirty="0">
                <a:solidFill>
                  <a:srgbClr val="811C17"/>
                </a:solidFill>
              </a:rPr>
              <a:t>2</a:t>
            </a:r>
            <a:r>
              <a:rPr lang="zh-CN" altLang="en-US" sz="1600" b="1" dirty="0">
                <a:solidFill>
                  <a:srgbClr val="811C17"/>
                </a:solidFill>
              </a:rPr>
              <a:t>：</a:t>
            </a:r>
            <a:r>
              <a:rPr lang="zh-CN" altLang="en-US" sz="1600" b="1" dirty="0">
                <a:solidFill>
                  <a:srgbClr val="002060"/>
                </a:solidFill>
              </a:rPr>
              <a:t>自然万物（含人类）叙述者 </a:t>
            </a:r>
            <a:r>
              <a:rPr lang="en-US" altLang="zh-CN" sz="1600" b="1" dirty="0">
                <a:solidFill>
                  <a:srgbClr val="002060"/>
                </a:solidFill>
              </a:rPr>
              <a:t>+ </a:t>
            </a:r>
            <a:r>
              <a:rPr lang="zh-CN" altLang="en-US" sz="1600" b="1" dirty="0">
                <a:solidFill>
                  <a:srgbClr val="002060"/>
                </a:solidFill>
              </a:rPr>
              <a:t>莫比斯环行走循环运动 </a:t>
            </a:r>
            <a:r>
              <a:rPr lang="en-US" altLang="zh-CN" sz="1600" b="1" dirty="0">
                <a:solidFill>
                  <a:srgbClr val="002060"/>
                </a:solidFill>
              </a:rPr>
              <a:t>+ </a:t>
            </a:r>
            <a:r>
              <a:rPr lang="zh-CN" altLang="en-US" sz="1600" b="1" dirty="0">
                <a:solidFill>
                  <a:srgbClr val="002060"/>
                </a:solidFill>
              </a:rPr>
              <a:t>万物生态位</a:t>
            </a:r>
            <a:endParaRPr lang="en-US" altLang="zh-CN" sz="1600" b="1" dirty="0">
              <a:solidFill>
                <a:srgbClr val="002060"/>
              </a:solidFill>
            </a:endParaRPr>
          </a:p>
          <a:p>
            <a:pPr>
              <a:lnSpc>
                <a:spcPct val="150000"/>
              </a:lnSpc>
            </a:pPr>
            <a:r>
              <a:rPr lang="zh-CN" altLang="en-US" sz="1600" b="1" dirty="0">
                <a:solidFill>
                  <a:srgbClr val="811C17"/>
                </a:solidFill>
              </a:rPr>
              <a:t>策略</a:t>
            </a:r>
            <a:r>
              <a:rPr lang="en-US" altLang="zh-CN" sz="1600" b="1" dirty="0">
                <a:solidFill>
                  <a:srgbClr val="811C17"/>
                </a:solidFill>
              </a:rPr>
              <a:t>3</a:t>
            </a:r>
            <a:r>
              <a:rPr lang="zh-CN" altLang="en-US" sz="1600" b="1" dirty="0">
                <a:solidFill>
                  <a:srgbClr val="811C17"/>
                </a:solidFill>
              </a:rPr>
              <a:t>：</a:t>
            </a:r>
            <a:r>
              <a:rPr lang="zh-CN" altLang="en-US" sz="1600" b="1" dirty="0">
                <a:solidFill>
                  <a:srgbClr val="002060"/>
                </a:solidFill>
              </a:rPr>
              <a:t>无数小</a:t>
            </a:r>
            <a:r>
              <a:rPr lang="en-US" altLang="zh-CN" sz="1600" b="1" dirty="0" err="1">
                <a:solidFill>
                  <a:srgbClr val="002060"/>
                </a:solidFill>
              </a:rPr>
              <a:t>ku</a:t>
            </a:r>
            <a:r>
              <a:rPr lang="zh-CN" altLang="en-US" sz="1600" b="1" dirty="0">
                <a:solidFill>
                  <a:srgbClr val="002060"/>
                </a:solidFill>
              </a:rPr>
              <a:t>意象 </a:t>
            </a:r>
            <a:r>
              <a:rPr lang="en-US" altLang="zh-CN" sz="1600" b="1" dirty="0">
                <a:solidFill>
                  <a:srgbClr val="002060"/>
                </a:solidFill>
              </a:rPr>
              <a:t>+ </a:t>
            </a:r>
            <a:r>
              <a:rPr lang="zh-CN" altLang="en-US" sz="1600" b="1" dirty="0">
                <a:solidFill>
                  <a:srgbClr val="002060"/>
                </a:solidFill>
              </a:rPr>
              <a:t>奇异吸引子 </a:t>
            </a:r>
            <a:r>
              <a:rPr lang="en-US" altLang="zh-CN" sz="1600" b="1" dirty="0">
                <a:solidFill>
                  <a:srgbClr val="002060"/>
                </a:solidFill>
              </a:rPr>
              <a:t>+ </a:t>
            </a:r>
            <a:r>
              <a:rPr lang="zh-CN" altLang="en-US" sz="1600" b="1" dirty="0">
                <a:solidFill>
                  <a:srgbClr val="002060"/>
                </a:solidFill>
              </a:rPr>
              <a:t>封闭</a:t>
            </a:r>
            <a:r>
              <a:rPr lang="en-US" altLang="zh-CN" sz="1600" b="1" dirty="0">
                <a:solidFill>
                  <a:srgbClr val="002060"/>
                </a:solidFill>
              </a:rPr>
              <a:t>—</a:t>
            </a:r>
            <a:r>
              <a:rPr lang="zh-CN" altLang="en-US" sz="1600" b="1" dirty="0">
                <a:solidFill>
                  <a:srgbClr val="002060"/>
                </a:solidFill>
              </a:rPr>
              <a:t>开放的诗歌形式</a:t>
            </a:r>
            <a:endParaRPr lang="en-US" altLang="zh-CN" sz="1600" b="1" dirty="0">
              <a:solidFill>
                <a:srgbClr val="002060"/>
              </a:solidFill>
            </a:endParaRPr>
          </a:p>
          <a:p>
            <a:pPr>
              <a:lnSpc>
                <a:spcPct val="150000"/>
              </a:lnSpc>
            </a:pPr>
            <a:r>
              <a:rPr lang="zh-CN" altLang="en-US" sz="1600" b="1" dirty="0">
                <a:solidFill>
                  <a:srgbClr val="811C17"/>
                </a:solidFill>
              </a:rPr>
              <a:t>策略</a:t>
            </a:r>
            <a:r>
              <a:rPr lang="en-US" altLang="zh-CN" sz="1600" b="1" dirty="0">
                <a:solidFill>
                  <a:srgbClr val="811C17"/>
                </a:solidFill>
              </a:rPr>
              <a:t>4</a:t>
            </a:r>
            <a:r>
              <a:rPr lang="zh-CN" altLang="en-US" sz="1600" b="1" dirty="0">
                <a:solidFill>
                  <a:srgbClr val="811C17"/>
                </a:solidFill>
              </a:rPr>
              <a:t>：</a:t>
            </a:r>
            <a:r>
              <a:rPr lang="zh-CN" altLang="en-US" sz="1600" b="1" dirty="0">
                <a:solidFill>
                  <a:srgbClr val="002060"/>
                </a:solidFill>
              </a:rPr>
              <a:t>自然万物叙述者 </a:t>
            </a:r>
            <a:r>
              <a:rPr lang="en-US" altLang="zh-CN" sz="1600" b="1" dirty="0">
                <a:solidFill>
                  <a:srgbClr val="002060"/>
                </a:solidFill>
              </a:rPr>
              <a:t>+ </a:t>
            </a:r>
            <a:r>
              <a:rPr lang="zh-CN" altLang="en-US" sz="1600" b="1" dirty="0">
                <a:solidFill>
                  <a:srgbClr val="002060"/>
                </a:solidFill>
              </a:rPr>
              <a:t>生态循环主题 </a:t>
            </a:r>
            <a:r>
              <a:rPr lang="en-US" altLang="zh-CN" sz="1600" b="1" dirty="0">
                <a:solidFill>
                  <a:srgbClr val="002060"/>
                </a:solidFill>
              </a:rPr>
              <a:t>+ </a:t>
            </a:r>
            <a:r>
              <a:rPr lang="zh-CN" altLang="en-US" sz="1600" b="1" dirty="0">
                <a:solidFill>
                  <a:srgbClr val="002060"/>
                </a:solidFill>
              </a:rPr>
              <a:t>生态循环能量</a:t>
            </a:r>
            <a:endParaRPr lang="en-US" altLang="zh-CN" sz="1600" b="1" dirty="0">
              <a:solidFill>
                <a:srgbClr val="002060"/>
              </a:solidFill>
            </a:endParaRPr>
          </a:p>
          <a:p>
            <a:pPr>
              <a:lnSpc>
                <a:spcPct val="150000"/>
              </a:lnSpc>
            </a:pPr>
            <a:r>
              <a:rPr lang="zh-CN" altLang="en-US" sz="1600" b="1" dirty="0">
                <a:solidFill>
                  <a:srgbClr val="811C17"/>
                </a:solidFill>
              </a:rPr>
              <a:t>结论：</a:t>
            </a:r>
            <a:r>
              <a:rPr lang="zh-CN" altLang="en-US" sz="1600" b="1" dirty="0">
                <a:solidFill>
                  <a:srgbClr val="002060"/>
                </a:solidFill>
              </a:rPr>
              <a:t>组诗生态循环结构机制 </a:t>
            </a:r>
            <a:r>
              <a:rPr lang="en-US" altLang="zh-CN" sz="1600" b="1" dirty="0">
                <a:solidFill>
                  <a:srgbClr val="002060"/>
                </a:solidFill>
              </a:rPr>
              <a:t>vs. </a:t>
            </a:r>
            <a:r>
              <a:rPr lang="zh-CN" altLang="en-US" sz="1600" b="1" dirty="0">
                <a:solidFill>
                  <a:srgbClr val="002060"/>
                </a:solidFill>
              </a:rPr>
              <a:t>生态循环叙事</a:t>
            </a:r>
          </a:p>
        </p:txBody>
      </p:sp>
      <p:cxnSp>
        <p:nvCxnSpPr>
          <p:cNvPr id="12" name="直接箭头连接符 11">
            <a:extLst>
              <a:ext uri="{FF2B5EF4-FFF2-40B4-BE49-F238E27FC236}">
                <a16:creationId xmlns:a16="http://schemas.microsoft.com/office/drawing/2014/main" id="{D14BD307-1A3D-4F0E-9F84-4B42EC245219}"/>
              </a:ext>
            </a:extLst>
          </p:cNvPr>
          <p:cNvCxnSpPr/>
          <p:nvPr/>
        </p:nvCxnSpPr>
        <p:spPr>
          <a:xfrm>
            <a:off x="5292080" y="1799681"/>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571091"/>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日历&#10;&#10;描述已自动生成">
            <a:extLst>
              <a:ext uri="{FF2B5EF4-FFF2-40B4-BE49-F238E27FC236}">
                <a16:creationId xmlns:a16="http://schemas.microsoft.com/office/drawing/2014/main" id="{1EC6F7FF-F568-410E-9415-70B7C2CF9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24744"/>
            <a:ext cx="8712968" cy="3744416"/>
          </a:xfrm>
          <a:prstGeom prst="rect">
            <a:avLst/>
          </a:prstGeom>
        </p:spPr>
      </p:pic>
      <p:sp>
        <p:nvSpPr>
          <p:cNvPr id="6" name="文本框 5">
            <a:extLst>
              <a:ext uri="{FF2B5EF4-FFF2-40B4-BE49-F238E27FC236}">
                <a16:creationId xmlns:a16="http://schemas.microsoft.com/office/drawing/2014/main" id="{2E4C8005-1F2F-44A9-A22D-AFB5C50EEE9D}"/>
              </a:ext>
            </a:extLst>
          </p:cNvPr>
          <p:cNvSpPr txBox="1"/>
          <p:nvPr/>
        </p:nvSpPr>
        <p:spPr>
          <a:xfrm>
            <a:off x="145085" y="570166"/>
            <a:ext cx="6768752" cy="338554"/>
          </a:xfrm>
          <a:prstGeom prst="rect">
            <a:avLst/>
          </a:prstGeom>
          <a:noFill/>
        </p:spPr>
        <p:txBody>
          <a:bodyPr wrap="square" rtlCol="0">
            <a:spAutoFit/>
          </a:bodyPr>
          <a:lstStyle/>
          <a:p>
            <a:r>
              <a:rPr lang="en-US" altLang="zh-CN" sz="1600" b="1" dirty="0">
                <a:solidFill>
                  <a:srgbClr val="326638"/>
                </a:solidFill>
              </a:rPr>
              <a:t>《</a:t>
            </a:r>
            <a:r>
              <a:rPr lang="zh-CN" altLang="en-US" sz="1600" b="1" dirty="0">
                <a:solidFill>
                  <a:srgbClr val="326638"/>
                </a:solidFill>
              </a:rPr>
              <a:t>宋人溪山无尽图</a:t>
            </a:r>
            <a:r>
              <a:rPr lang="en-US" altLang="zh-CN" sz="1600" b="1" dirty="0">
                <a:solidFill>
                  <a:srgbClr val="326638"/>
                </a:solidFill>
              </a:rPr>
              <a:t>》vs. </a:t>
            </a:r>
            <a:r>
              <a:rPr lang="zh-CN" altLang="en-US" sz="1600" b="1" dirty="0">
                <a:solidFill>
                  <a:srgbClr val="326638"/>
                </a:solidFill>
              </a:rPr>
              <a:t>斯奈德</a:t>
            </a:r>
            <a:r>
              <a:rPr lang="en-US" altLang="zh-CN" sz="1600" b="1" dirty="0">
                <a:solidFill>
                  <a:srgbClr val="326638"/>
                </a:solidFill>
              </a:rPr>
              <a:t>《</a:t>
            </a:r>
            <a:r>
              <a:rPr lang="zh-CN" altLang="en-US" sz="1600" b="1" dirty="0">
                <a:solidFill>
                  <a:srgbClr val="326638"/>
                </a:solidFill>
              </a:rPr>
              <a:t>山河无尽</a:t>
            </a:r>
            <a:r>
              <a:rPr lang="en-US" altLang="zh-CN" sz="1600" b="1" dirty="0">
                <a:solidFill>
                  <a:srgbClr val="326638"/>
                </a:solidFill>
              </a:rPr>
              <a:t>》</a:t>
            </a:r>
            <a:r>
              <a:rPr lang="zh-CN" altLang="en-US" sz="1600" b="1" dirty="0">
                <a:solidFill>
                  <a:srgbClr val="326638"/>
                </a:solidFill>
              </a:rPr>
              <a:t>的开篇绘画诗“溪山无尽”</a:t>
            </a:r>
          </a:p>
        </p:txBody>
      </p:sp>
      <p:sp>
        <p:nvSpPr>
          <p:cNvPr id="7" name="文本框 6">
            <a:extLst>
              <a:ext uri="{FF2B5EF4-FFF2-40B4-BE49-F238E27FC236}">
                <a16:creationId xmlns:a16="http://schemas.microsoft.com/office/drawing/2014/main" id="{1A32DECA-12A4-449F-82B7-A211CDEC07BB}"/>
              </a:ext>
            </a:extLst>
          </p:cNvPr>
          <p:cNvSpPr txBox="1"/>
          <p:nvPr/>
        </p:nvSpPr>
        <p:spPr>
          <a:xfrm>
            <a:off x="359532" y="5301208"/>
            <a:ext cx="8352928" cy="626390"/>
          </a:xfrm>
          <a:prstGeom prst="rect">
            <a:avLst/>
          </a:prstGeom>
          <a:noFill/>
        </p:spPr>
        <p:txBody>
          <a:bodyPr wrap="square" rtlCol="0">
            <a:spAutoFit/>
          </a:bodyPr>
          <a:lstStyle/>
          <a:p>
            <a:pPr>
              <a:lnSpc>
                <a:spcPct val="130000"/>
              </a:lnSpc>
            </a:pPr>
            <a:r>
              <a:rPr lang="en-US" altLang="zh-CN" sz="1400" b="1" dirty="0">
                <a:solidFill>
                  <a:srgbClr val="002060"/>
                </a:solidFill>
              </a:rPr>
              <a:t>《</a:t>
            </a:r>
            <a:r>
              <a:rPr lang="zh-CN" altLang="en-US" sz="1400" b="1" dirty="0">
                <a:solidFill>
                  <a:srgbClr val="002060"/>
                </a:solidFill>
              </a:rPr>
              <a:t>宋人溪山无尽图</a:t>
            </a:r>
            <a:r>
              <a:rPr lang="en-US" altLang="zh-CN" sz="1400" b="1" dirty="0">
                <a:solidFill>
                  <a:srgbClr val="002060"/>
                </a:solidFill>
              </a:rPr>
              <a:t>》</a:t>
            </a:r>
            <a:r>
              <a:rPr lang="zh-CN" altLang="en-US" sz="1400" b="1" dirty="0">
                <a:solidFill>
                  <a:srgbClr val="002060"/>
                </a:solidFill>
              </a:rPr>
              <a:t>现存放在美国俄亥俄州克利夫兰市艺术博物馆里。该画是设色绢本， 纵 </a:t>
            </a:r>
            <a:r>
              <a:rPr lang="en-US" altLang="zh-CN" sz="1400" b="1" dirty="0">
                <a:solidFill>
                  <a:srgbClr val="002060"/>
                </a:solidFill>
              </a:rPr>
              <a:t>35.1 </a:t>
            </a:r>
            <a:r>
              <a:rPr lang="zh-CN" altLang="en-US" sz="1400" b="1" dirty="0">
                <a:solidFill>
                  <a:srgbClr val="002060"/>
                </a:solidFill>
              </a:rPr>
              <a:t>厘米，横 </a:t>
            </a:r>
            <a:r>
              <a:rPr lang="en-US" altLang="zh-CN" sz="1400" b="1" dirty="0">
                <a:solidFill>
                  <a:srgbClr val="002060"/>
                </a:solidFill>
              </a:rPr>
              <a:t>213 </a:t>
            </a:r>
            <a:r>
              <a:rPr lang="zh-CN" altLang="en-US" sz="1400" b="1" dirty="0">
                <a:solidFill>
                  <a:srgbClr val="002060"/>
                </a:solidFill>
              </a:rPr>
              <a:t>厘米；轴画加题跋全长为：纵 </a:t>
            </a:r>
            <a:r>
              <a:rPr lang="en-US" altLang="zh-CN" sz="1400" b="1" dirty="0">
                <a:solidFill>
                  <a:srgbClr val="002060"/>
                </a:solidFill>
              </a:rPr>
              <a:t>35.1 </a:t>
            </a:r>
            <a:r>
              <a:rPr lang="zh-CN" altLang="en-US" sz="1400" b="1" dirty="0">
                <a:solidFill>
                  <a:srgbClr val="002060"/>
                </a:solidFill>
              </a:rPr>
              <a:t>厘米，横 </a:t>
            </a:r>
            <a:r>
              <a:rPr lang="en-US" altLang="zh-CN" sz="1400" b="1" dirty="0">
                <a:solidFill>
                  <a:srgbClr val="002060"/>
                </a:solidFill>
              </a:rPr>
              <a:t>1103.78 </a:t>
            </a:r>
            <a:r>
              <a:rPr lang="zh-CN" altLang="en-US" sz="1400" b="1" dirty="0">
                <a:solidFill>
                  <a:srgbClr val="002060"/>
                </a:solidFill>
              </a:rPr>
              <a:t>厘米</a:t>
            </a:r>
          </a:p>
        </p:txBody>
      </p:sp>
    </p:spTree>
    <p:extLst>
      <p:ext uri="{BB962C8B-B14F-4D97-AF65-F5344CB8AC3E}">
        <p14:creationId xmlns:p14="http://schemas.microsoft.com/office/powerpoint/2010/main" val="345454645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28CEB78-5118-4530-B125-BB7D9576AEA2}"/>
              </a:ext>
            </a:extLst>
          </p:cNvPr>
          <p:cNvSpPr txBox="1"/>
          <p:nvPr/>
        </p:nvSpPr>
        <p:spPr>
          <a:xfrm>
            <a:off x="503548" y="836712"/>
            <a:ext cx="8136904" cy="4967514"/>
          </a:xfrm>
          <a:prstGeom prst="rect">
            <a:avLst/>
          </a:prstGeom>
          <a:noFill/>
        </p:spPr>
        <p:txBody>
          <a:bodyPr wrap="square" rtlCol="0">
            <a:spAutoFit/>
          </a:bodyPr>
          <a:lstStyle/>
          <a:p>
            <a:pPr>
              <a:lnSpc>
                <a:spcPct val="120000"/>
              </a:lnSpc>
              <a:spcBef>
                <a:spcPct val="0"/>
              </a:spcBef>
            </a:pPr>
            <a:r>
              <a:rPr lang="en-GB" altLang="zh-CN" sz="1600" b="1" dirty="0">
                <a:solidFill>
                  <a:srgbClr val="002060"/>
                </a:solidFill>
              </a:rPr>
              <a:t>Sherman E. Lee and Wen Fong, “Streams and Mountains Without End: A Northern Sung Handscroll and Its Significance in the History of Early Chinese Painting”, </a:t>
            </a:r>
            <a:r>
              <a:rPr lang="en-GB" altLang="zh-CN" sz="1600" b="1" i="1" dirty="0" err="1">
                <a:solidFill>
                  <a:srgbClr val="002060"/>
                </a:solidFill>
              </a:rPr>
              <a:t>Artibus</a:t>
            </a:r>
            <a:r>
              <a:rPr lang="en-GB" altLang="zh-CN" sz="1600" b="1" i="1" dirty="0">
                <a:solidFill>
                  <a:srgbClr val="002060"/>
                </a:solidFill>
              </a:rPr>
              <a:t> </a:t>
            </a:r>
            <a:r>
              <a:rPr lang="en-GB" altLang="zh-CN" sz="1600" b="1" i="1" dirty="0" err="1">
                <a:solidFill>
                  <a:srgbClr val="002060"/>
                </a:solidFill>
              </a:rPr>
              <a:t>Asiae</a:t>
            </a:r>
            <a:r>
              <a:rPr lang="en-GB" altLang="zh-CN" sz="1600" b="1" dirty="0">
                <a:solidFill>
                  <a:srgbClr val="002060"/>
                </a:solidFill>
              </a:rPr>
              <a:t>, Suppl. 14 (1954, rev. 1967): 1</a:t>
            </a:r>
            <a:r>
              <a:rPr lang="en-US" altLang="zh-CN" sz="1600" b="1" dirty="0">
                <a:solidFill>
                  <a:srgbClr val="002060"/>
                </a:solidFill>
              </a:rPr>
              <a:t>–</a:t>
            </a:r>
            <a:r>
              <a:rPr lang="en-GB" altLang="zh-CN" sz="1600" b="1" dirty="0">
                <a:solidFill>
                  <a:srgbClr val="002060"/>
                </a:solidFill>
              </a:rPr>
              <a:t>57. </a:t>
            </a:r>
            <a:endParaRPr lang="en-US" altLang="zh-CN" sz="1600" b="1" dirty="0">
              <a:latin typeface="Times New Roman" panose="02020603050405020304" pitchFamily="18" charset="0"/>
              <a:ea typeface="宋体" panose="02010600030101010101" pitchFamily="2" charset="-122"/>
            </a:endParaRPr>
          </a:p>
          <a:p>
            <a:pPr marL="285750" indent="-285750" eaLnBrk="1" hangingPunct="1">
              <a:lnSpc>
                <a:spcPct val="120000"/>
              </a:lnSpc>
              <a:spcBef>
                <a:spcPct val="0"/>
              </a:spcBef>
              <a:buFont typeface="Arial" panose="020B0604020202020204" pitchFamily="34" charset="0"/>
              <a:buChar char="•"/>
            </a:pPr>
            <a:r>
              <a:rPr lang="en-US" altLang="zh-CN" sz="1600" b="1" dirty="0">
                <a:latin typeface="Times New Roman" panose="02020603050405020304" pitchFamily="18" charset="0"/>
                <a:ea typeface="宋体" panose="02010600030101010101" pitchFamily="2" charset="-122"/>
              </a:rPr>
              <a:t>49</a:t>
            </a:r>
            <a:r>
              <a:rPr lang="zh-CN" altLang="en-US" sz="1600" b="1" dirty="0">
                <a:latin typeface="Times New Roman" panose="02020603050405020304" pitchFamily="18" charset="0"/>
                <a:ea typeface="宋体" panose="02010600030101010101" pitchFamily="2" charset="-122"/>
              </a:rPr>
              <a:t>个印鉴、</a:t>
            </a:r>
            <a:r>
              <a:rPr lang="en-US" altLang="zh-CN" sz="1600" b="1" dirty="0">
                <a:latin typeface="Times New Roman" panose="02020603050405020304" pitchFamily="18" charset="0"/>
                <a:ea typeface="宋体" panose="02010600030101010101" pitchFamily="2" charset="-122"/>
              </a:rPr>
              <a:t>9</a:t>
            </a:r>
            <a:r>
              <a:rPr lang="zh-CN" altLang="en-US" sz="1600" b="1" dirty="0">
                <a:latin typeface="Times New Roman" panose="02020603050405020304" pitchFamily="18" charset="0"/>
                <a:ea typeface="宋体" panose="02010600030101010101" pitchFamily="2" charset="-122"/>
              </a:rPr>
              <a:t>首题跋、</a:t>
            </a:r>
            <a:r>
              <a:rPr lang="en-US" altLang="zh-CN" sz="1600" b="1" dirty="0">
                <a:latin typeface="Times New Roman" panose="02020603050405020304" pitchFamily="18" charset="0"/>
                <a:ea typeface="宋体" panose="02010600030101010101" pitchFamily="2" charset="-122"/>
              </a:rPr>
              <a:t>4</a:t>
            </a:r>
            <a:r>
              <a:rPr lang="zh-CN" altLang="en-US" sz="1600" b="1" dirty="0">
                <a:latin typeface="Times New Roman" panose="02020603050405020304" pitchFamily="18" charset="0"/>
                <a:ea typeface="宋体" panose="02010600030101010101" pitchFamily="2" charset="-122"/>
              </a:rPr>
              <a:t>种不同山形的画风；</a:t>
            </a:r>
            <a:r>
              <a:rPr lang="en-US" altLang="zh-CN" sz="1600" b="1" dirty="0">
                <a:latin typeface="Times New Roman" panose="02020603050405020304" pitchFamily="18" charset="0"/>
                <a:ea typeface="宋体" panose="02010600030101010101" pitchFamily="2" charset="-122"/>
              </a:rPr>
              <a:t>5</a:t>
            </a:r>
            <a:r>
              <a:rPr lang="zh-CN" altLang="en-US" sz="1600" b="1" dirty="0">
                <a:latin typeface="Times New Roman" panose="02020603050405020304" pitchFamily="18" charset="0"/>
                <a:ea typeface="宋体" panose="02010600030101010101" pitchFamily="2" charset="-122"/>
              </a:rPr>
              <a:t>个朝代约</a:t>
            </a:r>
            <a:r>
              <a:rPr lang="en-US" altLang="zh-CN" sz="1600" b="1" dirty="0">
                <a:latin typeface="Times New Roman" panose="02020603050405020304" pitchFamily="18" charset="0"/>
                <a:ea typeface="宋体" panose="02010600030101010101" pitchFamily="2" charset="-122"/>
              </a:rPr>
              <a:t>800</a:t>
            </a:r>
            <a:r>
              <a:rPr lang="zh-CN" altLang="en-US" sz="1600" b="1" dirty="0">
                <a:latin typeface="Times New Roman" panose="02020603050405020304" pitchFamily="18" charset="0"/>
                <a:ea typeface="宋体" panose="02010600030101010101" pitchFamily="2" charset="-122"/>
              </a:rPr>
              <a:t>年的历史；</a:t>
            </a:r>
            <a:endParaRPr lang="en-US" altLang="zh-CN" sz="1600" b="1" dirty="0">
              <a:latin typeface="Times New Roman" panose="02020603050405020304" pitchFamily="18" charset="0"/>
              <a:ea typeface="宋体" panose="02010600030101010101" pitchFamily="2" charset="-122"/>
            </a:endParaRPr>
          </a:p>
          <a:p>
            <a:pPr marL="285750" indent="-285750" eaLnBrk="1" hangingPunct="1">
              <a:lnSpc>
                <a:spcPct val="120000"/>
              </a:lnSpc>
              <a:spcBef>
                <a:spcPct val="0"/>
              </a:spcBef>
              <a:buFont typeface="Arial" panose="020B0604020202020204" pitchFamily="34" charset="0"/>
              <a:buChar char="•"/>
            </a:pPr>
            <a:r>
              <a:rPr lang="zh-CN" altLang="en-US" sz="1600" b="1" dirty="0">
                <a:latin typeface="Times New Roman" panose="02020603050405020304" pitchFamily="18" charset="0"/>
                <a:ea typeface="宋体" panose="02010600030101010101" pitchFamily="2" charset="-122"/>
              </a:rPr>
              <a:t>印鉴和题跋表明在中国曾先后被</a:t>
            </a:r>
            <a:r>
              <a:rPr lang="en-US" altLang="zh-CN" sz="1600" b="1" dirty="0">
                <a:latin typeface="Times New Roman" panose="02020603050405020304" pitchFamily="18" charset="0"/>
                <a:ea typeface="宋体" panose="02010600030101010101" pitchFamily="2" charset="-122"/>
              </a:rPr>
              <a:t>17</a:t>
            </a:r>
            <a:r>
              <a:rPr lang="zh-CN" altLang="en-US" sz="1600" b="1" dirty="0">
                <a:latin typeface="Times New Roman" panose="02020603050405020304" pitchFamily="18" charset="0"/>
                <a:ea typeface="宋体" panose="02010600030101010101" pitchFamily="2" charset="-122"/>
              </a:rPr>
              <a:t>人所收藏，如：明朝的杨懋、霍氏、张秉乾；清朝的王铎、梁清标；中华民国的叶恭绰、张大千；</a:t>
            </a:r>
            <a:r>
              <a:rPr lang="en-US" altLang="zh-CN" sz="1600" b="1" dirty="0">
                <a:ea typeface="宋体" panose="02010600030101010101" pitchFamily="2" charset="-122"/>
              </a:rPr>
              <a:t>1949</a:t>
            </a:r>
            <a:r>
              <a:rPr lang="zh-CN" altLang="en-US" sz="1600" b="1" dirty="0">
                <a:ea typeface="宋体" panose="02010600030101010101" pitchFamily="2" charset="-122"/>
              </a:rPr>
              <a:t>年</a:t>
            </a:r>
            <a:r>
              <a:rPr lang="en-US" altLang="zh-CN" sz="1600" b="1" dirty="0"/>
              <a:t>Cleveland Museum of Art, Ohio</a:t>
            </a:r>
            <a:r>
              <a:rPr lang="zh-CN" altLang="en-US" sz="1600" b="1" dirty="0">
                <a:latin typeface="Times New Roman" panose="02020603050405020304" pitchFamily="18" charset="0"/>
                <a:ea typeface="宋体" panose="02010600030101010101" pitchFamily="2" charset="-122"/>
              </a:rPr>
              <a:t>从</a:t>
            </a:r>
            <a:r>
              <a:rPr lang="zh-CN" altLang="en-US" sz="1600" b="1" dirty="0">
                <a:solidFill>
                  <a:srgbClr val="990000"/>
                </a:solidFill>
                <a:latin typeface="Times New Roman" panose="02020603050405020304" pitchFamily="18" charset="0"/>
                <a:ea typeface="宋体" panose="02010600030101010101" pitchFamily="2" charset="-122"/>
              </a:rPr>
              <a:t>张大千</a:t>
            </a:r>
            <a:r>
              <a:rPr lang="zh-CN" altLang="en-US" sz="1600" b="1" dirty="0">
                <a:latin typeface="Times New Roman" panose="02020603050405020304" pitchFamily="18" charset="0"/>
                <a:ea typeface="宋体" panose="02010600030101010101" pitchFamily="2" charset="-122"/>
              </a:rPr>
              <a:t>手中拍卖而得；</a:t>
            </a:r>
            <a:endParaRPr lang="en-US" altLang="zh-CN" sz="1600" b="1" dirty="0">
              <a:latin typeface="Times New Roman" panose="02020603050405020304" pitchFamily="18" charset="0"/>
              <a:ea typeface="宋体" panose="02010600030101010101" pitchFamily="2" charset="-122"/>
            </a:endParaRPr>
          </a:p>
          <a:p>
            <a:pPr marL="285750" indent="-285750" eaLnBrk="1" hangingPunct="1">
              <a:lnSpc>
                <a:spcPct val="120000"/>
              </a:lnSpc>
              <a:spcBef>
                <a:spcPct val="0"/>
              </a:spcBef>
              <a:buFont typeface="Arial" panose="020B0604020202020204" pitchFamily="34" charset="0"/>
              <a:buChar char="•"/>
            </a:pPr>
            <a:r>
              <a:rPr lang="zh-CN" altLang="en-US" sz="1600" b="1" dirty="0">
                <a:latin typeface="Times New Roman" panose="02020603050405020304" pitchFamily="18" charset="0"/>
                <a:ea typeface="宋体" panose="02010600030101010101" pitchFamily="2" charset="-122"/>
              </a:rPr>
              <a:t>清朝皇宫珍藏，上有</a:t>
            </a:r>
            <a:r>
              <a:rPr lang="zh-CN" altLang="en-US" sz="1600" b="1" dirty="0">
                <a:solidFill>
                  <a:srgbClr val="990000"/>
                </a:solidFill>
                <a:latin typeface="Times New Roman" panose="02020603050405020304" pitchFamily="18" charset="0"/>
                <a:ea typeface="宋体" panose="02010600030101010101" pitchFamily="2" charset="-122"/>
              </a:rPr>
              <a:t>乾隆、嘉庆和宣统</a:t>
            </a:r>
            <a:r>
              <a:rPr lang="zh-CN" altLang="en-US" sz="1600" b="1" dirty="0">
                <a:latin typeface="Times New Roman" panose="02020603050405020304" pitchFamily="18" charset="0"/>
                <a:ea typeface="宋体" panose="02010600030101010101" pitchFamily="2" charset="-122"/>
              </a:rPr>
              <a:t>三个皇帝的玉玺；</a:t>
            </a:r>
            <a:endParaRPr lang="en-US" altLang="zh-CN" sz="1600" b="1" dirty="0">
              <a:latin typeface="Times New Roman" panose="02020603050405020304" pitchFamily="18" charset="0"/>
              <a:ea typeface="宋体" panose="02010600030101010101" pitchFamily="2" charset="-122"/>
            </a:endParaRPr>
          </a:p>
          <a:p>
            <a:pPr marL="285750" indent="-285750" eaLnBrk="1" hangingPunct="1">
              <a:lnSpc>
                <a:spcPct val="120000"/>
              </a:lnSpc>
              <a:spcBef>
                <a:spcPct val="0"/>
              </a:spcBef>
              <a:buFont typeface="Arial" panose="020B0604020202020204" pitchFamily="34" charset="0"/>
              <a:buChar char="•"/>
            </a:pPr>
            <a:r>
              <a:rPr lang="zh-CN" altLang="en-US" sz="1600" b="1" dirty="0">
                <a:latin typeface="Times New Roman" panose="02020603050405020304" pitchFamily="18" charset="0"/>
                <a:ea typeface="宋体" panose="02010600030101010101" pitchFamily="2" charset="-122"/>
              </a:rPr>
              <a:t>画卷上的</a:t>
            </a:r>
            <a:r>
              <a:rPr lang="en-US" altLang="zh-CN" sz="1600" b="1" dirty="0">
                <a:latin typeface="Times New Roman" panose="02020603050405020304" pitchFamily="18" charset="0"/>
                <a:ea typeface="宋体" panose="02010600030101010101" pitchFamily="2" charset="-122"/>
              </a:rPr>
              <a:t>9</a:t>
            </a:r>
            <a:r>
              <a:rPr lang="zh-CN" altLang="en-US" sz="1600" b="1" dirty="0">
                <a:latin typeface="Times New Roman" panose="02020603050405020304" pitchFamily="18" charset="0"/>
                <a:ea typeface="宋体" panose="02010600030101010101" pitchFamily="2" charset="-122"/>
              </a:rPr>
              <a:t>首题跋的作者并非当时大名鼎鼎的诗人或书法家，分别由王文蔚、李慧、田獬、何言、曹元用、康里子山、刘载、杨懋和王铎所书。</a:t>
            </a:r>
            <a:endParaRPr lang="zh-CN" altLang="en-US" sz="1600" b="1" dirty="0"/>
          </a:p>
          <a:p>
            <a:endParaRPr lang="en-GB" altLang="zh-CN" sz="1600" b="1" dirty="0"/>
          </a:p>
          <a:p>
            <a:pPr>
              <a:lnSpc>
                <a:spcPct val="120000"/>
              </a:lnSpc>
            </a:pPr>
            <a:r>
              <a:rPr lang="en-US" altLang="zh-CN" sz="1600" b="1" dirty="0">
                <a:solidFill>
                  <a:srgbClr val="0070C0"/>
                </a:solidFill>
              </a:rPr>
              <a:t>Snyder: </a:t>
            </a:r>
            <a:r>
              <a:rPr lang="en-US" altLang="zh-CN" sz="1600" b="1" dirty="0"/>
              <a:t>While giving readings and talks around the country through </a:t>
            </a:r>
            <a:r>
              <a:rPr lang="en-US" altLang="zh-CN" sz="1600" b="1" dirty="0">
                <a:solidFill>
                  <a:srgbClr val="811C17"/>
                </a:solidFill>
              </a:rPr>
              <a:t>the seventies and eighties</a:t>
            </a:r>
            <a:r>
              <a:rPr lang="en-US" altLang="zh-CN" sz="1600" b="1" dirty="0"/>
              <a:t>, I was able to visit most of the major collections of Chinese paintings in the United States. </a:t>
            </a:r>
            <a:r>
              <a:rPr lang="en-US" altLang="zh-CN" sz="1600" b="1" dirty="0">
                <a:solidFill>
                  <a:srgbClr val="326638"/>
                </a:solidFill>
              </a:rPr>
              <a:t>In Cleveland I saw the Sung Dynasty </a:t>
            </a:r>
            <a:r>
              <a:rPr lang="en-US" altLang="zh-CN" sz="1600" b="1" i="1" dirty="0">
                <a:solidFill>
                  <a:srgbClr val="326638"/>
                </a:solidFill>
              </a:rPr>
              <a:t>Streams and Mountains Without End</a:t>
            </a:r>
            <a:r>
              <a:rPr lang="en-US" altLang="zh-CN" sz="1600" b="1" dirty="0"/>
              <a:t>, the one that is described </a:t>
            </a:r>
            <a:r>
              <a:rPr lang="en-US" altLang="zh-CN" sz="1600" b="1" dirty="0">
                <a:solidFill>
                  <a:srgbClr val="811C17"/>
                </a:solidFill>
              </a:rPr>
              <a:t>here in the opening section</a:t>
            </a:r>
            <a:r>
              <a:rPr lang="en-US" altLang="zh-CN" sz="1600" b="1" dirty="0"/>
              <a:t>. </a:t>
            </a:r>
            <a:endParaRPr lang="en-GB" altLang="zh-CN" sz="1600" b="1" dirty="0"/>
          </a:p>
          <a:p>
            <a:endParaRPr lang="en-GB" altLang="zh-CN" sz="1600" b="1" dirty="0"/>
          </a:p>
          <a:p>
            <a:r>
              <a:rPr lang="en-GB" altLang="zh-CN" sz="1600" b="1" dirty="0"/>
              <a:t>Gary Snyder. “Endless Streams and Mountains.” </a:t>
            </a:r>
            <a:r>
              <a:rPr lang="en-GB" altLang="zh-CN" sz="1600" b="1" i="1" dirty="0"/>
              <a:t>Orion</a:t>
            </a:r>
            <a:r>
              <a:rPr lang="en-GB" altLang="zh-CN" sz="1600" b="1" dirty="0"/>
              <a:t> 14: 3 </a:t>
            </a:r>
            <a:r>
              <a:rPr lang="en-US" altLang="zh-CN" sz="1600" b="1" dirty="0"/>
              <a:t>(Summer</a:t>
            </a:r>
            <a:r>
              <a:rPr lang="zh-CN" altLang="en-US" sz="1600" b="1" dirty="0"/>
              <a:t> </a:t>
            </a:r>
            <a:r>
              <a:rPr lang="en-US" altLang="zh-CN" sz="1600" b="1" dirty="0">
                <a:solidFill>
                  <a:srgbClr val="811C17"/>
                </a:solidFill>
              </a:rPr>
              <a:t>1995</a:t>
            </a:r>
            <a:r>
              <a:rPr lang="en-US" altLang="zh-CN" sz="1600" b="1" dirty="0"/>
              <a:t>)</a:t>
            </a:r>
            <a:endParaRPr lang="en-GB" altLang="zh-CN" sz="1600" b="1" dirty="0"/>
          </a:p>
        </p:txBody>
      </p:sp>
    </p:spTree>
    <p:extLst>
      <p:ext uri="{BB962C8B-B14F-4D97-AF65-F5344CB8AC3E}">
        <p14:creationId xmlns:p14="http://schemas.microsoft.com/office/powerpoint/2010/main" val="49852215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74CC01D-5A22-4308-BCFC-422E9FB6AC4C}"/>
              </a:ext>
            </a:extLst>
          </p:cNvPr>
          <p:cNvSpPr txBox="1"/>
          <p:nvPr/>
        </p:nvSpPr>
        <p:spPr>
          <a:xfrm>
            <a:off x="359537" y="474764"/>
            <a:ext cx="8496944" cy="1786708"/>
          </a:xfrm>
          <a:prstGeom prst="rect">
            <a:avLst/>
          </a:prstGeom>
          <a:noFill/>
        </p:spPr>
        <p:txBody>
          <a:bodyPr wrap="square" rtlCol="0">
            <a:spAutoFit/>
          </a:bodyPr>
          <a:lstStyle/>
          <a:p>
            <a:pPr>
              <a:lnSpc>
                <a:spcPct val="130000"/>
              </a:lnSpc>
              <a:spcBef>
                <a:spcPct val="0"/>
              </a:spcBef>
            </a:pPr>
            <a:r>
              <a:rPr lang="zh-CN" altLang="en-US" sz="1400" b="1" dirty="0">
                <a:solidFill>
                  <a:srgbClr val="811C17"/>
                </a:solidFill>
              </a:rPr>
              <a:t>“无尽”视觉</a:t>
            </a:r>
            <a:r>
              <a:rPr lang="en-US" altLang="zh-CN" sz="1400" b="1" dirty="0">
                <a:solidFill>
                  <a:srgbClr val="811C17"/>
                </a:solidFill>
                <a:ea typeface="宋体" panose="02010600030101010101" pitchFamily="2" charset="-122"/>
              </a:rPr>
              <a:t>—</a:t>
            </a:r>
            <a:r>
              <a:rPr lang="zh-CN" altLang="en-US" sz="1400" b="1" dirty="0">
                <a:solidFill>
                  <a:srgbClr val="811C17"/>
                </a:solidFill>
                <a:ea typeface="宋体" panose="02010600030101010101" pitchFamily="2" charset="-122"/>
              </a:rPr>
              <a:t>话语图</a:t>
            </a:r>
          </a:p>
          <a:p>
            <a:pPr marL="0" indent="0" eaLnBrk="1" hangingPunct="1">
              <a:lnSpc>
                <a:spcPct val="130000"/>
              </a:lnSpc>
              <a:spcBef>
                <a:spcPct val="0"/>
              </a:spcBef>
              <a:buFont typeface="Wingdings" panose="05000000000000000000" pitchFamily="2" charset="2"/>
              <a:buNone/>
            </a:pPr>
            <a:r>
              <a:rPr lang="zh-CN" altLang="en-US" sz="1400" b="1" dirty="0">
                <a:ea typeface="宋体" panose="02010600030101010101" pitchFamily="2" charset="-122"/>
              </a:rPr>
              <a:t>斯奈德对“无尽”的处理就是“往里面填塞东西，使之回流成为一个圆圈” 。而圆的起点与终点既是一种时空的重合，又是一种精神上的升华，这就是为什么斯奈德将“溪山无尽”作为</a:t>
            </a:r>
            <a:r>
              <a:rPr lang="en-US" altLang="zh-CN" sz="1400" b="1" dirty="0">
                <a:ea typeface="宋体" panose="02010600030101010101" pitchFamily="2" charset="-122"/>
              </a:rPr>
              <a:t>《</a:t>
            </a:r>
            <a:r>
              <a:rPr lang="zh-CN" altLang="en-US" sz="1400" b="1" dirty="0">
                <a:ea typeface="宋体" panose="02010600030101010101" pitchFamily="2" charset="-122"/>
              </a:rPr>
              <a:t>山河无尽</a:t>
            </a:r>
            <a:r>
              <a:rPr lang="en-US" altLang="zh-CN" sz="1400" b="1" dirty="0">
                <a:ea typeface="宋体" panose="02010600030101010101" pitchFamily="2" charset="-122"/>
              </a:rPr>
              <a:t>》</a:t>
            </a:r>
            <a:r>
              <a:rPr lang="zh-CN" altLang="en-US" sz="1400" b="1" dirty="0">
                <a:ea typeface="宋体" panose="02010600030101010101" pitchFamily="2" charset="-122"/>
              </a:rPr>
              <a:t>的开首篇，而将“寻获心灵的空间”作为结束篇的意义所在。为了“无尽”，斯奈德在“溪山无尽”前安排了中日佛教警句为序言，在“寻获心灵的空间”后采用中国书法形式标上圆点，这样，一个视觉上的圆圈在诗歌言语艺术中被塑造出来，从而达到了绘画诗学理论中要求诗人将视觉图与话语图完美联姻的效果。</a:t>
            </a:r>
            <a:endParaRPr lang="en-US" altLang="zh-CN" sz="1400" b="1" dirty="0">
              <a:ea typeface="宋体" panose="02010600030101010101" pitchFamily="2" charset="-122"/>
            </a:endParaRPr>
          </a:p>
        </p:txBody>
      </p:sp>
      <p:pic>
        <p:nvPicPr>
          <p:cNvPr id="4" name="图片 3" descr="文本, 信件&#10;&#10;描述已自动生成">
            <a:extLst>
              <a:ext uri="{FF2B5EF4-FFF2-40B4-BE49-F238E27FC236}">
                <a16:creationId xmlns:a16="http://schemas.microsoft.com/office/drawing/2014/main" id="{7A8D925F-C1A1-4CA4-AD1F-24063638B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5" y="2578562"/>
            <a:ext cx="2812298" cy="2592288"/>
          </a:xfrm>
          <a:prstGeom prst="rect">
            <a:avLst/>
          </a:prstGeom>
        </p:spPr>
      </p:pic>
      <p:pic>
        <p:nvPicPr>
          <p:cNvPr id="6" name="图片 5" descr="文本, 信件&#10;&#10;描述已自动生成">
            <a:extLst>
              <a:ext uri="{FF2B5EF4-FFF2-40B4-BE49-F238E27FC236}">
                <a16:creationId xmlns:a16="http://schemas.microsoft.com/office/drawing/2014/main" id="{DA6DA184-5CD5-42D0-8EEA-608905053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415" y="4085502"/>
            <a:ext cx="2749984" cy="2297734"/>
          </a:xfrm>
          <a:prstGeom prst="rect">
            <a:avLst/>
          </a:prstGeom>
        </p:spPr>
      </p:pic>
      <p:cxnSp>
        <p:nvCxnSpPr>
          <p:cNvPr id="13" name="直接连接符 12">
            <a:extLst>
              <a:ext uri="{FF2B5EF4-FFF2-40B4-BE49-F238E27FC236}">
                <a16:creationId xmlns:a16="http://schemas.microsoft.com/office/drawing/2014/main" id="{7C9C7912-05A6-4051-A987-9CEC80DA221A}"/>
              </a:ext>
            </a:extLst>
          </p:cNvPr>
          <p:cNvCxnSpPr/>
          <p:nvPr/>
        </p:nvCxnSpPr>
        <p:spPr>
          <a:xfrm>
            <a:off x="6516216" y="4293096"/>
            <a:ext cx="10081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直接连接符 14">
            <a:extLst>
              <a:ext uri="{FF2B5EF4-FFF2-40B4-BE49-F238E27FC236}">
                <a16:creationId xmlns:a16="http://schemas.microsoft.com/office/drawing/2014/main" id="{E4EB55AC-CC4E-4C79-AE30-F45B3DD32741}"/>
              </a:ext>
            </a:extLst>
          </p:cNvPr>
          <p:cNvCxnSpPr>
            <a:cxnSpLocks/>
          </p:cNvCxnSpPr>
          <p:nvPr/>
        </p:nvCxnSpPr>
        <p:spPr>
          <a:xfrm>
            <a:off x="395536" y="4437112"/>
            <a:ext cx="1116119"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文本框 16">
            <a:extLst>
              <a:ext uri="{FF2B5EF4-FFF2-40B4-BE49-F238E27FC236}">
                <a16:creationId xmlns:a16="http://schemas.microsoft.com/office/drawing/2014/main" id="{8FA68E28-9275-4B5D-BAB8-C1046069BEAE}"/>
              </a:ext>
            </a:extLst>
          </p:cNvPr>
          <p:cNvSpPr txBox="1"/>
          <p:nvPr/>
        </p:nvSpPr>
        <p:spPr>
          <a:xfrm>
            <a:off x="3320830" y="2607381"/>
            <a:ext cx="2841213" cy="3911776"/>
          </a:xfrm>
          <a:prstGeom prst="rect">
            <a:avLst/>
          </a:prstGeom>
          <a:noFill/>
        </p:spPr>
        <p:txBody>
          <a:bodyPr wrap="square" rtlCol="0">
            <a:spAutoFit/>
          </a:bodyPr>
          <a:lstStyle/>
          <a:p>
            <a:pPr>
              <a:lnSpc>
                <a:spcPct val="105000"/>
              </a:lnSpc>
            </a:pPr>
            <a:r>
              <a:rPr lang="zh-CN" altLang="en-US" sz="1400" b="1" dirty="0">
                <a:solidFill>
                  <a:srgbClr val="002060"/>
                </a:solidFill>
              </a:rPr>
              <a:t>行之于路，坐之于雨，</a:t>
            </a:r>
            <a:endParaRPr lang="en-US" altLang="zh-CN" sz="1400" b="1" dirty="0">
              <a:solidFill>
                <a:srgbClr val="002060"/>
              </a:solidFill>
            </a:endParaRPr>
          </a:p>
          <a:p>
            <a:pPr>
              <a:lnSpc>
                <a:spcPct val="105000"/>
              </a:lnSpc>
            </a:pPr>
            <a:r>
              <a:rPr lang="zh-CN" altLang="en-US" sz="1400" b="1" dirty="0">
                <a:solidFill>
                  <a:srgbClr val="002060"/>
                </a:solidFill>
              </a:rPr>
              <a:t>磨墨、润笔、铺纸，</a:t>
            </a:r>
            <a:endParaRPr lang="en-US" altLang="zh-CN" sz="1400" b="1" dirty="0">
              <a:solidFill>
                <a:srgbClr val="002060"/>
              </a:solidFill>
            </a:endParaRPr>
          </a:p>
          <a:p>
            <a:pPr>
              <a:lnSpc>
                <a:spcPct val="105000"/>
              </a:lnSpc>
            </a:pPr>
            <a:r>
              <a:rPr lang="en-US" altLang="zh-CN" sz="1400" b="1" dirty="0">
                <a:solidFill>
                  <a:srgbClr val="002060"/>
                </a:solidFill>
              </a:rPr>
              <a:t>        </a:t>
            </a:r>
            <a:r>
              <a:rPr lang="zh-CN" altLang="en-US" sz="1400" b="1" dirty="0">
                <a:solidFill>
                  <a:srgbClr val="002060"/>
                </a:solidFill>
              </a:rPr>
              <a:t>在开阔的白色空间里：</a:t>
            </a:r>
            <a:endParaRPr lang="en-US" altLang="zh-CN" sz="1400" b="1" dirty="0">
              <a:solidFill>
                <a:srgbClr val="002060"/>
              </a:solidFill>
            </a:endParaRPr>
          </a:p>
          <a:p>
            <a:pPr>
              <a:lnSpc>
                <a:spcPct val="105000"/>
              </a:lnSpc>
            </a:pPr>
            <a:endParaRPr lang="en-US" altLang="zh-CN" sz="1400" b="1" dirty="0">
              <a:solidFill>
                <a:srgbClr val="002060"/>
              </a:solidFill>
            </a:endParaRPr>
          </a:p>
          <a:p>
            <a:pPr>
              <a:lnSpc>
                <a:spcPct val="105000"/>
              </a:lnSpc>
            </a:pPr>
            <a:r>
              <a:rPr lang="zh-CN" altLang="en-US" sz="1400" b="1" dirty="0">
                <a:solidFill>
                  <a:srgbClr val="002060"/>
                </a:solidFill>
              </a:rPr>
              <a:t>用笔尖话下</a:t>
            </a:r>
            <a:endParaRPr lang="en-US" altLang="zh-CN" sz="1400" b="1" dirty="0">
              <a:solidFill>
                <a:srgbClr val="002060"/>
              </a:solidFill>
            </a:endParaRPr>
          </a:p>
          <a:p>
            <a:pPr>
              <a:lnSpc>
                <a:spcPct val="105000"/>
              </a:lnSpc>
            </a:pPr>
            <a:r>
              <a:rPr lang="zh-CN" altLang="en-US" sz="1400" b="1" dirty="0">
                <a:solidFill>
                  <a:srgbClr val="002060"/>
                </a:solidFill>
              </a:rPr>
              <a:t>这湿漉的黑色线条。</a:t>
            </a:r>
            <a:endParaRPr lang="en-US" altLang="zh-CN" sz="1400" b="1" dirty="0">
              <a:solidFill>
                <a:srgbClr val="002060"/>
              </a:solidFill>
            </a:endParaRPr>
          </a:p>
          <a:p>
            <a:pPr>
              <a:lnSpc>
                <a:spcPct val="105000"/>
              </a:lnSpc>
            </a:pPr>
            <a:endParaRPr lang="en-US" altLang="zh-CN" sz="1400" b="1" dirty="0">
              <a:solidFill>
                <a:srgbClr val="002060"/>
              </a:solidFill>
            </a:endParaRPr>
          </a:p>
          <a:p>
            <a:pPr>
              <a:lnSpc>
                <a:spcPct val="105000"/>
              </a:lnSpc>
            </a:pPr>
            <a:r>
              <a:rPr lang="zh-CN" altLang="en-US" sz="1400" b="1" dirty="0">
                <a:solidFill>
                  <a:srgbClr val="811C17"/>
                </a:solidFill>
                <a:latin typeface="楷体" panose="02010609060101010101" pitchFamily="49" charset="-122"/>
                <a:ea typeface="楷体" panose="02010609060101010101" pitchFamily="49" charset="-122"/>
              </a:rPr>
              <a:t>走中走，</a:t>
            </a: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r>
              <a:rPr lang="en-US" altLang="zh-CN" sz="1400" b="1" dirty="0">
                <a:solidFill>
                  <a:srgbClr val="811C17"/>
                </a:solidFill>
                <a:latin typeface="楷体" panose="02010609060101010101" pitchFamily="49" charset="-122"/>
                <a:ea typeface="楷体" panose="02010609060101010101" pitchFamily="49" charset="-122"/>
              </a:rPr>
              <a:t>        </a:t>
            </a:r>
            <a:r>
              <a:rPr lang="zh-CN" altLang="en-US" sz="1400" b="1" dirty="0">
                <a:solidFill>
                  <a:srgbClr val="811C17"/>
                </a:solidFill>
                <a:latin typeface="楷体" panose="02010609060101010101" pitchFamily="49" charset="-122"/>
                <a:ea typeface="楷体" panose="02010609060101010101" pitchFamily="49" charset="-122"/>
              </a:rPr>
              <a:t>脚下   大地在转</a:t>
            </a: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r>
              <a:rPr lang="zh-CN" altLang="en-US" sz="1400" b="1" dirty="0">
                <a:solidFill>
                  <a:srgbClr val="811C17"/>
                </a:solidFill>
                <a:latin typeface="楷体" panose="02010609060101010101" pitchFamily="49" charset="-122"/>
                <a:ea typeface="楷体" panose="02010609060101010101" pitchFamily="49" charset="-122"/>
              </a:rPr>
              <a:t>溪山无尽永不停歇。</a:t>
            </a: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endParaRPr lang="en-US" altLang="zh-CN" sz="1400" b="1" dirty="0">
              <a:solidFill>
                <a:srgbClr val="811C17"/>
              </a:solidFill>
              <a:latin typeface="楷体" panose="02010609060101010101" pitchFamily="49" charset="-122"/>
              <a:ea typeface="楷体" panose="02010609060101010101" pitchFamily="49" charset="-122"/>
            </a:endParaRPr>
          </a:p>
          <a:p>
            <a:pPr>
              <a:lnSpc>
                <a:spcPct val="105000"/>
              </a:lnSpc>
            </a:pPr>
            <a:r>
              <a:rPr lang="en-US" altLang="zh-CN" sz="1400" b="1" dirty="0">
                <a:solidFill>
                  <a:srgbClr val="811C17"/>
                </a:solidFill>
                <a:latin typeface="楷体" panose="02010609060101010101" pitchFamily="49" charset="-122"/>
                <a:ea typeface="楷体" panose="02010609060101010101" pitchFamily="49" charset="-122"/>
              </a:rPr>
              <a:t>               </a:t>
            </a:r>
            <a:r>
              <a:rPr lang="zh-CN" altLang="en-US" sz="1400" b="1" dirty="0">
                <a:solidFill>
                  <a:srgbClr val="326638"/>
                </a:solidFill>
                <a:latin typeface="+mj-ea"/>
                <a:ea typeface="+mj-ea"/>
              </a:rPr>
              <a:t>空间无尽延伸。</a:t>
            </a:r>
            <a:endParaRPr lang="en-US" altLang="zh-CN" sz="1400" b="1" dirty="0">
              <a:solidFill>
                <a:srgbClr val="326638"/>
              </a:solidFill>
              <a:latin typeface="+mj-ea"/>
              <a:ea typeface="+mj-ea"/>
            </a:endParaRPr>
          </a:p>
          <a:p>
            <a:pPr>
              <a:lnSpc>
                <a:spcPct val="105000"/>
              </a:lnSpc>
            </a:pPr>
            <a:r>
              <a:rPr lang="en-US" altLang="zh-CN" sz="1400" b="1" dirty="0">
                <a:solidFill>
                  <a:srgbClr val="326638"/>
                </a:solidFill>
                <a:latin typeface="+mj-ea"/>
                <a:ea typeface="+mj-ea"/>
              </a:rPr>
              <a:t>               </a:t>
            </a:r>
            <a:r>
              <a:rPr lang="zh-CN" altLang="en-US" sz="1400" b="1" dirty="0">
                <a:solidFill>
                  <a:srgbClr val="326638"/>
                </a:solidFill>
                <a:latin typeface="+mj-ea"/>
                <a:ea typeface="+mj-ea"/>
              </a:rPr>
              <a:t>然湿润之墨笔</a:t>
            </a:r>
            <a:endParaRPr lang="en-US" altLang="zh-CN" sz="1400" b="1" dirty="0">
              <a:solidFill>
                <a:srgbClr val="326638"/>
              </a:solidFill>
              <a:latin typeface="+mj-ea"/>
              <a:ea typeface="+mj-ea"/>
            </a:endParaRPr>
          </a:p>
          <a:p>
            <a:pPr>
              <a:lnSpc>
                <a:spcPct val="105000"/>
              </a:lnSpc>
            </a:pPr>
            <a:r>
              <a:rPr lang="en-US" altLang="zh-CN" sz="1400" b="1" dirty="0">
                <a:solidFill>
                  <a:srgbClr val="326638"/>
                </a:solidFill>
                <a:latin typeface="+mj-ea"/>
                <a:ea typeface="+mj-ea"/>
              </a:rPr>
              <a:t>               </a:t>
            </a:r>
            <a:r>
              <a:rPr lang="zh-CN" altLang="en-US" sz="1400" b="1" dirty="0">
                <a:solidFill>
                  <a:srgbClr val="326638"/>
                </a:solidFill>
                <a:latin typeface="+mj-ea"/>
                <a:ea typeface="+mj-ea"/>
              </a:rPr>
              <a:t>落笔以点，</a:t>
            </a:r>
            <a:endParaRPr lang="en-US" altLang="zh-CN" sz="1400" b="1" dirty="0">
              <a:solidFill>
                <a:srgbClr val="326638"/>
              </a:solidFill>
              <a:latin typeface="+mj-ea"/>
              <a:ea typeface="+mj-ea"/>
            </a:endParaRPr>
          </a:p>
          <a:p>
            <a:pPr>
              <a:lnSpc>
                <a:spcPct val="105000"/>
              </a:lnSpc>
            </a:pPr>
            <a:r>
              <a:rPr lang="en-US" altLang="zh-CN" sz="1400" b="1" dirty="0">
                <a:solidFill>
                  <a:srgbClr val="326638"/>
                </a:solidFill>
                <a:latin typeface="+mj-ea"/>
                <a:ea typeface="+mj-ea"/>
              </a:rPr>
              <a:t>                    </a:t>
            </a:r>
            <a:r>
              <a:rPr lang="zh-CN" altLang="en-US" sz="1400" b="1" dirty="0">
                <a:solidFill>
                  <a:srgbClr val="326638"/>
                </a:solidFill>
                <a:latin typeface="+mj-ea"/>
                <a:ea typeface="+mj-ea"/>
              </a:rPr>
              <a:t>提笔而去。</a:t>
            </a:r>
          </a:p>
        </p:txBody>
      </p:sp>
      <p:sp>
        <p:nvSpPr>
          <p:cNvPr id="18" name="文本框 17">
            <a:extLst>
              <a:ext uri="{FF2B5EF4-FFF2-40B4-BE49-F238E27FC236}">
                <a16:creationId xmlns:a16="http://schemas.microsoft.com/office/drawing/2014/main" id="{4A0E7CB0-0E5D-4D3F-AADD-14707333B16C}"/>
              </a:ext>
            </a:extLst>
          </p:cNvPr>
          <p:cNvSpPr txBox="1"/>
          <p:nvPr/>
        </p:nvSpPr>
        <p:spPr>
          <a:xfrm>
            <a:off x="6217801" y="3681468"/>
            <a:ext cx="2841212" cy="338554"/>
          </a:xfrm>
          <a:prstGeom prst="rect">
            <a:avLst/>
          </a:prstGeom>
          <a:noFill/>
        </p:spPr>
        <p:txBody>
          <a:bodyPr wrap="square" rtlCol="0">
            <a:spAutoFit/>
          </a:bodyPr>
          <a:lstStyle/>
          <a:p>
            <a:r>
              <a:rPr lang="en-US" altLang="zh-CN" sz="1600" b="1" dirty="0">
                <a:solidFill>
                  <a:srgbClr val="326638"/>
                </a:solidFill>
              </a:rPr>
              <a:t>Finding the Space in the Heart</a:t>
            </a:r>
            <a:endParaRPr lang="zh-CN" altLang="en-US" sz="1600" b="1" dirty="0">
              <a:solidFill>
                <a:srgbClr val="326638"/>
              </a:solidFill>
            </a:endParaRPr>
          </a:p>
        </p:txBody>
      </p:sp>
      <p:sp>
        <p:nvSpPr>
          <p:cNvPr id="20" name="文本框 19">
            <a:extLst>
              <a:ext uri="{FF2B5EF4-FFF2-40B4-BE49-F238E27FC236}">
                <a16:creationId xmlns:a16="http://schemas.microsoft.com/office/drawing/2014/main" id="{FA1B4636-DB43-42FA-9B5B-E35244D03E53}"/>
              </a:ext>
            </a:extLst>
          </p:cNvPr>
          <p:cNvSpPr txBox="1"/>
          <p:nvPr/>
        </p:nvSpPr>
        <p:spPr>
          <a:xfrm>
            <a:off x="251520" y="2331865"/>
            <a:ext cx="3240360" cy="338554"/>
          </a:xfrm>
          <a:prstGeom prst="rect">
            <a:avLst/>
          </a:prstGeom>
          <a:noFill/>
        </p:spPr>
        <p:txBody>
          <a:bodyPr wrap="square" rtlCol="0">
            <a:spAutoFit/>
          </a:bodyPr>
          <a:lstStyle/>
          <a:p>
            <a:r>
              <a:rPr lang="en-US" altLang="zh-CN" sz="1600" b="1" dirty="0">
                <a:solidFill>
                  <a:srgbClr val="326638"/>
                </a:solidFill>
              </a:rPr>
              <a:t>Endless Streams and Mountains</a:t>
            </a:r>
            <a:endParaRPr lang="zh-CN" altLang="en-US" sz="1600" b="1" dirty="0">
              <a:solidFill>
                <a:srgbClr val="326638"/>
              </a:solidFill>
            </a:endParaRPr>
          </a:p>
        </p:txBody>
      </p:sp>
      <p:sp>
        <p:nvSpPr>
          <p:cNvPr id="21" name="文本框 20">
            <a:extLst>
              <a:ext uri="{FF2B5EF4-FFF2-40B4-BE49-F238E27FC236}">
                <a16:creationId xmlns:a16="http://schemas.microsoft.com/office/drawing/2014/main" id="{9E99C9EB-A188-4093-A554-EBF199CD1B1D}"/>
              </a:ext>
            </a:extLst>
          </p:cNvPr>
          <p:cNvSpPr txBox="1"/>
          <p:nvPr/>
        </p:nvSpPr>
        <p:spPr>
          <a:xfrm>
            <a:off x="3359388" y="2281002"/>
            <a:ext cx="2560989" cy="338554"/>
          </a:xfrm>
          <a:prstGeom prst="rect">
            <a:avLst/>
          </a:prstGeom>
          <a:noFill/>
        </p:spPr>
        <p:txBody>
          <a:bodyPr wrap="square" rtlCol="0">
            <a:spAutoFit/>
          </a:bodyPr>
          <a:lstStyle/>
          <a:p>
            <a:r>
              <a:rPr lang="zh-CN" altLang="en-US" sz="1600" b="1" dirty="0">
                <a:solidFill>
                  <a:schemeClr val="accent6">
                    <a:lumMod val="50000"/>
                  </a:schemeClr>
                </a:solidFill>
                <a:latin typeface="楷体" panose="02010609060101010101" pitchFamily="49" charset="-122"/>
                <a:ea typeface="楷体" panose="02010609060101010101" pitchFamily="49" charset="-122"/>
              </a:rPr>
              <a:t>谭琼琳译</a:t>
            </a:r>
            <a:r>
              <a:rPr lang="en-US" altLang="zh-CN" sz="1600" b="1" dirty="0">
                <a:solidFill>
                  <a:schemeClr val="accent6">
                    <a:lumMod val="50000"/>
                  </a:schemeClr>
                </a:solidFill>
                <a:latin typeface="楷体" panose="02010609060101010101" pitchFamily="49" charset="-122"/>
                <a:ea typeface="楷体" panose="02010609060101010101" pitchFamily="49" charset="-122"/>
              </a:rPr>
              <a:t>《</a:t>
            </a:r>
            <a:r>
              <a:rPr lang="zh-CN" altLang="en-US" sz="1600" b="1" dirty="0">
                <a:solidFill>
                  <a:schemeClr val="accent6">
                    <a:lumMod val="50000"/>
                  </a:schemeClr>
                </a:solidFill>
                <a:latin typeface="楷体" panose="02010609060101010101" pitchFamily="49" charset="-122"/>
                <a:ea typeface="楷体" panose="02010609060101010101" pitchFamily="49" charset="-122"/>
              </a:rPr>
              <a:t>山河无尽</a:t>
            </a:r>
            <a:r>
              <a:rPr lang="en-US" altLang="zh-CN" sz="1600" b="1" dirty="0">
                <a:solidFill>
                  <a:schemeClr val="accent6">
                    <a:lumMod val="50000"/>
                  </a:schemeClr>
                </a:solidFill>
                <a:latin typeface="楷体" panose="02010609060101010101" pitchFamily="49" charset="-122"/>
                <a:ea typeface="楷体" panose="02010609060101010101" pitchFamily="49" charset="-122"/>
              </a:rPr>
              <a:t>》</a:t>
            </a:r>
            <a:endParaRPr lang="zh-CN" altLang="en-US" sz="1600" b="1" dirty="0">
              <a:solidFill>
                <a:schemeClr val="accent6">
                  <a:lumMod val="50000"/>
                </a:schemeClr>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037420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标志, 照片, 前&#10;&#10;描述已自动生成">
            <a:extLst>
              <a:ext uri="{FF2B5EF4-FFF2-40B4-BE49-F238E27FC236}">
                <a16:creationId xmlns:a16="http://schemas.microsoft.com/office/drawing/2014/main" id="{54542966-B4A3-4AA9-93A6-5097740D2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03613"/>
            <a:ext cx="1656183" cy="2324899"/>
          </a:xfrm>
          <a:prstGeom prst="rect">
            <a:avLst/>
          </a:prstGeom>
        </p:spPr>
      </p:pic>
      <p:pic>
        <p:nvPicPr>
          <p:cNvPr id="10" name="图片 9" descr="文本, 日历&#10;&#10;描述已自动生成">
            <a:extLst>
              <a:ext uri="{FF2B5EF4-FFF2-40B4-BE49-F238E27FC236}">
                <a16:creationId xmlns:a16="http://schemas.microsoft.com/office/drawing/2014/main" id="{6BECFFD1-FA5F-41BC-9688-4FEA7967E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203613"/>
            <a:ext cx="1656183" cy="2266936"/>
          </a:xfrm>
          <a:prstGeom prst="rect">
            <a:avLst/>
          </a:prstGeom>
        </p:spPr>
      </p:pic>
      <p:pic>
        <p:nvPicPr>
          <p:cNvPr id="12" name="图片 11" descr="文本&#10;&#10;低可信度描述已自动生成">
            <a:extLst>
              <a:ext uri="{FF2B5EF4-FFF2-40B4-BE49-F238E27FC236}">
                <a16:creationId xmlns:a16="http://schemas.microsoft.com/office/drawing/2014/main" id="{0B026CA4-381B-42A5-B0C9-A3E6F2C06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366" y="1056866"/>
            <a:ext cx="3456384" cy="2402687"/>
          </a:xfrm>
          <a:prstGeom prst="rect">
            <a:avLst/>
          </a:prstGeom>
        </p:spPr>
      </p:pic>
      <p:pic>
        <p:nvPicPr>
          <p:cNvPr id="14" name="图片 13" descr="图片包含 图形用户界面&#10;&#10;描述已自动生成">
            <a:extLst>
              <a:ext uri="{FF2B5EF4-FFF2-40B4-BE49-F238E27FC236}">
                <a16:creationId xmlns:a16="http://schemas.microsoft.com/office/drawing/2014/main" id="{104DBDE4-EE26-4BC3-84B6-7D63F2023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04" y="3652046"/>
            <a:ext cx="8716591" cy="2608439"/>
          </a:xfrm>
          <a:prstGeom prst="rect">
            <a:avLst/>
          </a:prstGeom>
        </p:spPr>
      </p:pic>
      <p:sp>
        <p:nvSpPr>
          <p:cNvPr id="15" name="文本框 14">
            <a:extLst>
              <a:ext uri="{FF2B5EF4-FFF2-40B4-BE49-F238E27FC236}">
                <a16:creationId xmlns:a16="http://schemas.microsoft.com/office/drawing/2014/main" id="{453A54AC-1587-451B-9DB8-E3BDA9C28789}"/>
              </a:ext>
            </a:extLst>
          </p:cNvPr>
          <p:cNvSpPr txBox="1"/>
          <p:nvPr/>
        </p:nvSpPr>
        <p:spPr>
          <a:xfrm>
            <a:off x="539551" y="594778"/>
            <a:ext cx="8390743" cy="338554"/>
          </a:xfrm>
          <a:prstGeom prst="rect">
            <a:avLst/>
          </a:prstGeom>
          <a:noFill/>
        </p:spPr>
        <p:txBody>
          <a:bodyPr wrap="square" rtlCol="0">
            <a:spAutoFit/>
          </a:bodyPr>
          <a:lstStyle/>
          <a:p>
            <a:r>
              <a:rPr lang="zh-CN" altLang="en-US" sz="1600" b="1" dirty="0">
                <a:solidFill>
                  <a:srgbClr val="002060"/>
                </a:solidFill>
              </a:rPr>
              <a:t>谭琼琳全译本</a:t>
            </a:r>
            <a:r>
              <a:rPr lang="en-US" altLang="zh-CN" sz="1600" b="1" dirty="0">
                <a:solidFill>
                  <a:srgbClr val="002060"/>
                </a:solidFill>
              </a:rPr>
              <a:t>《</a:t>
            </a:r>
            <a:r>
              <a:rPr lang="zh-CN" altLang="en-US" sz="1600" b="1" dirty="0">
                <a:solidFill>
                  <a:srgbClr val="002060"/>
                </a:solidFill>
              </a:rPr>
              <a:t>山河无尽</a:t>
            </a:r>
            <a:r>
              <a:rPr lang="en-US" altLang="zh-CN" sz="1600" b="1" dirty="0">
                <a:solidFill>
                  <a:srgbClr val="002060"/>
                </a:solidFill>
              </a:rPr>
              <a:t>》</a:t>
            </a:r>
            <a:r>
              <a:rPr lang="zh-CN" altLang="en-US" sz="1600" b="1" dirty="0">
                <a:solidFill>
                  <a:srgbClr val="002060"/>
                </a:solidFill>
              </a:rPr>
              <a:t>副文本“无尽” 设计图：封面、封底、封腰、拉面、内封图</a:t>
            </a:r>
          </a:p>
        </p:txBody>
      </p:sp>
    </p:spTree>
    <p:extLst>
      <p:ext uri="{BB962C8B-B14F-4D97-AF65-F5344CB8AC3E}">
        <p14:creationId xmlns:p14="http://schemas.microsoft.com/office/powerpoint/2010/main" val="225157799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示意图&#10;&#10;中度可信度描述已自动生成">
            <a:extLst>
              <a:ext uri="{FF2B5EF4-FFF2-40B4-BE49-F238E27FC236}">
                <a16:creationId xmlns:a16="http://schemas.microsoft.com/office/drawing/2014/main" id="{75EC6DDA-6E1D-4324-BCD8-B779B26B4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53" y="792349"/>
            <a:ext cx="2880320" cy="3156413"/>
          </a:xfrm>
          <a:prstGeom prst="rect">
            <a:avLst/>
          </a:prstGeom>
        </p:spPr>
      </p:pic>
      <p:pic>
        <p:nvPicPr>
          <p:cNvPr id="5" name="图片 4" descr="文本&#10;&#10;中度可信度描述已自动生成">
            <a:extLst>
              <a:ext uri="{FF2B5EF4-FFF2-40B4-BE49-F238E27FC236}">
                <a16:creationId xmlns:a16="http://schemas.microsoft.com/office/drawing/2014/main" id="{E15B3FBD-BC22-43E8-95E6-5EF443494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908720"/>
            <a:ext cx="3328356" cy="3062846"/>
          </a:xfrm>
          <a:prstGeom prst="rect">
            <a:avLst/>
          </a:prstGeom>
        </p:spPr>
      </p:pic>
      <p:pic>
        <p:nvPicPr>
          <p:cNvPr id="7" name="图片 6" descr="文本&#10;&#10;低可信度描述已自动生成">
            <a:extLst>
              <a:ext uri="{FF2B5EF4-FFF2-40B4-BE49-F238E27FC236}">
                <a16:creationId xmlns:a16="http://schemas.microsoft.com/office/drawing/2014/main" id="{673E7FB3-2746-4189-AE33-962F70158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43" y="3723838"/>
            <a:ext cx="3400900" cy="3134162"/>
          </a:xfrm>
          <a:prstGeom prst="rect">
            <a:avLst/>
          </a:prstGeom>
        </p:spPr>
      </p:pic>
      <p:pic>
        <p:nvPicPr>
          <p:cNvPr id="9" name="图片 8" descr="文本, 信件&#10;&#10;描述已自动生成">
            <a:extLst>
              <a:ext uri="{FF2B5EF4-FFF2-40B4-BE49-F238E27FC236}">
                <a16:creationId xmlns:a16="http://schemas.microsoft.com/office/drawing/2014/main" id="{72F54496-3253-4277-833D-025CEF4ED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242" y="3795154"/>
            <a:ext cx="3197053" cy="3062846"/>
          </a:xfrm>
          <a:prstGeom prst="rect">
            <a:avLst/>
          </a:prstGeom>
        </p:spPr>
      </p:pic>
      <p:sp>
        <p:nvSpPr>
          <p:cNvPr id="4" name="文本框 3">
            <a:extLst>
              <a:ext uri="{FF2B5EF4-FFF2-40B4-BE49-F238E27FC236}">
                <a16:creationId xmlns:a16="http://schemas.microsoft.com/office/drawing/2014/main" id="{77619A7D-AFE6-4EB4-B609-EFEE281284CB}"/>
              </a:ext>
            </a:extLst>
          </p:cNvPr>
          <p:cNvSpPr txBox="1"/>
          <p:nvPr/>
        </p:nvSpPr>
        <p:spPr>
          <a:xfrm>
            <a:off x="1547664" y="476046"/>
            <a:ext cx="6192688" cy="338554"/>
          </a:xfrm>
          <a:prstGeom prst="rect">
            <a:avLst/>
          </a:prstGeom>
          <a:noFill/>
        </p:spPr>
        <p:txBody>
          <a:bodyPr wrap="square" rtlCol="0">
            <a:spAutoFit/>
          </a:bodyPr>
          <a:lstStyle/>
          <a:p>
            <a:r>
              <a:rPr lang="zh-CN" altLang="en-US" sz="1600" b="1" dirty="0">
                <a:solidFill>
                  <a:srgbClr val="002060"/>
                </a:solidFill>
              </a:rPr>
              <a:t>谭琼琳全译本</a:t>
            </a:r>
            <a:r>
              <a:rPr lang="en-US" altLang="zh-CN" sz="1600" b="1" dirty="0">
                <a:solidFill>
                  <a:srgbClr val="002060"/>
                </a:solidFill>
              </a:rPr>
              <a:t>《</a:t>
            </a:r>
            <a:r>
              <a:rPr lang="zh-CN" altLang="en-US" sz="1600" b="1" dirty="0">
                <a:solidFill>
                  <a:srgbClr val="002060"/>
                </a:solidFill>
              </a:rPr>
              <a:t>山河无尽</a:t>
            </a:r>
            <a:r>
              <a:rPr lang="en-US" altLang="zh-CN" sz="1600" b="1" dirty="0">
                <a:solidFill>
                  <a:srgbClr val="002060"/>
                </a:solidFill>
              </a:rPr>
              <a:t>》</a:t>
            </a:r>
            <a:r>
              <a:rPr lang="zh-CN" altLang="en-US" sz="1600" b="1" dirty="0">
                <a:solidFill>
                  <a:srgbClr val="002060"/>
                </a:solidFill>
              </a:rPr>
              <a:t>副文本“无尽”设计图：目录图</a:t>
            </a:r>
            <a:endParaRPr lang="zh-CN" altLang="en-US" sz="1600" dirty="0"/>
          </a:p>
        </p:txBody>
      </p:sp>
    </p:spTree>
    <p:extLst>
      <p:ext uri="{BB962C8B-B14F-4D97-AF65-F5344CB8AC3E}">
        <p14:creationId xmlns:p14="http://schemas.microsoft.com/office/powerpoint/2010/main" val="446815271"/>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表&#10;&#10;中度可信度描述已自动生成">
            <a:extLst>
              <a:ext uri="{FF2B5EF4-FFF2-40B4-BE49-F238E27FC236}">
                <a16:creationId xmlns:a16="http://schemas.microsoft.com/office/drawing/2014/main" id="{A7B820EC-9317-45DF-84C0-66CF66D10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659792"/>
            <a:ext cx="2905530" cy="2952328"/>
          </a:xfrm>
          <a:prstGeom prst="rect">
            <a:avLst/>
          </a:prstGeom>
        </p:spPr>
      </p:pic>
      <p:pic>
        <p:nvPicPr>
          <p:cNvPr id="3" name="图片 2" descr="图片包含 文本&#10;&#10;描述已自动生成">
            <a:extLst>
              <a:ext uri="{FF2B5EF4-FFF2-40B4-BE49-F238E27FC236}">
                <a16:creationId xmlns:a16="http://schemas.microsoft.com/office/drawing/2014/main" id="{95AFD971-4A80-4C7F-A2C8-368CF1152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85514"/>
            <a:ext cx="2581635" cy="3153215"/>
          </a:xfrm>
          <a:prstGeom prst="rect">
            <a:avLst/>
          </a:prstGeom>
        </p:spPr>
      </p:pic>
      <p:sp>
        <p:nvSpPr>
          <p:cNvPr id="2" name="文本框 1">
            <a:extLst>
              <a:ext uri="{FF2B5EF4-FFF2-40B4-BE49-F238E27FC236}">
                <a16:creationId xmlns:a16="http://schemas.microsoft.com/office/drawing/2014/main" id="{5D5BBE53-914A-4966-8195-98587C3A83D2}"/>
              </a:ext>
            </a:extLst>
          </p:cNvPr>
          <p:cNvSpPr txBox="1"/>
          <p:nvPr/>
        </p:nvSpPr>
        <p:spPr>
          <a:xfrm>
            <a:off x="323528" y="4422654"/>
            <a:ext cx="7920880" cy="1342803"/>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zh-CN" sz="1600" b="1" kern="100" dirty="0">
                <a:solidFill>
                  <a:srgbClr val="002060"/>
                </a:solidFill>
                <a:effectLst/>
                <a:ea typeface="宋体" panose="02010600030101010101" pitchFamily="2" charset="-122"/>
                <a:cs typeface="宋体" panose="02010600030101010101" pitchFamily="2" charset="-122"/>
              </a:rPr>
              <a:t>开首篇与结束篇</a:t>
            </a:r>
            <a:r>
              <a:rPr lang="zh-CN" altLang="en-US" sz="1600" b="1" kern="100" dirty="0">
                <a:solidFill>
                  <a:srgbClr val="002060"/>
                </a:solidFill>
                <a:effectLst/>
                <a:ea typeface="宋体" panose="02010600030101010101" pitchFamily="2" charset="-122"/>
                <a:cs typeface="宋体" panose="02010600030101010101" pitchFamily="2" charset="-122"/>
              </a:rPr>
              <a:t>：中国山水横轴画卷的</a:t>
            </a:r>
            <a:r>
              <a:rPr lang="zh-CN" altLang="zh-CN" sz="1600" b="1" kern="100" dirty="0">
                <a:solidFill>
                  <a:srgbClr val="002060"/>
                </a:solidFill>
                <a:effectLst/>
                <a:ea typeface="宋体" panose="02010600030101010101" pitchFamily="2" charset="-122"/>
                <a:cs typeface="宋体" panose="02010600030101010101" pitchFamily="2" charset="-122"/>
              </a:rPr>
              <a:t>呼应关系</a:t>
            </a:r>
            <a:r>
              <a:rPr lang="zh-CN" altLang="en-US" sz="1600" b="1" kern="100" dirty="0">
                <a:solidFill>
                  <a:srgbClr val="002060"/>
                </a:solidFill>
                <a:ea typeface="宋体" panose="02010600030101010101" pitchFamily="2" charset="-122"/>
                <a:cs typeface="宋体" panose="02010600030101010101" pitchFamily="2" charset="-122"/>
              </a:rPr>
              <a:t>；</a:t>
            </a:r>
            <a:r>
              <a:rPr lang="zh-CN" altLang="en-US" sz="1600" b="1" kern="100" dirty="0">
                <a:solidFill>
                  <a:srgbClr val="002060"/>
                </a:solidFill>
                <a:effectLst/>
                <a:ea typeface="宋体" panose="02010600030101010101" pitchFamily="2" charset="-122"/>
                <a:cs typeface="宋体" panose="02010600030101010101" pitchFamily="2" charset="-122"/>
              </a:rPr>
              <a:t>日本能剧舞台</a:t>
            </a:r>
            <a:r>
              <a:rPr lang="en-US" altLang="zh-CN" sz="1600" b="1" i="1" kern="100" dirty="0">
                <a:solidFill>
                  <a:srgbClr val="002060"/>
                </a:solidFill>
                <a:effectLst/>
                <a:ea typeface="宋体" panose="02010600030101010101" pitchFamily="2" charset="-122"/>
                <a:cs typeface="宋体" panose="02010600030101010101" pitchFamily="2" charset="-122"/>
              </a:rPr>
              <a:t>jo-ha-</a:t>
            </a:r>
            <a:r>
              <a:rPr lang="en-US" altLang="zh-CN" sz="1600" b="1" i="1" kern="100" dirty="0" err="1">
                <a:solidFill>
                  <a:srgbClr val="002060"/>
                </a:solidFill>
                <a:effectLst/>
                <a:ea typeface="宋体" panose="02010600030101010101" pitchFamily="2" charset="-122"/>
                <a:cs typeface="宋体" panose="02010600030101010101" pitchFamily="2" charset="-122"/>
              </a:rPr>
              <a:t>ky</a:t>
            </a:r>
            <a:r>
              <a:rPr lang="zh-CN" altLang="zh-CN" sz="1600" b="1" i="1" kern="100" dirty="0">
                <a:solidFill>
                  <a:srgbClr val="002060"/>
                </a:solidFill>
                <a:effectLst/>
                <a:ea typeface="宋体" panose="02010600030101010101" pitchFamily="2" charset="-122"/>
                <a:cs typeface="宋体" panose="02010600030101010101" pitchFamily="2" charset="-122"/>
              </a:rPr>
              <a:t>ū </a:t>
            </a:r>
            <a:r>
              <a:rPr lang="zh-CN" altLang="en-US" sz="1600" b="1" kern="100" dirty="0">
                <a:solidFill>
                  <a:srgbClr val="002060"/>
                </a:solidFill>
                <a:effectLst/>
                <a:ea typeface="宋体" panose="02010600030101010101" pitchFamily="2" charset="-122"/>
                <a:cs typeface="宋体" panose="02010600030101010101" pitchFamily="2" charset="-122"/>
              </a:rPr>
              <a:t>的表演。</a:t>
            </a:r>
            <a:endParaRPr lang="en-US" altLang="zh-CN" sz="1600" b="1" kern="100" dirty="0">
              <a:solidFill>
                <a:srgbClr val="002060"/>
              </a:solidFill>
              <a:effectLst/>
              <a:ea typeface="宋体" panose="02010600030101010101" pitchFamily="2" charset="-122"/>
              <a:cs typeface="宋体" panose="02010600030101010101" pitchFamily="2" charset="-122"/>
            </a:endParaRPr>
          </a:p>
          <a:p>
            <a:pPr marL="285750" indent="-285750">
              <a:lnSpc>
                <a:spcPct val="130000"/>
              </a:lnSpc>
              <a:buFont typeface="Arial" panose="020B0604020202020204" pitchFamily="34" charset="0"/>
              <a:buChar char="•"/>
            </a:pPr>
            <a:r>
              <a:rPr lang="zh-CN" altLang="en-US" sz="1600" b="1" kern="100" dirty="0">
                <a:solidFill>
                  <a:srgbClr val="002060"/>
                </a:solidFill>
                <a:effectLst/>
                <a:ea typeface="宋体" panose="02010600030101010101" pitchFamily="2" charset="-122"/>
                <a:cs typeface="宋体" panose="02010600030101010101" pitchFamily="2" charset="-122"/>
              </a:rPr>
              <a:t>第一部分中第二首</a:t>
            </a:r>
            <a:r>
              <a:rPr lang="zh-CN" altLang="en-US" sz="1600" b="1" kern="100" dirty="0">
                <a:solidFill>
                  <a:srgbClr val="002060"/>
                </a:solidFill>
                <a:cs typeface="宋体" panose="02010600030101010101" pitchFamily="2" charset="-122"/>
              </a:rPr>
              <a:t>诗“枯骨”</a:t>
            </a:r>
            <a:r>
              <a:rPr lang="en-US" altLang="zh-CN" sz="1600" b="1" kern="100" dirty="0">
                <a:solidFill>
                  <a:srgbClr val="002060"/>
                </a:solidFill>
                <a:cs typeface="宋体" panose="02010600030101010101" pitchFamily="2" charset="-122"/>
              </a:rPr>
              <a:t>(Old Bones)</a:t>
            </a:r>
            <a:r>
              <a:rPr lang="zh-CN" altLang="en-US" sz="1600" b="1" kern="100" dirty="0">
                <a:solidFill>
                  <a:srgbClr val="002060"/>
                </a:solidFill>
                <a:cs typeface="宋体" panose="02010600030101010101" pitchFamily="2" charset="-122"/>
              </a:rPr>
              <a:t> 与 </a:t>
            </a:r>
            <a:r>
              <a:rPr lang="zh-CN" altLang="zh-CN" sz="1600" b="1" kern="100" dirty="0">
                <a:solidFill>
                  <a:srgbClr val="002060"/>
                </a:solidFill>
                <a:effectLst/>
                <a:ea typeface="宋体" panose="02010600030101010101" pitchFamily="2" charset="-122"/>
                <a:cs typeface="宋体" panose="02010600030101010101" pitchFamily="2" charset="-122"/>
              </a:rPr>
              <a:t>第四部分倒数第二首诗“大地之歌”</a:t>
            </a:r>
            <a:endParaRPr lang="en-US" altLang="zh-CN" sz="1600" b="1" kern="100" dirty="0">
              <a:solidFill>
                <a:srgbClr val="002060"/>
              </a:solidFill>
              <a:effectLst/>
              <a:ea typeface="宋体" panose="02010600030101010101" pitchFamily="2" charset="-122"/>
              <a:cs typeface="宋体" panose="02010600030101010101" pitchFamily="2" charset="-122"/>
            </a:endParaRPr>
          </a:p>
          <a:p>
            <a:pPr>
              <a:lnSpc>
                <a:spcPct val="130000"/>
              </a:lnSpc>
            </a:pPr>
            <a:r>
              <a:rPr lang="en-US" altLang="zh-CN" sz="1600" b="1" kern="100" dirty="0">
                <a:solidFill>
                  <a:srgbClr val="002060"/>
                </a:solidFill>
                <a:ea typeface="宋体" panose="02010600030101010101" pitchFamily="2" charset="-122"/>
                <a:cs typeface="宋体" panose="02010600030101010101" pitchFamily="2" charset="-122"/>
              </a:rPr>
              <a:t>      </a:t>
            </a:r>
            <a:r>
              <a:rPr lang="en-US" altLang="zh-CN" sz="1600" b="1" kern="100" dirty="0">
                <a:solidFill>
                  <a:srgbClr val="002060"/>
                </a:solidFill>
                <a:effectLst/>
                <a:ea typeface="宋体" panose="02010600030101010101" pitchFamily="2" charset="-122"/>
                <a:cs typeface="宋体" panose="02010600030101010101" pitchFamily="2" charset="-122"/>
              </a:rPr>
              <a:t>(Earth Verse) </a:t>
            </a:r>
            <a:r>
              <a:rPr lang="zh-CN" altLang="en-US" sz="1600" b="1" kern="100" dirty="0">
                <a:solidFill>
                  <a:srgbClr val="002060"/>
                </a:solidFill>
                <a:effectLst/>
                <a:ea typeface="宋体" panose="02010600030101010101" pitchFamily="2" charset="-122"/>
                <a:cs typeface="宋体" panose="02010600030101010101" pitchFamily="2" charset="-122"/>
              </a:rPr>
              <a:t>形成古今对照关系：荒野游荡，寻觅一段尘封的古老传说，“枯骨” </a:t>
            </a:r>
            <a:endParaRPr lang="en-US" altLang="zh-CN" sz="1600" b="1" kern="100" dirty="0">
              <a:solidFill>
                <a:srgbClr val="002060"/>
              </a:solidFill>
              <a:effectLst/>
              <a:ea typeface="宋体" panose="02010600030101010101" pitchFamily="2" charset="-122"/>
              <a:cs typeface="宋体" panose="02010600030101010101" pitchFamily="2" charset="-122"/>
            </a:endParaRPr>
          </a:p>
          <a:p>
            <a:pPr>
              <a:lnSpc>
                <a:spcPct val="130000"/>
              </a:lnSpc>
            </a:pPr>
            <a:r>
              <a:rPr lang="en-US" altLang="zh-CN" sz="1600" b="1" kern="100" dirty="0">
                <a:solidFill>
                  <a:srgbClr val="002060"/>
                </a:solidFill>
                <a:ea typeface="宋体" panose="02010600030101010101" pitchFamily="2" charset="-122"/>
                <a:cs typeface="宋体" panose="02010600030101010101" pitchFamily="2" charset="-122"/>
              </a:rPr>
              <a:t>      </a:t>
            </a:r>
            <a:r>
              <a:rPr lang="zh-CN" altLang="en-US" sz="1600" b="1" kern="100" dirty="0">
                <a:solidFill>
                  <a:srgbClr val="002060"/>
                </a:solidFill>
                <a:effectLst/>
                <a:ea typeface="宋体" panose="02010600030101010101" pitchFamily="2" charset="-122"/>
                <a:cs typeface="宋体" panose="02010600030101010101" pitchFamily="2" charset="-122"/>
              </a:rPr>
              <a:t>属于引子诗</a:t>
            </a:r>
            <a:r>
              <a:rPr lang="en-US" altLang="zh-CN" sz="1600" b="1" i="1" kern="100" dirty="0">
                <a:solidFill>
                  <a:srgbClr val="002060"/>
                </a:solidFill>
                <a:effectLst/>
                <a:ea typeface="宋体" panose="02010600030101010101" pitchFamily="2" charset="-122"/>
                <a:cs typeface="宋体" panose="02010600030101010101" pitchFamily="2" charset="-122"/>
              </a:rPr>
              <a:t>jo</a:t>
            </a:r>
            <a:r>
              <a:rPr lang="zh-CN" altLang="en-US" sz="1600" b="1" kern="100" dirty="0">
                <a:solidFill>
                  <a:srgbClr val="002060"/>
                </a:solidFill>
                <a:effectLst/>
                <a:ea typeface="宋体" panose="02010600030101010101" pitchFamily="2" charset="-122"/>
                <a:cs typeface="宋体" panose="02010600030101010101" pitchFamily="2" charset="-122"/>
              </a:rPr>
              <a:t>，而</a:t>
            </a:r>
            <a:r>
              <a:rPr lang="zh-CN" altLang="zh-CN" sz="1600" b="1" kern="100" dirty="0">
                <a:solidFill>
                  <a:srgbClr val="002060"/>
                </a:solidFill>
                <a:effectLst/>
                <a:ea typeface="宋体" panose="02010600030101010101" pitchFamily="2" charset="-122"/>
                <a:cs typeface="宋体" panose="02010600030101010101" pitchFamily="2" charset="-122"/>
              </a:rPr>
              <a:t>“大地之歌”属于结尾赞歌，可划归为</a:t>
            </a:r>
            <a:r>
              <a:rPr lang="en-US" altLang="zh-CN" sz="1600" b="1" i="1" kern="100" dirty="0" err="1">
                <a:solidFill>
                  <a:srgbClr val="002060"/>
                </a:solidFill>
                <a:effectLst/>
                <a:ea typeface="宋体" panose="02010600030101010101" pitchFamily="2" charset="-122"/>
                <a:cs typeface="宋体" panose="02010600030101010101" pitchFamily="2" charset="-122"/>
              </a:rPr>
              <a:t>ky</a:t>
            </a:r>
            <a:r>
              <a:rPr lang="zh-CN" altLang="zh-CN" sz="1600" b="1" i="1" kern="100" dirty="0">
                <a:solidFill>
                  <a:srgbClr val="002060"/>
                </a:solidFill>
                <a:effectLst/>
                <a:ea typeface="宋体" panose="02010600030101010101" pitchFamily="2" charset="-122"/>
                <a:cs typeface="宋体" panose="02010600030101010101" pitchFamily="2" charset="-122"/>
              </a:rPr>
              <a:t>ū</a:t>
            </a:r>
            <a:r>
              <a:rPr lang="zh-CN" altLang="en-US" sz="1600" b="1" kern="100" dirty="0">
                <a:solidFill>
                  <a:srgbClr val="002060"/>
                </a:solidFill>
                <a:effectLst/>
                <a:ea typeface="宋体" panose="02010600030101010101" pitchFamily="2" charset="-122"/>
                <a:cs typeface="宋体" panose="02010600030101010101" pitchFamily="2" charset="-122"/>
              </a:rPr>
              <a:t>。</a:t>
            </a:r>
            <a:endParaRPr lang="en-US" altLang="zh-CN" sz="1600" b="1" kern="100" dirty="0">
              <a:solidFill>
                <a:srgbClr val="002060"/>
              </a:solidFill>
              <a:effectLst/>
              <a:ea typeface="宋体" panose="02010600030101010101" pitchFamily="2" charset="-122"/>
              <a:cs typeface="宋体" panose="02010600030101010101" pitchFamily="2" charset="-122"/>
            </a:endParaRPr>
          </a:p>
        </p:txBody>
      </p:sp>
      <p:sp>
        <p:nvSpPr>
          <p:cNvPr id="4" name="文本框 3">
            <a:extLst>
              <a:ext uri="{FF2B5EF4-FFF2-40B4-BE49-F238E27FC236}">
                <a16:creationId xmlns:a16="http://schemas.microsoft.com/office/drawing/2014/main" id="{69DE771E-6732-4D61-A6BB-9EF29230F4D8}"/>
              </a:ext>
            </a:extLst>
          </p:cNvPr>
          <p:cNvSpPr txBox="1"/>
          <p:nvPr/>
        </p:nvSpPr>
        <p:spPr>
          <a:xfrm>
            <a:off x="1720121" y="4005064"/>
            <a:ext cx="4968552" cy="338554"/>
          </a:xfrm>
          <a:prstGeom prst="rect">
            <a:avLst/>
          </a:prstGeom>
          <a:noFill/>
        </p:spPr>
        <p:txBody>
          <a:bodyPr wrap="square" rtlCol="0">
            <a:spAutoFit/>
          </a:bodyPr>
          <a:lstStyle/>
          <a:p>
            <a:r>
              <a:rPr lang="zh-CN" altLang="en-US" sz="1600" b="1" dirty="0">
                <a:solidFill>
                  <a:srgbClr val="811C17"/>
                </a:solidFill>
              </a:rPr>
              <a:t>时空一体的机构：中国山水画卷与日本能剧舞台表演</a:t>
            </a:r>
          </a:p>
        </p:txBody>
      </p:sp>
    </p:spTree>
    <p:extLst>
      <p:ext uri="{BB962C8B-B14F-4D97-AF65-F5344CB8AC3E}">
        <p14:creationId xmlns:p14="http://schemas.microsoft.com/office/powerpoint/2010/main" val="3037538824"/>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98557C3-7A77-4C52-B333-E6AA07E40A72}"/>
              </a:ext>
            </a:extLst>
          </p:cNvPr>
          <p:cNvSpPr txBox="1"/>
          <p:nvPr/>
        </p:nvSpPr>
        <p:spPr>
          <a:xfrm>
            <a:off x="3131840" y="548680"/>
            <a:ext cx="5904656" cy="4725204"/>
          </a:xfrm>
          <a:prstGeom prst="rect">
            <a:avLst/>
          </a:prstGeom>
          <a:noFill/>
        </p:spPr>
        <p:txBody>
          <a:bodyPr wrap="square" rtlCol="0">
            <a:spAutoFit/>
          </a:bodyPr>
          <a:lstStyle/>
          <a:p>
            <a:pPr>
              <a:lnSpc>
                <a:spcPct val="120000"/>
              </a:lnSpc>
            </a:pPr>
            <a:r>
              <a:rPr lang="zh-CN" altLang="en-US" sz="1400" b="1" kern="100" dirty="0">
                <a:solidFill>
                  <a:srgbClr val="811C17"/>
                </a:solidFill>
                <a:effectLst/>
                <a:cs typeface="宋体" panose="02010600030101010101" pitchFamily="2" charset="-122"/>
              </a:rPr>
              <a:t>例证：第一部分的行走</a:t>
            </a:r>
            <a:r>
              <a:rPr lang="zh-CN" altLang="en-US" sz="1400" b="1" kern="100" dirty="0">
                <a:solidFill>
                  <a:srgbClr val="811C17"/>
                </a:solidFill>
                <a:cs typeface="宋体" panose="02010600030101010101" pitchFamily="2" charset="-122"/>
              </a:rPr>
              <a:t>方式</a:t>
            </a:r>
            <a:endParaRPr lang="en-US" altLang="zh-CN" sz="1400" b="1" kern="100" dirty="0">
              <a:solidFill>
                <a:srgbClr val="811C17"/>
              </a:solidFill>
              <a:effectLst/>
              <a:cs typeface="宋体" panose="02010600030101010101" pitchFamily="2" charset="-122"/>
            </a:endParaRPr>
          </a:p>
          <a:p>
            <a:pPr marL="285750" indent="-285750">
              <a:lnSpc>
                <a:spcPct val="120000"/>
              </a:lnSpc>
              <a:buFont typeface="Arial" panose="020B0604020202020204" pitchFamily="34" charset="0"/>
              <a:buChar char="•"/>
            </a:pPr>
            <a:r>
              <a:rPr lang="zh-CN" altLang="zh-CN" sz="1400" b="1" kern="100" dirty="0">
                <a:effectLst/>
                <a:cs typeface="宋体" panose="02010600030101010101" pitchFamily="2" charset="-122"/>
              </a:rPr>
              <a:t>第一部分为</a:t>
            </a:r>
            <a:r>
              <a:rPr lang="en-US" altLang="zh-CN" sz="1400" b="1" kern="100" dirty="0">
                <a:effectLst/>
                <a:cs typeface="宋体" panose="02010600030101010101" pitchFamily="2" charset="-122"/>
              </a:rPr>
              <a:t>jo</a:t>
            </a:r>
            <a:r>
              <a:rPr lang="zh-CN" altLang="zh-CN" sz="1400" b="1" kern="100" dirty="0">
                <a:effectLst/>
                <a:cs typeface="宋体" panose="02010600030101010101" pitchFamily="2" charset="-122"/>
              </a:rPr>
              <a:t>，</a:t>
            </a:r>
            <a:r>
              <a:rPr lang="zh-CN" altLang="zh-CN" sz="1400" b="1" kern="100" dirty="0">
                <a:solidFill>
                  <a:srgbClr val="002060"/>
                </a:solidFill>
                <a:effectLst/>
                <a:cs typeface="宋体" panose="02010600030101010101" pitchFamily="2" charset="-122"/>
              </a:rPr>
              <a:t>《宋人溪山无尽图》可视为叙事结构模式的“引子”。</a:t>
            </a:r>
            <a:endParaRPr lang="en-US" altLang="zh-CN" sz="1400" b="1" kern="100" dirty="0">
              <a:solidFill>
                <a:srgbClr val="002060"/>
              </a:solidFill>
              <a:effectLst/>
              <a:cs typeface="宋体" panose="02010600030101010101" pitchFamily="2" charset="-122"/>
            </a:endParaRPr>
          </a:p>
          <a:p>
            <a:pPr marL="285750" indent="-285750">
              <a:lnSpc>
                <a:spcPct val="120000"/>
              </a:lnSpc>
              <a:buFont typeface="Arial" panose="020B0604020202020204" pitchFamily="34" charset="0"/>
              <a:buChar char="•"/>
            </a:pPr>
            <a:r>
              <a:rPr lang="zh-CN" altLang="zh-CN" sz="1400" b="1" kern="100" dirty="0">
                <a:effectLst/>
                <a:cs typeface="宋体" panose="02010600030101010101" pitchFamily="2" charset="-122"/>
              </a:rPr>
              <a:t>在《夜行九十九号公路》这首诗中，“九十九号公路”指的是美国西海岸一条编号“九十九”南北走向的公路，素有“黄金国道”“加州主干线”之称。</a:t>
            </a:r>
            <a:endParaRPr lang="en-US" altLang="zh-CN" sz="1400" b="1" kern="100" dirty="0">
              <a:effectLst/>
              <a:cs typeface="宋体" panose="02010600030101010101" pitchFamily="2" charset="-122"/>
            </a:endParaRPr>
          </a:p>
          <a:p>
            <a:pPr marL="285750" indent="-285750">
              <a:lnSpc>
                <a:spcPct val="120000"/>
              </a:lnSpc>
              <a:buFont typeface="Arial" panose="020B0604020202020204" pitchFamily="34" charset="0"/>
              <a:buChar char="•"/>
            </a:pPr>
            <a:r>
              <a:rPr lang="zh-CN" altLang="zh-CN" sz="1400" b="1" kern="100" dirty="0">
                <a:effectLst/>
                <a:cs typeface="宋体" panose="02010600030101010101" pitchFamily="2" charset="-122"/>
              </a:rPr>
              <a:t>根据诗人给其好友菲利普</a:t>
            </a:r>
            <a:r>
              <a:rPr lang="en-US" altLang="zh-CN" sz="1400" b="1" kern="100" dirty="0">
                <a:latin typeface="Calibri" panose="020F0502020204030204" pitchFamily="34" charset="0"/>
                <a:cs typeface="宋体" panose="02010600030101010101" pitchFamily="2" charset="-122"/>
              </a:rPr>
              <a:t>•</a:t>
            </a:r>
            <a:r>
              <a:rPr lang="zh-CN" altLang="zh-CN" sz="1400" b="1" kern="100" dirty="0">
                <a:effectLst/>
                <a:cs typeface="宋体" panose="02010600030101010101" pitchFamily="2" charset="-122"/>
              </a:rPr>
              <a:t>惠伦的信件，我们得知整首诗是一首在九十九号公路上旅行的</a:t>
            </a:r>
            <a:r>
              <a:rPr lang="zh-CN" altLang="zh-CN" sz="1400" b="1" kern="100" dirty="0">
                <a:solidFill>
                  <a:srgbClr val="811C17"/>
                </a:solidFill>
                <a:effectLst/>
                <a:cs typeface="宋体" panose="02010600030101010101" pitchFamily="2" charset="-122"/>
              </a:rPr>
              <a:t>大路歌</a:t>
            </a:r>
            <a:r>
              <a:rPr lang="zh-CN" altLang="zh-CN" sz="1400" b="1" kern="100" dirty="0">
                <a:effectLst/>
                <a:cs typeface="宋体" panose="02010600030101010101" pitchFamily="2" charset="-122"/>
              </a:rPr>
              <a:t>，从芬代尔城往南一直穿过华盛顿州、俄勒冈州、加州的大小城镇，最后抵达旧金山，但旅行的线路、年代与人物却涉及很多，并非完全按照往南的方向写作，而叙事结构则模拟《宋人溪山无尽图》，向读者展示了美国西海岸的山水与城市的地形图，因此，这是一场</a:t>
            </a:r>
            <a:r>
              <a:rPr lang="zh-CN" altLang="zh-CN" sz="1400" b="1" kern="100" dirty="0">
                <a:solidFill>
                  <a:srgbClr val="811C17"/>
                </a:solidFill>
                <a:effectLst/>
                <a:cs typeface="宋体" panose="02010600030101010101" pitchFamily="2" charset="-122"/>
              </a:rPr>
              <a:t>在真实大地版图上的“行走”</a:t>
            </a:r>
            <a:r>
              <a:rPr lang="zh-CN" altLang="zh-CN" sz="1400" b="1" kern="100" dirty="0">
                <a:effectLst/>
                <a:cs typeface="宋体" panose="02010600030101010101" pitchFamily="2" charset="-122"/>
              </a:rPr>
              <a:t>。</a:t>
            </a:r>
            <a:endParaRPr lang="en-US" altLang="zh-CN" sz="1400" b="1" kern="100" dirty="0">
              <a:effectLst/>
              <a:cs typeface="宋体" panose="02010600030101010101" pitchFamily="2" charset="-122"/>
            </a:endParaRPr>
          </a:p>
          <a:p>
            <a:pPr marL="285750" indent="-285750">
              <a:lnSpc>
                <a:spcPct val="120000"/>
              </a:lnSpc>
              <a:buFont typeface="Arial" panose="020B0604020202020204" pitchFamily="34" charset="0"/>
              <a:buChar char="•"/>
            </a:pPr>
            <a:r>
              <a:rPr lang="zh-CN" altLang="zh-CN" sz="1400" b="1" kern="100" dirty="0">
                <a:effectLst/>
                <a:cs typeface="宋体" panose="02010600030101010101" pitchFamily="2" charset="-122"/>
              </a:rPr>
              <a:t>在《三世、三界与六道》这首诗中，诗人借用佛教术语“三世”、“三界”、“六道”作为标题，选取其人生中六个最重要的地方，概述自己过去的成长经历，描绘自己正在从事的事业，以及期待将来发生的事情，并在叙述中表达自己在每一阶段的感悟境界，其叙述结构依然承袭了《宋人溪山无尽图》的模式，与开首篇“溪山无尽”一样，同属于日本能剧中的第一幕</a:t>
            </a:r>
            <a:r>
              <a:rPr lang="en-US" altLang="zh-CN" sz="1400" b="1" i="1" kern="100" dirty="0">
                <a:effectLst/>
                <a:cs typeface="宋体" panose="02010600030101010101" pitchFamily="2" charset="-122"/>
              </a:rPr>
              <a:t>jo</a:t>
            </a:r>
            <a:r>
              <a:rPr lang="zh-CN" altLang="zh-CN" sz="1400" b="1" kern="100" dirty="0">
                <a:effectLst/>
                <a:cs typeface="宋体" panose="02010600030101010101" pitchFamily="2" charset="-122"/>
              </a:rPr>
              <a:t>，一步一景，一景一地，引领读者进入诗人的领地，整首诗堪称是</a:t>
            </a:r>
            <a:r>
              <a:rPr lang="zh-CN" altLang="zh-CN" sz="1400" b="1" kern="100" dirty="0">
                <a:solidFill>
                  <a:srgbClr val="811C17"/>
                </a:solidFill>
                <a:effectLst/>
                <a:cs typeface="宋体" panose="02010600030101010101" pitchFamily="2" charset="-122"/>
              </a:rPr>
              <a:t>诗人自己的人生旅行图</a:t>
            </a:r>
            <a:r>
              <a:rPr lang="zh-CN" altLang="zh-CN" sz="1400" b="1" kern="100" dirty="0">
                <a:effectLst/>
                <a:cs typeface="宋体" panose="02010600030101010101" pitchFamily="2" charset="-122"/>
              </a:rPr>
              <a:t>。</a:t>
            </a:r>
            <a:endParaRPr lang="en-US" altLang="zh-CN" sz="1400" b="1" kern="100" dirty="0">
              <a:effectLst/>
              <a:cs typeface="宋体" panose="02010600030101010101" pitchFamily="2" charset="-122"/>
            </a:endParaRPr>
          </a:p>
        </p:txBody>
      </p:sp>
      <p:pic>
        <p:nvPicPr>
          <p:cNvPr id="8" name="图片 7" descr="图片包含 文本&#10;&#10;描述已自动生成">
            <a:extLst>
              <a:ext uri="{FF2B5EF4-FFF2-40B4-BE49-F238E27FC236}">
                <a16:creationId xmlns:a16="http://schemas.microsoft.com/office/drawing/2014/main" id="{2AE94A35-1AC0-4538-85EB-61F141B6D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34674"/>
            <a:ext cx="2581635" cy="3153215"/>
          </a:xfrm>
          <a:prstGeom prst="rect">
            <a:avLst/>
          </a:prstGeom>
        </p:spPr>
      </p:pic>
    </p:spTree>
    <p:extLst>
      <p:ext uri="{BB962C8B-B14F-4D97-AF65-F5344CB8AC3E}">
        <p14:creationId xmlns:p14="http://schemas.microsoft.com/office/powerpoint/2010/main" val="188895157"/>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C77E5A8-48E7-4324-BFF7-3BEC10248F82}"/>
              </a:ext>
            </a:extLst>
          </p:cNvPr>
          <p:cNvSpPr txBox="1"/>
          <p:nvPr/>
        </p:nvSpPr>
        <p:spPr>
          <a:xfrm>
            <a:off x="539552" y="980728"/>
            <a:ext cx="7992888" cy="1007199"/>
          </a:xfrm>
          <a:prstGeom prst="rect">
            <a:avLst/>
          </a:prstGeom>
          <a:noFill/>
        </p:spPr>
        <p:txBody>
          <a:bodyPr wrap="square" rtlCol="0">
            <a:spAutoFit/>
          </a:bodyPr>
          <a:lstStyle/>
          <a:p>
            <a:pPr>
              <a:lnSpc>
                <a:spcPct val="130000"/>
              </a:lnSpc>
            </a:pPr>
            <a:br>
              <a:rPr lang="en-US" altLang="zh-CN" sz="1600" b="1" dirty="0"/>
            </a:br>
            <a:r>
              <a:rPr lang="en-US" altLang="zh-CN" sz="1600" b="1" dirty="0"/>
              <a:t> </a:t>
            </a:r>
            <a:br>
              <a:rPr lang="en-US" altLang="zh-CN" sz="1600" b="1" dirty="0"/>
            </a:br>
            <a:endParaRPr lang="zh-CN" altLang="en-US" sz="1600" b="1" dirty="0">
              <a:solidFill>
                <a:srgbClr val="990000"/>
              </a:solidFill>
              <a:latin typeface="宋体" panose="02010600030101010101" pitchFamily="2" charset="-122"/>
              <a:ea typeface="宋体" panose="02010600030101010101" pitchFamily="2" charset="-122"/>
            </a:endParaRPr>
          </a:p>
        </p:txBody>
      </p:sp>
      <p:pic>
        <p:nvPicPr>
          <p:cNvPr id="3" name="Picture 7" descr="250px-M%C3%B6bius_strip">
            <a:extLst>
              <a:ext uri="{FF2B5EF4-FFF2-40B4-BE49-F238E27FC236}">
                <a16:creationId xmlns:a16="http://schemas.microsoft.com/office/drawing/2014/main" id="{83B358B6-CB06-4782-AC2A-DC71C7153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764704"/>
            <a:ext cx="2401376" cy="137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a:extLst>
              <a:ext uri="{FF2B5EF4-FFF2-40B4-BE49-F238E27FC236}">
                <a16:creationId xmlns:a16="http://schemas.microsoft.com/office/drawing/2014/main" id="{A283DABF-1841-43E7-9E89-7C13018D16D4}"/>
              </a:ext>
            </a:extLst>
          </p:cNvPr>
          <p:cNvSpPr txBox="1">
            <a:spLocks noChangeArrowheads="1"/>
          </p:cNvSpPr>
          <p:nvPr/>
        </p:nvSpPr>
        <p:spPr bwMode="auto">
          <a:xfrm>
            <a:off x="611560" y="2335778"/>
            <a:ext cx="13681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dirty="0">
                <a:solidFill>
                  <a:srgbClr val="002060"/>
                </a:solidFill>
              </a:rPr>
              <a:t>Mobius Strip</a:t>
            </a:r>
          </a:p>
        </p:txBody>
      </p:sp>
      <p:sp>
        <p:nvSpPr>
          <p:cNvPr id="5" name="文本框 4">
            <a:extLst>
              <a:ext uri="{FF2B5EF4-FFF2-40B4-BE49-F238E27FC236}">
                <a16:creationId xmlns:a16="http://schemas.microsoft.com/office/drawing/2014/main" id="{BDB2B72C-7E0E-4B86-99DF-F8BAF77AE903}"/>
              </a:ext>
            </a:extLst>
          </p:cNvPr>
          <p:cNvSpPr txBox="1"/>
          <p:nvPr/>
        </p:nvSpPr>
        <p:spPr>
          <a:xfrm>
            <a:off x="3209143" y="651445"/>
            <a:ext cx="5645214" cy="2777555"/>
          </a:xfrm>
          <a:prstGeom prst="rect">
            <a:avLst/>
          </a:prstGeom>
          <a:noFill/>
        </p:spPr>
        <p:txBody>
          <a:bodyPr wrap="square" rtlCol="0">
            <a:spAutoFit/>
          </a:bodyPr>
          <a:lstStyle/>
          <a:p>
            <a:pPr>
              <a:lnSpc>
                <a:spcPct val="110000"/>
              </a:lnSpc>
            </a:pPr>
            <a:r>
              <a:rPr lang="zh-CN" altLang="en-US" sz="1600" b="1" dirty="0">
                <a:solidFill>
                  <a:srgbClr val="811C17"/>
                </a:solidFill>
                <a:latin typeface="PingFangSC-Regular"/>
              </a:rPr>
              <a:t>莫比乌斯带</a:t>
            </a:r>
            <a:r>
              <a:rPr lang="zh-CN" altLang="en-US" sz="1600" b="1" dirty="0">
                <a:solidFill>
                  <a:srgbClr val="313131"/>
                </a:solidFill>
                <a:latin typeface="PingFangSC-Regular"/>
              </a:rPr>
              <a:t>是</a:t>
            </a:r>
            <a:r>
              <a:rPr lang="en-US" altLang="zh-CN" sz="1600" b="1" dirty="0">
                <a:solidFill>
                  <a:srgbClr val="313131"/>
                </a:solidFill>
                <a:latin typeface="PingFangSC-Regular"/>
              </a:rPr>
              <a:t>1858</a:t>
            </a:r>
            <a:r>
              <a:rPr lang="zh-CN" altLang="en-US" sz="1600" b="1" dirty="0">
                <a:solidFill>
                  <a:srgbClr val="313131"/>
                </a:solidFill>
                <a:latin typeface="PingFangSC-Regular"/>
              </a:rPr>
              <a:t>年由德国数学家莫比乌斯（</a:t>
            </a:r>
            <a:r>
              <a:rPr lang="en-US" altLang="zh-CN" sz="1600" b="1" dirty="0"/>
              <a:t>August Ferdinand Mobius 1790–1868</a:t>
            </a:r>
            <a:r>
              <a:rPr lang="zh-CN" altLang="en-US" sz="1600" b="1" dirty="0">
                <a:solidFill>
                  <a:srgbClr val="313131"/>
                </a:solidFill>
                <a:latin typeface="PingFangSC-Regular"/>
              </a:rPr>
              <a:t>）和</a:t>
            </a:r>
            <a:r>
              <a:rPr lang="zh-CN" altLang="en-US" sz="1600" b="1" dirty="0">
                <a:solidFill>
                  <a:srgbClr val="333333"/>
                </a:solidFill>
                <a:latin typeface="Helvetica Neue"/>
              </a:rPr>
              <a:t>李斯丁（</a:t>
            </a:r>
            <a:r>
              <a:rPr lang="en-US" altLang="zh-CN" sz="1600" b="1" dirty="0"/>
              <a:t>Johann </a:t>
            </a:r>
            <a:r>
              <a:rPr lang="en-US" altLang="zh-CN" sz="1600" b="1" dirty="0" err="1"/>
              <a:t>Bebedict</a:t>
            </a:r>
            <a:r>
              <a:rPr lang="en-US" altLang="zh-CN" sz="1600" b="1" dirty="0"/>
              <a:t> Listing 1808–1882</a:t>
            </a:r>
            <a:r>
              <a:rPr lang="zh-CN" altLang="en-US" sz="1600" b="1" dirty="0">
                <a:solidFill>
                  <a:srgbClr val="333333"/>
                </a:solidFill>
                <a:latin typeface="Helvetica Neue"/>
              </a:rPr>
              <a:t>）发现的</a:t>
            </a:r>
            <a:r>
              <a:rPr lang="zh-CN" altLang="en-US" sz="1600" b="1" dirty="0">
                <a:solidFill>
                  <a:srgbClr val="313131"/>
                </a:solidFill>
                <a:latin typeface="PingFangSC-Regular"/>
              </a:rPr>
              <a:t>一种拓扑学结构。</a:t>
            </a:r>
            <a:endParaRPr lang="en-US" altLang="zh-CN" sz="1600" b="1" dirty="0">
              <a:solidFill>
                <a:srgbClr val="313131"/>
              </a:solidFill>
              <a:latin typeface="PingFangSC-Regular"/>
            </a:endParaRPr>
          </a:p>
          <a:p>
            <a:pPr>
              <a:lnSpc>
                <a:spcPct val="110000"/>
              </a:lnSpc>
            </a:pPr>
            <a:endParaRPr lang="en-US" altLang="zh-CN" sz="1600" b="1" dirty="0">
              <a:solidFill>
                <a:srgbClr val="313131"/>
              </a:solidFill>
              <a:latin typeface="PingFangSC-Regular"/>
            </a:endParaRPr>
          </a:p>
          <a:p>
            <a:pPr>
              <a:lnSpc>
                <a:spcPct val="110000"/>
              </a:lnSpc>
            </a:pPr>
            <a:r>
              <a:rPr lang="zh-CN" altLang="en-US" sz="1600" b="1" dirty="0">
                <a:solidFill>
                  <a:srgbClr val="313131"/>
                </a:solidFill>
                <a:latin typeface="PingFangSC-Regular"/>
              </a:rPr>
              <a:t>莫比乌斯带只有一个面和一个边界，可用一根纸条扭转成</a:t>
            </a:r>
            <a:r>
              <a:rPr lang="en-US" altLang="zh-CN" sz="1600" b="1" dirty="0">
                <a:solidFill>
                  <a:srgbClr val="313131"/>
                </a:solidFill>
                <a:latin typeface="PingFangSC-Regular"/>
              </a:rPr>
              <a:t>180</a:t>
            </a:r>
            <a:r>
              <a:rPr lang="zh-CN" altLang="en-US" sz="1600" b="1" dirty="0">
                <a:solidFill>
                  <a:srgbClr val="313131"/>
                </a:solidFill>
                <a:latin typeface="PingFangSC-Regular"/>
              </a:rPr>
              <a:t>度后，两头再粘接起来，就形成了</a:t>
            </a:r>
            <a:r>
              <a:rPr lang="zh-CN" altLang="en-US" sz="1600" b="1" dirty="0">
                <a:solidFill>
                  <a:srgbClr val="811C17"/>
                </a:solidFill>
                <a:latin typeface="PingFangSC-Regular"/>
              </a:rPr>
              <a:t>莫比乌斯环</a:t>
            </a:r>
            <a:r>
              <a:rPr lang="zh-CN" altLang="en-US" sz="1600" b="1" dirty="0">
                <a:solidFill>
                  <a:srgbClr val="313131"/>
                </a:solidFill>
                <a:latin typeface="PingFangSC-Regular"/>
              </a:rPr>
              <a:t>。</a:t>
            </a:r>
            <a:endParaRPr lang="en-US" altLang="zh-CN" sz="1600" b="1" dirty="0">
              <a:solidFill>
                <a:srgbClr val="313131"/>
              </a:solidFill>
              <a:latin typeface="PingFangSC-Regular"/>
            </a:endParaRPr>
          </a:p>
          <a:p>
            <a:pPr>
              <a:lnSpc>
                <a:spcPct val="110000"/>
              </a:lnSpc>
            </a:pPr>
            <a:endParaRPr lang="en-US" altLang="zh-CN" sz="1600" b="1" dirty="0">
              <a:solidFill>
                <a:srgbClr val="313131"/>
              </a:solidFill>
              <a:latin typeface="PingFangSC-Regular"/>
            </a:endParaRPr>
          </a:p>
          <a:p>
            <a:pPr>
              <a:lnSpc>
                <a:spcPct val="110000"/>
              </a:lnSpc>
            </a:pPr>
            <a:r>
              <a:rPr lang="zh-CN" altLang="en-US" sz="1600" b="1" dirty="0">
                <a:solidFill>
                  <a:srgbClr val="313131"/>
                </a:solidFill>
                <a:latin typeface="PingFangSC-Regular"/>
              </a:rPr>
              <a:t>莫比乌斯环将正反两个面统一为一个曲面，</a:t>
            </a:r>
            <a:r>
              <a:rPr lang="zh-CN" altLang="en-US" sz="1600" b="1" dirty="0">
                <a:solidFill>
                  <a:srgbClr val="333333"/>
                </a:solidFill>
                <a:latin typeface="Arial" panose="020B0604020202020204" pitchFamily="34" charset="0"/>
              </a:rPr>
              <a:t>具有不可定向的数学特性。因此，</a:t>
            </a:r>
            <a:r>
              <a:rPr lang="zh-CN" altLang="en-US" sz="1600" b="1" i="0" dirty="0">
                <a:solidFill>
                  <a:srgbClr val="333333"/>
                </a:solidFill>
                <a:effectLst/>
                <a:latin typeface="Helvetica Neue"/>
              </a:rPr>
              <a:t>一只小虫可以爬遍整个曲面而不必跨过它的边缘，做</a:t>
            </a:r>
            <a:r>
              <a:rPr lang="zh-CN" altLang="en-US" sz="1600" b="1" i="0" dirty="0">
                <a:solidFill>
                  <a:srgbClr val="811C17"/>
                </a:solidFill>
                <a:effectLst/>
                <a:latin typeface="Helvetica Neue"/>
              </a:rPr>
              <a:t>无限循环运动</a:t>
            </a:r>
            <a:r>
              <a:rPr lang="zh-CN" altLang="en-US" sz="1600" b="1" i="0" dirty="0">
                <a:solidFill>
                  <a:srgbClr val="333333"/>
                </a:solidFill>
                <a:effectLst/>
                <a:latin typeface="Helvetica Neue"/>
              </a:rPr>
              <a:t>。</a:t>
            </a:r>
          </a:p>
        </p:txBody>
      </p:sp>
      <p:pic>
        <p:nvPicPr>
          <p:cNvPr id="6" name="Picture 10" descr="8dc87592gw1efzzy3oymoj20d206wweo">
            <a:extLst>
              <a:ext uri="{FF2B5EF4-FFF2-40B4-BE49-F238E27FC236}">
                <a16:creationId xmlns:a16="http://schemas.microsoft.com/office/drawing/2014/main" id="{C627516C-BB29-45DC-B50F-18EA2548B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56" y="2793593"/>
            <a:ext cx="2423160" cy="127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003wGL68zy6QZJlNJtY5e&amp;690">
            <a:extLst>
              <a:ext uri="{FF2B5EF4-FFF2-40B4-BE49-F238E27FC236}">
                <a16:creationId xmlns:a16="http://schemas.microsoft.com/office/drawing/2014/main" id="{B96B5428-B944-4DCA-9CEC-CAA3C089CA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2699" y="4303749"/>
            <a:ext cx="2524214" cy="17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DE89FE9F-0D9C-48FB-9CEF-9407C223C4C2}"/>
              </a:ext>
            </a:extLst>
          </p:cNvPr>
          <p:cNvSpPr txBox="1"/>
          <p:nvPr/>
        </p:nvSpPr>
        <p:spPr>
          <a:xfrm>
            <a:off x="3181612" y="3620151"/>
            <a:ext cx="5689689" cy="2070054"/>
          </a:xfrm>
          <a:prstGeom prst="rect">
            <a:avLst/>
          </a:prstGeom>
          <a:noFill/>
        </p:spPr>
        <p:txBody>
          <a:bodyPr wrap="square" rtlCol="0">
            <a:spAutoFit/>
          </a:bodyPr>
          <a:lstStyle/>
          <a:p>
            <a:r>
              <a:rPr lang="en-US" altLang="zh-CN" sz="1600" b="1" dirty="0">
                <a:solidFill>
                  <a:srgbClr val="002060"/>
                </a:solidFill>
              </a:rPr>
              <a:t>《</a:t>
            </a:r>
            <a:r>
              <a:rPr lang="zh-CN" altLang="en-US" sz="1600" b="1" dirty="0">
                <a:solidFill>
                  <a:srgbClr val="002060"/>
                </a:solidFill>
              </a:rPr>
              <a:t>山河无尽</a:t>
            </a:r>
            <a:r>
              <a:rPr lang="en-US" altLang="zh-CN" sz="1600" b="1" dirty="0">
                <a:solidFill>
                  <a:srgbClr val="002060"/>
                </a:solidFill>
              </a:rPr>
              <a:t>》</a:t>
            </a:r>
            <a:r>
              <a:rPr lang="zh-CN" altLang="en-US" sz="1600" b="1" dirty="0">
                <a:solidFill>
                  <a:srgbClr val="002060"/>
                </a:solidFill>
              </a:rPr>
              <a:t>的莫比斯环运动模式：</a:t>
            </a:r>
            <a:r>
              <a:rPr lang="en-US" altLang="zh-CN" sz="1600" b="1" dirty="0">
                <a:solidFill>
                  <a:srgbClr val="811C17"/>
                </a:solidFill>
              </a:rPr>
              <a:t>walking</a:t>
            </a:r>
            <a:r>
              <a:rPr lang="zh-CN" altLang="en-US" sz="1600" b="1" dirty="0">
                <a:solidFill>
                  <a:srgbClr val="811C17"/>
                </a:solidFill>
              </a:rPr>
              <a:t> </a:t>
            </a:r>
            <a:r>
              <a:rPr lang="en-US" altLang="zh-CN" sz="1600" b="1" dirty="0">
                <a:solidFill>
                  <a:srgbClr val="811C17"/>
                </a:solidFill>
              </a:rPr>
              <a:t>on</a:t>
            </a:r>
            <a:r>
              <a:rPr lang="zh-CN" altLang="en-US" sz="1600" b="1" dirty="0">
                <a:solidFill>
                  <a:srgbClr val="811C17"/>
                </a:solidFill>
              </a:rPr>
              <a:t> </a:t>
            </a:r>
            <a:r>
              <a:rPr lang="en-US" altLang="zh-CN" sz="1600" b="1" dirty="0">
                <a:solidFill>
                  <a:srgbClr val="811C17"/>
                </a:solidFill>
              </a:rPr>
              <a:t>walking</a:t>
            </a:r>
          </a:p>
          <a:p>
            <a:endParaRPr lang="en-US" altLang="zh-CN" sz="1600" b="1" dirty="0">
              <a:solidFill>
                <a:srgbClr val="811C17"/>
              </a:solidFill>
            </a:endParaRPr>
          </a:p>
          <a:p>
            <a:pPr>
              <a:lnSpc>
                <a:spcPct val="120000"/>
              </a:lnSpc>
            </a:pPr>
            <a:r>
              <a:rPr lang="en-US" altLang="zh-CN" sz="1600" b="1" dirty="0">
                <a:effectLst/>
                <a:ea typeface="PMingLiU" panose="02020500000000000000" pitchFamily="18" charset="-120"/>
              </a:rPr>
              <a:t>Patrick D. Murphy, “</a:t>
            </a:r>
            <a:r>
              <a:rPr lang="en-US" altLang="zh-CN" sz="1600" b="1" dirty="0">
                <a:solidFill>
                  <a:srgbClr val="002060"/>
                </a:solidFill>
                <a:effectLst/>
                <a:ea typeface="PMingLiU" panose="02020500000000000000" pitchFamily="18" charset="-120"/>
              </a:rPr>
              <a:t>walking on walking</a:t>
            </a:r>
            <a:r>
              <a:rPr lang="en-US" altLang="zh-CN" sz="1600" b="1" dirty="0">
                <a:effectLst/>
                <a:ea typeface="PMingLiU" panose="02020500000000000000" pitchFamily="18" charset="-120"/>
              </a:rPr>
              <a:t>” refers to “</a:t>
            </a:r>
            <a:r>
              <a:rPr lang="en-US" altLang="zh-CN" sz="1600" b="1" dirty="0">
                <a:solidFill>
                  <a:srgbClr val="811C17"/>
                </a:solidFill>
                <a:effectLst/>
                <a:ea typeface="PMingLiU" panose="02020500000000000000" pitchFamily="18" charset="-120"/>
              </a:rPr>
              <a:t>human beings walking</a:t>
            </a:r>
            <a:r>
              <a:rPr lang="en-US" altLang="zh-CN" sz="1600" b="1" dirty="0">
                <a:solidFill>
                  <a:srgbClr val="0070C0"/>
                </a:solidFill>
                <a:effectLst/>
                <a:ea typeface="PMingLiU" panose="02020500000000000000" pitchFamily="18" charset="-120"/>
              </a:rPr>
              <a:t> on the land that is itself always in motion</a:t>
            </a:r>
            <a:r>
              <a:rPr lang="en-US" altLang="zh-CN" sz="1600" b="1" dirty="0">
                <a:effectLst/>
                <a:ea typeface="PMingLiU" panose="02020500000000000000" pitchFamily="18" charset="-120"/>
              </a:rPr>
              <a:t>”; “‘</a:t>
            </a:r>
            <a:r>
              <a:rPr lang="en-US" altLang="zh-CN" sz="1600" b="1" i="1" dirty="0">
                <a:effectLst/>
                <a:ea typeface="PMingLiU" panose="02020500000000000000" pitchFamily="18" charset="-120"/>
              </a:rPr>
              <a:t>walking</a:t>
            </a:r>
            <a:r>
              <a:rPr lang="en-US" altLang="zh-CN" sz="1600" b="1" dirty="0">
                <a:effectLst/>
                <a:ea typeface="PMingLiU" panose="02020500000000000000" pitchFamily="18" charset="-120"/>
              </a:rPr>
              <a:t>’ is a process of continuous change”; “walking can be one form of meditation, one type of ritual, […] one part of the spiritual path toward enlightenment.”   </a:t>
            </a:r>
            <a:r>
              <a:rPr lang="en-US" altLang="zh-CN" sz="1600" b="1" dirty="0">
                <a:ea typeface="PMingLiU" panose="02020500000000000000" pitchFamily="18" charset="-120"/>
              </a:rPr>
              <a:t> </a:t>
            </a:r>
            <a:r>
              <a:rPr lang="en-US" altLang="zh-CN" sz="1600" b="1" dirty="0">
                <a:effectLst/>
                <a:ea typeface="PMingLiU" panose="02020500000000000000" pitchFamily="18" charset="-120"/>
              </a:rPr>
              <a:t>(</a:t>
            </a:r>
            <a:r>
              <a:rPr lang="en-US" altLang="zh-CN" sz="1600" b="1" i="1" dirty="0">
                <a:ea typeface="PMingLiU" panose="02020500000000000000" pitchFamily="18" charset="-120"/>
              </a:rPr>
              <a:t>A Place for Wayfaring</a:t>
            </a:r>
            <a:r>
              <a:rPr lang="en-US" altLang="zh-CN" sz="1600" b="1" dirty="0">
                <a:ea typeface="PMingLiU" panose="02020500000000000000" pitchFamily="18" charset="-120"/>
              </a:rPr>
              <a:t>,</a:t>
            </a:r>
            <a:r>
              <a:rPr lang="en-US" altLang="zh-CN" sz="1800" i="1" dirty="0">
                <a:effectLst/>
                <a:latin typeface="Times New Roman" panose="02020603050405020304" pitchFamily="18" charset="0"/>
                <a:ea typeface="PMingLiU" panose="02020500000000000000" pitchFamily="18" charset="-120"/>
              </a:rPr>
              <a:t> </a:t>
            </a:r>
            <a:r>
              <a:rPr lang="en-US" altLang="zh-CN" sz="1600" b="1" dirty="0">
                <a:effectLst/>
                <a:ea typeface="PMingLiU" panose="02020500000000000000" pitchFamily="18" charset="-120"/>
              </a:rPr>
              <a:t>187)</a:t>
            </a:r>
            <a:endParaRPr lang="zh-CN" altLang="en-US" sz="1600" b="1" dirty="0">
              <a:solidFill>
                <a:srgbClr val="811C17"/>
              </a:solidFill>
            </a:endParaRPr>
          </a:p>
        </p:txBody>
      </p:sp>
    </p:spTree>
    <p:extLst>
      <p:ext uri="{BB962C8B-B14F-4D97-AF65-F5344CB8AC3E}">
        <p14:creationId xmlns:p14="http://schemas.microsoft.com/office/powerpoint/2010/main" val="2194503687"/>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9026467-B57E-4008-9D39-E66E7BE4F0EF}"/>
              </a:ext>
            </a:extLst>
          </p:cNvPr>
          <p:cNvSpPr txBox="1"/>
          <p:nvPr/>
        </p:nvSpPr>
        <p:spPr>
          <a:xfrm>
            <a:off x="3419872" y="764704"/>
            <a:ext cx="1800200" cy="338554"/>
          </a:xfrm>
          <a:prstGeom prst="rect">
            <a:avLst/>
          </a:prstGeom>
          <a:noFill/>
        </p:spPr>
        <p:txBody>
          <a:bodyPr wrap="square" rtlCol="0">
            <a:spAutoFit/>
          </a:bodyPr>
          <a:lstStyle/>
          <a:p>
            <a:pPr algn="ctr"/>
            <a:r>
              <a:rPr lang="en-US" altLang="zh-CN" sz="1600" b="1" dirty="0">
                <a:solidFill>
                  <a:srgbClr val="811C17"/>
                </a:solidFill>
              </a:rPr>
              <a:t>walking on walking</a:t>
            </a:r>
          </a:p>
        </p:txBody>
      </p:sp>
      <p:cxnSp>
        <p:nvCxnSpPr>
          <p:cNvPr id="9" name="直接箭头连接符 8">
            <a:extLst>
              <a:ext uri="{FF2B5EF4-FFF2-40B4-BE49-F238E27FC236}">
                <a16:creationId xmlns:a16="http://schemas.microsoft.com/office/drawing/2014/main" id="{FBFE7A4C-EC72-4315-B41D-065C9DF96FFD}"/>
              </a:ext>
            </a:extLst>
          </p:cNvPr>
          <p:cNvCxnSpPr/>
          <p:nvPr/>
        </p:nvCxnSpPr>
        <p:spPr>
          <a:xfrm>
            <a:off x="4211960" y="1103258"/>
            <a:ext cx="0" cy="3095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文本框 9">
            <a:extLst>
              <a:ext uri="{FF2B5EF4-FFF2-40B4-BE49-F238E27FC236}">
                <a16:creationId xmlns:a16="http://schemas.microsoft.com/office/drawing/2014/main" id="{3EBFFF12-BFA6-4ADC-9BD3-31475E8612F8}"/>
              </a:ext>
            </a:extLst>
          </p:cNvPr>
          <p:cNvSpPr txBox="1"/>
          <p:nvPr/>
        </p:nvSpPr>
        <p:spPr>
          <a:xfrm>
            <a:off x="1115616" y="1412776"/>
            <a:ext cx="6696744" cy="338554"/>
          </a:xfrm>
          <a:prstGeom prst="rect">
            <a:avLst/>
          </a:prstGeom>
          <a:noFill/>
        </p:spPr>
        <p:txBody>
          <a:bodyPr wrap="square" rtlCol="0">
            <a:spAutoFit/>
          </a:bodyPr>
          <a:lstStyle/>
          <a:p>
            <a:r>
              <a:rPr lang="en-US" altLang="zh-CN" sz="1600" b="1" dirty="0">
                <a:solidFill>
                  <a:srgbClr val="0070C0"/>
                </a:solidFill>
              </a:rPr>
              <a:t>The Agent </a:t>
            </a:r>
            <a:r>
              <a:rPr lang="en-US" altLang="zh-CN" sz="1600" b="1" dirty="0"/>
              <a:t>is/are </a:t>
            </a:r>
            <a:r>
              <a:rPr lang="en-US" altLang="zh-CN" sz="1600" b="1" dirty="0">
                <a:solidFill>
                  <a:srgbClr val="811C17"/>
                </a:solidFill>
              </a:rPr>
              <a:t>walking on </a:t>
            </a:r>
            <a:r>
              <a:rPr lang="en-US" altLang="zh-CN" sz="1600" b="1" dirty="0">
                <a:solidFill>
                  <a:srgbClr val="326638"/>
                </a:solidFill>
              </a:rPr>
              <a:t>circumstances</a:t>
            </a:r>
            <a:r>
              <a:rPr lang="en-US" altLang="zh-CN" sz="1600" b="1" dirty="0">
                <a:solidFill>
                  <a:srgbClr val="002060"/>
                </a:solidFill>
              </a:rPr>
              <a:t> </a:t>
            </a:r>
            <a:r>
              <a:rPr lang="en-US" altLang="zh-CN" sz="1600" b="1" dirty="0"/>
              <a:t>where</a:t>
            </a:r>
            <a:r>
              <a:rPr lang="en-US" altLang="zh-CN" sz="1600" b="1" dirty="0">
                <a:solidFill>
                  <a:srgbClr val="002060"/>
                </a:solidFill>
              </a:rPr>
              <a:t> </a:t>
            </a:r>
            <a:r>
              <a:rPr lang="en-US" altLang="zh-CN" sz="1600" b="1" dirty="0">
                <a:solidFill>
                  <a:srgbClr val="0070C0"/>
                </a:solidFill>
              </a:rPr>
              <a:t>the Patient </a:t>
            </a:r>
            <a:r>
              <a:rPr lang="en-US" altLang="zh-CN" sz="1600" b="1" dirty="0"/>
              <a:t>is/are </a:t>
            </a:r>
            <a:r>
              <a:rPr lang="en-US" altLang="zh-CN" sz="1600" b="1" dirty="0">
                <a:solidFill>
                  <a:srgbClr val="811C17"/>
                </a:solidFill>
              </a:rPr>
              <a:t>walking</a:t>
            </a:r>
            <a:r>
              <a:rPr lang="en-US" altLang="zh-CN" sz="1600" b="1" dirty="0">
                <a:solidFill>
                  <a:srgbClr val="002060"/>
                </a:solidFill>
              </a:rPr>
              <a:t>.</a:t>
            </a:r>
            <a:endParaRPr lang="zh-CN" altLang="zh-CN" sz="1600" b="1" dirty="0">
              <a:solidFill>
                <a:srgbClr val="002060"/>
              </a:solidFill>
            </a:endParaRPr>
          </a:p>
        </p:txBody>
      </p:sp>
      <p:cxnSp>
        <p:nvCxnSpPr>
          <p:cNvPr id="12" name="直接箭头连接符 11">
            <a:extLst>
              <a:ext uri="{FF2B5EF4-FFF2-40B4-BE49-F238E27FC236}">
                <a16:creationId xmlns:a16="http://schemas.microsoft.com/office/drawing/2014/main" id="{2CC8A42C-276C-4C11-B761-F661BF83249A}"/>
              </a:ext>
            </a:extLst>
          </p:cNvPr>
          <p:cNvCxnSpPr>
            <a:cxnSpLocks/>
          </p:cNvCxnSpPr>
          <p:nvPr/>
        </p:nvCxnSpPr>
        <p:spPr>
          <a:xfrm>
            <a:off x="1619672" y="1751330"/>
            <a:ext cx="0" cy="381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F63D1399-7B77-4317-80B5-E5F9BD77FB26}"/>
              </a:ext>
            </a:extLst>
          </p:cNvPr>
          <p:cNvSpPr txBox="1"/>
          <p:nvPr/>
        </p:nvSpPr>
        <p:spPr>
          <a:xfrm>
            <a:off x="1082157" y="2127256"/>
            <a:ext cx="1116122" cy="338554"/>
          </a:xfrm>
          <a:prstGeom prst="rect">
            <a:avLst/>
          </a:prstGeom>
          <a:noFill/>
        </p:spPr>
        <p:txBody>
          <a:bodyPr wrap="square" rtlCol="0">
            <a:spAutoFit/>
          </a:bodyPr>
          <a:lstStyle/>
          <a:p>
            <a:r>
              <a:rPr lang="en-US" altLang="zh-CN" sz="1600" b="1" dirty="0">
                <a:solidFill>
                  <a:schemeClr val="accent6">
                    <a:lumMod val="50000"/>
                  </a:schemeClr>
                </a:solidFill>
              </a:rPr>
              <a:t>all beings</a:t>
            </a:r>
            <a:endParaRPr lang="zh-CN" altLang="en-US" sz="1600" b="1" dirty="0">
              <a:solidFill>
                <a:schemeClr val="accent6">
                  <a:lumMod val="50000"/>
                </a:schemeClr>
              </a:solidFill>
            </a:endParaRPr>
          </a:p>
        </p:txBody>
      </p:sp>
      <p:cxnSp>
        <p:nvCxnSpPr>
          <p:cNvPr id="15" name="直接箭头连接符 14">
            <a:extLst>
              <a:ext uri="{FF2B5EF4-FFF2-40B4-BE49-F238E27FC236}">
                <a16:creationId xmlns:a16="http://schemas.microsoft.com/office/drawing/2014/main" id="{96E95170-D2A0-4B33-B327-C65596F9371F}"/>
              </a:ext>
            </a:extLst>
          </p:cNvPr>
          <p:cNvCxnSpPr>
            <a:cxnSpLocks/>
          </p:cNvCxnSpPr>
          <p:nvPr/>
        </p:nvCxnSpPr>
        <p:spPr>
          <a:xfrm>
            <a:off x="4211960" y="1751330"/>
            <a:ext cx="0" cy="381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文本框 17">
            <a:extLst>
              <a:ext uri="{FF2B5EF4-FFF2-40B4-BE49-F238E27FC236}">
                <a16:creationId xmlns:a16="http://schemas.microsoft.com/office/drawing/2014/main" id="{A33617F9-2153-42E9-85F8-296B545999B9}"/>
              </a:ext>
            </a:extLst>
          </p:cNvPr>
          <p:cNvSpPr txBox="1"/>
          <p:nvPr/>
        </p:nvSpPr>
        <p:spPr>
          <a:xfrm>
            <a:off x="3240983" y="2113021"/>
            <a:ext cx="1728191" cy="338554"/>
          </a:xfrm>
          <a:prstGeom prst="rect">
            <a:avLst/>
          </a:prstGeom>
          <a:noFill/>
        </p:spPr>
        <p:txBody>
          <a:bodyPr wrap="square" rtlCol="0">
            <a:spAutoFit/>
          </a:bodyPr>
          <a:lstStyle/>
          <a:p>
            <a:r>
              <a:rPr lang="en-US" altLang="zh-CN" sz="1600" b="1" dirty="0">
                <a:solidFill>
                  <a:schemeClr val="accent6">
                    <a:lumMod val="50000"/>
                  </a:schemeClr>
                </a:solidFill>
              </a:rPr>
              <a:t>the physical world</a:t>
            </a:r>
            <a:endParaRPr lang="zh-CN" altLang="en-US" sz="1600" b="1" dirty="0">
              <a:solidFill>
                <a:schemeClr val="accent6">
                  <a:lumMod val="50000"/>
                </a:schemeClr>
              </a:solidFill>
            </a:endParaRPr>
          </a:p>
        </p:txBody>
      </p:sp>
      <p:cxnSp>
        <p:nvCxnSpPr>
          <p:cNvPr id="23" name="直接箭头连接符 22">
            <a:extLst>
              <a:ext uri="{FF2B5EF4-FFF2-40B4-BE49-F238E27FC236}">
                <a16:creationId xmlns:a16="http://schemas.microsoft.com/office/drawing/2014/main" id="{C24ADF26-CD6A-4562-8410-E06BB140BBA7}"/>
              </a:ext>
            </a:extLst>
          </p:cNvPr>
          <p:cNvCxnSpPr>
            <a:cxnSpLocks/>
          </p:cNvCxnSpPr>
          <p:nvPr/>
        </p:nvCxnSpPr>
        <p:spPr>
          <a:xfrm>
            <a:off x="6012160" y="1751330"/>
            <a:ext cx="0" cy="345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文本框 24">
            <a:extLst>
              <a:ext uri="{FF2B5EF4-FFF2-40B4-BE49-F238E27FC236}">
                <a16:creationId xmlns:a16="http://schemas.microsoft.com/office/drawing/2014/main" id="{A85D3203-64C2-429B-861C-60F1609F390A}"/>
              </a:ext>
            </a:extLst>
          </p:cNvPr>
          <p:cNvSpPr txBox="1"/>
          <p:nvPr/>
        </p:nvSpPr>
        <p:spPr>
          <a:xfrm>
            <a:off x="5220072" y="2089456"/>
            <a:ext cx="1944217" cy="338554"/>
          </a:xfrm>
          <a:prstGeom prst="rect">
            <a:avLst/>
          </a:prstGeom>
          <a:noFill/>
        </p:spPr>
        <p:txBody>
          <a:bodyPr wrap="square" rtlCol="0">
            <a:spAutoFit/>
          </a:bodyPr>
          <a:lstStyle/>
          <a:p>
            <a:r>
              <a:rPr lang="en-US" altLang="zh-CN" sz="1600" b="1" dirty="0">
                <a:solidFill>
                  <a:schemeClr val="accent6">
                    <a:lumMod val="50000"/>
                  </a:schemeClr>
                </a:solidFill>
                <a:effectLst/>
                <a:ea typeface="PMingLiU" panose="02020500000000000000" pitchFamily="18" charset="-120"/>
              </a:rPr>
              <a:t>the</a:t>
            </a:r>
            <a:r>
              <a:rPr lang="en-US" altLang="zh-CN" sz="1600" b="1" spc="-30" dirty="0">
                <a:solidFill>
                  <a:schemeClr val="accent6">
                    <a:lumMod val="50000"/>
                  </a:schemeClr>
                </a:solidFill>
                <a:effectLst/>
                <a:ea typeface="PMingLiU" panose="02020500000000000000" pitchFamily="18" charset="-120"/>
              </a:rPr>
              <a:t> </a:t>
            </a:r>
            <a:r>
              <a:rPr lang="en-US" altLang="zh-CN" sz="1600" b="1" dirty="0">
                <a:solidFill>
                  <a:schemeClr val="accent6">
                    <a:lumMod val="50000"/>
                  </a:schemeClr>
                </a:solidFill>
                <a:effectLst/>
                <a:ea typeface="PMingLiU" panose="02020500000000000000" pitchFamily="18" charset="-120"/>
              </a:rPr>
              <a:t>reference frame</a:t>
            </a:r>
            <a:endParaRPr lang="zh-CN" altLang="en-US" sz="1600" b="1" dirty="0">
              <a:solidFill>
                <a:schemeClr val="accent6">
                  <a:lumMod val="50000"/>
                </a:schemeClr>
              </a:solidFill>
            </a:endParaRPr>
          </a:p>
        </p:txBody>
      </p:sp>
      <p:cxnSp>
        <p:nvCxnSpPr>
          <p:cNvPr id="27" name="直接箭头连接符 26">
            <a:extLst>
              <a:ext uri="{FF2B5EF4-FFF2-40B4-BE49-F238E27FC236}">
                <a16:creationId xmlns:a16="http://schemas.microsoft.com/office/drawing/2014/main" id="{0B7B0B48-5244-4E5A-AD12-C85DDA33CD85}"/>
              </a:ext>
            </a:extLst>
          </p:cNvPr>
          <p:cNvCxnSpPr/>
          <p:nvPr/>
        </p:nvCxnSpPr>
        <p:spPr>
          <a:xfrm flipH="1">
            <a:off x="1907704" y="1033678"/>
            <a:ext cx="1656184"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直接箭头连接符 28">
            <a:extLst>
              <a:ext uri="{FF2B5EF4-FFF2-40B4-BE49-F238E27FC236}">
                <a16:creationId xmlns:a16="http://schemas.microsoft.com/office/drawing/2014/main" id="{AFE90C43-053D-4217-8B76-4795BFB248FE}"/>
              </a:ext>
            </a:extLst>
          </p:cNvPr>
          <p:cNvCxnSpPr/>
          <p:nvPr/>
        </p:nvCxnSpPr>
        <p:spPr>
          <a:xfrm>
            <a:off x="5076056" y="1033678"/>
            <a:ext cx="1008112"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直接箭头连接符 30">
            <a:extLst>
              <a:ext uri="{FF2B5EF4-FFF2-40B4-BE49-F238E27FC236}">
                <a16:creationId xmlns:a16="http://schemas.microsoft.com/office/drawing/2014/main" id="{87BCF48E-93EE-48AF-8175-413002639E3F}"/>
              </a:ext>
            </a:extLst>
          </p:cNvPr>
          <p:cNvCxnSpPr/>
          <p:nvPr/>
        </p:nvCxnSpPr>
        <p:spPr>
          <a:xfrm>
            <a:off x="6066865" y="2375314"/>
            <a:ext cx="0" cy="4697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 Box 29">
            <a:extLst>
              <a:ext uri="{FF2B5EF4-FFF2-40B4-BE49-F238E27FC236}">
                <a16:creationId xmlns:a16="http://schemas.microsoft.com/office/drawing/2014/main" id="{43AF8811-73FF-4C3A-A59C-EC92D3BE959E}"/>
              </a:ext>
            </a:extLst>
          </p:cNvPr>
          <p:cNvSpPr txBox="1">
            <a:spLocks noChangeArrowheads="1"/>
          </p:cNvSpPr>
          <p:nvPr/>
        </p:nvSpPr>
        <p:spPr bwMode="auto">
          <a:xfrm>
            <a:off x="5431844" y="2762083"/>
            <a:ext cx="1828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b="1" dirty="0">
                <a:solidFill>
                  <a:srgbClr val="002060"/>
                </a:solidFill>
                <a:latin typeface="+mn-lt"/>
                <a:ea typeface="PMingLiU" panose="02020500000000000000" pitchFamily="18" charset="-120"/>
              </a:rPr>
              <a:t>the turning earth</a:t>
            </a:r>
          </a:p>
          <a:p>
            <a:pPr eaLnBrk="1" hangingPunct="1">
              <a:spcBef>
                <a:spcPct val="0"/>
              </a:spcBef>
              <a:buFontTx/>
              <a:buNone/>
            </a:pPr>
            <a:r>
              <a:rPr lang="en-US" altLang="zh-CN" b="1" dirty="0">
                <a:solidFill>
                  <a:srgbClr val="002060"/>
                </a:solidFill>
                <a:latin typeface="+mn-lt"/>
                <a:ea typeface="PMingLiU" panose="02020500000000000000" pitchFamily="18" charset="-120"/>
              </a:rPr>
              <a:t>the sliding boat</a:t>
            </a:r>
          </a:p>
          <a:p>
            <a:pPr eaLnBrk="1" hangingPunct="1">
              <a:spcBef>
                <a:spcPct val="0"/>
              </a:spcBef>
              <a:buFontTx/>
              <a:buNone/>
            </a:pPr>
            <a:r>
              <a:rPr lang="en-US" altLang="zh-CN" b="1" dirty="0">
                <a:solidFill>
                  <a:srgbClr val="002060"/>
                </a:solidFill>
                <a:latin typeface="+mn-lt"/>
                <a:ea typeface="PMingLiU" panose="02020500000000000000" pitchFamily="18" charset="-120"/>
              </a:rPr>
              <a:t>moving mountains</a:t>
            </a:r>
          </a:p>
          <a:p>
            <a:pPr eaLnBrk="1" hangingPunct="1">
              <a:spcBef>
                <a:spcPct val="0"/>
              </a:spcBef>
              <a:buFontTx/>
              <a:buNone/>
            </a:pPr>
            <a:r>
              <a:rPr lang="en-US" altLang="zh-CN" b="1" dirty="0">
                <a:solidFill>
                  <a:srgbClr val="002060"/>
                </a:solidFill>
                <a:latin typeface="+mn-lt"/>
                <a:ea typeface="PMingLiU" panose="02020500000000000000" pitchFamily="18" charset="-120"/>
              </a:rPr>
              <a:t>flowing rivers</a:t>
            </a:r>
          </a:p>
          <a:p>
            <a:pPr eaLnBrk="1" hangingPunct="1">
              <a:spcBef>
                <a:spcPct val="0"/>
              </a:spcBef>
              <a:buFontTx/>
              <a:buNone/>
            </a:pPr>
            <a:r>
              <a:rPr lang="en-US" altLang="zh-CN" b="1" dirty="0">
                <a:solidFill>
                  <a:srgbClr val="002060"/>
                </a:solidFill>
                <a:latin typeface="+mn-lt"/>
                <a:ea typeface="PMingLiU" panose="02020500000000000000" pitchFamily="18" charset="-120"/>
              </a:rPr>
              <a:t>walking mind</a:t>
            </a:r>
          </a:p>
          <a:p>
            <a:pPr eaLnBrk="1" hangingPunct="1">
              <a:spcBef>
                <a:spcPct val="0"/>
              </a:spcBef>
              <a:buFontTx/>
              <a:buNone/>
            </a:pPr>
            <a:r>
              <a:rPr lang="en-US" altLang="zh-CN" b="1" dirty="0">
                <a:solidFill>
                  <a:srgbClr val="002060"/>
                </a:solidFill>
                <a:latin typeface="+mn-lt"/>
                <a:ea typeface="PMingLiU" panose="02020500000000000000" pitchFamily="18" charset="-120"/>
              </a:rPr>
              <a:t>time walking</a:t>
            </a:r>
          </a:p>
        </p:txBody>
      </p:sp>
      <p:cxnSp>
        <p:nvCxnSpPr>
          <p:cNvPr id="35" name="直接箭头连接符 34">
            <a:extLst>
              <a:ext uri="{FF2B5EF4-FFF2-40B4-BE49-F238E27FC236}">
                <a16:creationId xmlns:a16="http://schemas.microsoft.com/office/drawing/2014/main" id="{C408EA66-7B91-46E3-B41F-52314B5E00DB}"/>
              </a:ext>
            </a:extLst>
          </p:cNvPr>
          <p:cNvCxnSpPr/>
          <p:nvPr/>
        </p:nvCxnSpPr>
        <p:spPr>
          <a:xfrm>
            <a:off x="4211960" y="2402043"/>
            <a:ext cx="0"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文本框 35">
            <a:extLst>
              <a:ext uri="{FF2B5EF4-FFF2-40B4-BE49-F238E27FC236}">
                <a16:creationId xmlns:a16="http://schemas.microsoft.com/office/drawing/2014/main" id="{A8E59B71-1F38-4311-AA1B-245764F29656}"/>
              </a:ext>
            </a:extLst>
          </p:cNvPr>
          <p:cNvSpPr txBox="1"/>
          <p:nvPr/>
        </p:nvSpPr>
        <p:spPr>
          <a:xfrm>
            <a:off x="3603046" y="2666361"/>
            <a:ext cx="1728191" cy="1569660"/>
          </a:xfrm>
          <a:prstGeom prst="rect">
            <a:avLst/>
          </a:prstGeom>
          <a:noFill/>
        </p:spPr>
        <p:txBody>
          <a:bodyPr wrap="square" rtlCol="0">
            <a:spAutoFit/>
          </a:bodyPr>
          <a:lstStyle/>
          <a:p>
            <a:r>
              <a:rPr lang="en-US" altLang="zh-CN" sz="1600" b="1" dirty="0">
                <a:solidFill>
                  <a:srgbClr val="002060"/>
                </a:solidFill>
                <a:ea typeface="PMingLiU" panose="02020500000000000000" pitchFamily="18" charset="-120"/>
              </a:rPr>
              <a:t>on the land</a:t>
            </a:r>
          </a:p>
          <a:p>
            <a:r>
              <a:rPr lang="en-US" altLang="zh-CN" sz="1600" b="1" dirty="0">
                <a:solidFill>
                  <a:srgbClr val="002060"/>
                </a:solidFill>
                <a:ea typeface="PMingLiU" panose="02020500000000000000" pitchFamily="18" charset="-120"/>
              </a:rPr>
              <a:t>on the path</a:t>
            </a:r>
          </a:p>
          <a:p>
            <a:r>
              <a:rPr lang="en-US" altLang="zh-CN" sz="1600" b="1" dirty="0">
                <a:solidFill>
                  <a:srgbClr val="002060"/>
                </a:solidFill>
                <a:ea typeface="PMingLiU" panose="02020500000000000000" pitchFamily="18" charset="-120"/>
              </a:rPr>
              <a:t>in the field</a:t>
            </a:r>
          </a:p>
          <a:p>
            <a:r>
              <a:rPr lang="en-US" altLang="zh-CN" sz="1600" b="1" dirty="0">
                <a:solidFill>
                  <a:srgbClr val="002060"/>
                </a:solidFill>
                <a:ea typeface="PMingLiU" panose="02020500000000000000" pitchFamily="18" charset="-120"/>
              </a:rPr>
              <a:t>in the wilderness</a:t>
            </a:r>
          </a:p>
          <a:p>
            <a:r>
              <a:rPr lang="en-US" altLang="zh-CN" sz="1600" b="1" dirty="0">
                <a:solidFill>
                  <a:srgbClr val="002060"/>
                </a:solidFill>
                <a:ea typeface="PMingLiU" panose="02020500000000000000" pitchFamily="18" charset="-120"/>
              </a:rPr>
              <a:t>in the mind</a:t>
            </a:r>
          </a:p>
          <a:p>
            <a:r>
              <a:rPr lang="en-US" altLang="zh-CN" sz="1600" b="1" dirty="0">
                <a:solidFill>
                  <a:srgbClr val="002060"/>
                </a:solidFill>
                <a:ea typeface="PMingLiU" panose="02020500000000000000" pitchFamily="18" charset="-120"/>
              </a:rPr>
              <a:t>through the myth</a:t>
            </a:r>
          </a:p>
        </p:txBody>
      </p:sp>
      <p:cxnSp>
        <p:nvCxnSpPr>
          <p:cNvPr id="40" name="直接箭头连接符 39">
            <a:extLst>
              <a:ext uri="{FF2B5EF4-FFF2-40B4-BE49-F238E27FC236}">
                <a16:creationId xmlns:a16="http://schemas.microsoft.com/office/drawing/2014/main" id="{D0457689-36C2-4F20-9158-11FAD99A13AA}"/>
              </a:ext>
            </a:extLst>
          </p:cNvPr>
          <p:cNvCxnSpPr/>
          <p:nvPr/>
        </p:nvCxnSpPr>
        <p:spPr>
          <a:xfrm>
            <a:off x="1619672" y="2465810"/>
            <a:ext cx="0"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文本框 40">
            <a:extLst>
              <a:ext uri="{FF2B5EF4-FFF2-40B4-BE49-F238E27FC236}">
                <a16:creationId xmlns:a16="http://schemas.microsoft.com/office/drawing/2014/main" id="{4ED6F16E-AB4A-45CE-9719-3A77411110B6}"/>
              </a:ext>
            </a:extLst>
          </p:cNvPr>
          <p:cNvSpPr txBox="1"/>
          <p:nvPr/>
        </p:nvSpPr>
        <p:spPr>
          <a:xfrm>
            <a:off x="762768" y="2838120"/>
            <a:ext cx="1828793" cy="584775"/>
          </a:xfrm>
          <a:prstGeom prst="rect">
            <a:avLst/>
          </a:prstGeom>
          <a:noFill/>
        </p:spPr>
        <p:txBody>
          <a:bodyPr wrap="square" rtlCol="0">
            <a:spAutoFit/>
          </a:bodyPr>
          <a:lstStyle/>
          <a:p>
            <a:r>
              <a:rPr lang="en-US" altLang="zh-CN" sz="1600" b="1" dirty="0">
                <a:solidFill>
                  <a:srgbClr val="002060"/>
                </a:solidFill>
                <a:ea typeface="PMingLiU" panose="02020500000000000000" pitchFamily="18" charset="-120"/>
              </a:rPr>
              <a:t>human beings</a:t>
            </a:r>
          </a:p>
          <a:p>
            <a:r>
              <a:rPr lang="en-US" altLang="zh-CN" sz="1600" b="1" dirty="0">
                <a:solidFill>
                  <a:srgbClr val="002060"/>
                </a:solidFill>
                <a:ea typeface="PMingLiU" panose="02020500000000000000" pitchFamily="18" charset="-120"/>
              </a:rPr>
              <a:t>non-human beings</a:t>
            </a:r>
            <a:endParaRPr lang="zh-CN" altLang="en-US" sz="1600" b="1" dirty="0">
              <a:solidFill>
                <a:srgbClr val="002060"/>
              </a:solidFill>
              <a:ea typeface="PMingLiU" panose="02020500000000000000" pitchFamily="18" charset="-120"/>
            </a:endParaRPr>
          </a:p>
        </p:txBody>
      </p:sp>
      <p:sp>
        <p:nvSpPr>
          <p:cNvPr id="44" name="文本框 43">
            <a:extLst>
              <a:ext uri="{FF2B5EF4-FFF2-40B4-BE49-F238E27FC236}">
                <a16:creationId xmlns:a16="http://schemas.microsoft.com/office/drawing/2014/main" id="{0FA57FEF-AF6D-4F21-B0E6-313C8F9A83B1}"/>
              </a:ext>
            </a:extLst>
          </p:cNvPr>
          <p:cNvSpPr txBox="1"/>
          <p:nvPr/>
        </p:nvSpPr>
        <p:spPr>
          <a:xfrm>
            <a:off x="95533" y="4225220"/>
            <a:ext cx="1656184" cy="1186735"/>
          </a:xfrm>
          <a:prstGeom prst="rect">
            <a:avLst/>
          </a:prstGeom>
          <a:noFill/>
        </p:spPr>
        <p:txBody>
          <a:bodyPr wrap="square" rtlCol="0">
            <a:spAutoFit/>
          </a:bodyPr>
          <a:lstStyle/>
          <a:p>
            <a:pPr>
              <a:lnSpc>
                <a:spcPct val="120000"/>
              </a:lnSpc>
            </a:pPr>
            <a:r>
              <a:rPr lang="en-US" altLang="zh-CN" sz="1600" b="1" dirty="0">
                <a:solidFill>
                  <a:schemeClr val="accent6">
                    <a:lumMod val="50000"/>
                  </a:schemeClr>
                </a:solidFill>
              </a:rPr>
              <a:t>walking modes</a:t>
            </a:r>
            <a:endParaRPr lang="en-US" altLang="zh-CN" sz="1600" b="1" dirty="0">
              <a:solidFill>
                <a:srgbClr val="326638"/>
              </a:solidFill>
              <a:ea typeface="PMingLiU" panose="02020500000000000000" pitchFamily="18" charset="-120"/>
            </a:endParaRPr>
          </a:p>
          <a:p>
            <a:pPr eaLnBrk="1" hangingPunct="1">
              <a:lnSpc>
                <a:spcPct val="110000"/>
              </a:lnSpc>
              <a:buFontTx/>
              <a:buNone/>
            </a:pPr>
            <a:r>
              <a:rPr lang="en-US" altLang="zh-CN" sz="1600" b="1" dirty="0">
                <a:ea typeface="PMingLiU" panose="02020500000000000000" pitchFamily="18" charset="-120"/>
              </a:rPr>
              <a:t>physical walking</a:t>
            </a:r>
          </a:p>
          <a:p>
            <a:pPr eaLnBrk="1" hangingPunct="1">
              <a:lnSpc>
                <a:spcPct val="110000"/>
              </a:lnSpc>
              <a:buFontTx/>
              <a:buNone/>
            </a:pPr>
            <a:r>
              <a:rPr lang="en-US" altLang="zh-CN" sz="1600" b="1" dirty="0">
                <a:ea typeface="PMingLiU" panose="02020500000000000000" pitchFamily="18" charset="-120"/>
              </a:rPr>
              <a:t>cultural walking</a:t>
            </a:r>
          </a:p>
          <a:p>
            <a:pPr eaLnBrk="1" hangingPunct="1">
              <a:lnSpc>
                <a:spcPct val="110000"/>
              </a:lnSpc>
              <a:buFontTx/>
              <a:buNone/>
            </a:pPr>
            <a:r>
              <a:rPr lang="en-US" altLang="zh-CN" sz="1600" b="1" dirty="0">
                <a:ea typeface="PMingLiU" panose="02020500000000000000" pitchFamily="18" charset="-120"/>
              </a:rPr>
              <a:t>mental walking</a:t>
            </a:r>
          </a:p>
        </p:txBody>
      </p:sp>
      <p:sp>
        <p:nvSpPr>
          <p:cNvPr id="54" name="文本框 53">
            <a:extLst>
              <a:ext uri="{FF2B5EF4-FFF2-40B4-BE49-F238E27FC236}">
                <a16:creationId xmlns:a16="http://schemas.microsoft.com/office/drawing/2014/main" id="{BEBDCA90-BF03-4E0C-9B5E-DABFB28489D8}"/>
              </a:ext>
            </a:extLst>
          </p:cNvPr>
          <p:cNvSpPr txBox="1"/>
          <p:nvPr/>
        </p:nvSpPr>
        <p:spPr>
          <a:xfrm>
            <a:off x="1821397" y="4367309"/>
            <a:ext cx="1828798" cy="830997"/>
          </a:xfrm>
          <a:prstGeom prst="rect">
            <a:avLst/>
          </a:prstGeom>
          <a:noFill/>
        </p:spPr>
        <p:txBody>
          <a:bodyPr wrap="square" rtlCol="0">
            <a:spAutoFit/>
          </a:bodyPr>
          <a:lstStyle/>
          <a:p>
            <a:r>
              <a:rPr lang="en-US" altLang="zh-CN" sz="1600" b="1" dirty="0">
                <a:solidFill>
                  <a:schemeClr val="accent6">
                    <a:lumMod val="50000"/>
                  </a:schemeClr>
                </a:solidFill>
              </a:rPr>
              <a:t>walking directions</a:t>
            </a:r>
          </a:p>
          <a:p>
            <a:pPr>
              <a:spcBef>
                <a:spcPct val="0"/>
              </a:spcBef>
              <a:buFontTx/>
              <a:buNone/>
            </a:pPr>
            <a:r>
              <a:rPr lang="en-US" altLang="zh-CN" sz="1600" b="1" dirty="0">
                <a:ea typeface="宋体" panose="02010600030101010101" pitchFamily="2" charset="-122"/>
              </a:rPr>
              <a:t>external landscape</a:t>
            </a:r>
          </a:p>
          <a:p>
            <a:pPr>
              <a:spcBef>
                <a:spcPct val="0"/>
              </a:spcBef>
              <a:buFontTx/>
              <a:buNone/>
            </a:pPr>
            <a:r>
              <a:rPr lang="en-US" altLang="zh-CN" sz="1600" b="1" dirty="0">
                <a:ea typeface="宋体" panose="02010600030101010101" pitchFamily="2" charset="-122"/>
              </a:rPr>
              <a:t>internal landscape</a:t>
            </a:r>
            <a:endParaRPr lang="zh-CN" altLang="en-US" sz="1600" b="1" dirty="0">
              <a:ea typeface="宋体" panose="02010600030101010101" pitchFamily="2" charset="-122"/>
            </a:endParaRPr>
          </a:p>
        </p:txBody>
      </p:sp>
      <p:sp>
        <p:nvSpPr>
          <p:cNvPr id="57" name="文本框 56">
            <a:extLst>
              <a:ext uri="{FF2B5EF4-FFF2-40B4-BE49-F238E27FC236}">
                <a16:creationId xmlns:a16="http://schemas.microsoft.com/office/drawing/2014/main" id="{10C22D62-82F3-4656-A44E-F27559D4391E}"/>
              </a:ext>
            </a:extLst>
          </p:cNvPr>
          <p:cNvSpPr txBox="1"/>
          <p:nvPr/>
        </p:nvSpPr>
        <p:spPr>
          <a:xfrm>
            <a:off x="284560" y="5605638"/>
            <a:ext cx="4287440" cy="830997"/>
          </a:xfrm>
          <a:prstGeom prst="rect">
            <a:avLst/>
          </a:prstGeom>
          <a:noFill/>
        </p:spPr>
        <p:txBody>
          <a:bodyPr wrap="square" rtlCol="0">
            <a:spAutoFit/>
          </a:bodyPr>
          <a:lstStyle/>
          <a:p>
            <a:pPr>
              <a:spcBef>
                <a:spcPct val="0"/>
              </a:spcBef>
              <a:buFontTx/>
              <a:buNone/>
            </a:pPr>
            <a:r>
              <a:rPr lang="en-US" altLang="zh-CN" sz="1600" b="1" dirty="0">
                <a:solidFill>
                  <a:srgbClr val="002060"/>
                </a:solidFill>
                <a:ea typeface="宋体" panose="02010600030101010101" pitchFamily="2" charset="-122"/>
              </a:rPr>
              <a:t>the warm humane mammal family </a:t>
            </a:r>
            <a:r>
              <a:rPr lang="en-US" altLang="zh-CN" sz="1600" b="1" dirty="0">
                <a:solidFill>
                  <a:srgbClr val="811C17"/>
                </a:solidFill>
                <a:ea typeface="宋体" panose="02010600030101010101" pitchFamily="2" charset="-122"/>
              </a:rPr>
              <a:t>niche </a:t>
            </a:r>
          </a:p>
          <a:p>
            <a:pPr>
              <a:spcBef>
                <a:spcPct val="0"/>
              </a:spcBef>
              <a:buFontTx/>
              <a:buNone/>
            </a:pPr>
            <a:r>
              <a:rPr lang="en-US" altLang="zh-CN" sz="1600" b="1" dirty="0">
                <a:solidFill>
                  <a:srgbClr val="002060"/>
                </a:solidFill>
                <a:ea typeface="宋体" panose="02010600030101010101" pitchFamily="2" charset="-122"/>
              </a:rPr>
              <a:t>the archetypal and mythic </a:t>
            </a:r>
            <a:r>
              <a:rPr lang="en-US" altLang="zh-CN" sz="1600" b="1" dirty="0">
                <a:solidFill>
                  <a:srgbClr val="811C17"/>
                </a:solidFill>
                <a:ea typeface="宋体" panose="02010600030101010101" pitchFamily="2" charset="-122"/>
              </a:rPr>
              <a:t>niche</a:t>
            </a:r>
          </a:p>
          <a:p>
            <a:pPr>
              <a:spcBef>
                <a:spcPct val="0"/>
              </a:spcBef>
              <a:buFontTx/>
              <a:buNone/>
            </a:pPr>
            <a:r>
              <a:rPr lang="en-US" altLang="zh-CN" sz="1600" b="1" dirty="0">
                <a:solidFill>
                  <a:srgbClr val="002060"/>
                </a:solidFill>
                <a:ea typeface="宋体" panose="02010600030101010101" pitchFamily="2" charset="-122"/>
              </a:rPr>
              <a:t>the transparent intuitive direct perception </a:t>
            </a:r>
            <a:r>
              <a:rPr lang="en-US" altLang="zh-CN" sz="1600" b="1" dirty="0">
                <a:solidFill>
                  <a:srgbClr val="811C17"/>
                </a:solidFill>
                <a:ea typeface="宋体" panose="02010600030101010101" pitchFamily="2" charset="-122"/>
              </a:rPr>
              <a:t>niche</a:t>
            </a:r>
            <a:endParaRPr lang="zh-CN" altLang="en-US" sz="1600" b="1" dirty="0">
              <a:solidFill>
                <a:srgbClr val="811C17"/>
              </a:solidFill>
              <a:ea typeface="宋体" panose="02010600030101010101" pitchFamily="2" charset="-122"/>
            </a:endParaRPr>
          </a:p>
        </p:txBody>
      </p:sp>
      <p:cxnSp>
        <p:nvCxnSpPr>
          <p:cNvPr id="59" name="直接箭头连接符 58">
            <a:extLst>
              <a:ext uri="{FF2B5EF4-FFF2-40B4-BE49-F238E27FC236}">
                <a16:creationId xmlns:a16="http://schemas.microsoft.com/office/drawing/2014/main" id="{634DEF06-95AC-4734-B703-EB156D06B80C}"/>
              </a:ext>
            </a:extLst>
          </p:cNvPr>
          <p:cNvCxnSpPr>
            <a:cxnSpLocks/>
          </p:cNvCxnSpPr>
          <p:nvPr/>
        </p:nvCxnSpPr>
        <p:spPr>
          <a:xfrm flipH="1">
            <a:off x="900573" y="3459622"/>
            <a:ext cx="1920183" cy="703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直接箭头连接符 63">
            <a:extLst>
              <a:ext uri="{FF2B5EF4-FFF2-40B4-BE49-F238E27FC236}">
                <a16:creationId xmlns:a16="http://schemas.microsoft.com/office/drawing/2014/main" id="{7AE2D905-1B07-4238-A17C-F70D3E1C1F13}"/>
              </a:ext>
            </a:extLst>
          </p:cNvPr>
          <p:cNvCxnSpPr>
            <a:cxnSpLocks/>
            <a:stCxn id="54" idx="2"/>
          </p:cNvCxnSpPr>
          <p:nvPr/>
        </p:nvCxnSpPr>
        <p:spPr>
          <a:xfrm>
            <a:off x="2735796" y="5198306"/>
            <a:ext cx="0" cy="40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接连接符 69">
            <a:extLst>
              <a:ext uri="{FF2B5EF4-FFF2-40B4-BE49-F238E27FC236}">
                <a16:creationId xmlns:a16="http://schemas.microsoft.com/office/drawing/2014/main" id="{DAF16483-0E39-4561-A7E9-6E44315867CE}"/>
              </a:ext>
            </a:extLst>
          </p:cNvPr>
          <p:cNvCxnSpPr/>
          <p:nvPr/>
        </p:nvCxnSpPr>
        <p:spPr>
          <a:xfrm>
            <a:off x="2799954" y="1751330"/>
            <a:ext cx="0" cy="1699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直接箭头连接符 72">
            <a:extLst>
              <a:ext uri="{FF2B5EF4-FFF2-40B4-BE49-F238E27FC236}">
                <a16:creationId xmlns:a16="http://schemas.microsoft.com/office/drawing/2014/main" id="{FE001428-391D-48D1-8AB8-E53C01204DA3}"/>
              </a:ext>
            </a:extLst>
          </p:cNvPr>
          <p:cNvCxnSpPr/>
          <p:nvPr/>
        </p:nvCxnSpPr>
        <p:spPr>
          <a:xfrm>
            <a:off x="2799954" y="3459622"/>
            <a:ext cx="20802" cy="907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文本框 73">
            <a:extLst>
              <a:ext uri="{FF2B5EF4-FFF2-40B4-BE49-F238E27FC236}">
                <a16:creationId xmlns:a16="http://schemas.microsoft.com/office/drawing/2014/main" id="{03B506BD-3295-4CAE-B70A-7C494DF949BD}"/>
              </a:ext>
            </a:extLst>
          </p:cNvPr>
          <p:cNvSpPr txBox="1"/>
          <p:nvPr/>
        </p:nvSpPr>
        <p:spPr>
          <a:xfrm>
            <a:off x="3924838" y="4530492"/>
            <a:ext cx="1873621" cy="1323439"/>
          </a:xfrm>
          <a:prstGeom prst="rect">
            <a:avLst/>
          </a:prstGeom>
          <a:noFill/>
        </p:spPr>
        <p:txBody>
          <a:bodyPr wrap="square" rtlCol="0">
            <a:spAutoFit/>
          </a:bodyPr>
          <a:lstStyle/>
          <a:p>
            <a:pPr>
              <a:spcBef>
                <a:spcPct val="0"/>
              </a:spcBef>
              <a:buFontTx/>
              <a:buNone/>
            </a:pPr>
            <a:r>
              <a:rPr lang="en-US" altLang="zh-CN" sz="1600" b="1" dirty="0">
                <a:solidFill>
                  <a:schemeClr val="accent6">
                    <a:lumMod val="50000"/>
                  </a:schemeClr>
                </a:solidFill>
                <a:ea typeface="宋体" panose="02010600030101010101" pitchFamily="2" charset="-122"/>
              </a:rPr>
              <a:t>walking rhythms  </a:t>
            </a:r>
          </a:p>
          <a:p>
            <a:pPr>
              <a:spcBef>
                <a:spcPct val="0"/>
              </a:spcBef>
              <a:buFontTx/>
              <a:buNone/>
            </a:pPr>
            <a:r>
              <a:rPr lang="en-US" altLang="zh-CN" sz="1600" b="1" dirty="0">
                <a:ea typeface="宋体" panose="02010600030101010101" pitchFamily="2" charset="-122"/>
              </a:rPr>
              <a:t>geological rhythm</a:t>
            </a:r>
          </a:p>
          <a:p>
            <a:pPr>
              <a:spcBef>
                <a:spcPct val="0"/>
              </a:spcBef>
              <a:buFontTx/>
              <a:buNone/>
            </a:pPr>
            <a:r>
              <a:rPr lang="en-US" altLang="zh-CN" sz="1600" b="1" dirty="0">
                <a:ea typeface="宋体" panose="02010600030101010101" pitchFamily="2" charset="-122"/>
              </a:rPr>
              <a:t>feet or car rhythm</a:t>
            </a:r>
          </a:p>
          <a:p>
            <a:pPr>
              <a:spcBef>
                <a:spcPct val="0"/>
              </a:spcBef>
              <a:buFontTx/>
              <a:buNone/>
            </a:pPr>
            <a:r>
              <a:rPr lang="en-US" altLang="zh-CN" sz="1600" b="1" dirty="0">
                <a:ea typeface="宋体" panose="02010600030101010101" pitchFamily="2" charset="-122"/>
              </a:rPr>
              <a:t>voice and breath</a:t>
            </a:r>
          </a:p>
          <a:p>
            <a:pPr>
              <a:spcBef>
                <a:spcPct val="0"/>
              </a:spcBef>
              <a:buFontTx/>
              <a:buNone/>
            </a:pPr>
            <a:r>
              <a:rPr lang="en-US" altLang="zh-CN" sz="1600" b="1" dirty="0">
                <a:ea typeface="宋体" panose="02010600030101010101" pitchFamily="2" charset="-122"/>
              </a:rPr>
              <a:t>space and time</a:t>
            </a:r>
            <a:endParaRPr lang="zh-CN" altLang="en-US" sz="1600" b="1" dirty="0">
              <a:ea typeface="宋体" panose="02010600030101010101" pitchFamily="2" charset="-122"/>
            </a:endParaRPr>
          </a:p>
        </p:txBody>
      </p:sp>
      <p:cxnSp>
        <p:nvCxnSpPr>
          <p:cNvPr id="76" name="直接箭头连接符 75">
            <a:extLst>
              <a:ext uri="{FF2B5EF4-FFF2-40B4-BE49-F238E27FC236}">
                <a16:creationId xmlns:a16="http://schemas.microsoft.com/office/drawing/2014/main" id="{A9A6674A-A9FB-4C0D-A62D-D34178558ED4}"/>
              </a:ext>
            </a:extLst>
          </p:cNvPr>
          <p:cNvCxnSpPr/>
          <p:nvPr/>
        </p:nvCxnSpPr>
        <p:spPr>
          <a:xfrm>
            <a:off x="2810355" y="3444082"/>
            <a:ext cx="1391204" cy="1193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文本框 76">
            <a:extLst>
              <a:ext uri="{FF2B5EF4-FFF2-40B4-BE49-F238E27FC236}">
                <a16:creationId xmlns:a16="http://schemas.microsoft.com/office/drawing/2014/main" id="{3315092C-4AA1-4169-9DDC-2EFF31789378}"/>
              </a:ext>
            </a:extLst>
          </p:cNvPr>
          <p:cNvSpPr txBox="1"/>
          <p:nvPr/>
        </p:nvSpPr>
        <p:spPr>
          <a:xfrm>
            <a:off x="6720269" y="5211867"/>
            <a:ext cx="2172211" cy="1077218"/>
          </a:xfrm>
          <a:prstGeom prst="rect">
            <a:avLst/>
          </a:prstGeom>
          <a:noFill/>
        </p:spPr>
        <p:txBody>
          <a:bodyPr wrap="square" rtlCol="0">
            <a:spAutoFit/>
          </a:bodyPr>
          <a:lstStyle/>
          <a:p>
            <a:pPr>
              <a:spcBef>
                <a:spcPct val="0"/>
              </a:spcBef>
              <a:buFontTx/>
              <a:buNone/>
            </a:pPr>
            <a:r>
              <a:rPr lang="en-US" altLang="zh-CN" sz="1600" b="1" dirty="0">
                <a:solidFill>
                  <a:schemeClr val="accent6">
                    <a:lumMod val="50000"/>
                  </a:schemeClr>
                </a:solidFill>
                <a:ea typeface="宋体" panose="02010600030101010101" pitchFamily="2" charset="-122"/>
              </a:rPr>
              <a:t>walking places</a:t>
            </a:r>
          </a:p>
          <a:p>
            <a:pPr>
              <a:spcBef>
                <a:spcPct val="0"/>
              </a:spcBef>
              <a:buFontTx/>
              <a:buNone/>
            </a:pPr>
            <a:r>
              <a:rPr lang="en-US" altLang="zh-CN" sz="1600" b="1" dirty="0">
                <a:ea typeface="宋体" panose="02010600030101010101" pitchFamily="2" charset="-122"/>
              </a:rPr>
              <a:t>experience in a place</a:t>
            </a:r>
          </a:p>
          <a:p>
            <a:pPr>
              <a:spcBef>
                <a:spcPct val="0"/>
              </a:spcBef>
              <a:buFontTx/>
              <a:buNone/>
            </a:pPr>
            <a:r>
              <a:rPr lang="en-US" altLang="zh-CN" sz="1600" b="1" dirty="0">
                <a:ea typeface="宋体" panose="02010600030101010101" pitchFamily="2" charset="-122"/>
              </a:rPr>
              <a:t>meditation on a place</a:t>
            </a:r>
          </a:p>
          <a:p>
            <a:pPr>
              <a:spcBef>
                <a:spcPct val="0"/>
              </a:spcBef>
              <a:buFontTx/>
              <a:buNone/>
            </a:pPr>
            <a:r>
              <a:rPr lang="en-US" altLang="zh-CN" sz="1600" b="1" dirty="0">
                <a:ea typeface="宋体" panose="02010600030101010101" pitchFamily="2" charset="-122"/>
              </a:rPr>
              <a:t>scenes within a place</a:t>
            </a:r>
          </a:p>
        </p:txBody>
      </p:sp>
      <p:cxnSp>
        <p:nvCxnSpPr>
          <p:cNvPr id="79" name="直接箭头连接符 78">
            <a:extLst>
              <a:ext uri="{FF2B5EF4-FFF2-40B4-BE49-F238E27FC236}">
                <a16:creationId xmlns:a16="http://schemas.microsoft.com/office/drawing/2014/main" id="{20767379-D1C8-49E1-9C30-E271D02518A1}"/>
              </a:ext>
            </a:extLst>
          </p:cNvPr>
          <p:cNvCxnSpPr>
            <a:cxnSpLocks/>
          </p:cNvCxnSpPr>
          <p:nvPr/>
        </p:nvCxnSpPr>
        <p:spPr>
          <a:xfrm>
            <a:off x="2810355" y="3446777"/>
            <a:ext cx="4353934" cy="17509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文本框 79">
            <a:extLst>
              <a:ext uri="{FF2B5EF4-FFF2-40B4-BE49-F238E27FC236}">
                <a16:creationId xmlns:a16="http://schemas.microsoft.com/office/drawing/2014/main" id="{A014468B-0F6D-45B4-95EC-85EEF3037C9E}"/>
              </a:ext>
            </a:extLst>
          </p:cNvPr>
          <p:cNvSpPr txBox="1"/>
          <p:nvPr/>
        </p:nvSpPr>
        <p:spPr>
          <a:xfrm>
            <a:off x="7109852" y="2089456"/>
            <a:ext cx="1944217" cy="338554"/>
          </a:xfrm>
          <a:prstGeom prst="rect">
            <a:avLst/>
          </a:prstGeom>
          <a:noFill/>
        </p:spPr>
        <p:txBody>
          <a:bodyPr wrap="square" rtlCol="0">
            <a:spAutoFit/>
          </a:bodyPr>
          <a:lstStyle/>
          <a:p>
            <a:r>
              <a:rPr lang="en-US" altLang="zh-CN" sz="1600" b="1" dirty="0">
                <a:solidFill>
                  <a:srgbClr val="326638"/>
                </a:solidFill>
              </a:rPr>
              <a:t>walking without end</a:t>
            </a:r>
            <a:endParaRPr lang="zh-CN" altLang="en-US" sz="1600" b="1" dirty="0">
              <a:solidFill>
                <a:srgbClr val="326638"/>
              </a:solidFill>
            </a:endParaRPr>
          </a:p>
        </p:txBody>
      </p:sp>
      <p:cxnSp>
        <p:nvCxnSpPr>
          <p:cNvPr id="82" name="直接箭头连接符 81">
            <a:extLst>
              <a:ext uri="{FF2B5EF4-FFF2-40B4-BE49-F238E27FC236}">
                <a16:creationId xmlns:a16="http://schemas.microsoft.com/office/drawing/2014/main" id="{62DD0631-DA11-478C-A754-4F4FF9FE671A}"/>
              </a:ext>
            </a:extLst>
          </p:cNvPr>
          <p:cNvCxnSpPr/>
          <p:nvPr/>
        </p:nvCxnSpPr>
        <p:spPr>
          <a:xfrm>
            <a:off x="7260643" y="1751330"/>
            <a:ext cx="407701" cy="338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直接箭头连接符 83">
            <a:extLst>
              <a:ext uri="{FF2B5EF4-FFF2-40B4-BE49-F238E27FC236}">
                <a16:creationId xmlns:a16="http://schemas.microsoft.com/office/drawing/2014/main" id="{1462437B-0A11-4163-AE3D-CD6A591890CA}"/>
              </a:ext>
            </a:extLst>
          </p:cNvPr>
          <p:cNvCxnSpPr/>
          <p:nvPr/>
        </p:nvCxnSpPr>
        <p:spPr>
          <a:xfrm>
            <a:off x="7961401" y="2451575"/>
            <a:ext cx="0" cy="346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5" name="文本框 84">
            <a:extLst>
              <a:ext uri="{FF2B5EF4-FFF2-40B4-BE49-F238E27FC236}">
                <a16:creationId xmlns:a16="http://schemas.microsoft.com/office/drawing/2014/main" id="{38E2A510-0116-4254-A689-33EC9ECEBFA1}"/>
              </a:ext>
            </a:extLst>
          </p:cNvPr>
          <p:cNvSpPr txBox="1"/>
          <p:nvPr/>
        </p:nvSpPr>
        <p:spPr>
          <a:xfrm>
            <a:off x="7250570" y="2720343"/>
            <a:ext cx="1763842" cy="1077218"/>
          </a:xfrm>
          <a:prstGeom prst="rect">
            <a:avLst/>
          </a:prstGeom>
          <a:noFill/>
        </p:spPr>
        <p:txBody>
          <a:bodyPr wrap="square" rtlCol="0">
            <a:spAutoFit/>
          </a:bodyPr>
          <a:lstStyle/>
          <a:p>
            <a:r>
              <a:rPr lang="en-US" altLang="zh-CN" sz="1600" b="1" dirty="0">
                <a:solidFill>
                  <a:schemeClr val="accent6">
                    <a:lumMod val="50000"/>
                  </a:schemeClr>
                </a:solidFill>
              </a:rPr>
              <a:t>walking strategies</a:t>
            </a:r>
          </a:p>
          <a:p>
            <a:r>
              <a:rPr lang="en-US" altLang="zh-CN" sz="1600" b="1" dirty="0"/>
              <a:t>making a circle</a:t>
            </a:r>
          </a:p>
          <a:p>
            <a:r>
              <a:rPr lang="en-US" altLang="zh-CN" sz="1600" b="1" dirty="0"/>
              <a:t>moving on the Mobius strip</a:t>
            </a:r>
            <a:endParaRPr lang="zh-CN" altLang="en-US" sz="1600" b="1" dirty="0"/>
          </a:p>
        </p:txBody>
      </p:sp>
      <p:cxnSp>
        <p:nvCxnSpPr>
          <p:cNvPr id="87" name="直接箭头连接符 86">
            <a:extLst>
              <a:ext uri="{FF2B5EF4-FFF2-40B4-BE49-F238E27FC236}">
                <a16:creationId xmlns:a16="http://schemas.microsoft.com/office/drawing/2014/main" id="{77CCB979-E59C-49C3-84C4-F881FE19CCE1}"/>
              </a:ext>
            </a:extLst>
          </p:cNvPr>
          <p:cNvCxnSpPr>
            <a:cxnSpLocks/>
          </p:cNvCxnSpPr>
          <p:nvPr/>
        </p:nvCxnSpPr>
        <p:spPr>
          <a:xfrm>
            <a:off x="7961401" y="3717032"/>
            <a:ext cx="0" cy="3238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0" name="文本框 89">
            <a:extLst>
              <a:ext uri="{FF2B5EF4-FFF2-40B4-BE49-F238E27FC236}">
                <a16:creationId xmlns:a16="http://schemas.microsoft.com/office/drawing/2014/main" id="{A66AD67C-0C48-4690-B3A0-E116F524A07D}"/>
              </a:ext>
            </a:extLst>
          </p:cNvPr>
          <p:cNvSpPr txBox="1"/>
          <p:nvPr/>
        </p:nvSpPr>
        <p:spPr>
          <a:xfrm>
            <a:off x="7164289" y="4040839"/>
            <a:ext cx="1740162" cy="1077218"/>
          </a:xfrm>
          <a:prstGeom prst="rect">
            <a:avLst/>
          </a:prstGeom>
          <a:noFill/>
        </p:spPr>
        <p:txBody>
          <a:bodyPr wrap="square" rtlCol="0">
            <a:spAutoFit/>
          </a:bodyPr>
          <a:lstStyle/>
          <a:p>
            <a:r>
              <a:rPr lang="en-US" altLang="zh-CN" sz="1600" b="1" dirty="0">
                <a:solidFill>
                  <a:schemeClr val="accent6">
                    <a:lumMod val="50000"/>
                  </a:schemeClr>
                </a:solidFill>
              </a:rPr>
              <a:t>walking functions</a:t>
            </a:r>
          </a:p>
          <a:p>
            <a:pPr>
              <a:spcBef>
                <a:spcPct val="0"/>
              </a:spcBef>
              <a:buFontTx/>
              <a:buNone/>
            </a:pPr>
            <a:r>
              <a:rPr lang="en-US" altLang="zh-CN" sz="1600" b="1" dirty="0">
                <a:ea typeface="宋体" panose="02010600030101010101" pitchFamily="2" charset="-122"/>
              </a:rPr>
              <a:t>self-informing</a:t>
            </a:r>
          </a:p>
          <a:p>
            <a:pPr>
              <a:spcBef>
                <a:spcPct val="0"/>
              </a:spcBef>
              <a:buFontTx/>
              <a:buNone/>
            </a:pPr>
            <a:r>
              <a:rPr lang="en-US" altLang="zh-CN" sz="1600" b="1" dirty="0">
                <a:ea typeface="宋体" panose="02010600030101010101" pitchFamily="2" charset="-122"/>
              </a:rPr>
              <a:t>natural balance</a:t>
            </a:r>
          </a:p>
          <a:p>
            <a:pPr>
              <a:spcBef>
                <a:spcPct val="0"/>
              </a:spcBef>
              <a:buFontTx/>
              <a:buNone/>
            </a:pPr>
            <a:r>
              <a:rPr lang="en-US" altLang="zh-CN" sz="1600" b="1" dirty="0">
                <a:ea typeface="宋体" panose="02010600030101010101" pitchFamily="2" charset="-122"/>
              </a:rPr>
              <a:t>energy exchange </a:t>
            </a:r>
            <a:endParaRPr lang="en-US" altLang="zh-CN" sz="1600" dirty="0">
              <a:ea typeface="宋体" panose="02010600030101010101" pitchFamily="2" charset="-122"/>
            </a:endParaRPr>
          </a:p>
        </p:txBody>
      </p:sp>
      <p:cxnSp>
        <p:nvCxnSpPr>
          <p:cNvPr id="93" name="直接箭头连接符 92">
            <a:extLst>
              <a:ext uri="{FF2B5EF4-FFF2-40B4-BE49-F238E27FC236}">
                <a16:creationId xmlns:a16="http://schemas.microsoft.com/office/drawing/2014/main" id="{A01C9107-E498-439C-B8F7-0536583F3993}"/>
              </a:ext>
            </a:extLst>
          </p:cNvPr>
          <p:cNvCxnSpPr>
            <a:cxnSpLocks/>
          </p:cNvCxnSpPr>
          <p:nvPr/>
        </p:nvCxnSpPr>
        <p:spPr>
          <a:xfrm>
            <a:off x="5139278" y="933981"/>
            <a:ext cx="15809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4" name="文本框 93">
            <a:extLst>
              <a:ext uri="{FF2B5EF4-FFF2-40B4-BE49-F238E27FC236}">
                <a16:creationId xmlns:a16="http://schemas.microsoft.com/office/drawing/2014/main" id="{3398521B-55BF-4AE1-BB83-E20C8A5134EE}"/>
              </a:ext>
            </a:extLst>
          </p:cNvPr>
          <p:cNvSpPr txBox="1"/>
          <p:nvPr/>
        </p:nvSpPr>
        <p:spPr>
          <a:xfrm>
            <a:off x="6798263" y="410846"/>
            <a:ext cx="2028194" cy="1077218"/>
          </a:xfrm>
          <a:prstGeom prst="rect">
            <a:avLst/>
          </a:prstGeom>
          <a:noFill/>
        </p:spPr>
        <p:txBody>
          <a:bodyPr wrap="square" rtlCol="0">
            <a:spAutoFit/>
          </a:bodyPr>
          <a:lstStyle/>
          <a:p>
            <a:pPr>
              <a:spcBef>
                <a:spcPct val="0"/>
              </a:spcBef>
              <a:buFontTx/>
              <a:buNone/>
            </a:pPr>
            <a:r>
              <a:rPr lang="en-US" altLang="zh-CN" sz="1600" b="1" dirty="0">
                <a:solidFill>
                  <a:srgbClr val="326638"/>
                </a:solidFill>
                <a:ea typeface="宋体" panose="02010600030101010101" pitchFamily="2" charset="-122"/>
              </a:rPr>
              <a:t>as a  big Ku</a:t>
            </a:r>
          </a:p>
          <a:p>
            <a:pPr>
              <a:spcBef>
                <a:spcPct val="0"/>
              </a:spcBef>
              <a:buFontTx/>
              <a:buNone/>
            </a:pPr>
            <a:r>
              <a:rPr lang="en-US" altLang="zh-CN" sz="1600" b="1" dirty="0">
                <a:solidFill>
                  <a:srgbClr val="326638"/>
                </a:solidFill>
                <a:ea typeface="宋体" panose="02010600030101010101" pitchFamily="2" charset="-122"/>
              </a:rPr>
              <a:t>as a strange attractor</a:t>
            </a:r>
          </a:p>
          <a:p>
            <a:pPr>
              <a:spcBef>
                <a:spcPct val="0"/>
              </a:spcBef>
              <a:buFontTx/>
              <a:buNone/>
            </a:pPr>
            <a:r>
              <a:rPr lang="en-US" altLang="zh-CN" sz="1600" b="1" dirty="0">
                <a:solidFill>
                  <a:srgbClr val="326638"/>
                </a:solidFill>
                <a:ea typeface="宋体" panose="02010600030101010101" pitchFamily="2" charset="-122"/>
              </a:rPr>
              <a:t>as a </a:t>
            </a:r>
            <a:r>
              <a:rPr lang="en-US" altLang="zh-CN" sz="1600" b="1" dirty="0" err="1">
                <a:solidFill>
                  <a:srgbClr val="326638"/>
                </a:solidFill>
                <a:ea typeface="宋体" panose="02010600030101010101" pitchFamily="2" charset="-122"/>
              </a:rPr>
              <a:t>reflectaphor</a:t>
            </a:r>
            <a:endParaRPr lang="en-US" altLang="zh-CN" sz="1600" b="1" dirty="0">
              <a:solidFill>
                <a:srgbClr val="326638"/>
              </a:solidFill>
              <a:ea typeface="宋体" panose="02010600030101010101" pitchFamily="2" charset="-122"/>
            </a:endParaRPr>
          </a:p>
          <a:p>
            <a:pPr>
              <a:spcBef>
                <a:spcPct val="0"/>
              </a:spcBef>
              <a:buFontTx/>
              <a:buNone/>
            </a:pPr>
            <a:r>
              <a:rPr lang="en-US" altLang="zh-CN" sz="1600" b="1" dirty="0">
                <a:solidFill>
                  <a:srgbClr val="326638"/>
                </a:solidFill>
                <a:ea typeface="宋体" panose="02010600030101010101" pitchFamily="2" charset="-122"/>
              </a:rPr>
              <a:t>as a fractal</a:t>
            </a:r>
            <a:endParaRPr lang="zh-CN" altLang="en-US" sz="1600" b="1" dirty="0">
              <a:solidFill>
                <a:srgbClr val="326638"/>
              </a:solidFill>
              <a:ea typeface="宋体" panose="02010600030101010101" pitchFamily="2" charset="-122"/>
            </a:endParaRPr>
          </a:p>
        </p:txBody>
      </p:sp>
      <p:sp>
        <p:nvSpPr>
          <p:cNvPr id="96" name="文本框 95">
            <a:extLst>
              <a:ext uri="{FF2B5EF4-FFF2-40B4-BE49-F238E27FC236}">
                <a16:creationId xmlns:a16="http://schemas.microsoft.com/office/drawing/2014/main" id="{A9BE9CE3-112D-47F1-A2FA-9A79312F0737}"/>
              </a:ext>
            </a:extLst>
          </p:cNvPr>
          <p:cNvSpPr txBox="1"/>
          <p:nvPr/>
        </p:nvSpPr>
        <p:spPr>
          <a:xfrm>
            <a:off x="239335" y="387567"/>
            <a:ext cx="3145450" cy="511807"/>
          </a:xfrm>
          <a:prstGeom prst="rect">
            <a:avLst/>
          </a:prstGeom>
          <a:noFill/>
        </p:spPr>
        <p:txBody>
          <a:bodyPr wrap="square" rtlCol="0">
            <a:spAutoFit/>
          </a:bodyPr>
          <a:lstStyle/>
          <a:p>
            <a:pPr>
              <a:lnSpc>
                <a:spcPct val="200000"/>
              </a:lnSpc>
            </a:pPr>
            <a:r>
              <a:rPr lang="en-US" altLang="zh-CN" sz="1600" b="1" dirty="0">
                <a:solidFill>
                  <a:srgbClr val="811C17"/>
                </a:solidFill>
              </a:rPr>
              <a:t>VI 《</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的</a:t>
            </a:r>
            <a:r>
              <a:rPr lang="en-US" altLang="zh-CN" sz="1600" b="1" dirty="0">
                <a:solidFill>
                  <a:srgbClr val="811C17"/>
                </a:solidFill>
              </a:rPr>
              <a:t> Ku</a:t>
            </a:r>
            <a:r>
              <a:rPr lang="zh-CN" altLang="en-US" sz="1600" b="1" dirty="0">
                <a:solidFill>
                  <a:srgbClr val="811C17"/>
                </a:solidFill>
              </a:rPr>
              <a:t>结构机制</a:t>
            </a:r>
            <a:endParaRPr lang="en-US" altLang="zh-CN" sz="1600" b="1" dirty="0">
              <a:solidFill>
                <a:srgbClr val="811C17"/>
              </a:solidFill>
            </a:endParaRPr>
          </a:p>
        </p:txBody>
      </p:sp>
    </p:spTree>
    <p:extLst>
      <p:ext uri="{BB962C8B-B14F-4D97-AF65-F5344CB8AC3E}">
        <p14:creationId xmlns:p14="http://schemas.microsoft.com/office/powerpoint/2010/main" val="362043856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EC54679-BA26-8FA8-B000-20F5114295D2}"/>
              </a:ext>
            </a:extLst>
          </p:cNvPr>
          <p:cNvSpPr txBox="1"/>
          <p:nvPr/>
        </p:nvSpPr>
        <p:spPr>
          <a:xfrm>
            <a:off x="395536" y="836712"/>
            <a:ext cx="8352928" cy="4539128"/>
          </a:xfrm>
          <a:prstGeom prst="rect">
            <a:avLst/>
          </a:prstGeom>
          <a:noFill/>
        </p:spPr>
        <p:txBody>
          <a:bodyPr wrap="square" rtlCol="0">
            <a:spAutoFit/>
          </a:bodyPr>
          <a:lstStyle/>
          <a:p>
            <a:pPr>
              <a:lnSpc>
                <a:spcPct val="130000"/>
              </a:lnSpc>
            </a:pPr>
            <a:r>
              <a:rPr lang="zh-CN" altLang="en-US" sz="1600" b="1" dirty="0">
                <a:solidFill>
                  <a:srgbClr val="811C17"/>
                </a:solidFill>
              </a:rPr>
              <a:t>内容提要</a:t>
            </a:r>
            <a:endParaRPr lang="en-US" altLang="zh-CN" sz="1600" b="1" dirty="0">
              <a:solidFill>
                <a:srgbClr val="811C17"/>
              </a:solidFill>
            </a:endParaRPr>
          </a:p>
          <a:p>
            <a:pPr>
              <a:lnSpc>
                <a:spcPct val="130000"/>
              </a:lnSpc>
            </a:pPr>
            <a:r>
              <a:rPr lang="en-US" altLang="zh-CN" sz="1600" b="1" kern="100" dirty="0">
                <a:solidFill>
                  <a:srgbClr val="002060"/>
                </a:solidFill>
                <a:effectLst/>
                <a:latin typeface="Times New Roman" panose="02020603050405020304" pitchFamily="18" charset="0"/>
                <a:ea typeface="新宋体" panose="02010609030101010101" pitchFamily="49" charset="-122"/>
              </a:rPr>
              <a:t>     </a:t>
            </a:r>
            <a:r>
              <a:rPr lang="zh-CN" altLang="zh-CN" sz="1600" b="1" kern="100" dirty="0">
                <a:solidFill>
                  <a:srgbClr val="002060"/>
                </a:solidFill>
                <a:effectLst/>
                <a:latin typeface="Times New Roman" panose="02020603050405020304" pitchFamily="18" charset="0"/>
                <a:ea typeface="新宋体" panose="02010609030101010101" pitchFamily="49" charset="-122"/>
              </a:rPr>
              <a:t>《山河无尽》是美国“深层生态桂冠诗人”加里</a:t>
            </a:r>
            <a:r>
              <a:rPr lang="en-US" altLang="zh-CN" sz="1600" b="1" kern="100" dirty="0">
                <a:solidFill>
                  <a:srgbClr val="002060"/>
                </a:solidFill>
                <a:effectLst/>
                <a:latin typeface="Calibri" panose="020F0502020204030204" pitchFamily="34" charset="0"/>
                <a:ea typeface="新宋体" panose="02010609030101010101" pitchFamily="49" charset="-122"/>
              </a:rPr>
              <a:t>•</a:t>
            </a:r>
            <a:r>
              <a:rPr lang="zh-CN" altLang="zh-CN" sz="1600" b="1" kern="100" dirty="0">
                <a:solidFill>
                  <a:srgbClr val="002060"/>
                </a:solidFill>
                <a:effectLst/>
                <a:latin typeface="Times New Roman" panose="02020603050405020304" pitchFamily="18" charset="0"/>
                <a:ea typeface="新宋体" panose="02010609030101010101" pitchFamily="49" charset="-122"/>
              </a:rPr>
              <a:t>斯奈德耗时四十年完成的一部史诗般生态长诗，具有浓厚的全球亚文化和神话色彩，知识体系庞杂，被西方诗坛、生态批评、哲学、宗教、美学界视为西方生态诗歌的盖世之作。自</a:t>
            </a:r>
            <a:r>
              <a:rPr lang="en-US" altLang="zh-CN" sz="1600" b="1" kern="100" dirty="0">
                <a:solidFill>
                  <a:srgbClr val="002060"/>
                </a:solidFill>
                <a:effectLst/>
                <a:latin typeface="Times New Roman" panose="02020603050405020304" pitchFamily="18" charset="0"/>
                <a:ea typeface="新宋体" panose="02010609030101010101" pitchFamily="49" charset="-122"/>
              </a:rPr>
              <a:t>1996</a:t>
            </a:r>
            <a:r>
              <a:rPr lang="zh-CN" altLang="zh-CN" sz="1600" b="1" kern="100" dirty="0">
                <a:solidFill>
                  <a:srgbClr val="002060"/>
                </a:solidFill>
                <a:effectLst/>
                <a:latin typeface="Times New Roman" panose="02020603050405020304" pitchFamily="18" charset="0"/>
                <a:ea typeface="新宋体" panose="02010609030101010101" pitchFamily="49" charset="-122"/>
              </a:rPr>
              <a:t>年出版以来，其“无尽”的循环叙事逻辑结构，乃至诗歌、诗节之间的精微谋篇布局一直是困扰斯奈德研究者的一大难题，至今“无尽”之谜与“无尽”之魅并驾齐驱，可谓“菩提皆烦恼”。</a:t>
            </a:r>
            <a:endParaRPr lang="en-US" altLang="zh-CN" sz="1600" b="1" kern="100" dirty="0">
              <a:solidFill>
                <a:srgbClr val="002060"/>
              </a:solidFill>
              <a:effectLst/>
              <a:latin typeface="Times New Roman" panose="02020603050405020304" pitchFamily="18" charset="0"/>
              <a:ea typeface="新宋体" panose="02010609030101010101" pitchFamily="49" charset="-122"/>
            </a:endParaRPr>
          </a:p>
          <a:p>
            <a:pPr>
              <a:lnSpc>
                <a:spcPct val="130000"/>
              </a:lnSpc>
            </a:pPr>
            <a:endParaRPr lang="en-US" altLang="zh-CN" sz="1600" b="1" kern="100" dirty="0">
              <a:solidFill>
                <a:srgbClr val="002060"/>
              </a:solidFill>
              <a:latin typeface="Times New Roman" panose="02020603050405020304" pitchFamily="18" charset="0"/>
              <a:ea typeface="新宋体" panose="02010609030101010101" pitchFamily="49" charset="-122"/>
            </a:endParaRPr>
          </a:p>
          <a:p>
            <a:pPr>
              <a:lnSpc>
                <a:spcPct val="130000"/>
              </a:lnSpc>
            </a:pPr>
            <a:r>
              <a:rPr lang="en-US" altLang="zh-CN" sz="1600" b="1" kern="100" dirty="0">
                <a:solidFill>
                  <a:srgbClr val="002060"/>
                </a:solidFill>
                <a:effectLst/>
                <a:latin typeface="Times New Roman" panose="02020603050405020304" pitchFamily="18" charset="0"/>
                <a:ea typeface="新宋体" panose="02010609030101010101" pitchFamily="49" charset="-122"/>
              </a:rPr>
              <a:t>    </a:t>
            </a:r>
            <a:r>
              <a:rPr lang="zh-CN" altLang="zh-CN" sz="1600" b="1" kern="100" dirty="0">
                <a:solidFill>
                  <a:srgbClr val="002060"/>
                </a:solidFill>
                <a:effectLst/>
                <a:latin typeface="Times New Roman" panose="02020603050405020304" pitchFamily="18" charset="0"/>
                <a:ea typeface="新宋体" panose="02010609030101010101" pitchFamily="49" charset="-122"/>
              </a:rPr>
              <a:t>本</a:t>
            </a:r>
            <a:r>
              <a:rPr lang="zh-CN" altLang="en-US" sz="1600" b="1" kern="100" dirty="0">
                <a:solidFill>
                  <a:srgbClr val="002060"/>
                </a:solidFill>
                <a:effectLst/>
                <a:latin typeface="Times New Roman" panose="02020603050405020304" pitchFamily="18" charset="0"/>
                <a:ea typeface="新宋体" panose="02010609030101010101" pitchFamily="49" charset="-122"/>
              </a:rPr>
              <a:t>讲座</a:t>
            </a:r>
            <a:r>
              <a:rPr lang="zh-CN" altLang="zh-CN" sz="1600" b="1" kern="100" dirty="0">
                <a:solidFill>
                  <a:srgbClr val="002060"/>
                </a:solidFill>
                <a:effectLst/>
                <a:latin typeface="Times New Roman" panose="02020603050405020304" pitchFamily="18" charset="0"/>
                <a:ea typeface="新宋体" panose="02010609030101010101" pitchFamily="49" charset="-122"/>
              </a:rPr>
              <a:t>从《山河无尽》本身所蕴含或营造的时空一体结构，如中国山水画卷舒展方式、日本能剧舞台表演程式、莫比乌斯环周而复始的运动模式、生态位能量循环自然法则、奇异吸引子物理运动规律等，以及从诗人受日本《禅林句集》的启迪，借用禅林语录、日本俳句、中国古诗、自然</a:t>
            </a:r>
            <a:r>
              <a:rPr lang="zh-CN" altLang="zh-CN" sz="1600" b="1" kern="100" dirty="0">
                <a:solidFill>
                  <a:srgbClr val="002060"/>
                </a:solidFill>
                <a:effectLst/>
                <a:latin typeface="Times New Roman" panose="02020603050405020304" pitchFamily="18" charset="0"/>
                <a:ea typeface="新宋体" panose="02010609030101010101" pitchFamily="49" charset="-122"/>
                <a:cs typeface="Calibri" panose="020F0502020204030204" pitchFamily="34" charset="0"/>
              </a:rPr>
              <a:t>—</a:t>
            </a:r>
            <a:r>
              <a:rPr lang="zh-CN" altLang="zh-CN" sz="1600" b="1" kern="100" dirty="0">
                <a:solidFill>
                  <a:srgbClr val="002060"/>
                </a:solidFill>
                <a:effectLst/>
                <a:latin typeface="Times New Roman" panose="02020603050405020304" pitchFamily="18" charset="0"/>
                <a:ea typeface="新宋体" panose="02010609030101010101" pitchFamily="49" charset="-122"/>
              </a:rPr>
              <a:t>禅意象等独创的各种</a:t>
            </a:r>
            <a:r>
              <a:rPr lang="en-US" altLang="zh-CN" sz="1600" b="1" kern="100" dirty="0" err="1">
                <a:solidFill>
                  <a:srgbClr val="002060"/>
                </a:solidFill>
                <a:effectLst/>
                <a:ea typeface="新宋体" panose="02010609030101010101" pitchFamily="49" charset="-122"/>
              </a:rPr>
              <a:t>ku</a:t>
            </a:r>
            <a:r>
              <a:rPr lang="zh-CN" altLang="zh-CN" sz="1600" b="1" kern="100" dirty="0">
                <a:solidFill>
                  <a:srgbClr val="002060"/>
                </a:solidFill>
                <a:effectLst/>
                <a:latin typeface="Times New Roman" panose="02020603050405020304" pitchFamily="18" charset="0"/>
                <a:ea typeface="新宋体" panose="02010609030101010101" pitchFamily="49" charset="-122"/>
              </a:rPr>
              <a:t>意象，尝试全方位解密《山河无尽》的生态循环叙事结构和策略，同时也透过汉译本的副文本，洞悉中国印刷文本隐含的生态图像叙事。这种独特的英汉双重生态循环叙事策略可以帮助中西方读者深度领会诗人斯奈德穷尽一生所追求的终极目标：“从诗意智慧的层面来解读社会、生态和语言三者的共界面”。</a:t>
            </a:r>
            <a:endParaRPr lang="zh-CN" altLang="zh-CN" sz="1600" b="1" kern="100" dirty="0">
              <a:solidFill>
                <a:srgbClr val="002060"/>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85500339"/>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9073F3-43D1-4C34-B20B-0BC3D0E20204}"/>
              </a:ext>
            </a:extLst>
          </p:cNvPr>
          <p:cNvSpPr txBox="1"/>
          <p:nvPr/>
        </p:nvSpPr>
        <p:spPr>
          <a:xfrm>
            <a:off x="503548" y="764704"/>
            <a:ext cx="8136904" cy="3129703"/>
          </a:xfrm>
          <a:prstGeom prst="rect">
            <a:avLst/>
          </a:prstGeom>
          <a:noFill/>
        </p:spPr>
        <p:txBody>
          <a:bodyPr wrap="square" rtlCol="0">
            <a:spAutoFit/>
          </a:bodyPr>
          <a:lstStyle/>
          <a:p>
            <a:pPr eaLnBrk="1" hangingPunct="1">
              <a:spcBef>
                <a:spcPct val="0"/>
              </a:spcBef>
            </a:pPr>
            <a:r>
              <a:rPr lang="en-US" altLang="zh-CN" sz="1600" b="1" dirty="0">
                <a:solidFill>
                  <a:srgbClr val="326638"/>
                </a:solidFill>
                <a:ea typeface="宋体" panose="02010600030101010101" pitchFamily="2" charset="-122"/>
              </a:rPr>
              <a:t>Snyder’s emails on </a:t>
            </a:r>
            <a:r>
              <a:rPr lang="en-US" altLang="zh-CN" sz="1600" b="1" dirty="0" err="1">
                <a:solidFill>
                  <a:srgbClr val="326638"/>
                </a:solidFill>
                <a:ea typeface="宋体" panose="02010600030101010101" pitchFamily="2" charset="-122"/>
              </a:rPr>
              <a:t>ku</a:t>
            </a:r>
            <a:r>
              <a:rPr lang="en-US" altLang="zh-CN" sz="1600" b="1" dirty="0">
                <a:solidFill>
                  <a:srgbClr val="326638"/>
                </a:solidFill>
                <a:ea typeface="宋体" panose="02010600030101010101" pitchFamily="2" charset="-122"/>
              </a:rPr>
              <a:t> in 2008</a:t>
            </a:r>
          </a:p>
          <a:p>
            <a:pPr eaLnBrk="1" hangingPunct="1">
              <a:lnSpc>
                <a:spcPct val="114000"/>
              </a:lnSpc>
              <a:spcBef>
                <a:spcPct val="0"/>
              </a:spcBef>
              <a:buFontTx/>
              <a:buNone/>
            </a:pPr>
            <a:r>
              <a:rPr lang="en-US" altLang="zh-CN" sz="1600" b="1" dirty="0">
                <a:solidFill>
                  <a:srgbClr val="000000"/>
                </a:solidFill>
                <a:ea typeface="宋体" panose="02010600030101010101" pitchFamily="2" charset="-122"/>
              </a:rPr>
              <a:t>“</a:t>
            </a:r>
            <a:r>
              <a:rPr lang="en-GB" altLang="zh-CN" sz="1600" b="1" dirty="0">
                <a:solidFill>
                  <a:srgbClr val="000000"/>
                </a:solidFill>
                <a:ea typeface="宋体" panose="02010600030101010101" pitchFamily="2" charset="-122"/>
              </a:rPr>
              <a:t>Ku” is the Japanese reading of the Chinese character pronounced </a:t>
            </a:r>
            <a:r>
              <a:rPr lang="en-GB" altLang="zh-CN" sz="1600" b="1" dirty="0">
                <a:solidFill>
                  <a:srgbClr val="C00000"/>
                </a:solidFill>
                <a:ea typeface="宋体" panose="02010600030101010101" pitchFamily="2" charset="-122"/>
              </a:rPr>
              <a:t>Zhu</a:t>
            </a:r>
            <a:r>
              <a:rPr lang="en-GB" altLang="zh-CN" sz="1600" b="1" dirty="0">
                <a:solidFill>
                  <a:srgbClr val="000000"/>
                </a:solidFill>
                <a:ea typeface="宋体" panose="02010600030101010101" pitchFamily="2" charset="-122"/>
              </a:rPr>
              <a:t> in Guoyu, meaning a few words or a phrase, written with the character that has a “wrap” around a “mouth.” It is the /</a:t>
            </a:r>
            <a:r>
              <a:rPr lang="en-GB" altLang="zh-CN" sz="1600" b="1" dirty="0" err="1">
                <a:solidFill>
                  <a:srgbClr val="000000"/>
                </a:solidFill>
                <a:ea typeface="宋体" panose="02010600030101010101" pitchFamily="2" charset="-122"/>
              </a:rPr>
              <a:t>ku</a:t>
            </a:r>
            <a:r>
              <a:rPr lang="en-GB" altLang="zh-CN" sz="1600" b="1" dirty="0">
                <a:solidFill>
                  <a:srgbClr val="000000"/>
                </a:solidFill>
                <a:ea typeface="宋体" panose="02010600030101010101" pitchFamily="2" charset="-122"/>
              </a:rPr>
              <a:t>/ in the word “</a:t>
            </a:r>
            <a:r>
              <a:rPr lang="en-GB" altLang="zh-CN" sz="1600" b="1" dirty="0">
                <a:solidFill>
                  <a:srgbClr val="C00000"/>
                </a:solidFill>
                <a:ea typeface="宋体" panose="02010600030101010101" pitchFamily="2" charset="-122"/>
              </a:rPr>
              <a:t>haiku</a:t>
            </a:r>
            <a:r>
              <a:rPr lang="en-GB" altLang="zh-CN" sz="1600" b="1" dirty="0">
                <a:solidFill>
                  <a:srgbClr val="000000"/>
                </a:solidFill>
                <a:ea typeface="宋体" panose="02010600030101010101" pitchFamily="2" charset="-122"/>
              </a:rPr>
              <a:t>” which literally means “</a:t>
            </a:r>
            <a:r>
              <a:rPr lang="en-GB" altLang="zh-CN" sz="1600" b="1" dirty="0">
                <a:solidFill>
                  <a:srgbClr val="C00000"/>
                </a:solidFill>
                <a:ea typeface="宋体" panose="02010600030101010101" pitchFamily="2" charset="-122"/>
              </a:rPr>
              <a:t>colloquial phrases</a:t>
            </a:r>
            <a:r>
              <a:rPr lang="en-GB" altLang="zh-CN" sz="1600" b="1" dirty="0">
                <a:solidFill>
                  <a:srgbClr val="000000"/>
                </a:solidFill>
                <a:ea typeface="宋体" panose="02010600030101010101" pitchFamily="2" charset="-122"/>
              </a:rPr>
              <a:t>” or in the “</a:t>
            </a:r>
            <a:r>
              <a:rPr lang="en-GB" altLang="zh-CN" sz="1600" b="1" dirty="0" err="1">
                <a:solidFill>
                  <a:srgbClr val="C00000"/>
                </a:solidFill>
                <a:ea typeface="宋体" panose="02010600030101010101" pitchFamily="2" charset="-122"/>
              </a:rPr>
              <a:t>Zenrinkushu</a:t>
            </a:r>
            <a:r>
              <a:rPr lang="en-GB" altLang="zh-CN" sz="1600" b="1" dirty="0">
                <a:solidFill>
                  <a:srgbClr val="000000"/>
                </a:solidFill>
                <a:ea typeface="宋体" panose="02010600030101010101" pitchFamily="2" charset="-122"/>
              </a:rPr>
              <a:t>” Guoyu </a:t>
            </a:r>
            <a:r>
              <a:rPr lang="en-GB" altLang="zh-CN" sz="1600" b="1" dirty="0" err="1">
                <a:solidFill>
                  <a:srgbClr val="C00000"/>
                </a:solidFill>
                <a:ea typeface="宋体" panose="02010600030101010101" pitchFamily="2" charset="-122"/>
              </a:rPr>
              <a:t>Qanlinzhu</a:t>
            </a:r>
            <a:r>
              <a:rPr lang="en-GB" altLang="zh-CN" sz="1600" b="1" dirty="0">
                <a:solidFill>
                  <a:srgbClr val="000000"/>
                </a:solidFill>
                <a:ea typeface="宋体" panose="02010600030101010101" pitchFamily="2" charset="-122"/>
              </a:rPr>
              <a:t> ... “Gathering of phrases (sayings, quotations) from the </a:t>
            </a:r>
            <a:r>
              <a:rPr lang="en-GB" altLang="zh-CN" sz="1600" b="1" dirty="0" err="1">
                <a:solidFill>
                  <a:srgbClr val="000000"/>
                </a:solidFill>
                <a:ea typeface="宋体" panose="02010600030101010101" pitchFamily="2" charset="-122"/>
              </a:rPr>
              <a:t>Qan</a:t>
            </a:r>
            <a:r>
              <a:rPr lang="en-GB" altLang="zh-CN" sz="1600" b="1" dirty="0">
                <a:solidFill>
                  <a:srgbClr val="000000"/>
                </a:solidFill>
                <a:ea typeface="宋体" panose="02010600030101010101" pitchFamily="2" charset="-122"/>
              </a:rPr>
              <a:t> forest”. </a:t>
            </a:r>
          </a:p>
          <a:p>
            <a:pPr eaLnBrk="1" hangingPunct="1">
              <a:lnSpc>
                <a:spcPct val="114000"/>
              </a:lnSpc>
              <a:spcBef>
                <a:spcPct val="0"/>
              </a:spcBef>
              <a:buFontTx/>
              <a:buNone/>
            </a:pPr>
            <a:r>
              <a:rPr lang="en-GB" altLang="zh-CN" sz="1600" b="1" dirty="0">
                <a:solidFill>
                  <a:srgbClr val="002060"/>
                </a:solidFill>
                <a:ea typeface="宋体" panose="02010600030101010101" pitchFamily="2" charset="-122"/>
              </a:rPr>
              <a:t>[</a:t>
            </a:r>
            <a:r>
              <a:rPr lang="zh-CN" altLang="en-US" sz="1600" b="1" dirty="0">
                <a:solidFill>
                  <a:srgbClr val="002060"/>
                </a:solidFill>
                <a:ea typeface="宋体" panose="02010600030101010101" pitchFamily="2" charset="-122"/>
              </a:rPr>
              <a:t>句  </a:t>
            </a:r>
            <a:r>
              <a:rPr lang="en-US" altLang="zh-CN" sz="1600" b="1" dirty="0" err="1">
                <a:solidFill>
                  <a:srgbClr val="002060"/>
                </a:solidFill>
                <a:ea typeface="宋体" panose="02010600030101010101" pitchFamily="2" charset="-122"/>
              </a:rPr>
              <a:t>ju</a:t>
            </a:r>
            <a:r>
              <a:rPr lang="en-US" altLang="zh-CN" sz="1600" b="1" dirty="0">
                <a:solidFill>
                  <a:srgbClr val="002060"/>
                </a:solidFill>
                <a:ea typeface="宋体" panose="02010600030101010101" pitchFamily="2" charset="-122"/>
              </a:rPr>
              <a:t>        </a:t>
            </a:r>
            <a:r>
              <a:rPr lang="zh-CN" altLang="en-US" sz="1600" b="1" dirty="0">
                <a:solidFill>
                  <a:srgbClr val="002060"/>
                </a:solidFill>
                <a:ea typeface="宋体" panose="02010600030101010101" pitchFamily="2" charset="-122"/>
              </a:rPr>
              <a:t>禅林句集</a:t>
            </a:r>
            <a:r>
              <a:rPr lang="en-US" altLang="zh-CN" sz="1600" b="1" dirty="0">
                <a:solidFill>
                  <a:srgbClr val="002060"/>
                </a:solidFill>
                <a:ea typeface="宋体" panose="02010600030101010101" pitchFamily="2" charset="-122"/>
              </a:rPr>
              <a:t>   </a:t>
            </a:r>
            <a:r>
              <a:rPr lang="en-US" altLang="zh-CN" sz="1600" b="1" dirty="0" err="1">
                <a:solidFill>
                  <a:srgbClr val="002060"/>
                </a:solidFill>
                <a:ea typeface="宋体" panose="02010600030101010101" pitchFamily="2" charset="-122"/>
              </a:rPr>
              <a:t>chan</a:t>
            </a:r>
            <a:r>
              <a:rPr lang="en-US" altLang="zh-CN" sz="1600" b="1" dirty="0">
                <a:solidFill>
                  <a:srgbClr val="002060"/>
                </a:solidFill>
                <a:ea typeface="宋体" panose="02010600030101010101" pitchFamily="2" charset="-122"/>
              </a:rPr>
              <a:t> </a:t>
            </a:r>
            <a:r>
              <a:rPr lang="en-US" altLang="zh-CN" sz="1600" b="1" dirty="0" err="1">
                <a:solidFill>
                  <a:srgbClr val="002060"/>
                </a:solidFill>
                <a:ea typeface="宋体" panose="02010600030101010101" pitchFamily="2" charset="-122"/>
              </a:rPr>
              <a:t>lin</a:t>
            </a:r>
            <a:r>
              <a:rPr lang="en-US" altLang="zh-CN" sz="1600" b="1" dirty="0">
                <a:solidFill>
                  <a:srgbClr val="002060"/>
                </a:solidFill>
                <a:ea typeface="宋体" panose="02010600030101010101" pitchFamily="2" charset="-122"/>
              </a:rPr>
              <a:t> </a:t>
            </a:r>
            <a:r>
              <a:rPr lang="en-US" altLang="zh-CN" sz="1600" b="1" dirty="0" err="1">
                <a:solidFill>
                  <a:srgbClr val="002060"/>
                </a:solidFill>
                <a:ea typeface="宋体" panose="02010600030101010101" pitchFamily="2" charset="-122"/>
              </a:rPr>
              <a:t>ju</a:t>
            </a:r>
            <a:r>
              <a:rPr lang="en-US" altLang="zh-CN" sz="1600" b="1" dirty="0">
                <a:solidFill>
                  <a:srgbClr val="002060"/>
                </a:solidFill>
                <a:ea typeface="宋体" panose="02010600030101010101" pitchFamily="2" charset="-122"/>
              </a:rPr>
              <a:t> ji</a:t>
            </a:r>
            <a:r>
              <a:rPr lang="en-GB" altLang="zh-CN" sz="1600" b="1" dirty="0">
                <a:solidFill>
                  <a:srgbClr val="002060"/>
                </a:solidFill>
                <a:ea typeface="宋体" panose="02010600030101010101" pitchFamily="2" charset="-122"/>
              </a:rPr>
              <a:t>]</a:t>
            </a:r>
          </a:p>
          <a:p>
            <a:pPr eaLnBrk="1" hangingPunct="1">
              <a:lnSpc>
                <a:spcPct val="114000"/>
              </a:lnSpc>
              <a:spcBef>
                <a:spcPct val="0"/>
              </a:spcBef>
              <a:buFontTx/>
              <a:buNone/>
            </a:pPr>
            <a:endParaRPr lang="en-GB" altLang="zh-CN" sz="1600" b="1" dirty="0">
              <a:solidFill>
                <a:srgbClr val="000000"/>
              </a:solidFill>
              <a:ea typeface="宋体" panose="02010600030101010101" pitchFamily="2" charset="-122"/>
            </a:endParaRPr>
          </a:p>
          <a:p>
            <a:pPr eaLnBrk="1" hangingPunct="1">
              <a:lnSpc>
                <a:spcPct val="114000"/>
              </a:lnSpc>
              <a:spcBef>
                <a:spcPct val="0"/>
              </a:spcBef>
              <a:buFontTx/>
              <a:buNone/>
            </a:pPr>
            <a:r>
              <a:rPr lang="en-GB" altLang="zh-CN" sz="1600" b="1" dirty="0">
                <a:solidFill>
                  <a:srgbClr val="C00000"/>
                </a:solidFill>
                <a:ea typeface="宋体" panose="02010600030101010101" pitchFamily="2" charset="-122"/>
              </a:rPr>
              <a:t>The term is originally Chinese</a:t>
            </a:r>
            <a:r>
              <a:rPr lang="en-GB" altLang="zh-CN" sz="1600" b="1" dirty="0">
                <a:solidFill>
                  <a:srgbClr val="000000"/>
                </a:solidFill>
                <a:ea typeface="宋体" panose="02010600030101010101" pitchFamily="2" charset="-122"/>
              </a:rPr>
              <a:t>, but the aesthetics of haiku owe very little to China I think. </a:t>
            </a:r>
            <a:r>
              <a:rPr lang="en-GB" altLang="zh-CN" sz="1600" b="1" dirty="0">
                <a:solidFill>
                  <a:srgbClr val="C00000"/>
                </a:solidFill>
                <a:ea typeface="宋体" panose="02010600030101010101" pitchFamily="2" charset="-122"/>
              </a:rPr>
              <a:t>The </a:t>
            </a:r>
            <a:r>
              <a:rPr lang="en-GB" altLang="zh-CN" sz="1600" b="1" dirty="0" err="1">
                <a:solidFill>
                  <a:srgbClr val="C00000"/>
                </a:solidFill>
                <a:ea typeface="宋体" panose="02010600030101010101" pitchFamily="2" charset="-122"/>
              </a:rPr>
              <a:t>Zenrinkushu</a:t>
            </a:r>
            <a:r>
              <a:rPr lang="en-GB" altLang="zh-CN" sz="1600" b="1" dirty="0">
                <a:solidFill>
                  <a:srgbClr val="C00000"/>
                </a:solidFill>
                <a:ea typeface="宋体" panose="02010600030101010101" pitchFamily="2" charset="-122"/>
              </a:rPr>
              <a:t> phrases </a:t>
            </a:r>
            <a:r>
              <a:rPr lang="en-GB" altLang="zh-CN" sz="1600" b="1" dirty="0">
                <a:solidFill>
                  <a:srgbClr val="000000"/>
                </a:solidFill>
                <a:ea typeface="宋体" panose="02010600030101010101" pitchFamily="2" charset="-122"/>
              </a:rPr>
              <a:t>(there is a complete English translation of that anthology, called “Zen Sand” by Victor Hori et al.) </a:t>
            </a:r>
            <a:r>
              <a:rPr lang="en-GB" altLang="zh-CN" sz="1600" b="1" dirty="0">
                <a:solidFill>
                  <a:srgbClr val="C00000"/>
                </a:solidFill>
                <a:ea typeface="宋体" panose="02010600030101010101" pitchFamily="2" charset="-122"/>
              </a:rPr>
              <a:t>are all from Chinese sources</a:t>
            </a:r>
            <a:r>
              <a:rPr lang="en-GB" altLang="zh-CN" sz="1600" b="1" dirty="0">
                <a:solidFill>
                  <a:srgbClr val="000000"/>
                </a:solidFill>
                <a:ea typeface="宋体" panose="02010600030101010101" pitchFamily="2" charset="-122"/>
              </a:rPr>
              <a:t>.  R.H. Blyth once wrote that the “</a:t>
            </a:r>
            <a:r>
              <a:rPr lang="en-GB" altLang="zh-CN" sz="1600" b="1" dirty="0" err="1">
                <a:solidFill>
                  <a:srgbClr val="000000"/>
                </a:solidFill>
                <a:ea typeface="宋体" panose="02010600030101010101" pitchFamily="2" charset="-122"/>
              </a:rPr>
              <a:t>Zenrinkushu</a:t>
            </a:r>
            <a:r>
              <a:rPr lang="en-GB" altLang="zh-CN" sz="1600" b="1" dirty="0">
                <a:solidFill>
                  <a:srgbClr val="000000"/>
                </a:solidFill>
                <a:ea typeface="宋体" panose="02010600030101010101" pitchFamily="2" charset="-122"/>
              </a:rPr>
              <a:t> anthology is Chinese poetry on its way to haiku.”</a:t>
            </a:r>
          </a:p>
        </p:txBody>
      </p:sp>
      <p:sp>
        <p:nvSpPr>
          <p:cNvPr id="8" name="文本框 7">
            <a:extLst>
              <a:ext uri="{FF2B5EF4-FFF2-40B4-BE49-F238E27FC236}">
                <a16:creationId xmlns:a16="http://schemas.microsoft.com/office/drawing/2014/main" id="{4EB24CCC-9429-49C9-9861-503FA7558A5E}"/>
              </a:ext>
            </a:extLst>
          </p:cNvPr>
          <p:cNvSpPr txBox="1"/>
          <p:nvPr/>
        </p:nvSpPr>
        <p:spPr>
          <a:xfrm>
            <a:off x="395536" y="4077072"/>
            <a:ext cx="8496944" cy="1662891"/>
          </a:xfrm>
          <a:prstGeom prst="rect">
            <a:avLst/>
          </a:prstGeom>
          <a:noFill/>
        </p:spPr>
        <p:txBody>
          <a:bodyPr wrap="square" rtlCol="0">
            <a:spAutoFit/>
          </a:bodyPr>
          <a:lstStyle/>
          <a:p>
            <a:pPr>
              <a:lnSpc>
                <a:spcPct val="130000"/>
              </a:lnSpc>
            </a:pPr>
            <a:r>
              <a:rPr lang="zh-CN" altLang="zh-CN" sz="1600" b="1" kern="100" dirty="0">
                <a:solidFill>
                  <a:srgbClr val="002060"/>
                </a:solidFill>
                <a:effectLst/>
                <a:ea typeface="宋体" panose="02010600030101010101" pitchFamily="2" charset="-122"/>
                <a:cs typeface="宋体" panose="02010600030101010101" pitchFamily="2" charset="-122"/>
              </a:rPr>
              <a:t>《禅林句集》</a:t>
            </a:r>
            <a:r>
              <a:rPr lang="en-US" altLang="zh-CN" sz="1600" b="1" kern="100" dirty="0">
                <a:solidFill>
                  <a:srgbClr val="002060"/>
                </a:solidFill>
                <a:ea typeface="宋体" panose="02010600030101010101" pitchFamily="2" charset="-122"/>
                <a:cs typeface="宋体" panose="02010600030101010101" pitchFamily="2" charset="-122"/>
              </a:rPr>
              <a:t>/</a:t>
            </a:r>
            <a:r>
              <a:rPr lang="zh-CN" altLang="zh-CN" sz="1600" b="1" kern="100" dirty="0">
                <a:solidFill>
                  <a:srgbClr val="002060"/>
                </a:solidFill>
                <a:cs typeface="宋体" panose="02010600030101010101" pitchFamily="2" charset="-122"/>
              </a:rPr>
              <a:t>《句双纸》（</a:t>
            </a:r>
            <a:r>
              <a:rPr lang="en-US" altLang="zh-CN" sz="1600" b="1" i="1" kern="100" dirty="0" err="1">
                <a:solidFill>
                  <a:srgbClr val="002060"/>
                </a:solidFill>
                <a:cs typeface="宋体" panose="02010600030101010101" pitchFamily="2" charset="-122"/>
              </a:rPr>
              <a:t>Zenrinkushu</a:t>
            </a:r>
            <a:r>
              <a:rPr lang="zh-CN" altLang="zh-CN" sz="1600" b="1" kern="100" dirty="0">
                <a:solidFill>
                  <a:srgbClr val="002060"/>
                </a:solidFill>
                <a:cs typeface="宋体" panose="02010600030101010101" pitchFamily="2" charset="-122"/>
              </a:rPr>
              <a:t>）</a:t>
            </a:r>
            <a:endParaRPr lang="en-US" altLang="zh-CN" sz="1600" b="1" kern="100" dirty="0">
              <a:solidFill>
                <a:srgbClr val="002060"/>
              </a:solidFill>
              <a:effectLst/>
              <a:ea typeface="宋体" panose="02010600030101010101" pitchFamily="2" charset="-122"/>
              <a:cs typeface="宋体" panose="02010600030101010101" pitchFamily="2" charset="-122"/>
            </a:endParaRPr>
          </a:p>
          <a:p>
            <a:pPr>
              <a:lnSpc>
                <a:spcPct val="130000"/>
              </a:lnSpc>
            </a:pPr>
            <a:r>
              <a:rPr lang="zh-CN" altLang="zh-CN" sz="1600" b="1" kern="100" dirty="0">
                <a:effectLst/>
                <a:ea typeface="宋体" panose="02010600030101010101" pitchFamily="2" charset="-122"/>
                <a:cs typeface="宋体" panose="02010600030101010101" pitchFamily="2" charset="-122"/>
              </a:rPr>
              <a:t>日本临济宗妙心寺派僧人东阳英朝（</a:t>
            </a:r>
            <a:r>
              <a:rPr lang="en-US" altLang="zh-CN" sz="1600" b="1" kern="100" dirty="0">
                <a:effectLst/>
                <a:ea typeface="宋体" panose="02010600030101010101" pitchFamily="2" charset="-122"/>
                <a:cs typeface="宋体" panose="02010600030101010101" pitchFamily="2" charset="-122"/>
              </a:rPr>
              <a:t>Toyo </a:t>
            </a:r>
            <a:r>
              <a:rPr lang="en-US" altLang="zh-CN" sz="1600" b="1" kern="100" dirty="0" err="1">
                <a:effectLst/>
                <a:ea typeface="宋体" panose="02010600030101010101" pitchFamily="2" charset="-122"/>
                <a:cs typeface="宋体" panose="02010600030101010101" pitchFamily="2" charset="-122"/>
              </a:rPr>
              <a:t>Eicho</a:t>
            </a:r>
            <a:r>
              <a:rPr lang="zh-CN" altLang="zh-CN" sz="1600" b="1" kern="100" dirty="0">
                <a:effectLst/>
                <a:ea typeface="宋体" panose="02010600030101010101" pitchFamily="2" charset="-122"/>
                <a:cs typeface="宋体" panose="02010600030101010101" pitchFamily="2" charset="-122"/>
              </a:rPr>
              <a:t>，</a:t>
            </a:r>
            <a:r>
              <a:rPr lang="en-US" altLang="zh-CN" sz="1600" b="1" kern="100" dirty="0">
                <a:effectLst/>
                <a:ea typeface="宋体" panose="02010600030101010101" pitchFamily="2" charset="-122"/>
                <a:cs typeface="宋体" panose="02010600030101010101" pitchFamily="2" charset="-122"/>
              </a:rPr>
              <a:t>1429</a:t>
            </a:r>
            <a:r>
              <a:rPr lang="en-US" altLang="zh-CN" sz="1600" b="1" kern="100" dirty="0">
                <a:ea typeface="宋体" panose="02010600030101010101" pitchFamily="2" charset="-122"/>
                <a:cs typeface="宋体" panose="02010600030101010101" pitchFamily="2" charset="-122"/>
              </a:rPr>
              <a:t>–</a:t>
            </a:r>
            <a:r>
              <a:rPr lang="en-US" altLang="zh-CN" sz="1600" b="1" kern="100" dirty="0">
                <a:effectLst/>
                <a:ea typeface="宋体" panose="02010600030101010101" pitchFamily="2" charset="-122"/>
                <a:cs typeface="宋体" panose="02010600030101010101" pitchFamily="2" charset="-122"/>
              </a:rPr>
              <a:t>1504</a:t>
            </a:r>
            <a:r>
              <a:rPr lang="zh-CN" altLang="zh-CN" sz="1600" b="1" kern="100" dirty="0">
                <a:effectLst/>
                <a:ea typeface="宋体" panose="02010600030101010101" pitchFamily="2" charset="-122"/>
                <a:cs typeface="宋体" panose="02010600030101010101" pitchFamily="2" charset="-122"/>
              </a:rPr>
              <a:t>）从两百多部中国禅宗教义、经书、灯录、公案、典籍和古诗中精选四千多句禅林偈颂、宗门熟语、佛经典故、古诗词句等汇编成一本可随身携带的小册子。后</a:t>
            </a:r>
            <a:r>
              <a:rPr lang="zh-CN" altLang="en-US" sz="1600" b="1" kern="100" dirty="0">
                <a:ea typeface="宋体" panose="02010600030101010101" pitchFamily="2" charset="-122"/>
                <a:cs typeface="宋体" panose="02010600030101010101" pitchFamily="2" charset="-122"/>
              </a:rPr>
              <a:t>来，</a:t>
            </a:r>
            <a:r>
              <a:rPr lang="zh-CN" altLang="zh-CN" sz="1600" b="1" kern="100" dirty="0">
                <a:effectLst/>
                <a:ea typeface="宋体" panose="02010600030101010101" pitchFamily="2" charset="-122"/>
                <a:cs typeface="宋体" panose="02010600030101010101" pitchFamily="2" charset="-122"/>
              </a:rPr>
              <a:t>经多名高僧补纂、抄录、刊行成为日本僧侣和俗家弟子进行日常禅修或习文的“语汇”工具书</a:t>
            </a:r>
            <a:r>
              <a:rPr lang="zh-CN" altLang="en-US" sz="1600" b="1" kern="100" dirty="0">
                <a:effectLst/>
                <a:ea typeface="宋体" panose="02010600030101010101" pitchFamily="2" charset="-122"/>
                <a:cs typeface="宋体" panose="02010600030101010101" pitchFamily="2" charset="-122"/>
              </a:rPr>
              <a:t>。</a:t>
            </a:r>
            <a:endParaRPr lang="zh-CN" altLang="en-US" sz="1600" b="1" dirty="0"/>
          </a:p>
        </p:txBody>
      </p:sp>
    </p:spTree>
    <p:extLst>
      <p:ext uri="{BB962C8B-B14F-4D97-AF65-F5344CB8AC3E}">
        <p14:creationId xmlns:p14="http://schemas.microsoft.com/office/powerpoint/2010/main" val="3082659797"/>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owards a New American Poetics: Essays and Interviews : Charles Olson, Robert Duncan, Gary Snyder, Robert Creeley, Rober by Ekbert Faas">
            <a:hlinkClick r:id="rId2"/>
            <a:extLst>
              <a:ext uri="{FF2B5EF4-FFF2-40B4-BE49-F238E27FC236}">
                <a16:creationId xmlns:a16="http://schemas.microsoft.com/office/drawing/2014/main" id="{93C08A18-722B-432E-9D3D-DF37351C8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1512167" cy="201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FD91CE69-8F5A-4F13-9E90-72EE28440EFC}"/>
              </a:ext>
            </a:extLst>
          </p:cNvPr>
          <p:cNvSpPr txBox="1"/>
          <p:nvPr/>
        </p:nvSpPr>
        <p:spPr>
          <a:xfrm>
            <a:off x="2483768" y="620688"/>
            <a:ext cx="6480720" cy="1915268"/>
          </a:xfrm>
          <a:prstGeom prst="rect">
            <a:avLst/>
          </a:prstGeom>
          <a:noFill/>
        </p:spPr>
        <p:txBody>
          <a:bodyPr wrap="square" rtlCol="0">
            <a:spAutoFit/>
          </a:bodyPr>
          <a:lstStyle/>
          <a:p>
            <a:pPr>
              <a:lnSpc>
                <a:spcPct val="130000"/>
              </a:lnSpc>
            </a:pPr>
            <a:r>
              <a:rPr lang="en-US" altLang="zh-CN" sz="1600" b="1" dirty="0" err="1">
                <a:solidFill>
                  <a:srgbClr val="003366"/>
                </a:solidFill>
                <a:ea typeface="宋体" panose="02010600030101010101" pitchFamily="2" charset="-122"/>
              </a:rPr>
              <a:t>Ekbert</a:t>
            </a:r>
            <a:r>
              <a:rPr lang="en-US" altLang="zh-CN" sz="1600" b="1" dirty="0">
                <a:solidFill>
                  <a:srgbClr val="003366"/>
                </a:solidFill>
                <a:ea typeface="宋体" panose="02010600030101010101" pitchFamily="2" charset="-122"/>
              </a:rPr>
              <a:t> </a:t>
            </a:r>
            <a:r>
              <a:rPr lang="en-US" altLang="zh-CN" sz="1600" b="1" dirty="0" err="1">
                <a:solidFill>
                  <a:srgbClr val="003366"/>
                </a:solidFill>
                <a:ea typeface="宋体" panose="02010600030101010101" pitchFamily="2" charset="-122"/>
              </a:rPr>
              <a:t>Faas</a:t>
            </a:r>
            <a:r>
              <a:rPr lang="en-US" altLang="zh-CN" sz="1600" b="1" dirty="0">
                <a:solidFill>
                  <a:srgbClr val="003366"/>
                </a:solidFill>
                <a:ea typeface="宋体" panose="02010600030101010101" pitchFamily="2" charset="-122"/>
              </a:rPr>
              <a:t>. Ed. </a:t>
            </a:r>
            <a:r>
              <a:rPr lang="en-US" altLang="zh-CN" sz="1600" b="1" i="1" dirty="0">
                <a:solidFill>
                  <a:srgbClr val="003366"/>
                </a:solidFill>
                <a:ea typeface="宋体" panose="02010600030101010101" pitchFamily="2" charset="-122"/>
              </a:rPr>
              <a:t>Towards a New American Poetics: Essays &amp; Interviews. </a:t>
            </a:r>
            <a:r>
              <a:rPr lang="en-US" altLang="zh-CN" sz="1600" b="1" dirty="0">
                <a:solidFill>
                  <a:srgbClr val="003366"/>
                </a:solidFill>
                <a:ea typeface="宋体" panose="02010600030101010101" pitchFamily="2" charset="-122"/>
              </a:rPr>
              <a:t>Santa Barbara: Black Sparrow Press,1978. </a:t>
            </a:r>
          </a:p>
          <a:p>
            <a:pPr>
              <a:lnSpc>
                <a:spcPct val="130000"/>
              </a:lnSpc>
            </a:pPr>
            <a:endParaRPr lang="en-US" altLang="zh-CN" sz="1600" b="1" dirty="0">
              <a:solidFill>
                <a:srgbClr val="003366"/>
              </a:solidFill>
              <a:ea typeface="宋体" panose="02010600030101010101" pitchFamily="2" charset="-122"/>
            </a:endParaRPr>
          </a:p>
          <a:p>
            <a:pPr>
              <a:lnSpc>
                <a:spcPct val="120000"/>
              </a:lnSpc>
            </a:pPr>
            <a:r>
              <a:rPr lang="zh-CN" altLang="zh-CN" sz="1600" b="1" kern="100" dirty="0">
                <a:solidFill>
                  <a:srgbClr val="002060"/>
                </a:solidFill>
                <a:effectLst/>
                <a:ea typeface="宋体" panose="02010600030101010101" pitchFamily="2" charset="-122"/>
                <a:cs typeface="宋体" panose="02010600030101010101" pitchFamily="2" charset="-122"/>
              </a:rPr>
              <a:t>诗歌的“主题”（</a:t>
            </a:r>
            <a:r>
              <a:rPr lang="en-US" altLang="zh-CN" sz="1600" b="1" kern="100" dirty="0">
                <a:solidFill>
                  <a:srgbClr val="002060"/>
                </a:solidFill>
                <a:effectLst/>
                <a:ea typeface="宋体" panose="02010600030101010101" pitchFamily="2" charset="-122"/>
                <a:cs typeface="宋体" panose="02010600030101010101" pitchFamily="2" charset="-122"/>
              </a:rPr>
              <a:t>subject</a:t>
            </a:r>
            <a:r>
              <a:rPr lang="zh-CN" altLang="zh-CN" sz="1600" b="1" kern="100" dirty="0">
                <a:solidFill>
                  <a:srgbClr val="002060"/>
                </a:solidFill>
                <a:effectLst/>
                <a:ea typeface="宋体" panose="02010600030101010101" pitchFamily="2" charset="-122"/>
                <a:cs typeface="宋体" panose="02010600030101010101" pitchFamily="2" charset="-122"/>
              </a:rPr>
              <a:t>）</a:t>
            </a:r>
            <a:r>
              <a:rPr lang="zh-CN" altLang="en-US" sz="1600" b="1" kern="100" dirty="0">
                <a:solidFill>
                  <a:srgbClr val="002060"/>
                </a:solidFill>
                <a:effectLst/>
                <a:ea typeface="宋体" panose="02010600030101010101" pitchFamily="2" charset="-122"/>
                <a:cs typeface="宋体" panose="02010600030101010101" pitchFamily="2" charset="-122"/>
              </a:rPr>
              <a:t>：</a:t>
            </a:r>
            <a:r>
              <a:rPr lang="zh-CN" altLang="zh-CN" sz="1600" b="1" kern="100" dirty="0">
                <a:solidFill>
                  <a:srgbClr val="002060"/>
                </a:solidFill>
                <a:effectLst/>
                <a:ea typeface="宋体" panose="02010600030101010101" pitchFamily="2" charset="-122"/>
                <a:cs typeface="宋体" panose="02010600030101010101" pitchFamily="2" charset="-122"/>
              </a:rPr>
              <a:t>“诗之体、诗之肉”（</a:t>
            </a:r>
            <a:r>
              <a:rPr lang="en-US" altLang="zh-CN" sz="1600" b="1" kern="100" dirty="0">
                <a:solidFill>
                  <a:srgbClr val="002060"/>
                </a:solidFill>
                <a:effectLst/>
                <a:ea typeface="宋体" panose="02010600030101010101" pitchFamily="2" charset="-122"/>
                <a:cs typeface="宋体" panose="02010600030101010101" pitchFamily="2" charset="-122"/>
              </a:rPr>
              <a:t>the body, the meat of [a] poem </a:t>
            </a:r>
            <a:r>
              <a:rPr lang="zh-CN" altLang="zh-CN" sz="1600" b="1" kern="100" dirty="0">
                <a:solidFill>
                  <a:srgbClr val="002060"/>
                </a:solidFill>
                <a:effectLst/>
                <a:ea typeface="宋体" panose="02010600030101010101" pitchFamily="2" charset="-122"/>
                <a:cs typeface="宋体" panose="02010600030101010101" pitchFamily="2" charset="-122"/>
              </a:rPr>
              <a:t>）</a:t>
            </a:r>
            <a:endParaRPr lang="en-US" altLang="zh-CN" sz="1600" b="1" kern="100" dirty="0">
              <a:solidFill>
                <a:srgbClr val="002060"/>
              </a:solidFill>
              <a:ea typeface="宋体" panose="02010600030101010101" pitchFamily="2" charset="-122"/>
              <a:cs typeface="宋体" panose="02010600030101010101" pitchFamily="2" charset="-122"/>
            </a:endParaRPr>
          </a:p>
          <a:p>
            <a:pPr>
              <a:lnSpc>
                <a:spcPct val="120000"/>
              </a:lnSpc>
            </a:pPr>
            <a:r>
              <a:rPr lang="zh-CN" altLang="zh-CN" sz="1600" b="1" kern="100" dirty="0">
                <a:solidFill>
                  <a:srgbClr val="002060"/>
                </a:solidFill>
                <a:effectLst/>
                <a:ea typeface="宋体" panose="02010600030101010101" pitchFamily="2" charset="-122"/>
                <a:cs typeface="宋体" panose="02010600030101010101" pitchFamily="2" charset="-122"/>
              </a:rPr>
              <a:t>诗歌的“结构”（</a:t>
            </a:r>
            <a:r>
              <a:rPr lang="en-US" altLang="zh-CN" sz="1600" b="1" kern="100" dirty="0">
                <a:solidFill>
                  <a:srgbClr val="002060"/>
                </a:solidFill>
                <a:effectLst/>
                <a:ea typeface="宋体" panose="02010600030101010101" pitchFamily="2" charset="-122"/>
                <a:cs typeface="宋体" panose="02010600030101010101" pitchFamily="2" charset="-122"/>
              </a:rPr>
              <a:t>structure</a:t>
            </a:r>
            <a:r>
              <a:rPr lang="zh-CN" altLang="zh-CN" sz="1600" b="1" kern="100" dirty="0">
                <a:solidFill>
                  <a:srgbClr val="002060"/>
                </a:solidFill>
                <a:effectLst/>
                <a:ea typeface="宋体" panose="02010600030101010101" pitchFamily="2" charset="-122"/>
                <a:cs typeface="宋体" panose="02010600030101010101" pitchFamily="2" charset="-122"/>
              </a:rPr>
              <a:t>）</a:t>
            </a:r>
            <a:r>
              <a:rPr lang="zh-CN" altLang="en-US" sz="1600" b="1" kern="100" dirty="0">
                <a:solidFill>
                  <a:srgbClr val="002060"/>
                </a:solidFill>
                <a:effectLst/>
                <a:ea typeface="宋体" panose="02010600030101010101" pitchFamily="2" charset="-122"/>
                <a:cs typeface="宋体" panose="02010600030101010101" pitchFamily="2" charset="-122"/>
              </a:rPr>
              <a:t>：</a:t>
            </a:r>
            <a:r>
              <a:rPr lang="zh-CN" altLang="zh-CN" sz="1600" b="1" kern="100" dirty="0">
                <a:solidFill>
                  <a:srgbClr val="002060"/>
                </a:solidFill>
                <a:effectLst/>
                <a:ea typeface="宋体" panose="02010600030101010101" pitchFamily="2" charset="-122"/>
                <a:cs typeface="宋体" panose="02010600030101010101" pitchFamily="2" charset="-122"/>
              </a:rPr>
              <a:t>“诗之骨”（</a:t>
            </a:r>
            <a:r>
              <a:rPr lang="en-US" altLang="zh-CN" sz="1600" b="1" kern="100" dirty="0">
                <a:solidFill>
                  <a:srgbClr val="002060"/>
                </a:solidFill>
                <a:effectLst/>
                <a:ea typeface="宋体" panose="02010600030101010101" pitchFamily="2" charset="-122"/>
                <a:cs typeface="宋体" panose="02010600030101010101" pitchFamily="2" charset="-122"/>
              </a:rPr>
              <a:t>the bones of [a] poem</a:t>
            </a:r>
            <a:r>
              <a:rPr lang="zh-CN" altLang="zh-CN" sz="1600" b="1" kern="100" dirty="0">
                <a:solidFill>
                  <a:srgbClr val="002060"/>
                </a:solidFill>
                <a:effectLst/>
                <a:ea typeface="宋体" panose="02010600030101010101" pitchFamily="2" charset="-122"/>
                <a:cs typeface="宋体" panose="02010600030101010101" pitchFamily="2" charset="-122"/>
              </a:rPr>
              <a:t>）</a:t>
            </a:r>
            <a:endParaRPr lang="en-US" altLang="zh-CN" sz="1600" b="1" kern="100" dirty="0">
              <a:solidFill>
                <a:srgbClr val="002060"/>
              </a:solidFill>
              <a:effectLst/>
              <a:ea typeface="宋体" panose="02010600030101010101" pitchFamily="2" charset="-122"/>
              <a:cs typeface="宋体" panose="02010600030101010101" pitchFamily="2" charset="-122"/>
            </a:endParaRPr>
          </a:p>
        </p:txBody>
      </p:sp>
      <p:sp>
        <p:nvSpPr>
          <p:cNvPr id="4" name="文本框 3">
            <a:extLst>
              <a:ext uri="{FF2B5EF4-FFF2-40B4-BE49-F238E27FC236}">
                <a16:creationId xmlns:a16="http://schemas.microsoft.com/office/drawing/2014/main" id="{E639F2C5-5399-45DB-80E8-988F14646E70}"/>
              </a:ext>
            </a:extLst>
          </p:cNvPr>
          <p:cNvSpPr txBox="1"/>
          <p:nvPr/>
        </p:nvSpPr>
        <p:spPr>
          <a:xfrm>
            <a:off x="467544" y="2832742"/>
            <a:ext cx="8352928" cy="2893997"/>
          </a:xfrm>
          <a:prstGeom prst="rect">
            <a:avLst/>
          </a:prstGeom>
          <a:noFill/>
        </p:spPr>
        <p:txBody>
          <a:bodyPr wrap="square" rtlCol="0">
            <a:spAutoFit/>
          </a:bodyPr>
          <a:lstStyle/>
          <a:p>
            <a:pPr>
              <a:lnSpc>
                <a:spcPct val="120000"/>
              </a:lnSpc>
            </a:pPr>
            <a:r>
              <a:rPr lang="en-US" altLang="zh-CN" sz="1600" b="1" kern="100" dirty="0">
                <a:solidFill>
                  <a:srgbClr val="811C17"/>
                </a:solidFill>
                <a:ea typeface="宋体" panose="02010600030101010101" pitchFamily="2" charset="-122"/>
                <a:cs typeface="宋体" panose="02010600030101010101" pitchFamily="2" charset="-122"/>
              </a:rPr>
              <a:t>Ku</a:t>
            </a:r>
            <a:r>
              <a:rPr lang="zh-CN" altLang="en-US" sz="1600" b="1" kern="100" dirty="0">
                <a:solidFill>
                  <a:srgbClr val="811C17"/>
                </a:solidFill>
                <a:ea typeface="宋体" panose="02010600030101010101" pitchFamily="2" charset="-122"/>
                <a:cs typeface="宋体" panose="02010600030101010101" pitchFamily="2" charset="-122"/>
              </a:rPr>
              <a:t>的功能与</a:t>
            </a:r>
            <a:r>
              <a:rPr lang="en-US" altLang="zh-CN" sz="1600" b="1" kern="100" dirty="0">
                <a:solidFill>
                  <a:srgbClr val="811C17"/>
                </a:solidFill>
                <a:ea typeface="宋体" panose="02010600030101010101" pitchFamily="2" charset="-122"/>
                <a:cs typeface="宋体" panose="02010600030101010101" pitchFamily="2" charset="-122"/>
              </a:rPr>
              <a:t>Ku</a:t>
            </a:r>
            <a:r>
              <a:rPr lang="zh-CN" altLang="en-US" sz="1600" b="1" kern="100" dirty="0">
                <a:solidFill>
                  <a:srgbClr val="811C17"/>
                </a:solidFill>
                <a:ea typeface="宋体" panose="02010600030101010101" pitchFamily="2" charset="-122"/>
                <a:cs typeface="宋体" panose="02010600030101010101" pitchFamily="2" charset="-122"/>
              </a:rPr>
              <a:t>的</a:t>
            </a:r>
            <a:r>
              <a:rPr lang="zh-CN" altLang="en-US" sz="1600" b="1" kern="100" dirty="0">
                <a:solidFill>
                  <a:srgbClr val="811C17"/>
                </a:solidFill>
                <a:cs typeface="宋体" panose="02010600030101010101" pitchFamily="2" charset="-122"/>
              </a:rPr>
              <a:t>建构</a:t>
            </a:r>
            <a:r>
              <a:rPr lang="zh-CN" altLang="en-US" sz="1600" b="1" kern="100" dirty="0">
                <a:solidFill>
                  <a:srgbClr val="811C17"/>
                </a:solidFill>
                <a:ea typeface="宋体" panose="02010600030101010101" pitchFamily="2" charset="-122"/>
                <a:cs typeface="宋体" panose="02010600030101010101" pitchFamily="2" charset="-122"/>
              </a:rPr>
              <a:t>原则</a:t>
            </a:r>
            <a:endParaRPr lang="en-US" altLang="zh-CN" sz="1600" b="1" kern="100" dirty="0">
              <a:ea typeface="宋体" panose="02010600030101010101" pitchFamily="2" charset="-122"/>
            </a:endParaRPr>
          </a:p>
          <a:p>
            <a:pPr>
              <a:lnSpc>
                <a:spcPct val="120000"/>
              </a:lnSpc>
            </a:pPr>
            <a:r>
              <a:rPr lang="zh-CN" altLang="zh-CN" sz="1600" b="1" kern="100" dirty="0">
                <a:solidFill>
                  <a:srgbClr val="002060"/>
                </a:solidFill>
                <a:effectLst/>
                <a:ea typeface="宋体" panose="02010600030101010101" pitchFamily="2" charset="-122"/>
                <a:cs typeface="宋体" panose="02010600030101010101" pitchFamily="2" charset="-122"/>
              </a:rPr>
              <a:t>功能</a:t>
            </a:r>
            <a:r>
              <a:rPr lang="zh-CN" altLang="en-US" sz="1600" b="1" kern="100" dirty="0">
                <a:solidFill>
                  <a:srgbClr val="002060"/>
                </a:solidFill>
                <a:effectLst/>
                <a:ea typeface="宋体" panose="02010600030101010101" pitchFamily="2" charset="-122"/>
                <a:cs typeface="宋体" panose="02010600030101010101" pitchFamily="2" charset="-122"/>
              </a:rPr>
              <a:t>：</a:t>
            </a:r>
            <a:r>
              <a:rPr lang="zh-CN" altLang="zh-CN" sz="1600" b="1" kern="100" dirty="0">
                <a:effectLst/>
                <a:ea typeface="宋体" panose="02010600030101010101" pitchFamily="2" charset="-122"/>
                <a:cs typeface="宋体" panose="02010600030101010101" pitchFamily="2" charset="-122"/>
              </a:rPr>
              <a:t>相当于一首诗的骨骼，旨在显示整个结构</a:t>
            </a:r>
            <a:endParaRPr lang="en-US" altLang="zh-CN" sz="1600" b="1" kern="100" dirty="0">
              <a:effectLst/>
              <a:ea typeface="宋体" panose="02010600030101010101" pitchFamily="2" charset="-122"/>
              <a:cs typeface="宋体" panose="02010600030101010101" pitchFamily="2" charset="-122"/>
            </a:endParaRPr>
          </a:p>
          <a:p>
            <a:pPr>
              <a:lnSpc>
                <a:spcPct val="130000"/>
              </a:lnSpc>
            </a:pPr>
            <a:r>
              <a:rPr lang="zh-CN" altLang="zh-CN" sz="1600" b="1" kern="100" dirty="0">
                <a:ea typeface="宋体" panose="02010600030101010101" pitchFamily="2" charset="-122"/>
              </a:rPr>
              <a:t>每首诗</a:t>
            </a:r>
            <a:r>
              <a:rPr lang="en-GB" altLang="zh-CN" sz="1600" b="1" kern="100" dirty="0">
                <a:ea typeface="宋体" panose="02010600030101010101" pitchFamily="2" charset="-122"/>
              </a:rPr>
              <a:t>, </a:t>
            </a:r>
            <a:r>
              <a:rPr lang="zh-CN" altLang="zh-CN" sz="1600" b="1" kern="100" dirty="0">
                <a:ea typeface="宋体" panose="02010600030101010101" pitchFamily="2" charset="-122"/>
              </a:rPr>
              <a:t>甚至每一诗节都围绕一个</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展开叙述，每一个</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看上去是独立的，但所有的</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必须是整体的一部分，继而形成一个相对独立的</a:t>
            </a:r>
            <a:r>
              <a:rPr lang="en-GB" altLang="zh-CN" sz="1600" b="1" kern="100" dirty="0">
                <a:ea typeface="宋体" panose="02010600030101010101" pitchFamily="2" charset="-122"/>
              </a:rPr>
              <a:t>“</a:t>
            </a:r>
            <a:r>
              <a:rPr lang="zh-CN" altLang="zh-CN" sz="1600" b="1" kern="100" dirty="0">
                <a:ea typeface="宋体" panose="02010600030101010101" pitchFamily="2" charset="-122"/>
              </a:rPr>
              <a:t>骨结构</a:t>
            </a:r>
            <a:r>
              <a:rPr lang="en-GB" altLang="zh-CN" sz="1600" b="1" kern="100" dirty="0">
                <a:ea typeface="宋体" panose="02010600030101010101" pitchFamily="2" charset="-122"/>
              </a:rPr>
              <a:t>”</a:t>
            </a:r>
            <a:r>
              <a:rPr lang="zh-CN" altLang="zh-CN" sz="1600" b="1" kern="100" dirty="0">
                <a:ea typeface="宋体" panose="02010600030101010101" pitchFamily="2" charset="-122"/>
              </a:rPr>
              <a:t>或一个更大的</a:t>
            </a:r>
            <a:r>
              <a:rPr lang="en-GB" altLang="zh-CN" sz="1600" b="1" kern="100" dirty="0" err="1">
                <a:ea typeface="宋体" panose="02010600030101010101" pitchFamily="2" charset="-122"/>
              </a:rPr>
              <a:t>ku</a:t>
            </a:r>
            <a:r>
              <a:rPr lang="zh-CN" altLang="en-US" sz="1600" b="1" kern="100" dirty="0">
                <a:ea typeface="宋体" panose="02010600030101010101" pitchFamily="2" charset="-122"/>
              </a:rPr>
              <a:t>，即</a:t>
            </a:r>
            <a:r>
              <a:rPr lang="zh-CN" altLang="zh-CN" sz="1600" b="1" kern="100" dirty="0">
                <a:ea typeface="宋体" panose="02010600030101010101" pitchFamily="2" charset="-122"/>
              </a:rPr>
              <a:t>所有大大小小的</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像一个个</a:t>
            </a:r>
            <a:r>
              <a:rPr lang="en-GB" altLang="zh-CN" sz="1600" b="1" kern="100" dirty="0">
                <a:ea typeface="宋体" panose="02010600030101010101" pitchFamily="2" charset="-122"/>
              </a:rPr>
              <a:t>“</a:t>
            </a:r>
            <a:r>
              <a:rPr lang="zh-CN" altLang="zh-CN" sz="1600" b="1" kern="100" dirty="0">
                <a:ea typeface="宋体" panose="02010600030101010101" pitchFamily="2" charset="-122"/>
              </a:rPr>
              <a:t>节点</a:t>
            </a:r>
            <a:r>
              <a:rPr lang="en-GB" altLang="zh-CN" sz="1600" b="1" kern="100" dirty="0">
                <a:ea typeface="宋体" panose="02010600030101010101" pitchFamily="2" charset="-122"/>
              </a:rPr>
              <a:t>”</a:t>
            </a:r>
            <a:r>
              <a:rPr lang="zh-CN" altLang="zh-CN" sz="1600" b="1" kern="100" dirty="0">
                <a:ea typeface="宋体" panose="02010600030101010101" pitchFamily="2" charset="-122"/>
              </a:rPr>
              <a:t>（</a:t>
            </a:r>
            <a:r>
              <a:rPr lang="en-GB" altLang="zh-CN" sz="1600" b="1" kern="100" dirty="0">
                <a:ea typeface="宋体" panose="02010600030101010101" pitchFamily="2" charset="-122"/>
              </a:rPr>
              <a:t>knot</a:t>
            </a:r>
            <a:r>
              <a:rPr lang="zh-CN" altLang="zh-CN" sz="1600" b="1" kern="100" dirty="0">
                <a:ea typeface="宋体" panose="02010600030101010101" pitchFamily="2" charset="-122"/>
              </a:rPr>
              <a:t>）形成了一个网络状的</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结构机制，使得呈现在读者眼前的一首首</a:t>
            </a:r>
            <a:r>
              <a:rPr lang="en-GB" altLang="zh-CN" sz="1600" b="1" kern="100" dirty="0">
                <a:ea typeface="宋体" panose="02010600030101010101" pitchFamily="2" charset="-122"/>
              </a:rPr>
              <a:t>“</a:t>
            </a:r>
            <a:r>
              <a:rPr lang="zh-CN" altLang="zh-CN" sz="1600" b="1" kern="100" dirty="0">
                <a:ea typeface="宋体" panose="02010600030101010101" pitchFamily="2" charset="-122"/>
              </a:rPr>
              <a:t>文化旅行</a:t>
            </a:r>
            <a:r>
              <a:rPr lang="en-GB" altLang="zh-CN" sz="1600" b="1" kern="100" dirty="0">
                <a:ea typeface="宋体" panose="02010600030101010101" pitchFamily="2" charset="-122"/>
              </a:rPr>
              <a:t>”</a:t>
            </a:r>
            <a:r>
              <a:rPr lang="zh-CN" altLang="zh-CN" sz="1600" b="1" kern="100" dirty="0">
                <a:ea typeface="宋体" panose="02010600030101010101" pitchFamily="2" charset="-122"/>
              </a:rPr>
              <a:t>诗歌酷似中国山水画轴上的一幅幅山水景色给人时空一体、无尽延伸下去的感觉。</a:t>
            </a:r>
            <a:endParaRPr lang="en-US" altLang="zh-CN" sz="1600" b="1" kern="100" dirty="0">
              <a:ea typeface="宋体" panose="02010600030101010101" pitchFamily="2" charset="-122"/>
            </a:endParaRPr>
          </a:p>
          <a:p>
            <a:pPr>
              <a:lnSpc>
                <a:spcPct val="130000"/>
              </a:lnSpc>
            </a:pPr>
            <a:endParaRPr lang="en-US" altLang="zh-CN" sz="1600" b="1" kern="100" dirty="0">
              <a:ea typeface="宋体" panose="02010600030101010101" pitchFamily="2" charset="-122"/>
            </a:endParaRPr>
          </a:p>
          <a:p>
            <a:pPr>
              <a:lnSpc>
                <a:spcPct val="130000"/>
              </a:lnSpc>
            </a:pPr>
            <a:r>
              <a:rPr lang="zh-CN" altLang="en-US" sz="1600" b="1" kern="100" dirty="0">
                <a:solidFill>
                  <a:srgbClr val="002060"/>
                </a:solidFill>
                <a:ea typeface="宋体" panose="02010600030101010101" pitchFamily="2" charset="-122"/>
              </a:rPr>
              <a:t>总原则：</a:t>
            </a:r>
            <a:r>
              <a:rPr lang="zh-CN" altLang="zh-CN" sz="1600" b="1" kern="100" dirty="0">
                <a:ea typeface="宋体" panose="02010600030101010101" pitchFamily="2" charset="-122"/>
              </a:rPr>
              <a:t>空间里的</a:t>
            </a:r>
            <a:r>
              <a:rPr lang="en-GB" altLang="zh-CN" sz="1600" b="1" kern="100" dirty="0">
                <a:ea typeface="宋体" panose="02010600030101010101" pitchFamily="2" charset="-122"/>
              </a:rPr>
              <a:t>“</a:t>
            </a:r>
            <a:r>
              <a:rPr lang="zh-CN" altLang="zh-CN" sz="1600" b="1" kern="100" dirty="0">
                <a:ea typeface="宋体" panose="02010600030101010101" pitchFamily="2" charset="-122"/>
              </a:rPr>
              <a:t>山河</a:t>
            </a:r>
            <a:r>
              <a:rPr lang="en-GB" altLang="zh-CN" sz="1600" b="1" kern="100" dirty="0">
                <a:ea typeface="宋体" panose="02010600030101010101" pitchFamily="2" charset="-122"/>
              </a:rPr>
              <a:t>”</a:t>
            </a:r>
            <a:r>
              <a:rPr lang="zh-CN" altLang="zh-CN" sz="1600" b="1" kern="100" dirty="0">
                <a:ea typeface="宋体" panose="02010600030101010101" pitchFamily="2" charset="-122"/>
              </a:rPr>
              <a:t>必须在时间的维度里进行延伸，永不停歇。换句话说，</a:t>
            </a:r>
            <a:r>
              <a:rPr lang="en-GB" altLang="zh-CN" sz="1600" b="1" kern="100" dirty="0" err="1">
                <a:ea typeface="宋体" panose="02010600030101010101" pitchFamily="2" charset="-122"/>
              </a:rPr>
              <a:t>ku</a:t>
            </a:r>
            <a:r>
              <a:rPr lang="zh-CN" altLang="zh-CN" sz="1600" b="1" kern="100" dirty="0">
                <a:ea typeface="宋体" panose="02010600030101010101" pitchFamily="2" charset="-122"/>
              </a:rPr>
              <a:t>结构形成的机制必须解决该诗卷</a:t>
            </a:r>
            <a:r>
              <a:rPr lang="en-GB" altLang="zh-CN" sz="1600" b="1" kern="100" dirty="0">
                <a:ea typeface="宋体" panose="02010600030101010101" pitchFamily="2" charset="-122"/>
              </a:rPr>
              <a:t>“</a:t>
            </a:r>
            <a:r>
              <a:rPr lang="zh-CN" altLang="zh-CN" sz="1600" b="1" kern="100" dirty="0">
                <a:ea typeface="宋体" panose="02010600030101010101" pitchFamily="2" charset="-122"/>
              </a:rPr>
              <a:t>山河无尽</a:t>
            </a:r>
            <a:r>
              <a:rPr lang="en-GB" altLang="zh-CN" sz="1600" b="1" kern="100" dirty="0">
                <a:ea typeface="宋体" panose="02010600030101010101" pitchFamily="2" charset="-122"/>
              </a:rPr>
              <a:t>”</a:t>
            </a:r>
            <a:r>
              <a:rPr lang="zh-CN" altLang="zh-CN" sz="1600" b="1" kern="100" dirty="0">
                <a:ea typeface="宋体" panose="02010600030101010101" pitchFamily="2" charset="-122"/>
              </a:rPr>
              <a:t>的叙事矛盾，营造出时空一体的诗意效果。</a:t>
            </a:r>
          </a:p>
        </p:txBody>
      </p:sp>
    </p:spTree>
    <p:extLst>
      <p:ext uri="{BB962C8B-B14F-4D97-AF65-F5344CB8AC3E}">
        <p14:creationId xmlns:p14="http://schemas.microsoft.com/office/powerpoint/2010/main" val="344321579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CBE6363-7D51-453F-A8DB-FFF8901836F5}"/>
              </a:ext>
            </a:extLst>
          </p:cNvPr>
          <p:cNvSpPr txBox="1"/>
          <p:nvPr/>
        </p:nvSpPr>
        <p:spPr>
          <a:xfrm>
            <a:off x="395536" y="548680"/>
            <a:ext cx="8424936" cy="5476114"/>
          </a:xfrm>
          <a:prstGeom prst="rect">
            <a:avLst/>
          </a:prstGeom>
          <a:noFill/>
        </p:spPr>
        <p:txBody>
          <a:bodyPr wrap="square" rtlCol="0">
            <a:spAutoFit/>
          </a:bodyPr>
          <a:lstStyle/>
          <a:p>
            <a:pPr>
              <a:lnSpc>
                <a:spcPct val="110000"/>
              </a:lnSpc>
            </a:pPr>
            <a:r>
              <a:rPr lang="en-US" altLang="zh-CN" sz="1600" b="1" dirty="0">
                <a:solidFill>
                  <a:srgbClr val="811C17"/>
                </a:solidFill>
              </a:rPr>
              <a:t>《</a:t>
            </a:r>
            <a:r>
              <a:rPr lang="zh-CN" altLang="en-US" sz="1600" b="1" dirty="0">
                <a:solidFill>
                  <a:srgbClr val="811C17"/>
                </a:solidFill>
              </a:rPr>
              <a:t>山河无尽</a:t>
            </a:r>
            <a:r>
              <a:rPr lang="en-US" altLang="zh-CN" sz="1600" b="1" dirty="0">
                <a:solidFill>
                  <a:srgbClr val="811C17"/>
                </a:solidFill>
              </a:rPr>
              <a:t>》Ku</a:t>
            </a:r>
            <a:r>
              <a:rPr lang="zh-CN" altLang="en-US" sz="1600" b="1" dirty="0">
                <a:solidFill>
                  <a:srgbClr val="811C17"/>
                </a:solidFill>
              </a:rPr>
              <a:t>的“行走”内容和方式：</a:t>
            </a:r>
            <a:r>
              <a:rPr lang="zh-CN" altLang="zh-CN" sz="1600" b="1" kern="100" dirty="0">
                <a:solidFill>
                  <a:srgbClr val="002060"/>
                </a:solidFill>
                <a:effectLst/>
                <a:latin typeface="+mn-ea"/>
                <a:cs typeface="宋体" panose="02010600030101010101" pitchFamily="2" charset="-122"/>
              </a:rPr>
              <a:t>文化之旅、精神之行和身体之移</a:t>
            </a:r>
            <a:endParaRPr lang="en-US" altLang="zh-CN" sz="1600" b="1" kern="100" dirty="0">
              <a:solidFill>
                <a:srgbClr val="002060"/>
              </a:solidFill>
              <a:effectLst/>
              <a:latin typeface="+mn-ea"/>
              <a:cs typeface="宋体" panose="02010600030101010101" pitchFamily="2" charset="-122"/>
            </a:endParaRPr>
          </a:p>
          <a:p>
            <a:pPr>
              <a:lnSpc>
                <a:spcPct val="110000"/>
              </a:lnSpc>
            </a:pPr>
            <a:endParaRPr lang="en-US" altLang="zh-CN" sz="1600" b="1" kern="100" dirty="0">
              <a:solidFill>
                <a:srgbClr val="002060"/>
              </a:solidFill>
              <a:effectLst/>
              <a:latin typeface="+mn-ea"/>
              <a:cs typeface="宋体" panose="02010600030101010101" pitchFamily="2" charset="-122"/>
            </a:endParaRPr>
          </a:p>
          <a:p>
            <a:pPr>
              <a:lnSpc>
                <a:spcPct val="110000"/>
              </a:lnSpc>
            </a:pPr>
            <a:r>
              <a:rPr lang="zh-CN" altLang="en-US" sz="1600" b="1" kern="100" dirty="0">
                <a:solidFill>
                  <a:srgbClr val="326638"/>
                </a:solidFill>
                <a:latin typeface="+mn-ea"/>
              </a:rPr>
              <a:t>文化之旅：</a:t>
            </a:r>
            <a:r>
              <a:rPr lang="zh-CN" altLang="zh-CN" sz="1600" b="1" kern="100" dirty="0">
                <a:effectLst/>
                <a:latin typeface="+mn-ea"/>
                <a:cs typeface="宋体" panose="02010600030101010101" pitchFamily="2" charset="-122"/>
              </a:rPr>
              <a:t>指在中国山水画、日本能剧、美国印第安传说、古老神话中进行的“想象观游”</a:t>
            </a:r>
            <a:r>
              <a:rPr lang="zh-CN" altLang="en-US" sz="1600" b="1" kern="100" dirty="0">
                <a:latin typeface="+mn-ea"/>
                <a:cs typeface="宋体" panose="02010600030101010101" pitchFamily="2" charset="-122"/>
              </a:rPr>
              <a:t>例如：</a:t>
            </a:r>
            <a:r>
              <a:rPr lang="zh-CN" altLang="zh-CN" sz="1600" b="1" kern="100" dirty="0">
                <a:effectLst/>
                <a:latin typeface="+mn-ea"/>
                <a:cs typeface="宋体" panose="02010600030101010101" pitchFamily="2" charset="-122"/>
              </a:rPr>
              <a:t>《溪山无尽》《枯骨》《百万年船》《奇异旅程》《神舞》《驼背笛手》《老林鼠的臭屋》《穗舞漫大漠》《摩拉瓦河附近山脚下》等诗歌</a:t>
            </a:r>
            <a:endParaRPr lang="en-US" altLang="zh-CN" sz="1600" b="1" kern="100" dirty="0">
              <a:effectLst/>
              <a:latin typeface="+mn-ea"/>
              <a:cs typeface="宋体" panose="02010600030101010101" pitchFamily="2" charset="-122"/>
            </a:endParaRPr>
          </a:p>
          <a:p>
            <a:pPr>
              <a:lnSpc>
                <a:spcPct val="110000"/>
              </a:lnSpc>
            </a:pPr>
            <a:endParaRPr lang="en-US" altLang="zh-CN" sz="1600" b="1" kern="100" dirty="0">
              <a:latin typeface="+mn-ea"/>
              <a:cs typeface="宋体" panose="02010600030101010101" pitchFamily="2" charset="-122"/>
            </a:endParaRPr>
          </a:p>
          <a:p>
            <a:pPr>
              <a:lnSpc>
                <a:spcPct val="110000"/>
              </a:lnSpc>
            </a:pPr>
            <a:r>
              <a:rPr lang="zh-CN" altLang="zh-CN" sz="1600" b="1" kern="100" dirty="0">
                <a:solidFill>
                  <a:srgbClr val="326638"/>
                </a:solidFill>
                <a:effectLst/>
                <a:latin typeface="+mn-ea"/>
                <a:cs typeface="宋体" panose="02010600030101010101" pitchFamily="2" charset="-122"/>
              </a:rPr>
              <a:t>精神之行</a:t>
            </a:r>
            <a:r>
              <a:rPr lang="zh-CN" altLang="en-US" sz="1600" b="1" kern="100" dirty="0">
                <a:solidFill>
                  <a:srgbClr val="326638"/>
                </a:solidFill>
                <a:effectLst/>
                <a:latin typeface="+mn-ea"/>
                <a:cs typeface="宋体" panose="02010600030101010101" pitchFamily="2" charset="-122"/>
              </a:rPr>
              <a:t>：</a:t>
            </a:r>
            <a:r>
              <a:rPr lang="zh-CN" altLang="zh-CN" sz="1600" b="1" kern="100" dirty="0">
                <a:effectLst/>
                <a:latin typeface="+mn-ea"/>
                <a:cs typeface="宋体" panose="02010600030101010101" pitchFamily="2" charset="-122"/>
              </a:rPr>
              <a:t>指在宗教仪式、静坐禅修、藏佛曼荼罗中进行的“心灵漫步”</a:t>
            </a:r>
            <a:endParaRPr lang="en-US" altLang="zh-CN" sz="1600" b="1" kern="100" dirty="0">
              <a:effectLst/>
              <a:latin typeface="+mn-ea"/>
              <a:cs typeface="宋体" panose="02010600030101010101" pitchFamily="2" charset="-122"/>
            </a:endParaRPr>
          </a:p>
          <a:p>
            <a:pPr>
              <a:lnSpc>
                <a:spcPct val="110000"/>
              </a:lnSpc>
            </a:pPr>
            <a:r>
              <a:rPr lang="zh-CN" altLang="en-US" sz="1600" b="1" kern="100" dirty="0">
                <a:latin typeface="+mn-ea"/>
                <a:cs typeface="宋体" panose="02010600030101010101" pitchFamily="2" charset="-122"/>
              </a:rPr>
              <a:t>例如：</a:t>
            </a:r>
            <a:r>
              <a:rPr lang="zh-CN" altLang="zh-CN" sz="1600" b="1" kern="100" dirty="0">
                <a:effectLst/>
                <a:latin typeface="+mn-ea"/>
                <a:cs typeface="宋体" panose="02010600030101010101" pitchFamily="2" charset="-122"/>
              </a:rPr>
              <a:t>《在巴布斯溪理发》《蓝色天空》《绕行塔玛佩斯山》《祭献度母》《山神》等诗歌</a:t>
            </a:r>
            <a:endParaRPr lang="en-US" altLang="zh-CN" sz="1600" b="1" kern="100" dirty="0">
              <a:effectLst/>
              <a:latin typeface="+mn-ea"/>
              <a:cs typeface="宋体" panose="02010600030101010101" pitchFamily="2" charset="-122"/>
            </a:endParaRPr>
          </a:p>
          <a:p>
            <a:pPr>
              <a:lnSpc>
                <a:spcPct val="110000"/>
              </a:lnSpc>
            </a:pPr>
            <a:endParaRPr lang="en-US" altLang="zh-CN" sz="1600" b="1" kern="100" dirty="0">
              <a:latin typeface="+mn-ea"/>
              <a:cs typeface="宋体" panose="02010600030101010101" pitchFamily="2" charset="-122"/>
            </a:endParaRPr>
          </a:p>
          <a:p>
            <a:pPr>
              <a:lnSpc>
                <a:spcPct val="110000"/>
              </a:lnSpc>
            </a:pPr>
            <a:r>
              <a:rPr lang="zh-CN" altLang="zh-CN" sz="1600" b="1" kern="100" dirty="0">
                <a:solidFill>
                  <a:srgbClr val="326638"/>
                </a:solidFill>
                <a:effectLst/>
                <a:latin typeface="+mn-ea"/>
                <a:cs typeface="宋体" panose="02010600030101010101" pitchFamily="2" charset="-122"/>
              </a:rPr>
              <a:t>身体之移</a:t>
            </a:r>
            <a:r>
              <a:rPr lang="zh-CN" altLang="en-US" sz="1600" b="1" kern="100" dirty="0">
                <a:solidFill>
                  <a:srgbClr val="326638"/>
                </a:solidFill>
                <a:effectLst/>
                <a:latin typeface="+mn-ea"/>
                <a:cs typeface="宋体" panose="02010600030101010101" pitchFamily="2" charset="-122"/>
              </a:rPr>
              <a:t>：</a:t>
            </a:r>
            <a:r>
              <a:rPr lang="zh-CN" altLang="zh-CN" sz="1600" b="1" kern="100" dirty="0">
                <a:effectLst/>
                <a:latin typeface="+mn-ea"/>
                <a:cs typeface="宋体" panose="02010600030101010101" pitchFamily="2" charset="-122"/>
              </a:rPr>
              <a:t> </a:t>
            </a:r>
            <a:r>
              <a:rPr lang="en-US" altLang="zh-CN" sz="1600" b="1" kern="100" dirty="0">
                <a:effectLst/>
                <a:latin typeface="+mn-ea"/>
                <a:cs typeface="宋体" panose="02010600030101010101" pitchFamily="2" charset="-122"/>
              </a:rPr>
              <a:t>1</a:t>
            </a:r>
            <a:r>
              <a:rPr lang="zh-CN" altLang="en-US" sz="1600" b="1" kern="100" dirty="0">
                <a:effectLst/>
                <a:latin typeface="+mn-ea"/>
                <a:cs typeface="宋体" panose="02010600030101010101" pitchFamily="2" charset="-122"/>
              </a:rPr>
              <a:t>）</a:t>
            </a:r>
            <a:r>
              <a:rPr lang="zh-CN" altLang="zh-CN" sz="1600" b="1" kern="100" dirty="0">
                <a:effectLst/>
                <a:latin typeface="+mn-ea"/>
                <a:cs typeface="宋体" panose="02010600030101010101" pitchFamily="2" charset="-122"/>
              </a:rPr>
              <a:t>指</a:t>
            </a:r>
            <a:r>
              <a:rPr lang="zh-CN" altLang="en-US" sz="1600" b="1" kern="100" dirty="0">
                <a:effectLst/>
                <a:latin typeface="+mn-ea"/>
                <a:cs typeface="宋体" panose="02010600030101010101" pitchFamily="2" charset="-122"/>
              </a:rPr>
              <a:t>人类</a:t>
            </a:r>
            <a:r>
              <a:rPr lang="zh-CN" altLang="zh-CN" sz="1600" b="1" kern="100" dirty="0">
                <a:effectLst/>
                <a:latin typeface="+mn-ea"/>
                <a:cs typeface="宋体" panose="02010600030101010101" pitchFamily="2" charset="-122"/>
              </a:rPr>
              <a:t>在大地版图、荒野世界、情爱世界中进行的“身躯移动”</a:t>
            </a:r>
            <a:endParaRPr lang="en-US" altLang="zh-CN" sz="1600" b="1" kern="100" dirty="0">
              <a:effectLst/>
              <a:latin typeface="+mn-ea"/>
              <a:cs typeface="宋体" panose="02010600030101010101" pitchFamily="2" charset="-122"/>
            </a:endParaRPr>
          </a:p>
          <a:p>
            <a:pPr>
              <a:lnSpc>
                <a:spcPct val="110000"/>
              </a:lnSpc>
            </a:pPr>
            <a:r>
              <a:rPr lang="zh-CN" altLang="en-US" sz="1600" b="1" kern="100" dirty="0">
                <a:latin typeface="+mn-ea"/>
                <a:cs typeface="宋体" panose="02010600030101010101" pitchFamily="2" charset="-122"/>
              </a:rPr>
              <a:t>例如：</a:t>
            </a:r>
            <a:r>
              <a:rPr lang="zh-CN" altLang="zh-CN" sz="1600" b="1" kern="100" dirty="0">
                <a:effectLst/>
                <a:latin typeface="+mn-ea"/>
                <a:cs typeface="宋体" panose="02010600030101010101" pitchFamily="2" charset="-122"/>
              </a:rPr>
              <a:t>《夜行九十九号公路》《三世、三界与六道》《集市》《洛杉矶盆地夜曲》《覆盖大地》《行走于纽约基岩上》《海上漂流》《盘腿双修情》</a:t>
            </a:r>
            <a:r>
              <a:rPr lang="en-US" altLang="zh-CN" sz="1600" b="1" kern="100" dirty="0">
                <a:effectLst/>
                <a:latin typeface="+mn-ea"/>
                <a:cs typeface="宋体" panose="02010600030101010101" pitchFamily="2" charset="-122"/>
              </a:rPr>
              <a:t>《</a:t>
            </a:r>
            <a:r>
              <a:rPr lang="zh-CN" altLang="zh-CN" sz="1600" b="1" kern="100" dirty="0">
                <a:effectLst/>
                <a:latin typeface="+mn-ea"/>
                <a:cs typeface="宋体" panose="02010600030101010101" pitchFamily="2" charset="-122"/>
              </a:rPr>
              <a:t>寻获心灵的空间》等诗歌</a:t>
            </a:r>
            <a:endParaRPr lang="en-US" altLang="zh-CN" sz="1600" b="1" kern="100" dirty="0">
              <a:effectLst/>
              <a:latin typeface="+mn-ea"/>
              <a:cs typeface="宋体" panose="02010600030101010101" pitchFamily="2" charset="-122"/>
            </a:endParaRPr>
          </a:p>
          <a:p>
            <a:pPr>
              <a:lnSpc>
                <a:spcPct val="110000"/>
              </a:lnSpc>
            </a:pPr>
            <a:endParaRPr lang="en-US" altLang="zh-CN" sz="1600" b="1" kern="100" dirty="0">
              <a:effectLst/>
              <a:latin typeface="+mn-ea"/>
              <a:cs typeface="宋体" panose="02010600030101010101" pitchFamily="2" charset="-122"/>
            </a:endParaRPr>
          </a:p>
          <a:p>
            <a:pPr>
              <a:lnSpc>
                <a:spcPct val="110000"/>
              </a:lnSpc>
            </a:pPr>
            <a:r>
              <a:rPr lang="zh-CN" altLang="zh-CN" sz="1600" b="1" kern="100" dirty="0">
                <a:solidFill>
                  <a:srgbClr val="326638"/>
                </a:solidFill>
                <a:effectLst/>
                <a:latin typeface="+mn-ea"/>
                <a:cs typeface="宋体" panose="02010600030101010101" pitchFamily="2" charset="-122"/>
              </a:rPr>
              <a:t>身体之移</a:t>
            </a:r>
            <a:r>
              <a:rPr lang="zh-CN" altLang="en-US" sz="1600" b="1" kern="100" dirty="0">
                <a:solidFill>
                  <a:srgbClr val="326638"/>
                </a:solidFill>
                <a:effectLst/>
                <a:latin typeface="+mn-ea"/>
                <a:cs typeface="宋体" panose="02010600030101010101" pitchFamily="2" charset="-122"/>
              </a:rPr>
              <a:t>：</a:t>
            </a:r>
            <a:r>
              <a:rPr lang="zh-CN" altLang="zh-CN" sz="1600" b="1" kern="100" dirty="0">
                <a:effectLst/>
                <a:latin typeface="+mn-ea"/>
                <a:cs typeface="宋体" panose="02010600030101010101" pitchFamily="2" charset="-122"/>
              </a:rPr>
              <a:t> </a:t>
            </a:r>
            <a:r>
              <a:rPr lang="en-US" altLang="zh-CN" sz="1600" b="1" kern="100" dirty="0">
                <a:latin typeface="+mn-ea"/>
                <a:cs typeface="宋体" panose="02010600030101010101" pitchFamily="2" charset="-122"/>
              </a:rPr>
              <a:t>2</a:t>
            </a:r>
            <a:r>
              <a:rPr lang="zh-CN" altLang="en-US" sz="1600" b="1" kern="100" dirty="0">
                <a:effectLst/>
                <a:latin typeface="+mn-ea"/>
                <a:cs typeface="宋体" panose="02010600030101010101" pitchFamily="2" charset="-122"/>
              </a:rPr>
              <a:t>）</a:t>
            </a:r>
            <a:r>
              <a:rPr lang="zh-CN" altLang="zh-CN" sz="1600" b="1" kern="100" dirty="0">
                <a:effectLst/>
                <a:latin typeface="+mn-ea"/>
                <a:cs typeface="宋体" panose="02010600030101010101" pitchFamily="2" charset="-122"/>
              </a:rPr>
              <a:t>指动物、水流、熔岩流、冰川、月亮、种子等非人类的“行走”</a:t>
            </a:r>
            <a:endParaRPr lang="en-US" altLang="zh-CN" sz="1600" b="1" kern="100" dirty="0">
              <a:effectLst/>
              <a:latin typeface="+mn-ea"/>
              <a:cs typeface="宋体" panose="02010600030101010101" pitchFamily="2" charset="-122"/>
            </a:endParaRPr>
          </a:p>
          <a:p>
            <a:pPr>
              <a:lnSpc>
                <a:spcPct val="110000"/>
              </a:lnSpc>
            </a:pPr>
            <a:r>
              <a:rPr lang="zh-CN" altLang="en-US" sz="1600" b="1" kern="100" dirty="0">
                <a:latin typeface="+mn-ea"/>
                <a:cs typeface="宋体" panose="02010600030101010101" pitchFamily="2" charset="-122"/>
              </a:rPr>
              <a:t>例如：</a:t>
            </a:r>
            <a:r>
              <a:rPr lang="zh-CN" altLang="zh-CN" sz="1600" b="1" kern="100" dirty="0">
                <a:effectLst/>
                <a:latin typeface="+mn-ea"/>
                <a:cs typeface="宋体" panose="02010600030101010101" pitchFamily="2" charset="-122"/>
              </a:rPr>
              <a:t>《长耳大野兔》《流水》《黑尾野兔</a:t>
            </a:r>
            <a:r>
              <a:rPr lang="en-US" altLang="zh-CN" sz="1600" b="1" kern="100" dirty="0">
                <a:effectLst/>
                <a:latin typeface="+mn-ea"/>
                <a:cs typeface="宋体" panose="02010600030101010101" pitchFamily="2" charset="-122"/>
              </a:rPr>
              <a:t>》</a:t>
            </a:r>
            <a:r>
              <a:rPr lang="zh-CN" altLang="zh-CN" sz="1600" b="1" kern="100" dirty="0">
                <a:effectLst/>
                <a:latin typeface="+mn-ea"/>
                <a:cs typeface="宋体" panose="02010600030101010101" pitchFamily="2" charset="-122"/>
              </a:rPr>
              <a:t>《峡谷鹪鹩》《北极午夜暮光》《海达北岸，奈库海滩一幕》《新月私语》《熊妈妈》《空中猕猴》《鸦喙河尽头》等诗歌</a:t>
            </a:r>
            <a:endParaRPr lang="en-US" altLang="zh-CN" sz="1600" b="1" kern="100" dirty="0">
              <a:effectLst/>
              <a:latin typeface="+mn-ea"/>
              <a:cs typeface="宋体" panose="02010600030101010101" pitchFamily="2" charset="-122"/>
            </a:endParaRPr>
          </a:p>
          <a:p>
            <a:pPr>
              <a:lnSpc>
                <a:spcPct val="110000"/>
              </a:lnSpc>
            </a:pPr>
            <a:endParaRPr lang="en-US" altLang="zh-CN" sz="1600" b="1" kern="100" dirty="0">
              <a:solidFill>
                <a:srgbClr val="326638"/>
              </a:solidFill>
              <a:latin typeface="+mn-ea"/>
              <a:cs typeface="宋体" panose="02010600030101010101" pitchFamily="2" charset="-122"/>
            </a:endParaRPr>
          </a:p>
          <a:p>
            <a:pPr>
              <a:lnSpc>
                <a:spcPct val="110000"/>
              </a:lnSpc>
            </a:pPr>
            <a:r>
              <a:rPr lang="zh-CN" altLang="en-US" sz="1600" b="1" kern="100" dirty="0">
                <a:solidFill>
                  <a:srgbClr val="811C17"/>
                </a:solidFill>
                <a:effectLst/>
                <a:latin typeface="+mn-ea"/>
                <a:cs typeface="宋体" panose="02010600030101010101" pitchFamily="2" charset="-122"/>
              </a:rPr>
              <a:t>注意：</a:t>
            </a:r>
            <a:r>
              <a:rPr lang="zh-CN" altLang="zh-CN" sz="1600" b="1" kern="100" dirty="0">
                <a:effectLst/>
                <a:latin typeface="+mn-ea"/>
                <a:cs typeface="宋体" panose="02010600030101010101" pitchFamily="2" charset="-122"/>
              </a:rPr>
              <a:t>有些诗歌既可归属为“文化之旅”，又可归属为“精神之行”或“身体之移”，因为一首诗里有多个</a:t>
            </a:r>
            <a:r>
              <a:rPr lang="en-US" altLang="zh-CN" sz="1600" b="1" kern="100" dirty="0" err="1">
                <a:effectLst/>
                <a:latin typeface="+mn-ea"/>
                <a:cs typeface="宋体" panose="02010600030101010101" pitchFamily="2" charset="-122"/>
              </a:rPr>
              <a:t>ku</a:t>
            </a:r>
            <a:r>
              <a:rPr lang="en-US" altLang="zh-CN" sz="1600" b="1" kern="100" dirty="0">
                <a:effectLst/>
                <a:latin typeface="+mn-ea"/>
                <a:cs typeface="宋体" panose="02010600030101010101" pitchFamily="2" charset="-122"/>
              </a:rPr>
              <a:t> </a:t>
            </a:r>
            <a:r>
              <a:rPr lang="zh-CN" altLang="zh-CN" sz="1600" b="1" kern="100" dirty="0">
                <a:effectLst/>
                <a:latin typeface="+mn-ea"/>
                <a:cs typeface="宋体" panose="02010600030101010101" pitchFamily="2" charset="-122"/>
              </a:rPr>
              <a:t>的存在，行走的对象、参照物、内容的不同</a:t>
            </a:r>
            <a:r>
              <a:rPr lang="zh-CN" altLang="en-US" sz="1600" b="1" kern="100" dirty="0">
                <a:effectLst/>
                <a:latin typeface="+mn-ea"/>
                <a:cs typeface="宋体" panose="02010600030101010101" pitchFamily="2" charset="-122"/>
              </a:rPr>
              <a:t>，</a:t>
            </a:r>
            <a:r>
              <a:rPr lang="zh-CN" altLang="zh-CN" sz="1600" b="1" kern="100" dirty="0">
                <a:effectLst/>
                <a:latin typeface="+mn-ea"/>
                <a:cs typeface="宋体" panose="02010600030101010101" pitchFamily="2" charset="-122"/>
              </a:rPr>
              <a:t>自然就决定了其不同的归属。</a:t>
            </a:r>
            <a:endParaRPr lang="en-US" altLang="zh-CN" sz="1600" b="1" kern="100" dirty="0">
              <a:solidFill>
                <a:srgbClr val="326638"/>
              </a:solidFill>
              <a:latin typeface="+mn-ea"/>
              <a:cs typeface="宋体" panose="02010600030101010101" pitchFamily="2" charset="-122"/>
            </a:endParaRPr>
          </a:p>
        </p:txBody>
      </p:sp>
    </p:spTree>
    <p:extLst>
      <p:ext uri="{BB962C8B-B14F-4D97-AF65-F5344CB8AC3E}">
        <p14:creationId xmlns:p14="http://schemas.microsoft.com/office/powerpoint/2010/main" val="3305506235"/>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428E10B-9E66-4BDF-A970-1E13F6CF4BAB}"/>
              </a:ext>
            </a:extLst>
          </p:cNvPr>
          <p:cNvSpPr txBox="1"/>
          <p:nvPr/>
        </p:nvSpPr>
        <p:spPr>
          <a:xfrm>
            <a:off x="323528" y="692696"/>
            <a:ext cx="5328592" cy="338554"/>
          </a:xfrm>
          <a:prstGeom prst="rect">
            <a:avLst/>
          </a:prstGeom>
          <a:noFill/>
        </p:spPr>
        <p:txBody>
          <a:bodyPr wrap="square" rtlCol="0">
            <a:spAutoFit/>
          </a:bodyPr>
          <a:lstStyle/>
          <a:p>
            <a:r>
              <a:rPr lang="zh-CN" altLang="en-US" sz="1600" b="1" dirty="0">
                <a:solidFill>
                  <a:srgbClr val="002060"/>
                </a:solidFill>
              </a:rPr>
              <a:t>举例：</a:t>
            </a:r>
            <a:r>
              <a:rPr lang="en-US" altLang="zh-CN" sz="1600" b="1" dirty="0">
                <a:solidFill>
                  <a:srgbClr val="002060"/>
                </a:solidFill>
              </a:rPr>
              <a:t>《</a:t>
            </a:r>
            <a:r>
              <a:rPr lang="zh-CN" altLang="en-US" sz="1600" b="1" dirty="0">
                <a:solidFill>
                  <a:srgbClr val="002060"/>
                </a:solidFill>
              </a:rPr>
              <a:t>山河无及</a:t>
            </a:r>
            <a:r>
              <a:rPr lang="en-US" altLang="zh-CN" sz="1600" b="1" dirty="0">
                <a:solidFill>
                  <a:srgbClr val="002060"/>
                </a:solidFill>
              </a:rPr>
              <a:t>》</a:t>
            </a:r>
            <a:r>
              <a:rPr lang="zh-CN" altLang="en-US" sz="1600" b="1" dirty="0">
                <a:solidFill>
                  <a:srgbClr val="002060"/>
                </a:solidFill>
              </a:rPr>
              <a:t>诗歌或诗节中小 </a:t>
            </a:r>
            <a:r>
              <a:rPr lang="en-US" altLang="zh-CN" sz="1600" b="1" dirty="0" err="1">
                <a:solidFill>
                  <a:srgbClr val="002060"/>
                </a:solidFill>
              </a:rPr>
              <a:t>ku</a:t>
            </a:r>
            <a:r>
              <a:rPr lang="zh-CN" altLang="en-US" sz="1600" b="1" dirty="0">
                <a:solidFill>
                  <a:srgbClr val="002060"/>
                </a:solidFill>
              </a:rPr>
              <a:t>的“无尽”作用</a:t>
            </a:r>
          </a:p>
        </p:txBody>
      </p:sp>
      <p:pic>
        <p:nvPicPr>
          <p:cNvPr id="6" name="图片 5" descr="文本&#10;&#10;描述已自动生成">
            <a:extLst>
              <a:ext uri="{FF2B5EF4-FFF2-40B4-BE49-F238E27FC236}">
                <a16:creationId xmlns:a16="http://schemas.microsoft.com/office/drawing/2014/main" id="{21513C59-3C2E-40FF-99E8-977D74DAF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412776"/>
            <a:ext cx="4104456" cy="4572744"/>
          </a:xfrm>
          <a:prstGeom prst="rect">
            <a:avLst/>
          </a:prstGeom>
        </p:spPr>
      </p:pic>
      <p:pic>
        <p:nvPicPr>
          <p:cNvPr id="8" name="图片 7" descr="文本&#10;&#10;中度可信度描述已自动生成">
            <a:extLst>
              <a:ext uri="{FF2B5EF4-FFF2-40B4-BE49-F238E27FC236}">
                <a16:creationId xmlns:a16="http://schemas.microsoft.com/office/drawing/2014/main" id="{7BD8B0E3-7DD6-4270-B199-6F4ED0B6B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692696"/>
            <a:ext cx="2760678" cy="5420766"/>
          </a:xfrm>
          <a:prstGeom prst="rect">
            <a:avLst/>
          </a:prstGeom>
        </p:spPr>
      </p:pic>
      <p:cxnSp>
        <p:nvCxnSpPr>
          <p:cNvPr id="17" name="直接连接符 16">
            <a:extLst>
              <a:ext uri="{FF2B5EF4-FFF2-40B4-BE49-F238E27FC236}">
                <a16:creationId xmlns:a16="http://schemas.microsoft.com/office/drawing/2014/main" id="{51C36C8F-1C6E-4DF4-A1B6-4725EBEB2956}"/>
              </a:ext>
            </a:extLst>
          </p:cNvPr>
          <p:cNvCxnSpPr/>
          <p:nvPr/>
        </p:nvCxnSpPr>
        <p:spPr>
          <a:xfrm>
            <a:off x="1475656" y="4149080"/>
            <a:ext cx="324036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 name="直接连接符 2">
            <a:extLst>
              <a:ext uri="{FF2B5EF4-FFF2-40B4-BE49-F238E27FC236}">
                <a16:creationId xmlns:a16="http://schemas.microsoft.com/office/drawing/2014/main" id="{54495775-7A00-4DDC-8502-355B891C6239}"/>
              </a:ext>
            </a:extLst>
          </p:cNvPr>
          <p:cNvCxnSpPr/>
          <p:nvPr/>
        </p:nvCxnSpPr>
        <p:spPr>
          <a:xfrm>
            <a:off x="1475656" y="5013176"/>
            <a:ext cx="28803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接连接符 9">
            <a:extLst>
              <a:ext uri="{FF2B5EF4-FFF2-40B4-BE49-F238E27FC236}">
                <a16:creationId xmlns:a16="http://schemas.microsoft.com/office/drawing/2014/main" id="{1E4FA1A8-B016-49B3-A66C-73F61643ACE9}"/>
              </a:ext>
            </a:extLst>
          </p:cNvPr>
          <p:cNvCxnSpPr/>
          <p:nvPr/>
        </p:nvCxnSpPr>
        <p:spPr>
          <a:xfrm>
            <a:off x="1475656" y="4365104"/>
            <a:ext cx="23042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a:extLst>
              <a:ext uri="{FF2B5EF4-FFF2-40B4-BE49-F238E27FC236}">
                <a16:creationId xmlns:a16="http://schemas.microsoft.com/office/drawing/2014/main" id="{123BFDD5-6465-41D2-89F4-1FFF01419AA7}"/>
              </a:ext>
            </a:extLst>
          </p:cNvPr>
          <p:cNvCxnSpPr/>
          <p:nvPr/>
        </p:nvCxnSpPr>
        <p:spPr>
          <a:xfrm>
            <a:off x="1547664" y="4581128"/>
            <a:ext cx="2520280"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文本框 12">
            <a:extLst>
              <a:ext uri="{FF2B5EF4-FFF2-40B4-BE49-F238E27FC236}">
                <a16:creationId xmlns:a16="http://schemas.microsoft.com/office/drawing/2014/main" id="{AD0DC22D-AA61-46D4-8CB3-FE447E48F09E}"/>
              </a:ext>
            </a:extLst>
          </p:cNvPr>
          <p:cNvSpPr txBox="1"/>
          <p:nvPr/>
        </p:nvSpPr>
        <p:spPr>
          <a:xfrm>
            <a:off x="4968451" y="3825303"/>
            <a:ext cx="1080120" cy="338554"/>
          </a:xfrm>
          <a:prstGeom prst="rect">
            <a:avLst/>
          </a:prstGeom>
          <a:noFill/>
        </p:spPr>
        <p:txBody>
          <a:bodyPr wrap="square" rtlCol="0">
            <a:spAutoFit/>
          </a:bodyPr>
          <a:lstStyle/>
          <a:p>
            <a:r>
              <a:rPr lang="zh-CN" altLang="en-US" sz="1600" b="1" dirty="0">
                <a:solidFill>
                  <a:srgbClr val="002060"/>
                </a:solidFill>
              </a:rPr>
              <a:t>时空一体</a:t>
            </a:r>
          </a:p>
        </p:txBody>
      </p:sp>
      <p:cxnSp>
        <p:nvCxnSpPr>
          <p:cNvPr id="18" name="直接连接符 17">
            <a:extLst>
              <a:ext uri="{FF2B5EF4-FFF2-40B4-BE49-F238E27FC236}">
                <a16:creationId xmlns:a16="http://schemas.microsoft.com/office/drawing/2014/main" id="{CBD55602-258C-44AA-AA17-E12D2525530E}"/>
              </a:ext>
            </a:extLst>
          </p:cNvPr>
          <p:cNvCxnSpPr/>
          <p:nvPr/>
        </p:nvCxnSpPr>
        <p:spPr>
          <a:xfrm>
            <a:off x="1259632" y="2564904"/>
            <a:ext cx="21602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a:extLst>
              <a:ext uri="{FF2B5EF4-FFF2-40B4-BE49-F238E27FC236}">
                <a16:creationId xmlns:a16="http://schemas.microsoft.com/office/drawing/2014/main" id="{560F7C96-EBCA-4151-AD76-A2C87BFF902A}"/>
              </a:ext>
            </a:extLst>
          </p:cNvPr>
          <p:cNvCxnSpPr/>
          <p:nvPr/>
        </p:nvCxnSpPr>
        <p:spPr>
          <a:xfrm>
            <a:off x="1259632" y="2780928"/>
            <a:ext cx="21602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直接连接符 21">
            <a:extLst>
              <a:ext uri="{FF2B5EF4-FFF2-40B4-BE49-F238E27FC236}">
                <a16:creationId xmlns:a16="http://schemas.microsoft.com/office/drawing/2014/main" id="{EF66CC3E-D272-47CF-945E-1242D1551D61}"/>
              </a:ext>
            </a:extLst>
          </p:cNvPr>
          <p:cNvCxnSpPr/>
          <p:nvPr/>
        </p:nvCxnSpPr>
        <p:spPr>
          <a:xfrm>
            <a:off x="1547664" y="5301208"/>
            <a:ext cx="2124236"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4468181"/>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384D6-9318-4A0F-843D-20EAEC12C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20688"/>
            <a:ext cx="2495898" cy="5115639"/>
          </a:xfrm>
          <a:prstGeom prst="rect">
            <a:avLst/>
          </a:prstGeom>
        </p:spPr>
      </p:pic>
      <p:pic>
        <p:nvPicPr>
          <p:cNvPr id="4" name="图片 3" descr="文本&#10;&#10;中度可信度描述已自动生成">
            <a:extLst>
              <a:ext uri="{FF2B5EF4-FFF2-40B4-BE49-F238E27FC236}">
                <a16:creationId xmlns:a16="http://schemas.microsoft.com/office/drawing/2014/main" id="{21F867DA-8270-4F87-AADE-BF7ABBE39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770" y="3068960"/>
            <a:ext cx="1513874" cy="3387032"/>
          </a:xfrm>
          <a:prstGeom prst="rect">
            <a:avLst/>
          </a:prstGeom>
        </p:spPr>
      </p:pic>
      <p:sp>
        <p:nvSpPr>
          <p:cNvPr id="5" name="文本框 4">
            <a:extLst>
              <a:ext uri="{FF2B5EF4-FFF2-40B4-BE49-F238E27FC236}">
                <a16:creationId xmlns:a16="http://schemas.microsoft.com/office/drawing/2014/main" id="{54DE1D2F-FE37-4C82-80BA-88E3D4A47D96}"/>
              </a:ext>
            </a:extLst>
          </p:cNvPr>
          <p:cNvSpPr txBox="1"/>
          <p:nvPr/>
        </p:nvSpPr>
        <p:spPr>
          <a:xfrm>
            <a:off x="5354515" y="577091"/>
            <a:ext cx="3659312" cy="5759334"/>
          </a:xfrm>
          <a:prstGeom prst="rect">
            <a:avLst/>
          </a:prstGeom>
          <a:noFill/>
        </p:spPr>
        <p:txBody>
          <a:bodyPr wrap="square" rtlCol="0">
            <a:spAutoFit/>
          </a:bodyPr>
          <a:lstStyle/>
          <a:p>
            <a:pPr>
              <a:lnSpc>
                <a:spcPct val="120000"/>
              </a:lnSpc>
            </a:pPr>
            <a:r>
              <a:rPr lang="en-US" altLang="zh-CN" sz="1400" b="1" dirty="0">
                <a:solidFill>
                  <a:srgbClr val="811C17"/>
                </a:solidFill>
              </a:rPr>
              <a:t>Ku: the blue sky</a:t>
            </a:r>
          </a:p>
          <a:p>
            <a:pPr>
              <a:lnSpc>
                <a:spcPct val="120000"/>
              </a:lnSpc>
            </a:pPr>
            <a:endParaRPr lang="en-US" altLang="zh-CN" sz="1400" b="1" dirty="0">
              <a:solidFill>
                <a:srgbClr val="811C17"/>
              </a:solidFill>
            </a:endParaRPr>
          </a:p>
          <a:p>
            <a:pPr>
              <a:lnSpc>
                <a:spcPct val="120000"/>
              </a:lnSpc>
            </a:pPr>
            <a:r>
              <a:rPr lang="en-US" altLang="zh-CN" sz="1400" b="1" kern="100" dirty="0">
                <a:effectLst/>
                <a:ea typeface="宋体" panose="02010600030101010101" pitchFamily="2" charset="-122"/>
                <a:cs typeface="Times New Roman" panose="02020603050405020304" pitchFamily="18" charset="0"/>
              </a:rPr>
              <a:t>Lapis Lazuli</a:t>
            </a:r>
            <a:r>
              <a:rPr lang="zh-CN" altLang="zh-CN" sz="1400" b="1" kern="100" dirty="0">
                <a:effectLst/>
                <a:ea typeface="宋体" panose="02010600030101010101" pitchFamily="2" charset="-122"/>
                <a:cs typeface="宋体" panose="02010600030101010101" pitchFamily="2" charset="-122"/>
              </a:rPr>
              <a:t>为佛教药师佛居住之地，那里的蓝宝石具有药疗的功效，故短语</a:t>
            </a:r>
            <a:r>
              <a:rPr lang="en-US" altLang="zh-CN" sz="1400" b="1" kern="100" dirty="0">
                <a:effectLst/>
                <a:ea typeface="宋体" panose="02010600030101010101" pitchFamily="2" charset="-122"/>
                <a:cs typeface="宋体" panose="02010600030101010101" pitchFamily="2" charset="-122"/>
              </a:rPr>
              <a:t>the blue sky</a:t>
            </a:r>
            <a:r>
              <a:rPr lang="zh-CN" altLang="zh-CN" sz="1400" b="1" kern="100" dirty="0">
                <a:effectLst/>
                <a:ea typeface="宋体" panose="02010600030101010101" pitchFamily="2" charset="-122"/>
                <a:cs typeface="宋体" panose="02010600030101010101" pitchFamily="2" charset="-122"/>
              </a:rPr>
              <a:t>是一个颇具禅意的</a:t>
            </a:r>
            <a:r>
              <a:rPr lang="en-US" altLang="zh-CN" sz="1400" b="1" kern="100" dirty="0" err="1">
                <a:effectLst/>
                <a:ea typeface="宋体" panose="02010600030101010101" pitchFamily="2" charset="-122"/>
                <a:cs typeface="宋体" panose="02010600030101010101" pitchFamily="2" charset="-122"/>
              </a:rPr>
              <a:t>ku</a:t>
            </a:r>
            <a:r>
              <a:rPr lang="zh-CN" altLang="zh-CN" sz="1400" b="1" kern="100" dirty="0">
                <a:effectLst/>
                <a:ea typeface="宋体" panose="02010600030101010101" pitchFamily="2" charset="-122"/>
                <a:cs typeface="宋体" panose="02010600030101010101" pitchFamily="2" charset="-122"/>
              </a:rPr>
              <a:t>，其表层意思指“蓝色天空”，而其深层意思却呈多样性。</a:t>
            </a:r>
            <a:endParaRPr lang="en-US" altLang="zh-CN" sz="1400" b="1" kern="100" dirty="0">
              <a:effectLst/>
              <a:ea typeface="宋体" panose="02010600030101010101" pitchFamily="2" charset="-122"/>
              <a:cs typeface="宋体" panose="02010600030101010101" pitchFamily="2" charset="-122"/>
            </a:endParaRPr>
          </a:p>
          <a:p>
            <a:pPr>
              <a:lnSpc>
                <a:spcPct val="120000"/>
              </a:lnSpc>
            </a:pPr>
            <a:endParaRPr lang="en-US" altLang="zh-CN" sz="1400" b="1" kern="100" dirty="0">
              <a:ea typeface="宋体" panose="02010600030101010101" pitchFamily="2" charset="-122"/>
              <a:cs typeface="宋体" panose="02010600030101010101" pitchFamily="2" charset="-122"/>
            </a:endParaRPr>
          </a:p>
          <a:p>
            <a:pPr>
              <a:lnSpc>
                <a:spcPct val="120000"/>
              </a:lnSpc>
            </a:pPr>
            <a:r>
              <a:rPr lang="zh-CN" altLang="zh-CN" sz="1400" b="1" kern="100" dirty="0">
                <a:effectLst/>
                <a:ea typeface="宋体" panose="02010600030101010101" pitchFamily="2" charset="-122"/>
                <a:cs typeface="宋体" panose="02010600030101010101" pitchFamily="2" charset="-122"/>
              </a:rPr>
              <a:t>自然意象“天空”可引伸到禅意象“虚空”；天空中的老鹰引路，诗人从阿弥陀佛（</a:t>
            </a:r>
            <a:r>
              <a:rPr lang="en-US" altLang="zh-CN" sz="1400" b="1" kern="100" dirty="0">
                <a:effectLst/>
                <a:ea typeface="宋体" panose="02010600030101010101" pitchFamily="2" charset="-122"/>
                <a:cs typeface="Times New Roman" panose="02020603050405020304" pitchFamily="18" charset="0"/>
              </a:rPr>
              <a:t>Amitabha</a:t>
            </a:r>
            <a:r>
              <a:rPr lang="zh-CN" altLang="zh-CN" sz="1400" b="1" kern="100" dirty="0">
                <a:effectLst/>
                <a:ea typeface="宋体" panose="02010600030101010101" pitchFamily="2" charset="-122"/>
                <a:cs typeface="宋体" panose="02010600030101010101" pitchFamily="2" charset="-122"/>
              </a:rPr>
              <a:t>）的“西天堂”（</a:t>
            </a:r>
            <a:r>
              <a:rPr lang="en-US" altLang="zh-CN" sz="1400" b="1" kern="100" dirty="0">
                <a:effectLst/>
                <a:ea typeface="宋体" panose="02010600030101010101" pitchFamily="2" charset="-122"/>
                <a:cs typeface="Times New Roman" panose="02020603050405020304" pitchFamily="18" charset="0"/>
              </a:rPr>
              <a:t>western paradise</a:t>
            </a:r>
            <a:r>
              <a:rPr lang="zh-CN" altLang="zh-CN" sz="1400" b="1" kern="100" dirty="0">
                <a:effectLst/>
                <a:ea typeface="宋体" panose="02010600030101010101" pitchFamily="2" charset="-122"/>
                <a:cs typeface="宋体" panose="02010600030101010101" pitchFamily="2" charset="-122"/>
              </a:rPr>
              <a:t>）出发，每天驱车一直东行，需经过一万二千个暑假，超越“光年”（</a:t>
            </a:r>
            <a:r>
              <a:rPr lang="en-US" altLang="zh-CN" sz="1400" b="1" kern="100" dirty="0">
                <a:effectLst/>
                <a:ea typeface="宋体" panose="02010600030101010101" pitchFamily="2" charset="-122"/>
                <a:cs typeface="Times New Roman" panose="02020603050405020304" pitchFamily="18" charset="0"/>
              </a:rPr>
              <a:t>light-years beyond</a:t>
            </a:r>
            <a:r>
              <a:rPr lang="zh-CN" altLang="zh-CN" sz="1400" b="1" kern="100" dirty="0">
                <a:effectLst/>
                <a:ea typeface="宋体" panose="02010600030101010101" pitchFamily="2" charset="-122"/>
                <a:cs typeface="宋体" panose="02010600030101010101" pitchFamily="2" charset="-122"/>
              </a:rPr>
              <a:t>）才能抵达那里。</a:t>
            </a:r>
            <a:endParaRPr lang="en-US" altLang="zh-CN" sz="1400" b="1" kern="100" dirty="0">
              <a:effectLst/>
              <a:ea typeface="宋体" panose="02010600030101010101" pitchFamily="2" charset="-122"/>
              <a:cs typeface="宋体" panose="02010600030101010101" pitchFamily="2" charset="-122"/>
            </a:endParaRPr>
          </a:p>
          <a:p>
            <a:pPr>
              <a:lnSpc>
                <a:spcPct val="120000"/>
              </a:lnSpc>
            </a:pPr>
            <a:endParaRPr lang="en-US" altLang="zh-CN" sz="1400" b="1" kern="100" dirty="0">
              <a:ea typeface="宋体" panose="02010600030101010101" pitchFamily="2" charset="-122"/>
              <a:cs typeface="宋体" panose="02010600030101010101" pitchFamily="2" charset="-122"/>
            </a:endParaRPr>
          </a:p>
          <a:p>
            <a:pPr>
              <a:lnSpc>
                <a:spcPct val="120000"/>
              </a:lnSpc>
            </a:pPr>
            <a:r>
              <a:rPr lang="zh-CN" altLang="zh-CN" sz="1400" b="1" kern="100" dirty="0">
                <a:effectLst/>
                <a:ea typeface="宋体" panose="02010600030101010101" pitchFamily="2" charset="-122"/>
                <a:cs typeface="宋体" panose="02010600030101010101" pitchFamily="2" charset="-122"/>
              </a:rPr>
              <a:t>原本只是一个空间意义上的</a:t>
            </a:r>
            <a:r>
              <a:rPr lang="en-US" altLang="zh-CN" sz="1400" b="1" kern="100" dirty="0" err="1">
                <a:effectLst/>
                <a:ea typeface="宋体" panose="02010600030101010101" pitchFamily="2" charset="-122"/>
                <a:cs typeface="宋体" panose="02010600030101010101" pitchFamily="2" charset="-122"/>
              </a:rPr>
              <a:t>ku</a:t>
            </a:r>
            <a:r>
              <a:rPr lang="en-US" altLang="zh-CN" sz="1400" b="1" kern="100" dirty="0">
                <a:effectLst/>
                <a:ea typeface="宋体" panose="02010600030101010101" pitchFamily="2" charset="-122"/>
                <a:cs typeface="宋体" panose="02010600030101010101" pitchFamily="2" charset="-122"/>
              </a:rPr>
              <a:t> </a:t>
            </a:r>
            <a:r>
              <a:rPr lang="zh-CN" altLang="zh-CN" sz="1400" b="1" kern="100" dirty="0">
                <a:effectLst/>
                <a:ea typeface="宋体" panose="02010600030101010101" pitchFamily="2" charset="-122"/>
                <a:cs typeface="宋体" panose="02010600030101010101" pitchFamily="2" charset="-122"/>
              </a:rPr>
              <a:t>经过诗人的想象行走后，</a:t>
            </a:r>
            <a:r>
              <a:rPr lang="en-US" altLang="zh-CN" sz="1400" b="1" kern="100" dirty="0">
                <a:effectLst/>
                <a:ea typeface="宋体" panose="02010600030101010101" pitchFamily="2" charset="-122"/>
                <a:cs typeface="Times New Roman" panose="02020603050405020304" pitchFamily="18" charset="0"/>
              </a:rPr>
              <a:t>the blue sky </a:t>
            </a:r>
            <a:r>
              <a:rPr lang="zh-CN" altLang="zh-CN" sz="1400" b="1" kern="100" dirty="0">
                <a:effectLst/>
                <a:ea typeface="宋体" panose="02010600030101010101" pitchFamily="2" charset="-122"/>
                <a:cs typeface="宋体" panose="02010600030101010101" pitchFamily="2" charset="-122"/>
              </a:rPr>
              <a:t>就转化成了一个时空一体的</a:t>
            </a:r>
            <a:r>
              <a:rPr lang="en-US" altLang="zh-CN" sz="1400" b="1" kern="100" dirty="0" err="1">
                <a:effectLst/>
                <a:ea typeface="宋体" panose="02010600030101010101" pitchFamily="2" charset="-122"/>
                <a:cs typeface="宋体" panose="02010600030101010101" pitchFamily="2" charset="-122"/>
              </a:rPr>
              <a:t>ku</a:t>
            </a:r>
            <a:r>
              <a:rPr lang="zh-CN" altLang="zh-CN" sz="1400" b="1" kern="100" dirty="0">
                <a:effectLst/>
                <a:ea typeface="宋体" panose="02010600030101010101" pitchFamily="2" charset="-122"/>
                <a:cs typeface="宋体" panose="02010600030101010101" pitchFamily="2" charset="-122"/>
              </a:rPr>
              <a:t>。翻译时，如果仅仅译成“蓝天”就没有显示出“空”的深层之意，</a:t>
            </a:r>
            <a:r>
              <a:rPr lang="zh-CN" altLang="en-US" sz="1400" b="1" kern="100" dirty="0">
                <a:ea typeface="宋体" panose="02010600030101010101" pitchFamily="2" charset="-122"/>
                <a:cs typeface="宋体" panose="02010600030101010101" pitchFamily="2" charset="-122"/>
              </a:rPr>
              <a:t>故</a:t>
            </a:r>
            <a:r>
              <a:rPr lang="zh-CN" altLang="zh-CN" sz="1400" b="1" kern="100" dirty="0">
                <a:effectLst/>
                <a:ea typeface="宋体" panose="02010600030101010101" pitchFamily="2" charset="-122"/>
                <a:cs typeface="宋体" panose="02010600030101010101" pitchFamily="2" charset="-122"/>
              </a:rPr>
              <a:t>译为“蓝色天空”</a:t>
            </a:r>
            <a:r>
              <a:rPr lang="zh-CN" altLang="en-US" sz="1400" b="1" kern="100" dirty="0">
                <a:effectLst/>
                <a:ea typeface="宋体" panose="02010600030101010101" pitchFamily="2" charset="-122"/>
                <a:cs typeface="宋体" panose="02010600030101010101" pitchFamily="2" charset="-122"/>
              </a:rPr>
              <a:t>为妥</a:t>
            </a:r>
            <a:r>
              <a:rPr lang="zh-CN" altLang="zh-CN" sz="1400" b="1" kern="100" dirty="0">
                <a:effectLst/>
                <a:ea typeface="宋体" panose="02010600030101010101" pitchFamily="2" charset="-122"/>
                <a:cs typeface="宋体" panose="02010600030101010101" pitchFamily="2" charset="-122"/>
              </a:rPr>
              <a:t>。</a:t>
            </a:r>
            <a:endParaRPr lang="en-US" altLang="zh-CN" sz="1400" b="1" kern="100" dirty="0">
              <a:effectLst/>
              <a:ea typeface="宋体" panose="02010600030101010101" pitchFamily="2" charset="-122"/>
              <a:cs typeface="宋体" panose="02010600030101010101" pitchFamily="2" charset="-122"/>
            </a:endParaRPr>
          </a:p>
          <a:p>
            <a:pPr>
              <a:lnSpc>
                <a:spcPct val="120000"/>
              </a:lnSpc>
            </a:pPr>
            <a:endParaRPr lang="en-US" altLang="zh-CN" sz="1400" b="1" kern="100" dirty="0">
              <a:ea typeface="宋体" panose="02010600030101010101" pitchFamily="2" charset="-122"/>
              <a:cs typeface="Times New Roman" panose="02020603050405020304" pitchFamily="18" charset="0"/>
            </a:endParaRPr>
          </a:p>
          <a:p>
            <a:pPr>
              <a:lnSpc>
                <a:spcPct val="120000"/>
              </a:lnSpc>
            </a:pPr>
            <a:r>
              <a:rPr lang="en-US" altLang="zh-CN" sz="1400" b="1" kern="100" dirty="0">
                <a:solidFill>
                  <a:srgbClr val="326638"/>
                </a:solidFill>
                <a:effectLst/>
                <a:ea typeface="宋体" panose="02010600030101010101" pitchFamily="2" charset="-122"/>
                <a:cs typeface="Times New Roman" panose="02020603050405020304" pitchFamily="18" charset="0"/>
              </a:rPr>
              <a:t>1</a:t>
            </a:r>
            <a:r>
              <a:rPr lang="zh-CN" altLang="en-US" sz="1400" b="1" kern="100" dirty="0">
                <a:solidFill>
                  <a:srgbClr val="326638"/>
                </a:solidFill>
                <a:effectLst/>
                <a:ea typeface="宋体" panose="02010600030101010101" pitchFamily="2" charset="-122"/>
                <a:cs typeface="Times New Roman" panose="02020603050405020304" pitchFamily="18" charset="0"/>
              </a:rPr>
              <a:t>光年 </a:t>
            </a:r>
            <a:r>
              <a:rPr lang="en-US" altLang="zh-CN" sz="1400" b="1" kern="100" dirty="0">
                <a:solidFill>
                  <a:srgbClr val="326638"/>
                </a:solidFill>
                <a:effectLst/>
                <a:ea typeface="宋体" panose="02010600030101010101" pitchFamily="2" charset="-122"/>
                <a:cs typeface="Times New Roman" panose="02020603050405020304" pitchFamily="18" charset="0"/>
              </a:rPr>
              <a:t>=</a:t>
            </a:r>
            <a:r>
              <a:rPr lang="zh-CN" altLang="en-US" sz="1400" b="1" kern="100" dirty="0">
                <a:solidFill>
                  <a:srgbClr val="326638"/>
                </a:solidFill>
                <a:latin typeface="tahoma" panose="020B0604030504040204" pitchFamily="34" charset="0"/>
                <a:ea typeface="宋体" panose="02010600030101010101" pitchFamily="2" charset="-122"/>
                <a:cs typeface="Times New Roman" panose="02020603050405020304" pitchFamily="18" charset="0"/>
              </a:rPr>
              <a:t> </a:t>
            </a:r>
            <a:r>
              <a:rPr lang="zh-CN" altLang="en-US" sz="1400" b="1" i="0" dirty="0">
                <a:solidFill>
                  <a:srgbClr val="326638"/>
                </a:solidFill>
                <a:effectLst/>
                <a:latin typeface="tahoma" panose="020B0604030504040204" pitchFamily="34" charset="0"/>
              </a:rPr>
              <a:t>约</a:t>
            </a:r>
            <a:r>
              <a:rPr lang="en-US" altLang="zh-CN" sz="1400" b="1" i="0" dirty="0">
                <a:solidFill>
                  <a:srgbClr val="326638"/>
                </a:solidFill>
                <a:effectLst/>
                <a:latin typeface="tahoma" panose="020B0604030504040204" pitchFamily="34" charset="0"/>
              </a:rPr>
              <a:t>6</a:t>
            </a:r>
            <a:r>
              <a:rPr lang="zh-CN" altLang="en-US" sz="1400" b="1" i="0" dirty="0">
                <a:solidFill>
                  <a:srgbClr val="326638"/>
                </a:solidFill>
                <a:effectLst/>
                <a:latin typeface="tahoma" panose="020B0604030504040204" pitchFamily="34" charset="0"/>
              </a:rPr>
              <a:t>百亿亿英里，即光行走一年的距离 （</a:t>
            </a:r>
            <a:r>
              <a:rPr lang="en-US" altLang="zh-CN" sz="1400" b="1" i="0" dirty="0">
                <a:solidFill>
                  <a:srgbClr val="326638"/>
                </a:solidFill>
                <a:effectLst/>
                <a:latin typeface="tahoma" panose="020B0604030504040204" pitchFamily="34" charset="0"/>
              </a:rPr>
              <a:t>about 6 trillion miles</a:t>
            </a:r>
            <a:r>
              <a:rPr lang="zh-CN" altLang="en-US" sz="1400" b="1" i="0" dirty="0">
                <a:solidFill>
                  <a:srgbClr val="326638"/>
                </a:solidFill>
                <a:effectLst/>
                <a:latin typeface="tahoma" panose="020B0604030504040204" pitchFamily="34" charset="0"/>
              </a:rPr>
              <a:t>）</a:t>
            </a:r>
            <a:endParaRPr lang="zh-CN" altLang="zh-CN" sz="1400" b="1" kern="100" dirty="0">
              <a:solidFill>
                <a:srgbClr val="326638"/>
              </a:solidFill>
              <a:effectLst/>
              <a:ea typeface="等线" panose="02010600030101010101" pitchFamily="2" charset="-122"/>
              <a:cs typeface="Times New Roman" panose="02020603050405020304" pitchFamily="18" charset="0"/>
            </a:endParaRPr>
          </a:p>
        </p:txBody>
      </p:sp>
      <p:pic>
        <p:nvPicPr>
          <p:cNvPr id="7" name="图片 6" descr="图形用户界面, 文本, 应用程序&#10;&#10;描述已自动生成">
            <a:extLst>
              <a:ext uri="{FF2B5EF4-FFF2-40B4-BE49-F238E27FC236}">
                <a16:creationId xmlns:a16="http://schemas.microsoft.com/office/drawing/2014/main" id="{C14CA385-7169-4A19-9576-4BB837192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135" y="788277"/>
            <a:ext cx="2057687" cy="2143424"/>
          </a:xfrm>
          <a:prstGeom prst="rect">
            <a:avLst/>
          </a:prstGeom>
        </p:spPr>
      </p:pic>
      <p:cxnSp>
        <p:nvCxnSpPr>
          <p:cNvPr id="6" name="直接连接符 5">
            <a:extLst>
              <a:ext uri="{FF2B5EF4-FFF2-40B4-BE49-F238E27FC236}">
                <a16:creationId xmlns:a16="http://schemas.microsoft.com/office/drawing/2014/main" id="{4ECE95BF-04AD-4D3D-BF8E-7B7043B7B6E1}"/>
              </a:ext>
            </a:extLst>
          </p:cNvPr>
          <p:cNvCxnSpPr/>
          <p:nvPr/>
        </p:nvCxnSpPr>
        <p:spPr>
          <a:xfrm>
            <a:off x="827584" y="908720"/>
            <a:ext cx="201622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接连接符 8">
            <a:extLst>
              <a:ext uri="{FF2B5EF4-FFF2-40B4-BE49-F238E27FC236}">
                <a16:creationId xmlns:a16="http://schemas.microsoft.com/office/drawing/2014/main" id="{EC7E71ED-9666-46BE-B0A6-28A4029C5A29}"/>
              </a:ext>
            </a:extLst>
          </p:cNvPr>
          <p:cNvCxnSpPr/>
          <p:nvPr/>
        </p:nvCxnSpPr>
        <p:spPr>
          <a:xfrm>
            <a:off x="827584" y="1412776"/>
            <a:ext cx="165618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4876737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形用户界面, 文本, 应用程序&#10;&#10;描述已自动生成">
            <a:extLst>
              <a:ext uri="{FF2B5EF4-FFF2-40B4-BE49-F238E27FC236}">
                <a16:creationId xmlns:a16="http://schemas.microsoft.com/office/drawing/2014/main" id="{1215F006-5596-426D-A104-EF1446864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58" y="1913469"/>
            <a:ext cx="3409945" cy="1515531"/>
          </a:xfrm>
          <a:prstGeom prst="rect">
            <a:avLst/>
          </a:prstGeom>
        </p:spPr>
      </p:pic>
      <p:pic>
        <p:nvPicPr>
          <p:cNvPr id="6" name="图片 5">
            <a:extLst>
              <a:ext uri="{FF2B5EF4-FFF2-40B4-BE49-F238E27FC236}">
                <a16:creationId xmlns:a16="http://schemas.microsoft.com/office/drawing/2014/main" id="{0CC7F293-D439-46E2-AFB6-F501B115E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092" y="2281866"/>
            <a:ext cx="3241637" cy="1728192"/>
          </a:xfrm>
          <a:prstGeom prst="rect">
            <a:avLst/>
          </a:prstGeom>
        </p:spPr>
      </p:pic>
      <p:pic>
        <p:nvPicPr>
          <p:cNvPr id="10" name="图片 9" descr="文本, 信件&#10;&#10;描述已自动生成">
            <a:extLst>
              <a:ext uri="{FF2B5EF4-FFF2-40B4-BE49-F238E27FC236}">
                <a16:creationId xmlns:a16="http://schemas.microsoft.com/office/drawing/2014/main" id="{D8F8991A-9B77-4A39-AA3D-1DDA0DCC6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54" y="436236"/>
            <a:ext cx="3575196" cy="1296144"/>
          </a:xfrm>
          <a:prstGeom prst="rect">
            <a:avLst/>
          </a:prstGeom>
        </p:spPr>
      </p:pic>
      <p:pic>
        <p:nvPicPr>
          <p:cNvPr id="12" name="图片 11" descr="文本, 信件&#10;&#10;描述已自动生成">
            <a:extLst>
              <a:ext uri="{FF2B5EF4-FFF2-40B4-BE49-F238E27FC236}">
                <a16:creationId xmlns:a16="http://schemas.microsoft.com/office/drawing/2014/main" id="{9E1585D2-5129-4673-BBCB-F707E4849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092" y="435848"/>
            <a:ext cx="3023207" cy="1846018"/>
          </a:xfrm>
          <a:prstGeom prst="rect">
            <a:avLst/>
          </a:prstGeom>
        </p:spPr>
      </p:pic>
      <p:sp>
        <p:nvSpPr>
          <p:cNvPr id="15" name="文本框 14">
            <a:extLst>
              <a:ext uri="{FF2B5EF4-FFF2-40B4-BE49-F238E27FC236}">
                <a16:creationId xmlns:a16="http://schemas.microsoft.com/office/drawing/2014/main" id="{C75CC7D1-719A-4BB2-AE02-1BC68C46D9B9}"/>
              </a:ext>
            </a:extLst>
          </p:cNvPr>
          <p:cNvSpPr txBox="1"/>
          <p:nvPr/>
        </p:nvSpPr>
        <p:spPr>
          <a:xfrm>
            <a:off x="323528" y="4036092"/>
            <a:ext cx="8424936" cy="2310761"/>
          </a:xfrm>
          <a:prstGeom prst="rect">
            <a:avLst/>
          </a:prstGeom>
          <a:noFill/>
        </p:spPr>
        <p:txBody>
          <a:bodyPr wrap="square" rtlCol="0">
            <a:spAutoFit/>
          </a:bodyPr>
          <a:lstStyle/>
          <a:p>
            <a:pPr>
              <a:lnSpc>
                <a:spcPct val="130000"/>
              </a:lnSpc>
            </a:pPr>
            <a:r>
              <a:rPr lang="en-US" altLang="zh-CN" sz="1400" b="1" kern="100" dirty="0">
                <a:solidFill>
                  <a:srgbClr val="811C17"/>
                </a:solidFill>
                <a:effectLst/>
                <a:ea typeface="宋体" panose="02010600030101010101" pitchFamily="2" charset="-122"/>
                <a:cs typeface="Times New Roman" panose="02020603050405020304" pitchFamily="18" charset="0"/>
              </a:rPr>
              <a:t>double mirror waver</a:t>
            </a:r>
            <a:r>
              <a:rPr lang="zh-CN" altLang="en-US" sz="1400" b="1" kern="100" dirty="0">
                <a:latin typeface="宋体" panose="02010600030101010101" pitchFamily="2" charset="-122"/>
                <a:ea typeface="等线" panose="02010600030101010101" pitchFamily="2" charset="-122"/>
                <a:cs typeface="Times New Roman" panose="02020603050405020304" pitchFamily="18" charset="0"/>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指的是</a:t>
            </a:r>
            <a:r>
              <a:rPr lang="en-US" altLang="zh-CN" sz="1400" b="1" kern="100" dirty="0">
                <a:effectLst/>
                <a:latin typeface="等线" panose="02010600030101010101" pitchFamily="2" charset="-122"/>
                <a:ea typeface="宋体" panose="02010600030101010101" pitchFamily="2" charset="-122"/>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理发店里对着双镜挥手的人</a:t>
            </a:r>
            <a:r>
              <a:rPr lang="en-US" altLang="zh-CN" sz="1400" b="1" kern="100" dirty="0">
                <a:effectLst/>
                <a:latin typeface="等线" panose="02010600030101010101" pitchFamily="2" charset="-122"/>
                <a:ea typeface="宋体" panose="02010600030101010101" pitchFamily="2" charset="-122"/>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 一方面，理发的人望着理发店里前后两面镜子中相互映像的</a:t>
            </a:r>
            <a:r>
              <a:rPr lang="en-US" altLang="zh-CN" sz="1400" b="1" kern="100" dirty="0">
                <a:effectLst/>
                <a:latin typeface="+mj-ea"/>
                <a:ea typeface="+mj-ea"/>
                <a:cs typeface="宋体" panose="02010600030101010101" pitchFamily="2" charset="-122"/>
              </a:rPr>
              <a:t>“</a:t>
            </a:r>
            <a:r>
              <a:rPr lang="zh-CN" altLang="zh-CN" sz="1400" b="1" kern="100" dirty="0">
                <a:effectLst/>
                <a:latin typeface="+mj-ea"/>
                <a:ea typeface="+mj-ea"/>
                <a:cs typeface="宋体" panose="02010600030101010101" pitchFamily="2" charset="-122"/>
              </a:rPr>
              <a:t>我</a:t>
            </a:r>
            <a:r>
              <a:rPr lang="en-US" altLang="zh-CN" sz="1400" b="1" kern="100" dirty="0">
                <a:effectLst/>
                <a:latin typeface="+mj-ea"/>
                <a:ea typeface="+mj-ea"/>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进行挥手告别；另一方面，</a:t>
            </a:r>
            <a:r>
              <a:rPr lang="en-US" altLang="zh-CN" sz="1400" b="1" kern="100" dirty="0">
                <a:effectLst/>
                <a:latin typeface="+mj-ea"/>
                <a:ea typeface="+mj-ea"/>
                <a:cs typeface="宋体" panose="02010600030101010101" pitchFamily="2" charset="-122"/>
              </a:rPr>
              <a:t>“</a:t>
            </a:r>
            <a:r>
              <a:rPr lang="zh-CN" altLang="zh-CN" sz="1400" b="1" kern="100" dirty="0">
                <a:effectLst/>
                <a:latin typeface="+mj-ea"/>
                <a:ea typeface="+mj-ea"/>
                <a:cs typeface="宋体" panose="02010600030101010101" pitchFamily="2" charset="-122"/>
              </a:rPr>
              <a:t>我</a:t>
            </a:r>
            <a:r>
              <a:rPr lang="en-US" altLang="zh-CN" sz="1400" b="1" kern="100" dirty="0">
                <a:effectLst/>
                <a:latin typeface="+mj-ea"/>
                <a:ea typeface="+mj-ea"/>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去理发店剃头旨在挥手告别尘世，开始朝圣之旅；而诗人此时也在沉思关注</a:t>
            </a:r>
            <a:r>
              <a:rPr lang="en-US" altLang="zh-CN" sz="1400" b="1" kern="100" dirty="0">
                <a:effectLst/>
                <a:latin typeface="+mn-ea"/>
                <a:cs typeface="宋体" panose="02010600030101010101" pitchFamily="2" charset="-122"/>
              </a:rPr>
              <a:t>“</a:t>
            </a:r>
            <a:r>
              <a:rPr lang="zh-CN" altLang="zh-CN" sz="1400" b="1" kern="100" dirty="0">
                <a:effectLst/>
                <a:latin typeface="+mn-ea"/>
                <a:cs typeface="宋体" panose="02010600030101010101" pitchFamily="2" charset="-122"/>
              </a:rPr>
              <a:t>我</a:t>
            </a:r>
            <a:r>
              <a:rPr lang="en-US" altLang="zh-CN" sz="1400" b="1" kern="100" dirty="0">
                <a:effectLst/>
                <a:latin typeface="+mn-ea"/>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在这无限宇宙镜中的位置。 </a:t>
            </a:r>
            <a:endParaRPr lang="en-US" altLang="zh-CN" sz="1400" b="1" kern="100" dirty="0">
              <a:effectLst/>
              <a:latin typeface="等线" panose="02010600030101010101" pitchFamily="2" charset="-122"/>
              <a:ea typeface="宋体" panose="02010600030101010101" pitchFamily="2" charset="-122"/>
              <a:cs typeface="宋体" panose="02010600030101010101" pitchFamily="2" charset="-122"/>
            </a:endParaRPr>
          </a:p>
          <a:p>
            <a:pPr>
              <a:lnSpc>
                <a:spcPct val="130000"/>
              </a:lnSpc>
            </a:pPr>
            <a:endParaRPr lang="en-US" altLang="zh-CN" sz="1400" b="1" kern="100" dirty="0">
              <a:effectLst/>
              <a:latin typeface="等线" panose="02010600030101010101" pitchFamily="2" charset="-122"/>
              <a:ea typeface="宋体" panose="02010600030101010101" pitchFamily="2" charset="-122"/>
              <a:cs typeface="宋体" panose="02010600030101010101" pitchFamily="2" charset="-122"/>
            </a:endParaRPr>
          </a:p>
          <a:p>
            <a:pPr>
              <a:lnSpc>
                <a:spcPct val="130000"/>
              </a:lnSpc>
            </a:pP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透过表层意思，这个</a:t>
            </a:r>
            <a:r>
              <a:rPr lang="en-US" altLang="zh-CN" sz="1400" b="1" kern="100" dirty="0" err="1">
                <a:effectLst/>
                <a:latin typeface="等线" panose="02010600030101010101" pitchFamily="2" charset="-122"/>
                <a:ea typeface="宋体" panose="02010600030101010101" pitchFamily="2" charset="-122"/>
                <a:cs typeface="宋体" panose="02010600030101010101" pitchFamily="2" charset="-122"/>
              </a:rPr>
              <a:t>ku</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的深层结构则从</a:t>
            </a:r>
            <a:r>
              <a:rPr lang="en-US" altLang="zh-CN" sz="1400" b="1" kern="100" dirty="0">
                <a:effectLst/>
                <a:latin typeface="+mj-ea"/>
                <a:ea typeface="+mj-ea"/>
                <a:cs typeface="宋体" panose="02010600030101010101" pitchFamily="2" charset="-122"/>
              </a:rPr>
              <a:t>“</a:t>
            </a:r>
            <a:r>
              <a:rPr lang="zh-CN" altLang="zh-CN" sz="1400" b="1" kern="100" dirty="0">
                <a:effectLst/>
                <a:latin typeface="+mj-ea"/>
                <a:ea typeface="+mj-ea"/>
                <a:cs typeface="宋体" panose="02010600030101010101" pitchFamily="2" charset="-122"/>
              </a:rPr>
              <a:t>相互映像的双镜</a:t>
            </a:r>
            <a:r>
              <a:rPr lang="en-US" altLang="zh-CN" sz="1400" b="1" kern="100" dirty="0">
                <a:effectLst/>
                <a:latin typeface="+mj-ea"/>
                <a:ea typeface="+mj-ea"/>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这一自然意象过渡到禅宗意象，隐射出中国佛教关于</a:t>
            </a:r>
            <a:r>
              <a:rPr lang="en-US" altLang="zh-CN" sz="1400" b="1" kern="100" dirty="0">
                <a:effectLst/>
                <a:latin typeface="+mn-ea"/>
                <a:cs typeface="宋体" panose="02010600030101010101" pitchFamily="2" charset="-122"/>
              </a:rPr>
              <a:t>“</a:t>
            </a:r>
            <a:r>
              <a:rPr lang="zh-CN" altLang="zh-CN" sz="1400" b="1" kern="100" dirty="0">
                <a:solidFill>
                  <a:srgbClr val="811C17"/>
                </a:solidFill>
                <a:effectLst/>
                <a:latin typeface="+mn-ea"/>
                <a:cs typeface="宋体" panose="02010600030101010101" pitchFamily="2" charset="-122"/>
              </a:rPr>
              <a:t>相互映衬、相互渗透、相互缘起</a:t>
            </a:r>
            <a:r>
              <a:rPr lang="en-US" altLang="zh-CN" sz="1400" b="1" kern="100" dirty="0">
                <a:effectLst/>
                <a:latin typeface="+mn-ea"/>
                <a:cs typeface="宋体" panose="02010600030101010101" pitchFamily="2" charset="-122"/>
              </a:rPr>
              <a:t>”</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的哲学思想。</a:t>
            </a:r>
            <a:r>
              <a:rPr lang="zh-CN" altLang="en-US" sz="1400" b="1" kern="100" dirty="0">
                <a:effectLst/>
                <a:latin typeface="等线" panose="02010600030101010101" pitchFamily="2" charset="-122"/>
                <a:ea typeface="宋体" panose="02010600030101010101" pitchFamily="2" charset="-122"/>
                <a:cs typeface="宋体" panose="02010600030101010101" pitchFamily="2" charset="-122"/>
              </a:rPr>
              <a:t>斯</a:t>
            </a:r>
            <a:r>
              <a:rPr lang="zh-CN" altLang="zh-CN" sz="1400" b="1" kern="100" dirty="0">
                <a:effectLst/>
                <a:latin typeface="等线" panose="02010600030101010101" pitchFamily="2" charset="-122"/>
                <a:ea typeface="宋体" panose="02010600030101010101" pitchFamily="2" charset="-122"/>
                <a:cs typeface="宋体" panose="02010600030101010101" pitchFamily="2" charset="-122"/>
              </a:rPr>
              <a:t>奈德解释道，</a:t>
            </a:r>
            <a:r>
              <a:rPr lang="en-US" altLang="zh-CN" sz="1400" b="1" kern="100" dirty="0">
                <a:effectLst/>
                <a:latin typeface="+mn-ea"/>
                <a:cs typeface="宋体" panose="02010600030101010101" pitchFamily="2" charset="-122"/>
              </a:rPr>
              <a:t>“</a:t>
            </a:r>
            <a:r>
              <a:rPr lang="zh-CN" altLang="zh-CN" sz="1400" b="1" kern="100" dirty="0">
                <a:effectLst/>
                <a:latin typeface="+mn-ea"/>
                <a:cs typeface="宋体" panose="02010600030101010101" pitchFamily="2" charset="-122"/>
              </a:rPr>
              <a:t>这是《华严经》教义里的一个关键意象。</a:t>
            </a:r>
            <a:r>
              <a:rPr lang="en-US" altLang="zh-CN" sz="1400" b="1" kern="100" dirty="0">
                <a:effectLst/>
                <a:latin typeface="+mn-ea"/>
                <a:cs typeface="宋体" panose="02010600030101010101" pitchFamily="2" charset="-122"/>
              </a:rPr>
              <a:t>[…] </a:t>
            </a:r>
            <a:r>
              <a:rPr lang="zh-CN" altLang="zh-CN" sz="1400" b="1" kern="100" dirty="0">
                <a:solidFill>
                  <a:srgbClr val="811C17"/>
                </a:solidFill>
                <a:effectLst/>
                <a:latin typeface="+mn-ea"/>
                <a:cs typeface="宋体" panose="02010600030101010101" pitchFamily="2" charset="-122"/>
              </a:rPr>
              <a:t>多镜多映射，宇宙本来面目</a:t>
            </a:r>
            <a:r>
              <a:rPr lang="en-US" altLang="zh-CN" sz="1400" b="1" kern="100" dirty="0">
                <a:effectLst/>
                <a:latin typeface="+mn-ea"/>
                <a:cs typeface="宋体" panose="02010600030101010101" pitchFamily="2" charset="-122"/>
              </a:rPr>
              <a:t>” </a:t>
            </a:r>
            <a:r>
              <a:rPr lang="en-US" altLang="zh-CN" sz="1400" b="1" kern="100" dirty="0">
                <a:effectLst/>
                <a:latin typeface="等线" panose="02010600030101010101" pitchFamily="2" charset="-122"/>
                <a:ea typeface="宋体" panose="02010600030101010101" pitchFamily="2" charset="-122"/>
                <a:cs typeface="宋体" panose="02010600030101010101" pitchFamily="2" charset="-122"/>
              </a:rPr>
              <a:t>(</a:t>
            </a:r>
            <a:r>
              <a:rPr lang="en-US" altLang="zh-CN" sz="1400" b="1" kern="100" dirty="0">
                <a:effectLst/>
                <a:ea typeface="宋体" panose="02010600030101010101" pitchFamily="2" charset="-122"/>
                <a:cs typeface="宋体" panose="02010600030101010101" pitchFamily="2" charset="-122"/>
              </a:rPr>
              <a:t>It’s a key image in </a:t>
            </a:r>
            <a:r>
              <a:rPr lang="en-US" altLang="zh-CN" sz="1400" b="1" kern="100" dirty="0" err="1">
                <a:effectLst/>
                <a:ea typeface="宋体" panose="02010600030101010101" pitchFamily="2" charset="-122"/>
                <a:cs typeface="宋体" panose="02010600030101010101" pitchFamily="2" charset="-122"/>
              </a:rPr>
              <a:t>Avatamsaka</a:t>
            </a:r>
            <a:r>
              <a:rPr lang="en-US" altLang="zh-CN" sz="1400" b="1" kern="100" dirty="0">
                <a:effectLst/>
                <a:ea typeface="宋体" panose="02010600030101010101" pitchFamily="2" charset="-122"/>
                <a:cs typeface="宋体" panose="02010600030101010101" pitchFamily="2" charset="-122"/>
              </a:rPr>
              <a:t> philosophy. …</a:t>
            </a:r>
            <a:r>
              <a:rPr lang="en-US" altLang="zh-CN" sz="1400" b="1" kern="100" dirty="0">
                <a:ea typeface="宋体" panose="02010600030101010101" pitchFamily="2" charset="-122"/>
                <a:cs typeface="宋体" panose="02010600030101010101" pitchFamily="2" charset="-122"/>
              </a:rPr>
              <a:t>…</a:t>
            </a:r>
            <a:r>
              <a:rPr lang="en-US" altLang="zh-CN" sz="1400" b="1" kern="100" dirty="0">
                <a:solidFill>
                  <a:srgbClr val="326638"/>
                </a:solidFill>
                <a:effectLst/>
                <a:ea typeface="宋体" panose="02010600030101010101" pitchFamily="2" charset="-122"/>
                <a:cs typeface="宋体" panose="02010600030101010101" pitchFamily="2" charset="-122"/>
              </a:rPr>
              <a:t>Multiple reflections in multiple mirrors</a:t>
            </a:r>
            <a:r>
              <a:rPr lang="en-US" altLang="zh-CN" sz="1400" b="1" kern="100" dirty="0">
                <a:effectLst/>
                <a:ea typeface="宋体" panose="02010600030101010101" pitchFamily="2" charset="-122"/>
                <a:cs typeface="宋体" panose="02010600030101010101" pitchFamily="2" charset="-122"/>
              </a:rPr>
              <a:t>, that’s what the universe is like</a:t>
            </a:r>
            <a:r>
              <a:rPr lang="en-US" altLang="zh-CN" sz="1400" b="1" kern="100" dirty="0">
                <a:effectLst/>
                <a:latin typeface="等线" panose="02010600030101010101" pitchFamily="2" charset="-122"/>
                <a:ea typeface="宋体" panose="02010600030101010101" pitchFamily="2" charset="-122"/>
                <a:cs typeface="宋体" panose="02010600030101010101" pitchFamily="2" charset="-122"/>
              </a:rPr>
              <a:t>.)</a:t>
            </a:r>
            <a:endPar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75065657"/>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B1EB03C-D22F-463D-BC21-61751DB4B9B0}"/>
              </a:ext>
            </a:extLst>
          </p:cNvPr>
          <p:cNvSpPr txBox="1">
            <a:spLocks noChangeArrowheads="1"/>
          </p:cNvSpPr>
          <p:nvPr/>
        </p:nvSpPr>
        <p:spPr>
          <a:xfrm>
            <a:off x="467544" y="548680"/>
            <a:ext cx="8352928" cy="36878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ct val="0"/>
              </a:spcBef>
              <a:buFontTx/>
              <a:buNone/>
            </a:pPr>
            <a:r>
              <a:rPr lang="en-US" altLang="zh-CN" sz="1600" b="1" dirty="0">
                <a:solidFill>
                  <a:srgbClr val="811C17"/>
                </a:solidFill>
              </a:rPr>
              <a:t>“Walking on Walking” as a Strange Attractor</a:t>
            </a:r>
          </a:p>
          <a:p>
            <a:pPr marL="0" indent="0">
              <a:lnSpc>
                <a:spcPct val="110000"/>
              </a:lnSpc>
              <a:spcBef>
                <a:spcPct val="0"/>
              </a:spcBef>
              <a:buFontTx/>
              <a:buNone/>
            </a:pPr>
            <a:endParaRPr lang="en-US" altLang="zh-CN" sz="1600" b="1" dirty="0">
              <a:solidFill>
                <a:srgbClr val="006600"/>
              </a:solidFill>
            </a:endParaRPr>
          </a:p>
          <a:p>
            <a:pPr marL="0" indent="0">
              <a:lnSpc>
                <a:spcPct val="110000"/>
              </a:lnSpc>
              <a:spcBef>
                <a:spcPct val="0"/>
              </a:spcBef>
              <a:buFontTx/>
              <a:buNone/>
            </a:pPr>
            <a:r>
              <a:rPr lang="en-US" altLang="zh-CN" sz="1600" b="1" dirty="0">
                <a:solidFill>
                  <a:srgbClr val="003366"/>
                </a:solidFill>
              </a:rPr>
              <a:t>Snyder’s Epigraph in “The Dance” of </a:t>
            </a:r>
            <a:r>
              <a:rPr lang="en-US" altLang="zh-CN" sz="1600" b="1" i="1" dirty="0">
                <a:solidFill>
                  <a:srgbClr val="003366"/>
                </a:solidFill>
              </a:rPr>
              <a:t>MRWE</a:t>
            </a:r>
            <a:r>
              <a:rPr lang="en-US" altLang="zh-CN" sz="1600" b="1" dirty="0">
                <a:solidFill>
                  <a:srgbClr val="003366"/>
                </a:solidFill>
              </a:rPr>
              <a:t>:</a:t>
            </a:r>
          </a:p>
          <a:p>
            <a:pPr marL="0" indent="0">
              <a:lnSpc>
                <a:spcPct val="110000"/>
              </a:lnSpc>
              <a:buFontTx/>
              <a:buNone/>
            </a:pPr>
            <a:r>
              <a:rPr lang="en-US" altLang="zh-CN" sz="1600" b="1" i="1" dirty="0"/>
              <a:t>“Against its will, energy is doing something productive, like the devil in medieval history. The principle is that nature does something against its own will and, by self-entanglement, produces beauty.”</a:t>
            </a:r>
            <a:endParaRPr lang="zh-CN" altLang="zh-CN" sz="1600" b="1" dirty="0"/>
          </a:p>
          <a:p>
            <a:pPr marL="0" indent="0">
              <a:lnSpc>
                <a:spcPct val="110000"/>
              </a:lnSpc>
              <a:buFontTx/>
              <a:buNone/>
            </a:pPr>
            <a:r>
              <a:rPr lang="en-US" altLang="zh-CN" sz="1600" b="1" i="1" dirty="0"/>
              <a:t>                                                                                                                              Otto </a:t>
            </a:r>
            <a:r>
              <a:rPr lang="en-US" altLang="zh-CN" sz="1600" b="1" i="1" dirty="0" err="1"/>
              <a:t>Rössler</a:t>
            </a:r>
            <a:endParaRPr lang="en-US" altLang="zh-CN" sz="1600" b="1" i="1" dirty="0"/>
          </a:p>
          <a:p>
            <a:pPr marL="0" indent="0">
              <a:lnSpc>
                <a:spcPct val="110000"/>
              </a:lnSpc>
              <a:buFontTx/>
              <a:buNone/>
            </a:pPr>
            <a:endParaRPr lang="en-US" altLang="zh-CN" sz="1600" b="1" dirty="0">
              <a:latin typeface="楷体" panose="02010609060101010101" pitchFamily="49" charset="-122"/>
              <a:ea typeface="楷体" panose="02010609060101010101" pitchFamily="49" charset="-122"/>
            </a:endParaRPr>
          </a:p>
          <a:p>
            <a:pPr marL="0" indent="0">
              <a:lnSpc>
                <a:spcPct val="110000"/>
              </a:lnSpc>
              <a:buFontTx/>
              <a:buNone/>
            </a:pPr>
            <a:r>
              <a:rPr lang="zh-CN" altLang="zh-CN" sz="1600" b="1" dirty="0">
                <a:solidFill>
                  <a:srgbClr val="002060"/>
                </a:solidFill>
                <a:latin typeface="楷体" panose="02010609060101010101" pitchFamily="49" charset="-122"/>
                <a:ea typeface="楷体" panose="02010609060101010101" pitchFamily="49" charset="-122"/>
              </a:rPr>
              <a:t>“能量悖其意愿，正施富有成效之能事，一如中世纪史上之魔鬼。此乃自然之准则，遂因自然常违其本意，得自魅纠缠之力而创造美。”</a:t>
            </a:r>
          </a:p>
          <a:p>
            <a:pPr marL="0" indent="0">
              <a:lnSpc>
                <a:spcPct val="110000"/>
              </a:lnSpc>
              <a:buFontTx/>
              <a:buNone/>
            </a:pPr>
            <a:r>
              <a:rPr lang="en-US" altLang="zh-CN" sz="1600" b="1" dirty="0">
                <a:latin typeface="楷体" panose="02010609060101010101" pitchFamily="49" charset="-122"/>
                <a:ea typeface="楷体" panose="02010609060101010101" pitchFamily="49" charset="-122"/>
              </a:rPr>
              <a:t>                                               </a:t>
            </a:r>
            <a:r>
              <a:rPr lang="zh-CN" altLang="zh-CN" sz="1600" b="1" dirty="0">
                <a:solidFill>
                  <a:srgbClr val="002060"/>
                </a:solidFill>
                <a:latin typeface="楷体" panose="02010609060101010101" pitchFamily="49" charset="-122"/>
                <a:ea typeface="楷体" panose="02010609060101010101" pitchFamily="49" charset="-122"/>
              </a:rPr>
              <a:t>奥托</a:t>
            </a:r>
            <a:r>
              <a:rPr lang="en-US" altLang="zh-CN" sz="1600" b="1" dirty="0">
                <a:solidFill>
                  <a:srgbClr val="002060"/>
                </a:solidFill>
                <a:latin typeface="楷体" panose="02010609060101010101" pitchFamily="49" charset="-122"/>
                <a:ea typeface="楷体" panose="02010609060101010101" pitchFamily="49" charset="-122"/>
              </a:rPr>
              <a:t>·</a:t>
            </a:r>
            <a:r>
              <a:rPr lang="zh-CN" altLang="zh-CN" sz="1600" b="1" dirty="0">
                <a:solidFill>
                  <a:srgbClr val="002060"/>
                </a:solidFill>
                <a:latin typeface="楷体" panose="02010609060101010101" pitchFamily="49" charset="-122"/>
                <a:ea typeface="楷体" panose="02010609060101010101" pitchFamily="49" charset="-122"/>
              </a:rPr>
              <a:t>罗斯勒</a:t>
            </a:r>
            <a:r>
              <a:rPr lang="en-US" altLang="zh-CN" sz="1600" b="1" dirty="0">
                <a:solidFill>
                  <a:srgbClr val="002060"/>
                </a:solidFill>
                <a:latin typeface="楷体" panose="02010609060101010101" pitchFamily="49" charset="-122"/>
                <a:ea typeface="楷体" panose="02010609060101010101" pitchFamily="49" charset="-122"/>
              </a:rPr>
              <a:t>  (</a:t>
            </a:r>
            <a:r>
              <a:rPr lang="zh-CN" altLang="en-US" sz="1600" b="1" dirty="0">
                <a:solidFill>
                  <a:srgbClr val="002060"/>
                </a:solidFill>
                <a:latin typeface="楷体" panose="02010609060101010101" pitchFamily="49" charset="-122"/>
                <a:ea typeface="楷体" panose="02010609060101010101" pitchFamily="49" charset="-122"/>
              </a:rPr>
              <a:t>谭琼琳译 神舞</a:t>
            </a:r>
            <a:r>
              <a:rPr lang="en-US" altLang="zh-CN" sz="1600" b="1" dirty="0">
                <a:solidFill>
                  <a:srgbClr val="002060"/>
                </a:solidFill>
                <a:latin typeface="楷体" panose="02010609060101010101" pitchFamily="49" charset="-122"/>
                <a:ea typeface="楷体" panose="02010609060101010101" pitchFamily="49" charset="-122"/>
              </a:rPr>
              <a:t>)</a:t>
            </a:r>
          </a:p>
          <a:p>
            <a:pPr marL="0" indent="0">
              <a:lnSpc>
                <a:spcPct val="110000"/>
              </a:lnSpc>
              <a:buFontTx/>
              <a:buNone/>
            </a:pPr>
            <a:endParaRPr lang="en-US" altLang="zh-CN" sz="1600" b="1" i="1" dirty="0"/>
          </a:p>
          <a:p>
            <a:pPr marL="0" indent="0">
              <a:lnSpc>
                <a:spcPct val="110000"/>
              </a:lnSpc>
              <a:spcBef>
                <a:spcPct val="0"/>
              </a:spcBef>
              <a:buFontTx/>
              <a:buNone/>
            </a:pPr>
            <a:r>
              <a:rPr lang="en-US" altLang="zh-CN" sz="1600" b="1" dirty="0"/>
              <a:t>When energy works against itself, it produces “something productive.” When nature works against itself, it produces something of beauty out of its own “self-entanglement”.     — Anthony Hunt                                     </a:t>
            </a:r>
          </a:p>
        </p:txBody>
      </p:sp>
      <p:sp>
        <p:nvSpPr>
          <p:cNvPr id="4" name="文本框 3">
            <a:extLst>
              <a:ext uri="{FF2B5EF4-FFF2-40B4-BE49-F238E27FC236}">
                <a16:creationId xmlns:a16="http://schemas.microsoft.com/office/drawing/2014/main" id="{C89D6077-7C20-45A5-9A05-97197344D33B}"/>
              </a:ext>
            </a:extLst>
          </p:cNvPr>
          <p:cNvSpPr txBox="1"/>
          <p:nvPr/>
        </p:nvSpPr>
        <p:spPr>
          <a:xfrm>
            <a:off x="2822205" y="4630570"/>
            <a:ext cx="5962848" cy="1234953"/>
          </a:xfrm>
          <a:prstGeom prst="rect">
            <a:avLst/>
          </a:prstGeom>
          <a:noFill/>
        </p:spPr>
        <p:txBody>
          <a:bodyPr wrap="square" rtlCol="0">
            <a:spAutoFit/>
          </a:bodyPr>
          <a:lstStyle/>
          <a:p>
            <a:pPr>
              <a:lnSpc>
                <a:spcPct val="120000"/>
              </a:lnSpc>
            </a:pPr>
            <a:r>
              <a:rPr lang="zh-CN" altLang="zh-CN" sz="1600" b="1" dirty="0">
                <a:solidFill>
                  <a:srgbClr val="002060"/>
                </a:solidFill>
                <a:latin typeface="+mn-ea"/>
              </a:rPr>
              <a:t>罗斯勒</a:t>
            </a:r>
            <a:r>
              <a:rPr lang="zh-CN" altLang="en-US" sz="1600" b="1" dirty="0">
                <a:solidFill>
                  <a:srgbClr val="002060"/>
                </a:solidFill>
                <a:latin typeface="+mn-ea"/>
              </a:rPr>
              <a:t>（</a:t>
            </a:r>
            <a:r>
              <a:rPr lang="en-US" altLang="zh-CN" sz="1600" b="1" dirty="0">
                <a:solidFill>
                  <a:srgbClr val="002060"/>
                </a:solidFill>
              </a:rPr>
              <a:t>1940- </a:t>
            </a:r>
            <a:r>
              <a:rPr lang="zh-CN" altLang="en-US" sz="1600" b="1" dirty="0">
                <a:solidFill>
                  <a:srgbClr val="002060"/>
                </a:solidFill>
                <a:latin typeface="+mn-ea"/>
              </a:rPr>
              <a:t>）：</a:t>
            </a:r>
            <a:r>
              <a:rPr lang="zh-CN" altLang="en-US" sz="1600" b="1" i="0" dirty="0">
                <a:effectLst/>
                <a:latin typeface="+mn-ea"/>
              </a:rPr>
              <a:t>德国生物化学家，他以研究混沌理论和称为罗斯勒吸引子的理论方程而闻名。由于担心大型强子对撞机会产生微型黑洞，他因参与未能成功阻止大型强子对撞机的诉讼而广为人知。</a:t>
            </a:r>
            <a:endParaRPr lang="zh-CN" altLang="en-US" sz="1600" b="1" dirty="0">
              <a:latin typeface="+mn-ea"/>
            </a:endParaRPr>
          </a:p>
        </p:txBody>
      </p:sp>
      <p:pic>
        <p:nvPicPr>
          <p:cNvPr id="5" name="Picture 5" descr="ANd9GcRy12QEjA3mWSaRgylLR-Sn1p-9er2LtIL-6k_Y85ZVMNtfQ3XgEg">
            <a:hlinkClick r:id="rId2"/>
            <a:extLst>
              <a:ext uri="{FF2B5EF4-FFF2-40B4-BE49-F238E27FC236}">
                <a16:creationId xmlns:a16="http://schemas.microsoft.com/office/drawing/2014/main" id="{46BDFF35-2C71-4D49-B6C2-25118193E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365104"/>
            <a:ext cx="1440160" cy="176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896176"/>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299px-Roessler_attractor">
            <a:hlinkClick r:id="rId2"/>
            <a:extLst>
              <a:ext uri="{FF2B5EF4-FFF2-40B4-BE49-F238E27FC236}">
                <a16:creationId xmlns:a16="http://schemas.microsoft.com/office/drawing/2014/main" id="{C50A9BE4-88CC-482E-B023-29B89D5E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620688"/>
            <a:ext cx="1656184" cy="181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a:extLst>
              <a:ext uri="{FF2B5EF4-FFF2-40B4-BE49-F238E27FC236}">
                <a16:creationId xmlns:a16="http://schemas.microsoft.com/office/drawing/2014/main" id="{0E77076A-7E20-41E9-ACD0-85533D020787}"/>
              </a:ext>
            </a:extLst>
          </p:cNvPr>
          <p:cNvSpPr txBox="1">
            <a:spLocks noChangeArrowheads="1"/>
          </p:cNvSpPr>
          <p:nvPr/>
        </p:nvSpPr>
        <p:spPr bwMode="auto">
          <a:xfrm>
            <a:off x="251520" y="2492896"/>
            <a:ext cx="20162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spcBef>
                <a:spcPct val="50000"/>
              </a:spcBef>
              <a:buFontTx/>
              <a:buNone/>
            </a:pPr>
            <a:r>
              <a:rPr lang="en-US" altLang="zh-CN" sz="1400" b="1" dirty="0">
                <a:solidFill>
                  <a:srgbClr val="006600"/>
                </a:solidFill>
                <a:ea typeface="宋体" panose="02010600030101010101" pitchFamily="2" charset="-122"/>
              </a:rPr>
              <a:t>the </a:t>
            </a:r>
            <a:r>
              <a:rPr lang="en-US" altLang="zh-CN" sz="1400" b="1" dirty="0" err="1">
                <a:solidFill>
                  <a:srgbClr val="006600"/>
                </a:solidFill>
                <a:ea typeface="宋体" panose="02010600030101010101" pitchFamily="2" charset="-122"/>
              </a:rPr>
              <a:t>Rössler</a:t>
            </a:r>
            <a:r>
              <a:rPr lang="en-US" altLang="zh-CN" sz="1400" b="1" dirty="0">
                <a:solidFill>
                  <a:srgbClr val="006600"/>
                </a:solidFill>
                <a:ea typeface="宋体" panose="02010600030101010101" pitchFamily="2" charset="-122"/>
              </a:rPr>
              <a:t> attractor </a:t>
            </a:r>
            <a:endParaRPr lang="zh-CN" altLang="en-US" sz="1400" b="1" dirty="0">
              <a:solidFill>
                <a:srgbClr val="006600"/>
              </a:solidFill>
              <a:ea typeface="宋体" panose="02010600030101010101" pitchFamily="2" charset="-122"/>
            </a:endParaRPr>
          </a:p>
        </p:txBody>
      </p:sp>
      <p:pic>
        <p:nvPicPr>
          <p:cNvPr id="6" name="Picture 9" descr="344px-RosslerStereo">
            <a:hlinkClick r:id="rId4"/>
            <a:extLst>
              <a:ext uri="{FF2B5EF4-FFF2-40B4-BE49-F238E27FC236}">
                <a16:creationId xmlns:a16="http://schemas.microsoft.com/office/drawing/2014/main" id="{4DA3B508-CB54-4B1B-AC4E-B69742096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138740"/>
            <a:ext cx="1487355" cy="181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9231490B-305D-4068-AF3D-3EC369AF07B8}"/>
              </a:ext>
            </a:extLst>
          </p:cNvPr>
          <p:cNvSpPr txBox="1">
            <a:spLocks noChangeArrowheads="1"/>
          </p:cNvSpPr>
          <p:nvPr/>
        </p:nvSpPr>
        <p:spPr bwMode="auto">
          <a:xfrm>
            <a:off x="95096" y="5068024"/>
            <a:ext cx="18002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spcBef>
                <a:spcPts val="0"/>
              </a:spcBef>
              <a:buFontTx/>
              <a:buNone/>
            </a:pPr>
            <a:r>
              <a:rPr lang="en-US" altLang="zh-CN" sz="1400" b="1" dirty="0" err="1">
                <a:solidFill>
                  <a:srgbClr val="006600"/>
                </a:solidFill>
                <a:ea typeface="宋体" panose="02010600030101010101" pitchFamily="2" charset="-122"/>
              </a:rPr>
              <a:t>Rössler</a:t>
            </a:r>
            <a:r>
              <a:rPr lang="en-US" altLang="zh-CN" sz="1400" b="1" dirty="0">
                <a:solidFill>
                  <a:srgbClr val="006600"/>
                </a:solidFill>
                <a:ea typeface="宋体" panose="02010600030101010101" pitchFamily="2" charset="-122"/>
              </a:rPr>
              <a:t> attractor </a:t>
            </a:r>
          </a:p>
          <a:p>
            <a:pPr>
              <a:spcBef>
                <a:spcPts val="0"/>
              </a:spcBef>
              <a:buFontTx/>
              <a:buNone/>
            </a:pPr>
            <a:r>
              <a:rPr lang="en-US" altLang="zh-CN" sz="1400" b="1" dirty="0">
                <a:solidFill>
                  <a:srgbClr val="006600"/>
                </a:solidFill>
                <a:ea typeface="宋体" panose="02010600030101010101" pitchFamily="2" charset="-122"/>
              </a:rPr>
              <a:t>a=0.2,  b=0.2, c=14</a:t>
            </a:r>
            <a:endParaRPr lang="zh-CN" altLang="en-US" sz="1400" b="1" dirty="0">
              <a:solidFill>
                <a:srgbClr val="006600"/>
              </a:solidFill>
              <a:ea typeface="宋体" panose="02010600030101010101" pitchFamily="2" charset="-122"/>
            </a:endParaRPr>
          </a:p>
        </p:txBody>
      </p:sp>
      <p:pic>
        <p:nvPicPr>
          <p:cNvPr id="8" name="Picture 9" descr="Rossler-3Dview">
            <a:extLst>
              <a:ext uri="{FF2B5EF4-FFF2-40B4-BE49-F238E27FC236}">
                <a16:creationId xmlns:a16="http://schemas.microsoft.com/office/drawing/2014/main" id="{ADFE2D34-1775-4A1B-9B79-59392F04BD9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77005" y="707289"/>
            <a:ext cx="1482233" cy="193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
            <a:extLst>
              <a:ext uri="{FF2B5EF4-FFF2-40B4-BE49-F238E27FC236}">
                <a16:creationId xmlns:a16="http://schemas.microsoft.com/office/drawing/2014/main" id="{57233A5F-BD5D-4C69-B7DD-C964ACC36036}"/>
              </a:ext>
            </a:extLst>
          </p:cNvPr>
          <p:cNvSpPr txBox="1">
            <a:spLocks noChangeArrowheads="1"/>
          </p:cNvSpPr>
          <p:nvPr/>
        </p:nvSpPr>
        <p:spPr bwMode="auto">
          <a:xfrm>
            <a:off x="2043019" y="2888087"/>
            <a:ext cx="2141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1400" b="1" dirty="0">
                <a:solidFill>
                  <a:srgbClr val="006600"/>
                </a:solidFill>
                <a:ea typeface="宋体" panose="02010600030101010101" pitchFamily="2" charset="-122"/>
              </a:rPr>
              <a:t>The </a:t>
            </a:r>
            <a:r>
              <a:rPr lang="en-US" altLang="zh-CN" sz="1400" b="1" dirty="0" err="1">
                <a:solidFill>
                  <a:srgbClr val="006600"/>
                </a:solidFill>
                <a:ea typeface="宋体" panose="02010600030101010101" pitchFamily="2" charset="-122"/>
              </a:rPr>
              <a:t>Rössler</a:t>
            </a:r>
            <a:r>
              <a:rPr lang="en-US" altLang="zh-CN" sz="1400" b="1" dirty="0">
                <a:solidFill>
                  <a:srgbClr val="006600"/>
                </a:solidFill>
                <a:ea typeface="宋体" panose="02010600030101010101" pitchFamily="2" charset="-122"/>
              </a:rPr>
              <a:t> attractor</a:t>
            </a:r>
          </a:p>
          <a:p>
            <a:pPr eaLnBrk="1" hangingPunct="1">
              <a:spcBef>
                <a:spcPct val="0"/>
              </a:spcBef>
              <a:buFontTx/>
              <a:buNone/>
            </a:pPr>
            <a:r>
              <a:rPr lang="en-US" altLang="zh-CN" sz="1400" b="1" i="1" dirty="0">
                <a:ea typeface="宋体" panose="02010600030101010101" pitchFamily="2" charset="-122"/>
              </a:rPr>
              <a:t>a</a:t>
            </a:r>
            <a:r>
              <a:rPr lang="en-US" altLang="zh-CN" sz="1400" b="1" dirty="0">
                <a:ea typeface="宋体" panose="02010600030101010101" pitchFamily="2" charset="-122"/>
              </a:rPr>
              <a:t>=0.432, </a:t>
            </a:r>
            <a:r>
              <a:rPr lang="en-US" altLang="zh-CN" sz="1400" b="1" i="1" dirty="0">
                <a:ea typeface="宋体" panose="02010600030101010101" pitchFamily="2" charset="-122"/>
              </a:rPr>
              <a:t>b</a:t>
            </a:r>
            <a:r>
              <a:rPr lang="en-US" altLang="zh-CN" sz="1400" b="1" dirty="0">
                <a:ea typeface="宋体" panose="02010600030101010101" pitchFamily="2" charset="-122"/>
              </a:rPr>
              <a:t>=2 and </a:t>
            </a:r>
            <a:r>
              <a:rPr lang="en-US" altLang="zh-CN" sz="1400" b="1" i="1" dirty="0">
                <a:ea typeface="宋体" panose="02010600030101010101" pitchFamily="2" charset="-122"/>
              </a:rPr>
              <a:t>c</a:t>
            </a:r>
            <a:r>
              <a:rPr lang="en-US" altLang="zh-CN" sz="1400" b="1" dirty="0">
                <a:ea typeface="宋体" panose="02010600030101010101" pitchFamily="2" charset="-122"/>
              </a:rPr>
              <a:t>=4 </a:t>
            </a:r>
            <a:endParaRPr lang="zh-CN" altLang="en-US" sz="1400" b="1" dirty="0">
              <a:ea typeface="宋体" panose="02010600030101010101" pitchFamily="2" charset="-122"/>
            </a:endParaRPr>
          </a:p>
        </p:txBody>
      </p:sp>
      <p:pic>
        <p:nvPicPr>
          <p:cNvPr id="10" name="Picture 8" descr="8ATWY)YC_N1)@10972AMR4S">
            <a:extLst>
              <a:ext uri="{FF2B5EF4-FFF2-40B4-BE49-F238E27FC236}">
                <a16:creationId xmlns:a16="http://schemas.microsoft.com/office/drawing/2014/main" id="{EE4F4BB7-A317-46C1-9735-A47AD1E198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102" y="3574005"/>
            <a:ext cx="1391751" cy="18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背景图案&#10;&#10;描述已自动生成">
            <a:extLst>
              <a:ext uri="{FF2B5EF4-FFF2-40B4-BE49-F238E27FC236}">
                <a16:creationId xmlns:a16="http://schemas.microsoft.com/office/drawing/2014/main" id="{047AB631-18A0-4EFF-A964-AF4E8AA23B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3054" y="645517"/>
            <a:ext cx="1328743" cy="1937750"/>
          </a:xfrm>
          <a:prstGeom prst="rect">
            <a:avLst/>
          </a:prstGeom>
        </p:spPr>
      </p:pic>
      <p:sp>
        <p:nvSpPr>
          <p:cNvPr id="13" name="文本框 12">
            <a:extLst>
              <a:ext uri="{FF2B5EF4-FFF2-40B4-BE49-F238E27FC236}">
                <a16:creationId xmlns:a16="http://schemas.microsoft.com/office/drawing/2014/main" id="{F51ABA3D-C668-4A61-9C28-5266223E65B1}"/>
              </a:ext>
            </a:extLst>
          </p:cNvPr>
          <p:cNvSpPr txBox="1"/>
          <p:nvPr/>
        </p:nvSpPr>
        <p:spPr>
          <a:xfrm>
            <a:off x="1524188" y="5605902"/>
            <a:ext cx="2141890" cy="307777"/>
          </a:xfrm>
          <a:prstGeom prst="rect">
            <a:avLst/>
          </a:prstGeom>
          <a:noFill/>
        </p:spPr>
        <p:txBody>
          <a:bodyPr wrap="square" rtlCol="0">
            <a:spAutoFit/>
          </a:bodyPr>
          <a:lstStyle/>
          <a:p>
            <a:r>
              <a:rPr lang="zh-CN" altLang="en-US" sz="1400" b="1" i="0" dirty="0">
                <a:solidFill>
                  <a:srgbClr val="002060"/>
                </a:solidFill>
                <a:effectLst/>
                <a:latin typeface="PingFang SC"/>
              </a:rPr>
              <a:t>一组三元非线性微分方程</a:t>
            </a:r>
            <a:endParaRPr lang="zh-CN" altLang="en-US" sz="1400" b="1" dirty="0">
              <a:solidFill>
                <a:srgbClr val="002060"/>
              </a:solidFill>
            </a:endParaRPr>
          </a:p>
        </p:txBody>
      </p:sp>
      <p:pic>
        <p:nvPicPr>
          <p:cNvPr id="15" name="图片 14" descr="图片包含 背景图案&#10;&#10;描述已自动生成">
            <a:extLst>
              <a:ext uri="{FF2B5EF4-FFF2-40B4-BE49-F238E27FC236}">
                <a16:creationId xmlns:a16="http://schemas.microsoft.com/office/drawing/2014/main" id="{B2F9B0D4-8C27-497B-9394-830543135A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4366" y="620688"/>
            <a:ext cx="1356855" cy="1980083"/>
          </a:xfrm>
          <a:prstGeom prst="rect">
            <a:avLst/>
          </a:prstGeom>
        </p:spPr>
      </p:pic>
      <p:pic>
        <p:nvPicPr>
          <p:cNvPr id="17" name="图片 16" descr="图片包含 背景图案&#10;&#10;描述已自动生成">
            <a:extLst>
              <a:ext uri="{FF2B5EF4-FFF2-40B4-BE49-F238E27FC236}">
                <a16:creationId xmlns:a16="http://schemas.microsoft.com/office/drawing/2014/main" id="{E8610ADA-8D95-4E12-983E-F4DE371CC9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8735" y="559919"/>
            <a:ext cx="1427364" cy="2062986"/>
          </a:xfrm>
          <a:prstGeom prst="rect">
            <a:avLst/>
          </a:prstGeom>
        </p:spPr>
      </p:pic>
      <p:pic>
        <p:nvPicPr>
          <p:cNvPr id="19" name="图片 18" descr="背景图案&#10;&#10;描述已自动生成">
            <a:extLst>
              <a:ext uri="{FF2B5EF4-FFF2-40B4-BE49-F238E27FC236}">
                <a16:creationId xmlns:a16="http://schemas.microsoft.com/office/drawing/2014/main" id="{38D7EEA7-7763-4535-B075-3A010C3700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0" y="2800673"/>
            <a:ext cx="1296144" cy="2062986"/>
          </a:xfrm>
          <a:prstGeom prst="rect">
            <a:avLst/>
          </a:prstGeom>
        </p:spPr>
      </p:pic>
      <p:pic>
        <p:nvPicPr>
          <p:cNvPr id="21" name="图片 20" descr="图示&#10;&#10;中度可信度描述已自动生成">
            <a:extLst>
              <a:ext uri="{FF2B5EF4-FFF2-40B4-BE49-F238E27FC236}">
                <a16:creationId xmlns:a16="http://schemas.microsoft.com/office/drawing/2014/main" id="{EADCF363-7209-4804-8BCC-7C885C5721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89802" y="3138740"/>
            <a:ext cx="2558661" cy="1386851"/>
          </a:xfrm>
          <a:prstGeom prst="rect">
            <a:avLst/>
          </a:prstGeom>
        </p:spPr>
      </p:pic>
      <p:sp>
        <p:nvSpPr>
          <p:cNvPr id="22" name="文本框 21">
            <a:extLst>
              <a:ext uri="{FF2B5EF4-FFF2-40B4-BE49-F238E27FC236}">
                <a16:creationId xmlns:a16="http://schemas.microsoft.com/office/drawing/2014/main" id="{A0FFA9B9-6206-4522-978A-E5A2A7347968}"/>
              </a:ext>
            </a:extLst>
          </p:cNvPr>
          <p:cNvSpPr txBox="1"/>
          <p:nvPr/>
        </p:nvSpPr>
        <p:spPr>
          <a:xfrm>
            <a:off x="3887303" y="5012461"/>
            <a:ext cx="5161601" cy="1323439"/>
          </a:xfrm>
          <a:prstGeom prst="rect">
            <a:avLst/>
          </a:prstGeom>
          <a:noFill/>
        </p:spPr>
        <p:txBody>
          <a:bodyPr wrap="square" rtlCol="0">
            <a:spAutoFit/>
          </a:bodyPr>
          <a:lstStyle/>
          <a:p>
            <a:r>
              <a:rPr lang="en-US" altLang="zh-CN" sz="1600" b="1" dirty="0">
                <a:solidFill>
                  <a:srgbClr val="002060"/>
                </a:solidFill>
              </a:rPr>
              <a:t>When a parameter value is varied, bifurcations may occur.</a:t>
            </a:r>
          </a:p>
          <a:p>
            <a:endParaRPr lang="en-US" altLang="zh-CN" sz="1600" b="1" dirty="0">
              <a:solidFill>
                <a:srgbClr val="002060"/>
              </a:solidFill>
            </a:endParaRPr>
          </a:p>
          <a:p>
            <a:r>
              <a:rPr lang="en-US" altLang="zh-CN" sz="1600" b="1" dirty="0">
                <a:solidFill>
                  <a:srgbClr val="002060"/>
                </a:solidFill>
              </a:rPr>
              <a:t>There is not a single </a:t>
            </a:r>
            <a:r>
              <a:rPr lang="en-US" altLang="zh-CN" sz="1600" b="1" dirty="0" err="1">
                <a:solidFill>
                  <a:srgbClr val="002060"/>
                </a:solidFill>
              </a:rPr>
              <a:t>Rössler</a:t>
            </a:r>
            <a:r>
              <a:rPr lang="en-US" altLang="zh-CN" sz="1600" b="1" dirty="0">
                <a:solidFill>
                  <a:srgbClr val="002060"/>
                </a:solidFill>
              </a:rPr>
              <a:t> system but a full collection of different sets of ordinary differential equations with different topologies. </a:t>
            </a:r>
            <a:endParaRPr lang="en-US" altLang="zh-CN" sz="1400" b="1" dirty="0">
              <a:solidFill>
                <a:srgbClr val="002060"/>
              </a:solidFill>
            </a:endParaRPr>
          </a:p>
        </p:txBody>
      </p:sp>
    </p:spTree>
    <p:extLst>
      <p:ext uri="{BB962C8B-B14F-4D97-AF65-F5344CB8AC3E}">
        <p14:creationId xmlns:p14="http://schemas.microsoft.com/office/powerpoint/2010/main" val="330685767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C5B5A37-9364-485B-80FA-A453C913A891}"/>
              </a:ext>
            </a:extLst>
          </p:cNvPr>
          <p:cNvSpPr txBox="1"/>
          <p:nvPr/>
        </p:nvSpPr>
        <p:spPr>
          <a:xfrm>
            <a:off x="503548" y="692696"/>
            <a:ext cx="8136904" cy="5046253"/>
          </a:xfrm>
          <a:prstGeom prst="rect">
            <a:avLst/>
          </a:prstGeom>
          <a:noFill/>
        </p:spPr>
        <p:txBody>
          <a:bodyPr wrap="square" rtlCol="0">
            <a:spAutoFit/>
          </a:bodyPr>
          <a:lstStyle/>
          <a:p>
            <a:pPr>
              <a:lnSpc>
                <a:spcPct val="120000"/>
              </a:lnSpc>
            </a:pPr>
            <a:r>
              <a:rPr lang="zh-CN" altLang="en-US" sz="1600" b="1" dirty="0">
                <a:solidFill>
                  <a:srgbClr val="811C17"/>
                </a:solidFill>
              </a:rPr>
              <a:t>解码</a:t>
            </a:r>
            <a:r>
              <a:rPr lang="en-US" altLang="zh-CN" sz="1600" b="1" dirty="0">
                <a:solidFill>
                  <a:srgbClr val="811C17"/>
                </a:solidFill>
              </a:rPr>
              <a:t>《</a:t>
            </a:r>
            <a:r>
              <a:rPr lang="zh-CN" altLang="en-US" sz="1600" b="1" dirty="0">
                <a:solidFill>
                  <a:srgbClr val="811C17"/>
                </a:solidFill>
              </a:rPr>
              <a:t>山河无尽</a:t>
            </a:r>
            <a:r>
              <a:rPr lang="en-US" altLang="zh-CN" sz="1600" b="1" dirty="0">
                <a:solidFill>
                  <a:srgbClr val="811C17"/>
                </a:solidFill>
              </a:rPr>
              <a:t>》Ku</a:t>
            </a:r>
            <a:r>
              <a:rPr lang="zh-CN" altLang="en-US" sz="1600" b="1" dirty="0">
                <a:solidFill>
                  <a:srgbClr val="811C17"/>
                </a:solidFill>
              </a:rPr>
              <a:t>机构机制：</a:t>
            </a:r>
            <a:r>
              <a:rPr lang="en-US" altLang="zh-CN" sz="1600" b="1" dirty="0">
                <a:solidFill>
                  <a:srgbClr val="811C17"/>
                </a:solidFill>
              </a:rPr>
              <a:t> “walking on walking”</a:t>
            </a:r>
            <a:r>
              <a:rPr lang="zh-CN" altLang="en-US" sz="1600" b="1" dirty="0">
                <a:solidFill>
                  <a:srgbClr val="811C17"/>
                </a:solidFill>
              </a:rPr>
              <a:t>奇异吸引子及其变体</a:t>
            </a:r>
            <a:endParaRPr lang="en-US" altLang="zh-CN" sz="1600" b="1" dirty="0">
              <a:solidFill>
                <a:srgbClr val="811C17"/>
              </a:solidFill>
            </a:endParaRPr>
          </a:p>
          <a:p>
            <a:pPr>
              <a:lnSpc>
                <a:spcPct val="120000"/>
              </a:lnSpc>
            </a:pPr>
            <a:endParaRPr lang="en-US" altLang="zh-CN" sz="1600" b="1" dirty="0">
              <a:solidFill>
                <a:srgbClr val="811C17"/>
              </a:solidFill>
            </a:endParaRPr>
          </a:p>
          <a:p>
            <a:pPr marL="285750" indent="-285750">
              <a:lnSpc>
                <a:spcPct val="120000"/>
              </a:lnSpc>
              <a:buFont typeface="Arial" panose="020B0604020202020204" pitchFamily="34" charset="0"/>
              <a:buChar char="•"/>
            </a:pPr>
            <a:r>
              <a:rPr lang="zh-CN" altLang="en-US" sz="1600" b="1" dirty="0">
                <a:solidFill>
                  <a:srgbClr val="002060"/>
                </a:solidFill>
              </a:rPr>
              <a:t>如果将</a:t>
            </a:r>
            <a:r>
              <a:rPr lang="en-US" altLang="zh-CN" sz="1600" b="1" dirty="0">
                <a:solidFill>
                  <a:srgbClr val="326638"/>
                </a:solidFill>
              </a:rPr>
              <a:t>mountains and rivers</a:t>
            </a:r>
            <a:r>
              <a:rPr lang="zh-CN" altLang="en-US" sz="1600" b="1" dirty="0">
                <a:solidFill>
                  <a:srgbClr val="002060"/>
                </a:solidFill>
              </a:rPr>
              <a:t>视为宇宙规律的有形表现，那么宇宙间所有的行走物体都是在同一轨道上进行循环运动。</a:t>
            </a:r>
            <a:r>
              <a:rPr lang="en-US" altLang="zh-CN" sz="1600" b="1" dirty="0">
                <a:solidFill>
                  <a:srgbClr val="811C17"/>
                </a:solidFill>
              </a:rPr>
              <a:t> </a:t>
            </a:r>
            <a:r>
              <a:rPr lang="zh-CN" altLang="en-US" sz="1600" b="1" dirty="0">
                <a:solidFill>
                  <a:srgbClr val="002060"/>
                </a:solidFill>
              </a:rPr>
              <a:t>作为统摄的最大</a:t>
            </a:r>
            <a:r>
              <a:rPr lang="en-US" altLang="zh-CN" sz="1600" b="1" dirty="0">
                <a:solidFill>
                  <a:srgbClr val="002060"/>
                </a:solidFill>
              </a:rPr>
              <a:t>Ku</a:t>
            </a:r>
            <a:r>
              <a:rPr lang="zh-CN" altLang="en-US" sz="1600" b="1" dirty="0">
                <a:solidFill>
                  <a:srgbClr val="002060"/>
                </a:solidFill>
              </a:rPr>
              <a:t>，</a:t>
            </a:r>
            <a:r>
              <a:rPr lang="en-US" altLang="zh-CN" sz="1600" b="1" dirty="0">
                <a:solidFill>
                  <a:srgbClr val="326638"/>
                </a:solidFill>
              </a:rPr>
              <a:t>walking on walking</a:t>
            </a:r>
            <a:r>
              <a:rPr lang="zh-CN" altLang="en-US" sz="1600" b="1" dirty="0">
                <a:solidFill>
                  <a:srgbClr val="002060"/>
                </a:solidFill>
              </a:rPr>
              <a:t>在行走时吸引了无数</a:t>
            </a:r>
            <a:r>
              <a:rPr lang="zh-CN" altLang="en-US" sz="1600" b="1" dirty="0">
                <a:solidFill>
                  <a:srgbClr val="326638"/>
                </a:solidFill>
              </a:rPr>
              <a:t>自相似的小</a:t>
            </a:r>
            <a:r>
              <a:rPr lang="en-US" altLang="zh-CN" sz="1600" b="1" dirty="0" err="1">
                <a:solidFill>
                  <a:srgbClr val="326638"/>
                </a:solidFill>
              </a:rPr>
              <a:t>ku</a:t>
            </a:r>
            <a:r>
              <a:rPr lang="zh-CN" altLang="en-US" sz="1600" b="1" dirty="0">
                <a:solidFill>
                  <a:srgbClr val="002060"/>
                </a:solidFill>
              </a:rPr>
              <a:t>行走在其轨道上做循环运动，自行构建了一个主题结构机制，旨在解决</a:t>
            </a:r>
            <a:r>
              <a:rPr lang="zh-CN" altLang="en-US" sz="1600" b="1" dirty="0">
                <a:solidFill>
                  <a:srgbClr val="326638"/>
                </a:solidFill>
              </a:rPr>
              <a:t>“无尽”</a:t>
            </a:r>
            <a:r>
              <a:rPr lang="zh-CN" altLang="en-US" sz="1600" b="1" dirty="0">
                <a:solidFill>
                  <a:srgbClr val="002060"/>
                </a:solidFill>
              </a:rPr>
              <a:t>的问题，达到</a:t>
            </a:r>
            <a:r>
              <a:rPr lang="zh-CN" altLang="en-US" sz="1600" b="1" dirty="0">
                <a:solidFill>
                  <a:srgbClr val="326638"/>
                </a:solidFill>
              </a:rPr>
              <a:t>时空一体</a:t>
            </a:r>
            <a:r>
              <a:rPr lang="zh-CN" altLang="en-US" sz="1600" b="1" dirty="0">
                <a:solidFill>
                  <a:srgbClr val="002060"/>
                </a:solidFill>
              </a:rPr>
              <a:t>的效果。</a:t>
            </a:r>
            <a:endParaRPr lang="en-US" altLang="zh-CN" sz="1600" b="1" dirty="0">
              <a:solidFill>
                <a:srgbClr val="002060"/>
              </a:solidFill>
            </a:endParaRPr>
          </a:p>
          <a:p>
            <a:pPr>
              <a:lnSpc>
                <a:spcPct val="120000"/>
              </a:lnSpc>
            </a:pPr>
            <a:endParaRPr lang="en-US" altLang="zh-CN" sz="1600" b="1" dirty="0">
              <a:solidFill>
                <a:srgbClr val="002060"/>
              </a:solidFill>
            </a:endParaRPr>
          </a:p>
          <a:p>
            <a:pPr marL="285750" indent="-285750">
              <a:lnSpc>
                <a:spcPct val="120000"/>
              </a:lnSpc>
              <a:buFont typeface="Arial" panose="020B0604020202020204" pitchFamily="34" charset="0"/>
              <a:buChar char="•"/>
            </a:pPr>
            <a:r>
              <a:rPr lang="zh-CN" altLang="en-US" sz="1600" b="1" dirty="0">
                <a:solidFill>
                  <a:srgbClr val="002060"/>
                </a:solidFill>
              </a:rPr>
              <a:t>自相似的小</a:t>
            </a:r>
            <a:r>
              <a:rPr lang="en-US" altLang="zh-CN" sz="1600" b="1" dirty="0" err="1">
                <a:solidFill>
                  <a:srgbClr val="002060"/>
                </a:solidFill>
              </a:rPr>
              <a:t>ku</a:t>
            </a:r>
            <a:r>
              <a:rPr lang="zh-CN" altLang="en-US" sz="1600" b="1" dirty="0">
                <a:solidFill>
                  <a:srgbClr val="002060"/>
                </a:solidFill>
              </a:rPr>
              <a:t>揭示了自然的分形本质，作为</a:t>
            </a:r>
            <a:r>
              <a:rPr lang="en-US" altLang="zh-CN" sz="1600" b="1" dirty="0">
                <a:solidFill>
                  <a:srgbClr val="326638"/>
                </a:solidFill>
              </a:rPr>
              <a:t>walking on walking</a:t>
            </a:r>
            <a:r>
              <a:rPr lang="zh-CN" altLang="en-US" sz="1600" b="1" dirty="0">
                <a:solidFill>
                  <a:srgbClr val="002060"/>
                </a:solidFill>
              </a:rPr>
              <a:t>的变体，自相似的小</a:t>
            </a:r>
            <a:r>
              <a:rPr lang="en-US" altLang="zh-CN" sz="1600" b="1" dirty="0" err="1">
                <a:solidFill>
                  <a:srgbClr val="002060"/>
                </a:solidFill>
              </a:rPr>
              <a:t>ku</a:t>
            </a:r>
            <a:r>
              <a:rPr lang="zh-CN" altLang="en-US" sz="1600" b="1" dirty="0">
                <a:solidFill>
                  <a:srgbClr val="002060"/>
                </a:solidFill>
              </a:rPr>
              <a:t>的参数值发生变化，就会导致诗节的分形。无数的自然分形就会达到</a:t>
            </a:r>
            <a:r>
              <a:rPr lang="zh-CN" altLang="en-US" sz="1600" b="1" dirty="0">
                <a:solidFill>
                  <a:srgbClr val="326638"/>
                </a:solidFill>
              </a:rPr>
              <a:t>“无尽”</a:t>
            </a:r>
            <a:r>
              <a:rPr lang="zh-CN" altLang="en-US" sz="1600" b="1" dirty="0">
                <a:solidFill>
                  <a:srgbClr val="002060"/>
                </a:solidFill>
              </a:rPr>
              <a:t>的效果。</a:t>
            </a:r>
            <a:endParaRPr lang="en-US" altLang="zh-CN" sz="1600" b="1" dirty="0">
              <a:solidFill>
                <a:srgbClr val="002060"/>
              </a:solidFill>
            </a:endParaRPr>
          </a:p>
          <a:p>
            <a:r>
              <a:rPr lang="en-US" altLang="zh-CN" sz="1600" b="1" dirty="0">
                <a:solidFill>
                  <a:srgbClr val="811C17"/>
                </a:solidFill>
              </a:rPr>
              <a:t>      cf.</a:t>
            </a:r>
            <a:r>
              <a:rPr lang="zh-CN" altLang="en-US" sz="1600" b="1" dirty="0">
                <a:solidFill>
                  <a:srgbClr val="811C17"/>
                </a:solidFill>
              </a:rPr>
              <a:t> </a:t>
            </a:r>
            <a:r>
              <a:rPr lang="en-US" altLang="zh-CN" sz="1600" b="1" dirty="0">
                <a:solidFill>
                  <a:srgbClr val="811C17"/>
                </a:solidFill>
              </a:rPr>
              <a:t>When a parameter value is varied, bifurcations may occur.</a:t>
            </a:r>
          </a:p>
          <a:p>
            <a:pPr>
              <a:lnSpc>
                <a:spcPct val="120000"/>
              </a:lnSpc>
            </a:pPr>
            <a:endParaRPr lang="en-US" altLang="zh-CN" sz="1600" b="1" dirty="0">
              <a:solidFill>
                <a:srgbClr val="002060"/>
              </a:solidFill>
            </a:endParaRPr>
          </a:p>
          <a:p>
            <a:pPr marL="285750" indent="-285750">
              <a:lnSpc>
                <a:spcPct val="120000"/>
              </a:lnSpc>
              <a:buFont typeface="Arial" panose="020B0604020202020204" pitchFamily="34" charset="0"/>
              <a:buChar char="•"/>
            </a:pPr>
            <a:r>
              <a:rPr lang="zh-CN" altLang="en-US" sz="1600" b="1" dirty="0">
                <a:solidFill>
                  <a:srgbClr val="002060"/>
                </a:solidFill>
              </a:rPr>
              <a:t>长诗</a:t>
            </a:r>
            <a:r>
              <a:rPr lang="en-US" altLang="zh-CN" sz="1600" b="1" dirty="0">
                <a:solidFill>
                  <a:srgbClr val="002060"/>
                </a:solidFill>
              </a:rPr>
              <a:t>《</a:t>
            </a:r>
            <a:r>
              <a:rPr lang="zh-CN" altLang="en-US" sz="1600" b="1" dirty="0">
                <a:solidFill>
                  <a:srgbClr val="002060"/>
                </a:solidFill>
              </a:rPr>
              <a:t>山河无尽</a:t>
            </a:r>
            <a:r>
              <a:rPr lang="en-US" altLang="zh-CN" sz="1600" b="1" dirty="0">
                <a:solidFill>
                  <a:srgbClr val="002060"/>
                </a:solidFill>
              </a:rPr>
              <a:t>》</a:t>
            </a:r>
            <a:r>
              <a:rPr lang="zh-CN" altLang="en-US" sz="1600" b="1" dirty="0">
                <a:solidFill>
                  <a:srgbClr val="002060"/>
                </a:solidFill>
              </a:rPr>
              <a:t>并非是一个单一的系统，诗人写作参数值的变化，导致写作的主题、形式、结构、能量都发生变化，同时也使得读者的阅读和诠释异彩纷呈，其结果就是</a:t>
            </a:r>
            <a:r>
              <a:rPr lang="zh-CN" altLang="en-US" sz="1600" b="1" dirty="0">
                <a:solidFill>
                  <a:srgbClr val="326638"/>
                </a:solidFill>
              </a:rPr>
              <a:t>“无尽”</a:t>
            </a:r>
            <a:r>
              <a:rPr lang="zh-CN" altLang="en-US" sz="1600" b="1" dirty="0">
                <a:solidFill>
                  <a:srgbClr val="002060"/>
                </a:solidFill>
              </a:rPr>
              <a:t>。这好比不同的</a:t>
            </a:r>
            <a:r>
              <a:rPr lang="zh-CN" altLang="zh-CN" sz="1600" b="1" dirty="0">
                <a:solidFill>
                  <a:srgbClr val="002060"/>
                </a:solidFill>
              </a:rPr>
              <a:t>罗斯勒</a:t>
            </a:r>
            <a:r>
              <a:rPr lang="zh-CN" altLang="en-US" sz="1600" b="1" dirty="0">
                <a:solidFill>
                  <a:srgbClr val="002060"/>
                </a:solidFill>
              </a:rPr>
              <a:t>吸引子系统，具有不同的拓扑结构，但整体而言，它们是</a:t>
            </a:r>
            <a:r>
              <a:rPr lang="zh-CN" altLang="en-US" sz="1600" b="1" dirty="0">
                <a:solidFill>
                  <a:srgbClr val="002060"/>
                </a:solidFill>
                <a:latin typeface="Arial" panose="020B0604020202020204" pitchFamily="34" charset="0"/>
              </a:rPr>
              <a:t>一个完整的集合，由</a:t>
            </a:r>
            <a:r>
              <a:rPr lang="zh-CN" altLang="en-US" sz="1600" b="1" dirty="0">
                <a:solidFill>
                  <a:srgbClr val="002060"/>
                </a:solidFill>
              </a:rPr>
              <a:t>不同的</a:t>
            </a:r>
            <a:r>
              <a:rPr lang="zh-CN" altLang="en-US" sz="1600" b="1" dirty="0">
                <a:solidFill>
                  <a:srgbClr val="002060"/>
                </a:solidFill>
                <a:latin typeface="Arial" panose="020B0604020202020204" pitchFamily="34" charset="0"/>
              </a:rPr>
              <a:t>常微分方程集构成。</a:t>
            </a:r>
            <a:endParaRPr lang="en-US" altLang="zh-CN" sz="1600" b="1" dirty="0">
              <a:solidFill>
                <a:srgbClr val="002060"/>
              </a:solidFill>
              <a:latin typeface="Arial" panose="020B0604020202020204" pitchFamily="34" charset="0"/>
            </a:endParaRPr>
          </a:p>
          <a:p>
            <a:pPr>
              <a:lnSpc>
                <a:spcPct val="120000"/>
              </a:lnSpc>
            </a:pPr>
            <a:r>
              <a:rPr lang="en-US" altLang="zh-CN" sz="1600" b="1" dirty="0">
                <a:solidFill>
                  <a:srgbClr val="811C17"/>
                </a:solidFill>
                <a:latin typeface="Arial" panose="020B0604020202020204" pitchFamily="34" charset="0"/>
              </a:rPr>
              <a:t>      cf. </a:t>
            </a:r>
            <a:r>
              <a:rPr lang="en-US" altLang="zh-CN" sz="1600" b="1" dirty="0">
                <a:solidFill>
                  <a:srgbClr val="811C17"/>
                </a:solidFill>
              </a:rPr>
              <a:t>There is not a single </a:t>
            </a:r>
            <a:r>
              <a:rPr lang="en-US" altLang="zh-CN" sz="1600" b="1" dirty="0" err="1">
                <a:solidFill>
                  <a:srgbClr val="811C17"/>
                </a:solidFill>
              </a:rPr>
              <a:t>Rössler</a:t>
            </a:r>
            <a:r>
              <a:rPr lang="en-US" altLang="zh-CN" sz="1600" b="1" dirty="0">
                <a:solidFill>
                  <a:srgbClr val="811C17"/>
                </a:solidFill>
              </a:rPr>
              <a:t> system but a full collection of different sets of ordinary  </a:t>
            </a:r>
          </a:p>
          <a:p>
            <a:pPr>
              <a:lnSpc>
                <a:spcPct val="120000"/>
              </a:lnSpc>
            </a:pPr>
            <a:r>
              <a:rPr lang="en-US" altLang="zh-CN" sz="1600" b="1" dirty="0">
                <a:solidFill>
                  <a:srgbClr val="811C17"/>
                </a:solidFill>
              </a:rPr>
              <a:t>             differential equations with different topologies. </a:t>
            </a:r>
            <a:endParaRPr lang="en-US" altLang="zh-CN" sz="1400" b="1" dirty="0">
              <a:solidFill>
                <a:srgbClr val="811C17"/>
              </a:solidFill>
            </a:endParaRPr>
          </a:p>
        </p:txBody>
      </p:sp>
    </p:spTree>
    <p:extLst>
      <p:ext uri="{BB962C8B-B14F-4D97-AF65-F5344CB8AC3E}">
        <p14:creationId xmlns:p14="http://schemas.microsoft.com/office/powerpoint/2010/main" val="1394991711"/>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8E5FE3F-4398-4CF0-994E-96A188FBE409}"/>
              </a:ext>
            </a:extLst>
          </p:cNvPr>
          <p:cNvSpPr txBox="1"/>
          <p:nvPr/>
        </p:nvSpPr>
        <p:spPr>
          <a:xfrm>
            <a:off x="278417" y="692696"/>
            <a:ext cx="6754936" cy="3721660"/>
          </a:xfrm>
          <a:prstGeom prst="rect">
            <a:avLst/>
          </a:prstGeom>
          <a:noFill/>
        </p:spPr>
        <p:txBody>
          <a:bodyPr wrap="square" rtlCol="0">
            <a:spAutoFit/>
          </a:bodyPr>
          <a:lstStyle/>
          <a:p>
            <a:pPr>
              <a:lnSpc>
                <a:spcPct val="114000"/>
              </a:lnSpc>
            </a:pPr>
            <a:r>
              <a:rPr lang="en-US" altLang="zh-CN" sz="1600" b="1" dirty="0">
                <a:solidFill>
                  <a:srgbClr val="811C17"/>
                </a:solidFill>
              </a:rPr>
              <a:t>“Walking on Walking” as a </a:t>
            </a:r>
            <a:r>
              <a:rPr lang="en-US" altLang="zh-CN" sz="1600" b="1" dirty="0" err="1">
                <a:solidFill>
                  <a:srgbClr val="811C17"/>
                </a:solidFill>
              </a:rPr>
              <a:t>Reflectaphor</a:t>
            </a:r>
            <a:endParaRPr lang="en-US" altLang="zh-CN" sz="1600" b="1" dirty="0">
              <a:solidFill>
                <a:srgbClr val="811C17"/>
              </a:solidFill>
            </a:endParaRPr>
          </a:p>
          <a:p>
            <a:pPr>
              <a:lnSpc>
                <a:spcPct val="114000"/>
              </a:lnSpc>
            </a:pPr>
            <a:r>
              <a:rPr lang="en-US" altLang="zh-CN" sz="1600" b="1" dirty="0" err="1">
                <a:solidFill>
                  <a:srgbClr val="002060"/>
                </a:solidFill>
              </a:rPr>
              <a:t>reflectaphor</a:t>
            </a:r>
            <a:r>
              <a:rPr lang="en-US" altLang="zh-CN" sz="1600" b="1" dirty="0">
                <a:solidFill>
                  <a:srgbClr val="002060"/>
                </a:solidFill>
              </a:rPr>
              <a:t> = reflect + metaphor</a:t>
            </a:r>
          </a:p>
          <a:p>
            <a:pPr>
              <a:lnSpc>
                <a:spcPct val="114000"/>
              </a:lnSpc>
            </a:pPr>
            <a:r>
              <a:rPr lang="en-US" altLang="zh-CN" sz="1600" b="1" dirty="0" err="1">
                <a:solidFill>
                  <a:srgbClr val="002060"/>
                </a:solidFill>
              </a:rPr>
              <a:t>reflectaphor</a:t>
            </a:r>
            <a:r>
              <a:rPr lang="en-US" altLang="zh-CN" sz="1600" b="1" dirty="0">
                <a:solidFill>
                  <a:srgbClr val="002060"/>
                </a:solidFill>
              </a:rPr>
              <a:t>:</a:t>
            </a:r>
            <a:r>
              <a:rPr lang="zh-CN" altLang="en-US" sz="1600" b="1" dirty="0">
                <a:solidFill>
                  <a:srgbClr val="002060"/>
                </a:solidFill>
              </a:rPr>
              <a:t> </a:t>
            </a:r>
            <a:r>
              <a:rPr lang="en-US" altLang="zh-CN" sz="1600" b="1" dirty="0">
                <a:solidFill>
                  <a:srgbClr val="002060"/>
                </a:solidFill>
              </a:rPr>
              <a:t>carrying + beyond + bending back and again</a:t>
            </a:r>
          </a:p>
          <a:p>
            <a:pPr>
              <a:lnSpc>
                <a:spcPct val="114000"/>
              </a:lnSpc>
            </a:pPr>
            <a:r>
              <a:rPr lang="en-US" altLang="zh-CN" sz="1600" b="1" dirty="0" err="1">
                <a:solidFill>
                  <a:srgbClr val="002060"/>
                </a:solidFill>
              </a:rPr>
              <a:t>reflectaphor</a:t>
            </a:r>
            <a:r>
              <a:rPr lang="en-US" altLang="zh-CN" sz="1600" b="1" dirty="0">
                <a:solidFill>
                  <a:srgbClr val="002060"/>
                </a:solidFill>
              </a:rPr>
              <a:t>:</a:t>
            </a:r>
            <a:r>
              <a:rPr lang="zh-CN" altLang="en-US" sz="1600" b="1" dirty="0">
                <a:solidFill>
                  <a:srgbClr val="002060"/>
                </a:solidFill>
              </a:rPr>
              <a:t> </a:t>
            </a:r>
            <a:r>
              <a:rPr lang="en-US" altLang="zh-CN" sz="1600" b="1" dirty="0">
                <a:solidFill>
                  <a:srgbClr val="002060"/>
                </a:solidFill>
              </a:rPr>
              <a:t>discernible similarities and shades of similarities</a:t>
            </a:r>
          </a:p>
          <a:p>
            <a:pPr>
              <a:lnSpc>
                <a:spcPct val="114000"/>
              </a:lnSpc>
            </a:pPr>
            <a:endParaRPr lang="en-US" altLang="zh-CN" sz="1600" b="1" dirty="0">
              <a:solidFill>
                <a:srgbClr val="002060"/>
              </a:solidFill>
            </a:endParaRPr>
          </a:p>
          <a:p>
            <a:pPr>
              <a:lnSpc>
                <a:spcPct val="114000"/>
              </a:lnSpc>
            </a:pPr>
            <a:r>
              <a:rPr lang="en-US" altLang="zh-CN" sz="1600" b="1" dirty="0"/>
              <a:t>John Briggs. </a:t>
            </a:r>
            <a:r>
              <a:rPr lang="en-US" altLang="zh-CN" sz="1600" b="1" i="1" dirty="0"/>
              <a:t>Turbulent Mirror: </a:t>
            </a:r>
            <a:r>
              <a:rPr lang="en-US" altLang="zh-CN" sz="1600" b="1" i="1" dirty="0">
                <a:solidFill>
                  <a:srgbClr val="0F1111"/>
                </a:solidFill>
                <a:effectLst/>
                <a:latin typeface="Amazon Ember"/>
              </a:rPr>
              <a:t>An Illustrated Guide to Chaos Theory and the Science of Wholeness. </a:t>
            </a:r>
            <a:r>
              <a:rPr lang="en-US" altLang="zh-CN" sz="1600" b="1" dirty="0">
                <a:solidFill>
                  <a:srgbClr val="0F1111"/>
                </a:solidFill>
                <a:effectLst/>
                <a:latin typeface="Amazon Ember"/>
              </a:rPr>
              <a:t>New York: </a:t>
            </a:r>
            <a:r>
              <a:rPr lang="en-US" altLang="zh-CN" sz="1600" b="1" dirty="0">
                <a:solidFill>
                  <a:srgbClr val="0F1111"/>
                </a:solidFill>
                <a:latin typeface="Amazon Ember"/>
              </a:rPr>
              <a:t>Harper &amp; Row, 1971</a:t>
            </a:r>
            <a:r>
              <a:rPr lang="en-US" altLang="zh-CN" sz="1600" b="1" dirty="0">
                <a:solidFill>
                  <a:srgbClr val="0F1111"/>
                </a:solidFill>
                <a:effectLst/>
                <a:latin typeface="Amazon Ember"/>
              </a:rPr>
              <a:t>.</a:t>
            </a:r>
          </a:p>
          <a:p>
            <a:pPr>
              <a:lnSpc>
                <a:spcPct val="114000"/>
              </a:lnSpc>
            </a:pPr>
            <a:r>
              <a:rPr lang="en-US" altLang="zh-CN" sz="1600" b="1" dirty="0"/>
              <a:t>4</a:t>
            </a:r>
            <a:r>
              <a:rPr lang="en-US" altLang="zh-CN" sz="1600" b="1" baseline="30000" dirty="0"/>
              <a:t>th</a:t>
            </a:r>
            <a:r>
              <a:rPr lang="en-US" altLang="zh-CN" sz="1600" b="1" dirty="0"/>
              <a:t> edition: John Briggs and F. David Peat</a:t>
            </a:r>
          </a:p>
          <a:p>
            <a:pPr>
              <a:lnSpc>
                <a:spcPct val="114000"/>
              </a:lnSpc>
            </a:pPr>
            <a:endParaRPr lang="en-US" altLang="zh-CN" sz="1600" b="1" dirty="0"/>
          </a:p>
          <a:p>
            <a:pPr>
              <a:lnSpc>
                <a:spcPct val="114000"/>
              </a:lnSpc>
            </a:pPr>
            <a:r>
              <a:rPr lang="en-US" altLang="zh-CN" sz="1600" b="1" dirty="0"/>
              <a:t>The term “</a:t>
            </a:r>
            <a:r>
              <a:rPr lang="en-US" altLang="zh-CN" sz="1600" b="1" dirty="0" err="1"/>
              <a:t>reflectaphor</a:t>
            </a:r>
            <a:r>
              <a:rPr lang="en-US" altLang="zh-CN" sz="1600" b="1" dirty="0"/>
              <a:t>” is used to “describe a form or a shape that recurs at various scales in a painting, like a base unit we can search for at all scales.” </a:t>
            </a:r>
          </a:p>
          <a:p>
            <a:pPr>
              <a:lnSpc>
                <a:spcPct val="114000"/>
              </a:lnSpc>
            </a:pPr>
            <a:r>
              <a:rPr lang="en-US" altLang="zh-CN" sz="1600" b="1" i="0" dirty="0">
                <a:solidFill>
                  <a:srgbClr val="002060"/>
                </a:solidFill>
                <a:effectLst/>
                <a:latin typeface="Arial" panose="020B0604020202020204" pitchFamily="34" charset="0"/>
              </a:rPr>
              <a:t>“</a:t>
            </a:r>
            <a:r>
              <a:rPr lang="zh-CN" altLang="en-US" sz="1600" b="1" i="0" dirty="0">
                <a:solidFill>
                  <a:srgbClr val="002060"/>
                </a:solidFill>
                <a:effectLst/>
                <a:latin typeface="Arial" panose="020B0604020202020204" pitchFamily="34" charset="0"/>
              </a:rPr>
              <a:t>反射喻 </a:t>
            </a:r>
            <a:r>
              <a:rPr lang="en-US" altLang="zh-CN" sz="1600" b="1" i="0" dirty="0">
                <a:solidFill>
                  <a:srgbClr val="002060"/>
                </a:solidFill>
                <a:effectLst/>
                <a:latin typeface="Arial" panose="020B0604020202020204" pitchFamily="34" charset="0"/>
              </a:rPr>
              <a:t>/ </a:t>
            </a:r>
            <a:r>
              <a:rPr lang="zh-CN" altLang="en-US" sz="1600" b="1" i="0" dirty="0">
                <a:solidFill>
                  <a:srgbClr val="002060"/>
                </a:solidFill>
                <a:effectLst/>
                <a:latin typeface="Arial" panose="020B0604020202020204" pitchFamily="34" charset="0"/>
              </a:rPr>
              <a:t>复喻”这个术语用来“描述一幅画中在不同尺度上重现的一个形式或形状，就像我们可以在所有尺度上寻找的一个基本单元。”</a:t>
            </a:r>
            <a:endParaRPr lang="en-US" altLang="zh-CN" sz="1600" b="1" dirty="0">
              <a:solidFill>
                <a:srgbClr val="002060"/>
              </a:solidFill>
            </a:endParaRPr>
          </a:p>
        </p:txBody>
      </p:sp>
      <p:pic>
        <p:nvPicPr>
          <p:cNvPr id="4" name="图片 3" descr="图片包含 背景图案&#10;&#10;描述已自动生成">
            <a:extLst>
              <a:ext uri="{FF2B5EF4-FFF2-40B4-BE49-F238E27FC236}">
                <a16:creationId xmlns:a16="http://schemas.microsoft.com/office/drawing/2014/main" id="{F36748C0-AA28-4800-A206-0C3E3A0D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855" y="491722"/>
            <a:ext cx="1301211" cy="1602622"/>
          </a:xfrm>
          <a:prstGeom prst="rect">
            <a:avLst/>
          </a:prstGeom>
        </p:spPr>
      </p:pic>
      <p:sp>
        <p:nvSpPr>
          <p:cNvPr id="5" name="文本框 4">
            <a:extLst>
              <a:ext uri="{FF2B5EF4-FFF2-40B4-BE49-F238E27FC236}">
                <a16:creationId xmlns:a16="http://schemas.microsoft.com/office/drawing/2014/main" id="{D316E50A-B989-43B4-97AE-BD8DAFD19236}"/>
              </a:ext>
            </a:extLst>
          </p:cNvPr>
          <p:cNvSpPr txBox="1"/>
          <p:nvPr/>
        </p:nvSpPr>
        <p:spPr>
          <a:xfrm>
            <a:off x="293044" y="4725144"/>
            <a:ext cx="8572183" cy="1250471"/>
          </a:xfrm>
          <a:prstGeom prst="rect">
            <a:avLst/>
          </a:prstGeom>
          <a:noFill/>
        </p:spPr>
        <p:txBody>
          <a:bodyPr wrap="square" rtlCol="0">
            <a:spAutoFit/>
          </a:bodyPr>
          <a:lstStyle/>
          <a:p>
            <a:pPr>
              <a:lnSpc>
                <a:spcPct val="120000"/>
              </a:lnSpc>
            </a:pPr>
            <a:r>
              <a:rPr lang="zh-CN" altLang="en-US" sz="1600" b="1" dirty="0">
                <a:solidFill>
                  <a:srgbClr val="811C17"/>
                </a:solidFill>
              </a:rPr>
              <a:t>解码</a:t>
            </a:r>
            <a:r>
              <a:rPr lang="en-US" altLang="zh-CN" sz="1600" b="1" dirty="0">
                <a:solidFill>
                  <a:srgbClr val="811C17"/>
                </a:solidFill>
              </a:rPr>
              <a:t>《</a:t>
            </a:r>
            <a:r>
              <a:rPr lang="zh-CN" altLang="en-US" sz="1600" b="1" dirty="0">
                <a:solidFill>
                  <a:srgbClr val="811C17"/>
                </a:solidFill>
              </a:rPr>
              <a:t>山河无尽</a:t>
            </a:r>
            <a:r>
              <a:rPr lang="en-US" altLang="zh-CN" sz="1600" b="1" dirty="0">
                <a:solidFill>
                  <a:srgbClr val="811C17"/>
                </a:solidFill>
              </a:rPr>
              <a:t>》Ku</a:t>
            </a:r>
            <a:r>
              <a:rPr lang="zh-CN" altLang="en-US" sz="1600" b="1" dirty="0">
                <a:solidFill>
                  <a:srgbClr val="811C17"/>
                </a:solidFill>
              </a:rPr>
              <a:t>机构机制：</a:t>
            </a:r>
            <a:r>
              <a:rPr lang="en-US" altLang="zh-CN" sz="1600" b="1" dirty="0">
                <a:solidFill>
                  <a:srgbClr val="811C17"/>
                </a:solidFill>
              </a:rPr>
              <a:t> “walking on walking”</a:t>
            </a:r>
            <a:r>
              <a:rPr lang="zh-CN" altLang="en-US" sz="1600" b="1" dirty="0">
                <a:solidFill>
                  <a:srgbClr val="811C17"/>
                </a:solidFill>
              </a:rPr>
              <a:t>反射喻现象</a:t>
            </a:r>
            <a:endParaRPr lang="en-US" altLang="zh-CN" sz="1600" b="1" dirty="0">
              <a:solidFill>
                <a:srgbClr val="811C17"/>
              </a:solidFill>
            </a:endParaRPr>
          </a:p>
          <a:p>
            <a:pPr>
              <a:lnSpc>
                <a:spcPct val="120000"/>
              </a:lnSpc>
            </a:pPr>
            <a:r>
              <a:rPr lang="zh-CN" altLang="en-US" sz="1600" b="1" i="0" dirty="0">
                <a:solidFill>
                  <a:srgbClr val="002060"/>
                </a:solidFill>
                <a:effectLst/>
                <a:latin typeface="Arial" panose="020B0604020202020204" pitchFamily="34" charset="0"/>
              </a:rPr>
              <a:t>在不同的参数下，即在不同的主题、场景和地点下</a:t>
            </a:r>
            <a:r>
              <a:rPr lang="zh-CN" altLang="en-US" sz="1600" b="1" dirty="0">
                <a:solidFill>
                  <a:srgbClr val="002060"/>
                </a:solidFill>
                <a:latin typeface="Arial" panose="020B0604020202020204" pitchFamily="34" charset="0"/>
              </a:rPr>
              <a:t>，“行走”的参数</a:t>
            </a:r>
            <a:r>
              <a:rPr lang="zh-CN" altLang="en-US" sz="1600" b="1" i="0" dirty="0">
                <a:solidFill>
                  <a:srgbClr val="002060"/>
                </a:solidFill>
                <a:effectLst/>
                <a:latin typeface="Arial" panose="020B0604020202020204" pitchFamily="34" charset="0"/>
              </a:rPr>
              <a:t>决定了“行走”的长度、宽度和深度，以及行者的视野。反过来，它又反映了诗人在其诗歌创作中对一首诗的词语、诗行、诗节的动态安排，以及对组诗中长诗、短诗的谋篇布局。</a:t>
            </a:r>
            <a:endParaRPr lang="en-US" altLang="zh-CN" sz="1600" b="1" dirty="0">
              <a:solidFill>
                <a:srgbClr val="002060"/>
              </a:solidFill>
            </a:endParaRPr>
          </a:p>
        </p:txBody>
      </p:sp>
      <p:sp>
        <p:nvSpPr>
          <p:cNvPr id="6" name="文本框 5">
            <a:extLst>
              <a:ext uri="{FF2B5EF4-FFF2-40B4-BE49-F238E27FC236}">
                <a16:creationId xmlns:a16="http://schemas.microsoft.com/office/drawing/2014/main" id="{22BB003E-D9E7-4E63-A7E7-C461B6069EAE}"/>
              </a:ext>
            </a:extLst>
          </p:cNvPr>
          <p:cNvSpPr txBox="1"/>
          <p:nvPr/>
        </p:nvSpPr>
        <p:spPr>
          <a:xfrm>
            <a:off x="7081338" y="4139220"/>
            <a:ext cx="1955157" cy="626390"/>
          </a:xfrm>
          <a:prstGeom prst="rect">
            <a:avLst/>
          </a:prstGeom>
          <a:noFill/>
        </p:spPr>
        <p:txBody>
          <a:bodyPr wrap="square" rtlCol="0">
            <a:spAutoFit/>
          </a:bodyPr>
          <a:lstStyle/>
          <a:p>
            <a:pPr>
              <a:lnSpc>
                <a:spcPct val="130000"/>
              </a:lnSpc>
            </a:pPr>
            <a:r>
              <a:rPr lang="zh-CN" altLang="en-US" sz="1400" b="1" dirty="0">
                <a:solidFill>
                  <a:srgbClr val="326638"/>
                </a:solidFill>
              </a:rPr>
              <a:t>湍鉴</a:t>
            </a:r>
            <a:r>
              <a:rPr lang="en-US" altLang="zh-CN" sz="1400" b="1" dirty="0">
                <a:solidFill>
                  <a:srgbClr val="326638"/>
                </a:solidFill>
              </a:rPr>
              <a:t>—</a:t>
            </a:r>
            <a:r>
              <a:rPr lang="zh-CN" altLang="en-US" sz="1400" b="1" dirty="0">
                <a:solidFill>
                  <a:srgbClr val="326638"/>
                </a:solidFill>
              </a:rPr>
              <a:t>混沌理论与</a:t>
            </a:r>
            <a:endParaRPr lang="en-US" altLang="zh-CN" sz="1400" b="1" dirty="0">
              <a:solidFill>
                <a:srgbClr val="326638"/>
              </a:solidFill>
            </a:endParaRPr>
          </a:p>
          <a:p>
            <a:pPr>
              <a:lnSpc>
                <a:spcPct val="130000"/>
              </a:lnSpc>
            </a:pPr>
            <a:r>
              <a:rPr lang="zh-CN" altLang="en-US" sz="1400" b="1" dirty="0">
                <a:solidFill>
                  <a:srgbClr val="326638"/>
                </a:solidFill>
              </a:rPr>
              <a:t>整体性科学导引   </a:t>
            </a:r>
            <a:r>
              <a:rPr lang="en-US" altLang="zh-CN" sz="1400" b="1" dirty="0">
                <a:solidFill>
                  <a:srgbClr val="326638"/>
                </a:solidFill>
              </a:rPr>
              <a:t>2015</a:t>
            </a:r>
            <a:endParaRPr lang="zh-CN" altLang="en-US" sz="1400" b="1" dirty="0">
              <a:solidFill>
                <a:srgbClr val="326638"/>
              </a:solidFill>
            </a:endParaRPr>
          </a:p>
        </p:txBody>
      </p:sp>
      <p:pic>
        <p:nvPicPr>
          <p:cNvPr id="7" name="图片 6" descr="日程表&#10;&#10;描述已自动生成">
            <a:extLst>
              <a:ext uri="{FF2B5EF4-FFF2-40B4-BE49-F238E27FC236}">
                <a16:creationId xmlns:a16="http://schemas.microsoft.com/office/drawing/2014/main" id="{45279E46-A974-41AA-9C27-C293F609A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702" y="2245866"/>
            <a:ext cx="1147516" cy="1836037"/>
          </a:xfrm>
          <a:prstGeom prst="rect">
            <a:avLst/>
          </a:prstGeom>
        </p:spPr>
      </p:pic>
    </p:spTree>
    <p:extLst>
      <p:ext uri="{BB962C8B-B14F-4D97-AF65-F5344CB8AC3E}">
        <p14:creationId xmlns:p14="http://schemas.microsoft.com/office/powerpoint/2010/main" val="141582776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文本框 3">
            <a:extLst>
              <a:ext uri="{FF2B5EF4-FFF2-40B4-BE49-F238E27FC236}">
                <a16:creationId xmlns:a16="http://schemas.microsoft.com/office/drawing/2014/main" id="{FF876FDC-21AE-6AF5-695E-188C31524277}"/>
              </a:ext>
            </a:extLst>
          </p:cNvPr>
          <p:cNvSpPr txBox="1">
            <a:spLocks noChangeArrowheads="1"/>
          </p:cNvSpPr>
          <p:nvPr/>
        </p:nvSpPr>
        <p:spPr bwMode="auto">
          <a:xfrm>
            <a:off x="323528" y="465753"/>
            <a:ext cx="8712968" cy="592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dirty="0">
                <a:solidFill>
                  <a:srgbClr val="811C17"/>
                </a:solidFill>
                <a:latin typeface="Arial" panose="020B0604020202020204" pitchFamily="34" charset="0"/>
              </a:rPr>
              <a:t>Research Questions</a:t>
            </a:r>
          </a:p>
          <a:p>
            <a:pPr algn="just">
              <a:lnSpc>
                <a:spcPct val="130000"/>
              </a:lnSpc>
              <a:spcBef>
                <a:spcPts val="300"/>
              </a:spcBef>
              <a:buNone/>
              <a:tabLst>
                <a:tab pos="4495800" algn="l"/>
              </a:tabLst>
            </a:pPr>
            <a:r>
              <a:rPr lang="en-US" altLang="zh-CN" sz="1600" b="1" kern="100" dirty="0">
                <a:effectLst/>
                <a:latin typeface="+mn-lt"/>
                <a:ea typeface="楷体_GB2312"/>
              </a:rPr>
              <a:t>1</a:t>
            </a:r>
            <a:r>
              <a:rPr lang="zh-CN" altLang="zh-CN" sz="1600" b="1" kern="100" dirty="0">
                <a:effectLst/>
                <a:latin typeface="+mn-lt"/>
                <a:ea typeface="楷体_GB2312"/>
              </a:rPr>
              <a:t>）</a:t>
            </a:r>
            <a:r>
              <a:rPr lang="en-US" altLang="zh-CN" sz="1600" b="1" kern="100" dirty="0">
                <a:effectLst/>
                <a:latin typeface="+mn-lt"/>
                <a:ea typeface="楷体_GB2312"/>
              </a:rPr>
              <a:t>What are main features of Snyder’s lyrical poetry and mythical poetry? How to categorize the   </a:t>
            </a:r>
          </a:p>
          <a:p>
            <a:pPr algn="just">
              <a:lnSpc>
                <a:spcPct val="130000"/>
              </a:lnSpc>
              <a:spcBef>
                <a:spcPts val="300"/>
              </a:spcBef>
              <a:buNone/>
              <a:tabLst>
                <a:tab pos="4495800" algn="l"/>
              </a:tabLst>
            </a:pPr>
            <a:r>
              <a:rPr lang="en-US" altLang="zh-CN" sz="1600" b="1" kern="100" dirty="0">
                <a:latin typeface="+mn-lt"/>
                <a:ea typeface="楷体_GB2312"/>
              </a:rPr>
              <a:t>      </a:t>
            </a:r>
            <a:r>
              <a:rPr lang="en-US" altLang="zh-CN" sz="1600" b="1" kern="100" dirty="0">
                <a:effectLst/>
                <a:latin typeface="+mn-lt"/>
                <a:ea typeface="楷体_GB2312"/>
              </a:rPr>
              <a:t>genre of </a:t>
            </a:r>
            <a:r>
              <a:rPr lang="en-US" altLang="zh-CN" sz="1600" b="1" i="1" kern="100" dirty="0">
                <a:effectLst/>
                <a:latin typeface="+mn-lt"/>
                <a:ea typeface="楷体_GB2312"/>
              </a:rPr>
              <a:t>Mountains and Rivers Without End</a:t>
            </a:r>
            <a:r>
              <a:rPr lang="en-US" altLang="zh-CN" sz="1600" b="1" kern="100" dirty="0">
                <a:effectLst/>
                <a:latin typeface="+mn-lt"/>
                <a:ea typeface="楷体_GB2312"/>
              </a:rPr>
              <a:t>?</a:t>
            </a:r>
            <a:endParaRPr lang="zh-CN" altLang="zh-CN" sz="1600" b="1" kern="100" dirty="0">
              <a:effectLst/>
              <a:latin typeface="+mn-lt"/>
              <a:ea typeface="宋体" panose="02010600030101010101" pitchFamily="2" charset="-122"/>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2) How does the poet sort out the problematic structure of “without end” in the long poem   </a:t>
            </a:r>
          </a:p>
          <a:p>
            <a:pPr algn="just">
              <a:lnSpc>
                <a:spcPct val="130000"/>
              </a:lnSpc>
              <a:spcBef>
                <a:spcPts val="300"/>
              </a:spcBef>
              <a:spcAft>
                <a:spcPts val="0"/>
              </a:spcAft>
              <a:buNone/>
              <a:tabLst>
                <a:tab pos="4495800" algn="l"/>
              </a:tabLst>
            </a:pPr>
            <a:r>
              <a:rPr lang="en-US" altLang="zh-CN" sz="1600" b="1" i="1" kern="100" dirty="0">
                <a:latin typeface="+mn-lt"/>
                <a:ea typeface="楷体_GB2312"/>
              </a:rPr>
              <a:t>     </a:t>
            </a:r>
            <a:r>
              <a:rPr lang="en-US" altLang="zh-CN" sz="1600" b="1" i="1" kern="100" dirty="0">
                <a:effectLst/>
                <a:latin typeface="+mn-lt"/>
                <a:ea typeface="楷体_GB2312"/>
              </a:rPr>
              <a:t>Mountains and Rivers Without End</a:t>
            </a:r>
            <a:r>
              <a:rPr lang="en-US" altLang="zh-CN" sz="1600" b="1" kern="100" dirty="0">
                <a:effectLst/>
                <a:latin typeface="+mn-lt"/>
                <a:ea typeface="楷体_GB2312"/>
              </a:rPr>
              <a:t>?</a:t>
            </a:r>
            <a:endParaRPr lang="en-US" altLang="zh-CN" sz="1600" b="1" kern="100" dirty="0">
              <a:latin typeface="+mn-lt"/>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3) What is the function of the Mobius Strip when used in the long poem?</a:t>
            </a:r>
            <a:endParaRPr lang="en-US" altLang="zh-CN" sz="1600" b="1" kern="100" dirty="0">
              <a:latin typeface="+mn-lt"/>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4) How does the poet construct his long poem logically to achieve his goal “without end”? Please  </a:t>
            </a:r>
          </a:p>
          <a:p>
            <a:pPr algn="just">
              <a:lnSpc>
                <a:spcPct val="130000"/>
              </a:lnSpc>
              <a:spcBef>
                <a:spcPts val="300"/>
              </a:spcBef>
              <a:spcAft>
                <a:spcPts val="0"/>
              </a:spcAft>
              <a:buNone/>
              <a:tabLst>
                <a:tab pos="4495800" algn="l"/>
              </a:tabLst>
            </a:pPr>
            <a:r>
              <a:rPr lang="en-US" altLang="zh-CN" sz="1600" b="1" kern="100" dirty="0">
                <a:latin typeface="+mn-lt"/>
                <a:ea typeface="楷体_GB2312"/>
              </a:rPr>
              <a:t>    </a:t>
            </a:r>
            <a:r>
              <a:rPr lang="en-US" altLang="zh-CN" sz="1600" b="1" kern="100" dirty="0">
                <a:effectLst/>
                <a:latin typeface="+mn-lt"/>
                <a:ea typeface="楷体_GB2312"/>
              </a:rPr>
              <a:t>explain his use of ecological cycle numbers, structure, themes, and narrators in his long poem. </a:t>
            </a:r>
            <a:endParaRPr lang="en-US" altLang="zh-CN" sz="1600" b="1" kern="100" dirty="0">
              <a:latin typeface="+mn-lt"/>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5) How to understand the function of the verbal-and-visual emblem used in the long poem to </a:t>
            </a:r>
          </a:p>
          <a:p>
            <a:pPr algn="just">
              <a:lnSpc>
                <a:spcPct val="130000"/>
              </a:lnSpc>
              <a:spcBef>
                <a:spcPts val="300"/>
              </a:spcBef>
              <a:spcAft>
                <a:spcPts val="0"/>
              </a:spcAft>
              <a:buNone/>
              <a:tabLst>
                <a:tab pos="4495800" algn="l"/>
              </a:tabLst>
            </a:pPr>
            <a:r>
              <a:rPr lang="en-US" altLang="zh-CN" sz="1600" b="1" kern="100" dirty="0">
                <a:latin typeface="+mn-lt"/>
                <a:ea typeface="楷体_GB2312"/>
              </a:rPr>
              <a:t>    </a:t>
            </a:r>
            <a:r>
              <a:rPr lang="en-US" altLang="zh-CN" sz="1600" b="1" kern="100" dirty="0">
                <a:effectLst/>
                <a:latin typeface="+mn-lt"/>
                <a:ea typeface="楷体_GB2312"/>
              </a:rPr>
              <a:t>achieve the goal “without end”?</a:t>
            </a:r>
            <a:endParaRPr lang="zh-CN" altLang="zh-CN" sz="1600" b="1" kern="100" dirty="0">
              <a:effectLst/>
              <a:latin typeface="+mn-lt"/>
              <a:ea typeface="宋体" panose="02010600030101010101" pitchFamily="2" charset="-122"/>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6) About walking on walking, do you agree with Patrick D. Murphy’s interpretation as follows?</a:t>
            </a:r>
            <a:endParaRPr lang="zh-CN" altLang="zh-CN" sz="1600" b="1" kern="100" dirty="0">
              <a:effectLst/>
              <a:latin typeface="+mn-lt"/>
              <a:ea typeface="宋体" panose="02010600030101010101" pitchFamily="2" charset="-122"/>
            </a:endParaRPr>
          </a:p>
          <a:p>
            <a:pPr marL="133350" algn="just">
              <a:lnSpc>
                <a:spcPct val="130000"/>
              </a:lnSpc>
              <a:spcBef>
                <a:spcPts val="300"/>
              </a:spcBef>
              <a:spcAft>
                <a:spcPts val="0"/>
              </a:spcAft>
              <a:buNone/>
              <a:tabLst>
                <a:tab pos="4495800" algn="l"/>
              </a:tabLst>
            </a:pPr>
            <a:r>
              <a:rPr lang="en-US" altLang="zh-CN" sz="1600" b="1" kern="100" dirty="0">
                <a:effectLst/>
                <a:latin typeface="+mn-lt"/>
                <a:ea typeface="楷体_GB2312"/>
              </a:rPr>
              <a:t>Patrick D. Murphy: “walking on walking” refers to “human beings walking on the land that is itself always in motion”; “‘</a:t>
            </a:r>
            <a:r>
              <a:rPr lang="en-US" altLang="zh-CN" sz="1600" b="1" i="1" kern="100" dirty="0">
                <a:effectLst/>
                <a:latin typeface="+mn-lt"/>
                <a:ea typeface="楷体_GB2312"/>
              </a:rPr>
              <a:t>walking</a:t>
            </a:r>
            <a:r>
              <a:rPr lang="en-US" altLang="zh-CN" sz="1600" b="1" kern="100" dirty="0">
                <a:effectLst/>
                <a:latin typeface="+mn-lt"/>
                <a:ea typeface="楷体_GB2312"/>
              </a:rPr>
              <a:t>’ is a process of continuous change”; “walking can be one form of meditation, one type of ritual, […] one part of the spiritual path toward enlightenment” (</a:t>
            </a:r>
            <a:r>
              <a:rPr lang="en-US" altLang="zh-CN" sz="1600" b="1" i="1" kern="100" dirty="0">
                <a:effectLst/>
                <a:latin typeface="+mn-lt"/>
                <a:ea typeface="楷体_GB2312"/>
              </a:rPr>
              <a:t>A Place for Wayfaring</a:t>
            </a:r>
            <a:r>
              <a:rPr lang="en-US" altLang="zh-CN" sz="1600" b="1" kern="100" dirty="0">
                <a:effectLst/>
                <a:latin typeface="+mn-lt"/>
                <a:ea typeface="楷体_GB2312"/>
              </a:rPr>
              <a:t>,</a:t>
            </a:r>
            <a:r>
              <a:rPr lang="en-US" altLang="zh-CN" sz="1600" b="1" i="1" kern="100" dirty="0">
                <a:effectLst/>
                <a:latin typeface="+mn-lt"/>
                <a:ea typeface="楷体_GB2312"/>
              </a:rPr>
              <a:t> </a:t>
            </a:r>
            <a:r>
              <a:rPr lang="en-US" altLang="zh-CN" sz="1600" b="1" kern="100" dirty="0">
                <a:effectLst/>
                <a:latin typeface="+mn-lt"/>
                <a:ea typeface="楷体_GB2312"/>
              </a:rPr>
              <a:t>187).</a:t>
            </a:r>
            <a:endParaRPr lang="zh-CN" altLang="zh-CN" sz="1600" b="1" kern="100" dirty="0">
              <a:effectLst/>
              <a:latin typeface="+mn-lt"/>
              <a:ea typeface="宋体" panose="02010600030101010101" pitchFamily="2" charset="-122"/>
            </a:endParaRPr>
          </a:p>
          <a:p>
            <a:pPr algn="just">
              <a:lnSpc>
                <a:spcPct val="130000"/>
              </a:lnSpc>
              <a:spcBef>
                <a:spcPts val="300"/>
              </a:spcBef>
              <a:spcAft>
                <a:spcPts val="0"/>
              </a:spcAft>
              <a:buNone/>
              <a:tabLst>
                <a:tab pos="4495800" algn="l"/>
              </a:tabLst>
            </a:pPr>
            <a:r>
              <a:rPr lang="en-US" altLang="zh-CN" sz="1600" b="1" kern="100" dirty="0">
                <a:effectLst/>
                <a:latin typeface="+mn-lt"/>
                <a:ea typeface="楷体_GB2312"/>
              </a:rPr>
              <a:t>7) How to understand “walking on walking” as a big </a:t>
            </a:r>
            <a:r>
              <a:rPr lang="en-US" altLang="zh-CN" sz="1600" b="1" kern="100" dirty="0" err="1">
                <a:effectLst/>
                <a:latin typeface="+mn-lt"/>
                <a:ea typeface="楷体_GB2312"/>
              </a:rPr>
              <a:t>ku</a:t>
            </a:r>
            <a:r>
              <a:rPr lang="en-US" altLang="zh-CN" sz="1600" b="1" kern="100" dirty="0">
                <a:effectLst/>
                <a:latin typeface="+mn-lt"/>
                <a:ea typeface="楷体_GB2312"/>
              </a:rPr>
              <a:t>, as a strange attractor, as a reflector, and as a fractal?</a:t>
            </a:r>
            <a:endParaRPr lang="zh-CN" altLang="en-US" sz="1600" b="1" dirty="0">
              <a:solidFill>
                <a:srgbClr val="811C17"/>
              </a:solidFill>
              <a:latin typeface="+mn-lt"/>
            </a:endParaRPr>
          </a:p>
        </p:txBody>
      </p:sp>
    </p:spTree>
    <p:extLst>
      <p:ext uri="{BB962C8B-B14F-4D97-AF65-F5344CB8AC3E}">
        <p14:creationId xmlns:p14="http://schemas.microsoft.com/office/powerpoint/2010/main" val="2273607789"/>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信件&#10;&#10;描述已自动生成">
            <a:extLst>
              <a:ext uri="{FF2B5EF4-FFF2-40B4-BE49-F238E27FC236}">
                <a16:creationId xmlns:a16="http://schemas.microsoft.com/office/drawing/2014/main" id="{16B5510E-815D-410B-A29B-3D7A560E7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96752"/>
            <a:ext cx="3172268" cy="1686160"/>
          </a:xfrm>
          <a:prstGeom prst="rect">
            <a:avLst/>
          </a:prstGeom>
        </p:spPr>
      </p:pic>
      <p:sp>
        <p:nvSpPr>
          <p:cNvPr id="2" name="文本框 1">
            <a:extLst>
              <a:ext uri="{FF2B5EF4-FFF2-40B4-BE49-F238E27FC236}">
                <a16:creationId xmlns:a16="http://schemas.microsoft.com/office/drawing/2014/main" id="{4876FD3E-2F15-4A38-AE64-DD00BD08E00A}"/>
              </a:ext>
            </a:extLst>
          </p:cNvPr>
          <p:cNvSpPr txBox="1"/>
          <p:nvPr/>
        </p:nvSpPr>
        <p:spPr>
          <a:xfrm>
            <a:off x="611560" y="692696"/>
            <a:ext cx="2088232" cy="338554"/>
          </a:xfrm>
          <a:prstGeom prst="rect">
            <a:avLst/>
          </a:prstGeom>
          <a:noFill/>
        </p:spPr>
        <p:txBody>
          <a:bodyPr wrap="square" rtlCol="0">
            <a:spAutoFit/>
          </a:bodyPr>
          <a:lstStyle/>
          <a:p>
            <a:r>
              <a:rPr lang="en-US" altLang="zh-CN" sz="1600" b="1" dirty="0">
                <a:solidFill>
                  <a:srgbClr val="326638"/>
                </a:solidFill>
              </a:rPr>
              <a:t>The Mountain Spirit </a:t>
            </a:r>
            <a:endParaRPr lang="zh-CN" altLang="en-US" sz="1600" b="1" dirty="0">
              <a:solidFill>
                <a:srgbClr val="326638"/>
              </a:solidFill>
            </a:endParaRPr>
          </a:p>
        </p:txBody>
      </p:sp>
      <p:pic>
        <p:nvPicPr>
          <p:cNvPr id="7" name="图片 6" descr="图形用户界面, 文本, 应用程序&#10;&#10;描述已自动生成">
            <a:extLst>
              <a:ext uri="{FF2B5EF4-FFF2-40B4-BE49-F238E27FC236}">
                <a16:creationId xmlns:a16="http://schemas.microsoft.com/office/drawing/2014/main" id="{38A44F6B-D453-432F-8E22-3EF8292AD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22" y="1027275"/>
            <a:ext cx="2600688" cy="1638529"/>
          </a:xfrm>
          <a:prstGeom prst="rect">
            <a:avLst/>
          </a:prstGeom>
        </p:spPr>
      </p:pic>
      <p:pic>
        <p:nvPicPr>
          <p:cNvPr id="11" name="图片 10" descr="手机屏幕截图&#10;&#10;中度可信度描述已自动生成">
            <a:extLst>
              <a:ext uri="{FF2B5EF4-FFF2-40B4-BE49-F238E27FC236}">
                <a16:creationId xmlns:a16="http://schemas.microsoft.com/office/drawing/2014/main" id="{CA554CFE-CBDE-455A-AE97-5816366AD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90" y="3140968"/>
            <a:ext cx="1762371" cy="990738"/>
          </a:xfrm>
          <a:prstGeom prst="rect">
            <a:avLst/>
          </a:prstGeom>
        </p:spPr>
      </p:pic>
      <p:pic>
        <p:nvPicPr>
          <p:cNvPr id="13" name="图片 12" descr="文本&#10;&#10;描述已自动生成">
            <a:extLst>
              <a:ext uri="{FF2B5EF4-FFF2-40B4-BE49-F238E27FC236}">
                <a16:creationId xmlns:a16="http://schemas.microsoft.com/office/drawing/2014/main" id="{9C4C3F9D-1619-4450-901E-FA95F68EA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381692"/>
            <a:ext cx="2514951" cy="1028844"/>
          </a:xfrm>
          <a:prstGeom prst="rect">
            <a:avLst/>
          </a:prstGeom>
        </p:spPr>
      </p:pic>
      <p:pic>
        <p:nvPicPr>
          <p:cNvPr id="15" name="图片 14">
            <a:extLst>
              <a:ext uri="{FF2B5EF4-FFF2-40B4-BE49-F238E27FC236}">
                <a16:creationId xmlns:a16="http://schemas.microsoft.com/office/drawing/2014/main" id="{5787A496-4F7B-485D-A048-0F7EBFCA59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949" y="1027275"/>
            <a:ext cx="2267266" cy="4563112"/>
          </a:xfrm>
          <a:prstGeom prst="rect">
            <a:avLst/>
          </a:prstGeom>
        </p:spPr>
      </p:pic>
      <p:pic>
        <p:nvPicPr>
          <p:cNvPr id="17" name="图片 16" descr="图形用户界面, 文本, 应用程序&#10;&#10;中度可信度描述已自动生成">
            <a:extLst>
              <a:ext uri="{FF2B5EF4-FFF2-40B4-BE49-F238E27FC236}">
                <a16:creationId xmlns:a16="http://schemas.microsoft.com/office/drawing/2014/main" id="{5D31D600-C49B-416F-A0BF-2CE33EE605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5006" y="2866191"/>
            <a:ext cx="2286319" cy="2029108"/>
          </a:xfrm>
          <a:prstGeom prst="rect">
            <a:avLst/>
          </a:prstGeom>
        </p:spPr>
      </p:pic>
      <p:cxnSp>
        <p:nvCxnSpPr>
          <p:cNvPr id="19" name="直接连接符 18">
            <a:extLst>
              <a:ext uri="{FF2B5EF4-FFF2-40B4-BE49-F238E27FC236}">
                <a16:creationId xmlns:a16="http://schemas.microsoft.com/office/drawing/2014/main" id="{FC8E6572-96FD-4475-89B3-0B478F3740FB}"/>
              </a:ext>
            </a:extLst>
          </p:cNvPr>
          <p:cNvCxnSpPr/>
          <p:nvPr/>
        </p:nvCxnSpPr>
        <p:spPr>
          <a:xfrm>
            <a:off x="1117982" y="1772816"/>
            <a:ext cx="93610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a:extLst>
              <a:ext uri="{FF2B5EF4-FFF2-40B4-BE49-F238E27FC236}">
                <a16:creationId xmlns:a16="http://schemas.microsoft.com/office/drawing/2014/main" id="{D6ABD642-1867-4E01-A5F4-19D78D5A6483}"/>
              </a:ext>
            </a:extLst>
          </p:cNvPr>
          <p:cNvCxnSpPr>
            <a:cxnSpLocks/>
          </p:cNvCxnSpPr>
          <p:nvPr/>
        </p:nvCxnSpPr>
        <p:spPr>
          <a:xfrm>
            <a:off x="4716016" y="1988840"/>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直接连接符 22">
            <a:extLst>
              <a:ext uri="{FF2B5EF4-FFF2-40B4-BE49-F238E27FC236}">
                <a16:creationId xmlns:a16="http://schemas.microsoft.com/office/drawing/2014/main" id="{AE4D6123-7888-4789-98F5-DE800E928A98}"/>
              </a:ext>
            </a:extLst>
          </p:cNvPr>
          <p:cNvCxnSpPr/>
          <p:nvPr/>
        </p:nvCxnSpPr>
        <p:spPr>
          <a:xfrm>
            <a:off x="4604060" y="3140968"/>
            <a:ext cx="864096" cy="0"/>
          </a:xfrm>
          <a:prstGeom prst="line">
            <a:avLst/>
          </a:prstGeom>
        </p:spPr>
        <p:style>
          <a:lnRef idx="2">
            <a:schemeClr val="accent2"/>
          </a:lnRef>
          <a:fillRef idx="0">
            <a:schemeClr val="accent2"/>
          </a:fillRef>
          <a:effectRef idx="1">
            <a:schemeClr val="accent2"/>
          </a:effectRef>
          <a:fontRef idx="minor">
            <a:schemeClr val="tx1"/>
          </a:fontRef>
        </p:style>
      </p:cxnSp>
      <p:sp>
        <p:nvSpPr>
          <p:cNvPr id="25" name="文本框 24">
            <a:extLst>
              <a:ext uri="{FF2B5EF4-FFF2-40B4-BE49-F238E27FC236}">
                <a16:creationId xmlns:a16="http://schemas.microsoft.com/office/drawing/2014/main" id="{1100F88F-093F-49A4-9CBE-6A890D12CAE5}"/>
              </a:ext>
            </a:extLst>
          </p:cNvPr>
          <p:cNvSpPr txBox="1"/>
          <p:nvPr/>
        </p:nvSpPr>
        <p:spPr>
          <a:xfrm>
            <a:off x="6265174" y="523419"/>
            <a:ext cx="2267266" cy="338554"/>
          </a:xfrm>
          <a:prstGeom prst="rect">
            <a:avLst/>
          </a:prstGeom>
          <a:noFill/>
        </p:spPr>
        <p:txBody>
          <a:bodyPr wrap="square" rtlCol="0">
            <a:spAutoFit/>
          </a:bodyPr>
          <a:lstStyle/>
          <a:p>
            <a:r>
              <a:rPr lang="zh-CN" altLang="en-US" sz="1600" b="1" dirty="0">
                <a:solidFill>
                  <a:schemeClr val="accent6">
                    <a:lumMod val="50000"/>
                  </a:schemeClr>
                </a:solidFill>
                <a:latin typeface="楷体" panose="02010609060101010101" pitchFamily="49" charset="-122"/>
                <a:ea typeface="楷体" panose="02010609060101010101" pitchFamily="49" charset="-122"/>
              </a:rPr>
              <a:t>谭琼琳译</a:t>
            </a:r>
            <a:r>
              <a:rPr lang="en-US" altLang="zh-CN" sz="1600" b="1" dirty="0">
                <a:solidFill>
                  <a:schemeClr val="accent6">
                    <a:lumMod val="50000"/>
                  </a:schemeClr>
                </a:solidFill>
                <a:latin typeface="楷体" panose="02010609060101010101" pitchFamily="49" charset="-122"/>
                <a:ea typeface="楷体" panose="02010609060101010101" pitchFamily="49" charset="-122"/>
              </a:rPr>
              <a:t>《</a:t>
            </a:r>
            <a:r>
              <a:rPr lang="zh-CN" altLang="en-US" sz="1600" b="1" dirty="0">
                <a:solidFill>
                  <a:schemeClr val="accent6">
                    <a:lumMod val="50000"/>
                  </a:schemeClr>
                </a:solidFill>
                <a:latin typeface="楷体" panose="02010609060101010101" pitchFamily="49" charset="-122"/>
                <a:ea typeface="楷体" panose="02010609060101010101" pitchFamily="49" charset="-122"/>
              </a:rPr>
              <a:t>山河无尽</a:t>
            </a:r>
            <a:r>
              <a:rPr lang="en-US" altLang="zh-CN" sz="1600" b="1" dirty="0">
                <a:solidFill>
                  <a:schemeClr val="accent6">
                    <a:lumMod val="50000"/>
                  </a:schemeClr>
                </a:solidFill>
                <a:latin typeface="楷体" panose="02010609060101010101" pitchFamily="49" charset="-122"/>
                <a:ea typeface="楷体" panose="02010609060101010101" pitchFamily="49" charset="-122"/>
              </a:rPr>
              <a:t>》</a:t>
            </a:r>
            <a:endParaRPr lang="zh-CN" altLang="en-US" sz="1600" b="1" dirty="0">
              <a:solidFill>
                <a:schemeClr val="accent6">
                  <a:lumMod val="50000"/>
                </a:schemeClr>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05973121"/>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D65A84-081E-40D1-AE48-E5E00AB54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90640"/>
            <a:ext cx="3094538" cy="158417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08C7E9D2-3D48-47B0-8813-2940F2D5BDD5}"/>
              </a:ext>
            </a:extLst>
          </p:cNvPr>
          <p:cNvSpPr txBox="1"/>
          <p:nvPr/>
        </p:nvSpPr>
        <p:spPr>
          <a:xfrm>
            <a:off x="3419872" y="692696"/>
            <a:ext cx="5233610" cy="5076005"/>
          </a:xfrm>
          <a:prstGeom prst="rect">
            <a:avLst/>
          </a:prstGeom>
          <a:noFill/>
        </p:spPr>
        <p:txBody>
          <a:bodyPr wrap="square" rtlCol="0">
            <a:spAutoFit/>
          </a:bodyPr>
          <a:lstStyle/>
          <a:p>
            <a:pPr>
              <a:lnSpc>
                <a:spcPct val="120000"/>
              </a:lnSpc>
            </a:pPr>
            <a:r>
              <a:rPr lang="en-US" altLang="zh-CN" sz="1600" b="1" dirty="0">
                <a:solidFill>
                  <a:srgbClr val="811C17"/>
                </a:solidFill>
              </a:rPr>
              <a:t>“Walking on Walking” as a Fractal</a:t>
            </a:r>
          </a:p>
          <a:p>
            <a:pPr>
              <a:lnSpc>
                <a:spcPct val="120000"/>
              </a:lnSpc>
            </a:pPr>
            <a:r>
              <a:rPr lang="en-US" altLang="zh-CN" sz="1600" b="1" dirty="0">
                <a:solidFill>
                  <a:srgbClr val="002060"/>
                </a:solidFill>
              </a:rPr>
              <a:t>fractal: broken, fractures </a:t>
            </a:r>
          </a:p>
          <a:p>
            <a:pPr>
              <a:lnSpc>
                <a:spcPct val="120000"/>
              </a:lnSpc>
            </a:pPr>
            <a:r>
              <a:rPr lang="en-US" altLang="zh-CN" sz="1600" b="1" dirty="0">
                <a:solidFill>
                  <a:srgbClr val="002060"/>
                </a:solidFill>
              </a:rPr>
              <a:t>Benoit Mandelbrot coined this term in 1975 and used it to extend the concept of theoretical fractional dimensions to geometric patterns in nature.</a:t>
            </a:r>
          </a:p>
          <a:p>
            <a:pPr>
              <a:lnSpc>
                <a:spcPct val="120000"/>
              </a:lnSpc>
            </a:pPr>
            <a:endParaRPr lang="en-US" altLang="zh-CN" sz="1600" b="1" dirty="0">
              <a:solidFill>
                <a:srgbClr val="811C17"/>
              </a:solidFill>
            </a:endParaRPr>
          </a:p>
          <a:p>
            <a:pPr>
              <a:lnSpc>
                <a:spcPct val="120000"/>
              </a:lnSpc>
            </a:pPr>
            <a:r>
              <a:rPr lang="zh-CN" altLang="en-US" sz="1600" b="1" i="0" dirty="0">
                <a:solidFill>
                  <a:srgbClr val="002060"/>
                </a:solidFill>
                <a:effectLst/>
                <a:latin typeface="+mn-ea"/>
              </a:rPr>
              <a:t>分形，又称碎形、残形，通常被定义为“一个粗糙或零碎的几何形状，可以分成数个部分，且每一部分都是整体缩小后的形状”，即具有</a:t>
            </a:r>
            <a:r>
              <a:rPr lang="en-US" altLang="zh-CN" sz="1600" b="1" i="0" dirty="0">
                <a:solidFill>
                  <a:srgbClr val="002060"/>
                </a:solidFill>
                <a:effectLst/>
                <a:latin typeface="+mn-ea"/>
              </a:rPr>
              <a:t>“</a:t>
            </a:r>
            <a:r>
              <a:rPr lang="zh-CN" altLang="en-US" sz="1600" b="1" dirty="0">
                <a:solidFill>
                  <a:srgbClr val="811C17"/>
                </a:solidFill>
              </a:rPr>
              <a:t>似而不似，不似而似</a:t>
            </a:r>
            <a:r>
              <a:rPr lang="zh-CN" altLang="en-US" sz="1600" dirty="0"/>
              <a:t>”</a:t>
            </a:r>
            <a:r>
              <a:rPr lang="zh-CN" altLang="en-US" sz="1600" b="1" dirty="0">
                <a:solidFill>
                  <a:srgbClr val="002060"/>
                </a:solidFill>
              </a:rPr>
              <a:t>模糊的</a:t>
            </a:r>
            <a:r>
              <a:rPr lang="zh-CN" altLang="en-US" sz="1600" b="1" i="0" dirty="0">
                <a:solidFill>
                  <a:srgbClr val="002060"/>
                </a:solidFill>
                <a:effectLst/>
                <a:latin typeface="+mn-ea"/>
              </a:rPr>
              <a:t>自相似或准相似的特征。</a:t>
            </a:r>
            <a:endParaRPr lang="en-US" altLang="zh-CN" sz="1600" b="1" i="0" dirty="0">
              <a:solidFill>
                <a:srgbClr val="002060"/>
              </a:solidFill>
              <a:effectLst/>
              <a:latin typeface="+mn-ea"/>
            </a:endParaRPr>
          </a:p>
          <a:p>
            <a:pPr>
              <a:lnSpc>
                <a:spcPct val="120000"/>
              </a:lnSpc>
            </a:pPr>
            <a:endParaRPr lang="en-US" altLang="zh-CN" sz="1600" b="1" dirty="0">
              <a:solidFill>
                <a:srgbClr val="002060"/>
              </a:solidFill>
              <a:latin typeface="+mn-ea"/>
            </a:endParaRPr>
          </a:p>
          <a:p>
            <a:pPr>
              <a:lnSpc>
                <a:spcPct val="120000"/>
              </a:lnSpc>
            </a:pPr>
            <a:r>
              <a:rPr lang="zh-CN" altLang="en-US" sz="1600" b="1" dirty="0">
                <a:solidFill>
                  <a:srgbClr val="002060"/>
                </a:solidFill>
                <a:latin typeface="+mn-ea"/>
              </a:rPr>
              <a:t>分形在数学中是一种抽象的物体，用于描述自然界中存在的事物。同理，在诗歌创作中亦是如此。</a:t>
            </a:r>
            <a:endParaRPr lang="en-US" altLang="zh-CN" sz="1600" b="1" dirty="0">
              <a:solidFill>
                <a:srgbClr val="002060"/>
              </a:solidFill>
              <a:latin typeface="+mn-ea"/>
            </a:endParaRPr>
          </a:p>
          <a:p>
            <a:pPr>
              <a:lnSpc>
                <a:spcPct val="120000"/>
              </a:lnSpc>
            </a:pPr>
            <a:endParaRPr lang="en-US" altLang="zh-CN" sz="1600" b="1" dirty="0">
              <a:solidFill>
                <a:srgbClr val="002060"/>
              </a:solidFill>
              <a:latin typeface="+mn-ea"/>
            </a:endParaRPr>
          </a:p>
          <a:p>
            <a:pPr>
              <a:lnSpc>
                <a:spcPct val="120000"/>
              </a:lnSpc>
            </a:pPr>
            <a:r>
              <a:rPr lang="zh-CN" altLang="en-US" sz="1600" b="1" dirty="0">
                <a:solidFill>
                  <a:srgbClr val="002060"/>
                </a:solidFill>
              </a:rPr>
              <a:t>分形系统中的分叉点在使系统偏离原轨道运行的同时，又衍生出新的分支，朝着一个新的方向进行演变。每一个分叉点的出现意味着新一轮分形的开始，循环反复。</a:t>
            </a:r>
            <a:endParaRPr lang="en-US" altLang="zh-CN" sz="1600" b="1" dirty="0">
              <a:solidFill>
                <a:srgbClr val="002060"/>
              </a:solidFill>
              <a:latin typeface="+mn-ea"/>
            </a:endParaRPr>
          </a:p>
        </p:txBody>
      </p:sp>
      <p:pic>
        <p:nvPicPr>
          <p:cNvPr id="9" name="图片 8" descr="绿色的西兰花&#10;&#10;描述已自动生成">
            <a:extLst>
              <a:ext uri="{FF2B5EF4-FFF2-40B4-BE49-F238E27FC236}">
                <a16:creationId xmlns:a16="http://schemas.microsoft.com/office/drawing/2014/main" id="{8D6FA153-C74F-45CC-BC73-904ACEBA9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76" y="4552817"/>
            <a:ext cx="2521524" cy="1714544"/>
          </a:xfrm>
          <a:prstGeom prst="rect">
            <a:avLst/>
          </a:prstGeom>
        </p:spPr>
      </p:pic>
      <p:pic>
        <p:nvPicPr>
          <p:cNvPr id="1030" name="Picture 6">
            <a:extLst>
              <a:ext uri="{FF2B5EF4-FFF2-40B4-BE49-F238E27FC236}">
                <a16:creationId xmlns:a16="http://schemas.microsoft.com/office/drawing/2014/main" id="{96D0C535-1A8E-42B2-9A1E-ED28203C8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76" y="2483556"/>
            <a:ext cx="252152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23705"/>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969AB49-4A47-4B24-B6E1-496DE556DCED}"/>
              </a:ext>
            </a:extLst>
          </p:cNvPr>
          <p:cNvSpPr txBox="1"/>
          <p:nvPr/>
        </p:nvSpPr>
        <p:spPr>
          <a:xfrm>
            <a:off x="287524" y="620688"/>
            <a:ext cx="8568952" cy="5125249"/>
          </a:xfrm>
          <a:prstGeom prst="rect">
            <a:avLst/>
          </a:prstGeom>
          <a:noFill/>
        </p:spPr>
        <p:txBody>
          <a:bodyPr wrap="square" rtlCol="0">
            <a:spAutoFit/>
          </a:bodyPr>
          <a:lstStyle/>
          <a:p>
            <a:pPr>
              <a:lnSpc>
                <a:spcPct val="130000"/>
              </a:lnSpc>
            </a:pPr>
            <a:r>
              <a:rPr lang="zh-CN" altLang="en-US" sz="1600" b="1" dirty="0">
                <a:solidFill>
                  <a:srgbClr val="811C17"/>
                </a:solidFill>
              </a:rPr>
              <a:t>斯奈德创作</a:t>
            </a:r>
            <a:r>
              <a:rPr lang="en-US" altLang="zh-CN" sz="1600" b="1" dirty="0">
                <a:solidFill>
                  <a:srgbClr val="811C17"/>
                </a:solidFill>
              </a:rPr>
              <a:t>《</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的分形观</a:t>
            </a:r>
            <a:endParaRPr lang="en-US" altLang="zh-CN" sz="1600" b="1" dirty="0">
              <a:solidFill>
                <a:srgbClr val="811C17"/>
              </a:solidFill>
            </a:endParaRPr>
          </a:p>
          <a:p>
            <a:pPr>
              <a:lnSpc>
                <a:spcPct val="130000"/>
              </a:lnSpc>
            </a:pPr>
            <a:r>
              <a:rPr lang="zh-CN" altLang="en-US" sz="1600" b="1" dirty="0">
                <a:solidFill>
                  <a:srgbClr val="326638"/>
                </a:solidFill>
              </a:rPr>
              <a:t>“空间即时间”诗学观</a:t>
            </a:r>
            <a:endParaRPr lang="en-US" altLang="zh-CN" sz="1600" b="1" dirty="0">
              <a:solidFill>
                <a:srgbClr val="326638"/>
              </a:solidFill>
            </a:endParaRPr>
          </a:p>
          <a:p>
            <a:pPr>
              <a:lnSpc>
                <a:spcPct val="130000"/>
              </a:lnSpc>
            </a:pPr>
            <a:r>
              <a:rPr lang="zh-CN" altLang="zh-CN" sz="1600" b="1" dirty="0">
                <a:solidFill>
                  <a:srgbClr val="002060"/>
                </a:solidFill>
              </a:rPr>
              <a:t>The </a:t>
            </a:r>
            <a:r>
              <a:rPr lang="zh-CN" altLang="zh-CN" sz="1600" b="1" dirty="0">
                <a:solidFill>
                  <a:srgbClr val="811C17"/>
                </a:solidFill>
              </a:rPr>
              <a:t>placement of the line </a:t>
            </a:r>
            <a:r>
              <a:rPr lang="zh-CN" altLang="zh-CN" sz="1600" b="1" dirty="0">
                <a:solidFill>
                  <a:srgbClr val="002060"/>
                </a:solidFill>
              </a:rPr>
              <a:t>on the page, </a:t>
            </a:r>
            <a:r>
              <a:rPr lang="zh-CN" altLang="zh-CN" sz="1600" b="1" dirty="0">
                <a:solidFill>
                  <a:srgbClr val="326638"/>
                </a:solidFill>
              </a:rPr>
              <a:t>the horizontal white spaces </a:t>
            </a:r>
            <a:r>
              <a:rPr lang="zh-CN" altLang="zh-CN" sz="1600" b="1" dirty="0">
                <a:solidFill>
                  <a:srgbClr val="002060"/>
                </a:solidFill>
              </a:rPr>
              <a:t>and </a:t>
            </a:r>
            <a:r>
              <a:rPr lang="zh-CN" altLang="zh-CN" sz="1600" b="1" dirty="0">
                <a:solidFill>
                  <a:srgbClr val="326638"/>
                </a:solidFill>
              </a:rPr>
              <a:t>the vertical white spaces </a:t>
            </a:r>
            <a:r>
              <a:rPr lang="zh-CN" altLang="zh-CN" sz="1600" b="1" dirty="0">
                <a:solidFill>
                  <a:srgbClr val="002060"/>
                </a:solidFill>
              </a:rPr>
              <a:t>are all scoring for how it is to be read and how it is to be timed. </a:t>
            </a:r>
            <a:r>
              <a:rPr lang="zh-CN" altLang="zh-CN" sz="1600" b="1" dirty="0">
                <a:solidFill>
                  <a:srgbClr val="811C17"/>
                </a:solidFill>
              </a:rPr>
              <a:t>Space means time</a:t>
            </a:r>
            <a:r>
              <a:rPr lang="zh-CN" altLang="zh-CN" sz="1600" b="1" dirty="0">
                <a:solidFill>
                  <a:srgbClr val="002060"/>
                </a:solidFill>
              </a:rPr>
              <a:t>. The marginal indentations are more an indication of </a:t>
            </a:r>
            <a:r>
              <a:rPr lang="zh-CN" altLang="zh-CN" sz="1600" b="1" dirty="0">
                <a:solidFill>
                  <a:srgbClr val="326638"/>
                </a:solidFill>
              </a:rPr>
              <a:t>voice emphasis</a:t>
            </a:r>
            <a:r>
              <a:rPr lang="zh-CN" altLang="zh-CN" sz="1600" b="1" dirty="0">
                <a:solidFill>
                  <a:srgbClr val="002060"/>
                </a:solidFill>
              </a:rPr>
              <a:t>, </a:t>
            </a:r>
            <a:r>
              <a:rPr lang="zh-CN" altLang="zh-CN" sz="1600" b="1" dirty="0">
                <a:solidFill>
                  <a:srgbClr val="326638"/>
                </a:solidFill>
              </a:rPr>
              <a:t>breath emphasis</a:t>
            </a:r>
            <a:r>
              <a:rPr lang="zh-CN" altLang="zh-CN" sz="1600" b="1" dirty="0">
                <a:solidFill>
                  <a:srgbClr val="002060"/>
                </a:solidFill>
              </a:rPr>
              <a:t>.</a:t>
            </a:r>
            <a:endParaRPr lang="en-US" altLang="zh-CN" sz="1600" b="1" dirty="0">
              <a:solidFill>
                <a:srgbClr val="002060"/>
              </a:solidFill>
            </a:endParaRPr>
          </a:p>
          <a:p>
            <a:pPr>
              <a:lnSpc>
                <a:spcPct val="130000"/>
              </a:lnSpc>
            </a:pPr>
            <a:r>
              <a:rPr lang="zh-CN" altLang="en-US" sz="1600" b="1" dirty="0">
                <a:latin typeface="楷体" panose="02010609060101010101" pitchFamily="49" charset="-122"/>
                <a:ea typeface="楷体" panose="02010609060101010101" pitchFamily="49" charset="-122"/>
              </a:rPr>
              <a:t>纸中诗行的位置，横纵留白空间像音符一样暗示人们如何朗读诗句、如何计时。</a:t>
            </a:r>
            <a:r>
              <a:rPr lang="zh-CN" altLang="en-US" sz="1600" b="1" dirty="0">
                <a:solidFill>
                  <a:srgbClr val="326638"/>
                </a:solidFill>
                <a:latin typeface="楷体" panose="02010609060101010101" pitchFamily="49" charset="-122"/>
                <a:ea typeface="楷体" panose="02010609060101010101" pitchFamily="49" charset="-122"/>
              </a:rPr>
              <a:t>空间即时间</a:t>
            </a:r>
            <a:r>
              <a:rPr lang="zh-CN" altLang="en-US" sz="1600" b="1" dirty="0">
                <a:latin typeface="楷体" panose="02010609060101010101" pitchFamily="49" charset="-122"/>
                <a:ea typeface="楷体" panose="02010609060101010101" pitchFamily="49" charset="-122"/>
              </a:rPr>
              <a:t>。空白缩进旨在提示朗读时更应声强气足。</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谭琼琳译）</a:t>
            </a:r>
            <a:endParaRPr lang="en-US" altLang="zh-CN" sz="1600" b="1" dirty="0">
              <a:latin typeface="楷体" panose="02010609060101010101" pitchFamily="49" charset="-122"/>
              <a:ea typeface="楷体" panose="02010609060101010101" pitchFamily="49" charset="-122"/>
            </a:endParaRPr>
          </a:p>
          <a:p>
            <a:pPr>
              <a:lnSpc>
                <a:spcPct val="130000"/>
              </a:lnSpc>
            </a:pPr>
            <a:endParaRPr lang="en-US" altLang="zh-CN" sz="1600" b="1" dirty="0">
              <a:latin typeface="宋体" panose="02010600030101010101" pitchFamily="2" charset="-122"/>
              <a:ea typeface="宋体" panose="02010600030101010101" pitchFamily="2" charset="-122"/>
            </a:endParaRPr>
          </a:p>
          <a:p>
            <a:pPr>
              <a:lnSpc>
                <a:spcPct val="130000"/>
              </a:lnSpc>
            </a:pPr>
            <a:r>
              <a:rPr lang="zh-CN" altLang="en-US" sz="1600" b="1" dirty="0">
                <a:solidFill>
                  <a:srgbClr val="326638"/>
                </a:solidFill>
              </a:rPr>
              <a:t>“地质节奏”诗学观</a:t>
            </a:r>
            <a:endParaRPr lang="en-US" altLang="zh-CN" sz="1600" b="1" dirty="0">
              <a:solidFill>
                <a:srgbClr val="326638"/>
              </a:solidFill>
            </a:endParaRPr>
          </a:p>
          <a:p>
            <a:pPr>
              <a:lnSpc>
                <a:spcPct val="130000"/>
              </a:lnSpc>
            </a:pPr>
            <a:r>
              <a:rPr lang="zh-CN" altLang="zh-CN" sz="1600" b="1" dirty="0">
                <a:solidFill>
                  <a:srgbClr val="002060"/>
                </a:solidFill>
              </a:rPr>
              <a:t>There is the </a:t>
            </a:r>
            <a:r>
              <a:rPr lang="zh-CN" altLang="zh-CN" sz="1600" b="1" dirty="0">
                <a:solidFill>
                  <a:srgbClr val="0070C0"/>
                </a:solidFill>
              </a:rPr>
              <a:t>periodicity</a:t>
            </a:r>
            <a:r>
              <a:rPr lang="zh-CN" altLang="zh-CN" sz="1600" b="1" dirty="0">
                <a:solidFill>
                  <a:srgbClr val="002060"/>
                </a:solidFill>
              </a:rPr>
              <a:t> </a:t>
            </a:r>
            <a:r>
              <a:rPr lang="zh-CN" altLang="zh-CN" sz="1600" b="1" dirty="0"/>
              <a:t>of </a:t>
            </a:r>
            <a:r>
              <a:rPr lang="zh-CN" altLang="zh-CN" sz="1600" b="1" dirty="0">
                <a:solidFill>
                  <a:srgbClr val="326638"/>
                </a:solidFill>
              </a:rPr>
              <a:t>ridge, gorge, ridge, gorge, ridge, gorge </a:t>
            </a:r>
            <a:r>
              <a:rPr lang="zh-CN" altLang="zh-CN" sz="1600" b="1" dirty="0">
                <a:solidFill>
                  <a:srgbClr val="002060"/>
                </a:solidFill>
              </a:rPr>
              <a:t>at </a:t>
            </a:r>
            <a:r>
              <a:rPr lang="zh-CN" altLang="zh-CN" sz="1600" b="1" dirty="0">
                <a:solidFill>
                  <a:srgbClr val="811C17"/>
                </a:solidFill>
              </a:rPr>
              <a:t>the spur ridge and tributary gorges</a:t>
            </a:r>
            <a:r>
              <a:rPr lang="zh-CN" altLang="zh-CN" sz="1600" b="1" dirty="0">
                <a:solidFill>
                  <a:srgbClr val="002060"/>
                </a:solidFill>
              </a:rPr>
              <a:t> that makes </a:t>
            </a:r>
            <a:r>
              <a:rPr lang="zh-CN" altLang="zh-CN" sz="1600" b="1" dirty="0">
                <a:solidFill>
                  <a:srgbClr val="0070C0"/>
                </a:solidFill>
              </a:rPr>
              <a:t>an interlacing network </a:t>
            </a:r>
            <a:r>
              <a:rPr lang="zh-CN" altLang="zh-CN" sz="1600" b="1" dirty="0">
                <a:solidFill>
                  <a:srgbClr val="002060"/>
                </a:solidFill>
              </a:rPr>
              <a:t>of, oh, 115-million-year-old </a:t>
            </a:r>
            <a:r>
              <a:rPr lang="zh-CN" altLang="zh-CN" sz="1600" b="1" dirty="0">
                <a:solidFill>
                  <a:srgbClr val="811C17"/>
                </a:solidFill>
              </a:rPr>
              <a:t>geological formation rhythms</a:t>
            </a:r>
            <a:r>
              <a:rPr lang="zh-CN" altLang="zh-CN" sz="1600" b="1" dirty="0">
                <a:solidFill>
                  <a:srgbClr val="002060"/>
                </a:solidFill>
              </a:rPr>
              <a:t>.</a:t>
            </a:r>
            <a:endParaRPr lang="en-US" altLang="zh-CN" sz="1600" b="1" dirty="0">
              <a:solidFill>
                <a:srgbClr val="002060"/>
              </a:solidFill>
            </a:endParaRPr>
          </a:p>
          <a:p>
            <a:pPr>
              <a:lnSpc>
                <a:spcPct val="130000"/>
              </a:lnSpc>
            </a:pPr>
            <a:r>
              <a:rPr lang="zh-CN" altLang="en-US" sz="1600" b="1" dirty="0">
                <a:latin typeface="楷体" panose="02010609060101010101" pitchFamily="49" charset="-122"/>
                <a:ea typeface="楷体" panose="02010609060101010101" pitchFamily="49" charset="-122"/>
              </a:rPr>
              <a:t>以</a:t>
            </a:r>
            <a:r>
              <a:rPr lang="zh-CN" altLang="en-US" sz="1600" b="1" dirty="0">
                <a:solidFill>
                  <a:srgbClr val="326638"/>
                </a:solidFill>
                <a:latin typeface="楷体" panose="02010609060101010101" pitchFamily="49" charset="-122"/>
                <a:ea typeface="楷体" panose="02010609060101010101" pitchFamily="49" charset="-122"/>
              </a:rPr>
              <a:t>绵延起伏的山脊</a:t>
            </a:r>
            <a:r>
              <a:rPr lang="zh-CN" altLang="en-US" sz="1600" b="1" dirty="0">
                <a:latin typeface="楷体" panose="02010609060101010101" pitchFamily="49" charset="-122"/>
                <a:ea typeface="楷体" panose="02010609060101010101" pitchFamily="49" charset="-122"/>
              </a:rPr>
              <a:t>和</a:t>
            </a:r>
            <a:r>
              <a:rPr lang="zh-CN" altLang="en-US" sz="1600" b="1" dirty="0">
                <a:solidFill>
                  <a:srgbClr val="326638"/>
                </a:solidFill>
                <a:latin typeface="楷体" panose="02010609060101010101" pitchFamily="49" charset="-122"/>
                <a:ea typeface="楷体" panose="02010609060101010101" pitchFamily="49" charset="-122"/>
              </a:rPr>
              <a:t>支流遍布的峡谷</a:t>
            </a:r>
            <a:r>
              <a:rPr lang="zh-CN" altLang="en-US" sz="1600" b="1" dirty="0">
                <a:latin typeface="楷体" panose="02010609060101010101" pitchFamily="49" charset="-122"/>
                <a:ea typeface="楷体" panose="02010609060101010101" pitchFamily="49" charset="-122"/>
              </a:rPr>
              <a:t>交织一起所形成的</a:t>
            </a:r>
            <a:r>
              <a:rPr lang="zh-CN" altLang="en-US" sz="1600" b="1" dirty="0">
                <a:solidFill>
                  <a:srgbClr val="811C17"/>
                </a:solidFill>
                <a:latin typeface="楷体" panose="02010609060101010101" pitchFamily="49" charset="-122"/>
                <a:ea typeface="楷体" panose="02010609060101010101" pitchFamily="49" charset="-122"/>
              </a:rPr>
              <a:t>山脊、峡谷、山脊、峡谷、山脊、峡谷周期</a:t>
            </a:r>
            <a:r>
              <a:rPr lang="zh-CN" altLang="en-US" sz="1600" b="1" dirty="0">
                <a:latin typeface="楷体" panose="02010609060101010101" pitchFamily="49" charset="-122"/>
                <a:ea typeface="楷体" panose="02010609060101010101" pitchFamily="49" charset="-122"/>
              </a:rPr>
              <a:t>，并由此构成了一个具有</a:t>
            </a:r>
            <a:r>
              <a:rPr lang="en-US" altLang="zh-CN" sz="1600" b="1" dirty="0">
                <a:latin typeface="楷体" panose="02010609060101010101" pitchFamily="49" charset="-122"/>
                <a:ea typeface="楷体" panose="02010609060101010101" pitchFamily="49" charset="-122"/>
              </a:rPr>
              <a:t>115,000,000</a:t>
            </a:r>
            <a:r>
              <a:rPr lang="zh-CN" altLang="en-US" sz="1600" b="1" dirty="0">
                <a:latin typeface="楷体" panose="02010609060101010101" pitchFamily="49" charset="-122"/>
                <a:ea typeface="楷体" panose="02010609060101010101" pitchFamily="49" charset="-122"/>
              </a:rPr>
              <a:t>年</a:t>
            </a:r>
            <a:r>
              <a:rPr lang="zh-CN" altLang="en-US" sz="1600" b="1" dirty="0">
                <a:solidFill>
                  <a:srgbClr val="811C17"/>
                </a:solidFill>
                <a:latin typeface="楷体" panose="02010609060101010101" pitchFamily="49" charset="-122"/>
                <a:ea typeface="楷体" panose="02010609060101010101" pitchFamily="49" charset="-122"/>
              </a:rPr>
              <a:t>地质形成节奏史</a:t>
            </a:r>
            <a:r>
              <a:rPr lang="zh-CN" altLang="en-US" sz="1600" b="1" dirty="0">
                <a:latin typeface="楷体" panose="02010609060101010101" pitchFamily="49" charset="-122"/>
                <a:ea typeface="楷体" panose="02010609060101010101" pitchFamily="49" charset="-122"/>
              </a:rPr>
              <a:t>的相互渗透网络。</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谭琼琳译）</a:t>
            </a:r>
            <a:endParaRPr lang="en-US" altLang="zh-CN" sz="1600" b="1" dirty="0">
              <a:latin typeface="楷体" panose="02010609060101010101" pitchFamily="49" charset="-122"/>
              <a:ea typeface="楷体" panose="02010609060101010101" pitchFamily="49" charset="-122"/>
            </a:endParaRPr>
          </a:p>
          <a:p>
            <a:pPr>
              <a:lnSpc>
                <a:spcPct val="130000"/>
              </a:lnSpc>
            </a:pPr>
            <a:endParaRPr lang="en-US" altLang="zh-CN" sz="1600" b="1" dirty="0">
              <a:solidFill>
                <a:srgbClr val="002060"/>
              </a:solidFill>
              <a:latin typeface="楷体" panose="02010609060101010101" pitchFamily="49" charset="-122"/>
              <a:ea typeface="楷体" panose="02010609060101010101" pitchFamily="49" charset="-122"/>
            </a:endParaRPr>
          </a:p>
          <a:p>
            <a:pPr marL="0" indent="0" eaLnBrk="1" hangingPunct="1">
              <a:lnSpc>
                <a:spcPct val="120000"/>
              </a:lnSpc>
              <a:spcBef>
                <a:spcPct val="0"/>
              </a:spcBef>
              <a:buFontTx/>
              <a:buNone/>
            </a:pPr>
            <a:r>
              <a:rPr lang="zh-CN" altLang="en-US" sz="1600" b="1" dirty="0">
                <a:solidFill>
                  <a:srgbClr val="002060"/>
                </a:solidFill>
                <a:latin typeface="宋体" panose="02010600030101010101" pitchFamily="2" charset="-122"/>
                <a:ea typeface="宋体" panose="02010600030101010101" pitchFamily="2" charset="-122"/>
              </a:rPr>
              <a:t>斯奈德采取的“地质节奏”般的诗歌策略</a:t>
            </a:r>
            <a:r>
              <a:rPr lang="zh-CN" altLang="en-US"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002060"/>
                </a:solidFill>
                <a:latin typeface="宋体" panose="02010600030101010101" pitchFamily="2" charset="-122"/>
                <a:ea typeface="宋体" panose="02010600030101010101" pitchFamily="2" charset="-122"/>
              </a:rPr>
              <a:t>诗行和诗节的不对称排列，例如：短诗行、长诗行、缩进诗行、跨行或蜿蜒诗行等，构成诗歌排列的自相似性形式。</a:t>
            </a:r>
            <a:endParaRPr lang="en-US" altLang="zh-CN" sz="1600" b="1" dirty="0">
              <a:solidFill>
                <a:srgbClr val="00206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71748085"/>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3E3E2BA-C5B4-4B00-B906-353BDF035CAD}"/>
              </a:ext>
            </a:extLst>
          </p:cNvPr>
          <p:cNvSpPr txBox="1"/>
          <p:nvPr/>
        </p:nvSpPr>
        <p:spPr>
          <a:xfrm>
            <a:off x="467544" y="736847"/>
            <a:ext cx="8496944" cy="5297604"/>
          </a:xfrm>
          <a:prstGeom prst="rect">
            <a:avLst/>
          </a:prstGeom>
          <a:noFill/>
        </p:spPr>
        <p:txBody>
          <a:bodyPr wrap="square" rtlCol="0">
            <a:spAutoFit/>
          </a:bodyPr>
          <a:lstStyle/>
          <a:p>
            <a:r>
              <a:rPr lang="zh-CN" altLang="en-US" sz="1600" b="1" dirty="0">
                <a:solidFill>
                  <a:srgbClr val="811C17"/>
                </a:solidFill>
              </a:rPr>
              <a:t>读者阅读与赏析</a:t>
            </a:r>
            <a:r>
              <a:rPr lang="en-US" altLang="zh-CN" sz="1600" b="1" dirty="0">
                <a:solidFill>
                  <a:srgbClr val="811C17"/>
                </a:solidFill>
              </a:rPr>
              <a:t>《</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产生的自相似性效果</a:t>
            </a:r>
            <a:endParaRPr lang="en-US" altLang="zh-CN" sz="1600" b="1" dirty="0">
              <a:solidFill>
                <a:srgbClr val="811C17"/>
              </a:solidFill>
            </a:endParaRPr>
          </a:p>
          <a:p>
            <a:pPr marL="0" indent="0" eaLnBrk="1" hangingPunct="1">
              <a:lnSpc>
                <a:spcPct val="120000"/>
              </a:lnSpc>
              <a:spcBef>
                <a:spcPct val="0"/>
              </a:spcBef>
              <a:buFontTx/>
              <a:buNone/>
            </a:pPr>
            <a:r>
              <a:rPr lang="zh-CN" altLang="en-US" sz="1600" b="1" dirty="0">
                <a:solidFill>
                  <a:srgbClr val="326638"/>
                </a:solidFill>
                <a:latin typeface="宋体" panose="02010600030101010101" pitchFamily="2" charset="-122"/>
                <a:ea typeface="宋体" panose="02010600030101010101" pitchFamily="2" charset="-122"/>
              </a:rPr>
              <a:t>音乐效果</a:t>
            </a:r>
            <a:endParaRPr lang="en-US" altLang="zh-CN" sz="1600" b="1" dirty="0">
              <a:solidFill>
                <a:srgbClr val="326638"/>
              </a:solidFill>
              <a:latin typeface="宋体" panose="02010600030101010101" pitchFamily="2" charset="-122"/>
              <a:ea typeface="宋体" panose="02010600030101010101" pitchFamily="2" charset="-122"/>
            </a:endParaRPr>
          </a:p>
          <a:p>
            <a:pPr marL="0" indent="0" eaLnBrk="1" hangingPunct="1">
              <a:lnSpc>
                <a:spcPct val="120000"/>
              </a:lnSpc>
              <a:spcBef>
                <a:spcPct val="0"/>
              </a:spcBef>
              <a:buFontTx/>
              <a:buNone/>
            </a:pPr>
            <a:r>
              <a:rPr lang="en-US" altLang="zh-CN" sz="1600" b="1" dirty="0">
                <a:solidFill>
                  <a:srgbClr val="002060"/>
                </a:solidFill>
              </a:rPr>
              <a:t>The organization of viewing the mountain units place by place through time “permits an almost </a:t>
            </a:r>
            <a:r>
              <a:rPr lang="en-US" altLang="zh-CN" sz="1600" b="1" dirty="0">
                <a:solidFill>
                  <a:srgbClr val="811C17"/>
                </a:solidFill>
              </a:rPr>
              <a:t>musical character to the painting</a:t>
            </a:r>
            <a:r>
              <a:rPr lang="en-US" altLang="zh-CN" sz="1600" b="1" dirty="0">
                <a:solidFill>
                  <a:srgbClr val="002060"/>
                </a:solidFill>
              </a:rPr>
              <a:t>; in being organized </a:t>
            </a:r>
            <a:r>
              <a:rPr lang="en-US" altLang="zh-CN" sz="1600" b="1" dirty="0">
                <a:solidFill>
                  <a:srgbClr val="811C17"/>
                </a:solidFill>
              </a:rPr>
              <a:t>through time</a:t>
            </a:r>
            <a:r>
              <a:rPr lang="en-US" altLang="zh-CN" sz="1600" b="1" dirty="0">
                <a:solidFill>
                  <a:srgbClr val="002060"/>
                </a:solidFill>
              </a:rPr>
              <a:t>, the </a:t>
            </a:r>
            <a:r>
              <a:rPr lang="en-US" altLang="zh-CN" sz="1600" b="1" dirty="0">
                <a:solidFill>
                  <a:srgbClr val="811C17"/>
                </a:solidFill>
              </a:rPr>
              <a:t>sequence and spacing </a:t>
            </a:r>
            <a:r>
              <a:rPr lang="en-US" altLang="zh-CN" sz="1600" b="1" dirty="0">
                <a:solidFill>
                  <a:srgbClr val="002060"/>
                </a:solidFill>
              </a:rPr>
              <a:t>by which one sees the aesthetics or the representational organization can be controlled.”</a:t>
            </a:r>
            <a:endParaRPr lang="zh-CN" altLang="en-US" sz="1600" b="1" dirty="0">
              <a:solidFill>
                <a:srgbClr val="002060"/>
              </a:solidFill>
              <a:latin typeface="宋体" panose="02010600030101010101" pitchFamily="2" charset="-122"/>
              <a:ea typeface="宋体" panose="02010600030101010101" pitchFamily="2" charset="-122"/>
            </a:endParaRPr>
          </a:p>
          <a:p>
            <a:pPr marL="0" indent="0" eaLnBrk="1" hangingPunct="1">
              <a:lnSpc>
                <a:spcPct val="120000"/>
              </a:lnSpc>
              <a:spcBef>
                <a:spcPct val="0"/>
              </a:spcBef>
              <a:buFontTx/>
              <a:buNone/>
            </a:pPr>
            <a:r>
              <a:rPr lang="zh-CN" altLang="en-US" sz="1600" b="1" dirty="0">
                <a:latin typeface="楷体" panose="02010609060101010101" pitchFamily="49" charset="-122"/>
                <a:ea typeface="楷体" panose="02010609060101010101" pitchFamily="49" charset="-122"/>
              </a:rPr>
              <a:t>在一定的时间里观看山水画卷几乎具有一种</a:t>
            </a:r>
            <a:r>
              <a:rPr lang="zh-CN" altLang="en-US" sz="1600" b="1" dirty="0">
                <a:solidFill>
                  <a:srgbClr val="811C17"/>
                </a:solidFill>
                <a:latin typeface="楷体" panose="02010609060101010101" pitchFamily="49" charset="-122"/>
                <a:ea typeface="楷体" panose="02010609060101010101" pitchFamily="49" charset="-122"/>
              </a:rPr>
              <a:t>音乐的特征</a:t>
            </a:r>
            <a:r>
              <a:rPr lang="zh-CN" altLang="en-US" sz="1600" b="1" dirty="0">
                <a:latin typeface="楷体" panose="02010609060101010101" pitchFamily="49" charset="-122"/>
                <a:ea typeface="楷体" panose="02010609060101010101" pitchFamily="49" charset="-122"/>
              </a:rPr>
              <a:t>；通过连续的山水景物和空间，人们观画时所产生的审美感和画面所呈现的组织形式在时间上得到了有效的控制。（谭琼琳译）</a:t>
            </a:r>
          </a:p>
          <a:p>
            <a:pPr marL="0" indent="0" eaLnBrk="1" hangingPunct="1">
              <a:lnSpc>
                <a:spcPct val="120000"/>
              </a:lnSpc>
              <a:spcBef>
                <a:spcPct val="0"/>
              </a:spcBef>
              <a:buFontTx/>
              <a:buNone/>
            </a:pPr>
            <a:endParaRPr lang="en-US" altLang="zh-CN" sz="1600" b="1" dirty="0">
              <a:latin typeface="宋体" panose="02010600030101010101" pitchFamily="2" charset="-122"/>
              <a:ea typeface="宋体" panose="02010600030101010101" pitchFamily="2" charset="-122"/>
            </a:endParaRPr>
          </a:p>
          <a:p>
            <a:pPr marL="0" indent="0" eaLnBrk="1" hangingPunct="1">
              <a:lnSpc>
                <a:spcPct val="120000"/>
              </a:lnSpc>
              <a:spcBef>
                <a:spcPct val="10000"/>
              </a:spcBef>
              <a:spcAft>
                <a:spcPct val="10000"/>
              </a:spcAft>
              <a:buFontTx/>
              <a:buNone/>
            </a:pPr>
            <a:r>
              <a:rPr lang="zh-CN" altLang="en-US" sz="1600" b="1" dirty="0">
                <a:solidFill>
                  <a:srgbClr val="326638"/>
                </a:solidFill>
                <a:ea typeface="宋体" panose="02010600030101010101" pitchFamily="2" charset="-122"/>
              </a:rPr>
              <a:t>视觉效果</a:t>
            </a:r>
            <a:endParaRPr lang="en-US" altLang="zh-CN" sz="1600" b="1" dirty="0">
              <a:solidFill>
                <a:srgbClr val="326638"/>
              </a:solidFill>
              <a:ea typeface="宋体" panose="02010600030101010101" pitchFamily="2" charset="-122"/>
            </a:endParaRPr>
          </a:p>
          <a:p>
            <a:pPr marL="0" indent="0" eaLnBrk="1" hangingPunct="1">
              <a:lnSpc>
                <a:spcPct val="120000"/>
              </a:lnSpc>
              <a:spcBef>
                <a:spcPct val="10000"/>
              </a:spcBef>
              <a:spcAft>
                <a:spcPct val="10000"/>
              </a:spcAft>
              <a:buFontTx/>
              <a:buNone/>
            </a:pPr>
            <a:r>
              <a:rPr lang="en-US" altLang="zh-CN" sz="1600" b="1" dirty="0">
                <a:solidFill>
                  <a:srgbClr val="002060"/>
                </a:solidFill>
              </a:rPr>
              <a:t>The scroll is divided into units which can succeed one another one by one as the scroll is unrolled, not one into one, or one as a part of another.</a:t>
            </a:r>
            <a:endParaRPr lang="zh-CN" altLang="en-US" sz="1600" b="1" dirty="0">
              <a:solidFill>
                <a:srgbClr val="002060"/>
              </a:solidFill>
              <a:ea typeface="宋体" panose="02010600030101010101" pitchFamily="2" charset="-122"/>
            </a:endParaRPr>
          </a:p>
          <a:p>
            <a:pPr>
              <a:lnSpc>
                <a:spcPct val="120000"/>
              </a:lnSpc>
              <a:spcBef>
                <a:spcPct val="10000"/>
              </a:spcBef>
              <a:spcAft>
                <a:spcPct val="10000"/>
              </a:spcAft>
            </a:pPr>
            <a:r>
              <a:rPr lang="zh-CN" altLang="en-US" sz="1600" b="1" dirty="0">
                <a:latin typeface="楷体" panose="02010609060101010101" pitchFamily="49" charset="-122"/>
                <a:ea typeface="楷体" panose="02010609060101010101" pitchFamily="49" charset="-122"/>
              </a:rPr>
              <a:t>前后景致相连，视觉上给人一个自然循环的感觉。当画卷展开时，观者看到的是“一个接一个的山水画面，并非一个映嵌在另一个里，或一个是另一个景致的一部分”。（谭琼琳译）</a:t>
            </a:r>
            <a:endParaRPr lang="en-US" altLang="zh-CN" sz="1600" b="1" dirty="0">
              <a:latin typeface="楷体" panose="02010609060101010101" pitchFamily="49" charset="-122"/>
              <a:ea typeface="楷体" panose="02010609060101010101" pitchFamily="49" charset="-122"/>
            </a:endParaRPr>
          </a:p>
          <a:p>
            <a:pPr marL="0" indent="0" eaLnBrk="1" hangingPunct="1">
              <a:lnSpc>
                <a:spcPct val="120000"/>
              </a:lnSpc>
              <a:spcBef>
                <a:spcPct val="10000"/>
              </a:spcBef>
              <a:spcAft>
                <a:spcPct val="10000"/>
              </a:spcAft>
              <a:buFontTx/>
              <a:buNone/>
            </a:pPr>
            <a:endParaRPr lang="en-US" altLang="zh-CN" sz="1600" b="1" dirty="0">
              <a:latin typeface="楷体" panose="02010609060101010101" pitchFamily="49" charset="-122"/>
              <a:ea typeface="楷体" panose="02010609060101010101" pitchFamily="49" charset="-122"/>
            </a:endParaRPr>
          </a:p>
          <a:p>
            <a:pPr marL="0" indent="0" eaLnBrk="1" hangingPunct="1">
              <a:lnSpc>
                <a:spcPct val="120000"/>
              </a:lnSpc>
              <a:spcBef>
                <a:spcPct val="10000"/>
              </a:spcBef>
              <a:spcAft>
                <a:spcPct val="10000"/>
              </a:spcAft>
              <a:buFontTx/>
              <a:buNone/>
            </a:pPr>
            <a:r>
              <a:rPr lang="zh-CN" altLang="en-US" sz="1600" b="1" dirty="0">
                <a:solidFill>
                  <a:srgbClr val="326638"/>
                </a:solidFill>
                <a:latin typeface="宋体" panose="02010600030101010101" pitchFamily="2" charset="-122"/>
                <a:ea typeface="宋体" panose="02010600030101010101" pitchFamily="2" charset="-122"/>
              </a:rPr>
              <a:t>诗行效果</a:t>
            </a:r>
            <a:endParaRPr lang="en-US" altLang="zh-CN" sz="1600" b="1" dirty="0">
              <a:solidFill>
                <a:srgbClr val="326638"/>
              </a:solidFill>
              <a:latin typeface="宋体" panose="02010600030101010101" pitchFamily="2" charset="-122"/>
              <a:ea typeface="宋体" panose="02010600030101010101" pitchFamily="2" charset="-122"/>
            </a:endParaRPr>
          </a:p>
          <a:p>
            <a:pPr>
              <a:lnSpc>
                <a:spcPct val="120000"/>
              </a:lnSpc>
              <a:spcBef>
                <a:spcPct val="10000"/>
              </a:spcBef>
              <a:spcAft>
                <a:spcPct val="10000"/>
              </a:spcAft>
            </a:pPr>
            <a:r>
              <a:rPr lang="en-US" altLang="zh-CN" sz="1600" b="1" dirty="0">
                <a:solidFill>
                  <a:srgbClr val="002060"/>
                </a:solidFill>
                <a:latin typeface="+mn-ea"/>
              </a:rPr>
              <a:t>《</a:t>
            </a:r>
            <a:r>
              <a:rPr lang="zh-CN" altLang="en-US" sz="1600" b="1" dirty="0">
                <a:solidFill>
                  <a:srgbClr val="002060"/>
                </a:solidFill>
                <a:latin typeface="+mn-ea"/>
              </a:rPr>
              <a:t>山河无尽</a:t>
            </a:r>
            <a:r>
              <a:rPr lang="en-US" altLang="zh-CN" sz="1600" b="1" dirty="0">
                <a:solidFill>
                  <a:srgbClr val="002060"/>
                </a:solidFill>
                <a:latin typeface="+mn-ea"/>
              </a:rPr>
              <a:t>》</a:t>
            </a:r>
            <a:r>
              <a:rPr lang="zh-CN" altLang="en-US" sz="1600" b="1" dirty="0">
                <a:solidFill>
                  <a:srgbClr val="002060"/>
                </a:solidFill>
                <a:latin typeface="+mn-ea"/>
              </a:rPr>
              <a:t>中的分形特征主要在于诗节、长短诗的安排，具有自相似性特征，故奇异吸引子、反射喻、</a:t>
            </a:r>
            <a:r>
              <a:rPr lang="en-US" altLang="zh-CN" sz="1600" b="1" dirty="0" err="1">
                <a:solidFill>
                  <a:srgbClr val="002060"/>
                </a:solidFill>
                <a:latin typeface="+mn-ea"/>
              </a:rPr>
              <a:t>ku</a:t>
            </a:r>
            <a:r>
              <a:rPr lang="zh-CN" altLang="en-US" sz="1600" b="1" dirty="0">
                <a:solidFill>
                  <a:srgbClr val="002060"/>
                </a:solidFill>
                <a:latin typeface="+mn-ea"/>
              </a:rPr>
              <a:t>结构都是</a:t>
            </a:r>
            <a:r>
              <a:rPr lang="en-US" altLang="zh-CN" sz="1600" b="1" dirty="0">
                <a:solidFill>
                  <a:srgbClr val="002060"/>
                </a:solidFill>
                <a:latin typeface="+mn-ea"/>
              </a:rPr>
              <a:t>《</a:t>
            </a:r>
            <a:r>
              <a:rPr lang="zh-CN" altLang="en-US" sz="1600" b="1" dirty="0">
                <a:solidFill>
                  <a:srgbClr val="002060"/>
                </a:solidFill>
                <a:latin typeface="+mn-ea"/>
              </a:rPr>
              <a:t>山河无尽</a:t>
            </a:r>
            <a:r>
              <a:rPr lang="en-US" altLang="zh-CN" sz="1600" b="1" dirty="0">
                <a:solidFill>
                  <a:srgbClr val="002060"/>
                </a:solidFill>
                <a:latin typeface="+mn-ea"/>
              </a:rPr>
              <a:t>》</a:t>
            </a:r>
            <a:r>
              <a:rPr lang="zh-CN" altLang="en-US" sz="1600" b="1" dirty="0">
                <a:solidFill>
                  <a:srgbClr val="002060"/>
                </a:solidFill>
                <a:latin typeface="+mn-ea"/>
              </a:rPr>
              <a:t>诗歌分形的方式。分形是迭代的产物，具有循环特征。</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73787702"/>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FE1B8DA-0F6D-44C8-B871-9334587E8193}"/>
              </a:ext>
            </a:extLst>
          </p:cNvPr>
          <p:cNvSpPr txBox="1"/>
          <p:nvPr/>
        </p:nvSpPr>
        <p:spPr>
          <a:xfrm>
            <a:off x="251520" y="472094"/>
            <a:ext cx="7704856" cy="364074"/>
          </a:xfrm>
          <a:prstGeom prst="rect">
            <a:avLst/>
          </a:prstGeom>
          <a:noFill/>
        </p:spPr>
        <p:txBody>
          <a:bodyPr wrap="square" rtlCol="0">
            <a:spAutoFit/>
          </a:bodyPr>
          <a:lstStyle/>
          <a:p>
            <a:pPr>
              <a:lnSpc>
                <a:spcPct val="120000"/>
              </a:lnSpc>
            </a:pPr>
            <a:r>
              <a:rPr lang="zh-CN" altLang="en-US" sz="1600" b="1" dirty="0">
                <a:solidFill>
                  <a:srgbClr val="811C17"/>
                </a:solidFill>
              </a:rPr>
              <a:t>生态循环叙事主题：静、空、无、道、不二、无常、无我、阴阳、事事无碍等</a:t>
            </a:r>
          </a:p>
        </p:txBody>
      </p:sp>
      <p:pic>
        <p:nvPicPr>
          <p:cNvPr id="10" name="图片 9" descr="文本&#10;&#10;描述已自动生成">
            <a:extLst>
              <a:ext uri="{FF2B5EF4-FFF2-40B4-BE49-F238E27FC236}">
                <a16:creationId xmlns:a16="http://schemas.microsoft.com/office/drawing/2014/main" id="{E1913BA1-92BC-4FEE-9926-6AF95AAA1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44" y="1409856"/>
            <a:ext cx="2724530" cy="552527"/>
          </a:xfrm>
          <a:prstGeom prst="rect">
            <a:avLst/>
          </a:prstGeom>
        </p:spPr>
      </p:pic>
      <p:pic>
        <p:nvPicPr>
          <p:cNvPr id="12" name="图片 11" descr="文本, 信件&#10;&#10;描述已自动生成">
            <a:extLst>
              <a:ext uri="{FF2B5EF4-FFF2-40B4-BE49-F238E27FC236}">
                <a16:creationId xmlns:a16="http://schemas.microsoft.com/office/drawing/2014/main" id="{1CC959D5-0F34-4E10-8C7A-C13417EEC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45620"/>
            <a:ext cx="3134946" cy="2753507"/>
          </a:xfrm>
          <a:prstGeom prst="rect">
            <a:avLst/>
          </a:prstGeom>
        </p:spPr>
      </p:pic>
      <p:pic>
        <p:nvPicPr>
          <p:cNvPr id="14" name="图片 13" descr="文本, 信件&#10;&#10;描述已自动生成">
            <a:extLst>
              <a:ext uri="{FF2B5EF4-FFF2-40B4-BE49-F238E27FC236}">
                <a16:creationId xmlns:a16="http://schemas.microsoft.com/office/drawing/2014/main" id="{D9E4EA23-97BA-4074-B525-EF58B7B3D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56" y="1942891"/>
            <a:ext cx="3477110" cy="2257740"/>
          </a:xfrm>
          <a:prstGeom prst="rect">
            <a:avLst/>
          </a:prstGeom>
        </p:spPr>
      </p:pic>
      <p:cxnSp>
        <p:nvCxnSpPr>
          <p:cNvPr id="16" name="直接连接符 15">
            <a:extLst>
              <a:ext uri="{FF2B5EF4-FFF2-40B4-BE49-F238E27FC236}">
                <a16:creationId xmlns:a16="http://schemas.microsoft.com/office/drawing/2014/main" id="{731B6177-9107-4D0E-ABA8-5F30C3CCDB57}"/>
              </a:ext>
            </a:extLst>
          </p:cNvPr>
          <p:cNvCxnSpPr/>
          <p:nvPr/>
        </p:nvCxnSpPr>
        <p:spPr>
          <a:xfrm>
            <a:off x="1043608" y="3140968"/>
            <a:ext cx="24482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直接连接符 17">
            <a:extLst>
              <a:ext uri="{FF2B5EF4-FFF2-40B4-BE49-F238E27FC236}">
                <a16:creationId xmlns:a16="http://schemas.microsoft.com/office/drawing/2014/main" id="{B3111568-09FA-4A3B-A4E2-BCAAC38C9086}"/>
              </a:ext>
            </a:extLst>
          </p:cNvPr>
          <p:cNvCxnSpPr/>
          <p:nvPr/>
        </p:nvCxnSpPr>
        <p:spPr>
          <a:xfrm>
            <a:off x="1043608" y="3789040"/>
            <a:ext cx="194421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a:extLst>
              <a:ext uri="{FF2B5EF4-FFF2-40B4-BE49-F238E27FC236}">
                <a16:creationId xmlns:a16="http://schemas.microsoft.com/office/drawing/2014/main" id="{46D299F9-BFE3-4F17-94A4-4730733CEA4D}"/>
              </a:ext>
            </a:extLst>
          </p:cNvPr>
          <p:cNvCxnSpPr/>
          <p:nvPr/>
        </p:nvCxnSpPr>
        <p:spPr>
          <a:xfrm>
            <a:off x="1043608" y="4045406"/>
            <a:ext cx="1440160"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文本框 20">
            <a:extLst>
              <a:ext uri="{FF2B5EF4-FFF2-40B4-BE49-F238E27FC236}">
                <a16:creationId xmlns:a16="http://schemas.microsoft.com/office/drawing/2014/main" id="{8113F480-B8BA-488E-83D9-E907B8E0168B}"/>
              </a:ext>
            </a:extLst>
          </p:cNvPr>
          <p:cNvSpPr txBox="1"/>
          <p:nvPr/>
        </p:nvSpPr>
        <p:spPr>
          <a:xfrm>
            <a:off x="539552" y="4489481"/>
            <a:ext cx="8352928" cy="1662891"/>
          </a:xfrm>
          <a:prstGeom prst="rect">
            <a:avLst/>
          </a:prstGeom>
          <a:noFill/>
        </p:spPr>
        <p:txBody>
          <a:bodyPr wrap="square" rtlCol="0">
            <a:spAutoFit/>
          </a:bodyPr>
          <a:lstStyle/>
          <a:p>
            <a:pPr>
              <a:lnSpc>
                <a:spcPct val="130000"/>
              </a:lnSpc>
            </a:pP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诗人</a:t>
            </a:r>
            <a:r>
              <a:rPr lang="zh-CN" altLang="en-US"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观看了</a:t>
            </a:r>
            <a:r>
              <a:rPr lang="en-US" altLang="zh-CN"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宋人溪水无尽图</a:t>
            </a:r>
            <a:r>
              <a:rPr lang="en-US" altLang="zh-CN"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之后，</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自导自演了日本能剧中的舞台山水背景随着演员动作变化而不断更替的剧情，其目的旨在体现山水浑然一体、人为自然一部分的深层生态思想。诗人虽然省略了人称主语</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“我”（</a:t>
            </a:r>
            <a:r>
              <a:rPr lang="en-US" altLang="zh-CN" sz="1600" b="1" dirty="0">
                <a:solidFill>
                  <a:srgbClr val="002060"/>
                </a:solidFill>
                <a:latin typeface="Times New Roman" panose="02020603050405020304" pitchFamily="18" charset="0"/>
              </a:rPr>
              <a:t>I</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，但能剧中特有的动作词汇让读者明白诗人在诗中的角色发生了悄然的变化，即由叙述</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者</a:t>
            </a:r>
            <a:r>
              <a:rPr lang="en-US" altLang="zh-CN" sz="1600" b="1" dirty="0">
                <a:solidFill>
                  <a:srgbClr val="002060"/>
                </a:solidFill>
                <a:effectLst/>
                <a:latin typeface="Times New Roman" panose="02020603050405020304" pitchFamily="18" charset="0"/>
                <a:ea typeface="宋体" panose="02010600030101010101" pitchFamily="2" charset="-122"/>
              </a:rPr>
              <a:t>–</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观看</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者</a:t>
            </a:r>
            <a:r>
              <a:rPr lang="en-US" altLang="zh-CN" sz="1600" b="1" dirty="0">
                <a:solidFill>
                  <a:srgbClr val="002060"/>
                </a:solidFill>
                <a:effectLst/>
                <a:latin typeface="Times New Roman" panose="02020603050405020304" pitchFamily="18" charset="0"/>
                <a:ea typeface="宋体" panose="02010600030101010101" pitchFamily="2" charset="-122"/>
              </a:rPr>
              <a:t>–</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评论者转为</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舞台</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演员，纳山水于胸中，视山水为天地舞台。</a:t>
            </a:r>
            <a:r>
              <a:rPr lang="zh-CN" altLang="en-US"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人与景融为一体，在自然中舞蹈，生生不息，达到无我的境界。</a:t>
            </a:r>
            <a:endParaRPr lang="zh-CN" altLang="en-US" sz="1600" b="1" dirty="0">
              <a:solidFill>
                <a:srgbClr val="002060"/>
              </a:solidFill>
            </a:endParaRPr>
          </a:p>
        </p:txBody>
      </p:sp>
      <p:sp>
        <p:nvSpPr>
          <p:cNvPr id="22" name="文本框 21">
            <a:extLst>
              <a:ext uri="{FF2B5EF4-FFF2-40B4-BE49-F238E27FC236}">
                <a16:creationId xmlns:a16="http://schemas.microsoft.com/office/drawing/2014/main" id="{CA1D3309-0654-4869-A6A1-05D4449628FC}"/>
              </a:ext>
            </a:extLst>
          </p:cNvPr>
          <p:cNvSpPr txBox="1"/>
          <p:nvPr/>
        </p:nvSpPr>
        <p:spPr>
          <a:xfrm>
            <a:off x="457375" y="916078"/>
            <a:ext cx="2612625" cy="338554"/>
          </a:xfrm>
          <a:prstGeom prst="rect">
            <a:avLst/>
          </a:prstGeom>
          <a:noFill/>
        </p:spPr>
        <p:txBody>
          <a:bodyPr wrap="square" rtlCol="0">
            <a:spAutoFit/>
          </a:bodyPr>
          <a:lstStyle/>
          <a:p>
            <a:r>
              <a:rPr lang="zh-CN" altLang="en-US" sz="1600" b="1" dirty="0">
                <a:solidFill>
                  <a:srgbClr val="002060"/>
                </a:solidFill>
              </a:rPr>
              <a:t>日本能剧舞台表演：无我</a:t>
            </a:r>
          </a:p>
        </p:txBody>
      </p:sp>
    </p:spTree>
    <p:extLst>
      <p:ext uri="{BB962C8B-B14F-4D97-AF65-F5344CB8AC3E}">
        <p14:creationId xmlns:p14="http://schemas.microsoft.com/office/powerpoint/2010/main" val="2902918178"/>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7A98421-9B6F-4675-99F5-B5CE97231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1124744"/>
            <a:ext cx="1800200" cy="351468"/>
          </a:xfrm>
          <a:prstGeom prst="rect">
            <a:avLst/>
          </a:prstGeom>
        </p:spPr>
      </p:pic>
      <p:sp>
        <p:nvSpPr>
          <p:cNvPr id="5" name="文本框 4">
            <a:extLst>
              <a:ext uri="{FF2B5EF4-FFF2-40B4-BE49-F238E27FC236}">
                <a16:creationId xmlns:a16="http://schemas.microsoft.com/office/drawing/2014/main" id="{A4D0BD4D-2567-47A2-8E80-982748998F44}"/>
              </a:ext>
            </a:extLst>
          </p:cNvPr>
          <p:cNvSpPr txBox="1"/>
          <p:nvPr/>
        </p:nvSpPr>
        <p:spPr>
          <a:xfrm>
            <a:off x="284289" y="581994"/>
            <a:ext cx="2556157" cy="338554"/>
          </a:xfrm>
          <a:prstGeom prst="rect">
            <a:avLst/>
          </a:prstGeom>
          <a:noFill/>
        </p:spPr>
        <p:txBody>
          <a:bodyPr wrap="square" rtlCol="0">
            <a:spAutoFit/>
          </a:bodyPr>
          <a:lstStyle/>
          <a:p>
            <a:r>
              <a:rPr lang="zh-CN" altLang="en-US" sz="1600" b="1" dirty="0">
                <a:solidFill>
                  <a:srgbClr val="002060"/>
                </a:solidFill>
              </a:rPr>
              <a:t>夜行九十九号公路：虚空</a:t>
            </a:r>
          </a:p>
        </p:txBody>
      </p:sp>
      <p:pic>
        <p:nvPicPr>
          <p:cNvPr id="7" name="图片 6" descr="文本, 信件&#10;&#10;描述已自动生成">
            <a:extLst>
              <a:ext uri="{FF2B5EF4-FFF2-40B4-BE49-F238E27FC236}">
                <a16:creationId xmlns:a16="http://schemas.microsoft.com/office/drawing/2014/main" id="{7D7E9182-33FD-420C-8AAE-0C65D7C3C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19" y="1772817"/>
            <a:ext cx="2444910" cy="1068814"/>
          </a:xfrm>
          <a:prstGeom prst="rect">
            <a:avLst/>
          </a:prstGeom>
        </p:spPr>
      </p:pic>
      <p:pic>
        <p:nvPicPr>
          <p:cNvPr id="9" name="图片 8" descr="图形用户界面, 文本&#10;&#10;描述已自动生成">
            <a:extLst>
              <a:ext uri="{FF2B5EF4-FFF2-40B4-BE49-F238E27FC236}">
                <a16:creationId xmlns:a16="http://schemas.microsoft.com/office/drawing/2014/main" id="{A07BB199-A383-40C9-B1F2-978AA399B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19" y="4607018"/>
            <a:ext cx="2900769" cy="832323"/>
          </a:xfrm>
          <a:prstGeom prst="rect">
            <a:avLst/>
          </a:prstGeom>
        </p:spPr>
      </p:pic>
      <p:pic>
        <p:nvPicPr>
          <p:cNvPr id="11" name="图片 10" descr="文本&#10;&#10;描述已自动生成">
            <a:extLst>
              <a:ext uri="{FF2B5EF4-FFF2-40B4-BE49-F238E27FC236}">
                <a16:creationId xmlns:a16="http://schemas.microsoft.com/office/drawing/2014/main" id="{6699149E-F4D8-45D2-99F5-E4D36E5A0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5623" y="698247"/>
            <a:ext cx="1440160" cy="1040116"/>
          </a:xfrm>
          <a:prstGeom prst="rect">
            <a:avLst/>
          </a:prstGeom>
        </p:spPr>
      </p:pic>
      <p:pic>
        <p:nvPicPr>
          <p:cNvPr id="13" name="图片 12" descr="文本&#10;&#10;描述已自动生成">
            <a:extLst>
              <a:ext uri="{FF2B5EF4-FFF2-40B4-BE49-F238E27FC236}">
                <a16:creationId xmlns:a16="http://schemas.microsoft.com/office/drawing/2014/main" id="{B0A473E8-DE39-4119-880B-86C0E3758F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8159" y="1772817"/>
            <a:ext cx="1447871" cy="1471224"/>
          </a:xfrm>
          <a:prstGeom prst="rect">
            <a:avLst/>
          </a:prstGeom>
        </p:spPr>
      </p:pic>
      <p:pic>
        <p:nvPicPr>
          <p:cNvPr id="15" name="图片 14" descr="文本&#10;&#10;描述已自动生成">
            <a:extLst>
              <a:ext uri="{FF2B5EF4-FFF2-40B4-BE49-F238E27FC236}">
                <a16:creationId xmlns:a16="http://schemas.microsoft.com/office/drawing/2014/main" id="{14921FE8-CDCB-430C-A4F2-616679E1A3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5431" y="954485"/>
            <a:ext cx="2295845" cy="1352739"/>
          </a:xfrm>
          <a:prstGeom prst="rect">
            <a:avLst/>
          </a:prstGeom>
        </p:spPr>
      </p:pic>
      <p:pic>
        <p:nvPicPr>
          <p:cNvPr id="17" name="图片 16" descr="文本, 信件&#10;&#10;描述已自动生成">
            <a:extLst>
              <a:ext uri="{FF2B5EF4-FFF2-40B4-BE49-F238E27FC236}">
                <a16:creationId xmlns:a16="http://schemas.microsoft.com/office/drawing/2014/main" id="{4C6F834D-0C66-4B65-B1A9-906368B4F5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6666" y="2307224"/>
            <a:ext cx="2067213" cy="1352740"/>
          </a:xfrm>
          <a:prstGeom prst="rect">
            <a:avLst/>
          </a:prstGeom>
        </p:spPr>
      </p:pic>
      <p:pic>
        <p:nvPicPr>
          <p:cNvPr id="19" name="图片 18" descr="文本, 信件&#10;&#10;描述已自动生成">
            <a:extLst>
              <a:ext uri="{FF2B5EF4-FFF2-40B4-BE49-F238E27FC236}">
                <a16:creationId xmlns:a16="http://schemas.microsoft.com/office/drawing/2014/main" id="{D0C9303B-EB1E-4E0F-BC69-9294BF876F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3059893"/>
            <a:ext cx="2444910" cy="1477287"/>
          </a:xfrm>
          <a:prstGeom prst="rect">
            <a:avLst/>
          </a:prstGeom>
        </p:spPr>
      </p:pic>
      <p:pic>
        <p:nvPicPr>
          <p:cNvPr id="21" name="图片 20" descr="文本, 信件&#10;&#10;描述已自动生成">
            <a:extLst>
              <a:ext uri="{FF2B5EF4-FFF2-40B4-BE49-F238E27FC236}">
                <a16:creationId xmlns:a16="http://schemas.microsoft.com/office/drawing/2014/main" id="{280AF1BA-C84B-47B5-87C9-9A2AB2582F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2241" y="5553958"/>
            <a:ext cx="1905266" cy="838317"/>
          </a:xfrm>
          <a:prstGeom prst="rect">
            <a:avLst/>
          </a:prstGeom>
        </p:spPr>
      </p:pic>
      <p:pic>
        <p:nvPicPr>
          <p:cNvPr id="23" name="图片 22" descr="信件&#10;&#10;低可信度描述已自动生成">
            <a:extLst>
              <a:ext uri="{FF2B5EF4-FFF2-40B4-BE49-F238E27FC236}">
                <a16:creationId xmlns:a16="http://schemas.microsoft.com/office/drawing/2014/main" id="{98C0C6D0-2112-4503-B185-530FFAD4CD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0756" y="698247"/>
            <a:ext cx="2018458" cy="2545794"/>
          </a:xfrm>
          <a:prstGeom prst="rect">
            <a:avLst/>
          </a:prstGeom>
        </p:spPr>
      </p:pic>
      <p:sp>
        <p:nvSpPr>
          <p:cNvPr id="31" name="文本框 30">
            <a:extLst>
              <a:ext uri="{FF2B5EF4-FFF2-40B4-BE49-F238E27FC236}">
                <a16:creationId xmlns:a16="http://schemas.microsoft.com/office/drawing/2014/main" id="{7E4C1B46-DF60-4EBE-B3BC-DA1437BAB42D}"/>
              </a:ext>
            </a:extLst>
          </p:cNvPr>
          <p:cNvSpPr txBox="1"/>
          <p:nvPr/>
        </p:nvSpPr>
        <p:spPr>
          <a:xfrm>
            <a:off x="3371940" y="3731020"/>
            <a:ext cx="5568605" cy="2586927"/>
          </a:xfrm>
          <a:prstGeom prst="rect">
            <a:avLst/>
          </a:prstGeom>
          <a:noFill/>
        </p:spPr>
        <p:txBody>
          <a:bodyPr wrap="square" rtlCol="0">
            <a:spAutoFit/>
          </a:bodyPr>
          <a:lstStyle/>
          <a:p>
            <a:pPr>
              <a:lnSpc>
                <a:spcPct val="130000"/>
              </a:lnSpc>
            </a:pPr>
            <a:r>
              <a:rPr lang="zh-CN" altLang="en-US" sz="1400" b="1" dirty="0">
                <a:solidFill>
                  <a:srgbClr val="002060"/>
                </a:solidFill>
              </a:rPr>
              <a:t>这首诗记载了高速公路</a:t>
            </a:r>
            <a:r>
              <a:rPr lang="en-US" altLang="zh-CN" sz="1400" b="1" dirty="0">
                <a:solidFill>
                  <a:srgbClr val="002060"/>
                </a:solidFill>
              </a:rPr>
              <a:t>99</a:t>
            </a:r>
            <a:r>
              <a:rPr lang="zh-CN" altLang="en-US" sz="1400" b="1" dirty="0">
                <a:solidFill>
                  <a:srgbClr val="002060"/>
                </a:solidFill>
              </a:rPr>
              <a:t>上的集体夜行，但诗歌最后一行却是“</a:t>
            </a:r>
            <a:r>
              <a:rPr lang="en-US" altLang="zh-CN" sz="1400" b="1" dirty="0">
                <a:solidFill>
                  <a:srgbClr val="002060"/>
                </a:solidFill>
              </a:rPr>
              <a:t>there / IS no         99</a:t>
            </a:r>
            <a:r>
              <a:rPr lang="zh-CN" altLang="en-US" sz="1400" b="1" dirty="0">
                <a:solidFill>
                  <a:srgbClr val="002060"/>
                </a:solidFill>
              </a:rPr>
              <a:t>”。如何理解？人们可以</a:t>
            </a:r>
            <a:r>
              <a:rPr lang="zh-CN" altLang="zh-CN" sz="1400" b="1" dirty="0">
                <a:solidFill>
                  <a:srgbClr val="002060"/>
                </a:solidFill>
              </a:rPr>
              <a:t>在地图上找到高速公路</a:t>
            </a:r>
            <a:r>
              <a:rPr lang="en-GB" altLang="zh-CN" sz="1400" b="1" dirty="0">
                <a:solidFill>
                  <a:srgbClr val="002060"/>
                </a:solidFill>
              </a:rPr>
              <a:t>99</a:t>
            </a:r>
            <a:r>
              <a:rPr lang="zh-CN" altLang="zh-CN" sz="1400" b="1" dirty="0">
                <a:solidFill>
                  <a:srgbClr val="002060"/>
                </a:solidFill>
              </a:rPr>
              <a:t>，但虚空无尽，心灵世界里没有</a:t>
            </a:r>
            <a:r>
              <a:rPr lang="en-GB" altLang="zh-CN" sz="1400" b="1" dirty="0">
                <a:solidFill>
                  <a:srgbClr val="002060"/>
                </a:solidFill>
              </a:rPr>
              <a:t>99</a:t>
            </a:r>
            <a:r>
              <a:rPr lang="zh-CN" altLang="zh-CN" sz="1400" b="1" dirty="0">
                <a:solidFill>
                  <a:srgbClr val="002060"/>
                </a:solidFill>
              </a:rPr>
              <a:t>的标志</a:t>
            </a:r>
            <a:r>
              <a:rPr lang="zh-CN" altLang="en-US" sz="1400" b="1" dirty="0">
                <a:solidFill>
                  <a:srgbClr val="002060"/>
                </a:solidFill>
              </a:rPr>
              <a:t>。</a:t>
            </a:r>
            <a:endParaRPr lang="en-US" altLang="zh-CN" sz="1400" b="1" dirty="0">
              <a:solidFill>
                <a:srgbClr val="002060"/>
              </a:solidFill>
            </a:endParaRPr>
          </a:p>
          <a:p>
            <a:pPr>
              <a:lnSpc>
                <a:spcPct val="130000"/>
              </a:lnSpc>
            </a:pPr>
            <a:endParaRPr lang="en-US" altLang="zh-CN" sz="1400" b="1" dirty="0">
              <a:solidFill>
                <a:srgbClr val="002060"/>
              </a:solidFill>
            </a:endParaRPr>
          </a:p>
          <a:p>
            <a:pPr>
              <a:lnSpc>
                <a:spcPct val="130000"/>
              </a:lnSpc>
            </a:pPr>
            <a:r>
              <a:rPr lang="zh-CN" altLang="en-US" sz="1400" b="1" dirty="0">
                <a:solidFill>
                  <a:srgbClr val="002060"/>
                </a:solidFill>
              </a:rPr>
              <a:t>“</a:t>
            </a:r>
            <a:r>
              <a:rPr lang="en-US" altLang="zh-CN" sz="1400" b="1" dirty="0">
                <a:solidFill>
                  <a:srgbClr val="002060"/>
                </a:solidFill>
              </a:rPr>
              <a:t>the network womb</a:t>
            </a:r>
            <a:r>
              <a:rPr lang="zh-CN" altLang="en-US" sz="1400" b="1" dirty="0">
                <a:solidFill>
                  <a:srgbClr val="002060"/>
                </a:solidFill>
              </a:rPr>
              <a:t>”是一个小</a:t>
            </a:r>
            <a:r>
              <a:rPr lang="en-US" altLang="zh-CN" sz="1400" b="1" dirty="0" err="1">
                <a:solidFill>
                  <a:srgbClr val="002060"/>
                </a:solidFill>
              </a:rPr>
              <a:t>ku</a:t>
            </a:r>
            <a:r>
              <a:rPr lang="zh-CN" altLang="en-US" sz="1400" b="1" dirty="0">
                <a:solidFill>
                  <a:srgbClr val="002060"/>
                </a:solidFill>
              </a:rPr>
              <a:t>，</a:t>
            </a:r>
            <a:r>
              <a:rPr lang="zh-CN" altLang="zh-CN" sz="1400" b="1" dirty="0">
                <a:solidFill>
                  <a:srgbClr val="002060"/>
                </a:solidFill>
              </a:rPr>
              <a:t>它将高速公路</a:t>
            </a:r>
            <a:r>
              <a:rPr lang="zh-CN" altLang="en-US" sz="1400" b="1" dirty="0">
                <a:solidFill>
                  <a:srgbClr val="002060"/>
                </a:solidFill>
              </a:rPr>
              <a:t>视为</a:t>
            </a:r>
            <a:r>
              <a:rPr lang="zh-CN" altLang="zh-CN" sz="1400" b="1" dirty="0">
                <a:solidFill>
                  <a:srgbClr val="002060"/>
                </a:solidFill>
              </a:rPr>
              <a:t>一个四通八达的</a:t>
            </a:r>
            <a:r>
              <a:rPr lang="en-GB" altLang="zh-CN" sz="1400" b="1" dirty="0">
                <a:solidFill>
                  <a:srgbClr val="002060"/>
                </a:solidFill>
              </a:rPr>
              <a:t>“</a:t>
            </a:r>
            <a:r>
              <a:rPr lang="zh-CN" altLang="zh-CN" sz="1400" b="1" dirty="0">
                <a:solidFill>
                  <a:srgbClr val="002060"/>
                </a:solidFill>
              </a:rPr>
              <a:t>网络子宫</a:t>
            </a:r>
            <a:r>
              <a:rPr lang="en-GB" altLang="zh-CN" sz="1400" b="1" dirty="0">
                <a:solidFill>
                  <a:srgbClr val="002060"/>
                </a:solidFill>
              </a:rPr>
              <a:t>”</a:t>
            </a:r>
            <a:r>
              <a:rPr lang="zh-CN" altLang="zh-CN" sz="1400" b="1" dirty="0">
                <a:solidFill>
                  <a:srgbClr val="002060"/>
                </a:solidFill>
              </a:rPr>
              <a:t>，公路上所有的东西在单位时间里，在无边的、圆形的</a:t>
            </a:r>
            <a:r>
              <a:rPr lang="en-GB" altLang="zh-CN" sz="1400" b="1" dirty="0">
                <a:solidFill>
                  <a:srgbClr val="002060"/>
                </a:solidFill>
              </a:rPr>
              <a:t>“</a:t>
            </a:r>
            <a:r>
              <a:rPr lang="zh-CN" altLang="zh-CN" sz="1400" b="1" dirty="0">
                <a:solidFill>
                  <a:srgbClr val="002060"/>
                </a:solidFill>
              </a:rPr>
              <a:t>网络子宫</a:t>
            </a:r>
            <a:r>
              <a:rPr lang="en-GB" altLang="zh-CN" sz="1400" b="1" dirty="0">
                <a:solidFill>
                  <a:srgbClr val="002060"/>
                </a:solidFill>
              </a:rPr>
              <a:t>”</a:t>
            </a:r>
            <a:r>
              <a:rPr lang="zh-CN" altLang="zh-CN" sz="1400" b="1" dirty="0">
                <a:solidFill>
                  <a:srgbClr val="002060"/>
                </a:solidFill>
              </a:rPr>
              <a:t>空间里，可以</a:t>
            </a:r>
            <a:r>
              <a:rPr lang="en-GB" altLang="zh-CN" sz="1400" b="1" dirty="0">
                <a:solidFill>
                  <a:srgbClr val="002060"/>
                </a:solidFill>
              </a:rPr>
              <a:t>“</a:t>
            </a:r>
            <a:r>
              <a:rPr lang="zh-CN" altLang="zh-CN" sz="1400" b="1" dirty="0">
                <a:solidFill>
                  <a:srgbClr val="002060"/>
                </a:solidFill>
              </a:rPr>
              <a:t>行走</a:t>
            </a:r>
            <a:r>
              <a:rPr lang="en-GB" altLang="zh-CN" sz="1400" b="1" dirty="0">
                <a:solidFill>
                  <a:srgbClr val="002060"/>
                </a:solidFill>
              </a:rPr>
              <a:t>”</a:t>
            </a:r>
            <a:r>
              <a:rPr lang="zh-CN" altLang="zh-CN" sz="1400" b="1" dirty="0">
                <a:solidFill>
                  <a:srgbClr val="002060"/>
                </a:solidFill>
              </a:rPr>
              <a:t>到达不同的目的地。作为时空一体的意象，</a:t>
            </a:r>
            <a:r>
              <a:rPr lang="en-GB" altLang="zh-CN" sz="1400" b="1" dirty="0">
                <a:solidFill>
                  <a:srgbClr val="002060"/>
                </a:solidFill>
              </a:rPr>
              <a:t>“the network womb”</a:t>
            </a:r>
            <a:r>
              <a:rPr lang="zh-CN" altLang="zh-CN" sz="1400" b="1" dirty="0">
                <a:solidFill>
                  <a:srgbClr val="002060"/>
                </a:solidFill>
              </a:rPr>
              <a:t>让诗人带着读者不仅完成了高速公路</a:t>
            </a:r>
            <a:r>
              <a:rPr lang="en-GB" altLang="zh-CN" sz="1400" b="1" dirty="0">
                <a:solidFill>
                  <a:srgbClr val="002060"/>
                </a:solidFill>
              </a:rPr>
              <a:t>99</a:t>
            </a:r>
            <a:r>
              <a:rPr lang="zh-CN" altLang="zh-CN" sz="1400" b="1" dirty="0">
                <a:solidFill>
                  <a:srgbClr val="002060"/>
                </a:solidFill>
              </a:rPr>
              <a:t>上的集体夜行，而且也在虚空的本体世界里进行了一次心灵上的洗礼。</a:t>
            </a:r>
            <a:endParaRPr lang="zh-CN" altLang="en-US" sz="1400" b="1" dirty="0">
              <a:solidFill>
                <a:srgbClr val="002060"/>
              </a:solidFill>
            </a:endParaRPr>
          </a:p>
        </p:txBody>
      </p:sp>
    </p:spTree>
    <p:extLst>
      <p:ext uri="{BB962C8B-B14F-4D97-AF65-F5344CB8AC3E}">
        <p14:creationId xmlns:p14="http://schemas.microsoft.com/office/powerpoint/2010/main" val="2530453933"/>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BC6806-D1C8-4422-8CAC-D9257A32E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80739"/>
            <a:ext cx="2916093" cy="1224136"/>
          </a:xfrm>
          <a:prstGeom prst="rect">
            <a:avLst/>
          </a:prstGeom>
        </p:spPr>
      </p:pic>
      <p:pic>
        <p:nvPicPr>
          <p:cNvPr id="5" name="图片 4" descr="文本&#10;&#10;描述已自动生成">
            <a:extLst>
              <a:ext uri="{FF2B5EF4-FFF2-40B4-BE49-F238E27FC236}">
                <a16:creationId xmlns:a16="http://schemas.microsoft.com/office/drawing/2014/main" id="{2A03B8BA-AEF8-48FD-B4E4-FC70C53B0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92896"/>
            <a:ext cx="2304256" cy="712079"/>
          </a:xfrm>
          <a:prstGeom prst="rect">
            <a:avLst/>
          </a:prstGeom>
        </p:spPr>
      </p:pic>
      <p:pic>
        <p:nvPicPr>
          <p:cNvPr id="7" name="图片 6" descr="图形用户界面, 文本, 应用程序, 电子邮件&#10;&#10;描述已自动生成">
            <a:extLst>
              <a:ext uri="{FF2B5EF4-FFF2-40B4-BE49-F238E27FC236}">
                <a16:creationId xmlns:a16="http://schemas.microsoft.com/office/drawing/2014/main" id="{C35C84C2-88C8-490A-A051-D8CC71FBA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653026"/>
            <a:ext cx="3320756" cy="1144126"/>
          </a:xfrm>
          <a:prstGeom prst="rect">
            <a:avLst/>
          </a:prstGeom>
        </p:spPr>
      </p:pic>
      <p:sp>
        <p:nvSpPr>
          <p:cNvPr id="8" name="文本框 7">
            <a:extLst>
              <a:ext uri="{FF2B5EF4-FFF2-40B4-BE49-F238E27FC236}">
                <a16:creationId xmlns:a16="http://schemas.microsoft.com/office/drawing/2014/main" id="{BA999486-5B2B-4900-B23F-8242F669F992}"/>
              </a:ext>
            </a:extLst>
          </p:cNvPr>
          <p:cNvSpPr txBox="1"/>
          <p:nvPr/>
        </p:nvSpPr>
        <p:spPr>
          <a:xfrm>
            <a:off x="391491" y="627186"/>
            <a:ext cx="1656184" cy="338554"/>
          </a:xfrm>
          <a:prstGeom prst="rect">
            <a:avLst/>
          </a:prstGeom>
          <a:noFill/>
        </p:spPr>
        <p:txBody>
          <a:bodyPr wrap="square" rtlCol="0">
            <a:spAutoFit/>
          </a:bodyPr>
          <a:lstStyle/>
          <a:p>
            <a:r>
              <a:rPr lang="zh-CN" altLang="en-US" sz="1600" b="1" dirty="0">
                <a:solidFill>
                  <a:srgbClr val="002060"/>
                </a:solidFill>
              </a:rPr>
              <a:t>万物时空一体</a:t>
            </a:r>
          </a:p>
        </p:txBody>
      </p:sp>
      <p:pic>
        <p:nvPicPr>
          <p:cNvPr id="10" name="图片 9" descr="文本, 信件&#10;&#10;描述已自动生成">
            <a:extLst>
              <a:ext uri="{FF2B5EF4-FFF2-40B4-BE49-F238E27FC236}">
                <a16:creationId xmlns:a16="http://schemas.microsoft.com/office/drawing/2014/main" id="{AC1DDF56-B42B-4E0A-A618-9871E9642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552030"/>
            <a:ext cx="1952898" cy="1752845"/>
          </a:xfrm>
          <a:prstGeom prst="rect">
            <a:avLst/>
          </a:prstGeom>
        </p:spPr>
      </p:pic>
      <p:pic>
        <p:nvPicPr>
          <p:cNvPr id="12" name="图片 11" descr="文本&#10;&#10;描述已自动生成">
            <a:extLst>
              <a:ext uri="{FF2B5EF4-FFF2-40B4-BE49-F238E27FC236}">
                <a16:creationId xmlns:a16="http://schemas.microsoft.com/office/drawing/2014/main" id="{FE20D4F9-A0E5-46C5-B05F-76D823CDE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2500026"/>
            <a:ext cx="1514686" cy="704948"/>
          </a:xfrm>
          <a:prstGeom prst="rect">
            <a:avLst/>
          </a:prstGeom>
        </p:spPr>
      </p:pic>
      <p:pic>
        <p:nvPicPr>
          <p:cNvPr id="14" name="图片 13" descr="文本, 信件&#10;&#10;描述已自动生成">
            <a:extLst>
              <a:ext uri="{FF2B5EF4-FFF2-40B4-BE49-F238E27FC236}">
                <a16:creationId xmlns:a16="http://schemas.microsoft.com/office/drawing/2014/main" id="{BF25C9F4-50A9-42C1-B4F0-EC877DC93C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4639" y="3705904"/>
            <a:ext cx="1905266" cy="1038370"/>
          </a:xfrm>
          <a:prstGeom prst="rect">
            <a:avLst/>
          </a:prstGeom>
        </p:spPr>
      </p:pic>
      <p:pic>
        <p:nvPicPr>
          <p:cNvPr id="16" name="图片 15">
            <a:extLst>
              <a:ext uri="{FF2B5EF4-FFF2-40B4-BE49-F238E27FC236}">
                <a16:creationId xmlns:a16="http://schemas.microsoft.com/office/drawing/2014/main" id="{1403CE42-204D-44F1-A3F7-E6CA0D78C7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86" y="4941168"/>
            <a:ext cx="4134427" cy="428685"/>
          </a:xfrm>
          <a:prstGeom prst="rect">
            <a:avLst/>
          </a:prstGeom>
        </p:spPr>
      </p:pic>
      <p:pic>
        <p:nvPicPr>
          <p:cNvPr id="18" name="图片 17" descr="图片包含 图表&#10;&#10;描述已自动生成">
            <a:extLst>
              <a:ext uri="{FF2B5EF4-FFF2-40B4-BE49-F238E27FC236}">
                <a16:creationId xmlns:a16="http://schemas.microsoft.com/office/drawing/2014/main" id="{6B904ED8-6423-4B5D-88C7-2E45A2C00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491" y="5566747"/>
            <a:ext cx="4296375" cy="495369"/>
          </a:xfrm>
          <a:prstGeom prst="rect">
            <a:avLst/>
          </a:prstGeom>
        </p:spPr>
      </p:pic>
      <p:sp>
        <p:nvSpPr>
          <p:cNvPr id="19" name="文本框 18">
            <a:extLst>
              <a:ext uri="{FF2B5EF4-FFF2-40B4-BE49-F238E27FC236}">
                <a16:creationId xmlns:a16="http://schemas.microsoft.com/office/drawing/2014/main" id="{753C4A33-3B26-40E0-A0F4-D6113FBC4446}"/>
              </a:ext>
            </a:extLst>
          </p:cNvPr>
          <p:cNvSpPr txBox="1"/>
          <p:nvPr/>
        </p:nvSpPr>
        <p:spPr>
          <a:xfrm>
            <a:off x="5652120" y="618677"/>
            <a:ext cx="3312368" cy="2660408"/>
          </a:xfrm>
          <a:prstGeom prst="rect">
            <a:avLst/>
          </a:prstGeom>
          <a:noFill/>
        </p:spPr>
        <p:txBody>
          <a:bodyPr wrap="square" rtlCol="0">
            <a:spAutoFit/>
          </a:bodyPr>
          <a:lstStyle/>
          <a:p>
            <a:pPr>
              <a:lnSpc>
                <a:spcPct val="120000"/>
              </a:lnSpc>
            </a:pPr>
            <a:r>
              <a:rPr lang="en-US" altLang="zh-CN" sz="1400" b="1" dirty="0">
                <a:solidFill>
                  <a:srgbClr val="002060"/>
                </a:solidFill>
              </a:rPr>
              <a:t>boat of a million years </a:t>
            </a:r>
          </a:p>
          <a:p>
            <a:pPr>
              <a:lnSpc>
                <a:spcPct val="120000"/>
              </a:lnSpc>
            </a:pPr>
            <a:r>
              <a:rPr lang="en-US" altLang="zh-CN" sz="1400" b="1" dirty="0">
                <a:solidFill>
                  <a:srgbClr val="002060"/>
                </a:solidFill>
              </a:rPr>
              <a:t>= boat of morning</a:t>
            </a:r>
          </a:p>
          <a:p>
            <a:pPr>
              <a:lnSpc>
                <a:spcPct val="120000"/>
              </a:lnSpc>
            </a:pPr>
            <a:r>
              <a:rPr lang="en-US" altLang="zh-CN" sz="1400" b="1" dirty="0">
                <a:solidFill>
                  <a:srgbClr val="002060"/>
                </a:solidFill>
              </a:rPr>
              <a:t>= boat of the sun</a:t>
            </a:r>
          </a:p>
          <a:p>
            <a:pPr>
              <a:lnSpc>
                <a:spcPct val="120000"/>
              </a:lnSpc>
            </a:pPr>
            <a:endParaRPr lang="en-US" altLang="zh-CN" sz="1400" b="1" dirty="0">
              <a:solidFill>
                <a:srgbClr val="002060"/>
              </a:solidFill>
            </a:endParaRPr>
          </a:p>
          <a:p>
            <a:pPr>
              <a:lnSpc>
                <a:spcPct val="120000"/>
              </a:lnSpc>
            </a:pPr>
            <a:r>
              <a:rPr lang="en-US" altLang="zh-CN" sz="1400" b="1" dirty="0">
                <a:solidFill>
                  <a:srgbClr val="002060"/>
                </a:solidFill>
              </a:rPr>
              <a:t>dolphin vs. Delphi</a:t>
            </a:r>
          </a:p>
          <a:p>
            <a:pPr>
              <a:lnSpc>
                <a:spcPct val="120000"/>
              </a:lnSpc>
            </a:pPr>
            <a:r>
              <a:rPr lang="en-US" altLang="zh-CN" sz="1400" b="1" dirty="0">
                <a:solidFill>
                  <a:srgbClr val="002060"/>
                </a:solidFill>
              </a:rPr>
              <a:t>sycamore: the Egyptian tree of life</a:t>
            </a:r>
          </a:p>
          <a:p>
            <a:pPr>
              <a:lnSpc>
                <a:spcPct val="120000"/>
              </a:lnSpc>
            </a:pPr>
            <a:r>
              <a:rPr lang="en-US" altLang="zh-CN" sz="1400" b="1" dirty="0">
                <a:solidFill>
                  <a:srgbClr val="002060"/>
                </a:solidFill>
              </a:rPr>
              <a:t>turquoise: </a:t>
            </a:r>
          </a:p>
          <a:p>
            <a:pPr>
              <a:lnSpc>
                <a:spcPct val="120000"/>
              </a:lnSpc>
            </a:pPr>
            <a:r>
              <a:rPr lang="en-US" altLang="zh-CN" sz="1400" b="1" dirty="0" err="1">
                <a:solidFill>
                  <a:srgbClr val="002060"/>
                </a:solidFill>
              </a:rPr>
              <a:t>Rā</a:t>
            </a:r>
            <a:r>
              <a:rPr lang="en-US" altLang="zh-CN" sz="1400" b="1" dirty="0">
                <a:solidFill>
                  <a:srgbClr val="002060"/>
                </a:solidFill>
              </a:rPr>
              <a:t>, a sun god with hair of lapis </a:t>
            </a:r>
            <a:r>
              <a:rPr lang="en-US" altLang="zh-CN" sz="1400" b="1" dirty="0" err="1">
                <a:solidFill>
                  <a:srgbClr val="002060"/>
                </a:solidFill>
              </a:rPr>
              <a:t>lazure</a:t>
            </a:r>
            <a:r>
              <a:rPr lang="en-US" altLang="zh-CN" sz="1400" b="1" dirty="0">
                <a:solidFill>
                  <a:srgbClr val="002060"/>
                </a:solidFill>
              </a:rPr>
              <a:t>; </a:t>
            </a:r>
          </a:p>
          <a:p>
            <a:pPr>
              <a:lnSpc>
                <a:spcPct val="120000"/>
              </a:lnSpc>
            </a:pPr>
            <a:r>
              <a:rPr lang="en-US" altLang="zh-CN" sz="1400" b="1" dirty="0">
                <a:solidFill>
                  <a:srgbClr val="002060"/>
                </a:solidFill>
              </a:rPr>
              <a:t>Isis, Lady of Turquoise; </a:t>
            </a:r>
          </a:p>
          <a:p>
            <a:pPr>
              <a:lnSpc>
                <a:spcPct val="120000"/>
              </a:lnSpc>
            </a:pPr>
            <a:r>
              <a:rPr lang="en-US" altLang="zh-CN" sz="1400" b="1" dirty="0">
                <a:solidFill>
                  <a:srgbClr val="002060"/>
                </a:solidFill>
              </a:rPr>
              <a:t>Osiris, God of Turquoise and Lapis </a:t>
            </a:r>
            <a:r>
              <a:rPr lang="en-US" altLang="zh-CN" sz="1400" b="1" dirty="0" err="1">
                <a:solidFill>
                  <a:srgbClr val="002060"/>
                </a:solidFill>
              </a:rPr>
              <a:t>Lazure</a:t>
            </a:r>
            <a:endParaRPr lang="en-US" altLang="zh-CN" sz="1400" b="1" dirty="0">
              <a:solidFill>
                <a:srgbClr val="002060"/>
              </a:solidFill>
            </a:endParaRPr>
          </a:p>
        </p:txBody>
      </p:sp>
      <p:pic>
        <p:nvPicPr>
          <p:cNvPr id="4" name="图片 3" descr="男人的脸被修图&#10;&#10;描述已自动生成">
            <a:extLst>
              <a:ext uri="{FF2B5EF4-FFF2-40B4-BE49-F238E27FC236}">
                <a16:creationId xmlns:a16="http://schemas.microsoft.com/office/drawing/2014/main" id="{34F26993-7D48-48BA-AB2E-415FD43E54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4812" y="3573016"/>
            <a:ext cx="1281166" cy="1704819"/>
          </a:xfrm>
          <a:prstGeom prst="rect">
            <a:avLst/>
          </a:prstGeom>
        </p:spPr>
      </p:pic>
      <p:sp>
        <p:nvSpPr>
          <p:cNvPr id="6" name="文本框 5">
            <a:extLst>
              <a:ext uri="{FF2B5EF4-FFF2-40B4-BE49-F238E27FC236}">
                <a16:creationId xmlns:a16="http://schemas.microsoft.com/office/drawing/2014/main" id="{3A53815A-B450-49BF-8B87-8AFC6E64CEF1}"/>
              </a:ext>
            </a:extLst>
          </p:cNvPr>
          <p:cNvSpPr txBox="1"/>
          <p:nvPr/>
        </p:nvSpPr>
        <p:spPr>
          <a:xfrm>
            <a:off x="5868144" y="5392103"/>
            <a:ext cx="3017413" cy="847220"/>
          </a:xfrm>
          <a:prstGeom prst="rect">
            <a:avLst/>
          </a:prstGeom>
          <a:noFill/>
        </p:spPr>
        <p:txBody>
          <a:bodyPr wrap="square" rtlCol="0">
            <a:spAutoFit/>
          </a:bodyPr>
          <a:lstStyle/>
          <a:p>
            <a:pPr>
              <a:lnSpc>
                <a:spcPct val="120000"/>
              </a:lnSpc>
            </a:pPr>
            <a:r>
              <a:rPr lang="zh-CN" altLang="en-US" sz="1400" b="1" i="0" dirty="0">
                <a:solidFill>
                  <a:srgbClr val="002060"/>
                </a:solidFill>
                <a:effectLst/>
                <a:latin typeface="PingFang SC"/>
              </a:rPr>
              <a:t>德日进曾在中国工作多年，是中国旧石器时代考古学的开拓者和奠基人之一；</a:t>
            </a:r>
            <a:r>
              <a:rPr lang="zh-CN" altLang="en-US" sz="1400" b="1" dirty="0">
                <a:solidFill>
                  <a:srgbClr val="002060"/>
                </a:solidFill>
                <a:latin typeface="PingFang SC"/>
              </a:rPr>
              <a:t>盖娅假说的支持者</a:t>
            </a:r>
            <a:endParaRPr lang="zh-CN" altLang="en-US" sz="1400" b="1" dirty="0">
              <a:solidFill>
                <a:srgbClr val="002060"/>
              </a:solidFill>
            </a:endParaRPr>
          </a:p>
        </p:txBody>
      </p:sp>
    </p:spTree>
    <p:extLst>
      <p:ext uri="{BB962C8B-B14F-4D97-AF65-F5344CB8AC3E}">
        <p14:creationId xmlns:p14="http://schemas.microsoft.com/office/powerpoint/2010/main" val="2781658010"/>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 信件&#10;&#10;描述已自动生成">
            <a:extLst>
              <a:ext uri="{FF2B5EF4-FFF2-40B4-BE49-F238E27FC236}">
                <a16:creationId xmlns:a16="http://schemas.microsoft.com/office/drawing/2014/main" id="{F95AF605-294D-4584-9568-C26DA17B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20688"/>
            <a:ext cx="2943636" cy="2019582"/>
          </a:xfrm>
          <a:prstGeom prst="rect">
            <a:avLst/>
          </a:prstGeom>
        </p:spPr>
      </p:pic>
      <p:pic>
        <p:nvPicPr>
          <p:cNvPr id="5" name="图片 4" descr="文本, 信件&#10;&#10;描述已自动生成">
            <a:extLst>
              <a:ext uri="{FF2B5EF4-FFF2-40B4-BE49-F238E27FC236}">
                <a16:creationId xmlns:a16="http://schemas.microsoft.com/office/drawing/2014/main" id="{100A7A41-0CE1-4803-9317-1C703868E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05" y="2779872"/>
            <a:ext cx="2924583" cy="1771897"/>
          </a:xfrm>
          <a:prstGeom prst="rect">
            <a:avLst/>
          </a:prstGeom>
        </p:spPr>
      </p:pic>
      <p:pic>
        <p:nvPicPr>
          <p:cNvPr id="9" name="图片 8" descr="文本, 信件&#10;&#10;描述已自动生成">
            <a:extLst>
              <a:ext uri="{FF2B5EF4-FFF2-40B4-BE49-F238E27FC236}">
                <a16:creationId xmlns:a16="http://schemas.microsoft.com/office/drawing/2014/main" id="{4062D16C-BDCA-4BF7-8720-00E7B5121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726" y="2725676"/>
            <a:ext cx="3029373" cy="1686160"/>
          </a:xfrm>
          <a:prstGeom prst="rect">
            <a:avLst/>
          </a:prstGeom>
        </p:spPr>
      </p:pic>
      <p:pic>
        <p:nvPicPr>
          <p:cNvPr id="11" name="图片 10" descr="文本, 信件&#10;&#10;描述已自动生成">
            <a:extLst>
              <a:ext uri="{FF2B5EF4-FFF2-40B4-BE49-F238E27FC236}">
                <a16:creationId xmlns:a16="http://schemas.microsoft.com/office/drawing/2014/main" id="{20F405EC-CD04-4625-9E02-532CDF0125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633" y="829227"/>
            <a:ext cx="2401839" cy="2167725"/>
          </a:xfrm>
          <a:prstGeom prst="rect">
            <a:avLst/>
          </a:prstGeom>
        </p:spPr>
      </p:pic>
      <p:pic>
        <p:nvPicPr>
          <p:cNvPr id="13" name="图片 12" descr="文本, 信件&#10;&#10;描述已自动生成">
            <a:extLst>
              <a:ext uri="{FF2B5EF4-FFF2-40B4-BE49-F238E27FC236}">
                <a16:creationId xmlns:a16="http://schemas.microsoft.com/office/drawing/2014/main" id="{CB4CC75A-9507-491C-8ECE-47DEB28039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164" y="567261"/>
            <a:ext cx="1873731" cy="2019582"/>
          </a:xfrm>
          <a:prstGeom prst="rect">
            <a:avLst/>
          </a:prstGeom>
        </p:spPr>
      </p:pic>
      <p:pic>
        <p:nvPicPr>
          <p:cNvPr id="15" name="图片 14" descr="文本, 信件&#10;&#10;描述已自动生成">
            <a:extLst>
              <a:ext uri="{FF2B5EF4-FFF2-40B4-BE49-F238E27FC236}">
                <a16:creationId xmlns:a16="http://schemas.microsoft.com/office/drawing/2014/main" id="{1CFB6F0D-2ABB-4675-ABD9-0E6B9C628F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458" y="4525478"/>
            <a:ext cx="2146710" cy="1887298"/>
          </a:xfrm>
          <a:prstGeom prst="rect">
            <a:avLst/>
          </a:prstGeom>
        </p:spPr>
      </p:pic>
      <p:pic>
        <p:nvPicPr>
          <p:cNvPr id="17" name="图片 16" descr="文本, 信件&#10;&#10;描述已自动生成">
            <a:extLst>
              <a:ext uri="{FF2B5EF4-FFF2-40B4-BE49-F238E27FC236}">
                <a16:creationId xmlns:a16="http://schemas.microsoft.com/office/drawing/2014/main" id="{BC4BA62C-62C2-4EF2-AEBB-1B2A523818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1262" y="4411836"/>
            <a:ext cx="2281475" cy="1887299"/>
          </a:xfrm>
          <a:prstGeom prst="rect">
            <a:avLst/>
          </a:prstGeom>
        </p:spPr>
      </p:pic>
      <p:pic>
        <p:nvPicPr>
          <p:cNvPr id="19" name="图片 18" descr="电脑屏幕的照片&#10;&#10;低可信度描述已自动生成">
            <a:extLst>
              <a:ext uri="{FF2B5EF4-FFF2-40B4-BE49-F238E27FC236}">
                <a16:creationId xmlns:a16="http://schemas.microsoft.com/office/drawing/2014/main" id="{4E746789-67F8-4A8B-BC4C-8F94FB205C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6296" y="3140968"/>
            <a:ext cx="712554" cy="485143"/>
          </a:xfrm>
          <a:prstGeom prst="rect">
            <a:avLst/>
          </a:prstGeom>
        </p:spPr>
      </p:pic>
      <p:pic>
        <p:nvPicPr>
          <p:cNvPr id="21" name="图片 20" descr="文本, 信件&#10;&#10;描述已自动生成">
            <a:extLst>
              <a:ext uri="{FF2B5EF4-FFF2-40B4-BE49-F238E27FC236}">
                <a16:creationId xmlns:a16="http://schemas.microsoft.com/office/drawing/2014/main" id="{9D5BA55B-642B-4CF0-9DF3-49332901BE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2240" y="4037760"/>
            <a:ext cx="1944216" cy="2003935"/>
          </a:xfrm>
          <a:prstGeom prst="rect">
            <a:avLst/>
          </a:prstGeom>
        </p:spPr>
      </p:pic>
    </p:spTree>
    <p:extLst>
      <p:ext uri="{BB962C8B-B14F-4D97-AF65-F5344CB8AC3E}">
        <p14:creationId xmlns:p14="http://schemas.microsoft.com/office/powerpoint/2010/main" val="66809256"/>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 信件&#10;&#10;描述已自动生成">
            <a:extLst>
              <a:ext uri="{FF2B5EF4-FFF2-40B4-BE49-F238E27FC236}">
                <a16:creationId xmlns:a16="http://schemas.microsoft.com/office/drawing/2014/main" id="{2954772F-1555-4AAF-8955-3844D8726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351" y="597248"/>
            <a:ext cx="1673588" cy="5074105"/>
          </a:xfrm>
          <a:prstGeom prst="rect">
            <a:avLst/>
          </a:prstGeom>
        </p:spPr>
      </p:pic>
      <p:pic>
        <p:nvPicPr>
          <p:cNvPr id="5" name="图片 4" descr="文本, 信件&#10;&#10;描述已自动生成">
            <a:extLst>
              <a:ext uri="{FF2B5EF4-FFF2-40B4-BE49-F238E27FC236}">
                <a16:creationId xmlns:a16="http://schemas.microsoft.com/office/drawing/2014/main" id="{69BE8F80-2097-4340-9268-D960F17FC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716" y="1556792"/>
            <a:ext cx="1627521" cy="3492388"/>
          </a:xfrm>
          <a:prstGeom prst="rect">
            <a:avLst/>
          </a:prstGeom>
        </p:spPr>
      </p:pic>
      <p:pic>
        <p:nvPicPr>
          <p:cNvPr id="7" name="图片 6" descr="文本&#10;&#10;中度可信度描述已自动生成">
            <a:extLst>
              <a:ext uri="{FF2B5EF4-FFF2-40B4-BE49-F238E27FC236}">
                <a16:creationId xmlns:a16="http://schemas.microsoft.com/office/drawing/2014/main" id="{0AAA89EB-0DA1-4943-A0FF-893209268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5621264"/>
            <a:ext cx="4267796" cy="685896"/>
          </a:xfrm>
          <a:prstGeom prst="rect">
            <a:avLst/>
          </a:prstGeom>
        </p:spPr>
      </p:pic>
      <p:pic>
        <p:nvPicPr>
          <p:cNvPr id="9" name="图片 8" descr="文本&#10;&#10;中度可信度描述已自动生成">
            <a:extLst>
              <a:ext uri="{FF2B5EF4-FFF2-40B4-BE49-F238E27FC236}">
                <a16:creationId xmlns:a16="http://schemas.microsoft.com/office/drawing/2014/main" id="{0D47BB34-0931-4658-8941-C6DBC51CE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548680"/>
            <a:ext cx="2295568" cy="4806077"/>
          </a:xfrm>
          <a:prstGeom prst="rect">
            <a:avLst/>
          </a:prstGeom>
        </p:spPr>
      </p:pic>
      <p:pic>
        <p:nvPicPr>
          <p:cNvPr id="11" name="图片 10" descr="手机屏幕截图&#10;&#10;描述已自动生成">
            <a:extLst>
              <a:ext uri="{FF2B5EF4-FFF2-40B4-BE49-F238E27FC236}">
                <a16:creationId xmlns:a16="http://schemas.microsoft.com/office/drawing/2014/main" id="{BD9F661B-1F1C-48D0-AA8B-6BB96F66E7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5354757"/>
            <a:ext cx="1743318" cy="990738"/>
          </a:xfrm>
          <a:prstGeom prst="rect">
            <a:avLst/>
          </a:prstGeom>
        </p:spPr>
      </p:pic>
      <p:pic>
        <p:nvPicPr>
          <p:cNvPr id="12" name="Picture 8" descr="yab-yum5">
            <a:hlinkClick r:id="rId8"/>
            <a:extLst>
              <a:ext uri="{FF2B5EF4-FFF2-40B4-BE49-F238E27FC236}">
                <a16:creationId xmlns:a16="http://schemas.microsoft.com/office/drawing/2014/main" id="{4B109B32-5CD2-4284-8E3D-285189C4A42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9454" y="1104300"/>
            <a:ext cx="1673588" cy="20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ANd9GcQUWDiXocSJLCauFipP7yQTBQpxMiWr2S1ZobR26SPybFKlayKRWA">
            <a:hlinkClick r:id="rId10"/>
            <a:extLst>
              <a:ext uri="{FF2B5EF4-FFF2-40B4-BE49-F238E27FC236}">
                <a16:creationId xmlns:a16="http://schemas.microsoft.com/office/drawing/2014/main" id="{98F0ABC8-A382-4D81-8ED5-605AC75B0C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8" y="3355560"/>
            <a:ext cx="1624000" cy="20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4CB32CF4-294B-4964-91C5-4CDA678E1B29}"/>
              </a:ext>
            </a:extLst>
          </p:cNvPr>
          <p:cNvSpPr txBox="1"/>
          <p:nvPr/>
        </p:nvSpPr>
        <p:spPr>
          <a:xfrm>
            <a:off x="6444208" y="597248"/>
            <a:ext cx="2160240" cy="369332"/>
          </a:xfrm>
          <a:prstGeom prst="rect">
            <a:avLst/>
          </a:prstGeom>
          <a:noFill/>
        </p:spPr>
        <p:txBody>
          <a:bodyPr wrap="square" rtlCol="0">
            <a:spAutoFit/>
          </a:bodyPr>
          <a:lstStyle/>
          <a:p>
            <a:r>
              <a:rPr lang="en-US" altLang="zh-CN" b="1" dirty="0">
                <a:solidFill>
                  <a:srgbClr val="811C17"/>
                </a:solidFill>
              </a:rPr>
              <a:t>erotic love: </a:t>
            </a:r>
            <a:r>
              <a:rPr lang="en-US" altLang="zh-CN" b="1" i="1" dirty="0" err="1">
                <a:solidFill>
                  <a:srgbClr val="811C17"/>
                </a:solidFill>
              </a:rPr>
              <a:t>yabyum</a:t>
            </a:r>
            <a:endParaRPr lang="zh-CN" altLang="en-US" b="1" i="1" dirty="0">
              <a:solidFill>
                <a:srgbClr val="811C17"/>
              </a:solidFill>
            </a:endParaRPr>
          </a:p>
        </p:txBody>
      </p:sp>
    </p:spTree>
    <p:extLst>
      <p:ext uri="{BB962C8B-B14F-4D97-AF65-F5344CB8AC3E}">
        <p14:creationId xmlns:p14="http://schemas.microsoft.com/office/powerpoint/2010/main" val="689863308"/>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515D4C-9A98-409D-836E-5D2ECDCA9D09}"/>
              </a:ext>
            </a:extLst>
          </p:cNvPr>
          <p:cNvSpPr txBox="1"/>
          <p:nvPr/>
        </p:nvSpPr>
        <p:spPr>
          <a:xfrm>
            <a:off x="467544" y="764704"/>
            <a:ext cx="8424936" cy="4855432"/>
          </a:xfrm>
          <a:prstGeom prst="rect">
            <a:avLst/>
          </a:prstGeom>
          <a:noFill/>
        </p:spPr>
        <p:txBody>
          <a:bodyPr wrap="square" rtlCol="0">
            <a:spAutoFit/>
          </a:bodyPr>
          <a:lstStyle/>
          <a:p>
            <a:pPr marL="0" indent="0" eaLnBrk="1" hangingPunct="1">
              <a:lnSpc>
                <a:spcPct val="150000"/>
              </a:lnSpc>
              <a:spcBef>
                <a:spcPct val="0"/>
              </a:spcBef>
              <a:buFontTx/>
              <a:buNone/>
            </a:pPr>
            <a:r>
              <a:rPr lang="en-US" altLang="zh-CN" sz="1600" b="1" dirty="0">
                <a:solidFill>
                  <a:srgbClr val="990000"/>
                </a:solidFill>
              </a:rPr>
              <a:t>Antiquity</a:t>
            </a:r>
            <a:r>
              <a:rPr lang="en-US" altLang="zh-CN" sz="1600" b="1" dirty="0">
                <a:solidFill>
                  <a:srgbClr val="006600"/>
                </a:solidFill>
              </a:rPr>
              <a:t> </a:t>
            </a:r>
          </a:p>
          <a:p>
            <a:pPr marL="0" indent="0" eaLnBrk="1" hangingPunct="1">
              <a:lnSpc>
                <a:spcPct val="150000"/>
              </a:lnSpc>
              <a:spcBef>
                <a:spcPct val="0"/>
              </a:spcBef>
              <a:buFontTx/>
              <a:buNone/>
            </a:pPr>
            <a:r>
              <a:rPr lang="en-US" altLang="zh-CN" sz="1600" b="1" dirty="0">
                <a:solidFill>
                  <a:srgbClr val="003366"/>
                </a:solidFill>
              </a:rPr>
              <a:t>drinking tea</a:t>
            </a:r>
            <a:r>
              <a:rPr lang="en-US" altLang="zh-CN" sz="1600" b="1" dirty="0"/>
              <a:t>: a time for thoughtful clarity in Chan/Zen</a:t>
            </a:r>
          </a:p>
          <a:p>
            <a:pPr marL="0" indent="0" eaLnBrk="1" hangingPunct="1">
              <a:lnSpc>
                <a:spcPct val="150000"/>
              </a:lnSpc>
              <a:spcBef>
                <a:spcPct val="0"/>
              </a:spcBef>
              <a:buFontTx/>
              <a:buNone/>
            </a:pPr>
            <a:r>
              <a:rPr lang="en-US" altLang="zh-CN" sz="1600" b="1" dirty="0">
                <a:solidFill>
                  <a:srgbClr val="003366"/>
                </a:solidFill>
              </a:rPr>
              <a:t>dinner done:</a:t>
            </a:r>
            <a:r>
              <a:rPr lang="en-US" altLang="zh-CN" sz="1600" b="1" dirty="0"/>
              <a:t> before erotic ritual</a:t>
            </a:r>
          </a:p>
          <a:p>
            <a:pPr marL="0" indent="0" eaLnBrk="1" hangingPunct="1">
              <a:lnSpc>
                <a:spcPct val="150000"/>
              </a:lnSpc>
              <a:spcBef>
                <a:spcPct val="0"/>
              </a:spcBef>
              <a:buFontTx/>
              <a:buNone/>
            </a:pPr>
            <a:r>
              <a:rPr lang="en-US" altLang="zh-CN" sz="1600" b="1" dirty="0">
                <a:solidFill>
                  <a:srgbClr val="003366"/>
                </a:solidFill>
              </a:rPr>
              <a:t>lean, touch lips:</a:t>
            </a:r>
            <a:r>
              <a:rPr lang="en-US" altLang="zh-CN" sz="1600" b="1" dirty="0"/>
              <a:t> </a:t>
            </a:r>
            <a:r>
              <a:rPr lang="en-US" altLang="zh-CN" sz="1600" b="1" dirty="0" err="1"/>
              <a:t>yabyum</a:t>
            </a:r>
            <a:r>
              <a:rPr lang="en-US" altLang="zh-CN" sz="1600" b="1" dirty="0"/>
              <a:t> embrace</a:t>
            </a:r>
          </a:p>
          <a:p>
            <a:pPr marL="0" indent="0" eaLnBrk="1" hangingPunct="1">
              <a:lnSpc>
                <a:spcPct val="150000"/>
              </a:lnSpc>
              <a:spcBef>
                <a:spcPct val="0"/>
              </a:spcBef>
              <a:buFontTx/>
              <a:buNone/>
            </a:pPr>
            <a:r>
              <a:rPr lang="en-US" altLang="zh-CN" sz="1600" b="1" dirty="0">
                <a:solidFill>
                  <a:srgbClr val="003366"/>
                </a:solidFill>
              </a:rPr>
              <a:t>archaic words</a:t>
            </a:r>
            <a:r>
              <a:rPr lang="en-US" altLang="zh-CN" sz="1600" b="1" dirty="0"/>
              <a:t>: </a:t>
            </a:r>
            <a:r>
              <a:rPr lang="en-US" altLang="zh-CN" sz="1600" b="1" dirty="0" err="1"/>
              <a:t>makyngs</a:t>
            </a:r>
            <a:r>
              <a:rPr lang="en-US" altLang="zh-CN" sz="1600" b="1" dirty="0"/>
              <a:t> (etymology: </a:t>
            </a:r>
            <a:r>
              <a:rPr lang="en-US" altLang="zh-CN" sz="1600" b="1" dirty="0" err="1"/>
              <a:t>poema</a:t>
            </a:r>
            <a:r>
              <a:rPr lang="en-US" altLang="zh-CN" sz="1600" b="1" dirty="0"/>
              <a:t> in Greek means “a created thing, thus, making, love </a:t>
            </a:r>
          </a:p>
          <a:p>
            <a:pPr marL="0" indent="0" eaLnBrk="1" hangingPunct="1">
              <a:lnSpc>
                <a:spcPct val="150000"/>
              </a:lnSpc>
              <a:spcBef>
                <a:spcPct val="0"/>
              </a:spcBef>
              <a:buFontTx/>
              <a:buNone/>
            </a:pPr>
            <a:r>
              <a:rPr lang="en-US" altLang="zh-CN" sz="1600" b="1" dirty="0"/>
              <a:t>                           made, make place, Milarepa’s building a tower)</a:t>
            </a:r>
          </a:p>
          <a:p>
            <a:pPr marL="0" indent="0" eaLnBrk="1" hangingPunct="1">
              <a:lnSpc>
                <a:spcPct val="150000"/>
              </a:lnSpc>
              <a:spcBef>
                <a:spcPct val="0"/>
              </a:spcBef>
              <a:buFontTx/>
              <a:buNone/>
            </a:pPr>
            <a:r>
              <a:rPr lang="en-US" altLang="zh-CN" sz="1600" b="1" dirty="0">
                <a:solidFill>
                  <a:srgbClr val="003366"/>
                </a:solidFill>
              </a:rPr>
              <a:t>primitive love</a:t>
            </a:r>
            <a:r>
              <a:rPr lang="en-US" altLang="zh-CN" sz="1600" b="1" dirty="0"/>
              <a:t>: old touches</a:t>
            </a:r>
          </a:p>
          <a:p>
            <a:pPr marL="0" indent="0" eaLnBrk="1" hangingPunct="1">
              <a:lnSpc>
                <a:spcPct val="150000"/>
              </a:lnSpc>
              <a:spcBef>
                <a:spcPct val="0"/>
              </a:spcBef>
              <a:buFontTx/>
              <a:buNone/>
            </a:pPr>
            <a:r>
              <a:rPr lang="en-US" altLang="zh-CN" sz="1600" b="1" dirty="0">
                <a:solidFill>
                  <a:srgbClr val="003366"/>
                </a:solidFill>
              </a:rPr>
              <a:t>poetic formality:</a:t>
            </a:r>
            <a:r>
              <a:rPr lang="en-US" altLang="zh-CN" sz="1600" b="1" dirty="0"/>
              <a:t> two-line stanzas, alliteration, monosyllables, space</a:t>
            </a:r>
          </a:p>
          <a:p>
            <a:pPr marL="0" indent="0" eaLnBrk="1" hangingPunct="1">
              <a:lnSpc>
                <a:spcPct val="150000"/>
              </a:lnSpc>
              <a:spcBef>
                <a:spcPct val="0"/>
              </a:spcBef>
              <a:buFontTx/>
              <a:buNone/>
            </a:pPr>
            <a:r>
              <a:rPr lang="en-US" altLang="zh-CN" sz="1600" b="1" dirty="0">
                <a:solidFill>
                  <a:srgbClr val="003366"/>
                </a:solidFill>
              </a:rPr>
              <a:t>location</a:t>
            </a:r>
            <a:r>
              <a:rPr lang="en-US" altLang="zh-CN" sz="1600" b="1" dirty="0"/>
              <a:t>: dry old west, dusty world</a:t>
            </a:r>
          </a:p>
          <a:p>
            <a:pPr marL="0" indent="0" eaLnBrk="1" hangingPunct="1">
              <a:lnSpc>
                <a:spcPct val="150000"/>
              </a:lnSpc>
              <a:spcBef>
                <a:spcPct val="0"/>
              </a:spcBef>
              <a:buFontTx/>
              <a:buNone/>
            </a:pPr>
            <a:r>
              <a:rPr lang="en-US" altLang="zh-CN" sz="1600" b="1" dirty="0">
                <a:solidFill>
                  <a:srgbClr val="003366"/>
                </a:solidFill>
              </a:rPr>
              <a:t>ancient rocks</a:t>
            </a:r>
            <a:r>
              <a:rPr lang="en-US" altLang="zh-CN" sz="1600" b="1" dirty="0"/>
              <a:t>: a sexual rocking motion of the two bodies</a:t>
            </a:r>
          </a:p>
          <a:p>
            <a:pPr marL="0" indent="0" eaLnBrk="1" hangingPunct="1">
              <a:lnSpc>
                <a:spcPct val="150000"/>
              </a:lnSpc>
              <a:spcBef>
                <a:spcPct val="0"/>
              </a:spcBef>
              <a:buFontTx/>
              <a:buNone/>
            </a:pPr>
            <a:r>
              <a:rPr lang="en-US" altLang="zh-CN" sz="1600" b="1" dirty="0">
                <a:solidFill>
                  <a:srgbClr val="003366"/>
                </a:solidFill>
              </a:rPr>
              <a:t>phoenix-like</a:t>
            </a:r>
            <a:r>
              <a:rPr lang="en-US" altLang="zh-CN" sz="1600" b="1" dirty="0"/>
              <a:t> </a:t>
            </a:r>
            <a:r>
              <a:rPr lang="en-US" altLang="zh-CN" sz="1600" b="1" dirty="0">
                <a:solidFill>
                  <a:srgbClr val="003366"/>
                </a:solidFill>
              </a:rPr>
              <a:t>ash and embers</a:t>
            </a:r>
            <a:r>
              <a:rPr lang="en-US" altLang="zh-CN" sz="1600" b="1" dirty="0"/>
              <a:t>: love-making and life-making again and again</a:t>
            </a:r>
            <a:endParaRPr lang="zh-CN" altLang="en-US" sz="2000" dirty="0"/>
          </a:p>
          <a:p>
            <a:pPr marL="0" indent="0" eaLnBrk="1" hangingPunct="1">
              <a:lnSpc>
                <a:spcPct val="150000"/>
              </a:lnSpc>
              <a:spcBef>
                <a:spcPct val="0"/>
              </a:spcBef>
              <a:buFontTx/>
              <a:buNone/>
            </a:pPr>
            <a:r>
              <a:rPr lang="en-US" altLang="zh-CN" sz="1600" b="1" dirty="0">
                <a:solidFill>
                  <a:srgbClr val="003366"/>
                </a:solidFill>
              </a:rPr>
              <a:t>blissfully sexual climax: </a:t>
            </a:r>
            <a:r>
              <a:rPr lang="en-US" altLang="zh-CN" sz="1600" b="1" dirty="0"/>
              <a:t>the two “hunch on bone”, ready for “what comes”, which signifies the    </a:t>
            </a:r>
          </a:p>
          <a:p>
            <a:pPr marL="0" indent="0" eaLnBrk="1" hangingPunct="1">
              <a:lnSpc>
                <a:spcPct val="150000"/>
              </a:lnSpc>
              <a:spcBef>
                <a:spcPct val="0"/>
              </a:spcBef>
              <a:buFontTx/>
              <a:buNone/>
            </a:pPr>
            <a:r>
              <a:rPr lang="en-US" altLang="zh-CN" sz="1600" b="1" dirty="0"/>
              <a:t>                                            bliss of sexual climax as surely as it does the uncertain future. </a:t>
            </a:r>
          </a:p>
        </p:txBody>
      </p:sp>
    </p:spTree>
    <p:extLst>
      <p:ext uri="{BB962C8B-B14F-4D97-AF65-F5344CB8AC3E}">
        <p14:creationId xmlns:p14="http://schemas.microsoft.com/office/powerpoint/2010/main" val="224967272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5FF68AE-297E-4D2F-AD68-538AD380B1B8}"/>
              </a:ext>
            </a:extLst>
          </p:cNvPr>
          <p:cNvSpPr txBox="1"/>
          <p:nvPr/>
        </p:nvSpPr>
        <p:spPr>
          <a:xfrm>
            <a:off x="2195736" y="606394"/>
            <a:ext cx="6783738" cy="4230645"/>
          </a:xfrm>
          <a:prstGeom prst="rect">
            <a:avLst/>
          </a:prstGeom>
          <a:noFill/>
        </p:spPr>
        <p:txBody>
          <a:bodyPr wrap="square" rtlCol="0">
            <a:spAutoFit/>
          </a:bodyPr>
          <a:lstStyle/>
          <a:p>
            <a:pPr marL="285750" indent="-285750" eaLnBrk="1" hangingPunct="1">
              <a:lnSpc>
                <a:spcPct val="125000"/>
              </a:lnSpc>
              <a:buFont typeface="Arial" panose="020B0604020202020204" pitchFamily="34" charset="0"/>
              <a:buChar char="•"/>
            </a:pPr>
            <a:r>
              <a:rPr lang="en-GB" altLang="zh-CN" sz="1600" b="1" dirty="0"/>
              <a:t>Gary Snyder. Six Sections from </a:t>
            </a:r>
            <a:r>
              <a:rPr lang="en-GB" altLang="zh-CN" sz="1600" b="1" i="1" dirty="0"/>
              <a:t>Mountains and Rivers Without End. </a:t>
            </a:r>
          </a:p>
          <a:p>
            <a:pPr eaLnBrk="1" hangingPunct="1">
              <a:lnSpc>
                <a:spcPct val="125000"/>
              </a:lnSpc>
            </a:pPr>
            <a:r>
              <a:rPr lang="en-GB" altLang="zh-CN" sz="1600" b="1" i="1" dirty="0"/>
              <a:t>       </a:t>
            </a:r>
            <a:r>
              <a:rPr lang="en-GB" altLang="zh-CN" sz="1600" b="1" dirty="0"/>
              <a:t>San Francisco: Four Seasons Foundations, 1965.</a:t>
            </a:r>
          </a:p>
          <a:p>
            <a:pPr marL="285750" indent="-285750" eaLnBrk="1" hangingPunct="1">
              <a:lnSpc>
                <a:spcPct val="125000"/>
              </a:lnSpc>
              <a:buFont typeface="Arial" panose="020B0604020202020204" pitchFamily="34" charset="0"/>
              <a:buChar char="•"/>
            </a:pPr>
            <a:r>
              <a:rPr lang="en-GB" altLang="zh-CN" sz="1600" b="1" dirty="0"/>
              <a:t>Gary Snyder. Six Sections from </a:t>
            </a:r>
            <a:r>
              <a:rPr lang="en-GB" altLang="zh-CN" sz="1600" b="1" i="1" dirty="0"/>
              <a:t>Mountains and Rivers Without End</a:t>
            </a:r>
            <a:r>
              <a:rPr lang="en-GB" altLang="zh-CN" sz="1600" b="1" dirty="0"/>
              <a:t>, </a:t>
            </a:r>
          </a:p>
          <a:p>
            <a:pPr eaLnBrk="1" hangingPunct="1">
              <a:lnSpc>
                <a:spcPct val="125000"/>
              </a:lnSpc>
            </a:pPr>
            <a:r>
              <a:rPr lang="en-GB" altLang="zh-CN" sz="1600" b="1" dirty="0"/>
              <a:t>      Plus One. San Francisco: Four Seasons Foundations, 1970.</a:t>
            </a:r>
            <a:r>
              <a:rPr lang="en-US" altLang="zh-CN" sz="1600" b="1" dirty="0"/>
              <a:t> </a:t>
            </a:r>
          </a:p>
          <a:p>
            <a:pPr marL="285750" indent="-285750">
              <a:lnSpc>
                <a:spcPct val="125000"/>
              </a:lnSpc>
              <a:buFont typeface="Arial" panose="020B0604020202020204" pitchFamily="34" charset="0"/>
              <a:buChar char="•"/>
            </a:pPr>
            <a:r>
              <a:rPr lang="en-GB" altLang="zh-CN" sz="1600" b="1" dirty="0"/>
              <a:t>Gary Snyder. </a:t>
            </a:r>
            <a:r>
              <a:rPr lang="en-US" altLang="zh-CN" sz="1600" b="1" i="1" dirty="0"/>
              <a:t>North Pacific Lands &amp; Waters: A Further Six Sections.</a:t>
            </a:r>
            <a:endParaRPr lang="en-US" altLang="zh-CN" sz="1600" b="1" dirty="0">
              <a:solidFill>
                <a:srgbClr val="444444"/>
              </a:solidFill>
              <a:latin typeface="Georgia" panose="02040502050405020303" pitchFamily="18" charset="0"/>
            </a:endParaRPr>
          </a:p>
          <a:p>
            <a:pPr>
              <a:lnSpc>
                <a:spcPct val="125000"/>
              </a:lnSpc>
            </a:pPr>
            <a:r>
              <a:rPr lang="en-US" altLang="zh-CN" sz="1600" b="1" dirty="0"/>
              <a:t>      Waldron Island:</a:t>
            </a:r>
            <a:r>
              <a:rPr lang="zh-CN" altLang="en-US" sz="1600" b="1" i="1" dirty="0"/>
              <a:t> </a:t>
            </a:r>
            <a:r>
              <a:rPr lang="en-US" altLang="zh-CN" sz="1600" b="1" dirty="0"/>
              <a:t>Brooding Heron Press, 1993. </a:t>
            </a:r>
          </a:p>
          <a:p>
            <a:pPr marL="285750" indent="-285750">
              <a:lnSpc>
                <a:spcPct val="125000"/>
              </a:lnSpc>
              <a:buFont typeface="Arial" panose="020B0604020202020204" pitchFamily="34" charset="0"/>
              <a:buChar char="•"/>
            </a:pPr>
            <a:r>
              <a:rPr lang="en-GB" altLang="zh-CN" sz="1600" b="1" dirty="0"/>
              <a:t>Gary Snyder. </a:t>
            </a:r>
            <a:r>
              <a:rPr lang="en-US" altLang="zh-CN" sz="1600" b="1" i="1" dirty="0"/>
              <a:t>Finding the Space</a:t>
            </a:r>
            <a:r>
              <a:rPr lang="en-US" altLang="zh-CN" sz="1600" b="1" dirty="0"/>
              <a:t>. Reno: The Black Rock Press, 1996. </a:t>
            </a:r>
            <a:endParaRPr lang="en-GB" altLang="zh-CN" sz="1600" b="1" dirty="0"/>
          </a:p>
          <a:p>
            <a:pPr marL="285750" indent="-285750" eaLnBrk="1" hangingPunct="1">
              <a:lnSpc>
                <a:spcPct val="125000"/>
              </a:lnSpc>
              <a:buFont typeface="Arial" panose="020B0604020202020204" pitchFamily="34" charset="0"/>
              <a:buChar char="•"/>
            </a:pPr>
            <a:r>
              <a:rPr lang="en-GB" altLang="zh-CN" sz="1600" b="1" dirty="0">
                <a:solidFill>
                  <a:srgbClr val="811C17"/>
                </a:solidFill>
              </a:rPr>
              <a:t>Gary Snyder. </a:t>
            </a:r>
            <a:r>
              <a:rPr lang="en-GB" altLang="zh-CN" sz="1600" b="1" i="1" dirty="0">
                <a:solidFill>
                  <a:srgbClr val="811C17"/>
                </a:solidFill>
              </a:rPr>
              <a:t>Mountains and Rivers Without End. </a:t>
            </a:r>
            <a:r>
              <a:rPr lang="en-GB" altLang="zh-CN" sz="1600" b="1" dirty="0">
                <a:solidFill>
                  <a:srgbClr val="811C17"/>
                </a:solidFill>
              </a:rPr>
              <a:t>Washington, D.C.: Counterpoint, 1996.</a:t>
            </a:r>
            <a:r>
              <a:rPr lang="en-GB" altLang="zh-CN" sz="1600" dirty="0">
                <a:solidFill>
                  <a:srgbClr val="811C17"/>
                </a:solidFill>
              </a:rPr>
              <a:t> </a:t>
            </a:r>
            <a:r>
              <a:rPr lang="en-GB" altLang="zh-CN" sz="1600" b="1" dirty="0">
                <a:solidFill>
                  <a:srgbClr val="811C17"/>
                </a:solidFill>
              </a:rPr>
              <a:t>(40 years)</a:t>
            </a:r>
          </a:p>
          <a:p>
            <a:pPr marL="285750" indent="-285750" eaLnBrk="1" hangingPunct="1">
              <a:lnSpc>
                <a:spcPct val="125000"/>
              </a:lnSpc>
              <a:buFont typeface="Arial" panose="020B0604020202020204" pitchFamily="34" charset="0"/>
              <a:buChar char="•"/>
            </a:pPr>
            <a:endParaRPr lang="en-GB" altLang="zh-CN" sz="1600" b="1" dirty="0">
              <a:solidFill>
                <a:srgbClr val="811C17"/>
              </a:solidFill>
            </a:endParaRPr>
          </a:p>
          <a:p>
            <a:pPr>
              <a:lnSpc>
                <a:spcPct val="120000"/>
              </a:lnSpc>
            </a:pPr>
            <a:r>
              <a:rPr lang="zh-CN" altLang="en-US" sz="1400" b="1" dirty="0">
                <a:solidFill>
                  <a:srgbClr val="002060"/>
                </a:solidFill>
              </a:rPr>
              <a:t>结集出版合计：</a:t>
            </a:r>
            <a:r>
              <a:rPr lang="en-US" altLang="zh-CN" sz="1400" b="1" dirty="0">
                <a:solidFill>
                  <a:srgbClr val="002060"/>
                </a:solidFill>
              </a:rPr>
              <a:t>18</a:t>
            </a:r>
            <a:r>
              <a:rPr lang="zh-CN" altLang="en-US" sz="1400" b="1" dirty="0">
                <a:solidFill>
                  <a:srgbClr val="002060"/>
                </a:solidFill>
              </a:rPr>
              <a:t>首诗（除了</a:t>
            </a:r>
            <a:r>
              <a:rPr lang="en-US" altLang="zh-CN" sz="1400" b="1" kern="100" dirty="0">
                <a:solidFill>
                  <a:srgbClr val="002060"/>
                </a:solidFill>
                <a:effectLst/>
                <a:ea typeface="宋体" panose="02010600030101010101" pitchFamily="2" charset="-122"/>
                <a:cs typeface="宋体" panose="02010600030101010101" pitchFamily="2" charset="-122"/>
              </a:rPr>
              <a:t>Hymn to the Goddess San Francisco in Paradise </a:t>
            </a:r>
            <a:r>
              <a:rPr lang="zh-CN" altLang="en-US" sz="1400" b="1" kern="100" dirty="0">
                <a:solidFill>
                  <a:srgbClr val="002060"/>
                </a:solidFill>
                <a:effectLst/>
                <a:ea typeface="宋体" panose="02010600030101010101" pitchFamily="2" charset="-122"/>
                <a:cs typeface="宋体" panose="02010600030101010101" pitchFamily="2" charset="-122"/>
              </a:rPr>
              <a:t>和</a:t>
            </a:r>
            <a:r>
              <a:rPr lang="en-US" altLang="zh-CN" sz="1400" b="1" dirty="0">
                <a:solidFill>
                  <a:srgbClr val="002060"/>
                </a:solidFill>
              </a:rPr>
              <a:t>Greasy Boy</a:t>
            </a:r>
            <a:r>
              <a:rPr lang="zh-CN" altLang="en-US" sz="1400" b="1" dirty="0">
                <a:solidFill>
                  <a:srgbClr val="002060"/>
                </a:solidFill>
              </a:rPr>
              <a:t>两首诗歌未入选）</a:t>
            </a:r>
            <a:endParaRPr lang="en-US" altLang="zh-CN" sz="1400" b="1" dirty="0">
              <a:solidFill>
                <a:srgbClr val="002060"/>
              </a:solidFill>
            </a:endParaRPr>
          </a:p>
          <a:p>
            <a:pPr>
              <a:lnSpc>
                <a:spcPct val="120000"/>
              </a:lnSpc>
            </a:pPr>
            <a:r>
              <a:rPr lang="zh-CN" altLang="en-US" sz="1400" b="1" dirty="0">
                <a:solidFill>
                  <a:srgbClr val="002060"/>
                </a:solidFill>
              </a:rPr>
              <a:t>零散发表的诗歌合计：</a:t>
            </a:r>
            <a:r>
              <a:rPr lang="en-US" altLang="zh-CN" sz="1400" b="1" dirty="0">
                <a:solidFill>
                  <a:srgbClr val="002060"/>
                </a:solidFill>
              </a:rPr>
              <a:t>38</a:t>
            </a:r>
            <a:r>
              <a:rPr lang="zh-CN" altLang="en-US" sz="1400" b="1" dirty="0">
                <a:solidFill>
                  <a:srgbClr val="002060"/>
                </a:solidFill>
              </a:rPr>
              <a:t>首（除了</a:t>
            </a:r>
            <a:r>
              <a:rPr lang="en-US" altLang="zh-CN" sz="1400" b="1" dirty="0">
                <a:solidFill>
                  <a:srgbClr val="002060"/>
                </a:solidFill>
              </a:rPr>
              <a:t>The Dance</a:t>
            </a:r>
            <a:r>
              <a:rPr lang="zh-CN" altLang="en-US" sz="1400" b="1" dirty="0">
                <a:solidFill>
                  <a:srgbClr val="002060"/>
                </a:solidFill>
              </a:rPr>
              <a:t>未发表）</a:t>
            </a:r>
          </a:p>
          <a:p>
            <a:pPr eaLnBrk="1" hangingPunct="1">
              <a:lnSpc>
                <a:spcPct val="125000"/>
              </a:lnSpc>
            </a:pPr>
            <a:endParaRPr lang="en-GB" altLang="zh-CN" sz="1600" b="1" dirty="0">
              <a:solidFill>
                <a:srgbClr val="811C17"/>
              </a:solidFill>
            </a:endParaRPr>
          </a:p>
        </p:txBody>
      </p:sp>
      <p:pic>
        <p:nvPicPr>
          <p:cNvPr id="6" name="Picture 3" descr="C:\Users\Administrator\AppData\Roaming\Tencent\Users\1207799751\QQ\WinTemp\RichOle\7G11(ZA4V$E{6ND`UWN}ZR5.png">
            <a:extLst>
              <a:ext uri="{FF2B5EF4-FFF2-40B4-BE49-F238E27FC236}">
                <a16:creationId xmlns:a16="http://schemas.microsoft.com/office/drawing/2014/main" id="{E2198FDF-1F95-45A5-9187-3DCBCEA615A5}"/>
              </a:ext>
            </a:extLst>
          </p:cNvPr>
          <p:cNvPicPr>
            <a:picLocks noChangeAspect="1" noChangeArrowheads="1"/>
          </p:cNvPicPr>
          <p:nvPr/>
        </p:nvPicPr>
        <p:blipFill>
          <a:blip r:embed="rId2" cstate="print"/>
          <a:srcRect/>
          <a:stretch>
            <a:fillRect/>
          </a:stretch>
        </p:blipFill>
        <p:spPr bwMode="auto">
          <a:xfrm>
            <a:off x="164526" y="3464889"/>
            <a:ext cx="1311129" cy="1942109"/>
          </a:xfrm>
          <a:prstGeom prst="rect">
            <a:avLst/>
          </a:prstGeom>
          <a:noFill/>
        </p:spPr>
      </p:pic>
      <p:pic>
        <p:nvPicPr>
          <p:cNvPr id="7" name="Picture 2" descr="C:\Users\Administrator\AppData\Roaming\Tencent\Users\1207799751\QQ\WinTemp\RichOle\{1U55K[X%R9EDPFOLYSICAM.png">
            <a:extLst>
              <a:ext uri="{FF2B5EF4-FFF2-40B4-BE49-F238E27FC236}">
                <a16:creationId xmlns:a16="http://schemas.microsoft.com/office/drawing/2014/main" id="{7B09CA04-B060-48D8-A419-32C0CD270C6B}"/>
              </a:ext>
            </a:extLst>
          </p:cNvPr>
          <p:cNvPicPr>
            <a:picLocks noChangeAspect="1" noChangeArrowheads="1"/>
          </p:cNvPicPr>
          <p:nvPr/>
        </p:nvPicPr>
        <p:blipFill>
          <a:blip r:embed="rId3" cstate="print"/>
          <a:srcRect/>
          <a:stretch>
            <a:fillRect/>
          </a:stretch>
        </p:blipFill>
        <p:spPr bwMode="auto">
          <a:xfrm>
            <a:off x="6281305" y="4586190"/>
            <a:ext cx="1151483" cy="1579559"/>
          </a:xfrm>
          <a:prstGeom prst="rect">
            <a:avLst/>
          </a:prstGeom>
          <a:noFill/>
        </p:spPr>
      </p:pic>
      <p:sp>
        <p:nvSpPr>
          <p:cNvPr id="8" name="TextBox 8">
            <a:extLst>
              <a:ext uri="{FF2B5EF4-FFF2-40B4-BE49-F238E27FC236}">
                <a16:creationId xmlns:a16="http://schemas.microsoft.com/office/drawing/2014/main" id="{EC9952D7-8FF8-499F-B6C7-B646EAFFC638}"/>
              </a:ext>
            </a:extLst>
          </p:cNvPr>
          <p:cNvSpPr txBox="1"/>
          <p:nvPr/>
        </p:nvSpPr>
        <p:spPr>
          <a:xfrm>
            <a:off x="358389" y="5514086"/>
            <a:ext cx="827356" cy="338554"/>
          </a:xfrm>
          <a:prstGeom prst="rect">
            <a:avLst/>
          </a:prstGeom>
          <a:noFill/>
        </p:spPr>
        <p:txBody>
          <a:bodyPr wrap="square" rtlCol="0">
            <a:spAutoFit/>
          </a:bodyPr>
          <a:lstStyle/>
          <a:p>
            <a:r>
              <a:rPr lang="en-US" altLang="zh-CN" sz="1600" b="1" dirty="0"/>
              <a:t>1970</a:t>
            </a:r>
            <a:endParaRPr lang="zh-CN" altLang="en-US" sz="1600" b="1" dirty="0"/>
          </a:p>
        </p:txBody>
      </p:sp>
      <p:sp>
        <p:nvSpPr>
          <p:cNvPr id="10" name="TextBox 6">
            <a:extLst>
              <a:ext uri="{FF2B5EF4-FFF2-40B4-BE49-F238E27FC236}">
                <a16:creationId xmlns:a16="http://schemas.microsoft.com/office/drawing/2014/main" id="{A7FD4444-5143-4A4B-A16C-AC0769859451}"/>
              </a:ext>
            </a:extLst>
          </p:cNvPr>
          <p:cNvSpPr txBox="1"/>
          <p:nvPr/>
        </p:nvSpPr>
        <p:spPr>
          <a:xfrm>
            <a:off x="6574971" y="6210602"/>
            <a:ext cx="687115" cy="338554"/>
          </a:xfrm>
          <a:prstGeom prst="rect">
            <a:avLst/>
          </a:prstGeom>
          <a:noFill/>
        </p:spPr>
        <p:txBody>
          <a:bodyPr wrap="square" rtlCol="0">
            <a:spAutoFit/>
          </a:bodyPr>
          <a:lstStyle/>
          <a:p>
            <a:r>
              <a:rPr lang="en-US" altLang="zh-CN" sz="1600" b="1" dirty="0"/>
              <a:t>1996</a:t>
            </a:r>
            <a:endParaRPr lang="zh-CN" altLang="en-US" sz="1600" b="1" dirty="0"/>
          </a:p>
        </p:txBody>
      </p:sp>
      <p:pic>
        <p:nvPicPr>
          <p:cNvPr id="11" name="Picture 1" descr="C:\Users\Administrator\AppData\Roaming\Tencent\Users\1207799751\QQ\WinTemp\RichOle\Z7CIQ_$7ZQJT{@6GAKY43}7.png">
            <a:extLst>
              <a:ext uri="{FF2B5EF4-FFF2-40B4-BE49-F238E27FC236}">
                <a16:creationId xmlns:a16="http://schemas.microsoft.com/office/drawing/2014/main" id="{DDAF0668-F486-421E-9599-BBA82B541404}"/>
              </a:ext>
            </a:extLst>
          </p:cNvPr>
          <p:cNvPicPr>
            <a:picLocks noChangeAspect="1" noChangeArrowheads="1"/>
          </p:cNvPicPr>
          <p:nvPr/>
        </p:nvPicPr>
        <p:blipFill>
          <a:blip r:embed="rId4" cstate="print"/>
          <a:srcRect/>
          <a:stretch>
            <a:fillRect/>
          </a:stretch>
        </p:blipFill>
        <p:spPr bwMode="auto">
          <a:xfrm>
            <a:off x="7832944" y="4558458"/>
            <a:ext cx="1031224" cy="1579559"/>
          </a:xfrm>
          <a:prstGeom prst="rect">
            <a:avLst/>
          </a:prstGeom>
          <a:noFill/>
        </p:spPr>
      </p:pic>
      <p:sp>
        <p:nvSpPr>
          <p:cNvPr id="12" name="TextBox 4">
            <a:extLst>
              <a:ext uri="{FF2B5EF4-FFF2-40B4-BE49-F238E27FC236}">
                <a16:creationId xmlns:a16="http://schemas.microsoft.com/office/drawing/2014/main" id="{1BA7F164-FC75-4946-A16B-C36938569A36}"/>
              </a:ext>
            </a:extLst>
          </p:cNvPr>
          <p:cNvSpPr txBox="1"/>
          <p:nvPr/>
        </p:nvSpPr>
        <p:spPr>
          <a:xfrm>
            <a:off x="8212481" y="6205508"/>
            <a:ext cx="687115" cy="338554"/>
          </a:xfrm>
          <a:prstGeom prst="rect">
            <a:avLst/>
          </a:prstGeom>
          <a:noFill/>
        </p:spPr>
        <p:txBody>
          <a:bodyPr wrap="square" rtlCol="0">
            <a:spAutoFit/>
          </a:bodyPr>
          <a:lstStyle/>
          <a:p>
            <a:r>
              <a:rPr lang="en-US" altLang="zh-CN" sz="1600" b="1" dirty="0"/>
              <a:t>2008</a:t>
            </a:r>
            <a:endParaRPr lang="zh-CN" altLang="en-US" sz="1600" b="1" dirty="0"/>
          </a:p>
        </p:txBody>
      </p:sp>
      <p:pic>
        <p:nvPicPr>
          <p:cNvPr id="14" name="图片 13" descr="手机屏幕的截图&#10;&#10;低可信度描述已自动生成">
            <a:extLst>
              <a:ext uri="{FF2B5EF4-FFF2-40B4-BE49-F238E27FC236}">
                <a16:creationId xmlns:a16="http://schemas.microsoft.com/office/drawing/2014/main" id="{D91537EC-05BC-4454-B436-70A4A39F9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08" y="1061939"/>
            <a:ext cx="1269047" cy="1976247"/>
          </a:xfrm>
          <a:prstGeom prst="rect">
            <a:avLst/>
          </a:prstGeom>
        </p:spPr>
      </p:pic>
      <p:sp>
        <p:nvSpPr>
          <p:cNvPr id="15" name="TextBox 8">
            <a:extLst>
              <a:ext uri="{FF2B5EF4-FFF2-40B4-BE49-F238E27FC236}">
                <a16:creationId xmlns:a16="http://schemas.microsoft.com/office/drawing/2014/main" id="{0C36C124-CD85-4FD5-A552-AFF009E9DD69}"/>
              </a:ext>
            </a:extLst>
          </p:cNvPr>
          <p:cNvSpPr txBox="1"/>
          <p:nvPr/>
        </p:nvSpPr>
        <p:spPr>
          <a:xfrm>
            <a:off x="362256" y="3019247"/>
            <a:ext cx="692650" cy="338554"/>
          </a:xfrm>
          <a:prstGeom prst="rect">
            <a:avLst/>
          </a:prstGeom>
          <a:noFill/>
        </p:spPr>
        <p:txBody>
          <a:bodyPr wrap="square" rtlCol="0">
            <a:spAutoFit/>
          </a:bodyPr>
          <a:lstStyle/>
          <a:p>
            <a:r>
              <a:rPr lang="en-US" altLang="zh-CN" sz="1600" b="1" dirty="0"/>
              <a:t>1965</a:t>
            </a:r>
            <a:endParaRPr lang="zh-CN" altLang="en-US" sz="1600" b="1" dirty="0"/>
          </a:p>
        </p:txBody>
      </p:sp>
      <p:sp>
        <p:nvSpPr>
          <p:cNvPr id="4" name="文本框 3">
            <a:extLst>
              <a:ext uri="{FF2B5EF4-FFF2-40B4-BE49-F238E27FC236}">
                <a16:creationId xmlns:a16="http://schemas.microsoft.com/office/drawing/2014/main" id="{7859FDD5-057F-4DCC-8F0E-412634144C8D}"/>
              </a:ext>
            </a:extLst>
          </p:cNvPr>
          <p:cNvSpPr txBox="1"/>
          <p:nvPr/>
        </p:nvSpPr>
        <p:spPr>
          <a:xfrm>
            <a:off x="1953689" y="6165749"/>
            <a:ext cx="759440" cy="338554"/>
          </a:xfrm>
          <a:prstGeom prst="rect">
            <a:avLst/>
          </a:prstGeom>
          <a:noFill/>
        </p:spPr>
        <p:txBody>
          <a:bodyPr wrap="square" rtlCol="0">
            <a:spAutoFit/>
          </a:bodyPr>
          <a:lstStyle/>
          <a:p>
            <a:r>
              <a:rPr lang="en-US" altLang="zh-CN" sz="1600" b="1" dirty="0"/>
              <a:t>1993</a:t>
            </a:r>
            <a:endParaRPr lang="zh-CN" altLang="en-US" sz="1600" b="1" dirty="0"/>
          </a:p>
        </p:txBody>
      </p:sp>
      <p:sp>
        <p:nvSpPr>
          <p:cNvPr id="9" name="文本框 8">
            <a:extLst>
              <a:ext uri="{FF2B5EF4-FFF2-40B4-BE49-F238E27FC236}">
                <a16:creationId xmlns:a16="http://schemas.microsoft.com/office/drawing/2014/main" id="{9C1F6D19-0B0B-4D93-971E-F9B6720EA7A9}"/>
              </a:ext>
            </a:extLst>
          </p:cNvPr>
          <p:cNvSpPr txBox="1"/>
          <p:nvPr/>
        </p:nvSpPr>
        <p:spPr>
          <a:xfrm>
            <a:off x="107504" y="543362"/>
            <a:ext cx="2232248" cy="338554"/>
          </a:xfrm>
          <a:prstGeom prst="rect">
            <a:avLst/>
          </a:prstGeom>
          <a:noFill/>
        </p:spPr>
        <p:txBody>
          <a:bodyPr wrap="square" rtlCol="0">
            <a:spAutoFit/>
          </a:bodyPr>
          <a:lstStyle/>
          <a:p>
            <a:r>
              <a:rPr lang="en-US" altLang="zh-CN" sz="1600" b="1" dirty="0">
                <a:solidFill>
                  <a:schemeClr val="accent6">
                    <a:lumMod val="50000"/>
                  </a:schemeClr>
                </a:solidFill>
              </a:rPr>
              <a:t>I《</a:t>
            </a:r>
            <a:r>
              <a:rPr lang="zh-CN" altLang="en-US" sz="1600" b="1" dirty="0">
                <a:solidFill>
                  <a:schemeClr val="accent6">
                    <a:lumMod val="50000"/>
                  </a:schemeClr>
                </a:solidFill>
              </a:rPr>
              <a:t>山河无尽</a:t>
            </a:r>
            <a:r>
              <a:rPr lang="en-US" altLang="zh-CN" sz="1600" b="1" dirty="0">
                <a:solidFill>
                  <a:schemeClr val="accent6">
                    <a:lumMod val="50000"/>
                  </a:schemeClr>
                </a:solidFill>
              </a:rPr>
              <a:t>》</a:t>
            </a:r>
            <a:r>
              <a:rPr lang="zh-CN" altLang="en-US" sz="1600" b="1" dirty="0">
                <a:solidFill>
                  <a:schemeClr val="accent6">
                    <a:lumMod val="50000"/>
                  </a:schemeClr>
                </a:solidFill>
              </a:rPr>
              <a:t>版本</a:t>
            </a:r>
          </a:p>
        </p:txBody>
      </p:sp>
      <p:pic>
        <p:nvPicPr>
          <p:cNvPr id="16" name="图片 15" descr="图示&#10;&#10;描述已自动生成">
            <a:extLst>
              <a:ext uri="{FF2B5EF4-FFF2-40B4-BE49-F238E27FC236}">
                <a16:creationId xmlns:a16="http://schemas.microsoft.com/office/drawing/2014/main" id="{4D722F5F-40BC-418D-B62A-DCBB58F61E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237" y="4558457"/>
            <a:ext cx="1097178" cy="1579559"/>
          </a:xfrm>
          <a:prstGeom prst="rect">
            <a:avLst/>
          </a:prstGeom>
        </p:spPr>
      </p:pic>
      <p:pic>
        <p:nvPicPr>
          <p:cNvPr id="18" name="图片 17" descr="黑胶唱片和封套&#10;&#10;低可信度描述已自动生成">
            <a:extLst>
              <a:ext uri="{FF2B5EF4-FFF2-40B4-BE49-F238E27FC236}">
                <a16:creationId xmlns:a16="http://schemas.microsoft.com/office/drawing/2014/main" id="{3BCAA5D8-F4E3-4690-BBC8-28C04912D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4455" y="4621156"/>
            <a:ext cx="2715089" cy="1579559"/>
          </a:xfrm>
          <a:prstGeom prst="rect">
            <a:avLst/>
          </a:prstGeom>
        </p:spPr>
      </p:pic>
      <p:sp>
        <p:nvSpPr>
          <p:cNvPr id="19" name="文本框 18">
            <a:extLst>
              <a:ext uri="{FF2B5EF4-FFF2-40B4-BE49-F238E27FC236}">
                <a16:creationId xmlns:a16="http://schemas.microsoft.com/office/drawing/2014/main" id="{DBDB2298-734A-47EC-AA69-746226210E27}"/>
              </a:ext>
            </a:extLst>
          </p:cNvPr>
          <p:cNvSpPr txBox="1"/>
          <p:nvPr/>
        </p:nvSpPr>
        <p:spPr>
          <a:xfrm>
            <a:off x="4276515" y="6196573"/>
            <a:ext cx="792088" cy="338554"/>
          </a:xfrm>
          <a:prstGeom prst="rect">
            <a:avLst/>
          </a:prstGeom>
          <a:noFill/>
        </p:spPr>
        <p:txBody>
          <a:bodyPr wrap="square" rtlCol="0">
            <a:spAutoFit/>
          </a:bodyPr>
          <a:lstStyle/>
          <a:p>
            <a:r>
              <a:rPr lang="en-US" altLang="zh-CN" sz="1600" b="1" dirty="0"/>
              <a:t>1996</a:t>
            </a:r>
            <a:endParaRPr lang="zh-CN" altLang="en-US" sz="1600" b="1" dirty="0"/>
          </a:p>
        </p:txBody>
      </p:sp>
    </p:spTree>
    <p:extLst>
      <p:ext uri="{BB962C8B-B14F-4D97-AF65-F5344CB8AC3E}">
        <p14:creationId xmlns:p14="http://schemas.microsoft.com/office/powerpoint/2010/main" val="3747153992"/>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白色的地图&#10;&#10;描述已自动生成">
            <a:extLst>
              <a:ext uri="{FF2B5EF4-FFF2-40B4-BE49-F238E27FC236}">
                <a16:creationId xmlns:a16="http://schemas.microsoft.com/office/drawing/2014/main" id="{6632632A-B26D-4794-9291-6C700030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52736"/>
            <a:ext cx="8712968" cy="3693894"/>
          </a:xfrm>
          <a:prstGeom prst="rect">
            <a:avLst/>
          </a:prstGeom>
        </p:spPr>
      </p:pic>
      <p:sp>
        <p:nvSpPr>
          <p:cNvPr id="6" name="文本框 5">
            <a:extLst>
              <a:ext uri="{FF2B5EF4-FFF2-40B4-BE49-F238E27FC236}">
                <a16:creationId xmlns:a16="http://schemas.microsoft.com/office/drawing/2014/main" id="{42D4B2F1-E387-4349-9817-8A3D7EE81D58}"/>
              </a:ext>
            </a:extLst>
          </p:cNvPr>
          <p:cNvSpPr txBox="1"/>
          <p:nvPr/>
        </p:nvSpPr>
        <p:spPr>
          <a:xfrm>
            <a:off x="467544" y="548680"/>
            <a:ext cx="5040560" cy="338554"/>
          </a:xfrm>
          <a:prstGeom prst="rect">
            <a:avLst/>
          </a:prstGeom>
          <a:noFill/>
        </p:spPr>
        <p:txBody>
          <a:bodyPr wrap="square" rtlCol="0">
            <a:spAutoFit/>
          </a:bodyPr>
          <a:lstStyle/>
          <a:p>
            <a:r>
              <a:rPr lang="zh-CN" altLang="en-US" sz="1600" b="1" dirty="0">
                <a:solidFill>
                  <a:srgbClr val="AD2315"/>
                </a:solidFill>
              </a:rPr>
              <a:t>山河无尽：</a:t>
            </a:r>
            <a:r>
              <a:rPr lang="zh-CN" altLang="en-US" sz="1600" b="1" dirty="0">
                <a:solidFill>
                  <a:srgbClr val="002060"/>
                </a:solidFill>
              </a:rPr>
              <a:t>奇异吸引子、反射喻、分形、小</a:t>
            </a:r>
            <a:r>
              <a:rPr lang="en-US" altLang="zh-CN" sz="1600" b="1" dirty="0" err="1">
                <a:solidFill>
                  <a:srgbClr val="002060"/>
                </a:solidFill>
              </a:rPr>
              <a:t>ku</a:t>
            </a:r>
            <a:r>
              <a:rPr lang="zh-CN" altLang="en-US" sz="1600" b="1" dirty="0">
                <a:solidFill>
                  <a:srgbClr val="002060"/>
                </a:solidFill>
              </a:rPr>
              <a:t>、大</a:t>
            </a:r>
            <a:r>
              <a:rPr lang="en-US" altLang="zh-CN" sz="1600" b="1" dirty="0">
                <a:solidFill>
                  <a:srgbClr val="002060"/>
                </a:solidFill>
              </a:rPr>
              <a:t>Ku</a:t>
            </a:r>
            <a:endParaRPr lang="zh-CN" altLang="en-US" sz="1600" b="1" dirty="0">
              <a:solidFill>
                <a:srgbClr val="002060"/>
              </a:solidFill>
            </a:endParaRPr>
          </a:p>
        </p:txBody>
      </p:sp>
      <p:sp>
        <p:nvSpPr>
          <p:cNvPr id="7" name="文本框 6">
            <a:extLst>
              <a:ext uri="{FF2B5EF4-FFF2-40B4-BE49-F238E27FC236}">
                <a16:creationId xmlns:a16="http://schemas.microsoft.com/office/drawing/2014/main" id="{616A91F7-15F2-4C58-9C7A-2C079C323E85}"/>
              </a:ext>
            </a:extLst>
          </p:cNvPr>
          <p:cNvSpPr txBox="1"/>
          <p:nvPr/>
        </p:nvSpPr>
        <p:spPr>
          <a:xfrm>
            <a:off x="359532" y="4869160"/>
            <a:ext cx="8424936" cy="1466620"/>
          </a:xfrm>
          <a:prstGeom prst="rect">
            <a:avLst/>
          </a:prstGeom>
          <a:noFill/>
        </p:spPr>
        <p:txBody>
          <a:bodyPr wrap="square" rtlCol="0">
            <a:spAutoFit/>
          </a:bodyPr>
          <a:lstStyle/>
          <a:p>
            <a:pPr>
              <a:lnSpc>
                <a:spcPct val="130000"/>
              </a:lnSpc>
            </a:pPr>
            <a:r>
              <a:rPr lang="zh-CN" altLang="en-US" sz="1400" b="1" dirty="0">
                <a:solidFill>
                  <a:srgbClr val="AD2315"/>
                </a:solidFill>
                <a:cs typeface="Times New Roman" panose="02020603050405020304" pitchFamily="18" charset="0"/>
              </a:rPr>
              <a:t>郭熙的山水画论</a:t>
            </a:r>
            <a:endParaRPr lang="en-US" altLang="zh-CN" sz="1400" b="1" dirty="0">
              <a:solidFill>
                <a:srgbClr val="AD2315"/>
              </a:solidFill>
              <a:cs typeface="Times New Roman" panose="02020603050405020304" pitchFamily="18" charset="0"/>
            </a:endParaRPr>
          </a:p>
          <a:p>
            <a:pPr>
              <a:lnSpc>
                <a:spcPct val="130000"/>
              </a:lnSpc>
            </a:pPr>
            <a:r>
              <a:rPr lang="zh-CN" altLang="zh-CN" sz="1400" b="1" dirty="0">
                <a:solidFill>
                  <a:srgbClr val="002060"/>
                </a:solidFill>
                <a:effectLst/>
                <a:ea typeface="宋体" panose="02010600030101010101" pitchFamily="2" charset="-122"/>
                <a:cs typeface="Times New Roman" panose="02020603050405020304" pitchFamily="18" charset="0"/>
              </a:rPr>
              <a:t>山有三远：自山下而仰山颠，谓之高远；自山前而窥山后，谓之深远；自近山而望远山，谓之平远。</a:t>
            </a:r>
            <a:r>
              <a:rPr lang="zh-CN" altLang="zh-CN" sz="1400" b="1" dirty="0">
                <a:solidFill>
                  <a:schemeClr val="accent6">
                    <a:lumMod val="50000"/>
                  </a:schemeClr>
                </a:solidFill>
                <a:effectLst/>
                <a:ea typeface="宋体" panose="02010600030101010101" pitchFamily="2" charset="-122"/>
                <a:cs typeface="Times New Roman" panose="02020603050405020304" pitchFamily="18" charset="0"/>
              </a:rPr>
              <a:t>高远之色清明，深远之色重晦；平远之色有明有晦</a:t>
            </a:r>
            <a:r>
              <a:rPr lang="zh-CN" altLang="zh-CN" sz="1400" b="1" dirty="0">
                <a:solidFill>
                  <a:srgbClr val="002060"/>
                </a:solidFill>
                <a:effectLst/>
                <a:ea typeface="宋体" panose="02010600030101010101" pitchFamily="2" charset="-122"/>
                <a:cs typeface="Times New Roman" panose="02020603050405020304" pitchFamily="18" charset="0"/>
              </a:rPr>
              <a:t>；</a:t>
            </a:r>
            <a:r>
              <a:rPr lang="zh-CN" altLang="zh-CN" sz="1400" b="1" dirty="0">
                <a:solidFill>
                  <a:srgbClr val="326638"/>
                </a:solidFill>
                <a:effectLst/>
                <a:ea typeface="宋体" panose="02010600030101010101" pitchFamily="2" charset="-122"/>
                <a:cs typeface="Times New Roman" panose="02020603050405020304" pitchFamily="18" charset="0"/>
              </a:rPr>
              <a:t>高远之势突兀，深远之意重叠，平远之意冲融而缥缥缈缈</a:t>
            </a:r>
            <a:r>
              <a:rPr lang="en-US" altLang="zh-CN" sz="1400" b="1" dirty="0">
                <a:solidFill>
                  <a:srgbClr val="326638"/>
                </a:solidFill>
                <a:effectLst/>
                <a:ea typeface="宋体" panose="02010600030101010101" pitchFamily="2" charset="-122"/>
                <a:cs typeface="Times New Roman" panose="02020603050405020304" pitchFamily="18" charset="0"/>
              </a:rPr>
              <a:t> </a:t>
            </a:r>
            <a:endParaRPr lang="en-US" altLang="zh-CN" sz="1400" b="1" dirty="0">
              <a:solidFill>
                <a:srgbClr val="002060"/>
              </a:solidFill>
              <a:effectLst/>
              <a:ea typeface="宋体" panose="02010600030101010101" pitchFamily="2" charset="-122"/>
              <a:cs typeface="Times New Roman" panose="02020603050405020304" pitchFamily="18" charset="0"/>
            </a:endParaRPr>
          </a:p>
          <a:p>
            <a:pPr>
              <a:lnSpc>
                <a:spcPct val="130000"/>
              </a:lnSpc>
            </a:pPr>
            <a:r>
              <a:rPr lang="zh-CN" altLang="zh-CN" sz="1400" b="1" dirty="0">
                <a:solidFill>
                  <a:srgbClr val="002060"/>
                </a:solidFill>
                <a:ea typeface="宋体" panose="02010600030101010101" pitchFamily="2" charset="-122"/>
                <a:cs typeface="Times New Roman" panose="02020603050405020304" pitchFamily="18" charset="0"/>
              </a:rPr>
              <a:t>山，大物也；水，活体也；石者，天地之骨也</a:t>
            </a:r>
            <a:r>
              <a:rPr lang="zh-CN" altLang="en-US" sz="1400" b="1" dirty="0">
                <a:solidFill>
                  <a:srgbClr val="002060"/>
                </a:solidFill>
                <a:ea typeface="宋体" panose="02010600030101010101" pitchFamily="2" charset="-122"/>
                <a:cs typeface="Times New Roman" panose="02020603050405020304" pitchFamily="18" charset="0"/>
              </a:rPr>
              <a:t>。</a:t>
            </a:r>
            <a:endParaRPr lang="en-US" altLang="zh-CN" sz="1400" b="1" dirty="0">
              <a:solidFill>
                <a:srgbClr val="002060"/>
              </a:solidFill>
              <a:ea typeface="宋体" panose="02010600030101010101" pitchFamily="2" charset="-122"/>
              <a:cs typeface="Times New Roman" panose="02020603050405020304" pitchFamily="18" charset="0"/>
            </a:endParaRPr>
          </a:p>
          <a:p>
            <a:pPr>
              <a:lnSpc>
                <a:spcPct val="130000"/>
              </a:lnSpc>
            </a:pPr>
            <a:r>
              <a:rPr lang="zh-CN" altLang="zh-CN" sz="1400" b="1" dirty="0">
                <a:solidFill>
                  <a:srgbClr val="002060"/>
                </a:solidFill>
                <a:ea typeface="宋体" panose="02010600030101010101" pitchFamily="2" charset="-122"/>
                <a:cs typeface="Times New Roman" panose="02020603050405020304" pitchFamily="18" charset="0"/>
              </a:rPr>
              <a:t>山无云则不秀，无水则不媚</a:t>
            </a:r>
            <a:r>
              <a:rPr lang="zh-CN" altLang="en-US" sz="1400" b="1" dirty="0">
                <a:solidFill>
                  <a:srgbClr val="002060"/>
                </a:solidFill>
                <a:ea typeface="宋体" panose="02010600030101010101" pitchFamily="2" charset="-122"/>
                <a:cs typeface="Times New Roman" panose="02020603050405020304" pitchFamily="18" charset="0"/>
              </a:rPr>
              <a:t>，</a:t>
            </a:r>
            <a:r>
              <a:rPr lang="zh-CN" altLang="zh-CN" sz="1400" b="1" dirty="0">
                <a:solidFill>
                  <a:srgbClr val="002060"/>
                </a:solidFill>
                <a:ea typeface="宋体" panose="02010600030101010101" pitchFamily="2" charset="-122"/>
                <a:cs typeface="Times New Roman" panose="02020603050405020304" pitchFamily="18" charset="0"/>
              </a:rPr>
              <a:t>无道路则不活，无林木则不生，无深远则浅，无平远则近，无高远则下</a:t>
            </a:r>
            <a:r>
              <a:rPr lang="zh-CN" altLang="en-US" sz="1400" b="1" dirty="0">
                <a:solidFill>
                  <a:srgbClr val="002060"/>
                </a:solidFill>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717616532"/>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文本框 3">
            <a:extLst>
              <a:ext uri="{FF2B5EF4-FFF2-40B4-BE49-F238E27FC236}">
                <a16:creationId xmlns:a16="http://schemas.microsoft.com/office/drawing/2014/main" id="{FF876FDC-21AE-6AF5-695E-188C31524277}"/>
              </a:ext>
            </a:extLst>
          </p:cNvPr>
          <p:cNvSpPr txBox="1">
            <a:spLocks noChangeArrowheads="1"/>
          </p:cNvSpPr>
          <p:nvPr/>
        </p:nvSpPr>
        <p:spPr bwMode="auto">
          <a:xfrm>
            <a:off x="684213" y="69215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a:solidFill>
                  <a:srgbClr val="811C17"/>
                </a:solidFill>
                <a:latin typeface="Arial" panose="020B0604020202020204" pitchFamily="34" charset="0"/>
              </a:rPr>
              <a:t>Assignment for Next Week</a:t>
            </a:r>
            <a:endParaRPr lang="zh-CN" altLang="en-US" sz="1800" b="1">
              <a:solidFill>
                <a:srgbClr val="811C17"/>
              </a:solidFill>
              <a:latin typeface="Arial" panose="020B0604020202020204" pitchFamily="34" charset="0"/>
            </a:endParaRPr>
          </a:p>
        </p:txBody>
      </p:sp>
      <p:pic>
        <p:nvPicPr>
          <p:cNvPr id="3" name="图片 2" descr="文本, 信件&#10;&#10;描述已自动生成">
            <a:extLst>
              <a:ext uri="{FF2B5EF4-FFF2-40B4-BE49-F238E27FC236}">
                <a16:creationId xmlns:a16="http://schemas.microsoft.com/office/drawing/2014/main" id="{517690EF-7700-FF3E-F97C-479AC1F9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689711" cy="2808312"/>
          </a:xfrm>
          <a:prstGeom prst="rect">
            <a:avLst/>
          </a:prstGeom>
        </p:spPr>
      </p:pic>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4694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win8\AppData\Roaming\Tencent\Users\1207799751\QQ\WinTemp\RichOle\L76UO)N8Y$D9WTANQ(%`Z(A.png">
            <a:extLst>
              <a:ext uri="{FF2B5EF4-FFF2-40B4-BE49-F238E27FC236}">
                <a16:creationId xmlns:a16="http://schemas.microsoft.com/office/drawing/2014/main" id="{905BCF22-0BCB-4572-994C-F3BBFDA84B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42" y="3648973"/>
            <a:ext cx="1764526" cy="232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E48D11D2-D631-4AF9-A6E7-7ACC7D905136}"/>
              </a:ext>
            </a:extLst>
          </p:cNvPr>
          <p:cNvSpPr txBox="1"/>
          <p:nvPr/>
        </p:nvSpPr>
        <p:spPr>
          <a:xfrm>
            <a:off x="2769399" y="620688"/>
            <a:ext cx="6009507" cy="1970668"/>
          </a:xfrm>
          <a:prstGeom prst="rect">
            <a:avLst/>
          </a:prstGeom>
          <a:noFill/>
        </p:spPr>
        <p:txBody>
          <a:bodyPr wrap="square" rtlCol="0">
            <a:spAutoFit/>
          </a:bodyPr>
          <a:lstStyle/>
          <a:p>
            <a:pPr eaLnBrk="1" hangingPunct="1">
              <a:lnSpc>
                <a:spcPct val="110000"/>
              </a:lnSpc>
            </a:pPr>
            <a:r>
              <a:rPr lang="zh-CN" altLang="en-US" sz="1600" b="1" dirty="0">
                <a:solidFill>
                  <a:srgbClr val="002060"/>
                </a:solidFill>
              </a:rPr>
              <a:t>日语版：</a:t>
            </a:r>
            <a:r>
              <a:rPr lang="en-US" altLang="zh-CN" sz="1600" b="1" dirty="0" err="1"/>
              <a:t>Katsunori</a:t>
            </a:r>
            <a:r>
              <a:rPr lang="en-US" altLang="zh-CN" sz="1600" b="1" dirty="0"/>
              <a:t> </a:t>
            </a:r>
            <a:r>
              <a:rPr lang="en-US" altLang="zh-CN" sz="1600" b="1" dirty="0" err="1"/>
              <a:t>Yamazato</a:t>
            </a:r>
            <a:r>
              <a:rPr lang="en-US" altLang="zh-CN" sz="1600" b="1" dirty="0"/>
              <a:t> and Shigeyoshi Hara, </a:t>
            </a:r>
            <a:r>
              <a:rPr lang="en-US" altLang="zh-CN" sz="1600" b="1" i="1" dirty="0" err="1"/>
              <a:t>Owarinaki</a:t>
            </a:r>
            <a:r>
              <a:rPr lang="en-US" altLang="zh-CN" sz="1600" b="1" i="1" dirty="0"/>
              <a:t> </a:t>
            </a:r>
            <a:r>
              <a:rPr lang="en-US" altLang="zh-CN" sz="1600" b="1" i="1" dirty="0" err="1"/>
              <a:t>sanga</a:t>
            </a:r>
            <a:r>
              <a:rPr lang="en-US" altLang="zh-CN" sz="1600" b="1" i="1" dirty="0"/>
              <a:t> </a:t>
            </a:r>
            <a:r>
              <a:rPr lang="en-US" altLang="zh-CN" sz="1600" b="1" dirty="0"/>
              <a:t>(</a:t>
            </a:r>
            <a:r>
              <a:rPr lang="en-US" altLang="zh-CN" sz="1600" b="1" i="1" dirty="0"/>
              <a:t>Mountains and Rivers Without End</a:t>
            </a:r>
            <a:r>
              <a:rPr lang="en-US" altLang="zh-CN" sz="1600" b="1" dirty="0"/>
              <a:t>) (2005)</a:t>
            </a:r>
            <a:r>
              <a:rPr lang="en-US" altLang="zh-CN" sz="1600" b="1" dirty="0">
                <a:solidFill>
                  <a:srgbClr val="003366"/>
                </a:solidFill>
              </a:rPr>
              <a:t>.</a:t>
            </a:r>
          </a:p>
          <a:p>
            <a:pPr>
              <a:lnSpc>
                <a:spcPct val="110000"/>
              </a:lnSpc>
            </a:pPr>
            <a:endParaRPr lang="en-US" altLang="zh-CN" sz="1600" b="1" dirty="0">
              <a:solidFill>
                <a:srgbClr val="003366"/>
              </a:solidFill>
            </a:endParaRPr>
          </a:p>
          <a:p>
            <a:pPr>
              <a:lnSpc>
                <a:spcPct val="110000"/>
              </a:lnSpc>
            </a:pPr>
            <a:r>
              <a:rPr lang="zh-CN" altLang="en-US" sz="1600" b="1" dirty="0">
                <a:solidFill>
                  <a:srgbClr val="003366"/>
                </a:solidFill>
              </a:rPr>
              <a:t>捷克版：</a:t>
            </a:r>
            <a:r>
              <a:rPr lang="en-US" altLang="zh-CN" sz="1600" b="1" dirty="0"/>
              <a:t>Czech Version (2007)</a:t>
            </a:r>
          </a:p>
          <a:p>
            <a:pPr>
              <a:lnSpc>
                <a:spcPct val="110000"/>
              </a:lnSpc>
            </a:pPr>
            <a:endParaRPr lang="en-US" altLang="zh-CN" sz="1600" b="1" dirty="0">
              <a:solidFill>
                <a:srgbClr val="003366"/>
              </a:solidFill>
            </a:endParaRPr>
          </a:p>
          <a:p>
            <a:pPr>
              <a:lnSpc>
                <a:spcPct val="110000"/>
              </a:lnSpc>
            </a:pPr>
            <a:r>
              <a:rPr lang="zh-CN" altLang="en-US" sz="1600" b="1" dirty="0">
                <a:solidFill>
                  <a:srgbClr val="003366"/>
                </a:solidFill>
              </a:rPr>
              <a:t>汉语版：</a:t>
            </a:r>
            <a:r>
              <a:rPr lang="zh-CN" altLang="en-US" sz="1600" b="1" dirty="0"/>
              <a:t>加里</a:t>
            </a:r>
            <a:r>
              <a:rPr lang="en-US" altLang="zh-CN"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斯奈德著，</a:t>
            </a:r>
            <a:r>
              <a:rPr lang="zh-CN" altLang="en-US" sz="1600" b="1" dirty="0"/>
              <a:t>谭琼琳译，</a:t>
            </a:r>
            <a:r>
              <a:rPr lang="en-US" altLang="zh-CN" sz="1600" b="1" dirty="0"/>
              <a:t>《</a:t>
            </a:r>
            <a:r>
              <a:rPr lang="zh-CN" altLang="en-US" sz="1600" b="1" dirty="0"/>
              <a:t>山河无尽</a:t>
            </a:r>
            <a:r>
              <a:rPr lang="en-US" altLang="zh-CN" sz="1600" b="1" dirty="0"/>
              <a:t>》</a:t>
            </a:r>
            <a:r>
              <a:rPr lang="zh-CN" altLang="en-US" sz="1600" b="1" dirty="0"/>
              <a:t>，桂林：</a:t>
            </a:r>
            <a:endParaRPr lang="en-US" altLang="zh-CN" sz="1600" b="1" dirty="0"/>
          </a:p>
          <a:p>
            <a:pPr>
              <a:lnSpc>
                <a:spcPct val="110000"/>
              </a:lnSpc>
            </a:pPr>
            <a:r>
              <a:rPr lang="zh-CN" altLang="en-US" sz="1600" b="1" dirty="0"/>
              <a:t>广西师范大学出版社， </a:t>
            </a:r>
            <a:r>
              <a:rPr lang="en-US" altLang="zh-CN" sz="1600" b="1" dirty="0"/>
              <a:t>2016</a:t>
            </a:r>
            <a:r>
              <a:rPr lang="zh-CN" altLang="en-US" sz="1600" b="1" dirty="0"/>
              <a:t>年。</a:t>
            </a:r>
            <a:endParaRPr lang="en-US" altLang="zh-CN" sz="1600" b="1" dirty="0"/>
          </a:p>
        </p:txBody>
      </p:sp>
      <p:pic>
        <p:nvPicPr>
          <p:cNvPr id="7" name="Picture 2" descr="6~XF4ROF16]OTANLWGGONMV">
            <a:extLst>
              <a:ext uri="{FF2B5EF4-FFF2-40B4-BE49-F238E27FC236}">
                <a16:creationId xmlns:a16="http://schemas.microsoft.com/office/drawing/2014/main" id="{B116F1D8-207E-4236-9F7C-2FE6A08B7C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093" y="1258600"/>
            <a:ext cx="1518210" cy="18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win8\AppData\Roaming\Tencent\Users\1207799751\QQ\WinTemp\RichOle\5JQ3F(FF1ZE)SAK1G4M4(FY.png">
            <a:extLst>
              <a:ext uri="{FF2B5EF4-FFF2-40B4-BE49-F238E27FC236}">
                <a16:creationId xmlns:a16="http://schemas.microsoft.com/office/drawing/2014/main" id="{B57CB717-74EE-45FE-8A24-CD6A27597D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950" y="3648973"/>
            <a:ext cx="1794548" cy="2452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win8\AppData\Roaming\Tencent\Users\1207799751\QQ\WinTemp\RichOle\19BO]}TFP]IZGUD$%%{AP44.png">
            <a:extLst>
              <a:ext uri="{FF2B5EF4-FFF2-40B4-BE49-F238E27FC236}">
                <a16:creationId xmlns:a16="http://schemas.microsoft.com/office/drawing/2014/main" id="{659E29CC-8CE9-4D94-BF89-F6FE45BED2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658153"/>
            <a:ext cx="1794548" cy="244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EDE2AB82-2E2F-47C8-9E26-F7F6EA4738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140521" y="3909835"/>
            <a:ext cx="2530987" cy="2009263"/>
          </a:xfrm>
          <a:prstGeom prst="rect">
            <a:avLst/>
          </a:prstGeom>
        </p:spPr>
      </p:pic>
      <p:sp>
        <p:nvSpPr>
          <p:cNvPr id="12" name="TextBox 6">
            <a:extLst>
              <a:ext uri="{FF2B5EF4-FFF2-40B4-BE49-F238E27FC236}">
                <a16:creationId xmlns:a16="http://schemas.microsoft.com/office/drawing/2014/main" id="{92AD6A12-E3CB-4923-A002-7CDF16BA4996}"/>
              </a:ext>
            </a:extLst>
          </p:cNvPr>
          <p:cNvSpPr txBox="1"/>
          <p:nvPr/>
        </p:nvSpPr>
        <p:spPr>
          <a:xfrm>
            <a:off x="2769399" y="2783067"/>
            <a:ext cx="5707931" cy="659540"/>
          </a:xfrm>
          <a:prstGeom prst="rect">
            <a:avLst/>
          </a:prstGeom>
          <a:noFill/>
        </p:spPr>
        <p:txBody>
          <a:bodyPr wrap="square" rtlCol="0">
            <a:spAutoFit/>
          </a:bodyPr>
          <a:lstStyle/>
          <a:p>
            <a:pPr>
              <a:lnSpc>
                <a:spcPct val="120000"/>
              </a:lnSpc>
            </a:pPr>
            <a:r>
              <a:rPr lang="en-US" altLang="zh-CN" sz="1600" b="1" dirty="0">
                <a:solidFill>
                  <a:srgbClr val="002060"/>
                </a:solidFill>
              </a:rPr>
              <a:t>Gary</a:t>
            </a:r>
            <a:r>
              <a:rPr lang="zh-CN" altLang="en-US" sz="1600" b="1" dirty="0">
                <a:solidFill>
                  <a:srgbClr val="002060"/>
                </a:solidFill>
              </a:rPr>
              <a:t> </a:t>
            </a:r>
            <a:r>
              <a:rPr lang="en-US" altLang="zh-CN" sz="1600" b="1" dirty="0">
                <a:solidFill>
                  <a:srgbClr val="002060"/>
                </a:solidFill>
              </a:rPr>
              <a:t>Snyder</a:t>
            </a:r>
            <a:r>
              <a:rPr lang="zh-CN" altLang="en-US" sz="1600" b="1" dirty="0">
                <a:solidFill>
                  <a:srgbClr val="002060"/>
                </a:solidFill>
              </a:rPr>
              <a:t>的中文译名：</a:t>
            </a:r>
            <a:endParaRPr lang="en-US" altLang="zh-CN" sz="1600" b="1" dirty="0">
              <a:solidFill>
                <a:srgbClr val="002060"/>
              </a:solidFill>
            </a:endParaRPr>
          </a:p>
          <a:p>
            <a:pPr>
              <a:lnSpc>
                <a:spcPct val="120000"/>
              </a:lnSpc>
            </a:pPr>
            <a:r>
              <a:rPr lang="zh-CN" altLang="en-US" sz="1600" b="1" dirty="0">
                <a:latin typeface="+mj-ea"/>
                <a:ea typeface="+mj-ea"/>
              </a:rPr>
              <a:t>加里</a:t>
            </a:r>
            <a:r>
              <a:rPr lang="en-US" altLang="zh-CN" sz="1600" b="1" dirty="0">
                <a:latin typeface="+mj-ea"/>
                <a:ea typeface="+mj-ea"/>
              </a:rPr>
              <a:t>·</a:t>
            </a:r>
            <a:r>
              <a:rPr lang="zh-CN" altLang="en-US" sz="1600" b="1" dirty="0">
                <a:solidFill>
                  <a:srgbClr val="811C17"/>
                </a:solidFill>
                <a:latin typeface="+mj-ea"/>
                <a:ea typeface="+mj-ea"/>
              </a:rPr>
              <a:t>斯奈德</a:t>
            </a:r>
            <a:r>
              <a:rPr lang="zh-CN" altLang="en-US" sz="1600" b="1" dirty="0">
                <a:latin typeface="+mj-ea"/>
                <a:ea typeface="+mj-ea"/>
              </a:rPr>
              <a:t>、格雷</a:t>
            </a:r>
            <a:r>
              <a:rPr lang="en-US" altLang="zh-CN" sz="1600" b="1" dirty="0">
                <a:latin typeface="+mj-ea"/>
                <a:ea typeface="+mj-ea"/>
              </a:rPr>
              <a:t>·</a:t>
            </a:r>
            <a:r>
              <a:rPr lang="zh-CN" altLang="en-US" sz="1600" b="1" dirty="0">
                <a:latin typeface="+mj-ea"/>
                <a:ea typeface="+mj-ea"/>
              </a:rPr>
              <a:t>史奈德、盖瑞</a:t>
            </a:r>
            <a:r>
              <a:rPr lang="en-US" altLang="zh-CN" sz="1600" b="1" dirty="0">
                <a:latin typeface="+mj-ea"/>
                <a:ea typeface="+mj-ea"/>
              </a:rPr>
              <a:t>·</a:t>
            </a:r>
            <a:r>
              <a:rPr lang="zh-CN" altLang="en-US" sz="1600" b="1" dirty="0">
                <a:latin typeface="+mj-ea"/>
                <a:ea typeface="+mj-ea"/>
              </a:rPr>
              <a:t>施耐德、盖瑞</a:t>
            </a:r>
            <a:r>
              <a:rPr lang="en-US" altLang="zh-CN" sz="1600" b="1" dirty="0">
                <a:latin typeface="Calibri" panose="020F0502020204030204" pitchFamily="34" charset="0"/>
                <a:ea typeface="+mj-ea"/>
                <a:cs typeface="Calibri" panose="020F0502020204030204" pitchFamily="34" charset="0"/>
              </a:rPr>
              <a:t>•</a:t>
            </a:r>
            <a:r>
              <a:rPr lang="zh-CN" altLang="en-US" sz="1600" b="1" dirty="0">
                <a:latin typeface="+mj-ea"/>
                <a:ea typeface="+mj-ea"/>
              </a:rPr>
              <a:t>史耐德</a:t>
            </a:r>
          </a:p>
        </p:txBody>
      </p:sp>
      <p:sp>
        <p:nvSpPr>
          <p:cNvPr id="3" name="文本框 2">
            <a:extLst>
              <a:ext uri="{FF2B5EF4-FFF2-40B4-BE49-F238E27FC236}">
                <a16:creationId xmlns:a16="http://schemas.microsoft.com/office/drawing/2014/main" id="{66B1490F-136D-4134-AEAE-908A9CAFAFC0}"/>
              </a:ext>
            </a:extLst>
          </p:cNvPr>
          <p:cNvSpPr txBox="1"/>
          <p:nvPr/>
        </p:nvSpPr>
        <p:spPr>
          <a:xfrm>
            <a:off x="179512" y="620688"/>
            <a:ext cx="2283604" cy="338554"/>
          </a:xfrm>
          <a:prstGeom prst="rect">
            <a:avLst/>
          </a:prstGeom>
          <a:noFill/>
        </p:spPr>
        <p:txBody>
          <a:bodyPr wrap="square" rtlCol="0">
            <a:spAutoFit/>
          </a:bodyPr>
          <a:lstStyle/>
          <a:p>
            <a:r>
              <a:rPr lang="en-US" altLang="zh-CN" sz="1600" b="1" dirty="0">
                <a:solidFill>
                  <a:srgbClr val="AD2315"/>
                </a:solidFill>
              </a:rPr>
              <a:t>《</a:t>
            </a:r>
            <a:r>
              <a:rPr lang="zh-CN" altLang="en-US" sz="1600" b="1" dirty="0">
                <a:solidFill>
                  <a:srgbClr val="AD2315"/>
                </a:solidFill>
              </a:rPr>
              <a:t>山河无尽</a:t>
            </a:r>
            <a:r>
              <a:rPr lang="en-US" altLang="zh-CN" sz="1600" b="1" dirty="0">
                <a:solidFill>
                  <a:srgbClr val="AD2315"/>
                </a:solidFill>
              </a:rPr>
              <a:t>》</a:t>
            </a:r>
            <a:r>
              <a:rPr lang="zh-CN" altLang="en-US" sz="1600" b="1" dirty="0">
                <a:solidFill>
                  <a:srgbClr val="AD2315"/>
                </a:solidFill>
              </a:rPr>
              <a:t>全译本</a:t>
            </a:r>
          </a:p>
        </p:txBody>
      </p:sp>
    </p:spTree>
    <p:extLst>
      <p:ext uri="{BB962C8B-B14F-4D97-AF65-F5344CB8AC3E}">
        <p14:creationId xmlns:p14="http://schemas.microsoft.com/office/powerpoint/2010/main" val="179426405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Administrator\AppData\Roaming\Tencent\Users\1207799751\QQ\WinTemp\RichOle\27_}V6J24}6K%J8]$F2B8B4.png"/>
          <p:cNvPicPr>
            <a:picLocks noChangeAspect="1" noChangeArrowheads="1"/>
          </p:cNvPicPr>
          <p:nvPr/>
        </p:nvPicPr>
        <p:blipFill>
          <a:blip r:embed="rId3" cstate="print"/>
          <a:srcRect/>
          <a:stretch>
            <a:fillRect/>
          </a:stretch>
        </p:blipFill>
        <p:spPr bwMode="auto">
          <a:xfrm>
            <a:off x="4647983" y="1011480"/>
            <a:ext cx="1344743" cy="1720063"/>
          </a:xfrm>
          <a:prstGeom prst="rect">
            <a:avLst/>
          </a:prstGeom>
          <a:noFill/>
        </p:spPr>
      </p:pic>
      <p:sp>
        <p:nvSpPr>
          <p:cNvPr id="11" name="TextBox 10"/>
          <p:cNvSpPr txBox="1"/>
          <p:nvPr/>
        </p:nvSpPr>
        <p:spPr>
          <a:xfrm>
            <a:off x="4544673" y="2912814"/>
            <a:ext cx="1971543" cy="307777"/>
          </a:xfrm>
          <a:prstGeom prst="rect">
            <a:avLst/>
          </a:prstGeom>
          <a:noFill/>
        </p:spPr>
        <p:txBody>
          <a:bodyPr wrap="square" rtlCol="0">
            <a:spAutoFit/>
          </a:bodyPr>
          <a:lstStyle/>
          <a:p>
            <a:r>
              <a:rPr lang="en-US" altLang="zh-CN" sz="1400" b="1" dirty="0"/>
              <a:t>2015 Mark </a:t>
            </a:r>
            <a:r>
              <a:rPr lang="en-US" altLang="zh-CN" sz="1400" b="1" dirty="0" err="1"/>
              <a:t>Gonnerman</a:t>
            </a:r>
            <a:endParaRPr lang="zh-CN" altLang="en-US" sz="1400" b="1" dirty="0"/>
          </a:p>
        </p:txBody>
      </p:sp>
      <p:sp>
        <p:nvSpPr>
          <p:cNvPr id="14" name="TextBox 13"/>
          <p:cNvSpPr txBox="1"/>
          <p:nvPr/>
        </p:nvSpPr>
        <p:spPr>
          <a:xfrm>
            <a:off x="286158" y="5896324"/>
            <a:ext cx="1944216" cy="307777"/>
          </a:xfrm>
          <a:prstGeom prst="rect">
            <a:avLst/>
          </a:prstGeom>
          <a:noFill/>
        </p:spPr>
        <p:txBody>
          <a:bodyPr wrap="square" rtlCol="0">
            <a:spAutoFit/>
          </a:bodyPr>
          <a:lstStyle/>
          <a:p>
            <a:r>
              <a:rPr lang="en-US" altLang="zh-CN" sz="1400" b="1" dirty="0"/>
              <a:t>2004 Anthony Hunt</a:t>
            </a:r>
            <a:endParaRPr lang="zh-CN" altLang="en-US" sz="1400" b="1" dirty="0"/>
          </a:p>
        </p:txBody>
      </p:sp>
      <p:pic>
        <p:nvPicPr>
          <p:cNvPr id="8198" name="Picture 6" descr="C:\Users\Administrator\AppData\Roaming\Tencent\Users\1207799751\QQ\WinTemp\RichOle\FZ}BSX6%B{{P$_S@RL@GNHL.png"/>
          <p:cNvPicPr>
            <a:picLocks noChangeAspect="1" noChangeArrowheads="1"/>
          </p:cNvPicPr>
          <p:nvPr/>
        </p:nvPicPr>
        <p:blipFill>
          <a:blip r:embed="rId4" cstate="print"/>
          <a:srcRect/>
          <a:stretch>
            <a:fillRect/>
          </a:stretch>
        </p:blipFill>
        <p:spPr bwMode="auto">
          <a:xfrm>
            <a:off x="467544" y="1011480"/>
            <a:ext cx="1441897" cy="1808508"/>
          </a:xfrm>
          <a:prstGeom prst="rect">
            <a:avLst/>
          </a:prstGeom>
          <a:noFill/>
        </p:spPr>
      </p:pic>
      <p:sp>
        <p:nvSpPr>
          <p:cNvPr id="16" name="TextBox 15"/>
          <p:cNvSpPr txBox="1"/>
          <p:nvPr/>
        </p:nvSpPr>
        <p:spPr>
          <a:xfrm>
            <a:off x="196025" y="2993964"/>
            <a:ext cx="2088232" cy="307777"/>
          </a:xfrm>
          <a:prstGeom prst="rect">
            <a:avLst/>
          </a:prstGeom>
          <a:noFill/>
        </p:spPr>
        <p:txBody>
          <a:bodyPr wrap="square" rtlCol="0">
            <a:spAutoFit/>
          </a:bodyPr>
          <a:lstStyle/>
          <a:p>
            <a:r>
              <a:rPr lang="en-US" altLang="zh-CN" sz="1400" b="1" dirty="0"/>
              <a:t>1999 Eric Todd Smith</a:t>
            </a:r>
            <a:endParaRPr lang="zh-CN" altLang="en-US" sz="1400" b="1" dirty="0"/>
          </a:p>
        </p:txBody>
      </p:sp>
      <p:pic>
        <p:nvPicPr>
          <p:cNvPr id="8199" name="Picture 7" descr="C:\Users\Administrator\AppData\Roaming\Tencent\Users\1207799751\QQ\WinTemp\RichOle\~PTP)QHRMPA2E]~FVOVR[`7.png"/>
          <p:cNvPicPr>
            <a:picLocks noChangeAspect="1" noChangeArrowheads="1"/>
          </p:cNvPicPr>
          <p:nvPr/>
        </p:nvPicPr>
        <p:blipFill>
          <a:blip r:embed="rId5" cstate="print"/>
          <a:srcRect/>
          <a:stretch>
            <a:fillRect/>
          </a:stretch>
        </p:blipFill>
        <p:spPr bwMode="auto">
          <a:xfrm>
            <a:off x="380187" y="3607788"/>
            <a:ext cx="1719908" cy="2116809"/>
          </a:xfrm>
          <a:prstGeom prst="rect">
            <a:avLst/>
          </a:prstGeom>
          <a:noFill/>
        </p:spPr>
      </p:pic>
      <p:pic>
        <p:nvPicPr>
          <p:cNvPr id="8200" name="Picture 8" descr="C:\Users\Administrator\AppData\Roaming\Tencent\Users\1207799751\QQ\WinTemp\RichOle\2(2D%P8(1ANK$$_D_9BCEVA.png"/>
          <p:cNvPicPr>
            <a:picLocks noChangeAspect="1" noChangeArrowheads="1"/>
          </p:cNvPicPr>
          <p:nvPr/>
        </p:nvPicPr>
        <p:blipFill>
          <a:blip r:embed="rId6" cstate="print"/>
          <a:srcRect/>
          <a:stretch>
            <a:fillRect/>
          </a:stretch>
        </p:blipFill>
        <p:spPr bwMode="auto">
          <a:xfrm>
            <a:off x="6646705" y="1018900"/>
            <a:ext cx="1344743" cy="1708841"/>
          </a:xfrm>
          <a:prstGeom prst="rect">
            <a:avLst/>
          </a:prstGeom>
          <a:noFill/>
        </p:spPr>
      </p:pic>
      <p:sp>
        <p:nvSpPr>
          <p:cNvPr id="19" name="TextBox 18"/>
          <p:cNvSpPr txBox="1"/>
          <p:nvPr/>
        </p:nvSpPr>
        <p:spPr>
          <a:xfrm>
            <a:off x="6646705" y="2878324"/>
            <a:ext cx="1728192" cy="307777"/>
          </a:xfrm>
          <a:prstGeom prst="rect">
            <a:avLst/>
          </a:prstGeom>
          <a:noFill/>
        </p:spPr>
        <p:txBody>
          <a:bodyPr wrap="square" rtlCol="0">
            <a:spAutoFit/>
          </a:bodyPr>
          <a:lstStyle/>
          <a:p>
            <a:r>
              <a:rPr lang="en-US" altLang="zh-CN" sz="1400" b="1" dirty="0"/>
              <a:t>2017 Jason Wirth</a:t>
            </a:r>
            <a:endParaRPr lang="zh-CN" altLang="en-US" sz="1400" b="1" dirty="0"/>
          </a:p>
        </p:txBody>
      </p:sp>
      <p:sp>
        <p:nvSpPr>
          <p:cNvPr id="3" name="文本框 2">
            <a:extLst>
              <a:ext uri="{FF2B5EF4-FFF2-40B4-BE49-F238E27FC236}">
                <a16:creationId xmlns:a16="http://schemas.microsoft.com/office/drawing/2014/main" id="{2BC32EC7-54B6-41F8-9B7A-40BA77B878F8}"/>
              </a:ext>
            </a:extLst>
          </p:cNvPr>
          <p:cNvSpPr txBox="1"/>
          <p:nvPr/>
        </p:nvSpPr>
        <p:spPr>
          <a:xfrm>
            <a:off x="2360652" y="3405061"/>
            <a:ext cx="6243796" cy="2787173"/>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altLang="zh-CN" sz="1600" b="1" dirty="0"/>
              <a:t>1997-1998: the Mountains &amp; Rivers Workshop at  the Stanford Humanities </a:t>
            </a:r>
            <a:r>
              <a:rPr lang="en-GB" altLang="zh-CN" sz="1600" b="1" dirty="0" err="1"/>
              <a:t>Center</a:t>
            </a:r>
            <a:r>
              <a:rPr lang="en-GB" altLang="zh-CN" sz="1600" b="1" dirty="0"/>
              <a:t> organized by Mark </a:t>
            </a:r>
            <a:r>
              <a:rPr lang="en-GB" altLang="zh-CN" sz="1600" b="1" dirty="0" err="1"/>
              <a:t>Gonnerman</a:t>
            </a:r>
            <a:endParaRPr lang="en-GB" altLang="zh-CN" sz="1600" b="1" dirty="0"/>
          </a:p>
          <a:p>
            <a:pPr marL="285750" indent="-285750" eaLnBrk="1" hangingPunct="1">
              <a:lnSpc>
                <a:spcPct val="110000"/>
              </a:lnSpc>
              <a:buFont typeface="Arial" panose="020B0604020202020204" pitchFamily="34" charset="0"/>
              <a:buChar char="•"/>
            </a:pPr>
            <a:endParaRPr lang="en-GB" altLang="zh-CN" sz="1600" b="1" dirty="0"/>
          </a:p>
          <a:p>
            <a:pPr marL="285750" indent="-285750" eaLnBrk="1" hangingPunct="1">
              <a:lnSpc>
                <a:spcPct val="110000"/>
              </a:lnSpc>
              <a:buFont typeface="Arial" panose="020B0604020202020204" pitchFamily="34" charset="0"/>
              <a:buChar char="•"/>
            </a:pPr>
            <a:r>
              <a:rPr lang="en-GB" altLang="zh-CN" sz="1600" b="1" dirty="0"/>
              <a:t>Anthony Hunt</a:t>
            </a:r>
            <a:r>
              <a:rPr lang="en-US" altLang="zh-CN" sz="1600" b="1" dirty="0"/>
              <a:t>.</a:t>
            </a:r>
            <a:r>
              <a:rPr lang="zh-CN" altLang="en-US" sz="1600" b="1" dirty="0"/>
              <a:t> </a:t>
            </a:r>
            <a:r>
              <a:rPr lang="en-GB" altLang="zh-CN" sz="1600" b="1" i="1" dirty="0"/>
              <a:t>Genesis, Structure, and Meaning in Gary Snyder’s </a:t>
            </a:r>
            <a:r>
              <a:rPr lang="en-GB" altLang="zh-CN" sz="1600" b="1" dirty="0"/>
              <a:t>Mountains and Rivers Without End</a:t>
            </a:r>
            <a:r>
              <a:rPr lang="en-US" altLang="zh-CN" sz="1600" b="1" i="1" dirty="0"/>
              <a:t>. </a:t>
            </a:r>
            <a:r>
              <a:rPr lang="en-US" altLang="zh-CN" sz="1600" b="1" dirty="0"/>
              <a:t>Reno &amp; Las Vegas: University of Nevada Press, 2004.  </a:t>
            </a:r>
            <a:r>
              <a:rPr lang="en-GB" altLang="zh-CN" sz="1600" b="1" dirty="0"/>
              <a:t>(25 years)</a:t>
            </a:r>
          </a:p>
          <a:p>
            <a:pPr marL="285750" indent="-285750" eaLnBrk="1" hangingPunct="1">
              <a:lnSpc>
                <a:spcPct val="110000"/>
              </a:lnSpc>
              <a:buFont typeface="Arial" panose="020B0604020202020204" pitchFamily="34" charset="0"/>
              <a:buChar char="•"/>
            </a:pPr>
            <a:endParaRPr lang="en-GB" altLang="zh-CN" sz="1600" b="1" dirty="0"/>
          </a:p>
          <a:p>
            <a:pPr marL="285750" indent="-285750" eaLnBrk="1" hangingPunct="1">
              <a:lnSpc>
                <a:spcPct val="110000"/>
              </a:lnSpc>
              <a:buFont typeface="Arial" panose="020B0604020202020204" pitchFamily="34" charset="0"/>
              <a:buChar char="•"/>
            </a:pPr>
            <a:r>
              <a:rPr lang="en-GB" altLang="zh-CN" sz="1600" b="1" dirty="0"/>
              <a:t>Jason Wirth. </a:t>
            </a:r>
            <a:r>
              <a:rPr lang="en-GB" altLang="zh-CN" sz="1600" b="1" i="1" dirty="0"/>
              <a:t>Mountains, Rivers, and the Great Earth: Reading Gary Snyder and </a:t>
            </a:r>
            <a:r>
              <a:rPr lang="en-GB" altLang="zh-CN" sz="1600" b="1" i="1" dirty="0" err="1"/>
              <a:t>D</a:t>
            </a:r>
            <a:r>
              <a:rPr lang="en-GB" altLang="zh-CN" sz="1600" b="1" i="1" dirty="0" err="1">
                <a:latin typeface="Calibri" panose="020F0502020204030204" pitchFamily="34" charset="0"/>
                <a:cs typeface="Calibri" panose="020F0502020204030204" pitchFamily="34" charset="0"/>
              </a:rPr>
              <a:t>ō</a:t>
            </a:r>
            <a:r>
              <a:rPr lang="en-GB" altLang="zh-CN" sz="1600" b="1" i="1" dirty="0" err="1"/>
              <a:t>gen</a:t>
            </a:r>
            <a:r>
              <a:rPr lang="en-GB" altLang="zh-CN" sz="1600" b="1" i="1" dirty="0"/>
              <a:t> in an Age of Ecological Crisis</a:t>
            </a:r>
            <a:r>
              <a:rPr lang="en-GB" altLang="zh-CN" sz="1600" b="1" dirty="0"/>
              <a:t>. Albany: SUNY Press, 2017.</a:t>
            </a:r>
          </a:p>
        </p:txBody>
      </p:sp>
      <p:pic>
        <p:nvPicPr>
          <p:cNvPr id="23" name="图片 6" descr="IMG_256">
            <a:extLst>
              <a:ext uri="{FF2B5EF4-FFF2-40B4-BE49-F238E27FC236}">
                <a16:creationId xmlns:a16="http://schemas.microsoft.com/office/drawing/2014/main" id="{D2D6C3F8-7424-4D2D-BFC8-973F29A7E7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790" y="1018900"/>
            <a:ext cx="1344744" cy="18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CEE15B5C-D327-4650-88DC-8F294F658386}"/>
              </a:ext>
            </a:extLst>
          </p:cNvPr>
          <p:cNvSpPr txBox="1"/>
          <p:nvPr/>
        </p:nvSpPr>
        <p:spPr>
          <a:xfrm>
            <a:off x="2295404" y="2996823"/>
            <a:ext cx="2249269" cy="307777"/>
          </a:xfrm>
          <a:prstGeom prst="rect">
            <a:avLst/>
          </a:prstGeom>
          <a:noFill/>
        </p:spPr>
        <p:txBody>
          <a:bodyPr wrap="square" rtlCol="0">
            <a:spAutoFit/>
          </a:bodyPr>
          <a:lstStyle/>
          <a:p>
            <a:r>
              <a:rPr lang="en-US" altLang="zh-CN" sz="1400" b="1" dirty="0"/>
              <a:t>2000 Patrick D. Murphy</a:t>
            </a:r>
            <a:endParaRPr lang="zh-CN" altLang="en-US" sz="1400" b="1" dirty="0"/>
          </a:p>
        </p:txBody>
      </p:sp>
      <p:sp>
        <p:nvSpPr>
          <p:cNvPr id="2" name="文本框 1">
            <a:extLst>
              <a:ext uri="{FF2B5EF4-FFF2-40B4-BE49-F238E27FC236}">
                <a16:creationId xmlns:a16="http://schemas.microsoft.com/office/drawing/2014/main" id="{172B386D-395F-4880-B60A-0A6D78C7DCBC}"/>
              </a:ext>
            </a:extLst>
          </p:cNvPr>
          <p:cNvSpPr txBox="1"/>
          <p:nvPr/>
        </p:nvSpPr>
        <p:spPr>
          <a:xfrm>
            <a:off x="355390" y="548680"/>
            <a:ext cx="2416410" cy="338554"/>
          </a:xfrm>
          <a:prstGeom prst="rect">
            <a:avLst/>
          </a:prstGeom>
          <a:noFill/>
        </p:spPr>
        <p:txBody>
          <a:bodyPr wrap="square" rtlCol="0">
            <a:spAutoFit/>
          </a:bodyPr>
          <a:lstStyle/>
          <a:p>
            <a:r>
              <a:rPr lang="en-US" altLang="zh-CN" sz="1600" b="1" dirty="0">
                <a:solidFill>
                  <a:srgbClr val="AD2315"/>
                </a:solidFill>
              </a:rPr>
              <a:t>《</a:t>
            </a:r>
            <a:r>
              <a:rPr lang="zh-CN" altLang="en-US" sz="1600" b="1" dirty="0">
                <a:solidFill>
                  <a:srgbClr val="AD2315"/>
                </a:solidFill>
              </a:rPr>
              <a:t>山河无尽</a:t>
            </a:r>
            <a:r>
              <a:rPr lang="en-US" altLang="zh-CN" sz="1600" b="1" dirty="0">
                <a:solidFill>
                  <a:srgbClr val="AD2315"/>
                </a:solidFill>
              </a:rPr>
              <a:t>》</a:t>
            </a:r>
            <a:r>
              <a:rPr lang="zh-CN" altLang="en-US" sz="1600" b="1" dirty="0">
                <a:solidFill>
                  <a:srgbClr val="AD2315"/>
                </a:solidFill>
              </a:rPr>
              <a:t>研究专著</a:t>
            </a:r>
          </a:p>
        </p:txBody>
      </p:sp>
    </p:spTree>
    <p:extLst>
      <p:ext uri="{BB962C8B-B14F-4D97-AF65-F5344CB8AC3E}">
        <p14:creationId xmlns:p14="http://schemas.microsoft.com/office/powerpoint/2010/main" val="394411287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Tan cvr">
            <a:extLst>
              <a:ext uri="{FF2B5EF4-FFF2-40B4-BE49-F238E27FC236}">
                <a16:creationId xmlns:a16="http://schemas.microsoft.com/office/drawing/2014/main" id="{419C499E-7101-42C5-8060-5E9E34277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19081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83420C05-D300-41EF-A4D1-EE3237A4F313}"/>
              </a:ext>
            </a:extLst>
          </p:cNvPr>
          <p:cNvSpPr txBox="1"/>
          <p:nvPr/>
        </p:nvSpPr>
        <p:spPr>
          <a:xfrm>
            <a:off x="2320210" y="683184"/>
            <a:ext cx="6572270" cy="5491632"/>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altLang="zh-CN" sz="1600" b="1" dirty="0">
                <a:cs typeface="Times New Roman" panose="02020603050405020304" pitchFamily="18" charset="0"/>
              </a:rPr>
              <a:t>Joan </a:t>
            </a:r>
            <a:r>
              <a:rPr lang="en-US" altLang="zh-CN" sz="1600" b="1" dirty="0" err="1">
                <a:cs typeface="Times New Roman" panose="02020603050405020304" pitchFamily="18" charset="0"/>
              </a:rPr>
              <a:t>Qionglin</a:t>
            </a:r>
            <a:r>
              <a:rPr lang="en-US" altLang="zh-CN" sz="1600" b="1" dirty="0">
                <a:cs typeface="Times New Roman" panose="02020603050405020304" pitchFamily="18" charset="0"/>
              </a:rPr>
              <a:t> Tan. </a:t>
            </a:r>
            <a:r>
              <a:rPr lang="en-US" altLang="zh-CN" sz="1600" b="1" i="1" dirty="0">
                <a:cs typeface="Times New Roman" panose="02020603050405020304" pitchFamily="18" charset="0"/>
              </a:rPr>
              <a:t>Han Shan, Chan Buddhism and Gary Snyder’s Ecopoetic Way. </a:t>
            </a:r>
            <a:r>
              <a:rPr lang="en-US" altLang="zh-CN" sz="1600" b="1" dirty="0">
                <a:cs typeface="Times New Roman" panose="02020603050405020304" pitchFamily="18" charset="0"/>
              </a:rPr>
              <a:t>Brighton &amp; Portland: Sussex Academic Press, 2009. </a:t>
            </a:r>
          </a:p>
          <a:p>
            <a:pPr>
              <a:lnSpc>
                <a:spcPct val="110000"/>
              </a:lnSpc>
            </a:pPr>
            <a:endParaRPr lang="en-US" altLang="zh-CN" sz="1600" b="1" dirty="0">
              <a:cs typeface="Times New Roman" panose="02020603050405020304" pitchFamily="18" charset="0"/>
            </a:endParaRPr>
          </a:p>
          <a:p>
            <a:pPr marL="285750" indent="-285750">
              <a:lnSpc>
                <a:spcPct val="110000"/>
              </a:lnSpc>
              <a:spcBef>
                <a:spcPct val="0"/>
              </a:spcBef>
              <a:buFont typeface="Arial" panose="020B0604020202020204" pitchFamily="34" charset="0"/>
              <a:buChar char="•"/>
            </a:pPr>
            <a:r>
              <a:rPr lang="zh-CN" altLang="zh-CN" sz="1600" b="1" dirty="0">
                <a:ea typeface="宋体" panose="02010600030101010101" pitchFamily="2" charset="-122"/>
                <a:cs typeface="Times New Roman" panose="02020603050405020304" pitchFamily="18" charset="0"/>
              </a:rPr>
              <a:t>谭琼琳，</a:t>
            </a:r>
            <a:r>
              <a:rPr lang="zh-CN" altLang="en-US" sz="1600" b="1" dirty="0">
                <a:ea typeface="宋体" panose="02010600030101010101" pitchFamily="2" charset="-122"/>
                <a:cs typeface="Times New Roman" panose="02020603050405020304" pitchFamily="18" charset="0"/>
              </a:rPr>
              <a:t>“</a:t>
            </a:r>
            <a:r>
              <a:rPr lang="zh-CN" altLang="zh-CN" sz="1600" b="1" dirty="0">
                <a:ea typeface="宋体" panose="02010600030101010101" pitchFamily="2" charset="-122"/>
                <a:cs typeface="Times New Roman" panose="02020603050405020304" pitchFamily="18" charset="0"/>
              </a:rPr>
              <a:t>格雷</a:t>
            </a:r>
            <a:r>
              <a:rPr lang="en-US" altLang="zh-CN" sz="1600" b="1" dirty="0">
                <a:latin typeface="Calibri" panose="020F0502020204030204" pitchFamily="34" charset="0"/>
                <a:ea typeface="宋体" panose="02010600030101010101" pitchFamily="2" charset="-122"/>
                <a:cs typeface="Calibri" panose="020F0502020204030204" pitchFamily="34" charset="0"/>
              </a:rPr>
              <a:t>•</a:t>
            </a:r>
            <a:r>
              <a:rPr lang="zh-CN" altLang="zh-CN" sz="1600" b="1" dirty="0">
                <a:ea typeface="宋体" panose="02010600030101010101" pitchFamily="2" charset="-122"/>
                <a:cs typeface="Times New Roman" panose="02020603050405020304" pitchFamily="18" charset="0"/>
              </a:rPr>
              <a:t>史奈德长诗《山河无尽》的</a:t>
            </a:r>
            <a:r>
              <a:rPr lang="en-US" altLang="zh-CN" sz="1600" b="1" dirty="0">
                <a:ea typeface="宋体" panose="02010600030101010101" pitchFamily="2" charset="-122"/>
                <a:cs typeface="Times New Roman" panose="02020603050405020304" pitchFamily="18" charset="0"/>
              </a:rPr>
              <a:t>Ku</a:t>
            </a:r>
            <a:r>
              <a:rPr lang="zh-CN" altLang="zh-CN" sz="1600" b="1" dirty="0">
                <a:ea typeface="宋体" panose="02010600030101010101" pitchFamily="2" charset="-122"/>
                <a:cs typeface="Times New Roman" panose="02020603050405020304" pitchFamily="18" charset="0"/>
              </a:rPr>
              <a:t>结构及其意蕴</a:t>
            </a:r>
            <a:r>
              <a:rPr lang="zh-CN" altLang="en-US" sz="1600" b="1" dirty="0">
                <a:cs typeface="Times New Roman" panose="02020603050405020304" pitchFamily="18" charset="0"/>
              </a:rPr>
              <a:t>”，</a:t>
            </a:r>
            <a:r>
              <a:rPr lang="zh-CN" altLang="zh-CN" sz="1600" b="1" dirty="0">
                <a:ea typeface="宋体" panose="02010600030101010101" pitchFamily="2" charset="-122"/>
                <a:cs typeface="Times New Roman" panose="02020603050405020304" pitchFamily="18" charset="0"/>
              </a:rPr>
              <a:t>《外国文学评论》</a:t>
            </a:r>
            <a:r>
              <a:rPr lang="zh-CN" altLang="en-US" sz="1600" b="1" dirty="0">
                <a:ea typeface="宋体" panose="02010600030101010101" pitchFamily="2" charset="-122"/>
                <a:cs typeface="Times New Roman" panose="02020603050405020304" pitchFamily="18" charset="0"/>
              </a:rPr>
              <a:t>，</a:t>
            </a:r>
            <a:r>
              <a:rPr lang="en-US" altLang="zh-CN" sz="1600" b="1" dirty="0">
                <a:ea typeface="宋体" panose="02010600030101010101" pitchFamily="2" charset="-122"/>
                <a:cs typeface="Times New Roman" panose="02020603050405020304" pitchFamily="18" charset="0"/>
              </a:rPr>
              <a:t>2011</a:t>
            </a:r>
            <a:r>
              <a:rPr lang="zh-CN" altLang="zh-CN" sz="1600" b="1" dirty="0">
                <a:ea typeface="宋体" panose="02010600030101010101" pitchFamily="2" charset="-122"/>
                <a:cs typeface="Times New Roman" panose="02020603050405020304" pitchFamily="18" charset="0"/>
              </a:rPr>
              <a:t>年第</a:t>
            </a:r>
            <a:r>
              <a:rPr lang="en-US" altLang="zh-CN" sz="1600" b="1" dirty="0">
                <a:ea typeface="宋体" panose="02010600030101010101" pitchFamily="2" charset="-122"/>
                <a:cs typeface="Times New Roman" panose="02020603050405020304" pitchFamily="18" charset="0"/>
              </a:rPr>
              <a:t>3</a:t>
            </a:r>
            <a:r>
              <a:rPr lang="zh-CN" altLang="zh-CN" sz="1600" b="1" dirty="0">
                <a:ea typeface="宋体" panose="02010600030101010101" pitchFamily="2" charset="-122"/>
                <a:cs typeface="Times New Roman" panose="02020603050405020304" pitchFamily="18" charset="0"/>
              </a:rPr>
              <a:t>期</a:t>
            </a:r>
            <a:r>
              <a:rPr lang="zh-CN" altLang="en-US" sz="1600" b="1" dirty="0">
                <a:ea typeface="宋体" panose="02010600030101010101" pitchFamily="2" charset="-122"/>
                <a:cs typeface="Times New Roman" panose="02020603050405020304" pitchFamily="18" charset="0"/>
              </a:rPr>
              <a:t>，第</a:t>
            </a:r>
            <a:r>
              <a:rPr lang="en-US" altLang="zh-CN" sz="1600" b="1" dirty="0">
                <a:ea typeface="宋体" panose="02010600030101010101" pitchFamily="2" charset="-122"/>
                <a:cs typeface="Times New Roman" panose="02020603050405020304" pitchFamily="18" charset="0"/>
              </a:rPr>
              <a:t>204–215</a:t>
            </a:r>
            <a:r>
              <a:rPr lang="zh-CN" altLang="zh-CN" sz="1600" b="1" dirty="0">
                <a:ea typeface="宋体" panose="02010600030101010101" pitchFamily="2" charset="-122"/>
                <a:cs typeface="Times New Roman" panose="02020603050405020304" pitchFamily="18" charset="0"/>
              </a:rPr>
              <a:t>页</a:t>
            </a:r>
            <a:r>
              <a:rPr lang="zh-CN" altLang="en-US" sz="1600" b="1" dirty="0">
                <a:ea typeface="宋体" panose="02010600030101010101" pitchFamily="2" charset="-122"/>
                <a:cs typeface="Times New Roman" panose="02020603050405020304" pitchFamily="18" charset="0"/>
              </a:rPr>
              <a:t>。</a:t>
            </a:r>
            <a:endParaRPr lang="en-US" altLang="zh-CN" sz="1600" b="1" dirty="0">
              <a:ea typeface="宋体" panose="02010600030101010101" pitchFamily="2" charset="-122"/>
              <a:cs typeface="Times New Roman" panose="02020603050405020304" pitchFamily="18" charset="0"/>
            </a:endParaRPr>
          </a:p>
          <a:p>
            <a:pPr marL="0" indent="0" eaLnBrk="1" hangingPunct="1">
              <a:lnSpc>
                <a:spcPct val="110000"/>
              </a:lnSpc>
              <a:spcBef>
                <a:spcPct val="0"/>
              </a:spcBef>
            </a:pPr>
            <a:r>
              <a:rPr lang="en-US" altLang="zh-CN" sz="1600" b="1" dirty="0">
                <a:ea typeface="宋体" panose="02010600030101010101" pitchFamily="2" charset="-122"/>
                <a:cs typeface="Times New Roman" panose="02020603050405020304" pitchFamily="18" charset="0"/>
              </a:rPr>
              <a:t>     </a:t>
            </a:r>
            <a:r>
              <a:rPr lang="zh-CN" altLang="zh-CN" sz="1600" b="1" dirty="0">
                <a:ea typeface="宋体" panose="02010600030101010101" pitchFamily="2" charset="-122"/>
                <a:cs typeface="Times New Roman" panose="02020603050405020304" pitchFamily="18" charset="0"/>
              </a:rPr>
              <a:t>【</a:t>
            </a:r>
            <a:r>
              <a:rPr lang="zh-CN" altLang="en-US" sz="1600" b="1" dirty="0">
                <a:ea typeface="宋体" panose="02010600030101010101" pitchFamily="2" charset="-122"/>
                <a:cs typeface="Times New Roman" panose="02020603050405020304" pitchFamily="18" charset="0"/>
              </a:rPr>
              <a:t>人大</a:t>
            </a:r>
            <a:r>
              <a:rPr lang="zh-CN" altLang="zh-CN" sz="1600" b="1" dirty="0">
                <a:ea typeface="宋体" panose="02010600030101010101" pitchFamily="2" charset="-122"/>
                <a:cs typeface="Times New Roman" panose="02020603050405020304" pitchFamily="18" charset="0"/>
              </a:rPr>
              <a:t>资料《外国文学研究》</a:t>
            </a:r>
            <a:r>
              <a:rPr lang="zh-CN" altLang="en-US" sz="1600" b="1" dirty="0">
                <a:ea typeface="宋体" panose="02010600030101010101" pitchFamily="2" charset="-122"/>
                <a:cs typeface="Times New Roman" panose="02020603050405020304" pitchFamily="18" charset="0"/>
              </a:rPr>
              <a:t>，</a:t>
            </a:r>
            <a:r>
              <a:rPr lang="en-US" altLang="zh-CN" sz="1600" b="1" dirty="0">
                <a:ea typeface="宋体" panose="02010600030101010101" pitchFamily="2" charset="-122"/>
                <a:cs typeface="Times New Roman" panose="02020603050405020304" pitchFamily="18" charset="0"/>
              </a:rPr>
              <a:t>2011</a:t>
            </a:r>
            <a:r>
              <a:rPr lang="zh-CN" altLang="zh-CN" sz="1600" b="1" dirty="0">
                <a:ea typeface="宋体" panose="02010600030101010101" pitchFamily="2" charset="-122"/>
                <a:cs typeface="Times New Roman" panose="02020603050405020304" pitchFamily="18" charset="0"/>
              </a:rPr>
              <a:t>年第</a:t>
            </a:r>
            <a:r>
              <a:rPr lang="en-US" altLang="zh-CN" sz="1600" b="1" dirty="0">
                <a:ea typeface="宋体" panose="02010600030101010101" pitchFamily="2" charset="-122"/>
                <a:cs typeface="Times New Roman" panose="02020603050405020304" pitchFamily="18" charset="0"/>
              </a:rPr>
              <a:t>12</a:t>
            </a:r>
            <a:r>
              <a:rPr lang="zh-CN" altLang="zh-CN" sz="1600" b="1" dirty="0">
                <a:ea typeface="宋体" panose="02010600030101010101" pitchFamily="2" charset="-122"/>
                <a:cs typeface="Times New Roman" panose="02020603050405020304" pitchFamily="18" charset="0"/>
              </a:rPr>
              <a:t>期</a:t>
            </a:r>
            <a:r>
              <a:rPr lang="zh-CN" altLang="en-US" sz="1600" b="1" dirty="0">
                <a:ea typeface="宋体" panose="02010600030101010101" pitchFamily="2" charset="-122"/>
                <a:cs typeface="Times New Roman" panose="02020603050405020304" pitchFamily="18" charset="0"/>
              </a:rPr>
              <a:t>，第</a:t>
            </a:r>
            <a:r>
              <a:rPr lang="en-US" altLang="zh-CN" sz="1600" b="1" dirty="0">
                <a:ea typeface="宋体" panose="02010600030101010101" pitchFamily="2" charset="-122"/>
                <a:cs typeface="Times New Roman" panose="02020603050405020304" pitchFamily="18" charset="0"/>
              </a:rPr>
              <a:t>15–21</a:t>
            </a:r>
            <a:r>
              <a:rPr lang="zh-CN" altLang="zh-CN" sz="1600" b="1" dirty="0">
                <a:ea typeface="宋体" panose="02010600030101010101" pitchFamily="2" charset="-122"/>
                <a:cs typeface="Times New Roman" panose="02020603050405020304" pitchFamily="18" charset="0"/>
              </a:rPr>
              <a:t>页】</a:t>
            </a:r>
            <a:endParaRPr lang="en-US" altLang="zh-CN" sz="1600" b="1" dirty="0">
              <a:ea typeface="宋体" panose="02010600030101010101" pitchFamily="2" charset="-122"/>
              <a:cs typeface="Times New Roman" panose="02020603050405020304" pitchFamily="18" charset="0"/>
            </a:endParaRPr>
          </a:p>
          <a:p>
            <a:pPr marL="0" indent="0" eaLnBrk="1" hangingPunct="1">
              <a:lnSpc>
                <a:spcPct val="110000"/>
              </a:lnSpc>
              <a:spcBef>
                <a:spcPct val="0"/>
              </a:spcBef>
            </a:pPr>
            <a:endParaRPr lang="en-US" altLang="zh-CN" sz="1600" b="1" dirty="0">
              <a:ea typeface="宋体" panose="02010600030101010101" pitchFamily="2" charset="-122"/>
              <a:cs typeface="Times New Roman" panose="02020603050405020304" pitchFamily="18" charset="0"/>
            </a:endParaRPr>
          </a:p>
          <a:p>
            <a:pPr marL="285750" indent="-285750">
              <a:lnSpc>
                <a:spcPct val="110000"/>
              </a:lnSpc>
              <a:spcBef>
                <a:spcPct val="0"/>
              </a:spcBef>
              <a:buFont typeface="Arial" panose="020B0604020202020204" pitchFamily="34" charset="0"/>
              <a:buChar char="•"/>
            </a:pPr>
            <a:r>
              <a:rPr lang="en-US" altLang="zh-CN" sz="1600" b="1" dirty="0">
                <a:cs typeface="Times New Roman" panose="02020603050405020304" pitchFamily="18" charset="0"/>
              </a:rPr>
              <a:t>Joan </a:t>
            </a:r>
            <a:r>
              <a:rPr lang="en-US" altLang="zh-CN" sz="1600" b="1" dirty="0" err="1">
                <a:cs typeface="Times New Roman" panose="02020603050405020304" pitchFamily="18" charset="0"/>
              </a:rPr>
              <a:t>Qionglin</a:t>
            </a:r>
            <a:r>
              <a:rPr lang="en-US" altLang="zh-CN" sz="1600" b="1" dirty="0">
                <a:cs typeface="Times New Roman" panose="02020603050405020304" pitchFamily="18" charset="0"/>
              </a:rPr>
              <a:t> Tan. “Walking on Walking: a Coded Ku in Gary Snyder’s </a:t>
            </a:r>
            <a:r>
              <a:rPr lang="en-US" altLang="zh-CN" sz="1600" b="1" i="1" dirty="0">
                <a:cs typeface="Times New Roman" panose="02020603050405020304" pitchFamily="18" charset="0"/>
              </a:rPr>
              <a:t>Mountains and Rivers Without End.</a:t>
            </a:r>
            <a:r>
              <a:rPr lang="en-US" altLang="zh-CN" sz="1600" b="1" dirty="0">
                <a:cs typeface="Times New Roman" panose="02020603050405020304" pitchFamily="18" charset="0"/>
              </a:rPr>
              <a:t>”</a:t>
            </a:r>
            <a:r>
              <a:rPr lang="zh-CN" altLang="en-US" sz="1600" b="1" i="1" dirty="0">
                <a:cs typeface="Times New Roman" panose="02020603050405020304" pitchFamily="18" charset="0"/>
              </a:rPr>
              <a:t> </a:t>
            </a:r>
            <a:r>
              <a:rPr lang="en-US" altLang="zh-CN" sz="1600" b="1" i="1" dirty="0">
                <a:cs typeface="Times New Roman" panose="02020603050405020304" pitchFamily="18" charset="0"/>
              </a:rPr>
              <a:t>ANQ</a:t>
            </a:r>
            <a:r>
              <a:rPr lang="en-US" altLang="zh-CN" sz="1600" b="1" dirty="0">
                <a:cs typeface="Times New Roman" panose="02020603050405020304" pitchFamily="18" charset="0"/>
              </a:rPr>
              <a:t>, 30.2: 73-80. </a:t>
            </a:r>
          </a:p>
          <a:p>
            <a:pPr marL="285750" indent="-285750">
              <a:lnSpc>
                <a:spcPct val="110000"/>
              </a:lnSpc>
              <a:spcBef>
                <a:spcPct val="0"/>
              </a:spcBef>
              <a:buFont typeface="Arial" panose="020B0604020202020204" pitchFamily="34" charset="0"/>
              <a:buChar char="•"/>
            </a:pPr>
            <a:endParaRPr lang="en-US" altLang="zh-CN" sz="1600" b="1" dirty="0">
              <a:cs typeface="Times New Roman" panose="02020603050405020304" pitchFamily="18" charset="0"/>
            </a:endParaRPr>
          </a:p>
          <a:p>
            <a:pPr marL="285750" indent="-285750">
              <a:lnSpc>
                <a:spcPct val="110000"/>
              </a:lnSpc>
              <a:spcBef>
                <a:spcPct val="0"/>
              </a:spcBef>
              <a:buFont typeface="Arial" panose="020B0604020202020204" pitchFamily="34" charset="0"/>
              <a:buChar char="•"/>
            </a:pP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谭琼琳，《宋人溪山无尽图》与格雷</a:t>
            </a:r>
            <a:r>
              <a:rPr lang="en-US" altLang="zh-CN" sz="1600" b="1" dirty="0">
                <a:effectLst/>
                <a:latin typeface="Calibri" panose="020F0502020204030204" pitchFamily="34" charset="0"/>
                <a:ea typeface="宋体" panose="02010600030101010101" pitchFamily="2" charset="-122"/>
                <a:cs typeface="Calibri" panose="020F0502020204030204" pitchFamily="34" charset="0"/>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史奈德的</a:t>
            </a:r>
            <a:r>
              <a:rPr lang="en-US" altLang="zh-CN" sz="1600" b="1" dirty="0">
                <a:effectLst/>
                <a:latin typeface="Times New Roman" panose="02020603050405020304" pitchFamily="18" charset="0"/>
                <a:ea typeface="宋体" panose="02010600030101010101" pitchFamily="2" charset="-122"/>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溪山无尽</a:t>
            </a:r>
            <a:r>
              <a:rPr lang="en-US" altLang="zh-CN" sz="1600" b="1" dirty="0">
                <a:effectLst/>
                <a:latin typeface="Times New Roman" panose="02020603050405020304" pitchFamily="18" charset="0"/>
                <a:ea typeface="宋体" panose="02010600030101010101" pitchFamily="2" charset="-122"/>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绘画诗</a:t>
            </a:r>
            <a:r>
              <a:rPr lang="en-US" altLang="zh-CN" sz="1600" b="1" dirty="0">
                <a:effectLst/>
                <a:latin typeface="Times New Roman" panose="02020603050405020304" pitchFamily="18" charset="0"/>
                <a:ea typeface="宋体" panose="02010600030101010101" pitchFamily="2" charset="-122"/>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兼论郭熙山水画论在美国现代绘画诗中的运用，《外国语》</a:t>
            </a:r>
            <a:r>
              <a:rPr lang="zh-CN" altLang="en-US" sz="16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spcBef>
                <a:spcPct val="0"/>
              </a:spcBef>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effectLst/>
                <a:ea typeface="宋体" panose="02010600030101010101" pitchFamily="2" charset="-122"/>
              </a:rPr>
              <a:t>2010</a:t>
            </a:r>
            <a:r>
              <a:rPr lang="zh-CN" altLang="zh-CN" sz="1600" b="1" dirty="0">
                <a:effectLst/>
                <a:ea typeface="宋体" panose="02010600030101010101" pitchFamily="2" charset="-122"/>
                <a:cs typeface="Times New Roman" panose="02020603050405020304" pitchFamily="18" charset="0"/>
              </a:rPr>
              <a:t>年第</a:t>
            </a:r>
            <a:r>
              <a:rPr lang="en-US" altLang="zh-CN" sz="1600" b="1" dirty="0">
                <a:effectLst/>
                <a:ea typeface="宋体" panose="02010600030101010101" pitchFamily="2" charset="-122"/>
              </a:rPr>
              <a:t>1</a:t>
            </a:r>
            <a:r>
              <a:rPr lang="zh-CN" altLang="zh-CN" sz="1600" b="1" dirty="0">
                <a:effectLst/>
                <a:ea typeface="宋体" panose="02010600030101010101" pitchFamily="2" charset="-122"/>
                <a:cs typeface="Times New Roman" panose="02020603050405020304" pitchFamily="18" charset="0"/>
              </a:rPr>
              <a:t>期</a:t>
            </a:r>
            <a:r>
              <a:rPr lang="zh-CN" altLang="en-US" sz="1600" b="1" dirty="0">
                <a:effectLst/>
                <a:ea typeface="宋体" panose="02010600030101010101" pitchFamily="2" charset="-122"/>
                <a:cs typeface="Times New Roman" panose="02020603050405020304" pitchFamily="18" charset="0"/>
              </a:rPr>
              <a:t>，第</a:t>
            </a:r>
            <a:r>
              <a:rPr lang="en-US" altLang="zh-CN" sz="1600" b="1" dirty="0">
                <a:effectLst/>
                <a:ea typeface="宋体" panose="02010600030101010101" pitchFamily="2" charset="-122"/>
              </a:rPr>
              <a:t>54–62</a:t>
            </a:r>
            <a:r>
              <a:rPr lang="zh-CN" altLang="zh-CN" sz="1600" b="1" dirty="0">
                <a:effectLst/>
                <a:ea typeface="宋体" panose="02010600030101010101" pitchFamily="2" charset="-122"/>
                <a:cs typeface="Times New Roman" panose="02020603050405020304" pitchFamily="18" charset="0"/>
              </a:rPr>
              <a:t>页。</a:t>
            </a:r>
            <a:endParaRPr lang="en-US" altLang="zh-CN" sz="1600" b="1" dirty="0">
              <a:effectLst/>
              <a:ea typeface="宋体" panose="02010600030101010101" pitchFamily="2" charset="-122"/>
              <a:cs typeface="Times New Roman" panose="02020603050405020304" pitchFamily="18" charset="0"/>
            </a:endParaRPr>
          </a:p>
          <a:p>
            <a:pPr marL="285750" indent="-285750">
              <a:lnSpc>
                <a:spcPct val="110000"/>
              </a:lnSpc>
              <a:spcBef>
                <a:spcPct val="0"/>
              </a:spcBef>
              <a:buFont typeface="Arial" panose="020B0604020202020204" pitchFamily="34" charset="0"/>
              <a:buChar char="•"/>
            </a:pPr>
            <a:endParaRPr lang="en-US" altLang="zh-CN" sz="1600" b="1"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10000"/>
              </a:lnSpc>
              <a:spcBef>
                <a:spcPct val="0"/>
              </a:spcBef>
              <a:buFont typeface="Arial" panose="020B0604020202020204" pitchFamily="34" charset="0"/>
              <a:buChar char="•"/>
            </a:pP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谭琼琳，加里</a:t>
            </a:r>
            <a:r>
              <a:rPr lang="en-US" altLang="zh-CN" sz="1600" b="1" dirty="0">
                <a:effectLst/>
                <a:latin typeface="Calibri" panose="020F0502020204030204" pitchFamily="34" charset="0"/>
                <a:ea typeface="宋体" panose="02010600030101010101" pitchFamily="2" charset="-122"/>
                <a:cs typeface="Calibri" panose="020F0502020204030204" pitchFamily="34" charset="0"/>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斯奈德的</a:t>
            </a:r>
            <a:r>
              <a:rPr lang="en-US" altLang="zh-CN" sz="1600" b="1" dirty="0">
                <a:effectLst/>
                <a:latin typeface="Times New Roman" panose="02020603050405020304" pitchFamily="18" charset="0"/>
                <a:ea typeface="宋体" panose="02010600030101010101" pitchFamily="2" charset="-122"/>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砾石成道</a:t>
            </a:r>
            <a:r>
              <a:rPr lang="en-US" altLang="zh-CN" sz="1600" b="1" dirty="0">
                <a:effectLst/>
                <a:latin typeface="Times New Roman" panose="02020603050405020304" pitchFamily="18" charset="0"/>
                <a:ea typeface="宋体" panose="02010600030101010101" pitchFamily="2" charset="-122"/>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表意法研究，《外国语》</a:t>
            </a:r>
            <a:r>
              <a:rPr lang="zh-CN" altLang="en-US" sz="16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spcBef>
                <a:spcPct val="0"/>
              </a:spcBef>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a:effectLst/>
                <a:latin typeface="Times New Roman" panose="02020603050405020304" pitchFamily="18" charset="0"/>
                <a:ea typeface="宋体" panose="02010600030101010101" pitchFamily="2" charset="-122"/>
              </a:rPr>
              <a:t>2012</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600" b="1" dirty="0">
                <a:effectLst/>
                <a:latin typeface="Times New Roman" panose="02020603050405020304" pitchFamily="18" charset="0"/>
                <a:ea typeface="宋体" panose="02010600030101010101" pitchFamily="2" charset="-122"/>
              </a:rPr>
              <a:t>3</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期</a:t>
            </a:r>
            <a:r>
              <a:rPr lang="zh-CN" altLang="en-US" sz="1600" b="1" dirty="0">
                <a:effectLst/>
                <a:latin typeface="Times New Roman" panose="02020603050405020304" pitchFamily="18" charset="0"/>
                <a:ea typeface="宋体" panose="02010600030101010101" pitchFamily="2" charset="-122"/>
                <a:cs typeface="Times New Roman" panose="02020603050405020304" pitchFamily="18" charset="0"/>
              </a:rPr>
              <a:t>，第</a:t>
            </a:r>
            <a:r>
              <a:rPr lang="en-US" altLang="zh-CN" sz="1600" b="1" dirty="0">
                <a:effectLst/>
                <a:latin typeface="Times New Roman" panose="02020603050405020304" pitchFamily="18" charset="0"/>
                <a:ea typeface="宋体" panose="02010600030101010101" pitchFamily="2" charset="-122"/>
              </a:rPr>
              <a:t>149-56</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页</a:t>
            </a: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10000"/>
              </a:lnSpc>
              <a:spcBef>
                <a:spcPct val="0"/>
              </a:spcBef>
              <a:buFont typeface="Arial" panose="020B0604020202020204" pitchFamily="34" charset="0"/>
              <a:buChar char="•"/>
            </a:pP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10000"/>
              </a:lnSpc>
              <a:spcBef>
                <a:spcPct val="0"/>
              </a:spcBef>
              <a:buFont typeface="Arial" panose="020B0604020202020204" pitchFamily="34" charset="0"/>
              <a:buChar char="•"/>
            </a:pP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谭琼琳，《心经》的英译与改写：格雷</a:t>
            </a:r>
            <a:r>
              <a:rPr lang="en-US" altLang="zh-CN" sz="1600" b="1" dirty="0">
                <a:effectLst/>
                <a:latin typeface="Calibri" panose="020F0502020204030204" pitchFamily="34" charset="0"/>
                <a:ea typeface="宋体" panose="02010600030101010101" pitchFamily="2" charset="-122"/>
                <a:cs typeface="Calibri" panose="020F0502020204030204" pitchFamily="34" charset="0"/>
              </a:rPr>
              <a:t>•</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史奈德生态诗学色空观，《外国文学评论》，</a:t>
            </a:r>
            <a:r>
              <a:rPr lang="en-US" altLang="zh-CN" sz="1600" b="1" dirty="0">
                <a:effectLst/>
                <a:ea typeface="宋体" panose="02010600030101010101" pitchFamily="2" charset="-122"/>
              </a:rPr>
              <a:t>2013</a:t>
            </a:r>
            <a:r>
              <a:rPr lang="zh-CN" altLang="zh-CN" sz="1600" b="1" dirty="0">
                <a:effectLst/>
                <a:ea typeface="宋体" panose="02010600030101010101" pitchFamily="2" charset="-122"/>
                <a:cs typeface="Times New Roman" panose="02020603050405020304" pitchFamily="18" charset="0"/>
              </a:rPr>
              <a:t>年第</a:t>
            </a:r>
            <a:r>
              <a:rPr lang="en-US" altLang="zh-CN" sz="1600" b="1" dirty="0">
                <a:effectLst/>
                <a:ea typeface="宋体" panose="02010600030101010101" pitchFamily="2" charset="-122"/>
              </a:rPr>
              <a:t>2</a:t>
            </a:r>
            <a:r>
              <a:rPr lang="zh-CN" altLang="zh-CN" sz="1600" b="1" dirty="0">
                <a:effectLst/>
                <a:ea typeface="宋体" panose="02010600030101010101" pitchFamily="2" charset="-122"/>
                <a:cs typeface="Times New Roman" panose="02020603050405020304" pitchFamily="18" charset="0"/>
              </a:rPr>
              <a:t>期</a:t>
            </a:r>
            <a:r>
              <a:rPr lang="zh-CN" altLang="en-US" sz="1600" b="1" dirty="0">
                <a:effectLst/>
                <a:ea typeface="宋体" panose="02010600030101010101" pitchFamily="2" charset="-122"/>
                <a:cs typeface="Times New Roman" panose="02020603050405020304" pitchFamily="18" charset="0"/>
              </a:rPr>
              <a:t>，第</a:t>
            </a:r>
            <a:r>
              <a:rPr lang="en-US" altLang="zh-CN" sz="1600" b="1" dirty="0">
                <a:effectLst/>
                <a:ea typeface="宋体" panose="02010600030101010101" pitchFamily="2" charset="-122"/>
              </a:rPr>
              <a:t>188-201</a:t>
            </a:r>
            <a:r>
              <a:rPr lang="zh-CN" altLang="zh-CN" sz="1600" b="1" dirty="0">
                <a:effectLst/>
                <a:ea typeface="宋体" panose="02010600030101010101" pitchFamily="2" charset="-122"/>
                <a:cs typeface="Times New Roman" panose="02020603050405020304" pitchFamily="18" charset="0"/>
              </a:rPr>
              <a:t>页</a:t>
            </a:r>
            <a:r>
              <a:rPr lang="zh-CN" altLang="zh-CN" sz="1600" b="1"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spcBef>
                <a:spcPct val="0"/>
              </a:spcBef>
            </a:pPr>
            <a:r>
              <a:rPr lang="zh-CN" altLang="en-US" sz="1600" b="1" dirty="0">
                <a:ea typeface="宋体" panose="02010600030101010101" pitchFamily="2" charset="-122"/>
                <a:cs typeface="Times New Roman" panose="02020603050405020304" pitchFamily="18" charset="0"/>
              </a:rPr>
              <a:t>     </a:t>
            </a:r>
            <a:r>
              <a:rPr lang="en-US" altLang="zh-CN" sz="1600" b="1" dirty="0">
                <a:ea typeface="宋体" panose="02010600030101010101" pitchFamily="2" charset="-122"/>
                <a:cs typeface="Times New Roman" panose="02020603050405020304" pitchFamily="18" charset="0"/>
              </a:rPr>
              <a:t>【</a:t>
            </a:r>
            <a:r>
              <a:rPr lang="zh-CN" altLang="en-US" sz="1600" b="1" dirty="0">
                <a:ea typeface="宋体" panose="02010600030101010101" pitchFamily="2" charset="-122"/>
                <a:cs typeface="Times New Roman" panose="02020603050405020304" pitchFamily="18" charset="0"/>
              </a:rPr>
              <a:t>人大</a:t>
            </a:r>
            <a:r>
              <a:rPr lang="zh-CN" altLang="zh-CN" sz="1600" b="1" dirty="0">
                <a:ea typeface="宋体" panose="02010600030101010101" pitchFamily="2" charset="-122"/>
                <a:cs typeface="Times New Roman" panose="02020603050405020304" pitchFamily="18" charset="0"/>
              </a:rPr>
              <a:t>资料《外国文学研究》</a:t>
            </a:r>
            <a:r>
              <a:rPr lang="zh-CN" altLang="en-US" sz="1600" b="1" dirty="0">
                <a:ea typeface="宋体" panose="02010600030101010101" pitchFamily="2" charset="-122"/>
                <a:cs typeface="Times New Roman" panose="02020603050405020304" pitchFamily="18" charset="0"/>
              </a:rPr>
              <a:t>，</a:t>
            </a:r>
            <a:r>
              <a:rPr lang="en-US" altLang="zh-CN" sz="1600" b="1" dirty="0">
                <a:ea typeface="宋体" panose="02010600030101010101" pitchFamily="2" charset="-122"/>
                <a:cs typeface="Times New Roman" panose="02020603050405020304" pitchFamily="18" charset="0"/>
              </a:rPr>
              <a:t> 2013</a:t>
            </a:r>
            <a:r>
              <a:rPr lang="zh-CN" altLang="zh-CN" sz="1600" b="1" dirty="0">
                <a:ea typeface="宋体" panose="02010600030101010101" pitchFamily="2" charset="-122"/>
                <a:cs typeface="Times New Roman" panose="02020603050405020304" pitchFamily="18" charset="0"/>
              </a:rPr>
              <a:t>年第</a:t>
            </a:r>
            <a:r>
              <a:rPr lang="en-US" altLang="zh-CN" sz="1600" b="1" dirty="0">
                <a:ea typeface="宋体" panose="02010600030101010101" pitchFamily="2" charset="-122"/>
                <a:cs typeface="Times New Roman" panose="02020603050405020304" pitchFamily="18" charset="0"/>
              </a:rPr>
              <a:t>10</a:t>
            </a:r>
            <a:r>
              <a:rPr lang="zh-CN" altLang="zh-CN" sz="1600" b="1" dirty="0">
                <a:ea typeface="宋体" panose="02010600030101010101" pitchFamily="2" charset="-122"/>
                <a:cs typeface="Times New Roman" panose="02020603050405020304" pitchFamily="18" charset="0"/>
              </a:rPr>
              <a:t>期</a:t>
            </a:r>
            <a:r>
              <a:rPr lang="zh-CN" altLang="en-US" sz="1600" b="1" dirty="0">
                <a:ea typeface="宋体" panose="02010600030101010101" pitchFamily="2" charset="-122"/>
                <a:cs typeface="Times New Roman" panose="02020603050405020304" pitchFamily="18" charset="0"/>
              </a:rPr>
              <a:t>，第</a:t>
            </a:r>
            <a:r>
              <a:rPr lang="en-US" altLang="zh-CN" sz="1600" b="1" dirty="0">
                <a:ea typeface="宋体" panose="02010600030101010101" pitchFamily="2" charset="-122"/>
                <a:cs typeface="Times New Roman" panose="02020603050405020304" pitchFamily="18" charset="0"/>
              </a:rPr>
              <a:t>52-59</a:t>
            </a:r>
            <a:r>
              <a:rPr lang="zh-CN" altLang="zh-CN" sz="1600" b="1" dirty="0">
                <a:ea typeface="宋体" panose="02010600030101010101" pitchFamily="2" charset="-122"/>
                <a:cs typeface="Times New Roman" panose="02020603050405020304" pitchFamily="18" charset="0"/>
              </a:rPr>
              <a:t>页。</a:t>
            </a:r>
            <a:r>
              <a:rPr lang="en-US" altLang="zh-CN" sz="1600" b="1" dirty="0">
                <a:ea typeface="宋体" panose="02010600030101010101" pitchFamily="2" charset="-122"/>
                <a:cs typeface="Times New Roman" panose="02020603050405020304" pitchFamily="18" charset="0"/>
              </a:rPr>
              <a:t>】</a:t>
            </a:r>
          </a:p>
        </p:txBody>
      </p:sp>
      <p:cxnSp>
        <p:nvCxnSpPr>
          <p:cNvPr id="5" name="直接连接符 4">
            <a:extLst>
              <a:ext uri="{FF2B5EF4-FFF2-40B4-BE49-F238E27FC236}">
                <a16:creationId xmlns:a16="http://schemas.microsoft.com/office/drawing/2014/main" id="{E6AC6DE7-D8DA-41D1-B8AF-57526C6D941D}"/>
              </a:ext>
            </a:extLst>
          </p:cNvPr>
          <p:cNvCxnSpPr/>
          <p:nvPr/>
        </p:nvCxnSpPr>
        <p:spPr>
          <a:xfrm>
            <a:off x="2454049" y="1412776"/>
            <a:ext cx="60486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接连接符 5">
            <a:extLst>
              <a:ext uri="{FF2B5EF4-FFF2-40B4-BE49-F238E27FC236}">
                <a16:creationId xmlns:a16="http://schemas.microsoft.com/office/drawing/2014/main" id="{6A7FD06B-F68E-45C1-B204-A4183656A2AE}"/>
              </a:ext>
            </a:extLst>
          </p:cNvPr>
          <p:cNvCxnSpPr/>
          <p:nvPr/>
        </p:nvCxnSpPr>
        <p:spPr>
          <a:xfrm>
            <a:off x="2555776" y="3284984"/>
            <a:ext cx="604867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48514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9FBD9B-169F-4625-B18E-754B8D188C35}"/>
              </a:ext>
            </a:extLst>
          </p:cNvPr>
          <p:cNvSpPr txBox="1"/>
          <p:nvPr/>
        </p:nvSpPr>
        <p:spPr>
          <a:xfrm>
            <a:off x="251520" y="652046"/>
            <a:ext cx="8712968" cy="4882234"/>
          </a:xfrm>
          <a:prstGeom prst="rect">
            <a:avLst/>
          </a:prstGeom>
          <a:noFill/>
        </p:spPr>
        <p:txBody>
          <a:bodyPr wrap="square" rtlCol="0">
            <a:spAutoFit/>
          </a:bodyPr>
          <a:lstStyle/>
          <a:p>
            <a:pPr>
              <a:lnSpc>
                <a:spcPct val="140000"/>
              </a:lnSpc>
            </a:pPr>
            <a:r>
              <a:rPr lang="en-US" altLang="zh-CN" sz="1600" b="1" dirty="0">
                <a:solidFill>
                  <a:srgbClr val="811C17"/>
                </a:solidFill>
              </a:rPr>
              <a:t>II 《</a:t>
            </a:r>
            <a:r>
              <a:rPr lang="zh-CN" altLang="en-US" sz="1600" b="1" dirty="0">
                <a:solidFill>
                  <a:srgbClr val="811C17"/>
                </a:solidFill>
              </a:rPr>
              <a:t>山河无尽</a:t>
            </a:r>
            <a:r>
              <a:rPr lang="en-US" altLang="zh-CN" sz="1600" b="1" dirty="0">
                <a:solidFill>
                  <a:srgbClr val="811C17"/>
                </a:solidFill>
              </a:rPr>
              <a:t>》</a:t>
            </a:r>
            <a:r>
              <a:rPr lang="zh-CN" altLang="en-US" sz="1600" b="1" dirty="0">
                <a:solidFill>
                  <a:srgbClr val="811C17"/>
                </a:solidFill>
              </a:rPr>
              <a:t>的类属、特征与译名问题</a:t>
            </a:r>
            <a:endParaRPr lang="en-US" altLang="zh-CN" sz="1600" b="1" dirty="0">
              <a:solidFill>
                <a:srgbClr val="811C17"/>
              </a:solidFill>
            </a:endParaRPr>
          </a:p>
          <a:p>
            <a:pPr>
              <a:lnSpc>
                <a:spcPct val="140000"/>
              </a:lnSpc>
            </a:pPr>
            <a:r>
              <a:rPr lang="zh-CN" altLang="en-US" sz="1600" b="1" dirty="0">
                <a:solidFill>
                  <a:srgbClr val="002060"/>
                </a:solidFill>
              </a:rPr>
              <a:t>分类：抒情诗与神话诗</a:t>
            </a:r>
            <a:endParaRPr lang="en-US" altLang="zh-CN" sz="1600" b="1" dirty="0">
              <a:solidFill>
                <a:srgbClr val="002060"/>
              </a:solidFill>
            </a:endParaRPr>
          </a:p>
          <a:p>
            <a:pPr>
              <a:lnSpc>
                <a:spcPct val="140000"/>
              </a:lnSpc>
            </a:pPr>
            <a:r>
              <a:rPr lang="zh-CN" altLang="en-US" sz="1600" b="1" kern="100" dirty="0">
                <a:solidFill>
                  <a:srgbClr val="002060"/>
                </a:solidFill>
                <a:effectLst/>
                <a:latin typeface="Times New Roman" panose="02020603050405020304" pitchFamily="18" charset="0"/>
                <a:ea typeface="宋体" panose="02010600030101010101" pitchFamily="2" charset="-122"/>
              </a:rPr>
              <a:t>抒情诗：</a:t>
            </a:r>
            <a:r>
              <a:rPr lang="zh-CN" altLang="en-US" sz="1600" b="1" kern="100" dirty="0">
                <a:latin typeface="Times New Roman" panose="02020603050405020304" pitchFamily="18" charset="0"/>
              </a:rPr>
              <a:t>受中国古诗影响（</a:t>
            </a:r>
            <a:r>
              <a:rPr lang="en-US" altLang="zh-CN" sz="1600" b="1" kern="100" dirty="0"/>
              <a:t>the five and seven-character line Chinese poems</a:t>
            </a:r>
            <a:r>
              <a:rPr lang="zh-CN" altLang="en-US" sz="1600" b="1" kern="100" dirty="0">
                <a:latin typeface="Times New Roman" panose="02020603050405020304" pitchFamily="18" charset="0"/>
              </a:rPr>
              <a:t>），诗行</a:t>
            </a:r>
            <a:r>
              <a:rPr lang="zh-CN" altLang="zh-CN" sz="1600" b="1" kern="100" dirty="0">
                <a:latin typeface="Times New Roman" panose="02020603050405020304" pitchFamily="18" charset="0"/>
              </a:rPr>
              <a:t>短小精悍、易于理解</a:t>
            </a:r>
            <a:r>
              <a:rPr lang="zh-CN" altLang="en-US" sz="1600" b="1" kern="100" dirty="0">
                <a:latin typeface="Times New Roman" panose="02020603050405020304" pitchFamily="18" charset="0"/>
              </a:rPr>
              <a:t>；</a:t>
            </a:r>
            <a:r>
              <a:rPr lang="zh-CN" altLang="zh-CN" sz="1600" b="1" kern="100" dirty="0">
                <a:latin typeface="Times New Roman" panose="02020603050405020304" pitchFamily="18" charset="0"/>
              </a:rPr>
              <a:t>词语</a:t>
            </a:r>
            <a:r>
              <a:rPr lang="zh-CN" altLang="zh-CN" sz="1600" b="1" kern="100" dirty="0">
                <a:latin typeface="Times New Roman" panose="02020603050405020304" pitchFamily="18" charset="0"/>
                <a:ea typeface="宋体" panose="02010600030101010101" pitchFamily="2" charset="-122"/>
              </a:rPr>
              <a:t>硬朗、简短</a:t>
            </a:r>
            <a:r>
              <a:rPr lang="zh-CN" altLang="en-US" sz="1600" b="1" kern="100" dirty="0">
                <a:latin typeface="Times New Roman" panose="02020603050405020304" pitchFamily="18" charset="0"/>
                <a:ea typeface="宋体" panose="02010600030101010101" pitchFamily="2" charset="-122"/>
              </a:rPr>
              <a:t>（</a:t>
            </a:r>
            <a:r>
              <a:rPr lang="en-US" altLang="zh-CN" sz="1600" b="1" kern="100" dirty="0"/>
              <a:t> tough, simple, short words </a:t>
            </a:r>
            <a:r>
              <a:rPr lang="zh-CN" altLang="en-US" sz="1600" b="1" kern="100" dirty="0">
                <a:latin typeface="Times New Roman" panose="02020603050405020304" pitchFamily="18" charset="0"/>
                <a:ea typeface="宋体" panose="02010600030101010101" pitchFamily="2" charset="-122"/>
              </a:rPr>
              <a:t>）；意境深远、思想深邃（</a:t>
            </a:r>
            <a:r>
              <a:rPr lang="en-US" altLang="zh-CN" sz="1600" b="1" kern="100" dirty="0"/>
              <a:t>with the complexity far beneath the surface texture</a:t>
            </a:r>
            <a:r>
              <a:rPr lang="zh-CN" altLang="en-US" sz="1600" b="1" kern="100" dirty="0">
                <a:latin typeface="Times New Roman" panose="02020603050405020304" pitchFamily="18" charset="0"/>
                <a:ea typeface="宋体" panose="02010600030101010101" pitchFamily="2" charset="-122"/>
              </a:rPr>
              <a:t>）</a:t>
            </a:r>
            <a:endParaRPr lang="en-US" altLang="zh-CN" sz="1600" b="1" kern="100" dirty="0">
              <a:latin typeface="楷体" panose="02010609060101010101" pitchFamily="49" charset="-122"/>
              <a:ea typeface="楷体" panose="02010609060101010101" pitchFamily="49" charset="-122"/>
            </a:endParaRPr>
          </a:p>
          <a:p>
            <a:pPr>
              <a:lnSpc>
                <a:spcPct val="140000"/>
              </a:lnSpc>
            </a:pPr>
            <a:endParaRPr lang="en-US" altLang="zh-CN" sz="1600" b="1" kern="100" dirty="0">
              <a:latin typeface="Times New Roman" panose="02020603050405020304" pitchFamily="18" charset="0"/>
              <a:ea typeface="宋体" panose="02010600030101010101" pitchFamily="2" charset="-122"/>
            </a:endParaRPr>
          </a:p>
          <a:p>
            <a:pPr>
              <a:lnSpc>
                <a:spcPct val="140000"/>
              </a:lnSpc>
            </a:pPr>
            <a:r>
              <a:rPr lang="zh-CN" altLang="en-US" sz="1600" b="1" kern="100" dirty="0">
                <a:solidFill>
                  <a:srgbClr val="002060"/>
                </a:solidFill>
                <a:latin typeface="Times New Roman" panose="02020603050405020304" pitchFamily="18" charset="0"/>
                <a:ea typeface="宋体" panose="02010600030101010101" pitchFamily="2" charset="-122"/>
              </a:rPr>
              <a:t>神话诗</a:t>
            </a:r>
            <a:r>
              <a:rPr lang="zh-CN" altLang="en-US" sz="1600" b="1" kern="100" dirty="0">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rPr>
              <a:t>长诗形式</a:t>
            </a:r>
            <a:r>
              <a:rPr lang="zh-CN" altLang="en-US" sz="1600" b="1" kern="100" dirty="0">
                <a:latin typeface="Times New Roman" panose="02020603050405020304" pitchFamily="18" charset="0"/>
              </a:rPr>
              <a:t>；涉及</a:t>
            </a:r>
            <a:r>
              <a:rPr lang="zh-CN" altLang="zh-CN" sz="1600" b="1" kern="100" dirty="0">
                <a:latin typeface="Times New Roman" panose="02020603050405020304" pitchFamily="18" charset="0"/>
                <a:ea typeface="宋体" panose="02010600030101010101" pitchFamily="2" charset="-122"/>
              </a:rPr>
              <a:t>神话、符号、古老传统和精神活动</a:t>
            </a:r>
            <a:r>
              <a:rPr lang="zh-CN" altLang="en-US" sz="1600" b="1" kern="100" dirty="0">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坚持“历史与荒野”并存的自然写作方式</a:t>
            </a:r>
            <a:r>
              <a:rPr lang="zh-CN" altLang="en-US" sz="1600" b="1" kern="100" dirty="0">
                <a:latin typeface="Times New Roman" panose="02020603050405020304" pitchFamily="18" charset="0"/>
                <a:ea typeface="宋体" panose="02010600030101010101" pitchFamily="2" charset="-122"/>
              </a:rPr>
              <a:t>，建立一个“精神能量场”；采用汉字表意法，将</a:t>
            </a:r>
            <a:r>
              <a:rPr lang="zh-CN" altLang="zh-CN" sz="1600" b="1" kern="100" dirty="0">
                <a:latin typeface="Times New Roman" panose="02020603050405020304" pitchFamily="18" charset="0"/>
                <a:ea typeface="宋体" panose="02010600030101010101" pitchFamily="2" charset="-122"/>
              </a:rPr>
              <a:t>历史、神话、传说、荒野、部落、舞蹈、巫术等细节或意象并置</a:t>
            </a:r>
            <a:r>
              <a:rPr lang="zh-CN" altLang="en-US" sz="1600" b="1" kern="100" dirty="0">
                <a:latin typeface="Times New Roman" panose="02020603050405020304" pitchFamily="18" charset="0"/>
                <a:ea typeface="宋体" panose="02010600030101010101" pitchFamily="2" charset="-122"/>
              </a:rPr>
              <a:t>，自动生成意义，但讲究一种清晰感。</a:t>
            </a:r>
            <a:endParaRPr lang="en-US" altLang="zh-CN" sz="1600" b="1" kern="100" dirty="0">
              <a:latin typeface="Times New Roman" panose="02020603050405020304" pitchFamily="18" charset="0"/>
              <a:ea typeface="宋体" panose="02010600030101010101" pitchFamily="2" charset="-122"/>
            </a:endParaRPr>
          </a:p>
          <a:p>
            <a:pPr>
              <a:lnSpc>
                <a:spcPct val="140000"/>
              </a:lnSpc>
            </a:pPr>
            <a:endParaRPr lang="en-US" altLang="zh-CN" sz="1600" b="1" dirty="0">
              <a:solidFill>
                <a:srgbClr val="002060"/>
              </a:solidFill>
            </a:endParaRPr>
          </a:p>
          <a:p>
            <a:pPr>
              <a:lnSpc>
                <a:spcPct val="140000"/>
              </a:lnSpc>
            </a:pPr>
            <a:r>
              <a:rPr lang="zh-CN" altLang="en-US" sz="1600" b="1" dirty="0">
                <a:solidFill>
                  <a:srgbClr val="002060"/>
                </a:solidFill>
              </a:rPr>
              <a:t>抒情诗和神话诗创作的总特征</a:t>
            </a:r>
            <a:endParaRPr lang="en-US" altLang="zh-CN" sz="1600" b="1" dirty="0">
              <a:solidFill>
                <a:srgbClr val="002060"/>
              </a:solidFill>
            </a:endParaRPr>
          </a:p>
          <a:p>
            <a:pPr>
              <a:lnSpc>
                <a:spcPct val="140000"/>
              </a:lnSpc>
            </a:pPr>
            <a:r>
              <a:rPr lang="zh-CN" altLang="zh-CN" sz="1600" b="1" kern="100" dirty="0">
                <a:latin typeface="Times New Roman" panose="02020603050405020304" pitchFamily="18" charset="0"/>
                <a:ea typeface="宋体" panose="02010600030101010101" pitchFamily="2" charset="-122"/>
              </a:rPr>
              <a:t>斯奈德表示愿处于“深海层”</a:t>
            </a:r>
            <a:r>
              <a:rPr lang="zh-CN" altLang="en-US" sz="1600" b="1" kern="100" dirty="0">
                <a:latin typeface="Times New Roman" panose="02020603050405020304" pitchFamily="18" charset="0"/>
                <a:ea typeface="宋体" panose="02010600030101010101" pitchFamily="2" charset="-122"/>
              </a:rPr>
              <a:t>（</a:t>
            </a:r>
            <a:r>
              <a:rPr lang="en-US" altLang="zh-CN" sz="1600" b="1" kern="100" dirty="0"/>
              <a:t>deep sea levels</a:t>
            </a:r>
            <a:r>
              <a:rPr lang="zh-CN" altLang="en-US" sz="1600" b="1" kern="100" dirty="0">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进行创作，这样其作品要显得“略高于绝对底部透明的中国诗歌，稍多点神话色彩、稍多点原型韵味”</a:t>
            </a:r>
            <a:r>
              <a:rPr lang="zh-CN" altLang="en-US" sz="1600" b="1" kern="100" dirty="0">
                <a:latin typeface="Times New Roman" panose="02020603050405020304" pitchFamily="18" charset="0"/>
                <a:ea typeface="宋体" panose="02010600030101010101" pitchFamily="2" charset="-122"/>
              </a:rPr>
              <a:t>（</a:t>
            </a:r>
            <a:r>
              <a:rPr lang="en-US" altLang="zh-CN" sz="1600" b="1" kern="100" dirty="0"/>
              <a:t>a little bit up from that absolute bottom transparency of the Chinese type poetry, </a:t>
            </a:r>
            <a:r>
              <a:rPr lang="en-US" altLang="zh-CN" sz="1600" b="1" kern="100" dirty="0">
                <a:solidFill>
                  <a:srgbClr val="811C17"/>
                </a:solidFill>
              </a:rPr>
              <a:t>a little more mythic</a:t>
            </a:r>
            <a:r>
              <a:rPr lang="en-US" altLang="zh-CN" sz="1600" b="1" kern="100" dirty="0"/>
              <a:t>, </a:t>
            </a:r>
            <a:r>
              <a:rPr lang="en-US" altLang="zh-CN" sz="1600" b="1" kern="100" dirty="0">
                <a:solidFill>
                  <a:srgbClr val="811C17"/>
                </a:solidFill>
              </a:rPr>
              <a:t>a little more archetypal</a:t>
            </a:r>
            <a:r>
              <a:rPr lang="zh-CN" altLang="en-US" sz="1600" b="1" kern="100" dirty="0">
                <a:latin typeface="Times New Roman" panose="02020603050405020304" pitchFamily="18" charset="0"/>
                <a:ea typeface="宋体" panose="02010600030101010101" pitchFamily="2" charset="-122"/>
              </a:rPr>
              <a:t>）</a:t>
            </a:r>
            <a:r>
              <a:rPr lang="zh-CN" altLang="zh-CN" sz="1600" b="1" kern="100" dirty="0">
                <a:latin typeface="Times New Roman" panose="02020603050405020304" pitchFamily="18" charset="0"/>
                <a:ea typeface="宋体" panose="02010600030101010101" pitchFamily="2" charset="-122"/>
              </a:rPr>
              <a:t>。</a:t>
            </a:r>
            <a:endParaRPr lang="en-US" altLang="zh-CN" sz="1600" b="1"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76074017"/>
      </p:ext>
    </p:extLst>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17651</TotalTime>
  <Words>8737</Words>
  <Application>Microsoft Office PowerPoint</Application>
  <PresentationFormat>全屏显示(4:3)</PresentationFormat>
  <Paragraphs>497</Paragraphs>
  <Slides>52</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52</vt:i4>
      </vt:variant>
    </vt:vector>
  </HeadingPairs>
  <TitlesOfParts>
    <vt:vector size="72" baseType="lpstr">
      <vt:lpstr>Amazon Ember</vt:lpstr>
      <vt:lpstr>Helvetica Neue</vt:lpstr>
      <vt:lpstr>PingFang SC</vt:lpstr>
      <vt:lpstr>PingFangSC-Regular</vt:lpstr>
      <vt:lpstr>PMingLiU</vt:lpstr>
      <vt:lpstr>Yu Gothic</vt:lpstr>
      <vt:lpstr>等线</vt:lpstr>
      <vt:lpstr>方正舒体</vt:lpstr>
      <vt:lpstr>黑体</vt:lpstr>
      <vt:lpstr>楷体</vt:lpstr>
      <vt:lpstr>宋体</vt:lpstr>
      <vt:lpstr>新宋体</vt:lpstr>
      <vt:lpstr>Arial</vt:lpstr>
      <vt:lpstr>Arial</vt:lpstr>
      <vt:lpstr>Calibri</vt:lpstr>
      <vt:lpstr>Georgia</vt:lpstr>
      <vt:lpstr>tahoma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nx7115</cp:lastModifiedBy>
  <cp:revision>386</cp:revision>
  <dcterms:created xsi:type="dcterms:W3CDTF">2020-06-26T03:43:19Z</dcterms:created>
  <dcterms:modified xsi:type="dcterms:W3CDTF">2024-03-18T10:15:39Z</dcterms:modified>
</cp:coreProperties>
</file>