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27" r:id="rId2"/>
    <p:sldId id="406" r:id="rId3"/>
    <p:sldId id="270" r:id="rId4"/>
    <p:sldId id="414" r:id="rId5"/>
    <p:sldId id="521" r:id="rId6"/>
    <p:sldId id="457" r:id="rId7"/>
    <p:sldId id="519" r:id="rId8"/>
    <p:sldId id="439" r:id="rId9"/>
    <p:sldId id="518" r:id="rId10"/>
    <p:sldId id="517" r:id="rId11"/>
    <p:sldId id="512" r:id="rId12"/>
    <p:sldId id="424" r:id="rId13"/>
    <p:sldId id="412" r:id="rId14"/>
    <p:sldId id="410" r:id="rId15"/>
    <p:sldId id="411" r:id="rId16"/>
    <p:sldId id="409" r:id="rId17"/>
    <p:sldId id="408" r:id="rId18"/>
    <p:sldId id="407" r:id="rId19"/>
    <p:sldId id="434" r:id="rId20"/>
    <p:sldId id="526" r:id="rId21"/>
    <p:sldId id="426" r:id="rId22"/>
    <p:sldId id="432" r:id="rId23"/>
    <p:sldId id="418" r:id="rId24"/>
    <p:sldId id="524" r:id="rId25"/>
    <p:sldId id="417" r:id="rId26"/>
    <p:sldId id="525" r:id="rId27"/>
    <p:sldId id="430" r:id="rId28"/>
    <p:sldId id="425" r:id="rId29"/>
    <p:sldId id="429" r:id="rId30"/>
    <p:sldId id="437" r:id="rId31"/>
    <p:sldId id="428" r:id="rId32"/>
    <p:sldId id="436" r:id="rId33"/>
    <p:sldId id="438" r:id="rId34"/>
    <p:sldId id="435" r:id="rId35"/>
    <p:sldId id="510" r:id="rId36"/>
    <p:sldId id="508" r:id="rId37"/>
    <p:sldId id="478" r:id="rId38"/>
    <p:sldId id="433" r:id="rId39"/>
    <p:sldId id="528" r:id="rId40"/>
    <p:sldId id="404" r:id="rId4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811C17"/>
    <a:srgbClr val="AD2315"/>
    <a:srgbClr val="FFFFFF"/>
    <a:srgbClr val="3F4F21"/>
    <a:srgbClr val="1318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4660"/>
  </p:normalViewPr>
  <p:slideViewPr>
    <p:cSldViewPr>
      <p:cViewPr varScale="1">
        <p:scale>
          <a:sx n="84" d="100"/>
          <a:sy n="84" d="100"/>
        </p:scale>
        <p:origin x="-1434"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3753B7-5BD0-4BC5-9A65-DE7932872362}" type="datetimeFigureOut">
              <a:rPr lang="zh-CN" altLang="en-US" smtClean="0"/>
              <a:pPr/>
              <a:t>2024/3/20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E97C8E-F64B-469C-9440-6ED046C0AC6F}" type="slidenum">
              <a:rPr lang="zh-CN" altLang="en-US" smtClean="0"/>
              <a:pPr/>
              <a:t>‹#›</a:t>
            </a:fld>
            <a:endParaRPr lang="zh-CN" altLang="en-US"/>
          </a:p>
        </p:txBody>
      </p:sp>
    </p:spTree>
    <p:extLst>
      <p:ext uri="{BB962C8B-B14F-4D97-AF65-F5344CB8AC3E}">
        <p14:creationId xmlns:p14="http://schemas.microsoft.com/office/powerpoint/2010/main" xmlns="" val="381848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ADA84643-242F-732E-5DF1-C0C176C9F5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备注占位符 2">
            <a:extLst>
              <a:ext uri="{FF2B5EF4-FFF2-40B4-BE49-F238E27FC236}">
                <a16:creationId xmlns:a16="http://schemas.microsoft.com/office/drawing/2014/main" xmlns="" id="{2F9B935B-B33A-C078-FB7B-D3EBDCB9C25A}"/>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7412" name="灯片编号占位符 3">
            <a:extLst>
              <a:ext uri="{FF2B5EF4-FFF2-40B4-BE49-F238E27FC236}">
                <a16:creationId xmlns:a16="http://schemas.microsoft.com/office/drawing/2014/main" xmlns="" id="{5723AB06-EB7F-E029-E0B4-F2D5BE7EB4D5}"/>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B1C22AD-B0A7-409D-9FB7-8C3E3BACC328}"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896571237"/>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2951771064"/>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238947903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pPr/>
              <a:t>‹#›</a:t>
            </a:fld>
            <a:endParaRPr lang="zh-CN" altLang="en-US"/>
          </a:p>
        </p:txBody>
      </p:sp>
      <p:pic>
        <p:nvPicPr>
          <p:cNvPr id="7"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矩形 7"/>
          <p:cNvSpPr/>
          <p:nvPr userDrawn="1"/>
        </p:nvSpPr>
        <p:spPr>
          <a:xfrm>
            <a:off x="-70644" y="0"/>
            <a:ext cx="9324528" cy="40575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259845104"/>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4234261110"/>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3299127101"/>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1559713700"/>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3610043072"/>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3613053112"/>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4226515078"/>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498288816"/>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802CC-E1E7-40DB-8D2C-E4EBBBBF34E5}" type="datetimeFigureOut">
              <a:rPr lang="zh-CN" altLang="en-US" smtClean="0"/>
              <a:pPr/>
              <a:t>2024/3/20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549D9-74A9-4601-A1CD-4C7755C6D8BA}" type="slidenum">
              <a:rPr lang="zh-CN" altLang="en-US" smtClean="0"/>
              <a:pPr/>
              <a:t>‹#›</a:t>
            </a:fld>
            <a:endParaRPr lang="zh-CN" altLang="en-US"/>
          </a:p>
        </p:txBody>
      </p:sp>
      <p:sp>
        <p:nvSpPr>
          <p:cNvPr id="10" name="矩形 9"/>
          <p:cNvSpPr/>
          <p:nvPr userDrawn="1"/>
        </p:nvSpPr>
        <p:spPr>
          <a:xfrm>
            <a:off x="2953" y="4477464"/>
            <a:ext cx="9144000" cy="2407920"/>
          </a:xfrm>
          <a:prstGeom prst="rect">
            <a:avLst/>
          </a:prstGeom>
          <a:blipFill dpi="0" rotWithShape="1">
            <a:blip r:embed="rId13"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860486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baike.baidu.com/item/%E5%AE%A1%E7%BE%8E%E6%83%B3%E8%B1%A1/372458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a:extLst>
              <a:ext uri="{FF2B5EF4-FFF2-40B4-BE49-F238E27FC236}">
                <a16:creationId xmlns:a16="http://schemas.microsoft.com/office/drawing/2014/main" xmlns="" id="{3D29C2E3-CBCB-7B58-D9CB-EDD6CF854258}"/>
              </a:ext>
            </a:extLst>
          </p:cNvPr>
          <p:cNvCxnSpPr/>
          <p:nvPr/>
        </p:nvCxnSpPr>
        <p:spPr>
          <a:xfrm>
            <a:off x="758825" y="0"/>
            <a:ext cx="0" cy="2852936"/>
          </a:xfrm>
          <a:prstGeom prst="line">
            <a:avLst/>
          </a:prstGeom>
          <a:ln w="76200">
            <a:solidFill>
              <a:srgbClr val="811C17"/>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pic>
        <p:nvPicPr>
          <p:cNvPr id="16387" name="图片 7">
            <a:extLst>
              <a:ext uri="{FF2B5EF4-FFF2-40B4-BE49-F238E27FC236}">
                <a16:creationId xmlns:a16="http://schemas.microsoft.com/office/drawing/2014/main" xmlns="" id="{D3A7CE3E-D6C4-7653-B85A-874E641EF99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888" y="239713"/>
            <a:ext cx="2849562"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图片 16" descr="终">
            <a:extLst>
              <a:ext uri="{FF2B5EF4-FFF2-40B4-BE49-F238E27FC236}">
                <a16:creationId xmlns:a16="http://schemas.microsoft.com/office/drawing/2014/main" xmlns="" id="{C0D28BFA-4672-08C5-38C6-484E3D41DE6A}"/>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4281" t="33978" r="13554" b="39308"/>
          <a:stretch>
            <a:fillRect/>
          </a:stretch>
        </p:blipFill>
        <p:spPr bwMode="auto">
          <a:xfrm>
            <a:off x="7508875" y="912813"/>
            <a:ext cx="1425575"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圆角矩形 5">
            <a:extLst>
              <a:ext uri="{FF2B5EF4-FFF2-40B4-BE49-F238E27FC236}">
                <a16:creationId xmlns:a16="http://schemas.microsoft.com/office/drawing/2014/main" xmlns="" id="{9F27989F-4FDB-D102-6770-78C2A1BEB26E}"/>
              </a:ext>
            </a:extLst>
          </p:cNvPr>
          <p:cNvSpPr/>
          <p:nvPr/>
        </p:nvSpPr>
        <p:spPr>
          <a:xfrm>
            <a:off x="179512" y="2204864"/>
            <a:ext cx="8605589" cy="2652712"/>
          </a:xfrm>
          <a:prstGeom prst="roundRect">
            <a:avLst>
              <a:gd name="adj" fmla="val 4990"/>
            </a:avLst>
          </a:prstGeom>
          <a:solidFill>
            <a:srgbClr val="811C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7" name="TextBox 6">
            <a:extLst>
              <a:ext uri="{FF2B5EF4-FFF2-40B4-BE49-F238E27FC236}">
                <a16:creationId xmlns:a16="http://schemas.microsoft.com/office/drawing/2014/main" xmlns="" id="{A4C50BF9-848C-5A03-66E0-A5C2E0214C95}"/>
              </a:ext>
            </a:extLst>
          </p:cNvPr>
          <p:cNvSpPr txBox="1"/>
          <p:nvPr/>
        </p:nvSpPr>
        <p:spPr>
          <a:xfrm>
            <a:off x="200844" y="2486671"/>
            <a:ext cx="8761412" cy="423321"/>
          </a:xfrm>
          <a:prstGeom prst="rect">
            <a:avLst/>
          </a:prstGeom>
          <a:noFill/>
        </p:spPr>
        <p:txBody>
          <a:bodyPr>
            <a:spAutoFit/>
          </a:bodyPr>
          <a:lstStyle/>
          <a:p>
            <a:pPr>
              <a:lnSpc>
                <a:spcPct val="130000"/>
              </a:lnSpc>
              <a:defRPr/>
            </a:pPr>
            <a:r>
              <a:rPr lang="en-US" altLang="zh-CN" b="1" dirty="0">
                <a:solidFill>
                  <a:schemeClr val="bg1"/>
                </a:solidFill>
              </a:rPr>
              <a:t>Lecture </a:t>
            </a:r>
            <a:r>
              <a:rPr lang="en-US" altLang="zh-CN" b="1" dirty="0" smtClean="0">
                <a:solidFill>
                  <a:schemeClr val="bg1"/>
                </a:solidFill>
              </a:rPr>
              <a:t>Eight</a:t>
            </a:r>
            <a:r>
              <a:rPr lang="en-US" altLang="zh-CN" b="1" dirty="0" smtClean="0">
                <a:solidFill>
                  <a:schemeClr val="bg1"/>
                </a:solidFill>
              </a:rPr>
              <a:t>  </a:t>
            </a:r>
            <a:r>
              <a:rPr lang="en-US" altLang="zh-CN" b="1" dirty="0" err="1" smtClean="0">
                <a:solidFill>
                  <a:schemeClr val="bg1"/>
                </a:solidFill>
              </a:rPr>
              <a:t>Ecosemiotics</a:t>
            </a:r>
            <a:r>
              <a:rPr lang="en-US" altLang="zh-CN" b="1" dirty="0" smtClean="0">
                <a:solidFill>
                  <a:schemeClr val="bg1"/>
                </a:solidFill>
              </a:rPr>
              <a:t>, Nature-Text and Chinese Calligraphy </a:t>
            </a:r>
            <a:endParaRPr lang="zh-CN" altLang="zh-CN" b="1" dirty="0">
              <a:solidFill>
                <a:schemeClr val="bg1"/>
              </a:solidFill>
            </a:endParaRPr>
          </a:p>
        </p:txBody>
      </p:sp>
      <p:cxnSp>
        <p:nvCxnSpPr>
          <p:cNvPr id="11" name="直接连接符 10">
            <a:extLst>
              <a:ext uri="{FF2B5EF4-FFF2-40B4-BE49-F238E27FC236}">
                <a16:creationId xmlns:a16="http://schemas.microsoft.com/office/drawing/2014/main" xmlns="" id="{2A811B14-31DE-385F-9126-313830837707}"/>
              </a:ext>
            </a:extLst>
          </p:cNvPr>
          <p:cNvCxnSpPr>
            <a:cxnSpLocks/>
          </p:cNvCxnSpPr>
          <p:nvPr/>
        </p:nvCxnSpPr>
        <p:spPr>
          <a:xfrm>
            <a:off x="331143" y="3163794"/>
            <a:ext cx="6905153" cy="0"/>
          </a:xfrm>
          <a:prstGeom prst="line">
            <a:avLst/>
          </a:prstGeom>
          <a:ln w="38100" cap="rnd">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xmlns="" id="{9A7B51EB-72CD-E2BF-A4F1-8FE1EE21422E}"/>
              </a:ext>
            </a:extLst>
          </p:cNvPr>
          <p:cNvGrpSpPr/>
          <p:nvPr/>
        </p:nvGrpSpPr>
        <p:grpSpPr>
          <a:xfrm>
            <a:off x="215876" y="5776227"/>
            <a:ext cx="1728192" cy="954107"/>
            <a:chOff x="215876" y="5576172"/>
            <a:chExt cx="1728192" cy="954107"/>
          </a:xfrm>
          <a:effectLst>
            <a:outerShdw blurRad="63500" sx="102000" sy="102000" algn="ctr" rotWithShape="0">
              <a:prstClr val="black">
                <a:alpha val="40000"/>
              </a:prstClr>
            </a:outerShdw>
          </a:effectLst>
        </p:grpSpPr>
        <p:sp>
          <p:nvSpPr>
            <p:cNvPr id="2" name="矩形 1">
              <a:extLst>
                <a:ext uri="{FF2B5EF4-FFF2-40B4-BE49-F238E27FC236}">
                  <a16:creationId xmlns:a16="http://schemas.microsoft.com/office/drawing/2014/main" xmlns="" id="{7A2C5AF7-9287-3F90-3AAB-8BA19DFEEFE6}"/>
                </a:ext>
              </a:extLst>
            </p:cNvPr>
            <p:cNvSpPr/>
            <p:nvPr/>
          </p:nvSpPr>
          <p:spPr>
            <a:xfrm>
              <a:off x="251520" y="5633228"/>
              <a:ext cx="1584176" cy="897051"/>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TextBox 2">
              <a:extLst>
                <a:ext uri="{FF2B5EF4-FFF2-40B4-BE49-F238E27FC236}">
                  <a16:creationId xmlns:a16="http://schemas.microsoft.com/office/drawing/2014/main" xmlns="" id="{F6C6433C-589A-B9EF-5E25-02846C46903C}"/>
                </a:ext>
              </a:extLst>
            </p:cNvPr>
            <p:cNvSpPr txBox="1"/>
            <p:nvPr/>
          </p:nvSpPr>
          <p:spPr>
            <a:xfrm>
              <a:off x="215876" y="5576172"/>
              <a:ext cx="1728192" cy="954107"/>
            </a:xfrm>
            <a:prstGeom prst="rect">
              <a:avLst/>
            </a:prstGeom>
            <a:noFill/>
          </p:spPr>
          <p:txBody>
            <a:bodyPr>
              <a:spAutoFit/>
            </a:bodyPr>
            <a:lstStyle/>
            <a:p>
              <a:pPr>
                <a:defRPr/>
              </a:pPr>
              <a:r>
                <a:rPr lang="zh-CN" altLang="en-US" sz="2800" b="1" dirty="0">
                  <a:solidFill>
                    <a:schemeClr val="bg1"/>
                  </a:solidFill>
                  <a:latin typeface="方正舒体" panose="02010601030101010101" pitchFamily="2" charset="-122"/>
                  <a:ea typeface="方正舒体" panose="02010601030101010101" pitchFamily="2" charset="-122"/>
                </a:rPr>
                <a:t>厚德博学</a:t>
              </a:r>
              <a:endParaRPr lang="en-US" altLang="zh-CN" sz="2800" b="1" dirty="0">
                <a:solidFill>
                  <a:schemeClr val="bg1"/>
                </a:solidFill>
                <a:latin typeface="方正舒体" panose="02010601030101010101" pitchFamily="2" charset="-122"/>
                <a:ea typeface="方正舒体" panose="02010601030101010101" pitchFamily="2" charset="-122"/>
              </a:endParaRPr>
            </a:p>
            <a:p>
              <a:pPr>
                <a:defRPr/>
              </a:pPr>
              <a:r>
                <a:rPr lang="zh-CN" altLang="en-US" sz="2800" b="1" dirty="0">
                  <a:solidFill>
                    <a:schemeClr val="bg1"/>
                  </a:solidFill>
                  <a:latin typeface="方正舒体" panose="02010601030101010101" pitchFamily="2" charset="-122"/>
                  <a:ea typeface="方正舒体" panose="02010601030101010101" pitchFamily="2" charset="-122"/>
                </a:rPr>
                <a:t>经济匡时</a:t>
              </a:r>
            </a:p>
          </p:txBody>
        </p:sp>
      </p:grpSp>
      <p:sp>
        <p:nvSpPr>
          <p:cNvPr id="22" name="TextBox 21">
            <a:extLst>
              <a:ext uri="{FF2B5EF4-FFF2-40B4-BE49-F238E27FC236}">
                <a16:creationId xmlns:a16="http://schemas.microsoft.com/office/drawing/2014/main" xmlns="" id="{73677CFC-DD8E-7315-52D1-76F66FA5FA65}"/>
              </a:ext>
            </a:extLst>
          </p:cNvPr>
          <p:cNvSpPr txBox="1"/>
          <p:nvPr/>
        </p:nvSpPr>
        <p:spPr>
          <a:xfrm>
            <a:off x="291877" y="3361967"/>
            <a:ext cx="4021137" cy="812530"/>
          </a:xfrm>
          <a:prstGeom prst="rect">
            <a:avLst/>
          </a:prstGeom>
          <a:noFill/>
        </p:spPr>
        <p:txBody>
          <a:bodyPr>
            <a:spAutoFit/>
          </a:bodyPr>
          <a:lstStyle/>
          <a:p>
            <a:pPr>
              <a:lnSpc>
                <a:spcPct val="130000"/>
              </a:lnSpc>
              <a:defRPr/>
            </a:pPr>
            <a:r>
              <a:rPr lang="en-US" altLang="zh-CN" b="1" dirty="0">
                <a:solidFill>
                  <a:schemeClr val="bg1"/>
                </a:solidFill>
                <a:effectLst>
                  <a:outerShdw blurRad="38100" dist="38100" dir="2700000" algn="tl">
                    <a:srgbClr val="000000">
                      <a:alpha val="43137"/>
                    </a:srgbClr>
                  </a:outerShdw>
                </a:effectLst>
                <a:latin typeface="+mn-lt"/>
                <a:ea typeface="黑体" panose="02010609060101010101" pitchFamily="49" charset="-122"/>
              </a:rPr>
              <a:t>Prof. Dr. Joan </a:t>
            </a:r>
            <a:r>
              <a:rPr lang="en-US" altLang="zh-CN" b="1" dirty="0" err="1">
                <a:solidFill>
                  <a:schemeClr val="bg1"/>
                </a:solidFill>
                <a:effectLst>
                  <a:outerShdw blurRad="38100" dist="38100" dir="2700000" algn="tl">
                    <a:srgbClr val="000000">
                      <a:alpha val="43137"/>
                    </a:srgbClr>
                  </a:outerShdw>
                </a:effectLst>
                <a:latin typeface="+mn-lt"/>
                <a:ea typeface="黑体" panose="02010609060101010101" pitchFamily="49" charset="-122"/>
              </a:rPr>
              <a:t>Qionglin</a:t>
            </a:r>
            <a:r>
              <a:rPr lang="en-US" altLang="zh-CN" b="1" dirty="0">
                <a:solidFill>
                  <a:schemeClr val="bg1"/>
                </a:solidFill>
                <a:effectLst>
                  <a:outerShdw blurRad="38100" dist="38100" dir="2700000" algn="tl">
                    <a:srgbClr val="000000">
                      <a:alpha val="43137"/>
                    </a:srgbClr>
                  </a:outerShdw>
                </a:effectLst>
                <a:latin typeface="+mn-lt"/>
                <a:ea typeface="黑体" panose="02010609060101010101" pitchFamily="49" charset="-122"/>
              </a:rPr>
              <a:t> Tan   </a:t>
            </a:r>
          </a:p>
          <a:p>
            <a:pPr>
              <a:lnSpc>
                <a:spcPct val="130000"/>
              </a:lnSpc>
              <a:defRPr/>
            </a:pPr>
            <a:r>
              <a:rPr lang="en-US" altLang="zh-CN" b="1" dirty="0">
                <a:solidFill>
                  <a:schemeClr val="bg1"/>
                </a:solidFill>
                <a:effectLst>
                  <a:outerShdw blurRad="38100" dist="38100" dir="2700000" algn="tl">
                    <a:srgbClr val="000000">
                      <a:alpha val="43137"/>
                    </a:srgbClr>
                  </a:outerShdw>
                </a:effectLst>
                <a:latin typeface="+mn-lt"/>
                <a:ea typeface="黑体" panose="02010609060101010101" pitchFamily="49" charset="-122"/>
              </a:rPr>
              <a:t> </a:t>
            </a:r>
            <a:r>
              <a:rPr lang="en-US" altLang="zh-CN" b="1" dirty="0">
                <a:solidFill>
                  <a:schemeClr val="bg1"/>
                </a:solidFill>
                <a:effectLst>
                  <a:outerShdw blurRad="38100" dist="38100" dir="2700000" algn="tl">
                    <a:srgbClr val="000000">
                      <a:alpha val="43137"/>
                    </a:srgbClr>
                  </a:outerShdw>
                </a:effectLst>
                <a:ea typeface="黑体" panose="02010609060101010101" pitchFamily="49" charset="-122"/>
              </a:rPr>
              <a:t>tan.qionglin@mail.shufe.edu.cn </a:t>
            </a:r>
          </a:p>
        </p:txBody>
      </p:sp>
      <p:sp>
        <p:nvSpPr>
          <p:cNvPr id="5" name="矩形 4">
            <a:extLst>
              <a:ext uri="{FF2B5EF4-FFF2-40B4-BE49-F238E27FC236}">
                <a16:creationId xmlns:a16="http://schemas.microsoft.com/office/drawing/2014/main" xmlns="" id="{432F706B-251D-E3CA-8F32-81F433BBFF9D}"/>
              </a:ext>
            </a:extLst>
          </p:cNvPr>
          <p:cNvSpPr/>
          <p:nvPr/>
        </p:nvSpPr>
        <p:spPr>
          <a:xfrm>
            <a:off x="323850" y="373063"/>
            <a:ext cx="3948113" cy="10541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endPar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endParaRPr>
          </a:p>
          <a:p>
            <a:pPr>
              <a:lnSpc>
                <a:spcPct val="120000"/>
              </a:lnSpc>
              <a:defRPr/>
            </a:pPr>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SUFE </a:t>
            </a:r>
            <a:r>
              <a:rPr lang="en-US" altLang="zh-CN" sz="2000" b="1" dirty="0">
                <a:solidFill>
                  <a:schemeClr val="bg1"/>
                </a:solidFill>
              </a:rPr>
              <a:t>Year 1 Postgraduates</a:t>
            </a:r>
          </a:p>
          <a:p>
            <a:pPr>
              <a:lnSpc>
                <a:spcPct val="120000"/>
              </a:lnSpc>
              <a:defRPr/>
            </a:pPr>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A Critical Study of English Poetry</a:t>
            </a:r>
            <a:endParaRPr lang="zh-CN" altLang="en-US" sz="2000" b="1" dirty="0">
              <a:solidFill>
                <a:schemeClr val="bg1"/>
              </a:solidFill>
              <a:effectLst>
                <a:outerShdw blurRad="38100" dist="38100" dir="2700000" algn="tl">
                  <a:srgbClr val="000000">
                    <a:alpha val="43137"/>
                  </a:srgbClr>
                </a:outerShdw>
              </a:effectLst>
              <a:ea typeface="黑体" panose="02010609060101010101" pitchFamily="49" charset="-122"/>
            </a:endParaRPr>
          </a:p>
          <a:p>
            <a:pPr>
              <a:lnSpc>
                <a:spcPct val="120000"/>
              </a:lnSpc>
              <a:defRPr/>
            </a:pPr>
            <a:endParaRPr lang="zh-CN" altLang="en-US" sz="2400" b="1" dirty="0">
              <a:solidFill>
                <a:schemeClr val="bg1"/>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64FF5BB7-D9B3-2E6F-0B59-A15DD93C8748}"/>
              </a:ext>
            </a:extLst>
          </p:cNvPr>
          <p:cNvSpPr txBox="1"/>
          <p:nvPr/>
        </p:nvSpPr>
        <p:spPr>
          <a:xfrm>
            <a:off x="323528" y="538152"/>
            <a:ext cx="5976664" cy="2623667"/>
          </a:xfrm>
          <a:prstGeom prst="rect">
            <a:avLst/>
          </a:prstGeom>
          <a:noFill/>
        </p:spPr>
        <p:txBody>
          <a:bodyPr wrap="square" rtlCol="0">
            <a:spAutoFit/>
          </a:bodyPr>
          <a:lstStyle/>
          <a:p>
            <a:pPr>
              <a:lnSpc>
                <a:spcPct val="130000"/>
              </a:lnSpc>
            </a:pP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唐代张怀瓘《书断</a:t>
            </a:r>
            <a:r>
              <a:rPr lang="en-US" altLang="zh-CN"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古文》</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颉首四目</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通于神明</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仰观奎星圆曲之势，俯察龟文鸟迹之象，</a:t>
            </a:r>
            <a:r>
              <a:rPr lang="zh-CN" altLang="zh-CN" sz="1600" b="1" kern="100" dirty="0">
                <a:solidFill>
                  <a:srgbClr val="811C17"/>
                </a:solidFill>
                <a:latin typeface="等线" panose="02010600030101010101" pitchFamily="2" charset="-122"/>
                <a:ea typeface="新宋体" panose="02010609030101010101" pitchFamily="49" charset="-122"/>
                <a:cs typeface="Times New Roman" panose="02020603050405020304" pitchFamily="18" charset="0"/>
              </a:rPr>
              <a:t>博采众美，合而为字</a:t>
            </a:r>
            <a:r>
              <a:rPr lang="zh-CN" altLang="en-US" sz="1600" b="1" kern="100" dirty="0">
                <a:solidFill>
                  <a:srgbClr val="811C17"/>
                </a:solidFill>
                <a:latin typeface="等线" panose="02010600030101010101" pitchFamily="2" charset="-122"/>
                <a:ea typeface="新宋体" panose="02010609030101010101" pitchFamily="49" charset="-122"/>
                <a:cs typeface="Times New Roman" panose="02020603050405020304" pitchFamily="18" charset="0"/>
              </a:rPr>
              <a:t>，</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是曰古文</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（唐张彦远</a:t>
            </a:r>
            <a:r>
              <a:rPr lang="en-US" altLang="zh-CN"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法书要录</a:t>
            </a:r>
            <a:r>
              <a:rPr lang="en-US" altLang="zh-CN"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（第七卷））</a:t>
            </a:r>
            <a:endParaRPr lang="en-US" altLang="zh-CN" sz="1600" b="1" kern="100" dirty="0">
              <a:latin typeface="等线" panose="02010600030101010101" pitchFamily="2" charset="-122"/>
              <a:ea typeface="新宋体" panose="02010609030101010101" pitchFamily="49" charset="-122"/>
              <a:cs typeface="Times New Roman" panose="02020603050405020304" pitchFamily="18" charset="0"/>
            </a:endParaRPr>
          </a:p>
          <a:p>
            <a:pPr>
              <a:lnSpc>
                <a:spcPct val="130000"/>
              </a:lnSpc>
            </a:pPr>
            <a:endParaRPr lang="en-US" altLang="zh-CN" sz="1600" b="1" kern="100" dirty="0">
              <a:latin typeface="等线" panose="02010600030101010101" pitchFamily="2" charset="-122"/>
              <a:ea typeface="新宋体" panose="02010609030101010101" pitchFamily="49" charset="-122"/>
              <a:cs typeface="Times New Roman" panose="02020603050405020304" pitchFamily="18" charset="0"/>
            </a:endParaRPr>
          </a:p>
          <a:p>
            <a:pPr>
              <a:lnSpc>
                <a:spcPct val="130000"/>
              </a:lnSpc>
            </a:pP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卫夫人</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卫铄（</a:t>
            </a:r>
            <a:r>
              <a:rPr lang="zh-CN" altLang="en-US" sz="1600" b="0" i="0" dirty="0">
                <a:solidFill>
                  <a:srgbClr val="333333"/>
                </a:solidFill>
                <a:effectLst/>
                <a:latin typeface="Helvetica Neue"/>
              </a:rPr>
              <a:t> </a:t>
            </a:r>
            <a:r>
              <a:rPr lang="en-US" altLang="zh-CN" sz="1600" b="1" i="0" dirty="0">
                <a:solidFill>
                  <a:srgbClr val="333333"/>
                </a:solidFill>
                <a:effectLst/>
              </a:rPr>
              <a:t>272-349</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《笔阵图》</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横</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如千里阵云，隐隐然其实有形；</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点</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如高峰坠石，磕磕然实如崩也；</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撇</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如陆断犀象；</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折</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如百钧弩发；</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竖</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如万岁枯藤；</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捺</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如崩浪雷奔；</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钩</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如劲弩筋节。</a:t>
            </a:r>
            <a:endParaRPr lang="zh-CN" altLang="en-US" sz="1600" b="1" kern="100" dirty="0">
              <a:latin typeface="等线" panose="02010600030101010101" pitchFamily="2" charset="-122"/>
              <a:ea typeface="新宋体" panose="02010609030101010101" pitchFamily="49" charset="-122"/>
              <a:cs typeface="Times New Roman" panose="02020603050405020304" pitchFamily="18" charset="0"/>
            </a:endParaRPr>
          </a:p>
        </p:txBody>
      </p:sp>
      <p:pic>
        <p:nvPicPr>
          <p:cNvPr id="6" name="图片 5" descr="文本, 信件&#10;&#10;描述已自动生成">
            <a:extLst>
              <a:ext uri="{FF2B5EF4-FFF2-40B4-BE49-F238E27FC236}">
                <a16:creationId xmlns:a16="http://schemas.microsoft.com/office/drawing/2014/main" xmlns="" id="{79A63FF7-C2A2-760D-4EF4-C923BCEECB6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44209" y="620688"/>
            <a:ext cx="1872208" cy="1610628"/>
          </a:xfrm>
          <a:prstGeom prst="rect">
            <a:avLst/>
          </a:prstGeom>
        </p:spPr>
      </p:pic>
      <p:sp>
        <p:nvSpPr>
          <p:cNvPr id="7" name="文本框 6">
            <a:extLst>
              <a:ext uri="{FF2B5EF4-FFF2-40B4-BE49-F238E27FC236}">
                <a16:creationId xmlns:a16="http://schemas.microsoft.com/office/drawing/2014/main" xmlns="" id="{D68EEA9B-53D9-6836-8B7A-D5B58810E472}"/>
              </a:ext>
            </a:extLst>
          </p:cNvPr>
          <p:cNvSpPr txBox="1"/>
          <p:nvPr/>
        </p:nvSpPr>
        <p:spPr>
          <a:xfrm>
            <a:off x="6423968" y="2436492"/>
            <a:ext cx="2088232" cy="338554"/>
          </a:xfrm>
          <a:prstGeom prst="rect">
            <a:avLst/>
          </a:prstGeom>
          <a:noFill/>
        </p:spPr>
        <p:txBody>
          <a:bodyPr wrap="square" rtlCol="0">
            <a:spAutoFit/>
          </a:bodyPr>
          <a:lstStyle/>
          <a:p>
            <a:r>
              <a:rPr lang="zh-CN" altLang="zh-CN" sz="1600" b="1" kern="100" dirty="0">
                <a:solidFill>
                  <a:srgbClr val="002060"/>
                </a:solidFill>
                <a:latin typeface="等线" panose="02010600030101010101" pitchFamily="2" charset="-122"/>
                <a:ea typeface="新宋体" panose="02010609030101010101" pitchFamily="49" charset="-122"/>
                <a:cs typeface="Times New Roman" panose="02020603050405020304" pitchFamily="18" charset="0"/>
              </a:rPr>
              <a:t>张怀瓘《书断</a:t>
            </a:r>
            <a:r>
              <a:rPr lang="en-US" altLang="zh-CN" sz="1600" b="1" kern="100" dirty="0">
                <a:solidFill>
                  <a:srgbClr val="002060"/>
                </a:solidFill>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solidFill>
                  <a:srgbClr val="002060"/>
                </a:solidFill>
                <a:latin typeface="等线" panose="02010600030101010101" pitchFamily="2" charset="-122"/>
                <a:ea typeface="新宋体" panose="02010609030101010101" pitchFamily="49" charset="-122"/>
                <a:cs typeface="Times New Roman" panose="02020603050405020304" pitchFamily="18" charset="0"/>
              </a:rPr>
              <a:t>古文》</a:t>
            </a:r>
            <a:endParaRPr lang="zh-CN" altLang="en-US" sz="1600" dirty="0">
              <a:solidFill>
                <a:srgbClr val="002060"/>
              </a:solidFill>
            </a:endParaRPr>
          </a:p>
        </p:txBody>
      </p:sp>
      <p:pic>
        <p:nvPicPr>
          <p:cNvPr id="9" name="图片 8" descr="图片包含 日历&#10;&#10;描述已自动生成">
            <a:extLst>
              <a:ext uri="{FF2B5EF4-FFF2-40B4-BE49-F238E27FC236}">
                <a16:creationId xmlns:a16="http://schemas.microsoft.com/office/drawing/2014/main" xmlns="" id="{34900EFD-4C69-4890-3F5A-EFEEC93AA3B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985" y="3142467"/>
            <a:ext cx="1842342" cy="1821687"/>
          </a:xfrm>
          <a:prstGeom prst="rect">
            <a:avLst/>
          </a:prstGeom>
        </p:spPr>
      </p:pic>
      <p:pic>
        <p:nvPicPr>
          <p:cNvPr id="11" name="图片 10">
            <a:extLst>
              <a:ext uri="{FF2B5EF4-FFF2-40B4-BE49-F238E27FC236}">
                <a16:creationId xmlns:a16="http://schemas.microsoft.com/office/drawing/2014/main" xmlns="" id="{4A17ECE9-454A-E683-CCED-C1084B9B158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77012" y="3152144"/>
            <a:ext cx="2267509" cy="1821686"/>
          </a:xfrm>
          <a:prstGeom prst="rect">
            <a:avLst/>
          </a:prstGeom>
        </p:spPr>
      </p:pic>
      <p:sp>
        <p:nvSpPr>
          <p:cNvPr id="12" name="文本框 11">
            <a:extLst>
              <a:ext uri="{FF2B5EF4-FFF2-40B4-BE49-F238E27FC236}">
                <a16:creationId xmlns:a16="http://schemas.microsoft.com/office/drawing/2014/main" xmlns="" id="{C768B005-8ED8-371E-1CE1-2EF303AB4F7A}"/>
              </a:ext>
            </a:extLst>
          </p:cNvPr>
          <p:cNvSpPr txBox="1"/>
          <p:nvPr/>
        </p:nvSpPr>
        <p:spPr>
          <a:xfrm>
            <a:off x="124684" y="5075031"/>
            <a:ext cx="2952328" cy="589072"/>
          </a:xfrm>
          <a:prstGeom prst="rect">
            <a:avLst/>
          </a:prstGeom>
          <a:noFill/>
        </p:spPr>
        <p:txBody>
          <a:bodyPr wrap="square" rtlCol="0">
            <a:spAutoFit/>
          </a:bodyPr>
          <a:lstStyle/>
          <a:p>
            <a:pPr>
              <a:lnSpc>
                <a:spcPct val="120000"/>
              </a:lnSpc>
            </a:pPr>
            <a:r>
              <a:rPr lang="zh-CN" altLang="en-US" sz="1400" b="1" kern="100" dirty="0">
                <a:latin typeface="等线" panose="02010600030101010101" pitchFamily="2" charset="-122"/>
                <a:ea typeface="新宋体" panose="02010609030101010101" pitchFamily="49" charset="-122"/>
                <a:cs typeface="Times New Roman" panose="02020603050405020304" pitchFamily="18" charset="0"/>
              </a:rPr>
              <a:t>“横”像天际</a:t>
            </a:r>
            <a:r>
              <a:rPr lang="zh-CN" altLang="en-US" sz="1400" b="1" dirty="0">
                <a:solidFill>
                  <a:srgbClr val="222222"/>
                </a:solidFill>
                <a:latin typeface="system-ui"/>
              </a:rPr>
              <a:t>流动的云层，虽</a:t>
            </a:r>
            <a:r>
              <a:rPr lang="zh-CN" altLang="en-US" sz="1400" b="1" i="0" dirty="0">
                <a:solidFill>
                  <a:srgbClr val="222222"/>
                </a:solidFill>
                <a:effectLst/>
                <a:latin typeface="system-ui"/>
              </a:rPr>
              <a:t>含蓄、隐匿，却有着千姿百态的形状。</a:t>
            </a:r>
            <a:endParaRPr lang="en-US" altLang="zh-CN" sz="1400" b="1" kern="100" dirty="0">
              <a:latin typeface="等线" panose="02010600030101010101" pitchFamily="2" charset="-122"/>
              <a:ea typeface="新宋体" panose="02010609030101010101" pitchFamily="49" charset="-122"/>
              <a:cs typeface="Times New Roman" panose="02020603050405020304" pitchFamily="18" charset="0"/>
            </a:endParaRPr>
          </a:p>
        </p:txBody>
      </p:sp>
      <p:sp>
        <p:nvSpPr>
          <p:cNvPr id="13" name="文本框 12">
            <a:extLst>
              <a:ext uri="{FF2B5EF4-FFF2-40B4-BE49-F238E27FC236}">
                <a16:creationId xmlns:a16="http://schemas.microsoft.com/office/drawing/2014/main" xmlns="" id="{48D9AF79-AB77-1B6C-6F37-0DA2AE60253C}"/>
              </a:ext>
            </a:extLst>
          </p:cNvPr>
          <p:cNvSpPr txBox="1"/>
          <p:nvPr/>
        </p:nvSpPr>
        <p:spPr>
          <a:xfrm>
            <a:off x="3041194" y="5196047"/>
            <a:ext cx="2693551" cy="307777"/>
          </a:xfrm>
          <a:prstGeom prst="rect">
            <a:avLst/>
          </a:prstGeom>
          <a:noFill/>
        </p:spPr>
        <p:txBody>
          <a:bodyPr wrap="square" rtlCol="0">
            <a:spAutoFit/>
          </a:bodyPr>
          <a:lstStyle/>
          <a:p>
            <a:r>
              <a:rPr lang="zh-CN" altLang="en-US" sz="1400" b="1" dirty="0">
                <a:solidFill>
                  <a:srgbClr val="002060"/>
                </a:solidFill>
                <a:latin typeface="system-ui"/>
              </a:rPr>
              <a:t>“点” 贵</a:t>
            </a:r>
            <a:r>
              <a:rPr lang="zh-CN" altLang="en-US" sz="1400" b="1" i="0" dirty="0">
                <a:solidFill>
                  <a:srgbClr val="002060"/>
                </a:solidFill>
                <a:effectLst/>
                <a:latin typeface="system-ui"/>
              </a:rPr>
              <a:t>于变化，又贵乎有势</a:t>
            </a:r>
            <a:endParaRPr lang="zh-CN" altLang="en-US" sz="1400" b="1" dirty="0">
              <a:solidFill>
                <a:srgbClr val="002060"/>
              </a:solidFill>
            </a:endParaRPr>
          </a:p>
        </p:txBody>
      </p:sp>
      <p:pic>
        <p:nvPicPr>
          <p:cNvPr id="15" name="图片 14" descr="一棵树&#10;&#10;低可信度描述已自动生成">
            <a:extLst>
              <a:ext uri="{FF2B5EF4-FFF2-40B4-BE49-F238E27FC236}">
                <a16:creationId xmlns:a16="http://schemas.microsoft.com/office/drawing/2014/main" xmlns="" id="{F55D2C5B-F398-A761-DB30-EB020FFB3C0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05279" y="2980222"/>
            <a:ext cx="2578541" cy="1225674"/>
          </a:xfrm>
          <a:prstGeom prst="rect">
            <a:avLst/>
          </a:prstGeom>
        </p:spPr>
      </p:pic>
      <p:sp>
        <p:nvSpPr>
          <p:cNvPr id="16" name="文本框 15">
            <a:extLst>
              <a:ext uri="{FF2B5EF4-FFF2-40B4-BE49-F238E27FC236}">
                <a16:creationId xmlns:a16="http://schemas.microsoft.com/office/drawing/2014/main" xmlns="" id="{2AD218DA-0023-BC68-A52F-45281D6E502F}"/>
              </a:ext>
            </a:extLst>
          </p:cNvPr>
          <p:cNvSpPr txBox="1"/>
          <p:nvPr/>
        </p:nvSpPr>
        <p:spPr>
          <a:xfrm>
            <a:off x="5777748" y="4412957"/>
            <a:ext cx="3033601" cy="307777"/>
          </a:xfrm>
          <a:prstGeom prst="rect">
            <a:avLst/>
          </a:prstGeom>
          <a:noFill/>
        </p:spPr>
        <p:txBody>
          <a:bodyPr wrap="square" rtlCol="0">
            <a:spAutoFit/>
          </a:bodyPr>
          <a:lstStyle/>
          <a:p>
            <a:r>
              <a:rPr lang="zh-CN" altLang="en-US" sz="1400" b="1" kern="100" dirty="0">
                <a:solidFill>
                  <a:srgbClr val="002060"/>
                </a:solidFill>
                <a:latin typeface="等线" panose="02010600030101010101" pitchFamily="2" charset="-122"/>
                <a:ea typeface="新宋体" panose="02010609030101010101" pitchFamily="49" charset="-122"/>
                <a:cs typeface="Times New Roman" panose="02020603050405020304" pitchFamily="18" charset="0"/>
              </a:rPr>
              <a:t>“</a:t>
            </a:r>
            <a:r>
              <a:rPr lang="zh-CN" altLang="zh-CN" sz="1400" b="1" kern="100" dirty="0">
                <a:solidFill>
                  <a:srgbClr val="002060"/>
                </a:solidFill>
                <a:latin typeface="等线" panose="02010600030101010101" pitchFamily="2" charset="-122"/>
                <a:ea typeface="新宋体" panose="02010609030101010101" pitchFamily="49" charset="-122"/>
                <a:cs typeface="Times New Roman" panose="02020603050405020304" pitchFamily="18" charset="0"/>
              </a:rPr>
              <a:t>竖</a:t>
            </a:r>
            <a:r>
              <a:rPr lang="zh-CN" altLang="en-US" sz="1400" b="1" kern="100" dirty="0">
                <a:solidFill>
                  <a:srgbClr val="002060"/>
                </a:solidFill>
                <a:latin typeface="等线" panose="02010600030101010101" pitchFamily="2" charset="-122"/>
                <a:ea typeface="新宋体" panose="02010609030101010101" pitchFamily="49" charset="-122"/>
                <a:cs typeface="Times New Roman" panose="02020603050405020304" pitchFamily="18" charset="0"/>
              </a:rPr>
              <a:t>”笔力苍劲有力，</a:t>
            </a:r>
            <a:r>
              <a:rPr lang="zh-CN" altLang="zh-CN" sz="1400" b="1" kern="100" dirty="0">
                <a:solidFill>
                  <a:srgbClr val="002060"/>
                </a:solidFill>
                <a:latin typeface="等线" panose="02010600030101010101" pitchFamily="2" charset="-122"/>
                <a:ea typeface="新宋体" panose="02010609030101010101" pitchFamily="49" charset="-122"/>
                <a:cs typeface="Times New Roman" panose="02020603050405020304" pitchFamily="18" charset="0"/>
              </a:rPr>
              <a:t>如万</a:t>
            </a:r>
            <a:r>
              <a:rPr lang="zh-CN" altLang="en-US" sz="1400" b="1" kern="100" dirty="0">
                <a:solidFill>
                  <a:srgbClr val="002060"/>
                </a:solidFill>
                <a:latin typeface="等线" panose="02010600030101010101" pitchFamily="2" charset="-122"/>
                <a:ea typeface="新宋体" panose="02010609030101010101" pitchFamily="49" charset="-122"/>
                <a:cs typeface="Times New Roman" panose="02020603050405020304" pitchFamily="18" charset="0"/>
              </a:rPr>
              <a:t>年</a:t>
            </a:r>
            <a:r>
              <a:rPr lang="zh-CN" altLang="zh-CN" sz="1400" b="1" kern="100" dirty="0">
                <a:solidFill>
                  <a:srgbClr val="002060"/>
                </a:solidFill>
                <a:latin typeface="等线" panose="02010600030101010101" pitchFamily="2" charset="-122"/>
                <a:ea typeface="新宋体" panose="02010609030101010101" pitchFamily="49" charset="-122"/>
                <a:cs typeface="Times New Roman" panose="02020603050405020304" pitchFamily="18" charset="0"/>
              </a:rPr>
              <a:t>枯藤</a:t>
            </a:r>
            <a:endParaRPr lang="zh-CN" altLang="en-US" sz="1400" dirty="0">
              <a:solidFill>
                <a:srgbClr val="002060"/>
              </a:solidFill>
            </a:endParaRPr>
          </a:p>
        </p:txBody>
      </p:sp>
      <p:pic>
        <p:nvPicPr>
          <p:cNvPr id="18" name="图片 17" descr="卡通人物&#10;&#10;中度可信度描述已自动生成">
            <a:extLst>
              <a:ext uri="{FF2B5EF4-FFF2-40B4-BE49-F238E27FC236}">
                <a16:creationId xmlns:a16="http://schemas.microsoft.com/office/drawing/2014/main" xmlns="" id="{98349EB3-D93B-B9AB-FA5C-7CCE6E9759B5}"/>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807811" y="4874494"/>
            <a:ext cx="1996020" cy="1409745"/>
          </a:xfrm>
          <a:prstGeom prst="rect">
            <a:avLst/>
          </a:prstGeom>
        </p:spPr>
      </p:pic>
      <p:sp>
        <p:nvSpPr>
          <p:cNvPr id="19" name="文本框 18">
            <a:extLst>
              <a:ext uri="{FF2B5EF4-FFF2-40B4-BE49-F238E27FC236}">
                <a16:creationId xmlns:a16="http://schemas.microsoft.com/office/drawing/2014/main" xmlns="" id="{560D3266-2B7C-F749-51B6-D84913F14DD2}"/>
              </a:ext>
            </a:extLst>
          </p:cNvPr>
          <p:cNvSpPr txBox="1"/>
          <p:nvPr/>
        </p:nvSpPr>
        <p:spPr>
          <a:xfrm>
            <a:off x="323528" y="5886320"/>
            <a:ext cx="5075821" cy="550985"/>
          </a:xfrm>
          <a:prstGeom prst="rect">
            <a:avLst/>
          </a:prstGeom>
          <a:noFill/>
        </p:spPr>
        <p:txBody>
          <a:bodyPr wrap="square" rtlCol="0">
            <a:spAutoFit/>
          </a:bodyPr>
          <a:lstStyle/>
          <a:p>
            <a:pPr>
              <a:lnSpc>
                <a:spcPct val="110000"/>
              </a:lnSpc>
            </a:pPr>
            <a:r>
              <a:rPr lang="zh-CN" altLang="en-US" sz="1400" b="1" dirty="0">
                <a:solidFill>
                  <a:srgbClr val="333333"/>
                </a:solidFill>
                <a:latin typeface="PingFang SC"/>
              </a:rPr>
              <a:t>“撇” 指</a:t>
            </a:r>
            <a:r>
              <a:rPr lang="zh-CN" altLang="en-US" sz="1400" b="1" i="0" dirty="0">
                <a:solidFill>
                  <a:srgbClr val="333333"/>
                </a:solidFill>
                <a:effectLst/>
                <a:latin typeface="PingFang SC"/>
              </a:rPr>
              <a:t>笔锋逆势而行，要像切断的犀牛的尖角，要像截断的大象的弯曲长牙，有锐利而又有坚硬的质感。</a:t>
            </a:r>
            <a:endParaRPr lang="zh-CN" altLang="en-US" sz="1400" b="1" dirty="0"/>
          </a:p>
        </p:txBody>
      </p:sp>
    </p:spTree>
    <p:extLst>
      <p:ext uri="{BB962C8B-B14F-4D97-AF65-F5344CB8AC3E}">
        <p14:creationId xmlns:p14="http://schemas.microsoft.com/office/powerpoint/2010/main" xmlns="" val="4233681434"/>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5E3D37F5-D3E6-4B1F-83D5-982E8861465D}"/>
              </a:ext>
            </a:extLst>
          </p:cNvPr>
          <p:cNvSpPr txBox="1"/>
          <p:nvPr/>
        </p:nvSpPr>
        <p:spPr>
          <a:xfrm>
            <a:off x="539552" y="692696"/>
            <a:ext cx="8064896" cy="4482637"/>
          </a:xfrm>
          <a:prstGeom prst="rect">
            <a:avLst/>
          </a:prstGeom>
          <a:noFill/>
        </p:spPr>
        <p:txBody>
          <a:bodyPr wrap="square" rtlCol="0">
            <a:spAutoFit/>
          </a:bodyPr>
          <a:lstStyle/>
          <a:p>
            <a:pPr>
              <a:lnSpc>
                <a:spcPct val="150000"/>
              </a:lnSpc>
            </a:pPr>
            <a:r>
              <a:rPr lang="zh-CN" altLang="zh-CN" sz="1600" b="1" dirty="0">
                <a:solidFill>
                  <a:srgbClr val="006600"/>
                </a:solidFill>
                <a:effectLst/>
                <a:ea typeface="新宋体" panose="02010609030101010101" pitchFamily="49" charset="-122"/>
                <a:cs typeface="Times New Roman" panose="02020603050405020304" pitchFamily="18" charset="0"/>
              </a:rPr>
              <a:t>“物象为本”的生命性 </a:t>
            </a:r>
            <a:endParaRPr lang="en-US" altLang="zh-CN" sz="1600" b="1" dirty="0">
              <a:solidFill>
                <a:srgbClr val="006600"/>
              </a:solidFill>
              <a:effectLst/>
              <a:ea typeface="新宋体" panose="02010609030101010101" pitchFamily="49"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将书法的技艺比作植物、动物、岩石、山水等，这种</a:t>
            </a:r>
            <a:r>
              <a:rPr lang="zh-CN" altLang="zh-CN" sz="1600" b="1" kern="100" dirty="0">
                <a:effectLst/>
                <a:latin typeface="等线" panose="02010600030101010101" pitchFamily="2" charset="-122"/>
                <a:ea typeface="新宋体" panose="02010609030101010101" pitchFamily="49" charset="-122"/>
                <a:cs typeface="Times New Roman" panose="02020603050405020304" pitchFamily="18" charset="0"/>
              </a:rPr>
              <a:t>类比或象征表明书法作品不仅要生动地刻画出</a:t>
            </a:r>
            <a:r>
              <a:rPr lang="zh-CN" altLang="zh-CN" sz="1600" b="1" kern="100" dirty="0">
                <a:solidFill>
                  <a:srgbClr val="811C17"/>
                </a:solidFill>
                <a:effectLst/>
                <a:latin typeface="等线" panose="02010600030101010101" pitchFamily="2" charset="-122"/>
                <a:ea typeface="新宋体" panose="02010609030101010101" pitchFamily="49" charset="-122"/>
                <a:cs typeface="Times New Roman" panose="02020603050405020304" pitchFamily="18" charset="0"/>
              </a:rPr>
              <a:t>自然物象的生命形态和变化动势</a:t>
            </a:r>
            <a:r>
              <a:rPr lang="zh-CN" altLang="zh-CN" sz="1600" b="1" kern="100" dirty="0">
                <a:effectLst/>
                <a:latin typeface="等线" panose="02010600030101010101" pitchFamily="2" charset="-122"/>
                <a:ea typeface="新宋体" panose="02010609030101010101" pitchFamily="49" charset="-122"/>
                <a:cs typeface="Times New Roman" panose="02020603050405020304" pitchFamily="18" charset="0"/>
              </a:rPr>
              <a:t>，而且还赋予</a:t>
            </a:r>
            <a:r>
              <a:rPr lang="zh-CN" altLang="zh-CN" sz="1600" b="1" kern="100" dirty="0">
                <a:solidFill>
                  <a:srgbClr val="811C17"/>
                </a:solidFill>
                <a:effectLst/>
                <a:latin typeface="等线" panose="02010600030101010101" pitchFamily="2" charset="-122"/>
                <a:ea typeface="新宋体" panose="02010609030101010101" pitchFamily="49" charset="-122"/>
                <a:cs typeface="Times New Roman" panose="02020603050405020304" pitchFamily="18" charset="0"/>
              </a:rPr>
              <a:t>静止的、抽象的点画线条</a:t>
            </a:r>
            <a:r>
              <a:rPr lang="zh-CN" altLang="zh-CN" sz="1600" b="1" kern="100" dirty="0">
                <a:effectLst/>
                <a:latin typeface="等线" panose="02010600030101010101" pitchFamily="2" charset="-122"/>
                <a:ea typeface="新宋体" panose="02010609030101010101" pitchFamily="49" charset="-122"/>
                <a:cs typeface="Times New Roman" panose="02020603050405020304" pitchFamily="18" charset="0"/>
              </a:rPr>
              <a:t>以生机、活力和神采，使其</a:t>
            </a:r>
            <a:r>
              <a:rPr lang="zh-CN" altLang="zh-CN" sz="1600" b="1" kern="100" dirty="0">
                <a:solidFill>
                  <a:srgbClr val="811C17"/>
                </a:solidFill>
                <a:effectLst/>
                <a:latin typeface="等线" panose="02010600030101010101" pitchFamily="2" charset="-122"/>
                <a:ea typeface="新宋体" panose="02010609030101010101" pitchFamily="49" charset="-122"/>
                <a:cs typeface="Times New Roman" panose="02020603050405020304" pitchFamily="18" charset="0"/>
              </a:rPr>
              <a:t>具有生命的律动</a:t>
            </a:r>
            <a:r>
              <a:rPr lang="zh-CN" altLang="zh-CN" sz="1600" b="1" kern="100" dirty="0">
                <a:effectLst/>
                <a:latin typeface="等线" panose="02010600030101010101" pitchFamily="2" charset="-122"/>
                <a:ea typeface="新宋体" panose="02010609030101010101" pitchFamily="49" charset="-122"/>
                <a:cs typeface="Times New Roman" panose="02020603050405020304" pitchFamily="18" charset="0"/>
              </a:rPr>
              <a:t>。</a:t>
            </a:r>
            <a:endParaRPr lang="en-US" altLang="zh-CN" sz="1600" b="1" kern="100" dirty="0">
              <a:effectLst/>
              <a:latin typeface="等线" panose="02010600030101010101" pitchFamily="2" charset="-122"/>
              <a:ea typeface="新宋体" panose="02010609030101010101" pitchFamily="49" charset="-122"/>
              <a:cs typeface="Times New Roman" panose="02020603050405020304" pitchFamily="18" charset="0"/>
            </a:endParaRPr>
          </a:p>
          <a:p>
            <a:pPr>
              <a:lnSpc>
                <a:spcPct val="150000"/>
              </a:lnSpc>
            </a:pPr>
            <a:endParaRPr lang="en-US" altLang="zh-CN" sz="1600" b="1" kern="100" dirty="0">
              <a:effectLst/>
              <a:latin typeface="等线" panose="02010600030101010101" pitchFamily="2" charset="-122"/>
              <a:ea typeface="新宋体" panose="02010609030101010101" pitchFamily="49"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zh-CN" sz="1600" b="1" kern="100" dirty="0">
                <a:effectLst/>
                <a:latin typeface="等线" panose="02010600030101010101" pitchFamily="2" charset="-122"/>
                <a:ea typeface="新宋体" panose="02010609030101010101" pitchFamily="49" charset="-122"/>
                <a:cs typeface="Times New Roman" panose="02020603050405020304" pitchFamily="18" charset="0"/>
              </a:rPr>
              <a:t>这些线条通过</a:t>
            </a:r>
            <a:r>
              <a:rPr lang="zh-CN" altLang="zh-CN" sz="1600" b="1" kern="100" dirty="0">
                <a:solidFill>
                  <a:srgbClr val="811C17"/>
                </a:solidFill>
                <a:effectLst/>
                <a:latin typeface="等线" panose="02010600030101010101" pitchFamily="2" charset="-122"/>
                <a:ea typeface="新宋体" panose="02010609030101010101" pitchFamily="49" charset="-122"/>
                <a:cs typeface="Times New Roman" panose="02020603050405020304" pitchFamily="18" charset="0"/>
              </a:rPr>
              <a:t>笔墨的黑白、浓淡、枯湿、粗细、起伏、曲直、疾涩、轻重</a:t>
            </a:r>
            <a:r>
              <a:rPr lang="zh-CN" altLang="zh-CN" sz="1600" b="1" kern="100" dirty="0">
                <a:effectLst/>
                <a:latin typeface="等线" panose="02010600030101010101" pitchFamily="2" charset="-122"/>
                <a:ea typeface="新宋体" panose="02010609030101010101" pitchFamily="49" charset="-122"/>
                <a:cs typeface="Times New Roman" panose="02020603050405020304" pitchFamily="18" charset="0"/>
              </a:rPr>
              <a:t>的对比，体现出一种“生生”的生命精神和“阴阳对立与和合的生命之力”。因此，在一定程度上来说，书法艺术可以看作是一种展现</a:t>
            </a:r>
            <a:r>
              <a:rPr lang="zh-CN" altLang="zh-CN" sz="1600" b="1" kern="100" dirty="0">
                <a:solidFill>
                  <a:srgbClr val="811C17"/>
                </a:solidFill>
                <a:effectLst/>
                <a:latin typeface="等线" panose="02010600030101010101" pitchFamily="2" charset="-122"/>
                <a:ea typeface="新宋体" panose="02010609030101010101" pitchFamily="49" charset="-122"/>
                <a:cs typeface="Times New Roman" panose="02020603050405020304" pitchFamily="18" charset="0"/>
              </a:rPr>
              <a:t>“无形之相”的生命艺术</a:t>
            </a:r>
            <a:r>
              <a:rPr lang="zh-CN" altLang="zh-CN" sz="1600" b="1" kern="100" dirty="0">
                <a:effectLst/>
                <a:latin typeface="等线" panose="02010600030101010101" pitchFamily="2" charset="-122"/>
                <a:ea typeface="新宋体" panose="02010609030101010101" pitchFamily="49" charset="-122"/>
                <a:cs typeface="Times New Roman" panose="02020603050405020304" pitchFamily="18" charset="0"/>
              </a:rPr>
              <a:t>。</a:t>
            </a:r>
            <a:endParaRPr lang="en-US" altLang="zh-CN" sz="1600" b="1" kern="100" dirty="0">
              <a:effectLst/>
              <a:latin typeface="等线" panose="02010600030101010101" pitchFamily="2" charset="-122"/>
              <a:ea typeface="新宋体" panose="02010609030101010101" pitchFamily="49" charset="-122"/>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sz="1600" b="1" kern="100" dirty="0">
              <a:latin typeface="等线" panose="02010600030101010101" pitchFamily="2" charset="-122"/>
              <a:ea typeface="新宋体" panose="02010609030101010101" pitchFamily="49"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zh-CN" sz="1600" b="1" kern="100" dirty="0">
                <a:effectLst/>
                <a:latin typeface="等线" panose="02010600030101010101" pitchFamily="2" charset="-122"/>
                <a:ea typeface="新宋体" panose="02010609030101010101" pitchFamily="49" charset="-122"/>
                <a:cs typeface="Times New Roman" panose="02020603050405020304" pitchFamily="18" charset="0"/>
              </a:rPr>
              <a:t>真正优秀的书法作品能通过抽象的点、线、笔画让观者在情感和想象中体悟到</a:t>
            </a:r>
            <a:r>
              <a:rPr lang="zh-CN" altLang="zh-CN" sz="1600" b="1" kern="100" dirty="0">
                <a:solidFill>
                  <a:srgbClr val="811C17"/>
                </a:solidFill>
                <a:effectLst/>
                <a:latin typeface="等线" panose="02010600030101010101" pitchFamily="2" charset="-122"/>
                <a:ea typeface="新宋体" panose="02010609030101010101" pitchFamily="49" charset="-122"/>
                <a:cs typeface="Times New Roman" panose="02020603050405020304" pitchFamily="18" charset="0"/>
              </a:rPr>
              <a:t>自然物象的“筋骨血肉”，感受到生命的流动和丰盈</a:t>
            </a:r>
            <a:r>
              <a:rPr lang="zh-CN" altLang="en-US" sz="1600" b="1" kern="100" dirty="0">
                <a:solidFill>
                  <a:srgbClr val="811C17"/>
                </a:solidFill>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effectLst/>
                <a:latin typeface="等线" panose="02010600030101010101" pitchFamily="2" charset="-122"/>
                <a:ea typeface="新宋体" panose="02010609030101010101" pitchFamily="49" charset="-122"/>
                <a:cs typeface="Times New Roman" panose="02020603050405020304" pitchFamily="18" charset="0"/>
              </a:rPr>
              <a:t>古代书法品评中常用</a:t>
            </a:r>
            <a:r>
              <a:rPr lang="zh-CN" altLang="zh-CN" sz="1600" b="1" kern="100" dirty="0">
                <a:solidFill>
                  <a:srgbClr val="811C17"/>
                </a:solidFill>
                <a:effectLst/>
                <a:latin typeface="等线" panose="02010600030101010101" pitchFamily="2" charset="-122"/>
                <a:ea typeface="新宋体" panose="02010609030101010101" pitchFamily="49" charset="-122"/>
                <a:cs typeface="Times New Roman" panose="02020603050405020304" pitchFamily="18" charset="0"/>
              </a:rPr>
              <a:t>筋、骨、血、肉、精、气、神等具体的生命形象</a:t>
            </a:r>
            <a:r>
              <a:rPr lang="zh-CN" altLang="zh-CN" sz="1600" b="1" kern="100" dirty="0">
                <a:effectLst/>
                <a:latin typeface="等线" panose="02010600030101010101" pitchFamily="2" charset="-122"/>
                <a:ea typeface="新宋体" panose="02010609030101010101" pitchFamily="49" charset="-122"/>
                <a:cs typeface="Times New Roman" panose="02020603050405020304" pitchFamily="18" charset="0"/>
              </a:rPr>
              <a:t>来作为鉴赏书法作品的范畴和标准了。</a:t>
            </a:r>
            <a:endParaRPr lang="zh-CN" altLang="zh-CN" sz="16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2467439486"/>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22904914-20DE-471F-B989-80C87E4D9570}"/>
              </a:ext>
            </a:extLst>
          </p:cNvPr>
          <p:cNvSpPr txBox="1"/>
          <p:nvPr/>
        </p:nvSpPr>
        <p:spPr>
          <a:xfrm>
            <a:off x="611560" y="764704"/>
            <a:ext cx="8208912" cy="4968411"/>
          </a:xfrm>
          <a:prstGeom prst="rect">
            <a:avLst/>
          </a:prstGeom>
          <a:noFill/>
        </p:spPr>
        <p:txBody>
          <a:bodyPr wrap="square" rtlCol="0">
            <a:spAutoFit/>
          </a:bodyPr>
          <a:lstStyle/>
          <a:p>
            <a:pPr>
              <a:lnSpc>
                <a:spcPct val="140000"/>
              </a:lnSpc>
            </a:pPr>
            <a:r>
              <a:rPr lang="zh-CN" altLang="zh-CN" sz="1600" b="1" kern="100" dirty="0">
                <a:solidFill>
                  <a:srgbClr val="006600"/>
                </a:solidFill>
                <a:effectLst/>
                <a:latin typeface="等线" panose="02010600030101010101" pitchFamily="2" charset="-122"/>
                <a:ea typeface="新宋体" panose="02010609030101010101" pitchFamily="49" charset="-122"/>
                <a:cs typeface="Times New Roman" panose="02020603050405020304" pitchFamily="18" charset="0"/>
              </a:rPr>
              <a:t>“书为心画”的抒情性</a:t>
            </a:r>
            <a:endParaRPr lang="en-US" altLang="zh-CN" sz="1600" b="1" kern="100" dirty="0">
              <a:solidFill>
                <a:srgbClr val="006600"/>
              </a:solidFill>
              <a:effectLst/>
              <a:latin typeface="等线" panose="02010600030101010101" pitchFamily="2" charset="-122"/>
              <a:ea typeface="新宋体" panose="02010609030101010101" pitchFamily="49" charset="-122"/>
              <a:cs typeface="Times New Roman" panose="02020603050405020304" pitchFamily="18" charset="0"/>
            </a:endParaRPr>
          </a:p>
          <a:p>
            <a:pPr marL="285750" indent="-285750">
              <a:lnSpc>
                <a:spcPct val="140000"/>
              </a:lnSpc>
              <a:buFont typeface="Arial" panose="020B0604020202020204" pitchFamily="34" charset="0"/>
              <a:buChar char="•"/>
            </a:pPr>
            <a:r>
              <a:rPr lang="zh-CN" altLang="zh-CN" sz="1600" b="1" kern="100" dirty="0">
                <a:solidFill>
                  <a:srgbClr val="811C17"/>
                </a:solidFill>
                <a:effectLst/>
                <a:latin typeface="等线" panose="02010600030101010101" pitchFamily="2" charset="-122"/>
                <a:ea typeface="新宋体" panose="02010609030101010101" pitchFamily="49" charset="-122"/>
                <a:cs typeface="Times New Roman" panose="02020603050405020304" pitchFamily="18" charset="0"/>
              </a:rPr>
              <a:t>书为心画</a:t>
            </a:r>
            <a:r>
              <a:rPr lang="zh-CN" altLang="en-US" sz="1600" b="1" kern="100" dirty="0">
                <a:solidFill>
                  <a:srgbClr val="811C17"/>
                </a:solidFill>
                <a:effectLst/>
                <a:latin typeface="等线" panose="02010600030101010101" pitchFamily="2" charset="-122"/>
                <a:ea typeface="新宋体" panose="02010609030101010101" pitchFamily="49" charset="-122"/>
                <a:cs typeface="Times New Roman" panose="02020603050405020304" pitchFamily="18" charset="0"/>
              </a:rPr>
              <a:t>：</a:t>
            </a:r>
            <a:r>
              <a:rPr lang="zh-CN" altLang="zh-CN" sz="1600" b="1" dirty="0">
                <a:solidFill>
                  <a:srgbClr val="000000"/>
                </a:solidFill>
                <a:effectLst/>
                <a:ea typeface="新宋体" panose="02010609030101010101" pitchFamily="49" charset="-122"/>
                <a:cs typeface="Times New Roman" panose="02020603050405020304" pitchFamily="18" charset="0"/>
              </a:rPr>
              <a:t>言语是心之声，书法是心之画</a:t>
            </a:r>
            <a:r>
              <a:rPr lang="zh-CN" altLang="en-US" sz="1800" kern="100" dirty="0">
                <a:effectLst/>
                <a:latin typeface="等线" panose="02010600030101010101" pitchFamily="2" charset="-122"/>
                <a:ea typeface="新宋体" panose="02010609030101010101" pitchFamily="49" charset="-122"/>
                <a:cs typeface="Times New Roman" panose="02020603050405020304" pitchFamily="18" charset="0"/>
              </a:rPr>
              <a:t>；</a:t>
            </a:r>
            <a:r>
              <a:rPr lang="zh-CN" altLang="zh-CN" sz="1600" b="1" dirty="0">
                <a:solidFill>
                  <a:srgbClr val="000000"/>
                </a:solidFill>
                <a:ea typeface="新宋体" panose="02010609030101010101" pitchFamily="49" charset="-122"/>
                <a:cs typeface="Times New Roman" panose="02020603050405020304" pitchFamily="18" charset="0"/>
              </a:rPr>
              <a:t>“书为心画”是书法美学中的重要命题，即书写反映人类的心性（心灵），是人类内心人格的自我审视。</a:t>
            </a:r>
            <a:endParaRPr lang="en-US" altLang="zh-CN" sz="1600" b="1" kern="100" dirty="0">
              <a:solidFill>
                <a:srgbClr val="006600"/>
              </a:solidFill>
              <a:effectLst/>
              <a:latin typeface="等线" panose="02010600030101010101" pitchFamily="2" charset="-122"/>
              <a:ea typeface="新宋体" panose="02010609030101010101" pitchFamily="49" charset="-122"/>
              <a:cs typeface="Times New Roman" panose="02020603050405020304" pitchFamily="18" charset="0"/>
            </a:endParaRPr>
          </a:p>
          <a:p>
            <a:pPr marL="285750" indent="-285750">
              <a:lnSpc>
                <a:spcPct val="140000"/>
              </a:lnSpc>
              <a:buFont typeface="Arial" panose="020B0604020202020204" pitchFamily="34" charset="0"/>
              <a:buChar char="•"/>
            </a:pPr>
            <a:r>
              <a:rPr lang="zh-CN" altLang="en-US" sz="1600" b="1" kern="100" dirty="0">
                <a:solidFill>
                  <a:srgbClr val="811C17"/>
                </a:solidFill>
                <a:latin typeface="Calibri" panose="020F0502020204030204" pitchFamily="34" charset="0"/>
                <a:cs typeface="Times New Roman" panose="02020603050405020304" pitchFamily="18" charset="0"/>
              </a:rPr>
              <a:t>来源：</a:t>
            </a:r>
            <a:r>
              <a:rPr lang="zh-CN" altLang="en-US" sz="1600" b="1" kern="100" dirty="0">
                <a:latin typeface="Calibri" panose="020F0502020204030204" pitchFamily="34" charset="0"/>
                <a:cs typeface="Times New Roman" panose="02020603050405020304" pitchFamily="18" charset="0"/>
              </a:rPr>
              <a:t>汉代</a:t>
            </a:r>
            <a:r>
              <a:rPr lang="zh-CN" altLang="zh-CN" sz="1600" b="1" kern="100" dirty="0">
                <a:latin typeface="Calibri" panose="020F0502020204030204" pitchFamily="34" charset="0"/>
                <a:cs typeface="Times New Roman" panose="02020603050405020304" pitchFamily="18" charset="0"/>
              </a:rPr>
              <a:t>扬雄（前</a:t>
            </a:r>
            <a:r>
              <a:rPr lang="en-US" altLang="zh-CN" sz="1600" b="1" kern="100" dirty="0">
                <a:latin typeface="Calibri" panose="020F0502020204030204" pitchFamily="34" charset="0"/>
                <a:cs typeface="Times New Roman" panose="02020603050405020304" pitchFamily="18" charset="0"/>
              </a:rPr>
              <a:t>53-</a:t>
            </a:r>
            <a:r>
              <a:rPr lang="zh-CN" altLang="zh-CN" sz="1600" b="1" kern="100" dirty="0">
                <a:latin typeface="Calibri" panose="020F0502020204030204" pitchFamily="34" charset="0"/>
                <a:cs typeface="Times New Roman" panose="02020603050405020304" pitchFamily="18" charset="0"/>
              </a:rPr>
              <a:t>公元</a:t>
            </a:r>
            <a:r>
              <a:rPr lang="en-US" altLang="zh-CN" sz="1600" b="1" kern="100" dirty="0">
                <a:latin typeface="Calibri" panose="020F0502020204030204" pitchFamily="34" charset="0"/>
                <a:cs typeface="Times New Roman" panose="02020603050405020304" pitchFamily="18" charset="0"/>
              </a:rPr>
              <a:t>18</a:t>
            </a:r>
            <a:r>
              <a:rPr lang="zh-CN" altLang="en-US" sz="1600" b="1" kern="100" dirty="0">
                <a:latin typeface="Calibri" panose="020F0502020204030204" pitchFamily="34" charset="0"/>
                <a:cs typeface="Times New Roman" panose="02020603050405020304" pitchFamily="18" charset="0"/>
              </a:rPr>
              <a:t>）</a:t>
            </a:r>
            <a:r>
              <a:rPr lang="zh-CN" altLang="zh-CN" sz="1600" b="1" kern="100" dirty="0">
                <a:latin typeface="Calibri" panose="020F0502020204030204" pitchFamily="34" charset="0"/>
                <a:cs typeface="Times New Roman" panose="02020603050405020304" pitchFamily="18" charset="0"/>
              </a:rPr>
              <a:t>《法言</a:t>
            </a:r>
            <a:r>
              <a:rPr lang="en-US" altLang="zh-CN" sz="1600" b="1" kern="100" dirty="0">
                <a:latin typeface="Calibri" panose="020F0502020204030204" pitchFamily="34" charset="0"/>
                <a:cs typeface="Times New Roman" panose="02020603050405020304" pitchFamily="18" charset="0"/>
              </a:rPr>
              <a:t>•</a:t>
            </a:r>
            <a:r>
              <a:rPr lang="zh-CN" altLang="zh-CN" sz="1600" b="1" kern="100" dirty="0">
                <a:latin typeface="Calibri" panose="020F0502020204030204" pitchFamily="34" charset="0"/>
                <a:cs typeface="Times New Roman" panose="02020603050405020304" pitchFamily="18" charset="0"/>
              </a:rPr>
              <a:t>问神》</a:t>
            </a:r>
            <a:r>
              <a:rPr lang="zh-CN" altLang="en-US" sz="1600" b="1" kern="100" dirty="0">
                <a:latin typeface="Calibri" panose="020F0502020204030204" pitchFamily="34" charset="0"/>
                <a:cs typeface="Times New Roman" panose="02020603050405020304" pitchFamily="18" charset="0"/>
              </a:rPr>
              <a:t>：</a:t>
            </a:r>
            <a:r>
              <a:rPr lang="zh-CN" altLang="zh-CN" sz="1600" b="1" kern="100" dirty="0">
                <a:latin typeface="Calibri" panose="020F0502020204030204" pitchFamily="34" charset="0"/>
                <a:cs typeface="Times New Roman" panose="02020603050405020304" pitchFamily="18" charset="0"/>
              </a:rPr>
              <a:t>故言，心声也；</a:t>
            </a:r>
            <a:r>
              <a:rPr lang="zh-CN" altLang="zh-CN" sz="1600" b="1" kern="100" dirty="0">
                <a:solidFill>
                  <a:srgbClr val="811C17"/>
                </a:solidFill>
                <a:latin typeface="Calibri" panose="020F0502020204030204" pitchFamily="34" charset="0"/>
                <a:cs typeface="Times New Roman" panose="02020603050405020304" pitchFamily="18" charset="0"/>
              </a:rPr>
              <a:t>书，心画也</a:t>
            </a:r>
            <a:r>
              <a:rPr lang="zh-CN" altLang="zh-CN" sz="1600" b="1" kern="100" dirty="0">
                <a:latin typeface="Calibri" panose="020F0502020204030204" pitchFamily="34" charset="0"/>
                <a:cs typeface="Times New Roman" panose="02020603050405020304" pitchFamily="18" charset="0"/>
              </a:rPr>
              <a:t>。声画形，君子小人见矣。声画者，君子小人之所以动情乎？</a:t>
            </a:r>
            <a:endParaRPr lang="en-US" altLang="zh-CN" sz="1600" b="1" kern="100" dirty="0">
              <a:solidFill>
                <a:srgbClr val="006600"/>
              </a:solidFill>
              <a:latin typeface="等线" panose="02010600030101010101" pitchFamily="2" charset="-122"/>
              <a:ea typeface="新宋体" panose="02010609030101010101" pitchFamily="49" charset="-122"/>
              <a:cs typeface="Times New Roman" panose="02020603050405020304" pitchFamily="18" charset="0"/>
            </a:endParaRPr>
          </a:p>
          <a:p>
            <a:pPr marL="285750" indent="-285750">
              <a:lnSpc>
                <a:spcPct val="140000"/>
              </a:lnSpc>
              <a:buFont typeface="Arial" panose="020B0604020202020204" pitchFamily="34" charset="0"/>
              <a:buChar char="•"/>
            </a:pPr>
            <a:r>
              <a:rPr lang="zh-CN" altLang="en-US" sz="1600" b="1" kern="100" dirty="0">
                <a:latin typeface="Calibri" panose="020F0502020204030204" pitchFamily="34" charset="0"/>
                <a:cs typeface="Times New Roman" panose="02020603050405020304" pitchFamily="18" charset="0"/>
              </a:rPr>
              <a:t>北宋</a:t>
            </a:r>
            <a:r>
              <a:rPr lang="zh-CN" altLang="zh-CN" sz="1600" b="1" kern="100" dirty="0">
                <a:latin typeface="Calibri" panose="020F0502020204030204" pitchFamily="34" charset="0"/>
                <a:cs typeface="Times New Roman" panose="02020603050405020304" pitchFamily="18" charset="0"/>
              </a:rPr>
              <a:t>郭若虚（</a:t>
            </a:r>
            <a:r>
              <a:rPr lang="en-US" altLang="zh-CN" sz="1600" b="1" kern="100" dirty="0">
                <a:latin typeface="Calibri" panose="020F0502020204030204" pitchFamily="34" charset="0"/>
                <a:cs typeface="Times New Roman" panose="02020603050405020304" pitchFamily="18" charset="0"/>
              </a:rPr>
              <a:t>1041-1100</a:t>
            </a:r>
            <a:r>
              <a:rPr lang="zh-CN" altLang="zh-CN" sz="1600" b="1" kern="100" dirty="0">
                <a:latin typeface="Calibri" panose="020F0502020204030204" pitchFamily="34" charset="0"/>
                <a:cs typeface="Times New Roman" panose="02020603050405020304" pitchFamily="18" charset="0"/>
              </a:rPr>
              <a:t>）《图画见闻志》</a:t>
            </a:r>
            <a:r>
              <a:rPr lang="zh-CN" altLang="en-US" sz="1600" b="1" kern="100" dirty="0">
                <a:latin typeface="Calibri" panose="020F0502020204030204" pitchFamily="34" charset="0"/>
                <a:cs typeface="Times New Roman" panose="02020603050405020304" pitchFamily="18" charset="0"/>
              </a:rPr>
              <a:t>：</a:t>
            </a:r>
            <a:r>
              <a:rPr lang="zh-CN" altLang="zh-CN" sz="1600" b="1" kern="100" dirty="0">
                <a:solidFill>
                  <a:srgbClr val="811C17"/>
                </a:solidFill>
                <a:latin typeface="Calibri" panose="020F0502020204030204" pitchFamily="34" charset="0"/>
                <a:cs typeface="Times New Roman" panose="02020603050405020304" pitchFamily="18" charset="0"/>
              </a:rPr>
              <a:t>本自心源，</a:t>
            </a:r>
            <a:r>
              <a:rPr lang="zh-CN" altLang="zh-CN" sz="1600" b="1" kern="100" dirty="0">
                <a:latin typeface="Calibri" panose="020F0502020204030204" pitchFamily="34" charset="0"/>
                <a:cs typeface="Times New Roman" panose="02020603050405020304" pitchFamily="18" charset="0"/>
              </a:rPr>
              <a:t>想成形迹，</a:t>
            </a:r>
            <a:r>
              <a:rPr lang="zh-CN" altLang="zh-CN" sz="1600" b="1" kern="100" dirty="0">
                <a:solidFill>
                  <a:srgbClr val="811C17"/>
                </a:solidFill>
                <a:latin typeface="Calibri" panose="020F0502020204030204" pitchFamily="34" charset="0"/>
                <a:cs typeface="Times New Roman" panose="02020603050405020304" pitchFamily="18" charset="0"/>
              </a:rPr>
              <a:t>迹与心合</a:t>
            </a:r>
            <a:r>
              <a:rPr lang="zh-CN" altLang="zh-CN" sz="1600" b="1" kern="100" dirty="0">
                <a:latin typeface="Calibri" panose="020F0502020204030204" pitchFamily="34" charset="0"/>
                <a:cs typeface="Times New Roman" panose="02020603050405020304" pitchFamily="18" charset="0"/>
              </a:rPr>
              <a:t>……矧乎书画，</a:t>
            </a:r>
            <a:r>
              <a:rPr lang="zh-CN" altLang="zh-CN" sz="1600" b="1" kern="100" dirty="0">
                <a:solidFill>
                  <a:srgbClr val="811C17"/>
                </a:solidFill>
                <a:latin typeface="Calibri" panose="020F0502020204030204" pitchFamily="34" charset="0"/>
                <a:cs typeface="Times New Roman" panose="02020603050405020304" pitchFamily="18" charset="0"/>
              </a:rPr>
              <a:t>发之于情思，契之于绡楮</a:t>
            </a:r>
            <a:r>
              <a:rPr lang="en-US" altLang="zh-CN" sz="1600" b="1" kern="100" dirty="0">
                <a:latin typeface="Calibri" panose="020F0502020204030204" pitchFamily="34" charset="0"/>
                <a:cs typeface="Times New Roman" panose="02020603050405020304" pitchFamily="18" charset="0"/>
              </a:rPr>
              <a:t>……</a:t>
            </a:r>
            <a:r>
              <a:rPr lang="zh-CN" altLang="zh-CN" sz="1800" b="1" dirty="0">
                <a:solidFill>
                  <a:srgbClr val="811C17"/>
                </a:solidFill>
                <a:effectLst/>
                <a:ea typeface="新宋体" panose="02010609030101010101" pitchFamily="49" charset="-122"/>
                <a:cs typeface="Times New Roman" panose="02020603050405020304" pitchFamily="18" charset="0"/>
              </a:rPr>
              <a:t>夫画犹书</a:t>
            </a:r>
            <a:r>
              <a:rPr lang="zh-CN" altLang="zh-CN" sz="1800" b="1" dirty="0">
                <a:effectLst/>
                <a:ea typeface="新宋体" panose="02010609030101010101" pitchFamily="49" charset="-122"/>
                <a:cs typeface="Times New Roman" panose="02020603050405020304" pitchFamily="18" charset="0"/>
              </a:rPr>
              <a:t>也。</a:t>
            </a:r>
            <a:endParaRPr lang="en-US"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40000"/>
              </a:lnSpc>
            </a:pPr>
            <a:endParaRPr lang="en-US" altLang="zh-CN" sz="1600" b="1" kern="100" dirty="0">
              <a:solidFill>
                <a:srgbClr val="006600"/>
              </a:solidFill>
              <a:latin typeface="等线" panose="02010600030101010101" pitchFamily="2" charset="-122"/>
              <a:ea typeface="新宋体" panose="02010609030101010101" pitchFamily="49" charset="-122"/>
              <a:cs typeface="Times New Roman" panose="02020603050405020304" pitchFamily="18" charset="0"/>
            </a:endParaRPr>
          </a:p>
          <a:p>
            <a:pPr>
              <a:lnSpc>
                <a:spcPct val="140000"/>
              </a:lnSpc>
            </a:pPr>
            <a:r>
              <a:rPr lang="zh-CN" altLang="en-US" sz="1600" b="1" kern="100" dirty="0">
                <a:solidFill>
                  <a:srgbClr val="006600"/>
                </a:solidFill>
                <a:latin typeface="等线" panose="02010600030101010101" pitchFamily="2" charset="-122"/>
                <a:ea typeface="新宋体" panose="02010609030101010101" pitchFamily="49" charset="-122"/>
                <a:cs typeface="Times New Roman" panose="02020603050405020304" pitchFamily="18" charset="0"/>
              </a:rPr>
              <a:t>书法的抒情性：</a:t>
            </a:r>
            <a:r>
              <a:rPr lang="zh-CN" altLang="zh-CN" sz="1600" b="1" dirty="0">
                <a:solidFill>
                  <a:srgbClr val="002060"/>
                </a:solidFill>
                <a:effectLst/>
                <a:ea typeface="新宋体" panose="02010609030101010101" pitchFamily="49" charset="-122"/>
                <a:cs typeface="Times New Roman" panose="02020603050405020304" pitchFamily="18" charset="0"/>
              </a:rPr>
              <a:t>情动观、性静观</a:t>
            </a:r>
            <a:endParaRPr lang="en-US" altLang="zh-CN" sz="1600" b="1" kern="100" dirty="0">
              <a:solidFill>
                <a:srgbClr val="002060"/>
              </a:solidFill>
              <a:latin typeface="等线" panose="02010600030101010101" pitchFamily="2" charset="-122"/>
              <a:ea typeface="新宋体" panose="02010609030101010101" pitchFamily="49" charset="-122"/>
              <a:cs typeface="Times New Roman" panose="02020603050405020304" pitchFamily="18" charset="0"/>
            </a:endParaRPr>
          </a:p>
          <a:p>
            <a:pPr marL="285750" indent="-285750">
              <a:lnSpc>
                <a:spcPct val="140000"/>
              </a:lnSpc>
              <a:buFont typeface="Arial" panose="020B0604020202020204" pitchFamily="34" charset="0"/>
              <a:buChar char="•"/>
            </a:pPr>
            <a:r>
              <a:rPr lang="zh-CN" altLang="en-US" sz="1600" b="1" kern="100" dirty="0">
                <a:solidFill>
                  <a:srgbClr val="811C17"/>
                </a:solidFill>
                <a:latin typeface="Calibri" panose="020F0502020204030204" pitchFamily="34" charset="0"/>
                <a:ea typeface="宋体" panose="02010600030101010101" pitchFamily="2" charset="-122"/>
                <a:cs typeface="Times New Roman" panose="02020603050405020304" pitchFamily="18" charset="0"/>
              </a:rPr>
              <a:t>情动观</a:t>
            </a:r>
            <a:r>
              <a:rPr lang="zh-CN" altLang="en-US" sz="1600" b="1" kern="100" dirty="0">
                <a:latin typeface="Calibri" panose="020F0502020204030204" pitchFamily="34" charset="0"/>
                <a:ea typeface="宋体" panose="02010600030101010101" pitchFamily="2" charset="-122"/>
                <a:cs typeface="Times New Roman" panose="02020603050405020304" pitchFamily="18" charset="0"/>
              </a:rPr>
              <a:t>：</a:t>
            </a: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书法作品中的点、线、笔画承载书写者的情感</a:t>
            </a:r>
            <a:endParaRPr lang="en-US"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85750">
              <a:lnSpc>
                <a:spcPct val="140000"/>
              </a:lnSpc>
              <a:buFont typeface="Arial" panose="020B0604020202020204" pitchFamily="34" charset="0"/>
              <a:buChar char="•"/>
            </a:pPr>
            <a:r>
              <a:rPr lang="zh-CN" altLang="zh-CN" sz="1600" b="1" kern="100" dirty="0">
                <a:solidFill>
                  <a:srgbClr val="811C17"/>
                </a:solidFill>
                <a:latin typeface="Calibri" panose="020F0502020204030204" pitchFamily="34" charset="0"/>
                <a:cs typeface="Times New Roman" panose="02020603050405020304" pitchFamily="18" charset="0"/>
              </a:rPr>
              <a:t>性静观</a:t>
            </a:r>
            <a:r>
              <a:rPr lang="zh-CN" altLang="en-US" sz="1600" b="1" kern="100" dirty="0">
                <a:solidFill>
                  <a:srgbClr val="811C17"/>
                </a:solidFill>
                <a:latin typeface="Calibri" panose="020F0502020204030204" pitchFamily="34" charset="0"/>
                <a:cs typeface="Times New Roman" panose="02020603050405020304" pitchFamily="18" charset="0"/>
              </a:rPr>
              <a:t>：</a:t>
            </a:r>
            <a:r>
              <a:rPr lang="zh-CN" altLang="zh-CN" sz="1600" b="1" kern="100" dirty="0">
                <a:latin typeface="Calibri" panose="020F0502020204030204" pitchFamily="34" charset="0"/>
                <a:cs typeface="Times New Roman" panose="02020603050405020304" pitchFamily="18" charset="0"/>
              </a:rPr>
              <a:t>书法作</a:t>
            </a: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品</a:t>
            </a:r>
            <a:r>
              <a:rPr lang="zh-CN" altLang="zh-CN" sz="1600" b="1" kern="100" dirty="0">
                <a:latin typeface="Calibri" panose="020F0502020204030204" pitchFamily="34" charset="0"/>
                <a:cs typeface="Times New Roman" panose="02020603050405020304" pitchFamily="18" charset="0"/>
              </a:rPr>
              <a:t>是书写者的德性、德行、品藻、学养、才情、志意等在艺术层</a:t>
            </a:r>
            <a:endParaRPr lang="en-US" altLang="zh-CN" sz="1600" b="1" kern="100" dirty="0">
              <a:latin typeface="Calibri" panose="020F0502020204030204" pitchFamily="34" charset="0"/>
              <a:cs typeface="Times New Roman" panose="02020603050405020304" pitchFamily="18" charset="0"/>
            </a:endParaRPr>
          </a:p>
          <a:p>
            <a:pPr>
              <a:lnSpc>
                <a:spcPct val="140000"/>
              </a:lnSpc>
            </a:pPr>
            <a:r>
              <a:rPr lang="en-US" altLang="zh-CN" sz="1600" b="1" kern="100" dirty="0">
                <a:latin typeface="Calibri" panose="020F0502020204030204" pitchFamily="34" charset="0"/>
                <a:cs typeface="Times New Roman" panose="02020603050405020304" pitchFamily="18" charset="0"/>
              </a:rPr>
              <a:t>                         </a:t>
            </a:r>
            <a:r>
              <a:rPr lang="zh-CN" altLang="zh-CN" sz="1600" b="1" kern="100" dirty="0">
                <a:latin typeface="Calibri" panose="020F0502020204030204" pitchFamily="34" charset="0"/>
                <a:cs typeface="Times New Roman" panose="02020603050405020304" pitchFamily="18" charset="0"/>
              </a:rPr>
              <a:t>面上的反映</a:t>
            </a:r>
            <a:r>
              <a:rPr lang="zh-CN" altLang="en-US" sz="1600" b="1" kern="100" dirty="0">
                <a:latin typeface="Calibri" panose="020F0502020204030204" pitchFamily="34" charset="0"/>
                <a:cs typeface="Times New Roman" panose="02020603050405020304" pitchFamily="18" charset="0"/>
              </a:rPr>
              <a:t>；</a:t>
            </a:r>
            <a:r>
              <a:rPr lang="zh-CN" altLang="zh-CN" sz="1600" b="1" kern="100" dirty="0">
                <a:latin typeface="Calibri" panose="020F0502020204030204" pitchFamily="34" charset="0"/>
                <a:cs typeface="Times New Roman" panose="02020603050405020304" pitchFamily="18" charset="0"/>
              </a:rPr>
              <a:t>“书，如也，如其学，如其才，如其志，总之曰如其人而</a:t>
            </a:r>
            <a:r>
              <a:rPr lang="en-US" altLang="zh-CN" sz="1600" b="1" kern="100" dirty="0">
                <a:latin typeface="Calibri" panose="020F0502020204030204" pitchFamily="34" charset="0"/>
                <a:cs typeface="Times New Roman" panose="02020603050405020304" pitchFamily="18" charset="0"/>
              </a:rPr>
              <a:t> </a:t>
            </a:r>
            <a:r>
              <a:rPr lang="zh-CN" altLang="zh-CN" sz="1600" b="1" kern="100" dirty="0">
                <a:latin typeface="Calibri" panose="020F0502020204030204" pitchFamily="34" charset="0"/>
                <a:cs typeface="Times New Roman" panose="02020603050405020304" pitchFamily="18" charset="0"/>
              </a:rPr>
              <a:t>已”</a:t>
            </a:r>
            <a:endParaRPr lang="en-US" altLang="zh-CN" sz="1600" b="1" kern="100" dirty="0">
              <a:latin typeface="Calibri" panose="020F0502020204030204" pitchFamily="34" charset="0"/>
              <a:cs typeface="Times New Roman" panose="02020603050405020304" pitchFamily="18" charset="0"/>
            </a:endParaRPr>
          </a:p>
          <a:p>
            <a:pPr>
              <a:lnSpc>
                <a:spcPct val="140000"/>
              </a:lnSpc>
            </a:pPr>
            <a:r>
              <a:rPr lang="zh-CN" altLang="zh-CN" sz="1600" b="1" dirty="0">
                <a:solidFill>
                  <a:srgbClr val="811C17"/>
                </a:solidFill>
                <a:effectLst/>
                <a:ea typeface="新宋体" panose="02010609030101010101" pitchFamily="49" charset="-122"/>
                <a:cs typeface="Times New Roman" panose="02020603050405020304" pitchFamily="18" charset="0"/>
              </a:rPr>
              <a:t>书法艺术</a:t>
            </a:r>
            <a:r>
              <a:rPr lang="zh-CN" altLang="en-US" sz="1600" b="1" dirty="0">
                <a:solidFill>
                  <a:srgbClr val="811C17"/>
                </a:solidFill>
                <a:effectLst/>
                <a:ea typeface="新宋体" panose="02010609030101010101" pitchFamily="49" charset="-122"/>
                <a:cs typeface="Times New Roman" panose="02020603050405020304" pitchFamily="18" charset="0"/>
              </a:rPr>
              <a:t>的抒情性：</a:t>
            </a:r>
            <a:r>
              <a:rPr lang="zh-CN" altLang="zh-CN" sz="1600" b="1" dirty="0">
                <a:effectLst/>
                <a:ea typeface="新宋体" panose="02010609030101010101" pitchFamily="49" charset="-122"/>
                <a:cs typeface="Times New Roman" panose="02020603050405020304" pitchFamily="18" charset="0"/>
              </a:rPr>
              <a:t>“情动”和“性静”的辩证统一，是一种发乎于“情动”而止乎</a:t>
            </a:r>
            <a:endParaRPr lang="en-US" altLang="zh-CN" sz="1600" b="1" dirty="0">
              <a:effectLst/>
              <a:ea typeface="新宋体" panose="02010609030101010101" pitchFamily="49" charset="-122"/>
              <a:cs typeface="Times New Roman" panose="02020603050405020304" pitchFamily="18" charset="0"/>
            </a:endParaRPr>
          </a:p>
          <a:p>
            <a:pPr>
              <a:lnSpc>
                <a:spcPct val="140000"/>
              </a:lnSpc>
            </a:pPr>
            <a:r>
              <a:rPr lang="en-US" altLang="zh-CN" sz="1600" b="1" dirty="0">
                <a:ea typeface="新宋体" panose="02010609030101010101" pitchFamily="49" charset="-122"/>
                <a:cs typeface="Times New Roman" panose="02020603050405020304" pitchFamily="18" charset="0"/>
              </a:rPr>
              <a:t>                                         </a:t>
            </a:r>
            <a:r>
              <a:rPr lang="zh-CN" altLang="zh-CN" sz="1600" b="1" dirty="0">
                <a:effectLst/>
                <a:ea typeface="新宋体" panose="02010609030101010101" pitchFamily="49" charset="-122"/>
                <a:cs typeface="Times New Roman" panose="02020603050405020304" pitchFamily="18" charset="0"/>
              </a:rPr>
              <a:t>于“性静”的艺术表达形式。</a:t>
            </a:r>
            <a:endParaRPr lang="en-US" altLang="zh-CN" sz="1600" b="1"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536718401"/>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BEE32966-FE58-4B87-9F23-FE199C1417A0}"/>
              </a:ext>
            </a:extLst>
          </p:cNvPr>
          <p:cNvSpPr txBox="1"/>
          <p:nvPr/>
        </p:nvSpPr>
        <p:spPr>
          <a:xfrm>
            <a:off x="467544" y="530778"/>
            <a:ext cx="8208912" cy="3503395"/>
          </a:xfrm>
          <a:prstGeom prst="rect">
            <a:avLst/>
          </a:prstGeom>
          <a:noFill/>
        </p:spPr>
        <p:txBody>
          <a:bodyPr wrap="square" rtlCol="0">
            <a:spAutoFit/>
          </a:bodyPr>
          <a:lstStyle/>
          <a:p>
            <a:pPr>
              <a:lnSpc>
                <a:spcPct val="140000"/>
              </a:lnSpc>
            </a:pPr>
            <a:r>
              <a:rPr lang="zh-CN" altLang="zh-CN" sz="1600" b="1" dirty="0">
                <a:solidFill>
                  <a:srgbClr val="006600"/>
                </a:solidFill>
                <a:effectLst/>
                <a:ea typeface="新宋体" panose="02010609030101010101" pitchFamily="49" charset="-122"/>
                <a:cs typeface="Times New Roman" panose="02020603050405020304" pitchFamily="18" charset="0"/>
              </a:rPr>
              <a:t>“天人合一”的自然性</a:t>
            </a:r>
            <a:endParaRPr lang="en-US" altLang="zh-CN" sz="1600" b="1" dirty="0">
              <a:solidFill>
                <a:srgbClr val="006600"/>
              </a:solidFill>
              <a:effectLst/>
              <a:ea typeface="新宋体" panose="02010609030101010101" pitchFamily="49" charset="-122"/>
              <a:cs typeface="Times New Roman" panose="02020603050405020304" pitchFamily="18" charset="0"/>
            </a:endParaRPr>
          </a:p>
          <a:p>
            <a:pPr marL="285750" indent="-285750">
              <a:lnSpc>
                <a:spcPct val="140000"/>
              </a:lnSpc>
              <a:buFont typeface="Arial" panose="020B0604020202020204" pitchFamily="34" charset="0"/>
              <a:buChar char="•"/>
            </a:pP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东汉书法家蔡邕《九势八诀》</a:t>
            </a:r>
            <a:r>
              <a:rPr lang="zh-CN" altLang="en-US" sz="1600" b="1" kern="100" dirty="0">
                <a:latin typeface="Calibri" panose="020F0502020204030204" pitchFamily="34" charset="0"/>
                <a:ea typeface="宋体" panose="02010600030101010101" pitchFamily="2" charset="-122"/>
                <a:cs typeface="Times New Roman" panose="02020603050405020304" pitchFamily="18" charset="0"/>
              </a:rPr>
              <a:t>：</a:t>
            </a:r>
            <a:r>
              <a:rPr lang="zh-CN" altLang="zh-CN" sz="1600" b="1" kern="100" dirty="0">
                <a:solidFill>
                  <a:srgbClr val="811C17"/>
                </a:solidFill>
                <a:latin typeface="Calibri" panose="020F0502020204030204" pitchFamily="34" charset="0"/>
                <a:ea typeface="宋体" panose="02010600030101010101" pitchFamily="2" charset="-122"/>
                <a:cs typeface="Times New Roman" panose="02020603050405020304" pitchFamily="18" charset="0"/>
              </a:rPr>
              <a:t>夫书肇于自然</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，自然既立，阴阳生焉；阴阳既生，形势出矣。</a:t>
            </a:r>
            <a:endParaRPr lang="en-US" altLang="zh-CN" sz="1600" b="1" kern="100" dirty="0">
              <a:latin typeface="Calibri" panose="020F0502020204030204" pitchFamily="34" charset="0"/>
              <a:ea typeface="宋体" panose="02010600030101010101" pitchFamily="2" charset="-122"/>
              <a:cs typeface="Times New Roman" panose="02020603050405020304" pitchFamily="18" charset="0"/>
            </a:endParaRPr>
          </a:p>
          <a:p>
            <a:pPr marL="285750" indent="-285750">
              <a:lnSpc>
                <a:spcPct val="140000"/>
              </a:lnSpc>
              <a:buFont typeface="Arial" panose="020B0604020202020204" pitchFamily="34" charset="0"/>
              <a:buChar char="•"/>
            </a:pP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东晋书法家王羲之（</a:t>
            </a:r>
            <a:r>
              <a:rPr lang="en-US" altLang="zh-CN" sz="1600" b="1" kern="100" dirty="0">
                <a:latin typeface="Calibri" panose="020F0502020204030204" pitchFamily="34" charset="0"/>
                <a:ea typeface="宋体" panose="02010600030101010101" pitchFamily="2" charset="-122"/>
                <a:cs typeface="Times New Roman" panose="02020603050405020304" pitchFamily="18" charset="0"/>
              </a:rPr>
              <a:t>303-361</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1600" b="1" kern="100" dirty="0">
                <a:latin typeface="Calibri" panose="020F0502020204030204" pitchFamily="34" charset="0"/>
                <a:ea typeface="宋体" panose="02010600030101010101" pitchFamily="2" charset="-122"/>
                <a:cs typeface="Times New Roman" panose="02020603050405020304" pitchFamily="18" charset="0"/>
              </a:rPr>
              <a:t>：</a:t>
            </a:r>
            <a:r>
              <a:rPr lang="zh-CN" altLang="zh-CN" sz="1600" b="1" kern="100" dirty="0">
                <a:latin typeface="Calibri" panose="020F0502020204030204" pitchFamily="34" charset="0"/>
                <a:cs typeface="Times New Roman" panose="02020603050405020304" pitchFamily="18" charset="0"/>
              </a:rPr>
              <a:t>将鹅颈项婉转</a:t>
            </a:r>
            <a:r>
              <a:rPr lang="zh-CN" altLang="en-US" sz="1600" b="1" kern="100" dirty="0">
                <a:latin typeface="Calibri" panose="020F0502020204030204" pitchFamily="34" charset="0"/>
                <a:cs typeface="Times New Roman" panose="02020603050405020304" pitchFamily="18" charset="0"/>
              </a:rPr>
              <a:t>的</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动作吸纳进书法创作，形成其独特的用笔使转的笔法特征</a:t>
            </a:r>
            <a:r>
              <a:rPr lang="zh-CN" altLang="en-US" sz="1600" b="1" kern="100" dirty="0">
                <a:latin typeface="Calibri" panose="020F0502020204030204" pitchFamily="34" charset="0"/>
                <a:ea typeface="宋体" panose="02010600030101010101" pitchFamily="2" charset="-122"/>
                <a:cs typeface="Times New Roman" panose="02020603050405020304" pitchFamily="18" charset="0"/>
              </a:rPr>
              <a:t>。</a:t>
            </a:r>
            <a:endParaRPr lang="en-US" altLang="zh-CN" sz="1600" b="1" kern="100" dirty="0">
              <a:latin typeface="Calibri" panose="020F0502020204030204" pitchFamily="34" charset="0"/>
              <a:ea typeface="宋体" panose="02010600030101010101" pitchFamily="2" charset="-122"/>
              <a:cs typeface="Times New Roman" panose="02020603050405020304" pitchFamily="18" charset="0"/>
            </a:endParaRPr>
          </a:p>
          <a:p>
            <a:pPr marL="285750" indent="-285750">
              <a:lnSpc>
                <a:spcPct val="140000"/>
              </a:lnSpc>
              <a:buFont typeface="Arial" panose="020B0604020202020204" pitchFamily="34" charset="0"/>
              <a:buChar char="•"/>
            </a:pPr>
            <a:r>
              <a:rPr lang="zh-CN" altLang="en-US" sz="1600" b="1" kern="100" dirty="0">
                <a:latin typeface="Calibri" panose="020F0502020204030204" pitchFamily="34" charset="0"/>
                <a:ea typeface="宋体" panose="02010600030101010101" pitchFamily="2" charset="-122"/>
                <a:cs typeface="Times New Roman" panose="02020603050405020304" pitchFamily="18" charset="0"/>
              </a:rPr>
              <a:t>唐代</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草书家怀素（</a:t>
            </a:r>
            <a:r>
              <a:rPr lang="en-US" altLang="zh-CN" sz="1600" b="1" kern="100" dirty="0">
                <a:latin typeface="Calibri" panose="020F0502020204030204" pitchFamily="34" charset="0"/>
                <a:ea typeface="宋体" panose="02010600030101010101" pitchFamily="2" charset="-122"/>
                <a:cs typeface="Times New Roman" panose="02020603050405020304" pitchFamily="18" charset="0"/>
              </a:rPr>
              <a:t>725-785</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1600" b="1" kern="100" dirty="0">
                <a:latin typeface="Calibri" panose="020F0502020204030204" pitchFamily="34" charset="0"/>
                <a:ea typeface="宋体" panose="02010600030101010101" pitchFamily="2" charset="-122"/>
                <a:cs typeface="Times New Roman" panose="02020603050405020304" pitchFamily="18" charset="0"/>
              </a:rPr>
              <a:t>：</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在行旅中夜闻嘉陵江水声，由此悟到草书的节奏和气势</a:t>
            </a:r>
            <a:r>
              <a:rPr lang="zh-CN" altLang="en-US" sz="1600" b="1" kern="100" dirty="0">
                <a:latin typeface="Calibri" panose="020F0502020204030204" pitchFamily="34" charset="0"/>
                <a:ea typeface="宋体" panose="02010600030101010101" pitchFamily="2" charset="-122"/>
                <a:cs typeface="Times New Roman" panose="02020603050405020304" pitchFamily="18" charset="0"/>
              </a:rPr>
              <a:t>。</a:t>
            </a:r>
            <a:endParaRPr lang="en-US" altLang="zh-CN" sz="1600" b="1" kern="100" dirty="0">
              <a:latin typeface="Calibri" panose="020F0502020204030204" pitchFamily="34" charset="0"/>
              <a:ea typeface="宋体" panose="02010600030101010101" pitchFamily="2" charset="-122"/>
              <a:cs typeface="Times New Roman" panose="02020603050405020304" pitchFamily="18" charset="0"/>
            </a:endParaRPr>
          </a:p>
          <a:p>
            <a:pPr marL="285750" indent="-285750" algn="just">
              <a:lnSpc>
                <a:spcPct val="140000"/>
              </a:lnSpc>
              <a:buFont typeface="Arial" panose="020B0604020202020204" pitchFamily="34" charset="0"/>
              <a:buChar char="•"/>
            </a:pPr>
            <a:r>
              <a:rPr lang="zh-CN" altLang="zh-CN" sz="1600" b="1" kern="100" dirty="0">
                <a:solidFill>
                  <a:srgbClr val="811C17"/>
                </a:solidFill>
                <a:effectLst/>
                <a:latin typeface="等线" panose="02010600030101010101" pitchFamily="2" charset="-122"/>
                <a:ea typeface="新宋体" panose="02010609030101010101" pitchFamily="49" charset="-122"/>
                <a:cs typeface="Times New Roman" panose="02020603050405020304" pitchFamily="18" charset="0"/>
              </a:rPr>
              <a:t>书法的本质特征</a:t>
            </a:r>
            <a:r>
              <a:rPr lang="zh-CN" altLang="en-US" sz="1600" b="1" kern="100" dirty="0">
                <a:solidFill>
                  <a:srgbClr val="811C17"/>
                </a:solidFill>
                <a:effectLst/>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effectLst/>
                <a:latin typeface="等线" panose="02010600030101010101" pitchFamily="2" charset="-122"/>
                <a:ea typeface="新宋体" panose="02010609030101010101" pitchFamily="49" charset="-122"/>
                <a:cs typeface="Times New Roman" panose="02020603050405020304" pitchFamily="18" charset="0"/>
              </a:rPr>
              <a:t>一种“天人合一”的自然性。这种自然性既蕴于书法形体，又超越书法形体，是一种本真澄明之美。</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书写者既取象于天地，又取象于人文</a:t>
            </a:r>
            <a:r>
              <a:rPr lang="zh-CN" altLang="en-US" sz="1600" b="1" kern="100" dirty="0">
                <a:latin typeface="Calibri" panose="020F0502020204030204" pitchFamily="34" charset="0"/>
                <a:ea typeface="宋体" panose="02010600030101010101" pitchFamily="2" charset="-122"/>
                <a:cs typeface="Times New Roman" panose="02020603050405020304" pitchFamily="18" charset="0"/>
              </a:rPr>
              <a:t>，而后把握宇宙的规律且与内心的情感结构相互调谐，故书</a:t>
            </a:r>
            <a:r>
              <a:rPr lang="zh-CN" altLang="zh-CN" sz="1600" b="1" kern="100" dirty="0">
                <a:latin typeface="Calibri" panose="020F0502020204030204" pitchFamily="34" charset="0"/>
                <a:ea typeface="宋体" panose="02010600030101010101" pitchFamily="2" charset="-122"/>
                <a:cs typeface="Times New Roman" panose="02020603050405020304" pitchFamily="18" charset="0"/>
              </a:rPr>
              <a:t>法作品既是书写者对自然生命美的感性释放，又是书写者对艺术本质美的理性歌颂。</a:t>
            </a:r>
            <a:endParaRPr lang="en-US" altLang="zh-CN" sz="1600" b="1"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descr="白板上的文字&#10;&#10;中度可信度描述已自动生成">
            <a:extLst>
              <a:ext uri="{FF2B5EF4-FFF2-40B4-BE49-F238E27FC236}">
                <a16:creationId xmlns:a16="http://schemas.microsoft.com/office/drawing/2014/main" xmlns="" id="{113C71A3-80F7-7E3D-7646-3FE110DDAAE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21595" y="4047865"/>
            <a:ext cx="3141223" cy="1806898"/>
          </a:xfrm>
          <a:prstGeom prst="rect">
            <a:avLst/>
          </a:prstGeom>
        </p:spPr>
      </p:pic>
      <p:sp>
        <p:nvSpPr>
          <p:cNvPr id="5" name="文本框 4">
            <a:extLst>
              <a:ext uri="{FF2B5EF4-FFF2-40B4-BE49-F238E27FC236}">
                <a16:creationId xmlns:a16="http://schemas.microsoft.com/office/drawing/2014/main" xmlns="" id="{3E3AB144-3675-D503-C744-871371DE6C4D}"/>
              </a:ext>
            </a:extLst>
          </p:cNvPr>
          <p:cNvSpPr txBox="1"/>
          <p:nvPr/>
        </p:nvSpPr>
        <p:spPr>
          <a:xfrm>
            <a:off x="5792106" y="5986736"/>
            <a:ext cx="1660214" cy="338554"/>
          </a:xfrm>
          <a:prstGeom prst="rect">
            <a:avLst/>
          </a:prstGeom>
          <a:noFill/>
        </p:spPr>
        <p:txBody>
          <a:bodyPr wrap="square" rtlCol="0">
            <a:spAutoFit/>
          </a:bodyPr>
          <a:lstStyle/>
          <a:p>
            <a:r>
              <a:rPr lang="zh-CN" altLang="en-US" sz="1600" b="1" dirty="0">
                <a:solidFill>
                  <a:srgbClr val="002060"/>
                </a:solidFill>
              </a:rPr>
              <a:t>怀素的狂草书法</a:t>
            </a:r>
          </a:p>
        </p:txBody>
      </p:sp>
      <p:pic>
        <p:nvPicPr>
          <p:cNvPr id="7" name="图片 6" descr="日历&#10;&#10;低可信度描述已自动生成">
            <a:extLst>
              <a:ext uri="{FF2B5EF4-FFF2-40B4-BE49-F238E27FC236}">
                <a16:creationId xmlns:a16="http://schemas.microsoft.com/office/drawing/2014/main" xmlns="" id="{931B2D0F-EF14-4D3F-C31C-1F7C6283D2E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9592" y="4158794"/>
            <a:ext cx="3141223" cy="1808408"/>
          </a:xfrm>
          <a:prstGeom prst="rect">
            <a:avLst/>
          </a:prstGeom>
        </p:spPr>
      </p:pic>
      <p:sp>
        <p:nvSpPr>
          <p:cNvPr id="8" name="文本框 7">
            <a:extLst>
              <a:ext uri="{FF2B5EF4-FFF2-40B4-BE49-F238E27FC236}">
                <a16:creationId xmlns:a16="http://schemas.microsoft.com/office/drawing/2014/main" xmlns="" id="{E3C2AE42-4112-4C0E-44E4-F63C5B03C3D0}"/>
              </a:ext>
            </a:extLst>
          </p:cNvPr>
          <p:cNvSpPr txBox="1"/>
          <p:nvPr/>
        </p:nvSpPr>
        <p:spPr>
          <a:xfrm>
            <a:off x="1404755" y="6075018"/>
            <a:ext cx="2130896" cy="338554"/>
          </a:xfrm>
          <a:prstGeom prst="rect">
            <a:avLst/>
          </a:prstGeom>
          <a:noFill/>
        </p:spPr>
        <p:txBody>
          <a:bodyPr wrap="square" rtlCol="0">
            <a:spAutoFit/>
          </a:bodyPr>
          <a:lstStyle/>
          <a:p>
            <a:r>
              <a:rPr lang="zh-CN" altLang="zh-CN" sz="16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rPr>
              <a:t>王羲之</a:t>
            </a:r>
            <a:r>
              <a:rPr lang="zh-CN" altLang="en-US" sz="16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rPr>
              <a:t>的</a:t>
            </a:r>
            <a:r>
              <a:rPr lang="en-US" altLang="zh-CN" sz="16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rPr>
              <a:t>《</a:t>
            </a:r>
            <a:r>
              <a:rPr lang="zh-CN" altLang="en-US" sz="16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rPr>
              <a:t>行穰帖</a:t>
            </a:r>
            <a:r>
              <a:rPr lang="en-US" altLang="zh-CN" sz="16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rPr>
              <a:t>》</a:t>
            </a:r>
            <a:endParaRPr lang="zh-CN" altLang="en-US" sz="1600" dirty="0">
              <a:solidFill>
                <a:srgbClr val="002060"/>
              </a:solidFill>
            </a:endParaRPr>
          </a:p>
        </p:txBody>
      </p:sp>
    </p:spTree>
    <p:extLst>
      <p:ext uri="{BB962C8B-B14F-4D97-AF65-F5344CB8AC3E}">
        <p14:creationId xmlns:p14="http://schemas.microsoft.com/office/powerpoint/2010/main" xmlns="" val="2006847855"/>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26782229-3DAB-4D5E-8F24-61312C421953}"/>
              </a:ext>
            </a:extLst>
          </p:cNvPr>
          <p:cNvSpPr txBox="1"/>
          <p:nvPr/>
        </p:nvSpPr>
        <p:spPr>
          <a:xfrm>
            <a:off x="317962" y="620688"/>
            <a:ext cx="6846326" cy="5590120"/>
          </a:xfrm>
          <a:prstGeom prst="rect">
            <a:avLst/>
          </a:prstGeom>
          <a:noFill/>
        </p:spPr>
        <p:txBody>
          <a:bodyPr wrap="square" rtlCol="0">
            <a:spAutoFit/>
          </a:bodyPr>
          <a:lstStyle/>
          <a:p>
            <a:pPr>
              <a:lnSpc>
                <a:spcPct val="150000"/>
              </a:lnSpc>
            </a:pPr>
            <a:r>
              <a:rPr lang="zh-CN" altLang="en-US" sz="1600" b="1" dirty="0">
                <a:solidFill>
                  <a:srgbClr val="811C17"/>
                </a:solidFill>
              </a:rPr>
              <a:t>三、中国书法在美国现代社会中的接受现状</a:t>
            </a:r>
            <a:endParaRPr lang="en-US" altLang="zh-CN" sz="1600" b="1" dirty="0">
              <a:solidFill>
                <a:srgbClr val="811C17"/>
              </a:solidFill>
            </a:endParaRPr>
          </a:p>
          <a:p>
            <a:pPr>
              <a:lnSpc>
                <a:spcPct val="150000"/>
              </a:lnSpc>
            </a:pPr>
            <a:r>
              <a:rPr lang="zh-CN" altLang="en-US" sz="1600" b="1" kern="100" dirty="0">
                <a:solidFill>
                  <a:srgbClr val="002060"/>
                </a:solidFill>
                <a:effectLst/>
                <a:latin typeface="Times New Roman" panose="02020603050405020304" pitchFamily="18" charset="0"/>
                <a:ea typeface="新宋体" panose="02010609030101010101" pitchFamily="49" charset="-122"/>
                <a:cs typeface="Times New Roman" panose="02020603050405020304" pitchFamily="18" charset="0"/>
              </a:rPr>
              <a:t>美国民众</a:t>
            </a:r>
            <a:r>
              <a:rPr lang="zh-CN" altLang="zh-CN" sz="1600" b="1" kern="100" dirty="0">
                <a:solidFill>
                  <a:srgbClr val="002060"/>
                </a:solidFill>
                <a:latin typeface="Times New Roman" panose="02020603050405020304" pitchFamily="18" charset="0"/>
                <a:ea typeface="新宋体" panose="02010609030101010101" pitchFamily="49" charset="-122"/>
                <a:cs typeface="Times New Roman" panose="02020603050405020304" pitchFamily="18" charset="0"/>
              </a:rPr>
              <a:t>了解中国书法</a:t>
            </a:r>
            <a:r>
              <a:rPr lang="zh-CN" altLang="en-US" sz="1600" b="1" kern="100" dirty="0">
                <a:solidFill>
                  <a:srgbClr val="002060"/>
                </a:solidFill>
                <a:effectLst/>
                <a:latin typeface="Times New Roman" panose="02020603050405020304" pitchFamily="18" charset="0"/>
                <a:ea typeface="新宋体" panose="02010609030101010101" pitchFamily="49" charset="-122"/>
                <a:cs typeface="Times New Roman" panose="02020603050405020304" pitchFamily="18" charset="0"/>
              </a:rPr>
              <a:t>的</a:t>
            </a:r>
            <a:r>
              <a:rPr lang="zh-CN" altLang="zh-CN" sz="1600" b="1" kern="100" dirty="0">
                <a:solidFill>
                  <a:srgbClr val="002060"/>
                </a:solidFill>
                <a:effectLst/>
                <a:latin typeface="Times New Roman" panose="02020603050405020304" pitchFamily="18" charset="0"/>
                <a:ea typeface="新宋体" panose="02010609030101010101" pitchFamily="49" charset="-122"/>
                <a:cs typeface="Times New Roman" panose="02020603050405020304" pitchFamily="18" charset="0"/>
              </a:rPr>
              <a:t>三个途径：</a:t>
            </a:r>
            <a:r>
              <a:rPr lang="en-US" altLang="zh-CN" sz="1600" b="1" kern="100" dirty="0">
                <a:solidFill>
                  <a:srgbClr val="002060"/>
                </a:solidFill>
                <a:effectLst/>
                <a:latin typeface="Times New Roman" panose="02020603050405020304" pitchFamily="18" charset="0"/>
                <a:ea typeface="新宋体" panose="02010609030101010101" pitchFamily="49" charset="-122"/>
                <a:cs typeface="Times New Roman" panose="02020603050405020304" pitchFamily="18" charset="0"/>
              </a:rPr>
              <a:t>1</a:t>
            </a:r>
            <a:r>
              <a:rPr lang="zh-CN" altLang="en-US" sz="1600" b="1" kern="100" dirty="0">
                <a:solidFill>
                  <a:srgbClr val="002060"/>
                </a:solidFill>
                <a:effectLst/>
                <a:latin typeface="Times New Roman" panose="02020603050405020304" pitchFamily="18" charset="0"/>
                <a:ea typeface="新宋体" panose="02010609030101010101" pitchFamily="49" charset="-122"/>
                <a:cs typeface="Times New Roman" panose="02020603050405020304" pitchFamily="18" charset="0"/>
              </a:rPr>
              <a:t>）</a:t>
            </a:r>
            <a:r>
              <a:rPr lang="zh-CN" altLang="zh-CN" sz="1600" b="1" kern="100" dirty="0">
                <a:solidFill>
                  <a:srgbClr val="002060"/>
                </a:solidFill>
                <a:effectLst/>
                <a:latin typeface="Times New Roman" panose="02020603050405020304" pitchFamily="18" charset="0"/>
                <a:ea typeface="新宋体" panose="02010609030101010101" pitchFamily="49" charset="-122"/>
                <a:cs typeface="Times New Roman" panose="02020603050405020304" pitchFamily="18" charset="0"/>
              </a:rPr>
              <a:t>收藏家</a:t>
            </a:r>
            <a:r>
              <a:rPr lang="zh-CN" altLang="zh-CN" sz="1600" b="1" kern="100" dirty="0">
                <a:solidFill>
                  <a:srgbClr val="002060"/>
                </a:solidFill>
                <a:effectLst/>
                <a:latin typeface="Calibri" panose="020F0502020204030204" pitchFamily="34" charset="0"/>
                <a:ea typeface="新宋体" panose="02010609030101010101" pitchFamily="49" charset="-122"/>
                <a:cs typeface="Calibri" panose="020F0502020204030204" pitchFamily="34" charset="0"/>
              </a:rPr>
              <a:t>—书法真迹</a:t>
            </a:r>
            <a:r>
              <a:rPr lang="zh-CN" altLang="zh-CN" sz="1600" b="1" kern="100" dirty="0">
                <a:solidFill>
                  <a:srgbClr val="002060"/>
                </a:solidFill>
                <a:effectLst/>
                <a:latin typeface="Times New Roman" panose="02020603050405020304" pitchFamily="18" charset="0"/>
                <a:ea typeface="新宋体" panose="02010609030101010101" pitchFamily="49" charset="-122"/>
                <a:cs typeface="Times New Roman" panose="02020603050405020304" pitchFamily="18" charset="0"/>
              </a:rPr>
              <a:t>展览；</a:t>
            </a:r>
            <a:r>
              <a:rPr lang="en-US" altLang="zh-CN" sz="1600" b="1" kern="100" dirty="0">
                <a:solidFill>
                  <a:srgbClr val="002060"/>
                </a:solidFill>
                <a:effectLst/>
                <a:latin typeface="Times New Roman" panose="02020603050405020304" pitchFamily="18" charset="0"/>
                <a:ea typeface="新宋体" panose="02010609030101010101" pitchFamily="49" charset="-122"/>
                <a:cs typeface="Times New Roman" panose="02020603050405020304" pitchFamily="18" charset="0"/>
              </a:rPr>
              <a:t>2</a:t>
            </a:r>
            <a:r>
              <a:rPr lang="zh-CN" altLang="en-US" sz="1600" b="1" kern="100" dirty="0">
                <a:solidFill>
                  <a:srgbClr val="002060"/>
                </a:solidFill>
                <a:effectLst/>
                <a:latin typeface="Times New Roman" panose="02020603050405020304" pitchFamily="18" charset="0"/>
                <a:ea typeface="新宋体" panose="02010609030101010101" pitchFamily="49" charset="-122"/>
                <a:cs typeface="Times New Roman" panose="02020603050405020304" pitchFamily="18" charset="0"/>
              </a:rPr>
              <a:t>）</a:t>
            </a:r>
            <a:r>
              <a:rPr lang="zh-CN" altLang="zh-CN" sz="1600" b="1" kern="100" dirty="0">
                <a:solidFill>
                  <a:srgbClr val="002060"/>
                </a:solidFill>
                <a:effectLst/>
                <a:latin typeface="Times New Roman" panose="02020603050405020304" pitchFamily="18" charset="0"/>
                <a:ea typeface="新宋体" panose="02010609030101010101" pitchFamily="49" charset="-122"/>
                <a:cs typeface="Times New Roman" panose="02020603050405020304" pitchFamily="18" charset="0"/>
              </a:rPr>
              <a:t>研究者—书法研究</a:t>
            </a:r>
            <a:r>
              <a:rPr lang="zh-CN" altLang="zh-CN" sz="1600" b="1" kern="100" dirty="0">
                <a:solidFill>
                  <a:srgbClr val="002060"/>
                </a:solidFill>
                <a:latin typeface="Times New Roman" panose="02020603050405020304" pitchFamily="18" charset="0"/>
                <a:ea typeface="新宋体" panose="02010609030101010101" pitchFamily="49" charset="-122"/>
                <a:cs typeface="Times New Roman" panose="02020603050405020304" pitchFamily="18" charset="0"/>
              </a:rPr>
              <a:t>读物</a:t>
            </a:r>
            <a:r>
              <a:rPr lang="zh-CN" altLang="en-US" sz="1600" b="1" kern="100" dirty="0">
                <a:solidFill>
                  <a:srgbClr val="002060"/>
                </a:solidFill>
                <a:latin typeface="Times New Roman" panose="02020603050405020304" pitchFamily="18" charset="0"/>
                <a:ea typeface="新宋体" panose="02010609030101010101" pitchFamily="49" charset="-122"/>
                <a:cs typeface="Times New Roman" panose="02020603050405020304" pitchFamily="18" charset="0"/>
              </a:rPr>
              <a:t>；</a:t>
            </a:r>
            <a:r>
              <a:rPr lang="en-US" altLang="zh-CN" sz="1600" b="1" kern="100" dirty="0">
                <a:solidFill>
                  <a:srgbClr val="002060"/>
                </a:solidFill>
                <a:latin typeface="Times New Roman" panose="02020603050405020304" pitchFamily="18" charset="0"/>
                <a:ea typeface="新宋体" panose="02010609030101010101" pitchFamily="49" charset="-122"/>
                <a:cs typeface="Times New Roman" panose="02020603050405020304" pitchFamily="18" charset="0"/>
              </a:rPr>
              <a:t>3</a:t>
            </a:r>
            <a:r>
              <a:rPr lang="zh-CN" altLang="en-US" sz="1600" b="1" kern="100" dirty="0">
                <a:solidFill>
                  <a:srgbClr val="002060"/>
                </a:solidFill>
                <a:latin typeface="Times New Roman" panose="02020603050405020304" pitchFamily="18" charset="0"/>
                <a:ea typeface="新宋体" panose="02010609030101010101" pitchFamily="49" charset="-122"/>
                <a:cs typeface="Times New Roman" panose="02020603050405020304" pitchFamily="18" charset="0"/>
              </a:rPr>
              <a:t>）</a:t>
            </a:r>
            <a:r>
              <a:rPr lang="zh-CN" altLang="zh-CN" sz="1600" b="1" kern="100" dirty="0">
                <a:solidFill>
                  <a:srgbClr val="002060"/>
                </a:solidFill>
                <a:latin typeface="Times New Roman" panose="02020603050405020304" pitchFamily="18" charset="0"/>
                <a:ea typeface="新宋体" panose="02010609030101010101" pitchFamily="49" charset="-122"/>
                <a:cs typeface="Times New Roman" panose="02020603050405020304" pitchFamily="18" charset="0"/>
              </a:rPr>
              <a:t>艺术家—书法元素作品</a:t>
            </a:r>
            <a:endParaRPr lang="en-US" altLang="zh-CN" sz="1600" b="1" dirty="0">
              <a:solidFill>
                <a:srgbClr val="002060"/>
              </a:solidFill>
            </a:endParaRPr>
          </a:p>
          <a:p>
            <a:pPr>
              <a:lnSpc>
                <a:spcPct val="150000"/>
              </a:lnSpc>
            </a:pPr>
            <a:r>
              <a:rPr lang="en-US" altLang="zh-CN" sz="1600" b="1" dirty="0">
                <a:solidFill>
                  <a:srgbClr val="002060"/>
                </a:solidFill>
              </a:rPr>
              <a:t>1</a:t>
            </a:r>
            <a:r>
              <a:rPr lang="zh-CN" altLang="en-US" sz="1600" b="1" dirty="0">
                <a:solidFill>
                  <a:srgbClr val="002060"/>
                </a:solidFill>
              </a:rPr>
              <a:t>）</a:t>
            </a:r>
            <a:r>
              <a:rPr lang="en-US" altLang="zh-CN" sz="1600" b="1" dirty="0">
                <a:solidFill>
                  <a:srgbClr val="002060"/>
                </a:solidFill>
              </a:rPr>
              <a:t>1970s </a:t>
            </a:r>
            <a:r>
              <a:rPr lang="zh-CN" altLang="en-US" sz="1600" b="1" dirty="0">
                <a:solidFill>
                  <a:srgbClr val="002060"/>
                </a:solidFill>
              </a:rPr>
              <a:t>以前：仅有部分收藏家关注中国书法</a:t>
            </a:r>
            <a:endParaRPr lang="en-US" altLang="zh-CN" sz="1600" b="1" dirty="0">
              <a:solidFill>
                <a:srgbClr val="002060"/>
              </a:solidFill>
            </a:endParaRPr>
          </a:p>
          <a:p>
            <a:pPr marL="285750" indent="-285750">
              <a:lnSpc>
                <a:spcPct val="150000"/>
              </a:lnSpc>
              <a:buFont typeface="Arial" panose="020B0604020202020204" pitchFamily="34" charset="0"/>
              <a:buChar char="•"/>
            </a:pPr>
            <a:r>
              <a:rPr lang="en-US" altLang="zh-CN" sz="1600" b="1" kern="100" dirty="0">
                <a:effectLst/>
                <a:ea typeface="宋体" panose="02010600030101010101" pitchFamily="2" charset="-122"/>
              </a:rPr>
              <a:t> John M. Crawford, Jr. </a:t>
            </a:r>
            <a:r>
              <a:rPr lang="zh-CN" altLang="zh-CN" sz="16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rPr>
              <a:t>顾洛阜</a:t>
            </a:r>
            <a:r>
              <a:rPr lang="zh-CN" altLang="en-US" sz="1600" b="1" kern="100" dirty="0">
                <a:ea typeface="宋体" panose="02010600030101010101" pitchFamily="2" charset="-122"/>
              </a:rPr>
              <a:t>：</a:t>
            </a:r>
            <a:r>
              <a:rPr lang="en-US" altLang="zh-CN" sz="1600" b="1" kern="100" dirty="0">
                <a:ea typeface="宋体" panose="02010600030101010101" pitchFamily="2" charset="-122"/>
              </a:rPr>
              <a:t>9-18</a:t>
            </a:r>
            <a:r>
              <a:rPr lang="zh-CN" altLang="en-US" sz="1600" b="1" kern="100" dirty="0">
                <a:ea typeface="宋体" panose="02010600030101010101" pitchFamily="2" charset="-122"/>
              </a:rPr>
              <a:t>世纪书法</a:t>
            </a:r>
            <a:r>
              <a:rPr lang="en-US" altLang="zh-CN" sz="1600" b="1" kern="100" dirty="0">
                <a:ea typeface="宋体" panose="02010600030101010101" pitchFamily="2" charset="-122"/>
              </a:rPr>
              <a:t>, 177</a:t>
            </a:r>
            <a:r>
              <a:rPr lang="zh-CN" altLang="en-US" sz="1600" b="1" kern="100" dirty="0">
                <a:ea typeface="宋体" panose="02010600030101010101" pitchFamily="2" charset="-122"/>
              </a:rPr>
              <a:t>件藏品捐赠给纽约大都汇艺术博物馆</a:t>
            </a:r>
            <a:endParaRPr lang="en-US" altLang="zh-CN" sz="1600" b="1" kern="100" dirty="0">
              <a:effectLst/>
              <a:ea typeface="宋体" panose="02010600030101010101" pitchFamily="2" charset="-122"/>
            </a:endParaRPr>
          </a:p>
          <a:p>
            <a:pPr marL="285750" indent="-285750">
              <a:lnSpc>
                <a:spcPct val="150000"/>
              </a:lnSpc>
              <a:buFont typeface="Arial" panose="020B0604020202020204" pitchFamily="34" charset="0"/>
              <a:buChar char="•"/>
            </a:pPr>
            <a:r>
              <a:rPr lang="en-US" altLang="zh-CN" sz="1600" b="1" kern="100" dirty="0">
                <a:solidFill>
                  <a:srgbClr val="002060"/>
                </a:solidFill>
                <a:effectLst/>
                <a:ea typeface="宋体" panose="02010600030101010101" pitchFamily="2" charset="-122"/>
              </a:rPr>
              <a:t>J</a:t>
            </a:r>
            <a:r>
              <a:rPr lang="en-US" altLang="zh-CN" sz="1600" b="1" kern="100" dirty="0">
                <a:solidFill>
                  <a:srgbClr val="002060"/>
                </a:solidFill>
                <a:ea typeface="宋体" panose="02010600030101010101" pitchFamily="2" charset="-122"/>
              </a:rPr>
              <a:t>ohn Elliot </a:t>
            </a:r>
            <a:r>
              <a:rPr lang="zh-CN" altLang="en-US" sz="1600" b="1" kern="100" dirty="0">
                <a:solidFill>
                  <a:srgbClr val="002060"/>
                </a:solidFill>
                <a:ea typeface="宋体" panose="02010600030101010101" pitchFamily="2" charset="-122"/>
              </a:rPr>
              <a:t>艾略特：</a:t>
            </a:r>
            <a:r>
              <a:rPr lang="zh-CN" altLang="en-US" sz="1600" b="1" kern="100" dirty="0">
                <a:ea typeface="宋体" panose="02010600030101010101" pitchFamily="2" charset="-122"/>
              </a:rPr>
              <a:t>方闻的同学，藏品捐给普林斯顿大学艺术博物馆</a:t>
            </a:r>
            <a:endParaRPr lang="en-US" altLang="zh-CN" sz="1600" b="1" kern="100" dirty="0">
              <a:ea typeface="宋体" panose="02010600030101010101" pitchFamily="2" charset="-122"/>
            </a:endParaRPr>
          </a:p>
          <a:p>
            <a:pPr marL="285750" indent="-285750">
              <a:lnSpc>
                <a:spcPct val="150000"/>
              </a:lnSpc>
              <a:buFont typeface="Arial" panose="020B0604020202020204" pitchFamily="34" charset="0"/>
              <a:buChar char="•"/>
            </a:pPr>
            <a:r>
              <a:rPr lang="en-US" altLang="zh-CN" sz="1600" b="1" kern="100" dirty="0">
                <a:ea typeface="宋体" panose="02010600030101010101" pitchFamily="2" charset="-122"/>
              </a:rPr>
              <a:t>Robert Hatfield Ellsworth </a:t>
            </a:r>
            <a:r>
              <a:rPr lang="zh-CN" altLang="en-US" sz="1600" b="1" kern="100" dirty="0">
                <a:ea typeface="宋体" panose="02010600030101010101" pitchFamily="2" charset="-122"/>
              </a:rPr>
              <a:t>安思远：王方宇的学生，</a:t>
            </a:r>
            <a:r>
              <a:rPr lang="en-US" altLang="zh-CN" sz="1600" b="1" kern="100" dirty="0">
                <a:ea typeface="宋体" panose="02010600030101010101" pitchFamily="2" charset="-122"/>
              </a:rPr>
              <a:t>19-20</a:t>
            </a:r>
            <a:r>
              <a:rPr lang="zh-CN" altLang="en-US" sz="1600" b="1" kern="100" dirty="0">
                <a:ea typeface="宋体" panose="02010600030101010101" pitchFamily="2" charset="-122"/>
              </a:rPr>
              <a:t>世纪藏品，藏品捐赠给纽约大都汇艺术博物馆、中国近现代书法</a:t>
            </a:r>
            <a:r>
              <a:rPr lang="en-US" altLang="zh-CN" sz="1600" b="1" kern="100" dirty="0">
                <a:ea typeface="宋体" panose="02010600030101010101" pitchFamily="2" charset="-122"/>
              </a:rPr>
              <a:t>260</a:t>
            </a:r>
            <a:r>
              <a:rPr lang="zh-CN" altLang="en-US" sz="1600" b="1" kern="100" dirty="0">
                <a:ea typeface="宋体" panose="02010600030101010101" pitchFamily="2" charset="-122"/>
              </a:rPr>
              <a:t>件捐赠给弗利尔美术馆</a:t>
            </a:r>
            <a:endParaRPr lang="en-US" altLang="zh-CN" sz="1600" b="1" kern="100" dirty="0">
              <a:ea typeface="宋体" panose="02010600030101010101" pitchFamily="2" charset="-122"/>
            </a:endParaRPr>
          </a:p>
          <a:p>
            <a:pPr marL="285750" indent="-285750">
              <a:lnSpc>
                <a:spcPct val="150000"/>
              </a:lnSpc>
              <a:buFont typeface="Arial" panose="020B0604020202020204" pitchFamily="34" charset="0"/>
              <a:buChar char="•"/>
            </a:pPr>
            <a:r>
              <a:rPr lang="zh-CN" altLang="en-US" sz="1600" b="1" kern="100" dirty="0">
                <a:solidFill>
                  <a:srgbClr val="002060"/>
                </a:solidFill>
              </a:rPr>
              <a:t>王方宇：</a:t>
            </a:r>
            <a:r>
              <a:rPr lang="zh-CN" altLang="en-US" sz="1600" b="1" kern="100" dirty="0"/>
              <a:t>八大山人书法与绘画精品捐赠给</a:t>
            </a:r>
            <a:r>
              <a:rPr lang="zh-CN" altLang="en-US" sz="1600" b="1" kern="100" dirty="0">
                <a:ea typeface="宋体" panose="02010600030101010101" pitchFamily="2" charset="-122"/>
              </a:rPr>
              <a:t>弗利尔美术馆</a:t>
            </a:r>
            <a:endParaRPr lang="en-US" altLang="zh-CN" sz="1600" b="1" kern="100" dirty="0">
              <a:ea typeface="宋体" panose="02010600030101010101" pitchFamily="2" charset="-122"/>
            </a:endParaRPr>
          </a:p>
          <a:p>
            <a:pPr marL="285750" indent="-285750">
              <a:lnSpc>
                <a:spcPct val="150000"/>
              </a:lnSpc>
              <a:buFont typeface="Arial" panose="020B0604020202020204" pitchFamily="34" charset="0"/>
              <a:buChar char="•"/>
            </a:pPr>
            <a:r>
              <a:rPr lang="zh-CN" altLang="en-US" sz="1600" b="1" kern="100" dirty="0">
                <a:ea typeface="宋体" panose="02010600030101010101" pitchFamily="2" charset="-122"/>
              </a:rPr>
              <a:t>翁式家族（翁同龢、翁万戈）：唐人写</a:t>
            </a:r>
            <a:r>
              <a:rPr lang="en-US" altLang="zh-CN" sz="1600" b="1" kern="100" dirty="0">
                <a:ea typeface="宋体" panose="02010600030101010101" pitchFamily="2" charset="-122"/>
              </a:rPr>
              <a:t>《</a:t>
            </a:r>
            <a:r>
              <a:rPr lang="zh-CN" altLang="en-US" sz="1600" b="1" kern="100" dirty="0">
                <a:ea typeface="宋体" panose="02010600030101010101" pitchFamily="2" charset="-122"/>
              </a:rPr>
              <a:t>灵飞经</a:t>
            </a:r>
            <a:r>
              <a:rPr lang="en-US" altLang="zh-CN" sz="1600" b="1" kern="100" dirty="0">
                <a:ea typeface="宋体" panose="02010600030101010101" pitchFamily="2" charset="-122"/>
              </a:rPr>
              <a:t>》</a:t>
            </a:r>
            <a:r>
              <a:rPr lang="zh-CN" altLang="en-US" sz="1600" b="1" kern="100" dirty="0">
                <a:ea typeface="宋体" panose="02010600030101010101" pitchFamily="2" charset="-122"/>
              </a:rPr>
              <a:t>四十三行本由纽约大都汇艺术博物馆收藏；</a:t>
            </a:r>
            <a:r>
              <a:rPr lang="en-US" altLang="zh-CN" sz="1600" b="1" kern="100" dirty="0">
                <a:ea typeface="宋体" panose="02010600030101010101" pitchFamily="2" charset="-122"/>
              </a:rPr>
              <a:t>2018</a:t>
            </a:r>
            <a:r>
              <a:rPr lang="zh-CN" altLang="en-US" sz="1600" b="1" kern="100" dirty="0">
                <a:ea typeface="宋体" panose="02010600030101010101" pitchFamily="2" charset="-122"/>
              </a:rPr>
              <a:t>年</a:t>
            </a:r>
            <a:r>
              <a:rPr lang="zh-CN" altLang="en-US" sz="1600" b="1" kern="100" dirty="0"/>
              <a:t>翁万戈捐赠波士顿艺术博物馆</a:t>
            </a:r>
            <a:r>
              <a:rPr lang="en-US" altLang="zh-CN" sz="1600" b="1" kern="100" dirty="0">
                <a:ea typeface="宋体" panose="02010600030101010101" pitchFamily="2" charset="-122"/>
              </a:rPr>
              <a:t>183</a:t>
            </a:r>
            <a:r>
              <a:rPr lang="zh-CN" altLang="en-US" sz="1600" b="1" kern="100" dirty="0">
                <a:ea typeface="宋体" panose="02010600030101010101" pitchFamily="2" charset="-122"/>
              </a:rPr>
              <a:t>件：</a:t>
            </a:r>
            <a:r>
              <a:rPr lang="en-US" altLang="zh-CN" sz="1600" b="1" kern="100" dirty="0">
                <a:ea typeface="宋体" panose="02010600030101010101" pitchFamily="2" charset="-122"/>
              </a:rPr>
              <a:t>130</a:t>
            </a:r>
            <a:r>
              <a:rPr lang="zh-CN" altLang="en-US" sz="1600" b="1" kern="100" dirty="0">
                <a:ea typeface="宋体" panose="02010600030101010101" pitchFamily="2" charset="-122"/>
              </a:rPr>
              <a:t>幅绘画、</a:t>
            </a:r>
            <a:r>
              <a:rPr lang="en-US" altLang="zh-CN" sz="1600" b="1" kern="100" dirty="0">
                <a:ea typeface="宋体" panose="02010600030101010101" pitchFamily="2" charset="-122"/>
              </a:rPr>
              <a:t>31</a:t>
            </a:r>
            <a:r>
              <a:rPr lang="zh-CN" altLang="en-US" sz="1600" b="1" kern="100" dirty="0">
                <a:ea typeface="宋体" panose="02010600030101010101" pitchFamily="2" charset="-122"/>
              </a:rPr>
              <a:t>幅书法、</a:t>
            </a:r>
            <a:r>
              <a:rPr lang="en-US" altLang="zh-CN" sz="1600" b="1" kern="100" dirty="0">
                <a:ea typeface="宋体" panose="02010600030101010101" pitchFamily="2" charset="-122"/>
              </a:rPr>
              <a:t>18</a:t>
            </a:r>
            <a:r>
              <a:rPr lang="zh-CN" altLang="en-US" sz="1600" b="1" kern="100" dirty="0">
                <a:ea typeface="宋体" panose="02010600030101010101" pitchFamily="2" charset="-122"/>
              </a:rPr>
              <a:t>件拓片、</a:t>
            </a:r>
            <a:r>
              <a:rPr lang="en-US" altLang="zh-CN" sz="1600" b="1" kern="100" dirty="0">
                <a:ea typeface="宋体" panose="02010600030101010101" pitchFamily="2" charset="-122"/>
              </a:rPr>
              <a:t>4</a:t>
            </a:r>
            <a:r>
              <a:rPr lang="zh-CN" altLang="en-US" sz="1600" b="1" kern="100" dirty="0">
                <a:ea typeface="宋体" panose="02010600030101010101" pitchFamily="2" charset="-122"/>
              </a:rPr>
              <a:t>件织绣；</a:t>
            </a:r>
            <a:r>
              <a:rPr lang="en-US" altLang="zh-CN" sz="1600" b="1" kern="100" dirty="0">
                <a:ea typeface="宋体" panose="02010600030101010101" pitchFamily="2" charset="-122"/>
              </a:rPr>
              <a:t>2008-2018</a:t>
            </a:r>
            <a:r>
              <a:rPr lang="zh-CN" altLang="en-US" sz="1600" b="1" kern="100" dirty="0">
                <a:ea typeface="宋体" panose="02010600030101010101" pitchFamily="2" charset="-122"/>
              </a:rPr>
              <a:t>捐赠</a:t>
            </a:r>
            <a:r>
              <a:rPr lang="en-US" altLang="zh-CN" sz="1600" b="1" kern="100" dirty="0">
                <a:ea typeface="宋体" panose="02010600030101010101" pitchFamily="2" charset="-122"/>
              </a:rPr>
              <a:t>21</a:t>
            </a:r>
            <a:r>
              <a:rPr lang="zh-CN" altLang="en-US" sz="1600" b="1" kern="100" dirty="0">
                <a:ea typeface="宋体" panose="02010600030101010101" pitchFamily="2" charset="-122"/>
              </a:rPr>
              <a:t>件艺术作品，包括</a:t>
            </a:r>
            <a:r>
              <a:rPr lang="en-US" altLang="zh-CN" sz="1600" b="1" kern="100" dirty="0">
                <a:ea typeface="宋体" panose="02010600030101010101" pitchFamily="2" charset="-122"/>
              </a:rPr>
              <a:t>16</a:t>
            </a:r>
            <a:r>
              <a:rPr lang="zh-CN" altLang="en-US" sz="1600" b="1" kern="100" dirty="0">
                <a:ea typeface="宋体" panose="02010600030101010101" pitchFamily="2" charset="-122"/>
              </a:rPr>
              <a:t>米长的</a:t>
            </a:r>
            <a:r>
              <a:rPr lang="en-US" altLang="zh-CN" sz="1600" b="1" kern="100" dirty="0">
                <a:ea typeface="宋体" panose="02010600030101010101" pitchFamily="2" charset="-122"/>
              </a:rPr>
              <a:t>《</a:t>
            </a:r>
            <a:r>
              <a:rPr lang="zh-CN" altLang="en-US" sz="1600" b="1" kern="100" dirty="0"/>
              <a:t>长江万里图</a:t>
            </a:r>
            <a:r>
              <a:rPr lang="en-US" altLang="zh-CN" sz="1600" b="1" kern="100" dirty="0">
                <a:ea typeface="宋体" panose="02010600030101010101" pitchFamily="2" charset="-122"/>
              </a:rPr>
              <a:t>》</a:t>
            </a:r>
            <a:endParaRPr lang="zh-CN" altLang="en-US" sz="1600" b="1" dirty="0"/>
          </a:p>
        </p:txBody>
      </p:sp>
      <p:pic>
        <p:nvPicPr>
          <p:cNvPr id="3" name="图片 2">
            <a:extLst>
              <a:ext uri="{FF2B5EF4-FFF2-40B4-BE49-F238E27FC236}">
                <a16:creationId xmlns:a16="http://schemas.microsoft.com/office/drawing/2014/main" xmlns="" id="{747C8E87-AC9B-4F48-96CB-8D6E67C56B5A}"/>
              </a:ext>
            </a:extLst>
          </p:cNvPr>
          <p:cNvPicPr>
            <a:picLocks noChangeAspect="1"/>
          </p:cNvPicPr>
          <p:nvPr/>
        </p:nvPicPr>
        <p:blipFill>
          <a:blip r:embed="rId2" cstate="print"/>
          <a:stretch>
            <a:fillRect/>
          </a:stretch>
        </p:blipFill>
        <p:spPr>
          <a:xfrm>
            <a:off x="7311436" y="1052736"/>
            <a:ext cx="1514602" cy="3402176"/>
          </a:xfrm>
          <a:prstGeom prst="rect">
            <a:avLst/>
          </a:prstGeom>
        </p:spPr>
      </p:pic>
      <p:sp>
        <p:nvSpPr>
          <p:cNvPr id="4" name="文本框 3">
            <a:extLst>
              <a:ext uri="{FF2B5EF4-FFF2-40B4-BE49-F238E27FC236}">
                <a16:creationId xmlns:a16="http://schemas.microsoft.com/office/drawing/2014/main" xmlns="" id="{FF577E07-373E-4BFF-8CA4-850DD295AE61}"/>
              </a:ext>
            </a:extLst>
          </p:cNvPr>
          <p:cNvSpPr txBox="1"/>
          <p:nvPr/>
        </p:nvSpPr>
        <p:spPr>
          <a:xfrm>
            <a:off x="7311436" y="4653136"/>
            <a:ext cx="1658618" cy="584775"/>
          </a:xfrm>
          <a:prstGeom prst="rect">
            <a:avLst/>
          </a:prstGeom>
          <a:noFill/>
        </p:spPr>
        <p:txBody>
          <a:bodyPr wrap="square" rtlCol="0">
            <a:spAutoFit/>
          </a:bodyPr>
          <a:lstStyle/>
          <a:p>
            <a:r>
              <a:rPr lang="zh-CN" altLang="en-US" sz="1600" b="1" dirty="0">
                <a:solidFill>
                  <a:srgbClr val="002060"/>
                </a:solidFill>
              </a:rPr>
              <a:t>道家经卷</a:t>
            </a:r>
            <a:r>
              <a:rPr lang="en-US" altLang="zh-CN" sz="1600" b="1" dirty="0">
                <a:solidFill>
                  <a:srgbClr val="002060"/>
                </a:solidFill>
              </a:rPr>
              <a:t>《</a:t>
            </a:r>
            <a:r>
              <a:rPr lang="zh-CN" altLang="en-US" sz="1600" b="1" dirty="0">
                <a:solidFill>
                  <a:srgbClr val="002060"/>
                </a:solidFill>
              </a:rPr>
              <a:t>灵飞六甲经</a:t>
            </a:r>
            <a:r>
              <a:rPr lang="en-US" altLang="zh-CN" sz="1600" b="1" dirty="0">
                <a:solidFill>
                  <a:srgbClr val="002060"/>
                </a:solidFill>
              </a:rPr>
              <a:t>》</a:t>
            </a:r>
            <a:r>
              <a:rPr lang="zh-CN" altLang="en-US" sz="1600" b="1" dirty="0">
                <a:solidFill>
                  <a:srgbClr val="002060"/>
                </a:solidFill>
              </a:rPr>
              <a:t>墨迹版</a:t>
            </a:r>
          </a:p>
        </p:txBody>
      </p:sp>
    </p:spTree>
    <p:extLst>
      <p:ext uri="{BB962C8B-B14F-4D97-AF65-F5344CB8AC3E}">
        <p14:creationId xmlns:p14="http://schemas.microsoft.com/office/powerpoint/2010/main" xmlns="" val="3747153992"/>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文本, 信件&#10;&#10;描述已自动生成">
            <a:extLst>
              <a:ext uri="{FF2B5EF4-FFF2-40B4-BE49-F238E27FC236}">
                <a16:creationId xmlns:a16="http://schemas.microsoft.com/office/drawing/2014/main" xmlns="" id="{523AA66E-68DF-4AD6-AE89-A4E634E6AEE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07064" y="680277"/>
            <a:ext cx="1815401" cy="2452755"/>
          </a:xfrm>
          <a:prstGeom prst="rect">
            <a:avLst/>
          </a:prstGeom>
        </p:spPr>
      </p:pic>
      <p:sp>
        <p:nvSpPr>
          <p:cNvPr id="5" name="文本框 4">
            <a:extLst>
              <a:ext uri="{FF2B5EF4-FFF2-40B4-BE49-F238E27FC236}">
                <a16:creationId xmlns:a16="http://schemas.microsoft.com/office/drawing/2014/main" xmlns="" id="{B55A3FE5-A3B6-48F1-BC63-4CAD2A7BA961}"/>
              </a:ext>
            </a:extLst>
          </p:cNvPr>
          <p:cNvSpPr txBox="1"/>
          <p:nvPr/>
        </p:nvSpPr>
        <p:spPr>
          <a:xfrm>
            <a:off x="251520" y="3398548"/>
            <a:ext cx="4320480" cy="1024961"/>
          </a:xfrm>
          <a:prstGeom prst="rect">
            <a:avLst/>
          </a:prstGeom>
          <a:noFill/>
        </p:spPr>
        <p:txBody>
          <a:bodyPr wrap="square" rtlCol="0">
            <a:spAutoFit/>
          </a:bodyPr>
          <a:lstStyle/>
          <a:p>
            <a:pPr>
              <a:lnSpc>
                <a:spcPct val="150000"/>
              </a:lnSpc>
            </a:pPr>
            <a:r>
              <a:rPr lang="zh-CN" altLang="zh-CN" sz="1400" b="1" kern="100" dirty="0">
                <a:effectLst/>
                <a:latin typeface="Calibri" panose="020F0502020204030204" pitchFamily="34" charset="0"/>
                <a:ea typeface="宋体" panose="02010600030101010101" pitchFamily="2" charset="-122"/>
                <a:cs typeface="Times New Roman" panose="02020603050405020304" pitchFamily="18" charset="0"/>
              </a:rPr>
              <a:t>顾洛阜</a:t>
            </a:r>
            <a:r>
              <a:rPr lang="en-US" altLang="zh-CN" sz="1400" b="1"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1400" b="1" kern="100" dirty="0">
                <a:effectLst/>
                <a:ea typeface="宋体" panose="02010600030101010101" pitchFamily="2" charset="-122"/>
              </a:rPr>
              <a:t>John M. Crawford, Jr.</a:t>
            </a:r>
            <a:r>
              <a:rPr lang="zh-CN" altLang="zh-CN" sz="1400" b="1" kern="100" dirty="0">
                <a:effectLst/>
                <a:ea typeface="宋体" panose="02010600030101010101" pitchFamily="2" charset="-122"/>
                <a:cs typeface="Times New Roman" panose="02020603050405020304" pitchFamily="18" charset="0"/>
              </a:rPr>
              <a:t>，</a:t>
            </a:r>
            <a:r>
              <a:rPr lang="en-US" altLang="zh-CN" sz="1400" b="1" kern="100" dirty="0">
                <a:effectLst/>
                <a:ea typeface="宋体" panose="02010600030101010101" pitchFamily="2" charset="-122"/>
              </a:rPr>
              <a:t>1913</a:t>
            </a:r>
            <a:r>
              <a:rPr lang="en-US" altLang="zh-CN" sz="1400" b="1" kern="100" dirty="0">
                <a:effectLst/>
                <a:cs typeface="宋体" panose="02010600030101010101" pitchFamily="2" charset="-122"/>
              </a:rPr>
              <a:t>-</a:t>
            </a:r>
            <a:r>
              <a:rPr lang="en-US" altLang="zh-CN" sz="1400" b="1" kern="100" dirty="0">
                <a:effectLst/>
                <a:ea typeface="宋体" panose="02010600030101010101" pitchFamily="2" charset="-122"/>
              </a:rPr>
              <a:t>1988</a:t>
            </a:r>
          </a:p>
          <a:p>
            <a:pPr>
              <a:lnSpc>
                <a:spcPct val="150000"/>
              </a:lnSpc>
            </a:pPr>
            <a:r>
              <a:rPr lang="zh-CN" altLang="en-US" sz="1400" b="1" i="0" dirty="0">
                <a:effectLst/>
                <a:latin typeface="Hiragino Sans GB"/>
              </a:rPr>
              <a:t>翁万戈编著</a:t>
            </a:r>
            <a:r>
              <a:rPr lang="en-US" altLang="zh-CN" sz="1400" b="1" i="0" dirty="0">
                <a:effectLst/>
                <a:latin typeface="Hiragino Sans GB"/>
              </a:rPr>
              <a:t>《</a:t>
            </a:r>
            <a:r>
              <a:rPr lang="zh-CN" altLang="en-US" sz="1400" b="1" i="0" dirty="0">
                <a:effectLst/>
                <a:latin typeface="Hiragino Sans GB"/>
              </a:rPr>
              <a:t>顾洛阜原藏中国历代书画名迹考释</a:t>
            </a:r>
            <a:r>
              <a:rPr lang="en-US" altLang="zh-CN" sz="1400" b="1" i="0" dirty="0">
                <a:effectLst/>
                <a:latin typeface="Hiragino Sans GB"/>
              </a:rPr>
              <a:t>》</a:t>
            </a:r>
            <a:r>
              <a:rPr lang="zh-CN" altLang="en-US" sz="1400" b="1" i="0" dirty="0">
                <a:effectLst/>
                <a:latin typeface="Hiragino Sans GB"/>
              </a:rPr>
              <a:t>，上海人民美术出版社，</a:t>
            </a:r>
            <a:r>
              <a:rPr lang="en-US" altLang="zh-CN" sz="1400" b="1" i="0" dirty="0">
                <a:effectLst/>
                <a:latin typeface="Hiragino Sans GB"/>
              </a:rPr>
              <a:t>2019</a:t>
            </a:r>
            <a:endParaRPr lang="en-US" altLang="zh-CN" sz="1400" b="1" kern="100" dirty="0">
              <a:effectLst/>
              <a:latin typeface="Times New Roman" panose="02020603050405020304" pitchFamily="18" charset="0"/>
              <a:ea typeface="宋体" panose="02010600030101010101" pitchFamily="2" charset="-122"/>
            </a:endParaRPr>
          </a:p>
        </p:txBody>
      </p:sp>
      <p:pic>
        <p:nvPicPr>
          <p:cNvPr id="1026" name="Picture 2">
            <a:extLst>
              <a:ext uri="{FF2B5EF4-FFF2-40B4-BE49-F238E27FC236}">
                <a16:creationId xmlns:a16="http://schemas.microsoft.com/office/drawing/2014/main" xmlns="" id="{6529E2BA-736B-487A-9415-6624244197D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2124" y="678062"/>
            <a:ext cx="1607917" cy="245275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文本框 5">
            <a:extLst>
              <a:ext uri="{FF2B5EF4-FFF2-40B4-BE49-F238E27FC236}">
                <a16:creationId xmlns:a16="http://schemas.microsoft.com/office/drawing/2014/main" xmlns="" id="{0AF4C617-EBBC-452D-8541-A88E42DF6964}"/>
              </a:ext>
            </a:extLst>
          </p:cNvPr>
          <p:cNvSpPr txBox="1"/>
          <p:nvPr/>
        </p:nvSpPr>
        <p:spPr>
          <a:xfrm>
            <a:off x="4269488" y="678062"/>
            <a:ext cx="4320481" cy="2317622"/>
          </a:xfrm>
          <a:prstGeom prst="rect">
            <a:avLst/>
          </a:prstGeom>
          <a:noFill/>
        </p:spPr>
        <p:txBody>
          <a:bodyPr wrap="square" rtlCol="0">
            <a:spAutoFit/>
          </a:bodyPr>
          <a:lstStyle/>
          <a:p>
            <a:pPr>
              <a:lnSpc>
                <a:spcPct val="150000"/>
              </a:lnSpc>
            </a:pPr>
            <a:r>
              <a:rPr lang="zh-CN" altLang="zh-CN" sz="1400" b="1" kern="100" dirty="0">
                <a:solidFill>
                  <a:srgbClr val="811C17"/>
                </a:solidFill>
                <a:effectLst/>
                <a:latin typeface="Calibri" panose="020F0502020204030204" pitchFamily="34" charset="0"/>
                <a:ea typeface="宋体" panose="02010600030101010101" pitchFamily="2" charset="-122"/>
                <a:cs typeface="Times New Roman" panose="02020603050405020304" pitchFamily="18" charset="0"/>
              </a:rPr>
              <a:t>顾洛阜</a:t>
            </a:r>
            <a:endParaRPr lang="en-US" altLang="zh-CN" sz="1400" b="1" kern="100" dirty="0">
              <a:solidFill>
                <a:srgbClr val="811C17"/>
              </a:solidFill>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en-US" altLang="zh-CN" sz="1400" b="1" kern="100" dirty="0">
                <a:effectLst/>
                <a:latin typeface="Calibri" panose="020F0502020204030204" pitchFamily="34" charset="0"/>
                <a:ea typeface="宋体" panose="02010600030101010101" pitchFamily="2" charset="-122"/>
                <a:cs typeface="Times New Roman" panose="02020603050405020304" pitchFamily="18" charset="0"/>
              </a:rPr>
              <a:t>1</a:t>
            </a:r>
            <a:r>
              <a:rPr lang="zh-CN" altLang="en-US" sz="1400" b="1" kern="10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1400" b="1" kern="100" dirty="0">
                <a:effectLst/>
                <a:latin typeface="Calibri" panose="020F0502020204030204" pitchFamily="34" charset="0"/>
                <a:ea typeface="宋体" panose="02010600030101010101" pitchFamily="2" charset="-122"/>
                <a:cs typeface="Times New Roman" panose="02020603050405020304" pitchFamily="18" charset="0"/>
              </a:rPr>
              <a:t>1955</a:t>
            </a:r>
            <a:r>
              <a:rPr lang="zh-CN" altLang="en-US" sz="1400" b="1" kern="100" dirty="0">
                <a:effectLst/>
                <a:latin typeface="Calibri" panose="020F0502020204030204" pitchFamily="34" charset="0"/>
                <a:ea typeface="宋体" panose="02010600030101010101" pitchFamily="2" charset="-122"/>
                <a:cs typeface="Times New Roman" panose="02020603050405020304" pitchFamily="18" charset="0"/>
              </a:rPr>
              <a:t>年，</a:t>
            </a:r>
            <a:r>
              <a:rPr lang="zh-CN" altLang="zh-CN" sz="1400" b="1" kern="100" dirty="0">
                <a:effectLst/>
                <a:latin typeface="Calibri" panose="020F0502020204030204" pitchFamily="34" charset="0"/>
                <a:ea typeface="宋体" panose="02010600030101010101" pitchFamily="2" charset="-122"/>
                <a:cs typeface="Times New Roman" panose="02020603050405020304" pitchFamily="18" charset="0"/>
              </a:rPr>
              <a:t>第一位将收藏重心放在中国书法上的美国人</a:t>
            </a:r>
            <a:r>
              <a:rPr lang="zh-CN" altLang="en-US" sz="1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1400" b="1" kern="100" dirty="0">
                <a:effectLst/>
                <a:latin typeface="Calibri" panose="020F0502020204030204" pitchFamily="34" charset="0"/>
                <a:ea typeface="宋体" panose="02010600030101010101" pitchFamily="2" charset="-122"/>
                <a:cs typeface="Times New Roman" panose="02020603050405020304" pitchFamily="18" charset="0"/>
              </a:rPr>
              <a:t>藏品</a:t>
            </a:r>
            <a:r>
              <a:rPr lang="zh-CN" altLang="en-US" sz="1400" b="1" kern="100" dirty="0">
                <a:effectLst/>
                <a:latin typeface="Calibri" panose="020F0502020204030204" pitchFamily="34" charset="0"/>
                <a:ea typeface="宋体" panose="02010600030101010101" pitchFamily="2" charset="-122"/>
                <a:cs typeface="Times New Roman" panose="02020603050405020304" pitchFamily="18" charset="0"/>
              </a:rPr>
              <a:t>主要</a:t>
            </a:r>
            <a:r>
              <a:rPr lang="zh-CN" altLang="zh-CN" sz="1400" b="1" kern="100" dirty="0">
                <a:effectLst/>
                <a:latin typeface="Calibri" panose="020F0502020204030204" pitchFamily="34" charset="0"/>
                <a:ea typeface="宋体" panose="02010600030101010101" pitchFamily="2" charset="-122"/>
                <a:cs typeface="Times New Roman" panose="02020603050405020304" pitchFamily="18" charset="0"/>
              </a:rPr>
              <a:t>包括九世纪到十八世纪的书法。</a:t>
            </a:r>
            <a:endParaRPr lang="en-US" alt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en-US" altLang="zh-CN" sz="1400" b="1" kern="100" dirty="0">
                <a:latin typeface="Calibri" panose="020F0502020204030204" pitchFamily="34" charset="0"/>
                <a:ea typeface="宋体" panose="02010600030101010101" pitchFamily="2" charset="-122"/>
                <a:cs typeface="Times New Roman" panose="02020603050405020304" pitchFamily="18" charset="0"/>
              </a:rPr>
              <a:t>2</a:t>
            </a:r>
            <a:r>
              <a:rPr lang="zh-CN" altLang="en-US" sz="1400" b="1" kern="100" dirty="0">
                <a:latin typeface="Calibri" panose="020F0502020204030204" pitchFamily="34" charset="0"/>
                <a:ea typeface="宋体" panose="02010600030101010101" pitchFamily="2" charset="-122"/>
                <a:cs typeface="Times New Roman" panose="02020603050405020304" pitchFamily="18" charset="0"/>
              </a:rPr>
              <a:t>）</a:t>
            </a:r>
            <a:r>
              <a:rPr lang="en-US" altLang="zh-CN" sz="1400" b="1" kern="100" dirty="0">
                <a:latin typeface="Calibri" panose="020F0502020204030204" pitchFamily="34" charset="0"/>
                <a:cs typeface="Times New Roman" panose="02020603050405020304" pitchFamily="18" charset="0"/>
              </a:rPr>
              <a:t>1984</a:t>
            </a:r>
            <a:r>
              <a:rPr lang="zh-CN" altLang="en-US" sz="1400" b="1" kern="100" dirty="0">
                <a:latin typeface="Calibri" panose="020F0502020204030204" pitchFamily="34" charset="0"/>
                <a:cs typeface="Times New Roman" panose="02020603050405020304" pitchFamily="18" charset="0"/>
              </a:rPr>
              <a:t>年，</a:t>
            </a:r>
            <a:r>
              <a:rPr lang="zh-CN" altLang="zh-CN" sz="1400" b="1" kern="100" dirty="0">
                <a:latin typeface="Calibri" panose="020F0502020204030204" pitchFamily="34" charset="0"/>
                <a:cs typeface="Times New Roman" panose="02020603050405020304" pitchFamily="18" charset="0"/>
              </a:rPr>
              <a:t>收藏的中国书画</a:t>
            </a:r>
            <a:r>
              <a:rPr lang="en-US" altLang="zh-CN" sz="1400" b="1" kern="100" dirty="0">
                <a:latin typeface="Calibri" panose="020F0502020204030204" pitchFamily="34" charset="0"/>
                <a:cs typeface="Times New Roman" panose="02020603050405020304" pitchFamily="18" charset="0"/>
              </a:rPr>
              <a:t>177</a:t>
            </a:r>
            <a:r>
              <a:rPr lang="zh-CN" altLang="en-US" sz="1400" b="1" kern="100" dirty="0">
                <a:latin typeface="Calibri" panose="020F0502020204030204" pitchFamily="34" charset="0"/>
                <a:cs typeface="Times New Roman" panose="02020603050405020304" pitchFamily="18" charset="0"/>
              </a:rPr>
              <a:t>件藏品</a:t>
            </a:r>
            <a:r>
              <a:rPr lang="zh-CN" altLang="zh-CN" sz="1400" b="1" kern="100" dirty="0">
                <a:latin typeface="Calibri" panose="020F0502020204030204" pitchFamily="34" charset="0"/>
                <a:cs typeface="Times New Roman" panose="02020603050405020304" pitchFamily="18" charset="0"/>
              </a:rPr>
              <a:t>全部捐赠给</a:t>
            </a:r>
            <a:r>
              <a:rPr lang="zh-CN" altLang="en-US" sz="1400" b="1" kern="100" dirty="0">
                <a:latin typeface="Calibri" panose="020F0502020204030204" pitchFamily="34" charset="0"/>
                <a:cs typeface="Times New Roman" panose="02020603050405020304" pitchFamily="18" charset="0"/>
              </a:rPr>
              <a:t>纽约</a:t>
            </a:r>
            <a:r>
              <a:rPr lang="zh-CN" altLang="zh-CN" sz="1400" b="1" kern="100" dirty="0">
                <a:latin typeface="Calibri" panose="020F0502020204030204" pitchFamily="34" charset="0"/>
                <a:cs typeface="Times New Roman" panose="02020603050405020304" pitchFamily="18" charset="0"/>
              </a:rPr>
              <a:t>大都会艺术博物馆（</a:t>
            </a:r>
            <a:r>
              <a:rPr lang="en-US" altLang="zh-CN" sz="1400" b="1" kern="100" dirty="0"/>
              <a:t>Metropolitan Museum of Art</a:t>
            </a:r>
            <a:r>
              <a:rPr lang="zh-CN" altLang="zh-CN" sz="1400" b="1" kern="100" dirty="0">
                <a:latin typeface="Calibri" panose="020F0502020204030204" pitchFamily="34" charset="0"/>
                <a:cs typeface="Times New Roman" panose="02020603050405020304" pitchFamily="18" charset="0"/>
              </a:rPr>
              <a:t>）。</a:t>
            </a:r>
            <a:endParaRPr lang="en-US" alt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en-US" altLang="zh-CN" sz="1400" b="1" kern="100" dirty="0">
                <a:latin typeface="Calibri" panose="020F0502020204030204" pitchFamily="34" charset="0"/>
                <a:ea typeface="宋体" panose="02010600030101010101" pitchFamily="2" charset="-122"/>
                <a:cs typeface="Times New Roman" panose="02020603050405020304" pitchFamily="18" charset="0"/>
              </a:rPr>
              <a:t>3</a:t>
            </a:r>
            <a:r>
              <a:rPr lang="zh-CN" altLang="en-US" sz="1400" b="1"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1400" b="1" kern="100" dirty="0">
                <a:effectLst/>
                <a:latin typeface="Calibri" panose="020F0502020204030204" pitchFamily="34" charset="0"/>
                <a:ea typeface="宋体" panose="02010600030101010101" pitchFamily="2" charset="-122"/>
                <a:cs typeface="Times New Roman" panose="02020603050405020304" pitchFamily="18" charset="0"/>
              </a:rPr>
              <a:t>收藏理念：</a:t>
            </a:r>
            <a:r>
              <a:rPr lang="zh-CN" altLang="en-US" sz="1400" b="1" i="0" dirty="0">
                <a:effectLst/>
                <a:latin typeface="Hiragino Sans GB"/>
              </a:rPr>
              <a:t>收藏中国书画，就是他的生命。</a:t>
            </a:r>
            <a:r>
              <a:rPr lang="en-US" altLang="zh-CN" sz="1400" b="1" i="0" dirty="0">
                <a:effectLst/>
                <a:latin typeface="Hiragino Sans GB"/>
              </a:rPr>
              <a:t>…… </a:t>
            </a:r>
            <a:r>
              <a:rPr lang="zh-CN" altLang="en-US" sz="1400" b="1" i="0" dirty="0">
                <a:effectLst/>
                <a:latin typeface="Hiragino Sans GB"/>
              </a:rPr>
              <a:t>他相信收藏应该归诸同好，嘉惠学者及艺术家。</a:t>
            </a:r>
            <a:endParaRPr lang="en-US" altLang="zh-CN" sz="1400" b="1" i="0" dirty="0">
              <a:effectLst/>
              <a:latin typeface="Hiragino Sans GB"/>
            </a:endParaRPr>
          </a:p>
        </p:txBody>
      </p:sp>
      <p:pic>
        <p:nvPicPr>
          <p:cNvPr id="1028" name="Picture 4">
            <a:extLst>
              <a:ext uri="{FF2B5EF4-FFF2-40B4-BE49-F238E27FC236}">
                <a16:creationId xmlns:a16="http://schemas.microsoft.com/office/drawing/2014/main" xmlns="" id="{665834E4-2207-49CD-A91B-CF0F76571D5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4510696"/>
            <a:ext cx="4939956" cy="149022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文本框 6">
            <a:extLst>
              <a:ext uri="{FF2B5EF4-FFF2-40B4-BE49-F238E27FC236}">
                <a16:creationId xmlns:a16="http://schemas.microsoft.com/office/drawing/2014/main" xmlns="" id="{45365CA1-B133-47EA-88BF-5E210085D731}"/>
              </a:ext>
            </a:extLst>
          </p:cNvPr>
          <p:cNvSpPr txBox="1"/>
          <p:nvPr/>
        </p:nvSpPr>
        <p:spPr>
          <a:xfrm>
            <a:off x="5652120" y="5082649"/>
            <a:ext cx="2736304" cy="346313"/>
          </a:xfrm>
          <a:prstGeom prst="rect">
            <a:avLst/>
          </a:prstGeom>
          <a:noFill/>
        </p:spPr>
        <p:txBody>
          <a:bodyPr wrap="square" rtlCol="0">
            <a:spAutoFit/>
          </a:bodyPr>
          <a:lstStyle/>
          <a:p>
            <a:pPr>
              <a:lnSpc>
                <a:spcPct val="130000"/>
              </a:lnSpc>
            </a:pPr>
            <a:r>
              <a:rPr lang="zh-CN" altLang="en-US" sz="1400" b="1" i="0" dirty="0">
                <a:effectLst/>
                <a:latin typeface="Hiragino Sans GB"/>
              </a:rPr>
              <a:t>北宋 米芾</a:t>
            </a:r>
            <a:r>
              <a:rPr lang="en-US" altLang="zh-CN" sz="1400" b="1" i="0" dirty="0">
                <a:effectLst/>
                <a:latin typeface="Hiragino Sans GB"/>
              </a:rPr>
              <a:t>《</a:t>
            </a:r>
            <a:r>
              <a:rPr lang="zh-CN" altLang="en-US" sz="1400" b="1" i="0" dirty="0">
                <a:effectLst/>
                <a:latin typeface="Hiragino Sans GB"/>
              </a:rPr>
              <a:t>吴江舟中诗</a:t>
            </a:r>
            <a:r>
              <a:rPr lang="en-US" altLang="zh-CN" sz="1400" b="1" i="0" dirty="0">
                <a:effectLst/>
                <a:latin typeface="Hiragino Sans GB"/>
              </a:rPr>
              <a:t>》</a:t>
            </a:r>
            <a:r>
              <a:rPr lang="zh-CN" altLang="en-US" sz="1400" b="1" i="0" dirty="0">
                <a:effectLst/>
                <a:latin typeface="Hiragino Sans GB"/>
              </a:rPr>
              <a:t>卷局部</a:t>
            </a:r>
            <a:endParaRPr lang="zh-CN" altLang="en-US" sz="1400" dirty="0"/>
          </a:p>
        </p:txBody>
      </p:sp>
    </p:spTree>
    <p:extLst>
      <p:ext uri="{BB962C8B-B14F-4D97-AF65-F5344CB8AC3E}">
        <p14:creationId xmlns:p14="http://schemas.microsoft.com/office/powerpoint/2010/main" xmlns="" val="3747153992"/>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7FA3AEE9-F395-4D74-9826-6CC6D12165DF}"/>
              </a:ext>
            </a:extLst>
          </p:cNvPr>
          <p:cNvSpPr txBox="1"/>
          <p:nvPr/>
        </p:nvSpPr>
        <p:spPr>
          <a:xfrm>
            <a:off x="251520" y="620688"/>
            <a:ext cx="8640960" cy="3004797"/>
          </a:xfrm>
          <a:prstGeom prst="rect">
            <a:avLst/>
          </a:prstGeom>
          <a:noFill/>
        </p:spPr>
        <p:txBody>
          <a:bodyPr wrap="square" rtlCol="0">
            <a:spAutoFit/>
          </a:bodyPr>
          <a:lstStyle/>
          <a:p>
            <a:pPr>
              <a:lnSpc>
                <a:spcPct val="150000"/>
              </a:lnSpc>
            </a:pPr>
            <a:r>
              <a:rPr lang="en-US" altLang="zh-CN" sz="1600" b="1" dirty="0">
                <a:solidFill>
                  <a:srgbClr val="002060"/>
                </a:solidFill>
              </a:rPr>
              <a:t>2</a:t>
            </a:r>
            <a:r>
              <a:rPr lang="zh-CN" altLang="en-US" sz="1600" b="1" dirty="0">
                <a:solidFill>
                  <a:srgbClr val="002060"/>
                </a:solidFill>
              </a:rPr>
              <a:t>）美国民众接受中国书法的途径：博物馆、书法书籍、学校</a:t>
            </a:r>
            <a:endParaRPr lang="en-US" altLang="zh-CN" sz="1600" b="1" dirty="0">
              <a:solidFill>
                <a:srgbClr val="002060"/>
              </a:solidFill>
            </a:endParaRPr>
          </a:p>
          <a:p>
            <a:pPr marL="285750" indent="-285750">
              <a:lnSpc>
                <a:spcPct val="150000"/>
              </a:lnSpc>
              <a:buFont typeface="Arial" panose="020B0604020202020204" pitchFamily="34" charset="0"/>
              <a:buChar char="•"/>
            </a:pPr>
            <a:r>
              <a:rPr lang="en-US" altLang="zh-CN" sz="1600" b="1" kern="100" dirty="0">
                <a:ea typeface="宋体" panose="02010600030101010101" pitchFamily="2" charset="-122"/>
              </a:rPr>
              <a:t>1</a:t>
            </a:r>
            <a:r>
              <a:rPr lang="en-US" altLang="zh-CN" sz="1600" b="1" kern="100" dirty="0">
                <a:effectLst/>
                <a:latin typeface="Times New Roman" panose="02020603050405020304" pitchFamily="18" charset="0"/>
                <a:ea typeface="宋体" panose="02010600030101010101" pitchFamily="2" charset="-122"/>
              </a:rPr>
              <a:t>935</a:t>
            </a: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年</a:t>
            </a:r>
            <a:r>
              <a:rPr lang="zh-CN" altLang="en-US" sz="1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b="1" kern="100" dirty="0">
                <a:effectLst/>
                <a:ea typeface="宋体" panose="02010600030101010101" pitchFamily="2" charset="-122"/>
              </a:rPr>
              <a:t>Lucy Driscoll</a:t>
            </a:r>
            <a:r>
              <a:rPr lang="zh-CN" altLang="zh-CN" sz="1600" b="1" kern="100" dirty="0">
                <a:effectLst/>
                <a:ea typeface="宋体" panose="02010600030101010101" pitchFamily="2" charset="-122"/>
                <a:cs typeface="Times New Roman" panose="02020603050405020304" pitchFamily="18" charset="0"/>
              </a:rPr>
              <a:t>和</a:t>
            </a:r>
            <a:r>
              <a:rPr lang="en-US" altLang="zh-CN" sz="1600" b="1" kern="100" dirty="0">
                <a:effectLst/>
                <a:ea typeface="宋体" panose="02010600030101010101" pitchFamily="2" charset="-122"/>
                <a:cs typeface="Times New Roman" panose="02020603050405020304" pitchFamily="18" charset="0"/>
              </a:rPr>
              <a:t> </a:t>
            </a:r>
            <a:r>
              <a:rPr lang="en-US" altLang="zh-CN" sz="1600" b="1" kern="100" dirty="0">
                <a:effectLst/>
                <a:ea typeface="宋体" panose="02010600030101010101" pitchFamily="2" charset="-122"/>
              </a:rPr>
              <a:t>Kenji Toda</a:t>
            </a:r>
            <a:r>
              <a:rPr lang="zh-CN" altLang="zh-CN" sz="1600" b="1" kern="100" dirty="0">
                <a:effectLst/>
                <a:ea typeface="宋体" panose="02010600030101010101" pitchFamily="2" charset="-122"/>
                <a:cs typeface="Times New Roman" panose="02020603050405020304" pitchFamily="18" charset="0"/>
              </a:rPr>
              <a:t>出版的《中国书法》（</a:t>
            </a:r>
            <a:r>
              <a:rPr lang="en-US" altLang="zh-CN" sz="1600" b="1" i="1" kern="100" dirty="0">
                <a:effectLst/>
                <a:ea typeface="宋体" panose="02010600030101010101" pitchFamily="2" charset="-122"/>
              </a:rPr>
              <a:t>Chinese Calligraphy</a:t>
            </a:r>
            <a:r>
              <a:rPr lang="zh-CN" altLang="zh-CN" sz="1600" b="1" kern="100" dirty="0">
                <a:effectLst/>
                <a:ea typeface="宋体" panose="02010600030101010101" pitchFamily="2" charset="-122"/>
                <a:cs typeface="Times New Roman" panose="02020603050405020304" pitchFamily="18" charset="0"/>
              </a:rPr>
              <a:t>）</a:t>
            </a:r>
            <a:r>
              <a:rPr lang="zh-CN" altLang="en-US" sz="1600" b="1" kern="100" dirty="0">
                <a:effectLst/>
                <a:ea typeface="宋体" panose="02010600030101010101" pitchFamily="2" charset="-122"/>
                <a:cs typeface="Times New Roman" panose="02020603050405020304" pitchFamily="18" charset="0"/>
              </a:rPr>
              <a:t>。</a:t>
            </a:r>
            <a:endParaRPr lang="en-US" altLang="zh-CN" sz="1600" b="1" dirty="0">
              <a:solidFill>
                <a:srgbClr val="002060"/>
              </a:solidFill>
            </a:endParaRPr>
          </a:p>
          <a:p>
            <a:pPr marL="285750" indent="-285750">
              <a:lnSpc>
                <a:spcPct val="150000"/>
              </a:lnSpc>
              <a:buFont typeface="Arial" panose="020B0604020202020204" pitchFamily="34" charset="0"/>
              <a:buChar char="•"/>
            </a:pPr>
            <a:r>
              <a:rPr lang="en-US" altLang="zh-CN" sz="1600" b="1" kern="100" dirty="0">
                <a:ea typeface="宋体" panose="02010600030101010101" pitchFamily="2" charset="-122"/>
              </a:rPr>
              <a:t>1962</a:t>
            </a:r>
            <a:r>
              <a:rPr lang="zh-CN" altLang="zh-CN" sz="1600" b="1" kern="100" dirty="0">
                <a:ea typeface="宋体" panose="02010600030101010101" pitchFamily="2" charset="-122"/>
              </a:rPr>
              <a:t>年，纽约市皮尔庞特</a:t>
            </a:r>
            <a:r>
              <a:rPr lang="en-US" altLang="zh-CN" sz="1600" b="1" kern="100" dirty="0">
                <a:latin typeface="Calibri" panose="020F0502020204030204" pitchFamily="34" charset="0"/>
                <a:ea typeface="宋体" panose="02010600030101010101" pitchFamily="2" charset="-122"/>
                <a:cs typeface="Calibri" panose="020F0502020204030204" pitchFamily="34" charset="0"/>
              </a:rPr>
              <a:t>•</a:t>
            </a:r>
            <a:r>
              <a:rPr lang="zh-CN" altLang="zh-CN" sz="1600" b="1" kern="100" dirty="0">
                <a:ea typeface="宋体" panose="02010600030101010101" pitchFamily="2" charset="-122"/>
              </a:rPr>
              <a:t>摩根图书馆（</a:t>
            </a:r>
            <a:r>
              <a:rPr lang="en-US" altLang="zh-CN" sz="1600" b="1" kern="100" dirty="0">
                <a:ea typeface="宋体" panose="02010600030101010101" pitchFamily="2" charset="-122"/>
              </a:rPr>
              <a:t>Pierpont Morgan Library</a:t>
            </a:r>
            <a:r>
              <a:rPr lang="zh-CN" altLang="zh-CN" sz="1600" b="1" kern="100" dirty="0">
                <a:ea typeface="宋体" panose="02010600030101010101" pitchFamily="2" charset="-122"/>
              </a:rPr>
              <a:t>）、弗格艺术博物馆（</a:t>
            </a:r>
            <a:r>
              <a:rPr lang="en-US" altLang="zh-CN" sz="1600" b="1" kern="100" dirty="0">
                <a:ea typeface="宋体" panose="02010600030101010101" pitchFamily="2" charset="-122"/>
              </a:rPr>
              <a:t>Fogg Art Museum</a:t>
            </a:r>
            <a:r>
              <a:rPr lang="zh-CN" altLang="zh-CN" sz="1600" b="1" kern="100" dirty="0">
                <a:ea typeface="宋体" panose="02010600030101010101" pitchFamily="2" charset="-122"/>
              </a:rPr>
              <a:t>）和纳尔逊美术馆（</a:t>
            </a:r>
            <a:r>
              <a:rPr lang="en-US" altLang="zh-CN" sz="1600" b="1" kern="100" dirty="0">
                <a:ea typeface="宋体" panose="02010600030101010101" pitchFamily="2" charset="-122"/>
              </a:rPr>
              <a:t>Nelson Gallery</a:t>
            </a:r>
            <a:r>
              <a:rPr lang="zh-CN" altLang="zh-CN" sz="1600" b="1" kern="100" dirty="0">
                <a:ea typeface="宋体" panose="02010600030101010101" pitchFamily="2" charset="-122"/>
              </a:rPr>
              <a:t>）联合展出了顾洛阜的中国书画藏品。</a:t>
            </a:r>
            <a:endParaRPr lang="en-US" altLang="zh-CN" sz="1600" b="1" kern="100" dirty="0">
              <a:ea typeface="宋体" panose="02010600030101010101" pitchFamily="2" charset="-122"/>
            </a:endParaRPr>
          </a:p>
          <a:p>
            <a:pPr marL="285750" indent="-285750">
              <a:lnSpc>
                <a:spcPct val="150000"/>
              </a:lnSpc>
              <a:buFont typeface="Arial" panose="020B0604020202020204" pitchFamily="34" charset="0"/>
              <a:buChar char="•"/>
            </a:pPr>
            <a:r>
              <a:rPr lang="en-US" altLang="zh-CN" sz="1600" b="1" kern="100" dirty="0">
                <a:ea typeface="宋体" panose="02010600030101010101" pitchFamily="2" charset="-122"/>
              </a:rPr>
              <a:t>1971</a:t>
            </a:r>
            <a:r>
              <a:rPr lang="zh-CN" altLang="zh-CN" sz="1600" b="1" kern="100" dirty="0">
                <a:ea typeface="宋体" panose="02010600030101010101" pitchFamily="2" charset="-122"/>
              </a:rPr>
              <a:t>年，费城艺术博物馆（</a:t>
            </a:r>
            <a:r>
              <a:rPr lang="en-US" altLang="zh-CN" sz="1600" b="1" kern="100" dirty="0">
                <a:ea typeface="宋体" panose="02010600030101010101" pitchFamily="2" charset="-122"/>
              </a:rPr>
              <a:t>Philadelphia Art Museum</a:t>
            </a:r>
            <a:r>
              <a:rPr lang="zh-CN" altLang="zh-CN" sz="1600" b="1" kern="100" dirty="0">
                <a:ea typeface="宋体" panose="02010600030101010101" pitchFamily="2" charset="-122"/>
              </a:rPr>
              <a:t>）举办了美国历史上第一次完全纯粹的书法艺术展，并在堪萨斯城的纳尔逊艺术博物馆和纽约的大都会艺术博物馆巡回展出。</a:t>
            </a:r>
            <a:endParaRPr lang="en-US" altLang="zh-CN" sz="1600" b="1" kern="100" dirty="0">
              <a:ea typeface="宋体" panose="02010600030101010101" pitchFamily="2" charset="-122"/>
            </a:endParaRPr>
          </a:p>
          <a:p>
            <a:pPr marL="285750" indent="-285750">
              <a:lnSpc>
                <a:spcPct val="150000"/>
              </a:lnSpc>
              <a:buFont typeface="Arial" panose="020B0604020202020204" pitchFamily="34" charset="0"/>
              <a:buChar char="•"/>
            </a:pPr>
            <a:r>
              <a:rPr lang="zh-CN" altLang="zh-CN" sz="1600" b="1" kern="100" dirty="0">
                <a:ea typeface="宋体" panose="02010600030101010101" pitchFamily="2" charset="-122"/>
              </a:rPr>
              <a:t>美国学术界（傅申、方闻等）还专门举办了“海外书迹研究展”和“中国书法国际研讨会”等学术会议，各类书法研究的专著也陆续出版。</a:t>
            </a:r>
            <a:endParaRPr lang="en-US" altLang="zh-CN" sz="1600" b="1" kern="100" dirty="0">
              <a:ea typeface="宋体" panose="02010600030101010101" pitchFamily="2" charset="-122"/>
            </a:endParaRPr>
          </a:p>
        </p:txBody>
      </p:sp>
      <p:pic>
        <p:nvPicPr>
          <p:cNvPr id="3" name="图片 2">
            <a:extLst>
              <a:ext uri="{FF2B5EF4-FFF2-40B4-BE49-F238E27FC236}">
                <a16:creationId xmlns:a16="http://schemas.microsoft.com/office/drawing/2014/main" xmlns="" id="{39829E16-ED1C-4C9E-8559-CDBEE0B01285}"/>
              </a:ext>
            </a:extLst>
          </p:cNvPr>
          <p:cNvPicPr>
            <a:picLocks noChangeAspect="1"/>
          </p:cNvPicPr>
          <p:nvPr/>
        </p:nvPicPr>
        <p:blipFill>
          <a:blip r:embed="rId2" cstate="print"/>
          <a:stretch>
            <a:fillRect/>
          </a:stretch>
        </p:blipFill>
        <p:spPr>
          <a:xfrm>
            <a:off x="280120" y="3774606"/>
            <a:ext cx="2664297" cy="1849926"/>
          </a:xfrm>
          <a:prstGeom prst="rect">
            <a:avLst/>
          </a:prstGeom>
        </p:spPr>
      </p:pic>
      <p:pic>
        <p:nvPicPr>
          <p:cNvPr id="4" name="图片 3">
            <a:extLst>
              <a:ext uri="{FF2B5EF4-FFF2-40B4-BE49-F238E27FC236}">
                <a16:creationId xmlns:a16="http://schemas.microsoft.com/office/drawing/2014/main" xmlns="" id="{31A5684F-1F10-484A-B0DF-DD6D41B22667}"/>
              </a:ext>
            </a:extLst>
          </p:cNvPr>
          <p:cNvPicPr>
            <a:picLocks noChangeAspect="1"/>
          </p:cNvPicPr>
          <p:nvPr/>
        </p:nvPicPr>
        <p:blipFill>
          <a:blip r:embed="rId3" cstate="print"/>
          <a:stretch>
            <a:fillRect/>
          </a:stretch>
        </p:blipFill>
        <p:spPr>
          <a:xfrm>
            <a:off x="3395347" y="3780683"/>
            <a:ext cx="1512169" cy="1843849"/>
          </a:xfrm>
          <a:prstGeom prst="rect">
            <a:avLst/>
          </a:prstGeom>
        </p:spPr>
      </p:pic>
      <p:sp>
        <p:nvSpPr>
          <p:cNvPr id="5" name="文本框 4">
            <a:extLst>
              <a:ext uri="{FF2B5EF4-FFF2-40B4-BE49-F238E27FC236}">
                <a16:creationId xmlns:a16="http://schemas.microsoft.com/office/drawing/2014/main" xmlns="" id="{E05D1D88-83DD-458E-8FAB-1019BC39FE2B}"/>
              </a:ext>
            </a:extLst>
          </p:cNvPr>
          <p:cNvSpPr txBox="1"/>
          <p:nvPr/>
        </p:nvSpPr>
        <p:spPr>
          <a:xfrm>
            <a:off x="3179324" y="5815901"/>
            <a:ext cx="1728192" cy="338554"/>
          </a:xfrm>
          <a:prstGeom prst="rect">
            <a:avLst/>
          </a:prstGeom>
          <a:noFill/>
        </p:spPr>
        <p:txBody>
          <a:bodyPr wrap="square" rtlCol="0">
            <a:spAutoFit/>
          </a:bodyPr>
          <a:lstStyle/>
          <a:p>
            <a:r>
              <a:rPr lang="en-US" altLang="zh-CN" sz="1600" b="1" dirty="0"/>
              <a:t>《</a:t>
            </a:r>
            <a:r>
              <a:rPr lang="zh-CN" altLang="en-US" sz="1600" b="1" dirty="0"/>
              <a:t>海外书迹研究</a:t>
            </a:r>
            <a:r>
              <a:rPr lang="en-US" altLang="zh-CN" sz="1600" b="1" dirty="0"/>
              <a:t>》</a:t>
            </a:r>
            <a:endParaRPr lang="zh-CN" altLang="en-US" sz="1600" b="1" dirty="0"/>
          </a:p>
        </p:txBody>
      </p:sp>
      <p:sp>
        <p:nvSpPr>
          <p:cNvPr id="6" name="文本框 5">
            <a:extLst>
              <a:ext uri="{FF2B5EF4-FFF2-40B4-BE49-F238E27FC236}">
                <a16:creationId xmlns:a16="http://schemas.microsoft.com/office/drawing/2014/main" xmlns="" id="{FA6C24C6-269F-41EA-ACF7-04E48C0BDBD8}"/>
              </a:ext>
            </a:extLst>
          </p:cNvPr>
          <p:cNvSpPr txBox="1"/>
          <p:nvPr/>
        </p:nvSpPr>
        <p:spPr>
          <a:xfrm>
            <a:off x="35497" y="5777378"/>
            <a:ext cx="3168352" cy="419474"/>
          </a:xfrm>
          <a:prstGeom prst="rect">
            <a:avLst/>
          </a:prstGeom>
          <a:noFill/>
        </p:spPr>
        <p:txBody>
          <a:bodyPr wrap="square" rtlCol="0">
            <a:spAutoFit/>
          </a:bodyPr>
          <a:lstStyle/>
          <a:p>
            <a:pPr>
              <a:lnSpc>
                <a:spcPct val="150000"/>
              </a:lnSpc>
            </a:pPr>
            <a:r>
              <a:rPr lang="en-US" altLang="zh-CN" sz="1600" b="1" dirty="0"/>
              <a:t>1972</a:t>
            </a:r>
            <a:r>
              <a:rPr lang="zh-CN" altLang="en-US" sz="1600" b="1" dirty="0"/>
              <a:t>年尼克松赠送毛泽东的礼物</a:t>
            </a:r>
          </a:p>
        </p:txBody>
      </p:sp>
      <p:pic>
        <p:nvPicPr>
          <p:cNvPr id="8" name="图片 7" descr="穿西装戴眼镜的男人&#10;&#10;描述已自动生成">
            <a:extLst>
              <a:ext uri="{FF2B5EF4-FFF2-40B4-BE49-F238E27FC236}">
                <a16:creationId xmlns:a16="http://schemas.microsoft.com/office/drawing/2014/main" xmlns="" id="{0D959E5C-C867-DD4D-EF94-0B1F1F644BC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15596" y="3774606"/>
            <a:ext cx="1259214" cy="1840823"/>
          </a:xfrm>
          <a:prstGeom prst="rect">
            <a:avLst/>
          </a:prstGeom>
        </p:spPr>
      </p:pic>
      <p:sp>
        <p:nvSpPr>
          <p:cNvPr id="9" name="文本框 8">
            <a:extLst>
              <a:ext uri="{FF2B5EF4-FFF2-40B4-BE49-F238E27FC236}">
                <a16:creationId xmlns:a16="http://schemas.microsoft.com/office/drawing/2014/main" xmlns="" id="{85FBE7CA-58D2-A8CE-8E05-05B6CCE7CFFA}"/>
              </a:ext>
            </a:extLst>
          </p:cNvPr>
          <p:cNvSpPr txBox="1"/>
          <p:nvPr/>
        </p:nvSpPr>
        <p:spPr>
          <a:xfrm>
            <a:off x="5070095" y="5779303"/>
            <a:ext cx="1950215" cy="338554"/>
          </a:xfrm>
          <a:prstGeom prst="rect">
            <a:avLst/>
          </a:prstGeom>
          <a:noFill/>
        </p:spPr>
        <p:txBody>
          <a:bodyPr wrap="square" rtlCol="0">
            <a:spAutoFit/>
          </a:bodyPr>
          <a:lstStyle/>
          <a:p>
            <a:r>
              <a:rPr lang="en-US" altLang="zh-CN" sz="1600" b="1" dirty="0"/>
              <a:t>James Cahill </a:t>
            </a:r>
            <a:r>
              <a:rPr lang="zh-CN" altLang="en-US" sz="1600" b="1" dirty="0"/>
              <a:t>高居翰</a:t>
            </a:r>
          </a:p>
        </p:txBody>
      </p:sp>
      <p:pic>
        <p:nvPicPr>
          <p:cNvPr id="11" name="图片 10" descr="穿西装打领带的人手里拿着东西&#10;&#10;中度可信度描述已自动生成">
            <a:extLst>
              <a:ext uri="{FF2B5EF4-FFF2-40B4-BE49-F238E27FC236}">
                <a16:creationId xmlns:a16="http://schemas.microsoft.com/office/drawing/2014/main" xmlns="" id="{93433BF8-8D6B-9BDB-F7BC-B183270D7B3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083148" y="3773043"/>
            <a:ext cx="1792710" cy="1849926"/>
          </a:xfrm>
          <a:prstGeom prst="rect">
            <a:avLst/>
          </a:prstGeom>
        </p:spPr>
      </p:pic>
      <p:sp>
        <p:nvSpPr>
          <p:cNvPr id="12" name="文本框 11">
            <a:extLst>
              <a:ext uri="{FF2B5EF4-FFF2-40B4-BE49-F238E27FC236}">
                <a16:creationId xmlns:a16="http://schemas.microsoft.com/office/drawing/2014/main" xmlns="" id="{AF175A73-670E-1F42-DB85-406514B9DA03}"/>
              </a:ext>
            </a:extLst>
          </p:cNvPr>
          <p:cNvSpPr txBox="1"/>
          <p:nvPr/>
        </p:nvSpPr>
        <p:spPr>
          <a:xfrm>
            <a:off x="7308304" y="5815901"/>
            <a:ext cx="1578252" cy="338554"/>
          </a:xfrm>
          <a:prstGeom prst="rect">
            <a:avLst/>
          </a:prstGeom>
          <a:noFill/>
        </p:spPr>
        <p:txBody>
          <a:bodyPr wrap="square" rtlCol="0">
            <a:spAutoFit/>
          </a:bodyPr>
          <a:lstStyle/>
          <a:p>
            <a:r>
              <a:rPr lang="en-US" altLang="zh-CN" sz="1600" b="1" dirty="0"/>
              <a:t>Wen</a:t>
            </a:r>
            <a:r>
              <a:rPr lang="zh-CN" altLang="en-US" sz="1600" b="1" dirty="0"/>
              <a:t> </a:t>
            </a:r>
            <a:r>
              <a:rPr lang="en-US" altLang="zh-CN" sz="1600" b="1" dirty="0"/>
              <a:t>Fong</a:t>
            </a:r>
            <a:r>
              <a:rPr lang="zh-CN" altLang="en-US" sz="1600" b="1" dirty="0"/>
              <a:t> 方闻</a:t>
            </a:r>
          </a:p>
        </p:txBody>
      </p:sp>
    </p:spTree>
    <p:extLst>
      <p:ext uri="{BB962C8B-B14F-4D97-AF65-F5344CB8AC3E}">
        <p14:creationId xmlns:p14="http://schemas.microsoft.com/office/powerpoint/2010/main" xmlns="" val="3747153992"/>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0FBD6143-A013-4107-ACE5-7E8295B4F7E9}"/>
              </a:ext>
            </a:extLst>
          </p:cNvPr>
          <p:cNvSpPr txBox="1"/>
          <p:nvPr/>
        </p:nvSpPr>
        <p:spPr>
          <a:xfrm>
            <a:off x="467544" y="678138"/>
            <a:ext cx="8280920" cy="263546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zh-CN" sz="1600" b="1" kern="100" dirty="0">
                <a:effectLst/>
                <a:ea typeface="宋体" panose="02010600030101010101" pitchFamily="2" charset="-122"/>
                <a:cs typeface="Times New Roman" panose="02020603050405020304" pitchFamily="18" charset="0"/>
              </a:rPr>
              <a:t>华裔书法家一起开始在美国大学教授中国书法创作和基本书法理论，如哥伦比亚大学终身教授蒋彝、圣约翰大学著名书法家张隆延、原哈佛大学和西东大学东亚系的王方宇、著名书法家和昆曲艺术家张充和、夏威夷艺术博物馆中国部主任曾佑和、美术史家和文化史学家方闻、弗利尔美术馆中国艺术部主任傅申等等。</a:t>
            </a:r>
            <a:endParaRPr lang="en-US" altLang="zh-CN" sz="1600" b="1" kern="100" dirty="0">
              <a:effectLst/>
              <a:ea typeface="宋体" panose="02010600030101010101" pitchFamily="2" charset="-122"/>
              <a:cs typeface="Times New Roman" panose="02020603050405020304" pitchFamily="18" charset="0"/>
            </a:endParaRPr>
          </a:p>
          <a:p>
            <a:pPr>
              <a:lnSpc>
                <a:spcPct val="150000"/>
              </a:lnSpc>
            </a:pPr>
            <a:endParaRPr lang="en-US" altLang="zh-CN" sz="1600" b="1" kern="100" dirty="0">
              <a:ea typeface="宋体" panose="02010600030101010101" pitchFamily="2" charset="-122"/>
              <a:cs typeface="Times New Roman" panose="02020603050405020304" pitchFamily="18" charset="0"/>
            </a:endParaRPr>
          </a:p>
          <a:p>
            <a:pPr>
              <a:lnSpc>
                <a:spcPct val="150000"/>
              </a:lnSpc>
            </a:pPr>
            <a:r>
              <a:rPr lang="en-US" altLang="zh-CN" sz="1600" b="1" kern="100" dirty="0">
                <a:solidFill>
                  <a:srgbClr val="002060"/>
                </a:solidFill>
                <a:ea typeface="宋体" panose="02010600030101010101" pitchFamily="2" charset="-122"/>
                <a:cs typeface="Times New Roman" panose="02020603050405020304" pitchFamily="18" charset="0"/>
              </a:rPr>
              <a:t>3</a:t>
            </a:r>
            <a:r>
              <a:rPr lang="zh-CN" altLang="en-US" sz="1600" b="1" kern="100" dirty="0">
                <a:solidFill>
                  <a:srgbClr val="002060"/>
                </a:solidFill>
                <a:ea typeface="宋体" panose="02010600030101010101" pitchFamily="2" charset="-122"/>
                <a:cs typeface="Times New Roman" panose="02020603050405020304" pitchFamily="18" charset="0"/>
              </a:rPr>
              <a:t>）艺术家：基于对西方抽象派艺术的钟情，一些美国艺术家</a:t>
            </a:r>
            <a:r>
              <a:rPr lang="zh-CN" altLang="zh-CN" sz="16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rPr>
              <a:t>侧重于研究中国书法中的艺术结构、表现手法以及笔墨和形式的技法技巧</a:t>
            </a:r>
            <a:r>
              <a:rPr lang="zh-CN" altLang="en-US" sz="16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rPr>
              <a:t>，如</a:t>
            </a:r>
            <a:r>
              <a:rPr lang="zh-CN" altLang="zh-CN" sz="16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rPr>
              <a:t>笔墨的浓淡枯湿</a:t>
            </a:r>
            <a:r>
              <a:rPr lang="zh-CN" altLang="en-US" sz="16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rPr>
              <a:t>、线条的粗细灵动等。</a:t>
            </a:r>
            <a:endParaRPr lang="zh-CN" altLang="en-US" dirty="0"/>
          </a:p>
        </p:txBody>
      </p:sp>
      <p:pic>
        <p:nvPicPr>
          <p:cNvPr id="3" name="图片 2" descr="IMG_256">
            <a:extLst>
              <a:ext uri="{FF2B5EF4-FFF2-40B4-BE49-F238E27FC236}">
                <a16:creationId xmlns:a16="http://schemas.microsoft.com/office/drawing/2014/main" xmlns="" id="{BEF6EEE6-1374-4521-81C2-A3B93783A404}"/>
              </a:ext>
            </a:extLst>
          </p:cNvPr>
          <p:cNvPicPr/>
          <p:nvPr/>
        </p:nvPicPr>
        <p:blipFill>
          <a:blip r:embed="rId2" cstate="print"/>
          <a:stretch>
            <a:fillRect/>
          </a:stretch>
        </p:blipFill>
        <p:spPr>
          <a:xfrm>
            <a:off x="467544" y="3445743"/>
            <a:ext cx="1872208" cy="2480360"/>
          </a:xfrm>
          <a:prstGeom prst="rect">
            <a:avLst/>
          </a:prstGeom>
          <a:noFill/>
          <a:ln w="9525">
            <a:noFill/>
          </a:ln>
        </p:spPr>
      </p:pic>
      <p:pic>
        <p:nvPicPr>
          <p:cNvPr id="4" name="图片 3" descr="IMG_256">
            <a:extLst>
              <a:ext uri="{FF2B5EF4-FFF2-40B4-BE49-F238E27FC236}">
                <a16:creationId xmlns:a16="http://schemas.microsoft.com/office/drawing/2014/main" xmlns="" id="{A20363AF-E697-46CE-AA12-DCCE613AC6FE}"/>
              </a:ext>
            </a:extLst>
          </p:cNvPr>
          <p:cNvPicPr/>
          <p:nvPr/>
        </p:nvPicPr>
        <p:blipFill>
          <a:blip r:embed="rId3" cstate="print"/>
          <a:stretch>
            <a:fillRect/>
          </a:stretch>
        </p:blipFill>
        <p:spPr>
          <a:xfrm>
            <a:off x="2933142" y="3450403"/>
            <a:ext cx="2088232" cy="2454438"/>
          </a:xfrm>
          <a:prstGeom prst="rect">
            <a:avLst/>
          </a:prstGeom>
          <a:noFill/>
          <a:ln w="9525">
            <a:noFill/>
          </a:ln>
        </p:spPr>
      </p:pic>
      <p:sp>
        <p:nvSpPr>
          <p:cNvPr id="5" name="文本框 4">
            <a:extLst>
              <a:ext uri="{FF2B5EF4-FFF2-40B4-BE49-F238E27FC236}">
                <a16:creationId xmlns:a16="http://schemas.microsoft.com/office/drawing/2014/main" xmlns="" id="{7CEC9FE2-B03A-49F2-94D6-49E0C8E6FC7E}"/>
              </a:ext>
            </a:extLst>
          </p:cNvPr>
          <p:cNvSpPr txBox="1"/>
          <p:nvPr/>
        </p:nvSpPr>
        <p:spPr>
          <a:xfrm>
            <a:off x="5273402" y="3595017"/>
            <a:ext cx="2736304" cy="338554"/>
          </a:xfrm>
          <a:prstGeom prst="rect">
            <a:avLst/>
          </a:prstGeom>
          <a:noFill/>
        </p:spPr>
        <p:txBody>
          <a:bodyPr wrap="square" rtlCol="0">
            <a:spAutoFit/>
          </a:bodyPr>
          <a:lstStyle/>
          <a:p>
            <a:r>
              <a:rPr lang="en-US" altLang="zh-CN" sz="1600" b="1" dirty="0">
                <a:solidFill>
                  <a:srgbClr val="002060"/>
                </a:solidFill>
              </a:rPr>
              <a:t>Vivian </a:t>
            </a:r>
            <a:r>
              <a:rPr lang="en-US" altLang="zh-CN" sz="1600" b="1" dirty="0" err="1">
                <a:solidFill>
                  <a:srgbClr val="002060"/>
                </a:solidFill>
              </a:rPr>
              <a:t>Springford</a:t>
            </a:r>
            <a:r>
              <a:rPr lang="en-US" altLang="zh-CN" sz="1600" b="1" dirty="0">
                <a:solidFill>
                  <a:srgbClr val="002060"/>
                </a:solidFill>
              </a:rPr>
              <a:t>   1914-2003</a:t>
            </a:r>
            <a:endParaRPr lang="zh-CN" altLang="en-US" sz="1600" b="1" dirty="0">
              <a:solidFill>
                <a:srgbClr val="002060"/>
              </a:solidFill>
            </a:endParaRPr>
          </a:p>
        </p:txBody>
      </p:sp>
      <p:sp>
        <p:nvSpPr>
          <p:cNvPr id="6" name="文本框 5">
            <a:extLst>
              <a:ext uri="{FF2B5EF4-FFF2-40B4-BE49-F238E27FC236}">
                <a16:creationId xmlns:a16="http://schemas.microsoft.com/office/drawing/2014/main" xmlns="" id="{A3DC4637-6123-7392-7716-0298071C8185}"/>
              </a:ext>
            </a:extLst>
          </p:cNvPr>
          <p:cNvSpPr txBox="1"/>
          <p:nvPr/>
        </p:nvSpPr>
        <p:spPr>
          <a:xfrm>
            <a:off x="5273402" y="4077072"/>
            <a:ext cx="3763094" cy="1886735"/>
          </a:xfrm>
          <a:prstGeom prst="rect">
            <a:avLst/>
          </a:prstGeom>
          <a:noFill/>
        </p:spPr>
        <p:txBody>
          <a:bodyPr wrap="square" rtlCol="0">
            <a:spAutoFit/>
          </a:bodyPr>
          <a:lstStyle/>
          <a:p>
            <a:r>
              <a:rPr lang="zh-CN" altLang="zh-CN" sz="1400" b="1" dirty="0">
                <a:solidFill>
                  <a:srgbClr val="811C17"/>
                </a:solidFill>
                <a:effectLst/>
                <a:latin typeface="+mj-ea"/>
                <a:ea typeface="+mj-ea"/>
                <a:cs typeface="Times New Roman" panose="02020603050405020304" pitchFamily="18" charset="0"/>
              </a:rPr>
              <a:t>薇薇安</a:t>
            </a:r>
            <a:r>
              <a:rPr lang="en-US" altLang="zh-CN" sz="1400" b="1" dirty="0">
                <a:solidFill>
                  <a:srgbClr val="811C17"/>
                </a:solidFill>
                <a:effectLst/>
                <a:latin typeface="+mj-ea"/>
                <a:ea typeface="+mj-ea"/>
                <a:cs typeface="Calibri" panose="020F0502020204030204" pitchFamily="34" charset="0"/>
              </a:rPr>
              <a:t>•</a:t>
            </a:r>
            <a:r>
              <a:rPr lang="zh-CN" altLang="zh-CN" sz="1400" b="1" dirty="0">
                <a:solidFill>
                  <a:srgbClr val="811C17"/>
                </a:solidFill>
                <a:effectLst/>
                <a:latin typeface="+mj-ea"/>
                <a:ea typeface="+mj-ea"/>
                <a:cs typeface="Times New Roman" panose="02020603050405020304" pitchFamily="18" charset="0"/>
              </a:rPr>
              <a:t>斯普林福特</a:t>
            </a:r>
            <a:r>
              <a:rPr lang="zh-CN" altLang="en-US" sz="1400" b="1" dirty="0">
                <a:solidFill>
                  <a:srgbClr val="811C17"/>
                </a:solidFill>
                <a:effectLst/>
                <a:latin typeface="+mj-ea"/>
                <a:ea typeface="+mj-ea"/>
                <a:cs typeface="Times New Roman" panose="02020603050405020304" pitchFamily="18" charset="0"/>
              </a:rPr>
              <a:t>宣称：</a:t>
            </a:r>
            <a:endParaRPr lang="en-US" altLang="zh-CN" sz="1400" b="1" dirty="0">
              <a:solidFill>
                <a:srgbClr val="811C17"/>
              </a:solidFill>
              <a:latin typeface="+mj-ea"/>
              <a:ea typeface="+mj-ea"/>
              <a:cs typeface="Times New Roman" panose="02020603050405020304" pitchFamily="18" charset="0"/>
            </a:endParaRPr>
          </a:p>
          <a:p>
            <a:pPr>
              <a:lnSpc>
                <a:spcPct val="150000"/>
              </a:lnSpc>
            </a:pPr>
            <a:r>
              <a:rPr lang="zh-CN" altLang="zh-CN" sz="1400" b="1" dirty="0">
                <a:solidFill>
                  <a:srgbClr val="002060"/>
                </a:solidFill>
                <a:effectLst/>
                <a:latin typeface="Times New Roman" panose="02020603050405020304" pitchFamily="18" charset="0"/>
                <a:ea typeface="新宋体" panose="02010609030101010101" pitchFamily="49" charset="-122"/>
                <a:cs typeface="Times New Roman" panose="02020603050405020304" pitchFamily="18" charset="0"/>
              </a:rPr>
              <a:t>“</a:t>
            </a:r>
            <a:r>
              <a:rPr lang="zh-CN" altLang="en-US" sz="1400" b="1" dirty="0">
                <a:solidFill>
                  <a:srgbClr val="002060"/>
                </a:solidFill>
                <a:effectLst/>
                <a:latin typeface="Times New Roman" panose="02020603050405020304" pitchFamily="18" charset="0"/>
                <a:ea typeface="新宋体" panose="02010609030101010101" pitchFamily="49" charset="-122"/>
                <a:cs typeface="Times New Roman" panose="02020603050405020304" pitchFamily="18" charset="0"/>
              </a:rPr>
              <a:t>我</a:t>
            </a:r>
            <a:r>
              <a:rPr lang="zh-CN" altLang="zh-CN" sz="1400" b="1" dirty="0">
                <a:solidFill>
                  <a:srgbClr val="002060"/>
                </a:solidFill>
                <a:effectLst/>
                <a:latin typeface="Times New Roman" panose="02020603050405020304" pitchFamily="18" charset="0"/>
                <a:ea typeface="新宋体" panose="02010609030101010101" pitchFamily="49" charset="-122"/>
                <a:cs typeface="Times New Roman" panose="02020603050405020304" pitchFamily="18" charset="0"/>
              </a:rPr>
              <a:t>改写了中国画的节奏和灵动笔墨技巧，以此发展自己的抽象派画风”</a:t>
            </a:r>
            <a:endParaRPr lang="en-US" altLang="zh-CN" sz="1400" b="1" dirty="0">
              <a:solidFill>
                <a:srgbClr val="002060"/>
              </a:solidFill>
              <a:effectLst/>
              <a:latin typeface="Times New Roman" panose="02020603050405020304" pitchFamily="18" charset="0"/>
              <a:ea typeface="新宋体" panose="02010609030101010101" pitchFamily="49" charset="-122"/>
              <a:cs typeface="Times New Roman" panose="02020603050405020304" pitchFamily="18" charset="0"/>
            </a:endParaRPr>
          </a:p>
          <a:p>
            <a:pPr>
              <a:lnSpc>
                <a:spcPct val="150000"/>
              </a:lnSpc>
            </a:pPr>
            <a:endParaRPr lang="en-US" altLang="zh-CN" sz="1400" b="1" dirty="0">
              <a:solidFill>
                <a:srgbClr val="002060"/>
              </a:solidFill>
              <a:latin typeface="Times New Roman" panose="02020603050405020304" pitchFamily="18" charset="0"/>
              <a:ea typeface="新宋体" panose="02010609030101010101" pitchFamily="49" charset="-122"/>
              <a:cs typeface="Times New Roman" panose="02020603050405020304" pitchFamily="18" charset="0"/>
            </a:endParaRPr>
          </a:p>
          <a:p>
            <a:pPr>
              <a:lnSpc>
                <a:spcPct val="150000"/>
              </a:lnSpc>
            </a:pPr>
            <a:r>
              <a:rPr lang="zh-CN" altLang="en-US" sz="1400" b="1" dirty="0">
                <a:solidFill>
                  <a:srgbClr val="811C17"/>
                </a:solidFill>
                <a:latin typeface="Times New Roman" panose="02020603050405020304" pitchFamily="18" charset="0"/>
                <a:ea typeface="新宋体" panose="02010609030101010101" pitchFamily="49" charset="-122"/>
                <a:cs typeface="Times New Roman" panose="02020603050405020304" pitchFamily="18" charset="0"/>
              </a:rPr>
              <a:t>调适</a:t>
            </a:r>
            <a:endParaRPr lang="en-US" altLang="zh-CN" sz="1400" b="1" dirty="0">
              <a:solidFill>
                <a:srgbClr val="811C17"/>
              </a:solidFill>
              <a:latin typeface="Times New Roman" panose="02020603050405020304" pitchFamily="18" charset="0"/>
              <a:ea typeface="新宋体" panose="02010609030101010101" pitchFamily="49" charset="-122"/>
              <a:cs typeface="Times New Roman" panose="02020603050405020304" pitchFamily="18" charset="0"/>
            </a:endParaRPr>
          </a:p>
          <a:p>
            <a:pPr>
              <a:lnSpc>
                <a:spcPct val="150000"/>
              </a:lnSpc>
            </a:pPr>
            <a:r>
              <a:rPr lang="zh-CN" altLang="en-US" sz="1400" b="1" dirty="0">
                <a:solidFill>
                  <a:srgbClr val="002060"/>
                </a:solidFill>
              </a:rPr>
              <a:t>中国书法点线抽象艺术 </a:t>
            </a:r>
            <a:r>
              <a:rPr lang="en-US" altLang="zh-CN" sz="1400" b="1" dirty="0">
                <a:solidFill>
                  <a:srgbClr val="002060"/>
                </a:solidFill>
              </a:rPr>
              <a:t>vs.</a:t>
            </a:r>
            <a:r>
              <a:rPr lang="zh-CN" altLang="en-US" sz="1400" b="1" dirty="0">
                <a:solidFill>
                  <a:srgbClr val="002060"/>
                </a:solidFill>
              </a:rPr>
              <a:t>西方抽象派艺术</a:t>
            </a:r>
            <a:endParaRPr lang="en-US" altLang="zh-CN" sz="1400" b="1" dirty="0">
              <a:solidFill>
                <a:srgbClr val="002060"/>
              </a:solidFill>
            </a:endParaRPr>
          </a:p>
        </p:txBody>
      </p:sp>
    </p:spTree>
    <p:extLst>
      <p:ext uri="{BB962C8B-B14F-4D97-AF65-F5344CB8AC3E}">
        <p14:creationId xmlns:p14="http://schemas.microsoft.com/office/powerpoint/2010/main" xmlns="" val="3747153992"/>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2991D3D6-5A7D-4321-8C02-27D766B84C4D}"/>
              </a:ext>
            </a:extLst>
          </p:cNvPr>
          <p:cNvSpPr txBox="1"/>
          <p:nvPr/>
        </p:nvSpPr>
        <p:spPr>
          <a:xfrm>
            <a:off x="683568" y="592967"/>
            <a:ext cx="8136904" cy="5216236"/>
          </a:xfrm>
          <a:prstGeom prst="rect">
            <a:avLst/>
          </a:prstGeom>
          <a:noFill/>
        </p:spPr>
        <p:txBody>
          <a:bodyPr wrap="square" rtlCol="0">
            <a:spAutoFit/>
          </a:bodyPr>
          <a:lstStyle/>
          <a:p>
            <a:pPr>
              <a:lnSpc>
                <a:spcPct val="150000"/>
              </a:lnSpc>
            </a:pPr>
            <a:r>
              <a:rPr lang="zh-CN" altLang="en-US" sz="1600" b="1" dirty="0">
                <a:solidFill>
                  <a:srgbClr val="811C17"/>
                </a:solidFill>
              </a:rPr>
              <a:t>四、中国书法在英语诗歌中的改写审美原则：真、美、空、能量</a:t>
            </a:r>
            <a:endParaRPr lang="en-US" altLang="zh-CN" sz="1600" b="1" dirty="0">
              <a:solidFill>
                <a:srgbClr val="811C17"/>
              </a:solidFill>
            </a:endParaRPr>
          </a:p>
          <a:p>
            <a:pPr>
              <a:lnSpc>
                <a:spcPct val="150000"/>
              </a:lnSpc>
            </a:pPr>
            <a:r>
              <a:rPr lang="zh-CN" altLang="en-US" sz="1600" b="1" dirty="0">
                <a:solidFill>
                  <a:srgbClr val="006600"/>
                </a:solidFill>
              </a:rPr>
              <a:t>美与真</a:t>
            </a:r>
            <a:endParaRPr lang="en-US" altLang="zh-CN" sz="1600" b="1" dirty="0">
              <a:solidFill>
                <a:srgbClr val="006600"/>
              </a:solidFill>
            </a:endParaRPr>
          </a:p>
          <a:p>
            <a:pPr indent="-285750">
              <a:lnSpc>
                <a:spcPct val="150000"/>
              </a:lnSpc>
              <a:buFont typeface="Arial" panose="020B0604020202020204" pitchFamily="34" charset="0"/>
              <a:buChar char="•"/>
            </a:pPr>
            <a:r>
              <a:rPr lang="en-US" altLang="zh-CN" sz="1600" b="1" kern="100" dirty="0">
                <a:effectLst/>
                <a:ea typeface="宋体" panose="02010600030101010101" pitchFamily="2" charset="-122"/>
              </a:rPr>
              <a:t>Moses Mendelssohn</a:t>
            </a:r>
            <a:r>
              <a:rPr lang="zh-CN" altLang="en-US" sz="1600" b="1" kern="100" dirty="0">
                <a:cs typeface="Times New Roman" panose="02020603050405020304" pitchFamily="18" charset="0"/>
              </a:rPr>
              <a:t>：“美” 的</a:t>
            </a:r>
            <a:r>
              <a:rPr lang="zh-CN" altLang="en-US" sz="1600" b="1" kern="100" dirty="0">
                <a:effectLst/>
                <a:ea typeface="宋体" panose="02010600030101010101" pitchFamily="2" charset="-122"/>
                <a:cs typeface="Times New Roman" panose="02020603050405020304" pitchFamily="18" charset="0"/>
              </a:rPr>
              <a:t>公式</a:t>
            </a:r>
            <a:endParaRPr lang="en-US" altLang="zh-CN" sz="1600" b="1" kern="100" dirty="0">
              <a:effectLst/>
              <a:ea typeface="宋体" panose="02010600030101010101" pitchFamily="2" charset="-122"/>
              <a:cs typeface="Times New Roman" panose="02020603050405020304" pitchFamily="18" charset="0"/>
            </a:endParaRPr>
          </a:p>
          <a:p>
            <a:pPr>
              <a:lnSpc>
                <a:spcPct val="150000"/>
              </a:lnSpc>
            </a:pPr>
            <a:r>
              <a:rPr lang="en-US" altLang="zh-CN" sz="1600" b="1" kern="100" dirty="0" err="1">
                <a:solidFill>
                  <a:srgbClr val="002060"/>
                </a:solidFill>
                <a:effectLst/>
                <a:ea typeface="宋体" panose="02010600030101010101" pitchFamily="2" charset="-122"/>
              </a:rPr>
              <a:t>mp</a:t>
            </a:r>
            <a:r>
              <a:rPr lang="en-US" altLang="zh-CN" sz="1600" b="1" kern="100" dirty="0">
                <a:solidFill>
                  <a:srgbClr val="002060"/>
                </a:solidFill>
                <a:effectLst/>
                <a:ea typeface="宋体" panose="02010600030101010101" pitchFamily="2" charset="-122"/>
              </a:rPr>
              <a:t>/t</a:t>
            </a:r>
            <a:r>
              <a:rPr lang="en-US" altLang="zh-CN" sz="1600" b="1" kern="100" dirty="0">
                <a:solidFill>
                  <a:srgbClr val="002060"/>
                </a:solidFill>
                <a:effectLst/>
                <a:cs typeface="宋体" panose="02010600030101010101" pitchFamily="2" charset="-122"/>
              </a:rPr>
              <a:t> (</a:t>
            </a:r>
            <a:r>
              <a:rPr lang="en-US" altLang="zh-CN" sz="1600" b="1" kern="100" dirty="0">
                <a:solidFill>
                  <a:srgbClr val="002060"/>
                </a:solidFill>
                <a:effectLst/>
                <a:ea typeface="宋体" panose="02010600030101010101" pitchFamily="2" charset="-122"/>
              </a:rPr>
              <a:t>m=amount of good</a:t>
            </a:r>
            <a:r>
              <a:rPr lang="zh-CN" altLang="zh-CN" sz="1600" b="1" kern="100" dirty="0">
                <a:solidFill>
                  <a:srgbClr val="002060"/>
                </a:solidFill>
                <a:effectLst/>
                <a:ea typeface="宋体" panose="02010600030101010101" pitchFamily="2" charset="-122"/>
                <a:cs typeface="Times New Roman" panose="02020603050405020304" pitchFamily="18" charset="0"/>
              </a:rPr>
              <a:t>；</a:t>
            </a:r>
            <a:r>
              <a:rPr lang="en-US" altLang="zh-CN" sz="1600" b="1" kern="100" dirty="0">
                <a:solidFill>
                  <a:srgbClr val="002060"/>
                </a:solidFill>
                <a:effectLst/>
                <a:ea typeface="宋体" panose="02010600030101010101" pitchFamily="2" charset="-122"/>
              </a:rPr>
              <a:t>p=the distinctness</a:t>
            </a:r>
            <a:r>
              <a:rPr lang="zh-CN" altLang="zh-CN" sz="1600" b="1" kern="100" dirty="0">
                <a:solidFill>
                  <a:srgbClr val="002060"/>
                </a:solidFill>
                <a:effectLst/>
                <a:ea typeface="宋体" panose="02010600030101010101" pitchFamily="2" charset="-122"/>
                <a:cs typeface="Times New Roman" panose="02020603050405020304" pitchFamily="18" charset="0"/>
              </a:rPr>
              <a:t>；</a:t>
            </a:r>
            <a:r>
              <a:rPr lang="en-US" altLang="zh-CN" sz="1600" b="1" kern="100" dirty="0">
                <a:solidFill>
                  <a:srgbClr val="002060"/>
                </a:solidFill>
                <a:effectLst/>
                <a:ea typeface="宋体" panose="02010600030101010101" pitchFamily="2" charset="-122"/>
              </a:rPr>
              <a:t>t=the time</a:t>
            </a:r>
            <a:r>
              <a:rPr lang="en-US" altLang="zh-CN" sz="1600" b="1" kern="100" dirty="0">
                <a:solidFill>
                  <a:srgbClr val="002060"/>
                </a:solidFill>
                <a:effectLst/>
                <a:cs typeface="宋体" panose="02010600030101010101" pitchFamily="2" charset="-122"/>
              </a:rPr>
              <a:t>)</a:t>
            </a:r>
          </a:p>
          <a:p>
            <a:pPr indent="-285750">
              <a:lnSpc>
                <a:spcPct val="150000"/>
              </a:lnSpc>
              <a:buFont typeface="Arial" panose="020B0604020202020204" pitchFamily="34" charset="0"/>
              <a:buChar char="•"/>
            </a:pPr>
            <a:r>
              <a:rPr lang="en-US" altLang="zh-CN" sz="1600" b="1" kern="100" dirty="0">
                <a:effectLst/>
                <a:latin typeface="Times New Roman" panose="02020603050405020304" pitchFamily="18" charset="0"/>
                <a:ea typeface="宋体" panose="02010600030101010101" pitchFamily="2" charset="-122"/>
              </a:rPr>
              <a:t>A. C. Bradley</a:t>
            </a:r>
            <a:r>
              <a:rPr lang="zh-CN" altLang="en-US" sz="1600" b="1"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kern="100" dirty="0">
                <a:cs typeface="Times New Roman" panose="02020603050405020304" pitchFamily="18" charset="0"/>
              </a:rPr>
              <a:t>“美”</a:t>
            </a:r>
            <a:r>
              <a:rPr lang="zh-CN" altLang="en-US" sz="1600" b="1" kern="100" dirty="0">
                <a:cs typeface="Times New Roman" panose="02020603050405020304" pitchFamily="18" charset="0"/>
              </a:rPr>
              <a:t>的分级观</a:t>
            </a:r>
            <a:endPar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1600" b="1" kern="100" dirty="0">
                <a:latin typeface="Times New Roman" panose="02020603050405020304" pitchFamily="18" charset="0"/>
                <a:ea typeface="宋体" panose="02010600030101010101" pitchFamily="2" charset="-122"/>
                <a:cs typeface="Times New Roman" panose="02020603050405020304" pitchFamily="18" charset="0"/>
              </a:rPr>
              <a:t>s</a:t>
            </a: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ublime, grand, beautiful, graceful, pretty</a:t>
            </a:r>
          </a:p>
          <a:p>
            <a:pPr>
              <a:lnSpc>
                <a:spcPct val="150000"/>
              </a:lnSpc>
            </a:pPr>
            <a:endPar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en-US" sz="1600" b="1"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现实的“</a:t>
            </a:r>
            <a:r>
              <a:rPr lang="zh-CN" altLang="en-US" sz="1600" b="1" kern="100" dirty="0">
                <a:solidFill>
                  <a:srgbClr val="006600"/>
                </a:solidFill>
                <a:latin typeface="Times New Roman" panose="02020603050405020304" pitchFamily="18" charset="0"/>
                <a:cs typeface="Times New Roman" panose="02020603050405020304" pitchFamily="18" charset="0"/>
              </a:rPr>
              <a:t>真</a:t>
            </a:r>
            <a:r>
              <a:rPr lang="zh-CN" altLang="en-US" sz="1600" b="1"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1"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vs. </a:t>
            </a:r>
            <a:r>
              <a:rPr lang="zh-CN" altLang="en-US" sz="1600" b="1"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艺术的“</a:t>
            </a:r>
            <a:r>
              <a:rPr lang="zh-CN" altLang="en-US" sz="1600" b="1" kern="100" dirty="0">
                <a:solidFill>
                  <a:srgbClr val="006600"/>
                </a:solidFill>
                <a:latin typeface="Times New Roman" panose="02020603050405020304" pitchFamily="18" charset="0"/>
                <a:cs typeface="Times New Roman" panose="02020603050405020304" pitchFamily="18" charset="0"/>
              </a:rPr>
              <a:t>真</a:t>
            </a:r>
            <a:r>
              <a:rPr lang="zh-CN" altLang="en-US" sz="1600" b="1"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1600" b="1"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150000"/>
              </a:lnSpc>
              <a:buFont typeface="Arial" panose="020B0604020202020204" pitchFamily="34" charset="0"/>
              <a:buChar char="•"/>
            </a:pPr>
            <a:r>
              <a:rPr lang="en-GB" altLang="zh-CN" sz="1600" b="1" kern="100" dirty="0">
                <a:effectLst/>
                <a:latin typeface="Times New Roman" panose="02020603050405020304" pitchFamily="18" charset="0"/>
                <a:ea typeface="宋体" panose="02010600030101010101" pitchFamily="2" charset="-122"/>
              </a:rPr>
              <a:t>John </a:t>
            </a:r>
            <a:r>
              <a:rPr lang="en-GB" altLang="zh-CN" sz="1600" b="1" kern="100" dirty="0" err="1">
                <a:effectLst/>
                <a:latin typeface="Times New Roman" panose="02020603050405020304" pitchFamily="18" charset="0"/>
                <a:ea typeface="宋体" panose="02010600030101010101" pitchFamily="2" charset="-122"/>
              </a:rPr>
              <a:t>Sallis</a:t>
            </a:r>
            <a:r>
              <a:rPr lang="zh-CN" altLang="en-US" sz="1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kern="100" dirty="0">
                <a:effectLst/>
                <a:ea typeface="宋体" panose="02010600030101010101" pitchFamily="2" charset="-122"/>
                <a:cs typeface="Times New Roman" panose="02020603050405020304" pitchFamily="18" charset="0"/>
              </a:rPr>
              <a:t>不可见性</a:t>
            </a:r>
            <a:r>
              <a:rPr lang="zh-CN" altLang="en-US" sz="1600" b="1" kern="100" dirty="0">
                <a:effectLst/>
                <a:ea typeface="宋体" panose="02010600030101010101" pitchFamily="2" charset="-122"/>
                <a:cs typeface="Times New Roman" panose="02020603050405020304" pitchFamily="18" charset="0"/>
              </a:rPr>
              <a:t>观</a:t>
            </a:r>
            <a:endParaRPr lang="en-US" altLang="zh-CN" sz="1600" b="1" kern="100" dirty="0">
              <a:effectLst/>
              <a:ea typeface="宋体" panose="02010600030101010101" pitchFamily="2" charset="-122"/>
              <a:cs typeface="Times New Roman" panose="02020603050405020304" pitchFamily="18" charset="0"/>
            </a:endParaRPr>
          </a:p>
          <a:p>
            <a:pPr>
              <a:lnSpc>
                <a:spcPct val="150000"/>
              </a:lnSpc>
            </a:pPr>
            <a:r>
              <a:rPr lang="zh-CN" altLang="zh-CN" sz="1600" b="1" kern="100" dirty="0">
                <a:effectLst/>
                <a:ea typeface="宋体" panose="02010600030101010101" pitchFamily="2" charset="-122"/>
                <a:cs typeface="Times New Roman" panose="02020603050405020304" pitchFamily="18" charset="0"/>
              </a:rPr>
              <a:t>一幅</a:t>
            </a:r>
            <a:r>
              <a:rPr lang="zh-CN" altLang="en-US" sz="1600" b="1" kern="100" dirty="0">
                <a:effectLst/>
                <a:ea typeface="宋体" panose="02010600030101010101" pitchFamily="2" charset="-122"/>
                <a:cs typeface="Times New Roman" panose="02020603050405020304" pitchFamily="18" charset="0"/>
              </a:rPr>
              <a:t>画</a:t>
            </a:r>
            <a:r>
              <a:rPr lang="zh-CN" altLang="zh-CN" sz="1600" b="1" kern="100" dirty="0">
                <a:effectLst/>
                <a:ea typeface="宋体" panose="02010600030101010101" pitchFamily="2" charset="-122"/>
                <a:cs typeface="Times New Roman" panose="02020603050405020304" pitchFamily="18" charset="0"/>
              </a:rPr>
              <a:t>不只是提供一个与被描绘的物品相似的图像</a:t>
            </a:r>
            <a:r>
              <a:rPr lang="zh-CN" altLang="en-US" sz="1600" b="1" kern="100" dirty="0">
                <a:effectLst/>
                <a:ea typeface="宋体" panose="02010600030101010101" pitchFamily="2" charset="-122"/>
                <a:cs typeface="Times New Roman" panose="02020603050405020304" pitchFamily="18" charset="0"/>
              </a:rPr>
              <a:t>，</a:t>
            </a:r>
            <a:r>
              <a:rPr lang="zh-CN" altLang="zh-CN" sz="1600" b="1" kern="100" dirty="0">
                <a:effectLst/>
                <a:ea typeface="宋体" panose="02010600030101010101" pitchFamily="2" charset="-122"/>
                <a:cs typeface="Times New Roman" panose="02020603050405020304" pitchFamily="18" charset="0"/>
              </a:rPr>
              <a:t>还要通过所描绘的图像展示一种超感觉的、本质的、可理解的东西</a:t>
            </a:r>
            <a:r>
              <a:rPr lang="zh-CN" altLang="en-US" sz="1600" b="1" kern="100" dirty="0">
                <a:effectLst/>
                <a:ea typeface="宋体" panose="02010600030101010101" pitchFamily="2" charset="-122"/>
                <a:cs typeface="Times New Roman" panose="02020603050405020304" pitchFamily="18" charset="0"/>
              </a:rPr>
              <a:t>。</a:t>
            </a:r>
            <a:endParaRPr lang="en-US" altLang="zh-CN" sz="1600" b="1" kern="100" dirty="0">
              <a:effectLst/>
              <a:ea typeface="宋体" panose="02010600030101010101" pitchFamily="2"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zh-CN" sz="1600" b="1" kern="100" dirty="0">
                <a:effectLst/>
                <a:ea typeface="宋体" panose="02010600030101010101" pitchFamily="2" charset="-122"/>
                <a:cs typeface="Times New Roman" panose="02020603050405020304" pitchFamily="18" charset="0"/>
              </a:rPr>
              <a:t>黄宾虹（</a:t>
            </a:r>
            <a:r>
              <a:rPr lang="en-GB" altLang="zh-CN" sz="1600" b="1" kern="100" dirty="0">
                <a:effectLst/>
                <a:latin typeface="Times New Roman" panose="02020603050405020304" pitchFamily="18" charset="0"/>
                <a:ea typeface="宋体" panose="02010600030101010101" pitchFamily="2" charset="-122"/>
              </a:rPr>
              <a:t>1865</a:t>
            </a:r>
            <a:r>
              <a:rPr lang="en-GB" altLang="zh-CN" sz="1600" b="1" kern="100" dirty="0">
                <a:effectLst/>
                <a:latin typeface="宋体" panose="02010600030101010101" pitchFamily="2" charset="-122"/>
                <a:cs typeface="Times New Roman" panose="02020603050405020304" pitchFamily="18" charset="0"/>
              </a:rPr>
              <a:t>-</a:t>
            </a:r>
            <a:r>
              <a:rPr lang="en-GB" altLang="zh-CN" sz="1600" b="1" kern="100" dirty="0">
                <a:effectLst/>
                <a:latin typeface="Times New Roman" panose="02020603050405020304" pitchFamily="18" charset="0"/>
                <a:ea typeface="宋体" panose="02010600030101010101" pitchFamily="2" charset="-122"/>
              </a:rPr>
              <a:t>1955</a:t>
            </a:r>
            <a:r>
              <a:rPr lang="zh-CN" altLang="zh-CN" sz="1600" b="1" kern="100" dirty="0">
                <a:effectLst/>
                <a:ea typeface="宋体" panose="02010600030101010101" pitchFamily="2" charset="-122"/>
                <a:cs typeface="Times New Roman" panose="02020603050405020304" pitchFamily="18" charset="0"/>
              </a:rPr>
              <a:t>）</a:t>
            </a:r>
            <a:r>
              <a:rPr lang="zh-CN" altLang="en-US" sz="1600" b="1" kern="100" dirty="0">
                <a:effectLst/>
                <a:ea typeface="宋体" panose="02010600030101010101" pitchFamily="2" charset="-122"/>
                <a:cs typeface="Times New Roman" panose="02020603050405020304" pitchFamily="18" charset="0"/>
              </a:rPr>
              <a:t>：</a:t>
            </a:r>
            <a:endParaRPr lang="en-US" altLang="zh-CN" sz="1600" b="1" kern="100" dirty="0">
              <a:effectLst/>
              <a:ea typeface="宋体" panose="02010600030101010101" pitchFamily="2" charset="-122"/>
              <a:cs typeface="Times New Roman" panose="02020603050405020304" pitchFamily="18" charset="0"/>
            </a:endParaRPr>
          </a:p>
          <a:p>
            <a:pPr>
              <a:lnSpc>
                <a:spcPct val="150000"/>
              </a:lnSpc>
            </a:pPr>
            <a:r>
              <a:rPr lang="zh-CN" altLang="zh-CN" sz="1600" b="1" kern="100" dirty="0">
                <a:effectLst/>
                <a:ea typeface="宋体" panose="02010600030101010101" pitchFamily="2" charset="-122"/>
                <a:cs typeface="Times New Roman" panose="02020603050405020304" pitchFamily="18" charset="0"/>
              </a:rPr>
              <a:t>造化天地自然也，有形影常可见，取之较易。</a:t>
            </a:r>
            <a:r>
              <a:rPr lang="zh-CN" altLang="zh-CN" sz="1600" b="1" kern="100" dirty="0">
                <a:solidFill>
                  <a:srgbClr val="811C17"/>
                </a:solidFill>
                <a:effectLst/>
                <a:ea typeface="宋体" panose="02010600030101010101" pitchFamily="2" charset="-122"/>
                <a:cs typeface="Times New Roman" panose="02020603050405020304" pitchFamily="18" charset="0"/>
              </a:rPr>
              <a:t>造化有神有韵，此中内美，常人不可见</a:t>
            </a:r>
            <a:r>
              <a:rPr lang="zh-CN" altLang="zh-CN" sz="1600" b="1" kern="100" dirty="0">
                <a:effectLst/>
                <a:ea typeface="宋体" panose="02010600030101010101" pitchFamily="2" charset="-122"/>
                <a:cs typeface="Times New Roman" panose="02020603050405020304" pitchFamily="18" charset="0"/>
              </a:rPr>
              <a:t>。</a:t>
            </a:r>
            <a:r>
              <a:rPr lang="zh-CN" altLang="zh-CN" sz="1600" b="1" kern="100" dirty="0">
                <a:solidFill>
                  <a:srgbClr val="811C17"/>
                </a:solidFill>
                <a:effectLst/>
                <a:ea typeface="宋体" panose="02010600030101010101" pitchFamily="2" charset="-122"/>
                <a:cs typeface="Times New Roman" panose="02020603050405020304" pitchFamily="18" charset="0"/>
              </a:rPr>
              <a:t>画者能夺得其神韵，才是真画</a:t>
            </a:r>
            <a:r>
              <a:rPr lang="zh-CN" altLang="zh-CN" sz="1600" b="1" kern="100" dirty="0">
                <a:effectLst/>
                <a:ea typeface="宋体" panose="02010600030101010101" pitchFamily="2" charset="-122"/>
                <a:cs typeface="Times New Roman" panose="02020603050405020304" pitchFamily="18" charset="0"/>
              </a:rPr>
              <a:t>，徒取形影如案头置盆景，非真画也。</a:t>
            </a:r>
            <a:endPar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200116890"/>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0394DBDC-09F5-4110-A1C6-D2F751AD0F33}"/>
              </a:ext>
            </a:extLst>
          </p:cNvPr>
          <p:cNvSpPr txBox="1"/>
          <p:nvPr/>
        </p:nvSpPr>
        <p:spPr>
          <a:xfrm>
            <a:off x="503548" y="620688"/>
            <a:ext cx="8136904" cy="5594096"/>
          </a:xfrm>
          <a:prstGeom prst="rect">
            <a:avLst/>
          </a:prstGeom>
          <a:noFill/>
        </p:spPr>
        <p:txBody>
          <a:bodyPr wrap="square" rtlCol="0">
            <a:spAutoFit/>
          </a:bodyPr>
          <a:lstStyle/>
          <a:p>
            <a:pPr>
              <a:lnSpc>
                <a:spcPct val="150000"/>
              </a:lnSpc>
            </a:pPr>
            <a:r>
              <a:rPr lang="zh-CN" altLang="en-US" sz="1600" b="1" dirty="0">
                <a:solidFill>
                  <a:srgbClr val="006600"/>
                </a:solidFill>
              </a:rPr>
              <a:t>真、美与能量</a:t>
            </a:r>
            <a:endParaRPr lang="en-US" altLang="zh-CN" sz="1600" b="1" dirty="0">
              <a:solidFill>
                <a:srgbClr val="006600"/>
              </a:solidFill>
            </a:endParaRPr>
          </a:p>
          <a:p>
            <a:pPr>
              <a:lnSpc>
                <a:spcPct val="150000"/>
              </a:lnSpc>
            </a:pP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语言能量</a:t>
            </a:r>
            <a:r>
              <a:rPr lang="zh-CN" altLang="en-US" sz="16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一种能够让静止的艺术品在言语艺术中释放出的</a:t>
            </a:r>
            <a:r>
              <a:rPr lang="zh-CN" altLang="zh-CN" sz="1600" b="1" kern="100" dirty="0">
                <a:latin typeface="Times New Roman" panose="02020603050405020304" pitchFamily="18" charset="0"/>
                <a:cs typeface="Times New Roman" panose="02020603050405020304" pitchFamily="18" charset="0"/>
              </a:rPr>
              <a:t>能量，能将美的最大值在最短的时间内体现出来</a:t>
            </a:r>
            <a:r>
              <a:rPr lang="zh-CN" altLang="en-US" sz="1600" b="1" kern="100" dirty="0">
                <a:latin typeface="Times New Roman" panose="02020603050405020304" pitchFamily="18" charset="0"/>
                <a:cs typeface="Times New Roman" panose="02020603050405020304" pitchFamily="18" charset="0"/>
              </a:rPr>
              <a:t>，</a:t>
            </a:r>
            <a:r>
              <a:rPr lang="zh-CN" altLang="zh-CN" sz="1600" b="1" kern="100" dirty="0">
                <a:latin typeface="Times New Roman" panose="02020603050405020304" pitchFamily="18" charset="0"/>
                <a:cs typeface="Times New Roman" panose="02020603050405020304" pitchFamily="18" charset="0"/>
              </a:rPr>
              <a:t>从而</a:t>
            </a: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达到发声的效果，如中国诗画讲究的留白就是一个能量流动或转换的工作场。</a:t>
            </a:r>
            <a:endPar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1600" b="1" kern="100" dirty="0">
                <a:solidFill>
                  <a:srgbClr val="002060"/>
                </a:solidFill>
                <a:cs typeface="Times New Roman" panose="02020603050405020304" pitchFamily="18" charset="0"/>
              </a:rPr>
              <a:t>William Black</a:t>
            </a:r>
            <a:endParaRPr lang="en-US" altLang="zh-CN" sz="1600" b="1" kern="100" dirty="0">
              <a:solidFill>
                <a:srgbClr val="002060"/>
              </a:solidFill>
              <a:effectLst/>
              <a:cs typeface="Times New Roman" panose="02020603050405020304" pitchFamily="18" charset="0"/>
            </a:endParaRPr>
          </a:p>
          <a:p>
            <a:pPr>
              <a:lnSpc>
                <a:spcPct val="150000"/>
              </a:lnSpc>
            </a:pPr>
            <a:r>
              <a:rPr lang="en-US" altLang="zh-CN" sz="1600" b="1" kern="100" dirty="0">
                <a:effectLst/>
                <a:latin typeface="宋体" panose="02010600030101010101" pitchFamily="2" charset="-122"/>
                <a:cs typeface="Times New Roman" panose="02020603050405020304" pitchFamily="18" charset="0"/>
              </a:rPr>
              <a:t>“</a:t>
            </a:r>
            <a:r>
              <a:rPr lang="zh-CN" altLang="zh-CN" sz="1600" b="1" kern="100" dirty="0">
                <a:effectLst/>
                <a:ea typeface="宋体" panose="02010600030101010101" pitchFamily="2" charset="-122"/>
                <a:cs typeface="Times New Roman" panose="02020603050405020304" pitchFamily="18" charset="0"/>
              </a:rPr>
              <a:t>能量即永恒欢乐</a:t>
            </a:r>
            <a:r>
              <a:rPr lang="en-US" altLang="zh-CN" sz="1600" b="1" kern="100" dirty="0">
                <a:ea typeface="宋体" panose="02010600030101010101" pitchFamily="2" charset="-122"/>
                <a:cs typeface="Times New Roman" panose="02020603050405020304" pitchFamily="18" charset="0"/>
              </a:rPr>
              <a:t>”; </a:t>
            </a:r>
            <a:r>
              <a:rPr lang="en-US" altLang="zh-CN" sz="1600" b="1" kern="100" dirty="0">
                <a:effectLst/>
                <a:latin typeface="宋体" panose="02010600030101010101" pitchFamily="2" charset="-122"/>
                <a:cs typeface="Times New Roman" panose="02020603050405020304" pitchFamily="18" charset="0"/>
              </a:rPr>
              <a:t>“</a:t>
            </a:r>
            <a:r>
              <a:rPr lang="zh-CN" altLang="zh-CN" sz="1600" b="1" kern="100" dirty="0">
                <a:effectLst/>
                <a:ea typeface="宋体" panose="02010600030101010101" pitchFamily="2" charset="-122"/>
                <a:cs typeface="Times New Roman" panose="02020603050405020304" pitchFamily="18" charset="0"/>
              </a:rPr>
              <a:t>能量是唯一的生命，来自于身体；而理智是能量的外围周长</a:t>
            </a:r>
            <a:r>
              <a:rPr lang="en-US" altLang="zh-CN" sz="1600" b="1" kern="100" dirty="0">
                <a:effectLst/>
                <a:ea typeface="宋体" panose="02010600030101010101" pitchFamily="2" charset="-122"/>
                <a:cs typeface="Times New Roman" panose="02020603050405020304" pitchFamily="18" charset="0"/>
              </a:rPr>
              <a:t>”</a:t>
            </a:r>
            <a:endParaRPr lang="en-US" altLang="zh-CN" sz="1600" b="1" kern="100" dirty="0">
              <a:solidFill>
                <a:srgbClr val="0066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1600" b="1" kern="100" dirty="0">
                <a:solidFill>
                  <a:srgbClr val="002060"/>
                </a:solidFill>
                <a:effectLst/>
                <a:ea typeface="宋体" panose="02010600030101010101" pitchFamily="2" charset="-122"/>
              </a:rPr>
              <a:t>Charles Olson</a:t>
            </a:r>
            <a:r>
              <a:rPr lang="zh-CN" altLang="zh-CN" sz="1600" b="1" kern="100" dirty="0">
                <a:solidFill>
                  <a:srgbClr val="002060"/>
                </a:solidFill>
                <a:effectLst/>
                <a:ea typeface="宋体" panose="02010600030101010101" pitchFamily="2" charset="-122"/>
                <a:cs typeface="Times New Roman" panose="02020603050405020304" pitchFamily="18" charset="0"/>
              </a:rPr>
              <a:t> </a:t>
            </a:r>
            <a:endParaRPr lang="en-US" altLang="zh-CN" sz="1600" b="1" kern="100" dirty="0">
              <a:solidFill>
                <a:srgbClr val="002060"/>
              </a:solidFill>
              <a:ea typeface="宋体" panose="02010600030101010101" pitchFamily="2" charset="-122"/>
              <a:cs typeface="Times New Roman" panose="02020603050405020304" pitchFamily="18" charset="0"/>
            </a:endParaRPr>
          </a:p>
          <a:p>
            <a:pPr>
              <a:lnSpc>
                <a:spcPct val="150000"/>
              </a:lnSpc>
            </a:pPr>
            <a:r>
              <a:rPr lang="zh-CN" altLang="en-US" sz="1600" b="1"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1600" b="1" kern="100" dirty="0">
                <a:effectLst/>
                <a:ea typeface="宋体" panose="02010600030101010101" pitchFamily="2" charset="-122"/>
                <a:cs typeface="Times New Roman" panose="02020603050405020304" pitchFamily="18" charset="0"/>
              </a:rPr>
              <a:t>诗歌就是指诗人将能量以诗歌的形式进行转换而源源不断地输送给读者</a:t>
            </a:r>
            <a:r>
              <a:rPr lang="en-US" altLang="zh-CN" sz="1600" b="1" kern="100" dirty="0">
                <a:effectLst/>
                <a:ea typeface="宋体" panose="02010600030101010101" pitchFamily="2" charset="-122"/>
                <a:cs typeface="Times New Roman" panose="02020603050405020304" pitchFamily="18" charset="0"/>
              </a:rPr>
              <a:t>”</a:t>
            </a:r>
            <a:r>
              <a:rPr lang="zh-CN" altLang="zh-CN" sz="1600" b="1" kern="100" dirty="0">
                <a:effectLst/>
                <a:ea typeface="宋体" panose="02010600030101010101" pitchFamily="2" charset="-122"/>
                <a:cs typeface="Times New Roman" panose="02020603050405020304" pitchFamily="18" charset="0"/>
              </a:rPr>
              <a:t>，这就要求</a:t>
            </a:r>
            <a:r>
              <a:rPr lang="en-US" altLang="zh-CN" sz="1600" b="1" kern="100" dirty="0">
                <a:effectLst/>
                <a:ea typeface="宋体" panose="02010600030101010101" pitchFamily="2" charset="-122"/>
                <a:cs typeface="Times New Roman" panose="02020603050405020304" pitchFamily="18" charset="0"/>
              </a:rPr>
              <a:t>“</a:t>
            </a:r>
            <a:r>
              <a:rPr lang="zh-CN" altLang="zh-CN" sz="1600" b="1" kern="100" dirty="0">
                <a:effectLst/>
                <a:ea typeface="宋体" panose="02010600030101010101" pitchFamily="2" charset="-122"/>
                <a:cs typeface="Times New Roman" panose="02020603050405020304" pitchFamily="18" charset="0"/>
              </a:rPr>
              <a:t>诗歌本身必须有一个高能量的结构，</a:t>
            </a: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是一个能量释放器”。</a:t>
            </a:r>
            <a:endPar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16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Ezra Pound</a:t>
            </a:r>
          </a:p>
          <a:p>
            <a:pPr>
              <a:lnSpc>
                <a:spcPct val="150000"/>
              </a:lnSpc>
            </a:pPr>
            <a:r>
              <a:rPr lang="en-US" altLang="zh-CN" sz="1600" b="1" kern="100" dirty="0">
                <a:effectLst/>
                <a:latin typeface="宋体" panose="02010600030101010101" pitchFamily="2" charset="-122"/>
                <a:cs typeface="Times New Roman" panose="02020603050405020304" pitchFamily="18" charset="0"/>
              </a:rPr>
              <a:t>“</a:t>
            </a:r>
            <a:r>
              <a:rPr lang="zh-CN" altLang="zh-CN" sz="1600" b="1" kern="100" dirty="0">
                <a:effectLst/>
                <a:ea typeface="宋体" panose="02010600030101010101" pitchFamily="2" charset="-122"/>
                <a:cs typeface="Times New Roman" panose="02020603050405020304" pitchFamily="18" charset="0"/>
              </a:rPr>
              <a:t>诗歌是一种高能量的形式</a:t>
            </a:r>
            <a:r>
              <a:rPr lang="en-US" altLang="zh-CN" sz="1600" b="1" kern="100" dirty="0">
                <a:effectLst/>
                <a:ea typeface="宋体" panose="02010600030101010101" pitchFamily="2" charset="-122"/>
                <a:cs typeface="Times New Roman" panose="02020603050405020304" pitchFamily="18" charset="0"/>
              </a:rPr>
              <a:t>”</a:t>
            </a:r>
            <a:r>
              <a:rPr lang="zh-CN" altLang="zh-CN" sz="1600" b="1" kern="100" dirty="0">
                <a:effectLst/>
                <a:ea typeface="宋体" panose="02010600030101010101" pitchFamily="2" charset="-122"/>
                <a:cs typeface="Times New Roman" panose="02020603050405020304" pitchFamily="18" charset="0"/>
              </a:rPr>
              <a:t> </a:t>
            </a:r>
            <a:r>
              <a:rPr lang="en-US" altLang="zh-CN" sz="1600" b="1" kern="100" dirty="0">
                <a:ea typeface="宋体" panose="02010600030101010101" pitchFamily="2" charset="-122"/>
                <a:cs typeface="Times New Roman" panose="02020603050405020304" pitchFamily="18" charset="0"/>
              </a:rPr>
              <a:t>.</a:t>
            </a:r>
            <a:endParaRPr lang="en-US" altLang="zh-CN" sz="1600" b="1" kern="100" dirty="0">
              <a:effectLst/>
              <a:ea typeface="宋体" panose="02010600030101010101" pitchFamily="2" charset="-122"/>
              <a:cs typeface="Times New Roman" panose="02020603050405020304" pitchFamily="18" charset="0"/>
            </a:endParaRPr>
          </a:p>
          <a:p>
            <a:pPr>
              <a:lnSpc>
                <a:spcPct val="150000"/>
              </a:lnSpc>
            </a:pPr>
            <a:r>
              <a:rPr lang="en-US" altLang="zh-CN" sz="1600" b="1" kern="100" dirty="0">
                <a:effectLst/>
                <a:ea typeface="宋体" panose="02010600030101010101" pitchFamily="2" charset="-122"/>
                <a:cs typeface="Times New Roman" panose="02020603050405020304" pitchFamily="18" charset="0"/>
              </a:rPr>
              <a:t>“</a:t>
            </a:r>
            <a:r>
              <a:rPr lang="zh-CN" altLang="zh-CN" sz="1600" b="1" kern="100" dirty="0">
                <a:effectLst/>
                <a:ea typeface="宋体" panose="02010600030101010101" pitchFamily="2" charset="-122"/>
                <a:cs typeface="Times New Roman" panose="02020603050405020304" pitchFamily="18" charset="0"/>
              </a:rPr>
              <a:t>艺术中最重要的事是一种能量，或多或少有点像电或放射活动，一种可用来输送、焊接和统一的力量”</a:t>
            </a:r>
            <a:r>
              <a:rPr lang="zh-CN" altLang="en-US" sz="1600" b="1" kern="100" dirty="0">
                <a:effectLst/>
                <a:ea typeface="宋体" panose="02010600030101010101" pitchFamily="2" charset="-122"/>
                <a:cs typeface="Times New Roman" panose="02020603050405020304" pitchFamily="18" charset="0"/>
              </a:rPr>
              <a:t>。</a:t>
            </a:r>
            <a:endParaRPr lang="en-US" altLang="zh-CN" sz="1600" b="1" kern="100" dirty="0">
              <a:effectLst/>
              <a:ea typeface="宋体" panose="02010600030101010101" pitchFamily="2" charset="-122"/>
              <a:cs typeface="Times New Roman" panose="02020603050405020304" pitchFamily="18" charset="0"/>
            </a:endParaRPr>
          </a:p>
          <a:p>
            <a:pPr>
              <a:lnSpc>
                <a:spcPct val="150000"/>
              </a:lnSpc>
            </a:pPr>
            <a:r>
              <a:rPr lang="en-US" altLang="zh-CN" sz="1600" b="1" kern="100" dirty="0">
                <a:effectLst/>
                <a:latin typeface="宋体" panose="02010600030101010101" pitchFamily="2" charset="-122"/>
                <a:cs typeface="Times New Roman" panose="02020603050405020304" pitchFamily="18" charset="0"/>
              </a:rPr>
              <a:t>“</a:t>
            </a:r>
            <a:r>
              <a:rPr lang="zh-CN" altLang="zh-CN" sz="1600" b="1" kern="100" dirty="0">
                <a:effectLst/>
                <a:ea typeface="宋体" panose="02010600030101010101" pitchFamily="2" charset="-122"/>
                <a:cs typeface="Times New Roman" panose="02020603050405020304" pitchFamily="18" charset="0"/>
              </a:rPr>
              <a:t>艺术、文学、诗歌跟化学一样是一门科学</a:t>
            </a:r>
            <a:r>
              <a:rPr lang="en-US" altLang="zh-CN" sz="1600" b="1" kern="100" dirty="0">
                <a:effectLst/>
                <a:ea typeface="宋体" panose="02010600030101010101" pitchFamily="2" charset="-122"/>
                <a:cs typeface="Times New Roman" panose="02020603050405020304" pitchFamily="18" charset="0"/>
              </a:rPr>
              <a:t>”</a:t>
            </a:r>
            <a:r>
              <a:rPr lang="zh-CN" altLang="en-US" sz="1600" b="1" kern="100" dirty="0">
                <a:effectLst/>
                <a:ea typeface="宋体" panose="02010600030101010101" pitchFamily="2" charset="-122"/>
                <a:cs typeface="Times New Roman" panose="02020603050405020304" pitchFamily="18" charset="0"/>
              </a:rPr>
              <a:t>。</a:t>
            </a:r>
            <a:endParaRPr lang="en-US" altLang="zh-CN" sz="1600" b="1" kern="100" dirty="0">
              <a:effectLst/>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3278275243"/>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A92A14A-280B-7F09-F1C2-55B81CE52ABC}"/>
              </a:ext>
            </a:extLst>
          </p:cNvPr>
          <p:cNvSpPr txBox="1"/>
          <p:nvPr/>
        </p:nvSpPr>
        <p:spPr>
          <a:xfrm>
            <a:off x="1759329" y="691937"/>
            <a:ext cx="6146969" cy="369332"/>
          </a:xfrm>
          <a:prstGeom prst="rect">
            <a:avLst/>
          </a:prstGeom>
          <a:noFill/>
        </p:spPr>
        <p:txBody>
          <a:bodyPr wrap="square" rtlCol="0">
            <a:spAutoFit/>
          </a:bodyPr>
          <a:lstStyle/>
          <a:p>
            <a:r>
              <a:rPr lang="en-US" altLang="zh-CN" sz="1800" b="1" kern="100" dirty="0">
                <a:solidFill>
                  <a:srgbClr val="811C17"/>
                </a:solidFill>
                <a:effectLst/>
                <a:latin typeface="+mn-ea"/>
                <a:cs typeface="Times New Roman" panose="02020603050405020304" pitchFamily="18" charset="0"/>
              </a:rPr>
              <a:t>“</a:t>
            </a:r>
            <a:r>
              <a:rPr lang="zh-CN" altLang="zh-CN" sz="1800" b="1" kern="100" dirty="0">
                <a:solidFill>
                  <a:srgbClr val="811C17"/>
                </a:solidFill>
                <a:effectLst/>
                <a:latin typeface="+mn-ea"/>
                <a:cs typeface="Calibri" panose="020F0502020204030204" pitchFamily="34" charset="0"/>
              </a:rPr>
              <a:t>探索与创新</a:t>
            </a:r>
            <a:r>
              <a:rPr lang="en-US" altLang="zh-CN" sz="1800" b="1" kern="100" dirty="0">
                <a:solidFill>
                  <a:srgbClr val="811C17"/>
                </a:solidFill>
                <a:effectLst/>
                <a:latin typeface="+mn-ea"/>
                <a:cs typeface="Times New Roman" panose="02020603050405020304" pitchFamily="18" charset="0"/>
              </a:rPr>
              <a:t>—</a:t>
            </a:r>
            <a:r>
              <a:rPr lang="zh-CN" altLang="zh-CN" sz="1800" b="1" kern="100" dirty="0">
                <a:solidFill>
                  <a:srgbClr val="811C17"/>
                </a:solidFill>
                <a:effectLst/>
                <a:latin typeface="+mn-ea"/>
                <a:cs typeface="Calibri" panose="020F0502020204030204" pitchFamily="34" charset="0"/>
              </a:rPr>
              <a:t>外语类研究生学术能力提升</a:t>
            </a:r>
            <a:r>
              <a:rPr lang="en-US" altLang="zh-CN" sz="1800" b="1" kern="100" dirty="0">
                <a:solidFill>
                  <a:srgbClr val="811C17"/>
                </a:solidFill>
                <a:effectLst/>
                <a:latin typeface="+mn-ea"/>
                <a:cs typeface="Times New Roman" panose="02020603050405020304" pitchFamily="18" charset="0"/>
              </a:rPr>
              <a:t>”</a:t>
            </a:r>
            <a:endParaRPr lang="zh-CN" altLang="zh-CN" sz="1800" kern="100" dirty="0">
              <a:solidFill>
                <a:srgbClr val="811C17"/>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xmlns="" id="{79EFB06E-24DD-025E-17E1-0408119CD9C8}"/>
              </a:ext>
            </a:extLst>
          </p:cNvPr>
          <p:cNvSpPr txBox="1"/>
          <p:nvPr/>
        </p:nvSpPr>
        <p:spPr>
          <a:xfrm>
            <a:off x="3298666" y="2802473"/>
            <a:ext cx="5665821" cy="338554"/>
          </a:xfrm>
          <a:prstGeom prst="rect">
            <a:avLst/>
          </a:prstGeom>
          <a:noFill/>
        </p:spPr>
        <p:txBody>
          <a:bodyPr wrap="square" rtlCol="0">
            <a:spAutoFit/>
          </a:bodyPr>
          <a:lstStyle/>
          <a:p>
            <a:r>
              <a:rPr lang="zh-CN" altLang="en-US" sz="1600" b="1" dirty="0">
                <a:solidFill>
                  <a:schemeClr val="accent6">
                    <a:lumMod val="50000"/>
                  </a:schemeClr>
                </a:solidFill>
              </a:rPr>
              <a:t>学术能力提升：</a:t>
            </a:r>
            <a:r>
              <a:rPr lang="zh-CN" altLang="en-US" sz="1600" b="1" dirty="0"/>
              <a:t>外国文学研究中的文本诠释与文化调适研究</a:t>
            </a:r>
          </a:p>
        </p:txBody>
      </p:sp>
      <p:sp>
        <p:nvSpPr>
          <p:cNvPr id="7" name="文本框 6">
            <a:extLst>
              <a:ext uri="{FF2B5EF4-FFF2-40B4-BE49-F238E27FC236}">
                <a16:creationId xmlns:a16="http://schemas.microsoft.com/office/drawing/2014/main" xmlns="" id="{40EA067F-60F7-1CD1-F48E-8F07EFA54325}"/>
              </a:ext>
            </a:extLst>
          </p:cNvPr>
          <p:cNvSpPr txBox="1"/>
          <p:nvPr/>
        </p:nvSpPr>
        <p:spPr>
          <a:xfrm>
            <a:off x="142889" y="1540823"/>
            <a:ext cx="2894084" cy="338554"/>
          </a:xfrm>
          <a:prstGeom prst="rect">
            <a:avLst/>
          </a:prstGeom>
          <a:noFill/>
        </p:spPr>
        <p:txBody>
          <a:bodyPr wrap="square" rtlCol="0">
            <a:spAutoFit/>
          </a:bodyPr>
          <a:lstStyle/>
          <a:p>
            <a:r>
              <a:rPr lang="zh-CN" altLang="en-US" sz="1600" b="1" dirty="0">
                <a:solidFill>
                  <a:schemeClr val="accent6">
                    <a:lumMod val="50000"/>
                  </a:schemeClr>
                </a:solidFill>
              </a:rPr>
              <a:t>探索内容：</a:t>
            </a:r>
            <a:r>
              <a:rPr lang="zh-CN" altLang="en-US" sz="1600" b="1" dirty="0"/>
              <a:t>中西文学文本互鉴</a:t>
            </a:r>
          </a:p>
        </p:txBody>
      </p:sp>
      <p:sp>
        <p:nvSpPr>
          <p:cNvPr id="18" name="文本框 17">
            <a:extLst>
              <a:ext uri="{FF2B5EF4-FFF2-40B4-BE49-F238E27FC236}">
                <a16:creationId xmlns:a16="http://schemas.microsoft.com/office/drawing/2014/main" xmlns="" id="{50D53EE3-1585-F457-2D4D-FF5DE0786154}"/>
              </a:ext>
            </a:extLst>
          </p:cNvPr>
          <p:cNvSpPr txBox="1"/>
          <p:nvPr/>
        </p:nvSpPr>
        <p:spPr>
          <a:xfrm>
            <a:off x="2139706" y="2193600"/>
            <a:ext cx="2848366" cy="338554"/>
          </a:xfrm>
          <a:prstGeom prst="rect">
            <a:avLst/>
          </a:prstGeom>
          <a:noFill/>
        </p:spPr>
        <p:txBody>
          <a:bodyPr wrap="square" rtlCol="0">
            <a:spAutoFit/>
          </a:bodyPr>
          <a:lstStyle/>
          <a:p>
            <a:r>
              <a:rPr lang="zh-CN" altLang="en-US" sz="1600" b="1" dirty="0">
                <a:solidFill>
                  <a:schemeClr val="accent6">
                    <a:lumMod val="50000"/>
                  </a:schemeClr>
                </a:solidFill>
              </a:rPr>
              <a:t>创新路径：</a:t>
            </a:r>
            <a:r>
              <a:rPr lang="zh-CN" altLang="en-US" sz="1600" b="1" dirty="0"/>
              <a:t>互鉴</a:t>
            </a:r>
            <a:r>
              <a:rPr lang="en-US" altLang="zh-CN" sz="1600" b="1" dirty="0"/>
              <a:t>—</a:t>
            </a:r>
            <a:r>
              <a:rPr lang="zh-CN" altLang="en-US" sz="1600" b="1" dirty="0"/>
              <a:t>互释</a:t>
            </a:r>
            <a:r>
              <a:rPr lang="en-US" altLang="zh-CN" sz="1600" b="1" dirty="0"/>
              <a:t>—</a:t>
            </a:r>
            <a:r>
              <a:rPr lang="zh-CN" altLang="en-US" sz="1600" b="1" dirty="0"/>
              <a:t>互证</a:t>
            </a:r>
          </a:p>
        </p:txBody>
      </p:sp>
      <p:sp>
        <p:nvSpPr>
          <p:cNvPr id="19" name="箭头: 下 18">
            <a:extLst>
              <a:ext uri="{FF2B5EF4-FFF2-40B4-BE49-F238E27FC236}">
                <a16:creationId xmlns:a16="http://schemas.microsoft.com/office/drawing/2014/main" xmlns="" id="{0D7B1EA0-DC5B-3CE4-02FC-53C6FC3966DB}"/>
              </a:ext>
            </a:extLst>
          </p:cNvPr>
          <p:cNvSpPr/>
          <p:nvPr/>
        </p:nvSpPr>
        <p:spPr>
          <a:xfrm>
            <a:off x="3036972" y="1075026"/>
            <a:ext cx="85745" cy="110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下 19">
            <a:extLst>
              <a:ext uri="{FF2B5EF4-FFF2-40B4-BE49-F238E27FC236}">
                <a16:creationId xmlns:a16="http://schemas.microsoft.com/office/drawing/2014/main" xmlns="" id="{93F9663B-E234-1E1D-F36F-AA60C4D47BC6}"/>
              </a:ext>
            </a:extLst>
          </p:cNvPr>
          <p:cNvSpPr/>
          <p:nvPr/>
        </p:nvSpPr>
        <p:spPr>
          <a:xfrm>
            <a:off x="2267744" y="1062028"/>
            <a:ext cx="85745" cy="478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下 20">
            <a:extLst>
              <a:ext uri="{FF2B5EF4-FFF2-40B4-BE49-F238E27FC236}">
                <a16:creationId xmlns:a16="http://schemas.microsoft.com/office/drawing/2014/main" xmlns="" id="{2B078A2B-FF11-04C4-D36C-C41804C8E633}"/>
              </a:ext>
            </a:extLst>
          </p:cNvPr>
          <p:cNvSpPr/>
          <p:nvPr/>
        </p:nvSpPr>
        <p:spPr>
          <a:xfrm>
            <a:off x="5550029" y="1087605"/>
            <a:ext cx="131467" cy="16468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a:extLst>
              <a:ext uri="{FF2B5EF4-FFF2-40B4-BE49-F238E27FC236}">
                <a16:creationId xmlns:a16="http://schemas.microsoft.com/office/drawing/2014/main" xmlns="" id="{4E7ED450-A154-365A-0070-2F7CE68725CB}"/>
              </a:ext>
            </a:extLst>
          </p:cNvPr>
          <p:cNvCxnSpPr/>
          <p:nvPr/>
        </p:nvCxnSpPr>
        <p:spPr>
          <a:xfrm flipH="1">
            <a:off x="2957741" y="3103268"/>
            <a:ext cx="2592288" cy="576005"/>
          </a:xfrm>
          <a:prstGeom prst="line">
            <a:avLst/>
          </a:prstGeom>
        </p:spPr>
        <p:style>
          <a:lnRef idx="3">
            <a:schemeClr val="accent1"/>
          </a:lnRef>
          <a:fillRef idx="0">
            <a:schemeClr val="accent1"/>
          </a:fillRef>
          <a:effectRef idx="2">
            <a:schemeClr val="accent1"/>
          </a:effectRef>
          <a:fontRef idx="minor">
            <a:schemeClr val="tx1"/>
          </a:fontRef>
        </p:style>
      </p:cxnSp>
      <p:sp>
        <p:nvSpPr>
          <p:cNvPr id="24" name="文本框 23">
            <a:extLst>
              <a:ext uri="{FF2B5EF4-FFF2-40B4-BE49-F238E27FC236}">
                <a16:creationId xmlns:a16="http://schemas.microsoft.com/office/drawing/2014/main" xmlns="" id="{A41F4764-D4DF-EBB6-22D8-FC141CC55088}"/>
              </a:ext>
            </a:extLst>
          </p:cNvPr>
          <p:cNvSpPr txBox="1"/>
          <p:nvPr/>
        </p:nvSpPr>
        <p:spPr>
          <a:xfrm>
            <a:off x="71487" y="3765325"/>
            <a:ext cx="4942354" cy="307777"/>
          </a:xfrm>
          <a:prstGeom prst="rect">
            <a:avLst/>
          </a:prstGeom>
          <a:noFill/>
        </p:spPr>
        <p:txBody>
          <a:bodyPr wrap="square" rtlCol="0">
            <a:spAutoFit/>
          </a:bodyPr>
          <a:lstStyle/>
          <a:p>
            <a:r>
              <a:rPr lang="zh-CN" altLang="en-US" sz="1400" b="1" dirty="0">
                <a:solidFill>
                  <a:schemeClr val="accent6">
                    <a:lumMod val="50000"/>
                  </a:schemeClr>
                </a:solidFill>
              </a:rPr>
              <a:t>文本诠释内容：</a:t>
            </a:r>
            <a:r>
              <a:rPr lang="zh-CN" altLang="en-US" sz="1400" b="1" dirty="0"/>
              <a:t>中国文化因子在英语文学文本中的改写现象</a:t>
            </a:r>
          </a:p>
        </p:txBody>
      </p:sp>
      <p:sp>
        <p:nvSpPr>
          <p:cNvPr id="25" name="箭头: 下 24">
            <a:extLst>
              <a:ext uri="{FF2B5EF4-FFF2-40B4-BE49-F238E27FC236}">
                <a16:creationId xmlns:a16="http://schemas.microsoft.com/office/drawing/2014/main" xmlns="" id="{F7A06E0F-CC84-BF75-B7C9-6285576B4374}"/>
              </a:ext>
            </a:extLst>
          </p:cNvPr>
          <p:cNvSpPr/>
          <p:nvPr/>
        </p:nvSpPr>
        <p:spPr>
          <a:xfrm flipH="1">
            <a:off x="2093985" y="4084777"/>
            <a:ext cx="82321" cy="307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xmlns="" id="{33E465BC-E592-E129-BF26-8C1673888CF1}"/>
              </a:ext>
            </a:extLst>
          </p:cNvPr>
          <p:cNvSpPr txBox="1"/>
          <p:nvPr/>
        </p:nvSpPr>
        <p:spPr>
          <a:xfrm>
            <a:off x="115853" y="4392554"/>
            <a:ext cx="4716961" cy="1671291"/>
          </a:xfrm>
          <a:prstGeom prst="rect">
            <a:avLst/>
          </a:prstGeom>
          <a:noFill/>
        </p:spPr>
        <p:txBody>
          <a:bodyPr wrap="square" rtlCol="0">
            <a:spAutoFit/>
          </a:bodyPr>
          <a:lstStyle/>
          <a:p>
            <a:pPr>
              <a:lnSpc>
                <a:spcPct val="150000"/>
              </a:lnSpc>
            </a:pPr>
            <a:r>
              <a:rPr lang="zh-CN" altLang="en-US" sz="1400" b="1" dirty="0">
                <a:solidFill>
                  <a:schemeClr val="accent6">
                    <a:lumMod val="50000"/>
                  </a:schemeClr>
                </a:solidFill>
              </a:rPr>
              <a:t>中国物化文化：</a:t>
            </a:r>
            <a:r>
              <a:rPr lang="zh-CN" altLang="en-US" sz="1400" b="1" dirty="0"/>
              <a:t>儒释道思想（含禅宗）</a:t>
            </a:r>
            <a:endParaRPr lang="en-US" altLang="zh-CN" sz="1400" b="1" dirty="0">
              <a:solidFill>
                <a:schemeClr val="accent6">
                  <a:lumMod val="50000"/>
                </a:schemeClr>
              </a:solidFill>
            </a:endParaRPr>
          </a:p>
          <a:p>
            <a:pPr>
              <a:lnSpc>
                <a:spcPct val="150000"/>
              </a:lnSpc>
            </a:pPr>
            <a:r>
              <a:rPr lang="zh-CN" altLang="en-US" sz="1400" b="1" dirty="0"/>
              <a:t>中国汉字、中国书法、中国山水画、中国禅画、中国壁画、中国诗词、中国诗论、中国诗人、中国意象、中国典籍、佛教经文、中国瓷、中国龙、中国茶叶、中国丝绸、</a:t>
            </a:r>
            <a:endParaRPr lang="en-US" altLang="zh-CN" sz="1400" b="1" dirty="0"/>
          </a:p>
          <a:p>
            <a:pPr>
              <a:lnSpc>
                <a:spcPct val="150000"/>
              </a:lnSpc>
            </a:pPr>
            <a:r>
              <a:rPr lang="zh-CN" altLang="en-US" sz="1400" b="1" dirty="0"/>
              <a:t>中国园林、中国建筑、中国民俗、中国服饰、中国食品</a:t>
            </a:r>
            <a:r>
              <a:rPr lang="en-US" altLang="zh-CN" sz="1400" b="1" dirty="0"/>
              <a:t>……</a:t>
            </a:r>
          </a:p>
        </p:txBody>
      </p:sp>
      <p:sp>
        <p:nvSpPr>
          <p:cNvPr id="29" name="文本框 28">
            <a:extLst>
              <a:ext uri="{FF2B5EF4-FFF2-40B4-BE49-F238E27FC236}">
                <a16:creationId xmlns:a16="http://schemas.microsoft.com/office/drawing/2014/main" xmlns="" id="{7719B7B2-D11A-A7BB-D0CD-C2622D2B4E15}"/>
              </a:ext>
            </a:extLst>
          </p:cNvPr>
          <p:cNvSpPr txBox="1"/>
          <p:nvPr/>
        </p:nvSpPr>
        <p:spPr>
          <a:xfrm>
            <a:off x="4968481" y="3692047"/>
            <a:ext cx="4049303" cy="378630"/>
          </a:xfrm>
          <a:prstGeom prst="rect">
            <a:avLst/>
          </a:prstGeom>
          <a:noFill/>
        </p:spPr>
        <p:txBody>
          <a:bodyPr wrap="square" rtlCol="0">
            <a:spAutoFit/>
          </a:bodyPr>
          <a:lstStyle/>
          <a:p>
            <a:pPr>
              <a:lnSpc>
                <a:spcPct val="150000"/>
              </a:lnSpc>
            </a:pPr>
            <a:r>
              <a:rPr lang="zh-CN" altLang="en-US" sz="1400" b="1" dirty="0">
                <a:solidFill>
                  <a:schemeClr val="accent6">
                    <a:lumMod val="50000"/>
                  </a:schemeClr>
                </a:solidFill>
              </a:rPr>
              <a:t>文本调适原则：</a:t>
            </a:r>
            <a:r>
              <a:rPr lang="zh-CN" altLang="en-US" sz="1400" b="1" dirty="0">
                <a:solidFill>
                  <a:srgbClr val="002060"/>
                </a:solidFill>
              </a:rPr>
              <a:t>符号适应性、境界融合</a:t>
            </a:r>
            <a:endParaRPr lang="en-US" altLang="zh-CN" sz="1400" b="1" dirty="0">
              <a:solidFill>
                <a:srgbClr val="002060"/>
              </a:solidFill>
            </a:endParaRPr>
          </a:p>
        </p:txBody>
      </p:sp>
      <p:cxnSp>
        <p:nvCxnSpPr>
          <p:cNvPr id="31" name="直接连接符 30">
            <a:extLst>
              <a:ext uri="{FF2B5EF4-FFF2-40B4-BE49-F238E27FC236}">
                <a16:creationId xmlns:a16="http://schemas.microsoft.com/office/drawing/2014/main" xmlns="" id="{B5B3ECBB-F8D5-E7C2-0548-0A7DFDA02CC6}"/>
              </a:ext>
            </a:extLst>
          </p:cNvPr>
          <p:cNvCxnSpPr>
            <a:cxnSpLocks/>
          </p:cNvCxnSpPr>
          <p:nvPr/>
        </p:nvCxnSpPr>
        <p:spPr>
          <a:xfrm>
            <a:off x="5899132" y="3103268"/>
            <a:ext cx="1481180" cy="680785"/>
          </a:xfrm>
          <a:prstGeom prst="line">
            <a:avLst/>
          </a:prstGeom>
        </p:spPr>
        <p:style>
          <a:lnRef idx="3">
            <a:schemeClr val="accent1"/>
          </a:lnRef>
          <a:fillRef idx="0">
            <a:schemeClr val="accent1"/>
          </a:fillRef>
          <a:effectRef idx="2">
            <a:schemeClr val="accent1"/>
          </a:effectRef>
          <a:fontRef idx="minor">
            <a:schemeClr val="tx1"/>
          </a:fontRef>
        </p:style>
      </p:cxnSp>
      <p:sp>
        <p:nvSpPr>
          <p:cNvPr id="34" name="箭头: 下 33">
            <a:extLst>
              <a:ext uri="{FF2B5EF4-FFF2-40B4-BE49-F238E27FC236}">
                <a16:creationId xmlns:a16="http://schemas.microsoft.com/office/drawing/2014/main" xmlns="" id="{FF7E1193-7124-959D-F82A-B291B97F3E56}"/>
              </a:ext>
            </a:extLst>
          </p:cNvPr>
          <p:cNvSpPr/>
          <p:nvPr/>
        </p:nvSpPr>
        <p:spPr>
          <a:xfrm>
            <a:off x="6992080" y="4043615"/>
            <a:ext cx="57935" cy="3786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xmlns="" id="{64FB4A34-ED86-E047-173E-05A53044F8B9}"/>
              </a:ext>
            </a:extLst>
          </p:cNvPr>
          <p:cNvSpPr txBox="1"/>
          <p:nvPr/>
        </p:nvSpPr>
        <p:spPr>
          <a:xfrm>
            <a:off x="4968481" y="4418102"/>
            <a:ext cx="4175519" cy="1348126"/>
          </a:xfrm>
          <a:prstGeom prst="rect">
            <a:avLst/>
          </a:prstGeom>
          <a:noFill/>
        </p:spPr>
        <p:txBody>
          <a:bodyPr wrap="square" rtlCol="0">
            <a:spAutoFit/>
          </a:bodyPr>
          <a:lstStyle/>
          <a:p>
            <a:pPr>
              <a:lnSpc>
                <a:spcPct val="150000"/>
              </a:lnSpc>
            </a:pPr>
            <a:r>
              <a:rPr lang="zh-CN" altLang="en-US" sz="1400" b="1" dirty="0">
                <a:solidFill>
                  <a:schemeClr val="accent6">
                    <a:lumMod val="50000"/>
                  </a:schemeClr>
                </a:solidFill>
              </a:rPr>
              <a:t>“物”叙事的改写审美总原则：</a:t>
            </a:r>
            <a:r>
              <a:rPr lang="zh-CN" altLang="en-US" sz="1400" b="1" dirty="0">
                <a:solidFill>
                  <a:srgbClr val="002060"/>
                </a:solidFill>
              </a:rPr>
              <a:t>真、美、空、能量</a:t>
            </a:r>
            <a:endParaRPr lang="en-US" altLang="zh-CN" sz="1400" b="1" dirty="0">
              <a:solidFill>
                <a:srgbClr val="002060"/>
              </a:solidFill>
            </a:endParaRPr>
          </a:p>
          <a:p>
            <a:pPr>
              <a:lnSpc>
                <a:spcPct val="150000"/>
              </a:lnSpc>
            </a:pPr>
            <a:r>
              <a:rPr lang="zh-CN" altLang="en-US" sz="1400" b="1" dirty="0">
                <a:solidFill>
                  <a:schemeClr val="accent6">
                    <a:lumMod val="50000"/>
                  </a:schemeClr>
                </a:solidFill>
              </a:rPr>
              <a:t>审美原则：</a:t>
            </a:r>
            <a:r>
              <a:rPr lang="zh-CN" altLang="en-US" sz="1400" b="1" dirty="0">
                <a:solidFill>
                  <a:srgbClr val="002060"/>
                </a:solidFill>
              </a:rPr>
              <a:t>真与美、不可见性</a:t>
            </a:r>
            <a:endParaRPr lang="en-US" altLang="zh-CN" sz="1400" b="1" dirty="0">
              <a:solidFill>
                <a:srgbClr val="002060"/>
              </a:solidFill>
            </a:endParaRPr>
          </a:p>
          <a:p>
            <a:pPr>
              <a:lnSpc>
                <a:spcPct val="150000"/>
              </a:lnSpc>
            </a:pPr>
            <a:r>
              <a:rPr lang="zh-CN" altLang="en-US" sz="1400" b="1" dirty="0">
                <a:solidFill>
                  <a:schemeClr val="accent6">
                    <a:lumMod val="50000"/>
                  </a:schemeClr>
                </a:solidFill>
              </a:rPr>
              <a:t>能量原则：</a:t>
            </a:r>
            <a:r>
              <a:rPr lang="zh-CN" altLang="en-US" sz="1400" b="1" dirty="0">
                <a:solidFill>
                  <a:srgbClr val="002060"/>
                </a:solidFill>
              </a:rPr>
              <a:t>阴阳相倚、动静相生、</a:t>
            </a:r>
            <a:r>
              <a:rPr lang="zh-CN" altLang="zh-CN" sz="14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气韵生动</a:t>
            </a:r>
            <a:endParaRPr lang="en-US" altLang="zh-CN" sz="1400" b="1" dirty="0">
              <a:solidFill>
                <a:srgbClr val="002060"/>
              </a:solidFill>
            </a:endParaRPr>
          </a:p>
          <a:p>
            <a:pPr>
              <a:lnSpc>
                <a:spcPct val="150000"/>
              </a:lnSpc>
            </a:pPr>
            <a:r>
              <a:rPr lang="zh-CN" altLang="en-US" sz="1400" b="1" dirty="0">
                <a:solidFill>
                  <a:schemeClr val="accent6">
                    <a:lumMod val="50000"/>
                  </a:schemeClr>
                </a:solidFill>
              </a:rPr>
              <a:t>创作原则：</a:t>
            </a:r>
            <a:r>
              <a:rPr lang="zh-CN" altLang="en-US" sz="1400" b="1" dirty="0">
                <a:solidFill>
                  <a:srgbClr val="002060"/>
                </a:solidFill>
              </a:rPr>
              <a:t>色空相即</a:t>
            </a:r>
          </a:p>
        </p:txBody>
      </p:sp>
    </p:spTree>
    <p:extLst>
      <p:ext uri="{BB962C8B-B14F-4D97-AF65-F5344CB8AC3E}">
        <p14:creationId xmlns:p14="http://schemas.microsoft.com/office/powerpoint/2010/main" xmlns="" val="4147192113"/>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76773CBF-5C2A-D27D-88F0-F23024CBBF5A}"/>
              </a:ext>
            </a:extLst>
          </p:cNvPr>
          <p:cNvSpPr txBox="1"/>
          <p:nvPr/>
        </p:nvSpPr>
        <p:spPr>
          <a:xfrm>
            <a:off x="395536" y="692696"/>
            <a:ext cx="8424936" cy="5478423"/>
          </a:xfrm>
          <a:prstGeom prst="rect">
            <a:avLst/>
          </a:prstGeom>
          <a:noFill/>
        </p:spPr>
        <p:txBody>
          <a:bodyPr wrap="square" rtlCol="0">
            <a:spAutoFit/>
          </a:bodyPr>
          <a:lstStyle/>
          <a:p>
            <a:r>
              <a:rPr lang="zh-CN" altLang="en-US" sz="1600" b="1" dirty="0">
                <a:solidFill>
                  <a:srgbClr val="811C17"/>
                </a:solidFill>
              </a:rPr>
              <a:t>虚实相生</a:t>
            </a:r>
            <a:endParaRPr lang="en-US" altLang="zh-CN" sz="1600" b="1" dirty="0">
              <a:solidFill>
                <a:srgbClr val="811C17"/>
              </a:solidFill>
            </a:endParaRPr>
          </a:p>
          <a:p>
            <a:pPr algn="just">
              <a:lnSpc>
                <a:spcPct val="150000"/>
              </a:lnSpc>
            </a:pPr>
            <a:r>
              <a:rPr lang="zh-CN" altLang="zh-CN" sz="1600" b="1" kern="100" dirty="0">
                <a:solidFill>
                  <a:srgbClr val="006600"/>
                </a:solidFill>
                <a:effectLst/>
                <a:latin typeface="+mn-ea"/>
                <a:cs typeface="Arial" panose="020B0604020202020204" pitchFamily="34" charset="0"/>
              </a:rPr>
              <a:t>虚</a:t>
            </a:r>
            <a:r>
              <a:rPr lang="zh-CN" altLang="en-US" sz="1600" b="1" kern="100" dirty="0">
                <a:solidFill>
                  <a:srgbClr val="006600"/>
                </a:solidFill>
                <a:effectLst/>
                <a:latin typeface="+mn-ea"/>
                <a:cs typeface="Arial" panose="020B0604020202020204" pitchFamily="34" charset="0"/>
              </a:rPr>
              <a:t>：</a:t>
            </a:r>
            <a:r>
              <a:rPr lang="zh-CN" altLang="zh-CN" sz="1600" b="1" kern="100" dirty="0">
                <a:solidFill>
                  <a:srgbClr val="333333"/>
                </a:solidFill>
                <a:effectLst/>
                <a:latin typeface="+mn-ea"/>
                <a:cs typeface="Arial" panose="020B0604020202020204" pitchFamily="34" charset="0"/>
              </a:rPr>
              <a:t>中国画中</a:t>
            </a:r>
            <a:r>
              <a:rPr lang="zh-CN" altLang="en-US" sz="1600" b="1" kern="100" dirty="0">
                <a:solidFill>
                  <a:srgbClr val="333333"/>
                </a:solidFill>
                <a:latin typeface="+mn-ea"/>
                <a:cs typeface="Arial" panose="020B0604020202020204" pitchFamily="34" charset="0"/>
              </a:rPr>
              <a:t>的</a:t>
            </a:r>
            <a:r>
              <a:rPr lang="zh-CN" altLang="en-US" sz="1600" b="1" kern="100" dirty="0">
                <a:solidFill>
                  <a:srgbClr val="333333"/>
                </a:solidFill>
                <a:effectLst/>
                <a:latin typeface="+mn-ea"/>
                <a:cs typeface="Arial" panose="020B0604020202020204" pitchFamily="34" charset="0"/>
              </a:rPr>
              <a:t>“</a:t>
            </a:r>
            <a:r>
              <a:rPr lang="zh-CN" altLang="zh-CN" sz="1600" b="1" kern="100" dirty="0">
                <a:solidFill>
                  <a:srgbClr val="333333"/>
                </a:solidFill>
                <a:latin typeface="+mn-ea"/>
                <a:cs typeface="Arial" panose="020B0604020202020204" pitchFamily="34" charset="0"/>
              </a:rPr>
              <a:t>虚</a:t>
            </a:r>
            <a:r>
              <a:rPr lang="zh-CN" altLang="en-US" sz="1600" b="1" kern="100" dirty="0">
                <a:solidFill>
                  <a:srgbClr val="333333"/>
                </a:solidFill>
                <a:effectLst/>
                <a:latin typeface="+mn-ea"/>
                <a:cs typeface="Arial" panose="020B0604020202020204" pitchFamily="34" charset="0"/>
              </a:rPr>
              <a:t>”</a:t>
            </a:r>
            <a:r>
              <a:rPr lang="zh-CN" altLang="zh-CN" sz="1600" b="1" kern="100" dirty="0">
                <a:solidFill>
                  <a:srgbClr val="333333"/>
                </a:solidFill>
                <a:effectLst/>
                <a:latin typeface="+mn-ea"/>
                <a:cs typeface="Arial" panose="020B0604020202020204" pitchFamily="34" charset="0"/>
              </a:rPr>
              <a:t>是指图画中笔画稀疏的部分或空白的部分</a:t>
            </a:r>
            <a:r>
              <a:rPr lang="zh-CN" altLang="en-US" sz="1600" b="1" kern="100" dirty="0">
                <a:solidFill>
                  <a:srgbClr val="333333"/>
                </a:solidFill>
                <a:effectLst/>
                <a:latin typeface="+mn-ea"/>
                <a:cs typeface="Arial" panose="020B0604020202020204" pitchFamily="34" charset="0"/>
              </a:rPr>
              <a:t>，</a:t>
            </a:r>
            <a:r>
              <a:rPr lang="zh-CN" altLang="zh-CN" sz="1600" b="1" kern="100" dirty="0">
                <a:solidFill>
                  <a:srgbClr val="333333"/>
                </a:solidFill>
                <a:effectLst/>
                <a:latin typeface="+mn-ea"/>
                <a:cs typeface="Arial" panose="020B0604020202020204" pitchFamily="34" charset="0"/>
              </a:rPr>
              <a:t>给人以想象</a:t>
            </a:r>
            <a:r>
              <a:rPr lang="zh-CN" altLang="en-US" sz="1600" b="1" kern="100" dirty="0">
                <a:solidFill>
                  <a:srgbClr val="333333"/>
                </a:solidFill>
                <a:effectLst/>
                <a:latin typeface="+mn-ea"/>
                <a:cs typeface="Arial" panose="020B0604020202020204" pitchFamily="34" charset="0"/>
              </a:rPr>
              <a:t>，</a:t>
            </a:r>
            <a:r>
              <a:rPr lang="zh-CN" altLang="zh-CN" sz="1600" b="1" kern="100" dirty="0">
                <a:solidFill>
                  <a:srgbClr val="333333"/>
                </a:solidFill>
                <a:effectLst/>
                <a:latin typeface="+mn-ea"/>
                <a:cs typeface="Arial" panose="020B0604020202020204" pitchFamily="34" charset="0"/>
              </a:rPr>
              <a:t>回味无穷</a:t>
            </a:r>
            <a:r>
              <a:rPr lang="zh-CN" altLang="en-US" sz="1600" b="1" kern="100" dirty="0">
                <a:solidFill>
                  <a:srgbClr val="333333"/>
                </a:solidFill>
                <a:effectLst/>
                <a:latin typeface="+mn-ea"/>
                <a:cs typeface="Arial" panose="020B0604020202020204" pitchFamily="34" charset="0"/>
              </a:rPr>
              <a:t>，而中国</a:t>
            </a:r>
            <a:r>
              <a:rPr lang="zh-CN" altLang="zh-CN" sz="1600" b="1" kern="100" dirty="0">
                <a:solidFill>
                  <a:srgbClr val="333333"/>
                </a:solidFill>
                <a:effectLst/>
                <a:latin typeface="+mn-ea"/>
                <a:cs typeface="Arial" panose="020B0604020202020204" pitchFamily="34" charset="0"/>
              </a:rPr>
              <a:t>诗歌</a:t>
            </a:r>
            <a:r>
              <a:rPr lang="zh-CN" altLang="en-US" sz="1600" b="1" kern="100" dirty="0">
                <a:solidFill>
                  <a:srgbClr val="333333"/>
                </a:solidFill>
                <a:effectLst/>
                <a:latin typeface="+mn-ea"/>
                <a:cs typeface="Arial" panose="020B0604020202020204" pitchFamily="34" charset="0"/>
              </a:rPr>
              <a:t>中的</a:t>
            </a:r>
            <a:r>
              <a:rPr lang="en-US" altLang="zh-CN" sz="1600" b="1" kern="100" dirty="0">
                <a:solidFill>
                  <a:srgbClr val="333333"/>
                </a:solidFill>
                <a:effectLst/>
                <a:latin typeface="+mn-ea"/>
                <a:cs typeface="Times New Roman" panose="02020603050405020304" pitchFamily="18" charset="0"/>
              </a:rPr>
              <a:t>“</a:t>
            </a:r>
            <a:r>
              <a:rPr lang="zh-CN" altLang="zh-CN" sz="1600" b="1" kern="100" dirty="0">
                <a:solidFill>
                  <a:srgbClr val="333333"/>
                </a:solidFill>
                <a:effectLst/>
                <a:latin typeface="+mn-ea"/>
                <a:cs typeface="Arial" panose="020B0604020202020204" pitchFamily="34" charset="0"/>
              </a:rPr>
              <a:t>虚</a:t>
            </a:r>
            <a:r>
              <a:rPr lang="en-US" altLang="zh-CN" sz="1600" b="1" kern="100" dirty="0">
                <a:solidFill>
                  <a:srgbClr val="333333"/>
                </a:solidFill>
                <a:effectLst/>
                <a:latin typeface="+mn-ea"/>
                <a:cs typeface="Times New Roman" panose="02020603050405020304" pitchFamily="18" charset="0"/>
              </a:rPr>
              <a:t>”</a:t>
            </a:r>
            <a:r>
              <a:rPr lang="zh-CN" altLang="zh-CN" sz="1600" b="1" kern="100" dirty="0">
                <a:solidFill>
                  <a:srgbClr val="333333"/>
                </a:solidFill>
                <a:effectLst/>
                <a:latin typeface="+mn-ea"/>
                <a:cs typeface="Arial" panose="020B0604020202020204" pitchFamily="34" charset="0"/>
              </a:rPr>
              <a:t>是指直觉中看不见摸不着，却又能从字里行间体味出那些虚象和空灵的境界。</a:t>
            </a:r>
            <a:endParaRPr lang="zh-CN" altLang="zh-CN" sz="1600" b="1" kern="100" dirty="0">
              <a:effectLst/>
              <a:latin typeface="+mn-ea"/>
              <a:cs typeface="Times New Roman" panose="02020603050405020304" pitchFamily="18" charset="0"/>
            </a:endParaRPr>
          </a:p>
          <a:p>
            <a:pPr algn="just">
              <a:lnSpc>
                <a:spcPct val="150000"/>
              </a:lnSpc>
            </a:pPr>
            <a:r>
              <a:rPr lang="zh-CN" altLang="zh-CN" sz="1600" b="1" kern="100" dirty="0">
                <a:solidFill>
                  <a:srgbClr val="006600"/>
                </a:solidFill>
                <a:effectLst/>
                <a:latin typeface="+mn-ea"/>
                <a:cs typeface="Arial" panose="020B0604020202020204" pitchFamily="34" charset="0"/>
              </a:rPr>
              <a:t>实</a:t>
            </a:r>
            <a:r>
              <a:rPr lang="zh-CN" altLang="en-US" sz="1600" b="1" kern="100" dirty="0">
                <a:solidFill>
                  <a:srgbClr val="006600"/>
                </a:solidFill>
                <a:effectLst/>
                <a:latin typeface="+mn-ea"/>
                <a:cs typeface="Arial" panose="020B0604020202020204" pitchFamily="34" charset="0"/>
              </a:rPr>
              <a:t>：</a:t>
            </a:r>
            <a:r>
              <a:rPr lang="zh-CN" altLang="zh-CN" sz="1600" b="1" kern="100" dirty="0">
                <a:solidFill>
                  <a:srgbClr val="333333"/>
                </a:solidFill>
                <a:effectLst/>
                <a:latin typeface="+mn-ea"/>
                <a:cs typeface="Arial" panose="020B0604020202020204" pitchFamily="34" charset="0"/>
              </a:rPr>
              <a:t>在中国画中</a:t>
            </a:r>
            <a:r>
              <a:rPr lang="zh-CN" altLang="en-US" sz="1600" b="1" kern="100" dirty="0">
                <a:solidFill>
                  <a:srgbClr val="333333"/>
                </a:solidFill>
                <a:effectLst/>
                <a:latin typeface="+mn-ea"/>
                <a:cs typeface="Arial" panose="020B0604020202020204" pitchFamily="34" charset="0"/>
              </a:rPr>
              <a:t>的“</a:t>
            </a:r>
            <a:r>
              <a:rPr lang="zh-CN" altLang="zh-CN" sz="1600" b="1" kern="100" dirty="0">
                <a:solidFill>
                  <a:srgbClr val="333333"/>
                </a:solidFill>
                <a:latin typeface="+mn-ea"/>
                <a:cs typeface="Arial" panose="020B0604020202020204" pitchFamily="34" charset="0"/>
              </a:rPr>
              <a:t>实</a:t>
            </a:r>
            <a:r>
              <a:rPr lang="zh-CN" altLang="en-US" sz="1600" b="1" kern="100" dirty="0">
                <a:solidFill>
                  <a:srgbClr val="333333"/>
                </a:solidFill>
                <a:effectLst/>
                <a:latin typeface="+mn-ea"/>
                <a:cs typeface="Arial" panose="020B0604020202020204" pitchFamily="34" charset="0"/>
              </a:rPr>
              <a:t>”</a:t>
            </a:r>
            <a:r>
              <a:rPr lang="zh-CN" altLang="zh-CN" sz="1600" b="1" kern="100" dirty="0">
                <a:solidFill>
                  <a:srgbClr val="333333"/>
                </a:solidFill>
                <a:effectLst/>
                <a:latin typeface="+mn-ea"/>
                <a:cs typeface="Arial" panose="020B0604020202020204" pitchFamily="34" charset="0"/>
              </a:rPr>
              <a:t>是指图画中笔画细致丰富的地方</a:t>
            </a:r>
            <a:r>
              <a:rPr lang="zh-CN" altLang="en-US" sz="1600" b="1" kern="100" dirty="0">
                <a:solidFill>
                  <a:srgbClr val="333333"/>
                </a:solidFill>
                <a:effectLst/>
                <a:latin typeface="+mn-ea"/>
                <a:cs typeface="Arial" panose="020B0604020202020204" pitchFamily="34" charset="0"/>
              </a:rPr>
              <a:t>，而</a:t>
            </a:r>
            <a:r>
              <a:rPr lang="zh-CN" altLang="zh-CN" sz="1600" b="1" kern="100" dirty="0">
                <a:solidFill>
                  <a:srgbClr val="333333"/>
                </a:solidFill>
                <a:effectLst/>
                <a:latin typeface="+mn-ea"/>
                <a:cs typeface="Arial" panose="020B0604020202020204" pitchFamily="34" charset="0"/>
              </a:rPr>
              <a:t>在</a:t>
            </a:r>
            <a:r>
              <a:rPr lang="zh-CN" altLang="en-US" sz="1600" b="1" kern="100" dirty="0">
                <a:solidFill>
                  <a:srgbClr val="333333"/>
                </a:solidFill>
                <a:effectLst/>
                <a:latin typeface="+mn-ea"/>
                <a:cs typeface="Arial" panose="020B0604020202020204" pitchFamily="34" charset="0"/>
              </a:rPr>
              <a:t>中国</a:t>
            </a:r>
            <a:r>
              <a:rPr lang="zh-CN" altLang="zh-CN" sz="1600" b="1" kern="100" dirty="0">
                <a:solidFill>
                  <a:srgbClr val="333333"/>
                </a:solidFill>
                <a:effectLst/>
                <a:latin typeface="+mn-ea"/>
                <a:cs typeface="Arial" panose="020B0604020202020204" pitchFamily="34" charset="0"/>
              </a:rPr>
              <a:t>诗歌中</a:t>
            </a:r>
            <a:r>
              <a:rPr lang="zh-CN" altLang="en-US" sz="1600" b="1" kern="100" dirty="0">
                <a:solidFill>
                  <a:srgbClr val="333333"/>
                </a:solidFill>
                <a:effectLst/>
                <a:latin typeface="+mn-ea"/>
                <a:cs typeface="Arial" panose="020B0604020202020204" pitchFamily="34" charset="0"/>
              </a:rPr>
              <a:t>的</a:t>
            </a:r>
            <a:r>
              <a:rPr lang="en-US" altLang="zh-CN" sz="1600" b="1" kern="100" dirty="0">
                <a:solidFill>
                  <a:srgbClr val="333333"/>
                </a:solidFill>
                <a:effectLst/>
                <a:latin typeface="+mn-ea"/>
                <a:cs typeface="Times New Roman" panose="02020603050405020304" pitchFamily="18" charset="0"/>
              </a:rPr>
              <a:t>“</a:t>
            </a:r>
            <a:r>
              <a:rPr lang="zh-CN" altLang="zh-CN" sz="1600" b="1" kern="100" dirty="0">
                <a:solidFill>
                  <a:srgbClr val="333333"/>
                </a:solidFill>
                <a:effectLst/>
                <a:latin typeface="+mn-ea"/>
                <a:cs typeface="Arial" panose="020B0604020202020204" pitchFamily="34" charset="0"/>
              </a:rPr>
              <a:t>实</a:t>
            </a:r>
            <a:r>
              <a:rPr lang="en-US" altLang="zh-CN" sz="1600" b="1" kern="100" dirty="0">
                <a:solidFill>
                  <a:srgbClr val="333333"/>
                </a:solidFill>
                <a:effectLst/>
                <a:latin typeface="+mn-ea"/>
                <a:cs typeface="Times New Roman" panose="02020603050405020304" pitchFamily="18" charset="0"/>
              </a:rPr>
              <a:t>”</a:t>
            </a:r>
            <a:r>
              <a:rPr lang="zh-CN" altLang="zh-CN" sz="1600" b="1" kern="100" dirty="0">
                <a:solidFill>
                  <a:srgbClr val="333333"/>
                </a:solidFill>
                <a:effectLst/>
                <a:latin typeface="+mn-ea"/>
                <a:cs typeface="Arial" panose="020B0604020202020204" pitchFamily="34" charset="0"/>
              </a:rPr>
              <a:t>是指客观世界中存在的实象、实事、实境。</a:t>
            </a:r>
            <a:endParaRPr lang="en-US" altLang="zh-CN" sz="1600" b="1" kern="100" dirty="0">
              <a:solidFill>
                <a:srgbClr val="333333"/>
              </a:solidFill>
              <a:effectLst/>
              <a:latin typeface="+mn-ea"/>
              <a:cs typeface="Arial" panose="020B0604020202020204" pitchFamily="34" charset="0"/>
            </a:endParaRPr>
          </a:p>
          <a:p>
            <a:pPr algn="just">
              <a:lnSpc>
                <a:spcPct val="150000"/>
              </a:lnSpc>
            </a:pPr>
            <a:endParaRPr lang="zh-CN" altLang="zh-CN" sz="1600" b="1" kern="100" dirty="0">
              <a:effectLst/>
              <a:latin typeface="+mn-ea"/>
              <a:cs typeface="Times New Roman" panose="02020603050405020304" pitchFamily="18" charset="0"/>
            </a:endParaRPr>
          </a:p>
          <a:p>
            <a:pPr algn="just">
              <a:lnSpc>
                <a:spcPct val="150000"/>
              </a:lnSpc>
            </a:pPr>
            <a:r>
              <a:rPr lang="zh-CN" altLang="zh-CN" sz="1600" b="1" kern="100" dirty="0">
                <a:solidFill>
                  <a:srgbClr val="006600"/>
                </a:solidFill>
                <a:effectLst/>
                <a:latin typeface="+mn-ea"/>
                <a:cs typeface="Arial" panose="020B0604020202020204" pitchFamily="34" charset="0"/>
              </a:rPr>
              <a:t>虚与实关系</a:t>
            </a:r>
            <a:endParaRPr lang="zh-CN" altLang="zh-CN" sz="1600" b="1" kern="100" dirty="0">
              <a:solidFill>
                <a:srgbClr val="006600"/>
              </a:solidFill>
              <a:effectLst/>
              <a:latin typeface="+mn-ea"/>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zh-CN" sz="1600" b="1" kern="100" dirty="0">
                <a:solidFill>
                  <a:srgbClr val="333333"/>
                </a:solidFill>
                <a:effectLst/>
                <a:latin typeface="+mn-ea"/>
                <a:cs typeface="Arial" panose="020B0604020202020204" pitchFamily="34" charset="0"/>
              </a:rPr>
              <a:t>虚与实是相辅相成的，虚是一种存在，虚绝不是无。这种存在靠实生发出来，是在实的基础上通过大脑的想象创造出来的。</a:t>
            </a:r>
            <a:endParaRPr lang="en-US" altLang="zh-CN" sz="1600" b="1" kern="100" dirty="0">
              <a:solidFill>
                <a:srgbClr val="333333"/>
              </a:solidFill>
              <a:effectLst/>
              <a:latin typeface="+mn-ea"/>
              <a:cs typeface="Arial" panose="020B0604020202020204" pitchFamily="34" charset="0"/>
            </a:endParaRPr>
          </a:p>
          <a:p>
            <a:pPr marL="285750" indent="-285750" algn="just">
              <a:lnSpc>
                <a:spcPct val="150000"/>
              </a:lnSpc>
              <a:buFont typeface="Arial" panose="020B0604020202020204" pitchFamily="34" charset="0"/>
              <a:buChar char="•"/>
            </a:pPr>
            <a:r>
              <a:rPr lang="zh-CN" altLang="zh-CN" sz="1600" b="1" kern="100" dirty="0">
                <a:solidFill>
                  <a:srgbClr val="333333"/>
                </a:solidFill>
                <a:effectLst/>
                <a:latin typeface="+mn-ea"/>
                <a:cs typeface="Arial" panose="020B0604020202020204" pitchFamily="34" charset="0"/>
              </a:rPr>
              <a:t>虚和实又是一对相对的概念。</a:t>
            </a:r>
            <a:r>
              <a:rPr lang="en-US" altLang="zh-CN" sz="1600" b="1" kern="100" dirty="0">
                <a:solidFill>
                  <a:srgbClr val="333333"/>
                </a:solidFill>
                <a:effectLst/>
                <a:latin typeface="+mn-ea"/>
                <a:cs typeface="Times New Roman" panose="02020603050405020304" pitchFamily="18" charset="0"/>
              </a:rPr>
              <a:t>“</a:t>
            </a:r>
            <a:r>
              <a:rPr lang="zh-CN" altLang="zh-CN" sz="1600" b="1" kern="100" dirty="0">
                <a:solidFill>
                  <a:srgbClr val="333333"/>
                </a:solidFill>
                <a:effectLst/>
                <a:latin typeface="+mn-ea"/>
                <a:cs typeface="Arial" panose="020B0604020202020204" pitchFamily="34" charset="0"/>
              </a:rPr>
              <a:t>虚实相生</a:t>
            </a:r>
            <a:r>
              <a:rPr lang="en-US" altLang="zh-CN" sz="1600" b="1" kern="100" dirty="0">
                <a:solidFill>
                  <a:srgbClr val="333333"/>
                </a:solidFill>
                <a:effectLst/>
                <a:latin typeface="+mn-ea"/>
                <a:cs typeface="Times New Roman" panose="02020603050405020304" pitchFamily="18" charset="0"/>
              </a:rPr>
              <a:t>”</a:t>
            </a:r>
            <a:r>
              <a:rPr lang="zh-CN" altLang="zh-CN" sz="1600" b="1" kern="100" dirty="0">
                <a:solidFill>
                  <a:srgbClr val="333333"/>
                </a:solidFill>
                <a:effectLst/>
                <a:latin typeface="+mn-ea"/>
                <a:cs typeface="Arial" panose="020B0604020202020204" pitchFamily="34" charset="0"/>
              </a:rPr>
              <a:t>是指虚与实二者之间互相联系</a:t>
            </a:r>
            <a:r>
              <a:rPr lang="zh-CN" altLang="en-US" sz="1600" b="1" kern="100" dirty="0">
                <a:solidFill>
                  <a:srgbClr val="333333"/>
                </a:solidFill>
                <a:effectLst/>
                <a:latin typeface="+mn-ea"/>
                <a:cs typeface="Arial" panose="020B0604020202020204" pitchFamily="34" charset="0"/>
              </a:rPr>
              <a:t>、</a:t>
            </a:r>
            <a:r>
              <a:rPr lang="zh-CN" altLang="zh-CN" sz="1600" b="1" kern="100" dirty="0">
                <a:solidFill>
                  <a:srgbClr val="333333"/>
                </a:solidFill>
                <a:effectLst/>
                <a:latin typeface="+mn-ea"/>
                <a:cs typeface="Arial" panose="020B0604020202020204" pitchFamily="34" charset="0"/>
              </a:rPr>
              <a:t>互相渗透与互相转化，以达到虚中有实，实中有虚的境界。</a:t>
            </a:r>
            <a:endParaRPr lang="en-US" altLang="zh-CN" sz="1600" b="1" kern="100" dirty="0">
              <a:solidFill>
                <a:srgbClr val="333333"/>
              </a:solidFill>
              <a:effectLst/>
              <a:latin typeface="+mn-ea"/>
              <a:cs typeface="Arial" panose="020B0604020202020204" pitchFamily="34" charset="0"/>
            </a:endParaRPr>
          </a:p>
          <a:p>
            <a:pPr marL="285750" indent="-285750" algn="just">
              <a:lnSpc>
                <a:spcPct val="150000"/>
              </a:lnSpc>
              <a:buFont typeface="Arial" panose="020B0604020202020204" pitchFamily="34" charset="0"/>
              <a:buChar char="•"/>
            </a:pPr>
            <a:r>
              <a:rPr lang="en-US" altLang="zh-CN" sz="1600" b="1" kern="100" dirty="0" err="1">
                <a:solidFill>
                  <a:srgbClr val="333333"/>
                </a:solidFill>
                <a:latin typeface="+mn-ea"/>
                <a:cs typeface="Arial" panose="020B0604020202020204" pitchFamily="34" charset="0"/>
              </a:rPr>
              <a:t>虚境</a:t>
            </a:r>
            <a:r>
              <a:rPr lang="zh-CN" altLang="en-US" sz="1600" b="1" kern="100" dirty="0">
                <a:solidFill>
                  <a:srgbClr val="333333"/>
                </a:solidFill>
                <a:latin typeface="+mn-ea"/>
                <a:cs typeface="Arial" panose="020B0604020202020204" pitchFamily="34" charset="0"/>
              </a:rPr>
              <a:t>是</a:t>
            </a:r>
            <a:r>
              <a:rPr lang="zh-CN" altLang="zh-CN" sz="1600" b="1" kern="100" dirty="0">
                <a:solidFill>
                  <a:srgbClr val="333333"/>
                </a:solidFill>
                <a:latin typeface="+mn-ea"/>
                <a:cs typeface="Arial" panose="020B0604020202020204" pitchFamily="34" charset="0"/>
              </a:rPr>
              <a:t>由</a:t>
            </a:r>
            <a:r>
              <a:rPr lang="en-US" altLang="zh-CN" sz="1600" b="1" kern="100" dirty="0" err="1">
                <a:solidFill>
                  <a:srgbClr val="333333"/>
                </a:solidFill>
                <a:latin typeface="+mn-ea"/>
                <a:cs typeface="Arial" panose="020B0604020202020204" pitchFamily="34" charset="0"/>
              </a:rPr>
              <a:t>实境</a:t>
            </a:r>
            <a:r>
              <a:rPr lang="zh-CN" altLang="zh-CN" sz="1600" b="1" kern="100" dirty="0">
                <a:solidFill>
                  <a:srgbClr val="333333"/>
                </a:solidFill>
                <a:latin typeface="+mn-ea"/>
                <a:cs typeface="Arial" panose="020B0604020202020204" pitchFamily="34" charset="0"/>
              </a:rPr>
              <a:t>诱发和开拓的</a:t>
            </a:r>
            <a:r>
              <a:rPr lang="en-US" altLang="zh-CN" sz="1600" b="1" kern="100" dirty="0" err="1">
                <a:solidFill>
                  <a:srgbClr val="333333"/>
                </a:solidFill>
                <a:latin typeface="+mn-ea"/>
                <a:cs typeface="Arial" panose="020B0604020202020204" pitchFamily="34" charset="0"/>
                <a:hlinkClick r:id="rId2">
                  <a:extLst>
                    <a:ext uri="{A12FA001-AC4F-418D-AE19-62706E023703}">
                      <ahyp:hlinkClr xmlns="" xmlns:ahyp="http://schemas.microsoft.com/office/drawing/2018/hyperlinkcolor" val="tx"/>
                    </a:ext>
                  </a:extLst>
                </a:hlinkClick>
              </a:rPr>
              <a:t>审美想象</a:t>
            </a:r>
            <a:r>
              <a:rPr lang="zh-CN" altLang="zh-CN" sz="1600" b="1" kern="100" dirty="0">
                <a:solidFill>
                  <a:srgbClr val="333333"/>
                </a:solidFill>
                <a:latin typeface="+mn-ea"/>
                <a:cs typeface="Arial" panose="020B0604020202020204" pitchFamily="34" charset="0"/>
              </a:rPr>
              <a:t>的空间，虚境通过实境来实现，</a:t>
            </a:r>
            <a:r>
              <a:rPr lang="zh-CN" altLang="en-US" sz="1600" b="1" kern="100" dirty="0">
                <a:solidFill>
                  <a:srgbClr val="333333"/>
                </a:solidFill>
                <a:latin typeface="+mn-ea"/>
                <a:cs typeface="Arial" panose="020B0604020202020204" pitchFamily="34" charset="0"/>
              </a:rPr>
              <a:t>而</a:t>
            </a:r>
            <a:r>
              <a:rPr lang="zh-CN" altLang="zh-CN" sz="1600" b="1" kern="100" dirty="0">
                <a:solidFill>
                  <a:srgbClr val="333333"/>
                </a:solidFill>
                <a:latin typeface="+mn-ea"/>
                <a:cs typeface="Arial" panose="020B0604020202020204" pitchFamily="34" charset="0"/>
              </a:rPr>
              <a:t>实境要在虚境的统摄下来加工</a:t>
            </a:r>
            <a:r>
              <a:rPr lang="zh-CN" altLang="en-US" sz="1600" b="1" kern="100" dirty="0">
                <a:solidFill>
                  <a:srgbClr val="333333"/>
                </a:solidFill>
                <a:latin typeface="+mn-ea"/>
                <a:cs typeface="Arial" panose="020B0604020202020204" pitchFamily="34" charset="0"/>
              </a:rPr>
              <a:t>，故</a:t>
            </a:r>
            <a:r>
              <a:rPr lang="zh-CN" altLang="zh-CN" sz="1600" b="1" kern="100" dirty="0">
                <a:solidFill>
                  <a:srgbClr val="333333"/>
                </a:solidFill>
                <a:latin typeface="+mn-ea"/>
                <a:cs typeface="Arial" panose="020B0604020202020204" pitchFamily="34" charset="0"/>
              </a:rPr>
              <a:t>虚实相生成为意境独特的方式</a:t>
            </a:r>
            <a:r>
              <a:rPr lang="zh-CN" altLang="en-US" sz="1600" b="1" kern="100" dirty="0">
                <a:solidFill>
                  <a:srgbClr val="333333"/>
                </a:solidFill>
                <a:latin typeface="+mn-ea"/>
                <a:cs typeface="Arial" panose="020B0604020202020204" pitchFamily="34" charset="0"/>
              </a:rPr>
              <a:t>。</a:t>
            </a:r>
            <a:endParaRPr lang="zh-CN" altLang="zh-CN" sz="1600" b="1" kern="100" dirty="0">
              <a:solidFill>
                <a:srgbClr val="333333"/>
              </a:solidFill>
              <a:latin typeface="+mn-ea"/>
              <a:cs typeface="Arial" panose="020B0604020202020204" pitchFamily="34" charset="0"/>
            </a:endParaRPr>
          </a:p>
          <a:p>
            <a:endParaRPr lang="zh-CN" altLang="en-US" sz="1600" b="1" dirty="0">
              <a:solidFill>
                <a:srgbClr val="811C17"/>
              </a:solidFill>
            </a:endParaRPr>
          </a:p>
        </p:txBody>
      </p:sp>
    </p:spTree>
    <p:extLst>
      <p:ext uri="{BB962C8B-B14F-4D97-AF65-F5344CB8AC3E}">
        <p14:creationId xmlns:p14="http://schemas.microsoft.com/office/powerpoint/2010/main" xmlns="" val="869357918"/>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33BD0508-E8C7-4013-A778-16493C659170}"/>
              </a:ext>
            </a:extLst>
          </p:cNvPr>
          <p:cNvPicPr>
            <a:picLocks noChangeAspect="1"/>
          </p:cNvPicPr>
          <p:nvPr/>
        </p:nvPicPr>
        <p:blipFill>
          <a:blip r:embed="rId2" cstate="print"/>
          <a:stretch>
            <a:fillRect/>
          </a:stretch>
        </p:blipFill>
        <p:spPr>
          <a:xfrm>
            <a:off x="6554357" y="548680"/>
            <a:ext cx="2149029" cy="1378237"/>
          </a:xfrm>
          <a:prstGeom prst="rect">
            <a:avLst/>
          </a:prstGeom>
        </p:spPr>
      </p:pic>
      <p:sp>
        <p:nvSpPr>
          <p:cNvPr id="3" name="文本框 2">
            <a:extLst>
              <a:ext uri="{FF2B5EF4-FFF2-40B4-BE49-F238E27FC236}">
                <a16:creationId xmlns:a16="http://schemas.microsoft.com/office/drawing/2014/main" xmlns="" id="{1DB980DE-E2BF-4657-A016-3BB1DC4C5C6D}"/>
              </a:ext>
            </a:extLst>
          </p:cNvPr>
          <p:cNvSpPr txBox="1"/>
          <p:nvPr/>
        </p:nvSpPr>
        <p:spPr>
          <a:xfrm>
            <a:off x="6459827" y="2132856"/>
            <a:ext cx="2257042" cy="307777"/>
          </a:xfrm>
          <a:prstGeom prst="rect">
            <a:avLst/>
          </a:prstGeom>
          <a:noFill/>
        </p:spPr>
        <p:txBody>
          <a:bodyPr wrap="square" rtlCol="0">
            <a:spAutoFit/>
          </a:bodyPr>
          <a:lstStyle/>
          <a:p>
            <a:r>
              <a:rPr lang="en-US" altLang="zh-CN" sz="1400" b="1" dirty="0"/>
              <a:t>【</a:t>
            </a:r>
            <a:r>
              <a:rPr lang="zh-CN" altLang="en-US" sz="1400" b="1" dirty="0"/>
              <a:t>清</a:t>
            </a:r>
            <a:r>
              <a:rPr lang="en-US" altLang="zh-CN" sz="1400" b="1" dirty="0"/>
              <a:t>】</a:t>
            </a:r>
            <a:r>
              <a:rPr lang="zh-CN" altLang="en-US" sz="1400" b="1" dirty="0"/>
              <a:t>邓石如：计白当黑</a:t>
            </a:r>
          </a:p>
        </p:txBody>
      </p:sp>
      <p:sp>
        <p:nvSpPr>
          <p:cNvPr id="4" name="文本框 3">
            <a:extLst>
              <a:ext uri="{FF2B5EF4-FFF2-40B4-BE49-F238E27FC236}">
                <a16:creationId xmlns:a16="http://schemas.microsoft.com/office/drawing/2014/main" xmlns="" id="{D0A7F648-B55E-4F41-A449-469B13EF3AB5}"/>
              </a:ext>
            </a:extLst>
          </p:cNvPr>
          <p:cNvSpPr txBox="1"/>
          <p:nvPr/>
        </p:nvSpPr>
        <p:spPr>
          <a:xfrm>
            <a:off x="467544" y="732130"/>
            <a:ext cx="5688632" cy="3369577"/>
          </a:xfrm>
          <a:prstGeom prst="rect">
            <a:avLst/>
          </a:prstGeom>
          <a:noFill/>
        </p:spPr>
        <p:txBody>
          <a:bodyPr wrap="square" rtlCol="0">
            <a:spAutoFit/>
          </a:bodyPr>
          <a:lstStyle/>
          <a:p>
            <a:pPr>
              <a:lnSpc>
                <a:spcPct val="150000"/>
              </a:lnSpc>
            </a:pPr>
            <a:r>
              <a:rPr lang="zh-CN" altLang="en-US" sz="1600" b="1" dirty="0">
                <a:solidFill>
                  <a:schemeClr val="accent6">
                    <a:lumMod val="50000"/>
                  </a:schemeClr>
                </a:solidFill>
              </a:rPr>
              <a:t>中国书画：阴阳能量守恒原则</a:t>
            </a:r>
            <a:endParaRPr lang="en-US" altLang="zh-CN" sz="1600" b="1" dirty="0">
              <a:solidFill>
                <a:schemeClr val="accent6">
                  <a:lumMod val="50000"/>
                </a:schemeClr>
              </a:solidFill>
            </a:endParaRPr>
          </a:p>
          <a:p>
            <a:pPr>
              <a:lnSpc>
                <a:spcPct val="150000"/>
              </a:lnSpc>
            </a:pPr>
            <a:r>
              <a:rPr lang="zh-CN" altLang="en-US" sz="1600" b="1" dirty="0">
                <a:solidFill>
                  <a:srgbClr val="002060"/>
                </a:solidFill>
              </a:rPr>
              <a:t>气韵生动、虚实相生、计白当黑</a:t>
            </a:r>
            <a:endParaRPr lang="en-US" altLang="zh-CN" sz="1600" b="1" dirty="0">
              <a:solidFill>
                <a:srgbClr val="002060"/>
              </a:solidFill>
            </a:endParaRPr>
          </a:p>
          <a:p>
            <a:pPr>
              <a:lnSpc>
                <a:spcPct val="150000"/>
              </a:lnSpc>
            </a:pPr>
            <a:endParaRPr lang="en-US" altLang="zh-CN" sz="1600" b="1" dirty="0">
              <a:solidFill>
                <a:srgbClr val="002060"/>
              </a:solidFill>
            </a:endParaRPr>
          </a:p>
          <a:p>
            <a:pPr>
              <a:lnSpc>
                <a:spcPct val="150000"/>
              </a:lnSpc>
            </a:pPr>
            <a:r>
              <a:rPr lang="zh-CN" altLang="en-US" sz="1600" b="1" dirty="0">
                <a:solidFill>
                  <a:schemeClr val="accent6">
                    <a:lumMod val="50000"/>
                  </a:schemeClr>
                </a:solidFill>
              </a:rPr>
              <a:t>诗歌改写原则：信息量守恒原则</a:t>
            </a:r>
            <a:endParaRPr lang="en-US" altLang="zh-CN" sz="1600" b="1" dirty="0">
              <a:solidFill>
                <a:schemeClr val="accent6">
                  <a:lumMod val="50000"/>
                </a:schemeClr>
              </a:solidFill>
            </a:endParaRPr>
          </a:p>
          <a:p>
            <a:pPr>
              <a:lnSpc>
                <a:spcPct val="150000"/>
              </a:lnSpc>
            </a:pPr>
            <a:r>
              <a:rPr lang="zh-CN" altLang="zh-CN" sz="1600" b="1" kern="100" dirty="0">
                <a:solidFill>
                  <a:srgbClr val="002060"/>
                </a:solidFill>
                <a:effectLst/>
                <a:latin typeface="Times New Roman" panose="02020603050405020304" pitchFamily="18" charset="0"/>
                <a:ea typeface="新宋体" panose="02010609030101010101" pitchFamily="49" charset="-122"/>
                <a:cs typeface="Times New Roman" panose="02020603050405020304" pitchFamily="18" charset="0"/>
              </a:rPr>
              <a:t>如果所临摹的作品具象程度较高，诗人在创作话语图时对物体的描绘要简洁；如果所临摹的作品抽象程度较高，读者对绘画作品本身难以理解时，那么诗人就需要在创作时增添语义信息，而且可以通过抽象画面中的可视物质符号，如线条、颜料等以维持信息量守恒，亦即能量守恒。</a:t>
            </a:r>
            <a:endParaRPr lang="en-US" altLang="zh-CN" sz="1600" b="1" kern="100" dirty="0">
              <a:solidFill>
                <a:srgbClr val="002060"/>
              </a:solidFill>
              <a:effectLst/>
              <a:latin typeface="Times New Roman" panose="02020603050405020304" pitchFamily="18" charset="0"/>
              <a:ea typeface="新宋体" panose="02010609030101010101" pitchFamily="49" charset="-122"/>
              <a:cs typeface="Times New Roman" panose="02020603050405020304" pitchFamily="18" charset="0"/>
            </a:endParaRPr>
          </a:p>
        </p:txBody>
      </p:sp>
      <p:sp>
        <p:nvSpPr>
          <p:cNvPr id="5" name="文本框 4">
            <a:extLst>
              <a:ext uri="{FF2B5EF4-FFF2-40B4-BE49-F238E27FC236}">
                <a16:creationId xmlns:a16="http://schemas.microsoft.com/office/drawing/2014/main" xmlns="" id="{4046AAB6-F3D2-4980-A71F-724A0656B852}"/>
              </a:ext>
            </a:extLst>
          </p:cNvPr>
          <p:cNvSpPr txBox="1"/>
          <p:nvPr/>
        </p:nvSpPr>
        <p:spPr>
          <a:xfrm>
            <a:off x="6660232" y="2646572"/>
            <a:ext cx="2162512" cy="1024961"/>
          </a:xfrm>
          <a:prstGeom prst="rect">
            <a:avLst/>
          </a:prstGeom>
          <a:noFill/>
        </p:spPr>
        <p:txBody>
          <a:bodyPr wrap="square" rtlCol="0">
            <a:spAutoFit/>
          </a:bodyPr>
          <a:lstStyle/>
          <a:p>
            <a:pPr>
              <a:lnSpc>
                <a:spcPct val="150000"/>
              </a:lnSpc>
            </a:pPr>
            <a:r>
              <a:rPr lang="zh-CN" altLang="zh-CN" sz="1400" b="1" kern="100" dirty="0">
                <a:solidFill>
                  <a:srgbClr val="006600"/>
                </a:solidFill>
                <a:effectLst/>
                <a:latin typeface="Times New Roman" panose="02020603050405020304" pitchFamily="18" charset="0"/>
                <a:ea typeface="宋体" panose="02010600030101010101" pitchFamily="2" charset="-122"/>
                <a:cs typeface="Times New Roman" panose="02020603050405020304" pitchFamily="18" charset="0"/>
              </a:rPr>
              <a:t>字画疏处可以走马，</a:t>
            </a:r>
            <a:endParaRPr lang="en-US" altLang="zh-CN" sz="1400" b="1" kern="100" dirty="0">
              <a:solidFill>
                <a:srgbClr val="0066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zh-CN" sz="1400" b="1" kern="100" dirty="0">
                <a:solidFill>
                  <a:srgbClr val="006600"/>
                </a:solidFill>
                <a:effectLst/>
                <a:latin typeface="Times New Roman" panose="02020603050405020304" pitchFamily="18" charset="0"/>
                <a:ea typeface="宋体" panose="02010600030101010101" pitchFamily="2" charset="-122"/>
                <a:cs typeface="Times New Roman" panose="02020603050405020304" pitchFamily="18" charset="0"/>
              </a:rPr>
              <a:t>密处不使透风。</a:t>
            </a:r>
            <a:endParaRPr lang="en-US" altLang="zh-CN" sz="1400" b="1" kern="100" dirty="0">
              <a:solidFill>
                <a:srgbClr val="0066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zh-CN" sz="1400" b="1" kern="100" dirty="0">
                <a:solidFill>
                  <a:srgbClr val="006600"/>
                </a:solidFill>
                <a:effectLst/>
                <a:latin typeface="Times New Roman" panose="02020603050405020304" pitchFamily="18" charset="0"/>
                <a:ea typeface="宋体" panose="02010600030101010101" pitchFamily="2" charset="-122"/>
                <a:cs typeface="Times New Roman" panose="02020603050405020304" pitchFamily="18" charset="0"/>
              </a:rPr>
              <a:t>常计白以当黑，奇趣乃出</a:t>
            </a:r>
            <a:r>
              <a:rPr lang="zh-CN" altLang="en-US" sz="1400" b="1" kern="100" dirty="0">
                <a:solidFill>
                  <a:srgbClr val="0066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solidFill>
                <a:srgbClr val="006600"/>
              </a:solidFill>
            </a:endParaRPr>
          </a:p>
        </p:txBody>
      </p:sp>
      <p:sp>
        <p:nvSpPr>
          <p:cNvPr id="6" name="文本框 5">
            <a:extLst>
              <a:ext uri="{FF2B5EF4-FFF2-40B4-BE49-F238E27FC236}">
                <a16:creationId xmlns:a16="http://schemas.microsoft.com/office/drawing/2014/main" xmlns="" id="{849EE743-B077-4952-84E8-E916DF17FD91}"/>
              </a:ext>
            </a:extLst>
          </p:cNvPr>
          <p:cNvSpPr txBox="1"/>
          <p:nvPr/>
        </p:nvSpPr>
        <p:spPr>
          <a:xfrm>
            <a:off x="490083" y="4581128"/>
            <a:ext cx="5018021" cy="1521827"/>
          </a:xfrm>
          <a:prstGeom prst="rect">
            <a:avLst/>
          </a:prstGeom>
          <a:noFill/>
        </p:spPr>
        <p:txBody>
          <a:bodyPr wrap="square" rtlCol="0">
            <a:spAutoFit/>
          </a:bodyPr>
          <a:lstStyle/>
          <a:p>
            <a:pPr>
              <a:lnSpc>
                <a:spcPct val="150000"/>
              </a:lnSpc>
            </a:pPr>
            <a:r>
              <a:rPr lang="zh-CN" altLang="en-US" sz="1600" b="1" dirty="0">
                <a:solidFill>
                  <a:srgbClr val="811C17"/>
                </a:solidFill>
              </a:rPr>
              <a:t>空静观</a:t>
            </a:r>
            <a:endParaRPr lang="en-US" altLang="zh-CN" sz="1600" b="1" dirty="0">
              <a:solidFill>
                <a:srgbClr val="811C17"/>
              </a:solidFill>
            </a:endParaRPr>
          </a:p>
          <a:p>
            <a:pPr>
              <a:lnSpc>
                <a:spcPct val="150000"/>
              </a:lnSpc>
            </a:pPr>
            <a:r>
              <a:rPr lang="zh-CN" altLang="en-US" sz="1600" b="1" dirty="0">
                <a:solidFill>
                  <a:srgbClr val="002060"/>
                </a:solidFill>
              </a:rPr>
              <a:t>苏东坡</a:t>
            </a:r>
            <a:r>
              <a:rPr lang="en-US" altLang="zh-CN" sz="1600" b="1" dirty="0">
                <a:solidFill>
                  <a:srgbClr val="002060"/>
                </a:solidFill>
              </a:rPr>
              <a:t>《</a:t>
            </a:r>
            <a:r>
              <a:rPr lang="zh-CN" altLang="en-US" sz="1600" b="1" i="0" dirty="0">
                <a:solidFill>
                  <a:srgbClr val="002060"/>
                </a:solidFill>
                <a:effectLst/>
                <a:latin typeface="Arial" panose="020B0604020202020204" pitchFamily="34" charset="0"/>
              </a:rPr>
              <a:t>送参廖师</a:t>
            </a:r>
            <a:r>
              <a:rPr lang="en-US" altLang="zh-CN" sz="1600" b="1" dirty="0">
                <a:solidFill>
                  <a:srgbClr val="002060"/>
                </a:solidFill>
              </a:rPr>
              <a:t>》</a:t>
            </a:r>
          </a:p>
          <a:p>
            <a:pPr>
              <a:lnSpc>
                <a:spcPct val="150000"/>
              </a:lnSpc>
            </a:pPr>
            <a:r>
              <a:rPr lang="zh-CN" altLang="en-US" sz="1600" b="1" dirty="0">
                <a:solidFill>
                  <a:srgbClr val="002060"/>
                </a:solidFill>
                <a:latin typeface="Times New Roman" panose="02020603050405020304" pitchFamily="18" charset="0"/>
                <a:ea typeface="新宋体" panose="02010609030101010101" pitchFamily="49" charset="-122"/>
                <a:cs typeface="Times New Roman" panose="02020603050405020304" pitchFamily="18" charset="0"/>
              </a:rPr>
              <a:t>欲令诗语妙，无厌空且静，</a:t>
            </a:r>
            <a:r>
              <a:rPr lang="zh-CN" altLang="zh-CN" sz="1600" b="1" dirty="0">
                <a:solidFill>
                  <a:srgbClr val="002060"/>
                </a:solidFill>
                <a:effectLst/>
                <a:latin typeface="Times New Roman" panose="02020603050405020304" pitchFamily="18" charset="0"/>
                <a:ea typeface="新宋体" panose="02010609030101010101" pitchFamily="49" charset="-122"/>
                <a:cs typeface="Times New Roman" panose="02020603050405020304" pitchFamily="18" charset="0"/>
              </a:rPr>
              <a:t>静故了群动，空故纳万境</a:t>
            </a:r>
            <a:endParaRPr lang="en-US" altLang="zh-CN" sz="1600" b="1" dirty="0">
              <a:solidFill>
                <a:srgbClr val="002060"/>
              </a:solidFill>
              <a:effectLst/>
              <a:latin typeface="Times New Roman" panose="02020603050405020304" pitchFamily="18" charset="0"/>
              <a:ea typeface="新宋体" panose="02010609030101010101" pitchFamily="49" charset="-122"/>
              <a:cs typeface="Times New Roman" panose="02020603050405020304" pitchFamily="18" charset="0"/>
            </a:endParaRPr>
          </a:p>
          <a:p>
            <a:pPr>
              <a:lnSpc>
                <a:spcPct val="150000"/>
              </a:lnSpc>
            </a:pPr>
            <a:r>
              <a:rPr lang="zh-CN" altLang="en-US" sz="1600" b="1" i="0" dirty="0">
                <a:solidFill>
                  <a:srgbClr val="002060"/>
                </a:solidFill>
                <a:effectLst/>
                <a:latin typeface="Helvetica Neue"/>
              </a:rPr>
              <a:t>此诗开创了以禅喻诗与论诗的风气。</a:t>
            </a:r>
            <a:endParaRPr lang="en-US" altLang="zh-CN" sz="1600" b="1" i="0" dirty="0">
              <a:solidFill>
                <a:srgbClr val="002060"/>
              </a:solidFill>
              <a:effectLst/>
              <a:latin typeface="Helvetica Neue"/>
            </a:endParaRPr>
          </a:p>
        </p:txBody>
      </p:sp>
      <p:sp>
        <p:nvSpPr>
          <p:cNvPr id="7" name="文本框 6">
            <a:extLst>
              <a:ext uri="{FF2B5EF4-FFF2-40B4-BE49-F238E27FC236}">
                <a16:creationId xmlns:a16="http://schemas.microsoft.com/office/drawing/2014/main" xmlns="" id="{CC91E6DD-D614-E1EB-71D0-DD35B04E53AC}"/>
              </a:ext>
            </a:extLst>
          </p:cNvPr>
          <p:cNvSpPr txBox="1"/>
          <p:nvPr/>
        </p:nvSpPr>
        <p:spPr>
          <a:xfrm>
            <a:off x="5581937" y="4090272"/>
            <a:ext cx="3562063" cy="2199128"/>
          </a:xfrm>
          <a:prstGeom prst="rect">
            <a:avLst/>
          </a:prstGeom>
          <a:noFill/>
        </p:spPr>
        <p:txBody>
          <a:bodyPr wrap="square" rtlCol="0">
            <a:spAutoFit/>
          </a:bodyPr>
          <a:lstStyle/>
          <a:p>
            <a:pPr>
              <a:lnSpc>
                <a:spcPct val="120000"/>
              </a:lnSpc>
            </a:pPr>
            <a:r>
              <a:rPr lang="zh-CN" altLang="en-US" sz="1400" b="1" dirty="0">
                <a:solidFill>
                  <a:schemeClr val="accent6">
                    <a:lumMod val="50000"/>
                  </a:schemeClr>
                </a:solidFill>
              </a:rPr>
              <a:t>蒋和</a:t>
            </a:r>
            <a:r>
              <a:rPr lang="en-US" altLang="zh-CN" sz="1400" b="1" dirty="0">
                <a:solidFill>
                  <a:schemeClr val="accent6">
                    <a:lumMod val="50000"/>
                  </a:schemeClr>
                </a:solidFill>
              </a:rPr>
              <a:t>《</a:t>
            </a:r>
            <a:r>
              <a:rPr lang="zh-CN" altLang="en-US" sz="1400" b="1" dirty="0">
                <a:solidFill>
                  <a:schemeClr val="accent6">
                    <a:lumMod val="50000"/>
                  </a:schemeClr>
                </a:solidFill>
              </a:rPr>
              <a:t>书法正宗</a:t>
            </a:r>
            <a:r>
              <a:rPr lang="en-US" altLang="zh-CN" sz="1400" b="1" dirty="0">
                <a:solidFill>
                  <a:schemeClr val="accent6">
                    <a:lumMod val="50000"/>
                  </a:schemeClr>
                </a:solidFill>
              </a:rPr>
              <a:t>》</a:t>
            </a:r>
            <a:r>
              <a:rPr lang="zh-CN" altLang="en-US" sz="1400" b="1" dirty="0">
                <a:solidFill>
                  <a:schemeClr val="accent6">
                    <a:lumMod val="50000"/>
                  </a:schemeClr>
                </a:solidFill>
              </a:rPr>
              <a:t>：布白有三</a:t>
            </a:r>
            <a:endParaRPr lang="en-US" altLang="zh-CN" sz="1400" b="1" dirty="0">
              <a:solidFill>
                <a:schemeClr val="accent6">
                  <a:lumMod val="50000"/>
                </a:schemeClr>
              </a:solidFill>
            </a:endParaRPr>
          </a:p>
          <a:p>
            <a:pPr marL="285750" indent="-285750">
              <a:lnSpc>
                <a:spcPct val="120000"/>
              </a:lnSpc>
              <a:buFont typeface="Arial" panose="020B0604020202020204" pitchFamily="34" charset="0"/>
              <a:buChar char="•"/>
            </a:pPr>
            <a:r>
              <a:rPr lang="zh-CN" altLang="en-US" sz="1400" b="1" dirty="0">
                <a:solidFill>
                  <a:srgbClr val="002060"/>
                </a:solidFill>
              </a:rPr>
              <a:t>字中之布白</a:t>
            </a:r>
            <a:endParaRPr lang="en-US" altLang="zh-CN" sz="1400" b="1" dirty="0">
              <a:solidFill>
                <a:srgbClr val="002060"/>
              </a:solidFill>
            </a:endParaRPr>
          </a:p>
          <a:p>
            <a:pPr marL="285750" indent="-285750">
              <a:lnSpc>
                <a:spcPct val="120000"/>
              </a:lnSpc>
              <a:buFont typeface="Arial" panose="020B0604020202020204" pitchFamily="34" charset="0"/>
              <a:buChar char="•"/>
            </a:pPr>
            <a:r>
              <a:rPr lang="zh-CN" altLang="en-US" sz="1400" b="1" dirty="0">
                <a:solidFill>
                  <a:srgbClr val="002060"/>
                </a:solidFill>
              </a:rPr>
              <a:t>逐字之布白</a:t>
            </a:r>
            <a:endParaRPr lang="en-US" altLang="zh-CN" sz="1400" b="1" dirty="0">
              <a:solidFill>
                <a:srgbClr val="002060"/>
              </a:solidFill>
            </a:endParaRPr>
          </a:p>
          <a:p>
            <a:pPr marL="285750" indent="-285750">
              <a:lnSpc>
                <a:spcPct val="120000"/>
              </a:lnSpc>
              <a:buFont typeface="Arial" panose="020B0604020202020204" pitchFamily="34" charset="0"/>
              <a:buChar char="•"/>
            </a:pPr>
            <a:r>
              <a:rPr lang="zh-CN" altLang="en-US" sz="1400" b="1" dirty="0">
                <a:solidFill>
                  <a:srgbClr val="002060"/>
                </a:solidFill>
              </a:rPr>
              <a:t>行间之布白</a:t>
            </a:r>
            <a:endParaRPr lang="en-US" altLang="zh-CN" sz="1400" b="1" dirty="0">
              <a:solidFill>
                <a:srgbClr val="002060"/>
              </a:solidFill>
            </a:endParaRPr>
          </a:p>
          <a:p>
            <a:pPr marL="285750" indent="-285750">
              <a:lnSpc>
                <a:spcPct val="120000"/>
              </a:lnSpc>
              <a:buFont typeface="Arial" panose="020B0604020202020204" pitchFamily="34" charset="0"/>
              <a:buChar char="•"/>
            </a:pPr>
            <a:endParaRPr lang="en-US" altLang="zh-CN" sz="1400" b="1" dirty="0">
              <a:solidFill>
                <a:srgbClr val="002060"/>
              </a:solidFill>
            </a:endParaRPr>
          </a:p>
          <a:p>
            <a:pPr>
              <a:lnSpc>
                <a:spcPct val="130000"/>
              </a:lnSpc>
            </a:pPr>
            <a:r>
              <a:rPr lang="zh-CN" altLang="en-US" sz="1400" b="1" dirty="0">
                <a:solidFill>
                  <a:srgbClr val="006600"/>
                </a:solidFill>
              </a:rPr>
              <a:t>布白可以凸显线条的活力和变化，展现书法内在的节奏，使其于有限的笔墨线条中传达出无限自由的精神境界。</a:t>
            </a:r>
          </a:p>
        </p:txBody>
      </p:sp>
    </p:spTree>
    <p:extLst>
      <p:ext uri="{BB962C8B-B14F-4D97-AF65-F5344CB8AC3E}">
        <p14:creationId xmlns:p14="http://schemas.microsoft.com/office/powerpoint/2010/main" xmlns="" val="336698289"/>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手机屏幕截图&#10;&#10;中度可信度描述已自动生成">
            <a:extLst>
              <a:ext uri="{FF2B5EF4-FFF2-40B4-BE49-F238E27FC236}">
                <a16:creationId xmlns:a16="http://schemas.microsoft.com/office/drawing/2014/main" xmlns="" id="{B10E64FE-CEA4-4F00-BB98-BA57610049C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55976" y="886223"/>
            <a:ext cx="4248472" cy="5334346"/>
          </a:xfrm>
          <a:prstGeom prst="rect">
            <a:avLst/>
          </a:prstGeom>
        </p:spPr>
      </p:pic>
      <p:pic>
        <p:nvPicPr>
          <p:cNvPr id="7" name="图片 6" descr="文本, 信件&#10;&#10;描述已自动生成">
            <a:extLst>
              <a:ext uri="{FF2B5EF4-FFF2-40B4-BE49-F238E27FC236}">
                <a16:creationId xmlns:a16="http://schemas.microsoft.com/office/drawing/2014/main" xmlns="" id="{BF6FF939-658D-4695-8D4B-1BCC13F9C09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552" y="637431"/>
            <a:ext cx="3911753" cy="5583138"/>
          </a:xfrm>
          <a:prstGeom prst="rect">
            <a:avLst/>
          </a:prstGeom>
        </p:spPr>
      </p:pic>
    </p:spTree>
    <p:extLst>
      <p:ext uri="{BB962C8B-B14F-4D97-AF65-F5344CB8AC3E}">
        <p14:creationId xmlns:p14="http://schemas.microsoft.com/office/powerpoint/2010/main" xmlns="" val="2054361929"/>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547FE4C-716E-409D-B41F-F5B3EDCC302F}"/>
              </a:ext>
            </a:extLst>
          </p:cNvPr>
          <p:cNvSpPr txBox="1"/>
          <p:nvPr/>
        </p:nvSpPr>
        <p:spPr>
          <a:xfrm>
            <a:off x="251520" y="689302"/>
            <a:ext cx="4824586" cy="1158138"/>
          </a:xfrm>
          <a:prstGeom prst="rect">
            <a:avLst/>
          </a:prstGeom>
          <a:noFill/>
        </p:spPr>
        <p:txBody>
          <a:bodyPr wrap="square" rtlCol="0">
            <a:spAutoFit/>
          </a:bodyPr>
          <a:lstStyle/>
          <a:p>
            <a:pPr>
              <a:lnSpc>
                <a:spcPct val="150000"/>
              </a:lnSpc>
            </a:pPr>
            <a:r>
              <a:rPr lang="zh-CN" altLang="en-US" sz="1600" b="1" dirty="0">
                <a:solidFill>
                  <a:srgbClr val="811C17"/>
                </a:solidFill>
              </a:rPr>
              <a:t>五、中国书法在美国现代诗中的改写审美特征</a:t>
            </a:r>
            <a:endParaRPr lang="en-US" altLang="zh-CN" sz="1600" b="1" dirty="0">
              <a:solidFill>
                <a:srgbClr val="811C17"/>
              </a:solidFill>
            </a:endParaRPr>
          </a:p>
          <a:p>
            <a:pPr>
              <a:lnSpc>
                <a:spcPct val="150000"/>
              </a:lnSpc>
            </a:pPr>
            <a:r>
              <a:rPr lang="zh-CN" altLang="zh-CN" sz="1600" b="1" dirty="0">
                <a:solidFill>
                  <a:srgbClr val="006600"/>
                </a:solidFill>
                <a:effectLst/>
                <a:ea typeface="新宋体" panose="02010609030101010101" pitchFamily="49" charset="-122"/>
                <a:cs typeface="Times New Roman" panose="02020603050405020304" pitchFamily="18" charset="0"/>
              </a:rPr>
              <a:t>“物象为本”的生命性</a:t>
            </a:r>
            <a:r>
              <a:rPr lang="en-US" altLang="zh-CN" sz="1600" b="1" dirty="0">
                <a:solidFill>
                  <a:srgbClr val="006600"/>
                </a:solidFill>
                <a:effectLst/>
                <a:ea typeface="新宋体" panose="02010609030101010101" pitchFamily="49" charset="-122"/>
                <a:cs typeface="Times New Roman" panose="02020603050405020304" pitchFamily="18" charset="0"/>
              </a:rPr>
              <a:t>  vs. </a:t>
            </a:r>
            <a:r>
              <a:rPr lang="zh-CN" altLang="en-US" sz="1600" b="1" dirty="0">
                <a:solidFill>
                  <a:srgbClr val="006600"/>
                </a:solidFill>
                <a:ea typeface="新宋体" panose="02010609030101010101" pitchFamily="49" charset="-122"/>
                <a:cs typeface="Times New Roman" panose="02020603050405020304" pitchFamily="18" charset="0"/>
              </a:rPr>
              <a:t>立象尽意  </a:t>
            </a:r>
            <a:r>
              <a:rPr lang="en-US" altLang="zh-CN" sz="1600" b="1" dirty="0">
                <a:solidFill>
                  <a:srgbClr val="006600"/>
                </a:solidFill>
                <a:ea typeface="新宋体" panose="02010609030101010101" pitchFamily="49" charset="-122"/>
                <a:cs typeface="Times New Roman" panose="02020603050405020304" pitchFamily="18" charset="0"/>
              </a:rPr>
              <a:t>vs. </a:t>
            </a:r>
            <a:r>
              <a:rPr lang="zh-CN" altLang="en-US" sz="1600" b="1" dirty="0">
                <a:solidFill>
                  <a:srgbClr val="006600"/>
                </a:solidFill>
                <a:ea typeface="新宋体" panose="02010609030101010101" pitchFamily="49" charset="-122"/>
                <a:cs typeface="Times New Roman" panose="02020603050405020304" pitchFamily="18" charset="0"/>
              </a:rPr>
              <a:t>直呈其是</a:t>
            </a:r>
            <a:r>
              <a:rPr lang="en-US" altLang="zh-CN" sz="1600" b="1" dirty="0">
                <a:solidFill>
                  <a:srgbClr val="006600"/>
                </a:solidFill>
                <a:ea typeface="新宋体" panose="02010609030101010101" pitchFamily="49" charset="-122"/>
                <a:cs typeface="Times New Roman" panose="02020603050405020304" pitchFamily="18" charset="0"/>
              </a:rPr>
              <a:t> vs. </a:t>
            </a:r>
            <a:r>
              <a:rPr lang="zh-CN" altLang="en-US" sz="1600" b="1" dirty="0">
                <a:solidFill>
                  <a:srgbClr val="006600"/>
                </a:solidFill>
                <a:effectLst/>
                <a:ea typeface="新宋体" panose="02010609030101010101" pitchFamily="49" charset="-122"/>
                <a:cs typeface="Times New Roman" panose="02020603050405020304" pitchFamily="18" charset="0"/>
              </a:rPr>
              <a:t>动态美与</a:t>
            </a:r>
            <a:r>
              <a:rPr lang="zh-CN" altLang="en-US" sz="1600" b="1" dirty="0">
                <a:solidFill>
                  <a:srgbClr val="006600"/>
                </a:solidFill>
                <a:ea typeface="新宋体" panose="02010609030101010101" pitchFamily="49" charset="-122"/>
                <a:cs typeface="Times New Roman" panose="02020603050405020304" pitchFamily="18" charset="0"/>
              </a:rPr>
              <a:t>形构美</a:t>
            </a:r>
            <a:endParaRPr lang="zh-CN" altLang="en-US" dirty="0">
              <a:solidFill>
                <a:srgbClr val="006600"/>
              </a:solidFill>
            </a:endParaRPr>
          </a:p>
        </p:txBody>
      </p:sp>
      <p:pic>
        <p:nvPicPr>
          <p:cNvPr id="3" name="图片 2">
            <a:extLst>
              <a:ext uri="{FF2B5EF4-FFF2-40B4-BE49-F238E27FC236}">
                <a16:creationId xmlns:a16="http://schemas.microsoft.com/office/drawing/2014/main" xmlns="" id="{3B2383F0-DBCE-444D-97D1-C350EBE25171}"/>
              </a:ext>
            </a:extLst>
          </p:cNvPr>
          <p:cNvPicPr>
            <a:picLocks noChangeAspect="1"/>
          </p:cNvPicPr>
          <p:nvPr/>
        </p:nvPicPr>
        <p:blipFill>
          <a:blip r:embed="rId2" cstate="print"/>
          <a:stretch>
            <a:fillRect/>
          </a:stretch>
        </p:blipFill>
        <p:spPr>
          <a:xfrm>
            <a:off x="5364088" y="550003"/>
            <a:ext cx="2088232" cy="1430777"/>
          </a:xfrm>
          <a:prstGeom prst="rect">
            <a:avLst/>
          </a:prstGeom>
        </p:spPr>
      </p:pic>
      <p:sp>
        <p:nvSpPr>
          <p:cNvPr id="4" name="文本框 3">
            <a:extLst>
              <a:ext uri="{FF2B5EF4-FFF2-40B4-BE49-F238E27FC236}">
                <a16:creationId xmlns:a16="http://schemas.microsoft.com/office/drawing/2014/main" xmlns="" id="{B3C6D6ED-3AEA-44F9-932A-60A98CC6226A}"/>
              </a:ext>
            </a:extLst>
          </p:cNvPr>
          <p:cNvSpPr txBox="1"/>
          <p:nvPr/>
        </p:nvSpPr>
        <p:spPr>
          <a:xfrm>
            <a:off x="7740302" y="973005"/>
            <a:ext cx="1152128" cy="584775"/>
          </a:xfrm>
          <a:prstGeom prst="rect">
            <a:avLst/>
          </a:prstGeom>
          <a:noFill/>
        </p:spPr>
        <p:txBody>
          <a:bodyPr wrap="square" rtlCol="0">
            <a:spAutoFit/>
          </a:bodyPr>
          <a:lstStyle/>
          <a:p>
            <a:r>
              <a:rPr lang="en-US" altLang="zh-CN" sz="1600" b="1" dirty="0"/>
              <a:t>Dick Allen </a:t>
            </a:r>
          </a:p>
          <a:p>
            <a:r>
              <a:rPr lang="en-US" altLang="zh-CN" sz="1600" b="1" dirty="0"/>
              <a:t>1939-2017</a:t>
            </a:r>
            <a:endParaRPr lang="zh-CN" altLang="en-US" sz="1600" b="1" dirty="0"/>
          </a:p>
        </p:txBody>
      </p:sp>
      <p:sp>
        <p:nvSpPr>
          <p:cNvPr id="5" name="文本框 4">
            <a:extLst>
              <a:ext uri="{FF2B5EF4-FFF2-40B4-BE49-F238E27FC236}">
                <a16:creationId xmlns:a16="http://schemas.microsoft.com/office/drawing/2014/main" xmlns="" id="{99609358-F691-4E70-9B47-7C60A4CFB842}"/>
              </a:ext>
            </a:extLst>
          </p:cNvPr>
          <p:cNvSpPr txBox="1"/>
          <p:nvPr/>
        </p:nvSpPr>
        <p:spPr>
          <a:xfrm>
            <a:off x="251520" y="2130413"/>
            <a:ext cx="8496894" cy="5076005"/>
          </a:xfrm>
          <a:prstGeom prst="rect">
            <a:avLst/>
          </a:prstGeom>
          <a:noFill/>
        </p:spPr>
        <p:txBody>
          <a:bodyPr wrap="square" rtlCol="0">
            <a:spAutoFit/>
          </a:bodyPr>
          <a:lstStyle/>
          <a:p>
            <a:r>
              <a:rPr lang="zh-CN" altLang="zh-CN" sz="1600" b="1" dirty="0">
                <a:effectLst/>
                <a:ea typeface="新宋体" panose="02010609030101010101" pitchFamily="49" charset="-122"/>
                <a:cs typeface="Times New Roman" panose="02020603050405020304" pitchFamily="18" charset="0"/>
              </a:rPr>
              <a:t>迪克</a:t>
            </a:r>
            <a:r>
              <a:rPr lang="en-US" altLang="zh-CN" sz="1600" b="1" dirty="0">
                <a:effectLst/>
                <a:latin typeface="+mn-ea"/>
                <a:cs typeface="Times New Roman" panose="02020603050405020304" pitchFamily="18" charset="0"/>
              </a:rPr>
              <a:t>·</a:t>
            </a:r>
            <a:r>
              <a:rPr lang="zh-CN" altLang="zh-CN" sz="1600" b="1" dirty="0">
                <a:effectLst/>
                <a:ea typeface="新宋体" panose="02010609030101010101" pitchFamily="49" charset="-122"/>
                <a:cs typeface="Times New Roman" panose="02020603050405020304" pitchFamily="18" charset="0"/>
              </a:rPr>
              <a:t>阿伦</a:t>
            </a:r>
            <a:r>
              <a:rPr lang="zh-CN" altLang="en-US" sz="1600" b="1" dirty="0">
                <a:ea typeface="新宋体" panose="02010609030101010101" pitchFamily="49" charset="-122"/>
                <a:cs typeface="Times New Roman" panose="02020603050405020304" pitchFamily="18" charset="0"/>
              </a:rPr>
              <a:t>：</a:t>
            </a:r>
            <a:r>
              <a:rPr lang="en-US" altLang="zh-CN" sz="1600" b="1" dirty="0">
                <a:ea typeface="新宋体" panose="02010609030101010101" pitchFamily="49" charset="-122"/>
                <a:cs typeface="Times New Roman" panose="02020603050405020304" pitchFamily="18" charset="0"/>
              </a:rPr>
              <a:t>20</a:t>
            </a:r>
            <a:r>
              <a:rPr lang="zh-CN" altLang="en-US" sz="1600" b="1" dirty="0">
                <a:ea typeface="新宋体" panose="02010609030101010101" pitchFamily="49" charset="-122"/>
                <a:cs typeface="Times New Roman" panose="02020603050405020304" pitchFamily="18" charset="0"/>
              </a:rPr>
              <a:t>世纪</a:t>
            </a:r>
            <a:r>
              <a:rPr lang="en-US" altLang="zh-CN" sz="1600" b="1" dirty="0">
                <a:ea typeface="新宋体" panose="02010609030101010101" pitchFamily="49" charset="-122"/>
                <a:cs typeface="Times New Roman" panose="02020603050405020304" pitchFamily="18" charset="0"/>
              </a:rPr>
              <a:t>80</a:t>
            </a:r>
            <a:r>
              <a:rPr lang="zh-CN" altLang="en-US" sz="1600" b="1" dirty="0">
                <a:ea typeface="新宋体" panose="02010609030101010101" pitchFamily="49" charset="-122"/>
                <a:cs typeface="Times New Roman" panose="02020603050405020304" pitchFamily="18" charset="0"/>
              </a:rPr>
              <a:t>年代以新形式主义和新叙事特征的扩张派诗歌运动代表人物之一。</a:t>
            </a:r>
            <a:endParaRPr lang="en-US" altLang="zh-CN" sz="1600" b="1" dirty="0">
              <a:ea typeface="新宋体" panose="02010609030101010101" pitchFamily="49" charset="-122"/>
              <a:cs typeface="Times New Roman" panose="02020603050405020304" pitchFamily="18" charset="0"/>
            </a:endParaRPr>
          </a:p>
          <a:p>
            <a:endParaRPr lang="en-US" altLang="zh-CN" sz="1600" b="1" i="0" dirty="0">
              <a:solidFill>
                <a:srgbClr val="000000"/>
              </a:solidFill>
              <a:effectLst/>
              <a:latin typeface="adobe-garamond-pro"/>
              <a:ea typeface="新宋体" panose="02010609030101010101" pitchFamily="49" charset="-122"/>
              <a:cs typeface="Times New Roman" panose="02020603050405020304" pitchFamily="18" charset="0"/>
            </a:endParaRPr>
          </a:p>
          <a:p>
            <a:r>
              <a:rPr lang="en-US" altLang="zh-CN" sz="1600" b="1" dirty="0" err="1">
                <a:solidFill>
                  <a:srgbClr val="002060"/>
                </a:solidFill>
                <a:latin typeface="adobe-garamond-pro"/>
              </a:rPr>
              <a:t>Archibad</a:t>
            </a:r>
            <a:r>
              <a:rPr lang="en-US" altLang="zh-CN" sz="1600" b="1" dirty="0">
                <a:solidFill>
                  <a:srgbClr val="002060"/>
                </a:solidFill>
                <a:latin typeface="adobe-garamond-pro"/>
              </a:rPr>
              <a:t> MacLeish </a:t>
            </a:r>
            <a:r>
              <a:rPr lang="zh-CN"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麦克利什</a:t>
            </a:r>
            <a:r>
              <a:rPr lang="zh-CN" altLang="en-US" sz="1600" b="1" dirty="0">
                <a:solidFill>
                  <a:srgbClr val="002060"/>
                </a:solidFill>
                <a:latin typeface="adobe-garamond-pro"/>
              </a:rPr>
              <a:t>：</a:t>
            </a:r>
            <a:r>
              <a:rPr lang="en-US" altLang="zh-CN" b="1" dirty="0">
                <a:solidFill>
                  <a:srgbClr val="006600"/>
                </a:solidFill>
                <a:latin typeface="adobe-garamond-pro"/>
              </a:rPr>
              <a:t>a poem should not mean, / but be </a:t>
            </a:r>
            <a:r>
              <a:rPr lang="zh-CN" altLang="zh-CN" sz="1600" b="1" dirty="0">
                <a:ea typeface="新宋体" panose="02010609030101010101" pitchFamily="49" charset="-122"/>
                <a:cs typeface="Times New Roman" panose="02020603050405020304" pitchFamily="18" charset="0"/>
              </a:rPr>
              <a:t>诗不应意指，应直呈其是</a:t>
            </a:r>
            <a:endParaRPr lang="en-US" altLang="zh-CN" sz="1600" b="1" dirty="0">
              <a:ea typeface="新宋体" panose="02010609030101010101" pitchFamily="49" charset="-122"/>
              <a:cs typeface="Times New Roman" panose="02020603050405020304" pitchFamily="18" charset="0"/>
            </a:endParaRPr>
          </a:p>
          <a:p>
            <a:endParaRPr lang="en-US" altLang="zh-CN" sz="1600" b="1" dirty="0">
              <a:ea typeface="新宋体" panose="02010609030101010101" pitchFamily="49" charset="-122"/>
              <a:cs typeface="Times New Roman" panose="02020603050405020304" pitchFamily="18" charset="0"/>
            </a:endParaRPr>
          </a:p>
          <a:p>
            <a:r>
              <a:rPr lang="en-US" altLang="zh-CN" sz="1600" b="1" i="0" dirty="0">
                <a:solidFill>
                  <a:srgbClr val="000000"/>
                </a:solidFill>
                <a:effectLst/>
                <a:latin typeface="adobe-garamond-pro"/>
              </a:rPr>
              <a:t>Dick Allen</a:t>
            </a:r>
            <a:r>
              <a:rPr lang="zh-CN" altLang="en-US" sz="1600" b="1" i="0" dirty="0">
                <a:solidFill>
                  <a:srgbClr val="000000"/>
                </a:solidFill>
                <a:effectLst/>
                <a:latin typeface="adobe-garamond-pro"/>
              </a:rPr>
              <a:t>：</a:t>
            </a:r>
            <a:r>
              <a:rPr lang="en-US" altLang="zh-CN" sz="1600" b="1" i="0" dirty="0">
                <a:solidFill>
                  <a:srgbClr val="811C17"/>
                </a:solidFill>
                <a:effectLst/>
                <a:latin typeface="adobe-garamond-pro"/>
              </a:rPr>
              <a:t>my task </a:t>
            </a:r>
            <a:r>
              <a:rPr lang="en-US" altLang="zh-CN" sz="1600" b="1" i="0" dirty="0">
                <a:solidFill>
                  <a:srgbClr val="000000"/>
                </a:solidFill>
                <a:effectLst/>
                <a:latin typeface="adobe-garamond-pro"/>
              </a:rPr>
              <a:t>is to have </a:t>
            </a:r>
            <a:r>
              <a:rPr lang="en-US" altLang="zh-CN" sz="1600" b="1" i="0" dirty="0">
                <a:solidFill>
                  <a:srgbClr val="811C17"/>
                </a:solidFill>
                <a:effectLst/>
                <a:latin typeface="adobe-garamond-pro"/>
              </a:rPr>
              <a:t>the poem “be</a:t>
            </a:r>
            <a:r>
              <a:rPr lang="en-US" altLang="zh-CN" sz="1600" b="1" dirty="0">
                <a:solidFill>
                  <a:srgbClr val="811C17"/>
                </a:solidFill>
                <a:latin typeface="adobe-garamond-pro"/>
              </a:rPr>
              <a:t>”</a:t>
            </a:r>
            <a:r>
              <a:rPr lang="en-US" altLang="zh-CN" sz="1600" b="1" i="0" dirty="0">
                <a:solidFill>
                  <a:srgbClr val="811C17"/>
                </a:solidFill>
                <a:effectLst/>
                <a:latin typeface="adobe-garamond-pro"/>
              </a:rPr>
              <a:t> and mean something</a:t>
            </a:r>
            <a:r>
              <a:rPr lang="en-US" altLang="zh-CN" sz="1600" b="1" i="0" dirty="0">
                <a:solidFill>
                  <a:srgbClr val="000000"/>
                </a:solidFill>
                <a:effectLst/>
                <a:latin typeface="adobe-garamond-pro"/>
              </a:rPr>
              <a:t>—a non-preachy something, but something </a:t>
            </a:r>
            <a:r>
              <a:rPr lang="zh-CN" altLang="en-US" sz="1600" b="1" i="0" dirty="0">
                <a:solidFill>
                  <a:srgbClr val="000000"/>
                </a:solidFill>
                <a:effectLst/>
                <a:latin typeface="adobe-garamond-pro"/>
              </a:rPr>
              <a:t>我的任务就是使</a:t>
            </a:r>
            <a:r>
              <a:rPr lang="zh-CN"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诗歌</a:t>
            </a:r>
            <a:r>
              <a:rPr lang="zh-CN" altLang="en-US" sz="1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dirty="0">
                <a:solidFill>
                  <a:srgbClr val="000000"/>
                </a:solidFill>
                <a:latin typeface="Times New Roman" panose="02020603050405020304" pitchFamily="18" charset="0"/>
                <a:cs typeface="Times New Roman" panose="02020603050405020304" pitchFamily="18" charset="0"/>
              </a:rPr>
              <a:t>直呈其是</a:t>
            </a:r>
            <a:r>
              <a:rPr lang="zh-CN" altLang="en-US" sz="1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，且意指</a:t>
            </a:r>
            <a:r>
              <a:rPr lang="en-US" altLang="zh-CN" sz="1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dirty="0">
                <a:solidFill>
                  <a:srgbClr val="000000"/>
                </a:solidFill>
                <a:effectLst/>
                <a:ea typeface="宋体" panose="02010600030101010101" pitchFamily="2" charset="-122"/>
                <a:cs typeface="Times New Roman" panose="02020603050405020304" pitchFamily="18" charset="0"/>
              </a:rPr>
              <a:t>一种</a:t>
            </a:r>
            <a:r>
              <a:rPr lang="zh-CN"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非布道的形式来再现事物</a:t>
            </a:r>
            <a:endParaRPr lang="en-US"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1600" b="1" dirty="0">
              <a:solidFill>
                <a:srgbClr val="811C17"/>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zh-CN"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“直呈其是”的诗学观既与意象派诗歌创作原则一致，也与中国的诗书画中的自然意象有着异曲同工的效用，对美国年轻诗人的创作产生了深远的影响。</a:t>
            </a:r>
            <a:endParaRPr lang="en-US"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zh-CN" altLang="zh-CN" sz="1600" b="1" dirty="0">
                <a:effectLst/>
                <a:ea typeface="新宋体" panose="02010609030101010101" pitchFamily="49" charset="-122"/>
                <a:cs typeface="Times New Roman" panose="02020603050405020304" pitchFamily="18" charset="0"/>
              </a:rPr>
              <a:t>阿伦</a:t>
            </a:r>
            <a:r>
              <a:rPr lang="zh-CN" altLang="zh-CN" sz="1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特别喜欢中国文化，一生致力于通过“诗歌‘直呈其是’，且意指</a:t>
            </a:r>
            <a:r>
              <a:rPr lang="zh-CN" altLang="en-US" sz="1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，以敏感细腻的笔触思考和探索自我与外在世界的多样关系。</a:t>
            </a:r>
            <a:endParaRPr lang="en-US" altLang="zh-CN" sz="1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zh-CN" altLang="zh-CN" sz="1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阿伦仿麦克利什写了一首何谓中国书法的诗，诗性地简介书法创作的基本原则、执笔方法、书写环境、心境状态以及对艺术创作过程和结果的思考，展示其“直呈其是”与“意指”有机调谐的诗学观。</a:t>
            </a:r>
            <a:endParaRPr lang="en-US" altLang="zh-CN" sz="1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endParaRPr lang="en-US" altLang="zh-CN" sz="1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1600" b="1" i="0" dirty="0">
              <a:solidFill>
                <a:srgbClr val="000000"/>
              </a:solidFill>
              <a:effectLst/>
              <a:latin typeface="adobe-garamond-pro"/>
            </a:endParaRPr>
          </a:p>
          <a:p>
            <a:endParaRPr lang="en-US" altLang="zh-CN" sz="1600" b="1" dirty="0">
              <a:solidFill>
                <a:srgbClr val="000000"/>
              </a:solidFill>
              <a:latin typeface="adobe-garamond-pro"/>
            </a:endParaRPr>
          </a:p>
          <a:p>
            <a:pPr>
              <a:lnSpc>
                <a:spcPct val="130000"/>
              </a:lnSpc>
            </a:pPr>
            <a:endParaRPr lang="zh-CN" altLang="en-US" sz="1600" b="1" dirty="0">
              <a:latin typeface="adobe-garamond-pro"/>
            </a:endParaRPr>
          </a:p>
        </p:txBody>
      </p:sp>
    </p:spTree>
    <p:extLst>
      <p:ext uri="{BB962C8B-B14F-4D97-AF65-F5344CB8AC3E}">
        <p14:creationId xmlns:p14="http://schemas.microsoft.com/office/powerpoint/2010/main" xmlns="" val="3747153992"/>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7B6FD555-6959-3A03-B253-C321ED056958}"/>
              </a:ext>
            </a:extLst>
          </p:cNvPr>
          <p:cNvSpPr txBox="1"/>
          <p:nvPr/>
        </p:nvSpPr>
        <p:spPr>
          <a:xfrm>
            <a:off x="467544" y="548680"/>
            <a:ext cx="7992888" cy="5016758"/>
          </a:xfrm>
          <a:prstGeom prst="rect">
            <a:avLst/>
          </a:prstGeom>
          <a:noFill/>
        </p:spPr>
        <p:txBody>
          <a:bodyPr wrap="square" rtlCol="0">
            <a:spAutoFit/>
          </a:bodyPr>
          <a:lstStyle/>
          <a:p>
            <a:r>
              <a:rPr lang="zh-CN" altLang="en-US" sz="1600" b="1" dirty="0">
                <a:solidFill>
                  <a:srgbClr val="811C17"/>
                </a:solidFill>
                <a:latin typeface="adobe-garamond-pro"/>
              </a:rPr>
              <a:t>调适</a:t>
            </a:r>
            <a:endParaRPr lang="en-US" altLang="zh-CN" sz="1600" b="1" dirty="0">
              <a:solidFill>
                <a:srgbClr val="811C17"/>
              </a:solidFill>
              <a:latin typeface="adobe-garamond-pro"/>
            </a:endParaRPr>
          </a:p>
          <a:p>
            <a:r>
              <a:rPr lang="zh-CN" altLang="en-US" sz="1600" b="1" dirty="0">
                <a:solidFill>
                  <a:srgbClr val="002060"/>
                </a:solidFill>
              </a:rPr>
              <a:t>中国书法艺术观 （物象为本，书为心画、天人合一）</a:t>
            </a:r>
            <a:r>
              <a:rPr lang="en-US" altLang="zh-CN" sz="1600" b="1" dirty="0">
                <a:solidFill>
                  <a:srgbClr val="002060"/>
                </a:solidFill>
              </a:rPr>
              <a:t>vs. </a:t>
            </a:r>
            <a:r>
              <a:rPr lang="zh-CN" altLang="en-US" sz="1600" b="1" dirty="0">
                <a:solidFill>
                  <a:srgbClr val="002060"/>
                </a:solidFill>
              </a:rPr>
              <a:t>美国诗学观（庞德的“意象派原则，汉字表意法”；艾略特的“客观关联物”；威廉姆斯的“事物之外别无观念”）</a:t>
            </a:r>
            <a:endParaRPr lang="en-US" altLang="zh-CN" sz="1600" b="1" dirty="0">
              <a:solidFill>
                <a:srgbClr val="002060"/>
              </a:solidFill>
            </a:endParaRPr>
          </a:p>
          <a:p>
            <a:endParaRPr lang="en-US" altLang="zh-CN" sz="1600" b="1" dirty="0">
              <a:solidFill>
                <a:srgbClr val="002060"/>
              </a:solidFill>
              <a:latin typeface="adobe-garamond-pro"/>
            </a:endParaRPr>
          </a:p>
          <a:p>
            <a:r>
              <a:rPr lang="en-US" altLang="zh-CN" sz="1600" b="1" i="0" dirty="0">
                <a:solidFill>
                  <a:srgbClr val="002060"/>
                </a:solidFill>
                <a:effectLst/>
                <a:latin typeface="adobe-garamond-pro"/>
              </a:rPr>
              <a:t>Dick Allen</a:t>
            </a:r>
            <a:r>
              <a:rPr lang="zh-CN" altLang="en-US" sz="1600" b="1" i="0" dirty="0">
                <a:solidFill>
                  <a:srgbClr val="002060"/>
                </a:solidFill>
                <a:effectLst/>
                <a:latin typeface="adobe-garamond-pro"/>
              </a:rPr>
              <a:t>：</a:t>
            </a:r>
            <a:r>
              <a:rPr lang="en-US" altLang="zh-CN" sz="1600" b="1" dirty="0">
                <a:solidFill>
                  <a:srgbClr val="002060"/>
                </a:solidFill>
                <a:latin typeface="adobe-garamond-pro"/>
              </a:rPr>
              <a:t>Calligraphy Accompanied by the Mood of a Calm but Definitive Sauce</a:t>
            </a:r>
          </a:p>
          <a:p>
            <a:r>
              <a:rPr lang="zh-CN" altLang="zh-CN" sz="1600" b="1" kern="100" dirty="0">
                <a:effectLst/>
                <a:latin typeface="Arial" panose="020B0604020202020204" pitchFamily="34" charset="0"/>
                <a:ea typeface="宋体" panose="02010600030101010101" pitchFamily="2" charset="-122"/>
                <a:cs typeface="Arial" panose="020B0604020202020204" pitchFamily="34" charset="0"/>
              </a:rPr>
              <a:t>书法伴以一种静定的酱汁</a:t>
            </a:r>
            <a:r>
              <a:rPr lang="zh-CN" altLang="en-US" sz="1600" b="1" kern="100" dirty="0">
                <a:latin typeface="Arial" panose="020B0604020202020204" pitchFamily="34" charset="0"/>
                <a:ea typeface="宋体" panose="02010600030101010101" pitchFamily="2" charset="-122"/>
                <a:cs typeface="Arial" panose="020B0604020202020204" pitchFamily="34" charset="0"/>
              </a:rPr>
              <a:t>调料</a:t>
            </a:r>
            <a:r>
              <a:rPr lang="zh-CN" altLang="zh-CN" sz="1600" b="1" kern="100" dirty="0">
                <a:effectLst/>
                <a:latin typeface="Arial" panose="020B0604020202020204" pitchFamily="34" charset="0"/>
                <a:ea typeface="宋体" panose="02010600030101010101" pitchFamily="2" charset="-122"/>
                <a:cs typeface="Arial" panose="020B0604020202020204" pitchFamily="34" charset="0"/>
              </a:rPr>
              <a:t>心绪</a:t>
            </a:r>
            <a:endParaRPr lang="en-US" altLang="zh-CN" sz="1600" b="1" kern="100" dirty="0">
              <a:effectLst/>
              <a:latin typeface="Arial" panose="020B0604020202020204" pitchFamily="34" charset="0"/>
              <a:ea typeface="宋体" panose="02010600030101010101" pitchFamily="2" charset="-122"/>
              <a:cs typeface="Arial" panose="020B0604020202020204" pitchFamily="34" charset="0"/>
            </a:endParaRPr>
          </a:p>
          <a:p>
            <a:endParaRPr lang="en-US" altLang="zh-CN" sz="1600" b="1" kern="100" dirty="0">
              <a:effectLst/>
              <a:latin typeface="Arial" panose="020B0604020202020204" pitchFamily="34" charset="0"/>
              <a:ea typeface="宋体" panose="02010600030101010101" pitchFamily="2" charset="-122"/>
              <a:cs typeface="Arial" panose="020B0604020202020204" pitchFamily="34" charset="0"/>
            </a:endParaRPr>
          </a:p>
          <a:p>
            <a:r>
              <a:rPr lang="en-US" altLang="zh-CN" sz="1600" b="1" kern="100" dirty="0">
                <a:solidFill>
                  <a:srgbClr val="811C17"/>
                </a:solidFill>
                <a:latin typeface="Arial" panose="020B0604020202020204" pitchFamily="34" charset="0"/>
                <a:ea typeface="宋体" panose="02010600030101010101" pitchFamily="2" charset="-122"/>
                <a:cs typeface="Arial" panose="020B0604020202020204" pitchFamily="34" charset="0"/>
              </a:rPr>
              <a:t>Be </a:t>
            </a:r>
            <a:r>
              <a:rPr lang="zh-CN" altLang="en-US" sz="1600" b="1" kern="100" dirty="0">
                <a:solidFill>
                  <a:srgbClr val="811C17"/>
                </a:solidFill>
                <a:latin typeface="Arial" panose="020B0604020202020204" pitchFamily="34" charset="0"/>
                <a:ea typeface="宋体" panose="02010600030101010101" pitchFamily="2" charset="-122"/>
                <a:cs typeface="Arial" panose="020B0604020202020204" pitchFamily="34" charset="0"/>
              </a:rPr>
              <a:t>直呈其是</a:t>
            </a:r>
            <a:r>
              <a:rPr lang="en-US" altLang="zh-CN" sz="1600" b="1" kern="100" dirty="0">
                <a:solidFill>
                  <a:srgbClr val="811C17"/>
                </a:solidFill>
                <a:latin typeface="Arial" panose="020B0604020202020204" pitchFamily="34" charset="0"/>
                <a:ea typeface="宋体" panose="02010600030101010101" pitchFamily="2" charset="-122"/>
                <a:cs typeface="Arial" panose="020B0604020202020204" pitchFamily="34" charset="0"/>
              </a:rPr>
              <a:t>: </a:t>
            </a:r>
            <a:r>
              <a:rPr lang="en-US" altLang="zh-CN" sz="1600" b="1" kern="100" dirty="0">
                <a:solidFill>
                  <a:srgbClr val="000000"/>
                </a:solidFill>
                <a:latin typeface="Arial" panose="020B0604020202020204" pitchFamily="34" charset="0"/>
                <a:ea typeface="宋体" panose="02010600030101010101" pitchFamily="2" charset="-122"/>
                <a:cs typeface="Arial" panose="020B0604020202020204" pitchFamily="34" charset="0"/>
              </a:rPr>
              <a:t>calligraphy vs. sauce </a:t>
            </a:r>
            <a:r>
              <a:rPr lang="zh-CN" altLang="en-US" sz="1600" b="1" kern="100" dirty="0">
                <a:solidFill>
                  <a:srgbClr val="000000"/>
                </a:solidFill>
                <a:latin typeface="Arial" panose="020B0604020202020204" pitchFamily="34" charset="0"/>
                <a:ea typeface="宋体" panose="02010600030101010101" pitchFamily="2" charset="-122"/>
                <a:cs typeface="Arial" panose="020B0604020202020204" pitchFamily="34" charset="0"/>
              </a:rPr>
              <a:t>；墨汁 </a:t>
            </a:r>
            <a:r>
              <a:rPr lang="en-US" altLang="zh-CN" sz="1600" b="1" kern="100" dirty="0">
                <a:solidFill>
                  <a:srgbClr val="000000"/>
                </a:solidFill>
                <a:latin typeface="Arial" panose="020B0604020202020204" pitchFamily="34" charset="0"/>
                <a:ea typeface="宋体" panose="02010600030101010101" pitchFamily="2" charset="-122"/>
                <a:cs typeface="Arial" panose="020B0604020202020204" pitchFamily="34" charset="0"/>
              </a:rPr>
              <a:t>vs. </a:t>
            </a:r>
            <a:r>
              <a:rPr lang="zh-CN" altLang="en-US" sz="1600" b="1" kern="100" dirty="0">
                <a:solidFill>
                  <a:srgbClr val="000000"/>
                </a:solidFill>
                <a:latin typeface="Arial" panose="020B0604020202020204" pitchFamily="34" charset="0"/>
                <a:ea typeface="宋体" panose="02010600030101010101" pitchFamily="2" charset="-122"/>
                <a:cs typeface="Arial" panose="020B0604020202020204" pitchFamily="34" charset="0"/>
              </a:rPr>
              <a:t>酱汁、调味汁；</a:t>
            </a:r>
            <a:r>
              <a:rPr lang="en-US" altLang="zh-CN" sz="1600" b="1" kern="100" dirty="0">
                <a:solidFill>
                  <a:srgbClr val="000000"/>
                </a:solidFill>
                <a:latin typeface="Arial" panose="020B0604020202020204" pitchFamily="34" charset="0"/>
                <a:ea typeface="宋体" panose="02010600030101010101" pitchFamily="2" charset="-122"/>
                <a:cs typeface="Arial" panose="020B0604020202020204" pitchFamily="34" charset="0"/>
              </a:rPr>
              <a:t>natural pattern</a:t>
            </a:r>
          </a:p>
          <a:p>
            <a:r>
              <a:rPr lang="en-US" altLang="zh-CN" sz="1600" b="1" kern="100" dirty="0">
                <a:solidFill>
                  <a:srgbClr val="811C17"/>
                </a:solidFill>
                <a:latin typeface="Arial" panose="020B0604020202020204" pitchFamily="34" charset="0"/>
                <a:ea typeface="宋体" panose="02010600030101010101" pitchFamily="2" charset="-122"/>
                <a:cs typeface="Arial" panose="020B0604020202020204" pitchFamily="34" charset="0"/>
              </a:rPr>
              <a:t>Mean </a:t>
            </a:r>
            <a:r>
              <a:rPr lang="zh-CN" altLang="en-US" sz="1600" b="1" kern="100" dirty="0">
                <a:solidFill>
                  <a:srgbClr val="811C17"/>
                </a:solidFill>
                <a:latin typeface="Arial" panose="020B0604020202020204" pitchFamily="34" charset="0"/>
                <a:ea typeface="宋体" panose="02010600030101010101" pitchFamily="2" charset="-122"/>
                <a:cs typeface="Arial" panose="020B0604020202020204" pitchFamily="34" charset="0"/>
              </a:rPr>
              <a:t>意指</a:t>
            </a:r>
            <a:r>
              <a:rPr lang="en-US" altLang="zh-CN" sz="1600" b="1" kern="100" dirty="0">
                <a:solidFill>
                  <a:srgbClr val="811C17"/>
                </a:solidFill>
                <a:latin typeface="Arial" panose="020B0604020202020204" pitchFamily="34" charset="0"/>
                <a:ea typeface="宋体" panose="02010600030101010101" pitchFamily="2" charset="-122"/>
                <a:cs typeface="Arial" panose="020B0604020202020204" pitchFamily="34" charset="0"/>
              </a:rPr>
              <a:t>: </a:t>
            </a:r>
            <a:r>
              <a:rPr lang="en-US" altLang="zh-CN" sz="1600" b="1" kern="100" dirty="0">
                <a:solidFill>
                  <a:srgbClr val="000000"/>
                </a:solidFill>
                <a:latin typeface="Arial" panose="020B0604020202020204" pitchFamily="34" charset="0"/>
                <a:ea typeface="宋体" panose="02010600030101010101" pitchFamily="2" charset="-122"/>
                <a:cs typeface="Arial" panose="020B0604020202020204" pitchFamily="34" charset="0"/>
              </a:rPr>
              <a:t>1</a:t>
            </a:r>
            <a:r>
              <a:rPr lang="zh-CN" altLang="en-US" sz="1600" b="1" kern="100" dirty="0">
                <a:solidFill>
                  <a:srgbClr val="000000"/>
                </a:solidFill>
                <a:latin typeface="Arial" panose="020B0604020202020204" pitchFamily="34" charset="0"/>
                <a:ea typeface="宋体" panose="02010600030101010101" pitchFamily="2" charset="-122"/>
                <a:cs typeface="Arial" panose="020B0604020202020204" pitchFamily="34" charset="0"/>
              </a:rPr>
              <a:t>）庞德：汉字表意法、意象派第一原则；</a:t>
            </a:r>
            <a:r>
              <a:rPr lang="en-US" altLang="zh-CN" sz="1600" b="1" kern="100" dirty="0">
                <a:solidFill>
                  <a:srgbClr val="000000"/>
                </a:solidFill>
                <a:latin typeface="Arial" panose="020B0604020202020204" pitchFamily="34" charset="0"/>
                <a:ea typeface="宋体" panose="02010600030101010101" pitchFamily="2" charset="-122"/>
                <a:cs typeface="Arial" panose="020B0604020202020204" pitchFamily="34" charset="0"/>
              </a:rPr>
              <a:t>2) T. S. </a:t>
            </a:r>
            <a:r>
              <a:rPr lang="zh-CN" altLang="en-US" sz="1600" b="1" kern="100" dirty="0">
                <a:solidFill>
                  <a:srgbClr val="000000"/>
                </a:solidFill>
                <a:latin typeface="Arial" panose="020B0604020202020204" pitchFamily="34" charset="0"/>
                <a:ea typeface="宋体" panose="02010600030101010101" pitchFamily="2" charset="-122"/>
                <a:cs typeface="Arial" panose="020B0604020202020204" pitchFamily="34" charset="0"/>
              </a:rPr>
              <a:t>艾略特：客观关联物</a:t>
            </a:r>
            <a:endParaRPr lang="en-US" altLang="zh-CN" sz="1600" b="1" kern="100" dirty="0">
              <a:solidFill>
                <a:srgbClr val="000000"/>
              </a:solidFill>
              <a:latin typeface="Arial" panose="020B0604020202020204" pitchFamily="34" charset="0"/>
              <a:ea typeface="宋体" panose="02010600030101010101" pitchFamily="2" charset="-122"/>
              <a:cs typeface="Arial" panose="020B0604020202020204" pitchFamily="34" charset="0"/>
            </a:endParaRPr>
          </a:p>
          <a:p>
            <a:r>
              <a:rPr lang="en-US" altLang="zh-CN" sz="1600" b="1" kern="100" dirty="0">
                <a:solidFill>
                  <a:srgbClr val="000000"/>
                </a:solidFill>
                <a:latin typeface="Arial" panose="020B0604020202020204" pitchFamily="34" charset="0"/>
                <a:ea typeface="宋体" panose="02010600030101010101" pitchFamily="2" charset="-122"/>
                <a:cs typeface="Arial" panose="020B0604020202020204" pitchFamily="34" charset="0"/>
              </a:rPr>
              <a:t>                    3</a:t>
            </a:r>
            <a:r>
              <a:rPr lang="zh-CN" altLang="en-US" sz="1600" b="1" kern="100" dirty="0">
                <a:solidFill>
                  <a:srgbClr val="000000"/>
                </a:solidFill>
                <a:latin typeface="Arial" panose="020B0604020202020204" pitchFamily="34" charset="0"/>
                <a:ea typeface="宋体" panose="02010600030101010101" pitchFamily="2" charset="-122"/>
                <a:cs typeface="Arial" panose="020B0604020202020204" pitchFamily="34" charset="0"/>
              </a:rPr>
              <a:t>）书法写作 </a:t>
            </a:r>
            <a:r>
              <a:rPr lang="en-US" altLang="zh-CN" sz="1600" b="1" kern="100" dirty="0">
                <a:solidFill>
                  <a:srgbClr val="000000"/>
                </a:solidFill>
                <a:latin typeface="Arial" panose="020B0604020202020204" pitchFamily="34" charset="0"/>
                <a:ea typeface="宋体" panose="02010600030101010101" pitchFamily="2" charset="-122"/>
                <a:cs typeface="Arial" panose="020B0604020202020204" pitchFamily="34" charset="0"/>
              </a:rPr>
              <a:t>vs. </a:t>
            </a:r>
            <a:r>
              <a:rPr lang="zh-CN" altLang="en-US" sz="1600" b="1" kern="100" dirty="0">
                <a:solidFill>
                  <a:srgbClr val="000000"/>
                </a:solidFill>
                <a:latin typeface="Arial" panose="020B0604020202020204" pitchFamily="34" charset="0"/>
                <a:ea typeface="宋体" panose="02010600030101010101" pitchFamily="2" charset="-122"/>
                <a:cs typeface="Arial" panose="020B0604020202020204" pitchFamily="34" charset="0"/>
              </a:rPr>
              <a:t>禅修体验 </a:t>
            </a:r>
            <a:r>
              <a:rPr lang="en-US" altLang="zh-CN" sz="1600" b="1" kern="100" dirty="0">
                <a:solidFill>
                  <a:srgbClr val="000000"/>
                </a:solidFill>
                <a:latin typeface="Arial" panose="020B0604020202020204" pitchFamily="34" charset="0"/>
                <a:ea typeface="宋体" panose="02010600030101010101" pitchFamily="2" charset="-122"/>
                <a:cs typeface="Arial" panose="020B0604020202020204" pitchFamily="34" charset="0"/>
              </a:rPr>
              <a:t>vs. </a:t>
            </a:r>
            <a:r>
              <a:rPr lang="zh-CN" altLang="en-US" sz="1600" b="1" kern="100" dirty="0">
                <a:solidFill>
                  <a:srgbClr val="000000"/>
                </a:solidFill>
                <a:latin typeface="Arial" panose="020B0604020202020204" pitchFamily="34" charset="0"/>
                <a:ea typeface="宋体" panose="02010600030101010101" pitchFamily="2" charset="-122"/>
                <a:cs typeface="Arial" panose="020B0604020202020204" pitchFamily="34" charset="0"/>
              </a:rPr>
              <a:t>人生百味</a:t>
            </a:r>
            <a:endParaRPr lang="en-US" altLang="zh-CN" sz="1600" b="1" kern="100" dirty="0">
              <a:solidFill>
                <a:srgbClr val="000000"/>
              </a:solidFill>
              <a:latin typeface="Arial" panose="020B0604020202020204" pitchFamily="34" charset="0"/>
              <a:ea typeface="宋体" panose="02010600030101010101" pitchFamily="2" charset="-122"/>
              <a:cs typeface="Arial" panose="020B0604020202020204" pitchFamily="34" charset="0"/>
            </a:endParaRPr>
          </a:p>
          <a:p>
            <a:r>
              <a:rPr lang="en-US" altLang="zh-CN" sz="1600" b="1" dirty="0">
                <a:latin typeface="adobe-garamond-pro"/>
              </a:rPr>
              <a:t>accompanied by the Mood of a Calm but Definitive Sauce </a:t>
            </a:r>
            <a:r>
              <a:rPr lang="zh-CN" altLang="en-US" sz="1600" b="1" dirty="0">
                <a:latin typeface="adobe-garamond-pro"/>
              </a:rPr>
              <a:t>渐修开悟，佛教戒定慧三学</a:t>
            </a:r>
            <a:endParaRPr lang="en-US" altLang="zh-CN" sz="1600" b="1" dirty="0">
              <a:latin typeface="adobe-garamond-pro"/>
            </a:endParaRPr>
          </a:p>
          <a:p>
            <a:endParaRPr lang="en-US" altLang="zh-CN" sz="1600" b="1" dirty="0">
              <a:latin typeface="adobe-garamond-pro"/>
            </a:endParaRPr>
          </a:p>
          <a:p>
            <a:pPr marL="285750" indent="-285750">
              <a:buFont typeface="Arial" panose="020B0604020202020204" pitchFamily="34" charset="0"/>
              <a:buChar char="•"/>
            </a:pPr>
            <a:r>
              <a:rPr lang="zh-CN" alt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采用了典型的“庞氏表意法”</a:t>
            </a:r>
            <a:r>
              <a:rPr lang="zh-CN" altLang="en-US" sz="16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创造性地将</a:t>
            </a:r>
            <a:r>
              <a:rPr lang="en-US" alt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calligraphy</a:t>
            </a:r>
            <a:r>
              <a:rPr lang="zh-CN" alt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（书法）和</a:t>
            </a:r>
            <a:r>
              <a:rPr lang="en-US" alt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sauce</a:t>
            </a:r>
            <a:r>
              <a:rPr lang="zh-CN" alt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（酱汁、调味汁）两个表面看似无关联的东西进行并置。</a:t>
            </a:r>
            <a:endParaRPr lang="en-US" alt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zh-CN" alt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在诗人眼里，</a:t>
            </a:r>
            <a:r>
              <a:rPr lang="zh-CN" altLang="zh-CN" sz="16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书法的</a:t>
            </a:r>
            <a:r>
              <a:rPr lang="en-US" altLang="zh-CN" sz="16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r>
              <a:rPr lang="zh-CN" altLang="zh-CN" sz="16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墨汁</a:t>
            </a:r>
            <a:r>
              <a:rPr lang="en-US" altLang="zh-CN" sz="16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r>
              <a:rPr lang="zh-CN" altLang="zh-CN" sz="16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好似调味的</a:t>
            </a:r>
            <a:r>
              <a:rPr lang="en-US" altLang="zh-CN" sz="16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r>
              <a:rPr lang="zh-CN" altLang="zh-CN" sz="16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酱汁</a:t>
            </a:r>
            <a:r>
              <a:rPr lang="en-US" altLang="zh-CN" sz="16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r>
              <a:rPr lang="zh-CN" altLang="zh-CN" sz="16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出来的成品</a:t>
            </a:r>
            <a:r>
              <a:rPr lang="en-US" altLang="zh-CN" sz="16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r>
              <a:rPr lang="zh-CN" altLang="zh-CN" sz="16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书法</a:t>
            </a:r>
            <a:r>
              <a:rPr lang="en-US" altLang="zh-CN" sz="16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r>
              <a:rPr lang="zh-CN" altLang="zh-CN" sz="16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与</a:t>
            </a:r>
            <a:r>
              <a:rPr lang="en-US" altLang="zh-CN" sz="16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r>
              <a:rPr lang="zh-CN" altLang="zh-CN" sz="16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菜肴</a:t>
            </a:r>
            <a:r>
              <a:rPr lang="en-US" altLang="zh-CN" sz="16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r>
              <a:rPr lang="zh-CN" altLang="zh-CN" sz="16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因其黑色的汁而变得有色有味，这种杂糅使得它们自动生成某种全新的意义。</a:t>
            </a:r>
            <a:endParaRPr lang="en-US" altLang="zh-CN" sz="16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endParaRPr>
          </a:p>
          <a:p>
            <a:pPr marL="285750" indent="-285750">
              <a:buFont typeface="Arial" panose="020B0604020202020204" pitchFamily="34" charset="0"/>
              <a:buChar char="•"/>
            </a:pPr>
            <a:r>
              <a:rPr lang="zh-CN" altLang="zh-CN" sz="1600" b="1"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通过这种新奇的并置而产生的悬念，诗人设想读者像初入禅门的未悟者一样，能吸引他们去解读这首以书法论书法的诗。</a:t>
            </a:r>
            <a:endParaRPr lang="zh-CN" altLang="en-US" sz="1600" b="1" dirty="0"/>
          </a:p>
        </p:txBody>
      </p:sp>
    </p:spTree>
    <p:extLst>
      <p:ext uri="{BB962C8B-B14F-4D97-AF65-F5344CB8AC3E}">
        <p14:creationId xmlns:p14="http://schemas.microsoft.com/office/powerpoint/2010/main" xmlns="" val="987685821"/>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CB70AE27-CB65-4F21-B9F9-94448E89B9F8}"/>
              </a:ext>
            </a:extLst>
          </p:cNvPr>
          <p:cNvPicPr>
            <a:picLocks noChangeAspect="1"/>
          </p:cNvPicPr>
          <p:nvPr/>
        </p:nvPicPr>
        <p:blipFill>
          <a:blip r:embed="rId2" cstate="print"/>
          <a:stretch>
            <a:fillRect/>
          </a:stretch>
        </p:blipFill>
        <p:spPr>
          <a:xfrm>
            <a:off x="363090" y="705038"/>
            <a:ext cx="3807747" cy="5505797"/>
          </a:xfrm>
          <a:prstGeom prst="rect">
            <a:avLst/>
          </a:prstGeom>
          <a:solidFill>
            <a:srgbClr val="811C17"/>
          </a:solidFill>
        </p:spPr>
      </p:pic>
      <p:cxnSp>
        <p:nvCxnSpPr>
          <p:cNvPr id="5" name="直接连接符 4">
            <a:extLst>
              <a:ext uri="{FF2B5EF4-FFF2-40B4-BE49-F238E27FC236}">
                <a16:creationId xmlns:a16="http://schemas.microsoft.com/office/drawing/2014/main" xmlns="" id="{33288CF5-9E6B-4AFA-9478-EF5922F66098}"/>
              </a:ext>
            </a:extLst>
          </p:cNvPr>
          <p:cNvCxnSpPr/>
          <p:nvPr/>
        </p:nvCxnSpPr>
        <p:spPr>
          <a:xfrm>
            <a:off x="2123728" y="980728"/>
            <a:ext cx="86409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直接连接符 6">
            <a:extLst>
              <a:ext uri="{FF2B5EF4-FFF2-40B4-BE49-F238E27FC236}">
                <a16:creationId xmlns:a16="http://schemas.microsoft.com/office/drawing/2014/main" xmlns="" id="{D548A15A-9F04-45F0-844A-0C0DDCA14981}"/>
              </a:ext>
            </a:extLst>
          </p:cNvPr>
          <p:cNvCxnSpPr/>
          <p:nvPr/>
        </p:nvCxnSpPr>
        <p:spPr>
          <a:xfrm>
            <a:off x="485546" y="1433449"/>
            <a:ext cx="64807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直接连接符 10">
            <a:extLst>
              <a:ext uri="{FF2B5EF4-FFF2-40B4-BE49-F238E27FC236}">
                <a16:creationId xmlns:a16="http://schemas.microsoft.com/office/drawing/2014/main" xmlns="" id="{05D458BA-9984-499A-9CD7-FDCF69A0ABBD}"/>
              </a:ext>
            </a:extLst>
          </p:cNvPr>
          <p:cNvCxnSpPr>
            <a:cxnSpLocks/>
          </p:cNvCxnSpPr>
          <p:nvPr/>
        </p:nvCxnSpPr>
        <p:spPr>
          <a:xfrm>
            <a:off x="485546" y="1628800"/>
            <a:ext cx="46805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6" name="直接连接符 15">
            <a:extLst>
              <a:ext uri="{FF2B5EF4-FFF2-40B4-BE49-F238E27FC236}">
                <a16:creationId xmlns:a16="http://schemas.microsoft.com/office/drawing/2014/main" xmlns="" id="{BD6421B4-1277-4DB8-BECA-5F8B2F888476}"/>
              </a:ext>
            </a:extLst>
          </p:cNvPr>
          <p:cNvCxnSpPr/>
          <p:nvPr/>
        </p:nvCxnSpPr>
        <p:spPr>
          <a:xfrm>
            <a:off x="1763688" y="1916832"/>
            <a:ext cx="172819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8" name="直接连接符 17">
            <a:extLst>
              <a:ext uri="{FF2B5EF4-FFF2-40B4-BE49-F238E27FC236}">
                <a16:creationId xmlns:a16="http://schemas.microsoft.com/office/drawing/2014/main" xmlns="" id="{D3B8FDAC-B01C-4EE4-AAAD-66FD38A59EE0}"/>
              </a:ext>
            </a:extLst>
          </p:cNvPr>
          <p:cNvCxnSpPr/>
          <p:nvPr/>
        </p:nvCxnSpPr>
        <p:spPr>
          <a:xfrm>
            <a:off x="467544" y="2132856"/>
            <a:ext cx="280831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0" name="直接连接符 19">
            <a:extLst>
              <a:ext uri="{FF2B5EF4-FFF2-40B4-BE49-F238E27FC236}">
                <a16:creationId xmlns:a16="http://schemas.microsoft.com/office/drawing/2014/main" xmlns="" id="{52630ACA-E4E1-4170-8E25-EC50CDACF78B}"/>
              </a:ext>
            </a:extLst>
          </p:cNvPr>
          <p:cNvCxnSpPr/>
          <p:nvPr/>
        </p:nvCxnSpPr>
        <p:spPr>
          <a:xfrm>
            <a:off x="395536" y="2348880"/>
            <a:ext cx="1656184"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2" name="直接连接符 21">
            <a:extLst>
              <a:ext uri="{FF2B5EF4-FFF2-40B4-BE49-F238E27FC236}">
                <a16:creationId xmlns:a16="http://schemas.microsoft.com/office/drawing/2014/main" xmlns="" id="{D04FCDF7-E751-451E-9395-5D53F22F614E}"/>
              </a:ext>
            </a:extLst>
          </p:cNvPr>
          <p:cNvCxnSpPr>
            <a:cxnSpLocks/>
          </p:cNvCxnSpPr>
          <p:nvPr/>
        </p:nvCxnSpPr>
        <p:spPr>
          <a:xfrm>
            <a:off x="467544" y="2996952"/>
            <a:ext cx="1656184"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7" name="直接连接符 26">
            <a:extLst>
              <a:ext uri="{FF2B5EF4-FFF2-40B4-BE49-F238E27FC236}">
                <a16:creationId xmlns:a16="http://schemas.microsoft.com/office/drawing/2014/main" xmlns="" id="{0C276D01-27F5-475F-841F-3636FC94EFEB}"/>
              </a:ext>
            </a:extLst>
          </p:cNvPr>
          <p:cNvCxnSpPr/>
          <p:nvPr/>
        </p:nvCxnSpPr>
        <p:spPr>
          <a:xfrm>
            <a:off x="467544" y="2780928"/>
            <a:ext cx="2088232"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9" name="直接连接符 28">
            <a:extLst>
              <a:ext uri="{FF2B5EF4-FFF2-40B4-BE49-F238E27FC236}">
                <a16:creationId xmlns:a16="http://schemas.microsoft.com/office/drawing/2014/main" xmlns="" id="{4361678E-2C4B-4541-A468-088E9BB07580}"/>
              </a:ext>
            </a:extLst>
          </p:cNvPr>
          <p:cNvCxnSpPr>
            <a:cxnSpLocks/>
          </p:cNvCxnSpPr>
          <p:nvPr/>
        </p:nvCxnSpPr>
        <p:spPr>
          <a:xfrm>
            <a:off x="863588" y="2564904"/>
            <a:ext cx="248427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2" name="直接连接符 31">
            <a:extLst>
              <a:ext uri="{FF2B5EF4-FFF2-40B4-BE49-F238E27FC236}">
                <a16:creationId xmlns:a16="http://schemas.microsoft.com/office/drawing/2014/main" xmlns="" id="{F5F88CC0-7017-4029-B7AF-C2F476BEE13E}"/>
              </a:ext>
            </a:extLst>
          </p:cNvPr>
          <p:cNvCxnSpPr/>
          <p:nvPr/>
        </p:nvCxnSpPr>
        <p:spPr>
          <a:xfrm>
            <a:off x="1115616" y="3212976"/>
            <a:ext cx="115212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34" name="直接连接符 33">
            <a:extLst>
              <a:ext uri="{FF2B5EF4-FFF2-40B4-BE49-F238E27FC236}">
                <a16:creationId xmlns:a16="http://schemas.microsoft.com/office/drawing/2014/main" xmlns="" id="{8F972319-31FA-4E95-A120-C93D36F497E0}"/>
              </a:ext>
            </a:extLst>
          </p:cNvPr>
          <p:cNvCxnSpPr>
            <a:cxnSpLocks/>
          </p:cNvCxnSpPr>
          <p:nvPr/>
        </p:nvCxnSpPr>
        <p:spPr>
          <a:xfrm>
            <a:off x="1763688" y="3645024"/>
            <a:ext cx="1800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直接连接符 36">
            <a:extLst>
              <a:ext uri="{FF2B5EF4-FFF2-40B4-BE49-F238E27FC236}">
                <a16:creationId xmlns:a16="http://schemas.microsoft.com/office/drawing/2014/main" xmlns="" id="{6D3CC520-E37E-46EB-9669-E2A4A7A713E8}"/>
              </a:ext>
            </a:extLst>
          </p:cNvPr>
          <p:cNvCxnSpPr/>
          <p:nvPr/>
        </p:nvCxnSpPr>
        <p:spPr>
          <a:xfrm>
            <a:off x="719572" y="3933056"/>
            <a:ext cx="1836204" cy="0"/>
          </a:xfrm>
          <a:prstGeom prst="line">
            <a:avLst/>
          </a:prstGeom>
        </p:spPr>
        <p:style>
          <a:lnRef idx="2">
            <a:schemeClr val="accent1"/>
          </a:lnRef>
          <a:fillRef idx="0">
            <a:schemeClr val="accent1"/>
          </a:fillRef>
          <a:effectRef idx="1">
            <a:schemeClr val="accent1"/>
          </a:effectRef>
          <a:fontRef idx="minor">
            <a:schemeClr val="tx1"/>
          </a:fontRef>
        </p:style>
      </p:cxnSp>
      <p:sp>
        <p:nvSpPr>
          <p:cNvPr id="39" name="文本框 38">
            <a:extLst>
              <a:ext uri="{FF2B5EF4-FFF2-40B4-BE49-F238E27FC236}">
                <a16:creationId xmlns:a16="http://schemas.microsoft.com/office/drawing/2014/main" xmlns="" id="{B177E86E-47E7-4FFA-BF55-AC4484E78CF3}"/>
              </a:ext>
            </a:extLst>
          </p:cNvPr>
          <p:cNvSpPr txBox="1"/>
          <p:nvPr/>
        </p:nvSpPr>
        <p:spPr>
          <a:xfrm>
            <a:off x="4551289" y="899138"/>
            <a:ext cx="3980948" cy="523220"/>
          </a:xfrm>
          <a:prstGeom prst="rect">
            <a:avLst/>
          </a:prstGeom>
          <a:noFill/>
        </p:spPr>
        <p:txBody>
          <a:bodyPr wrap="square" rtlCol="0">
            <a:spAutoFit/>
          </a:bodyPr>
          <a:lstStyle/>
          <a:p>
            <a:r>
              <a:rPr lang="zh-CN" altLang="zh-CN" sz="1400" b="1" kern="100" dirty="0">
                <a:solidFill>
                  <a:srgbClr val="002060"/>
                </a:solidFill>
                <a:effectLst/>
                <a:latin typeface="Arial" panose="020B0604020202020204" pitchFamily="34" charset="0"/>
                <a:ea typeface="宋体" panose="02010600030101010101" pitchFamily="2" charset="-122"/>
                <a:cs typeface="Arial" panose="020B0604020202020204" pitchFamily="34" charset="0"/>
              </a:rPr>
              <a:t>卫夫人</a:t>
            </a:r>
            <a:r>
              <a:rPr lang="zh-CN" altLang="zh-CN" sz="14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rPr>
              <a:t>《笔阵图》</a:t>
            </a:r>
            <a:endParaRPr lang="en-US" altLang="zh-CN" sz="14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p>
            <a:r>
              <a:rPr lang="zh-CN" altLang="zh-CN" sz="1400" b="1" kern="100" dirty="0">
                <a:solidFill>
                  <a:srgbClr val="811C17"/>
                </a:solidFill>
                <a:effectLst/>
                <a:latin typeface="Calibri" panose="020F0502020204030204" pitchFamily="34" charset="0"/>
                <a:ea typeface="宋体" panose="02010600030101010101" pitchFamily="2" charset="-122"/>
                <a:cs typeface="Times New Roman" panose="02020603050405020304" pitchFamily="18" charset="0"/>
              </a:rPr>
              <a:t>横如千里阵云，竖如万岁枯藤，点如高峰坠石</a:t>
            </a:r>
            <a:endParaRPr lang="zh-CN" altLang="en-US" dirty="0">
              <a:solidFill>
                <a:srgbClr val="811C17"/>
              </a:solidFill>
            </a:endParaRPr>
          </a:p>
        </p:txBody>
      </p:sp>
      <p:sp>
        <p:nvSpPr>
          <p:cNvPr id="40" name="箭头: 右 39">
            <a:extLst>
              <a:ext uri="{FF2B5EF4-FFF2-40B4-BE49-F238E27FC236}">
                <a16:creationId xmlns:a16="http://schemas.microsoft.com/office/drawing/2014/main" xmlns="" id="{95B9396E-A02A-449A-B138-ED45D5C6EFFD}"/>
              </a:ext>
            </a:extLst>
          </p:cNvPr>
          <p:cNvSpPr/>
          <p:nvPr/>
        </p:nvSpPr>
        <p:spPr>
          <a:xfrm>
            <a:off x="3707904" y="1124744"/>
            <a:ext cx="72008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xmlns="" id="{FCE63680-C2F4-4525-ADD4-24670B3E7591}"/>
              </a:ext>
            </a:extLst>
          </p:cNvPr>
          <p:cNvSpPr txBox="1"/>
          <p:nvPr/>
        </p:nvSpPr>
        <p:spPr>
          <a:xfrm>
            <a:off x="4463777" y="1694760"/>
            <a:ext cx="4572719" cy="523220"/>
          </a:xfrm>
          <a:prstGeom prst="rect">
            <a:avLst/>
          </a:prstGeom>
          <a:noFill/>
        </p:spPr>
        <p:txBody>
          <a:bodyPr wrap="square" rtlCol="0">
            <a:spAutoFit/>
          </a:bodyPr>
          <a:lstStyle/>
          <a:p>
            <a:r>
              <a:rPr lang="zh-CN" altLang="en-US" sz="1400" b="1" dirty="0">
                <a:solidFill>
                  <a:srgbClr val="002060"/>
                </a:solidFill>
              </a:rPr>
              <a:t>艺术性：</a:t>
            </a:r>
            <a:r>
              <a:rPr lang="zh-CN" altLang="en-US" sz="1400" b="1" dirty="0">
                <a:solidFill>
                  <a:schemeClr val="accent6">
                    <a:lumMod val="50000"/>
                  </a:schemeClr>
                </a:solidFill>
              </a:rPr>
              <a:t>物象本源的生命性 </a:t>
            </a:r>
            <a:r>
              <a:rPr lang="en-US" altLang="zh-CN" sz="1400" b="1" dirty="0">
                <a:solidFill>
                  <a:schemeClr val="accent6">
                    <a:lumMod val="50000"/>
                  </a:schemeClr>
                </a:solidFill>
              </a:rPr>
              <a:t>/ </a:t>
            </a:r>
            <a:r>
              <a:rPr lang="zh-CN" altLang="en-US" sz="1400" b="1" dirty="0">
                <a:solidFill>
                  <a:schemeClr val="accent6">
                    <a:lumMod val="50000"/>
                  </a:schemeClr>
                </a:solidFill>
              </a:rPr>
              <a:t>自然律动</a:t>
            </a:r>
            <a:endParaRPr lang="en-US" altLang="zh-CN" sz="1400" b="1" dirty="0">
              <a:solidFill>
                <a:schemeClr val="accent6">
                  <a:lumMod val="50000"/>
                </a:schemeClr>
              </a:solidFill>
            </a:endParaRPr>
          </a:p>
          <a:p>
            <a:r>
              <a:rPr lang="zh-CN" altLang="en-US" sz="1400" b="1" kern="100" dirty="0">
                <a:latin typeface="Calibri" panose="020F0502020204030204" pitchFamily="34" charset="0"/>
                <a:ea typeface="宋体" panose="02010600030101010101" pitchFamily="2" charset="-122"/>
                <a:cs typeface="Times New Roman" panose="02020603050405020304" pitchFamily="18" charset="0"/>
              </a:rPr>
              <a:t>羊腿、虎爪、杏仁、露珠、新月、起伏的波浪</a:t>
            </a:r>
            <a:endParaRPr lang="zh-CN" altLang="en-US" sz="1400" b="1" dirty="0"/>
          </a:p>
        </p:txBody>
      </p:sp>
      <p:sp>
        <p:nvSpPr>
          <p:cNvPr id="42" name="箭头: 右 41">
            <a:extLst>
              <a:ext uri="{FF2B5EF4-FFF2-40B4-BE49-F238E27FC236}">
                <a16:creationId xmlns:a16="http://schemas.microsoft.com/office/drawing/2014/main" xmlns="" id="{B7F71FDA-5015-4127-980A-19D3BB8D5662}"/>
              </a:ext>
            </a:extLst>
          </p:cNvPr>
          <p:cNvSpPr/>
          <p:nvPr/>
        </p:nvSpPr>
        <p:spPr>
          <a:xfrm>
            <a:off x="3707904" y="1943121"/>
            <a:ext cx="7200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a:extLst>
              <a:ext uri="{FF2B5EF4-FFF2-40B4-BE49-F238E27FC236}">
                <a16:creationId xmlns:a16="http://schemas.microsoft.com/office/drawing/2014/main" xmlns="" id="{E08E08D1-13DA-4BA5-8D8F-51D45A9B6143}"/>
              </a:ext>
            </a:extLst>
          </p:cNvPr>
          <p:cNvSpPr txBox="1"/>
          <p:nvPr/>
        </p:nvSpPr>
        <p:spPr>
          <a:xfrm>
            <a:off x="4477504" y="2581320"/>
            <a:ext cx="2776077" cy="307777"/>
          </a:xfrm>
          <a:prstGeom prst="rect">
            <a:avLst/>
          </a:prstGeom>
          <a:noFill/>
        </p:spPr>
        <p:txBody>
          <a:bodyPr wrap="square" rtlCol="0">
            <a:spAutoFit/>
          </a:bodyPr>
          <a:lstStyle/>
          <a:p>
            <a:r>
              <a:rPr lang="zh-CN" altLang="en-US" sz="1400" b="1" dirty="0">
                <a:solidFill>
                  <a:srgbClr val="002060"/>
                </a:solidFill>
              </a:rPr>
              <a:t>执笔方式：</a:t>
            </a:r>
            <a:r>
              <a:rPr lang="zh-CN" altLang="en-US" sz="1400" b="1" dirty="0">
                <a:solidFill>
                  <a:schemeClr val="accent6">
                    <a:lumMod val="50000"/>
                  </a:schemeClr>
                </a:solidFill>
              </a:rPr>
              <a:t>骨法用笔</a:t>
            </a:r>
          </a:p>
        </p:txBody>
      </p:sp>
      <p:sp>
        <p:nvSpPr>
          <p:cNvPr id="44" name="箭头: 右 43">
            <a:extLst>
              <a:ext uri="{FF2B5EF4-FFF2-40B4-BE49-F238E27FC236}">
                <a16:creationId xmlns:a16="http://schemas.microsoft.com/office/drawing/2014/main" xmlns="" id="{B8521205-7259-460E-B497-EDAF716FABB8}"/>
              </a:ext>
            </a:extLst>
          </p:cNvPr>
          <p:cNvSpPr/>
          <p:nvPr/>
        </p:nvSpPr>
        <p:spPr>
          <a:xfrm>
            <a:off x="3684239" y="2735208"/>
            <a:ext cx="7200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a:extLst>
              <a:ext uri="{FF2B5EF4-FFF2-40B4-BE49-F238E27FC236}">
                <a16:creationId xmlns:a16="http://schemas.microsoft.com/office/drawing/2014/main" xmlns="" id="{935FD810-E5EA-4EA9-B1D7-E12E776D5936}"/>
              </a:ext>
            </a:extLst>
          </p:cNvPr>
          <p:cNvSpPr txBox="1"/>
          <p:nvPr/>
        </p:nvSpPr>
        <p:spPr>
          <a:xfrm>
            <a:off x="4548336" y="3295667"/>
            <a:ext cx="2135562" cy="1169551"/>
          </a:xfrm>
          <a:prstGeom prst="rect">
            <a:avLst/>
          </a:prstGeom>
          <a:noFill/>
        </p:spPr>
        <p:txBody>
          <a:bodyPr wrap="square" rtlCol="0">
            <a:spAutoFit/>
          </a:bodyPr>
          <a:lstStyle/>
          <a:p>
            <a:r>
              <a:rPr lang="zh-CN" altLang="en-US" sz="1400" b="1" dirty="0">
                <a:solidFill>
                  <a:schemeClr val="accent6">
                    <a:lumMod val="50000"/>
                  </a:schemeClr>
                </a:solidFill>
              </a:rPr>
              <a:t>书法即禅修：戒定慧</a:t>
            </a:r>
            <a:endParaRPr lang="en-US" altLang="zh-CN" sz="1400" b="1" dirty="0">
              <a:solidFill>
                <a:schemeClr val="accent6">
                  <a:lumMod val="50000"/>
                </a:schemeClr>
              </a:solidFill>
            </a:endParaRPr>
          </a:p>
          <a:p>
            <a:r>
              <a:rPr lang="en-US" altLang="zh-CN" sz="1400" b="1" dirty="0"/>
              <a:t>calm and definitive</a:t>
            </a:r>
          </a:p>
          <a:p>
            <a:endParaRPr lang="en-US" altLang="zh-CN" sz="1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1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中国书法的环境与心境</a:t>
            </a:r>
            <a:endParaRPr lang="en-US" altLang="zh-CN" sz="1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zh-CN" sz="1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归隐独居</a:t>
            </a:r>
            <a:r>
              <a:rPr lang="zh-CN" altLang="en-US" sz="1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14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超然物外</a:t>
            </a:r>
            <a:endParaRPr lang="zh-CN" altLang="en-US" sz="1400" b="1" dirty="0">
              <a:solidFill>
                <a:srgbClr val="002060"/>
              </a:solidFill>
            </a:endParaRPr>
          </a:p>
        </p:txBody>
      </p:sp>
      <p:cxnSp>
        <p:nvCxnSpPr>
          <p:cNvPr id="49" name="直接连接符 48">
            <a:extLst>
              <a:ext uri="{FF2B5EF4-FFF2-40B4-BE49-F238E27FC236}">
                <a16:creationId xmlns:a16="http://schemas.microsoft.com/office/drawing/2014/main" xmlns="" id="{9E70087A-A422-4E43-BAA2-BBA0CC50CF7C}"/>
              </a:ext>
            </a:extLst>
          </p:cNvPr>
          <p:cNvCxnSpPr>
            <a:cxnSpLocks/>
          </p:cNvCxnSpPr>
          <p:nvPr/>
        </p:nvCxnSpPr>
        <p:spPr>
          <a:xfrm>
            <a:off x="719572" y="4365104"/>
            <a:ext cx="17641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直接连接符 50">
            <a:extLst>
              <a:ext uri="{FF2B5EF4-FFF2-40B4-BE49-F238E27FC236}">
                <a16:creationId xmlns:a16="http://schemas.microsoft.com/office/drawing/2014/main" xmlns="" id="{97CF6F80-D682-44CB-BB67-B430028646C7}"/>
              </a:ext>
            </a:extLst>
          </p:cNvPr>
          <p:cNvCxnSpPr>
            <a:cxnSpLocks/>
          </p:cNvCxnSpPr>
          <p:nvPr/>
        </p:nvCxnSpPr>
        <p:spPr>
          <a:xfrm>
            <a:off x="719572" y="4797152"/>
            <a:ext cx="2844316" cy="0"/>
          </a:xfrm>
          <a:prstGeom prst="line">
            <a:avLst/>
          </a:prstGeom>
        </p:spPr>
        <p:style>
          <a:lnRef idx="2">
            <a:schemeClr val="accent1"/>
          </a:lnRef>
          <a:fillRef idx="0">
            <a:schemeClr val="accent1"/>
          </a:fillRef>
          <a:effectRef idx="1">
            <a:schemeClr val="accent1"/>
          </a:effectRef>
          <a:fontRef idx="minor">
            <a:schemeClr val="tx1"/>
          </a:fontRef>
        </p:style>
      </p:cxnSp>
      <p:sp>
        <p:nvSpPr>
          <p:cNvPr id="56" name="箭头: 右 55">
            <a:extLst>
              <a:ext uri="{FF2B5EF4-FFF2-40B4-BE49-F238E27FC236}">
                <a16:creationId xmlns:a16="http://schemas.microsoft.com/office/drawing/2014/main" xmlns="" id="{1D676536-DB89-48CA-911B-7B01B1CAA4BF}"/>
              </a:ext>
            </a:extLst>
          </p:cNvPr>
          <p:cNvSpPr/>
          <p:nvPr/>
        </p:nvSpPr>
        <p:spPr>
          <a:xfrm flipV="1">
            <a:off x="3779912" y="3457936"/>
            <a:ext cx="768423"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a:extLst>
              <a:ext uri="{FF2B5EF4-FFF2-40B4-BE49-F238E27FC236}">
                <a16:creationId xmlns:a16="http://schemas.microsoft.com/office/drawing/2014/main" xmlns="" id="{2DA0042C-42CA-4D4F-BCFA-39531843C0AD}"/>
              </a:ext>
            </a:extLst>
          </p:cNvPr>
          <p:cNvCxnSpPr/>
          <p:nvPr/>
        </p:nvCxnSpPr>
        <p:spPr>
          <a:xfrm>
            <a:off x="1115616" y="5229200"/>
            <a:ext cx="2232248"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60" name="直接连接符 59">
            <a:extLst>
              <a:ext uri="{FF2B5EF4-FFF2-40B4-BE49-F238E27FC236}">
                <a16:creationId xmlns:a16="http://schemas.microsoft.com/office/drawing/2014/main" xmlns="" id="{E11E180B-891A-4522-987B-AFECDE494CE9}"/>
              </a:ext>
            </a:extLst>
          </p:cNvPr>
          <p:cNvCxnSpPr/>
          <p:nvPr/>
        </p:nvCxnSpPr>
        <p:spPr>
          <a:xfrm>
            <a:off x="1115616" y="5661248"/>
            <a:ext cx="2592288" cy="0"/>
          </a:xfrm>
          <a:prstGeom prst="line">
            <a:avLst/>
          </a:prstGeom>
        </p:spPr>
        <p:style>
          <a:lnRef idx="2">
            <a:schemeClr val="accent4"/>
          </a:lnRef>
          <a:fillRef idx="0">
            <a:schemeClr val="accent4"/>
          </a:fillRef>
          <a:effectRef idx="1">
            <a:schemeClr val="accent4"/>
          </a:effectRef>
          <a:fontRef idx="minor">
            <a:schemeClr val="tx1"/>
          </a:fontRef>
        </p:style>
      </p:cxnSp>
      <p:sp>
        <p:nvSpPr>
          <p:cNvPr id="61" name="文本框 60">
            <a:extLst>
              <a:ext uri="{FF2B5EF4-FFF2-40B4-BE49-F238E27FC236}">
                <a16:creationId xmlns:a16="http://schemas.microsoft.com/office/drawing/2014/main" xmlns="" id="{A5E81CB7-B43D-4A4D-9A32-250F8BADC5E4}"/>
              </a:ext>
            </a:extLst>
          </p:cNvPr>
          <p:cNvSpPr txBox="1"/>
          <p:nvPr/>
        </p:nvSpPr>
        <p:spPr>
          <a:xfrm>
            <a:off x="4548335" y="4973532"/>
            <a:ext cx="2216352" cy="307777"/>
          </a:xfrm>
          <a:prstGeom prst="rect">
            <a:avLst/>
          </a:prstGeom>
          <a:noFill/>
        </p:spPr>
        <p:txBody>
          <a:bodyPr wrap="square" rtlCol="0">
            <a:spAutoFit/>
          </a:bodyPr>
          <a:lstStyle/>
          <a:p>
            <a:r>
              <a:rPr lang="zh-CN" altLang="en-US" sz="1400" b="1" dirty="0">
                <a:solidFill>
                  <a:schemeClr val="accent6">
                    <a:lumMod val="50000"/>
                  </a:schemeClr>
                </a:solidFill>
              </a:rPr>
              <a:t>人生百味体验犹如调味汁</a:t>
            </a:r>
          </a:p>
        </p:txBody>
      </p:sp>
      <p:sp>
        <p:nvSpPr>
          <p:cNvPr id="62" name="箭头: 右 61">
            <a:extLst>
              <a:ext uri="{FF2B5EF4-FFF2-40B4-BE49-F238E27FC236}">
                <a16:creationId xmlns:a16="http://schemas.microsoft.com/office/drawing/2014/main" xmlns="" id="{FE68540A-D2F9-4270-9E95-337B13F99587}"/>
              </a:ext>
            </a:extLst>
          </p:cNvPr>
          <p:cNvSpPr/>
          <p:nvPr/>
        </p:nvSpPr>
        <p:spPr>
          <a:xfrm>
            <a:off x="3779912" y="5104562"/>
            <a:ext cx="64807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a:extLst>
              <a:ext uri="{FF2B5EF4-FFF2-40B4-BE49-F238E27FC236}">
                <a16:creationId xmlns:a16="http://schemas.microsoft.com/office/drawing/2014/main" xmlns="" id="{EF7E27D1-766F-4512-B7CB-11583500CF30}"/>
              </a:ext>
            </a:extLst>
          </p:cNvPr>
          <p:cNvSpPr txBox="1"/>
          <p:nvPr/>
        </p:nvSpPr>
        <p:spPr>
          <a:xfrm>
            <a:off x="4477504" y="5885557"/>
            <a:ext cx="2880321" cy="307777"/>
          </a:xfrm>
          <a:prstGeom prst="rect">
            <a:avLst/>
          </a:prstGeom>
          <a:noFill/>
        </p:spPr>
        <p:txBody>
          <a:bodyPr wrap="square" rtlCol="0">
            <a:spAutoFit/>
          </a:bodyPr>
          <a:lstStyle/>
          <a:p>
            <a:r>
              <a:rPr lang="zh-CN" altLang="zh-CN" sz="1400" b="1" kern="100" dirty="0">
                <a:solidFill>
                  <a:schemeClr val="accent6">
                    <a:lumMod val="50000"/>
                  </a:schemeClr>
                </a:solidFill>
                <a:effectLst/>
                <a:latin typeface="Calibri" panose="020F0502020204030204" pitchFamily="34" charset="0"/>
                <a:ea typeface="宋体" panose="02010600030101010101" pitchFamily="2" charset="-122"/>
                <a:cs typeface="Times New Roman" panose="02020603050405020304" pitchFamily="18" charset="0"/>
              </a:rPr>
              <a:t>人生之道在于顺其自然和坦然接受</a:t>
            </a:r>
            <a:endParaRPr lang="zh-CN" altLang="en-US" sz="1400" b="1" dirty="0">
              <a:solidFill>
                <a:schemeClr val="accent6">
                  <a:lumMod val="50000"/>
                </a:schemeClr>
              </a:solidFill>
            </a:endParaRPr>
          </a:p>
        </p:txBody>
      </p:sp>
      <p:cxnSp>
        <p:nvCxnSpPr>
          <p:cNvPr id="65" name="直接连接符 64">
            <a:extLst>
              <a:ext uri="{FF2B5EF4-FFF2-40B4-BE49-F238E27FC236}">
                <a16:creationId xmlns:a16="http://schemas.microsoft.com/office/drawing/2014/main" xmlns="" id="{7CFAEEFE-4093-45DC-9110-92B692888993}"/>
              </a:ext>
            </a:extLst>
          </p:cNvPr>
          <p:cNvCxnSpPr/>
          <p:nvPr/>
        </p:nvCxnSpPr>
        <p:spPr>
          <a:xfrm>
            <a:off x="485546" y="6193334"/>
            <a:ext cx="2502278" cy="0"/>
          </a:xfrm>
          <a:prstGeom prst="line">
            <a:avLst/>
          </a:prstGeom>
        </p:spPr>
        <p:style>
          <a:lnRef idx="2">
            <a:schemeClr val="accent2"/>
          </a:lnRef>
          <a:fillRef idx="0">
            <a:schemeClr val="accent2"/>
          </a:fillRef>
          <a:effectRef idx="1">
            <a:schemeClr val="accent2"/>
          </a:effectRef>
          <a:fontRef idx="minor">
            <a:schemeClr val="tx1"/>
          </a:fontRef>
        </p:style>
      </p:cxnSp>
      <p:sp>
        <p:nvSpPr>
          <p:cNvPr id="66" name="箭头: 右 65">
            <a:extLst>
              <a:ext uri="{FF2B5EF4-FFF2-40B4-BE49-F238E27FC236}">
                <a16:creationId xmlns:a16="http://schemas.microsoft.com/office/drawing/2014/main" xmlns="" id="{0541F34B-682D-4226-85EB-8E220A1830D7}"/>
              </a:ext>
            </a:extLst>
          </p:cNvPr>
          <p:cNvSpPr/>
          <p:nvPr/>
        </p:nvSpPr>
        <p:spPr>
          <a:xfrm>
            <a:off x="3635896" y="6021288"/>
            <a:ext cx="79208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a:extLst>
              <a:ext uri="{FF2B5EF4-FFF2-40B4-BE49-F238E27FC236}">
                <a16:creationId xmlns:a16="http://schemas.microsoft.com/office/drawing/2014/main" xmlns="" id="{C8B42E62-5BE6-4008-88C0-1F5C5D4EB07C}"/>
              </a:ext>
            </a:extLst>
          </p:cNvPr>
          <p:cNvSpPr txBox="1"/>
          <p:nvPr/>
        </p:nvSpPr>
        <p:spPr>
          <a:xfrm>
            <a:off x="7487062" y="2550542"/>
            <a:ext cx="1477425" cy="307777"/>
          </a:xfrm>
          <a:prstGeom prst="rect">
            <a:avLst/>
          </a:prstGeom>
          <a:noFill/>
        </p:spPr>
        <p:txBody>
          <a:bodyPr wrap="square" rtlCol="0">
            <a:spAutoFit/>
          </a:bodyPr>
          <a:lstStyle/>
          <a:p>
            <a:r>
              <a:rPr lang="en-US" altLang="zh-CN" sz="1400" b="1" dirty="0">
                <a:solidFill>
                  <a:srgbClr val="811C17"/>
                </a:solidFill>
              </a:rPr>
              <a:t>Be </a:t>
            </a:r>
            <a:r>
              <a:rPr lang="zh-CN" altLang="en-US" sz="1400" b="1" dirty="0">
                <a:solidFill>
                  <a:srgbClr val="002060"/>
                </a:solidFill>
              </a:rPr>
              <a:t>直呈其是</a:t>
            </a:r>
          </a:p>
        </p:txBody>
      </p:sp>
      <p:sp>
        <p:nvSpPr>
          <p:cNvPr id="68" name="箭头: 下 67">
            <a:extLst>
              <a:ext uri="{FF2B5EF4-FFF2-40B4-BE49-F238E27FC236}">
                <a16:creationId xmlns:a16="http://schemas.microsoft.com/office/drawing/2014/main" xmlns="" id="{F1F057BC-E082-4C2C-8556-3B0BFA16B04C}"/>
              </a:ext>
            </a:extLst>
          </p:cNvPr>
          <p:cNvSpPr/>
          <p:nvPr/>
        </p:nvSpPr>
        <p:spPr>
          <a:xfrm>
            <a:off x="7668344" y="2919874"/>
            <a:ext cx="45719" cy="7251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a:extLst>
              <a:ext uri="{FF2B5EF4-FFF2-40B4-BE49-F238E27FC236}">
                <a16:creationId xmlns:a16="http://schemas.microsoft.com/office/drawing/2014/main" xmlns="" id="{E06C843A-23D4-4CEC-9288-9F026B768CE9}"/>
              </a:ext>
            </a:extLst>
          </p:cNvPr>
          <p:cNvSpPr txBox="1"/>
          <p:nvPr/>
        </p:nvSpPr>
        <p:spPr>
          <a:xfrm>
            <a:off x="7357825" y="3707091"/>
            <a:ext cx="1606663" cy="307777"/>
          </a:xfrm>
          <a:prstGeom prst="rect">
            <a:avLst/>
          </a:prstGeom>
          <a:noFill/>
        </p:spPr>
        <p:txBody>
          <a:bodyPr wrap="square" rtlCol="0">
            <a:spAutoFit/>
          </a:bodyPr>
          <a:lstStyle/>
          <a:p>
            <a:r>
              <a:rPr lang="en-US" altLang="zh-CN" sz="1400" b="1" dirty="0">
                <a:solidFill>
                  <a:srgbClr val="811C17"/>
                </a:solidFill>
              </a:rPr>
              <a:t>Mean </a:t>
            </a:r>
            <a:r>
              <a:rPr lang="zh-CN" altLang="en-US" sz="1400" b="1" dirty="0">
                <a:solidFill>
                  <a:srgbClr val="002060"/>
                </a:solidFill>
              </a:rPr>
              <a:t>意指</a:t>
            </a:r>
          </a:p>
        </p:txBody>
      </p:sp>
    </p:spTree>
    <p:extLst>
      <p:ext uri="{BB962C8B-B14F-4D97-AF65-F5344CB8AC3E}">
        <p14:creationId xmlns:p14="http://schemas.microsoft.com/office/powerpoint/2010/main" xmlns="" val="1412221035"/>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86E2EBA0-B83C-680D-0FF1-75F892EE4733}"/>
              </a:ext>
            </a:extLst>
          </p:cNvPr>
          <p:cNvSpPr txBox="1"/>
          <p:nvPr/>
        </p:nvSpPr>
        <p:spPr>
          <a:xfrm>
            <a:off x="467544" y="620688"/>
            <a:ext cx="8208912" cy="5620257"/>
          </a:xfrm>
          <a:prstGeom prst="rect">
            <a:avLst/>
          </a:prstGeom>
          <a:noFill/>
        </p:spPr>
        <p:txBody>
          <a:bodyPr wrap="square" rtlCol="0">
            <a:spAutoFit/>
          </a:bodyPr>
          <a:lstStyle/>
          <a:p>
            <a:pPr>
              <a:lnSpc>
                <a:spcPct val="130000"/>
              </a:lnSpc>
            </a:pPr>
            <a:r>
              <a:rPr lang="zh-CN" altLang="en-US" sz="1600" b="1" dirty="0">
                <a:solidFill>
                  <a:srgbClr val="811C17"/>
                </a:solidFill>
              </a:rPr>
              <a:t>诠释</a:t>
            </a:r>
            <a:endParaRPr lang="en-US" altLang="zh-CN" sz="1600" b="1" dirty="0">
              <a:solidFill>
                <a:srgbClr val="811C17"/>
              </a:solidFill>
            </a:endParaRPr>
          </a:p>
          <a:p>
            <a:pPr marL="285750" indent="-285750">
              <a:lnSpc>
                <a:spcPct val="130000"/>
              </a:lnSpc>
              <a:buFont typeface="Arial" panose="020B0604020202020204" pitchFamily="34" charset="0"/>
              <a:buChar char="•"/>
            </a:pPr>
            <a:r>
              <a:rPr lang="zh-CN" altLang="en-US" sz="1600" b="1" dirty="0">
                <a:solidFill>
                  <a:srgbClr val="006600"/>
                </a:solidFill>
                <a:latin typeface="Times New Roman" panose="02020603050405020304" pitchFamily="18" charset="0"/>
                <a:ea typeface="宋体" panose="02010600030101010101" pitchFamily="2" charset="-122"/>
                <a:cs typeface="Times New Roman" panose="02020603050405020304" pitchFamily="18" charset="0"/>
              </a:rPr>
              <a:t>诠释</a:t>
            </a:r>
            <a:r>
              <a:rPr lang="zh-CN" altLang="zh-CN" sz="1600" b="1" dirty="0">
                <a:solidFill>
                  <a:srgbClr val="006600"/>
                </a:solidFill>
                <a:effectLst/>
                <a:latin typeface="Times New Roman" panose="02020603050405020304" pitchFamily="18" charset="0"/>
                <a:ea typeface="宋体" panose="02010600030101010101" pitchFamily="2" charset="-122"/>
                <a:cs typeface="Times New Roman" panose="02020603050405020304" pitchFamily="18" charset="0"/>
              </a:rPr>
              <a:t>卫夫人在《笔阵图》中对“横”“竖”“点”的描述</a:t>
            </a:r>
            <a:r>
              <a:rPr lang="zh-CN" altLang="en-US" sz="1600" b="1" dirty="0">
                <a:solidFill>
                  <a:srgbClr val="0066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将英语单词斜体，用冒号“直呈其是”：</a:t>
            </a:r>
            <a:r>
              <a:rPr lang="en-US" altLang="zh-CN" sz="1600" b="1" dirty="0">
                <a:solidFill>
                  <a:srgbClr val="000000"/>
                </a:solidFill>
                <a:effectLst/>
                <a:latin typeface="宋体" panose="02010600030101010101" pitchFamily="2" charset="-122"/>
                <a:cs typeface="Times New Roman" panose="02020603050405020304" pitchFamily="18" charset="0"/>
              </a:rPr>
              <a:t>“</a:t>
            </a:r>
            <a:r>
              <a:rPr lang="zh-CN" altLang="zh-CN" sz="1600" b="1" dirty="0">
                <a:solidFill>
                  <a:srgbClr val="000000"/>
                </a:solidFill>
                <a:effectLst/>
                <a:ea typeface="宋体" panose="02010600030101010101" pitchFamily="2" charset="-122"/>
                <a:cs typeface="Times New Roman" panose="02020603050405020304" pitchFamily="18" charset="0"/>
              </a:rPr>
              <a:t>横如千里阵云，竖如万岁枯藤，点如高峰坠石</a:t>
            </a:r>
            <a:r>
              <a:rPr lang="en-US" altLang="zh-CN" sz="1600" b="1" dirty="0">
                <a:solidFill>
                  <a:srgbClr val="000000"/>
                </a:solidFill>
                <a:effectLst/>
                <a:ea typeface="宋体" panose="02010600030101010101" pitchFamily="2" charset="-122"/>
                <a:cs typeface="Times New Roman" panose="02020603050405020304" pitchFamily="18" charset="0"/>
              </a:rPr>
              <a:t>”</a:t>
            </a:r>
            <a:r>
              <a:rPr lang="zh-CN"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b="1" dirty="0">
                <a:solidFill>
                  <a:srgbClr val="000000"/>
                </a:solidFill>
                <a:effectLst/>
                <a:latin typeface="Times New Roman" panose="02020603050405020304" pitchFamily="18" charset="0"/>
                <a:ea typeface="宋体" panose="02010600030101010101" pitchFamily="2" charset="-122"/>
              </a:rPr>
              <a:t>Make your strokes thus:</a:t>
            </a:r>
            <a:r>
              <a:rPr lang="en-US" altLang="zh-CN" sz="1600" b="1" i="1" dirty="0">
                <a:solidFill>
                  <a:srgbClr val="000000"/>
                </a:solidFill>
                <a:effectLst/>
                <a:latin typeface="Times New Roman" panose="02020603050405020304" pitchFamily="18" charset="0"/>
                <a:ea typeface="宋体" panose="02010600030101010101" pitchFamily="2" charset="-122"/>
              </a:rPr>
              <a:t> the horizontal</a:t>
            </a:r>
            <a:r>
              <a:rPr lang="en-US" altLang="zh-CN" sz="1600" b="1" dirty="0">
                <a:solidFill>
                  <a:srgbClr val="000000"/>
                </a:solidFill>
                <a:effectLst/>
                <a:latin typeface="Times New Roman" panose="02020603050405020304" pitchFamily="18" charset="0"/>
                <a:ea typeface="宋体" panose="02010600030101010101" pitchFamily="2" charset="-122"/>
              </a:rPr>
              <a:t>: / as a cloud that slowly drifts across the horizon; / </a:t>
            </a:r>
            <a:r>
              <a:rPr lang="en-US" altLang="zh-CN" sz="1600" b="1" i="1" dirty="0">
                <a:solidFill>
                  <a:srgbClr val="000000"/>
                </a:solidFill>
                <a:effectLst/>
                <a:latin typeface="Times New Roman" panose="02020603050405020304" pitchFamily="18" charset="0"/>
                <a:ea typeface="宋体" panose="02010600030101010101" pitchFamily="2" charset="-122"/>
              </a:rPr>
              <a:t>the vertical</a:t>
            </a:r>
            <a:r>
              <a:rPr lang="en-US" altLang="zh-CN" sz="1600" b="1" dirty="0">
                <a:solidFill>
                  <a:srgbClr val="000000"/>
                </a:solidFill>
                <a:effectLst/>
                <a:latin typeface="Times New Roman" panose="02020603050405020304" pitchFamily="18" charset="0"/>
                <a:ea typeface="宋体" panose="02010600030101010101" pitchFamily="2" charset="-122"/>
              </a:rPr>
              <a:t>: as an ancient but strong wine stem; / </a:t>
            </a:r>
            <a:r>
              <a:rPr lang="en-US" altLang="zh-CN" sz="1600" b="1" i="1" dirty="0">
                <a:solidFill>
                  <a:srgbClr val="000000"/>
                </a:solidFill>
                <a:effectLst/>
                <a:latin typeface="Times New Roman" panose="02020603050405020304" pitchFamily="18" charset="0"/>
                <a:ea typeface="宋体" panose="02010600030101010101" pitchFamily="2" charset="-122"/>
              </a:rPr>
              <a:t>the dot</a:t>
            </a:r>
            <a:r>
              <a:rPr lang="en-US" altLang="zh-CN" sz="1600" b="1" dirty="0">
                <a:solidFill>
                  <a:srgbClr val="000000"/>
                </a:solidFill>
                <a:effectLst/>
                <a:latin typeface="Times New Roman" panose="02020603050405020304" pitchFamily="18" charset="0"/>
                <a:ea typeface="宋体" panose="02010600030101010101" pitchFamily="2" charset="-122"/>
              </a:rPr>
              <a:t>: a falling rock</a:t>
            </a:r>
            <a:r>
              <a:rPr lang="zh-CN"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130000"/>
              </a:lnSpc>
              <a:buFont typeface="Arial" panose="020B0604020202020204" pitchFamily="34" charset="0"/>
              <a:buChar char="•"/>
            </a:pPr>
            <a:r>
              <a:rPr lang="zh-CN" altLang="en-US" sz="1600" b="1" dirty="0">
                <a:solidFill>
                  <a:srgbClr val="006600"/>
                </a:solidFill>
                <a:effectLst/>
                <a:latin typeface="Times New Roman" panose="02020603050405020304" pitchFamily="18" charset="0"/>
                <a:ea typeface="宋体" panose="02010600030101010101" pitchFamily="2" charset="-122"/>
                <a:cs typeface="Times New Roman" panose="02020603050405020304" pitchFamily="18" charset="0"/>
              </a:rPr>
              <a:t>诠释中国书法</a:t>
            </a:r>
            <a:r>
              <a:rPr lang="zh-CN" altLang="zh-CN" sz="1600" b="1" dirty="0">
                <a:solidFill>
                  <a:srgbClr val="006600"/>
                </a:solidFill>
                <a:effectLst/>
                <a:latin typeface="Times New Roman" panose="02020603050405020304" pitchFamily="18" charset="0"/>
                <a:ea typeface="宋体" panose="02010600030101010101" pitchFamily="2" charset="-122"/>
                <a:cs typeface="Times New Roman" panose="02020603050405020304" pitchFamily="18" charset="0"/>
              </a:rPr>
              <a:t>点画线条的自然形态</a:t>
            </a:r>
            <a:r>
              <a:rPr lang="zh-CN" altLang="en-US" sz="1600" b="1" dirty="0">
                <a:solidFill>
                  <a:srgbClr val="0066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600" b="1" dirty="0">
                <a:solidFill>
                  <a:srgbClr val="000000"/>
                </a:solidFill>
                <a:effectLst/>
                <a:ea typeface="宋体" panose="02010600030101010101" pitchFamily="2" charset="-122"/>
                <a:cs typeface="Times New Roman" panose="02020603050405020304" pitchFamily="18" charset="0"/>
              </a:rPr>
              <a:t>羊腿、虎爪</a:t>
            </a:r>
            <a:r>
              <a:rPr lang="en-US" altLang="zh-CN" sz="1600" b="1" dirty="0">
                <a:solidFill>
                  <a:srgbClr val="000000"/>
                </a:solidFill>
                <a:effectLst/>
                <a:ea typeface="宋体" panose="02010600030101010101" pitchFamily="2" charset="-122"/>
                <a:cs typeface="Times New Roman" panose="02020603050405020304" pitchFamily="18" charset="0"/>
              </a:rPr>
              <a:t> / </a:t>
            </a:r>
            <a:r>
              <a:rPr lang="zh-CN" altLang="zh-CN" sz="1600" b="1" dirty="0">
                <a:solidFill>
                  <a:srgbClr val="000000"/>
                </a:solidFill>
                <a:effectLst/>
                <a:ea typeface="宋体" panose="02010600030101010101" pitchFamily="2" charset="-122"/>
                <a:cs typeface="Times New Roman" panose="02020603050405020304" pitchFamily="18" charset="0"/>
              </a:rPr>
              <a:t>杏仁、露珠、新月、起伏的波浪</a:t>
            </a:r>
            <a:r>
              <a:rPr lang="zh-CN"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b="1" i="1" kern="0" dirty="0">
                <a:solidFill>
                  <a:srgbClr val="000000"/>
                </a:solidFill>
                <a:effectLst/>
                <a:latin typeface="Times New Roman" panose="02020603050405020304" pitchFamily="18" charset="0"/>
                <a:ea typeface="宋体" panose="02010600030101010101" pitchFamily="2" charset="-122"/>
              </a:rPr>
              <a:t>the sheep leg, the tiger’s claw, </a:t>
            </a:r>
            <a:r>
              <a:rPr lang="en-US" altLang="zh-CN" sz="1600" b="1" kern="0" dirty="0">
                <a:solidFill>
                  <a:srgbClr val="000000"/>
                </a:solidFill>
                <a:effectLst/>
                <a:latin typeface="Times New Roman" panose="02020603050405020304" pitchFamily="18" charset="0"/>
                <a:ea typeface="宋体" panose="02010600030101010101" pitchFamily="2" charset="-122"/>
              </a:rPr>
              <a:t>/ </a:t>
            </a:r>
            <a:r>
              <a:rPr lang="en-US" altLang="zh-CN" sz="1600" b="1" i="1" kern="0" dirty="0">
                <a:solidFill>
                  <a:srgbClr val="000000"/>
                </a:solidFill>
                <a:effectLst/>
                <a:latin typeface="Times New Roman" panose="02020603050405020304" pitchFamily="18" charset="0"/>
                <a:ea typeface="宋体" panose="02010600030101010101" pitchFamily="2" charset="-122"/>
              </a:rPr>
              <a:t>an apricot kernel, a dewdrop, the new moon,</a:t>
            </a:r>
            <a:r>
              <a:rPr lang="en-US" altLang="zh-CN" sz="1600" b="1" kern="0" dirty="0">
                <a:solidFill>
                  <a:srgbClr val="000000"/>
                </a:solidFill>
                <a:effectLst/>
                <a:latin typeface="Times New Roman" panose="02020603050405020304" pitchFamily="18" charset="0"/>
                <a:ea typeface="宋体" panose="02010600030101010101" pitchFamily="2" charset="-122"/>
              </a:rPr>
              <a:t> </a:t>
            </a:r>
            <a:r>
              <a:rPr lang="en-US" altLang="zh-CN" sz="1600" b="1" i="1" kern="0" dirty="0">
                <a:solidFill>
                  <a:srgbClr val="000000"/>
                </a:solidFill>
                <a:effectLst/>
                <a:latin typeface="Times New Roman" panose="02020603050405020304" pitchFamily="18" charset="0"/>
                <a:ea typeface="宋体" panose="02010600030101010101" pitchFamily="2" charset="-122"/>
              </a:rPr>
              <a:t>the wave rising and falling</a:t>
            </a:r>
            <a:r>
              <a:rPr lang="zh-CN"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130000"/>
              </a:lnSpc>
              <a:buFont typeface="Arial" panose="020B0604020202020204" pitchFamily="34" charset="0"/>
              <a:buChar char="•"/>
            </a:pPr>
            <a:r>
              <a:rPr lang="zh-CN" altLang="en-US" sz="1600" b="1" dirty="0">
                <a:solidFill>
                  <a:srgbClr val="006600"/>
                </a:solidFill>
                <a:effectLst/>
                <a:latin typeface="Times New Roman" panose="02020603050405020304" pitchFamily="18" charset="0"/>
                <a:ea typeface="宋体" panose="02010600030101010101" pitchFamily="2" charset="-122"/>
              </a:rPr>
              <a:t>诠释</a:t>
            </a:r>
            <a:r>
              <a:rPr lang="zh-CN" altLang="zh-CN" sz="1600" b="1" dirty="0">
                <a:solidFill>
                  <a:srgbClr val="006600"/>
                </a:solidFill>
                <a:latin typeface="Times New Roman" panose="02020603050405020304" pitchFamily="18" charset="0"/>
                <a:cs typeface="Times New Roman" panose="02020603050405020304" pitchFamily="18" charset="0"/>
              </a:rPr>
              <a:t>中国书法的形构美和疏密错落美</a:t>
            </a:r>
            <a:r>
              <a:rPr lang="zh-CN" altLang="en-US" sz="1600" b="1" dirty="0">
                <a:solidFill>
                  <a:srgbClr val="006600"/>
                </a:solidFill>
                <a:latin typeface="Times New Roman" panose="02020603050405020304" pitchFamily="18" charset="0"/>
                <a:cs typeface="Times New Roman" panose="02020603050405020304" pitchFamily="18" charset="0"/>
              </a:rPr>
              <a:t>：</a:t>
            </a:r>
            <a:r>
              <a:rPr lang="en-US" altLang="zh-CN" sz="1600" b="1" dirty="0">
                <a:solidFill>
                  <a:srgbClr val="000000"/>
                </a:solidFill>
                <a:effectLst/>
                <a:latin typeface="Times New Roman" panose="02020603050405020304" pitchFamily="18" charset="0"/>
                <a:ea typeface="宋体" panose="02010600030101010101" pitchFamily="2" charset="-122"/>
              </a:rPr>
              <a:t>“slowly drifts across”</a:t>
            </a:r>
            <a:r>
              <a:rPr lang="zh-CN"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b="1" dirty="0">
                <a:solidFill>
                  <a:srgbClr val="000000"/>
                </a:solidFill>
                <a:effectLst/>
                <a:latin typeface="Times New Roman" panose="02020603050405020304" pitchFamily="18" charset="0"/>
                <a:ea typeface="宋体" panose="02010600030101010101" pitchFamily="2" charset="-122"/>
              </a:rPr>
              <a:t>“falling”</a:t>
            </a:r>
            <a:r>
              <a:rPr lang="zh-CN"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b="1" dirty="0">
                <a:solidFill>
                  <a:srgbClr val="000000"/>
                </a:solidFill>
                <a:effectLst/>
                <a:latin typeface="Times New Roman" panose="02020603050405020304" pitchFamily="18" charset="0"/>
                <a:ea typeface="宋体" panose="02010600030101010101" pitchFamily="2" charset="-122"/>
              </a:rPr>
              <a:t>“rising and falling”</a:t>
            </a:r>
            <a:r>
              <a:rPr lang="zh-CN"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等各类动词形式的运用，勾勒出中国书法艺术特有的生命意识和运动感</a:t>
            </a:r>
            <a:r>
              <a:rPr lang="zh-CN" altLang="en-US"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130000"/>
              </a:lnSpc>
              <a:buFont typeface="Arial" panose="020B0604020202020204" pitchFamily="34" charset="0"/>
              <a:buChar char="•"/>
            </a:pPr>
            <a:r>
              <a:rPr lang="zh-CN" altLang="en-US" sz="1600" b="1" dirty="0">
                <a:solidFill>
                  <a:srgbClr val="006600"/>
                </a:solidFill>
                <a:effectLst/>
                <a:latin typeface="Times New Roman" panose="02020603050405020304" pitchFamily="18" charset="0"/>
                <a:ea typeface="宋体" panose="02010600030101010101" pitchFamily="2" charset="-122"/>
                <a:cs typeface="Times New Roman" panose="02020603050405020304" pitchFamily="18" charset="0"/>
              </a:rPr>
              <a:t>诠释</a:t>
            </a:r>
            <a:r>
              <a:rPr lang="zh-CN" altLang="zh-CN" sz="1600" b="1" dirty="0">
                <a:solidFill>
                  <a:srgbClr val="006600"/>
                </a:solidFill>
                <a:latin typeface="Times New Roman" panose="02020603050405020304" pitchFamily="18" charset="0"/>
                <a:cs typeface="Times New Roman" panose="02020603050405020304" pitchFamily="18" charset="0"/>
              </a:rPr>
              <a:t>中国书法</a:t>
            </a:r>
            <a:r>
              <a:rPr lang="zh-CN" altLang="en-US" sz="1600" b="1" dirty="0">
                <a:solidFill>
                  <a:srgbClr val="006600"/>
                </a:solidFill>
                <a:latin typeface="宋体" panose="02010600030101010101" pitchFamily="2" charset="-122"/>
                <a:cs typeface="Times New Roman" panose="02020603050405020304" pitchFamily="18" charset="0"/>
              </a:rPr>
              <a:t>的</a:t>
            </a:r>
            <a:r>
              <a:rPr lang="zh-CN" altLang="zh-CN" sz="1600" b="1" dirty="0">
                <a:solidFill>
                  <a:srgbClr val="006600"/>
                </a:solidFill>
                <a:cs typeface="Times New Roman" panose="02020603050405020304" pitchFamily="18" charset="0"/>
              </a:rPr>
              <a:t>骨法用笔</a:t>
            </a:r>
            <a:r>
              <a:rPr lang="zh-CN" altLang="en-US" sz="1600" b="1" dirty="0">
                <a:solidFill>
                  <a:srgbClr val="006600"/>
                </a:solidFill>
                <a:cs typeface="Times New Roman" panose="02020603050405020304" pitchFamily="18" charset="0"/>
              </a:rPr>
              <a:t>：</a:t>
            </a:r>
            <a:r>
              <a:rPr lang="zh-CN"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正确执笔应如</a:t>
            </a:r>
            <a:r>
              <a:rPr lang="en-US" altLang="zh-CN" sz="1600" b="1" dirty="0">
                <a:solidFill>
                  <a:srgbClr val="000000"/>
                </a:solidFill>
                <a:effectLst/>
                <a:latin typeface="宋体" panose="02010600030101010101" pitchFamily="2" charset="-122"/>
                <a:cs typeface="Times New Roman" panose="02020603050405020304" pitchFamily="18" charset="0"/>
              </a:rPr>
              <a:t>“</a:t>
            </a:r>
            <a:r>
              <a:rPr lang="zh-CN" altLang="zh-CN" sz="1600" b="1" dirty="0">
                <a:solidFill>
                  <a:srgbClr val="000000"/>
                </a:solidFill>
                <a:effectLst/>
                <a:ea typeface="宋体" panose="02010600030101010101" pitchFamily="2" charset="-122"/>
                <a:cs typeface="Times New Roman" panose="02020603050405020304" pitchFamily="18" charset="0"/>
              </a:rPr>
              <a:t>仙鹤伸展开来的腿</a:t>
            </a:r>
            <a:r>
              <a:rPr lang="en-US" altLang="zh-CN" sz="1600" b="1" dirty="0">
                <a:solidFill>
                  <a:srgbClr val="000000"/>
                </a:solidFill>
                <a:effectLst/>
                <a:ea typeface="宋体" panose="02010600030101010101" pitchFamily="2" charset="-122"/>
                <a:cs typeface="Times New Roman" panose="02020603050405020304" pitchFamily="18" charset="0"/>
              </a:rPr>
              <a:t>”</a:t>
            </a:r>
            <a:r>
              <a:rPr lang="zh-CN"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b="1" dirty="0">
                <a:solidFill>
                  <a:srgbClr val="000000"/>
                </a:solidFill>
                <a:effectLst/>
                <a:latin typeface="Times New Roman" panose="02020603050405020304" pitchFamily="18" charset="0"/>
                <a:ea typeface="宋体" panose="02010600030101010101" pitchFamily="2" charset="-122"/>
              </a:rPr>
              <a:t>like the outstretched leg of a crane</a:t>
            </a:r>
            <a:r>
              <a:rPr lang="zh-CN"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），书写时应五指齐力才能赋予笔画以骨感（</a:t>
            </a:r>
            <a:r>
              <a:rPr lang="en-US" altLang="zh-CN" sz="1600" b="1" dirty="0">
                <a:solidFill>
                  <a:srgbClr val="000000"/>
                </a:solidFill>
                <a:effectLst/>
                <a:latin typeface="Times New Roman" panose="02020603050405020304" pitchFamily="18" charset="0"/>
                <a:ea typeface="宋体" panose="02010600030101010101" pitchFamily="2" charset="-122"/>
              </a:rPr>
              <a:t>The strength of your hand / will give the stroke its bone</a:t>
            </a:r>
            <a:r>
              <a:rPr lang="zh-CN"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），这是诗人对的理解。</a:t>
            </a:r>
            <a:endParaRPr lang="en-US" altLang="zh-CN" sz="1600" b="1"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endParaRPr lang="en-US" altLang="zh-CN" sz="1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zh-CN" altLang="en-US" sz="1600" b="1" dirty="0">
                <a:solidFill>
                  <a:srgbClr val="811C17"/>
                </a:solidFill>
                <a:latin typeface="Times New Roman" panose="02020603050405020304" pitchFamily="18" charset="0"/>
                <a:ea typeface="宋体" panose="02010600030101010101" pitchFamily="2" charset="-122"/>
                <a:cs typeface="Times New Roman" panose="02020603050405020304" pitchFamily="18" charset="0"/>
              </a:rPr>
              <a:t>符合适应性：</a:t>
            </a:r>
            <a:r>
              <a:rPr lang="zh-CN" altLang="zh-CN" sz="16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诗人将书法写作看作是体验人生百味过程中的一种调味汁，故诗歌标题暗示诗人将通过意象叠加</a:t>
            </a:r>
            <a:r>
              <a:rPr lang="en-US" altLang="zh-CN" sz="1600" b="1" dirty="0">
                <a:solidFill>
                  <a:srgbClr val="002060"/>
                </a:solidFill>
                <a:effectLst/>
                <a:latin typeface="宋体" panose="02010600030101010101" pitchFamily="2" charset="-122"/>
                <a:cs typeface="Times New Roman" panose="02020603050405020304" pitchFamily="18" charset="0"/>
              </a:rPr>
              <a:t>“</a:t>
            </a:r>
            <a:r>
              <a:rPr lang="zh-CN" altLang="zh-CN" sz="1600" b="1" dirty="0">
                <a:solidFill>
                  <a:srgbClr val="002060"/>
                </a:solidFill>
                <a:effectLst/>
                <a:ea typeface="宋体" panose="02010600030101010101" pitchFamily="2" charset="-122"/>
                <a:cs typeface="Times New Roman" panose="02020603050405020304" pitchFamily="18" charset="0"/>
              </a:rPr>
              <a:t>直呈其是</a:t>
            </a:r>
            <a:r>
              <a:rPr lang="en-US" altLang="zh-CN" sz="1600" b="1" dirty="0">
                <a:solidFill>
                  <a:srgbClr val="002060"/>
                </a:solidFill>
                <a:effectLst/>
                <a:ea typeface="宋体" panose="02010600030101010101" pitchFamily="2" charset="-122"/>
                <a:cs typeface="Times New Roman" panose="02020603050405020304" pitchFamily="18" charset="0"/>
              </a:rPr>
              <a:t>”</a:t>
            </a:r>
            <a:r>
              <a:rPr lang="zh-CN" altLang="zh-CN" sz="16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的方式向读者展示了中国书法艺术的形构美，而且还将通过</a:t>
            </a:r>
            <a:r>
              <a:rPr lang="en-US" altLang="zh-CN" sz="1600" b="1" dirty="0">
                <a:solidFill>
                  <a:srgbClr val="002060"/>
                </a:solidFill>
                <a:effectLst/>
                <a:latin typeface="宋体" panose="02010600030101010101" pitchFamily="2" charset="-122"/>
                <a:cs typeface="Times New Roman" panose="02020603050405020304" pitchFamily="18" charset="0"/>
              </a:rPr>
              <a:t>“</a:t>
            </a:r>
            <a:r>
              <a:rPr lang="zh-CN" altLang="zh-CN" sz="1600" b="1" dirty="0">
                <a:solidFill>
                  <a:srgbClr val="002060"/>
                </a:solidFill>
                <a:effectLst/>
                <a:ea typeface="宋体" panose="02010600030101010101" pitchFamily="2" charset="-122"/>
                <a:cs typeface="Times New Roman" panose="02020603050405020304" pitchFamily="18" charset="0"/>
              </a:rPr>
              <a:t>意指</a:t>
            </a:r>
            <a:r>
              <a:rPr lang="en-US" altLang="zh-CN" sz="1600" b="1" dirty="0">
                <a:solidFill>
                  <a:srgbClr val="002060"/>
                </a:solidFill>
                <a:effectLst/>
                <a:ea typeface="宋体" panose="02010600030101010101" pitchFamily="2" charset="-122"/>
                <a:cs typeface="Times New Roman" panose="02020603050405020304" pitchFamily="18" charset="0"/>
              </a:rPr>
              <a:t>”</a:t>
            </a:r>
            <a:r>
              <a:rPr lang="zh-CN" altLang="zh-CN" sz="1600" b="1"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的方式表明诗人对人生的思考和感悟。</a:t>
            </a:r>
            <a:endParaRPr lang="zh-CN" altLang="en-US" sz="1600" b="1" dirty="0">
              <a:solidFill>
                <a:srgbClr val="002060"/>
              </a:solidFill>
            </a:endParaRPr>
          </a:p>
        </p:txBody>
      </p:sp>
    </p:spTree>
    <p:extLst>
      <p:ext uri="{BB962C8B-B14F-4D97-AF65-F5344CB8AC3E}">
        <p14:creationId xmlns:p14="http://schemas.microsoft.com/office/powerpoint/2010/main" xmlns="" val="2016824817"/>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F5EC7963-89AA-4EF9-820E-025177EB8699}"/>
              </a:ext>
            </a:extLst>
          </p:cNvPr>
          <p:cNvSpPr txBox="1"/>
          <p:nvPr/>
        </p:nvSpPr>
        <p:spPr>
          <a:xfrm>
            <a:off x="611560" y="908720"/>
            <a:ext cx="5400600" cy="4893647"/>
          </a:xfrm>
          <a:prstGeom prst="rect">
            <a:avLst/>
          </a:prstGeom>
          <a:noFill/>
        </p:spPr>
        <p:txBody>
          <a:bodyPr wrap="square" rtlCol="0">
            <a:spAutoFit/>
          </a:bodyPr>
          <a:lstStyle/>
          <a:p>
            <a:pPr>
              <a:lnSpc>
                <a:spcPct val="150000"/>
              </a:lnSpc>
            </a:pPr>
            <a:r>
              <a:rPr lang="zh-CN" altLang="zh-CN" sz="1600" b="1" kern="100" dirty="0">
                <a:solidFill>
                  <a:srgbClr val="002060"/>
                </a:solidFill>
                <a:effectLst/>
                <a:latin typeface="新宋体" panose="02010609030101010101" pitchFamily="49" charset="-122"/>
                <a:ea typeface="新宋体" panose="02010609030101010101" pitchFamily="49" charset="-122"/>
                <a:cs typeface="Times New Roman" panose="02020603050405020304" pitchFamily="18" charset="0"/>
              </a:rPr>
              <a:t>霍华德•奈莫洛夫</a:t>
            </a:r>
            <a:r>
              <a:rPr lang="en-US" altLang="zh-CN" sz="1600" b="1" kern="100" dirty="0">
                <a:solidFill>
                  <a:srgbClr val="002060"/>
                </a:solidFill>
                <a:latin typeface="新宋体" panose="02010609030101010101" pitchFamily="49" charset="-122"/>
                <a:ea typeface="新宋体" panose="02010609030101010101" pitchFamily="49" charset="-122"/>
                <a:cs typeface="Times New Roman" panose="02020603050405020304" pitchFamily="18" charset="0"/>
              </a:rPr>
              <a:t> </a:t>
            </a:r>
            <a:r>
              <a:rPr lang="zh-CN" altLang="en-US" sz="1600" b="1" kern="100" dirty="0">
                <a:solidFill>
                  <a:srgbClr val="002060"/>
                </a:solidFill>
                <a:latin typeface="新宋体" panose="02010609030101010101" pitchFamily="49" charset="-122"/>
                <a:ea typeface="新宋体" panose="02010609030101010101" pitchFamily="49" charset="-122"/>
                <a:cs typeface="Times New Roman" panose="02020603050405020304" pitchFamily="18" charset="0"/>
              </a:rPr>
              <a:t>（</a:t>
            </a:r>
            <a:r>
              <a:rPr lang="en-US" altLang="zh-CN" sz="1600" b="1" dirty="0">
                <a:ea typeface="新宋体" panose="02010609030101010101" pitchFamily="49" charset="-122"/>
              </a:rPr>
              <a:t>Howard Nemerov</a:t>
            </a:r>
            <a:r>
              <a:rPr lang="zh-CN" altLang="en-US" sz="1600" b="1" dirty="0">
                <a:ea typeface="新宋体" panose="02010609030101010101" pitchFamily="49" charset="-122"/>
              </a:rPr>
              <a:t>，</a:t>
            </a:r>
            <a:r>
              <a:rPr lang="en-US" altLang="zh-CN" sz="1600" b="1" dirty="0">
                <a:ea typeface="新宋体" panose="02010609030101010101" pitchFamily="49" charset="-122"/>
              </a:rPr>
              <a:t>1920-1991</a:t>
            </a:r>
            <a:r>
              <a:rPr lang="zh-CN" altLang="en-US" sz="1600" b="1" kern="100" dirty="0">
                <a:solidFill>
                  <a:srgbClr val="002060"/>
                </a:solidFill>
                <a:latin typeface="新宋体" panose="02010609030101010101" pitchFamily="49" charset="-122"/>
                <a:ea typeface="新宋体" panose="02010609030101010101" pitchFamily="49" charset="-122"/>
                <a:cs typeface="Times New Roman" panose="02020603050405020304" pitchFamily="18" charset="0"/>
              </a:rPr>
              <a:t>）</a:t>
            </a:r>
            <a:endParaRPr lang="en-US" altLang="zh-CN" sz="1600" b="1" kern="100" dirty="0">
              <a:effectLst/>
              <a:latin typeface="新宋体" panose="02010609030101010101" pitchFamily="49" charset="-122"/>
              <a:ea typeface="新宋体" panose="02010609030101010101" pitchFamily="49" charset="-122"/>
              <a:cs typeface="Times New Roman" panose="02020603050405020304" pitchFamily="18" charset="0"/>
            </a:endParaRPr>
          </a:p>
          <a:p>
            <a:pPr marL="342900" indent="-342900">
              <a:lnSpc>
                <a:spcPct val="150000"/>
              </a:lnSpc>
              <a:buFont typeface="+mj-lt"/>
              <a:buAutoNum type="arabicPeriod"/>
            </a:pPr>
            <a:r>
              <a:rPr lang="zh-CN" altLang="zh-CN" sz="1600" b="1" kern="100" dirty="0">
                <a:effectLst/>
                <a:latin typeface="新宋体" panose="02010609030101010101" pitchFamily="49" charset="-122"/>
                <a:ea typeface="新宋体" panose="02010609030101010101" pitchFamily="49" charset="-122"/>
                <a:cs typeface="Times New Roman" panose="02020603050405020304" pitchFamily="18" charset="0"/>
              </a:rPr>
              <a:t>美国当代有名的桂冠</a:t>
            </a:r>
            <a:r>
              <a:rPr lang="zh-CN" altLang="zh-CN" sz="1600" b="1" kern="100" dirty="0" smtClean="0">
                <a:effectLst/>
                <a:latin typeface="新宋体" panose="02010609030101010101" pitchFamily="49" charset="-122"/>
                <a:ea typeface="新宋体" panose="02010609030101010101" pitchFamily="49" charset="-122"/>
                <a:cs typeface="Times New Roman" panose="02020603050405020304" pitchFamily="18" charset="0"/>
              </a:rPr>
              <a:t>诗</a:t>
            </a:r>
            <a:r>
              <a:rPr lang="zh-CN" altLang="en-US" sz="1600" b="1" kern="100" dirty="0" smtClean="0">
                <a:latin typeface="新宋体" panose="02010609030101010101" pitchFamily="49" charset="-122"/>
                <a:ea typeface="新宋体" panose="02010609030101010101" pitchFamily="49" charset="-122"/>
                <a:cs typeface="Times New Roman" panose="02020603050405020304" pitchFamily="18" charset="0"/>
              </a:rPr>
              <a:t>人</a:t>
            </a:r>
            <a:r>
              <a:rPr lang="zh-CN" altLang="en-US" sz="1600" b="1" kern="100" dirty="0" smtClean="0">
                <a:effectLst/>
                <a:latin typeface="新宋体" panose="02010609030101010101" pitchFamily="49" charset="-122"/>
                <a:ea typeface="新宋体" panose="02010609030101010101" pitchFamily="49" charset="-122"/>
                <a:cs typeface="Times New Roman" panose="02020603050405020304" pitchFamily="18" charset="0"/>
              </a:rPr>
              <a:t>，</a:t>
            </a:r>
            <a:r>
              <a:rPr lang="zh-CN" altLang="en-US" sz="1600" b="1" kern="100" dirty="0">
                <a:effectLst/>
                <a:latin typeface="新宋体" panose="02010609030101010101" pitchFamily="49" charset="-122"/>
                <a:ea typeface="新宋体" panose="02010609030101010101" pitchFamily="49" charset="-122"/>
                <a:cs typeface="Times New Roman" panose="02020603050405020304" pitchFamily="18" charset="0"/>
              </a:rPr>
              <a:t>常</a:t>
            </a:r>
            <a:r>
              <a:rPr lang="zh-CN" altLang="zh-CN" sz="1600" b="1" kern="100" dirty="0">
                <a:effectLst/>
                <a:latin typeface="新宋体" panose="02010609030101010101" pitchFamily="49" charset="-122"/>
                <a:ea typeface="新宋体" panose="02010609030101010101" pitchFamily="49" charset="-122"/>
                <a:cs typeface="Times New Roman" panose="02020603050405020304" pitchFamily="18" charset="0"/>
              </a:rPr>
              <a:t>以十八世纪特有的睿智话语来表达他对现代社会和现代人的异化和支离破碎现象的忧虑</a:t>
            </a:r>
            <a:r>
              <a:rPr lang="zh-CN" altLang="en-US" sz="1600" b="1" kern="100" dirty="0">
                <a:latin typeface="新宋体" panose="02010609030101010101" pitchFamily="49" charset="-122"/>
                <a:ea typeface="新宋体" panose="02010609030101010101" pitchFamily="49" charset="-122"/>
                <a:cs typeface="Times New Roman" panose="02020603050405020304" pitchFamily="18" charset="0"/>
              </a:rPr>
              <a:t>，其</a:t>
            </a:r>
            <a:r>
              <a:rPr lang="zh-CN" altLang="zh-CN" sz="1600" b="1" kern="100" dirty="0">
                <a:effectLst/>
                <a:latin typeface="新宋体" panose="02010609030101010101" pitchFamily="49" charset="-122"/>
                <a:ea typeface="新宋体" panose="02010609030101010101" pitchFamily="49" charset="-122"/>
                <a:cs typeface="Times New Roman" panose="02020603050405020304" pitchFamily="18" charset="0"/>
              </a:rPr>
              <a:t>诗歌以严肃又带有玄学诗的机智而著称。</a:t>
            </a:r>
            <a:r>
              <a:rPr lang="en-US" altLang="zh-CN" sz="1600" b="1" kern="100" dirty="0">
                <a:effectLst/>
                <a:latin typeface="新宋体" panose="02010609030101010101" pitchFamily="49" charset="-122"/>
                <a:ea typeface="新宋体" panose="02010609030101010101" pitchFamily="49" charset="-122"/>
                <a:cs typeface="Times New Roman" panose="02020603050405020304" pitchFamily="18" charset="0"/>
              </a:rPr>
              <a:t> </a:t>
            </a:r>
          </a:p>
          <a:p>
            <a:pPr marL="342900" indent="-342900">
              <a:lnSpc>
                <a:spcPct val="150000"/>
              </a:lnSpc>
              <a:buFont typeface="+mj-lt"/>
              <a:buAutoNum type="arabicPeriod"/>
            </a:pPr>
            <a:r>
              <a:rPr lang="zh-CN" altLang="zh-CN" sz="1600" b="1" kern="100" dirty="0">
                <a:effectLst/>
                <a:latin typeface="新宋体" panose="02010609030101010101" pitchFamily="49" charset="-122"/>
                <a:ea typeface="新宋体" panose="02010609030101010101" pitchFamily="49" charset="-122"/>
                <a:cs typeface="Times New Roman" panose="02020603050405020304" pitchFamily="18" charset="0"/>
              </a:rPr>
              <a:t>奈莫洛夫一生经历了两次世界大战，曾在空军服役。</a:t>
            </a:r>
            <a:r>
              <a:rPr lang="zh-CN" altLang="en-US" sz="1600" b="1" kern="100" dirty="0">
                <a:effectLst/>
                <a:latin typeface="新宋体" panose="02010609030101010101" pitchFamily="49" charset="-122"/>
                <a:ea typeface="新宋体" panose="02010609030101010101" pitchFamily="49" charset="-122"/>
                <a:cs typeface="Times New Roman" panose="02020603050405020304" pitchFamily="18" charset="0"/>
              </a:rPr>
              <a:t>他所处的时代，</a:t>
            </a:r>
            <a:r>
              <a:rPr lang="zh-CN" altLang="zh-CN" sz="1600" b="1" kern="100" dirty="0">
                <a:effectLst/>
                <a:latin typeface="新宋体" panose="02010609030101010101" pitchFamily="49" charset="-122"/>
                <a:ea typeface="新宋体" panose="02010609030101010101" pitchFamily="49" charset="-122"/>
                <a:cs typeface="Times New Roman" panose="02020603050405020304" pitchFamily="18" charset="0"/>
              </a:rPr>
              <a:t>政局动荡不安、经济腐败丛生、军备竞赛紧张，社会文化生活支离破碎，宗教信仰迷失、人们惶惶不可终日。正是在这样的社会</a:t>
            </a:r>
            <a:r>
              <a:rPr lang="zh-CN" altLang="zh-CN" sz="1600" b="1" kern="100" dirty="0">
                <a:latin typeface="新宋体" panose="02010609030101010101" pitchFamily="49" charset="-122"/>
                <a:ea typeface="新宋体" panose="02010609030101010101" pitchFamily="49" charset="-122"/>
                <a:cs typeface="Times New Roman" panose="02020603050405020304" pitchFamily="18" charset="0"/>
              </a:rPr>
              <a:t>背景下</a:t>
            </a:r>
            <a:r>
              <a:rPr lang="zh-CN" altLang="en-US" sz="1600" b="1" kern="100" dirty="0">
                <a:latin typeface="新宋体" panose="02010609030101010101" pitchFamily="49" charset="-122"/>
                <a:ea typeface="新宋体" panose="02010609030101010101" pitchFamily="49" charset="-122"/>
                <a:cs typeface="Times New Roman" panose="02020603050405020304" pitchFamily="18" charset="0"/>
              </a:rPr>
              <a:t>，</a:t>
            </a:r>
            <a:r>
              <a:rPr lang="zh-CN" altLang="zh-CN" sz="1600" b="1" kern="100" dirty="0">
                <a:latin typeface="新宋体" panose="02010609030101010101" pitchFamily="49" charset="-122"/>
                <a:ea typeface="新宋体" panose="02010609030101010101" pitchFamily="49" charset="-122"/>
                <a:cs typeface="Times New Roman" panose="02020603050405020304" pitchFamily="18" charset="0"/>
              </a:rPr>
              <a:t>奈莫洛夫忐忑不安</a:t>
            </a:r>
            <a:r>
              <a:rPr lang="zh-CN" altLang="zh-CN" sz="1600" b="1" kern="100" dirty="0">
                <a:effectLst/>
                <a:latin typeface="新宋体" panose="02010609030101010101" pitchFamily="49" charset="-122"/>
                <a:ea typeface="新宋体" panose="02010609030101010101" pitchFamily="49" charset="-122"/>
                <a:cs typeface="Times New Roman" panose="02020603050405020304" pitchFamily="18" charset="0"/>
              </a:rPr>
              <a:t>地书写着他对这个世界的认识和思考。</a:t>
            </a:r>
            <a:endParaRPr lang="en-US" altLang="zh-CN" sz="1600" b="1" kern="100" dirty="0">
              <a:effectLst/>
              <a:latin typeface="新宋体" panose="02010609030101010101" pitchFamily="49" charset="-122"/>
              <a:ea typeface="新宋体" panose="02010609030101010101" pitchFamily="49" charset="-122"/>
              <a:cs typeface="Times New Roman" panose="02020603050405020304" pitchFamily="18" charset="0"/>
            </a:endParaRPr>
          </a:p>
          <a:p>
            <a:pPr marL="342900" indent="-342900">
              <a:lnSpc>
                <a:spcPct val="150000"/>
              </a:lnSpc>
              <a:buFont typeface="+mj-lt"/>
              <a:buAutoNum type="arabicPeriod"/>
            </a:pPr>
            <a:r>
              <a:rPr lang="zh-CN" altLang="zh-CN" sz="1600" b="1" kern="100" dirty="0">
                <a:effectLst/>
                <a:latin typeface="新宋体" panose="02010609030101010101" pitchFamily="49" charset="-122"/>
                <a:ea typeface="新宋体" panose="02010609030101010101" pitchFamily="49" charset="-122"/>
                <a:cs typeface="Times New Roman" panose="02020603050405020304" pitchFamily="18" charset="0"/>
              </a:rPr>
              <a:t>奈莫洛夫的诗作《书写》（</a:t>
            </a:r>
            <a:r>
              <a:rPr lang="en-US" altLang="zh-CN" sz="1600" b="1" kern="100" dirty="0">
                <a:effectLst/>
                <a:ea typeface="新宋体" panose="02010609030101010101" pitchFamily="49" charset="-122"/>
                <a:cs typeface="Times New Roman" panose="02020603050405020304" pitchFamily="18" charset="0"/>
              </a:rPr>
              <a:t>Writing</a:t>
            </a:r>
            <a:r>
              <a:rPr lang="zh-CN" altLang="zh-CN" sz="1600" b="1" kern="100" dirty="0">
                <a:effectLst/>
                <a:latin typeface="新宋体" panose="02010609030101010101" pitchFamily="49" charset="-122"/>
                <a:ea typeface="新宋体" panose="02010609030101010101" pitchFamily="49" charset="-122"/>
                <a:cs typeface="Times New Roman" panose="02020603050405020304" pitchFamily="18" charset="0"/>
              </a:rPr>
              <a:t>）是一首典型的从欣赏中国书法的形构美，进而引发诗人对</a:t>
            </a:r>
            <a:r>
              <a:rPr lang="zh-CN" altLang="zh-CN" sz="1600" b="1" kern="100" dirty="0">
                <a:solidFill>
                  <a:srgbClr val="811C17"/>
                </a:solidFill>
                <a:effectLst/>
                <a:latin typeface="新宋体" panose="02010609030101010101" pitchFamily="49" charset="-122"/>
                <a:ea typeface="新宋体" panose="02010609030101010101" pitchFamily="49" charset="-122"/>
                <a:cs typeface="Times New Roman" panose="02020603050405020304" pitchFamily="18" charset="0"/>
              </a:rPr>
              <a:t>艺术、人生和宇宙</a:t>
            </a:r>
            <a:r>
              <a:rPr lang="zh-CN" altLang="zh-CN" sz="1600" b="1" kern="100" dirty="0">
                <a:effectLst/>
                <a:latin typeface="新宋体" panose="02010609030101010101" pitchFamily="49" charset="-122"/>
                <a:ea typeface="新宋体" panose="02010609030101010101" pitchFamily="49" charset="-122"/>
                <a:cs typeface="Times New Roman" panose="02020603050405020304" pitchFamily="18" charset="0"/>
              </a:rPr>
              <a:t>三者之间关系思考的哲理诗。</a:t>
            </a:r>
            <a:endParaRPr lang="zh-CN" altLang="en-US" sz="1600" b="1" dirty="0">
              <a:latin typeface="新宋体" panose="02010609030101010101" pitchFamily="49" charset="-122"/>
              <a:ea typeface="新宋体" panose="02010609030101010101" pitchFamily="49" charset="-122"/>
            </a:endParaRPr>
          </a:p>
        </p:txBody>
      </p:sp>
      <p:pic>
        <p:nvPicPr>
          <p:cNvPr id="7" name="图片 6">
            <a:extLst>
              <a:ext uri="{FF2B5EF4-FFF2-40B4-BE49-F238E27FC236}">
                <a16:creationId xmlns:a16="http://schemas.microsoft.com/office/drawing/2014/main" xmlns="" id="{A8D3A553-DFF1-449F-88AE-8D6C9C84506E}"/>
              </a:ext>
            </a:extLst>
          </p:cNvPr>
          <p:cNvPicPr>
            <a:picLocks noChangeAspect="1"/>
          </p:cNvPicPr>
          <p:nvPr/>
        </p:nvPicPr>
        <p:blipFill>
          <a:blip r:embed="rId2" cstate="print"/>
          <a:stretch>
            <a:fillRect/>
          </a:stretch>
        </p:blipFill>
        <p:spPr>
          <a:xfrm>
            <a:off x="5945583" y="1415213"/>
            <a:ext cx="3024336" cy="3024336"/>
          </a:xfrm>
          <a:prstGeom prst="rect">
            <a:avLst/>
          </a:prstGeom>
        </p:spPr>
      </p:pic>
    </p:spTree>
    <p:extLst>
      <p:ext uri="{BB962C8B-B14F-4D97-AF65-F5344CB8AC3E}">
        <p14:creationId xmlns:p14="http://schemas.microsoft.com/office/powerpoint/2010/main" xmlns="" val="2777520946"/>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21D7442-A9A0-4BCD-B20F-1BF3596142F3}"/>
              </a:ext>
            </a:extLst>
          </p:cNvPr>
          <p:cNvPicPr>
            <a:picLocks noChangeAspect="1"/>
          </p:cNvPicPr>
          <p:nvPr/>
        </p:nvPicPr>
        <p:blipFill>
          <a:blip r:embed="rId2" cstate="print"/>
          <a:stretch>
            <a:fillRect/>
          </a:stretch>
        </p:blipFill>
        <p:spPr>
          <a:xfrm>
            <a:off x="390594" y="4509120"/>
            <a:ext cx="2880320" cy="1904852"/>
          </a:xfrm>
          <a:prstGeom prst="rect">
            <a:avLst/>
          </a:prstGeom>
        </p:spPr>
      </p:pic>
      <p:pic>
        <p:nvPicPr>
          <p:cNvPr id="5" name="图片 4">
            <a:extLst>
              <a:ext uri="{FF2B5EF4-FFF2-40B4-BE49-F238E27FC236}">
                <a16:creationId xmlns:a16="http://schemas.microsoft.com/office/drawing/2014/main" xmlns="" id="{F0F2C071-6B6A-4D76-BC70-05AFAD50AD0B}"/>
              </a:ext>
            </a:extLst>
          </p:cNvPr>
          <p:cNvPicPr>
            <a:picLocks noChangeAspect="1"/>
          </p:cNvPicPr>
          <p:nvPr/>
        </p:nvPicPr>
        <p:blipFill>
          <a:blip r:embed="rId3" cstate="print"/>
          <a:stretch>
            <a:fillRect/>
          </a:stretch>
        </p:blipFill>
        <p:spPr>
          <a:xfrm>
            <a:off x="395536" y="584684"/>
            <a:ext cx="2965123" cy="3816424"/>
          </a:xfrm>
          <a:prstGeom prst="rect">
            <a:avLst/>
          </a:prstGeom>
        </p:spPr>
      </p:pic>
      <p:sp>
        <p:nvSpPr>
          <p:cNvPr id="2" name="文本框 1">
            <a:extLst>
              <a:ext uri="{FF2B5EF4-FFF2-40B4-BE49-F238E27FC236}">
                <a16:creationId xmlns:a16="http://schemas.microsoft.com/office/drawing/2014/main" xmlns="" id="{274BB66F-EA69-4036-A7EB-063D4B0C3FE6}"/>
              </a:ext>
            </a:extLst>
          </p:cNvPr>
          <p:cNvSpPr txBox="1"/>
          <p:nvPr/>
        </p:nvSpPr>
        <p:spPr>
          <a:xfrm>
            <a:off x="4067943" y="620688"/>
            <a:ext cx="1944217" cy="307777"/>
          </a:xfrm>
          <a:prstGeom prst="rect">
            <a:avLst/>
          </a:prstGeom>
          <a:noFill/>
        </p:spPr>
        <p:txBody>
          <a:bodyPr wrap="square" rtlCol="0">
            <a:spAutoFit/>
          </a:bodyPr>
          <a:lstStyle/>
          <a:p>
            <a:r>
              <a:rPr lang="zh-CN" altLang="en-US" sz="1400" b="1" dirty="0">
                <a:solidFill>
                  <a:schemeClr val="accent6">
                    <a:lumMod val="50000"/>
                  </a:schemeClr>
                </a:solidFill>
              </a:rPr>
              <a:t>草书 </a:t>
            </a:r>
            <a:r>
              <a:rPr lang="en-US" altLang="zh-CN" sz="1400" b="1" dirty="0">
                <a:solidFill>
                  <a:schemeClr val="accent6">
                    <a:lumMod val="50000"/>
                  </a:schemeClr>
                </a:solidFill>
              </a:rPr>
              <a:t>vs. </a:t>
            </a:r>
            <a:r>
              <a:rPr lang="zh-CN" altLang="en-US" sz="1400" b="1" dirty="0">
                <a:solidFill>
                  <a:schemeClr val="accent6">
                    <a:lumMod val="50000"/>
                  </a:schemeClr>
                </a:solidFill>
              </a:rPr>
              <a:t>方块字：愉悦</a:t>
            </a:r>
          </a:p>
        </p:txBody>
      </p:sp>
      <p:sp>
        <p:nvSpPr>
          <p:cNvPr id="3" name="箭头: 右 2">
            <a:extLst>
              <a:ext uri="{FF2B5EF4-FFF2-40B4-BE49-F238E27FC236}">
                <a16:creationId xmlns:a16="http://schemas.microsoft.com/office/drawing/2014/main" xmlns="" id="{83D8FBE3-90F2-4833-AE69-44CA9F0A0BCA}"/>
              </a:ext>
            </a:extLst>
          </p:cNvPr>
          <p:cNvSpPr/>
          <p:nvPr/>
        </p:nvSpPr>
        <p:spPr>
          <a:xfrm>
            <a:off x="3203848" y="764704"/>
            <a:ext cx="57606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a:extLst>
              <a:ext uri="{FF2B5EF4-FFF2-40B4-BE49-F238E27FC236}">
                <a16:creationId xmlns:a16="http://schemas.microsoft.com/office/drawing/2014/main" xmlns="" id="{10AADC70-8662-4203-9437-BA11491859F8}"/>
              </a:ext>
            </a:extLst>
          </p:cNvPr>
          <p:cNvCxnSpPr/>
          <p:nvPr/>
        </p:nvCxnSpPr>
        <p:spPr>
          <a:xfrm>
            <a:off x="539552" y="764704"/>
            <a:ext cx="2448272" cy="22859"/>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直接连接符 9">
            <a:extLst>
              <a:ext uri="{FF2B5EF4-FFF2-40B4-BE49-F238E27FC236}">
                <a16:creationId xmlns:a16="http://schemas.microsoft.com/office/drawing/2014/main" xmlns="" id="{AA1E8D72-B92E-4FE0-B83B-F08ED01F133E}"/>
              </a:ext>
            </a:extLst>
          </p:cNvPr>
          <p:cNvCxnSpPr/>
          <p:nvPr/>
        </p:nvCxnSpPr>
        <p:spPr>
          <a:xfrm>
            <a:off x="1619672" y="980728"/>
            <a:ext cx="1158525"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2" name="直接连接符 11">
            <a:extLst>
              <a:ext uri="{FF2B5EF4-FFF2-40B4-BE49-F238E27FC236}">
                <a16:creationId xmlns:a16="http://schemas.microsoft.com/office/drawing/2014/main" xmlns="" id="{2E4498E3-CCB0-4067-8CD9-C5846871A521}"/>
              </a:ext>
            </a:extLst>
          </p:cNvPr>
          <p:cNvCxnSpPr/>
          <p:nvPr/>
        </p:nvCxnSpPr>
        <p:spPr>
          <a:xfrm>
            <a:off x="539552" y="1165220"/>
            <a:ext cx="504056"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文本框 12">
            <a:extLst>
              <a:ext uri="{FF2B5EF4-FFF2-40B4-BE49-F238E27FC236}">
                <a16:creationId xmlns:a16="http://schemas.microsoft.com/office/drawing/2014/main" xmlns="" id="{87AA8BB5-9131-4DE2-8BCA-41D790159547}"/>
              </a:ext>
            </a:extLst>
          </p:cNvPr>
          <p:cNvSpPr txBox="1"/>
          <p:nvPr/>
        </p:nvSpPr>
        <p:spPr>
          <a:xfrm>
            <a:off x="4139952" y="1165220"/>
            <a:ext cx="1800200" cy="307777"/>
          </a:xfrm>
          <a:prstGeom prst="rect">
            <a:avLst/>
          </a:prstGeom>
          <a:noFill/>
        </p:spPr>
        <p:txBody>
          <a:bodyPr wrap="square" rtlCol="0">
            <a:spAutoFit/>
          </a:bodyPr>
          <a:lstStyle/>
          <a:p>
            <a:r>
              <a:rPr lang="zh-CN" altLang="en-US" sz="1400" b="1" dirty="0">
                <a:solidFill>
                  <a:schemeClr val="accent6">
                    <a:lumMod val="50000"/>
                  </a:schemeClr>
                </a:solidFill>
              </a:rPr>
              <a:t>溜冰的白色线条</a:t>
            </a:r>
          </a:p>
        </p:txBody>
      </p:sp>
      <p:cxnSp>
        <p:nvCxnSpPr>
          <p:cNvPr id="15" name="直接连接符 14">
            <a:extLst>
              <a:ext uri="{FF2B5EF4-FFF2-40B4-BE49-F238E27FC236}">
                <a16:creationId xmlns:a16="http://schemas.microsoft.com/office/drawing/2014/main" xmlns="" id="{A47C03A0-947B-4F76-A649-2B513984F1C0}"/>
              </a:ext>
            </a:extLst>
          </p:cNvPr>
          <p:cNvCxnSpPr>
            <a:cxnSpLocks/>
          </p:cNvCxnSpPr>
          <p:nvPr/>
        </p:nvCxnSpPr>
        <p:spPr>
          <a:xfrm>
            <a:off x="2555776" y="1556792"/>
            <a:ext cx="22242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直接连接符 16">
            <a:extLst>
              <a:ext uri="{FF2B5EF4-FFF2-40B4-BE49-F238E27FC236}">
                <a16:creationId xmlns:a16="http://schemas.microsoft.com/office/drawing/2014/main" xmlns="" id="{A8F888CE-3881-4542-872D-275256F3ECFE}"/>
              </a:ext>
            </a:extLst>
          </p:cNvPr>
          <p:cNvCxnSpPr/>
          <p:nvPr/>
        </p:nvCxnSpPr>
        <p:spPr>
          <a:xfrm>
            <a:off x="539552" y="1700808"/>
            <a:ext cx="648072"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文本框 18">
            <a:extLst>
              <a:ext uri="{FF2B5EF4-FFF2-40B4-BE49-F238E27FC236}">
                <a16:creationId xmlns:a16="http://schemas.microsoft.com/office/drawing/2014/main" xmlns="" id="{C356C7C6-A513-4F09-AF3E-D2B893B67036}"/>
              </a:ext>
            </a:extLst>
          </p:cNvPr>
          <p:cNvSpPr txBox="1"/>
          <p:nvPr/>
        </p:nvSpPr>
        <p:spPr>
          <a:xfrm>
            <a:off x="6390950" y="721583"/>
            <a:ext cx="2213498" cy="701795"/>
          </a:xfrm>
          <a:prstGeom prst="rect">
            <a:avLst/>
          </a:prstGeom>
          <a:noFill/>
        </p:spPr>
        <p:txBody>
          <a:bodyPr wrap="square" rtlCol="0">
            <a:spAutoFit/>
          </a:bodyPr>
          <a:lstStyle/>
          <a:p>
            <a:pPr>
              <a:lnSpc>
                <a:spcPct val="150000"/>
              </a:lnSpc>
            </a:pPr>
            <a:r>
              <a:rPr lang="zh-CN" altLang="en-US" sz="1400" b="1" dirty="0">
                <a:solidFill>
                  <a:srgbClr val="006600"/>
                </a:solidFill>
              </a:rPr>
              <a:t>人类中心主义：意义</a:t>
            </a:r>
            <a:endParaRPr lang="en-US" altLang="zh-CN" sz="1400" b="1" dirty="0">
              <a:solidFill>
                <a:srgbClr val="006600"/>
              </a:solidFill>
            </a:endParaRPr>
          </a:p>
          <a:p>
            <a:pPr>
              <a:lnSpc>
                <a:spcPct val="150000"/>
              </a:lnSpc>
            </a:pPr>
            <a:r>
              <a:rPr lang="zh-CN" altLang="en-US" sz="1400" b="1" dirty="0">
                <a:solidFill>
                  <a:srgbClr val="006600"/>
                </a:solidFill>
              </a:rPr>
              <a:t>生态中心主义：内在价值</a:t>
            </a:r>
          </a:p>
        </p:txBody>
      </p:sp>
      <p:cxnSp>
        <p:nvCxnSpPr>
          <p:cNvPr id="21" name="直接连接符 20">
            <a:extLst>
              <a:ext uri="{FF2B5EF4-FFF2-40B4-BE49-F238E27FC236}">
                <a16:creationId xmlns:a16="http://schemas.microsoft.com/office/drawing/2014/main" xmlns="" id="{A92C9CF5-FD2D-4CCD-83E3-0223BA0C5270}"/>
              </a:ext>
            </a:extLst>
          </p:cNvPr>
          <p:cNvCxnSpPr/>
          <p:nvPr/>
        </p:nvCxnSpPr>
        <p:spPr>
          <a:xfrm>
            <a:off x="539552" y="1916832"/>
            <a:ext cx="2127434"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3" name="直接连接符 22">
            <a:extLst>
              <a:ext uri="{FF2B5EF4-FFF2-40B4-BE49-F238E27FC236}">
                <a16:creationId xmlns:a16="http://schemas.microsoft.com/office/drawing/2014/main" xmlns="" id="{30B4C9C0-ACE1-4AA6-8F79-FBD12AC25ADE}"/>
              </a:ext>
            </a:extLst>
          </p:cNvPr>
          <p:cNvCxnSpPr/>
          <p:nvPr/>
        </p:nvCxnSpPr>
        <p:spPr>
          <a:xfrm>
            <a:off x="489233" y="2126194"/>
            <a:ext cx="1224136"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5" name="直接连接符 24">
            <a:extLst>
              <a:ext uri="{FF2B5EF4-FFF2-40B4-BE49-F238E27FC236}">
                <a16:creationId xmlns:a16="http://schemas.microsoft.com/office/drawing/2014/main" xmlns="" id="{55AF6D1E-559F-4383-9CE9-473FA50429E8}"/>
              </a:ext>
            </a:extLst>
          </p:cNvPr>
          <p:cNvCxnSpPr/>
          <p:nvPr/>
        </p:nvCxnSpPr>
        <p:spPr>
          <a:xfrm>
            <a:off x="2467996" y="2492896"/>
            <a:ext cx="35706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7" name="直接连接符 26">
            <a:extLst>
              <a:ext uri="{FF2B5EF4-FFF2-40B4-BE49-F238E27FC236}">
                <a16:creationId xmlns:a16="http://schemas.microsoft.com/office/drawing/2014/main" xmlns="" id="{66BFEEDA-FCA6-4C88-8D2C-C00BE196275B}"/>
              </a:ext>
            </a:extLst>
          </p:cNvPr>
          <p:cNvCxnSpPr/>
          <p:nvPr/>
        </p:nvCxnSpPr>
        <p:spPr>
          <a:xfrm>
            <a:off x="539552" y="2636912"/>
            <a:ext cx="72008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9" name="直接连接符 28">
            <a:extLst>
              <a:ext uri="{FF2B5EF4-FFF2-40B4-BE49-F238E27FC236}">
                <a16:creationId xmlns:a16="http://schemas.microsoft.com/office/drawing/2014/main" xmlns="" id="{6BE5D58A-5A0A-4345-993F-95563F75F655}"/>
              </a:ext>
            </a:extLst>
          </p:cNvPr>
          <p:cNvCxnSpPr/>
          <p:nvPr/>
        </p:nvCxnSpPr>
        <p:spPr>
          <a:xfrm>
            <a:off x="539552" y="2492896"/>
            <a:ext cx="1659382" cy="0"/>
          </a:xfrm>
          <a:prstGeom prst="line">
            <a:avLst/>
          </a:prstGeom>
        </p:spPr>
        <p:style>
          <a:lnRef idx="2">
            <a:schemeClr val="accent4"/>
          </a:lnRef>
          <a:fillRef idx="0">
            <a:schemeClr val="accent4"/>
          </a:fillRef>
          <a:effectRef idx="1">
            <a:schemeClr val="accent4"/>
          </a:effectRef>
          <a:fontRef idx="minor">
            <a:schemeClr val="tx1"/>
          </a:fontRef>
        </p:style>
      </p:cxnSp>
      <p:sp>
        <p:nvSpPr>
          <p:cNvPr id="30" name="文本框 29">
            <a:extLst>
              <a:ext uri="{FF2B5EF4-FFF2-40B4-BE49-F238E27FC236}">
                <a16:creationId xmlns:a16="http://schemas.microsoft.com/office/drawing/2014/main" xmlns="" id="{351685C8-B956-4BA5-A8E9-88A7DE776DC4}"/>
              </a:ext>
            </a:extLst>
          </p:cNvPr>
          <p:cNvSpPr txBox="1"/>
          <p:nvPr/>
        </p:nvSpPr>
        <p:spPr>
          <a:xfrm>
            <a:off x="4299740" y="2224609"/>
            <a:ext cx="1152128" cy="523220"/>
          </a:xfrm>
          <a:prstGeom prst="rect">
            <a:avLst/>
          </a:prstGeom>
          <a:noFill/>
        </p:spPr>
        <p:txBody>
          <a:bodyPr wrap="square" rtlCol="0">
            <a:spAutoFit/>
          </a:bodyPr>
          <a:lstStyle/>
          <a:p>
            <a:r>
              <a:rPr lang="zh-CN" altLang="en-US" sz="1400" b="1" dirty="0">
                <a:solidFill>
                  <a:schemeClr val="accent6">
                    <a:lumMod val="50000"/>
                  </a:schemeClr>
                </a:solidFill>
              </a:rPr>
              <a:t>诗歌与书法</a:t>
            </a:r>
            <a:endParaRPr lang="en-US" altLang="zh-CN" sz="1400" b="1" dirty="0">
              <a:solidFill>
                <a:schemeClr val="accent6">
                  <a:lumMod val="50000"/>
                </a:schemeClr>
              </a:solidFill>
            </a:endParaRPr>
          </a:p>
          <a:p>
            <a:r>
              <a:rPr lang="zh-CN" altLang="en-US" sz="1400" b="1" dirty="0">
                <a:solidFill>
                  <a:schemeClr val="accent6">
                    <a:lumMod val="50000"/>
                  </a:schemeClr>
                </a:solidFill>
              </a:rPr>
              <a:t>世界与精神</a:t>
            </a:r>
          </a:p>
        </p:txBody>
      </p:sp>
      <p:sp>
        <p:nvSpPr>
          <p:cNvPr id="31" name="箭头: 右 30">
            <a:extLst>
              <a:ext uri="{FF2B5EF4-FFF2-40B4-BE49-F238E27FC236}">
                <a16:creationId xmlns:a16="http://schemas.microsoft.com/office/drawing/2014/main" xmlns="" id="{C3E338CC-02D5-4EF9-BFE4-4CECA8AC1567}"/>
              </a:ext>
            </a:extLst>
          </p:cNvPr>
          <p:cNvSpPr/>
          <p:nvPr/>
        </p:nvSpPr>
        <p:spPr>
          <a:xfrm>
            <a:off x="3275856" y="2492741"/>
            <a:ext cx="64807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xmlns="" id="{59B1DE49-D8C7-4D9A-A9C1-0F75A3E653B7}"/>
              </a:ext>
            </a:extLst>
          </p:cNvPr>
          <p:cNvSpPr txBox="1"/>
          <p:nvPr/>
        </p:nvSpPr>
        <p:spPr>
          <a:xfrm>
            <a:off x="4139952" y="1825079"/>
            <a:ext cx="1944217" cy="307777"/>
          </a:xfrm>
          <a:prstGeom prst="rect">
            <a:avLst/>
          </a:prstGeom>
          <a:noFill/>
        </p:spPr>
        <p:txBody>
          <a:bodyPr wrap="square" rtlCol="0">
            <a:spAutoFit/>
          </a:bodyPr>
          <a:lstStyle/>
          <a:p>
            <a:r>
              <a:rPr lang="zh-CN" altLang="zh-CN" sz="1400" b="1" kern="100" dirty="0">
                <a:solidFill>
                  <a:schemeClr val="accent6">
                    <a:lumMod val="50000"/>
                  </a:schemeClr>
                </a:solidFill>
                <a:effectLst/>
                <a:latin typeface="Calibri" panose="020F0502020204030204" pitchFamily="34" charset="0"/>
                <a:ea typeface="宋体" panose="02010600030101010101" pitchFamily="2" charset="-122"/>
                <a:cs typeface="Times New Roman" panose="02020603050405020304" pitchFamily="18" charset="0"/>
              </a:rPr>
              <a:t>行处皆驻，驻处皆行</a:t>
            </a:r>
            <a:endParaRPr lang="zh-CN" altLang="en-US" sz="1400" b="1" dirty="0">
              <a:solidFill>
                <a:schemeClr val="accent6">
                  <a:lumMod val="50000"/>
                </a:schemeClr>
              </a:solidFill>
            </a:endParaRPr>
          </a:p>
        </p:txBody>
      </p:sp>
      <p:cxnSp>
        <p:nvCxnSpPr>
          <p:cNvPr id="34" name="直接连接符 33">
            <a:extLst>
              <a:ext uri="{FF2B5EF4-FFF2-40B4-BE49-F238E27FC236}">
                <a16:creationId xmlns:a16="http://schemas.microsoft.com/office/drawing/2014/main" xmlns="" id="{CFB4DE2F-3FC6-4AD2-AC1A-BF78BC36E784}"/>
              </a:ext>
            </a:extLst>
          </p:cNvPr>
          <p:cNvCxnSpPr/>
          <p:nvPr/>
        </p:nvCxnSpPr>
        <p:spPr>
          <a:xfrm>
            <a:off x="489233" y="2276872"/>
            <a:ext cx="612068" cy="0"/>
          </a:xfrm>
          <a:prstGeom prst="line">
            <a:avLst/>
          </a:prstGeom>
        </p:spPr>
        <p:style>
          <a:lnRef idx="2">
            <a:schemeClr val="accent2"/>
          </a:lnRef>
          <a:fillRef idx="0">
            <a:schemeClr val="accent2"/>
          </a:fillRef>
          <a:effectRef idx="1">
            <a:schemeClr val="accent2"/>
          </a:effectRef>
          <a:fontRef idx="minor">
            <a:schemeClr val="tx1"/>
          </a:fontRef>
        </p:style>
      </p:cxnSp>
      <p:sp>
        <p:nvSpPr>
          <p:cNvPr id="38" name="文本框 37">
            <a:extLst>
              <a:ext uri="{FF2B5EF4-FFF2-40B4-BE49-F238E27FC236}">
                <a16:creationId xmlns:a16="http://schemas.microsoft.com/office/drawing/2014/main" xmlns="" id="{A76B7B9B-2DD5-4E93-8B8E-ABA7BA313EA2}"/>
              </a:ext>
            </a:extLst>
          </p:cNvPr>
          <p:cNvSpPr txBox="1"/>
          <p:nvPr/>
        </p:nvSpPr>
        <p:spPr>
          <a:xfrm>
            <a:off x="4175679" y="2829432"/>
            <a:ext cx="1476441" cy="307777"/>
          </a:xfrm>
          <a:prstGeom prst="rect">
            <a:avLst/>
          </a:prstGeom>
          <a:noFill/>
        </p:spPr>
        <p:txBody>
          <a:bodyPr wrap="square" rtlCol="0">
            <a:spAutoFit/>
          </a:bodyPr>
          <a:lstStyle/>
          <a:p>
            <a:r>
              <a:rPr lang="zh-CN" altLang="en-US" sz="1400" b="1" dirty="0">
                <a:solidFill>
                  <a:schemeClr val="accent6">
                    <a:lumMod val="50000"/>
                  </a:schemeClr>
                </a:solidFill>
              </a:rPr>
              <a:t>艺术：师法自然</a:t>
            </a:r>
          </a:p>
        </p:txBody>
      </p:sp>
      <p:sp>
        <p:nvSpPr>
          <p:cNvPr id="39" name="箭头: 右 38">
            <a:extLst>
              <a:ext uri="{FF2B5EF4-FFF2-40B4-BE49-F238E27FC236}">
                <a16:creationId xmlns:a16="http://schemas.microsoft.com/office/drawing/2014/main" xmlns="" id="{429DBD1A-A08B-452E-833A-C6DE1816F93F}"/>
              </a:ext>
            </a:extLst>
          </p:cNvPr>
          <p:cNvSpPr/>
          <p:nvPr/>
        </p:nvSpPr>
        <p:spPr>
          <a:xfrm>
            <a:off x="3275856" y="2993470"/>
            <a:ext cx="7200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a:extLst>
              <a:ext uri="{FF2B5EF4-FFF2-40B4-BE49-F238E27FC236}">
                <a16:creationId xmlns:a16="http://schemas.microsoft.com/office/drawing/2014/main" xmlns="" id="{F903862E-A579-43FC-B34B-5537EAF43165}"/>
              </a:ext>
            </a:extLst>
          </p:cNvPr>
          <p:cNvCxnSpPr/>
          <p:nvPr/>
        </p:nvCxnSpPr>
        <p:spPr>
          <a:xfrm>
            <a:off x="1331640" y="3212976"/>
            <a:ext cx="1224136"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5" name="直接连接符 44">
            <a:extLst>
              <a:ext uri="{FF2B5EF4-FFF2-40B4-BE49-F238E27FC236}">
                <a16:creationId xmlns:a16="http://schemas.microsoft.com/office/drawing/2014/main" xmlns="" id="{9CD4A643-8282-4CAF-A9C0-EBF0096D777C}"/>
              </a:ext>
            </a:extLst>
          </p:cNvPr>
          <p:cNvCxnSpPr/>
          <p:nvPr/>
        </p:nvCxnSpPr>
        <p:spPr>
          <a:xfrm>
            <a:off x="489233" y="3429000"/>
            <a:ext cx="612068" cy="0"/>
          </a:xfrm>
          <a:prstGeom prst="line">
            <a:avLst/>
          </a:prstGeom>
        </p:spPr>
        <p:style>
          <a:lnRef idx="2">
            <a:schemeClr val="accent3"/>
          </a:lnRef>
          <a:fillRef idx="0">
            <a:schemeClr val="accent3"/>
          </a:fillRef>
          <a:effectRef idx="1">
            <a:schemeClr val="accent3"/>
          </a:effectRef>
          <a:fontRef idx="minor">
            <a:schemeClr val="tx1"/>
          </a:fontRef>
        </p:style>
      </p:cxnSp>
      <p:sp>
        <p:nvSpPr>
          <p:cNvPr id="46" name="文本框 45">
            <a:extLst>
              <a:ext uri="{FF2B5EF4-FFF2-40B4-BE49-F238E27FC236}">
                <a16:creationId xmlns:a16="http://schemas.microsoft.com/office/drawing/2014/main" xmlns="" id="{652FC7AC-BA00-4E8A-8F8C-0509F21BA653}"/>
              </a:ext>
            </a:extLst>
          </p:cNvPr>
          <p:cNvSpPr txBox="1"/>
          <p:nvPr/>
        </p:nvSpPr>
        <p:spPr>
          <a:xfrm>
            <a:off x="4175678" y="3212976"/>
            <a:ext cx="2916602" cy="307777"/>
          </a:xfrm>
          <a:prstGeom prst="rect">
            <a:avLst/>
          </a:prstGeom>
          <a:noFill/>
        </p:spPr>
        <p:txBody>
          <a:bodyPr wrap="square" rtlCol="0">
            <a:spAutoFit/>
          </a:bodyPr>
          <a:lstStyle/>
          <a:p>
            <a:r>
              <a:rPr lang="zh-CN" altLang="en-US" sz="1400" b="1" dirty="0">
                <a:solidFill>
                  <a:schemeClr val="accent6">
                    <a:lumMod val="50000"/>
                  </a:schemeClr>
                </a:solidFill>
              </a:rPr>
              <a:t>诗歌与艺术的共通性：风格即个性</a:t>
            </a:r>
          </a:p>
        </p:txBody>
      </p:sp>
      <p:sp>
        <p:nvSpPr>
          <p:cNvPr id="47" name="箭头: 右 46">
            <a:extLst>
              <a:ext uri="{FF2B5EF4-FFF2-40B4-BE49-F238E27FC236}">
                <a16:creationId xmlns:a16="http://schemas.microsoft.com/office/drawing/2014/main" xmlns="" id="{AB3E7929-95DD-419E-A680-348587B5CC94}"/>
              </a:ext>
            </a:extLst>
          </p:cNvPr>
          <p:cNvSpPr/>
          <p:nvPr/>
        </p:nvSpPr>
        <p:spPr>
          <a:xfrm>
            <a:off x="3275856" y="3329275"/>
            <a:ext cx="64807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a:extLst>
              <a:ext uri="{FF2B5EF4-FFF2-40B4-BE49-F238E27FC236}">
                <a16:creationId xmlns:a16="http://schemas.microsoft.com/office/drawing/2014/main" xmlns="" id="{7354BBB0-F40A-4BE7-B2BA-3AB5CA1357DC}"/>
              </a:ext>
            </a:extLst>
          </p:cNvPr>
          <p:cNvCxnSpPr>
            <a:cxnSpLocks/>
          </p:cNvCxnSpPr>
          <p:nvPr/>
        </p:nvCxnSpPr>
        <p:spPr>
          <a:xfrm>
            <a:off x="1603269" y="4149080"/>
            <a:ext cx="86472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52" name="直接连接符 51">
            <a:extLst>
              <a:ext uri="{FF2B5EF4-FFF2-40B4-BE49-F238E27FC236}">
                <a16:creationId xmlns:a16="http://schemas.microsoft.com/office/drawing/2014/main" xmlns="" id="{17B32AEA-2D60-4D3A-B8A7-2A92B5E8A5CC}"/>
              </a:ext>
            </a:extLst>
          </p:cNvPr>
          <p:cNvCxnSpPr/>
          <p:nvPr/>
        </p:nvCxnSpPr>
        <p:spPr>
          <a:xfrm>
            <a:off x="539552" y="4401108"/>
            <a:ext cx="1928444" cy="0"/>
          </a:xfrm>
          <a:prstGeom prst="line">
            <a:avLst/>
          </a:prstGeom>
        </p:spPr>
        <p:style>
          <a:lnRef idx="2">
            <a:schemeClr val="accent2"/>
          </a:lnRef>
          <a:fillRef idx="0">
            <a:schemeClr val="accent2"/>
          </a:fillRef>
          <a:effectRef idx="1">
            <a:schemeClr val="accent2"/>
          </a:effectRef>
          <a:fontRef idx="minor">
            <a:schemeClr val="tx1"/>
          </a:fontRef>
        </p:style>
      </p:cxnSp>
      <p:sp>
        <p:nvSpPr>
          <p:cNvPr id="55" name="文本框 54">
            <a:extLst>
              <a:ext uri="{FF2B5EF4-FFF2-40B4-BE49-F238E27FC236}">
                <a16:creationId xmlns:a16="http://schemas.microsoft.com/office/drawing/2014/main" xmlns="" id="{9FDB8F2D-0557-4100-9E86-32C57C0C44B6}"/>
              </a:ext>
            </a:extLst>
          </p:cNvPr>
          <p:cNvSpPr txBox="1"/>
          <p:nvPr/>
        </p:nvSpPr>
        <p:spPr>
          <a:xfrm>
            <a:off x="4160864" y="4018050"/>
            <a:ext cx="3075432" cy="523220"/>
          </a:xfrm>
          <a:prstGeom prst="rect">
            <a:avLst/>
          </a:prstGeom>
          <a:noFill/>
        </p:spPr>
        <p:txBody>
          <a:bodyPr wrap="square" rtlCol="0">
            <a:spAutoFit/>
          </a:bodyPr>
          <a:lstStyle/>
          <a:p>
            <a:r>
              <a:rPr lang="zh-CN" altLang="en-US" sz="1400" b="1" dirty="0">
                <a:solidFill>
                  <a:schemeClr val="accent6">
                    <a:lumMod val="50000"/>
                  </a:schemeClr>
                </a:solidFill>
              </a:rPr>
              <a:t>诗人偏爱的语言风格：玄学、睿智</a:t>
            </a:r>
            <a:endParaRPr lang="en-US" altLang="zh-CN" sz="1400" b="1" dirty="0">
              <a:solidFill>
                <a:schemeClr val="accent6">
                  <a:lumMod val="50000"/>
                </a:schemeClr>
              </a:solidFill>
            </a:endParaRPr>
          </a:p>
          <a:p>
            <a:r>
              <a:rPr lang="zh-CN" altLang="en-US" sz="1400" b="1" dirty="0">
                <a:solidFill>
                  <a:schemeClr val="accent6">
                    <a:lumMod val="50000"/>
                  </a:schemeClr>
                </a:solidFill>
              </a:rPr>
              <a:t>诗人对自己的经历和当下时局的思考</a:t>
            </a:r>
          </a:p>
        </p:txBody>
      </p:sp>
      <p:sp>
        <p:nvSpPr>
          <p:cNvPr id="56" name="箭头: 右 55">
            <a:extLst>
              <a:ext uri="{FF2B5EF4-FFF2-40B4-BE49-F238E27FC236}">
                <a16:creationId xmlns:a16="http://schemas.microsoft.com/office/drawing/2014/main" xmlns="" id="{78E6DEF1-BD71-4D5A-986C-89DD9EDC5CDE}"/>
              </a:ext>
            </a:extLst>
          </p:cNvPr>
          <p:cNvSpPr/>
          <p:nvPr/>
        </p:nvSpPr>
        <p:spPr>
          <a:xfrm>
            <a:off x="3275856" y="4149080"/>
            <a:ext cx="79208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a:extLst>
              <a:ext uri="{FF2B5EF4-FFF2-40B4-BE49-F238E27FC236}">
                <a16:creationId xmlns:a16="http://schemas.microsoft.com/office/drawing/2014/main" xmlns="" id="{A4F23238-62C1-403A-8738-90EA9386C32C}"/>
              </a:ext>
            </a:extLst>
          </p:cNvPr>
          <p:cNvCxnSpPr>
            <a:cxnSpLocks/>
          </p:cNvCxnSpPr>
          <p:nvPr/>
        </p:nvCxnSpPr>
        <p:spPr>
          <a:xfrm>
            <a:off x="489233" y="4761147"/>
            <a:ext cx="698391"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5" name="直接连接符 64">
            <a:extLst>
              <a:ext uri="{FF2B5EF4-FFF2-40B4-BE49-F238E27FC236}">
                <a16:creationId xmlns:a16="http://schemas.microsoft.com/office/drawing/2014/main" xmlns="" id="{C20BFC3A-5AD2-492B-A700-5C7A5A117D66}"/>
              </a:ext>
            </a:extLst>
          </p:cNvPr>
          <p:cNvCxnSpPr/>
          <p:nvPr/>
        </p:nvCxnSpPr>
        <p:spPr>
          <a:xfrm>
            <a:off x="2123728" y="4761147"/>
            <a:ext cx="543258"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67" name="直接连接符 66">
            <a:extLst>
              <a:ext uri="{FF2B5EF4-FFF2-40B4-BE49-F238E27FC236}">
                <a16:creationId xmlns:a16="http://schemas.microsoft.com/office/drawing/2014/main" xmlns="" id="{D6B8C66F-6F68-42FB-85D8-086ADBFE7266}"/>
              </a:ext>
            </a:extLst>
          </p:cNvPr>
          <p:cNvCxnSpPr/>
          <p:nvPr/>
        </p:nvCxnSpPr>
        <p:spPr>
          <a:xfrm>
            <a:off x="489233" y="4941168"/>
            <a:ext cx="1114036"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69" name="直接连接符 68">
            <a:extLst>
              <a:ext uri="{FF2B5EF4-FFF2-40B4-BE49-F238E27FC236}">
                <a16:creationId xmlns:a16="http://schemas.microsoft.com/office/drawing/2014/main" xmlns="" id="{DE66D721-38E5-45B7-9D72-333119C53EF4}"/>
              </a:ext>
            </a:extLst>
          </p:cNvPr>
          <p:cNvCxnSpPr>
            <a:cxnSpLocks/>
          </p:cNvCxnSpPr>
          <p:nvPr/>
        </p:nvCxnSpPr>
        <p:spPr>
          <a:xfrm>
            <a:off x="1259632" y="5157192"/>
            <a:ext cx="140735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2" name="直接连接符 71">
            <a:extLst>
              <a:ext uri="{FF2B5EF4-FFF2-40B4-BE49-F238E27FC236}">
                <a16:creationId xmlns:a16="http://schemas.microsoft.com/office/drawing/2014/main" xmlns="" id="{4D21B31C-2C1F-49AE-9B22-41C7C5C08BEF}"/>
              </a:ext>
            </a:extLst>
          </p:cNvPr>
          <p:cNvCxnSpPr/>
          <p:nvPr/>
        </p:nvCxnSpPr>
        <p:spPr>
          <a:xfrm>
            <a:off x="489233" y="5373216"/>
            <a:ext cx="698391"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4" name="直接连接符 73">
            <a:extLst>
              <a:ext uri="{FF2B5EF4-FFF2-40B4-BE49-F238E27FC236}">
                <a16:creationId xmlns:a16="http://schemas.microsoft.com/office/drawing/2014/main" xmlns="" id="{9452D11D-4440-41D8-8C23-7E1C032B0F32}"/>
              </a:ext>
            </a:extLst>
          </p:cNvPr>
          <p:cNvCxnSpPr/>
          <p:nvPr/>
        </p:nvCxnSpPr>
        <p:spPr>
          <a:xfrm>
            <a:off x="489233" y="6413972"/>
            <a:ext cx="2498591" cy="0"/>
          </a:xfrm>
          <a:prstGeom prst="line">
            <a:avLst/>
          </a:prstGeom>
        </p:spPr>
        <p:style>
          <a:lnRef idx="2">
            <a:schemeClr val="accent2"/>
          </a:lnRef>
          <a:fillRef idx="0">
            <a:schemeClr val="accent2"/>
          </a:fillRef>
          <a:effectRef idx="1">
            <a:schemeClr val="accent2"/>
          </a:effectRef>
          <a:fontRef idx="minor">
            <a:schemeClr val="tx1"/>
          </a:fontRef>
        </p:style>
      </p:cxnSp>
      <p:sp>
        <p:nvSpPr>
          <p:cNvPr id="75" name="文本框 74">
            <a:extLst>
              <a:ext uri="{FF2B5EF4-FFF2-40B4-BE49-F238E27FC236}">
                <a16:creationId xmlns:a16="http://schemas.microsoft.com/office/drawing/2014/main" xmlns="" id="{3F01397A-4CE8-4B4F-A973-F709B5D5ECD3}"/>
              </a:ext>
            </a:extLst>
          </p:cNvPr>
          <p:cNvSpPr txBox="1"/>
          <p:nvPr/>
        </p:nvSpPr>
        <p:spPr>
          <a:xfrm>
            <a:off x="4299740" y="5157192"/>
            <a:ext cx="1784429" cy="307777"/>
          </a:xfrm>
          <a:prstGeom prst="rect">
            <a:avLst/>
          </a:prstGeom>
          <a:noFill/>
        </p:spPr>
        <p:txBody>
          <a:bodyPr wrap="square" rtlCol="0">
            <a:spAutoFit/>
          </a:bodyPr>
          <a:lstStyle/>
          <a:p>
            <a:r>
              <a:rPr lang="zh-CN" altLang="en-US" sz="1400" b="1" dirty="0">
                <a:solidFill>
                  <a:schemeClr val="accent6">
                    <a:lumMod val="50000"/>
                  </a:schemeClr>
                </a:solidFill>
              </a:rPr>
              <a:t>现象世界与精神世界</a:t>
            </a:r>
          </a:p>
        </p:txBody>
      </p:sp>
      <p:sp>
        <p:nvSpPr>
          <p:cNvPr id="77" name="文本框 76">
            <a:extLst>
              <a:ext uri="{FF2B5EF4-FFF2-40B4-BE49-F238E27FC236}">
                <a16:creationId xmlns:a16="http://schemas.microsoft.com/office/drawing/2014/main" xmlns="" id="{072050FD-5E47-432F-B6D1-57EEAD452B91}"/>
              </a:ext>
            </a:extLst>
          </p:cNvPr>
          <p:cNvSpPr txBox="1"/>
          <p:nvPr/>
        </p:nvSpPr>
        <p:spPr>
          <a:xfrm>
            <a:off x="7020272" y="4726873"/>
            <a:ext cx="2016224" cy="1351588"/>
          </a:xfrm>
          <a:prstGeom prst="rect">
            <a:avLst/>
          </a:prstGeom>
          <a:noFill/>
        </p:spPr>
        <p:txBody>
          <a:bodyPr wrap="square" rtlCol="0">
            <a:spAutoFit/>
          </a:bodyPr>
          <a:lstStyle/>
          <a:p>
            <a:pPr>
              <a:lnSpc>
                <a:spcPct val="150000"/>
              </a:lnSpc>
            </a:pPr>
            <a:r>
              <a:rPr lang="zh-CN" altLang="en-US" sz="1400" b="1" dirty="0">
                <a:solidFill>
                  <a:srgbClr val="006600"/>
                </a:solidFill>
              </a:rPr>
              <a:t>形式价值：美的价值</a:t>
            </a:r>
            <a:endParaRPr lang="en-US" altLang="zh-CN" sz="1400" b="1" dirty="0">
              <a:solidFill>
                <a:srgbClr val="006600"/>
              </a:solidFill>
            </a:endParaRPr>
          </a:p>
          <a:p>
            <a:pPr>
              <a:lnSpc>
                <a:spcPct val="150000"/>
              </a:lnSpc>
            </a:pPr>
            <a:r>
              <a:rPr lang="zh-CN" altLang="en-US" sz="1400" b="1" dirty="0">
                <a:solidFill>
                  <a:srgbClr val="006600"/>
                </a:solidFill>
              </a:rPr>
              <a:t>精神价值：真的价值</a:t>
            </a:r>
            <a:endParaRPr lang="en-US" altLang="zh-CN" sz="1400" b="1" dirty="0">
              <a:solidFill>
                <a:srgbClr val="006600"/>
              </a:solidFill>
            </a:endParaRPr>
          </a:p>
          <a:p>
            <a:pPr>
              <a:lnSpc>
                <a:spcPct val="150000"/>
              </a:lnSpc>
            </a:pPr>
            <a:r>
              <a:rPr lang="zh-CN" altLang="en-US" sz="1400" b="1" dirty="0">
                <a:solidFill>
                  <a:srgbClr val="006600"/>
                </a:solidFill>
              </a:rPr>
              <a:t>人类社会：暂时性</a:t>
            </a:r>
            <a:endParaRPr lang="en-US" altLang="zh-CN" sz="1400" b="1" dirty="0">
              <a:solidFill>
                <a:srgbClr val="006600"/>
              </a:solidFill>
            </a:endParaRPr>
          </a:p>
          <a:p>
            <a:pPr>
              <a:lnSpc>
                <a:spcPct val="150000"/>
              </a:lnSpc>
            </a:pPr>
            <a:r>
              <a:rPr lang="zh-CN" altLang="en-US" sz="1400" b="1" dirty="0">
                <a:solidFill>
                  <a:srgbClr val="006600"/>
                </a:solidFill>
              </a:rPr>
              <a:t>宇宙世界：客观存在</a:t>
            </a:r>
          </a:p>
        </p:txBody>
      </p:sp>
      <p:sp>
        <p:nvSpPr>
          <p:cNvPr id="78" name="箭头: 右 77">
            <a:extLst>
              <a:ext uri="{FF2B5EF4-FFF2-40B4-BE49-F238E27FC236}">
                <a16:creationId xmlns:a16="http://schemas.microsoft.com/office/drawing/2014/main" xmlns="" id="{5972F217-8836-440B-948C-992B2E1B70BF}"/>
              </a:ext>
            </a:extLst>
          </p:cNvPr>
          <p:cNvSpPr/>
          <p:nvPr/>
        </p:nvSpPr>
        <p:spPr>
          <a:xfrm>
            <a:off x="3203848" y="5284367"/>
            <a:ext cx="86409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0" name="直接连接符 79">
            <a:extLst>
              <a:ext uri="{FF2B5EF4-FFF2-40B4-BE49-F238E27FC236}">
                <a16:creationId xmlns:a16="http://schemas.microsoft.com/office/drawing/2014/main" xmlns="" id="{0FE71AE3-A2CA-4D31-8791-76756B5507A5}"/>
              </a:ext>
            </a:extLst>
          </p:cNvPr>
          <p:cNvCxnSpPr>
            <a:cxnSpLocks/>
          </p:cNvCxnSpPr>
          <p:nvPr/>
        </p:nvCxnSpPr>
        <p:spPr>
          <a:xfrm>
            <a:off x="1475656" y="6112735"/>
            <a:ext cx="7232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直接连接符 82">
            <a:extLst>
              <a:ext uri="{FF2B5EF4-FFF2-40B4-BE49-F238E27FC236}">
                <a16:creationId xmlns:a16="http://schemas.microsoft.com/office/drawing/2014/main" xmlns="" id="{D4BB629F-17D1-44B7-8AE3-7266E71B73C5}"/>
              </a:ext>
            </a:extLst>
          </p:cNvPr>
          <p:cNvCxnSpPr/>
          <p:nvPr/>
        </p:nvCxnSpPr>
        <p:spPr>
          <a:xfrm>
            <a:off x="755576" y="5517232"/>
            <a:ext cx="1800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直接连接符 84">
            <a:extLst>
              <a:ext uri="{FF2B5EF4-FFF2-40B4-BE49-F238E27FC236}">
                <a16:creationId xmlns:a16="http://schemas.microsoft.com/office/drawing/2014/main" xmlns="" id="{C294F98B-9DC5-4CA1-B023-A05AE1B70475}"/>
              </a:ext>
            </a:extLst>
          </p:cNvPr>
          <p:cNvCxnSpPr/>
          <p:nvPr/>
        </p:nvCxnSpPr>
        <p:spPr>
          <a:xfrm flipV="1">
            <a:off x="1254689" y="5330086"/>
            <a:ext cx="1064349" cy="16724"/>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直接连接符 87">
            <a:extLst>
              <a:ext uri="{FF2B5EF4-FFF2-40B4-BE49-F238E27FC236}">
                <a16:creationId xmlns:a16="http://schemas.microsoft.com/office/drawing/2014/main" xmlns="" id="{48FF54B0-8E04-455D-AF26-0066D3E471F6}"/>
              </a:ext>
            </a:extLst>
          </p:cNvPr>
          <p:cNvCxnSpPr/>
          <p:nvPr/>
        </p:nvCxnSpPr>
        <p:spPr>
          <a:xfrm>
            <a:off x="1043608" y="3039189"/>
            <a:ext cx="576064" cy="0"/>
          </a:xfrm>
          <a:prstGeom prst="line">
            <a:avLst/>
          </a:prstGeom>
        </p:spPr>
        <p:style>
          <a:lnRef idx="2">
            <a:schemeClr val="accent5"/>
          </a:lnRef>
          <a:fillRef idx="0">
            <a:schemeClr val="accent5"/>
          </a:fillRef>
          <a:effectRef idx="1">
            <a:schemeClr val="accent5"/>
          </a:effectRef>
          <a:fontRef idx="minor">
            <a:schemeClr val="tx1"/>
          </a:fontRef>
        </p:style>
      </p:cxnSp>
      <p:pic>
        <p:nvPicPr>
          <p:cNvPr id="89" name="图片 88">
            <a:extLst>
              <a:ext uri="{FF2B5EF4-FFF2-40B4-BE49-F238E27FC236}">
                <a16:creationId xmlns:a16="http://schemas.microsoft.com/office/drawing/2014/main" xmlns="" id="{2B4281CD-22A4-4837-BADF-1354E5BD00B4}"/>
              </a:ext>
            </a:extLst>
          </p:cNvPr>
          <p:cNvPicPr>
            <a:picLocks noChangeAspect="1"/>
          </p:cNvPicPr>
          <p:nvPr/>
        </p:nvPicPr>
        <p:blipFill>
          <a:blip r:embed="rId4" cstate="print"/>
          <a:stretch>
            <a:fillRect/>
          </a:stretch>
        </p:blipFill>
        <p:spPr>
          <a:xfrm>
            <a:off x="6926229" y="2203151"/>
            <a:ext cx="1835055" cy="670618"/>
          </a:xfrm>
          <a:prstGeom prst="rect">
            <a:avLst/>
          </a:prstGeom>
        </p:spPr>
      </p:pic>
    </p:spTree>
    <p:extLst>
      <p:ext uri="{BB962C8B-B14F-4D97-AF65-F5344CB8AC3E}">
        <p14:creationId xmlns:p14="http://schemas.microsoft.com/office/powerpoint/2010/main" xmlns="" val="896646582"/>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A2FB4EA4-F9F1-4EAB-A93A-0FFF1F3392CE}"/>
              </a:ext>
            </a:extLst>
          </p:cNvPr>
          <p:cNvSpPr txBox="1"/>
          <p:nvPr/>
        </p:nvSpPr>
        <p:spPr>
          <a:xfrm>
            <a:off x="215516" y="692696"/>
            <a:ext cx="8712968" cy="2619948"/>
          </a:xfrm>
          <a:prstGeom prst="rect">
            <a:avLst/>
          </a:prstGeom>
          <a:noFill/>
        </p:spPr>
        <p:txBody>
          <a:bodyPr wrap="square">
            <a:spAutoFit/>
          </a:bodyPr>
          <a:lstStyle/>
          <a:p>
            <a:pPr>
              <a:lnSpc>
                <a:spcPct val="150000"/>
              </a:lnSpc>
            </a:pPr>
            <a:r>
              <a:rPr lang="zh-CN" altLang="zh-CN" sz="1600" b="1" kern="100" dirty="0">
                <a:solidFill>
                  <a:srgbClr val="006600"/>
                </a:solidFill>
                <a:effectLst/>
                <a:latin typeface="新宋体" panose="02010609030101010101" pitchFamily="49" charset="-122"/>
                <a:ea typeface="新宋体" panose="02010609030101010101" pitchFamily="49" charset="-122"/>
                <a:cs typeface="Times New Roman" panose="02020603050405020304" pitchFamily="18" charset="0"/>
              </a:rPr>
              <a:t>“书为心画”的抒情性</a:t>
            </a:r>
            <a:r>
              <a:rPr lang="en-US" altLang="zh-CN" sz="1600" b="1" kern="100" dirty="0">
                <a:solidFill>
                  <a:srgbClr val="006600"/>
                </a:solidFill>
                <a:effectLst/>
                <a:latin typeface="新宋体" panose="02010609030101010101" pitchFamily="49" charset="-122"/>
                <a:ea typeface="新宋体" panose="02010609030101010101" pitchFamily="49" charset="-122"/>
                <a:cs typeface="Times New Roman" panose="02020603050405020304" pitchFamily="18" charset="0"/>
              </a:rPr>
              <a:t> </a:t>
            </a:r>
            <a:r>
              <a:rPr lang="en-US" altLang="zh-CN" sz="1600" b="1" kern="100" dirty="0">
                <a:solidFill>
                  <a:srgbClr val="006600"/>
                </a:solidFill>
                <a:effectLst/>
                <a:ea typeface="新宋体" panose="02010609030101010101" pitchFamily="49" charset="-122"/>
                <a:cs typeface="Times New Roman" panose="02020603050405020304" pitchFamily="18" charset="0"/>
              </a:rPr>
              <a:t>vs.</a:t>
            </a:r>
            <a:r>
              <a:rPr lang="zh-CN" altLang="en-US" sz="1600" b="1" kern="100" dirty="0">
                <a:solidFill>
                  <a:srgbClr val="006600"/>
                </a:solidFill>
                <a:effectLst/>
                <a:ea typeface="新宋体" panose="02010609030101010101" pitchFamily="49" charset="-122"/>
                <a:cs typeface="Times New Roman" panose="02020603050405020304" pitchFamily="18" charset="0"/>
              </a:rPr>
              <a:t>虚实相生、气韵生动  </a:t>
            </a:r>
            <a:r>
              <a:rPr lang="en-US" altLang="zh-CN" sz="1600" b="1" kern="100" dirty="0">
                <a:solidFill>
                  <a:srgbClr val="006600"/>
                </a:solidFill>
                <a:effectLst/>
                <a:ea typeface="新宋体" panose="02010609030101010101" pitchFamily="49" charset="-122"/>
                <a:cs typeface="Times New Roman" panose="02020603050405020304" pitchFamily="18" charset="0"/>
              </a:rPr>
              <a:t>vs. </a:t>
            </a:r>
            <a:r>
              <a:rPr lang="zh-CN" altLang="en-US" sz="1600" b="1" kern="100" dirty="0">
                <a:solidFill>
                  <a:srgbClr val="006600"/>
                </a:solidFill>
                <a:latin typeface="新宋体" panose="02010609030101010101" pitchFamily="49" charset="-122"/>
                <a:ea typeface="新宋体" panose="02010609030101010101" pitchFamily="49" charset="-122"/>
                <a:cs typeface="Times New Roman" panose="02020603050405020304" pitchFamily="18" charset="0"/>
              </a:rPr>
              <a:t>节奏美与韵律美</a:t>
            </a:r>
            <a:endParaRPr lang="en-US" altLang="zh-CN" sz="1600" b="1" kern="100" dirty="0">
              <a:solidFill>
                <a:srgbClr val="006600"/>
              </a:solidFill>
              <a:latin typeface="新宋体" panose="02010609030101010101" pitchFamily="49" charset="-122"/>
              <a:ea typeface="新宋体" panose="02010609030101010101" pitchFamily="49" charset="-122"/>
              <a:cs typeface="Times New Roman" panose="02020603050405020304" pitchFamily="18" charset="0"/>
            </a:endParaRPr>
          </a:p>
          <a:p>
            <a:pPr marL="342900" indent="-342900">
              <a:lnSpc>
                <a:spcPct val="150000"/>
              </a:lnSpc>
              <a:buFont typeface="+mj-lt"/>
              <a:buAutoNum type="arabicPeriod"/>
            </a:pP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“韵” </a:t>
            </a:r>
            <a:r>
              <a:rPr lang="zh-CN" altLang="en-US" sz="16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“均”，一种音乐性的律动或节奏。</a:t>
            </a:r>
            <a:endParaRPr lang="en-US"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indent="-342900">
              <a:lnSpc>
                <a:spcPct val="150000"/>
              </a:lnSpc>
              <a:buFont typeface="+mj-lt"/>
              <a:buAutoNum type="arabicPeriod"/>
            </a:pP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真正优秀的书法作品</a:t>
            </a:r>
            <a:r>
              <a:rPr lang="zh-CN" altLang="en-US" sz="16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观者观赏品评时，</a:t>
            </a:r>
            <a:r>
              <a:rPr lang="zh-CN" altLang="en-US" sz="1600" b="1" kern="100" dirty="0">
                <a:effectLst/>
                <a:latin typeface="Calibri" panose="020F0502020204030204" pitchFamily="34" charset="0"/>
                <a:ea typeface="宋体" panose="02010600030101010101" pitchFamily="2" charset="-122"/>
                <a:cs typeface="Times New Roman" panose="02020603050405020304" pitchFamily="18" charset="0"/>
              </a:rPr>
              <a:t>能感受或想象书者运笔的情形，即</a:t>
            </a:r>
            <a:r>
              <a:rPr lang="zh-CN" altLang="zh-CN" sz="1600" b="1" kern="100" dirty="0">
                <a:latin typeface="Calibri" panose="020F0502020204030204" pitchFamily="34" charset="0"/>
                <a:cs typeface="Times New Roman" panose="02020603050405020304" pitchFamily="18" charset="0"/>
              </a:rPr>
              <a:t>“无不点画振动，如见其挥运之时</a:t>
            </a:r>
            <a:r>
              <a:rPr lang="zh-CN" altLang="en-US" sz="1600" b="1" kern="100" dirty="0">
                <a:latin typeface="Calibri" panose="020F0502020204030204" pitchFamily="34" charset="0"/>
                <a:cs typeface="Times New Roman" panose="02020603050405020304" pitchFamily="18" charset="0"/>
              </a:rPr>
              <a:t>”，甚至</a:t>
            </a:r>
            <a:r>
              <a:rPr lang="zh-CN" altLang="zh-CN" sz="1600" b="1" kern="100" dirty="0">
                <a:latin typeface="Calibri" panose="020F0502020204030204" pitchFamily="34" charset="0"/>
                <a:cs typeface="Times New Roman" panose="02020603050405020304" pitchFamily="18" charset="0"/>
              </a:rPr>
              <a:t>能把握</a:t>
            </a:r>
            <a:r>
              <a:rPr lang="zh-CN" altLang="en-US" sz="1600" b="1" kern="100" dirty="0">
                <a:latin typeface="Calibri" panose="020F0502020204030204" pitchFamily="34" charset="0"/>
                <a:cs typeface="Times New Roman" panose="02020603050405020304" pitchFamily="18" charset="0"/>
              </a:rPr>
              <a:t>书</a:t>
            </a:r>
            <a:r>
              <a:rPr lang="zh-CN" altLang="zh-CN" sz="1600" b="1" kern="100" dirty="0">
                <a:latin typeface="Calibri" panose="020F0502020204030204" pitchFamily="34" charset="0"/>
                <a:cs typeface="Times New Roman" panose="02020603050405020304" pitchFamily="18" charset="0"/>
              </a:rPr>
              <a:t>者创作时的情感和心理变化。</a:t>
            </a:r>
            <a:endParaRPr lang="en-US" altLang="zh-CN" sz="1600" b="1" kern="100" dirty="0">
              <a:latin typeface="Calibri" panose="020F0502020204030204" pitchFamily="34" charset="0"/>
              <a:cs typeface="Times New Roman" panose="02020603050405020304" pitchFamily="18" charset="0"/>
            </a:endParaRPr>
          </a:p>
          <a:p>
            <a:pPr marL="342900" indent="-342900">
              <a:lnSpc>
                <a:spcPct val="150000"/>
              </a:lnSpc>
              <a:buFont typeface="+mj-lt"/>
              <a:buAutoNum type="arabicPeriod"/>
            </a:pPr>
            <a:r>
              <a:rPr lang="zh-CN" altLang="en-US" sz="1600" b="1" kern="100" dirty="0">
                <a:latin typeface="Calibri" panose="020F0502020204030204" pitchFamily="34" charset="0"/>
                <a:cs typeface="Times New Roman" panose="02020603050405020304" pitchFamily="18" charset="0"/>
              </a:rPr>
              <a:t>中国书法是</a:t>
            </a:r>
            <a:r>
              <a:rPr lang="zh-CN" altLang="zh-CN" sz="1600" b="1" kern="100" dirty="0">
                <a:latin typeface="Calibri" panose="020F0502020204030204" pitchFamily="34" charset="0"/>
                <a:cs typeface="Times New Roman" panose="02020603050405020304" pitchFamily="18" charset="0"/>
              </a:rPr>
              <a:t>一种类似舞蹈或音乐的节奏艺术</a:t>
            </a:r>
            <a:r>
              <a:rPr lang="zh-CN" altLang="en-US" sz="1600" b="1" kern="100" dirty="0">
                <a:latin typeface="Calibri" panose="020F0502020204030204" pitchFamily="34" charset="0"/>
                <a:cs typeface="Times New Roman" panose="02020603050405020304" pitchFamily="18" charset="0"/>
              </a:rPr>
              <a:t>，其</a:t>
            </a:r>
            <a:r>
              <a:rPr lang="zh-CN" altLang="zh-CN" sz="1600" b="1" kern="100" dirty="0">
                <a:latin typeface="Calibri" panose="020F0502020204030204" pitchFamily="34" charset="0"/>
                <a:cs typeface="Times New Roman" panose="02020603050405020304" pitchFamily="18" charset="0"/>
              </a:rPr>
              <a:t>在有形点画线条和笔墨上</a:t>
            </a:r>
            <a:r>
              <a:rPr lang="zh-CN" altLang="en-US" sz="1600" b="1" kern="100" dirty="0">
                <a:latin typeface="Calibri" panose="020F0502020204030204" pitchFamily="34" charset="0"/>
                <a:cs typeface="Times New Roman" panose="02020603050405020304" pitchFamily="18" charset="0"/>
              </a:rPr>
              <a:t>表现</a:t>
            </a:r>
            <a:r>
              <a:rPr lang="zh-CN" altLang="zh-CN" sz="1600" b="1" kern="100" dirty="0">
                <a:latin typeface="Calibri" panose="020F0502020204030204" pitchFamily="34" charset="0"/>
                <a:cs typeface="Times New Roman" panose="02020603050405020304" pitchFamily="18" charset="0"/>
              </a:rPr>
              <a:t>出</a:t>
            </a:r>
            <a:r>
              <a:rPr lang="zh-CN" altLang="en-US" sz="1600" b="1" kern="100" dirty="0">
                <a:latin typeface="Calibri" panose="020F0502020204030204" pitchFamily="34" charset="0"/>
                <a:cs typeface="Times New Roman" panose="02020603050405020304" pitchFamily="18" charset="0"/>
              </a:rPr>
              <a:t>来的</a:t>
            </a:r>
            <a:r>
              <a:rPr lang="zh-CN" altLang="zh-CN" sz="1600" b="1" kern="100" dirty="0">
                <a:latin typeface="Calibri" panose="020F0502020204030204" pitchFamily="34" charset="0"/>
                <a:cs typeface="Times New Roman" panose="02020603050405020304" pitchFamily="18" charset="0"/>
              </a:rPr>
              <a:t>“韵”</a:t>
            </a:r>
            <a:r>
              <a:rPr lang="zh-CN" altLang="en-US" sz="1600" b="1" kern="100" dirty="0">
                <a:latin typeface="Calibri" panose="020F0502020204030204" pitchFamily="34" charset="0"/>
                <a:cs typeface="Times New Roman" panose="02020603050405020304" pitchFamily="18" charset="0"/>
              </a:rPr>
              <a:t>即为</a:t>
            </a:r>
            <a:r>
              <a:rPr lang="zh-CN" altLang="zh-CN" sz="1600" b="1" kern="100" dirty="0">
                <a:latin typeface="Calibri" panose="020F0502020204030204" pitchFamily="34" charset="0"/>
                <a:cs typeface="Times New Roman" panose="02020603050405020304" pitchFamily="18" charset="0"/>
              </a:rPr>
              <a:t>书法艺术中的韵律美和节奏美。这种韵律美和节奏美呼应的是书写者和观书者层层深入的灵韵境界，展现出一个人的风神气度和精神境界，此为“书为心画”的内涵所在。</a:t>
            </a:r>
            <a:endParaRPr lang="en-US" altLang="zh-CN" sz="1600" b="1" kern="100" dirty="0">
              <a:solidFill>
                <a:srgbClr val="006600"/>
              </a:solidFill>
              <a:latin typeface="新宋体" panose="02010609030101010101" pitchFamily="49" charset="-122"/>
              <a:ea typeface="新宋体" panose="0201060903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xmlns="" id="{EC9B0DFF-C944-49A2-856D-9661BC150C96}"/>
              </a:ext>
            </a:extLst>
          </p:cNvPr>
          <p:cNvPicPr>
            <a:picLocks noChangeAspect="1"/>
          </p:cNvPicPr>
          <p:nvPr/>
        </p:nvPicPr>
        <p:blipFill>
          <a:blip r:embed="rId2" cstate="print"/>
          <a:stretch>
            <a:fillRect/>
          </a:stretch>
        </p:blipFill>
        <p:spPr>
          <a:xfrm>
            <a:off x="611560" y="3689373"/>
            <a:ext cx="4586814" cy="1944216"/>
          </a:xfrm>
          <a:prstGeom prst="rect">
            <a:avLst/>
          </a:prstGeom>
        </p:spPr>
      </p:pic>
      <p:sp>
        <p:nvSpPr>
          <p:cNvPr id="5" name="文本框 4">
            <a:extLst>
              <a:ext uri="{FF2B5EF4-FFF2-40B4-BE49-F238E27FC236}">
                <a16:creationId xmlns:a16="http://schemas.microsoft.com/office/drawing/2014/main" xmlns="" id="{C9C83F67-3D20-4A0A-94DC-DFAD8DD2CA9A}"/>
              </a:ext>
            </a:extLst>
          </p:cNvPr>
          <p:cNvSpPr txBox="1"/>
          <p:nvPr/>
        </p:nvSpPr>
        <p:spPr>
          <a:xfrm>
            <a:off x="5436096" y="4492204"/>
            <a:ext cx="3312368" cy="338554"/>
          </a:xfrm>
          <a:prstGeom prst="rect">
            <a:avLst/>
          </a:prstGeom>
          <a:noFill/>
        </p:spPr>
        <p:txBody>
          <a:bodyPr wrap="square" rtlCol="0">
            <a:spAutoFit/>
          </a:bodyPr>
          <a:lstStyle/>
          <a:p>
            <a:r>
              <a:rPr lang="zh-CN" altLang="en-US" sz="1600" b="1" dirty="0">
                <a:solidFill>
                  <a:srgbClr val="002060"/>
                </a:solidFill>
              </a:rPr>
              <a:t>唐代怀素的狂草：自叙帖 （</a:t>
            </a:r>
            <a:r>
              <a:rPr lang="en-US" altLang="zh-CN" sz="1600" b="1" dirty="0">
                <a:solidFill>
                  <a:srgbClr val="002060"/>
                </a:solidFill>
              </a:rPr>
              <a:t>698</a:t>
            </a:r>
            <a:r>
              <a:rPr lang="zh-CN" altLang="en-US" sz="1600" b="1" dirty="0">
                <a:solidFill>
                  <a:srgbClr val="002060"/>
                </a:solidFill>
              </a:rPr>
              <a:t>字）</a:t>
            </a:r>
          </a:p>
        </p:txBody>
      </p:sp>
    </p:spTree>
    <p:extLst>
      <p:ext uri="{BB962C8B-B14F-4D97-AF65-F5344CB8AC3E}">
        <p14:creationId xmlns:p14="http://schemas.microsoft.com/office/powerpoint/2010/main" xmlns="" val="2448241286"/>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223628" y="1155561"/>
            <a:ext cx="180020" cy="4793719"/>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五边形 1"/>
          <p:cNvSpPr/>
          <p:nvPr/>
        </p:nvSpPr>
        <p:spPr>
          <a:xfrm>
            <a:off x="395536" y="3046759"/>
            <a:ext cx="1944216" cy="400110"/>
          </a:xfrm>
          <a:prstGeom prst="homePlate">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t>     </a:t>
            </a:r>
            <a:r>
              <a:rPr lang="zh-CN" altLang="en-US" sz="2400" b="1" dirty="0"/>
              <a:t>目   录</a:t>
            </a:r>
            <a:endParaRPr lang="en-US" altLang="zh-CN" sz="2400" b="1" dirty="0"/>
          </a:p>
        </p:txBody>
      </p:sp>
      <p:sp>
        <p:nvSpPr>
          <p:cNvPr id="3" name="TextBox 2"/>
          <p:cNvSpPr txBox="1"/>
          <p:nvPr/>
        </p:nvSpPr>
        <p:spPr>
          <a:xfrm>
            <a:off x="2123728" y="1124744"/>
            <a:ext cx="6408712" cy="400110"/>
          </a:xfrm>
          <a:prstGeom prst="rect">
            <a:avLst/>
          </a:prstGeom>
          <a:noFill/>
        </p:spPr>
        <p:txBody>
          <a:bodyPr wrap="square" rtlCol="0">
            <a:spAutoFit/>
          </a:bodyPr>
          <a:lstStyle/>
          <a:p>
            <a:r>
              <a:rPr lang="zh-CN" altLang="en-US" sz="2000" b="1" dirty="0">
                <a:solidFill>
                  <a:srgbClr val="AD2315"/>
                </a:solidFill>
                <a:effectLst>
                  <a:outerShdw blurRad="38100" dist="38100" dir="2700000" algn="tl">
                    <a:srgbClr val="000000">
                      <a:alpha val="43137"/>
                    </a:srgbClr>
                  </a:outerShdw>
                </a:effectLst>
                <a:latin typeface="+mn-ea"/>
              </a:rPr>
              <a:t>符号适应性：中国</a:t>
            </a:r>
            <a:r>
              <a:rPr lang="zh-CN" altLang="zh-CN" sz="2000" b="1" dirty="0">
                <a:solidFill>
                  <a:srgbClr val="AD2315"/>
                </a:solidFill>
                <a:effectLst>
                  <a:outerShdw blurRad="38100" dist="38100" dir="2700000" algn="tl">
                    <a:srgbClr val="000000">
                      <a:alpha val="43137"/>
                    </a:srgbClr>
                  </a:outerShdw>
                </a:effectLst>
                <a:latin typeface="+mn-ea"/>
              </a:rPr>
              <a:t>书法在美国现</a:t>
            </a:r>
            <a:r>
              <a:rPr lang="zh-CN" altLang="en-US" sz="2000" b="1" dirty="0">
                <a:solidFill>
                  <a:srgbClr val="AD2315"/>
                </a:solidFill>
                <a:effectLst>
                  <a:outerShdw blurRad="38100" dist="38100" dir="2700000" algn="tl">
                    <a:srgbClr val="000000">
                      <a:alpha val="43137"/>
                    </a:srgbClr>
                  </a:outerShdw>
                </a:effectLst>
                <a:latin typeface="+mn-ea"/>
              </a:rPr>
              <a:t>当</a:t>
            </a:r>
            <a:r>
              <a:rPr lang="zh-CN" altLang="zh-CN" sz="2000" b="1" dirty="0">
                <a:solidFill>
                  <a:srgbClr val="AD2315"/>
                </a:solidFill>
                <a:effectLst>
                  <a:outerShdw blurRad="38100" dist="38100" dir="2700000" algn="tl">
                    <a:srgbClr val="000000">
                      <a:alpha val="43137"/>
                    </a:srgbClr>
                  </a:outerShdw>
                </a:effectLst>
                <a:latin typeface="+mn-ea"/>
              </a:rPr>
              <a:t>代诗中的</a:t>
            </a:r>
            <a:r>
              <a:rPr lang="zh-CN" altLang="en-US" sz="2000" b="1" dirty="0">
                <a:solidFill>
                  <a:srgbClr val="AD2315"/>
                </a:solidFill>
                <a:effectLst>
                  <a:outerShdw blurRad="38100" dist="38100" dir="2700000" algn="tl">
                    <a:srgbClr val="000000">
                      <a:alpha val="43137"/>
                    </a:srgbClr>
                  </a:outerShdw>
                </a:effectLst>
                <a:latin typeface="+mn-ea"/>
              </a:rPr>
              <a:t>诠释与调适</a:t>
            </a:r>
          </a:p>
        </p:txBody>
      </p:sp>
      <p:sp>
        <p:nvSpPr>
          <p:cNvPr id="4" name="TextBox 3"/>
          <p:cNvSpPr txBox="1"/>
          <p:nvPr/>
        </p:nvSpPr>
        <p:spPr>
          <a:xfrm>
            <a:off x="2339752" y="1772816"/>
            <a:ext cx="5544616" cy="3970318"/>
          </a:xfrm>
          <a:prstGeom prst="rect">
            <a:avLst/>
          </a:prstGeom>
          <a:noFill/>
        </p:spPr>
        <p:txBody>
          <a:bodyPr wrap="square" rtlCol="0">
            <a:spAutoFit/>
          </a:bodyPr>
          <a:lstStyle/>
          <a:p>
            <a:pPr marL="342900" indent="-342900">
              <a:lnSpc>
                <a:spcPct val="200000"/>
              </a:lnSpc>
              <a:buFont typeface="+mj-lt"/>
              <a:buAutoNum type="arabicPeriod"/>
            </a:pPr>
            <a:r>
              <a:rPr lang="zh-CN" altLang="en-US" b="1" dirty="0">
                <a:solidFill>
                  <a:srgbClr val="002060"/>
                </a:solidFill>
              </a:rPr>
              <a:t>符号适应性：中西文本的诠释与调适原则 </a:t>
            </a:r>
            <a:endParaRPr lang="en-US" altLang="zh-CN" b="1" dirty="0">
              <a:solidFill>
                <a:srgbClr val="002060"/>
              </a:solidFill>
            </a:endParaRPr>
          </a:p>
          <a:p>
            <a:pPr marL="342900" indent="-342900">
              <a:lnSpc>
                <a:spcPct val="200000"/>
              </a:lnSpc>
              <a:buFont typeface="+mj-lt"/>
              <a:buAutoNum type="arabicPeriod"/>
            </a:pPr>
            <a:r>
              <a:rPr lang="zh-CN" altLang="en-US" b="1" dirty="0">
                <a:solidFill>
                  <a:srgbClr val="002060"/>
                </a:solidFill>
              </a:rPr>
              <a:t>中国书法的艺术性</a:t>
            </a:r>
            <a:endParaRPr lang="en-US" altLang="zh-CN" b="1" dirty="0">
              <a:solidFill>
                <a:srgbClr val="002060"/>
              </a:solidFill>
            </a:endParaRPr>
          </a:p>
          <a:p>
            <a:pPr marL="342900" indent="-342900">
              <a:lnSpc>
                <a:spcPct val="200000"/>
              </a:lnSpc>
              <a:buFont typeface="+mj-lt"/>
              <a:buAutoNum type="arabicPeriod"/>
            </a:pPr>
            <a:r>
              <a:rPr lang="zh-CN" altLang="en-US" b="1" dirty="0">
                <a:solidFill>
                  <a:srgbClr val="002060"/>
                </a:solidFill>
              </a:rPr>
              <a:t>中国书法在美国现代社会中的接受现状</a:t>
            </a:r>
            <a:endParaRPr lang="en-US" altLang="zh-CN" b="1" dirty="0">
              <a:solidFill>
                <a:srgbClr val="002060"/>
              </a:solidFill>
            </a:endParaRPr>
          </a:p>
          <a:p>
            <a:pPr marL="342900" indent="-342900">
              <a:lnSpc>
                <a:spcPct val="200000"/>
              </a:lnSpc>
              <a:buFont typeface="+mj-lt"/>
              <a:buAutoNum type="arabicPeriod"/>
            </a:pPr>
            <a:r>
              <a:rPr lang="zh-CN" altLang="en-US" b="1" dirty="0">
                <a:solidFill>
                  <a:srgbClr val="002060"/>
                </a:solidFill>
              </a:rPr>
              <a:t>中国书法在英语诗中的改写审美原则</a:t>
            </a:r>
            <a:endParaRPr lang="en-US" altLang="zh-CN" b="1" dirty="0">
              <a:solidFill>
                <a:srgbClr val="002060"/>
              </a:solidFill>
            </a:endParaRPr>
          </a:p>
          <a:p>
            <a:pPr marL="342900" indent="-342900">
              <a:lnSpc>
                <a:spcPct val="200000"/>
              </a:lnSpc>
              <a:buFont typeface="+mj-lt"/>
              <a:buAutoNum type="arabicPeriod"/>
            </a:pPr>
            <a:r>
              <a:rPr lang="zh-CN" altLang="en-US" b="1" dirty="0">
                <a:solidFill>
                  <a:srgbClr val="002060"/>
                </a:solidFill>
              </a:rPr>
              <a:t>中国书法在美国现代诗中的改写审美特征</a:t>
            </a:r>
            <a:endParaRPr lang="en-US" altLang="zh-CN" b="1" dirty="0">
              <a:solidFill>
                <a:srgbClr val="002060"/>
              </a:solidFill>
            </a:endParaRPr>
          </a:p>
          <a:p>
            <a:pPr marL="342900" indent="-342900">
              <a:lnSpc>
                <a:spcPct val="200000"/>
              </a:lnSpc>
              <a:buFont typeface="+mj-lt"/>
              <a:buAutoNum type="arabicPeriod"/>
            </a:pPr>
            <a:r>
              <a:rPr lang="zh-CN" altLang="en-US" b="1" dirty="0">
                <a:solidFill>
                  <a:srgbClr val="002060"/>
                </a:solidFill>
              </a:rPr>
              <a:t>中国书法对美国现代诗副文本的创作</a:t>
            </a:r>
            <a:r>
              <a:rPr lang="zh-CN" altLang="en-US" b="1" dirty="0" smtClean="0">
                <a:solidFill>
                  <a:srgbClr val="002060"/>
                </a:solidFill>
              </a:rPr>
              <a:t>影响</a:t>
            </a:r>
            <a:endParaRPr lang="en-US" altLang="zh-CN" b="1" dirty="0" smtClean="0">
              <a:solidFill>
                <a:srgbClr val="002060"/>
              </a:solidFill>
            </a:endParaRPr>
          </a:p>
          <a:p>
            <a:pPr marL="342900" indent="-342900">
              <a:lnSpc>
                <a:spcPct val="200000"/>
              </a:lnSpc>
              <a:buFont typeface="+mj-lt"/>
              <a:buAutoNum type="arabicPeriod"/>
            </a:pPr>
            <a:r>
              <a:rPr lang="zh-CN" altLang="en-US" b="1" dirty="0" smtClean="0">
                <a:solidFill>
                  <a:srgbClr val="002060"/>
                </a:solidFill>
              </a:rPr>
              <a:t>结语</a:t>
            </a:r>
            <a:endParaRPr lang="zh-CN" altLang="en-US" b="1" dirty="0">
              <a:solidFill>
                <a:srgbClr val="002060"/>
              </a:solidFill>
            </a:endParaRPr>
          </a:p>
        </p:txBody>
      </p:sp>
    </p:spTree>
    <p:extLst>
      <p:ext uri="{BB962C8B-B14F-4D97-AF65-F5344CB8AC3E}">
        <p14:creationId xmlns:p14="http://schemas.microsoft.com/office/powerpoint/2010/main" xmlns="" val="342876909"/>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88A33B84-44F5-486B-85B8-7BAFF12F973D}"/>
              </a:ext>
            </a:extLst>
          </p:cNvPr>
          <p:cNvSpPr txBox="1"/>
          <p:nvPr/>
        </p:nvSpPr>
        <p:spPr>
          <a:xfrm>
            <a:off x="335437" y="1015411"/>
            <a:ext cx="3456384" cy="2264081"/>
          </a:xfrm>
          <a:prstGeom prst="rect">
            <a:avLst/>
          </a:prstGeom>
          <a:noFill/>
        </p:spPr>
        <p:txBody>
          <a:bodyPr wrap="square" rtlCol="0">
            <a:spAutoFit/>
          </a:bodyPr>
          <a:lstStyle/>
          <a:p>
            <a:pPr>
              <a:lnSpc>
                <a:spcPct val="150000"/>
              </a:lnSpc>
            </a:pPr>
            <a:r>
              <a:rPr lang="en-US" altLang="zh-CN" sz="1600" b="1" kern="100" dirty="0">
                <a:effectLst/>
                <a:ea typeface="宋体" panose="02010600030101010101" pitchFamily="2" charset="-122"/>
              </a:rPr>
              <a:t>walk the path, sit the rains, </a:t>
            </a:r>
          </a:p>
          <a:p>
            <a:pPr>
              <a:lnSpc>
                <a:spcPct val="150000"/>
              </a:lnSpc>
            </a:pPr>
            <a:r>
              <a:rPr lang="en-US" altLang="zh-CN" sz="1600" b="1" kern="100" dirty="0">
                <a:effectLst/>
                <a:ea typeface="宋体" panose="02010600030101010101" pitchFamily="2" charset="-122"/>
              </a:rPr>
              <a:t>grind the ink, wet the brush, unroll the        </a:t>
            </a:r>
          </a:p>
          <a:p>
            <a:pPr>
              <a:lnSpc>
                <a:spcPct val="150000"/>
              </a:lnSpc>
            </a:pPr>
            <a:r>
              <a:rPr lang="en-US" altLang="zh-CN" sz="1600" b="1" kern="100" dirty="0">
                <a:ea typeface="宋体" panose="02010600030101010101" pitchFamily="2" charset="-122"/>
              </a:rPr>
              <a:t>          </a:t>
            </a:r>
            <a:r>
              <a:rPr lang="en-US" altLang="zh-CN" sz="1600" b="1" kern="100" dirty="0">
                <a:effectLst/>
                <a:ea typeface="宋体" panose="02010600030101010101" pitchFamily="2" charset="-122"/>
              </a:rPr>
              <a:t>broad white space:        </a:t>
            </a:r>
          </a:p>
          <a:p>
            <a:pPr>
              <a:lnSpc>
                <a:spcPct val="150000"/>
              </a:lnSpc>
            </a:pPr>
            <a:endParaRPr lang="en-US" altLang="zh-CN" sz="1600" b="1" kern="100" dirty="0">
              <a:ea typeface="宋体" panose="02010600030101010101" pitchFamily="2" charset="-122"/>
            </a:endParaRPr>
          </a:p>
          <a:p>
            <a:pPr>
              <a:lnSpc>
                <a:spcPct val="150000"/>
              </a:lnSpc>
            </a:pPr>
            <a:r>
              <a:rPr lang="en-US" altLang="zh-CN" sz="1600" b="1" kern="100" dirty="0">
                <a:effectLst/>
                <a:ea typeface="宋体" panose="02010600030101010101" pitchFamily="2" charset="-122"/>
              </a:rPr>
              <a:t>lead out and tip</a:t>
            </a:r>
          </a:p>
          <a:p>
            <a:pPr>
              <a:lnSpc>
                <a:spcPct val="150000"/>
              </a:lnSpc>
            </a:pPr>
            <a:r>
              <a:rPr lang="en-US" altLang="zh-CN" sz="1600" b="1" kern="100" dirty="0">
                <a:effectLst/>
                <a:ea typeface="宋体" panose="02010600030101010101" pitchFamily="2" charset="-122"/>
              </a:rPr>
              <a:t>the moist black line</a:t>
            </a:r>
            <a:r>
              <a:rPr lang="en-US" altLang="zh-CN" sz="1600" b="1" kern="100" dirty="0">
                <a:ea typeface="宋体" panose="02010600030101010101" pitchFamily="2" charset="-122"/>
              </a:rPr>
              <a:t>.</a:t>
            </a:r>
          </a:p>
        </p:txBody>
      </p:sp>
      <p:sp>
        <p:nvSpPr>
          <p:cNvPr id="4" name="文本框 3">
            <a:extLst>
              <a:ext uri="{FF2B5EF4-FFF2-40B4-BE49-F238E27FC236}">
                <a16:creationId xmlns:a16="http://schemas.microsoft.com/office/drawing/2014/main" xmlns="" id="{EFCB5B67-AA5D-405C-9B91-DEEAC34C9235}"/>
              </a:ext>
            </a:extLst>
          </p:cNvPr>
          <p:cNvSpPr txBox="1"/>
          <p:nvPr/>
        </p:nvSpPr>
        <p:spPr>
          <a:xfrm>
            <a:off x="3819854" y="1034368"/>
            <a:ext cx="2840378" cy="2250616"/>
          </a:xfrm>
          <a:prstGeom prst="rect">
            <a:avLst/>
          </a:prstGeom>
          <a:noFill/>
        </p:spPr>
        <p:txBody>
          <a:bodyPr wrap="square" rtlCol="0">
            <a:spAutoFit/>
          </a:bodyPr>
          <a:lstStyle/>
          <a:p>
            <a:pPr>
              <a:lnSpc>
                <a:spcPct val="150000"/>
              </a:lnSpc>
            </a:pPr>
            <a:r>
              <a:rPr lang="zh-CN" altLang="zh-CN" sz="1600" b="1" kern="100" dirty="0">
                <a:effectLst/>
                <a:latin typeface="新宋体" panose="02010609030101010101" pitchFamily="49" charset="-122"/>
                <a:ea typeface="新宋体" panose="02010609030101010101" pitchFamily="49" charset="-122"/>
                <a:cs typeface="Times New Roman" panose="02020603050405020304" pitchFamily="18" charset="0"/>
              </a:rPr>
              <a:t>行之于路，坐之于雨，</a:t>
            </a:r>
            <a:endParaRPr lang="en-US" altLang="zh-CN" sz="1600" b="1" kern="100" dirty="0">
              <a:latin typeface="新宋体" panose="02010609030101010101" pitchFamily="49" charset="-122"/>
              <a:ea typeface="新宋体" panose="02010609030101010101" pitchFamily="49" charset="-122"/>
              <a:cs typeface="Times New Roman" panose="02020603050405020304" pitchFamily="18" charset="0"/>
            </a:endParaRPr>
          </a:p>
          <a:p>
            <a:pPr>
              <a:lnSpc>
                <a:spcPct val="150000"/>
              </a:lnSpc>
            </a:pPr>
            <a:r>
              <a:rPr lang="zh-CN" altLang="zh-CN" sz="1600" b="1" kern="100" dirty="0">
                <a:effectLst/>
                <a:latin typeface="新宋体" panose="02010609030101010101" pitchFamily="49" charset="-122"/>
                <a:ea typeface="新宋体" panose="02010609030101010101" pitchFamily="49" charset="-122"/>
                <a:cs typeface="Times New Roman" panose="02020603050405020304" pitchFamily="18" charset="0"/>
              </a:rPr>
              <a:t>磨墨、润笔、铺纸，</a:t>
            </a:r>
            <a:endParaRPr lang="en-US" altLang="zh-CN" sz="1600" b="1" kern="100" dirty="0">
              <a:latin typeface="新宋体" panose="02010609030101010101" pitchFamily="49" charset="-122"/>
              <a:ea typeface="新宋体" panose="02010609030101010101" pitchFamily="49" charset="-122"/>
              <a:cs typeface="Times New Roman" panose="02020603050405020304" pitchFamily="18" charset="0"/>
            </a:endParaRPr>
          </a:p>
          <a:p>
            <a:pPr>
              <a:lnSpc>
                <a:spcPct val="150000"/>
              </a:lnSpc>
            </a:pPr>
            <a:r>
              <a:rPr lang="en-US" altLang="zh-CN" sz="1600" b="1" kern="100" dirty="0">
                <a:effectLst/>
                <a:latin typeface="新宋体" panose="02010609030101010101" pitchFamily="49" charset="-122"/>
                <a:ea typeface="新宋体" panose="02010609030101010101" pitchFamily="49" charset="-122"/>
                <a:cs typeface="Times New Roman" panose="02020603050405020304" pitchFamily="18" charset="0"/>
              </a:rPr>
              <a:t>     </a:t>
            </a:r>
            <a:r>
              <a:rPr lang="zh-CN" altLang="zh-CN" sz="1600" b="1" kern="100" dirty="0">
                <a:effectLst/>
                <a:latin typeface="新宋体" panose="02010609030101010101" pitchFamily="49" charset="-122"/>
                <a:ea typeface="新宋体" panose="02010609030101010101" pitchFamily="49" charset="-122"/>
                <a:cs typeface="Times New Roman" panose="02020603050405020304" pitchFamily="18" charset="0"/>
              </a:rPr>
              <a:t>在开阔的白色空间里：</a:t>
            </a:r>
            <a:r>
              <a:rPr lang="en-US" altLang="zh-CN" sz="1600" b="1" kern="100" dirty="0">
                <a:effectLst/>
                <a:latin typeface="新宋体" panose="02010609030101010101" pitchFamily="49" charset="-122"/>
                <a:ea typeface="新宋体" panose="02010609030101010101" pitchFamily="49" charset="-122"/>
              </a:rPr>
              <a:t> </a:t>
            </a:r>
          </a:p>
          <a:p>
            <a:pPr>
              <a:lnSpc>
                <a:spcPct val="150000"/>
              </a:lnSpc>
            </a:pPr>
            <a:endParaRPr lang="en-US" altLang="zh-CN" sz="1600" b="1" kern="100" dirty="0">
              <a:latin typeface="新宋体" panose="02010609030101010101" pitchFamily="49" charset="-122"/>
              <a:ea typeface="新宋体" panose="02010609030101010101" pitchFamily="49" charset="-122"/>
              <a:cs typeface="Times New Roman" panose="02020603050405020304" pitchFamily="18" charset="0"/>
            </a:endParaRPr>
          </a:p>
          <a:p>
            <a:pPr>
              <a:lnSpc>
                <a:spcPct val="150000"/>
              </a:lnSpc>
            </a:pPr>
            <a:r>
              <a:rPr lang="zh-CN" altLang="zh-CN" sz="1600" b="1" kern="100" dirty="0">
                <a:effectLst/>
                <a:latin typeface="新宋体" panose="02010609030101010101" pitchFamily="49" charset="-122"/>
                <a:ea typeface="新宋体" panose="02010609030101010101" pitchFamily="49" charset="-122"/>
                <a:cs typeface="Times New Roman" panose="02020603050405020304" pitchFamily="18" charset="0"/>
              </a:rPr>
              <a:t>提笔尖画下</a:t>
            </a:r>
            <a:endParaRPr lang="en-US" altLang="zh-CN" sz="1600" b="1" kern="100" dirty="0">
              <a:latin typeface="新宋体" panose="02010609030101010101" pitchFamily="49" charset="-122"/>
              <a:ea typeface="新宋体" panose="02010609030101010101" pitchFamily="49" charset="-122"/>
              <a:cs typeface="Times New Roman" panose="02020603050405020304" pitchFamily="18" charset="0"/>
            </a:endParaRPr>
          </a:p>
          <a:p>
            <a:pPr>
              <a:lnSpc>
                <a:spcPct val="150000"/>
              </a:lnSpc>
            </a:pPr>
            <a:r>
              <a:rPr lang="zh-CN" altLang="zh-CN" sz="1600" b="1" kern="100" dirty="0">
                <a:effectLst/>
                <a:latin typeface="新宋体" panose="02010609030101010101" pitchFamily="49" charset="-122"/>
                <a:ea typeface="新宋体" panose="02010609030101010101" pitchFamily="49" charset="-122"/>
                <a:cs typeface="Times New Roman" panose="02020603050405020304" pitchFamily="18" charset="0"/>
              </a:rPr>
              <a:t>这湿漉的黑色线条</a:t>
            </a:r>
            <a:r>
              <a:rPr lang="zh-CN" altLang="en-US" sz="1600" b="1" kern="100" dirty="0">
                <a:latin typeface="新宋体" panose="02010609030101010101" pitchFamily="49" charset="-122"/>
                <a:ea typeface="新宋体" panose="02010609030101010101" pitchFamily="49" charset="-122"/>
                <a:cs typeface="Times New Roman" panose="02020603050405020304" pitchFamily="18" charset="0"/>
              </a:rPr>
              <a:t>。</a:t>
            </a:r>
            <a:endParaRPr lang="zh-CN" altLang="en-US" sz="1600" b="1" dirty="0">
              <a:latin typeface="新宋体" panose="02010609030101010101" pitchFamily="49" charset="-122"/>
              <a:ea typeface="新宋体" panose="02010609030101010101" pitchFamily="49" charset="-122"/>
            </a:endParaRPr>
          </a:p>
        </p:txBody>
      </p:sp>
      <p:sp>
        <p:nvSpPr>
          <p:cNvPr id="7" name="文本框 6">
            <a:extLst>
              <a:ext uri="{FF2B5EF4-FFF2-40B4-BE49-F238E27FC236}">
                <a16:creationId xmlns:a16="http://schemas.microsoft.com/office/drawing/2014/main" xmlns="" id="{C29B5294-A55C-46B3-AEE3-2A6E52153B8D}"/>
              </a:ext>
            </a:extLst>
          </p:cNvPr>
          <p:cNvSpPr txBox="1"/>
          <p:nvPr/>
        </p:nvSpPr>
        <p:spPr>
          <a:xfrm>
            <a:off x="293706" y="3697900"/>
            <a:ext cx="2592288" cy="1531445"/>
          </a:xfrm>
          <a:prstGeom prst="rect">
            <a:avLst/>
          </a:prstGeom>
          <a:noFill/>
        </p:spPr>
        <p:txBody>
          <a:bodyPr wrap="square" rtlCol="0">
            <a:spAutoFit/>
          </a:bodyPr>
          <a:lstStyle/>
          <a:p>
            <a:pPr>
              <a:lnSpc>
                <a:spcPct val="150000"/>
              </a:lnSpc>
            </a:pPr>
            <a:r>
              <a:rPr lang="en-US" altLang="zh-CN" sz="1600" b="1" kern="100" dirty="0">
                <a:effectLst/>
                <a:ea typeface="宋体" panose="02010600030101010101" pitchFamily="2" charset="-122"/>
              </a:rPr>
              <a:t>The space goes on. </a:t>
            </a:r>
            <a:endParaRPr lang="en-US" altLang="zh-CN" sz="1600" b="1" kern="100" dirty="0">
              <a:ea typeface="宋体" panose="02010600030101010101" pitchFamily="2" charset="-122"/>
            </a:endParaRPr>
          </a:p>
          <a:p>
            <a:pPr>
              <a:lnSpc>
                <a:spcPct val="150000"/>
              </a:lnSpc>
            </a:pPr>
            <a:r>
              <a:rPr lang="en-US" altLang="zh-CN" sz="1600" b="1" kern="100" dirty="0">
                <a:effectLst/>
                <a:ea typeface="宋体" panose="02010600030101010101" pitchFamily="2" charset="-122"/>
              </a:rPr>
              <a:t>But the wet black brush</a:t>
            </a:r>
          </a:p>
          <a:p>
            <a:pPr>
              <a:lnSpc>
                <a:spcPct val="150000"/>
              </a:lnSpc>
            </a:pPr>
            <a:r>
              <a:rPr lang="en-US" altLang="zh-CN" sz="1600" b="1" kern="100" dirty="0">
                <a:effectLst/>
                <a:ea typeface="宋体" panose="02010600030101010101" pitchFamily="2" charset="-122"/>
              </a:rPr>
              <a:t>tip drawn to a point, </a:t>
            </a:r>
          </a:p>
          <a:p>
            <a:pPr>
              <a:lnSpc>
                <a:spcPct val="150000"/>
              </a:lnSpc>
            </a:pPr>
            <a:r>
              <a:rPr lang="en-US" altLang="zh-CN" sz="1600" b="1" kern="100" dirty="0">
                <a:ea typeface="宋体" panose="02010600030101010101" pitchFamily="2" charset="-122"/>
              </a:rPr>
              <a:t>            </a:t>
            </a:r>
            <a:r>
              <a:rPr lang="en-US" altLang="zh-CN" sz="1600" b="1" kern="100" dirty="0">
                <a:effectLst/>
                <a:ea typeface="宋体" panose="02010600030101010101" pitchFamily="2" charset="-122"/>
              </a:rPr>
              <a:t>lifts away</a:t>
            </a:r>
            <a:endParaRPr lang="zh-CN" altLang="en-US" sz="1600" b="1" dirty="0"/>
          </a:p>
        </p:txBody>
      </p:sp>
      <p:sp>
        <p:nvSpPr>
          <p:cNvPr id="8" name="文本框 7">
            <a:extLst>
              <a:ext uri="{FF2B5EF4-FFF2-40B4-BE49-F238E27FC236}">
                <a16:creationId xmlns:a16="http://schemas.microsoft.com/office/drawing/2014/main" xmlns="" id="{E5EA98D7-4BD6-4DD8-BAD4-2FBCA778A057}"/>
              </a:ext>
            </a:extLst>
          </p:cNvPr>
          <p:cNvSpPr txBox="1"/>
          <p:nvPr/>
        </p:nvSpPr>
        <p:spPr>
          <a:xfrm>
            <a:off x="3563888" y="3701876"/>
            <a:ext cx="2016224" cy="1527469"/>
          </a:xfrm>
          <a:prstGeom prst="rect">
            <a:avLst/>
          </a:prstGeom>
          <a:noFill/>
        </p:spPr>
        <p:txBody>
          <a:bodyPr wrap="square" rtlCol="0">
            <a:spAutoFit/>
          </a:bodyPr>
          <a:lstStyle/>
          <a:p>
            <a:pPr>
              <a:lnSpc>
                <a:spcPct val="150000"/>
              </a:lnSpc>
            </a:pP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空间无限延伸。</a:t>
            </a:r>
            <a:endParaRPr lang="en-US" altLang="zh-CN" sz="1600" b="1" kern="1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然湿润之墨毫</a:t>
            </a:r>
            <a:r>
              <a:rPr lang="zh-CN" altLang="zh-CN" sz="1600" b="1" kern="100" dirty="0">
                <a:effectLst/>
                <a:ea typeface="Times New Roman" panose="02020603050405020304" pitchFamily="18" charset="0"/>
              </a:rPr>
              <a:t> </a:t>
            </a:r>
            <a:endParaRPr lang="en-US" altLang="zh-CN" sz="1600" b="1" kern="100" dirty="0">
              <a:ea typeface="Times New Roman" panose="02020603050405020304" pitchFamily="18" charset="0"/>
            </a:endParaRPr>
          </a:p>
          <a:p>
            <a:pPr>
              <a:lnSpc>
                <a:spcPct val="150000"/>
              </a:lnSpc>
            </a:pP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落笔以点，</a:t>
            </a:r>
            <a:endParaRPr lang="en-US" altLang="zh-CN" sz="1600" b="1" kern="1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提笔而去</a:t>
            </a:r>
            <a:endParaRPr lang="zh-CN" altLang="en-US" sz="1600" b="1" dirty="0"/>
          </a:p>
        </p:txBody>
      </p:sp>
      <p:pic>
        <p:nvPicPr>
          <p:cNvPr id="9" name="Picture 6" descr="C:\Users\win8\AppData\Roaming\Tencent\Users\1207799751\QQ\WinTemp\RichOle\L76UO)N8Y$D9WTANQ(%`Z(A.png">
            <a:extLst>
              <a:ext uri="{FF2B5EF4-FFF2-40B4-BE49-F238E27FC236}">
                <a16:creationId xmlns:a16="http://schemas.microsoft.com/office/drawing/2014/main" xmlns="" id="{4A649B49-C30B-4841-8816-CD99F30185E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96893" y="714309"/>
            <a:ext cx="1707070" cy="2250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文本框 4">
            <a:extLst>
              <a:ext uri="{FF2B5EF4-FFF2-40B4-BE49-F238E27FC236}">
                <a16:creationId xmlns:a16="http://schemas.microsoft.com/office/drawing/2014/main" xmlns="" id="{19DD525C-E922-4FB6-9FB4-A4E4F07CABA8}"/>
              </a:ext>
            </a:extLst>
          </p:cNvPr>
          <p:cNvSpPr txBox="1"/>
          <p:nvPr/>
        </p:nvSpPr>
        <p:spPr>
          <a:xfrm>
            <a:off x="251520" y="620688"/>
            <a:ext cx="6120680" cy="338554"/>
          </a:xfrm>
          <a:prstGeom prst="rect">
            <a:avLst/>
          </a:prstGeom>
          <a:noFill/>
        </p:spPr>
        <p:txBody>
          <a:bodyPr wrap="square" rtlCol="0">
            <a:spAutoFit/>
          </a:bodyPr>
          <a:lstStyle/>
          <a:p>
            <a:r>
              <a:rPr lang="en-US" altLang="zh-CN" sz="1600" b="1" dirty="0">
                <a:solidFill>
                  <a:srgbClr val="006600"/>
                </a:solidFill>
              </a:rPr>
              <a:t>Gary Snyder. </a:t>
            </a:r>
            <a:r>
              <a:rPr lang="en-US" altLang="zh-CN" sz="1600" b="1" i="1" dirty="0">
                <a:solidFill>
                  <a:srgbClr val="006600"/>
                </a:solidFill>
              </a:rPr>
              <a:t>Mountains and Rivers Without End</a:t>
            </a:r>
            <a:r>
              <a:rPr lang="en-US" altLang="zh-CN" sz="1600" b="1" dirty="0">
                <a:solidFill>
                  <a:srgbClr val="006600"/>
                </a:solidFill>
              </a:rPr>
              <a:t>. Counterpoint, 1996.</a:t>
            </a:r>
            <a:endParaRPr lang="zh-CN" altLang="en-US" sz="1600" b="1" dirty="0">
              <a:solidFill>
                <a:srgbClr val="006600"/>
              </a:solidFill>
            </a:endParaRPr>
          </a:p>
        </p:txBody>
      </p:sp>
      <p:pic>
        <p:nvPicPr>
          <p:cNvPr id="6" name="图片 5">
            <a:extLst>
              <a:ext uri="{FF2B5EF4-FFF2-40B4-BE49-F238E27FC236}">
                <a16:creationId xmlns:a16="http://schemas.microsoft.com/office/drawing/2014/main" xmlns="" id="{C79A5BCB-3B4A-40C2-953C-69B932B03013}"/>
              </a:ext>
            </a:extLst>
          </p:cNvPr>
          <p:cNvPicPr>
            <a:picLocks noChangeAspect="1"/>
          </p:cNvPicPr>
          <p:nvPr/>
        </p:nvPicPr>
        <p:blipFill>
          <a:blip r:embed="rId3" cstate="print"/>
          <a:stretch>
            <a:fillRect/>
          </a:stretch>
        </p:blipFill>
        <p:spPr>
          <a:xfrm>
            <a:off x="5724128" y="3195512"/>
            <a:ext cx="3227032" cy="777882"/>
          </a:xfrm>
          <a:prstGeom prst="rect">
            <a:avLst/>
          </a:prstGeom>
        </p:spPr>
      </p:pic>
      <p:pic>
        <p:nvPicPr>
          <p:cNvPr id="3" name="图片 2">
            <a:extLst>
              <a:ext uri="{FF2B5EF4-FFF2-40B4-BE49-F238E27FC236}">
                <a16:creationId xmlns:a16="http://schemas.microsoft.com/office/drawing/2014/main" xmlns="" id="{9D994FA1-20A4-4DDE-B182-93F4986674F9}"/>
              </a:ext>
            </a:extLst>
          </p:cNvPr>
          <p:cNvPicPr>
            <a:picLocks noChangeAspect="1"/>
          </p:cNvPicPr>
          <p:nvPr/>
        </p:nvPicPr>
        <p:blipFill>
          <a:blip r:embed="rId4" cstate="print"/>
          <a:stretch>
            <a:fillRect/>
          </a:stretch>
        </p:blipFill>
        <p:spPr>
          <a:xfrm>
            <a:off x="6919787" y="4069951"/>
            <a:ext cx="1679526" cy="2239369"/>
          </a:xfrm>
          <a:prstGeom prst="rect">
            <a:avLst/>
          </a:prstGeom>
        </p:spPr>
      </p:pic>
    </p:spTree>
    <p:extLst>
      <p:ext uri="{BB962C8B-B14F-4D97-AF65-F5344CB8AC3E}">
        <p14:creationId xmlns:p14="http://schemas.microsoft.com/office/powerpoint/2010/main" xmlns="" val="295412041"/>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A8514A49-3B5B-41EB-A22F-49E45AA65640}"/>
              </a:ext>
            </a:extLst>
          </p:cNvPr>
          <p:cNvSpPr txBox="1"/>
          <p:nvPr/>
        </p:nvSpPr>
        <p:spPr>
          <a:xfrm>
            <a:off x="395536" y="764704"/>
            <a:ext cx="8352928" cy="3374129"/>
          </a:xfrm>
          <a:prstGeom prst="rect">
            <a:avLst/>
          </a:prstGeom>
          <a:noFill/>
        </p:spPr>
        <p:txBody>
          <a:bodyPr wrap="square" rtlCol="0">
            <a:spAutoFit/>
          </a:bodyPr>
          <a:lstStyle/>
          <a:p>
            <a:pPr>
              <a:lnSpc>
                <a:spcPct val="150000"/>
              </a:lnSpc>
            </a:pPr>
            <a:r>
              <a:rPr lang="zh-CN" altLang="en-US" sz="1600" b="1" kern="100" dirty="0">
                <a:solidFill>
                  <a:srgbClr val="006600"/>
                </a:solidFill>
                <a:latin typeface="Calibri" panose="020F0502020204030204" pitchFamily="34" charset="0"/>
                <a:ea typeface="宋体" panose="02010600030101010101" pitchFamily="2" charset="-122"/>
                <a:cs typeface="Times New Roman" panose="02020603050405020304" pitchFamily="18" charset="0"/>
              </a:rPr>
              <a:t>美国现代派诗人的诗性</a:t>
            </a:r>
            <a:r>
              <a:rPr lang="zh-CN" altLang="en-US" sz="1600" b="1" kern="100" dirty="0">
                <a:solidFill>
                  <a:srgbClr val="006600"/>
                </a:solidFill>
                <a:effectLst/>
                <a:latin typeface="Calibri" panose="020F0502020204030204" pitchFamily="34" charset="0"/>
                <a:ea typeface="宋体" panose="02010600030101010101" pitchFamily="2" charset="-122"/>
                <a:cs typeface="Times New Roman" panose="02020603050405020304" pitchFamily="18" charset="0"/>
              </a:rPr>
              <a:t>书法：野性书写</a:t>
            </a:r>
            <a:endParaRPr lang="en-US" altLang="zh-CN" sz="1600" b="1" kern="100" dirty="0">
              <a:solidFill>
                <a:srgbClr val="006600"/>
              </a:solidFill>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sz="1600" b="1" kern="100" dirty="0">
                <a:latin typeface="Calibri" panose="020F0502020204030204" pitchFamily="34" charset="0"/>
                <a:cs typeface="Times New Roman" panose="02020603050405020304" pitchFamily="18" charset="0"/>
              </a:rPr>
              <a:t>斯奈德在</a:t>
            </a:r>
            <a:r>
              <a:rPr lang="zh-CN" altLang="zh-CN" sz="1600" b="1" kern="100" dirty="0">
                <a:latin typeface="Calibri" panose="020F0502020204030204" pitchFamily="34" charset="0"/>
                <a:cs typeface="Times New Roman" panose="02020603050405020304" pitchFamily="18" charset="0"/>
              </a:rPr>
              <a:t>《狼毫笔》（</a:t>
            </a:r>
            <a:r>
              <a:rPr lang="en-US" altLang="zh-CN" sz="1600" b="1" kern="100" dirty="0">
                <a:latin typeface="Calibri" panose="020F0502020204030204" pitchFamily="34" charset="0"/>
                <a:cs typeface="Times New Roman" panose="02020603050405020304" pitchFamily="18" charset="0"/>
              </a:rPr>
              <a:t>Wolf-Hair Brush</a:t>
            </a:r>
            <a:r>
              <a:rPr lang="zh-CN" altLang="zh-CN" sz="1600" b="1" kern="100" dirty="0">
                <a:latin typeface="Calibri" panose="020F0502020204030204" pitchFamily="34" charset="0"/>
                <a:cs typeface="Times New Roman" panose="02020603050405020304" pitchFamily="18" charset="0"/>
              </a:rPr>
              <a:t>）</a:t>
            </a:r>
            <a:r>
              <a:rPr lang="zh-CN" altLang="en-US" sz="1600" b="1" kern="100" dirty="0">
                <a:latin typeface="Calibri" panose="020F0502020204030204" pitchFamily="34" charset="0"/>
                <a:cs typeface="Times New Roman" panose="02020603050405020304" pitchFamily="18" charset="0"/>
              </a:rPr>
              <a:t>：</a:t>
            </a:r>
            <a:r>
              <a:rPr lang="zh-CN" altLang="zh-CN" sz="1600" b="1" kern="100" dirty="0">
                <a:latin typeface="Calibri" panose="020F0502020204030204" pitchFamily="34" charset="0"/>
                <a:cs typeface="Times New Roman" panose="02020603050405020304" pitchFamily="18" charset="0"/>
              </a:rPr>
              <a:t>“在中国，书法被认为是图形艺术的最高水准”（</a:t>
            </a:r>
            <a:r>
              <a:rPr lang="en-US" altLang="zh-CN" sz="1600" b="1" kern="100" dirty="0">
                <a:latin typeface="Calibri" panose="020F0502020204030204" pitchFamily="34" charset="0"/>
                <a:cs typeface="Times New Roman" panose="02020603050405020304" pitchFamily="18" charset="0"/>
              </a:rPr>
              <a:t>In China calligraphy is considered the highest of the graphic arts</a:t>
            </a:r>
            <a:r>
              <a:rPr lang="zh-CN" altLang="zh-CN" sz="1600" b="1" kern="100" dirty="0">
                <a:latin typeface="Calibri" panose="020F0502020204030204" pitchFamily="34" charset="0"/>
                <a:cs typeface="Times New Roman" panose="02020603050405020304" pitchFamily="18" charset="0"/>
              </a:rPr>
              <a:t>）</a:t>
            </a:r>
            <a:r>
              <a:rPr lang="zh-CN" altLang="en-US" sz="1600" b="1" kern="100" dirty="0">
                <a:latin typeface="Calibri" panose="020F0502020204030204" pitchFamily="34" charset="0"/>
                <a:cs typeface="Times New Roman" panose="02020603050405020304" pitchFamily="18" charset="0"/>
              </a:rPr>
              <a:t>。</a:t>
            </a:r>
            <a:endParaRPr lang="en-US" altLang="zh-CN" sz="1600" b="1" kern="100" dirty="0">
              <a:latin typeface="Calibri" panose="020F0502020204030204" pitchFamily="34" charset="0"/>
              <a:cs typeface="Times New Roman" panose="02020603050405020304" pitchFamily="18" charset="0"/>
            </a:endParaRPr>
          </a:p>
          <a:p>
            <a:pPr>
              <a:lnSpc>
                <a:spcPct val="150000"/>
              </a:lnSpc>
            </a:pPr>
            <a:endParaRPr lang="en-US" altLang="zh-CN" sz="1600" b="1" kern="100" dirty="0">
              <a:solidFill>
                <a:srgbClr val="006600"/>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sz="1600" b="1" kern="100" dirty="0">
                <a:latin typeface="Calibri" panose="020F0502020204030204" pitchFamily="34" charset="0"/>
                <a:ea typeface="宋体" panose="02010600030101010101" pitchFamily="2" charset="-122"/>
                <a:cs typeface="Times New Roman" panose="02020603050405020304" pitchFamily="18" charset="0"/>
              </a:rPr>
              <a:t>一些美国</a:t>
            </a: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诗人</a:t>
            </a:r>
            <a:r>
              <a:rPr lang="zh-CN" altLang="en-US" sz="1600" b="1" kern="100" dirty="0">
                <a:effectLst/>
                <a:latin typeface="Calibri" panose="020F0502020204030204" pitchFamily="34" charset="0"/>
                <a:ea typeface="宋体" panose="02010600030101010101" pitchFamily="2" charset="-122"/>
                <a:cs typeface="Times New Roman" panose="02020603050405020304" pitchFamily="18" charset="0"/>
              </a:rPr>
              <a:t>，如斯奈德、惠伦、韦尔奇等，</a:t>
            </a: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力图以直观意象而非抽象概念来表达诗歌主题，按照宇宙万物的节奏来把握诗歌的韵律，利用中国书画中特有的立象尽意、虚实相生、计白当黑等创作技巧来创新他们的诗歌表达方式，</a:t>
            </a:r>
            <a:r>
              <a:rPr lang="zh-CN" altLang="en-US" sz="1600" b="1" kern="100" dirty="0">
                <a:effectLst/>
                <a:latin typeface="Calibri" panose="020F0502020204030204" pitchFamily="34" charset="0"/>
                <a:ea typeface="宋体" panose="02010600030101010101" pitchFamily="2" charset="-122"/>
                <a:cs typeface="Times New Roman" panose="02020603050405020304" pitchFamily="18" charset="0"/>
              </a:rPr>
              <a:t>让自然万物，如同诗人一样，也成为诗歌文本中的言说者或书写者，从而</a:t>
            </a: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形成</a:t>
            </a:r>
            <a:r>
              <a:rPr lang="zh-CN" altLang="en-US" sz="1600" b="1" kern="100" dirty="0">
                <a:latin typeface="Calibri" panose="020F0502020204030204" pitchFamily="34" charset="0"/>
                <a:ea typeface="宋体" panose="02010600030101010101" pitchFamily="2" charset="-122"/>
                <a:cs typeface="Times New Roman" panose="02020603050405020304" pitchFamily="18" charset="0"/>
              </a:rPr>
              <a:t>一种美国现代诗，尤其生态诗中</a:t>
            </a: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独特的诗性书法</a:t>
            </a:r>
            <a:r>
              <a:rPr lang="en-US" altLang="zh-CN" sz="16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1600" b="1" kern="100" dirty="0">
                <a:effectLst/>
                <a:latin typeface="Calibri" panose="020F0502020204030204" pitchFamily="34" charset="0"/>
                <a:ea typeface="宋体" panose="02010600030101010101" pitchFamily="2" charset="-122"/>
                <a:cs typeface="Times New Roman" panose="02020603050405020304" pitchFamily="18" charset="0"/>
              </a:rPr>
              <a:t>野性书写</a:t>
            </a: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1600" b="1" kern="100" dirty="0">
                <a:effectLst/>
                <a:latin typeface="Calibri" panose="020F0502020204030204" pitchFamily="34" charset="0"/>
                <a:ea typeface="宋体" panose="02010600030101010101" pitchFamily="2" charset="-122"/>
                <a:cs typeface="Times New Roman" panose="02020603050405020304" pitchFamily="18" charset="0"/>
              </a:rPr>
              <a:t>从生态符号学的角度来看，就是一种</a:t>
            </a:r>
            <a:r>
              <a:rPr lang="zh-CN" altLang="en-US" sz="1600" b="1" kern="100" dirty="0">
                <a:latin typeface="Calibri" panose="020F0502020204030204" pitchFamily="34" charset="0"/>
                <a:ea typeface="宋体" panose="02010600030101010101" pitchFamily="2" charset="-122"/>
                <a:cs typeface="Times New Roman" panose="02020603050405020304" pitchFamily="18" charset="0"/>
              </a:rPr>
              <a:t>自然</a:t>
            </a:r>
            <a:r>
              <a:rPr lang="en-US" altLang="zh-CN" sz="1600" b="1"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1600" b="1" kern="100" dirty="0">
                <a:latin typeface="Calibri" panose="020F0502020204030204" pitchFamily="34" charset="0"/>
                <a:ea typeface="宋体" panose="02010600030101010101" pitchFamily="2" charset="-122"/>
                <a:cs typeface="Times New Roman" panose="02020603050405020304" pitchFamily="18" charset="0"/>
              </a:rPr>
              <a:t>文本。</a:t>
            </a:r>
            <a:endParaRPr lang="en-US"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2505810280"/>
      </p:ext>
    </p:extLst>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84C2CCA3-A636-4C83-852A-B92CF8707754}"/>
              </a:ext>
            </a:extLst>
          </p:cNvPr>
          <p:cNvPicPr>
            <a:picLocks noChangeAspect="1"/>
          </p:cNvPicPr>
          <p:nvPr/>
        </p:nvPicPr>
        <p:blipFill>
          <a:blip r:embed="rId2" cstate="print"/>
          <a:stretch>
            <a:fillRect/>
          </a:stretch>
        </p:blipFill>
        <p:spPr>
          <a:xfrm>
            <a:off x="251520" y="980728"/>
            <a:ext cx="3138180" cy="4104456"/>
          </a:xfrm>
          <a:prstGeom prst="rect">
            <a:avLst/>
          </a:prstGeom>
        </p:spPr>
      </p:pic>
      <p:sp>
        <p:nvSpPr>
          <p:cNvPr id="6" name="文本框 5">
            <a:extLst>
              <a:ext uri="{FF2B5EF4-FFF2-40B4-BE49-F238E27FC236}">
                <a16:creationId xmlns:a16="http://schemas.microsoft.com/office/drawing/2014/main" xmlns="" id="{0E5A1830-F465-43E5-B373-30C24B32BC49}"/>
              </a:ext>
            </a:extLst>
          </p:cNvPr>
          <p:cNvSpPr txBox="1"/>
          <p:nvPr/>
        </p:nvSpPr>
        <p:spPr>
          <a:xfrm>
            <a:off x="3191030" y="692696"/>
            <a:ext cx="3183438" cy="5157502"/>
          </a:xfrm>
          <a:prstGeom prst="rect">
            <a:avLst/>
          </a:prstGeom>
          <a:noFill/>
        </p:spPr>
        <p:txBody>
          <a:bodyPr wrap="square">
            <a:spAutoFit/>
          </a:bodyPr>
          <a:lstStyle/>
          <a:p>
            <a:pPr>
              <a:lnSpc>
                <a:spcPct val="110000"/>
              </a:lnSpc>
            </a:pPr>
            <a:r>
              <a:rPr lang="zh-CN" altLang="en-US" sz="1200" b="1" dirty="0">
                <a:solidFill>
                  <a:srgbClr val="006600"/>
                </a:solidFill>
              </a:rPr>
              <a:t>爪子 </a:t>
            </a:r>
            <a:r>
              <a:rPr lang="en-US" altLang="zh-CN" sz="1200" b="1" dirty="0">
                <a:solidFill>
                  <a:srgbClr val="006600"/>
                </a:solidFill>
              </a:rPr>
              <a:t>/ </a:t>
            </a:r>
            <a:r>
              <a:rPr lang="zh-CN" altLang="en-US" sz="1200" b="1" dirty="0">
                <a:solidFill>
                  <a:srgbClr val="006600"/>
                </a:solidFill>
              </a:rPr>
              <a:t>因缘</a:t>
            </a:r>
            <a:endParaRPr lang="en-US" altLang="zh-CN" sz="1200" b="1" dirty="0">
              <a:solidFill>
                <a:srgbClr val="006600"/>
              </a:solidFill>
            </a:endParaRPr>
          </a:p>
          <a:p>
            <a:pPr>
              <a:lnSpc>
                <a:spcPct val="110000"/>
              </a:lnSpc>
            </a:pPr>
            <a:r>
              <a:rPr lang="en-US" altLang="zh-CN" sz="1200" b="1" dirty="0">
                <a:solidFill>
                  <a:srgbClr val="006600"/>
                </a:solidFill>
              </a:rPr>
              <a:t>        </a:t>
            </a:r>
            <a:r>
              <a:rPr lang="zh-CN" altLang="en-US" sz="1200" b="1" dirty="0">
                <a:solidFill>
                  <a:srgbClr val="006600"/>
                </a:solidFill>
              </a:rPr>
              <a:t>献给惠伦禅师</a:t>
            </a:r>
            <a:endParaRPr lang="en-US" altLang="zh-CN" sz="1200" b="1" dirty="0">
              <a:solidFill>
                <a:srgbClr val="006600"/>
              </a:solidFill>
            </a:endParaRPr>
          </a:p>
          <a:p>
            <a:pPr>
              <a:lnSpc>
                <a:spcPct val="110000"/>
              </a:lnSpc>
            </a:pPr>
            <a:endParaRPr lang="en-US" altLang="zh-CN" sz="1200" b="1" dirty="0">
              <a:solidFill>
                <a:srgbClr val="006600"/>
              </a:solidFill>
            </a:endParaRPr>
          </a:p>
          <a:p>
            <a:pPr>
              <a:lnSpc>
                <a:spcPct val="110000"/>
              </a:lnSpc>
            </a:pPr>
            <a:r>
              <a:rPr lang="zh-CN" altLang="en-US" sz="1200" b="1" dirty="0"/>
              <a:t>“书写符号”是优美的爪钩，</a:t>
            </a:r>
            <a:endParaRPr lang="en-US" altLang="zh-CN" sz="1200" b="1" dirty="0"/>
          </a:p>
          <a:p>
            <a:pPr>
              <a:lnSpc>
                <a:spcPct val="110000"/>
              </a:lnSpc>
            </a:pPr>
            <a:r>
              <a:rPr lang="zh-CN" altLang="en-US" sz="1200" b="1" dirty="0"/>
              <a:t>             语法     是     编织的雕刻</a:t>
            </a:r>
            <a:endParaRPr lang="en-US" altLang="zh-CN" sz="1200" b="1" dirty="0"/>
          </a:p>
          <a:p>
            <a:pPr>
              <a:lnSpc>
                <a:spcPct val="110000"/>
              </a:lnSpc>
            </a:pPr>
            <a:endParaRPr lang="zh-CN" altLang="en-US" sz="1200" b="1" dirty="0"/>
          </a:p>
          <a:p>
            <a:pPr>
              <a:lnSpc>
                <a:spcPct val="110000"/>
              </a:lnSpc>
            </a:pPr>
            <a:r>
              <a:rPr lang="zh-CN" altLang="en-US" sz="1200" b="1" dirty="0"/>
              <a:t>爪印，</a:t>
            </a:r>
            <a:r>
              <a:rPr lang="zh-CN" altLang="en-US" sz="1200" b="1" dirty="0">
                <a:latin typeface="新宋体" panose="02010609030101010101" pitchFamily="49" charset="-122"/>
                <a:ea typeface="新宋体" panose="02010609030101010101" pitchFamily="49" charset="-122"/>
              </a:rPr>
              <a:t>蜥蜴</a:t>
            </a:r>
            <a:r>
              <a:rPr lang="zh-CN" altLang="zh-CN" sz="1200" b="1" dirty="0">
                <a:latin typeface="新宋体" panose="02010609030101010101" pitchFamily="49" charset="-122"/>
                <a:ea typeface="新宋体" panose="02010609030101010101" pitchFamily="49" charset="-122"/>
              </a:rPr>
              <a:t>蜿蜒</a:t>
            </a:r>
            <a:r>
              <a:rPr lang="zh-CN" altLang="en-US" sz="1200" b="1" dirty="0"/>
              <a:t>爬行</a:t>
            </a:r>
            <a:r>
              <a:rPr lang="zh-CN" altLang="zh-CN" sz="1200" b="1" dirty="0"/>
              <a:t>的踪迹</a:t>
            </a:r>
            <a:r>
              <a:rPr lang="zh-CN" altLang="en-US" sz="1200" b="1" dirty="0"/>
              <a:t>， 一块巨石</a:t>
            </a:r>
            <a:endParaRPr lang="en-US" altLang="zh-CN" sz="1200" b="1" dirty="0"/>
          </a:p>
          <a:p>
            <a:pPr>
              <a:lnSpc>
                <a:spcPct val="110000"/>
              </a:lnSpc>
            </a:pPr>
            <a:r>
              <a:rPr lang="zh-CN" altLang="en-US" sz="1200" b="1" dirty="0"/>
              <a:t>坍塌而下的弧线。冰川漂移基岩的擦痕，</a:t>
            </a:r>
            <a:endParaRPr lang="en-US" altLang="zh-CN" sz="1200" b="1" dirty="0"/>
          </a:p>
          <a:p>
            <a:pPr>
              <a:lnSpc>
                <a:spcPct val="110000"/>
              </a:lnSpc>
            </a:pPr>
            <a:r>
              <a:rPr lang="zh-CN" altLang="zh-CN" sz="1200" b="1" kern="100" dirty="0">
                <a:latin typeface="Calibri" panose="020F0502020204030204" pitchFamily="34" charset="0"/>
                <a:cs typeface="Times New Roman" panose="02020603050405020304" pitchFamily="18" charset="0"/>
              </a:rPr>
              <a:t>沙滩</a:t>
            </a:r>
            <a:r>
              <a:rPr lang="zh-CN" altLang="en-US" sz="1200" b="1" kern="100" dirty="0">
                <a:latin typeface="Calibri" panose="020F0502020204030204" pitchFamily="34" charset="0"/>
                <a:cs typeface="Times New Roman" panose="02020603050405020304" pitchFamily="18" charset="0"/>
              </a:rPr>
              <a:t>上</a:t>
            </a:r>
            <a:r>
              <a:rPr lang="zh-CN" altLang="en-US" sz="1200" b="1" dirty="0"/>
              <a:t>波浪</a:t>
            </a:r>
            <a:r>
              <a:rPr lang="zh-CN" altLang="zh-CN" sz="1200" b="1" kern="100" dirty="0">
                <a:effectLst/>
                <a:latin typeface="Calibri" panose="020F0502020204030204" pitchFamily="34" charset="0"/>
                <a:ea typeface="宋体" panose="02010600030101010101" pitchFamily="2" charset="-122"/>
                <a:cs typeface="Times New Roman" panose="02020603050405020304" pitchFamily="18" charset="0"/>
              </a:rPr>
              <a:t>拍击的</a:t>
            </a:r>
            <a:r>
              <a:rPr lang="zh-CN" altLang="en-US" sz="1200" b="1" kern="100" dirty="0">
                <a:latin typeface="Calibri" panose="020F0502020204030204" pitchFamily="34" charset="0"/>
                <a:ea typeface="宋体" panose="02010600030101010101" pitchFamily="2" charset="-122"/>
                <a:cs typeface="Times New Roman" panose="02020603050405020304" pitchFamily="18" charset="0"/>
              </a:rPr>
              <a:t>印</a:t>
            </a:r>
            <a:r>
              <a:rPr lang="zh-CN" altLang="zh-CN" sz="1200" b="1" kern="100" dirty="0">
                <a:effectLst/>
                <a:latin typeface="Calibri" panose="020F0502020204030204" pitchFamily="34" charset="0"/>
                <a:ea typeface="宋体" panose="02010600030101010101" pitchFamily="2" charset="-122"/>
                <a:cs typeface="Times New Roman" panose="02020603050405020304" pitchFamily="18" charset="0"/>
              </a:rPr>
              <a:t>迹</a:t>
            </a:r>
            <a:r>
              <a:rPr lang="zh-CN" altLang="en-US" sz="1200" b="1" dirty="0"/>
              <a:t>。</a:t>
            </a:r>
            <a:endParaRPr lang="en-US" altLang="zh-CN" sz="1200" b="1" dirty="0"/>
          </a:p>
          <a:p>
            <a:pPr>
              <a:lnSpc>
                <a:spcPct val="110000"/>
              </a:lnSpc>
            </a:pPr>
            <a:endParaRPr lang="en-US" altLang="zh-CN" sz="1200" b="1" dirty="0"/>
          </a:p>
          <a:p>
            <a:pPr>
              <a:lnSpc>
                <a:spcPct val="110000"/>
              </a:lnSpc>
            </a:pPr>
            <a:r>
              <a:rPr lang="zh-CN" altLang="en-US" sz="1200" b="1" dirty="0"/>
              <a:t>诉说着，“</a:t>
            </a:r>
            <a:r>
              <a:rPr lang="zh-CN" altLang="en-US" sz="1200" b="1" dirty="0">
                <a:solidFill>
                  <a:srgbClr val="811C17"/>
                </a:solidFill>
              </a:rPr>
              <a:t>这是过去的我</a:t>
            </a:r>
            <a:r>
              <a:rPr lang="zh-CN" altLang="en-US" sz="1200" b="1" dirty="0"/>
              <a:t>”</a:t>
            </a:r>
            <a:endParaRPr lang="en-US" altLang="zh-CN" sz="1200" b="1" dirty="0"/>
          </a:p>
          <a:p>
            <a:pPr>
              <a:lnSpc>
                <a:spcPct val="110000"/>
              </a:lnSpc>
            </a:pPr>
            <a:r>
              <a:rPr lang="zh-CN" altLang="en-US" sz="1200" b="1" dirty="0"/>
              <a:t>时间与地方的粪便符号 </a:t>
            </a:r>
            <a:endParaRPr lang="en-US" altLang="zh-CN" sz="1200" b="1" dirty="0"/>
          </a:p>
          <a:p>
            <a:pPr>
              <a:lnSpc>
                <a:spcPct val="110000"/>
              </a:lnSpc>
            </a:pPr>
            <a:endParaRPr lang="en-US" altLang="zh-CN" sz="1200" b="1" dirty="0"/>
          </a:p>
          <a:p>
            <a:pPr>
              <a:lnSpc>
                <a:spcPct val="110000"/>
              </a:lnSpc>
            </a:pPr>
            <a:r>
              <a:rPr lang="zh-CN" altLang="en-US" sz="1200" b="1" dirty="0"/>
              <a:t>语言是             粪便、爪子，或者</a:t>
            </a:r>
            <a:endParaRPr lang="en-US" altLang="zh-CN" sz="1200" b="1" dirty="0"/>
          </a:p>
          <a:p>
            <a:pPr>
              <a:lnSpc>
                <a:spcPct val="110000"/>
              </a:lnSpc>
            </a:pPr>
            <a:endParaRPr lang="en-US" altLang="zh-CN" sz="1200" b="1" dirty="0"/>
          </a:p>
          <a:p>
            <a:pPr>
              <a:lnSpc>
                <a:spcPct val="110000"/>
              </a:lnSpc>
            </a:pPr>
            <a:r>
              <a:rPr lang="en-US" altLang="zh-CN" sz="1200" b="1" dirty="0"/>
              <a:t> “</a:t>
            </a:r>
            <a:r>
              <a:rPr lang="zh-CN" altLang="en-US" sz="1200" b="1" dirty="0"/>
              <a:t>舌头”快速颤动着 </a:t>
            </a:r>
            <a:endParaRPr lang="en-US" altLang="zh-CN" sz="1200" b="1" dirty="0"/>
          </a:p>
          <a:p>
            <a:pPr>
              <a:lnSpc>
                <a:spcPct val="110000"/>
              </a:lnSpc>
            </a:pPr>
            <a:r>
              <a:rPr lang="zh-CN" altLang="en-US" sz="1200" b="1" dirty="0"/>
              <a:t>可能是为了一个字</a:t>
            </a:r>
            <a:endParaRPr lang="en-US" altLang="zh-CN" sz="1200" b="1" dirty="0"/>
          </a:p>
          <a:p>
            <a:pPr>
              <a:lnSpc>
                <a:spcPct val="110000"/>
              </a:lnSpc>
            </a:pPr>
            <a:endParaRPr lang="en-US" altLang="zh-CN" sz="1200" b="1" dirty="0"/>
          </a:p>
          <a:p>
            <a:pPr>
              <a:lnSpc>
                <a:spcPct val="110000"/>
              </a:lnSpc>
            </a:pPr>
            <a:r>
              <a:rPr lang="zh-CN" altLang="en-US" sz="1200" b="1" dirty="0"/>
              <a:t>性，与                 命。</a:t>
            </a:r>
            <a:endParaRPr lang="en-US" altLang="zh-CN" sz="1200" b="1" dirty="0"/>
          </a:p>
          <a:p>
            <a:pPr>
              <a:lnSpc>
                <a:spcPct val="110000"/>
              </a:lnSpc>
            </a:pPr>
            <a:endParaRPr lang="en-US" altLang="zh-CN" sz="1200" b="1" dirty="0"/>
          </a:p>
          <a:p>
            <a:pPr>
              <a:lnSpc>
                <a:spcPct val="110000"/>
              </a:lnSpc>
            </a:pPr>
            <a:r>
              <a:rPr lang="zh-CN" altLang="en-US" sz="1200" b="1" dirty="0"/>
              <a:t>一个吻                         一个小小的起因 </a:t>
            </a:r>
            <a:r>
              <a:rPr lang="en-US" altLang="zh-CN" sz="1200" b="1" dirty="0"/>
              <a:t>[</a:t>
            </a:r>
            <a:r>
              <a:rPr lang="zh-CN" altLang="en-US" sz="1200" b="1" dirty="0"/>
              <a:t>爪子</a:t>
            </a:r>
            <a:r>
              <a:rPr lang="en-US" altLang="zh-CN" sz="1200" b="1" dirty="0"/>
              <a:t>]</a:t>
            </a:r>
          </a:p>
          <a:p>
            <a:pPr>
              <a:lnSpc>
                <a:spcPct val="110000"/>
              </a:lnSpc>
            </a:pPr>
            <a:endParaRPr lang="en-US" altLang="zh-CN" sz="1200" b="1" dirty="0"/>
          </a:p>
          <a:p>
            <a:pPr>
              <a:lnSpc>
                <a:spcPct val="110000"/>
              </a:lnSpc>
            </a:pPr>
            <a:r>
              <a:rPr lang="en-US" altLang="zh-CN" sz="1200" b="1" dirty="0"/>
              <a:t>——</a:t>
            </a:r>
            <a:r>
              <a:rPr lang="zh-CN" altLang="en-US" sz="1200" b="1" dirty="0"/>
              <a:t>如此宏大的效果 </a:t>
            </a:r>
            <a:r>
              <a:rPr lang="en-US" altLang="zh-CN" sz="1200" b="1" dirty="0"/>
              <a:t>[</a:t>
            </a:r>
            <a:r>
              <a:rPr lang="zh-CN" altLang="en-US" sz="1200" b="1" dirty="0"/>
              <a:t>文本</a:t>
            </a:r>
            <a:r>
              <a:rPr lang="en-US" altLang="zh-CN" sz="1200" b="1" dirty="0"/>
              <a:t>]</a:t>
            </a:r>
          </a:p>
          <a:p>
            <a:pPr>
              <a:lnSpc>
                <a:spcPct val="110000"/>
              </a:lnSpc>
            </a:pPr>
            <a:endParaRPr lang="en-US" altLang="zh-CN" sz="1200" b="1" dirty="0"/>
          </a:p>
          <a:p>
            <a:pPr>
              <a:lnSpc>
                <a:spcPct val="110000"/>
              </a:lnSpc>
            </a:pPr>
            <a:r>
              <a:rPr lang="en-US" altLang="zh-CN" sz="1200" b="1" dirty="0"/>
              <a:t>                                                          2000</a:t>
            </a:r>
            <a:r>
              <a:rPr lang="zh-CN" altLang="en-US" sz="1200" b="1" dirty="0"/>
              <a:t>年</a:t>
            </a:r>
          </a:p>
        </p:txBody>
      </p:sp>
      <p:sp>
        <p:nvSpPr>
          <p:cNvPr id="8" name="文本框 7">
            <a:extLst>
              <a:ext uri="{FF2B5EF4-FFF2-40B4-BE49-F238E27FC236}">
                <a16:creationId xmlns:a16="http://schemas.microsoft.com/office/drawing/2014/main" xmlns="" id="{4EAB909A-1088-4719-B373-8BDF65CC14FD}"/>
              </a:ext>
            </a:extLst>
          </p:cNvPr>
          <p:cNvSpPr txBox="1"/>
          <p:nvPr/>
        </p:nvSpPr>
        <p:spPr>
          <a:xfrm>
            <a:off x="6521335" y="1743884"/>
            <a:ext cx="2505194" cy="739370"/>
          </a:xfrm>
          <a:prstGeom prst="rect">
            <a:avLst/>
          </a:prstGeom>
          <a:noFill/>
        </p:spPr>
        <p:txBody>
          <a:bodyPr wrap="square" rtlCol="0">
            <a:spAutoFit/>
          </a:bodyPr>
          <a:lstStyle/>
          <a:p>
            <a:pPr>
              <a:lnSpc>
                <a:spcPct val="120000"/>
              </a:lnSpc>
            </a:pPr>
            <a:r>
              <a:rPr lang="zh-CN" altLang="zh-CN" sz="12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rPr>
              <a:t>仓颉造字：</a:t>
            </a:r>
            <a:endParaRPr lang="en-US" altLang="zh-CN" sz="12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pPr>
            <a:r>
              <a:rPr lang="zh-CN" altLang="zh-CN" sz="1200" b="1" kern="100" dirty="0">
                <a:solidFill>
                  <a:schemeClr val="accent6">
                    <a:lumMod val="50000"/>
                  </a:schemeClr>
                </a:solidFill>
                <a:effectLst/>
                <a:latin typeface="Calibri" panose="020F0502020204030204" pitchFamily="34" charset="0"/>
                <a:ea typeface="宋体" panose="02010600030101010101" pitchFamily="2" charset="-122"/>
                <a:cs typeface="Times New Roman" panose="02020603050405020304" pitchFamily="18" charset="0"/>
              </a:rPr>
              <a:t>黄帝之史仓颉，见鸟兽蹄迒之迹，知分理之可相别异也，初造书契。</a:t>
            </a:r>
            <a:endParaRPr lang="zh-CN" altLang="en-US" sz="1200" dirty="0">
              <a:solidFill>
                <a:schemeClr val="accent6">
                  <a:lumMod val="50000"/>
                </a:schemeClr>
              </a:solidFill>
            </a:endParaRPr>
          </a:p>
        </p:txBody>
      </p:sp>
      <p:sp>
        <p:nvSpPr>
          <p:cNvPr id="9" name="文本框 8">
            <a:extLst>
              <a:ext uri="{FF2B5EF4-FFF2-40B4-BE49-F238E27FC236}">
                <a16:creationId xmlns:a16="http://schemas.microsoft.com/office/drawing/2014/main" xmlns="" id="{349ED9BD-1476-4711-81D1-7730F2902E7D}"/>
              </a:ext>
            </a:extLst>
          </p:cNvPr>
          <p:cNvSpPr txBox="1"/>
          <p:nvPr/>
        </p:nvSpPr>
        <p:spPr>
          <a:xfrm>
            <a:off x="6516216" y="3201352"/>
            <a:ext cx="2505194" cy="960969"/>
          </a:xfrm>
          <a:prstGeom prst="rect">
            <a:avLst/>
          </a:prstGeom>
          <a:noFill/>
        </p:spPr>
        <p:txBody>
          <a:bodyPr wrap="square" rtlCol="0">
            <a:spAutoFit/>
          </a:bodyPr>
          <a:lstStyle/>
          <a:p>
            <a:pPr>
              <a:lnSpc>
                <a:spcPct val="120000"/>
              </a:lnSpc>
            </a:pPr>
            <a:r>
              <a:rPr lang="zh-CN" altLang="en-US" sz="1200" b="1" dirty="0">
                <a:solidFill>
                  <a:srgbClr val="002060"/>
                </a:solidFill>
              </a:rPr>
              <a:t>反思：海德格尔的语言观</a:t>
            </a:r>
            <a:endParaRPr lang="en-US" altLang="zh-CN" sz="1200" b="1" dirty="0">
              <a:solidFill>
                <a:srgbClr val="002060"/>
              </a:solidFill>
            </a:endParaRPr>
          </a:p>
          <a:p>
            <a:pPr>
              <a:lnSpc>
                <a:spcPct val="120000"/>
              </a:lnSpc>
            </a:pPr>
            <a:r>
              <a:rPr lang="zh-CN" altLang="en-US" sz="1200" b="1" dirty="0">
                <a:solidFill>
                  <a:schemeClr val="accent6">
                    <a:lumMod val="50000"/>
                  </a:schemeClr>
                </a:solidFill>
              </a:rPr>
              <a:t>人居住于语言的寓所中。</a:t>
            </a:r>
            <a:endParaRPr lang="en-US" altLang="zh-CN" sz="1200" b="1" dirty="0">
              <a:solidFill>
                <a:schemeClr val="accent6">
                  <a:lumMod val="50000"/>
                </a:schemeClr>
              </a:solidFill>
            </a:endParaRPr>
          </a:p>
          <a:p>
            <a:pPr>
              <a:lnSpc>
                <a:spcPct val="120000"/>
              </a:lnSpc>
            </a:pPr>
            <a:r>
              <a:rPr lang="zh-CN" altLang="en-US" sz="1200" b="1" dirty="0">
                <a:solidFill>
                  <a:schemeClr val="accent6">
                    <a:lumMod val="50000"/>
                  </a:schemeClr>
                </a:solidFill>
              </a:rPr>
              <a:t>人活在自己的语言中，语言是人存在的家，人在说话，话在说人。</a:t>
            </a:r>
          </a:p>
        </p:txBody>
      </p:sp>
      <p:sp>
        <p:nvSpPr>
          <p:cNvPr id="12" name="箭头: 右 11">
            <a:extLst>
              <a:ext uri="{FF2B5EF4-FFF2-40B4-BE49-F238E27FC236}">
                <a16:creationId xmlns:a16="http://schemas.microsoft.com/office/drawing/2014/main" xmlns="" id="{7673C2BB-F3B6-4997-B919-2DF8F71CD115}"/>
              </a:ext>
            </a:extLst>
          </p:cNvPr>
          <p:cNvSpPr/>
          <p:nvPr/>
        </p:nvSpPr>
        <p:spPr>
          <a:xfrm>
            <a:off x="6012160" y="2132856"/>
            <a:ext cx="37512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右 12">
            <a:extLst>
              <a:ext uri="{FF2B5EF4-FFF2-40B4-BE49-F238E27FC236}">
                <a16:creationId xmlns:a16="http://schemas.microsoft.com/office/drawing/2014/main" xmlns="" id="{5DD228B4-E9BF-495E-8CB1-10C637B0228E}"/>
              </a:ext>
            </a:extLst>
          </p:cNvPr>
          <p:cNvSpPr/>
          <p:nvPr/>
        </p:nvSpPr>
        <p:spPr>
          <a:xfrm>
            <a:off x="5292080" y="2852936"/>
            <a:ext cx="109520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xmlns="" id="{390C54A9-8E18-4A26-A4CE-9F86B20280EE}"/>
              </a:ext>
            </a:extLst>
          </p:cNvPr>
          <p:cNvSpPr txBox="1"/>
          <p:nvPr/>
        </p:nvSpPr>
        <p:spPr>
          <a:xfrm>
            <a:off x="6516216" y="2737261"/>
            <a:ext cx="2232248" cy="276999"/>
          </a:xfrm>
          <a:prstGeom prst="rect">
            <a:avLst/>
          </a:prstGeom>
          <a:noFill/>
        </p:spPr>
        <p:txBody>
          <a:bodyPr wrap="square" rtlCol="0">
            <a:spAutoFit/>
          </a:bodyPr>
          <a:lstStyle/>
          <a:p>
            <a:r>
              <a:rPr lang="zh-CN" altLang="en-US" sz="1200" b="1" dirty="0">
                <a:solidFill>
                  <a:srgbClr val="006600"/>
                </a:solidFill>
              </a:rPr>
              <a:t>皮尔斯：索引符</a:t>
            </a:r>
          </a:p>
        </p:txBody>
      </p:sp>
      <p:sp>
        <p:nvSpPr>
          <p:cNvPr id="17" name="文本框 16">
            <a:extLst>
              <a:ext uri="{FF2B5EF4-FFF2-40B4-BE49-F238E27FC236}">
                <a16:creationId xmlns:a16="http://schemas.microsoft.com/office/drawing/2014/main" xmlns="" id="{1217F6BF-67A2-4384-B323-B62508AC5338}"/>
              </a:ext>
            </a:extLst>
          </p:cNvPr>
          <p:cNvSpPr txBox="1"/>
          <p:nvPr/>
        </p:nvSpPr>
        <p:spPr>
          <a:xfrm>
            <a:off x="6940721" y="4988842"/>
            <a:ext cx="1656184" cy="550087"/>
          </a:xfrm>
          <a:prstGeom prst="rect">
            <a:avLst/>
          </a:prstGeom>
          <a:noFill/>
        </p:spPr>
        <p:txBody>
          <a:bodyPr wrap="square" rtlCol="0">
            <a:spAutoFit/>
          </a:bodyPr>
          <a:lstStyle/>
          <a:p>
            <a:pPr>
              <a:lnSpc>
                <a:spcPct val="130000"/>
              </a:lnSpc>
            </a:pPr>
            <a:r>
              <a:rPr lang="zh-CN" altLang="en-US" sz="1200" b="1" dirty="0">
                <a:solidFill>
                  <a:srgbClr val="006600"/>
                </a:solidFill>
              </a:rPr>
              <a:t>自然界中的野性书写：自然</a:t>
            </a:r>
            <a:r>
              <a:rPr lang="en-US" altLang="zh-CN" sz="1200" b="1" dirty="0">
                <a:solidFill>
                  <a:srgbClr val="006600"/>
                </a:solidFill>
              </a:rPr>
              <a:t>-</a:t>
            </a:r>
            <a:r>
              <a:rPr lang="zh-CN" altLang="en-US" sz="1200" b="1" dirty="0">
                <a:solidFill>
                  <a:srgbClr val="006600"/>
                </a:solidFill>
              </a:rPr>
              <a:t>文本</a:t>
            </a:r>
            <a:endParaRPr lang="zh-CN" altLang="en-US" sz="1200" b="1" dirty="0"/>
          </a:p>
        </p:txBody>
      </p:sp>
      <p:sp>
        <p:nvSpPr>
          <p:cNvPr id="18" name="箭头: 右 17">
            <a:extLst>
              <a:ext uri="{FF2B5EF4-FFF2-40B4-BE49-F238E27FC236}">
                <a16:creationId xmlns:a16="http://schemas.microsoft.com/office/drawing/2014/main" xmlns="" id="{E98990F8-026C-49C2-B010-59532D4023A2}"/>
              </a:ext>
            </a:extLst>
          </p:cNvPr>
          <p:cNvSpPr/>
          <p:nvPr/>
        </p:nvSpPr>
        <p:spPr>
          <a:xfrm>
            <a:off x="6084168" y="5218167"/>
            <a:ext cx="79208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945357919"/>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7EFC68ED-DFF8-440C-9EDE-126B948C2FEA}"/>
              </a:ext>
            </a:extLst>
          </p:cNvPr>
          <p:cNvSpPr txBox="1"/>
          <p:nvPr/>
        </p:nvSpPr>
        <p:spPr>
          <a:xfrm>
            <a:off x="251520" y="620688"/>
            <a:ext cx="7848872" cy="338554"/>
          </a:xfrm>
          <a:prstGeom prst="rect">
            <a:avLst/>
          </a:prstGeom>
          <a:noFill/>
        </p:spPr>
        <p:txBody>
          <a:bodyPr wrap="square" rtlCol="0">
            <a:spAutoFit/>
          </a:bodyPr>
          <a:lstStyle/>
          <a:p>
            <a:r>
              <a:rPr lang="zh-CN" altLang="zh-CN" sz="1600" b="1" kern="100" dirty="0">
                <a:solidFill>
                  <a:srgbClr val="006600"/>
                </a:solidFill>
                <a:effectLst/>
                <a:latin typeface="新宋体" panose="02010609030101010101" pitchFamily="49" charset="-122"/>
                <a:ea typeface="新宋体" panose="02010609030101010101" pitchFamily="49" charset="-122"/>
                <a:cs typeface="Times New Roman" panose="02020603050405020304" pitchFamily="18" charset="0"/>
              </a:rPr>
              <a:t>“</a:t>
            </a:r>
            <a:r>
              <a:rPr lang="zh-CN" altLang="en-US" sz="1600" b="1" kern="100" dirty="0">
                <a:solidFill>
                  <a:srgbClr val="006600"/>
                </a:solidFill>
                <a:effectLst/>
                <a:latin typeface="新宋体" panose="02010609030101010101" pitchFamily="49" charset="-122"/>
                <a:ea typeface="新宋体" panose="02010609030101010101" pitchFamily="49" charset="-122"/>
                <a:cs typeface="Times New Roman" panose="02020603050405020304" pitchFamily="18" charset="0"/>
              </a:rPr>
              <a:t>天人合一</a:t>
            </a:r>
            <a:r>
              <a:rPr lang="zh-CN" altLang="zh-CN" sz="1600" b="1" kern="100" dirty="0">
                <a:solidFill>
                  <a:srgbClr val="006600"/>
                </a:solidFill>
                <a:effectLst/>
                <a:latin typeface="新宋体" panose="02010609030101010101" pitchFamily="49" charset="-122"/>
                <a:ea typeface="新宋体" panose="02010609030101010101" pitchFamily="49" charset="-122"/>
                <a:cs typeface="Times New Roman" panose="02020603050405020304" pitchFamily="18" charset="0"/>
              </a:rPr>
              <a:t>”的</a:t>
            </a:r>
            <a:r>
              <a:rPr lang="zh-CN" altLang="en-US" sz="1600" b="1" kern="100" dirty="0">
                <a:solidFill>
                  <a:srgbClr val="006600"/>
                </a:solidFill>
                <a:effectLst/>
                <a:latin typeface="新宋体" panose="02010609030101010101" pitchFamily="49" charset="-122"/>
                <a:ea typeface="新宋体" panose="02010609030101010101" pitchFamily="49" charset="-122"/>
                <a:cs typeface="Times New Roman" panose="02020603050405020304" pitchFamily="18" charset="0"/>
              </a:rPr>
              <a:t>自然</a:t>
            </a:r>
            <a:r>
              <a:rPr lang="zh-CN" altLang="zh-CN" sz="1600" b="1" kern="100" dirty="0">
                <a:solidFill>
                  <a:srgbClr val="006600"/>
                </a:solidFill>
                <a:effectLst/>
                <a:latin typeface="新宋体" panose="02010609030101010101" pitchFamily="49" charset="-122"/>
                <a:ea typeface="新宋体" panose="02010609030101010101" pitchFamily="49" charset="-122"/>
                <a:cs typeface="Times New Roman" panose="02020603050405020304" pitchFamily="18" charset="0"/>
              </a:rPr>
              <a:t>性</a:t>
            </a:r>
            <a:r>
              <a:rPr lang="en-US" altLang="zh-CN" sz="1600" b="1" kern="100" dirty="0">
                <a:solidFill>
                  <a:srgbClr val="006600"/>
                </a:solidFill>
                <a:effectLst/>
                <a:latin typeface="新宋体" panose="02010609030101010101" pitchFamily="49" charset="-122"/>
                <a:ea typeface="新宋体" panose="02010609030101010101" pitchFamily="49" charset="-122"/>
                <a:cs typeface="Times New Roman" panose="02020603050405020304" pitchFamily="18" charset="0"/>
              </a:rPr>
              <a:t> </a:t>
            </a:r>
            <a:r>
              <a:rPr lang="en-US" altLang="zh-CN" sz="1600" b="1" kern="100" dirty="0">
                <a:solidFill>
                  <a:srgbClr val="006600"/>
                </a:solidFill>
                <a:effectLst/>
                <a:ea typeface="新宋体" panose="02010609030101010101" pitchFamily="49" charset="-122"/>
                <a:cs typeface="Times New Roman" panose="02020603050405020304" pitchFamily="18" charset="0"/>
              </a:rPr>
              <a:t>vs. </a:t>
            </a:r>
            <a:r>
              <a:rPr lang="zh-CN" altLang="en-US" sz="1600" b="1" kern="100" dirty="0">
                <a:solidFill>
                  <a:srgbClr val="006600"/>
                </a:solidFill>
                <a:ea typeface="新宋体" panose="02010609030101010101" pitchFamily="49" charset="-122"/>
                <a:cs typeface="Times New Roman" panose="02020603050405020304" pitchFamily="18" charset="0"/>
              </a:rPr>
              <a:t>师法自然、师发造化 </a:t>
            </a:r>
            <a:r>
              <a:rPr lang="en-US" altLang="zh-CN" sz="1600" b="1" kern="100" dirty="0">
                <a:solidFill>
                  <a:srgbClr val="006600"/>
                </a:solidFill>
                <a:ea typeface="新宋体" panose="02010609030101010101" pitchFamily="49" charset="-122"/>
                <a:cs typeface="Times New Roman" panose="02020603050405020304" pitchFamily="18" charset="0"/>
              </a:rPr>
              <a:t>vs.</a:t>
            </a:r>
            <a:r>
              <a:rPr lang="zh-CN" altLang="en-US" sz="1600" b="1" kern="100" dirty="0">
                <a:solidFill>
                  <a:srgbClr val="006600"/>
                </a:solidFill>
                <a:ea typeface="新宋体" panose="02010609030101010101" pitchFamily="49" charset="-122"/>
                <a:cs typeface="Times New Roman" panose="02020603050405020304" pitchFamily="18" charset="0"/>
              </a:rPr>
              <a:t>意义美与超然美</a:t>
            </a:r>
            <a:endParaRPr lang="zh-CN" altLang="en-US" sz="1600" dirty="0"/>
          </a:p>
        </p:txBody>
      </p:sp>
      <p:sp>
        <p:nvSpPr>
          <p:cNvPr id="4" name="文本框 3">
            <a:extLst>
              <a:ext uri="{FF2B5EF4-FFF2-40B4-BE49-F238E27FC236}">
                <a16:creationId xmlns:a16="http://schemas.microsoft.com/office/drawing/2014/main" xmlns="" id="{04228055-9B13-4217-8237-BBFFB504C423}"/>
              </a:ext>
            </a:extLst>
          </p:cNvPr>
          <p:cNvSpPr txBox="1"/>
          <p:nvPr/>
        </p:nvSpPr>
        <p:spPr>
          <a:xfrm>
            <a:off x="395536" y="1124744"/>
            <a:ext cx="8280920" cy="4382738"/>
          </a:xfrm>
          <a:prstGeom prst="rect">
            <a:avLst/>
          </a:prstGeom>
          <a:noFill/>
        </p:spPr>
        <p:txBody>
          <a:bodyPr wrap="square" rtlCol="0">
            <a:spAutoFit/>
          </a:bodyPr>
          <a:lstStyle/>
          <a:p>
            <a:pPr>
              <a:lnSpc>
                <a:spcPct val="150000"/>
              </a:lnSpc>
            </a:pPr>
            <a:r>
              <a:rPr lang="zh-CN" altLang="en-US" sz="16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rPr>
              <a:t>蒂姆</a:t>
            </a:r>
            <a:r>
              <a:rPr lang="en-US" altLang="zh-CN" sz="16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rPr>
              <a:t>•</a:t>
            </a:r>
            <a:r>
              <a:rPr lang="zh-CN" altLang="en-US" sz="16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rPr>
              <a:t>马兰</a:t>
            </a:r>
            <a:endParaRPr lang="en-US" altLang="zh-CN" sz="16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自然</a:t>
            </a:r>
            <a:r>
              <a:rPr lang="en-US" altLang="zh-CN" sz="16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文本通过展现自身不同的“符号系统，环境界和生命活动”（</a:t>
            </a:r>
            <a:r>
              <a:rPr lang="en-US" altLang="zh-CN" sz="1600" b="1" kern="100" dirty="0">
                <a:effectLst/>
                <a:ea typeface="宋体" panose="02010600030101010101" pitchFamily="2" charset="-122"/>
              </a:rPr>
              <a:t>their own sign system, umwelt, and life activities</a:t>
            </a: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）以及自然本身具有的“记忆、动态机制和演变历史”（</a:t>
            </a:r>
            <a:r>
              <a:rPr lang="en-US" altLang="zh-CN" sz="1600" b="1" kern="100" dirty="0">
                <a:effectLst/>
                <a:ea typeface="宋体" panose="02010600030101010101" pitchFamily="2" charset="-122"/>
              </a:rPr>
              <a:t>memory, dynamics and history</a:t>
            </a: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）的特征来言说自身，凸显自性。</a:t>
            </a:r>
            <a:endParaRPr lang="en-US"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endParaRPr lang="en-US" altLang="zh-CN" sz="1600" b="1"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en-US" sz="1600" b="1" kern="100" dirty="0">
                <a:solidFill>
                  <a:schemeClr val="accent6">
                    <a:lumMod val="50000"/>
                  </a:schemeClr>
                </a:solidFill>
                <a:effectLst/>
                <a:latin typeface="Calibri" panose="020F0502020204030204" pitchFamily="34" charset="0"/>
                <a:ea typeface="宋体" panose="02010600030101010101" pitchFamily="2" charset="-122"/>
                <a:cs typeface="Times New Roman" panose="02020603050405020304" pitchFamily="18" charset="0"/>
              </a:rPr>
              <a:t>书法思维</a:t>
            </a:r>
            <a:endParaRPr lang="en-US" altLang="zh-CN" sz="1600" b="1" kern="100" dirty="0">
              <a:solidFill>
                <a:schemeClr val="accent6">
                  <a:lumMod val="50000"/>
                </a:schemeClr>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书法思维</a:t>
            </a:r>
            <a:r>
              <a:rPr lang="zh-CN" altLang="zh-CN" sz="16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rPr>
              <a:t>既引领翰墨又随其任情恣性于白纸上</a:t>
            </a: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；它深谙即便是书家笔下</a:t>
            </a:r>
            <a:r>
              <a:rPr lang="zh-CN" altLang="zh-CN" sz="16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rPr>
              <a:t>最简单的墨迹和布白也会传达意蕴</a:t>
            </a: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，这种意蕴在一定程度上会领先并打断散漫思维。这对于书写者和观赏者来说都适用。</a:t>
            </a:r>
            <a:r>
              <a:rPr lang="zh-CN" altLang="zh-CN" sz="1600" b="1" kern="100" dirty="0">
                <a:solidFill>
                  <a:schemeClr val="accent6">
                    <a:lumMod val="50000"/>
                  </a:schemeClr>
                </a:solidFill>
                <a:effectLst/>
                <a:latin typeface="Calibri" panose="020F0502020204030204" pitchFamily="34" charset="0"/>
                <a:ea typeface="宋体" panose="02010600030101010101" pitchFamily="2" charset="-122"/>
                <a:cs typeface="Times New Roman" panose="02020603050405020304" pitchFamily="18" charset="0"/>
              </a:rPr>
              <a:t>书法一直以来便充当无边无际且意蕴丰富的无形佛禅思想与显而易见且易于交流的诗性思想之间的又一媒介。</a:t>
            </a:r>
          </a:p>
          <a:p>
            <a:pPr>
              <a:lnSpc>
                <a:spcPct val="130000"/>
              </a:lnSpc>
            </a:pP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xmlns="" val="3211275775"/>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win8\AppData\Roaming\Tencent\Users\1207799751\QQ\WinTemp\RichOle\ML`W2}GJHR(FWI{_I_R71FR.png">
            <a:extLst>
              <a:ext uri="{FF2B5EF4-FFF2-40B4-BE49-F238E27FC236}">
                <a16:creationId xmlns:a16="http://schemas.microsoft.com/office/drawing/2014/main" xmlns="" id="{034822BC-F398-49F8-A4ED-37F58702218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620688"/>
            <a:ext cx="3960813" cy="263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1" descr="C:\Users\win8\AppData\Roaming\Tencent\Users\1207799751\QQ\WinTemp\RichOle\B){27EZP_VI_5D)SEMFT_HS.png">
            <a:extLst>
              <a:ext uri="{FF2B5EF4-FFF2-40B4-BE49-F238E27FC236}">
                <a16:creationId xmlns:a16="http://schemas.microsoft.com/office/drawing/2014/main" xmlns="" id="{A0FBD6A6-4129-4734-8F1D-630550969F6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2815" y="3396498"/>
            <a:ext cx="2662238" cy="302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0" descr="C:\Users\win8\AppData\Roaming\Tencent\Users\1207799751\QQ\WinTemp\RichOle\Q~83VCZO}_NF3`V0JX]CU4M.png">
            <a:extLst>
              <a:ext uri="{FF2B5EF4-FFF2-40B4-BE49-F238E27FC236}">
                <a16:creationId xmlns:a16="http://schemas.microsoft.com/office/drawing/2014/main" xmlns="" id="{B62BDFDE-108A-48D1-9197-CB64A709D93A}"/>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6056" y="1436184"/>
            <a:ext cx="3581400" cy="179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https://ss1.bdstatic.com/70cFvXSh_Q1YnxGkpoWK1HF6hhy/it/u=2382359032,3965442547&amp;fm=23&amp;gp=0.jpg">
            <a:extLst>
              <a:ext uri="{FF2B5EF4-FFF2-40B4-BE49-F238E27FC236}">
                <a16:creationId xmlns:a16="http://schemas.microsoft.com/office/drawing/2014/main" xmlns="" id="{90074A7D-5111-4740-977F-98485818663E}"/>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76055" y="4029910"/>
            <a:ext cx="3806825" cy="1812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34766873"/>
      </p:ext>
    </p:extLst>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win8\AppData\Roaming\Tencent\Users\1207799751\QQ\WinTemp\RichOle\JKG~T1BWQ}I[28SRQBZWWRC.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1475" y="908720"/>
            <a:ext cx="3390900" cy="22669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win8\AppData\Roaming\Tencent\Users\1207799751\QQ\WinTemp\RichOle\N9RP6Z(OK(F$8G4GZN4DN56.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3321" y="3573016"/>
            <a:ext cx="3130093" cy="2482109"/>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4" descr="https://ss1.bdstatic.com/70cFvXSh_Q1YnxGkpoWK1HF6hhy/it/u=2529947468,2528480175&amp;fm=21&amp;gp=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84803" y="764704"/>
            <a:ext cx="2806892" cy="2260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https://ss1.bdstatic.com/70cFuXSh_Q1YnxGkpoWK1HF6hhy/it/u=2210770198,4187722883&amp;fm=23&amp;gp=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60032" y="3327649"/>
            <a:ext cx="3600450" cy="264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10409926"/>
      </p:ext>
    </p:extLst>
  </p:cSld>
  <p:clrMapOvr>
    <a:masterClrMapping/>
  </p:clrMapOvr>
  <p:transition spd="slow">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IMG_256"/>
          <p:cNvPicPr/>
          <p:nvPr/>
        </p:nvPicPr>
        <p:blipFill>
          <a:blip r:embed="rId2" cstate="print"/>
          <a:stretch>
            <a:fillRect/>
          </a:stretch>
        </p:blipFill>
        <p:spPr>
          <a:xfrm>
            <a:off x="315994" y="1644479"/>
            <a:ext cx="2563818" cy="3384376"/>
          </a:xfrm>
          <a:prstGeom prst="rect">
            <a:avLst/>
          </a:prstGeom>
          <a:noFill/>
          <a:ln w="9525">
            <a:noFill/>
          </a:ln>
        </p:spPr>
      </p:pic>
      <p:sp>
        <p:nvSpPr>
          <p:cNvPr id="3" name="TextBox 2"/>
          <p:cNvSpPr txBox="1"/>
          <p:nvPr/>
        </p:nvSpPr>
        <p:spPr>
          <a:xfrm>
            <a:off x="107504" y="5462354"/>
            <a:ext cx="7152238" cy="338554"/>
          </a:xfrm>
          <a:prstGeom prst="rect">
            <a:avLst/>
          </a:prstGeom>
          <a:noFill/>
        </p:spPr>
        <p:txBody>
          <a:bodyPr wrap="square" rtlCol="0">
            <a:spAutoFit/>
          </a:bodyPr>
          <a:lstStyle/>
          <a:p>
            <a:r>
              <a:rPr lang="zh-CN" altLang="zh-CN" sz="1600" b="1" dirty="0"/>
              <a:t>英语标题</a:t>
            </a:r>
            <a:r>
              <a:rPr lang="en-US" altLang="zh-CN" sz="1600" b="1" i="1" dirty="0"/>
              <a:t>A Range of Poems</a:t>
            </a:r>
            <a:r>
              <a:rPr lang="zh-CN" altLang="zh-CN" sz="1600" b="1" dirty="0"/>
              <a:t>是斯奈德亲自仿中国书法写的，颇有行草的风范。</a:t>
            </a:r>
            <a:endParaRPr lang="zh-CN" altLang="en-US" sz="1600" b="1" dirty="0"/>
          </a:p>
        </p:txBody>
      </p:sp>
      <p:sp>
        <p:nvSpPr>
          <p:cNvPr id="5" name="文本框 4">
            <a:extLst>
              <a:ext uri="{FF2B5EF4-FFF2-40B4-BE49-F238E27FC236}">
                <a16:creationId xmlns:a16="http://schemas.microsoft.com/office/drawing/2014/main" xmlns="" id="{1D04E5C1-8A2B-4CDB-BF8E-F28E8866D2A9}"/>
              </a:ext>
            </a:extLst>
          </p:cNvPr>
          <p:cNvSpPr txBox="1"/>
          <p:nvPr/>
        </p:nvSpPr>
        <p:spPr>
          <a:xfrm>
            <a:off x="539552" y="764704"/>
            <a:ext cx="4464496" cy="338554"/>
          </a:xfrm>
          <a:prstGeom prst="rect">
            <a:avLst/>
          </a:prstGeom>
          <a:noFill/>
        </p:spPr>
        <p:txBody>
          <a:bodyPr wrap="square" rtlCol="0">
            <a:spAutoFit/>
          </a:bodyPr>
          <a:lstStyle/>
          <a:p>
            <a:r>
              <a:rPr lang="zh-CN" altLang="en-US" sz="1600" b="1" dirty="0">
                <a:solidFill>
                  <a:srgbClr val="811C17"/>
                </a:solidFill>
              </a:rPr>
              <a:t>六、中国书法对美国现代诗副文本的创作影响</a:t>
            </a:r>
          </a:p>
        </p:txBody>
      </p:sp>
      <p:pic>
        <p:nvPicPr>
          <p:cNvPr id="6" name="图片 5" descr="IMG_256">
            <a:extLst>
              <a:ext uri="{FF2B5EF4-FFF2-40B4-BE49-F238E27FC236}">
                <a16:creationId xmlns:a16="http://schemas.microsoft.com/office/drawing/2014/main" xmlns="" id="{BE433F10-96A4-4924-9ADA-177712CC8612}"/>
              </a:ext>
            </a:extLst>
          </p:cNvPr>
          <p:cNvPicPr/>
          <p:nvPr/>
        </p:nvPicPr>
        <p:blipFill>
          <a:blip r:embed="rId3" cstate="print"/>
          <a:stretch>
            <a:fillRect/>
          </a:stretch>
        </p:blipFill>
        <p:spPr>
          <a:xfrm>
            <a:off x="3455876" y="1736812"/>
            <a:ext cx="2232248" cy="3384376"/>
          </a:xfrm>
          <a:prstGeom prst="rect">
            <a:avLst/>
          </a:prstGeom>
          <a:noFill/>
          <a:ln w="9525">
            <a:noFill/>
          </a:ln>
        </p:spPr>
      </p:pic>
      <p:pic>
        <p:nvPicPr>
          <p:cNvPr id="8" name="图片 7" descr="墙上的涂鸦&#10;&#10;中度可信度描述已自动生成">
            <a:extLst>
              <a:ext uri="{FF2B5EF4-FFF2-40B4-BE49-F238E27FC236}">
                <a16:creationId xmlns:a16="http://schemas.microsoft.com/office/drawing/2014/main" xmlns="" id="{C1DAD30F-3E33-4E43-B836-41C03B5124D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85221" y="1844824"/>
            <a:ext cx="2612237" cy="3184031"/>
          </a:xfrm>
          <a:prstGeom prst="rect">
            <a:avLst/>
          </a:prstGeom>
        </p:spPr>
      </p:pic>
      <p:sp>
        <p:nvSpPr>
          <p:cNvPr id="9" name="文本框 8">
            <a:extLst>
              <a:ext uri="{FF2B5EF4-FFF2-40B4-BE49-F238E27FC236}">
                <a16:creationId xmlns:a16="http://schemas.microsoft.com/office/drawing/2014/main" xmlns="" id="{3B33FEA6-51AC-419F-9B16-B479CD28A823}"/>
              </a:ext>
            </a:extLst>
          </p:cNvPr>
          <p:cNvSpPr txBox="1"/>
          <p:nvPr/>
        </p:nvSpPr>
        <p:spPr>
          <a:xfrm>
            <a:off x="6444208" y="1304764"/>
            <a:ext cx="1908212" cy="369332"/>
          </a:xfrm>
          <a:prstGeom prst="rect">
            <a:avLst/>
          </a:prstGeom>
          <a:noFill/>
        </p:spPr>
        <p:txBody>
          <a:bodyPr wrap="square" rtlCol="0">
            <a:spAutoFit/>
          </a:bodyPr>
          <a:lstStyle/>
          <a:p>
            <a:r>
              <a:rPr lang="en-US" altLang="zh-CN" b="1" dirty="0"/>
              <a:t>Jose Luis </a:t>
            </a:r>
            <a:r>
              <a:rPr lang="en-US" altLang="zh-CN" b="1" dirty="0" err="1"/>
              <a:t>Regojo</a:t>
            </a:r>
            <a:endParaRPr lang="zh-CN" altLang="en-US" b="1" dirty="0"/>
          </a:p>
        </p:txBody>
      </p:sp>
    </p:spTree>
    <p:extLst>
      <p:ext uri="{BB962C8B-B14F-4D97-AF65-F5344CB8AC3E}">
        <p14:creationId xmlns:p14="http://schemas.microsoft.com/office/powerpoint/2010/main" xmlns="" val="1534843088"/>
      </p:ext>
    </p:extLst>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新文档 2017-12-17 (1)"/>
          <p:cNvPicPr/>
          <p:nvPr/>
        </p:nvPicPr>
        <p:blipFill>
          <a:blip r:embed="rId2" cstate="print"/>
          <a:stretch>
            <a:fillRect/>
          </a:stretch>
        </p:blipFill>
        <p:spPr>
          <a:xfrm>
            <a:off x="323528" y="742891"/>
            <a:ext cx="2160240" cy="2610156"/>
          </a:xfrm>
          <a:prstGeom prst="rect">
            <a:avLst/>
          </a:prstGeom>
        </p:spPr>
      </p:pic>
      <p:sp>
        <p:nvSpPr>
          <p:cNvPr id="3" name="TextBox 2"/>
          <p:cNvSpPr txBox="1"/>
          <p:nvPr/>
        </p:nvSpPr>
        <p:spPr>
          <a:xfrm>
            <a:off x="323528" y="4293096"/>
            <a:ext cx="8460656" cy="1527469"/>
          </a:xfrm>
          <a:prstGeom prst="rect">
            <a:avLst/>
          </a:prstGeom>
          <a:noFill/>
        </p:spPr>
        <p:txBody>
          <a:bodyPr wrap="square" rtlCol="0">
            <a:spAutoFit/>
          </a:bodyPr>
          <a:lstStyle/>
          <a:p>
            <a:pPr>
              <a:lnSpc>
                <a:spcPct val="150000"/>
              </a:lnSpc>
            </a:pPr>
            <a:r>
              <a:rPr lang="en-US" altLang="zh-CN" sz="1600" b="1" i="1" dirty="0"/>
              <a:t>The Back Country</a:t>
            </a:r>
            <a:r>
              <a:rPr lang="zh-CN" altLang="en-US" sz="1600" b="1" dirty="0"/>
              <a:t>：</a:t>
            </a:r>
            <a:r>
              <a:rPr lang="zh-CN" altLang="zh-CN" sz="1600" b="1" dirty="0">
                <a:ea typeface="新宋体" panose="02010609030101010101" pitchFamily="49" charset="-122"/>
                <a:cs typeface="Times New Roman" panose="02020603050405020304" pitchFamily="18" charset="0"/>
              </a:rPr>
              <a:t>“点”如高峰坠石，磕磕然实如崩也</a:t>
            </a:r>
            <a:r>
              <a:rPr lang="zh-CN" altLang="en-US" sz="1600" b="1" dirty="0">
                <a:ea typeface="新宋体" panose="02010609030101010101" pitchFamily="49" charset="-122"/>
                <a:cs typeface="Times New Roman" panose="02020603050405020304" pitchFamily="18" charset="0"/>
              </a:rPr>
              <a:t>；</a:t>
            </a:r>
            <a:r>
              <a:rPr lang="zh-CN" altLang="zh-CN" sz="1600" b="1" dirty="0"/>
              <a:t>封面上的墨汁点点勾勒出山峰、碎石的形状，颇有写意画特征</a:t>
            </a:r>
            <a:r>
              <a:rPr lang="zh-CN" altLang="en-US" sz="1600" b="1" dirty="0"/>
              <a:t>。</a:t>
            </a:r>
            <a:endParaRPr lang="en-US" altLang="zh-CN" sz="1600" b="1" dirty="0"/>
          </a:p>
          <a:p>
            <a:pPr>
              <a:lnSpc>
                <a:spcPct val="150000"/>
              </a:lnSpc>
            </a:pPr>
            <a:r>
              <a:rPr lang="en-US" altLang="zh-CN" sz="1600" b="1" dirty="0"/>
              <a:t>FAR WEST</a:t>
            </a:r>
            <a:r>
              <a:rPr lang="zh-CN" altLang="en-US" sz="1600" b="1" dirty="0"/>
              <a:t>：</a:t>
            </a:r>
            <a:r>
              <a:rPr lang="zh-CN" altLang="zh-CN" sz="1600" b="1" dirty="0"/>
              <a:t>页面上墨团似的太阳置放在西边粗黑线条上，勾勒出一幅日落地平线的写意画面</a:t>
            </a:r>
            <a:r>
              <a:rPr lang="zh-CN" altLang="en-US" sz="1600" b="1" dirty="0"/>
              <a:t>。</a:t>
            </a:r>
            <a:endParaRPr lang="en-US" altLang="zh-CN" sz="1600" b="1" dirty="0"/>
          </a:p>
          <a:p>
            <a:pPr>
              <a:lnSpc>
                <a:spcPct val="150000"/>
              </a:lnSpc>
            </a:pPr>
            <a:r>
              <a:rPr lang="en-US" altLang="zh-CN" sz="1600" b="1" dirty="0"/>
              <a:t>FAR EAST</a:t>
            </a:r>
            <a:r>
              <a:rPr lang="zh-CN" altLang="en-US" sz="1600" b="1" dirty="0"/>
              <a:t>：</a:t>
            </a:r>
            <a:r>
              <a:rPr lang="zh-CN" altLang="zh-CN" sz="1600" b="1" dirty="0"/>
              <a:t>封面上墨团似的太阳已经从西边转到东边，营造出“远东”的感觉。</a:t>
            </a:r>
            <a:endParaRPr lang="en-US" altLang="zh-CN" sz="1600" b="1" dirty="0"/>
          </a:p>
        </p:txBody>
      </p:sp>
      <p:pic>
        <p:nvPicPr>
          <p:cNvPr id="4" name="图片 3" descr="新文档 2017-12-17_2"/>
          <p:cNvPicPr/>
          <p:nvPr/>
        </p:nvPicPr>
        <p:blipFill>
          <a:blip r:embed="rId3" cstate="print"/>
          <a:stretch>
            <a:fillRect/>
          </a:stretch>
        </p:blipFill>
        <p:spPr>
          <a:xfrm>
            <a:off x="3325625" y="847737"/>
            <a:ext cx="2244725" cy="2517775"/>
          </a:xfrm>
          <a:prstGeom prst="rect">
            <a:avLst/>
          </a:prstGeom>
        </p:spPr>
      </p:pic>
      <p:pic>
        <p:nvPicPr>
          <p:cNvPr id="5" name="图片 4" descr="新文档 2017-12-17_3"/>
          <p:cNvPicPr/>
          <p:nvPr/>
        </p:nvPicPr>
        <p:blipFill>
          <a:blip r:embed="rId4" cstate="print"/>
          <a:stretch>
            <a:fillRect/>
          </a:stretch>
        </p:blipFill>
        <p:spPr>
          <a:xfrm>
            <a:off x="6444208" y="494170"/>
            <a:ext cx="2339975" cy="2886075"/>
          </a:xfrm>
          <a:prstGeom prst="rect">
            <a:avLst/>
          </a:prstGeom>
        </p:spPr>
      </p:pic>
      <p:sp>
        <p:nvSpPr>
          <p:cNvPr id="6" name="文本框 5">
            <a:extLst>
              <a:ext uri="{FF2B5EF4-FFF2-40B4-BE49-F238E27FC236}">
                <a16:creationId xmlns:a16="http://schemas.microsoft.com/office/drawing/2014/main" xmlns="" id="{8BA4F8CA-55CE-45AB-959F-7F8301CAF816}"/>
              </a:ext>
            </a:extLst>
          </p:cNvPr>
          <p:cNvSpPr txBox="1"/>
          <p:nvPr/>
        </p:nvSpPr>
        <p:spPr>
          <a:xfrm>
            <a:off x="2483768" y="3861048"/>
            <a:ext cx="3384376" cy="338554"/>
          </a:xfrm>
          <a:prstGeom prst="rect">
            <a:avLst/>
          </a:prstGeom>
          <a:noFill/>
        </p:spPr>
        <p:txBody>
          <a:bodyPr wrap="square" rtlCol="0">
            <a:spAutoFit/>
          </a:bodyPr>
          <a:lstStyle/>
          <a:p>
            <a:r>
              <a:rPr lang="zh-CN" altLang="zh-CN" sz="1600" b="1" dirty="0">
                <a:solidFill>
                  <a:srgbClr val="811C17"/>
                </a:solidFill>
              </a:rPr>
              <a:t>斯奈德仿中国书法而写的英语书法</a:t>
            </a:r>
            <a:endParaRPr lang="zh-CN" altLang="en-US" sz="1600" dirty="0">
              <a:solidFill>
                <a:srgbClr val="811C17"/>
              </a:solidFill>
            </a:endParaRPr>
          </a:p>
        </p:txBody>
      </p:sp>
    </p:spTree>
    <p:extLst>
      <p:ext uri="{BB962C8B-B14F-4D97-AF65-F5344CB8AC3E}">
        <p14:creationId xmlns:p14="http://schemas.microsoft.com/office/powerpoint/2010/main" xmlns="" val="1313175176"/>
      </p:ext>
    </p:extLst>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0A3E501D-69D9-4A1E-82C9-57831FAA0A52}"/>
              </a:ext>
            </a:extLst>
          </p:cNvPr>
          <p:cNvSpPr txBox="1"/>
          <p:nvPr/>
        </p:nvSpPr>
        <p:spPr>
          <a:xfrm>
            <a:off x="467544" y="952927"/>
            <a:ext cx="7776864" cy="4389791"/>
          </a:xfrm>
          <a:prstGeom prst="rect">
            <a:avLst/>
          </a:prstGeom>
          <a:noFill/>
        </p:spPr>
        <p:txBody>
          <a:bodyPr wrap="square" rtlCol="0">
            <a:spAutoFit/>
          </a:bodyPr>
          <a:lstStyle/>
          <a:p>
            <a:r>
              <a:rPr lang="zh-CN" altLang="en-US" b="1" dirty="0">
                <a:solidFill>
                  <a:schemeClr val="accent6">
                    <a:lumMod val="50000"/>
                  </a:schemeClr>
                </a:solidFill>
              </a:rPr>
              <a:t>结语</a:t>
            </a:r>
            <a:endParaRPr lang="en-US" altLang="zh-CN" b="1" dirty="0">
              <a:solidFill>
                <a:schemeClr val="accent6">
                  <a:lumMod val="50000"/>
                </a:schemeClr>
              </a:solidFill>
            </a:endParaRPr>
          </a:p>
          <a:p>
            <a:pPr marL="285750" indent="-285750">
              <a:lnSpc>
                <a:spcPct val="150000"/>
              </a:lnSpc>
              <a:buFont typeface="Arial" panose="020B0604020202020204" pitchFamily="34" charset="0"/>
              <a:buChar char="•"/>
            </a:pP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中国书法艺术以其不同于西方思维的直观和即时体验的生命感悟方式吸引了美国现代派诗人的目光，他们通过追求对意象和思想的“直呈其是”，革新了西方的诗歌传统，进而转变他们的诗性话语表达，影响了西方部分诗人学者的思维方式，冲击了他们以理性、抽象和概念为典型特征的世界观和宇宙观。</a:t>
            </a:r>
            <a:endParaRPr lang="en-US"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endParaRPr lang="en-US" altLang="zh-CN" sz="1600" b="1" kern="100" dirty="0">
              <a:latin typeface="Calibri" panose="020F0502020204030204" pitchFamily="34" charset="0"/>
              <a:ea typeface="宋体" panose="02010600030101010101" pitchFamily="2"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中国书法精神推崇的“艺进乎道”、“道可致而不可求”、“了然于手、了然于心”乃至“心不知手，手不知心法耳”</a:t>
            </a:r>
            <a:r>
              <a:rPr lang="en-US" altLang="zh-CN" sz="1600" b="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rPr>
              <a:t>等艺术创作理念深深地影响了美国的现代诗学和后现代诗学。</a:t>
            </a:r>
            <a:endParaRPr lang="en-US"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85750">
              <a:lnSpc>
                <a:spcPct val="150000"/>
              </a:lnSpc>
              <a:buFont typeface="Arial" panose="020B0604020202020204" pitchFamily="34" charset="0"/>
              <a:buChar char="•"/>
            </a:pPr>
            <a:endParaRPr lang="en-US" altLang="zh-CN" sz="1600" b="1" kern="100" dirty="0">
              <a:solidFill>
                <a:schemeClr val="accent6">
                  <a:lumMod val="50000"/>
                </a:schemeClr>
              </a:solidFill>
              <a:latin typeface="Calibri" panose="020F0502020204030204" pitchFamily="34" charset="0"/>
              <a:ea typeface="宋体" panose="02010600030101010101" pitchFamily="2"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en-US" sz="1600" b="1" kern="100" dirty="0">
                <a:latin typeface="Calibri" panose="020F0502020204030204" pitchFamily="34" charset="0"/>
                <a:ea typeface="宋体" panose="02010600030101010101" pitchFamily="2" charset="-122"/>
                <a:cs typeface="Times New Roman" panose="02020603050405020304" pitchFamily="18" charset="0"/>
              </a:rPr>
              <a:t>相比中国画、中国诗、中国瓷等物化文化，中国书法是最晚被西方收藏并认知的，但其影响不可低估，尤其对美国现代诗及其副文本的潜移默化的作品。</a:t>
            </a:r>
            <a:endParaRPr lang="zh-CN" altLang="en-US" sz="1600" b="1" dirty="0"/>
          </a:p>
        </p:txBody>
      </p:sp>
    </p:spTree>
    <p:extLst>
      <p:ext uri="{BB962C8B-B14F-4D97-AF65-F5344CB8AC3E}">
        <p14:creationId xmlns:p14="http://schemas.microsoft.com/office/powerpoint/2010/main" xmlns="" val="1262682403"/>
      </p:ext>
    </p:extLst>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1520" y="1844824"/>
            <a:ext cx="8496944" cy="2293788"/>
          </a:xfrm>
          <a:prstGeom prst="rect">
            <a:avLst/>
          </a:prstGeom>
          <a:noFill/>
          <a:ln w="9525">
            <a:noFill/>
            <a:miter lim="800000"/>
            <a:headEnd/>
            <a:tailEnd/>
          </a:ln>
        </p:spPr>
      </p:pic>
      <p:sp>
        <p:nvSpPr>
          <p:cNvPr id="3" name="文本框 3">
            <a:extLst>
              <a:ext uri="{FF2B5EF4-FFF2-40B4-BE49-F238E27FC236}">
                <a16:creationId xmlns:a16="http://schemas.microsoft.com/office/drawing/2014/main" xmlns="" id="{339B7B22-953E-58CB-83DB-F8091C202825}"/>
              </a:ext>
            </a:extLst>
          </p:cNvPr>
          <p:cNvSpPr txBox="1">
            <a:spLocks noChangeArrowheads="1"/>
          </p:cNvSpPr>
          <p:nvPr/>
        </p:nvSpPr>
        <p:spPr bwMode="auto">
          <a:xfrm>
            <a:off x="395536" y="836712"/>
            <a:ext cx="36004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1800" b="1" dirty="0">
                <a:solidFill>
                  <a:srgbClr val="811C17"/>
                </a:solidFill>
                <a:latin typeface="Arial" panose="020B0604020202020204" pitchFamily="34" charset="0"/>
              </a:rPr>
              <a:t>Assignment for Next Week</a:t>
            </a:r>
            <a:endParaRPr lang="zh-CN" altLang="en-US" sz="1800" b="1" dirty="0">
              <a:solidFill>
                <a:srgbClr val="811C17"/>
              </a:solidFill>
              <a:latin typeface="Arial" panose="020B0604020202020204" pitchFamily="34" charset="0"/>
            </a:endParaRPr>
          </a:p>
        </p:txBody>
      </p:sp>
    </p:spTree>
    <p:extLst>
      <p:ext uri="{BB962C8B-B14F-4D97-AF65-F5344CB8AC3E}">
        <p14:creationId xmlns:p14="http://schemas.microsoft.com/office/powerpoint/2010/main" xmlns="" val="4009172013"/>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B6359BE9-2FB3-4F5A-958D-EF2DC7152A7B}"/>
              </a:ext>
            </a:extLst>
          </p:cNvPr>
          <p:cNvSpPr txBox="1"/>
          <p:nvPr/>
        </p:nvSpPr>
        <p:spPr>
          <a:xfrm>
            <a:off x="251520" y="548680"/>
            <a:ext cx="4824536" cy="382541"/>
          </a:xfrm>
          <a:prstGeom prst="rect">
            <a:avLst/>
          </a:prstGeom>
          <a:noFill/>
        </p:spPr>
        <p:txBody>
          <a:bodyPr wrap="square" rtlCol="0">
            <a:spAutoFit/>
          </a:bodyPr>
          <a:lstStyle/>
          <a:p>
            <a:pPr>
              <a:lnSpc>
                <a:spcPct val="130000"/>
              </a:lnSpc>
            </a:pPr>
            <a:r>
              <a:rPr lang="zh-CN" altLang="en-US" sz="1600" b="1" dirty="0">
                <a:solidFill>
                  <a:srgbClr val="811C17"/>
                </a:solidFill>
              </a:rPr>
              <a:t>一、符号适应性：中西文本的诠释与调适的总原则</a:t>
            </a:r>
            <a:endParaRPr lang="en-US" altLang="zh-CN" sz="1600" b="1" dirty="0">
              <a:solidFill>
                <a:srgbClr val="811C17"/>
              </a:solidFill>
            </a:endParaRPr>
          </a:p>
        </p:txBody>
      </p:sp>
      <p:sp>
        <p:nvSpPr>
          <p:cNvPr id="3" name="TextBox 1">
            <a:extLst>
              <a:ext uri="{FF2B5EF4-FFF2-40B4-BE49-F238E27FC236}">
                <a16:creationId xmlns:a16="http://schemas.microsoft.com/office/drawing/2014/main" xmlns="" id="{4FCAEADA-DE9A-4147-8366-C9EC230BA194}"/>
              </a:ext>
            </a:extLst>
          </p:cNvPr>
          <p:cNvSpPr txBox="1">
            <a:spLocks noChangeArrowheads="1"/>
          </p:cNvSpPr>
          <p:nvPr/>
        </p:nvSpPr>
        <p:spPr bwMode="auto">
          <a:xfrm>
            <a:off x="323528" y="931221"/>
            <a:ext cx="8136904" cy="5134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rgbClr val="006600"/>
                </a:solidFill>
                <a:latin typeface="Calibri" panose="020F0502020204030204" pitchFamily="34" charset="0"/>
              </a:rPr>
              <a:t>Meaning is definable by the environment</a:t>
            </a:r>
            <a:r>
              <a:rPr lang="en-US" altLang="zh-CN" sz="1600" b="1" dirty="0">
                <a:latin typeface="Calibri" panose="020F0502020204030204" pitchFamily="34" charset="0"/>
              </a:rPr>
              <a:t>.  — Eugene Nida</a:t>
            </a:r>
          </a:p>
          <a:p>
            <a:pPr eaLnBrk="1" hangingPunct="1"/>
            <a:endParaRPr lang="en-US" altLang="zh-CN" sz="1600" b="1" dirty="0">
              <a:solidFill>
                <a:srgbClr val="006600"/>
              </a:solidFill>
              <a:latin typeface="Calibri" panose="020F0502020204030204" pitchFamily="34" charset="0"/>
            </a:endParaRPr>
          </a:p>
          <a:p>
            <a:pPr eaLnBrk="1" hangingPunct="1"/>
            <a:r>
              <a:rPr lang="en-US" altLang="zh-CN" sz="1600" b="1" dirty="0">
                <a:solidFill>
                  <a:srgbClr val="006600"/>
                </a:solidFill>
                <a:latin typeface="Calibri" panose="020F0502020204030204" pitchFamily="34" charset="0"/>
              </a:rPr>
              <a:t>Fitness depends on a relation</a:t>
            </a:r>
            <a:r>
              <a:rPr lang="en-US" altLang="zh-CN" sz="1600" b="1" dirty="0">
                <a:solidFill>
                  <a:srgbClr val="003366"/>
                </a:solidFill>
                <a:latin typeface="Calibri" panose="020F0502020204030204" pitchFamily="34" charset="0"/>
              </a:rPr>
              <a:t>: </a:t>
            </a:r>
            <a:r>
              <a:rPr lang="en-US" altLang="zh-CN" sz="1600" b="1" dirty="0">
                <a:latin typeface="Calibri" panose="020F0502020204030204" pitchFamily="34" charset="0"/>
              </a:rPr>
              <a:t>something can be fit in the given context. — Jesper </a:t>
            </a:r>
            <a:r>
              <a:rPr lang="en-US" altLang="zh-CN" sz="1600" b="1" dirty="0" err="1">
                <a:latin typeface="Calibri" panose="020F0502020204030204" pitchFamily="34" charset="0"/>
              </a:rPr>
              <a:t>Hoffmeyer</a:t>
            </a:r>
            <a:endParaRPr lang="en-US" altLang="zh-CN" sz="1600" b="1" dirty="0">
              <a:latin typeface="Calibri" panose="020F0502020204030204" pitchFamily="34" charset="0"/>
            </a:endParaRPr>
          </a:p>
          <a:p>
            <a:pPr eaLnBrk="1" hangingPunct="1"/>
            <a:r>
              <a:rPr lang="en-US" altLang="zh-CN" sz="1600" b="1" dirty="0">
                <a:latin typeface="Calibri" panose="020F0502020204030204" pitchFamily="34" charset="0"/>
              </a:rPr>
              <a:t> </a:t>
            </a:r>
          </a:p>
          <a:p>
            <a:pPr eaLnBrk="1" hangingPunct="1">
              <a:lnSpc>
                <a:spcPct val="130000"/>
              </a:lnSpc>
            </a:pPr>
            <a:r>
              <a:rPr lang="en-US" altLang="zh-CN" sz="1600" b="1" dirty="0">
                <a:solidFill>
                  <a:srgbClr val="006600"/>
                </a:solidFill>
                <a:latin typeface="Calibri" panose="020F0502020204030204" pitchFamily="34" charset="0"/>
              </a:rPr>
              <a:t>Semiotic fitness </a:t>
            </a:r>
            <a:r>
              <a:rPr lang="en-US" altLang="zh-CN" sz="1600" b="1" dirty="0">
                <a:latin typeface="Calibri" panose="020F0502020204030204" pitchFamily="34" charset="0"/>
              </a:rPr>
              <a:t>in its broader sense can be defined as </a:t>
            </a:r>
            <a:r>
              <a:rPr lang="en-US" altLang="zh-CN" sz="1600" b="1" dirty="0">
                <a:solidFill>
                  <a:srgbClr val="AD2315"/>
                </a:solidFill>
                <a:latin typeface="Calibri" panose="020F0502020204030204" pitchFamily="34" charset="0"/>
              </a:rPr>
              <a:t>the success of a subject in adapting to its environment</a:t>
            </a:r>
            <a:r>
              <a:rPr lang="en-US" altLang="zh-CN" sz="1600" b="1" dirty="0">
                <a:solidFill>
                  <a:srgbClr val="C00000"/>
                </a:solidFill>
                <a:latin typeface="Calibri" panose="020F0502020204030204" pitchFamily="34" charset="0"/>
              </a:rPr>
              <a:t>,</a:t>
            </a:r>
            <a:r>
              <a:rPr lang="en-US" altLang="zh-CN" sz="1600" b="1" dirty="0">
                <a:latin typeface="Calibri" panose="020F0502020204030204" pitchFamily="34" charset="0"/>
              </a:rPr>
              <a:t> its skill in bringing together information originating from itself and information originating from the environment with the help of </a:t>
            </a:r>
            <a:r>
              <a:rPr lang="en-US" altLang="zh-CN" sz="1600" b="1" dirty="0">
                <a:solidFill>
                  <a:srgbClr val="AD2315"/>
                </a:solidFill>
                <a:latin typeface="Calibri" panose="020F0502020204030204" pitchFamily="34" charset="0"/>
              </a:rPr>
              <a:t>semiotic processes</a:t>
            </a:r>
            <a:r>
              <a:rPr lang="en-US" altLang="zh-CN" sz="1600" b="1" dirty="0">
                <a:latin typeface="Calibri" panose="020F0502020204030204" pitchFamily="34" charset="0"/>
              </a:rPr>
              <a:t>. An organism is semiotically fit if it succeeds in interpreting its organismic information in respect to the surrounding environment and vice versa. While adapting to the environment the subject localizes itself in the environment; thus, </a:t>
            </a:r>
            <a:r>
              <a:rPr lang="en-US" altLang="zh-CN" sz="1600" b="1" dirty="0">
                <a:solidFill>
                  <a:srgbClr val="AD2315"/>
                </a:solidFill>
                <a:latin typeface="Calibri" panose="020F0502020204030204" pitchFamily="34" charset="0"/>
              </a:rPr>
              <a:t>semiotic fitness indicates success in localization</a:t>
            </a:r>
            <a:r>
              <a:rPr lang="en-US" altLang="zh-CN" sz="1600" b="1" dirty="0">
                <a:solidFill>
                  <a:srgbClr val="003366"/>
                </a:solidFill>
                <a:latin typeface="Calibri" panose="020F0502020204030204" pitchFamily="34" charset="0"/>
              </a:rPr>
              <a:t>.       </a:t>
            </a:r>
            <a:r>
              <a:rPr lang="en-US" altLang="zh-CN" sz="1600" b="1" dirty="0">
                <a:latin typeface="Calibri" panose="020F0502020204030204" pitchFamily="34" charset="0"/>
              </a:rPr>
              <a:t>— Timo Maran</a:t>
            </a:r>
          </a:p>
          <a:p>
            <a:pPr eaLnBrk="1" hangingPunct="1"/>
            <a:endParaRPr lang="en-US" altLang="zh-CN" sz="1600" b="1" dirty="0">
              <a:latin typeface="Calibri" panose="020F0502020204030204" pitchFamily="34" charset="0"/>
            </a:endParaRPr>
          </a:p>
          <a:p>
            <a:pPr eaLnBrk="1" hangingPunct="1">
              <a:lnSpc>
                <a:spcPct val="130000"/>
              </a:lnSpc>
            </a:pPr>
            <a:r>
              <a:rPr lang="zh-CN" altLang="en-US" sz="1600" b="1" i="0" dirty="0">
                <a:solidFill>
                  <a:srgbClr val="002060"/>
                </a:solidFill>
                <a:effectLst/>
                <a:latin typeface="Arial" panose="020B0604020202020204" pitchFamily="34" charset="0"/>
              </a:rPr>
              <a:t>广义而言</a:t>
            </a:r>
            <a:r>
              <a:rPr lang="zh-CN" altLang="en-US" sz="1600" b="1" dirty="0">
                <a:solidFill>
                  <a:srgbClr val="002060"/>
                </a:solidFill>
              </a:rPr>
              <a:t>，</a:t>
            </a:r>
            <a:r>
              <a:rPr lang="zh-CN" altLang="en-US" sz="1600" b="1" dirty="0">
                <a:solidFill>
                  <a:srgbClr val="AD2315"/>
                </a:solidFill>
              </a:rPr>
              <a:t>“符号适应性”</a:t>
            </a:r>
            <a:r>
              <a:rPr lang="zh-CN" altLang="en-US" sz="1600" b="1" dirty="0">
                <a:solidFill>
                  <a:srgbClr val="002060"/>
                </a:solidFill>
              </a:rPr>
              <a:t> 指</a:t>
            </a:r>
            <a:r>
              <a:rPr lang="zh-CN" altLang="en-US" sz="1600" b="1" i="0" dirty="0">
                <a:solidFill>
                  <a:srgbClr val="002060"/>
                </a:solidFill>
                <a:effectLst/>
                <a:latin typeface="Arial" panose="020B0604020202020204" pitchFamily="34" charset="0"/>
              </a:rPr>
              <a:t>的是</a:t>
            </a:r>
            <a:r>
              <a:rPr lang="zh-CN" altLang="en-US" sz="1600" b="1" dirty="0">
                <a:solidFill>
                  <a:srgbClr val="002060"/>
                </a:solidFill>
              </a:rPr>
              <a:t>主体借助</a:t>
            </a:r>
            <a:r>
              <a:rPr lang="zh-CN" altLang="en-US" sz="1600" b="1" dirty="0">
                <a:solidFill>
                  <a:srgbClr val="AD2315"/>
                </a:solidFill>
              </a:rPr>
              <a:t>符号过程</a:t>
            </a:r>
            <a:r>
              <a:rPr lang="zh-CN" altLang="en-US" sz="1600" b="1" i="0" dirty="0">
                <a:solidFill>
                  <a:srgbClr val="002060"/>
                </a:solidFill>
                <a:effectLst/>
                <a:latin typeface="Arial" panose="020B0604020202020204" pitchFamily="34" charset="0"/>
              </a:rPr>
              <a:t>成功地适应其所处的</a:t>
            </a:r>
            <a:r>
              <a:rPr lang="zh-CN" altLang="en-US" sz="1600" b="1" dirty="0">
                <a:solidFill>
                  <a:srgbClr val="002060"/>
                </a:solidFill>
              </a:rPr>
              <a:t>环境，并能娴熟地将自身的信息与环境的信息进行关联</a:t>
            </a:r>
            <a:r>
              <a:rPr lang="zh-CN" altLang="en-US" sz="1600" b="1" i="0" dirty="0">
                <a:solidFill>
                  <a:srgbClr val="002060"/>
                </a:solidFill>
                <a:effectLst/>
                <a:latin typeface="Arial" panose="020B0604020202020204" pitchFamily="34" charset="0"/>
              </a:rPr>
              <a:t>。如果一个有机体能在其所处的环境中成功地诠释其自身的有机信息</a:t>
            </a:r>
            <a:r>
              <a:rPr lang="zh-CN" altLang="en-US" sz="1600" b="1" dirty="0">
                <a:solidFill>
                  <a:srgbClr val="002060"/>
                </a:solidFill>
              </a:rPr>
              <a:t>，那么，这个有机体就达到了符号适应的目的，反之亦然。</a:t>
            </a:r>
            <a:r>
              <a:rPr lang="zh-CN" altLang="en-US" sz="1600" b="1" i="0" dirty="0">
                <a:solidFill>
                  <a:srgbClr val="002060"/>
                </a:solidFill>
                <a:effectLst/>
                <a:latin typeface="Arial" panose="020B0604020202020204" pitchFamily="34" charset="0"/>
              </a:rPr>
              <a:t>在环境适应的过程中</a:t>
            </a:r>
            <a:r>
              <a:rPr lang="zh-CN" altLang="en-US" sz="1600" b="1" dirty="0">
                <a:solidFill>
                  <a:srgbClr val="002060"/>
                </a:solidFill>
              </a:rPr>
              <a:t>，主体</a:t>
            </a:r>
            <a:r>
              <a:rPr lang="zh-CN" altLang="en-US" sz="1600" b="1" i="0" dirty="0">
                <a:solidFill>
                  <a:srgbClr val="002060"/>
                </a:solidFill>
                <a:effectLst/>
                <a:latin typeface="Arial" panose="020B0604020202020204" pitchFamily="34" charset="0"/>
              </a:rPr>
              <a:t>在所处的环境中找到了适合自己的位置。因此</a:t>
            </a:r>
            <a:r>
              <a:rPr lang="zh-CN" altLang="en-US" sz="1600" b="1" dirty="0">
                <a:solidFill>
                  <a:srgbClr val="002060"/>
                </a:solidFill>
              </a:rPr>
              <a:t>，“符号适合性”意味着</a:t>
            </a:r>
            <a:r>
              <a:rPr lang="zh-CN" altLang="en-US" sz="1600" b="1" i="0" dirty="0">
                <a:solidFill>
                  <a:srgbClr val="002060"/>
                </a:solidFill>
                <a:effectLst/>
                <a:latin typeface="Arial" panose="020B0604020202020204" pitchFamily="34" charset="0"/>
              </a:rPr>
              <a:t>主体</a:t>
            </a:r>
            <a:r>
              <a:rPr lang="zh-CN" altLang="en-US" sz="1600" b="1" dirty="0">
                <a:solidFill>
                  <a:srgbClr val="002060"/>
                </a:solidFill>
              </a:rPr>
              <a:t>自身成功达到了“本土化” 适应的目标</a:t>
            </a:r>
            <a:r>
              <a:rPr lang="zh-CN" altLang="en-US" sz="1600" b="1" i="0" dirty="0">
                <a:solidFill>
                  <a:srgbClr val="002060"/>
                </a:solidFill>
                <a:effectLst/>
                <a:latin typeface="Arial" panose="020B0604020202020204" pitchFamily="34" charset="0"/>
              </a:rPr>
              <a:t>。</a:t>
            </a:r>
            <a:endParaRPr lang="en-US" altLang="zh-CN" sz="16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xmlns="" val="1730063702"/>
      </p:ext>
    </p:extLst>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61764" y="188641"/>
            <a:ext cx="8820472" cy="6552729"/>
            <a:chOff x="161764" y="188641"/>
            <a:chExt cx="8820472" cy="6552729"/>
          </a:xfrm>
        </p:grpSpPr>
        <p:sp>
          <p:nvSpPr>
            <p:cNvPr id="19" name="圆角矩形 18"/>
            <p:cNvSpPr/>
            <p:nvPr/>
          </p:nvSpPr>
          <p:spPr>
            <a:xfrm>
              <a:off x="161764" y="188641"/>
              <a:ext cx="8820472" cy="6552728"/>
            </a:xfrm>
            <a:prstGeom prst="roundRect">
              <a:avLst>
                <a:gd name="adj" fmla="val 254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1"/>
            <p:cNvSpPr/>
            <p:nvPr/>
          </p:nvSpPr>
          <p:spPr>
            <a:xfrm>
              <a:off x="161764" y="4077073"/>
              <a:ext cx="8820472" cy="2664297"/>
            </a:xfrm>
            <a:custGeom>
              <a:avLst/>
              <a:gdLst/>
              <a:ahLst/>
              <a:cxnLst/>
              <a:rect l="l" t="t" r="r" b="b"/>
              <a:pathLst>
                <a:path w="8820472" h="2664297">
                  <a:moveTo>
                    <a:pt x="0" y="0"/>
                  </a:moveTo>
                  <a:lnTo>
                    <a:pt x="8820472" y="0"/>
                  </a:lnTo>
                  <a:lnTo>
                    <a:pt x="8820472" y="2497530"/>
                  </a:lnTo>
                  <a:cubicBezTo>
                    <a:pt x="8820472" y="2589633"/>
                    <a:pt x="8745808" y="2664297"/>
                    <a:pt x="8653705" y="2664297"/>
                  </a:cubicBezTo>
                  <a:lnTo>
                    <a:pt x="166767" y="2664297"/>
                  </a:lnTo>
                  <a:cubicBezTo>
                    <a:pt x="74664" y="2664297"/>
                    <a:pt x="0" y="2589633"/>
                    <a:pt x="0" y="2497530"/>
                  </a:cubicBezTo>
                  <a:close/>
                </a:path>
              </a:pathLst>
            </a:cu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87724" y="5085184"/>
              <a:ext cx="4752528" cy="956971"/>
            </a:xfrm>
            <a:prstGeom prst="rect">
              <a:avLst/>
            </a:prstGeom>
          </p:spPr>
        </p:pic>
        <p:pic>
          <p:nvPicPr>
            <p:cNvPr id="7" name="图片 16" descr="终"/>
            <p:cNvPicPr>
              <a:picLocks noChangeAspect="1"/>
            </p:cNvPicPr>
            <p:nvPr/>
          </p:nvPicPr>
          <p:blipFill>
            <a:blip r:embed="rId4" cstate="print">
              <a:clrChange>
                <a:clrFrom>
                  <a:srgbClr val="FFFFFF"/>
                </a:clrFrom>
                <a:clrTo>
                  <a:srgbClr val="FFFFFF">
                    <a:alpha val="0"/>
                  </a:srgbClr>
                </a:clrTo>
              </a:clrChange>
            </a:blip>
            <a:srcRect l="14281" t="33978" r="13554" b="39308"/>
            <a:stretch>
              <a:fillRect/>
            </a:stretch>
          </p:blipFill>
          <p:spPr>
            <a:xfrm>
              <a:off x="4011137" y="6141889"/>
              <a:ext cx="1424959" cy="527471"/>
            </a:xfrm>
            <a:prstGeom prst="rect">
              <a:avLst/>
            </a:prstGeom>
            <a:noFill/>
            <a:ln w="9525">
              <a:noFill/>
            </a:ln>
          </p:spPr>
        </p:pic>
        <p:sp>
          <p:nvSpPr>
            <p:cNvPr id="4" name="TextBox 3"/>
            <p:cNvSpPr txBox="1"/>
            <p:nvPr/>
          </p:nvSpPr>
          <p:spPr>
            <a:xfrm>
              <a:off x="2087724" y="2638309"/>
              <a:ext cx="4536504" cy="830997"/>
            </a:xfrm>
            <a:prstGeom prst="rect">
              <a:avLst/>
            </a:prstGeom>
            <a:noFill/>
          </p:spPr>
          <p:txBody>
            <a:bodyPr wrap="square" rtlCol="0">
              <a:spAutoFit/>
            </a:bodyPr>
            <a:lstStyle/>
            <a:p>
              <a:pPr algn="ctr"/>
              <a:r>
                <a:rPr lang="en-US" altLang="zh-CN" sz="4800" b="1" dirty="0">
                  <a:solidFill>
                    <a:srgbClr val="811C17"/>
                  </a:solidFill>
                  <a:effectLst>
                    <a:reflection blurRad="6350" stA="60000" endA="900" endPos="60000" dist="29997" dir="5400000" sy="-100000" algn="bl" rotWithShape="0"/>
                  </a:effectLst>
                </a:rPr>
                <a:t>THANK  YOU </a:t>
              </a:r>
              <a:endParaRPr lang="zh-CN" altLang="en-US" sz="4800" b="1" dirty="0">
                <a:solidFill>
                  <a:srgbClr val="811C17"/>
                </a:solidFill>
                <a:effectLst>
                  <a:reflection blurRad="6350" stA="60000" endA="900" endPos="60000" dist="29997" dir="5400000" sy="-100000" algn="bl" rotWithShape="0"/>
                </a:effectLst>
              </a:endParaRPr>
            </a:p>
          </p:txBody>
        </p:sp>
        <p:cxnSp>
          <p:nvCxnSpPr>
            <p:cNvPr id="11" name="直接连接符 10"/>
            <p:cNvCxnSpPr/>
            <p:nvPr/>
          </p:nvCxnSpPr>
          <p:spPr>
            <a:xfrm flipV="1">
              <a:off x="7668344" y="2234372"/>
              <a:ext cx="0" cy="2346756"/>
            </a:xfrm>
            <a:prstGeom prst="line">
              <a:avLst/>
            </a:prstGeom>
            <a:ln w="82550" cap="rnd">
              <a:solidFill>
                <a:srgbClr val="811C17"/>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flipV="1">
            <a:off x="1043608" y="0"/>
            <a:ext cx="0" cy="1800200"/>
          </a:xfrm>
          <a:prstGeom prst="line">
            <a:avLst/>
          </a:prstGeom>
          <a:ln w="82550" cap="rnd">
            <a:solidFill>
              <a:srgbClr val="811C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81446946"/>
      </p:ext>
    </p:extLst>
  </p:cSld>
  <p:clrMapOvr>
    <a:masterClrMapping/>
  </p:clrMapOvr>
  <p:transition spd="slow">
    <p:push dir="u"/>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50000">
                                          <p:cBhvr additive="base">
                                            <p:cTn id="7" dur="1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8" dur="1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500" fill="hold"/>
                                            <p:tgtEl>
                                              <p:spTgt spid="29"/>
                                            </p:tgtEl>
                                            <p:attrNameLst>
                                              <p:attrName>ppt_x</p:attrName>
                                            </p:attrNameLst>
                                          </p:cBhvr>
                                          <p:tavLst>
                                            <p:tav tm="0">
                                              <p:val>
                                                <p:strVal val="#ppt_x"/>
                                              </p:val>
                                            </p:tav>
                                            <p:tav tm="100000">
                                              <p:val>
                                                <p:strVal val="#ppt_x"/>
                                              </p:val>
                                            </p:tav>
                                          </p:tavLst>
                                        </p:anim>
                                        <p:anim calcmode="lin" valueType="num">
                                          <p:cBhvr additive="base">
                                            <p:cTn id="8" dur="1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8DF72C39-7E97-4059-972A-B99B11A4295C}"/>
              </a:ext>
            </a:extLst>
          </p:cNvPr>
          <p:cNvSpPr txBox="1"/>
          <p:nvPr/>
        </p:nvSpPr>
        <p:spPr>
          <a:xfrm>
            <a:off x="291046" y="620688"/>
            <a:ext cx="8561908" cy="1900777"/>
          </a:xfrm>
          <a:prstGeom prst="rect">
            <a:avLst/>
          </a:prstGeom>
          <a:noFill/>
        </p:spPr>
        <p:txBody>
          <a:bodyPr wrap="square" rtlCol="0">
            <a:spAutoFit/>
          </a:bodyPr>
          <a:lstStyle/>
          <a:p>
            <a:pPr>
              <a:lnSpc>
                <a:spcPct val="150000"/>
              </a:lnSpc>
            </a:pPr>
            <a:r>
              <a:rPr lang="zh-CN" altLang="en-US" sz="1600" b="1" i="0" dirty="0">
                <a:solidFill>
                  <a:srgbClr val="811C17"/>
                </a:solidFill>
                <a:effectLst/>
              </a:rPr>
              <a:t>符合适应过程</a:t>
            </a:r>
            <a:endParaRPr lang="en-US" altLang="zh-CN" sz="1600" b="1" i="0" dirty="0">
              <a:solidFill>
                <a:srgbClr val="811C17"/>
              </a:solidFill>
              <a:effectLst/>
            </a:endParaRPr>
          </a:p>
          <a:p>
            <a:pPr marL="285750" indent="-285750">
              <a:lnSpc>
                <a:spcPct val="150000"/>
              </a:lnSpc>
              <a:buFont typeface="Arial" panose="020B0604020202020204" pitchFamily="34" charset="0"/>
              <a:buChar char="•"/>
            </a:pPr>
            <a:r>
              <a:rPr lang="zh-CN" altLang="en-US" sz="1600" b="1" dirty="0">
                <a:solidFill>
                  <a:srgbClr val="002060"/>
                </a:solidFill>
              </a:rPr>
              <a:t>“符号选择” （</a:t>
            </a:r>
            <a:r>
              <a:rPr lang="en-US" altLang="zh-CN" sz="1600" b="1" dirty="0">
                <a:solidFill>
                  <a:srgbClr val="002060"/>
                </a:solidFill>
              </a:rPr>
              <a:t>semiotic selection</a:t>
            </a:r>
            <a:r>
              <a:rPr lang="zh-CN" altLang="en-US" sz="1600" b="1" dirty="0">
                <a:solidFill>
                  <a:srgbClr val="002060"/>
                </a:solidFill>
              </a:rPr>
              <a:t>）：决定主体在原文化中的价值</a:t>
            </a:r>
            <a:endParaRPr lang="en-US" altLang="zh-CN" sz="1600" b="1" dirty="0">
              <a:solidFill>
                <a:srgbClr val="002060"/>
              </a:solidFill>
            </a:endParaRPr>
          </a:p>
          <a:p>
            <a:pPr marL="285750" indent="-285750">
              <a:lnSpc>
                <a:spcPct val="150000"/>
              </a:lnSpc>
              <a:buFont typeface="Arial" panose="020B0604020202020204" pitchFamily="34" charset="0"/>
              <a:buChar char="•"/>
            </a:pPr>
            <a:r>
              <a:rPr lang="zh-CN" altLang="en-US" sz="1600" b="1" dirty="0">
                <a:solidFill>
                  <a:srgbClr val="002060"/>
                </a:solidFill>
              </a:rPr>
              <a:t>“符号化”（</a:t>
            </a:r>
            <a:r>
              <a:rPr lang="en-US" altLang="zh-CN" sz="1600" b="1" dirty="0">
                <a:solidFill>
                  <a:srgbClr val="002060"/>
                </a:solidFill>
              </a:rPr>
              <a:t>semiosis</a:t>
            </a:r>
            <a:r>
              <a:rPr lang="zh-CN" altLang="en-US" sz="1600" b="1" dirty="0">
                <a:solidFill>
                  <a:srgbClr val="002060"/>
                </a:solidFill>
              </a:rPr>
              <a:t>）：反映译者对主体信息的翻译或诠释的过程</a:t>
            </a:r>
            <a:endParaRPr lang="en-US" altLang="zh-CN" sz="1600" b="1" dirty="0">
              <a:solidFill>
                <a:srgbClr val="002060"/>
              </a:solidFill>
            </a:endParaRPr>
          </a:p>
          <a:p>
            <a:pPr marL="285750" indent="-285750">
              <a:lnSpc>
                <a:spcPct val="150000"/>
              </a:lnSpc>
              <a:buFont typeface="Arial" panose="020B0604020202020204" pitchFamily="34" charset="0"/>
              <a:buChar char="•"/>
            </a:pPr>
            <a:r>
              <a:rPr lang="zh-CN" altLang="en-US" sz="1600" b="1" dirty="0">
                <a:solidFill>
                  <a:srgbClr val="002060"/>
                </a:solidFill>
              </a:rPr>
              <a:t>“符号适应” （</a:t>
            </a:r>
            <a:r>
              <a:rPr lang="en-US" altLang="zh-CN" sz="1600" b="1" dirty="0">
                <a:solidFill>
                  <a:srgbClr val="002060"/>
                </a:solidFill>
              </a:rPr>
              <a:t>semiotic fitness </a:t>
            </a:r>
            <a:r>
              <a:rPr lang="zh-CN" altLang="en-US" sz="1600" b="1" dirty="0">
                <a:solidFill>
                  <a:srgbClr val="002060"/>
                </a:solidFill>
              </a:rPr>
              <a:t>）：强调主体在文化移入（</a:t>
            </a:r>
            <a:r>
              <a:rPr lang="en-US" altLang="zh-CN" sz="1600" b="1" dirty="0">
                <a:solidFill>
                  <a:srgbClr val="002060"/>
                </a:solidFill>
              </a:rPr>
              <a:t>acculturation</a:t>
            </a:r>
            <a:r>
              <a:rPr lang="zh-CN" altLang="en-US" sz="1600" b="1" dirty="0">
                <a:solidFill>
                  <a:srgbClr val="002060"/>
                </a:solidFill>
              </a:rPr>
              <a:t>）后适应新的环境</a:t>
            </a:r>
            <a:endParaRPr lang="en-US" altLang="zh-CN" sz="1600" b="1" dirty="0">
              <a:solidFill>
                <a:srgbClr val="002060"/>
              </a:solidFill>
            </a:endParaRPr>
          </a:p>
          <a:p>
            <a:pPr>
              <a:lnSpc>
                <a:spcPct val="150000"/>
              </a:lnSpc>
            </a:pPr>
            <a:endParaRPr lang="en-US" altLang="zh-CN" sz="1600" b="1" dirty="0">
              <a:solidFill>
                <a:srgbClr val="2E3033"/>
              </a:solidFill>
            </a:endParaRPr>
          </a:p>
        </p:txBody>
      </p:sp>
      <p:pic>
        <p:nvPicPr>
          <p:cNvPr id="5" name="图片 4" descr="图示, 文本&#10;&#10;描述已自动生成">
            <a:extLst>
              <a:ext uri="{FF2B5EF4-FFF2-40B4-BE49-F238E27FC236}">
                <a16:creationId xmlns:a16="http://schemas.microsoft.com/office/drawing/2014/main" xmlns="" id="{F61E5F9E-7E91-07A9-0A82-BB66960BFC9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2530618"/>
            <a:ext cx="7658874" cy="3394536"/>
          </a:xfrm>
          <a:prstGeom prst="rect">
            <a:avLst/>
          </a:prstGeom>
        </p:spPr>
      </p:pic>
    </p:spTree>
    <p:extLst>
      <p:ext uri="{BB962C8B-B14F-4D97-AF65-F5344CB8AC3E}">
        <p14:creationId xmlns:p14="http://schemas.microsoft.com/office/powerpoint/2010/main" xmlns="" val="1262963896"/>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8A3B719D-CEFB-4439-DEC0-4D688598AD53}"/>
              </a:ext>
            </a:extLst>
          </p:cNvPr>
          <p:cNvSpPr txBox="1"/>
          <p:nvPr/>
        </p:nvSpPr>
        <p:spPr>
          <a:xfrm>
            <a:off x="323528" y="692696"/>
            <a:ext cx="8640960" cy="3054041"/>
          </a:xfrm>
          <a:prstGeom prst="rect">
            <a:avLst/>
          </a:prstGeom>
          <a:noFill/>
        </p:spPr>
        <p:txBody>
          <a:bodyPr wrap="square" rtlCol="0">
            <a:spAutoFit/>
          </a:bodyPr>
          <a:lstStyle/>
          <a:p>
            <a:pPr>
              <a:lnSpc>
                <a:spcPct val="110000"/>
              </a:lnSpc>
            </a:pPr>
            <a:r>
              <a:rPr lang="zh-CN" altLang="en-US" sz="1600" b="1" dirty="0">
                <a:solidFill>
                  <a:srgbClr val="811C17"/>
                </a:solidFill>
                <a:latin typeface="Calibri" panose="020F0502020204030204" pitchFamily="34" charset="0"/>
              </a:rPr>
              <a:t>文化移入 （</a:t>
            </a:r>
            <a:r>
              <a:rPr lang="en-US" altLang="zh-CN" sz="1600" b="1" dirty="0">
                <a:solidFill>
                  <a:srgbClr val="811C17"/>
                </a:solidFill>
              </a:rPr>
              <a:t> acculturation </a:t>
            </a:r>
            <a:r>
              <a:rPr lang="zh-CN" altLang="en-US" sz="1600" b="1" dirty="0">
                <a:solidFill>
                  <a:srgbClr val="811C17"/>
                </a:solidFill>
                <a:latin typeface="Calibri" panose="020F0502020204030204" pitchFamily="34" charset="0"/>
              </a:rPr>
              <a:t>）</a:t>
            </a:r>
            <a:r>
              <a:rPr lang="en-US" altLang="zh-CN" sz="1600" b="1" dirty="0">
                <a:solidFill>
                  <a:srgbClr val="811C17"/>
                </a:solidFill>
                <a:latin typeface="Calibri" panose="020F0502020204030204" pitchFamily="34" charset="0"/>
              </a:rPr>
              <a:t>vs. </a:t>
            </a:r>
            <a:r>
              <a:rPr lang="zh-CN" altLang="en-US" sz="1600" b="1" dirty="0">
                <a:solidFill>
                  <a:srgbClr val="811C17"/>
                </a:solidFill>
                <a:latin typeface="Calibri" panose="020F0502020204030204" pitchFamily="34" charset="0"/>
              </a:rPr>
              <a:t>文化适应（</a:t>
            </a:r>
            <a:r>
              <a:rPr lang="en-US" altLang="zh-CN" sz="1600" b="1" dirty="0">
                <a:solidFill>
                  <a:srgbClr val="811C17"/>
                </a:solidFill>
                <a:latin typeface="Calibri" panose="020F0502020204030204" pitchFamily="34" charset="0"/>
              </a:rPr>
              <a:t>enculturation</a:t>
            </a:r>
            <a:r>
              <a:rPr lang="zh-CN" altLang="en-US" sz="1600" b="1" dirty="0">
                <a:solidFill>
                  <a:srgbClr val="811C17"/>
                </a:solidFill>
                <a:latin typeface="Calibri" panose="020F0502020204030204" pitchFamily="34" charset="0"/>
              </a:rPr>
              <a:t>）</a:t>
            </a:r>
            <a:endParaRPr lang="en-US" altLang="zh-CN" sz="1600" b="1" dirty="0">
              <a:solidFill>
                <a:srgbClr val="811C17"/>
              </a:solidFill>
              <a:latin typeface="Calibri" panose="020F0502020204030204" pitchFamily="34" charset="0"/>
            </a:endParaRPr>
          </a:p>
          <a:p>
            <a:pPr marL="285750" indent="-285750">
              <a:lnSpc>
                <a:spcPct val="110000"/>
              </a:lnSpc>
              <a:buFont typeface="Arial" panose="020B0604020202020204" pitchFamily="34" charset="0"/>
              <a:buChar char="•"/>
            </a:pPr>
            <a:r>
              <a:rPr lang="zh-CN" altLang="en-US" sz="1600" b="1" dirty="0">
                <a:latin typeface="Calibri" panose="020F0502020204030204" pitchFamily="34" charset="0"/>
              </a:rPr>
              <a:t>文化移入（</a:t>
            </a:r>
            <a:r>
              <a:rPr lang="en-US" altLang="zh-CN" sz="1600" b="1" dirty="0">
                <a:latin typeface="Calibri" panose="020F0502020204030204" pitchFamily="34" charset="0"/>
              </a:rPr>
              <a:t>acculturation</a:t>
            </a:r>
            <a:r>
              <a:rPr lang="zh-CN" altLang="en-US" sz="1600" b="1" dirty="0">
                <a:latin typeface="Calibri" panose="020F0502020204030204" pitchFamily="34" charset="0"/>
              </a:rPr>
              <a:t>，文化涵化）：个体、群体或民族通过适应或借用另一文化特性而进行的文化修正</a:t>
            </a:r>
            <a:endParaRPr lang="en-US" altLang="zh-CN" sz="1600" b="1" dirty="0">
              <a:latin typeface="Calibri" panose="020F0502020204030204" pitchFamily="34" charset="0"/>
            </a:endParaRPr>
          </a:p>
          <a:p>
            <a:pPr marL="285750" indent="-285750">
              <a:lnSpc>
                <a:spcPct val="110000"/>
              </a:lnSpc>
              <a:buFont typeface="Arial" panose="020B0604020202020204" pitchFamily="34" charset="0"/>
              <a:buChar char="•"/>
            </a:pPr>
            <a:r>
              <a:rPr lang="zh-CN" altLang="en-US" sz="1600" b="1" dirty="0">
                <a:latin typeface="Calibri" panose="020F0502020204030204" pitchFamily="34" charset="0"/>
              </a:rPr>
              <a:t>文化适应 （</a:t>
            </a:r>
            <a:r>
              <a:rPr lang="en-US" altLang="zh-CN" sz="1600" b="1" dirty="0">
                <a:latin typeface="Calibri" panose="020F0502020204030204" pitchFamily="34" charset="0"/>
              </a:rPr>
              <a:t>enculturation</a:t>
            </a:r>
            <a:r>
              <a:rPr lang="zh-CN" altLang="en-US" sz="1600" b="1" dirty="0">
                <a:latin typeface="Calibri" panose="020F0502020204030204" pitchFamily="34" charset="0"/>
              </a:rPr>
              <a:t>，文化濡化）：个人学习某一文化传统内容，吸收其习俗与价值的过程；价值观和社会准则被该社会成员传承或习得的过程</a:t>
            </a:r>
            <a:endParaRPr lang="en-US" altLang="zh-CN" sz="1600" b="1" dirty="0">
              <a:latin typeface="Calibri" panose="020F0502020204030204" pitchFamily="34" charset="0"/>
            </a:endParaRPr>
          </a:p>
          <a:p>
            <a:pPr marL="285750" indent="-285750">
              <a:lnSpc>
                <a:spcPct val="110000"/>
              </a:lnSpc>
              <a:buFont typeface="Arial" panose="020B0604020202020204" pitchFamily="34" charset="0"/>
              <a:buChar char="•"/>
            </a:pPr>
            <a:endParaRPr lang="en-US" altLang="zh-CN" sz="1600" b="1" dirty="0">
              <a:latin typeface="Calibri" panose="020F0502020204030204" pitchFamily="34" charset="0"/>
            </a:endParaRPr>
          </a:p>
          <a:p>
            <a:pPr>
              <a:lnSpc>
                <a:spcPct val="110000"/>
              </a:lnSpc>
            </a:pPr>
            <a:r>
              <a:rPr lang="zh-CN" altLang="en-US" sz="1600" b="1" dirty="0">
                <a:solidFill>
                  <a:srgbClr val="811C17"/>
                </a:solidFill>
                <a:latin typeface="Calibri" panose="020F0502020204030204" pitchFamily="34" charset="0"/>
              </a:rPr>
              <a:t>比较：</a:t>
            </a:r>
            <a:endParaRPr lang="en-US" altLang="zh-CN" sz="1600" b="1" dirty="0">
              <a:solidFill>
                <a:srgbClr val="811C17"/>
              </a:solidFill>
              <a:latin typeface="Calibri" panose="020F0502020204030204" pitchFamily="34" charset="0"/>
            </a:endParaRPr>
          </a:p>
          <a:p>
            <a:pPr marL="285750" indent="-285750">
              <a:lnSpc>
                <a:spcPct val="110000"/>
              </a:lnSpc>
              <a:buFont typeface="Arial" panose="020B0604020202020204" pitchFamily="34" charset="0"/>
              <a:buChar char="•"/>
            </a:pPr>
            <a:r>
              <a:rPr lang="zh-CN" altLang="en-US" sz="1600" b="1" dirty="0">
                <a:latin typeface="Calibri" panose="020F0502020204030204" pitchFamily="34" charset="0"/>
              </a:rPr>
              <a:t>“文化移入”强调个体或群体在已有的文化基础上对另一文化的吸收过程，在“文化吸收”这一内涵意义上，</a:t>
            </a:r>
            <a:r>
              <a:rPr lang="en-US" altLang="zh-CN" sz="1600" b="1" dirty="0">
                <a:latin typeface="Calibri" panose="020F0502020204030204" pitchFamily="34" charset="0"/>
              </a:rPr>
              <a:t> acculturation</a:t>
            </a:r>
            <a:r>
              <a:rPr lang="zh-CN" altLang="en-US" sz="1600" b="1" dirty="0">
                <a:latin typeface="Calibri" panose="020F0502020204030204" pitchFamily="34" charset="0"/>
              </a:rPr>
              <a:t>和</a:t>
            </a:r>
            <a:r>
              <a:rPr lang="en-US" altLang="zh-CN" sz="1600" b="1" dirty="0">
                <a:latin typeface="Calibri" panose="020F0502020204030204" pitchFamily="34" charset="0"/>
              </a:rPr>
              <a:t>enculturation</a:t>
            </a:r>
            <a:r>
              <a:rPr lang="zh-CN" altLang="en-US" sz="1600" b="1" dirty="0">
                <a:latin typeface="Calibri" panose="020F0502020204030204" pitchFamily="34" charset="0"/>
              </a:rPr>
              <a:t>属于同义词。</a:t>
            </a:r>
            <a:endParaRPr lang="en-US" altLang="zh-CN" sz="1600" b="1" dirty="0">
              <a:latin typeface="Calibri" panose="020F0502020204030204" pitchFamily="34" charset="0"/>
            </a:endParaRPr>
          </a:p>
          <a:p>
            <a:pPr marL="285750" indent="-285750">
              <a:lnSpc>
                <a:spcPct val="110000"/>
              </a:lnSpc>
              <a:buFont typeface="Arial" panose="020B0604020202020204" pitchFamily="34" charset="0"/>
              <a:buChar char="•"/>
            </a:pPr>
            <a:r>
              <a:rPr lang="zh-CN" altLang="en-US" sz="1600" b="1" dirty="0">
                <a:latin typeface="Calibri" panose="020F0502020204030204" pitchFamily="34" charset="0"/>
              </a:rPr>
              <a:t>“文化适应”强调个体在尚未形成自己的文化、习俗、价值观之前，通过</a:t>
            </a:r>
            <a:r>
              <a:rPr lang="en-US" altLang="zh-CN" sz="1600" b="1" dirty="0">
                <a:latin typeface="Calibri" panose="020F0502020204030204" pitchFamily="34" charset="0"/>
              </a:rPr>
              <a:t>enculturation</a:t>
            </a:r>
            <a:r>
              <a:rPr lang="zh-CN" altLang="en-US" sz="1600" b="1" dirty="0">
                <a:latin typeface="Calibri" panose="020F0502020204030204" pitchFamily="34" charset="0"/>
              </a:rPr>
              <a:t>获得并适应其赖以生存的环境。</a:t>
            </a:r>
            <a:endParaRPr lang="en-US" altLang="zh-CN" sz="1600" b="1" dirty="0">
              <a:latin typeface="Calibri" panose="020F0502020204030204" pitchFamily="34" charset="0"/>
            </a:endParaRPr>
          </a:p>
        </p:txBody>
      </p:sp>
      <p:sp>
        <p:nvSpPr>
          <p:cNvPr id="5" name="矩形 4">
            <a:extLst>
              <a:ext uri="{FF2B5EF4-FFF2-40B4-BE49-F238E27FC236}">
                <a16:creationId xmlns:a16="http://schemas.microsoft.com/office/drawing/2014/main" xmlns="" id="{88C126EB-F566-CC2E-CF49-3860357E7A63}"/>
              </a:ext>
            </a:extLst>
          </p:cNvPr>
          <p:cNvSpPr/>
          <p:nvPr/>
        </p:nvSpPr>
        <p:spPr>
          <a:xfrm>
            <a:off x="5211853" y="3952722"/>
            <a:ext cx="2622748" cy="1793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bg1"/>
              </a:solidFill>
            </a:endParaRPr>
          </a:p>
          <a:p>
            <a:pPr algn="ctr"/>
            <a:r>
              <a:rPr lang="en-US" altLang="zh-CN" dirty="0">
                <a:solidFill>
                  <a:schemeClr val="bg1"/>
                </a:solidFill>
              </a:rPr>
              <a:t>Another Culture</a:t>
            </a:r>
          </a:p>
          <a:p>
            <a:pPr algn="ctr"/>
            <a:r>
              <a:rPr lang="en-US" altLang="zh-CN" dirty="0">
                <a:solidFill>
                  <a:schemeClr val="bg1"/>
                </a:solidFill>
              </a:rPr>
              <a:t>Enculturation</a:t>
            </a:r>
          </a:p>
          <a:p>
            <a:pPr algn="ctr"/>
            <a:endParaRPr lang="en-US" altLang="zh-CN" dirty="0">
              <a:solidFill>
                <a:schemeClr val="bg1"/>
              </a:solidFill>
            </a:endParaRPr>
          </a:p>
          <a:p>
            <a:pPr algn="ctr"/>
            <a:r>
              <a:rPr lang="en-US" altLang="zh-CN" dirty="0">
                <a:solidFill>
                  <a:schemeClr val="bg1"/>
                </a:solidFill>
              </a:rPr>
              <a:t>Absorption</a:t>
            </a:r>
          </a:p>
          <a:p>
            <a:pPr algn="ctr"/>
            <a:r>
              <a:rPr lang="en-US" altLang="zh-CN" dirty="0">
                <a:solidFill>
                  <a:schemeClr val="bg1"/>
                </a:solidFill>
              </a:rPr>
              <a:t>Appropriation </a:t>
            </a:r>
          </a:p>
          <a:p>
            <a:pPr algn="ctr"/>
            <a:r>
              <a:rPr lang="en-US" altLang="zh-CN" dirty="0">
                <a:solidFill>
                  <a:schemeClr val="bg1"/>
                </a:solidFill>
              </a:rPr>
              <a:t>Adaptation </a:t>
            </a:r>
          </a:p>
          <a:p>
            <a:pPr algn="ctr"/>
            <a:endParaRPr lang="zh-CN" altLang="en-US" dirty="0">
              <a:solidFill>
                <a:schemeClr val="accent6">
                  <a:lumMod val="60000"/>
                  <a:lumOff val="40000"/>
                </a:schemeClr>
              </a:solidFill>
            </a:endParaRPr>
          </a:p>
        </p:txBody>
      </p:sp>
      <p:sp>
        <p:nvSpPr>
          <p:cNvPr id="6" name="矩形 5">
            <a:extLst>
              <a:ext uri="{FF2B5EF4-FFF2-40B4-BE49-F238E27FC236}">
                <a16:creationId xmlns:a16="http://schemas.microsoft.com/office/drawing/2014/main" xmlns="" id="{454B017A-BA41-A7AE-7545-AE52807CE89E}"/>
              </a:ext>
            </a:extLst>
          </p:cNvPr>
          <p:cNvSpPr/>
          <p:nvPr/>
        </p:nvSpPr>
        <p:spPr>
          <a:xfrm>
            <a:off x="1427542" y="3952722"/>
            <a:ext cx="2622749" cy="1793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r>
              <a:rPr lang="en-US" altLang="zh-CN" dirty="0"/>
              <a:t>One Culture</a:t>
            </a:r>
          </a:p>
          <a:p>
            <a:pPr algn="ctr"/>
            <a:endParaRPr lang="en-US" altLang="zh-CN" dirty="0"/>
          </a:p>
          <a:p>
            <a:pPr algn="ctr"/>
            <a:r>
              <a:rPr lang="en-US" altLang="zh-CN" dirty="0">
                <a:solidFill>
                  <a:schemeClr val="bg1"/>
                </a:solidFill>
              </a:rPr>
              <a:t>Absorption</a:t>
            </a:r>
          </a:p>
          <a:p>
            <a:pPr algn="ctr"/>
            <a:r>
              <a:rPr lang="en-US" altLang="zh-CN" dirty="0">
                <a:solidFill>
                  <a:schemeClr val="bg1"/>
                </a:solidFill>
              </a:rPr>
              <a:t>Appropriation </a:t>
            </a:r>
          </a:p>
          <a:p>
            <a:pPr algn="ctr"/>
            <a:r>
              <a:rPr lang="en-US" altLang="zh-CN" dirty="0">
                <a:solidFill>
                  <a:schemeClr val="bg1"/>
                </a:solidFill>
              </a:rPr>
              <a:t>Adaptation </a:t>
            </a:r>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r>
              <a:rPr lang="en-US" altLang="zh-CN" dirty="0"/>
              <a:t> </a:t>
            </a:r>
            <a:endParaRPr lang="zh-CN" altLang="en-US" dirty="0"/>
          </a:p>
        </p:txBody>
      </p:sp>
      <p:sp>
        <p:nvSpPr>
          <p:cNvPr id="7" name="椭圆 6">
            <a:extLst>
              <a:ext uri="{FF2B5EF4-FFF2-40B4-BE49-F238E27FC236}">
                <a16:creationId xmlns:a16="http://schemas.microsoft.com/office/drawing/2014/main" xmlns="" id="{B3F4ED44-E506-AEBB-587B-E68DB2DEC86D}"/>
              </a:ext>
            </a:extLst>
          </p:cNvPr>
          <p:cNvSpPr/>
          <p:nvPr/>
        </p:nvSpPr>
        <p:spPr>
          <a:xfrm>
            <a:off x="3457600" y="4381385"/>
            <a:ext cx="2304255"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Acculturation</a:t>
            </a:r>
          </a:p>
        </p:txBody>
      </p:sp>
      <p:sp>
        <p:nvSpPr>
          <p:cNvPr id="16" name="箭头: 右 15">
            <a:extLst>
              <a:ext uri="{FF2B5EF4-FFF2-40B4-BE49-F238E27FC236}">
                <a16:creationId xmlns:a16="http://schemas.microsoft.com/office/drawing/2014/main" xmlns="" id="{D76C2731-7B85-9315-35A0-0EC4486BF028}"/>
              </a:ext>
            </a:extLst>
          </p:cNvPr>
          <p:cNvSpPr/>
          <p:nvPr/>
        </p:nvSpPr>
        <p:spPr>
          <a:xfrm>
            <a:off x="3529608" y="5332842"/>
            <a:ext cx="2160240" cy="11431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7" name="箭头: 左 16">
            <a:extLst>
              <a:ext uri="{FF2B5EF4-FFF2-40B4-BE49-F238E27FC236}">
                <a16:creationId xmlns:a16="http://schemas.microsoft.com/office/drawing/2014/main" xmlns="" id="{380D644B-0CDA-3B8F-0451-30E2B7696B33}"/>
              </a:ext>
            </a:extLst>
          </p:cNvPr>
          <p:cNvSpPr/>
          <p:nvPr/>
        </p:nvSpPr>
        <p:spPr>
          <a:xfrm>
            <a:off x="3527884" y="4094812"/>
            <a:ext cx="2088232" cy="114311"/>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90306962"/>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3E6AC7E6-2C95-E3B8-B6C6-1522B3074A0C}"/>
              </a:ext>
            </a:extLst>
          </p:cNvPr>
          <p:cNvSpPr/>
          <p:nvPr/>
        </p:nvSpPr>
        <p:spPr>
          <a:xfrm>
            <a:off x="385292" y="992824"/>
            <a:ext cx="338437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中国文化</a:t>
            </a:r>
            <a:endParaRPr lang="en-US" altLang="zh-CN" sz="1400" b="1" dirty="0"/>
          </a:p>
          <a:p>
            <a:pPr algn="ctr"/>
            <a:endParaRPr lang="en-US" altLang="zh-CN" dirty="0"/>
          </a:p>
          <a:p>
            <a:pPr algn="ctr"/>
            <a:r>
              <a:rPr lang="zh-CN" altLang="en-US" sz="1400" b="1" dirty="0">
                <a:solidFill>
                  <a:schemeClr val="accent6">
                    <a:lumMod val="60000"/>
                    <a:lumOff val="40000"/>
                  </a:schemeClr>
                </a:solidFill>
              </a:rPr>
              <a:t>生命主体的符号选择：中国书法</a:t>
            </a:r>
            <a:endParaRPr lang="en-US" altLang="zh-CN" sz="1400" b="1" dirty="0">
              <a:solidFill>
                <a:schemeClr val="accent6">
                  <a:lumMod val="60000"/>
                  <a:lumOff val="40000"/>
                </a:schemeClr>
              </a:solidFill>
            </a:endParaRPr>
          </a:p>
          <a:p>
            <a:pPr algn="ctr"/>
            <a:endParaRPr lang="en-US" altLang="zh-CN" sz="1400" b="1" dirty="0">
              <a:solidFill>
                <a:schemeClr val="accent6">
                  <a:lumMod val="60000"/>
                  <a:lumOff val="40000"/>
                </a:schemeClr>
              </a:solidFill>
            </a:endParaRPr>
          </a:p>
          <a:p>
            <a:pPr algn="ctr"/>
            <a:r>
              <a:rPr lang="zh-CN" altLang="en-US" sz="1400" b="1" dirty="0">
                <a:solidFill>
                  <a:schemeClr val="accent6">
                    <a:lumMod val="60000"/>
                    <a:lumOff val="40000"/>
                  </a:schemeClr>
                </a:solidFill>
              </a:rPr>
              <a:t>中国书法：点线笔画抽象艺术</a:t>
            </a:r>
          </a:p>
        </p:txBody>
      </p:sp>
      <p:sp>
        <p:nvSpPr>
          <p:cNvPr id="4" name="矩形 3">
            <a:extLst>
              <a:ext uri="{FF2B5EF4-FFF2-40B4-BE49-F238E27FC236}">
                <a16:creationId xmlns:a16="http://schemas.microsoft.com/office/drawing/2014/main" xmlns="" id="{BA22D82F-4548-F743-5949-B117F82274EF}"/>
              </a:ext>
            </a:extLst>
          </p:cNvPr>
          <p:cNvSpPr/>
          <p:nvPr/>
        </p:nvSpPr>
        <p:spPr>
          <a:xfrm>
            <a:off x="5590356" y="1031072"/>
            <a:ext cx="3168352"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美国文化</a:t>
            </a:r>
            <a:endParaRPr lang="en-US" altLang="zh-CN" sz="1400" b="1" dirty="0"/>
          </a:p>
          <a:p>
            <a:pPr algn="ctr"/>
            <a:endParaRPr lang="en-US" altLang="zh-CN" sz="1400" b="1" dirty="0"/>
          </a:p>
          <a:p>
            <a:pPr algn="ctr"/>
            <a:r>
              <a:rPr lang="zh-CN" altLang="en-US" sz="1400" b="1" dirty="0"/>
              <a:t>      文化适应：</a:t>
            </a:r>
            <a:r>
              <a:rPr lang="zh-CN" altLang="en-US" sz="1400" b="1" dirty="0">
                <a:solidFill>
                  <a:schemeClr val="accent6">
                    <a:lumMod val="60000"/>
                    <a:lumOff val="40000"/>
                  </a:schemeClr>
                </a:solidFill>
              </a:rPr>
              <a:t>抽象派艺术</a:t>
            </a:r>
            <a:endParaRPr lang="en-US" altLang="zh-CN" sz="1400" b="1" dirty="0">
              <a:solidFill>
                <a:schemeClr val="accent6">
                  <a:lumMod val="60000"/>
                  <a:lumOff val="40000"/>
                </a:schemeClr>
              </a:solidFill>
            </a:endParaRPr>
          </a:p>
          <a:p>
            <a:pPr algn="ctr"/>
            <a:endParaRPr lang="en-US" altLang="zh-CN" sz="1400" dirty="0"/>
          </a:p>
          <a:p>
            <a:pPr algn="ctr"/>
            <a:r>
              <a:rPr lang="zh-CN" altLang="en-US" sz="1400" b="1" dirty="0">
                <a:solidFill>
                  <a:schemeClr val="accent6">
                    <a:lumMod val="60000"/>
                    <a:lumOff val="40000"/>
                  </a:schemeClr>
                </a:solidFill>
              </a:rPr>
              <a:t>调适：中国书法 </a:t>
            </a:r>
            <a:r>
              <a:rPr lang="en-US" altLang="zh-CN" sz="1400" b="1" dirty="0">
                <a:solidFill>
                  <a:schemeClr val="accent6">
                    <a:lumMod val="60000"/>
                    <a:lumOff val="40000"/>
                  </a:schemeClr>
                </a:solidFill>
              </a:rPr>
              <a:t>+ </a:t>
            </a:r>
            <a:r>
              <a:rPr lang="zh-CN" altLang="en-US" sz="1400" b="1" dirty="0">
                <a:solidFill>
                  <a:schemeClr val="accent6">
                    <a:lumMod val="60000"/>
                    <a:lumOff val="40000"/>
                  </a:schemeClr>
                </a:solidFill>
              </a:rPr>
              <a:t>美国现当代诗</a:t>
            </a:r>
            <a:endParaRPr lang="en-US" altLang="zh-CN" sz="1400" b="1" dirty="0">
              <a:solidFill>
                <a:schemeClr val="accent6">
                  <a:lumMod val="60000"/>
                  <a:lumOff val="40000"/>
                </a:schemeClr>
              </a:solidFill>
            </a:endParaRPr>
          </a:p>
          <a:p>
            <a:pPr algn="ctr"/>
            <a:endParaRPr lang="en-US" altLang="zh-CN" sz="1400" b="1" dirty="0">
              <a:solidFill>
                <a:schemeClr val="accent6">
                  <a:lumMod val="60000"/>
                  <a:lumOff val="40000"/>
                </a:schemeClr>
              </a:solidFill>
            </a:endParaRPr>
          </a:p>
          <a:p>
            <a:pPr algn="ctr"/>
            <a:r>
              <a:rPr lang="zh-CN" altLang="en-US" sz="1400" b="1" dirty="0">
                <a:solidFill>
                  <a:schemeClr val="accent6">
                    <a:lumMod val="60000"/>
                    <a:lumOff val="40000"/>
                  </a:schemeClr>
                </a:solidFill>
              </a:rPr>
              <a:t>符号适应性：本土化 </a:t>
            </a:r>
            <a:r>
              <a:rPr lang="en-US" altLang="zh-CN" sz="1400" b="1" dirty="0">
                <a:solidFill>
                  <a:schemeClr val="accent6">
                    <a:lumMod val="60000"/>
                    <a:lumOff val="40000"/>
                  </a:schemeClr>
                </a:solidFill>
              </a:rPr>
              <a:t>+ </a:t>
            </a:r>
            <a:r>
              <a:rPr lang="zh-CN" altLang="en-US" sz="1400" b="1" dirty="0">
                <a:solidFill>
                  <a:schemeClr val="accent6">
                    <a:lumMod val="60000"/>
                    <a:lumOff val="40000"/>
                  </a:schemeClr>
                </a:solidFill>
              </a:rPr>
              <a:t>社会化</a:t>
            </a:r>
          </a:p>
        </p:txBody>
      </p:sp>
      <p:sp>
        <p:nvSpPr>
          <p:cNvPr id="5" name="椭圆 4">
            <a:extLst>
              <a:ext uri="{FF2B5EF4-FFF2-40B4-BE49-F238E27FC236}">
                <a16:creationId xmlns:a16="http://schemas.microsoft.com/office/drawing/2014/main" xmlns="" id="{A98DE723-1A22-DB1E-E902-0D75404ABA79}"/>
              </a:ext>
            </a:extLst>
          </p:cNvPr>
          <p:cNvSpPr/>
          <p:nvPr/>
        </p:nvSpPr>
        <p:spPr>
          <a:xfrm>
            <a:off x="3290317" y="1006884"/>
            <a:ext cx="2808312"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文化移入</a:t>
            </a:r>
            <a:endParaRPr lang="en-US" altLang="zh-CN" sz="1400" b="1" dirty="0"/>
          </a:p>
          <a:p>
            <a:pPr algn="ctr"/>
            <a:endParaRPr lang="en-US" altLang="zh-CN" b="1" dirty="0"/>
          </a:p>
          <a:p>
            <a:pPr algn="ctr"/>
            <a:r>
              <a:rPr lang="zh-CN" altLang="en-US" sz="1400" b="1" dirty="0">
                <a:solidFill>
                  <a:schemeClr val="accent6">
                    <a:lumMod val="60000"/>
                    <a:lumOff val="40000"/>
                  </a:schemeClr>
                </a:solidFill>
              </a:rPr>
              <a:t>符号化或符号过程：</a:t>
            </a:r>
            <a:endParaRPr lang="en-US" altLang="zh-CN" sz="1400" b="1" dirty="0">
              <a:solidFill>
                <a:schemeClr val="accent6">
                  <a:lumMod val="60000"/>
                  <a:lumOff val="40000"/>
                </a:schemeClr>
              </a:solidFill>
            </a:endParaRPr>
          </a:p>
          <a:p>
            <a:pPr algn="ctr"/>
            <a:r>
              <a:rPr lang="zh-CN" altLang="en-US" sz="1400" b="1" dirty="0">
                <a:solidFill>
                  <a:schemeClr val="accent6">
                    <a:lumMod val="60000"/>
                    <a:lumOff val="40000"/>
                  </a:schemeClr>
                </a:solidFill>
              </a:rPr>
              <a:t>主体的诠释与调适活动</a:t>
            </a:r>
          </a:p>
        </p:txBody>
      </p:sp>
      <p:sp>
        <p:nvSpPr>
          <p:cNvPr id="6" name="TextBox 2">
            <a:extLst>
              <a:ext uri="{FF2B5EF4-FFF2-40B4-BE49-F238E27FC236}">
                <a16:creationId xmlns:a16="http://schemas.microsoft.com/office/drawing/2014/main" xmlns="" id="{792CF2EB-9A4B-2858-0840-3DED8648E9CC}"/>
              </a:ext>
            </a:extLst>
          </p:cNvPr>
          <p:cNvSpPr txBox="1"/>
          <p:nvPr/>
        </p:nvSpPr>
        <p:spPr>
          <a:xfrm>
            <a:off x="1511958" y="3223797"/>
            <a:ext cx="5256584" cy="338554"/>
          </a:xfrm>
          <a:prstGeom prst="rect">
            <a:avLst/>
          </a:prstGeom>
          <a:noFill/>
        </p:spPr>
        <p:txBody>
          <a:bodyPr wrap="square" rtlCol="0">
            <a:spAutoFit/>
          </a:bodyPr>
          <a:lstStyle/>
          <a:p>
            <a:r>
              <a:rPr lang="zh-CN" altLang="en-US" sz="1600" b="1" dirty="0">
                <a:solidFill>
                  <a:srgbClr val="AD2315"/>
                </a:solidFill>
                <a:effectLst>
                  <a:outerShdw blurRad="38100" dist="38100" dir="2700000" algn="tl">
                    <a:srgbClr val="000000">
                      <a:alpha val="43137"/>
                    </a:srgbClr>
                  </a:outerShdw>
                </a:effectLst>
                <a:latin typeface="+mn-ea"/>
              </a:rPr>
              <a:t>符号适应性：中国</a:t>
            </a:r>
            <a:r>
              <a:rPr lang="zh-CN" altLang="zh-CN" sz="1600" b="1" dirty="0">
                <a:solidFill>
                  <a:srgbClr val="AD2315"/>
                </a:solidFill>
                <a:effectLst>
                  <a:outerShdw blurRad="38100" dist="38100" dir="2700000" algn="tl">
                    <a:srgbClr val="000000">
                      <a:alpha val="43137"/>
                    </a:srgbClr>
                  </a:outerShdw>
                </a:effectLst>
                <a:latin typeface="+mn-ea"/>
              </a:rPr>
              <a:t>书法在美国现</a:t>
            </a:r>
            <a:r>
              <a:rPr lang="zh-CN" altLang="en-US" sz="1600" b="1" dirty="0">
                <a:solidFill>
                  <a:srgbClr val="AD2315"/>
                </a:solidFill>
                <a:effectLst>
                  <a:outerShdw blurRad="38100" dist="38100" dir="2700000" algn="tl">
                    <a:srgbClr val="000000">
                      <a:alpha val="43137"/>
                    </a:srgbClr>
                  </a:outerShdw>
                </a:effectLst>
                <a:latin typeface="+mn-ea"/>
              </a:rPr>
              <a:t>当</a:t>
            </a:r>
            <a:r>
              <a:rPr lang="zh-CN" altLang="zh-CN" sz="1600" b="1" dirty="0">
                <a:solidFill>
                  <a:srgbClr val="AD2315"/>
                </a:solidFill>
                <a:effectLst>
                  <a:outerShdw blurRad="38100" dist="38100" dir="2700000" algn="tl">
                    <a:srgbClr val="000000">
                      <a:alpha val="43137"/>
                    </a:srgbClr>
                  </a:outerShdw>
                </a:effectLst>
                <a:latin typeface="+mn-ea"/>
              </a:rPr>
              <a:t>代诗中的</a:t>
            </a:r>
            <a:r>
              <a:rPr lang="zh-CN" altLang="en-US" sz="1600" b="1" dirty="0">
                <a:solidFill>
                  <a:srgbClr val="AD2315"/>
                </a:solidFill>
                <a:effectLst>
                  <a:outerShdw blurRad="38100" dist="38100" dir="2700000" algn="tl">
                    <a:srgbClr val="000000">
                      <a:alpha val="43137"/>
                    </a:srgbClr>
                  </a:outerShdw>
                </a:effectLst>
                <a:latin typeface="+mn-ea"/>
              </a:rPr>
              <a:t>诠释与调适</a:t>
            </a:r>
          </a:p>
        </p:txBody>
      </p:sp>
      <p:sp>
        <p:nvSpPr>
          <p:cNvPr id="7" name="文本框 6">
            <a:extLst>
              <a:ext uri="{FF2B5EF4-FFF2-40B4-BE49-F238E27FC236}">
                <a16:creationId xmlns:a16="http://schemas.microsoft.com/office/drawing/2014/main" xmlns="" id="{DE26585B-AF89-3727-98EA-04405280F9FE}"/>
              </a:ext>
            </a:extLst>
          </p:cNvPr>
          <p:cNvSpPr txBox="1"/>
          <p:nvPr/>
        </p:nvSpPr>
        <p:spPr>
          <a:xfrm>
            <a:off x="469651" y="4221088"/>
            <a:ext cx="3526285" cy="1348126"/>
          </a:xfrm>
          <a:prstGeom prst="rect">
            <a:avLst/>
          </a:prstGeom>
          <a:noFill/>
        </p:spPr>
        <p:txBody>
          <a:bodyPr wrap="square" rtlCol="0">
            <a:spAutoFit/>
          </a:bodyPr>
          <a:lstStyle/>
          <a:p>
            <a:pPr>
              <a:lnSpc>
                <a:spcPct val="150000"/>
              </a:lnSpc>
            </a:pPr>
            <a:r>
              <a:rPr lang="zh-CN" altLang="en-US" sz="1400" b="1" dirty="0">
                <a:solidFill>
                  <a:srgbClr val="811C17"/>
                </a:solidFill>
              </a:rPr>
              <a:t>           诠释研究</a:t>
            </a:r>
            <a:endParaRPr lang="en-US" altLang="zh-CN" sz="1400" b="1" dirty="0">
              <a:solidFill>
                <a:srgbClr val="811C17"/>
              </a:solidFill>
            </a:endParaRPr>
          </a:p>
          <a:p>
            <a:pPr marL="285750" indent="-285750">
              <a:lnSpc>
                <a:spcPct val="150000"/>
              </a:lnSpc>
              <a:buFont typeface="Arial" panose="020B0604020202020204" pitchFamily="34" charset="0"/>
              <a:buChar char="•"/>
            </a:pPr>
            <a:r>
              <a:rPr lang="zh-CN" altLang="en-US" sz="1400" b="1" dirty="0">
                <a:solidFill>
                  <a:srgbClr val="002060"/>
                </a:solidFill>
              </a:rPr>
              <a:t>中国书法的技艺诠释</a:t>
            </a:r>
            <a:endParaRPr lang="en-US" altLang="zh-CN" sz="1400" b="1" dirty="0">
              <a:solidFill>
                <a:srgbClr val="002060"/>
              </a:solidFill>
            </a:endParaRPr>
          </a:p>
          <a:p>
            <a:pPr marL="285750" indent="-285750">
              <a:lnSpc>
                <a:spcPct val="150000"/>
              </a:lnSpc>
              <a:buFont typeface="Arial" panose="020B0604020202020204" pitchFamily="34" charset="0"/>
              <a:buChar char="•"/>
            </a:pPr>
            <a:r>
              <a:rPr lang="zh-CN" altLang="en-US" sz="1400" b="1" dirty="0">
                <a:solidFill>
                  <a:srgbClr val="002060"/>
                </a:solidFill>
              </a:rPr>
              <a:t>中国书法的艺术性诠释</a:t>
            </a:r>
            <a:endParaRPr lang="en-US" altLang="zh-CN" sz="1400" b="1" dirty="0">
              <a:solidFill>
                <a:srgbClr val="002060"/>
              </a:solidFill>
            </a:endParaRPr>
          </a:p>
          <a:p>
            <a:pPr marL="285750" indent="-285750">
              <a:lnSpc>
                <a:spcPct val="150000"/>
              </a:lnSpc>
              <a:buFont typeface="Arial" panose="020B0604020202020204" pitchFamily="34" charset="0"/>
              <a:buChar char="•"/>
            </a:pPr>
            <a:r>
              <a:rPr lang="zh-CN" altLang="en-US" sz="1400" b="1" dirty="0">
                <a:solidFill>
                  <a:srgbClr val="002060"/>
                </a:solidFill>
              </a:rPr>
              <a:t>美国社会对中国书法的接受路径诠释 </a:t>
            </a:r>
            <a:endParaRPr lang="en-US" altLang="zh-CN" sz="1400" b="1" dirty="0">
              <a:solidFill>
                <a:srgbClr val="002060"/>
              </a:solidFill>
            </a:endParaRPr>
          </a:p>
        </p:txBody>
      </p:sp>
      <p:sp>
        <p:nvSpPr>
          <p:cNvPr id="8" name="文本框 7">
            <a:extLst>
              <a:ext uri="{FF2B5EF4-FFF2-40B4-BE49-F238E27FC236}">
                <a16:creationId xmlns:a16="http://schemas.microsoft.com/office/drawing/2014/main" xmlns="" id="{3EF92589-D0A9-9FCC-3F4D-15753864CC71}"/>
              </a:ext>
            </a:extLst>
          </p:cNvPr>
          <p:cNvSpPr txBox="1"/>
          <p:nvPr/>
        </p:nvSpPr>
        <p:spPr>
          <a:xfrm>
            <a:off x="4572000" y="3988263"/>
            <a:ext cx="4496319" cy="1994457"/>
          </a:xfrm>
          <a:prstGeom prst="rect">
            <a:avLst/>
          </a:prstGeom>
          <a:noFill/>
        </p:spPr>
        <p:txBody>
          <a:bodyPr wrap="square" rtlCol="0">
            <a:spAutoFit/>
          </a:bodyPr>
          <a:lstStyle/>
          <a:p>
            <a:pPr>
              <a:lnSpc>
                <a:spcPct val="150000"/>
              </a:lnSpc>
            </a:pPr>
            <a:r>
              <a:rPr lang="zh-CN" altLang="en-US" sz="1400" b="1" dirty="0">
                <a:solidFill>
                  <a:srgbClr val="811C17"/>
                </a:solidFill>
              </a:rPr>
              <a:t>                                 调适研究</a:t>
            </a:r>
            <a:endParaRPr lang="en-US" altLang="zh-CN" sz="1400" b="1" dirty="0">
              <a:solidFill>
                <a:srgbClr val="811C17"/>
              </a:solidFill>
            </a:endParaRPr>
          </a:p>
          <a:p>
            <a:pPr marL="285750" indent="-285750">
              <a:lnSpc>
                <a:spcPct val="150000"/>
              </a:lnSpc>
              <a:buFont typeface="Arial" panose="020B0604020202020204" pitchFamily="34" charset="0"/>
              <a:buChar char="•"/>
            </a:pPr>
            <a:r>
              <a:rPr lang="zh-CN" altLang="en-US" sz="1400" b="1" dirty="0">
                <a:solidFill>
                  <a:srgbClr val="002060"/>
                </a:solidFill>
              </a:rPr>
              <a:t>中国书法点线抽象艺术与西方抽象派艺术的调适</a:t>
            </a:r>
            <a:endParaRPr lang="en-US" altLang="zh-CN" sz="1400" b="1" dirty="0">
              <a:solidFill>
                <a:srgbClr val="002060"/>
              </a:solidFill>
            </a:endParaRPr>
          </a:p>
          <a:p>
            <a:pPr marL="285750" indent="-285750">
              <a:lnSpc>
                <a:spcPct val="150000"/>
              </a:lnSpc>
              <a:buFont typeface="Arial" panose="020B0604020202020204" pitchFamily="34" charset="0"/>
              <a:buChar char="•"/>
            </a:pPr>
            <a:r>
              <a:rPr lang="zh-CN" altLang="en-US" sz="1400" b="1" dirty="0">
                <a:solidFill>
                  <a:srgbClr val="002060"/>
                </a:solidFill>
              </a:rPr>
              <a:t>中国书法艺术观与美国诗学观的调适</a:t>
            </a:r>
            <a:endParaRPr lang="en-US" altLang="zh-CN" sz="1400" b="1" dirty="0">
              <a:solidFill>
                <a:srgbClr val="002060"/>
              </a:solidFill>
            </a:endParaRPr>
          </a:p>
          <a:p>
            <a:pPr marL="285750" indent="-285750">
              <a:lnSpc>
                <a:spcPct val="150000"/>
              </a:lnSpc>
              <a:buFont typeface="Arial" panose="020B0604020202020204" pitchFamily="34" charset="0"/>
              <a:buChar char="•"/>
            </a:pPr>
            <a:r>
              <a:rPr lang="zh-CN" altLang="en-US" sz="1400" b="1" dirty="0">
                <a:solidFill>
                  <a:srgbClr val="002060"/>
                </a:solidFill>
              </a:rPr>
              <a:t>美国现当代诗人对中国书法技艺的接受与改写调适</a:t>
            </a:r>
            <a:endParaRPr lang="en-US" altLang="zh-CN" sz="1400" b="1" dirty="0">
              <a:solidFill>
                <a:srgbClr val="002060"/>
              </a:solidFill>
            </a:endParaRPr>
          </a:p>
          <a:p>
            <a:pPr marL="285750" indent="-285750">
              <a:lnSpc>
                <a:spcPct val="150000"/>
              </a:lnSpc>
              <a:buFont typeface="Arial" panose="020B0604020202020204" pitchFamily="34" charset="0"/>
              <a:buChar char="•"/>
            </a:pPr>
            <a:r>
              <a:rPr lang="zh-CN" altLang="en-US" sz="1400" b="1" dirty="0">
                <a:solidFill>
                  <a:srgbClr val="002060"/>
                </a:solidFill>
              </a:rPr>
              <a:t>中国书法在美国现当代诗中的呈现与创新调适</a:t>
            </a:r>
            <a:endParaRPr lang="en-US" altLang="zh-CN" sz="1400" b="1" dirty="0">
              <a:solidFill>
                <a:srgbClr val="002060"/>
              </a:solidFill>
            </a:endParaRPr>
          </a:p>
          <a:p>
            <a:pPr marL="285750" indent="-285750">
              <a:lnSpc>
                <a:spcPct val="150000"/>
              </a:lnSpc>
              <a:buFont typeface="Arial" panose="020B0604020202020204" pitchFamily="34" charset="0"/>
              <a:buChar char="•"/>
            </a:pPr>
            <a:r>
              <a:rPr lang="zh-CN" altLang="en-US" sz="1400" b="1" dirty="0">
                <a:solidFill>
                  <a:srgbClr val="002060"/>
                </a:solidFill>
                <a:ea typeface="新宋体" panose="02010609030101010101" pitchFamily="49" charset="-122"/>
              </a:rPr>
              <a:t>中国书法在美国现当代诗中改写审美原则的调适</a:t>
            </a:r>
            <a:endParaRPr lang="en-US" altLang="zh-CN" sz="1400" b="1" dirty="0">
              <a:solidFill>
                <a:srgbClr val="002060"/>
              </a:solidFill>
              <a:ea typeface="新宋体" panose="02010609030101010101" pitchFamily="49" charset="-122"/>
            </a:endParaRPr>
          </a:p>
        </p:txBody>
      </p:sp>
      <p:cxnSp>
        <p:nvCxnSpPr>
          <p:cNvPr id="10" name="直接连接符 9">
            <a:extLst>
              <a:ext uri="{FF2B5EF4-FFF2-40B4-BE49-F238E27FC236}">
                <a16:creationId xmlns:a16="http://schemas.microsoft.com/office/drawing/2014/main" xmlns="" id="{8F36403D-C4D0-F0FE-81EB-CD5032579A57}"/>
              </a:ext>
            </a:extLst>
          </p:cNvPr>
          <p:cNvCxnSpPr>
            <a:cxnSpLocks/>
          </p:cNvCxnSpPr>
          <p:nvPr/>
        </p:nvCxnSpPr>
        <p:spPr>
          <a:xfrm flipV="1">
            <a:off x="1511958" y="3562351"/>
            <a:ext cx="2257710" cy="588093"/>
          </a:xfrm>
          <a:prstGeom prst="line">
            <a:avLst/>
          </a:prstGeom>
        </p:spPr>
        <p:style>
          <a:lnRef idx="2">
            <a:schemeClr val="dk1"/>
          </a:lnRef>
          <a:fillRef idx="0">
            <a:schemeClr val="dk1"/>
          </a:fillRef>
          <a:effectRef idx="1">
            <a:schemeClr val="dk1"/>
          </a:effectRef>
          <a:fontRef idx="minor">
            <a:schemeClr val="tx1"/>
          </a:fontRef>
        </p:style>
      </p:cxnSp>
      <p:cxnSp>
        <p:nvCxnSpPr>
          <p:cNvPr id="12" name="直接连接符 11">
            <a:extLst>
              <a:ext uri="{FF2B5EF4-FFF2-40B4-BE49-F238E27FC236}">
                <a16:creationId xmlns:a16="http://schemas.microsoft.com/office/drawing/2014/main" xmlns="" id="{734C0827-AF05-7A1C-CEE5-F72C246FA2EC}"/>
              </a:ext>
            </a:extLst>
          </p:cNvPr>
          <p:cNvCxnSpPr>
            <a:cxnSpLocks/>
          </p:cNvCxnSpPr>
          <p:nvPr/>
        </p:nvCxnSpPr>
        <p:spPr>
          <a:xfrm>
            <a:off x="4246601" y="3530503"/>
            <a:ext cx="1958379" cy="502781"/>
          </a:xfrm>
          <a:prstGeom prst="line">
            <a:avLst/>
          </a:prstGeom>
        </p:spPr>
        <p:style>
          <a:lnRef idx="2">
            <a:schemeClr val="dk1"/>
          </a:lnRef>
          <a:fillRef idx="0">
            <a:schemeClr val="dk1"/>
          </a:fillRef>
          <a:effectRef idx="1">
            <a:schemeClr val="dk1"/>
          </a:effectRef>
          <a:fontRef idx="minor">
            <a:schemeClr val="tx1"/>
          </a:fontRef>
        </p:style>
      </p:cxnSp>
      <p:sp>
        <p:nvSpPr>
          <p:cNvPr id="15" name="文本框 14">
            <a:extLst>
              <a:ext uri="{FF2B5EF4-FFF2-40B4-BE49-F238E27FC236}">
                <a16:creationId xmlns:a16="http://schemas.microsoft.com/office/drawing/2014/main" xmlns="" id="{781FA2BF-1DF5-B177-F6B1-2470AE60BD12}"/>
              </a:ext>
            </a:extLst>
          </p:cNvPr>
          <p:cNvSpPr txBox="1"/>
          <p:nvPr/>
        </p:nvSpPr>
        <p:spPr>
          <a:xfrm>
            <a:off x="238381" y="5711287"/>
            <a:ext cx="4170920" cy="307777"/>
          </a:xfrm>
          <a:prstGeom prst="rect">
            <a:avLst/>
          </a:prstGeom>
          <a:noFill/>
        </p:spPr>
        <p:txBody>
          <a:bodyPr wrap="square" rtlCol="0">
            <a:spAutoFit/>
          </a:bodyPr>
          <a:lstStyle/>
          <a:p>
            <a:r>
              <a:rPr lang="zh-CN" altLang="en-US" sz="1400" b="1" dirty="0">
                <a:solidFill>
                  <a:srgbClr val="811C17"/>
                </a:solidFill>
              </a:rPr>
              <a:t>目的：</a:t>
            </a:r>
            <a:r>
              <a:rPr lang="zh-CN" altLang="en-US" sz="1400" b="1" dirty="0">
                <a:solidFill>
                  <a:srgbClr val="002060"/>
                </a:solidFill>
              </a:rPr>
              <a:t>美国现当代诗中的中国书法元素及其适应性</a:t>
            </a:r>
          </a:p>
        </p:txBody>
      </p:sp>
    </p:spTree>
    <p:extLst>
      <p:ext uri="{BB962C8B-B14F-4D97-AF65-F5344CB8AC3E}">
        <p14:creationId xmlns:p14="http://schemas.microsoft.com/office/powerpoint/2010/main" xmlns="" val="4020252858"/>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03CB15A-F2A5-436E-BC80-BB5B16D914E8}"/>
              </a:ext>
            </a:extLst>
          </p:cNvPr>
          <p:cNvSpPr txBox="1"/>
          <p:nvPr/>
        </p:nvSpPr>
        <p:spPr>
          <a:xfrm>
            <a:off x="1979712" y="764704"/>
            <a:ext cx="4608512" cy="338554"/>
          </a:xfrm>
          <a:prstGeom prst="rect">
            <a:avLst/>
          </a:prstGeom>
          <a:noFill/>
        </p:spPr>
        <p:txBody>
          <a:bodyPr wrap="square" rtlCol="0">
            <a:spAutoFit/>
          </a:bodyPr>
          <a:lstStyle/>
          <a:p>
            <a:r>
              <a:rPr lang="zh-CN" altLang="en-US" sz="1600" b="1" dirty="0">
                <a:solidFill>
                  <a:srgbClr val="811C17"/>
                </a:solidFill>
              </a:rPr>
              <a:t>中国书法在美国现代诗中的接受与改写审美研究</a:t>
            </a:r>
          </a:p>
        </p:txBody>
      </p:sp>
      <p:cxnSp>
        <p:nvCxnSpPr>
          <p:cNvPr id="5" name="直接连接符 4">
            <a:extLst>
              <a:ext uri="{FF2B5EF4-FFF2-40B4-BE49-F238E27FC236}">
                <a16:creationId xmlns:a16="http://schemas.microsoft.com/office/drawing/2014/main" xmlns="" id="{6A245EA8-4A8A-4A11-AAC4-6216B4EFA760}"/>
              </a:ext>
            </a:extLst>
          </p:cNvPr>
          <p:cNvCxnSpPr>
            <a:cxnSpLocks/>
          </p:cNvCxnSpPr>
          <p:nvPr/>
        </p:nvCxnSpPr>
        <p:spPr>
          <a:xfrm>
            <a:off x="2555776" y="1103258"/>
            <a:ext cx="0" cy="525542"/>
          </a:xfrm>
          <a:prstGeom prst="line">
            <a:avLst/>
          </a:prstGeom>
          <a:ln/>
        </p:spPr>
        <p:style>
          <a:lnRef idx="2">
            <a:schemeClr val="dk1"/>
          </a:lnRef>
          <a:fillRef idx="0">
            <a:schemeClr val="dk1"/>
          </a:fillRef>
          <a:effectRef idx="1">
            <a:schemeClr val="dk1"/>
          </a:effectRef>
          <a:fontRef idx="minor">
            <a:schemeClr val="tx1"/>
          </a:fontRef>
        </p:style>
      </p:cxnSp>
      <p:sp>
        <p:nvSpPr>
          <p:cNvPr id="7" name="文本框 6">
            <a:extLst>
              <a:ext uri="{FF2B5EF4-FFF2-40B4-BE49-F238E27FC236}">
                <a16:creationId xmlns:a16="http://schemas.microsoft.com/office/drawing/2014/main" xmlns="" id="{AA19796C-52E9-4FFE-BE08-C9789767DB11}"/>
              </a:ext>
            </a:extLst>
          </p:cNvPr>
          <p:cNvSpPr txBox="1"/>
          <p:nvPr/>
        </p:nvSpPr>
        <p:spPr>
          <a:xfrm>
            <a:off x="1479282" y="1683933"/>
            <a:ext cx="2160239" cy="1226554"/>
          </a:xfrm>
          <a:prstGeom prst="rect">
            <a:avLst/>
          </a:prstGeom>
          <a:noFill/>
        </p:spPr>
        <p:txBody>
          <a:bodyPr wrap="square" rtlCol="0">
            <a:spAutoFit/>
          </a:bodyPr>
          <a:lstStyle/>
          <a:p>
            <a:pPr>
              <a:lnSpc>
                <a:spcPct val="130000"/>
              </a:lnSpc>
            </a:pPr>
            <a:r>
              <a:rPr lang="zh-CN" altLang="en-US" sz="1600" b="1" dirty="0">
                <a:solidFill>
                  <a:srgbClr val="002060"/>
                </a:solidFill>
                <a:effectLst/>
                <a:ea typeface="新宋体" panose="02010609030101010101" pitchFamily="49" charset="-122"/>
                <a:cs typeface="Times New Roman" panose="02020603050405020304" pitchFamily="18" charset="0"/>
              </a:rPr>
              <a:t>            </a:t>
            </a:r>
            <a:r>
              <a:rPr lang="zh-CN" altLang="en-US" sz="1400" b="1" dirty="0">
                <a:solidFill>
                  <a:srgbClr val="002060"/>
                </a:solidFill>
                <a:effectLst/>
                <a:ea typeface="新宋体" panose="02010609030101010101" pitchFamily="49" charset="-122"/>
                <a:cs typeface="Times New Roman" panose="02020603050405020304" pitchFamily="18" charset="0"/>
              </a:rPr>
              <a:t>艺术性</a:t>
            </a:r>
            <a:endParaRPr lang="en-US" altLang="zh-CN" sz="1400" b="1" dirty="0">
              <a:solidFill>
                <a:srgbClr val="002060"/>
              </a:solidFill>
              <a:effectLst/>
              <a:ea typeface="新宋体" panose="02010609030101010101" pitchFamily="49" charset="-122"/>
              <a:cs typeface="Times New Roman" panose="02020603050405020304" pitchFamily="18" charset="0"/>
            </a:endParaRPr>
          </a:p>
          <a:p>
            <a:pPr>
              <a:lnSpc>
                <a:spcPct val="130000"/>
              </a:lnSpc>
            </a:pPr>
            <a:r>
              <a:rPr lang="zh-CN" altLang="zh-CN" sz="1400" b="1" dirty="0">
                <a:effectLst/>
                <a:ea typeface="新宋体" panose="02010609030101010101" pitchFamily="49" charset="-122"/>
                <a:cs typeface="Times New Roman" panose="02020603050405020304" pitchFamily="18" charset="0"/>
              </a:rPr>
              <a:t>“物象为本”的生命性 </a:t>
            </a:r>
            <a:endParaRPr lang="en-US" altLang="zh-CN" sz="1400" b="1" dirty="0">
              <a:effectLst/>
              <a:ea typeface="新宋体" panose="02010609030101010101" pitchFamily="49" charset="-122"/>
              <a:cs typeface="Times New Roman" panose="02020603050405020304" pitchFamily="18" charset="0"/>
            </a:endParaRPr>
          </a:p>
          <a:p>
            <a:pPr>
              <a:lnSpc>
                <a:spcPct val="130000"/>
              </a:lnSpc>
            </a:pPr>
            <a:r>
              <a:rPr lang="zh-CN" altLang="zh-CN" sz="1400" b="1" dirty="0">
                <a:effectLst/>
                <a:ea typeface="新宋体" panose="02010609030101010101" pitchFamily="49" charset="-122"/>
                <a:cs typeface="Times New Roman" panose="02020603050405020304" pitchFamily="18" charset="0"/>
              </a:rPr>
              <a:t>“书为心画”的抒情性 </a:t>
            </a:r>
            <a:endParaRPr lang="en-US" altLang="zh-CN" sz="1400" b="1" dirty="0">
              <a:effectLst/>
              <a:ea typeface="新宋体" panose="02010609030101010101" pitchFamily="49" charset="-122"/>
              <a:cs typeface="Times New Roman" panose="02020603050405020304" pitchFamily="18" charset="0"/>
            </a:endParaRPr>
          </a:p>
          <a:p>
            <a:pPr>
              <a:lnSpc>
                <a:spcPct val="130000"/>
              </a:lnSpc>
            </a:pPr>
            <a:r>
              <a:rPr lang="zh-CN" altLang="zh-CN" sz="1400" b="1" dirty="0">
                <a:effectLst/>
                <a:ea typeface="新宋体" panose="02010609030101010101" pitchFamily="49" charset="-122"/>
                <a:cs typeface="Times New Roman" panose="02020603050405020304" pitchFamily="18" charset="0"/>
              </a:rPr>
              <a:t>“天人合一”的自然性</a:t>
            </a:r>
            <a:endParaRPr lang="zh-CN" altLang="en-US" sz="1400" b="1" dirty="0"/>
          </a:p>
        </p:txBody>
      </p:sp>
      <p:cxnSp>
        <p:nvCxnSpPr>
          <p:cNvPr id="9" name="直接连接符 8">
            <a:extLst>
              <a:ext uri="{FF2B5EF4-FFF2-40B4-BE49-F238E27FC236}">
                <a16:creationId xmlns:a16="http://schemas.microsoft.com/office/drawing/2014/main" xmlns="" id="{05AFFDA5-07C8-4EFF-B47C-1E4F393F4270}"/>
              </a:ext>
            </a:extLst>
          </p:cNvPr>
          <p:cNvCxnSpPr>
            <a:cxnSpLocks/>
          </p:cNvCxnSpPr>
          <p:nvPr/>
        </p:nvCxnSpPr>
        <p:spPr>
          <a:xfrm>
            <a:off x="4600606" y="1103258"/>
            <a:ext cx="0" cy="669558"/>
          </a:xfrm>
          <a:prstGeom prst="line">
            <a:avLst/>
          </a:prstGeom>
        </p:spPr>
        <p:style>
          <a:lnRef idx="2">
            <a:schemeClr val="dk1"/>
          </a:lnRef>
          <a:fillRef idx="0">
            <a:schemeClr val="dk1"/>
          </a:fillRef>
          <a:effectRef idx="1">
            <a:schemeClr val="dk1"/>
          </a:effectRef>
          <a:fontRef idx="minor">
            <a:schemeClr val="tx1"/>
          </a:fontRef>
        </p:style>
      </p:cxnSp>
      <p:sp>
        <p:nvSpPr>
          <p:cNvPr id="11" name="文本框 10">
            <a:extLst>
              <a:ext uri="{FF2B5EF4-FFF2-40B4-BE49-F238E27FC236}">
                <a16:creationId xmlns:a16="http://schemas.microsoft.com/office/drawing/2014/main" xmlns="" id="{D5B4B356-BF42-4CD8-BB31-648EBFB8BD65}"/>
              </a:ext>
            </a:extLst>
          </p:cNvPr>
          <p:cNvSpPr txBox="1"/>
          <p:nvPr/>
        </p:nvSpPr>
        <p:spPr>
          <a:xfrm>
            <a:off x="3714165" y="1747393"/>
            <a:ext cx="1699888" cy="1186543"/>
          </a:xfrm>
          <a:prstGeom prst="rect">
            <a:avLst/>
          </a:prstGeom>
          <a:noFill/>
        </p:spPr>
        <p:txBody>
          <a:bodyPr wrap="square" rtlCol="0">
            <a:spAutoFit/>
          </a:bodyPr>
          <a:lstStyle/>
          <a:p>
            <a:pPr>
              <a:lnSpc>
                <a:spcPct val="130000"/>
              </a:lnSpc>
            </a:pPr>
            <a:r>
              <a:rPr lang="zh-CN" altLang="en-US" sz="1400" b="1" dirty="0">
                <a:solidFill>
                  <a:srgbClr val="002060"/>
                </a:solidFill>
              </a:rPr>
              <a:t>美国社会的接受</a:t>
            </a:r>
            <a:endParaRPr lang="en-US" altLang="zh-CN" sz="1400" b="1" dirty="0">
              <a:solidFill>
                <a:srgbClr val="002060"/>
              </a:solidFill>
            </a:endParaRPr>
          </a:p>
          <a:p>
            <a:pPr>
              <a:lnSpc>
                <a:spcPct val="130000"/>
              </a:lnSpc>
            </a:pPr>
            <a:r>
              <a:rPr lang="zh-CN" altLang="en-US" sz="1400" b="1" dirty="0"/>
              <a:t>博物馆、美术馆</a:t>
            </a:r>
            <a:endParaRPr lang="en-US" altLang="zh-CN" sz="1400" b="1" dirty="0"/>
          </a:p>
          <a:p>
            <a:pPr>
              <a:lnSpc>
                <a:spcPct val="130000"/>
              </a:lnSpc>
            </a:pPr>
            <a:r>
              <a:rPr lang="zh-CN" altLang="en-US" sz="1400" b="1" dirty="0"/>
              <a:t>收藏家、民众</a:t>
            </a:r>
            <a:endParaRPr lang="en-US" altLang="zh-CN" sz="1400" b="1" dirty="0"/>
          </a:p>
          <a:p>
            <a:pPr>
              <a:lnSpc>
                <a:spcPct val="130000"/>
              </a:lnSpc>
            </a:pPr>
            <a:r>
              <a:rPr lang="zh-CN" altLang="en-US" sz="1400" b="1" dirty="0"/>
              <a:t>艺术家、诗人</a:t>
            </a:r>
          </a:p>
        </p:txBody>
      </p:sp>
      <p:sp>
        <p:nvSpPr>
          <p:cNvPr id="17" name="文本框 16">
            <a:extLst>
              <a:ext uri="{FF2B5EF4-FFF2-40B4-BE49-F238E27FC236}">
                <a16:creationId xmlns:a16="http://schemas.microsoft.com/office/drawing/2014/main" xmlns="" id="{A2BF2EA2-D9F5-4A21-B211-D9A8816535A7}"/>
              </a:ext>
            </a:extLst>
          </p:cNvPr>
          <p:cNvSpPr txBox="1"/>
          <p:nvPr/>
        </p:nvSpPr>
        <p:spPr>
          <a:xfrm>
            <a:off x="4494310" y="3086005"/>
            <a:ext cx="4077888" cy="1466620"/>
          </a:xfrm>
          <a:prstGeom prst="rect">
            <a:avLst/>
          </a:prstGeom>
          <a:noFill/>
        </p:spPr>
        <p:txBody>
          <a:bodyPr wrap="square" rtlCol="0">
            <a:spAutoFit/>
          </a:bodyPr>
          <a:lstStyle/>
          <a:p>
            <a:pPr>
              <a:lnSpc>
                <a:spcPct val="130000"/>
              </a:lnSpc>
            </a:pPr>
            <a:r>
              <a:rPr lang="en-US" altLang="zh-CN" sz="1400" b="1" dirty="0">
                <a:solidFill>
                  <a:srgbClr val="002060"/>
                </a:solidFill>
              </a:rPr>
              <a:t>        </a:t>
            </a:r>
            <a:r>
              <a:rPr lang="zh-CN" altLang="en-US" sz="1400" b="1" dirty="0">
                <a:solidFill>
                  <a:srgbClr val="002060"/>
                </a:solidFill>
              </a:rPr>
              <a:t>改写与创新</a:t>
            </a:r>
            <a:endParaRPr lang="en-US" altLang="zh-CN" sz="1400" b="1" dirty="0">
              <a:solidFill>
                <a:srgbClr val="002060"/>
              </a:solidFill>
            </a:endParaRPr>
          </a:p>
          <a:p>
            <a:pPr>
              <a:lnSpc>
                <a:spcPct val="130000"/>
              </a:lnSpc>
            </a:pPr>
            <a:r>
              <a:rPr lang="zh-CN" altLang="en-US" sz="1400" b="1" dirty="0"/>
              <a:t>副文本：装帧设计、插图</a:t>
            </a:r>
            <a:endParaRPr lang="en-US" altLang="zh-CN" sz="1400" b="1" dirty="0"/>
          </a:p>
          <a:p>
            <a:pPr>
              <a:lnSpc>
                <a:spcPct val="130000"/>
              </a:lnSpc>
            </a:pPr>
            <a:r>
              <a:rPr lang="zh-CN" altLang="en-US" sz="1400" b="1" dirty="0"/>
              <a:t>创作文本：诗歌、绘画</a:t>
            </a:r>
            <a:endParaRPr lang="en-US" altLang="zh-CN" sz="1400" b="1" dirty="0"/>
          </a:p>
          <a:p>
            <a:pPr>
              <a:lnSpc>
                <a:spcPct val="130000"/>
              </a:lnSpc>
            </a:pPr>
            <a:r>
              <a:rPr lang="zh-CN" altLang="en-US" sz="1400" b="1" dirty="0"/>
              <a:t>书法诗歌：翰墨书法、诗性书法、天地书法</a:t>
            </a:r>
            <a:endParaRPr lang="en-US" altLang="zh-CN" sz="1400" b="1" dirty="0"/>
          </a:p>
          <a:p>
            <a:pPr>
              <a:lnSpc>
                <a:spcPct val="130000"/>
              </a:lnSpc>
            </a:pPr>
            <a:r>
              <a:rPr lang="zh-CN" altLang="en-US" sz="1400" b="1" dirty="0"/>
              <a:t>书法诗学观：以自然</a:t>
            </a:r>
            <a:r>
              <a:rPr lang="en-US" altLang="zh-CN" sz="1400" b="1" dirty="0"/>
              <a:t>-</a:t>
            </a:r>
            <a:r>
              <a:rPr lang="zh-CN" altLang="en-US" sz="1400" b="1" dirty="0"/>
              <a:t>文本为特征的盖娅野性书写</a:t>
            </a:r>
            <a:endParaRPr lang="en-US" altLang="zh-CN" sz="1400" b="1" dirty="0"/>
          </a:p>
        </p:txBody>
      </p:sp>
      <p:sp>
        <p:nvSpPr>
          <p:cNvPr id="28" name="文本框 27">
            <a:extLst>
              <a:ext uri="{FF2B5EF4-FFF2-40B4-BE49-F238E27FC236}">
                <a16:creationId xmlns:a16="http://schemas.microsoft.com/office/drawing/2014/main" xmlns="" id="{6ECDE0E0-CFBD-40E1-8565-96903EB6D1BA}"/>
              </a:ext>
            </a:extLst>
          </p:cNvPr>
          <p:cNvSpPr txBox="1"/>
          <p:nvPr/>
        </p:nvSpPr>
        <p:spPr>
          <a:xfrm>
            <a:off x="5652120" y="2060848"/>
            <a:ext cx="1637875" cy="626390"/>
          </a:xfrm>
          <a:prstGeom prst="rect">
            <a:avLst/>
          </a:prstGeom>
          <a:noFill/>
        </p:spPr>
        <p:txBody>
          <a:bodyPr wrap="square" rtlCol="0">
            <a:spAutoFit/>
          </a:bodyPr>
          <a:lstStyle/>
          <a:p>
            <a:pPr>
              <a:lnSpc>
                <a:spcPct val="130000"/>
              </a:lnSpc>
            </a:pPr>
            <a:r>
              <a:rPr lang="zh-CN" altLang="en-US" sz="1400" b="1" dirty="0">
                <a:solidFill>
                  <a:srgbClr val="002060"/>
                </a:solidFill>
              </a:rPr>
              <a:t>改写审美原则</a:t>
            </a:r>
            <a:endParaRPr lang="en-US" altLang="zh-CN" sz="1400" b="1" dirty="0">
              <a:solidFill>
                <a:srgbClr val="002060"/>
              </a:solidFill>
            </a:endParaRPr>
          </a:p>
          <a:p>
            <a:pPr>
              <a:lnSpc>
                <a:spcPct val="130000"/>
              </a:lnSpc>
            </a:pPr>
            <a:r>
              <a:rPr lang="zh-CN" altLang="en-US" sz="1400" b="1" dirty="0"/>
              <a:t>真、美、空、能量</a:t>
            </a:r>
          </a:p>
        </p:txBody>
      </p:sp>
      <p:cxnSp>
        <p:nvCxnSpPr>
          <p:cNvPr id="34" name="直接连接符 33">
            <a:extLst>
              <a:ext uri="{FF2B5EF4-FFF2-40B4-BE49-F238E27FC236}">
                <a16:creationId xmlns:a16="http://schemas.microsoft.com/office/drawing/2014/main" xmlns="" id="{91DF0BA0-C164-44D9-9D77-03FB3E1F47C2}"/>
              </a:ext>
            </a:extLst>
          </p:cNvPr>
          <p:cNvCxnSpPr>
            <a:cxnSpLocks/>
          </p:cNvCxnSpPr>
          <p:nvPr/>
        </p:nvCxnSpPr>
        <p:spPr>
          <a:xfrm>
            <a:off x="3559943" y="1103258"/>
            <a:ext cx="0" cy="1830678"/>
          </a:xfrm>
          <a:prstGeom prst="line">
            <a:avLst/>
          </a:prstGeom>
        </p:spPr>
        <p:style>
          <a:lnRef idx="2">
            <a:schemeClr val="dk1"/>
          </a:lnRef>
          <a:fillRef idx="0">
            <a:schemeClr val="dk1"/>
          </a:fillRef>
          <a:effectRef idx="1">
            <a:schemeClr val="dk1"/>
          </a:effectRef>
          <a:fontRef idx="minor">
            <a:schemeClr val="tx1"/>
          </a:fontRef>
        </p:style>
      </p:cxnSp>
      <p:cxnSp>
        <p:nvCxnSpPr>
          <p:cNvPr id="37" name="直接连接符 36">
            <a:extLst>
              <a:ext uri="{FF2B5EF4-FFF2-40B4-BE49-F238E27FC236}">
                <a16:creationId xmlns:a16="http://schemas.microsoft.com/office/drawing/2014/main" xmlns="" id="{C832DFB7-D9FA-463E-B934-0CC776F9C275}"/>
              </a:ext>
            </a:extLst>
          </p:cNvPr>
          <p:cNvCxnSpPr>
            <a:cxnSpLocks/>
          </p:cNvCxnSpPr>
          <p:nvPr/>
        </p:nvCxnSpPr>
        <p:spPr>
          <a:xfrm>
            <a:off x="5397928" y="1079006"/>
            <a:ext cx="16125" cy="1970283"/>
          </a:xfrm>
          <a:prstGeom prst="line">
            <a:avLst/>
          </a:prstGeom>
        </p:spPr>
        <p:style>
          <a:lnRef idx="2">
            <a:schemeClr val="dk1"/>
          </a:lnRef>
          <a:fillRef idx="0">
            <a:schemeClr val="dk1"/>
          </a:fillRef>
          <a:effectRef idx="1">
            <a:schemeClr val="dk1"/>
          </a:effectRef>
          <a:fontRef idx="minor">
            <a:schemeClr val="tx1"/>
          </a:fontRef>
        </p:style>
      </p:cxnSp>
      <p:cxnSp>
        <p:nvCxnSpPr>
          <p:cNvPr id="39" name="直接连接符 38">
            <a:extLst>
              <a:ext uri="{FF2B5EF4-FFF2-40B4-BE49-F238E27FC236}">
                <a16:creationId xmlns:a16="http://schemas.microsoft.com/office/drawing/2014/main" xmlns="" id="{2EC41DB3-3331-4C74-A6B1-ABC8441FF58A}"/>
              </a:ext>
            </a:extLst>
          </p:cNvPr>
          <p:cNvCxnSpPr>
            <a:cxnSpLocks/>
          </p:cNvCxnSpPr>
          <p:nvPr/>
        </p:nvCxnSpPr>
        <p:spPr>
          <a:xfrm>
            <a:off x="6084168" y="1103258"/>
            <a:ext cx="20719" cy="957590"/>
          </a:xfrm>
          <a:prstGeom prst="line">
            <a:avLst/>
          </a:prstGeom>
        </p:spPr>
        <p:style>
          <a:lnRef idx="2">
            <a:schemeClr val="dk1"/>
          </a:lnRef>
          <a:fillRef idx="0">
            <a:schemeClr val="dk1"/>
          </a:fillRef>
          <a:effectRef idx="1">
            <a:schemeClr val="dk1"/>
          </a:effectRef>
          <a:fontRef idx="minor">
            <a:schemeClr val="tx1"/>
          </a:fontRef>
        </p:style>
      </p:cxnSp>
      <p:sp>
        <p:nvSpPr>
          <p:cNvPr id="42" name="文本框 41">
            <a:extLst>
              <a:ext uri="{FF2B5EF4-FFF2-40B4-BE49-F238E27FC236}">
                <a16:creationId xmlns:a16="http://schemas.microsoft.com/office/drawing/2014/main" xmlns="" id="{83DB4DD9-3A85-4538-B03D-7083EEF0AF57}"/>
              </a:ext>
            </a:extLst>
          </p:cNvPr>
          <p:cNvSpPr txBox="1"/>
          <p:nvPr/>
        </p:nvSpPr>
        <p:spPr>
          <a:xfrm>
            <a:off x="2988164" y="2949058"/>
            <a:ext cx="1235593" cy="1186543"/>
          </a:xfrm>
          <a:prstGeom prst="rect">
            <a:avLst/>
          </a:prstGeom>
          <a:noFill/>
        </p:spPr>
        <p:txBody>
          <a:bodyPr wrap="square" rtlCol="0">
            <a:spAutoFit/>
          </a:bodyPr>
          <a:lstStyle/>
          <a:p>
            <a:pPr>
              <a:lnSpc>
                <a:spcPct val="130000"/>
              </a:lnSpc>
            </a:pPr>
            <a:r>
              <a:rPr lang="zh-CN" altLang="en-US" sz="1400" b="1" dirty="0">
                <a:solidFill>
                  <a:srgbClr val="002060"/>
                </a:solidFill>
              </a:rPr>
              <a:t>特征与技巧</a:t>
            </a:r>
            <a:endParaRPr lang="en-US" altLang="zh-CN" sz="1400" b="1" dirty="0">
              <a:solidFill>
                <a:srgbClr val="002060"/>
              </a:solidFill>
            </a:endParaRPr>
          </a:p>
          <a:p>
            <a:pPr>
              <a:lnSpc>
                <a:spcPct val="130000"/>
              </a:lnSpc>
            </a:pPr>
            <a:r>
              <a:rPr lang="zh-CN" altLang="en-US" sz="1400" b="1" dirty="0"/>
              <a:t>计白当黑</a:t>
            </a:r>
            <a:endParaRPr lang="en-US" altLang="zh-CN" sz="1400" b="1" dirty="0"/>
          </a:p>
          <a:p>
            <a:pPr>
              <a:lnSpc>
                <a:spcPct val="130000"/>
              </a:lnSpc>
            </a:pPr>
            <a:r>
              <a:rPr lang="zh-CN" altLang="en-US" sz="1400" b="1" dirty="0"/>
              <a:t>气韵生动</a:t>
            </a:r>
            <a:endParaRPr lang="en-US" altLang="zh-CN" sz="1400" b="1" dirty="0"/>
          </a:p>
          <a:p>
            <a:pPr>
              <a:lnSpc>
                <a:spcPct val="130000"/>
              </a:lnSpc>
            </a:pPr>
            <a:r>
              <a:rPr lang="zh-CN" altLang="en-US" sz="1400" b="1" dirty="0"/>
              <a:t>能量守恒</a:t>
            </a:r>
          </a:p>
        </p:txBody>
      </p:sp>
      <p:sp>
        <p:nvSpPr>
          <p:cNvPr id="2" name="文本框 1">
            <a:extLst>
              <a:ext uri="{FF2B5EF4-FFF2-40B4-BE49-F238E27FC236}">
                <a16:creationId xmlns:a16="http://schemas.microsoft.com/office/drawing/2014/main" xmlns="" id="{95A8BE8D-81B7-4FA0-9BE5-5184E14D428B}"/>
              </a:ext>
            </a:extLst>
          </p:cNvPr>
          <p:cNvSpPr txBox="1"/>
          <p:nvPr/>
        </p:nvSpPr>
        <p:spPr>
          <a:xfrm>
            <a:off x="1115616" y="4589341"/>
            <a:ext cx="6462411" cy="1696618"/>
          </a:xfrm>
          <a:prstGeom prst="rect">
            <a:avLst/>
          </a:prstGeom>
          <a:noFill/>
        </p:spPr>
        <p:txBody>
          <a:bodyPr wrap="square" rtlCol="0">
            <a:spAutoFit/>
          </a:bodyPr>
          <a:lstStyle/>
          <a:p>
            <a:pPr>
              <a:lnSpc>
                <a:spcPct val="150000"/>
              </a:lnSpc>
            </a:pPr>
            <a:r>
              <a:rPr lang="zh-CN" altLang="en-US" sz="1400" b="1" dirty="0">
                <a:solidFill>
                  <a:srgbClr val="002060"/>
                </a:solidFill>
                <a:ea typeface="新宋体" panose="02010609030101010101" pitchFamily="49" charset="-122"/>
              </a:rPr>
              <a:t>研究问题</a:t>
            </a:r>
            <a:endParaRPr lang="en-US" altLang="zh-CN" sz="1400" b="1" dirty="0">
              <a:solidFill>
                <a:srgbClr val="002060"/>
              </a:solidFill>
              <a:ea typeface="新宋体" panose="02010609030101010101" pitchFamily="49" charset="-122"/>
            </a:endParaRPr>
          </a:p>
          <a:p>
            <a:pPr marL="342900" indent="-342900">
              <a:lnSpc>
                <a:spcPct val="150000"/>
              </a:lnSpc>
              <a:buFont typeface="+mj-lt"/>
              <a:buAutoNum type="arabicPeriod"/>
            </a:pPr>
            <a:r>
              <a:rPr lang="zh-CN" altLang="en-US" sz="1400" b="1" dirty="0">
                <a:ea typeface="新宋体" panose="02010609030101010101" pitchFamily="49" charset="-122"/>
              </a:rPr>
              <a:t>中国书法被美国社会接受的路径和社会阶层是什么？</a:t>
            </a:r>
            <a:endParaRPr lang="en-US" altLang="zh-CN" sz="1400" b="1" dirty="0">
              <a:ea typeface="新宋体" panose="02010609030101010101" pitchFamily="49" charset="-122"/>
            </a:endParaRPr>
          </a:p>
          <a:p>
            <a:pPr marL="342900" indent="-342900">
              <a:lnSpc>
                <a:spcPct val="150000"/>
              </a:lnSpc>
              <a:buFont typeface="+mj-lt"/>
              <a:buAutoNum type="arabicPeriod"/>
            </a:pPr>
            <a:r>
              <a:rPr lang="zh-CN" altLang="en-US" sz="1400" b="1" dirty="0">
                <a:ea typeface="新宋体" panose="02010609030101010101" pitchFamily="49" charset="-122"/>
              </a:rPr>
              <a:t>中国书法对美国现代诗的影响表现在哪些方面？</a:t>
            </a:r>
            <a:endParaRPr lang="en-US" altLang="zh-CN" sz="1400" b="1" dirty="0">
              <a:ea typeface="新宋体" panose="02010609030101010101" pitchFamily="49" charset="-122"/>
            </a:endParaRPr>
          </a:p>
          <a:p>
            <a:pPr marL="342900" indent="-342900">
              <a:lnSpc>
                <a:spcPct val="150000"/>
              </a:lnSpc>
              <a:buFont typeface="+mj-lt"/>
              <a:buAutoNum type="arabicPeriod"/>
            </a:pPr>
            <a:r>
              <a:rPr lang="zh-CN" altLang="en-US" sz="1400" b="1" dirty="0">
                <a:ea typeface="新宋体" panose="02010609030101010101" pitchFamily="49" charset="-122"/>
              </a:rPr>
              <a:t>中国书法在美国现代诗中改写审美的总体原则是什么？是否具有可操作性？</a:t>
            </a:r>
            <a:endParaRPr lang="en-US" altLang="zh-CN" sz="1400" b="1" dirty="0">
              <a:ea typeface="新宋体" panose="02010609030101010101" pitchFamily="49" charset="-122"/>
            </a:endParaRPr>
          </a:p>
          <a:p>
            <a:pPr marL="342900" indent="-342900">
              <a:lnSpc>
                <a:spcPct val="150000"/>
              </a:lnSpc>
              <a:buFont typeface="+mj-lt"/>
              <a:buAutoNum type="arabicPeriod"/>
            </a:pPr>
            <a:r>
              <a:rPr lang="zh-CN" altLang="en-US" sz="1400" b="1" dirty="0">
                <a:ea typeface="新宋体" panose="02010609030101010101" pitchFamily="49" charset="-122"/>
              </a:rPr>
              <a:t>中国书法对东学西渐、西渐东学的循环影响有何启迪作用</a:t>
            </a:r>
            <a:r>
              <a:rPr lang="zh-CN" altLang="en-US" sz="1600" b="1" dirty="0">
                <a:latin typeface="新宋体" panose="02010609030101010101" pitchFamily="49" charset="-122"/>
                <a:ea typeface="新宋体" panose="02010609030101010101" pitchFamily="49" charset="-122"/>
              </a:rPr>
              <a:t>？</a:t>
            </a:r>
            <a:endParaRPr lang="en-US" altLang="zh-CN" sz="1600" b="1" dirty="0">
              <a:latin typeface="新宋体" panose="02010609030101010101" pitchFamily="49" charset="-122"/>
              <a:ea typeface="新宋体" panose="02010609030101010101" pitchFamily="49" charset="-122"/>
            </a:endParaRPr>
          </a:p>
        </p:txBody>
      </p:sp>
      <p:sp>
        <p:nvSpPr>
          <p:cNvPr id="6" name="文本框 5">
            <a:extLst>
              <a:ext uri="{FF2B5EF4-FFF2-40B4-BE49-F238E27FC236}">
                <a16:creationId xmlns:a16="http://schemas.microsoft.com/office/drawing/2014/main" xmlns="" id="{76A0D783-AE82-42DE-88B8-8C1D20DF7D3F}"/>
              </a:ext>
            </a:extLst>
          </p:cNvPr>
          <p:cNvSpPr txBox="1"/>
          <p:nvPr/>
        </p:nvSpPr>
        <p:spPr>
          <a:xfrm>
            <a:off x="1980053" y="3229134"/>
            <a:ext cx="1008111" cy="906467"/>
          </a:xfrm>
          <a:prstGeom prst="rect">
            <a:avLst/>
          </a:prstGeom>
          <a:noFill/>
        </p:spPr>
        <p:txBody>
          <a:bodyPr wrap="square" rtlCol="0">
            <a:spAutoFit/>
          </a:bodyPr>
          <a:lstStyle/>
          <a:p>
            <a:pPr>
              <a:lnSpc>
                <a:spcPct val="130000"/>
              </a:lnSpc>
            </a:pPr>
            <a:r>
              <a:rPr lang="zh-CN" altLang="en-US" sz="1400" b="1" dirty="0"/>
              <a:t>立象尽意</a:t>
            </a:r>
            <a:endParaRPr lang="en-US" altLang="zh-CN" sz="1400" b="1" dirty="0"/>
          </a:p>
          <a:p>
            <a:pPr>
              <a:lnSpc>
                <a:spcPct val="130000"/>
              </a:lnSpc>
            </a:pPr>
            <a:r>
              <a:rPr lang="zh-CN" altLang="en-US" sz="1400" b="1" dirty="0"/>
              <a:t>虚实相生</a:t>
            </a:r>
            <a:endParaRPr lang="en-US" altLang="zh-CN" sz="1400" b="1" dirty="0"/>
          </a:p>
          <a:p>
            <a:pPr>
              <a:lnSpc>
                <a:spcPct val="130000"/>
              </a:lnSpc>
            </a:pPr>
            <a:r>
              <a:rPr lang="zh-CN" altLang="en-US" sz="1400" b="1" dirty="0"/>
              <a:t>师法自然</a:t>
            </a:r>
            <a:endParaRPr lang="zh-CN" altLang="en-US" dirty="0"/>
          </a:p>
        </p:txBody>
      </p:sp>
      <p:cxnSp>
        <p:nvCxnSpPr>
          <p:cNvPr id="10" name="直接连接符 9">
            <a:extLst>
              <a:ext uri="{FF2B5EF4-FFF2-40B4-BE49-F238E27FC236}">
                <a16:creationId xmlns:a16="http://schemas.microsoft.com/office/drawing/2014/main" xmlns="" id="{C00CB4BF-1AD9-4516-9094-AAE3EE575DA0}"/>
              </a:ext>
            </a:extLst>
          </p:cNvPr>
          <p:cNvCxnSpPr/>
          <p:nvPr/>
        </p:nvCxnSpPr>
        <p:spPr>
          <a:xfrm>
            <a:off x="2484108" y="2878086"/>
            <a:ext cx="0" cy="35104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1100142086"/>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6BEF69C-7C0A-9BC7-A29C-430BC73A9072}"/>
              </a:ext>
            </a:extLst>
          </p:cNvPr>
          <p:cNvSpPr txBox="1"/>
          <p:nvPr/>
        </p:nvSpPr>
        <p:spPr>
          <a:xfrm>
            <a:off x="215516" y="2420888"/>
            <a:ext cx="8712968" cy="3904017"/>
          </a:xfrm>
          <a:prstGeom prst="rect">
            <a:avLst/>
          </a:prstGeom>
          <a:noFill/>
        </p:spPr>
        <p:txBody>
          <a:bodyPr wrap="square" rtlCol="0">
            <a:spAutoFit/>
          </a:bodyPr>
          <a:lstStyle/>
          <a:p>
            <a:pPr>
              <a:lnSpc>
                <a:spcPct val="130000"/>
              </a:lnSpc>
            </a:pPr>
            <a:r>
              <a:rPr lang="zh-CN" altLang="zh-CN" sz="1600" b="1" dirty="0">
                <a:solidFill>
                  <a:srgbClr val="006600"/>
                </a:solidFill>
                <a:effectLst/>
                <a:ea typeface="新宋体" panose="02010609030101010101" pitchFamily="49" charset="-122"/>
                <a:cs typeface="Times New Roman" panose="02020603050405020304" pitchFamily="18" charset="0"/>
              </a:rPr>
              <a:t>“物象为本”的生命性 </a:t>
            </a:r>
            <a:endParaRPr lang="en-US" altLang="zh-CN" sz="1600" b="1" dirty="0">
              <a:solidFill>
                <a:srgbClr val="006600"/>
              </a:solidFill>
              <a:effectLst/>
              <a:ea typeface="新宋体" panose="02010609030101010101" pitchFamily="49" charset="-122"/>
              <a:cs typeface="Times New Roman" panose="02020603050405020304" pitchFamily="18" charset="0"/>
            </a:endParaRPr>
          </a:p>
          <a:p>
            <a:pPr marL="285750" indent="-285750">
              <a:lnSpc>
                <a:spcPct val="130000"/>
              </a:lnSpc>
              <a:buFont typeface="Arial" panose="020B0604020202020204" pitchFamily="34" charset="0"/>
              <a:buChar char="•"/>
            </a:pPr>
            <a:r>
              <a:rPr lang="zh-CN" altLang="en-US" sz="1600" b="1" dirty="0">
                <a:solidFill>
                  <a:srgbClr val="811C17"/>
                </a:solidFill>
                <a:effectLst/>
                <a:ea typeface="新宋体" panose="02010609030101010101" pitchFamily="49" charset="-122"/>
                <a:cs typeface="Times New Roman" panose="02020603050405020304" pitchFamily="18" charset="0"/>
              </a:rPr>
              <a:t>物象文本：</a:t>
            </a:r>
            <a:r>
              <a:rPr lang="zh-CN" altLang="zh-CN" sz="1600" b="1" dirty="0">
                <a:solidFill>
                  <a:srgbClr val="000000"/>
                </a:solidFill>
                <a:effectLst/>
                <a:ea typeface="新宋体" panose="02010609030101010101" pitchFamily="49" charset="-122"/>
                <a:cs typeface="Times New Roman" panose="02020603050405020304" pitchFamily="18" charset="0"/>
              </a:rPr>
              <a:t>事物的本来面貌</a:t>
            </a:r>
            <a:endParaRPr lang="en-US" altLang="zh-CN" sz="1600" b="1" dirty="0">
              <a:solidFill>
                <a:srgbClr val="000000"/>
              </a:solidFill>
              <a:effectLst/>
              <a:ea typeface="新宋体" panose="02010609030101010101" pitchFamily="49" charset="-122"/>
              <a:cs typeface="Times New Roman" panose="02020603050405020304" pitchFamily="18" charset="0"/>
            </a:endParaRPr>
          </a:p>
          <a:p>
            <a:pPr marL="285750" indent="-285750">
              <a:lnSpc>
                <a:spcPct val="130000"/>
              </a:lnSpc>
              <a:buFont typeface="Arial" panose="020B0604020202020204" pitchFamily="34" charset="0"/>
              <a:buChar char="•"/>
            </a:pPr>
            <a:r>
              <a:rPr lang="zh-CN" altLang="en-US" sz="1600" b="1" dirty="0">
                <a:solidFill>
                  <a:srgbClr val="811C17"/>
                </a:solidFill>
                <a:ea typeface="新宋体" panose="02010609030101010101" pitchFamily="49" charset="-122"/>
                <a:cs typeface="Times New Roman" panose="02020603050405020304" pitchFamily="18" charset="0"/>
              </a:rPr>
              <a:t>书者如也：</a:t>
            </a:r>
            <a:r>
              <a:rPr lang="zh-CN" altLang="zh-CN" sz="1600" b="1" dirty="0">
                <a:solidFill>
                  <a:srgbClr val="000000"/>
                </a:solidFill>
                <a:ea typeface="新宋体" panose="02010609030101010101" pitchFamily="49" charset="-122"/>
                <a:cs typeface="Times New Roman" panose="02020603050405020304" pitchFamily="18" charset="0"/>
              </a:rPr>
              <a:t>书写出来的字自然要“‘如’我们心中对于物象的把握和理解。用抽象的点画表出‘物象之本’</a:t>
            </a:r>
            <a:r>
              <a:rPr lang="zh-CN" altLang="en-US" sz="1600" b="1" dirty="0">
                <a:solidFill>
                  <a:srgbClr val="000000"/>
                </a:solidFill>
                <a:ea typeface="新宋体" panose="02010609030101010101" pitchFamily="49" charset="-122"/>
                <a:cs typeface="Times New Roman" panose="02020603050405020304" pitchFamily="18" charset="0"/>
              </a:rPr>
              <a:t>”（宗白华）</a:t>
            </a:r>
            <a:endParaRPr lang="en-US" altLang="zh-CN" sz="1600" b="1" dirty="0">
              <a:solidFill>
                <a:srgbClr val="000000"/>
              </a:solidFill>
              <a:ea typeface="新宋体" panose="02010609030101010101" pitchFamily="49" charset="-122"/>
              <a:cs typeface="Times New Roman" panose="02020603050405020304" pitchFamily="18" charset="0"/>
            </a:endParaRPr>
          </a:p>
          <a:p>
            <a:pPr marL="285750" indent="-285750">
              <a:lnSpc>
                <a:spcPct val="130000"/>
              </a:lnSpc>
              <a:buFont typeface="Arial" panose="020B0604020202020204" pitchFamily="34" charset="0"/>
              <a:buChar char="•"/>
            </a:pPr>
            <a:r>
              <a:rPr lang="zh-CN" altLang="en-US" sz="1600" b="1" kern="100" dirty="0">
                <a:solidFill>
                  <a:srgbClr val="811C17"/>
                </a:solidFill>
                <a:latin typeface="等线" panose="02010600030101010101" pitchFamily="2" charset="-122"/>
                <a:ea typeface="新宋体" panose="02010609030101010101" pitchFamily="49" charset="-122"/>
                <a:cs typeface="Times New Roman" panose="02020603050405020304" pitchFamily="18" charset="0"/>
              </a:rPr>
              <a:t>来源：</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许慎</a:t>
            </a:r>
            <a:r>
              <a:rPr lang="zh-CN" altLang="zh-CN" sz="1600" b="1" kern="100" dirty="0">
                <a:effectLst/>
                <a:latin typeface="等线" panose="02010600030101010101" pitchFamily="2" charset="-122"/>
                <a:ea typeface="新宋体" panose="02010609030101010101" pitchFamily="49" charset="-122"/>
                <a:cs typeface="Times New Roman" panose="02020603050405020304" pitchFamily="18" charset="0"/>
              </a:rPr>
              <a:t>《说文解字</a:t>
            </a:r>
            <a:r>
              <a:rPr lang="en-US" altLang="zh-CN" sz="1600" b="1" kern="100" dirty="0">
                <a:effectLst/>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effectLst/>
                <a:latin typeface="等线" panose="02010600030101010101" pitchFamily="2" charset="-122"/>
                <a:ea typeface="新宋体" panose="02010609030101010101" pitchFamily="49" charset="-122"/>
                <a:cs typeface="Times New Roman" panose="02020603050405020304" pitchFamily="18" charset="0"/>
              </a:rPr>
              <a:t>序》</a:t>
            </a:r>
            <a:r>
              <a:rPr lang="zh-CN" altLang="en-US" sz="1600" b="1" kern="100" dirty="0">
                <a:effectLst/>
                <a:latin typeface="等线" panose="02010600030101010101" pitchFamily="2" charset="-122"/>
                <a:ea typeface="新宋体" panose="02010609030101010101" pitchFamily="49" charset="-122"/>
                <a:cs typeface="Times New Roman" panose="02020603050405020304" pitchFamily="18" charset="0"/>
              </a:rPr>
              <a:t>（卷十五）</a:t>
            </a:r>
            <a:r>
              <a:rPr lang="zh-CN" altLang="zh-CN" sz="1600" b="1" kern="100" dirty="0">
                <a:effectLst/>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“黄帝之史官仓颉见鸟兽蹄迒之迹，知分理之可相别异也，初造书契……仓颉之初作书，盖依类象形，故谓之文；其后形声相益，即谓之字。字者，言孳乳而浸多也。著于竹帛谓之书，书者，如也”</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endParaRPr lang="en-US" altLang="zh-CN" sz="1600" b="1" kern="100" dirty="0">
              <a:latin typeface="等线" panose="02010600030101010101" pitchFamily="2" charset="-122"/>
              <a:ea typeface="新宋体" panose="02010609030101010101" pitchFamily="49" charset="-122"/>
              <a:cs typeface="Times New Roman" panose="02020603050405020304" pitchFamily="18" charset="0"/>
            </a:endParaRPr>
          </a:p>
          <a:p>
            <a:pPr marL="285750" indent="-285750">
              <a:lnSpc>
                <a:spcPct val="130000"/>
              </a:lnSpc>
              <a:buFont typeface="Arial" panose="020B0604020202020204" pitchFamily="34" charset="0"/>
              <a:buChar char="•"/>
            </a:pPr>
            <a:r>
              <a:rPr lang="zh-CN" altLang="en-US" sz="1600" b="1" dirty="0">
                <a:solidFill>
                  <a:srgbClr val="811C17"/>
                </a:solidFill>
                <a:ea typeface="新宋体" panose="02010609030101010101" pitchFamily="49" charset="-122"/>
                <a:cs typeface="Times New Roman" panose="02020603050405020304" pitchFamily="18" charset="0"/>
              </a:rPr>
              <a:t>文字 </a:t>
            </a:r>
            <a:r>
              <a:rPr lang="en-US" altLang="zh-CN" sz="1600" b="1" dirty="0">
                <a:solidFill>
                  <a:srgbClr val="811C17"/>
                </a:solidFill>
                <a:ea typeface="新宋体" panose="02010609030101010101" pitchFamily="49" charset="-122"/>
                <a:cs typeface="Times New Roman" panose="02020603050405020304" pitchFamily="18" charset="0"/>
              </a:rPr>
              <a:t>vs. </a:t>
            </a:r>
            <a:r>
              <a:rPr lang="zh-CN" altLang="en-US" sz="1600" b="1" dirty="0">
                <a:solidFill>
                  <a:srgbClr val="811C17"/>
                </a:solidFill>
                <a:ea typeface="新宋体" panose="02010609030101010101" pitchFamily="49" charset="-122"/>
                <a:cs typeface="Times New Roman" panose="02020603050405020304" pitchFamily="18" charset="0"/>
              </a:rPr>
              <a:t>书法：</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书契</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：文字；</a:t>
            </a:r>
            <a:endParaRPr lang="en-US" altLang="zh-CN" sz="1600" b="1" kern="100" dirty="0">
              <a:latin typeface="等线" panose="02010600030101010101" pitchFamily="2" charset="-122"/>
              <a:ea typeface="新宋体" panose="02010609030101010101" pitchFamily="49" charset="-122"/>
              <a:cs typeface="Times New Roman" panose="02020603050405020304" pitchFamily="18" charset="0"/>
            </a:endParaRPr>
          </a:p>
          <a:p>
            <a:pPr marL="285750" indent="-285750">
              <a:lnSpc>
                <a:spcPct val="130000"/>
              </a:lnSpc>
              <a:buFont typeface="Arial" panose="020B0604020202020204" pitchFamily="34" charset="0"/>
              <a:buChar char="•"/>
            </a:pP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文：“纹理” ，</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指仓颉</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知纹理有别而鸟兽可辩，故按</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物类画出形体，即最初的象形字</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endParaRPr lang="en-US" altLang="zh-CN" sz="1600" b="1" kern="100" dirty="0">
              <a:latin typeface="等线" panose="02010600030101010101" pitchFamily="2" charset="-122"/>
              <a:ea typeface="新宋体" panose="02010609030101010101" pitchFamily="49" charset="-122"/>
              <a:cs typeface="Times New Roman" panose="02020603050405020304" pitchFamily="18" charset="0"/>
            </a:endParaRPr>
          </a:p>
          <a:p>
            <a:pPr marL="285750" indent="-285750">
              <a:lnSpc>
                <a:spcPct val="130000"/>
              </a:lnSpc>
              <a:buFont typeface="Arial" panose="020B0604020202020204" pitchFamily="34" charset="0"/>
              <a:buChar char="•"/>
            </a:pP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字</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“生子”，指仓颉造出象形字之后，又根据形旁和声旁造出大量形声字，宛如象形字所</a:t>
            </a:r>
            <a:r>
              <a:rPr lang="en-US" altLang="zh-CN" sz="1600" b="1" kern="100" dirty="0">
                <a:latin typeface="等线" panose="02010600030101010101" pitchFamily="2" charset="-122"/>
                <a:ea typeface="新宋体" panose="02010609030101010101" pitchFamily="49" charset="-122"/>
                <a:cs typeface="Times New Roman" panose="02020603050405020304" pitchFamily="18" charset="0"/>
              </a:rPr>
              <a:t>   </a:t>
            </a:r>
          </a:p>
          <a:p>
            <a:pPr>
              <a:lnSpc>
                <a:spcPct val="130000"/>
              </a:lnSpc>
            </a:pPr>
            <a:r>
              <a:rPr lang="en-US" altLang="zh-CN" sz="1600" b="1" kern="100" dirty="0">
                <a:latin typeface="等线" panose="02010600030101010101" pitchFamily="2" charset="-122"/>
                <a:ea typeface="新宋体" panose="02010609030101010101" pitchFamily="49" charset="-122"/>
                <a:cs typeface="Times New Roman" panose="02020603050405020304" pitchFamily="18" charset="0"/>
              </a:rPr>
              <a:t>              </a:t>
            </a:r>
            <a:r>
              <a:rPr lang="zh-CN" altLang="zh-CN" sz="1600" b="1" kern="100" dirty="0">
                <a:latin typeface="等线" panose="02010600030101010101" pitchFamily="2" charset="-122"/>
                <a:ea typeface="新宋体" panose="02010609030101010101" pitchFamily="49" charset="-122"/>
                <a:cs typeface="Times New Roman" panose="02020603050405020304" pitchFamily="18" charset="0"/>
              </a:rPr>
              <a:t>生，使得人类文字数量倍增</a:t>
            </a: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a:t>
            </a:r>
            <a:endParaRPr lang="en-US" altLang="zh-CN" sz="1600" b="1" kern="100" dirty="0">
              <a:latin typeface="等线" panose="02010600030101010101" pitchFamily="2" charset="-122"/>
              <a:ea typeface="新宋体" panose="02010609030101010101" pitchFamily="49" charset="-122"/>
              <a:cs typeface="Times New Roman" panose="02020603050405020304" pitchFamily="18" charset="0"/>
            </a:endParaRPr>
          </a:p>
          <a:p>
            <a:pPr marL="285750" indent="-285750">
              <a:lnSpc>
                <a:spcPct val="130000"/>
              </a:lnSpc>
              <a:buFont typeface="Arial" panose="020B0604020202020204" pitchFamily="34" charset="0"/>
              <a:buChar char="•"/>
            </a:pPr>
            <a:r>
              <a:rPr lang="zh-CN" altLang="en-US" sz="1600" b="1" kern="100" dirty="0">
                <a:latin typeface="等线" panose="02010600030101010101" pitchFamily="2" charset="-122"/>
                <a:ea typeface="新宋体" panose="02010609030101010101" pitchFamily="49" charset="-122"/>
                <a:cs typeface="Times New Roman" panose="02020603050405020304" pitchFamily="18" charset="0"/>
              </a:rPr>
              <a:t>书：</a:t>
            </a:r>
            <a:r>
              <a:rPr lang="zh-CN" altLang="zh-CN" sz="1600" b="1" dirty="0">
                <a:solidFill>
                  <a:srgbClr val="000000"/>
                </a:solidFill>
                <a:ea typeface="新宋体" panose="02010609030101010101" pitchFamily="49" charset="-122"/>
                <a:cs typeface="Times New Roman" panose="02020603050405020304" pitchFamily="18" charset="0"/>
              </a:rPr>
              <a:t>指在竹帛上写字，“书”即“如”</a:t>
            </a:r>
            <a:r>
              <a:rPr lang="zh-CN" altLang="en-US" sz="1600" b="1" dirty="0">
                <a:solidFill>
                  <a:srgbClr val="000000"/>
                </a:solidFill>
                <a:ea typeface="新宋体" panose="02010609030101010101" pitchFamily="49" charset="-122"/>
                <a:cs typeface="Times New Roman" panose="02020603050405020304" pitchFamily="18" charset="0"/>
              </a:rPr>
              <a:t>。</a:t>
            </a:r>
            <a:endParaRPr lang="zh-CN" altLang="en-US" sz="1600" b="1" kern="100" dirty="0">
              <a:latin typeface="等线" panose="02010600030101010101" pitchFamily="2" charset="-122"/>
              <a:ea typeface="新宋体" panose="0201060903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xmlns="" id="{3E730141-371B-7997-8EDE-F3018C365531}"/>
              </a:ext>
            </a:extLst>
          </p:cNvPr>
          <p:cNvSpPr txBox="1"/>
          <p:nvPr/>
        </p:nvSpPr>
        <p:spPr>
          <a:xfrm>
            <a:off x="395536" y="756742"/>
            <a:ext cx="2736304" cy="1342803"/>
          </a:xfrm>
          <a:prstGeom prst="rect">
            <a:avLst/>
          </a:prstGeom>
          <a:noFill/>
        </p:spPr>
        <p:txBody>
          <a:bodyPr wrap="square" rtlCol="0">
            <a:spAutoFit/>
          </a:bodyPr>
          <a:lstStyle/>
          <a:p>
            <a:pPr>
              <a:lnSpc>
                <a:spcPct val="130000"/>
              </a:lnSpc>
            </a:pPr>
            <a:r>
              <a:rPr lang="zh-CN" altLang="en-US" sz="1600" dirty="0">
                <a:solidFill>
                  <a:srgbClr val="811C17"/>
                </a:solidFill>
              </a:rPr>
              <a:t>二、</a:t>
            </a:r>
            <a:r>
              <a:rPr lang="zh-CN" altLang="en-US" sz="1600" b="1" dirty="0">
                <a:solidFill>
                  <a:srgbClr val="811C17"/>
                </a:solidFill>
              </a:rPr>
              <a:t>中国书法的艺术性</a:t>
            </a:r>
            <a:endParaRPr lang="en-US" altLang="zh-CN" sz="1600" b="1" dirty="0">
              <a:solidFill>
                <a:srgbClr val="811C17"/>
              </a:solidFill>
            </a:endParaRPr>
          </a:p>
          <a:p>
            <a:pPr marL="285750" indent="-285750">
              <a:lnSpc>
                <a:spcPct val="130000"/>
              </a:lnSpc>
              <a:buFont typeface="Arial" panose="020B0604020202020204" pitchFamily="34" charset="0"/>
              <a:buChar char="•"/>
            </a:pPr>
            <a:r>
              <a:rPr lang="zh-CN" altLang="zh-CN" sz="1600" b="1" dirty="0">
                <a:solidFill>
                  <a:srgbClr val="002060"/>
                </a:solidFill>
                <a:effectLst/>
                <a:ea typeface="新宋体" panose="02010609030101010101" pitchFamily="49" charset="-122"/>
                <a:cs typeface="Times New Roman" panose="02020603050405020304" pitchFamily="18" charset="0"/>
              </a:rPr>
              <a:t>“物象为本”的生命性 </a:t>
            </a:r>
            <a:endParaRPr lang="en-US" altLang="zh-CN" sz="1600" b="1" dirty="0">
              <a:solidFill>
                <a:srgbClr val="002060"/>
              </a:solidFill>
              <a:effectLst/>
              <a:ea typeface="新宋体" panose="02010609030101010101" pitchFamily="49" charset="-122"/>
              <a:cs typeface="Times New Roman" panose="02020603050405020304" pitchFamily="18" charset="0"/>
            </a:endParaRPr>
          </a:p>
          <a:p>
            <a:pPr marL="285750" indent="-285750">
              <a:lnSpc>
                <a:spcPct val="130000"/>
              </a:lnSpc>
              <a:buFont typeface="Arial" panose="020B0604020202020204" pitchFamily="34" charset="0"/>
              <a:buChar char="•"/>
            </a:pPr>
            <a:r>
              <a:rPr lang="zh-CN" altLang="zh-CN" sz="1600" b="1" dirty="0">
                <a:solidFill>
                  <a:srgbClr val="002060"/>
                </a:solidFill>
                <a:effectLst/>
                <a:ea typeface="新宋体" panose="02010609030101010101" pitchFamily="49" charset="-122"/>
                <a:cs typeface="Times New Roman" panose="02020603050405020304" pitchFamily="18" charset="0"/>
              </a:rPr>
              <a:t>“书为心画”的抒情性 </a:t>
            </a:r>
            <a:endParaRPr lang="en-US" altLang="zh-CN" sz="1600" b="1" dirty="0">
              <a:solidFill>
                <a:srgbClr val="002060"/>
              </a:solidFill>
              <a:effectLst/>
              <a:ea typeface="新宋体" panose="02010609030101010101" pitchFamily="49" charset="-122"/>
              <a:cs typeface="Times New Roman" panose="02020603050405020304" pitchFamily="18" charset="0"/>
            </a:endParaRPr>
          </a:p>
          <a:p>
            <a:pPr marL="285750" indent="-285750">
              <a:lnSpc>
                <a:spcPct val="130000"/>
              </a:lnSpc>
              <a:buFont typeface="Arial" panose="020B0604020202020204" pitchFamily="34" charset="0"/>
              <a:buChar char="•"/>
            </a:pPr>
            <a:r>
              <a:rPr lang="zh-CN" altLang="zh-CN" sz="1600" b="1" dirty="0">
                <a:solidFill>
                  <a:srgbClr val="002060"/>
                </a:solidFill>
                <a:effectLst/>
                <a:ea typeface="新宋体" panose="02010609030101010101" pitchFamily="49" charset="-122"/>
                <a:cs typeface="Times New Roman" panose="02020603050405020304" pitchFamily="18" charset="0"/>
              </a:rPr>
              <a:t>“天人合一”的自然性</a:t>
            </a:r>
            <a:endParaRPr lang="zh-CN" altLang="en-US" sz="1600" b="1" dirty="0">
              <a:solidFill>
                <a:srgbClr val="002060"/>
              </a:solidFill>
            </a:endParaRPr>
          </a:p>
        </p:txBody>
      </p:sp>
      <p:pic>
        <p:nvPicPr>
          <p:cNvPr id="4" name="图片 3" descr="卡通人物&#10;&#10;中度可信度描述已自动生成">
            <a:extLst>
              <a:ext uri="{FF2B5EF4-FFF2-40B4-BE49-F238E27FC236}">
                <a16:creationId xmlns:a16="http://schemas.microsoft.com/office/drawing/2014/main" xmlns="" id="{DF65EED8-1E7E-B402-9BF4-522E062470C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39952" y="692696"/>
            <a:ext cx="4355976" cy="1995814"/>
          </a:xfrm>
          <a:prstGeom prst="rect">
            <a:avLst/>
          </a:prstGeom>
        </p:spPr>
      </p:pic>
    </p:spTree>
    <p:extLst>
      <p:ext uri="{BB962C8B-B14F-4D97-AF65-F5344CB8AC3E}">
        <p14:creationId xmlns:p14="http://schemas.microsoft.com/office/powerpoint/2010/main" xmlns="" val="3065269080"/>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21484</TotalTime>
  <Words>6067</Words>
  <Application>Microsoft Office PowerPoint</Application>
  <PresentationFormat>全屏显示(4:3)</PresentationFormat>
  <Paragraphs>419</Paragraphs>
  <Slides>40</Slides>
  <Notes>1</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Mac</dc:creator>
  <cp:lastModifiedBy>Windows 用户</cp:lastModifiedBy>
  <cp:revision>729</cp:revision>
  <dcterms:created xsi:type="dcterms:W3CDTF">2020-06-26T03:43:19Z</dcterms:created>
  <dcterms:modified xsi:type="dcterms:W3CDTF">2024-03-20T04:45:07Z</dcterms:modified>
</cp:coreProperties>
</file>