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37" r:id="rId2"/>
    <p:sldId id="270" r:id="rId3"/>
    <p:sldId id="397" r:id="rId4"/>
    <p:sldId id="418" r:id="rId5"/>
    <p:sldId id="434" r:id="rId6"/>
    <p:sldId id="413" r:id="rId7"/>
    <p:sldId id="419" r:id="rId8"/>
    <p:sldId id="412" r:id="rId9"/>
    <p:sldId id="411" r:id="rId10"/>
    <p:sldId id="409" r:id="rId11"/>
    <p:sldId id="406" r:id="rId12"/>
    <p:sldId id="405" r:id="rId13"/>
    <p:sldId id="425" r:id="rId14"/>
    <p:sldId id="424" r:id="rId15"/>
    <p:sldId id="423" r:id="rId16"/>
    <p:sldId id="422" r:id="rId17"/>
    <p:sldId id="433" r:id="rId18"/>
    <p:sldId id="432" r:id="rId19"/>
    <p:sldId id="431" r:id="rId20"/>
    <p:sldId id="429" r:id="rId21"/>
    <p:sldId id="428" r:id="rId22"/>
    <p:sldId id="427" r:id="rId23"/>
    <p:sldId id="426" r:id="rId24"/>
    <p:sldId id="436" r:id="rId25"/>
    <p:sldId id="404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1C17"/>
    <a:srgbClr val="AD23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94660"/>
  </p:normalViewPr>
  <p:slideViewPr>
    <p:cSldViewPr>
      <p:cViewPr varScale="1">
        <p:scale>
          <a:sx n="84" d="100"/>
          <a:sy n="84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753B7-5BD0-4BC5-9A65-DE7932872362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97C8E-F64B-469C-9440-6ED046C0AC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848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xmlns="" id="{ADA84643-242F-732E-5DF1-C0C176C9F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xmlns="" id="{2F9B935B-B33A-C078-FB7B-D3EBDCB9C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xmlns="" id="{5723AB06-EB7F-E029-E0B4-F2D5BE7EB4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B1C22AD-B0A7-409D-9FB7-8C3E3BACC32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6571237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51771064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9479034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280" y="6453336"/>
            <a:ext cx="93218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-70644" y="0"/>
            <a:ext cx="9324528" cy="405753"/>
          </a:xfrm>
          <a:prstGeom prst="rect">
            <a:avLst/>
          </a:prstGeom>
          <a:solidFill>
            <a:srgbClr val="811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59845104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34261110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912710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5971370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0043072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305311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26515078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9828881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802CC-E1E7-40DB-8D2C-E4EBBBBF34E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2953" y="4477464"/>
            <a:ext cx="9144000" cy="240792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048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3D29C2E3-CBCB-7B58-D9CB-EDD6CF854258}"/>
              </a:ext>
            </a:extLst>
          </p:cNvPr>
          <p:cNvCxnSpPr/>
          <p:nvPr/>
        </p:nvCxnSpPr>
        <p:spPr>
          <a:xfrm>
            <a:off x="758825" y="0"/>
            <a:ext cx="0" cy="2852936"/>
          </a:xfrm>
          <a:prstGeom prst="line">
            <a:avLst/>
          </a:prstGeom>
          <a:ln w="76200">
            <a:solidFill>
              <a:srgbClr val="811C1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图片 7">
            <a:extLst>
              <a:ext uri="{FF2B5EF4-FFF2-40B4-BE49-F238E27FC236}">
                <a16:creationId xmlns:a16="http://schemas.microsoft.com/office/drawing/2014/main" xmlns="" id="{D3A7CE3E-D6C4-7653-B85A-874E641EF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39713"/>
            <a:ext cx="28495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16" descr="终">
            <a:extLst>
              <a:ext uri="{FF2B5EF4-FFF2-40B4-BE49-F238E27FC236}">
                <a16:creationId xmlns:a16="http://schemas.microsoft.com/office/drawing/2014/main" xmlns="" id="{C0D28BFA-4672-08C5-38C6-484E3D41D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81" t="33978" r="13554" b="39308"/>
          <a:stretch>
            <a:fillRect/>
          </a:stretch>
        </p:blipFill>
        <p:spPr bwMode="auto">
          <a:xfrm>
            <a:off x="7508875" y="912813"/>
            <a:ext cx="14255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>
            <a:extLst>
              <a:ext uri="{FF2B5EF4-FFF2-40B4-BE49-F238E27FC236}">
                <a16:creationId xmlns:a16="http://schemas.microsoft.com/office/drawing/2014/main" xmlns="" id="{9F27989F-4FDB-D102-6770-78C2A1BEB26E}"/>
              </a:ext>
            </a:extLst>
          </p:cNvPr>
          <p:cNvSpPr/>
          <p:nvPr/>
        </p:nvSpPr>
        <p:spPr>
          <a:xfrm>
            <a:off x="0" y="2204864"/>
            <a:ext cx="9001125" cy="2652712"/>
          </a:xfrm>
          <a:prstGeom prst="roundRect">
            <a:avLst>
              <a:gd name="adj" fmla="val 4990"/>
            </a:avLst>
          </a:prstGeom>
          <a:solidFill>
            <a:srgbClr val="811C1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C50BF9-848C-5A03-66E0-A5C2E0214C95}"/>
              </a:ext>
            </a:extLst>
          </p:cNvPr>
          <p:cNvSpPr txBox="1"/>
          <p:nvPr/>
        </p:nvSpPr>
        <p:spPr>
          <a:xfrm>
            <a:off x="200844" y="2486671"/>
            <a:ext cx="7467500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b="1" dirty="0">
                <a:solidFill>
                  <a:schemeClr val="bg1"/>
                </a:solidFill>
              </a:rPr>
              <a:t>Lecture </a:t>
            </a:r>
            <a:r>
              <a:rPr lang="en-US" altLang="zh-CN" b="1" dirty="0" smtClean="0">
                <a:solidFill>
                  <a:schemeClr val="bg1"/>
                </a:solidFill>
              </a:rPr>
              <a:t>Nine </a:t>
            </a:r>
            <a:r>
              <a:rPr lang="en-US" altLang="zh-CN" b="1" dirty="0" smtClean="0">
                <a:solidFill>
                  <a:schemeClr val="bg1"/>
                </a:solidFill>
              </a:rPr>
              <a:t>Acculturation</a:t>
            </a:r>
            <a:r>
              <a:rPr lang="en-US" altLang="zh-CN" b="1" i="1" dirty="0" smtClean="0">
                <a:solidFill>
                  <a:schemeClr val="bg1"/>
                </a:solidFill>
              </a:rPr>
              <a:t>, </a:t>
            </a:r>
            <a:r>
              <a:rPr lang="en-US" altLang="zh-CN" b="1" i="1" dirty="0" err="1" smtClean="0">
                <a:solidFill>
                  <a:schemeClr val="bg1"/>
                </a:solidFill>
              </a:rPr>
              <a:t>Wenfu</a:t>
            </a:r>
            <a:r>
              <a:rPr lang="en-US" altLang="zh-CN" b="1" i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and Creativity of Modern Poetry</a:t>
            </a:r>
            <a:endParaRPr lang="zh-CN" altLang="zh-CN" b="1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b="1" dirty="0" smtClean="0">
                <a:solidFill>
                  <a:schemeClr val="bg1"/>
                </a:solidFill>
              </a:rPr>
              <a:t> </a:t>
            </a:r>
            <a:endParaRPr lang="zh-CN" altLang="zh-CN" b="1" dirty="0">
              <a:solidFill>
                <a:schemeClr val="bg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2A811B14-31DE-385F-9126-313830837707}"/>
              </a:ext>
            </a:extLst>
          </p:cNvPr>
          <p:cNvCxnSpPr>
            <a:cxnSpLocks/>
          </p:cNvCxnSpPr>
          <p:nvPr/>
        </p:nvCxnSpPr>
        <p:spPr>
          <a:xfrm>
            <a:off x="331143" y="3163794"/>
            <a:ext cx="6905153" cy="0"/>
          </a:xfrm>
          <a:prstGeom prst="line">
            <a:avLst/>
          </a:prstGeom>
          <a:ln w="38100" cap="rnd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9A7B51EB-72CD-E2BF-A4F1-8FE1EE21422E}"/>
              </a:ext>
            </a:extLst>
          </p:cNvPr>
          <p:cNvGrpSpPr/>
          <p:nvPr/>
        </p:nvGrpSpPr>
        <p:grpSpPr>
          <a:xfrm>
            <a:off x="215876" y="5776227"/>
            <a:ext cx="1728192" cy="954107"/>
            <a:chOff x="215876" y="5576172"/>
            <a:chExt cx="1728192" cy="95410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7A2C5AF7-9287-3F90-3AAB-8BA19DFEEFE6}"/>
                </a:ext>
              </a:extLst>
            </p:cNvPr>
            <p:cNvSpPr/>
            <p:nvPr/>
          </p:nvSpPr>
          <p:spPr>
            <a:xfrm>
              <a:off x="251520" y="5633228"/>
              <a:ext cx="1584176" cy="897051"/>
            </a:xfrm>
            <a:prstGeom prst="rect">
              <a:avLst/>
            </a:prstGeom>
            <a:solidFill>
              <a:srgbClr val="811C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F6C6433C-589A-B9EF-5E25-02846C46903C}"/>
                </a:ext>
              </a:extLst>
            </p:cNvPr>
            <p:cNvSpPr txBox="1"/>
            <p:nvPr/>
          </p:nvSpPr>
          <p:spPr>
            <a:xfrm>
              <a:off x="215876" y="5576172"/>
              <a:ext cx="1728192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方正舒体" panose="02010601030101010101" pitchFamily="2" charset="-122"/>
                  <a:ea typeface="方正舒体" panose="02010601030101010101" pitchFamily="2" charset="-122"/>
                </a:rPr>
                <a:t>厚德博学</a:t>
              </a:r>
              <a:endParaRPr lang="en-US" altLang="zh-CN" sz="2800" b="1" dirty="0">
                <a:solidFill>
                  <a:schemeClr val="bg1"/>
                </a:solidFill>
                <a:latin typeface="方正舒体" panose="02010601030101010101" pitchFamily="2" charset="-122"/>
                <a:ea typeface="方正舒体" panose="02010601030101010101" pitchFamily="2" charset="-122"/>
              </a:endParaRPr>
            </a:p>
            <a:p>
              <a:pPr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方正舒体" panose="02010601030101010101" pitchFamily="2" charset="-122"/>
                  <a:ea typeface="方正舒体" panose="02010601030101010101" pitchFamily="2" charset="-122"/>
                </a:rPr>
                <a:t>经济匡时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3677CFC-DD8E-7315-52D1-76F66FA5FA65}"/>
              </a:ext>
            </a:extLst>
          </p:cNvPr>
          <p:cNvSpPr txBox="1"/>
          <p:nvPr/>
        </p:nvSpPr>
        <p:spPr>
          <a:xfrm>
            <a:off x="291877" y="3361967"/>
            <a:ext cx="4021137" cy="812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anose="02010609060101010101" pitchFamily="49" charset="-122"/>
              </a:rPr>
              <a:t>Prof. Dr. Joan </a:t>
            </a:r>
            <a:r>
              <a:rPr lang="en-US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anose="02010609060101010101" pitchFamily="49" charset="-122"/>
              </a:rPr>
              <a:t>Qionglin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anose="02010609060101010101" pitchFamily="49" charset="-122"/>
              </a:rPr>
              <a:t> Tan  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tan.qionglin@mail.shufe.edu.cn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32F706B-251D-E3CA-8F32-81F433BBFF9D}"/>
              </a:ext>
            </a:extLst>
          </p:cNvPr>
          <p:cNvSpPr/>
          <p:nvPr/>
        </p:nvSpPr>
        <p:spPr>
          <a:xfrm>
            <a:off x="323850" y="373063"/>
            <a:ext cx="3948113" cy="1054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SUFE </a:t>
            </a:r>
            <a:r>
              <a:rPr lang="en-US" altLang="zh-CN" sz="2000" b="1" dirty="0">
                <a:solidFill>
                  <a:schemeClr val="bg1"/>
                </a:solidFill>
              </a:rPr>
              <a:t>Year 1 Postgraduates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A Critical Study of English Poetry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957EB2-C13D-4AD1-88EA-497CC0ADF1EE}"/>
              </a:ext>
            </a:extLst>
          </p:cNvPr>
          <p:cNvSpPr txBox="1"/>
          <p:nvPr/>
        </p:nvSpPr>
        <p:spPr>
          <a:xfrm>
            <a:off x="359568" y="633940"/>
            <a:ext cx="8424863" cy="5220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Arial" charset="0"/>
              </a:rPr>
              <a:t>美国斧的象征义：民族精神</a:t>
            </a:r>
            <a:endParaRPr lang="en-US" altLang="zh-CN" sz="1600" b="1" dirty="0">
              <a:solidFill>
                <a:srgbClr val="0070C0"/>
              </a:solidFill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1600" b="1" dirty="0">
                <a:latin typeface="Arial" charset="0"/>
              </a:rPr>
              <a:t>“美国斧”象征着西部拓荒者的冒险精神、开拓精神、征服精神以及革新精神。而将“斧”的这种象征精神写入诗歌并使其成为一种诗歌传统的人当属创造了“自由体诗”（</a:t>
            </a:r>
            <a:r>
              <a:rPr lang="en-US" altLang="zh-CN" sz="1600" b="1" dirty="0">
                <a:latin typeface="Arial" charset="0"/>
              </a:rPr>
              <a:t>free verse</a:t>
            </a:r>
            <a:r>
              <a:rPr lang="zh-CN" altLang="zh-CN" sz="1600" b="1" dirty="0">
                <a:latin typeface="Arial" charset="0"/>
              </a:rPr>
              <a:t>）的美国浪漫主义诗人沃尔特·惠特曼（</a:t>
            </a:r>
            <a:r>
              <a:rPr lang="en-US" altLang="zh-CN" sz="1600" b="1" dirty="0">
                <a:latin typeface="Arial" charset="0"/>
              </a:rPr>
              <a:t>Walt Whitman</a:t>
            </a:r>
            <a:r>
              <a:rPr lang="zh-CN" altLang="zh-CN" sz="1600" b="1" dirty="0">
                <a:latin typeface="Arial" charset="0"/>
              </a:rPr>
              <a:t>，</a:t>
            </a:r>
            <a:r>
              <a:rPr lang="en-US" altLang="zh-CN" sz="1600" b="1" dirty="0">
                <a:latin typeface="Arial" charset="0"/>
              </a:rPr>
              <a:t>1819-1892</a:t>
            </a:r>
            <a:r>
              <a:rPr lang="zh-CN" altLang="zh-CN" sz="1600" b="1" dirty="0">
                <a:latin typeface="Arial" charset="0"/>
              </a:rPr>
              <a:t>）。</a:t>
            </a:r>
            <a:r>
              <a:rPr lang="zh-CN" altLang="zh-CN" sz="1600" b="1" dirty="0"/>
              <a:t>惠特曼以这种“自由体”的诗歌形式来赞颂“斧”，可以看作是他构建美国本土诗学传统、以此摆脱英国诗学传统的一个尝试。</a:t>
            </a:r>
            <a:r>
              <a:rPr lang="zh-CN" altLang="zh-CN" sz="1600" b="1" dirty="0">
                <a:latin typeface="Arial" charset="0"/>
              </a:rPr>
              <a:t>“斧”的这种象征精神正好契合了惠特曼想要摆脱英国诗学传统，形成具有“美国化”特征的本土诗歌传统的愿望。</a:t>
            </a:r>
            <a:endParaRPr lang="en-US" altLang="zh-CN" sz="1600" b="1" dirty="0"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b="1" dirty="0"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1600" b="1" dirty="0"/>
              <a:t>惠特曼的《阔斧歌》最早以《阔斧诗》（</a:t>
            </a:r>
            <a:r>
              <a:rPr lang="en-US" altLang="zh-CN" sz="1600" b="1" dirty="0"/>
              <a:t>Broad-Axe Poem</a:t>
            </a:r>
            <a:r>
              <a:rPr lang="zh-CN" altLang="zh-CN" sz="1600" b="1" dirty="0"/>
              <a:t>）为题发表在</a:t>
            </a:r>
            <a:r>
              <a:rPr lang="en-US" altLang="zh-CN" sz="1600" b="1" dirty="0"/>
              <a:t>1856</a:t>
            </a:r>
            <a:r>
              <a:rPr lang="zh-CN" altLang="zh-CN" sz="1600" b="1" dirty="0"/>
              <a:t>年的第二版《草叶集》中，共有</a:t>
            </a:r>
            <a:r>
              <a:rPr lang="en-US" altLang="zh-CN" sz="1600" b="1" dirty="0"/>
              <a:t>255</a:t>
            </a:r>
            <a:r>
              <a:rPr lang="zh-CN" altLang="zh-CN" sz="1600" b="1" dirty="0"/>
              <a:t>行，分为</a:t>
            </a:r>
            <a:r>
              <a:rPr lang="en-US" altLang="zh-CN" sz="1600" b="1" dirty="0"/>
              <a:t>12</a:t>
            </a:r>
            <a:r>
              <a:rPr lang="zh-CN" altLang="zh-CN" sz="1600" b="1" dirty="0"/>
              <a:t>诗节。</a:t>
            </a:r>
            <a:r>
              <a:rPr lang="en-US" altLang="zh-CN" sz="1600" b="1" dirty="0"/>
              <a:t>1867</a:t>
            </a:r>
            <a:r>
              <a:rPr lang="zh-CN" altLang="zh-CN" sz="1600" b="1" dirty="0"/>
              <a:t>年，惠特曼将该诗题目更改为《阔斧歌》，后收录在</a:t>
            </a:r>
            <a:r>
              <a:rPr lang="en-US" altLang="zh-CN" sz="1600" b="1" dirty="0"/>
              <a:t>1881</a:t>
            </a:r>
            <a:r>
              <a:rPr lang="zh-CN" altLang="zh-CN" sz="1600" b="1" dirty="0"/>
              <a:t>年出版的第六版《草叶集》中。在惠特曼诗中，阔斧成为了</a:t>
            </a:r>
            <a:r>
              <a:rPr lang="zh-CN" altLang="zh-CN" sz="1600" b="1" dirty="0">
                <a:solidFill>
                  <a:srgbClr val="811C17"/>
                </a:solidFill>
              </a:rPr>
              <a:t>建设一个自由、民主、平等的新美国</a:t>
            </a:r>
            <a:r>
              <a:rPr lang="zh-CN" altLang="zh-CN" sz="1600" b="1" dirty="0"/>
              <a:t>所必不可少的，也是最强有力的工具。在</a:t>
            </a:r>
            <a:r>
              <a:rPr lang="zh-CN" altLang="en-US" sz="1600" b="1" dirty="0"/>
              <a:t>他</a:t>
            </a:r>
            <a:r>
              <a:rPr lang="zh-CN" altLang="zh-CN" sz="1600" b="1" dirty="0"/>
              <a:t>看来，</a:t>
            </a:r>
            <a:r>
              <a:rPr lang="zh-CN" altLang="zh-CN" sz="1600" b="1" dirty="0">
                <a:solidFill>
                  <a:srgbClr val="811C17"/>
                </a:solidFill>
              </a:rPr>
              <a:t>阔斧</a:t>
            </a:r>
            <a:r>
              <a:rPr lang="zh-CN" altLang="en-US" sz="1600" b="1" dirty="0">
                <a:solidFill>
                  <a:srgbClr val="811C17"/>
                </a:solidFill>
              </a:rPr>
              <a:t>是</a:t>
            </a:r>
            <a:r>
              <a:rPr lang="zh-CN" altLang="zh-CN" sz="1600" b="1" dirty="0">
                <a:solidFill>
                  <a:srgbClr val="811C17"/>
                </a:solidFill>
              </a:rPr>
              <a:t>地球上所有物种的民主精神的象征</a:t>
            </a:r>
            <a:r>
              <a:rPr lang="zh-CN" altLang="zh-CN" sz="1600" b="1" dirty="0"/>
              <a:t>（</a:t>
            </a:r>
            <a:r>
              <a:rPr lang="en-US" altLang="zh-CN" sz="1600" b="1" dirty="0"/>
              <a:t>Shapes of Democracy</a:t>
            </a:r>
            <a:r>
              <a:rPr lang="zh-CN" altLang="zh-CN" sz="1600" b="1" dirty="0"/>
              <a:t>）</a:t>
            </a:r>
            <a:r>
              <a:rPr lang="zh-CN" altLang="en-US" sz="1600" b="1" dirty="0"/>
              <a:t>，</a:t>
            </a:r>
            <a:r>
              <a:rPr lang="zh-CN" altLang="zh-CN" sz="1600" b="1" dirty="0">
                <a:solidFill>
                  <a:srgbClr val="002060"/>
                </a:solidFill>
              </a:rPr>
              <a:t>阔斧甚至比雄鹰更适合，也更有资格成为美国的象征（</a:t>
            </a:r>
            <a:r>
              <a:rPr lang="en-US" altLang="zh-CN" sz="1600" b="1" dirty="0">
                <a:solidFill>
                  <a:srgbClr val="002060"/>
                </a:solidFill>
              </a:rPr>
              <a:t>Make it the American emblem preferent to the eagle</a:t>
            </a:r>
            <a:r>
              <a:rPr lang="zh-CN" altLang="zh-CN" sz="1600" b="1" dirty="0">
                <a:solidFill>
                  <a:srgbClr val="002060"/>
                </a:solidFill>
              </a:rPr>
              <a:t>）</a:t>
            </a:r>
            <a:r>
              <a:rPr lang="zh-CN" altLang="en-US" sz="1600" b="1" dirty="0">
                <a:solidFill>
                  <a:srgbClr val="002060"/>
                </a:solidFill>
              </a:rPr>
              <a:t>。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xmlns="" val="2009088646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2060EB-A244-49FC-B60B-E419FE818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20688"/>
            <a:ext cx="8207375" cy="571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rgbClr val="811C17"/>
                </a:solidFill>
              </a:rPr>
              <a:t>美国斧在美国现当代诗中的主题体现</a:t>
            </a:r>
            <a:endParaRPr lang="en-US" altLang="zh-CN" sz="1600" b="1" dirty="0">
              <a:solidFill>
                <a:srgbClr val="811C17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“斧”在</a:t>
            </a:r>
            <a:r>
              <a:rPr lang="zh-CN" altLang="en-US" sz="1600" b="1" dirty="0"/>
              <a:t>美国</a:t>
            </a:r>
            <a:r>
              <a:rPr lang="zh-CN" altLang="zh-CN" sz="1600" b="1" dirty="0"/>
              <a:t>诗学意义上所蕴含的</a:t>
            </a:r>
            <a:r>
              <a:rPr lang="zh-CN" altLang="zh-CN" sz="1600" b="1" dirty="0">
                <a:solidFill>
                  <a:srgbClr val="006600"/>
                </a:solidFill>
              </a:rPr>
              <a:t>冒险精神、开拓精神、征服精神、革新精神以及民主精神</a:t>
            </a:r>
            <a:r>
              <a:rPr lang="zh-CN" altLang="zh-CN" sz="1600" b="1" dirty="0"/>
              <a:t>为后来的罗伯特·弗罗斯特（</a:t>
            </a:r>
            <a:r>
              <a:rPr lang="en-US" altLang="zh-CN" sz="1600" b="1" dirty="0"/>
              <a:t>Robert Frost</a:t>
            </a:r>
            <a:r>
              <a:rPr lang="zh-CN" altLang="zh-CN" sz="1600" b="1" dirty="0"/>
              <a:t>，</a:t>
            </a:r>
            <a:r>
              <a:rPr lang="en-US" altLang="zh-CN" sz="1600" b="1" dirty="0"/>
              <a:t>1874-1963</a:t>
            </a:r>
            <a:r>
              <a:rPr lang="zh-CN" altLang="zh-CN" sz="1600" b="1" dirty="0"/>
              <a:t>）、埃兹拉·庞德（</a:t>
            </a:r>
            <a:r>
              <a:rPr lang="en-US" altLang="zh-CN" sz="1600" b="1" dirty="0"/>
              <a:t>Ezra Pound</a:t>
            </a:r>
            <a:r>
              <a:rPr lang="zh-CN" altLang="zh-CN" sz="1600" b="1" dirty="0"/>
              <a:t>，</a:t>
            </a:r>
            <a:r>
              <a:rPr lang="en-US" altLang="zh-CN" sz="1600" b="1" dirty="0"/>
              <a:t>1885-1972</a:t>
            </a:r>
            <a:r>
              <a:rPr lang="zh-CN" altLang="zh-CN" sz="1600" b="1" dirty="0"/>
              <a:t>）、威廉·卡洛斯·威廉姆斯（</a:t>
            </a:r>
            <a:r>
              <a:rPr lang="en-US" altLang="zh-CN" sz="1600" b="1" dirty="0"/>
              <a:t>William Carlos Williams</a:t>
            </a:r>
            <a:r>
              <a:rPr lang="zh-CN" altLang="zh-CN" sz="1600" b="1" dirty="0"/>
              <a:t>，</a:t>
            </a:r>
            <a:r>
              <a:rPr lang="en-US" altLang="zh-CN" sz="1600" b="1" dirty="0"/>
              <a:t>1883-1963</a:t>
            </a:r>
            <a:r>
              <a:rPr lang="zh-CN" altLang="zh-CN" sz="1600" b="1" dirty="0"/>
              <a:t>）、罗宾逊•杰弗斯（</a:t>
            </a:r>
            <a:r>
              <a:rPr lang="en-US" altLang="zh-CN" sz="1600" b="1" dirty="0"/>
              <a:t>Robinson Jeffers</a:t>
            </a:r>
            <a:r>
              <a:rPr lang="zh-CN" altLang="zh-CN" sz="1600" b="1" dirty="0"/>
              <a:t>，</a:t>
            </a:r>
            <a:r>
              <a:rPr lang="en-US" altLang="zh-CN" sz="1600" b="1" dirty="0"/>
              <a:t>1887-1962</a:t>
            </a:r>
            <a:r>
              <a:rPr lang="zh-CN" altLang="zh-CN" sz="1600" b="1" dirty="0"/>
              <a:t>）、路易斯·辛普森</a:t>
            </a:r>
            <a:r>
              <a:rPr lang="en-US" altLang="zh-CN" sz="1600" b="1" dirty="0"/>
              <a:t>(Louis Simpson</a:t>
            </a:r>
            <a:r>
              <a:rPr lang="zh-CN" altLang="zh-CN" sz="1600" b="1" dirty="0"/>
              <a:t>，</a:t>
            </a:r>
            <a:r>
              <a:rPr lang="en-US" altLang="zh-CN" sz="1600" b="1" dirty="0"/>
              <a:t>1923-2012)</a:t>
            </a:r>
            <a:r>
              <a:rPr lang="zh-CN" altLang="zh-CN" sz="1600" b="1" dirty="0"/>
              <a:t>、加里·斯奈德（</a:t>
            </a:r>
            <a:r>
              <a:rPr lang="en-US" altLang="zh-CN" sz="1600" b="1" dirty="0"/>
              <a:t>Gary Snyder</a:t>
            </a:r>
            <a:r>
              <a:rPr lang="zh-CN" altLang="zh-CN" sz="1600" b="1" dirty="0"/>
              <a:t>，</a:t>
            </a:r>
            <a:r>
              <a:rPr lang="en-US" altLang="zh-CN" sz="1600" b="1" dirty="0"/>
              <a:t>1930- </a:t>
            </a:r>
            <a:r>
              <a:rPr lang="zh-CN" altLang="zh-CN" sz="1600" b="1" dirty="0"/>
              <a:t>）等诗人继承。</a:t>
            </a:r>
            <a:endParaRPr lang="en-US" altLang="zh-CN" sz="1600" b="1" dirty="0"/>
          </a:p>
          <a:p>
            <a:pPr eaLnBrk="1" hangingPunct="1">
              <a:lnSpc>
                <a:spcPct val="150000"/>
              </a:lnSpc>
            </a:pPr>
            <a:endParaRPr lang="en-US" altLang="zh-CN" sz="1600" b="1" dirty="0"/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他们将这种意蕴丰富的“斧”精神凝练提升为一种</a:t>
            </a:r>
            <a:r>
              <a:rPr lang="zh-CN" altLang="zh-CN" sz="1600" b="1" dirty="0">
                <a:solidFill>
                  <a:srgbClr val="006600"/>
                </a:solidFill>
              </a:rPr>
              <a:t>包容开放的诗歌革新理念</a:t>
            </a:r>
            <a:r>
              <a:rPr lang="zh-CN" altLang="zh-CN" sz="1600" b="1" dirty="0"/>
              <a:t>，并大刀阔斧地通过书写独有的美国</a:t>
            </a:r>
            <a:r>
              <a:rPr lang="zh-CN" altLang="zh-CN" sz="1600" dirty="0"/>
              <a:t>经验以及</a:t>
            </a:r>
            <a:r>
              <a:rPr lang="zh-CN" altLang="zh-CN" sz="1600" b="1" dirty="0"/>
              <a:t>吸收和改写异域文化因子等手段在诗歌的形式、内容、思想、主题、表达等诸多方面</a:t>
            </a:r>
            <a:r>
              <a:rPr lang="zh-CN" altLang="zh-CN" sz="1600" b="1" dirty="0">
                <a:solidFill>
                  <a:srgbClr val="006600"/>
                </a:solidFill>
              </a:rPr>
              <a:t>实现诗歌革新和“美国化”的目的</a:t>
            </a:r>
            <a:r>
              <a:rPr lang="zh-CN" altLang="zh-CN" sz="1600" b="1" dirty="0"/>
              <a:t>。因此，</a:t>
            </a:r>
            <a:r>
              <a:rPr lang="zh-CN" altLang="zh-CN" sz="1600" b="1" dirty="0">
                <a:solidFill>
                  <a:srgbClr val="811C17"/>
                </a:solidFill>
              </a:rPr>
              <a:t>“美国斧”成为他们进行诗歌“清场”的利器。</a:t>
            </a:r>
            <a:endParaRPr lang="en-US" altLang="zh-CN" sz="1600" b="1" dirty="0">
              <a:solidFill>
                <a:srgbClr val="811C17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1600" b="1" dirty="0">
              <a:solidFill>
                <a:srgbClr val="811C17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威廉姆斯在《美国传统》（</a:t>
            </a:r>
            <a:r>
              <a:rPr lang="en-US" altLang="zh-CN" sz="1600" b="1" dirty="0"/>
              <a:t>In the American Grain</a:t>
            </a:r>
            <a:r>
              <a:rPr lang="zh-CN" altLang="zh-CN" sz="1600" b="1" dirty="0"/>
              <a:t>，</a:t>
            </a:r>
            <a:r>
              <a:rPr lang="en-US" altLang="zh-CN" sz="1600" b="1" dirty="0"/>
              <a:t>1966</a:t>
            </a:r>
            <a:r>
              <a:rPr lang="zh-CN" altLang="zh-CN" sz="1600" b="1" dirty="0"/>
              <a:t>）所提出的“清除所有无用之物”（</a:t>
            </a:r>
            <a:r>
              <a:rPr lang="en-US" altLang="zh-CN" sz="1600" b="1" dirty="0"/>
              <a:t>to sweep all worthless chaff aside</a:t>
            </a:r>
            <a:r>
              <a:rPr lang="zh-CN" altLang="zh-CN" sz="1600" b="1" dirty="0"/>
              <a:t>），亦即“清场”（</a:t>
            </a:r>
            <a:r>
              <a:rPr lang="en-US" altLang="zh-CN" sz="1600" b="1" dirty="0"/>
              <a:t>clear the GROUND</a:t>
            </a:r>
            <a:r>
              <a:rPr lang="zh-CN" altLang="zh-CN" sz="1600" b="1" dirty="0"/>
              <a:t>）（</a:t>
            </a:r>
            <a:r>
              <a:rPr lang="en-US" altLang="zh-CN" sz="1600" b="1" dirty="0"/>
              <a:t>Williams 216</a:t>
            </a:r>
            <a:r>
              <a:rPr lang="zh-CN" altLang="zh-CN" sz="1600" b="1" dirty="0"/>
              <a:t>）的创作原则</a:t>
            </a:r>
            <a:r>
              <a:rPr lang="zh-CN" altLang="en-US" sz="1600" b="1" dirty="0"/>
              <a:t>。</a:t>
            </a:r>
            <a:endParaRPr lang="zh-CN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xmlns="" val="1675462265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13ECB4B-AEE9-44F1-8EF2-06F96A43A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12776"/>
            <a:ext cx="8079298" cy="352839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A1B1F4D-DBD1-4528-B011-2BE651B39F96}"/>
              </a:ext>
            </a:extLst>
          </p:cNvPr>
          <p:cNvSpPr txBox="1"/>
          <p:nvPr/>
        </p:nvSpPr>
        <p:spPr>
          <a:xfrm>
            <a:off x="395536" y="692696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811C17"/>
                </a:solidFill>
              </a:rPr>
              <a:t>伐柯之斧：美国现代诗的革新章法之斧</a:t>
            </a:r>
          </a:p>
        </p:txBody>
      </p:sp>
    </p:spTree>
    <p:extLst>
      <p:ext uri="{BB962C8B-B14F-4D97-AF65-F5344CB8AC3E}">
        <p14:creationId xmlns:p14="http://schemas.microsoft.com/office/powerpoint/2010/main" xmlns="" val="1415827761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AFB29CA0-1CA7-4B67-8E88-09842DD92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20688"/>
            <a:ext cx="8424936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rgbClr val="002060"/>
                </a:solidFill>
              </a:rPr>
              <a:t>庞德的析字“新”：新 </a:t>
            </a:r>
            <a:r>
              <a:rPr lang="en-US" altLang="zh-CN" sz="1600" b="1" dirty="0">
                <a:solidFill>
                  <a:srgbClr val="002060"/>
                </a:solidFill>
              </a:rPr>
              <a:t>= </a:t>
            </a:r>
            <a:r>
              <a:rPr lang="zh-CN" altLang="en-US" sz="1600" b="1" dirty="0">
                <a:solidFill>
                  <a:srgbClr val="002060"/>
                </a:solidFill>
              </a:rPr>
              <a:t>立 </a:t>
            </a:r>
            <a:r>
              <a:rPr lang="en-US" altLang="zh-CN" sz="1600" b="1" dirty="0">
                <a:solidFill>
                  <a:srgbClr val="002060"/>
                </a:solidFill>
              </a:rPr>
              <a:t>+ </a:t>
            </a:r>
            <a:r>
              <a:rPr lang="zh-CN" altLang="en-US" sz="1600" b="1" dirty="0">
                <a:solidFill>
                  <a:srgbClr val="002060"/>
                </a:solidFill>
              </a:rPr>
              <a:t>木 </a:t>
            </a:r>
            <a:r>
              <a:rPr lang="en-US" altLang="zh-CN" sz="1600" b="1" dirty="0">
                <a:solidFill>
                  <a:srgbClr val="002060"/>
                </a:solidFill>
              </a:rPr>
              <a:t>+ </a:t>
            </a:r>
            <a:r>
              <a:rPr lang="zh-CN" altLang="en-US" sz="1600" b="1" dirty="0">
                <a:solidFill>
                  <a:srgbClr val="002060"/>
                </a:solidFill>
              </a:rPr>
              <a:t>斤；</a:t>
            </a:r>
            <a:r>
              <a:rPr lang="zh-CN" altLang="en-US" sz="1600" b="1" dirty="0">
                <a:solidFill>
                  <a:srgbClr val="C00000"/>
                </a:solidFill>
              </a:rPr>
              <a:t>斤 </a:t>
            </a:r>
            <a:r>
              <a:rPr lang="en-US" altLang="zh-CN" sz="1600" b="1" dirty="0">
                <a:solidFill>
                  <a:srgbClr val="C00000"/>
                </a:solidFill>
              </a:rPr>
              <a:t>= </a:t>
            </a:r>
            <a:r>
              <a:rPr lang="zh-CN" altLang="en-US" sz="1600" b="1" dirty="0">
                <a:solidFill>
                  <a:srgbClr val="C00000"/>
                </a:solidFill>
              </a:rPr>
              <a:t>斧</a:t>
            </a:r>
            <a:endParaRPr lang="en-US" altLang="zh-CN" sz="16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600" b="1" dirty="0"/>
              <a:t>《</a:t>
            </a:r>
            <a:r>
              <a:rPr lang="zh-CN" altLang="en-US" sz="1600" b="1" dirty="0"/>
              <a:t>礼记</a:t>
            </a:r>
            <a:r>
              <a:rPr lang="en-US" altLang="zh-CN" sz="1600" b="1" dirty="0"/>
              <a:t>·</a:t>
            </a:r>
            <a:r>
              <a:rPr lang="zh-CN" altLang="en-US" sz="1600" b="1" dirty="0"/>
              <a:t>大学</a:t>
            </a:r>
            <a:r>
              <a:rPr lang="en-US" altLang="zh-CN" sz="1600" b="1" dirty="0"/>
              <a:t>》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/>
              <a:t>汤之，</a:t>
            </a:r>
            <a:r>
              <a:rPr lang="en-US" altLang="zh-CN" sz="1600" b="1" dirty="0"/>
              <a:t>《</a:t>
            </a:r>
            <a:r>
              <a:rPr lang="zh-CN" altLang="en-US" sz="1600" b="1" dirty="0"/>
              <a:t>盘铭</a:t>
            </a:r>
            <a:r>
              <a:rPr lang="en-US" altLang="zh-CN" sz="1600" b="1" dirty="0"/>
              <a:t>》</a:t>
            </a:r>
            <a:r>
              <a:rPr lang="zh-CN" altLang="en-US" sz="1600" b="1" dirty="0"/>
              <a:t>曰：“苟日新，日日新，又日新。”</a:t>
            </a:r>
            <a:r>
              <a:rPr lang="en-US" altLang="zh-CN" sz="1600" b="1" dirty="0"/>
              <a:t>《</a:t>
            </a:r>
            <a:r>
              <a:rPr lang="zh-CN" altLang="en-US" sz="1600" b="1" dirty="0"/>
              <a:t>康诰</a:t>
            </a:r>
            <a:r>
              <a:rPr lang="en-US" altLang="zh-CN" sz="1600" b="1" dirty="0"/>
              <a:t>》</a:t>
            </a:r>
            <a:r>
              <a:rPr lang="zh-CN" altLang="en-US" sz="1600" b="1" dirty="0"/>
              <a:t>曰：“作新民。”</a:t>
            </a:r>
            <a:r>
              <a:rPr lang="en-US" altLang="zh-CN" sz="1600" b="1" dirty="0"/>
              <a:t>《</a:t>
            </a:r>
            <a:r>
              <a:rPr lang="zh-CN" altLang="en-US" sz="1600" b="1" dirty="0"/>
              <a:t>诗</a:t>
            </a:r>
            <a:r>
              <a:rPr lang="en-US" altLang="zh-CN" sz="1600" b="1" dirty="0"/>
              <a:t>》</a:t>
            </a:r>
            <a:r>
              <a:rPr lang="zh-CN" altLang="en-US" sz="1600" b="1" dirty="0"/>
              <a:t>曰：“周虽旧邦，其命维新。”是故君子无所不用其极。</a:t>
            </a:r>
          </a:p>
        </p:txBody>
      </p:sp>
      <p:pic>
        <p:nvPicPr>
          <p:cNvPr id="3" name="Picture 4" descr="C:\Users\win8\AppData\Roaming\Tencent\Users\1207799751\QQ\WinTemp\RichOle\(U[0~4{VZJ_D}W`6AU%_X~U.png">
            <a:extLst>
              <a:ext uri="{FF2B5EF4-FFF2-40B4-BE49-F238E27FC236}">
                <a16:creationId xmlns:a16="http://schemas.microsoft.com/office/drawing/2014/main" xmlns="" id="{6C23B96E-43F4-449D-8293-363E72666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66" y="2673459"/>
            <a:ext cx="3312368" cy="335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win8\AppData\Roaming\Tencent\Users\1207799751\QQ\WinTemp\RichOle\F$9F)(68`_G{@0DWFG8T_%3.png">
            <a:extLst>
              <a:ext uri="{FF2B5EF4-FFF2-40B4-BE49-F238E27FC236}">
                <a16:creationId xmlns:a16="http://schemas.microsoft.com/office/drawing/2014/main" xmlns="" id="{B1BC78A0-F52E-4BB8-AAFB-1670802DF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88" y="2328371"/>
            <a:ext cx="32670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win8\AppData\Roaming\Tencent\Users\1207799751\QQ\WinTemp\RichOle\XS2K@E`Q)IB%2LSX57V4P@F.png">
            <a:extLst>
              <a:ext uri="{FF2B5EF4-FFF2-40B4-BE49-F238E27FC236}">
                <a16:creationId xmlns:a16="http://schemas.microsoft.com/office/drawing/2014/main" xmlns="" id="{A511BCCF-6ECE-4069-A8CD-1D8BFB3D5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424973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8B8D6716-7A53-42AA-B421-9699F0807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4581525"/>
            <a:ext cx="45370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/>
              <a:t>商成王汤灭掉夏朝，建立新的商朝。</a:t>
            </a:r>
            <a:endParaRPr lang="en-US" altLang="zh-CN" sz="1600" b="1" dirty="0"/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/>
              <a:t>歌颂孝文帝的减税新政和体恤民情的新意识，是一个正直之王。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DD1816EF-CB18-1A01-2378-7C44BABCEFE5}"/>
              </a:ext>
            </a:extLst>
          </p:cNvPr>
          <p:cNvCxnSpPr/>
          <p:nvPr/>
        </p:nvCxnSpPr>
        <p:spPr>
          <a:xfrm>
            <a:off x="1259632" y="2996952"/>
            <a:ext cx="7920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2372785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win8\AppData\Roaming\Tencent\Users\1207799751\QQ\WinTemp\RichOle\$UCC1GDUNGL%DPPKR2)RC71.png">
            <a:extLst>
              <a:ext uri="{FF2B5EF4-FFF2-40B4-BE49-F238E27FC236}">
                <a16:creationId xmlns:a16="http://schemas.microsoft.com/office/drawing/2014/main" xmlns="" id="{491A622E-6B0A-4707-A66C-45652A40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3115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win8\AppData\Roaming\Tencent\Users\1207799751\QQ\WinTemp\RichOle\3)K_6Z1%(W1JWIX$47SQ]56.png">
            <a:extLst>
              <a:ext uri="{FF2B5EF4-FFF2-40B4-BE49-F238E27FC236}">
                <a16:creationId xmlns:a16="http://schemas.microsoft.com/office/drawing/2014/main" xmlns="" id="{3A4E10D0-7210-4737-9316-0630A07C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75" y="1651546"/>
            <a:ext cx="3478213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xmlns="" id="{06B973F2-B988-4C9B-A1CE-BE084BA28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40" y="3687217"/>
            <a:ext cx="396557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600" b="1" dirty="0"/>
              <a:t>埃及神话：</a:t>
            </a:r>
            <a:endParaRPr lang="en-US" altLang="zh-CN" sz="1600" b="1" dirty="0"/>
          </a:p>
          <a:p>
            <a:pPr eaLnBrk="1" hangingPunct="1">
              <a:lnSpc>
                <a:spcPct val="120000"/>
              </a:lnSpc>
            </a:pPr>
            <a:r>
              <a:rPr lang="zh-CN" altLang="en-US" sz="1600" b="1" dirty="0"/>
              <a:t>日神</a:t>
            </a:r>
            <a:r>
              <a:rPr lang="en-US" altLang="zh-CN" sz="1600" b="1" dirty="0"/>
              <a:t>Ra</a:t>
            </a:r>
            <a:r>
              <a:rPr lang="zh-CN" altLang="en-US" sz="1600" b="1" dirty="0"/>
              <a:t>（正义），沙漠神</a:t>
            </a:r>
            <a:r>
              <a:rPr lang="en-US" altLang="zh-CN" sz="1600" b="1" dirty="0"/>
              <a:t>Set</a:t>
            </a:r>
            <a:r>
              <a:rPr lang="zh-CN" altLang="en-US" sz="1600" b="1" dirty="0"/>
              <a:t>（邪恶）</a:t>
            </a:r>
            <a:endParaRPr lang="en-US" altLang="zh-CN" sz="1600" b="1" dirty="0"/>
          </a:p>
          <a:p>
            <a:pPr eaLnBrk="1" hangingPunct="1">
              <a:lnSpc>
                <a:spcPct val="120000"/>
              </a:lnSpc>
            </a:pPr>
            <a:endParaRPr lang="en-US" altLang="zh-CN" sz="1600" b="1" dirty="0"/>
          </a:p>
          <a:p>
            <a:pPr eaLnBrk="1" hangingPunct="1">
              <a:lnSpc>
                <a:spcPct val="120000"/>
              </a:lnSpc>
            </a:pPr>
            <a:r>
              <a:rPr lang="en-US" altLang="zh-CN" sz="1600" b="1" dirty="0" err="1"/>
              <a:t>Neol</a:t>
            </a:r>
            <a:r>
              <a:rPr lang="en-US" altLang="zh-CN" sz="1600" b="1" dirty="0"/>
              <a:t> Stock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600" b="1" dirty="0"/>
              <a:t>the princess Ra-Set; the boat of Ra-Set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600" b="1" dirty="0">
                <a:solidFill>
                  <a:srgbClr val="811C17"/>
                </a:solidFill>
              </a:rPr>
              <a:t>Ra-Set: new God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xmlns="" id="{E3A03964-46A0-41AA-8D0C-79341E79E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015" y="1412776"/>
            <a:ext cx="45370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1600" b="1" dirty="0"/>
              <a:t>从词源上讲，“斤”与“斧”同源，均指“斫木”之具，而“斧”之本义“斫”意味着“新物的诞生”，即斧劈的动作完成之时亦是原物旧模样终结，新模样出现之际。</a:t>
            </a:r>
            <a:endParaRPr lang="en-US" altLang="zh-CN" sz="1600" b="1" dirty="0"/>
          </a:p>
          <a:p>
            <a:pPr eaLnBrk="1" hangingPunct="1">
              <a:lnSpc>
                <a:spcPct val="120000"/>
              </a:lnSpc>
            </a:pPr>
            <a:endParaRPr lang="en-US" altLang="zh-CN" sz="1600" b="1" dirty="0"/>
          </a:p>
          <a:p>
            <a:pPr eaLnBrk="1" hangingPunct="1">
              <a:lnSpc>
                <a:spcPct val="120000"/>
              </a:lnSpc>
            </a:pPr>
            <a:r>
              <a:rPr lang="zh-CN" altLang="zh-CN" sz="1600" b="1" dirty="0"/>
              <a:t>同理，美国西部拓荒时期，美国人靠的就是“斧”这一生产工具，不仅维持了他们的生计，而且也开辟出美洲新大陆，一个新的世界。</a:t>
            </a:r>
            <a:endParaRPr lang="en-US" altLang="zh-CN" sz="1600" b="1" dirty="0"/>
          </a:p>
          <a:p>
            <a:pPr eaLnBrk="1" hangingPunct="1">
              <a:lnSpc>
                <a:spcPct val="120000"/>
              </a:lnSpc>
            </a:pPr>
            <a:endParaRPr lang="en-US" altLang="zh-CN" sz="1600" b="1" dirty="0"/>
          </a:p>
          <a:p>
            <a:pPr eaLnBrk="1" hangingPunct="1">
              <a:lnSpc>
                <a:spcPct val="120000"/>
              </a:lnSpc>
            </a:pPr>
            <a:r>
              <a:rPr lang="zh-CN" altLang="zh-CN" sz="1600" b="1" dirty="0">
                <a:solidFill>
                  <a:srgbClr val="811C17"/>
                </a:solidFill>
              </a:rPr>
              <a:t>在中美诗学传统中，“斧”就是诗歌创新、文化传承的利器。</a:t>
            </a:r>
            <a:r>
              <a:rPr lang="zh-CN" altLang="zh-CN" sz="1600" b="1" dirty="0"/>
              <a:t>这一共性使得“中国斧”在“美国斧”的场域中滋生暗长，生发出一些新的创作物。</a:t>
            </a:r>
            <a:endParaRPr lang="en-US" altLang="zh-CN" sz="1600" b="1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0385A7A8-3B3E-B8E8-79C4-AAB10E3FAA2B}"/>
              </a:ext>
            </a:extLst>
          </p:cNvPr>
          <p:cNvCxnSpPr/>
          <p:nvPr/>
        </p:nvCxnSpPr>
        <p:spPr>
          <a:xfrm>
            <a:off x="1547664" y="1651546"/>
            <a:ext cx="15841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AFC96FAA-7B4B-5C79-EC95-398B93CB46D7}"/>
              </a:ext>
            </a:extLst>
          </p:cNvPr>
          <p:cNvCxnSpPr/>
          <p:nvPr/>
        </p:nvCxnSpPr>
        <p:spPr>
          <a:xfrm>
            <a:off x="251520" y="3212976"/>
            <a:ext cx="10081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9617404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00597F-5D36-4B68-90E8-155CE7B1C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" y="620688"/>
            <a:ext cx="8424863" cy="549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 b="1" dirty="0">
                <a:solidFill>
                  <a:srgbClr val="811C17"/>
                </a:solidFill>
              </a:rPr>
              <a:t>三、</a:t>
            </a:r>
            <a:r>
              <a:rPr lang="zh-CN" altLang="zh-CN" sz="1600" b="1" dirty="0">
                <a:solidFill>
                  <a:srgbClr val="811C17"/>
                </a:solidFill>
              </a:rPr>
              <a:t>《文赋》在美国现</a:t>
            </a:r>
            <a:r>
              <a:rPr lang="zh-CN" altLang="en-US" sz="1600" b="1" dirty="0">
                <a:solidFill>
                  <a:srgbClr val="811C17"/>
                </a:solidFill>
              </a:rPr>
              <a:t>当</a:t>
            </a:r>
            <a:r>
              <a:rPr lang="zh-CN" altLang="zh-CN" sz="1600" b="1" dirty="0">
                <a:solidFill>
                  <a:srgbClr val="811C17"/>
                </a:solidFill>
              </a:rPr>
              <a:t>代诗</a:t>
            </a:r>
            <a:r>
              <a:rPr lang="zh-CN" altLang="en-US" sz="1600" b="1" dirty="0">
                <a:solidFill>
                  <a:srgbClr val="811C17"/>
                </a:solidFill>
              </a:rPr>
              <a:t>中的改写</a:t>
            </a:r>
            <a:endParaRPr lang="en-US" altLang="zh-CN" sz="1600" b="1" dirty="0">
              <a:solidFill>
                <a:srgbClr val="811C17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zh-CN" sz="1600" b="1" dirty="0"/>
              <a:t>美国现代诗歌中有很多借用“中国斧”这一利器进行变异、改写、引用而无斧凿痕迹的作品。这些“鬼斧神工”之作，一方面得益于诗人对中国文化精髓的有效吸收，并将之内化为自己创作的源泉；另一方面得益于诗人善于使用手中之“斧”进行“伐柯”，“以天合天”，创作出“疑神”之诗篇。</a:t>
            </a:r>
            <a:endParaRPr lang="en-US" altLang="zh-CN" sz="1600" b="1" dirty="0"/>
          </a:p>
          <a:p>
            <a:pPr eaLnBrk="1" hangingPunct="1">
              <a:lnSpc>
                <a:spcPct val="130000"/>
              </a:lnSpc>
            </a:pPr>
            <a:endParaRPr lang="en-US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zh-CN" altLang="en-US" sz="1600" b="1" dirty="0">
                <a:solidFill>
                  <a:srgbClr val="006600"/>
                </a:solidFill>
              </a:rPr>
              <a:t>例一：</a:t>
            </a:r>
            <a:r>
              <a:rPr lang="zh-CN" altLang="zh-CN" sz="1600" b="1" dirty="0"/>
              <a:t>《诗经</a:t>
            </a:r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zh-CN" altLang="zh-CN" sz="1600" b="1" dirty="0"/>
              <a:t>小雅</a:t>
            </a:r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zh-CN" altLang="zh-CN" sz="1600" b="1" dirty="0"/>
              <a:t>伐木》</a:t>
            </a:r>
            <a:r>
              <a:rPr lang="zh-CN" altLang="en-US" sz="1600" b="1" dirty="0"/>
              <a:t>：</a:t>
            </a:r>
            <a:r>
              <a:rPr lang="zh-CN" altLang="zh-CN" sz="1600" b="1" dirty="0"/>
              <a:t>“</a:t>
            </a:r>
            <a:r>
              <a:rPr lang="zh-CN" altLang="zh-CN" sz="1600" b="1" dirty="0">
                <a:solidFill>
                  <a:srgbClr val="006600"/>
                </a:solidFill>
              </a:rPr>
              <a:t>伐木丁丁，鸟鸣嘤嘤</a:t>
            </a:r>
            <a:r>
              <a:rPr lang="zh-CN" altLang="zh-CN" sz="1600" b="1" dirty="0"/>
              <a:t>，出自幽谷，迁于乔木”</a:t>
            </a:r>
            <a:endParaRPr lang="en-US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Gary Snyder: The Mountain Spirit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1600" b="1" i="1" dirty="0"/>
              <a:t>                                </a:t>
            </a:r>
            <a:r>
              <a:rPr lang="en-US" altLang="zh-CN" sz="1600" b="1" i="1" dirty="0">
                <a:solidFill>
                  <a:srgbClr val="C00000"/>
                </a:solidFill>
              </a:rPr>
              <a:t>“</a:t>
            </a:r>
            <a:r>
              <a:rPr lang="en-US" altLang="zh-CN" sz="1600" b="1" i="1" dirty="0"/>
              <a:t>When the axe-strokes </a:t>
            </a:r>
            <a:r>
              <a:rPr lang="en-US" altLang="zh-CN" sz="1600" b="1" i="1" dirty="0">
                <a:solidFill>
                  <a:srgbClr val="006600"/>
                </a:solidFill>
              </a:rPr>
              <a:t>stop</a:t>
            </a:r>
            <a:endParaRPr lang="zh-CN" altLang="zh-CN" sz="1600" b="1" dirty="0">
              <a:solidFill>
                <a:srgbClr val="0066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1600" b="1" i="1" dirty="0"/>
              <a:t>			  The silence </a:t>
            </a:r>
            <a:r>
              <a:rPr lang="en-US" altLang="zh-CN" sz="1600" b="1" i="1" dirty="0">
                <a:solidFill>
                  <a:srgbClr val="006600"/>
                </a:solidFill>
              </a:rPr>
              <a:t>grows</a:t>
            </a:r>
            <a:r>
              <a:rPr lang="en-US" altLang="zh-CN" sz="1600" b="1" i="1" dirty="0"/>
              <a:t> deeper—</a:t>
            </a:r>
            <a:r>
              <a:rPr lang="en-US" altLang="zh-CN" sz="1600" b="1" i="1" dirty="0">
                <a:solidFill>
                  <a:srgbClr val="C00000"/>
                </a:solidFill>
              </a:rPr>
              <a:t>”</a:t>
            </a:r>
            <a:endParaRPr lang="en-US" altLang="zh-CN" sz="1600" b="1" i="1" dirty="0">
              <a:solidFill>
                <a:srgbClr val="0066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600" b="1" dirty="0"/>
              <a:t>谭琼琳译：</a:t>
            </a:r>
            <a:r>
              <a:rPr lang="zh-CN" altLang="zh-CN" sz="1600" b="1" dirty="0"/>
              <a:t>伐木丁丁</a:t>
            </a:r>
            <a:r>
              <a:rPr lang="zh-CN" altLang="zh-CN" sz="1600" b="1" dirty="0">
                <a:solidFill>
                  <a:srgbClr val="006600"/>
                </a:solidFill>
              </a:rPr>
              <a:t>声一止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                              </a:t>
            </a:r>
            <a:r>
              <a:rPr lang="zh-CN" altLang="zh-CN" sz="1600" b="1" dirty="0"/>
              <a:t>寂静</a:t>
            </a:r>
            <a:r>
              <a:rPr lang="zh-CN" altLang="zh-CN" sz="1600" b="1" dirty="0">
                <a:solidFill>
                  <a:srgbClr val="006600"/>
                </a:solidFill>
              </a:rPr>
              <a:t>更</a:t>
            </a:r>
            <a:r>
              <a:rPr lang="zh-CN" altLang="zh-CN" sz="1600" b="1" dirty="0"/>
              <a:t>幽深—</a:t>
            </a:r>
            <a:endParaRPr lang="en-US" altLang="zh-CN" sz="1600" b="1" dirty="0"/>
          </a:p>
          <a:p>
            <a:pPr eaLnBrk="1" hangingPunct="1">
              <a:lnSpc>
                <a:spcPct val="130000"/>
              </a:lnSpc>
            </a:pPr>
            <a:endParaRPr lang="en-US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axe-strokes</a:t>
            </a:r>
            <a:r>
              <a:rPr lang="zh-CN" altLang="zh-CN" sz="1600" b="1" dirty="0"/>
              <a:t>是一个复合名词，它将“斧”（</a:t>
            </a:r>
            <a:r>
              <a:rPr lang="en-US" altLang="zh-CN" sz="1600" b="1" dirty="0"/>
              <a:t>axe</a:t>
            </a:r>
            <a:r>
              <a:rPr lang="zh-CN" altLang="zh-CN" sz="1600" b="1" dirty="0"/>
              <a:t>）与“一次一次”（</a:t>
            </a:r>
            <a:r>
              <a:rPr lang="en-US" altLang="zh-CN" sz="1600" b="1" dirty="0"/>
              <a:t>strokes</a:t>
            </a:r>
            <a:r>
              <a:rPr lang="zh-CN" altLang="zh-CN" sz="1600" b="1" dirty="0"/>
              <a:t>）斧头挥舞落下的动作联系在一起，自然完成了“伐木丁丁”整个动态符号的翻译过程，没有留下任何斧凿痕迹。斯奈德在改写时却突显伐木终止的瞬间所产生的“静止”（</a:t>
            </a:r>
            <a:r>
              <a:rPr lang="en-US" altLang="zh-CN" sz="1600" b="1" dirty="0"/>
              <a:t>silence</a:t>
            </a:r>
            <a:r>
              <a:rPr lang="zh-CN" altLang="zh-CN" sz="1600" b="1" dirty="0"/>
              <a:t>）声音，用动词“生长”（</a:t>
            </a:r>
            <a:r>
              <a:rPr lang="en-US" altLang="zh-CN" sz="1600" b="1" dirty="0"/>
              <a:t>grow</a:t>
            </a:r>
            <a:r>
              <a:rPr lang="zh-CN" altLang="zh-CN" sz="1600" b="1" dirty="0"/>
              <a:t>）呈现出山林幽静加深的程度感和动态感。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xmlns="" val="330421764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in8\AppData\Roaming\Tencent\Users\1207799751\QQ\WinTemp\RichOle\Y59@GPX0H)GPV%VJ%ZQPPSO.png">
            <a:extLst>
              <a:ext uri="{FF2B5EF4-FFF2-40B4-BE49-F238E27FC236}">
                <a16:creationId xmlns:a16="http://schemas.microsoft.com/office/drawing/2014/main" xmlns="" id="{7A7E1EDB-64EA-4640-A5F5-C522A93FA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1695965" cy="259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win8\AppData\Roaming\Tencent\Users\1207799751\QQ\WinTemp\RichOle\7Y7}I%N6IL0Z32LE)@ML]YK.png">
            <a:extLst>
              <a:ext uri="{FF2B5EF4-FFF2-40B4-BE49-F238E27FC236}">
                <a16:creationId xmlns:a16="http://schemas.microsoft.com/office/drawing/2014/main" xmlns="" id="{89A9488C-5F43-4BDA-8DFF-B13942A8C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31511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win8\AppData\Roaming\Tencent\Users\1207799751\QQ\WinTemp\RichOle\ZXQPHZBDR1S@4_2HJUHP)%C.png">
            <a:extLst>
              <a:ext uri="{FF2B5EF4-FFF2-40B4-BE49-F238E27FC236}">
                <a16:creationId xmlns:a16="http://schemas.microsoft.com/office/drawing/2014/main" xmlns="" id="{A4ECD1CD-AAEE-4AA3-BE2E-FFE8C27CD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1457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win8\AppData\Roaming\Tencent\Users\1207799751\QQ\WinTemp\RichOle\K@_5A(VX}SHE1HL2XK7@2LF.png">
            <a:extLst>
              <a:ext uri="{FF2B5EF4-FFF2-40B4-BE49-F238E27FC236}">
                <a16:creationId xmlns:a16="http://schemas.microsoft.com/office/drawing/2014/main" xmlns="" id="{EA7C20BD-9FAD-4881-9310-FAFE3009B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897187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A7FBF68-665A-2F93-902F-9211FC5996E3}"/>
              </a:ext>
            </a:extLst>
          </p:cNvPr>
          <p:cNvCxnSpPr/>
          <p:nvPr/>
        </p:nvCxnSpPr>
        <p:spPr>
          <a:xfrm>
            <a:off x="6444208" y="2204864"/>
            <a:ext cx="13681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47065FCA-2A3C-475A-28C3-A22FC00AB7BF}"/>
              </a:ext>
            </a:extLst>
          </p:cNvPr>
          <p:cNvCxnSpPr/>
          <p:nvPr/>
        </p:nvCxnSpPr>
        <p:spPr>
          <a:xfrm>
            <a:off x="5940152" y="2420888"/>
            <a:ext cx="6480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775C35DF-63E6-C0A2-CD19-245BE460B34B}"/>
              </a:ext>
            </a:extLst>
          </p:cNvPr>
          <p:cNvCxnSpPr>
            <a:cxnSpLocks/>
          </p:cNvCxnSpPr>
          <p:nvPr/>
        </p:nvCxnSpPr>
        <p:spPr>
          <a:xfrm>
            <a:off x="5940152" y="2636912"/>
            <a:ext cx="18722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79BC7916-CE8C-C1D3-5EB9-7F8CB8AA41E9}"/>
              </a:ext>
            </a:extLst>
          </p:cNvPr>
          <p:cNvCxnSpPr/>
          <p:nvPr/>
        </p:nvCxnSpPr>
        <p:spPr>
          <a:xfrm>
            <a:off x="5868144" y="2852936"/>
            <a:ext cx="19442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CDE533ED-71F4-DE27-9FCC-1267E427DD84}"/>
              </a:ext>
            </a:extLst>
          </p:cNvPr>
          <p:cNvCxnSpPr/>
          <p:nvPr/>
        </p:nvCxnSpPr>
        <p:spPr>
          <a:xfrm>
            <a:off x="6588224" y="4221088"/>
            <a:ext cx="8640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DF1C54A5-93BF-FFFA-3BA7-45DC4F8A37F5}"/>
              </a:ext>
            </a:extLst>
          </p:cNvPr>
          <p:cNvCxnSpPr/>
          <p:nvPr/>
        </p:nvCxnSpPr>
        <p:spPr>
          <a:xfrm>
            <a:off x="5940152" y="4509120"/>
            <a:ext cx="8640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7759720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620DF0-CB08-4F39-A10F-7D4C4A785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" y="908720"/>
            <a:ext cx="83534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诗人从“斧柄”的制作联想到“父子”、“师徒”之间的技艺传承，再深层思考文化的传承，明白文化传承如同手工技艺的培养，需要人们代代相传：庞德、陈世骧、诗人自己都是“斧头”，而年轻的儿子却是“斧柄”，“很快又需塑形”（</a:t>
            </a:r>
            <a:r>
              <a:rPr lang="en-US" altLang="zh-CN" sz="1600" b="1" dirty="0"/>
              <a:t>soon/ To be shaping again</a:t>
            </a:r>
            <a:r>
              <a:rPr lang="zh-CN" altLang="zh-CN" sz="1600" b="1" dirty="0"/>
              <a:t>），因此，“模型</a:t>
            </a:r>
            <a:r>
              <a:rPr lang="en-US" altLang="zh-CN" sz="1600" b="1" dirty="0"/>
              <a:t>/ </a:t>
            </a:r>
            <a:r>
              <a:rPr lang="zh-CN" altLang="zh-CN" sz="1600" b="1" dirty="0"/>
              <a:t>工具，文化技艺，</a:t>
            </a:r>
            <a:r>
              <a:rPr lang="en-US" altLang="zh-CN" sz="1600" b="1" dirty="0"/>
              <a:t>/ </a:t>
            </a:r>
            <a:r>
              <a:rPr lang="zh-CN" altLang="zh-CN" sz="1600" b="1" dirty="0"/>
              <a:t>我们如何延续”（</a:t>
            </a:r>
            <a:r>
              <a:rPr lang="en-US" altLang="zh-CN" sz="1600" b="1" dirty="0"/>
              <a:t>model / And tool, craft of culture, / How we go on</a:t>
            </a:r>
            <a:r>
              <a:rPr lang="zh-CN" altLang="zh-CN" sz="1600" b="1" dirty="0"/>
              <a:t>）。</a:t>
            </a:r>
            <a:endParaRPr lang="en-US" altLang="zh-CN" sz="1600" b="1" dirty="0"/>
          </a:p>
          <a:p>
            <a:pPr eaLnBrk="1" hangingPunct="1">
              <a:lnSpc>
                <a:spcPct val="150000"/>
              </a:lnSpc>
            </a:pPr>
            <a:endParaRPr lang="en-US" altLang="zh-CN" sz="1600" b="1" dirty="0"/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斯奈德在结尾提出的如何传承文化与技艺的问题（</a:t>
            </a:r>
            <a:r>
              <a:rPr lang="en-US" altLang="zh-CN" sz="1600" b="1" dirty="0"/>
              <a:t>How we go on</a:t>
            </a:r>
            <a:r>
              <a:rPr lang="zh-CN" altLang="zh-CN" sz="1600" b="1" dirty="0"/>
              <a:t>）实质上就是对陆机在其《文赋》序言中结尾句“盖所能言者，具于此云尔”的一种呼应。陆机将所有的技艺写进一篇《文赋》中，以此流传后世。而作为“斧头”型诗人，斯奈德希冀自己不仅留下大量的优秀作品，而且能言传身教，知行合一，成为一名真正意义上的东西方文化的传播者。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4030773668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EB785F-CE59-4FDD-85FC-45CA1998A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908720"/>
            <a:ext cx="54721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霍华德·奈莫洛夫（</a:t>
            </a:r>
            <a:r>
              <a:rPr lang="en-US" altLang="zh-CN" sz="1600" b="1" dirty="0"/>
              <a:t>Howard Nemerov</a:t>
            </a:r>
            <a:r>
              <a:rPr lang="zh-CN" altLang="zh-CN" sz="1600" b="1" dirty="0"/>
              <a:t>，</a:t>
            </a:r>
            <a:r>
              <a:rPr lang="en-US" altLang="zh-CN" sz="1600" b="1" dirty="0"/>
              <a:t>1920-1991</a:t>
            </a:r>
            <a:r>
              <a:rPr lang="zh-CN" altLang="en-US" sz="1600" b="1" dirty="0"/>
              <a:t>）</a:t>
            </a:r>
            <a:endParaRPr lang="en-US" altLang="zh-CN" sz="1600" b="1" dirty="0"/>
          </a:p>
          <a:p>
            <a:pPr eaLnBrk="1" hangingPunct="1">
              <a:lnSpc>
                <a:spcPct val="150000"/>
              </a:lnSpc>
            </a:pPr>
            <a:endParaRPr lang="en-US" altLang="zh-CN" sz="1600" b="1" dirty="0"/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《致陆机》（</a:t>
            </a:r>
            <a:r>
              <a:rPr lang="en-US" altLang="zh-CN" sz="1600" b="1" i="1" dirty="0"/>
              <a:t>To Lu Chi</a:t>
            </a:r>
            <a:r>
              <a:rPr lang="zh-CN" altLang="zh-CN" sz="1600" b="1" dirty="0"/>
              <a:t>）</a:t>
            </a:r>
            <a:endParaRPr lang="en-US" altLang="zh-CN" sz="1600" b="1" dirty="0"/>
          </a:p>
          <a:p>
            <a:pPr eaLnBrk="1" hangingPunct="1">
              <a:lnSpc>
                <a:spcPct val="150000"/>
              </a:lnSpc>
            </a:pPr>
            <a:r>
              <a:rPr lang="en-US" altLang="zh-CN" sz="1600" b="1" dirty="0"/>
              <a:t>Note: For Lu Chi &amp; the Wen Fu, see </a:t>
            </a:r>
            <a:r>
              <a:rPr lang="en-US" altLang="zh-CN" sz="1600" b="1" i="1" dirty="0"/>
              <a:t>The Art of Letters</a:t>
            </a:r>
            <a:r>
              <a:rPr lang="en-US" altLang="zh-CN" sz="1600" b="1" dirty="0"/>
              <a:t>, a translation and comparative study by E. R. Hughes, N. Y., </a:t>
            </a:r>
            <a:r>
              <a:rPr lang="en-US" altLang="zh-CN" sz="1600" b="1" dirty="0" err="1"/>
              <a:t>Bollingen</a:t>
            </a:r>
            <a:r>
              <a:rPr lang="en-US" altLang="zh-CN" sz="1600" b="1" dirty="0"/>
              <a:t> series XXIX, 1951.</a:t>
            </a:r>
          </a:p>
          <a:p>
            <a:pPr eaLnBrk="1" hangingPunct="1">
              <a:lnSpc>
                <a:spcPct val="150000"/>
              </a:lnSpc>
            </a:pPr>
            <a:endParaRPr lang="en-US" altLang="zh-CN" sz="1600" b="1" dirty="0"/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这</a:t>
            </a:r>
            <a:r>
              <a:rPr lang="zh-CN" altLang="en-US" sz="1600" b="1" dirty="0"/>
              <a:t>是一首绘画诗</a:t>
            </a:r>
            <a:r>
              <a:rPr lang="zh-CN" altLang="zh-CN" sz="1600" b="1" dirty="0"/>
              <a:t>，共有</a:t>
            </a:r>
            <a:r>
              <a:rPr lang="en-US" altLang="zh-CN" sz="1600" b="1" dirty="0"/>
              <a:t>132</a:t>
            </a:r>
            <a:r>
              <a:rPr lang="zh-CN" altLang="zh-CN" sz="1600" b="1" dirty="0"/>
              <a:t>行，五个自然段，叙述了诗人自己与陆机之神交，探讨诗人自己研读《文赋》之心得的经历，属于奈莫洛夫特有的沉思冥想诗。</a:t>
            </a:r>
            <a:endParaRPr lang="en-US" altLang="zh-CN" sz="1600" b="1" dirty="0"/>
          </a:p>
        </p:txBody>
      </p:sp>
      <p:pic>
        <p:nvPicPr>
          <p:cNvPr id="3" name="Picture 1" descr="C:\Users\win8\AppData\Roaming\Tencent\Users\1207799751\QQ\WinTemp\RichOle\8H$8[1066{WX}7KG~~1@JEM.png">
            <a:extLst>
              <a:ext uri="{FF2B5EF4-FFF2-40B4-BE49-F238E27FC236}">
                <a16:creationId xmlns:a16="http://schemas.microsoft.com/office/drawing/2014/main" xmlns="" id="{20070756-8750-4E3D-AC33-5984A8CA6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4294" y="764704"/>
            <a:ext cx="20510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win8\AppData\Roaming\Tencent\Users\1207799751\QQ\WinTemp\RichOle\T[QBMCBCNQY66RYIRYX~O22.png">
            <a:extLst>
              <a:ext uri="{FF2B5EF4-FFF2-40B4-BE49-F238E27FC236}">
                <a16:creationId xmlns:a16="http://schemas.microsoft.com/office/drawing/2014/main" xmlns="" id="{0604EC17-3368-4CDF-BE4D-C3898C1E6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7306" y="3578697"/>
            <a:ext cx="208915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2083354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340701-CCFC-47EF-9ECA-3A30908E1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764704"/>
            <a:ext cx="8208963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诗歌一开头，诗人就直呼陆机为“故友”（</a:t>
            </a:r>
            <a:r>
              <a:rPr lang="en-US" altLang="zh-CN" sz="1600" b="1" dirty="0"/>
              <a:t>Old sir</a:t>
            </a:r>
            <a:r>
              <a:rPr lang="zh-CN" altLang="zh-CN" sz="1600" b="1" dirty="0"/>
              <a:t>），用第二人称“你”（</a:t>
            </a:r>
            <a:r>
              <a:rPr lang="en-US" altLang="zh-CN" sz="1600" b="1" dirty="0"/>
              <a:t>you</a:t>
            </a:r>
            <a:r>
              <a:rPr lang="zh-CN" altLang="zh-CN" sz="1600" b="1" dirty="0"/>
              <a:t>）或直呼其名“陆机”（</a:t>
            </a:r>
            <a:r>
              <a:rPr lang="en-US" altLang="zh-CN" sz="1600" b="1" dirty="0"/>
              <a:t>Lu Chi</a:t>
            </a:r>
            <a:r>
              <a:rPr lang="zh-CN" altLang="zh-CN" sz="1600" b="1" dirty="0"/>
              <a:t>），仿佛看见陆机从画像中走出</a:t>
            </a:r>
            <a:r>
              <a:rPr lang="zh-CN" altLang="en-US" sz="1600" b="1" dirty="0"/>
              <a:t>。</a:t>
            </a:r>
            <a:r>
              <a:rPr lang="zh-CN" altLang="zh-CN" sz="1600" b="1" dirty="0"/>
              <a:t>陆机的画像原本只是“丝绸屏风上的一个丝绸人物”（</a:t>
            </a:r>
            <a:r>
              <a:rPr lang="en-US" altLang="zh-CN" sz="1600" b="1" dirty="0"/>
              <a:t>a silken figure on a silken screen</a:t>
            </a:r>
            <a:r>
              <a:rPr lang="zh-CN" altLang="zh-CN" sz="1600" b="1" dirty="0"/>
              <a:t>）</a:t>
            </a:r>
            <a:r>
              <a:rPr lang="zh-CN" altLang="en-US" sz="1600" b="1" dirty="0"/>
              <a:t>，</a:t>
            </a:r>
            <a:r>
              <a:rPr lang="zh-CN" altLang="zh-CN" sz="1600" b="1" dirty="0"/>
              <a:t>但诗人却通过视觉想象将人物激活，将中国古时的文论家陆机置于诗人自己所处的美国时空中，就诗歌创作的话题诉说自己的心声：</a:t>
            </a:r>
            <a:endParaRPr lang="zh-CN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88CE89-DA88-4A4B-BB5D-23B2A6539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924944"/>
            <a:ext cx="4926013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600" b="1" dirty="0"/>
              <a:t>Through many centuries of dust, to which</a:t>
            </a:r>
            <a:endParaRPr lang="zh-CN" altLang="zh-CN" sz="1600" b="1" dirty="0"/>
          </a:p>
          <a:p>
            <a:pPr eaLnBrk="1" hangingPunct="1">
              <a:lnSpc>
                <a:spcPct val="150000"/>
              </a:lnSpc>
            </a:pPr>
            <a:r>
              <a:rPr lang="en-US" altLang="zh-CN" sz="1600" b="1" dirty="0"/>
              <a:t>We both belong, your quiet voice is clear</a:t>
            </a:r>
            <a:endParaRPr lang="zh-CN" altLang="zh-CN" sz="1600" b="1" dirty="0"/>
          </a:p>
          <a:p>
            <a:pPr eaLnBrk="1" hangingPunct="1">
              <a:lnSpc>
                <a:spcPct val="150000"/>
              </a:lnSpc>
            </a:pPr>
            <a:r>
              <a:rPr lang="en-US" altLang="zh-CN" sz="1600" b="1" dirty="0"/>
              <a:t>About the difficulties and delights</a:t>
            </a:r>
            <a:endParaRPr lang="zh-CN" altLang="zh-CN" sz="1600" b="1" dirty="0"/>
          </a:p>
          <a:p>
            <a:pPr eaLnBrk="1" hangingPunct="1">
              <a:lnSpc>
                <a:spcPct val="150000"/>
              </a:lnSpc>
            </a:pPr>
            <a:r>
              <a:rPr lang="en-US" altLang="zh-CN" sz="1600" b="1" dirty="0"/>
              <a:t>Of writing well, which are, it seems, always</a:t>
            </a:r>
            <a:endParaRPr lang="zh-CN" altLang="zh-CN" sz="1600" b="1" dirty="0"/>
          </a:p>
          <a:p>
            <a:pPr eaLnBrk="1" hangingPunct="1">
              <a:lnSpc>
                <a:spcPct val="150000"/>
              </a:lnSpc>
            </a:pPr>
            <a:r>
              <a:rPr lang="en-US" altLang="zh-CN" sz="1600" b="1" dirty="0"/>
              <a:t>The same and generally unfashionable.</a:t>
            </a:r>
            <a:endParaRPr lang="zh-CN" alt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71FCE3-9B42-4F50-815A-781B7A239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267" y="2924944"/>
            <a:ext cx="32893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穿越千年的尘埃，我们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共属的世界，</a:t>
            </a:r>
            <a:r>
              <a:rPr lang="zh-CN" altLang="en-US" sz="1600" b="1" dirty="0"/>
              <a:t>关于</a:t>
            </a:r>
            <a:r>
              <a:rPr lang="zh-CN" altLang="zh-CN" sz="1600" b="1" dirty="0"/>
              <a:t>美文写作</a:t>
            </a:r>
            <a:r>
              <a:rPr lang="zh-CN" altLang="en-US" sz="1600" b="1" dirty="0"/>
              <a:t>的</a:t>
            </a:r>
            <a:endParaRPr lang="zh-CN" altLang="zh-CN" sz="1600" b="1" dirty="0"/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困苦与欢愉，您</a:t>
            </a:r>
            <a:r>
              <a:rPr lang="zh-CN" altLang="en-US" sz="1600" b="1" dirty="0"/>
              <a:t>的静默</a:t>
            </a:r>
            <a:r>
              <a:rPr lang="zh-CN" altLang="zh-CN" sz="1600" b="1" dirty="0"/>
              <a:t>之</a:t>
            </a:r>
            <a:r>
              <a:rPr lang="zh-CN" altLang="en-US" sz="1600" b="1" dirty="0"/>
              <a:t>声</a:t>
            </a:r>
            <a:endParaRPr lang="en-US" altLang="zh-CN" sz="1600" b="1" dirty="0"/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/>
              <a:t>是那般清晰，仿佛一切皆是</a:t>
            </a:r>
            <a:endParaRPr lang="zh-CN" altLang="zh-CN" sz="1600" b="1" dirty="0"/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/>
              <a:t>殊路同归，</a:t>
            </a:r>
            <a:r>
              <a:rPr lang="zh-CN" altLang="zh-CN" sz="1600" b="1" dirty="0"/>
              <a:t>通常不合时宜</a:t>
            </a:r>
            <a:r>
              <a:rPr lang="zh-CN" altLang="en-US" sz="1600" b="1" dirty="0"/>
              <a:t>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E325870C-0419-5111-0E40-465CE68A4588}"/>
              </a:ext>
            </a:extLst>
          </p:cNvPr>
          <p:cNvSpPr txBox="1"/>
          <p:nvPr/>
        </p:nvSpPr>
        <p:spPr>
          <a:xfrm>
            <a:off x="215516" y="5068273"/>
            <a:ext cx="8712968" cy="102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600" b="1" dirty="0"/>
              <a:t>这段引言诗行道出了诗人创造的困惑，因为奈莫洛夫坚持按照固定的形式和格律进行诗歌创作，所以，尽管他的诗作技艺精湛，带点玄学派风范，但也不失风趣幽默。不过，他的诗歌一直没有得到现代读者的青睐，这或许是因为奈莫洛夫属于新形式主义诗歌派，有点</a:t>
            </a:r>
            <a:r>
              <a:rPr lang="zh-CN" altLang="zh-CN" sz="1600" b="1" dirty="0">
                <a:solidFill>
                  <a:srgbClr val="811C17"/>
                </a:solidFill>
              </a:rPr>
              <a:t>玄学复古</a:t>
            </a:r>
            <a:r>
              <a:rPr lang="zh-CN" altLang="zh-CN" sz="1600" b="1" dirty="0"/>
              <a:t>的味道。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7345364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187624" y="720663"/>
            <a:ext cx="144016" cy="3240361"/>
          </a:xfrm>
          <a:prstGeom prst="rect">
            <a:avLst/>
          </a:prstGeom>
          <a:solidFill>
            <a:srgbClr val="811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323528" y="1732013"/>
            <a:ext cx="1728192" cy="380554"/>
          </a:xfrm>
          <a:prstGeom prst="homePlate">
            <a:avLst/>
          </a:prstGeom>
          <a:solidFill>
            <a:srgbClr val="811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/>
              <a:t>     </a:t>
            </a:r>
            <a:r>
              <a:rPr lang="zh-CN" altLang="en-US" sz="2000" b="1" dirty="0"/>
              <a:t>内   容</a:t>
            </a:r>
            <a:endParaRPr lang="en-US" altLang="zh-CN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50232" y="746561"/>
            <a:ext cx="4190553" cy="380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b="1" dirty="0">
                <a:solidFill>
                  <a:srgbClr val="811C17"/>
                </a:solidFill>
                <a:effectLst/>
                <a:latin typeface="+mn-ea"/>
                <a:cs typeface="Calibri" panose="020F0502020204030204" pitchFamily="34" charset="0"/>
              </a:rPr>
              <a:t>伐柯之斧、《文赋》与美国现当代诗</a:t>
            </a:r>
            <a:endParaRPr lang="zh-CN" altLang="zh-CN" b="1" dirty="0">
              <a:solidFill>
                <a:srgbClr val="811C17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FBB5EDE-C1D4-4832-A363-10AD5006D27C}"/>
              </a:ext>
            </a:extLst>
          </p:cNvPr>
          <p:cNvSpPr txBox="1"/>
          <p:nvPr/>
        </p:nvSpPr>
        <p:spPr>
          <a:xfrm>
            <a:off x="2050232" y="1192487"/>
            <a:ext cx="4293816" cy="152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2060"/>
                </a:solidFill>
              </a:rPr>
              <a:t>一、</a:t>
            </a:r>
            <a:r>
              <a:rPr lang="en-US" altLang="zh-CN" sz="1600" b="1" dirty="0">
                <a:solidFill>
                  <a:srgbClr val="002060"/>
                </a:solidFill>
              </a:rPr>
              <a:t> </a:t>
            </a:r>
            <a:r>
              <a:rPr lang="zh-CN" altLang="en-US" sz="1600" b="1" dirty="0">
                <a:solidFill>
                  <a:srgbClr val="002060"/>
                </a:solidFill>
              </a:rPr>
              <a:t>伐柯之斧、伐柯其则与诗歌技巧</a:t>
            </a:r>
            <a:endParaRPr lang="en-US" altLang="zh-CN" sz="16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2060"/>
                </a:solidFill>
              </a:rPr>
              <a:t>二、</a:t>
            </a:r>
            <a:r>
              <a:rPr lang="en-US" altLang="zh-CN" sz="1600" b="1" dirty="0">
                <a:solidFill>
                  <a:srgbClr val="002060"/>
                </a:solidFill>
              </a:rPr>
              <a:t>《</a:t>
            </a:r>
            <a:r>
              <a:rPr lang="zh-CN" altLang="en-US" sz="1600" b="1" dirty="0">
                <a:solidFill>
                  <a:srgbClr val="002060"/>
                </a:solidFill>
              </a:rPr>
              <a:t>文赋</a:t>
            </a:r>
            <a:r>
              <a:rPr lang="en-US" altLang="zh-CN" sz="1600" b="1" dirty="0">
                <a:solidFill>
                  <a:srgbClr val="002060"/>
                </a:solidFill>
              </a:rPr>
              <a:t>》</a:t>
            </a:r>
            <a:r>
              <a:rPr lang="zh-CN" altLang="en-US" sz="1600" b="1" dirty="0">
                <a:solidFill>
                  <a:srgbClr val="002060"/>
                </a:solidFill>
              </a:rPr>
              <a:t>的英译及其海外传播影响</a:t>
            </a:r>
            <a:endParaRPr lang="en-US" altLang="zh-CN" sz="16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2060"/>
                </a:solidFill>
              </a:rPr>
              <a:t>三、</a:t>
            </a:r>
            <a:r>
              <a:rPr lang="zh-CN" altLang="zh-CN" sz="1600" b="1" dirty="0">
                <a:solidFill>
                  <a:srgbClr val="002060"/>
                </a:solidFill>
              </a:rPr>
              <a:t>《文赋》在美国现</a:t>
            </a:r>
            <a:r>
              <a:rPr lang="zh-CN" altLang="en-US" sz="1600" b="1" dirty="0">
                <a:solidFill>
                  <a:srgbClr val="002060"/>
                </a:solidFill>
              </a:rPr>
              <a:t>当</a:t>
            </a:r>
            <a:r>
              <a:rPr lang="zh-CN" altLang="zh-CN" sz="1600" b="1" dirty="0">
                <a:solidFill>
                  <a:srgbClr val="002060"/>
                </a:solidFill>
              </a:rPr>
              <a:t>代诗</a:t>
            </a:r>
            <a:r>
              <a:rPr lang="zh-CN" altLang="en-US" sz="1600" b="1" dirty="0">
                <a:solidFill>
                  <a:srgbClr val="002060"/>
                </a:solidFill>
              </a:rPr>
              <a:t>中的改写</a:t>
            </a:r>
            <a:endParaRPr lang="en-US" altLang="zh-CN" sz="16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2060"/>
                </a:solidFill>
              </a:rPr>
              <a:t>结语</a:t>
            </a:r>
            <a:endParaRPr lang="en-US" altLang="zh-CN" sz="1600" b="1" dirty="0">
              <a:solidFill>
                <a:srgbClr val="00206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68800A9-2AEF-1478-7FA7-C6B3E7D5B097}"/>
              </a:ext>
            </a:extLst>
          </p:cNvPr>
          <p:cNvSpPr txBox="1"/>
          <p:nvPr/>
        </p:nvSpPr>
        <p:spPr>
          <a:xfrm>
            <a:off x="1619672" y="2852936"/>
            <a:ext cx="7034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811C17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研究</a:t>
            </a:r>
            <a:r>
              <a:rPr lang="zh-CN" altLang="zh-CN" sz="1600" b="1" dirty="0">
                <a:solidFill>
                  <a:srgbClr val="811C17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endParaRPr lang="en-US" altLang="zh-CN" sz="1600" b="1" dirty="0">
              <a:solidFill>
                <a:srgbClr val="811C17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600" b="1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“中国斧”与“美国斧”相遇的客观环境是什么？</a:t>
            </a:r>
            <a:endParaRPr lang="en-US" altLang="zh-CN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600" b="1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“伐柯其则”</a:t>
            </a:r>
            <a:r>
              <a:rPr lang="zh-CN" altLang="en-US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为何能</a:t>
            </a:r>
            <a:r>
              <a:rPr lang="zh-CN" altLang="zh-CN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成为中美诗学传统共有的革新章法？</a:t>
            </a:r>
            <a:endParaRPr lang="en-US" altLang="zh-CN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1600" b="1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“伐柯之斧”这一中国文化意象是如何在美国现代诗中进行变异改写的</a:t>
            </a:r>
            <a:r>
              <a:rPr lang="zh-CN" altLang="zh-CN" sz="1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US" altLang="zh-CN" sz="16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arenR" startAt="4"/>
            </a:pPr>
            <a:r>
              <a:rPr lang="zh-CN" alt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如何理解美国桂冠诗人</a:t>
            </a:r>
            <a:r>
              <a:rPr lang="zh-CN" altLang="zh-CN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霍华德·奈莫洛夫</a:t>
            </a:r>
            <a:r>
              <a:rPr lang="zh-CN" alt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的诗作“致陆机”？</a:t>
            </a:r>
            <a:endParaRPr lang="en-US" altLang="zh-CN" sz="1600" b="1" dirty="0" smtClean="0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arenR" startAt="4"/>
            </a:pPr>
            <a:r>
              <a:rPr lang="zh-CN" alt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如何理解美国深层生态学桂冠诗人</a:t>
            </a:r>
            <a:r>
              <a:rPr lang="zh-CN" alt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加里</a:t>
            </a:r>
            <a:r>
              <a:rPr lang="zh-CN" altLang="zh-CN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斯奈德的标题诗“斧柄”？</a:t>
            </a:r>
            <a:endParaRPr lang="zh-CN" altLang="en-US" sz="1600" b="1" dirty="0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4B4B1705-B323-DD67-05EA-6BA4AE4DEE5F}"/>
              </a:ext>
            </a:extLst>
          </p:cNvPr>
          <p:cNvSpPr txBox="1"/>
          <p:nvPr/>
        </p:nvSpPr>
        <p:spPr>
          <a:xfrm>
            <a:off x="1043608" y="5301208"/>
            <a:ext cx="7560840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谭琼琳</a:t>
            </a:r>
            <a:r>
              <a:rPr lang="zh-CN" altLang="en-US" sz="1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16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伐柯之斧：美国现代诗中的革新章法与文化传承之斧</a:t>
            </a:r>
            <a:r>
              <a:rPr lang="zh-CN" altLang="en-US" sz="1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zh-CN" sz="16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中国比较文学</a:t>
            </a:r>
            <a:r>
              <a:rPr lang="en-US" altLang="zh-CN" sz="1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en-US" altLang="zh-CN" sz="16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1600" b="1" kern="1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zh-CN" altLang="zh-CN" sz="1600" b="1" kern="1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年第</a:t>
            </a:r>
            <a:r>
              <a:rPr lang="en-US" altLang="zh-CN" sz="1600" b="1" kern="1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600" b="1" kern="1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期第</a:t>
            </a:r>
            <a:r>
              <a:rPr lang="en-US" altLang="zh-CN" sz="1600" b="1" kern="1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14-31</a:t>
            </a:r>
            <a:r>
              <a:rPr lang="zh-CN" altLang="zh-CN" sz="1600" b="1" kern="1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页</a:t>
            </a:r>
            <a:r>
              <a:rPr lang="zh-CN" altLang="zh-CN" sz="16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16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主持人的话：</a:t>
            </a:r>
            <a:r>
              <a:rPr lang="zh-CN" altLang="zh-CN" sz="16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学术前沿：中西文本的诠释与调适】</a:t>
            </a:r>
            <a:endParaRPr lang="zh-CN" altLang="zh-CN" sz="16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76909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FD2EA7-CA60-42CC-84CB-6BDBA2525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20" y="692696"/>
            <a:ext cx="4967287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In all the many times I have read your poems,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Or treatise, where the art of letters turns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to the inspection of </a:t>
            </a:r>
            <a:r>
              <a:rPr lang="en-US" altLang="zh-CN" sz="1600" b="1" dirty="0">
                <a:solidFill>
                  <a:srgbClr val="CC0000"/>
                </a:solidFill>
              </a:rPr>
              <a:t>itself—the theme</a:t>
            </a:r>
            <a:endParaRPr lang="zh-CN" altLang="zh-CN" sz="16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>
                <a:solidFill>
                  <a:srgbClr val="CC0000"/>
                </a:solidFill>
              </a:rPr>
              <a:t>(I take your phrase) of how to hold the axe</a:t>
            </a:r>
            <a:endParaRPr lang="zh-CN" altLang="zh-CN" sz="16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>
                <a:solidFill>
                  <a:srgbClr val="CC0000"/>
                </a:solidFill>
              </a:rPr>
              <a:t>To make its handle</a:t>
            </a:r>
            <a:r>
              <a:rPr lang="en-US" altLang="zh-CN" sz="1600" b="1" dirty="0"/>
              <a:t>, —your words have not failed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To move me with their </a:t>
            </a:r>
            <a:r>
              <a:rPr lang="en-US" altLang="zh-CN" sz="1600" b="1" dirty="0">
                <a:solidFill>
                  <a:srgbClr val="CC0000"/>
                </a:solidFill>
              </a:rPr>
              <a:t>justice</a:t>
            </a:r>
            <a:r>
              <a:rPr lang="en-US" altLang="zh-CN" sz="1600" b="1" dirty="0"/>
              <a:t> and their </a:t>
            </a:r>
            <a:r>
              <a:rPr lang="en-US" altLang="zh-CN" sz="1600" b="1" dirty="0">
                <a:solidFill>
                  <a:srgbClr val="CC0000"/>
                </a:solidFill>
              </a:rPr>
              <a:t>strength</a:t>
            </a:r>
            <a:r>
              <a:rPr lang="en-US" altLang="zh-CN" sz="1600" b="1" dirty="0"/>
              <a:t>,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Their manner </a:t>
            </a:r>
            <a:r>
              <a:rPr lang="en-US" altLang="zh-CN" sz="1600" b="1" dirty="0">
                <a:solidFill>
                  <a:srgbClr val="CC0000"/>
                </a:solidFill>
              </a:rPr>
              <a:t>gentle</a:t>
            </a:r>
            <a:r>
              <a:rPr lang="en-US" altLang="zh-CN" sz="1600" b="1" dirty="0"/>
              <a:t> as their substance is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Fastidious and severe. You frighten me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When you describe the dangers of our course,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And then you bring, </a:t>
            </a:r>
            <a:r>
              <a:rPr lang="en-US" altLang="zh-CN" sz="1600" b="1" dirty="0">
                <a:solidFill>
                  <a:srgbClr val="CC0000"/>
                </a:solidFill>
              </a:rPr>
              <a:t>by precept and example</a:t>
            </a:r>
            <a:r>
              <a:rPr lang="en-US" altLang="zh-CN" sz="1600" b="1" dirty="0"/>
              <a:t>,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Assurance that a reach of mastery,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Some still, reed-hidden and reflective stream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Where the heron fishes in his own image,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Always exists.</a:t>
            </a:r>
            <a:endParaRPr lang="zh-CN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53BC07-2D3C-4E62-8879-9D75E9E13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33" y="908720"/>
            <a:ext cx="3311525" cy="389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zh-CN" sz="1600" b="1" dirty="0"/>
              <a:t>陆机在《文赋》序言中所说的“至于操斧伐柯，虽取则不远”</a:t>
            </a:r>
            <a:r>
              <a:rPr lang="zh-CN" altLang="en-US" sz="1600" b="1" dirty="0"/>
              <a:t>，</a:t>
            </a:r>
            <a:r>
              <a:rPr lang="zh-CN" altLang="zh-CN" sz="1600" b="1" dirty="0"/>
              <a:t>在</a:t>
            </a:r>
            <a:r>
              <a:rPr lang="zh-CN" altLang="zh-CN" sz="1600" b="1" dirty="0">
                <a:solidFill>
                  <a:srgbClr val="811C17"/>
                </a:solidFill>
              </a:rPr>
              <a:t>奈莫洛夫诗中成功地内化为“如何操斧伐柯的主题” </a:t>
            </a:r>
            <a:r>
              <a:rPr lang="zh-CN" altLang="zh-CN" sz="1600" b="1" dirty="0"/>
              <a:t>。</a:t>
            </a:r>
            <a:endParaRPr lang="en-US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zh-CN" altLang="zh-CN" sz="1600" b="1" dirty="0"/>
              <a:t>奈莫洛夫被陆机的创作技艺观点所打动，因为《文赋》中的文字充满了“公正” 与“力量”</a:t>
            </a:r>
            <a:r>
              <a:rPr lang="zh-CN" altLang="en-US" sz="1600" b="1" dirty="0"/>
              <a:t>，</a:t>
            </a:r>
            <a:r>
              <a:rPr lang="zh-CN" altLang="zh-CN" sz="1600" b="1" dirty="0"/>
              <a:t>方式“温和”，尽管主旨内容“苛刻严厉”；与此同时，奈莫洛夫也被《文赋》中的“箴言与例证”所折服，坚信总是可以达到技艺精湛的地步</a:t>
            </a:r>
            <a:r>
              <a:rPr lang="zh-CN" altLang="en-US" sz="1600" b="1" dirty="0"/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255F6B7-2906-2CB1-4460-FD1969842667}"/>
              </a:ext>
            </a:extLst>
          </p:cNvPr>
          <p:cNvSpPr txBox="1"/>
          <p:nvPr/>
        </p:nvSpPr>
        <p:spPr>
          <a:xfrm>
            <a:off x="318220" y="5373216"/>
            <a:ext cx="8718276" cy="70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“无数次，我翻阅您的诗文</a:t>
            </a:r>
            <a:r>
              <a:rPr lang="zh-CN" altLang="zh-CN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/ 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或著述，《文赋》成为检验</a:t>
            </a:r>
            <a:r>
              <a:rPr lang="zh-CN" altLang="zh-CN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/ 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自身的标准—主题</a:t>
            </a:r>
            <a:r>
              <a:rPr lang="zh-CN" altLang="zh-CN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/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（借用您的术语）如何操斧</a:t>
            </a:r>
            <a:r>
              <a:rPr lang="zh-CN" altLang="zh-CN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/ 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伐柯”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106445979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xmlns="" id="{B4C09910-6005-41B6-A451-EB34BE0C4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836712"/>
            <a:ext cx="849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zh-CN" sz="1600" b="1" dirty="0"/>
              <a:t>对照《文赋》这几句关于写作状态的建议，我们再反观下面奈莫洛夫的诗句，就可以理解诗人从“既非行动，也非思想”（</a:t>
            </a:r>
            <a:r>
              <a:rPr lang="en-US" altLang="zh-CN" sz="1600" b="1" dirty="0"/>
              <a:t>Neither action nor thought</a:t>
            </a:r>
            <a:r>
              <a:rPr lang="zh-CN" altLang="zh-CN" sz="1600" b="1" dirty="0"/>
              <a:t>）到“更高贵的行动，更纯粹的思想”这一转化过程的奥秘：</a:t>
            </a:r>
            <a:endParaRPr lang="zh-CN" altLang="en-US" sz="1600" b="1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C51EBB23-032B-46E3-A1A6-C1420C310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77" y="2276872"/>
            <a:ext cx="460851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dirty="0"/>
              <a:t>                      </a:t>
            </a:r>
            <a:r>
              <a:rPr lang="en-US" altLang="zh-CN" sz="1600" b="1" dirty="0">
                <a:solidFill>
                  <a:srgbClr val="C00000"/>
                </a:solidFill>
              </a:rPr>
              <a:t>Neither action nor thought</a:t>
            </a:r>
            <a:r>
              <a:rPr lang="en-US" altLang="zh-CN" sz="1600" b="1" dirty="0"/>
              <a:t>,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Only the concentration of our speech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In fineness and in strength (</a:t>
            </a:r>
            <a:r>
              <a:rPr lang="en-US" altLang="zh-CN" sz="1600" b="1" dirty="0">
                <a:solidFill>
                  <a:srgbClr val="006600"/>
                </a:solidFill>
              </a:rPr>
              <a:t>your axe again</a:t>
            </a:r>
            <a:r>
              <a:rPr lang="en-US" altLang="zh-CN" sz="1600" b="1" dirty="0"/>
              <a:t>),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Till it can carry, in those other minds,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>
                <a:solidFill>
                  <a:srgbClr val="C00000"/>
                </a:solidFill>
              </a:rPr>
              <a:t>A nobler action, and a purer thought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A82AC44B-5AE6-4E91-8CF0-6BE2F56C5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994" y="2316560"/>
            <a:ext cx="371316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1600" b="1" dirty="0">
                <a:latin typeface="Calibri" panose="020F0502020204030204" pitchFamily="34" charset="0"/>
              </a:rPr>
              <a:t>            </a:t>
            </a:r>
            <a:r>
              <a:rPr lang="zh-CN" altLang="zh-CN" sz="1600" b="1" dirty="0">
                <a:solidFill>
                  <a:srgbClr val="811C17"/>
                </a:solidFill>
                <a:latin typeface="Calibri" panose="020F0502020204030204" pitchFamily="34" charset="0"/>
              </a:rPr>
              <a:t>既非行动，也非思想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1600" b="1" dirty="0">
                <a:latin typeface="Calibri" panose="020F0502020204030204" pitchFamily="34" charset="0"/>
              </a:rPr>
              <a:t>只有专注我们的语言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1600" b="1" dirty="0">
                <a:latin typeface="Calibri" panose="020F0502020204030204" pitchFamily="34" charset="0"/>
              </a:rPr>
              <a:t>精微与力量（又是您的斧子）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1600" b="1" dirty="0">
                <a:latin typeface="Calibri" panose="020F0502020204030204" pitchFamily="34" charset="0"/>
              </a:rPr>
              <a:t>直到语言能将他人的智慧带来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1600" b="1" dirty="0">
                <a:solidFill>
                  <a:srgbClr val="811C17"/>
                </a:solidFill>
                <a:latin typeface="Calibri" panose="020F0502020204030204" pitchFamily="34" charset="0"/>
              </a:rPr>
              <a:t>更高贵的行动，更纯粹的思想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EE0B7DC9-CC00-4F61-86DD-337EC5DB4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496495"/>
            <a:ext cx="8208962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zh-CN" sz="1600" b="1" dirty="0"/>
              <a:t>换句话说，这一奥秘就隐藏在括号中—“</a:t>
            </a:r>
            <a:r>
              <a:rPr lang="en-US" altLang="zh-CN" sz="1600" b="1" dirty="0"/>
              <a:t>(your axe again)</a:t>
            </a:r>
            <a:r>
              <a:rPr lang="zh-CN" altLang="zh-CN" sz="1600" b="1" dirty="0"/>
              <a:t>”，诗人想操斧伐柯，借用他人的智慧将自己的语言锤炼，只有这样才能达到下笔有神，一如陆机所云：“罄澄心以凝思，眇众虑而为言。笼天地于形内，挫万物于笔端。”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314672757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CC52CD03-E0AE-4752-B4E3-10362994B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26009"/>
            <a:ext cx="54737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1600" b="1" dirty="0">
                <a:solidFill>
                  <a:srgbClr val="811C17"/>
                </a:solidFill>
              </a:rPr>
              <a:t>How fine the Chinese day! </a:t>
            </a:r>
            <a:r>
              <a:rPr lang="en-US" altLang="zh-CN" sz="1600" b="1" dirty="0"/>
              <a:t>Delicate, jeweled,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Exactly spaced, peaceably tense with life.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I shall pretend to be a poet all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/>
              <a:t>This afternoon, a Chinese poet, and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>
                <a:solidFill>
                  <a:srgbClr val="811C17"/>
                </a:solidFill>
              </a:rPr>
              <a:t>My marvelous words must bring the springtime in</a:t>
            </a:r>
            <a:endParaRPr lang="zh-CN" altLang="zh-CN" sz="1600" b="1" dirty="0">
              <a:solidFill>
                <a:srgbClr val="811C17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>
                <a:solidFill>
                  <a:srgbClr val="811C17"/>
                </a:solidFill>
              </a:rPr>
              <a:t>And the great tree of speech to flower</a:t>
            </a:r>
            <a:endParaRPr lang="zh-CN" altLang="zh-CN" sz="1600" b="1" dirty="0">
              <a:solidFill>
                <a:srgbClr val="811C17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>
                <a:solidFill>
                  <a:srgbClr val="811C17"/>
                </a:solidFill>
              </a:rPr>
              <a:t>Between the two realms of heaven and earth</a:t>
            </a:r>
            <a:r>
              <a:rPr lang="en-US" altLang="zh-CN" sz="1600" b="1" dirty="0"/>
              <a:t>. So now</a:t>
            </a:r>
            <a:endParaRPr lang="zh-CN" altLang="zh-CN" sz="1600" b="1" dirty="0"/>
          </a:p>
          <a:p>
            <a:pPr eaLnBrk="1" hangingPunct="1">
              <a:lnSpc>
                <a:spcPct val="130000"/>
              </a:lnSpc>
            </a:pPr>
            <a:r>
              <a:rPr lang="en-US" altLang="zh-CN" sz="1600" b="1" dirty="0">
                <a:solidFill>
                  <a:srgbClr val="0070C0"/>
                </a:solidFill>
              </a:rPr>
              <a:t>Goodbye, Lu Chi, and thank you for your poem</a:t>
            </a:r>
            <a:r>
              <a:rPr lang="en-US" altLang="zh-CN" sz="1600" b="1" dirty="0"/>
              <a:t>.</a:t>
            </a:r>
            <a:endParaRPr lang="zh-CN" altLang="en-US" sz="1600" b="1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2706D043-571F-4ABC-80D2-A60FD8036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1126009"/>
            <a:ext cx="3024187" cy="293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zh-CN" sz="1600" b="1" dirty="0"/>
              <a:t>诗人的角色发生了变化，已然化身为一名中国诗人，并由衷感到“这是中国多么美妙的一天！” “我的奇妙文字必会春意盎然</a:t>
            </a:r>
            <a:r>
              <a:rPr lang="en-US" altLang="zh-CN" sz="1600" b="1" dirty="0"/>
              <a:t> /</a:t>
            </a:r>
            <a:r>
              <a:rPr lang="zh-CN" altLang="zh-CN" sz="1600" b="1" dirty="0"/>
              <a:t>语言之大树花开灿烂</a:t>
            </a:r>
            <a:r>
              <a:rPr lang="en-US" altLang="zh-CN" sz="1600" b="1" dirty="0"/>
              <a:t> /</a:t>
            </a:r>
            <a:r>
              <a:rPr lang="zh-CN" altLang="zh-CN" sz="1600" b="1" dirty="0"/>
              <a:t>于天地之间”</a:t>
            </a:r>
            <a:r>
              <a:rPr lang="zh-CN" altLang="en-US" sz="1600" b="1" dirty="0"/>
              <a:t>，故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诗歌结尾的一句“陆机，谢谢您的诗文” 是对陆机《文赋》英译在美国的传播影响做了最好的诠释。</a:t>
            </a:r>
            <a:r>
              <a:rPr lang="zh-CN" altLang="zh-CN" sz="1600" b="1" dirty="0"/>
              <a:t> </a:t>
            </a:r>
            <a:endParaRPr lang="en-US" altLang="zh-CN" sz="16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E26CC78C-1FDA-4D41-BF9E-1294C0570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57" y="4509120"/>
            <a:ext cx="85328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zh-CN" sz="1600" b="1" dirty="0"/>
              <a:t>这也印证了《文赋》所揭示的诗与赋之本质：“诗缘情而绮靡，赋体物而浏亮。”也就是说，“诗因情而生，要求文辞优美，赋描写物象，要求语言清晰明畅。”诗人觉得自己达到此境界，应归功于陆机的《文赋》，让他学会了“鬼斧神工”的技艺。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256771835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FFE8F3-E352-4E21-B6FF-8D28146F8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836712"/>
            <a:ext cx="835342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rgbClr val="811C17"/>
                </a:solidFill>
              </a:rPr>
              <a:t>结语</a:t>
            </a:r>
            <a:endParaRPr lang="en-US" altLang="zh-CN" sz="1600" b="1" dirty="0">
              <a:solidFill>
                <a:srgbClr val="811C17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正因为“斧”是中美文化各自的象征符号，有着一定的共性，所以，在主体进行符号阐释的过程中，“斧”自然能在异域文化的环境中具有符号适应的特征，有着供养其暗自生长的环境。</a:t>
            </a:r>
            <a:endParaRPr lang="en-US" altLang="zh-CN" sz="1600" b="1" dirty="0"/>
          </a:p>
          <a:p>
            <a:pPr eaLnBrk="1" hangingPunct="1">
              <a:lnSpc>
                <a:spcPct val="150000"/>
              </a:lnSpc>
            </a:pPr>
            <a:endParaRPr lang="en-US" altLang="zh-CN" sz="1600" b="1" dirty="0"/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陆机在《文赋》中将 “伐柯伐柯，其则不远”的诗句上升至文学创作的实践标准与理论原则，适应世界上各语言的文学创作，因此具有普遍意义。这就是陈世骧教授于</a:t>
            </a:r>
            <a:r>
              <a:rPr lang="en-US" altLang="zh-CN" sz="1600" b="1" dirty="0"/>
              <a:t>1948</a:t>
            </a:r>
            <a:r>
              <a:rPr lang="zh-CN" altLang="zh-CN" sz="1600" b="1" dirty="0"/>
              <a:t>年将《文赋》翻译成英语后在英语世界引起轰动，并引发学者和诗人们对《文赋》进行效仿、改写的深层原因。</a:t>
            </a:r>
            <a:endParaRPr lang="en-US" altLang="zh-CN" sz="1600" b="1" dirty="0"/>
          </a:p>
          <a:p>
            <a:pPr eaLnBrk="1" hangingPunct="1">
              <a:lnSpc>
                <a:spcPct val="150000"/>
              </a:lnSpc>
            </a:pPr>
            <a:endParaRPr lang="en-US" altLang="zh-CN" sz="1600" b="1" dirty="0"/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“中国斧”与“美国斧”有着相似的文化功能与象征意义，而且“中国斧”的意象、词源意义、文化象征又契合了美国现代诗歌“革新”的理念，因此，“中国斧”是美国现代诗歌的革新之斧；而中美之斧则是中美诗学传统文化的成型利器。</a:t>
            </a:r>
            <a:endParaRPr lang="zh-CN" altLang="en-US" sz="16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612961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>
            <a:extLst>
              <a:ext uri="{FF2B5EF4-FFF2-40B4-BE49-F238E27FC236}">
                <a16:creationId xmlns:a16="http://schemas.microsoft.com/office/drawing/2014/main" xmlns="" id="{339B7B22-953E-58CB-83DB-F8091C202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764704"/>
            <a:ext cx="360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811C17"/>
                </a:solidFill>
                <a:latin typeface="Arial" panose="020B0604020202020204" pitchFamily="34" charset="0"/>
              </a:rPr>
              <a:t>Assignment for Next Week</a:t>
            </a:r>
            <a:endParaRPr lang="zh-CN" altLang="en-US" sz="1800" b="1" dirty="0">
              <a:solidFill>
                <a:srgbClr val="811C17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6467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4671141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61764" y="188641"/>
            <a:ext cx="8820472" cy="6552729"/>
            <a:chOff x="161764" y="188641"/>
            <a:chExt cx="8820472" cy="6552729"/>
          </a:xfrm>
        </p:grpSpPr>
        <p:sp>
          <p:nvSpPr>
            <p:cNvPr id="19" name="圆角矩形 18"/>
            <p:cNvSpPr/>
            <p:nvPr/>
          </p:nvSpPr>
          <p:spPr>
            <a:xfrm>
              <a:off x="161764" y="188641"/>
              <a:ext cx="8820472" cy="6552728"/>
            </a:xfrm>
            <a:prstGeom prst="roundRect">
              <a:avLst>
                <a:gd name="adj" fmla="val 2545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1"/>
            <p:cNvSpPr/>
            <p:nvPr/>
          </p:nvSpPr>
          <p:spPr>
            <a:xfrm>
              <a:off x="161764" y="4077073"/>
              <a:ext cx="8820472" cy="2664297"/>
            </a:xfrm>
            <a:custGeom>
              <a:avLst/>
              <a:gdLst/>
              <a:ahLst/>
              <a:cxnLst/>
              <a:rect l="l" t="t" r="r" b="b"/>
              <a:pathLst>
                <a:path w="8820472" h="2664297">
                  <a:moveTo>
                    <a:pt x="0" y="0"/>
                  </a:moveTo>
                  <a:lnTo>
                    <a:pt x="8820472" y="0"/>
                  </a:lnTo>
                  <a:lnTo>
                    <a:pt x="8820472" y="2497530"/>
                  </a:lnTo>
                  <a:cubicBezTo>
                    <a:pt x="8820472" y="2589633"/>
                    <a:pt x="8745808" y="2664297"/>
                    <a:pt x="8653705" y="2664297"/>
                  </a:cubicBezTo>
                  <a:lnTo>
                    <a:pt x="166767" y="2664297"/>
                  </a:lnTo>
                  <a:cubicBezTo>
                    <a:pt x="74664" y="2664297"/>
                    <a:pt x="0" y="2589633"/>
                    <a:pt x="0" y="2497530"/>
                  </a:cubicBez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87724" y="5085184"/>
              <a:ext cx="4752528" cy="956971"/>
            </a:xfrm>
            <a:prstGeom prst="rect">
              <a:avLst/>
            </a:prstGeom>
          </p:spPr>
        </p:pic>
        <p:pic>
          <p:nvPicPr>
            <p:cNvPr id="7" name="图片 16" descr="终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t="33978" r="13554" b="39308"/>
            <a:stretch>
              <a:fillRect/>
            </a:stretch>
          </p:blipFill>
          <p:spPr>
            <a:xfrm>
              <a:off x="4011137" y="6141889"/>
              <a:ext cx="1424959" cy="5274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087724" y="2638309"/>
              <a:ext cx="4536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rgbClr val="811C17"/>
                  </a:solidFill>
                  <a:effectLst>
                    <a:reflection blurRad="6350" stA="60000" endA="900" endPos="60000" dist="29997" dir="5400000" sy="-100000" algn="bl" rotWithShape="0"/>
                  </a:effectLst>
                </a:rPr>
                <a:t>THANK  YOU </a:t>
              </a:r>
              <a:endParaRPr lang="zh-CN" altLang="en-US" sz="4800" b="1" dirty="0">
                <a:solidFill>
                  <a:srgbClr val="811C17"/>
                </a:solidFill>
                <a:effectLst>
                  <a:reflection blurRad="6350" stA="60000" endA="900" endPos="60000" dist="29997" dir="5400000" sy="-100000" algn="bl" rotWithShape="0"/>
                </a:effectLst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7668344" y="2234372"/>
              <a:ext cx="0" cy="2346756"/>
            </a:xfrm>
            <a:prstGeom prst="line">
              <a:avLst/>
            </a:prstGeom>
            <a:ln w="82550" cap="rnd">
              <a:solidFill>
                <a:srgbClr val="811C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 flipV="1">
            <a:off x="1043608" y="0"/>
            <a:ext cx="0" cy="1800200"/>
          </a:xfrm>
          <a:prstGeom prst="line">
            <a:avLst/>
          </a:prstGeom>
          <a:ln w="82550" cap="rnd">
            <a:solidFill>
              <a:srgbClr val="811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1446946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05E6EDF-3D43-40E6-ABA1-192C3266EDEC}"/>
              </a:ext>
            </a:extLst>
          </p:cNvPr>
          <p:cNvSpPr txBox="1"/>
          <p:nvPr/>
        </p:nvSpPr>
        <p:spPr>
          <a:xfrm>
            <a:off x="323528" y="620688"/>
            <a:ext cx="8280920" cy="514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811C17"/>
                </a:solidFill>
              </a:rPr>
              <a:t>一、伐柯之斧、伐柯其则与诗歌技巧</a:t>
            </a:r>
            <a:endParaRPr lang="en-US" altLang="zh-CN" sz="1600" b="1" dirty="0">
              <a:solidFill>
                <a:srgbClr val="811C17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《诗经》中的</a:t>
            </a:r>
            <a:r>
              <a:rPr lang="zh-CN" altLang="zh-CN" sz="1600" b="1" dirty="0">
                <a:latin typeface="Arial" charset="0"/>
              </a:rPr>
              <a:t>《</a:t>
            </a:r>
            <a:r>
              <a:rPr lang="zh-CN" altLang="en-US" sz="1600" b="1" dirty="0">
                <a:latin typeface="Arial" charset="0"/>
              </a:rPr>
              <a:t>国风</a:t>
            </a:r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zh-CN" altLang="zh-CN" sz="1600" b="1" dirty="0">
                <a:latin typeface="Arial" charset="0"/>
              </a:rPr>
              <a:t>豳风</a:t>
            </a:r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zh-CN" altLang="zh-CN" sz="1600" b="1" dirty="0">
                <a:latin typeface="Arial" charset="0"/>
              </a:rPr>
              <a:t>伐柯》</a:t>
            </a:r>
            <a:r>
              <a:rPr lang="zh-CN" altLang="en-US" sz="1600" b="1" dirty="0">
                <a:latin typeface="Arial" charset="0"/>
              </a:rPr>
              <a:t>：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“伐柯伐柯，其则不远”</a:t>
            </a:r>
            <a:r>
              <a:rPr lang="zh-CN" alt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（源头）</a:t>
            </a:r>
            <a:endParaRPr lang="en-US" altLang="zh-CN" sz="1600" b="1" dirty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    </a:t>
            </a:r>
            <a:r>
              <a:rPr lang="zh-CN" altLang="zh-CN" sz="1600" b="1" dirty="0"/>
              <a:t>伐柯如何？匪斧不克。取妻如何？匪媒不得。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zh-CN" altLang="zh-CN" sz="1600" b="1" dirty="0">
                <a:solidFill>
                  <a:schemeClr val="accent5">
                    <a:lumMod val="75000"/>
                  </a:schemeClr>
                </a:solidFill>
              </a:rPr>
              <a:t>伐柯伐柯，其则不远</a:t>
            </a:r>
            <a:r>
              <a:rPr lang="zh-CN" altLang="zh-CN" sz="1600" b="1" dirty="0"/>
              <a:t>。我觏之子，笾豆有践。</a:t>
            </a:r>
            <a:endParaRPr lang="en-US" altLang="zh-CN" sz="1600" b="1" dirty="0"/>
          </a:p>
          <a:p>
            <a:pPr>
              <a:lnSpc>
                <a:spcPct val="120000"/>
              </a:lnSpc>
            </a:pPr>
            <a:endParaRPr lang="en-US" altLang="zh-CN" sz="1600" b="1" dirty="0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</a:rPr>
              <a:t>表层意义：</a:t>
            </a:r>
            <a:r>
              <a:rPr lang="zh-CN" altLang="en-US" sz="1600" b="1" dirty="0">
                <a:solidFill>
                  <a:srgbClr val="002060"/>
                </a:solidFill>
              </a:rPr>
              <a:t>适合</a:t>
            </a:r>
            <a:endParaRPr lang="en-US" altLang="zh-CN" sz="16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600" b="1" dirty="0"/>
              <a:t>用斧头按照手中的斧柄样式去砍伐制作新斧柄的木材，强调的是“适合”度，新“斧柄”必须与“斧头”配套，才是一把适合砍伐的有效之“斧”。同理，男子找妻，如同斧头</a:t>
            </a:r>
            <a:r>
              <a:rPr lang="en-US" altLang="zh-CN" sz="1600" b="1" dirty="0"/>
              <a:t> </a:t>
            </a:r>
            <a:r>
              <a:rPr lang="zh-CN" altLang="en-US" sz="1600" b="1" dirty="0"/>
              <a:t>（</a:t>
            </a:r>
            <a:r>
              <a:rPr lang="zh-CN" altLang="zh-CN" sz="1600" b="1" dirty="0"/>
              <a:t>“丈夫”</a:t>
            </a:r>
            <a:r>
              <a:rPr lang="zh-CN" altLang="en-US" sz="1600" b="1" dirty="0"/>
              <a:t>）</a:t>
            </a:r>
            <a:r>
              <a:rPr lang="zh-CN" altLang="zh-CN" sz="1600" b="1" dirty="0"/>
              <a:t>配斧柄</a:t>
            </a:r>
            <a:r>
              <a:rPr lang="zh-CN" altLang="en-US" sz="1600" b="1" dirty="0"/>
              <a:t>（</a:t>
            </a:r>
            <a:r>
              <a:rPr lang="zh-CN" altLang="zh-CN" sz="1600" b="1" dirty="0"/>
              <a:t>“妻子”</a:t>
            </a:r>
            <a:r>
              <a:rPr lang="zh-CN" altLang="en-US" sz="1600" b="1" dirty="0"/>
              <a:t>）</a:t>
            </a:r>
            <a:r>
              <a:rPr lang="zh-CN" altLang="zh-CN" sz="1600" b="1" dirty="0"/>
              <a:t>，讲究的也是“舒适”度。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altLang="zh-CN" sz="1600" b="1" dirty="0"/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</a:rPr>
              <a:t>深层意义：</a:t>
            </a:r>
            <a:r>
              <a:rPr lang="zh-CN" altLang="en-US" sz="1600" b="1" dirty="0">
                <a:solidFill>
                  <a:srgbClr val="002060"/>
                </a:solidFill>
              </a:rPr>
              <a:t>原则、法则</a:t>
            </a:r>
            <a:endParaRPr lang="en-US" altLang="zh-CN" sz="16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《伐柯》中的“匪媒不得”“我觏之子，笾豆有践”例证了中国古时聘娶婚所遵循的娶妻礼仪法则</a:t>
            </a:r>
            <a:r>
              <a:rPr lang="zh-CN" altLang="en-US" sz="1600" b="1" dirty="0"/>
              <a:t>。</a:t>
            </a:r>
            <a:r>
              <a:rPr lang="zh-CN" altLang="zh-CN" sz="1600" b="1" dirty="0"/>
              <a:t>这与“伐柯伐柯，其则不远”同出一辙，讲究原则的重要性。这种遵循某一特定环境的原则反映在文学创作中就是</a:t>
            </a:r>
            <a:r>
              <a:rPr lang="zh-CN" altLang="zh-CN" sz="1600" b="1" dirty="0">
                <a:solidFill>
                  <a:schemeClr val="accent6">
                    <a:lumMod val="50000"/>
                  </a:schemeClr>
                </a:solidFill>
              </a:rPr>
              <a:t>作家创作的技艺</a:t>
            </a:r>
            <a:r>
              <a:rPr lang="zh-CN" altLang="zh-CN" sz="1600" dirty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4501946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in8\AppData\Roaming\Tencent\Users\1207799751\QQ\WinTemp\RichOle\XVU4E9WF)6IY%[T3)G%]X7E.png">
            <a:extLst>
              <a:ext uri="{FF2B5EF4-FFF2-40B4-BE49-F238E27FC236}">
                <a16:creationId xmlns:a16="http://schemas.microsoft.com/office/drawing/2014/main" xmlns="" id="{CD047754-2975-47D2-AE04-9250931FA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95701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win8\AppData\Roaming\Tencent\Users\1207799751\QQ\WinTemp\RichOle\51IXF%G32})ZN7GS75CY$_3.png">
            <a:extLst>
              <a:ext uri="{FF2B5EF4-FFF2-40B4-BE49-F238E27FC236}">
                <a16:creationId xmlns:a16="http://schemas.microsoft.com/office/drawing/2014/main" xmlns="" id="{0DEDF638-E98D-4849-9E4E-164864957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6477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66764983-DFA1-4B9A-A03F-C24618911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767408"/>
            <a:ext cx="3484737" cy="337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rgbClr val="000066"/>
                </a:solidFill>
                <a:latin typeface="Calibri" panose="020F0502020204030204" pitchFamily="34" charset="0"/>
              </a:rPr>
              <a:t>“斧” 的基本义</a:t>
            </a:r>
            <a:endParaRPr lang="en-US" altLang="zh-CN" sz="1600" b="1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>
                <a:solidFill>
                  <a:srgbClr val="811C17"/>
                </a:solidFill>
                <a:latin typeface="Calibri" panose="020F0502020204030204" pitchFamily="34" charset="0"/>
              </a:rPr>
              <a:t>砍削树或木头的生产工具</a:t>
            </a:r>
            <a:endParaRPr lang="en-US" altLang="zh-CN" sz="1600" b="1" dirty="0">
              <a:solidFill>
                <a:srgbClr val="811C17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>
                <a:latin typeface="Calibri" panose="020F0502020204030204" pitchFamily="34" charset="0"/>
              </a:rPr>
              <a:t>斧</a:t>
            </a:r>
            <a:r>
              <a:rPr lang="zh-CN" altLang="en-US" sz="1600" b="1" dirty="0">
                <a:latin typeface="Calibri" panose="020F0502020204030204" pitchFamily="34" charset="0"/>
              </a:rPr>
              <a:t>：</a:t>
            </a:r>
            <a:r>
              <a:rPr lang="zh-CN" altLang="zh-CN" sz="1600" b="1" dirty="0">
                <a:latin typeface="Calibri" panose="020F0502020204030204" pitchFamily="34" charset="0"/>
              </a:rPr>
              <a:t>斫也，从今父声</a:t>
            </a:r>
            <a:endParaRPr lang="en-US" altLang="zh-CN" sz="16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>
                <a:latin typeface="Calibri" panose="020F0502020204030204" pitchFamily="34" charset="0"/>
              </a:rPr>
              <a:t>斤</a:t>
            </a:r>
            <a:r>
              <a:rPr lang="zh-CN" altLang="en-US" sz="1600" b="1" dirty="0">
                <a:latin typeface="Calibri" panose="020F0502020204030204" pitchFamily="34" charset="0"/>
              </a:rPr>
              <a:t>：</a:t>
            </a:r>
            <a:r>
              <a:rPr lang="zh-CN" altLang="zh-CN" sz="1600" b="1" dirty="0">
                <a:latin typeface="Calibri" panose="020F0502020204030204" pitchFamily="34" charset="0"/>
              </a:rPr>
              <a:t>斫木斧也</a:t>
            </a:r>
            <a:endParaRPr lang="en-US" altLang="zh-CN" sz="16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>
                <a:latin typeface="Calibri" panose="020F0502020204030204" pitchFamily="34" charset="0"/>
              </a:rPr>
              <a:t>斫木</a:t>
            </a:r>
            <a:r>
              <a:rPr lang="zh-CN" altLang="en-US" sz="1600" b="1" dirty="0">
                <a:latin typeface="Calibri" panose="020F0502020204030204" pitchFamily="34" charset="0"/>
              </a:rPr>
              <a:t>：</a:t>
            </a:r>
            <a:r>
              <a:rPr lang="zh-CN" altLang="zh-CN" sz="1600" b="1" dirty="0">
                <a:latin typeface="Calibri" panose="020F0502020204030204" pitchFamily="34" charset="0"/>
              </a:rPr>
              <a:t>被砍削的树</a:t>
            </a:r>
            <a:endParaRPr lang="en-US" altLang="zh-CN" sz="16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>
                <a:latin typeface="Calibri" panose="020F0502020204030204" pitchFamily="34" charset="0"/>
              </a:rPr>
              <a:t>斤</a:t>
            </a:r>
            <a:r>
              <a:rPr lang="zh-CN" altLang="en-US" sz="1600" b="1" dirty="0">
                <a:latin typeface="Calibri" panose="020F0502020204030204" pitchFamily="34" charset="0"/>
              </a:rPr>
              <a:t>：</a:t>
            </a:r>
            <a:r>
              <a:rPr lang="zh-CN" altLang="zh-CN" sz="1600" b="1" dirty="0">
                <a:latin typeface="Calibri" panose="020F0502020204030204" pitchFamily="34" charset="0"/>
              </a:rPr>
              <a:t>象形字，其形状看上去像一柄斧，故“横者象斧头，直者象柄，其下象所斫木”。</a:t>
            </a:r>
            <a:endParaRPr lang="en-US" altLang="zh-CN" sz="16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>
                <a:latin typeface="Calibri" panose="020F0502020204030204" pitchFamily="34" charset="0"/>
              </a:rPr>
              <a:t>“</a:t>
            </a:r>
            <a:r>
              <a:rPr lang="zh-CN" altLang="zh-CN" sz="1600" b="1" dirty="0">
                <a:latin typeface="Calibri" panose="020F0502020204030204" pitchFamily="34" charset="0"/>
              </a:rPr>
              <a:t>斫木之斧，则</a:t>
            </a:r>
            <a:r>
              <a:rPr lang="en-US" altLang="zh-CN" sz="1600" b="1" dirty="0">
                <a:latin typeface="Calibri" panose="020F0502020204030204" pitchFamily="34" charset="0"/>
              </a:rPr>
              <a:t> </a:t>
            </a:r>
            <a:r>
              <a:rPr lang="zh-CN" altLang="zh-CN" sz="1600" b="1" dirty="0">
                <a:latin typeface="Calibri" panose="020F0502020204030204" pitchFamily="34" charset="0"/>
              </a:rPr>
              <a:t>谓之斤</a:t>
            </a:r>
            <a:r>
              <a:rPr lang="zh-CN" altLang="en-US" sz="1600" b="1" dirty="0">
                <a:latin typeface="Calibri" panose="020F0502020204030204" pitchFamily="34" charset="0"/>
              </a:rPr>
              <a:t>”</a:t>
            </a:r>
            <a:endParaRPr lang="en-US" altLang="zh-CN" sz="1600" b="1" dirty="0">
              <a:latin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D7AE0E2-375D-DEA2-4AFB-3CBE160AF7B4}"/>
              </a:ext>
            </a:extLst>
          </p:cNvPr>
          <p:cNvSpPr txBox="1"/>
          <p:nvPr/>
        </p:nvSpPr>
        <p:spPr>
          <a:xfrm>
            <a:off x="344116" y="5085184"/>
            <a:ext cx="8315175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在中国文化中，“斧”既是</a:t>
            </a:r>
            <a:r>
              <a:rPr lang="zh-CN" altLang="zh-CN" sz="16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生产工具</a:t>
            </a:r>
            <a:r>
              <a:rPr lang="zh-CN" altLang="zh-CN" sz="16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（如石斧、铁斧、双刃斧），又是</a:t>
            </a:r>
            <a:r>
              <a:rPr lang="zh-CN" altLang="zh-CN" sz="16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战争兵器</a:t>
            </a:r>
            <a:r>
              <a:rPr lang="zh-CN" altLang="zh-CN" sz="16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（如板斧、钺、戕、銶等），也是</a:t>
            </a:r>
            <a:r>
              <a:rPr lang="zh-CN" altLang="zh-CN" sz="16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文化礼器或饰物</a:t>
            </a:r>
            <a:r>
              <a:rPr lang="zh-CN" altLang="zh-CN" sz="16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（如玉斧、斧藻等）。</a:t>
            </a:r>
            <a:endParaRPr lang="zh-CN" altLang="zh-CN" sz="16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83169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566C4421-D5AE-6866-BDC3-22E947267BB2}"/>
              </a:ext>
            </a:extLst>
          </p:cNvPr>
          <p:cNvSpPr txBox="1"/>
          <p:nvPr/>
        </p:nvSpPr>
        <p:spPr>
          <a:xfrm>
            <a:off x="243090" y="3077364"/>
            <a:ext cx="8721397" cy="189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西晋（</a:t>
            </a:r>
            <a:r>
              <a:rPr lang="en-US" altLang="zh-C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265-316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）文学家陆机（</a:t>
            </a:r>
            <a:r>
              <a:rPr lang="en-US" altLang="zh-C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261</a:t>
            </a:r>
            <a:r>
              <a:rPr lang="en-US" altLang="zh-CN" sz="16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en-US" altLang="zh-C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303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在其</a:t>
            </a:r>
            <a:r>
              <a:rPr lang="zh-CN" altLang="zh-CN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《文赋》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序言</a:t>
            </a:r>
            <a:r>
              <a:rPr lang="zh-CN" alt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1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“至于</a:t>
            </a:r>
            <a:r>
              <a:rPr lang="zh-CN" altLang="zh-CN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操斧伐柯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，虽取则不远，若夫随手之变，良难以辞逮”。</a:t>
            </a:r>
            <a:endParaRPr lang="en-US" altLang="zh-CN" sz="1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比喻：</a:t>
            </a:r>
            <a:r>
              <a:rPr lang="zh-CN" altLang="zh-CN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伐柯</a:t>
            </a:r>
            <a:r>
              <a:rPr lang="zh-CN" altLang="en-US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技艺</a:t>
            </a:r>
            <a:r>
              <a:rPr lang="en-US" altLang="zh-CN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vs. </a:t>
            </a:r>
            <a:r>
              <a:rPr lang="zh-CN" altLang="en-US" sz="1600" b="1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写作技艺；</a:t>
            </a:r>
            <a:r>
              <a:rPr lang="zh-CN" altLang="zh-CN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伐柯</a:t>
            </a:r>
            <a:r>
              <a:rPr lang="zh-CN" altLang="en-US" sz="1600" b="1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之法</a:t>
            </a:r>
            <a:r>
              <a:rPr lang="en-US" altLang="zh-CN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vs. </a:t>
            </a:r>
            <a:r>
              <a:rPr lang="zh-CN" altLang="en-US" sz="1600" b="1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写作之法</a:t>
            </a:r>
            <a:endParaRPr lang="en-US" altLang="zh-CN" sz="1600" b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b="1" dirty="0"/>
              <a:t>前人的写作技巧，就好比作者手中的斧柄，需依其样式，用手中之斧砍伐树枝，制作另一斧柄。那种得心应手的熟练技艺，是无法用言语表达出来的。</a:t>
            </a:r>
            <a:endParaRPr lang="en-US" altLang="zh-CN" sz="1600" b="1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D46425CD-23EE-9565-B158-B9879F91C4EA}"/>
              </a:ext>
            </a:extLst>
          </p:cNvPr>
          <p:cNvSpPr txBox="1"/>
          <p:nvPr/>
        </p:nvSpPr>
        <p:spPr>
          <a:xfrm>
            <a:off x="330820" y="1825037"/>
            <a:ext cx="8561660" cy="1007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600" b="1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《礼记·中庸》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第十三章：</a:t>
            </a:r>
            <a:r>
              <a:rPr lang="zh-CN" altLang="en-US" sz="1600" b="1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为人之道的原则</a:t>
            </a:r>
            <a:endParaRPr lang="en-US" altLang="zh-CN" sz="1600" b="1" dirty="0">
              <a:solidFill>
                <a:srgbClr val="0000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道不远人，人之为道而远人，不可以为道……执柯以</a:t>
            </a:r>
            <a:r>
              <a:rPr lang="zh-CN" altLang="zh-CN" sz="1600" b="1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伐柯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，睨而视之，犹以为远。故君子以人治人，改而止。忠恕违道不远，施诸己而不愿，亦勿施于人</a:t>
            </a:r>
            <a:r>
              <a:rPr lang="zh-CN" altLang="en-US" sz="16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。”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4F4BB7AD-D672-7924-777D-3BAB0FA62540}"/>
              </a:ext>
            </a:extLst>
          </p:cNvPr>
          <p:cNvSpPr txBox="1"/>
          <p:nvPr/>
        </p:nvSpPr>
        <p:spPr>
          <a:xfrm>
            <a:off x="308347" y="5219293"/>
            <a:ext cx="5843314" cy="1152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文化概念隐喻</a:t>
            </a: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：</a:t>
            </a:r>
            <a:r>
              <a:rPr lang="zh-CN" altLang="en-US" sz="1600" b="1" dirty="0">
                <a:solidFill>
                  <a:srgbClr val="002060"/>
                </a:solidFill>
                <a:latin typeface="Arial" charset="0"/>
              </a:rPr>
              <a:t>“斧”的锋利性；“伐柯”的样式与法则</a:t>
            </a:r>
            <a:endParaRPr lang="en-US" altLang="zh-CN" sz="1600" b="1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1600" b="1" dirty="0">
                <a:latin typeface="Arial" charset="0"/>
              </a:rPr>
              <a:t>“伐柯之斧”</a:t>
            </a:r>
            <a:r>
              <a:rPr lang="zh-CN" altLang="en-US" sz="1600" b="1" dirty="0">
                <a:latin typeface="Arial" charset="0"/>
              </a:rPr>
              <a:t>：</a:t>
            </a:r>
            <a:r>
              <a:rPr lang="zh-CN" altLang="zh-CN" sz="1600" b="1" dirty="0">
                <a:latin typeface="Arial" charset="0"/>
              </a:rPr>
              <a:t>中国诗学传统的章法利器</a:t>
            </a:r>
            <a:endParaRPr lang="en-US" altLang="zh-CN" sz="1600" b="1" dirty="0"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1600" b="1" dirty="0">
                <a:latin typeface="Arial" charset="0"/>
              </a:rPr>
              <a:t>“伐柯其则”</a:t>
            </a:r>
            <a:r>
              <a:rPr lang="zh-CN" altLang="en-US" sz="1600" b="1" dirty="0">
                <a:latin typeface="Arial" charset="0"/>
              </a:rPr>
              <a:t>：</a:t>
            </a:r>
            <a:r>
              <a:rPr lang="zh-CN" altLang="zh-CN" sz="1600" b="1" dirty="0">
                <a:latin typeface="Arial" charset="0"/>
              </a:rPr>
              <a:t>诗歌创作的章法</a:t>
            </a:r>
            <a:endParaRPr lang="en-US" altLang="zh-CN" sz="1600" b="1" dirty="0">
              <a:latin typeface="Arial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DF78D534-4908-0436-6E7F-D72CF0B00EAF}"/>
              </a:ext>
            </a:extLst>
          </p:cNvPr>
          <p:cNvSpPr txBox="1"/>
          <p:nvPr/>
        </p:nvSpPr>
        <p:spPr>
          <a:xfrm>
            <a:off x="330820" y="571320"/>
            <a:ext cx="6617443" cy="101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“斧”</a:t>
            </a: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的文化比喻义：</a:t>
            </a:r>
            <a:r>
              <a:rPr lang="zh-CN" altLang="zh-CN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一种尺度，具有一定的规范性</a:t>
            </a:r>
            <a:endParaRPr lang="en-US" altLang="zh-CN" sz="16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在道德伦理体系中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“斧”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喻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为人之道的原则之斧</a:t>
            </a:r>
            <a:endParaRPr lang="en-US" altLang="zh-CN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在中国古典诗学理论中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“斧” 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喻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指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诗歌创作的章法之斧</a:t>
            </a:r>
            <a:endParaRPr lang="en-US" altLang="zh-CN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36034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63411C50-57E7-4FF4-A3F3-A503AC365325}"/>
              </a:ext>
            </a:extLst>
          </p:cNvPr>
          <p:cNvSpPr txBox="1"/>
          <p:nvPr/>
        </p:nvSpPr>
        <p:spPr>
          <a:xfrm>
            <a:off x="359532" y="631952"/>
            <a:ext cx="8424936" cy="559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811C17"/>
                </a:solidFill>
              </a:rPr>
              <a:t>二、</a:t>
            </a:r>
            <a:r>
              <a:rPr lang="en-US" altLang="zh-CN" sz="1600" b="1" dirty="0">
                <a:solidFill>
                  <a:srgbClr val="811C17"/>
                </a:solidFill>
              </a:rPr>
              <a:t>《</a:t>
            </a:r>
            <a:r>
              <a:rPr lang="zh-CN" altLang="en-US" sz="1600" b="1" dirty="0">
                <a:solidFill>
                  <a:srgbClr val="811C17"/>
                </a:solidFill>
              </a:rPr>
              <a:t>文赋</a:t>
            </a:r>
            <a:r>
              <a:rPr lang="en-US" altLang="zh-CN" sz="1600" b="1" dirty="0">
                <a:solidFill>
                  <a:srgbClr val="811C17"/>
                </a:solidFill>
              </a:rPr>
              <a:t>》</a:t>
            </a:r>
            <a:r>
              <a:rPr lang="zh-CN" altLang="en-US" sz="1600" b="1" dirty="0">
                <a:solidFill>
                  <a:srgbClr val="811C17"/>
                </a:solidFill>
              </a:rPr>
              <a:t>的英译及其海外传播</a:t>
            </a:r>
            <a:endParaRPr lang="en-US" altLang="zh-CN" sz="1600" b="1" dirty="0">
              <a:solidFill>
                <a:srgbClr val="811C17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2060"/>
                </a:solidFill>
              </a:rPr>
              <a:t>较有影响的</a:t>
            </a:r>
            <a:r>
              <a:rPr lang="en-US" altLang="zh-CN" sz="1600" b="1" dirty="0">
                <a:solidFill>
                  <a:srgbClr val="002060"/>
                </a:solidFill>
              </a:rPr>
              <a:t>《</a:t>
            </a:r>
            <a:r>
              <a:rPr lang="zh-CN" altLang="en-US" sz="1600" b="1" dirty="0">
                <a:solidFill>
                  <a:srgbClr val="002060"/>
                </a:solidFill>
              </a:rPr>
              <a:t>文赋</a:t>
            </a:r>
            <a:r>
              <a:rPr lang="en-US" altLang="zh-CN" sz="1600" b="1" dirty="0">
                <a:solidFill>
                  <a:srgbClr val="002060"/>
                </a:solidFill>
              </a:rPr>
              <a:t>》</a:t>
            </a:r>
            <a:r>
              <a:rPr lang="zh-CN" altLang="en-US" sz="1600" b="1" dirty="0">
                <a:solidFill>
                  <a:srgbClr val="002060"/>
                </a:solidFill>
              </a:rPr>
              <a:t>英译本主要是由陈世骧（</a:t>
            </a:r>
            <a:r>
              <a:rPr lang="en-US" altLang="zh-CN" sz="1600" b="1" dirty="0">
                <a:solidFill>
                  <a:srgbClr val="002060"/>
                </a:solidFill>
              </a:rPr>
              <a:t>Chen </a:t>
            </a:r>
            <a:r>
              <a:rPr lang="en-US" altLang="zh-CN" sz="1600" b="1" dirty="0" err="1">
                <a:solidFill>
                  <a:srgbClr val="002060"/>
                </a:solidFill>
              </a:rPr>
              <a:t>Shil</a:t>
            </a:r>
            <a:r>
              <a:rPr lang="en-US" altLang="zh-CN" sz="1600" b="1" dirty="0">
                <a:solidFill>
                  <a:srgbClr val="002060"/>
                </a:solidFill>
              </a:rPr>
              <a:t>-Hsiang</a:t>
            </a:r>
            <a:r>
              <a:rPr lang="zh-CN" altLang="en-US" sz="1600" b="1" dirty="0">
                <a:solidFill>
                  <a:srgbClr val="002060"/>
                </a:solidFill>
              </a:rPr>
              <a:t>）、修 中诚（</a:t>
            </a:r>
            <a:r>
              <a:rPr lang="en-US" altLang="zh-CN" sz="1600" b="1" dirty="0">
                <a:solidFill>
                  <a:srgbClr val="002060"/>
                </a:solidFill>
              </a:rPr>
              <a:t>E. R. Hughes</a:t>
            </a:r>
            <a:r>
              <a:rPr lang="zh-CN" altLang="en-US" sz="1600" b="1" dirty="0">
                <a:solidFill>
                  <a:srgbClr val="002060"/>
                </a:solidFill>
              </a:rPr>
              <a:t>）、方志彤（</a:t>
            </a:r>
            <a:r>
              <a:rPr lang="en-US" altLang="zh-CN" sz="1600" b="1" dirty="0">
                <a:solidFill>
                  <a:srgbClr val="002060"/>
                </a:solidFill>
              </a:rPr>
              <a:t>Achilles Fang</a:t>
            </a:r>
            <a:r>
              <a:rPr lang="zh-CN" altLang="en-US" sz="1600" b="1" dirty="0">
                <a:solidFill>
                  <a:srgbClr val="002060"/>
                </a:solidFill>
              </a:rPr>
              <a:t>）、宇文所安（</a:t>
            </a:r>
            <a:r>
              <a:rPr lang="en-US" altLang="zh-CN" sz="1600" b="1" dirty="0">
                <a:solidFill>
                  <a:srgbClr val="002060"/>
                </a:solidFill>
              </a:rPr>
              <a:t>Stephen Owen</a:t>
            </a:r>
            <a:r>
              <a:rPr lang="zh-CN" altLang="en-US" sz="1600" b="1" dirty="0">
                <a:solidFill>
                  <a:srgbClr val="002060"/>
                </a:solidFill>
              </a:rPr>
              <a:t>）、康达维（</a:t>
            </a:r>
            <a:r>
              <a:rPr lang="en-US" altLang="zh-CN" sz="1600" b="1" dirty="0">
                <a:solidFill>
                  <a:srgbClr val="002060"/>
                </a:solidFill>
              </a:rPr>
              <a:t>David R. </a:t>
            </a:r>
            <a:r>
              <a:rPr lang="en-US" altLang="zh-CN" sz="1600" b="1" dirty="0" err="1">
                <a:solidFill>
                  <a:srgbClr val="002060"/>
                </a:solidFill>
              </a:rPr>
              <a:t>Knechtges</a:t>
            </a:r>
            <a:r>
              <a:rPr lang="zh-CN" altLang="en-US" sz="1600" b="1" dirty="0">
                <a:solidFill>
                  <a:srgbClr val="002060"/>
                </a:solidFill>
              </a:rPr>
              <a:t>）等学者翻译的。</a:t>
            </a:r>
            <a:endParaRPr lang="en-US" altLang="zh-CN" sz="16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/>
              <a:t>Chen </a:t>
            </a:r>
            <a:r>
              <a:rPr lang="en-US" altLang="zh-CN" sz="1600" b="1" dirty="0" err="1"/>
              <a:t>Shil</a:t>
            </a:r>
            <a:r>
              <a:rPr lang="en-US" altLang="zh-CN" sz="1600" b="1" dirty="0"/>
              <a:t>-Hsiang, trans. “Essay on Literature.” Literature As Light Against Darkness. Peiping: National Peking University Press, 1948. pp. 46-71.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/>
              <a:t>E. R. Hughes, trans. “The Art of Letters: Lu Chi’s ‘Wen Fu,’ A.D. 302.” Bollinger Series XXIX. A Translation and Comparative Study. New York: Pantheon Books, 1951.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/>
              <a:t>Achilles Fang, trans. “</a:t>
            </a:r>
            <a:r>
              <a:rPr lang="en-US" altLang="zh-CN" sz="1600" b="1" dirty="0" err="1"/>
              <a:t>Rhymeprose</a:t>
            </a:r>
            <a:r>
              <a:rPr lang="en-US" altLang="zh-CN" sz="1600" b="1" dirty="0"/>
              <a:t> on Literature: The </a:t>
            </a:r>
            <a:r>
              <a:rPr lang="en-US" altLang="zh-CN" sz="1600" b="1" dirty="0" err="1"/>
              <a:t>Wên</a:t>
            </a:r>
            <a:r>
              <a:rPr lang="en-US" altLang="zh-CN" sz="1600" b="1" dirty="0"/>
              <a:t>-fu of Lu Chi (A.D. 261-303).” Harvard Journal of Asiatic Studies 14.3/4 (Dec., 1951): 527-66.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/>
              <a:t>Stephen Owen, trans. “The Poetic Exposition on Literature.” Readings in Chinese Literary Thought. Cambridge, Massachusetts: Harvard University Press, 1992. pp. 73-181.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/>
              <a:t>David R. </a:t>
            </a:r>
            <a:r>
              <a:rPr lang="en-US" altLang="zh-CN" sz="1600" b="1" dirty="0" err="1"/>
              <a:t>Knechtges</a:t>
            </a:r>
            <a:r>
              <a:rPr lang="en-US" altLang="zh-CN" sz="1600" b="1" dirty="0"/>
              <a:t>, trans. “Rhapsody on Literature.” Eds. Xiao Tong (501-531) and David R. </a:t>
            </a:r>
            <a:r>
              <a:rPr lang="en-US" altLang="zh-CN" sz="1600" b="1" dirty="0" err="1"/>
              <a:t>Knechtges</a:t>
            </a:r>
            <a:r>
              <a:rPr lang="en-US" altLang="zh-CN" sz="1600" b="1" dirty="0"/>
              <a:t>. Wen Xuan or Selections of Refined Literature Volume Three. Princeton: Princeton UP, 1996. pp. 211-32.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303378259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A6CF446-CA1F-484A-988D-837F6179DD93}"/>
              </a:ext>
            </a:extLst>
          </p:cNvPr>
          <p:cNvSpPr txBox="1"/>
          <p:nvPr/>
        </p:nvSpPr>
        <p:spPr>
          <a:xfrm>
            <a:off x="539552" y="836712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altLang="zh-CN" sz="1600" b="1" dirty="0">
              <a:latin typeface="Arial" charset="0"/>
            </a:endParaRPr>
          </a:p>
          <a:p>
            <a:endParaRPr lang="zh-CN" altLang="en-US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C5478045-9161-4701-8651-8915687BC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836712"/>
            <a:ext cx="8640763" cy="484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rgbClr val="811C17"/>
                </a:solidFill>
              </a:rPr>
              <a:t>伐柯其则：</a:t>
            </a:r>
            <a:r>
              <a:rPr lang="en-US" altLang="zh-CN" sz="1600" b="1" dirty="0">
                <a:solidFill>
                  <a:srgbClr val="002060"/>
                </a:solidFill>
              </a:rPr>
              <a:t>《</a:t>
            </a:r>
            <a:r>
              <a:rPr lang="zh-CN" altLang="en-US" sz="1600" b="1" dirty="0">
                <a:solidFill>
                  <a:srgbClr val="002060"/>
                </a:solidFill>
              </a:rPr>
              <a:t>文赋</a:t>
            </a:r>
            <a:r>
              <a:rPr lang="en-US" altLang="zh-CN" sz="1600" b="1" dirty="0">
                <a:solidFill>
                  <a:srgbClr val="002060"/>
                </a:solidFill>
              </a:rPr>
              <a:t>》</a:t>
            </a:r>
            <a:r>
              <a:rPr lang="zh-CN" altLang="en-US" sz="1600" b="1" dirty="0">
                <a:solidFill>
                  <a:srgbClr val="002060"/>
                </a:solidFill>
              </a:rPr>
              <a:t>英译传播的文化概念隐喻影响</a:t>
            </a:r>
            <a:endParaRPr lang="en-US" altLang="zh-CN" sz="16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当“</a:t>
            </a:r>
            <a:r>
              <a:rPr lang="zh-CN" altLang="zh-CN" sz="1600" b="1" dirty="0">
                <a:solidFill>
                  <a:srgbClr val="811C17"/>
                </a:solidFill>
              </a:rPr>
              <a:t>伐柯其则”</a:t>
            </a:r>
            <a:r>
              <a:rPr lang="zh-CN" altLang="zh-CN" sz="1600" b="1" dirty="0"/>
              <a:t>这一概念隐喻进入美国异域文化时，“中国斧”与“美国斧”发生了高效的碰撞，体现出“中国斧”这一文化符号在美国环境的适应性。</a:t>
            </a:r>
            <a:endParaRPr lang="en-US" altLang="zh-CN" sz="1600" b="1" dirty="0"/>
          </a:p>
          <a:p>
            <a:pPr eaLnBrk="1" hangingPunct="1">
              <a:lnSpc>
                <a:spcPct val="150000"/>
              </a:lnSpc>
            </a:pPr>
            <a:endParaRPr lang="en-US" altLang="zh-CN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</a:rPr>
              <a:t>中国斧 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</a:rPr>
              <a:t>vs. </a:t>
            </a: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</a:rPr>
              <a:t>美国斧</a:t>
            </a:r>
            <a:endParaRPr lang="en-US" altLang="zh-CN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“中国斧”比“美国斧”更讲究诗歌的技巧与样式，而“美国斧”比“中国斧”更体现民族的开拓精神。或许，这在一定程度上可以更好地帮助我们理解“中国斧”为什么能成为美国现代诗歌“革新之斧”的深层原因。</a:t>
            </a:r>
            <a:endParaRPr lang="en-US" altLang="zh-CN" sz="1600" b="1" dirty="0"/>
          </a:p>
          <a:p>
            <a:pPr eaLnBrk="1" hangingPunct="1">
              <a:lnSpc>
                <a:spcPct val="150000"/>
              </a:lnSpc>
            </a:pPr>
            <a:endParaRPr lang="en-US" altLang="zh-CN" sz="1600" b="1" dirty="0"/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</a:rPr>
              <a:t>“美国斧” 的诗学传统</a:t>
            </a:r>
            <a:endParaRPr lang="en-US" altLang="zh-CN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作为美国西部拓荒的生产工具，“美国斧”的诗学象征意义主要表现为</a:t>
            </a:r>
            <a:r>
              <a:rPr lang="zh-CN" altLang="zh-CN" sz="1600" b="1" dirty="0">
                <a:solidFill>
                  <a:srgbClr val="002060"/>
                </a:solidFill>
              </a:rPr>
              <a:t>“清场”利器，即去浪漫化</a:t>
            </a:r>
            <a:r>
              <a:rPr lang="zh-CN" altLang="zh-CN" sz="1600" b="1" dirty="0"/>
              <a:t>，为“美国化”特征的本土诗歌之登场而做“清场”准备。</a:t>
            </a:r>
            <a:endParaRPr lang="en-US" altLang="zh-CN" sz="1600" b="1" dirty="0"/>
          </a:p>
          <a:p>
            <a:pPr eaLnBrk="1" hangingPunct="1">
              <a:lnSpc>
                <a:spcPct val="150000"/>
              </a:lnSpc>
            </a:pP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xmlns="" val="4248633026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F09E92-68D7-46FA-AD50-F9869960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764704"/>
            <a:ext cx="8064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英语</a:t>
            </a:r>
            <a:r>
              <a:rPr lang="zh-CN" altLang="zh-CN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斧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</a:rPr>
              <a:t>axe/ax</a:t>
            </a: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</a:rPr>
              <a:t>的词源文化意义</a:t>
            </a:r>
            <a:endParaRPr lang="en-US" altLang="zh-CN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zh-CN" sz="1600" b="1" dirty="0"/>
              <a:t>英语</a:t>
            </a:r>
            <a:r>
              <a:rPr lang="en-US" altLang="zh-CN" sz="1600" b="1" dirty="0"/>
              <a:t>axe</a:t>
            </a:r>
            <a:r>
              <a:rPr lang="zh-CN" altLang="zh-CN" sz="1600" b="1" dirty="0"/>
              <a:t>一词最早来源于古英语</a:t>
            </a:r>
            <a:r>
              <a:rPr lang="en-US" altLang="zh-CN" sz="1600" b="1" i="1" dirty="0" err="1"/>
              <a:t>æx</a:t>
            </a:r>
            <a:r>
              <a:rPr lang="en-US" altLang="zh-CN" sz="1600" b="1" i="1" dirty="0"/>
              <a:t> </a:t>
            </a:r>
            <a:r>
              <a:rPr lang="en-US" altLang="zh-CN" sz="1600" b="1" dirty="0"/>
              <a:t>(</a:t>
            </a:r>
            <a:r>
              <a:rPr lang="en-US" altLang="zh-CN" sz="1600" b="1" i="1" dirty="0" err="1"/>
              <a:t>acs</a:t>
            </a:r>
            <a:r>
              <a:rPr lang="en-US" altLang="zh-CN" sz="1600" b="1" dirty="0"/>
              <a:t>)</a:t>
            </a:r>
            <a:r>
              <a:rPr lang="zh-CN" altLang="zh-CN" sz="1600" b="1" dirty="0"/>
              <a:t>，一般由方形的</a:t>
            </a:r>
            <a:r>
              <a:rPr lang="zh-CN" altLang="en-US" sz="1600" b="1" dirty="0"/>
              <a:t>铁制</a:t>
            </a:r>
            <a:r>
              <a:rPr lang="zh-CN" altLang="zh-CN" sz="1600" b="1" dirty="0"/>
              <a:t>斧头嵌在木质的斧柄上</a:t>
            </a:r>
            <a:r>
              <a:rPr lang="zh-CN" altLang="en-US" sz="1600" b="1" dirty="0"/>
              <a:t>。</a:t>
            </a:r>
            <a:endParaRPr lang="en-US" altLang="zh-CN" sz="1600" b="1" dirty="0"/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16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0070C0"/>
                </a:solidFill>
              </a:rPr>
              <a:t>关于</a:t>
            </a:r>
            <a:r>
              <a:rPr lang="en-US" altLang="zh-CN" sz="1600" b="1" dirty="0">
                <a:solidFill>
                  <a:srgbClr val="0070C0"/>
                </a:solidFill>
              </a:rPr>
              <a:t>ax</a:t>
            </a:r>
            <a:r>
              <a:rPr lang="zh-CN" altLang="zh-CN" sz="1600" b="1" dirty="0">
                <a:solidFill>
                  <a:srgbClr val="0070C0"/>
                </a:solidFill>
              </a:rPr>
              <a:t>与</a:t>
            </a:r>
            <a:r>
              <a:rPr lang="en-US" altLang="zh-CN" sz="1600" b="1" dirty="0">
                <a:solidFill>
                  <a:srgbClr val="0070C0"/>
                </a:solidFill>
              </a:rPr>
              <a:t>axe</a:t>
            </a:r>
            <a:r>
              <a:rPr lang="zh-CN" altLang="en-US" sz="1600" b="1" dirty="0">
                <a:solidFill>
                  <a:srgbClr val="0070C0"/>
                </a:solidFill>
              </a:rPr>
              <a:t>的</a:t>
            </a:r>
            <a:r>
              <a:rPr lang="zh-CN" altLang="zh-CN" sz="1600" b="1" dirty="0">
                <a:solidFill>
                  <a:srgbClr val="0070C0"/>
                </a:solidFill>
              </a:rPr>
              <a:t>两种书写形式</a:t>
            </a:r>
            <a:r>
              <a:rPr lang="zh-CN" altLang="en-US" sz="1600" b="1" dirty="0">
                <a:solidFill>
                  <a:srgbClr val="0070C0"/>
                </a:solidFill>
              </a:rPr>
              <a:t>的研究</a:t>
            </a:r>
            <a:endParaRPr lang="en-US" altLang="zh-CN" sz="1600" b="1" dirty="0">
              <a:solidFill>
                <a:srgbClr val="0070C0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zh-CN" sz="1600" b="1" dirty="0"/>
              <a:t>中世纪英国作家，如乔叟，倾向将“斧”拼写成</a:t>
            </a:r>
            <a:r>
              <a:rPr lang="en-US" altLang="zh-CN" sz="1600" b="1" dirty="0"/>
              <a:t>ax</a:t>
            </a:r>
            <a:r>
              <a:rPr lang="zh-CN" altLang="zh-CN" sz="1600" b="1" dirty="0"/>
              <a:t>，因为在古英语中，</a:t>
            </a:r>
            <a:r>
              <a:rPr lang="en-US" altLang="zh-CN" sz="1600" b="1" dirty="0"/>
              <a:t>axe</a:t>
            </a:r>
            <a:r>
              <a:rPr lang="zh-CN" altLang="zh-CN" sz="1600" b="1" dirty="0"/>
              <a:t>有</a:t>
            </a:r>
            <a:r>
              <a:rPr lang="en-US" altLang="zh-CN" sz="1600" b="1" dirty="0"/>
              <a:t>ask</a:t>
            </a:r>
            <a:r>
              <a:rPr lang="zh-CN" altLang="zh-CN" sz="1600" b="1" dirty="0"/>
              <a:t>之意，而莎士比亚和他同时代的绝大多数人却喜欢使用</a:t>
            </a:r>
            <a:r>
              <a:rPr lang="en-US" altLang="zh-CN" sz="1600" b="1" dirty="0"/>
              <a:t>axe</a:t>
            </a:r>
            <a:r>
              <a:rPr lang="zh-CN" altLang="zh-CN" sz="1600" b="1" dirty="0"/>
              <a:t>的形式表示“斧”。</a:t>
            </a:r>
            <a:endParaRPr lang="en-US" altLang="zh-CN" sz="1600" b="1" dirty="0"/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zh-CN" sz="1600" b="1" dirty="0"/>
              <a:t>当</a:t>
            </a:r>
            <a:r>
              <a:rPr lang="en-US" altLang="zh-CN" sz="1600" b="1" dirty="0"/>
              <a:t>axe</a:t>
            </a:r>
            <a:r>
              <a:rPr lang="zh-CN" altLang="zh-CN" sz="1600" b="1" dirty="0"/>
              <a:t>这一拼写方式被引入美国，就成为了标准的书写形式</a:t>
            </a:r>
            <a:r>
              <a:rPr lang="zh-CN" altLang="en-US" sz="1600" b="1" dirty="0"/>
              <a:t>，流行至今</a:t>
            </a:r>
            <a:r>
              <a:rPr lang="zh-CN" altLang="zh-CN" sz="1600" b="1" dirty="0"/>
              <a:t>。</a:t>
            </a:r>
            <a:endParaRPr lang="en-US" altLang="zh-CN" sz="1600" b="1" dirty="0"/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zh-CN" sz="1600" b="1" dirty="0"/>
              <a:t>自十九世纪末，《牛津英语词典》将</a:t>
            </a:r>
            <a:r>
              <a:rPr lang="en-US" altLang="zh-CN" sz="1600" b="1" dirty="0"/>
              <a:t>ax</a:t>
            </a:r>
            <a:r>
              <a:rPr lang="zh-CN" altLang="zh-CN" sz="1600" b="1" dirty="0"/>
              <a:t>列为流行的书写形式之后，二十世纪英国就开始大量使用</a:t>
            </a:r>
            <a:r>
              <a:rPr lang="en-US" altLang="zh-CN" sz="1600" b="1" dirty="0"/>
              <a:t>ax</a:t>
            </a:r>
            <a:r>
              <a:rPr lang="zh-CN" altLang="zh-CN" sz="1600" b="1" dirty="0"/>
              <a:t>，除了制作和出售“斧”工具的公司仍写成</a:t>
            </a:r>
            <a:r>
              <a:rPr lang="en-US" altLang="zh-CN" sz="1600" b="1" dirty="0"/>
              <a:t>axe</a:t>
            </a:r>
            <a:r>
              <a:rPr lang="zh-CN" altLang="zh-CN" sz="1600" b="1" dirty="0"/>
              <a:t>形式之外。</a:t>
            </a:r>
            <a:endParaRPr lang="zh-CN" altLang="en-US" sz="16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706139B2-CE08-0F4A-3964-6755B940F906}"/>
              </a:ext>
            </a:extLst>
          </p:cNvPr>
          <p:cNvSpPr txBox="1"/>
          <p:nvPr/>
        </p:nvSpPr>
        <p:spPr>
          <a:xfrm>
            <a:off x="480145" y="443711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811C17"/>
                </a:solidFill>
              </a:rPr>
              <a:t>美国斧的基本义：</a:t>
            </a:r>
            <a:r>
              <a:rPr lang="zh-CN" altLang="en-US" sz="1600" b="1" dirty="0">
                <a:solidFill>
                  <a:srgbClr val="0070C0"/>
                </a:solidFill>
              </a:rPr>
              <a:t>生产工具、常用兵器</a:t>
            </a:r>
            <a:endParaRPr lang="en-US" altLang="zh-CN" sz="1600" b="1" dirty="0">
              <a:solidFill>
                <a:srgbClr val="0070C0"/>
              </a:solidFill>
            </a:endParaRPr>
          </a:p>
          <a:p>
            <a:endParaRPr lang="zh-CN" altLang="en-US" sz="1600" b="1" dirty="0">
              <a:solidFill>
                <a:srgbClr val="811C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009067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F2B244D-1E3E-444D-BC35-4B0A199774DF}"/>
              </a:ext>
            </a:extLst>
          </p:cNvPr>
          <p:cNvSpPr txBox="1"/>
          <p:nvPr/>
        </p:nvSpPr>
        <p:spPr>
          <a:xfrm>
            <a:off x="576050" y="836712"/>
            <a:ext cx="79563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rgbClr val="811C17"/>
                </a:solidFill>
              </a:rPr>
              <a:t>美国斧的特殊义：</a:t>
            </a:r>
            <a:r>
              <a:rPr lang="zh-CN" altLang="en-US" sz="1600" b="1" dirty="0">
                <a:solidFill>
                  <a:srgbClr val="002060"/>
                </a:solidFill>
              </a:rPr>
              <a:t>美国西进运动中的“斧”意象</a:t>
            </a:r>
            <a:endParaRPr lang="en-US" altLang="zh-CN" sz="16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rgbClr val="0070C0"/>
                </a:solidFill>
              </a:rPr>
              <a:t>砍伐工具</a:t>
            </a:r>
            <a:endParaRPr lang="en-US" altLang="zh-CN" sz="16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1600" b="1" dirty="0"/>
              <a:t>十八世纪末，随着《西北法令》（</a:t>
            </a:r>
            <a:r>
              <a:rPr lang="en-US" altLang="zh-CN" sz="1600" b="1" dirty="0"/>
              <a:t>Northwest Ordinance</a:t>
            </a:r>
            <a:r>
              <a:rPr lang="zh-CN" altLang="zh-CN" sz="1600" b="1" dirty="0"/>
              <a:t>，</a:t>
            </a:r>
            <a:r>
              <a:rPr lang="en-US" altLang="zh-CN" sz="1600" b="1" dirty="0"/>
              <a:t>1789</a:t>
            </a:r>
            <a:r>
              <a:rPr lang="zh-CN" altLang="zh-CN" sz="1600" b="1" dirty="0"/>
              <a:t>）的颁布，一大批白人拓荒者响应国家号召，越过阿巴拉契亚山脉</a:t>
            </a:r>
            <a:r>
              <a:rPr lang="zh-CN" altLang="en-US" sz="1600" b="1" dirty="0"/>
              <a:t>，</a:t>
            </a:r>
            <a:r>
              <a:rPr lang="zh-CN" altLang="zh-CN" sz="1600" b="1" dirty="0"/>
              <a:t>开始探索辽阔的中西部地区。十九世纪，拓荒者为了能够大面积地砍伐原生林，特意发明了一种高效的</a:t>
            </a:r>
            <a:r>
              <a:rPr lang="zh-CN" altLang="zh-CN" sz="1600" b="1" dirty="0">
                <a:solidFill>
                  <a:srgbClr val="002060"/>
                </a:solidFill>
              </a:rPr>
              <a:t>长柄双刃“伐木斧”（</a:t>
            </a:r>
            <a:r>
              <a:rPr lang="en-US" altLang="zh-CN" sz="1600" b="1" dirty="0">
                <a:solidFill>
                  <a:srgbClr val="002060"/>
                </a:solidFill>
              </a:rPr>
              <a:t>feller’s axe</a:t>
            </a:r>
            <a:r>
              <a:rPr lang="zh-CN" altLang="zh-CN" sz="1600" b="1" dirty="0">
                <a:solidFill>
                  <a:srgbClr val="002060"/>
                </a:solidFill>
              </a:rPr>
              <a:t>）</a:t>
            </a:r>
            <a:r>
              <a:rPr lang="zh-CN" altLang="en-US" sz="1600" b="1" dirty="0"/>
              <a:t>。</a:t>
            </a:r>
            <a:r>
              <a:rPr lang="zh-CN" altLang="zh-CN" sz="1600" b="1" dirty="0"/>
              <a:t>到</a:t>
            </a:r>
            <a:r>
              <a:rPr lang="en-US" altLang="zh-CN" sz="1600" b="1" dirty="0"/>
              <a:t>1852</a:t>
            </a:r>
            <a:r>
              <a:rPr lang="zh-CN" altLang="zh-CN" sz="1600" b="1" dirty="0"/>
              <a:t>年底，有两万多名拓荒者定居在西部地区，伐木工砍伐数以百万英亩的原生林</a:t>
            </a:r>
            <a:r>
              <a:rPr lang="zh-CN" altLang="en-US" sz="1600" b="1" dirty="0"/>
              <a:t>。</a:t>
            </a:r>
            <a:endParaRPr lang="en-US" altLang="zh-CN" sz="1600" b="1" dirty="0"/>
          </a:p>
          <a:p>
            <a:endParaRPr lang="zh-CN" alt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23B144DD-C24E-683A-4A80-AC3070114B02}"/>
              </a:ext>
            </a:extLst>
          </p:cNvPr>
          <p:cNvSpPr txBox="1"/>
          <p:nvPr/>
        </p:nvSpPr>
        <p:spPr>
          <a:xfrm>
            <a:off x="548244" y="3645024"/>
            <a:ext cx="8137525" cy="22604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Arial" charset="0"/>
              </a:rPr>
              <a:t>征服武器</a:t>
            </a:r>
            <a:endParaRPr lang="en-US" altLang="zh-CN" sz="1600" b="1" dirty="0">
              <a:solidFill>
                <a:srgbClr val="0070C0"/>
              </a:solidFill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1600" b="1" dirty="0">
                <a:latin typeface="Arial" charset="0"/>
              </a:rPr>
              <a:t>随着“西进运动”的不断推进，斧头不仅成为白人拓荒者开垦荒地、征服自然的工具，也成为他们驱赶和屠杀西部地区本土印第安人，侵占其领地的武器。</a:t>
            </a:r>
            <a:endParaRPr lang="en-US" altLang="zh-CN" sz="1600" b="1" dirty="0"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latin typeface="Arial" charset="0"/>
              </a:rPr>
              <a:t>1832</a:t>
            </a:r>
            <a:r>
              <a:rPr lang="zh-CN" altLang="zh-CN" sz="1600" b="1" dirty="0">
                <a:latin typeface="Arial" charset="0"/>
              </a:rPr>
              <a:t>年</a:t>
            </a:r>
            <a:r>
              <a:rPr lang="en-US" altLang="zh-CN" sz="1600" b="1" dirty="0">
                <a:latin typeface="Arial" charset="0"/>
              </a:rPr>
              <a:t>8</a:t>
            </a:r>
            <a:r>
              <a:rPr lang="zh-CN" altLang="zh-CN" sz="1600" b="1" dirty="0">
                <a:latin typeface="Arial" charset="0"/>
              </a:rPr>
              <a:t>月的“坏斧大屠杀”（</a:t>
            </a:r>
            <a:r>
              <a:rPr lang="en-US" altLang="zh-CN" sz="1600" b="1" dirty="0">
                <a:latin typeface="Arial" charset="0"/>
              </a:rPr>
              <a:t>Bad Axe Massacre</a:t>
            </a:r>
            <a:r>
              <a:rPr lang="zh-CN" altLang="zh-CN" sz="1600" b="1" dirty="0">
                <a:latin typeface="Arial" charset="0"/>
              </a:rPr>
              <a:t>，</a:t>
            </a:r>
            <a:r>
              <a:rPr lang="en-US" altLang="zh-CN" sz="1600" b="1" dirty="0">
                <a:latin typeface="Arial" charset="0"/>
              </a:rPr>
              <a:t>or The Battle of Bad Axe</a:t>
            </a:r>
            <a:r>
              <a:rPr lang="zh-CN" altLang="zh-CN" sz="1600" b="1" dirty="0">
                <a:latin typeface="Arial" charset="0"/>
              </a:rPr>
              <a:t>）</a:t>
            </a:r>
            <a:r>
              <a:rPr lang="zh-CN" altLang="en-US" sz="1600" b="1" dirty="0">
                <a:latin typeface="Arial" charset="0"/>
              </a:rPr>
              <a:t>：</a:t>
            </a:r>
            <a:r>
              <a:rPr lang="zh-CN" altLang="zh-CN" sz="1600" b="1" dirty="0">
                <a:latin typeface="Arial" charset="0"/>
              </a:rPr>
              <a:t>西部拓荒者在美国政府军队的支持下</a:t>
            </a:r>
            <a:r>
              <a:rPr lang="zh-CN" altLang="en-US" sz="1600" b="1" dirty="0">
                <a:latin typeface="Arial" charset="0"/>
              </a:rPr>
              <a:t>，</a:t>
            </a:r>
            <a:r>
              <a:rPr lang="zh-CN" altLang="zh-CN" sz="1600" b="1" dirty="0">
                <a:latin typeface="Arial" charset="0"/>
              </a:rPr>
              <a:t>血腥侵占了索克人</a:t>
            </a:r>
            <a:r>
              <a:rPr lang="zh-CN" altLang="en-US" sz="1600" b="1" dirty="0">
                <a:latin typeface="Arial" charset="0"/>
              </a:rPr>
              <a:t>（</a:t>
            </a:r>
            <a:r>
              <a:rPr lang="en-US" altLang="zh-CN" sz="1600" b="1" dirty="0">
                <a:latin typeface="Arial" charset="0"/>
              </a:rPr>
              <a:t>Sauk</a:t>
            </a:r>
            <a:r>
              <a:rPr lang="zh-CN" altLang="en-US" sz="1600" b="1" dirty="0">
                <a:latin typeface="Arial" charset="0"/>
              </a:rPr>
              <a:t>）</a:t>
            </a:r>
            <a:r>
              <a:rPr lang="zh-CN" altLang="zh-CN" sz="1600" b="1" dirty="0">
                <a:latin typeface="Arial" charset="0"/>
              </a:rPr>
              <a:t>和福克斯人</a:t>
            </a:r>
            <a:r>
              <a:rPr lang="zh-CN" altLang="en-US" sz="1600" b="1" dirty="0">
                <a:latin typeface="Arial" charset="0"/>
              </a:rPr>
              <a:t>（</a:t>
            </a:r>
            <a:r>
              <a:rPr lang="en-US" altLang="zh-CN" sz="1600" b="1" dirty="0">
                <a:latin typeface="Arial" charset="0"/>
              </a:rPr>
              <a:t>Fox</a:t>
            </a:r>
            <a:r>
              <a:rPr lang="zh-CN" altLang="en-US" sz="1600" b="1" dirty="0">
                <a:latin typeface="Arial" charset="0"/>
              </a:rPr>
              <a:t>）</a:t>
            </a:r>
            <a:r>
              <a:rPr lang="zh-CN" altLang="zh-CN" sz="1600" b="1" dirty="0">
                <a:latin typeface="Arial" charset="0"/>
              </a:rPr>
              <a:t>的领地。</a:t>
            </a:r>
            <a:endParaRPr lang="zh-CN" altLang="en-US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95214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10447</TotalTime>
  <Words>3801</Words>
  <Application>Microsoft Office PowerPoint</Application>
  <PresentationFormat>全屏显示(4:3)</PresentationFormat>
  <Paragraphs>189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</dc:creator>
  <cp:lastModifiedBy>Windows 用户</cp:lastModifiedBy>
  <cp:revision>351</cp:revision>
  <dcterms:created xsi:type="dcterms:W3CDTF">2020-06-26T03:43:19Z</dcterms:created>
  <dcterms:modified xsi:type="dcterms:W3CDTF">2024-03-20T08:13:39Z</dcterms:modified>
</cp:coreProperties>
</file>