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07" r:id="rId2"/>
    <p:sldId id="270" r:id="rId3"/>
    <p:sldId id="415" r:id="rId4"/>
    <p:sldId id="414" r:id="rId5"/>
    <p:sldId id="397" r:id="rId6"/>
    <p:sldId id="413" r:id="rId7"/>
    <p:sldId id="412" r:id="rId8"/>
    <p:sldId id="411" r:id="rId9"/>
    <p:sldId id="420" r:id="rId10"/>
    <p:sldId id="419" r:id="rId11"/>
    <p:sldId id="409" r:id="rId12"/>
    <p:sldId id="410" r:id="rId13"/>
    <p:sldId id="418" r:id="rId14"/>
    <p:sldId id="408" r:id="rId15"/>
    <p:sldId id="417" r:id="rId16"/>
    <p:sldId id="416" r:id="rId17"/>
    <p:sldId id="405" r:id="rId18"/>
    <p:sldId id="404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1C17"/>
    <a:srgbClr val="AD23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94660"/>
  </p:normalViewPr>
  <p:slideViewPr>
    <p:cSldViewPr>
      <p:cViewPr varScale="1">
        <p:scale>
          <a:sx n="84" d="100"/>
          <a:sy n="84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753B7-5BD0-4BC5-9A65-DE7932872362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97C8E-F64B-469C-9440-6ED046C0AC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848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65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943D00-7FF9-4E69-88C3-B0607FA8A48D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96571237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51771064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89479034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9280" y="6453336"/>
            <a:ext cx="93218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-70644" y="0"/>
            <a:ext cx="9324528" cy="405753"/>
          </a:xfrm>
          <a:prstGeom prst="rect">
            <a:avLst/>
          </a:prstGeom>
          <a:solidFill>
            <a:srgbClr val="811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59845104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34261110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9912710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5971370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0043072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305311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26515078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02CC-E1E7-40DB-8D2C-E4EBBBBF34E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9828881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802CC-E1E7-40DB-8D2C-E4EBBBBF34E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549D9-74A9-4601-A1CD-4C7755C6D8B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2953" y="4477464"/>
            <a:ext cx="9144000" cy="2407920"/>
          </a:xfrm>
          <a:prstGeom prst="rect">
            <a:avLst/>
          </a:prstGeom>
          <a:blipFill dpi="0" rotWithShape="1">
            <a:blip r:embed="rId1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6048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yc.yale.edu/english/engl-31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open.163.com/special/sp/modernpoetry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>
            <a:extLst>
              <a:ext uri="{FF2B5EF4-FFF2-40B4-BE49-F238E27FC236}"/>
            </a:extLst>
          </p:cNvPr>
          <p:cNvCxnSpPr/>
          <p:nvPr/>
        </p:nvCxnSpPr>
        <p:spPr>
          <a:xfrm>
            <a:off x="669925" y="0"/>
            <a:ext cx="0" cy="2852936"/>
          </a:xfrm>
          <a:prstGeom prst="line">
            <a:avLst/>
          </a:prstGeom>
          <a:ln w="76200">
            <a:solidFill>
              <a:srgbClr val="811C1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图片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39713"/>
            <a:ext cx="28495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图片 16" descr="终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1" t="33978" r="13554" b="39308"/>
          <a:stretch>
            <a:fillRect/>
          </a:stretch>
        </p:blipFill>
        <p:spPr bwMode="auto">
          <a:xfrm>
            <a:off x="7508875" y="912813"/>
            <a:ext cx="14255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>
            <a:extLst>
              <a:ext uri="{FF2B5EF4-FFF2-40B4-BE49-F238E27FC236}"/>
            </a:extLst>
          </p:cNvPr>
          <p:cNvSpPr/>
          <p:nvPr/>
        </p:nvSpPr>
        <p:spPr>
          <a:xfrm>
            <a:off x="142875" y="2420938"/>
            <a:ext cx="8605838" cy="2652712"/>
          </a:xfrm>
          <a:prstGeom prst="roundRect">
            <a:avLst>
              <a:gd name="adj" fmla="val 4990"/>
            </a:avLst>
          </a:prstGeom>
          <a:solidFill>
            <a:srgbClr val="811C1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201613" y="2486025"/>
            <a:ext cx="746601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chemeClr val="bg1"/>
                </a:solidFill>
              </a:rPr>
              <a:t>Lecture </a:t>
            </a:r>
            <a:r>
              <a:rPr lang="en-US" altLang="zh-CN" b="1" dirty="0" smtClean="0">
                <a:solidFill>
                  <a:schemeClr val="bg1"/>
                </a:solidFill>
              </a:rPr>
              <a:t>Eleven  20</a:t>
            </a:r>
            <a:r>
              <a:rPr lang="en-US" altLang="zh-CN" b="1" baseline="30000" dirty="0" smtClean="0">
                <a:solidFill>
                  <a:schemeClr val="bg1"/>
                </a:solidFill>
              </a:rPr>
              <a:t>th</a:t>
            </a:r>
            <a:r>
              <a:rPr lang="en-US" altLang="zh-CN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Century Influential British and American Poets </a:t>
            </a:r>
            <a:endParaRPr lang="zh-CN" altLang="zh-CN" b="1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zh-CN" b="1" dirty="0">
              <a:solidFill>
                <a:schemeClr val="bg1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331788" y="3141663"/>
            <a:ext cx="7192962" cy="22225"/>
          </a:xfrm>
          <a:prstGeom prst="line">
            <a:avLst/>
          </a:prstGeom>
          <a:ln w="38100" cap="rnd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/>
            </a:extLst>
          </p:cNvPr>
          <p:cNvGrpSpPr/>
          <p:nvPr/>
        </p:nvGrpSpPr>
        <p:grpSpPr>
          <a:xfrm>
            <a:off x="215876" y="5776227"/>
            <a:ext cx="1728192" cy="954107"/>
            <a:chOff x="215876" y="5576172"/>
            <a:chExt cx="1728192" cy="95410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" name="矩形 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51520" y="5633228"/>
              <a:ext cx="1584176" cy="897051"/>
            </a:xfrm>
            <a:prstGeom prst="rect">
              <a:avLst/>
            </a:prstGeom>
            <a:solidFill>
              <a:srgbClr val="811C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" name="TextBox 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215876" y="5576172"/>
              <a:ext cx="1728192" cy="954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方正舒体" panose="02010601030101010101" pitchFamily="2" charset="-122"/>
                  <a:ea typeface="方正舒体" panose="02010601030101010101" pitchFamily="2" charset="-122"/>
                </a:rPr>
                <a:t>厚德博学</a:t>
              </a:r>
              <a:endParaRPr lang="en-US" altLang="zh-CN" sz="2800" b="1" dirty="0">
                <a:solidFill>
                  <a:schemeClr val="bg1"/>
                </a:solidFill>
                <a:latin typeface="方正舒体" panose="02010601030101010101" pitchFamily="2" charset="-122"/>
                <a:ea typeface="方正舒体" panose="02010601030101010101" pitchFamily="2" charset="-122"/>
              </a:endParaRPr>
            </a:p>
            <a:p>
              <a:pPr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方正舒体" panose="02010601030101010101" pitchFamily="2" charset="-122"/>
                  <a:ea typeface="方正舒体" panose="02010601030101010101" pitchFamily="2" charset="-122"/>
                </a:rPr>
                <a:t>经济匡时</a:t>
              </a:r>
            </a:p>
          </p:txBody>
        </p:sp>
      </p:grpSp>
      <p:sp>
        <p:nvSpPr>
          <p:cNvPr id="22" name="TextBox 21">
            <a:extLst>
              <a:ext uri="{FF2B5EF4-FFF2-40B4-BE49-F238E27FC236}"/>
            </a:extLst>
          </p:cNvPr>
          <p:cNvSpPr txBox="1"/>
          <p:nvPr/>
        </p:nvSpPr>
        <p:spPr>
          <a:xfrm>
            <a:off x="292100" y="3362325"/>
            <a:ext cx="4021138" cy="812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黑体" panose="02010609060101010101" pitchFamily="49" charset="-122"/>
              </a:rPr>
              <a:t>Prof. Dr. Joan </a:t>
            </a:r>
            <a:r>
              <a:rPr lang="en-US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黑体" panose="02010609060101010101" pitchFamily="49" charset="-122"/>
              </a:rPr>
              <a:t>Qionglin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黑体" panose="02010609060101010101" pitchFamily="49" charset="-122"/>
              </a:rPr>
              <a:t> Tan  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tan.qionglin@mail.shufe.edu.cn </a:t>
            </a:r>
          </a:p>
        </p:txBody>
      </p:sp>
      <p:sp>
        <p:nvSpPr>
          <p:cNvPr id="5" name="矩形 4">
            <a:extLst>
              <a:ext uri="{FF2B5EF4-FFF2-40B4-BE49-F238E27FC236}"/>
            </a:extLst>
          </p:cNvPr>
          <p:cNvSpPr/>
          <p:nvPr/>
        </p:nvSpPr>
        <p:spPr>
          <a:xfrm>
            <a:off x="323850" y="373063"/>
            <a:ext cx="3948113" cy="10541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SUFE </a:t>
            </a:r>
            <a:r>
              <a:rPr lang="en-US" altLang="zh-CN" sz="2000" b="1" dirty="0">
                <a:solidFill>
                  <a:schemeClr val="bg1"/>
                </a:solidFill>
              </a:rPr>
              <a:t>Year 1 Postgraduates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A Critical Study of English Poetry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836712"/>
            <a:ext cx="4191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438525"/>
            <a:ext cx="3923928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57435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715399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338263"/>
            <a:ext cx="80962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7153992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7880634" cy="280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7153992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1176338"/>
            <a:ext cx="80676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7153992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42767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76672"/>
            <a:ext cx="35718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05064"/>
            <a:ext cx="5857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7153992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8488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7153992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28091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7153992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6771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15827761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61764" y="188641"/>
            <a:ext cx="8820472" cy="6552729"/>
            <a:chOff x="161764" y="188641"/>
            <a:chExt cx="8820472" cy="6552729"/>
          </a:xfrm>
        </p:grpSpPr>
        <p:sp>
          <p:nvSpPr>
            <p:cNvPr id="19" name="圆角矩形 18"/>
            <p:cNvSpPr/>
            <p:nvPr/>
          </p:nvSpPr>
          <p:spPr>
            <a:xfrm>
              <a:off x="161764" y="188641"/>
              <a:ext cx="8820472" cy="6552728"/>
            </a:xfrm>
            <a:prstGeom prst="roundRect">
              <a:avLst>
                <a:gd name="adj" fmla="val 2545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1"/>
            <p:cNvSpPr/>
            <p:nvPr/>
          </p:nvSpPr>
          <p:spPr>
            <a:xfrm>
              <a:off x="161764" y="4077073"/>
              <a:ext cx="8820472" cy="2664297"/>
            </a:xfrm>
            <a:custGeom>
              <a:avLst/>
              <a:gdLst/>
              <a:ahLst/>
              <a:cxnLst/>
              <a:rect l="l" t="t" r="r" b="b"/>
              <a:pathLst>
                <a:path w="8820472" h="2664297">
                  <a:moveTo>
                    <a:pt x="0" y="0"/>
                  </a:moveTo>
                  <a:lnTo>
                    <a:pt x="8820472" y="0"/>
                  </a:lnTo>
                  <a:lnTo>
                    <a:pt x="8820472" y="2497530"/>
                  </a:lnTo>
                  <a:cubicBezTo>
                    <a:pt x="8820472" y="2589633"/>
                    <a:pt x="8745808" y="2664297"/>
                    <a:pt x="8653705" y="2664297"/>
                  </a:cubicBezTo>
                  <a:lnTo>
                    <a:pt x="166767" y="2664297"/>
                  </a:lnTo>
                  <a:cubicBezTo>
                    <a:pt x="74664" y="2664297"/>
                    <a:pt x="0" y="2589633"/>
                    <a:pt x="0" y="2497530"/>
                  </a:cubicBez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87724" y="5085184"/>
              <a:ext cx="4752528" cy="956971"/>
            </a:xfrm>
            <a:prstGeom prst="rect">
              <a:avLst/>
            </a:prstGeom>
          </p:spPr>
        </p:pic>
        <p:pic>
          <p:nvPicPr>
            <p:cNvPr id="7" name="图片 16" descr="终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t="33978" r="13554" b="39308"/>
            <a:stretch>
              <a:fillRect/>
            </a:stretch>
          </p:blipFill>
          <p:spPr>
            <a:xfrm>
              <a:off x="4011137" y="6141889"/>
              <a:ext cx="1424959" cy="5274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087724" y="2638309"/>
              <a:ext cx="45365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rgbClr val="811C17"/>
                  </a:solidFill>
                  <a:effectLst>
                    <a:reflection blurRad="6350" stA="60000" endA="900" endPos="60000" dist="29997" dir="5400000" sy="-100000" algn="bl" rotWithShape="0"/>
                  </a:effectLst>
                </a:rPr>
                <a:t>THANK  YOU </a:t>
              </a:r>
              <a:endParaRPr lang="zh-CN" altLang="en-US" sz="4800" b="1" dirty="0">
                <a:solidFill>
                  <a:srgbClr val="811C17"/>
                </a:solidFill>
                <a:effectLst>
                  <a:reflection blurRad="6350" stA="60000" endA="900" endPos="60000" dist="29997" dir="5400000" sy="-100000" algn="bl" rotWithShape="0"/>
                </a:effectLst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7668344" y="2234372"/>
              <a:ext cx="0" cy="2346756"/>
            </a:xfrm>
            <a:prstGeom prst="line">
              <a:avLst/>
            </a:prstGeom>
            <a:ln w="82550" cap="rnd">
              <a:solidFill>
                <a:srgbClr val="811C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 flipV="1">
            <a:off x="1043608" y="0"/>
            <a:ext cx="0" cy="1800200"/>
          </a:xfrm>
          <a:prstGeom prst="line">
            <a:avLst/>
          </a:prstGeom>
          <a:ln w="82550" cap="rnd">
            <a:solidFill>
              <a:srgbClr val="811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1446946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223628" y="956068"/>
            <a:ext cx="144016" cy="4981601"/>
          </a:xfrm>
          <a:prstGeom prst="rect">
            <a:avLst/>
          </a:prstGeom>
          <a:solidFill>
            <a:srgbClr val="811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107504" y="2996952"/>
            <a:ext cx="2232248" cy="449917"/>
          </a:xfrm>
          <a:prstGeom prst="homePlate">
            <a:avLst/>
          </a:prstGeom>
          <a:solidFill>
            <a:srgbClr val="811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/>
              <a:t>      </a:t>
            </a:r>
            <a:r>
              <a:rPr lang="en-US" altLang="zh-CN" sz="2400" b="1" dirty="0"/>
              <a:t>Contents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1014812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811C17"/>
                </a:solidFill>
              </a:rPr>
              <a:t>20</a:t>
            </a:r>
            <a:r>
              <a:rPr lang="en-US" altLang="zh-CN" sz="2000" b="1" baseline="30000" dirty="0" smtClean="0">
                <a:solidFill>
                  <a:srgbClr val="811C17"/>
                </a:solidFill>
              </a:rPr>
              <a:t>th</a:t>
            </a:r>
            <a:r>
              <a:rPr lang="en-US" altLang="zh-CN" sz="2000" b="1" dirty="0" smtClean="0">
                <a:solidFill>
                  <a:srgbClr val="811C17"/>
                </a:solidFill>
              </a:rPr>
              <a:t> Century Influential British and American Poets</a:t>
            </a:r>
            <a:endParaRPr lang="zh-CN" altLang="en-US" sz="2000" b="1" i="1" dirty="0">
              <a:solidFill>
                <a:srgbClr val="811C1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1700808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2060"/>
                </a:solidFill>
              </a:rPr>
              <a:t>T. S. Eliot  </a:t>
            </a:r>
            <a:r>
              <a:rPr lang="zh-CN" altLang="zh-CN" sz="2000" b="1" dirty="0" smtClean="0">
                <a:solidFill>
                  <a:srgbClr val="002060"/>
                </a:solidFill>
              </a:rPr>
              <a:t>艾略特</a:t>
            </a:r>
            <a:endParaRPr lang="en-US" altLang="zh-CN" sz="2000" b="1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2060"/>
                </a:solidFill>
              </a:rPr>
              <a:t>William Carlos Williams  </a:t>
            </a:r>
            <a:r>
              <a:rPr lang="zh-CN" altLang="zh-CN" sz="2000" b="1" dirty="0" smtClean="0">
                <a:solidFill>
                  <a:srgbClr val="002060"/>
                </a:solidFill>
              </a:rPr>
              <a:t>威廉斯</a:t>
            </a:r>
            <a:endParaRPr lang="en-US" altLang="zh-CN" sz="2000" b="1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2060"/>
                </a:solidFill>
              </a:rPr>
              <a:t>Hart 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Crane  </a:t>
            </a:r>
            <a:r>
              <a:rPr lang="zh-CN" altLang="zh-CN" sz="2000" b="1" dirty="0" smtClean="0">
                <a:solidFill>
                  <a:srgbClr val="002060"/>
                </a:solidFill>
              </a:rPr>
              <a:t>克莱恩</a:t>
            </a:r>
            <a:endParaRPr lang="en-US" altLang="zh-CN" sz="2000" b="1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2060"/>
                </a:solidFill>
              </a:rPr>
              <a:t>W. H. Auden  </a:t>
            </a:r>
            <a:r>
              <a:rPr lang="zh-CN" altLang="zh-CN" sz="2000" b="1" dirty="0" smtClean="0">
                <a:solidFill>
                  <a:srgbClr val="002060"/>
                </a:solidFill>
              </a:rPr>
              <a:t>奥登</a:t>
            </a:r>
            <a:endParaRPr lang="en-US" altLang="zh-CN" sz="2000" b="1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2060"/>
                </a:solidFill>
              </a:rPr>
              <a:t>Langston Hughes  </a:t>
            </a:r>
            <a:r>
              <a:rPr lang="zh-CN" altLang="zh-CN" sz="2000" b="1" dirty="0" smtClean="0">
                <a:solidFill>
                  <a:srgbClr val="002060"/>
                </a:solidFill>
              </a:rPr>
              <a:t>休斯</a:t>
            </a:r>
            <a:endParaRPr lang="en-US" altLang="zh-CN" sz="2000" b="1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2060"/>
                </a:solidFill>
              </a:rPr>
              <a:t>Elizabeth Bishop  </a:t>
            </a:r>
            <a:r>
              <a:rPr lang="zh-CN" altLang="zh-CN" sz="2000" b="1" dirty="0" smtClean="0">
                <a:solidFill>
                  <a:srgbClr val="002060"/>
                </a:solidFill>
              </a:rPr>
              <a:t>毕晓普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76909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751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4581128"/>
            <a:ext cx="77048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002060"/>
                </a:solidFill>
              </a:rPr>
              <a:t>Yale University Open Course: Modern Poetry</a:t>
            </a:r>
            <a:endParaRPr lang="zh-CN" altLang="zh-CN" sz="1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002060"/>
                </a:solidFill>
              </a:rPr>
              <a:t>Instructor: Langdon Hammer</a:t>
            </a:r>
            <a:endParaRPr lang="zh-CN" altLang="zh-CN" sz="1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002060"/>
                </a:solidFill>
              </a:rPr>
              <a:t>Website: </a:t>
            </a:r>
            <a:r>
              <a:rPr lang="en-US" altLang="zh-CN" sz="1600" b="1" u="sng" dirty="0" smtClean="0">
                <a:solidFill>
                  <a:srgbClr val="002060"/>
                </a:solidFill>
                <a:hlinkClick r:id="rId3"/>
              </a:rPr>
              <a:t>https://oyc.yale.edu/english/engl-310</a:t>
            </a:r>
            <a:r>
              <a:rPr lang="en-US" altLang="zh-CN" sz="1600" b="1" dirty="0" smtClean="0">
                <a:solidFill>
                  <a:srgbClr val="002060"/>
                </a:solidFill>
              </a:rPr>
              <a:t>  </a:t>
            </a:r>
            <a:r>
              <a:rPr lang="zh-CN" altLang="zh-CN" sz="1600" b="1" dirty="0" smtClean="0">
                <a:solidFill>
                  <a:srgbClr val="002060"/>
                </a:solidFill>
              </a:rPr>
              <a:t>【全英文】</a:t>
            </a:r>
          </a:p>
          <a:p>
            <a:pPr>
              <a:lnSpc>
                <a:spcPct val="150000"/>
              </a:lnSpc>
            </a:pPr>
            <a:r>
              <a:rPr lang="en-US" altLang="zh-CN" sz="1600" b="1" u="sng" dirty="0" smtClean="0">
                <a:solidFill>
                  <a:srgbClr val="002060"/>
                </a:solidFill>
                <a:hlinkClick r:id="rId4"/>
              </a:rPr>
              <a:t>http://open.163.com/special/sp/modernpoetry.html</a:t>
            </a:r>
            <a:r>
              <a:rPr lang="en-US" altLang="zh-CN" sz="1600" b="1" dirty="0" smtClean="0">
                <a:solidFill>
                  <a:srgbClr val="002060"/>
                </a:solidFill>
              </a:rPr>
              <a:t> </a:t>
            </a:r>
            <a:r>
              <a:rPr lang="zh-CN" altLang="zh-CN" sz="1600" b="1" dirty="0" smtClean="0">
                <a:solidFill>
                  <a:srgbClr val="002060"/>
                </a:solidFill>
              </a:rPr>
              <a:t>【中英文字幕】</a:t>
            </a:r>
          </a:p>
          <a:p>
            <a:endParaRPr lang="zh-CN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356992"/>
            <a:ext cx="35147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715399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21385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7153992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5152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7153992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996952"/>
            <a:ext cx="39243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57816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715399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8200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715399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212976"/>
            <a:ext cx="33718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58293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38481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7153992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8581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7153992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9710</TotalTime>
  <Words>92</Words>
  <Application>Microsoft Office PowerPoint</Application>
  <PresentationFormat>全屏显示(4:3)</PresentationFormat>
  <Paragraphs>23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</dc:creator>
  <cp:lastModifiedBy>Windows 用户</cp:lastModifiedBy>
  <cp:revision>341</cp:revision>
  <dcterms:created xsi:type="dcterms:W3CDTF">2020-06-26T03:43:19Z</dcterms:created>
  <dcterms:modified xsi:type="dcterms:W3CDTF">2024-03-20T23:10:35Z</dcterms:modified>
</cp:coreProperties>
</file>