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4.xml" ContentType="application/vnd.openxmlformats-officedocument.themeOverride+xml"/>
  <Override PartName="/ppt/notesSlides/notesSlide6.xml" ContentType="application/vnd.openxmlformats-officedocument.presentationml.notesSl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7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8" r:id="rId3"/>
    <p:sldMasterId id="2147483702" r:id="rId4"/>
  </p:sldMasterIdLst>
  <p:notesMasterIdLst>
    <p:notesMasterId r:id="rId80"/>
  </p:notesMasterIdLst>
  <p:sldIdLst>
    <p:sldId id="257" r:id="rId5"/>
    <p:sldId id="288" r:id="rId6"/>
    <p:sldId id="589" r:id="rId7"/>
    <p:sldId id="535" r:id="rId8"/>
    <p:sldId id="320" r:id="rId9"/>
    <p:sldId id="585" r:id="rId10"/>
    <p:sldId id="406" r:id="rId11"/>
    <p:sldId id="407" r:id="rId12"/>
    <p:sldId id="297" r:id="rId13"/>
    <p:sldId id="564" r:id="rId14"/>
    <p:sldId id="300" r:id="rId15"/>
    <p:sldId id="543" r:id="rId16"/>
    <p:sldId id="565" r:id="rId17"/>
    <p:sldId id="584" r:id="rId18"/>
    <p:sldId id="544" r:id="rId19"/>
    <p:sldId id="545" r:id="rId20"/>
    <p:sldId id="546" r:id="rId21"/>
    <p:sldId id="547" r:id="rId22"/>
    <p:sldId id="586" r:id="rId23"/>
    <p:sldId id="488" r:id="rId24"/>
    <p:sldId id="299" r:id="rId25"/>
    <p:sldId id="324" r:id="rId26"/>
    <p:sldId id="325" r:id="rId27"/>
    <p:sldId id="489" r:id="rId28"/>
    <p:sldId id="491" r:id="rId29"/>
    <p:sldId id="582" r:id="rId30"/>
    <p:sldId id="588" r:id="rId31"/>
    <p:sldId id="265" r:id="rId32"/>
    <p:sldId id="427" r:id="rId33"/>
    <p:sldId id="428" r:id="rId34"/>
    <p:sldId id="590" r:id="rId35"/>
    <p:sldId id="387" r:id="rId36"/>
    <p:sldId id="388" r:id="rId37"/>
    <p:sldId id="435" r:id="rId38"/>
    <p:sldId id="436" r:id="rId39"/>
    <p:sldId id="343" r:id="rId40"/>
    <p:sldId id="345" r:id="rId41"/>
    <p:sldId id="575" r:id="rId42"/>
    <p:sldId id="493" r:id="rId43"/>
    <p:sldId id="553" r:id="rId44"/>
    <p:sldId id="554" r:id="rId45"/>
    <p:sldId id="380" r:id="rId46"/>
    <p:sldId id="566" r:id="rId47"/>
    <p:sldId id="464" r:id="rId48"/>
    <p:sldId id="302" r:id="rId49"/>
    <p:sldId id="567" r:id="rId50"/>
    <p:sldId id="466" r:id="rId51"/>
    <p:sldId id="454" r:id="rId52"/>
    <p:sldId id="455" r:id="rId53"/>
    <p:sldId id="568" r:id="rId54"/>
    <p:sldId id="569" r:id="rId55"/>
    <p:sldId id="456" r:id="rId56"/>
    <p:sldId id="479" r:id="rId57"/>
    <p:sldId id="480" r:id="rId58"/>
    <p:sldId id="570" r:id="rId59"/>
    <p:sldId id="571" r:id="rId60"/>
    <p:sldId id="494" r:id="rId61"/>
    <p:sldId id="483" r:id="rId62"/>
    <p:sldId id="572" r:id="rId63"/>
    <p:sldId id="484" r:id="rId64"/>
    <p:sldId id="573" r:id="rId65"/>
    <p:sldId id="574" r:id="rId66"/>
    <p:sldId id="472" r:id="rId67"/>
    <p:sldId id="326" r:id="rId68"/>
    <p:sldId id="474" r:id="rId69"/>
    <p:sldId id="492" r:id="rId70"/>
    <p:sldId id="452" r:id="rId71"/>
    <p:sldId id="453" r:id="rId72"/>
    <p:sldId id="576" r:id="rId73"/>
    <p:sldId id="486" r:id="rId74"/>
    <p:sldId id="487" r:id="rId75"/>
    <p:sldId id="581" r:id="rId76"/>
    <p:sldId id="475" r:id="rId77"/>
    <p:sldId id="437" r:id="rId78"/>
    <p:sldId id="335" r:id="rId7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875" autoAdjust="0"/>
  </p:normalViewPr>
  <p:slideViewPr>
    <p:cSldViewPr>
      <p:cViewPr>
        <p:scale>
          <a:sx n="75" d="100"/>
          <a:sy n="75" d="100"/>
        </p:scale>
        <p:origin x="29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37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4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5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6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7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8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I:\&#22269;&#23478;&#31038;&#31185;&#32467;&#39033;&#26448;&#26009;\Book1%20(&#33258;&#21160;&#20445;&#23384;&#30340;).xlsx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I:\&#22269;&#23478;&#31038;&#31185;&#32467;&#39033;&#26448;&#26009;\Book1%20(&#33258;&#21160;&#20445;&#23384;&#30340;).xlsx" TargetMode="External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38.bin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I:\&#20013;&#22269;&#20135;&#19994;&#21457;&#23637;&#30340;&#38382;&#39064;\Book1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39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dministrator\Desktop\API_NV.IND.MANF.CD_DS2_zh_excel_v2%20(1).xls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54631122833706"/>
          <c:y val="2.9992168287487467E-2"/>
          <c:w val="0.89048379160950086"/>
          <c:h val="0.76780332839272525"/>
        </c:manualLayout>
      </c:layout>
      <c:lineChart>
        <c:grouping val="standard"/>
        <c:varyColors val="0"/>
        <c:ser>
          <c:idx val="0"/>
          <c:order val="0"/>
          <c:tx>
            <c:strRef>
              <c:f>[API_NY.GDP.MKTP.CD_DS2_zh_excel_v2_10577368.xls]Sheet1!$A$8</c:f>
              <c:strCache>
                <c:ptCount val="1"/>
                <c:pt idx="0">
                  <c:v>中国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[API_NY.GDP.MKTP.CD_DS2_zh_excel_v2_10577368.xls]Sheet1!$B$7:$AX$7</c:f>
              <c:numCache>
                <c:formatCode>General</c:formatCode>
                <c:ptCount val="49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</c:numCache>
            </c:numRef>
          </c:cat>
          <c:val>
            <c:numRef>
              <c:f>[API_NY.GDP.MKTP.CD_DS2_zh_excel_v2_10577368.xls]Sheet1!$B$8:$AX$8</c:f>
              <c:numCache>
                <c:formatCode>General</c:formatCode>
                <c:ptCount val="49"/>
                <c:pt idx="0">
                  <c:v>926.02973434072612</c:v>
                </c:pt>
                <c:pt idx="1">
                  <c:v>998.00958648143626</c:v>
                </c:pt>
                <c:pt idx="2">
                  <c:v>1136.8758629905126</c:v>
                </c:pt>
                <c:pt idx="3">
                  <c:v>1385.4428470895746</c:v>
                </c:pt>
                <c:pt idx="4">
                  <c:v>1441.821333877218</c:v>
                </c:pt>
                <c:pt idx="5">
                  <c:v>1634.3155177976125</c:v>
                </c:pt>
                <c:pt idx="6">
                  <c:v>1539.4045534150614</c:v>
                </c:pt>
                <c:pt idx="7">
                  <c:v>1749.3809882656906</c:v>
                </c:pt>
                <c:pt idx="8">
                  <c:v>1495.4075282926829</c:v>
                </c:pt>
                <c:pt idx="9">
                  <c:v>1782.8059441304349</c:v>
                </c:pt>
                <c:pt idx="10">
                  <c:v>1911.49211575</c:v>
                </c:pt>
                <c:pt idx="11">
                  <c:v>1958.6638243253967</c:v>
                </c:pt>
                <c:pt idx="12">
                  <c:v>2050.8969985877861</c:v>
                </c:pt>
                <c:pt idx="13">
                  <c:v>2306.8674715325669</c:v>
                </c:pt>
                <c:pt idx="14">
                  <c:v>2599.4651095714289</c:v>
                </c:pt>
                <c:pt idx="15">
                  <c:v>3094.8802813265306</c:v>
                </c:pt>
                <c:pt idx="16">
                  <c:v>3007.5810010724636</c:v>
                </c:pt>
                <c:pt idx="17">
                  <c:v>2729.7297476457402</c:v>
                </c:pt>
                <c:pt idx="18">
                  <c:v>3123.5363120781899</c:v>
                </c:pt>
                <c:pt idx="19">
                  <c:v>3477.6805131174083</c:v>
                </c:pt>
                <c:pt idx="20">
                  <c:v>3608.5791256596558</c:v>
                </c:pt>
                <c:pt idx="21">
                  <c:v>3833.7331808362364</c:v>
                </c:pt>
                <c:pt idx="22">
                  <c:v>4269.1571271114599</c:v>
                </c:pt>
                <c:pt idx="23">
                  <c:v>4447.312824367621</c:v>
                </c:pt>
                <c:pt idx="24">
                  <c:v>5643.2467000591732</c:v>
                </c:pt>
                <c:pt idx="25">
                  <c:v>7345.4789822050843</c:v>
                </c:pt>
                <c:pt idx="26">
                  <c:v>8637.4671750378875</c:v>
                </c:pt>
                <c:pt idx="27">
                  <c:v>9616.0395295182025</c:v>
                </c:pt>
                <c:pt idx="28">
                  <c:v>10290.430975540821</c:v>
                </c:pt>
                <c:pt idx="29">
                  <c:v>10939.972672710581</c:v>
                </c:pt>
                <c:pt idx="30">
                  <c:v>12113.46869605238</c:v>
                </c:pt>
                <c:pt idx="31">
                  <c:v>13393.957188653027</c:v>
                </c:pt>
                <c:pt idx="32">
                  <c:v>14705.500150815515</c:v>
                </c:pt>
                <c:pt idx="33">
                  <c:v>16602.879656626803</c:v>
                </c:pt>
                <c:pt idx="34">
                  <c:v>19553.470049632706</c:v>
                </c:pt>
                <c:pt idx="35">
                  <c:v>22859.658923605435</c:v>
                </c:pt>
                <c:pt idx="36">
                  <c:v>27521.317733551557</c:v>
                </c:pt>
                <c:pt idx="37">
                  <c:v>35521.82311652974</c:v>
                </c:pt>
                <c:pt idx="38">
                  <c:v>45982.060913840003</c:v>
                </c:pt>
                <c:pt idx="39">
                  <c:v>51099.53609257254</c:v>
                </c:pt>
                <c:pt idx="40">
                  <c:v>61006.204888675536</c:v>
                </c:pt>
                <c:pt idx="41">
                  <c:v>75725.53836875339</c:v>
                </c:pt>
                <c:pt idx="42">
                  <c:v>85605.473146792778</c:v>
                </c:pt>
                <c:pt idx="43">
                  <c:v>96072.2448153265</c:v>
                </c:pt>
                <c:pt idx="44">
                  <c:v>104823.7210996191</c:v>
                </c:pt>
                <c:pt idx="45">
                  <c:v>110646.66282625451</c:v>
                </c:pt>
                <c:pt idx="46">
                  <c:v>111909.92550229514</c:v>
                </c:pt>
                <c:pt idx="47">
                  <c:v>122377.00479375037</c:v>
                </c:pt>
                <c:pt idx="48">
                  <c:v>134572.67000000001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33-4C58-B895-6BD015C36B41}"/>
            </c:ext>
          </c:extLst>
        </c:ser>
        <c:ser>
          <c:idx val="1"/>
          <c:order val="1"/>
          <c:tx>
            <c:strRef>
              <c:f>[API_NY.GDP.MKTP.CD_DS2_zh_excel_v2_10577368.xls]Sheet1!$A$9</c:f>
              <c:strCache>
                <c:ptCount val="1"/>
                <c:pt idx="0">
                  <c:v>德国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[API_NY.GDP.MKTP.CD_DS2_zh_excel_v2_10577368.xls]Sheet1!$B$7:$AX$7</c:f>
              <c:numCache>
                <c:formatCode>General</c:formatCode>
                <c:ptCount val="49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</c:numCache>
            </c:numRef>
          </c:cat>
          <c:val>
            <c:numRef>
              <c:f>[API_NY.GDP.MKTP.CD_DS2_zh_excel_v2_10577368.xls]Sheet1!$B$9:$AX$9</c:f>
              <c:numCache>
                <c:formatCode>General</c:formatCode>
                <c:ptCount val="49"/>
                <c:pt idx="0">
                  <c:v>2150.2180649815637</c:v>
                </c:pt>
                <c:pt idx="1">
                  <c:v>2490.3921736463503</c:v>
                </c:pt>
                <c:pt idx="2">
                  <c:v>2986.6721934613256</c:v>
                </c:pt>
                <c:pt idx="3">
                  <c:v>3968.6674255396997</c:v>
                </c:pt>
                <c:pt idx="4">
                  <c:v>4436.1864295971582</c:v>
                </c:pt>
                <c:pt idx="5">
                  <c:v>4887.801553382621</c:v>
                </c:pt>
                <c:pt idx="6">
                  <c:v>5177.8792100357305</c:v>
                </c:pt>
                <c:pt idx="7">
                  <c:v>5982.262054240714</c:v>
                </c:pt>
                <c:pt idx="8">
                  <c:v>7376.6835628042845</c:v>
                </c:pt>
                <c:pt idx="9">
                  <c:v>8780.1053697577627</c:v>
                </c:pt>
                <c:pt idx="10">
                  <c:v>9466.9535582095978</c:v>
                </c:pt>
                <c:pt idx="11">
                  <c:v>7974.434057118131</c:v>
                </c:pt>
                <c:pt idx="12">
                  <c:v>7736.3820077375685</c:v>
                </c:pt>
                <c:pt idx="13">
                  <c:v>7677.6837801608572</c:v>
                </c:pt>
                <c:pt idx="14">
                  <c:v>7223.6760834306924</c:v>
                </c:pt>
                <c:pt idx="15">
                  <c:v>7297.6328295243156</c:v>
                </c:pt>
                <c:pt idx="16">
                  <c:v>10423.007697919482</c:v>
                </c:pt>
                <c:pt idx="17">
                  <c:v>12932.643533188248</c:v>
                </c:pt>
                <c:pt idx="18">
                  <c:v>13959.315485020603</c:v>
                </c:pt>
                <c:pt idx="19">
                  <c:v>13936.743321543743</c:v>
                </c:pt>
                <c:pt idx="20">
                  <c:v>17649.679489165963</c:v>
                </c:pt>
                <c:pt idx="21">
                  <c:v>18618.738951090159</c:v>
                </c:pt>
                <c:pt idx="22">
                  <c:v>21231.308703819665</c:v>
                </c:pt>
                <c:pt idx="23">
                  <c:v>20685.555424109782</c:v>
                </c:pt>
                <c:pt idx="24">
                  <c:v>22059.660118114982</c:v>
                </c:pt>
                <c:pt idx="25">
                  <c:v>25916.200354851921</c:v>
                </c:pt>
                <c:pt idx="26">
                  <c:v>25036.651936573955</c:v>
                </c:pt>
                <c:pt idx="27">
                  <c:v>22186.893751409876</c:v>
                </c:pt>
                <c:pt idx="28">
                  <c:v>22432.255196176506</c:v>
                </c:pt>
                <c:pt idx="29">
                  <c:v>21999.573833368846</c:v>
                </c:pt>
                <c:pt idx="30">
                  <c:v>19499.539340335363</c:v>
                </c:pt>
                <c:pt idx="31">
                  <c:v>19506.487695749442</c:v>
                </c:pt>
                <c:pt idx="32">
                  <c:v>20791.360813099946</c:v>
                </c:pt>
                <c:pt idx="33">
                  <c:v>25057.336343115123</c:v>
                </c:pt>
                <c:pt idx="34">
                  <c:v>28192.450956046683</c:v>
                </c:pt>
                <c:pt idx="35">
                  <c:v>28614.102723541844</c:v>
                </c:pt>
                <c:pt idx="36">
                  <c:v>30024.463680843055</c:v>
                </c:pt>
                <c:pt idx="37">
                  <c:v>34399.53462907199</c:v>
                </c:pt>
                <c:pt idx="38">
                  <c:v>37523.65607148088</c:v>
                </c:pt>
                <c:pt idx="39">
                  <c:v>34180.050013892745</c:v>
                </c:pt>
                <c:pt idx="40">
                  <c:v>34170.945626489462</c:v>
                </c:pt>
                <c:pt idx="41">
                  <c:v>37576.982811175534</c:v>
                </c:pt>
                <c:pt idx="42">
                  <c:v>35439.839091480069</c:v>
                </c:pt>
                <c:pt idx="43">
                  <c:v>37525.135032784099</c:v>
                </c:pt>
                <c:pt idx="44">
                  <c:v>38987.265038413476</c:v>
                </c:pt>
                <c:pt idx="45">
                  <c:v>33813.893386588206</c:v>
                </c:pt>
                <c:pt idx="46">
                  <c:v>34951.628562972204</c:v>
                </c:pt>
                <c:pt idx="47">
                  <c:v>36932.043322297795</c:v>
                </c:pt>
                <c:pt idx="48">
                  <c:v>40291.4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33-4C58-B895-6BD015C36B41}"/>
            </c:ext>
          </c:extLst>
        </c:ser>
        <c:ser>
          <c:idx val="2"/>
          <c:order val="2"/>
          <c:tx>
            <c:strRef>
              <c:f>[API_NY.GDP.MKTP.CD_DS2_zh_excel_v2_10577368.xls]Sheet1!$A$10</c:f>
              <c:strCache>
                <c:ptCount val="1"/>
                <c:pt idx="0">
                  <c:v>英国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[API_NY.GDP.MKTP.CD_DS2_zh_excel_v2_10577368.xls]Sheet1!$B$7:$AX$7</c:f>
              <c:numCache>
                <c:formatCode>General</c:formatCode>
                <c:ptCount val="49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</c:numCache>
            </c:numRef>
          </c:cat>
          <c:val>
            <c:numRef>
              <c:f>[API_NY.GDP.MKTP.CD_DS2_zh_excel_v2_10577368.xls]Sheet1!$B$10:$AX$10</c:f>
              <c:numCache>
                <c:formatCode>General</c:formatCode>
                <c:ptCount val="49"/>
                <c:pt idx="0">
                  <c:v>1306.7194624430044</c:v>
                </c:pt>
                <c:pt idx="1">
                  <c:v>1481.1389632513994</c:v>
                </c:pt>
                <c:pt idx="2">
                  <c:v>1699.6503496503497</c:v>
                </c:pt>
                <c:pt idx="3">
                  <c:v>1925.3797158255757</c:v>
                </c:pt>
                <c:pt idx="4">
                  <c:v>2061.3136979897145</c:v>
                </c:pt>
                <c:pt idx="5">
                  <c:v>2417.5663716814156</c:v>
                </c:pt>
                <c:pt idx="6">
                  <c:v>2326.145552560647</c:v>
                </c:pt>
                <c:pt idx="7">
                  <c:v>2630.6645735217162</c:v>
                </c:pt>
                <c:pt idx="8">
                  <c:v>3358.8302972195593</c:v>
                </c:pt>
                <c:pt idx="9">
                  <c:v>4389.9407030919101</c:v>
                </c:pt>
                <c:pt idx="10">
                  <c:v>5649.4771089937258</c:v>
                </c:pt>
                <c:pt idx="11">
                  <c:v>5407.6567524115762</c:v>
                </c:pt>
                <c:pt idx="12">
                  <c:v>5150.4891684136965</c:v>
                </c:pt>
                <c:pt idx="13">
                  <c:v>4896.1800818553893</c:v>
                </c:pt>
                <c:pt idx="14">
                  <c:v>4614.8709763234901</c:v>
                </c:pt>
                <c:pt idx="15">
                  <c:v>4892.8516427104723</c:v>
                </c:pt>
                <c:pt idx="16">
                  <c:v>6014.5265318088541</c:v>
                </c:pt>
                <c:pt idx="17">
                  <c:v>7451.6260826932503</c:v>
                </c:pt>
                <c:pt idx="18">
                  <c:v>9101.2273212379932</c:v>
                </c:pt>
                <c:pt idx="19">
                  <c:v>9268.8481675392668</c:v>
                </c:pt>
                <c:pt idx="20">
                  <c:v>10931.693892045454</c:v>
                </c:pt>
                <c:pt idx="21">
                  <c:v>11427.971781305114</c:v>
                </c:pt>
                <c:pt idx="22">
                  <c:v>11796.595296595298</c:v>
                </c:pt>
                <c:pt idx="23">
                  <c:v>10613.88722255549</c:v>
                </c:pt>
                <c:pt idx="24">
                  <c:v>11404.897459442915</c:v>
                </c:pt>
                <c:pt idx="25">
                  <c:v>13352.185576771342</c:v>
                </c:pt>
                <c:pt idx="26">
                  <c:v>14087.815912636506</c:v>
                </c:pt>
                <c:pt idx="27">
                  <c:v>15524.836280288147</c:v>
                </c:pt>
                <c:pt idx="28">
                  <c:v>16385.110963895331</c:v>
                </c:pt>
                <c:pt idx="29">
                  <c:v>16656.23685487785</c:v>
                </c:pt>
                <c:pt idx="30">
                  <c:v>16479.512785595398</c:v>
                </c:pt>
                <c:pt idx="31">
                  <c:v>16215.100043184109</c:v>
                </c:pt>
                <c:pt idx="32">
                  <c:v>17684.082733812949</c:v>
                </c:pt>
                <c:pt idx="33">
                  <c:v>20383.95102040816</c:v>
                </c:pt>
                <c:pt idx="34">
                  <c:v>23985.554741852804</c:v>
                </c:pt>
                <c:pt idx="35">
                  <c:v>25207.018181818177</c:v>
                </c:pt>
                <c:pt idx="36">
                  <c:v>26926.126954921801</c:v>
                </c:pt>
                <c:pt idx="37">
                  <c:v>30743.59743897559</c:v>
                </c:pt>
                <c:pt idx="38">
                  <c:v>28905.643382352941</c:v>
                </c:pt>
                <c:pt idx="39">
                  <c:v>23828.259853559743</c:v>
                </c:pt>
                <c:pt idx="40">
                  <c:v>24528.996651244663</c:v>
                </c:pt>
                <c:pt idx="41">
                  <c:v>26348.956931312994</c:v>
                </c:pt>
                <c:pt idx="42">
                  <c:v>26766.054176459867</c:v>
                </c:pt>
                <c:pt idx="43">
                  <c:v>27535.65033773765</c:v>
                </c:pt>
                <c:pt idx="44">
                  <c:v>30347.294560471757</c:v>
                </c:pt>
                <c:pt idx="45">
                  <c:v>28964.205865343989</c:v>
                </c:pt>
                <c:pt idx="46">
                  <c:v>26592.389316702469</c:v>
                </c:pt>
                <c:pt idx="47">
                  <c:v>26378.663404341289</c:v>
                </c:pt>
                <c:pt idx="48">
                  <c:v>28088.99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33-4C58-B895-6BD015C36B41}"/>
            </c:ext>
          </c:extLst>
        </c:ser>
        <c:ser>
          <c:idx val="3"/>
          <c:order val="3"/>
          <c:tx>
            <c:strRef>
              <c:f>[API_NY.GDP.MKTP.CD_DS2_zh_excel_v2_10577368.xls]Sheet1!$A$11</c:f>
              <c:strCache>
                <c:ptCount val="1"/>
                <c:pt idx="0">
                  <c:v>日本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[API_NY.GDP.MKTP.CD_DS2_zh_excel_v2_10577368.xls]Sheet1!$B$7:$AX$7</c:f>
              <c:numCache>
                <c:formatCode>General</c:formatCode>
                <c:ptCount val="49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</c:numCache>
            </c:numRef>
          </c:cat>
          <c:val>
            <c:numRef>
              <c:f>[API_NY.GDP.MKTP.CD_DS2_zh_excel_v2_10577368.xls]Sheet1!$B$11:$AX$11</c:f>
              <c:numCache>
                <c:formatCode>General</c:formatCode>
                <c:ptCount val="49"/>
                <c:pt idx="0">
                  <c:v>2126.0918792083335</c:v>
                </c:pt>
                <c:pt idx="1">
                  <c:v>2401.518074599554</c:v>
                </c:pt>
                <c:pt idx="2">
                  <c:v>3180.3129749268151</c:v>
                </c:pt>
                <c:pt idx="3">
                  <c:v>4320.826704510866</c:v>
                </c:pt>
                <c:pt idx="4">
                  <c:v>4796.2599861477493</c:v>
                </c:pt>
                <c:pt idx="5">
                  <c:v>5215.4190567190326</c:v>
                </c:pt>
                <c:pt idx="6">
                  <c:v>5861.6185900102</c:v>
                </c:pt>
                <c:pt idx="7">
                  <c:v>7214.117865371868</c:v>
                </c:pt>
                <c:pt idx="8">
                  <c:v>10136.121735197919</c:v>
                </c:pt>
                <c:pt idx="9">
                  <c:v>10550.121195281556</c:v>
                </c:pt>
                <c:pt idx="10">
                  <c:v>11053.859737638748</c:v>
                </c:pt>
                <c:pt idx="11">
                  <c:v>12189.889351298067</c:v>
                </c:pt>
                <c:pt idx="12">
                  <c:v>11345.1800188456</c:v>
                </c:pt>
                <c:pt idx="13">
                  <c:v>12433.235920588333</c:v>
                </c:pt>
                <c:pt idx="14">
                  <c:v>13183.816270037576</c:v>
                </c:pt>
                <c:pt idx="15">
                  <c:v>13988.927448206936</c:v>
                </c:pt>
                <c:pt idx="16">
                  <c:v>20789.533336735505</c:v>
                </c:pt>
                <c:pt idx="17">
                  <c:v>25328.085731570307</c:v>
                </c:pt>
                <c:pt idx="18">
                  <c:v>30716.83013178912</c:v>
                </c:pt>
                <c:pt idx="19">
                  <c:v>30549.141662631806</c:v>
                </c:pt>
                <c:pt idx="20">
                  <c:v>31328.176528480413</c:v>
                </c:pt>
                <c:pt idx="21">
                  <c:v>35844.200771008414</c:v>
                </c:pt>
                <c:pt idx="22">
                  <c:v>39088.094634638568</c:v>
                </c:pt>
                <c:pt idx="23">
                  <c:v>44541.438769472057</c:v>
                </c:pt>
                <c:pt idx="24">
                  <c:v>49070.39384469678</c:v>
                </c:pt>
                <c:pt idx="25">
                  <c:v>54491.163049810966</c:v>
                </c:pt>
                <c:pt idx="26">
                  <c:v>48337.125422070967</c:v>
                </c:pt>
                <c:pt idx="27">
                  <c:v>44147.328435444317</c:v>
                </c:pt>
                <c:pt idx="28">
                  <c:v>40325.09760872936</c:v>
                </c:pt>
                <c:pt idx="29">
                  <c:v>45620.788223354532</c:v>
                </c:pt>
                <c:pt idx="30">
                  <c:v>48875.196607448583</c:v>
                </c:pt>
                <c:pt idx="31">
                  <c:v>43035.442598427209</c:v>
                </c:pt>
                <c:pt idx="32">
                  <c:v>41151.162790697672</c:v>
                </c:pt>
                <c:pt idx="33">
                  <c:v>44456.580712218645</c:v>
                </c:pt>
                <c:pt idx="34">
                  <c:v>48151.488543621126</c:v>
                </c:pt>
                <c:pt idx="35">
                  <c:v>47554.106309121365</c:v>
                </c:pt>
                <c:pt idx="36">
                  <c:v>45303.772249703994</c:v>
                </c:pt>
                <c:pt idx="37">
                  <c:v>45152.645144305687</c:v>
                </c:pt>
                <c:pt idx="38">
                  <c:v>50379.084651144796</c:v>
                </c:pt>
                <c:pt idx="39">
                  <c:v>52313.826745937004</c:v>
                </c:pt>
                <c:pt idx="40">
                  <c:v>57000.981147444101</c:v>
                </c:pt>
                <c:pt idx="41">
                  <c:v>61574.595948237169</c:v>
                </c:pt>
                <c:pt idx="42">
                  <c:v>62032.131213341221</c:v>
                </c:pt>
                <c:pt idx="43">
                  <c:v>51557.17056270827</c:v>
                </c:pt>
                <c:pt idx="44">
                  <c:v>48504.135360378408</c:v>
                </c:pt>
                <c:pt idx="45">
                  <c:v>43949.777528778221</c:v>
                </c:pt>
                <c:pt idx="46">
                  <c:v>49492.73341993877</c:v>
                </c:pt>
                <c:pt idx="47">
                  <c:v>48724.151043146834</c:v>
                </c:pt>
                <c:pt idx="48">
                  <c:v>50706.26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33-4C58-B895-6BD015C36B41}"/>
            </c:ext>
          </c:extLst>
        </c:ser>
        <c:ser>
          <c:idx val="4"/>
          <c:order val="4"/>
          <c:tx>
            <c:strRef>
              <c:f>[API_NY.GDP.MKTP.CD_DS2_zh_excel_v2_10577368.xls]Sheet1!$A$12</c:f>
              <c:strCache>
                <c:ptCount val="1"/>
                <c:pt idx="0">
                  <c:v>美国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[API_NY.GDP.MKTP.CD_DS2_zh_excel_v2_10577368.xls]Sheet1!$B$7:$AX$7</c:f>
              <c:numCache>
                <c:formatCode>General</c:formatCode>
                <c:ptCount val="49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</c:numCache>
            </c:numRef>
          </c:cat>
          <c:val>
            <c:numRef>
              <c:f>[API_NY.GDP.MKTP.CD_DS2_zh_excel_v2_10577368.xls]Sheet1!$B$12:$AX$12</c:f>
              <c:numCache>
                <c:formatCode>General</c:formatCode>
                <c:ptCount val="49"/>
                <c:pt idx="0">
                  <c:v>10758.84</c:v>
                </c:pt>
                <c:pt idx="1">
                  <c:v>11677.7</c:v>
                </c:pt>
                <c:pt idx="2">
                  <c:v>12824.49</c:v>
                </c:pt>
                <c:pt idx="3">
                  <c:v>14285.49</c:v>
                </c:pt>
                <c:pt idx="4">
                  <c:v>15488.25</c:v>
                </c:pt>
                <c:pt idx="5">
                  <c:v>16889.23</c:v>
                </c:pt>
                <c:pt idx="6">
                  <c:v>18775.87</c:v>
                </c:pt>
                <c:pt idx="7">
                  <c:v>20859.509999999998</c:v>
                </c:pt>
                <c:pt idx="8">
                  <c:v>23565.71</c:v>
                </c:pt>
                <c:pt idx="9">
                  <c:v>26321.43</c:v>
                </c:pt>
                <c:pt idx="10">
                  <c:v>28625.05</c:v>
                </c:pt>
                <c:pt idx="11">
                  <c:v>32109.56</c:v>
                </c:pt>
                <c:pt idx="12">
                  <c:v>33449.910000000003</c:v>
                </c:pt>
                <c:pt idx="13">
                  <c:v>36381.370000000003</c:v>
                </c:pt>
                <c:pt idx="14">
                  <c:v>40406.93</c:v>
                </c:pt>
                <c:pt idx="15">
                  <c:v>43467.34</c:v>
                </c:pt>
                <c:pt idx="16">
                  <c:v>45901.55</c:v>
                </c:pt>
                <c:pt idx="17">
                  <c:v>48702.17</c:v>
                </c:pt>
                <c:pt idx="18">
                  <c:v>52526.29</c:v>
                </c:pt>
                <c:pt idx="19">
                  <c:v>56576.93</c:v>
                </c:pt>
                <c:pt idx="20">
                  <c:v>59795.89</c:v>
                </c:pt>
                <c:pt idx="21">
                  <c:v>61740.43</c:v>
                </c:pt>
                <c:pt idx="22">
                  <c:v>65392.99</c:v>
                </c:pt>
                <c:pt idx="23">
                  <c:v>68787.179999999993</c:v>
                </c:pt>
                <c:pt idx="24">
                  <c:v>73087.55</c:v>
                </c:pt>
                <c:pt idx="25">
                  <c:v>76640.600000000006</c:v>
                </c:pt>
                <c:pt idx="26">
                  <c:v>81002.009999999995</c:v>
                </c:pt>
                <c:pt idx="27">
                  <c:v>86085.15</c:v>
                </c:pt>
                <c:pt idx="28">
                  <c:v>90891.68</c:v>
                </c:pt>
                <c:pt idx="29">
                  <c:v>96606.24</c:v>
                </c:pt>
                <c:pt idx="30">
                  <c:v>102847.79</c:v>
                </c:pt>
                <c:pt idx="31">
                  <c:v>106218.24000000001</c:v>
                </c:pt>
                <c:pt idx="32">
                  <c:v>109775.14</c:v>
                </c:pt>
                <c:pt idx="33">
                  <c:v>115106.7</c:v>
                </c:pt>
                <c:pt idx="34">
                  <c:v>122749.28</c:v>
                </c:pt>
                <c:pt idx="35">
                  <c:v>130937.26</c:v>
                </c:pt>
                <c:pt idx="36">
                  <c:v>138558.88</c:v>
                </c:pt>
                <c:pt idx="37">
                  <c:v>144776.35</c:v>
                </c:pt>
                <c:pt idx="38">
                  <c:v>147185.82</c:v>
                </c:pt>
                <c:pt idx="39">
                  <c:v>144187.39000000001</c:v>
                </c:pt>
                <c:pt idx="40">
                  <c:v>149920.51999999999</c:v>
                </c:pt>
                <c:pt idx="41">
                  <c:v>155425.82</c:v>
                </c:pt>
                <c:pt idx="42">
                  <c:v>161970.07</c:v>
                </c:pt>
                <c:pt idx="43">
                  <c:v>167848.51</c:v>
                </c:pt>
                <c:pt idx="44">
                  <c:v>175217.47</c:v>
                </c:pt>
                <c:pt idx="45">
                  <c:v>182192.97</c:v>
                </c:pt>
                <c:pt idx="46">
                  <c:v>187071.89</c:v>
                </c:pt>
                <c:pt idx="47">
                  <c:v>194853.94</c:v>
                </c:pt>
                <c:pt idx="48">
                  <c:v>205130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D33-4C58-B895-6BD015C36B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2033663"/>
        <c:axId val="1042047391"/>
      </c:lineChart>
      <c:catAx>
        <c:axId val="1042033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42047391"/>
        <c:crosses val="autoZero"/>
        <c:auto val="1"/>
        <c:lblAlgn val="ctr"/>
        <c:lblOffset val="100"/>
        <c:noMultiLvlLbl val="0"/>
      </c:catAx>
      <c:valAx>
        <c:axId val="1042047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42033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2018年人口（亿）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中国</c:v>
                </c:pt>
                <c:pt idx="1">
                  <c:v>印度</c:v>
                </c:pt>
                <c:pt idx="2">
                  <c:v>美国</c:v>
                </c:pt>
                <c:pt idx="3">
                  <c:v>印度尼西亚</c:v>
                </c:pt>
                <c:pt idx="4">
                  <c:v>巴基斯坦</c:v>
                </c:pt>
                <c:pt idx="5">
                  <c:v>巴西</c:v>
                </c:pt>
                <c:pt idx="6">
                  <c:v>尼日利亚</c:v>
                </c:pt>
                <c:pt idx="7">
                  <c:v>孟加拉国</c:v>
                </c:pt>
                <c:pt idx="8">
                  <c:v>俄罗斯</c:v>
                </c:pt>
                <c:pt idx="9">
                  <c:v>日本</c:v>
                </c:pt>
                <c:pt idx="10">
                  <c:v>墨西哥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13.93</c:v>
                </c:pt>
                <c:pt idx="1">
                  <c:v>13.53</c:v>
                </c:pt>
                <c:pt idx="2">
                  <c:v>3.27</c:v>
                </c:pt>
                <c:pt idx="3">
                  <c:v>2.68</c:v>
                </c:pt>
                <c:pt idx="4">
                  <c:v>2.12</c:v>
                </c:pt>
                <c:pt idx="5">
                  <c:v>2.09</c:v>
                </c:pt>
                <c:pt idx="6">
                  <c:v>1.96</c:v>
                </c:pt>
                <c:pt idx="7">
                  <c:v>1.61</c:v>
                </c:pt>
                <c:pt idx="8">
                  <c:v>1.44</c:v>
                </c:pt>
                <c:pt idx="9">
                  <c:v>1.27</c:v>
                </c:pt>
                <c:pt idx="10">
                  <c:v>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4A-4553-8724-E3F7C3E45D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96711040"/>
        <c:axId val="689131296"/>
      </c:barChart>
      <c:catAx>
        <c:axId val="69671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89131296"/>
        <c:crosses val="autoZero"/>
        <c:auto val="1"/>
        <c:lblAlgn val="ctr"/>
        <c:lblOffset val="100"/>
        <c:noMultiLvlLbl val="0"/>
      </c:catAx>
      <c:valAx>
        <c:axId val="68913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96711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00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票房收入（亿元）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Sheet1!$A$3:$A$12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62.1</c:v>
                </c:pt>
                <c:pt idx="1">
                  <c:v>101.7</c:v>
                </c:pt>
                <c:pt idx="2">
                  <c:v>131.19999999999999</c:v>
                </c:pt>
                <c:pt idx="3">
                  <c:v>170.7</c:v>
                </c:pt>
                <c:pt idx="4">
                  <c:v>217.7</c:v>
                </c:pt>
                <c:pt idx="5">
                  <c:v>296.39999999999998</c:v>
                </c:pt>
                <c:pt idx="6">
                  <c:v>440.7</c:v>
                </c:pt>
                <c:pt idx="7">
                  <c:v>457.1</c:v>
                </c:pt>
                <c:pt idx="8">
                  <c:v>559.1</c:v>
                </c:pt>
                <c:pt idx="9">
                  <c:v>609.79999999999995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1F-49B8-B10E-75427FAD24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6304799"/>
        <c:axId val="1962647071"/>
      </c:barChart>
      <c:catAx>
        <c:axId val="1966304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62647071"/>
        <c:crosses val="autoZero"/>
        <c:auto val="1"/>
        <c:lblAlgn val="ctr"/>
        <c:lblOffset val="100"/>
        <c:noMultiLvlLbl val="0"/>
      </c:catAx>
      <c:valAx>
        <c:axId val="1962647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966304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荧幕数（块）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Sheet1!$A$3:$A$12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4723</c:v>
                </c:pt>
                <c:pt idx="1">
                  <c:v>6256</c:v>
                </c:pt>
                <c:pt idx="2">
                  <c:v>9286</c:v>
                </c:pt>
                <c:pt idx="3">
                  <c:v>13118</c:v>
                </c:pt>
                <c:pt idx="4">
                  <c:v>18195</c:v>
                </c:pt>
                <c:pt idx="5">
                  <c:v>23592</c:v>
                </c:pt>
                <c:pt idx="6">
                  <c:v>31627</c:v>
                </c:pt>
                <c:pt idx="7">
                  <c:v>41179</c:v>
                </c:pt>
                <c:pt idx="8">
                  <c:v>50776</c:v>
                </c:pt>
                <c:pt idx="9">
                  <c:v>60079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88-4E9A-9862-7C0901FBA6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5401183"/>
        <c:axId val="2092410239"/>
      </c:barChart>
      <c:lineChart>
        <c:grouping val="standard"/>
        <c:varyColors val="0"/>
        <c:ser>
          <c:idx val="1"/>
          <c:order val="1"/>
          <c:tx>
            <c:strRef>
              <c:f>Sheet1!$C$2</c:f>
              <c:strCache>
                <c:ptCount val="1"/>
                <c:pt idx="0">
                  <c:v>观影人次（亿人次）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Sheet1!$A$3:$A$12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Sheet1!$C$3:$C$12</c:f>
              <c:numCache>
                <c:formatCode>General</c:formatCode>
                <c:ptCount val="10"/>
                <c:pt idx="0">
                  <c:v>2</c:v>
                </c:pt>
                <c:pt idx="1">
                  <c:v>2.86</c:v>
                </c:pt>
                <c:pt idx="2">
                  <c:v>3.5</c:v>
                </c:pt>
                <c:pt idx="3">
                  <c:v>4.5999999999999996</c:v>
                </c:pt>
                <c:pt idx="4">
                  <c:v>6.1</c:v>
                </c:pt>
                <c:pt idx="5">
                  <c:v>8.3000000000000007</c:v>
                </c:pt>
                <c:pt idx="6">
                  <c:v>12.6</c:v>
                </c:pt>
                <c:pt idx="7">
                  <c:v>13.72</c:v>
                </c:pt>
                <c:pt idx="8">
                  <c:v>16.2</c:v>
                </c:pt>
                <c:pt idx="9">
                  <c:v>17.16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88-4E9A-9862-7C0901FBA6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5389983"/>
        <c:axId val="2092396511"/>
      </c:lineChart>
      <c:catAx>
        <c:axId val="209540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92410239"/>
        <c:crosses val="autoZero"/>
        <c:auto val="1"/>
        <c:lblAlgn val="ctr"/>
        <c:lblOffset val="100"/>
        <c:noMultiLvlLbl val="0"/>
      </c:catAx>
      <c:valAx>
        <c:axId val="2092410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95401183"/>
        <c:crosses val="autoZero"/>
        <c:crossBetween val="between"/>
      </c:valAx>
      <c:valAx>
        <c:axId val="2092396511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95389983"/>
        <c:crosses val="max"/>
        <c:crossBetween val="between"/>
      </c:valAx>
      <c:catAx>
        <c:axId val="20953899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239651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144751958142424E-2"/>
          <c:y val="4.0723519407977055E-2"/>
          <c:w val="0.85753650572980922"/>
          <c:h val="0.674614022160309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Sheet1!$A$20</c:f>
              <c:strCache>
                <c:ptCount val="1"/>
                <c:pt idx="0">
                  <c:v>R&amp;D支出（亿元）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Sheet1!$B$19:$S$19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Sheet1!$B$20:$S$20</c:f>
              <c:numCache>
                <c:formatCode>General</c:formatCode>
                <c:ptCount val="18"/>
                <c:pt idx="0">
                  <c:v>1042.5</c:v>
                </c:pt>
                <c:pt idx="1">
                  <c:v>1288</c:v>
                </c:pt>
                <c:pt idx="2">
                  <c:v>1540</c:v>
                </c:pt>
                <c:pt idx="3">
                  <c:v>1966.6</c:v>
                </c:pt>
                <c:pt idx="4">
                  <c:v>2450</c:v>
                </c:pt>
                <c:pt idx="5">
                  <c:v>3003.1</c:v>
                </c:pt>
                <c:pt idx="6">
                  <c:v>3710.24</c:v>
                </c:pt>
                <c:pt idx="7">
                  <c:v>4616</c:v>
                </c:pt>
                <c:pt idx="8">
                  <c:v>5802.11</c:v>
                </c:pt>
                <c:pt idx="9">
                  <c:v>7063</c:v>
                </c:pt>
                <c:pt idx="10">
                  <c:v>8687</c:v>
                </c:pt>
                <c:pt idx="11">
                  <c:v>10298.41</c:v>
                </c:pt>
                <c:pt idx="12">
                  <c:v>11846.6</c:v>
                </c:pt>
                <c:pt idx="13">
                  <c:v>13015.63</c:v>
                </c:pt>
                <c:pt idx="14">
                  <c:v>14169.88</c:v>
                </c:pt>
                <c:pt idx="15">
                  <c:v>15676.75</c:v>
                </c:pt>
                <c:pt idx="16">
                  <c:v>17606.13</c:v>
                </c:pt>
                <c:pt idx="17">
                  <c:v>19657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BF-43C4-9B35-F5C4C7D4F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07955736"/>
        <c:axId val="707956064"/>
      </c:barChart>
      <c:lineChart>
        <c:grouping val="standard"/>
        <c:varyColors val="0"/>
        <c:ser>
          <c:idx val="1"/>
          <c:order val="1"/>
          <c:tx>
            <c:strRef>
              <c:f>Sheet1!$A$21</c:f>
              <c:strCache>
                <c:ptCount val="1"/>
                <c:pt idx="0">
                  <c:v>R&amp;D支出占GDP比重（%）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Sheet1!$B$19:$S$19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Sheet1!$B$21:$S$21</c:f>
              <c:numCache>
                <c:formatCode>General</c:formatCode>
                <c:ptCount val="18"/>
                <c:pt idx="0">
                  <c:v>0.95</c:v>
                </c:pt>
                <c:pt idx="1">
                  <c:v>1.07</c:v>
                </c:pt>
                <c:pt idx="2">
                  <c:v>1.1299999999999999</c:v>
                </c:pt>
                <c:pt idx="3">
                  <c:v>1.23</c:v>
                </c:pt>
                <c:pt idx="4">
                  <c:v>1.34</c:v>
                </c:pt>
                <c:pt idx="5">
                  <c:v>1.42</c:v>
                </c:pt>
                <c:pt idx="6">
                  <c:v>1.4</c:v>
                </c:pt>
                <c:pt idx="7">
                  <c:v>1.47</c:v>
                </c:pt>
                <c:pt idx="8">
                  <c:v>1.7</c:v>
                </c:pt>
                <c:pt idx="9">
                  <c:v>1.76</c:v>
                </c:pt>
                <c:pt idx="10">
                  <c:v>1.84</c:v>
                </c:pt>
                <c:pt idx="11">
                  <c:v>1.98</c:v>
                </c:pt>
                <c:pt idx="12">
                  <c:v>2.08</c:v>
                </c:pt>
                <c:pt idx="13">
                  <c:v>2.0499999999999998</c:v>
                </c:pt>
                <c:pt idx="14">
                  <c:v>2.0699999999999998</c:v>
                </c:pt>
                <c:pt idx="15">
                  <c:v>2.08</c:v>
                </c:pt>
                <c:pt idx="16">
                  <c:v>2.15</c:v>
                </c:pt>
                <c:pt idx="17">
                  <c:v>2.1800000000000002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F-43C4-9B35-F5C4C7D4FA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7970168"/>
        <c:axId val="707965576"/>
      </c:lineChart>
      <c:catAx>
        <c:axId val="707955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07956064"/>
        <c:crosses val="autoZero"/>
        <c:auto val="1"/>
        <c:lblAlgn val="ctr"/>
        <c:lblOffset val="100"/>
        <c:noMultiLvlLbl val="0"/>
      </c:catAx>
      <c:valAx>
        <c:axId val="707956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07955736"/>
        <c:crosses val="autoZero"/>
        <c:crossBetween val="between"/>
      </c:valAx>
      <c:valAx>
        <c:axId val="7079655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07970168"/>
        <c:crosses val="max"/>
        <c:crossBetween val="between"/>
      </c:valAx>
      <c:catAx>
        <c:axId val="707970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79655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年度数据!$E$4</c:f>
              <c:strCache>
                <c:ptCount val="1"/>
                <c:pt idx="0">
                  <c:v>科技进步贡献率（%）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年度数据!$F$3:$Q$3</c:f>
              <c:strCache>
                <c:ptCount val="12"/>
                <c:pt idx="0">
                  <c:v>2001-_x000d_
2006</c:v>
                </c:pt>
                <c:pt idx="1">
                  <c:v>2002-_x000d_
2007</c:v>
                </c:pt>
                <c:pt idx="2">
                  <c:v>2003-_x000d_
2008</c:v>
                </c:pt>
                <c:pt idx="3">
                  <c:v>2004-_x000d_
2009</c:v>
                </c:pt>
                <c:pt idx="4">
                  <c:v>2005-_x000d_
2010</c:v>
                </c:pt>
                <c:pt idx="5">
                  <c:v>2006-_x000d_
2011</c:v>
                </c:pt>
                <c:pt idx="6">
                  <c:v>2007-_x000d_
2012</c:v>
                </c:pt>
                <c:pt idx="7">
                  <c:v>2008-_x000d_
2013</c:v>
                </c:pt>
                <c:pt idx="8">
                  <c:v>2009-_x000d_
2014</c:v>
                </c:pt>
                <c:pt idx="9">
                  <c:v>2010-_x000d_
2015</c:v>
                </c:pt>
                <c:pt idx="10">
                  <c:v>2011-_x000d_
2016</c:v>
                </c:pt>
                <c:pt idx="11">
                  <c:v>2012-_x000d_
2017</c:v>
                </c:pt>
              </c:strCache>
            </c:strRef>
          </c:cat>
          <c:val>
            <c:numRef>
              <c:f>年度数据!$F$4:$Q$4</c:f>
              <c:numCache>
                <c:formatCode>General</c:formatCode>
                <c:ptCount val="12"/>
                <c:pt idx="0">
                  <c:v>44.3</c:v>
                </c:pt>
                <c:pt idx="1">
                  <c:v>46</c:v>
                </c:pt>
                <c:pt idx="2">
                  <c:v>48.8</c:v>
                </c:pt>
                <c:pt idx="3">
                  <c:v>48.4</c:v>
                </c:pt>
                <c:pt idx="4">
                  <c:v>50.9</c:v>
                </c:pt>
                <c:pt idx="5">
                  <c:v>51.7</c:v>
                </c:pt>
                <c:pt idx="6">
                  <c:v>52.2</c:v>
                </c:pt>
                <c:pt idx="7">
                  <c:v>53.1</c:v>
                </c:pt>
                <c:pt idx="8">
                  <c:v>54.2</c:v>
                </c:pt>
                <c:pt idx="9">
                  <c:v>55.3</c:v>
                </c:pt>
                <c:pt idx="10">
                  <c:v>56.4</c:v>
                </c:pt>
                <c:pt idx="11">
                  <c:v>57.8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35-4241-A836-C9A46F3B0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9902479"/>
        <c:axId val="1755007551"/>
      </c:lineChart>
      <c:catAx>
        <c:axId val="1369902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55007551"/>
        <c:crosses val="autoZero"/>
        <c:auto val="1"/>
        <c:lblAlgn val="ctr"/>
        <c:lblOffset val="100"/>
        <c:noMultiLvlLbl val="0"/>
      </c:catAx>
      <c:valAx>
        <c:axId val="1755007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69902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65507436570428"/>
          <c:y val="5.0925925925925923E-2"/>
          <c:w val="0.82574081364830954"/>
          <c:h val="0.6956962671332818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Sheet6!$B$3</c:f>
              <c:strCache>
                <c:ptCount val="1"/>
                <c:pt idx="0">
                  <c:v>基础研究_x000d_
</c:v>
                </c:pt>
              </c:strCache>
            </c:strRef>
          </c:tx>
          <c:invertIfNegative val="0"/>
          <c:cat>
            <c:numRef>
              <c:f>Sheet6!$A$4:$A$20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Sheet6!$B$4:$B$20</c:f>
              <c:numCache>
                <c:formatCode>General</c:formatCode>
                <c:ptCount val="17"/>
                <c:pt idx="0">
                  <c:v>7.6</c:v>
                </c:pt>
                <c:pt idx="1">
                  <c:v>7.96</c:v>
                </c:pt>
                <c:pt idx="2">
                  <c:v>7.88</c:v>
                </c:pt>
                <c:pt idx="3">
                  <c:v>8.4</c:v>
                </c:pt>
                <c:pt idx="4">
                  <c:v>8.9700000000000006</c:v>
                </c:pt>
                <c:pt idx="5">
                  <c:v>11.07</c:v>
                </c:pt>
                <c:pt idx="6">
                  <c:v>11.54</c:v>
                </c:pt>
                <c:pt idx="7">
                  <c:v>13.13</c:v>
                </c:pt>
                <c:pt idx="8">
                  <c:v>13.81</c:v>
                </c:pt>
                <c:pt idx="9">
                  <c:v>15.4</c:v>
                </c:pt>
                <c:pt idx="10">
                  <c:v>16.459999999999987</c:v>
                </c:pt>
                <c:pt idx="11">
                  <c:v>17.37</c:v>
                </c:pt>
                <c:pt idx="12">
                  <c:v>19.32</c:v>
                </c:pt>
                <c:pt idx="13">
                  <c:v>21.22</c:v>
                </c:pt>
                <c:pt idx="14">
                  <c:v>22.32</c:v>
                </c:pt>
                <c:pt idx="15">
                  <c:v>23.54</c:v>
                </c:pt>
                <c:pt idx="16">
                  <c:v>25.32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E2-4705-98EA-8528A4BAE4D9}"/>
            </c:ext>
          </c:extLst>
        </c:ser>
        <c:ser>
          <c:idx val="1"/>
          <c:order val="1"/>
          <c:tx>
            <c:strRef>
              <c:f>Sheet6!$C$3</c:f>
              <c:strCache>
                <c:ptCount val="1"/>
                <c:pt idx="0">
                  <c:v>应用研究_x000d_
</c:v>
                </c:pt>
              </c:strCache>
            </c:strRef>
          </c:tx>
          <c:invertIfNegative val="0"/>
          <c:cat>
            <c:numRef>
              <c:f>Sheet6!$A$4:$A$20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Sheet6!$C$4:$C$20</c:f>
              <c:numCache>
                <c:formatCode>General</c:formatCode>
                <c:ptCount val="17"/>
                <c:pt idx="0">
                  <c:v>24.150000000000031</c:v>
                </c:pt>
                <c:pt idx="1">
                  <c:v>21.959999999999987</c:v>
                </c:pt>
                <c:pt idx="2">
                  <c:v>22.6</c:v>
                </c:pt>
                <c:pt idx="3">
                  <c:v>24.73</c:v>
                </c:pt>
                <c:pt idx="4">
                  <c:v>26.03</c:v>
                </c:pt>
                <c:pt idx="5">
                  <c:v>27.86</c:v>
                </c:pt>
                <c:pt idx="6">
                  <c:v>29.71</c:v>
                </c:pt>
                <c:pt idx="7">
                  <c:v>29.97</c:v>
                </c:pt>
                <c:pt idx="8">
                  <c:v>28.6</c:v>
                </c:pt>
                <c:pt idx="9">
                  <c:v>28.939999999999987</c:v>
                </c:pt>
                <c:pt idx="10">
                  <c:v>31.53</c:v>
                </c:pt>
                <c:pt idx="11">
                  <c:v>33.56</c:v>
                </c:pt>
                <c:pt idx="12">
                  <c:v>35.28</c:v>
                </c:pt>
                <c:pt idx="13">
                  <c:v>38.380000000000003</c:v>
                </c:pt>
                <c:pt idx="14">
                  <c:v>39.56</c:v>
                </c:pt>
                <c:pt idx="15">
                  <c:v>40.700000000000003</c:v>
                </c:pt>
                <c:pt idx="16">
                  <c:v>43.04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E2-4705-98EA-8528A4BAE4D9}"/>
            </c:ext>
          </c:extLst>
        </c:ser>
        <c:ser>
          <c:idx val="2"/>
          <c:order val="2"/>
          <c:tx>
            <c:strRef>
              <c:f>Sheet6!$D$3</c:f>
              <c:strCache>
                <c:ptCount val="1"/>
                <c:pt idx="0">
                  <c:v>试验发展_x000d_
</c:v>
                </c:pt>
              </c:strCache>
            </c:strRef>
          </c:tx>
          <c:invertIfNegative val="0"/>
          <c:cat>
            <c:numRef>
              <c:f>Sheet6!$A$4:$A$20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Sheet6!$D$4:$D$20</c:f>
              <c:numCache>
                <c:formatCode>General</c:formatCode>
                <c:ptCount val="17"/>
                <c:pt idx="0">
                  <c:v>50.42</c:v>
                </c:pt>
                <c:pt idx="1">
                  <c:v>62.28</c:v>
                </c:pt>
                <c:pt idx="2">
                  <c:v>65.169999999999987</c:v>
                </c:pt>
                <c:pt idx="3">
                  <c:v>70.39</c:v>
                </c:pt>
                <c:pt idx="4">
                  <c:v>74.489999999999995</c:v>
                </c:pt>
                <c:pt idx="5">
                  <c:v>76.33</c:v>
                </c:pt>
                <c:pt idx="6">
                  <c:v>95.23</c:v>
                </c:pt>
                <c:pt idx="7">
                  <c:v>107.14</c:v>
                </c:pt>
                <c:pt idx="8">
                  <c:v>131.20999999999998</c:v>
                </c:pt>
                <c:pt idx="9">
                  <c:v>152.19999999999999</c:v>
                </c:pt>
                <c:pt idx="10">
                  <c:v>181.14</c:v>
                </c:pt>
                <c:pt idx="11">
                  <c:v>204.46</c:v>
                </c:pt>
                <c:pt idx="12">
                  <c:v>233.73</c:v>
                </c:pt>
                <c:pt idx="13">
                  <c:v>265.08999999999969</c:v>
                </c:pt>
                <c:pt idx="14">
                  <c:v>291.39999999999969</c:v>
                </c:pt>
                <c:pt idx="15">
                  <c:v>306.82</c:v>
                </c:pt>
                <c:pt idx="16">
                  <c:v>307.52999999999969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E2-4705-98EA-8528A4BAE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4081664"/>
        <c:axId val="294083200"/>
      </c:barChart>
      <c:catAx>
        <c:axId val="294081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94083200"/>
        <c:crosses val="autoZero"/>
        <c:auto val="1"/>
        <c:lblAlgn val="ctr"/>
        <c:lblOffset val="100"/>
        <c:noMultiLvlLbl val="0"/>
      </c:catAx>
      <c:valAx>
        <c:axId val="29408320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2940816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337775590551181"/>
          <c:y val="0.85995953630796163"/>
          <c:w val="0.5268893263342086"/>
          <c:h val="0.1261515748031474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研究与试验发展基础研究经费支出(亿元)</c:v>
                </c:pt>
              </c:strCache>
            </c:strRef>
          </c:tx>
          <c:invertIfNegative val="0"/>
          <c:cat>
            <c:numRef>
              <c:f>Sheet3!$B$1:$M$1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Sheet3!$B$2:$M$2</c:f>
              <c:numCache>
                <c:formatCode>General</c:formatCode>
                <c:ptCount val="12"/>
                <c:pt idx="0">
                  <c:v>117.17999999999998</c:v>
                </c:pt>
                <c:pt idx="1">
                  <c:v>131.20999999999998</c:v>
                </c:pt>
                <c:pt idx="2">
                  <c:v>155.76</c:v>
                </c:pt>
                <c:pt idx="3">
                  <c:v>174.52</c:v>
                </c:pt>
                <c:pt idx="4">
                  <c:v>220.82000000000062</c:v>
                </c:pt>
                <c:pt idx="5">
                  <c:v>270.28999999999894</c:v>
                </c:pt>
                <c:pt idx="6">
                  <c:v>324.48999999999899</c:v>
                </c:pt>
                <c:pt idx="7">
                  <c:v>411.81</c:v>
                </c:pt>
                <c:pt idx="8">
                  <c:v>498.81</c:v>
                </c:pt>
                <c:pt idx="9">
                  <c:v>554.94999999999948</c:v>
                </c:pt>
                <c:pt idx="10">
                  <c:v>613.54</c:v>
                </c:pt>
                <c:pt idx="11">
                  <c:v>716.12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AE-481F-BF2F-D8217E0C2662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研究与试验发展应用研究经费支出(亿元)</c:v>
                </c:pt>
              </c:strCache>
            </c:strRef>
          </c:tx>
          <c:invertIfNegative val="0"/>
          <c:cat>
            <c:numRef>
              <c:f>Sheet3!$B$1:$M$1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Sheet3!$B$3:$M$3</c:f>
              <c:numCache>
                <c:formatCode>General</c:formatCode>
                <c:ptCount val="12"/>
                <c:pt idx="0">
                  <c:v>400.48999999999899</c:v>
                </c:pt>
                <c:pt idx="1">
                  <c:v>433.53</c:v>
                </c:pt>
                <c:pt idx="2">
                  <c:v>488.96999999999969</c:v>
                </c:pt>
                <c:pt idx="3">
                  <c:v>492.94</c:v>
                </c:pt>
                <c:pt idx="4">
                  <c:v>575.16</c:v>
                </c:pt>
                <c:pt idx="5">
                  <c:v>730.79000000000053</c:v>
                </c:pt>
                <c:pt idx="6">
                  <c:v>893.79000000000053</c:v>
                </c:pt>
                <c:pt idx="7" formatCode="#,##0.00">
                  <c:v>1028.4000000000001</c:v>
                </c:pt>
                <c:pt idx="8" formatCode="#,##0.00">
                  <c:v>1161.97</c:v>
                </c:pt>
                <c:pt idx="9" formatCode="#,##0.00">
                  <c:v>1269.1199999999999</c:v>
                </c:pt>
                <c:pt idx="10">
                  <c:v>1398.53</c:v>
                </c:pt>
                <c:pt idx="11">
                  <c:v>1528.6399999999999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AE-481F-BF2F-D8217E0C2662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研究与试验发展试验发展经费支出(亿元)</c:v>
                </c:pt>
              </c:strCache>
            </c:strRef>
          </c:tx>
          <c:invertIfNegative val="0"/>
          <c:cat>
            <c:numRef>
              <c:f>Sheet3!$B$1:$M$1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Sheet3!$B$4:$M$4</c:f>
              <c:numCache>
                <c:formatCode>#,##0.00</c:formatCode>
                <c:ptCount val="12"/>
                <c:pt idx="0">
                  <c:v>1448.6699999999998</c:v>
                </c:pt>
                <c:pt idx="1">
                  <c:v>1885.24</c:v>
                </c:pt>
                <c:pt idx="2">
                  <c:v>2358.3700000000022</c:v>
                </c:pt>
                <c:pt idx="3">
                  <c:v>3042.7799999999997</c:v>
                </c:pt>
                <c:pt idx="4">
                  <c:v>3820.04</c:v>
                </c:pt>
                <c:pt idx="5">
                  <c:v>4801.03</c:v>
                </c:pt>
                <c:pt idx="6">
                  <c:v>5844.3</c:v>
                </c:pt>
                <c:pt idx="7">
                  <c:v>7246.8</c:v>
                </c:pt>
                <c:pt idx="8">
                  <c:v>8637.629999999981</c:v>
                </c:pt>
                <c:pt idx="9">
                  <c:v>10022.5</c:v>
                </c:pt>
                <c:pt idx="10" formatCode="General">
                  <c:v>11003.56</c:v>
                </c:pt>
                <c:pt idx="11" formatCode="General">
                  <c:v>11925.130000000006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AE-481F-BF2F-D8217E0C26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4020992"/>
        <c:axId val="294022528"/>
      </c:barChart>
      <c:catAx>
        <c:axId val="294020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4022528"/>
        <c:crosses val="autoZero"/>
        <c:auto val="1"/>
        <c:lblAlgn val="ctr"/>
        <c:lblOffset val="100"/>
        <c:noMultiLvlLbl val="0"/>
      </c:catAx>
      <c:valAx>
        <c:axId val="29402252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940209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中国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Sheet1!$B$3:$BH$3</c:f>
              <c:numCache>
                <c:formatCode>General</c:formatCode>
                <c:ptCount val="59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</c:numCache>
            </c:numRef>
          </c:cat>
          <c:val>
            <c:numRef>
              <c:f>Sheet1!$B$4:$BH$4</c:f>
              <c:numCache>
                <c:formatCode>General</c:formatCode>
                <c:ptCount val="59"/>
                <c:pt idx="0">
                  <c:v>8.7408720032650855</c:v>
                </c:pt>
                <c:pt idx="1">
                  <c:v>7.3682994498093013</c:v>
                </c:pt>
                <c:pt idx="2">
                  <c:v>6.9609078988125992</c:v>
                </c:pt>
                <c:pt idx="3">
                  <c:v>6.8653119634703224</c:v>
                </c:pt>
                <c:pt idx="4">
                  <c:v>6.633076331723248</c:v>
                </c:pt>
                <c:pt idx="5">
                  <c:v>6.8281302560553634</c:v>
                </c:pt>
                <c:pt idx="6">
                  <c:v>6.7294587536400705</c:v>
                </c:pt>
                <c:pt idx="7">
                  <c:v>6.2534686957975705</c:v>
                </c:pt>
                <c:pt idx="8">
                  <c:v>6.2209393819161756</c:v>
                </c:pt>
                <c:pt idx="9">
                  <c:v>5.4530463357455927</c:v>
                </c:pt>
                <c:pt idx="10">
                  <c:v>4.9523895723121472</c:v>
                </c:pt>
                <c:pt idx="11">
                  <c:v>4.9208244755586303</c:v>
                </c:pt>
                <c:pt idx="12">
                  <c:v>5.7554480774956902</c:v>
                </c:pt>
                <c:pt idx="13">
                  <c:v>8.0000846106958861</c:v>
                </c:pt>
                <c:pt idx="14">
                  <c:v>10.333485605969516</c:v>
                </c:pt>
                <c:pt idx="15">
                  <c:v>9.5542016397433791</c:v>
                </c:pt>
                <c:pt idx="16">
                  <c:v>8.8369103299203644</c:v>
                </c:pt>
                <c:pt idx="17">
                  <c:v>8.3846172436923077</c:v>
                </c:pt>
                <c:pt idx="18">
                  <c:v>14.10034361942377</c:v>
                </c:pt>
                <c:pt idx="19">
                  <c:v>16.398139178439443</c:v>
                </c:pt>
                <c:pt idx="20">
                  <c:v>19.900683704925711</c:v>
                </c:pt>
                <c:pt idx="21">
                  <c:v>22.475015596493041</c:v>
                </c:pt>
                <c:pt idx="22">
                  <c:v>20.286733087351148</c:v>
                </c:pt>
                <c:pt idx="23">
                  <c:v>18.907024585605566</c:v>
                </c:pt>
                <c:pt idx="24">
                  <c:v>20.600007210263563</c:v>
                </c:pt>
                <c:pt idx="25">
                  <c:v>22.489399806498209</c:v>
                </c:pt>
                <c:pt idx="26">
                  <c:v>24.553287167882594</c:v>
                </c:pt>
                <c:pt idx="27">
                  <c:v>30.278821583449506</c:v>
                </c:pt>
                <c:pt idx="28">
                  <c:v>32.906292653794857</c:v>
                </c:pt>
                <c:pt idx="29">
                  <c:v>32.113358193415401</c:v>
                </c:pt>
                <c:pt idx="30">
                  <c:v>31.989322107187562</c:v>
                </c:pt>
                <c:pt idx="31">
                  <c:v>35.396568722709098</c:v>
                </c:pt>
                <c:pt idx="32">
                  <c:v>38.772290424455591</c:v>
                </c:pt>
                <c:pt idx="33">
                  <c:v>44.00477495707257</c:v>
                </c:pt>
                <c:pt idx="34">
                  <c:v>41.929940790559243</c:v>
                </c:pt>
                <c:pt idx="35">
                  <c:v>38.236308439573769</c:v>
                </c:pt>
                <c:pt idx="36">
                  <c:v>33.560880073472291</c:v>
                </c:pt>
                <c:pt idx="37">
                  <c:v>33.81454485517196</c:v>
                </c:pt>
                <c:pt idx="38">
                  <c:v>31.480605697661229</c:v>
                </c:pt>
                <c:pt idx="39">
                  <c:v>32.964433348136254</c:v>
                </c:pt>
                <c:pt idx="40">
                  <c:v>39.154515680101369</c:v>
                </c:pt>
                <c:pt idx="41">
                  <c:v>38.050815962870303</c:v>
                </c:pt>
                <c:pt idx="42">
                  <c:v>42.213185109897431</c:v>
                </c:pt>
                <c:pt idx="43">
                  <c:v>51.255445898527633</c:v>
                </c:pt>
                <c:pt idx="44">
                  <c:v>59.04604129442933</c:v>
                </c:pt>
                <c:pt idx="45">
                  <c:v>62.201540484565399</c:v>
                </c:pt>
                <c:pt idx="46">
                  <c:v>63.966377520282336</c:v>
                </c:pt>
                <c:pt idx="47">
                  <c:v>61.274219874912696</c:v>
                </c:pt>
                <c:pt idx="48">
                  <c:v>55.744782836136267</c:v>
                </c:pt>
                <c:pt idx="49">
                  <c:v>43.200685736183644</c:v>
                </c:pt>
                <c:pt idx="50">
                  <c:v>48.749156014981978</c:v>
                </c:pt>
                <c:pt idx="51">
                  <c:v>48.092956200133692</c:v>
                </c:pt>
                <c:pt idx="52">
                  <c:v>45.173735484982622</c:v>
                </c:pt>
                <c:pt idx="53">
                  <c:v>43.290286471337986</c:v>
                </c:pt>
                <c:pt idx="54">
                  <c:v>41.03574987489764</c:v>
                </c:pt>
                <c:pt idx="55">
                  <c:v>35.726644609312288</c:v>
                </c:pt>
                <c:pt idx="56">
                  <c:v>32.933245049157087</c:v>
                </c:pt>
                <c:pt idx="57">
                  <c:v>33.561354168800065</c:v>
                </c:pt>
                <c:pt idx="58">
                  <c:v>33.882800000000003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6D-4048-A513-C7C760FA3233}"/>
            </c:ext>
          </c:extLst>
        </c:ser>
        <c:ser>
          <c:idx val="2"/>
          <c:order val="1"/>
          <c:tx>
            <c:strRef>
              <c:f>Sheet1!$A$5</c:f>
              <c:strCache>
                <c:ptCount val="1"/>
                <c:pt idx="0">
                  <c:v>美国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Sheet1!$B$3:$BH$3</c:f>
              <c:numCache>
                <c:formatCode>General</c:formatCode>
                <c:ptCount val="59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</c:numCache>
            </c:numRef>
          </c:cat>
          <c:val>
            <c:numRef>
              <c:f>Sheet1!$B$5:$BH$5</c:f>
              <c:numCache>
                <c:formatCode>General</c:formatCode>
                <c:ptCount val="59"/>
                <c:pt idx="0">
                  <c:v>6.6256212037548323</c:v>
                </c:pt>
                <c:pt idx="1">
                  <c:v>6.4136339428368538</c:v>
                </c:pt>
                <c:pt idx="2">
                  <c:v>6.4045612295488343</c:v>
                </c:pt>
                <c:pt idx="3">
                  <c:v>6.4278108362041966</c:v>
                </c:pt>
                <c:pt idx="4">
                  <c:v>6.7069116360454943</c:v>
                </c:pt>
                <c:pt idx="5">
                  <c:v>6.7079467527228722</c:v>
                </c:pt>
                <c:pt idx="6">
                  <c:v>7.0090797546012276</c:v>
                </c:pt>
                <c:pt idx="7">
                  <c:v>6.9266566090286643</c:v>
                </c:pt>
                <c:pt idx="8">
                  <c:v>7.3647745358090182</c:v>
                </c:pt>
                <c:pt idx="9">
                  <c:v>7.4168055691734489</c:v>
                </c:pt>
                <c:pt idx="10">
                  <c:v>7.9611742529863818</c:v>
                </c:pt>
                <c:pt idx="11">
                  <c:v>7.8689296693698241</c:v>
                </c:pt>
                <c:pt idx="12">
                  <c:v>8.4261440415954159</c:v>
                </c:pt>
                <c:pt idx="13">
                  <c:v>10.107808692596473</c:v>
                </c:pt>
                <c:pt idx="14">
                  <c:v>13.553177408680774</c:v>
                </c:pt>
                <c:pt idx="15">
                  <c:v>12.714433991366095</c:v>
                </c:pt>
                <c:pt idx="16">
                  <c:v>13.277201003202515</c:v>
                </c:pt>
                <c:pt idx="17">
                  <c:v>13.595381674833206</c:v>
                </c:pt>
                <c:pt idx="18">
                  <c:v>14.083725888165475</c:v>
                </c:pt>
                <c:pt idx="19">
                  <c:v>15.523016796579823</c:v>
                </c:pt>
                <c:pt idx="20">
                  <c:v>16.857647410222864</c:v>
                </c:pt>
                <c:pt idx="21">
                  <c:v>15.947493519064103</c:v>
                </c:pt>
                <c:pt idx="22">
                  <c:v>14.090501289839047</c:v>
                </c:pt>
                <c:pt idx="23">
                  <c:v>13.070343420272518</c:v>
                </c:pt>
                <c:pt idx="24">
                  <c:v>14.114880789013171</c:v>
                </c:pt>
                <c:pt idx="25">
                  <c:v>13.14269518217586</c:v>
                </c:pt>
                <c:pt idx="26">
                  <c:v>13.277372986315278</c:v>
                </c:pt>
                <c:pt idx="27">
                  <c:v>13.93295206353228</c:v>
                </c:pt>
                <c:pt idx="28">
                  <c:v>14.887211718170082</c:v>
                </c:pt>
                <c:pt idx="29">
                  <c:v>15.142815278241503</c:v>
                </c:pt>
                <c:pt idx="30">
                  <c:v>15.228120193545076</c:v>
                </c:pt>
                <c:pt idx="31">
                  <c:v>15.06456952113874</c:v>
                </c:pt>
                <c:pt idx="32">
                  <c:v>15.324058435009624</c:v>
                </c:pt>
                <c:pt idx="33">
                  <c:v>15.529216345255032</c:v>
                </c:pt>
                <c:pt idx="34">
                  <c:v>16.443867662823557</c:v>
                </c:pt>
                <c:pt idx="35">
                  <c:v>17.687687726870614</c:v>
                </c:pt>
                <c:pt idx="36">
                  <c:v>17.864964091631798</c:v>
                </c:pt>
                <c:pt idx="37">
                  <c:v>18.449198264741366</c:v>
                </c:pt>
                <c:pt idx="38">
                  <c:v>17.894828217500216</c:v>
                </c:pt>
                <c:pt idx="39">
                  <c:v>18.168981631000232</c:v>
                </c:pt>
                <c:pt idx="40">
                  <c:v>19.846979696889939</c:v>
                </c:pt>
                <c:pt idx="41">
                  <c:v>17.965652603545305</c:v>
                </c:pt>
                <c:pt idx="42">
                  <c:v>17.247374952106643</c:v>
                </c:pt>
                <c:pt idx="43">
                  <c:v>17.616880685485729</c:v>
                </c:pt>
                <c:pt idx="44">
                  <c:v>19.067769684677579</c:v>
                </c:pt>
                <c:pt idx="45">
                  <c:v>20.114885556639877</c:v>
                </c:pt>
                <c:pt idx="46">
                  <c:v>21.247602463299355</c:v>
                </c:pt>
                <c:pt idx="47">
                  <c:v>21.88618514004532</c:v>
                </c:pt>
                <c:pt idx="48">
                  <c:v>23.486835212794276</c:v>
                </c:pt>
                <c:pt idx="49">
                  <c:v>18.457499646813773</c:v>
                </c:pt>
                <c:pt idx="50">
                  <c:v>21.662670993937322</c:v>
                </c:pt>
                <c:pt idx="51">
                  <c:v>24.117820224464634</c:v>
                </c:pt>
                <c:pt idx="52">
                  <c:v>23.968792629403694</c:v>
                </c:pt>
                <c:pt idx="53">
                  <c:v>23.286788783528671</c:v>
                </c:pt>
                <c:pt idx="54">
                  <c:v>23.017567825856634</c:v>
                </c:pt>
                <c:pt idx="55">
                  <c:v>20.955108387947131</c:v>
                </c:pt>
                <c:pt idx="56">
                  <c:v>19.784717950227584</c:v>
                </c:pt>
                <c:pt idx="57">
                  <c:v>20.295964570908858</c:v>
                </c:pt>
                <c:pt idx="58">
                  <c:v>20.5366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6D-4048-A513-C7C760FA3233}"/>
            </c:ext>
          </c:extLst>
        </c:ser>
        <c:ser>
          <c:idx val="3"/>
          <c:order val="2"/>
          <c:tx>
            <c:strRef>
              <c:f>Sheet1!$A$6</c:f>
              <c:strCache>
                <c:ptCount val="1"/>
                <c:pt idx="0">
                  <c:v>世界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Sheet1!$B$3:$BH$3</c:f>
              <c:numCache>
                <c:formatCode>General</c:formatCode>
                <c:ptCount val="59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</c:numCache>
            </c:numRef>
          </c:cat>
          <c:val>
            <c:numRef>
              <c:f>Sheet1!$B$6:$BH$6</c:f>
              <c:numCache>
                <c:formatCode>General</c:formatCode>
                <c:ptCount val="59"/>
                <c:pt idx="0">
                  <c:v>16.919976940128951</c:v>
                </c:pt>
                <c:pt idx="1">
                  <c:v>16.804331911054433</c:v>
                </c:pt>
                <c:pt idx="2">
                  <c:v>16.239523587460351</c:v>
                </c:pt>
                <c:pt idx="3">
                  <c:v>16.490000568344154</c:v>
                </c:pt>
                <c:pt idx="4">
                  <c:v>16.863246719690629</c:v>
                </c:pt>
                <c:pt idx="5">
                  <c:v>16.854932796320252</c:v>
                </c:pt>
                <c:pt idx="6">
                  <c:v>17.113190910428472</c:v>
                </c:pt>
                <c:pt idx="7">
                  <c:v>16.955569007774148</c:v>
                </c:pt>
                <c:pt idx="8">
                  <c:v>17.503414833781328</c:v>
                </c:pt>
                <c:pt idx="9">
                  <c:v>18.038983583267594</c:v>
                </c:pt>
                <c:pt idx="10">
                  <c:v>19.453960525365286</c:v>
                </c:pt>
                <c:pt idx="11">
                  <c:v>19.646496491403248</c:v>
                </c:pt>
                <c:pt idx="12">
                  <c:v>20.061132290574861</c:v>
                </c:pt>
                <c:pt idx="13">
                  <c:v>22.789117830450802</c:v>
                </c:pt>
                <c:pt idx="14">
                  <c:v>29.016088064930969</c:v>
                </c:pt>
                <c:pt idx="15">
                  <c:v>27.156419083277562</c:v>
                </c:pt>
                <c:pt idx="16">
                  <c:v>28.365947752133192</c:v>
                </c:pt>
                <c:pt idx="17">
                  <c:v>28.568027457258641</c:v>
                </c:pt>
                <c:pt idx="18">
                  <c:v>28.122624665984272</c:v>
                </c:pt>
                <c:pt idx="19">
                  <c:v>30.702012672213847</c:v>
                </c:pt>
                <c:pt idx="20">
                  <c:v>34.012644433977201</c:v>
                </c:pt>
                <c:pt idx="21">
                  <c:v>32.668589732241188</c:v>
                </c:pt>
                <c:pt idx="22">
                  <c:v>30.719240037128323</c:v>
                </c:pt>
                <c:pt idx="23">
                  <c:v>29.230520141097241</c:v>
                </c:pt>
                <c:pt idx="24">
                  <c:v>30.171821230276894</c:v>
                </c:pt>
                <c:pt idx="25">
                  <c:v>28.986943991896169</c:v>
                </c:pt>
                <c:pt idx="26">
                  <c:v>26.87909422684141</c:v>
                </c:pt>
                <c:pt idx="27">
                  <c:v>27.932769708590929</c:v>
                </c:pt>
                <c:pt idx="28">
                  <c:v>28.719812095059822</c:v>
                </c:pt>
                <c:pt idx="29">
                  <c:v>29.751934059677676</c:v>
                </c:pt>
                <c:pt idx="30">
                  <c:v>30.074400316336956</c:v>
                </c:pt>
                <c:pt idx="31">
                  <c:v>29.382319488958906</c:v>
                </c:pt>
                <c:pt idx="32">
                  <c:v>29.324310848507331</c:v>
                </c:pt>
                <c:pt idx="33">
                  <c:v>28.907667180714075</c:v>
                </c:pt>
                <c:pt idx="34">
                  <c:v>30.671893458105529</c:v>
                </c:pt>
                <c:pt idx="35">
                  <c:v>32.941405171685425</c:v>
                </c:pt>
                <c:pt idx="36">
                  <c:v>33.822873434980039</c:v>
                </c:pt>
                <c:pt idx="37">
                  <c:v>35.128199690732231</c:v>
                </c:pt>
                <c:pt idx="38">
                  <c:v>34.708922563884087</c:v>
                </c:pt>
                <c:pt idx="39">
                  <c:v>35.60017939407723</c:v>
                </c:pt>
                <c:pt idx="40">
                  <c:v>39.039628353621715</c:v>
                </c:pt>
                <c:pt idx="41">
                  <c:v>37.7735436077431</c:v>
                </c:pt>
                <c:pt idx="42">
                  <c:v>38.000747618700899</c:v>
                </c:pt>
                <c:pt idx="43">
                  <c:v>39.545364540409032</c:v>
                </c:pt>
                <c:pt idx="44">
                  <c:v>42.739129011767751</c:v>
                </c:pt>
                <c:pt idx="45">
                  <c:v>44.936318142623392</c:v>
                </c:pt>
                <c:pt idx="46">
                  <c:v>47.722220926828882</c:v>
                </c:pt>
                <c:pt idx="47">
                  <c:v>48.914404393895985</c:v>
                </c:pt>
                <c:pt idx="48">
                  <c:v>51.458133296203926</c:v>
                </c:pt>
                <c:pt idx="49">
                  <c:v>41.997942203734411</c:v>
                </c:pt>
                <c:pt idx="50">
                  <c:v>46.643476483874707</c:v>
                </c:pt>
                <c:pt idx="51">
                  <c:v>50.236149007568756</c:v>
                </c:pt>
                <c:pt idx="52">
                  <c:v>49.649187083962524</c:v>
                </c:pt>
                <c:pt idx="53">
                  <c:v>49.237944043555558</c:v>
                </c:pt>
                <c:pt idx="54">
                  <c:v>48.063495532568993</c:v>
                </c:pt>
                <c:pt idx="55">
                  <c:v>44.602104153903987</c:v>
                </c:pt>
                <c:pt idx="56">
                  <c:v>42.664466748631895</c:v>
                </c:pt>
                <c:pt idx="57">
                  <c:v>44.452819149202384</c:v>
                </c:pt>
                <c:pt idx="58">
                  <c:v>46.426699999999997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6D-4048-A513-C7C760FA3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6657504"/>
        <c:axId val="526658160"/>
      </c:lineChart>
      <c:catAx>
        <c:axId val="52665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26658160"/>
        <c:crosses val="autoZero"/>
        <c:auto val="1"/>
        <c:lblAlgn val="ctr"/>
        <c:lblOffset val="100"/>
        <c:noMultiLvlLbl val="0"/>
      </c:catAx>
      <c:valAx>
        <c:axId val="52665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526657504"/>
        <c:crosses val="autoZero"/>
        <c:crossBetween val="between"/>
      </c:valAx>
      <c:spPr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[API_NY.GDP.MKTP.KD.ZG_DS2_zh_excel_v2_10578276.xls]Sheet1!$A$2</c:f>
              <c:strCache>
                <c:ptCount val="1"/>
                <c:pt idx="0">
                  <c:v>中国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[API_NY.GDP.MKTP.KD.ZG_DS2_zh_excel_v2_10578276.xls]Sheet1!$B$1:$AP$1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[API_NY.GDP.MKTP.KD.ZG_DS2_zh_excel_v2_10578276.xls]Sheet1!$B$2:$AP$2</c:f>
              <c:numCache>
                <c:formatCode>General</c:formatCode>
                <c:ptCount val="41"/>
                <c:pt idx="0">
                  <c:v>11.666644003289335</c:v>
                </c:pt>
                <c:pt idx="1">
                  <c:v>7.6000000000003354</c:v>
                </c:pt>
                <c:pt idx="2">
                  <c:v>7.8066914498140108</c:v>
                </c:pt>
                <c:pt idx="3">
                  <c:v>5.1724137931033738</c:v>
                </c:pt>
                <c:pt idx="4">
                  <c:v>8.9344262295084036</c:v>
                </c:pt>
                <c:pt idx="5">
                  <c:v>10.835214446952435</c:v>
                </c:pt>
                <c:pt idx="6">
                  <c:v>15.139171758316422</c:v>
                </c:pt>
                <c:pt idx="7">
                  <c:v>13.443396226415175</c:v>
                </c:pt>
                <c:pt idx="8">
                  <c:v>8.9397089397087655</c:v>
                </c:pt>
                <c:pt idx="9">
                  <c:v>11.688931297709956</c:v>
                </c:pt>
                <c:pt idx="10">
                  <c:v>11.234515164459637</c:v>
                </c:pt>
                <c:pt idx="11">
                  <c:v>4.1858678955452433</c:v>
                </c:pt>
                <c:pt idx="12">
                  <c:v>3.9071138960561314</c:v>
                </c:pt>
                <c:pt idx="13">
                  <c:v>9.2940759134444875</c:v>
                </c:pt>
                <c:pt idx="14">
                  <c:v>14.216163583252126</c:v>
                </c:pt>
                <c:pt idx="15">
                  <c:v>13.86757601591367</c:v>
                </c:pt>
                <c:pt idx="16">
                  <c:v>13.052158722236527</c:v>
                </c:pt>
                <c:pt idx="17">
                  <c:v>10.949227373068425</c:v>
                </c:pt>
                <c:pt idx="18">
                  <c:v>9.9283724631910246</c:v>
                </c:pt>
                <c:pt idx="19">
                  <c:v>9.2307692307690843</c:v>
                </c:pt>
                <c:pt idx="20">
                  <c:v>7.8376139188072784</c:v>
                </c:pt>
                <c:pt idx="21">
                  <c:v>7.6674861708663684</c:v>
                </c:pt>
                <c:pt idx="22">
                  <c:v>8.4915084915083412</c:v>
                </c:pt>
                <c:pt idx="23">
                  <c:v>8.3399105498556594</c:v>
                </c:pt>
                <c:pt idx="24">
                  <c:v>9.1306459446333719</c:v>
                </c:pt>
                <c:pt idx="25">
                  <c:v>10.035603026256766</c:v>
                </c:pt>
                <c:pt idx="26">
                  <c:v>10.111223458038737</c:v>
                </c:pt>
                <c:pt idx="27">
                  <c:v>11.395775941230383</c:v>
                </c:pt>
                <c:pt idx="28">
                  <c:v>12.719479020690841</c:v>
                </c:pt>
                <c:pt idx="29">
                  <c:v>14.231388035687999</c:v>
                </c:pt>
                <c:pt idx="30">
                  <c:v>9.6542893725992656</c:v>
                </c:pt>
                <c:pt idx="31">
                  <c:v>9.3998131714153601</c:v>
                </c:pt>
                <c:pt idx="32">
                  <c:v>10.636140463229765</c:v>
                </c:pt>
                <c:pt idx="33">
                  <c:v>9.5364430080554996</c:v>
                </c:pt>
                <c:pt idx="34">
                  <c:v>7.856262110269526</c:v>
                </c:pt>
                <c:pt idx="35">
                  <c:v>7.7576351461702444</c:v>
                </c:pt>
                <c:pt idx="36">
                  <c:v>7.2976659593815469</c:v>
                </c:pt>
                <c:pt idx="37">
                  <c:v>6.9002048167243686</c:v>
                </c:pt>
                <c:pt idx="38">
                  <c:v>6.6999999999999318</c:v>
                </c:pt>
                <c:pt idx="39">
                  <c:v>6.9000000000001336</c:v>
                </c:pt>
                <c:pt idx="40">
                  <c:v>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1-4AE3-B541-46A80A7CF6EB}"/>
            </c:ext>
          </c:extLst>
        </c:ser>
        <c:ser>
          <c:idx val="1"/>
          <c:order val="1"/>
          <c:tx>
            <c:strRef>
              <c:f>[API_NY.GDP.MKTP.KD.ZG_DS2_zh_excel_v2_10578276.xls]Sheet1!$A$3</c:f>
              <c:strCache>
                <c:ptCount val="1"/>
                <c:pt idx="0">
                  <c:v>世界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[API_NY.GDP.MKTP.KD.ZG_DS2_zh_excel_v2_10578276.xls]Sheet1!$B$1:$AP$1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[API_NY.GDP.MKTP.KD.ZG_DS2_zh_excel_v2_10578276.xls]Sheet1!$B$3:$AP$3</c:f>
              <c:numCache>
                <c:formatCode>General</c:formatCode>
                <c:ptCount val="41"/>
                <c:pt idx="0">
                  <c:v>3.9621796707265844</c:v>
                </c:pt>
                <c:pt idx="1">
                  <c:v>4.1492078274074373</c:v>
                </c:pt>
                <c:pt idx="2">
                  <c:v>1.8631233374756704</c:v>
                </c:pt>
                <c:pt idx="3">
                  <c:v>1.9413925435717232</c:v>
                </c:pt>
                <c:pt idx="4">
                  <c:v>0.3932981595222742</c:v>
                </c:pt>
                <c:pt idx="5">
                  <c:v>2.4298905766804211</c:v>
                </c:pt>
                <c:pt idx="6">
                  <c:v>4.5179809225210477</c:v>
                </c:pt>
                <c:pt idx="7">
                  <c:v>3.7349296420584892</c:v>
                </c:pt>
                <c:pt idx="8">
                  <c:v>3.4078543239621553</c:v>
                </c:pt>
                <c:pt idx="9">
                  <c:v>3.6889084399344512</c:v>
                </c:pt>
                <c:pt idx="10">
                  <c:v>4.6297176308235635</c:v>
                </c:pt>
                <c:pt idx="11">
                  <c:v>3.6799655036429755</c:v>
                </c:pt>
                <c:pt idx="12">
                  <c:v>2.9188533814785274</c:v>
                </c:pt>
                <c:pt idx="13">
                  <c:v>1.4306546927104904</c:v>
                </c:pt>
                <c:pt idx="14">
                  <c:v>1.7847853449138853</c:v>
                </c:pt>
                <c:pt idx="15">
                  <c:v>1.5355418961207477</c:v>
                </c:pt>
                <c:pt idx="16">
                  <c:v>3.0136009523591838</c:v>
                </c:pt>
                <c:pt idx="17">
                  <c:v>3.0388700063556797</c:v>
                </c:pt>
                <c:pt idx="18">
                  <c:v>3.3911822850250246</c:v>
                </c:pt>
                <c:pt idx="19">
                  <c:v>3.7043009064399541</c:v>
                </c:pt>
                <c:pt idx="20">
                  <c:v>2.5418508301197562</c:v>
                </c:pt>
                <c:pt idx="21">
                  <c:v>3.25856614197086</c:v>
                </c:pt>
                <c:pt idx="22">
                  <c:v>4.3921838053129818</c:v>
                </c:pt>
                <c:pt idx="23">
                  <c:v>1.9241694002763126</c:v>
                </c:pt>
                <c:pt idx="24">
                  <c:v>2.2021336445711341</c:v>
                </c:pt>
                <c:pt idx="25">
                  <c:v>2.9042534023209043</c:v>
                </c:pt>
                <c:pt idx="26">
                  <c:v>4.3720039265142248</c:v>
                </c:pt>
                <c:pt idx="27">
                  <c:v>3.8230718826860084</c:v>
                </c:pt>
                <c:pt idx="28">
                  <c:v>4.2756557089451661</c:v>
                </c:pt>
                <c:pt idx="29">
                  <c:v>4.1815039110905303</c:v>
                </c:pt>
                <c:pt idx="30">
                  <c:v>1.8023722417205335</c:v>
                </c:pt>
                <c:pt idx="31">
                  <c:v>-1.7407287541645218</c:v>
                </c:pt>
                <c:pt idx="32">
                  <c:v>4.3580580721112483</c:v>
                </c:pt>
                <c:pt idx="33">
                  <c:v>3.1515209868497465</c:v>
                </c:pt>
                <c:pt idx="34">
                  <c:v>2.5214333189876896</c:v>
                </c:pt>
                <c:pt idx="35">
                  <c:v>2.6531893542057503</c:v>
                </c:pt>
                <c:pt idx="36">
                  <c:v>2.8421048820726753</c:v>
                </c:pt>
                <c:pt idx="37">
                  <c:v>2.8603595092371989</c:v>
                </c:pt>
                <c:pt idx="38">
                  <c:v>2.5879912061859613</c:v>
                </c:pt>
                <c:pt idx="39">
                  <c:v>3.1535187806025533</c:v>
                </c:pt>
                <c:pt idx="40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31-4AE3-B541-46A80A7CF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7078271"/>
        <c:axId val="968893871"/>
      </c:lineChart>
      <c:catAx>
        <c:axId val="1167078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68893871"/>
        <c:crosses val="autoZero"/>
        <c:auto val="1"/>
        <c:lblAlgn val="ctr"/>
        <c:lblOffset val="100"/>
        <c:noMultiLvlLbl val="0"/>
      </c:catAx>
      <c:valAx>
        <c:axId val="968893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670782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中国</c:v>
                </c:pt>
              </c:strCache>
            </c:strRef>
          </c:tx>
          <c:marker>
            <c:symbol val="none"/>
          </c:marker>
          <c:cat>
            <c:strRef>
              <c:f>Sheet1!$A$2:$A$59</c:f>
              <c:strCache>
                <c:ptCount val="58"/>
                <c:pt idx="0">
                  <c:v>1961年</c:v>
                </c:pt>
                <c:pt idx="1">
                  <c:v>1962年</c:v>
                </c:pt>
                <c:pt idx="2">
                  <c:v>1963年</c:v>
                </c:pt>
                <c:pt idx="3">
                  <c:v>1964年</c:v>
                </c:pt>
                <c:pt idx="4">
                  <c:v>1965年</c:v>
                </c:pt>
                <c:pt idx="5">
                  <c:v>1966年</c:v>
                </c:pt>
                <c:pt idx="6">
                  <c:v>1967年</c:v>
                </c:pt>
                <c:pt idx="7">
                  <c:v>1968年</c:v>
                </c:pt>
                <c:pt idx="8">
                  <c:v>1969年</c:v>
                </c:pt>
                <c:pt idx="9">
                  <c:v>1970年</c:v>
                </c:pt>
                <c:pt idx="10">
                  <c:v>1971年</c:v>
                </c:pt>
                <c:pt idx="11">
                  <c:v>1972年</c:v>
                </c:pt>
                <c:pt idx="12">
                  <c:v>1973年</c:v>
                </c:pt>
                <c:pt idx="13">
                  <c:v>1974年</c:v>
                </c:pt>
                <c:pt idx="14">
                  <c:v>1975年</c:v>
                </c:pt>
                <c:pt idx="15">
                  <c:v>1976年</c:v>
                </c:pt>
                <c:pt idx="16">
                  <c:v>1977年</c:v>
                </c:pt>
                <c:pt idx="17">
                  <c:v>1978年</c:v>
                </c:pt>
                <c:pt idx="18">
                  <c:v>1979年</c:v>
                </c:pt>
                <c:pt idx="19">
                  <c:v>1980年</c:v>
                </c:pt>
                <c:pt idx="20">
                  <c:v>1981年</c:v>
                </c:pt>
                <c:pt idx="21">
                  <c:v>1982年</c:v>
                </c:pt>
                <c:pt idx="22">
                  <c:v>1983年</c:v>
                </c:pt>
                <c:pt idx="23">
                  <c:v>1984年</c:v>
                </c:pt>
                <c:pt idx="24">
                  <c:v>1985年</c:v>
                </c:pt>
                <c:pt idx="25">
                  <c:v>1986年</c:v>
                </c:pt>
                <c:pt idx="26">
                  <c:v>1987年</c:v>
                </c:pt>
                <c:pt idx="27">
                  <c:v>1988年</c:v>
                </c:pt>
                <c:pt idx="28">
                  <c:v>1989年</c:v>
                </c:pt>
                <c:pt idx="29">
                  <c:v>1990年</c:v>
                </c:pt>
                <c:pt idx="30">
                  <c:v>1991年</c:v>
                </c:pt>
                <c:pt idx="31">
                  <c:v>1992年</c:v>
                </c:pt>
                <c:pt idx="32">
                  <c:v>1993年</c:v>
                </c:pt>
                <c:pt idx="33">
                  <c:v>1994年</c:v>
                </c:pt>
                <c:pt idx="34">
                  <c:v>1995年</c:v>
                </c:pt>
                <c:pt idx="35">
                  <c:v>1996年</c:v>
                </c:pt>
                <c:pt idx="36">
                  <c:v>1997年</c:v>
                </c:pt>
                <c:pt idx="37">
                  <c:v>1998年</c:v>
                </c:pt>
                <c:pt idx="38">
                  <c:v>1999年</c:v>
                </c:pt>
                <c:pt idx="39">
                  <c:v>2000年</c:v>
                </c:pt>
                <c:pt idx="40">
                  <c:v>2001年</c:v>
                </c:pt>
                <c:pt idx="41">
                  <c:v>2002年</c:v>
                </c:pt>
                <c:pt idx="42">
                  <c:v>2003年</c:v>
                </c:pt>
                <c:pt idx="43">
                  <c:v>2004年</c:v>
                </c:pt>
                <c:pt idx="44">
                  <c:v>2005年</c:v>
                </c:pt>
                <c:pt idx="45">
                  <c:v>2006年</c:v>
                </c:pt>
                <c:pt idx="46">
                  <c:v>2007年</c:v>
                </c:pt>
                <c:pt idx="47">
                  <c:v>2008年</c:v>
                </c:pt>
                <c:pt idx="48">
                  <c:v>2009年</c:v>
                </c:pt>
                <c:pt idx="49">
                  <c:v>2010年</c:v>
                </c:pt>
                <c:pt idx="50">
                  <c:v>2011年</c:v>
                </c:pt>
                <c:pt idx="51">
                  <c:v>2012年</c:v>
                </c:pt>
                <c:pt idx="52">
                  <c:v>2013年</c:v>
                </c:pt>
                <c:pt idx="53">
                  <c:v>2014年</c:v>
                </c:pt>
                <c:pt idx="54">
                  <c:v>2015年</c:v>
                </c:pt>
                <c:pt idx="55">
                  <c:v>2016年</c:v>
                </c:pt>
                <c:pt idx="56">
                  <c:v>2017年</c:v>
                </c:pt>
                <c:pt idx="57">
                  <c:v>2018年</c:v>
                </c:pt>
              </c:strCache>
            </c:strRef>
          </c:cat>
          <c:val>
            <c:numRef>
              <c:f>Sheet1!$B$2:$B$59</c:f>
              <c:numCache>
                <c:formatCode>0.00%</c:formatCode>
                <c:ptCount val="58"/>
                <c:pt idx="0">
                  <c:v>-0.2727</c:v>
                </c:pt>
                <c:pt idx="1">
                  <c:v>-5.5800000000000002E-2</c:v>
                </c:pt>
                <c:pt idx="2">
                  <c:v>0.10299999999999999</c:v>
                </c:pt>
                <c:pt idx="3">
                  <c:v>0.18179999999999999</c:v>
                </c:pt>
                <c:pt idx="4">
                  <c:v>0.16950000000000001</c:v>
                </c:pt>
                <c:pt idx="5">
                  <c:v>0.1065</c:v>
                </c:pt>
                <c:pt idx="6">
                  <c:v>-5.7700000000000001E-2</c:v>
                </c:pt>
                <c:pt idx="7">
                  <c:v>-4.1000000000000002E-2</c:v>
                </c:pt>
                <c:pt idx="8">
                  <c:v>0.1694</c:v>
                </c:pt>
                <c:pt idx="9">
                  <c:v>0.193</c:v>
                </c:pt>
                <c:pt idx="10">
                  <c:v>7.0599999999999996E-2</c:v>
                </c:pt>
                <c:pt idx="11">
                  <c:v>3.8100000000000002E-2</c:v>
                </c:pt>
                <c:pt idx="12">
                  <c:v>7.7600000000000002E-2</c:v>
                </c:pt>
                <c:pt idx="13">
                  <c:v>2.3099999999999999E-2</c:v>
                </c:pt>
                <c:pt idx="14">
                  <c:v>8.72E-2</c:v>
                </c:pt>
                <c:pt idx="15">
                  <c:v>-1.5699999999999999E-2</c:v>
                </c:pt>
                <c:pt idx="16">
                  <c:v>7.5700000000000003E-2</c:v>
                </c:pt>
                <c:pt idx="17">
                  <c:v>0.1167</c:v>
                </c:pt>
                <c:pt idx="18">
                  <c:v>7.5999999999999998E-2</c:v>
                </c:pt>
                <c:pt idx="19">
                  <c:v>7.8100000000000003E-2</c:v>
                </c:pt>
                <c:pt idx="20">
                  <c:v>5.1700000000000003E-2</c:v>
                </c:pt>
                <c:pt idx="21">
                  <c:v>8.9300000000000004E-2</c:v>
                </c:pt>
                <c:pt idx="22">
                  <c:v>0.1084</c:v>
                </c:pt>
                <c:pt idx="23">
                  <c:v>0.15140000000000001</c:v>
                </c:pt>
                <c:pt idx="24">
                  <c:v>0.13439999999999999</c:v>
                </c:pt>
                <c:pt idx="25">
                  <c:v>8.9399999999999993E-2</c:v>
                </c:pt>
                <c:pt idx="26">
                  <c:v>0.1169</c:v>
                </c:pt>
                <c:pt idx="27">
                  <c:v>0.1123</c:v>
                </c:pt>
                <c:pt idx="28">
                  <c:v>4.19E-2</c:v>
                </c:pt>
                <c:pt idx="29">
                  <c:v>3.9100000000000003E-2</c:v>
                </c:pt>
                <c:pt idx="30">
                  <c:v>9.2899999999999996E-2</c:v>
                </c:pt>
                <c:pt idx="31">
                  <c:v>0.14219999999999999</c:v>
                </c:pt>
                <c:pt idx="32">
                  <c:v>0.13869999999999999</c:v>
                </c:pt>
                <c:pt idx="33">
                  <c:v>0.1305</c:v>
                </c:pt>
                <c:pt idx="34">
                  <c:v>0.1095</c:v>
                </c:pt>
                <c:pt idx="35">
                  <c:v>9.9299999999999999E-2</c:v>
                </c:pt>
                <c:pt idx="36">
                  <c:v>9.2299999999999993E-2</c:v>
                </c:pt>
                <c:pt idx="37">
                  <c:v>7.8399999999999997E-2</c:v>
                </c:pt>
                <c:pt idx="38">
                  <c:v>7.6700000000000004E-2</c:v>
                </c:pt>
                <c:pt idx="39">
                  <c:v>8.4900000000000003E-2</c:v>
                </c:pt>
                <c:pt idx="40">
                  <c:v>8.3400000000000002E-2</c:v>
                </c:pt>
                <c:pt idx="41">
                  <c:v>9.1300000000000006E-2</c:v>
                </c:pt>
                <c:pt idx="42">
                  <c:v>0.1004</c:v>
                </c:pt>
                <c:pt idx="43">
                  <c:v>0.1011</c:v>
                </c:pt>
                <c:pt idx="44">
                  <c:v>0.114</c:v>
                </c:pt>
                <c:pt idx="45">
                  <c:v>0.12720000000000001</c:v>
                </c:pt>
                <c:pt idx="46">
                  <c:v>0.14230000000000001</c:v>
                </c:pt>
                <c:pt idx="47">
                  <c:v>9.6500000000000002E-2</c:v>
                </c:pt>
                <c:pt idx="48">
                  <c:v>9.4E-2</c:v>
                </c:pt>
                <c:pt idx="49">
                  <c:v>0.10639999999999999</c:v>
                </c:pt>
                <c:pt idx="50">
                  <c:v>9.5399999999999999E-2</c:v>
                </c:pt>
                <c:pt idx="51">
                  <c:v>7.8600000000000003E-2</c:v>
                </c:pt>
                <c:pt idx="52">
                  <c:v>7.7600000000000002E-2</c:v>
                </c:pt>
                <c:pt idx="53">
                  <c:v>7.2999999999999995E-2</c:v>
                </c:pt>
                <c:pt idx="54">
                  <c:v>6.9000000000000006E-2</c:v>
                </c:pt>
                <c:pt idx="55">
                  <c:v>6.6900000000000001E-2</c:v>
                </c:pt>
                <c:pt idx="56">
                  <c:v>6.9000000000000006E-2</c:v>
                </c:pt>
                <c:pt idx="57">
                  <c:v>6.6000000000000003E-2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E6-4341-ABD5-D05EA530E8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印度</c:v>
                </c:pt>
              </c:strCache>
            </c:strRef>
          </c:tx>
          <c:marker>
            <c:symbol val="none"/>
          </c:marker>
          <c:cat>
            <c:strRef>
              <c:f>Sheet1!$A$2:$A$59</c:f>
              <c:strCache>
                <c:ptCount val="58"/>
                <c:pt idx="0">
                  <c:v>1961年</c:v>
                </c:pt>
                <c:pt idx="1">
                  <c:v>1962年</c:v>
                </c:pt>
                <c:pt idx="2">
                  <c:v>1963年</c:v>
                </c:pt>
                <c:pt idx="3">
                  <c:v>1964年</c:v>
                </c:pt>
                <c:pt idx="4">
                  <c:v>1965年</c:v>
                </c:pt>
                <c:pt idx="5">
                  <c:v>1966年</c:v>
                </c:pt>
                <c:pt idx="6">
                  <c:v>1967年</c:v>
                </c:pt>
                <c:pt idx="7">
                  <c:v>1968年</c:v>
                </c:pt>
                <c:pt idx="8">
                  <c:v>1969年</c:v>
                </c:pt>
                <c:pt idx="9">
                  <c:v>1970年</c:v>
                </c:pt>
                <c:pt idx="10">
                  <c:v>1971年</c:v>
                </c:pt>
                <c:pt idx="11">
                  <c:v>1972年</c:v>
                </c:pt>
                <c:pt idx="12">
                  <c:v>1973年</c:v>
                </c:pt>
                <c:pt idx="13">
                  <c:v>1974年</c:v>
                </c:pt>
                <c:pt idx="14">
                  <c:v>1975年</c:v>
                </c:pt>
                <c:pt idx="15">
                  <c:v>1976年</c:v>
                </c:pt>
                <c:pt idx="16">
                  <c:v>1977年</c:v>
                </c:pt>
                <c:pt idx="17">
                  <c:v>1978年</c:v>
                </c:pt>
                <c:pt idx="18">
                  <c:v>1979年</c:v>
                </c:pt>
                <c:pt idx="19">
                  <c:v>1980年</c:v>
                </c:pt>
                <c:pt idx="20">
                  <c:v>1981年</c:v>
                </c:pt>
                <c:pt idx="21">
                  <c:v>1982年</c:v>
                </c:pt>
                <c:pt idx="22">
                  <c:v>1983年</c:v>
                </c:pt>
                <c:pt idx="23">
                  <c:v>1984年</c:v>
                </c:pt>
                <c:pt idx="24">
                  <c:v>1985年</c:v>
                </c:pt>
                <c:pt idx="25">
                  <c:v>1986年</c:v>
                </c:pt>
                <c:pt idx="26">
                  <c:v>1987年</c:v>
                </c:pt>
                <c:pt idx="27">
                  <c:v>1988年</c:v>
                </c:pt>
                <c:pt idx="28">
                  <c:v>1989年</c:v>
                </c:pt>
                <c:pt idx="29">
                  <c:v>1990年</c:v>
                </c:pt>
                <c:pt idx="30">
                  <c:v>1991年</c:v>
                </c:pt>
                <c:pt idx="31">
                  <c:v>1992年</c:v>
                </c:pt>
                <c:pt idx="32">
                  <c:v>1993年</c:v>
                </c:pt>
                <c:pt idx="33">
                  <c:v>1994年</c:v>
                </c:pt>
                <c:pt idx="34">
                  <c:v>1995年</c:v>
                </c:pt>
                <c:pt idx="35">
                  <c:v>1996年</c:v>
                </c:pt>
                <c:pt idx="36">
                  <c:v>1997年</c:v>
                </c:pt>
                <c:pt idx="37">
                  <c:v>1998年</c:v>
                </c:pt>
                <c:pt idx="38">
                  <c:v>1999年</c:v>
                </c:pt>
                <c:pt idx="39">
                  <c:v>2000年</c:v>
                </c:pt>
                <c:pt idx="40">
                  <c:v>2001年</c:v>
                </c:pt>
                <c:pt idx="41">
                  <c:v>2002年</c:v>
                </c:pt>
                <c:pt idx="42">
                  <c:v>2003年</c:v>
                </c:pt>
                <c:pt idx="43">
                  <c:v>2004年</c:v>
                </c:pt>
                <c:pt idx="44">
                  <c:v>2005年</c:v>
                </c:pt>
                <c:pt idx="45">
                  <c:v>2006年</c:v>
                </c:pt>
                <c:pt idx="46">
                  <c:v>2007年</c:v>
                </c:pt>
                <c:pt idx="47">
                  <c:v>2008年</c:v>
                </c:pt>
                <c:pt idx="48">
                  <c:v>2009年</c:v>
                </c:pt>
                <c:pt idx="49">
                  <c:v>2010年</c:v>
                </c:pt>
                <c:pt idx="50">
                  <c:v>2011年</c:v>
                </c:pt>
                <c:pt idx="51">
                  <c:v>2012年</c:v>
                </c:pt>
                <c:pt idx="52">
                  <c:v>2013年</c:v>
                </c:pt>
                <c:pt idx="53">
                  <c:v>2014年</c:v>
                </c:pt>
                <c:pt idx="54">
                  <c:v>2015年</c:v>
                </c:pt>
                <c:pt idx="55">
                  <c:v>2016年</c:v>
                </c:pt>
                <c:pt idx="56">
                  <c:v>2017年</c:v>
                </c:pt>
                <c:pt idx="57">
                  <c:v>2018年</c:v>
                </c:pt>
              </c:strCache>
            </c:strRef>
          </c:cat>
          <c:val>
            <c:numRef>
              <c:f>Sheet1!$C$2:$C$59</c:f>
              <c:numCache>
                <c:formatCode>0.00%</c:formatCode>
                <c:ptCount val="58"/>
                <c:pt idx="0">
                  <c:v>3.7199999999999997E-2</c:v>
                </c:pt>
                <c:pt idx="1">
                  <c:v>2.93E-2</c:v>
                </c:pt>
                <c:pt idx="2">
                  <c:v>5.9900000000000002E-2</c:v>
                </c:pt>
                <c:pt idx="3">
                  <c:v>7.4499999999999997E-2</c:v>
                </c:pt>
                <c:pt idx="4">
                  <c:v>-2.64E-2</c:v>
                </c:pt>
                <c:pt idx="5">
                  <c:v>-5.9999999999999995E-4</c:v>
                </c:pt>
                <c:pt idx="6">
                  <c:v>7.8299999999999995E-2</c:v>
                </c:pt>
                <c:pt idx="7">
                  <c:v>3.39E-2</c:v>
                </c:pt>
                <c:pt idx="8">
                  <c:v>6.54E-2</c:v>
                </c:pt>
                <c:pt idx="9">
                  <c:v>5.16E-2</c:v>
                </c:pt>
                <c:pt idx="10">
                  <c:v>1.6400000000000001E-2</c:v>
                </c:pt>
                <c:pt idx="11">
                  <c:v>-5.4999999999999997E-3</c:v>
                </c:pt>
                <c:pt idx="12">
                  <c:v>3.3000000000000002E-2</c:v>
                </c:pt>
                <c:pt idx="13">
                  <c:v>1.1900000000000001E-2</c:v>
                </c:pt>
                <c:pt idx="14">
                  <c:v>9.1499999999999998E-2</c:v>
                </c:pt>
                <c:pt idx="15">
                  <c:v>1.66E-2</c:v>
                </c:pt>
                <c:pt idx="16">
                  <c:v>7.2499999999999995E-2</c:v>
                </c:pt>
                <c:pt idx="17">
                  <c:v>5.7099999999999998E-2</c:v>
                </c:pt>
                <c:pt idx="18">
                  <c:v>-5.2400000000000002E-2</c:v>
                </c:pt>
                <c:pt idx="19">
                  <c:v>6.7400000000000002E-2</c:v>
                </c:pt>
                <c:pt idx="20">
                  <c:v>6.0100000000000001E-2</c:v>
                </c:pt>
                <c:pt idx="21">
                  <c:v>3.4799999999999998E-2</c:v>
                </c:pt>
                <c:pt idx="22">
                  <c:v>7.2900000000000006E-2</c:v>
                </c:pt>
                <c:pt idx="23">
                  <c:v>3.8199999999999998E-2</c:v>
                </c:pt>
                <c:pt idx="24">
                  <c:v>5.2499999999999998E-2</c:v>
                </c:pt>
                <c:pt idx="25">
                  <c:v>4.7800000000000002E-2</c:v>
                </c:pt>
                <c:pt idx="26">
                  <c:v>3.9699999999999999E-2</c:v>
                </c:pt>
                <c:pt idx="27">
                  <c:v>9.6299999999999997E-2</c:v>
                </c:pt>
                <c:pt idx="28">
                  <c:v>5.9499999999999997E-2</c:v>
                </c:pt>
                <c:pt idx="29">
                  <c:v>5.5300000000000002E-2</c:v>
                </c:pt>
                <c:pt idx="30">
                  <c:v>1.06E-2</c:v>
                </c:pt>
                <c:pt idx="31">
                  <c:v>5.4800000000000001E-2</c:v>
                </c:pt>
                <c:pt idx="32">
                  <c:v>4.7500000000000001E-2</c:v>
                </c:pt>
                <c:pt idx="33">
                  <c:v>6.6600000000000006E-2</c:v>
                </c:pt>
                <c:pt idx="34">
                  <c:v>7.5700000000000003E-2</c:v>
                </c:pt>
                <c:pt idx="35">
                  <c:v>7.5499999999999998E-2</c:v>
                </c:pt>
                <c:pt idx="36">
                  <c:v>4.0500000000000001E-2</c:v>
                </c:pt>
                <c:pt idx="37">
                  <c:v>6.1800000000000001E-2</c:v>
                </c:pt>
                <c:pt idx="38">
                  <c:v>8.8499999999999995E-2</c:v>
                </c:pt>
                <c:pt idx="39">
                  <c:v>3.8399999999999997E-2</c:v>
                </c:pt>
                <c:pt idx="40">
                  <c:v>4.82E-2</c:v>
                </c:pt>
                <c:pt idx="41">
                  <c:v>3.7999999999999999E-2</c:v>
                </c:pt>
                <c:pt idx="42">
                  <c:v>7.8600000000000003E-2</c:v>
                </c:pt>
                <c:pt idx="43">
                  <c:v>7.9200000000000007E-2</c:v>
                </c:pt>
                <c:pt idx="44">
                  <c:v>9.2799999999999994E-2</c:v>
                </c:pt>
                <c:pt idx="45">
                  <c:v>9.2600000000000002E-2</c:v>
                </c:pt>
                <c:pt idx="46">
                  <c:v>9.8000000000000004E-2</c:v>
                </c:pt>
                <c:pt idx="47">
                  <c:v>3.8899999999999997E-2</c:v>
                </c:pt>
                <c:pt idx="48">
                  <c:v>8.48E-2</c:v>
                </c:pt>
                <c:pt idx="49">
                  <c:v>0.1026</c:v>
                </c:pt>
                <c:pt idx="50">
                  <c:v>6.6400000000000001E-2</c:v>
                </c:pt>
                <c:pt idx="51">
                  <c:v>5.4600000000000003E-2</c:v>
                </c:pt>
                <c:pt idx="52">
                  <c:v>6.3899999999999998E-2</c:v>
                </c:pt>
                <c:pt idx="53">
                  <c:v>7.51E-2</c:v>
                </c:pt>
                <c:pt idx="54">
                  <c:v>8.0100000000000005E-2</c:v>
                </c:pt>
                <c:pt idx="55">
                  <c:v>7.1099999999999997E-2</c:v>
                </c:pt>
                <c:pt idx="56">
                  <c:v>6.5000000000000002E-2</c:v>
                </c:pt>
                <c:pt idx="57">
                  <c:v>7.3999999999999996E-2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0E6-4341-ABD5-D05EA530E8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俄罗斯</c:v>
                </c:pt>
              </c:strCache>
            </c:strRef>
          </c:tx>
          <c:marker>
            <c:symbol val="none"/>
          </c:marker>
          <c:cat>
            <c:strRef>
              <c:f>Sheet1!$A$2:$A$59</c:f>
              <c:strCache>
                <c:ptCount val="58"/>
                <c:pt idx="0">
                  <c:v>1961年</c:v>
                </c:pt>
                <c:pt idx="1">
                  <c:v>1962年</c:v>
                </c:pt>
                <c:pt idx="2">
                  <c:v>1963年</c:v>
                </c:pt>
                <c:pt idx="3">
                  <c:v>1964年</c:v>
                </c:pt>
                <c:pt idx="4">
                  <c:v>1965年</c:v>
                </c:pt>
                <c:pt idx="5">
                  <c:v>1966年</c:v>
                </c:pt>
                <c:pt idx="6">
                  <c:v>1967年</c:v>
                </c:pt>
                <c:pt idx="7">
                  <c:v>1968年</c:v>
                </c:pt>
                <c:pt idx="8">
                  <c:v>1969年</c:v>
                </c:pt>
                <c:pt idx="9">
                  <c:v>1970年</c:v>
                </c:pt>
                <c:pt idx="10">
                  <c:v>1971年</c:v>
                </c:pt>
                <c:pt idx="11">
                  <c:v>1972年</c:v>
                </c:pt>
                <c:pt idx="12">
                  <c:v>1973年</c:v>
                </c:pt>
                <c:pt idx="13">
                  <c:v>1974年</c:v>
                </c:pt>
                <c:pt idx="14">
                  <c:v>1975年</c:v>
                </c:pt>
                <c:pt idx="15">
                  <c:v>1976年</c:v>
                </c:pt>
                <c:pt idx="16">
                  <c:v>1977年</c:v>
                </c:pt>
                <c:pt idx="17">
                  <c:v>1978年</c:v>
                </c:pt>
                <c:pt idx="18">
                  <c:v>1979年</c:v>
                </c:pt>
                <c:pt idx="19">
                  <c:v>1980年</c:v>
                </c:pt>
                <c:pt idx="20">
                  <c:v>1981年</c:v>
                </c:pt>
                <c:pt idx="21">
                  <c:v>1982年</c:v>
                </c:pt>
                <c:pt idx="22">
                  <c:v>1983年</c:v>
                </c:pt>
                <c:pt idx="23">
                  <c:v>1984年</c:v>
                </c:pt>
                <c:pt idx="24">
                  <c:v>1985年</c:v>
                </c:pt>
                <c:pt idx="25">
                  <c:v>1986年</c:v>
                </c:pt>
                <c:pt idx="26">
                  <c:v>1987年</c:v>
                </c:pt>
                <c:pt idx="27">
                  <c:v>1988年</c:v>
                </c:pt>
                <c:pt idx="28">
                  <c:v>1989年</c:v>
                </c:pt>
                <c:pt idx="29">
                  <c:v>1990年</c:v>
                </c:pt>
                <c:pt idx="30">
                  <c:v>1991年</c:v>
                </c:pt>
                <c:pt idx="31">
                  <c:v>1992年</c:v>
                </c:pt>
                <c:pt idx="32">
                  <c:v>1993年</c:v>
                </c:pt>
                <c:pt idx="33">
                  <c:v>1994年</c:v>
                </c:pt>
                <c:pt idx="34">
                  <c:v>1995年</c:v>
                </c:pt>
                <c:pt idx="35">
                  <c:v>1996年</c:v>
                </c:pt>
                <c:pt idx="36">
                  <c:v>1997年</c:v>
                </c:pt>
                <c:pt idx="37">
                  <c:v>1998年</c:v>
                </c:pt>
                <c:pt idx="38">
                  <c:v>1999年</c:v>
                </c:pt>
                <c:pt idx="39">
                  <c:v>2000年</c:v>
                </c:pt>
                <c:pt idx="40">
                  <c:v>2001年</c:v>
                </c:pt>
                <c:pt idx="41">
                  <c:v>2002年</c:v>
                </c:pt>
                <c:pt idx="42">
                  <c:v>2003年</c:v>
                </c:pt>
                <c:pt idx="43">
                  <c:v>2004年</c:v>
                </c:pt>
                <c:pt idx="44">
                  <c:v>2005年</c:v>
                </c:pt>
                <c:pt idx="45">
                  <c:v>2006年</c:v>
                </c:pt>
                <c:pt idx="46">
                  <c:v>2007年</c:v>
                </c:pt>
                <c:pt idx="47">
                  <c:v>2008年</c:v>
                </c:pt>
                <c:pt idx="48">
                  <c:v>2009年</c:v>
                </c:pt>
                <c:pt idx="49">
                  <c:v>2010年</c:v>
                </c:pt>
                <c:pt idx="50">
                  <c:v>2011年</c:v>
                </c:pt>
                <c:pt idx="51">
                  <c:v>2012年</c:v>
                </c:pt>
                <c:pt idx="52">
                  <c:v>2013年</c:v>
                </c:pt>
                <c:pt idx="53">
                  <c:v>2014年</c:v>
                </c:pt>
                <c:pt idx="54">
                  <c:v>2015年</c:v>
                </c:pt>
                <c:pt idx="55">
                  <c:v>2016年</c:v>
                </c:pt>
                <c:pt idx="56">
                  <c:v>2017年</c:v>
                </c:pt>
                <c:pt idx="57">
                  <c:v>2018年</c:v>
                </c:pt>
              </c:strCache>
            </c:strRef>
          </c:cat>
          <c:val>
            <c:numRef>
              <c:f>Sheet1!$D$2:$D$59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 formatCode="0.00%">
                  <c:v>-0.03</c:v>
                </c:pt>
                <c:pt idx="30" formatCode="0.00%">
                  <c:v>-5.0500000000000003E-2</c:v>
                </c:pt>
                <c:pt idx="31" formatCode="0.00%">
                  <c:v>-0.14530000000000001</c:v>
                </c:pt>
                <c:pt idx="32" formatCode="0.00%">
                  <c:v>-8.6699999999999999E-2</c:v>
                </c:pt>
                <c:pt idx="33" formatCode="0.00%">
                  <c:v>-0.12570000000000001</c:v>
                </c:pt>
                <c:pt idx="34" formatCode="0.00%">
                  <c:v>-4.1399999999999999E-2</c:v>
                </c:pt>
                <c:pt idx="35" formatCode="0.00%">
                  <c:v>-3.5999999999999997E-2</c:v>
                </c:pt>
                <c:pt idx="36" formatCode="0.00%">
                  <c:v>1.4E-2</c:v>
                </c:pt>
                <c:pt idx="37" formatCode="0.00%">
                  <c:v>-5.2999999999999999E-2</c:v>
                </c:pt>
                <c:pt idx="38" formatCode="0.00%">
                  <c:v>6.4000000000000001E-2</c:v>
                </c:pt>
                <c:pt idx="39" formatCode="0.00%">
                  <c:v>0.1</c:v>
                </c:pt>
                <c:pt idx="40" formatCode="0.00%">
                  <c:v>5.0900000000000001E-2</c:v>
                </c:pt>
                <c:pt idx="41" formatCode="0.00%">
                  <c:v>4.7399999999999998E-2</c:v>
                </c:pt>
                <c:pt idx="42" formatCode="0.00%">
                  <c:v>7.2999999999999995E-2</c:v>
                </c:pt>
                <c:pt idx="43" formatCode="0.00%">
                  <c:v>7.1800000000000003E-2</c:v>
                </c:pt>
                <c:pt idx="44" formatCode="0.00%">
                  <c:v>6.3799999999999996E-2</c:v>
                </c:pt>
                <c:pt idx="45" formatCode="0.00%">
                  <c:v>8.1500000000000003E-2</c:v>
                </c:pt>
                <c:pt idx="46" formatCode="0.00%">
                  <c:v>8.5400000000000004E-2</c:v>
                </c:pt>
                <c:pt idx="47" formatCode="0.00%">
                  <c:v>5.2499999999999998E-2</c:v>
                </c:pt>
                <c:pt idx="48" formatCode="0.00%">
                  <c:v>-7.8200000000000006E-2</c:v>
                </c:pt>
                <c:pt idx="49" formatCode="0.00%">
                  <c:v>4.4999999999999998E-2</c:v>
                </c:pt>
                <c:pt idx="50" formatCode="0.00%">
                  <c:v>5.28E-2</c:v>
                </c:pt>
                <c:pt idx="51" formatCode="0.00%">
                  <c:v>3.6600000000000001E-2</c:v>
                </c:pt>
                <c:pt idx="52" formatCode="0.00%">
                  <c:v>1.7899999999999999E-2</c:v>
                </c:pt>
                <c:pt idx="53" formatCode="0.00%">
                  <c:v>7.4000000000000003E-3</c:v>
                </c:pt>
                <c:pt idx="54" formatCode="0.00%">
                  <c:v>-2.8299999999999999E-2</c:v>
                </c:pt>
                <c:pt idx="55" formatCode="0.00%">
                  <c:v>-2.2000000000000001E-3</c:v>
                </c:pt>
                <c:pt idx="56" formatCode="0.00%">
                  <c:v>1.4999999999999999E-2</c:v>
                </c:pt>
                <c:pt idx="57" formatCode="0.00%">
                  <c:v>2.3E-2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E6-4341-ABD5-D05EA530E8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巴西</c:v>
                </c:pt>
              </c:strCache>
            </c:strRef>
          </c:tx>
          <c:marker>
            <c:symbol val="none"/>
          </c:marker>
          <c:cat>
            <c:strRef>
              <c:f>Sheet1!$A$2:$A$59</c:f>
              <c:strCache>
                <c:ptCount val="58"/>
                <c:pt idx="0">
                  <c:v>1961年</c:v>
                </c:pt>
                <c:pt idx="1">
                  <c:v>1962年</c:v>
                </c:pt>
                <c:pt idx="2">
                  <c:v>1963年</c:v>
                </c:pt>
                <c:pt idx="3">
                  <c:v>1964年</c:v>
                </c:pt>
                <c:pt idx="4">
                  <c:v>1965年</c:v>
                </c:pt>
                <c:pt idx="5">
                  <c:v>1966年</c:v>
                </c:pt>
                <c:pt idx="6">
                  <c:v>1967年</c:v>
                </c:pt>
                <c:pt idx="7">
                  <c:v>1968年</c:v>
                </c:pt>
                <c:pt idx="8">
                  <c:v>1969年</c:v>
                </c:pt>
                <c:pt idx="9">
                  <c:v>1970年</c:v>
                </c:pt>
                <c:pt idx="10">
                  <c:v>1971年</c:v>
                </c:pt>
                <c:pt idx="11">
                  <c:v>1972年</c:v>
                </c:pt>
                <c:pt idx="12">
                  <c:v>1973年</c:v>
                </c:pt>
                <c:pt idx="13">
                  <c:v>1974年</c:v>
                </c:pt>
                <c:pt idx="14">
                  <c:v>1975年</c:v>
                </c:pt>
                <c:pt idx="15">
                  <c:v>1976年</c:v>
                </c:pt>
                <c:pt idx="16">
                  <c:v>1977年</c:v>
                </c:pt>
                <c:pt idx="17">
                  <c:v>1978年</c:v>
                </c:pt>
                <c:pt idx="18">
                  <c:v>1979年</c:v>
                </c:pt>
                <c:pt idx="19">
                  <c:v>1980年</c:v>
                </c:pt>
                <c:pt idx="20">
                  <c:v>1981年</c:v>
                </c:pt>
                <c:pt idx="21">
                  <c:v>1982年</c:v>
                </c:pt>
                <c:pt idx="22">
                  <c:v>1983年</c:v>
                </c:pt>
                <c:pt idx="23">
                  <c:v>1984年</c:v>
                </c:pt>
                <c:pt idx="24">
                  <c:v>1985年</c:v>
                </c:pt>
                <c:pt idx="25">
                  <c:v>1986年</c:v>
                </c:pt>
                <c:pt idx="26">
                  <c:v>1987年</c:v>
                </c:pt>
                <c:pt idx="27">
                  <c:v>1988年</c:v>
                </c:pt>
                <c:pt idx="28">
                  <c:v>1989年</c:v>
                </c:pt>
                <c:pt idx="29">
                  <c:v>1990年</c:v>
                </c:pt>
                <c:pt idx="30">
                  <c:v>1991年</c:v>
                </c:pt>
                <c:pt idx="31">
                  <c:v>1992年</c:v>
                </c:pt>
                <c:pt idx="32">
                  <c:v>1993年</c:v>
                </c:pt>
                <c:pt idx="33">
                  <c:v>1994年</c:v>
                </c:pt>
                <c:pt idx="34">
                  <c:v>1995年</c:v>
                </c:pt>
                <c:pt idx="35">
                  <c:v>1996年</c:v>
                </c:pt>
                <c:pt idx="36">
                  <c:v>1997年</c:v>
                </c:pt>
                <c:pt idx="37">
                  <c:v>1998年</c:v>
                </c:pt>
                <c:pt idx="38">
                  <c:v>1999年</c:v>
                </c:pt>
                <c:pt idx="39">
                  <c:v>2000年</c:v>
                </c:pt>
                <c:pt idx="40">
                  <c:v>2001年</c:v>
                </c:pt>
                <c:pt idx="41">
                  <c:v>2002年</c:v>
                </c:pt>
                <c:pt idx="42">
                  <c:v>2003年</c:v>
                </c:pt>
                <c:pt idx="43">
                  <c:v>2004年</c:v>
                </c:pt>
                <c:pt idx="44">
                  <c:v>2005年</c:v>
                </c:pt>
                <c:pt idx="45">
                  <c:v>2006年</c:v>
                </c:pt>
                <c:pt idx="46">
                  <c:v>2007年</c:v>
                </c:pt>
                <c:pt idx="47">
                  <c:v>2008年</c:v>
                </c:pt>
                <c:pt idx="48">
                  <c:v>2009年</c:v>
                </c:pt>
                <c:pt idx="49">
                  <c:v>2010年</c:v>
                </c:pt>
                <c:pt idx="50">
                  <c:v>2011年</c:v>
                </c:pt>
                <c:pt idx="51">
                  <c:v>2012年</c:v>
                </c:pt>
                <c:pt idx="52">
                  <c:v>2013年</c:v>
                </c:pt>
                <c:pt idx="53">
                  <c:v>2014年</c:v>
                </c:pt>
                <c:pt idx="54">
                  <c:v>2015年</c:v>
                </c:pt>
                <c:pt idx="55">
                  <c:v>2016年</c:v>
                </c:pt>
                <c:pt idx="56">
                  <c:v>2017年</c:v>
                </c:pt>
                <c:pt idx="57">
                  <c:v>2018年</c:v>
                </c:pt>
              </c:strCache>
            </c:strRef>
          </c:cat>
          <c:val>
            <c:numRef>
              <c:f>Sheet1!$E$2:$E$59</c:f>
              <c:numCache>
                <c:formatCode>0.00%</c:formatCode>
                <c:ptCount val="58"/>
                <c:pt idx="0">
                  <c:v>0.1028</c:v>
                </c:pt>
                <c:pt idx="1">
                  <c:v>5.2200000000000003E-2</c:v>
                </c:pt>
                <c:pt idx="2">
                  <c:v>8.6999999999999994E-3</c:v>
                </c:pt>
                <c:pt idx="3">
                  <c:v>3.49E-2</c:v>
                </c:pt>
                <c:pt idx="4">
                  <c:v>3.0499999999999999E-2</c:v>
                </c:pt>
                <c:pt idx="5">
                  <c:v>4.1500000000000002E-2</c:v>
                </c:pt>
                <c:pt idx="6">
                  <c:v>4.9200000000000001E-2</c:v>
                </c:pt>
                <c:pt idx="7">
                  <c:v>0.1143</c:v>
                </c:pt>
                <c:pt idx="8">
                  <c:v>9.74E-2</c:v>
                </c:pt>
                <c:pt idx="9">
                  <c:v>8.77E-2</c:v>
                </c:pt>
                <c:pt idx="10">
                  <c:v>0.113</c:v>
                </c:pt>
                <c:pt idx="11">
                  <c:v>0.1205</c:v>
                </c:pt>
                <c:pt idx="12">
                  <c:v>0.13980000000000001</c:v>
                </c:pt>
                <c:pt idx="13">
                  <c:v>9.0399999999999994E-2</c:v>
                </c:pt>
                <c:pt idx="14">
                  <c:v>5.21E-2</c:v>
                </c:pt>
                <c:pt idx="15">
                  <c:v>9.7900000000000001E-2</c:v>
                </c:pt>
                <c:pt idx="16">
                  <c:v>4.6100000000000002E-2</c:v>
                </c:pt>
                <c:pt idx="17">
                  <c:v>3.2300000000000002E-2</c:v>
                </c:pt>
                <c:pt idx="18">
                  <c:v>6.7699999999999996E-2</c:v>
                </c:pt>
                <c:pt idx="19">
                  <c:v>9.11E-2</c:v>
                </c:pt>
                <c:pt idx="20">
                  <c:v>-4.3900000000000002E-2</c:v>
                </c:pt>
                <c:pt idx="21">
                  <c:v>5.7999999999999996E-3</c:v>
                </c:pt>
                <c:pt idx="22">
                  <c:v>-3.4099999999999998E-2</c:v>
                </c:pt>
                <c:pt idx="23">
                  <c:v>5.2699999999999997E-2</c:v>
                </c:pt>
                <c:pt idx="24">
                  <c:v>7.9500000000000001E-2</c:v>
                </c:pt>
                <c:pt idx="25">
                  <c:v>7.9899999999999999E-2</c:v>
                </c:pt>
                <c:pt idx="26">
                  <c:v>3.5999999999999997E-2</c:v>
                </c:pt>
                <c:pt idx="27">
                  <c:v>-1E-3</c:v>
                </c:pt>
                <c:pt idx="28">
                  <c:v>3.2800000000000003E-2</c:v>
                </c:pt>
                <c:pt idx="29">
                  <c:v>-3.1E-2</c:v>
                </c:pt>
                <c:pt idx="30">
                  <c:v>1.5100000000000001E-2</c:v>
                </c:pt>
                <c:pt idx="31">
                  <c:v>-4.7000000000000002E-3</c:v>
                </c:pt>
                <c:pt idx="32">
                  <c:v>4.6699999999999998E-2</c:v>
                </c:pt>
                <c:pt idx="33">
                  <c:v>5.33E-2</c:v>
                </c:pt>
                <c:pt idx="34">
                  <c:v>4.4200000000000003E-2</c:v>
                </c:pt>
                <c:pt idx="35">
                  <c:v>2.2100000000000002E-2</c:v>
                </c:pt>
                <c:pt idx="36">
                  <c:v>3.4000000000000002E-2</c:v>
                </c:pt>
                <c:pt idx="37">
                  <c:v>3.3999999999999998E-3</c:v>
                </c:pt>
                <c:pt idx="38">
                  <c:v>4.7000000000000002E-3</c:v>
                </c:pt>
                <c:pt idx="39">
                  <c:v>4.1099999999999998E-2</c:v>
                </c:pt>
                <c:pt idx="40">
                  <c:v>1.3899999999999999E-2</c:v>
                </c:pt>
                <c:pt idx="41">
                  <c:v>3.0499999999999999E-2</c:v>
                </c:pt>
                <c:pt idx="42">
                  <c:v>1.14E-2</c:v>
                </c:pt>
                <c:pt idx="43">
                  <c:v>5.7599999999999998E-2</c:v>
                </c:pt>
                <c:pt idx="44">
                  <c:v>3.2000000000000001E-2</c:v>
                </c:pt>
                <c:pt idx="45">
                  <c:v>3.9600000000000003E-2</c:v>
                </c:pt>
                <c:pt idx="46">
                  <c:v>6.0699999999999997E-2</c:v>
                </c:pt>
                <c:pt idx="47">
                  <c:v>5.0900000000000001E-2</c:v>
                </c:pt>
                <c:pt idx="48">
                  <c:v>-1.2999999999999999E-3</c:v>
                </c:pt>
                <c:pt idx="49">
                  <c:v>7.5300000000000006E-2</c:v>
                </c:pt>
                <c:pt idx="50">
                  <c:v>3.9699999999999999E-2</c:v>
                </c:pt>
                <c:pt idx="51">
                  <c:v>1.9199999999999998E-2</c:v>
                </c:pt>
                <c:pt idx="52">
                  <c:v>0.03</c:v>
                </c:pt>
                <c:pt idx="53">
                  <c:v>5.0000000000000001E-3</c:v>
                </c:pt>
                <c:pt idx="54">
                  <c:v>-3.7699999999999997E-2</c:v>
                </c:pt>
                <c:pt idx="55">
                  <c:v>-3.5900000000000001E-2</c:v>
                </c:pt>
                <c:pt idx="56" formatCode="0%">
                  <c:v>0.01</c:v>
                </c:pt>
                <c:pt idx="57">
                  <c:v>1.15E-2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0E6-4341-ABD5-D05EA530E8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南非</c:v>
                </c:pt>
              </c:strCache>
            </c:strRef>
          </c:tx>
          <c:marker>
            <c:symbol val="none"/>
          </c:marker>
          <c:cat>
            <c:strRef>
              <c:f>Sheet1!$A$2:$A$59</c:f>
              <c:strCache>
                <c:ptCount val="58"/>
                <c:pt idx="0">
                  <c:v>1961年</c:v>
                </c:pt>
                <c:pt idx="1">
                  <c:v>1962年</c:v>
                </c:pt>
                <c:pt idx="2">
                  <c:v>1963年</c:v>
                </c:pt>
                <c:pt idx="3">
                  <c:v>1964年</c:v>
                </c:pt>
                <c:pt idx="4">
                  <c:v>1965年</c:v>
                </c:pt>
                <c:pt idx="5">
                  <c:v>1966年</c:v>
                </c:pt>
                <c:pt idx="6">
                  <c:v>1967年</c:v>
                </c:pt>
                <c:pt idx="7">
                  <c:v>1968年</c:v>
                </c:pt>
                <c:pt idx="8">
                  <c:v>1969年</c:v>
                </c:pt>
                <c:pt idx="9">
                  <c:v>1970年</c:v>
                </c:pt>
                <c:pt idx="10">
                  <c:v>1971年</c:v>
                </c:pt>
                <c:pt idx="11">
                  <c:v>1972年</c:v>
                </c:pt>
                <c:pt idx="12">
                  <c:v>1973年</c:v>
                </c:pt>
                <c:pt idx="13">
                  <c:v>1974年</c:v>
                </c:pt>
                <c:pt idx="14">
                  <c:v>1975年</c:v>
                </c:pt>
                <c:pt idx="15">
                  <c:v>1976年</c:v>
                </c:pt>
                <c:pt idx="16">
                  <c:v>1977年</c:v>
                </c:pt>
                <c:pt idx="17">
                  <c:v>1978年</c:v>
                </c:pt>
                <c:pt idx="18">
                  <c:v>1979年</c:v>
                </c:pt>
                <c:pt idx="19">
                  <c:v>1980年</c:v>
                </c:pt>
                <c:pt idx="20">
                  <c:v>1981年</c:v>
                </c:pt>
                <c:pt idx="21">
                  <c:v>1982年</c:v>
                </c:pt>
                <c:pt idx="22">
                  <c:v>1983年</c:v>
                </c:pt>
                <c:pt idx="23">
                  <c:v>1984年</c:v>
                </c:pt>
                <c:pt idx="24">
                  <c:v>1985年</c:v>
                </c:pt>
                <c:pt idx="25">
                  <c:v>1986年</c:v>
                </c:pt>
                <c:pt idx="26">
                  <c:v>1987年</c:v>
                </c:pt>
                <c:pt idx="27">
                  <c:v>1988年</c:v>
                </c:pt>
                <c:pt idx="28">
                  <c:v>1989年</c:v>
                </c:pt>
                <c:pt idx="29">
                  <c:v>1990年</c:v>
                </c:pt>
                <c:pt idx="30">
                  <c:v>1991年</c:v>
                </c:pt>
                <c:pt idx="31">
                  <c:v>1992年</c:v>
                </c:pt>
                <c:pt idx="32">
                  <c:v>1993年</c:v>
                </c:pt>
                <c:pt idx="33">
                  <c:v>1994年</c:v>
                </c:pt>
                <c:pt idx="34">
                  <c:v>1995年</c:v>
                </c:pt>
                <c:pt idx="35">
                  <c:v>1996年</c:v>
                </c:pt>
                <c:pt idx="36">
                  <c:v>1997年</c:v>
                </c:pt>
                <c:pt idx="37">
                  <c:v>1998年</c:v>
                </c:pt>
                <c:pt idx="38">
                  <c:v>1999年</c:v>
                </c:pt>
                <c:pt idx="39">
                  <c:v>2000年</c:v>
                </c:pt>
                <c:pt idx="40">
                  <c:v>2001年</c:v>
                </c:pt>
                <c:pt idx="41">
                  <c:v>2002年</c:v>
                </c:pt>
                <c:pt idx="42">
                  <c:v>2003年</c:v>
                </c:pt>
                <c:pt idx="43">
                  <c:v>2004年</c:v>
                </c:pt>
                <c:pt idx="44">
                  <c:v>2005年</c:v>
                </c:pt>
                <c:pt idx="45">
                  <c:v>2006年</c:v>
                </c:pt>
                <c:pt idx="46">
                  <c:v>2007年</c:v>
                </c:pt>
                <c:pt idx="47">
                  <c:v>2008年</c:v>
                </c:pt>
                <c:pt idx="48">
                  <c:v>2009年</c:v>
                </c:pt>
                <c:pt idx="49">
                  <c:v>2010年</c:v>
                </c:pt>
                <c:pt idx="50">
                  <c:v>2011年</c:v>
                </c:pt>
                <c:pt idx="51">
                  <c:v>2012年</c:v>
                </c:pt>
                <c:pt idx="52">
                  <c:v>2013年</c:v>
                </c:pt>
                <c:pt idx="53">
                  <c:v>2014年</c:v>
                </c:pt>
                <c:pt idx="54">
                  <c:v>2015年</c:v>
                </c:pt>
                <c:pt idx="55">
                  <c:v>2016年</c:v>
                </c:pt>
                <c:pt idx="56">
                  <c:v>2017年</c:v>
                </c:pt>
                <c:pt idx="57">
                  <c:v>2018年</c:v>
                </c:pt>
              </c:strCache>
            </c:strRef>
          </c:cat>
          <c:val>
            <c:numRef>
              <c:f>Sheet1!$F$2:$F$59</c:f>
              <c:numCache>
                <c:formatCode>0.00%</c:formatCode>
                <c:ptCount val="58"/>
                <c:pt idx="0">
                  <c:v>3.8399999999999997E-2</c:v>
                </c:pt>
                <c:pt idx="1">
                  <c:v>6.1800000000000001E-2</c:v>
                </c:pt>
                <c:pt idx="2">
                  <c:v>7.3700000000000002E-2</c:v>
                </c:pt>
                <c:pt idx="3">
                  <c:v>7.9399999999999998E-2</c:v>
                </c:pt>
                <c:pt idx="4">
                  <c:v>6.1199999999999997E-2</c:v>
                </c:pt>
                <c:pt idx="5">
                  <c:v>4.4400000000000002E-2</c:v>
                </c:pt>
                <c:pt idx="6">
                  <c:v>7.1999999999999995E-2</c:v>
                </c:pt>
                <c:pt idx="7">
                  <c:v>4.1500000000000002E-2</c:v>
                </c:pt>
                <c:pt idx="8">
                  <c:v>4.7199999999999999E-2</c:v>
                </c:pt>
                <c:pt idx="9">
                  <c:v>5.2499999999999998E-2</c:v>
                </c:pt>
                <c:pt idx="10">
                  <c:v>4.2799999999999998E-2</c:v>
                </c:pt>
                <c:pt idx="11">
                  <c:v>1.6500000000000001E-2</c:v>
                </c:pt>
                <c:pt idx="12">
                  <c:v>4.5699999999999998E-2</c:v>
                </c:pt>
                <c:pt idx="13">
                  <c:v>6.1100000000000002E-2</c:v>
                </c:pt>
                <c:pt idx="14">
                  <c:v>1.7000000000000001E-2</c:v>
                </c:pt>
                <c:pt idx="15">
                  <c:v>2.2499999999999999E-2</c:v>
                </c:pt>
                <c:pt idx="16">
                  <c:v>-8.9999999999999998E-4</c:v>
                </c:pt>
                <c:pt idx="17">
                  <c:v>3.0099999999999998E-2</c:v>
                </c:pt>
                <c:pt idx="18">
                  <c:v>3.7900000000000003E-2</c:v>
                </c:pt>
                <c:pt idx="19">
                  <c:v>6.6199999999999995E-2</c:v>
                </c:pt>
                <c:pt idx="20">
                  <c:v>5.3600000000000002E-2</c:v>
                </c:pt>
                <c:pt idx="21">
                  <c:v>-3.8E-3</c:v>
                </c:pt>
                <c:pt idx="22">
                  <c:v>-1.8499999999999999E-2</c:v>
                </c:pt>
                <c:pt idx="23">
                  <c:v>5.0999999999999997E-2</c:v>
                </c:pt>
                <c:pt idx="24">
                  <c:v>-1.21E-2</c:v>
                </c:pt>
                <c:pt idx="25">
                  <c:v>2.0000000000000001E-4</c:v>
                </c:pt>
                <c:pt idx="26">
                  <c:v>2.1000000000000001E-2</c:v>
                </c:pt>
                <c:pt idx="27">
                  <c:v>4.2000000000000003E-2</c:v>
                </c:pt>
                <c:pt idx="28">
                  <c:v>2.3900000000000001E-2</c:v>
                </c:pt>
                <c:pt idx="29">
                  <c:v>-3.2000000000000002E-3</c:v>
                </c:pt>
                <c:pt idx="30">
                  <c:v>-1.0200000000000001E-2</c:v>
                </c:pt>
                <c:pt idx="31">
                  <c:v>-2.1399999999999999E-2</c:v>
                </c:pt>
                <c:pt idx="32">
                  <c:v>1.23E-2</c:v>
                </c:pt>
                <c:pt idx="33">
                  <c:v>3.2300000000000002E-2</c:v>
                </c:pt>
                <c:pt idx="34">
                  <c:v>3.1199999999999999E-2</c:v>
                </c:pt>
                <c:pt idx="35">
                  <c:v>4.3099999999999999E-2</c:v>
                </c:pt>
                <c:pt idx="36">
                  <c:v>2.6499999999999999E-2</c:v>
                </c:pt>
                <c:pt idx="37">
                  <c:v>5.1999999999999998E-3</c:v>
                </c:pt>
                <c:pt idx="38">
                  <c:v>2.3599999999999999E-2</c:v>
                </c:pt>
                <c:pt idx="39">
                  <c:v>4.1500000000000002E-2</c:v>
                </c:pt>
                <c:pt idx="40">
                  <c:v>2.7400000000000001E-2</c:v>
                </c:pt>
                <c:pt idx="41">
                  <c:v>3.6700000000000003E-2</c:v>
                </c:pt>
                <c:pt idx="42">
                  <c:v>2.9499999999999998E-2</c:v>
                </c:pt>
                <c:pt idx="43">
                  <c:v>4.5499999999999999E-2</c:v>
                </c:pt>
                <c:pt idx="44">
                  <c:v>5.28E-2</c:v>
                </c:pt>
                <c:pt idx="45">
                  <c:v>5.6000000000000001E-2</c:v>
                </c:pt>
                <c:pt idx="46">
                  <c:v>5.3600000000000002E-2</c:v>
                </c:pt>
                <c:pt idx="47">
                  <c:v>3.1899999999999998E-2</c:v>
                </c:pt>
                <c:pt idx="48">
                  <c:v>-1.54E-2</c:v>
                </c:pt>
                <c:pt idx="49">
                  <c:v>3.04E-2</c:v>
                </c:pt>
                <c:pt idx="50">
                  <c:v>3.2800000000000003E-2</c:v>
                </c:pt>
                <c:pt idx="51">
                  <c:v>2.2100000000000002E-2</c:v>
                </c:pt>
                <c:pt idx="52">
                  <c:v>2.4899999999999999E-2</c:v>
                </c:pt>
                <c:pt idx="53">
                  <c:v>1.7000000000000001E-2</c:v>
                </c:pt>
                <c:pt idx="54">
                  <c:v>1.2999999999999999E-2</c:v>
                </c:pt>
                <c:pt idx="55">
                  <c:v>2.8E-3</c:v>
                </c:pt>
                <c:pt idx="56">
                  <c:v>1.2999999999999999E-2</c:v>
                </c:pt>
                <c:pt idx="57">
                  <c:v>8.0000000000000002E-3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0E6-4341-ABD5-D05EA530E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428288"/>
        <c:axId val="61878656"/>
      </c:lineChart>
      <c:catAx>
        <c:axId val="62428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zh-CN"/>
          </a:p>
        </c:txPr>
        <c:crossAx val="61878656"/>
        <c:crosses val="autoZero"/>
        <c:auto val="1"/>
        <c:lblAlgn val="ctr"/>
        <c:lblOffset val="100"/>
        <c:noMultiLvlLbl val="0"/>
      </c:catAx>
      <c:valAx>
        <c:axId val="6187865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zh-CN"/>
          </a:p>
        </c:txPr>
        <c:crossAx val="6242828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zh-CN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中国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Sheet1!$B$1:$AP$1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Sheet1!$B$2:$AP$2</c:f>
              <c:numCache>
                <c:formatCode>General</c:formatCode>
                <c:ptCount val="41"/>
                <c:pt idx="0">
                  <c:v>11.666644003289335</c:v>
                </c:pt>
                <c:pt idx="1">
                  <c:v>7.6000000000003354</c:v>
                </c:pt>
                <c:pt idx="2">
                  <c:v>7.8066914498140108</c:v>
                </c:pt>
                <c:pt idx="3">
                  <c:v>5.1724137931033738</c:v>
                </c:pt>
                <c:pt idx="4">
                  <c:v>8.9344262295084036</c:v>
                </c:pt>
                <c:pt idx="5">
                  <c:v>10.835214446952435</c:v>
                </c:pt>
                <c:pt idx="6">
                  <c:v>15.139171758316422</c:v>
                </c:pt>
                <c:pt idx="7">
                  <c:v>13.443396226415175</c:v>
                </c:pt>
                <c:pt idx="8">
                  <c:v>8.9397089397087655</c:v>
                </c:pt>
                <c:pt idx="9">
                  <c:v>11.688931297709956</c:v>
                </c:pt>
                <c:pt idx="10">
                  <c:v>11.234515164459637</c:v>
                </c:pt>
                <c:pt idx="11">
                  <c:v>4.1858678955452433</c:v>
                </c:pt>
                <c:pt idx="12">
                  <c:v>3.9071138960561314</c:v>
                </c:pt>
                <c:pt idx="13">
                  <c:v>9.2940759134444875</c:v>
                </c:pt>
                <c:pt idx="14">
                  <c:v>14.216163583252126</c:v>
                </c:pt>
                <c:pt idx="15">
                  <c:v>13.86757601591367</c:v>
                </c:pt>
                <c:pt idx="16">
                  <c:v>13.052158722236527</c:v>
                </c:pt>
                <c:pt idx="17">
                  <c:v>10.949227373068425</c:v>
                </c:pt>
                <c:pt idx="18">
                  <c:v>9.9283724631910246</c:v>
                </c:pt>
                <c:pt idx="19">
                  <c:v>9.2307692307690843</c:v>
                </c:pt>
                <c:pt idx="20">
                  <c:v>7.8376139188072784</c:v>
                </c:pt>
                <c:pt idx="21">
                  <c:v>7.6674861708663684</c:v>
                </c:pt>
                <c:pt idx="22">
                  <c:v>8.4915084915083412</c:v>
                </c:pt>
                <c:pt idx="23">
                  <c:v>8.3399105498556594</c:v>
                </c:pt>
                <c:pt idx="24">
                  <c:v>9.1306459446333719</c:v>
                </c:pt>
                <c:pt idx="25">
                  <c:v>10.035603026256766</c:v>
                </c:pt>
                <c:pt idx="26">
                  <c:v>10.111223458038737</c:v>
                </c:pt>
                <c:pt idx="27">
                  <c:v>11.395775941230383</c:v>
                </c:pt>
                <c:pt idx="28">
                  <c:v>12.719479020690841</c:v>
                </c:pt>
                <c:pt idx="29">
                  <c:v>14.231388035687999</c:v>
                </c:pt>
                <c:pt idx="30">
                  <c:v>9.6542893725992656</c:v>
                </c:pt>
                <c:pt idx="31">
                  <c:v>9.3998131714153601</c:v>
                </c:pt>
                <c:pt idx="32">
                  <c:v>10.636140463229765</c:v>
                </c:pt>
                <c:pt idx="33">
                  <c:v>9.5364430080554996</c:v>
                </c:pt>
                <c:pt idx="34">
                  <c:v>7.856262110269526</c:v>
                </c:pt>
                <c:pt idx="35">
                  <c:v>7.7576351461702444</c:v>
                </c:pt>
                <c:pt idx="36">
                  <c:v>7.2976659593815469</c:v>
                </c:pt>
                <c:pt idx="37">
                  <c:v>6.9002048167243686</c:v>
                </c:pt>
                <c:pt idx="38">
                  <c:v>6.6999999999999318</c:v>
                </c:pt>
                <c:pt idx="39">
                  <c:v>6.9000000000001336</c:v>
                </c:pt>
                <c:pt idx="40">
                  <c:v>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C0-473D-BDCF-520D0096A389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美国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Sheet1!$B$1:$AP$1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Sheet1!$B$3:$AP$3</c:f>
              <c:numCache>
                <c:formatCode>General</c:formatCode>
                <c:ptCount val="41"/>
                <c:pt idx="0">
                  <c:v>5.5616849289446009</c:v>
                </c:pt>
                <c:pt idx="1">
                  <c:v>3.1756907501206086</c:v>
                </c:pt>
                <c:pt idx="2">
                  <c:v>-0.24459622520808466</c:v>
                </c:pt>
                <c:pt idx="3">
                  <c:v>2.5944703882315139</c:v>
                </c:pt>
                <c:pt idx="4">
                  <c:v>-1.9108910680485565</c:v>
                </c:pt>
                <c:pt idx="5">
                  <c:v>4.6324571812048418</c:v>
                </c:pt>
                <c:pt idx="6">
                  <c:v>7.2590869593605873</c:v>
                </c:pt>
                <c:pt idx="7">
                  <c:v>4.2387375208391376</c:v>
                </c:pt>
                <c:pt idx="8">
                  <c:v>3.5116144990922038</c:v>
                </c:pt>
                <c:pt idx="9">
                  <c:v>3.4617476918500785</c:v>
                </c:pt>
                <c:pt idx="10">
                  <c:v>4.2039719794129837</c:v>
                </c:pt>
                <c:pt idx="11">
                  <c:v>3.6805240330471349</c:v>
                </c:pt>
                <c:pt idx="12">
                  <c:v>1.9193702974254876</c:v>
                </c:pt>
                <c:pt idx="13">
                  <c:v>-7.4084530712397623E-2</c:v>
                </c:pt>
                <c:pt idx="14">
                  <c:v>3.5553961476675795</c:v>
                </c:pt>
                <c:pt idx="15">
                  <c:v>2.7458567189227523</c:v>
                </c:pt>
                <c:pt idx="16">
                  <c:v>4.037643424864811</c:v>
                </c:pt>
                <c:pt idx="17">
                  <c:v>2.7189757887819326</c:v>
                </c:pt>
                <c:pt idx="18">
                  <c:v>3.7958812294258735</c:v>
                </c:pt>
                <c:pt idx="19">
                  <c:v>4.4870264931673063</c:v>
                </c:pt>
                <c:pt idx="20">
                  <c:v>4.4499109632840401</c:v>
                </c:pt>
                <c:pt idx="21">
                  <c:v>4.685199608398662</c:v>
                </c:pt>
                <c:pt idx="22">
                  <c:v>4.0921764488106618</c:v>
                </c:pt>
                <c:pt idx="23">
                  <c:v>0.97598183393212423</c:v>
                </c:pt>
                <c:pt idx="24">
                  <c:v>1.7861276874555188</c:v>
                </c:pt>
                <c:pt idx="25">
                  <c:v>2.8067759564809336</c:v>
                </c:pt>
                <c:pt idx="26">
                  <c:v>3.7857428496944436</c:v>
                </c:pt>
                <c:pt idx="27">
                  <c:v>3.3452160633487722</c:v>
                </c:pt>
                <c:pt idx="28">
                  <c:v>2.6666258261220008</c:v>
                </c:pt>
                <c:pt idx="29">
                  <c:v>1.7785702396528933</c:v>
                </c:pt>
                <c:pt idx="30">
                  <c:v>-0.29162145869395317</c:v>
                </c:pt>
                <c:pt idx="31">
                  <c:v>-2.7755295741680754</c:v>
                </c:pt>
                <c:pt idx="32">
                  <c:v>2.7215766580374918</c:v>
                </c:pt>
                <c:pt idx="33">
                  <c:v>1.5508355060401442</c:v>
                </c:pt>
                <c:pt idx="34">
                  <c:v>2.2495458522236333</c:v>
                </c:pt>
                <c:pt idx="35">
                  <c:v>1.8420810711497779</c:v>
                </c:pt>
                <c:pt idx="36">
                  <c:v>2.4519730351327667</c:v>
                </c:pt>
                <c:pt idx="37">
                  <c:v>2.8809104663390315</c:v>
                </c:pt>
                <c:pt idx="38">
                  <c:v>1.5672151698817345</c:v>
                </c:pt>
                <c:pt idx="39">
                  <c:v>2.2170103300340571</c:v>
                </c:pt>
                <c:pt idx="40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C0-473D-BDCF-520D0096A38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德国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Sheet1!$B$1:$AP$1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Sheet1!$B$4:$AP$4</c:f>
              <c:numCache>
                <c:formatCode>General</c:formatCode>
                <c:ptCount val="41"/>
                <c:pt idx="0">
                  <c:v>3.0084928768685302</c:v>
                </c:pt>
                <c:pt idx="1">
                  <c:v>4.1503633330354006</c:v>
                </c:pt>
                <c:pt idx="2">
                  <c:v>1.4088286592460264</c:v>
                </c:pt>
                <c:pt idx="3">
                  <c:v>0.52924053722156827</c:v>
                </c:pt>
                <c:pt idx="4">
                  <c:v>-0.394840745632834</c:v>
                </c:pt>
                <c:pt idx="5">
                  <c:v>1.5724101493405271</c:v>
                </c:pt>
                <c:pt idx="6">
                  <c:v>2.8229478341374517</c:v>
                </c:pt>
                <c:pt idx="7">
                  <c:v>2.3279352198892269</c:v>
                </c:pt>
                <c:pt idx="8">
                  <c:v>2.2873392689723175</c:v>
                </c:pt>
                <c:pt idx="9">
                  <c:v>1.4021515740941339</c:v>
                </c:pt>
                <c:pt idx="10">
                  <c:v>3.7072356687243229</c:v>
                </c:pt>
                <c:pt idx="11">
                  <c:v>3.8965517241943246</c:v>
                </c:pt>
                <c:pt idx="12">
                  <c:v>5.2550060860978078</c:v>
                </c:pt>
                <c:pt idx="13">
                  <c:v>5.1082615079455707</c:v>
                </c:pt>
                <c:pt idx="14">
                  <c:v>1.9238070111376402</c:v>
                </c:pt>
                <c:pt idx="15">
                  <c:v>-0.95616530701754243</c:v>
                </c:pt>
                <c:pt idx="16">
                  <c:v>2.4573718200068697</c:v>
                </c:pt>
                <c:pt idx="17">
                  <c:v>1.7376406312156263</c:v>
                </c:pt>
                <c:pt idx="18">
                  <c:v>0.81789761701421071</c:v>
                </c:pt>
                <c:pt idx="19">
                  <c:v>1.849200669808468</c:v>
                </c:pt>
                <c:pt idx="20">
                  <c:v>1.9796184070367531</c:v>
                </c:pt>
                <c:pt idx="21">
                  <c:v>1.9871349492866131</c:v>
                </c:pt>
                <c:pt idx="22">
                  <c:v>2.962045367845235</c:v>
                </c:pt>
                <c:pt idx="23">
                  <c:v>1.6954714518861067</c:v>
                </c:pt>
                <c:pt idx="24">
                  <c:v>0</c:v>
                </c:pt>
                <c:pt idx="25">
                  <c:v>-0.70990617188078886</c:v>
                </c:pt>
                <c:pt idx="26">
                  <c:v>1.1699704128651547</c:v>
                </c:pt>
                <c:pt idx="27">
                  <c:v>0.70671394810023003</c:v>
                </c:pt>
                <c:pt idx="28">
                  <c:v>3.7001595720548437</c:v>
                </c:pt>
                <c:pt idx="29">
                  <c:v>3.2605352968215726</c:v>
                </c:pt>
                <c:pt idx="30">
                  <c:v>1.0823154039190541</c:v>
                </c:pt>
                <c:pt idx="31">
                  <c:v>-5.618860434658572</c:v>
                </c:pt>
                <c:pt idx="32">
                  <c:v>4.0799333048706927</c:v>
                </c:pt>
                <c:pt idx="33">
                  <c:v>3.6600001550351635</c:v>
                </c:pt>
                <c:pt idx="34">
                  <c:v>0.49199282913805575</c:v>
                </c:pt>
                <c:pt idx="35">
                  <c:v>0.48958448249463515</c:v>
                </c:pt>
                <c:pt idx="36">
                  <c:v>2.1780665607844725</c:v>
                </c:pt>
                <c:pt idx="37">
                  <c:v>1.7389676185034233</c:v>
                </c:pt>
                <c:pt idx="38">
                  <c:v>2.2422350985948043</c:v>
                </c:pt>
                <c:pt idx="39">
                  <c:v>2.1571094702999432</c:v>
                </c:pt>
                <c:pt idx="40">
                  <c:v>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C0-473D-BDCF-520D0096A389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英国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Sheet1!$B$1:$AP$1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Sheet1!$B$5:$AP$5</c:f>
              <c:numCache>
                <c:formatCode>General</c:formatCode>
                <c:ptCount val="41"/>
                <c:pt idx="0">
                  <c:v>4.2018494269550217</c:v>
                </c:pt>
                <c:pt idx="1">
                  <c:v>3.7414535629805954</c:v>
                </c:pt>
                <c:pt idx="2">
                  <c:v>-2.0277685615544812</c:v>
                </c:pt>
                <c:pt idx="3">
                  <c:v>-0.77098993410029948</c:v>
                </c:pt>
                <c:pt idx="4">
                  <c:v>2.0105598044953155</c:v>
                </c:pt>
                <c:pt idx="5">
                  <c:v>4.221917568768589</c:v>
                </c:pt>
                <c:pt idx="6">
                  <c:v>2.2762355923763096</c:v>
                </c:pt>
                <c:pt idx="7">
                  <c:v>4.1953254688759785</c:v>
                </c:pt>
                <c:pt idx="8">
                  <c:v>3.1242789700847169</c:v>
                </c:pt>
                <c:pt idx="9">
                  <c:v>5.3065594009798218</c:v>
                </c:pt>
                <c:pt idx="10">
                  <c:v>5.7476269111687941</c:v>
                </c:pt>
                <c:pt idx="11">
                  <c:v>2.5694044597323682</c:v>
                </c:pt>
                <c:pt idx="12">
                  <c:v>0.73180051187198103</c:v>
                </c:pt>
                <c:pt idx="13">
                  <c:v>-1.08654325327457</c:v>
                </c:pt>
                <c:pt idx="14">
                  <c:v>0.37397645866647622</c:v>
                </c:pt>
                <c:pt idx="15">
                  <c:v>2.526924878731478</c:v>
                </c:pt>
                <c:pt idx="16">
                  <c:v>3.8800385173536398</c:v>
                </c:pt>
                <c:pt idx="17">
                  <c:v>2.469734452482129</c:v>
                </c:pt>
                <c:pt idx="18">
                  <c:v>2.5386544467447862</c:v>
                </c:pt>
                <c:pt idx="19">
                  <c:v>4.0382484144318482</c:v>
                </c:pt>
                <c:pt idx="20">
                  <c:v>3.1378084305305549</c:v>
                </c:pt>
                <c:pt idx="21">
                  <c:v>3.216724591545983</c:v>
                </c:pt>
                <c:pt idx="22">
                  <c:v>3.6641289604296077</c:v>
                </c:pt>
                <c:pt idx="23">
                  <c:v>2.544130573375881</c:v>
                </c:pt>
                <c:pt idx="24">
                  <c:v>2.457877617272942</c:v>
                </c:pt>
                <c:pt idx="25">
                  <c:v>3.3259093154025692</c:v>
                </c:pt>
                <c:pt idx="26">
                  <c:v>2.3644553373539452</c:v>
                </c:pt>
                <c:pt idx="27">
                  <c:v>3.0960889368031275</c:v>
                </c:pt>
                <c:pt idx="28">
                  <c:v>2.4559996511129185</c:v>
                </c:pt>
                <c:pt idx="29">
                  <c:v>2.3567082298228854</c:v>
                </c:pt>
                <c:pt idx="30">
                  <c:v>-0.47254031742349412</c:v>
                </c:pt>
                <c:pt idx="31">
                  <c:v>-4.1877594383224022</c:v>
                </c:pt>
                <c:pt idx="32">
                  <c:v>2.1830408125188825</c:v>
                </c:pt>
                <c:pt idx="33">
                  <c:v>1.6447700171216155</c:v>
                </c:pt>
                <c:pt idx="34">
                  <c:v>1.447060443093136</c:v>
                </c:pt>
                <c:pt idx="35">
                  <c:v>2.0463551527285944</c:v>
                </c:pt>
                <c:pt idx="36">
                  <c:v>2.947560563861316</c:v>
                </c:pt>
                <c:pt idx="37">
                  <c:v>2.3491214432826553</c:v>
                </c:pt>
                <c:pt idx="38">
                  <c:v>1.7892360546224921</c:v>
                </c:pt>
                <c:pt idx="39">
                  <c:v>1.8229277738698357</c:v>
                </c:pt>
                <c:pt idx="40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C0-473D-BDCF-520D0096A389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日本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Sheet1!$B$1:$AP$1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Sheet1!$B$6:$AP$6</c:f>
              <c:numCache>
                <c:formatCode>General</c:formatCode>
                <c:ptCount val="41"/>
                <c:pt idx="0">
                  <c:v>5.2719415029319379</c:v>
                </c:pt>
                <c:pt idx="1">
                  <c:v>5.4840418324697566</c:v>
                </c:pt>
                <c:pt idx="2">
                  <c:v>2.8175912075906382</c:v>
                </c:pt>
                <c:pt idx="3">
                  <c:v>4.2093364652842808</c:v>
                </c:pt>
                <c:pt idx="4">
                  <c:v>3.312456737206972</c:v>
                </c:pt>
                <c:pt idx="5">
                  <c:v>3.5230449851567158</c:v>
                </c:pt>
                <c:pt idx="6">
                  <c:v>4.5019948161423287</c:v>
                </c:pt>
                <c:pt idx="7">
                  <c:v>5.2333809468379116</c:v>
                </c:pt>
                <c:pt idx="8">
                  <c:v>3.3265256162953563</c:v>
                </c:pt>
                <c:pt idx="9">
                  <c:v>4.730665860355046</c:v>
                </c:pt>
                <c:pt idx="10">
                  <c:v>6.7850201095211276</c:v>
                </c:pt>
                <c:pt idx="11">
                  <c:v>4.8580376863125707</c:v>
                </c:pt>
                <c:pt idx="12">
                  <c:v>4.8927130657496321</c:v>
                </c:pt>
                <c:pt idx="13">
                  <c:v>3.4174967617612566</c:v>
                </c:pt>
                <c:pt idx="14">
                  <c:v>0.8480695812656478</c:v>
                </c:pt>
                <c:pt idx="15">
                  <c:v>-0.51791984722119366</c:v>
                </c:pt>
                <c:pt idx="16">
                  <c:v>0.99306636330673825</c:v>
                </c:pt>
                <c:pt idx="17">
                  <c:v>2.7421403220998286</c:v>
                </c:pt>
                <c:pt idx="18">
                  <c:v>3.0999992907687357</c:v>
                </c:pt>
                <c:pt idx="19">
                  <c:v>1.0760452342047415</c:v>
                </c:pt>
                <c:pt idx="20">
                  <c:v>-1.1284098288648892</c:v>
                </c:pt>
                <c:pt idx="21">
                  <c:v>-0.25195427208831234</c:v>
                </c:pt>
                <c:pt idx="22">
                  <c:v>2.7796328252636044</c:v>
                </c:pt>
                <c:pt idx="23">
                  <c:v>0.40633590319775692</c:v>
                </c:pt>
                <c:pt idx="24">
                  <c:v>0.11799277677036457</c:v>
                </c:pt>
                <c:pt idx="25">
                  <c:v>1.5282201481471134</c:v>
                </c:pt>
                <c:pt idx="26">
                  <c:v>2.2046878823192912</c:v>
                </c:pt>
                <c:pt idx="27">
                  <c:v>1.6626704051883081</c:v>
                </c:pt>
                <c:pt idx="28">
                  <c:v>1.4200065560477242</c:v>
                </c:pt>
                <c:pt idx="29">
                  <c:v>1.6541838811686205</c:v>
                </c:pt>
                <c:pt idx="30">
                  <c:v>-1.0935406004227133</c:v>
                </c:pt>
                <c:pt idx="31">
                  <c:v>-5.4164127967399764</c:v>
                </c:pt>
                <c:pt idx="32">
                  <c:v>4.1917392586067024</c:v>
                </c:pt>
                <c:pt idx="33">
                  <c:v>-0.11542133971575197</c:v>
                </c:pt>
                <c:pt idx="34">
                  <c:v>1.4950895859379187</c:v>
                </c:pt>
                <c:pt idx="35">
                  <c:v>2.0002678411019588</c:v>
                </c:pt>
                <c:pt idx="36">
                  <c:v>0.37471947633763136</c:v>
                </c:pt>
                <c:pt idx="37">
                  <c:v>1.3538231139799848</c:v>
                </c:pt>
                <c:pt idx="38">
                  <c:v>0.93819388644962487</c:v>
                </c:pt>
                <c:pt idx="39">
                  <c:v>1.7345542312680209</c:v>
                </c:pt>
                <c:pt idx="40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6C0-473D-BDCF-520D0096A3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3610648"/>
        <c:axId val="633611304"/>
      </c:lineChart>
      <c:catAx>
        <c:axId val="63361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33611304"/>
        <c:crosses val="autoZero"/>
        <c:auto val="1"/>
        <c:lblAlgn val="ctr"/>
        <c:lblOffset val="100"/>
        <c:noMultiLvlLbl val="0"/>
      </c:catAx>
      <c:valAx>
        <c:axId val="63361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33610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Sheet1!$B$15</c:f>
              <c:strCache>
                <c:ptCount val="1"/>
                <c:pt idx="0">
                  <c:v>中国</c:v>
                </c:pt>
              </c:strCache>
            </c:strRef>
          </c:tx>
          <c:spPr>
            <a:ln w="28575" cap="sq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 cap="sq">
                <a:solidFill>
                  <a:schemeClr val="accent1"/>
                </a:solidFill>
                <a:bevel/>
              </a:ln>
              <a:effectLst/>
            </c:spPr>
          </c:marker>
          <c:cat>
            <c:numRef>
              <c:f>Sheet1!$C$14:$AN$14</c:f>
              <c:numCache>
                <c:formatCode>General</c:formatCode>
                <c:ptCount val="38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</c:numCache>
            </c:numRef>
          </c:cat>
          <c:val>
            <c:numRef>
              <c:f>Sheet1!$C$15:$AN$15</c:f>
              <c:numCache>
                <c:formatCode>General</c:formatCode>
                <c:ptCount val="38"/>
                <c:pt idx="0">
                  <c:v>2.0466386985042221E-2</c:v>
                </c:pt>
                <c:pt idx="1">
                  <c:v>4.8369821767159892E-2</c:v>
                </c:pt>
                <c:pt idx="2">
                  <c:v>3.2550503562465978E-2</c:v>
                </c:pt>
                <c:pt idx="3">
                  <c:v>6.09874267939539E-2</c:v>
                </c:pt>
                <c:pt idx="4">
                  <c:v>4.9590478182418123E-2</c:v>
                </c:pt>
                <c:pt idx="5">
                  <c:v>5.8681233764725199E-2</c:v>
                </c:pt>
                <c:pt idx="6">
                  <c:v>4.6770199547889364E-2</c:v>
                </c:pt>
                <c:pt idx="7">
                  <c:v>5.9516376051535119E-2</c:v>
                </c:pt>
                <c:pt idx="8">
                  <c:v>4.9094994170137379E-2</c:v>
                </c:pt>
                <c:pt idx="9">
                  <c:v>2.446603909397271E-2</c:v>
                </c:pt>
                <c:pt idx="10">
                  <c:v>2.8932079911839746E-2</c:v>
                </c:pt>
                <c:pt idx="11">
                  <c:v>0.14176127135986435</c:v>
                </c:pt>
                <c:pt idx="12">
                  <c:v>0.1872880303942861</c:v>
                </c:pt>
                <c:pt idx="13">
                  <c:v>0.23828526627501964</c:v>
                </c:pt>
                <c:pt idx="14">
                  <c:v>0.12815539440466414</c:v>
                </c:pt>
                <c:pt idx="15">
                  <c:v>0.1170027130476399</c:v>
                </c:pt>
                <c:pt idx="16">
                  <c:v>0.10237047110341237</c:v>
                </c:pt>
                <c:pt idx="17">
                  <c:v>9.2641527627667017E-2</c:v>
                </c:pt>
                <c:pt idx="18">
                  <c:v>0.1207413707577254</c:v>
                </c:pt>
                <c:pt idx="19">
                  <c:v>9.689868300985649E-2</c:v>
                </c:pt>
                <c:pt idx="20">
                  <c:v>8.3014553966333504E-2</c:v>
                </c:pt>
                <c:pt idx="21">
                  <c:v>0.19341749333848818</c:v>
                </c:pt>
                <c:pt idx="22">
                  <c:v>0.1966739245243877</c:v>
                </c:pt>
                <c:pt idx="23">
                  <c:v>0.17501879273602386</c:v>
                </c:pt>
                <c:pt idx="24">
                  <c:v>0.12525607068491909</c:v>
                </c:pt>
                <c:pt idx="25">
                  <c:v>0.17031567601931313</c:v>
                </c:pt>
                <c:pt idx="26">
                  <c:v>0.18237471641806918</c:v>
                </c:pt>
                <c:pt idx="27">
                  <c:v>0.22554272833009284</c:v>
                </c:pt>
                <c:pt idx="28">
                  <c:v>0.3892106630905211</c:v>
                </c:pt>
                <c:pt idx="29">
                  <c:v>0.29707867210081801</c:v>
                </c:pt>
                <c:pt idx="30">
                  <c:v>0.21267220178310842</c:v>
                </c:pt>
                <c:pt idx="31">
                  <c:v>0.27954834044196231</c:v>
                </c:pt>
                <c:pt idx="32">
                  <c:v>0.30566251285479373</c:v>
                </c:pt>
                <c:pt idx="33">
                  <c:v>0.30176266196133467</c:v>
                </c:pt>
                <c:pt idx="34">
                  <c:v>0.2781787058038091</c:v>
                </c:pt>
                <c:pt idx="35">
                  <c:v>0.27267208630204148</c:v>
                </c:pt>
                <c:pt idx="36">
                  <c:v>0.30411779048866211</c:v>
                </c:pt>
                <c:pt idx="37">
                  <c:v>0.26733226785356201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83-4E91-B06C-F2A792D054D4}"/>
            </c:ext>
          </c:extLst>
        </c:ser>
        <c:ser>
          <c:idx val="1"/>
          <c:order val="1"/>
          <c:tx>
            <c:strRef>
              <c:f>Sheet1!$B$16</c:f>
              <c:strCache>
                <c:ptCount val="1"/>
                <c:pt idx="0">
                  <c:v>欧洲联盟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Sheet1!$C$14:$AN$14</c:f>
              <c:numCache>
                <c:formatCode>General</c:formatCode>
                <c:ptCount val="38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</c:numCache>
            </c:numRef>
          </c:cat>
          <c:val>
            <c:numRef>
              <c:f>Sheet1!$C$16:$AN$16</c:f>
              <c:numCache>
                <c:formatCode>General</c:formatCode>
                <c:ptCount val="38"/>
                <c:pt idx="0">
                  <c:v>0.30800214813561727</c:v>
                </c:pt>
                <c:pt idx="1">
                  <c:v>0.26232279684049381</c:v>
                </c:pt>
                <c:pt idx="2">
                  <c:v>5.4773141966362432E-2</c:v>
                </c:pt>
                <c:pt idx="3">
                  <c:v>0.24774445431849967</c:v>
                </c:pt>
                <c:pt idx="4">
                  <c:v>0.17706474557652757</c:v>
                </c:pt>
                <c:pt idx="5">
                  <c:v>0.2238462781410856</c:v>
                </c:pt>
                <c:pt idx="6">
                  <c:v>0.24734180842258682</c:v>
                </c:pt>
                <c:pt idx="7">
                  <c:v>0.24996926047761892</c:v>
                </c:pt>
                <c:pt idx="8">
                  <c:v>0.29633575199188872</c:v>
                </c:pt>
                <c:pt idx="9">
                  <c:v>0.31448640802384198</c:v>
                </c:pt>
                <c:pt idx="10">
                  <c:v>0.31682759427323981</c:v>
                </c:pt>
                <c:pt idx="11">
                  <c:v>0.31070724786162046</c:v>
                </c:pt>
                <c:pt idx="12">
                  <c:v>0.18470574292378614</c:v>
                </c:pt>
                <c:pt idx="13">
                  <c:v>-2.9631391679345365E-2</c:v>
                </c:pt>
                <c:pt idx="14">
                  <c:v>0.28599560236811683</c:v>
                </c:pt>
                <c:pt idx="15">
                  <c:v>0.2676871426855908</c:v>
                </c:pt>
                <c:pt idx="16">
                  <c:v>0.17664578012661761</c:v>
                </c:pt>
                <c:pt idx="17">
                  <c:v>0.23301413753694175</c:v>
                </c:pt>
                <c:pt idx="18">
                  <c:v>0.3468689185872938</c:v>
                </c:pt>
                <c:pt idx="19">
                  <c:v>0.27468011812399978</c:v>
                </c:pt>
                <c:pt idx="20">
                  <c:v>0.26080685828919759</c:v>
                </c:pt>
                <c:pt idx="21">
                  <c:v>0.33782204410990208</c:v>
                </c:pt>
                <c:pt idx="22">
                  <c:v>0.1818627095111785</c:v>
                </c:pt>
                <c:pt idx="23">
                  <c:v>0.13273119942800568</c:v>
                </c:pt>
                <c:pt idx="24">
                  <c:v>0.16963106284989951</c:v>
                </c:pt>
                <c:pt idx="25">
                  <c:v>0.15660048236671037</c:v>
                </c:pt>
                <c:pt idx="26">
                  <c:v>0.21853298445370484</c:v>
                </c:pt>
                <c:pt idx="27">
                  <c:v>0.2037194423032474</c:v>
                </c:pt>
                <c:pt idx="28">
                  <c:v>7.3372663017517797E-2</c:v>
                </c:pt>
                <c:pt idx="29">
                  <c:v>-0.67475255088352104</c:v>
                </c:pt>
                <c:pt idx="30">
                  <c:v>0.13492517418248096</c:v>
                </c:pt>
                <c:pt idx="31">
                  <c:v>0.1434732126877348</c:v>
                </c:pt>
                <c:pt idx="32">
                  <c:v>-3.995072681482785E-2</c:v>
                </c:pt>
                <c:pt idx="33">
                  <c:v>2.3941926935506314E-2</c:v>
                </c:pt>
                <c:pt idx="34">
                  <c:v>0.15136066702821802</c:v>
                </c:pt>
                <c:pt idx="35">
                  <c:v>0.19588188906129955</c:v>
                </c:pt>
                <c:pt idx="36">
                  <c:v>0.1874050403462795</c:v>
                </c:pt>
                <c:pt idx="37">
                  <c:v>0.18389585271896355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83-4E91-B06C-F2A792D054D4}"/>
            </c:ext>
          </c:extLst>
        </c:ser>
        <c:ser>
          <c:idx val="2"/>
          <c:order val="2"/>
          <c:tx>
            <c:strRef>
              <c:f>Sheet1!$B$17</c:f>
              <c:strCache>
                <c:ptCount val="1"/>
                <c:pt idx="0">
                  <c:v>日本</c:v>
                </c:pt>
              </c:strCache>
            </c:strRef>
          </c:tx>
          <c:spPr>
            <a:ln w="28575" cap="rnd">
              <a:solidFill>
                <a:srgbClr val="65AAE9">
                  <a:lumMod val="75000"/>
                </a:srgb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Sheet1!$C$14:$AN$14</c:f>
              <c:numCache>
                <c:formatCode>General</c:formatCode>
                <c:ptCount val="38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</c:numCache>
            </c:numRef>
          </c:cat>
          <c:val>
            <c:numRef>
              <c:f>Sheet1!$C$17:$AN$17</c:f>
              <c:numCache>
                <c:formatCode>General</c:formatCode>
                <c:ptCount val="38"/>
                <c:pt idx="0">
                  <c:v>0.13971200198909248</c:v>
                </c:pt>
                <c:pt idx="1">
                  <c:v>0.16190688389137078</c:v>
                </c:pt>
                <c:pt idx="2">
                  <c:v>0.2343039756712092</c:v>
                </c:pt>
                <c:pt idx="3">
                  <c:v>0.16482188663065897</c:v>
                </c:pt>
                <c:pt idx="4">
                  <c:v>0.11448651509101543</c:v>
                </c:pt>
                <c:pt idx="5">
                  <c:v>0.16096343489541559</c:v>
                </c:pt>
                <c:pt idx="6">
                  <c:v>0.11375373486555891</c:v>
                </c:pt>
                <c:pt idx="7">
                  <c:v>0.14932705893545889</c:v>
                </c:pt>
                <c:pt idx="8">
                  <c:v>0.17236628094054443</c:v>
                </c:pt>
                <c:pt idx="9">
                  <c:v>0.15846307835895718</c:v>
                </c:pt>
                <c:pt idx="10">
                  <c:v>0.20349573221002079</c:v>
                </c:pt>
                <c:pt idx="11">
                  <c:v>0.29555717447789248</c:v>
                </c:pt>
                <c:pt idx="12">
                  <c:v>5.9943004295889474E-2</c:v>
                </c:pt>
                <c:pt idx="13">
                  <c:v>-4.2157865963326761E-2</c:v>
                </c:pt>
                <c:pt idx="14">
                  <c:v>4.0354970048117951E-2</c:v>
                </c:pt>
                <c:pt idx="15">
                  <c:v>0.1083375584622385</c:v>
                </c:pt>
                <c:pt idx="16">
                  <c:v>0.10943581401542256</c:v>
                </c:pt>
                <c:pt idx="17">
                  <c:v>3.467755301005182E-2</c:v>
                </c:pt>
                <c:pt idx="18">
                  <c:v>-5.1652630898755839E-2</c:v>
                </c:pt>
                <c:pt idx="19">
                  <c:v>-8.6744350531137784E-3</c:v>
                </c:pt>
                <c:pt idx="20">
                  <c:v>6.8585331938420702E-2</c:v>
                </c:pt>
                <c:pt idx="21">
                  <c:v>2.2532287930286461E-2</c:v>
                </c:pt>
                <c:pt idx="22">
                  <c:v>5.6319538293217609E-3</c:v>
                </c:pt>
                <c:pt idx="23">
                  <c:v>5.41814872734512E-2</c:v>
                </c:pt>
                <c:pt idx="24">
                  <c:v>5.1229430300922009E-2</c:v>
                </c:pt>
                <c:pt idx="25">
                  <c:v>4.3264675595561228E-2</c:v>
                </c:pt>
                <c:pt idx="26">
                  <c:v>3.2351543825655187E-2</c:v>
                </c:pt>
                <c:pt idx="27">
                  <c:v>3.7479981667588279E-2</c:v>
                </c:pt>
                <c:pt idx="28">
                  <c:v>-5.6088412724751791E-2</c:v>
                </c:pt>
                <c:pt idx="29">
                  <c:v>-0.27946674562310347</c:v>
                </c:pt>
                <c:pt idx="30">
                  <c:v>8.3155882107806167E-2</c:v>
                </c:pt>
                <c:pt idx="31">
                  <c:v>-3.1612943404773484E-3</c:v>
                </c:pt>
                <c:pt idx="32">
                  <c:v>4.9561171257301875E-2</c:v>
                </c:pt>
                <c:pt idx="33">
                  <c:v>6.2383839567949885E-2</c:v>
                </c:pt>
                <c:pt idx="34">
                  <c:v>1.0840447866754387E-2</c:v>
                </c:pt>
                <c:pt idx="35">
                  <c:v>3.7981818143308067E-2</c:v>
                </c:pt>
                <c:pt idx="36">
                  <c:v>2.8665290452105096E-2</c:v>
                </c:pt>
                <c:pt idx="37">
                  <c:v>4.2793519788152226E-2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83-4E91-B06C-F2A792D054D4}"/>
            </c:ext>
          </c:extLst>
        </c:ser>
        <c:ser>
          <c:idx val="3"/>
          <c:order val="3"/>
          <c:tx>
            <c:strRef>
              <c:f>Sheet1!$B$18</c:f>
              <c:strCache>
                <c:ptCount val="1"/>
                <c:pt idx="0">
                  <c:v>美国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Sheet1!$C$14:$AN$14</c:f>
              <c:numCache>
                <c:formatCode>General</c:formatCode>
                <c:ptCount val="38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</c:numCache>
            </c:numRef>
          </c:cat>
          <c:val>
            <c:numRef>
              <c:f>Sheet1!$C$18:$AN$18</c:f>
              <c:numCache>
                <c:formatCode>General</c:formatCode>
                <c:ptCount val="38"/>
                <c:pt idx="0">
                  <c:v>0.18435565087680506</c:v>
                </c:pt>
                <c:pt idx="1">
                  <c:v>-3.1326580923824239E-2</c:v>
                </c:pt>
                <c:pt idx="2">
                  <c:v>0.31229113502944533</c:v>
                </c:pt>
                <c:pt idx="3">
                  <c:v>0.43806489461579146</c:v>
                </c:pt>
                <c:pt idx="4">
                  <c:v>0.37712999580685835</c:v>
                </c:pt>
                <c:pt idx="5">
                  <c:v>0.27336987451969863</c:v>
                </c:pt>
                <c:pt idx="6">
                  <c:v>0.24941725330014489</c:v>
                </c:pt>
                <c:pt idx="7">
                  <c:v>0.22737031914059805</c:v>
                </c:pt>
                <c:pt idx="8">
                  <c:v>0.21952756110918675</c:v>
                </c:pt>
                <c:pt idx="9">
                  <c:v>0.24081241570070003</c:v>
                </c:pt>
                <c:pt idx="10">
                  <c:v>0.15832948277106126</c:v>
                </c:pt>
                <c:pt idx="11">
                  <c:v>-1.2347237634370536E-2</c:v>
                </c:pt>
                <c:pt idx="12">
                  <c:v>0.46793767134073433</c:v>
                </c:pt>
                <c:pt idx="13">
                  <c:v>0.42735823184149108</c:v>
                </c:pt>
                <c:pt idx="14">
                  <c:v>0.32401440422873518</c:v>
                </c:pt>
                <c:pt idx="15">
                  <c:v>0.2185300950755093</c:v>
                </c:pt>
                <c:pt idx="16">
                  <c:v>0.27253928384096188</c:v>
                </c:pt>
                <c:pt idx="17">
                  <c:v>0.29608514913350603</c:v>
                </c:pt>
                <c:pt idx="18">
                  <c:v>0.4311527020548297</c:v>
                </c:pt>
                <c:pt idx="19">
                  <c:v>0.36069351217675227</c:v>
                </c:pt>
                <c:pt idx="20">
                  <c:v>0.23695714781980107</c:v>
                </c:pt>
                <c:pt idx="21">
                  <c:v>0.1286306621290125</c:v>
                </c:pt>
                <c:pt idx="22">
                  <c:v>0.20377730255240262</c:v>
                </c:pt>
                <c:pt idx="23">
                  <c:v>0.24181812498089694</c:v>
                </c:pt>
                <c:pt idx="24">
                  <c:v>0.2164584726667329</c:v>
                </c:pt>
                <c:pt idx="25">
                  <c:v>0.21750508176599961</c:v>
                </c:pt>
                <c:pt idx="26">
                  <c:v>0.15431692313887579</c:v>
                </c:pt>
                <c:pt idx="27">
                  <c:v>0.10361892322437326</c:v>
                </c:pt>
                <c:pt idx="28">
                  <c:v>-3.8507140736624174E-2</c:v>
                </c:pt>
                <c:pt idx="29">
                  <c:v>-0.37166767938890805</c:v>
                </c:pt>
                <c:pt idx="30">
                  <c:v>0.1440355336394174</c:v>
                </c:pt>
                <c:pt idx="31">
                  <c:v>0.11171803984408211</c:v>
                </c:pt>
                <c:pt idx="32">
                  <c:v>0.19940360348179678</c:v>
                </c:pt>
                <c:pt idx="33">
                  <c:v>0.15476503570653058</c:v>
                </c:pt>
                <c:pt idx="34">
                  <c:v>0.1907931445060517</c:v>
                </c:pt>
                <c:pt idx="35">
                  <c:v>0.22189406485698304</c:v>
                </c:pt>
                <c:pt idx="36">
                  <c:v>0.13344095389062591</c:v>
                </c:pt>
                <c:pt idx="37">
                  <c:v>0.15337430975993097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83-4E91-B06C-F2A792D05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805000"/>
        <c:axId val="377805328"/>
      </c:lineChart>
      <c:catAx>
        <c:axId val="377805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77805328"/>
        <c:crosses val="autoZero"/>
        <c:auto val="1"/>
        <c:lblAlgn val="ctr"/>
        <c:lblOffset val="100"/>
        <c:noMultiLvlLbl val="0"/>
      </c:catAx>
      <c:valAx>
        <c:axId val="37780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77805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[API_NV.IND.MANF.CD_DS2_zh_excel_v2_10579159.xls]Sheet1!$A$7</c:f>
              <c:strCache>
                <c:ptCount val="1"/>
                <c:pt idx="0">
                  <c:v>中国</c:v>
                </c:pt>
              </c:strCache>
            </c:strRef>
          </c:tx>
          <c:spPr>
            <a:ln w="53975" cap="sq">
              <a:solidFill>
                <a:schemeClr val="accent1"/>
              </a:solidFill>
              <a:bevel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[API_NV.IND.MANF.CD_DS2_zh_excel_v2_10579159.xls]Sheet1!$B$6:$O$6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[API_NV.IND.MANF.CD_DS2_zh_excel_v2_10579159.xls]Sheet1!$B$7:$O$7</c:f>
              <c:numCache>
                <c:formatCode>General</c:formatCode>
                <c:ptCount val="14"/>
                <c:pt idx="0">
                  <c:v>8.6555276018776189E-2</c:v>
                </c:pt>
                <c:pt idx="1">
                  <c:v>9.4739540444282899E-2</c:v>
                </c:pt>
                <c:pt idx="2">
                  <c:v>0.10664230869847786</c:v>
                </c:pt>
                <c:pt idx="3">
                  <c:v>0.12192889995719938</c:v>
                </c:pt>
                <c:pt idx="4">
                  <c:v>0.14442217673793889</c:v>
                </c:pt>
                <c:pt idx="5">
                  <c:v>0.17246904668246218</c:v>
                </c:pt>
                <c:pt idx="6">
                  <c:v>0.18200615878769827</c:v>
                </c:pt>
                <c:pt idx="7">
                  <c:v>0.20511647268430844</c:v>
                </c:pt>
                <c:pt idx="8">
                  <c:v>0.2228972043744403</c:v>
                </c:pt>
                <c:pt idx="9">
                  <c:v>0.23864101359048526</c:v>
                </c:pt>
                <c:pt idx="10">
                  <c:v>0.24986074419084137</c:v>
                </c:pt>
                <c:pt idx="11">
                  <c:v>0.26450157164026938</c:v>
                </c:pt>
                <c:pt idx="12">
                  <c:v>0.25980975730336547</c:v>
                </c:pt>
                <c:pt idx="13">
                  <c:v>0.26564603488279054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F0-495E-BD22-51D21FFA69C8}"/>
            </c:ext>
          </c:extLst>
        </c:ser>
        <c:ser>
          <c:idx val="1"/>
          <c:order val="1"/>
          <c:tx>
            <c:strRef>
              <c:f>[API_NV.IND.MANF.CD_DS2_zh_excel_v2_10579159.xls]Sheet1!$A$8</c:f>
              <c:strCache>
                <c:ptCount val="1"/>
                <c:pt idx="0">
                  <c:v>日本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[API_NV.IND.MANF.CD_DS2_zh_excel_v2_10579159.xls]Sheet1!$B$6:$O$6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[API_NV.IND.MANF.CD_DS2_zh_excel_v2_10579159.xls]Sheet1!$B$8:$O$8</c:f>
              <c:numCache>
                <c:formatCode>General</c:formatCode>
                <c:ptCount val="14"/>
                <c:pt idx="0">
                  <c:v>0.14220298734207956</c:v>
                </c:pt>
                <c:pt idx="1">
                  <c:v>0.13291728675326353</c:v>
                </c:pt>
                <c:pt idx="2">
                  <c:v>0.11691810387129831</c:v>
                </c:pt>
                <c:pt idx="3">
                  <c:v>0.10571069559006376</c:v>
                </c:pt>
                <c:pt idx="4">
                  <c:v>0.10565347955357623</c:v>
                </c:pt>
                <c:pt idx="5">
                  <c:v>0.10716638308784396</c:v>
                </c:pt>
                <c:pt idx="6">
                  <c:v>0.11231616696452346</c:v>
                </c:pt>
                <c:pt idx="7">
                  <c:v>0.10257705429833623</c:v>
                </c:pt>
                <c:pt idx="8">
                  <c:v>0.10141799592892402</c:v>
                </c:pt>
                <c:pt idx="9">
                  <c:v>8.1468244486435928E-2</c:v>
                </c:pt>
                <c:pt idx="10">
                  <c:v>7.5097815455708386E-2</c:v>
                </c:pt>
                <c:pt idx="11">
                  <c:v>7.4100101413365704E-2</c:v>
                </c:pt>
                <c:pt idx="12">
                  <c:v>8.3924702470862686E-2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0-495E-BD22-51D21FFA69C8}"/>
            </c:ext>
          </c:extLst>
        </c:ser>
        <c:ser>
          <c:idx val="2"/>
          <c:order val="2"/>
          <c:tx>
            <c:strRef>
              <c:f>[API_NV.IND.MANF.CD_DS2_zh_excel_v2_10579159.xls]Sheet1!$A$9</c:f>
              <c:strCache>
                <c:ptCount val="1"/>
                <c:pt idx="0">
                  <c:v>美国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[API_NV.IND.MANF.CD_DS2_zh_excel_v2_10579159.xls]Sheet1!$B$6:$O$6</c:f>
              <c:numCache>
                <c:formatCode>General</c:formatCod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</c:numCache>
            </c:numRef>
          </c:cat>
          <c:val>
            <c:numRef>
              <c:f>[API_NV.IND.MANF.CD_DS2_zh_excel_v2_10579159.xls]Sheet1!$B$9:$O$9</c:f>
              <c:numCache>
                <c:formatCode>General</c:formatCode>
                <c:ptCount val="14"/>
                <c:pt idx="0">
                  <c:v>0.2222917045127808</c:v>
                </c:pt>
                <c:pt idx="1">
                  <c:v>0.21820612104010112</c:v>
                </c:pt>
                <c:pt idx="2">
                  <c:v>0.21368374135152454</c:v>
                </c:pt>
                <c:pt idx="3">
                  <c:v>0.19512388816784082</c:v>
                </c:pt>
                <c:pt idx="4">
                  <c:v>0.1761742602533497</c:v>
                </c:pt>
                <c:pt idx="5">
                  <c:v>0.18237771175296361</c:v>
                </c:pt>
                <c:pt idx="6">
                  <c:v>0.17099578928376252</c:v>
                </c:pt>
                <c:pt idx="7">
                  <c:v>0.15968782291725805</c:v>
                </c:pt>
                <c:pt idx="8">
                  <c:v>0.16229323154157371</c:v>
                </c:pt>
                <c:pt idx="9">
                  <c:v>0.1632635167142944</c:v>
                </c:pt>
                <c:pt idx="10">
                  <c:v>0.16359488056838978</c:v>
                </c:pt>
                <c:pt idx="11">
                  <c:v>0.17575336063407376</c:v>
                </c:pt>
                <c:pt idx="12">
                  <c:v>0.17405402375160831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0-495E-BD22-51D21FFA6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1652799"/>
        <c:axId val="1381646975"/>
      </c:lineChart>
      <c:catAx>
        <c:axId val="1381652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81646975"/>
        <c:crosses val="autoZero"/>
        <c:auto val="1"/>
        <c:lblAlgn val="ctr"/>
        <c:lblOffset val="100"/>
        <c:noMultiLvlLbl val="0"/>
      </c:catAx>
      <c:valAx>
        <c:axId val="1381646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81652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Sheet1!$A$8</c:f>
              <c:strCache>
                <c:ptCount val="1"/>
                <c:pt idx="0">
                  <c:v>中国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Sheet1!$B$7:$AP$7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Sheet1!$B$8:$AP$8</c:f>
              <c:numCache>
                <c:formatCode>0.00%</c:formatCode>
                <c:ptCount val="41"/>
                <c:pt idx="0">
                  <c:v>7.8959579032816599E-3</c:v>
                </c:pt>
                <c:pt idx="1">
                  <c:v>8.4716570128628259E-3</c:v>
                </c:pt>
                <c:pt idx="2">
                  <c:v>9.1581630645023622E-3</c:v>
                </c:pt>
                <c:pt idx="3">
                  <c:v>1.125743857695384E-2</c:v>
                </c:pt>
                <c:pt idx="4">
                  <c:v>1.2324536887522596E-2</c:v>
                </c:pt>
                <c:pt idx="5">
                  <c:v>1.261299955431462E-2</c:v>
                </c:pt>
                <c:pt idx="6">
                  <c:v>1.3913010986535992E-2</c:v>
                </c:pt>
                <c:pt idx="7">
                  <c:v>1.4403726305632077E-2</c:v>
                </c:pt>
                <c:pt idx="8">
                  <c:v>1.4945373124745566E-2</c:v>
                </c:pt>
                <c:pt idx="9">
                  <c:v>1.6161185771464637E-2</c:v>
                </c:pt>
                <c:pt idx="10">
                  <c:v>1.6975172227089073E-2</c:v>
                </c:pt>
                <c:pt idx="11">
                  <c:v>1.7298610242255767E-2</c:v>
                </c:pt>
                <c:pt idx="12">
                  <c:v>1.7907512066935975E-2</c:v>
                </c:pt>
                <c:pt idx="13">
                  <c:v>2.0240194153039383E-2</c:v>
                </c:pt>
                <c:pt idx="14">
                  <c:v>2.2294446202111358E-2</c:v>
                </c:pt>
                <c:pt idx="15">
                  <c:v>2.4038799275415267E-2</c:v>
                </c:pt>
                <c:pt idx="16">
                  <c:v>2.7810875656695336E-2</c:v>
                </c:pt>
                <c:pt idx="17">
                  <c:v>2.8660009830937222E-2</c:v>
                </c:pt>
                <c:pt idx="18">
                  <c:v>2.7761192297063749E-2</c:v>
                </c:pt>
                <c:pt idx="19">
                  <c:v>3.2426990347883301E-2</c:v>
                </c:pt>
                <c:pt idx="20">
                  <c:v>3.3182130011630756E-2</c:v>
                </c:pt>
                <c:pt idx="21">
                  <c:v>3.3859283281959932E-2</c:v>
                </c:pt>
                <c:pt idx="22">
                  <c:v>3.8347632106799576E-2</c:v>
                </c:pt>
                <c:pt idx="23">
                  <c:v>4.2683502552830509E-2</c:v>
                </c:pt>
                <c:pt idx="24">
                  <c:v>4.9771544390470046E-2</c:v>
                </c:pt>
                <c:pt idx="25">
                  <c:v>5.7374533576882179E-2</c:v>
                </c:pt>
                <c:pt idx="26">
                  <c:v>6.3924972790806181E-2</c:v>
                </c:pt>
                <c:pt idx="27">
                  <c:v>7.2046271344014728E-2</c:v>
                </c:pt>
                <c:pt idx="28">
                  <c:v>7.9381620856035645E-2</c:v>
                </c:pt>
                <c:pt idx="29">
                  <c:v>8.6468380967407665E-2</c:v>
                </c:pt>
                <c:pt idx="30">
                  <c:v>8.7961271813232211E-2</c:v>
                </c:pt>
                <c:pt idx="31">
                  <c:v>9.5092226802558105E-2</c:v>
                </c:pt>
                <c:pt idx="32">
                  <c:v>0.10244897142573001</c:v>
                </c:pt>
                <c:pt idx="33">
                  <c:v>0.10286364376250851</c:v>
                </c:pt>
                <c:pt idx="34">
                  <c:v>0.10997198250962378</c:v>
                </c:pt>
                <c:pt idx="35">
                  <c:v>0.11582562905911245</c:v>
                </c:pt>
                <c:pt idx="36">
                  <c:v>0.12259519272833229</c:v>
                </c:pt>
                <c:pt idx="37">
                  <c:v>0.13665790823468466</c:v>
                </c:pt>
                <c:pt idx="38">
                  <c:v>0.1300214380316923</c:v>
                </c:pt>
                <c:pt idx="39">
                  <c:v>0.12682926137824482</c:v>
                </c:pt>
                <c:pt idx="40">
                  <c:v>0.12734274711168164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2D-44E1-961D-487D4E69231D}"/>
            </c:ext>
          </c:extLst>
        </c:ser>
        <c:ser>
          <c:idx val="1"/>
          <c:order val="1"/>
          <c:tx>
            <c:strRef>
              <c:f>Sheet1!$A$9</c:f>
              <c:strCache>
                <c:ptCount val="1"/>
                <c:pt idx="0">
                  <c:v>美国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Sheet1!$B$7:$AP$7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Sheet1!$B$9:$AP$9</c:f>
              <c:numCache>
                <c:formatCode>0.00%</c:formatCode>
                <c:ptCount val="41"/>
                <c:pt idx="0">
                  <c:v>0.11568236743860991</c:v>
                </c:pt>
                <c:pt idx="1">
                  <c:v>0.1159682546689208</c:v>
                </c:pt>
                <c:pt idx="2">
                  <c:v>0.11413725674388309</c:v>
                </c:pt>
                <c:pt idx="3">
                  <c:v>0.12211203025844213</c:v>
                </c:pt>
                <c:pt idx="4">
                  <c:v>0.11950841866444899</c:v>
                </c:pt>
                <c:pt idx="5">
                  <c:v>0.11669776906999479</c:v>
                </c:pt>
                <c:pt idx="6">
                  <c:v>0.11921575227515915</c:v>
                </c:pt>
                <c:pt idx="7">
                  <c:v>0.11523771011213467</c:v>
                </c:pt>
                <c:pt idx="8">
                  <c:v>0.10972015604262664</c:v>
                </c:pt>
                <c:pt idx="9">
                  <c:v>0.10413857166153957</c:v>
                </c:pt>
                <c:pt idx="10">
                  <c:v>0.11518759692869029</c:v>
                </c:pt>
                <c:pt idx="11">
                  <c:v>0.11978838154203729</c:v>
                </c:pt>
                <c:pt idx="12">
                  <c:v>0.1135148973192486</c:v>
                </c:pt>
                <c:pt idx="13">
                  <c:v>0.11870250424365594</c:v>
                </c:pt>
                <c:pt idx="14">
                  <c:v>0.1176306321318205</c:v>
                </c:pt>
                <c:pt idx="15">
                  <c:v>0.12178000583833908</c:v>
                </c:pt>
                <c:pt idx="16">
                  <c:v>0.11781734587759912</c:v>
                </c:pt>
                <c:pt idx="17">
                  <c:v>0.11264108165460227</c:v>
                </c:pt>
                <c:pt idx="18">
                  <c:v>0.11488249928964653</c:v>
                </c:pt>
                <c:pt idx="19">
                  <c:v>0.12225971630013845</c:v>
                </c:pt>
                <c:pt idx="20">
                  <c:v>0.12320802017219225</c:v>
                </c:pt>
                <c:pt idx="21">
                  <c:v>0.12085911286423336</c:v>
                </c:pt>
                <c:pt idx="22">
                  <c:v>0.12032240302758999</c:v>
                </c:pt>
                <c:pt idx="23">
                  <c:v>0.11695143034246303</c:v>
                </c:pt>
                <c:pt idx="24">
                  <c:v>0.10594972521673474</c:v>
                </c:pt>
                <c:pt idx="25">
                  <c:v>9.4889870284533329E-2</c:v>
                </c:pt>
                <c:pt idx="26">
                  <c:v>8.7794673085130587E-2</c:v>
                </c:pt>
                <c:pt idx="27">
                  <c:v>8.5201578411276652E-2</c:v>
                </c:pt>
                <c:pt idx="28">
                  <c:v>8.4050332829851984E-2</c:v>
                </c:pt>
                <c:pt idx="29">
                  <c:v>8.1349027378616282E-2</c:v>
                </c:pt>
                <c:pt idx="30">
                  <c:v>7.9153973428101834E-2</c:v>
                </c:pt>
                <c:pt idx="31">
                  <c:v>8.3572301599229931E-2</c:v>
                </c:pt>
                <c:pt idx="32">
                  <c:v>8.3017059518111613E-2</c:v>
                </c:pt>
                <c:pt idx="33">
                  <c:v>8.0329593894517992E-2</c:v>
                </c:pt>
                <c:pt idx="34">
                  <c:v>8.2971084925017854E-2</c:v>
                </c:pt>
                <c:pt idx="35">
                  <c:v>8.2823421804102126E-2</c:v>
                </c:pt>
                <c:pt idx="36">
                  <c:v>8.4818356254795224E-2</c:v>
                </c:pt>
                <c:pt idx="37">
                  <c:v>9.0319449342351144E-2</c:v>
                </c:pt>
                <c:pt idx="38">
                  <c:v>8.994070365204046E-2</c:v>
                </c:pt>
                <c:pt idx="39">
                  <c:v>8.6647228280836486E-2</c:v>
                </c:pt>
                <c:pt idx="40">
                  <c:v>8.5442875481386377E-2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E2D-44E1-961D-487D4E69231D}"/>
            </c:ext>
          </c:extLst>
        </c:ser>
        <c:ser>
          <c:idx val="2"/>
          <c:order val="2"/>
          <c:tx>
            <c:strRef>
              <c:f>Sheet1!$A$10</c:f>
              <c:strCache>
                <c:ptCount val="1"/>
                <c:pt idx="0">
                  <c:v>德国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Sheet1!$B$7:$AP$7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Sheet1!$B$10:$AP$10</c:f>
              <c:numCache>
                <c:formatCode>0.00%</c:formatCode>
                <c:ptCount val="41"/>
                <c:pt idx="0">
                  <c:v>0.11299032745776257</c:v>
                </c:pt>
                <c:pt idx="1">
                  <c:v>0.10690861396918525</c:v>
                </c:pt>
                <c:pt idx="2">
                  <c:v>9.7587895940103087E-2</c:v>
                </c:pt>
                <c:pt idx="3">
                  <c:v>9.0054904764710897E-2</c:v>
                </c:pt>
                <c:pt idx="4">
                  <c:v>9.741248581355165E-2</c:v>
                </c:pt>
                <c:pt idx="5">
                  <c:v>9.6142200373135964E-2</c:v>
                </c:pt>
                <c:pt idx="6">
                  <c:v>9.1409424299810957E-2</c:v>
                </c:pt>
                <c:pt idx="7">
                  <c:v>9.6867297644381165E-2</c:v>
                </c:pt>
                <c:pt idx="8">
                  <c:v>0.11752950232537779</c:v>
                </c:pt>
                <c:pt idx="9">
                  <c:v>0.12063169344423444</c:v>
                </c:pt>
                <c:pt idx="10">
                  <c:v>0.11550769446037377</c:v>
                </c:pt>
                <c:pt idx="11">
                  <c:v>0.11235338367610449</c:v>
                </c:pt>
                <c:pt idx="12">
                  <c:v>0.12144841170840766</c:v>
                </c:pt>
                <c:pt idx="13">
                  <c:v>0.11338646270606097</c:v>
                </c:pt>
                <c:pt idx="14">
                  <c:v>0.11287436112136064</c:v>
                </c:pt>
                <c:pt idx="15">
                  <c:v>9.9592904706446647E-2</c:v>
                </c:pt>
                <c:pt idx="16">
                  <c:v>9.8122706299615087E-2</c:v>
                </c:pt>
                <c:pt idx="17">
                  <c:v>0.10083611645457877</c:v>
                </c:pt>
                <c:pt idx="18">
                  <c:v>9.6425518891095532E-2</c:v>
                </c:pt>
                <c:pt idx="19">
                  <c:v>9.0985992311021335E-2</c:v>
                </c:pt>
                <c:pt idx="20">
                  <c:v>9.8212689198768979E-2</c:v>
                </c:pt>
                <c:pt idx="21">
                  <c:v>9.4412088029098562E-2</c:v>
                </c:pt>
                <c:pt idx="22">
                  <c:v>8.4913102416913536E-2</c:v>
                </c:pt>
                <c:pt idx="23">
                  <c:v>9.1694842023278531E-2</c:v>
                </c:pt>
                <c:pt idx="24">
                  <c:v>9.4137667310215903E-2</c:v>
                </c:pt>
                <c:pt idx="25">
                  <c:v>9.8397213155518234E-2</c:v>
                </c:pt>
                <c:pt idx="26">
                  <c:v>9.803125991084094E-2</c:v>
                </c:pt>
                <c:pt idx="27">
                  <c:v>9.1804572169889548E-2</c:v>
                </c:pt>
                <c:pt idx="28">
                  <c:v>9.0779462055558063E-2</c:v>
                </c:pt>
                <c:pt idx="29">
                  <c:v>9.3607010952481778E-2</c:v>
                </c:pt>
                <c:pt idx="30">
                  <c:v>8.8912911234587305E-2</c:v>
                </c:pt>
                <c:pt idx="31">
                  <c:v>8.8636895969732551E-2</c:v>
                </c:pt>
                <c:pt idx="32">
                  <c:v>8.1746230655063243E-2</c:v>
                </c:pt>
                <c:pt idx="33">
                  <c:v>7.9867775156928028E-2</c:v>
                </c:pt>
                <c:pt idx="34">
                  <c:v>7.5209687595816144E-2</c:v>
                </c:pt>
                <c:pt idx="35">
                  <c:v>7.576976509323427E-2</c:v>
                </c:pt>
                <c:pt idx="36">
                  <c:v>7.8206781793288355E-2</c:v>
                </c:pt>
                <c:pt idx="37">
                  <c:v>7.9718080400181079E-2</c:v>
                </c:pt>
                <c:pt idx="38">
                  <c:v>8.2709826254967159E-2</c:v>
                </c:pt>
                <c:pt idx="39">
                  <c:v>8.1151053689081418E-2</c:v>
                </c:pt>
                <c:pt idx="40">
                  <c:v>7.6456996148908857E-2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E2D-44E1-961D-487D4E69231D}"/>
            </c:ext>
          </c:extLst>
        </c:ser>
        <c:ser>
          <c:idx val="3"/>
          <c:order val="3"/>
          <c:tx>
            <c:strRef>
              <c:f>Sheet1!$A$11</c:f>
              <c:strCache>
                <c:ptCount val="1"/>
                <c:pt idx="0">
                  <c:v>日本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Sheet1!$B$7:$AP$7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Sheet1!$B$11:$AP$11</c:f>
              <c:numCache>
                <c:formatCode>0.00%</c:formatCode>
                <c:ptCount val="41"/>
                <c:pt idx="0">
                  <c:v>7.7898626564230439E-2</c:v>
                </c:pt>
                <c:pt idx="1">
                  <c:v>6.3657681430197677E-2</c:v>
                </c:pt>
                <c:pt idx="2">
                  <c:v>6.600364375361914E-2</c:v>
                </c:pt>
                <c:pt idx="3">
                  <c:v>7.7495599455428818E-2</c:v>
                </c:pt>
                <c:pt idx="4">
                  <c:v>7.6409257523400137E-2</c:v>
                </c:pt>
                <c:pt idx="5">
                  <c:v>8.3400948416262402E-2</c:v>
                </c:pt>
                <c:pt idx="6">
                  <c:v>9.0326254425003166E-2</c:v>
                </c:pt>
                <c:pt idx="7">
                  <c:v>9.330244121429622E-2</c:v>
                </c:pt>
                <c:pt idx="8">
                  <c:v>0.10179826784474182</c:v>
                </c:pt>
                <c:pt idx="9">
                  <c:v>9.478043493011562E-2</c:v>
                </c:pt>
                <c:pt idx="10">
                  <c:v>9.4620258762898882E-2</c:v>
                </c:pt>
                <c:pt idx="11">
                  <c:v>9.019458108191418E-2</c:v>
                </c:pt>
                <c:pt idx="12">
                  <c:v>8.2940526448624041E-2</c:v>
                </c:pt>
                <c:pt idx="13">
                  <c:v>8.8601442868288902E-2</c:v>
                </c:pt>
                <c:pt idx="14">
                  <c:v>8.9210593918114187E-2</c:v>
                </c:pt>
                <c:pt idx="15">
                  <c:v>9.4915316584447254E-2</c:v>
                </c:pt>
                <c:pt idx="16">
                  <c:v>9.1243877907594098E-2</c:v>
                </c:pt>
                <c:pt idx="17">
                  <c:v>8.5358979138631386E-2</c:v>
                </c:pt>
                <c:pt idx="18">
                  <c:v>7.5519713442453992E-2</c:v>
                </c:pt>
                <c:pt idx="19">
                  <c:v>7.467705685081355E-2</c:v>
                </c:pt>
                <c:pt idx="20">
                  <c:v>7.0067519536132022E-2</c:v>
                </c:pt>
                <c:pt idx="21">
                  <c:v>7.2538361222069789E-2</c:v>
                </c:pt>
                <c:pt idx="22">
                  <c:v>7.3747363954493286E-2</c:v>
                </c:pt>
                <c:pt idx="23">
                  <c:v>6.4722856038214871E-2</c:v>
                </c:pt>
                <c:pt idx="24">
                  <c:v>6.3701939236547808E-2</c:v>
                </c:pt>
                <c:pt idx="25">
                  <c:v>6.1772137582819485E-2</c:v>
                </c:pt>
                <c:pt idx="26">
                  <c:v>6.0945852673638584E-2</c:v>
                </c:pt>
                <c:pt idx="27">
                  <c:v>5.6254481661571126E-2</c:v>
                </c:pt>
                <c:pt idx="28">
                  <c:v>5.2981681144087155E-2</c:v>
                </c:pt>
                <c:pt idx="29">
                  <c:v>5.0609528146993529E-2</c:v>
                </c:pt>
                <c:pt idx="30">
                  <c:v>4.8042457513812337E-2</c:v>
                </c:pt>
                <c:pt idx="31">
                  <c:v>4.5956463119561398E-2</c:v>
                </c:pt>
                <c:pt idx="32">
                  <c:v>4.9984051581452298E-2</c:v>
                </c:pt>
                <c:pt idx="33">
                  <c:v>4.4604155296991833E-2</c:v>
                </c:pt>
                <c:pt idx="34">
                  <c:v>4.2865944597580946E-2</c:v>
                </c:pt>
                <c:pt idx="35">
                  <c:v>3.7494975396043753E-2</c:v>
                </c:pt>
                <c:pt idx="36">
                  <c:v>3.6125146675549627E-2</c:v>
                </c:pt>
                <c:pt idx="37">
                  <c:v>3.7555884109780384E-2</c:v>
                </c:pt>
                <c:pt idx="38">
                  <c:v>3.9974021206414051E-2</c:v>
                </c:pt>
                <c:pt idx="39">
                  <c:v>3.912056744750865E-2</c:v>
                </c:pt>
                <c:pt idx="40">
                  <c:v>3.7894736842105259E-2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E2D-44E1-961D-487D4E692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3183360"/>
        <c:axId val="383189920"/>
      </c:lineChart>
      <c:catAx>
        <c:axId val="38318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83189920"/>
        <c:crosses val="autoZero"/>
        <c:auto val="1"/>
        <c:lblAlgn val="ctr"/>
        <c:lblOffset val="100"/>
        <c:noMultiLvlLbl val="0"/>
      </c:catAx>
      <c:valAx>
        <c:axId val="38318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8318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86806895017863"/>
          <c:y val="4.3319439276956313E-2"/>
          <c:w val="0.88174883797076831"/>
          <c:h val="0.78564093091402176"/>
        </c:manualLayout>
      </c:layout>
      <c:lineChart>
        <c:grouping val="standard"/>
        <c:varyColors val="0"/>
        <c:ser>
          <c:idx val="0"/>
          <c:order val="0"/>
          <c:tx>
            <c:strRef>
              <c:f>Sheet1!$A$9</c:f>
              <c:strCache>
                <c:ptCount val="1"/>
                <c:pt idx="0">
                  <c:v>中国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Sheet1!$B$8:$AP$8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Sheet1!$B$9:$AP$9</c:f>
              <c:numCache>
                <c:formatCode>0.00%</c:formatCode>
                <c:ptCount val="41"/>
                <c:pt idx="0">
                  <c:v>8.5731812475156131E-3</c:v>
                </c:pt>
                <c:pt idx="1">
                  <c:v>9.5978296856122341E-3</c:v>
                </c:pt>
                <c:pt idx="2">
                  <c:v>9.9674731920215628E-3</c:v>
                </c:pt>
                <c:pt idx="3">
                  <c:v>1.1022540796774987E-2</c:v>
                </c:pt>
                <c:pt idx="4">
                  <c:v>1.0343772437901237E-2</c:v>
                </c:pt>
                <c:pt idx="5">
                  <c:v>1.1827063854033973E-2</c:v>
                </c:pt>
                <c:pt idx="6">
                  <c:v>1.4132631635428848E-2</c:v>
                </c:pt>
                <c:pt idx="7">
                  <c:v>2.1610017492640788E-2</c:v>
                </c:pt>
                <c:pt idx="8">
                  <c:v>2.0064135383569374E-2</c:v>
                </c:pt>
                <c:pt idx="9">
                  <c:v>1.7234063025989826E-2</c:v>
                </c:pt>
                <c:pt idx="10">
                  <c:v>1.9152783065648406E-2</c:v>
                </c:pt>
                <c:pt idx="11">
                  <c:v>1.8920513763422912E-2</c:v>
                </c:pt>
                <c:pt idx="12">
                  <c:v>1.5085668692026351E-2</c:v>
                </c:pt>
                <c:pt idx="13">
                  <c:v>1.7453145951109483E-2</c:v>
                </c:pt>
                <c:pt idx="14">
                  <c:v>2.0599447340402439E-2</c:v>
                </c:pt>
                <c:pt idx="15">
                  <c:v>2.6875554355414631E-2</c:v>
                </c:pt>
                <c:pt idx="16">
                  <c:v>2.6259642527515555E-2</c:v>
                </c:pt>
                <c:pt idx="17">
                  <c:v>2.5234638246159687E-2</c:v>
                </c:pt>
                <c:pt idx="18">
                  <c:v>2.519855164993157E-2</c:v>
                </c:pt>
                <c:pt idx="19">
                  <c:v>2.4929303833360034E-2</c:v>
                </c:pt>
                <c:pt idx="20">
                  <c:v>2.4827648376149692E-2</c:v>
                </c:pt>
                <c:pt idx="21">
                  <c:v>2.816619424695432E-2</c:v>
                </c:pt>
                <c:pt idx="22">
                  <c:v>3.3643218126240826E-2</c:v>
                </c:pt>
                <c:pt idx="23">
                  <c:v>3.7808099463577709E-2</c:v>
                </c:pt>
                <c:pt idx="24">
                  <c:v>4.4100617765236147E-2</c:v>
                </c:pt>
                <c:pt idx="25">
                  <c:v>5.2826544022418161E-2</c:v>
                </c:pt>
                <c:pt idx="26">
                  <c:v>5.8955758651559963E-2</c:v>
                </c:pt>
                <c:pt idx="27">
                  <c:v>6.0910111048982474E-2</c:v>
                </c:pt>
                <c:pt idx="28">
                  <c:v>6.3702260713280348E-2</c:v>
                </c:pt>
                <c:pt idx="29">
                  <c:v>6.6743576788215117E-2</c:v>
                </c:pt>
                <c:pt idx="30">
                  <c:v>6.837172756317153E-2</c:v>
                </c:pt>
                <c:pt idx="31">
                  <c:v>7.8805007958352033E-2</c:v>
                </c:pt>
                <c:pt idx="32">
                  <c:v>9.001502348013439E-2</c:v>
                </c:pt>
                <c:pt idx="33">
                  <c:v>9.4147182690651213E-2</c:v>
                </c:pt>
                <c:pt idx="34">
                  <c:v>9.7035632633027238E-2</c:v>
                </c:pt>
                <c:pt idx="35">
                  <c:v>0.10237699732117053</c:v>
                </c:pt>
                <c:pt idx="36">
                  <c:v>0.10247963836646079</c:v>
                </c:pt>
                <c:pt idx="37">
                  <c:v>0.10007297584271635</c:v>
                </c:pt>
                <c:pt idx="38">
                  <c:v>9.751689166811689E-2</c:v>
                </c:pt>
                <c:pt idx="39">
                  <c:v>0.1021573182548615</c:v>
                </c:pt>
                <c:pt idx="40">
                  <c:v>0.1075149745809634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75-4626-903F-40380A056CC7}"/>
            </c:ext>
          </c:extLst>
        </c:ser>
        <c:ser>
          <c:idx val="1"/>
          <c:order val="1"/>
          <c:tx>
            <c:strRef>
              <c:f>Sheet1!$A$10</c:f>
              <c:strCache>
                <c:ptCount val="1"/>
                <c:pt idx="0">
                  <c:v>美国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Sheet1!$B$8:$AP$8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Sheet1!$B$10:$AP$10</c:f>
              <c:numCache>
                <c:formatCode>0.00%</c:formatCode>
                <c:ptCount val="41"/>
                <c:pt idx="0">
                  <c:v>0.14329533805669711</c:v>
                </c:pt>
                <c:pt idx="1">
                  <c:v>0.1365426233233793</c:v>
                </c:pt>
                <c:pt idx="2">
                  <c:v>0.12845349271609555</c:v>
                </c:pt>
                <c:pt idx="3">
                  <c:v>0.13686897301172146</c:v>
                </c:pt>
                <c:pt idx="4">
                  <c:v>0.13671050526637379</c:v>
                </c:pt>
                <c:pt idx="5">
                  <c:v>0.14922226922856383</c:v>
                </c:pt>
                <c:pt idx="6">
                  <c:v>0.17858521310259184</c:v>
                </c:pt>
                <c:pt idx="7">
                  <c:v>0.18026913744931955</c:v>
                </c:pt>
                <c:pt idx="8">
                  <c:v>0.17878050000760468</c:v>
                </c:pt>
                <c:pt idx="9">
                  <c:v>0.16926317597510643</c:v>
                </c:pt>
                <c:pt idx="10">
                  <c:v>0.1592517802044088</c:v>
                </c:pt>
                <c:pt idx="11">
                  <c:v>0.15769398203127977</c:v>
                </c:pt>
                <c:pt idx="12">
                  <c:v>0.1462010422735894</c:v>
                </c:pt>
                <c:pt idx="13">
                  <c:v>0.13908754581592811</c:v>
                </c:pt>
                <c:pt idx="14">
                  <c:v>0.14159592565784873</c:v>
                </c:pt>
                <c:pt idx="15">
                  <c:v>0.15600121941460282</c:v>
                </c:pt>
                <c:pt idx="16">
                  <c:v>0.15654144812179766</c:v>
                </c:pt>
                <c:pt idx="17">
                  <c:v>0.14727121650865121</c:v>
                </c:pt>
                <c:pt idx="18">
                  <c:v>0.14919968177619874</c:v>
                </c:pt>
                <c:pt idx="19">
                  <c:v>0.1574204026990752</c:v>
                </c:pt>
                <c:pt idx="20">
                  <c:v>0.16718886047877585</c:v>
                </c:pt>
                <c:pt idx="21">
                  <c:v>0.18008794762185218</c:v>
                </c:pt>
                <c:pt idx="22">
                  <c:v>0.18821872011859522</c:v>
                </c:pt>
                <c:pt idx="23">
                  <c:v>0.18305073115692092</c:v>
                </c:pt>
                <c:pt idx="24">
                  <c:v>0.17932338808269602</c:v>
                </c:pt>
                <c:pt idx="25">
                  <c:v>0.1667691350625351</c:v>
                </c:pt>
                <c:pt idx="26">
                  <c:v>0.16026902006046018</c:v>
                </c:pt>
                <c:pt idx="27">
                  <c:v>0.15991944104388983</c:v>
                </c:pt>
                <c:pt idx="28">
                  <c:v>0.15438011616762748</c:v>
                </c:pt>
                <c:pt idx="29">
                  <c:v>0.14103824512260038</c:v>
                </c:pt>
                <c:pt idx="30">
                  <c:v>0.13096936512631491</c:v>
                </c:pt>
                <c:pt idx="31">
                  <c:v>0.12576046120230705</c:v>
                </c:pt>
                <c:pt idx="32">
                  <c:v>0.12695184662541986</c:v>
                </c:pt>
                <c:pt idx="33">
                  <c:v>0.12236405616409012</c:v>
                </c:pt>
                <c:pt idx="34">
                  <c:v>0.12468404257740381</c:v>
                </c:pt>
                <c:pt idx="35">
                  <c:v>0.12227865214972691</c:v>
                </c:pt>
                <c:pt idx="36">
                  <c:v>0.12619102991532641</c:v>
                </c:pt>
                <c:pt idx="37">
                  <c:v>0.13795175747301974</c:v>
                </c:pt>
                <c:pt idx="38">
                  <c:v>0.1381853752266253</c:v>
                </c:pt>
                <c:pt idx="39">
                  <c:v>0.13344423816012152</c:v>
                </c:pt>
                <c:pt idx="40">
                  <c:v>0.13157497357426889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75-4626-903F-40380A056CC7}"/>
            </c:ext>
          </c:extLst>
        </c:ser>
        <c:ser>
          <c:idx val="2"/>
          <c:order val="2"/>
          <c:tx>
            <c:strRef>
              <c:f>Sheet1!$A$11</c:f>
              <c:strCache>
                <c:ptCount val="1"/>
                <c:pt idx="0">
                  <c:v>德国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Sheet1!$B$8:$AP$8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Sheet1!$B$11:$AP$11</c:f>
              <c:numCache>
                <c:formatCode>0.00%</c:formatCode>
                <c:ptCount val="41"/>
                <c:pt idx="0">
                  <c:v>9.3776703555868438E-2</c:v>
                </c:pt>
                <c:pt idx="1">
                  <c:v>9.8091950244500889E-2</c:v>
                </c:pt>
                <c:pt idx="2">
                  <c:v>9.3972463519705021E-2</c:v>
                </c:pt>
                <c:pt idx="3">
                  <c:v>8.2086234249299908E-2</c:v>
                </c:pt>
                <c:pt idx="4">
                  <c:v>8.3309606760286953E-2</c:v>
                </c:pt>
                <c:pt idx="5">
                  <c:v>8.4529501674294141E-2</c:v>
                </c:pt>
                <c:pt idx="6">
                  <c:v>7.8898342142159558E-2</c:v>
                </c:pt>
                <c:pt idx="7">
                  <c:v>8.1059558183604399E-2</c:v>
                </c:pt>
                <c:pt idx="8">
                  <c:v>8.9261645742416879E-2</c:v>
                </c:pt>
                <c:pt idx="9">
                  <c:v>9.10997452730503E-2</c:v>
                </c:pt>
                <c:pt idx="10">
                  <c:v>8.6797787437644922E-2</c:v>
                </c:pt>
                <c:pt idx="11">
                  <c:v>8.6282175155095966E-2</c:v>
                </c:pt>
                <c:pt idx="12">
                  <c:v>0.10058601845331493</c:v>
                </c:pt>
                <c:pt idx="13">
                  <c:v>0.10667839086242881</c:v>
                </c:pt>
                <c:pt idx="14">
                  <c:v>0.10445275886068009</c:v>
                </c:pt>
                <c:pt idx="15">
                  <c:v>8.8572038527332531E-2</c:v>
                </c:pt>
                <c:pt idx="16">
                  <c:v>8.6624681436527295E-2</c:v>
                </c:pt>
                <c:pt idx="17">
                  <c:v>8.8622710642640948E-2</c:v>
                </c:pt>
                <c:pt idx="18">
                  <c:v>8.3327484570529228E-2</c:v>
                </c:pt>
                <c:pt idx="19">
                  <c:v>7.8048490039667073E-2</c:v>
                </c:pt>
                <c:pt idx="20">
                  <c:v>8.3470059189064222E-2</c:v>
                </c:pt>
                <c:pt idx="21">
                  <c:v>8.0580424664163236E-2</c:v>
                </c:pt>
                <c:pt idx="22">
                  <c:v>7.4312603128849589E-2</c:v>
                </c:pt>
                <c:pt idx="23">
                  <c:v>7.5463054078231756E-2</c:v>
                </c:pt>
                <c:pt idx="24">
                  <c:v>7.3251894673489498E-2</c:v>
                </c:pt>
                <c:pt idx="25">
                  <c:v>7.7380492013679178E-2</c:v>
                </c:pt>
                <c:pt idx="26">
                  <c:v>7.5186935852269293E-2</c:v>
                </c:pt>
                <c:pt idx="27">
                  <c:v>7.1719635303957752E-2</c:v>
                </c:pt>
                <c:pt idx="28">
                  <c:v>7.297619611706381E-2</c:v>
                </c:pt>
                <c:pt idx="29">
                  <c:v>7.3645165911480681E-2</c:v>
                </c:pt>
                <c:pt idx="30">
                  <c:v>7.154108953010177E-2</c:v>
                </c:pt>
                <c:pt idx="31">
                  <c:v>7.2570955871418874E-2</c:v>
                </c:pt>
                <c:pt idx="32">
                  <c:v>6.8003079174582717E-2</c:v>
                </c:pt>
                <c:pt idx="33">
                  <c:v>6.7762259740006228E-2</c:v>
                </c:pt>
                <c:pt idx="34">
                  <c:v>6.1626414764243388E-2</c:v>
                </c:pt>
                <c:pt idx="35">
                  <c:v>6.2016259966814882E-2</c:v>
                </c:pt>
                <c:pt idx="36">
                  <c:v>6.3143375019577994E-2</c:v>
                </c:pt>
                <c:pt idx="37">
                  <c:v>6.2629214966408484E-2</c:v>
                </c:pt>
                <c:pt idx="38">
                  <c:v>6.4809207986411835E-2</c:v>
                </c:pt>
                <c:pt idx="39">
                  <c:v>6.4432148262515518E-2</c:v>
                </c:pt>
                <c:pt idx="40">
                  <c:v>6.4730457542658687E-2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75-4626-903F-40380A056CC7}"/>
            </c:ext>
          </c:extLst>
        </c:ser>
        <c:ser>
          <c:idx val="3"/>
          <c:order val="3"/>
          <c:tx>
            <c:strRef>
              <c:f>Sheet1!$A$12</c:f>
              <c:strCache>
                <c:ptCount val="1"/>
                <c:pt idx="0">
                  <c:v>日本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Sheet1!$B$8:$AP$8</c:f>
              <c:numCache>
                <c:formatCode>General</c:formatCode>
                <c:ptCount val="41"/>
                <c:pt idx="0">
                  <c:v>1978</c:v>
                </c:pt>
                <c:pt idx="1">
                  <c:v>1979</c:v>
                </c:pt>
                <c:pt idx="2">
                  <c:v>1980</c:v>
                </c:pt>
                <c:pt idx="3">
                  <c:v>1981</c:v>
                </c:pt>
                <c:pt idx="4">
                  <c:v>1982</c:v>
                </c:pt>
                <c:pt idx="5">
                  <c:v>1983</c:v>
                </c:pt>
                <c:pt idx="6">
                  <c:v>1984</c:v>
                </c:pt>
                <c:pt idx="7">
                  <c:v>1985</c:v>
                </c:pt>
                <c:pt idx="8">
                  <c:v>1986</c:v>
                </c:pt>
                <c:pt idx="9">
                  <c:v>1987</c:v>
                </c:pt>
                <c:pt idx="10">
                  <c:v>1988</c:v>
                </c:pt>
                <c:pt idx="11">
                  <c:v>1989</c:v>
                </c:pt>
                <c:pt idx="12">
                  <c:v>1990</c:v>
                </c:pt>
                <c:pt idx="13">
                  <c:v>1991</c:v>
                </c:pt>
                <c:pt idx="14">
                  <c:v>1992</c:v>
                </c:pt>
                <c:pt idx="15">
                  <c:v>1993</c:v>
                </c:pt>
                <c:pt idx="16">
                  <c:v>1994</c:v>
                </c:pt>
                <c:pt idx="17">
                  <c:v>1995</c:v>
                </c:pt>
                <c:pt idx="18">
                  <c:v>1996</c:v>
                </c:pt>
                <c:pt idx="19">
                  <c:v>1997</c:v>
                </c:pt>
                <c:pt idx="20">
                  <c:v>1998</c:v>
                </c:pt>
                <c:pt idx="21">
                  <c:v>1999</c:v>
                </c:pt>
                <c:pt idx="22">
                  <c:v>2000</c:v>
                </c:pt>
                <c:pt idx="23">
                  <c:v>2001</c:v>
                </c:pt>
                <c:pt idx="24">
                  <c:v>2002</c:v>
                </c:pt>
                <c:pt idx="25">
                  <c:v>2003</c:v>
                </c:pt>
                <c:pt idx="26">
                  <c:v>2004</c:v>
                </c:pt>
                <c:pt idx="27">
                  <c:v>2005</c:v>
                </c:pt>
                <c:pt idx="28">
                  <c:v>2006</c:v>
                </c:pt>
                <c:pt idx="29">
                  <c:v>2007</c:v>
                </c:pt>
                <c:pt idx="30">
                  <c:v>2008</c:v>
                </c:pt>
                <c:pt idx="31">
                  <c:v>2009</c:v>
                </c:pt>
                <c:pt idx="32">
                  <c:v>2010</c:v>
                </c:pt>
                <c:pt idx="33">
                  <c:v>2011</c:v>
                </c:pt>
                <c:pt idx="34">
                  <c:v>2012</c:v>
                </c:pt>
                <c:pt idx="35">
                  <c:v>2013</c:v>
                </c:pt>
                <c:pt idx="36">
                  <c:v>2014</c:v>
                </c:pt>
                <c:pt idx="37">
                  <c:v>2015</c:v>
                </c:pt>
                <c:pt idx="38">
                  <c:v>2016</c:v>
                </c:pt>
                <c:pt idx="39">
                  <c:v>2017</c:v>
                </c:pt>
                <c:pt idx="40">
                  <c:v>2018</c:v>
                </c:pt>
              </c:numCache>
            </c:numRef>
          </c:cat>
          <c:val>
            <c:numRef>
              <c:f>Sheet1!$B$12:$AP$12</c:f>
              <c:numCache>
                <c:formatCode>0.00%</c:formatCode>
                <c:ptCount val="41"/>
                <c:pt idx="0">
                  <c:v>6.1557396161715752E-2</c:v>
                </c:pt>
                <c:pt idx="1">
                  <c:v>6.748391433110619E-2</c:v>
                </c:pt>
                <c:pt idx="2">
                  <c:v>7.0626552938161516E-2</c:v>
                </c:pt>
                <c:pt idx="3">
                  <c:v>7.1533856340149693E-2</c:v>
                </c:pt>
                <c:pt idx="4">
                  <c:v>7.0531279845038874E-2</c:v>
                </c:pt>
                <c:pt idx="5">
                  <c:v>6.9910167017881872E-2</c:v>
                </c:pt>
                <c:pt idx="6">
                  <c:v>7.0212522640866804E-2</c:v>
                </c:pt>
                <c:pt idx="7">
                  <c:v>6.6738804378010774E-2</c:v>
                </c:pt>
                <c:pt idx="8">
                  <c:v>5.9650397645450881E-2</c:v>
                </c:pt>
                <c:pt idx="9">
                  <c:v>6.023029065633842E-2</c:v>
                </c:pt>
                <c:pt idx="10">
                  <c:v>6.4934685265887443E-2</c:v>
                </c:pt>
                <c:pt idx="11">
                  <c:v>6.709133177600074E-2</c:v>
                </c:pt>
                <c:pt idx="12">
                  <c:v>6.6560758622267471E-2</c:v>
                </c:pt>
                <c:pt idx="13">
                  <c:v>6.4842660207035413E-2</c:v>
                </c:pt>
                <c:pt idx="14">
                  <c:v>5.962323874616253E-2</c:v>
                </c:pt>
                <c:pt idx="15">
                  <c:v>6.24648077181649E-2</c:v>
                </c:pt>
                <c:pt idx="16">
                  <c:v>6.251414358916009E-2</c:v>
                </c:pt>
                <c:pt idx="17">
                  <c:v>6.4170230787957722E-2</c:v>
                </c:pt>
                <c:pt idx="18">
                  <c:v>6.337199877318006E-2</c:v>
                </c:pt>
                <c:pt idx="19">
                  <c:v>5.9316579270675317E-2</c:v>
                </c:pt>
                <c:pt idx="20">
                  <c:v>4.9657067158709683E-2</c:v>
                </c:pt>
                <c:pt idx="21">
                  <c:v>5.269421894872392E-2</c:v>
                </c:pt>
                <c:pt idx="22">
                  <c:v>5.6722841809678549E-2</c:v>
                </c:pt>
                <c:pt idx="23">
                  <c:v>5.4191045208397674E-2</c:v>
                </c:pt>
                <c:pt idx="24">
                  <c:v>5.03793193980792E-2</c:v>
                </c:pt>
                <c:pt idx="25">
                  <c:v>4.9008790828822042E-2</c:v>
                </c:pt>
                <c:pt idx="26">
                  <c:v>4.7748545511720468E-2</c:v>
                </c:pt>
                <c:pt idx="27">
                  <c:v>4.7611692013700184E-2</c:v>
                </c:pt>
                <c:pt idx="28">
                  <c:v>4.6607075262142583E-2</c:v>
                </c:pt>
                <c:pt idx="29">
                  <c:v>4.3436932210391986E-2</c:v>
                </c:pt>
                <c:pt idx="30">
                  <c:v>4.603326911722571E-2</c:v>
                </c:pt>
                <c:pt idx="31">
                  <c:v>4.3242711438958227E-2</c:v>
                </c:pt>
                <c:pt idx="32">
                  <c:v>4.4745486711163823E-2</c:v>
                </c:pt>
                <c:pt idx="33">
                  <c:v>4.6190077887548052E-2</c:v>
                </c:pt>
                <c:pt idx="34">
                  <c:v>4.7271300081926565E-2</c:v>
                </c:pt>
                <c:pt idx="35">
                  <c:v>4.3742295906690397E-2</c:v>
                </c:pt>
                <c:pt idx="36">
                  <c:v>4.2483415483810676E-2</c:v>
                </c:pt>
                <c:pt idx="37">
                  <c:v>3.8608488602918149E-2</c:v>
                </c:pt>
                <c:pt idx="38">
                  <c:v>3.7313785622559971E-2</c:v>
                </c:pt>
                <c:pt idx="39">
                  <c:v>3.7228506238320677E-2</c:v>
                </c:pt>
                <c:pt idx="40">
                  <c:v>3.7700709719635579E-2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F75-4626-903F-40380A056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3617208"/>
        <c:axId val="633613928"/>
      </c:lineChart>
      <c:catAx>
        <c:axId val="633617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33613928"/>
        <c:crosses val="autoZero"/>
        <c:auto val="1"/>
        <c:lblAlgn val="ctr"/>
        <c:lblOffset val="100"/>
        <c:noMultiLvlLbl val="0"/>
      </c:catAx>
      <c:valAx>
        <c:axId val="633613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33617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Sheet3!$T$9</c:f>
              <c:strCache>
                <c:ptCount val="1"/>
                <c:pt idx="0">
                  <c:v>东亚、南亚</c:v>
                </c:pt>
              </c:strCache>
            </c:strRef>
          </c:tx>
          <c:cat>
            <c:numRef>
              <c:f>Sheet3!$U$8:$AK$8</c:f>
              <c:numCache>
                <c:formatCode>General</c:formatCod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numCache>
            </c:numRef>
          </c:cat>
          <c:val>
            <c:numRef>
              <c:f>Sheet3!$U$9:$AK$9</c:f>
              <c:numCache>
                <c:formatCode>0.00%</c:formatCode>
                <c:ptCount val="17"/>
                <c:pt idx="0">
                  <c:v>0.33248797859657375</c:v>
                </c:pt>
                <c:pt idx="1">
                  <c:v>0.30136525640223794</c:v>
                </c:pt>
                <c:pt idx="2">
                  <c:v>0.32438515048127092</c:v>
                </c:pt>
                <c:pt idx="3">
                  <c:v>0.34603457228834283</c:v>
                </c:pt>
                <c:pt idx="4">
                  <c:v>0.33044836472839662</c:v>
                </c:pt>
                <c:pt idx="5">
                  <c:v>0.33125312891049691</c:v>
                </c:pt>
                <c:pt idx="6">
                  <c:v>0.33282872725394791</c:v>
                </c:pt>
                <c:pt idx="7">
                  <c:v>0.33664033986555336</c:v>
                </c:pt>
                <c:pt idx="8">
                  <c:v>0.34121286025184738</c:v>
                </c:pt>
                <c:pt idx="9">
                  <c:v>0.34158410252360338</c:v>
                </c:pt>
                <c:pt idx="10">
                  <c:v>0.34858309463834708</c:v>
                </c:pt>
                <c:pt idx="11">
                  <c:v>0.36737647928954187</c:v>
                </c:pt>
                <c:pt idx="12">
                  <c:v>0.40072215551169049</c:v>
                </c:pt>
                <c:pt idx="13">
                  <c:v>0.42472908849281438</c:v>
                </c:pt>
                <c:pt idx="14">
                  <c:v>0.43543671121639432</c:v>
                </c:pt>
                <c:pt idx="15">
                  <c:v>0.45223891362047691</c:v>
                </c:pt>
                <c:pt idx="16">
                  <c:v>0.44687242115043913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C7-4B8C-97E7-CCDB85421D29}"/>
            </c:ext>
          </c:extLst>
        </c:ser>
        <c:ser>
          <c:idx val="1"/>
          <c:order val="1"/>
          <c:tx>
            <c:strRef>
              <c:f>Sheet3!$T$10</c:f>
              <c:strCache>
                <c:ptCount val="1"/>
                <c:pt idx="0">
                  <c:v>欧洲联盟</c:v>
                </c:pt>
              </c:strCache>
            </c:strRef>
          </c:tx>
          <c:cat>
            <c:numRef>
              <c:f>Sheet3!$U$8:$AK$8</c:f>
              <c:numCache>
                <c:formatCode>General</c:formatCod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numCache>
            </c:numRef>
          </c:cat>
          <c:val>
            <c:numRef>
              <c:f>Sheet3!$U$10:$AK$10</c:f>
              <c:numCache>
                <c:formatCode>0.00%</c:formatCode>
                <c:ptCount val="17"/>
                <c:pt idx="0">
                  <c:v>0.28046052833064489</c:v>
                </c:pt>
                <c:pt idx="1">
                  <c:v>0.29391851120178192</c:v>
                </c:pt>
                <c:pt idx="2">
                  <c:v>0.27789197275555277</c:v>
                </c:pt>
                <c:pt idx="3">
                  <c:v>0.25056447811423282</c:v>
                </c:pt>
                <c:pt idx="4">
                  <c:v>0.26120438043134564</c:v>
                </c:pt>
                <c:pt idx="5">
                  <c:v>0.27170052718675697</c:v>
                </c:pt>
                <c:pt idx="6">
                  <c:v>0.28799691728623816</c:v>
                </c:pt>
                <c:pt idx="7">
                  <c:v>0.29163478039305402</c:v>
                </c:pt>
                <c:pt idx="8">
                  <c:v>0.28039721395592482</c:v>
                </c:pt>
                <c:pt idx="9">
                  <c:v>0.27538285132297435</c:v>
                </c:pt>
                <c:pt idx="10">
                  <c:v>0.28174139051577379</c:v>
                </c:pt>
                <c:pt idx="11">
                  <c:v>0.27362684668747494</c:v>
                </c:pt>
                <c:pt idx="12">
                  <c:v>0.24526205455329653</c:v>
                </c:pt>
                <c:pt idx="13">
                  <c:v>0.22428411336000323</c:v>
                </c:pt>
                <c:pt idx="14">
                  <c:v>0.22193345191131394</c:v>
                </c:pt>
                <c:pt idx="15">
                  <c:v>0.20185621617648394</c:v>
                </c:pt>
                <c:pt idx="16">
                  <c:v>0.20644135276948933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C7-4B8C-97E7-CCDB85421D29}"/>
            </c:ext>
          </c:extLst>
        </c:ser>
        <c:ser>
          <c:idx val="2"/>
          <c:order val="2"/>
          <c:tx>
            <c:strRef>
              <c:f>Sheet3!$T$11</c:f>
              <c:strCache>
                <c:ptCount val="1"/>
                <c:pt idx="0">
                  <c:v>北美</c:v>
                </c:pt>
              </c:strCache>
            </c:strRef>
          </c:tx>
          <c:cat>
            <c:numRef>
              <c:f>Sheet3!$U$8:$AK$8</c:f>
              <c:numCache>
                <c:formatCode>General</c:formatCod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numCache>
            </c:numRef>
          </c:cat>
          <c:val>
            <c:numRef>
              <c:f>Sheet3!$U$11:$AK$11</c:f>
              <c:numCache>
                <c:formatCode>0.00%</c:formatCode>
                <c:ptCount val="17"/>
                <c:pt idx="0">
                  <c:v>0.26427458369619133</c:v>
                </c:pt>
                <c:pt idx="1">
                  <c:v>0.27864208031135562</c:v>
                </c:pt>
                <c:pt idx="2">
                  <c:v>0.28236689145200466</c:v>
                </c:pt>
                <c:pt idx="3">
                  <c:v>0.28575406354603389</c:v>
                </c:pt>
                <c:pt idx="4">
                  <c:v>0.28673365849990823</c:v>
                </c:pt>
                <c:pt idx="5">
                  <c:v>0.28087651773265593</c:v>
                </c:pt>
                <c:pt idx="6">
                  <c:v>0.26068229523213182</c:v>
                </c:pt>
                <c:pt idx="7">
                  <c:v>0.24565383191060552</c:v>
                </c:pt>
                <c:pt idx="8">
                  <c:v>0.24170649348833451</c:v>
                </c:pt>
                <c:pt idx="9">
                  <c:v>0.23693083983641125</c:v>
                </c:pt>
                <c:pt idx="10">
                  <c:v>0.21635395344797309</c:v>
                </c:pt>
                <c:pt idx="11">
                  <c:v>0.19530150714133973</c:v>
                </c:pt>
                <c:pt idx="12">
                  <c:v>0.19964393821115964</c:v>
                </c:pt>
                <c:pt idx="13">
                  <c:v>0.18859854047447358</c:v>
                </c:pt>
                <c:pt idx="14">
                  <c:v>0.17765751828444168</c:v>
                </c:pt>
                <c:pt idx="15">
                  <c:v>0.18099445258516716</c:v>
                </c:pt>
                <c:pt idx="16">
                  <c:v>0.18105423470050674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C7-4B8C-97E7-CCDB85421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550080"/>
        <c:axId val="199551616"/>
      </c:lineChart>
      <c:catAx>
        <c:axId val="19955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zh-CN"/>
          </a:p>
        </c:txPr>
        <c:crossAx val="199551616"/>
        <c:crosses val="autoZero"/>
        <c:auto val="1"/>
        <c:lblAlgn val="ctr"/>
        <c:lblOffset val="100"/>
        <c:noMultiLvlLbl val="0"/>
      </c:catAx>
      <c:valAx>
        <c:axId val="19955161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zh-CN"/>
          </a:p>
        </c:txPr>
        <c:crossAx val="19955008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zh-CN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0.47618</cdr:x>
      <cdr:y>0.15873</cdr:y>
    </cdr:from>
    <cdr:to>
      <cdr:x>0.65816</cdr:x>
      <cdr:y>0.22817</cdr:y>
    </cdr:to>
    <cdr:sp macro="" textlink="">
      <cdr:nvSpPr>
        <cdr:cNvPr id="2" name="矩形标注 1"/>
        <cdr:cNvSpPr/>
      </cdr:nvSpPr>
      <cdr:spPr>
        <a:xfrm xmlns:a="http://schemas.openxmlformats.org/drawingml/2006/main">
          <a:off x="3621553" y="723553"/>
          <a:ext cx="1384048" cy="316535"/>
        </a:xfrm>
        <a:prstGeom xmlns:a="http://schemas.openxmlformats.org/drawingml/2006/main" prst="wedgeRectCallout">
          <a:avLst>
            <a:gd name="adj1" fmla="val 113038"/>
            <a:gd name="adj2" fmla="val 697220"/>
          </a:avLst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altLang="zh-CN" sz="1800" b="1" dirty="0">
              <a:solidFill>
                <a:schemeClr val="tx1"/>
              </a:solidFill>
            </a:rPr>
            <a:t>2007</a:t>
          </a:r>
          <a:r>
            <a:rPr lang="zh-CN" altLang="en-US" sz="1800" b="1" dirty="0">
              <a:solidFill>
                <a:schemeClr val="tx1"/>
              </a:solidFill>
            </a:rPr>
            <a:t>超越</a:t>
          </a:r>
          <a:endParaRPr lang="zh-CN" sz="18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0.41627</cdr:x>
      <cdr:y>0.28362</cdr:y>
    </cdr:from>
    <cdr:to>
      <cdr:x>0.57443</cdr:x>
      <cdr:y>0.35306</cdr:y>
    </cdr:to>
    <cdr:sp macro="" textlink="">
      <cdr:nvSpPr>
        <cdr:cNvPr id="3" name="矩形标注 2"/>
        <cdr:cNvSpPr/>
      </cdr:nvSpPr>
      <cdr:spPr>
        <a:xfrm xmlns:a="http://schemas.openxmlformats.org/drawingml/2006/main">
          <a:off x="4221223" y="1506684"/>
          <a:ext cx="1603870" cy="368912"/>
        </a:xfrm>
        <a:prstGeom xmlns:a="http://schemas.openxmlformats.org/drawingml/2006/main" prst="wedgeRectCallout">
          <a:avLst>
            <a:gd name="adj1" fmla="val 151821"/>
            <a:gd name="adj2" fmla="val 571217"/>
          </a:avLst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800" b="1" dirty="0">
              <a:solidFill>
                <a:schemeClr val="tx1"/>
              </a:solidFill>
            </a:rPr>
            <a:t>2006</a:t>
          </a:r>
          <a:r>
            <a:rPr lang="zh-CN" altLang="en-US" sz="1800" b="1" dirty="0">
              <a:solidFill>
                <a:schemeClr val="tx1"/>
              </a:solidFill>
            </a:rPr>
            <a:t>超越</a:t>
          </a:r>
          <a:endParaRPr lang="zh-CN" sz="18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DDCB0-9ABC-4C8E-A2E5-83DF9AAB274E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DFEF1-F9D5-4EDA-A1B8-85F69700C4B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9A3AAE-8E9D-4D0C-9DE0-D6248A4CD376}" type="slidenum">
              <a:rPr lang="zh-CN" altLang="en-US" smtClean="0">
                <a:latin typeface="Arial" pitchFamily="34" charset="0"/>
              </a:rPr>
              <a:pPr/>
              <a:t>1</a:t>
            </a:fld>
            <a:endParaRPr lang="zh-CN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2DFEF1-F9D5-4EDA-A1B8-85F69700C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762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幻灯片图像占位符 1">
            <a:extLst>
              <a:ext uri="{FF2B5EF4-FFF2-40B4-BE49-F238E27FC236}">
                <a16:creationId xmlns:a16="http://schemas.microsoft.com/office/drawing/2014/main" id="{F5F380AB-E8B5-473D-9281-E96643019A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备注占位符 2">
            <a:extLst>
              <a:ext uri="{FF2B5EF4-FFF2-40B4-BE49-F238E27FC236}">
                <a16:creationId xmlns:a16="http://schemas.microsoft.com/office/drawing/2014/main" id="{C694089F-7E21-4B76-8962-9ADBDFB2EA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012" name="灯片编号占位符 3">
            <a:extLst>
              <a:ext uri="{FF2B5EF4-FFF2-40B4-BE49-F238E27FC236}">
                <a16:creationId xmlns:a16="http://schemas.microsoft.com/office/drawing/2014/main" id="{1B0532B3-8DAF-47CE-91BF-50B87E84A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B1ECBF-00E3-461C-9DFF-61AFBAF9F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059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幻灯片图像占位符 1">
            <a:extLst>
              <a:ext uri="{FF2B5EF4-FFF2-40B4-BE49-F238E27FC236}">
                <a16:creationId xmlns:a16="http://schemas.microsoft.com/office/drawing/2014/main" id="{F5F380AB-E8B5-473D-9281-E96643019A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备注占位符 2">
            <a:extLst>
              <a:ext uri="{FF2B5EF4-FFF2-40B4-BE49-F238E27FC236}">
                <a16:creationId xmlns:a16="http://schemas.microsoft.com/office/drawing/2014/main" id="{C694089F-7E21-4B76-8962-9ADBDFB2EA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012" name="灯片编号占位符 3">
            <a:extLst>
              <a:ext uri="{FF2B5EF4-FFF2-40B4-BE49-F238E27FC236}">
                <a16:creationId xmlns:a16="http://schemas.microsoft.com/office/drawing/2014/main" id="{1B0532B3-8DAF-47CE-91BF-50B87E84A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B1ECBF-00E3-461C-9DFF-61AFBAF9F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7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DFEF1-F9D5-4EDA-A1B8-85F69700C4B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54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DFEF1-F9D5-4EDA-A1B8-85F69700C4B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875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DFEF1-F9D5-4EDA-A1B8-85F69700C4B7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38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2DFEF1-F9D5-4EDA-A1B8-85F69700C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306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DFEF1-F9D5-4EDA-A1B8-85F69700C4B7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238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幻灯片图像占位符 1">
            <a:extLst>
              <a:ext uri="{FF2B5EF4-FFF2-40B4-BE49-F238E27FC236}">
                <a16:creationId xmlns:a16="http://schemas.microsoft.com/office/drawing/2014/main" id="{732BF66A-02A6-43E5-AB0A-C0A721959A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备注占位符 2">
            <a:extLst>
              <a:ext uri="{FF2B5EF4-FFF2-40B4-BE49-F238E27FC236}">
                <a16:creationId xmlns:a16="http://schemas.microsoft.com/office/drawing/2014/main" id="{E3310AC9-00DD-4043-89DB-5422BBF4DD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indent="304800" algn="just">
              <a:lnSpc>
                <a:spcPts val="2000"/>
              </a:lnSpc>
            </a:pPr>
            <a:endParaRPr lang="zh-CN" altLang="en-US"/>
          </a:p>
        </p:txBody>
      </p:sp>
      <p:sp>
        <p:nvSpPr>
          <p:cNvPr id="134148" name="灯片编号占位符 3">
            <a:extLst>
              <a:ext uri="{FF2B5EF4-FFF2-40B4-BE49-F238E27FC236}">
                <a16:creationId xmlns:a16="http://schemas.microsoft.com/office/drawing/2014/main" id="{535A78D3-6FD3-472C-8193-5C5D8DFB9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F6480-3DB0-4308-9777-84C38F634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幻灯片图像占位符 1">
            <a:extLst>
              <a:ext uri="{FF2B5EF4-FFF2-40B4-BE49-F238E27FC236}">
                <a16:creationId xmlns:a16="http://schemas.microsoft.com/office/drawing/2014/main" id="{F5F380AB-E8B5-473D-9281-E96643019A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备注占位符 2">
            <a:extLst>
              <a:ext uri="{FF2B5EF4-FFF2-40B4-BE49-F238E27FC236}">
                <a16:creationId xmlns:a16="http://schemas.microsoft.com/office/drawing/2014/main" id="{C694089F-7E21-4B76-8962-9ADBDFB2EA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012" name="灯片编号占位符 3">
            <a:extLst>
              <a:ext uri="{FF2B5EF4-FFF2-40B4-BE49-F238E27FC236}">
                <a16:creationId xmlns:a16="http://schemas.microsoft.com/office/drawing/2014/main" id="{1B0532B3-8DAF-47CE-91BF-50B87E84A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B1ECBF-00E3-461C-9DFF-61AFBAF9F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191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幻灯片图像占位符 1">
            <a:extLst>
              <a:ext uri="{FF2B5EF4-FFF2-40B4-BE49-F238E27FC236}">
                <a16:creationId xmlns:a16="http://schemas.microsoft.com/office/drawing/2014/main" id="{F5F380AB-E8B5-473D-9281-E96643019A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备注占位符 2">
            <a:extLst>
              <a:ext uri="{FF2B5EF4-FFF2-40B4-BE49-F238E27FC236}">
                <a16:creationId xmlns:a16="http://schemas.microsoft.com/office/drawing/2014/main" id="{C694089F-7E21-4B76-8962-9ADBDFB2EA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1012" name="灯片编号占位符 3">
            <a:extLst>
              <a:ext uri="{FF2B5EF4-FFF2-40B4-BE49-F238E27FC236}">
                <a16:creationId xmlns:a16="http://schemas.microsoft.com/office/drawing/2014/main" id="{1B0532B3-8DAF-47CE-91BF-50B87E84A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B1ECBF-00E3-461C-9DFF-61AFBAF9F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14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5AAE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 3"/>
          <p:cNvSpPr>
            <a:spLocks/>
          </p:cNvSpPr>
          <p:nvPr/>
        </p:nvSpPr>
        <p:spPr bwMode="gray">
          <a:xfrm>
            <a:off x="-11113" y="280988"/>
            <a:ext cx="9155113" cy="1620837"/>
          </a:xfrm>
          <a:custGeom>
            <a:avLst/>
            <a:gdLst>
              <a:gd name="T0" fmla="*/ 15120938 w 5767"/>
              <a:gd name="T1" fmla="*/ 274696153 h 1021"/>
              <a:gd name="T2" fmla="*/ 2147483647 w 5767"/>
              <a:gd name="T3" fmla="*/ 115927152 h 1021"/>
              <a:gd name="T4" fmla="*/ 2147483647 w 5767"/>
              <a:gd name="T5" fmla="*/ 642638852 h 1021"/>
              <a:gd name="T6" fmla="*/ 2147483647 w 5767"/>
              <a:gd name="T7" fmla="*/ 0 h 1021"/>
              <a:gd name="T8" fmla="*/ 2147483647 w 5767"/>
              <a:gd name="T9" fmla="*/ 1955640647 h 1021"/>
              <a:gd name="T10" fmla="*/ 2147483647 w 5767"/>
              <a:gd name="T11" fmla="*/ 2094248404 h 1021"/>
              <a:gd name="T12" fmla="*/ 2147483647 w 5767"/>
              <a:gd name="T13" fmla="*/ 1698584789 h 1021"/>
              <a:gd name="T14" fmla="*/ 35282189 w 5767"/>
              <a:gd name="T15" fmla="*/ 2147483647 h 1021"/>
              <a:gd name="T16" fmla="*/ 15120938 w 5767"/>
              <a:gd name="T17" fmla="*/ 274696153 h 10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67" h="1021">
                <a:moveTo>
                  <a:pt x="6" y="109"/>
                </a:moveTo>
                <a:cubicBezTo>
                  <a:pt x="144" y="93"/>
                  <a:pt x="626" y="42"/>
                  <a:pt x="1427" y="46"/>
                </a:cubicBezTo>
                <a:cubicBezTo>
                  <a:pt x="2228" y="50"/>
                  <a:pt x="3321" y="224"/>
                  <a:pt x="4032" y="255"/>
                </a:cubicBezTo>
                <a:cubicBezTo>
                  <a:pt x="4742" y="286"/>
                  <a:pt x="5649" y="91"/>
                  <a:pt x="5767" y="0"/>
                </a:cubicBezTo>
                <a:lnTo>
                  <a:pt x="5767" y="776"/>
                </a:lnTo>
                <a:cubicBezTo>
                  <a:pt x="4948" y="879"/>
                  <a:pt x="4543" y="844"/>
                  <a:pt x="4065" y="831"/>
                </a:cubicBezTo>
                <a:cubicBezTo>
                  <a:pt x="3587" y="818"/>
                  <a:pt x="2973" y="694"/>
                  <a:pt x="1984" y="674"/>
                </a:cubicBezTo>
                <a:cubicBezTo>
                  <a:pt x="995" y="654"/>
                  <a:pt x="28" y="969"/>
                  <a:pt x="14" y="995"/>
                </a:cubicBezTo>
                <a:cubicBezTo>
                  <a:pt x="0" y="1021"/>
                  <a:pt x="6" y="255"/>
                  <a:pt x="6" y="109"/>
                </a:cubicBezTo>
                <a:close/>
              </a:path>
            </a:pathLst>
          </a:custGeom>
          <a:solidFill>
            <a:schemeClr val="accent1">
              <a:alpha val="41176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 b="1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gray">
          <a:xfrm>
            <a:off x="-20638" y="533400"/>
            <a:ext cx="9161463" cy="1006475"/>
          </a:xfrm>
          <a:custGeom>
            <a:avLst/>
            <a:gdLst>
              <a:gd name="T0" fmla="*/ 50403128 w 5771"/>
              <a:gd name="T1" fmla="*/ 274697825 h 634"/>
              <a:gd name="T2" fmla="*/ 2147483647 w 5771"/>
              <a:gd name="T3" fmla="*/ 7561263 h 634"/>
              <a:gd name="T4" fmla="*/ 2147483647 w 5771"/>
              <a:gd name="T5" fmla="*/ 372983125 h 634"/>
              <a:gd name="T6" fmla="*/ 2147483647 w 5771"/>
              <a:gd name="T7" fmla="*/ 93246575 h 634"/>
              <a:gd name="T8" fmla="*/ 2147483647 w 5771"/>
              <a:gd name="T9" fmla="*/ 1403727825 h 634"/>
              <a:gd name="T10" fmla="*/ 2147483647 w 5771"/>
              <a:gd name="T11" fmla="*/ 1491932500 h 634"/>
              <a:gd name="T12" fmla="*/ 2147483647 w 5771"/>
              <a:gd name="T13" fmla="*/ 1149191250 h 634"/>
              <a:gd name="T14" fmla="*/ 15120938 w 5771"/>
              <a:gd name="T15" fmla="*/ 1562496875 h 634"/>
              <a:gd name="T16" fmla="*/ 50403128 w 5771"/>
              <a:gd name="T17" fmla="*/ 274697825 h 6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1" h="634">
                <a:moveTo>
                  <a:pt x="20" y="109"/>
                </a:moveTo>
                <a:cubicBezTo>
                  <a:pt x="26" y="109"/>
                  <a:pt x="645" y="0"/>
                  <a:pt x="1442" y="3"/>
                </a:cubicBezTo>
                <a:cubicBezTo>
                  <a:pt x="2239" y="6"/>
                  <a:pt x="3443" y="123"/>
                  <a:pt x="4150" y="148"/>
                </a:cubicBezTo>
                <a:cubicBezTo>
                  <a:pt x="4858" y="173"/>
                  <a:pt x="5633" y="63"/>
                  <a:pt x="5771" y="37"/>
                </a:cubicBezTo>
                <a:lnTo>
                  <a:pt x="5771" y="557"/>
                </a:lnTo>
                <a:cubicBezTo>
                  <a:pt x="4926" y="634"/>
                  <a:pt x="4422" y="612"/>
                  <a:pt x="3942" y="592"/>
                </a:cubicBezTo>
                <a:cubicBezTo>
                  <a:pt x="3463" y="572"/>
                  <a:pt x="2588" y="450"/>
                  <a:pt x="1839" y="456"/>
                </a:cubicBezTo>
                <a:cubicBezTo>
                  <a:pt x="1182" y="455"/>
                  <a:pt x="0" y="618"/>
                  <a:pt x="6" y="620"/>
                </a:cubicBezTo>
                <a:cubicBezTo>
                  <a:pt x="12" y="621"/>
                  <a:pt x="14" y="109"/>
                  <a:pt x="20" y="109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 b="1">
              <a:solidFill>
                <a:srgbClr val="000000"/>
              </a:solidFill>
              <a:latin typeface="+mn-lt"/>
              <a:ea typeface="+mn-ea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8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1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4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灯片编号占位符 28"/>
          <p:cNvSpPr txBox="1">
            <a:spLocks/>
          </p:cNvSpPr>
          <p:nvPr userDrawn="1"/>
        </p:nvSpPr>
        <p:spPr>
          <a:xfrm>
            <a:off x="146050" y="6210300"/>
            <a:ext cx="457200" cy="4572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A56B276-A435-4A3D-9108-31F280DEE015}" type="slidenum">
              <a:rPr lang="zh-CN" altLang="en-US" smtClean="0"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>
              <a:latin typeface="+mn-lt"/>
              <a:ea typeface="+mn-ea"/>
            </a:endParaRPr>
          </a:p>
        </p:txBody>
      </p:sp>
      <p:pic>
        <p:nvPicPr>
          <p:cNvPr id="18" name="Picture 6" descr="http://m.qulecheng.com/full/1ea/5ca/2dd/b4db8c06b60ea71f4cd1b8f75211ff4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57191"/>
            <a:ext cx="2553767" cy="1700809"/>
          </a:xfrm>
          <a:prstGeom prst="snip1Rect">
            <a:avLst>
              <a:gd name="adj" fmla="val 50000"/>
            </a:avLst>
          </a:prstGeom>
          <a:noFill/>
        </p:spPr>
      </p:pic>
      <p:pic>
        <p:nvPicPr>
          <p:cNvPr id="19" name="Picture 4" descr="C:\Documents and Settings\Administrator\桌面\素材\miaoyu1.png"/>
          <p:cNvPicPr>
            <a:picLocks noChangeAspect="1" noChangeArrowheads="1"/>
          </p:cNvPicPr>
          <p:nvPr userDrawn="1"/>
        </p:nvPicPr>
        <p:blipFill>
          <a:blip r:embed="rId6" cstate="print"/>
          <a:srcRect l="2333"/>
          <a:stretch>
            <a:fillRect/>
          </a:stretch>
        </p:blipFill>
        <p:spPr bwMode="auto">
          <a:xfrm>
            <a:off x="7092950" y="0"/>
            <a:ext cx="20447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EAE9B27-D13B-409C-B75E-E3EEA1737E3E}" type="datetimeFigureOut">
              <a:rPr lang="zh-CN" altLang="en-US"/>
              <a:pPr>
                <a:defRPr/>
              </a:pPr>
              <a:t>2019/10/16</a:t>
            </a:fld>
            <a:endParaRPr lang="zh-CN" altLang="en-US"/>
          </a:p>
        </p:txBody>
      </p:sp>
      <p:sp>
        <p:nvSpPr>
          <p:cNvPr id="2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7E30376-9617-4275-A94E-5F360479AB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 userDrawn="1"/>
        </p:nvSpPr>
        <p:spPr bwMode="gray">
          <a:xfrm>
            <a:off x="-9525" y="1447800"/>
            <a:ext cx="9164638" cy="3832225"/>
          </a:xfrm>
          <a:custGeom>
            <a:avLst/>
            <a:gdLst>
              <a:gd name="T0" fmla="*/ 30241877 w 5773"/>
              <a:gd name="T1" fmla="*/ 312499375 h 2414"/>
              <a:gd name="T2" fmla="*/ 2147483647 w 5773"/>
              <a:gd name="T3" fmla="*/ 30241875 h 2414"/>
              <a:gd name="T4" fmla="*/ 2147483647 w 5773"/>
              <a:gd name="T5" fmla="*/ 1464211575 h 2414"/>
              <a:gd name="T6" fmla="*/ 2147483647 w 5773"/>
              <a:gd name="T7" fmla="*/ 297378438 h 2414"/>
              <a:gd name="T8" fmla="*/ 2147483647 w 5773"/>
              <a:gd name="T9" fmla="*/ 2147483647 h 2414"/>
              <a:gd name="T10" fmla="*/ 2147483647 w 5773"/>
              <a:gd name="T11" fmla="*/ 2147483647 h 2414"/>
              <a:gd name="T12" fmla="*/ 2147483647 w 5773"/>
              <a:gd name="T13" fmla="*/ 2147483647 h 2414"/>
              <a:gd name="T14" fmla="*/ 15120938 w 5773"/>
              <a:gd name="T15" fmla="*/ 2147483647 h 2414"/>
              <a:gd name="T16" fmla="*/ 30241877 w 5773"/>
              <a:gd name="T17" fmla="*/ 312499375 h 24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3" h="2414">
                <a:moveTo>
                  <a:pt x="12" y="124"/>
                </a:moveTo>
                <a:cubicBezTo>
                  <a:pt x="150" y="76"/>
                  <a:pt x="581" y="0"/>
                  <a:pt x="1381" y="12"/>
                </a:cubicBezTo>
                <a:cubicBezTo>
                  <a:pt x="2181" y="23"/>
                  <a:pt x="3370" y="437"/>
                  <a:pt x="4064" y="581"/>
                </a:cubicBezTo>
                <a:cubicBezTo>
                  <a:pt x="4758" y="725"/>
                  <a:pt x="5635" y="219"/>
                  <a:pt x="5773" y="118"/>
                </a:cubicBezTo>
                <a:lnTo>
                  <a:pt x="5766" y="2151"/>
                </a:lnTo>
                <a:cubicBezTo>
                  <a:pt x="4994" y="2407"/>
                  <a:pt x="4326" y="2311"/>
                  <a:pt x="3966" y="2263"/>
                </a:cubicBezTo>
                <a:cubicBezTo>
                  <a:pt x="3606" y="2215"/>
                  <a:pt x="2715" y="1873"/>
                  <a:pt x="1963" y="1897"/>
                </a:cubicBezTo>
                <a:cubicBezTo>
                  <a:pt x="1305" y="1893"/>
                  <a:pt x="0" y="2402"/>
                  <a:pt x="6" y="2407"/>
                </a:cubicBezTo>
                <a:cubicBezTo>
                  <a:pt x="12" y="2414"/>
                  <a:pt x="12" y="568"/>
                  <a:pt x="12" y="124"/>
                </a:cubicBezTo>
                <a:close/>
              </a:path>
            </a:pathLst>
          </a:custGeom>
          <a:solidFill>
            <a:schemeClr val="accent1">
              <a:alpha val="41176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b="1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7086600" y="1947863"/>
            <a:ext cx="533400" cy="533400"/>
            <a:chOff x="4752" y="1200"/>
            <a:chExt cx="288" cy="288"/>
          </a:xfrm>
        </p:grpSpPr>
        <p:sp>
          <p:nvSpPr>
            <p:cNvPr id="6" name="Oval 5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7620000" y="1371600"/>
            <a:ext cx="914400" cy="914400"/>
            <a:chOff x="4992" y="816"/>
            <a:chExt cx="576" cy="576"/>
          </a:xfrm>
        </p:grpSpPr>
        <p:sp>
          <p:nvSpPr>
            <p:cNvPr id="9" name="Oval 8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04800" y="3429000"/>
            <a:ext cx="1295400" cy="1371600"/>
            <a:chOff x="4992" y="816"/>
            <a:chExt cx="576" cy="576"/>
          </a:xfrm>
        </p:grpSpPr>
        <p:sp>
          <p:nvSpPr>
            <p:cNvPr id="12" name="Oval 11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47813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87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1143000" y="2590800"/>
            <a:ext cx="7086600" cy="1012825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68724" name="Rectangle 20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295400" y="3581400"/>
            <a:ext cx="67056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/>
            </a:lvl1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/>
            </a:lvl1pPr>
          </a:lstStyle>
          <a:p>
            <a:pPr>
              <a:defRPr/>
            </a:pPr>
            <a:fld id="{F3370CF0-1703-4D3C-A57F-4652BD1CA59C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ADMINI~1\APPLIC~1\360se6\USERDA~1\Temp\201206~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6165850"/>
            <a:ext cx="39243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5">
              <a:lumMod val="25000"/>
            </a:schemeClr>
          </a:solidFill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DBFCD2-70BC-4041-8000-F6938209D27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6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9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2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C2C6F2-2821-470A-932E-601FB86D814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6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7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0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3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7A55DB-858B-4E83-A603-60737DF6BD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0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9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2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5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7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189089-7596-46FE-AEE4-0719F2F9E9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4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5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8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1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3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34E15D-FF84-48E0-A1EA-EE7F7B6A8E3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8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4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7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0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E37FDE-A49A-4B5A-9211-CBB49D57DB9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2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7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0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3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55ABE3-D5E3-40B5-B4AF-D1791AB831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6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7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0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3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009755-F8AC-44AA-A664-3C3D35A049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0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6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9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2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56BBDA-79F1-449E-8E4D-AD9E157940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4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6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9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2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6B0049-7D16-41B3-A96A-7D832F369D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8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6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9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12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3914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495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ED7A2F-BAD5-4B0B-8913-03EDC3B2B1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 userDrawn="1"/>
        </p:nvSpPr>
        <p:spPr bwMode="gray">
          <a:xfrm>
            <a:off x="-9525" y="1447802"/>
            <a:ext cx="9164638" cy="3832225"/>
          </a:xfrm>
          <a:custGeom>
            <a:avLst/>
            <a:gdLst>
              <a:gd name="T0" fmla="*/ 30241877 w 5773"/>
              <a:gd name="T1" fmla="*/ 312499375 h 2414"/>
              <a:gd name="T2" fmla="*/ 2147483647 w 5773"/>
              <a:gd name="T3" fmla="*/ 30241875 h 2414"/>
              <a:gd name="T4" fmla="*/ 2147483647 w 5773"/>
              <a:gd name="T5" fmla="*/ 1464211575 h 2414"/>
              <a:gd name="T6" fmla="*/ 2147483647 w 5773"/>
              <a:gd name="T7" fmla="*/ 297378438 h 2414"/>
              <a:gd name="T8" fmla="*/ 2147483647 w 5773"/>
              <a:gd name="T9" fmla="*/ 2147483647 h 2414"/>
              <a:gd name="T10" fmla="*/ 2147483647 w 5773"/>
              <a:gd name="T11" fmla="*/ 2147483647 h 2414"/>
              <a:gd name="T12" fmla="*/ 2147483647 w 5773"/>
              <a:gd name="T13" fmla="*/ 2147483647 h 2414"/>
              <a:gd name="T14" fmla="*/ 15120938 w 5773"/>
              <a:gd name="T15" fmla="*/ 2147483647 h 2414"/>
              <a:gd name="T16" fmla="*/ 30241877 w 5773"/>
              <a:gd name="T17" fmla="*/ 312499375 h 24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3" h="2414">
                <a:moveTo>
                  <a:pt x="12" y="124"/>
                </a:moveTo>
                <a:cubicBezTo>
                  <a:pt x="150" y="76"/>
                  <a:pt x="581" y="0"/>
                  <a:pt x="1381" y="12"/>
                </a:cubicBezTo>
                <a:cubicBezTo>
                  <a:pt x="2181" y="23"/>
                  <a:pt x="3370" y="437"/>
                  <a:pt x="4064" y="581"/>
                </a:cubicBezTo>
                <a:cubicBezTo>
                  <a:pt x="4758" y="725"/>
                  <a:pt x="5635" y="219"/>
                  <a:pt x="5773" y="118"/>
                </a:cubicBezTo>
                <a:lnTo>
                  <a:pt x="5766" y="2151"/>
                </a:lnTo>
                <a:cubicBezTo>
                  <a:pt x="4994" y="2407"/>
                  <a:pt x="4326" y="2311"/>
                  <a:pt x="3966" y="2263"/>
                </a:cubicBezTo>
                <a:cubicBezTo>
                  <a:pt x="3606" y="2215"/>
                  <a:pt x="2715" y="1873"/>
                  <a:pt x="1963" y="1897"/>
                </a:cubicBezTo>
                <a:cubicBezTo>
                  <a:pt x="1305" y="1893"/>
                  <a:pt x="0" y="2402"/>
                  <a:pt x="6" y="2407"/>
                </a:cubicBezTo>
                <a:cubicBezTo>
                  <a:pt x="12" y="2414"/>
                  <a:pt x="12" y="568"/>
                  <a:pt x="12" y="124"/>
                </a:cubicBezTo>
                <a:close/>
              </a:path>
            </a:pathLst>
          </a:custGeom>
          <a:solidFill>
            <a:schemeClr val="accent1">
              <a:alpha val="41176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 b="1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7086600" y="1947863"/>
            <a:ext cx="533400" cy="533400"/>
            <a:chOff x="4752" y="1200"/>
            <a:chExt cx="288" cy="288"/>
          </a:xfrm>
        </p:grpSpPr>
        <p:sp>
          <p:nvSpPr>
            <p:cNvPr id="6" name="Oval 5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7620000" y="1371600"/>
            <a:ext cx="914400" cy="914400"/>
            <a:chOff x="4992" y="816"/>
            <a:chExt cx="576" cy="576"/>
          </a:xfrm>
        </p:grpSpPr>
        <p:sp>
          <p:nvSpPr>
            <p:cNvPr id="9" name="Oval 8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 userDrawn="1"/>
        </p:nvGrpSpPr>
        <p:grpSpPr bwMode="auto">
          <a:xfrm>
            <a:off x="304800" y="3429000"/>
            <a:ext cx="1295400" cy="1371600"/>
            <a:chOff x="4992" y="816"/>
            <a:chExt cx="576" cy="576"/>
          </a:xfrm>
        </p:grpSpPr>
        <p:sp>
          <p:nvSpPr>
            <p:cNvPr id="12" name="Oval 11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"/>
            <a:ext cx="1547813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87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1143000" y="2590802"/>
            <a:ext cx="7086600" cy="1012825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68724" name="Rectangle 20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295400" y="3581400"/>
            <a:ext cx="67056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500"/>
            </a:lvl1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2"/>
            <a:ext cx="21336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9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2"/>
            <a:ext cx="28956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9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2"/>
            <a:ext cx="21336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900"/>
            </a:lvl1pPr>
          </a:lstStyle>
          <a:p>
            <a:pPr>
              <a:defRPr/>
            </a:pPr>
            <a:fld id="{F3370CF0-1703-4D3C-A57F-4652BD1CA59C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87853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ADMINI~1\APPLIC~1\360se6\USERDA~1\Temp\201206~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6165850"/>
            <a:ext cx="39243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5">
              <a:lumMod val="25000"/>
            </a:schemeClr>
          </a:solidFill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DBFCD2-70BC-4041-8000-F6938209D27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7183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8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6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9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2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AC2C6F2-2821-470A-932E-601FB86D814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8376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2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7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0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3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495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495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7A55DB-858B-4E83-A603-60737DF6BD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7731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6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9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2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3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5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7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5189089-7596-46FE-AEE4-0719F2F9E9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558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30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5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8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1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2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3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34E15D-FF84-48E0-A1EA-EE7F7B6A8E3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0292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4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4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7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0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12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E37FDE-A49A-4B5A-9211-CBB49D57DB9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5819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8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7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0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3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55ABE3-D5E3-40B5-B4AF-D1791AB831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1410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02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7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0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3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009755-F8AC-44AA-A664-3C3D35A049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8849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6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6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9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2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56BBDA-79F1-449E-8E4D-AD9E157940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8164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50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6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9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2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6B0049-7D16-41B3-A96A-7D832F369D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7869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4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6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9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2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3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85801"/>
            <a:ext cx="73914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495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14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ED7A2F-BAD5-4B0B-8913-03EDC3B2B1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7371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8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5AAE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 3"/>
          <p:cNvSpPr>
            <a:spLocks/>
          </p:cNvSpPr>
          <p:nvPr/>
        </p:nvSpPr>
        <p:spPr bwMode="gray">
          <a:xfrm>
            <a:off x="-11113" y="280990"/>
            <a:ext cx="9155113" cy="1620837"/>
          </a:xfrm>
          <a:custGeom>
            <a:avLst/>
            <a:gdLst>
              <a:gd name="T0" fmla="*/ 15120938 w 5767"/>
              <a:gd name="T1" fmla="*/ 274696153 h 1021"/>
              <a:gd name="T2" fmla="*/ 2147483647 w 5767"/>
              <a:gd name="T3" fmla="*/ 115927152 h 1021"/>
              <a:gd name="T4" fmla="*/ 2147483647 w 5767"/>
              <a:gd name="T5" fmla="*/ 642638852 h 1021"/>
              <a:gd name="T6" fmla="*/ 2147483647 w 5767"/>
              <a:gd name="T7" fmla="*/ 0 h 1021"/>
              <a:gd name="T8" fmla="*/ 2147483647 w 5767"/>
              <a:gd name="T9" fmla="*/ 1955640647 h 1021"/>
              <a:gd name="T10" fmla="*/ 2147483647 w 5767"/>
              <a:gd name="T11" fmla="*/ 2094248404 h 1021"/>
              <a:gd name="T12" fmla="*/ 2147483647 w 5767"/>
              <a:gd name="T13" fmla="*/ 1698584789 h 1021"/>
              <a:gd name="T14" fmla="*/ 35282189 w 5767"/>
              <a:gd name="T15" fmla="*/ 2147483647 h 1021"/>
              <a:gd name="T16" fmla="*/ 15120938 w 5767"/>
              <a:gd name="T17" fmla="*/ 274696153 h 102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67" h="1021">
                <a:moveTo>
                  <a:pt x="6" y="109"/>
                </a:moveTo>
                <a:cubicBezTo>
                  <a:pt x="144" y="93"/>
                  <a:pt x="626" y="42"/>
                  <a:pt x="1427" y="46"/>
                </a:cubicBezTo>
                <a:cubicBezTo>
                  <a:pt x="2228" y="50"/>
                  <a:pt x="3321" y="224"/>
                  <a:pt x="4032" y="255"/>
                </a:cubicBezTo>
                <a:cubicBezTo>
                  <a:pt x="4742" y="286"/>
                  <a:pt x="5649" y="91"/>
                  <a:pt x="5767" y="0"/>
                </a:cubicBezTo>
                <a:lnTo>
                  <a:pt x="5767" y="776"/>
                </a:lnTo>
                <a:cubicBezTo>
                  <a:pt x="4948" y="879"/>
                  <a:pt x="4543" y="844"/>
                  <a:pt x="4065" y="831"/>
                </a:cubicBezTo>
                <a:cubicBezTo>
                  <a:pt x="3587" y="818"/>
                  <a:pt x="2973" y="694"/>
                  <a:pt x="1984" y="674"/>
                </a:cubicBezTo>
                <a:cubicBezTo>
                  <a:pt x="995" y="654"/>
                  <a:pt x="28" y="969"/>
                  <a:pt x="14" y="995"/>
                </a:cubicBezTo>
                <a:cubicBezTo>
                  <a:pt x="0" y="1021"/>
                  <a:pt x="6" y="255"/>
                  <a:pt x="6" y="109"/>
                </a:cubicBezTo>
                <a:close/>
              </a:path>
            </a:pathLst>
          </a:custGeom>
          <a:solidFill>
            <a:schemeClr val="accent1">
              <a:alpha val="41176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 b="1">
              <a:solidFill>
                <a:srgbClr val="000000"/>
              </a:solidFill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gray">
          <a:xfrm>
            <a:off x="-20638" y="533402"/>
            <a:ext cx="9161463" cy="1006475"/>
          </a:xfrm>
          <a:custGeom>
            <a:avLst/>
            <a:gdLst>
              <a:gd name="T0" fmla="*/ 50403128 w 5771"/>
              <a:gd name="T1" fmla="*/ 274697825 h 634"/>
              <a:gd name="T2" fmla="*/ 2147483647 w 5771"/>
              <a:gd name="T3" fmla="*/ 7561263 h 634"/>
              <a:gd name="T4" fmla="*/ 2147483647 w 5771"/>
              <a:gd name="T5" fmla="*/ 372983125 h 634"/>
              <a:gd name="T6" fmla="*/ 2147483647 w 5771"/>
              <a:gd name="T7" fmla="*/ 93246575 h 634"/>
              <a:gd name="T8" fmla="*/ 2147483647 w 5771"/>
              <a:gd name="T9" fmla="*/ 1403727825 h 634"/>
              <a:gd name="T10" fmla="*/ 2147483647 w 5771"/>
              <a:gd name="T11" fmla="*/ 1491932500 h 634"/>
              <a:gd name="T12" fmla="*/ 2147483647 w 5771"/>
              <a:gd name="T13" fmla="*/ 1149191250 h 634"/>
              <a:gd name="T14" fmla="*/ 15120938 w 5771"/>
              <a:gd name="T15" fmla="*/ 1562496875 h 634"/>
              <a:gd name="T16" fmla="*/ 50403128 w 5771"/>
              <a:gd name="T17" fmla="*/ 274697825 h 6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1" h="634">
                <a:moveTo>
                  <a:pt x="20" y="109"/>
                </a:moveTo>
                <a:cubicBezTo>
                  <a:pt x="26" y="109"/>
                  <a:pt x="645" y="0"/>
                  <a:pt x="1442" y="3"/>
                </a:cubicBezTo>
                <a:cubicBezTo>
                  <a:pt x="2239" y="6"/>
                  <a:pt x="3443" y="123"/>
                  <a:pt x="4150" y="148"/>
                </a:cubicBezTo>
                <a:cubicBezTo>
                  <a:pt x="4858" y="173"/>
                  <a:pt x="5633" y="63"/>
                  <a:pt x="5771" y="37"/>
                </a:cubicBezTo>
                <a:lnTo>
                  <a:pt x="5771" y="557"/>
                </a:lnTo>
                <a:cubicBezTo>
                  <a:pt x="4926" y="634"/>
                  <a:pt x="4422" y="612"/>
                  <a:pt x="3942" y="592"/>
                </a:cubicBezTo>
                <a:cubicBezTo>
                  <a:pt x="3463" y="572"/>
                  <a:pt x="2588" y="450"/>
                  <a:pt x="1839" y="456"/>
                </a:cubicBezTo>
                <a:cubicBezTo>
                  <a:pt x="1182" y="455"/>
                  <a:pt x="0" y="618"/>
                  <a:pt x="6" y="620"/>
                </a:cubicBezTo>
                <a:cubicBezTo>
                  <a:pt x="12" y="621"/>
                  <a:pt x="14" y="109"/>
                  <a:pt x="20" y="109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350" b="1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8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1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14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7" name="灯片编号占位符 28"/>
          <p:cNvSpPr txBox="1">
            <a:spLocks/>
          </p:cNvSpPr>
          <p:nvPr userDrawn="1"/>
        </p:nvSpPr>
        <p:spPr>
          <a:xfrm>
            <a:off x="146050" y="6210300"/>
            <a:ext cx="457200" cy="4572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r">
              <a:defRPr/>
            </a:pPr>
            <a:fld id="{BA56B276-A435-4A3D-9108-31F280DEE015}" type="slidenum">
              <a:rPr lang="zh-CN" altLang="en-US" sz="1050" smtClean="0"/>
              <a:pPr algn="r">
                <a:defRPr/>
              </a:pPr>
              <a:t>‹#›</a:t>
            </a:fld>
            <a:endParaRPr lang="zh-CN" altLang="en-US" sz="1050"/>
          </a:p>
        </p:txBody>
      </p:sp>
      <p:pic>
        <p:nvPicPr>
          <p:cNvPr id="18" name="Picture 6" descr="http://m.qulecheng.com/full/1ea/5ca/2dd/b4db8c06b60ea71f4cd1b8f75211ff4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5157193"/>
            <a:ext cx="2553767" cy="1700809"/>
          </a:xfrm>
          <a:prstGeom prst="snip1Rect">
            <a:avLst>
              <a:gd name="adj" fmla="val 50000"/>
            </a:avLst>
          </a:prstGeom>
          <a:noFill/>
        </p:spPr>
      </p:pic>
      <p:pic>
        <p:nvPicPr>
          <p:cNvPr id="19" name="Picture 4" descr="C:\Documents and Settings\Administrator\桌面\素材\miaoyu1.png"/>
          <p:cNvPicPr>
            <a:picLocks noChangeAspect="1" noChangeArrowheads="1"/>
          </p:cNvPicPr>
          <p:nvPr userDrawn="1"/>
        </p:nvPicPr>
        <p:blipFill>
          <a:blip r:embed="rId6" cstate="print"/>
          <a:srcRect l="2333"/>
          <a:stretch>
            <a:fillRect/>
          </a:stretch>
        </p:blipFill>
        <p:spPr bwMode="auto">
          <a:xfrm>
            <a:off x="7092951" y="0"/>
            <a:ext cx="20447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EAE9B27-D13B-409C-B75E-E3EEA1737E3E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2019/10/16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7E30376-9617-4275-A94E-5F360479ABF5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58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9488EE9F-F25F-4D64-8513-BE3227C938DA}"/>
              </a:ext>
            </a:extLst>
          </p:cNvPr>
          <p:cNvSpPr>
            <a:spLocks/>
          </p:cNvSpPr>
          <p:nvPr userDrawn="1"/>
        </p:nvSpPr>
        <p:spPr bwMode="gray">
          <a:xfrm>
            <a:off x="-9525" y="1447801"/>
            <a:ext cx="9164638" cy="3832225"/>
          </a:xfrm>
          <a:custGeom>
            <a:avLst/>
            <a:gdLst>
              <a:gd name="T0" fmla="*/ 30241877 w 5773"/>
              <a:gd name="T1" fmla="*/ 312499375 h 2414"/>
              <a:gd name="T2" fmla="*/ 2147483647 w 5773"/>
              <a:gd name="T3" fmla="*/ 30241875 h 2414"/>
              <a:gd name="T4" fmla="*/ 2147483647 w 5773"/>
              <a:gd name="T5" fmla="*/ 1464211575 h 2414"/>
              <a:gd name="T6" fmla="*/ 2147483647 w 5773"/>
              <a:gd name="T7" fmla="*/ 297378438 h 2414"/>
              <a:gd name="T8" fmla="*/ 2147483647 w 5773"/>
              <a:gd name="T9" fmla="*/ 2147483647 h 2414"/>
              <a:gd name="T10" fmla="*/ 2147483647 w 5773"/>
              <a:gd name="T11" fmla="*/ 2147483647 h 2414"/>
              <a:gd name="T12" fmla="*/ 2147483647 w 5773"/>
              <a:gd name="T13" fmla="*/ 2147483647 h 2414"/>
              <a:gd name="T14" fmla="*/ 15120938 w 5773"/>
              <a:gd name="T15" fmla="*/ 2147483647 h 2414"/>
              <a:gd name="T16" fmla="*/ 30241877 w 5773"/>
              <a:gd name="T17" fmla="*/ 312499375 h 24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773" h="2414">
                <a:moveTo>
                  <a:pt x="12" y="124"/>
                </a:moveTo>
                <a:cubicBezTo>
                  <a:pt x="150" y="76"/>
                  <a:pt x="581" y="0"/>
                  <a:pt x="1381" y="12"/>
                </a:cubicBezTo>
                <a:cubicBezTo>
                  <a:pt x="2181" y="23"/>
                  <a:pt x="3370" y="437"/>
                  <a:pt x="4064" y="581"/>
                </a:cubicBezTo>
                <a:cubicBezTo>
                  <a:pt x="4758" y="725"/>
                  <a:pt x="5635" y="219"/>
                  <a:pt x="5773" y="118"/>
                </a:cubicBezTo>
                <a:lnTo>
                  <a:pt x="5766" y="2151"/>
                </a:lnTo>
                <a:cubicBezTo>
                  <a:pt x="4994" y="2407"/>
                  <a:pt x="4326" y="2311"/>
                  <a:pt x="3966" y="2263"/>
                </a:cubicBezTo>
                <a:cubicBezTo>
                  <a:pt x="3606" y="2215"/>
                  <a:pt x="2715" y="1873"/>
                  <a:pt x="1963" y="1897"/>
                </a:cubicBezTo>
                <a:cubicBezTo>
                  <a:pt x="1305" y="1893"/>
                  <a:pt x="0" y="2402"/>
                  <a:pt x="6" y="2407"/>
                </a:cubicBezTo>
                <a:cubicBezTo>
                  <a:pt x="12" y="2414"/>
                  <a:pt x="12" y="568"/>
                  <a:pt x="12" y="124"/>
                </a:cubicBezTo>
                <a:close/>
              </a:path>
            </a:pathLst>
          </a:custGeom>
          <a:solidFill>
            <a:schemeClr val="accent1">
              <a:alpha val="41176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kumimoji="0" lang="zh-CN" altLang="en-US" sz="1350" b="1">
              <a:solidFill>
                <a:srgbClr val="000000"/>
              </a:solidFill>
              <a:latin typeface="Arial"/>
              <a:ea typeface="宋体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2EFE20-B4AD-4A64-8BA4-55662EDCA6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086600" y="1947863"/>
            <a:ext cx="533400" cy="533400"/>
            <a:chOff x="4752" y="1200"/>
            <a:chExt cx="288" cy="28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DE13259-7428-4F33-8DCF-1BBCCE7335F4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D4167CB-CC1A-4779-9608-468423675F75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C044FB-4016-4A0A-9FD7-0B12191316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20000" y="1371600"/>
            <a:ext cx="914400" cy="914400"/>
            <a:chOff x="4992" y="816"/>
            <a:chExt cx="576" cy="57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DD51E4C-9BE8-44ED-B96F-6C7DFE97E6E4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9AF118-6D2A-4708-80B0-80E0B15B7A1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CD9116-6F79-4D8B-AAAC-DE10408E75C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04800" y="3429000"/>
            <a:ext cx="1295400" cy="1371600"/>
            <a:chOff x="4992" y="816"/>
            <a:chExt cx="576" cy="57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0261C90-797E-4BE2-A319-5DC04D44E025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6BE8123-CA06-4950-AA11-52F82BB9CA3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7DCC662-49BE-471F-AD09-60F952B027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547813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872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1143000" y="2590801"/>
            <a:ext cx="7086600" cy="1012825"/>
          </a:xfrm>
          <a:effectLst>
            <a:outerShdw dist="53882" dir="2700000" algn="ctr" rotWithShape="0">
              <a:schemeClr val="tx1"/>
            </a:outerShdw>
          </a:effectLst>
        </p:spPr>
        <p:txBody>
          <a:bodyPr/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68724" name="Rectangle 20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295400" y="3581400"/>
            <a:ext cx="67056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500"/>
            </a:lvl1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CD0BF734-B5C9-47F9-AA69-856E15D77D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1"/>
            <a:ext cx="21336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 sz="9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1CBC6F7E-EACD-4DD6-A8B0-7983F9A6E6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7001"/>
            <a:ext cx="2895600" cy="24447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 sz="9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AEA39A94-583F-4D3D-99A0-0BFEFE7E59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1"/>
            <a:ext cx="2133600" cy="244475"/>
          </a:xfrm>
        </p:spPr>
        <p:txBody>
          <a:bodyPr/>
          <a:lstStyle>
            <a:lvl1pPr>
              <a:defRPr kumimoji="1" sz="900"/>
            </a:lvl1pPr>
          </a:lstStyle>
          <a:p>
            <a:fld id="{D7B17CBF-30C9-4F42-A1BB-9503CA05A86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67324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~1\ADMINI~1\APPLIC~1\360se6\USERDA~1\Temp\201206~1.JPG">
            <a:extLst>
              <a:ext uri="{FF2B5EF4-FFF2-40B4-BE49-F238E27FC236}">
                <a16:creationId xmlns:a16="http://schemas.microsoft.com/office/drawing/2014/main" id="{9801AF92-1980-4BB4-84F9-77B0F1280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165850"/>
            <a:ext cx="3924300" cy="6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5">
              <a:lumMod val="25000"/>
            </a:schemeClr>
          </a:solidFill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FCD37E3D-F9B9-41EF-B13B-359C38861A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15D64741-53A1-484B-B75D-8A1A251169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40392200-CF44-40D1-BA18-2CF3D7C5C3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fld id="{6CCA708C-2050-48A4-AE53-9D91CE9A825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995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0F61CA41-6311-490A-A8BA-C2A1CA9616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9144000" cy="120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2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0F61CA41-6311-490A-A8BA-C2A1CA9616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120015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>
            <a:extLst>
              <a:ext uri="{FF2B5EF4-FFF2-40B4-BE49-F238E27FC236}">
                <a16:creationId xmlns:a16="http://schemas.microsoft.com/office/drawing/2014/main" id="{16F33DC7-9EFF-4541-A84B-2FDF769CFD43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5697EE64-6037-4B53-9D14-AD4D382825D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56613CDE-A2C8-4D20-A66D-1706BCF9297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8F7DDF9C-C0F6-4E94-ADD5-C15695417C48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9"/>
            <a:chOff x="4992" y="816"/>
            <a:chExt cx="576" cy="576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9777784-04B4-45C5-981F-2FA4EDFC7F9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C8A5904A-0326-4519-88DB-9DF41266697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D49619C-6E3E-4D31-8842-6B8E146922BD}"/>
              </a:ext>
            </a:extLst>
          </p:cNvPr>
          <p:cNvGrpSpPr>
            <a:grpSpLocks/>
          </p:cNvGrpSpPr>
          <p:nvPr/>
        </p:nvGrpSpPr>
        <p:grpSpPr bwMode="auto">
          <a:xfrm>
            <a:off x="171452" y="819151"/>
            <a:ext cx="720725" cy="762000"/>
            <a:chOff x="4992" y="816"/>
            <a:chExt cx="576" cy="576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567CFE71-76E6-4CB3-AEE2-09658D22490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994BF0F0-299D-40A9-AF6A-CEC782C062D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3CB4A1E9-3588-4909-B1FB-6232BD6D7C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C0AC8247-8BD5-4D7E-B8F2-9B7957701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3751BC14-6C47-48A3-9E20-CF409A585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fld id="{73F1C46F-2B29-453D-B51E-30F05D69DCC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6577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7386A50F-80B3-4D17-A9F3-B24800DEF5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9144000" cy="120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6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7386A50F-80B3-4D17-A9F3-B24800DEF5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120015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33E4803-58D4-4CE7-83BB-0E6A2C5989E5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DA3EE6-4FAB-471B-A39A-DED6422EE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0BE6CA8-5EB6-458A-8695-185B0CF113B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29C776-7477-47AC-B022-78376EFE4D3B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9"/>
            <a:chOff x="4992" y="816"/>
            <a:chExt cx="576" cy="57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ECE3C84-27D3-4115-8C3E-8DF9CBE5CDD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05EECEE-3BFB-4B47-A20F-AF52F2171F7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F99BF5-5DA2-43D5-ADEA-DA344DF8BBDC}"/>
              </a:ext>
            </a:extLst>
          </p:cNvPr>
          <p:cNvGrpSpPr>
            <a:grpSpLocks/>
          </p:cNvGrpSpPr>
          <p:nvPr/>
        </p:nvGrpSpPr>
        <p:grpSpPr bwMode="auto">
          <a:xfrm>
            <a:off x="171452" y="819151"/>
            <a:ext cx="720725" cy="762000"/>
            <a:chOff x="4992" y="816"/>
            <a:chExt cx="576" cy="57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2FB02EC-0B9F-4D51-97AF-69402C63C8C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AC7CCC5-3354-48CF-9CFB-F68DB9F758A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495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495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73CDC7BD-C71B-42C7-B4EA-3939499174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F1856439-200B-423F-B4A3-F8F8F01FB4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E905EDE7-DA2D-4179-B6A9-FA2D68C56D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fld id="{D1A6D61E-6839-4072-8963-9ABDAD5ACDC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6500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83AFB001-9C6E-4638-B273-8FB0989EB2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9144000" cy="120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50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83AFB001-9C6E-4638-B273-8FB0989EB2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120015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5">
            <a:extLst>
              <a:ext uri="{FF2B5EF4-FFF2-40B4-BE49-F238E27FC236}">
                <a16:creationId xmlns:a16="http://schemas.microsoft.com/office/drawing/2014/main" id="{5BB9D28C-5252-4F94-ACBC-B1A1CC3EB814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FB32A6BA-BB30-4666-A0D7-1931D1EBB41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B5963165-EEF7-418E-9481-B4C4FD87FF8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B1FB2C98-D509-4AB5-BA0A-F080B2743630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9"/>
            <a:chOff x="4992" y="816"/>
            <a:chExt cx="576" cy="576"/>
          </a:xfrm>
        </p:grpSpPr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69E71545-B4C0-4755-BAC7-2B4C794EA197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ACD42968-B062-4B6C-9DE8-71939912223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3B915009-E641-4A01-B82B-8DEBD1CCCAB4}"/>
              </a:ext>
            </a:extLst>
          </p:cNvPr>
          <p:cNvGrpSpPr>
            <a:grpSpLocks/>
          </p:cNvGrpSpPr>
          <p:nvPr/>
        </p:nvGrpSpPr>
        <p:grpSpPr bwMode="auto">
          <a:xfrm>
            <a:off x="171452" y="819151"/>
            <a:ext cx="720725" cy="762000"/>
            <a:chOff x="4992" y="816"/>
            <a:chExt cx="576" cy="576"/>
          </a:xfrm>
        </p:grpSpPr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C149EFB2-755F-487C-85EF-50EC1BEEB12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B4B05D0F-E2FB-4B2B-95BC-5DFD9BC3FD2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126B7AED-6DF2-4BBA-A6D2-23752219EF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1A2146DB-4596-4F04-89C9-0A8AE9CB9F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884D2053-AC1D-4850-9517-19A5BDE11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fld id="{18239BC3-FA87-4F60-B46D-AEDF6892BED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1247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10EEC71-E534-4162-BD52-18184EB4A5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9144000" cy="120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4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10EEC71-E534-4162-BD52-18184EB4A5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120015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5">
            <a:extLst>
              <a:ext uri="{FF2B5EF4-FFF2-40B4-BE49-F238E27FC236}">
                <a16:creationId xmlns:a16="http://schemas.microsoft.com/office/drawing/2014/main" id="{C6C69EB2-3380-4353-B323-5B92AABA4B2A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5F522163-AB29-431A-8F26-B1322200C9D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6" name="Oval 7">
              <a:extLst>
                <a:ext uri="{FF2B5EF4-FFF2-40B4-BE49-F238E27FC236}">
                  <a16:creationId xmlns:a16="http://schemas.microsoft.com/office/drawing/2014/main" id="{E1D7A1AF-C3AC-480D-858E-107BC00B76F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7" name="Group 8">
            <a:extLst>
              <a:ext uri="{FF2B5EF4-FFF2-40B4-BE49-F238E27FC236}">
                <a16:creationId xmlns:a16="http://schemas.microsoft.com/office/drawing/2014/main" id="{4C2346FA-B54D-4992-B4D4-52D21AD7C1F9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9"/>
            <a:chOff x="4992" y="816"/>
            <a:chExt cx="576" cy="576"/>
          </a:xfrm>
        </p:grpSpPr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3BDC5E8E-6EA3-456E-AEE9-CC539C7613E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098D426B-EB1D-4B81-BA18-8A1F0E49024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6FCFE188-33B1-4292-B4D3-890ED90605AC}"/>
              </a:ext>
            </a:extLst>
          </p:cNvPr>
          <p:cNvGrpSpPr>
            <a:grpSpLocks/>
          </p:cNvGrpSpPr>
          <p:nvPr/>
        </p:nvGrpSpPr>
        <p:grpSpPr bwMode="auto">
          <a:xfrm>
            <a:off x="171452" y="819151"/>
            <a:ext cx="720725" cy="762000"/>
            <a:chOff x="4992" y="816"/>
            <a:chExt cx="576" cy="576"/>
          </a:xfrm>
        </p:grpSpPr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9A39E447-9685-49E5-9C6E-620684A582E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F591CC13-4641-4F0E-BDB6-2E9E6BAD592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744F7CC3-F28E-43E1-85CC-4A36A7F2AE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AC091E33-F8CE-4A75-BC57-6F1BD276D6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C49A4CAB-8E28-413A-A83D-D5CD7BCCFD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fld id="{6D6D64E0-8223-434B-960F-CC083ACEDE2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3713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21C7AC0E-315B-49A0-A7D3-4BD399F7B2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9144000" cy="120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8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21C7AC0E-315B-49A0-A7D3-4BD399F7B2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120015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5">
            <a:extLst>
              <a:ext uri="{FF2B5EF4-FFF2-40B4-BE49-F238E27FC236}">
                <a16:creationId xmlns:a16="http://schemas.microsoft.com/office/drawing/2014/main" id="{C0BA9D2F-53BD-4488-8E17-47D30ED1FCF8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C4F3C8D8-927E-4783-BC99-B3A5502D3DC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5" name="Oval 7">
              <a:extLst>
                <a:ext uri="{FF2B5EF4-FFF2-40B4-BE49-F238E27FC236}">
                  <a16:creationId xmlns:a16="http://schemas.microsoft.com/office/drawing/2014/main" id="{BAABDAB1-5820-40B5-B30C-2C001FF2720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a16="http://schemas.microsoft.com/office/drawing/2014/main" id="{4A3D02AF-76B0-4767-8E26-7527E5B24CF0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9"/>
            <a:chOff x="4992" y="816"/>
            <a:chExt cx="576" cy="576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7EBDD645-EDD1-43F5-8AD0-4BFDCC61C4A8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7FD6098C-5675-40E8-ACAE-F002AF90657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a16="http://schemas.microsoft.com/office/drawing/2014/main" id="{5A8278AD-AECA-400A-B108-08D93F196BE6}"/>
              </a:ext>
            </a:extLst>
          </p:cNvPr>
          <p:cNvGrpSpPr>
            <a:grpSpLocks/>
          </p:cNvGrpSpPr>
          <p:nvPr/>
        </p:nvGrpSpPr>
        <p:grpSpPr bwMode="auto">
          <a:xfrm>
            <a:off x="171452" y="819151"/>
            <a:ext cx="720725" cy="762000"/>
            <a:chOff x="4992" y="816"/>
            <a:chExt cx="576" cy="576"/>
          </a:xfrm>
        </p:grpSpPr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3068EBEC-A355-4C62-A6EC-983B01B987E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CF9D9392-88CA-4051-A0C6-8E55645CE909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12" name="Rectangle 15">
            <a:extLst>
              <a:ext uri="{FF2B5EF4-FFF2-40B4-BE49-F238E27FC236}">
                <a16:creationId xmlns:a16="http://schemas.microsoft.com/office/drawing/2014/main" id="{58F9FEE1-1198-4AFD-9F7F-D8090F2735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A821346C-1C84-4EF5-8370-137326EE4B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92C0CC4D-C3DC-4001-A371-9CE3E69F7C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fld id="{333B73DE-A4DF-45B7-A4A2-4DB2352DC9C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0891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C0704FD5-9A25-407A-B897-BA2567B03A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9144000" cy="120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2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C0704FD5-9A25-407A-B897-BA2567B03A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120015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B786EEDA-5CC5-48B7-9534-5461463A7841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FF39707-48B7-43B4-BC95-B921C18EFA7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7CEE65E-C549-441F-99FE-96D2B6D4111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4A77F7-0DF0-49D9-9162-EFA4B128E7DF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9"/>
            <a:chOff x="4992" y="816"/>
            <a:chExt cx="576" cy="57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59ED5C-39E3-4370-B9DF-8F60EB2DBDBB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1B5A18-C7DA-49D4-B25C-8756696521B7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F7DA65-6928-4006-A59C-CF6CF14B4081}"/>
              </a:ext>
            </a:extLst>
          </p:cNvPr>
          <p:cNvGrpSpPr>
            <a:grpSpLocks/>
          </p:cNvGrpSpPr>
          <p:nvPr/>
        </p:nvGrpSpPr>
        <p:grpSpPr bwMode="auto">
          <a:xfrm>
            <a:off x="171452" y="819151"/>
            <a:ext cx="720725" cy="762000"/>
            <a:chOff x="4992" y="816"/>
            <a:chExt cx="576" cy="57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2AC0309-9642-4F73-B73E-6FCBBA15C2A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1D2142D-866B-48A2-BD68-86E1321804D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5BE1B3CB-A9BF-43F2-9E4D-4BA623C1BC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8B23C439-DFC8-4C87-BBE9-FA38C80A12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1E5C8447-0481-4D90-A05A-98BA37C6FC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fld id="{F4835E5D-6282-4D88-ACBB-24918BF147D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4032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4CA53227-2260-4151-8BD2-CEA28FF643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9144000" cy="120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6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4CA53227-2260-4151-8BD2-CEA28FF643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120015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C74A9508-F46C-4447-BF00-9C8335FEF2CF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6584C7B-DD5D-4BD4-9098-62C0382CC4A5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72900E-08E4-4AFC-BC6D-5A8AB2546FD0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AD2FD0-F210-4FC7-BC7A-1E60F7BEF12F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9"/>
            <a:chOff x="4992" y="816"/>
            <a:chExt cx="576" cy="57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4C1058D-37DB-4CA0-9F5F-17CE3F38E7E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247DFA6-9F1E-44C9-8E86-C2C8E11CD99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AB6BE4-38D1-4694-900E-41F17D571BF6}"/>
              </a:ext>
            </a:extLst>
          </p:cNvPr>
          <p:cNvGrpSpPr>
            <a:grpSpLocks/>
          </p:cNvGrpSpPr>
          <p:nvPr/>
        </p:nvGrpSpPr>
        <p:grpSpPr bwMode="auto">
          <a:xfrm>
            <a:off x="171452" y="819151"/>
            <a:ext cx="720725" cy="762000"/>
            <a:chOff x="4992" y="816"/>
            <a:chExt cx="576" cy="57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101D1B7-DF69-4445-9D2E-B48CFBE7ECF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DF15D1-99DC-4C61-BFCA-05246EA8B62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4A83B513-F8E5-4AF1-8AC3-506CCC8A7D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B1C8A8B0-FD6C-4A8A-89F9-A31962D31D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A53684CE-24DA-4A16-87DB-FA1F490E74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fld id="{F232E123-BABA-4CFF-8C45-BA4961650D9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5921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55EA0A20-9320-4945-A2FD-664316A0B6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9144000" cy="120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0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55EA0A20-9320-4945-A2FD-664316A0B6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120015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>
            <a:extLst>
              <a:ext uri="{FF2B5EF4-FFF2-40B4-BE49-F238E27FC236}">
                <a16:creationId xmlns:a16="http://schemas.microsoft.com/office/drawing/2014/main" id="{5982E317-F362-4A35-A12A-56780C24D609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60B29B27-ED9E-4390-AF87-4554F7FA186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6E8ED326-8F45-4628-8267-DAC3A75050AC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57E6621-7D3D-421E-B0C4-22602B731266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9"/>
            <a:chOff x="4992" y="816"/>
            <a:chExt cx="576" cy="576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CDD2CCA1-82CF-4C64-94AA-A801CA79DFC5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1372107C-CEC6-405A-A829-DAF76712038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4320092-C19B-4CB4-9B73-C2E5C69088A8}"/>
              </a:ext>
            </a:extLst>
          </p:cNvPr>
          <p:cNvGrpSpPr>
            <a:grpSpLocks/>
          </p:cNvGrpSpPr>
          <p:nvPr/>
        </p:nvGrpSpPr>
        <p:grpSpPr bwMode="auto">
          <a:xfrm>
            <a:off x="171452" y="819151"/>
            <a:ext cx="720725" cy="762000"/>
            <a:chOff x="4992" y="816"/>
            <a:chExt cx="576" cy="576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21E119B9-5596-47E7-866C-957A604FB447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C954708E-0FEE-4DC6-B031-7C55AF33016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523F7D39-A337-49A0-8E79-77D03C29BC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8B38A57D-5EAB-4595-A7C9-11B79E9A2E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314C6000-11D1-4C9F-9E08-5980910319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fld id="{20B9B83E-1DAF-47A0-A2A7-975240049D5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5105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3DAC38B7-CA63-44FF-94F6-CD83528E06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9144000" cy="120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4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3DAC38B7-CA63-44FF-94F6-CD83528E06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120015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>
            <a:extLst>
              <a:ext uri="{FF2B5EF4-FFF2-40B4-BE49-F238E27FC236}">
                <a16:creationId xmlns:a16="http://schemas.microsoft.com/office/drawing/2014/main" id="{056698B8-8A64-460F-9CE0-56DB52880DB3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E44408FE-0EDB-431A-B7C1-82C1FE80846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A9A3AEFE-7810-4FFC-AF05-A160405E3A8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94F6DCE-9A7C-4E40-9725-CD94953E5F71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9"/>
            <a:chOff x="4992" y="816"/>
            <a:chExt cx="576" cy="576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B0516345-AB22-4B6B-AB22-9E1B65391FF4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B33E6114-8A01-4BAC-B303-CBF272221D8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0F79D25-812C-4159-9A00-CA89F64DB221}"/>
              </a:ext>
            </a:extLst>
          </p:cNvPr>
          <p:cNvGrpSpPr>
            <a:grpSpLocks/>
          </p:cNvGrpSpPr>
          <p:nvPr/>
        </p:nvGrpSpPr>
        <p:grpSpPr bwMode="auto">
          <a:xfrm>
            <a:off x="171452" y="819151"/>
            <a:ext cx="720725" cy="762000"/>
            <a:chOff x="4992" y="816"/>
            <a:chExt cx="576" cy="576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D21AA368-4351-4068-9016-B4CB45A89F7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7803E88D-2ACA-4655-9732-8720635404C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638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C6DB0625-03EC-4392-A2E7-6F0473E438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AE550814-0E27-442D-8F1B-5217899FA1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A793423F-99E3-42B9-BFCA-5E95AC420A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fld id="{262E3636-5982-4E04-BF0F-331193B9D58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0439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55519222-8D4B-42D0-B298-69DC397209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9144000" cy="120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8" name="Image" r:id="rId3" imgW="9561905" imgH="1600000" progId="">
                  <p:embed/>
                </p:oleObj>
              </mc:Choice>
              <mc:Fallback>
                <p:oleObj name="Image" r:id="rId3" imgW="9561905" imgH="160000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55519222-8D4B-42D0-B298-69DC397209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120015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">
            <a:extLst>
              <a:ext uri="{FF2B5EF4-FFF2-40B4-BE49-F238E27FC236}">
                <a16:creationId xmlns:a16="http://schemas.microsoft.com/office/drawing/2014/main" id="{23C33DC1-AF73-4B72-B1E9-F4F0295DE980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082500BF-6D67-4816-9BB4-4ED8E2F5A92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911C4491-2B0B-45C7-BCE3-8B53DFCCF74F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A97AFFA-CF4E-4B77-9420-87BF8F0C0D69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9"/>
            <a:chOff x="4992" y="816"/>
            <a:chExt cx="576" cy="576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07D207C9-5F80-4535-9BCA-1CB83FD8CD0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1AFED7D6-8DFD-4464-9AE0-60CBDB8D9C11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E0D001C-EAC8-49A1-80CA-0116D702BBBE}"/>
              </a:ext>
            </a:extLst>
          </p:cNvPr>
          <p:cNvGrpSpPr>
            <a:grpSpLocks/>
          </p:cNvGrpSpPr>
          <p:nvPr/>
        </p:nvGrpSpPr>
        <p:grpSpPr bwMode="auto">
          <a:xfrm>
            <a:off x="171452" y="819151"/>
            <a:ext cx="720725" cy="762000"/>
            <a:chOff x="4992" y="816"/>
            <a:chExt cx="576" cy="576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9371423B-6605-4BDF-8E9B-6698384FD426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44C17745-3677-474A-A6D6-1AD8DF84FB5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85801"/>
            <a:ext cx="73914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495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AF86AB2D-0DE9-4098-8F5F-19A01E927D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4A43B32F-6074-40B4-A3DA-0EE1255DC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50D6C1E8-EFD5-4129-8044-AD1DDFE895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fld id="{4183DCE7-E4E0-49C6-B849-8A54585CD17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480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vmlDrawing" Target="../drawings/vmlDrawing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oleObject" Target="../embeddings/oleObject13.bin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vmlDrawing" Target="../drawings/vmlDrawing13.v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oleObject" Target="../embeddings/oleObject25.bin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vmlDrawing" Target="../drawings/vmlDrawing25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3C17A-67F7-4F2B-BBA9-D0ACE7E25D1A}" type="datetimeFigureOut">
              <a:rPr lang="zh-CN" altLang="en-US" smtClean="0"/>
              <a:pPr/>
              <a:t>2019/10/16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D4D2B-F39B-4EFE-A4AC-904EB663F61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" name="Image" r:id="rId15" imgW="9561905" imgH="1600000" progId="">
                  <p:embed/>
                </p:oleObj>
              </mc:Choice>
              <mc:Fallback>
                <p:oleObj name="Image" r:id="rId15" imgW="9561905" imgH="1600000" progId="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rgbClr val="65AAE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967686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7687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039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7690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71450" y="819150"/>
            <a:ext cx="720725" cy="762000"/>
            <a:chOff x="4992" y="816"/>
            <a:chExt cx="576" cy="576"/>
          </a:xfrm>
        </p:grpSpPr>
        <p:sp>
          <p:nvSpPr>
            <p:cNvPr id="2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7693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67695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67696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67697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21F948-0C0E-4E2C-AFA4-06E2F6654DAE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  <p:sp>
        <p:nvSpPr>
          <p:cNvPr id="1035" name="Rectangle 18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6858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34" name="Image" r:id="rId16" imgW="9561905" imgH="1600000" progId="">
                  <p:embed/>
                </p:oleObj>
              </mc:Choice>
              <mc:Fallback>
                <p:oleObj name="Image" r:id="rId16" imgW="9561905" imgH="1600000" progId="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200150"/>
                      </a:xfrm>
                      <a:prstGeom prst="rect">
                        <a:avLst/>
                      </a:prstGeom>
                      <a:solidFill>
                        <a:srgbClr val="65AAE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740651" y="347663"/>
            <a:ext cx="387350" cy="366712"/>
            <a:chOff x="4752" y="1200"/>
            <a:chExt cx="288" cy="288"/>
          </a:xfrm>
        </p:grpSpPr>
        <p:sp>
          <p:nvSpPr>
            <p:cNvPr id="967686" name="Oval 6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7687" name="Oval 7"/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8153400" y="53975"/>
            <a:ext cx="609600" cy="592138"/>
            <a:chOff x="4992" y="816"/>
            <a:chExt cx="576" cy="576"/>
          </a:xfrm>
        </p:grpSpPr>
        <p:sp>
          <p:nvSpPr>
            <p:cNvPr id="1039" name="Oval 9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7690" name="Oval 10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71451" y="819150"/>
            <a:ext cx="720725" cy="762000"/>
            <a:chOff x="4992" y="816"/>
            <a:chExt cx="576" cy="576"/>
          </a:xfrm>
        </p:grpSpPr>
        <p:sp>
          <p:nvSpPr>
            <p:cNvPr id="2" name="Oval 12"/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7693" name="Oval 13"/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103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67695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2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67696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2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967697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2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21F948-0C0E-4E2C-AFA4-06E2F6654DAE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  <p:sp>
        <p:nvSpPr>
          <p:cNvPr id="1035" name="Rectangle 18"/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685801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464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5pPr>
      <a:lvl6pPr marL="342900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6pPr>
      <a:lvl7pPr marL="685800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7pPr>
      <a:lvl8pPr marL="1028700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8pPr>
      <a:lvl9pPr marL="1371600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5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>
            <a:extLst>
              <a:ext uri="{FF2B5EF4-FFF2-40B4-BE49-F238E27FC236}">
                <a16:creationId xmlns:a16="http://schemas.microsoft.com/office/drawing/2014/main" id="{AD8AC742-9113-4A79-A314-7756D828A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9144000" cy="1200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8" name="Image" r:id="rId15" imgW="9561905" imgH="1600000" progId="">
                  <p:embed/>
                </p:oleObj>
              </mc:Choice>
              <mc:Fallback>
                <p:oleObj name="Image" r:id="rId15" imgW="9561905" imgH="1600000" progId="">
                  <p:embed/>
                  <p:pic>
                    <p:nvPicPr>
                      <p:cNvPr id="12290" name="Object 2">
                        <a:extLst>
                          <a:ext uri="{FF2B5EF4-FFF2-40B4-BE49-F238E27FC236}">
                            <a16:creationId xmlns:a16="http://schemas.microsoft.com/office/drawing/2014/main" id="{AD8AC742-9113-4A79-A314-7756D828A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9144000" cy="1200151"/>
                      </a:xfrm>
                      <a:prstGeom prst="rect">
                        <a:avLst/>
                      </a:prstGeom>
                      <a:solidFill>
                        <a:srgbClr val="65AAE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292" name="Group 5">
            <a:extLst>
              <a:ext uri="{FF2B5EF4-FFF2-40B4-BE49-F238E27FC236}">
                <a16:creationId xmlns:a16="http://schemas.microsoft.com/office/drawing/2014/main" id="{FE9534A4-7F0D-422B-B0DF-A3D61AF1F9F3}"/>
              </a:ext>
            </a:extLst>
          </p:cNvPr>
          <p:cNvGrpSpPr>
            <a:grpSpLocks/>
          </p:cNvGrpSpPr>
          <p:nvPr/>
        </p:nvGrpSpPr>
        <p:grpSpPr bwMode="auto">
          <a:xfrm>
            <a:off x="7740650" y="347663"/>
            <a:ext cx="387350" cy="366712"/>
            <a:chOff x="4752" y="1200"/>
            <a:chExt cx="288" cy="288"/>
          </a:xfrm>
        </p:grpSpPr>
        <p:sp>
          <p:nvSpPr>
            <p:cNvPr id="967686" name="Oval 6">
              <a:extLst>
                <a:ext uri="{FF2B5EF4-FFF2-40B4-BE49-F238E27FC236}">
                  <a16:creationId xmlns:a16="http://schemas.microsoft.com/office/drawing/2014/main" id="{104ECEC5-22A3-440E-A3E5-9E92A94F0202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tx2">
                    <a:gamma/>
                    <a:tint val="25490"/>
                    <a:invGamma/>
                  </a:schemeClr>
                </a:gs>
                <a:gs pos="100000">
                  <a:schemeClr val="tx2">
                    <a:alpha val="3100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967687" name="Oval 7">
              <a:extLst>
                <a:ext uri="{FF2B5EF4-FFF2-40B4-BE49-F238E27FC236}">
                  <a16:creationId xmlns:a16="http://schemas.microsoft.com/office/drawing/2014/main" id="{59FD173D-B3CA-4885-96D3-1433981E807D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752" y="1200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2293" name="Group 8">
            <a:extLst>
              <a:ext uri="{FF2B5EF4-FFF2-40B4-BE49-F238E27FC236}">
                <a16:creationId xmlns:a16="http://schemas.microsoft.com/office/drawing/2014/main" id="{536737BD-C03F-44EA-BA06-707C23C3162B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53975"/>
            <a:ext cx="609600" cy="592139"/>
            <a:chOff x="4992" y="816"/>
            <a:chExt cx="576" cy="576"/>
          </a:xfrm>
        </p:grpSpPr>
        <p:sp>
          <p:nvSpPr>
            <p:cNvPr id="1039" name="Oval 9">
              <a:extLst>
                <a:ext uri="{FF2B5EF4-FFF2-40B4-BE49-F238E27FC236}">
                  <a16:creationId xmlns:a16="http://schemas.microsoft.com/office/drawing/2014/main" id="{53F2B2AC-D61C-4D95-8CF6-61A85E586713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accent1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967690" name="Oval 10">
              <a:extLst>
                <a:ext uri="{FF2B5EF4-FFF2-40B4-BE49-F238E27FC236}">
                  <a16:creationId xmlns:a16="http://schemas.microsoft.com/office/drawing/2014/main" id="{C8B731F8-53DD-4600-B37D-85914D76961A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grpSp>
        <p:nvGrpSpPr>
          <p:cNvPr id="12294" name="Group 11">
            <a:extLst>
              <a:ext uri="{FF2B5EF4-FFF2-40B4-BE49-F238E27FC236}">
                <a16:creationId xmlns:a16="http://schemas.microsoft.com/office/drawing/2014/main" id="{1E8D7BEA-B62A-439F-98F2-14F0DC8D9447}"/>
              </a:ext>
            </a:extLst>
          </p:cNvPr>
          <p:cNvGrpSpPr>
            <a:grpSpLocks/>
          </p:cNvGrpSpPr>
          <p:nvPr/>
        </p:nvGrpSpPr>
        <p:grpSpPr bwMode="auto">
          <a:xfrm>
            <a:off x="171452" y="819151"/>
            <a:ext cx="720725" cy="762000"/>
            <a:chOff x="4992" y="816"/>
            <a:chExt cx="576" cy="576"/>
          </a:xfrm>
        </p:grpSpPr>
        <p:sp>
          <p:nvSpPr>
            <p:cNvPr id="2" name="Oval 12">
              <a:extLst>
                <a:ext uri="{FF2B5EF4-FFF2-40B4-BE49-F238E27FC236}">
                  <a16:creationId xmlns:a16="http://schemas.microsoft.com/office/drawing/2014/main" id="{0574D9DA-1E46-4E81-9A26-E1A3104FF05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816"/>
              <a:ext cx="576" cy="576"/>
            </a:xfrm>
            <a:prstGeom prst="ellipse">
              <a:avLst/>
            </a:prstGeom>
            <a:solidFill>
              <a:schemeClr val="tx2">
                <a:alpha val="5294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967693" name="Oval 13">
              <a:extLst>
                <a:ext uri="{FF2B5EF4-FFF2-40B4-BE49-F238E27FC236}">
                  <a16:creationId xmlns:a16="http://schemas.microsoft.com/office/drawing/2014/main" id="{99FF90DF-135F-403C-B69E-4F17D84997E7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4992" y="912"/>
              <a:ext cx="480" cy="38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tint val="34902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kumimoji="0"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12295" name="Rectangle 14">
            <a:extLst>
              <a:ext uri="{FF2B5EF4-FFF2-40B4-BE49-F238E27FC236}">
                <a16:creationId xmlns:a16="http://schemas.microsoft.com/office/drawing/2014/main" id="{7EC146B1-EF93-4556-8AF3-FC6339745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67695" name="Rectangle 15">
            <a:extLst>
              <a:ext uri="{FF2B5EF4-FFF2-40B4-BE49-F238E27FC236}">
                <a16:creationId xmlns:a16="http://schemas.microsoft.com/office/drawing/2014/main" id="{73D9F91D-26BC-44D2-ABEE-5328A61B6A4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1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5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67696" name="Rectangle 16">
            <a:extLst>
              <a:ext uri="{FF2B5EF4-FFF2-40B4-BE49-F238E27FC236}">
                <a16:creationId xmlns:a16="http://schemas.microsoft.com/office/drawing/2014/main" id="{8F313E69-4AA6-410F-AB45-5F07099FC4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1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50" b="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67697" name="Rectangle 17">
            <a:extLst>
              <a:ext uri="{FF2B5EF4-FFF2-40B4-BE49-F238E27FC236}">
                <a16:creationId xmlns:a16="http://schemas.microsoft.com/office/drawing/2014/main" id="{02A425F8-B467-407C-8880-CEEAB5A0F9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1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E771C43B-EBBF-4DC3-BE98-C6DAD71ED41E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2299" name="Rectangle 18">
            <a:extLst>
              <a:ext uri="{FF2B5EF4-FFF2-40B4-BE49-F238E27FC236}">
                <a16:creationId xmlns:a16="http://schemas.microsoft.com/office/drawing/2014/main" id="{BDDC8FAC-3FA3-475E-8FF4-F70F73BF66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914400" y="685801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6588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5pPr>
      <a:lvl6pPr marL="342900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6pPr>
      <a:lvl7pPr marL="685800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7pPr>
      <a:lvl8pPr marL="1028700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8pPr>
      <a:lvl9pPr marL="1371600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Arial" charset="0"/>
          <a:ea typeface="宋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8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5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ydfshufe@126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40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96627" y="1707094"/>
            <a:ext cx="8750746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800" b="1" dirty="0">
                <a:solidFill>
                  <a:srgbClr val="002060"/>
                </a:solidFill>
                <a:latin typeface="黑体" pitchFamily="2" charset="-122"/>
                <a:ea typeface="黑体" pitchFamily="2" charset="-122"/>
                <a:cs typeface="冬青黑体简体中文 W6"/>
              </a:rPr>
              <a:t>  </a:t>
            </a:r>
            <a:r>
              <a:rPr lang="zh-CN" altLang="en-US" sz="4000" b="1" dirty="0">
                <a:solidFill>
                  <a:srgbClr val="002060"/>
                </a:solidFill>
                <a:latin typeface="黑体" pitchFamily="2" charset="-122"/>
                <a:ea typeface="黑体" pitchFamily="2" charset="-122"/>
                <a:cs typeface="冬青黑体简体中文 W6"/>
              </a:rPr>
              <a:t>区域协调发展与中国产业结构调整</a:t>
            </a:r>
            <a:endParaRPr lang="en-US" altLang="zh-CN" sz="4000" b="1" dirty="0">
              <a:solidFill>
                <a:srgbClr val="002060"/>
              </a:solidFill>
              <a:latin typeface="黑体" pitchFamily="2" charset="-122"/>
              <a:ea typeface="黑体" pitchFamily="2" charset="-122"/>
              <a:cs typeface="冬青黑体简体中文 W6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冬青黑体简体中文 W6"/>
              </a:rPr>
              <a:t>   </a:t>
            </a:r>
            <a:r>
              <a:rPr lang="en-US" altLang="zh-CN" sz="40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冬青黑体简体中文 W6"/>
              </a:rPr>
              <a:t>——</a:t>
            </a:r>
            <a:r>
              <a:rPr lang="zh-CN" altLang="en-US" sz="40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冬青黑体简体中文 W6"/>
              </a:rPr>
              <a:t>发展中大国的产业转型升级之道</a:t>
            </a:r>
            <a:endParaRPr lang="en-US" altLang="zh-CN" sz="4000" b="1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冬青黑体简体中文 W6"/>
            </a:endParaRPr>
          </a:p>
        </p:txBody>
      </p:sp>
      <p:grpSp>
        <p:nvGrpSpPr>
          <p:cNvPr id="2" name="组合 6"/>
          <p:cNvGrpSpPr>
            <a:grpSpLocks/>
          </p:cNvGrpSpPr>
          <p:nvPr/>
        </p:nvGrpSpPr>
        <p:grpSpPr bwMode="auto">
          <a:xfrm>
            <a:off x="969369" y="3800306"/>
            <a:ext cx="7488831" cy="790575"/>
            <a:chOff x="2051050" y="3088266"/>
            <a:chExt cx="5041900" cy="361826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051050" y="3269179"/>
              <a:ext cx="2304531" cy="0"/>
            </a:xfrm>
            <a:prstGeom prst="line">
              <a:avLst/>
            </a:prstGeom>
            <a:ln>
              <a:solidFill>
                <a:srgbClr val="A71F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631" name="Picture 6" descr="G:\360data\重要数据\桌面\1031654654-3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1121" y="3088266"/>
              <a:ext cx="533277" cy="361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直接连接符 9"/>
            <p:cNvCxnSpPr/>
            <p:nvPr/>
          </p:nvCxnSpPr>
          <p:spPr>
            <a:xfrm>
              <a:off x="4788419" y="3269179"/>
              <a:ext cx="2304531" cy="0"/>
            </a:xfrm>
            <a:prstGeom prst="line">
              <a:avLst/>
            </a:prstGeom>
            <a:ln>
              <a:solidFill>
                <a:srgbClr val="A71F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665912" y="4657924"/>
            <a:ext cx="6566978" cy="230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71F13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               余典范</a:t>
            </a:r>
            <a:endParaRPr lang="en-US" altLang="zh-CN" sz="2000" b="1" dirty="0">
              <a:solidFill>
                <a:srgbClr val="A71F13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71F13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           上海财经大学商学院</a:t>
            </a:r>
            <a:endParaRPr lang="en-US" altLang="zh-CN" sz="2000" b="1" dirty="0">
              <a:solidFill>
                <a:srgbClr val="A71F13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71F13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联系方式：</a:t>
            </a:r>
            <a:r>
              <a:rPr lang="en-US" altLang="zh-CN" sz="2000" b="1" dirty="0">
                <a:solidFill>
                  <a:srgbClr val="A71F13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021-65906710</a:t>
            </a:r>
            <a:r>
              <a:rPr lang="zh-CN" altLang="en-US" sz="2000" b="1" dirty="0">
                <a:solidFill>
                  <a:srgbClr val="A71F13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；</a:t>
            </a:r>
            <a:r>
              <a:rPr lang="en-US" altLang="zh-CN" sz="2000" b="1" dirty="0">
                <a:solidFill>
                  <a:srgbClr val="A71F13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  <a:hlinkClick r:id="rId4"/>
              </a:rPr>
              <a:t>ydfshufe@126.com</a:t>
            </a:r>
            <a:endParaRPr lang="en-US" altLang="zh-CN" sz="2000" b="1" dirty="0">
              <a:solidFill>
                <a:srgbClr val="A71F13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A71F13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办公室：商学院</a:t>
            </a:r>
            <a:r>
              <a:rPr lang="en-US" altLang="zh-CN" sz="2000" b="1" dirty="0">
                <a:solidFill>
                  <a:srgbClr val="A71F13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313</a:t>
            </a:r>
            <a:r>
              <a:rPr lang="zh-CN" altLang="en-US" sz="2000" b="1" dirty="0">
                <a:solidFill>
                  <a:srgbClr val="A71F13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     </a:t>
            </a:r>
            <a:endParaRPr lang="en-US" altLang="zh-CN" sz="2000" b="1" dirty="0">
              <a:solidFill>
                <a:srgbClr val="A71F13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rgbClr val="A71F13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1E876D-F7C9-458D-8CF9-D56C24BD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650"/>
            <a:ext cx="9144000" cy="666924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中国</a:t>
            </a:r>
            <a:r>
              <a:rPr lang="en-US" altLang="zh-CN" dirty="0"/>
              <a:t>GDP</a:t>
            </a:r>
            <a:r>
              <a:rPr lang="zh-CN" altLang="en-US" dirty="0"/>
              <a:t>赶超历程：主要国家</a:t>
            </a:r>
            <a:r>
              <a:rPr lang="en-US" altLang="zh-CN" dirty="0"/>
              <a:t>GDP</a:t>
            </a:r>
            <a:r>
              <a:rPr lang="zh-CN" altLang="en-US" dirty="0"/>
              <a:t>（美元）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3769F27-5A9D-4F59-91A2-5FFFF5491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9" y="5581237"/>
            <a:ext cx="2747119" cy="253916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800000"/>
          </a:ln>
          <a:effectLst>
            <a:prstShdw prst="shdw12">
              <a:srgbClr val="DDDDDD">
                <a:alpha val="50000"/>
              </a:srgbClr>
            </a:prst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资料来源：根据世界银行公布的数据整理</a:t>
            </a:r>
          </a:p>
        </p:txBody>
      </p:sp>
      <p:graphicFrame>
        <p:nvGraphicFramePr>
          <p:cNvPr id="6" name="图表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81251"/>
              </p:ext>
            </p:extLst>
          </p:nvPr>
        </p:nvGraphicFramePr>
        <p:xfrm>
          <a:off x="878440" y="1022847"/>
          <a:ext cx="7605445" cy="4558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矩形标注 6"/>
          <p:cNvSpPr/>
          <p:nvPr/>
        </p:nvSpPr>
        <p:spPr>
          <a:xfrm>
            <a:off x="5465436" y="1470605"/>
            <a:ext cx="1914876" cy="302687"/>
          </a:xfrm>
          <a:prstGeom prst="wedgeRectCallout">
            <a:avLst>
              <a:gd name="adj1" fmla="val 42218"/>
              <a:gd name="adj2" fmla="val 7023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2009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/>
                <a:cs typeface="Calibri" panose="020F0502020204030204" pitchFamily="34" charset="0"/>
              </a:rPr>
              <a:t>年超越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99050DA-1FB9-49ED-BF6F-2A9D011FD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14" b="27879"/>
          <a:stretch/>
        </p:blipFill>
        <p:spPr>
          <a:xfrm>
            <a:off x="5077576" y="2348880"/>
            <a:ext cx="358793" cy="2423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920E6BE-3E34-4524-B38D-42F1402E30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39" b="20339"/>
          <a:stretch/>
        </p:blipFill>
        <p:spPr>
          <a:xfrm>
            <a:off x="5580112" y="1789473"/>
            <a:ext cx="373474" cy="2215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5FEDCE5-6580-429A-AF9C-AD2899EBDC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339" b="20339"/>
          <a:stretch/>
        </p:blipFill>
        <p:spPr>
          <a:xfrm>
            <a:off x="6948347" y="1501548"/>
            <a:ext cx="431965" cy="2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68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8319D3A-BFED-4971-9106-950640EA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2825"/>
          </a:xfrm>
        </p:spPr>
        <p:txBody>
          <a:bodyPr/>
          <a:lstStyle/>
          <a:p>
            <a:pPr>
              <a:defRPr/>
            </a:pPr>
            <a:r>
              <a:rPr lang="zh-CN" altLang="en-US" sz="4800" dirty="0"/>
              <a:t>世界是中国的环境</a:t>
            </a:r>
            <a:br>
              <a:rPr lang="en-US" altLang="zh-CN" sz="4800" dirty="0"/>
            </a:br>
            <a:br>
              <a:rPr lang="en-US" altLang="zh-CN" sz="4800" dirty="0"/>
            </a:br>
            <a:r>
              <a:rPr lang="zh-CN" altLang="en-US" sz="4800" dirty="0"/>
              <a:t>中国是世界的因素</a:t>
            </a:r>
          </a:p>
        </p:txBody>
      </p:sp>
    </p:spTree>
    <p:extLst>
      <p:ext uri="{BB962C8B-B14F-4D97-AF65-F5344CB8AC3E}">
        <p14:creationId xmlns:p14="http://schemas.microsoft.com/office/powerpoint/2010/main" val="111160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FE90F-C23B-4B27-A228-11AE32478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75" y="0"/>
            <a:ext cx="9144000" cy="1132726"/>
          </a:xfrm>
        </p:spPr>
        <p:txBody>
          <a:bodyPr/>
          <a:lstStyle/>
          <a:p>
            <a:pPr>
              <a:defRPr/>
            </a:pPr>
            <a:r>
              <a:rPr lang="en-US" altLang="zh-CN" sz="2400" dirty="0"/>
              <a:t>1978-2018</a:t>
            </a:r>
            <a:r>
              <a:rPr lang="zh-CN" altLang="en-US" sz="2400" dirty="0"/>
              <a:t>年中国年均复合增长</a:t>
            </a:r>
            <a:r>
              <a:rPr lang="en-US" altLang="zh-CN" sz="2400" dirty="0">
                <a:solidFill>
                  <a:srgbClr val="FF0000"/>
                </a:solidFill>
              </a:rPr>
              <a:t>9.52%</a:t>
            </a:r>
            <a:r>
              <a:rPr lang="zh-CN" altLang="en-US" sz="2400" dirty="0"/>
              <a:t>；世界平均增长</a:t>
            </a:r>
            <a:r>
              <a:rPr lang="en-US" altLang="zh-CN" sz="2400" dirty="0">
                <a:solidFill>
                  <a:srgbClr val="FF0000"/>
                </a:solidFill>
              </a:rPr>
              <a:t>2.93%</a:t>
            </a:r>
            <a:r>
              <a:rPr lang="zh-CN" altLang="en-US" sz="2400" dirty="0"/>
              <a:t>，中国发挥了世界经济增长加速器和稳定器的作用</a:t>
            </a: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894B8BBB-E9CC-4D78-B55C-C6887F285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87865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69AD555D-538B-416B-BFBC-23A8415FE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702343"/>
            <a:ext cx="79928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1104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      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1978-2018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年我国与世界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GDP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增长率对比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2" charset="-122"/>
            </a:endParaRPr>
          </a:p>
          <a:p>
            <a:pPr marL="0" marR="0" lvl="0" indent="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数据来源：世界银行。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2" charset="-122"/>
            </a:endParaRPr>
          </a:p>
        </p:txBody>
      </p:sp>
      <p:graphicFrame>
        <p:nvGraphicFramePr>
          <p:cNvPr id="6" name="图表 5"/>
          <p:cNvGraphicFramePr>
            <a:graphicFrameLocks/>
          </p:cNvGraphicFramePr>
          <p:nvPr/>
        </p:nvGraphicFramePr>
        <p:xfrm>
          <a:off x="179512" y="1340768"/>
          <a:ext cx="8856984" cy="4315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0546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BD2543-122A-43AA-A186-1154C8285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598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中国与主要国家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GDP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增长率</a:t>
            </a:r>
            <a:endParaRPr lang="zh-CN" altLang="en-US" dirty="0"/>
          </a:p>
        </p:txBody>
      </p:sp>
      <p:sp>
        <p:nvSpPr>
          <p:cNvPr id="56323" name="AutoShape 2" descr="data:image/png;base64,iVBORw0KGgoAAAANSUhEUgAAAxMAAAEHCAYAAADVghv0AAAQWUlEQVR4Xu3XoREAAAgDMbr/0uzwOviaHOZ3jgABAgQIECBAgAABAkFgYWNCgAABAgQIECBAgACBExOe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KAmEhsRgQIECBAgAABAgQIiAk/QIAAAQIECBAgQIBAEhATic2IAAECBAgQIECAAAEx4QcIECBAgAABAgQIEEgCYiKxGREgQIAAAQIECBAgICb8AAECBAgQIECAAAECSUBMJDYjAgQIECBAgAABAgTEhB8gQIAAAQIECBAgQCAJiInEZkSAAAECBAgQIECAgJjwAwQIECBAgAABAgQIJAExkdiMCBAgQIAAAQIECBAQE36AAAECBAgQIECAAIEkICYSmxEBAgQIECBAgAABAmLCDxAgQIAAAQIECBAgkATERGIzIkCAAAECBAgQIEBATPgBAgQIECBAgAABAgSSgJhIbEYECBAgQIAAAQIECIgJP0CAAAECBAgQIECAQBIQE4nNiAABAgQIECBAgAABMeEHCBAgQIAAAQIECBBIAmIisRkRIECAAAECBAgQICAm/AABAgQIECBAgAABAklATCQ2IwIECBAgQIAAAQIExIQfIECAAAECBAgQIEAgCYiJxGZEgAABAgQIECBAgICY8AMECBAgQIAAAQIECCQBMZHYjAgQIECAAAECBAgQEBN+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KAmEhsRgQIECBAgAABAgQIiAk/QIAAAQIECBAgQIBAEhATic2IAAECBAgQIECAAAEx4QcIECBAgAABAgQIEEgCYiKxGREgQIAAAQIECBAgICb8AAECBAgQIECAAAECSUBMJDYjAgQIECBAgAABAgTEhB8gQIAAAQIECBAgQCAJiInEZkSAAAECBAgQIECAgJjwAwQIECBAgAABAgQIJAExkdiMCBAgQIAAAQIECBAQE36AAAECBAgQIECAAIEkICYSmxEBAgQIECBAgAABAmLCDxAgQIAAAQIECBAgkATERGIzIkCAAAECBAgQIEBATPgBAgQIECBAgAABAgSSgJhIbEYECBAgQIAAAQIECIgJP0CAAAECBAgQIECAQBIQE4nNiAABAgQIECBAgAABMeEHCBAgQIAAAQIECBBIAmIisRkRIECAAAECBAgQICAm/AABAgQIECBAgAABAklATCQ2IwIECBAgQIAAAQIExIQfIECAAAECBAgQIEAgCYiJxGZEgAABAgQIECBAgICY8AMECBAgQIAAAQIECCQBMZHYjAgQIECAAAECBAgQEBN+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KAmEhsRgQIECBAgAABAgQIiAk/QIAAAQIECBAgQIBAEhATic2IAAECBAgQIECAAAEx4QcIECBAgAABAgQIEEgCYiKxGREgQIAAAQIECBAgICb8AAECBAgQIECAAAECSUBMJDYjAgQIECBAgAABAgTEhB8gQIAAAQIECBAgQCAJiInEZkSAAAECBAgQIECAgJjwAwQIECBAgAABAgQIJAExkdiMCBAgQIAAAQIECBAQE36AAAECBAgQIECAAIEkICYSmxEBAgQIECBAgAABAmLCDxAgQIAAAQIECBAgkATERGIzIkCAAAECBAgQIEBATPgBAgQIECBAgAABAgSSgJhIbEYECBAgQIAAAQIECIgJP0CAAAECBAgQIECAQBIQE4nNiAABAgQIECBAgAABMeEHCBAgQIAAAQIECBBIAmIisRkRIECAAAECBAgQICAm/AABAgQIECBAgAABAklATCQ2IwIECBAgQIAAAQIExIQfIECAAAECBAgQIEAgCYiJxGZEgAABAgQIECBAgICY8AMECBAgQIAAAQIECCQBMZHYjAgQIECAAAECBAgQEBN+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KAmEhsRgQIECBAgAABAgQIiAk/QIAAAQIECBAgQIBAEhATic2IAAECBAgQIECAAAEx4QcIECBAgAABAgQIEEgCYiKxGREgQIAAAQIECBAgICb8AAECBAgQIECAAAECSUBMJDYjAgQIECBAgAABAgTEhB8gQIAAAQIECBAgQCAJiInEZkSAAAECBAgQIECAgJjwAwQIECBAgAABAgQIJAExkdiMCBAgQIAAAQIECBAQE36AAAECBAgQIECAAIEkICYSmxEBAgQIECBAgAABAmLCDxAgQIAAAQIECBAgkATERGIzIkCAAAECBAgQIEBATPgBAgQIECBAgAABAgSSgJhIbEYECBAgQIAAAQIECIgJP0CAAAECBAgQIECAQBIQE4nNiAABAgQIECBAgAABMeEHCBAgQIAAAQIECBBIAmIisRkRIECAAAECBAgQICAm/AABAgQIECBAgAABAklATCQ2IwIECBAgQIAAAQIExIQfIECAAAECBAgQIEAgCYiJxGZEgAABAgQIECBAgICY8AMECBAgQIAAAQIECCQBMZHYjAgQIECAAAECBAgQEBN+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KAmEhsRgQIECBAgAABAgQIiAk/QIAAAQIECBAgQIBAEhATic2IAAECBAgQIECAAAEx4QcIECBAgAABAgQIEEgCYiKxGREgQIAAAQIECBAgICb8AAECBAgQIECAAAECSUBMJDYjAgQIECBAgAABAgTEhB8gQIAAAQIECBAgQCAJiInEZkSAAAECBAgQIECAgJjwAwQIECBAgAABAgQIJAExkdiMCBAgQIAAAQIECBAQE36AAAECBAgQIECAAIEkICYSmxEBAgQIECBAgAABAmLCDxAgQIAAAQIECBAgkATERGIzIkCAAAECBAgQIEBATPgBAgQIECBAgAABAgSSgJhIbEYECBAgQIAAAQIECIgJP0CAAAECBAgQIECAQBIQE4nNiAABAgQIECBAgAABMeEHCBAgQIAAAQIECBBIAmIisRkRIECAAAECBAgQICAm/AABAgQIECBAgAABAklATCQ2IwIECBAgQIAAAQIExIQfIECAAAECBAgQIEAgCYiJxGZEgAABAgQIECBAgICY8AMECBAgQIAAAQIECCQBMZHYjAgQIECAAAECBAgQEBN+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LAAx+GAQhkbjVEAAAAAElFTkSuQmCC">
            <a:extLst>
              <a:ext uri="{FF2B5EF4-FFF2-40B4-BE49-F238E27FC236}">
                <a16:creationId xmlns:a16="http://schemas.microsoft.com/office/drawing/2014/main" id="{8FC30D94-FF05-4296-8A6B-5C95C5859C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4" name="AutoShape 4" descr="data:image/png;base64,iVBORw0KGgoAAAANSUhEUgAAAxMAAAEHCAYAAADVghv0AAAQWUlEQVR4Xu3XoREAAAgDMbr/0uzwOviaHOZ3jgABAgQIECBAgAABAkFgYWNCgAABAgQIECBAgACBExOe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KAmEhsRgQIECBAgAABAgQIiAk/QIAAAQIECBAgQIBAEhATic2IAAECBAgQIECAAAEx4QcIECBAgAABAgQIEEgCYiKxGREgQIAAAQIECBAgICb8AAECBAgQIECAAAECSUBMJDYjAgQIECBAgAABAgTEhB8gQIAAAQIECBAgQCAJiInEZkSAAAECBAgQIECAgJjwAwQIECBAgAABAgQIJAExkdiMCBAgQIAAAQIECBAQE36AAAECBAgQIECAAIEkICYSmxEBAgQIECBAgAABAmLCDxAgQIAAAQIECBAgkATERGIzIkCAAAECBAgQIEBATPgBAgQIECBAgAABAgSSgJhIbEYECBAgQIAAAQIECIgJP0CAAAECBAgQIECAQBIQE4nNiAABAgQIECBAgAABMeEHCBAgQIAAAQIECBBIAmIisRkRIECAAAECBAgQICAm/AABAgQIECBAgAABAklATCQ2IwIECBAgQIAAAQIExIQfIECAAAECBAgQIEAgCYiJxGZEgAABAgQIECBAgICY8AMECBAgQIAAAQIECCQBMZHYjAgQIECAAAECBAgQEBN+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KAmEhsRgQIECBAgAABAgQIiAk/QIAAAQIECBAgQIBAEhATic2IAAECBAgQIECAAAEx4QcIECBAgAABAgQIEEgCYiKxGREgQIAAAQIECBAgICb8AAECBAgQIECAAAECSUBMJDYjAgQIECBAgAABAgTEhB8gQIAAAQIECBAgQCAJiInEZkSAAAECBAgQIECAgJjwAwQIECBAgAABAgQIJAExkdiMCBAgQIAAAQIECBAQE36AAAECBAgQIECAAIEkICYSmxEBAgQIECBAgAABAmLCDxAgQIAAAQIECBAgkATERGIzIkCAAAECBAgQIEBATPgBAgQIECBAgAABAgSSgJhIbEYECBAgQIAAAQIECIgJP0CAAAECBAgQIECAQBIQE4nNiAABAgQIECBAgAABMeEHCBAgQIAAAQIECBBIAmIisRkRIECAAAECBAgQICAm/AABAgQIECBAgAABAklATCQ2IwIECBAgQIAAAQIExIQfIECAAAECBAgQIEAgCYiJxGZEgAABAgQIECBAgICY8AMECBAgQIAAAQIECCQBMZHYjAgQIECAAAECBAgQEBN+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KAmEhsRgQIECBAgAABAgQIiAk/QIAAAQIECBAgQIBAEhATic2IAAECBAgQIECAAAEx4QcIECBAgAABAgQIEEgCYiKxGREgQIAAAQIECBAgICb8AAECBAgQIECAAAECSUBMJDYjAgQIECBAgAABAgTEhB8gQIAAAQIECBAgQCAJiInEZkSAAAECBAgQIECAgJjwAwQIECBAgAABAgQIJAExkdiMCBAgQIAAAQIECBAQE36AAAECBAgQIECAAIEkICYSmxEBAgQIECBAgAABAmLCDxAgQIAAAQIECBAgkATERGIzIkCAAAECBAgQIEBATPgBAgQIECBAgAABAgSSgJhIbEYECBAgQIAAAQIECIgJP0CAAAECBAgQIECAQBIQE4nNiAABAgQIECBAgAABMeEHCBAgQIAAAQIECBBIAmIisRkRIECAAAECBAgQICAm/AABAgQIECBAgAABAklATCQ2IwIECBAgQIAAAQIExIQfIECAAAECBAgQIEAgCYiJxGZEgAABAgQIECBAgICY8AMECBAgQIAAAQIECCQBMZHYjAgQIECAAAECBAgQEBN+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KAmEhsRgQIECBAgAABAgQIiAk/QIAAAQIECBAgQIBAEhATic2IAAECBAgQIECAAAEx4QcIECBAgAABAgQIEEgCYiKxGREgQIAAAQIECBAgICb8AAECBAgQIECAAAECSUBMJDYjAgQIECBAgAABAgTEhB8gQIAAAQIECBAgQCAJiInEZkSAAAECBAgQIECAgJjwAwQIECBAgAABAgQIJAExkdiMCBAgQIAAAQIECBAQE36AAAECBAgQIECAAIEkICYSmxEBAgQIECBAgAABAmLCDxAgQIAAAQIECBAgkATERGIzIkCAAAECBAgQIEBATPgBAgQIECBAgAABAgSSgJhIbEYECBAgQIAAAQIECIgJP0CAAAECBAgQIECAQBIQE4nNiAABAgQIECBAgAABMeEHCBAgQIAAAQIECBBIAmIisRkRIECAAAECBAgQICAm/AABAgQIECBAgAABAklATCQ2IwIECBAgQIAAAQIExIQfIECAAAECBAgQIEAgCYiJxGZEgAABAgQIECBAgICY8AMECBAgQIAAAQIECCQBMZHYjAgQIECAAAECBAgQEBN+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KAmEhsRgQIECBAgAABAgQIiAk/QIAAAQIECBAgQIBAEhATic2IAAECBAgQIECAAAEx4QcIECBAgAABAgQIEEgCYiKxGREgQIAAAQIECBAgICb8AAECBAgQIECAAAECSUBMJDYjAgQIECBAgAABAgTEhB8gQIAAAQIECBAgQCAJiInEZkSAAAECBAgQIECAgJjwAwQIECBAgAABAgQIJAExkdiMCBAgQIAAAQIECBAQE36AAAECBAgQIECAAIEkICYSmxEBAgQIECBAgAABAmLCDxAgQIAAAQIECBAgkATERGIzIkCAAAECBAgQIEBATPgBAgQIECBAgAABAgSSgJhIbEYECBAgQIAAAQIECIgJP0CAAAECBAgQIECAQBIQE4nNiAABAgQIECBAgAABMeEHCBAgQIAAAQIECBBIAmIisRkRIECAAAECBAgQICAm/AABAgQIECBAgAABAklATCQ2IwIECBAgQIAAAQIExIQfIECAAAECBAgQIEAgCYiJxGZEgAABAgQIECBAgICY8AMECBAgQIAAAQIECCQBMZHYjAgQIECAAAECBAgQEBN+gAABAgQIECBAgACBJCAmEpsRAQIECBAgQIAAAQJiwg8QIECAAAECBAgQIJAExERiMyJAgAABAgQIECBAQEz4AQIECBAgQIAAAQIEkoCYSGxGBAgQIECAAAECBAiICT9AgAABAgQIECBAgEASEBOJzYgAAQIECBAgQIAAATHhBwgQIECAAAECBAgQSAJiIrEZESBAgAABAgQIECAgJvwAAQIECBAgQIAAAQJJQEwkNiMCBAgQIECAAAECBMSEHyBAgAABAgQIECBAIAmIicRmRIAAAQIECBAgQICAmPADBAgQIECAAAECBAgkATGR2IwIECBAgAABAgQIEBATfoAAAQIECBAgQIAAgSQgJhKbEQECBAgQIECAAAECYsIPECBAgAABAgQIECCQBMREYjMiQIAAAQIECBAgQEBM+AECBAgQIECAAAECBJLAAx+GAQhkbjVEAAAAAElFTkSuQmCC">
            <a:extLst>
              <a:ext uri="{FF2B5EF4-FFF2-40B4-BE49-F238E27FC236}">
                <a16:creationId xmlns:a16="http://schemas.microsoft.com/office/drawing/2014/main" id="{0AD0A902-DD6E-4929-896B-157F53C3F3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8" name="图表 7"/>
          <p:cNvGraphicFramePr/>
          <p:nvPr/>
        </p:nvGraphicFramePr>
        <p:xfrm>
          <a:off x="119385" y="977504"/>
          <a:ext cx="4498288" cy="4994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矩形 2"/>
          <p:cNvSpPr/>
          <p:nvPr/>
        </p:nvSpPr>
        <p:spPr>
          <a:xfrm>
            <a:off x="0" y="6231619"/>
            <a:ext cx="170431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数据来源：世界银行。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2" charset="-122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CDF1D022-EA53-4135-9E3A-98D12EC7D53D}"/>
              </a:ext>
            </a:extLst>
          </p:cNvPr>
          <p:cNvGraphicFramePr>
            <a:graphicFrameLocks/>
          </p:cNvGraphicFramePr>
          <p:nvPr/>
        </p:nvGraphicFramePr>
        <p:xfrm>
          <a:off x="4617672" y="946199"/>
          <a:ext cx="4498288" cy="5025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3358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513505-D6CE-4C9A-B4C7-5B83663CC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中国的贡献：“三分天下” 有其一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45448A09-519A-469F-AED4-80D1BE3860D2}"/>
              </a:ext>
            </a:extLst>
          </p:cNvPr>
          <p:cNvGraphicFramePr>
            <a:graphicFrameLocks/>
          </p:cNvGraphicFramePr>
          <p:nvPr/>
        </p:nvGraphicFramePr>
        <p:xfrm>
          <a:off x="898727" y="1921851"/>
          <a:ext cx="7136607" cy="3575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圆角矩形 16">
            <a:extLst>
              <a:ext uri="{FF2B5EF4-FFF2-40B4-BE49-F238E27FC236}">
                <a16:creationId xmlns:a16="http://schemas.microsoft.com/office/drawing/2014/main" id="{BF31DFC8-8DC6-4021-BD8E-B65E062A6B60}"/>
              </a:ext>
            </a:extLst>
          </p:cNvPr>
          <p:cNvSpPr/>
          <p:nvPr/>
        </p:nvSpPr>
        <p:spPr>
          <a:xfrm>
            <a:off x="1536069" y="2410797"/>
            <a:ext cx="997193" cy="38488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&lt;5%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4308B36-FBE3-4F65-B3DA-5941A2403F9E}"/>
              </a:ext>
            </a:extLst>
          </p:cNvPr>
          <p:cNvCxnSpPr/>
          <p:nvPr/>
        </p:nvCxnSpPr>
        <p:spPr>
          <a:xfrm>
            <a:off x="3146504" y="1753811"/>
            <a:ext cx="0" cy="3448349"/>
          </a:xfrm>
          <a:prstGeom prst="line">
            <a:avLst/>
          </a:prstGeom>
          <a:ln w="412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17">
            <a:extLst>
              <a:ext uri="{FF2B5EF4-FFF2-40B4-BE49-F238E27FC236}">
                <a16:creationId xmlns:a16="http://schemas.microsoft.com/office/drawing/2014/main" id="{ED73DAAA-8E40-4D22-AC73-55796554CA43}"/>
              </a:ext>
            </a:extLst>
          </p:cNvPr>
          <p:cNvSpPr/>
          <p:nvPr/>
        </p:nvSpPr>
        <p:spPr>
          <a:xfrm>
            <a:off x="3349210" y="2067934"/>
            <a:ext cx="1350605" cy="53530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10%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左右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C002EA3-2EBB-4E75-9B36-B749F95544E8}"/>
              </a:ext>
            </a:extLst>
          </p:cNvPr>
          <p:cNvCxnSpPr/>
          <p:nvPr/>
        </p:nvCxnSpPr>
        <p:spPr>
          <a:xfrm>
            <a:off x="4903954" y="1700808"/>
            <a:ext cx="0" cy="3448349"/>
          </a:xfrm>
          <a:prstGeom prst="line">
            <a:avLst/>
          </a:prstGeom>
          <a:ln w="412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7">
            <a:extLst>
              <a:ext uri="{FF2B5EF4-FFF2-40B4-BE49-F238E27FC236}">
                <a16:creationId xmlns:a16="http://schemas.microsoft.com/office/drawing/2014/main" id="{98B8D334-9BFA-4DED-B876-E3BAEC61CD4B}"/>
              </a:ext>
            </a:extLst>
          </p:cNvPr>
          <p:cNvSpPr/>
          <p:nvPr/>
        </p:nvSpPr>
        <p:spPr>
          <a:xfrm>
            <a:off x="5054400" y="1921851"/>
            <a:ext cx="1350605" cy="53530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20%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左右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6405007-70BE-4C7D-8657-8DCA550258C3}"/>
              </a:ext>
            </a:extLst>
          </p:cNvPr>
          <p:cNvCxnSpPr/>
          <p:nvPr/>
        </p:nvCxnSpPr>
        <p:spPr>
          <a:xfrm>
            <a:off x="6617737" y="1700808"/>
            <a:ext cx="0" cy="3448349"/>
          </a:xfrm>
          <a:prstGeom prst="line">
            <a:avLst/>
          </a:prstGeom>
          <a:ln w="412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7">
            <a:extLst>
              <a:ext uri="{FF2B5EF4-FFF2-40B4-BE49-F238E27FC236}">
                <a16:creationId xmlns:a16="http://schemas.microsoft.com/office/drawing/2014/main" id="{35EA8F3C-5640-4C06-8BD6-8A5E9B3BE80E}"/>
              </a:ext>
            </a:extLst>
          </p:cNvPr>
          <p:cNvSpPr/>
          <p:nvPr/>
        </p:nvSpPr>
        <p:spPr>
          <a:xfrm>
            <a:off x="7043203" y="1700808"/>
            <a:ext cx="1350605" cy="53530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30%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左右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》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C7D5119-18E6-4C11-BF6D-901F5EA20FD1}"/>
              </a:ext>
            </a:extLst>
          </p:cNvPr>
          <p:cNvSpPr/>
          <p:nvPr/>
        </p:nvSpPr>
        <p:spPr>
          <a:xfrm>
            <a:off x="590816" y="5496897"/>
            <a:ext cx="543534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104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1979-2017</a:t>
            </a: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年主要经济体对世界经济增长的贡献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2" charset="-122"/>
            </a:endParaRPr>
          </a:p>
          <a:p>
            <a:pPr marL="0" marR="0" lvl="0" indent="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数据来源：世界银行。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2366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F55387-0392-4156-B609-DB57AE5FA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74006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中国成为名副其实的制造大国，全球越来越离不开“中国制造”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835F404-DA1D-43C8-B435-3FD76D946DAC}"/>
              </a:ext>
            </a:extLst>
          </p:cNvPr>
          <p:cNvSpPr/>
          <p:nvPr/>
        </p:nvSpPr>
        <p:spPr>
          <a:xfrm>
            <a:off x="1" y="5456953"/>
            <a:ext cx="5562600" cy="4270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1104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2003-2016</a:t>
            </a: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年主要经济体制造业占全球的比重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2" charset="-122"/>
            </a:endParaRPr>
          </a:p>
          <a:p>
            <a:pPr marL="0" marR="0" lvl="0" indent="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数据来源：世界银行。</a:t>
            </a:r>
            <a:endParaRPr kumimoji="0" lang="zh-CN" altLang="en-US" sz="8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2" charset="-122"/>
            </a:endParaRPr>
          </a:p>
        </p:txBody>
      </p:sp>
      <p:sp>
        <p:nvSpPr>
          <p:cNvPr id="71685" name="矩形 7">
            <a:extLst>
              <a:ext uri="{FF2B5EF4-FFF2-40B4-BE49-F238E27FC236}">
                <a16:creationId xmlns:a16="http://schemas.microsoft.com/office/drawing/2014/main" id="{52E41EC8-2492-49B1-BF28-BB3D9A69B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964" y="1646635"/>
            <a:ext cx="4322852" cy="5078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500</a:t>
            </a: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余种主要工业产品中有</a:t>
            </a:r>
            <a:r>
              <a:rPr kumimoji="0" lang="en-US" altLang="zh-CN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220</a:t>
            </a: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多种产量位居世界第一（工信部）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912963C9-A409-4085-8845-978BCF5386E3}"/>
              </a:ext>
            </a:extLst>
          </p:cNvPr>
          <p:cNvGraphicFramePr>
            <a:graphicFrameLocks noGrp="1"/>
          </p:cNvGraphicFramePr>
          <p:nvPr/>
        </p:nvGraphicFramePr>
        <p:xfrm>
          <a:off x="4527051" y="2276872"/>
          <a:ext cx="4272761" cy="2682008"/>
        </p:xfrm>
        <a:graphic>
          <a:graphicData uri="http://schemas.openxmlformats.org/drawingml/2006/table">
            <a:tbl>
              <a:tblPr/>
              <a:tblGrid>
                <a:gridCol w="474065">
                  <a:extLst>
                    <a:ext uri="{9D8B030D-6E8A-4147-A177-3AD203B41FA5}">
                      <a16:colId xmlns:a16="http://schemas.microsoft.com/office/drawing/2014/main" val="1593409512"/>
                    </a:ext>
                  </a:extLst>
                </a:gridCol>
                <a:gridCol w="475609">
                  <a:extLst>
                    <a:ext uri="{9D8B030D-6E8A-4147-A177-3AD203B41FA5}">
                      <a16:colId xmlns:a16="http://schemas.microsoft.com/office/drawing/2014/main" val="2710152253"/>
                    </a:ext>
                  </a:extLst>
                </a:gridCol>
                <a:gridCol w="474065">
                  <a:extLst>
                    <a:ext uri="{9D8B030D-6E8A-4147-A177-3AD203B41FA5}">
                      <a16:colId xmlns:a16="http://schemas.microsoft.com/office/drawing/2014/main" val="4053037578"/>
                    </a:ext>
                  </a:extLst>
                </a:gridCol>
                <a:gridCol w="475609">
                  <a:extLst>
                    <a:ext uri="{9D8B030D-6E8A-4147-A177-3AD203B41FA5}">
                      <a16:colId xmlns:a16="http://schemas.microsoft.com/office/drawing/2014/main" val="3452086961"/>
                    </a:ext>
                  </a:extLst>
                </a:gridCol>
                <a:gridCol w="474065">
                  <a:extLst>
                    <a:ext uri="{9D8B030D-6E8A-4147-A177-3AD203B41FA5}">
                      <a16:colId xmlns:a16="http://schemas.microsoft.com/office/drawing/2014/main" val="3380975642"/>
                    </a:ext>
                  </a:extLst>
                </a:gridCol>
                <a:gridCol w="475609">
                  <a:extLst>
                    <a:ext uri="{9D8B030D-6E8A-4147-A177-3AD203B41FA5}">
                      <a16:colId xmlns:a16="http://schemas.microsoft.com/office/drawing/2014/main" val="3652766142"/>
                    </a:ext>
                  </a:extLst>
                </a:gridCol>
                <a:gridCol w="474065">
                  <a:extLst>
                    <a:ext uri="{9D8B030D-6E8A-4147-A177-3AD203B41FA5}">
                      <a16:colId xmlns:a16="http://schemas.microsoft.com/office/drawing/2014/main" val="159839438"/>
                    </a:ext>
                  </a:extLst>
                </a:gridCol>
                <a:gridCol w="474065">
                  <a:extLst>
                    <a:ext uri="{9D8B030D-6E8A-4147-A177-3AD203B41FA5}">
                      <a16:colId xmlns:a16="http://schemas.microsoft.com/office/drawing/2014/main" val="2298550998"/>
                    </a:ext>
                  </a:extLst>
                </a:gridCol>
                <a:gridCol w="475609">
                  <a:extLst>
                    <a:ext uri="{9D8B030D-6E8A-4147-A177-3AD203B41FA5}">
                      <a16:colId xmlns:a16="http://schemas.microsoft.com/office/drawing/2014/main" val="4182275335"/>
                    </a:ext>
                  </a:extLst>
                </a:gridCol>
              </a:tblGrid>
              <a:tr h="3650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项目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1978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1980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1990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2000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2005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2010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2014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2015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734151"/>
                  </a:ext>
                </a:extLst>
              </a:tr>
              <a:tr h="3650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粗钢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641797"/>
                  </a:ext>
                </a:extLst>
              </a:tr>
              <a:tr h="3650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煤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1452844"/>
                  </a:ext>
                </a:extLst>
              </a:tr>
              <a:tr h="4919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发电量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3583565"/>
                  </a:ext>
                </a:extLst>
              </a:tr>
              <a:tr h="3650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水泥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402874"/>
                  </a:ext>
                </a:extLst>
              </a:tr>
              <a:tr h="3650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化肥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5931770"/>
                  </a:ext>
                </a:extLst>
              </a:tr>
              <a:tr h="3650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棉布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851007"/>
                  </a:ext>
                </a:extLst>
              </a:tr>
            </a:tbl>
          </a:graphicData>
        </a:graphic>
      </p:graphicFrame>
      <p:sp>
        <p:nvSpPr>
          <p:cNvPr id="71768" name="矩形 9">
            <a:extLst>
              <a:ext uri="{FF2B5EF4-FFF2-40B4-BE49-F238E27FC236}">
                <a16:creationId xmlns:a16="http://schemas.microsoft.com/office/drawing/2014/main" id="{1DEF00E1-9E02-46AF-BB54-CCA3CDF3D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051" y="4958879"/>
            <a:ext cx="436529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2286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数据来源：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2016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国际统计年鉴；联合国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联合国统计月报数据库。</a:t>
            </a:r>
          </a:p>
        </p:txBody>
      </p:sp>
      <p:graphicFrame>
        <p:nvGraphicFramePr>
          <p:cNvPr id="8" name="图表 7"/>
          <p:cNvGraphicFramePr>
            <a:graphicFrameLocks/>
          </p:cNvGraphicFramePr>
          <p:nvPr/>
        </p:nvGraphicFramePr>
        <p:xfrm>
          <a:off x="344185" y="1412776"/>
          <a:ext cx="4132780" cy="4044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3232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FE27D5-411E-4805-9B43-69ED1CB0A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" y="-36829"/>
            <a:ext cx="9144000" cy="789385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“中国制造”：全球三大关联生产中心之一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9B6E566-56BB-41C8-84DA-E6A0B2E0C0DF}"/>
              </a:ext>
            </a:extLst>
          </p:cNvPr>
          <p:cNvGraphicFramePr>
            <a:graphicFrameLocks noGrp="1"/>
          </p:cNvGraphicFramePr>
          <p:nvPr/>
        </p:nvGraphicFramePr>
        <p:xfrm>
          <a:off x="9331" y="1556793"/>
          <a:ext cx="3986604" cy="3744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0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/>
                        <a:t>产品</a:t>
                      </a:r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/>
                        <a:t>数量</a:t>
                      </a:r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/>
                        <a:t>全球占比</a:t>
                      </a:r>
                    </a:p>
                  </a:txBody>
                  <a:tcPr marL="68571" marR="68571" marT="34295" marB="342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空调</a:t>
                      </a:r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1.09</a:t>
                      </a:r>
                      <a:r>
                        <a:rPr lang="zh-CN" altLang="en-US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亿台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80%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7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PC</a:t>
                      </a:r>
                      <a:r>
                        <a:rPr lang="zh-CN" altLang="en-US" sz="1400" b="1" dirty="0"/>
                        <a:t>电脑</a:t>
                      </a:r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3.24</a:t>
                      </a:r>
                      <a:r>
                        <a:rPr lang="zh-CN" altLang="en-US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亿台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90.6%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节能灯</a:t>
                      </a:r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r>
                        <a:rPr lang="zh-CN" altLang="en-US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亿只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80%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5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猪肉生产</a:t>
                      </a:r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51.5 </a:t>
                      </a:r>
                      <a:r>
                        <a:rPr lang="zh-CN" altLang="en-US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百万吨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49.8%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36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太阳能存贮电量</a:t>
                      </a:r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21.8 </a:t>
                      </a:r>
                      <a:r>
                        <a:rPr lang="zh-CN" altLang="en-US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千兆瓦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74%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5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鞋</a:t>
                      </a:r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126 </a:t>
                      </a:r>
                      <a:r>
                        <a:rPr lang="zh-CN" altLang="en-US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亿双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63%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5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手机</a:t>
                      </a:r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zh-CN" altLang="en-US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亿台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70.6%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57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/>
                        <a:t>造船产能</a:t>
                      </a:r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7660 </a:t>
                      </a:r>
                      <a:r>
                        <a:rPr lang="zh-CN" altLang="en-US" sz="1400" b="1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万公吨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45.1%</a:t>
                      </a:r>
                      <a:endParaRPr lang="zh-CN" altLang="en-US" sz="1400" b="1" dirty="0"/>
                    </a:p>
                  </a:txBody>
                  <a:tcPr marL="68571" marR="68571" marT="34295" marB="3429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2749" name="矩形 12">
            <a:extLst>
              <a:ext uri="{FF2B5EF4-FFF2-40B4-BE49-F238E27FC236}">
                <a16:creationId xmlns:a16="http://schemas.microsoft.com/office/drawing/2014/main" id="{BC8ADBEC-C153-4A95-BA92-596838202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7272"/>
            <a:ext cx="3644504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Source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Bank of America Merrill Lynch’s David Cui published a report titled </a:t>
            </a:r>
            <a:r>
              <a:rPr kumimoji="0" lang="en-US" altLang="zh-CN" sz="13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Not So Trivial Facts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3CF0053-0693-4081-BACC-408404430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12" y="1818191"/>
            <a:ext cx="5253946" cy="500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B84EDF2-60DD-4CF2-A8A8-9A82B718B87A}"/>
              </a:ext>
            </a:extLst>
          </p:cNvPr>
          <p:cNvSpPr/>
          <p:nvPr/>
        </p:nvSpPr>
        <p:spPr>
          <a:xfrm>
            <a:off x="5508104" y="756362"/>
            <a:ext cx="2880320" cy="1061829"/>
          </a:xfrm>
          <a:prstGeom prst="rect">
            <a:avLst/>
          </a:prstGeom>
          <a:ln w="635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428625" marR="0" lvl="0" indent="-428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ingFang SC"/>
                <a:ea typeface="宋体"/>
                <a:cs typeface="+mn-cs"/>
              </a:rPr>
              <a:t>北美（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ingFang SC"/>
                <a:ea typeface="宋体"/>
                <a:cs typeface="+mn-cs"/>
              </a:rPr>
              <a:t>美国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ingFang SC"/>
                <a:ea typeface="宋体"/>
                <a:cs typeface="+mn-cs"/>
              </a:rPr>
              <a:t>）</a:t>
            </a:r>
            <a:endParaRPr kumimoji="0" lang="en-US" altLang="zh-CN" sz="21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PingFang SC"/>
              <a:ea typeface="宋体"/>
              <a:cs typeface="+mn-cs"/>
            </a:endParaRPr>
          </a:p>
          <a:p>
            <a:pPr marL="428625" marR="0" lvl="0" indent="-428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ingFang SC"/>
                <a:ea typeface="宋体"/>
                <a:cs typeface="+mn-cs"/>
              </a:rPr>
              <a:t>亚洲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ingFang SC"/>
                <a:ea typeface="宋体"/>
                <a:cs typeface="+mn-cs"/>
              </a:rPr>
              <a:t>(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ingFang SC"/>
                <a:ea typeface="宋体"/>
                <a:cs typeface="+mn-cs"/>
              </a:rPr>
              <a:t>中国大陆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ingFang SC"/>
                <a:ea typeface="宋体"/>
                <a:cs typeface="+mn-cs"/>
              </a:rPr>
              <a:t>)</a:t>
            </a:r>
          </a:p>
          <a:p>
            <a:pPr marL="428625" marR="0" lvl="0" indent="-428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ingFang SC"/>
                <a:ea typeface="宋体"/>
                <a:cs typeface="+mn-cs"/>
              </a:rPr>
              <a:t>欧洲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ingFang SC"/>
                <a:ea typeface="宋体"/>
                <a:cs typeface="+mn-cs"/>
              </a:rPr>
              <a:t>(</a:t>
            </a:r>
            <a:r>
              <a: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ingFang SC"/>
                <a:ea typeface="宋体"/>
                <a:cs typeface="+mn-cs"/>
              </a:rPr>
              <a:t>德国</a:t>
            </a: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PingFang SC"/>
                <a:ea typeface="宋体"/>
                <a:cs typeface="+mn-cs"/>
              </a:rPr>
              <a:t>)</a:t>
            </a:r>
            <a:endParaRPr kumimoji="0" lang="zh-CN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PingFang SC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235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054031-B56B-4CAD-BCD8-4541C48F1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96"/>
            <a:ext cx="9144000" cy="789385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“中国制造”：全球“买卖大家”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485AA5-038C-46F3-BDD1-17EF83E95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49945"/>
            <a:ext cx="437372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1104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1978-2018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年中、美、德、日商品出口占全球比重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2" charset="-122"/>
            </a:endParaRPr>
          </a:p>
          <a:p>
            <a:pPr marL="0" marR="0" lvl="0" indent="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数据来源：世界银行。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2" charset="-122"/>
            </a:endParaRPr>
          </a:p>
        </p:txBody>
      </p:sp>
      <p:sp>
        <p:nvSpPr>
          <p:cNvPr id="73733" name="AutoShape 2" descr="data:image/jpeg;base64,/9j/4AAQSkZJRgABAQAAAQABAAD/2wBDAAgGBgcGBQgHBwcJCQgKDBQNDAsLDBkSEw8UHRofHh0aHBwgJC4nICIsIxwcKDcpLDAxNDQ0Hyc5PTgyPC4zNDL/2wBDAQkJCQwLDBgNDRgyIRwhMjIyMjIyMjIyMjIyMjIyMjIyMjIyMjIyMjIyMjIyMjIyMjIyMjIyMjIyMjIyMjIyMjL/wAARCAIOAZ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ttC0LR5PD2mu+lWLM1rESTboSTsHtWh/wj+i/9Aew/wDAZP8ACk8P/wDIt6X/ANecP/oArSr8crVqntJe8931PWjFWM7/AIR/Rf8AoD2H/gMn+FH/AAj+i/8AQHsP/AZP8K0aKz9tU/mf3lcqM7/hH9F/6A9h/wCAyf4Uf8I/ov8A0B7D/wABk/wrRoo9tU/mf3hyozv+Ef0X/oD2H/gMn+FH/CP6L/0B7D/wGT/CtE8CuDt/ibavPoKXNk0EerCTEhkyImV9ozx3P866KFPFV03TbdvPyb/JMmTjHc6v/hH9F/6A9h/4DJ/hR/wj+i/9Aew/8Bk/wrlbP4iTancWlrY6Qr3M6SSFJbpY/lWQphSR8zcZxT7rx/cJrT6XZ6Mbm4W8ktVHnhN2xFcnkf7VdH1LG83L11fxLZfMnngdP/wj+i/9Aew/8Bk/wo/4R/Rf+gPYf+Ayf4VzEvxD86LRm07TklfUkmbbcXCxCJoyAyknjOTXV2uqWtzHcbZ42ktfluURt3lNtyVNY1aOKpK87rfr2dvz0GnF7Ef/AAj+i/8AQHsP/AZP8KP+Ef0X/oD2H/gMn+FZXhDxhH4qs7yZbOS3a2kA8sncXQruVh9ahTx3bNoWo6m1hcxNZ3RtFtpcCSWTjaMds5pvD4xTdPW6snr326hzQtc2/wDhH9F/6A9h/wCAyf4Uf8I/ov8A0B7D/wABk/wp91qP2fQZ9T8sN5Ns05RXyDtXdt3fh1rlLP4iiXSb67utLaCW2s47xI1mVxKsnCDI+6SeMGlSo4qqnKDbs7b9fvByitzqP+Ef0X/oD2H/AIDJ/hR/wj+i/wDQHsP/AAGT/CuctvHkmo2ulpp2lmbUr5JXa2kmCCERttbc2PXip5PFt9/wk0eiR6VCJfIimmaS8Vdm8kbV4+YjHareFxibTe1/tLo7d+4uaBuf8I/ov/QHsP8AwGT/AAo/4R/Rf+gPYf8AgMn+FZWpeKZ7bxOmhWOnLcz+SszmS4WLKlsfJn7xGM1mab8RDe3DJNpTQoy3TQSLOG3+R94MOq59aI4XGShzpu1r79PS/kHNG9jqP+Ef0X/oD2H/AIDJ/hR/wj+i/wDQHsP/AAGT/CuStPiFfXttp5h0SKS61I/6JAl4p4C7mLnHy4FXr3xw2nNqkd1prJPYWcNwYxKDueQ4Eefrxmqlg8apcvX/ABLvbv30Dngb/wDwj+i/9Aew/wDAZP8ACj/hH9F/6A9h/wCAyf4Vi2HjWO/Hh7bZsjauZlYF+YGjHzA+vNWvE/iSXQH06KCxF1LezNEqtMIwuF3ZyfpWXsMV7RU23d369rp9fJj5o2uaH/CP6L/0B7D/AMBk/wAKP+Ef0X/oD2H/AIDJ/hXL2HxBl1fUrO10/S0Into7hmnuljKhnKkAfxH5e3WoLb4oQ+RJcX2lyQQeVPLC8cyuX8ptpBXquTWzwGPvbW/qr/dfyFzwOv8A+Ef0X/oD2H/gMn+FH/CP6L/0B7D/AMBk/wAK5Of4iXFnBNHd6KYtQja32W5uAVdJjhW3Y4wetJL8Q78xWr2vh/zTNeNYEG7UBZwT8oPccfeprA45/wD7S7X79g54HW/8I/ov/QHsP/AZP8KP+Ef0X/oD2H/gMn+FZ2t+JLjS5NNsrfTTdanfKzLb+aFVAq5bLfpWLa/FDT7nUtPtDavEt7Zm4R3f7sgLDyz+KHms4YXGVIc8Lteva/n5P7mDlBOzOr/4R/Rf+gPYf+Ayf4Uf8I/ov/QHsP8AwGT/AArMHi2P/hA08TvbEB7cSrBv5LE4Vc+5xWc/xEt4tI0G/ls3RdTuTbyIX/492Bw2fXBpRw2Mlflvo2t+qV7b9h80EdJ/wj+i/wDQHsP/AAGT/Cj/AIR/Rf8AoD2H/gMn+Fci/wATFkLrY6csx/tNtPjMlwI1bCbt+SOBU03xBltNXayutJAjia3SaWK5VtrTAbdo/iHPatPqOO2177r/AD8xc8DqP+Ef0X/oD2H/AIDJ/hR/wj+i/wDQHsP/AAGT/Cuah8ezX0FjHp+kG4v7yWdUgMwUKkTYZix/CrY8aIvjG38PS2LxvJCrSTbwRHKUL+X7nAqHhcYrp30Te/RaN7/8P0DmgbX/AAj+i/8AQHsP/AZP8KP+Ef0X/oD2H/gMn+Fc9P41u4zpdumj4vtQWSSOGe4EQCo2ANzD7x4O2ti8142Ws6LpslqfM1ISZO//AFRRQxHv1xUyoYqNk29bvfte/XyY+aJZ/wCEf0X/AKA9h/4DJ/hR/wAI/ov/AEB7D/wGT/CsbUfGa2XjCHw9HZtK8sWfP37VWQqxRD/vbf1rLg+IOoGKaa60EQRQ36WDMLoN+9Zgp4x2zmrjhMZJKSb1Se667dROcEdb/wAI/ov/AEB7D/wGT/Cj/hH9F/6A9h/4DJ/hXKaV8TbTVY7bZZlJ5dSFjJEZPuAhiH6cj5alT4iIbpXl0uVdMmmmgt7oOGaSSIEkbOwO04qngcdFuLTuvP8A4Ic8Dpv+Ef0X/oD2H/gMn+FH/CP6L/0B7D/wGT/CqHhbxBc+IrL7a9hHb2siK8LpcrLuz/CwH3WHpXQVx1nWozcJyd15/wCRas1dGd/wj+i/9Aew/wDAZP8ACj/hH9F/6A9h/wCAyf4Vo0Vn7ap/M/vHyozv+Ef0X/oD2H/gMn+FH/CP6L/0B7D/AMBk/wAK0aKPbVP5n94cqM7/AIR/Rf8AoD2H/gMn+FZ+u6Fo8fh7UnTSrFWW1lIIt0BB2H2roazfEH/It6p/15zf+gGtKNap7SPvPddSZRVg8P8A/It6X/15w/8AoArSrQ8NIn/CK6Odq/8AHjD2/wBha1fLT+4v5V9ZPhGcpOXtVr5f8E5Vi0uhzVFHju4lsPBWpXVo5hnjRdkicFfnUV4R/wAJh4i/6DF1/wB91zVeF3TdnV/D/gnt5bgKmPpOpBpWdtT3eivCP+Ew8Rf9Bi6/77o/4TDxF/0GLr/vusv9XH/z8/D/AIJ6H+r9f+Zfj/ke7kZFec2vw1ma00+01C4t5IILK5t5PL3Z3SPuVl4/hrjv+Ew8Rf8AQYuv++6P+Ew8Rf8AQYuv++66sPk9bDpqnVtf+75Nd/Nky4crS3kvx/yOr/4QDW18K2eg79JlEW5vtrh/OhcuW3xnHXH61Yl8D67b+IDq+n3dg8q30tyguC/KvGqc4HX5Sa4z/hMPEX/QYuv++6P+Ew8Rf9Bi6/77rp+pYm7ftFre/u/zb9SP9Wqv8y/H/I7CT4eX0EOhC3OmXz2C3BuEvlby5HlYMSAAeldLdabrV5oes2mdPt7m7UpBJCrAAFQCX4yT1/SvKv8AhMPEX/QYuv8Avuj/AITDxF/0GLr/AL7rKpllapZzqJtf3fO/fuUuG6y2kvx/yPSfDfg2XwzrTz21401nLYxwOkzlnEidCvH3ccVnReBNSvGvJNSvoreV76S+g+xMWAdl24YOvbt9TXD/APCYeIv+gxdf990f8Jh4i/6DF1/33T/s7Eczn7XV2V+Xt8xf6t1bW5l+P+R6HbeA1HhG3027uZJdQgtJII5VnkSMFgcZVcBgM9xUT/D5F8KafotoLa1PmwvqM0IKtME5O04659a4H/hMPEX/AEGLr/vuj/hMPEX/AEGLr/vuj+zsTe/tut9uv3h/q1V/mX4/5HVP8OtUsr65nsbq2uoneZEivHfLRy4LbmA+8HXP41a07wPq2ma1YX3/ABKr3yLK3tne6370aMnLpx1571xf/CYeIv8AoMXX/fdH/CYeIv8AoMXX/fdaSwWJkuWVVbW+H/gi/wBWqv8AMvx/yPSPF/hzVPEU8MNumnRwIyMt1IG+0W7BskoR6im+HvA8Wj6HqELx2rand/aFN2i8lXJ2gnGeMivOf+Ew8Rf9Bi6/77o/4TDxF/0GLr/vusf7LrqiqKq2iv7v/BK/1brXvzL8f8jrNN8Ca9pUWlT2qaJHeaYcIY/MAuQV2t5hx16YxVrVfA2r61rn226vbaGG4Fr9rWBmDfutxOw4/vEYz6VxP/CYeIv+gxdf990f8Jh4i/6DF1/33WzwWIc+f2iv35fO/fvqT/q1VtbmX4/5HYr4F13Tby1m0u9spFsr64uYBeM5JWVVBDEDrkMfxra8U+E5fFcOkRXr2/l20jPdKM4bdGV+T6E55rnfCfifW7iO587UppMMuN+Gro/+Eg1XB/0xj/wEf4VvHIsVV5ayrJNXs+XXW/n5s+ax844LESw81e1vTZMxdP8ABOt2WsadqEqaJdtbWcNqfOD5Ty3Yh0wvDYI/GrVh8Ore38H6hpcq2q6jerKr3kSc4Z9y5J544rQ/4SHVef8ATH6f3V/wp0et63KSsVxJIVG5tqA4H5VtPIcZL/l+ls9I9tuvmcax1P8AlZgXngHV9b8651aexNzI1rGY49xj8mFst26tk1ftfBN9babpNgJ7byNM1U3URAILQfNhTx975qvDX9W4/wBMc/8AAV/wp6a5rEgcpcyMEXc2EXgep4olkOLlHl9srduXbS3fsCx1P+Vj/Emiald6rpmr6PLbreWIlTy7nIR1dcHkdwQDXMx/CxjbNbT3cTL/AGaLdZFBDLcea0m8e2WroP8AhIdVwMXbn1+Vf8KB4g1XveP/AN8rx+lTS4fxdGChCulb+7ru337t/eDx9Nu7iyrJ4LvZvBWieHXu40W1liN3JGzAuqHOEOOucdazj8NriWZLOe9SXSlvLifDuxmKyoAecY3BsnPvW8mt6zJkJcyOQpY4ReAOp6UsWtazKTsuZG+Ut90dB1PSnHIcZC/LXWrb+Hq93vuP69Tf2Wc1d/DW6juc6f8A2dLax3kdxFBebirKsPlkPgdSeasS+Ab+bXxrudOivo5bV4EjDeWixrtdOR0I6fQVsHxDqv8Az+P+Cr/hTv8AhINUH/L4+fdV/wAKv+xMb1rra3w9NPPrbUX16l/KzIs/BWs6QumXlhcWUmoWUtzuSYsI5I5m3YyBkEcUg8A6pJdnWJ9RjGrnU47zbG7fZ9igLtxjOdu4Z962P7f1UD/j8b8l/wAKT/hINVyf9Mcf8BH+FT/YOLu37ZXf93pe9t9rsPr9P+VknjPQ9R1+xFlaQaZLE6MGe8Db4m7OhXuKr6x4b1l5fDtzpl1aSXWkxujte78SlkVc/L9DVgaxrUkDTrcy+UmAz7BgfpUZ8Q6rtz9sf8FX/CsafDeIpxjFVVZX+z3Vn17DeYQevKzIuPAOp3l3davNqMa6q9/DdRLG7eQFjwMMMZzjf/31VmbwTfS6feW4ubcPPra6kp+bAQMDt6fe4q9/wkOqg5+2N9Nq8/pQPEGqgc3j/wDfK/4Vq8gxen79aWt7va1uvkL6/T/lZg2fwyntrjQLwXVuLqwuWe527ts0e9mUdPvDJ/OrNn4I1e2vbSE3VmdO0+7nvbXhvMd33bVcdMKWPTrWx/besCATNcyBCdobYuM+nSkfXdXicxy3MiPgHBQZ55HaqlkeMnfmrp7/AGe9/Pzf3h9epr7LI/C3hvUNL1rUdTvFsLb7WiJ9lsN3llgTmQ5/iNdbXJjxDqpyPtjfiq/4UDxBqvQ3j/8AfK/4Vx1+FK1efPOsr/4e2ncuOZQjpys6yiuUPiHVN3/H4232C/4Up8Qarzi8cj/dX/CsP9TZ/wDP5fd/wR/2nD+U6qiuTbxFqi4zeP8ATav+Fdx4ZnkvNHWa4bzZC7DcQKHwbNf8vl93/BLhmMZuyiU6zfEH/It6p/15zf8AoBrt/LT+4v5VleJUT/hFdYO1f+PGbt/sNRDhGcZKXtVp5f8ABNHi01sP8M/8ipo//XjD/wCgLWrWV4Z/5FTR/wDrxh/9AWtWvtzjOV+I/wDyT/Vv9xP/AENa+b6+kPiP/wAk/wBW/wBxP/Q1r5vrzMZ8a9D77hX/AHSf+L9EFFFFcp9MFFFFABRRRQAUV2Wl32i3WraPpsWh2cscghiuJpd+9nON5HzAda1fE7aB4e8ZnTH0GzawVULv+88xQw5P3u30rT2enNc8+WPaqey9m7tN9Nlp3POKK9Du9MtNR+GVre2WlRC/kv8AyQ0EZ3uo3Y/pXE3+lahpUqx39pNbOwyFkQrkUpQcTXD4yFZtbNNqz30KVFaFjoup6khezsZ50BxlEyM+lU5oZLeV4pkaORDhlcYIPuKiz3OlVItuKeqI6KKKCgooooAKKKKAOt8HHEV0f9pe9dMevue9c14Mz5N16blrpuD1/A17WF/gxPyPiT/kaVfl+SDGcY4963vD93aafFJLPIVeWRYto67erZ9qwT1wRg/SgDHJ6Drmuix4qlyu51ItbGKxiV1tSjhwr8b3YS4XHqMU+7NhayXUbfZ4n2TR7YiBlN67R9etct5kjeWGc7Y+Eyc7e/FI7PI7O5ZmY5JY5JPrSsX7TTRG3rK2D3VslsIo0L48xCGG3jGQP61buG0yFy6C0d0t27LtLhxt4HHTNcue3J/GlB6Zx707C599DqzJp0IuntmtVVlmDHI3dPlC+1Q2F7Amm2W6SDMcdwpDYzkg7R+NczjcR29x3pSn40WD2jOpY6T5FyyR27OwDMoZVA+Qfdz/ALWelUNNSx/seczyQtIyvtDY3qQPl9/yrFGMEn8KVcdhj3pWDn62OtaDTkSB5I7cQGUrGwGOPLyA2f8Aa9azF+xHW5/3cCDyj5aswaPzMe3HWsqW6uZ0RJpnkCfdDHOKh3AdG56UJA5+R0Wo3VkunvBb+SwF2rFAOuFGce2c1Yn/ALBVJNohbYMjHVt5/wDZRXKE49/rS5zwD+Xeiwc/kdRKmmnUUKC1RERiOUYSDIwPQHHrzTU/s1ZHSM2ir50pyyqSVG3aBngd/wAq5n72F4H0oz2zz+lFh8/kdX5mmiC5hBtTbC4kfaSM7dgwV/H0pJJtMlW4kYQyyFUXl1X5fKHQn39K5Qck5p3QnNFg9p5Grqotvsdq0JhV8YaOPDHgDncPX0NZGcj0/rR0OaAMDNNGbd2OOcDHakxhuvWl6k5xSEjHXNMQmSACK9F8G/8AIATp/rG6V50RjnOa9F8G/wDIvpj/AJ6NUS2N8P8AGdDWV4m/5FTWP+vGb/0Bq1ayvE3/ACKmsf8AXjN/6A1QdoeGf+RU0f8A68Yf/QFrVrK8M/8AIqaP/wBeMP8A6AtatAHK/Ef/AJJ/q3+4n/oa18319IfEf/kn+rf7if8Aoa184AEnA5NeZjPjXoffcK/7pP8AxfohKKk8ibP+pfP+6aR43j++jLn1GK5T6W6GUUUUDCiiigDY8K/8jZpP/X1H/wChVvfFb/kfrr/rlH/6CK5zRNTTR9TivmtFuXiYOiu5UBh0PHWrnifxIfE16L2ayiguiArvG7YYDpwa0Ul7Nx63POnRqPHxrJe6otX03bT/AEOpW8uLP4JwtbyNE0l+Y2ZTg4+Y9fwpPE8r3fwl8O3Nw5knE7JvY5bGH7/gK56Xxd5nhQeHRp0C2qnzFcO28P8A3qS98Wm98L2+gtp0K29sd0Th23huef1Nae0ja1+ljijgqyqKfJr7Ry6bNNf0jr/GkOlaRp/hqGX7elvHbb4vsbKoL/KSxz3rj/GfiC08SavHfWtrJAfKVJPMIJdh/FxU8HjNpNDh0nV9Nt9St4P9Q0jsjx+25e1YOoX5v5w/kwwRouyOKFcKi+n/ANc1NSopbdTbAYOdKS9qtY82t9Gm77efW5SooqWCGW4mSKGN5JHOFVFySfYView2lqyKipJYpIJmilQo6nDKwwQajoBO4UUUUAdb4OOIbrn+JeK6n5Sfbt7Vy3g7/VXQ/wBpa6joDj73rXtYT+Cj8j4k/wCRpV+X5IacBuOprZ0XSYtUglaVpVMciLmPHfPJz9KxxjuD9Kv6fqc1gkiRxxOGdX/eKThl6Hr710PyPFjZPUeNFuZkWWJ43SSURDkrgk4GaVtEuFt3k82DYis2A/3gp5I/E1J/wkV5Js3LFvR1fODyVPHGakt9Yji0yRH+ecqyp+7+7uYHrnpx0xS1KtAiXRpIkLTbXRoZJFMb9CvXqKin0O9t1XCJM24qVibcVOM/yNS3Gv3M5O5IxlJEIAP8XXv7VBcavdXO5WIjLyeZlMgg4C/0p6g+Qs3GiNHDBNC6YaONpA7cqze3pmo30O6jkfe0YSNA5fceh6dvalTX7qFIgI4dyBFL7TlgvQHn3pw8QXCXQm8qLeI9i/e+Uc+/PXvRqHuCHQL4bAQg8zPVvu/LuwfwpW8P3oZArRSFyo+Rs4BXIP0wKR9buJJkk2R+aikFju+bK7emcdKauv3kRUqsalNnGOoVdo7+hpaj9wcPD928pj3RKQVGWfAbcDtxx3waVtHSO706GSbcbraWC9Vy2DUf9tXKS7o4owGkSTHLYK5x1PvTG1aZpLWTbHvtTlTzzg5GaNRe4Xb7w+IG3QvhFUvJ5zAFRu2jkdc1He6GsADJMqF7hodjtnbgeoqG41y4niaDy4Y4nHKoCP4t2fzFSDxBcLI0jRxM5laXoRgsMEdaNR3gwGhz5eA4M4kjRG3fL8ykj+VUbyzkspEVmjYSIHUo24Fau/2/cibzdke7dG+MH+EEDv71RuLqS5WESBAIk2Lj0zTRMuW2hBj956mkX72Sc896Unnb29qUjAxnrQQIBk9sdqT6Hj1oY8AZz7UdODzQAoB3HgGjPRlAH1oIxmg4GCO9ACHOPrzXovg3/kX0/wCujV5106/rXovg3/kAL/10alLY3w/xnQ1leJv+RU1j/rxm/wDQGrVrK8Tf8iprH/XjN/6A1ZnaHhn/AJFTR/8Arxh/9AWtWsrwyf8AilNH/wCvGH/0Ba1c0Acr8R/+Sf6t/uJ/6GtfOKsUcOhIZTkEdq+jfiP/AMk/1b/cT/0Na+cK8zGfGvQ+94V/3Sf+L9EexTavfw/Bqz1WO4Zb4uEM+AWI8wr1+grgNd17UtZ0TTRqSl2R5THctgGReOOPSu7jv5tN+CFlcwLCXEmMSxLIv+tb+FgRXAa3rN1r+nWcstsq/Yg0UkkMQSP5jleF4B4NKs9Fr0RpllJe0nLkVlUlr1Xl/T+RBY+HNQvrBtQCxQWSts+0XEgjQt6AnrUGq6LfaNdxW10i75Y1kjMbhw6noQRXefEOEQeCPCyW3FqI88dCxVT/APFVz/gqdtT8b6JHqEvmxwERxB+wUEqv51EqaUuTrodtHG1alCWKduVc2nXS9te+hXj8D61JJHAyW8V3Ku+O1luFWVh/u5rFl0+6t782NxEYbhW2Mkp27T7k10njqe5tfiPfzhmE0U6NGfTAUrW18YooRrWnTqAJ5bbMo78HjP60SpxtJroxUcZWdSlGdmqkW1bo0k++q1Oel8AeIYXthLaxoLhSyuZ12KOOWbOB14rO13w5qfh24jh1GARmQbkZWDKw9iK7b4izSjwb4Vh3t5bW4LLnqQi4/nR46Jl+G/hWaQ7pNoG49fuf/Wqp0ormS6WMcPj8RJ0pVLWm5R0T6Xs9/I4jT/DuoalZyXsaRxWcbbWuLiQRpu9MnqfpRq/h3U9EWGS8gAhmGYp43Dxv9GFdt40hEHwx8LrbAC3IVnx0LlM8/jup2lML74J6ol38y2s58gn+E5U4H5n86Xsldx62uUsxquMa1lyufLbra9r3736W2OP03whrOraZJqFlbpNbxgltsqlvptznNT3HgXXrbS21A2qSQqcOIZVkZD7gV1Xw2keLwb4seNirLCCCOoOx6Phhcyx6B4oCORstxIvPRtr8/pTjSg+W/W5niMwxNN1nG1qcorZ6qVvPzOUuPA+vW2lPqL2qNBEMyhJVZ4/95QeKZ4Oi1dvEME+iJDJexHKpK6qG4OeCRnjPSut+FTNJYeJI3JKNa5IJ6nDVzPw7/wCR+0n/AK6n/wBBakoK8JLqbSxNWUMTTqWfIu2jTV7NX+W5R8SLqMnii9TUlQ6g0uJVi6bjjgfpU8ng7Voo7gstuZraPzZ7cTqZY19Suav+LLz+z/iheXvliT7PepLsP8WNpxXWa3pOm+LNNvfE/hm9aC+ETG8t920sMfMCOxwPoaFTUnLuiZY2dGnR0UYyS1tonpZb6LzOX8I+CLjXrC91GaMG1S2k8gCQAvLg7foM+tcvqGnXWl3jWt4gjmUAkBg3X3Fd98OSf+ER8W/9ejY/74evNiSfepnGKhFo6MLVrTxVaMpe7FpJW8r9/vOs8H58q6x/eWuoA+XNcv4NA8q6yccrXTL04/WvVwn8GJ+bcSf8jSr8vyQvBzjrUscE0qF4oZJFzg7VJxUY69Rj1xWppV21vZain2how0HyAPjLZHT3roPEiruxmvHJH8ssZVuuCMHnpTc4Bz+Ga6xpNNu5ozcmA7TGofdy37rof+BYrPMdm2uH93EqLEdqOy7DJt45Bx1pXLcPMxJEaJsSKytgNg0gI+YetdbKunzS3Es8lox8pUwCvykR9jn19KhhGlSeSrpbDb5JBB5Zih3Z9t1FwdPzOWI+X6c04KCcdR611pttPSYrPb25mMEbGNWVVIOdxXJx6VUgFgVijSK18z7NuUSEcybuQxz/AHadw9n5nO9unbqKRT8uV610zW+klZXiNuY1aYfM4BP3dmP1xUc0Vh/bNkWFuLd1O+PIwvBwCQcH60XDk8zAMUkaLI6lQ3zKSOoph6dxntXS2xs7pIvMFsrNbncWYERNvb+En0xVe7FgmhxNCkbSlVJcMoIbPzZGc0rg4aXuYaqzyBFXczcALzmpHt5Yi4eJxtO18j7p9K6ezOmQyWUqm2UB4zG275s4O/dVax1K1t7G8N0qOJbrd5anngEg49M4p3DkXVnPsjRybJFKsOMHg0gSQ7nCExx43NjgV1VythPLqFzLNbSeYGK8jKtsBGDn1qKM6a0xiK2whDW2ecBgeXz/AJ4pXHyeZzOMn72felVSUZwGKr1IHT8a6e3XSZSkjRW5l8r/AFakBT85z1OM4xVCyijk0/VraKaKPfIjRiSQLwC3encXIYxHNPe3kjUNJDIgPILAjNbOqpYR6XD9mRC2FxIrLnp8wPfrWnJqFldXRs5NkiCJXR2kDKzhAMDPA70rgoLZs5DbhR7+lICMnHH0rpgNMxKvk26lpJhhmBKgICuDn+9muZAXG/B56U73FJWExjI6j0NejeDf+QAv/XVq85xknFej+DhjQFH/AE1aplsaYf4joKyvE3/Iqax/14zf+gNWrmsrxN/yKmsf9eM3/oDVB2ieGf8AkVNH/wCvGH/0WtatZXhn/kVNH/68Yf8A0WtatAHK/Ej/AJJ/q3+4n/oa185oVDqXG5QeRnGRX0Z8R/8Akn+rf7if+hrXzhXmYz416H3vCv8Auk/8X6I7keP7c+HYtCk0CB9PjxhDO2euc5+tY+qeIrS70RdLsNIisIvPEzlZWcuQCBnP1rnqKwdST3Pbp4ChTfNFdb7vfva9jrtP8beX4fXQ9X0yLU7KM5hDyFHj+jCsW61dpNRgurG3isBbkeQkH8ODnJY8sfc1l0UnOTVrlwwdGEnKK333trvptqdhe+M7XVr231DU9Din1CEAGRJyiSY6blxz+dYmra5c67rLajqX71mwDGh2gKOij0FZVFDnJ7hSwdGk04LZWWr0XZdvkdZ4g8ZJ4g0qysJNLihWzAWFklOQuAMH8BRrPjJNY8P2ukPpUcUVoAIHWZiV4xz61ydFN1JO+u5EcBh4qKjH4XdavRvfqdPYeLni8PtoWpWSX+n7t0QMhSSI/wCy3NQ6l4nkutFh0SztlsdNibeYlcu0jerN3rnqKXPK1rlrBUFPnUdb38r97bX8zq9A8ZLoGj3enR6XHMt6u2d3lYFhgjj060eHfGSeHLC9tIdLimF5kStJKc7ecD9a5Simqkla3QmeAw8+bmj8TTer1tt1Or8N+Mk8Mx3qW+lpL9r+VzJM3Cc4X9etUNE12DQ9cXVItPEjRtmGNpjhOCPx61h0UueWnkU8HRbm2vj31ev4nQ6j4lF74oj15LGOK4EqyvGXLI5GP8Ksv4vit49ROk6UtjPqClJ5PPLgKTkhFwNv61ytFHtJCeCoNJNaJW3ey266/M6Pwr4rl8MvdKLVLq1u49k0DttyPr+JrI1C4tbm5L2dktpFjiMSF/1NU6KTk2rGkcPTjUdVL3nvvr8tjrfBx/c3X+8tdRyHA49frXL+D2xDdcfxLzXTt16ZFezhf4MT8p4k/wCRpV+X5IXb7DPvSA9cGlHX29q0LHTHv7SaSM5lWVI1Xsd2ef0roPESvsZpGenY9RS/XvV9tIuFRWMlvsZzGp8z7zVIuhXxklhCIxj287uGJGRj8KLj5X2M1ju+YAZx3p0bPEwkikKuvKkcYrV/smNxBHBITczQxyBG4AByWP4YqnBps9zcyW8RjZkGWbd8oHrmi4crTILiaS4maSaQyPjG5utRg7lIcc+tazaHM0ESquLjzJFk3HAQJt5/WmDQrkTxRXDRwmSURgM4z1xkDuKLofLIy14/rmlySo9a1pdEcYEbA7Xk3ys42bVxz7daYuh3g3swjXYWUguMttXJx68Gi4uVmaBgYNIB27detaVtpRnmuLYuPNSLzE8shg3Tj9a0v+EatVudn2mRo3cIh/vfKxP5YouNQb2Oc4x16Um3nG0n3rRfQ70GMKIm3lVVlcEcgkH6YBqzY6HFdaYbppZQwLgYAKrtUHnvzRdCUZPQxGAz7UpbsOB7d62xofnWxaI7Z/3RQSOMNuUnj8qrjTV+3W0LpJmWHzCu4Zzhj/Si4+RozOnpzSnAA3cfWrFzYzWscTy7AZFDBQeVHUZqSXTZoHtvNKFJ2CqY23dxmgVmUiPl5OAO9J2xnPPrWtdaDLHemCN4jGzusbF+u04wfej+wpYbS6muT5bQxlkQPycNtzj0ouh8kjJBAYnnOaAdvHOcdK1bPSZJ7SW5kO0eUzxIG+ZiDjOPTmgaDeJMkLeWGfOMv1YdV+vSi4cr7GZ19j+teh+Df+RfT/ro1cReWYtbS2kORJL5gdc/dKttrt/Bn/Ivr/10aplsa0FaZ0FZfib/AJFTWP8Arxm/9AatSsvxN/yKmsf9eM3/AKA1Qdgnhn/kVNH/AOvGH/0WtatZXhn/AJFTR/8Arxh/9AWtWgDlfiP/AMk/1b/cT/0Na+cK+nvFcMc3he+jlRWQqMq3Q/MK8q/srTtv/HlDn2UVzVsLKrK6Z72VcQUstoulODbbvpbsl+h5tRXpB0nT+n2SHn/YoOlafn/jzg/74rL6hPuen/rphv8An1L8DzeivSf7K09iP9CgHtt60g0nT+v2OEg+iUvqEu4f66Yb/n1L8DzeivSf7I07af8AQ4f++aT+ydOPSzi/74o+oS7h/rphv+fUvwPN6K9IOk6eApNnDz/sUg0qw4zZQ8/7FH1CXcP9dMN/z6l+B5xRXpDaTp+T/ocP4JQNJ084/wBDh/74p/UJdw/10w//AD6l+B5vRXpLaVp5Xiyh/wC+aQaVp5H/AB5w+n3aX1CfcP8AXTDf8+pfejzeivSf7J0/JH2OEH/dpP7J0/8A584P++af1CfcP9dMP/z6l+B5vRXpB0nTx/y5wf8AfNK2k6eBn7FD/wB80fUJdw/10w//AD6l+B5tRXpA0nTjk/Y4f++aP7I09cH7HD+K0fUJ9w/10w//AD6l+Bi+DceVdf7y9q6bcQ33uBzUUFvBahlghSPJydgxU33gCOK76NN04KL6HxWa4yONxc8RFWUrfkkHUk4HFXLTUnsoHiWJXV3V2ySDlc46Y9apr6/5zT1ikdcqGO5sZA71ocCbWxpv4guJJ0naKH5HZgOf4lCn8fl60HxDcmSXfEmyQLxuYYIGAcg+lZWMMQRgjg5pB0ycAgUWK55F1dTk+1W8rxqzQRCNcEjOO+R3qWLWZotQubrYhNxwyAkDH4c9qzFJLZCijJ+vPFAuZmtFrtzEwwibMvlctzuxnnP+yKbJrUkpjJt0aSB98bksSvOcdeay8ZTg9acMj2HrRYOZmr/bkpJHkRGJvM3R5OGD4yP0pra7dM53JGSWduh43KFx+AFZO3bwadkKeDzRZD52X7bVGstQW8toIY2C42c7emKcNevI1tEKxstuzMpOfmLZzn86zQcex9aXAHTB75osLmkjatNZEFtN5jDeYFhiRV44yA2c8Hk1XtNYmsrP7OkMTBGZkdgcqWGPWs5Ynm3eXEzY+Y7RnGO9Ju46/nRYOZmrFr00WFMET7RHszngopAPX3qBdUn+1W9yUjMsUflAdiMEZ/8AHqoehwcUp6EjBFFg5mXrjU5J7a2g8pEWA7l5J9PXt7U+91iW/khkdEXyXLqBnGTg+vtWZt+bP408fNnI69qA5mbH/CRTbyy28SBtzFV3feY5JznPWmXOuT3MMyyQxb5FKFxnO3dux1rIH3eaGOM5zRYfPLuaUOszQ2awpHGXVGRZDncFJzVlfE1x5zyeRHvbBOXbrnPrx9KxMAkUoK+nNFhc8i1d38l4iRyKi+XvOQP7zZNd14NOdAX/AK6tXnYPJHp6V6J4OJOgLz/y1f8AnUy2NqHxnQVl+Jv+RU1j/rxm/wDQGrUrL8Tf8iprH/XjN/6A1Qdgnhn/AJFTR/8Arxh/9FrWrWV4Z/5FTR/+vGH/ANAWtWgDI8TnHh27P+yv/oQry8c85r1HxKjP4fu1RSzFRgAZP3hXm/2S56eRNz/sGrjsceIXvF46dZ+aQLxSu3qSOuen5Uw6fabmH2ngbsNuHPpVP7HcleLeUEdthoFpc9Rbykn/AGDTMvkTpYxNaibzwG2bihIBPOOKWezthHmG6Gd5ADtVc2tyf+Xabr/zzNL9luc4NrL/AN8GmHyL39nWilzJPnZj+Jep/wA/pUK2MEj2wE2fMzvG4fLxmq/2S5Y/8e0wH/XM037Hc97WUH/cP+FAfI0TplqGXF0SPl/u9Dn/AArLlUJIy5GFJ/GpfslwettMP+AGkNpcDrbTcf7DUCevQh+8KVccYFSLaXWM/Zpf+/Zpfst0Dn7PNj/rmaBWZD34P1pSCMDGalW1ucj/AEaYZP8AcNJ9kuA5/wBHnz/1zNMLMi5PbIFXrG3huo5hM4Vl27ctjqeari0ugcGCX1/1ZpTZ3H8NvMM/9MzSGvQtrpkBKFrsKTkYOM9frT00y3EYLXqhmHQY/wAao/ZbrP8Ax7zYH/TM0htLnd/x7TED/pmaB/IuGwgIZ0mzkHaAy9QAe9Rpp8flHdcBfl3Hkdfz9qgFpcj/AJYT/wDfs0gtLrA/0eUf8ANAfImvLaG3CmK48zd1I/z71UJx1P1qX7Hcsf8Aj2mH/ADQLOcH/j2l9fuGgn5ELZHfmtrQb0WwuVl2FFi86MOeki/dx+dZgtbhgR9mmx7xmm/Y7r/n3m47GM0McW07o6b7NpjzQsRBh3+R/M5kBQ5Lc/3qpXkNlaadJtjtzcbYkzu3bSVbcRz61jfZLkjP2aUf9szSm1uSOLaUe/lmlYpy8jodMtNPNhCbk253MpJzgj58EHn09qiSGwlkV44bbzjbMyxFsIXDEc8+lYf2O5HH2eX/AL9ml+y3PH7iX/vhqLD5tNjoXttNWK1P2eN2Zl37JFHPO5fvVO8NgIYrd/spiW5LNtO3GUG0Hn14NcsbSfdg20vHohpXtLkkD7PN/wB8GiwKfkbN/FYwWVw6w25udsQKA5CMd27bz9KsWdvosttbvKIlkkjDMC2Nuz7wP+9XPfZLkjm2m/74P+FAtbng/ZpRx/cPH6UWFza7G/8AZdOFtbOyW8rmRThHC7lIOR97t+FQwWVouuThmtWiRVIXjBzjIHzdR9axvslznm2lx6+WaDaXPa3mGevyGiwc3ka0Etta/wBtxo0ezG2PLdRv7evFXJrXTIDO2y3YDzniXzM5GwFe/rmuc+yXOci2lAx/cNL9juQT/o8g7f6s0WBSfY6VbPTpfP8AJit3JVmcbuUxFldvP96o0s7BWSQxQSKzRlVEgyR5fzcZ/vViQtqVvE8MSzrGx+YKh5qA2lwDg20p/wCAGiw+byJdRjSK/nRGjZVfgxj5fwqqR8w9am+y3IOPs0vPOPLPFIbS5KgeRLx/sGmZtEGec7ee9OGevP4VJ9kuScfZpuv/ADzNKbW5OQbeYE/7BphZkWeSM0Zxx2qY2txk/wCjS/iho+yXIGfs0v8A3waQWZDjI64r0TwZk+H1z/z1bpXAfZJxx9mmGf8AYNegeEI2j0FVdGQ+Y3DDBqZbG2HXvG/WX4m/5FTWP+vGb/0Bq1Ky/E3/ACKmsf8AXjN/6A1Qdonhn/kVNH/68Yf/AEWtatZXhn/kVdH/AOvGH/0Ba1c0AFFGaKAClpKKAForyf43+MNa8JaTpMmiXzWk1xO4kIjVtyhf9oGvF0+M/j5XVjrzMAckG3i5/wDHaAPsCisnR9at9U8NWetBwIJ7Zbhj2Ubcn8ua+XdS+NXjaXU7qSz1lobVpXMMYgjO1M8DJX0oA+uKK8U+B/jnxD4s1TVrfXNRN2sEKPEDGi7SWIP3QK9rzQAUUZozQAUUZooAKK+SPiB438UW3jvW7O38QajFbQ3brHElwyqo9AK9g+Aup32qeC7ya/u57qQXrKHmkLEDavHNAHq9FFFABRRRQAlFfO/7QPijWrXXrPRLe5ntrD7MJz5TlfNYsRyR2GOnvUn7P3ijWLvWr7Rbq5nubFbfzl81i3lMGA4J9c9PagD6EpeaKKAEopaKAEopcV4t8VPjLJ4cvpNC8O+W9/HxcXLjcsJ/uqO7fyoA9o5or4pufiJ4wu5mll8SakWP92cqPyHFdd4H+MnjCz1i0sLmV9ZhuJViEM3+syTj5X6/nQB9UUV8l/ETxt4otfHut2dvr2owW0V0yxwpcMqoPQAV678A9TvtU8GX01/eT3Ui3zKHmkLkDYvHNAHq9FFeafG3xDqnh7wKH0qSSGS5uFgknjOGjQqTwe2cYzQB6XnNFfH3w28W69pvjnTEgvrqaO6uEhmheRnWRWODwe/fNfYNABRRRQAUUUUAFFFFABRRRQAUUUUAFZfib/kVNY/68Zv/AEBq1Ky/E3/Iqax/14zf+gNQAnhn/kVdH/68Yf8A0Ba1Kx/DL/8AFK6P/wBeUP8A6Atau8UAPopm6lzQA6lpvajNAHg/7SsmLXw9Fnq8zY+gT/Gvnuvef2lJc33h6HP3Ypmx9Sv+FeH2tnNeCcwrnyIjK4/2RjP86APYfDfjv7J+z/rNg0uLu2k+xw887Jef0+f8q8VqRZHETRh2CMQSueCR0qWWzmgtbe4kXEdwGMfuFOCfz/lQB7D+zfJjxZqycfNZD9HFeieKfjl4c8N6hPp0Vtd315buUlWNdiKw6jc3+FeX/s7vjx7dp/esX/RlrtPH3wdt9c8ZXOv3OtWulaZOqtMZB8xkAwcZIHOBQBS/4aVt9+P+Eal25/5+hn/0GvRPBHxO0Hxzuhsmkt76NdzWs+A2PVT/ABCvAPGvgrwXoegvd6F4wj1G+jdVa1LIxYE8kbfSuU8FalPpPjXR7y3crIl3GOO6lsEfiCaAPsfxF4k0zwrpEup6tcCG3Q4HGWduyqO5ryOb9pPT1uSIfD1y8GfvvcKrEfTH9a5n9obXZbzxhbaMrn7PZQByueDI/OfyxWV8IfhzY+Ory/m1SSZbGzVV2wttZ3bPf2xQBxXivV4de8VanqsEbxxXc7Sqj9VB7GvoT9nX/kRL3/r+b/0Fa+fPF2lQaH4t1TSrUu0FrctEhc5bAPevYvhfrzeGvgf4i1ePHmwTv5Wf77Kqr+pFAHoXjT4ueHfBlw1lK0t7qC/et7fHyf7zHgfTrXEwftJ2JnUT+HbhYe7JcKzD8MCvA4Vl1bV4luLj97dTgSTSN3ZuWJ/GvYfiH4E8B6V4GN34f1G2fU7Qpu23Yka4BIVvlz15zx6UAe5eFvFuj+MNKGoaRc+agO2SNhh429GFb+a+Svghr82jfES0tfMIttRBt5UzwTjKn8x+tfWlAHkfxg13wNDdWmleLNKv7qYxedDNaBQ0YJxjcWHp0qH4W+KfAsMeo2PhbSNRgkhtmup5LlVLyqnbduP4DgVxH7R3/I56b/14/wDs7VD+z0gfxlqSMMq2nsCP+BLQB2F1+0lpKZFtoF5J7yTKn8s1oax+0H4esbS1axs7i+uZolkkjVgiwkj7pbuR7Cvme7QRXs8Y6LIy/rXqehfCG01X4XT+K5dUmS68iSaKFEGwBM8N3Oce1AHonhr9oDRdZ1SGx1HT5tN85giTmQPGCem7pj617ADkZHNfAXSvubwvK8/hPR5pW3SPZQszHudgoAm17Uho/h/UdSOMWtvJN/3ypNfDN1cy3t3NdTuXlmdpHY9SxOTX2T8UGdfhl4h2dfsbD8O/6V8X0AfSPwp+E2gXHg611bXrBL66v181ElJ2xx/w4A7kc5966fR/g54d0HxpB4g07zUSFWK2jnciyHoyk88c8V1fg0IvgrRBH9z7DDj/AL4FblAHxZ8Tv+SmeIv+v167f4ZfFHSPAXgq6trmCe7vprxpEgh+X5dqjLMelcR8Tv8AkpniL/r9euq+GPwmtPHehX2p3mpz23kymGOOFAfmCg5JPbnpQB3WmftG6TcXiQ6jo1zaQMcGZJRJt9yuBXc+P/EXhuz8D/bNbtn1LR70ogWABt24ZVhkj0618eXMP2e6mgJz5bsmfXBxXs3iGaS4/Zl0JpGLFbsICfQM4FAFrwJ4k+Ful+KbX+xtE1j+0LmUQwy3e1xEWOOPn4+vWuw8U/HPS/DGvXujvo99PcWr7Gbeqqx9R14r558Df8j3oX/X9F/6EK6X44QpF8VtTKjG9IXI9/LWgD1q2/aD8Ot4ee/ubO4ivRKY0sUYMzDGQ27gAVl2v7SWnPcqt3oFzFATy8c6uy/hgZrzz4VfDa1+IE+oG8v5rWGzCcQqCzFs9z06VxniLShoXiPUdKEplW0uHiDkY3AHrQB9pQ+JdKuPDf8AwkMV2G0zyTOZlBOFHXj1HpXlup/tG6FbysmnaTe3ijpJIyxKfw5NXfgKov8A4X3NncjzIDdTQ7D02sq5H6muMf4HaNo8ssvibxfa2EJdvKiUqG2Z4yWPp7UAbVt+0nYNMq3Xh64SI9WjuFYj8CBXrnhvxPpXivSY9S0i5E0LHDAjDI391h2NfI3jrw/4f0DUbePw9r8esWssZZnXaTG2ehxXc/s66lPD4wvtOVj9nuLQyMueNysMH9TQB9M0UUUAFFFFABWX4m/5FTWP+vGb/wBAatSsvxN/yKmsf9eM3/oDUAQeG1/4pbSP+vKH/wBAWtA5FVPDQ/4pXR/+vGH/ANAWtIpQBXDGplNIY/SgDFAEmaM1EXxTDIaAPnn9pCTPiLRI8/dtHbH1f/61cp8HNMj1nxncafLgxXGnXETZ/wBpcf1rqfj3p+pan4usDaWF3cxx2YXdDAzgHcxxkCqHwR0jU7H4gefc6ddwRLaSDfLCyDt3IoA8yudHvrW+ms3tZjLFKYiBGeoOK734t6EnhyDwppqriSHSwJfd9xLfqTX1BuQnJjTPrtrwj9oDTL7Udc0aWysLm422zq7QxM4HzcZwKAOZ+BF2ll8QpJ5PuLp87N9Btb+lcr4y8Zap4z1qa+vp3MW8+Rb7vkiTsAP611fwh0PUovH8K3umXkFvNbTxPJJAyhQyEdSK5DxT4S1Xwnq89lf2siornypgp2Sr2INAHX+IfhFN4b+HQ8S3upBrlhEfsscfyqHI4LevNcD4e/5GTS/+vuL/ANDFdNb33j7xvo6aFDLf32nWqbvL2/IFQZG5sc47AmszQvDutx+INNd9G1BVW6jJJtXwBuHtQB0Hxvjkj+KepF8/MkTL9Ngr0L9m24j/ALM1233DzRNG+3/Z2kf0qb44/D++1toPEWkwNcXEEflXMEYy7IDkMB3xk14TpOpa5oN8/wDZVzeWd3IPKYQkq7f7OKANH4j8/EfxB/1+yfzrttAgkuP2cvEfl5zHfLIwH90FM1wmpeFPFUcyz32kak81yvnb2hZ2bJ6seefrzXufwX0SSX4c6rpWrWU0Ud1cPG8c0ZQlWQDoaAPnKyiiuL+3hnm8iGSRUeXGdik8tj2r3FP2cPNjWSPxOjowyrC1yCD3+9XnXjP4ba74R1CVXtJbnT9xMV3EhZSvbdj7prEg8R+I47JdOt9X1JbY/KtvHO+36AZoA9v8MfAyLS/EtnqUHiiC6bTrlJJIo4ecg52n5uK91zXzv8DNI8XaXr097LZSw6NdR4nNzlC7fwsqnkn/ABr6DEoNAHzX+0d/yOem/wDXj/7O1Rfs7f8AI66h/wBeDf8AoS1oftAaTqWo+LtOkstPu7lFs9paGFnAO5uOBUfwD0nUtP8AGF/Jeadd2yNYsoaaBkBO5eMkUAeOah/yErr/AK6v/M19OeDf+Tcn/wCwfdfzevne+8N662oXJXRdRIMrEEWsnr9K+jvCNldQ/s/vZy2syXP2C5XyWjIfJLYG3rQB8qV9y+Ef+RM0T/rwh/8AQBXxf/wjOv8A/QD1L/wEk/wr7R8KxvF4R0aORGR0soVZWGCp2DgigBfFWmnWPCeracoy1zaSRr9SpxXw26NG7I4IZTgg9jX33Xzd8WvhFqFtq1xr/h+1e6srljJPbxLl4XPUhe6n26UAeg/B7xvpmq+B7LTri9ghv9Pj8iSKVwpZR91hnqMYrsLXxp4dvvEQ0K01W3uNQKM/lxNuAA6jcOM+1fE0lvNDI0csLo69VZSCK7T4d+G/Fl34p0/UdC02bNvMshnlBSIL3yx9R6UAUvid/wAlM8Rf9fr17f8As7f8iFqX/X83/oC15F8RvD+tXPxF16eHR7+SN7t2V47Z2Vvocc17L8ArC80/wTqEV5aT20jXrMEmjZCRsXnBoA+Z9T/5C15/13f/ANCNeu63/wAmx6H/ANfv/s8leb6j4b11tTu2XRNSZTM5BFrJ/ePtXqms6TqTfs46NZLp9212t5loBC29RufquM0AeV+Bv+R70L/r+i/9CFdT8df+Sq6h/wBcYf8A0AVk+C/D2tw+NtFll0e/jjS9iZne1cBRuHJOK6X41aJqt78Tb6e00y9uITFCBJFbsyn5B3AoA6j9mnp4h+sP/s1eSfEL/kofiD/r+k/9Cr2X9nbTL/Thr326xubXf5O3z4mTd97pkV5b488P63cePddmh0e/kie9kZXS2dgwz1BxQB3fgbxVN4P+Aup6nagG7bUGggJGQrsq8/gMmvLNJsNU8deLraxe7aW/v5cGe4Ytjgkk/QA16v4X8E6pr/wH1PSfsk0GoLqBuIIp0KFyqrxz6jIrx1P7X8M6ykqrc2Go2r7kLKVdGH1oA6b4lfD6P4f32n2q35vGuoWkZjHsCkHHHNbv7PX/ACUaT/ryk/mtc7rVn488Y2a+INVtdQvoI2EMchh9cn5VA6cdcV2HwG0bVLDx/JNeabeW8X2ORd80DIM5XjJFAH0xRRRQAUUUUAFZfib/AJFTWP8Arxm/9AatSsvxN/yKmsf9eM3/AKA1ACeGf+RU0f8A68Yf/QFrVxWV4Z/5FTR/+vGH/wBFrWrQAhFNK0+jFAEJSo2jqzikxQBUMZ7Uxoz0q7tpCgoAxNR1Kw0kRG/uo7cTNsjL/wAR9KSPVLKTU5NNjuka8jXe0I6hfX9RXIfGGFprHR4U+9JclBn1IxXFaNrOp6PrGsXtwm7UbWxMPzjowZUBP0rnnXcZ8rWh7eGymNfDKrGXvO+nney+Xc9vYt71E4SRdsqK6+jDNeaWur+Lm064mjmvZIJLE3AuJYkHlyDn5Mfwnp+NZKfEPWd0UzTu1stv5TnYPmm2H5unrih4mK3REckrzvySTt5/8A9kjkSJdiIEHoowKr2+vWM+qz6XHchryBQ0kfPA/wAmsnwrNeXPhqxm1C5867nTzWLYB2k8cD2rjtd1rULLxD4n+yzLC9vbRskiRLv+8g+9jJ+8audXlipdznw+AdWrOjfVdel7pdtj1xJAfvfnS/ZLcyeb5Me/+/tGfzrxhta8SxXDW/8Ab8uJNMW93eUuV+TdtH+NWLTxH4h1W48P2q61Ja/bbaQyyKinlGf5vrhRUfWFtY6Hk1RLm51b59m+3kz2PZSGPPevFNP8VeJ9Yu9I0+PWHgknlkt2m8tTux0Y+/OPwq5f+JfEZOuXkWsNCujSRwrB5a4m52lm/LNH1iNr2B5LVjLlclf597Lp1Z660ORjqKq/YYI23pbxK3qEGa8u1zxvrml37yPdSJDf6Yk9rHsGIpGA6ceob86W78Q+J3vrPR0u7v7THYLO7W8SM8sjDd82cfKM44p/WI9hLJ6zSk5Kz1/z6dNj06eRbeGSaVtscalnb0A61U07VrbVrJbywl863YlQ4BHI+tedX2veItXng0m6uX01l0ySe5ARczMA36ECug+HcsVv8OBPLL5SRmZjJjO33pxrc0rLYitlro0OeTvK6WnZ3/y0sdh9odexFL9pJ65rySx8U6zHrVqn9p3dzaXsUm17iBU6BsMgGehFQWfibxDFa6Nqc+qyTx3Ny8T25jXBCkd/fNT9Zj2NHktZfaX4+fl5M9X1DxBY6T9n+23IiNw+yIEE7m/CtJbnnnrXhV7fajrEGk6rfX5lEupNGlttAWIDb0/Ou/8AHt1rNlYW76Q7pukPntEAZNoH8INONa6btoia2WckqdNSXNK9+yt8juJLyGHb5sqR7jhd7gZNThga8K1+8m1XSvDl0mry3Obl4/MliCsj7l5I9gRW3b6z4hHiDWx/bTy2+kJ5xjMa/vsL046DPNL26vaxUsokoKXOr63vfo7dj1ylrx3TPFHiCC40C8uNVa7j1h5Ekt9i4iw20bf51Rt/FPiddNtdVbW5JE/tM2pgaNcMMA5J/Gj6xHsH9jVb25l+O+q7d0e1PaW0jbpLeJm9WQE1KAFGAAB6CvGdd8Va/JNr95bau9pHp9ylvFbIi/MCSM8/7v60h8WeKNTu7lbCe782zhi2RQxIVkOBuaTPr7UPERvawLJqzjzcyXffTby80e0VDJcQxOiSSojOcIGYAt9K82OpeI9U8fQ6UmpSafGbSK5lh2A7ThSy/jUXxFguX8b+G/KvPJ8xwsTbAfKbdy3v2/KqdbRtIyhl16sacppcyb69rnoWn61p+qXN3b2dwJZbR9k4AI2Nzx+hrSrwY3eraTJ4p1HTtUe3NvfosiqgPnEs/JPbv+dbfivxTqizPNpur3ay29rDLNBFAvlRswGdzHnnNQsQrXaN55PJ1FGnJWfe+jst9PP+mevUV41L4m8RapqM4g1d7RF0lb0okakbgqkgemTXTReKtRh+FC64xEt/5WN5XjO/buIq414u5hVyurTUdU3JpfN7Hf0V5DYav4xmsblo7i+eGWwNwlxNEg2SL83y4/hPSq2k+OtcvpDcpcvJFp+mNLcRlRiSUZAJ491/Kl9Yj2L/ALHq6uMk7f12+R7PUUlvBKwaSGN2HQsoJryzwzrvim6uba4kkvLizu4JDNJJEgSJgDgx47DjrWv8NrvWtZsZdV1LVXuYctAkBQDDAg7sj6041lJpJbmVfLp0YylKS923frfTby6noAGBxxS0UVsecFFFFABRRRQAVl+Jv+RU1j/rxm/9AatSsvxN/wAiprH/AF4zf+gNQAnhn/kVNH/68Yf/AEWtatZXhn/kVNH/AOvGH/0WtatABRRRQAUUUUAFJS0lAGXq2g6brf2f+0Lfzfs8nmRfOy7W9eDUMnhjRptRur6WxRri6i8mZiTh146jp2HNbNKKlxT6Gka1WKspNL1Ob0zwRoOjyTSWlowaWNom3Ss3yN1Uc1H/AMIB4aGnGw/s4fZzL5u3zXzuxjOc56V1FBpezjtY0+t4i/Nzu/qzlbLwoll4ouNWDoYzbJb28QB/dqox/SpLvwho93cXlxcWe+W8QJOfMYbgCCO/H3RXS4prLkU+SNrWE8VWcubmadktOyOPuvDGjrIJfsh3i3+y58xv9XjG3r6VyuoeE7ebXNLWKER6RaxMjoJSHGSx479TXpN7DuU1g3Vq4yRz7UnShJaounjsRSd1J7W1fy+/sM0/w/oUEthNDZgNYkmBg7fKT1J55/Grt54L8PavqDahcWW6aQhpNsjKshH95Qeay4bhrd8547itqy1Fcqwb5D+lU6cbWsZrF11Lm53f1fqT6t4T0XXJLeTULIStbrtjwzLtHpwaZrXhDRdemimvrTMsa7VeNyh2+nHatuOQSKGU1JScIvdBHE1o25ZtW212uc1eeBfD16tos1h8tqnlx7ZGHy/3TzyKv2Og6bp2ktpdtbBbNgwMRYtnd15Na1IaFCKd0gliK0o8sptr1OTt/h/4cs5I5YrJ98ZOxmmc7c9utTReC9Bjt7S3Sy/d2kpmhHmt8rHqevPSulx7Um0UlTiuhTxeIlq5v73/AF1Zx0nw+8PR3JuUsDv8zzQPNYBW9hmp9c0TTNchjXUoXfyiShVypXPXpXTMvNVZIAxPFNQja1hPFV3JTc3dbavQ4278O6FJpEWmfYW+zQuZECsQQ3c5qG0s9P0y4uJoLba1wgSUli25R25rp7ixZlODtrIuIZIo2CFW/wBkiqUIXvYiWJruLi5u3qVvD+heHbbUFu7a1AuFzsDuxCZ67Qelbkfgvw+1gloLE/Z1n+0hPNf/AFmMZ6+1cXNcG0l8zLRsDzXd6Dqf2y0TccsOtDpRS0QLG15S1m7+rOJ8VeAtX1rWbuW3sNLWO4kDC6EjK6r/ALS9CffFdVP8P9AvWglu7QvPHEkbOjsnmbQB8wH0rqQc06slRjdvudU8xxEoxipW5exkw+H9Mt9XGqxW229EIgEm9vuDtjOO1M1zwzpfiIQf2lbmQwNujKsVI/Ktmir5Va1jmVeqpKak7rZ3OdbwVoDwXkDWP7q8kWScea/zsucHrx1PSobvwH4evbo3E9izOY1jYCVlDADAyAevFdRRS9nHsWsXiE7qb+9/10Rz8Pg7QoZHkjssM9t9kY+a3+qxjb19utXLfQtNttE/siO2X7BtKeS5LDBOT1rUopqEV0IlXqy+KTfzOd0jwXoehzyT2NqyyOhQl5Gb5T1HJqTSvCOh6MtytjYLGt0uyUMzOGX05PvW9RRyRXQqWJrSvzTbvvr2OZ07wNoOk3rXdnZskpDKMysQobqAM1q6RothoVkbPTofJg3F9u8t8x69a0aKFCK2QqmIq1NJyb+YUUUVRiFFFFABRRRQAVl+Jv8AkVNY/wCvGb/0Bq1Ky/E3/Iqax/14zf8AoDUAJ4Z/5FTR/wDrxh/9FrWrWV4Z/wCRU0f/AK8Yf/QFrVoAKKKKACiiigAzSUtFACUUUUAFFFFABiilooAhkj3CqM9nuzxWnSFc9qAOL1mxkjhaaNSSvJA7iuObxAunS5mlCRHrlsV69LbJIMEV5H45+E97f6hJquiTb2bG60c4/wC+f8KtNGc4vdHYeFfGGl6pMLSHUraafpsWUE/lXaV8y6B4LtJfEUTalfS6fdW8qkRhDGzMD03fw19A2WpSofKucsP7/cf40pIqLdtTazRTUdZEDowKnuKdUlBikxS5ooAaRSbafRQBXeDcKz5rBRk9TWvimsmaAPPfFtnHbaLd30wIjt4y7sq5OBWX8O9bhu/Lh8wq0ibog/8AEPSug+KB8rwVPEqgm5ljiORkYzu/Xbj8ay/CfhCzsr/TN8beZaxhgu/btO3k478n9atPQycfeTR6TEcoKkpAMDilqDUKKKKACiiigAooooAKKKKACiiigAooooAKKKKACiiigArL8Tf8iprH/XjN/wCgNWpWX4m/5FTWP+vGb/0BqAE8M/8AIqaP/wBeMP8A6LWtWsrwz/yKmj/9eMP/AKAtatABRRRQAUUUUAFFFFABijFFFABRRRQAUUUUAFFFFABSYpaKAMTXPC+m6/EftUWy4C7UuI+HX/H6GuNn/tvwZgX0baho6/8ALwg5jHv3H8q9NprKrqVYAgjBB707isc1ouuWmowC4sLlZUP3h6fUV0ENwsw9G/u1w2ueAHtJ5NW8JOLO+A3G0ziCY/T+E/pVTQfGTvdPp2sQPY38bYMUw2kn2/zihjselUVTtr1JAoZs54DVdpAJmlzSYooAXNFJRQBxHj0C71HQdMPSa4aRh6hcD/2auh0u32zyS89OAe2TXIa9Olz8V7C3WRmNrYbvKx8u5mPP5Cu9sk2QcjGTTCxZooopAFFFVL68jsLGa6kztjXOB1PoKBpOTstyy7qi7nYKPU1m3mt2dnHvcyON20+Uhcj8qi06G5voBdamiq7/ADJCpOEXsD71rqiouEUKPQDFK91oU0oTtLWxiL4r0vJEjzwgdWlhZR+eK2o5EljDowZGGQR0NKyq67WUMD2IqktqtkN9vmOIDmFfu/h6Uldbjm6b+BNfO/6Iv0U1HDqD09jTqozCiiigAooooAKKKKACiiigArL8Tf8AIqax/wBeM3/oDVqVl+Jv+RU1j/rxm/8AQGoATwz/AMipo/8A14w/+i1rVrK8M/8AIqaP/wBeMP8A6AtatABRRRQAUUUUAFFFFABRRRQAUUUUAFFFFABRRRQAUUVzvjHxdYeC9Am1O+O4qMRQqfmlbsB/jQBX8deN9O8D6C99dur3Lgi2tt3zSv8A4eprwLw18XvGjeKZNRnlfULNm3XFljEap6J/dPp6981yWsazrPxD8UNeXr5dzhVGdkEfoP8APNd94a8MxfZ3t7d1RYhuJIyzsf8AP4VtSpc3vS0RnOpy6Lc+g9D1uw8Q6VFqOnTCSCT8Cjd1YdiKoeKPCGm+KrUC5Ux3cSkQXKffj/xHtXjGn6/e+C9Ua9sWDoSBd2hPyTKO49G9DXomp/GfwnY+HIdUgu/tU86/u7FP9aG7hx/Dj1P4ZqalNwdhwqKSuQaLqN9pV22iayu28hHDZys8fQOprurC8VowrvuGPkY9T7GvANI+K974s8Spa69Daw2sjf6JNFHg2j9F3N3Q9Gz9eK9Z0q6cM9rcrtZTtdTUWKuYkXxgWPWLizvNKkjjjl2LKGAHXuclePrXU6d4/wBC1EII53Qu7Iu5DhiOuK801Ozg8P8AifVpbu3W2sptn2Py2I6j5sN165/OtjS9O0G/D3DqqnaRuHynnjqMH9aGiU2enw6vptwqtDfW7huhEgq4CGAIOR6ivGZfDUUl7ttrhpVCgBS3YdFBOcD8RXTaRbalaTCOy1ISxxviWIHJz6csdo9uKT0Vyk7j/L8/4g6ndsoUoI4EbPVVUMf1au4tMC1TBJHJH515pr2oR6V4nkjkkzKzLn5uTlRzj8a73w7cG68P2UzfeaP5vrTsCepqiikpaQwrN1SyF+trC74j89XdcfeCgnH54rSqte5VI5h/yycMfp0P86TV0VGTi+ZblmikByM0tMkKQjIIpaKAMuXUAriJDtuSxUJKMBsH+o6GtJG3qDjHsaRkRyCygkdCR0pVVVGFAA9qlJ31G2h1FFFUIKKKKACikYhVLMcAdTUH2ldrsEkYL6L1+nrQBYoqvBdxXBZUb51+8hGGX6irFABWX4m/5FTWP+vGb/0Bq1Ky/E3/ACKmsf8AXjN/6A1ACeGf+RU0f/rxh/8ARa1q1leGf+RU0f8A68Yf/QFrVoAKKKKACiiigAooooAKKKKACiiigAooooAKKKp6rqEWkaTeajOrNFawtK4UckKM8UAUvEfiPT/DGkvf38mB0jiB+aRv7q14Rquq3Hja9nk1IApMpRYh92Je2P559a5zX/FeoeNNfN9dnan3YIAfliX0H9TWrZH7Lbgj8WrWnDmM5ysWtD8MWOl3EVmZSsLOPMnI5b3/AM9Kn8RS2mi3k5t5cwxx7mUSZwx/g3d61dW1nTL+ztUsIDFOi/MMc9Onv9a808SrLcWE8oZ1DThdvQEgE4P512wulzLotjgqzTkod3uVL3xjcyWxht1RJd+7zR2HoB/jWLaaTeXsgldXVHb75HLH2rU0jRoomjnuSJW+8qjlf/r132g232/VItqb47fEjRrjJ7DH40lTbi6td6LoaxcacuSlHfqc1YCLS4zavalCfvlxhm+tej+FvEZu2it5pN9zboFLk8zRj7rfVfun/gJrW8XS2MmgWzfZ7WVmlPkq8YZlAXncfT2FcBYXNidTgkjxpuoQv+7lyTC56FXHVVI4yKzliI4il7sGrbf8Nvb5FuCo1NZb7npXjrST4g8JNc26l7qz/fIq9WAHI/L+Vcx4ZvbN9CiDygSuN5B4I9K7zTbgw7VdSquvQ9RWT4V+HNhpPinXNUuxHNpcu1rWKTkRMSWfj2OPwNcUZdzpa7DvDkO6d5dxKniuvngmsfD2+3ufIk8zzZZAN2cnpgfgPwqRdU8PWl2bWM28cxmEJRU/iP8AT3qzqaGaw/0ZVkiQ7sR88j2pvUIqx5V4ms7/AFPV0e5haWRWCtLCoVmCk8/kf5V0vhnxfpmiadFYag88GG3Bpk+6WyxB+nNU7U3lxfTXKSFApIww6CopbtLkXc99bRyIiFicdT2FNroSn1PSLHV9O1LP2K9hnI6qr8jv0q+K8R0fW4dL0a5u/Cul/bdcki3OFZTDH78HLZ/u9cjmtn4PeN9X8RaXerr7F5UuCIbllChuMsnHTb/Wok1Hdlxbkro9VpGCspVgCDwQaXNFMZz8clzol0IZjLcafK/7uX7zRH+63t71vghhkHIoKhgQQCD2NVfsEaNmGSSH1CNx+RpJWNJz57O2pbpjusalnYKo6knFY0+i388zM2u3SxN1jRFH60xfClgzbrmW8usdPOnJx7cYpXl2LUKVryn9y/zsbSTxSLlJUYeoYGpapRaXYwRCKO1jVBwAB0pr2bRKWs38pwOEYkofw7fhT1MdL6F+isrSNTbUI5YrhBFeW7bJY/f1HtWrQndXHODhLlkFIcgHHJ9KWimSU42e43RzBcDquMcf5zVwDAqLyQLnzhgMV2t7jtUtJIbM/ULf919qjJSeAblYcbgOSp9jV2NxLGki9GUEVHdkfZJhz9xun0pLOH7PZQQk5Mcarn6CjqR1LFZfib/kVNY/68Zv/QGrUrL8Tf8AIqax/wBeM3/oDUyhPDP/ACKmj/8AXjD/AOgLWrWV4Z/5FTR/+vGH/wBFrWrQAUUUUAFFFFABRRRQAUUUUAFFFFABRRRQAVHJGksbRyKGRhhlIyCPSqWvaxb+H9CvdWugzQ2kLSsq9TjsK8o0b9oK11K4kWbwzepFGu5nt5VlI5wMrhfWhK+wGP8AEH4bTeGp5NY0K3abTZXHmW6Ll7dicDHquT+FdbN8PVtvh79n1DUjb3MS/aJZY4A204+56tjp1rrvD/jbRPFEd0dPmmH2TBnE0TJs+pPHauQ+LOr3M7WPh6ws5r3eReX8MDYYwIw+X/gR/lVOTtZ9DOVOMtzyzStC1a4u1vtK1e21COFwYzaH94D/ALatyg98HrWnc6LdavPZ3GqGO3ngYyT2/wDrE5xjc397AHHtXNoLbV/E0W+SWzuULs7xL9nkB/hXHYrx+tdHpUmt6r5QgmOpOs+wyTnG5d2NzY5P6061Woopp26X/r/hjOFKk6jj1te34f113KU3h3S7K1dJLy+hcNv877Pvjx/dDBuB3ywFMSaDRYJE0+aW5u7oeR9okQJHEvcpydxPTtivRZdOu4lxNYxqwH34G+X8Qa0l8KaBe2kt3NDDC8Cb3ljbYzYH8Sj73fr61hUcuXklJtPpp/l+tjaMVzKSSVjjvCmm3uvaS1r5EiRwOWikk6YI6D6VzniHSm0rUFaUSMknAkRe46gjqDXSvruu6es5tDbajaRn5RAgjeMHsF71O3iyxt54bC+lhuLtctcq2CY2P8GD1wOu3Pekp1ISik/l5ClCE020T+ENWe70OPzHLC2byRI3deuP+A127m5vtKmgtZmjnK5XB6kdM+3/ANavMdLe71S2uJtPtpYmWUvFBkcMecc4Ge1atvr+saTJNLLbhYkTfsLKdvqvBOP61LkqU+RvR/em/wBPy9NtYrmjft9zsTnVLnSJTDdXcVxJ/FvTbt+uO1Wbj4ivBo88Vn5kNxsCRFeiMTyVBHP0rirh5Lvy52Aa6u33E9AC3P6Vsf8ACA6rGPMhvLadWG7aWMbL69RXqPD04wScvePIjja1So5QheKZLp/iO61LU2k1LVTAk0DRb2xgNg7Sw6deprj9B8a6o2pPo+pP5sRbO+NRu4OCc4+prWPhnUNHu3+1QyRJxgva+bEf94+tEVoiXAura0tTMoI82ynMTjn+63H4Vx+8noepaLWomg3cWnalc2NqZ47OK5YeYn7t/Lfjb9MhTx6VtSz6n4OJsIraG+06e4QW6p/rJHc5cAKOnB7fxVmy3vkN5d78u44xeWuPlH/TSPGT7kV2XhqwbVYxNcOUimQwq1vPu3ADO1WwGTj+Vc1eMqltFbr/AEjWjy009dT0LRPEFlr1vJJaOcxNtdG4ZT6EdRWRrPj2y0bXf7MktZZdqq0ksbDCZ5PX0HP41eFvZWiuLSwiMzxhJHPUrjgM1VZZrFoBaBrLyiCrx+Yo4A5HTp61raVt9SNLm3pms2Or6d9vs7hHt8lSxONpHUH0xV4OrDKspHqDXH6NDYxeHrvSLo2lvavvZPs8vWJznJz0POPyrE+zWenW8Vh9qs4rmSH5IY5wHbjqB1q0nbUlvsembl6bh+dLXkPhq30e18WLeX+uWyS2yfu4zeBstyDu54xXrcciTRiSN1dG5DKcg02rAncfRRUM9xDbQtLNIsca9WY4ApDSbdkUzZIutx3isVd4SjqOjAEYJ/OtKqNoxuZmu+NhG2L/AHfWr1JFSbe/QY7qil2YKo5JPQVUW7uJQWiti0YzglsFvpSX6faJbW2IBjeTfIM9VUZ/ntq/QRrcz49UhMvkzq9vNnAWQY3fQ9KvblC7twx65pk0EU6bJo1dfRhVSPR7GJQqQ4QHcE3HaD9KNQ1ASm/mVYsG2Q5aT+8R2Ht71oU1VCKFUAAdhTqASCsvxN/yKmsf9eM3/oDVqVl+Jv8AkVNY/wCvGb/0BqYxPDP/ACKmj/8AXjD/AOgLWrWV4Z/5FTR/+vGH/wBFrWrQAUUUUAFFFFABRRRQAUUUUAFFFFABRRRQB5j8edSNj8M54FbDXlxHD17Z3H/0H9a8D8GxCKyurhgAZHVEY8dP/wBf6V6R+0lqhM+iaSv3VV7l+O5+Vf5NXNeA9KSSTQY5lRrZ5hPPgZ+UHcc/gK3oWUnJ9EZVbtKK6nuHhrw1B4a8LRxTEMjubu7nZgMYGRx3GAPSvNr19Xu4dT8cslvNYXzBhayhkkECNtjw/bPXb0Ndt8Wtfis/DNvpsdx5S6pKsLzjlUi6t+Y4ryrW9LlW/j8N+F9butS02RRsi37l3FeQvt/9as178rPW43UjTaiafhXTtP8AG9hqH2+1D3L3HmzXAUBwzfdCv16CvRfAnh/RtCWeztrmOeeM5ZGcF4/rXFaT49ms7t7HWtOhtDCqxNNCxAyvABznFdB4K03w3f8AiPUdV0m/a4uZWbzBvO1cnnHrXm1HXjXlzJ26dv8AgHbTVJ01y2Opa5vJdTeI21u1qoIM6yc/TbVTU0gSBnaLJ9QOtXpLa10y4ki+1IHmfeI2fnPTgVleI7eOa2RJllI3LtEXXdkYrqw3w2bu/wAjLFXbuo2Rk29gnmtPaxhJNoLB055/rWJ4o0P7VoE1tbaVa/b3+7cPgYGfmOccnHFdexh023kkmk4U7mIGSewA9T2rNmbXbkeda21pDER8om3O3444rSbpxd3uc8eaxwKpqFlq2k6Jbb4bW5lVJpQCBJM7YZvoO341t+JPhzrdlBPfWy+ZIEPmGHrIuOQw7/zrUtLlLq5ksr238m8UZ2r0cf3lP9K2WvtU0ixlubfUHaKMqDDcfMCT2HvRTilFcuo3K7dzyC61qf7NbSWzBJ0jG0nHX9a29P8Ai1dWUMcOqadA+3CtInybu38Jx+lc34+u1XVoHgt7eFrgtI8ceV+bPX8a5OWzu75huIAHRQK6KlVVfeaszkw1CdD3U7xPdLH4taLPsZ0lh3cudwbgcD0OPqK1l8ReE9WULM9o4Vc4kj2sGP5EH6V89S+GL+FcgjBqFtP1a2TzDGzLnr61lc6/Rn0Z/wAI/pN4S9hftD1OIJtx/wC+Wq34NvPtDTxvGFnVvPnUdID92KP2bYMsOo4r5+8I+KbrRfFOmT3T3BghuEaSNTksN3IxXrei+If7HjvrVjnddTSse7yM7EtnvxtX/gJqZtFJFz4h+NPsc/8AYdtNlxGHudr4L7jtSHI5XcTyf7oPrXHrrMURaD7XuwXDz4GFMajzZQvdE+7GnTdya4XxJqcuoeLLu/EhSZ7gEMvbGcfyrKE8y22zd8rIkRxwcMxc/rVxasB6lDeG8e1hSd7eeaJrpXmcv9ht/wDno/8AenfruPTPFcyZrnxTqL6boEciWStl5if31y3dnkPOOT1Nc9Pqty1tqU29szyLCWJ52gfd/Suq8I6pBodg0R+SaRNzdiR125qK1TkjdG+Foe3qqDdiC5tT4adEn0lI4mORJncW9RurvfAXihNMuo30+WX7C7hbmydyypn+KPrg+3f61i+INWttQ8LXKzAFiB5Z/wBrP+Ga5Hw1dNbXMgB+XYT+WDUYarKrHU0x+GWGqcqPrW6vxChEEbTTbcqi/pk1lxaNd6hcrd63Krqp3R2cf+rT/e/vGvA9Z8dai+t3MC3cscMEhjSONioXHGOOprX0XxzqcbkpfzKo+8WfcPpz1rX2XNuzlhinST5V8+p9CqoRQqgBRwAKdXltl8Spo4/37ib1YoB/KtyL4i6TcWcglaWCUqQpUZ5x2ocWiI1EzpNVPkNbXu5glvLmRR0KsNpJ+mc/hWgCGUEHIPQivGfDXjTxDpEPkanBLq+mk7ATgzqP/Zh9a9E8Navb3aLDbOzWjqWti+Q64+9GwPdc/lUtNAnqdJRRRQWFFFFABWX4m/5FTWP+vGb/ANAatSsvxN/yKmsf9eM3/oDUAJ4Z/wCRU0f/AK8Yf/QFrVrK8M/8ipo//XjD/wCi1rVoAKKKKACiiigAooooAKKKKACiiigAooqOaVbeCSZ/uRqXb6DmgDwXx1qUOqeN9SikVJYYitvtb5gdo56+9T6Z4dTU7eSOw2RLAg4LYA9MenSuBXVG1LXLm8dsm4neU8Y6sTXQST6rZacb+1eWG3lPlNIrbQfY10Unyq97HPVcV8RWluNX0lporOVprflpbaVfOibHUspyPxqpaeIPDragk0DT+GdVH/LaDMlqx9x95PwyKzLTxTfK99Dp800ktxAVbYg5Xq3Xpjnmqogvra6mtX0yFHumWLN5hjE3fd6de4q6klLVbmdGM1pLZ9Gey+B9GtJ/D9zLeGy1KaSUmSeGTfHMp5H6diKueDdXs31XUre10GHTfszbd8aKu7k9eB6V5P4Y8Ua34RLaPAlhFHcuX8wo0hQgc4Gefu9K62x8SeLdUWWe41Kws9KQfvb17URt+AJI/GvCxFGrTnOc+r7s9WhOFSMVT2R6FqVzaz6zALmCJiBuidgMhgazRez3N5O6NNGqvsAZQAx67lP0rPWxudQ0+NzrElzC6hkl2R8+jBgtMj1ZbK7TTtTkCuy4iuTwJPqexoy/FRbdOW/fuPGUZWUk7pfgTahqCPrlnaycxqDOR6noP61ekisbuwjvJ3LM8PyTRv8AMreijsef0rmPFlrcwywanApPlDa+OuOuawXurK82yMrght+xGwm71x0ya7pSUZO6OOKudTqD51TRx5oNzuXcR1O5cf4H8Kv+I5Ps1lZ2IJeRy0zrj8F/qazfDenXGoalHfzoViU4jzxk+30rG8X64qXGpXyEssf7qIdv7oFVSTUSZb6HJ7brVPFFxd2sFnOsI8lI5yFbjjIz0PWu/wDDmnaNc3B/tjw++mTwjcjynMcnHXd0/OuR8N6TpOoW+y4S5s5GHMr9PlG4kE/zrrdE8IalLKG0nxgzWnls3BDAenB46kfrVGnSw9NE0fWN8mlaxZMyploHb5t3+HIFZ82hXiWy+XbGW3PCuqhh7n2GarfbL1bh4dX06yu3jchZhCqu2CVzuXPpXS2MOoSQwvbyXFuFTCwb8rycnPrTuwsmee61oEK2qS3FsEMn+rccEmqdlLOsfkytyOFzxu+nqf8ACvXdesbnVI7ZdkSwRDBDZLZ6ZH4fzrm7TwjD/wAJNI9zEGhFsPKzyAejcVMlzIWzPHtXt7i2vZdqB1L7xkc+1Z7TRBPLYSRONuN4z0z/AI17nqfhq1uCoK8rwMjtXNar4ZaVTFHBbbPV03H8KUeZaDbR5uha4t7mCPa3nv5sag87h1GK3xP9nSC6ms45iFAaOUEbWUYx/wDWqSbwJco4ltnWOReVw2RmpLbTdY08u5s0mglzviZ9yZ7lW52/Q1bSasxwqSg+aLKcmpXOqxxQyCNIoeFCLtUc9T+dXNPSLT0nvLh8QxgO3YsoPC/Vjj8K27XTJJT/AMggo3+sUhVG0e23P9Kq6z4ZudVtwADEkWSsQGBn1PqaqKUFoTVqyqy5ps88kvJZbiSZmO92LE5zyTW3pMs97qNpp0T7d7YJz07k/gKq3fhy8sZfniZlU9MVXhnexv1ufLZWUk4YU07EOzZ9CaNpFrFYtiYwwRctjDM+3738gP8A69VriC2s0e8ubeKQb95QDcSTwqg+p/xPpXm1p8QrhZArTMI8j5V/3gzfyrqJvEaavpFr9mPmXAuE3hj0JTap4/2tp/Gov1HYmTxHdSS3ElnoBuIlkKb/ADiACBkqufvH6VMvxXOj3kcdlYxTQ22583EpWQbuCoHY+3NYU17FJ4Z05LJcpaxMJS7c+e+QQBnkiuCurpri6lknMLNu3EFSGYn9eKE776hZLY+x/D2tweItCtNVt1KpcJu2E5KnuDWrXzp8NvGGoeF/D8hlDTWG4+XC54Xqcr9Tn8q9Z8KeOj4juY7afSLmylki8xXcqUbgHHXI4IPIpFJnZUUUUDCsvxN/yKmsf9eM3/oDVqVl+Jv+RU1j/rxm/wDQGoATwz/yKmj/APXjD/6LWtWsrwz/AMipo/8A14w/+i1rVoAKKKKACiiigAooooAKKKKACiiigArO1yxl1PQdQsIZfJlubeSJJP7pZSAa0aKAPmB/hj4y0R3kk0hrqMAgNayK/TvjrWbqmoX9tp/9lX63ltDuDeRNEyc/iPevrGuV8T+NfCuhRGLWL23mkHItUTzpCR/sjOPxxWkZtaWuZzpqW58f28z2l6si/fQng13viG3uJLF9UjvLaCdlS9kigLOPmxlt3AznHygfjXD6mUOsXLwq4haVnQOMHaTkZHbivTJbG3vfhbbXdzqUisYXCxiZQAEc7Y9uMsAAOpOKFe9imk1c5jV7V9Ogs9W+2SyyRTKyo67AwxkDj1x6969YtpdC8eeBZU3Nb2rpiVEwrQsuD+mK8dP9kXWgWaRefLqiPhgSxH3vfjGMdKtarrUt5qC6dpzNb20u1JooflWTHXIHUVzYzDPEcsk7SWxWHrKjHlex21lrKifS/BnhF3eEtie+cZKp1fb789a6HU7vQPEd3ceFbSO4N9aKwWUxfIWH3l3VzXw+nXSvFs0P9m3FwZI0jM0Me4Qbj95vQE/yr2O3it7SSZraGMSStvkcD7zYxn34ArnnglGryrZde76m6rtwvLd9OyPI9M1HVtIkk03WIy2nqoWCZuXT/ZYdcV0kGlWJdJoraBiw3BwowfetbxLoR1BXnTJfqyjvXEWFzeaBOIW3SWRblP4k91/wrvjorHJLe53V3eGy0W4usguq+XEAT95h/hmvKtWsJ9Tmh02Hjkyzu54HYCu81vULJ7DTra3uo5A7GZwhySS2AuOvb0rgtX0maDWHup2Rd0iqI5F3bE6dsd6HuJXNrw7oV/BcG1W8byFQsyHDKe1dZaaebe6aCHCGVPn8v5c7fp9aq6QsWk2AEcWJHC5PbFaWh3IvtfWMggiF26+60rItSexFH4etrUptjbI4+YknFatqgXOOla2o2X2oRrGnlupzlZMHFZxt5oRukjderHjOPqRTETrt2knFZQleTVoSAoiIaPOOefU/nV7duiYA846Vl3MMr28LRj54JRIV/vY7Uhli7shuyOK5jWzNZr56WnnRLjzirfMq/wB4CuyuGMsKuo4YZFeW/E9bu2tbO7hkkjg3GOZFb73pn9aewjee3EkQkAG1hkfSoklkhtltNoFuD0A5xnkVW8Damda0CWOU757JlRmA+8hHyt/T8K3hYrIf6UWEYvksZnNnm3QniNTlfbPrU6STQkmYD5QCGHIrYTTmQcJ+ND6WzvFKMt5bbtm4gN9cUBYyntrLVN6eUMqvMidBzXOal4VeNC3lpLGehxziunm06M3TzKhtcKNvldWb3HTH+NOsdSg02IQ3MCCJm/1g4JJPO7PXn/8AVSv0YWPOrbwMmq3nkQxlGOcn0rXl+G2q6RG09tqBPAyhGTjj/A/pXQN40sbDWZWsRF9jjt2kclcF5DgKq+9aM/iO81CxgkiCwTsgZ0U7hlsfLTdhq5ydjpI0u5m1V7OC5u95b7O+VGe7cHC9e1V/FQtfEEyXN5bSWDRR7YjsEkeSSS2Mr2U+vavQLPTrS5uEtZryFbp03KJGCmTHUj2q8fA0twpZDDLG3YMCGo5UF2eV6fZXF5pMkEFzb3Mqg8H5Dtxg5UgEH7p9Bk16p8OdEvbnV5PE95BNaxzQ7YoZMcscAkYP3QqKAe9Zmq/DA3Fu0lrF9lu0BZHU4y3JGfxNdn8OLjUJvB9vFqUBjmtnaBWwAHVTgEY/L8KTRSOvooopDCsvxN/yKmsf9eM3/oDVqVl+Jv8AkVNY/wCvGb/0BqAE8M/8ipo//XjD/wCi1rVrK8M/8ipo/wD14w/+gLWrQAUUUUAFFFFABRRRQAUUUUAFFFFABRRRQB4t+0Fq3iHStN0v+zb2e106dnS5aBtpL8FQWHOMbq8z8KRWOo2dsJMQszbLmRRubP8AeOfzr6I+JPhoeK/AuoacqbrhU8+3/wCui8j8+R+NfKvhC8a11SS0c7VlHQ9mH+TW1CVp+plWV4j/ABfpy6Z4hngjbdEcMjBgwI+ore0DU/DEHhm/i1mzDX00araOuG28YLe3Suybw1pOq+HjeXjq8yE7U4BUg8D1OfyrltX/ALHtdIfS49MiF23HnrheM5/E9qqdFyvy9znqzi4qM9B/hq0sLrw9LH9utrO5mlYedcDaIxjge1VvE3hC78D28WpTXNncrNiK3eCXdhtu5mI7f/qqrDb28WhzpKWI2nbuOcn5QD+bGnv4S1HWWWW5CWdvliqqvPLE9KiU37TV7GsOWaukehfCnTR/Yz6/dNHLf3B8lJF3h1TjKtngngcj869JEqwwNI2dq9hWHpMH2HQdOtvOml8tNu+aUSN9NwrUkkX+zpG6vGyyY74B5/SsnqzcjmMxiMs07ReiRAH8OQcmsLWNL3KpfZ5jDJxxn1rcjInkE2cxJ/qz2J7mqWpzpJsKPuABDY6dR3/Cq2Ec/p1laQeY8qrujIYMT0GcNj+f4Vj63cR30XkyNsuEl8t+Bk4PGfxrWu2CWs5GAWARc+pOK4V9VEuvXDgZ3SsyjPTmkI9EkdJdPhkTG1oxj8qPBl1bW3isyXk8cEIt5BvlYKM5XjmodOZDoVnDI370xbuR9agXQnuZN0x8uP0HU/4UAerQXGj3MrTw31rKy/KzJKp/DrUskunFT/pluD7yCvONH/s+G8fT7PlnQscZPzL6n6VLOXQMJUVcNhcd6LDuddLBpbnL6haevMq1Wuf7Ftbd5Yr+OSYZAWKUMSfpzXHNApYecfvHCinNHGjxOqgBW6AUxXN3R2NzHNbyPuuI8ErwMIc4OBx61T8U6Kmq+H7uwdQTLGdvruHSpNOsnh1xdTjmIhkQJMoHJX2P611F/ZEjeF+XsTSTGfNfgrUtR8PeJlEUPmTAGKe2Y7fPj6/n3HvXv2jx6X4hsxe6XJngeZC/yyRH0Ze39a8h+IPhiW21n+0bHKS581CvH1H510Pg3Vtd1exk1O3sluby1PlytbN5c6jGQdp4cdaiUpRd7XRUUmvM9Hvra20m2+0X9xDbxDjzJnCqPxNcLrPxM8H6fGNt+bqT+5aoW7+pwK6g+PbMu1jqaKjAYeK8gK8+/btWNq/g3wBr9q1zFo0Edz95DZybFc+h28d/SlGrGWwODW5zPiDxHqo8Jpq8FtFYC4dEtY5B5k8hfOB6LkZPes/Xbe20/RLDTroG41/UGVTMWyY+hIHPHJA/A13+qeEoNQ1LRr03kAg09yfsiLxuAADE84289R2qpqPglovG7+ItVuoZ44Ys2VquS0R/vNnq3X/Iqriscr4l0DStB0my0pXj+0S7XdyMO55JPrjNcxBIbO7CWdyzywtuaIKf1/Ou71zQI9Z8Uaa8EBOtTxr5pdmKQxk5QY7YUZNbsWl23irx28cEMK6RpTKpWJQu8jnk98sPyFCaBo8gvdS1+S6nnWxuQ8tt9nQvA37tCctj6jNaun+Jryzd1t5bi0CiOC3XqsUSgF3I6bj+NfQHirVF07SHQDMs4ZAB2XHzN+A/nXAeIRplxoumaLbQ+XeaiY2MgjG5UDYXGBxuPPrTvqMueDfF2qeJXl09lVXZGZJSMmIfwlhn6fia9C0jTl0nS7eySRpPKXmRurEnJP4k1U8O+GrDw3p0NtawoZljCSXG355SO5P1zxW1TYBRRRSAKy/E3/Iqax/14zf+gNWpWX4m/wCRU1j/AK8Zv/QGoATwz/yKmj/9eMP/AKLWtWsvwz/yKmj/APXjD/6AtalABRRRQAUUUUAFFFFABRRRQAUUUUAFFFFABXy344+H1xpnxGvpraeG2tZJhdQZBJw3JwPZs19RM6oMswUe5ry74uCxutFtdTtbuCS4tpNjCNwxZG69PQ4/OmtxPY5rStPtLy6ihe78pHBO7j8q838QGC18YXkEbrcxR7lV9+edvB47g1rrqe+xlRm6Lmq/h3wd9rvNNvXu4pY713LRxnLIF65rqdXRNs45qMdHuzvNH8PWtzBZX7Rgk2y5Qjjd8pLfXKitW8scxkAZ9hW/HarFCqKNqgYAFYGt394L2LTNL2pcON0twwz5S/7I/vVyTlduT6nTTgoRUUXLAzJp4ikRlKHK5QKPw/z3q/b3OP8Ae7isiw8OSwu9zLqN5NOQNzSyluM5PB47VpRtZ3M7wfaBFdRhckdDuztHPU8GkpKRQ6eOJcsrSKP7okIX8qyLqYL8q4VR2q5fWepIP3bQyD13Yrn7/Tr8oTPMqr6LVagYPiLXBHGYojkrnBHr61xuhqbnU5JCciP1Ga09VhRrgxeaFXdtdzzgmqVjFcWV/wD6Lc211ZENmNWCyKOM9evJ9TQ9A3O50/V7+4DWcMETtFtjU7ThVx1Y12FrvmtVBk2yr8rkDqfpXL+Gb6KNDAPLAc71dcZJ966K3cwT73ct5hw1JsRHJZPaX/2m1dopTyrgZwe9ZF/4du7qTzZppZyecyMTg12NpBFctJ5zN5i58tEP8/WtX7DDb2ZmvJBFDjO49/p61SCxyVoxltU8/ieP5X57+taOn6WLvMtwSsWeE6Fvr7VWvJrWW5R7SF0hX+JurntmrcN2yjg8UAP1LcsiQQyyRCTgiNyvH4Vs6DrUZR9OuXLmDCAn+7jj+dc1e3XzJL1KHNNW60os1615FDKo5LsVP0IoC51WveHbfVrQlR5g6qR1U1wWmWV54S1o3VmNjH5ZI8/JKvpXXaRrrYSRWLQsAeRWrfada6zbO8OPMxkJ059qBjmtNB8Y2Ie5tI5mC7WDjbJH7ZHNczB4HttD1a4g0dLkNcIpWSVtyx8nuB/P071i6je6x4SvPPNtM9up/wCPiFG49mH+RW9oXxb0K/Ihv51tZenmH7h+vpUOCvcpTdrBd2mt2Fj/AKdpbXbr99tPwd2O4zz+lUotSur/AFSJ9X2sIMq8KAZ74WT36f4V3cHiTQ7uMSQ6vYsrHAPnqMn86n+wWUrSOtvAxkOXYICWPvXHiqFaaXsp8rN6NSnFvnjdHGaRYTJdaperNunvI2WKTy/9Wx/HpWp4M0BPDlhL57xte3DZldAduB91R9P61tPptnbxvLsWJVBYkHAFckn2++vhEl248+beBC7ArEjHH0z+vFc9KGJpr32mVN05P3ToNZ8PJrl5bTSXjpDGu2SEDIkGc1EvhCA+MT4ge6kfCARWxHyIQu3I/wA96JNfS0vTamFmddoO3+8x4H8zW6kj46V00sSpfErGUqbRZoqHzG9KUS+oxW/toEcrJaKaHU9DS5FaJpiFrL8Tf8iprH/XjN/6A1alZfib/kVNY/68Zv8A0BqYCeGf+RU0f/rxh/8ARa1q1leGf+RU0f8A68Yf/QFrVoAKKKKACiiigAooooAKKKKACiiigCveXSWds0rEcdM1zF3qc930u5Ih/wBM221Q8Ya1JaXWy4R44R/q17v/ALVY0OqQyxBkI96VxpXNVxZ4HnKZyvQysW/nWD4hmlk02e1tIkMUqFHjxjINV73XI4sr91u2awZ9clcFdwznqOKHItQPMriS4trlrMxyGUv5WxR8xJ4GBXefC7w1e2N8mrXiBY5oXCKch42DYKsp9hmo4WttS8RRJMsLOBuYlfn45HP4V6Ro8UtzclhyqJuf2ycD+Rq1J8pjKKTsbTn91XM6YvmeIL4ufmZ1I+mK6posJiuc1DT5kuvtVmQs4456EelZTTa0GjfeVIVO48Ac15ZrMk114zM9i5VreL76dVbdxXSXMmvXimLyY4h0Mm8mn6dokNjE/wDHNId0khH3jUQi+oM5xta1qCBYGk3IkQRW7/ezu+vaue13xjqc139leR0Uln8qJclgwwEz6DrnrXpM+mw+W0jgBEG5ifSvHNf1XbqF19neOMykjeoDMF9Ae1a/MmWwkwljmSS9vCjfKDChySRhRuPc49c/Sqsd1Y3X+jkw2ky4ZJMsy5BOchThM8Hg9u1Yc12oyix+Yc4y7ZB6fw/h3qMCedtgYk9BHGOp9gKpOwU42SVrm7ezNBMiLIJZHxtRl3h+ODuHfp6/WvU9AvtUuNNjj1aya1uQu3ls7hjqfQmsL4c2FvYWk6LFFLrHl+aF6lVPC/yqzqSa1dahZXizM0Me4TELsWE+7HoPw7GuWNd1KrjFWS3v/W2u7OmpRjTgnJ6vZHcW32xlWUMGZB8oUckDv7mt6z1m21O1XTr6bZ5vETjqprEh8RRxaIs1tB512qnbGOnu2fSuR0bxLJe3bs8beaXyHC7Y2+nsK39tBaXMlSm1dHYXlq+n3ktvLguAM46H0IqBZdjYPK1l+I4tX0rVItbkf7VHOqxyqGwAM4C88DGeta0v2EQW0i6hHLJdLuhhUjO3vn3qaGIp1480GFSjKm7Mq3MnpyT2qjd2oMLknIIya3odAkuIlmMjRvjof4v8KpWNt9t1AQgkpbsTOAeMg8L+f6CtWZ2LsMFz5NrLB+7dVG+Nx146H3rUt757SRPMzGT79fpTmBByjvG3qhxWddaWL+ExTzSM4bKyFvmHpT2A6mHW7KVAtwpYdiTWHf8AgTwrrcnnJbWnm7cfMu0/XI7+9ZF7AmkWO+a6ctjEadS59MVHPPeQLFJFCZUdesZ6UXAq6n8IbAwEQwSgZzujlZiB+JNcvqPhQaCyxWOsalZyT5KRxuedo5ZiCOB7136a9f2VqZ5VcIvVS3NY2pyJfXM8lyZoppIjDuBztUnJHpRa+wXMPTtS8U26yPc69Pq9jcWzKIZyChJHyk56fga2vD/j9tIvJJb3SN8UkKKZYVK7WVcEAcgjIHPH6Vc1Twveapo8NpZoqROqo7Dsn8QGO+Bj86xG8A6rb3QmSNlBuWlws/CxquEj5x1NQ1ctWOy8G3Vtrutm9LNHIm6V0lxmSV/7ueoVeK9FCV4PoWja1Za1YS3t3IiLJFvcy52k/e4/3j+le90lTSHcbtpNoNPoxRyoLjNgpQtOooUEguJiszxN/wAiprH/AF4zf+gNWpWX4m/5FTWP+vGb/wBAaqEJ4Z/5FTR/+vGH/wBAWtWsrwz/AMipo/8A14w/+gLWrQAUUUUAFFFFABRRRQAUUUUAFFFFAFO60+3vARPGsisNrBhnIznFZGpeC9I1BGCwm1kbnfB8vP8Au9K6Oigd2ePeIfhxrNpaSy6fcRXyKCdjHY46+vB7d68vu/t+mQqb60ubfeu5PNiK5HbrX1eyh1wRkVBd2lrdWrRXcEUsJGGSVQy4/GlYfMfNPw9srrUjqN8XQwp3YgbW9fWuqOqXFlG1s815ZzbceZbMAWXORnPXvXV20dppGtz2drAIdP8ALM3y48sFnPT0A2/T5qs6joNpqEwd96gsGdR0aqTM5XvdE+iataa5aZhYieMYdHGD9alubUc8VnTw2fh2y+0xRFroKyQ/3myeF9wOPyqbTdZnexIvES4miJWQxdSR29M0g9SrMhTimRRu+eMIOST2ra+02FxzbeS7BsHzHK4w2309TXJePdat9H0KaZnW4mm/dW8SACNWOfmYH72PegLHI/ELxtBZ2rabYPuc8O4rySQ78Mr+Yz9CO/8An0NOazvdSnlkigd44sb5CMKg9WPan29o13dw2Ngjl5RteQ/xe49BRtqNRb0H6TYTXMqyxW7TuHCpGBkO3YfSukuYLPwxZzRNtm1SVcSyJ92H1RfU9c4//W+98Q6foNkuk6IRNdJxLdI3y5x/DXJtNJdTSzTPudzlifc/54rC0qj10X5nQ6ipLlp79X/l/mbPhLxGdK8QRXDfu7ZjslwcEqe5Pt1r1fxeEijg1ULcXNlJE8ctohwku7GSxz8uDg5/2q8GiUifA454r6A0DStSn8EQaTrdpsmubYyQxyfxqPu7vQle30rOpFU6sai2ej/R/oKN6lKUOq1X6kml232e+0s21ssMKx7UCOdoUgbtxz83AznHY1S17ThBftG0zLaMQD5S4dvZm/hH6nNdBoOix2Gjx2kmpPdfL94hQEXH3RgDj/GtCPTVuNPJvCqRo2CHXaev8K9/b8K4MRioOd4a23/Nb9tf+Ca4SnOF+b+v+HMHT7ifVba60i+jZra6jC2xUfdYcAD9Dmp9G8I/2fKPtpBuUbDQKod2GBzu6J/nmulsdMitZktYna2+2Eshn+aeXaOgb+Ee1TR3S2dhBqZUWlrBI0N9C3zdTjLH8qSbekFZf0m0vSz/AEZ0WUW3/XX/AIK/VGF4i1O4s44dPUFJbqJmjmQ7kPtu9areENY0i20VbC5lW3vnlJlZjty3oBnpijVvENvBZvpmnQi5tbe+2fbY3DLaqeckYOeTiuS1zw4unzJIGa71tZA6XIQGGaNskA7eh9q9CnVktZnJOktonrM1glwpa1uI5P8AZ6GuR1iR47mGGVPl+Z/bgcfzribGbxHoN29qJme5kfzRDId0ZU/wxnPFVvFHii/8Q2dtFaTmKK2LSsF4fzFA3En+4ATj+8a6FVi1cx9lK9jto7W3MRkVMFhnpzWUPHNrpE8llc7dsIyPMRhgdeCOtcPpnjPW12o6ebCwPlT4649T0zWLevLdXUt0/O8ls4xjnt7iqlPsTGGup3erfEfTnuIJFkjmCncII1baPcn+97VrWHimK+ZrqSJIYTGG/eAkfgeM8V4ctndvdpK8TPvl27h3avdk8caVoOi2Vgui3rxqgRneJfl/DJzRcOU27X4h+H7mxRBDJEUQBWjfJPC8445+YdM9ah/4TDTAcLq8hQdnDcdf8DXBTeKNPv8AUJ2uIEgR2OwyWClgvYZ6/wANX7UWVzJ5Gj6auoTyAjbHY5GfqeBVRlcHE7nw/c2/i7VI4IbeaayhkDzzsPl+XlV9w2K9WrkvAPh650LRC98f9OutryqOAgA+VcdiMmutoYBRRRSAKKKKACsvxN/yKmsf9eM3/oDVqVl+Jv8AkVNY/wCvGb/0BqAE8M/8ipo//XjD/wCgLWrWV4Z/5FTR/wDrxh/9FrWrQAUUUUAFFFFABRRRQAUUUUAFFVru8S1UZBZj0ArFn1G+mchJFhj/ANgZP50AdC8iRrud1UepOKpvqtuOIg0vuo4/M1hHBOXZpG9XO6lLse+KYGnJqUzcbkiHtyaw9Xvn8khMyMf4nOR+VTgetZ2qOBCccbRuY+goEQwmKG6t/P2HzC0ahiBv3DlACeTxkfQ1oJoUgU/2bq8kMbtlo5MNsHcAEcVjzIt1HBNgq8Z3Lngrxg/oSKtwNcrH/wAfJ24/jUEL0/QAUgJbux0/SoJZZLiS7udpaW7nfO1QMkL2B46CsuDz2Y3KK8yzZbyx1A9gf5VUiF/reryPJPu02QlbeNkI3bSTu9O+PoK3dIa0LT6ZLOQ5UOpik2yIN23I/SgNzP8At1hE4R/Pknf7sC27byRzjkYryL4rX102tWQuB5StCwitQwPljdjJ/wBo/SvoK8uoLaMlBI0rLt82bsPYfl0r518dynVfiVFZl/kiEcajOcZPcZ4PNJu2pUIc0lHuU9G1S80jT2jQRSJLMpeKZNyNzt59ev6Gn+K9Y0fVUgi0fSBp11IuLpoHJV1/hCjt3JAHpUXiaOLSdZ+yqHEKyGRNo5xtyv6vXNxSM0kj4JMhOPbv06/pVtJJIJ6SfKVW08qxCSqfr/8AWp6LPAuyWMn0I+b6Cpkk3zB85weAeo9Rz0/Kt7w3aDU9XSEMu9WUx8AksTjCgnkknqePakQz0P4ZfCWW9nTVvENltt42BW3uUz5wx6cEDpzyG9K9m13To/7IjaBAn2LDIFHRB1A/D+VaemWSadplrZxjCwRKg/AVbrKrTVWDg+ppTk6clJdDhNLsbVml+xRxsbiQyJI3yqG6naP4jVmK6SOO11Rd00RmaK7ef78fbI/uitnWtNe4ht57SINd2sm+Ebto9xTl0S3aS+E5MsF59+2ZR5YOOT9TXnwwc1LV38/x29b38nudbxEOXRfL+vL8UcVqurrp4n0WxDXusWc6yWeTwFY5bc3YKM5/CsuW1u9XvBcajeBP7VTC3Vs5Fvbyj+EKep4+836V1M3gpdKsPM0N5Fu4ZDKWc5adf7jH0xWlouhQxxySyW3lWl2qSnTpkVlhk/iPcenFaQozT5bW/r+l9wSrQtzXv/X9M82ubzybue300C0vkSS11W5aIPFIwGBtXPL/AIYqKytvsTfZLO3ijvyiusMq/K8ZGGAP98969V1Pwvp2o3gvTEEulVgGHAbPdh3PvWTongqKzuP9JIms42EkEMo3NHIDnIbP3fardCblZ7f1qyPbRt5nkniuO7gFtpf2a7tdKuNsrR3CbZc5xsiY/SsBdPmundUeWURlVuJrU/vYCowFK/xKBX1LdWVtfRrHdW0U6K25RIoba3qM9DWNY+DdGsNWOoxWqG42lUZhyoPX6/jWyo2e+hm62lranh+leE9W1+OaSxsIpfLQ+YyL5KSkcbT23elY9r4e1C+1tdPe0kOoMwXyiv3fXj/0I19TQwRW0SxQRJFGvRUXaB+FRLY2q3jXa28YuWXa0oX5iPrWnIZ8zPnvxR8Mdd0FEvFWO8s0jGTbjBhPcHuR/tenpW34Y+FEviHw019qt5PbXE5EloB8wX/aZT6/3c9q9h1rWbHQdKl1HU5fKtIiod9pb7xCjge5o07WbDU0/wBEnVjj7pG0j8DT5ELmZ534J+F11oXiKW81WaC4t4l/cKuSHb+8yn0/rXqUcUcS7Y0VF9FGBT6KaVtgbuFFFFMQUUUUAFFFFABWX4m/5FTWP+vGb/0Bq1Ky/E3/ACKmsf8AXjN/6A1ACeGf+RU0f/rxh/8AQFrVrK8M/wDIqaP/ANeMP/ota1aACiiigAooooAKKKKACkJwMnpS1DdRNNbSRLIY2ddu8DJFAHLajqaT3jFW+ReBUInBXO7isbUPDmtvfbLOSMxebsUlsFl253H8eKVtJ8SWsQM1kZOCT5TB/wCVK47Gv56+tBueODXNSXstvkXMckDAZIkUr/Ook11cEswwO9MdjpnuSFzmq+mhNUu3RjlRIuQe/U/zArnrjWwYWZXU8Vc8G3/mo9yDkiUq2O3oaBEmpaRq9tI95psyxs7kvG6742PTJU9+nSs+S31rUoLdNRvDHA6/vIbWMRhj9eTXdrd6ZcQSTKsjeccyGJ/ldhx68dq5TxDL9p06c2ylIY0H3DwFyOjA9+KLkWOl+02lvYIlnGQfLCh3Odq4H3fzH51zQQzalKkisT5aSoM8qOff2q3pdjb2kX7mIIMZYknAAHHXsAB+VVLTTbTxZcXOohRNHHIIkBzlol6svT+L+VAya9vrPR4QszI12V/cWo+Z3OBjjsOBzXivizTrnRvElprd1IrzXcvmS57MCDgfNk9u2Ole3QeC9OR4Z7CwXzN6uWnjK7VB5685rzr41XEMWm2ttGPvTl0xuwwUY7cfn+FDV1YqnLlkpdjD+JVrAbqO5t1LeZKrb8dEMSEfqDXECMCyAcgL/dPB3euM13EN1Dr/AICSabBltbaSF25zvRWZP/HS1eZR3VxEhRJpFU9QG4pt3sOpG0maChlX5xh/4VI6/QdPzr1/4E6QJtZkvdwPkqWdcKSvZQWxn3wuOnOa8Zt2vJkCpFvjHXC4B+pGK+ifgzrdrDZLpjCVri4YlW48uNQOEXB/3snjqOvFBmeyUUUUigooooAKKKKACiiigAooooAKw7TWnvfEepWSIotLBY42kz9+VhuI/wCArt/M+lblcT4FNvcWuuXhA+0SanMJ37MVPH/jrCgDp9Y0yDWtGvNNuVzDdQtE34jrXlXw/uGksrrTb041HS5Wtpez7lOFYfUCvTk1y0IiVPOkLhiCsRwoH949q5zQtHjhu9Q1i7iSK+1GXzJ9mMADhVHrgfmcmmiXY6HR7+WXFrdNulUZR+7r7+9bFc0twkms2cNp8zo+5z2C7WzXS0NWGncKKKKQwooooAKKKKACsvxN/wAiprH/AF4zf+gNWpWX4m/5FTWP+vGb/wBAagBPDP8AyKmj/wDXjD/6AtatZfhn/kVNH/68Yf8A0Ba1KACiiigAooooAKKKKACiiigBnloDnHNPoooAZLGksZR0V1PZhkVgv4R0J0lkurGI7naVnyV6/Q9PauhrF1G9jkhlJOLWHO8/89GHYewoA8m8VaJY25uHsJ3tQDujhkbeZF9fasbwFfXWn3d6t06fZWUMQPvBs4yB369vaupubc6ldzXdwM7zwP7o7CqunR29jrBg27I7hdmTnAIO4H8x1+tIdm0dClnbXEnnxqjJu35DfLnjJ/8AHR+VZer3/wBvVdK0aaOTy3DXUijdGoXkJ7k8dK6e48LabfTNePp4uBNjei4yh708aJb6VDI8cKwK67IrcAZJ9TTIscp9g17UWC31/H/Z0jeW0EEXliQHpk9TWtF5nh+6Q2se8KCjRocHG3Ix+OPzNallc2llaNI6AzZ/dmVlVR2Bx9ao2zm9uWmblRkqe7Z/i60XHYjk8dwalJ9kiS8y2Uw6hFJzjk15/wDErwrNqOlf2o6r9tt13Njao8vuMk9Bn9RXpFjpdtNfX0CwsZmCupUfd3dyfwqfXooY9luTuxGIST/Ezduh54oBXPnDwNqMUN++l3DEW1+Aq/7Ew+7+fT8azJ9Pi0/VrqykiG6N8LkZOO3rXZfFLwhH4duLXWNMj8q3mcLJGvRJByCPrWJrjrrlnbeIYQDI6iG8QAfJIP4vx+lJFy96PoUrNP3mCR6Ak8Z9B/8ArrofC93PY61B5bMJY382I+Zjy29cEj2HvmuXtp8yHcxDAdc/1z/UV0CIS8U8I2nG47eOf8+341RkfVum3yajp1vdp0lQMQM8HuOeetXK84+H/iO0jspbaeZIYcoULcKrNgbfx/DoeOCa9HBBGRyKRSCiiigYUUUUAFFFFABRRRQBl6/rdp4d0S61W9Ept7ZNz+UhdvTp+NcN4c0/T9I8O3F/Prcl7YahL9o8tV2R/Pjjj5jnA716TJGk8TxSoHRwVZWGQR6V4nqXhZfDd7qXhO4upE0PXF/4lUjvxBPnJT9Rjtx6mmlcmQniP4nwrHLa6bcL55GyFYU3ksQQvHCr8wHU59q6jwfqzeIvDVpdSSt9okT/AEkDKhJBwwx9RXhy3tpoLGz+wSNq6O8FzblD8xyAw2jrlW45A+TPBNepfDTTPFVtp2rtrNgLOPUZVkt0Pyv5jcN8vYY55qoN31FNK2h3vhGw23F9qTbsTSeXFn+4vf8AGurqG1t0tbWOBAAkahRU1S3d3KirKwUUUUhhRRRQAUUUUAFZfib/AJFTWP8Arxm/9AatSsvxN/yKmsf9eM3/AKA1ACeGf+RU0f8A68Yf/Ra1q1leGf8AkVNH/wCvGH/0WtatABRRRQAUUUUAFFFFABRRRQAUUVn6vqaaXZmXb5kzHbFEDgu1AEOp6gUlFjA4EzLulf8A55R+v1PauQ1XUPPcWcBxbRrtAFSXNzJbwPvlMlzMd0sh7n0+g6ViSzCCMu3JNBSRJLIsEfJxXJ+IbglA7fKoOcntV67vGcsWOB2rmdevkezdXk5PQCpL2PSrHX9Sj0/ziRKo2xqxO0sfLBHzA9Cx9+2Ko6hq2rX1w0b2Hl2rBklYyFpCpzjDHpwR+VTeBtRh1nwzbG92uX+R95ySyHAYZ6ngfpiupmtrYxNHdXMcsZ/gSP5mHoapWMXc4W+0JpbdYN7K2Qd2SeCefzxXS6NaGzsorVCCIwQMLtC854rO1W6kn1FBaRQMUO5kkzhQOg4781SMms6qk8Fy8UFgGZJI7NTvbHYsecfSgRr6P4ntjealdRNM0RbylMafeCHBI/Mn8Koxvf6xrdvP5EK2kX3gxbeG67g3fOF4NSw2EFnaPKsRghWLYiHgn8KqWWsJpokihs5LucbeEdVVTjuc5/SgCL4pkt4XgtY4TNNNcLhFGW2j7xA6+leK6Tcf2Nq1zZXK/wDEuufknQ/w84/8dPFeyWl1f6zrbTapbeXLH+7j8p/3UK9e/OTxzXPeP/Ast1cC7so8TBdsirnkY4wBwARR0KhKzPNta059FvTGzjYfmik/vD29/pTLTW5cpFDGCCeTjJB9cf1q3azRarpraTqR2zw820zZHt+nf/61ZkNpJp88kTLiT7rZH6f560J3Ccbeh0iX01hEssUplUj5xJyG5z3r0fwF8UriCdbG/l8+1C55Hzqc849fX8PU15K0uLYcF0bjHqf8/wBTVZd9vIs8EmCrDbIp+6e1Mg+0bO7hvbdZoGDI35j2NWK8F+GXjVLfUbe01e6EEbKdsrMAp46MegHA/lXt0WpWk7qIriOQMMq6sCp/GkUmXKKKKBhRRRQAUUUUAFYXizw3b+KtAn02c7JD+8t5x1hlH3XH0NbtUdS1KPTrfzHVmY/dVe9AHlmk+IraPQm1y48PW0viWC5awu5Soyksa43E9eQe3rXYeDvEk3iiESXlilrcW8kqSIrbl3qVGRnthhXIaDPDrfiDxDdQgxWs9wk/k5ziTYVdvx2itzwVdRWmveILeVwEjn8xTj+8ibv/AEGr6XM+p6JRUUU0c6CSJ1dD3U5FS1BoFFFFABRRRQAUUUUAFZfib/kVNY/68Zv/AEBq1Ky/E3/Iqax/14zf+gNQAeGf+RU0f/rxh/8AQFrUrK8M/wDIqaP/ANeMP/ota1aACiiigAooooAKKKKACiiigCOaZIIXkkOFUZJrgpby4v76XULsbQuVt4v+ea/4mut11zHYF/4VOSK4K5vfMDbyFAP50DSKt3dEuXc8dBWDf3+SQ7cDtSavqSjo6qo6E1zfkXurytb6fBcXVw3RY1yf/rfjU3NFoO1LVPkwjge9cjeXhubpIIg80jEKqgFizegHevVfDPwhvdTkm/4SOWSySJgFhiKszgjOd3QdxXpVv4M8OeH9IeOw0uBGTDiVxukZwflJY85zimS3qeZz2E+neE9AtV3RzqPOZSMENweR9f5V1MZXWtIaOG+mikKbXTfkrxjB71P4ptFGpWif884cfjmsG9sxGRcQySRSIPvxNtb86CErmva6bBpdpLPc3GIowXlmkP3V6nJ71y2k+Jo7m6uZbdJFNxOzRrtIJX+H+nXpVw6KdXtGe4ubzUPKbzYomuNyt7dgcHI5rStdIsE8yzgZheNHuCKuCueA2elUiWQX93fSRkLFtlVhtMrZHbsP+BflU1nbWhttkJjacSbnKYzu6NnA7nn86vaqn2WZQhd2ijXfsByxz7Cs4a/D8r2thdzu3KqYjGg/3ielIDd0fTRc317A0KeQYo2klPY5PH1xil1x0lvoymD84EZwOg6n6VW09ryGzlZpIJbiclpZCDjOCAAPQfL+VIYmN1JczyKXPV+gVcnA+gz3oGcxrnh2zk1Qo9rGUkSORcLjb8zYGR/tbjXnHjLQZNImSb95JEQBvKn7vTLNjAbhvwAr1mB5NQ1iXVv3n2RjHbW8ZOPNUE/Nj3LE1p6tZ2zT/ZXSOVCVLowHGRz1osCelj5ytpEkUjdhSPTj3yP8+lTLG0BZ247sGHbP+fxPtW7478Jt4Z1xZbFWNnOhljwP9Xg/MD+f/jwrBkkXUUWM5jWNgZCv8R9B/n1pkluwWOUCVFICn5oz0/A+ld94f8ay6aFgP7yL/nl3X/d/P/PWvPJJo41TYNpRcED09f8AP1qzbTLcECQZH/PQdCPf8M/h9aBH0b4b8ZRXltErSI425bDD5fYV2UE8c8QkjbKkV8w2F1cWxG13UMChdB157+np/wDWWvTvA/j+xmv20+d8yyMqLKxAQ4zkg0FKXRnqtFIGBxgg55FLSKCiiigAJwMmvOvEc8HiVWsg4kWWVYgscmCjZ45HIPeu3uLsMHiQK+QQRXJSeFtPsJb+/hl+w3N5ndcPJwjdioPApoTOai8P3vh7xhNpuj2x+wLZoWuZz8vmEHLMf4mPPFbVrotrp8d06yvJc3P+tuZvUdNq9AKo3HiW6lvjp2leVrF4MRloV2xwsB8zM2T+Q9uamTQL0N9s1a8Mkv8A3yiD+6q/5NMRd8C3FtpV5JpMt7PNc6g73KBv9XuXG/YOoB6/hXoNcd4et2fUop4rdBHGrKXdfmwfQ9ua7Gk9xoKKKKQwooooAKKKKACsvxN/yKmsf9eM3/oDVqVl+Jv+RU1j/rxm/wDQGoATwz/yKmj/APXjD/6LWtWsrwz/AMipo/8A14w/+gLWrQAUUUUAFFFFABRRRQAUUUUAZPiRimgXkg/gTcfp3rwq9udZ1C+FtplpJLgKXYZwgZtoJ9s19EPGksbRuoZGGGB6EVXXT7aOYSRwojBNg2qB8uc4pNDi7M860T4TR4S41++NzL1MMHyr+LdT+GK9EsNMsdKtxBYWkVvEP4Y1xn6+tWwMDiloSBu4gUA5rP1V+bSHJHmTgnjqFBb+grRrmdXus+IFjH/Ltasx+rnH8lpiOd1e4a41aXJyoPy+1Y+pTBI9nqOavTtuunf3rnr6Umds9BSZpFGcfE0uhXwYJuhb5mGcHPQc9gPbrXaQeNrOfTI7qJ5Ckvyo3ld8nqc+36ivIfFMjNIADgdzWp4Be41LTdT04QyvBGBMkgXKo/pn/aH8qETJdTvtV8yazS6R5YMTqzsMM5Ug5PT/AHRWvo09nfQ+S2QGJbaDh4zwcjoSO5+tYemausNqkd6rbAu3zdu4H/e9Kkk1nQYiVhmjkkJHyW43MTnjp0/Ggg6ufQrVmlngv7hZD/AkY259xiuI1KKO41IWN/d3F7Zr/rRbEKFcN0KjlsY/Sp9l/dXMs+o3c9lESvlwmX5QOep9TuOauw6VbW9tPKYx9nUfIGGMt6/rTsIVL/TdOiSaBL3ULqNP3CSoUSP6luB9etZumyXl3qzTXTlnLNJN8pA3cgKM9hSwXMdkxFxbSSwKQodDuxxjG305PNOuPF+kxW4e2SWcl9gSOJl+bpgkjil6jv0L/iJRcJYW6KHc+Y7LgH5Rt6g9Rux+VeZ+K/BjWNsLjSreVomOHjX5iCe/q27k+wFd7b2FzNdNrl/sW5bbHbxBuEGflQevPJrb1m5ttPlQSHa4RdypnOS3A455p7C3Pl+aaa3m8udXUqcfMMEfhVyyuzEQDyP74GRn6euf6V734p8I6f4t0mQCJUuSpMM2zBVvf/Cvm2QTWF3LA4KvE5R0PqDg0XCx2F1rAs9OK22PNk42l9wC9GP/ALL+LGo9NdpEMkbD7MPvg9UPoPWuejt2uJUlLsYmxgfxcdgK2bO88ooo2BB2z8gXv+Hq3ftTE0eveGPGk8DQrNPIzKAiPM247R/CfbucewzXsGk6xa6xaLNbvz/Eh6rXzAm2OBruAOXbaGUp9wdsL+WF/Ouz8Ia9dw6rbW1qJHuJOERW3fKPvbm/9CbpztFAJnvbOqKWcgKOpNYh1qC8uGghfKqO38QqnrcZ1vT5bOaWSGOVNreS+0j15rC0fQotKvPOVjJN5fkRImdsaZ6Aep45ppdymzuI4bYIHXbz3rnrvTNGmuVWTQdMvIpDl57t1LZ/4ErZP41bks5LmJrSKV1lb78iHhP8a0pND06eIxzWqSKSCQ3IJx1xS0A4nxHotnoVvPcaJpt5Da3I2XkenyiOPaQF3BFBOf8AdGasaZqNtd3CWssF00MMCbGZCsSngLGu7lsDq3t61U8UXUXhnW7Oxgtbub7ZE8zyW0pVl2si8gdR8/6Vz0dxeSX1pZ21/cv/AGhceSkjQt5kajcxBYnAPXkCqQr2PWNLtDE8k+8nzP4ew9MCtSmRRrFGsa52qMDNPqCgooooAKKKKACiiigArL8Tf8iprH/XjN/6A1alZfib/kVNY/68Zv8A0BqAE8M/8ipo/wD14w/+gLWrWV4Z/wCRU0f/AK8Yf/Ra1q0AFFFFABRRRQAUUUUAFFQXUvlQu22RvlPEf3vwrzq08UXclxJCtzPvjbaySnlTnvQFj0yiuOttXuXb5pDn1re07WIb2VrcnbcIMlT/ABD1FAGnRRRQAV58959p1TV7kEEGby1IbI2qNv8ASu+kYrG5HJAJArzO6KWAeEAgkkknuT3oBbmbdzFQ7e9czf3WCwT5jWzqN0iQnLgep9K4TVdXWMlU7/dH9TUs16FrR9AuvF+uQ2JEkVu8m2W4EZZU4zgn1wOM19B6Z4a0/RPDw0jTYRHCF6nks395j3Oa4z4X+JYprWPRpbSG24LROnBkbvu9T716f0FNGbdzyu5sPsWoOqjEUvzoPTPUVk6kv2QrNEBuHbHBHf8ASu68R2m3zcLkofNXjoD1/XNcLrTBrPNNjj2H2HjmwAEN4fJdTgrIu4D5Sc7vQYxn1Naa6j/bcKz2cqzx4zGw/wBXnjtnrz36YrzaR4suXCkn1qCx1a+8P6h52nujQupaeCT7rAAnP1pXE422PRLfTbl/3V0QUHfcWLf4VUmDaLqpWbypre6RnaCZsK2MDcP7rdvesTR/ifNqV6ltHokMMkhwJJ7v5F/DaM1t3GjzapFZX13cNJdXi4Zxwkf+wo7c5p7kao1YL/T7JRPpejD7W/AeW4Uoh6cYJ78cCsO4tLy7uH+2SSmaeUO80eQOnG3ngD8as2Ph+60C5WRRvEjBPLY8N9Pf/wCvWvJrGnRhkuLlLZ4+GjlBUj2x3/Ci2oXNHTEFpapGWJC5bJ/hFfPniHwZqcVze65Jbs9hPcNJEQOX3MSM46CvWde8RSTaa9vpUTC2b5bi8kVl+TuEX7341JY6zImlpvhaFGzEYm4K4HH04poLng0bE9ePlwwxj5fp2+neragIuckn+LA/i7D3PoOgo161XTdVmEAkEG/92zNuJ9892/lWh4S8Lal4zvDFC32awh4mucZC/wCyvqxoEX/C2n6lr2om2sIgwU7ZZOSkSnsT/M9T0Fe8+H9As9AshFboGlYfvZioDOf6D0FReHfD9h4d0uLT9Oh8uFOST9527sx7mtKWc7hHFyx44p7DHTTEuI4+WPGBVuztXV/Kjw07D55O0Y9BWLrGtWHhLSZb6/mVX+6MHkt/cX1NZ/gH4gDWLr7NdxJCJz+5CL0Pox9TxU7jPR7a2jtotiD3JPVjU9IKWgZ5z41mW3+Ifh2SRcxNZXaMPf5GH/oNZGvSyQavob2yCN/7ThBbvh/lP/oVdV41sIrjU9FuZHKiJpgcDqPKZv6VyPjGWRLKC8tiyywXMD9OmJB/hVLYl7nr0efLXd1wM041Hbqy28aucsFANSmpKEooooAKKKKACiiigArL8Tf8iprH/XjN/wCgNWpWX4m/5FTWP+vGb/0BqAE8M/8AIqaP/wBeMP8A6AtateZaH8U9Es9B022ktdQLxWkSErGmCQg/26v/APC3NAx/x56l/wB+o/8A4ugDqdc1qLQrEXM0MkoLbcJ2Pv6Vzf8AwsKOUfu7Qqe2TmuP8ZfEDRdX0qa3jt9SEh+4WYIqsBkEhW5+lcDpHjC1jgXz0uXOcZ2rz/49SvqPl6nvNv4ywTJcxfuRySg5H+NdNaXcF9bJcW8iyROMqyngivAIPHmmodjW92V6fcX/AOKq7p/xLs9Cna4sYr0wthpbZ1UI3uPm4PvTEe9UV59F8X9AkiST7HqQ3KGx5cf/AMXUn/C29A/59NS/79R//F0Ad1JGsi4YcV5ZrelQ6P4qmWFVWCYLIq5zjPX9Qa2f+Ft6B/z6al/36j/+LrkfF/xB0bUbiyuILe/UgMhDxoPfs3vSZUX0OhguBgFTyOtXkYTsksTmK4jOUcdj/hXmcHj7TlkfEN5yf7i+mf71aUPxE0tPmFve5P8AsL/8VQgaPY9K1VdQRopF8u6ix5kef1X1FadePQfEzSlKyrBfpOn3XEac+oPzdK37f4vaHNBFI1nqKlxnARDj/wAfpknoVcX430YtZHULZPnj5kwP4aq/8Lc0D/nz1L/v1H/8XSH4t6AwINnqWOhBij/+LoA8fv4tS1XV47OA7YZOS5PCjIBJ+mapXGiNp+oSRXEqzSxnG5TkHFdT4y8eaWt7YjQ7W5s41hlEieWqhtzAnox9K4X/AISK3e4kkkSdizeg/wAamxpe6Ont7i6tPs9/YNi4tJFlQeuO349K+idJ1GDWNJtdRtjmG4jEi+2e34V8waf4lsopcGK4KnttXp+deheBviZpWkWl3pk1vfPDHKJYdiKdofkry3rz+NUZvc9O8RRAW0d1jhD5cn+63H6HFeb69p/lWu+SVViaVUOT6mt+8+Kfh67s57Z7TUwskZUkRx8ZGP79eY618QLTU7GC2MFwpjO6RwigtjjH3unek9io7mrc+CLDUVP2a9ltXPQkb1/xqnpvgHUNN1g3OryRT6WsTfvLeTOWPAVgRnGCak0zxpplrbojQ3jYXGdi/wDxVazfEXR/sMsTW18Qy7TlE7/8CoQNtHK3eiwadcefbZWNWypBwR+Nd/4a8U6Xeae9rcJHIPvSWztgg/LlkyemWA5xzmvOb/xdYSRGLybnb3yq/wDxVcjqWp2+d8BnQ8EHABznI70BbQ+i7zVrG2XdY2FzLNggPcH5Y/xJP6elctcA3EXnXUsflyPu3NGXLngkKo5zjGOMCuF8A+OI9PS6tNSW5uUJ85HADMCScg5b1OfxNdcfG+hiXzls7sEDaP3a8Drj73rzQkyGbNzaY0e5yTgQtz36VSRbOy0W13xjiMNg8ksRyT6msnX/AB9pr6dHaW9vdqbhysjMqjCjkgfN3rGt/E9hq1+Bd/bUs4j88USqDIf7pO7haaQjUj8H/wDCX3SS3FsLfTVckuo2vJ6hfr616bpmlWum2kdpZW0cFvH92ONcCuVt/iLocKLGlpeqiDaqiJMAD0+amXnxQ0oK0cVtfAY5JROf/HqrYDsri6CsIYfmY8ZHf6VQ1rxBp3hHSZL7UJR5oGAq8sW7IvvXJw/EfSre3Mq216Z3H3ti/KPb5q8Y8U+K7nxTqj3lwXW3Q4hhz90f4nvU7jL2veKr/wAXaw11eHYi8QQK3yxL6Z9T3NdB4QuzZXcQlyuWBUKvPB6gf+zNXCWUsSTZbeBEu8lVGfovp9a3W1m3khgk8mRWk5MY+50xlucsenWmSz610jUVvrdQzfvgoYqeuD0JHatSvnbwd8To7KA+el0wtjgFVU7144IyACSepzXpK/F3QGVW+x6lyP8AnnH/APF0ikS/EVXlu/C8COV8/UvKbB6q0bqf51meOtHZfB91OyzoghbfIig+WMcOed2Pw49KZrfxD8O6rBb5ttRSa2uFuIZPJjOGTJI+/wBCAR+NQ6r8RdI1rRJNMl/tFIblNkzC3jLtERyB+8wGx3x+FAz0nSpTNpVrIZFl3RqRIpyGHY1eNedWnxS8NWVnFaW9jqSQwRqiKIo+FAwB9/2qf/hbmgf8+epf9+o//i6AO9orgf8Ahbmgf8+mpf8AfqP/AOLpf+Ft6B/z6al/36j/APi6AO9orgv+FuaB/wA+epf9+o//AIuk/wCFuaB/z56l/wB+o/8A4ugDvqK4H/hbmgf8+mpf9+o//i6P+FuaB/z56l/36j/+LoA76svxN/yKmsf9eM3/AKA1ct/wtvQP+fTUv+/Uf/xdZ+ufFPQ7vQdSto7XUQ8tpMilo0AB2H/boA//2Q==">
            <a:extLst>
              <a:ext uri="{FF2B5EF4-FFF2-40B4-BE49-F238E27FC236}">
                <a16:creationId xmlns:a16="http://schemas.microsoft.com/office/drawing/2014/main" id="{AB7AD4CC-2E40-4C9E-8CED-ED5FC5D829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id="{55FE70F5-3949-40A3-8DAC-5F78C18F0F50}"/>
              </a:ext>
            </a:extLst>
          </p:cNvPr>
          <p:cNvGraphicFramePr>
            <a:graphicFrameLocks/>
          </p:cNvGraphicFramePr>
          <p:nvPr/>
        </p:nvGraphicFramePr>
        <p:xfrm>
          <a:off x="0" y="1315640"/>
          <a:ext cx="4275753" cy="3811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9F7567F5-CD63-45F9-B794-27754039A4D2}"/>
              </a:ext>
            </a:extLst>
          </p:cNvPr>
          <p:cNvGraphicFramePr>
            <a:graphicFrameLocks/>
          </p:cNvGraphicFramePr>
          <p:nvPr/>
        </p:nvGraphicFramePr>
        <p:xfrm>
          <a:off x="4373725" y="1334140"/>
          <a:ext cx="4446747" cy="3811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D95F4F0D-36E5-4CDF-97EB-D28B53300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3199" y="5131445"/>
            <a:ext cx="4373725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1104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1978-2018</a:t>
            </a:r>
            <a:r>
              <a: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itchFamily="2" charset="-122"/>
                <a:ea typeface="宋体"/>
                <a:cs typeface="Times New Roman" pitchFamily="18" charset="0"/>
              </a:rPr>
              <a:t>年中、美、德、日商品进口占全球比重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2" charset="-122"/>
            </a:endParaRPr>
          </a:p>
          <a:p>
            <a:pPr marL="0" marR="0" lvl="0" indent="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宋体" pitchFamily="2" charset="-122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CD94EED2-830B-4D77-BA5A-4240694B4328}"/>
              </a:ext>
            </a:extLst>
          </p:cNvPr>
          <p:cNvSpPr/>
          <p:nvPr/>
        </p:nvSpPr>
        <p:spPr>
          <a:xfrm>
            <a:off x="8232644" y="2276872"/>
            <a:ext cx="685800" cy="78938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8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6D3341-81DF-45B0-A836-60D8A185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" y="6550"/>
            <a:ext cx="9144000" cy="789385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“中国工厂”催生“亚洲工厂”</a:t>
            </a:r>
          </a:p>
        </p:txBody>
      </p:sp>
      <p:sp>
        <p:nvSpPr>
          <p:cNvPr id="74755" name="AutoShape 2" descr="data:image/jpeg;base64,/9j/4AAQSkZJRgABAQAAAQABAAD/2wBDAAgGBgcGBQgHBwcJCQgKDBQNDAsLDBkSEw8UHRofHh0aHBwgJC4nICIsIxwcKDcpLDAxNDQ0Hyc5PTgyPC4zNDL/2wBDAQkJCQwLDBgNDRgyIRwhMjIyMjIyMjIyMjIyMjIyMjIyMjIyMjIyMjIyMjIyMjIyMjIyMjIyMjIyMjIyMjIyMjL/wAARCAIOAZ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ttC0LR5PD2mu+lWLM1rESTboSTsHtWh/wj+i/9Aew/wDAZP8ACk8P/wDIt6X/ANecP/oArSr8crVqntJe8931PWjFWM7/AIR/Rf8AoD2H/gMn+FH/AAj+i/8AQHsP/AZP8K0aKz9tU/mf3lcqM7/hH9F/6A9h/wCAyf4Uf8I/ov8A0B7D/wABk/wrRoo9tU/mf3hyozv+Ef0X/oD2H/gMn+FH/CP6L/0B7D/wGT/CtE8CuDt/ibavPoKXNk0EerCTEhkyImV9ozx3P866KFPFV03TbdvPyb/JMmTjHc6v/hH9F/6A9h/4DJ/hR/wj+i/9Aew/8Bk/wrlbP4iTancWlrY6Qr3M6SSFJbpY/lWQphSR8zcZxT7rx/cJrT6XZ6Mbm4W8ktVHnhN2xFcnkf7VdH1LG83L11fxLZfMnngdP/wj+i/9Aew/8Bk/wo/4R/Rf+gPYf+Ayf4VzEvxD86LRm07TklfUkmbbcXCxCJoyAyknjOTXV2uqWtzHcbZ42ktfluURt3lNtyVNY1aOKpK87rfr2dvz0GnF7Ef/AAj+i/8AQHsP/AZP8KP+Ef0X/oD2H/gMn+FZXhDxhH4qs7yZbOS3a2kA8sncXQruVh9ahTx3bNoWo6m1hcxNZ3RtFtpcCSWTjaMds5pvD4xTdPW6snr326hzQtc2/wDhH9F/6A9h/wCAyf4Uf8I/ov8A0B7D/wABk/wp91qP2fQZ9T8sN5Ns05RXyDtXdt3fh1rlLP4iiXSb67utLaCW2s47xI1mVxKsnCDI+6SeMGlSo4qqnKDbs7b9fvByitzqP+Ef0X/oD2H/AIDJ/hR/wj+i/wDQHsP/AAGT/CuctvHkmo2ulpp2lmbUr5JXa2kmCCERttbc2PXip5PFt9/wk0eiR6VCJfIimmaS8Vdm8kbV4+YjHareFxibTe1/tLo7d+4uaBuf8I/ov/QHsP8AwGT/AAo/4R/Rf+gPYf8AgMn+FZWpeKZ7bxOmhWOnLcz+SszmS4WLKlsfJn7xGM1mab8RDe3DJNpTQoy3TQSLOG3+R94MOq59aI4XGShzpu1r79PS/kHNG9jqP+Ef0X/oD2H/AIDJ/hR/wj+i/wDQHsP/AAGT/CuStPiFfXttp5h0SKS61I/6JAl4p4C7mLnHy4FXr3xw2nNqkd1prJPYWcNwYxKDueQ4Eefrxmqlg8apcvX/ABLvbv30Dngb/wDwj+i/9Aew/wDAZP8ACj/hH9F/6A9h/wCAyf4Vi2HjWO/Hh7bZsjauZlYF+YGjHzA+vNWvE/iSXQH06KCxF1LezNEqtMIwuF3ZyfpWXsMV7RU23d369rp9fJj5o2uaH/CP6L/0B7D/AMBk/wAKP+Ef0X/oD2H/AIDJ/hXL2HxBl1fUrO10/S0Into7hmnuljKhnKkAfxH5e3WoLb4oQ+RJcX2lyQQeVPLC8cyuX8ptpBXquTWzwGPvbW/qr/dfyFzwOv8A+Ef0X/oD2H/gMn+FH/CP6L/0B7D/AMBk/wAK5Of4iXFnBNHd6KYtQja32W5uAVdJjhW3Y4wetJL8Q78xWr2vh/zTNeNYEG7UBZwT8oPccfeprA45/wD7S7X79g54HW/8I/ov/QHsP/AZP8KP+Ef0X/oD2H/gMn+FZ2t+JLjS5NNsrfTTdanfKzLb+aFVAq5bLfpWLa/FDT7nUtPtDavEt7Zm4R3f7sgLDyz+KHms4YXGVIc8Lteva/n5P7mDlBOzOr/4R/Rf+gPYf+Ayf4Uf8I/ov/QHsP8AwGT/AArMHi2P/hA08TvbEB7cSrBv5LE4Vc+5xWc/xEt4tI0G/ls3RdTuTbyIX/492Bw2fXBpRw2Mlflvo2t+qV7b9h80EdJ/wj+i/wDQHsP/AAGT/Cj/AIR/Rf8AoD2H/gMn+Fci/wATFkLrY6csx/tNtPjMlwI1bCbt+SOBU03xBltNXayutJAjia3SaWK5VtrTAbdo/iHPatPqOO2177r/AD8xc8DqP+Ef0X/oD2H/AIDJ/hR/wj+i/wDQHsP/AAGT/Cuah8ezX0FjHp+kG4v7yWdUgMwUKkTYZix/CrY8aIvjG38PS2LxvJCrSTbwRHKUL+X7nAqHhcYrp30Te/RaN7/8P0DmgbX/AAj+i/8AQHsP/AZP8KP+Ef0X/oD2H/gMn+Fc9P41u4zpdumj4vtQWSSOGe4EQCo2ANzD7x4O2ti8142Ws6LpslqfM1ISZO//AFRRQxHv1xUyoYqNk29bvfte/XyY+aJZ/wCEf0X/AKA9h/4DJ/hR/wAI/ov/AEB7D/wGT/CsbUfGa2XjCHw9HZtK8sWfP37VWQqxRD/vbf1rLg+IOoGKaa60EQRQ36WDMLoN+9Zgp4x2zmrjhMZJKSb1Se667dROcEdb/wAI/ov/AEB7D/wGT/Cj/hH9F/6A9h/4DJ/hXKaV8TbTVY7bZZlJ5dSFjJEZPuAhiH6cj5alT4iIbpXl0uVdMmmmgt7oOGaSSIEkbOwO04qngcdFuLTuvP8A4Ic8Dpv+Ef0X/oD2H/gMn+FH/CP6L/0B7D/wGT/CqHhbxBc+IrL7a9hHb2siK8LpcrLuz/CwH3WHpXQVx1nWozcJyd15/wCRas1dGd/wj+i/9Aew/wDAZP8ACj/hH9F/6A9h/wCAyf4Vo0Vn7ap/M/vHyozv+Ef0X/oD2H/gMn+FH/CP6L/0B7D/AMBk/wAK0aKPbVP5n94cqM7/AIR/Rf8AoD2H/gMn+FZ+u6Fo8fh7UnTSrFWW1lIIt0BB2H2roazfEH/It6p/15zf+gGtKNap7SPvPddSZRVg8P8A/It6X/15w/8AoArSrQ8NIn/CK6Odq/8AHjD2/wBha1fLT+4v5V9ZPhGcpOXtVr5f8E5Vi0uhzVFHju4lsPBWpXVo5hnjRdkicFfnUV4R/wAJh4i/6DF1/wB91zVeF3TdnV/D/gnt5bgKmPpOpBpWdtT3eivCP+Ew8Rf9Bi6/77o/4TDxF/0GLr/vusv9XH/z8/D/AIJ6H+r9f+Zfj/ke7kZFec2vw1ma00+01C4t5IILK5t5PL3Z3SPuVl4/hrjv+Ew8Rf8AQYuv++6P+Ew8Rf8AQYuv++66sPk9bDpqnVtf+75Nd/Nky4crS3kvx/yOr/4QDW18K2eg79JlEW5vtrh/OhcuW3xnHXH61Yl8D67b+IDq+n3dg8q30tyguC/KvGqc4HX5Sa4z/hMPEX/QYuv++6P+Ew8Rf9Bi6/77rp+pYm7ftFre/u/zb9SP9Wqv8y/H/I7CT4eX0EOhC3OmXz2C3BuEvlby5HlYMSAAeldLdabrV5oes2mdPt7m7UpBJCrAAFQCX4yT1/SvKv8AhMPEX/QYuv8Avuj/AITDxF/0GLr/AL7rKpllapZzqJtf3fO/fuUuG6y2kvx/yPSfDfg2XwzrTz21401nLYxwOkzlnEidCvH3ccVnReBNSvGvJNSvoreV76S+g+xMWAdl24YOvbt9TXD/APCYeIv+gxdf990f8Jh4i/6DF1/33T/s7Eczn7XV2V+Xt8xf6t1bW5l+P+R6HbeA1HhG3027uZJdQgtJII5VnkSMFgcZVcBgM9xUT/D5F8KafotoLa1PmwvqM0IKtME5O04659a4H/hMPEX/AEGLr/vuj/hMPEX/AEGLr/vuj+zsTe/tut9uv3h/q1V/mX4/5HVP8OtUsr65nsbq2uoneZEivHfLRy4LbmA+8HXP41a07wPq2ma1YX3/ABKr3yLK3tne6370aMnLpx1571xf/CYeIv8AoMXX/fdH/CYeIv8AoMXX/fdaSwWJkuWVVbW+H/gi/wBWqv8AMvx/yPSPF/hzVPEU8MNumnRwIyMt1IG+0W7BskoR6im+HvA8Wj6HqELx2rand/aFN2i8lXJ2gnGeMivOf+Ew8Rf9Bi6/77o/4TDxF/0GLr/vusf7LrqiqKq2iv7v/BK/1brXvzL8f8jrNN8Ca9pUWlT2qaJHeaYcIY/MAuQV2t5hx16YxVrVfA2r61rn226vbaGG4Fr9rWBmDfutxOw4/vEYz6VxP/CYeIv+gxdf990f8Jh4i/6DF1/33WzwWIc+f2iv35fO/fvqT/q1VtbmX4/5HYr4F13Tby1m0u9spFsr64uYBeM5JWVVBDEDrkMfxra8U+E5fFcOkRXr2/l20jPdKM4bdGV+T6E55rnfCfifW7iO587UppMMuN+Gro/+Eg1XB/0xj/wEf4VvHIsVV5ayrJNXs+XXW/n5s+ax844LESw81e1vTZMxdP8ABOt2WsadqEqaJdtbWcNqfOD5Ty3Yh0wvDYI/GrVh8Ore38H6hpcq2q6jerKr3kSc4Z9y5J544rQ/4SHVef8ATH6f3V/wp0et63KSsVxJIVG5tqA4H5VtPIcZL/l+ls9I9tuvmcax1P8AlZgXngHV9b8651aexNzI1rGY49xj8mFst26tk1ftfBN9babpNgJ7byNM1U3URAILQfNhTx975qvDX9W4/wBMc/8AAV/wp6a5rEgcpcyMEXc2EXgep4olkOLlHl9srduXbS3fsCx1P+Vj/Emiald6rpmr6PLbreWIlTy7nIR1dcHkdwQDXMx/CxjbNbT3cTL/AGaLdZFBDLcea0m8e2WroP8AhIdVwMXbn1+Vf8KB4g1XveP/AN8rx+lTS4fxdGChCulb+7ru337t/eDx9Nu7iyrJ4LvZvBWieHXu40W1liN3JGzAuqHOEOOucdazj8NriWZLOe9SXSlvLifDuxmKyoAecY3BsnPvW8mt6zJkJcyOQpY4ReAOp6UsWtazKTsuZG+Ut90dB1PSnHIcZC/LXWrb+Hq93vuP69Tf2Wc1d/DW6juc6f8A2dLax3kdxFBebirKsPlkPgdSeasS+Ab+bXxrudOivo5bV4EjDeWixrtdOR0I6fQVsHxDqv8Az+P+Cr/hTv8AhINUH/L4+fdV/wAKv+xMb1rra3w9NPPrbUX16l/KzIs/BWs6QumXlhcWUmoWUtzuSYsI5I5m3YyBkEcUg8A6pJdnWJ9RjGrnU47zbG7fZ9igLtxjOdu4Z962P7f1UD/j8b8l/wAKT/hINVyf9Mcf8BH+FT/YOLu37ZXf93pe9t9rsPr9P+VknjPQ9R1+xFlaQaZLE6MGe8Db4m7OhXuKr6x4b1l5fDtzpl1aSXWkxujte78SlkVc/L9DVgaxrUkDTrcy+UmAz7BgfpUZ8Q6rtz9sf8FX/CsafDeIpxjFVVZX+z3Vn17DeYQevKzIuPAOp3l3davNqMa6q9/DdRLG7eQFjwMMMZzjf/31VmbwTfS6feW4ubcPPra6kp+bAQMDt6fe4q9/wkOqg5+2N9Nq8/pQPEGqgc3j/wDfK/4Vq8gxen79aWt7va1uvkL6/T/lZg2fwyntrjQLwXVuLqwuWe527ts0e9mUdPvDJ/OrNn4I1e2vbSE3VmdO0+7nvbXhvMd33bVcdMKWPTrWx/besCATNcyBCdobYuM+nSkfXdXicxy3MiPgHBQZ55HaqlkeMnfmrp7/AGe9/Pzf3h9epr7LI/C3hvUNL1rUdTvFsLb7WiJ9lsN3llgTmQ5/iNdbXJjxDqpyPtjfiq/4UDxBqvQ3j/8AfK/4Vx1+FK1efPOsr/4e2ncuOZQjpys6yiuUPiHVN3/H4232C/4Up8Qarzi8cj/dX/CsP9TZ/wDP5fd/wR/2nD+U6qiuTbxFqi4zeP8ATav+Fdx4ZnkvNHWa4bzZC7DcQKHwbNf8vl93/BLhmMZuyiU6zfEH/It6p/15zf8AoBrt/LT+4v5VleJUT/hFdYO1f+PGbt/sNRDhGcZKXtVp5f8ABNHi01sP8M/8ipo//XjD/wCgLWrWV4Z/5FTR/wDrxh/9AWtWvtzjOV+I/wDyT/Vv9xP/AENa+b6+kPiP/wAk/wBW/wBxP/Q1r5vrzMZ8a9D77hX/AHSf+L9EFFFFcp9MFFFFABRRRQAUV2Wl32i3WraPpsWh2cscghiuJpd+9nON5HzAda1fE7aB4e8ZnTH0GzawVULv+88xQw5P3u30rT2enNc8+WPaqey9m7tN9Nlp3POKK9Du9MtNR+GVre2WlRC/kv8AyQ0EZ3uo3Y/pXE3+lahpUqx39pNbOwyFkQrkUpQcTXD4yFZtbNNqz30KVFaFjoup6khezsZ50BxlEyM+lU5oZLeV4pkaORDhlcYIPuKiz3OlVItuKeqI6KKKCgooooAKKKKAOt8HHEV0f9pe9dMevue9c14Mz5N16blrpuD1/A17WF/gxPyPiT/kaVfl+SDGcY4963vD93aafFJLPIVeWRYto67erZ9qwT1wRg/SgDHJ6Drmuix4qlyu51ItbGKxiV1tSjhwr8b3YS4XHqMU+7NhayXUbfZ4n2TR7YiBlN67R9etct5kjeWGc7Y+Eyc7e/FI7PI7O5ZmY5JY5JPrSsX7TTRG3rK2D3VslsIo0L48xCGG3jGQP61buG0yFy6C0d0t27LtLhxt4HHTNcue3J/GlB6Zx707C599DqzJp0IuntmtVVlmDHI3dPlC+1Q2F7Amm2W6SDMcdwpDYzkg7R+NczjcR29x3pSn40WD2jOpY6T5FyyR27OwDMoZVA+Qfdz/ALWelUNNSx/seczyQtIyvtDY3qQPl9/yrFGMEn8KVcdhj3pWDn62OtaDTkSB5I7cQGUrGwGOPLyA2f8Aa9azF+xHW5/3cCDyj5aswaPzMe3HWsqW6uZ0RJpnkCfdDHOKh3AdG56UJA5+R0Wo3VkunvBb+SwF2rFAOuFGce2c1Yn/ALBVJNohbYMjHVt5/wDZRXKE49/rS5zwD+Xeiwc/kdRKmmnUUKC1RERiOUYSDIwPQHHrzTU/s1ZHSM2ir50pyyqSVG3aBngd/wAq5n72F4H0oz2zz+lFh8/kdX5mmiC5hBtTbC4kfaSM7dgwV/H0pJJtMlW4kYQyyFUXl1X5fKHQn39K5Qck5p3QnNFg9p5Grqotvsdq0JhV8YaOPDHgDncPX0NZGcj0/rR0OaAMDNNGbd2OOcDHakxhuvWl6k5xSEjHXNMQmSACK9F8G/8AIATp/rG6V50RjnOa9F8G/wDIvpj/AJ6NUS2N8P8AGdDWV4m/5FTWP+vGb/0Bq1ayvE3/ACKmsf8AXjN/6A1QdoeGf+RU0f8A68Yf/QFrVrK8M/8AIqaP/wBeMP8A6AtatAHK/Ef/AJJ/q3+4n/oa18319IfEf/kn+rf7if8Aoa184AEnA5NeZjPjXoffcK/7pP8AxfohKKk8ibP+pfP+6aR43j++jLn1GK5T6W6GUUUUDCiiigDY8K/8jZpP/X1H/wChVvfFb/kfrr/rlH/6CK5zRNTTR9TivmtFuXiYOiu5UBh0PHWrnifxIfE16L2ayiguiArvG7YYDpwa0Ul7Nx63POnRqPHxrJe6otX03bT/AEOpW8uLP4JwtbyNE0l+Y2ZTg4+Y9fwpPE8r3fwl8O3Nw5knE7JvY5bGH7/gK56Xxd5nhQeHRp0C2qnzFcO28P8A3qS98Wm98L2+gtp0K29sd0Th23huef1Nae0ja1+ljijgqyqKfJr7Ry6bNNf0jr/GkOlaRp/hqGX7elvHbb4vsbKoL/KSxz3rj/GfiC08SavHfWtrJAfKVJPMIJdh/FxU8HjNpNDh0nV9Nt9St4P9Q0jsjx+25e1YOoX5v5w/kwwRouyOKFcKi+n/ANc1NSopbdTbAYOdKS9qtY82t9Gm77efW5SooqWCGW4mSKGN5JHOFVFySfYView2lqyKipJYpIJmilQo6nDKwwQajoBO4UUUUAdb4OOIbrn+JeK6n5Sfbt7Vy3g7/VXQ/wBpa6joDj73rXtYT+Cj8j4k/wCRpV+X5IacBuOprZ0XSYtUglaVpVMciLmPHfPJz9KxxjuD9Kv6fqc1gkiRxxOGdX/eKThl6Hr710PyPFjZPUeNFuZkWWJ43SSURDkrgk4GaVtEuFt3k82DYis2A/3gp5I/E1J/wkV5Js3LFvR1fODyVPHGakt9Yji0yRH+ecqyp+7+7uYHrnpx0xS1KtAiXRpIkLTbXRoZJFMb9CvXqKin0O9t1XCJM24qVibcVOM/yNS3Gv3M5O5IxlJEIAP8XXv7VBcavdXO5WIjLyeZlMgg4C/0p6g+Qs3GiNHDBNC6YaONpA7cqze3pmo30O6jkfe0YSNA5fceh6dvalTX7qFIgI4dyBFL7TlgvQHn3pw8QXCXQm8qLeI9i/e+Uc+/PXvRqHuCHQL4bAQg8zPVvu/LuwfwpW8P3oZArRSFyo+Rs4BXIP0wKR9buJJkk2R+aikFju+bK7emcdKauv3kRUqsalNnGOoVdo7+hpaj9wcPD928pj3RKQVGWfAbcDtxx3waVtHSO706GSbcbraWC9Vy2DUf9tXKS7o4owGkSTHLYK5x1PvTG1aZpLWTbHvtTlTzzg5GaNRe4Xb7w+IG3QvhFUvJ5zAFRu2jkdc1He6GsADJMqF7hodjtnbgeoqG41y4niaDy4Y4nHKoCP4t2fzFSDxBcLI0jRxM5laXoRgsMEdaNR3gwGhz5eA4M4kjRG3fL8ykj+VUbyzkspEVmjYSIHUo24Fau/2/cibzdke7dG+MH+EEDv71RuLqS5WESBAIk2Lj0zTRMuW2hBj956mkX72Sc896Unnb29qUjAxnrQQIBk9sdqT6Hj1oY8AZz7UdODzQAoB3HgGjPRlAH1oIxmg4GCO9ACHOPrzXovg3/kX0/wCujV5106/rXovg3/kAL/10alLY3w/xnQ1leJv+RU1j/rxm/wDQGrVrK8Tf8iprH/XjN/6A1ZnaHhn/AJFTR/8Arxh/9AWtWsrwyf8AilNH/wCvGH/0Ba1c0Acr8R/+Sf6t/uJ/6GtfOKsUcOhIZTkEdq+jfiP/AMk/1b/cT/0Na+cK8zGfGvQ+94V/3Sf+L9EexTavfw/Bqz1WO4Zb4uEM+AWI8wr1+grgNd17UtZ0TTRqSl2R5THctgGReOOPSu7jv5tN+CFlcwLCXEmMSxLIv+tb+FgRXAa3rN1r+nWcstsq/Yg0UkkMQSP5jleF4B4NKs9Fr0RpllJe0nLkVlUlr1Xl/T+RBY+HNQvrBtQCxQWSts+0XEgjQt6AnrUGq6LfaNdxW10i75Y1kjMbhw6noQRXefEOEQeCPCyW3FqI88dCxVT/APFVz/gqdtT8b6JHqEvmxwERxB+wUEqv51EqaUuTrodtHG1alCWKduVc2nXS9te+hXj8D61JJHAyW8V3Ku+O1luFWVh/u5rFl0+6t782NxEYbhW2Mkp27T7k10njqe5tfiPfzhmE0U6NGfTAUrW18YooRrWnTqAJ5bbMo78HjP60SpxtJroxUcZWdSlGdmqkW1bo0k++q1Oel8AeIYXthLaxoLhSyuZ12KOOWbOB14rO13w5qfh24jh1GARmQbkZWDKw9iK7b4izSjwb4Vh3t5bW4LLnqQi4/nR46Jl+G/hWaQ7pNoG49fuf/Wqp0ormS6WMcPj8RJ0pVLWm5R0T6Xs9/I4jT/DuoalZyXsaRxWcbbWuLiQRpu9MnqfpRq/h3U9EWGS8gAhmGYp43Dxv9GFdt40hEHwx8LrbAC3IVnx0LlM8/jup2lML74J6ol38y2s58gn+E5U4H5n86Xsldx62uUsxquMa1lyufLbra9r3736W2OP03whrOraZJqFlbpNbxgltsqlvptznNT3HgXXrbS21A2qSQqcOIZVkZD7gV1Xw2keLwb4seNirLCCCOoOx6Phhcyx6B4oCORstxIvPRtr8/pTjSg+W/W5niMwxNN1nG1qcorZ6qVvPzOUuPA+vW2lPqL2qNBEMyhJVZ4/95QeKZ4Oi1dvEME+iJDJexHKpK6qG4OeCRnjPSut+FTNJYeJI3JKNa5IJ6nDVzPw7/wCR+0n/AK6n/wBBakoK8JLqbSxNWUMTTqWfIu2jTV7NX+W5R8SLqMnii9TUlQ6g0uJVi6bjjgfpU8ng7Voo7gstuZraPzZ7cTqZY19Suav+LLz+z/iheXvliT7PepLsP8WNpxXWa3pOm+LNNvfE/hm9aC+ETG8t920sMfMCOxwPoaFTUnLuiZY2dGnR0UYyS1tonpZb6LzOX8I+CLjXrC91GaMG1S2k8gCQAvLg7foM+tcvqGnXWl3jWt4gjmUAkBg3X3Fd98OSf+ER8W/9ejY/74evNiSfepnGKhFo6MLVrTxVaMpe7FpJW8r9/vOs8H58q6x/eWuoA+XNcv4NA8q6yccrXTL04/WvVwn8GJ+bcSf8jSr8vyQvBzjrUscE0qF4oZJFzg7VJxUY69Rj1xWppV21vZain2how0HyAPjLZHT3roPEiruxmvHJH8ssZVuuCMHnpTc4Bz+Ga6xpNNu5ozcmA7TGofdy37rof+BYrPMdm2uH93EqLEdqOy7DJt45Bx1pXLcPMxJEaJsSKytgNg0gI+YetdbKunzS3Es8lox8pUwCvykR9jn19KhhGlSeSrpbDb5JBB5Zih3Z9t1FwdPzOWI+X6c04KCcdR611pttPSYrPb25mMEbGNWVVIOdxXJx6VUgFgVijSK18z7NuUSEcybuQxz/AHadw9n5nO9unbqKRT8uV610zW+klZXiNuY1aYfM4BP3dmP1xUc0Vh/bNkWFuLd1O+PIwvBwCQcH60XDk8zAMUkaLI6lQ3zKSOoph6dxntXS2xs7pIvMFsrNbncWYERNvb+En0xVe7FgmhxNCkbSlVJcMoIbPzZGc0rg4aXuYaqzyBFXczcALzmpHt5Yi4eJxtO18j7p9K6ezOmQyWUqm2UB4zG275s4O/dVax1K1t7G8N0qOJbrd5anngEg49M4p3DkXVnPsjRybJFKsOMHg0gSQ7nCExx43NjgV1VythPLqFzLNbSeYGK8jKtsBGDn1qKM6a0xiK2whDW2ecBgeXz/AJ4pXHyeZzOMn72felVSUZwGKr1IHT8a6e3XSZSkjRW5l8r/AFakBT85z1OM4xVCyijk0/VraKaKPfIjRiSQLwC3encXIYxHNPe3kjUNJDIgPILAjNbOqpYR6XD9mRC2FxIrLnp8wPfrWnJqFldXRs5NkiCJXR2kDKzhAMDPA70rgoLZs5DbhR7+lICMnHH0rpgNMxKvk26lpJhhmBKgICuDn+9muZAXG/B56U73FJWExjI6j0NejeDf+QAv/XVq85xknFej+DhjQFH/AE1aplsaYf4joKyvE3/Iqax/14zf+gNWrmsrxN/yKmsf9eM3/oDVB2ieGf8AkVNH/wCvGH/0WtatZXhn/kVNH/68Yf8A0WtatAHK/Ej/AJJ/q3+4n/oa185oVDqXG5QeRnGRX0Z8R/8Akn+rf7if+hrXzhXmYz416H3vCv8Auk/8X6I7keP7c+HYtCk0CB9PjxhDO2euc5+tY+qeIrS70RdLsNIisIvPEzlZWcuQCBnP1rnqKwdST3Pbp4ChTfNFdb7vfva9jrtP8beX4fXQ9X0yLU7KM5hDyFHj+jCsW61dpNRgurG3isBbkeQkH8ODnJY8sfc1l0UnOTVrlwwdGEnKK333trvptqdhe+M7XVr231DU9Din1CEAGRJyiSY6blxz+dYmra5c67rLajqX71mwDGh2gKOij0FZVFDnJ7hSwdGk04LZWWr0XZdvkdZ4g8ZJ4g0qysJNLihWzAWFklOQuAMH8BRrPjJNY8P2ukPpUcUVoAIHWZiV4xz61ydFN1JO+u5EcBh4qKjH4XdavRvfqdPYeLni8PtoWpWSX+n7t0QMhSSI/wCy3NQ6l4nkutFh0SztlsdNibeYlcu0jerN3rnqKXPK1rlrBUFPnUdb38r97bX8zq9A8ZLoGj3enR6XHMt6u2d3lYFhgjj060eHfGSeHLC9tIdLimF5kStJKc7ecD9a5Simqkla3QmeAw8+bmj8TTer1tt1Or8N+Mk8Mx3qW+lpL9r+VzJM3Cc4X9etUNE12DQ9cXVItPEjRtmGNpjhOCPx61h0UueWnkU8HRbm2vj31ev4nQ6j4lF74oj15LGOK4EqyvGXLI5GP8Ksv4vit49ROk6UtjPqClJ5PPLgKTkhFwNv61ytFHtJCeCoNJNaJW3ey266/M6Pwr4rl8MvdKLVLq1u49k0DttyPr+JrI1C4tbm5L2dktpFjiMSF/1NU6KTk2rGkcPTjUdVL3nvvr8tjrfBx/c3X+8tdRyHA49frXL+D2xDdcfxLzXTt16ZFezhf4MT8p4k/wCRpV+X5IXb7DPvSA9cGlHX29q0LHTHv7SaSM5lWVI1Xsd2ef0roPESvsZpGenY9RS/XvV9tIuFRWMlvsZzGp8z7zVIuhXxklhCIxj287uGJGRj8KLj5X2M1ju+YAZx3p0bPEwkikKuvKkcYrV/smNxBHBITczQxyBG4AByWP4YqnBps9zcyW8RjZkGWbd8oHrmi4crTILiaS4maSaQyPjG5utRg7lIcc+tazaHM0ESquLjzJFk3HAQJt5/WmDQrkTxRXDRwmSURgM4z1xkDuKLofLIy14/rmlySo9a1pdEcYEbA7Xk3ys42bVxz7daYuh3g3swjXYWUguMttXJx68Gi4uVmaBgYNIB27detaVtpRnmuLYuPNSLzE8shg3Tj9a0v+EatVudn2mRo3cIh/vfKxP5YouNQb2Oc4x16Um3nG0n3rRfQ70GMKIm3lVVlcEcgkH6YBqzY6HFdaYbppZQwLgYAKrtUHnvzRdCUZPQxGAz7UpbsOB7d62xofnWxaI7Z/3RQSOMNuUnj8qrjTV+3W0LpJmWHzCu4Zzhj/Si4+RozOnpzSnAA3cfWrFzYzWscTy7AZFDBQeVHUZqSXTZoHtvNKFJ2CqY23dxmgVmUiPl5OAO9J2xnPPrWtdaDLHemCN4jGzusbF+u04wfej+wpYbS6muT5bQxlkQPycNtzj0ouh8kjJBAYnnOaAdvHOcdK1bPSZJ7SW5kO0eUzxIG+ZiDjOPTmgaDeJMkLeWGfOMv1YdV+vSi4cr7GZ19j+teh+Df+RfT/ro1cReWYtbS2kORJL5gdc/dKttrt/Bn/Ivr/10aplsa0FaZ0FZfib/AJFTWP8Arxm/9AatSsvxN/yKmsf9eM3/AKA1Qdgnhn/kVNH/AOvGH/0WtatZXhn/AJFTR/8Arxh/9AWtWgDlfiP/AMk/1b/cT/0Na+cK+nvFcMc3he+jlRWQqMq3Q/MK8q/srTtv/HlDn2UVzVsLKrK6Z72VcQUstoulODbbvpbsl+h5tRXpB0nT+n2SHn/YoOlafn/jzg/74rL6hPuen/rphv8An1L8DzeivSf7K09iP9CgHtt60g0nT+v2OEg+iUvqEu4f66Yb/n1L8DzeivSf7I07af8AQ4f++aT+ydOPSzi/74o+oS7h/rphv+fUvwPN6K9IOk6eApNnDz/sUg0qw4zZQ8/7FH1CXcP9dMN/z6l+B5xRXpDaTp+T/ocP4JQNJ084/wBDh/74p/UJdw/10w//AD6l+B5vRXpLaVp5Xiyh/wC+aQaVp5H/AB5w+n3aX1CfcP8AXTDf8+pfejzeivSf7J0/JH2OEH/dpP7J0/8A584P++af1CfcP9dMP/z6l+B5vRXpB0nTx/y5wf8AfNK2k6eBn7FD/wB80fUJdw/10w//AD6l+B5tRXpA0nTjk/Y4f++aP7I09cH7HD+K0fUJ9w/10w//AD6l+Bi+DceVdf7y9q6bcQ33uBzUUFvBahlghSPJydgxU33gCOK76NN04KL6HxWa4yONxc8RFWUrfkkHUk4HFXLTUnsoHiWJXV3V2ySDlc46Y9apr6/5zT1ikdcqGO5sZA71ocCbWxpv4guJJ0naKH5HZgOf4lCn8fl60HxDcmSXfEmyQLxuYYIGAcg+lZWMMQRgjg5pB0ycAgUWK55F1dTk+1W8rxqzQRCNcEjOO+R3qWLWZotQubrYhNxwyAkDH4c9qzFJLZCijJ+vPFAuZmtFrtzEwwibMvlctzuxnnP+yKbJrUkpjJt0aSB98bksSvOcdeay8ZTg9acMj2HrRYOZmr/bkpJHkRGJvM3R5OGD4yP0pra7dM53JGSWduh43KFx+AFZO3bwadkKeDzRZD52X7bVGstQW8toIY2C42c7emKcNevI1tEKxstuzMpOfmLZzn86zQcex9aXAHTB75osLmkjatNZEFtN5jDeYFhiRV44yA2c8Hk1XtNYmsrP7OkMTBGZkdgcqWGPWs5Ynm3eXEzY+Y7RnGO9Ju46/nRYOZmrFr00WFMET7RHszngopAPX3qBdUn+1W9yUjMsUflAdiMEZ/8AHqoehwcUp6EjBFFg5mXrjU5J7a2g8pEWA7l5J9PXt7U+91iW/khkdEXyXLqBnGTg+vtWZt+bP408fNnI69qA5mbH/CRTbyy28SBtzFV3feY5JznPWmXOuT3MMyyQxb5FKFxnO3dux1rIH3eaGOM5zRYfPLuaUOszQ2awpHGXVGRZDncFJzVlfE1x5zyeRHvbBOXbrnPrx9KxMAkUoK+nNFhc8i1d38l4iRyKi+XvOQP7zZNd14NOdAX/AK6tXnYPJHp6V6J4OJOgLz/y1f8AnUy2NqHxnQVl+Jv+RU1j/rxm/wDQGrUrL8Tf8iprH/XjN/6A1Qdgnhn/AJFTR/8Arxh/9FrWrWV4Z/5FTR/+vGH/ANAWtWgDI8TnHh27P+yv/oQry8c85r1HxKjP4fu1RSzFRgAZP3hXm/2S56eRNz/sGrjsceIXvF46dZ+aQLxSu3qSOuen5Uw6fabmH2ngbsNuHPpVP7HcleLeUEdthoFpc9Rbykn/AGDTMvkTpYxNaibzwG2bihIBPOOKWezthHmG6Gd5ADtVc2tyf+Xabr/zzNL9luc4NrL/AN8GmHyL39nWilzJPnZj+Jep/wA/pUK2MEj2wE2fMzvG4fLxmq/2S5Y/8e0wH/XM037Hc97WUH/cP+FAfI0TplqGXF0SPl/u9Dn/AArLlUJIy5GFJ/GpfslwettMP+AGkNpcDrbTcf7DUCevQh+8KVccYFSLaXWM/Zpf+/Zpfst0Dn7PNj/rmaBWZD34P1pSCMDGalW1ucj/AEaYZP8AcNJ9kuA5/wBHnz/1zNMLMi5PbIFXrG3huo5hM4Vl27ctjqeari0ugcGCX1/1ZpTZ3H8NvMM/9MzSGvQtrpkBKFrsKTkYOM9frT00y3EYLXqhmHQY/wAao/ZbrP8Ax7zYH/TM0htLnd/x7TED/pmaB/IuGwgIZ0mzkHaAy9QAe9Rpp8flHdcBfl3Hkdfz9qgFpcj/AJYT/wDfs0gtLrA/0eUf8ANAfImvLaG3CmK48zd1I/z71UJx1P1qX7Hcsf8Aj2mH/ADQLOcH/j2l9fuGgn5ELZHfmtrQb0WwuVl2FFi86MOeki/dx+dZgtbhgR9mmx7xmm/Y7r/n3m47GM0McW07o6b7NpjzQsRBh3+R/M5kBQ5Lc/3qpXkNlaadJtjtzcbYkzu3bSVbcRz61jfZLkjP2aUf9szSm1uSOLaUe/lmlYpy8jodMtNPNhCbk253MpJzgj58EHn09qiSGwlkV44bbzjbMyxFsIXDEc8+lYf2O5HH2eX/AL9ml+y3PH7iX/vhqLD5tNjoXttNWK1P2eN2Zl37JFHPO5fvVO8NgIYrd/spiW5LNtO3GUG0Hn14NcsbSfdg20vHohpXtLkkD7PN/wB8GiwKfkbN/FYwWVw6w25udsQKA5CMd27bz9KsWdvosttbvKIlkkjDMC2Nuz7wP+9XPfZLkjm2m/74P+FAtbng/ZpRx/cPH6UWFza7G/8AZdOFtbOyW8rmRThHC7lIOR97t+FQwWVouuThmtWiRVIXjBzjIHzdR9axvslznm2lx6+WaDaXPa3mGevyGiwc3ka0Etta/wBtxo0ezG2PLdRv7evFXJrXTIDO2y3YDzniXzM5GwFe/rmuc+yXOci2lAx/cNL9juQT/o8g7f6s0WBSfY6VbPTpfP8AJit3JVmcbuUxFldvP96o0s7BWSQxQSKzRlVEgyR5fzcZ/vViQtqVvE8MSzrGx+YKh5qA2lwDg20p/wCAGiw+byJdRjSK/nRGjZVfgxj5fwqqR8w9am+y3IOPs0vPOPLPFIbS5KgeRLx/sGmZtEGec7ee9OGevP4VJ9kuScfZpuv/ADzNKbW5OQbeYE/7BphZkWeSM0Zxx2qY2txk/wCjS/iho+yXIGfs0v8A3waQWZDjI64r0TwZk+H1z/z1bpXAfZJxx9mmGf8AYNegeEI2j0FVdGQ+Y3DDBqZbG2HXvG/WX4m/5FTWP+vGb/0Bq1Ky/E3/ACKmsf8AXjN/6A1Qdonhn/kVNH/68Yf/AEWtatZXhn/kVdH/AOvGH/0Ba1c0AFFGaKAClpKKAForyf43+MNa8JaTpMmiXzWk1xO4kIjVtyhf9oGvF0+M/j5XVjrzMAckG3i5/wDHaAPsCisnR9at9U8NWetBwIJ7Zbhj2Ubcn8ua+XdS+NXjaXU7qSz1lobVpXMMYgjO1M8DJX0oA+uKK8U+B/jnxD4s1TVrfXNRN2sEKPEDGi7SWIP3QK9rzQAUUZozQAUUZooAKK+SPiB438UW3jvW7O38QajFbQ3brHElwyqo9AK9g+Aup32qeC7ya/u57qQXrKHmkLEDavHNAHq9FFFABRRRQAlFfO/7QPijWrXXrPRLe5ntrD7MJz5TlfNYsRyR2GOnvUn7P3ijWLvWr7Rbq5nubFbfzl81i3lMGA4J9c9PagD6EpeaKKAEopaKAEopcV4t8VPjLJ4cvpNC8O+W9/HxcXLjcsJ/uqO7fyoA9o5or4pufiJ4wu5mll8SakWP92cqPyHFdd4H+MnjCz1i0sLmV9ZhuJViEM3+syTj5X6/nQB9UUV8l/ETxt4otfHut2dvr2owW0V0yxwpcMqoPQAV678A9TvtU8GX01/eT3Ui3zKHmkLkDYvHNAHq9FFeafG3xDqnh7wKH0qSSGS5uFgknjOGjQqTwe2cYzQB6XnNFfH3w28W69pvjnTEgvrqaO6uEhmheRnWRWODwe/fNfYNABRRRQAUUUUAFFFFABRRRQAUUUUAFZfib/kVNY/68Zv/AEBq1Ky/E3/Iqax/14zf+gNQAnhn/kVdH/68Yf8A0Ba1Kx/DL/8AFK6P/wBeUP8A6Atau8UAPopm6lzQA6lpvajNAHg/7SsmLXw9Fnq8zY+gT/Gvnuvef2lJc33h6HP3Ypmx9Sv+FeH2tnNeCcwrnyIjK4/2RjP86APYfDfjv7J+z/rNg0uLu2k+xw887Jef0+f8q8VqRZHETRh2CMQSueCR0qWWzmgtbe4kXEdwGMfuFOCfz/lQB7D+zfJjxZqycfNZD9HFeieKfjl4c8N6hPp0Vtd315buUlWNdiKw6jc3+FeX/s7vjx7dp/esX/RlrtPH3wdt9c8ZXOv3OtWulaZOqtMZB8xkAwcZIHOBQBS/4aVt9+P+Eal25/5+hn/0GvRPBHxO0Hxzuhsmkt76NdzWs+A2PVT/ABCvAPGvgrwXoegvd6F4wj1G+jdVa1LIxYE8kbfSuU8FalPpPjXR7y3crIl3GOO6lsEfiCaAPsfxF4k0zwrpEup6tcCG3Q4HGWduyqO5ryOb9pPT1uSIfD1y8GfvvcKrEfTH9a5n9obXZbzxhbaMrn7PZQByueDI/OfyxWV8IfhzY+Ory/m1SSZbGzVV2wttZ3bPf2xQBxXivV4de8VanqsEbxxXc7Sqj9VB7GvoT9nX/kRL3/r+b/0Fa+fPF2lQaH4t1TSrUu0FrctEhc5bAPevYvhfrzeGvgf4i1ePHmwTv5Wf77Kqr+pFAHoXjT4ueHfBlw1lK0t7qC/et7fHyf7zHgfTrXEwftJ2JnUT+HbhYe7JcKzD8MCvA4Vl1bV4luLj97dTgSTSN3ZuWJ/GvYfiH4E8B6V4GN34f1G2fU7Qpu23Yka4BIVvlz15zx6UAe5eFvFuj+MNKGoaRc+agO2SNhh429GFb+a+Svghr82jfES0tfMIttRBt5UzwTjKn8x+tfWlAHkfxg13wNDdWmleLNKv7qYxedDNaBQ0YJxjcWHp0qH4W+KfAsMeo2PhbSNRgkhtmup5LlVLyqnbduP4DgVxH7R3/I56b/14/wDs7VD+z0gfxlqSMMq2nsCP+BLQB2F1+0lpKZFtoF5J7yTKn8s1oax+0H4esbS1axs7i+uZolkkjVgiwkj7pbuR7Cvme7QRXs8Y6LIy/rXqehfCG01X4XT+K5dUmS68iSaKFEGwBM8N3Oce1AHonhr9oDRdZ1SGx1HT5tN85giTmQPGCem7pj617ADkZHNfAXSvubwvK8/hPR5pW3SPZQszHudgoAm17Uho/h/UdSOMWtvJN/3ypNfDN1cy3t3NdTuXlmdpHY9SxOTX2T8UGdfhl4h2dfsbD8O/6V8X0AfSPwp+E2gXHg611bXrBL66v181ElJ2xx/w4A7kc5966fR/g54d0HxpB4g07zUSFWK2jnciyHoyk88c8V1fg0IvgrRBH9z7DDj/AL4FblAHxZ8Tv+SmeIv+v167f4ZfFHSPAXgq6trmCe7vprxpEgh+X5dqjLMelcR8Tv8AkpniL/r9euq+GPwmtPHehX2p3mpz23kymGOOFAfmCg5JPbnpQB3WmftG6TcXiQ6jo1zaQMcGZJRJt9yuBXc+P/EXhuz8D/bNbtn1LR70ogWABt24ZVhkj0618eXMP2e6mgJz5bsmfXBxXs3iGaS4/Zl0JpGLFbsICfQM4FAFrwJ4k+Ful+KbX+xtE1j+0LmUQwy3e1xEWOOPn4+vWuw8U/HPS/DGvXujvo99PcWr7Gbeqqx9R14r558Df8j3oX/X9F/6EK6X44QpF8VtTKjG9IXI9/LWgD1q2/aD8Ot4ee/ubO4ivRKY0sUYMzDGQ27gAVl2v7SWnPcqt3oFzFATy8c6uy/hgZrzz4VfDa1+IE+oG8v5rWGzCcQqCzFs9z06VxniLShoXiPUdKEplW0uHiDkY3AHrQB9pQ+JdKuPDf8AwkMV2G0zyTOZlBOFHXj1HpXlup/tG6FbysmnaTe3ijpJIyxKfw5NXfgKov8A4X3NncjzIDdTQ7D02sq5H6muMf4HaNo8ssvibxfa2EJdvKiUqG2Z4yWPp7UAbVt+0nYNMq3Xh64SI9WjuFYj8CBXrnhvxPpXivSY9S0i5E0LHDAjDI391h2NfI3jrw/4f0DUbePw9r8esWssZZnXaTG2ehxXc/s66lPD4wvtOVj9nuLQyMueNysMH9TQB9M0UUUAFFFFABWX4m/5FTWP+vGb/wBAatSsvxN/yKmsf9eM3/oDUAQeG1/4pbSP+vKH/wBAWtA5FVPDQ/4pXR/+vGH/ANAWtIpQBXDGplNIY/SgDFAEmaM1EXxTDIaAPnn9pCTPiLRI8/dtHbH1f/61cp8HNMj1nxncafLgxXGnXETZ/wBpcf1rqfj3p+pan4usDaWF3cxx2YXdDAzgHcxxkCqHwR0jU7H4gefc6ddwRLaSDfLCyDt3IoA8yudHvrW+ms3tZjLFKYiBGeoOK734t6EnhyDwppqriSHSwJfd9xLfqTX1BuQnJjTPrtrwj9oDTL7Udc0aWysLm422zq7QxM4HzcZwKAOZ+BF2ll8QpJ5PuLp87N9Btb+lcr4y8Zap4z1qa+vp3MW8+Rb7vkiTsAP611fwh0PUovH8K3umXkFvNbTxPJJAyhQyEdSK5DxT4S1Xwnq89lf2siornypgp2Sr2INAHX+IfhFN4b+HQ8S3upBrlhEfsscfyqHI4LevNcD4e/5GTS/+vuL/ANDFdNb33j7xvo6aFDLf32nWqbvL2/IFQZG5sc47AmszQvDutx+INNd9G1BVW6jJJtXwBuHtQB0Hxvjkj+KepF8/MkTL9Ngr0L9m24j/ALM1233DzRNG+3/Z2kf0qb44/D++1toPEWkwNcXEEflXMEYy7IDkMB3xk14TpOpa5oN8/wDZVzeWd3IPKYQkq7f7OKANH4j8/EfxB/1+yfzrttAgkuP2cvEfl5zHfLIwH90FM1wmpeFPFUcyz32kak81yvnb2hZ2bJ6seefrzXufwX0SSX4c6rpWrWU0Ud1cPG8c0ZQlWQDoaAPnKyiiuL+3hnm8iGSRUeXGdik8tj2r3FP2cPNjWSPxOjowyrC1yCD3+9XnXjP4ba74R1CVXtJbnT9xMV3EhZSvbdj7prEg8R+I47JdOt9X1JbY/KtvHO+36AZoA9v8MfAyLS/EtnqUHiiC6bTrlJJIo4ecg52n5uK91zXzv8DNI8XaXr097LZSw6NdR4nNzlC7fwsqnkn/ABr6DEoNAHzX+0d/yOem/wDXj/7O1Rfs7f8AI66h/wBeDf8AoS1oftAaTqWo+LtOkstPu7lFs9paGFnAO5uOBUfwD0nUtP8AGF/Jeadd2yNYsoaaBkBO5eMkUAeOah/yErr/AK6v/M19OeDf+Tcn/wCwfdfzevne+8N662oXJXRdRIMrEEWsnr9K+jvCNldQ/s/vZy2syXP2C5XyWjIfJLYG3rQB8qV9y+Ef+RM0T/rwh/8AQBXxf/wjOv8A/QD1L/wEk/wr7R8KxvF4R0aORGR0soVZWGCp2DgigBfFWmnWPCeracoy1zaSRr9SpxXw26NG7I4IZTgg9jX33Xzd8WvhFqFtq1xr/h+1e6srljJPbxLl4XPUhe6n26UAeg/B7xvpmq+B7LTri9ghv9Pj8iSKVwpZR91hnqMYrsLXxp4dvvEQ0K01W3uNQKM/lxNuAA6jcOM+1fE0lvNDI0csLo69VZSCK7T4d+G/Fl34p0/UdC02bNvMshnlBSIL3yx9R6UAUvid/wAlM8Rf9fr17f8As7f8iFqX/X83/oC15F8RvD+tXPxF16eHR7+SN7t2V47Z2Vvocc17L8ArC80/wTqEV5aT20jXrMEmjZCRsXnBoA+Z9T/5C15/13f/ANCNeu63/wAmx6H/ANfv/s8leb6j4b11tTu2XRNSZTM5BFrJ/ePtXqms6TqTfs46NZLp9212t5loBC29RufquM0AeV+Bv+R70L/r+i/9CFdT8df+Sq6h/wBcYf8A0AVk+C/D2tw+NtFll0e/jjS9iZne1cBRuHJOK6X41aJqt78Tb6e00y9uITFCBJFbsyn5B3AoA6j9mnp4h+sP/s1eSfEL/kofiD/r+k/9Cr2X9nbTL/Thr326xubXf5O3z4mTd97pkV5b488P63cePddmh0e/kie9kZXS2dgwz1BxQB3fgbxVN4P+Aup6nagG7bUGggJGQrsq8/gMmvLNJsNU8deLraxe7aW/v5cGe4Ytjgkk/QA16v4X8E6pr/wH1PSfsk0GoLqBuIIp0KFyqrxz6jIrx1P7X8M6ykqrc2Go2r7kLKVdGH1oA6b4lfD6P4f32n2q35vGuoWkZjHsCkHHHNbv7PX/ACUaT/ryk/mtc7rVn488Y2a+INVtdQvoI2EMchh9cn5VA6cdcV2HwG0bVLDx/JNeabeW8X2ORd80DIM5XjJFAH0xRRRQAUUUUAFZfib/AJFTWP8Arxm/9AatSsvxN/yKmsf9eM3/AKA1ACeGf+RU0f8A68Yf/QFrVxWV4Z/5FTR/+vGH/wBFrWrQAhFNK0+jFAEJSo2jqzikxQBUMZ7Uxoz0q7tpCgoAxNR1Kw0kRG/uo7cTNsjL/wAR9KSPVLKTU5NNjuka8jXe0I6hfX9RXIfGGFprHR4U+9JclBn1IxXFaNrOp6PrGsXtwm7UbWxMPzjowZUBP0rnnXcZ8rWh7eGymNfDKrGXvO+nney+Xc9vYt71E4SRdsqK6+jDNeaWur+Lm064mjmvZIJLE3AuJYkHlyDn5Mfwnp+NZKfEPWd0UzTu1stv5TnYPmm2H5unrih4mK3REckrzvySTt5/8A9kjkSJdiIEHoowKr2+vWM+qz6XHchryBQ0kfPA/wAmsnwrNeXPhqxm1C5867nTzWLYB2k8cD2rjtd1rULLxD4n+yzLC9vbRskiRLv+8g+9jJ+8audXlipdznw+AdWrOjfVdel7pdtj1xJAfvfnS/ZLcyeb5Me/+/tGfzrxhta8SxXDW/8Ab8uJNMW93eUuV+TdtH+NWLTxH4h1W48P2q61Ja/bbaQyyKinlGf5vrhRUfWFtY6Hk1RLm51b59m+3kz2PZSGPPevFNP8VeJ9Yu9I0+PWHgknlkt2m8tTux0Y+/OPwq5f+JfEZOuXkWsNCujSRwrB5a4m52lm/LNH1iNr2B5LVjLlclf597Lp1Z660ORjqKq/YYI23pbxK3qEGa8u1zxvrml37yPdSJDf6Yk9rHsGIpGA6ceob86W78Q+J3vrPR0u7v7THYLO7W8SM8sjDd82cfKM44p/WI9hLJ6zSk5Kz1/z6dNj06eRbeGSaVtscalnb0A61U07VrbVrJbywl863YlQ4BHI+tedX2veItXng0m6uX01l0ySe5ARczMA36ECug+HcsVv8OBPLL5SRmZjJjO33pxrc0rLYitlro0OeTvK6WnZ3/y0sdh9odexFL9pJ65rySx8U6zHrVqn9p3dzaXsUm17iBU6BsMgGehFQWfibxDFa6Nqc+qyTx3Ny8T25jXBCkd/fNT9Zj2NHktZfaX4+fl5M9X1DxBY6T9n+23IiNw+yIEE7m/CtJbnnnrXhV7fajrEGk6rfX5lEupNGlttAWIDb0/Ou/8AHt1rNlYW76Q7pukPntEAZNoH8INONa6btoia2WckqdNSXNK9+yt8juJLyGHb5sqR7jhd7gZNThga8K1+8m1XSvDl0mry3Obl4/MliCsj7l5I9gRW3b6z4hHiDWx/bTy2+kJ5xjMa/vsL046DPNL26vaxUsokoKXOr63vfo7dj1ylrx3TPFHiCC40C8uNVa7j1h5Ekt9i4iw20bf51Rt/FPiddNtdVbW5JE/tM2pgaNcMMA5J/Gj6xHsH9jVb25l+O+q7d0e1PaW0jbpLeJm9WQE1KAFGAAB6CvGdd8Va/JNr95bau9pHp9ylvFbIi/MCSM8/7v60h8WeKNTu7lbCe782zhi2RQxIVkOBuaTPr7UPERvawLJqzjzcyXffTby80e0VDJcQxOiSSojOcIGYAt9K82OpeI9U8fQ6UmpSafGbSK5lh2A7ThSy/jUXxFguX8b+G/KvPJ8xwsTbAfKbdy3v2/KqdbRtIyhl16sacppcyb69rnoWn61p+qXN3b2dwJZbR9k4AI2Nzx+hrSrwY3eraTJ4p1HTtUe3NvfosiqgPnEs/JPbv+dbfivxTqizPNpur3ay29rDLNBFAvlRswGdzHnnNQsQrXaN55PJ1FGnJWfe+jst9PP+mevUV41L4m8RapqM4g1d7RF0lb0okakbgqkgemTXTReKtRh+FC64xEt/5WN5XjO/buIq414u5hVyurTUdU3JpfN7Hf0V5DYav4xmsblo7i+eGWwNwlxNEg2SL83y4/hPSq2k+OtcvpDcpcvJFp+mNLcRlRiSUZAJ491/Kl9Yj2L/ALHq6uMk7f12+R7PUUlvBKwaSGN2HQsoJryzwzrvim6uba4kkvLizu4JDNJJEgSJgDgx47DjrWv8NrvWtZsZdV1LVXuYctAkBQDDAg7sj6041lJpJbmVfLp0YylKS923frfTby6noAGBxxS0UVsecFFFFABRRRQAVl+Jv+RU1j/rxm/9AatSsvxN/wAiprH/AF4zf+gNQAnhn/kVNH/68Yf/AEWtatZXhn/kVNH/AOvGH/0WtatABRRRQAUUUUAFJS0lAGXq2g6brf2f+0Lfzfs8nmRfOy7W9eDUMnhjRptRur6WxRri6i8mZiTh146jp2HNbNKKlxT6Gka1WKspNL1Ob0zwRoOjyTSWlowaWNom3Ss3yN1Uc1H/AMIB4aGnGw/s4fZzL5u3zXzuxjOc56V1FBpezjtY0+t4i/Nzu/qzlbLwoll4ouNWDoYzbJb28QB/dqox/SpLvwho93cXlxcWe+W8QJOfMYbgCCO/H3RXS4prLkU+SNrWE8VWcubmadktOyOPuvDGjrIJfsh3i3+y58xv9XjG3r6VyuoeE7ebXNLWKER6RaxMjoJSHGSx479TXpN7DuU1g3Vq4yRz7UnShJaounjsRSd1J7W1fy+/sM0/w/oUEthNDZgNYkmBg7fKT1J55/Grt54L8PavqDahcWW6aQhpNsjKshH95Qeay4bhrd8547itqy1Fcqwb5D+lU6cbWsZrF11Lm53f1fqT6t4T0XXJLeTULIStbrtjwzLtHpwaZrXhDRdemimvrTMsa7VeNyh2+nHatuOQSKGU1JScIvdBHE1o25ZtW212uc1eeBfD16tos1h8tqnlx7ZGHy/3TzyKv2Og6bp2ktpdtbBbNgwMRYtnd15Na1IaFCKd0gliK0o8sptr1OTt/h/4cs5I5YrJ98ZOxmmc7c9utTReC9Bjt7S3Sy/d2kpmhHmt8rHqevPSulx7Um0UlTiuhTxeIlq5v73/AF1Zx0nw+8PR3JuUsDv8zzQPNYBW9hmp9c0TTNchjXUoXfyiShVypXPXpXTMvNVZIAxPFNQja1hPFV3JTc3dbavQ4278O6FJpEWmfYW+zQuZECsQQ3c5qG0s9P0y4uJoLba1wgSUli25R25rp7ixZlODtrIuIZIo2CFW/wBkiqUIXvYiWJruLi5u3qVvD+heHbbUFu7a1AuFzsDuxCZ67Qelbkfgvw+1gloLE/Z1n+0hPNf/AFmMZ6+1cXNcG0l8zLRsDzXd6Dqf2y0TccsOtDpRS0QLG15S1m7+rOJ8VeAtX1rWbuW3sNLWO4kDC6EjK6r/ALS9CffFdVP8P9AvWglu7QvPHEkbOjsnmbQB8wH0rqQc06slRjdvudU8xxEoxipW5exkw+H9Mt9XGqxW229EIgEm9vuDtjOO1M1zwzpfiIQf2lbmQwNujKsVI/Ktmir5Va1jmVeqpKak7rZ3OdbwVoDwXkDWP7q8kWScea/zsucHrx1PSobvwH4evbo3E9izOY1jYCVlDADAyAevFdRRS9nHsWsXiE7qb+9/10Rz8Pg7QoZHkjssM9t9kY+a3+qxjb19utXLfQtNttE/siO2X7BtKeS5LDBOT1rUopqEV0IlXqy+KTfzOd0jwXoehzyT2NqyyOhQl5Gb5T1HJqTSvCOh6MtytjYLGt0uyUMzOGX05PvW9RRyRXQqWJrSvzTbvvr2OZ07wNoOk3rXdnZskpDKMysQobqAM1q6RothoVkbPTofJg3F9u8t8x69a0aKFCK2QqmIq1NJyb+YUUUVRiFFFFABRRRQAVl+Jv8AkVNY/wCvGb/0Bq1Ky/E3/Iqax/14zf8AoDUAJ4Z/5FTR/wDrxh/9FrWrWV4Z/wCRU0f/AK8Yf/QFrVoAKKKKACiiigAzSUtFACUUUUAFFFFABiilooAhkj3CqM9nuzxWnSFc9qAOL1mxkjhaaNSSvJA7iuObxAunS5mlCRHrlsV69LbJIMEV5H45+E97f6hJquiTb2bG60c4/wC+f8KtNGc4vdHYeFfGGl6pMLSHUraafpsWUE/lXaV8y6B4LtJfEUTalfS6fdW8qkRhDGzMD03fw19A2WpSofKucsP7/cf40pIqLdtTazRTUdZEDowKnuKdUlBikxS5ooAaRSbafRQBXeDcKz5rBRk9TWvimsmaAPPfFtnHbaLd30wIjt4y7sq5OBWX8O9bhu/Lh8wq0ibog/8AEPSug+KB8rwVPEqgm5ljiORkYzu/Xbj8ay/CfhCzsr/TN8beZaxhgu/btO3k478n9atPQycfeTR6TEcoKkpAMDilqDUKKKKACiiigAooooAKKKKACiiigAooooAKKKKACiiigArL8Tf8iprH/XjN/wCgNWpWX4m/5FTWP+vGb/0BqAE8M/8AIqaP/wBeMP8A6LWtWsrwz/yKmj/9eMP/AKAtatABRRRQAUUUUAFFFFABijFFFABRRRQAUUUUAFFFFABSYpaKAMTXPC+m6/EftUWy4C7UuI+HX/H6GuNn/tvwZgX0baho6/8ALwg5jHv3H8q9NprKrqVYAgjBB707isc1ouuWmowC4sLlZUP3h6fUV0ENwsw9G/u1w2ueAHtJ5NW8JOLO+A3G0ziCY/T+E/pVTQfGTvdPp2sQPY38bYMUw2kn2/zihjselUVTtr1JAoZs54DVdpAJmlzSYooAXNFJRQBxHj0C71HQdMPSa4aRh6hcD/2auh0u32zyS89OAe2TXIa9Olz8V7C3WRmNrYbvKx8u5mPP5Cu9sk2QcjGTTCxZooopAFFFVL68jsLGa6kztjXOB1PoKBpOTstyy7qi7nYKPU1m3mt2dnHvcyON20+Uhcj8qi06G5voBdamiq7/ADJCpOEXsD71rqiouEUKPQDFK91oU0oTtLWxiL4r0vJEjzwgdWlhZR+eK2o5EljDowZGGQR0NKyq67WUMD2IqktqtkN9vmOIDmFfu/h6Uldbjm6b+BNfO/6Iv0U1HDqD09jTqozCiiigAooooAKKKKACiiigArL8Tf8AIqax/wBeM3/oDVqVl+Jv+RU1j/rxm/8AQGoATwz/AMipo/8A14w/+i1rVrK8M/8AIqaP/wBeMP8A6AtatABRRRQAUUUUAFFFFABRRRQAUUUUAFFFFABRRRQAUUVzvjHxdYeC9Am1O+O4qMRQqfmlbsB/jQBX8deN9O8D6C99dur3Lgi2tt3zSv8A4eprwLw18XvGjeKZNRnlfULNm3XFljEap6J/dPp6981yWsazrPxD8UNeXr5dzhVGdkEfoP8APNd94a8MxfZ3t7d1RYhuJIyzsf8AP4VtSpc3vS0RnOpy6Lc+g9D1uw8Q6VFqOnTCSCT8Cjd1YdiKoeKPCGm+KrUC5Ux3cSkQXKffj/xHtXjGn6/e+C9Ua9sWDoSBd2hPyTKO49G9DXomp/GfwnY+HIdUgu/tU86/u7FP9aG7hx/Dj1P4ZqalNwdhwqKSuQaLqN9pV22iayu28hHDZys8fQOprurC8VowrvuGPkY9T7GvANI+K974s8Spa69Daw2sjf6JNFHg2j9F3N3Q9Gz9eK9Z0q6cM9rcrtZTtdTUWKuYkXxgWPWLizvNKkjjjl2LKGAHXuclePrXU6d4/wBC1EII53Qu7Iu5DhiOuK801Ozg8P8AifVpbu3W2sptn2Py2I6j5sN165/OtjS9O0G/D3DqqnaRuHynnjqMH9aGiU2enw6vptwqtDfW7huhEgq4CGAIOR6ivGZfDUUl7ttrhpVCgBS3YdFBOcD8RXTaRbalaTCOy1ISxxviWIHJz6csdo9uKT0Vyk7j/L8/4g6ndsoUoI4EbPVVUMf1au4tMC1TBJHJH515pr2oR6V4nkjkkzKzLn5uTlRzj8a73w7cG68P2UzfeaP5vrTsCepqiikpaQwrN1SyF+trC74j89XdcfeCgnH54rSqte5VI5h/yycMfp0P86TV0VGTi+ZblmikByM0tMkKQjIIpaKAMuXUAriJDtuSxUJKMBsH+o6GtJG3qDjHsaRkRyCygkdCR0pVVVGFAA9qlJ31G2h1FFFUIKKKKACikYhVLMcAdTUH2ldrsEkYL6L1+nrQBYoqvBdxXBZUb51+8hGGX6irFABWX4m/5FTWP+vGb/0Bq1Ky/E3/ACKmsf8AXjN/6A1ACeGf+RU0f/rxh/8ARa1q1leGf+RU0f8A68Yf/QFrVoAKKKKACiiigAooooAKKKKACiiigAooooAKKKp6rqEWkaTeajOrNFawtK4UckKM8UAUvEfiPT/DGkvf38mB0jiB+aRv7q14Rquq3Hja9nk1IApMpRYh92Je2P559a5zX/FeoeNNfN9dnan3YIAfliX0H9TWrZH7Lbgj8WrWnDmM5ysWtD8MWOl3EVmZSsLOPMnI5b3/AM9Kn8RS2mi3k5t5cwxx7mUSZwx/g3d61dW1nTL+ztUsIDFOi/MMc9Onv9a808SrLcWE8oZ1DThdvQEgE4P512wulzLotjgqzTkod3uVL3xjcyWxht1RJd+7zR2HoB/jWLaaTeXsgldXVHb75HLH2rU0jRoomjnuSJW+8qjlf/r132g232/VItqb47fEjRrjJ7DH40lTbi6td6LoaxcacuSlHfqc1YCLS4zavalCfvlxhm+tej+FvEZu2it5pN9zboFLk8zRj7rfVfun/gJrW8XS2MmgWzfZ7WVmlPkq8YZlAXncfT2FcBYXNidTgkjxpuoQv+7lyTC56FXHVVI4yKzliI4il7sGrbf8Nvb5FuCo1NZb7npXjrST4g8JNc26l7qz/fIq9WAHI/L+Vcx4ZvbN9CiDygSuN5B4I9K7zTbgw7VdSquvQ9RWT4V+HNhpPinXNUuxHNpcu1rWKTkRMSWfj2OPwNcUZdzpa7DvDkO6d5dxKniuvngmsfD2+3ufIk8zzZZAN2cnpgfgPwqRdU8PWl2bWM28cxmEJRU/iP8AT3qzqaGaw/0ZVkiQ7sR88j2pvUIqx5V4ms7/AFPV0e5haWRWCtLCoVmCk8/kf5V0vhnxfpmiadFYag88GG3Bpk+6WyxB+nNU7U3lxfTXKSFApIww6CopbtLkXc99bRyIiFicdT2FNroSn1PSLHV9O1LP2K9hnI6qr8jv0q+K8R0fW4dL0a5u/Cul/bdcki3OFZTDH78HLZ/u9cjmtn4PeN9X8RaXerr7F5UuCIbllChuMsnHTb/Wok1Hdlxbkro9VpGCspVgCDwQaXNFMZz8clzol0IZjLcafK/7uX7zRH+63t71vghhkHIoKhgQQCD2NVfsEaNmGSSH1CNx+RpJWNJz57O2pbpjusalnYKo6knFY0+i388zM2u3SxN1jRFH60xfClgzbrmW8usdPOnJx7cYpXl2LUKVryn9y/zsbSTxSLlJUYeoYGpapRaXYwRCKO1jVBwAB0pr2bRKWs38pwOEYkofw7fhT1MdL6F+isrSNTbUI5YrhBFeW7bJY/f1HtWrQndXHODhLlkFIcgHHJ9KWimSU42e43RzBcDquMcf5zVwDAqLyQLnzhgMV2t7jtUtJIbM/ULf919qjJSeAblYcbgOSp9jV2NxLGki9GUEVHdkfZJhz9xun0pLOH7PZQQk5Mcarn6CjqR1LFZfib/kVNY/68Zv/QGrUrL8Tf8AIqax/wBeM3/oDUyhPDP/ACKmj/8AXjD/AOgLWrWV4Z/5FTR/+vGH/wBFrWrQAUUUUAFFFFABRRRQAUUUUAFFFFABRRRQAVHJGksbRyKGRhhlIyCPSqWvaxb+H9CvdWugzQ2kLSsq9TjsK8o0b9oK11K4kWbwzepFGu5nt5VlI5wMrhfWhK+wGP8AEH4bTeGp5NY0K3abTZXHmW6Ll7dicDHquT+FdbN8PVtvh79n1DUjb3MS/aJZY4A204+56tjp1rrvD/jbRPFEd0dPmmH2TBnE0TJs+pPHauQ+LOr3M7WPh6ws5r3eReX8MDYYwIw+X/gR/lVOTtZ9DOVOMtzyzStC1a4u1vtK1e21COFwYzaH94D/ALatyg98HrWnc6LdavPZ3GqGO3ngYyT2/wDrE5xjc397AHHtXNoLbV/E0W+SWzuULs7xL9nkB/hXHYrx+tdHpUmt6r5QgmOpOs+wyTnG5d2NzY5P6061Woopp26X/r/hjOFKk6jj1te34f113KU3h3S7K1dJLy+hcNv877Pvjx/dDBuB3ywFMSaDRYJE0+aW5u7oeR9okQJHEvcpydxPTtivRZdOu4lxNYxqwH34G+X8Qa0l8KaBe2kt3NDDC8Cb3ljbYzYH8Sj73fr61hUcuXklJtPpp/l+tjaMVzKSSVjjvCmm3uvaS1r5EiRwOWikk6YI6D6VzniHSm0rUFaUSMknAkRe46gjqDXSvruu6es5tDbajaRn5RAgjeMHsF71O3iyxt54bC+lhuLtctcq2CY2P8GD1wOu3Pekp1ISik/l5ClCE020T+ENWe70OPzHLC2byRI3deuP+A127m5vtKmgtZmjnK5XB6kdM+3/ANavMdLe71S2uJtPtpYmWUvFBkcMecc4Ge1atvr+saTJNLLbhYkTfsLKdvqvBOP61LkqU+RvR/em/wBPy9NtYrmjft9zsTnVLnSJTDdXcVxJ/FvTbt+uO1Wbj4ivBo88Vn5kNxsCRFeiMTyVBHP0rirh5Lvy52Aa6u33E9AC3P6Vsf8ACA6rGPMhvLadWG7aWMbL69RXqPD04wScvePIjja1So5QheKZLp/iO61LU2k1LVTAk0DRb2xgNg7Sw6deprj9B8a6o2pPo+pP5sRbO+NRu4OCc4+prWPhnUNHu3+1QyRJxgva+bEf94+tEVoiXAura0tTMoI82ynMTjn+63H4Vx+8noepaLWomg3cWnalc2NqZ47OK5YeYn7t/Lfjb9MhTx6VtSz6n4OJsIraG+06e4QW6p/rJHc5cAKOnB7fxVmy3vkN5d78u44xeWuPlH/TSPGT7kV2XhqwbVYxNcOUimQwq1vPu3ADO1WwGTj+Vc1eMqltFbr/AEjWjy009dT0LRPEFlr1vJJaOcxNtdG4ZT6EdRWRrPj2y0bXf7MktZZdqq0ksbDCZ5PX0HP41eFvZWiuLSwiMzxhJHPUrjgM1VZZrFoBaBrLyiCrx+Yo4A5HTp61raVt9SNLm3pms2Or6d9vs7hHt8lSxONpHUH0xV4OrDKspHqDXH6NDYxeHrvSLo2lvavvZPs8vWJznJz0POPyrE+zWenW8Vh9qs4rmSH5IY5wHbjqB1q0nbUlvsembl6bh+dLXkPhq30e18WLeX+uWyS2yfu4zeBstyDu54xXrcciTRiSN1dG5DKcg02rAncfRRUM9xDbQtLNIsca9WY4ApDSbdkUzZIutx3isVd4SjqOjAEYJ/OtKqNoxuZmu+NhG2L/AHfWr1JFSbe/QY7qil2YKo5JPQVUW7uJQWiti0YzglsFvpSX6faJbW2IBjeTfIM9VUZ/ntq/QRrcz49UhMvkzq9vNnAWQY3fQ9KvblC7twx65pk0EU6bJo1dfRhVSPR7GJQqQ4QHcE3HaD9KNQ1ASm/mVYsG2Q5aT+8R2Ht71oU1VCKFUAAdhTqASCsvxN/yKmsf9eM3/oDVqVl+Jv8AkVNY/wCvGb/0BqYxPDP/ACKmj/8AXjD/AOgLWrWV4Z/5FTR/+vGH/wBFrWrQAUUUUAFFFFABRRRQAUUUUAFFFFABRRRQB5j8edSNj8M54FbDXlxHD17Z3H/0H9a8D8GxCKyurhgAZHVEY8dP/wBf6V6R+0lqhM+iaSv3VV7l+O5+Vf5NXNeA9KSSTQY5lRrZ5hPPgZ+UHcc/gK3oWUnJ9EZVbtKK6nuHhrw1B4a8LRxTEMjubu7nZgMYGRx3GAPSvNr19Xu4dT8cslvNYXzBhayhkkECNtjw/bPXb0Ndt8Wtfis/DNvpsdx5S6pKsLzjlUi6t+Y4ryrW9LlW/j8N+F9butS02RRsi37l3FeQvt/9as178rPW43UjTaiafhXTtP8AG9hqH2+1D3L3HmzXAUBwzfdCv16CvRfAnh/RtCWeztrmOeeM5ZGcF4/rXFaT49ms7t7HWtOhtDCqxNNCxAyvABznFdB4K03w3f8AiPUdV0m/a4uZWbzBvO1cnnHrXm1HXjXlzJ26dv8AgHbTVJ01y2Opa5vJdTeI21u1qoIM6yc/TbVTU0gSBnaLJ9QOtXpLa10y4ki+1IHmfeI2fnPTgVleI7eOa2RJllI3LtEXXdkYrqw3w2bu/wAjLFXbuo2Rk29gnmtPaxhJNoLB055/rWJ4o0P7VoE1tbaVa/b3+7cPgYGfmOccnHFdexh023kkmk4U7mIGSewA9T2rNmbXbkeda21pDER8om3O3444rSbpxd3uc8eaxwKpqFlq2k6Jbb4bW5lVJpQCBJM7YZvoO341t+JPhzrdlBPfWy+ZIEPmGHrIuOQw7/zrUtLlLq5ksr238m8UZ2r0cf3lP9K2WvtU0ixlubfUHaKMqDDcfMCT2HvRTilFcuo3K7dzyC61qf7NbSWzBJ0jG0nHX9a29P8Ai1dWUMcOqadA+3CtInybu38Jx+lc34+u1XVoHgt7eFrgtI8ceV+bPX8a5OWzu75huIAHRQK6KlVVfeaszkw1CdD3U7xPdLH4taLPsZ0lh3cudwbgcD0OPqK1l8ReE9WULM9o4Vc4kj2sGP5EH6V89S+GL+FcgjBqFtP1a2TzDGzLnr61lc6/Rn0Z/wAI/pN4S9hftD1OIJtx/wC+Wq34NvPtDTxvGFnVvPnUdID92KP2bYMsOo4r5+8I+KbrRfFOmT3T3BghuEaSNTksN3IxXrei+If7HjvrVjnddTSse7yM7EtnvxtX/gJqZtFJFz4h+NPsc/8AYdtNlxGHudr4L7jtSHI5XcTyf7oPrXHrrMURaD7XuwXDz4GFMajzZQvdE+7GnTdya4XxJqcuoeLLu/EhSZ7gEMvbGcfyrKE8y22zd8rIkRxwcMxc/rVxasB6lDeG8e1hSd7eeaJrpXmcv9ht/wDno/8AenfruPTPFcyZrnxTqL6boEciWStl5if31y3dnkPOOT1Nc9Pqty1tqU29szyLCWJ52gfd/Suq8I6pBodg0R+SaRNzdiR125qK1TkjdG+Foe3qqDdiC5tT4adEn0lI4mORJncW9RurvfAXihNMuo30+WX7C7hbmydyypn+KPrg+3f61i+INWttQ8LXKzAFiB5Z/wBrP+Ga5Hw1dNbXMgB+XYT+WDUYarKrHU0x+GWGqcqPrW6vxChEEbTTbcqi/pk1lxaNd6hcrd63Krqp3R2cf+rT/e/vGvA9Z8dai+t3MC3cscMEhjSONioXHGOOprX0XxzqcbkpfzKo+8WfcPpz1rX2XNuzlhinST5V8+p9CqoRQqgBRwAKdXltl8Spo4/37ib1YoB/KtyL4i6TcWcglaWCUqQpUZ5x2ocWiI1EzpNVPkNbXu5glvLmRR0KsNpJ+mc/hWgCGUEHIPQivGfDXjTxDpEPkanBLq+mk7ATgzqP/Zh9a9E8Navb3aLDbOzWjqWti+Q64+9GwPdc/lUtNAnqdJRRRQWFFFFABWX4m/5FTWP+vGb/ANAatSsvxN/yKmsf9eM3/oDUAJ4Z/wCRU0f/AK8Yf/QFrVrK8M/8ipo//XjD/wCi1rVoAKKKKACiiigAooooAKKKKACiiigAooqOaVbeCSZ/uRqXb6DmgDwXx1qUOqeN9SikVJYYitvtb5gdo56+9T6Z4dTU7eSOw2RLAg4LYA9MenSuBXVG1LXLm8dsm4neU8Y6sTXQST6rZacb+1eWG3lPlNIrbQfY10Unyq97HPVcV8RWluNX0lporOVprflpbaVfOibHUspyPxqpaeIPDragk0DT+GdVH/LaDMlqx9x95PwyKzLTxTfK99Dp800ktxAVbYg5Xq3Xpjnmqogvra6mtX0yFHumWLN5hjE3fd6de4q6klLVbmdGM1pLZ9Gey+B9GtJ/D9zLeGy1KaSUmSeGTfHMp5H6diKueDdXs31XUre10GHTfszbd8aKu7k9eB6V5P4Y8Ua34RLaPAlhFHcuX8wo0hQgc4Gefu9K62x8SeLdUWWe41Kws9KQfvb17URt+AJI/GvCxFGrTnOc+r7s9WhOFSMVT2R6FqVzaz6zALmCJiBuidgMhgazRez3N5O6NNGqvsAZQAx67lP0rPWxudQ0+NzrElzC6hkl2R8+jBgtMj1ZbK7TTtTkCuy4iuTwJPqexoy/FRbdOW/fuPGUZWUk7pfgTahqCPrlnaycxqDOR6noP61ekisbuwjvJ3LM8PyTRv8AMreijsef0rmPFlrcwywanApPlDa+OuOuawXurK82yMrght+xGwm71x0ya7pSUZO6OOKudTqD51TRx5oNzuXcR1O5cf4H8Kv+I5Ps1lZ2IJeRy0zrj8F/qazfDenXGoalHfzoViU4jzxk+30rG8X64qXGpXyEssf7qIdv7oFVSTUSZb6HJ7brVPFFxd2sFnOsI8lI5yFbjjIz0PWu/wDDmnaNc3B/tjw++mTwjcjynMcnHXd0/OuR8N6TpOoW+y4S5s5GHMr9PlG4kE/zrrdE8IalLKG0nxgzWnls3BDAenB46kfrVGnSw9NE0fWN8mlaxZMyploHb5t3+HIFZ82hXiWy+XbGW3PCuqhh7n2GarfbL1bh4dX06yu3jchZhCqu2CVzuXPpXS2MOoSQwvbyXFuFTCwb8rycnPrTuwsmee61oEK2qS3FsEMn+rccEmqdlLOsfkytyOFzxu+nqf8ACvXdesbnVI7ZdkSwRDBDZLZ6ZH4fzrm7TwjD/wAJNI9zEGhFsPKzyAejcVMlzIWzPHtXt7i2vZdqB1L7xkc+1Z7TRBPLYSRONuN4z0z/AI17nqfhq1uCoK8rwMjtXNar4ZaVTFHBbbPV03H8KUeZaDbR5uha4t7mCPa3nv5sag87h1GK3xP9nSC6ms45iFAaOUEbWUYx/wDWqSbwJco4ltnWOReVw2RmpLbTdY08u5s0mglzviZ9yZ7lW52/Q1bSasxwqSg+aLKcmpXOqxxQyCNIoeFCLtUc9T+dXNPSLT0nvLh8QxgO3YsoPC/Vjj8K27XTJJT/AMggo3+sUhVG0e23P9Kq6z4ZudVtwADEkWSsQGBn1PqaqKUFoTVqyqy5ps88kvJZbiSZmO92LE5zyTW3pMs97qNpp0T7d7YJz07k/gKq3fhy8sZfniZlU9MVXhnexv1ufLZWUk4YU07EOzZ9CaNpFrFYtiYwwRctjDM+3738gP8A69VriC2s0e8ubeKQb95QDcSTwqg+p/xPpXm1p8QrhZArTMI8j5V/3gzfyrqJvEaavpFr9mPmXAuE3hj0JTap4/2tp/Gov1HYmTxHdSS3ElnoBuIlkKb/ADiACBkqufvH6VMvxXOj3kcdlYxTQ22583EpWQbuCoHY+3NYU17FJ4Z05LJcpaxMJS7c+e+QQBnkiuCurpri6lknMLNu3EFSGYn9eKE776hZLY+x/D2tweItCtNVt1KpcJu2E5KnuDWrXzp8NvGGoeF/D8hlDTWG4+XC54Xqcr9Tn8q9Z8KeOj4juY7afSLmylki8xXcqUbgHHXI4IPIpFJnZUUUUDCsvxN/yKmsf9eM3/oDVqVl+Jv+RU1j/rxm/wDQGoATwz/yKmj/APXjD/6LWtWsrwz/AMipo/8A14w/+i1rVoAKKKKACiiigAooooAKKKKACiiigArO1yxl1PQdQsIZfJlubeSJJP7pZSAa0aKAPmB/hj4y0R3kk0hrqMAgNayK/TvjrWbqmoX9tp/9lX63ltDuDeRNEyc/iPevrGuV8T+NfCuhRGLWL23mkHItUTzpCR/sjOPxxWkZtaWuZzpqW58f28z2l6si/fQng13viG3uJLF9UjvLaCdlS9kigLOPmxlt3AznHygfjXD6mUOsXLwq4haVnQOMHaTkZHbivTJbG3vfhbbXdzqUisYXCxiZQAEc7Y9uMsAAOpOKFe9imk1c5jV7V9Ogs9W+2SyyRTKyo67AwxkDj1x6969YtpdC8eeBZU3Nb2rpiVEwrQsuD+mK8dP9kXWgWaRefLqiPhgSxH3vfjGMdKtarrUt5qC6dpzNb20u1JooflWTHXIHUVzYzDPEcsk7SWxWHrKjHlex21lrKifS/BnhF3eEtie+cZKp1fb789a6HU7vQPEd3ceFbSO4N9aKwWUxfIWH3l3VzXw+nXSvFs0P9m3FwZI0jM0Me4Qbj95vQE/yr2O3it7SSZraGMSStvkcD7zYxn34ArnnglGryrZde76m6rtwvLd9OyPI9M1HVtIkk03WIy2nqoWCZuXT/ZYdcV0kGlWJdJoraBiw3BwowfetbxLoR1BXnTJfqyjvXEWFzeaBOIW3SWRblP4k91/wrvjorHJLe53V3eGy0W4usguq+XEAT95h/hmvKtWsJ9Tmh02Hjkyzu54HYCu81vULJ7DTra3uo5A7GZwhySS2AuOvb0rgtX0maDWHup2Rd0iqI5F3bE6dsd6HuJXNrw7oV/BcG1W8byFQsyHDKe1dZaaebe6aCHCGVPn8v5c7fp9aq6QsWk2AEcWJHC5PbFaWh3IvtfWMggiF26+60rItSexFH4etrUptjbI4+YknFatqgXOOla2o2X2oRrGnlupzlZMHFZxt5oRukjderHjOPqRTETrt2knFZQleTVoSAoiIaPOOefU/nV7duiYA846Vl3MMr28LRj54JRIV/vY7Uhli7shuyOK5jWzNZr56WnnRLjzirfMq/wB4CuyuGMsKuo4YZFeW/E9bu2tbO7hkkjg3GOZFb73pn9aewjee3EkQkAG1hkfSoklkhtltNoFuD0A5xnkVW8Damda0CWOU757JlRmA+8hHyt/T8K3hYrIf6UWEYvksZnNnm3QniNTlfbPrU6STQkmYD5QCGHIrYTTmQcJ+ND6WzvFKMt5bbtm4gN9cUBYyntrLVN6eUMqvMidBzXOal4VeNC3lpLGehxziunm06M3TzKhtcKNvldWb3HTH+NOsdSg02IQ3MCCJm/1g4JJPO7PXn/8AVSv0YWPOrbwMmq3nkQxlGOcn0rXl+G2q6RG09tqBPAyhGTjj/A/pXQN40sbDWZWsRF9jjt2kclcF5DgKq+9aM/iO81CxgkiCwTsgZ0U7hlsfLTdhq5ydjpI0u5m1V7OC5u95b7O+VGe7cHC9e1V/FQtfEEyXN5bSWDRR7YjsEkeSSS2Mr2U+vavQLPTrS5uEtZryFbp03KJGCmTHUj2q8fA0twpZDDLG3YMCGo5UF2eV6fZXF5pMkEFzb3Mqg8H5Dtxg5UgEH7p9Bk16p8OdEvbnV5PE95BNaxzQ7YoZMcscAkYP3QqKAe9Zmq/DA3Fu0lrF9lu0BZHU4y3JGfxNdn8OLjUJvB9vFqUBjmtnaBWwAHVTgEY/L8KTRSOvooopDCsvxN/yKmsf9eM3/oDVqVl+Jv8AkVNY/wCvGb/0BqAE8M/8ipo//XjD/wCi1rVrK8M/8ipo/wD14w/+gLWrQAUUUUAFFFFABRRRQAUUUUAFFFFABRRRQB4t+0Fq3iHStN0v+zb2e106dnS5aBtpL8FQWHOMbq8z8KRWOo2dsJMQszbLmRRubP8AeOfzr6I+JPhoeK/AuoacqbrhU8+3/wCui8j8+R+NfKvhC8a11SS0c7VlHQ9mH+TW1CVp+plWV4j/ABfpy6Z4hngjbdEcMjBgwI+ore0DU/DEHhm/i1mzDX00araOuG28YLe3Suybw1pOq+HjeXjq8yE7U4BUg8D1OfyrltX/ALHtdIfS49MiF23HnrheM5/E9qqdFyvy9znqzi4qM9B/hq0sLrw9LH9utrO5mlYedcDaIxjge1VvE3hC78D28WpTXNncrNiK3eCXdhtu5mI7f/qqrDb28WhzpKWI2nbuOcn5QD+bGnv4S1HWWWW5CWdvliqqvPLE9KiU37TV7GsOWaukehfCnTR/Yz6/dNHLf3B8lJF3h1TjKtngngcj869JEqwwNI2dq9hWHpMH2HQdOtvOml8tNu+aUSN9NwrUkkX+zpG6vGyyY74B5/SsnqzcjmMxiMs07ReiRAH8OQcmsLWNL3KpfZ5jDJxxn1rcjInkE2cxJ/qz2J7mqWpzpJsKPuABDY6dR3/Cq2Ec/p1laQeY8qrujIYMT0GcNj+f4Vj63cR30XkyNsuEl8t+Bk4PGfxrWu2CWs5GAWARc+pOK4V9VEuvXDgZ3SsyjPTmkI9EkdJdPhkTG1oxj8qPBl1bW3isyXk8cEIt5BvlYKM5XjmodOZDoVnDI370xbuR9agXQnuZN0x8uP0HU/4UAerQXGj3MrTw31rKy/KzJKp/DrUskunFT/pluD7yCvONH/s+G8fT7PlnQscZPzL6n6VLOXQMJUVcNhcd6LDuddLBpbnL6haevMq1Wuf7Ftbd5Yr+OSYZAWKUMSfpzXHNApYecfvHCinNHGjxOqgBW6AUxXN3R2NzHNbyPuuI8ErwMIc4OBx61T8U6Kmq+H7uwdQTLGdvruHSpNOsnh1xdTjmIhkQJMoHJX2P611F/ZEjeF+XsTSTGfNfgrUtR8PeJlEUPmTAGKe2Y7fPj6/n3HvXv2jx6X4hsxe6XJngeZC/yyRH0Ze39a8h+IPhiW21n+0bHKS581CvH1H510Pg3Vtd1exk1O3sluby1PlytbN5c6jGQdp4cdaiUpRd7XRUUmvM9Hvra20m2+0X9xDbxDjzJnCqPxNcLrPxM8H6fGNt+bqT+5aoW7+pwK6g+PbMu1jqaKjAYeK8gK8+/btWNq/g3wBr9q1zFo0Edz95DZybFc+h28d/SlGrGWwODW5zPiDxHqo8Jpq8FtFYC4dEtY5B5k8hfOB6LkZPes/Xbe20/RLDTroG41/UGVTMWyY+hIHPHJA/A13+qeEoNQ1LRr03kAg09yfsiLxuAADE84289R2qpqPglovG7+ItVuoZ44Ys2VquS0R/vNnq3X/Iqriscr4l0DStB0my0pXj+0S7XdyMO55JPrjNcxBIbO7CWdyzywtuaIKf1/Ou71zQI9Z8Uaa8EBOtTxr5pdmKQxk5QY7YUZNbsWl23irx28cEMK6RpTKpWJQu8jnk98sPyFCaBo8gvdS1+S6nnWxuQ8tt9nQvA37tCctj6jNaun+Jryzd1t5bi0CiOC3XqsUSgF3I6bj+NfQHirVF07SHQDMs4ZAB2XHzN+A/nXAeIRplxoumaLbQ+XeaiY2MgjG5UDYXGBxuPPrTvqMueDfF2qeJXl09lVXZGZJSMmIfwlhn6fia9C0jTl0nS7eySRpPKXmRurEnJP4k1U8O+GrDw3p0NtawoZljCSXG355SO5P1zxW1TYBRRRSAKy/E3/Iqax/14zf+gNWpWX4m/wCRU1j/AK8Zv/QGoATwz/yKmj/9eMP/AKLWtWsvwz/yKmj/APXjD/6AtalABRRRQAUUUUAFFFFABRRRQAUUUUAFFFFABXy344+H1xpnxGvpraeG2tZJhdQZBJw3JwPZs19RM6oMswUe5ry74uCxutFtdTtbuCS4tpNjCNwxZG69PQ4/OmtxPY5rStPtLy6ihe78pHBO7j8q838QGC18YXkEbrcxR7lV9+edvB47g1rrqe+xlRm6Lmq/h3wd9rvNNvXu4pY713LRxnLIF65rqdXRNs45qMdHuzvNH8PWtzBZX7Rgk2y5Qjjd8pLfXKitW8scxkAZ9hW/HarFCqKNqgYAFYGt394L2LTNL2pcON0twwz5S/7I/vVyTlduT6nTTgoRUUXLAzJp4ikRlKHK5QKPw/z3q/b3OP8Ae7isiw8OSwu9zLqN5NOQNzSyluM5PB47VpRtZ3M7wfaBFdRhckdDuztHPU8GkpKRQ6eOJcsrSKP7okIX8qyLqYL8q4VR2q5fWepIP3bQyD13Yrn7/Tr8oTPMqr6LVagYPiLXBHGYojkrnBHr61xuhqbnU5JCciP1Ga09VhRrgxeaFXdtdzzgmqVjFcWV/wD6Lc211ZENmNWCyKOM9evJ9TQ9A3O50/V7+4DWcMETtFtjU7ThVx1Y12FrvmtVBk2yr8rkDqfpXL+Gb6KNDAPLAc71dcZJ966K3cwT73ct5hw1JsRHJZPaX/2m1dopTyrgZwe9ZF/4du7qTzZppZyecyMTg12NpBFctJ5zN5i58tEP8/WtX7DDb2ZmvJBFDjO49/p61SCxyVoxltU8/ieP5X57+taOn6WLvMtwSsWeE6Fvr7VWvJrWW5R7SF0hX+JurntmrcN2yjg8UAP1LcsiQQyyRCTgiNyvH4Vs6DrUZR9OuXLmDCAn+7jj+dc1e3XzJL1KHNNW60os1615FDKo5LsVP0IoC51WveHbfVrQlR5g6qR1U1wWmWV54S1o3VmNjH5ZI8/JKvpXXaRrrYSRWLQsAeRWrfada6zbO8OPMxkJ059qBjmtNB8Y2Ie5tI5mC7WDjbJH7ZHNczB4HttD1a4g0dLkNcIpWSVtyx8nuB/P071i6je6x4SvPPNtM9up/wCPiFG49mH+RW9oXxb0K/Ihv51tZenmH7h+vpUOCvcpTdrBd2mt2Fj/AKdpbXbr99tPwd2O4zz+lUotSur/AFSJ9X2sIMq8KAZ74WT36f4V3cHiTQ7uMSQ6vYsrHAPnqMn86n+wWUrSOtvAxkOXYICWPvXHiqFaaXsp8rN6NSnFvnjdHGaRYTJdaperNunvI2WKTy/9Wx/HpWp4M0BPDlhL57xte3DZldAduB91R9P61tPptnbxvLsWJVBYkHAFckn2++vhEl248+beBC7ArEjHH0z+vFc9KGJpr32mVN05P3ToNZ8PJrl5bTSXjpDGu2SEDIkGc1EvhCA+MT4ge6kfCARWxHyIQu3I/wA96JNfS0vTamFmddoO3+8x4H8zW6kj46V00sSpfErGUqbRZoqHzG9KUS+oxW/toEcrJaKaHU9DS5FaJpiFrL8Tf8iprH/XjN/6A1alZfib/kVNY/68Zv8A0BqYCeGf+RU0f/rxh/8ARa1q1leGf+RU0f8A68Yf/QFrVoAKKKKACiiigAooooAKKKKACiiigCveXSWds0rEcdM1zF3qc930u5Ih/wBM221Q8Ya1JaXWy4R44R/q17v/ALVY0OqQyxBkI96VxpXNVxZ4HnKZyvQysW/nWD4hmlk02e1tIkMUqFHjxjINV73XI4sr91u2awZ9clcFdwznqOKHItQPMriS4trlrMxyGUv5WxR8xJ4GBXefC7w1e2N8mrXiBY5oXCKch42DYKsp9hmo4WttS8RRJMsLOBuYlfn45HP4V6Ro8UtzclhyqJuf2ycD+Rq1J8pjKKTsbTn91XM6YvmeIL4ufmZ1I+mK6posJiuc1DT5kuvtVmQs4456EelZTTa0GjfeVIVO48Ac15ZrMk114zM9i5VreL76dVbdxXSXMmvXimLyY4h0Mm8mn6dokNjE/wDHNId0khH3jUQi+oM5xta1qCBYGk3IkQRW7/ezu+vaue13xjqc139leR0Uln8qJclgwwEz6DrnrXpM+mw+W0jgBEG5ifSvHNf1XbqF19neOMykjeoDMF9Ae1a/MmWwkwljmSS9vCjfKDChySRhRuPc49c/Sqsd1Y3X+jkw2ky4ZJMsy5BOchThM8Hg9u1Yc12oyix+Yc4y7ZB6fw/h3qMCedtgYk9BHGOp9gKpOwU42SVrm7ezNBMiLIJZHxtRl3h+ODuHfp6/WvU9AvtUuNNjj1aya1uQu3ls7hjqfQmsL4c2FvYWk6LFFLrHl+aF6lVPC/yqzqSa1dahZXizM0Me4TELsWE+7HoPw7GuWNd1KrjFWS3v/W2u7OmpRjTgnJ6vZHcW32xlWUMGZB8oUckDv7mt6z1m21O1XTr6bZ5vETjqprEh8RRxaIs1tB512qnbGOnu2fSuR0bxLJe3bs8beaXyHC7Y2+nsK39tBaXMlSm1dHYXlq+n3ktvLguAM46H0IqBZdjYPK1l+I4tX0rVItbkf7VHOqxyqGwAM4C88DGeta0v2EQW0i6hHLJdLuhhUjO3vn3qaGIp1480GFSjKm7Mq3MnpyT2qjd2oMLknIIya3odAkuIlmMjRvjof4v8KpWNt9t1AQgkpbsTOAeMg8L+f6CtWZ2LsMFz5NrLB+7dVG+Nx146H3rUt757SRPMzGT79fpTmBByjvG3qhxWddaWL+ExTzSM4bKyFvmHpT2A6mHW7KVAtwpYdiTWHf8AgTwrrcnnJbWnm7cfMu0/XI7+9ZF7AmkWO+a6ctjEadS59MVHPPeQLFJFCZUdesZ6UXAq6n8IbAwEQwSgZzujlZiB+JNcvqPhQaCyxWOsalZyT5KRxuedo5ZiCOB7136a9f2VqZ5VcIvVS3NY2pyJfXM8lyZoppIjDuBztUnJHpRa+wXMPTtS8U26yPc69Pq9jcWzKIZyChJHyk56fga2vD/j9tIvJJb3SN8UkKKZYVK7WVcEAcgjIHPH6Vc1Twveapo8NpZoqROqo7Dsn8QGO+Bj86xG8A6rb3QmSNlBuWlws/CxquEj5x1NQ1ctWOy8G3Vtrutm9LNHIm6V0lxmSV/7ueoVeK9FCV4PoWja1Za1YS3t3IiLJFvcy52k/e4/3j+le90lTSHcbtpNoNPoxRyoLjNgpQtOooUEguJiszxN/wAiprH/AF4zf+gNWpWX4m/5FTWP+vGb/wBAaqEJ4Z/5FTR/+vGH/wBAWtWsrwz/AMipo/8A14w/+gLWrQAUUUUAFFFFABRRRQAUUUUAFFFFAFO60+3vARPGsisNrBhnIznFZGpeC9I1BGCwm1kbnfB8vP8Au9K6Oigd2ePeIfhxrNpaSy6fcRXyKCdjHY46+vB7d68vu/t+mQqb60ubfeu5PNiK5HbrX1eyh1wRkVBd2lrdWrRXcEUsJGGSVQy4/GlYfMfNPw9srrUjqN8XQwp3YgbW9fWuqOqXFlG1s815ZzbceZbMAWXORnPXvXV20dppGtz2drAIdP8ALM3y48sFnPT0A2/T5qs6joNpqEwd96gsGdR0aqTM5XvdE+iataa5aZhYieMYdHGD9alubUc8VnTw2fh2y+0xRFroKyQ/3myeF9wOPyqbTdZnexIvES4miJWQxdSR29M0g9SrMhTimRRu+eMIOST2ra+02FxzbeS7BsHzHK4w2309TXJePdat9H0KaZnW4mm/dW8SACNWOfmYH72PegLHI/ELxtBZ2rabYPuc8O4rySQ78Mr+Yz9CO/8An0NOazvdSnlkigd44sb5CMKg9WPan29o13dw2Ngjl5RteQ/xe49BRtqNRb0H6TYTXMqyxW7TuHCpGBkO3YfSukuYLPwxZzRNtm1SVcSyJ92H1RfU9c4//W+98Q6foNkuk6IRNdJxLdI3y5x/DXJtNJdTSzTPudzlifc/54rC0qj10X5nQ6ipLlp79X/l/mbPhLxGdK8QRXDfu7ZjslwcEqe5Pt1r1fxeEijg1ULcXNlJE8ctohwku7GSxz8uDg5/2q8GiUifA454r6A0DStSn8EQaTrdpsmubYyQxyfxqPu7vQle30rOpFU6sai2ej/R/oKN6lKUOq1X6kml232e+0s21ssMKx7UCOdoUgbtxz83AznHY1S17ThBftG0zLaMQD5S4dvZm/hH6nNdBoOix2Gjx2kmpPdfL94hQEXH3RgDj/GtCPTVuNPJvCqRo2CHXaev8K9/b8K4MRioOd4a23/Nb9tf+Ca4SnOF+b+v+HMHT7ifVba60i+jZra6jC2xUfdYcAD9Dmp9G8I/2fKPtpBuUbDQKod2GBzu6J/nmulsdMitZktYna2+2Eshn+aeXaOgb+Ee1TR3S2dhBqZUWlrBI0N9C3zdTjLH8qSbekFZf0m0vSz/AEZ0WUW3/XX/AIK/VGF4i1O4s44dPUFJbqJmjmQ7kPtu9areENY0i20VbC5lW3vnlJlZjty3oBnpijVvENvBZvpmnQi5tbe+2fbY3DLaqeckYOeTiuS1zw4unzJIGa71tZA6XIQGGaNskA7eh9q9CnVktZnJOktonrM1glwpa1uI5P8AZ6GuR1iR47mGGVPl+Z/bgcfzribGbxHoN29qJme5kfzRDId0ZU/wxnPFVvFHii/8Q2dtFaTmKK2LSsF4fzFA3En+4ATj+8a6FVi1cx9lK9jto7W3MRkVMFhnpzWUPHNrpE8llc7dsIyPMRhgdeCOtcPpnjPW12o6ebCwPlT4649T0zWLevLdXUt0/O8ls4xjnt7iqlPsTGGup3erfEfTnuIJFkjmCncII1baPcn+97VrWHimK+ZrqSJIYTGG/eAkfgeM8V4ctndvdpK8TPvl27h3avdk8caVoOi2Vgui3rxqgRneJfl/DJzRcOU27X4h+H7mxRBDJEUQBWjfJPC8445+YdM9ah/4TDTAcLq8hQdnDcdf8DXBTeKNPv8AUJ2uIEgR2OwyWClgvYZ6/wANX7UWVzJ5Gj6auoTyAjbHY5GfqeBVRlcHE7nw/c2/i7VI4IbeaayhkDzzsPl+XlV9w2K9WrkvAPh650LRC98f9OutryqOAgA+VcdiMmutoYBRRRSAKKKKACsvxN/yKmsf9eM3/oDVqVl+Jv8AkVNY/wCvGb/0BqAE8M/8ipo//XjD/wCgLWrWV4Z/5FTR/wDrxh/9FrWrQAUUUUAFFFFABRRRQAUUUUAFFVru8S1UZBZj0ArFn1G+mchJFhj/ANgZP50AdC8iRrud1UepOKpvqtuOIg0vuo4/M1hHBOXZpG9XO6lLse+KYGnJqUzcbkiHtyaw9Xvn8khMyMf4nOR+VTgetZ2qOBCccbRuY+goEQwmKG6t/P2HzC0ahiBv3DlACeTxkfQ1oJoUgU/2bq8kMbtlo5MNsHcAEcVjzIt1HBNgq8Z3Lngrxg/oSKtwNcrH/wAfJ24/jUEL0/QAUgJbux0/SoJZZLiS7udpaW7nfO1QMkL2B46CsuDz2Y3KK8yzZbyx1A9gf5VUiF/reryPJPu02QlbeNkI3bSTu9O+PoK3dIa0LT6ZLOQ5UOpik2yIN23I/SgNzP8At1hE4R/Pknf7sC27byRzjkYryL4rX102tWQuB5StCwitQwPljdjJ/wBo/SvoK8uoLaMlBI0rLt82bsPYfl0r518dynVfiVFZl/kiEcajOcZPcZ4PNJu2pUIc0lHuU9G1S80jT2jQRSJLMpeKZNyNzt59ev6Gn+K9Y0fVUgi0fSBp11IuLpoHJV1/hCjt3JAHpUXiaOLSdZ+yqHEKyGRNo5xtyv6vXNxSM0kj4JMhOPbv06/pVtJJIJ6SfKVW08qxCSqfr/8AWp6LPAuyWMn0I+b6Cpkk3zB85weAeo9Rz0/Kt7w3aDU9XSEMu9WUx8AksTjCgnkknqePakQz0P4ZfCWW9nTVvENltt42BW3uUz5wx6cEDpzyG9K9m13To/7IjaBAn2LDIFHRB1A/D+VaemWSadplrZxjCwRKg/AVbrKrTVWDg+ppTk6clJdDhNLsbVml+xRxsbiQyJI3yqG6naP4jVmK6SOO11Rd00RmaK7ef78fbI/uitnWtNe4ht57SINd2sm+Ebto9xTl0S3aS+E5MsF59+2ZR5YOOT9TXnwwc1LV38/x29b38nudbxEOXRfL+vL8UcVqurrp4n0WxDXusWc6yWeTwFY5bc3YKM5/CsuW1u9XvBcajeBP7VTC3Vs5Fvbyj+EKep4+836V1M3gpdKsPM0N5Fu4ZDKWc5adf7jH0xWlouhQxxySyW3lWl2qSnTpkVlhk/iPcenFaQozT5bW/r+l9wSrQtzXv/X9M82ubzybue300C0vkSS11W5aIPFIwGBtXPL/AIYqKytvsTfZLO3ijvyiusMq/K8ZGGAP98969V1Pwvp2o3gvTEEulVgGHAbPdh3PvWTongqKzuP9JIms42EkEMo3NHIDnIbP3fardCblZ7f1qyPbRt5nkniuO7gFtpf2a7tdKuNsrR3CbZc5xsiY/SsBdPmundUeWURlVuJrU/vYCowFK/xKBX1LdWVtfRrHdW0U6K25RIoba3qM9DWNY+DdGsNWOoxWqG42lUZhyoPX6/jWyo2e+hm62lranh+leE9W1+OaSxsIpfLQ+YyL5KSkcbT23elY9r4e1C+1tdPe0kOoMwXyiv3fXj/0I19TQwRW0SxQRJFGvRUXaB+FRLY2q3jXa28YuWXa0oX5iPrWnIZ8zPnvxR8Mdd0FEvFWO8s0jGTbjBhPcHuR/tenpW34Y+FEviHw019qt5PbXE5EloB8wX/aZT6/3c9q9h1rWbHQdKl1HU5fKtIiod9pb7xCjge5o07WbDU0/wBEnVjj7pG0j8DT5ELmZ534J+F11oXiKW81WaC4t4l/cKuSHb+8yn0/rXqUcUcS7Y0VF9FGBT6KaVtgbuFFFFMQUUUUAFFFFABWX4m/5FTWP+vGb/0Bq1Ky/E3/ACKmsf8AXjN/6A1ACeGf+RU0f/rxh/8AQFrVrK8M/wDIqaP/ANeMP/ota1aACiiigAooooAKKKKACkJwMnpS1DdRNNbSRLIY2ddu8DJFAHLajqaT3jFW+ReBUInBXO7isbUPDmtvfbLOSMxebsUlsFl253H8eKVtJ8SWsQM1kZOCT5TB/wCVK47Gv56+tBueODXNSXstvkXMckDAZIkUr/Ook11cEswwO9MdjpnuSFzmq+mhNUu3RjlRIuQe/U/zArnrjWwYWZXU8Vc8G3/mo9yDkiUq2O3oaBEmpaRq9tI95psyxs7kvG6742PTJU9+nSs+S31rUoLdNRvDHA6/vIbWMRhj9eTXdrd6ZcQSTKsjeccyGJ/ldhx68dq5TxDL9p06c2ylIY0H3DwFyOjA9+KLkWOl+02lvYIlnGQfLCh3Odq4H3fzH51zQQzalKkisT5aSoM8qOff2q3pdjb2kX7mIIMZYknAAHHXsAB+VVLTTbTxZcXOohRNHHIIkBzlol6svT+L+VAya9vrPR4QszI12V/cWo+Z3OBjjsOBzXivizTrnRvElprd1IrzXcvmS57MCDgfNk9u2Ole3QeC9OR4Z7CwXzN6uWnjK7VB5685rzr41XEMWm2ttGPvTl0xuwwUY7cfn+FDV1YqnLlkpdjD+JVrAbqO5t1LeZKrb8dEMSEfqDXECMCyAcgL/dPB3euM13EN1Dr/AICSabBltbaSF25zvRWZP/HS1eZR3VxEhRJpFU9QG4pt3sOpG0maChlX5xh/4VI6/QdPzr1/4E6QJtZkvdwPkqWdcKSvZQWxn3wuOnOa8Zt2vJkCpFvjHXC4B+pGK+ifgzrdrDZLpjCVri4YlW48uNQOEXB/3snjqOvFBmeyUUUUigooooAKKKKACiiigAooooAKw7TWnvfEepWSIotLBY42kz9+VhuI/wCArt/M+lblcT4FNvcWuuXhA+0SanMJ37MVPH/jrCgDp9Y0yDWtGvNNuVzDdQtE34jrXlXw/uGksrrTb041HS5Wtpez7lOFYfUCvTk1y0IiVPOkLhiCsRwoH949q5zQtHjhu9Q1i7iSK+1GXzJ9mMADhVHrgfmcmmiXY6HR7+WXFrdNulUZR+7r7+9bFc0twkms2cNp8zo+5z2C7WzXS0NWGncKKKKQwooooAKKKKACsvxN/wAiprH/AF4zf+gNWpWX4m/5FTWP+vGb/wBAagBPDP8AyKmj/wDXjD/6AtatZfhn/kVNH/68Yf8A0Ba1KACiiigAooooAKKKKACiiigBnloDnHNPoooAZLGksZR0V1PZhkVgv4R0J0lkurGI7naVnyV6/Q9PauhrF1G9jkhlJOLWHO8/89GHYewoA8m8VaJY25uHsJ3tQDujhkbeZF9fasbwFfXWn3d6t06fZWUMQPvBs4yB369vaupubc6ldzXdwM7zwP7o7CqunR29jrBg27I7hdmTnAIO4H8x1+tIdm0dClnbXEnnxqjJu35DfLnjJ/8AHR+VZer3/wBvVdK0aaOTy3DXUijdGoXkJ7k8dK6e48LabfTNePp4uBNjei4yh708aJb6VDI8cKwK67IrcAZJ9TTIscp9g17UWC31/H/Z0jeW0EEXliQHpk9TWtF5nh+6Q2se8KCjRocHG3Ix+OPzNallc2llaNI6AzZ/dmVlVR2Bx9ao2zm9uWmblRkqe7Z/i60XHYjk8dwalJ9kiS8y2Uw6hFJzjk15/wDErwrNqOlf2o6r9tt13Njao8vuMk9Bn9RXpFjpdtNfX0CwsZmCupUfd3dyfwqfXooY9luTuxGIST/Ezduh54oBXPnDwNqMUN++l3DEW1+Aq/7Ew+7+fT8azJ9Pi0/VrqykiG6N8LkZOO3rXZfFLwhH4duLXWNMj8q3mcLJGvRJByCPrWJrjrrlnbeIYQDI6iG8QAfJIP4vx+lJFy96PoUrNP3mCR6Ak8Z9B/8ArrofC93PY61B5bMJY382I+Zjy29cEj2HvmuXtp8yHcxDAdc/1z/UV0CIS8U8I2nG47eOf8+341RkfVum3yajp1vdp0lQMQM8HuOeetXK84+H/iO0jspbaeZIYcoULcKrNgbfx/DoeOCa9HBBGRyKRSCiiigYUUUUAFFFFABRRRQBl6/rdp4d0S61W9Ept7ZNz+UhdvTp+NcN4c0/T9I8O3F/Prcl7YahL9o8tV2R/Pjjj5jnA716TJGk8TxSoHRwVZWGQR6V4nqXhZfDd7qXhO4upE0PXF/4lUjvxBPnJT9Rjtx6mmlcmQniP4nwrHLa6bcL55GyFYU3ksQQvHCr8wHU59q6jwfqzeIvDVpdSSt9okT/AEkDKhJBwwx9RXhy3tpoLGz+wSNq6O8FzblD8xyAw2jrlW45A+TPBNepfDTTPFVtp2rtrNgLOPUZVkt0Pyv5jcN8vYY55qoN31FNK2h3vhGw23F9qTbsTSeXFn+4vf8AGurqG1t0tbWOBAAkahRU1S3d3KirKwUUUUhhRRRQAUUUUAFZfib/AJFTWP8Arxm/9AatSsvxN/yKmsf9eM3/AKA1ACeGf+RU0f8A68Yf/Ra1q1leGf8AkVNH/wCvGH/0WtatABRRRQAUUUUAFFFFABRRRQAUUVn6vqaaXZmXb5kzHbFEDgu1AEOp6gUlFjA4EzLulf8A55R+v1PauQ1XUPPcWcBxbRrtAFSXNzJbwPvlMlzMd0sh7n0+g6ViSzCCMu3JNBSRJLIsEfJxXJ+IbglA7fKoOcntV67vGcsWOB2rmdevkezdXk5PQCpL2PSrHX9Sj0/ziRKo2xqxO0sfLBHzA9Cx9+2Ko6hq2rX1w0b2Hl2rBklYyFpCpzjDHpwR+VTeBtRh1nwzbG92uX+R95ySyHAYZ6ngfpiupmtrYxNHdXMcsZ/gSP5mHoapWMXc4W+0JpbdYN7K2Qd2SeCefzxXS6NaGzsorVCCIwQMLtC854rO1W6kn1FBaRQMUO5kkzhQOg4781SMms6qk8Fy8UFgGZJI7NTvbHYsecfSgRr6P4ntjealdRNM0RbylMafeCHBI/Mn8Koxvf6xrdvP5EK2kX3gxbeG67g3fOF4NSw2EFnaPKsRghWLYiHgn8KqWWsJpokihs5LucbeEdVVTjuc5/SgCL4pkt4XgtY4TNNNcLhFGW2j7xA6+leK6Tcf2Nq1zZXK/wDEuufknQ/w84/8dPFeyWl1f6zrbTapbeXLH+7j8p/3UK9e/OTxzXPeP/Ast1cC7so8TBdsirnkY4wBwARR0KhKzPNta059FvTGzjYfmik/vD29/pTLTW5cpFDGCCeTjJB9cf1q3azRarpraTqR2zw820zZHt+nf/61ZkNpJp88kTLiT7rZH6f560J3Ccbeh0iX01hEssUplUj5xJyG5z3r0fwF8UriCdbG/l8+1C55Hzqc849fX8PU15K0uLYcF0bjHqf8/wBTVZd9vIs8EmCrDbIp+6e1Mg+0bO7hvbdZoGDI35j2NWK8F+GXjVLfUbe01e6EEbKdsrMAp46MegHA/lXt0WpWk7qIriOQMMq6sCp/GkUmXKKKKBhRRRQAUUUUAFYXizw3b+KtAn02c7JD+8t5x1hlH3XH0NbtUdS1KPTrfzHVmY/dVe9AHlmk+IraPQm1y48PW0viWC5awu5Soyksa43E9eQe3rXYeDvEk3iiESXlilrcW8kqSIrbl3qVGRnthhXIaDPDrfiDxDdQgxWs9wk/k5ziTYVdvx2itzwVdRWmveILeVwEjn8xTj+8ibv/AEGr6XM+p6JRUUU0c6CSJ1dD3U5FS1BoFFFFABRRRQAUUUUAFZfib/kVNY/68Zv/AEBq1Ky/E3/Iqax/14zf+gNQAeGf+RU0f/rxh/8AQFrUrK8M/wDIqaP/ANeMP/ota1aACiiigAooooAKKKKACiiigCOaZIIXkkOFUZJrgpby4v76XULsbQuVt4v+ea/4mut11zHYF/4VOSK4K5vfMDbyFAP50DSKt3dEuXc8dBWDf3+SQ7cDtSavqSjo6qo6E1zfkXurytb6fBcXVw3RY1yf/rfjU3NFoO1LVPkwjge9cjeXhubpIIg80jEKqgFizegHevVfDPwhvdTkm/4SOWSySJgFhiKszgjOd3QdxXpVv4M8OeH9IeOw0uBGTDiVxukZwflJY85zimS3qeZz2E+neE9AtV3RzqPOZSMENweR9f5V1MZXWtIaOG+mikKbXTfkrxjB71P4ptFGpWif884cfjmsG9sxGRcQySRSIPvxNtb86CErmva6bBpdpLPc3GIowXlmkP3V6nJ71y2k+Jo7m6uZbdJFNxOzRrtIJX+H+nXpVw6KdXtGe4ubzUPKbzYomuNyt7dgcHI5rStdIsE8yzgZheNHuCKuCueA2elUiWQX93fSRkLFtlVhtMrZHbsP+BflU1nbWhttkJjacSbnKYzu6NnA7nn86vaqn2WZQhd2ijXfsByxz7Cs4a/D8r2thdzu3KqYjGg/3ielIDd0fTRc317A0KeQYo2klPY5PH1xil1x0lvoymD84EZwOg6n6VW09ryGzlZpIJbiclpZCDjOCAAPQfL+VIYmN1JczyKXPV+gVcnA+gz3oGcxrnh2zk1Qo9rGUkSORcLjb8zYGR/tbjXnHjLQZNImSb95JEQBvKn7vTLNjAbhvwAr1mB5NQ1iXVv3n2RjHbW8ZOPNUE/Nj3LE1p6tZ2zT/ZXSOVCVLowHGRz1osCelj5ytpEkUjdhSPTj3yP8+lTLG0BZ247sGHbP+fxPtW7478Jt4Z1xZbFWNnOhljwP9Xg/MD+f/jwrBkkXUUWM5jWNgZCv8R9B/n1pkluwWOUCVFICn5oz0/A+ld94f8ay6aFgP7yL/nl3X/d/P/PWvPJJo41TYNpRcED09f8AP1qzbTLcECQZH/PQdCPf8M/h9aBH0b4b8ZRXltErSI425bDD5fYV2UE8c8QkjbKkV8w2F1cWxG13UMChdB157+np/wDWWvTvA/j+xmv20+d8yyMqLKxAQ4zkg0FKXRnqtFIGBxgg55FLSKCiiigAJwMmvOvEc8HiVWsg4kWWVYgscmCjZ45HIPeu3uLsMHiQK+QQRXJSeFtPsJb+/hl+w3N5ndcPJwjdioPApoTOai8P3vh7xhNpuj2x+wLZoWuZz8vmEHLMf4mPPFbVrotrp8d06yvJc3P+tuZvUdNq9AKo3HiW6lvjp2leVrF4MRloV2xwsB8zM2T+Q9uamTQL0N9s1a8Mkv8A3yiD+6q/5NMRd8C3FtpV5JpMt7PNc6g73KBv9XuXG/YOoB6/hXoNcd4et2fUop4rdBHGrKXdfmwfQ9ua7Gk9xoKKKKQwooooAKKKKACsvxN/yKmsf9eM3/oDVqVl+Jv+RU1j/rxm/wDQGoATwz/yKmj/APXjD/6LWtWsrwz/AMipo/8A14w/+gLWrQAUUUUAFFFFABRRRQAUUUUAZPiRimgXkg/gTcfp3rwq9udZ1C+FtplpJLgKXYZwgZtoJ9s19EPGksbRuoZGGGB6EVXXT7aOYSRwojBNg2qB8uc4pNDi7M860T4TR4S41++NzL1MMHyr+LdT+GK9EsNMsdKtxBYWkVvEP4Y1xn6+tWwMDiloSBu4gUA5rP1V+bSHJHmTgnjqFBb+grRrmdXus+IFjH/Ltasx+rnH8lpiOd1e4a41aXJyoPy+1Y+pTBI9nqOavTtuunf3rnr6Umds9BSZpFGcfE0uhXwYJuhb5mGcHPQc9gPbrXaQeNrOfTI7qJ5Ckvyo3ld8nqc+36ivIfFMjNIADgdzWp4Be41LTdT04QyvBGBMkgXKo/pn/aH8qETJdTvtV8yazS6R5YMTqzsMM5Ug5PT/AHRWvo09nfQ+S2QGJbaDh4zwcjoSO5+tYemausNqkd6rbAu3zdu4H/e9Kkk1nQYiVhmjkkJHyW43MTnjp0/Ggg6ufQrVmlngv7hZD/AkY259xiuI1KKO41IWN/d3F7Zr/rRbEKFcN0KjlsY/Sp9l/dXMs+o3c9lESvlwmX5QOep9TuOauw6VbW9tPKYx9nUfIGGMt6/rTsIVL/TdOiSaBL3ULqNP3CSoUSP6luB9etZumyXl3qzTXTlnLNJN8pA3cgKM9hSwXMdkxFxbSSwKQodDuxxjG305PNOuPF+kxW4e2SWcl9gSOJl+bpgkjil6jv0L/iJRcJYW6KHc+Y7LgH5Rt6g9Rux+VeZ+K/BjWNsLjSreVomOHjX5iCe/q27k+wFd7b2FzNdNrl/sW5bbHbxBuEGflQevPJrb1m5ttPlQSHa4RdypnOS3A455p7C3Pl+aaa3m8udXUqcfMMEfhVyyuzEQDyP74GRn6euf6V734p8I6f4t0mQCJUuSpMM2zBVvf/Cvm2QTWF3LA4KvE5R0PqDg0XCx2F1rAs9OK22PNk42l9wC9GP/ALL+LGo9NdpEMkbD7MPvg9UPoPWuejt2uJUlLsYmxgfxcdgK2bO88ooo2BB2z8gXv+Hq3ftTE0eveGPGk8DQrNPIzKAiPM247R/CfbucewzXsGk6xa6xaLNbvz/Eh6rXzAm2OBruAOXbaGUp9wdsL+WF/Ouz8Ia9dw6rbW1qJHuJOERW3fKPvbm/9CbpztFAJnvbOqKWcgKOpNYh1qC8uGghfKqO38QqnrcZ1vT5bOaWSGOVNreS+0j15rC0fQotKvPOVjJN5fkRImdsaZ6Aep45ppdymzuI4bYIHXbz3rnrvTNGmuVWTQdMvIpDl57t1LZ/4ErZP41bks5LmJrSKV1lb78iHhP8a0pND06eIxzWqSKSCQ3IJx1xS0A4nxHotnoVvPcaJpt5Da3I2XkenyiOPaQF3BFBOf8AdGasaZqNtd3CWssF00MMCbGZCsSngLGu7lsDq3t61U8UXUXhnW7Oxgtbub7ZE8zyW0pVl2si8gdR8/6Vz0dxeSX1pZ21/cv/AGhceSkjQt5kajcxBYnAPXkCqQr2PWNLtDE8k+8nzP4ew9MCtSmRRrFGsa52qMDNPqCgooooAKKKKACiiigArL8Tf8iprH/XjN/6A1alZfib/kVNY/68Zv8A0BqAE8M/8ipo/wD14w/+gLWrWV4Z/wCRU0f/AK8Yf/Ra1q0AFFFFABRRRQAUUUUAFFQXUvlQu22RvlPEf3vwrzq08UXclxJCtzPvjbaySnlTnvQFj0yiuOttXuXb5pDn1re07WIb2VrcnbcIMlT/ABD1FAGnRRRQAV58959p1TV7kEEGby1IbI2qNv8ASu+kYrG5HJAJArzO6KWAeEAgkkknuT3oBbmbdzFQ7e9czf3WCwT5jWzqN0iQnLgep9K4TVdXWMlU7/dH9TUs16FrR9AuvF+uQ2JEkVu8m2W4EZZU4zgn1wOM19B6Z4a0/RPDw0jTYRHCF6nks395j3Oa4z4X+JYprWPRpbSG24LROnBkbvu9T716f0FNGbdzyu5sPsWoOqjEUvzoPTPUVk6kv2QrNEBuHbHBHf8ASu68R2m3zcLkofNXjoD1/XNcLrTBrPNNjj2H2HjmwAEN4fJdTgrIu4D5Sc7vQYxn1Naa6j/bcKz2cqzx4zGw/wBXnjtnrz36YrzaR4suXCkn1qCx1a+8P6h52nujQupaeCT7rAAnP1pXE422PRLfTbl/3V0QUHfcWLf4VUmDaLqpWbypre6RnaCZsK2MDcP7rdvesTR/ifNqV6ltHokMMkhwJJ7v5F/DaM1t3GjzapFZX13cNJdXi4Zxwkf+wo7c5p7kao1YL/T7JRPpejD7W/AeW4Uoh6cYJ78cCsO4tLy7uH+2SSmaeUO80eQOnG3ngD8as2Ph+60C5WRRvEjBPLY8N9Pf/wCvWvJrGnRhkuLlLZ4+GjlBUj2x3/Ci2oXNHTEFpapGWJC5bJ/hFfPniHwZqcVze65Jbs9hPcNJEQOX3MSM46CvWde8RSTaa9vpUTC2b5bi8kVl+TuEX7341JY6zImlpvhaFGzEYm4K4HH04poLng0bE9ePlwwxj5fp2+neragIuckn+LA/i7D3PoOgo161XTdVmEAkEG/92zNuJ9892/lWh4S8Lal4zvDFC32awh4mucZC/wCyvqxoEX/C2n6lr2om2sIgwU7ZZOSkSnsT/M9T0Fe8+H9As9AshFboGlYfvZioDOf6D0FReHfD9h4d0uLT9Oh8uFOST9527sx7mtKWc7hHFyx44p7DHTTEuI4+WPGBVuztXV/Kjw07D55O0Y9BWLrGtWHhLSZb6/mVX+6MHkt/cX1NZ/gH4gDWLr7NdxJCJz+5CL0Pox9TxU7jPR7a2jtotiD3JPVjU9IKWgZ5z41mW3+Ifh2SRcxNZXaMPf5GH/oNZGvSyQavob2yCN/7ThBbvh/lP/oVdV41sIrjU9FuZHKiJpgcDqPKZv6VyPjGWRLKC8tiyywXMD9OmJB/hVLYl7nr0efLXd1wM041Hbqy28aucsFANSmpKEooooAKKKKACiiigArL8Tf8iprH/XjN/wCgNWpWX4m/5FTWP+vGb/0BqAE8M/8AIqaP/wBeMP8A6AtateZaH8U9Es9B022ktdQLxWkSErGmCQg/26v/APC3NAx/x56l/wB+o/8A4ugDqdc1qLQrEXM0MkoLbcJ2Pv6Vzf8AwsKOUfu7Qqe2TmuP8ZfEDRdX0qa3jt9SEh+4WYIqsBkEhW5+lcDpHjC1jgXz0uXOcZ2rz/49SvqPl6nvNv4ywTJcxfuRySg5H+NdNaXcF9bJcW8iyROMqyngivAIPHmmodjW92V6fcX/AOKq7p/xLs9Cna4sYr0wthpbZ1UI3uPm4PvTEe9UV59F8X9AkiST7HqQ3KGx5cf/AMXUn/C29A/59NS/79R//F0Ad1JGsi4YcV5ZrelQ6P4qmWFVWCYLIq5zjPX9Qa2f+Ft6B/z6al/36j/+LrkfF/xB0bUbiyuILe/UgMhDxoPfs3vSZUX0OhguBgFTyOtXkYTsksTmK4jOUcdj/hXmcHj7TlkfEN5yf7i+mf71aUPxE0tPmFve5P8AsL/8VQgaPY9K1VdQRopF8u6ix5kef1X1FadePQfEzSlKyrBfpOn3XEac+oPzdK37f4vaHNBFI1nqKlxnARDj/wAfpknoVcX430YtZHULZPnj5kwP4aq/8Lc0D/nz1L/v1H/8XSH4t6AwINnqWOhBij/+LoA8fv4tS1XV47OA7YZOS5PCjIBJ+mapXGiNp+oSRXEqzSxnG5TkHFdT4y8eaWt7YjQ7W5s41hlEieWqhtzAnox9K4X/AISK3e4kkkSdizeg/wAamxpe6Ont7i6tPs9/YNi4tJFlQeuO349K+idJ1GDWNJtdRtjmG4jEi+2e34V8waf4lsopcGK4KnttXp+deheBviZpWkWl3pk1vfPDHKJYdiKdofkry3rz+NUZvc9O8RRAW0d1jhD5cn+63H6HFeb69p/lWu+SVViaVUOT6mt+8+Kfh67s57Z7TUwskZUkRx8ZGP79eY618QLTU7GC2MFwpjO6RwigtjjH3unek9io7mrc+CLDUVP2a9ltXPQkb1/xqnpvgHUNN1g3OryRT6WsTfvLeTOWPAVgRnGCak0zxpplrbojQ3jYXGdi/wDxVazfEXR/sMsTW18Qy7TlE7/8CoQNtHK3eiwadcefbZWNWypBwR+Nd/4a8U6Xeae9rcJHIPvSWztgg/LlkyemWA5xzmvOb/xdYSRGLybnb3yq/wDxVcjqWp2+d8BnQ8EHABznI70BbQ+i7zVrG2XdY2FzLNggPcH5Y/xJP6elctcA3EXnXUsflyPu3NGXLngkKo5zjGOMCuF8A+OI9PS6tNSW5uUJ85HADMCScg5b1OfxNdcfG+hiXzls7sEDaP3a8Drj73rzQkyGbNzaY0e5yTgQtz36VSRbOy0W13xjiMNg8ksRyT6msnX/AB9pr6dHaW9vdqbhysjMqjCjkgfN3rGt/E9hq1+Bd/bUs4j88USqDIf7pO7haaQjUj8H/wDCX3SS3FsLfTVckuo2vJ6hfr616bpmlWum2kdpZW0cFvH92ONcCuVt/iLocKLGlpeqiDaqiJMAD0+amXnxQ0oK0cVtfAY5JROf/HqrYDsri6CsIYfmY8ZHf6VQ1rxBp3hHSZL7UJR5oGAq8sW7IvvXJw/EfSre3Mq216Z3H3ti/KPb5q8Y8U+K7nxTqj3lwXW3Q4hhz90f4nvU7jL2veKr/wAXaw11eHYi8QQK3yxL6Z9T3NdB4QuzZXcQlyuWBUKvPB6gf+zNXCWUsSTZbeBEu8lVGfovp9a3W1m3khgk8mRWk5MY+50xlucsenWmSz610jUVvrdQzfvgoYqeuD0JHatSvnbwd8To7KA+el0wtjgFVU7144IyACSepzXpK/F3QGVW+x6lyP8AnnH/APF0ikS/EVXlu/C8COV8/UvKbB6q0bqf51meOtHZfB91OyzoghbfIig+WMcOed2Pw49KZrfxD8O6rBb5ttRSa2uFuIZPJjOGTJI+/wBCAR+NQ6r8RdI1rRJNMl/tFIblNkzC3jLtERyB+8wGx3x+FAz0nSpTNpVrIZFl3RqRIpyGHY1eNedWnxS8NWVnFaW9jqSQwRqiKIo+FAwB9/2qf/hbmgf8+epf9+o//i6AO9orgf8Ahbmgf8+mpf8AfqP/AOLpf+Ft6B/z6al/36j/APi6AO9orgv+FuaB/wA+epf9+o//AIuk/wCFuaB/z56l/wB+o/8A4ugDvqK4H/hbmgf8+mpf9+o//i6P+FuaB/z56l/36j/+LoA76svxN/yKmsf9eM3/AKA1ct/wtvQP+fTUv+/Uf/xdZ+ufFPQ7vQdSto7XUQ8tpMilo0AB2H/boA//2Q==">
            <a:extLst>
              <a:ext uri="{FF2B5EF4-FFF2-40B4-BE49-F238E27FC236}">
                <a16:creationId xmlns:a16="http://schemas.microsoft.com/office/drawing/2014/main" id="{D2E25928-674C-4021-A8F4-20F1C49C50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C97CB927-17D8-40BB-995E-4DE935661053}"/>
              </a:ext>
            </a:extLst>
          </p:cNvPr>
          <p:cNvGraphicFramePr/>
          <p:nvPr/>
        </p:nvGraphicFramePr>
        <p:xfrm>
          <a:off x="107504" y="1538287"/>
          <a:ext cx="4356484" cy="3744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757" name="图表 5">
            <a:extLst>
              <a:ext uri="{FF2B5EF4-FFF2-40B4-BE49-F238E27FC236}">
                <a16:creationId xmlns:a16="http://schemas.microsoft.com/office/drawing/2014/main" id="{E9AD07BC-6585-4772-8E58-F516CE2B7F0A}"/>
              </a:ext>
            </a:extLst>
          </p:cNvPr>
          <p:cNvGraphicFramePr>
            <a:graphicFrameLocks/>
          </p:cNvGraphicFramePr>
          <p:nvPr/>
        </p:nvGraphicFramePr>
        <p:xfrm>
          <a:off x="4318399" y="1340768"/>
          <a:ext cx="4574081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2" r:id="rId4" imgW="4858933" imgH="4060288" progId="">
                  <p:embed/>
                </p:oleObj>
              </mc:Choice>
              <mc:Fallback>
                <p:oleObj r:id="rId4" imgW="4858933" imgH="4060288" progId="">
                  <p:embed/>
                  <p:pic>
                    <p:nvPicPr>
                      <p:cNvPr id="74757" name="图表 5">
                        <a:extLst>
                          <a:ext uri="{FF2B5EF4-FFF2-40B4-BE49-F238E27FC236}">
                            <a16:creationId xmlns:a16="http://schemas.microsoft.com/office/drawing/2014/main" id="{E9AD07BC-6585-4772-8E58-F516CE2B7F0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399" y="1340768"/>
                        <a:ext cx="4574081" cy="37444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8" name="矩形 3">
            <a:extLst>
              <a:ext uri="{FF2B5EF4-FFF2-40B4-BE49-F238E27FC236}">
                <a16:creationId xmlns:a16="http://schemas.microsoft.com/office/drawing/2014/main" id="{87B840A0-A91C-45FC-8567-EB1042583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276" y="5467068"/>
            <a:ext cx="3571875" cy="6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主要经济体制造业增加值占全球比重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数据来源：世界银行。</a:t>
            </a:r>
          </a:p>
        </p:txBody>
      </p:sp>
      <p:sp>
        <p:nvSpPr>
          <p:cNvPr id="74759" name="矩形 10">
            <a:extLst>
              <a:ext uri="{FF2B5EF4-FFF2-40B4-BE49-F238E27FC236}">
                <a16:creationId xmlns:a16="http://schemas.microsoft.com/office/drawing/2014/main" id="{C8A2DCF2-BB96-4B76-B88B-B92B034C1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884" y="5318393"/>
            <a:ext cx="390961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1997-2018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年主要经济体商品出口占全球比重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数据来源：世界银行。</a:t>
            </a:r>
          </a:p>
        </p:txBody>
      </p:sp>
    </p:spTree>
    <p:extLst>
      <p:ext uri="{BB962C8B-B14F-4D97-AF65-F5344CB8AC3E}">
        <p14:creationId xmlns:p14="http://schemas.microsoft.com/office/powerpoint/2010/main" val="4046580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1225BA-C94B-43F6-BC37-FAED69939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0574"/>
            <a:ext cx="9144000" cy="2736578"/>
          </a:xfrm>
        </p:spPr>
        <p:txBody>
          <a:bodyPr/>
          <a:lstStyle/>
          <a:p>
            <a:pPr algn="l">
              <a:defRPr/>
            </a:pPr>
            <a:r>
              <a:rPr lang="zh-CN" altLang="en-US" sz="4400" dirty="0">
                <a:solidFill>
                  <a:srgbClr val="92D050"/>
                </a:solidFill>
              </a:rPr>
              <a:t> 二、大国经济特征与中国产业发展</a:t>
            </a:r>
          </a:p>
        </p:txBody>
      </p:sp>
    </p:spTree>
    <p:extLst>
      <p:ext uri="{BB962C8B-B14F-4D97-AF65-F5344CB8AC3E}">
        <p14:creationId xmlns:p14="http://schemas.microsoft.com/office/powerpoint/2010/main" val="191869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3024FC-E80A-4D6D-9DF5-594D9CD1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solidFill>
                  <a:srgbClr val="92D050"/>
                </a:solidFill>
              </a:rPr>
              <a:t>交流提纲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F1BF232-382B-4EB8-9C38-9FF156FD35AE}"/>
              </a:ext>
            </a:extLst>
          </p:cNvPr>
          <p:cNvGrpSpPr>
            <a:grpSpLocks/>
          </p:cNvGrpSpPr>
          <p:nvPr/>
        </p:nvGrpSpPr>
        <p:grpSpPr bwMode="auto">
          <a:xfrm>
            <a:off x="55006" y="2532438"/>
            <a:ext cx="8971313" cy="798464"/>
            <a:chOff x="108" y="147"/>
            <a:chExt cx="6002" cy="288"/>
          </a:xfrm>
          <a:gradFill>
            <a:gsLst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35200B1A-931D-4958-AFE6-1A67EE0CF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147"/>
              <a:ext cx="6002" cy="288"/>
            </a:xfrm>
            <a:prstGeom prst="roundRect">
              <a:avLst>
                <a:gd name="adj" fmla="val 50000"/>
              </a:avLst>
            </a:prstGeom>
            <a:grpFill/>
            <a:ln w="19050" cap="rnd" cmpd="sng">
              <a:solidFill>
                <a:srgbClr val="142D66"/>
              </a:solidFill>
              <a:prstDash val="sysDot"/>
              <a:round/>
              <a:headEnd/>
              <a:tailEnd/>
            </a:ln>
            <a:effectLst>
              <a:outerShdw dist="107763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solidFill>
                  <a:prstClr val="black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E14DA50E-CFB4-4EB3-924E-EE04DEC64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" y="147"/>
              <a:ext cx="5796" cy="233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kern="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二、大国经济特征与中国产业发展</a:t>
              </a:r>
              <a:endParaRPr lang="zh-CN" altLang="en-US" sz="2800" b="1" spc="3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dobe 黑体 Std R"/>
              </a:endParaRPr>
            </a:p>
          </p:txBody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C3396BDA-4603-4664-9C3A-8F6DC066DF85}"/>
              </a:ext>
            </a:extLst>
          </p:cNvPr>
          <p:cNvGrpSpPr>
            <a:grpSpLocks/>
          </p:cNvGrpSpPr>
          <p:nvPr/>
        </p:nvGrpSpPr>
        <p:grpSpPr bwMode="auto">
          <a:xfrm>
            <a:off x="34543" y="3841034"/>
            <a:ext cx="8991776" cy="660280"/>
            <a:chOff x="54" y="-23"/>
            <a:chExt cx="6056" cy="311"/>
          </a:xfrm>
          <a:solidFill>
            <a:schemeClr val="bg1"/>
          </a:solidFill>
        </p:grpSpPr>
        <p:sp>
          <p:nvSpPr>
            <p:cNvPr id="16" name="AutoShape 5">
              <a:extLst>
                <a:ext uri="{FF2B5EF4-FFF2-40B4-BE49-F238E27FC236}">
                  <a16:creationId xmlns:a16="http://schemas.microsoft.com/office/drawing/2014/main" id="{4B8A3E35-8641-4F70-8F9B-74E1560AB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" y="0"/>
              <a:ext cx="6056" cy="28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 w="19050" cap="rnd" cmpd="sng">
              <a:solidFill>
                <a:srgbClr val="142D66"/>
              </a:solidFill>
              <a:prstDash val="sysDot"/>
              <a:round/>
              <a:headEnd/>
              <a:tailEnd/>
            </a:ln>
            <a:effectLst>
              <a:outerShdw dist="107763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solidFill>
                  <a:prstClr val="black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8284C870-5D75-4278-A2CC-3BF6DD057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" y="-23"/>
              <a:ext cx="5987" cy="30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kern="0" dirty="0">
                  <a:solidFill>
                    <a:srgbClr val="FF0000"/>
                  </a:solidFill>
                  <a:latin typeface="Arial"/>
                  <a:ea typeface="宋体"/>
                </a:rPr>
                <a:t> </a:t>
              </a:r>
              <a:r>
                <a:rPr lang="zh-CN" altLang="en-US" sz="3600" b="1" kern="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三、中国产业发展的“陷阱” 与“高墙”</a:t>
              </a:r>
            </a:p>
          </p:txBody>
        </p:sp>
      </p:grpSp>
      <p:grpSp>
        <p:nvGrpSpPr>
          <p:cNvPr id="18" name="Group 3">
            <a:extLst>
              <a:ext uri="{FF2B5EF4-FFF2-40B4-BE49-F238E27FC236}">
                <a16:creationId xmlns:a16="http://schemas.microsoft.com/office/drawing/2014/main" id="{A4F55A6E-BC3A-4C8A-A931-0535CE5A3ACB}"/>
              </a:ext>
            </a:extLst>
          </p:cNvPr>
          <p:cNvGrpSpPr>
            <a:grpSpLocks/>
          </p:cNvGrpSpPr>
          <p:nvPr/>
        </p:nvGrpSpPr>
        <p:grpSpPr bwMode="auto">
          <a:xfrm>
            <a:off x="60881" y="5242546"/>
            <a:ext cx="9022238" cy="649664"/>
            <a:chOff x="-46" y="262"/>
            <a:chExt cx="6056" cy="306"/>
          </a:xfrm>
          <a:solidFill>
            <a:schemeClr val="bg1"/>
          </a:solidFill>
        </p:grpSpPr>
        <p:sp>
          <p:nvSpPr>
            <p:cNvPr id="19" name="AutoShape 5">
              <a:extLst>
                <a:ext uri="{FF2B5EF4-FFF2-40B4-BE49-F238E27FC236}">
                  <a16:creationId xmlns:a16="http://schemas.microsoft.com/office/drawing/2014/main" id="{5EF1404A-7347-4140-B85C-10029E02E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6" y="262"/>
              <a:ext cx="6056" cy="288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 w="19050" cap="rnd" cmpd="sng">
              <a:solidFill>
                <a:srgbClr val="142D66"/>
              </a:solidFill>
              <a:prstDash val="sysDot"/>
              <a:round/>
              <a:headEnd/>
              <a:tailEnd/>
            </a:ln>
            <a:effectLst>
              <a:outerShdw dist="107763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solidFill>
                  <a:prstClr val="black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0" name="Rectangle 6">
              <a:extLst>
                <a:ext uri="{FF2B5EF4-FFF2-40B4-BE49-F238E27FC236}">
                  <a16:creationId xmlns:a16="http://schemas.microsoft.com/office/drawing/2014/main" id="{F7B0CB41-D337-45D2-872C-EEC601764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" y="264"/>
              <a:ext cx="5943" cy="30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kern="0" dirty="0">
                  <a:solidFill>
                    <a:srgbClr val="FF0000"/>
                  </a:solidFill>
                  <a:latin typeface="Arial"/>
                  <a:ea typeface="宋体"/>
                </a:rPr>
                <a:t> </a:t>
              </a:r>
              <a:r>
                <a:rPr lang="zh-CN" altLang="en-US" sz="3600" b="1" kern="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四、大国产业发展的战略</a:t>
              </a:r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47343823-D7E0-4312-B435-8663FDE5ACE9}"/>
              </a:ext>
            </a:extLst>
          </p:cNvPr>
          <p:cNvGrpSpPr>
            <a:grpSpLocks/>
          </p:cNvGrpSpPr>
          <p:nvPr/>
        </p:nvGrpSpPr>
        <p:grpSpPr bwMode="auto">
          <a:xfrm>
            <a:off x="55007" y="1247574"/>
            <a:ext cx="8971313" cy="798464"/>
            <a:chOff x="108" y="147"/>
            <a:chExt cx="6002" cy="288"/>
          </a:xfrm>
          <a:gradFill>
            <a:gsLst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2" name="AutoShape 5">
              <a:extLst>
                <a:ext uri="{FF2B5EF4-FFF2-40B4-BE49-F238E27FC236}">
                  <a16:creationId xmlns:a16="http://schemas.microsoft.com/office/drawing/2014/main" id="{0BDF944E-7AA8-47EF-871F-A2CA92ECF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147"/>
              <a:ext cx="6002" cy="288"/>
            </a:xfrm>
            <a:prstGeom prst="roundRect">
              <a:avLst>
                <a:gd name="adj" fmla="val 50000"/>
              </a:avLst>
            </a:prstGeom>
            <a:grpFill/>
            <a:ln w="19050" cap="rnd" cmpd="sng">
              <a:solidFill>
                <a:srgbClr val="142D66"/>
              </a:solidFill>
              <a:prstDash val="sysDot"/>
              <a:round/>
              <a:headEnd/>
              <a:tailEnd/>
            </a:ln>
            <a:effectLst>
              <a:outerShdw dist="107763" dir="2700000" algn="ctr" rotWithShape="0">
                <a:schemeClr val="bg1">
                  <a:alpha val="50000"/>
                </a:scheme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solidFill>
                  <a:prstClr val="black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3" name="Rectangle 6">
              <a:extLst>
                <a:ext uri="{FF2B5EF4-FFF2-40B4-BE49-F238E27FC236}">
                  <a16:creationId xmlns:a16="http://schemas.microsoft.com/office/drawing/2014/main" id="{6ABCE715-2FEB-4EF5-B787-0C6789C1F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" y="147"/>
              <a:ext cx="5796" cy="233"/>
            </a:xfrm>
            <a:prstGeom prst="rect">
              <a:avLst/>
            </a:prstGeom>
            <a:grp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kern="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一、发展中大国背景与产业复兴</a:t>
              </a:r>
              <a:endParaRPr lang="zh-CN" altLang="en-US" sz="2800" b="1" spc="3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dobe 黑体 Std R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C68CFF-9C10-4F8B-B66E-9361423B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86"/>
            <a:ext cx="9144000" cy="752778"/>
          </a:xfrm>
        </p:spPr>
        <p:txBody>
          <a:bodyPr/>
          <a:lstStyle/>
          <a:p>
            <a:r>
              <a:rPr lang="zh-CN" altLang="en-US" dirty="0">
                <a:solidFill>
                  <a:srgbClr val="FFFFFF"/>
                </a:solidFill>
              </a:rPr>
              <a:t>（一）大国经济的特征与效应</a:t>
            </a:r>
            <a:endParaRPr lang="zh-CN" alt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CB3847C-9FD3-45D0-8DD4-D9695BAF87B9}"/>
              </a:ext>
            </a:extLst>
          </p:cNvPr>
          <p:cNvSpPr>
            <a:spLocks/>
          </p:cNvSpPr>
          <p:nvPr/>
        </p:nvSpPr>
        <p:spPr bwMode="auto">
          <a:xfrm>
            <a:off x="1235140" y="2109884"/>
            <a:ext cx="1440839" cy="89177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0" y="756"/>
              </a:cxn>
              <a:cxn ang="0">
                <a:pos x="1311" y="756"/>
              </a:cxn>
            </a:cxnLst>
            <a:rect l="0" t="0" r="r" b="b"/>
            <a:pathLst>
              <a:path w="1311" h="756">
                <a:moveTo>
                  <a:pt x="0" y="0"/>
                </a:moveTo>
                <a:lnTo>
                  <a:pt x="600" y="756"/>
                </a:lnTo>
                <a:lnTo>
                  <a:pt x="1311" y="756"/>
                </a:ln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7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1088AD5-F4F0-4946-8236-331804075E02}"/>
              </a:ext>
            </a:extLst>
          </p:cNvPr>
          <p:cNvSpPr>
            <a:spLocks/>
          </p:cNvSpPr>
          <p:nvPr/>
        </p:nvSpPr>
        <p:spPr bwMode="auto">
          <a:xfrm rot="10800000">
            <a:off x="1922904" y="4265049"/>
            <a:ext cx="1440839" cy="89177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00" y="756"/>
              </a:cxn>
              <a:cxn ang="0">
                <a:pos x="1311" y="756"/>
              </a:cxn>
            </a:cxnLst>
            <a:rect l="0" t="0" r="r" b="b"/>
            <a:pathLst>
              <a:path w="1311" h="756">
                <a:moveTo>
                  <a:pt x="0" y="0"/>
                </a:moveTo>
                <a:lnTo>
                  <a:pt x="600" y="756"/>
                </a:lnTo>
                <a:lnTo>
                  <a:pt x="1311" y="756"/>
                </a:ln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7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A6514EE-CF51-4848-A104-5D6CA62D0700}"/>
              </a:ext>
            </a:extLst>
          </p:cNvPr>
          <p:cNvSpPr>
            <a:spLocks/>
          </p:cNvSpPr>
          <p:nvPr/>
        </p:nvSpPr>
        <p:spPr bwMode="auto">
          <a:xfrm>
            <a:off x="125976" y="3058942"/>
            <a:ext cx="1701311" cy="538163"/>
          </a:xfrm>
          <a:custGeom>
            <a:avLst/>
            <a:gdLst/>
            <a:ahLst/>
            <a:cxnLst>
              <a:cxn ang="0">
                <a:pos x="0" y="452"/>
              </a:cxn>
              <a:cxn ang="0">
                <a:pos x="1222" y="452"/>
              </a:cxn>
              <a:cxn ang="0">
                <a:pos x="1548" y="0"/>
              </a:cxn>
            </a:cxnLst>
            <a:rect l="0" t="0" r="r" b="b"/>
            <a:pathLst>
              <a:path w="1548" h="452">
                <a:moveTo>
                  <a:pt x="0" y="452"/>
                </a:moveTo>
                <a:lnTo>
                  <a:pt x="1222" y="452"/>
                </a:lnTo>
                <a:lnTo>
                  <a:pt x="1548" y="0"/>
                </a:ln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7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2F3F511-092C-4A96-8B04-73EBD465B444}"/>
              </a:ext>
            </a:extLst>
          </p:cNvPr>
          <p:cNvSpPr>
            <a:spLocks/>
          </p:cNvSpPr>
          <p:nvPr/>
        </p:nvSpPr>
        <p:spPr bwMode="auto">
          <a:xfrm rot="10800000">
            <a:off x="2794441" y="3700690"/>
            <a:ext cx="1701311" cy="538163"/>
          </a:xfrm>
          <a:custGeom>
            <a:avLst/>
            <a:gdLst/>
            <a:ahLst/>
            <a:cxnLst>
              <a:cxn ang="0">
                <a:pos x="0" y="452"/>
              </a:cxn>
              <a:cxn ang="0">
                <a:pos x="1222" y="452"/>
              </a:cxn>
              <a:cxn ang="0">
                <a:pos x="1548" y="0"/>
              </a:cxn>
            </a:cxnLst>
            <a:rect l="0" t="0" r="r" b="b"/>
            <a:pathLst>
              <a:path w="1548" h="452">
                <a:moveTo>
                  <a:pt x="0" y="452"/>
                </a:moveTo>
                <a:lnTo>
                  <a:pt x="1222" y="452"/>
                </a:lnTo>
                <a:lnTo>
                  <a:pt x="1548" y="0"/>
                </a:ln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7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A3B1BB3-D169-4156-BE29-7EFD39E91321}"/>
              </a:ext>
            </a:extLst>
          </p:cNvPr>
          <p:cNvSpPr>
            <a:spLocks/>
          </p:cNvSpPr>
          <p:nvPr/>
        </p:nvSpPr>
        <p:spPr bwMode="auto">
          <a:xfrm>
            <a:off x="2792242" y="2107634"/>
            <a:ext cx="675909" cy="1456134"/>
          </a:xfrm>
          <a:custGeom>
            <a:avLst/>
            <a:gdLst/>
            <a:ahLst/>
            <a:cxnLst>
              <a:cxn ang="0">
                <a:pos x="615" y="0"/>
              </a:cxn>
              <a:cxn ang="0">
                <a:pos x="0" y="763"/>
              </a:cxn>
              <a:cxn ang="0">
                <a:pos x="326" y="1223"/>
              </a:cxn>
            </a:cxnLst>
            <a:rect l="0" t="0" r="r" b="b"/>
            <a:pathLst>
              <a:path w="615" h="1223">
                <a:moveTo>
                  <a:pt x="615" y="0"/>
                </a:moveTo>
                <a:lnTo>
                  <a:pt x="0" y="763"/>
                </a:lnTo>
                <a:lnTo>
                  <a:pt x="326" y="1223"/>
                </a:ln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7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2C16100-B16B-4BD0-B959-B7283B04CA44}"/>
              </a:ext>
            </a:extLst>
          </p:cNvPr>
          <p:cNvSpPr>
            <a:spLocks/>
          </p:cNvSpPr>
          <p:nvPr/>
        </p:nvSpPr>
        <p:spPr bwMode="auto">
          <a:xfrm rot="10800000">
            <a:off x="1157973" y="3691165"/>
            <a:ext cx="675908" cy="1456134"/>
          </a:xfrm>
          <a:custGeom>
            <a:avLst/>
            <a:gdLst/>
            <a:ahLst/>
            <a:cxnLst>
              <a:cxn ang="0">
                <a:pos x="615" y="0"/>
              </a:cxn>
              <a:cxn ang="0">
                <a:pos x="0" y="763"/>
              </a:cxn>
              <a:cxn ang="0">
                <a:pos x="326" y="1223"/>
              </a:cxn>
            </a:cxnLst>
            <a:rect l="0" t="0" r="r" b="b"/>
            <a:pathLst>
              <a:path w="615" h="1223">
                <a:moveTo>
                  <a:pt x="615" y="0"/>
                </a:moveTo>
                <a:lnTo>
                  <a:pt x="0" y="763"/>
                </a:lnTo>
                <a:lnTo>
                  <a:pt x="326" y="1223"/>
                </a:ln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7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C47D6-2E96-474B-89B7-50A627D093A8}"/>
              </a:ext>
            </a:extLst>
          </p:cNvPr>
          <p:cNvSpPr txBox="1"/>
          <p:nvPr/>
        </p:nvSpPr>
        <p:spPr>
          <a:xfrm>
            <a:off x="1721193" y="3298017"/>
            <a:ext cx="11881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大国经济的</a:t>
            </a:r>
            <a:endParaRPr kumimoji="0" lang="en-US" altLang="zh-CN" sz="13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  </a:t>
            </a: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主要特征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10F50-F825-4F36-A2FB-6FD780B3B9B6}"/>
              </a:ext>
            </a:extLst>
          </p:cNvPr>
          <p:cNvSpPr txBox="1"/>
          <p:nvPr/>
        </p:nvSpPr>
        <p:spPr>
          <a:xfrm>
            <a:off x="1721193" y="2271903"/>
            <a:ext cx="11881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面积大、人口多、资源丰富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30BC62-4527-4597-9F19-D84AC81DF286}"/>
              </a:ext>
            </a:extLst>
          </p:cNvPr>
          <p:cNvSpPr txBox="1"/>
          <p:nvPr/>
        </p:nvSpPr>
        <p:spPr>
          <a:xfrm>
            <a:off x="263031" y="2865969"/>
            <a:ext cx="11881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国内市场</a:t>
            </a:r>
            <a:endParaRPr kumimoji="0" lang="en-US" altLang="zh-CN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itchFamily="2" charset="-122"/>
              <a:ea typeface="黑体" pitchFamily="2" charset="-122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潜力大（市场购买力）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9AB6F-E011-4C34-B543-77152B826CB4}"/>
              </a:ext>
            </a:extLst>
          </p:cNvPr>
          <p:cNvSpPr txBox="1"/>
          <p:nvPr/>
        </p:nvSpPr>
        <p:spPr>
          <a:xfrm>
            <a:off x="3179355" y="2919974"/>
            <a:ext cx="11881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经济规模大（</a:t>
            </a:r>
            <a:r>
              <a:rPr kumimoji="0" lang="en-US" altLang="zh-CN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GDP</a:t>
            </a: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）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E1128E-1E74-416E-B05F-0DC6D093FC4A}"/>
              </a:ext>
            </a:extLst>
          </p:cNvPr>
          <p:cNvSpPr txBox="1"/>
          <p:nvPr/>
        </p:nvSpPr>
        <p:spPr>
          <a:xfrm>
            <a:off x="209025" y="4000095"/>
            <a:ext cx="118813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国际经济的影响力（</a:t>
            </a:r>
            <a:r>
              <a:rPr kumimoji="0" lang="en-US" altLang="zh-CN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FDI</a:t>
            </a: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、</a:t>
            </a:r>
            <a:r>
              <a:rPr kumimoji="0" lang="en-US" altLang="zh-CN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OFDI</a:t>
            </a: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）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2244E-B86D-44BC-B097-8A29FD041F51}"/>
              </a:ext>
            </a:extLst>
          </p:cNvPr>
          <p:cNvSpPr txBox="1"/>
          <p:nvPr/>
        </p:nvSpPr>
        <p:spPr>
          <a:xfrm>
            <a:off x="1667187" y="4540155"/>
            <a:ext cx="11881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产业、技术、区域的梯度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9A08C6-3A5B-4057-B014-CBFC67A06F73}"/>
              </a:ext>
            </a:extLst>
          </p:cNvPr>
          <p:cNvSpPr txBox="1"/>
          <p:nvPr/>
        </p:nvSpPr>
        <p:spPr>
          <a:xfrm>
            <a:off x="3287367" y="4054100"/>
            <a:ext cx="11881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itchFamily="2" charset="-122"/>
                <a:ea typeface="黑体" pitchFamily="2" charset="-122"/>
                <a:cs typeface="+mn-cs"/>
              </a:rPr>
              <a:t>资本的影响力</a:t>
            </a:r>
          </a:p>
        </p:txBody>
      </p:sp>
      <p:sp>
        <p:nvSpPr>
          <p:cNvPr id="34" name="矩形 5">
            <a:extLst>
              <a:ext uri="{FF2B5EF4-FFF2-40B4-BE49-F238E27FC236}">
                <a16:creationId xmlns:a16="http://schemas.microsoft.com/office/drawing/2014/main" id="{5949F633-BF4A-466D-9748-267C7880D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76" y="814843"/>
            <a:ext cx="8941058" cy="90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150"/>
              </a:spcAft>
              <a:buClr>
                <a:srgbClr val="65AAE9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大国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总量优势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产业配套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优势：高度复杂制造、重大装备、军民融合。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900"/>
              </a:spcBef>
              <a:spcAft>
                <a:spcPts val="150"/>
              </a:spcAft>
              <a:buClr>
                <a:srgbClr val="65AAE9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大市场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与生产的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规模经济性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：中国发展较快的产业无一不是利用了这一优势（</a:t>
            </a:r>
            <a:r>
              <a:rPr kumimoji="0" lang="zh-CN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高铁、支付宝、网购</a:t>
            </a: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……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C558761-0FF2-47A9-876F-2BCE8BF56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573" y="2341013"/>
            <a:ext cx="4643370" cy="317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09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zh-CN" altLang="en-US" dirty="0">
                <a:solidFill>
                  <a:srgbClr val="FFFFFF"/>
                </a:solidFill>
              </a:rPr>
              <a:t>（一）大国经济的特征与效应</a:t>
            </a:r>
            <a:endParaRPr lang="zh-CN" altLang="en-US" dirty="0"/>
          </a:p>
        </p:txBody>
      </p:sp>
      <p:pic>
        <p:nvPicPr>
          <p:cNvPr id="34820" name="Picture 4" descr="c:\documents and settings\administrator\application data\360se6\User Data\temp\index_clip_image002_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4267200" cy="2657476"/>
          </a:xfrm>
          <a:prstGeom prst="rect">
            <a:avLst/>
          </a:prstGeom>
          <a:noFill/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947099"/>
              </p:ext>
            </p:extLst>
          </p:nvPr>
        </p:nvGraphicFramePr>
        <p:xfrm>
          <a:off x="4572000" y="908721"/>
          <a:ext cx="4572000" cy="6040824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19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FFFFFF"/>
                          </a:solidFill>
                        </a:rPr>
                        <a:t>排名（</a:t>
                      </a:r>
                      <a:r>
                        <a:rPr lang="en-US" altLang="zh-CN" sz="1600" b="1" dirty="0">
                          <a:solidFill>
                            <a:srgbClr val="FFFFFF"/>
                          </a:solidFill>
                        </a:rPr>
                        <a:t>2018</a:t>
                      </a:r>
                      <a:r>
                        <a:rPr lang="zh-CN" altLang="en-US" sz="1600" b="1" dirty="0">
                          <a:solidFill>
                            <a:srgbClr val="FFFFFF"/>
                          </a:solidFill>
                        </a:rPr>
                        <a:t>）</a:t>
                      </a:r>
                    </a:p>
                  </a:txBody>
                  <a:tcPr marL="25515" marR="25515" marT="20412" marB="20412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rgbClr val="FFFFFF"/>
                          </a:solidFill>
                        </a:rPr>
                        <a:t>国家或地区</a:t>
                      </a:r>
                    </a:p>
                  </a:txBody>
                  <a:tcPr marL="25515" marR="25515" marT="20412" marB="20412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FFFF"/>
                          </a:solidFill>
                        </a:rPr>
                        <a:t>GDP</a:t>
                      </a:r>
                      <a:r>
                        <a:rPr lang="zh-CN" altLang="en-US" sz="1600" b="1" dirty="0">
                          <a:solidFill>
                            <a:srgbClr val="FFFFFF"/>
                          </a:solidFill>
                        </a:rPr>
                        <a:t>总量</a:t>
                      </a:r>
                      <a:r>
                        <a:rPr lang="en-US" altLang="zh-CN" sz="1600" b="1" dirty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zh-CN" altLang="en-US" sz="1600" b="1" dirty="0">
                          <a:solidFill>
                            <a:srgbClr val="FFFFFF"/>
                          </a:solidFill>
                        </a:rPr>
                        <a:t>万亿美元</a:t>
                      </a:r>
                      <a:r>
                        <a:rPr lang="en-US" altLang="zh-CN" sz="1600" b="1" dirty="0">
                          <a:solidFill>
                            <a:srgbClr val="FFFFFF"/>
                          </a:solidFill>
                        </a:rPr>
                        <a:t>)</a:t>
                      </a:r>
                    </a:p>
                  </a:txBody>
                  <a:tcPr marL="25515" marR="25515" marT="20412" marB="20412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58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1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/>
                        <a:t>美国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20.513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58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2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/>
                        <a:t>中国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13.457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58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>
                          <a:solidFill>
                            <a:srgbClr val="FF0000"/>
                          </a:solidFill>
                        </a:rPr>
                        <a:t>日本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5.071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58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4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/>
                        <a:t>德国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4.029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58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5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英国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2.809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58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6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/>
                        <a:t>法国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2.795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721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7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印度</a:t>
                      </a:r>
                    </a:p>
                    <a:p>
                      <a:pPr marL="0" algn="l" defTabSz="914400" rtl="0" eaLnBrk="1" latinLnBrk="0" hangingPunct="1"/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2.69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43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意大利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2.087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58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9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巴西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1.909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721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10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加拿大</a:t>
                      </a:r>
                    </a:p>
                    <a:p>
                      <a:pPr marL="0" algn="l" defTabSz="914400" rtl="0" eaLnBrk="1" latinLnBrk="0" hangingPunct="1"/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1.734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009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11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韩国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1.656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0721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/>
                        <a:t>12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俄罗斯</a:t>
                      </a:r>
                    </a:p>
                    <a:p>
                      <a:pPr marL="0" algn="l" defTabSz="914400" rtl="0" eaLnBrk="1" latinLnBrk="0" hangingPunct="1"/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1.576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9267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13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西班牙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1.437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255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14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澳大利亚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1.428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58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/>
                        <a:t>15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CN" alt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墨西哥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1.199</a:t>
                      </a:r>
                    </a:p>
                  </a:txBody>
                  <a:tcPr marL="30618" marR="30618" marT="15309" marB="15309" anchor="ctr">
                    <a:lnL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6D8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5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D91EF226-9060-4EC2-A73D-A34C4BD338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37505"/>
              </p:ext>
            </p:extLst>
          </p:nvPr>
        </p:nvGraphicFramePr>
        <p:xfrm>
          <a:off x="0" y="3717032"/>
          <a:ext cx="4518720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5DB04F-6368-4F2A-A3A3-403643955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宋体" pitchFamily="2" charset="-122"/>
              </a:rPr>
              <a:t>（一）发展中大国经济的效应</a:t>
            </a:r>
            <a:endParaRPr lang="zh-CN" altLang="en-US" dirty="0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1560C254-0F98-4FE6-AAC2-75A8F5369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350" y="2993330"/>
            <a:ext cx="1797050" cy="1555750"/>
          </a:xfrm>
          <a:prstGeom prst="triangle">
            <a:avLst>
              <a:gd name="adj" fmla="val 50000"/>
            </a:avLst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发展中大国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的发展优势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F2F5252-CAE7-4059-BA03-AA384C8A8C2B}"/>
              </a:ext>
            </a:extLst>
          </p:cNvPr>
          <p:cNvSpPr>
            <a:spLocks/>
          </p:cNvSpPr>
          <p:nvPr/>
        </p:nvSpPr>
        <p:spPr bwMode="auto">
          <a:xfrm>
            <a:off x="328836" y="2183408"/>
            <a:ext cx="2203450" cy="3138488"/>
          </a:xfrm>
          <a:custGeom>
            <a:avLst/>
            <a:gdLst>
              <a:gd name="T0" fmla="*/ 0 w 986"/>
              <a:gd name="T1" fmla="*/ 3138488 h 1404"/>
              <a:gd name="T2" fmla="*/ 1819075 w 986"/>
              <a:gd name="T3" fmla="*/ 0 h 1404"/>
              <a:gd name="T4" fmla="*/ 2203450 w 986"/>
              <a:gd name="T5" fmla="*/ 735443 h 14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6" h="1404">
                <a:moveTo>
                  <a:pt x="0" y="1404"/>
                </a:moveTo>
                <a:lnTo>
                  <a:pt x="814" y="0"/>
                </a:lnTo>
                <a:lnTo>
                  <a:pt x="986" y="329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A9B1A7-BCED-4998-96B1-79D90368BAA7}"/>
              </a:ext>
            </a:extLst>
          </p:cNvPr>
          <p:cNvSpPr>
            <a:spLocks/>
          </p:cNvSpPr>
          <p:nvPr/>
        </p:nvSpPr>
        <p:spPr bwMode="auto">
          <a:xfrm>
            <a:off x="765398" y="4521796"/>
            <a:ext cx="3627438" cy="630237"/>
          </a:xfrm>
          <a:custGeom>
            <a:avLst/>
            <a:gdLst>
              <a:gd name="T0" fmla="*/ 3627438 w 1623"/>
              <a:gd name="T1" fmla="*/ 630237 h 281"/>
              <a:gd name="T2" fmla="*/ 0 w 1623"/>
              <a:gd name="T3" fmla="*/ 621266 h 281"/>
              <a:gd name="T4" fmla="*/ 388894 w 1623"/>
              <a:gd name="T5" fmla="*/ 0 h 2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23" h="281">
                <a:moveTo>
                  <a:pt x="1623" y="281"/>
                </a:moveTo>
                <a:lnTo>
                  <a:pt x="0" y="277"/>
                </a:lnTo>
                <a:lnTo>
                  <a:pt x="174" y="0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A273901-1DFF-4710-8766-B06EF33E2647}"/>
              </a:ext>
            </a:extLst>
          </p:cNvPr>
          <p:cNvSpPr>
            <a:spLocks/>
          </p:cNvSpPr>
          <p:nvPr/>
        </p:nvSpPr>
        <p:spPr bwMode="auto">
          <a:xfrm>
            <a:off x="2195736" y="1700808"/>
            <a:ext cx="1806575" cy="3148013"/>
          </a:xfrm>
          <a:custGeom>
            <a:avLst/>
            <a:gdLst>
              <a:gd name="T0" fmla="*/ 0 w 808"/>
              <a:gd name="T1" fmla="*/ 0 h 1408"/>
              <a:gd name="T2" fmla="*/ 1806575 w 808"/>
              <a:gd name="T3" fmla="*/ 3148013 h 1408"/>
              <a:gd name="T4" fmla="*/ 961420 w 808"/>
              <a:gd name="T5" fmla="*/ 3145777 h 14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08" h="1408">
                <a:moveTo>
                  <a:pt x="0" y="0"/>
                </a:moveTo>
                <a:lnTo>
                  <a:pt x="808" y="1408"/>
                </a:lnTo>
                <a:lnTo>
                  <a:pt x="430" y="1407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12">
            <a:extLst>
              <a:ext uri="{FF2B5EF4-FFF2-40B4-BE49-F238E27FC236}">
                <a16:creationId xmlns:a16="http://schemas.microsoft.com/office/drawing/2014/main" id="{7B273EA7-01E6-4A2B-B86B-9B271EB9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561" y="5285383"/>
            <a:ext cx="116217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8275" indent="-166688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" indent="-188913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1175" indent="-150813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24138" indent="4763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813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5385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957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4529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330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66B7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发展视角：</a:t>
            </a:r>
            <a:endParaRPr kumimoji="1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366B7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330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后发优势</a:t>
            </a:r>
            <a:endParaRPr kumimoji="1" lang="en-US" altLang="de-DE" sz="1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12">
            <a:extLst>
              <a:ext uri="{FF2B5EF4-FFF2-40B4-BE49-F238E27FC236}">
                <a16:creationId xmlns:a16="http://schemas.microsoft.com/office/drawing/2014/main" id="{EF0181AC-2FAF-4449-BA9A-DB8C949D4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059" y="1587571"/>
            <a:ext cx="135453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8275" indent="-166688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" indent="-188913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1175" indent="-150813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24138" indent="4763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813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5385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957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4529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330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66B7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禀赋视角：</a:t>
            </a:r>
            <a:endParaRPr kumimoji="1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366B7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330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比较优势</a:t>
            </a:r>
            <a:endParaRPr kumimoji="1" lang="en-US" altLang="de-DE" sz="1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ext12">
            <a:extLst>
              <a:ext uri="{FF2B5EF4-FFF2-40B4-BE49-F238E27FC236}">
                <a16:creationId xmlns:a16="http://schemas.microsoft.com/office/drawing/2014/main" id="{A5369330-D572-47BC-98FA-E56B2A369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1810" y="4549080"/>
            <a:ext cx="116217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8275" indent="-166688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" indent="-188913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1175" indent="-150813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24138" indent="4763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813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5385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957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4529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330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66B7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规模视角：</a:t>
            </a:r>
            <a:endParaRPr kumimoji="1" lang="en-US" altLang="zh-CN" sz="1800" b="1" i="0" u="none" strike="noStrike" kern="0" cap="none" spc="0" normalizeH="0" baseline="0" noProof="0" dirty="0">
              <a:ln>
                <a:noFill/>
              </a:ln>
              <a:solidFill>
                <a:srgbClr val="366B7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330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大国优势</a:t>
            </a:r>
            <a:endParaRPr kumimoji="1" lang="en-US" altLang="de-DE" sz="1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Freeform 59"/>
          <p:cNvSpPr>
            <a:spLocks/>
          </p:cNvSpPr>
          <p:nvPr/>
        </p:nvSpPr>
        <p:spPr bwMode="auto">
          <a:xfrm>
            <a:off x="5361682" y="2967037"/>
            <a:ext cx="161925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3" name="Freeform 60"/>
          <p:cNvSpPr>
            <a:spLocks/>
          </p:cNvSpPr>
          <p:nvPr/>
        </p:nvSpPr>
        <p:spPr bwMode="auto">
          <a:xfrm>
            <a:off x="5552182" y="2967037"/>
            <a:ext cx="160337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4" name="Freeform 61"/>
          <p:cNvSpPr>
            <a:spLocks/>
          </p:cNvSpPr>
          <p:nvPr/>
        </p:nvSpPr>
        <p:spPr bwMode="auto">
          <a:xfrm>
            <a:off x="5448994" y="3055937"/>
            <a:ext cx="161925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5" name="Freeform 62"/>
          <p:cNvSpPr>
            <a:spLocks/>
          </p:cNvSpPr>
          <p:nvPr/>
        </p:nvSpPr>
        <p:spPr bwMode="auto">
          <a:xfrm>
            <a:off x="5350569" y="3055937"/>
            <a:ext cx="77788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6" name="Freeform 63"/>
          <p:cNvSpPr>
            <a:spLocks/>
          </p:cNvSpPr>
          <p:nvPr/>
        </p:nvSpPr>
        <p:spPr bwMode="auto">
          <a:xfrm>
            <a:off x="5629969" y="3055937"/>
            <a:ext cx="79375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7" name="Freeform 64"/>
          <p:cNvSpPr>
            <a:spLocks/>
          </p:cNvSpPr>
          <p:nvPr/>
        </p:nvSpPr>
        <p:spPr bwMode="auto">
          <a:xfrm>
            <a:off x="5361682" y="3136900"/>
            <a:ext cx="161925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8" name="Freeform 65"/>
          <p:cNvSpPr>
            <a:spLocks/>
          </p:cNvSpPr>
          <p:nvPr/>
        </p:nvSpPr>
        <p:spPr bwMode="auto">
          <a:xfrm>
            <a:off x="5552182" y="3136900"/>
            <a:ext cx="160337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9" name="Freeform 66"/>
          <p:cNvSpPr>
            <a:spLocks/>
          </p:cNvSpPr>
          <p:nvPr/>
        </p:nvSpPr>
        <p:spPr bwMode="auto">
          <a:xfrm>
            <a:off x="5448994" y="3225800"/>
            <a:ext cx="161925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0" name="Freeform 67"/>
          <p:cNvSpPr>
            <a:spLocks/>
          </p:cNvSpPr>
          <p:nvPr/>
        </p:nvSpPr>
        <p:spPr bwMode="auto">
          <a:xfrm>
            <a:off x="5350569" y="3225800"/>
            <a:ext cx="77788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1" name="Freeform 68"/>
          <p:cNvSpPr>
            <a:spLocks/>
          </p:cNvSpPr>
          <p:nvPr/>
        </p:nvSpPr>
        <p:spPr bwMode="auto">
          <a:xfrm>
            <a:off x="5629969" y="3225800"/>
            <a:ext cx="79375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2" name="Freeform 69"/>
          <p:cNvSpPr>
            <a:spLocks/>
          </p:cNvSpPr>
          <p:nvPr/>
        </p:nvSpPr>
        <p:spPr bwMode="auto">
          <a:xfrm>
            <a:off x="5361682" y="3306762"/>
            <a:ext cx="161925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3" name="Freeform 70"/>
          <p:cNvSpPr>
            <a:spLocks/>
          </p:cNvSpPr>
          <p:nvPr/>
        </p:nvSpPr>
        <p:spPr bwMode="auto">
          <a:xfrm>
            <a:off x="5552182" y="3306762"/>
            <a:ext cx="160337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4" name="Freeform 71"/>
          <p:cNvSpPr>
            <a:spLocks/>
          </p:cNvSpPr>
          <p:nvPr/>
        </p:nvSpPr>
        <p:spPr bwMode="auto">
          <a:xfrm>
            <a:off x="5448994" y="3395662"/>
            <a:ext cx="161925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5" name="Freeform 72"/>
          <p:cNvSpPr>
            <a:spLocks/>
          </p:cNvSpPr>
          <p:nvPr/>
        </p:nvSpPr>
        <p:spPr bwMode="auto">
          <a:xfrm>
            <a:off x="5350569" y="3395662"/>
            <a:ext cx="77788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6" name="Freeform 73"/>
          <p:cNvSpPr>
            <a:spLocks/>
          </p:cNvSpPr>
          <p:nvPr/>
        </p:nvSpPr>
        <p:spPr bwMode="auto">
          <a:xfrm>
            <a:off x="5629969" y="3395662"/>
            <a:ext cx="79375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7" name="Freeform 74"/>
          <p:cNvSpPr>
            <a:spLocks/>
          </p:cNvSpPr>
          <p:nvPr/>
        </p:nvSpPr>
        <p:spPr bwMode="auto">
          <a:xfrm>
            <a:off x="5693469" y="4410075"/>
            <a:ext cx="160338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8" name="Freeform 75"/>
          <p:cNvSpPr>
            <a:spLocks/>
          </p:cNvSpPr>
          <p:nvPr/>
        </p:nvSpPr>
        <p:spPr bwMode="auto">
          <a:xfrm>
            <a:off x="5552182" y="3476625"/>
            <a:ext cx="160337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9" name="Freeform 76"/>
          <p:cNvSpPr>
            <a:spLocks/>
          </p:cNvSpPr>
          <p:nvPr/>
        </p:nvSpPr>
        <p:spPr bwMode="auto">
          <a:xfrm>
            <a:off x="5372794" y="4398962"/>
            <a:ext cx="160338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0" name="Freeform 77"/>
          <p:cNvSpPr>
            <a:spLocks/>
          </p:cNvSpPr>
          <p:nvPr/>
        </p:nvSpPr>
        <p:spPr bwMode="auto">
          <a:xfrm>
            <a:off x="5596632" y="4362450"/>
            <a:ext cx="77787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1" name="Freeform 78"/>
          <p:cNvSpPr>
            <a:spLocks/>
          </p:cNvSpPr>
          <p:nvPr/>
        </p:nvSpPr>
        <p:spPr bwMode="auto">
          <a:xfrm>
            <a:off x="5629969" y="3565525"/>
            <a:ext cx="79375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2" name="Freeform 79"/>
          <p:cNvSpPr>
            <a:spLocks/>
          </p:cNvSpPr>
          <p:nvPr/>
        </p:nvSpPr>
        <p:spPr bwMode="auto">
          <a:xfrm>
            <a:off x="5749032" y="4294187"/>
            <a:ext cx="160337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3" name="Freeform 80"/>
          <p:cNvSpPr>
            <a:spLocks/>
          </p:cNvSpPr>
          <p:nvPr/>
        </p:nvSpPr>
        <p:spPr bwMode="auto">
          <a:xfrm>
            <a:off x="5552182" y="3649662"/>
            <a:ext cx="160337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4" name="Freeform 81"/>
          <p:cNvSpPr>
            <a:spLocks/>
          </p:cNvSpPr>
          <p:nvPr/>
        </p:nvSpPr>
        <p:spPr bwMode="auto">
          <a:xfrm>
            <a:off x="5448994" y="3738562"/>
            <a:ext cx="161925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5" name="Freeform 82"/>
          <p:cNvSpPr>
            <a:spLocks/>
          </p:cNvSpPr>
          <p:nvPr/>
        </p:nvSpPr>
        <p:spPr bwMode="auto">
          <a:xfrm>
            <a:off x="5350569" y="3738562"/>
            <a:ext cx="77788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6" name="Freeform 83"/>
          <p:cNvSpPr>
            <a:spLocks/>
          </p:cNvSpPr>
          <p:nvPr/>
        </p:nvSpPr>
        <p:spPr bwMode="auto">
          <a:xfrm>
            <a:off x="5629969" y="3738562"/>
            <a:ext cx="79375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7" name="Freeform 84"/>
          <p:cNvSpPr>
            <a:spLocks/>
          </p:cNvSpPr>
          <p:nvPr/>
        </p:nvSpPr>
        <p:spPr bwMode="auto">
          <a:xfrm>
            <a:off x="5361682" y="3819525"/>
            <a:ext cx="161925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8" name="Freeform 85"/>
          <p:cNvSpPr>
            <a:spLocks/>
          </p:cNvSpPr>
          <p:nvPr/>
        </p:nvSpPr>
        <p:spPr bwMode="auto">
          <a:xfrm>
            <a:off x="5552182" y="3819525"/>
            <a:ext cx="160337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9" name="Freeform 86"/>
          <p:cNvSpPr>
            <a:spLocks/>
          </p:cNvSpPr>
          <p:nvPr/>
        </p:nvSpPr>
        <p:spPr bwMode="auto">
          <a:xfrm>
            <a:off x="5448994" y="3908425"/>
            <a:ext cx="161925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0" name="Freeform 87"/>
          <p:cNvSpPr>
            <a:spLocks/>
          </p:cNvSpPr>
          <p:nvPr/>
        </p:nvSpPr>
        <p:spPr bwMode="auto">
          <a:xfrm>
            <a:off x="5350569" y="3908425"/>
            <a:ext cx="77788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1" name="Freeform 88"/>
          <p:cNvSpPr>
            <a:spLocks/>
          </p:cNvSpPr>
          <p:nvPr/>
        </p:nvSpPr>
        <p:spPr bwMode="auto">
          <a:xfrm>
            <a:off x="5629969" y="3908425"/>
            <a:ext cx="79375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2" name="Freeform 89"/>
          <p:cNvSpPr>
            <a:spLocks/>
          </p:cNvSpPr>
          <p:nvPr/>
        </p:nvSpPr>
        <p:spPr bwMode="auto">
          <a:xfrm>
            <a:off x="5361682" y="3989387"/>
            <a:ext cx="161925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3" name="Freeform 90"/>
          <p:cNvSpPr>
            <a:spLocks/>
          </p:cNvSpPr>
          <p:nvPr/>
        </p:nvSpPr>
        <p:spPr bwMode="auto">
          <a:xfrm>
            <a:off x="5552182" y="3989387"/>
            <a:ext cx="160337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4" name="Freeform 91"/>
          <p:cNvSpPr>
            <a:spLocks/>
          </p:cNvSpPr>
          <p:nvPr/>
        </p:nvSpPr>
        <p:spPr bwMode="auto">
          <a:xfrm>
            <a:off x="5448994" y="4078287"/>
            <a:ext cx="161925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5" name="Freeform 92"/>
          <p:cNvSpPr>
            <a:spLocks/>
          </p:cNvSpPr>
          <p:nvPr/>
        </p:nvSpPr>
        <p:spPr bwMode="auto">
          <a:xfrm>
            <a:off x="5350569" y="4078287"/>
            <a:ext cx="77788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6" name="Freeform 93"/>
          <p:cNvSpPr>
            <a:spLocks/>
          </p:cNvSpPr>
          <p:nvPr/>
        </p:nvSpPr>
        <p:spPr bwMode="auto">
          <a:xfrm>
            <a:off x="5629969" y="4078287"/>
            <a:ext cx="79375" cy="74613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7" name="Freeform 94"/>
          <p:cNvSpPr>
            <a:spLocks/>
          </p:cNvSpPr>
          <p:nvPr/>
        </p:nvSpPr>
        <p:spPr bwMode="auto">
          <a:xfrm>
            <a:off x="5361682" y="4159250"/>
            <a:ext cx="161925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8" name="Freeform 95"/>
          <p:cNvSpPr>
            <a:spLocks/>
          </p:cNvSpPr>
          <p:nvPr/>
        </p:nvSpPr>
        <p:spPr bwMode="auto">
          <a:xfrm>
            <a:off x="5552182" y="4159250"/>
            <a:ext cx="160337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9" name="Freeform 96"/>
          <p:cNvSpPr>
            <a:spLocks/>
          </p:cNvSpPr>
          <p:nvPr/>
        </p:nvSpPr>
        <p:spPr bwMode="auto">
          <a:xfrm>
            <a:off x="5448994" y="4248150"/>
            <a:ext cx="161925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0" name="Freeform 97"/>
          <p:cNvSpPr>
            <a:spLocks/>
          </p:cNvSpPr>
          <p:nvPr/>
        </p:nvSpPr>
        <p:spPr bwMode="auto">
          <a:xfrm>
            <a:off x="5350569" y="4248150"/>
            <a:ext cx="77788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1" name="Freeform 98"/>
          <p:cNvSpPr>
            <a:spLocks/>
          </p:cNvSpPr>
          <p:nvPr/>
        </p:nvSpPr>
        <p:spPr bwMode="auto">
          <a:xfrm>
            <a:off x="5629969" y="4248150"/>
            <a:ext cx="79375" cy="74612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214" y="92"/>
              </a:cxn>
              <a:cxn ang="0">
                <a:pos x="214" y="0"/>
              </a:cxn>
            </a:cxnLst>
            <a:rect l="0" t="0" r="r" b="b"/>
            <a:pathLst>
              <a:path w="214" h="92">
                <a:moveTo>
                  <a:pt x="0" y="92"/>
                </a:moveTo>
                <a:lnTo>
                  <a:pt x="214" y="92"/>
                </a:lnTo>
                <a:lnTo>
                  <a:pt x="214" y="0"/>
                </a:lnTo>
              </a:path>
            </a:pathLst>
          </a:custGeom>
          <a:noFill/>
          <a:ln w="1587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2" name="Freeform 99"/>
          <p:cNvSpPr>
            <a:spLocks/>
          </p:cNvSpPr>
          <p:nvPr/>
        </p:nvSpPr>
        <p:spPr bwMode="auto">
          <a:xfrm>
            <a:off x="4860032" y="3429000"/>
            <a:ext cx="749300" cy="423862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110" y="34"/>
              </a:cxn>
              <a:cxn ang="0">
                <a:pos x="110" y="0"/>
              </a:cxn>
              <a:cxn ang="0">
                <a:pos x="240" y="68"/>
              </a:cxn>
              <a:cxn ang="0">
                <a:pos x="106" y="136"/>
              </a:cxn>
              <a:cxn ang="0">
                <a:pos x="106" y="102"/>
              </a:cxn>
              <a:cxn ang="0">
                <a:pos x="2" y="102"/>
              </a:cxn>
            </a:cxnLst>
            <a:rect l="0" t="0" r="r" b="b"/>
            <a:pathLst>
              <a:path w="240" h="136">
                <a:moveTo>
                  <a:pt x="0" y="34"/>
                </a:moveTo>
                <a:lnTo>
                  <a:pt x="110" y="34"/>
                </a:lnTo>
                <a:lnTo>
                  <a:pt x="110" y="0"/>
                </a:lnTo>
                <a:lnTo>
                  <a:pt x="240" y="68"/>
                </a:lnTo>
                <a:lnTo>
                  <a:pt x="106" y="136"/>
                </a:lnTo>
                <a:lnTo>
                  <a:pt x="106" y="102"/>
                </a:lnTo>
                <a:lnTo>
                  <a:pt x="2" y="102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6156176" y="2564904"/>
            <a:ext cx="2293541" cy="2321421"/>
            <a:chOff x="6210077" y="3212976"/>
            <a:chExt cx="1879600" cy="1457325"/>
          </a:xfrm>
        </p:grpSpPr>
        <p:sp>
          <p:nvSpPr>
            <p:cNvPr id="105" name="Freeform 27"/>
            <p:cNvSpPr>
              <a:spLocks/>
            </p:cNvSpPr>
            <p:nvPr/>
          </p:nvSpPr>
          <p:spPr bwMode="auto">
            <a:xfrm>
              <a:off x="6948264" y="3744789"/>
              <a:ext cx="1141413" cy="925512"/>
            </a:xfrm>
            <a:custGeom>
              <a:avLst/>
              <a:gdLst/>
              <a:ahLst/>
              <a:cxnLst>
                <a:cxn ang="0">
                  <a:pos x="44" y="327"/>
                </a:cxn>
                <a:cxn ang="0">
                  <a:pos x="57" y="325"/>
                </a:cxn>
                <a:cxn ang="0">
                  <a:pos x="70" y="327"/>
                </a:cxn>
                <a:cxn ang="0">
                  <a:pos x="92" y="340"/>
                </a:cxn>
                <a:cxn ang="0">
                  <a:pos x="113" y="353"/>
                </a:cxn>
                <a:cxn ang="0">
                  <a:pos x="124" y="357"/>
                </a:cxn>
                <a:cxn ang="0">
                  <a:pos x="134" y="353"/>
                </a:cxn>
                <a:cxn ang="0">
                  <a:pos x="140" y="343"/>
                </a:cxn>
                <a:cxn ang="0">
                  <a:pos x="414" y="142"/>
                </a:cxn>
                <a:cxn ang="0">
                  <a:pos x="430" y="134"/>
                </a:cxn>
                <a:cxn ang="0">
                  <a:pos x="435" y="123"/>
                </a:cxn>
                <a:cxn ang="0">
                  <a:pos x="429" y="108"/>
                </a:cxn>
                <a:cxn ang="0">
                  <a:pos x="413" y="84"/>
                </a:cxn>
                <a:cxn ang="0">
                  <a:pos x="405" y="67"/>
                </a:cxn>
                <a:cxn ang="0">
                  <a:pos x="403" y="52"/>
                </a:cxn>
                <a:cxn ang="0">
                  <a:pos x="408" y="34"/>
                </a:cxn>
                <a:cxn ang="0">
                  <a:pos x="419" y="21"/>
                </a:cxn>
                <a:cxn ang="0">
                  <a:pos x="435" y="10"/>
                </a:cxn>
                <a:cxn ang="0">
                  <a:pos x="456" y="3"/>
                </a:cxn>
                <a:cxn ang="0">
                  <a:pos x="477" y="0"/>
                </a:cxn>
                <a:cxn ang="0">
                  <a:pos x="499" y="1"/>
                </a:cxn>
                <a:cxn ang="0">
                  <a:pos x="520" y="6"/>
                </a:cxn>
                <a:cxn ang="0">
                  <a:pos x="534" y="13"/>
                </a:cxn>
                <a:cxn ang="0">
                  <a:pos x="548" y="24"/>
                </a:cxn>
                <a:cxn ang="0">
                  <a:pos x="558" y="37"/>
                </a:cxn>
                <a:cxn ang="0">
                  <a:pos x="561" y="55"/>
                </a:cxn>
                <a:cxn ang="0">
                  <a:pos x="558" y="68"/>
                </a:cxn>
                <a:cxn ang="0">
                  <a:pos x="550" y="83"/>
                </a:cxn>
                <a:cxn ang="0">
                  <a:pos x="531" y="111"/>
                </a:cxn>
                <a:cxn ang="0">
                  <a:pos x="527" y="123"/>
                </a:cxn>
                <a:cxn ang="0">
                  <a:pos x="528" y="130"/>
                </a:cxn>
                <a:cxn ang="0">
                  <a:pos x="535" y="137"/>
                </a:cxn>
                <a:cxn ang="0">
                  <a:pos x="548" y="142"/>
                </a:cxn>
                <a:cxn ang="0">
                  <a:pos x="142" y="667"/>
                </a:cxn>
                <a:cxn ang="0">
                  <a:pos x="136" y="456"/>
                </a:cxn>
                <a:cxn ang="0">
                  <a:pos x="129" y="450"/>
                </a:cxn>
                <a:cxn ang="0">
                  <a:pos x="121" y="450"/>
                </a:cxn>
                <a:cxn ang="0">
                  <a:pos x="106" y="458"/>
                </a:cxn>
                <a:cxn ang="0">
                  <a:pos x="75" y="478"/>
                </a:cxn>
                <a:cxn ang="0">
                  <a:pos x="59" y="484"/>
                </a:cxn>
                <a:cxn ang="0">
                  <a:pos x="47" y="483"/>
                </a:cxn>
                <a:cxn ang="0">
                  <a:pos x="34" y="478"/>
                </a:cxn>
                <a:cxn ang="0">
                  <a:pos x="19" y="463"/>
                </a:cxn>
                <a:cxn ang="0">
                  <a:pos x="8" y="446"/>
                </a:cxn>
                <a:cxn ang="0">
                  <a:pos x="2" y="424"/>
                </a:cxn>
                <a:cxn ang="0">
                  <a:pos x="1" y="392"/>
                </a:cxn>
                <a:cxn ang="0">
                  <a:pos x="7" y="366"/>
                </a:cxn>
                <a:cxn ang="0">
                  <a:pos x="18" y="348"/>
                </a:cxn>
                <a:cxn ang="0">
                  <a:pos x="31" y="334"/>
                </a:cxn>
              </a:cxnLst>
              <a:rect l="0" t="0" r="r" b="b"/>
              <a:pathLst>
                <a:path w="822" h="667">
                  <a:moveTo>
                    <a:pt x="35" y="332"/>
                  </a:moveTo>
                  <a:lnTo>
                    <a:pt x="39" y="329"/>
                  </a:lnTo>
                  <a:lnTo>
                    <a:pt x="44" y="327"/>
                  </a:lnTo>
                  <a:lnTo>
                    <a:pt x="48" y="326"/>
                  </a:lnTo>
                  <a:lnTo>
                    <a:pt x="53" y="325"/>
                  </a:lnTo>
                  <a:lnTo>
                    <a:pt x="57" y="325"/>
                  </a:lnTo>
                  <a:lnTo>
                    <a:pt x="61" y="325"/>
                  </a:lnTo>
                  <a:lnTo>
                    <a:pt x="66" y="326"/>
                  </a:lnTo>
                  <a:lnTo>
                    <a:pt x="70" y="327"/>
                  </a:lnTo>
                  <a:lnTo>
                    <a:pt x="77" y="331"/>
                  </a:lnTo>
                  <a:lnTo>
                    <a:pt x="85" y="335"/>
                  </a:lnTo>
                  <a:lnTo>
                    <a:pt x="92" y="340"/>
                  </a:lnTo>
                  <a:lnTo>
                    <a:pt x="99" y="345"/>
                  </a:lnTo>
                  <a:lnTo>
                    <a:pt x="107" y="349"/>
                  </a:lnTo>
                  <a:lnTo>
                    <a:pt x="113" y="353"/>
                  </a:lnTo>
                  <a:lnTo>
                    <a:pt x="119" y="356"/>
                  </a:lnTo>
                  <a:lnTo>
                    <a:pt x="121" y="357"/>
                  </a:lnTo>
                  <a:lnTo>
                    <a:pt x="124" y="357"/>
                  </a:lnTo>
                  <a:lnTo>
                    <a:pt x="129" y="356"/>
                  </a:lnTo>
                  <a:lnTo>
                    <a:pt x="132" y="355"/>
                  </a:lnTo>
                  <a:lnTo>
                    <a:pt x="134" y="353"/>
                  </a:lnTo>
                  <a:lnTo>
                    <a:pt x="136" y="350"/>
                  </a:lnTo>
                  <a:lnTo>
                    <a:pt x="138" y="347"/>
                  </a:lnTo>
                  <a:lnTo>
                    <a:pt x="140" y="343"/>
                  </a:lnTo>
                  <a:lnTo>
                    <a:pt x="142" y="338"/>
                  </a:lnTo>
                  <a:lnTo>
                    <a:pt x="142" y="142"/>
                  </a:lnTo>
                  <a:lnTo>
                    <a:pt x="414" y="142"/>
                  </a:lnTo>
                  <a:lnTo>
                    <a:pt x="421" y="139"/>
                  </a:lnTo>
                  <a:lnTo>
                    <a:pt x="426" y="137"/>
                  </a:lnTo>
                  <a:lnTo>
                    <a:pt x="430" y="134"/>
                  </a:lnTo>
                  <a:lnTo>
                    <a:pt x="432" y="130"/>
                  </a:lnTo>
                  <a:lnTo>
                    <a:pt x="434" y="127"/>
                  </a:lnTo>
                  <a:lnTo>
                    <a:pt x="435" y="123"/>
                  </a:lnTo>
                  <a:lnTo>
                    <a:pt x="434" y="120"/>
                  </a:lnTo>
                  <a:lnTo>
                    <a:pt x="433" y="116"/>
                  </a:lnTo>
                  <a:lnTo>
                    <a:pt x="429" y="108"/>
                  </a:lnTo>
                  <a:lnTo>
                    <a:pt x="424" y="100"/>
                  </a:lnTo>
                  <a:lnTo>
                    <a:pt x="418" y="92"/>
                  </a:lnTo>
                  <a:lnTo>
                    <a:pt x="413" y="84"/>
                  </a:lnTo>
                  <a:lnTo>
                    <a:pt x="409" y="77"/>
                  </a:lnTo>
                  <a:lnTo>
                    <a:pt x="406" y="71"/>
                  </a:lnTo>
                  <a:lnTo>
                    <a:pt x="405" y="67"/>
                  </a:lnTo>
                  <a:lnTo>
                    <a:pt x="404" y="64"/>
                  </a:lnTo>
                  <a:lnTo>
                    <a:pt x="403" y="58"/>
                  </a:lnTo>
                  <a:lnTo>
                    <a:pt x="403" y="52"/>
                  </a:lnTo>
                  <a:lnTo>
                    <a:pt x="404" y="46"/>
                  </a:lnTo>
                  <a:lnTo>
                    <a:pt x="406" y="39"/>
                  </a:lnTo>
                  <a:lnTo>
                    <a:pt x="408" y="34"/>
                  </a:lnTo>
                  <a:lnTo>
                    <a:pt x="411" y="29"/>
                  </a:lnTo>
                  <a:lnTo>
                    <a:pt x="415" y="25"/>
                  </a:lnTo>
                  <a:lnTo>
                    <a:pt x="419" y="21"/>
                  </a:lnTo>
                  <a:lnTo>
                    <a:pt x="424" y="17"/>
                  </a:lnTo>
                  <a:lnTo>
                    <a:pt x="430" y="13"/>
                  </a:lnTo>
                  <a:lnTo>
                    <a:pt x="435" y="10"/>
                  </a:lnTo>
                  <a:lnTo>
                    <a:pt x="443" y="7"/>
                  </a:lnTo>
                  <a:lnTo>
                    <a:pt x="449" y="5"/>
                  </a:lnTo>
                  <a:lnTo>
                    <a:pt x="456" y="3"/>
                  </a:lnTo>
                  <a:lnTo>
                    <a:pt x="463" y="1"/>
                  </a:lnTo>
                  <a:lnTo>
                    <a:pt x="470" y="0"/>
                  </a:lnTo>
                  <a:lnTo>
                    <a:pt x="477" y="0"/>
                  </a:lnTo>
                  <a:lnTo>
                    <a:pt x="485" y="0"/>
                  </a:lnTo>
                  <a:lnTo>
                    <a:pt x="492" y="0"/>
                  </a:lnTo>
                  <a:lnTo>
                    <a:pt x="499" y="1"/>
                  </a:lnTo>
                  <a:lnTo>
                    <a:pt x="506" y="2"/>
                  </a:lnTo>
                  <a:lnTo>
                    <a:pt x="513" y="4"/>
                  </a:lnTo>
                  <a:lnTo>
                    <a:pt x="520" y="6"/>
                  </a:lnTo>
                  <a:lnTo>
                    <a:pt x="525" y="8"/>
                  </a:lnTo>
                  <a:lnTo>
                    <a:pt x="528" y="9"/>
                  </a:lnTo>
                  <a:lnTo>
                    <a:pt x="534" y="13"/>
                  </a:lnTo>
                  <a:lnTo>
                    <a:pt x="540" y="17"/>
                  </a:lnTo>
                  <a:lnTo>
                    <a:pt x="545" y="21"/>
                  </a:lnTo>
                  <a:lnTo>
                    <a:pt x="548" y="24"/>
                  </a:lnTo>
                  <a:lnTo>
                    <a:pt x="550" y="26"/>
                  </a:lnTo>
                  <a:lnTo>
                    <a:pt x="555" y="32"/>
                  </a:lnTo>
                  <a:lnTo>
                    <a:pt x="558" y="37"/>
                  </a:lnTo>
                  <a:lnTo>
                    <a:pt x="560" y="42"/>
                  </a:lnTo>
                  <a:lnTo>
                    <a:pt x="561" y="48"/>
                  </a:lnTo>
                  <a:lnTo>
                    <a:pt x="561" y="55"/>
                  </a:lnTo>
                  <a:lnTo>
                    <a:pt x="560" y="61"/>
                  </a:lnTo>
                  <a:lnTo>
                    <a:pt x="559" y="64"/>
                  </a:lnTo>
                  <a:lnTo>
                    <a:pt x="558" y="68"/>
                  </a:lnTo>
                  <a:lnTo>
                    <a:pt x="554" y="75"/>
                  </a:lnTo>
                  <a:lnTo>
                    <a:pt x="552" y="79"/>
                  </a:lnTo>
                  <a:lnTo>
                    <a:pt x="550" y="83"/>
                  </a:lnTo>
                  <a:lnTo>
                    <a:pt x="540" y="96"/>
                  </a:lnTo>
                  <a:lnTo>
                    <a:pt x="534" y="106"/>
                  </a:lnTo>
                  <a:lnTo>
                    <a:pt x="531" y="111"/>
                  </a:lnTo>
                  <a:lnTo>
                    <a:pt x="529" y="115"/>
                  </a:lnTo>
                  <a:lnTo>
                    <a:pt x="527" y="119"/>
                  </a:lnTo>
                  <a:lnTo>
                    <a:pt x="527" y="123"/>
                  </a:lnTo>
                  <a:lnTo>
                    <a:pt x="527" y="127"/>
                  </a:lnTo>
                  <a:lnTo>
                    <a:pt x="527" y="129"/>
                  </a:lnTo>
                  <a:lnTo>
                    <a:pt x="528" y="130"/>
                  </a:lnTo>
                  <a:lnTo>
                    <a:pt x="530" y="132"/>
                  </a:lnTo>
                  <a:lnTo>
                    <a:pt x="531" y="134"/>
                  </a:lnTo>
                  <a:lnTo>
                    <a:pt x="535" y="137"/>
                  </a:lnTo>
                  <a:lnTo>
                    <a:pt x="538" y="138"/>
                  </a:lnTo>
                  <a:lnTo>
                    <a:pt x="541" y="140"/>
                  </a:lnTo>
                  <a:lnTo>
                    <a:pt x="548" y="142"/>
                  </a:lnTo>
                  <a:lnTo>
                    <a:pt x="822" y="142"/>
                  </a:lnTo>
                  <a:lnTo>
                    <a:pt x="822" y="667"/>
                  </a:lnTo>
                  <a:lnTo>
                    <a:pt x="142" y="667"/>
                  </a:lnTo>
                  <a:lnTo>
                    <a:pt x="142" y="470"/>
                  </a:lnTo>
                  <a:lnTo>
                    <a:pt x="138" y="460"/>
                  </a:lnTo>
                  <a:lnTo>
                    <a:pt x="136" y="456"/>
                  </a:lnTo>
                  <a:lnTo>
                    <a:pt x="134" y="454"/>
                  </a:lnTo>
                  <a:lnTo>
                    <a:pt x="132" y="451"/>
                  </a:lnTo>
                  <a:lnTo>
                    <a:pt x="129" y="450"/>
                  </a:lnTo>
                  <a:lnTo>
                    <a:pt x="127" y="449"/>
                  </a:lnTo>
                  <a:lnTo>
                    <a:pt x="124" y="449"/>
                  </a:lnTo>
                  <a:lnTo>
                    <a:pt x="121" y="450"/>
                  </a:lnTo>
                  <a:lnTo>
                    <a:pt x="118" y="451"/>
                  </a:lnTo>
                  <a:lnTo>
                    <a:pt x="112" y="454"/>
                  </a:lnTo>
                  <a:lnTo>
                    <a:pt x="106" y="458"/>
                  </a:lnTo>
                  <a:lnTo>
                    <a:pt x="98" y="463"/>
                  </a:lnTo>
                  <a:lnTo>
                    <a:pt x="83" y="473"/>
                  </a:lnTo>
                  <a:lnTo>
                    <a:pt x="75" y="478"/>
                  </a:lnTo>
                  <a:lnTo>
                    <a:pt x="72" y="480"/>
                  </a:lnTo>
                  <a:lnTo>
                    <a:pt x="68" y="481"/>
                  </a:lnTo>
                  <a:lnTo>
                    <a:pt x="59" y="484"/>
                  </a:lnTo>
                  <a:lnTo>
                    <a:pt x="55" y="484"/>
                  </a:lnTo>
                  <a:lnTo>
                    <a:pt x="51" y="484"/>
                  </a:lnTo>
                  <a:lnTo>
                    <a:pt x="47" y="483"/>
                  </a:lnTo>
                  <a:lnTo>
                    <a:pt x="42" y="482"/>
                  </a:lnTo>
                  <a:lnTo>
                    <a:pt x="38" y="480"/>
                  </a:lnTo>
                  <a:lnTo>
                    <a:pt x="34" y="478"/>
                  </a:lnTo>
                  <a:lnTo>
                    <a:pt x="26" y="471"/>
                  </a:lnTo>
                  <a:lnTo>
                    <a:pt x="22" y="467"/>
                  </a:lnTo>
                  <a:lnTo>
                    <a:pt x="19" y="463"/>
                  </a:lnTo>
                  <a:lnTo>
                    <a:pt x="12" y="455"/>
                  </a:lnTo>
                  <a:lnTo>
                    <a:pt x="10" y="450"/>
                  </a:lnTo>
                  <a:lnTo>
                    <a:pt x="8" y="446"/>
                  </a:lnTo>
                  <a:lnTo>
                    <a:pt x="4" y="435"/>
                  </a:lnTo>
                  <a:lnTo>
                    <a:pt x="3" y="429"/>
                  </a:lnTo>
                  <a:lnTo>
                    <a:pt x="2" y="424"/>
                  </a:lnTo>
                  <a:lnTo>
                    <a:pt x="1" y="414"/>
                  </a:lnTo>
                  <a:lnTo>
                    <a:pt x="0" y="403"/>
                  </a:lnTo>
                  <a:lnTo>
                    <a:pt x="1" y="392"/>
                  </a:lnTo>
                  <a:lnTo>
                    <a:pt x="3" y="382"/>
                  </a:lnTo>
                  <a:lnTo>
                    <a:pt x="6" y="371"/>
                  </a:lnTo>
                  <a:lnTo>
                    <a:pt x="7" y="366"/>
                  </a:lnTo>
                  <a:lnTo>
                    <a:pt x="9" y="361"/>
                  </a:lnTo>
                  <a:lnTo>
                    <a:pt x="14" y="352"/>
                  </a:lnTo>
                  <a:lnTo>
                    <a:pt x="18" y="348"/>
                  </a:lnTo>
                  <a:lnTo>
                    <a:pt x="21" y="344"/>
                  </a:lnTo>
                  <a:lnTo>
                    <a:pt x="27" y="337"/>
                  </a:lnTo>
                  <a:lnTo>
                    <a:pt x="31" y="334"/>
                  </a:lnTo>
                  <a:lnTo>
                    <a:pt x="35" y="332"/>
                  </a:lnTo>
                  <a:close/>
                </a:path>
              </a:pathLst>
            </a:custGeom>
            <a:noFill/>
            <a:ln w="25400" cmpd="sng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06" name="Freeform 28"/>
            <p:cNvSpPr>
              <a:spLocks/>
            </p:cNvSpPr>
            <p:nvPr/>
          </p:nvSpPr>
          <p:spPr bwMode="auto">
            <a:xfrm>
              <a:off x="6210077" y="3744789"/>
              <a:ext cx="935037" cy="925512"/>
            </a:xfrm>
            <a:custGeom>
              <a:avLst/>
              <a:gdLst/>
              <a:ahLst/>
              <a:cxnLst>
                <a:cxn ang="0">
                  <a:pos x="275" y="140"/>
                </a:cxn>
                <a:cxn ang="0">
                  <a:pos x="285" y="134"/>
                </a:cxn>
                <a:cxn ang="0">
                  <a:pos x="289" y="126"/>
                </a:cxn>
                <a:cxn ang="0">
                  <a:pos x="289" y="118"/>
                </a:cxn>
                <a:cxn ang="0">
                  <a:pos x="277" y="99"/>
                </a:cxn>
                <a:cxn ang="0">
                  <a:pos x="262" y="73"/>
                </a:cxn>
                <a:cxn ang="0">
                  <a:pos x="258" y="61"/>
                </a:cxn>
                <a:cxn ang="0">
                  <a:pos x="259" y="48"/>
                </a:cxn>
                <a:cxn ang="0">
                  <a:pos x="264" y="33"/>
                </a:cxn>
                <a:cxn ang="0">
                  <a:pos x="273" y="22"/>
                </a:cxn>
                <a:cxn ang="0">
                  <a:pos x="294" y="9"/>
                </a:cxn>
                <a:cxn ang="0">
                  <a:pos x="314" y="2"/>
                </a:cxn>
                <a:cxn ang="0">
                  <a:pos x="346" y="0"/>
                </a:cxn>
                <a:cxn ang="0">
                  <a:pos x="377" y="7"/>
                </a:cxn>
                <a:cxn ang="0">
                  <a:pos x="392" y="14"/>
                </a:cxn>
                <a:cxn ang="0">
                  <a:pos x="404" y="24"/>
                </a:cxn>
                <a:cxn ang="0">
                  <a:pos x="413" y="37"/>
                </a:cxn>
                <a:cxn ang="0">
                  <a:pos x="417" y="51"/>
                </a:cxn>
                <a:cxn ang="0">
                  <a:pos x="414" y="67"/>
                </a:cxn>
                <a:cxn ang="0">
                  <a:pos x="395" y="98"/>
                </a:cxn>
                <a:cxn ang="0">
                  <a:pos x="383" y="118"/>
                </a:cxn>
                <a:cxn ang="0">
                  <a:pos x="382" y="126"/>
                </a:cxn>
                <a:cxn ang="0">
                  <a:pos x="386" y="134"/>
                </a:cxn>
                <a:cxn ang="0">
                  <a:pos x="397" y="140"/>
                </a:cxn>
                <a:cxn ang="0">
                  <a:pos x="674" y="336"/>
                </a:cxn>
                <a:cxn ang="0">
                  <a:pos x="668" y="350"/>
                </a:cxn>
                <a:cxn ang="0">
                  <a:pos x="661" y="356"/>
                </a:cxn>
                <a:cxn ang="0">
                  <a:pos x="653" y="357"/>
                </a:cxn>
                <a:cxn ang="0">
                  <a:pos x="639" y="350"/>
                </a:cxn>
                <a:cxn ang="0">
                  <a:pos x="617" y="335"/>
                </a:cxn>
                <a:cxn ang="0">
                  <a:pos x="597" y="326"/>
                </a:cxn>
                <a:cxn ang="0">
                  <a:pos x="585" y="325"/>
                </a:cxn>
                <a:cxn ang="0">
                  <a:pos x="571" y="329"/>
                </a:cxn>
                <a:cxn ang="0">
                  <a:pos x="559" y="337"/>
                </a:cxn>
                <a:cxn ang="0">
                  <a:pos x="546" y="352"/>
                </a:cxn>
                <a:cxn ang="0">
                  <a:pos x="537" y="371"/>
                </a:cxn>
                <a:cxn ang="0">
                  <a:pos x="532" y="397"/>
                </a:cxn>
                <a:cxn ang="0">
                  <a:pos x="533" y="424"/>
                </a:cxn>
                <a:cxn ang="0">
                  <a:pos x="541" y="450"/>
                </a:cxn>
                <a:cxn ang="0">
                  <a:pos x="550" y="463"/>
                </a:cxn>
                <a:cxn ang="0">
                  <a:pos x="561" y="475"/>
                </a:cxn>
                <a:cxn ang="0">
                  <a:pos x="574" y="482"/>
                </a:cxn>
                <a:cxn ang="0">
                  <a:pos x="587" y="484"/>
                </a:cxn>
                <a:cxn ang="0">
                  <a:pos x="603" y="480"/>
                </a:cxn>
                <a:cxn ang="0">
                  <a:pos x="630" y="462"/>
                </a:cxn>
                <a:cxn ang="0">
                  <a:pos x="647" y="452"/>
                </a:cxn>
                <a:cxn ang="0">
                  <a:pos x="656" y="449"/>
                </a:cxn>
                <a:cxn ang="0">
                  <a:pos x="664" y="452"/>
                </a:cxn>
                <a:cxn ang="0">
                  <a:pos x="671" y="461"/>
                </a:cxn>
                <a:cxn ang="0">
                  <a:pos x="674" y="667"/>
                </a:cxn>
              </a:cxnLst>
              <a:rect l="0" t="0" r="r" b="b"/>
              <a:pathLst>
                <a:path w="674" h="667">
                  <a:moveTo>
                    <a:pt x="0" y="142"/>
                  </a:moveTo>
                  <a:lnTo>
                    <a:pt x="270" y="142"/>
                  </a:lnTo>
                  <a:lnTo>
                    <a:pt x="275" y="140"/>
                  </a:lnTo>
                  <a:lnTo>
                    <a:pt x="279" y="138"/>
                  </a:lnTo>
                  <a:lnTo>
                    <a:pt x="283" y="136"/>
                  </a:lnTo>
                  <a:lnTo>
                    <a:pt x="285" y="134"/>
                  </a:lnTo>
                  <a:lnTo>
                    <a:pt x="287" y="131"/>
                  </a:lnTo>
                  <a:lnTo>
                    <a:pt x="289" y="129"/>
                  </a:lnTo>
                  <a:lnTo>
                    <a:pt x="289" y="126"/>
                  </a:lnTo>
                  <a:lnTo>
                    <a:pt x="290" y="124"/>
                  </a:lnTo>
                  <a:lnTo>
                    <a:pt x="289" y="121"/>
                  </a:lnTo>
                  <a:lnTo>
                    <a:pt x="289" y="118"/>
                  </a:lnTo>
                  <a:lnTo>
                    <a:pt x="286" y="113"/>
                  </a:lnTo>
                  <a:lnTo>
                    <a:pt x="282" y="105"/>
                  </a:lnTo>
                  <a:lnTo>
                    <a:pt x="277" y="99"/>
                  </a:lnTo>
                  <a:lnTo>
                    <a:pt x="268" y="85"/>
                  </a:lnTo>
                  <a:lnTo>
                    <a:pt x="263" y="77"/>
                  </a:lnTo>
                  <a:lnTo>
                    <a:pt x="262" y="73"/>
                  </a:lnTo>
                  <a:lnTo>
                    <a:pt x="260" y="69"/>
                  </a:lnTo>
                  <a:lnTo>
                    <a:pt x="259" y="65"/>
                  </a:lnTo>
                  <a:lnTo>
                    <a:pt x="258" y="61"/>
                  </a:lnTo>
                  <a:lnTo>
                    <a:pt x="258" y="57"/>
                  </a:lnTo>
                  <a:lnTo>
                    <a:pt x="258" y="52"/>
                  </a:lnTo>
                  <a:lnTo>
                    <a:pt x="259" y="48"/>
                  </a:lnTo>
                  <a:lnTo>
                    <a:pt x="260" y="43"/>
                  </a:lnTo>
                  <a:lnTo>
                    <a:pt x="262" y="38"/>
                  </a:lnTo>
                  <a:lnTo>
                    <a:pt x="264" y="33"/>
                  </a:lnTo>
                  <a:lnTo>
                    <a:pt x="267" y="29"/>
                  </a:lnTo>
                  <a:lnTo>
                    <a:pt x="270" y="26"/>
                  </a:lnTo>
                  <a:lnTo>
                    <a:pt x="273" y="22"/>
                  </a:lnTo>
                  <a:lnTo>
                    <a:pt x="277" y="19"/>
                  </a:lnTo>
                  <a:lnTo>
                    <a:pt x="285" y="14"/>
                  </a:lnTo>
                  <a:lnTo>
                    <a:pt x="294" y="9"/>
                  </a:lnTo>
                  <a:lnTo>
                    <a:pt x="299" y="7"/>
                  </a:lnTo>
                  <a:lnTo>
                    <a:pt x="304" y="5"/>
                  </a:lnTo>
                  <a:lnTo>
                    <a:pt x="314" y="2"/>
                  </a:lnTo>
                  <a:lnTo>
                    <a:pt x="325" y="1"/>
                  </a:lnTo>
                  <a:lnTo>
                    <a:pt x="335" y="0"/>
                  </a:lnTo>
                  <a:lnTo>
                    <a:pt x="346" y="0"/>
                  </a:lnTo>
                  <a:lnTo>
                    <a:pt x="357" y="1"/>
                  </a:lnTo>
                  <a:lnTo>
                    <a:pt x="367" y="4"/>
                  </a:lnTo>
                  <a:lnTo>
                    <a:pt x="377" y="7"/>
                  </a:lnTo>
                  <a:lnTo>
                    <a:pt x="383" y="9"/>
                  </a:lnTo>
                  <a:lnTo>
                    <a:pt x="388" y="12"/>
                  </a:lnTo>
                  <a:lnTo>
                    <a:pt x="392" y="14"/>
                  </a:lnTo>
                  <a:lnTo>
                    <a:pt x="396" y="17"/>
                  </a:lnTo>
                  <a:lnTo>
                    <a:pt x="400" y="21"/>
                  </a:lnTo>
                  <a:lnTo>
                    <a:pt x="404" y="24"/>
                  </a:lnTo>
                  <a:lnTo>
                    <a:pt x="407" y="28"/>
                  </a:lnTo>
                  <a:lnTo>
                    <a:pt x="410" y="32"/>
                  </a:lnTo>
                  <a:lnTo>
                    <a:pt x="413" y="37"/>
                  </a:lnTo>
                  <a:lnTo>
                    <a:pt x="415" y="41"/>
                  </a:lnTo>
                  <a:lnTo>
                    <a:pt x="416" y="46"/>
                  </a:lnTo>
                  <a:lnTo>
                    <a:pt x="417" y="51"/>
                  </a:lnTo>
                  <a:lnTo>
                    <a:pt x="417" y="55"/>
                  </a:lnTo>
                  <a:lnTo>
                    <a:pt x="416" y="59"/>
                  </a:lnTo>
                  <a:lnTo>
                    <a:pt x="414" y="67"/>
                  </a:lnTo>
                  <a:lnTo>
                    <a:pt x="410" y="75"/>
                  </a:lnTo>
                  <a:lnTo>
                    <a:pt x="406" y="83"/>
                  </a:lnTo>
                  <a:lnTo>
                    <a:pt x="395" y="98"/>
                  </a:lnTo>
                  <a:lnTo>
                    <a:pt x="390" y="104"/>
                  </a:lnTo>
                  <a:lnTo>
                    <a:pt x="386" y="112"/>
                  </a:lnTo>
                  <a:lnTo>
                    <a:pt x="383" y="118"/>
                  </a:lnTo>
                  <a:lnTo>
                    <a:pt x="382" y="121"/>
                  </a:lnTo>
                  <a:lnTo>
                    <a:pt x="382" y="124"/>
                  </a:lnTo>
                  <a:lnTo>
                    <a:pt x="382" y="126"/>
                  </a:lnTo>
                  <a:lnTo>
                    <a:pt x="383" y="129"/>
                  </a:lnTo>
                  <a:lnTo>
                    <a:pt x="384" y="132"/>
                  </a:lnTo>
                  <a:lnTo>
                    <a:pt x="386" y="134"/>
                  </a:lnTo>
                  <a:lnTo>
                    <a:pt x="389" y="136"/>
                  </a:lnTo>
                  <a:lnTo>
                    <a:pt x="393" y="138"/>
                  </a:lnTo>
                  <a:lnTo>
                    <a:pt x="397" y="140"/>
                  </a:lnTo>
                  <a:lnTo>
                    <a:pt x="403" y="142"/>
                  </a:lnTo>
                  <a:lnTo>
                    <a:pt x="674" y="142"/>
                  </a:lnTo>
                  <a:lnTo>
                    <a:pt x="674" y="336"/>
                  </a:lnTo>
                  <a:lnTo>
                    <a:pt x="672" y="342"/>
                  </a:lnTo>
                  <a:lnTo>
                    <a:pt x="670" y="346"/>
                  </a:lnTo>
                  <a:lnTo>
                    <a:pt x="668" y="350"/>
                  </a:lnTo>
                  <a:lnTo>
                    <a:pt x="666" y="352"/>
                  </a:lnTo>
                  <a:lnTo>
                    <a:pt x="664" y="355"/>
                  </a:lnTo>
                  <a:lnTo>
                    <a:pt x="661" y="356"/>
                  </a:lnTo>
                  <a:lnTo>
                    <a:pt x="659" y="357"/>
                  </a:lnTo>
                  <a:lnTo>
                    <a:pt x="656" y="357"/>
                  </a:lnTo>
                  <a:lnTo>
                    <a:pt x="653" y="357"/>
                  </a:lnTo>
                  <a:lnTo>
                    <a:pt x="651" y="356"/>
                  </a:lnTo>
                  <a:lnTo>
                    <a:pt x="645" y="353"/>
                  </a:lnTo>
                  <a:lnTo>
                    <a:pt x="639" y="350"/>
                  </a:lnTo>
                  <a:lnTo>
                    <a:pt x="631" y="345"/>
                  </a:lnTo>
                  <a:lnTo>
                    <a:pt x="624" y="340"/>
                  </a:lnTo>
                  <a:lnTo>
                    <a:pt x="617" y="335"/>
                  </a:lnTo>
                  <a:lnTo>
                    <a:pt x="609" y="331"/>
                  </a:lnTo>
                  <a:lnTo>
                    <a:pt x="601" y="328"/>
                  </a:lnTo>
                  <a:lnTo>
                    <a:pt x="597" y="326"/>
                  </a:lnTo>
                  <a:lnTo>
                    <a:pt x="593" y="325"/>
                  </a:lnTo>
                  <a:lnTo>
                    <a:pt x="589" y="325"/>
                  </a:lnTo>
                  <a:lnTo>
                    <a:pt x="585" y="325"/>
                  </a:lnTo>
                  <a:lnTo>
                    <a:pt x="580" y="326"/>
                  </a:lnTo>
                  <a:lnTo>
                    <a:pt x="576" y="327"/>
                  </a:lnTo>
                  <a:lnTo>
                    <a:pt x="571" y="329"/>
                  </a:lnTo>
                  <a:lnTo>
                    <a:pt x="566" y="332"/>
                  </a:lnTo>
                  <a:lnTo>
                    <a:pt x="562" y="334"/>
                  </a:lnTo>
                  <a:lnTo>
                    <a:pt x="559" y="337"/>
                  </a:lnTo>
                  <a:lnTo>
                    <a:pt x="555" y="341"/>
                  </a:lnTo>
                  <a:lnTo>
                    <a:pt x="552" y="344"/>
                  </a:lnTo>
                  <a:lnTo>
                    <a:pt x="546" y="352"/>
                  </a:lnTo>
                  <a:lnTo>
                    <a:pt x="541" y="361"/>
                  </a:lnTo>
                  <a:lnTo>
                    <a:pt x="539" y="366"/>
                  </a:lnTo>
                  <a:lnTo>
                    <a:pt x="537" y="371"/>
                  </a:lnTo>
                  <a:lnTo>
                    <a:pt x="534" y="382"/>
                  </a:lnTo>
                  <a:lnTo>
                    <a:pt x="533" y="392"/>
                  </a:lnTo>
                  <a:lnTo>
                    <a:pt x="532" y="397"/>
                  </a:lnTo>
                  <a:lnTo>
                    <a:pt x="532" y="403"/>
                  </a:lnTo>
                  <a:lnTo>
                    <a:pt x="532" y="414"/>
                  </a:lnTo>
                  <a:lnTo>
                    <a:pt x="533" y="424"/>
                  </a:lnTo>
                  <a:lnTo>
                    <a:pt x="536" y="435"/>
                  </a:lnTo>
                  <a:lnTo>
                    <a:pt x="539" y="446"/>
                  </a:lnTo>
                  <a:lnTo>
                    <a:pt x="541" y="450"/>
                  </a:lnTo>
                  <a:lnTo>
                    <a:pt x="544" y="455"/>
                  </a:lnTo>
                  <a:lnTo>
                    <a:pt x="546" y="459"/>
                  </a:lnTo>
                  <a:lnTo>
                    <a:pt x="550" y="463"/>
                  </a:lnTo>
                  <a:lnTo>
                    <a:pt x="554" y="467"/>
                  </a:lnTo>
                  <a:lnTo>
                    <a:pt x="557" y="471"/>
                  </a:lnTo>
                  <a:lnTo>
                    <a:pt x="561" y="475"/>
                  </a:lnTo>
                  <a:lnTo>
                    <a:pt x="565" y="478"/>
                  </a:lnTo>
                  <a:lnTo>
                    <a:pt x="570" y="480"/>
                  </a:lnTo>
                  <a:lnTo>
                    <a:pt x="574" y="482"/>
                  </a:lnTo>
                  <a:lnTo>
                    <a:pt x="578" y="483"/>
                  </a:lnTo>
                  <a:lnTo>
                    <a:pt x="583" y="484"/>
                  </a:lnTo>
                  <a:lnTo>
                    <a:pt x="587" y="484"/>
                  </a:lnTo>
                  <a:lnTo>
                    <a:pt x="591" y="484"/>
                  </a:lnTo>
                  <a:lnTo>
                    <a:pt x="599" y="481"/>
                  </a:lnTo>
                  <a:lnTo>
                    <a:pt x="603" y="480"/>
                  </a:lnTo>
                  <a:lnTo>
                    <a:pt x="607" y="477"/>
                  </a:lnTo>
                  <a:lnTo>
                    <a:pt x="615" y="473"/>
                  </a:lnTo>
                  <a:lnTo>
                    <a:pt x="630" y="462"/>
                  </a:lnTo>
                  <a:lnTo>
                    <a:pt x="638" y="457"/>
                  </a:lnTo>
                  <a:lnTo>
                    <a:pt x="644" y="453"/>
                  </a:lnTo>
                  <a:lnTo>
                    <a:pt x="647" y="452"/>
                  </a:lnTo>
                  <a:lnTo>
                    <a:pt x="650" y="450"/>
                  </a:lnTo>
                  <a:lnTo>
                    <a:pt x="653" y="450"/>
                  </a:lnTo>
                  <a:lnTo>
                    <a:pt x="656" y="449"/>
                  </a:lnTo>
                  <a:lnTo>
                    <a:pt x="659" y="450"/>
                  </a:lnTo>
                  <a:lnTo>
                    <a:pt x="661" y="450"/>
                  </a:lnTo>
                  <a:lnTo>
                    <a:pt x="664" y="452"/>
                  </a:lnTo>
                  <a:lnTo>
                    <a:pt x="666" y="454"/>
                  </a:lnTo>
                  <a:lnTo>
                    <a:pt x="668" y="457"/>
                  </a:lnTo>
                  <a:lnTo>
                    <a:pt x="671" y="461"/>
                  </a:lnTo>
                  <a:lnTo>
                    <a:pt x="673" y="465"/>
                  </a:lnTo>
                  <a:lnTo>
                    <a:pt x="674" y="471"/>
                  </a:lnTo>
                  <a:lnTo>
                    <a:pt x="674" y="667"/>
                  </a:lnTo>
                  <a:lnTo>
                    <a:pt x="0" y="667"/>
                  </a:lnTo>
                  <a:lnTo>
                    <a:pt x="0" y="142"/>
                  </a:lnTo>
                  <a:close/>
                </a:path>
              </a:pathLst>
            </a:custGeom>
            <a:noFill/>
            <a:ln w="25400" cmpd="sng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07" name="Freeform 29"/>
            <p:cNvSpPr>
              <a:spLocks/>
            </p:cNvSpPr>
            <p:nvPr/>
          </p:nvSpPr>
          <p:spPr bwMode="auto">
            <a:xfrm>
              <a:off x="6210077" y="3212976"/>
              <a:ext cx="935037" cy="728663"/>
            </a:xfrm>
            <a:custGeom>
              <a:avLst/>
              <a:gdLst/>
              <a:ahLst/>
              <a:cxnLst>
                <a:cxn ang="0">
                  <a:pos x="674" y="196"/>
                </a:cxn>
                <a:cxn ang="0">
                  <a:pos x="668" y="208"/>
                </a:cxn>
                <a:cxn ang="0">
                  <a:pos x="661" y="214"/>
                </a:cxn>
                <a:cxn ang="0">
                  <a:pos x="653" y="215"/>
                </a:cxn>
                <a:cxn ang="0">
                  <a:pos x="639" y="207"/>
                </a:cxn>
                <a:cxn ang="0">
                  <a:pos x="609" y="189"/>
                </a:cxn>
                <a:cxn ang="0">
                  <a:pos x="598" y="184"/>
                </a:cxn>
                <a:cxn ang="0">
                  <a:pos x="585" y="183"/>
                </a:cxn>
                <a:cxn ang="0">
                  <a:pos x="571" y="187"/>
                </a:cxn>
                <a:cxn ang="0">
                  <a:pos x="559" y="195"/>
                </a:cxn>
                <a:cxn ang="0">
                  <a:pos x="546" y="210"/>
                </a:cxn>
                <a:cxn ang="0">
                  <a:pos x="538" y="229"/>
                </a:cxn>
                <a:cxn ang="0">
                  <a:pos x="532" y="255"/>
                </a:cxn>
                <a:cxn ang="0">
                  <a:pos x="534" y="282"/>
                </a:cxn>
                <a:cxn ang="0">
                  <a:pos x="542" y="308"/>
                </a:cxn>
                <a:cxn ang="0">
                  <a:pos x="551" y="321"/>
                </a:cxn>
                <a:cxn ang="0">
                  <a:pos x="562" y="332"/>
                </a:cxn>
                <a:cxn ang="0">
                  <a:pos x="574" y="340"/>
                </a:cxn>
                <a:cxn ang="0">
                  <a:pos x="587" y="342"/>
                </a:cxn>
                <a:cxn ang="0">
                  <a:pos x="607" y="336"/>
                </a:cxn>
                <a:cxn ang="0">
                  <a:pos x="630" y="320"/>
                </a:cxn>
                <a:cxn ang="0">
                  <a:pos x="650" y="309"/>
                </a:cxn>
                <a:cxn ang="0">
                  <a:pos x="661" y="308"/>
                </a:cxn>
                <a:cxn ang="0">
                  <a:pos x="668" y="314"/>
                </a:cxn>
                <a:cxn ang="0">
                  <a:pos x="674" y="328"/>
                </a:cxn>
                <a:cxn ang="0">
                  <a:pos x="393" y="521"/>
                </a:cxn>
                <a:cxn ang="0">
                  <a:pos x="384" y="515"/>
                </a:cxn>
                <a:cxn ang="0">
                  <a:pos x="382" y="507"/>
                </a:cxn>
                <a:cxn ang="0">
                  <a:pos x="386" y="495"/>
                </a:cxn>
                <a:cxn ang="0">
                  <a:pos x="400" y="473"/>
                </a:cxn>
                <a:cxn ang="0">
                  <a:pos x="414" y="450"/>
                </a:cxn>
                <a:cxn ang="0">
                  <a:pos x="417" y="433"/>
                </a:cxn>
                <a:cxn ang="0">
                  <a:pos x="413" y="419"/>
                </a:cxn>
                <a:cxn ang="0">
                  <a:pos x="400" y="404"/>
                </a:cxn>
                <a:cxn ang="0">
                  <a:pos x="383" y="392"/>
                </a:cxn>
                <a:cxn ang="0">
                  <a:pos x="362" y="385"/>
                </a:cxn>
                <a:cxn ang="0">
                  <a:pos x="335" y="383"/>
                </a:cxn>
                <a:cxn ang="0">
                  <a:pos x="304" y="388"/>
                </a:cxn>
                <a:cxn ang="0">
                  <a:pos x="285" y="396"/>
                </a:cxn>
                <a:cxn ang="0">
                  <a:pos x="270" y="409"/>
                </a:cxn>
                <a:cxn ang="0">
                  <a:pos x="262" y="421"/>
                </a:cxn>
                <a:cxn ang="0">
                  <a:pos x="258" y="435"/>
                </a:cxn>
                <a:cxn ang="0">
                  <a:pos x="259" y="448"/>
                </a:cxn>
                <a:cxn ang="0">
                  <a:pos x="268" y="467"/>
                </a:cxn>
                <a:cxn ang="0">
                  <a:pos x="282" y="488"/>
                </a:cxn>
                <a:cxn ang="0">
                  <a:pos x="289" y="504"/>
                </a:cxn>
                <a:cxn ang="0">
                  <a:pos x="288" y="512"/>
                </a:cxn>
                <a:cxn ang="0">
                  <a:pos x="282" y="519"/>
                </a:cxn>
                <a:cxn ang="0">
                  <a:pos x="269" y="525"/>
                </a:cxn>
              </a:cxnLst>
              <a:rect l="0" t="0" r="r" b="b"/>
              <a:pathLst>
                <a:path w="674" h="525">
                  <a:moveTo>
                    <a:pt x="0" y="0"/>
                  </a:moveTo>
                  <a:lnTo>
                    <a:pt x="674" y="0"/>
                  </a:lnTo>
                  <a:lnTo>
                    <a:pt x="674" y="196"/>
                  </a:lnTo>
                  <a:lnTo>
                    <a:pt x="672" y="201"/>
                  </a:lnTo>
                  <a:lnTo>
                    <a:pt x="670" y="205"/>
                  </a:lnTo>
                  <a:lnTo>
                    <a:pt x="668" y="208"/>
                  </a:lnTo>
                  <a:lnTo>
                    <a:pt x="666" y="211"/>
                  </a:lnTo>
                  <a:lnTo>
                    <a:pt x="664" y="213"/>
                  </a:lnTo>
                  <a:lnTo>
                    <a:pt x="661" y="214"/>
                  </a:lnTo>
                  <a:lnTo>
                    <a:pt x="659" y="215"/>
                  </a:lnTo>
                  <a:lnTo>
                    <a:pt x="656" y="215"/>
                  </a:lnTo>
                  <a:lnTo>
                    <a:pt x="653" y="215"/>
                  </a:lnTo>
                  <a:lnTo>
                    <a:pt x="651" y="214"/>
                  </a:lnTo>
                  <a:lnTo>
                    <a:pt x="645" y="211"/>
                  </a:lnTo>
                  <a:lnTo>
                    <a:pt x="639" y="207"/>
                  </a:lnTo>
                  <a:lnTo>
                    <a:pt x="631" y="203"/>
                  </a:lnTo>
                  <a:lnTo>
                    <a:pt x="617" y="193"/>
                  </a:lnTo>
                  <a:lnTo>
                    <a:pt x="609" y="189"/>
                  </a:lnTo>
                  <a:lnTo>
                    <a:pt x="606" y="187"/>
                  </a:lnTo>
                  <a:lnTo>
                    <a:pt x="602" y="185"/>
                  </a:lnTo>
                  <a:lnTo>
                    <a:pt x="598" y="184"/>
                  </a:lnTo>
                  <a:lnTo>
                    <a:pt x="593" y="183"/>
                  </a:lnTo>
                  <a:lnTo>
                    <a:pt x="589" y="183"/>
                  </a:lnTo>
                  <a:lnTo>
                    <a:pt x="585" y="183"/>
                  </a:lnTo>
                  <a:lnTo>
                    <a:pt x="580" y="184"/>
                  </a:lnTo>
                  <a:lnTo>
                    <a:pt x="576" y="185"/>
                  </a:lnTo>
                  <a:lnTo>
                    <a:pt x="571" y="187"/>
                  </a:lnTo>
                  <a:lnTo>
                    <a:pt x="567" y="190"/>
                  </a:lnTo>
                  <a:lnTo>
                    <a:pt x="563" y="192"/>
                  </a:lnTo>
                  <a:lnTo>
                    <a:pt x="559" y="195"/>
                  </a:lnTo>
                  <a:lnTo>
                    <a:pt x="556" y="199"/>
                  </a:lnTo>
                  <a:lnTo>
                    <a:pt x="553" y="202"/>
                  </a:lnTo>
                  <a:lnTo>
                    <a:pt x="546" y="210"/>
                  </a:lnTo>
                  <a:lnTo>
                    <a:pt x="541" y="219"/>
                  </a:lnTo>
                  <a:lnTo>
                    <a:pt x="539" y="224"/>
                  </a:lnTo>
                  <a:lnTo>
                    <a:pt x="538" y="229"/>
                  </a:lnTo>
                  <a:lnTo>
                    <a:pt x="535" y="240"/>
                  </a:lnTo>
                  <a:lnTo>
                    <a:pt x="533" y="250"/>
                  </a:lnTo>
                  <a:lnTo>
                    <a:pt x="532" y="255"/>
                  </a:lnTo>
                  <a:lnTo>
                    <a:pt x="532" y="261"/>
                  </a:lnTo>
                  <a:lnTo>
                    <a:pt x="532" y="272"/>
                  </a:lnTo>
                  <a:lnTo>
                    <a:pt x="534" y="282"/>
                  </a:lnTo>
                  <a:lnTo>
                    <a:pt x="536" y="293"/>
                  </a:lnTo>
                  <a:lnTo>
                    <a:pt x="540" y="304"/>
                  </a:lnTo>
                  <a:lnTo>
                    <a:pt x="542" y="308"/>
                  </a:lnTo>
                  <a:lnTo>
                    <a:pt x="544" y="313"/>
                  </a:lnTo>
                  <a:lnTo>
                    <a:pt x="547" y="317"/>
                  </a:lnTo>
                  <a:lnTo>
                    <a:pt x="551" y="321"/>
                  </a:lnTo>
                  <a:lnTo>
                    <a:pt x="554" y="325"/>
                  </a:lnTo>
                  <a:lnTo>
                    <a:pt x="558" y="329"/>
                  </a:lnTo>
                  <a:lnTo>
                    <a:pt x="562" y="332"/>
                  </a:lnTo>
                  <a:lnTo>
                    <a:pt x="566" y="336"/>
                  </a:lnTo>
                  <a:lnTo>
                    <a:pt x="570" y="338"/>
                  </a:lnTo>
                  <a:lnTo>
                    <a:pt x="574" y="340"/>
                  </a:lnTo>
                  <a:lnTo>
                    <a:pt x="579" y="341"/>
                  </a:lnTo>
                  <a:lnTo>
                    <a:pt x="583" y="342"/>
                  </a:lnTo>
                  <a:lnTo>
                    <a:pt x="587" y="342"/>
                  </a:lnTo>
                  <a:lnTo>
                    <a:pt x="591" y="342"/>
                  </a:lnTo>
                  <a:lnTo>
                    <a:pt x="600" y="339"/>
                  </a:lnTo>
                  <a:lnTo>
                    <a:pt x="607" y="336"/>
                  </a:lnTo>
                  <a:lnTo>
                    <a:pt x="615" y="331"/>
                  </a:lnTo>
                  <a:lnTo>
                    <a:pt x="623" y="326"/>
                  </a:lnTo>
                  <a:lnTo>
                    <a:pt x="630" y="320"/>
                  </a:lnTo>
                  <a:lnTo>
                    <a:pt x="638" y="316"/>
                  </a:lnTo>
                  <a:lnTo>
                    <a:pt x="644" y="311"/>
                  </a:lnTo>
                  <a:lnTo>
                    <a:pt x="650" y="309"/>
                  </a:lnTo>
                  <a:lnTo>
                    <a:pt x="653" y="308"/>
                  </a:lnTo>
                  <a:lnTo>
                    <a:pt x="656" y="307"/>
                  </a:lnTo>
                  <a:lnTo>
                    <a:pt x="661" y="308"/>
                  </a:lnTo>
                  <a:lnTo>
                    <a:pt x="664" y="309"/>
                  </a:lnTo>
                  <a:lnTo>
                    <a:pt x="666" y="312"/>
                  </a:lnTo>
                  <a:lnTo>
                    <a:pt x="668" y="314"/>
                  </a:lnTo>
                  <a:lnTo>
                    <a:pt x="670" y="318"/>
                  </a:lnTo>
                  <a:lnTo>
                    <a:pt x="672" y="322"/>
                  </a:lnTo>
                  <a:lnTo>
                    <a:pt x="674" y="328"/>
                  </a:lnTo>
                  <a:lnTo>
                    <a:pt x="674" y="525"/>
                  </a:lnTo>
                  <a:lnTo>
                    <a:pt x="403" y="525"/>
                  </a:lnTo>
                  <a:lnTo>
                    <a:pt x="393" y="521"/>
                  </a:lnTo>
                  <a:lnTo>
                    <a:pt x="390" y="519"/>
                  </a:lnTo>
                  <a:lnTo>
                    <a:pt x="387" y="517"/>
                  </a:lnTo>
                  <a:lnTo>
                    <a:pt x="384" y="515"/>
                  </a:lnTo>
                  <a:lnTo>
                    <a:pt x="383" y="512"/>
                  </a:lnTo>
                  <a:lnTo>
                    <a:pt x="382" y="509"/>
                  </a:lnTo>
                  <a:lnTo>
                    <a:pt x="382" y="507"/>
                  </a:lnTo>
                  <a:lnTo>
                    <a:pt x="382" y="504"/>
                  </a:lnTo>
                  <a:lnTo>
                    <a:pt x="383" y="501"/>
                  </a:lnTo>
                  <a:lnTo>
                    <a:pt x="386" y="495"/>
                  </a:lnTo>
                  <a:lnTo>
                    <a:pt x="390" y="487"/>
                  </a:lnTo>
                  <a:lnTo>
                    <a:pt x="395" y="481"/>
                  </a:lnTo>
                  <a:lnTo>
                    <a:pt x="400" y="473"/>
                  </a:lnTo>
                  <a:lnTo>
                    <a:pt x="405" y="466"/>
                  </a:lnTo>
                  <a:lnTo>
                    <a:pt x="410" y="458"/>
                  </a:lnTo>
                  <a:lnTo>
                    <a:pt x="414" y="450"/>
                  </a:lnTo>
                  <a:lnTo>
                    <a:pt x="416" y="442"/>
                  </a:lnTo>
                  <a:lnTo>
                    <a:pt x="417" y="438"/>
                  </a:lnTo>
                  <a:lnTo>
                    <a:pt x="417" y="433"/>
                  </a:lnTo>
                  <a:lnTo>
                    <a:pt x="416" y="429"/>
                  </a:lnTo>
                  <a:lnTo>
                    <a:pt x="415" y="424"/>
                  </a:lnTo>
                  <a:lnTo>
                    <a:pt x="413" y="419"/>
                  </a:lnTo>
                  <a:lnTo>
                    <a:pt x="410" y="415"/>
                  </a:lnTo>
                  <a:lnTo>
                    <a:pt x="404" y="407"/>
                  </a:lnTo>
                  <a:lnTo>
                    <a:pt x="400" y="404"/>
                  </a:lnTo>
                  <a:lnTo>
                    <a:pt x="396" y="400"/>
                  </a:lnTo>
                  <a:lnTo>
                    <a:pt x="388" y="395"/>
                  </a:lnTo>
                  <a:lnTo>
                    <a:pt x="383" y="392"/>
                  </a:lnTo>
                  <a:lnTo>
                    <a:pt x="377" y="390"/>
                  </a:lnTo>
                  <a:lnTo>
                    <a:pt x="367" y="387"/>
                  </a:lnTo>
                  <a:lnTo>
                    <a:pt x="362" y="385"/>
                  </a:lnTo>
                  <a:lnTo>
                    <a:pt x="357" y="384"/>
                  </a:lnTo>
                  <a:lnTo>
                    <a:pt x="346" y="383"/>
                  </a:lnTo>
                  <a:lnTo>
                    <a:pt x="335" y="383"/>
                  </a:lnTo>
                  <a:lnTo>
                    <a:pt x="325" y="383"/>
                  </a:lnTo>
                  <a:lnTo>
                    <a:pt x="314" y="385"/>
                  </a:lnTo>
                  <a:lnTo>
                    <a:pt x="304" y="388"/>
                  </a:lnTo>
                  <a:lnTo>
                    <a:pt x="299" y="390"/>
                  </a:lnTo>
                  <a:lnTo>
                    <a:pt x="294" y="392"/>
                  </a:lnTo>
                  <a:lnTo>
                    <a:pt x="285" y="396"/>
                  </a:lnTo>
                  <a:lnTo>
                    <a:pt x="281" y="399"/>
                  </a:lnTo>
                  <a:lnTo>
                    <a:pt x="277" y="402"/>
                  </a:lnTo>
                  <a:lnTo>
                    <a:pt x="270" y="409"/>
                  </a:lnTo>
                  <a:lnTo>
                    <a:pt x="267" y="412"/>
                  </a:lnTo>
                  <a:lnTo>
                    <a:pt x="264" y="416"/>
                  </a:lnTo>
                  <a:lnTo>
                    <a:pt x="262" y="421"/>
                  </a:lnTo>
                  <a:lnTo>
                    <a:pt x="260" y="425"/>
                  </a:lnTo>
                  <a:lnTo>
                    <a:pt x="259" y="431"/>
                  </a:lnTo>
                  <a:lnTo>
                    <a:pt x="258" y="435"/>
                  </a:lnTo>
                  <a:lnTo>
                    <a:pt x="258" y="440"/>
                  </a:lnTo>
                  <a:lnTo>
                    <a:pt x="258" y="444"/>
                  </a:lnTo>
                  <a:lnTo>
                    <a:pt x="259" y="448"/>
                  </a:lnTo>
                  <a:lnTo>
                    <a:pt x="260" y="452"/>
                  </a:lnTo>
                  <a:lnTo>
                    <a:pt x="263" y="460"/>
                  </a:lnTo>
                  <a:lnTo>
                    <a:pt x="268" y="467"/>
                  </a:lnTo>
                  <a:lnTo>
                    <a:pt x="273" y="475"/>
                  </a:lnTo>
                  <a:lnTo>
                    <a:pt x="277" y="482"/>
                  </a:lnTo>
                  <a:lnTo>
                    <a:pt x="282" y="488"/>
                  </a:lnTo>
                  <a:lnTo>
                    <a:pt x="286" y="495"/>
                  </a:lnTo>
                  <a:lnTo>
                    <a:pt x="288" y="501"/>
                  </a:lnTo>
                  <a:lnTo>
                    <a:pt x="289" y="504"/>
                  </a:lnTo>
                  <a:lnTo>
                    <a:pt x="289" y="507"/>
                  </a:lnTo>
                  <a:lnTo>
                    <a:pt x="289" y="509"/>
                  </a:lnTo>
                  <a:lnTo>
                    <a:pt x="288" y="512"/>
                  </a:lnTo>
                  <a:lnTo>
                    <a:pt x="287" y="514"/>
                  </a:lnTo>
                  <a:lnTo>
                    <a:pt x="285" y="517"/>
                  </a:lnTo>
                  <a:lnTo>
                    <a:pt x="282" y="519"/>
                  </a:lnTo>
                  <a:lnTo>
                    <a:pt x="279" y="521"/>
                  </a:lnTo>
                  <a:lnTo>
                    <a:pt x="274" y="523"/>
                  </a:lnTo>
                  <a:lnTo>
                    <a:pt x="269" y="525"/>
                  </a:lnTo>
                  <a:lnTo>
                    <a:pt x="0" y="52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mpd="sng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  <p:sp>
          <p:nvSpPr>
            <p:cNvPr id="108" name="Freeform 30"/>
            <p:cNvSpPr>
              <a:spLocks/>
            </p:cNvSpPr>
            <p:nvPr/>
          </p:nvSpPr>
          <p:spPr bwMode="auto">
            <a:xfrm>
              <a:off x="6948264" y="3212976"/>
              <a:ext cx="1141413" cy="728663"/>
            </a:xfrm>
            <a:custGeom>
              <a:avLst/>
              <a:gdLst/>
              <a:ahLst/>
              <a:cxnLst>
                <a:cxn ang="0">
                  <a:pos x="542" y="522"/>
                </a:cxn>
                <a:cxn ang="0">
                  <a:pos x="530" y="515"/>
                </a:cxn>
                <a:cxn ang="0">
                  <a:pos x="527" y="506"/>
                </a:cxn>
                <a:cxn ang="0">
                  <a:pos x="534" y="489"/>
                </a:cxn>
                <a:cxn ang="0">
                  <a:pos x="555" y="458"/>
                </a:cxn>
                <a:cxn ang="0">
                  <a:pos x="561" y="442"/>
                </a:cxn>
                <a:cxn ang="0">
                  <a:pos x="560" y="425"/>
                </a:cxn>
                <a:cxn ang="0">
                  <a:pos x="556" y="416"/>
                </a:cxn>
                <a:cxn ang="0">
                  <a:pos x="548" y="405"/>
                </a:cxn>
                <a:cxn ang="0">
                  <a:pos x="531" y="393"/>
                </a:cxn>
                <a:cxn ang="0">
                  <a:pos x="515" y="387"/>
                </a:cxn>
                <a:cxn ang="0">
                  <a:pos x="492" y="383"/>
                </a:cxn>
                <a:cxn ang="0">
                  <a:pos x="457" y="385"/>
                </a:cxn>
                <a:cxn ang="0">
                  <a:pos x="434" y="393"/>
                </a:cxn>
                <a:cxn ang="0">
                  <a:pos x="420" y="403"/>
                </a:cxn>
                <a:cxn ang="0">
                  <a:pos x="409" y="416"/>
                </a:cxn>
                <a:cxn ang="0">
                  <a:pos x="403" y="431"/>
                </a:cxn>
                <a:cxn ang="0">
                  <a:pos x="403" y="444"/>
                </a:cxn>
                <a:cxn ang="0">
                  <a:pos x="408" y="460"/>
                </a:cxn>
                <a:cxn ang="0">
                  <a:pos x="422" y="482"/>
                </a:cxn>
                <a:cxn ang="0">
                  <a:pos x="433" y="501"/>
                </a:cxn>
                <a:cxn ang="0">
                  <a:pos x="434" y="509"/>
                </a:cxn>
                <a:cxn ang="0">
                  <a:pos x="430" y="517"/>
                </a:cxn>
                <a:cxn ang="0">
                  <a:pos x="419" y="523"/>
                </a:cxn>
                <a:cxn ang="0">
                  <a:pos x="142" y="327"/>
                </a:cxn>
                <a:cxn ang="0">
                  <a:pos x="132" y="309"/>
                </a:cxn>
                <a:cxn ang="0">
                  <a:pos x="124" y="307"/>
                </a:cxn>
                <a:cxn ang="0">
                  <a:pos x="112" y="312"/>
                </a:cxn>
                <a:cxn ang="0">
                  <a:pos x="83" y="331"/>
                </a:cxn>
                <a:cxn ang="0">
                  <a:pos x="72" y="338"/>
                </a:cxn>
                <a:cxn ang="0">
                  <a:pos x="55" y="342"/>
                </a:cxn>
                <a:cxn ang="0">
                  <a:pos x="43" y="340"/>
                </a:cxn>
                <a:cxn ang="0">
                  <a:pos x="26" y="329"/>
                </a:cxn>
                <a:cxn ang="0">
                  <a:pos x="12" y="313"/>
                </a:cxn>
                <a:cxn ang="0">
                  <a:pos x="4" y="293"/>
                </a:cxn>
                <a:cxn ang="0">
                  <a:pos x="1" y="272"/>
                </a:cxn>
                <a:cxn ang="0">
                  <a:pos x="3" y="240"/>
                </a:cxn>
                <a:cxn ang="0">
                  <a:pos x="10" y="219"/>
                </a:cxn>
                <a:cxn ang="0">
                  <a:pos x="21" y="202"/>
                </a:cxn>
                <a:cxn ang="0">
                  <a:pos x="35" y="190"/>
                </a:cxn>
                <a:cxn ang="0">
                  <a:pos x="49" y="184"/>
                </a:cxn>
                <a:cxn ang="0">
                  <a:pos x="61" y="183"/>
                </a:cxn>
                <a:cxn ang="0">
                  <a:pos x="78" y="189"/>
                </a:cxn>
                <a:cxn ang="0">
                  <a:pos x="99" y="203"/>
                </a:cxn>
                <a:cxn ang="0">
                  <a:pos x="119" y="214"/>
                </a:cxn>
                <a:cxn ang="0">
                  <a:pos x="127" y="215"/>
                </a:cxn>
                <a:cxn ang="0">
                  <a:pos x="134" y="211"/>
                </a:cxn>
                <a:cxn ang="0">
                  <a:pos x="142" y="196"/>
                </a:cxn>
                <a:cxn ang="0">
                  <a:pos x="822" y="525"/>
                </a:cxn>
              </a:cxnLst>
              <a:rect l="0" t="0" r="r" b="b"/>
              <a:pathLst>
                <a:path w="822" h="525">
                  <a:moveTo>
                    <a:pt x="822" y="525"/>
                  </a:moveTo>
                  <a:lnTo>
                    <a:pt x="549" y="525"/>
                  </a:lnTo>
                  <a:lnTo>
                    <a:pt x="542" y="522"/>
                  </a:lnTo>
                  <a:lnTo>
                    <a:pt x="536" y="520"/>
                  </a:lnTo>
                  <a:lnTo>
                    <a:pt x="532" y="516"/>
                  </a:lnTo>
                  <a:lnTo>
                    <a:pt x="530" y="515"/>
                  </a:lnTo>
                  <a:lnTo>
                    <a:pt x="529" y="513"/>
                  </a:lnTo>
                  <a:lnTo>
                    <a:pt x="528" y="510"/>
                  </a:lnTo>
                  <a:lnTo>
                    <a:pt x="527" y="506"/>
                  </a:lnTo>
                  <a:lnTo>
                    <a:pt x="528" y="502"/>
                  </a:lnTo>
                  <a:lnTo>
                    <a:pt x="529" y="498"/>
                  </a:lnTo>
                  <a:lnTo>
                    <a:pt x="534" y="489"/>
                  </a:lnTo>
                  <a:lnTo>
                    <a:pt x="540" y="479"/>
                  </a:lnTo>
                  <a:lnTo>
                    <a:pt x="550" y="466"/>
                  </a:lnTo>
                  <a:lnTo>
                    <a:pt x="555" y="458"/>
                  </a:lnTo>
                  <a:lnTo>
                    <a:pt x="558" y="451"/>
                  </a:lnTo>
                  <a:lnTo>
                    <a:pt x="560" y="445"/>
                  </a:lnTo>
                  <a:lnTo>
                    <a:pt x="561" y="442"/>
                  </a:lnTo>
                  <a:lnTo>
                    <a:pt x="561" y="438"/>
                  </a:lnTo>
                  <a:lnTo>
                    <a:pt x="561" y="432"/>
                  </a:lnTo>
                  <a:lnTo>
                    <a:pt x="560" y="425"/>
                  </a:lnTo>
                  <a:lnTo>
                    <a:pt x="559" y="422"/>
                  </a:lnTo>
                  <a:lnTo>
                    <a:pt x="558" y="420"/>
                  </a:lnTo>
                  <a:lnTo>
                    <a:pt x="556" y="416"/>
                  </a:lnTo>
                  <a:lnTo>
                    <a:pt x="554" y="412"/>
                  </a:lnTo>
                  <a:lnTo>
                    <a:pt x="551" y="408"/>
                  </a:lnTo>
                  <a:lnTo>
                    <a:pt x="548" y="405"/>
                  </a:lnTo>
                  <a:lnTo>
                    <a:pt x="544" y="402"/>
                  </a:lnTo>
                  <a:lnTo>
                    <a:pt x="536" y="396"/>
                  </a:lnTo>
                  <a:lnTo>
                    <a:pt x="531" y="393"/>
                  </a:lnTo>
                  <a:lnTo>
                    <a:pt x="527" y="391"/>
                  </a:lnTo>
                  <a:lnTo>
                    <a:pt x="520" y="389"/>
                  </a:lnTo>
                  <a:lnTo>
                    <a:pt x="515" y="387"/>
                  </a:lnTo>
                  <a:lnTo>
                    <a:pt x="504" y="384"/>
                  </a:lnTo>
                  <a:lnTo>
                    <a:pt x="498" y="383"/>
                  </a:lnTo>
                  <a:lnTo>
                    <a:pt x="492" y="383"/>
                  </a:lnTo>
                  <a:lnTo>
                    <a:pt x="480" y="382"/>
                  </a:lnTo>
                  <a:lnTo>
                    <a:pt x="468" y="383"/>
                  </a:lnTo>
                  <a:lnTo>
                    <a:pt x="457" y="385"/>
                  </a:lnTo>
                  <a:lnTo>
                    <a:pt x="445" y="388"/>
                  </a:lnTo>
                  <a:lnTo>
                    <a:pt x="439" y="391"/>
                  </a:lnTo>
                  <a:lnTo>
                    <a:pt x="434" y="393"/>
                  </a:lnTo>
                  <a:lnTo>
                    <a:pt x="429" y="396"/>
                  </a:lnTo>
                  <a:lnTo>
                    <a:pt x="424" y="399"/>
                  </a:lnTo>
                  <a:lnTo>
                    <a:pt x="420" y="403"/>
                  </a:lnTo>
                  <a:lnTo>
                    <a:pt x="416" y="407"/>
                  </a:lnTo>
                  <a:lnTo>
                    <a:pt x="412" y="411"/>
                  </a:lnTo>
                  <a:lnTo>
                    <a:pt x="409" y="416"/>
                  </a:lnTo>
                  <a:lnTo>
                    <a:pt x="406" y="420"/>
                  </a:lnTo>
                  <a:lnTo>
                    <a:pt x="404" y="425"/>
                  </a:lnTo>
                  <a:lnTo>
                    <a:pt x="403" y="431"/>
                  </a:lnTo>
                  <a:lnTo>
                    <a:pt x="402" y="435"/>
                  </a:lnTo>
                  <a:lnTo>
                    <a:pt x="402" y="439"/>
                  </a:lnTo>
                  <a:lnTo>
                    <a:pt x="403" y="444"/>
                  </a:lnTo>
                  <a:lnTo>
                    <a:pt x="404" y="448"/>
                  </a:lnTo>
                  <a:lnTo>
                    <a:pt x="405" y="452"/>
                  </a:lnTo>
                  <a:lnTo>
                    <a:pt x="408" y="460"/>
                  </a:lnTo>
                  <a:lnTo>
                    <a:pt x="412" y="468"/>
                  </a:lnTo>
                  <a:lnTo>
                    <a:pt x="417" y="475"/>
                  </a:lnTo>
                  <a:lnTo>
                    <a:pt x="422" y="482"/>
                  </a:lnTo>
                  <a:lnTo>
                    <a:pt x="427" y="488"/>
                  </a:lnTo>
                  <a:lnTo>
                    <a:pt x="431" y="495"/>
                  </a:lnTo>
                  <a:lnTo>
                    <a:pt x="433" y="501"/>
                  </a:lnTo>
                  <a:lnTo>
                    <a:pt x="434" y="504"/>
                  </a:lnTo>
                  <a:lnTo>
                    <a:pt x="434" y="507"/>
                  </a:lnTo>
                  <a:lnTo>
                    <a:pt x="434" y="509"/>
                  </a:lnTo>
                  <a:lnTo>
                    <a:pt x="433" y="512"/>
                  </a:lnTo>
                  <a:lnTo>
                    <a:pt x="432" y="514"/>
                  </a:lnTo>
                  <a:lnTo>
                    <a:pt x="430" y="517"/>
                  </a:lnTo>
                  <a:lnTo>
                    <a:pt x="427" y="519"/>
                  </a:lnTo>
                  <a:lnTo>
                    <a:pt x="423" y="521"/>
                  </a:lnTo>
                  <a:lnTo>
                    <a:pt x="419" y="523"/>
                  </a:lnTo>
                  <a:lnTo>
                    <a:pt x="413" y="525"/>
                  </a:lnTo>
                  <a:lnTo>
                    <a:pt x="142" y="525"/>
                  </a:lnTo>
                  <a:lnTo>
                    <a:pt x="142" y="327"/>
                  </a:lnTo>
                  <a:lnTo>
                    <a:pt x="138" y="317"/>
                  </a:lnTo>
                  <a:lnTo>
                    <a:pt x="134" y="311"/>
                  </a:lnTo>
                  <a:lnTo>
                    <a:pt x="132" y="309"/>
                  </a:lnTo>
                  <a:lnTo>
                    <a:pt x="129" y="308"/>
                  </a:lnTo>
                  <a:lnTo>
                    <a:pt x="127" y="307"/>
                  </a:lnTo>
                  <a:lnTo>
                    <a:pt x="124" y="307"/>
                  </a:lnTo>
                  <a:lnTo>
                    <a:pt x="121" y="308"/>
                  </a:lnTo>
                  <a:lnTo>
                    <a:pt x="118" y="309"/>
                  </a:lnTo>
                  <a:lnTo>
                    <a:pt x="112" y="312"/>
                  </a:lnTo>
                  <a:lnTo>
                    <a:pt x="106" y="316"/>
                  </a:lnTo>
                  <a:lnTo>
                    <a:pt x="98" y="321"/>
                  </a:lnTo>
                  <a:lnTo>
                    <a:pt x="83" y="331"/>
                  </a:lnTo>
                  <a:lnTo>
                    <a:pt x="79" y="333"/>
                  </a:lnTo>
                  <a:lnTo>
                    <a:pt x="76" y="336"/>
                  </a:lnTo>
                  <a:lnTo>
                    <a:pt x="72" y="338"/>
                  </a:lnTo>
                  <a:lnTo>
                    <a:pt x="68" y="339"/>
                  </a:lnTo>
                  <a:lnTo>
                    <a:pt x="59" y="342"/>
                  </a:lnTo>
                  <a:lnTo>
                    <a:pt x="55" y="342"/>
                  </a:lnTo>
                  <a:lnTo>
                    <a:pt x="51" y="342"/>
                  </a:lnTo>
                  <a:lnTo>
                    <a:pt x="47" y="341"/>
                  </a:lnTo>
                  <a:lnTo>
                    <a:pt x="43" y="340"/>
                  </a:lnTo>
                  <a:lnTo>
                    <a:pt x="38" y="338"/>
                  </a:lnTo>
                  <a:lnTo>
                    <a:pt x="34" y="336"/>
                  </a:lnTo>
                  <a:lnTo>
                    <a:pt x="26" y="329"/>
                  </a:lnTo>
                  <a:lnTo>
                    <a:pt x="22" y="325"/>
                  </a:lnTo>
                  <a:lnTo>
                    <a:pt x="19" y="321"/>
                  </a:lnTo>
                  <a:lnTo>
                    <a:pt x="12" y="313"/>
                  </a:lnTo>
                  <a:lnTo>
                    <a:pt x="10" y="308"/>
                  </a:lnTo>
                  <a:lnTo>
                    <a:pt x="8" y="304"/>
                  </a:lnTo>
                  <a:lnTo>
                    <a:pt x="4" y="293"/>
                  </a:lnTo>
                  <a:lnTo>
                    <a:pt x="3" y="287"/>
                  </a:lnTo>
                  <a:lnTo>
                    <a:pt x="2" y="282"/>
                  </a:lnTo>
                  <a:lnTo>
                    <a:pt x="1" y="272"/>
                  </a:lnTo>
                  <a:lnTo>
                    <a:pt x="0" y="261"/>
                  </a:lnTo>
                  <a:lnTo>
                    <a:pt x="1" y="250"/>
                  </a:lnTo>
                  <a:lnTo>
                    <a:pt x="3" y="240"/>
                  </a:lnTo>
                  <a:lnTo>
                    <a:pt x="6" y="229"/>
                  </a:lnTo>
                  <a:lnTo>
                    <a:pt x="8" y="224"/>
                  </a:lnTo>
                  <a:lnTo>
                    <a:pt x="10" y="219"/>
                  </a:lnTo>
                  <a:lnTo>
                    <a:pt x="14" y="210"/>
                  </a:lnTo>
                  <a:lnTo>
                    <a:pt x="18" y="206"/>
                  </a:lnTo>
                  <a:lnTo>
                    <a:pt x="21" y="202"/>
                  </a:lnTo>
                  <a:lnTo>
                    <a:pt x="27" y="195"/>
                  </a:lnTo>
                  <a:lnTo>
                    <a:pt x="31" y="192"/>
                  </a:lnTo>
                  <a:lnTo>
                    <a:pt x="35" y="190"/>
                  </a:lnTo>
                  <a:lnTo>
                    <a:pt x="40" y="187"/>
                  </a:lnTo>
                  <a:lnTo>
                    <a:pt x="44" y="185"/>
                  </a:lnTo>
                  <a:lnTo>
                    <a:pt x="49" y="184"/>
                  </a:lnTo>
                  <a:lnTo>
                    <a:pt x="53" y="183"/>
                  </a:lnTo>
                  <a:lnTo>
                    <a:pt x="57" y="183"/>
                  </a:lnTo>
                  <a:lnTo>
                    <a:pt x="61" y="183"/>
                  </a:lnTo>
                  <a:lnTo>
                    <a:pt x="66" y="184"/>
                  </a:lnTo>
                  <a:lnTo>
                    <a:pt x="70" y="185"/>
                  </a:lnTo>
                  <a:lnTo>
                    <a:pt x="78" y="189"/>
                  </a:lnTo>
                  <a:lnTo>
                    <a:pt x="85" y="193"/>
                  </a:lnTo>
                  <a:lnTo>
                    <a:pt x="92" y="198"/>
                  </a:lnTo>
                  <a:lnTo>
                    <a:pt x="99" y="203"/>
                  </a:lnTo>
                  <a:lnTo>
                    <a:pt x="107" y="207"/>
                  </a:lnTo>
                  <a:lnTo>
                    <a:pt x="113" y="211"/>
                  </a:lnTo>
                  <a:lnTo>
                    <a:pt x="119" y="214"/>
                  </a:lnTo>
                  <a:lnTo>
                    <a:pt x="121" y="215"/>
                  </a:lnTo>
                  <a:lnTo>
                    <a:pt x="124" y="215"/>
                  </a:lnTo>
                  <a:lnTo>
                    <a:pt x="127" y="215"/>
                  </a:lnTo>
                  <a:lnTo>
                    <a:pt x="129" y="214"/>
                  </a:lnTo>
                  <a:lnTo>
                    <a:pt x="132" y="213"/>
                  </a:lnTo>
                  <a:lnTo>
                    <a:pt x="134" y="211"/>
                  </a:lnTo>
                  <a:lnTo>
                    <a:pt x="138" y="205"/>
                  </a:lnTo>
                  <a:lnTo>
                    <a:pt x="140" y="201"/>
                  </a:lnTo>
                  <a:lnTo>
                    <a:pt x="142" y="196"/>
                  </a:lnTo>
                  <a:lnTo>
                    <a:pt x="142" y="0"/>
                  </a:lnTo>
                  <a:lnTo>
                    <a:pt x="822" y="0"/>
                  </a:lnTo>
                  <a:lnTo>
                    <a:pt x="822" y="525"/>
                  </a:lnTo>
                  <a:close/>
                </a:path>
              </a:pathLst>
            </a:custGeom>
            <a:noFill/>
            <a:ln w="25400" cmpd="sng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endParaRPr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156176" y="263691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市场发育程度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308304" y="299695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交易成本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156176" y="37170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经济结构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7236296" y="40770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对外开放</a:t>
            </a:r>
          </a:p>
        </p:txBody>
      </p:sp>
    </p:spTree>
    <p:extLst>
      <p:ext uri="{BB962C8B-B14F-4D97-AF65-F5344CB8AC3E}">
        <p14:creationId xmlns:p14="http://schemas.microsoft.com/office/powerpoint/2010/main" val="2727621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E0A75C-B8FA-4DD0-BC27-CF5DCCE4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（二）发展中大国发展型式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E295C685-EA48-4C36-A5C5-1A5C8865D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2670" y="3220916"/>
            <a:ext cx="250581" cy="250581"/>
          </a:xfrm>
          <a:prstGeom prst="rect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959EA2F3-676D-452F-8119-66FBBD838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589" y="2819401"/>
            <a:ext cx="250580" cy="250581"/>
          </a:xfrm>
          <a:prstGeom prst="rect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8B6E76A0-662A-46C6-B102-BF71DA219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828" y="4689231"/>
            <a:ext cx="250580" cy="250581"/>
          </a:xfrm>
          <a:prstGeom prst="rect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C115F855-FCB5-486E-837B-8BCC4B7C8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2204" y="5111262"/>
            <a:ext cx="250580" cy="250581"/>
          </a:xfrm>
          <a:prstGeom prst="rect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8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76680B3D-02A7-40D8-AD35-771133F92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335" y="2352476"/>
            <a:ext cx="15468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内需为主的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增长型式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99CFF170-F04B-4DF5-BB26-B98122C68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242" y="3018108"/>
            <a:ext cx="15468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内需驱动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的出口型式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4A49577C-155F-449C-8197-65B66FA14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9112" y="5007648"/>
            <a:ext cx="232275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基础设施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建设的型式</a:t>
            </a:r>
            <a:endParaRPr lang="en-US" altLang="zh-CN" sz="2400" kern="0" dirty="0">
              <a:solidFill>
                <a:srgbClr val="FF0000"/>
              </a:solidFill>
            </a:endParaRPr>
          </a:p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kern="0" dirty="0">
                <a:solidFill>
                  <a:schemeClr val="tx1"/>
                </a:solidFill>
              </a:rPr>
              <a:t>（要想富、先修路）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44C117AF-E45B-4838-ACE5-847DD90E7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997" y="4866489"/>
            <a:ext cx="123751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公共产品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供给型式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Rectangle 11">
            <a:extLst>
              <a:ext uri="{FF2B5EF4-FFF2-40B4-BE49-F238E27FC236}">
                <a16:creationId xmlns:a16="http://schemas.microsoft.com/office/drawing/2014/main" id="{516B58E8-8CB6-4601-AD1F-D567E72B650C}"/>
              </a:ext>
            </a:extLst>
          </p:cNvPr>
          <p:cNvSpPr>
            <a:spLocks noChangeArrowheads="1"/>
          </p:cNvSpPr>
          <p:nvPr/>
        </p:nvSpPr>
        <p:spPr bwMode="auto">
          <a:xfrm rot="9198256">
            <a:off x="3405554" y="3354266"/>
            <a:ext cx="1471246" cy="1474177"/>
          </a:xfrm>
          <a:prstGeom prst="rect">
            <a:avLst/>
          </a:prstGeom>
          <a:solidFill>
            <a:srgbClr val="366B7E"/>
          </a:solidFill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Freeform 13">
            <a:extLst>
              <a:ext uri="{FF2B5EF4-FFF2-40B4-BE49-F238E27FC236}">
                <a16:creationId xmlns:a16="http://schemas.microsoft.com/office/drawing/2014/main" id="{3C07552A-EBCC-49BA-AF13-786DCF6CCD5A}"/>
              </a:ext>
            </a:extLst>
          </p:cNvPr>
          <p:cNvSpPr>
            <a:spLocks/>
          </p:cNvSpPr>
          <p:nvPr/>
        </p:nvSpPr>
        <p:spPr bwMode="auto">
          <a:xfrm rot="14598256">
            <a:off x="1696916" y="4072304"/>
            <a:ext cx="1679331" cy="1840523"/>
          </a:xfrm>
          <a:custGeom>
            <a:avLst/>
            <a:gdLst>
              <a:gd name="T0" fmla="*/ 0 w 820"/>
              <a:gd name="T1" fmla="*/ 0 h 819"/>
              <a:gd name="T2" fmla="*/ 0 w 820"/>
              <a:gd name="T3" fmla="*/ 1993900 h 819"/>
              <a:gd name="T4" fmla="*/ 1819275 w 820"/>
              <a:gd name="T5" fmla="*/ 1993900 h 8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0" h="819">
                <a:moveTo>
                  <a:pt x="0" y="0"/>
                </a:moveTo>
                <a:lnTo>
                  <a:pt x="0" y="819"/>
                </a:lnTo>
                <a:lnTo>
                  <a:pt x="820" y="819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7A70BF69-5E13-4EA6-8DE1-B2E7DFAC5626}"/>
              </a:ext>
            </a:extLst>
          </p:cNvPr>
          <p:cNvSpPr>
            <a:spLocks/>
          </p:cNvSpPr>
          <p:nvPr/>
        </p:nvSpPr>
        <p:spPr bwMode="auto">
          <a:xfrm rot="3798256" flipH="1">
            <a:off x="2316041" y="1652221"/>
            <a:ext cx="1843454" cy="1663212"/>
          </a:xfrm>
          <a:custGeom>
            <a:avLst/>
            <a:gdLst>
              <a:gd name="T0" fmla="*/ 0 w 820"/>
              <a:gd name="T1" fmla="*/ 0 h 819"/>
              <a:gd name="T2" fmla="*/ 0 w 820"/>
              <a:gd name="T3" fmla="*/ 1801813 h 819"/>
              <a:gd name="T4" fmla="*/ 1997075 w 820"/>
              <a:gd name="T5" fmla="*/ 1801813 h 8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0" h="819">
                <a:moveTo>
                  <a:pt x="0" y="0"/>
                </a:moveTo>
                <a:lnTo>
                  <a:pt x="0" y="819"/>
                </a:lnTo>
                <a:lnTo>
                  <a:pt x="820" y="819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30" name="Freeform 15">
            <a:extLst>
              <a:ext uri="{FF2B5EF4-FFF2-40B4-BE49-F238E27FC236}">
                <a16:creationId xmlns:a16="http://schemas.microsoft.com/office/drawing/2014/main" id="{2E410019-A4B0-4E61-B5EC-56FACFD903D9}"/>
              </a:ext>
            </a:extLst>
          </p:cNvPr>
          <p:cNvSpPr>
            <a:spLocks/>
          </p:cNvSpPr>
          <p:nvPr/>
        </p:nvSpPr>
        <p:spPr bwMode="auto">
          <a:xfrm rot="14598256" flipH="1" flipV="1">
            <a:off x="4909039" y="2269881"/>
            <a:ext cx="1673469" cy="1840523"/>
          </a:xfrm>
          <a:custGeom>
            <a:avLst/>
            <a:gdLst>
              <a:gd name="T0" fmla="*/ 0 w 820"/>
              <a:gd name="T1" fmla="*/ 0 h 819"/>
              <a:gd name="T2" fmla="*/ 0 w 820"/>
              <a:gd name="T3" fmla="*/ 1993900 h 819"/>
              <a:gd name="T4" fmla="*/ 1812925 w 820"/>
              <a:gd name="T5" fmla="*/ 1993900 h 8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0" h="819">
                <a:moveTo>
                  <a:pt x="0" y="0"/>
                </a:moveTo>
                <a:lnTo>
                  <a:pt x="0" y="819"/>
                </a:lnTo>
                <a:lnTo>
                  <a:pt x="820" y="819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31" name="Text Box 16">
            <a:extLst>
              <a:ext uri="{FF2B5EF4-FFF2-40B4-BE49-F238E27FC236}">
                <a16:creationId xmlns:a16="http://schemas.microsoft.com/office/drawing/2014/main" id="{920E4C62-3494-4245-9B6E-C1EA46606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76" y="3781381"/>
            <a:ext cx="129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发展中大国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的发展型式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Freeform 12">
            <a:extLst>
              <a:ext uri="{FF2B5EF4-FFF2-40B4-BE49-F238E27FC236}">
                <a16:creationId xmlns:a16="http://schemas.microsoft.com/office/drawing/2014/main" id="{F7C9E160-7733-4397-9BE0-3C29188096CC}"/>
              </a:ext>
            </a:extLst>
          </p:cNvPr>
          <p:cNvSpPr>
            <a:spLocks/>
          </p:cNvSpPr>
          <p:nvPr/>
        </p:nvSpPr>
        <p:spPr bwMode="auto">
          <a:xfrm rot="9198256">
            <a:off x="4207120" y="4780085"/>
            <a:ext cx="1676400" cy="1840523"/>
          </a:xfrm>
          <a:custGeom>
            <a:avLst/>
            <a:gdLst>
              <a:gd name="T0" fmla="*/ 0 w 820"/>
              <a:gd name="T1" fmla="*/ 0 h 819"/>
              <a:gd name="T2" fmla="*/ 0 w 820"/>
              <a:gd name="T3" fmla="*/ 1993900 h 819"/>
              <a:gd name="T4" fmla="*/ 1816100 w 820"/>
              <a:gd name="T5" fmla="*/ 1993900 h 8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0" h="819">
                <a:moveTo>
                  <a:pt x="0" y="0"/>
                </a:moveTo>
                <a:lnTo>
                  <a:pt x="0" y="819"/>
                </a:lnTo>
                <a:lnTo>
                  <a:pt x="820" y="819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7456066D-61D9-43DA-8C6B-1BF586DE3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687" y="3016227"/>
            <a:ext cx="15468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要素驱动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的出口型式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乘号 2">
            <a:extLst>
              <a:ext uri="{FF2B5EF4-FFF2-40B4-BE49-F238E27FC236}">
                <a16:creationId xmlns:a16="http://schemas.microsoft.com/office/drawing/2014/main" id="{1DDD2611-786D-4893-B02E-E44E1BF86709}"/>
              </a:ext>
            </a:extLst>
          </p:cNvPr>
          <p:cNvSpPr/>
          <p:nvPr/>
        </p:nvSpPr>
        <p:spPr>
          <a:xfrm>
            <a:off x="6732240" y="3102355"/>
            <a:ext cx="364490" cy="57854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712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9FD6A-2A5A-4D04-A995-6B0BF03E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6830"/>
            <a:ext cx="9144000" cy="678802"/>
          </a:xfrm>
        </p:spPr>
        <p:txBody>
          <a:bodyPr/>
          <a:lstStyle/>
          <a:p>
            <a:r>
              <a:rPr lang="zh-CN" altLang="en-US" dirty="0"/>
              <a:t>（三）中国大国的梯度优势</a:t>
            </a:r>
          </a:p>
        </p:txBody>
      </p:sp>
      <p:pic>
        <p:nvPicPr>
          <p:cNvPr id="4" name="图片占位符 5">
            <a:extLst>
              <a:ext uri="{FF2B5EF4-FFF2-40B4-BE49-F238E27FC236}">
                <a16:creationId xmlns:a16="http://schemas.microsoft.com/office/drawing/2014/main" id="{5572FD94-93D6-4101-AAF8-6820B064E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107"/>
          <a:stretch>
            <a:fillRect/>
          </a:stretch>
        </p:blipFill>
        <p:spPr bwMode="auto">
          <a:xfrm>
            <a:off x="0" y="980729"/>
            <a:ext cx="4444287" cy="4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44B336-0CF0-492D-AD51-F212F8BC1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287" y="980729"/>
            <a:ext cx="4699713" cy="460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07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29FD6A-2A5A-4D04-A995-6B0BF03E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3808"/>
          </a:xfrm>
        </p:spPr>
        <p:txBody>
          <a:bodyPr/>
          <a:lstStyle/>
          <a:p>
            <a:r>
              <a:rPr lang="zh-CN" altLang="en-US" dirty="0"/>
              <a:t>（三）中国大国的梯度优势：卫星灯光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16B6D6-55DD-493D-B955-767537E180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1043808"/>
            <a:ext cx="9180512" cy="55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59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30B280-6854-4303-9717-37C35C70C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zh-CN" altLang="en-US" dirty="0"/>
              <a:t>微信实时在线分布图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067C7C5-D307-432E-92C5-FFC9E0AC4B85}"/>
              </a:ext>
            </a:extLst>
          </p:cNvPr>
          <p:cNvSpPr/>
          <p:nvPr/>
        </p:nvSpPr>
        <p:spPr>
          <a:xfrm>
            <a:off x="37718" y="6237312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https://wechat-im.com/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F0B1681-6543-4B6D-B02D-D76FEC7B2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31060" cy="538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E96836-9A58-4ED1-BBB3-B500CE4E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（三）中国地区产业结构特点</a:t>
            </a:r>
            <a:endParaRPr lang="zh-CN" altLang="en-US" dirty="0">
              <a:solidFill>
                <a:srgbClr val="92D05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08DDBCA-2686-44BD-9554-F473444B6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1"/>
            <a:ext cx="914400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38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25728"/>
          </a:xfrm>
        </p:spPr>
        <p:txBody>
          <a:bodyPr/>
          <a:lstStyle/>
          <a:p>
            <a:pPr algn="l"/>
            <a:r>
              <a:rPr lang="zh-CN" altLang="en-US" sz="3200" dirty="0"/>
              <a:t>                        四驾马车拉动作用：</a:t>
            </a:r>
            <a:br>
              <a:rPr lang="en-US" altLang="zh-CN" sz="3200" dirty="0"/>
            </a:b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）省际经济联系是中国地区经济增长的主要驱动力。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海南、安徽和陕西的省外流出对经济的贡献程度超过了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50%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，而且排名前十的地区省外流出贡献度都在</a:t>
            </a: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40%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以上。</a:t>
            </a:r>
            <a:br>
              <a:rPr lang="en-US" altLang="zh-CN" sz="2400" dirty="0"/>
            </a:b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  <a:highlight>
                  <a:srgbClr val="FFFF00"/>
                </a:highlight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）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消费、投资贡献排名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靠前的地区绝大部分中西部地区；</a:t>
            </a:r>
            <a:r>
              <a:rPr lang="zh-CN" altLang="en-US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宋体" panose="02010600030101010101" pitchFamily="2" charset="-122"/>
              </a:rPr>
              <a:t>出口贡献</a:t>
            </a:r>
            <a:r>
              <a:rPr lang="zh-CN" alt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排名靠前的地区主要是沿海地区和沿江地区；</a:t>
            </a: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629902"/>
              </p:ext>
            </p:extLst>
          </p:nvPr>
        </p:nvGraphicFramePr>
        <p:xfrm>
          <a:off x="179512" y="2825728"/>
          <a:ext cx="8856992" cy="3888430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107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7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7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7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71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71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71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9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effectLst/>
                        </a:rPr>
                        <a:t>消费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effectLst/>
                        </a:rPr>
                        <a:t>投资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effectLst/>
                        </a:rPr>
                        <a:t>出口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effectLst/>
                        </a:rPr>
                        <a:t>省际贸易</a:t>
                      </a:r>
                      <a:endParaRPr lang="zh-CN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1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四川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42.50%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青海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47.01%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广东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30.39%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海南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54.25%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1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云南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38.22%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湖北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46.10%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浙江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21.52%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安徽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51.87%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1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湖南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37.21%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四川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37.99%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福建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18.82%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陕西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50.34%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1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贵州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36.63%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山东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36.21%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上海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18.72%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重庆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48.77%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1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湖北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36.34%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广西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31.37%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湖北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17.56%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黑龙江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47.37%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1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甘肃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35.45%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江西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31.19%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山东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17.24%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北京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46.61%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1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广东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35.08%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福建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30.76%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江苏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17.02%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河北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46.28%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1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江西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33.72%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辽宁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30.30%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天津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12.16%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上海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46.05%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1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广西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33.50%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云南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29.31%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北京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11.19%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天津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45.81%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14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青海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33.33%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河南</a:t>
                      </a:r>
                      <a:endParaRPr lang="zh-CN" altLang="en-US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29.27%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吉林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43.20%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708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E96836-9A58-4ED1-BBB3-B500CE4E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solidFill>
                  <a:srgbClr val="92D050"/>
                </a:solidFill>
              </a:rPr>
              <a:t>（四）中国发挥大国经济优势的典型产业</a:t>
            </a:r>
          </a:p>
        </p:txBody>
      </p:sp>
      <p:sp>
        <p:nvSpPr>
          <p:cNvPr id="70659" name="内容占位符 2">
            <a:extLst>
              <a:ext uri="{FF2B5EF4-FFF2-40B4-BE49-F238E27FC236}">
                <a16:creationId xmlns:a16="http://schemas.microsoft.com/office/drawing/2014/main" id="{2BE00BC0-6A91-4767-B48A-D3A78031EF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41438"/>
            <a:ext cx="8229600" cy="4495800"/>
          </a:xfrm>
        </p:spPr>
        <p:txBody>
          <a:bodyPr/>
          <a:lstStyle/>
          <a:p>
            <a:pPr>
              <a:defRPr/>
            </a:pPr>
            <a:endParaRPr lang="en-US" altLang="zh-CN" sz="2000" dirty="0"/>
          </a:p>
          <a:p>
            <a:pPr>
              <a:lnSpc>
                <a:spcPct val="150000"/>
              </a:lnSpc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高铁：</a:t>
            </a:r>
            <a:r>
              <a:rPr lang="zh-CN" altLang="en-US" b="1" dirty="0"/>
              <a:t>目前中国高铁运营里程达到了</a:t>
            </a:r>
            <a:r>
              <a:rPr lang="en-US" altLang="zh-CN" b="1" dirty="0"/>
              <a:t>2.9</a:t>
            </a:r>
            <a:r>
              <a:rPr lang="zh-CN" altLang="en-US" b="1" dirty="0"/>
              <a:t>万公里，位居世界第一（占世界</a:t>
            </a:r>
            <a:r>
              <a:rPr lang="en-US" altLang="zh-CN" b="1" dirty="0"/>
              <a:t>2/3</a:t>
            </a:r>
            <a:r>
              <a:rPr lang="zh-CN" altLang="en-US" b="1" dirty="0"/>
              <a:t>）；加权成本低：时速</a:t>
            </a:r>
            <a:r>
              <a:rPr lang="en-US" altLang="zh-CN" b="1" dirty="0"/>
              <a:t>350km</a:t>
            </a:r>
            <a:r>
              <a:rPr lang="zh-CN" altLang="en-US" b="1" dirty="0"/>
              <a:t>的项目</a:t>
            </a:r>
            <a:r>
              <a:rPr lang="en-US" altLang="zh-CN" b="1" dirty="0">
                <a:solidFill>
                  <a:srgbClr val="FF0000"/>
                </a:solidFill>
              </a:rPr>
              <a:t>1.29</a:t>
            </a:r>
            <a:r>
              <a:rPr lang="zh-CN" altLang="en-US" b="1" dirty="0">
                <a:solidFill>
                  <a:srgbClr val="FF0000"/>
                </a:solidFill>
              </a:rPr>
              <a:t>亿元</a:t>
            </a:r>
            <a:r>
              <a:rPr lang="en-US" altLang="zh-CN" b="1" dirty="0">
                <a:solidFill>
                  <a:srgbClr val="FF0000"/>
                </a:solidFill>
              </a:rPr>
              <a:t>/</a:t>
            </a:r>
            <a:r>
              <a:rPr lang="zh-CN" altLang="en-US" b="1" dirty="0">
                <a:solidFill>
                  <a:srgbClr val="FF0000"/>
                </a:solidFill>
              </a:rPr>
              <a:t>公里</a:t>
            </a:r>
            <a:r>
              <a:rPr lang="zh-CN" altLang="en-US" b="1" dirty="0"/>
              <a:t>，时速</a:t>
            </a:r>
            <a:r>
              <a:rPr lang="en-US" altLang="zh-CN" b="1" dirty="0"/>
              <a:t>250km</a:t>
            </a:r>
            <a:r>
              <a:rPr lang="zh-CN" altLang="en-US" b="1" dirty="0"/>
              <a:t>的项目</a:t>
            </a:r>
            <a:r>
              <a:rPr lang="en-US" altLang="zh-CN" b="1" dirty="0">
                <a:solidFill>
                  <a:srgbClr val="FF0000"/>
                </a:solidFill>
              </a:rPr>
              <a:t>0.87</a:t>
            </a:r>
            <a:r>
              <a:rPr lang="zh-CN" altLang="en-US" b="1" dirty="0">
                <a:solidFill>
                  <a:srgbClr val="FF0000"/>
                </a:solidFill>
              </a:rPr>
              <a:t>亿元</a:t>
            </a:r>
            <a:r>
              <a:rPr lang="en-US" altLang="zh-CN" b="1" dirty="0">
                <a:solidFill>
                  <a:srgbClr val="FF0000"/>
                </a:solidFill>
              </a:rPr>
              <a:t>/</a:t>
            </a:r>
            <a:r>
              <a:rPr lang="zh-CN" altLang="en-US" b="1" dirty="0">
                <a:solidFill>
                  <a:srgbClr val="FF0000"/>
                </a:solidFill>
              </a:rPr>
              <a:t>公里</a:t>
            </a:r>
            <a:r>
              <a:rPr lang="zh-CN" altLang="en-US" b="1" dirty="0"/>
              <a:t>，</a:t>
            </a:r>
            <a:r>
              <a:rPr lang="zh-CN" altLang="en-US" b="1" dirty="0">
                <a:solidFill>
                  <a:srgbClr val="FF0000"/>
                </a:solidFill>
              </a:rPr>
              <a:t>国际上</a:t>
            </a:r>
            <a:r>
              <a:rPr lang="en-US" altLang="zh-CN" b="1" dirty="0">
                <a:solidFill>
                  <a:srgbClr val="FF0000"/>
                </a:solidFill>
              </a:rPr>
              <a:t>3</a:t>
            </a:r>
            <a:r>
              <a:rPr lang="zh-CN" altLang="en-US" b="1" dirty="0">
                <a:solidFill>
                  <a:srgbClr val="FF0000"/>
                </a:solidFill>
              </a:rPr>
              <a:t>亿元</a:t>
            </a:r>
            <a:r>
              <a:rPr lang="en-US" altLang="zh-CN" b="1" dirty="0">
                <a:solidFill>
                  <a:srgbClr val="FF0000"/>
                </a:solidFill>
              </a:rPr>
              <a:t>/</a:t>
            </a:r>
            <a:r>
              <a:rPr lang="zh-CN" altLang="en-US" b="1" dirty="0">
                <a:solidFill>
                  <a:srgbClr val="FF0000"/>
                </a:solidFill>
              </a:rPr>
              <a:t>公里。</a:t>
            </a:r>
            <a:endParaRPr lang="en-US" altLang="zh-CN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电子商务：</a:t>
            </a:r>
            <a:r>
              <a:rPr lang="en-US" altLang="zh-CN" dirty="0"/>
              <a:t>BAT</a:t>
            </a:r>
            <a:r>
              <a:rPr lang="zh-CN" altLang="en-US" dirty="0"/>
              <a:t>。</a:t>
            </a:r>
            <a:endParaRPr lang="en-US" altLang="zh-CN" dirty="0"/>
          </a:p>
          <a:p>
            <a:pPr>
              <a:lnSpc>
                <a:spcPct val="150000"/>
              </a:lnSpc>
              <a:defRPr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电影产业：</a:t>
            </a:r>
            <a:r>
              <a:rPr lang="zh-CN" altLang="en-US" b="1" dirty="0"/>
              <a:t>巨大的生产制作与消费市场。</a:t>
            </a:r>
            <a:endParaRPr lang="en-US" altLang="zh-CN" b="1" dirty="0"/>
          </a:p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endParaRPr lang="en-US" altLang="zh-CN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en-US" altLang="zh-CN" dirty="0"/>
          </a:p>
          <a:p>
            <a:pPr>
              <a:lnSpc>
                <a:spcPct val="150000"/>
              </a:lnSpc>
              <a:defRPr/>
            </a:pPr>
            <a:endParaRPr lang="zh-CN" altLang="en-US" dirty="0"/>
          </a:p>
          <a:p>
            <a:pPr>
              <a:lnSpc>
                <a:spcPct val="150000"/>
              </a:lnSpc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3862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1225BA-C94B-43F6-BC37-FAED69939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0574"/>
            <a:ext cx="9144000" cy="2232522"/>
          </a:xfrm>
        </p:spPr>
        <p:txBody>
          <a:bodyPr/>
          <a:lstStyle/>
          <a:p>
            <a:pPr algn="l">
              <a:defRPr/>
            </a:pPr>
            <a:r>
              <a:rPr lang="zh-CN" altLang="en-US" sz="4400" dirty="0">
                <a:solidFill>
                  <a:srgbClr val="92D050"/>
                </a:solidFill>
              </a:rPr>
              <a:t>         </a:t>
            </a:r>
            <a:r>
              <a:rPr lang="en-US" altLang="zh-CN" sz="4400" dirty="0">
                <a:solidFill>
                  <a:srgbClr val="92D050"/>
                </a:solidFill>
              </a:rPr>
              <a:t>0</a:t>
            </a:r>
            <a:r>
              <a:rPr lang="zh-CN" altLang="en-US" sz="4400" dirty="0">
                <a:solidFill>
                  <a:srgbClr val="92D050"/>
                </a:solidFill>
              </a:rPr>
              <a:t>、产业结构知识准备</a:t>
            </a:r>
          </a:p>
        </p:txBody>
      </p:sp>
    </p:spTree>
    <p:extLst>
      <p:ext uri="{BB962C8B-B14F-4D97-AF65-F5344CB8AC3E}">
        <p14:creationId xmlns:p14="http://schemas.microsoft.com/office/powerpoint/2010/main" val="2522803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图片 6">
            <a:extLst>
              <a:ext uri="{FF2B5EF4-FFF2-40B4-BE49-F238E27FC236}">
                <a16:creationId xmlns:a16="http://schemas.microsoft.com/office/drawing/2014/main" id="{6ACAF419-1DFF-4DDB-B88A-7508B3E3B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90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471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8356ECF8-2E21-42AE-9597-E2D619D299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083693"/>
              </p:ext>
            </p:extLst>
          </p:nvPr>
        </p:nvGraphicFramePr>
        <p:xfrm>
          <a:off x="0" y="-52537"/>
          <a:ext cx="499615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198BC43-6453-46FD-B102-7B6A61533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850432"/>
              </p:ext>
            </p:extLst>
          </p:nvPr>
        </p:nvGraphicFramePr>
        <p:xfrm>
          <a:off x="4996150" y="0"/>
          <a:ext cx="4032447" cy="6309324"/>
        </p:xfrm>
        <a:graphic>
          <a:graphicData uri="http://schemas.openxmlformats.org/drawingml/2006/table">
            <a:tbl>
              <a:tblPr/>
              <a:tblGrid>
                <a:gridCol w="326436">
                  <a:extLst>
                    <a:ext uri="{9D8B030D-6E8A-4147-A177-3AD203B41FA5}">
                      <a16:colId xmlns:a16="http://schemas.microsoft.com/office/drawing/2014/main" val="3272611214"/>
                    </a:ext>
                  </a:extLst>
                </a:gridCol>
                <a:gridCol w="1708989">
                  <a:extLst>
                    <a:ext uri="{9D8B030D-6E8A-4147-A177-3AD203B41FA5}">
                      <a16:colId xmlns:a16="http://schemas.microsoft.com/office/drawing/2014/main" val="2724032017"/>
                    </a:ext>
                  </a:extLst>
                </a:gridCol>
                <a:gridCol w="998511">
                  <a:extLst>
                    <a:ext uri="{9D8B030D-6E8A-4147-A177-3AD203B41FA5}">
                      <a16:colId xmlns:a16="http://schemas.microsoft.com/office/drawing/2014/main" val="190879408"/>
                    </a:ext>
                  </a:extLst>
                </a:gridCol>
                <a:gridCol w="998511">
                  <a:extLst>
                    <a:ext uri="{9D8B030D-6E8A-4147-A177-3AD203B41FA5}">
                      <a16:colId xmlns:a16="http://schemas.microsoft.com/office/drawing/2014/main" val="1599087814"/>
                    </a:ext>
                  </a:extLst>
                </a:gridCol>
              </a:tblGrid>
              <a:tr h="263996"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电影名称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总票房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上映时间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419836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战狼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56.83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2017.07.27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861085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哪吒之魔童降世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49.70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2019.07.26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020142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流浪地球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46.55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2019.02.05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9963201"/>
                  </a:ext>
                </a:extLst>
              </a:tr>
              <a:tr h="519132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复仇者联盟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：终局之战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42.40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2019.04.24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924869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红海行动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36.51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2018.02.16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163972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唐人街探案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33.98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2018.02.16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778534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美人鱼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33.86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2016.02.08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986489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我不是药神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31.00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2018.07.05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173103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速度与激情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26.71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2017.04.14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709077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西虹市首富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25.48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2018.07.27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781205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捉妖记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24.40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2015.07.16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86578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速度与激情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24.26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2015.04.12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446301"/>
                  </a:ext>
                </a:extLst>
              </a:tr>
              <a:tr h="519132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复仇者联盟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：无限战争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23.91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2018.05.11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320878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捉妖记</a:t>
                      </a:r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22.37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2018.02.16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337173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羞羞的铁拳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22.14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2017.09.30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2770171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疯狂的外星人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22.01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2019.02.05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460239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海王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20.12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2018.12.07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138753"/>
                  </a:ext>
                </a:extLst>
              </a:tr>
              <a:tr h="519132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变形金刚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4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：绝迹重生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19.77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2014.06.27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00949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前任</a:t>
                      </a:r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：再见前任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19.27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2017.12.29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779553"/>
                  </a:ext>
                </a:extLst>
              </a:tr>
              <a:tr h="263996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毒液：致命守护者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18.71</a:t>
                      </a:r>
                      <a:r>
                        <a:rPr lang="zh-CN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亿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2018.11.09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055911"/>
                  </a:ext>
                </a:extLst>
              </a:tr>
            </a:tbl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5DF66138-E626-4CCD-B178-10A04289A8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7653687"/>
              </p:ext>
            </p:extLst>
          </p:nvPr>
        </p:nvGraphicFramePr>
        <p:xfrm>
          <a:off x="115404" y="3547863"/>
          <a:ext cx="4816636" cy="3193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92584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E6CE1B-289A-40AC-9949-1D88AF72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案例：高铁产业</a:t>
            </a:r>
          </a:p>
        </p:txBody>
      </p:sp>
      <p:sp>
        <p:nvSpPr>
          <p:cNvPr id="152579" name="AutoShape 3">
            <a:extLst>
              <a:ext uri="{FF2B5EF4-FFF2-40B4-BE49-F238E27FC236}">
                <a16:creationId xmlns:a16="http://schemas.microsoft.com/office/drawing/2014/main" id="{B935CF3F-8056-4102-BEFF-85D967867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3051175"/>
            <a:ext cx="858837" cy="3019425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52580" name="AutoShape 4">
            <a:extLst>
              <a:ext uri="{FF2B5EF4-FFF2-40B4-BE49-F238E27FC236}">
                <a16:creationId xmlns:a16="http://schemas.microsoft.com/office/drawing/2014/main" id="{991D08DE-AFC8-464B-86AA-6450A8560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009900"/>
            <a:ext cx="1924050" cy="3062288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52581" name="AutoShape 5">
            <a:extLst>
              <a:ext uri="{FF2B5EF4-FFF2-40B4-BE49-F238E27FC236}">
                <a16:creationId xmlns:a16="http://schemas.microsoft.com/office/drawing/2014/main" id="{9C0DD4CD-4138-4472-B345-4FB6CC967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3009900"/>
            <a:ext cx="1520825" cy="3062288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52582" name="AutoShape 6">
            <a:extLst>
              <a:ext uri="{FF2B5EF4-FFF2-40B4-BE49-F238E27FC236}">
                <a16:creationId xmlns:a16="http://schemas.microsoft.com/office/drawing/2014/main" id="{E7EA1AC0-2A16-4697-A0B4-0CF874564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009900"/>
            <a:ext cx="1676400" cy="3062288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pSp>
        <p:nvGrpSpPr>
          <p:cNvPr id="152583" name="Group 6">
            <a:extLst>
              <a:ext uri="{FF2B5EF4-FFF2-40B4-BE49-F238E27FC236}">
                <a16:creationId xmlns:a16="http://schemas.microsoft.com/office/drawing/2014/main" id="{7822F5AD-7DD0-4EB5-A3AA-D3CBD7A3F84B}"/>
              </a:ext>
            </a:extLst>
          </p:cNvPr>
          <p:cNvGrpSpPr>
            <a:grpSpLocks/>
          </p:cNvGrpSpPr>
          <p:nvPr/>
        </p:nvGrpSpPr>
        <p:grpSpPr bwMode="auto">
          <a:xfrm>
            <a:off x="661988" y="1662113"/>
            <a:ext cx="7797800" cy="923925"/>
            <a:chOff x="385" y="1047"/>
            <a:chExt cx="4912" cy="582"/>
          </a:xfrm>
        </p:grpSpPr>
        <p:sp>
          <p:nvSpPr>
            <p:cNvPr id="152591" name="Rectangle 8">
              <a:extLst>
                <a:ext uri="{FF2B5EF4-FFF2-40B4-BE49-F238E27FC236}">
                  <a16:creationId xmlns:a16="http://schemas.microsoft.com/office/drawing/2014/main" id="{166A56EA-6EB1-4377-9DD8-D876C9ABB0F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411" y="1021"/>
              <a:ext cx="582" cy="6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2F47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rot="10800000" vert="eaVert" wrap="none" anchor="ctr">
              <a:flatTx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grpSp>
          <p:nvGrpSpPr>
            <p:cNvPr id="152592" name="Group 9">
              <a:extLst>
                <a:ext uri="{FF2B5EF4-FFF2-40B4-BE49-F238E27FC236}">
                  <a16:creationId xmlns:a16="http://schemas.microsoft.com/office/drawing/2014/main" id="{BA300A1C-0D42-4B35-91DA-CA47D64FBD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26" y="1235"/>
              <a:ext cx="90" cy="80"/>
              <a:chOff x="2400" y="3443"/>
              <a:chExt cx="71" cy="235"/>
            </a:xfrm>
          </p:grpSpPr>
          <p:sp>
            <p:nvSpPr>
              <p:cNvPr id="17" name="Oval 12">
                <a:extLst>
                  <a:ext uri="{FF2B5EF4-FFF2-40B4-BE49-F238E27FC236}">
                    <a16:creationId xmlns:a16="http://schemas.microsoft.com/office/drawing/2014/main" id="{8468FC9A-52D8-4631-890E-37C6F4F4AE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5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</a:endParaRPr>
              </a:p>
            </p:txBody>
          </p:sp>
          <p:sp>
            <p:nvSpPr>
              <p:cNvPr id="18" name="Oval 13">
                <a:extLst>
                  <a:ext uri="{FF2B5EF4-FFF2-40B4-BE49-F238E27FC236}">
                    <a16:creationId xmlns:a16="http://schemas.microsoft.com/office/drawing/2014/main" id="{A0494489-3C07-45CD-9D57-DBE08E8C87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9" y="3519"/>
                <a:ext cx="21" cy="71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>
                  <a:latin typeface="Arial" charset="0"/>
                </a:endParaRPr>
              </a:p>
            </p:txBody>
          </p:sp>
        </p:grpSp>
        <p:sp>
          <p:nvSpPr>
            <p:cNvPr id="152593" name="Rectangle 14">
              <a:extLst>
                <a:ext uri="{FF2B5EF4-FFF2-40B4-BE49-F238E27FC236}">
                  <a16:creationId xmlns:a16="http://schemas.microsoft.com/office/drawing/2014/main" id="{DFC11192-D210-4D95-8820-ACC2789A9B35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2496" y="1022"/>
              <a:ext cx="582" cy="631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rgbClr val="6A5A1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2"/>
              </a:extrusionClr>
              <a:contourClr>
                <a:schemeClr val="accent2"/>
              </a:contourClr>
            </a:sp3d>
          </p:spPr>
          <p:txBody>
            <a:bodyPr rot="10800000" vert="eaVert" wrap="none" anchor="ctr">
              <a:flatTx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152594" name="Rectangle 20">
              <a:extLst>
                <a:ext uri="{FF2B5EF4-FFF2-40B4-BE49-F238E27FC236}">
                  <a16:creationId xmlns:a16="http://schemas.microsoft.com/office/drawing/2014/main" id="{3F5A8DC4-16D0-40BC-9795-47B37B06A55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4447" y="1022"/>
              <a:ext cx="582" cy="631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2F470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chemeClr val="hlink"/>
              </a:contourClr>
            </a:sp3d>
          </p:spPr>
          <p:txBody>
            <a:bodyPr rot="10800000" vert="eaVert" wrap="none" anchor="ctr">
              <a:flatTx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CN" altLang="en-US" sz="1800"/>
            </a:p>
          </p:txBody>
        </p:sp>
        <p:sp>
          <p:nvSpPr>
            <p:cNvPr id="13" name="Oval 25">
              <a:extLst>
                <a:ext uri="{FF2B5EF4-FFF2-40B4-BE49-F238E27FC236}">
                  <a16:creationId xmlns:a16="http://schemas.microsoft.com/office/drawing/2014/main" id="{C59E58A0-C93C-4729-8062-EAA03D4B69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264" y="1266"/>
              <a:ext cx="33" cy="24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>
                <a:latin typeface="Arial" charset="0"/>
              </a:endParaRPr>
            </a:p>
          </p:txBody>
        </p:sp>
        <p:sp>
          <p:nvSpPr>
            <p:cNvPr id="152596" name="Rectangle 27">
              <a:extLst>
                <a:ext uri="{FF2B5EF4-FFF2-40B4-BE49-F238E27FC236}">
                  <a16:creationId xmlns:a16="http://schemas.microsoft.com/office/drawing/2014/main" id="{7E37EF50-E187-47F6-9EF0-631D6645BF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02" y="1170"/>
              <a:ext cx="6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zh-CN" altLang="en-US" sz="1800" b="1">
                  <a:solidFill>
                    <a:schemeClr val="bg1"/>
                  </a:solidFill>
                </a:rPr>
                <a:t>引进技术</a:t>
              </a:r>
            </a:p>
          </p:txBody>
        </p:sp>
        <p:sp>
          <p:nvSpPr>
            <p:cNvPr id="152597" name="Rectangle 28">
              <a:extLst>
                <a:ext uri="{FF2B5EF4-FFF2-40B4-BE49-F238E27FC236}">
                  <a16:creationId xmlns:a16="http://schemas.microsoft.com/office/drawing/2014/main" id="{E579465D-A84A-4162-8EBB-DE6CD5C521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43" y="1080"/>
              <a:ext cx="696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zh-CN" altLang="en-US" sz="1800" b="1">
                  <a:solidFill>
                    <a:schemeClr val="bg1"/>
                  </a:solidFill>
                </a:rPr>
                <a:t>消化吸收</a:t>
              </a:r>
              <a:endParaRPr lang="en-US" altLang="zh-CN" sz="1800" b="1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zh-CN" altLang="en-US" sz="1800" b="1">
                  <a:solidFill>
                    <a:schemeClr val="bg1"/>
                  </a:solidFill>
                </a:rPr>
                <a:t>再创新</a:t>
              </a:r>
            </a:p>
          </p:txBody>
        </p:sp>
        <p:sp>
          <p:nvSpPr>
            <p:cNvPr id="152598" name="Rectangle 29">
              <a:extLst>
                <a:ext uri="{FF2B5EF4-FFF2-40B4-BE49-F238E27FC236}">
                  <a16:creationId xmlns:a16="http://schemas.microsoft.com/office/drawing/2014/main" id="{F5F34043-6F79-4B05-98BA-FBA774903F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84" y="1117"/>
              <a:ext cx="551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zh-CN" altLang="en-US" sz="1800" b="1">
                  <a:solidFill>
                    <a:schemeClr val="bg1"/>
                  </a:solidFill>
                </a:rPr>
                <a:t>出击海</a:t>
              </a:r>
              <a:endParaRPr lang="en-US" altLang="zh-CN" sz="1800" b="1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zh-CN" altLang="en-US" sz="1800" b="1">
                  <a:solidFill>
                    <a:schemeClr val="bg1"/>
                  </a:solidFill>
                </a:rPr>
                <a:t>外市场</a:t>
              </a:r>
            </a:p>
          </p:txBody>
        </p:sp>
      </p:grpSp>
      <p:sp>
        <p:nvSpPr>
          <p:cNvPr id="152584" name="矩形 36">
            <a:extLst>
              <a:ext uri="{FF2B5EF4-FFF2-40B4-BE49-F238E27FC236}">
                <a16:creationId xmlns:a16="http://schemas.microsoft.com/office/drawing/2014/main" id="{957FFE45-E6CF-4E3C-8A5C-9DE5F4807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3071813"/>
            <a:ext cx="15716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200"/>
              <a:t>2004</a:t>
            </a:r>
            <a:r>
              <a:rPr lang="zh-CN" altLang="en-US" sz="1200"/>
              <a:t>年铁道部发表招标公告。巨大的高铁市场吸引了包括德国西门子、法国阿尔斯通、日本川崎重工等国际名企参加竞标面对诱人的蛋糕，最先进的道岔技术、最优质的无渣轨道技术、最稳定的高速列车技术</a:t>
            </a:r>
            <a:r>
              <a:rPr lang="en-US" altLang="zh-CN" sz="1200"/>
              <a:t>……</a:t>
            </a:r>
            <a:r>
              <a:rPr lang="zh-CN" altLang="en-US" sz="1200"/>
              <a:t>纷纷以最高的性价比涌向中国谈判者</a:t>
            </a:r>
          </a:p>
        </p:txBody>
      </p:sp>
      <p:sp>
        <p:nvSpPr>
          <p:cNvPr id="152585" name="矩形 37">
            <a:extLst>
              <a:ext uri="{FF2B5EF4-FFF2-40B4-BE49-F238E27FC236}">
                <a16:creationId xmlns:a16="http://schemas.microsoft.com/office/drawing/2014/main" id="{D1447EDD-3978-4AAB-B526-A0F50F8A4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3071813"/>
            <a:ext cx="142875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200"/>
              <a:t>技术引进后，科技部与铁道部整合了全国的科技资源，打破了部门、行业、院校、企业的体制壁垒，打造了战略性产业的公共创新平台，充分调动各方积极性，既降低了创新的风险与成本，又加快了成果转化效率，使基础研发到产业化生产的时间缩短了十几倍。</a:t>
            </a:r>
          </a:p>
        </p:txBody>
      </p:sp>
      <p:sp>
        <p:nvSpPr>
          <p:cNvPr id="152586" name="矩形 38">
            <a:extLst>
              <a:ext uri="{FF2B5EF4-FFF2-40B4-BE49-F238E27FC236}">
                <a16:creationId xmlns:a16="http://schemas.microsoft.com/office/drawing/2014/main" id="{4C4F9879-8A47-4079-A9CB-DE3B18CC1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3071813"/>
            <a:ext cx="1857375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200"/>
              <a:t>高铁的发展带动了如下领域：一是高速列车领域，除了推动主机企业外还要培育具有系统集成能力的零部件配套企业，培育世界一流的高速列车产业集群；二是高铁工程建造领域；三是高铁通信信号领域；另外还有高铁轨道设备领域和高铁电气化设备领域。而高铁工程建造领域，包括桥梁、隧道、铺轨、钢材、水泥等企业都将从中获益。</a:t>
            </a:r>
          </a:p>
        </p:txBody>
      </p:sp>
      <p:sp>
        <p:nvSpPr>
          <p:cNvPr id="152587" name="AutoShape 3">
            <a:extLst>
              <a:ext uri="{FF2B5EF4-FFF2-40B4-BE49-F238E27FC236}">
                <a16:creationId xmlns:a16="http://schemas.microsoft.com/office/drawing/2014/main" id="{D993AC8B-C9AF-465B-91EB-CD00A1A36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000375"/>
            <a:ext cx="1643063" cy="3071813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sp>
        <p:nvSpPr>
          <p:cNvPr id="152588" name="矩形 40">
            <a:extLst>
              <a:ext uri="{FF2B5EF4-FFF2-40B4-BE49-F238E27FC236}">
                <a16:creationId xmlns:a16="http://schemas.microsoft.com/office/drawing/2014/main" id="{EE463BCD-8505-481E-9B89-DBC3B04AF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3141663"/>
            <a:ext cx="785812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200"/>
              <a:t>2010</a:t>
            </a:r>
            <a:r>
              <a:rPr lang="zh-CN" altLang="en-US" sz="1200"/>
              <a:t>年</a:t>
            </a:r>
            <a:r>
              <a:rPr lang="en-US" altLang="zh-CN" sz="1200"/>
              <a:t>12</a:t>
            </a:r>
            <a:r>
              <a:rPr lang="zh-CN" altLang="en-US" sz="1200"/>
              <a:t>月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200"/>
              <a:t>京沪高铁试运行跑出了</a:t>
            </a:r>
            <a:r>
              <a:rPr lang="en-US" altLang="zh-CN" sz="1200"/>
              <a:t>486.1</a:t>
            </a:r>
            <a:r>
              <a:rPr lang="zh-CN" altLang="en-US" sz="1200"/>
              <a:t>公里的世界记录</a:t>
            </a:r>
          </a:p>
        </p:txBody>
      </p:sp>
      <p:sp>
        <p:nvSpPr>
          <p:cNvPr id="152589" name="矩形 41">
            <a:extLst>
              <a:ext uri="{FF2B5EF4-FFF2-40B4-BE49-F238E27FC236}">
                <a16:creationId xmlns:a16="http://schemas.microsoft.com/office/drawing/2014/main" id="{88CFC6BE-1B3B-416E-894B-080959D16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0" y="3071813"/>
            <a:ext cx="1357313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200"/>
              <a:t>凭借低成本优势，中国铁路走出去已迈出重大步伐。美国、俄罗斯、巴西、沙特、波兰等国家已明确表示希望中国铁路参与他们的高铁建设合作。铁道部组织国内有关企业开拓境外铁路工程承包和装备出口市场。</a:t>
            </a:r>
          </a:p>
        </p:txBody>
      </p:sp>
      <p:sp>
        <p:nvSpPr>
          <p:cNvPr id="25" name="AutoShape 5">
            <a:extLst>
              <a:ext uri="{FF2B5EF4-FFF2-40B4-BE49-F238E27FC236}">
                <a16:creationId xmlns:a16="http://schemas.microsoft.com/office/drawing/2014/main" id="{AEC72BC6-7120-4DA7-8307-05ADA1856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2624138"/>
            <a:ext cx="8286750" cy="304800"/>
          </a:xfrm>
          <a:prstGeom prst="rightArrow">
            <a:avLst>
              <a:gd name="adj1" fmla="val 41667"/>
              <a:gd name="adj2" fmla="val 13291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26000">
                <a:schemeClr val="accent1">
                  <a:lumMod val="40000"/>
                  <a:lumOff val="60000"/>
                </a:schemeClr>
              </a:gs>
              <a:gs pos="5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C372A-FFFC-4DE2-99C9-B4A15929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案例：家电产业</a:t>
            </a:r>
          </a:p>
        </p:txBody>
      </p:sp>
      <p:sp>
        <p:nvSpPr>
          <p:cNvPr id="153603" name="内容占位符 2">
            <a:extLst>
              <a:ext uri="{FF2B5EF4-FFF2-40B4-BE49-F238E27FC236}">
                <a16:creationId xmlns:a16="http://schemas.microsoft.com/office/drawing/2014/main" id="{D5754CBD-2967-4F35-9AAC-B12FD82694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28775"/>
            <a:ext cx="8229600" cy="4695825"/>
          </a:xfrm>
        </p:spPr>
        <p:txBody>
          <a:bodyPr/>
          <a:lstStyle/>
          <a:p>
            <a:r>
              <a:rPr lang="zh-CN" altLang="en-US" sz="2400" b="1"/>
              <a:t>兴起</a:t>
            </a:r>
            <a:r>
              <a:rPr lang="zh-CN" altLang="en-US" sz="2400"/>
              <a:t>：</a:t>
            </a:r>
            <a:r>
              <a:rPr lang="zh-CN" altLang="en-US" sz="2400" b="1">
                <a:solidFill>
                  <a:srgbClr val="FF0000"/>
                </a:solidFill>
              </a:rPr>
              <a:t>源于中国大的人口规模、市场优势</a:t>
            </a:r>
            <a:endParaRPr lang="en-US" altLang="zh-CN" sz="2400" b="1">
              <a:solidFill>
                <a:srgbClr val="FF0000"/>
              </a:solidFill>
            </a:endParaRPr>
          </a:p>
          <a:p>
            <a:r>
              <a:rPr lang="zh-CN" altLang="en-US" sz="2400" b="1"/>
              <a:t>进展</a:t>
            </a:r>
            <a:r>
              <a:rPr lang="zh-CN" altLang="en-US" sz="2400"/>
              <a:t>：通过引进日本关键技术和设备进行模仿制造。</a:t>
            </a:r>
            <a:r>
              <a:rPr lang="en-US" altLang="zh-CN" sz="2400"/>
              <a:t>90</a:t>
            </a:r>
            <a:r>
              <a:rPr lang="zh-CN" altLang="en-US" sz="2400"/>
              <a:t>年代初，彩电产量已达到世界第一位。</a:t>
            </a:r>
            <a:r>
              <a:rPr lang="zh-CN" altLang="en-US" sz="2400">
                <a:solidFill>
                  <a:srgbClr val="FF0000"/>
                </a:solidFill>
              </a:rPr>
              <a:t>海尔、海信、康佳、长虹</a:t>
            </a:r>
            <a:r>
              <a:rPr lang="zh-CN" altLang="en-US" sz="2400"/>
              <a:t>都是彩电行业的巨头。不确定是由于竞争形成了垄断，还是忙于价格战，进入新世纪之后却没有赶上</a:t>
            </a:r>
            <a:r>
              <a:rPr lang="zh-CN" altLang="en-US" sz="2400" b="1">
                <a:solidFill>
                  <a:srgbClr val="FF0000"/>
                </a:solidFill>
              </a:rPr>
              <a:t>国际上平板彩电的潮流</a:t>
            </a:r>
            <a:r>
              <a:rPr lang="zh-CN" altLang="en-US" sz="2400"/>
              <a:t>，技术出现脱节，差距又被拉大。由此，中国的彩电行业为了赶超，又进行了第二轮模仿创新。</a:t>
            </a:r>
            <a:br>
              <a:rPr lang="zh-CN" altLang="en-US" sz="2400"/>
            </a:br>
            <a:endParaRPr lang="zh-CN" altLang="en-US" sz="2400"/>
          </a:p>
          <a:p>
            <a:r>
              <a:rPr lang="zh-CN" altLang="en-US" sz="2400" b="1">
                <a:solidFill>
                  <a:srgbClr val="FF0000"/>
                </a:solidFill>
              </a:rPr>
              <a:t>反思彩电模式</a:t>
            </a:r>
            <a:r>
              <a:rPr lang="zh-CN" altLang="en-US" sz="2400"/>
              <a:t>，首先就是没有及时地组织好核心技术的突破，错过平板电视的先机，技术处于被动。其次，铺天盖地的彩电市场竞争，仅仅利用规模效应薄利多销，并没有利用技术优势占领市场。</a:t>
            </a:r>
          </a:p>
          <a:p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52CECC-A478-4660-A6F0-E73D9F93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案例：汽车产业</a:t>
            </a:r>
          </a:p>
        </p:txBody>
      </p:sp>
      <p:sp>
        <p:nvSpPr>
          <p:cNvPr id="154627" name="内容占位符 2">
            <a:extLst>
              <a:ext uri="{FF2B5EF4-FFF2-40B4-BE49-F238E27FC236}">
                <a16:creationId xmlns:a16="http://schemas.microsoft.com/office/drawing/2014/main" id="{9B9B20B8-1370-44A5-AE64-1535FD8CDC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5256212"/>
          </a:xfrm>
        </p:spPr>
        <p:txBody>
          <a:bodyPr/>
          <a:lstStyle/>
          <a:p>
            <a:r>
              <a:rPr lang="zh-CN" altLang="en-US" sz="2000" b="1">
                <a:solidFill>
                  <a:srgbClr val="FF0000"/>
                </a:solidFill>
              </a:rPr>
              <a:t>起个早却赶了晚集：</a:t>
            </a:r>
            <a:r>
              <a:rPr lang="zh-CN" altLang="en-US" sz="2000"/>
              <a:t>中国汽车行业建国初期就开始建设。改革开放初期，逐步引进各国技术，通过和国外技术合资，利用我国劳动力成本优势占领了市场。然而，</a:t>
            </a:r>
            <a:r>
              <a:rPr lang="zh-CN" altLang="en-US" sz="2000" b="1">
                <a:solidFill>
                  <a:srgbClr val="FF0000"/>
                </a:solidFill>
              </a:rPr>
              <a:t>在发动机、变速器等关键技术上的自主研发几乎是滞后的，技术差距非常大</a:t>
            </a:r>
            <a:r>
              <a:rPr lang="zh-CN" altLang="en-US" sz="2000"/>
              <a:t>。汽车产业合资时间一般长达</a:t>
            </a:r>
            <a:r>
              <a:rPr lang="en-US" altLang="zh-CN" sz="2000"/>
              <a:t>20</a:t>
            </a:r>
            <a:r>
              <a:rPr lang="zh-CN" altLang="en-US" sz="2000"/>
              <a:t>至</a:t>
            </a:r>
            <a:r>
              <a:rPr lang="en-US" altLang="zh-CN" sz="2000"/>
              <a:t>25</a:t>
            </a:r>
            <a:r>
              <a:rPr lang="zh-CN" altLang="en-US" sz="2000"/>
              <a:t>年，这也使中国在汽车技术创新上缺乏压力和动力，形成一个消极局面</a:t>
            </a:r>
            <a:r>
              <a:rPr lang="zh-CN" altLang="en-US" sz="2000" b="1">
                <a:solidFill>
                  <a:srgbClr val="FF0000"/>
                </a:solidFill>
              </a:rPr>
              <a:t>（温水煮青蛙）</a:t>
            </a:r>
            <a:r>
              <a:rPr lang="zh-CN" altLang="en-US" sz="2000"/>
              <a:t>。成本差异，以及国际上对中低档汽车需求的空间，促成了中国汽车</a:t>
            </a:r>
            <a:r>
              <a:rPr lang="en-US" altLang="zh-CN" sz="2000"/>
              <a:t>90</a:t>
            </a:r>
            <a:r>
              <a:rPr lang="zh-CN" altLang="en-US" sz="2000"/>
              <a:t>年代以后的创新。最典型的就是在</a:t>
            </a:r>
            <a:r>
              <a:rPr lang="en-US" altLang="zh-CN" sz="2000"/>
              <a:t>1987</a:t>
            </a:r>
            <a:r>
              <a:rPr lang="zh-CN" altLang="en-US" sz="2000"/>
              <a:t>年至</a:t>
            </a:r>
            <a:r>
              <a:rPr lang="en-US" altLang="zh-CN" sz="2000"/>
              <a:t>1994</a:t>
            </a:r>
            <a:r>
              <a:rPr lang="zh-CN" altLang="en-US" sz="2000"/>
              <a:t>年间出现的较高的国产化程度，但仅仅限于如外观、内饰、功能上的改进，谈不上真正的创新，</a:t>
            </a:r>
            <a:r>
              <a:rPr lang="zh-CN" altLang="en-US" sz="2000" b="1">
                <a:solidFill>
                  <a:srgbClr val="FF0000"/>
                </a:solidFill>
              </a:rPr>
              <a:t>核心技术并没有太大突破</a:t>
            </a:r>
            <a:r>
              <a:rPr lang="zh-CN" altLang="en-US" sz="2000"/>
              <a:t>。一直以来，核心技术仍然被国外垄断控制。</a:t>
            </a:r>
          </a:p>
          <a:p>
            <a:r>
              <a:rPr lang="zh-CN" altLang="en-US" sz="2000"/>
              <a:t>汽车模式的洪荒之祸，源于当初在学习国外技术时将</a:t>
            </a:r>
            <a:r>
              <a:rPr lang="zh-CN" altLang="en-US" sz="2000" b="1">
                <a:solidFill>
                  <a:srgbClr val="FF0000"/>
                </a:solidFill>
              </a:rPr>
              <a:t>目标定位得太低</a:t>
            </a:r>
            <a:r>
              <a:rPr lang="zh-CN" altLang="en-US" sz="2000"/>
              <a:t>，导致国内汽车企业都陷在中低档技术的泥沼里。形成一个尴尬格局：</a:t>
            </a:r>
            <a:r>
              <a:rPr lang="zh-CN" altLang="en-US" sz="2000" b="1">
                <a:solidFill>
                  <a:srgbClr val="FF0000"/>
                </a:solidFill>
              </a:rPr>
              <a:t>国内主攻中低端，国外垄断高端市场。</a:t>
            </a:r>
            <a:r>
              <a:rPr lang="zh-CN" altLang="en-US" sz="2000"/>
              <a:t>没有核心技术创新，只能做一些设备和功能的改进。企业也没有自主能动性。从政府对技术创新组织上看，虽然</a:t>
            </a:r>
            <a:r>
              <a:rPr lang="zh-CN" altLang="en-US" sz="2000" b="1">
                <a:solidFill>
                  <a:srgbClr val="FF0000"/>
                </a:solidFill>
              </a:rPr>
              <a:t>从</a:t>
            </a:r>
            <a:r>
              <a:rPr lang="en-US" altLang="zh-CN" sz="2000" b="1">
                <a:solidFill>
                  <a:srgbClr val="FF0000"/>
                </a:solidFill>
              </a:rPr>
              <a:t>90</a:t>
            </a:r>
            <a:r>
              <a:rPr lang="zh-CN" altLang="en-US" sz="2000" b="1">
                <a:solidFill>
                  <a:srgbClr val="FF0000"/>
                </a:solidFill>
              </a:rPr>
              <a:t>年代开始强调创新</a:t>
            </a:r>
            <a:r>
              <a:rPr lang="zh-CN" altLang="en-US" sz="2000"/>
              <a:t>，然而并没有对核心技术进行攻关，有些科技项目却也没有显著成果。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8F370E-B8F7-40D2-A911-54BBB34B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总结</a:t>
            </a:r>
          </a:p>
        </p:txBody>
      </p:sp>
      <p:sp>
        <p:nvSpPr>
          <p:cNvPr id="155651" name="内容占位符 2">
            <a:extLst>
              <a:ext uri="{FF2B5EF4-FFF2-40B4-BE49-F238E27FC236}">
                <a16:creationId xmlns:a16="http://schemas.microsoft.com/office/drawing/2014/main" id="{0C927003-07F8-4BAB-94F0-458B8C9D1E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5256212"/>
          </a:xfrm>
        </p:spPr>
        <p:txBody>
          <a:bodyPr/>
          <a:lstStyle/>
          <a:p>
            <a:r>
              <a:rPr lang="zh-CN" altLang="en-US" dirty="0"/>
              <a:t>对比这三个产业的技术积累：高铁的技术积累是最好的，彩电技术比不上高铁，但比汽车行业要好。由此可见，</a:t>
            </a:r>
            <a:r>
              <a:rPr lang="zh-CN" altLang="en-US" b="1" dirty="0">
                <a:solidFill>
                  <a:srgbClr val="FF0000"/>
                </a:solidFill>
              </a:rPr>
              <a:t>技术积累越扎实</a:t>
            </a:r>
            <a:r>
              <a:rPr lang="zh-CN" altLang="en-US" dirty="0"/>
              <a:t>，学习国外技术和创新就越容易。把这三个产业优势进行对比，我们会发现，</a:t>
            </a:r>
            <a:r>
              <a:rPr lang="zh-CN" altLang="en-US" b="1" dirty="0">
                <a:solidFill>
                  <a:srgbClr val="FF0000"/>
                </a:solidFill>
              </a:rPr>
              <a:t>高铁兼具市场和技术双重优势</a:t>
            </a:r>
            <a:r>
              <a:rPr lang="zh-CN" altLang="en-US" dirty="0"/>
              <a:t>，而汽车只有</a:t>
            </a:r>
            <a:r>
              <a:rPr lang="zh-CN" altLang="en-US" b="1" dirty="0">
                <a:solidFill>
                  <a:srgbClr val="FF0000"/>
                </a:solidFill>
              </a:rPr>
              <a:t>市场优势</a:t>
            </a:r>
            <a:r>
              <a:rPr lang="zh-CN" altLang="en-US" dirty="0"/>
              <a:t>。政府作用在高铁领域体现得最为成熟。</a:t>
            </a:r>
            <a:endParaRPr lang="en-US" altLang="zh-CN" dirty="0"/>
          </a:p>
          <a:p>
            <a:endParaRPr lang="en-US" altLang="zh-CN" sz="2000" dirty="0"/>
          </a:p>
          <a:p>
            <a:r>
              <a:rPr lang="zh-CN" altLang="en-US" sz="3200" dirty="0">
                <a:solidFill>
                  <a:srgbClr val="FF0000"/>
                </a:solidFill>
                <a:highlight>
                  <a:srgbClr val="FFFF00"/>
                </a:highlight>
              </a:rPr>
              <a:t>讨论：高铁产业模式具有可复制性吗？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0A693F-8036-466D-BDFC-1B38CEF9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0575"/>
            <a:ext cx="9144000" cy="1125538"/>
          </a:xfrm>
        </p:spPr>
        <p:txBody>
          <a:bodyPr/>
          <a:lstStyle/>
          <a:p>
            <a:pPr algn="l">
              <a:defRPr/>
            </a:pPr>
            <a:r>
              <a:rPr lang="zh-CN" altLang="en-US" dirty="0">
                <a:solidFill>
                  <a:srgbClr val="92D050"/>
                </a:solidFill>
              </a:rPr>
              <a:t>    三、中国产业发展的“高墙” 与“陷阱”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1A74315-4CB2-49C4-B112-5732E1D43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2825"/>
          </a:xfrm>
        </p:spPr>
        <p:txBody>
          <a:bodyPr/>
          <a:lstStyle/>
          <a:p>
            <a:pPr>
              <a:defRPr/>
            </a:pPr>
            <a:br>
              <a:rPr lang="en-US" altLang="zh-CN" sz="4800" dirty="0"/>
            </a:br>
            <a:br>
              <a:rPr lang="en-US" altLang="zh-CN" sz="4800" dirty="0"/>
            </a:br>
            <a:br>
              <a:rPr lang="en-US" altLang="zh-CN" sz="4800" dirty="0"/>
            </a:br>
            <a:br>
              <a:rPr lang="en-US" altLang="zh-CN" sz="4800" dirty="0"/>
            </a:br>
            <a:r>
              <a:rPr lang="zh-CN" altLang="en-US" sz="4800" dirty="0"/>
              <a:t>内外交困</a:t>
            </a:r>
            <a:br>
              <a:rPr lang="en-US" altLang="zh-CN" sz="4800" dirty="0"/>
            </a:br>
            <a:br>
              <a:rPr lang="en-US" altLang="zh-CN" sz="4800" dirty="0"/>
            </a:br>
            <a:r>
              <a:rPr lang="zh-CN" altLang="en-US" sz="4800" dirty="0"/>
              <a:t>砥砺前行</a:t>
            </a:r>
            <a:br>
              <a:rPr lang="en-US" altLang="zh-CN" sz="4800" dirty="0"/>
            </a:br>
            <a:br>
              <a:rPr lang="en-US" altLang="zh-CN" sz="4800" dirty="0"/>
            </a:br>
            <a:br>
              <a:rPr lang="en-US" altLang="zh-CN" sz="4800" dirty="0"/>
            </a:br>
            <a:br>
              <a:rPr lang="en-US" altLang="zh-CN" sz="4800" dirty="0"/>
            </a:br>
            <a:endParaRPr lang="zh-CN" altLang="en-US" sz="4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5C165001-2432-4EEB-B188-41D189C7D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2" y="-57149"/>
            <a:ext cx="9144000" cy="796608"/>
          </a:xfrm>
        </p:spPr>
        <p:txBody>
          <a:bodyPr/>
          <a:lstStyle/>
          <a:p>
            <a:pPr>
              <a:defRPr/>
            </a:pPr>
            <a:r>
              <a:rPr lang="zh-CN" altLang="en-US" sz="2800" dirty="0"/>
              <a:t>（一）产业基础要素优化与升级</a:t>
            </a:r>
          </a:p>
        </p:txBody>
      </p:sp>
      <p:pic>
        <p:nvPicPr>
          <p:cNvPr id="124931" name="图表 5">
            <a:extLst>
              <a:ext uri="{FF2B5EF4-FFF2-40B4-BE49-F238E27FC236}">
                <a16:creationId xmlns:a16="http://schemas.microsoft.com/office/drawing/2014/main" id="{848F4D8D-3BB6-43EB-840B-4D831CECD63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" y="1113279"/>
            <a:ext cx="4274641" cy="368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矩形 1">
            <a:extLst>
              <a:ext uri="{FF2B5EF4-FFF2-40B4-BE49-F238E27FC236}">
                <a16:creationId xmlns:a16="http://schemas.microsoft.com/office/drawing/2014/main" id="{B04CB473-97DF-4D5A-9BC8-74AA579F3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06" y="5070820"/>
            <a:ext cx="43207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en-US" altLang="zh-CN" sz="1350" dirty="0">
                <a:solidFill>
                  <a:srgbClr val="000000"/>
                </a:solidFill>
              </a:rPr>
              <a:t>1996-2015</a:t>
            </a:r>
            <a:r>
              <a:rPr lang="zh-CN" altLang="en-US" sz="1350" dirty="0">
                <a:solidFill>
                  <a:srgbClr val="000000"/>
                </a:solidFill>
              </a:rPr>
              <a:t>年中美物流成本占</a:t>
            </a:r>
            <a:r>
              <a:rPr lang="en-US" altLang="zh-CN" sz="1350" dirty="0">
                <a:solidFill>
                  <a:srgbClr val="000000"/>
                </a:solidFill>
              </a:rPr>
              <a:t>GDP</a:t>
            </a:r>
            <a:r>
              <a:rPr lang="zh-CN" altLang="en-US" sz="1350" dirty="0">
                <a:solidFill>
                  <a:srgbClr val="000000"/>
                </a:solidFill>
              </a:rPr>
              <a:t>比重对比图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68338548-BA01-4455-A980-1ACBD355C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816203"/>
            <a:ext cx="4801790" cy="323165"/>
          </a:xfrm>
          <a:prstGeom prst="rect">
            <a:avLst/>
          </a:prstGeom>
          <a:noFill/>
          <a:ln w="12700">
            <a:solidFill>
              <a:sysClr val="window" lastClr="FFFFFF">
                <a:lumMod val="65000"/>
              </a:sysClr>
            </a:solidFill>
            <a:miter lim="800000"/>
          </a:ln>
          <a:effectLst>
            <a:prstShdw prst="shdw12">
              <a:srgbClr val="DDDDDD">
                <a:alpha val="50000"/>
              </a:srgbClr>
            </a:prst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defRPr/>
            </a:pPr>
            <a:r>
              <a:rPr lang="zh-CN" altLang="en-US" sz="750" kern="0" dirty="0">
                <a:solidFill>
                  <a:srgbClr val="333333"/>
                </a:solidFill>
                <a:ea typeface="宋体"/>
              </a:rPr>
              <a:t>资料来源：</a:t>
            </a:r>
            <a:r>
              <a:rPr lang="zh-CN" altLang="en-US" sz="750" kern="0" dirty="0">
                <a:solidFill>
                  <a:prstClr val="black"/>
                </a:solidFill>
                <a:ea typeface="宋体"/>
              </a:rPr>
              <a:t>中美数据分别根据“全国物流运行情况通报”和</a:t>
            </a:r>
            <a:r>
              <a:rPr lang="en-US" altLang="zh-CN" sz="750" kern="0" dirty="0">
                <a:solidFill>
                  <a:prstClr val="black"/>
                </a:solidFill>
                <a:ea typeface="宋体"/>
              </a:rPr>
              <a:t>CSCMP</a:t>
            </a:r>
            <a:r>
              <a:rPr lang="zh-CN" altLang="en-US" sz="750" kern="0" dirty="0">
                <a:solidFill>
                  <a:prstClr val="black"/>
                </a:solidFill>
                <a:ea typeface="宋体"/>
              </a:rPr>
              <a:t>发布的</a:t>
            </a:r>
            <a:r>
              <a:rPr lang="en-US" altLang="zh-CN" sz="750" kern="0" dirty="0">
                <a:solidFill>
                  <a:prstClr val="black"/>
                </a:solidFill>
                <a:ea typeface="宋体"/>
              </a:rPr>
              <a:t>Annual State of Logistics Report</a:t>
            </a:r>
            <a:r>
              <a:rPr lang="zh-CN" altLang="en-US" sz="750" kern="0" dirty="0">
                <a:solidFill>
                  <a:prstClr val="black"/>
                </a:solidFill>
                <a:ea typeface="宋体"/>
              </a:rPr>
              <a:t>整理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DFD4C61-C0F5-41AF-9133-34F0DACAC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5" y="1113279"/>
            <a:ext cx="4729128" cy="3957541"/>
          </a:xfrm>
          <a:prstGeom prst="rect">
            <a:avLst/>
          </a:prstGeom>
        </p:spPr>
      </p:pic>
      <p:sp>
        <p:nvSpPr>
          <p:cNvPr id="7" name="矩形 1">
            <a:extLst>
              <a:ext uri="{FF2B5EF4-FFF2-40B4-BE49-F238E27FC236}">
                <a16:creationId xmlns:a16="http://schemas.microsoft.com/office/drawing/2014/main" id="{1BD1A1E5-7A08-4061-960E-19CCDF731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284" y="5236891"/>
            <a:ext cx="4320778" cy="7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zh-CN" altLang="en-US" sz="1350" dirty="0">
                <a:solidFill>
                  <a:srgbClr val="000000"/>
                </a:solidFill>
              </a:rPr>
              <a:t>                       </a:t>
            </a:r>
            <a:r>
              <a:rPr lang="zh-CN" altLang="en-US" sz="3200" b="1" dirty="0">
                <a:solidFill>
                  <a:srgbClr val="000000"/>
                </a:solidFill>
              </a:rPr>
              <a:t>中国收费站！！！</a:t>
            </a:r>
            <a:endParaRPr lang="en-US" altLang="zh-CN" sz="3200" b="1" dirty="0">
              <a:solidFill>
                <a:srgbClr val="000000"/>
              </a:solidFill>
            </a:endParaRPr>
          </a:p>
          <a:p>
            <a:pPr defTabSz="685800">
              <a:spcBef>
                <a:spcPct val="0"/>
              </a:spcBef>
              <a:buClrTx/>
              <a:buNone/>
            </a:pPr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FE7BCA-2979-491F-A1B7-845A6D1CB3A8}"/>
              </a:ext>
            </a:extLst>
          </p:cNvPr>
          <p:cNvSpPr/>
          <p:nvPr/>
        </p:nvSpPr>
        <p:spPr>
          <a:xfrm>
            <a:off x="1644807" y="716375"/>
            <a:ext cx="6834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highlight>
                  <a:srgbClr val="FFFF00"/>
                </a:highlight>
              </a:rPr>
              <a:t>高物流成本是中国产业升级的“梗阻”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6D6240-80E8-4DC0-B9F2-D21D9570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7788"/>
          </a:xfrm>
        </p:spPr>
        <p:txBody>
          <a:bodyPr/>
          <a:lstStyle/>
          <a:p>
            <a:r>
              <a:rPr lang="zh-CN" altLang="en-US" dirty="0"/>
              <a:t>研发投入量不断增加，但基础研究投入偏低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6C056F1A-E88A-44C3-9FA7-99836FF6D6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751217"/>
              </p:ext>
            </p:extLst>
          </p:nvPr>
        </p:nvGraphicFramePr>
        <p:xfrm>
          <a:off x="-14600" y="752588"/>
          <a:ext cx="4802624" cy="5196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EFC954B3-CB2D-4968-803A-199D127AC8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687466"/>
              </p:ext>
            </p:extLst>
          </p:nvPr>
        </p:nvGraphicFramePr>
        <p:xfrm>
          <a:off x="4860032" y="908719"/>
          <a:ext cx="4176464" cy="4968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4156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D7140-CCBF-4015-9C05-01D4B0C6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kern="1200" dirty="0">
                <a:solidFill>
                  <a:srgbClr val="92D050"/>
                </a:solidFill>
                <a:latin typeface="黑体" pitchFamily="49" charset="-122"/>
                <a:ea typeface="黑体" pitchFamily="49" charset="-122"/>
                <a:cs typeface="+mn-cs"/>
              </a:rPr>
              <a:t>产业结构转型升级的逻辑</a:t>
            </a:r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148D7A20-9D68-4706-862E-06FEFF9A573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79162" y="4908719"/>
            <a:ext cx="5540796" cy="928994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E4C244"/>
              </a:gs>
              <a:gs pos="100000">
                <a:srgbClr val="E4C244">
                  <a:gamma/>
                  <a:tint val="69804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  <a:cs typeface="+mn-cs"/>
              </a:rPr>
              <a:t>企业的异质性（生产率、所有制、规模等）</a:t>
            </a:r>
            <a:endParaRPr kumimoji="1" lang="en-US" altLang="zh-CN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5" name="箭头: 上 4">
            <a:extLst>
              <a:ext uri="{FF2B5EF4-FFF2-40B4-BE49-F238E27FC236}">
                <a16:creationId xmlns:a16="http://schemas.microsoft.com/office/drawing/2014/main" id="{809448D4-B175-4C1C-9F7F-631723EEA3BB}"/>
              </a:ext>
            </a:extLst>
          </p:cNvPr>
          <p:cNvSpPr/>
          <p:nvPr/>
        </p:nvSpPr>
        <p:spPr>
          <a:xfrm>
            <a:off x="3216567" y="4274660"/>
            <a:ext cx="874863" cy="5851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1DA6BE25-D9C3-43D2-8DA2-88BACDFDA4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15614" y="3345014"/>
            <a:ext cx="5760642" cy="928994"/>
          </a:xfrm>
          <a:prstGeom prst="roundRect">
            <a:avLst>
              <a:gd name="adj" fmla="val 9106"/>
            </a:avLst>
          </a:prstGeom>
          <a:gradFill rotWithShape="1">
            <a:gsLst>
              <a:gs pos="61900">
                <a:schemeClr val="accent1">
                  <a:lumMod val="60000"/>
                  <a:lumOff val="40000"/>
                </a:schemeClr>
              </a:gs>
              <a:gs pos="0">
                <a:srgbClr val="E4C244"/>
              </a:gs>
              <a:gs pos="100000">
                <a:srgbClr val="E4C244">
                  <a:gamma/>
                  <a:tint val="69804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  <a:cs typeface="+mn-cs"/>
              </a:rPr>
              <a:t>资源要素的重新配置</a:t>
            </a: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  <a:cs typeface="+mn-cs"/>
              </a:rPr>
              <a:t>（企业间、产业间、</a:t>
            </a: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  <a:cs typeface="+mn-cs"/>
              </a:rPr>
              <a:t>区域间、跨国</a:t>
            </a:r>
            <a:r>
              <a:rPr kumimoji="1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  <a:cs typeface="+mn-cs"/>
              </a:rPr>
              <a:t>）</a:t>
            </a:r>
            <a:endParaRPr kumimoji="1" lang="en-US" altLang="zh-CN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0CA9D2F6-703F-4EDE-9E1D-707292C620C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79162" y="1869717"/>
            <a:ext cx="5467891" cy="928994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0070C0"/>
              </a:gs>
              <a:gs pos="100000">
                <a:srgbClr val="E4C244">
                  <a:gamma/>
                  <a:tint val="69804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宋体" pitchFamily="2" charset="-122"/>
                <a:ea typeface="宋体" pitchFamily="2" charset="-122"/>
                <a:cs typeface="+mn-cs"/>
              </a:rPr>
              <a:t>产业结构的变动与升级（转型、升级、集聚）</a:t>
            </a:r>
            <a:endParaRPr kumimoji="1" lang="en-US" altLang="zh-CN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</a:endParaRPr>
          </a:p>
        </p:txBody>
      </p:sp>
      <p:sp>
        <p:nvSpPr>
          <p:cNvPr id="8" name="箭头: 上 7">
            <a:extLst>
              <a:ext uri="{FF2B5EF4-FFF2-40B4-BE49-F238E27FC236}">
                <a16:creationId xmlns:a16="http://schemas.microsoft.com/office/drawing/2014/main" id="{C921DF55-0FA5-4C75-9BDD-223991BB511B}"/>
              </a:ext>
            </a:extLst>
          </p:cNvPr>
          <p:cNvSpPr/>
          <p:nvPr/>
        </p:nvSpPr>
        <p:spPr>
          <a:xfrm>
            <a:off x="3216567" y="2798711"/>
            <a:ext cx="874863" cy="5851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BB5B6A-1604-4C7B-8A6A-4EFEA87EC8E6}"/>
              </a:ext>
            </a:extLst>
          </p:cNvPr>
          <p:cNvSpPr txBox="1"/>
          <p:nvPr/>
        </p:nvSpPr>
        <p:spPr>
          <a:xfrm>
            <a:off x="7762419" y="2132856"/>
            <a:ext cx="553998" cy="3240360"/>
          </a:xfrm>
          <a:prstGeom prst="rect">
            <a:avLst/>
          </a:prstGeom>
          <a:solidFill>
            <a:schemeClr val="accent1"/>
          </a:solidFill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产业政策</a:t>
            </a:r>
          </a:p>
        </p:txBody>
      </p:sp>
      <p:sp>
        <p:nvSpPr>
          <p:cNvPr id="11" name="箭头: 左 10">
            <a:extLst>
              <a:ext uri="{FF2B5EF4-FFF2-40B4-BE49-F238E27FC236}">
                <a16:creationId xmlns:a16="http://schemas.microsoft.com/office/drawing/2014/main" id="{CB39557E-74A3-4556-9482-7936309809A0}"/>
              </a:ext>
            </a:extLst>
          </p:cNvPr>
          <p:cNvSpPr/>
          <p:nvPr/>
        </p:nvSpPr>
        <p:spPr>
          <a:xfrm>
            <a:off x="6948265" y="3057771"/>
            <a:ext cx="508047" cy="11638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82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442450-4ACE-4297-AD82-965694DD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创新研发中基础研究投入偏低</a:t>
            </a:r>
          </a:p>
        </p:txBody>
      </p:sp>
      <p:sp>
        <p:nvSpPr>
          <p:cNvPr id="115715" name="Rectangle 5">
            <a:extLst>
              <a:ext uri="{FF2B5EF4-FFF2-40B4-BE49-F238E27FC236}">
                <a16:creationId xmlns:a16="http://schemas.microsoft.com/office/drawing/2014/main" id="{F7FA7CFF-70CA-4DA1-8A1D-CC8F2D140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graphicFrame>
        <p:nvGraphicFramePr>
          <p:cNvPr id="12" name="图表 11">
            <a:extLst>
              <a:ext uri="{FF2B5EF4-FFF2-40B4-BE49-F238E27FC236}">
                <a16:creationId xmlns:a16="http://schemas.microsoft.com/office/drawing/2014/main" id="{BD55958A-3A88-45FA-95A1-5A5BADE43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0984755"/>
              </p:ext>
            </p:extLst>
          </p:nvPr>
        </p:nvGraphicFramePr>
        <p:xfrm>
          <a:off x="0" y="908720"/>
          <a:ext cx="449999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D21E4513-A0E4-41B2-91CC-C6497327FF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519687"/>
              </p:ext>
            </p:extLst>
          </p:nvPr>
        </p:nvGraphicFramePr>
        <p:xfrm>
          <a:off x="4283968" y="1052736"/>
          <a:ext cx="4860032" cy="3590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5778" name="Rectangle 1">
            <a:extLst>
              <a:ext uri="{FF2B5EF4-FFF2-40B4-BE49-F238E27FC236}">
                <a16:creationId xmlns:a16="http://schemas.microsoft.com/office/drawing/2014/main" id="{AF5E5B25-3D82-4DD8-996E-B11D94AF2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4075"/>
            <a:ext cx="3549650" cy="277813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1309688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zh-CN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我国</a:t>
            </a:r>
            <a:r>
              <a:rPr lang="en-US" altLang="zh-CN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R&amp;D</a:t>
            </a:r>
            <a:r>
              <a:rPr lang="zh-CN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人员全时当量的分布</a:t>
            </a:r>
            <a:endParaRPr lang="zh-CN" altLang="en-US" sz="120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AABEB92-B50E-424B-A386-2236B1CCE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843342"/>
              </p:ext>
            </p:extLst>
          </p:nvPr>
        </p:nvGraphicFramePr>
        <p:xfrm>
          <a:off x="829987" y="4643146"/>
          <a:ext cx="7414421" cy="1614247"/>
        </p:xfrm>
        <a:graphic>
          <a:graphicData uri="http://schemas.openxmlformats.org/drawingml/2006/table">
            <a:tbl>
              <a:tblPr/>
              <a:tblGrid>
                <a:gridCol w="1469754">
                  <a:extLst>
                    <a:ext uri="{9D8B030D-6E8A-4147-A177-3AD203B41FA5}">
                      <a16:colId xmlns:a16="http://schemas.microsoft.com/office/drawing/2014/main" val="2243407146"/>
                    </a:ext>
                  </a:extLst>
                </a:gridCol>
                <a:gridCol w="810983">
                  <a:extLst>
                    <a:ext uri="{9D8B030D-6E8A-4147-A177-3AD203B41FA5}">
                      <a16:colId xmlns:a16="http://schemas.microsoft.com/office/drawing/2014/main" val="3008398815"/>
                    </a:ext>
                  </a:extLst>
                </a:gridCol>
                <a:gridCol w="810983">
                  <a:extLst>
                    <a:ext uri="{9D8B030D-6E8A-4147-A177-3AD203B41FA5}">
                      <a16:colId xmlns:a16="http://schemas.microsoft.com/office/drawing/2014/main" val="2253473431"/>
                    </a:ext>
                  </a:extLst>
                </a:gridCol>
                <a:gridCol w="810029">
                  <a:extLst>
                    <a:ext uri="{9D8B030D-6E8A-4147-A177-3AD203B41FA5}">
                      <a16:colId xmlns:a16="http://schemas.microsoft.com/office/drawing/2014/main" val="2750281323"/>
                    </a:ext>
                  </a:extLst>
                </a:gridCol>
                <a:gridCol w="675660">
                  <a:extLst>
                    <a:ext uri="{9D8B030D-6E8A-4147-A177-3AD203B41FA5}">
                      <a16:colId xmlns:a16="http://schemas.microsoft.com/office/drawing/2014/main" val="1250392629"/>
                    </a:ext>
                  </a:extLst>
                </a:gridCol>
                <a:gridCol w="675660">
                  <a:extLst>
                    <a:ext uri="{9D8B030D-6E8A-4147-A177-3AD203B41FA5}">
                      <a16:colId xmlns:a16="http://schemas.microsoft.com/office/drawing/2014/main" val="3240878630"/>
                    </a:ext>
                  </a:extLst>
                </a:gridCol>
                <a:gridCol w="675660">
                  <a:extLst>
                    <a:ext uri="{9D8B030D-6E8A-4147-A177-3AD203B41FA5}">
                      <a16:colId xmlns:a16="http://schemas.microsoft.com/office/drawing/2014/main" val="2205612791"/>
                    </a:ext>
                  </a:extLst>
                </a:gridCol>
                <a:gridCol w="677567">
                  <a:extLst>
                    <a:ext uri="{9D8B030D-6E8A-4147-A177-3AD203B41FA5}">
                      <a16:colId xmlns:a16="http://schemas.microsoft.com/office/drawing/2014/main" val="481831104"/>
                    </a:ext>
                  </a:extLst>
                </a:gridCol>
                <a:gridCol w="808125">
                  <a:extLst>
                    <a:ext uri="{9D8B030D-6E8A-4147-A177-3AD203B41FA5}">
                      <a16:colId xmlns:a16="http://schemas.microsoft.com/office/drawing/2014/main" val="3694459829"/>
                    </a:ext>
                  </a:extLst>
                </a:gridCol>
              </a:tblGrid>
              <a:tr h="537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zh-CN" sz="1800" b="1" kern="0" dirty="0">
                          <a:latin typeface="Times New Roman"/>
                          <a:ea typeface="宋体"/>
                          <a:cs typeface="Times New Roman"/>
                        </a:rPr>
                        <a:t>中国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zh-CN" sz="1800" kern="0" dirty="0">
                          <a:latin typeface="Times New Roman"/>
                          <a:ea typeface="宋体"/>
                          <a:cs typeface="Times New Roman"/>
                        </a:rPr>
                        <a:t>法国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zh-CN" sz="1800" kern="0" dirty="0">
                          <a:latin typeface="Times New Roman"/>
                          <a:ea typeface="宋体"/>
                          <a:cs typeface="Times New Roman"/>
                        </a:rPr>
                        <a:t>意大利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zh-CN" sz="1800" kern="0" dirty="0">
                          <a:latin typeface="Times New Roman"/>
                          <a:ea typeface="宋体"/>
                          <a:cs typeface="Times New Roman"/>
                        </a:rPr>
                        <a:t>日本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zh-CN" sz="1800" kern="0">
                          <a:latin typeface="Times New Roman"/>
                          <a:ea typeface="宋体"/>
                          <a:cs typeface="Times New Roman"/>
                        </a:rPr>
                        <a:t>韩国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zh-CN" sz="1800" kern="0">
                          <a:latin typeface="Times New Roman"/>
                          <a:ea typeface="宋体"/>
                          <a:cs typeface="Times New Roman"/>
                        </a:rPr>
                        <a:t>英国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zh-CN" sz="1800" kern="0">
                          <a:latin typeface="Times New Roman"/>
                          <a:ea typeface="宋体"/>
                          <a:cs typeface="Times New Roman"/>
                        </a:rPr>
                        <a:t>美国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zh-CN" sz="1800" kern="0">
                          <a:latin typeface="Times New Roman"/>
                          <a:ea typeface="宋体"/>
                          <a:cs typeface="Times New Roman"/>
                        </a:rPr>
                        <a:t>俄罗斯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481406"/>
                  </a:ext>
                </a:extLst>
              </a:tr>
              <a:tr h="528558">
                <a:tc>
                  <a:txBody>
                    <a:bodyPr/>
                    <a:lstStyle/>
                    <a:p>
                      <a:endParaRPr lang="zh-CN" sz="1800" kern="100">
                        <a:latin typeface="Calibri"/>
                        <a:cs typeface="Times New Roman"/>
                      </a:endParaRPr>
                    </a:p>
                  </a:txBody>
                  <a:tcPr marL="51446" marR="5144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b="1" kern="0" dirty="0">
                          <a:latin typeface="Times New Roman"/>
                          <a:ea typeface="宋体"/>
                          <a:cs typeface="Times New Roman"/>
                        </a:rPr>
                        <a:t>2018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kern="0" dirty="0">
                          <a:latin typeface="Times New Roman"/>
                          <a:ea typeface="宋体"/>
                          <a:cs typeface="Times New Roman"/>
                        </a:rPr>
                        <a:t>2011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kern="0" dirty="0">
                          <a:latin typeface="Times New Roman"/>
                          <a:ea typeface="宋体"/>
                          <a:cs typeface="Times New Roman"/>
                        </a:rPr>
                        <a:t>2011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kern="0" dirty="0">
                          <a:latin typeface="Times New Roman"/>
                          <a:ea typeface="宋体"/>
                          <a:cs typeface="Times New Roman"/>
                        </a:rPr>
                        <a:t>2011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kern="0" dirty="0">
                          <a:latin typeface="Times New Roman"/>
                          <a:ea typeface="宋体"/>
                          <a:cs typeface="Times New Roman"/>
                        </a:rPr>
                        <a:t>2011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kern="0" dirty="0">
                          <a:latin typeface="Times New Roman"/>
                          <a:ea typeface="宋体"/>
                          <a:cs typeface="Times New Roman"/>
                        </a:rPr>
                        <a:t>2011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kern="0" dirty="0">
                          <a:latin typeface="Times New Roman"/>
                          <a:ea typeface="宋体"/>
                          <a:cs typeface="Times New Roman"/>
                        </a:rPr>
                        <a:t>2012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kern="0">
                          <a:latin typeface="Times New Roman"/>
                          <a:ea typeface="宋体"/>
                          <a:cs typeface="Times New Roman"/>
                        </a:rPr>
                        <a:t>2012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083962"/>
                  </a:ext>
                </a:extLst>
              </a:tr>
              <a:tr h="528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latin typeface="Times New Roman"/>
                          <a:ea typeface="宋体"/>
                          <a:cs typeface="Times New Roman"/>
                        </a:rPr>
                        <a:t>  </a:t>
                      </a:r>
                      <a:r>
                        <a:rPr lang="zh-CN" sz="1800" b="1" kern="0" dirty="0">
                          <a:latin typeface="Times New Roman"/>
                          <a:ea typeface="宋体"/>
                          <a:cs typeface="Times New Roman"/>
                        </a:rPr>
                        <a:t>基础研究</a:t>
                      </a:r>
                      <a:r>
                        <a:rPr lang="zh-CN" altLang="en-US" sz="1800" b="1" kern="0" dirty="0">
                          <a:latin typeface="Times New Roman"/>
                          <a:ea typeface="宋体"/>
                          <a:cs typeface="Times New Roman"/>
                        </a:rPr>
                        <a:t>占比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b="1" kern="0" dirty="0">
                          <a:latin typeface="Times New Roman"/>
                          <a:ea typeface="宋体"/>
                          <a:cs typeface="Times New Roman"/>
                        </a:rPr>
                        <a:t>5.7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b="1" kern="0" dirty="0">
                          <a:latin typeface="Times New Roman"/>
                          <a:ea typeface="宋体"/>
                          <a:cs typeface="Times New Roman"/>
                        </a:rPr>
                        <a:t>25.4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b="1" kern="0" dirty="0">
                          <a:latin typeface="Times New Roman"/>
                          <a:ea typeface="宋体"/>
                          <a:cs typeface="Times New Roman"/>
                        </a:rPr>
                        <a:t>24.0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b="1" kern="0" dirty="0">
                          <a:latin typeface="Times New Roman"/>
                          <a:ea typeface="宋体"/>
                          <a:cs typeface="Times New Roman"/>
                        </a:rPr>
                        <a:t>12.9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b="1" kern="0" dirty="0">
                          <a:latin typeface="Times New Roman"/>
                          <a:ea typeface="宋体"/>
                          <a:cs typeface="Times New Roman"/>
                        </a:rPr>
                        <a:t>18.1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b="1" kern="0" dirty="0">
                          <a:latin typeface="Times New Roman"/>
                          <a:ea typeface="宋体"/>
                          <a:cs typeface="Times New Roman"/>
                        </a:rPr>
                        <a:t>14.9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b="1" kern="0" dirty="0">
                          <a:latin typeface="Times New Roman"/>
                          <a:ea typeface="宋体"/>
                          <a:cs typeface="Times New Roman"/>
                        </a:rPr>
                        <a:t>16.5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en-US" sz="1800" b="1" kern="0" dirty="0">
                          <a:latin typeface="Times New Roman"/>
                          <a:ea typeface="宋体"/>
                          <a:cs typeface="Times New Roman"/>
                        </a:rPr>
                        <a:t>16.5</a:t>
                      </a:r>
                      <a:endParaRPr lang="zh-CN" sz="1800" b="1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51446" marR="514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9379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6C810-AF61-41A7-B485-1DD6834E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创新成果技术含量低、对外依存度高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FFD0226A-C919-4434-9BBE-47FB989B1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538" y="3776663"/>
            <a:ext cx="3059112" cy="2060575"/>
          </a:xfrm>
          <a:prstGeom prst="triangle">
            <a:avLst>
              <a:gd name="adj" fmla="val 50000"/>
            </a:avLst>
          </a:prstGeom>
          <a:solidFill>
            <a:srgbClr val="83C2E5"/>
          </a:solidFill>
          <a:ln w="6350">
            <a:solidFill>
              <a:srgbClr val="006699"/>
            </a:solidFill>
            <a:miter lim="800000"/>
            <a:headEnd/>
            <a:tailEnd/>
          </a:ln>
        </p:spPr>
        <p:txBody>
          <a:bodyPr lIns="45720" rIns="45720"/>
          <a:lstStyle/>
          <a:p>
            <a:pPr marL="114300" indent="-114300" fontAlgn="auto">
              <a:spcBef>
                <a:spcPct val="30000"/>
              </a:spcBef>
              <a:spcAft>
                <a:spcPts val="0"/>
              </a:spcAft>
              <a:buClr>
                <a:srgbClr val="006699"/>
              </a:buClr>
              <a:defRPr/>
            </a:pPr>
            <a:endParaRPr lang="en-US" altLang="zh-CN" sz="1200" kern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6124703-D8E5-4CBC-B8F2-83A653FD6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75" y="3776663"/>
            <a:ext cx="3141663" cy="2033587"/>
          </a:xfrm>
          <a:prstGeom prst="triangle">
            <a:avLst>
              <a:gd name="adj" fmla="val 50000"/>
            </a:avLst>
          </a:prstGeom>
          <a:solidFill>
            <a:srgbClr val="83C2E5"/>
          </a:solidFill>
          <a:ln w="6350">
            <a:solidFill>
              <a:srgbClr val="006699"/>
            </a:solidFill>
            <a:miter lim="800000"/>
            <a:headEnd/>
            <a:tailEnd/>
          </a:ln>
        </p:spPr>
        <p:txBody>
          <a:bodyPr wrap="none" lIns="45720" rIns="45720"/>
          <a:lstStyle/>
          <a:p>
            <a:pPr marL="114300" indent="-114300" fontAlgn="auto">
              <a:spcBef>
                <a:spcPct val="30000"/>
              </a:spcBef>
              <a:spcAft>
                <a:spcPts val="0"/>
              </a:spcAft>
              <a:buClr>
                <a:srgbClr val="006699"/>
              </a:buClr>
              <a:defRPr/>
            </a:pPr>
            <a:endParaRPr lang="en-US" altLang="zh-CN" sz="1200" kern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D79D98FF-D278-4D80-AC99-5EEF6E173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1357313"/>
            <a:ext cx="3282950" cy="2122487"/>
          </a:xfrm>
          <a:prstGeom prst="triangle">
            <a:avLst>
              <a:gd name="adj" fmla="val 50000"/>
            </a:avLst>
          </a:prstGeom>
          <a:solidFill>
            <a:srgbClr val="83C2E5"/>
          </a:solidFill>
          <a:ln w="6350">
            <a:solidFill>
              <a:srgbClr val="006699"/>
            </a:solidFill>
            <a:miter lim="800000"/>
            <a:headEnd/>
            <a:tailEnd/>
          </a:ln>
        </p:spPr>
        <p:txBody>
          <a:bodyPr wrap="none" lIns="45720" rIns="45720"/>
          <a:lstStyle/>
          <a:p>
            <a:pPr marL="114300" indent="-114300" fontAlgn="auto">
              <a:spcBef>
                <a:spcPct val="30000"/>
              </a:spcBef>
              <a:spcAft>
                <a:spcPts val="0"/>
              </a:spcAft>
              <a:buClr>
                <a:srgbClr val="006699"/>
              </a:buClr>
              <a:defRPr/>
            </a:pPr>
            <a:endParaRPr lang="en-US" altLang="zh-CN" sz="1200" kern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D5CBD412-10CB-4968-BB21-37BCB536A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8" y="3571875"/>
            <a:ext cx="1736725" cy="1706563"/>
          </a:xfrm>
          <a:prstGeom prst="ellipse">
            <a:avLst/>
          </a:prstGeom>
          <a:solidFill>
            <a:srgbClr val="D6EBF6"/>
          </a:solidFill>
          <a:ln w="6350">
            <a:solidFill>
              <a:srgbClr val="006699"/>
            </a:solidFill>
            <a:round/>
            <a:headEnd/>
            <a:tailEnd/>
          </a:ln>
        </p:spPr>
        <p:txBody>
          <a:bodyPr wrap="none" lIns="45720" rIns="45720"/>
          <a:lstStyle/>
          <a:p>
            <a:pPr marL="101600" indent="-101600" fontAlgn="auto">
              <a:spcBef>
                <a:spcPct val="30000"/>
              </a:spcBef>
              <a:spcAft>
                <a:spcPts val="0"/>
              </a:spcAft>
              <a:defRPr/>
            </a:pPr>
            <a:endParaRPr lang="en-US" altLang="zh-CN" sz="1200" kern="0" dirty="0">
              <a:solidFill>
                <a:sysClr val="windowText" lastClr="000000"/>
              </a:solidFill>
              <a:latin typeface="+mn-lt"/>
              <a:ea typeface="+mn-ea"/>
            </a:endParaRPr>
          </a:p>
          <a:p>
            <a:pPr marL="101600" indent="-101600" fontAlgn="auto">
              <a:spcBef>
                <a:spcPct val="30000"/>
              </a:spcBef>
              <a:spcAft>
                <a:spcPts val="0"/>
              </a:spcAft>
              <a:defRPr/>
            </a:pPr>
            <a:endParaRPr lang="en-US" altLang="zh-CN" sz="1200" kern="0" dirty="0">
              <a:solidFill>
                <a:sysClr val="windowText" lastClr="000000"/>
              </a:solidFill>
              <a:latin typeface="+mn-lt"/>
              <a:ea typeface="+mn-ea"/>
            </a:endParaRPr>
          </a:p>
          <a:p>
            <a:pPr marL="101600" indent="-10160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zh-CN" altLang="en-US" sz="2000" b="1" kern="0" dirty="0">
                <a:solidFill>
                  <a:srgbClr val="FF0000"/>
                </a:solidFill>
                <a:latin typeface="+mn-lt"/>
                <a:ea typeface="+mn-ea"/>
              </a:rPr>
              <a:t>技术创新</a:t>
            </a:r>
            <a:endParaRPr lang="en-AU" altLang="zh-CN" sz="2000" b="1" kern="0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54166C2C-88A5-4D68-B0C3-D3CD06CBD39D}"/>
              </a:ext>
            </a:extLst>
          </p:cNvPr>
          <p:cNvSpPr txBox="1"/>
          <p:nvPr/>
        </p:nvSpPr>
        <p:spPr>
          <a:xfrm>
            <a:off x="3429000" y="2500313"/>
            <a:ext cx="25717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100" dirty="0">
                <a:latin typeface="宋体" pitchFamily="2" charset="-122"/>
                <a:ea typeface="+mn-ea"/>
                <a:cs typeface="Times New Roman" panose="02020603050405020304" pitchFamily="18" charset="0"/>
              </a:rPr>
              <a:t> </a:t>
            </a:r>
            <a:r>
              <a:rPr lang="zh-CN" altLang="en-US" sz="2000" b="1" kern="100" dirty="0">
                <a:latin typeface="宋体" pitchFamily="2" charset="-122"/>
                <a:ea typeface="+mn-ea"/>
                <a:cs typeface="Times New Roman" panose="02020603050405020304" pitchFamily="18" charset="0"/>
              </a:rPr>
              <a:t>国内有效专利低、</a:t>
            </a:r>
            <a:endParaRPr lang="en-US" altLang="zh-CN" sz="2000" b="1" kern="100" dirty="0">
              <a:latin typeface="宋体" pitchFamily="2" charset="-122"/>
              <a:ea typeface="+mn-ea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kern="100" dirty="0">
                <a:latin typeface="宋体" pitchFamily="2" charset="-122"/>
                <a:ea typeface="+mn-ea"/>
                <a:cs typeface="Times New Roman" panose="02020603050405020304" pitchFamily="18" charset="0"/>
              </a:rPr>
              <a:t>政策驱动的垃圾专利较多</a:t>
            </a:r>
            <a:endParaRPr lang="zh-CN" altLang="en-US" sz="2000" b="1" dirty="0">
              <a:latin typeface="宋体" pitchFamily="2" charset="-122"/>
              <a:ea typeface="+mn-ea"/>
            </a:endParaRPr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9FCB5734-E185-454F-B3A5-65A6E052C327}"/>
              </a:ext>
            </a:extLst>
          </p:cNvPr>
          <p:cNvSpPr txBox="1"/>
          <p:nvPr/>
        </p:nvSpPr>
        <p:spPr>
          <a:xfrm>
            <a:off x="2143125" y="4556125"/>
            <a:ext cx="1555750" cy="101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kern="100" dirty="0">
                <a:latin typeface="宋体" pitchFamily="2" charset="-122"/>
                <a:ea typeface="+mn-ea"/>
                <a:cs typeface="Times New Roman" panose="02020603050405020304" pitchFamily="18" charset="0"/>
              </a:rPr>
              <a:t>创新产品在国际市场上的竞争力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4598D45E-0C10-43F1-8543-445DBABD1791}"/>
              </a:ext>
            </a:extLst>
          </p:cNvPr>
          <p:cNvSpPr txBox="1"/>
          <p:nvPr/>
        </p:nvSpPr>
        <p:spPr>
          <a:xfrm>
            <a:off x="5572125" y="4714875"/>
            <a:ext cx="173196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kern="100" dirty="0">
                <a:latin typeface="宋体" pitchFamily="2" charset="-122"/>
                <a:ea typeface="+mn-ea"/>
                <a:cs typeface="Times New Roman" panose="02020603050405020304" pitchFamily="18" charset="0"/>
              </a:rPr>
              <a:t>技术创新与产业融合的匹配性较差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3AFB72AE-3078-4BF1-A07D-4932FFF01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120"/>
            <a:ext cx="9144000" cy="9810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创新技术含量低、对外依存度高</a:t>
            </a:r>
          </a:p>
        </p:txBody>
      </p:sp>
      <p:pic>
        <p:nvPicPr>
          <p:cNvPr id="118787" name="Picture 4" descr="https://timgsa.baidu.com/timg?image&amp;quality=80&amp;size=b9999_10000&amp;sec=1524049176313&amp;di=90ec8d0125fc4232e9803df77a1ae169&amp;imgtype=0&amp;src=http%3A%2F%2Fmil.youth.cn%2Fjmsj%2F201611%2FW020161121371368223938.JPG">
            <a:extLst>
              <a:ext uri="{FF2B5EF4-FFF2-40B4-BE49-F238E27FC236}">
                <a16:creationId xmlns:a16="http://schemas.microsoft.com/office/drawing/2014/main" id="{3820C5DD-9C89-42D3-89CF-40C3763C6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5619"/>
            <a:ext cx="8496944" cy="531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文本框 2">
            <a:extLst>
              <a:ext uri="{FF2B5EF4-FFF2-40B4-BE49-F238E27FC236}">
                <a16:creationId xmlns:a16="http://schemas.microsoft.com/office/drawing/2014/main" id="{6F69781A-6524-4320-9550-ADC70C47F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3426" y="5552077"/>
            <a:ext cx="935038" cy="79216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5F9FA3-3D76-4EC2-852E-C9FFFE3C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92" y="0"/>
            <a:ext cx="9144000" cy="616591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（二）修昔底德陷阱？</a:t>
            </a:r>
          </a:p>
        </p:txBody>
      </p:sp>
      <p:pic>
        <p:nvPicPr>
          <p:cNvPr id="108547" name="图片 4">
            <a:extLst>
              <a:ext uri="{FF2B5EF4-FFF2-40B4-BE49-F238E27FC236}">
                <a16:creationId xmlns:a16="http://schemas.microsoft.com/office/drawing/2014/main" id="{4DBA742C-F811-4CFA-AA67-34B942D3D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46" y="1112255"/>
            <a:ext cx="3564731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矩形 5">
            <a:extLst>
              <a:ext uri="{FF2B5EF4-FFF2-40B4-BE49-F238E27FC236}">
                <a16:creationId xmlns:a16="http://schemas.microsoft.com/office/drawing/2014/main" id="{FFEA4DFD-5D18-401C-8BD9-1AEB1AC02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1124744"/>
            <a:ext cx="42085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“修昔底德陷阱” ：</a:t>
            </a:r>
            <a:r>
              <a:rPr lang="zh-CN" altLang="en-US" sz="20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一个新崛起的大国必然要挑战现存大国，而现存大国也必然来回应这种威胁，这样战争变得不可避免。</a:t>
            </a:r>
            <a:endParaRPr lang="en-US" altLang="zh-CN" sz="2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FF0000"/>
                </a:solidFill>
              </a:rPr>
              <a:t>《</a:t>
            </a:r>
            <a:r>
              <a:rPr lang="zh-CN" altLang="en-US" sz="2000" b="1" dirty="0">
                <a:solidFill>
                  <a:srgbClr val="FF0000"/>
                </a:solidFill>
              </a:rPr>
              <a:t>注定一战：中美能否走出“修昔底德陷阱”</a:t>
            </a:r>
            <a:r>
              <a:rPr lang="en-US" altLang="zh-CN" sz="2000" b="1" dirty="0">
                <a:solidFill>
                  <a:srgbClr val="FF0000"/>
                </a:solidFill>
              </a:rPr>
              <a:t>?》</a:t>
            </a:r>
            <a:r>
              <a:rPr lang="zh-CN" altLang="en-US" sz="2000" dirty="0">
                <a:solidFill>
                  <a:srgbClr val="000000"/>
                </a:solidFill>
              </a:rPr>
              <a:t>（</a:t>
            </a:r>
            <a:r>
              <a:rPr lang="en-US" altLang="zh-CN" sz="2000" dirty="0" err="1">
                <a:solidFill>
                  <a:srgbClr val="000000"/>
                </a:solidFill>
              </a:rPr>
              <a:t>G.Allison</a:t>
            </a:r>
            <a:r>
              <a:rPr lang="zh-CN" altLang="en-US" sz="2000" dirty="0">
                <a:solidFill>
                  <a:srgbClr val="000000"/>
                </a:solidFill>
              </a:rPr>
              <a:t>）：</a:t>
            </a:r>
            <a:r>
              <a:rPr lang="zh-CN" altLang="en-US" sz="2000" dirty="0">
                <a:solidFill>
                  <a:srgbClr val="FF0000"/>
                </a:solidFill>
              </a:rPr>
              <a:t>崛起大国</a:t>
            </a:r>
            <a:r>
              <a:rPr lang="zh-CN" altLang="en-US" sz="2000" dirty="0">
                <a:solidFill>
                  <a:srgbClr val="000000"/>
                </a:solidFill>
              </a:rPr>
              <a:t>与</a:t>
            </a:r>
            <a:r>
              <a:rPr lang="zh-CN" altLang="en-US" sz="2000" dirty="0">
                <a:solidFill>
                  <a:srgbClr val="FF0000"/>
                </a:solidFill>
              </a:rPr>
              <a:t>守成大国</a:t>
            </a:r>
            <a:r>
              <a:rPr lang="zh-CN" altLang="en-US" sz="2000" dirty="0">
                <a:solidFill>
                  <a:srgbClr val="000000"/>
                </a:solidFill>
              </a:rPr>
              <a:t>爆发“</a:t>
            </a:r>
            <a:r>
              <a:rPr lang="zh-CN" altLang="en-US" sz="2000" dirty="0">
                <a:solidFill>
                  <a:srgbClr val="FF0000"/>
                </a:solidFill>
              </a:rPr>
              <a:t>战争</a:t>
            </a:r>
            <a:r>
              <a:rPr lang="zh-CN" altLang="en-US" sz="2000" dirty="0">
                <a:solidFill>
                  <a:srgbClr val="000000"/>
                </a:solidFill>
              </a:rPr>
              <a:t>”是大概率事件：</a:t>
            </a:r>
            <a:endParaRPr lang="zh-CN" altLang="en-US" sz="2000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8549" name="矩形 6">
            <a:extLst>
              <a:ext uri="{FF2B5EF4-FFF2-40B4-BE49-F238E27FC236}">
                <a16:creationId xmlns:a16="http://schemas.microsoft.com/office/drawing/2014/main" id="{1F88CA04-B2D8-42F4-AE84-DD740605B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97" y="4314204"/>
            <a:ext cx="76031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zh-CN" altLang="en-US" sz="2400" dirty="0">
                <a:solidFill>
                  <a:srgbClr val="000000"/>
                </a:solidFill>
              </a:rPr>
              <a:t>过去</a:t>
            </a:r>
            <a:r>
              <a:rPr lang="en-US" altLang="zh-CN" sz="2400" dirty="0">
                <a:solidFill>
                  <a:srgbClr val="000000"/>
                </a:solidFill>
              </a:rPr>
              <a:t>500</a:t>
            </a:r>
            <a:r>
              <a:rPr lang="zh-CN" altLang="en-US" sz="2400" dirty="0">
                <a:solidFill>
                  <a:srgbClr val="000000"/>
                </a:solidFill>
              </a:rPr>
              <a:t>年的人类历史，有</a:t>
            </a:r>
            <a:r>
              <a:rPr lang="en-US" altLang="zh-CN" sz="2400" b="1" dirty="0">
                <a:solidFill>
                  <a:srgbClr val="FF0000"/>
                </a:solidFill>
              </a:rPr>
              <a:t>16</a:t>
            </a:r>
            <a:r>
              <a:rPr lang="zh-CN" altLang="en-US" sz="2400" b="1" dirty="0">
                <a:solidFill>
                  <a:srgbClr val="FF0000"/>
                </a:solidFill>
              </a:rPr>
              <a:t>次</a:t>
            </a:r>
            <a:r>
              <a:rPr lang="zh-CN" altLang="en-US" sz="2400" dirty="0">
                <a:solidFill>
                  <a:srgbClr val="000000"/>
                </a:solidFill>
              </a:rPr>
              <a:t>崛起大国挑战守成的大国，其中有</a:t>
            </a:r>
            <a:r>
              <a:rPr lang="en-US" altLang="zh-CN" sz="2400" b="1" dirty="0">
                <a:solidFill>
                  <a:srgbClr val="FF0000"/>
                </a:solidFill>
              </a:rPr>
              <a:t>12</a:t>
            </a:r>
            <a:r>
              <a:rPr lang="zh-CN" altLang="en-US" sz="2400" b="1" dirty="0">
                <a:solidFill>
                  <a:srgbClr val="FF0000"/>
                </a:solidFill>
              </a:rPr>
              <a:t>次</a:t>
            </a:r>
            <a:r>
              <a:rPr lang="zh-CN" altLang="en-US" sz="2400" dirty="0">
                <a:solidFill>
                  <a:srgbClr val="000000"/>
                </a:solidFill>
              </a:rPr>
              <a:t>以战争实现，只有</a:t>
            </a:r>
            <a:r>
              <a:rPr lang="en-US" altLang="zh-CN" sz="2400" b="1" dirty="0">
                <a:solidFill>
                  <a:srgbClr val="FF0000"/>
                </a:solidFill>
              </a:rPr>
              <a:t>4</a:t>
            </a:r>
            <a:r>
              <a:rPr lang="zh-CN" altLang="en-US" sz="2400" b="1" dirty="0">
                <a:solidFill>
                  <a:srgbClr val="FF0000"/>
                </a:solidFill>
              </a:rPr>
              <a:t>次</a:t>
            </a:r>
            <a:r>
              <a:rPr lang="zh-CN" altLang="en-US" sz="2400" dirty="0">
                <a:solidFill>
                  <a:srgbClr val="000000"/>
                </a:solidFill>
              </a:rPr>
              <a:t>没有引发战争！</a:t>
            </a:r>
            <a:endParaRPr lang="en-US" altLang="zh-CN" sz="2400" dirty="0">
              <a:solidFill>
                <a:srgbClr val="000000"/>
              </a:solidFill>
            </a:endParaRPr>
          </a:p>
          <a:p>
            <a:pPr defTabSz="685800">
              <a:spcBef>
                <a:spcPct val="0"/>
              </a:spcBef>
              <a:buClrTx/>
              <a:buNone/>
            </a:pPr>
            <a:r>
              <a:rPr lang="zh-CN" altLang="en-US" sz="2400" dirty="0">
                <a:solidFill>
                  <a:srgbClr val="000000"/>
                </a:solidFill>
              </a:rPr>
              <a:t>四起未引发战争的主因，他认为是</a:t>
            </a:r>
            <a:r>
              <a:rPr lang="zh-CN" altLang="en-US" sz="2400" b="1" dirty="0">
                <a:solidFill>
                  <a:srgbClr val="FF0000"/>
                </a:solidFill>
              </a:rPr>
              <a:t>新旧大国的领袖有过人的忍让力或政治智慧</a:t>
            </a:r>
            <a:r>
              <a:rPr lang="zh-CN" altLang="en-US" sz="2400" dirty="0">
                <a:solidFill>
                  <a:srgbClr val="000000"/>
                </a:solidFill>
              </a:rPr>
              <a:t>。最近的两个例子便是</a:t>
            </a:r>
            <a:r>
              <a:rPr lang="en-US" altLang="zh-CN" sz="2400" dirty="0">
                <a:solidFill>
                  <a:srgbClr val="FF0000"/>
                </a:solidFill>
              </a:rPr>
              <a:t>19</a:t>
            </a:r>
            <a:r>
              <a:rPr lang="zh-CN" altLang="en-US" sz="2400" dirty="0">
                <a:solidFill>
                  <a:srgbClr val="FF0000"/>
                </a:solidFill>
              </a:rPr>
              <a:t>到</a:t>
            </a:r>
            <a:r>
              <a:rPr lang="en-US" altLang="zh-CN" sz="2400" dirty="0">
                <a:solidFill>
                  <a:srgbClr val="FF0000"/>
                </a:solidFill>
              </a:rPr>
              <a:t>20</a:t>
            </a:r>
            <a:r>
              <a:rPr lang="zh-CN" altLang="en-US" sz="2400" dirty="0">
                <a:solidFill>
                  <a:srgbClr val="FF0000"/>
                </a:solidFill>
              </a:rPr>
              <a:t>世纪的英与美</a:t>
            </a:r>
            <a:r>
              <a:rPr lang="zh-CN" altLang="en-US" sz="2400" dirty="0">
                <a:solidFill>
                  <a:srgbClr val="000000"/>
                </a:solidFill>
              </a:rPr>
              <a:t>，以及</a:t>
            </a:r>
            <a:r>
              <a:rPr lang="en-US" altLang="zh-CN" sz="2400" dirty="0">
                <a:solidFill>
                  <a:srgbClr val="FF0000"/>
                </a:solidFill>
              </a:rPr>
              <a:t>20</a:t>
            </a:r>
            <a:r>
              <a:rPr lang="zh-CN" altLang="en-US" sz="2400" dirty="0">
                <a:solidFill>
                  <a:srgbClr val="FF0000"/>
                </a:solidFill>
              </a:rPr>
              <a:t>世纪的美与苏</a:t>
            </a:r>
            <a:r>
              <a:rPr lang="zh-CN" altLang="en-US" sz="2400" dirty="0">
                <a:solidFill>
                  <a:srgbClr val="000000"/>
                </a:solidFill>
              </a:rPr>
              <a:t>。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4FDD53C-8525-423D-B3A9-02D0224C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7"/>
          <a:stretch/>
        </p:blipFill>
        <p:spPr>
          <a:xfrm>
            <a:off x="0" y="1025061"/>
            <a:ext cx="6884282" cy="4807877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83AC9E3E-BB7A-4F84-82B6-DBE5D300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" y="-73130"/>
            <a:ext cx="9144000" cy="762645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修昔底德陷阱案例：</a:t>
            </a:r>
            <a:r>
              <a:rPr lang="zh-CN" altLang="en-US" dirty="0">
                <a:solidFill>
                  <a:srgbClr val="FFFF00"/>
                </a:solidFill>
              </a:rPr>
              <a:t>以史为鉴，可以知兴替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C3BDD78-4F6E-4E1E-B12E-4D6EA159F088}"/>
              </a:ext>
            </a:extLst>
          </p:cNvPr>
          <p:cNvSpPr/>
          <p:nvPr/>
        </p:nvSpPr>
        <p:spPr>
          <a:xfrm>
            <a:off x="6123034" y="1530708"/>
            <a:ext cx="629174" cy="186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809DC4F-6C95-4ABA-955D-F42905BBD7E9}"/>
              </a:ext>
            </a:extLst>
          </p:cNvPr>
          <p:cNvSpPr/>
          <p:nvPr/>
        </p:nvSpPr>
        <p:spPr>
          <a:xfrm>
            <a:off x="6193130" y="4195234"/>
            <a:ext cx="629174" cy="213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3FC0EDC-084F-46E9-8EA1-B656BB9448B3}"/>
              </a:ext>
            </a:extLst>
          </p:cNvPr>
          <p:cNvSpPr/>
          <p:nvPr/>
        </p:nvSpPr>
        <p:spPr>
          <a:xfrm>
            <a:off x="6168340" y="5278137"/>
            <a:ext cx="629174" cy="213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9408C5C-6B8B-4232-ABF4-74614F6D39FE}"/>
              </a:ext>
            </a:extLst>
          </p:cNvPr>
          <p:cNvSpPr/>
          <p:nvPr/>
        </p:nvSpPr>
        <p:spPr>
          <a:xfrm>
            <a:off x="6168144" y="5580817"/>
            <a:ext cx="629174" cy="2139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9141E003-D1F5-425D-94E3-BFB3D29C4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041" y="1696587"/>
            <a:ext cx="2389323" cy="3970318"/>
          </a:xfrm>
          <a:prstGeom prst="rect">
            <a:avLst/>
          </a:prstGeom>
          <a:noFill/>
          <a:ln w="412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“崛起国综合征” ：</a:t>
            </a:r>
            <a:r>
              <a:rPr lang="zh-CN" altLang="en-US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自我意识不断增强，要求增加自己的利益以及获得更大的承认和尊重。（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听我讲、我坚决要求、我说了算</a:t>
            </a:r>
            <a:r>
              <a:rPr lang="zh-CN" altLang="en-US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en-US" altLang="zh-CN" sz="18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“守成国综合征”：</a:t>
            </a:r>
            <a:r>
              <a:rPr lang="zh-CN" altLang="en-US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面临“衰落”威胁时，恐惧感和不安全感被不断放大。（</a:t>
            </a:r>
            <a:r>
              <a:rPr lang="zh-CN" altLang="en-US" sz="1800" b="1" dirty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被挑衅、不尊重、忘恩负义</a:t>
            </a:r>
            <a:r>
              <a:rPr lang="zh-CN" altLang="en-US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773664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5AF697-27A6-40A1-83AF-14816E49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4154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中美贸易战触发点：经贸“恐怖平衡”</a:t>
            </a:r>
            <a:endParaRPr lang="zh-CN" altLang="en-US" dirty="0"/>
          </a:p>
        </p:txBody>
      </p:sp>
      <p:pic>
        <p:nvPicPr>
          <p:cNvPr id="75779" name="图片 2">
            <a:extLst>
              <a:ext uri="{FF2B5EF4-FFF2-40B4-BE49-F238E27FC236}">
                <a16:creationId xmlns:a16="http://schemas.microsoft.com/office/drawing/2014/main" id="{8A79866D-D0EA-4895-B55B-D35758F8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61"/>
          <a:stretch>
            <a:fillRect/>
          </a:stretch>
        </p:blipFill>
        <p:spPr bwMode="auto">
          <a:xfrm>
            <a:off x="0" y="1052736"/>
            <a:ext cx="6120857" cy="5040560"/>
          </a:xfrm>
          <a:prstGeom prst="rect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4" descr="枪响之后.jpg">
            <a:extLst>
              <a:ext uri="{FF2B5EF4-FFF2-40B4-BE49-F238E27FC236}">
                <a16:creationId xmlns:a16="http://schemas.microsoft.com/office/drawing/2014/main" id="{12520BB2-0818-44B5-B6A5-BC94DF443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88" y="1701403"/>
            <a:ext cx="2936081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B46166-0371-42EC-B8EA-D515965DD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935"/>
            <a:ext cx="9144000" cy="777491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中美经贸联系的重要性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0C73ED-A54B-446B-AF0E-D426E5955C42}"/>
              </a:ext>
            </a:extLst>
          </p:cNvPr>
          <p:cNvSpPr/>
          <p:nvPr/>
        </p:nvSpPr>
        <p:spPr>
          <a:xfrm>
            <a:off x="3977878" y="5264944"/>
            <a:ext cx="594122" cy="32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07BF320-544C-4DE8-BE79-21751295A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620927"/>
              </p:ext>
            </p:extLst>
          </p:nvPr>
        </p:nvGraphicFramePr>
        <p:xfrm>
          <a:off x="65782" y="980728"/>
          <a:ext cx="5250973" cy="5212080"/>
        </p:xfrm>
        <a:graphic>
          <a:graphicData uri="http://schemas.openxmlformats.org/drawingml/2006/table">
            <a:tbl>
              <a:tblPr/>
              <a:tblGrid>
                <a:gridCol w="481100">
                  <a:extLst>
                    <a:ext uri="{9D8B030D-6E8A-4147-A177-3AD203B41FA5}">
                      <a16:colId xmlns:a16="http://schemas.microsoft.com/office/drawing/2014/main" val="2760031597"/>
                    </a:ext>
                  </a:extLst>
                </a:gridCol>
                <a:gridCol w="698429">
                  <a:extLst>
                    <a:ext uri="{9D8B030D-6E8A-4147-A177-3AD203B41FA5}">
                      <a16:colId xmlns:a16="http://schemas.microsoft.com/office/drawing/2014/main" val="1248010163"/>
                    </a:ext>
                  </a:extLst>
                </a:gridCol>
                <a:gridCol w="850025">
                  <a:extLst>
                    <a:ext uri="{9D8B030D-6E8A-4147-A177-3AD203B41FA5}">
                      <a16:colId xmlns:a16="http://schemas.microsoft.com/office/drawing/2014/main" val="1985999466"/>
                    </a:ext>
                  </a:extLst>
                </a:gridCol>
                <a:gridCol w="587026">
                  <a:extLst>
                    <a:ext uri="{9D8B030D-6E8A-4147-A177-3AD203B41FA5}">
                      <a16:colId xmlns:a16="http://schemas.microsoft.com/office/drawing/2014/main" val="1927604538"/>
                    </a:ext>
                  </a:extLst>
                </a:gridCol>
                <a:gridCol w="641231">
                  <a:extLst>
                    <a:ext uri="{9D8B030D-6E8A-4147-A177-3AD203B41FA5}">
                      <a16:colId xmlns:a16="http://schemas.microsoft.com/office/drawing/2014/main" val="3171255647"/>
                    </a:ext>
                  </a:extLst>
                </a:gridCol>
                <a:gridCol w="486267">
                  <a:extLst>
                    <a:ext uri="{9D8B030D-6E8A-4147-A177-3AD203B41FA5}">
                      <a16:colId xmlns:a16="http://schemas.microsoft.com/office/drawing/2014/main" val="3176889194"/>
                    </a:ext>
                  </a:extLst>
                </a:gridCol>
                <a:gridCol w="582452">
                  <a:extLst>
                    <a:ext uri="{9D8B030D-6E8A-4147-A177-3AD203B41FA5}">
                      <a16:colId xmlns:a16="http://schemas.microsoft.com/office/drawing/2014/main" val="3680605694"/>
                    </a:ext>
                  </a:extLst>
                </a:gridCol>
                <a:gridCol w="384740">
                  <a:extLst>
                    <a:ext uri="{9D8B030D-6E8A-4147-A177-3AD203B41FA5}">
                      <a16:colId xmlns:a16="http://schemas.microsoft.com/office/drawing/2014/main" val="1151833770"/>
                    </a:ext>
                  </a:extLst>
                </a:gridCol>
                <a:gridCol w="539703">
                  <a:extLst>
                    <a:ext uri="{9D8B030D-6E8A-4147-A177-3AD203B41FA5}">
                      <a16:colId xmlns:a16="http://schemas.microsoft.com/office/drawing/2014/main" val="1999741021"/>
                    </a:ext>
                  </a:extLst>
                </a:gridCol>
              </a:tblGrid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进出口总额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出口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进口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顺差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20367"/>
                  </a:ext>
                </a:extLst>
              </a:tr>
              <a:tr h="37222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年份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数值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占整体比值（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数值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占整体比值（</a:t>
                      </a: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数值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占整体比值（</a:t>
                      </a: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数值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占整体比值（</a:t>
                      </a: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892236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760610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124.9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857526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893081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230.2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75748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196580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112.1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445769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2626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300967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2327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19.1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225951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3338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57.4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290584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2983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2208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18.4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318002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3854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2833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1812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99.8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164586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4465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3244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130.6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89383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4847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3518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313200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5207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3684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83.4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708629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5551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3960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2369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630425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5570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4092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2614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513857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5194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3850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18.4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2506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49.1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3571372"/>
                  </a:ext>
                </a:extLst>
              </a:tr>
              <a:tr h="18611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5837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4297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2758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1859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6335.2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4784.2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19.3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3233.2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95.1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2416023"/>
                  </a:ext>
                </a:extLst>
              </a:tr>
            </a:tbl>
          </a:graphicData>
        </a:graphic>
      </p:graphicFrame>
      <p:sp>
        <p:nvSpPr>
          <p:cNvPr id="11" name="椭圆 10">
            <a:extLst>
              <a:ext uri="{FF2B5EF4-FFF2-40B4-BE49-F238E27FC236}">
                <a16:creationId xmlns:a16="http://schemas.microsoft.com/office/drawing/2014/main" id="{14C7D456-8923-4584-8021-2D64E64251D5}"/>
              </a:ext>
            </a:extLst>
          </p:cNvPr>
          <p:cNvSpPr/>
          <p:nvPr/>
        </p:nvSpPr>
        <p:spPr>
          <a:xfrm>
            <a:off x="4572001" y="1772816"/>
            <a:ext cx="939892" cy="4419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2" name="矩形 5">
            <a:extLst>
              <a:ext uri="{FF2B5EF4-FFF2-40B4-BE49-F238E27FC236}">
                <a16:creationId xmlns:a16="http://schemas.microsoft.com/office/drawing/2014/main" id="{12F88F52-2D6F-4F85-87FE-F80787FF4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2363" y="1017188"/>
            <a:ext cx="3531637" cy="1061829"/>
          </a:xfrm>
          <a:prstGeom prst="rect">
            <a:avLst/>
          </a:prstGeom>
          <a:noFill/>
          <a:ln w="412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21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中国的贸易顺差</a:t>
            </a:r>
            <a:r>
              <a:rPr lang="zh-CN" altLang="en-US" sz="21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主要来源于美国</a:t>
            </a:r>
            <a:endParaRPr lang="en-US" altLang="zh-CN" sz="21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21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高技术产品严重依赖美国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F45481C-BDDC-489B-8014-5346DEE44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685" y="2079018"/>
            <a:ext cx="3596315" cy="411379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4FF5048-B1C1-4E6C-93D4-DD1714C07A3A}"/>
              </a:ext>
            </a:extLst>
          </p:cNvPr>
          <p:cNvSpPr/>
          <p:nvPr/>
        </p:nvSpPr>
        <p:spPr>
          <a:xfrm>
            <a:off x="8419420" y="5576204"/>
            <a:ext cx="634508" cy="355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55818-A728-4FFA-A052-5A81173D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中美贸易战影响几何（外贸依存度角度）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79E7D7BE-95CE-41BB-9C7F-1D1B4473AE95}"/>
              </a:ext>
            </a:extLst>
          </p:cNvPr>
          <p:cNvGraphicFramePr>
            <a:graphicFrameLocks/>
          </p:cNvGraphicFramePr>
          <p:nvPr/>
        </p:nvGraphicFramePr>
        <p:xfrm>
          <a:off x="209939" y="1850960"/>
          <a:ext cx="6585080" cy="365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5">
            <a:extLst>
              <a:ext uri="{FF2B5EF4-FFF2-40B4-BE49-F238E27FC236}">
                <a16:creationId xmlns:a16="http://schemas.microsoft.com/office/drawing/2014/main" id="{B11D844E-7A7E-476C-BF44-9E1F5DDEA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4117" y="1743924"/>
            <a:ext cx="2389323" cy="1708160"/>
          </a:xfrm>
          <a:prstGeom prst="rect">
            <a:avLst/>
          </a:prstGeom>
          <a:noFill/>
          <a:ln w="412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21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中美贸易战影响：</a:t>
            </a:r>
            <a:r>
              <a:rPr lang="zh-CN" altLang="en-US" sz="21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世界</a:t>
            </a:r>
            <a:r>
              <a:rPr lang="en-US" altLang="zh-CN" sz="21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&gt;</a:t>
            </a:r>
            <a:r>
              <a:rPr lang="zh-CN" altLang="en-US" sz="21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中国</a:t>
            </a:r>
            <a:r>
              <a:rPr lang="en-US" altLang="zh-CN" sz="21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&gt;</a:t>
            </a:r>
            <a:r>
              <a:rPr lang="zh-CN" altLang="en-US" sz="21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美国</a:t>
            </a:r>
            <a:endParaRPr lang="en-US" altLang="zh-CN" sz="21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21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中美纷争，</a:t>
            </a:r>
            <a:r>
              <a:rPr lang="zh-CN" altLang="en-US" sz="21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世界遭殃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AF2DF4-4367-44F1-87B0-BE71C551D453}"/>
              </a:ext>
            </a:extLst>
          </p:cNvPr>
          <p:cNvSpPr txBox="1"/>
          <p:nvPr/>
        </p:nvSpPr>
        <p:spPr>
          <a:xfrm>
            <a:off x="160954" y="5692840"/>
            <a:ext cx="20224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1350" dirty="0">
                <a:solidFill>
                  <a:srgbClr val="000000"/>
                </a:solidFill>
                <a:latin typeface="Arial"/>
                <a:ea typeface="宋体"/>
              </a:rPr>
              <a:t>数据来源：世界银行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5822121-3CC8-4BDF-9524-2FA1275BE689}"/>
              </a:ext>
            </a:extLst>
          </p:cNvPr>
          <p:cNvSpPr/>
          <p:nvPr/>
        </p:nvSpPr>
        <p:spPr>
          <a:xfrm>
            <a:off x="6795018" y="3624751"/>
            <a:ext cx="2197438" cy="2308324"/>
          </a:xfrm>
          <a:prstGeom prst="rect">
            <a:avLst/>
          </a:prstGeom>
          <a:ln w="539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zh-CN" altLang="en-US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英国经济一直在萎缩，法国</a:t>
            </a:r>
            <a:r>
              <a:rPr lang="en-US" altLang="zh-CN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2019</a:t>
            </a:r>
            <a:r>
              <a:rPr lang="zh-CN" altLang="en-US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年第一季度</a:t>
            </a:r>
            <a:r>
              <a:rPr lang="en-US" altLang="zh-CN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GDP</a:t>
            </a:r>
            <a:r>
              <a:rPr lang="zh-CN" altLang="en-US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只增涨了</a:t>
            </a:r>
            <a:r>
              <a:rPr lang="en-US" altLang="zh-CN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0.3%</a:t>
            </a:r>
            <a:r>
              <a:rPr lang="zh-CN" altLang="en-US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，德国一季度也只增长了</a:t>
            </a:r>
            <a:r>
              <a:rPr lang="en-US" altLang="zh-CN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0.4%</a:t>
            </a:r>
            <a:r>
              <a:rPr lang="zh-CN" altLang="en-US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，第二季度下调至</a:t>
            </a:r>
            <a:r>
              <a:rPr lang="en-US" altLang="zh-CN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-0.1%</a:t>
            </a:r>
            <a:r>
              <a:rPr lang="zh-CN" altLang="en-US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。新加坡二季度</a:t>
            </a:r>
            <a:r>
              <a:rPr lang="en-US" altLang="zh-CN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0.1%</a:t>
            </a:r>
            <a:r>
              <a:rPr lang="zh-CN" altLang="en-US" dirty="0">
                <a:solidFill>
                  <a:srgbClr val="333333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dirty="0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85352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C2AD7-9862-4AE2-BE5D-E757C3DD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508"/>
            <a:ext cx="9144000" cy="580830"/>
          </a:xfrm>
        </p:spPr>
        <p:txBody>
          <a:bodyPr/>
          <a:lstStyle/>
          <a:p>
            <a:r>
              <a:rPr lang="zh-CN" altLang="en-US" dirty="0"/>
              <a:t>中美贸易摩擦影响：主要贸易伙伴变化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5A0877C-6845-4BEF-8F9F-7DD7F72DC8E8}"/>
              </a:ext>
            </a:extLst>
          </p:cNvPr>
          <p:cNvGraphicFramePr>
            <a:graphicFrameLocks noGrp="1"/>
          </p:cNvGraphicFramePr>
          <p:nvPr/>
        </p:nvGraphicFramePr>
        <p:xfrm>
          <a:off x="1" y="1438082"/>
          <a:ext cx="2915819" cy="4484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4115">
                  <a:extLst>
                    <a:ext uri="{9D8B030D-6E8A-4147-A177-3AD203B41FA5}">
                      <a16:colId xmlns:a16="http://schemas.microsoft.com/office/drawing/2014/main" val="3674922618"/>
                    </a:ext>
                  </a:extLst>
                </a:gridCol>
                <a:gridCol w="1037114">
                  <a:extLst>
                    <a:ext uri="{9D8B030D-6E8A-4147-A177-3AD203B41FA5}">
                      <a16:colId xmlns:a16="http://schemas.microsoft.com/office/drawing/2014/main" val="3592341403"/>
                    </a:ext>
                  </a:extLst>
                </a:gridCol>
                <a:gridCol w="824590">
                  <a:extLst>
                    <a:ext uri="{9D8B030D-6E8A-4147-A177-3AD203B41FA5}">
                      <a16:colId xmlns:a16="http://schemas.microsoft.com/office/drawing/2014/main" val="331903455"/>
                    </a:ext>
                  </a:extLst>
                </a:gridCol>
              </a:tblGrid>
              <a:tr h="337976"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贸易总值（</a:t>
                      </a:r>
                      <a:r>
                        <a:rPr lang="en-US" altLang="zh-CN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1-4</a:t>
                      </a:r>
                      <a:r>
                        <a:rPr lang="zh-CN" altLang="en-US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月）</a:t>
                      </a:r>
                      <a:endParaRPr lang="zh-CN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累计同比（</a:t>
                      </a:r>
                      <a:r>
                        <a:rPr lang="en-US" altLang="zh-CN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±%</a:t>
                      </a:r>
                      <a:r>
                        <a:rPr lang="zh-CN" altLang="en-US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）</a:t>
                      </a:r>
                      <a:endParaRPr lang="zh-CN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150673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总  值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95092.1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4.3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07732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</a:t>
                      </a:r>
                      <a:r>
                        <a:rPr lang="zh-CN" altLang="en-US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美国 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10958.9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-11.2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21960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 日本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6784.9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2.1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101367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韩国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6251.1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-1.7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354731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香港 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5783.7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-0.9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58702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中国台湾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4614.4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2.3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084353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  德国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4049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9.6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689464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 澳大利亚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3473.9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12.5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833256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   越南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2980.5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6.5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902280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马来西亚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2458.5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15.2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772524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巴西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2334.5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21.5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466747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俄罗斯联邦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2252.7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11.5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00038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印度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1951.9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983636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新加坡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1919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10.2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758877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泰国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1876.1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5.6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867292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英国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1775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18.3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60777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荷兰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1736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3.5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98789"/>
                  </a:ext>
                </a:extLst>
              </a:tr>
              <a:tr h="26021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印度尼西亚 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1648.2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2.5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018363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 加拿大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1459.9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27.4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98265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 法国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1389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15.8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693707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 菲律宾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1212.5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13.4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568897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 意大利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1154.3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6.3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398558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 南非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944.6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7.8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36710"/>
                  </a:ext>
                </a:extLst>
              </a:tr>
              <a:tr h="16898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       新西兰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17.8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40654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92B5F9C-E21B-4BD7-A3B6-F5FCB53500AC}"/>
              </a:ext>
            </a:extLst>
          </p:cNvPr>
          <p:cNvGraphicFramePr>
            <a:graphicFrameLocks noGrp="1"/>
          </p:cNvGraphicFramePr>
          <p:nvPr/>
        </p:nvGraphicFramePr>
        <p:xfrm>
          <a:off x="3016122" y="1476485"/>
          <a:ext cx="2915818" cy="4497741"/>
        </p:xfrm>
        <a:graphic>
          <a:graphicData uri="http://schemas.openxmlformats.org/drawingml/2006/table">
            <a:tbl>
              <a:tblPr/>
              <a:tblGrid>
                <a:gridCol w="1006127">
                  <a:extLst>
                    <a:ext uri="{9D8B030D-6E8A-4147-A177-3AD203B41FA5}">
                      <a16:colId xmlns:a16="http://schemas.microsoft.com/office/drawing/2014/main" val="3034485017"/>
                    </a:ext>
                  </a:extLst>
                </a:gridCol>
                <a:gridCol w="838472">
                  <a:extLst>
                    <a:ext uri="{9D8B030D-6E8A-4147-A177-3AD203B41FA5}">
                      <a16:colId xmlns:a16="http://schemas.microsoft.com/office/drawing/2014/main" val="101960474"/>
                    </a:ext>
                  </a:extLst>
                </a:gridCol>
                <a:gridCol w="1071219">
                  <a:extLst>
                    <a:ext uri="{9D8B030D-6E8A-4147-A177-3AD203B41FA5}">
                      <a16:colId xmlns:a16="http://schemas.microsoft.com/office/drawing/2014/main" val="2379743767"/>
                    </a:ext>
                  </a:extLst>
                </a:gridCol>
              </a:tblGrid>
              <a:tr h="170602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出口（</a:t>
                      </a:r>
                      <a:r>
                        <a:rPr lang="en-US" altLang="zh-CN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1-4</a:t>
                      </a:r>
                      <a:r>
                        <a:rPr lang="zh-CN" altLang="en-U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累计同比（</a:t>
                      </a:r>
                      <a:r>
                        <a:rPr lang="en-US" altLang="zh-CN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±%</a:t>
                      </a:r>
                      <a:r>
                        <a:rPr lang="zh-CN" altLang="en-U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988824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总  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50636.9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69733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美国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8330.4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472815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香港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5577.6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220368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日本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3093.2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321672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韩国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2408.8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382986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越南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858458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德国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480291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印度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1532.5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943941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荷兰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091892"/>
                  </a:ext>
                </a:extLst>
              </a:tr>
              <a:tr h="18343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英国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1270.8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279884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新加坡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1133.2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773710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中国台湾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1116.9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552582"/>
                  </a:ext>
                </a:extLst>
              </a:tr>
              <a:tr h="22624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马来西亚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652794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俄罗斯联邦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77617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澳大利亚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792544"/>
                  </a:ext>
                </a:extLst>
              </a:tr>
              <a:tr h="3348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印度尼西亚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935.1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257114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泰国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888.7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812297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菲律宾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737225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加拿大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760.2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130901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   意大利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130892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巴西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676.3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478211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法国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674.3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795457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 南非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739969"/>
                  </a:ext>
                </a:extLst>
              </a:tr>
              <a:tr h="17060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新西兰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745285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01F49F2B-0274-438C-BF15-8C29CB0D066F}"/>
              </a:ext>
            </a:extLst>
          </p:cNvPr>
          <p:cNvGraphicFramePr>
            <a:graphicFrameLocks noGrp="1"/>
          </p:cNvGraphicFramePr>
          <p:nvPr/>
        </p:nvGraphicFramePr>
        <p:xfrm>
          <a:off x="6032241" y="1494064"/>
          <a:ext cx="3060442" cy="4520615"/>
        </p:xfrm>
        <a:graphic>
          <a:graphicData uri="http://schemas.openxmlformats.org/drawingml/2006/table">
            <a:tbl>
              <a:tblPr/>
              <a:tblGrid>
                <a:gridCol w="748781">
                  <a:extLst>
                    <a:ext uri="{9D8B030D-6E8A-4147-A177-3AD203B41FA5}">
                      <a16:colId xmlns:a16="http://schemas.microsoft.com/office/drawing/2014/main" val="2596457382"/>
                    </a:ext>
                  </a:extLst>
                </a:gridCol>
                <a:gridCol w="950575">
                  <a:extLst>
                    <a:ext uri="{9D8B030D-6E8A-4147-A177-3AD203B41FA5}">
                      <a16:colId xmlns:a16="http://schemas.microsoft.com/office/drawing/2014/main" val="686442188"/>
                    </a:ext>
                  </a:extLst>
                </a:gridCol>
                <a:gridCol w="1361086">
                  <a:extLst>
                    <a:ext uri="{9D8B030D-6E8A-4147-A177-3AD203B41FA5}">
                      <a16:colId xmlns:a16="http://schemas.microsoft.com/office/drawing/2014/main" val="3905656643"/>
                    </a:ext>
                  </a:extLst>
                </a:gridCol>
              </a:tblGrid>
              <a:tr h="16862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进口（</a:t>
                      </a:r>
                      <a:r>
                        <a:rPr lang="en-US" altLang="zh-CN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1-4</a:t>
                      </a:r>
                      <a:r>
                        <a:rPr lang="zh-CN" altLang="en-U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累计同比（</a:t>
                      </a:r>
                      <a:r>
                        <a:rPr lang="en-US" altLang="zh-CN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±%</a:t>
                      </a:r>
                      <a:r>
                        <a:rPr lang="zh-CN" altLang="en-US" sz="11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883100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总  值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44455.2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1028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韩国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3842.3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552823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日本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3691.6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495887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台湾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3497.5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325985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美国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2628.5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75157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澳大利亚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2498.5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64874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德国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2307.7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290576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 巴西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901617"/>
                  </a:ext>
                </a:extLst>
              </a:tr>
              <a:tr h="30698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马来西亚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205090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俄罗斯联邦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1275.6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848817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 越南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52166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泰国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987.4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966903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新加坡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443238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法国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714.7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698073"/>
                  </a:ext>
                </a:extLst>
              </a:tr>
              <a:tr h="31239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印度尼西亚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713.2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582717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加拿大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699.8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331911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 南非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599.6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304470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英国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241894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意大利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457.2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975675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印度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419.4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83652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 菲律宾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418.2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478095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新西兰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295.5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774796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   荷兰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249.8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-7.6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935169"/>
                  </a:ext>
                </a:extLst>
              </a:tr>
              <a:tr h="16862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 香港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43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1367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59E7EC-B549-4B84-9E1F-335EFBF37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"/>
            <a:ext cx="9144000" cy="657809"/>
          </a:xfrm>
        </p:spPr>
        <p:txBody>
          <a:bodyPr/>
          <a:lstStyle/>
          <a:p>
            <a:r>
              <a:rPr lang="zh-CN" altLang="en-US" dirty="0"/>
              <a:t>中美贸易摩擦影响：产业链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465173-C229-4745-94D0-BD0690221F4F}"/>
              </a:ext>
            </a:extLst>
          </p:cNvPr>
          <p:cNvSpPr/>
          <p:nvPr/>
        </p:nvSpPr>
        <p:spPr>
          <a:xfrm>
            <a:off x="31968" y="661619"/>
            <a:ext cx="9144000" cy="715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b="1" dirty="0">
                <a:solidFill>
                  <a:srgbClr val="FF0000"/>
                </a:solidFill>
                <a:latin typeface="Arial"/>
                <a:ea typeface="宋体"/>
              </a:rPr>
              <a:t>1</a:t>
            </a:r>
            <a:r>
              <a:rPr lang="zh-CN" altLang="en-US" b="1" dirty="0">
                <a:solidFill>
                  <a:srgbClr val="FF0000"/>
                </a:solidFill>
                <a:latin typeface="Arial"/>
                <a:ea typeface="宋体"/>
              </a:rPr>
              <a:t>、传统国际贸易中的外包关系将被改变，出现贸易转移效应。</a:t>
            </a:r>
            <a:endParaRPr lang="en-US" altLang="zh-CN" b="1" dirty="0">
              <a:solidFill>
                <a:srgbClr val="FF0000"/>
              </a:solidFill>
              <a:latin typeface="Arial"/>
              <a:ea typeface="宋体"/>
            </a:endParaRPr>
          </a:p>
          <a:p>
            <a:pPr defTabSz="685800"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•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）发达国家的外包订单，首先可能转向要素禀赋与我国相似度高的越南、马来西亚、南美等国，它们可能首先成为贸易转移的受益者。</a:t>
            </a:r>
          </a:p>
          <a:p>
            <a:pPr defTabSz="685800">
              <a:lnSpc>
                <a:spcPct val="150000"/>
              </a:lnSpc>
            </a:pP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•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）我国将沿“一带一路”转移自己丰富、有竞争力的产能，形成向西南方向延伸和开放的新的全球价值链，如纺织服装、家具、消费类电子、等劳动密集型产品，或者一部分机械、重资本工业的生产链。</a:t>
            </a:r>
            <a:endParaRPr lang="en-US" altLang="zh-CN" b="1" dirty="0">
              <a:solidFill>
                <a:srgbClr val="000000"/>
              </a:solidFill>
              <a:latin typeface="Arial"/>
              <a:ea typeface="宋体"/>
            </a:endParaRPr>
          </a:p>
          <a:p>
            <a:pPr defTabSz="685800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Arial"/>
                <a:ea typeface="宋体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Arial"/>
                <a:ea typeface="宋体"/>
              </a:rPr>
              <a:t>、资金流动关系将被改变，产生投资和产业的转移效应。</a:t>
            </a:r>
            <a:endParaRPr lang="zh-CN" altLang="en-US" b="1" dirty="0">
              <a:solidFill>
                <a:srgbClr val="000000"/>
              </a:solidFill>
              <a:latin typeface="Arial"/>
              <a:ea typeface="宋体"/>
            </a:endParaRPr>
          </a:p>
          <a:p>
            <a:pPr defTabSz="685800">
              <a:lnSpc>
                <a:spcPct val="150000"/>
              </a:lnSpc>
            </a:pP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•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）已经在我国投资的</a:t>
            </a: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FDI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企业，将可能会把企业向本国搬迁，或者向具有区域协定的成员国转移；</a:t>
            </a:r>
          </a:p>
          <a:p>
            <a:pPr defTabSz="685800">
              <a:lnSpc>
                <a:spcPct val="150000"/>
              </a:lnSpc>
            </a:pP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•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）我国本土企业为了规避贸易制裁，将会想办法把投资和产业向外转移；</a:t>
            </a:r>
          </a:p>
          <a:p>
            <a:pPr defTabSz="685800">
              <a:lnSpc>
                <a:spcPct val="150000"/>
              </a:lnSpc>
            </a:pP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•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3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）上述资本和产业转移，会带来进一步的大规模的投资和产业的转移，原因是产业链有配套转移的需要。</a:t>
            </a:r>
            <a:endParaRPr lang="en-US" altLang="zh-CN" b="1" dirty="0">
              <a:solidFill>
                <a:srgbClr val="000000"/>
              </a:solidFill>
              <a:latin typeface="Arial"/>
              <a:ea typeface="宋体"/>
            </a:endParaRPr>
          </a:p>
          <a:p>
            <a:pPr defTabSz="685800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Arial"/>
                <a:ea typeface="宋体"/>
              </a:rPr>
              <a:t>3</a:t>
            </a:r>
            <a:r>
              <a:rPr lang="zh-CN" altLang="en-US" b="1" dirty="0">
                <a:solidFill>
                  <a:srgbClr val="FF0000"/>
                </a:solidFill>
                <a:latin typeface="Arial"/>
                <a:ea typeface="宋体"/>
              </a:rPr>
              <a:t>、产业价值链上的“游戏规则” 将被改变，传统的</a:t>
            </a:r>
            <a:r>
              <a:rPr lang="en-US" altLang="zh-CN" b="1" dirty="0">
                <a:solidFill>
                  <a:srgbClr val="FF0000"/>
                </a:solidFill>
                <a:latin typeface="Arial"/>
                <a:ea typeface="宋体"/>
              </a:rPr>
              <a:t>GVC</a:t>
            </a:r>
            <a:r>
              <a:rPr lang="zh-CN" altLang="en-US" b="1" dirty="0">
                <a:solidFill>
                  <a:srgbClr val="FF0000"/>
                </a:solidFill>
                <a:latin typeface="Arial"/>
                <a:ea typeface="宋体"/>
              </a:rPr>
              <a:t>链条上可能出现“脱钩效应”。</a:t>
            </a:r>
            <a:endParaRPr lang="en-US" altLang="zh-CN" b="1" dirty="0">
              <a:solidFill>
                <a:srgbClr val="FF0000"/>
              </a:solidFill>
              <a:latin typeface="Arial"/>
              <a:ea typeface="宋体"/>
            </a:endParaRPr>
          </a:p>
          <a:p>
            <a:pPr marL="257175" indent="-257175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 WTO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的自由贸易规则 </a:t>
            </a:r>
            <a:r>
              <a:rPr lang="en-US" altLang="zh-CN" b="1" dirty="0">
                <a:solidFill>
                  <a:srgbClr val="000000"/>
                </a:solidFill>
                <a:latin typeface="Arial"/>
                <a:ea typeface="宋体"/>
              </a:rPr>
              <a:t>V.S</a:t>
            </a:r>
            <a:r>
              <a:rPr lang="zh-CN" altLang="en-US" b="1" dirty="0">
                <a:solidFill>
                  <a:srgbClr val="000000"/>
                </a:solidFill>
                <a:latin typeface="Arial"/>
                <a:ea typeface="宋体"/>
              </a:rPr>
              <a:t>公平贸易规则（涉及深层次的结构改革）</a:t>
            </a:r>
            <a:endParaRPr lang="en-US" altLang="zh-CN" b="1" dirty="0">
              <a:solidFill>
                <a:srgbClr val="000000"/>
              </a:solidFill>
              <a:latin typeface="Arial"/>
              <a:ea typeface="宋体"/>
            </a:endParaRPr>
          </a:p>
          <a:p>
            <a:pPr defTabSz="685800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Arial"/>
                <a:ea typeface="宋体"/>
              </a:rPr>
              <a:t>4</a:t>
            </a:r>
            <a:r>
              <a:rPr lang="zh-CN" altLang="en-US" b="1" dirty="0">
                <a:solidFill>
                  <a:srgbClr val="FF0000"/>
                </a:solidFill>
                <a:latin typeface="Arial"/>
                <a:ea typeface="宋体"/>
              </a:rPr>
              <a:t>、产业国际分工格局将被改变，倒逼中国深化内外开放、实现产业升级</a:t>
            </a:r>
          </a:p>
          <a:p>
            <a:pPr defTabSz="685800">
              <a:lnSpc>
                <a:spcPct val="150000"/>
              </a:lnSpc>
            </a:pPr>
            <a:endParaRPr lang="zh-CN" altLang="en-US" sz="1500" b="1" dirty="0">
              <a:solidFill>
                <a:srgbClr val="FF0000"/>
              </a:solidFill>
              <a:latin typeface="Arial"/>
              <a:ea typeface="宋体"/>
            </a:endParaRPr>
          </a:p>
          <a:p>
            <a:pPr defTabSz="685800">
              <a:lnSpc>
                <a:spcPct val="150000"/>
              </a:lnSpc>
            </a:pPr>
            <a:endParaRPr lang="zh-CN" altLang="en-US" sz="1500" b="1" dirty="0">
              <a:solidFill>
                <a:srgbClr val="000000"/>
              </a:solidFill>
              <a:latin typeface="Arial"/>
              <a:ea typeface="宋体"/>
            </a:endParaRPr>
          </a:p>
          <a:p>
            <a:pPr defTabSz="685800"/>
            <a:endParaRPr lang="zh-CN" altLang="en-US" dirty="0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8365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 algn="l">
              <a:defRPr/>
            </a:pPr>
            <a:r>
              <a:rPr kumimoji="1" lang="zh-CN" altLang="en-US" sz="2800" kern="1200" dirty="0">
                <a:solidFill>
                  <a:srgbClr val="92D050"/>
                </a:solidFill>
                <a:latin typeface="黑体" pitchFamily="49" charset="-122"/>
                <a:ea typeface="黑体" pitchFamily="49" charset="-122"/>
                <a:cs typeface="+mn-cs"/>
              </a:rPr>
              <a:t>           </a:t>
            </a:r>
            <a:r>
              <a:rPr kumimoji="1" lang="zh-CN" altLang="en-US" kern="1200" dirty="0">
                <a:solidFill>
                  <a:srgbClr val="92D050"/>
                </a:solidFill>
                <a:latin typeface="黑体" pitchFamily="49" charset="-122"/>
                <a:ea typeface="黑体" pitchFamily="49" charset="-122"/>
                <a:cs typeface="+mn-cs"/>
              </a:rPr>
              <a:t>何为产业结构：几个维度</a:t>
            </a:r>
            <a:endParaRPr lang="zh-CN" altLang="en-US" sz="2800" dirty="0">
              <a:solidFill>
                <a:srgbClr val="92D05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51720" y="1772816"/>
            <a:ext cx="5955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产业间的比例关系：结构演化分析。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59818" y="2681704"/>
            <a:ext cx="6316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产业间的关联关系：投入产出经济学。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59818" y="3519378"/>
            <a:ext cx="5594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产业间的集聚关系：空间经济学。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51717" y="4474671"/>
            <a:ext cx="5594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产业间的开放关系：国际贸易学。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左大括号 7"/>
          <p:cNvSpPr/>
          <p:nvPr/>
        </p:nvSpPr>
        <p:spPr>
          <a:xfrm>
            <a:off x="1187624" y="1916832"/>
            <a:ext cx="648072" cy="2952328"/>
          </a:xfrm>
          <a:prstGeom prst="leftBrac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9204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DBF03B9-5F67-410A-A751-9591D8B77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92799"/>
              </p:ext>
            </p:extLst>
          </p:nvPr>
        </p:nvGraphicFramePr>
        <p:xfrm>
          <a:off x="1" y="721009"/>
          <a:ext cx="4443706" cy="6020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8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0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38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1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1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 dirty="0">
                          <a:effectLst/>
                        </a:rPr>
                        <a:t>年份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 dirty="0">
                          <a:effectLst/>
                        </a:rPr>
                        <a:t>低收入（</a:t>
                      </a:r>
                      <a:r>
                        <a:rPr lang="en-US" sz="800" kern="100" dirty="0">
                          <a:effectLst/>
                        </a:rPr>
                        <a:t>L</a:t>
                      </a:r>
                      <a:r>
                        <a:rPr lang="zh-CN" sz="800" kern="100" dirty="0">
                          <a:effectLst/>
                        </a:rPr>
                        <a:t>）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 dirty="0">
                          <a:effectLst/>
                        </a:rPr>
                        <a:t>中低收入（</a:t>
                      </a:r>
                      <a:r>
                        <a:rPr lang="en-US" sz="800" kern="100" dirty="0">
                          <a:effectLst/>
                        </a:rPr>
                        <a:t>LM</a:t>
                      </a:r>
                      <a:r>
                        <a:rPr lang="zh-CN" sz="800" kern="100" dirty="0">
                          <a:effectLst/>
                        </a:rPr>
                        <a:t>）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 dirty="0">
                          <a:effectLst/>
                        </a:rPr>
                        <a:t>中上收入（</a:t>
                      </a:r>
                      <a:r>
                        <a:rPr lang="en-US" sz="800" kern="100" dirty="0">
                          <a:effectLst/>
                        </a:rPr>
                        <a:t>UM</a:t>
                      </a:r>
                      <a:r>
                        <a:rPr lang="zh-CN" sz="800" kern="100" dirty="0">
                          <a:effectLst/>
                        </a:rPr>
                        <a:t>）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 dirty="0">
                          <a:effectLst/>
                        </a:rPr>
                        <a:t>高收入（</a:t>
                      </a:r>
                      <a:r>
                        <a:rPr lang="en-US" sz="800" kern="100" dirty="0">
                          <a:effectLst/>
                        </a:rPr>
                        <a:t>H</a:t>
                      </a:r>
                      <a:r>
                        <a:rPr lang="zh-CN" sz="800" kern="100" dirty="0">
                          <a:effectLst/>
                        </a:rPr>
                        <a:t>）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 dirty="0">
                          <a:effectLst/>
                        </a:rPr>
                        <a:t>中国分组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800" kern="100" dirty="0">
                          <a:effectLst/>
                        </a:rPr>
                        <a:t>中国人均</a:t>
                      </a:r>
                      <a:r>
                        <a:rPr lang="en-US" sz="800" kern="100" dirty="0">
                          <a:effectLst/>
                        </a:rPr>
                        <a:t>GNI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1987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≤480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481-1940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1941-6000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≧6000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L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299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1988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≤545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546-2200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2201-6000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≧6000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L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367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1989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≤580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581-2335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2336-6000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≧6000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L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405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1990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≤610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611-2465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2466-7620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≧7620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L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346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1991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≤635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636-2555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2556-7910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≧7910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L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358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1992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≤675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676-2695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2696-8355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≧8355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L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421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1993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≤695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696-2785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2786-8625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≧8625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L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521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1994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≤725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726-2895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2896-8955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≧8955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L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470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1995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≤765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766-3035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3036-9385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≧9385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L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597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1996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≤785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786-3115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3116-9645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≧9645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L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696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1997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≤785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786-3125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3126-9655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≧9655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L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769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0000"/>
                          </a:solidFill>
                          <a:effectLst/>
                        </a:rPr>
                        <a:t>1998</a:t>
                      </a:r>
                      <a:endParaRPr lang="zh-CN" sz="9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0000"/>
                          </a:solidFill>
                          <a:effectLst/>
                        </a:rPr>
                        <a:t>≤760</a:t>
                      </a:r>
                      <a:endParaRPr lang="zh-CN" sz="9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FF0000"/>
                          </a:solidFill>
                          <a:effectLst/>
                        </a:rPr>
                        <a:t>761-3030</a:t>
                      </a:r>
                      <a:endParaRPr lang="zh-CN" sz="9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FF0000"/>
                          </a:solidFill>
                          <a:effectLst/>
                        </a:rPr>
                        <a:t>3031-9360</a:t>
                      </a:r>
                      <a:endParaRPr lang="zh-CN" sz="9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FF0000"/>
                          </a:solidFill>
                          <a:effectLst/>
                        </a:rPr>
                        <a:t>≧9360</a:t>
                      </a:r>
                      <a:endParaRPr lang="zh-CN" sz="9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FF0000"/>
                          </a:solidFill>
                          <a:effectLst/>
                        </a:rPr>
                        <a:t>LM</a:t>
                      </a:r>
                      <a:endParaRPr lang="zh-CN" sz="9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FF0000"/>
                          </a:solidFill>
                          <a:effectLst/>
                        </a:rPr>
                        <a:t>811</a:t>
                      </a:r>
                      <a:endParaRPr lang="zh-CN" sz="9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1999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≤755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756-2995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2996-9265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≧9265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LM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858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70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2000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≤755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756-2995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2996-9265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≧9265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LM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944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标题 1">
            <a:extLst>
              <a:ext uri="{FF2B5EF4-FFF2-40B4-BE49-F238E27FC236}">
                <a16:creationId xmlns:a16="http://schemas.microsoft.com/office/drawing/2014/main" id="{2EF84780-3D92-4CFF-B07A-923C8DA1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2" y="0"/>
            <a:ext cx="9144000" cy="721009"/>
          </a:xfrm>
        </p:spPr>
        <p:txBody>
          <a:bodyPr/>
          <a:lstStyle/>
          <a:p>
            <a:pPr>
              <a:defRPr/>
            </a:pPr>
            <a:r>
              <a:rPr lang="zh-CN" altLang="en-US" b="0" dirty="0">
                <a:latin typeface="黑体" panose="02010609060101010101" pitchFamily="49" charset="-122"/>
                <a:ea typeface="黑体" panose="02010609060101010101" pitchFamily="49" charset="-122"/>
              </a:rPr>
              <a:t>（三）能否跨越中等收入陷阱？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B5D1883-3DB1-49E8-AD92-A75209B1B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105732"/>
              </p:ext>
            </p:extLst>
          </p:nvPr>
        </p:nvGraphicFramePr>
        <p:xfrm>
          <a:off x="4513684" y="721010"/>
          <a:ext cx="4560337" cy="5732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2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8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71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3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07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2001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≤745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746-2975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2976-9205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≧9205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LM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1034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2002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≤735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736-2935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2936-9075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≧9075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LM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1133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7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2003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≤765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766-3035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3036-9385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≧9385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LM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1277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9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2004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≤825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826-3255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133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3256-10065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≧10065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LM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1500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7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2005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≤875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876-3465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133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3466-10725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≧10725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LM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1736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4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2006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≤905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906-3595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133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3596-11115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≧11115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LM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2090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4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2007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≤935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936-3705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133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3706-11455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≧11455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LM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2696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7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2008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≤975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976-3855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3856-11905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≧11905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LM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3486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2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2009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≤995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976-3945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3946-12195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≧12195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LM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3823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7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</a:rPr>
                        <a:t>2010</a:t>
                      </a:r>
                      <a:endParaRPr lang="zh-CN" sz="8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</a:rPr>
                        <a:t>≤1005</a:t>
                      </a:r>
                      <a:endParaRPr lang="zh-CN" sz="8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solidFill>
                            <a:srgbClr val="FF0000"/>
                          </a:solidFill>
                          <a:effectLst/>
                        </a:rPr>
                        <a:t>1006-3975</a:t>
                      </a:r>
                      <a:endParaRPr lang="zh-CN" sz="8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rgbClr val="FF0000"/>
                          </a:solidFill>
                          <a:effectLst/>
                        </a:rPr>
                        <a:t>3976-12275</a:t>
                      </a:r>
                      <a:endParaRPr lang="zh-CN" sz="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rgbClr val="FF0000"/>
                          </a:solidFill>
                          <a:effectLst/>
                        </a:rPr>
                        <a:t>≧12275</a:t>
                      </a:r>
                      <a:endParaRPr lang="zh-CN" sz="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133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rgbClr val="FF0000"/>
                          </a:solidFill>
                          <a:effectLst/>
                        </a:rPr>
                        <a:t>UM</a:t>
                      </a:r>
                      <a:endParaRPr lang="zh-CN" sz="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rgbClr val="FF0000"/>
                          </a:solidFill>
                          <a:effectLst/>
                        </a:rPr>
                        <a:t>4531</a:t>
                      </a:r>
                      <a:endParaRPr lang="zh-CN" sz="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07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2011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≤1025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1026-4035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4036-12475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≧12475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UM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5570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7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2012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≤1035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1036-4085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4086-12615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≧12615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UM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6307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36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2013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≤1045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1046-4125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4126-12745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>
                          <a:effectLst/>
                        </a:rPr>
                        <a:t>≧12745</a:t>
                      </a:r>
                      <a:endParaRPr lang="zh-CN" sz="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UM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7006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36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2014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≤1045</a:t>
                      </a:r>
                      <a:endParaRPr lang="zh-CN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1046-4125</a:t>
                      </a:r>
                      <a:endParaRPr lang="zh-CN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4126-12735</a:t>
                      </a:r>
                      <a:endParaRPr lang="zh-CN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≧12735</a:t>
                      </a:r>
                      <a:endParaRPr lang="zh-CN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7674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930920639"/>
                  </a:ext>
                </a:extLst>
              </a:tr>
              <a:tr h="2936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effectLst/>
                        </a:rPr>
                        <a:t>2015</a:t>
                      </a:r>
                      <a:endParaRPr lang="zh-CN" sz="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≤1025</a:t>
                      </a:r>
                      <a:endParaRPr lang="zh-CN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1046-4036</a:t>
                      </a:r>
                      <a:endParaRPr lang="zh-CN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4037-12475</a:t>
                      </a:r>
                      <a:endParaRPr lang="zh-CN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</a:rPr>
                        <a:t>≧12475</a:t>
                      </a:r>
                      <a:endParaRPr lang="zh-CN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8018 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900137005"/>
                  </a:ext>
                </a:extLst>
              </a:tr>
              <a:tr h="2936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zh-CN" altLang="en-US" sz="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≤1005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1006-3955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3956-12235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≧12235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8264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745540398"/>
                  </a:ext>
                </a:extLst>
              </a:tr>
              <a:tr h="4404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zh-CN" altLang="en-US" sz="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≤996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997-3895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3896-12055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marL="0" marR="0" lvl="0" indent="2667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≧12055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</a:t>
                      </a:r>
                      <a:endParaRPr lang="zh-CN" altLang="zh-CN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8830</a:t>
                      </a:r>
                      <a:endParaRPr lang="zh-CN" altLang="en-US" sz="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4079622533"/>
                  </a:ext>
                </a:extLst>
              </a:tr>
              <a:tr h="1514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8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zh-CN" altLang="en-US" sz="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800" b="1" kern="1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CN" altLang="en-US" sz="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8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9510</a:t>
                      </a:r>
                      <a:endParaRPr lang="zh-CN" altLang="en-US" sz="80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538" marR="15538" marT="0" marB="0" anchor="ctr"/>
                </a:tc>
                <a:extLst>
                  <a:ext uri="{0D108BD9-81ED-4DB2-BD59-A6C34878D82A}">
                    <a16:rowId xmlns:a16="http://schemas.microsoft.com/office/drawing/2014/main" val="176184358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764451-717F-4BE7-ABB7-6D47EF72D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078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跨越中等收入陷阱：</a:t>
            </a:r>
            <a:r>
              <a:rPr lang="zh-CN" altLang="en-US" dirty="0">
                <a:solidFill>
                  <a:srgbClr val="FF0000"/>
                </a:solidFill>
              </a:rPr>
              <a:t>小概率事件？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0743293-A688-4EC1-82E5-B1FDC6EC5691}"/>
              </a:ext>
            </a:extLst>
          </p:cNvPr>
          <p:cNvSpPr txBox="1"/>
          <p:nvPr/>
        </p:nvSpPr>
        <p:spPr>
          <a:xfrm>
            <a:off x="160954" y="5692840"/>
            <a:ext cx="20224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1350" dirty="0">
                <a:solidFill>
                  <a:srgbClr val="000000"/>
                </a:solidFill>
                <a:latin typeface="Arial"/>
                <a:ea typeface="宋体"/>
              </a:rPr>
              <a:t>数据来源：华尔街见闻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DEDCC64-8E03-4A2B-AF5E-F16FAA7C7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452" y="1052736"/>
            <a:ext cx="4476789" cy="45365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53BEB6E-D5F3-4320-8F52-B3C8C1A84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1" y="1124744"/>
            <a:ext cx="4477529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A77B32-F752-4BA5-92F2-5B743DDA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0" dirty="0">
                <a:latin typeface="黑体" panose="02010609060101010101" pitchFamily="49" charset="-122"/>
                <a:ea typeface="黑体" panose="02010609060101010101" pitchFamily="49" charset="-122"/>
              </a:rPr>
              <a:t>（四）“超级全球化不可能三角”理论的挑战</a:t>
            </a:r>
            <a:endParaRPr lang="zh-CN" altLang="en-US" b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5BAB6C3-5A92-4262-81AF-7B108864740F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2557526" y="2955722"/>
            <a:ext cx="149913" cy="157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836C73D-89C2-4EA2-8846-BFB7870ED047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4239879" y="2955722"/>
            <a:ext cx="149913" cy="157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68B08F4A-2745-42B8-BCE0-8B2D11D21985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906754" y="2955722"/>
            <a:ext cx="149913" cy="157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8C7BBA39-94EA-462A-9356-74AA28B22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327" y="3310844"/>
            <a:ext cx="67223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kern="0" dirty="0">
                <a:solidFill>
                  <a:srgbClr val="FFFFFF"/>
                </a:solidFill>
              </a:rPr>
              <a:t>技术进步</a:t>
            </a:r>
            <a:endParaRPr lang="zh-CN" altLang="en-US" sz="788" kern="0" dirty="0"/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B9AEC191-5D7E-402F-8265-0F78906A7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9870" y="3310798"/>
            <a:ext cx="67223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kern="0" dirty="0">
                <a:solidFill>
                  <a:srgbClr val="FFFFFF"/>
                </a:solidFill>
              </a:rPr>
              <a:t>互联世界</a:t>
            </a:r>
            <a:endParaRPr lang="zh-CN" altLang="en-US" sz="788" kern="0" dirty="0"/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CFFE7BB5-B591-4E66-B549-227ABB99D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0346" y="3063297"/>
            <a:ext cx="1813109" cy="1259086"/>
          </a:xfrm>
          <a:prstGeom prst="triangle">
            <a:avLst>
              <a:gd name="adj" fmla="val 50000"/>
            </a:avLst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00" kern="0" dirty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最多两全其美</a:t>
            </a:r>
            <a:endParaRPr lang="en-US" altLang="zh-CN" sz="1500" kern="0" dirty="0">
              <a:solidFill>
                <a:srgbClr val="FFFF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500" kern="0" dirty="0">
                <a:solidFill>
                  <a:srgbClr val="FFFF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不可三者兼得</a:t>
            </a:r>
            <a:endParaRPr lang="zh-CN" altLang="en-US" sz="1350" kern="0" dirty="0">
              <a:solidFill>
                <a:srgbClr val="FFFF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F906DD89-4F9E-403E-93EF-C3C9FA124128}"/>
              </a:ext>
            </a:extLst>
          </p:cNvPr>
          <p:cNvSpPr>
            <a:spLocks/>
          </p:cNvSpPr>
          <p:nvPr/>
        </p:nvSpPr>
        <p:spPr bwMode="auto">
          <a:xfrm>
            <a:off x="636400" y="2492243"/>
            <a:ext cx="1652588" cy="2353866"/>
          </a:xfrm>
          <a:custGeom>
            <a:avLst/>
            <a:gdLst>
              <a:gd name="T0" fmla="*/ 0 w 986"/>
              <a:gd name="T1" fmla="*/ 3138488 h 1404"/>
              <a:gd name="T2" fmla="*/ 1819075 w 986"/>
              <a:gd name="T3" fmla="*/ 0 h 1404"/>
              <a:gd name="T4" fmla="*/ 2203450 w 986"/>
              <a:gd name="T5" fmla="*/ 735443 h 14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6" h="1404">
                <a:moveTo>
                  <a:pt x="0" y="1404"/>
                </a:moveTo>
                <a:lnTo>
                  <a:pt x="814" y="0"/>
                </a:lnTo>
                <a:lnTo>
                  <a:pt x="986" y="329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C6777BCA-A4C4-48CE-A824-8EE67055E37B}"/>
              </a:ext>
            </a:extLst>
          </p:cNvPr>
          <p:cNvSpPr>
            <a:spLocks/>
          </p:cNvSpPr>
          <p:nvPr/>
        </p:nvSpPr>
        <p:spPr bwMode="auto">
          <a:xfrm>
            <a:off x="963821" y="4246035"/>
            <a:ext cx="2720579" cy="472678"/>
          </a:xfrm>
          <a:custGeom>
            <a:avLst/>
            <a:gdLst>
              <a:gd name="T0" fmla="*/ 3627438 w 1623"/>
              <a:gd name="T1" fmla="*/ 630237 h 281"/>
              <a:gd name="T2" fmla="*/ 0 w 1623"/>
              <a:gd name="T3" fmla="*/ 621266 h 281"/>
              <a:gd name="T4" fmla="*/ 388894 w 1623"/>
              <a:gd name="T5" fmla="*/ 0 h 2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23" h="281">
                <a:moveTo>
                  <a:pt x="1623" y="281"/>
                </a:moveTo>
                <a:lnTo>
                  <a:pt x="0" y="277"/>
                </a:lnTo>
                <a:lnTo>
                  <a:pt x="174" y="0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CD242E96-22C9-4419-B762-896B8436B298}"/>
              </a:ext>
            </a:extLst>
          </p:cNvPr>
          <p:cNvSpPr>
            <a:spLocks/>
          </p:cNvSpPr>
          <p:nvPr/>
        </p:nvSpPr>
        <p:spPr bwMode="auto">
          <a:xfrm>
            <a:off x="2036575" y="2130294"/>
            <a:ext cx="1354931" cy="2361010"/>
          </a:xfrm>
          <a:custGeom>
            <a:avLst/>
            <a:gdLst>
              <a:gd name="T0" fmla="*/ 0 w 808"/>
              <a:gd name="T1" fmla="*/ 0 h 1408"/>
              <a:gd name="T2" fmla="*/ 1806575 w 808"/>
              <a:gd name="T3" fmla="*/ 3148013 h 1408"/>
              <a:gd name="T4" fmla="*/ 961420 w 808"/>
              <a:gd name="T5" fmla="*/ 3145777 h 14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08" h="1408">
                <a:moveTo>
                  <a:pt x="0" y="0"/>
                </a:moveTo>
                <a:lnTo>
                  <a:pt x="808" y="1408"/>
                </a:lnTo>
                <a:lnTo>
                  <a:pt x="430" y="1407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26" name="Text12">
            <a:extLst>
              <a:ext uri="{FF2B5EF4-FFF2-40B4-BE49-F238E27FC236}">
                <a16:creationId xmlns:a16="http://schemas.microsoft.com/office/drawing/2014/main" id="{89A7366B-DADE-4B48-BAA6-C4EBBD4C2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43" y="4818725"/>
            <a:ext cx="9297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8275" indent="-166688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" indent="-188913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1175" indent="-150813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24138" indent="4763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813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5385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957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4529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247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kern="0" dirty="0">
                <a:solidFill>
                  <a:srgbClr val="366B7E"/>
                </a:solidFill>
              </a:rPr>
              <a:t>国家主权</a:t>
            </a:r>
            <a:endParaRPr lang="en-US" altLang="de-DE" sz="1500" kern="0" dirty="0">
              <a:solidFill>
                <a:srgbClr val="366B7E"/>
              </a:solidFill>
            </a:endParaRPr>
          </a:p>
        </p:txBody>
      </p:sp>
      <p:sp>
        <p:nvSpPr>
          <p:cNvPr id="27" name="Text12">
            <a:extLst>
              <a:ext uri="{FF2B5EF4-FFF2-40B4-BE49-F238E27FC236}">
                <a16:creationId xmlns:a16="http://schemas.microsoft.com/office/drawing/2014/main" id="{9539F905-CB71-442D-871C-AF5D424F4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471" y="2202357"/>
            <a:ext cx="6973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8275" indent="-166688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" indent="-188913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1175" indent="-150813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24138" indent="4763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813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5385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957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4529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247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kern="0" dirty="0">
                <a:solidFill>
                  <a:srgbClr val="366B7E"/>
                </a:solidFill>
              </a:rPr>
              <a:t>全球化</a:t>
            </a:r>
            <a:endParaRPr lang="en-US" altLang="de-DE" sz="1500" kern="0" dirty="0">
              <a:solidFill>
                <a:srgbClr val="366B7E"/>
              </a:solidFill>
            </a:endParaRPr>
          </a:p>
        </p:txBody>
      </p:sp>
      <p:sp>
        <p:nvSpPr>
          <p:cNvPr id="28" name="Text12">
            <a:extLst>
              <a:ext uri="{FF2B5EF4-FFF2-40B4-BE49-F238E27FC236}">
                <a16:creationId xmlns:a16="http://schemas.microsoft.com/office/drawing/2014/main" id="{D832F513-8951-49BA-B445-311B27F37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977" y="4390100"/>
            <a:ext cx="9582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8275" indent="-166688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" indent="-188913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1175" indent="-150813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24138" indent="4763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813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5385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957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4529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247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kern="0" dirty="0">
                <a:solidFill>
                  <a:srgbClr val="366B7E"/>
                </a:solidFill>
              </a:rPr>
              <a:t>民主制度</a:t>
            </a:r>
            <a:endParaRPr lang="en-US" altLang="de-DE" sz="1500" kern="0" dirty="0">
              <a:solidFill>
                <a:srgbClr val="366B7E"/>
              </a:solidFill>
            </a:endParaRPr>
          </a:p>
        </p:txBody>
      </p:sp>
      <p:sp>
        <p:nvSpPr>
          <p:cNvPr id="29" name="矩形 5">
            <a:extLst>
              <a:ext uri="{FF2B5EF4-FFF2-40B4-BE49-F238E27FC236}">
                <a16:creationId xmlns:a16="http://schemas.microsoft.com/office/drawing/2014/main" id="{F0F79C60-3080-448B-AA84-8CBC101FC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9560" y="1834058"/>
            <a:ext cx="5206814" cy="2031325"/>
          </a:xfrm>
          <a:prstGeom prst="rect">
            <a:avLst/>
          </a:prstGeom>
          <a:noFill/>
          <a:ln w="412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全球化</a:t>
            </a:r>
            <a:r>
              <a:rPr lang="en-US" altLang="zh-CN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民主制度    </a:t>
            </a:r>
            <a:r>
              <a:rPr lang="zh-CN" altLang="en-US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让渡部分国家主权（受到挑战）：欧洲难民危机。（欧洲一体化）</a:t>
            </a:r>
            <a:endParaRPr lang="en-US" altLang="zh-CN" sz="18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国家主权</a:t>
            </a:r>
            <a:r>
              <a:rPr lang="en-US" altLang="zh-CN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民主制度    </a:t>
            </a:r>
            <a:r>
              <a:rPr lang="zh-CN" altLang="en-US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抑制全球化：英国脱欧、特朗普“逆全球化”。</a:t>
            </a:r>
            <a:endParaRPr lang="en-US" altLang="zh-CN" sz="18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国家主权</a:t>
            </a:r>
            <a:r>
              <a:rPr lang="en-US" altLang="zh-CN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全球化       </a:t>
            </a:r>
            <a:r>
              <a:rPr lang="zh-CN" altLang="en-US" sz="18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放弃民主制度：发展中国家的普遍选择。</a:t>
            </a:r>
            <a:endParaRPr lang="en-US" altLang="zh-CN" sz="18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endParaRPr lang="zh-CN" altLang="en-US" sz="18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5C03B777-1BA4-4333-A7D3-9AB78CD4E6DD}"/>
              </a:ext>
            </a:extLst>
          </p:cNvPr>
          <p:cNvSpPr/>
          <p:nvPr/>
        </p:nvSpPr>
        <p:spPr>
          <a:xfrm>
            <a:off x="5975106" y="1916385"/>
            <a:ext cx="217724" cy="213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DFFADD90-6B76-43DA-B818-14F6B13B64DC}"/>
              </a:ext>
            </a:extLst>
          </p:cNvPr>
          <p:cNvSpPr/>
          <p:nvPr/>
        </p:nvSpPr>
        <p:spPr>
          <a:xfrm>
            <a:off x="6192829" y="2456260"/>
            <a:ext cx="217724" cy="213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BDF59D5C-3729-4CC3-AF99-F46567ABC621}"/>
              </a:ext>
            </a:extLst>
          </p:cNvPr>
          <p:cNvSpPr/>
          <p:nvPr/>
        </p:nvSpPr>
        <p:spPr>
          <a:xfrm>
            <a:off x="6083968" y="2996136"/>
            <a:ext cx="217724" cy="213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8A67EBC5-BB2E-43D4-9939-0290EBA43656}"/>
              </a:ext>
            </a:extLst>
          </p:cNvPr>
          <p:cNvSpPr/>
          <p:nvPr/>
        </p:nvSpPr>
        <p:spPr>
          <a:xfrm>
            <a:off x="5600095" y="3853799"/>
            <a:ext cx="1507331" cy="4441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40" name="Oval 3">
            <a:extLst>
              <a:ext uri="{FF2B5EF4-FFF2-40B4-BE49-F238E27FC236}">
                <a16:creationId xmlns:a16="http://schemas.microsoft.com/office/drawing/2014/main" id="{1231EB68-61A2-4840-9007-1C7813FBC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822" y="4720381"/>
            <a:ext cx="427434" cy="427435"/>
          </a:xfrm>
          <a:prstGeom prst="ellipse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41" name="Freeform 4">
            <a:extLst>
              <a:ext uri="{FF2B5EF4-FFF2-40B4-BE49-F238E27FC236}">
                <a16:creationId xmlns:a16="http://schemas.microsoft.com/office/drawing/2014/main" id="{1533523A-57B6-42F1-A9FB-8C5E8982CE66}"/>
              </a:ext>
            </a:extLst>
          </p:cNvPr>
          <p:cNvSpPr>
            <a:spLocks/>
          </p:cNvSpPr>
          <p:nvPr/>
        </p:nvSpPr>
        <p:spPr bwMode="auto">
          <a:xfrm>
            <a:off x="5095585" y="4859078"/>
            <a:ext cx="1168057" cy="444174"/>
          </a:xfrm>
          <a:custGeom>
            <a:avLst/>
            <a:gdLst>
              <a:gd name="T0" fmla="*/ 0 w 795"/>
              <a:gd name="T1" fmla="*/ 0 h 375"/>
              <a:gd name="T2" fmla="*/ 1301143 w 795"/>
              <a:gd name="T3" fmla="*/ 0 h 375"/>
              <a:gd name="T4" fmla="*/ 1593850 w 795"/>
              <a:gd name="T5" fmla="*/ 732092 h 375"/>
              <a:gd name="T6" fmla="*/ 1301143 w 795"/>
              <a:gd name="T7" fmla="*/ 1452563 h 3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5" h="375">
                <a:moveTo>
                  <a:pt x="0" y="0"/>
                </a:moveTo>
                <a:lnTo>
                  <a:pt x="649" y="0"/>
                </a:lnTo>
                <a:lnTo>
                  <a:pt x="795" y="189"/>
                </a:lnTo>
                <a:lnTo>
                  <a:pt x="649" y="375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b="1" kern="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3BFDBF89-B42C-47B4-8C5C-C375542AC533}"/>
              </a:ext>
            </a:extLst>
          </p:cNvPr>
          <p:cNvSpPr>
            <a:spLocks/>
          </p:cNvSpPr>
          <p:nvPr/>
        </p:nvSpPr>
        <p:spPr bwMode="auto">
          <a:xfrm flipH="1">
            <a:off x="6638634" y="4859078"/>
            <a:ext cx="1159669" cy="490518"/>
          </a:xfrm>
          <a:custGeom>
            <a:avLst/>
            <a:gdLst>
              <a:gd name="T0" fmla="*/ 0 w 795"/>
              <a:gd name="T1" fmla="*/ 0 h 375"/>
              <a:gd name="T2" fmla="*/ 1301143 w 795"/>
              <a:gd name="T3" fmla="*/ 0 h 375"/>
              <a:gd name="T4" fmla="*/ 1593850 w 795"/>
              <a:gd name="T5" fmla="*/ 732092 h 375"/>
              <a:gd name="T6" fmla="*/ 1301143 w 795"/>
              <a:gd name="T7" fmla="*/ 1452563 h 3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5" h="375">
                <a:moveTo>
                  <a:pt x="0" y="0"/>
                </a:moveTo>
                <a:lnTo>
                  <a:pt x="649" y="0"/>
                </a:lnTo>
                <a:lnTo>
                  <a:pt x="795" y="189"/>
                </a:lnTo>
                <a:lnTo>
                  <a:pt x="649" y="375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43" name="AutoShape 6">
            <a:extLst>
              <a:ext uri="{FF2B5EF4-FFF2-40B4-BE49-F238E27FC236}">
                <a16:creationId xmlns:a16="http://schemas.microsoft.com/office/drawing/2014/main" id="{82444B21-51BF-44F6-A986-9CC4123A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254" y="4846587"/>
            <a:ext cx="38100" cy="179785"/>
          </a:xfrm>
          <a:prstGeom prst="chevron">
            <a:avLst>
              <a:gd name="adj" fmla="val 100000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44" name="AutoShape 7">
            <a:extLst>
              <a:ext uri="{FF2B5EF4-FFF2-40B4-BE49-F238E27FC236}">
                <a16:creationId xmlns:a16="http://schemas.microsoft.com/office/drawing/2014/main" id="{BF16BADF-EA3B-44FD-B4E9-2222046A41C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600535" y="4846587"/>
            <a:ext cx="38100" cy="179785"/>
          </a:xfrm>
          <a:prstGeom prst="chevron">
            <a:avLst>
              <a:gd name="adj" fmla="val 100000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46" name="Text12">
            <a:extLst>
              <a:ext uri="{FF2B5EF4-FFF2-40B4-BE49-F238E27FC236}">
                <a16:creationId xmlns:a16="http://schemas.microsoft.com/office/drawing/2014/main" id="{EC7A13D4-BB12-4021-8A6A-932E99DF7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340" y="4924716"/>
            <a:ext cx="126582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8275" indent="-166688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" indent="-188913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1175" indent="-150813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24138" indent="4763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813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5385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957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4529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247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kern="0" dirty="0">
                <a:solidFill>
                  <a:srgbClr val="366B7E"/>
                </a:solidFill>
              </a:rPr>
              <a:t>经济发展中</a:t>
            </a:r>
            <a:r>
              <a:rPr lang="zh-CN" altLang="en-US" sz="1800" kern="0" dirty="0">
                <a:solidFill>
                  <a:srgbClr val="FF0000"/>
                </a:solidFill>
              </a:rPr>
              <a:t>看得见的手</a:t>
            </a:r>
            <a:endParaRPr lang="en-US" altLang="de-DE" sz="1500" kern="0" dirty="0">
              <a:solidFill>
                <a:srgbClr val="FF0000"/>
              </a:solidFill>
            </a:endParaRPr>
          </a:p>
        </p:txBody>
      </p:sp>
      <p:sp>
        <p:nvSpPr>
          <p:cNvPr id="47" name="Text12">
            <a:extLst>
              <a:ext uri="{FF2B5EF4-FFF2-40B4-BE49-F238E27FC236}">
                <a16:creationId xmlns:a16="http://schemas.microsoft.com/office/drawing/2014/main" id="{78146FD6-159A-4B50-9BA3-6E4E1E814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367" y="4934295"/>
            <a:ext cx="12658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8275" indent="-166688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" indent="-188913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1175" indent="-150813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24138" indent="4763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813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5385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957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4529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247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kern="0" dirty="0">
                <a:solidFill>
                  <a:srgbClr val="366B7E"/>
                </a:solidFill>
              </a:rPr>
              <a:t>经济发展中</a:t>
            </a:r>
            <a:r>
              <a:rPr lang="zh-CN" altLang="en-US" sz="1800" kern="0" dirty="0">
                <a:solidFill>
                  <a:srgbClr val="FF0000"/>
                </a:solidFill>
              </a:rPr>
              <a:t>看不见的手</a:t>
            </a:r>
            <a:endParaRPr lang="en-US" altLang="de-DE" sz="1500" kern="0" dirty="0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4A60CC0-3BD0-4D60-B823-78E4BCB49997}"/>
              </a:ext>
            </a:extLst>
          </p:cNvPr>
          <p:cNvSpPr/>
          <p:nvPr/>
        </p:nvSpPr>
        <p:spPr>
          <a:xfrm>
            <a:off x="566698" y="5417162"/>
            <a:ext cx="247478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1350" dirty="0">
                <a:solidFill>
                  <a:srgbClr val="46464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来源：</a:t>
            </a:r>
            <a:r>
              <a:rPr lang="en-US" altLang="zh-CN" sz="1350" dirty="0">
                <a:solidFill>
                  <a:srgbClr val="46464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Dani Rodrik</a:t>
            </a:r>
            <a:r>
              <a:rPr lang="zh-CN" altLang="en-US" sz="1350" dirty="0">
                <a:solidFill>
                  <a:srgbClr val="46464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sz="1350" dirty="0">
                <a:solidFill>
                  <a:srgbClr val="46464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2007</a:t>
            </a:r>
            <a:r>
              <a:rPr lang="zh-CN" altLang="en-US" sz="1350" dirty="0">
                <a:solidFill>
                  <a:srgbClr val="46464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lang="en-US" altLang="zh-CN" sz="1350" dirty="0">
                <a:solidFill>
                  <a:srgbClr val="46464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zh-CN" altLang="en-US" sz="1350" dirty="0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50846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A77B32-F752-4BA5-92F2-5B743DDA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rPr>
              <a:t>（五）自由贸易</a:t>
            </a:r>
            <a:r>
              <a:rPr lang="en-US" altLang="zh-CN" sz="3000" dirty="0">
                <a:latin typeface="黑体" panose="02010609060101010101" pitchFamily="49" charset="-122"/>
                <a:ea typeface="黑体" panose="02010609060101010101" pitchFamily="49" charset="-122"/>
              </a:rPr>
              <a:t>or</a:t>
            </a:r>
            <a:r>
              <a: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rPr>
              <a:t>公平贸易</a:t>
            </a:r>
            <a:endParaRPr lang="zh-CN" altLang="en-US" sz="3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68B08F4A-2745-42B8-BCE0-8B2D11D21985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906754" y="2955722"/>
            <a:ext cx="149913" cy="157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B969FA1-D092-4A07-9EC8-9CB9613C7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604"/>
            <a:ext cx="3250555" cy="2652471"/>
          </a:xfrm>
          <a:prstGeom prst="rect">
            <a:avLst/>
          </a:prstGeom>
        </p:spPr>
      </p:pic>
      <p:sp>
        <p:nvSpPr>
          <p:cNvPr id="18" name="矩形 5">
            <a:extLst>
              <a:ext uri="{FF2B5EF4-FFF2-40B4-BE49-F238E27FC236}">
                <a16:creationId xmlns:a16="http://schemas.microsoft.com/office/drawing/2014/main" id="{07390C92-8655-4D8B-BD1D-BBBFDC243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400" y="2116830"/>
            <a:ext cx="4271435" cy="369332"/>
          </a:xfrm>
          <a:prstGeom prst="rect">
            <a:avLst/>
          </a:prstGeom>
          <a:noFill/>
          <a:ln w="412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 defTabSz="685800">
              <a:spcBef>
                <a:spcPct val="0"/>
              </a:spcBef>
              <a:buClrTx/>
              <a:buNone/>
            </a:pPr>
            <a:r>
              <a:rPr lang="zh-CN" altLang="en-US" sz="1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“游戏”规则改变（脱钩？）</a:t>
            </a:r>
            <a:endParaRPr lang="zh-CN" altLang="en-US" sz="18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86A79EB-9EFC-4D79-BC28-5AF9ADCB78E0}"/>
              </a:ext>
            </a:extLst>
          </p:cNvPr>
          <p:cNvSpPr>
            <a:spLocks noChangeArrowheads="1"/>
          </p:cNvSpPr>
          <p:nvPr/>
        </p:nvSpPr>
        <p:spPr bwMode="auto">
          <a:xfrm rot="480270">
            <a:off x="3941632" y="4725955"/>
            <a:ext cx="5108972" cy="102394"/>
          </a:xfrm>
          <a:prstGeom prst="rect">
            <a:avLst/>
          </a:prstGeom>
          <a:noFill/>
          <a:ln w="9525">
            <a:solidFill>
              <a:srgbClr val="366B7E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wrap="none" lIns="5400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211FEC8C-37BB-4465-97D1-CE3F8413B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298" y="4735480"/>
            <a:ext cx="5108972" cy="102394"/>
          </a:xfrm>
          <a:prstGeom prst="rect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wrap="none" lIns="5400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E3B7611D-627F-461C-BE32-2647652C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0741" y="4837874"/>
            <a:ext cx="292894" cy="304800"/>
          </a:xfrm>
          <a:prstGeom prst="triangle">
            <a:avLst>
              <a:gd name="adj" fmla="val 50000"/>
            </a:avLst>
          </a:prstGeom>
          <a:solidFill>
            <a:srgbClr val="366B7E"/>
          </a:solidFill>
          <a:ln w="6350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29" name="AutoShape 6">
            <a:extLst>
              <a:ext uri="{FF2B5EF4-FFF2-40B4-BE49-F238E27FC236}">
                <a16:creationId xmlns:a16="http://schemas.microsoft.com/office/drawing/2014/main" id="{F364437F-925C-4183-816D-FA341202E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560" y="2818573"/>
            <a:ext cx="1907381" cy="1928813"/>
          </a:xfrm>
          <a:prstGeom prst="bracketPair">
            <a:avLst>
              <a:gd name="adj" fmla="val 0"/>
            </a:avLst>
          </a:prstGeom>
          <a:noFill/>
          <a:ln w="22225">
            <a:solidFill>
              <a:srgbClr val="366B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30" name="AutoShape 7">
            <a:extLst>
              <a:ext uri="{FF2B5EF4-FFF2-40B4-BE49-F238E27FC236}">
                <a16:creationId xmlns:a16="http://schemas.microsoft.com/office/drawing/2014/main" id="{1A296ACC-74B4-4EEA-A8FC-430DE281C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6054" y="2818573"/>
            <a:ext cx="1907381" cy="1928813"/>
          </a:xfrm>
          <a:prstGeom prst="bracketPair">
            <a:avLst>
              <a:gd name="adj" fmla="val 0"/>
            </a:avLst>
          </a:prstGeom>
          <a:noFill/>
          <a:ln w="22225">
            <a:solidFill>
              <a:srgbClr val="366B7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1783965A-0E91-499E-BAFF-E9A69C60E6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35666" y="4433061"/>
            <a:ext cx="0" cy="292894"/>
          </a:xfrm>
          <a:prstGeom prst="line">
            <a:avLst/>
          </a:prstGeom>
          <a:noFill/>
          <a:ln w="22225">
            <a:solidFill>
              <a:srgbClr val="366B7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AEF178-9CDE-496D-9F13-CD1E6BD8B327}"/>
              </a:ext>
            </a:extLst>
          </p:cNvPr>
          <p:cNvSpPr>
            <a:spLocks noChangeShapeType="1"/>
          </p:cNvSpPr>
          <p:nvPr/>
        </p:nvSpPr>
        <p:spPr bwMode="auto">
          <a:xfrm>
            <a:off x="9164903" y="4833111"/>
            <a:ext cx="0" cy="292894"/>
          </a:xfrm>
          <a:prstGeom prst="line">
            <a:avLst/>
          </a:prstGeom>
          <a:noFill/>
          <a:ln w="22225">
            <a:solidFill>
              <a:srgbClr val="366B7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DCE5A719-DC0B-4A25-BCDE-CF64D521B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682" y="2865009"/>
            <a:ext cx="178355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 defTabSz="330200">
              <a:tabLst>
                <a:tab pos="8521700" algn="r"/>
              </a:tabLst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1925" indent="-160338" defTabSz="330200">
              <a:buChar char="•"/>
              <a:tabLst>
                <a:tab pos="8521700" algn="r"/>
              </a:tabLst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2425" indent="-188913" defTabSz="330200">
              <a:buChar char="–"/>
              <a:tabLst>
                <a:tab pos="8521700" algn="r"/>
              </a:tabLst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4350" indent="-160338" defTabSz="330200">
              <a:buChar char="-"/>
              <a:tabLst>
                <a:tab pos="8521700" algn="r"/>
              </a:tabLst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511300" indent="-328613" algn="ctr" defTabSz="330200">
              <a:lnSpc>
                <a:spcPts val="1600"/>
              </a:lnSpc>
              <a:tabLst>
                <a:tab pos="8521700" algn="r"/>
              </a:tabLs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968500" indent="-32861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425700" indent="-32861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882900" indent="-32861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340100" indent="-32861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21444" lvl="1" indent="-120254" algn="ctr" defTabSz="247650" eaLnBrk="0" fontAlgn="base" hangingPunct="0">
              <a:spcBef>
                <a:spcPct val="0"/>
              </a:spcBef>
              <a:spcAft>
                <a:spcPct val="0"/>
              </a:spcAft>
              <a:tabLst>
                <a:tab pos="6391275" algn="r"/>
              </a:tabLst>
              <a:defRPr/>
            </a:pPr>
            <a:r>
              <a:rPr lang="zh-CN" altLang="en-US" sz="1800" b="1" kern="0" dirty="0"/>
              <a:t>公平贸易</a:t>
            </a:r>
            <a:endParaRPr lang="en-US" altLang="zh-CN" sz="1800" b="1" kern="0" dirty="0"/>
          </a:p>
          <a:p>
            <a:pPr marL="121444" lvl="1" indent="-120254" algn="ctr" defTabSz="247650" eaLnBrk="0" fontAlgn="base" hangingPunct="0">
              <a:spcBef>
                <a:spcPct val="0"/>
              </a:spcBef>
              <a:spcAft>
                <a:spcPct val="0"/>
              </a:spcAft>
              <a:tabLst>
                <a:tab pos="6391275" algn="r"/>
              </a:tabLst>
              <a:defRPr/>
            </a:pPr>
            <a:endParaRPr lang="en-US" altLang="zh-CN" sz="1200" b="1" kern="0" dirty="0">
              <a:solidFill>
                <a:srgbClr val="FF0000"/>
              </a:solidFill>
            </a:endParaRPr>
          </a:p>
          <a:p>
            <a:pPr marL="121444" lvl="1" indent="-120254" algn="ctr" defTabSz="247650" eaLnBrk="0" fontAlgn="base" hangingPunct="0">
              <a:spcBef>
                <a:spcPct val="0"/>
              </a:spcBef>
              <a:spcAft>
                <a:spcPct val="0"/>
              </a:spcAft>
              <a:tabLst>
                <a:tab pos="6391275" algn="r"/>
              </a:tabLst>
              <a:defRPr/>
            </a:pPr>
            <a:r>
              <a:rPr lang="zh-CN" altLang="en-US" sz="1200" b="1" kern="0" dirty="0">
                <a:solidFill>
                  <a:srgbClr val="FF0000"/>
                </a:solidFill>
              </a:rPr>
              <a:t>（补贴、竞争中立、知识产权、技术转让、国企改革）</a:t>
            </a:r>
            <a:endParaRPr lang="en-US" altLang="de-DE" sz="1200" b="1" kern="0" dirty="0">
              <a:solidFill>
                <a:srgbClr val="FF0000"/>
              </a:solidFill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id="{8C27E91C-1EED-4418-9E54-06F429D48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807" y="2865009"/>
            <a:ext cx="17835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 defTabSz="330200">
              <a:tabLst>
                <a:tab pos="8521700" algn="r"/>
              </a:tabLst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1925" indent="-160338" defTabSz="330200">
              <a:buChar char="•"/>
              <a:tabLst>
                <a:tab pos="8521700" algn="r"/>
              </a:tabLst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2425" indent="-188913" defTabSz="330200">
              <a:buChar char="–"/>
              <a:tabLst>
                <a:tab pos="8521700" algn="r"/>
              </a:tabLst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4350" indent="-160338" defTabSz="330200">
              <a:buChar char="-"/>
              <a:tabLst>
                <a:tab pos="8521700" algn="r"/>
              </a:tabLst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511300" indent="-328613" algn="ctr" defTabSz="330200">
              <a:lnSpc>
                <a:spcPts val="1600"/>
              </a:lnSpc>
              <a:tabLst>
                <a:tab pos="8521700" algn="r"/>
              </a:tabLs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968500" indent="-32861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425700" indent="-32861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882900" indent="-32861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340100" indent="-32861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tabLst>
                <a:tab pos="8521700" algn="r"/>
              </a:tabLs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21444" lvl="1" indent="-120254" algn="ctr" defTabSz="247650" eaLnBrk="0" fontAlgn="base" hangingPunct="0">
              <a:spcBef>
                <a:spcPct val="0"/>
              </a:spcBef>
              <a:spcAft>
                <a:spcPct val="0"/>
              </a:spcAft>
              <a:tabLst>
                <a:tab pos="6391275" algn="r"/>
              </a:tabLst>
              <a:defRPr/>
            </a:pPr>
            <a:r>
              <a:rPr lang="zh-CN" altLang="en-US" sz="1800" b="1" kern="0" dirty="0"/>
              <a:t>自由贸易</a:t>
            </a:r>
            <a:endParaRPr lang="en-US" altLang="zh-CN" sz="1800" b="1" kern="0" dirty="0"/>
          </a:p>
          <a:p>
            <a:pPr marL="121444" lvl="1" indent="-120254" algn="ctr" defTabSz="247650" eaLnBrk="0" fontAlgn="base" hangingPunct="0">
              <a:spcBef>
                <a:spcPct val="0"/>
              </a:spcBef>
              <a:spcAft>
                <a:spcPct val="0"/>
              </a:spcAft>
              <a:tabLst>
                <a:tab pos="6391275" algn="r"/>
              </a:tabLst>
              <a:defRPr/>
            </a:pPr>
            <a:endParaRPr lang="en-US" altLang="zh-CN" sz="1200" b="1" kern="0" dirty="0">
              <a:solidFill>
                <a:srgbClr val="FF0000"/>
              </a:solidFill>
            </a:endParaRPr>
          </a:p>
          <a:p>
            <a:pPr marL="121444" lvl="1" indent="-120254" algn="ctr" defTabSz="247650" eaLnBrk="0" fontAlgn="base" hangingPunct="0">
              <a:spcBef>
                <a:spcPct val="0"/>
              </a:spcBef>
              <a:spcAft>
                <a:spcPct val="0"/>
              </a:spcAft>
              <a:tabLst>
                <a:tab pos="6391275" algn="r"/>
              </a:tabLst>
              <a:defRPr/>
            </a:pPr>
            <a:endParaRPr lang="en-US" altLang="zh-CN" sz="1200" b="1" kern="0" dirty="0">
              <a:solidFill>
                <a:srgbClr val="FF0000"/>
              </a:solidFill>
            </a:endParaRPr>
          </a:p>
          <a:p>
            <a:pPr marL="121444" lvl="1" indent="-120254" algn="ctr" defTabSz="247650" eaLnBrk="0" fontAlgn="base" hangingPunct="0">
              <a:spcBef>
                <a:spcPct val="0"/>
              </a:spcBef>
              <a:spcAft>
                <a:spcPct val="0"/>
              </a:spcAft>
              <a:tabLst>
                <a:tab pos="6391275" algn="r"/>
              </a:tabLst>
              <a:defRPr/>
            </a:pPr>
            <a:r>
              <a:rPr lang="zh-CN" altLang="en-US" sz="1200" b="1" kern="0" dirty="0">
                <a:solidFill>
                  <a:srgbClr val="FF0000"/>
                </a:solidFill>
              </a:rPr>
              <a:t>（贸易自由化：关税）</a:t>
            </a:r>
            <a:endParaRPr lang="en-US" altLang="de-DE" sz="1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49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A77B32-F752-4BA5-92F2-5B743DDA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586"/>
            <a:ext cx="9144000" cy="587373"/>
          </a:xfrm>
        </p:spPr>
        <p:txBody>
          <a:bodyPr/>
          <a:lstStyle/>
          <a:p>
            <a:r>
              <a: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rPr>
              <a:t>（六）“美国共识”？脱钩？</a:t>
            </a:r>
            <a:endParaRPr lang="zh-CN" altLang="en-US" sz="3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68B08F4A-2745-42B8-BCE0-8B2D11D21985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906754" y="2955722"/>
            <a:ext cx="149913" cy="157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grpSp>
        <p:nvGrpSpPr>
          <p:cNvPr id="5" name="Group 35">
            <a:extLst>
              <a:ext uri="{FF2B5EF4-FFF2-40B4-BE49-F238E27FC236}">
                <a16:creationId xmlns:a16="http://schemas.microsoft.com/office/drawing/2014/main" id="{91FD2EF2-AA38-4C4F-85F6-47CFEA8F2E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05227" y="695562"/>
            <a:ext cx="2702825" cy="2698603"/>
            <a:chOff x="1840" y="1320"/>
            <a:chExt cx="2561" cy="2556"/>
          </a:xfrm>
        </p:grpSpPr>
        <p:sp>
          <p:nvSpPr>
            <p:cNvPr id="6" name="Freeform 36">
              <a:extLst>
                <a:ext uri="{FF2B5EF4-FFF2-40B4-BE49-F238E27FC236}">
                  <a16:creationId xmlns:a16="http://schemas.microsoft.com/office/drawing/2014/main" id="{BA093FFA-1766-401E-841A-86DFE716C5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84" y="1320"/>
              <a:ext cx="1087" cy="857"/>
            </a:xfrm>
            <a:custGeom>
              <a:avLst/>
              <a:gdLst>
                <a:gd name="T0" fmla="*/ 459 w 1087"/>
                <a:gd name="T1" fmla="*/ 845 h 857"/>
                <a:gd name="T2" fmla="*/ 492 w 1087"/>
                <a:gd name="T3" fmla="*/ 812 h 857"/>
                <a:gd name="T4" fmla="*/ 515 w 1087"/>
                <a:gd name="T5" fmla="*/ 791 h 857"/>
                <a:gd name="T6" fmla="*/ 552 w 1087"/>
                <a:gd name="T7" fmla="*/ 761 h 857"/>
                <a:gd name="T8" fmla="*/ 578 w 1087"/>
                <a:gd name="T9" fmla="*/ 743 h 857"/>
                <a:gd name="T10" fmla="*/ 605 w 1087"/>
                <a:gd name="T11" fmla="*/ 726 h 857"/>
                <a:gd name="T12" fmla="*/ 646 w 1087"/>
                <a:gd name="T13" fmla="*/ 702 h 857"/>
                <a:gd name="T14" fmla="*/ 689 w 1087"/>
                <a:gd name="T15" fmla="*/ 682 h 857"/>
                <a:gd name="T16" fmla="*/ 720 w 1087"/>
                <a:gd name="T17" fmla="*/ 671 h 857"/>
                <a:gd name="T18" fmla="*/ 750 w 1087"/>
                <a:gd name="T19" fmla="*/ 661 h 857"/>
                <a:gd name="T20" fmla="*/ 781 w 1087"/>
                <a:gd name="T21" fmla="*/ 652 h 857"/>
                <a:gd name="T22" fmla="*/ 813 w 1087"/>
                <a:gd name="T23" fmla="*/ 645 h 857"/>
                <a:gd name="T24" fmla="*/ 845 w 1087"/>
                <a:gd name="T25" fmla="*/ 640 h 857"/>
                <a:gd name="T26" fmla="*/ 896 w 1087"/>
                <a:gd name="T27" fmla="*/ 635 h 857"/>
                <a:gd name="T28" fmla="*/ 898 w 1087"/>
                <a:gd name="T29" fmla="*/ 0 h 857"/>
                <a:gd name="T30" fmla="*/ 865 w 1087"/>
                <a:gd name="T31" fmla="*/ 1 h 857"/>
                <a:gd name="T32" fmla="*/ 799 w 1087"/>
                <a:gd name="T33" fmla="*/ 6 h 857"/>
                <a:gd name="T34" fmla="*/ 735 w 1087"/>
                <a:gd name="T35" fmla="*/ 15 h 857"/>
                <a:gd name="T36" fmla="*/ 671 w 1087"/>
                <a:gd name="T37" fmla="*/ 26 h 857"/>
                <a:gd name="T38" fmla="*/ 609 w 1087"/>
                <a:gd name="T39" fmla="*/ 41 h 857"/>
                <a:gd name="T40" fmla="*/ 548 w 1087"/>
                <a:gd name="T41" fmla="*/ 59 h 857"/>
                <a:gd name="T42" fmla="*/ 487 w 1087"/>
                <a:gd name="T43" fmla="*/ 80 h 857"/>
                <a:gd name="T44" fmla="*/ 429 w 1087"/>
                <a:gd name="T45" fmla="*/ 103 h 857"/>
                <a:gd name="T46" fmla="*/ 372 w 1087"/>
                <a:gd name="T47" fmla="*/ 129 h 857"/>
                <a:gd name="T48" fmla="*/ 317 w 1087"/>
                <a:gd name="T49" fmla="*/ 158 h 857"/>
                <a:gd name="T50" fmla="*/ 263 w 1087"/>
                <a:gd name="T51" fmla="*/ 189 h 857"/>
                <a:gd name="T52" fmla="*/ 224 w 1087"/>
                <a:gd name="T53" fmla="*/ 214 h 857"/>
                <a:gd name="T54" fmla="*/ 185 w 1087"/>
                <a:gd name="T55" fmla="*/ 241 h 857"/>
                <a:gd name="T56" fmla="*/ 136 w 1087"/>
                <a:gd name="T57" fmla="*/ 279 h 857"/>
                <a:gd name="T58" fmla="*/ 89 w 1087"/>
                <a:gd name="T59" fmla="*/ 318 h 857"/>
                <a:gd name="T60" fmla="*/ 43 w 1087"/>
                <a:gd name="T61" fmla="*/ 360 h 857"/>
                <a:gd name="T62" fmla="*/ 0 w 1087"/>
                <a:gd name="T63" fmla="*/ 405 h 857"/>
                <a:gd name="T64" fmla="*/ 449 w 1087"/>
                <a:gd name="T65" fmla="*/ 857 h 8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87" h="857">
                  <a:moveTo>
                    <a:pt x="449" y="857"/>
                  </a:moveTo>
                  <a:lnTo>
                    <a:pt x="459" y="845"/>
                  </a:lnTo>
                  <a:lnTo>
                    <a:pt x="470" y="834"/>
                  </a:lnTo>
                  <a:lnTo>
                    <a:pt x="492" y="812"/>
                  </a:lnTo>
                  <a:lnTo>
                    <a:pt x="503" y="801"/>
                  </a:lnTo>
                  <a:lnTo>
                    <a:pt x="515" y="791"/>
                  </a:lnTo>
                  <a:lnTo>
                    <a:pt x="540" y="771"/>
                  </a:lnTo>
                  <a:lnTo>
                    <a:pt x="552" y="761"/>
                  </a:lnTo>
                  <a:lnTo>
                    <a:pt x="565" y="752"/>
                  </a:lnTo>
                  <a:lnTo>
                    <a:pt x="578" y="743"/>
                  </a:lnTo>
                  <a:lnTo>
                    <a:pt x="591" y="735"/>
                  </a:lnTo>
                  <a:lnTo>
                    <a:pt x="605" y="726"/>
                  </a:lnTo>
                  <a:lnTo>
                    <a:pt x="618" y="717"/>
                  </a:lnTo>
                  <a:lnTo>
                    <a:pt x="646" y="702"/>
                  </a:lnTo>
                  <a:lnTo>
                    <a:pt x="675" y="689"/>
                  </a:lnTo>
                  <a:lnTo>
                    <a:pt x="689" y="682"/>
                  </a:lnTo>
                  <a:lnTo>
                    <a:pt x="705" y="677"/>
                  </a:lnTo>
                  <a:lnTo>
                    <a:pt x="720" y="671"/>
                  </a:lnTo>
                  <a:lnTo>
                    <a:pt x="735" y="666"/>
                  </a:lnTo>
                  <a:lnTo>
                    <a:pt x="750" y="661"/>
                  </a:lnTo>
                  <a:lnTo>
                    <a:pt x="766" y="656"/>
                  </a:lnTo>
                  <a:lnTo>
                    <a:pt x="781" y="652"/>
                  </a:lnTo>
                  <a:lnTo>
                    <a:pt x="797" y="649"/>
                  </a:lnTo>
                  <a:lnTo>
                    <a:pt x="813" y="645"/>
                  </a:lnTo>
                  <a:lnTo>
                    <a:pt x="829" y="642"/>
                  </a:lnTo>
                  <a:lnTo>
                    <a:pt x="845" y="640"/>
                  </a:lnTo>
                  <a:lnTo>
                    <a:pt x="863" y="638"/>
                  </a:lnTo>
                  <a:lnTo>
                    <a:pt x="896" y="635"/>
                  </a:lnTo>
                  <a:lnTo>
                    <a:pt x="1087" y="332"/>
                  </a:lnTo>
                  <a:lnTo>
                    <a:pt x="898" y="0"/>
                  </a:lnTo>
                  <a:lnTo>
                    <a:pt x="881" y="0"/>
                  </a:lnTo>
                  <a:lnTo>
                    <a:pt x="865" y="1"/>
                  </a:lnTo>
                  <a:lnTo>
                    <a:pt x="831" y="3"/>
                  </a:lnTo>
                  <a:lnTo>
                    <a:pt x="799" y="6"/>
                  </a:lnTo>
                  <a:lnTo>
                    <a:pt x="767" y="10"/>
                  </a:lnTo>
                  <a:lnTo>
                    <a:pt x="735" y="15"/>
                  </a:lnTo>
                  <a:lnTo>
                    <a:pt x="703" y="20"/>
                  </a:lnTo>
                  <a:lnTo>
                    <a:pt x="671" y="26"/>
                  </a:lnTo>
                  <a:lnTo>
                    <a:pt x="640" y="33"/>
                  </a:lnTo>
                  <a:lnTo>
                    <a:pt x="609" y="41"/>
                  </a:lnTo>
                  <a:lnTo>
                    <a:pt x="578" y="50"/>
                  </a:lnTo>
                  <a:lnTo>
                    <a:pt x="548" y="59"/>
                  </a:lnTo>
                  <a:lnTo>
                    <a:pt x="517" y="69"/>
                  </a:lnTo>
                  <a:lnTo>
                    <a:pt x="487" y="80"/>
                  </a:lnTo>
                  <a:lnTo>
                    <a:pt x="458" y="91"/>
                  </a:lnTo>
                  <a:lnTo>
                    <a:pt x="429" y="103"/>
                  </a:lnTo>
                  <a:lnTo>
                    <a:pt x="401" y="116"/>
                  </a:lnTo>
                  <a:lnTo>
                    <a:pt x="372" y="129"/>
                  </a:lnTo>
                  <a:lnTo>
                    <a:pt x="344" y="143"/>
                  </a:lnTo>
                  <a:lnTo>
                    <a:pt x="317" y="158"/>
                  </a:lnTo>
                  <a:lnTo>
                    <a:pt x="290" y="173"/>
                  </a:lnTo>
                  <a:lnTo>
                    <a:pt x="263" y="189"/>
                  </a:lnTo>
                  <a:lnTo>
                    <a:pt x="237" y="206"/>
                  </a:lnTo>
                  <a:lnTo>
                    <a:pt x="224" y="214"/>
                  </a:lnTo>
                  <a:lnTo>
                    <a:pt x="210" y="223"/>
                  </a:lnTo>
                  <a:lnTo>
                    <a:pt x="185" y="241"/>
                  </a:lnTo>
                  <a:lnTo>
                    <a:pt x="160" y="260"/>
                  </a:lnTo>
                  <a:lnTo>
                    <a:pt x="136" y="279"/>
                  </a:lnTo>
                  <a:lnTo>
                    <a:pt x="112" y="298"/>
                  </a:lnTo>
                  <a:lnTo>
                    <a:pt x="89" y="318"/>
                  </a:lnTo>
                  <a:lnTo>
                    <a:pt x="66" y="339"/>
                  </a:lnTo>
                  <a:lnTo>
                    <a:pt x="43" y="360"/>
                  </a:lnTo>
                  <a:lnTo>
                    <a:pt x="21" y="382"/>
                  </a:lnTo>
                  <a:lnTo>
                    <a:pt x="0" y="405"/>
                  </a:lnTo>
                  <a:lnTo>
                    <a:pt x="374" y="501"/>
                  </a:lnTo>
                  <a:lnTo>
                    <a:pt x="449" y="857"/>
                  </a:lnTo>
                  <a:close/>
                </a:path>
              </a:pathLst>
            </a:custGeom>
            <a:solidFill>
              <a:srgbClr val="B2D2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975" b="1" kern="0" dirty="0">
                  <a:solidFill>
                    <a:srgbClr val="000000"/>
                  </a:solidFill>
                  <a:latin typeface="Arial"/>
                  <a:ea typeface="宋体"/>
                </a:rPr>
                <a:t>       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975" b="1" kern="0" dirty="0">
                  <a:solidFill>
                    <a:srgbClr val="000000"/>
                  </a:solidFill>
                  <a:latin typeface="Arial"/>
                  <a:ea typeface="宋体"/>
                </a:rPr>
                <a:t>        </a:t>
              </a:r>
              <a:r>
                <a:rPr lang="zh-CN" altLang="en-US" sz="1500" b="1" kern="0" dirty="0">
                  <a:solidFill>
                    <a:srgbClr val="000000"/>
                  </a:solidFill>
                  <a:latin typeface="Arial"/>
                  <a:ea typeface="宋体"/>
                </a:rPr>
                <a:t>科技</a:t>
              </a:r>
              <a:endParaRPr lang="zh-CN" altLang="en-US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7" name="Freeform 37">
              <a:extLst>
                <a:ext uri="{FF2B5EF4-FFF2-40B4-BE49-F238E27FC236}">
                  <a16:creationId xmlns:a16="http://schemas.microsoft.com/office/drawing/2014/main" id="{D01B1027-4B13-4B21-8C89-F15081B44EF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46" y="1324"/>
              <a:ext cx="853" cy="795"/>
            </a:xfrm>
            <a:custGeom>
              <a:avLst/>
              <a:gdLst>
                <a:gd name="T0" fmla="*/ 1 w 852"/>
                <a:gd name="T1" fmla="*/ 0 h 795"/>
                <a:gd name="T2" fmla="*/ 197 w 852"/>
                <a:gd name="T3" fmla="*/ 347 h 795"/>
                <a:gd name="T4" fmla="*/ 0 w 852"/>
                <a:gd name="T5" fmla="*/ 636 h 795"/>
                <a:gd name="T6" fmla="*/ 14 w 852"/>
                <a:gd name="T7" fmla="*/ 637 h 795"/>
                <a:gd name="T8" fmla="*/ 28 w 852"/>
                <a:gd name="T9" fmla="*/ 638 h 795"/>
                <a:gd name="T10" fmla="*/ 42 w 852"/>
                <a:gd name="T11" fmla="*/ 639 h 795"/>
                <a:gd name="T12" fmla="*/ 56 w 852"/>
                <a:gd name="T13" fmla="*/ 641 h 795"/>
                <a:gd name="T14" fmla="*/ 85 w 852"/>
                <a:gd name="T15" fmla="*/ 645 h 795"/>
                <a:gd name="T16" fmla="*/ 112 w 852"/>
                <a:gd name="T17" fmla="*/ 650 h 795"/>
                <a:gd name="T18" fmla="*/ 139 w 852"/>
                <a:gd name="T19" fmla="*/ 656 h 795"/>
                <a:gd name="T20" fmla="*/ 152 w 852"/>
                <a:gd name="T21" fmla="*/ 660 h 795"/>
                <a:gd name="T22" fmla="*/ 166 w 852"/>
                <a:gd name="T23" fmla="*/ 664 h 795"/>
                <a:gd name="T24" fmla="*/ 192 w 852"/>
                <a:gd name="T25" fmla="*/ 672 h 795"/>
                <a:gd name="T26" fmla="*/ 217 w 852"/>
                <a:gd name="T27" fmla="*/ 682 h 795"/>
                <a:gd name="T28" fmla="*/ 244 w 852"/>
                <a:gd name="T29" fmla="*/ 693 h 795"/>
                <a:gd name="T30" fmla="*/ 268 w 852"/>
                <a:gd name="T31" fmla="*/ 704 h 795"/>
                <a:gd name="T32" fmla="*/ 292 w 852"/>
                <a:gd name="T33" fmla="*/ 717 h 795"/>
                <a:gd name="T34" fmla="*/ 304 w 852"/>
                <a:gd name="T35" fmla="*/ 724 h 795"/>
                <a:gd name="T36" fmla="*/ 315 w 852"/>
                <a:gd name="T37" fmla="*/ 731 h 795"/>
                <a:gd name="T38" fmla="*/ 338 w 852"/>
                <a:gd name="T39" fmla="*/ 746 h 795"/>
                <a:gd name="T40" fmla="*/ 349 w 852"/>
                <a:gd name="T41" fmla="*/ 753 h 795"/>
                <a:gd name="T42" fmla="*/ 360 w 852"/>
                <a:gd name="T43" fmla="*/ 761 h 795"/>
                <a:gd name="T44" fmla="*/ 382 w 852"/>
                <a:gd name="T45" fmla="*/ 777 h 795"/>
                <a:gd name="T46" fmla="*/ 403 w 852"/>
                <a:gd name="T47" fmla="*/ 795 h 795"/>
                <a:gd name="T48" fmla="*/ 754 w 852"/>
                <a:gd name="T49" fmla="*/ 716 h 795"/>
                <a:gd name="T50" fmla="*/ 852 w 852"/>
                <a:gd name="T51" fmla="*/ 343 h 795"/>
                <a:gd name="T52" fmla="*/ 831 w 852"/>
                <a:gd name="T53" fmla="*/ 324 h 795"/>
                <a:gd name="T54" fmla="*/ 810 w 852"/>
                <a:gd name="T55" fmla="*/ 306 h 795"/>
                <a:gd name="T56" fmla="*/ 788 w 852"/>
                <a:gd name="T57" fmla="*/ 287 h 795"/>
                <a:gd name="T58" fmla="*/ 766 w 852"/>
                <a:gd name="T59" fmla="*/ 270 h 795"/>
                <a:gd name="T60" fmla="*/ 743 w 852"/>
                <a:gd name="T61" fmla="*/ 252 h 795"/>
                <a:gd name="T62" fmla="*/ 720 w 852"/>
                <a:gd name="T63" fmla="*/ 235 h 795"/>
                <a:gd name="T64" fmla="*/ 695 w 852"/>
                <a:gd name="T65" fmla="*/ 218 h 795"/>
                <a:gd name="T66" fmla="*/ 671 w 852"/>
                <a:gd name="T67" fmla="*/ 203 h 795"/>
                <a:gd name="T68" fmla="*/ 647 w 852"/>
                <a:gd name="T69" fmla="*/ 187 h 795"/>
                <a:gd name="T70" fmla="*/ 622 w 852"/>
                <a:gd name="T71" fmla="*/ 173 h 795"/>
                <a:gd name="T72" fmla="*/ 597 w 852"/>
                <a:gd name="T73" fmla="*/ 159 h 795"/>
                <a:gd name="T74" fmla="*/ 585 w 852"/>
                <a:gd name="T75" fmla="*/ 152 h 795"/>
                <a:gd name="T76" fmla="*/ 572 w 852"/>
                <a:gd name="T77" fmla="*/ 145 h 795"/>
                <a:gd name="T78" fmla="*/ 546 w 852"/>
                <a:gd name="T79" fmla="*/ 132 h 795"/>
                <a:gd name="T80" fmla="*/ 519 w 852"/>
                <a:gd name="T81" fmla="*/ 120 h 795"/>
                <a:gd name="T82" fmla="*/ 493 w 852"/>
                <a:gd name="T83" fmla="*/ 108 h 795"/>
                <a:gd name="T84" fmla="*/ 466 w 852"/>
                <a:gd name="T85" fmla="*/ 96 h 795"/>
                <a:gd name="T86" fmla="*/ 439 w 852"/>
                <a:gd name="T87" fmla="*/ 86 h 795"/>
                <a:gd name="T88" fmla="*/ 412 w 852"/>
                <a:gd name="T89" fmla="*/ 75 h 795"/>
                <a:gd name="T90" fmla="*/ 384 w 852"/>
                <a:gd name="T91" fmla="*/ 65 h 795"/>
                <a:gd name="T92" fmla="*/ 355 w 852"/>
                <a:gd name="T93" fmla="*/ 56 h 795"/>
                <a:gd name="T94" fmla="*/ 327 w 852"/>
                <a:gd name="T95" fmla="*/ 48 h 795"/>
                <a:gd name="T96" fmla="*/ 299 w 852"/>
                <a:gd name="T97" fmla="*/ 40 h 795"/>
                <a:gd name="T98" fmla="*/ 270 w 852"/>
                <a:gd name="T99" fmla="*/ 33 h 795"/>
                <a:gd name="T100" fmla="*/ 241 w 852"/>
                <a:gd name="T101" fmla="*/ 27 h 795"/>
                <a:gd name="T102" fmla="*/ 211 w 852"/>
                <a:gd name="T103" fmla="*/ 21 h 795"/>
                <a:gd name="T104" fmla="*/ 182 w 852"/>
                <a:gd name="T105" fmla="*/ 16 h 795"/>
                <a:gd name="T106" fmla="*/ 152 w 852"/>
                <a:gd name="T107" fmla="*/ 12 h 795"/>
                <a:gd name="T108" fmla="*/ 122 w 852"/>
                <a:gd name="T109" fmla="*/ 8 h 795"/>
                <a:gd name="T110" fmla="*/ 92 w 852"/>
                <a:gd name="T111" fmla="*/ 5 h 795"/>
                <a:gd name="T112" fmla="*/ 62 w 852"/>
                <a:gd name="T113" fmla="*/ 3 h 795"/>
                <a:gd name="T114" fmla="*/ 31 w 852"/>
                <a:gd name="T115" fmla="*/ 1 h 795"/>
                <a:gd name="T116" fmla="*/ 1 w 852"/>
                <a:gd name="T117" fmla="*/ 0 h 79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52" h="795">
                  <a:moveTo>
                    <a:pt x="1" y="0"/>
                  </a:moveTo>
                  <a:lnTo>
                    <a:pt x="197" y="347"/>
                  </a:lnTo>
                  <a:lnTo>
                    <a:pt x="0" y="636"/>
                  </a:lnTo>
                  <a:lnTo>
                    <a:pt x="14" y="637"/>
                  </a:lnTo>
                  <a:lnTo>
                    <a:pt x="28" y="638"/>
                  </a:lnTo>
                  <a:lnTo>
                    <a:pt x="42" y="639"/>
                  </a:lnTo>
                  <a:lnTo>
                    <a:pt x="56" y="641"/>
                  </a:lnTo>
                  <a:lnTo>
                    <a:pt x="85" y="645"/>
                  </a:lnTo>
                  <a:lnTo>
                    <a:pt x="112" y="650"/>
                  </a:lnTo>
                  <a:lnTo>
                    <a:pt x="139" y="656"/>
                  </a:lnTo>
                  <a:lnTo>
                    <a:pt x="152" y="660"/>
                  </a:lnTo>
                  <a:lnTo>
                    <a:pt x="166" y="664"/>
                  </a:lnTo>
                  <a:lnTo>
                    <a:pt x="192" y="672"/>
                  </a:lnTo>
                  <a:lnTo>
                    <a:pt x="217" y="682"/>
                  </a:lnTo>
                  <a:lnTo>
                    <a:pt x="244" y="693"/>
                  </a:lnTo>
                  <a:lnTo>
                    <a:pt x="268" y="704"/>
                  </a:lnTo>
                  <a:lnTo>
                    <a:pt x="292" y="717"/>
                  </a:lnTo>
                  <a:lnTo>
                    <a:pt x="304" y="724"/>
                  </a:lnTo>
                  <a:lnTo>
                    <a:pt x="315" y="731"/>
                  </a:lnTo>
                  <a:lnTo>
                    <a:pt x="338" y="746"/>
                  </a:lnTo>
                  <a:lnTo>
                    <a:pt x="349" y="753"/>
                  </a:lnTo>
                  <a:lnTo>
                    <a:pt x="360" y="761"/>
                  </a:lnTo>
                  <a:lnTo>
                    <a:pt x="382" y="777"/>
                  </a:lnTo>
                  <a:lnTo>
                    <a:pt x="403" y="795"/>
                  </a:lnTo>
                  <a:lnTo>
                    <a:pt x="754" y="716"/>
                  </a:lnTo>
                  <a:lnTo>
                    <a:pt x="852" y="343"/>
                  </a:lnTo>
                  <a:lnTo>
                    <a:pt x="831" y="324"/>
                  </a:lnTo>
                  <a:lnTo>
                    <a:pt x="810" y="306"/>
                  </a:lnTo>
                  <a:lnTo>
                    <a:pt x="788" y="287"/>
                  </a:lnTo>
                  <a:lnTo>
                    <a:pt x="766" y="270"/>
                  </a:lnTo>
                  <a:lnTo>
                    <a:pt x="743" y="252"/>
                  </a:lnTo>
                  <a:lnTo>
                    <a:pt x="720" y="235"/>
                  </a:lnTo>
                  <a:lnTo>
                    <a:pt x="695" y="218"/>
                  </a:lnTo>
                  <a:lnTo>
                    <a:pt x="671" y="203"/>
                  </a:lnTo>
                  <a:lnTo>
                    <a:pt x="647" y="187"/>
                  </a:lnTo>
                  <a:lnTo>
                    <a:pt x="622" y="173"/>
                  </a:lnTo>
                  <a:lnTo>
                    <a:pt x="597" y="159"/>
                  </a:lnTo>
                  <a:lnTo>
                    <a:pt x="585" y="152"/>
                  </a:lnTo>
                  <a:lnTo>
                    <a:pt x="572" y="145"/>
                  </a:lnTo>
                  <a:lnTo>
                    <a:pt x="546" y="132"/>
                  </a:lnTo>
                  <a:lnTo>
                    <a:pt x="519" y="120"/>
                  </a:lnTo>
                  <a:lnTo>
                    <a:pt x="493" y="108"/>
                  </a:lnTo>
                  <a:lnTo>
                    <a:pt x="466" y="96"/>
                  </a:lnTo>
                  <a:lnTo>
                    <a:pt x="439" y="86"/>
                  </a:lnTo>
                  <a:lnTo>
                    <a:pt x="412" y="75"/>
                  </a:lnTo>
                  <a:lnTo>
                    <a:pt x="384" y="65"/>
                  </a:lnTo>
                  <a:lnTo>
                    <a:pt x="355" y="56"/>
                  </a:lnTo>
                  <a:lnTo>
                    <a:pt x="327" y="48"/>
                  </a:lnTo>
                  <a:lnTo>
                    <a:pt x="299" y="40"/>
                  </a:lnTo>
                  <a:lnTo>
                    <a:pt x="270" y="33"/>
                  </a:lnTo>
                  <a:lnTo>
                    <a:pt x="241" y="27"/>
                  </a:lnTo>
                  <a:lnTo>
                    <a:pt x="211" y="21"/>
                  </a:lnTo>
                  <a:lnTo>
                    <a:pt x="182" y="16"/>
                  </a:lnTo>
                  <a:lnTo>
                    <a:pt x="152" y="12"/>
                  </a:lnTo>
                  <a:lnTo>
                    <a:pt x="122" y="8"/>
                  </a:lnTo>
                  <a:lnTo>
                    <a:pt x="92" y="5"/>
                  </a:lnTo>
                  <a:lnTo>
                    <a:pt x="62" y="3"/>
                  </a:lnTo>
                  <a:lnTo>
                    <a:pt x="3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2D2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50" b="1" kern="0" dirty="0">
                  <a:solidFill>
                    <a:srgbClr val="000000"/>
                  </a:solidFill>
                  <a:latin typeface="Arial"/>
                  <a:ea typeface="宋体"/>
                </a:rPr>
                <a:t>     民主党          </a:t>
              </a:r>
              <a:r>
                <a:rPr lang="en-US" altLang="zh-CN" sz="1050" b="1" kern="0" dirty="0">
                  <a:solidFill>
                    <a:srgbClr val="000000"/>
                  </a:solidFill>
                  <a:latin typeface="Arial"/>
                  <a:ea typeface="宋体"/>
                </a:rPr>
                <a:t>     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050" b="1" kern="0" dirty="0">
                  <a:solidFill>
                    <a:srgbClr val="000000"/>
                  </a:solidFill>
                  <a:latin typeface="Arial"/>
                  <a:ea typeface="宋体"/>
                </a:rPr>
                <a:t>    +</a:t>
              </a:r>
              <a:r>
                <a:rPr lang="zh-CN" altLang="en-US" sz="1050" b="1" kern="0" dirty="0">
                  <a:solidFill>
                    <a:srgbClr val="000000"/>
                  </a:solidFill>
                  <a:latin typeface="Arial"/>
                  <a:ea typeface="宋体"/>
                </a:rPr>
                <a:t>共和党</a:t>
              </a:r>
            </a:p>
          </p:txBody>
        </p:sp>
        <p:sp>
          <p:nvSpPr>
            <p:cNvPr id="8" name="Freeform 38">
              <a:extLst>
                <a:ext uri="{FF2B5EF4-FFF2-40B4-BE49-F238E27FC236}">
                  <a16:creationId xmlns:a16="http://schemas.microsoft.com/office/drawing/2014/main" id="{46AE2BFB-C330-402F-A4B7-91EDC893DDF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90" y="1706"/>
              <a:ext cx="811" cy="1062"/>
            </a:xfrm>
            <a:custGeom>
              <a:avLst/>
              <a:gdLst>
                <a:gd name="T0" fmla="*/ 811 w 811"/>
                <a:gd name="T1" fmla="*/ 873 h 1062"/>
                <a:gd name="T2" fmla="*/ 474 w 811"/>
                <a:gd name="T3" fmla="*/ 1062 h 1062"/>
                <a:gd name="T4" fmla="*/ 174 w 811"/>
                <a:gd name="T5" fmla="*/ 863 h 1062"/>
                <a:gd name="T6" fmla="*/ 173 w 811"/>
                <a:gd name="T7" fmla="*/ 848 h 1062"/>
                <a:gd name="T8" fmla="*/ 172 w 811"/>
                <a:gd name="T9" fmla="*/ 833 h 1062"/>
                <a:gd name="T10" fmla="*/ 171 w 811"/>
                <a:gd name="T11" fmla="*/ 819 h 1062"/>
                <a:gd name="T12" fmla="*/ 169 w 811"/>
                <a:gd name="T13" fmla="*/ 803 h 1062"/>
                <a:gd name="T14" fmla="*/ 167 w 811"/>
                <a:gd name="T15" fmla="*/ 789 h 1062"/>
                <a:gd name="T16" fmla="*/ 164 w 811"/>
                <a:gd name="T17" fmla="*/ 774 h 1062"/>
                <a:gd name="T18" fmla="*/ 159 w 811"/>
                <a:gd name="T19" fmla="*/ 746 h 1062"/>
                <a:gd name="T20" fmla="*/ 152 w 811"/>
                <a:gd name="T21" fmla="*/ 718 h 1062"/>
                <a:gd name="T22" fmla="*/ 148 w 811"/>
                <a:gd name="T23" fmla="*/ 704 h 1062"/>
                <a:gd name="T24" fmla="*/ 143 w 811"/>
                <a:gd name="T25" fmla="*/ 691 h 1062"/>
                <a:gd name="T26" fmla="*/ 134 w 811"/>
                <a:gd name="T27" fmla="*/ 664 h 1062"/>
                <a:gd name="T28" fmla="*/ 124 w 811"/>
                <a:gd name="T29" fmla="*/ 637 h 1062"/>
                <a:gd name="T30" fmla="*/ 112 w 811"/>
                <a:gd name="T31" fmla="*/ 611 h 1062"/>
                <a:gd name="T32" fmla="*/ 106 w 811"/>
                <a:gd name="T33" fmla="*/ 599 h 1062"/>
                <a:gd name="T34" fmla="*/ 99 w 811"/>
                <a:gd name="T35" fmla="*/ 586 h 1062"/>
                <a:gd name="T36" fmla="*/ 85 w 811"/>
                <a:gd name="T37" fmla="*/ 562 h 1062"/>
                <a:gd name="T38" fmla="*/ 70 w 811"/>
                <a:gd name="T39" fmla="*/ 538 h 1062"/>
                <a:gd name="T40" fmla="*/ 54 w 811"/>
                <a:gd name="T41" fmla="*/ 516 h 1062"/>
                <a:gd name="T42" fmla="*/ 37 w 811"/>
                <a:gd name="T43" fmla="*/ 493 h 1062"/>
                <a:gd name="T44" fmla="*/ 19 w 811"/>
                <a:gd name="T45" fmla="*/ 471 h 1062"/>
                <a:gd name="T46" fmla="*/ 10 w 811"/>
                <a:gd name="T47" fmla="*/ 460 h 1062"/>
                <a:gd name="T48" fmla="*/ 0 w 811"/>
                <a:gd name="T49" fmla="*/ 450 h 1062"/>
                <a:gd name="T50" fmla="*/ 344 w 811"/>
                <a:gd name="T51" fmla="*/ 386 h 1062"/>
                <a:gd name="T52" fmla="*/ 451 w 811"/>
                <a:gd name="T53" fmla="*/ 0 h 1062"/>
                <a:gd name="T54" fmla="*/ 471 w 811"/>
                <a:gd name="T55" fmla="*/ 22 h 1062"/>
                <a:gd name="T56" fmla="*/ 490 w 811"/>
                <a:gd name="T57" fmla="*/ 44 h 1062"/>
                <a:gd name="T58" fmla="*/ 510 w 811"/>
                <a:gd name="T59" fmla="*/ 66 h 1062"/>
                <a:gd name="T60" fmla="*/ 528 w 811"/>
                <a:gd name="T61" fmla="*/ 89 h 1062"/>
                <a:gd name="T62" fmla="*/ 546 w 811"/>
                <a:gd name="T63" fmla="*/ 112 h 1062"/>
                <a:gd name="T64" fmla="*/ 564 w 811"/>
                <a:gd name="T65" fmla="*/ 136 h 1062"/>
                <a:gd name="T66" fmla="*/ 582 w 811"/>
                <a:gd name="T67" fmla="*/ 160 h 1062"/>
                <a:gd name="T68" fmla="*/ 599 w 811"/>
                <a:gd name="T69" fmla="*/ 185 h 1062"/>
                <a:gd name="T70" fmla="*/ 615 w 811"/>
                <a:gd name="T71" fmla="*/ 210 h 1062"/>
                <a:gd name="T72" fmla="*/ 630 w 811"/>
                <a:gd name="T73" fmla="*/ 235 h 1062"/>
                <a:gd name="T74" fmla="*/ 645 w 811"/>
                <a:gd name="T75" fmla="*/ 261 h 1062"/>
                <a:gd name="T76" fmla="*/ 659 w 811"/>
                <a:gd name="T77" fmla="*/ 286 h 1062"/>
                <a:gd name="T78" fmla="*/ 673 w 811"/>
                <a:gd name="T79" fmla="*/ 313 h 1062"/>
                <a:gd name="T80" fmla="*/ 686 w 811"/>
                <a:gd name="T81" fmla="*/ 340 h 1062"/>
                <a:gd name="T82" fmla="*/ 698 w 811"/>
                <a:gd name="T83" fmla="*/ 367 h 1062"/>
                <a:gd name="T84" fmla="*/ 710 w 811"/>
                <a:gd name="T85" fmla="*/ 395 h 1062"/>
                <a:gd name="T86" fmla="*/ 722 w 811"/>
                <a:gd name="T87" fmla="*/ 422 h 1062"/>
                <a:gd name="T88" fmla="*/ 727 w 811"/>
                <a:gd name="T89" fmla="*/ 436 h 1062"/>
                <a:gd name="T90" fmla="*/ 733 w 811"/>
                <a:gd name="T91" fmla="*/ 450 h 1062"/>
                <a:gd name="T92" fmla="*/ 743 w 811"/>
                <a:gd name="T93" fmla="*/ 479 h 1062"/>
                <a:gd name="T94" fmla="*/ 752 w 811"/>
                <a:gd name="T95" fmla="*/ 508 h 1062"/>
                <a:gd name="T96" fmla="*/ 761 w 811"/>
                <a:gd name="T97" fmla="*/ 537 h 1062"/>
                <a:gd name="T98" fmla="*/ 769 w 811"/>
                <a:gd name="T99" fmla="*/ 566 h 1062"/>
                <a:gd name="T100" fmla="*/ 776 w 811"/>
                <a:gd name="T101" fmla="*/ 596 h 1062"/>
                <a:gd name="T102" fmla="*/ 783 w 811"/>
                <a:gd name="T103" fmla="*/ 626 h 1062"/>
                <a:gd name="T104" fmla="*/ 789 w 811"/>
                <a:gd name="T105" fmla="*/ 656 h 1062"/>
                <a:gd name="T106" fmla="*/ 792 w 811"/>
                <a:gd name="T107" fmla="*/ 672 h 1062"/>
                <a:gd name="T108" fmla="*/ 794 w 811"/>
                <a:gd name="T109" fmla="*/ 687 h 1062"/>
                <a:gd name="T110" fmla="*/ 797 w 811"/>
                <a:gd name="T111" fmla="*/ 702 h 1062"/>
                <a:gd name="T112" fmla="*/ 799 w 811"/>
                <a:gd name="T113" fmla="*/ 717 h 1062"/>
                <a:gd name="T114" fmla="*/ 803 w 811"/>
                <a:gd name="T115" fmla="*/ 748 h 1062"/>
                <a:gd name="T116" fmla="*/ 806 w 811"/>
                <a:gd name="T117" fmla="*/ 779 h 1062"/>
                <a:gd name="T118" fmla="*/ 808 w 811"/>
                <a:gd name="T119" fmla="*/ 810 h 1062"/>
                <a:gd name="T120" fmla="*/ 810 w 811"/>
                <a:gd name="T121" fmla="*/ 842 h 1062"/>
                <a:gd name="T122" fmla="*/ 811 w 811"/>
                <a:gd name="T123" fmla="*/ 873 h 10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811" h="1062">
                  <a:moveTo>
                    <a:pt x="811" y="873"/>
                  </a:moveTo>
                  <a:lnTo>
                    <a:pt x="474" y="1062"/>
                  </a:lnTo>
                  <a:lnTo>
                    <a:pt x="174" y="863"/>
                  </a:lnTo>
                  <a:lnTo>
                    <a:pt x="173" y="848"/>
                  </a:lnTo>
                  <a:lnTo>
                    <a:pt x="172" y="833"/>
                  </a:lnTo>
                  <a:lnTo>
                    <a:pt x="171" y="819"/>
                  </a:lnTo>
                  <a:lnTo>
                    <a:pt x="169" y="803"/>
                  </a:lnTo>
                  <a:lnTo>
                    <a:pt x="167" y="789"/>
                  </a:lnTo>
                  <a:lnTo>
                    <a:pt x="164" y="774"/>
                  </a:lnTo>
                  <a:lnTo>
                    <a:pt x="159" y="746"/>
                  </a:lnTo>
                  <a:lnTo>
                    <a:pt x="152" y="718"/>
                  </a:lnTo>
                  <a:lnTo>
                    <a:pt x="148" y="704"/>
                  </a:lnTo>
                  <a:lnTo>
                    <a:pt x="143" y="691"/>
                  </a:lnTo>
                  <a:lnTo>
                    <a:pt x="134" y="664"/>
                  </a:lnTo>
                  <a:lnTo>
                    <a:pt x="124" y="637"/>
                  </a:lnTo>
                  <a:lnTo>
                    <a:pt x="112" y="611"/>
                  </a:lnTo>
                  <a:lnTo>
                    <a:pt x="106" y="599"/>
                  </a:lnTo>
                  <a:lnTo>
                    <a:pt x="99" y="586"/>
                  </a:lnTo>
                  <a:lnTo>
                    <a:pt x="85" y="562"/>
                  </a:lnTo>
                  <a:lnTo>
                    <a:pt x="70" y="538"/>
                  </a:lnTo>
                  <a:lnTo>
                    <a:pt x="54" y="516"/>
                  </a:lnTo>
                  <a:lnTo>
                    <a:pt x="37" y="493"/>
                  </a:lnTo>
                  <a:lnTo>
                    <a:pt x="19" y="471"/>
                  </a:lnTo>
                  <a:lnTo>
                    <a:pt x="10" y="460"/>
                  </a:lnTo>
                  <a:lnTo>
                    <a:pt x="0" y="450"/>
                  </a:lnTo>
                  <a:lnTo>
                    <a:pt x="344" y="386"/>
                  </a:lnTo>
                  <a:lnTo>
                    <a:pt x="451" y="0"/>
                  </a:lnTo>
                  <a:lnTo>
                    <a:pt x="471" y="22"/>
                  </a:lnTo>
                  <a:lnTo>
                    <a:pt x="490" y="44"/>
                  </a:lnTo>
                  <a:lnTo>
                    <a:pt x="510" y="66"/>
                  </a:lnTo>
                  <a:lnTo>
                    <a:pt x="528" y="89"/>
                  </a:lnTo>
                  <a:lnTo>
                    <a:pt x="546" y="112"/>
                  </a:lnTo>
                  <a:lnTo>
                    <a:pt x="564" y="136"/>
                  </a:lnTo>
                  <a:lnTo>
                    <a:pt x="582" y="160"/>
                  </a:lnTo>
                  <a:lnTo>
                    <a:pt x="599" y="185"/>
                  </a:lnTo>
                  <a:lnTo>
                    <a:pt x="615" y="210"/>
                  </a:lnTo>
                  <a:lnTo>
                    <a:pt x="630" y="235"/>
                  </a:lnTo>
                  <a:lnTo>
                    <a:pt x="645" y="261"/>
                  </a:lnTo>
                  <a:lnTo>
                    <a:pt x="659" y="286"/>
                  </a:lnTo>
                  <a:lnTo>
                    <a:pt x="673" y="313"/>
                  </a:lnTo>
                  <a:lnTo>
                    <a:pt x="686" y="340"/>
                  </a:lnTo>
                  <a:lnTo>
                    <a:pt x="698" y="367"/>
                  </a:lnTo>
                  <a:lnTo>
                    <a:pt x="710" y="395"/>
                  </a:lnTo>
                  <a:lnTo>
                    <a:pt x="722" y="422"/>
                  </a:lnTo>
                  <a:lnTo>
                    <a:pt x="727" y="436"/>
                  </a:lnTo>
                  <a:lnTo>
                    <a:pt x="733" y="450"/>
                  </a:lnTo>
                  <a:lnTo>
                    <a:pt x="743" y="479"/>
                  </a:lnTo>
                  <a:lnTo>
                    <a:pt x="752" y="508"/>
                  </a:lnTo>
                  <a:lnTo>
                    <a:pt x="761" y="537"/>
                  </a:lnTo>
                  <a:lnTo>
                    <a:pt x="769" y="566"/>
                  </a:lnTo>
                  <a:lnTo>
                    <a:pt x="776" y="596"/>
                  </a:lnTo>
                  <a:lnTo>
                    <a:pt x="783" y="626"/>
                  </a:lnTo>
                  <a:lnTo>
                    <a:pt x="789" y="656"/>
                  </a:lnTo>
                  <a:lnTo>
                    <a:pt x="792" y="672"/>
                  </a:lnTo>
                  <a:lnTo>
                    <a:pt x="794" y="687"/>
                  </a:lnTo>
                  <a:lnTo>
                    <a:pt x="797" y="702"/>
                  </a:lnTo>
                  <a:lnTo>
                    <a:pt x="799" y="717"/>
                  </a:lnTo>
                  <a:lnTo>
                    <a:pt x="803" y="748"/>
                  </a:lnTo>
                  <a:lnTo>
                    <a:pt x="806" y="779"/>
                  </a:lnTo>
                  <a:lnTo>
                    <a:pt x="808" y="810"/>
                  </a:lnTo>
                  <a:lnTo>
                    <a:pt x="810" y="842"/>
                  </a:lnTo>
                  <a:lnTo>
                    <a:pt x="811" y="873"/>
                  </a:lnTo>
                  <a:close/>
                </a:path>
              </a:pathLst>
            </a:custGeom>
            <a:solidFill>
              <a:srgbClr val="B2D2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975" b="1" kern="0" dirty="0">
                  <a:solidFill>
                    <a:srgbClr val="000000"/>
                  </a:solidFill>
                  <a:latin typeface="Arial"/>
                  <a:ea typeface="宋体"/>
                </a:rPr>
                <a:t>    </a:t>
              </a: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975" b="1" kern="0" dirty="0">
                  <a:solidFill>
                    <a:srgbClr val="000000"/>
                  </a:solidFill>
                  <a:latin typeface="Arial"/>
                  <a:ea typeface="宋体"/>
                </a:rPr>
                <a:t>        </a:t>
              </a:r>
              <a:r>
                <a:rPr lang="zh-CN" altLang="en-US" sz="1350" b="1" kern="0" dirty="0">
                  <a:solidFill>
                    <a:srgbClr val="000000"/>
                  </a:solidFill>
                  <a:latin typeface="Arial"/>
                  <a:ea typeface="宋体"/>
                </a:rPr>
                <a:t>教育</a:t>
              </a:r>
              <a:endParaRPr lang="zh-CN" altLang="en-US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9" name="Freeform 39">
              <a:extLst>
                <a:ext uri="{FF2B5EF4-FFF2-40B4-BE49-F238E27FC236}">
                  <a16:creationId xmlns:a16="http://schemas.microsoft.com/office/drawing/2014/main" id="{05A2B7D9-3DFB-4B1E-89D3-D0F1EC06BB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97" y="2641"/>
              <a:ext cx="804" cy="850"/>
            </a:xfrm>
            <a:custGeom>
              <a:avLst/>
              <a:gdLst>
                <a:gd name="T0" fmla="*/ 166 w 804"/>
                <a:gd name="T1" fmla="*/ 0 h 850"/>
                <a:gd name="T2" fmla="*/ 165 w 804"/>
                <a:gd name="T3" fmla="*/ 14 h 850"/>
                <a:gd name="T4" fmla="*/ 164 w 804"/>
                <a:gd name="T5" fmla="*/ 28 h 850"/>
                <a:gd name="T6" fmla="*/ 160 w 804"/>
                <a:gd name="T7" fmla="*/ 56 h 850"/>
                <a:gd name="T8" fmla="*/ 155 w 804"/>
                <a:gd name="T9" fmla="*/ 83 h 850"/>
                <a:gd name="T10" fmla="*/ 150 w 804"/>
                <a:gd name="T11" fmla="*/ 110 h 850"/>
                <a:gd name="T12" fmla="*/ 143 w 804"/>
                <a:gd name="T13" fmla="*/ 136 h 850"/>
                <a:gd name="T14" fmla="*/ 134 w 804"/>
                <a:gd name="T15" fmla="*/ 162 h 850"/>
                <a:gd name="T16" fmla="*/ 125 w 804"/>
                <a:gd name="T17" fmla="*/ 187 h 850"/>
                <a:gd name="T18" fmla="*/ 115 w 804"/>
                <a:gd name="T19" fmla="*/ 213 h 850"/>
                <a:gd name="T20" fmla="*/ 104 w 804"/>
                <a:gd name="T21" fmla="*/ 237 h 850"/>
                <a:gd name="T22" fmla="*/ 92 w 804"/>
                <a:gd name="T23" fmla="*/ 261 h 850"/>
                <a:gd name="T24" fmla="*/ 78 w 804"/>
                <a:gd name="T25" fmla="*/ 284 h 850"/>
                <a:gd name="T26" fmla="*/ 64 w 804"/>
                <a:gd name="T27" fmla="*/ 306 h 850"/>
                <a:gd name="T28" fmla="*/ 57 w 804"/>
                <a:gd name="T29" fmla="*/ 317 h 850"/>
                <a:gd name="T30" fmla="*/ 49 w 804"/>
                <a:gd name="T31" fmla="*/ 328 h 850"/>
                <a:gd name="T32" fmla="*/ 41 w 804"/>
                <a:gd name="T33" fmla="*/ 339 h 850"/>
                <a:gd name="T34" fmla="*/ 34 w 804"/>
                <a:gd name="T35" fmla="*/ 349 h 850"/>
                <a:gd name="T36" fmla="*/ 17 w 804"/>
                <a:gd name="T37" fmla="*/ 371 h 850"/>
                <a:gd name="T38" fmla="*/ 0 w 804"/>
                <a:gd name="T39" fmla="*/ 391 h 850"/>
                <a:gd name="T40" fmla="*/ 70 w 804"/>
                <a:gd name="T41" fmla="*/ 744 h 850"/>
                <a:gd name="T42" fmla="*/ 442 w 804"/>
                <a:gd name="T43" fmla="*/ 850 h 850"/>
                <a:gd name="T44" fmla="*/ 462 w 804"/>
                <a:gd name="T45" fmla="*/ 828 h 850"/>
                <a:gd name="T46" fmla="*/ 481 w 804"/>
                <a:gd name="T47" fmla="*/ 807 h 850"/>
                <a:gd name="T48" fmla="*/ 490 w 804"/>
                <a:gd name="T49" fmla="*/ 796 h 850"/>
                <a:gd name="T50" fmla="*/ 500 w 804"/>
                <a:gd name="T51" fmla="*/ 785 h 850"/>
                <a:gd name="T52" fmla="*/ 518 w 804"/>
                <a:gd name="T53" fmla="*/ 763 h 850"/>
                <a:gd name="T54" fmla="*/ 536 w 804"/>
                <a:gd name="T55" fmla="*/ 741 h 850"/>
                <a:gd name="T56" fmla="*/ 553 w 804"/>
                <a:gd name="T57" fmla="*/ 718 h 850"/>
                <a:gd name="T58" fmla="*/ 571 w 804"/>
                <a:gd name="T59" fmla="*/ 695 h 850"/>
                <a:gd name="T60" fmla="*/ 587 w 804"/>
                <a:gd name="T61" fmla="*/ 670 h 850"/>
                <a:gd name="T62" fmla="*/ 603 w 804"/>
                <a:gd name="T63" fmla="*/ 646 h 850"/>
                <a:gd name="T64" fmla="*/ 619 w 804"/>
                <a:gd name="T65" fmla="*/ 622 h 850"/>
                <a:gd name="T66" fmla="*/ 633 w 804"/>
                <a:gd name="T67" fmla="*/ 597 h 850"/>
                <a:gd name="T68" fmla="*/ 648 w 804"/>
                <a:gd name="T69" fmla="*/ 572 h 850"/>
                <a:gd name="T70" fmla="*/ 661 w 804"/>
                <a:gd name="T71" fmla="*/ 546 h 850"/>
                <a:gd name="T72" fmla="*/ 674 w 804"/>
                <a:gd name="T73" fmla="*/ 520 h 850"/>
                <a:gd name="T74" fmla="*/ 687 w 804"/>
                <a:gd name="T75" fmla="*/ 493 h 850"/>
                <a:gd name="T76" fmla="*/ 699 w 804"/>
                <a:gd name="T77" fmla="*/ 467 h 850"/>
                <a:gd name="T78" fmla="*/ 710 w 804"/>
                <a:gd name="T79" fmla="*/ 440 h 850"/>
                <a:gd name="T80" fmla="*/ 721 w 804"/>
                <a:gd name="T81" fmla="*/ 413 h 850"/>
                <a:gd name="T82" fmla="*/ 732 w 804"/>
                <a:gd name="T83" fmla="*/ 386 h 850"/>
                <a:gd name="T84" fmla="*/ 741 w 804"/>
                <a:gd name="T85" fmla="*/ 358 h 850"/>
                <a:gd name="T86" fmla="*/ 750 w 804"/>
                <a:gd name="T87" fmla="*/ 329 h 850"/>
                <a:gd name="T88" fmla="*/ 758 w 804"/>
                <a:gd name="T89" fmla="*/ 301 h 850"/>
                <a:gd name="T90" fmla="*/ 766 w 804"/>
                <a:gd name="T91" fmla="*/ 272 h 850"/>
                <a:gd name="T92" fmla="*/ 773 w 804"/>
                <a:gd name="T93" fmla="*/ 243 h 850"/>
                <a:gd name="T94" fmla="*/ 779 w 804"/>
                <a:gd name="T95" fmla="*/ 214 h 850"/>
                <a:gd name="T96" fmla="*/ 785 w 804"/>
                <a:gd name="T97" fmla="*/ 184 h 850"/>
                <a:gd name="T98" fmla="*/ 790 w 804"/>
                <a:gd name="T99" fmla="*/ 155 h 850"/>
                <a:gd name="T100" fmla="*/ 794 w 804"/>
                <a:gd name="T101" fmla="*/ 125 h 850"/>
                <a:gd name="T102" fmla="*/ 797 w 804"/>
                <a:gd name="T103" fmla="*/ 95 h 850"/>
                <a:gd name="T104" fmla="*/ 800 w 804"/>
                <a:gd name="T105" fmla="*/ 65 h 850"/>
                <a:gd name="T106" fmla="*/ 802 w 804"/>
                <a:gd name="T107" fmla="*/ 33 h 850"/>
                <a:gd name="T108" fmla="*/ 804 w 804"/>
                <a:gd name="T109" fmla="*/ 3 h 850"/>
                <a:gd name="T110" fmla="*/ 450 w 804"/>
                <a:gd name="T111" fmla="*/ 204 h 850"/>
                <a:gd name="T112" fmla="*/ 166 w 804"/>
                <a:gd name="T113" fmla="*/ 0 h 8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04" h="850">
                  <a:moveTo>
                    <a:pt x="166" y="0"/>
                  </a:moveTo>
                  <a:lnTo>
                    <a:pt x="165" y="14"/>
                  </a:lnTo>
                  <a:lnTo>
                    <a:pt x="164" y="28"/>
                  </a:lnTo>
                  <a:lnTo>
                    <a:pt x="160" y="56"/>
                  </a:lnTo>
                  <a:lnTo>
                    <a:pt x="155" y="83"/>
                  </a:lnTo>
                  <a:lnTo>
                    <a:pt x="150" y="110"/>
                  </a:lnTo>
                  <a:lnTo>
                    <a:pt x="143" y="136"/>
                  </a:lnTo>
                  <a:lnTo>
                    <a:pt x="134" y="162"/>
                  </a:lnTo>
                  <a:lnTo>
                    <a:pt x="125" y="187"/>
                  </a:lnTo>
                  <a:lnTo>
                    <a:pt x="115" y="213"/>
                  </a:lnTo>
                  <a:lnTo>
                    <a:pt x="104" y="237"/>
                  </a:lnTo>
                  <a:lnTo>
                    <a:pt x="92" y="261"/>
                  </a:lnTo>
                  <a:lnTo>
                    <a:pt x="78" y="284"/>
                  </a:lnTo>
                  <a:lnTo>
                    <a:pt x="64" y="306"/>
                  </a:lnTo>
                  <a:lnTo>
                    <a:pt x="57" y="317"/>
                  </a:lnTo>
                  <a:lnTo>
                    <a:pt x="49" y="328"/>
                  </a:lnTo>
                  <a:lnTo>
                    <a:pt x="41" y="339"/>
                  </a:lnTo>
                  <a:lnTo>
                    <a:pt x="34" y="349"/>
                  </a:lnTo>
                  <a:lnTo>
                    <a:pt x="17" y="371"/>
                  </a:lnTo>
                  <a:lnTo>
                    <a:pt x="0" y="391"/>
                  </a:lnTo>
                  <a:lnTo>
                    <a:pt x="70" y="744"/>
                  </a:lnTo>
                  <a:lnTo>
                    <a:pt x="442" y="850"/>
                  </a:lnTo>
                  <a:lnTo>
                    <a:pt x="462" y="828"/>
                  </a:lnTo>
                  <a:lnTo>
                    <a:pt x="481" y="807"/>
                  </a:lnTo>
                  <a:lnTo>
                    <a:pt x="490" y="796"/>
                  </a:lnTo>
                  <a:lnTo>
                    <a:pt x="500" y="785"/>
                  </a:lnTo>
                  <a:lnTo>
                    <a:pt x="518" y="763"/>
                  </a:lnTo>
                  <a:lnTo>
                    <a:pt x="536" y="741"/>
                  </a:lnTo>
                  <a:lnTo>
                    <a:pt x="553" y="718"/>
                  </a:lnTo>
                  <a:lnTo>
                    <a:pt x="571" y="695"/>
                  </a:lnTo>
                  <a:lnTo>
                    <a:pt x="587" y="670"/>
                  </a:lnTo>
                  <a:lnTo>
                    <a:pt x="603" y="646"/>
                  </a:lnTo>
                  <a:lnTo>
                    <a:pt x="619" y="622"/>
                  </a:lnTo>
                  <a:lnTo>
                    <a:pt x="633" y="597"/>
                  </a:lnTo>
                  <a:lnTo>
                    <a:pt x="648" y="572"/>
                  </a:lnTo>
                  <a:lnTo>
                    <a:pt x="661" y="546"/>
                  </a:lnTo>
                  <a:lnTo>
                    <a:pt x="674" y="520"/>
                  </a:lnTo>
                  <a:lnTo>
                    <a:pt x="687" y="493"/>
                  </a:lnTo>
                  <a:lnTo>
                    <a:pt x="699" y="467"/>
                  </a:lnTo>
                  <a:lnTo>
                    <a:pt x="710" y="440"/>
                  </a:lnTo>
                  <a:lnTo>
                    <a:pt x="721" y="413"/>
                  </a:lnTo>
                  <a:lnTo>
                    <a:pt x="732" y="386"/>
                  </a:lnTo>
                  <a:lnTo>
                    <a:pt x="741" y="358"/>
                  </a:lnTo>
                  <a:lnTo>
                    <a:pt x="750" y="329"/>
                  </a:lnTo>
                  <a:lnTo>
                    <a:pt x="758" y="301"/>
                  </a:lnTo>
                  <a:lnTo>
                    <a:pt x="766" y="272"/>
                  </a:lnTo>
                  <a:lnTo>
                    <a:pt x="773" y="243"/>
                  </a:lnTo>
                  <a:lnTo>
                    <a:pt x="779" y="214"/>
                  </a:lnTo>
                  <a:lnTo>
                    <a:pt x="785" y="184"/>
                  </a:lnTo>
                  <a:lnTo>
                    <a:pt x="790" y="155"/>
                  </a:lnTo>
                  <a:lnTo>
                    <a:pt x="794" y="125"/>
                  </a:lnTo>
                  <a:lnTo>
                    <a:pt x="797" y="95"/>
                  </a:lnTo>
                  <a:lnTo>
                    <a:pt x="800" y="65"/>
                  </a:lnTo>
                  <a:lnTo>
                    <a:pt x="802" y="33"/>
                  </a:lnTo>
                  <a:lnTo>
                    <a:pt x="804" y="3"/>
                  </a:lnTo>
                  <a:lnTo>
                    <a:pt x="450" y="204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B2D2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975" b="1" kern="0" dirty="0">
                  <a:solidFill>
                    <a:srgbClr val="000000"/>
                  </a:solidFill>
                  <a:latin typeface="Arial"/>
                  <a:ea typeface="宋体"/>
                </a:rPr>
                <a:t>      </a:t>
              </a:r>
              <a:r>
                <a:rPr lang="zh-CN" altLang="en-US" sz="1350" b="1" kern="0" dirty="0">
                  <a:solidFill>
                    <a:srgbClr val="000000"/>
                  </a:solidFill>
                  <a:latin typeface="Arial"/>
                  <a:ea typeface="宋体"/>
                </a:rPr>
                <a:t>企业</a:t>
              </a:r>
              <a:endParaRPr lang="zh-CN" altLang="en-US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0" name="Freeform 40">
              <a:extLst>
                <a:ext uri="{FF2B5EF4-FFF2-40B4-BE49-F238E27FC236}">
                  <a16:creationId xmlns:a16="http://schemas.microsoft.com/office/drawing/2014/main" id="{13319F3A-CAB8-47F5-931A-7B76726F74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15" y="3084"/>
              <a:ext cx="979" cy="792"/>
            </a:xfrm>
            <a:custGeom>
              <a:avLst/>
              <a:gdLst>
                <a:gd name="T0" fmla="*/ 191 w 979"/>
                <a:gd name="T1" fmla="*/ 792 h 792"/>
                <a:gd name="T2" fmla="*/ 0 w 979"/>
                <a:gd name="T3" fmla="*/ 462 h 792"/>
                <a:gd name="T4" fmla="*/ 194 w 979"/>
                <a:gd name="T5" fmla="*/ 151 h 792"/>
                <a:gd name="T6" fmla="*/ 217 w 979"/>
                <a:gd name="T7" fmla="*/ 147 h 792"/>
                <a:gd name="T8" fmla="*/ 240 w 979"/>
                <a:gd name="T9" fmla="*/ 143 h 792"/>
                <a:gd name="T10" fmla="*/ 252 w 979"/>
                <a:gd name="T11" fmla="*/ 140 h 792"/>
                <a:gd name="T12" fmla="*/ 263 w 979"/>
                <a:gd name="T13" fmla="*/ 137 h 792"/>
                <a:gd name="T14" fmla="*/ 286 w 979"/>
                <a:gd name="T15" fmla="*/ 131 h 792"/>
                <a:gd name="T16" fmla="*/ 308 w 979"/>
                <a:gd name="T17" fmla="*/ 124 h 792"/>
                <a:gd name="T18" fmla="*/ 330 w 979"/>
                <a:gd name="T19" fmla="*/ 117 h 792"/>
                <a:gd name="T20" fmla="*/ 353 w 979"/>
                <a:gd name="T21" fmla="*/ 108 h 792"/>
                <a:gd name="T22" fmla="*/ 374 w 979"/>
                <a:gd name="T23" fmla="*/ 99 h 792"/>
                <a:gd name="T24" fmla="*/ 395 w 979"/>
                <a:gd name="T25" fmla="*/ 89 h 792"/>
                <a:gd name="T26" fmla="*/ 415 w 979"/>
                <a:gd name="T27" fmla="*/ 79 h 792"/>
                <a:gd name="T28" fmla="*/ 435 w 979"/>
                <a:gd name="T29" fmla="*/ 67 h 792"/>
                <a:gd name="T30" fmla="*/ 454 w 979"/>
                <a:gd name="T31" fmla="*/ 55 h 792"/>
                <a:gd name="T32" fmla="*/ 464 w 979"/>
                <a:gd name="T33" fmla="*/ 48 h 792"/>
                <a:gd name="T34" fmla="*/ 473 w 979"/>
                <a:gd name="T35" fmla="*/ 42 h 792"/>
                <a:gd name="T36" fmla="*/ 492 w 979"/>
                <a:gd name="T37" fmla="*/ 29 h 792"/>
                <a:gd name="T38" fmla="*/ 511 w 979"/>
                <a:gd name="T39" fmla="*/ 15 h 792"/>
                <a:gd name="T40" fmla="*/ 528 w 979"/>
                <a:gd name="T41" fmla="*/ 0 h 792"/>
                <a:gd name="T42" fmla="*/ 586 w 979"/>
                <a:gd name="T43" fmla="*/ 342 h 792"/>
                <a:gd name="T44" fmla="*/ 979 w 979"/>
                <a:gd name="T45" fmla="*/ 450 h 792"/>
                <a:gd name="T46" fmla="*/ 959 w 979"/>
                <a:gd name="T47" fmla="*/ 468 h 792"/>
                <a:gd name="T48" fmla="*/ 939 w 979"/>
                <a:gd name="T49" fmla="*/ 486 h 792"/>
                <a:gd name="T50" fmla="*/ 918 w 979"/>
                <a:gd name="T51" fmla="*/ 503 h 792"/>
                <a:gd name="T52" fmla="*/ 897 w 979"/>
                <a:gd name="T53" fmla="*/ 520 h 792"/>
                <a:gd name="T54" fmla="*/ 876 w 979"/>
                <a:gd name="T55" fmla="*/ 536 h 792"/>
                <a:gd name="T56" fmla="*/ 855 w 979"/>
                <a:gd name="T57" fmla="*/ 552 h 792"/>
                <a:gd name="T58" fmla="*/ 833 w 979"/>
                <a:gd name="T59" fmla="*/ 569 h 792"/>
                <a:gd name="T60" fmla="*/ 810 w 979"/>
                <a:gd name="T61" fmla="*/ 584 h 792"/>
                <a:gd name="T62" fmla="*/ 787 w 979"/>
                <a:gd name="T63" fmla="*/ 598 h 792"/>
                <a:gd name="T64" fmla="*/ 764 w 979"/>
                <a:gd name="T65" fmla="*/ 613 h 792"/>
                <a:gd name="T66" fmla="*/ 741 w 979"/>
                <a:gd name="T67" fmla="*/ 626 h 792"/>
                <a:gd name="T68" fmla="*/ 718 w 979"/>
                <a:gd name="T69" fmla="*/ 639 h 792"/>
                <a:gd name="T70" fmla="*/ 694 w 979"/>
                <a:gd name="T71" fmla="*/ 652 h 792"/>
                <a:gd name="T72" fmla="*/ 670 w 979"/>
                <a:gd name="T73" fmla="*/ 664 h 792"/>
                <a:gd name="T74" fmla="*/ 645 w 979"/>
                <a:gd name="T75" fmla="*/ 676 h 792"/>
                <a:gd name="T76" fmla="*/ 620 w 979"/>
                <a:gd name="T77" fmla="*/ 687 h 792"/>
                <a:gd name="T78" fmla="*/ 595 w 979"/>
                <a:gd name="T79" fmla="*/ 698 h 792"/>
                <a:gd name="T80" fmla="*/ 570 w 979"/>
                <a:gd name="T81" fmla="*/ 708 h 792"/>
                <a:gd name="T82" fmla="*/ 544 w 979"/>
                <a:gd name="T83" fmla="*/ 718 h 792"/>
                <a:gd name="T84" fmla="*/ 532 w 979"/>
                <a:gd name="T85" fmla="*/ 723 h 792"/>
                <a:gd name="T86" fmla="*/ 519 w 979"/>
                <a:gd name="T87" fmla="*/ 727 h 792"/>
                <a:gd name="T88" fmla="*/ 492 w 979"/>
                <a:gd name="T89" fmla="*/ 736 h 792"/>
                <a:gd name="T90" fmla="*/ 466 w 979"/>
                <a:gd name="T91" fmla="*/ 744 h 792"/>
                <a:gd name="T92" fmla="*/ 439 w 979"/>
                <a:gd name="T93" fmla="*/ 751 h 792"/>
                <a:gd name="T94" fmla="*/ 426 w 979"/>
                <a:gd name="T95" fmla="*/ 755 h 792"/>
                <a:gd name="T96" fmla="*/ 413 w 979"/>
                <a:gd name="T97" fmla="*/ 758 h 792"/>
                <a:gd name="T98" fmla="*/ 386 w 979"/>
                <a:gd name="T99" fmla="*/ 764 h 792"/>
                <a:gd name="T100" fmla="*/ 359 w 979"/>
                <a:gd name="T101" fmla="*/ 770 h 792"/>
                <a:gd name="T102" fmla="*/ 303 w 979"/>
                <a:gd name="T103" fmla="*/ 780 h 792"/>
                <a:gd name="T104" fmla="*/ 275 w 979"/>
                <a:gd name="T105" fmla="*/ 784 h 792"/>
                <a:gd name="T106" fmla="*/ 247 w 979"/>
                <a:gd name="T107" fmla="*/ 787 h 792"/>
                <a:gd name="T108" fmla="*/ 219 w 979"/>
                <a:gd name="T109" fmla="*/ 790 h 792"/>
                <a:gd name="T110" fmla="*/ 191 w 979"/>
                <a:gd name="T111" fmla="*/ 792 h 7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79" h="792">
                  <a:moveTo>
                    <a:pt x="191" y="792"/>
                  </a:moveTo>
                  <a:lnTo>
                    <a:pt x="0" y="462"/>
                  </a:lnTo>
                  <a:lnTo>
                    <a:pt x="194" y="151"/>
                  </a:lnTo>
                  <a:lnTo>
                    <a:pt x="217" y="147"/>
                  </a:lnTo>
                  <a:lnTo>
                    <a:pt x="240" y="143"/>
                  </a:lnTo>
                  <a:lnTo>
                    <a:pt x="252" y="140"/>
                  </a:lnTo>
                  <a:lnTo>
                    <a:pt x="263" y="137"/>
                  </a:lnTo>
                  <a:lnTo>
                    <a:pt x="286" y="131"/>
                  </a:lnTo>
                  <a:lnTo>
                    <a:pt x="308" y="124"/>
                  </a:lnTo>
                  <a:lnTo>
                    <a:pt x="330" y="117"/>
                  </a:lnTo>
                  <a:lnTo>
                    <a:pt x="353" y="108"/>
                  </a:lnTo>
                  <a:lnTo>
                    <a:pt x="374" y="99"/>
                  </a:lnTo>
                  <a:lnTo>
                    <a:pt x="395" y="89"/>
                  </a:lnTo>
                  <a:lnTo>
                    <a:pt x="415" y="79"/>
                  </a:lnTo>
                  <a:lnTo>
                    <a:pt x="435" y="67"/>
                  </a:lnTo>
                  <a:lnTo>
                    <a:pt x="454" y="55"/>
                  </a:lnTo>
                  <a:lnTo>
                    <a:pt x="464" y="48"/>
                  </a:lnTo>
                  <a:lnTo>
                    <a:pt x="473" y="42"/>
                  </a:lnTo>
                  <a:lnTo>
                    <a:pt x="492" y="29"/>
                  </a:lnTo>
                  <a:lnTo>
                    <a:pt x="511" y="15"/>
                  </a:lnTo>
                  <a:lnTo>
                    <a:pt x="528" y="0"/>
                  </a:lnTo>
                  <a:lnTo>
                    <a:pt x="586" y="342"/>
                  </a:lnTo>
                  <a:lnTo>
                    <a:pt x="979" y="450"/>
                  </a:lnTo>
                  <a:lnTo>
                    <a:pt x="959" y="468"/>
                  </a:lnTo>
                  <a:lnTo>
                    <a:pt x="939" y="486"/>
                  </a:lnTo>
                  <a:lnTo>
                    <a:pt x="918" y="503"/>
                  </a:lnTo>
                  <a:lnTo>
                    <a:pt x="897" y="520"/>
                  </a:lnTo>
                  <a:lnTo>
                    <a:pt x="876" y="536"/>
                  </a:lnTo>
                  <a:lnTo>
                    <a:pt x="855" y="552"/>
                  </a:lnTo>
                  <a:lnTo>
                    <a:pt x="833" y="569"/>
                  </a:lnTo>
                  <a:lnTo>
                    <a:pt x="810" y="584"/>
                  </a:lnTo>
                  <a:lnTo>
                    <a:pt x="787" y="598"/>
                  </a:lnTo>
                  <a:lnTo>
                    <a:pt x="764" y="613"/>
                  </a:lnTo>
                  <a:lnTo>
                    <a:pt x="741" y="626"/>
                  </a:lnTo>
                  <a:lnTo>
                    <a:pt x="718" y="639"/>
                  </a:lnTo>
                  <a:lnTo>
                    <a:pt x="694" y="652"/>
                  </a:lnTo>
                  <a:lnTo>
                    <a:pt x="670" y="664"/>
                  </a:lnTo>
                  <a:lnTo>
                    <a:pt x="645" y="676"/>
                  </a:lnTo>
                  <a:lnTo>
                    <a:pt x="620" y="687"/>
                  </a:lnTo>
                  <a:lnTo>
                    <a:pt x="595" y="698"/>
                  </a:lnTo>
                  <a:lnTo>
                    <a:pt x="570" y="708"/>
                  </a:lnTo>
                  <a:lnTo>
                    <a:pt x="544" y="718"/>
                  </a:lnTo>
                  <a:lnTo>
                    <a:pt x="532" y="723"/>
                  </a:lnTo>
                  <a:lnTo>
                    <a:pt x="519" y="727"/>
                  </a:lnTo>
                  <a:lnTo>
                    <a:pt x="492" y="736"/>
                  </a:lnTo>
                  <a:lnTo>
                    <a:pt x="466" y="744"/>
                  </a:lnTo>
                  <a:lnTo>
                    <a:pt x="439" y="751"/>
                  </a:lnTo>
                  <a:lnTo>
                    <a:pt x="426" y="755"/>
                  </a:lnTo>
                  <a:lnTo>
                    <a:pt x="413" y="758"/>
                  </a:lnTo>
                  <a:lnTo>
                    <a:pt x="386" y="764"/>
                  </a:lnTo>
                  <a:lnTo>
                    <a:pt x="359" y="770"/>
                  </a:lnTo>
                  <a:lnTo>
                    <a:pt x="303" y="780"/>
                  </a:lnTo>
                  <a:lnTo>
                    <a:pt x="275" y="784"/>
                  </a:lnTo>
                  <a:lnTo>
                    <a:pt x="247" y="787"/>
                  </a:lnTo>
                  <a:lnTo>
                    <a:pt x="219" y="790"/>
                  </a:lnTo>
                  <a:lnTo>
                    <a:pt x="191" y="792"/>
                  </a:lnTo>
                  <a:close/>
                </a:path>
              </a:pathLst>
            </a:custGeom>
            <a:solidFill>
              <a:srgbClr val="B2D2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975" b="1" kern="0" dirty="0">
                  <a:solidFill>
                    <a:srgbClr val="000000"/>
                  </a:solidFill>
                  <a:latin typeface="Arial"/>
                  <a:ea typeface="宋体"/>
                </a:rPr>
                <a:t>             </a:t>
              </a: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200" b="1" kern="0" dirty="0">
                  <a:solidFill>
                    <a:srgbClr val="000000"/>
                  </a:solidFill>
                  <a:latin typeface="Arial"/>
                  <a:ea typeface="宋体"/>
                </a:rPr>
                <a:t>      </a:t>
              </a:r>
              <a:r>
                <a:rPr lang="zh-CN" altLang="en-US" sz="1200" b="1" kern="0" dirty="0">
                  <a:solidFill>
                    <a:srgbClr val="000000"/>
                  </a:solidFill>
                  <a:latin typeface="Arial"/>
                  <a:ea typeface="宋体"/>
                </a:rPr>
                <a:t>美国</a:t>
              </a:r>
              <a:endParaRPr lang="en-US" altLang="zh-CN" sz="1200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200" b="1" kern="0" dirty="0">
                  <a:solidFill>
                    <a:srgbClr val="000000"/>
                  </a:solidFill>
                  <a:latin typeface="Arial"/>
                  <a:ea typeface="宋体"/>
                </a:rPr>
                <a:t>      </a:t>
              </a:r>
              <a:r>
                <a:rPr lang="zh-CN" altLang="en-US" sz="1200" b="1" kern="0" dirty="0">
                  <a:solidFill>
                    <a:srgbClr val="000000"/>
                  </a:solidFill>
                  <a:latin typeface="Arial"/>
                  <a:ea typeface="宋体"/>
                </a:rPr>
                <a:t>盟友</a:t>
              </a:r>
              <a:endParaRPr lang="zh-CN" altLang="en-US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1" name="Freeform 41">
              <a:extLst>
                <a:ext uri="{FF2B5EF4-FFF2-40B4-BE49-F238E27FC236}">
                  <a16:creationId xmlns:a16="http://schemas.microsoft.com/office/drawing/2014/main" id="{715F0384-A244-4CE3-8145-4FD3917273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79" y="3105"/>
              <a:ext cx="867" cy="769"/>
            </a:xfrm>
            <a:custGeom>
              <a:avLst/>
              <a:gdLst>
                <a:gd name="T0" fmla="*/ 866 w 867"/>
                <a:gd name="T1" fmla="*/ 769 h 769"/>
                <a:gd name="T2" fmla="*/ 847 w 867"/>
                <a:gd name="T3" fmla="*/ 769 h 769"/>
                <a:gd name="T4" fmla="*/ 817 w 867"/>
                <a:gd name="T5" fmla="*/ 769 h 769"/>
                <a:gd name="T6" fmla="*/ 787 w 867"/>
                <a:gd name="T7" fmla="*/ 768 h 769"/>
                <a:gd name="T8" fmla="*/ 756 w 867"/>
                <a:gd name="T9" fmla="*/ 766 h 769"/>
                <a:gd name="T10" fmla="*/ 726 w 867"/>
                <a:gd name="T11" fmla="*/ 764 h 769"/>
                <a:gd name="T12" fmla="*/ 697 w 867"/>
                <a:gd name="T13" fmla="*/ 760 h 769"/>
                <a:gd name="T14" fmla="*/ 667 w 867"/>
                <a:gd name="T15" fmla="*/ 757 h 769"/>
                <a:gd name="T16" fmla="*/ 653 w 867"/>
                <a:gd name="T17" fmla="*/ 755 h 769"/>
                <a:gd name="T18" fmla="*/ 638 w 867"/>
                <a:gd name="T19" fmla="*/ 752 h 769"/>
                <a:gd name="T20" fmla="*/ 610 w 867"/>
                <a:gd name="T21" fmla="*/ 747 h 769"/>
                <a:gd name="T22" fmla="*/ 580 w 867"/>
                <a:gd name="T23" fmla="*/ 742 h 769"/>
                <a:gd name="T24" fmla="*/ 552 w 867"/>
                <a:gd name="T25" fmla="*/ 735 h 769"/>
                <a:gd name="T26" fmla="*/ 523 w 867"/>
                <a:gd name="T27" fmla="*/ 728 h 769"/>
                <a:gd name="T28" fmla="*/ 496 w 867"/>
                <a:gd name="T29" fmla="*/ 721 h 769"/>
                <a:gd name="T30" fmla="*/ 482 w 867"/>
                <a:gd name="T31" fmla="*/ 717 h 769"/>
                <a:gd name="T32" fmla="*/ 468 w 867"/>
                <a:gd name="T33" fmla="*/ 712 h 769"/>
                <a:gd name="T34" fmla="*/ 440 w 867"/>
                <a:gd name="T35" fmla="*/ 704 h 769"/>
                <a:gd name="T36" fmla="*/ 413 w 867"/>
                <a:gd name="T37" fmla="*/ 694 h 769"/>
                <a:gd name="T38" fmla="*/ 386 w 867"/>
                <a:gd name="T39" fmla="*/ 683 h 769"/>
                <a:gd name="T40" fmla="*/ 359 w 867"/>
                <a:gd name="T41" fmla="*/ 673 h 769"/>
                <a:gd name="T42" fmla="*/ 333 w 867"/>
                <a:gd name="T43" fmla="*/ 662 h 769"/>
                <a:gd name="T44" fmla="*/ 307 w 867"/>
                <a:gd name="T45" fmla="*/ 650 h 769"/>
                <a:gd name="T46" fmla="*/ 281 w 867"/>
                <a:gd name="T47" fmla="*/ 638 h 769"/>
                <a:gd name="T48" fmla="*/ 255 w 867"/>
                <a:gd name="T49" fmla="*/ 625 h 769"/>
                <a:gd name="T50" fmla="*/ 230 w 867"/>
                <a:gd name="T51" fmla="*/ 611 h 769"/>
                <a:gd name="T52" fmla="*/ 206 w 867"/>
                <a:gd name="T53" fmla="*/ 598 h 769"/>
                <a:gd name="T54" fmla="*/ 182 w 867"/>
                <a:gd name="T55" fmla="*/ 583 h 769"/>
                <a:gd name="T56" fmla="*/ 158 w 867"/>
                <a:gd name="T57" fmla="*/ 568 h 769"/>
                <a:gd name="T58" fmla="*/ 134 w 867"/>
                <a:gd name="T59" fmla="*/ 553 h 769"/>
                <a:gd name="T60" fmla="*/ 110 w 867"/>
                <a:gd name="T61" fmla="*/ 537 h 769"/>
                <a:gd name="T62" fmla="*/ 87 w 867"/>
                <a:gd name="T63" fmla="*/ 519 h 769"/>
                <a:gd name="T64" fmla="*/ 65 w 867"/>
                <a:gd name="T65" fmla="*/ 502 h 769"/>
                <a:gd name="T66" fmla="*/ 43 w 867"/>
                <a:gd name="T67" fmla="*/ 485 h 769"/>
                <a:gd name="T68" fmla="*/ 21 w 867"/>
                <a:gd name="T69" fmla="*/ 467 h 769"/>
                <a:gd name="T70" fmla="*/ 0 w 867"/>
                <a:gd name="T71" fmla="*/ 449 h 769"/>
                <a:gd name="T72" fmla="*/ 96 w 867"/>
                <a:gd name="T73" fmla="*/ 84 h 769"/>
                <a:gd name="T74" fmla="*/ 454 w 867"/>
                <a:gd name="T75" fmla="*/ 0 h 769"/>
                <a:gd name="T76" fmla="*/ 474 w 867"/>
                <a:gd name="T77" fmla="*/ 15 h 769"/>
                <a:gd name="T78" fmla="*/ 485 w 867"/>
                <a:gd name="T79" fmla="*/ 22 h 769"/>
                <a:gd name="T80" fmla="*/ 495 w 867"/>
                <a:gd name="T81" fmla="*/ 29 h 769"/>
                <a:gd name="T82" fmla="*/ 517 w 867"/>
                <a:gd name="T83" fmla="*/ 43 h 769"/>
                <a:gd name="T84" fmla="*/ 540 w 867"/>
                <a:gd name="T85" fmla="*/ 56 h 769"/>
                <a:gd name="T86" fmla="*/ 563 w 867"/>
                <a:gd name="T87" fmla="*/ 68 h 769"/>
                <a:gd name="T88" fmla="*/ 574 w 867"/>
                <a:gd name="T89" fmla="*/ 74 h 769"/>
                <a:gd name="T90" fmla="*/ 586 w 867"/>
                <a:gd name="T91" fmla="*/ 79 h 769"/>
                <a:gd name="T92" fmla="*/ 611 w 867"/>
                <a:gd name="T93" fmla="*/ 89 h 769"/>
                <a:gd name="T94" fmla="*/ 623 w 867"/>
                <a:gd name="T95" fmla="*/ 93 h 769"/>
                <a:gd name="T96" fmla="*/ 636 w 867"/>
                <a:gd name="T97" fmla="*/ 98 h 769"/>
                <a:gd name="T98" fmla="*/ 660 w 867"/>
                <a:gd name="T99" fmla="*/ 106 h 769"/>
                <a:gd name="T100" fmla="*/ 686 w 867"/>
                <a:gd name="T101" fmla="*/ 113 h 769"/>
                <a:gd name="T102" fmla="*/ 699 w 867"/>
                <a:gd name="T103" fmla="*/ 116 h 769"/>
                <a:gd name="T104" fmla="*/ 712 w 867"/>
                <a:gd name="T105" fmla="*/ 119 h 769"/>
                <a:gd name="T106" fmla="*/ 738 w 867"/>
                <a:gd name="T107" fmla="*/ 124 h 769"/>
                <a:gd name="T108" fmla="*/ 751 w 867"/>
                <a:gd name="T109" fmla="*/ 126 h 769"/>
                <a:gd name="T110" fmla="*/ 764 w 867"/>
                <a:gd name="T111" fmla="*/ 127 h 769"/>
                <a:gd name="T112" fmla="*/ 792 w 867"/>
                <a:gd name="T113" fmla="*/ 130 h 769"/>
                <a:gd name="T114" fmla="*/ 819 w 867"/>
                <a:gd name="T115" fmla="*/ 132 h 769"/>
                <a:gd name="T116" fmla="*/ 833 w 867"/>
                <a:gd name="T117" fmla="*/ 132 h 769"/>
                <a:gd name="T118" fmla="*/ 847 w 867"/>
                <a:gd name="T119" fmla="*/ 133 h 769"/>
                <a:gd name="T120" fmla="*/ 867 w 867"/>
                <a:gd name="T121" fmla="*/ 132 h 769"/>
                <a:gd name="T122" fmla="*/ 667 w 867"/>
                <a:gd name="T123" fmla="*/ 428 h 769"/>
                <a:gd name="T124" fmla="*/ 866 w 867"/>
                <a:gd name="T125" fmla="*/ 769 h 7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67" h="769">
                  <a:moveTo>
                    <a:pt x="866" y="769"/>
                  </a:moveTo>
                  <a:lnTo>
                    <a:pt x="847" y="769"/>
                  </a:lnTo>
                  <a:lnTo>
                    <a:pt x="817" y="769"/>
                  </a:lnTo>
                  <a:lnTo>
                    <a:pt x="787" y="768"/>
                  </a:lnTo>
                  <a:lnTo>
                    <a:pt x="756" y="766"/>
                  </a:lnTo>
                  <a:lnTo>
                    <a:pt x="726" y="764"/>
                  </a:lnTo>
                  <a:lnTo>
                    <a:pt x="697" y="760"/>
                  </a:lnTo>
                  <a:lnTo>
                    <a:pt x="667" y="757"/>
                  </a:lnTo>
                  <a:lnTo>
                    <a:pt x="653" y="755"/>
                  </a:lnTo>
                  <a:lnTo>
                    <a:pt x="638" y="752"/>
                  </a:lnTo>
                  <a:lnTo>
                    <a:pt x="610" y="747"/>
                  </a:lnTo>
                  <a:lnTo>
                    <a:pt x="580" y="742"/>
                  </a:lnTo>
                  <a:lnTo>
                    <a:pt x="552" y="735"/>
                  </a:lnTo>
                  <a:lnTo>
                    <a:pt x="523" y="728"/>
                  </a:lnTo>
                  <a:lnTo>
                    <a:pt x="496" y="721"/>
                  </a:lnTo>
                  <a:lnTo>
                    <a:pt x="482" y="717"/>
                  </a:lnTo>
                  <a:lnTo>
                    <a:pt x="468" y="712"/>
                  </a:lnTo>
                  <a:lnTo>
                    <a:pt x="440" y="704"/>
                  </a:lnTo>
                  <a:lnTo>
                    <a:pt x="413" y="694"/>
                  </a:lnTo>
                  <a:lnTo>
                    <a:pt x="386" y="683"/>
                  </a:lnTo>
                  <a:lnTo>
                    <a:pt x="359" y="673"/>
                  </a:lnTo>
                  <a:lnTo>
                    <a:pt x="333" y="662"/>
                  </a:lnTo>
                  <a:lnTo>
                    <a:pt x="307" y="650"/>
                  </a:lnTo>
                  <a:lnTo>
                    <a:pt x="281" y="638"/>
                  </a:lnTo>
                  <a:lnTo>
                    <a:pt x="255" y="625"/>
                  </a:lnTo>
                  <a:lnTo>
                    <a:pt x="230" y="611"/>
                  </a:lnTo>
                  <a:lnTo>
                    <a:pt x="206" y="598"/>
                  </a:lnTo>
                  <a:lnTo>
                    <a:pt x="182" y="583"/>
                  </a:lnTo>
                  <a:lnTo>
                    <a:pt x="158" y="568"/>
                  </a:lnTo>
                  <a:lnTo>
                    <a:pt x="134" y="553"/>
                  </a:lnTo>
                  <a:lnTo>
                    <a:pt x="110" y="537"/>
                  </a:lnTo>
                  <a:lnTo>
                    <a:pt x="87" y="519"/>
                  </a:lnTo>
                  <a:lnTo>
                    <a:pt x="65" y="502"/>
                  </a:lnTo>
                  <a:lnTo>
                    <a:pt x="43" y="485"/>
                  </a:lnTo>
                  <a:lnTo>
                    <a:pt x="21" y="467"/>
                  </a:lnTo>
                  <a:lnTo>
                    <a:pt x="0" y="449"/>
                  </a:lnTo>
                  <a:lnTo>
                    <a:pt x="96" y="84"/>
                  </a:lnTo>
                  <a:lnTo>
                    <a:pt x="454" y="0"/>
                  </a:lnTo>
                  <a:lnTo>
                    <a:pt x="474" y="15"/>
                  </a:lnTo>
                  <a:lnTo>
                    <a:pt x="485" y="22"/>
                  </a:lnTo>
                  <a:lnTo>
                    <a:pt x="495" y="29"/>
                  </a:lnTo>
                  <a:lnTo>
                    <a:pt x="517" y="43"/>
                  </a:lnTo>
                  <a:lnTo>
                    <a:pt x="540" y="56"/>
                  </a:lnTo>
                  <a:lnTo>
                    <a:pt x="563" y="68"/>
                  </a:lnTo>
                  <a:lnTo>
                    <a:pt x="574" y="74"/>
                  </a:lnTo>
                  <a:lnTo>
                    <a:pt x="586" y="79"/>
                  </a:lnTo>
                  <a:lnTo>
                    <a:pt x="611" y="89"/>
                  </a:lnTo>
                  <a:lnTo>
                    <a:pt x="623" y="93"/>
                  </a:lnTo>
                  <a:lnTo>
                    <a:pt x="636" y="98"/>
                  </a:lnTo>
                  <a:lnTo>
                    <a:pt x="660" y="106"/>
                  </a:lnTo>
                  <a:lnTo>
                    <a:pt x="686" y="113"/>
                  </a:lnTo>
                  <a:lnTo>
                    <a:pt x="699" y="116"/>
                  </a:lnTo>
                  <a:lnTo>
                    <a:pt x="712" y="119"/>
                  </a:lnTo>
                  <a:lnTo>
                    <a:pt x="738" y="124"/>
                  </a:lnTo>
                  <a:lnTo>
                    <a:pt x="751" y="126"/>
                  </a:lnTo>
                  <a:lnTo>
                    <a:pt x="764" y="127"/>
                  </a:lnTo>
                  <a:lnTo>
                    <a:pt x="792" y="130"/>
                  </a:lnTo>
                  <a:lnTo>
                    <a:pt x="819" y="132"/>
                  </a:lnTo>
                  <a:lnTo>
                    <a:pt x="833" y="132"/>
                  </a:lnTo>
                  <a:lnTo>
                    <a:pt x="847" y="133"/>
                  </a:lnTo>
                  <a:lnTo>
                    <a:pt x="867" y="132"/>
                  </a:lnTo>
                  <a:lnTo>
                    <a:pt x="667" y="428"/>
                  </a:lnTo>
                  <a:lnTo>
                    <a:pt x="866" y="769"/>
                  </a:lnTo>
                  <a:close/>
                </a:path>
              </a:pathLst>
            </a:custGeom>
            <a:solidFill>
              <a:srgbClr val="B2D2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200" b="1" kern="0" dirty="0">
                  <a:solidFill>
                    <a:srgbClr val="000000"/>
                  </a:solidFill>
                  <a:latin typeface="Arial"/>
                  <a:ea typeface="宋体"/>
                </a:rPr>
                <a:t>中国老</a:t>
              </a:r>
              <a:r>
                <a:rPr lang="en-US" altLang="zh-CN" sz="1200" b="1" kern="0" dirty="0">
                  <a:solidFill>
                    <a:srgbClr val="000000"/>
                  </a:solidFill>
                  <a:latin typeface="Arial"/>
                  <a:ea typeface="宋体"/>
                </a:rPr>
                <a:t>          </a:t>
              </a:r>
              <a:r>
                <a:rPr lang="zh-CN" altLang="en-US" sz="1200" b="1" kern="0" dirty="0">
                  <a:solidFill>
                    <a:srgbClr val="000000"/>
                  </a:solidFill>
                  <a:latin typeface="Arial"/>
                  <a:ea typeface="宋体"/>
                </a:rPr>
                <a:t>朋友</a:t>
              </a:r>
            </a:p>
          </p:txBody>
        </p:sp>
        <p:sp>
          <p:nvSpPr>
            <p:cNvPr id="12" name="Freeform 42">
              <a:extLst>
                <a:ext uri="{FF2B5EF4-FFF2-40B4-BE49-F238E27FC236}">
                  <a16:creationId xmlns:a16="http://schemas.microsoft.com/office/drawing/2014/main" id="{E8115321-080C-47E0-B130-95F209B999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5" y="2514"/>
              <a:ext cx="831" cy="1000"/>
            </a:xfrm>
            <a:custGeom>
              <a:avLst/>
              <a:gdLst>
                <a:gd name="T0" fmla="*/ 641 w 831"/>
                <a:gd name="T1" fmla="*/ 195 h 1000"/>
                <a:gd name="T2" fmla="*/ 322 w 831"/>
                <a:gd name="T3" fmla="*/ 0 h 1000"/>
                <a:gd name="T4" fmla="*/ 0 w 831"/>
                <a:gd name="T5" fmla="*/ 194 h 1000"/>
                <a:gd name="T6" fmla="*/ 2 w 831"/>
                <a:gd name="T7" fmla="*/ 224 h 1000"/>
                <a:gd name="T8" fmla="*/ 6 w 831"/>
                <a:gd name="T9" fmla="*/ 253 h 1000"/>
                <a:gd name="T10" fmla="*/ 10 w 831"/>
                <a:gd name="T11" fmla="*/ 282 h 1000"/>
                <a:gd name="T12" fmla="*/ 15 w 831"/>
                <a:gd name="T13" fmla="*/ 310 h 1000"/>
                <a:gd name="T14" fmla="*/ 20 w 831"/>
                <a:gd name="T15" fmla="*/ 340 h 1000"/>
                <a:gd name="T16" fmla="*/ 26 w 831"/>
                <a:gd name="T17" fmla="*/ 368 h 1000"/>
                <a:gd name="T18" fmla="*/ 33 w 831"/>
                <a:gd name="T19" fmla="*/ 396 h 1000"/>
                <a:gd name="T20" fmla="*/ 40 w 831"/>
                <a:gd name="T21" fmla="*/ 423 h 1000"/>
                <a:gd name="T22" fmla="*/ 48 w 831"/>
                <a:gd name="T23" fmla="*/ 451 h 1000"/>
                <a:gd name="T24" fmla="*/ 56 w 831"/>
                <a:gd name="T25" fmla="*/ 478 h 1000"/>
                <a:gd name="T26" fmla="*/ 65 w 831"/>
                <a:gd name="T27" fmla="*/ 506 h 1000"/>
                <a:gd name="T28" fmla="*/ 76 w 831"/>
                <a:gd name="T29" fmla="*/ 533 h 1000"/>
                <a:gd name="T30" fmla="*/ 86 w 831"/>
                <a:gd name="T31" fmla="*/ 559 h 1000"/>
                <a:gd name="T32" fmla="*/ 97 w 831"/>
                <a:gd name="T33" fmla="*/ 585 h 1000"/>
                <a:gd name="T34" fmla="*/ 108 w 831"/>
                <a:gd name="T35" fmla="*/ 611 h 1000"/>
                <a:gd name="T36" fmla="*/ 120 w 831"/>
                <a:gd name="T37" fmla="*/ 636 h 1000"/>
                <a:gd name="T38" fmla="*/ 133 w 831"/>
                <a:gd name="T39" fmla="*/ 663 h 1000"/>
                <a:gd name="T40" fmla="*/ 146 w 831"/>
                <a:gd name="T41" fmla="*/ 687 h 1000"/>
                <a:gd name="T42" fmla="*/ 159 w 831"/>
                <a:gd name="T43" fmla="*/ 712 h 1000"/>
                <a:gd name="T44" fmla="*/ 173 w 831"/>
                <a:gd name="T45" fmla="*/ 736 h 1000"/>
                <a:gd name="T46" fmla="*/ 188 w 831"/>
                <a:gd name="T47" fmla="*/ 760 h 1000"/>
                <a:gd name="T48" fmla="*/ 203 w 831"/>
                <a:gd name="T49" fmla="*/ 783 h 1000"/>
                <a:gd name="T50" fmla="*/ 218 w 831"/>
                <a:gd name="T51" fmla="*/ 808 h 1000"/>
                <a:gd name="T52" fmla="*/ 234 w 831"/>
                <a:gd name="T53" fmla="*/ 830 h 1000"/>
                <a:gd name="T54" fmla="*/ 252 w 831"/>
                <a:gd name="T55" fmla="*/ 853 h 1000"/>
                <a:gd name="T56" fmla="*/ 269 w 831"/>
                <a:gd name="T57" fmla="*/ 875 h 1000"/>
                <a:gd name="T58" fmla="*/ 286 w 831"/>
                <a:gd name="T59" fmla="*/ 897 h 1000"/>
                <a:gd name="T60" fmla="*/ 304 w 831"/>
                <a:gd name="T61" fmla="*/ 918 h 1000"/>
                <a:gd name="T62" fmla="*/ 323 w 831"/>
                <a:gd name="T63" fmla="*/ 939 h 1000"/>
                <a:gd name="T64" fmla="*/ 342 w 831"/>
                <a:gd name="T65" fmla="*/ 959 h 1000"/>
                <a:gd name="T66" fmla="*/ 361 w 831"/>
                <a:gd name="T67" fmla="*/ 980 h 1000"/>
                <a:gd name="T68" fmla="*/ 381 w 831"/>
                <a:gd name="T69" fmla="*/ 1000 h 1000"/>
                <a:gd name="T70" fmla="*/ 479 w 831"/>
                <a:gd name="T71" fmla="*/ 619 h 1000"/>
                <a:gd name="T72" fmla="*/ 831 w 831"/>
                <a:gd name="T73" fmla="*/ 550 h 1000"/>
                <a:gd name="T74" fmla="*/ 813 w 831"/>
                <a:gd name="T75" fmla="*/ 532 h 1000"/>
                <a:gd name="T76" fmla="*/ 796 w 831"/>
                <a:gd name="T77" fmla="*/ 514 h 1000"/>
                <a:gd name="T78" fmla="*/ 780 w 831"/>
                <a:gd name="T79" fmla="*/ 495 h 1000"/>
                <a:gd name="T80" fmla="*/ 764 w 831"/>
                <a:gd name="T81" fmla="*/ 474 h 1000"/>
                <a:gd name="T82" fmla="*/ 749 w 831"/>
                <a:gd name="T83" fmla="*/ 454 h 1000"/>
                <a:gd name="T84" fmla="*/ 735 w 831"/>
                <a:gd name="T85" fmla="*/ 433 h 1000"/>
                <a:gd name="T86" fmla="*/ 722 w 831"/>
                <a:gd name="T87" fmla="*/ 411 h 1000"/>
                <a:gd name="T88" fmla="*/ 708 w 831"/>
                <a:gd name="T89" fmla="*/ 389 h 1000"/>
                <a:gd name="T90" fmla="*/ 696 w 831"/>
                <a:gd name="T91" fmla="*/ 367 h 1000"/>
                <a:gd name="T92" fmla="*/ 686 w 831"/>
                <a:gd name="T93" fmla="*/ 344 h 1000"/>
                <a:gd name="T94" fmla="*/ 676 w 831"/>
                <a:gd name="T95" fmla="*/ 319 h 1000"/>
                <a:gd name="T96" fmla="*/ 667 w 831"/>
                <a:gd name="T97" fmla="*/ 295 h 1000"/>
                <a:gd name="T98" fmla="*/ 659 w 831"/>
                <a:gd name="T99" fmla="*/ 270 h 1000"/>
                <a:gd name="T100" fmla="*/ 652 w 831"/>
                <a:gd name="T101" fmla="*/ 246 h 1000"/>
                <a:gd name="T102" fmla="*/ 649 w 831"/>
                <a:gd name="T103" fmla="*/ 233 h 1000"/>
                <a:gd name="T104" fmla="*/ 646 w 831"/>
                <a:gd name="T105" fmla="*/ 220 h 1000"/>
                <a:gd name="T106" fmla="*/ 641 w 831"/>
                <a:gd name="T107" fmla="*/ 195 h 1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31" h="1000">
                  <a:moveTo>
                    <a:pt x="641" y="195"/>
                  </a:moveTo>
                  <a:lnTo>
                    <a:pt x="322" y="0"/>
                  </a:lnTo>
                  <a:lnTo>
                    <a:pt x="0" y="194"/>
                  </a:lnTo>
                  <a:lnTo>
                    <a:pt x="2" y="224"/>
                  </a:lnTo>
                  <a:lnTo>
                    <a:pt x="6" y="253"/>
                  </a:lnTo>
                  <a:lnTo>
                    <a:pt x="10" y="282"/>
                  </a:lnTo>
                  <a:lnTo>
                    <a:pt x="15" y="310"/>
                  </a:lnTo>
                  <a:lnTo>
                    <a:pt x="20" y="340"/>
                  </a:lnTo>
                  <a:lnTo>
                    <a:pt x="26" y="368"/>
                  </a:lnTo>
                  <a:lnTo>
                    <a:pt x="33" y="396"/>
                  </a:lnTo>
                  <a:lnTo>
                    <a:pt x="40" y="423"/>
                  </a:lnTo>
                  <a:lnTo>
                    <a:pt x="48" y="451"/>
                  </a:lnTo>
                  <a:lnTo>
                    <a:pt x="56" y="478"/>
                  </a:lnTo>
                  <a:lnTo>
                    <a:pt x="65" y="506"/>
                  </a:lnTo>
                  <a:lnTo>
                    <a:pt x="76" y="533"/>
                  </a:lnTo>
                  <a:lnTo>
                    <a:pt x="86" y="559"/>
                  </a:lnTo>
                  <a:lnTo>
                    <a:pt x="97" y="585"/>
                  </a:lnTo>
                  <a:lnTo>
                    <a:pt x="108" y="611"/>
                  </a:lnTo>
                  <a:lnTo>
                    <a:pt x="120" y="636"/>
                  </a:lnTo>
                  <a:lnTo>
                    <a:pt x="133" y="663"/>
                  </a:lnTo>
                  <a:lnTo>
                    <a:pt x="146" y="687"/>
                  </a:lnTo>
                  <a:lnTo>
                    <a:pt x="159" y="712"/>
                  </a:lnTo>
                  <a:lnTo>
                    <a:pt x="173" y="736"/>
                  </a:lnTo>
                  <a:lnTo>
                    <a:pt x="188" y="760"/>
                  </a:lnTo>
                  <a:lnTo>
                    <a:pt x="203" y="783"/>
                  </a:lnTo>
                  <a:lnTo>
                    <a:pt x="218" y="808"/>
                  </a:lnTo>
                  <a:lnTo>
                    <a:pt x="234" y="830"/>
                  </a:lnTo>
                  <a:lnTo>
                    <a:pt x="252" y="853"/>
                  </a:lnTo>
                  <a:lnTo>
                    <a:pt x="269" y="875"/>
                  </a:lnTo>
                  <a:lnTo>
                    <a:pt x="286" y="897"/>
                  </a:lnTo>
                  <a:lnTo>
                    <a:pt x="304" y="918"/>
                  </a:lnTo>
                  <a:lnTo>
                    <a:pt x="323" y="939"/>
                  </a:lnTo>
                  <a:lnTo>
                    <a:pt x="342" y="959"/>
                  </a:lnTo>
                  <a:lnTo>
                    <a:pt x="361" y="980"/>
                  </a:lnTo>
                  <a:lnTo>
                    <a:pt x="381" y="1000"/>
                  </a:lnTo>
                  <a:lnTo>
                    <a:pt x="479" y="619"/>
                  </a:lnTo>
                  <a:lnTo>
                    <a:pt x="831" y="550"/>
                  </a:lnTo>
                  <a:lnTo>
                    <a:pt x="813" y="532"/>
                  </a:lnTo>
                  <a:lnTo>
                    <a:pt x="796" y="514"/>
                  </a:lnTo>
                  <a:lnTo>
                    <a:pt x="780" y="495"/>
                  </a:lnTo>
                  <a:lnTo>
                    <a:pt x="764" y="474"/>
                  </a:lnTo>
                  <a:lnTo>
                    <a:pt x="749" y="454"/>
                  </a:lnTo>
                  <a:lnTo>
                    <a:pt x="735" y="433"/>
                  </a:lnTo>
                  <a:lnTo>
                    <a:pt x="722" y="411"/>
                  </a:lnTo>
                  <a:lnTo>
                    <a:pt x="708" y="389"/>
                  </a:lnTo>
                  <a:lnTo>
                    <a:pt x="696" y="367"/>
                  </a:lnTo>
                  <a:lnTo>
                    <a:pt x="686" y="344"/>
                  </a:lnTo>
                  <a:lnTo>
                    <a:pt x="676" y="319"/>
                  </a:lnTo>
                  <a:lnTo>
                    <a:pt x="667" y="295"/>
                  </a:lnTo>
                  <a:lnTo>
                    <a:pt x="659" y="270"/>
                  </a:lnTo>
                  <a:lnTo>
                    <a:pt x="652" y="246"/>
                  </a:lnTo>
                  <a:lnTo>
                    <a:pt x="649" y="233"/>
                  </a:lnTo>
                  <a:lnTo>
                    <a:pt x="646" y="220"/>
                  </a:lnTo>
                  <a:lnTo>
                    <a:pt x="641" y="195"/>
                  </a:lnTo>
                  <a:close/>
                </a:path>
              </a:pathLst>
            </a:custGeom>
            <a:solidFill>
              <a:srgbClr val="B2D2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200" b="1" kern="0" dirty="0">
                  <a:solidFill>
                    <a:srgbClr val="000000"/>
                  </a:solidFill>
                  <a:latin typeface="Arial"/>
                  <a:ea typeface="宋体"/>
                </a:rPr>
                <a:t>      </a:t>
              </a:r>
              <a:r>
                <a:rPr lang="zh-CN" altLang="en-US" sz="1200" b="1" kern="0" dirty="0">
                  <a:solidFill>
                    <a:srgbClr val="000000"/>
                  </a:solidFill>
                  <a:latin typeface="Arial"/>
                  <a:ea typeface="宋体"/>
                </a:rPr>
                <a:t>法律</a:t>
              </a:r>
            </a:p>
          </p:txBody>
        </p:sp>
        <p:sp>
          <p:nvSpPr>
            <p:cNvPr id="13" name="Freeform 43">
              <a:extLst>
                <a:ext uri="{FF2B5EF4-FFF2-40B4-BE49-F238E27FC236}">
                  <a16:creationId xmlns:a16="http://schemas.microsoft.com/office/drawing/2014/main" id="{B7A9769D-A15B-4CFF-93F9-2BF386FA9E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0" y="1772"/>
              <a:ext cx="754" cy="872"/>
            </a:xfrm>
            <a:custGeom>
              <a:avLst/>
              <a:gdLst>
                <a:gd name="T0" fmla="*/ 335 w 754"/>
                <a:gd name="T1" fmla="*/ 675 h 872"/>
                <a:gd name="T2" fmla="*/ 637 w 754"/>
                <a:gd name="T3" fmla="*/ 849 h 872"/>
                <a:gd name="T4" fmla="*/ 637 w 754"/>
                <a:gd name="T5" fmla="*/ 826 h 872"/>
                <a:gd name="T6" fmla="*/ 638 w 754"/>
                <a:gd name="T7" fmla="*/ 787 h 872"/>
                <a:gd name="T8" fmla="*/ 641 w 754"/>
                <a:gd name="T9" fmla="*/ 750 h 872"/>
                <a:gd name="T10" fmla="*/ 645 w 754"/>
                <a:gd name="T11" fmla="*/ 724 h 872"/>
                <a:gd name="T12" fmla="*/ 651 w 754"/>
                <a:gd name="T13" fmla="*/ 687 h 872"/>
                <a:gd name="T14" fmla="*/ 660 w 754"/>
                <a:gd name="T15" fmla="*/ 651 h 872"/>
                <a:gd name="T16" fmla="*/ 675 w 754"/>
                <a:gd name="T17" fmla="*/ 605 h 872"/>
                <a:gd name="T18" fmla="*/ 694 w 754"/>
                <a:gd name="T19" fmla="*/ 559 h 872"/>
                <a:gd name="T20" fmla="*/ 710 w 754"/>
                <a:gd name="T21" fmla="*/ 527 h 872"/>
                <a:gd name="T22" fmla="*/ 722 w 754"/>
                <a:gd name="T23" fmla="*/ 506 h 872"/>
                <a:gd name="T24" fmla="*/ 734 w 754"/>
                <a:gd name="T25" fmla="*/ 485 h 872"/>
                <a:gd name="T26" fmla="*/ 747 w 754"/>
                <a:gd name="T27" fmla="*/ 465 h 872"/>
                <a:gd name="T28" fmla="*/ 665 w 754"/>
                <a:gd name="T29" fmla="*/ 91 h 872"/>
                <a:gd name="T30" fmla="*/ 285 w 754"/>
                <a:gd name="T31" fmla="*/ 21 h 872"/>
                <a:gd name="T32" fmla="*/ 252 w 754"/>
                <a:gd name="T33" fmla="*/ 64 h 872"/>
                <a:gd name="T34" fmla="*/ 219 w 754"/>
                <a:gd name="T35" fmla="*/ 109 h 872"/>
                <a:gd name="T36" fmla="*/ 190 w 754"/>
                <a:gd name="T37" fmla="*/ 155 h 872"/>
                <a:gd name="T38" fmla="*/ 162 w 754"/>
                <a:gd name="T39" fmla="*/ 202 h 872"/>
                <a:gd name="T40" fmla="*/ 136 w 754"/>
                <a:gd name="T41" fmla="*/ 251 h 872"/>
                <a:gd name="T42" fmla="*/ 112 w 754"/>
                <a:gd name="T43" fmla="*/ 301 h 872"/>
                <a:gd name="T44" fmla="*/ 91 w 754"/>
                <a:gd name="T45" fmla="*/ 352 h 872"/>
                <a:gd name="T46" fmla="*/ 71 w 754"/>
                <a:gd name="T47" fmla="*/ 404 h 872"/>
                <a:gd name="T48" fmla="*/ 53 w 754"/>
                <a:gd name="T49" fmla="*/ 458 h 872"/>
                <a:gd name="T50" fmla="*/ 39 w 754"/>
                <a:gd name="T51" fmla="*/ 512 h 872"/>
                <a:gd name="T52" fmla="*/ 26 w 754"/>
                <a:gd name="T53" fmla="*/ 567 h 872"/>
                <a:gd name="T54" fmla="*/ 16 w 754"/>
                <a:gd name="T55" fmla="*/ 623 h 872"/>
                <a:gd name="T56" fmla="*/ 8 w 754"/>
                <a:gd name="T57" fmla="*/ 680 h 872"/>
                <a:gd name="T58" fmla="*/ 3 w 754"/>
                <a:gd name="T59" fmla="*/ 737 h 872"/>
                <a:gd name="T60" fmla="*/ 0 w 754"/>
                <a:gd name="T61" fmla="*/ 796 h 872"/>
                <a:gd name="T62" fmla="*/ 0 w 754"/>
                <a:gd name="T63" fmla="*/ 837 h 872"/>
                <a:gd name="T64" fmla="*/ 3 w 754"/>
                <a:gd name="T65" fmla="*/ 871 h 8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54" h="872">
                  <a:moveTo>
                    <a:pt x="3" y="871"/>
                  </a:moveTo>
                  <a:lnTo>
                    <a:pt x="335" y="675"/>
                  </a:lnTo>
                  <a:lnTo>
                    <a:pt x="639" y="872"/>
                  </a:lnTo>
                  <a:lnTo>
                    <a:pt x="637" y="849"/>
                  </a:lnTo>
                  <a:lnTo>
                    <a:pt x="637" y="837"/>
                  </a:lnTo>
                  <a:lnTo>
                    <a:pt x="637" y="826"/>
                  </a:lnTo>
                  <a:lnTo>
                    <a:pt x="637" y="800"/>
                  </a:lnTo>
                  <a:lnTo>
                    <a:pt x="638" y="787"/>
                  </a:lnTo>
                  <a:lnTo>
                    <a:pt x="639" y="775"/>
                  </a:lnTo>
                  <a:lnTo>
                    <a:pt x="641" y="750"/>
                  </a:lnTo>
                  <a:lnTo>
                    <a:pt x="643" y="736"/>
                  </a:lnTo>
                  <a:lnTo>
                    <a:pt x="645" y="724"/>
                  </a:lnTo>
                  <a:lnTo>
                    <a:pt x="649" y="699"/>
                  </a:lnTo>
                  <a:lnTo>
                    <a:pt x="651" y="687"/>
                  </a:lnTo>
                  <a:lnTo>
                    <a:pt x="654" y="675"/>
                  </a:lnTo>
                  <a:lnTo>
                    <a:pt x="660" y="651"/>
                  </a:lnTo>
                  <a:lnTo>
                    <a:pt x="667" y="628"/>
                  </a:lnTo>
                  <a:lnTo>
                    <a:pt x="675" y="605"/>
                  </a:lnTo>
                  <a:lnTo>
                    <a:pt x="684" y="581"/>
                  </a:lnTo>
                  <a:lnTo>
                    <a:pt x="694" y="559"/>
                  </a:lnTo>
                  <a:lnTo>
                    <a:pt x="704" y="537"/>
                  </a:lnTo>
                  <a:lnTo>
                    <a:pt x="710" y="527"/>
                  </a:lnTo>
                  <a:lnTo>
                    <a:pt x="715" y="516"/>
                  </a:lnTo>
                  <a:lnTo>
                    <a:pt x="722" y="506"/>
                  </a:lnTo>
                  <a:lnTo>
                    <a:pt x="728" y="495"/>
                  </a:lnTo>
                  <a:lnTo>
                    <a:pt x="734" y="485"/>
                  </a:lnTo>
                  <a:lnTo>
                    <a:pt x="741" y="475"/>
                  </a:lnTo>
                  <a:lnTo>
                    <a:pt x="747" y="465"/>
                  </a:lnTo>
                  <a:lnTo>
                    <a:pt x="754" y="455"/>
                  </a:lnTo>
                  <a:lnTo>
                    <a:pt x="665" y="91"/>
                  </a:lnTo>
                  <a:lnTo>
                    <a:pt x="302" y="0"/>
                  </a:lnTo>
                  <a:lnTo>
                    <a:pt x="285" y="21"/>
                  </a:lnTo>
                  <a:lnTo>
                    <a:pt x="268" y="42"/>
                  </a:lnTo>
                  <a:lnTo>
                    <a:pt x="252" y="64"/>
                  </a:lnTo>
                  <a:lnTo>
                    <a:pt x="235" y="86"/>
                  </a:lnTo>
                  <a:lnTo>
                    <a:pt x="219" y="109"/>
                  </a:lnTo>
                  <a:lnTo>
                    <a:pt x="204" y="132"/>
                  </a:lnTo>
                  <a:lnTo>
                    <a:pt x="190" y="155"/>
                  </a:lnTo>
                  <a:lnTo>
                    <a:pt x="175" y="178"/>
                  </a:lnTo>
                  <a:lnTo>
                    <a:pt x="162" y="202"/>
                  </a:lnTo>
                  <a:lnTo>
                    <a:pt x="149" y="226"/>
                  </a:lnTo>
                  <a:lnTo>
                    <a:pt x="136" y="251"/>
                  </a:lnTo>
                  <a:lnTo>
                    <a:pt x="124" y="276"/>
                  </a:lnTo>
                  <a:lnTo>
                    <a:pt x="112" y="301"/>
                  </a:lnTo>
                  <a:lnTo>
                    <a:pt x="101" y="326"/>
                  </a:lnTo>
                  <a:lnTo>
                    <a:pt x="91" y="352"/>
                  </a:lnTo>
                  <a:lnTo>
                    <a:pt x="81" y="378"/>
                  </a:lnTo>
                  <a:lnTo>
                    <a:pt x="71" y="404"/>
                  </a:lnTo>
                  <a:lnTo>
                    <a:pt x="62" y="431"/>
                  </a:lnTo>
                  <a:lnTo>
                    <a:pt x="53" y="458"/>
                  </a:lnTo>
                  <a:lnTo>
                    <a:pt x="46" y="485"/>
                  </a:lnTo>
                  <a:lnTo>
                    <a:pt x="39" y="512"/>
                  </a:lnTo>
                  <a:lnTo>
                    <a:pt x="32" y="539"/>
                  </a:lnTo>
                  <a:lnTo>
                    <a:pt x="26" y="567"/>
                  </a:lnTo>
                  <a:lnTo>
                    <a:pt x="21" y="595"/>
                  </a:lnTo>
                  <a:lnTo>
                    <a:pt x="16" y="623"/>
                  </a:lnTo>
                  <a:lnTo>
                    <a:pt x="12" y="652"/>
                  </a:lnTo>
                  <a:lnTo>
                    <a:pt x="8" y="680"/>
                  </a:lnTo>
                  <a:lnTo>
                    <a:pt x="5" y="709"/>
                  </a:lnTo>
                  <a:lnTo>
                    <a:pt x="3" y="737"/>
                  </a:lnTo>
                  <a:lnTo>
                    <a:pt x="1" y="767"/>
                  </a:lnTo>
                  <a:lnTo>
                    <a:pt x="0" y="796"/>
                  </a:lnTo>
                  <a:lnTo>
                    <a:pt x="0" y="826"/>
                  </a:lnTo>
                  <a:lnTo>
                    <a:pt x="0" y="837"/>
                  </a:lnTo>
                  <a:lnTo>
                    <a:pt x="1" y="848"/>
                  </a:lnTo>
                  <a:lnTo>
                    <a:pt x="3" y="871"/>
                  </a:lnTo>
                  <a:close/>
                </a:path>
              </a:pathLst>
            </a:custGeom>
            <a:solidFill>
              <a:srgbClr val="B2D2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1200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1200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kern="0" dirty="0">
                  <a:solidFill>
                    <a:srgbClr val="000000"/>
                  </a:solidFill>
                  <a:latin typeface="Arial"/>
                  <a:ea typeface="宋体"/>
                </a:rPr>
                <a:t>   </a:t>
              </a:r>
              <a:r>
                <a:rPr lang="zh-CN" altLang="en-US" sz="1200" b="1" kern="0" dirty="0">
                  <a:solidFill>
                    <a:srgbClr val="000000"/>
                  </a:solidFill>
                  <a:latin typeface="Arial"/>
                  <a:ea typeface="宋体"/>
                </a:rPr>
                <a:t>学术</a:t>
              </a:r>
              <a:endParaRPr lang="en-US" altLang="zh-CN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975" b="1" kern="0" dirty="0">
                  <a:solidFill>
                    <a:srgbClr val="000000"/>
                  </a:solidFill>
                  <a:latin typeface="Arial"/>
                  <a:ea typeface="宋体"/>
                </a:rPr>
                <a:t>   </a:t>
              </a:r>
              <a:endParaRPr lang="zh-CN" altLang="en-US" sz="975" b="1" kern="0" dirty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CA721AD-86A4-4A71-940F-12D63DE07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48" y="1707405"/>
            <a:ext cx="1157915" cy="868436"/>
          </a:xfrm>
          <a:prstGeom prst="rect">
            <a:avLst/>
          </a:prstGeom>
        </p:spPr>
      </p:pic>
      <p:sp>
        <p:nvSpPr>
          <p:cNvPr id="16" name="矩形 5">
            <a:extLst>
              <a:ext uri="{FF2B5EF4-FFF2-40B4-BE49-F238E27FC236}">
                <a16:creationId xmlns:a16="http://schemas.microsoft.com/office/drawing/2014/main" id="{BECCD12E-6BBB-417C-8C20-F8203ED92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7476" y="1054931"/>
            <a:ext cx="2045683" cy="1754326"/>
          </a:xfrm>
          <a:prstGeom prst="rect">
            <a:avLst/>
          </a:prstGeom>
          <a:noFill/>
          <a:ln w="412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indent="-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27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形成“社会共识” ，围追堵截中国</a:t>
            </a:r>
            <a:endParaRPr lang="zh-CN" altLang="en-US" sz="27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箭头: 虚尾 17">
            <a:extLst>
              <a:ext uri="{FF2B5EF4-FFF2-40B4-BE49-F238E27FC236}">
                <a16:creationId xmlns:a16="http://schemas.microsoft.com/office/drawing/2014/main" id="{19D8E923-CFF3-4E9D-9B0B-F27F1826D353}"/>
              </a:ext>
            </a:extLst>
          </p:cNvPr>
          <p:cNvSpPr/>
          <p:nvPr/>
        </p:nvSpPr>
        <p:spPr>
          <a:xfrm>
            <a:off x="4030276" y="1260881"/>
            <a:ext cx="1257866" cy="12351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B7CA216-2A97-42F9-9445-9B31EC0B0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662" y="3260181"/>
            <a:ext cx="6308337" cy="364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364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A3F353-C42A-4C45-8CEB-71807717E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968"/>
            <a:ext cx="9144000" cy="844154"/>
          </a:xfrm>
        </p:spPr>
        <p:txBody>
          <a:bodyPr/>
          <a:lstStyle/>
          <a:p>
            <a:pPr>
              <a:defRPr/>
            </a:pPr>
            <a:b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（七）价值链低端锁定</a:t>
            </a:r>
            <a:b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zh-CN" altLang="en-US" dirty="0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D3E5903-E831-40AB-95AC-7F0C5FC9BC70}"/>
              </a:ext>
            </a:extLst>
          </p:cNvPr>
          <p:cNvSpPr>
            <a:spLocks/>
          </p:cNvSpPr>
          <p:nvPr/>
        </p:nvSpPr>
        <p:spPr bwMode="auto">
          <a:xfrm>
            <a:off x="1331118" y="2834880"/>
            <a:ext cx="6625257" cy="2538336"/>
          </a:xfrm>
          <a:custGeom>
            <a:avLst/>
            <a:gdLst>
              <a:gd name="T0" fmla="*/ 0 w 5424"/>
              <a:gd name="T1" fmla="*/ 2147483646 h 1488"/>
              <a:gd name="T2" fmla="*/ 0 w 5424"/>
              <a:gd name="T3" fmla="*/ 2147483646 h 1488"/>
              <a:gd name="T4" fmla="*/ 2147483646 w 5424"/>
              <a:gd name="T5" fmla="*/ 2147483646 h 1488"/>
              <a:gd name="T6" fmla="*/ 2147483646 w 5424"/>
              <a:gd name="T7" fmla="*/ 2147483646 h 1488"/>
              <a:gd name="T8" fmla="*/ 2147483646 w 5424"/>
              <a:gd name="T9" fmla="*/ 2147483646 h 1488"/>
              <a:gd name="T10" fmla="*/ 2147483646 w 5424"/>
              <a:gd name="T11" fmla="*/ 2147483646 h 1488"/>
              <a:gd name="T12" fmla="*/ 2147483646 w 5424"/>
              <a:gd name="T13" fmla="*/ 2147483646 h 1488"/>
              <a:gd name="T14" fmla="*/ 2147483646 w 5424"/>
              <a:gd name="T15" fmla="*/ 2147483646 h 1488"/>
              <a:gd name="T16" fmla="*/ 2147483646 w 5424"/>
              <a:gd name="T17" fmla="*/ 2147483646 h 1488"/>
              <a:gd name="T18" fmla="*/ 2147483646 w 5424"/>
              <a:gd name="T19" fmla="*/ 0 h 1488"/>
              <a:gd name="T20" fmla="*/ 2147483646 w 5424"/>
              <a:gd name="T21" fmla="*/ 0 h 1488"/>
              <a:gd name="T22" fmla="*/ 2147483646 w 5424"/>
              <a:gd name="T23" fmla="*/ 2147483646 h 1488"/>
              <a:gd name="T24" fmla="*/ 2147483646 w 5424"/>
              <a:gd name="T25" fmla="*/ 2147483646 h 1488"/>
              <a:gd name="T26" fmla="*/ 2147483646 w 5424"/>
              <a:gd name="T27" fmla="*/ 2147483646 h 1488"/>
              <a:gd name="T28" fmla="*/ 2147483646 w 5424"/>
              <a:gd name="T29" fmla="*/ 2147483646 h 1488"/>
              <a:gd name="T30" fmla="*/ 2147483646 w 5424"/>
              <a:gd name="T31" fmla="*/ 2147483646 h 1488"/>
              <a:gd name="T32" fmla="*/ 0 w 5424"/>
              <a:gd name="T33" fmla="*/ 2147483646 h 148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424"/>
              <a:gd name="T52" fmla="*/ 0 h 1488"/>
              <a:gd name="T53" fmla="*/ 5424 w 5424"/>
              <a:gd name="T54" fmla="*/ 1488 h 148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424" h="1488">
                <a:moveTo>
                  <a:pt x="0" y="1440"/>
                </a:moveTo>
                <a:lnTo>
                  <a:pt x="0" y="1488"/>
                </a:lnTo>
                <a:lnTo>
                  <a:pt x="1152" y="1488"/>
                </a:lnTo>
                <a:lnTo>
                  <a:pt x="1392" y="1008"/>
                </a:lnTo>
                <a:lnTo>
                  <a:pt x="2544" y="1008"/>
                </a:lnTo>
                <a:lnTo>
                  <a:pt x="2832" y="528"/>
                </a:lnTo>
                <a:lnTo>
                  <a:pt x="3984" y="528"/>
                </a:lnTo>
                <a:lnTo>
                  <a:pt x="4272" y="48"/>
                </a:lnTo>
                <a:lnTo>
                  <a:pt x="5424" y="48"/>
                </a:lnTo>
                <a:lnTo>
                  <a:pt x="5424" y="0"/>
                </a:lnTo>
                <a:lnTo>
                  <a:pt x="4272" y="0"/>
                </a:lnTo>
                <a:lnTo>
                  <a:pt x="3984" y="480"/>
                </a:lnTo>
                <a:lnTo>
                  <a:pt x="2832" y="480"/>
                </a:lnTo>
                <a:lnTo>
                  <a:pt x="2544" y="960"/>
                </a:lnTo>
                <a:lnTo>
                  <a:pt x="1392" y="960"/>
                </a:lnTo>
                <a:lnTo>
                  <a:pt x="1152" y="1440"/>
                </a:lnTo>
                <a:lnTo>
                  <a:pt x="0" y="1440"/>
                </a:lnTo>
                <a:close/>
              </a:path>
            </a:pathLst>
          </a:custGeom>
          <a:gradFill rotWithShape="1">
            <a:gsLst>
              <a:gs pos="0">
                <a:srgbClr val="518CD3"/>
              </a:gs>
              <a:gs pos="100000">
                <a:srgbClr val="A0C1E7"/>
              </a:gs>
            </a:gsLst>
            <a:path path="rect">
              <a:fillToRect l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137220" name="文本框 13">
            <a:extLst>
              <a:ext uri="{FF2B5EF4-FFF2-40B4-BE49-F238E27FC236}">
                <a16:creationId xmlns:a16="http://schemas.microsoft.com/office/drawing/2014/main" id="{AC335066-46A1-4E2A-8E6D-F2761BC31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517" y="2503885"/>
            <a:ext cx="2501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zh-CN" altLang="en-US" sz="1350" dirty="0">
                <a:solidFill>
                  <a:srgbClr val="000000"/>
                </a:solidFill>
              </a:rPr>
              <a:t> </a:t>
            </a:r>
            <a:r>
              <a:rPr lang="zh-CN" altLang="en-US" sz="1800" b="1" dirty="0">
                <a:solidFill>
                  <a:srgbClr val="000000"/>
                </a:solidFill>
              </a:rPr>
              <a:t>全球科技创新中心</a:t>
            </a:r>
            <a:endParaRPr lang="zh-CN" altLang="en-US" sz="1350" b="1" dirty="0">
              <a:solidFill>
                <a:srgbClr val="000000"/>
              </a:solidFill>
            </a:endParaRPr>
          </a:p>
        </p:txBody>
      </p:sp>
      <p:pic>
        <p:nvPicPr>
          <p:cNvPr id="137221" name="图片 15">
            <a:extLst>
              <a:ext uri="{FF2B5EF4-FFF2-40B4-BE49-F238E27FC236}">
                <a16:creationId xmlns:a16="http://schemas.microsoft.com/office/drawing/2014/main" id="{0784B4A8-ECD4-43C9-A475-90B32F664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7" b="18742"/>
          <a:stretch>
            <a:fillRect/>
          </a:stretch>
        </p:blipFill>
        <p:spPr bwMode="auto">
          <a:xfrm>
            <a:off x="6686144" y="3065612"/>
            <a:ext cx="1111479" cy="69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2" name="文本框 16">
            <a:extLst>
              <a:ext uri="{FF2B5EF4-FFF2-40B4-BE49-F238E27FC236}">
                <a16:creationId xmlns:a16="http://schemas.microsoft.com/office/drawing/2014/main" id="{E6FE5AE2-08BC-444C-A7DD-C48B9CB1C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916" y="3112293"/>
            <a:ext cx="16512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zh-CN" altLang="en-US" sz="1800" b="1" dirty="0">
                <a:solidFill>
                  <a:srgbClr val="000000"/>
                </a:solidFill>
              </a:rPr>
              <a:t>高端制造领域</a:t>
            </a:r>
          </a:p>
        </p:txBody>
      </p:sp>
      <p:pic>
        <p:nvPicPr>
          <p:cNvPr id="137223" name="图片 19">
            <a:extLst>
              <a:ext uri="{FF2B5EF4-FFF2-40B4-BE49-F238E27FC236}">
                <a16:creationId xmlns:a16="http://schemas.microsoft.com/office/drawing/2014/main" id="{FC3BCA2F-2C3C-4D07-AFC2-CFFC79003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9" b="18761"/>
          <a:stretch>
            <a:fillRect/>
          </a:stretch>
        </p:blipFill>
        <p:spPr bwMode="auto">
          <a:xfrm>
            <a:off x="5490519" y="4075317"/>
            <a:ext cx="891020" cy="60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4" name="图片 20">
            <a:extLst>
              <a:ext uri="{FF2B5EF4-FFF2-40B4-BE49-F238E27FC236}">
                <a16:creationId xmlns:a16="http://schemas.microsoft.com/office/drawing/2014/main" id="{04DED83B-7803-4FA5-A006-F21899DD7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38" y="4075317"/>
            <a:ext cx="907860" cy="60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5" name="矩形 21">
            <a:extLst>
              <a:ext uri="{FF2B5EF4-FFF2-40B4-BE49-F238E27FC236}">
                <a16:creationId xmlns:a16="http://schemas.microsoft.com/office/drawing/2014/main" id="{5D870BE8-55F2-4347-9018-3A7FD96AD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786" y="3919589"/>
            <a:ext cx="18716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zh-CN" altLang="en-US" sz="1600" b="1" dirty="0">
                <a:solidFill>
                  <a:srgbClr val="FF0000"/>
                </a:solidFill>
              </a:rPr>
              <a:t>中低端制造领域</a:t>
            </a:r>
          </a:p>
        </p:txBody>
      </p:sp>
      <p:pic>
        <p:nvPicPr>
          <p:cNvPr id="137226" name="图片 22">
            <a:extLst>
              <a:ext uri="{FF2B5EF4-FFF2-40B4-BE49-F238E27FC236}">
                <a16:creationId xmlns:a16="http://schemas.microsoft.com/office/drawing/2014/main" id="{EDD07851-E704-4A12-A5C2-4A6BA884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7"/>
          <a:stretch>
            <a:fillRect/>
          </a:stretch>
        </p:blipFill>
        <p:spPr bwMode="auto">
          <a:xfrm>
            <a:off x="3079305" y="4762662"/>
            <a:ext cx="1282947" cy="78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7" name="矩形 24">
            <a:extLst>
              <a:ext uri="{FF2B5EF4-FFF2-40B4-BE49-F238E27FC236}">
                <a16:creationId xmlns:a16="http://schemas.microsoft.com/office/drawing/2014/main" id="{FB261E99-C09B-45B2-A16E-62F01C957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4455319"/>
            <a:ext cx="15483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zh-CN" altLang="en-US" sz="1800" b="1" dirty="0">
                <a:solidFill>
                  <a:srgbClr val="000000"/>
                </a:solidFill>
              </a:rPr>
              <a:t>资源输出国</a:t>
            </a:r>
          </a:p>
        </p:txBody>
      </p:sp>
      <p:pic>
        <p:nvPicPr>
          <p:cNvPr id="137228" name="图片 26">
            <a:extLst>
              <a:ext uri="{FF2B5EF4-FFF2-40B4-BE49-F238E27FC236}">
                <a16:creationId xmlns:a16="http://schemas.microsoft.com/office/drawing/2014/main" id="{BEE62F68-35D8-46BF-8717-5EAF5717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92" y="5464068"/>
            <a:ext cx="976755" cy="68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9" name="图片 27">
            <a:extLst>
              <a:ext uri="{FF2B5EF4-FFF2-40B4-BE49-F238E27FC236}">
                <a16:creationId xmlns:a16="http://schemas.microsoft.com/office/drawing/2014/main" id="{DC5254B2-D337-425F-9D1B-A1D053509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31" y="5464068"/>
            <a:ext cx="739455" cy="68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FDFF2B8-F0E4-4DAF-B5D4-3CC1C9311E34}"/>
              </a:ext>
            </a:extLst>
          </p:cNvPr>
          <p:cNvSpPr/>
          <p:nvPr/>
        </p:nvSpPr>
        <p:spPr>
          <a:xfrm>
            <a:off x="999744" y="1226792"/>
            <a:ext cx="5444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CN" altLang="en-US" sz="2400" b="1" dirty="0">
                <a:solidFill>
                  <a:srgbClr val="000000"/>
                </a:solidFill>
                <a:latin typeface="Arial"/>
                <a:ea typeface="宋体"/>
              </a:rPr>
              <a:t>中国制造处于世界第三梯队（苗圩）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459DD-A4D6-44A6-BFBF-8A4EB3546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60"/>
            <a:ext cx="9144000" cy="844216"/>
          </a:xfrm>
        </p:spPr>
        <p:txBody>
          <a:bodyPr/>
          <a:lstStyle/>
          <a:p>
            <a:pPr>
              <a:defRPr/>
            </a:pPr>
            <a:r>
              <a:rPr lang="zh-CN" altLang="zh-CN" dirty="0"/>
              <a:t>中国在全球价值链中呈现高参与度和低位势的特征</a:t>
            </a:r>
            <a:endParaRPr lang="zh-CN" altLang="en-US" dirty="0"/>
          </a:p>
        </p:txBody>
      </p:sp>
      <p:sp>
        <p:nvSpPr>
          <p:cNvPr id="133202" name="Rectangle 83">
            <a:extLst>
              <a:ext uri="{FF2B5EF4-FFF2-40B4-BE49-F238E27FC236}">
                <a16:creationId xmlns:a16="http://schemas.microsoft.com/office/drawing/2014/main" id="{2D82BE54-703E-4AB6-911B-4BF053A24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133203" name="Rectangle 85">
            <a:extLst>
              <a:ext uri="{FF2B5EF4-FFF2-40B4-BE49-F238E27FC236}">
                <a16:creationId xmlns:a16="http://schemas.microsoft.com/office/drawing/2014/main" id="{45A9ACFE-4E06-4A21-8744-3B9220B16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endParaRPr lang="zh-CN" altLang="en-US" sz="1350">
              <a:solidFill>
                <a:srgbClr val="000000"/>
              </a:solidFill>
            </a:endParaRP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7E5852AA-F8CE-4519-AC78-F53B0B74A2EF}"/>
              </a:ext>
            </a:extLst>
          </p:cNvPr>
          <p:cNvGraphicFramePr>
            <a:graphicFrameLocks noGrp="1"/>
          </p:cNvGraphicFramePr>
          <p:nvPr/>
        </p:nvGraphicFramePr>
        <p:xfrm>
          <a:off x="0" y="1480068"/>
          <a:ext cx="5577373" cy="4556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1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2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6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7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　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GVC-Position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世界排名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GVC-Participation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世界排名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农林牧渔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0.1585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39.2158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采掘业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0.0179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54.6776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食品、饮料及烟草制品业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0.1927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23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77.2681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11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纺织服装、皮革、鞋具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0.169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6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76.2399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木材和软木制品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-0.0287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47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74.8762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纸浆纸张、印刷出版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-0.0668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48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78.453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焦炭、精制石油产品和核燃料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-0.0999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29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81.8697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33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化学及化工产品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-0.0447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82.7364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塑料及橡胶制品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-0.0274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33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73.3613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非金属制品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0.0620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21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68.2368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11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基本金属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0.1743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8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76.4749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29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金属制品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-0.0266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26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76.755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机械、电力设备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0.0529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70.4418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精密仪器及光学设备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-0.2117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49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80.413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10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交通运输设备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0.0707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12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69.449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34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>
                          <a:effectLst/>
                        </a:rPr>
                        <a:t>其他制造业及回收业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0.2187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endParaRPr lang="zh-CN" sz="12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74.4883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10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763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</a:rPr>
                        <a:t>建筑业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0.3202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zh-CN" sz="120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66.482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7</a:t>
                      </a:r>
                      <a:endParaRPr lang="zh-CN" sz="12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A325678E-F48B-496B-9585-B052C46753A2}"/>
              </a:ext>
            </a:extLst>
          </p:cNvPr>
          <p:cNvGraphicFramePr>
            <a:graphicFrameLocks noGrp="1"/>
          </p:cNvGraphicFramePr>
          <p:nvPr/>
        </p:nvGraphicFramePr>
        <p:xfrm>
          <a:off x="5591370" y="1794146"/>
          <a:ext cx="3552630" cy="4206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4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309">
                <a:tc>
                  <a:txBody>
                    <a:bodyPr/>
                    <a:lstStyle/>
                    <a:p>
                      <a:pPr algn="ctr" fontAlgn="ctr"/>
                      <a:endParaRPr lang="zh-CN" alt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年份</a:t>
                      </a: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1" u="none" strike="noStrike">
                          <a:effectLst/>
                        </a:rPr>
                        <a:t>增加值率</a:t>
                      </a:r>
                      <a:endParaRPr lang="zh-CN" altLang="en-US" sz="15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1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中    国</a:t>
                      </a:r>
                      <a:endParaRPr lang="zh-CN" altLang="en-US" sz="1500" b="1" i="1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2016</a:t>
                      </a:r>
                      <a:endParaRPr lang="en-US" altLang="zh-CN" sz="1500" b="1" i="1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i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21%</a:t>
                      </a:r>
                      <a:endParaRPr lang="en-US" altLang="zh-CN" sz="1500" b="1" i="1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1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1" u="none" strike="noStrike">
                          <a:effectLst/>
                        </a:rPr>
                        <a:t>日    本</a:t>
                      </a:r>
                      <a:endParaRPr lang="zh-CN" altLang="en-US" sz="15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 dirty="0">
                          <a:effectLst/>
                        </a:rPr>
                        <a:t>2007</a:t>
                      </a:r>
                      <a:endParaRPr lang="en-US" altLang="zh-CN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 dirty="0">
                          <a:effectLst/>
                        </a:rPr>
                        <a:t>34%</a:t>
                      </a:r>
                      <a:endParaRPr lang="en-US" altLang="zh-CN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1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1" u="none" strike="noStrike">
                          <a:effectLst/>
                        </a:rPr>
                        <a:t>韩    国</a:t>
                      </a:r>
                      <a:endParaRPr lang="zh-CN" altLang="en-US" sz="15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 dirty="0">
                          <a:effectLst/>
                        </a:rPr>
                        <a:t>2008</a:t>
                      </a:r>
                      <a:endParaRPr lang="en-US" altLang="zh-CN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 dirty="0">
                          <a:effectLst/>
                        </a:rPr>
                        <a:t>33%</a:t>
                      </a:r>
                      <a:endParaRPr lang="en-US" altLang="zh-CN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1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1" u="none" strike="noStrike">
                          <a:effectLst/>
                        </a:rPr>
                        <a:t>墨 西 哥</a:t>
                      </a:r>
                      <a:endParaRPr lang="zh-CN" altLang="en-US" sz="15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 dirty="0">
                          <a:effectLst/>
                        </a:rPr>
                        <a:t>2010</a:t>
                      </a:r>
                      <a:endParaRPr lang="en-US" altLang="zh-CN" sz="1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 dirty="0">
                          <a:effectLst/>
                        </a:rPr>
                        <a:t>33%</a:t>
                      </a:r>
                      <a:endParaRPr lang="en-US" altLang="zh-CN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1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1" u="none" strike="noStrike">
                          <a:effectLst/>
                        </a:rPr>
                        <a:t>美    国</a:t>
                      </a:r>
                      <a:endParaRPr lang="zh-CN" altLang="en-US" sz="15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>
                          <a:effectLst/>
                        </a:rPr>
                        <a:t>2008</a:t>
                      </a:r>
                      <a:endParaRPr lang="en-US" altLang="zh-CN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 dirty="0">
                          <a:effectLst/>
                        </a:rPr>
                        <a:t>40%</a:t>
                      </a:r>
                      <a:endParaRPr lang="en-US" altLang="zh-CN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1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1" u="none" strike="noStrike">
                          <a:effectLst/>
                        </a:rPr>
                        <a:t>德    国</a:t>
                      </a:r>
                      <a:endParaRPr lang="zh-CN" altLang="en-US" sz="15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>
                          <a:effectLst/>
                        </a:rPr>
                        <a:t>2009</a:t>
                      </a:r>
                      <a:endParaRPr lang="en-US" altLang="zh-CN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 dirty="0">
                          <a:effectLst/>
                        </a:rPr>
                        <a:t>28%</a:t>
                      </a:r>
                      <a:endParaRPr lang="en-US" altLang="zh-CN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18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500" b="1" u="none" strike="noStrike">
                          <a:effectLst/>
                        </a:rPr>
                        <a:t>英    国</a:t>
                      </a:r>
                      <a:endParaRPr lang="zh-CN" altLang="en-US" sz="1500" b="1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>
                          <a:effectLst/>
                        </a:rPr>
                        <a:t>2009</a:t>
                      </a:r>
                      <a:endParaRPr lang="en-US" altLang="zh-CN" sz="15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b="1" u="none" strike="noStrike" dirty="0">
                          <a:effectLst/>
                        </a:rPr>
                        <a:t>31%</a:t>
                      </a:r>
                      <a:endParaRPr lang="en-US" altLang="zh-CN" sz="15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143" marR="7143" marT="714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0E231CDC-F3EE-49D7-87D7-E294FAC64CA0}"/>
              </a:ext>
            </a:extLst>
          </p:cNvPr>
          <p:cNvSpPr/>
          <p:nvPr/>
        </p:nvSpPr>
        <p:spPr>
          <a:xfrm>
            <a:off x="5591370" y="1480068"/>
            <a:ext cx="3552631" cy="3231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zh-CN" altLang="en-US" sz="1500" b="1" kern="0" dirty="0">
                <a:solidFill>
                  <a:srgbClr val="FFFFFF"/>
                </a:solidFill>
                <a:latin typeface="Arial"/>
                <a:ea typeface="宋体"/>
              </a:rPr>
              <a:t>制造业增加值率较低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BD6E93-CBF9-405A-9BF8-2D94469E4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93"/>
            <a:ext cx="9144000" cy="898285"/>
          </a:xfrm>
        </p:spPr>
        <p:txBody>
          <a:bodyPr/>
          <a:lstStyle/>
          <a:p>
            <a:r>
              <a:rPr lang="zh-CN" altLang="en-US" dirty="0"/>
              <a:t>中国价值链地位变化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E4EB85-D3CE-4908-BACF-E6D0C312D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446"/>
            <a:ext cx="4686994" cy="4350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29505B1-FCBB-4B5D-A7E1-821605D2E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253999"/>
            <a:ext cx="4744557" cy="43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158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A77B32-F752-4BA5-92F2-5B743DDA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rPr>
              <a:t>（八）经济发展的幻觉：脱实向虚</a:t>
            </a:r>
            <a:endParaRPr lang="zh-CN" altLang="en-US" sz="3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68B08F4A-2745-42B8-BCE0-8B2D11D21985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923510" y="2940019"/>
            <a:ext cx="171068" cy="214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kern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B417338D-D905-45E9-B267-39D9F0DD1F28}"/>
              </a:ext>
            </a:extLst>
          </p:cNvPr>
          <p:cNvSpPr>
            <a:spLocks/>
          </p:cNvSpPr>
          <p:nvPr/>
        </p:nvSpPr>
        <p:spPr bwMode="auto">
          <a:xfrm>
            <a:off x="517922" y="2387204"/>
            <a:ext cx="1048868" cy="926330"/>
          </a:xfrm>
          <a:custGeom>
            <a:avLst/>
            <a:gdLst>
              <a:gd name="T0" fmla="*/ 1444050325 w 772"/>
              <a:gd name="T1" fmla="*/ 947578750 h 574"/>
              <a:gd name="T2" fmla="*/ 1444050325 w 772"/>
              <a:gd name="T3" fmla="*/ 0 h 574"/>
              <a:gd name="T4" fmla="*/ 0 w 772"/>
              <a:gd name="T5" fmla="*/ 0 h 574"/>
              <a:gd name="T6" fmla="*/ 0 w 772"/>
              <a:gd name="T7" fmla="*/ 1446569688 h 574"/>
              <a:gd name="T8" fmla="*/ 1945560625 w 772"/>
              <a:gd name="T9" fmla="*/ 1446569688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solidFill>
                  <a:srgbClr val="FF0000"/>
                </a:solidFill>
                <a:latin typeface="Arial"/>
                <a:ea typeface="宋体"/>
              </a:rPr>
              <a:t>     金融</a:t>
            </a:r>
            <a:endParaRPr lang="en-US" altLang="zh-CN" sz="1200" b="1" kern="0" dirty="0">
              <a:solidFill>
                <a:srgbClr val="FF0000"/>
              </a:solidFill>
              <a:latin typeface="Arial"/>
              <a:ea typeface="宋体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0" dirty="0">
                <a:solidFill>
                  <a:srgbClr val="FF0000"/>
                </a:solidFill>
                <a:latin typeface="Arial"/>
                <a:ea typeface="宋体"/>
              </a:rPr>
              <a:t>“自由化”</a:t>
            </a:r>
            <a:endParaRPr lang="zh-CN" altLang="en-US" sz="900" b="1" kern="0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E2D660F0-269A-4BDC-A4F2-6C817A53F23D}"/>
              </a:ext>
            </a:extLst>
          </p:cNvPr>
          <p:cNvSpPr>
            <a:spLocks/>
          </p:cNvSpPr>
          <p:nvPr/>
        </p:nvSpPr>
        <p:spPr bwMode="auto">
          <a:xfrm>
            <a:off x="1610916" y="2387204"/>
            <a:ext cx="1048868" cy="926330"/>
          </a:xfrm>
          <a:custGeom>
            <a:avLst/>
            <a:gdLst>
              <a:gd name="T0" fmla="*/ 1444050325 w 772"/>
              <a:gd name="T1" fmla="*/ 947578750 h 574"/>
              <a:gd name="T2" fmla="*/ 1444050325 w 772"/>
              <a:gd name="T3" fmla="*/ 0 h 574"/>
              <a:gd name="T4" fmla="*/ 0 w 772"/>
              <a:gd name="T5" fmla="*/ 0 h 574"/>
              <a:gd name="T6" fmla="*/ 0 w 772"/>
              <a:gd name="T7" fmla="*/ 1446569688 h 574"/>
              <a:gd name="T8" fmla="*/ 1945560625 w 772"/>
              <a:gd name="T9" fmla="*/ 1446569688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E2ACA6D-70C5-48F2-9BD4-E9CC4A8F1831}"/>
              </a:ext>
            </a:extLst>
          </p:cNvPr>
          <p:cNvSpPr>
            <a:spLocks/>
          </p:cNvSpPr>
          <p:nvPr/>
        </p:nvSpPr>
        <p:spPr bwMode="auto">
          <a:xfrm>
            <a:off x="2703910" y="2387204"/>
            <a:ext cx="1048868" cy="926330"/>
          </a:xfrm>
          <a:custGeom>
            <a:avLst/>
            <a:gdLst>
              <a:gd name="T0" fmla="*/ 1444050325 w 772"/>
              <a:gd name="T1" fmla="*/ 947578750 h 574"/>
              <a:gd name="T2" fmla="*/ 1444050325 w 772"/>
              <a:gd name="T3" fmla="*/ 0 h 574"/>
              <a:gd name="T4" fmla="*/ 0 w 772"/>
              <a:gd name="T5" fmla="*/ 0 h 574"/>
              <a:gd name="T6" fmla="*/ 0 w 772"/>
              <a:gd name="T7" fmla="*/ 1446569688 h 574"/>
              <a:gd name="T8" fmla="*/ 1945560625 w 772"/>
              <a:gd name="T9" fmla="*/ 1446569688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4F09D06-5672-4625-AB1F-D322D5E8FE0C}"/>
              </a:ext>
            </a:extLst>
          </p:cNvPr>
          <p:cNvSpPr>
            <a:spLocks/>
          </p:cNvSpPr>
          <p:nvPr/>
        </p:nvSpPr>
        <p:spPr bwMode="auto">
          <a:xfrm>
            <a:off x="3796903" y="2387204"/>
            <a:ext cx="1048868" cy="926330"/>
          </a:xfrm>
          <a:custGeom>
            <a:avLst/>
            <a:gdLst>
              <a:gd name="T0" fmla="*/ 1444050325 w 772"/>
              <a:gd name="T1" fmla="*/ 947578750 h 574"/>
              <a:gd name="T2" fmla="*/ 1444050325 w 772"/>
              <a:gd name="T3" fmla="*/ 0 h 574"/>
              <a:gd name="T4" fmla="*/ 0 w 772"/>
              <a:gd name="T5" fmla="*/ 0 h 574"/>
              <a:gd name="T6" fmla="*/ 0 w 772"/>
              <a:gd name="T7" fmla="*/ 1446569688 h 574"/>
              <a:gd name="T8" fmla="*/ 1945560625 w 772"/>
              <a:gd name="T9" fmla="*/ 1446569688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36AFA858-32C8-4C39-8916-8F0806B45FDD}"/>
              </a:ext>
            </a:extLst>
          </p:cNvPr>
          <p:cNvSpPr>
            <a:spLocks/>
          </p:cNvSpPr>
          <p:nvPr/>
        </p:nvSpPr>
        <p:spPr bwMode="auto">
          <a:xfrm>
            <a:off x="4889897" y="2387204"/>
            <a:ext cx="1310294" cy="926330"/>
          </a:xfrm>
          <a:custGeom>
            <a:avLst/>
            <a:gdLst>
              <a:gd name="T0" fmla="*/ 1444050325 w 772"/>
              <a:gd name="T1" fmla="*/ 947578750 h 574"/>
              <a:gd name="T2" fmla="*/ 1444050325 w 772"/>
              <a:gd name="T3" fmla="*/ 0 h 574"/>
              <a:gd name="T4" fmla="*/ 0 w 772"/>
              <a:gd name="T5" fmla="*/ 0 h 574"/>
              <a:gd name="T6" fmla="*/ 0 w 772"/>
              <a:gd name="T7" fmla="*/ 1446569688 h 574"/>
              <a:gd name="T8" fmla="*/ 1945560625 w 772"/>
              <a:gd name="T9" fmla="*/ 1446569688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10" name="Freeform 28">
            <a:extLst>
              <a:ext uri="{FF2B5EF4-FFF2-40B4-BE49-F238E27FC236}">
                <a16:creationId xmlns:a16="http://schemas.microsoft.com/office/drawing/2014/main" id="{6B5D5B57-218D-48D7-992A-0AA26AC0A39D}"/>
              </a:ext>
            </a:extLst>
          </p:cNvPr>
          <p:cNvSpPr>
            <a:spLocks/>
          </p:cNvSpPr>
          <p:nvPr/>
        </p:nvSpPr>
        <p:spPr bwMode="auto">
          <a:xfrm>
            <a:off x="6359903" y="2387204"/>
            <a:ext cx="1701746" cy="926330"/>
          </a:xfrm>
          <a:custGeom>
            <a:avLst/>
            <a:gdLst>
              <a:gd name="T0" fmla="*/ 1444050325 w 772"/>
              <a:gd name="T1" fmla="*/ 947578750 h 574"/>
              <a:gd name="T2" fmla="*/ 1444050325 w 772"/>
              <a:gd name="T3" fmla="*/ 0 h 574"/>
              <a:gd name="T4" fmla="*/ 0 w 772"/>
              <a:gd name="T5" fmla="*/ 0 h 574"/>
              <a:gd name="T6" fmla="*/ 0 w 772"/>
              <a:gd name="T7" fmla="*/ 1446569688 h 574"/>
              <a:gd name="T8" fmla="*/ 1945560625 w 772"/>
              <a:gd name="T9" fmla="*/ 1446569688 h 5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2" h="574">
                <a:moveTo>
                  <a:pt x="573" y="376"/>
                </a:moveTo>
                <a:lnTo>
                  <a:pt x="573" y="0"/>
                </a:lnTo>
                <a:lnTo>
                  <a:pt x="0" y="0"/>
                </a:lnTo>
                <a:lnTo>
                  <a:pt x="0" y="574"/>
                </a:lnTo>
                <a:lnTo>
                  <a:pt x="772" y="574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00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D178ADC-D6F2-475F-A688-20EE600EAB71}"/>
              </a:ext>
            </a:extLst>
          </p:cNvPr>
          <p:cNvSpPr/>
          <p:nvPr/>
        </p:nvSpPr>
        <p:spPr>
          <a:xfrm>
            <a:off x="1627439" y="2603815"/>
            <a:ext cx="737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solidFill>
                  <a:srgbClr val="FF0000"/>
                </a:solidFill>
                <a:latin typeface="Arial"/>
                <a:ea typeface="宋体"/>
              </a:rPr>
              <a:t>资产泡沫</a:t>
            </a:r>
            <a:endParaRPr lang="zh-CN" altLang="en-US" sz="900" b="1" kern="0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35089DF-009A-45FF-95F2-493990064681}"/>
              </a:ext>
            </a:extLst>
          </p:cNvPr>
          <p:cNvSpPr/>
          <p:nvPr/>
        </p:nvSpPr>
        <p:spPr>
          <a:xfrm>
            <a:off x="2735079" y="2562346"/>
            <a:ext cx="737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solidFill>
                  <a:srgbClr val="FF0000"/>
                </a:solidFill>
                <a:latin typeface="Arial"/>
                <a:ea typeface="宋体"/>
              </a:rPr>
              <a:t>推动要素成本上升</a:t>
            </a:r>
            <a:endParaRPr lang="zh-CN" altLang="en-US" sz="900" b="1" kern="0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B7D5869-B327-4FE9-95E4-E4C6D0E688A0}"/>
              </a:ext>
            </a:extLst>
          </p:cNvPr>
          <p:cNvSpPr/>
          <p:nvPr/>
        </p:nvSpPr>
        <p:spPr>
          <a:xfrm>
            <a:off x="3834882" y="2499940"/>
            <a:ext cx="737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solidFill>
                  <a:srgbClr val="FF0000"/>
                </a:solidFill>
                <a:latin typeface="Arial"/>
                <a:ea typeface="宋体"/>
              </a:rPr>
              <a:t>实体经济空间压缩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E30791D-B7CA-4BFD-B8E9-1EC3E3392EC5}"/>
              </a:ext>
            </a:extLst>
          </p:cNvPr>
          <p:cNvSpPr/>
          <p:nvPr/>
        </p:nvSpPr>
        <p:spPr>
          <a:xfrm>
            <a:off x="4921067" y="2458470"/>
            <a:ext cx="951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solidFill>
                  <a:srgbClr val="FF0000"/>
                </a:solidFill>
                <a:latin typeface="Arial"/>
                <a:ea typeface="宋体"/>
              </a:rPr>
              <a:t>退出市场、转向虚拟经济或向外转移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42AF360-8042-47A1-ABA4-E77B6A015B28}"/>
              </a:ext>
            </a:extLst>
          </p:cNvPr>
          <p:cNvSpPr/>
          <p:nvPr/>
        </p:nvSpPr>
        <p:spPr>
          <a:xfrm>
            <a:off x="6346558" y="2458470"/>
            <a:ext cx="1186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solidFill>
                  <a:srgbClr val="FF0000"/>
                </a:solidFill>
                <a:latin typeface="Arial"/>
                <a:ea typeface="宋体"/>
              </a:rPr>
              <a:t>实体经济不实</a:t>
            </a:r>
            <a:endParaRPr lang="en-US" altLang="zh-CN" sz="1200" b="1" kern="0" dirty="0">
              <a:solidFill>
                <a:srgbClr val="FF0000"/>
              </a:solidFill>
              <a:latin typeface="Arial"/>
              <a:ea typeface="宋体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200" b="1" kern="0" dirty="0">
              <a:solidFill>
                <a:srgbClr val="FF0000"/>
              </a:solidFill>
              <a:latin typeface="Arial"/>
              <a:ea typeface="宋体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0" dirty="0">
                <a:solidFill>
                  <a:srgbClr val="FF0000"/>
                </a:solidFill>
                <a:latin typeface="Arial"/>
                <a:ea typeface="宋体"/>
              </a:rPr>
              <a:t>虚拟经济太虚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46430375-7BEA-4BB8-B880-86C4EA219ADC}"/>
              </a:ext>
            </a:extLst>
          </p:cNvPr>
          <p:cNvCxnSpPr/>
          <p:nvPr/>
        </p:nvCxnSpPr>
        <p:spPr>
          <a:xfrm flipV="1">
            <a:off x="8061649" y="2025909"/>
            <a:ext cx="0" cy="122893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3571491D-4B28-488C-89A1-7F801E7E6EF3}"/>
              </a:ext>
            </a:extLst>
          </p:cNvPr>
          <p:cNvCxnSpPr>
            <a:cxnSpLocks/>
          </p:cNvCxnSpPr>
          <p:nvPr/>
        </p:nvCxnSpPr>
        <p:spPr>
          <a:xfrm flipH="1">
            <a:off x="517923" y="2025909"/>
            <a:ext cx="7543727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D66BC058-78C3-4D27-8D4C-7F6E4176DB57}"/>
              </a:ext>
            </a:extLst>
          </p:cNvPr>
          <p:cNvCxnSpPr/>
          <p:nvPr/>
        </p:nvCxnSpPr>
        <p:spPr>
          <a:xfrm>
            <a:off x="517922" y="2025910"/>
            <a:ext cx="0" cy="286916"/>
          </a:xfrm>
          <a:prstGeom prst="straightConnector1">
            <a:avLst/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箭头: 虚尾 29">
            <a:extLst>
              <a:ext uri="{FF2B5EF4-FFF2-40B4-BE49-F238E27FC236}">
                <a16:creationId xmlns:a16="http://schemas.microsoft.com/office/drawing/2014/main" id="{53FFF58C-BE0A-4F47-B0E5-441A063EB75E}"/>
              </a:ext>
            </a:extLst>
          </p:cNvPr>
          <p:cNvSpPr/>
          <p:nvPr/>
        </p:nvSpPr>
        <p:spPr>
          <a:xfrm rot="5400000">
            <a:off x="3829969" y="2784991"/>
            <a:ext cx="465761" cy="166901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200">
              <a:solidFill>
                <a:srgbClr val="FFFFFF"/>
              </a:solidFill>
              <a:latin typeface="Arial"/>
              <a:ea typeface="宋体"/>
            </a:endParaRP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D4845667-A08E-491C-84F2-BD6645F5ABA1}"/>
              </a:ext>
            </a:extLst>
          </p:cNvPr>
          <p:cNvGrpSpPr>
            <a:grpSpLocks/>
          </p:cNvGrpSpPr>
          <p:nvPr/>
        </p:nvGrpSpPr>
        <p:grpSpPr bwMode="auto">
          <a:xfrm>
            <a:off x="1566790" y="3925459"/>
            <a:ext cx="4968552" cy="1747968"/>
            <a:chOff x="1865" y="1977"/>
            <a:chExt cx="2437" cy="814"/>
          </a:xfrm>
        </p:grpSpPr>
        <p:sp>
          <p:nvSpPr>
            <p:cNvPr id="38" name="Freeform 4">
              <a:extLst>
                <a:ext uri="{FF2B5EF4-FFF2-40B4-BE49-F238E27FC236}">
                  <a16:creationId xmlns:a16="http://schemas.microsoft.com/office/drawing/2014/main" id="{4A155CD7-045D-438C-A019-E8C2D9FB2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1977"/>
              <a:ext cx="1558" cy="814"/>
            </a:xfrm>
            <a:custGeom>
              <a:avLst/>
              <a:gdLst>
                <a:gd name="T0" fmla="*/ 1558 w 1558"/>
                <a:gd name="T1" fmla="*/ 337 h 814"/>
                <a:gd name="T2" fmla="*/ 1221 w 1558"/>
                <a:gd name="T3" fmla="*/ 0 h 814"/>
                <a:gd name="T4" fmla="*/ 407 w 1558"/>
                <a:gd name="T5" fmla="*/ 814 h 814"/>
                <a:gd name="T6" fmla="*/ 0 w 1558"/>
                <a:gd name="T7" fmla="*/ 407 h 814"/>
                <a:gd name="T8" fmla="*/ 402 w 1558"/>
                <a:gd name="T9" fmla="*/ 5 h 814"/>
                <a:gd name="T10" fmla="*/ 734 w 1558"/>
                <a:gd name="T11" fmla="*/ 337 h 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8" h="814">
                  <a:moveTo>
                    <a:pt x="1558" y="337"/>
                  </a:moveTo>
                  <a:lnTo>
                    <a:pt x="1221" y="0"/>
                  </a:lnTo>
                  <a:lnTo>
                    <a:pt x="407" y="814"/>
                  </a:lnTo>
                  <a:lnTo>
                    <a:pt x="0" y="407"/>
                  </a:lnTo>
                  <a:lnTo>
                    <a:pt x="402" y="5"/>
                  </a:lnTo>
                  <a:lnTo>
                    <a:pt x="734" y="337"/>
                  </a:lnTo>
                </a:path>
              </a:pathLst>
            </a:custGeom>
            <a:noFill/>
            <a:ln w="25400" cap="flat" cmpd="sng">
              <a:solidFill>
                <a:srgbClr val="366B7E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75" b="1" kern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BBEB19B9-BC7A-4177-9A96-64E032EA8F3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744" y="1977"/>
              <a:ext cx="1558" cy="814"/>
            </a:xfrm>
            <a:custGeom>
              <a:avLst/>
              <a:gdLst>
                <a:gd name="T0" fmla="*/ 1558 w 1558"/>
                <a:gd name="T1" fmla="*/ 337 h 814"/>
                <a:gd name="T2" fmla="*/ 1221 w 1558"/>
                <a:gd name="T3" fmla="*/ 0 h 814"/>
                <a:gd name="T4" fmla="*/ 407 w 1558"/>
                <a:gd name="T5" fmla="*/ 814 h 814"/>
                <a:gd name="T6" fmla="*/ 0 w 1558"/>
                <a:gd name="T7" fmla="*/ 407 h 814"/>
                <a:gd name="T8" fmla="*/ 402 w 1558"/>
                <a:gd name="T9" fmla="*/ 5 h 814"/>
                <a:gd name="T10" fmla="*/ 734 w 1558"/>
                <a:gd name="T11" fmla="*/ 337 h 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8" h="814">
                  <a:moveTo>
                    <a:pt x="1558" y="337"/>
                  </a:moveTo>
                  <a:lnTo>
                    <a:pt x="1221" y="0"/>
                  </a:lnTo>
                  <a:lnTo>
                    <a:pt x="407" y="814"/>
                  </a:lnTo>
                  <a:lnTo>
                    <a:pt x="0" y="407"/>
                  </a:lnTo>
                  <a:lnTo>
                    <a:pt x="402" y="5"/>
                  </a:lnTo>
                  <a:lnTo>
                    <a:pt x="734" y="337"/>
                  </a:lnTo>
                </a:path>
              </a:pathLst>
            </a:custGeom>
            <a:noFill/>
            <a:ln w="25400" cap="flat" cmpd="sng">
              <a:solidFill>
                <a:srgbClr val="366B7E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75" b="1" kern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40" name="Rectangle 6">
            <a:extLst>
              <a:ext uri="{FF2B5EF4-FFF2-40B4-BE49-F238E27FC236}">
                <a16:creationId xmlns:a16="http://schemas.microsoft.com/office/drawing/2014/main" id="{F818A447-6E54-4741-8C61-F425585C4754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1998562" y="4351653"/>
            <a:ext cx="795968" cy="838874"/>
          </a:xfrm>
          <a:prstGeom prst="rect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41" name="Rectangle 7">
            <a:extLst>
              <a:ext uri="{FF2B5EF4-FFF2-40B4-BE49-F238E27FC236}">
                <a16:creationId xmlns:a16="http://schemas.microsoft.com/office/drawing/2014/main" id="{910223CE-44D9-4F4A-86BD-E01086C24BCD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3680916" y="4351653"/>
            <a:ext cx="795968" cy="838874"/>
          </a:xfrm>
          <a:prstGeom prst="rect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42" name="Rectangle 8">
            <a:extLst>
              <a:ext uri="{FF2B5EF4-FFF2-40B4-BE49-F238E27FC236}">
                <a16:creationId xmlns:a16="http://schemas.microsoft.com/office/drawing/2014/main" id="{56AE0FDE-0D2C-4117-BDBC-2E9FF9B16657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347791" y="4351653"/>
            <a:ext cx="795968" cy="838874"/>
          </a:xfrm>
          <a:prstGeom prst="rect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43" name="Rectangle 9">
            <a:extLst>
              <a:ext uri="{FF2B5EF4-FFF2-40B4-BE49-F238E27FC236}">
                <a16:creationId xmlns:a16="http://schemas.microsoft.com/office/drawing/2014/main" id="{A21566CC-382F-43BE-9ECF-5141EEED6E4D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2306622" y="4312472"/>
            <a:ext cx="149913" cy="157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44" name="Rectangle 10">
            <a:extLst>
              <a:ext uri="{FF2B5EF4-FFF2-40B4-BE49-F238E27FC236}">
                <a16:creationId xmlns:a16="http://schemas.microsoft.com/office/drawing/2014/main" id="{5BD076AE-9CE4-44E1-A6A2-3DAC2198A252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3988975" y="4312472"/>
            <a:ext cx="149913" cy="157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45" name="Rectangle 11">
            <a:extLst>
              <a:ext uri="{FF2B5EF4-FFF2-40B4-BE49-F238E27FC236}">
                <a16:creationId xmlns:a16="http://schemas.microsoft.com/office/drawing/2014/main" id="{7CFE469E-0E85-4C64-8C11-434DCE7C368F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655850" y="4312472"/>
            <a:ext cx="149913" cy="157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46" name="Text Box 12">
            <a:extLst>
              <a:ext uri="{FF2B5EF4-FFF2-40B4-BE49-F238E27FC236}">
                <a16:creationId xmlns:a16="http://schemas.microsoft.com/office/drawing/2014/main" id="{6FC16A1E-6871-4B46-AF32-53C9591D7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422" y="4575261"/>
            <a:ext cx="6722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kern="0" dirty="0">
                <a:solidFill>
                  <a:srgbClr val="FFFFFF"/>
                </a:solidFill>
              </a:rPr>
              <a:t>人才青黄不接</a:t>
            </a:r>
            <a:endParaRPr lang="zh-CN" altLang="en-US" sz="788" kern="0" dirty="0"/>
          </a:p>
        </p:txBody>
      </p:sp>
      <p:sp>
        <p:nvSpPr>
          <p:cNvPr id="47" name="Text Box 13">
            <a:extLst>
              <a:ext uri="{FF2B5EF4-FFF2-40B4-BE49-F238E27FC236}">
                <a16:creationId xmlns:a16="http://schemas.microsoft.com/office/drawing/2014/main" id="{A92BBA59-5866-47C7-A9E7-E3BF4849B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8965" y="4575216"/>
            <a:ext cx="6722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kern="0" dirty="0">
                <a:solidFill>
                  <a:srgbClr val="FFFFFF"/>
                </a:solidFill>
              </a:rPr>
              <a:t>产业升级断档风险</a:t>
            </a:r>
            <a:endParaRPr lang="zh-CN" altLang="en-US" sz="788" kern="0" dirty="0"/>
          </a:p>
        </p:txBody>
      </p:sp>
      <p:sp>
        <p:nvSpPr>
          <p:cNvPr id="48" name="Text Box 14">
            <a:extLst>
              <a:ext uri="{FF2B5EF4-FFF2-40B4-BE49-F238E27FC236}">
                <a16:creationId xmlns:a16="http://schemas.microsoft.com/office/drawing/2014/main" id="{2B4DE97C-F9EF-4E8D-80F9-CC89AD6CB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6556" y="4579863"/>
            <a:ext cx="6722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kern="0" dirty="0">
                <a:solidFill>
                  <a:srgbClr val="FFFFFF"/>
                </a:solidFill>
              </a:rPr>
              <a:t>创新</a:t>
            </a:r>
            <a:endParaRPr lang="en-US" altLang="zh-CN" sz="1200" kern="0" dirty="0">
              <a:solidFill>
                <a:srgbClr val="FFFFFF"/>
              </a:solidFill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kern="0" dirty="0">
                <a:solidFill>
                  <a:srgbClr val="FFFFFF"/>
                </a:solidFill>
              </a:rPr>
              <a:t>“虚旺”</a:t>
            </a:r>
            <a:endParaRPr lang="zh-CN" altLang="en-US" sz="788" kern="0" dirty="0"/>
          </a:p>
        </p:txBody>
      </p:sp>
      <p:sp>
        <p:nvSpPr>
          <p:cNvPr id="49" name="Text Box 15">
            <a:extLst>
              <a:ext uri="{FF2B5EF4-FFF2-40B4-BE49-F238E27FC236}">
                <a16:creationId xmlns:a16="http://schemas.microsoft.com/office/drawing/2014/main" id="{A7863D9E-928A-4BFC-9DF0-AB375BEA7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4744" y="4319334"/>
            <a:ext cx="69008" cy="15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75" kern="0"/>
              <a:t>1</a:t>
            </a:r>
          </a:p>
        </p:txBody>
      </p:sp>
      <p:sp>
        <p:nvSpPr>
          <p:cNvPr id="50" name="Text Box 16">
            <a:extLst>
              <a:ext uri="{FF2B5EF4-FFF2-40B4-BE49-F238E27FC236}">
                <a16:creationId xmlns:a16="http://schemas.microsoft.com/office/drawing/2014/main" id="{3BEC9D4B-F162-4124-998D-76431058F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288" y="4319334"/>
            <a:ext cx="69008" cy="15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75" kern="0"/>
              <a:t>2</a:t>
            </a:r>
          </a:p>
        </p:txBody>
      </p:sp>
      <p:sp>
        <p:nvSpPr>
          <p:cNvPr id="51" name="Text Box 17">
            <a:extLst>
              <a:ext uri="{FF2B5EF4-FFF2-40B4-BE49-F238E27FC236}">
                <a16:creationId xmlns:a16="http://schemas.microsoft.com/office/drawing/2014/main" id="{3553EADD-DAC8-4E54-929B-A301F9725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925" y="4319334"/>
            <a:ext cx="69008" cy="15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75" kern="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3882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8CC19C47-FEEE-4168-8DD5-FA03F265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"/>
            <a:ext cx="9144000" cy="828091"/>
          </a:xfrm>
        </p:spPr>
        <p:txBody>
          <a:bodyPr/>
          <a:lstStyle/>
          <a:p>
            <a:pPr>
              <a:defRPr/>
            </a:pPr>
            <a:r>
              <a:rPr lang="zh-CN" altLang="en-US" sz="3600" dirty="0"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融资体系与我国实体经济发展需求的错配</a:t>
            </a:r>
            <a:endParaRPr lang="zh-CN" altLang="en-US" sz="3600" dirty="0"/>
          </a:p>
        </p:txBody>
      </p:sp>
      <p:grpSp>
        <p:nvGrpSpPr>
          <p:cNvPr id="121859" name="Group 2">
            <a:extLst>
              <a:ext uri="{FF2B5EF4-FFF2-40B4-BE49-F238E27FC236}">
                <a16:creationId xmlns:a16="http://schemas.microsoft.com/office/drawing/2014/main" id="{90EC5DA4-A3F7-4D6F-8D13-5253D816254F}"/>
              </a:ext>
            </a:extLst>
          </p:cNvPr>
          <p:cNvGrpSpPr>
            <a:grpSpLocks/>
          </p:cNvGrpSpPr>
          <p:nvPr/>
        </p:nvGrpSpPr>
        <p:grpSpPr bwMode="auto">
          <a:xfrm>
            <a:off x="798653" y="1129690"/>
            <a:ext cx="7920880" cy="4968552"/>
            <a:chOff x="1152" y="1392"/>
            <a:chExt cx="3943" cy="1920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1F1BEF99-E810-41AB-8415-3B4459FD1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392"/>
              <a:ext cx="1701" cy="300"/>
            </a:xfrm>
            <a:prstGeom prst="rect">
              <a:avLst/>
            </a:prstGeom>
            <a:solidFill>
              <a:srgbClr val="83C2E5"/>
            </a:solidFill>
            <a:ln w="6350">
              <a:solidFill>
                <a:srgbClr val="006699"/>
              </a:solidFill>
              <a:miter lim="800000"/>
              <a:headEnd/>
              <a:tailEnd/>
            </a:ln>
          </p:spPr>
          <p:txBody>
            <a:bodyPr lIns="34290" rIns="34290" anchor="b"/>
            <a:lstStyle/>
            <a:p>
              <a:pPr algn="ctr" defTabSz="685800">
                <a:defRPr/>
              </a:pPr>
              <a:r>
                <a:rPr lang="zh-CN" altLang="en-US" sz="3200" b="1" kern="0" dirty="0">
                  <a:solidFill>
                    <a:sysClr val="windowText" lastClr="000000"/>
                  </a:solidFill>
                  <a:latin typeface="Arial"/>
                  <a:ea typeface="宋体"/>
                </a:rPr>
                <a:t>融资需求</a:t>
              </a:r>
              <a:endParaRPr lang="en-US" altLang="zh-CN" sz="3200" b="1" kern="0" dirty="0">
                <a:solidFill>
                  <a:sysClr val="windowText" lastClr="000000"/>
                </a:solidFill>
                <a:latin typeface="Arial"/>
                <a:ea typeface="宋体"/>
              </a:endParaRPr>
            </a:p>
          </p:txBody>
        </p:sp>
        <p:sp>
          <p:nvSpPr>
            <p:cNvPr id="121862" name="Rectangle 4">
              <a:extLst>
                <a:ext uri="{FF2B5EF4-FFF2-40B4-BE49-F238E27FC236}">
                  <a16:creationId xmlns:a16="http://schemas.microsoft.com/office/drawing/2014/main" id="{1A9205C8-E549-4415-A908-999A31DFB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" y="1692"/>
              <a:ext cx="1701" cy="1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6699"/>
              </a:solidFill>
              <a:miter lim="800000"/>
              <a:headEnd/>
              <a:tailEnd/>
            </a:ln>
          </p:spPr>
          <p:txBody>
            <a:bodyPr lIns="34290" rIns="34290"/>
            <a:lstStyle>
              <a:lvl1pPr marL="114300" indent="-1143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85725" indent="-85725" defTabSz="685800">
                <a:spcBef>
                  <a:spcPct val="30000"/>
                </a:spcBef>
                <a:buClr>
                  <a:srgbClr val="006699"/>
                </a:buClr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rgbClr val="000000"/>
                  </a:solidFill>
                </a:rPr>
                <a:t>智能制造、新技术、新的产业模式往往需要灵活多元的融资渠道</a:t>
              </a:r>
              <a:endParaRPr lang="en-US" altLang="zh-CN" sz="2400" b="1" dirty="0">
                <a:solidFill>
                  <a:srgbClr val="000000"/>
                </a:solidFill>
              </a:endParaRPr>
            </a:p>
            <a:p>
              <a:pPr marL="85725" indent="-85725" defTabSz="685800">
                <a:spcBef>
                  <a:spcPct val="30000"/>
                </a:spcBef>
                <a:buClr>
                  <a:srgbClr val="006699"/>
                </a:buClr>
                <a:buNone/>
              </a:pPr>
              <a:endParaRPr lang="en-US" altLang="zh-CN" sz="1800" b="1" dirty="0">
                <a:solidFill>
                  <a:srgbClr val="000000"/>
                </a:solidFill>
              </a:endParaRPr>
            </a:p>
            <a:p>
              <a:pPr marL="85725" indent="-85725" defTabSz="685800">
                <a:spcBef>
                  <a:spcPct val="30000"/>
                </a:spcBef>
                <a:buClr>
                  <a:srgbClr val="006699"/>
                </a:buClr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rgbClr val="000000"/>
                  </a:solidFill>
                </a:rPr>
                <a:t>创新型的中小企业融资难</a:t>
              </a:r>
              <a:endParaRPr lang="en-US" altLang="zh-CN" sz="2400" b="1" dirty="0">
                <a:solidFill>
                  <a:srgbClr val="000000"/>
                </a:solidFill>
              </a:endParaRPr>
            </a:p>
            <a:p>
              <a:pPr marL="85725" indent="-85725" defTabSz="685800">
                <a:spcBef>
                  <a:spcPct val="30000"/>
                </a:spcBef>
                <a:buClr>
                  <a:srgbClr val="006699"/>
                </a:buClr>
                <a:buFont typeface="Wingdings" panose="05000000000000000000" pitchFamily="2" charset="2"/>
                <a:buChar char="Ø"/>
              </a:pPr>
              <a:endParaRPr lang="en-US" altLang="zh-CN" sz="1800" b="1" dirty="0">
                <a:solidFill>
                  <a:srgbClr val="000000"/>
                </a:solidFill>
              </a:endParaRPr>
            </a:p>
            <a:p>
              <a:pPr marL="85725" indent="-85725" defTabSz="685800">
                <a:spcBef>
                  <a:spcPct val="30000"/>
                </a:spcBef>
                <a:buClr>
                  <a:srgbClr val="006699"/>
                </a:buClr>
                <a:buFont typeface="Wingdings" panose="05000000000000000000" pitchFamily="2" charset="2"/>
                <a:buChar char="Ø"/>
              </a:pPr>
              <a:r>
                <a:rPr lang="zh-CN" altLang="en-US" sz="2400" b="1" dirty="0">
                  <a:solidFill>
                    <a:srgbClr val="000000"/>
                  </a:solidFill>
                </a:rPr>
                <a:t>实体经济融资需求大</a:t>
              </a:r>
              <a:endParaRPr lang="en-GB" altLang="zh-CN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D61A617D-5683-45C8-BB4C-7DD674E10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4" y="1392"/>
              <a:ext cx="1701" cy="320"/>
            </a:xfrm>
            <a:prstGeom prst="rect">
              <a:avLst/>
            </a:prstGeom>
            <a:solidFill>
              <a:srgbClr val="83C2E5"/>
            </a:solidFill>
            <a:ln w="6350">
              <a:solidFill>
                <a:srgbClr val="006699"/>
              </a:solidFill>
              <a:miter lim="800000"/>
              <a:headEnd/>
              <a:tailEnd/>
            </a:ln>
          </p:spPr>
          <p:txBody>
            <a:bodyPr lIns="34290" rIns="34290" anchor="b"/>
            <a:lstStyle/>
            <a:p>
              <a:pPr defTabSz="685800">
                <a:defRPr/>
              </a:pPr>
              <a:endParaRPr lang="en-US" altLang="zh-CN" sz="900" kern="0">
                <a:solidFill>
                  <a:sysClr val="windowText" lastClr="000000"/>
                </a:solidFill>
                <a:latin typeface="Arial"/>
                <a:ea typeface="宋体"/>
              </a:endParaRPr>
            </a:p>
          </p:txBody>
        </p:sp>
        <p:sp>
          <p:nvSpPr>
            <p:cNvPr id="121864" name="Rectangle 6">
              <a:extLst>
                <a:ext uri="{FF2B5EF4-FFF2-40B4-BE49-F238E27FC236}">
                  <a16:creationId xmlns:a16="http://schemas.microsoft.com/office/drawing/2014/main" id="{3F879E39-C07D-46D8-9F8B-A76AC66B5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" y="1712"/>
              <a:ext cx="1701" cy="1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6699"/>
              </a:solidFill>
              <a:miter lim="800000"/>
              <a:headEnd/>
              <a:tailEnd/>
            </a:ln>
          </p:spPr>
          <p:txBody>
            <a:bodyPr lIns="34290" rIns="34290"/>
            <a:lstStyle>
              <a:lvl1pPr marL="114300" indent="-1143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85725" indent="-85725" defTabSz="685800">
                <a:spcBef>
                  <a:spcPct val="30000"/>
                </a:spcBef>
                <a:buClr>
                  <a:srgbClr val="006699"/>
                </a:buClr>
                <a:buFont typeface="Wingdings" panose="05000000000000000000" pitchFamily="2" charset="2"/>
                <a:buChar char="u"/>
              </a:pPr>
              <a:r>
                <a:rPr lang="zh-CN" altLang="en-US" sz="2000" b="1" dirty="0">
                  <a:solidFill>
                    <a:srgbClr val="000000"/>
                  </a:solidFill>
                </a:rPr>
                <a:t>银行为主导的融资体系倾向于支持资本密集、重资产的传统工业，对创新型企业的支持明显不足</a:t>
              </a:r>
              <a:endParaRPr lang="en-US" altLang="zh-CN" sz="2000" b="1" dirty="0">
                <a:solidFill>
                  <a:srgbClr val="000000"/>
                </a:solidFill>
              </a:endParaRPr>
            </a:p>
            <a:p>
              <a:pPr marL="85725" indent="-85725" defTabSz="685800">
                <a:spcBef>
                  <a:spcPct val="30000"/>
                </a:spcBef>
                <a:buClr>
                  <a:srgbClr val="006699"/>
                </a:buClr>
                <a:buFont typeface="Wingdings" panose="05000000000000000000" pitchFamily="2" charset="2"/>
                <a:buChar char="u"/>
              </a:pPr>
              <a:r>
                <a:rPr lang="zh-CN" altLang="en-US" sz="2400" b="1" dirty="0">
                  <a:solidFill>
                    <a:srgbClr val="000000"/>
                  </a:solidFill>
                </a:rPr>
                <a:t>金融系统偏好国有大企业</a:t>
              </a:r>
              <a:endParaRPr lang="en-US" altLang="zh-CN" sz="2400" b="1" dirty="0">
                <a:solidFill>
                  <a:srgbClr val="000000"/>
                </a:solidFill>
              </a:endParaRPr>
            </a:p>
            <a:p>
              <a:pPr marL="85725" indent="-85725" defTabSz="685800">
                <a:spcBef>
                  <a:spcPct val="30000"/>
                </a:spcBef>
                <a:buClr>
                  <a:srgbClr val="006699"/>
                </a:buClr>
                <a:buFont typeface="Wingdings" panose="05000000000000000000" pitchFamily="2" charset="2"/>
                <a:buChar char="u"/>
              </a:pPr>
              <a:endParaRPr lang="en-US" altLang="zh-CN" sz="1800" b="1" dirty="0">
                <a:solidFill>
                  <a:srgbClr val="000000"/>
                </a:solidFill>
              </a:endParaRPr>
            </a:p>
            <a:p>
              <a:pPr marL="85725" indent="-85725" defTabSz="685800">
                <a:spcBef>
                  <a:spcPct val="30000"/>
                </a:spcBef>
                <a:buClr>
                  <a:srgbClr val="006699"/>
                </a:buClr>
                <a:buFont typeface="Wingdings" panose="05000000000000000000" pitchFamily="2" charset="2"/>
                <a:buChar char="u"/>
              </a:pPr>
              <a:r>
                <a:rPr lang="zh-CN" altLang="en-US" sz="2400" b="1" dirty="0">
                  <a:solidFill>
                    <a:srgbClr val="000000"/>
                  </a:solidFill>
                </a:rPr>
                <a:t>直接融资少、间接融资高</a:t>
              </a:r>
              <a:endParaRPr lang="en-US" altLang="zh-CN" sz="24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121865" name="Group 7">
              <a:extLst>
                <a:ext uri="{FF2B5EF4-FFF2-40B4-BE49-F238E27FC236}">
                  <a16:creationId xmlns:a16="http://schemas.microsoft.com/office/drawing/2014/main" id="{26E89F6B-FE7B-4ADC-A96D-7EF240916D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9" y="1712"/>
              <a:ext cx="533" cy="1600"/>
              <a:chOff x="2736" y="1536"/>
              <a:chExt cx="624" cy="1920"/>
            </a:xfrm>
          </p:grpSpPr>
          <p:sp>
            <p:nvSpPr>
              <p:cNvPr id="14" name="AutoShape 8">
                <a:extLst>
                  <a:ext uri="{FF2B5EF4-FFF2-40B4-BE49-F238E27FC236}">
                    <a16:creationId xmlns:a16="http://schemas.microsoft.com/office/drawing/2014/main" id="{AF7BE021-C419-4476-A3A6-52D889F86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919" y="2351"/>
                <a:ext cx="1920" cy="291"/>
              </a:xfrm>
              <a:prstGeom prst="triangle">
                <a:avLst>
                  <a:gd name="adj" fmla="val 50000"/>
                </a:avLst>
              </a:prstGeom>
              <a:solidFill>
                <a:srgbClr val="83C2E5"/>
              </a:solidFill>
              <a:ln w="6350">
                <a:solidFill>
                  <a:srgbClr val="006699"/>
                </a:solidFill>
                <a:miter lim="800000"/>
                <a:headEnd/>
                <a:tailEnd/>
              </a:ln>
            </p:spPr>
            <p:txBody>
              <a:bodyPr lIns="34290" rIns="34290"/>
              <a:lstStyle/>
              <a:p>
                <a:pPr defTabSz="685800">
                  <a:defRPr/>
                </a:pPr>
                <a:endParaRPr lang="zh-CN" altLang="en-US" sz="1350" kern="0">
                  <a:solidFill>
                    <a:sysClr val="windowText" lastClr="000000"/>
                  </a:solidFill>
                  <a:latin typeface="Arial"/>
                  <a:ea typeface="宋体"/>
                </a:endParaRPr>
              </a:p>
            </p:txBody>
          </p:sp>
          <p:sp>
            <p:nvSpPr>
              <p:cNvPr id="15" name="AutoShape 9">
                <a:extLst>
                  <a:ext uri="{FF2B5EF4-FFF2-40B4-BE49-F238E27FC236}">
                    <a16:creationId xmlns:a16="http://schemas.microsoft.com/office/drawing/2014/main" id="{9439E1C6-5F87-4427-A51A-E97A029C8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2255" y="2351"/>
                <a:ext cx="1920" cy="291"/>
              </a:xfrm>
              <a:prstGeom prst="triangle">
                <a:avLst>
                  <a:gd name="adj" fmla="val 50000"/>
                </a:avLst>
              </a:prstGeom>
              <a:solidFill>
                <a:srgbClr val="83C2E5"/>
              </a:solidFill>
              <a:ln w="6350">
                <a:solidFill>
                  <a:srgbClr val="006699"/>
                </a:solidFill>
                <a:miter lim="800000"/>
                <a:headEnd/>
                <a:tailEnd/>
              </a:ln>
            </p:spPr>
            <p:txBody>
              <a:bodyPr lIns="34290" rIns="34290"/>
              <a:lstStyle/>
              <a:p>
                <a:pPr defTabSz="685800">
                  <a:defRPr/>
                </a:pPr>
                <a:endParaRPr lang="zh-CN" altLang="en-US" sz="1350" kern="0">
                  <a:solidFill>
                    <a:sysClr val="windowText" lastClr="000000"/>
                  </a:solidFill>
                  <a:latin typeface="Arial"/>
                  <a:ea typeface="宋体"/>
                </a:endParaRPr>
              </a:p>
            </p:txBody>
          </p:sp>
        </p:grp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507F628D-731A-47F3-89F3-8A5191F83E97}"/>
              </a:ext>
            </a:extLst>
          </p:cNvPr>
          <p:cNvSpPr/>
          <p:nvPr/>
        </p:nvSpPr>
        <p:spPr>
          <a:xfrm>
            <a:off x="6012160" y="1478413"/>
            <a:ext cx="1628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zh-CN" altLang="en-US" sz="2800" b="1" kern="0" dirty="0">
                <a:solidFill>
                  <a:sysClr val="windowText" lastClr="000000"/>
                </a:solidFill>
                <a:latin typeface="Arial"/>
                <a:ea typeface="宋体"/>
              </a:rPr>
              <a:t>融资结构</a:t>
            </a:r>
            <a:endParaRPr lang="en-US" altLang="zh-CN" sz="2800" b="1" kern="0" dirty="0">
              <a:solidFill>
                <a:sysClr val="windowText" lastClr="000000"/>
              </a:solidFill>
              <a:latin typeface="Arial"/>
              <a:ea typeface="宋体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1225BA-C94B-43F6-BC37-FAED69939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0574"/>
            <a:ext cx="9144000" cy="2232522"/>
          </a:xfrm>
        </p:spPr>
        <p:txBody>
          <a:bodyPr/>
          <a:lstStyle/>
          <a:p>
            <a:pPr algn="l">
              <a:defRPr/>
            </a:pPr>
            <a:r>
              <a:rPr lang="zh-CN" altLang="en-US" sz="4400" dirty="0">
                <a:solidFill>
                  <a:srgbClr val="92D050"/>
                </a:solidFill>
              </a:rPr>
              <a:t>     一、发展中大国背景与产业复兴</a:t>
            </a:r>
          </a:p>
        </p:txBody>
      </p:sp>
    </p:spTree>
    <p:extLst>
      <p:ext uri="{BB962C8B-B14F-4D97-AF65-F5344CB8AC3E}">
        <p14:creationId xmlns:p14="http://schemas.microsoft.com/office/powerpoint/2010/main" val="4224373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A77B32-F752-4BA5-92F2-5B743DDA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669"/>
            <a:ext cx="9144000" cy="692798"/>
          </a:xfrm>
        </p:spPr>
        <p:txBody>
          <a:bodyPr/>
          <a:lstStyle/>
          <a:p>
            <a:r>
              <a:rPr lang="zh-CN" altLang="en-US" sz="3000" dirty="0">
                <a:latin typeface="黑体" panose="02010609060101010101" pitchFamily="49" charset="-122"/>
                <a:ea typeface="黑体" panose="02010609060101010101" pitchFamily="49" charset="-122"/>
              </a:rPr>
              <a:t>（九）制度转型滞后于新动能需求</a:t>
            </a:r>
            <a:endParaRPr lang="zh-CN" altLang="en-US" sz="3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68B08F4A-2745-42B8-BCE0-8B2D11D21985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906754" y="2955722"/>
            <a:ext cx="149913" cy="1579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EEC52C3-E310-4E91-B2C4-C2D1143A5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930102"/>
              </p:ext>
            </p:extLst>
          </p:nvPr>
        </p:nvGraphicFramePr>
        <p:xfrm>
          <a:off x="136288" y="1229318"/>
          <a:ext cx="3955887" cy="4399363"/>
        </p:xfrm>
        <a:graphic>
          <a:graphicData uri="http://schemas.openxmlformats.org/drawingml/2006/table">
            <a:tbl>
              <a:tblPr/>
              <a:tblGrid>
                <a:gridCol w="754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7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182">
                <a:tc>
                  <a:txBody>
                    <a:bodyPr/>
                    <a:lstStyle>
                      <a:lvl1pPr indent="40005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400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年份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0005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400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中国营商环境排名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2667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2667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中国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GDP</a:t>
                      </a:r>
                      <a:r>
                        <a:rPr kumimoji="0" lang="zh-CN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排名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2007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8001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800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83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1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2008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86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1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2009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89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1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2010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87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1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2011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91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1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2012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91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1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2013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96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1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2014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90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1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2015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84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1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2016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kumimoji="0" lang="zh-CN" altLang="zh-CN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19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2017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1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2018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46</a:t>
                      </a:r>
                      <a:endParaRPr kumimoji="0" lang="zh-CN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zh-CN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8" marR="5143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866794"/>
                  </a:ext>
                </a:extLst>
              </a:tr>
            </a:tbl>
          </a:graphicData>
        </a:graphic>
      </p:graphicFrame>
      <p:sp>
        <p:nvSpPr>
          <p:cNvPr id="5" name="矩形 1">
            <a:extLst>
              <a:ext uri="{FF2B5EF4-FFF2-40B4-BE49-F238E27FC236}">
                <a16:creationId xmlns:a16="http://schemas.microsoft.com/office/drawing/2014/main" id="{F1BF1029-E1B7-4BBC-9FDC-F24BD1211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175" y="836712"/>
            <a:ext cx="4954262" cy="559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14313" indent="-214313" algn="just" defTabSz="6858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rgbClr val="000000"/>
                </a:solidFill>
                <a:latin typeface="宋体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2017</a:t>
            </a:r>
            <a:r>
              <a:rPr lang="zh-CN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我国在</a:t>
            </a:r>
            <a:r>
              <a:rPr lang="zh-C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开办企业方面的营商环境</a:t>
            </a: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指标排名第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93</a:t>
            </a:r>
            <a:r>
              <a:rPr lang="zh-C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位</a:t>
            </a: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14313" indent="-214313" algn="just" defTabSz="6858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尽管经过商事制度改革，我国正式开办企业</a:t>
            </a:r>
            <a:r>
              <a:rPr lang="zh-CN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所需平均手续</a:t>
            </a: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缩减为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个，但平均耗时依然需要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22.9</a:t>
            </a: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天，这些花费占人均可支配收入的比重为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0.6</a:t>
            </a:r>
            <a:r>
              <a:rPr lang="zh-C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％</a:t>
            </a: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，相比于发达国家还有较大的差距。</a:t>
            </a: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14313" indent="-214313" algn="just" defTabSz="6858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在获得建筑许可方面，排名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172</a:t>
            </a: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，所需平均手续高达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zh-C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项</a:t>
            </a: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，平均所需时间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247.1</a:t>
            </a:r>
            <a:r>
              <a:rPr lang="zh-CN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天</a:t>
            </a:r>
            <a:r>
              <a:rPr lang="zh-CN" alt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600" dirty="0">
              <a:solidFill>
                <a:srgbClr val="00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14313" indent="-214313" algn="just" defTabSz="6858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在税收的经济负担与行政负担上，</a:t>
            </a:r>
            <a:r>
              <a:rPr lang="zh-CN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总体上我国在纳税方面营商环境排名第</a:t>
            </a:r>
            <a:r>
              <a:rPr lang="en-US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130</a:t>
            </a:r>
            <a:r>
              <a:rPr lang="zh-CN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位</a:t>
            </a:r>
            <a:r>
              <a:rPr lang="zh-CN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。这些企业每年需要缴税</a:t>
            </a:r>
            <a:r>
              <a:rPr lang="en-US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次</a:t>
            </a:r>
            <a:r>
              <a:rPr lang="zh-CN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，总耗时平均长达</a:t>
            </a:r>
            <a:r>
              <a:rPr lang="en-US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207</a:t>
            </a:r>
            <a:r>
              <a:rPr lang="zh-CN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小时</a:t>
            </a:r>
            <a:r>
              <a:rPr lang="zh-CN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，纳税总额占到了企业总利润的</a:t>
            </a:r>
            <a:r>
              <a:rPr lang="en-US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67.3%</a:t>
            </a:r>
            <a:r>
              <a:rPr lang="zh-CN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。此外，中国在退税流程、时间、纠错、审计等税后事项上的评分也较低，只有</a:t>
            </a:r>
            <a:r>
              <a:rPr lang="en-US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49.08</a:t>
            </a:r>
            <a:r>
              <a:rPr lang="zh-CN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</a:t>
            </a:r>
            <a:r>
              <a:rPr lang="en-US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总分</a:t>
            </a:r>
            <a:r>
              <a:rPr lang="en-US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</a:t>
            </a:r>
            <a:r>
              <a:rPr lang="en-US" altLang="zh-CN" sz="16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，这说明中国的税务服务体系也亟需完善优化。</a:t>
            </a:r>
          </a:p>
        </p:txBody>
      </p:sp>
    </p:spTree>
    <p:extLst>
      <p:ext uri="{BB962C8B-B14F-4D97-AF65-F5344CB8AC3E}">
        <p14:creationId xmlns:p14="http://schemas.microsoft.com/office/powerpoint/2010/main" val="6787033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E1058E-2586-4A99-A741-5599C8743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4154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市场化改革制约</a:t>
            </a:r>
          </a:p>
        </p:txBody>
      </p:sp>
      <p:grpSp>
        <p:nvGrpSpPr>
          <p:cNvPr id="146435" name="Group 3">
            <a:extLst>
              <a:ext uri="{FF2B5EF4-FFF2-40B4-BE49-F238E27FC236}">
                <a16:creationId xmlns:a16="http://schemas.microsoft.com/office/drawing/2014/main" id="{386B0D85-D4B8-4908-BA61-445ED9EAE698}"/>
              </a:ext>
            </a:extLst>
          </p:cNvPr>
          <p:cNvGrpSpPr>
            <a:grpSpLocks/>
          </p:cNvGrpSpPr>
          <p:nvPr/>
        </p:nvGrpSpPr>
        <p:grpSpPr bwMode="auto">
          <a:xfrm>
            <a:off x="251927" y="1738537"/>
            <a:ext cx="8467530" cy="3783806"/>
            <a:chOff x="1162" y="1680"/>
            <a:chExt cx="3926" cy="1634"/>
          </a:xfrm>
        </p:grpSpPr>
        <p:sp>
          <p:nvSpPr>
            <p:cNvPr id="146436" name="AutoShape 4">
              <a:extLst>
                <a:ext uri="{FF2B5EF4-FFF2-40B4-BE49-F238E27FC236}">
                  <a16:creationId xmlns:a16="http://schemas.microsoft.com/office/drawing/2014/main" id="{B329A8CC-09F5-4A03-B41F-CAC13E6B3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" y="1680"/>
              <a:ext cx="952" cy="558"/>
            </a:xfrm>
            <a:prstGeom prst="homePlate">
              <a:avLst>
                <a:gd name="adj" fmla="val 18893"/>
              </a:avLst>
            </a:prstGeom>
            <a:solidFill>
              <a:schemeClr val="accent1"/>
            </a:solidFill>
            <a:ln w="63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34290" rIns="34290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685800">
                <a:spcBef>
                  <a:spcPct val="0"/>
                </a:spcBef>
                <a:buClrTx/>
                <a:buNone/>
              </a:pPr>
              <a:r>
                <a:rPr lang="zh-CN" altLang="en-US" sz="2100">
                  <a:solidFill>
                    <a:srgbClr val="FFFFFF"/>
                  </a:solidFill>
                </a:rPr>
                <a:t>     </a:t>
              </a:r>
              <a:endParaRPr lang="en-US" altLang="zh-CN" sz="2100">
                <a:solidFill>
                  <a:srgbClr val="FFFFFF"/>
                </a:solidFill>
              </a:endParaRPr>
            </a:p>
            <a:p>
              <a:pPr defTabSz="685800">
                <a:spcBef>
                  <a:spcPct val="0"/>
                </a:spcBef>
                <a:buClrTx/>
                <a:buNone/>
              </a:pPr>
              <a:r>
                <a:rPr lang="en-US" altLang="zh-CN" sz="2100">
                  <a:solidFill>
                    <a:srgbClr val="FFFFFF"/>
                  </a:solidFill>
                </a:rPr>
                <a:t>      </a:t>
              </a:r>
              <a:r>
                <a:rPr lang="zh-CN" altLang="en-US" sz="2100" b="1">
                  <a:solidFill>
                    <a:srgbClr val="FFFFFF"/>
                  </a:solidFill>
                </a:rPr>
                <a:t>市场</a:t>
              </a:r>
              <a:endParaRPr lang="en-US" altLang="zh-CN" sz="2100" b="1">
                <a:solidFill>
                  <a:srgbClr val="FFFFFF"/>
                </a:solidFill>
              </a:endParaRPr>
            </a:p>
            <a:p>
              <a:pPr defTabSz="685800">
                <a:spcBef>
                  <a:spcPct val="0"/>
                </a:spcBef>
                <a:buClrTx/>
                <a:buNone/>
              </a:pPr>
              <a:r>
                <a:rPr lang="zh-CN" altLang="en-US" sz="2100" b="1">
                  <a:solidFill>
                    <a:srgbClr val="FFFFFF"/>
                  </a:solidFill>
                </a:rPr>
                <a:t>决定性作用</a:t>
              </a:r>
              <a:endParaRPr lang="en-GB" altLang="zh-CN" sz="2100" b="1">
                <a:solidFill>
                  <a:srgbClr val="FFFFFF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770DBBB-DB51-4B16-82DC-97C5CB66A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" y="1686"/>
              <a:ext cx="3004" cy="558"/>
            </a:xfrm>
            <a:custGeom>
              <a:avLst/>
              <a:gdLst>
                <a:gd name="T0" fmla="*/ 0 w 4465"/>
                <a:gd name="T1" fmla="*/ 0 h 721"/>
                <a:gd name="T2" fmla="*/ 4 w 4465"/>
                <a:gd name="T3" fmla="*/ 23 h 721"/>
                <a:gd name="T4" fmla="*/ 0 w 4465"/>
                <a:gd name="T5" fmla="*/ 48 h 721"/>
                <a:gd name="T6" fmla="*/ 127 w 4465"/>
                <a:gd name="T7" fmla="*/ 48 h 721"/>
                <a:gd name="T8" fmla="*/ 127 w 4465"/>
                <a:gd name="T9" fmla="*/ 0 h 721"/>
                <a:gd name="T10" fmla="*/ 0 w 4465"/>
                <a:gd name="T11" fmla="*/ 0 h 7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5"/>
                <a:gd name="T19" fmla="*/ 0 h 721"/>
                <a:gd name="T20" fmla="*/ 4465 w 4465"/>
                <a:gd name="T21" fmla="*/ 721 h 7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5" h="721">
                  <a:moveTo>
                    <a:pt x="0" y="0"/>
                  </a:moveTo>
                  <a:lnTo>
                    <a:pt x="144" y="344"/>
                  </a:lnTo>
                  <a:lnTo>
                    <a:pt x="0" y="720"/>
                  </a:lnTo>
                  <a:lnTo>
                    <a:pt x="4464" y="720"/>
                  </a:lnTo>
                  <a:lnTo>
                    <a:pt x="4464" y="0"/>
                  </a:lnTo>
                  <a:lnTo>
                    <a:pt x="0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6350" cap="rnd">
              <a:solidFill>
                <a:srgbClr val="006699"/>
              </a:solidFill>
              <a:round/>
              <a:headEnd/>
              <a:tailEnd/>
            </a:ln>
          </p:spPr>
          <p:txBody>
            <a:bodyPr lIns="34290" rIns="34290"/>
            <a:lstStyle/>
            <a:p>
              <a:pPr defTabSz="685800">
                <a:defRPr/>
              </a:pPr>
              <a:endParaRPr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46438" name="AutoShape 6">
              <a:extLst>
                <a:ext uri="{FF2B5EF4-FFF2-40B4-BE49-F238E27FC236}">
                  <a16:creationId xmlns:a16="http://schemas.microsoft.com/office/drawing/2014/main" id="{5DFDAFE5-1C21-4E45-9AE0-721105B4F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" y="2296"/>
              <a:ext cx="952" cy="460"/>
            </a:xfrm>
            <a:prstGeom prst="homePlate">
              <a:avLst>
                <a:gd name="adj" fmla="val 18923"/>
              </a:avLst>
            </a:prstGeom>
            <a:solidFill>
              <a:schemeClr val="accent1"/>
            </a:solidFill>
            <a:ln w="63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34290" rIns="34290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685800">
                <a:spcBef>
                  <a:spcPct val="0"/>
                </a:spcBef>
                <a:buClrTx/>
                <a:buNone/>
              </a:pPr>
              <a:endParaRPr lang="en-US" altLang="zh-CN" sz="2100" b="1">
                <a:solidFill>
                  <a:srgbClr val="FFFFFF"/>
                </a:solidFill>
              </a:endParaRPr>
            </a:p>
            <a:p>
              <a:pPr defTabSz="685800">
                <a:spcBef>
                  <a:spcPct val="0"/>
                </a:spcBef>
                <a:buClrTx/>
                <a:buNone/>
              </a:pPr>
              <a:r>
                <a:rPr lang="zh-CN" altLang="en-US" sz="2100" b="1">
                  <a:solidFill>
                    <a:srgbClr val="FFFFFF"/>
                  </a:solidFill>
                </a:rPr>
                <a:t>简政放权的</a:t>
              </a:r>
              <a:endParaRPr lang="en-US" altLang="zh-CN" sz="2100" b="1">
                <a:solidFill>
                  <a:srgbClr val="FFFFFF"/>
                </a:solidFill>
              </a:endParaRPr>
            </a:p>
            <a:p>
              <a:pPr defTabSz="685800">
                <a:spcBef>
                  <a:spcPct val="0"/>
                </a:spcBef>
                <a:buClrTx/>
                <a:buNone/>
              </a:pPr>
              <a:r>
                <a:rPr lang="zh-CN" altLang="en-US" sz="2100" b="1">
                  <a:solidFill>
                    <a:srgbClr val="FFFFFF"/>
                  </a:solidFill>
                </a:rPr>
                <a:t>   冰山一角</a:t>
              </a:r>
              <a:endParaRPr lang="zh-CN" altLang="zh-CN" sz="2100" b="1">
                <a:solidFill>
                  <a:srgbClr val="FFFFFF"/>
                </a:solidFill>
              </a:endParaRPr>
            </a:p>
            <a:p>
              <a:pPr defTabSz="685800">
                <a:spcBef>
                  <a:spcPct val="0"/>
                </a:spcBef>
                <a:buClrTx/>
                <a:buNone/>
              </a:pPr>
              <a:endParaRPr lang="en-GB" altLang="zh-CN" sz="2100" b="1">
                <a:solidFill>
                  <a:srgbClr val="FFFFFF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4469F35-2440-459E-9B24-4B5B62CB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2" y="2304"/>
              <a:ext cx="3004" cy="460"/>
            </a:xfrm>
            <a:custGeom>
              <a:avLst/>
              <a:gdLst>
                <a:gd name="T0" fmla="*/ 0 w 4465"/>
                <a:gd name="T1" fmla="*/ 0 h 721"/>
                <a:gd name="T2" fmla="*/ 4 w 4465"/>
                <a:gd name="T3" fmla="*/ 4 h 721"/>
                <a:gd name="T4" fmla="*/ 0 w 4465"/>
                <a:gd name="T5" fmla="*/ 8 h 721"/>
                <a:gd name="T6" fmla="*/ 127 w 4465"/>
                <a:gd name="T7" fmla="*/ 8 h 721"/>
                <a:gd name="T8" fmla="*/ 127 w 4465"/>
                <a:gd name="T9" fmla="*/ 0 h 721"/>
                <a:gd name="T10" fmla="*/ 0 w 4465"/>
                <a:gd name="T11" fmla="*/ 0 h 7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65"/>
                <a:gd name="T19" fmla="*/ 0 h 721"/>
                <a:gd name="T20" fmla="*/ 4465 w 4465"/>
                <a:gd name="T21" fmla="*/ 721 h 7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65" h="721">
                  <a:moveTo>
                    <a:pt x="0" y="0"/>
                  </a:moveTo>
                  <a:lnTo>
                    <a:pt x="144" y="344"/>
                  </a:lnTo>
                  <a:lnTo>
                    <a:pt x="0" y="720"/>
                  </a:lnTo>
                  <a:lnTo>
                    <a:pt x="4464" y="720"/>
                  </a:lnTo>
                  <a:lnTo>
                    <a:pt x="4464" y="0"/>
                  </a:lnTo>
                  <a:lnTo>
                    <a:pt x="0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6350" cap="rnd">
              <a:solidFill>
                <a:srgbClr val="006699"/>
              </a:solidFill>
              <a:round/>
              <a:headEnd/>
              <a:tailEnd/>
            </a:ln>
          </p:spPr>
          <p:txBody>
            <a:bodyPr lIns="34290" rIns="34290"/>
            <a:lstStyle/>
            <a:p>
              <a:pPr defTabSz="685800">
                <a:defRPr/>
              </a:pPr>
              <a:endParaRPr lang="zh-CN" altLang="en-US" sz="135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46440" name="AutoShape 8">
              <a:extLst>
                <a:ext uri="{FF2B5EF4-FFF2-40B4-BE49-F238E27FC236}">
                  <a16:creationId xmlns:a16="http://schemas.microsoft.com/office/drawing/2014/main" id="{CAE14603-E384-45EB-840B-FCB64AC78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" y="2852"/>
              <a:ext cx="942" cy="462"/>
            </a:xfrm>
            <a:prstGeom prst="homePlate">
              <a:avLst>
                <a:gd name="adj" fmla="val 18889"/>
              </a:avLst>
            </a:prstGeom>
            <a:solidFill>
              <a:schemeClr val="accent1"/>
            </a:solidFill>
            <a:ln w="6350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lIns="34290" rIns="34290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685800">
                <a:spcBef>
                  <a:spcPct val="0"/>
                </a:spcBef>
                <a:buClrTx/>
                <a:buNone/>
              </a:pPr>
              <a:endParaRPr lang="en-US" altLang="zh-CN" sz="2100" b="1" dirty="0">
                <a:solidFill>
                  <a:srgbClr val="FFFFFF"/>
                </a:solidFill>
              </a:endParaRPr>
            </a:p>
            <a:p>
              <a:pPr defTabSz="685800">
                <a:spcBef>
                  <a:spcPct val="0"/>
                </a:spcBef>
                <a:buClrTx/>
                <a:buNone/>
              </a:pPr>
              <a:r>
                <a:rPr lang="zh-CN" altLang="en-US" sz="2100" b="1" dirty="0">
                  <a:solidFill>
                    <a:srgbClr val="FFFFFF"/>
                  </a:solidFill>
                </a:rPr>
                <a:t>主动改革的</a:t>
              </a:r>
              <a:endParaRPr lang="en-US" altLang="zh-CN" sz="2100" b="1" dirty="0">
                <a:solidFill>
                  <a:srgbClr val="FFFFFF"/>
                </a:solidFill>
              </a:endParaRPr>
            </a:p>
            <a:p>
              <a:pPr defTabSz="685800">
                <a:spcBef>
                  <a:spcPct val="0"/>
                </a:spcBef>
                <a:buClrTx/>
                <a:buNone/>
              </a:pPr>
              <a:r>
                <a:rPr lang="zh-CN" altLang="en-US" sz="2100" b="1" dirty="0">
                  <a:solidFill>
                    <a:srgbClr val="FFFFFF"/>
                  </a:solidFill>
                </a:rPr>
                <a:t>     惰性</a:t>
              </a:r>
              <a:endParaRPr lang="en-GB" altLang="zh-CN" sz="2100" b="1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69C6CC-8E72-44E9-81A7-AE051FA52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" y="1708"/>
              <a:ext cx="2654" cy="57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34290" rIns="34290"/>
            <a:lstStyle/>
            <a:p>
              <a:pPr marL="76200" indent="-76200" defTabSz="685800">
                <a:spcBef>
                  <a:spcPct val="30000"/>
                </a:spcBef>
                <a:buClr>
                  <a:srgbClr val="B2E385"/>
                </a:buClr>
                <a:defRPr/>
              </a:pPr>
              <a:r>
                <a:rPr lang="zh-CN" altLang="en-US" b="1" kern="0" dirty="0">
                  <a:solidFill>
                    <a:srgbClr val="FFFFFF"/>
                  </a:solidFill>
                  <a:latin typeface="microsoft yahei"/>
                  <a:ea typeface="宋体"/>
                  <a:cs typeface="Arial"/>
                </a:rPr>
                <a:t>政府直接配置资源的范围仍然过大，对微观</a:t>
              </a:r>
              <a:endParaRPr lang="en-US" altLang="zh-CN" b="1" kern="0" dirty="0">
                <a:solidFill>
                  <a:srgbClr val="FFFFFF"/>
                </a:solidFill>
                <a:latin typeface="microsoft yahei"/>
                <a:ea typeface="宋体"/>
                <a:cs typeface="Arial"/>
              </a:endParaRPr>
            </a:p>
            <a:p>
              <a:pPr marL="76200" indent="-76200" defTabSz="685800">
                <a:spcBef>
                  <a:spcPct val="30000"/>
                </a:spcBef>
                <a:buClr>
                  <a:srgbClr val="B2E385"/>
                </a:buClr>
                <a:defRPr/>
              </a:pPr>
              <a:r>
                <a:rPr lang="zh-CN" altLang="en-US" b="1" kern="0" dirty="0">
                  <a:solidFill>
                    <a:srgbClr val="FFFFFF"/>
                  </a:solidFill>
                  <a:latin typeface="microsoft yahei"/>
                  <a:ea typeface="宋体"/>
                  <a:cs typeface="Arial"/>
                </a:rPr>
                <a:t>经济主体的干预仍然过多</a:t>
              </a:r>
              <a:endParaRPr lang="en-GB" altLang="zh-CN" b="1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68C87-11A5-4170-8E1B-EEA94D85F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" y="2325"/>
              <a:ext cx="2917" cy="53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34290" rIns="34290"/>
            <a:lstStyle/>
            <a:p>
              <a:pPr marL="76200" indent="-76200" defTabSz="685800">
                <a:spcBef>
                  <a:spcPct val="30000"/>
                </a:spcBef>
                <a:buClr>
                  <a:srgbClr val="B2E385"/>
                </a:buClr>
                <a:defRPr/>
              </a:pPr>
              <a:r>
                <a:rPr lang="zh-CN" altLang="zh-CN" sz="1500" b="1" kern="0" dirty="0">
                  <a:solidFill>
                    <a:srgbClr val="FFFFFF"/>
                  </a:solidFill>
                  <a:latin typeface="microsoft yahei"/>
                  <a:ea typeface="宋体"/>
                  <a:cs typeface="Arial"/>
                </a:rPr>
                <a:t>简政放权上还需要重点解决“最后一公里”的问题，当简政放权落实到</a:t>
              </a:r>
              <a:endParaRPr lang="en-US" altLang="zh-CN" sz="1500" b="1" kern="0" dirty="0">
                <a:solidFill>
                  <a:srgbClr val="FFFFFF"/>
                </a:solidFill>
                <a:latin typeface="microsoft yahei"/>
                <a:ea typeface="宋体"/>
                <a:cs typeface="Arial"/>
              </a:endParaRPr>
            </a:p>
            <a:p>
              <a:pPr marL="76200" indent="-76200" defTabSz="685800">
                <a:spcBef>
                  <a:spcPct val="30000"/>
                </a:spcBef>
                <a:buClr>
                  <a:srgbClr val="B2E385"/>
                </a:buClr>
                <a:defRPr/>
              </a:pPr>
              <a:r>
                <a:rPr lang="zh-CN" altLang="zh-CN" sz="1500" b="1" kern="0" dirty="0">
                  <a:solidFill>
                    <a:srgbClr val="FFFFFF"/>
                  </a:solidFill>
                  <a:latin typeface="microsoft yahei"/>
                  <a:ea typeface="宋体"/>
                  <a:cs typeface="Arial"/>
                </a:rPr>
                <a:t>基层上，由于基层的服务水平、业务能力存在一定的差距，同时，由于</a:t>
              </a:r>
              <a:endParaRPr lang="en-US" altLang="zh-CN" sz="1500" b="1" kern="0" dirty="0">
                <a:solidFill>
                  <a:srgbClr val="FFFFFF"/>
                </a:solidFill>
                <a:latin typeface="microsoft yahei"/>
                <a:ea typeface="宋体"/>
                <a:cs typeface="Arial"/>
              </a:endParaRPr>
            </a:p>
            <a:p>
              <a:pPr marL="76200" indent="-76200" defTabSz="685800">
                <a:spcBef>
                  <a:spcPct val="30000"/>
                </a:spcBef>
                <a:buClr>
                  <a:srgbClr val="B2E385"/>
                </a:buClr>
                <a:defRPr/>
              </a:pPr>
              <a:r>
                <a:rPr lang="zh-CN" altLang="zh-CN" sz="1500" b="1" kern="0" dirty="0">
                  <a:solidFill>
                    <a:srgbClr val="FFFFFF"/>
                  </a:solidFill>
                  <a:latin typeface="microsoft yahei"/>
                  <a:ea typeface="宋体"/>
                  <a:cs typeface="Arial"/>
                </a:rPr>
                <a:t>部门权力交叉、信息割据、办事标准存在模糊地带</a:t>
              </a:r>
              <a:r>
                <a:rPr lang="zh-CN" altLang="en-US" sz="1500" b="1" kern="0" dirty="0">
                  <a:solidFill>
                    <a:srgbClr val="FFFFFF"/>
                  </a:solidFill>
                  <a:latin typeface="microsoft yahei"/>
                  <a:ea typeface="宋体"/>
                  <a:cs typeface="Arial"/>
                </a:rPr>
                <a:t>，最多跑一次难！</a:t>
              </a:r>
              <a:endParaRPr lang="en-GB" altLang="zh-CN" sz="1500" b="1" kern="0" dirty="0">
                <a:solidFill>
                  <a:srgbClr val="FFFFFF"/>
                </a:solidFill>
                <a:latin typeface="microsoft yahei"/>
                <a:ea typeface="宋体"/>
                <a:cs typeface="Arial"/>
              </a:endParaRPr>
            </a:p>
          </p:txBody>
        </p:sp>
      </p:grpSp>
      <p:sp>
        <p:nvSpPr>
          <p:cNvPr id="14" name="Freeform 7">
            <a:extLst>
              <a:ext uri="{FF2B5EF4-FFF2-40B4-BE49-F238E27FC236}">
                <a16:creationId xmlns:a16="http://schemas.microsoft.com/office/drawing/2014/main" id="{954AA59A-6454-4BB5-98D2-02F2925FBFAF}"/>
              </a:ext>
            </a:extLst>
          </p:cNvPr>
          <p:cNvSpPr>
            <a:spLocks/>
          </p:cNvSpPr>
          <p:nvPr/>
        </p:nvSpPr>
        <p:spPr bwMode="auto">
          <a:xfrm>
            <a:off x="2186608" y="4438014"/>
            <a:ext cx="6506969" cy="1065209"/>
          </a:xfrm>
          <a:custGeom>
            <a:avLst/>
            <a:gdLst>
              <a:gd name="T0" fmla="*/ 0 w 4465"/>
              <a:gd name="T1" fmla="*/ 0 h 721"/>
              <a:gd name="T2" fmla="*/ 4 w 4465"/>
              <a:gd name="T3" fmla="*/ 4 h 721"/>
              <a:gd name="T4" fmla="*/ 0 w 4465"/>
              <a:gd name="T5" fmla="*/ 8 h 721"/>
              <a:gd name="T6" fmla="*/ 127 w 4465"/>
              <a:gd name="T7" fmla="*/ 8 h 721"/>
              <a:gd name="T8" fmla="*/ 127 w 4465"/>
              <a:gd name="T9" fmla="*/ 0 h 721"/>
              <a:gd name="T10" fmla="*/ 0 w 4465"/>
              <a:gd name="T11" fmla="*/ 0 h 7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65"/>
              <a:gd name="T19" fmla="*/ 0 h 721"/>
              <a:gd name="T20" fmla="*/ 4465 w 4465"/>
              <a:gd name="T21" fmla="*/ 721 h 7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65" h="721">
                <a:moveTo>
                  <a:pt x="0" y="0"/>
                </a:moveTo>
                <a:lnTo>
                  <a:pt x="144" y="344"/>
                </a:lnTo>
                <a:lnTo>
                  <a:pt x="0" y="720"/>
                </a:lnTo>
                <a:lnTo>
                  <a:pt x="4464" y="720"/>
                </a:lnTo>
                <a:lnTo>
                  <a:pt x="4464" y="0"/>
                </a:lnTo>
                <a:lnTo>
                  <a:pt x="0" y="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6350" cap="rnd">
            <a:solidFill>
              <a:srgbClr val="006699"/>
            </a:solidFill>
            <a:round/>
            <a:headEnd/>
            <a:tailEnd/>
          </a:ln>
        </p:spPr>
        <p:txBody>
          <a:bodyPr lIns="34290" rIns="34290"/>
          <a:lstStyle/>
          <a:p>
            <a:pPr marL="76200" indent="-76200" defTabSz="685800">
              <a:spcBef>
                <a:spcPct val="30000"/>
              </a:spcBef>
              <a:buClr>
                <a:srgbClr val="B2E385"/>
              </a:buClr>
              <a:defRPr/>
            </a:pPr>
            <a:r>
              <a:rPr lang="zh-CN" altLang="en-US" b="1" kern="0" dirty="0">
                <a:solidFill>
                  <a:srgbClr val="FFFFFF"/>
                </a:solidFill>
                <a:latin typeface="microsoft yahei"/>
                <a:ea typeface="宋体"/>
                <a:cs typeface="Arial"/>
              </a:rPr>
              <a:t>       调增量为主转向调整存量、做优增量并存的</a:t>
            </a:r>
            <a:endParaRPr lang="en-US" altLang="zh-CN" b="1" kern="0" dirty="0">
              <a:solidFill>
                <a:srgbClr val="FFFFFF"/>
              </a:solidFill>
              <a:latin typeface="microsoft yahei"/>
              <a:ea typeface="宋体"/>
              <a:cs typeface="Arial"/>
            </a:endParaRPr>
          </a:p>
          <a:p>
            <a:pPr marL="76200" indent="-76200" defTabSz="685800">
              <a:spcBef>
                <a:spcPct val="30000"/>
              </a:spcBef>
              <a:buClr>
                <a:srgbClr val="B2E385"/>
              </a:buClr>
              <a:defRPr/>
            </a:pPr>
            <a:r>
              <a:rPr lang="zh-CN" altLang="en-US" b="1" kern="0" dirty="0">
                <a:solidFill>
                  <a:srgbClr val="FFFFFF"/>
                </a:solidFill>
                <a:latin typeface="microsoft yahei"/>
                <a:ea typeface="宋体"/>
                <a:cs typeface="Arial"/>
              </a:rPr>
              <a:t>       深度调整；政府治理水平亟需提升</a:t>
            </a:r>
            <a:endParaRPr lang="en-US" altLang="zh-CN" b="1" kern="0" dirty="0">
              <a:solidFill>
                <a:srgbClr val="FFFFFF"/>
              </a:solidFill>
              <a:latin typeface="microsoft yahei"/>
              <a:ea typeface="宋体"/>
              <a:cs typeface="Arial"/>
            </a:endParaRPr>
          </a:p>
          <a:p>
            <a:pPr defTabSz="685800">
              <a:defRPr/>
            </a:pPr>
            <a:endParaRPr lang="zh-CN" altLang="en-US" sz="1350" dirty="0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C0516A-207B-442D-843E-F1F461EF1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859"/>
            <a:ext cx="9144000" cy="1147603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进一步扩大开放的空间较大</a:t>
            </a:r>
          </a:p>
        </p:txBody>
      </p:sp>
      <p:pic>
        <p:nvPicPr>
          <p:cNvPr id="142339" name="图片 5">
            <a:extLst>
              <a:ext uri="{FF2B5EF4-FFF2-40B4-BE49-F238E27FC236}">
                <a16:creationId xmlns:a16="http://schemas.microsoft.com/office/drawing/2014/main" id="{618D5BED-A427-4526-9308-5D3E9F38E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4" y="1641020"/>
            <a:ext cx="4474708" cy="344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60F73BB-5023-4495-93D5-C806FB47D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922" y="1641021"/>
            <a:ext cx="4400574" cy="3520023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0A693F-8036-466D-BDFC-1B38CEF9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02680"/>
            <a:ext cx="9144000" cy="1674391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solidFill>
                  <a:srgbClr val="92D050"/>
                </a:solidFill>
              </a:rPr>
              <a:t>    </a:t>
            </a:r>
            <a:r>
              <a:rPr lang="zh-CN" altLang="en-US" sz="3300" dirty="0">
                <a:solidFill>
                  <a:srgbClr val="92D050"/>
                </a:solidFill>
              </a:rPr>
              <a:t>四、大国产业发展的战略</a:t>
            </a:r>
          </a:p>
        </p:txBody>
      </p:sp>
    </p:spTree>
    <p:extLst>
      <p:ext uri="{BB962C8B-B14F-4D97-AF65-F5344CB8AC3E}">
        <p14:creationId xmlns:p14="http://schemas.microsoft.com/office/powerpoint/2010/main" val="38220795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5DB04F-6368-4F2A-A3A3-403643955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（一）发挥大国综合优势、开发国内市场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1560C254-0F98-4FE6-AAC2-75A8F5369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246" y="3072278"/>
            <a:ext cx="1347788" cy="1166813"/>
          </a:xfrm>
          <a:prstGeom prst="triangle">
            <a:avLst>
              <a:gd name="adj" fmla="val 50000"/>
            </a:avLst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kern="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发展中大国</a:t>
            </a:r>
            <a:endParaRPr lang="en-US" altLang="zh-CN" sz="1200" kern="0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kern="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的产业发展战略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F2F5252-CAE7-4059-BA03-AA384C8A8C2B}"/>
              </a:ext>
            </a:extLst>
          </p:cNvPr>
          <p:cNvSpPr>
            <a:spLocks/>
          </p:cNvSpPr>
          <p:nvPr/>
        </p:nvSpPr>
        <p:spPr bwMode="auto">
          <a:xfrm>
            <a:off x="327610" y="2464837"/>
            <a:ext cx="1652588" cy="2353866"/>
          </a:xfrm>
          <a:custGeom>
            <a:avLst/>
            <a:gdLst>
              <a:gd name="T0" fmla="*/ 0 w 986"/>
              <a:gd name="T1" fmla="*/ 3138488 h 1404"/>
              <a:gd name="T2" fmla="*/ 1819075 w 986"/>
              <a:gd name="T3" fmla="*/ 0 h 1404"/>
              <a:gd name="T4" fmla="*/ 2203450 w 986"/>
              <a:gd name="T5" fmla="*/ 735443 h 140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6" h="1404">
                <a:moveTo>
                  <a:pt x="0" y="1404"/>
                </a:moveTo>
                <a:lnTo>
                  <a:pt x="814" y="0"/>
                </a:lnTo>
                <a:lnTo>
                  <a:pt x="986" y="329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AA9B1A7-BCED-4998-96B1-79D90368BAA7}"/>
              </a:ext>
            </a:extLst>
          </p:cNvPr>
          <p:cNvSpPr>
            <a:spLocks/>
          </p:cNvSpPr>
          <p:nvPr/>
        </p:nvSpPr>
        <p:spPr bwMode="auto">
          <a:xfrm>
            <a:off x="655032" y="4218629"/>
            <a:ext cx="2720579" cy="472678"/>
          </a:xfrm>
          <a:custGeom>
            <a:avLst/>
            <a:gdLst>
              <a:gd name="T0" fmla="*/ 3627438 w 1623"/>
              <a:gd name="T1" fmla="*/ 630237 h 281"/>
              <a:gd name="T2" fmla="*/ 0 w 1623"/>
              <a:gd name="T3" fmla="*/ 621266 h 281"/>
              <a:gd name="T4" fmla="*/ 388894 w 1623"/>
              <a:gd name="T5" fmla="*/ 0 h 28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23" h="281">
                <a:moveTo>
                  <a:pt x="1623" y="281"/>
                </a:moveTo>
                <a:lnTo>
                  <a:pt x="0" y="277"/>
                </a:lnTo>
                <a:lnTo>
                  <a:pt x="174" y="0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A273901-1DFF-4710-8766-B06EF33E2647}"/>
              </a:ext>
            </a:extLst>
          </p:cNvPr>
          <p:cNvSpPr>
            <a:spLocks/>
          </p:cNvSpPr>
          <p:nvPr/>
        </p:nvSpPr>
        <p:spPr bwMode="auto">
          <a:xfrm>
            <a:off x="1727787" y="2102888"/>
            <a:ext cx="1354931" cy="2361010"/>
          </a:xfrm>
          <a:custGeom>
            <a:avLst/>
            <a:gdLst>
              <a:gd name="T0" fmla="*/ 0 w 808"/>
              <a:gd name="T1" fmla="*/ 0 h 1408"/>
              <a:gd name="T2" fmla="*/ 1806575 w 808"/>
              <a:gd name="T3" fmla="*/ 3148013 h 1408"/>
              <a:gd name="T4" fmla="*/ 961420 w 808"/>
              <a:gd name="T5" fmla="*/ 3145777 h 14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08" h="1408">
                <a:moveTo>
                  <a:pt x="0" y="0"/>
                </a:moveTo>
                <a:lnTo>
                  <a:pt x="808" y="1408"/>
                </a:lnTo>
                <a:lnTo>
                  <a:pt x="430" y="1407"/>
                </a:lnTo>
              </a:path>
            </a:pathLst>
          </a:custGeom>
          <a:noFill/>
          <a:ln w="22225" cap="flat" cmpd="sng">
            <a:solidFill>
              <a:srgbClr val="366B7E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b="1" kern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8" name="Text12">
            <a:extLst>
              <a:ext uri="{FF2B5EF4-FFF2-40B4-BE49-F238E27FC236}">
                <a16:creationId xmlns:a16="http://schemas.microsoft.com/office/drawing/2014/main" id="{7B273EA7-01E6-4A2B-B86B-9B271EB9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154" y="4791318"/>
            <a:ext cx="116217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8275" indent="-166688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" indent="-188913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1175" indent="-150813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24138" indent="4763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813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5385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957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4529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247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kern="0" dirty="0">
                <a:solidFill>
                  <a:srgbClr val="FF0000"/>
                </a:solidFill>
              </a:rPr>
              <a:t>基于内需的</a:t>
            </a:r>
            <a:endParaRPr lang="en-US" altLang="zh-CN" sz="1800" kern="0" dirty="0">
              <a:solidFill>
                <a:srgbClr val="FF0000"/>
              </a:solidFill>
            </a:endParaRPr>
          </a:p>
          <a:p>
            <a:pPr defTabSz="247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kern="0" dirty="0">
                <a:solidFill>
                  <a:srgbClr val="FF0000"/>
                </a:solidFill>
              </a:rPr>
              <a:t>全球化战略</a:t>
            </a:r>
            <a:endParaRPr lang="en-US" altLang="de-DE" sz="1800" kern="0" dirty="0">
              <a:solidFill>
                <a:srgbClr val="FF0000"/>
              </a:solidFill>
            </a:endParaRPr>
          </a:p>
        </p:txBody>
      </p:sp>
      <p:sp>
        <p:nvSpPr>
          <p:cNvPr id="9" name="Text12">
            <a:extLst>
              <a:ext uri="{FF2B5EF4-FFF2-40B4-BE49-F238E27FC236}">
                <a16:creationId xmlns:a16="http://schemas.microsoft.com/office/drawing/2014/main" id="{EF0181AC-2FAF-4449-BA9A-DB8C949D4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30" y="1994875"/>
            <a:ext cx="13946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8275" indent="-166688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" indent="-188913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1175" indent="-150813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24138" indent="4763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813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5385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957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4529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247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kern="0" dirty="0">
                <a:solidFill>
                  <a:srgbClr val="FF0000"/>
                </a:solidFill>
              </a:rPr>
              <a:t>自主创新战略</a:t>
            </a:r>
            <a:endParaRPr lang="en-US" altLang="de-DE" sz="1800" kern="0" dirty="0">
              <a:solidFill>
                <a:srgbClr val="FF0000"/>
              </a:solidFill>
            </a:endParaRPr>
          </a:p>
        </p:txBody>
      </p:sp>
      <p:sp>
        <p:nvSpPr>
          <p:cNvPr id="10" name="Text12">
            <a:extLst>
              <a:ext uri="{FF2B5EF4-FFF2-40B4-BE49-F238E27FC236}">
                <a16:creationId xmlns:a16="http://schemas.microsoft.com/office/drawing/2014/main" id="{A5369330-D572-47BC-98FA-E56B2A369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953" y="4101109"/>
            <a:ext cx="116217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330200">
              <a:defRPr kumimoji="1" sz="17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68275" indent="-166688" defTabSz="330200">
              <a:buChar char="•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358775" indent="-188913" defTabSz="330200">
              <a:buChar char="–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511175" indent="-150813" defTabSz="330200">
              <a:buChar char="-"/>
              <a:defRPr kumimoji="1" sz="17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624138" indent="4763" algn="ctr" defTabSz="330200">
              <a:lnSpc>
                <a:spcPts val="1600"/>
              </a:lnSpc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0813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5385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9957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452938" indent="4763" algn="ctr" defTabSz="33020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247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kern="0" dirty="0">
                <a:solidFill>
                  <a:srgbClr val="FF0000"/>
                </a:solidFill>
              </a:rPr>
              <a:t>自主可控的</a:t>
            </a:r>
            <a:endParaRPr lang="en-US" altLang="zh-CN" sz="1800" kern="0" dirty="0">
              <a:solidFill>
                <a:srgbClr val="FF0000"/>
              </a:solidFill>
            </a:endParaRPr>
          </a:p>
          <a:p>
            <a:pPr defTabSz="2476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800" kern="0" dirty="0">
                <a:solidFill>
                  <a:srgbClr val="FF0000"/>
                </a:solidFill>
              </a:rPr>
              <a:t>产业体系</a:t>
            </a:r>
            <a:endParaRPr lang="en-US" altLang="de-DE" sz="1800" kern="0" dirty="0">
              <a:solidFill>
                <a:srgbClr val="FF0000"/>
              </a:solidFill>
            </a:endParaRPr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52338A85-05E9-412B-88C2-DC9746CA0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472" y="1656641"/>
            <a:ext cx="49542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000000"/>
                </a:solidFill>
              </a:rPr>
              <a:t>利用庞大的国内市场，分摊研发成本，促进技术创新；</a:t>
            </a:r>
            <a:endParaRPr lang="en-US" altLang="zh-CN" sz="1800" b="1" dirty="0">
              <a:solidFill>
                <a:srgbClr val="000000"/>
              </a:solidFill>
            </a:endParaRPr>
          </a:p>
        </p:txBody>
      </p:sp>
      <p:sp>
        <p:nvSpPr>
          <p:cNvPr id="16" name="矩形 47">
            <a:extLst>
              <a:ext uri="{FF2B5EF4-FFF2-40B4-BE49-F238E27FC236}">
                <a16:creationId xmlns:a16="http://schemas.microsoft.com/office/drawing/2014/main" id="{72C172FF-E450-4B5F-BADF-6D08AD6E9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803" y="2271874"/>
            <a:ext cx="49255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333333"/>
                </a:solidFill>
              </a:rPr>
              <a:t>利用大国的“异质性”，推进产业梯度转移，延长比较优势产业的生命周期；</a:t>
            </a:r>
            <a:endParaRPr lang="en-US" altLang="zh-CN" sz="1800" b="1" dirty="0">
              <a:solidFill>
                <a:srgbClr val="333333"/>
              </a:solidFill>
            </a:endParaRPr>
          </a:p>
        </p:txBody>
      </p:sp>
      <p:sp>
        <p:nvSpPr>
          <p:cNvPr id="19" name="矩形 46">
            <a:extLst>
              <a:ext uri="{FF2B5EF4-FFF2-40B4-BE49-F238E27FC236}">
                <a16:creationId xmlns:a16="http://schemas.microsoft.com/office/drawing/2014/main" id="{368EC333-220E-4EA9-9081-4536C954F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803" y="2863982"/>
            <a:ext cx="4666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342900" defTabSz="685800">
              <a:spcBef>
                <a:spcPct val="0"/>
              </a:spcBef>
              <a:buClrTx/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333333"/>
                </a:solidFill>
              </a:rPr>
              <a:t>利用分工与配套优势，</a:t>
            </a:r>
            <a:r>
              <a:rPr lang="zh-CN" altLang="en-US" sz="1800" b="1" dirty="0">
                <a:highlight>
                  <a:srgbClr val="FFFF00"/>
                </a:highlight>
              </a:rPr>
              <a:t>构建国家价值链，提升我国在全球价值链中的地位。</a:t>
            </a:r>
          </a:p>
        </p:txBody>
      </p:sp>
      <p:sp>
        <p:nvSpPr>
          <p:cNvPr id="21" name="内容占位符 4">
            <a:extLst>
              <a:ext uri="{FF2B5EF4-FFF2-40B4-BE49-F238E27FC236}">
                <a16:creationId xmlns:a16="http://schemas.microsoft.com/office/drawing/2014/main" id="{89DB8726-9BCE-4A5D-9CB2-9700A16C7F53}"/>
              </a:ext>
            </a:extLst>
          </p:cNvPr>
          <p:cNvSpPr txBox="1">
            <a:spLocks/>
          </p:cNvSpPr>
          <p:nvPr/>
        </p:nvSpPr>
        <p:spPr bwMode="auto">
          <a:xfrm>
            <a:off x="4356803" y="3622521"/>
            <a:ext cx="4738551" cy="213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4290" rIns="0" bIns="34290" numCol="1" anchor="t" anchorCtr="0" compatLnSpc="1">
            <a:prstTxWarp prst="textNoShape">
              <a:avLst/>
            </a:prstTxWarp>
          </a:bodyPr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38258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28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566738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749300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931863" indent="-182563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09982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84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87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895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685800">
              <a:lnSpc>
                <a:spcPct val="150000"/>
              </a:lnSpc>
              <a:spcBef>
                <a:spcPts val="900"/>
              </a:spcBef>
              <a:spcAft>
                <a:spcPts val="150"/>
              </a:spcAft>
              <a:buClr>
                <a:srgbClr val="65AAE9"/>
              </a:buClr>
              <a:buFont typeface="Wingdings" pitchFamily="2" charset="2"/>
              <a:buChar char="u"/>
              <a:defRPr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东部沿海动能转换：四新经济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新技术、新产业、新业态、新模式</a:t>
            </a:r>
            <a:r>
              <a:rPr lang="en-US" altLang="zh-CN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),</a:t>
            </a: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“创新红利”</a:t>
            </a:r>
            <a:endParaRPr lang="en-US" altLang="zh-CN" sz="13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5763" indent="-385763" defTabSz="685800">
              <a:lnSpc>
                <a:spcPct val="150000"/>
              </a:lnSpc>
              <a:spcBef>
                <a:spcPts val="900"/>
              </a:spcBef>
              <a:spcAft>
                <a:spcPts val="150"/>
              </a:spcAft>
              <a:buClr>
                <a:srgbClr val="65AAE9"/>
              </a:buClr>
              <a:buFont typeface="Wingdings" pitchFamily="2" charset="2"/>
              <a:buChar char="u"/>
              <a:defRPr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中部地区动能提升：产业梯度转移，高成长性产业，接“一带一路”、长江经济带建设</a:t>
            </a:r>
            <a:endParaRPr lang="en-US" altLang="zh-CN" sz="135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5763" indent="-385763" defTabSz="685800">
              <a:lnSpc>
                <a:spcPct val="150000"/>
              </a:lnSpc>
              <a:spcBef>
                <a:spcPts val="900"/>
              </a:spcBef>
              <a:spcAft>
                <a:spcPts val="150"/>
              </a:spcAft>
              <a:buClr>
                <a:srgbClr val="65AAE9"/>
              </a:buClr>
              <a:buFont typeface="Wingdings" pitchFamily="2" charset="2"/>
              <a:buChar char="u"/>
              <a:defRPr/>
            </a:pPr>
            <a:r>
              <a:rPr lang="zh-CN" altLang="en-US" sz="135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东北地区动能断档：传统动能的衰落，陷入产业转型的阵痛期</a:t>
            </a:r>
          </a:p>
        </p:txBody>
      </p:sp>
    </p:spTree>
    <p:extLst>
      <p:ext uri="{BB962C8B-B14F-4D97-AF65-F5344CB8AC3E}">
        <p14:creationId xmlns:p14="http://schemas.microsoft.com/office/powerpoint/2010/main" val="39274253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CB0495-C63E-4918-8CFD-EB30E7C7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" y="-46990"/>
            <a:ext cx="9144000" cy="844154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（二）在关键卡脖子领域</a:t>
            </a:r>
            <a:r>
              <a:rPr lang="zh-CN" altLang="zh-CN" dirty="0"/>
              <a:t>实施进口替代战略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F3293F1-40B5-42B7-AA4A-1B2248A715FD}"/>
              </a:ext>
            </a:extLst>
          </p:cNvPr>
          <p:cNvSpPr/>
          <p:nvPr/>
        </p:nvSpPr>
        <p:spPr>
          <a:xfrm>
            <a:off x="6951788" y="1081265"/>
            <a:ext cx="2104155" cy="4415632"/>
          </a:xfrm>
          <a:prstGeom prst="rect">
            <a:avLst/>
          </a:prstGeom>
          <a:ln w="254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214313" indent="-214313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1350" dirty="0">
                <a:solidFill>
                  <a:srgbClr val="000000"/>
                </a:solidFill>
                <a:latin typeface="Arial"/>
                <a:ea typeface="宋体"/>
              </a:rPr>
              <a:t>外部环境和内部环境的双重压力下，</a:t>
            </a:r>
            <a:r>
              <a:rPr lang="zh-CN" altLang="zh-CN" sz="1350" b="1" dirty="0">
                <a:solidFill>
                  <a:srgbClr val="19191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进口替代战略是大势所趋，也是强国之路</a:t>
            </a:r>
            <a:r>
              <a:rPr lang="zh-CN" altLang="en-US" sz="1350" b="1" dirty="0">
                <a:solidFill>
                  <a:srgbClr val="19191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en-US" altLang="zh-CN" sz="1350" b="1" dirty="0">
              <a:solidFill>
                <a:srgbClr val="19191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214313" indent="-214313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1350" b="1" dirty="0">
                <a:solidFill>
                  <a:srgbClr val="000000"/>
                </a:solidFill>
                <a:latin typeface="Arial"/>
                <a:ea typeface="宋体"/>
              </a:rPr>
              <a:t>我国的进口替代主要集中在</a:t>
            </a:r>
            <a:r>
              <a:rPr lang="zh-CN" altLang="zh-CN" sz="1350" b="1" dirty="0">
                <a:solidFill>
                  <a:srgbClr val="FF0000"/>
                </a:solidFill>
                <a:latin typeface="Arial"/>
                <a:ea typeface="宋体"/>
              </a:rPr>
              <a:t>低、中技术</a:t>
            </a:r>
            <a:r>
              <a:rPr lang="zh-CN" altLang="zh-CN" sz="1350" b="1" dirty="0">
                <a:solidFill>
                  <a:srgbClr val="000000"/>
                </a:solidFill>
                <a:latin typeface="Arial"/>
                <a:ea typeface="宋体"/>
              </a:rPr>
              <a:t>相关产业，已经进入出口导向阶段；</a:t>
            </a:r>
            <a:r>
              <a:rPr lang="zh-CN" altLang="zh-CN" sz="1350" b="1" dirty="0">
                <a:solidFill>
                  <a:srgbClr val="FF0000"/>
                </a:solidFill>
                <a:latin typeface="Arial"/>
                <a:ea typeface="宋体"/>
              </a:rPr>
              <a:t>高技术</a:t>
            </a:r>
            <a:r>
              <a:rPr lang="zh-CN" altLang="zh-CN" sz="1350" b="1" dirty="0">
                <a:solidFill>
                  <a:srgbClr val="000000"/>
                </a:solidFill>
                <a:latin typeface="Arial"/>
                <a:ea typeface="宋体"/>
              </a:rPr>
              <a:t>产品的进口替代进程还有很长的路要走，也是</a:t>
            </a:r>
            <a:r>
              <a:rPr lang="zh-CN" altLang="en-US" sz="1350" b="1" dirty="0">
                <a:solidFill>
                  <a:srgbClr val="000000"/>
                </a:solidFill>
                <a:latin typeface="Arial"/>
                <a:ea typeface="宋体"/>
              </a:rPr>
              <a:t>未来发展</a:t>
            </a:r>
            <a:r>
              <a:rPr lang="zh-CN" altLang="zh-CN" sz="1350" b="1" dirty="0">
                <a:solidFill>
                  <a:srgbClr val="000000"/>
                </a:solidFill>
                <a:latin typeface="Arial"/>
                <a:ea typeface="宋体"/>
              </a:rPr>
              <a:t>方向</a:t>
            </a:r>
            <a:r>
              <a:rPr lang="zh-CN" altLang="en-US" sz="1350" b="1" dirty="0">
                <a:solidFill>
                  <a:srgbClr val="000000"/>
                </a:solidFill>
                <a:latin typeface="Arial"/>
                <a:ea typeface="宋体"/>
              </a:rPr>
              <a:t>，如</a:t>
            </a:r>
            <a:r>
              <a:rPr lang="zh-CN" altLang="en-US" sz="1350" b="1" dirty="0">
                <a:solidFill>
                  <a:srgbClr val="FF0000"/>
                </a:solidFill>
                <a:latin typeface="Arial"/>
                <a:ea typeface="宋体"/>
              </a:rPr>
              <a:t>集成电路、汽车、液晶显示板、医疗器械</a:t>
            </a:r>
            <a:r>
              <a:rPr lang="en-US" altLang="zh-CN" sz="1350" b="1" dirty="0">
                <a:solidFill>
                  <a:srgbClr val="FF0000"/>
                </a:solidFill>
                <a:latin typeface="Arial"/>
                <a:ea typeface="宋体"/>
              </a:rPr>
              <a:t>……</a:t>
            </a:r>
            <a:endParaRPr lang="zh-CN" altLang="zh-CN" sz="135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AC17BD7-F356-4403-AD97-917F03726920}"/>
              </a:ext>
            </a:extLst>
          </p:cNvPr>
          <p:cNvSpPr/>
          <p:nvPr/>
        </p:nvSpPr>
        <p:spPr>
          <a:xfrm>
            <a:off x="683568" y="964528"/>
            <a:ext cx="5872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000" b="1" dirty="0">
                <a:solidFill>
                  <a:srgbClr val="191919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我国进口商品分类结构（单位：百万美元，</a:t>
            </a:r>
            <a:r>
              <a:rPr lang="en-US" altLang="zh-CN" sz="2000" b="1" dirty="0">
                <a:solidFill>
                  <a:srgbClr val="191919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%</a:t>
            </a:r>
            <a:r>
              <a:rPr lang="zh-CN" altLang="en-US" sz="2000" b="1" dirty="0">
                <a:solidFill>
                  <a:srgbClr val="191919"/>
                </a:solidFill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1600" b="1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733CF002-998F-4103-8376-B80F7F394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563945"/>
              </p:ext>
            </p:extLst>
          </p:nvPr>
        </p:nvGraphicFramePr>
        <p:xfrm>
          <a:off x="88056" y="4077072"/>
          <a:ext cx="6716191" cy="2072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6846">
                  <a:extLst>
                    <a:ext uri="{9D8B030D-6E8A-4147-A177-3AD203B41FA5}">
                      <a16:colId xmlns:a16="http://schemas.microsoft.com/office/drawing/2014/main" val="2533493170"/>
                    </a:ext>
                  </a:extLst>
                </a:gridCol>
                <a:gridCol w="671441">
                  <a:extLst>
                    <a:ext uri="{9D8B030D-6E8A-4147-A177-3AD203B41FA5}">
                      <a16:colId xmlns:a16="http://schemas.microsoft.com/office/drawing/2014/main" val="2079140561"/>
                    </a:ext>
                  </a:extLst>
                </a:gridCol>
                <a:gridCol w="419429">
                  <a:extLst>
                    <a:ext uri="{9D8B030D-6E8A-4147-A177-3AD203B41FA5}">
                      <a16:colId xmlns:a16="http://schemas.microsoft.com/office/drawing/2014/main" val="1542702081"/>
                    </a:ext>
                  </a:extLst>
                </a:gridCol>
                <a:gridCol w="674400">
                  <a:extLst>
                    <a:ext uri="{9D8B030D-6E8A-4147-A177-3AD203B41FA5}">
                      <a16:colId xmlns:a16="http://schemas.microsoft.com/office/drawing/2014/main" val="4173464181"/>
                    </a:ext>
                  </a:extLst>
                </a:gridCol>
                <a:gridCol w="419429">
                  <a:extLst>
                    <a:ext uri="{9D8B030D-6E8A-4147-A177-3AD203B41FA5}">
                      <a16:colId xmlns:a16="http://schemas.microsoft.com/office/drawing/2014/main" val="301176594"/>
                    </a:ext>
                  </a:extLst>
                </a:gridCol>
                <a:gridCol w="674400">
                  <a:extLst>
                    <a:ext uri="{9D8B030D-6E8A-4147-A177-3AD203B41FA5}">
                      <a16:colId xmlns:a16="http://schemas.microsoft.com/office/drawing/2014/main" val="2799394710"/>
                    </a:ext>
                  </a:extLst>
                </a:gridCol>
                <a:gridCol w="418837">
                  <a:extLst>
                    <a:ext uri="{9D8B030D-6E8A-4147-A177-3AD203B41FA5}">
                      <a16:colId xmlns:a16="http://schemas.microsoft.com/office/drawing/2014/main" val="650021125"/>
                    </a:ext>
                  </a:extLst>
                </a:gridCol>
                <a:gridCol w="587438">
                  <a:extLst>
                    <a:ext uri="{9D8B030D-6E8A-4147-A177-3AD203B41FA5}">
                      <a16:colId xmlns:a16="http://schemas.microsoft.com/office/drawing/2014/main" val="1816068491"/>
                    </a:ext>
                  </a:extLst>
                </a:gridCol>
                <a:gridCol w="418837">
                  <a:extLst>
                    <a:ext uri="{9D8B030D-6E8A-4147-A177-3AD203B41FA5}">
                      <a16:colId xmlns:a16="http://schemas.microsoft.com/office/drawing/2014/main" val="234709755"/>
                    </a:ext>
                  </a:extLst>
                </a:gridCol>
                <a:gridCol w="503433">
                  <a:extLst>
                    <a:ext uri="{9D8B030D-6E8A-4147-A177-3AD203B41FA5}">
                      <a16:colId xmlns:a16="http://schemas.microsoft.com/office/drawing/2014/main" val="2973346022"/>
                    </a:ext>
                  </a:extLst>
                </a:gridCol>
                <a:gridCol w="419429">
                  <a:extLst>
                    <a:ext uri="{9D8B030D-6E8A-4147-A177-3AD203B41FA5}">
                      <a16:colId xmlns:a16="http://schemas.microsoft.com/office/drawing/2014/main" val="1373903144"/>
                    </a:ext>
                  </a:extLst>
                </a:gridCol>
                <a:gridCol w="502843">
                  <a:extLst>
                    <a:ext uri="{9D8B030D-6E8A-4147-A177-3AD203B41FA5}">
                      <a16:colId xmlns:a16="http://schemas.microsoft.com/office/drawing/2014/main" val="1059500593"/>
                    </a:ext>
                  </a:extLst>
                </a:gridCol>
                <a:gridCol w="419429">
                  <a:extLst>
                    <a:ext uri="{9D8B030D-6E8A-4147-A177-3AD203B41FA5}">
                      <a16:colId xmlns:a16="http://schemas.microsoft.com/office/drawing/2014/main" val="3598139294"/>
                    </a:ext>
                  </a:extLst>
                </a:gridCol>
              </a:tblGrid>
              <a:tr h="240248">
                <a:tc>
                  <a:txBody>
                    <a:bodyPr/>
                    <a:lstStyle/>
                    <a:p>
                      <a:endParaRPr lang="zh-CN" sz="24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2017</a:t>
                      </a:r>
                      <a:endParaRPr lang="zh-CN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2016</a:t>
                      </a:r>
                      <a:endParaRPr lang="zh-CN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2015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2010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2005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2000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904311"/>
                  </a:ext>
                </a:extLst>
              </a:tr>
              <a:tr h="240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指标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进口值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占比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进口值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占比</a:t>
                      </a:r>
                      <a:endParaRPr lang="zh-CN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进口值</a:t>
                      </a:r>
                      <a:endParaRPr lang="zh-CN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占比</a:t>
                      </a:r>
                      <a:endParaRPr lang="zh-CN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进口值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占比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进口值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占比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进口值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占比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37950186"/>
                  </a:ext>
                </a:extLst>
              </a:tr>
              <a:tr h="39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低技术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193731.47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164116.53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171265.82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149699.77</a:t>
                      </a:r>
                      <a:endParaRPr lang="zh-CN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77734</a:t>
                      </a:r>
                      <a:endParaRPr lang="zh-CN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30213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52163179"/>
                  </a:ext>
                </a:extLst>
              </a:tr>
              <a:tr h="39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中技术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135147.27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121919.98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133011.03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131278.15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81157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41807</a:t>
                      </a:r>
                      <a:endParaRPr lang="zh-CN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19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155828710"/>
                  </a:ext>
                </a:extLst>
              </a:tr>
              <a:tr h="399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高技术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734865.04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657825.46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endParaRPr lang="zh-CN" altLang="en-US" sz="140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682418.06</a:t>
                      </a:r>
                      <a:endParaRPr lang="zh-CN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41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549420.65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39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290478</a:t>
                      </a:r>
                      <a:endParaRPr lang="zh-CN" sz="2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44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91931</a:t>
                      </a:r>
                      <a:endParaRPr lang="zh-CN" sz="2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</a:rPr>
                        <a:t>41</a:t>
                      </a:r>
                      <a:endParaRPr lang="zh-CN" sz="2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19550407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1ECCFCA5-3110-4211-9A51-4E36890FE4E4}"/>
              </a:ext>
            </a:extLst>
          </p:cNvPr>
          <p:cNvSpPr/>
          <p:nvPr/>
        </p:nvSpPr>
        <p:spPr>
          <a:xfrm>
            <a:off x="827584" y="3634643"/>
            <a:ext cx="5761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b="1" dirty="0">
                <a:solidFill>
                  <a:srgbClr val="19191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我国进口技术类商品分类结构（单位：百万美元，</a:t>
            </a:r>
            <a:r>
              <a:rPr lang="en-US" altLang="zh-CN" b="1" dirty="0">
                <a:solidFill>
                  <a:srgbClr val="19191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%</a:t>
            </a:r>
            <a:r>
              <a:rPr lang="zh-CN" altLang="en-US" b="1" dirty="0">
                <a:solidFill>
                  <a:srgbClr val="191919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1400" b="1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EB6173AA-94E1-4EE7-AE76-30A03456A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929576"/>
              </p:ext>
            </p:extLst>
          </p:nvPr>
        </p:nvGraphicFramePr>
        <p:xfrm>
          <a:off x="88056" y="1431974"/>
          <a:ext cx="6716193" cy="2059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9403">
                  <a:extLst>
                    <a:ext uri="{9D8B030D-6E8A-4147-A177-3AD203B41FA5}">
                      <a16:colId xmlns:a16="http://schemas.microsoft.com/office/drawing/2014/main" val="2749555426"/>
                    </a:ext>
                  </a:extLst>
                </a:gridCol>
                <a:gridCol w="777050">
                  <a:extLst>
                    <a:ext uri="{9D8B030D-6E8A-4147-A177-3AD203B41FA5}">
                      <a16:colId xmlns:a16="http://schemas.microsoft.com/office/drawing/2014/main" val="1804982360"/>
                    </a:ext>
                  </a:extLst>
                </a:gridCol>
                <a:gridCol w="357126">
                  <a:extLst>
                    <a:ext uri="{9D8B030D-6E8A-4147-A177-3AD203B41FA5}">
                      <a16:colId xmlns:a16="http://schemas.microsoft.com/office/drawing/2014/main" val="2366334368"/>
                    </a:ext>
                  </a:extLst>
                </a:gridCol>
                <a:gridCol w="799767">
                  <a:extLst>
                    <a:ext uri="{9D8B030D-6E8A-4147-A177-3AD203B41FA5}">
                      <a16:colId xmlns:a16="http://schemas.microsoft.com/office/drawing/2014/main" val="2323287614"/>
                    </a:ext>
                  </a:extLst>
                </a:gridCol>
                <a:gridCol w="333839">
                  <a:extLst>
                    <a:ext uri="{9D8B030D-6E8A-4147-A177-3AD203B41FA5}">
                      <a16:colId xmlns:a16="http://schemas.microsoft.com/office/drawing/2014/main" val="4014257225"/>
                    </a:ext>
                  </a:extLst>
                </a:gridCol>
                <a:gridCol w="739331">
                  <a:extLst>
                    <a:ext uri="{9D8B030D-6E8A-4147-A177-3AD203B41FA5}">
                      <a16:colId xmlns:a16="http://schemas.microsoft.com/office/drawing/2014/main" val="2456055639"/>
                    </a:ext>
                  </a:extLst>
                </a:gridCol>
                <a:gridCol w="394846">
                  <a:extLst>
                    <a:ext uri="{9D8B030D-6E8A-4147-A177-3AD203B41FA5}">
                      <a16:colId xmlns:a16="http://schemas.microsoft.com/office/drawing/2014/main" val="3457325428"/>
                    </a:ext>
                  </a:extLst>
                </a:gridCol>
                <a:gridCol w="565095">
                  <a:extLst>
                    <a:ext uri="{9D8B030D-6E8A-4147-A177-3AD203B41FA5}">
                      <a16:colId xmlns:a16="http://schemas.microsoft.com/office/drawing/2014/main" val="3530706269"/>
                    </a:ext>
                  </a:extLst>
                </a:gridCol>
                <a:gridCol w="403883">
                  <a:extLst>
                    <a:ext uri="{9D8B030D-6E8A-4147-A177-3AD203B41FA5}">
                      <a16:colId xmlns:a16="http://schemas.microsoft.com/office/drawing/2014/main" val="4290749367"/>
                    </a:ext>
                  </a:extLst>
                </a:gridCol>
                <a:gridCol w="516128">
                  <a:extLst>
                    <a:ext uri="{9D8B030D-6E8A-4147-A177-3AD203B41FA5}">
                      <a16:colId xmlns:a16="http://schemas.microsoft.com/office/drawing/2014/main" val="3744762516"/>
                    </a:ext>
                  </a:extLst>
                </a:gridCol>
                <a:gridCol w="291068">
                  <a:extLst>
                    <a:ext uri="{9D8B030D-6E8A-4147-A177-3AD203B41FA5}">
                      <a16:colId xmlns:a16="http://schemas.microsoft.com/office/drawing/2014/main" val="1689516461"/>
                    </a:ext>
                  </a:extLst>
                </a:gridCol>
                <a:gridCol w="403883">
                  <a:extLst>
                    <a:ext uri="{9D8B030D-6E8A-4147-A177-3AD203B41FA5}">
                      <a16:colId xmlns:a16="http://schemas.microsoft.com/office/drawing/2014/main" val="1858716397"/>
                    </a:ext>
                  </a:extLst>
                </a:gridCol>
                <a:gridCol w="484774">
                  <a:extLst>
                    <a:ext uri="{9D8B030D-6E8A-4147-A177-3AD203B41FA5}">
                      <a16:colId xmlns:a16="http://schemas.microsoft.com/office/drawing/2014/main" val="1672407544"/>
                    </a:ext>
                  </a:extLst>
                </a:gridCol>
              </a:tblGrid>
              <a:tr h="468924">
                <a:tc>
                  <a:txBody>
                    <a:bodyPr/>
                    <a:lstStyle/>
                    <a:p>
                      <a:endParaRPr lang="zh-CN" sz="28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indent="355600" algn="just"/>
                      <a:r>
                        <a:rPr lang="en-US" sz="1400" kern="100" dirty="0">
                          <a:effectLst/>
                        </a:rPr>
                        <a:t>2017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355600" algn="just"/>
                      <a:r>
                        <a:rPr lang="en-US" sz="1400" kern="100" dirty="0">
                          <a:effectLst/>
                        </a:rPr>
                        <a:t>2016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355600" algn="just"/>
                      <a:r>
                        <a:rPr lang="en-US" sz="1400" kern="100">
                          <a:effectLst/>
                        </a:rPr>
                        <a:t>2015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355600" algn="just"/>
                      <a:r>
                        <a:rPr lang="en-US" sz="1400" kern="100">
                          <a:effectLst/>
                        </a:rPr>
                        <a:t>2010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355600" algn="just"/>
                      <a:r>
                        <a:rPr lang="en-US" sz="1400" kern="100">
                          <a:effectLst/>
                        </a:rPr>
                        <a:t>2005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355600" algn="just"/>
                      <a:r>
                        <a:rPr lang="en-US" sz="1400" kern="100">
                          <a:effectLst/>
                        </a:rPr>
                        <a:t>2000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071541"/>
                  </a:ext>
                </a:extLst>
              </a:tr>
              <a:tr h="475411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</a:rPr>
                        <a:t>指标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</a:rPr>
                        <a:t>进口值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占比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进口值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占比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进口值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占比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 dirty="0">
                          <a:effectLst/>
                        </a:rPr>
                        <a:t>进口值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</a:rPr>
                        <a:t>占比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</a:rPr>
                        <a:t>进口值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</a:rPr>
                        <a:t>占比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</a:rPr>
                        <a:t>进口值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</a:rPr>
                        <a:t>占比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43882649"/>
                  </a:ext>
                </a:extLst>
              </a:tr>
              <a:tr h="475411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</a:rPr>
                        <a:t>初级产品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579638.43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31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441054.92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27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472057.17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28.11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433849.92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31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147714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22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46739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20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746391911"/>
                  </a:ext>
                </a:extLst>
              </a:tr>
              <a:tr h="475411">
                <a:tc>
                  <a:txBody>
                    <a:bodyPr/>
                    <a:lstStyle/>
                    <a:p>
                      <a:pPr algn="ctr"/>
                      <a:r>
                        <a:rPr lang="zh-CN" sz="1400" kern="100">
                          <a:effectLst/>
                        </a:rPr>
                        <a:t>工业制成品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1264154.51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>
                          <a:effectLst/>
                        </a:rPr>
                        <a:t>68</a:t>
                      </a:r>
                      <a:endParaRPr lang="zh-CN" sz="28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1146871.3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72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1207507.33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71.89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962394.08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68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512239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77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178355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00" dirty="0">
                          <a:effectLst/>
                        </a:rPr>
                        <a:t>79</a:t>
                      </a:r>
                      <a:endParaRPr lang="zh-CN" sz="28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574436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46145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CB0495-C63E-4918-8CFD-EB30E7C7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4154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（二）在关键卡脖子领域</a:t>
            </a:r>
            <a:r>
              <a:rPr lang="zh-CN" altLang="zh-CN" dirty="0"/>
              <a:t>实施进口替代战略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F3293F1-40B5-42B7-AA4A-1B2248A715FD}"/>
              </a:ext>
            </a:extLst>
          </p:cNvPr>
          <p:cNvSpPr/>
          <p:nvPr/>
        </p:nvSpPr>
        <p:spPr>
          <a:xfrm>
            <a:off x="6300192" y="2119659"/>
            <a:ext cx="2489600" cy="3320076"/>
          </a:xfrm>
          <a:prstGeom prst="rect">
            <a:avLst/>
          </a:prstGeom>
          <a:ln w="254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214313" indent="-214313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srgbClr val="FF0000"/>
                </a:solidFill>
                <a:latin typeface="Arial"/>
                <a:ea typeface="宋体"/>
              </a:rPr>
              <a:t>集成电路</a:t>
            </a:r>
            <a:endParaRPr lang="en-US" altLang="zh-CN" sz="1600" b="1" dirty="0">
              <a:solidFill>
                <a:srgbClr val="FF0000"/>
              </a:solidFill>
              <a:latin typeface="Arial"/>
              <a:ea typeface="宋体"/>
            </a:endParaRPr>
          </a:p>
          <a:p>
            <a:pPr marL="214313" indent="-214313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srgbClr val="FF0000"/>
                </a:solidFill>
                <a:latin typeface="Arial"/>
                <a:ea typeface="宋体"/>
              </a:rPr>
              <a:t>汽车</a:t>
            </a:r>
            <a:endParaRPr lang="en-US" altLang="zh-CN" sz="1600" b="1" dirty="0">
              <a:solidFill>
                <a:srgbClr val="FF0000"/>
              </a:solidFill>
              <a:latin typeface="Arial"/>
              <a:ea typeface="宋体"/>
            </a:endParaRPr>
          </a:p>
          <a:p>
            <a:pPr marL="214313" indent="-214313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srgbClr val="FF0000"/>
                </a:solidFill>
                <a:latin typeface="Arial"/>
                <a:ea typeface="宋体"/>
              </a:rPr>
              <a:t>液晶显示板</a:t>
            </a:r>
            <a:endParaRPr lang="en-US" altLang="zh-CN" sz="1600" b="1" dirty="0">
              <a:solidFill>
                <a:srgbClr val="FF0000"/>
              </a:solidFill>
              <a:latin typeface="Arial"/>
              <a:ea typeface="宋体"/>
            </a:endParaRPr>
          </a:p>
          <a:p>
            <a:pPr marL="214313" indent="-214313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srgbClr val="FF0000"/>
                </a:solidFill>
                <a:latin typeface="Arial"/>
                <a:ea typeface="宋体"/>
              </a:rPr>
              <a:t>医疗器械</a:t>
            </a:r>
            <a:endParaRPr lang="en-US" altLang="zh-CN" sz="1600" b="1" dirty="0">
              <a:solidFill>
                <a:srgbClr val="FF0000"/>
              </a:solidFill>
              <a:latin typeface="Arial"/>
              <a:ea typeface="宋体"/>
            </a:endParaRPr>
          </a:p>
          <a:p>
            <a:pPr marL="214313" indent="-214313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zh-CN" sz="1600" b="1" dirty="0">
                <a:solidFill>
                  <a:srgbClr val="FF0000"/>
                </a:solidFill>
                <a:latin typeface="Arial"/>
                <a:ea typeface="宋体"/>
              </a:rPr>
              <a:t>汽车行业铝塑膜</a:t>
            </a:r>
            <a:endParaRPr lang="en-US" altLang="zh-CN" sz="1600" b="1" dirty="0">
              <a:solidFill>
                <a:srgbClr val="FF0000"/>
              </a:solidFill>
              <a:latin typeface="Arial"/>
              <a:ea typeface="宋体"/>
            </a:endParaRPr>
          </a:p>
          <a:p>
            <a:pPr marL="214313" indent="-214313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srgbClr val="FF0000"/>
                </a:solidFill>
                <a:latin typeface="Arial"/>
                <a:ea typeface="宋体"/>
              </a:rPr>
              <a:t>航空航天器及设备制造</a:t>
            </a:r>
            <a:endParaRPr lang="en-US" altLang="zh-CN" sz="1600" b="1" dirty="0">
              <a:solidFill>
                <a:srgbClr val="FF0000"/>
              </a:solidFill>
              <a:latin typeface="Arial"/>
              <a:ea typeface="宋体"/>
            </a:endParaRPr>
          </a:p>
          <a:p>
            <a:pPr marL="214313" indent="-214313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srgbClr val="FF0000"/>
                </a:solidFill>
                <a:latin typeface="Arial"/>
                <a:ea typeface="宋体"/>
              </a:rPr>
              <a:t>新材料</a:t>
            </a:r>
            <a:endParaRPr lang="en-US" altLang="zh-CN" sz="1600" b="1" dirty="0">
              <a:solidFill>
                <a:srgbClr val="FF0000"/>
              </a:solidFill>
              <a:latin typeface="Arial"/>
              <a:ea typeface="宋体"/>
            </a:endParaRPr>
          </a:p>
          <a:p>
            <a:pPr marL="214313" indent="-214313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FF0000"/>
                </a:solidFill>
                <a:latin typeface="Arial"/>
                <a:ea typeface="宋体"/>
              </a:rPr>
              <a:t>……</a:t>
            </a:r>
          </a:p>
          <a:p>
            <a:pPr marL="214313" indent="-214313" defTabSz="6858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zh-CN" altLang="zh-CN" sz="135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F9E68AB-D4A4-4CA9-8654-42D58D241759}"/>
              </a:ext>
            </a:extLst>
          </p:cNvPr>
          <p:cNvSpPr/>
          <p:nvPr/>
        </p:nvSpPr>
        <p:spPr>
          <a:xfrm>
            <a:off x="235598" y="2174161"/>
            <a:ext cx="5201817" cy="3265574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一是技术路线明确，研发不会出现方向性错误；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二是产业政策有足够的力度，企业能够承担早期巨大成本；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214313" indent="-214313" algn="just" defTabSz="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三是相关领域</a:t>
            </a:r>
            <a:r>
              <a:rPr lang="zh-C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潜在市场需求巨大、</a:t>
            </a:r>
            <a:r>
              <a:rPr lang="zh-CN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存在巨额贸易逆差，只要替代进口就能够获得市场空间，不必担心遭遇各类贸易纠纷。</a:t>
            </a:r>
            <a:endParaRPr lang="zh-CN" altLang="zh-CN" sz="20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箭头: 虚尾 4">
            <a:extLst>
              <a:ext uri="{FF2B5EF4-FFF2-40B4-BE49-F238E27FC236}">
                <a16:creationId xmlns:a16="http://schemas.microsoft.com/office/drawing/2014/main" id="{3A2EEF91-1521-4F9C-B518-B3CD16E0E396}"/>
              </a:ext>
            </a:extLst>
          </p:cNvPr>
          <p:cNvSpPr/>
          <p:nvPr/>
        </p:nvSpPr>
        <p:spPr>
          <a:xfrm>
            <a:off x="5633357" y="2921648"/>
            <a:ext cx="552839" cy="125963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524840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5237AB-2C60-4813-B16C-7C2FF49C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256" y="0"/>
            <a:ext cx="9144000" cy="627534"/>
          </a:xfrm>
        </p:spPr>
        <p:txBody>
          <a:bodyPr/>
          <a:lstStyle/>
          <a:p>
            <a:r>
              <a:rPr lang="zh-CN" altLang="en-US">
                <a:solidFill>
                  <a:srgbClr val="FFFFFF"/>
                </a:solidFill>
              </a:rPr>
              <a:t>（三）构筑大而强、小而精的企业组织体系</a:t>
            </a:r>
            <a:endParaRPr lang="zh-CN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8EAA57A-A7FA-4641-A0A6-3FD368AB0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701271"/>
              </p:ext>
            </p:extLst>
          </p:nvPr>
        </p:nvGraphicFramePr>
        <p:xfrm>
          <a:off x="229455" y="1268760"/>
          <a:ext cx="8685089" cy="48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515">
                  <a:extLst>
                    <a:ext uri="{9D8B030D-6E8A-4147-A177-3AD203B41FA5}">
                      <a16:colId xmlns:a16="http://schemas.microsoft.com/office/drawing/2014/main" val="2369477030"/>
                    </a:ext>
                  </a:extLst>
                </a:gridCol>
                <a:gridCol w="1325874">
                  <a:extLst>
                    <a:ext uri="{9D8B030D-6E8A-4147-A177-3AD203B41FA5}">
                      <a16:colId xmlns:a16="http://schemas.microsoft.com/office/drawing/2014/main" val="1378544939"/>
                    </a:ext>
                  </a:extLst>
                </a:gridCol>
                <a:gridCol w="1569155">
                  <a:extLst>
                    <a:ext uri="{9D8B030D-6E8A-4147-A177-3AD203B41FA5}">
                      <a16:colId xmlns:a16="http://schemas.microsoft.com/office/drawing/2014/main" val="723964312"/>
                    </a:ext>
                  </a:extLst>
                </a:gridCol>
                <a:gridCol w="1447515">
                  <a:extLst>
                    <a:ext uri="{9D8B030D-6E8A-4147-A177-3AD203B41FA5}">
                      <a16:colId xmlns:a16="http://schemas.microsoft.com/office/drawing/2014/main" val="3703348365"/>
                    </a:ext>
                  </a:extLst>
                </a:gridCol>
                <a:gridCol w="1447515">
                  <a:extLst>
                    <a:ext uri="{9D8B030D-6E8A-4147-A177-3AD203B41FA5}">
                      <a16:colId xmlns:a16="http://schemas.microsoft.com/office/drawing/2014/main" val="2463916919"/>
                    </a:ext>
                  </a:extLst>
                </a:gridCol>
                <a:gridCol w="1447515">
                  <a:extLst>
                    <a:ext uri="{9D8B030D-6E8A-4147-A177-3AD203B41FA5}">
                      <a16:colId xmlns:a16="http://schemas.microsoft.com/office/drawing/2014/main" val="1917529813"/>
                    </a:ext>
                  </a:extLst>
                </a:gridCol>
              </a:tblGrid>
              <a:tr h="1483173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企业名称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营收（亿美元）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研发投入（亿美元）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研发强度（</a:t>
                      </a:r>
                      <a:r>
                        <a:rPr lang="en-US" altLang="zh-CN" sz="2400" dirty="0"/>
                        <a:t>%</a:t>
                      </a:r>
                      <a:r>
                        <a:rPr lang="zh-CN" altLang="en-US" sz="2400" dirty="0"/>
                        <a:t>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净利润（亿美元）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9354543"/>
                  </a:ext>
                </a:extLst>
              </a:tr>
              <a:tr h="409516">
                <a:tc rowSpan="3">
                  <a:txBody>
                    <a:bodyPr/>
                    <a:lstStyle/>
                    <a:p>
                      <a:r>
                        <a:rPr lang="en-US" altLang="zh-CN" sz="1600" dirty="0"/>
                        <a:t>BAT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腾讯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472.5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32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6.8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117.1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0851858"/>
                  </a:ext>
                </a:extLst>
              </a:tr>
              <a:tr h="40951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阿里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569.5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56.6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9.9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121.2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55723463"/>
                  </a:ext>
                </a:extLst>
              </a:tr>
              <a:tr h="40951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</a:rPr>
                        <a:t>百度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148.8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23.8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34.1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55662628"/>
                  </a:ext>
                </a:extLst>
              </a:tr>
              <a:tr h="409516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HUAWEI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华为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1069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148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14.1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87.9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60684864"/>
                  </a:ext>
                </a:extLst>
              </a:tr>
              <a:tr h="409516">
                <a:tc rowSpan="4">
                  <a:txBody>
                    <a:bodyPr/>
                    <a:lstStyle/>
                    <a:p>
                      <a:endParaRPr lang="en-US" altLang="zh-CN" sz="1600" dirty="0"/>
                    </a:p>
                    <a:p>
                      <a:endParaRPr lang="en-US" altLang="zh-CN" sz="1600" dirty="0"/>
                    </a:p>
                    <a:p>
                      <a:r>
                        <a:rPr lang="en-US" altLang="zh-CN" sz="1600" dirty="0"/>
                        <a:t>GAFA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Google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1386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214.2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15.5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307.4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9568869"/>
                  </a:ext>
                </a:extLst>
              </a:tr>
              <a:tr h="544668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Amazon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2329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288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12.4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101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53795528"/>
                  </a:ext>
                </a:extLst>
              </a:tr>
              <a:tr h="40951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Facebook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558.4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102.7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18.4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221.1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02700512"/>
                  </a:ext>
                </a:extLst>
              </a:tr>
              <a:tr h="40951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Apple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2656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142.4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5.4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595.3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5752794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94837B35-70DE-4BEB-9505-35C37722867A}"/>
              </a:ext>
            </a:extLst>
          </p:cNvPr>
          <p:cNvSpPr/>
          <p:nvPr/>
        </p:nvSpPr>
        <p:spPr>
          <a:xfrm>
            <a:off x="2771800" y="721794"/>
            <a:ext cx="4581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2400" dirty="0">
                <a:solidFill>
                  <a:srgbClr val="FF0000"/>
                </a:solidFill>
                <a:latin typeface="Arial"/>
                <a:ea typeface="宋体"/>
              </a:rPr>
              <a:t>     H</a:t>
            </a:r>
            <a:r>
              <a:rPr lang="en-US" altLang="zh-CN" sz="2400" dirty="0">
                <a:solidFill>
                  <a:srgbClr val="000000"/>
                </a:solidFill>
                <a:latin typeface="Arial"/>
                <a:ea typeface="宋体"/>
              </a:rPr>
              <a:t>BAT</a:t>
            </a:r>
            <a:r>
              <a:rPr lang="zh-CN" altLang="en-US" sz="2400" dirty="0">
                <a:solidFill>
                  <a:srgbClr val="000000"/>
                </a:solidFill>
                <a:latin typeface="Arial"/>
                <a:ea typeface="宋体"/>
              </a:rPr>
              <a:t>  </a:t>
            </a:r>
            <a:r>
              <a:rPr lang="en-US" altLang="zh-CN" sz="2400" dirty="0">
                <a:solidFill>
                  <a:srgbClr val="FF0000"/>
                </a:solidFill>
                <a:latin typeface="Arial"/>
                <a:ea typeface="宋体"/>
              </a:rPr>
              <a:t>VS</a:t>
            </a:r>
            <a:r>
              <a:rPr lang="en-US" altLang="zh-CN" sz="2400" dirty="0">
                <a:solidFill>
                  <a:srgbClr val="000000"/>
                </a:solidFill>
                <a:latin typeface="Arial"/>
                <a:ea typeface="宋体"/>
              </a:rPr>
              <a:t>  GAFA</a:t>
            </a:r>
            <a:r>
              <a:rPr lang="zh-CN" altLang="en-US" sz="2400" dirty="0">
                <a:solidFill>
                  <a:srgbClr val="000000"/>
                </a:solidFill>
                <a:latin typeface="Arial"/>
                <a:ea typeface="宋体"/>
              </a:rPr>
              <a:t>（</a:t>
            </a:r>
            <a:r>
              <a:rPr lang="en-US" altLang="zh-CN" sz="2400" dirty="0">
                <a:solidFill>
                  <a:srgbClr val="000000"/>
                </a:solidFill>
                <a:latin typeface="Arial"/>
                <a:ea typeface="宋体"/>
              </a:rPr>
              <a:t>2018</a:t>
            </a:r>
            <a:r>
              <a:rPr lang="zh-CN" altLang="en-US" sz="2400" dirty="0">
                <a:solidFill>
                  <a:srgbClr val="000000"/>
                </a:solidFill>
                <a:latin typeface="Arial"/>
                <a:ea typeface="宋体"/>
              </a:rPr>
              <a:t>年）</a:t>
            </a:r>
          </a:p>
        </p:txBody>
      </p:sp>
    </p:spTree>
    <p:extLst>
      <p:ext uri="{BB962C8B-B14F-4D97-AF65-F5344CB8AC3E}">
        <p14:creationId xmlns:p14="http://schemas.microsoft.com/office/powerpoint/2010/main" val="40934279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timgsa.baidu.com/timg?image&amp;quality=80&amp;size=b9999_10000&amp;sec=1544810335897&amp;di=fb901bcc9e9be9984dc794f8168d95bb&amp;imgtype=0&amp;src=http%3A%2F%2Fmmbiz.qpic.cn%2Fmmbiz_png%2FTO4UO6iaYJ0nSvoB7V179OCFUmialoYVxcUbt6libamyBpWDoiaeHN3OfBN1mxrFJtND5FcUpFK8Y1nBR9rYmcJuJA%2F640%3Fwx_fmt%3Dpng">
            <a:extLst>
              <a:ext uri="{FF2B5EF4-FFF2-40B4-BE49-F238E27FC236}">
                <a16:creationId xmlns:a16="http://schemas.microsoft.com/office/drawing/2014/main" id="{43A27D07-0744-4087-97BE-CE091625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94" y="1163791"/>
            <a:ext cx="6762323" cy="42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1012514-3168-46F4-8E0C-5EF10E45CBA4}"/>
              </a:ext>
            </a:extLst>
          </p:cNvPr>
          <p:cNvSpPr txBox="1"/>
          <p:nvPr/>
        </p:nvSpPr>
        <p:spPr>
          <a:xfrm>
            <a:off x="5076461" y="3054002"/>
            <a:ext cx="4509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050" b="1" dirty="0">
                <a:solidFill>
                  <a:srgbClr val="FF0000"/>
                </a:solidFill>
                <a:latin typeface="Arial"/>
                <a:ea typeface="宋体"/>
              </a:rPr>
              <a:t>129</a:t>
            </a:r>
            <a:endParaRPr lang="zh-CN" altLang="en-US" sz="105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BDD1A6C-1CFB-42E4-B9B5-A516898D901F}"/>
              </a:ext>
            </a:extLst>
          </p:cNvPr>
          <p:cNvSpPr txBox="1"/>
          <p:nvPr/>
        </p:nvSpPr>
        <p:spPr>
          <a:xfrm>
            <a:off x="1485063" y="2930574"/>
            <a:ext cx="5601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050" b="1" dirty="0">
                <a:solidFill>
                  <a:srgbClr val="FF0000"/>
                </a:solidFill>
                <a:latin typeface="Arial"/>
                <a:ea typeface="宋体"/>
              </a:rPr>
              <a:t>121</a:t>
            </a:r>
            <a:endParaRPr lang="zh-CN" altLang="en-US" sz="105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5AC2AA3-9478-41B1-B06C-29FD4D4CCF77}"/>
              </a:ext>
            </a:extLst>
          </p:cNvPr>
          <p:cNvSpPr txBox="1"/>
          <p:nvPr/>
        </p:nvSpPr>
        <p:spPr>
          <a:xfrm>
            <a:off x="5798018" y="2938585"/>
            <a:ext cx="378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050" b="1" dirty="0">
                <a:solidFill>
                  <a:srgbClr val="FF0000"/>
                </a:solidFill>
                <a:latin typeface="Arial"/>
                <a:ea typeface="宋体"/>
              </a:rPr>
              <a:t>52</a:t>
            </a:r>
            <a:endParaRPr lang="zh-CN" altLang="en-US" sz="105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D127E9C-5EBB-47DC-98D0-20A9C77E1BEE}"/>
              </a:ext>
            </a:extLst>
          </p:cNvPr>
          <p:cNvSpPr txBox="1"/>
          <p:nvPr/>
        </p:nvSpPr>
        <p:spPr>
          <a:xfrm>
            <a:off x="1404054" y="2405930"/>
            <a:ext cx="378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050" b="1" dirty="0">
                <a:solidFill>
                  <a:srgbClr val="FF0000"/>
                </a:solidFill>
                <a:latin typeface="Arial"/>
                <a:ea typeface="宋体"/>
              </a:rPr>
              <a:t>12</a:t>
            </a:r>
            <a:endParaRPr lang="zh-CN" altLang="en-US" sz="105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A360C1B-5804-4C6C-90FA-F01255C1C177}"/>
              </a:ext>
            </a:extLst>
          </p:cNvPr>
          <p:cNvSpPr txBox="1"/>
          <p:nvPr/>
        </p:nvSpPr>
        <p:spPr>
          <a:xfrm>
            <a:off x="5637217" y="4512164"/>
            <a:ext cx="378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050" b="1" dirty="0">
                <a:solidFill>
                  <a:srgbClr val="FF0000"/>
                </a:solidFill>
                <a:latin typeface="Arial"/>
                <a:ea typeface="宋体"/>
              </a:rPr>
              <a:t>7</a:t>
            </a:r>
            <a:endParaRPr lang="zh-CN" altLang="en-US" sz="105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8A687AE-A93E-417E-A1BF-E3D8C2479773}"/>
              </a:ext>
            </a:extLst>
          </p:cNvPr>
          <p:cNvSpPr txBox="1"/>
          <p:nvPr/>
        </p:nvSpPr>
        <p:spPr>
          <a:xfrm>
            <a:off x="3375273" y="2707752"/>
            <a:ext cx="378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900" b="1" dirty="0">
                <a:solidFill>
                  <a:srgbClr val="FF0000"/>
                </a:solidFill>
                <a:latin typeface="Arial"/>
                <a:ea typeface="宋体"/>
              </a:rPr>
              <a:t>28</a:t>
            </a:r>
            <a:endParaRPr lang="zh-CN" altLang="en-US" sz="90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51D2C71-0B23-484A-AA59-5558659E75DF}"/>
              </a:ext>
            </a:extLst>
          </p:cNvPr>
          <p:cNvSpPr txBox="1"/>
          <p:nvPr/>
        </p:nvSpPr>
        <p:spPr>
          <a:xfrm>
            <a:off x="3564294" y="2636762"/>
            <a:ext cx="378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900" b="1" dirty="0">
                <a:solidFill>
                  <a:srgbClr val="FF0000"/>
                </a:solidFill>
                <a:latin typeface="Arial"/>
                <a:ea typeface="宋体"/>
              </a:rPr>
              <a:t>32</a:t>
            </a:r>
            <a:endParaRPr lang="zh-CN" altLang="en-US" sz="90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FAD0A83-5803-4322-8A87-5CD095AB6DDC}"/>
              </a:ext>
            </a:extLst>
          </p:cNvPr>
          <p:cNvSpPr txBox="1"/>
          <p:nvPr/>
        </p:nvSpPr>
        <p:spPr>
          <a:xfrm>
            <a:off x="2430168" y="4188128"/>
            <a:ext cx="378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050" b="1" dirty="0">
                <a:solidFill>
                  <a:srgbClr val="FF0000"/>
                </a:solidFill>
                <a:latin typeface="Arial"/>
                <a:ea typeface="宋体"/>
              </a:rPr>
              <a:t>7</a:t>
            </a:r>
            <a:endParaRPr lang="zh-CN" altLang="en-US" sz="105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F7BAA95-75B4-482E-878D-996CE6DD88CC}"/>
              </a:ext>
            </a:extLst>
          </p:cNvPr>
          <p:cNvSpPr txBox="1"/>
          <p:nvPr/>
        </p:nvSpPr>
        <p:spPr>
          <a:xfrm>
            <a:off x="3276695" y="2500002"/>
            <a:ext cx="378042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788" b="1" dirty="0">
                <a:solidFill>
                  <a:srgbClr val="FF0000"/>
                </a:solidFill>
                <a:latin typeface="Arial"/>
                <a:ea typeface="宋体"/>
              </a:rPr>
              <a:t>20</a:t>
            </a:r>
            <a:endParaRPr lang="zh-CN" altLang="en-US" sz="788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908E7A3-47AF-4D7A-832F-D3725C285167}"/>
              </a:ext>
            </a:extLst>
          </p:cNvPr>
          <p:cNvSpPr txBox="1"/>
          <p:nvPr/>
        </p:nvSpPr>
        <p:spPr>
          <a:xfrm>
            <a:off x="3276695" y="2882616"/>
            <a:ext cx="3780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900" b="1" dirty="0">
                <a:solidFill>
                  <a:srgbClr val="FF0000"/>
                </a:solidFill>
                <a:latin typeface="Arial"/>
                <a:ea typeface="宋体"/>
              </a:rPr>
              <a:t>9</a:t>
            </a:r>
            <a:endParaRPr lang="zh-CN" altLang="en-US" sz="90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81B9CA-05CA-4ED2-9411-51D27EBEA077}"/>
              </a:ext>
            </a:extLst>
          </p:cNvPr>
          <p:cNvSpPr txBox="1"/>
          <p:nvPr/>
        </p:nvSpPr>
        <p:spPr>
          <a:xfrm>
            <a:off x="4806432" y="3363230"/>
            <a:ext cx="378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050" b="1" dirty="0">
                <a:solidFill>
                  <a:srgbClr val="FF0000"/>
                </a:solidFill>
                <a:latin typeface="Arial"/>
                <a:ea typeface="宋体"/>
              </a:rPr>
              <a:t>7</a:t>
            </a:r>
            <a:endParaRPr lang="zh-CN" altLang="en-US" sz="105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3503AF3-33D5-4617-B9F7-90130A2EE4FC}"/>
              </a:ext>
            </a:extLst>
          </p:cNvPr>
          <p:cNvSpPr txBox="1"/>
          <p:nvPr/>
        </p:nvSpPr>
        <p:spPr>
          <a:xfrm>
            <a:off x="5149335" y="2367274"/>
            <a:ext cx="3780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050" b="1" dirty="0">
                <a:solidFill>
                  <a:srgbClr val="FF0000"/>
                </a:solidFill>
                <a:latin typeface="Arial"/>
                <a:ea typeface="宋体"/>
              </a:rPr>
              <a:t>4</a:t>
            </a:r>
            <a:endParaRPr lang="zh-CN" altLang="en-US" sz="105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  <p:sp>
        <p:nvSpPr>
          <p:cNvPr id="17" name="矩形 5">
            <a:extLst>
              <a:ext uri="{FF2B5EF4-FFF2-40B4-BE49-F238E27FC236}">
                <a16:creationId xmlns:a16="http://schemas.microsoft.com/office/drawing/2014/main" id="{F1D85BA0-5D1E-4BC9-AEB1-D8F637B64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8890" y="1232245"/>
            <a:ext cx="2282009" cy="4728154"/>
          </a:xfrm>
          <a:prstGeom prst="rect">
            <a:avLst/>
          </a:prstGeom>
          <a:noFill/>
          <a:ln w="254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  <a:defRPr/>
            </a:pPr>
            <a:r>
              <a:rPr lang="zh-CN" altLang="en-US" sz="1350" b="1" dirty="0">
                <a:solidFill>
                  <a:srgbClr val="000000"/>
                </a:solidFill>
              </a:rPr>
              <a:t>国有企业，大多分布在金融、化工、钢铁等</a:t>
            </a:r>
            <a:r>
              <a:rPr lang="zh-CN" altLang="en-US" sz="1350" b="1" dirty="0">
                <a:solidFill>
                  <a:srgbClr val="FF0000"/>
                </a:solidFill>
              </a:rPr>
              <a:t>垄断性行业</a:t>
            </a:r>
            <a:r>
              <a:rPr lang="zh-CN" altLang="en-US" sz="1350" b="1" dirty="0">
                <a:solidFill>
                  <a:srgbClr val="000000"/>
                </a:solidFill>
              </a:rPr>
              <a:t>（而美国的企业则分布在互联网、银行、电信业、零售业等多个行业，发展相对均衡）</a:t>
            </a:r>
            <a:endParaRPr lang="en-US" altLang="zh-CN" sz="1350" b="1" dirty="0">
              <a:solidFill>
                <a:srgbClr val="000000"/>
              </a:solidFill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  <a:defRPr/>
            </a:pPr>
            <a:r>
              <a:rPr lang="zh-CN" altLang="en-US" sz="1350" b="1" dirty="0">
                <a:solidFill>
                  <a:srgbClr val="000000"/>
                </a:solidFill>
              </a:rPr>
              <a:t>多数企业主要是利用</a:t>
            </a:r>
            <a:r>
              <a:rPr lang="zh-CN" altLang="en-US" sz="1350" b="1" dirty="0">
                <a:solidFill>
                  <a:srgbClr val="FF0000"/>
                </a:solidFill>
              </a:rPr>
              <a:t>国内的市场和资源</a:t>
            </a:r>
            <a:r>
              <a:rPr lang="zh-CN" altLang="en-US" sz="1350" b="1" dirty="0">
                <a:solidFill>
                  <a:srgbClr val="000000"/>
                </a:solidFill>
              </a:rPr>
              <a:t>与全球公司竞争，缺乏真正具有</a:t>
            </a:r>
            <a:r>
              <a:rPr lang="zh-CN" altLang="en-US" sz="1350" b="1" dirty="0">
                <a:solidFill>
                  <a:srgbClr val="FF0000"/>
                </a:solidFill>
              </a:rPr>
              <a:t>全球制造、全球设计研发、全球营销、全球经营能力</a:t>
            </a:r>
            <a:r>
              <a:rPr lang="zh-CN" altLang="en-US" sz="1350" b="1" dirty="0">
                <a:solidFill>
                  <a:srgbClr val="000000"/>
                </a:solidFill>
              </a:rPr>
              <a:t>的国际化企业。</a:t>
            </a:r>
            <a:endParaRPr lang="en-US" altLang="zh-CN" sz="1350" b="1" dirty="0">
              <a:solidFill>
                <a:srgbClr val="000000"/>
              </a:solidFill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  <a:defRPr/>
            </a:pPr>
            <a:r>
              <a:rPr lang="en-US" altLang="en-US" sz="1350" b="1" dirty="0">
                <a:solidFill>
                  <a:srgbClr val="000000"/>
                </a:solidFill>
              </a:rPr>
              <a:t>2018</a:t>
            </a:r>
            <a:r>
              <a:rPr lang="zh-CN" altLang="en-US" sz="1350" b="1" dirty="0">
                <a:solidFill>
                  <a:srgbClr val="000000"/>
                </a:solidFill>
              </a:rPr>
              <a:t>世界</a:t>
            </a:r>
            <a:r>
              <a:rPr lang="en-US" altLang="en-US" sz="1350" b="1" dirty="0">
                <a:solidFill>
                  <a:srgbClr val="000000"/>
                </a:solidFill>
              </a:rPr>
              <a:t>500</a:t>
            </a:r>
            <a:r>
              <a:rPr lang="zh-CN" altLang="en-US" sz="1350" b="1" dirty="0">
                <a:solidFill>
                  <a:srgbClr val="000000"/>
                </a:solidFill>
              </a:rPr>
              <a:t>强</a:t>
            </a:r>
            <a:r>
              <a:rPr lang="en-US" altLang="en-US" sz="1350" b="1" dirty="0">
                <a:solidFill>
                  <a:srgbClr val="000000"/>
                </a:solidFill>
              </a:rPr>
              <a:t>50</a:t>
            </a:r>
            <a:r>
              <a:rPr lang="zh-CN" altLang="en-US" sz="1350" b="1" dirty="0">
                <a:solidFill>
                  <a:srgbClr val="000000"/>
                </a:solidFill>
              </a:rPr>
              <a:t>大亏损最多的企业中，中国共有</a:t>
            </a:r>
            <a:r>
              <a:rPr lang="en-US" altLang="en-US" sz="1350" b="1" dirty="0">
                <a:solidFill>
                  <a:srgbClr val="FF0000"/>
                </a:solidFill>
              </a:rPr>
              <a:t>12</a:t>
            </a:r>
            <a:r>
              <a:rPr lang="zh-CN" altLang="en-US" sz="1350" b="1" dirty="0">
                <a:solidFill>
                  <a:srgbClr val="FF0000"/>
                </a:solidFill>
              </a:rPr>
              <a:t>家</a:t>
            </a:r>
            <a:r>
              <a:rPr lang="zh-CN" altLang="en-US" sz="1350" b="1" dirty="0">
                <a:solidFill>
                  <a:srgbClr val="000000"/>
                </a:solidFill>
              </a:rPr>
              <a:t>上榜。</a:t>
            </a:r>
            <a:endParaRPr lang="en-US" altLang="zh-CN" sz="1350" b="1" dirty="0">
              <a:solidFill>
                <a:srgbClr val="000000"/>
              </a:solidFill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  <a:defRPr/>
            </a:pPr>
            <a:endParaRPr lang="zh-CN" altLang="en-US" sz="1350" b="1" dirty="0">
              <a:solidFill>
                <a:srgbClr val="00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75655AE-BABB-43DF-811D-F8B644D0CFCE}"/>
              </a:ext>
            </a:extLst>
          </p:cNvPr>
          <p:cNvSpPr/>
          <p:nvPr/>
        </p:nvSpPr>
        <p:spPr>
          <a:xfrm>
            <a:off x="2384433" y="254833"/>
            <a:ext cx="4513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2000" b="1" kern="100" dirty="0">
                <a:solidFill>
                  <a:srgbClr val="FF0000"/>
                </a:solidFill>
                <a:latin typeface="Times New Roman"/>
                <a:ea typeface="宋体"/>
                <a:cs typeface="Times New Roman"/>
              </a:rPr>
              <a:t>企业的转型跟不上产业发展的变化</a:t>
            </a:r>
            <a:endParaRPr lang="zh-CN" altLang="en-US" sz="2000" b="1" dirty="0">
              <a:solidFill>
                <a:srgbClr val="FF0000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09459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1FF0DA-0A6C-42D3-B40F-0FFC43373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50"/>
            <a:ext cx="9144000" cy="748782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（三）构筑大而强、小而精的企业组织体系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A425A8-8A50-4FA8-B1E2-FCDD3DC92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2" r="13552"/>
          <a:stretch/>
        </p:blipFill>
        <p:spPr>
          <a:xfrm>
            <a:off x="5652120" y="1218472"/>
            <a:ext cx="3365140" cy="35066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0F8FC8-5538-4FB3-B372-81D8F61A6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1" b="16359"/>
          <a:stretch/>
        </p:blipFill>
        <p:spPr>
          <a:xfrm>
            <a:off x="23946" y="3851521"/>
            <a:ext cx="4728361" cy="214922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84A3186E-2B9F-44D7-964E-292E15CC9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04" y="1606032"/>
            <a:ext cx="810683" cy="5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3">
            <a:extLst>
              <a:ext uri="{FF2B5EF4-FFF2-40B4-BE49-F238E27FC236}">
                <a16:creationId xmlns:a16="http://schemas.microsoft.com/office/drawing/2014/main" id="{28B0EA3D-3CF3-4C71-A12A-1CF25EB4B936}"/>
              </a:ext>
            </a:extLst>
          </p:cNvPr>
          <p:cNvGrpSpPr>
            <a:grpSpLocks/>
          </p:cNvGrpSpPr>
          <p:nvPr/>
        </p:nvGrpSpPr>
        <p:grpSpPr bwMode="auto">
          <a:xfrm>
            <a:off x="126741" y="2122411"/>
            <a:ext cx="4972050" cy="1659731"/>
            <a:chOff x="1865" y="1977"/>
            <a:chExt cx="2437" cy="814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A5721910-5D6E-4C3E-83F2-CBACC9E9A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1977"/>
              <a:ext cx="1558" cy="814"/>
            </a:xfrm>
            <a:custGeom>
              <a:avLst/>
              <a:gdLst>
                <a:gd name="T0" fmla="*/ 1558 w 1558"/>
                <a:gd name="T1" fmla="*/ 337 h 814"/>
                <a:gd name="T2" fmla="*/ 1221 w 1558"/>
                <a:gd name="T3" fmla="*/ 0 h 814"/>
                <a:gd name="T4" fmla="*/ 407 w 1558"/>
                <a:gd name="T5" fmla="*/ 814 h 814"/>
                <a:gd name="T6" fmla="*/ 0 w 1558"/>
                <a:gd name="T7" fmla="*/ 407 h 814"/>
                <a:gd name="T8" fmla="*/ 402 w 1558"/>
                <a:gd name="T9" fmla="*/ 5 h 814"/>
                <a:gd name="T10" fmla="*/ 734 w 1558"/>
                <a:gd name="T11" fmla="*/ 337 h 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8" h="814">
                  <a:moveTo>
                    <a:pt x="1558" y="337"/>
                  </a:moveTo>
                  <a:lnTo>
                    <a:pt x="1221" y="0"/>
                  </a:lnTo>
                  <a:lnTo>
                    <a:pt x="407" y="814"/>
                  </a:lnTo>
                  <a:lnTo>
                    <a:pt x="0" y="407"/>
                  </a:lnTo>
                  <a:lnTo>
                    <a:pt x="402" y="5"/>
                  </a:lnTo>
                  <a:lnTo>
                    <a:pt x="734" y="337"/>
                  </a:lnTo>
                </a:path>
              </a:pathLst>
            </a:custGeom>
            <a:noFill/>
            <a:ln w="25400" cap="flat" cmpd="sng">
              <a:solidFill>
                <a:srgbClr val="366B7E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75" b="1" kern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F8A5E8E6-660D-4617-8B2F-AEB4967B6DB7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2744" y="1977"/>
              <a:ext cx="1558" cy="814"/>
            </a:xfrm>
            <a:custGeom>
              <a:avLst/>
              <a:gdLst>
                <a:gd name="T0" fmla="*/ 1558 w 1558"/>
                <a:gd name="T1" fmla="*/ 337 h 814"/>
                <a:gd name="T2" fmla="*/ 1221 w 1558"/>
                <a:gd name="T3" fmla="*/ 0 h 814"/>
                <a:gd name="T4" fmla="*/ 407 w 1558"/>
                <a:gd name="T5" fmla="*/ 814 h 814"/>
                <a:gd name="T6" fmla="*/ 0 w 1558"/>
                <a:gd name="T7" fmla="*/ 407 h 814"/>
                <a:gd name="T8" fmla="*/ 402 w 1558"/>
                <a:gd name="T9" fmla="*/ 5 h 814"/>
                <a:gd name="T10" fmla="*/ 734 w 1558"/>
                <a:gd name="T11" fmla="*/ 337 h 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8" h="814">
                  <a:moveTo>
                    <a:pt x="1558" y="337"/>
                  </a:moveTo>
                  <a:lnTo>
                    <a:pt x="1221" y="0"/>
                  </a:lnTo>
                  <a:lnTo>
                    <a:pt x="407" y="814"/>
                  </a:lnTo>
                  <a:lnTo>
                    <a:pt x="0" y="407"/>
                  </a:lnTo>
                  <a:lnTo>
                    <a:pt x="402" y="5"/>
                  </a:lnTo>
                  <a:lnTo>
                    <a:pt x="734" y="337"/>
                  </a:lnTo>
                </a:path>
              </a:pathLst>
            </a:custGeom>
            <a:noFill/>
            <a:ln w="25400" cap="flat" cmpd="sng">
              <a:solidFill>
                <a:srgbClr val="366B7E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75" b="1" kern="0">
                <a:solidFill>
                  <a:srgbClr val="000000"/>
                </a:solidFill>
                <a:latin typeface="Arial"/>
                <a:ea typeface="宋体"/>
              </a:endParaRPr>
            </a:p>
          </p:txBody>
        </p:sp>
      </p:grpSp>
      <p:sp>
        <p:nvSpPr>
          <p:cNvPr id="16" name="Rectangle 6">
            <a:extLst>
              <a:ext uri="{FF2B5EF4-FFF2-40B4-BE49-F238E27FC236}">
                <a16:creationId xmlns:a16="http://schemas.microsoft.com/office/drawing/2014/main" id="{FF14B67F-762B-4AEB-BB50-19D87D83FA6E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527981" y="2555798"/>
            <a:ext cx="796529" cy="796528"/>
          </a:xfrm>
          <a:prstGeom prst="rect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96F991A2-A79D-46A6-B0A6-A58E2D550F39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2210335" y="2555798"/>
            <a:ext cx="796528" cy="796528"/>
          </a:xfrm>
          <a:prstGeom prst="rect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303CBDE9-5ABD-426E-82D4-5541F6402BE7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3877210" y="2555798"/>
            <a:ext cx="796528" cy="796528"/>
          </a:xfrm>
          <a:prstGeom prst="rect">
            <a:avLst/>
          </a:prstGeom>
          <a:solidFill>
            <a:srgbClr val="366B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20F5884C-B693-4F13-AF89-89A9AAA7DBB9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848260" y="2511744"/>
            <a:ext cx="150019" cy="1500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FBE5611C-FF7B-4600-AE3D-0875F77716F2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2530613" y="2511744"/>
            <a:ext cx="150019" cy="1500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CB9DE762-B89D-4BFE-9327-C1AAE117274D}"/>
              </a:ext>
            </a:extLst>
          </p:cNvPr>
          <p:cNvSpPr>
            <a:spLocks noChangeArrowheads="1"/>
          </p:cNvSpPr>
          <p:nvPr/>
        </p:nvSpPr>
        <p:spPr bwMode="auto">
          <a:xfrm rot="18900000">
            <a:off x="4197488" y="2511744"/>
            <a:ext cx="150019" cy="1500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975" kern="0"/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79BD048D-BE40-4DA7-8C09-F3D06B670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894" y="2650338"/>
            <a:ext cx="672704" cy="60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788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同行业世界前三或者所在大洲第一名的企业，是市场上的领先者</a:t>
            </a:r>
            <a:endParaRPr lang="zh-CN" altLang="en-US" sz="750" kern="0" dirty="0"/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102AFECC-E3E1-4935-AF68-809BD2171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437" y="2861134"/>
            <a:ext cx="6727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中型企业</a:t>
            </a:r>
            <a:endParaRPr lang="zh-CN" altLang="en-US" sz="1200" kern="0" dirty="0">
              <a:solidFill>
                <a:srgbClr val="FFFFFF"/>
              </a:solidFill>
            </a:endParaRP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CFCE9953-4E5E-4346-8984-2BA16BC7F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029" y="2791886"/>
            <a:ext cx="67270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05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并不被大众所熟知</a:t>
            </a:r>
            <a:endParaRPr lang="zh-CN" altLang="en-US" sz="900" kern="0" dirty="0">
              <a:solidFill>
                <a:srgbClr val="FFFFFF"/>
              </a:solidFill>
            </a:endParaRP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E0DBB08B-790A-4E7A-AF2C-E7179DD41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280" y="2513519"/>
            <a:ext cx="68930" cy="15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75" kern="0"/>
              <a:t>1</a:t>
            </a:r>
          </a:p>
        </p:txBody>
      </p:sp>
      <p:sp>
        <p:nvSpPr>
          <p:cNvPr id="26" name="Text Box 16">
            <a:extLst>
              <a:ext uri="{FF2B5EF4-FFF2-40B4-BE49-F238E27FC236}">
                <a16:creationId xmlns:a16="http://schemas.microsoft.com/office/drawing/2014/main" id="{BA0966D9-7685-4459-A83C-A59636AF9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824" y="2513519"/>
            <a:ext cx="68930" cy="15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75" kern="0"/>
              <a:t>2</a:t>
            </a: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2BACA336-9C7D-4DC1-B1F4-CEE18E9A4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4461" y="2513519"/>
            <a:ext cx="68930" cy="15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975" kern="0"/>
              <a:t>3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F660D94-6AF0-41F2-8623-D81725784F70}"/>
              </a:ext>
            </a:extLst>
          </p:cNvPr>
          <p:cNvSpPr/>
          <p:nvPr/>
        </p:nvSpPr>
        <p:spPr>
          <a:xfrm>
            <a:off x="4942306" y="5273058"/>
            <a:ext cx="195758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zh-CN" altLang="en-US" sz="1350" dirty="0">
                <a:solidFill>
                  <a:srgbClr val="4D4F5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资料来源：赫尔曼</a:t>
            </a:r>
            <a:r>
              <a:rPr lang="en-US" altLang="zh-CN" sz="1350" dirty="0">
                <a:solidFill>
                  <a:srgbClr val="4D4F5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·</a:t>
            </a:r>
            <a:r>
              <a:rPr lang="zh-CN" altLang="en-US" sz="1350" dirty="0">
                <a:solidFill>
                  <a:srgbClr val="4D4F53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西蒙</a:t>
            </a:r>
            <a:endParaRPr lang="zh-CN" altLang="en-US" sz="135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8EFAFB7-9009-4B99-9D0D-77EA140799CA}"/>
              </a:ext>
            </a:extLst>
          </p:cNvPr>
          <p:cNvSpPr/>
          <p:nvPr/>
        </p:nvSpPr>
        <p:spPr>
          <a:xfrm>
            <a:off x="1575293" y="4649811"/>
            <a:ext cx="4572000" cy="646331"/>
          </a:xfrm>
          <a:prstGeom prst="rect">
            <a:avLst/>
          </a:prstGeom>
          <a:ln w="28575">
            <a:solidFill>
              <a:srgbClr val="366B7E"/>
            </a:solidFill>
          </a:ln>
        </p:spPr>
        <p:txBody>
          <a:bodyPr>
            <a:spAutoFit/>
          </a:bodyPr>
          <a:lstStyle/>
          <a:p>
            <a:pPr algn="just" defTabSz="685800"/>
            <a:r>
              <a:rPr lang="zh-CN" altLang="en-US" sz="1200" b="1" dirty="0">
                <a:solidFill>
                  <a:srgbClr val="191919"/>
                </a:solidFill>
                <a:latin typeface="PingFang SC"/>
                <a:ea typeface="宋体"/>
              </a:rPr>
              <a:t>德国伍尔特：</a:t>
            </a:r>
            <a:r>
              <a:rPr lang="zh-CN" altLang="en-US" sz="1200" dirty="0">
                <a:solidFill>
                  <a:srgbClr val="191919"/>
                </a:solidFill>
                <a:latin typeface="PingFang SC"/>
                <a:ea typeface="宋体"/>
              </a:rPr>
              <a:t>只生产螺丝、螺母等连接件产品，却在全球</a:t>
            </a:r>
            <a:r>
              <a:rPr lang="en-US" altLang="zh-CN" sz="1200" dirty="0">
                <a:solidFill>
                  <a:srgbClr val="191919"/>
                </a:solidFill>
                <a:latin typeface="PingFang SC"/>
                <a:ea typeface="宋体"/>
              </a:rPr>
              <a:t>80</a:t>
            </a:r>
            <a:r>
              <a:rPr lang="zh-CN" altLang="en-US" sz="1200" dirty="0">
                <a:solidFill>
                  <a:srgbClr val="191919"/>
                </a:solidFill>
                <a:latin typeface="PingFang SC"/>
                <a:ea typeface="宋体"/>
              </a:rPr>
              <a:t>多个国家有</a:t>
            </a:r>
            <a:r>
              <a:rPr lang="en-US" altLang="zh-CN" sz="1200" dirty="0">
                <a:solidFill>
                  <a:srgbClr val="191919"/>
                </a:solidFill>
                <a:latin typeface="PingFang SC"/>
                <a:ea typeface="宋体"/>
              </a:rPr>
              <a:t>294</a:t>
            </a:r>
            <a:r>
              <a:rPr lang="zh-CN" altLang="en-US" sz="1200" dirty="0">
                <a:solidFill>
                  <a:srgbClr val="191919"/>
                </a:solidFill>
                <a:latin typeface="PingFang SC"/>
                <a:ea typeface="宋体"/>
              </a:rPr>
              <a:t>家销售网点。其产品的应用上至太空卫星，下至儿童玩具，几乎涵盖了所有行业领域，年销售额达到</a:t>
            </a:r>
            <a:r>
              <a:rPr lang="en-US" altLang="zh-CN" sz="1200" dirty="0">
                <a:solidFill>
                  <a:srgbClr val="191919"/>
                </a:solidFill>
                <a:latin typeface="PingFang SC"/>
                <a:ea typeface="宋体"/>
              </a:rPr>
              <a:t>70</a:t>
            </a:r>
            <a:r>
              <a:rPr lang="zh-CN" altLang="en-US" sz="1200" dirty="0">
                <a:solidFill>
                  <a:srgbClr val="191919"/>
                </a:solidFill>
                <a:latin typeface="PingFang SC"/>
                <a:ea typeface="宋体"/>
              </a:rPr>
              <a:t>多亿欧元。</a:t>
            </a:r>
          </a:p>
        </p:txBody>
      </p:sp>
    </p:spTree>
    <p:extLst>
      <p:ext uri="{BB962C8B-B14F-4D97-AF65-F5344CB8AC3E}">
        <p14:creationId xmlns:p14="http://schemas.microsoft.com/office/powerpoint/2010/main" val="2713728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D0D248A-C825-4C85-9E09-46EB4802A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2825"/>
          </a:xfrm>
        </p:spPr>
        <p:txBody>
          <a:bodyPr/>
          <a:lstStyle/>
          <a:p>
            <a:pPr>
              <a:defRPr/>
            </a:pPr>
            <a:r>
              <a:rPr lang="zh-CN" altLang="en-US" sz="4800" dirty="0">
                <a:latin typeface="方正姚体" panose="02010601030101010101" pitchFamily="2" charset="-122"/>
                <a:ea typeface="方正姚体" panose="02010601030101010101" pitchFamily="2" charset="-122"/>
              </a:rPr>
              <a:t>如果你看不清当下，就读读历史，因为历史上曾经发生过。</a:t>
            </a:r>
            <a:br>
              <a:rPr lang="en-US" altLang="zh-CN" sz="4800" dirty="0"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br>
              <a:rPr lang="en-US" altLang="zh-CN" sz="4800" dirty="0"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r>
              <a:rPr lang="zh-CN" altLang="en-US" sz="4800" dirty="0">
                <a:latin typeface="方正姚体" panose="02010601030101010101" pitchFamily="2" charset="-122"/>
                <a:ea typeface="方正姚体" panose="02010601030101010101" pitchFamily="2" charset="-122"/>
              </a:rPr>
              <a:t>如果你看不懂历史，请看看当下，因为历史正在重演。</a:t>
            </a:r>
            <a:br>
              <a:rPr lang="zh-CN" altLang="en-US" sz="4800" dirty="0">
                <a:latin typeface="方正姚体" panose="02010601030101010101" pitchFamily="2" charset="-122"/>
                <a:ea typeface="方正姚体" panose="02010601030101010101" pitchFamily="2" charset="-122"/>
              </a:rPr>
            </a:br>
            <a:br>
              <a:rPr lang="zh-CN" altLang="en-US" sz="4800" dirty="0"/>
            </a:br>
            <a:endParaRPr lang="zh-CN" altLang="en-US" sz="48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CB0495-C63E-4918-8CFD-EB30E7C7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4154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（四）从创新链谋划创新大计</a:t>
            </a:r>
          </a:p>
        </p:txBody>
      </p:sp>
      <p:sp>
        <p:nvSpPr>
          <p:cNvPr id="169987" name="矩形 2">
            <a:extLst>
              <a:ext uri="{FF2B5EF4-FFF2-40B4-BE49-F238E27FC236}">
                <a16:creationId xmlns:a16="http://schemas.microsoft.com/office/drawing/2014/main" id="{5D6FA310-54FD-4727-B0AD-185CA4770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196752"/>
            <a:ext cx="8661852" cy="445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2400" b="1" dirty="0">
                <a:solidFill>
                  <a:srgbClr val="0070C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zh-CN" sz="2400" b="1" dirty="0">
                <a:solidFill>
                  <a:srgbClr val="0070C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首先，我们需要从创新链的角度谋划我们的创新大计，既要在基础研究</a:t>
            </a:r>
            <a:r>
              <a:rPr lang="en-US" altLang="zh-CN" sz="2400" b="1" dirty="0">
                <a:solidFill>
                  <a:srgbClr val="0070C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2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起跑线</a:t>
            </a:r>
            <a:r>
              <a:rPr lang="en-US" altLang="zh-CN" sz="2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2400" b="1" dirty="0">
                <a:solidFill>
                  <a:srgbClr val="0070C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上获得先发优势，也需要在产业化</a:t>
            </a:r>
            <a:r>
              <a:rPr lang="en-US" altLang="zh-CN" sz="2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2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最后一公里</a:t>
            </a:r>
            <a:r>
              <a:rPr lang="en-US" altLang="zh-CN" sz="2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2400" b="1" dirty="0">
                <a:solidFill>
                  <a:srgbClr val="0070C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上加速冲刺。</a:t>
            </a:r>
            <a:r>
              <a:rPr lang="zh-CN" altLang="zh-CN" sz="2400" dirty="0">
                <a:solidFill>
                  <a:srgbClr val="0070C0"/>
                </a:solidFill>
                <a:ea typeface="华文仿宋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400" dirty="0">
              <a:solidFill>
                <a:srgbClr val="0070C0"/>
              </a:solidFill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2400" b="1" dirty="0">
                <a:solidFill>
                  <a:srgbClr val="0070C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zh-CN" sz="2400" b="1" dirty="0">
                <a:solidFill>
                  <a:srgbClr val="0070C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其次，我国亟需实现核心技术环节的突破，并局部增强在</a:t>
            </a:r>
            <a:r>
              <a:rPr lang="zh-CN" altLang="zh-CN" sz="2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国际规则制定中的话语权。</a:t>
            </a:r>
            <a:endParaRPr lang="en-US" altLang="zh-CN" sz="2400" b="1" dirty="0">
              <a:solidFill>
                <a:srgbClr val="FF000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zh-CN" altLang="en-US" sz="2400" b="1" dirty="0">
                <a:solidFill>
                  <a:srgbClr val="0070C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      第三，</a:t>
            </a:r>
            <a:r>
              <a:rPr lang="zh-CN" altLang="zh-CN" sz="2400" b="1" dirty="0">
                <a:solidFill>
                  <a:srgbClr val="0070C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优化创新发展的环境，有效改善企业</a:t>
            </a:r>
            <a:r>
              <a:rPr lang="zh-CN" altLang="zh-CN" sz="2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“野蛮生长”的创新生态。</a:t>
            </a:r>
            <a:r>
              <a:rPr lang="zh-CN" altLang="en-US" sz="2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（知识产权保护、简政放权）。</a:t>
            </a:r>
            <a:endParaRPr lang="en-US" altLang="zh-CN" sz="2400" b="1" dirty="0">
              <a:solidFill>
                <a:srgbClr val="FF000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zh-CN" altLang="en-US" sz="2400" b="1" dirty="0">
                <a:solidFill>
                  <a:srgbClr val="0070C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      第四，将</a:t>
            </a:r>
            <a:r>
              <a:rPr lang="zh-CN" altLang="en-US" sz="2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人才培养</a:t>
            </a:r>
            <a:r>
              <a:rPr lang="zh-CN" altLang="en-US" sz="2400" b="1" dirty="0">
                <a:solidFill>
                  <a:srgbClr val="0070C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作为创新的应有之义。</a:t>
            </a:r>
          </a:p>
        </p:txBody>
      </p:sp>
    </p:spTree>
    <p:extLst>
      <p:ext uri="{BB962C8B-B14F-4D97-AF65-F5344CB8AC3E}">
        <p14:creationId xmlns:p14="http://schemas.microsoft.com/office/powerpoint/2010/main" val="25630867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CB0495-C63E-4918-8CFD-EB30E7C77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" y="-46990"/>
            <a:ext cx="9144000" cy="844154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（五）顺势而为、在具有大市场特征的产业领域实现引领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23CD4C-EC3A-4486-967D-195D1B5D4C1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2858" y="2015413"/>
            <a:ext cx="4989546" cy="28271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FA2519-1721-4431-8EF7-ACE66263C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390" y="2123881"/>
            <a:ext cx="3566626" cy="26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21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6757A-62DE-4D00-8B74-CC2B7ED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718"/>
            <a:ext cx="9144000" cy="891276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微笑曲线</a:t>
            </a:r>
            <a:r>
              <a:rPr lang="en-US" altLang="zh-CN" dirty="0"/>
              <a:t>VS</a:t>
            </a:r>
            <a:r>
              <a:rPr lang="zh-CN" altLang="en-US" dirty="0"/>
              <a:t>武藏曲线</a:t>
            </a:r>
          </a:p>
        </p:txBody>
      </p:sp>
      <p:pic>
        <p:nvPicPr>
          <p:cNvPr id="132099" name="图片 4">
            <a:extLst>
              <a:ext uri="{FF2B5EF4-FFF2-40B4-BE49-F238E27FC236}">
                <a16:creationId xmlns:a16="http://schemas.microsoft.com/office/drawing/2014/main" id="{4B6B0671-2744-4403-9017-586715F2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38503"/>
            <a:ext cx="3956819" cy="297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0" name="图片 6">
            <a:extLst>
              <a:ext uri="{FF2B5EF4-FFF2-40B4-BE49-F238E27FC236}">
                <a16:creationId xmlns:a16="http://schemas.microsoft.com/office/drawing/2014/main" id="{D7AFE44B-215E-41A9-8FDF-47F2610AA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420" y="1253968"/>
            <a:ext cx="4441902" cy="272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9F9CAF2-338C-49D4-9743-6CC1154718F3}"/>
              </a:ext>
            </a:extLst>
          </p:cNvPr>
          <p:cNvSpPr/>
          <p:nvPr/>
        </p:nvSpPr>
        <p:spPr>
          <a:xfrm>
            <a:off x="611560" y="4258512"/>
            <a:ext cx="3744416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1600" b="1" dirty="0">
                <a:solidFill>
                  <a:srgbClr val="191919"/>
                </a:solidFill>
                <a:latin typeface="PingFang SC"/>
                <a:ea typeface="宋体"/>
              </a:rPr>
              <a:t>     </a:t>
            </a:r>
            <a:r>
              <a:rPr lang="zh-CN" altLang="en-US" b="1" dirty="0">
                <a:solidFill>
                  <a:srgbClr val="FF0000"/>
                </a:solidFill>
                <a:latin typeface="PingFang SC"/>
                <a:ea typeface="宋体"/>
              </a:rPr>
              <a:t>华为</a:t>
            </a:r>
            <a:r>
              <a:rPr lang="zh-CN" altLang="en-US" b="1" dirty="0">
                <a:solidFill>
                  <a:srgbClr val="191919"/>
                </a:solidFill>
                <a:latin typeface="PingFang SC"/>
                <a:ea typeface="宋体"/>
              </a:rPr>
              <a:t>：</a:t>
            </a:r>
            <a:r>
              <a:rPr lang="zh-CN" altLang="en-US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在华为的人力资源配置中，</a:t>
            </a:r>
            <a:endParaRPr lang="en-US" altLang="zh-CN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685800">
              <a:defRPr/>
            </a:pPr>
            <a:r>
              <a:rPr lang="zh-CN" altLang="en-US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技术研究及开发人员占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46%</a:t>
            </a:r>
            <a:r>
              <a:rPr lang="zh-CN" altLang="en-US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，市场</a:t>
            </a:r>
            <a:endParaRPr lang="en-US" altLang="zh-CN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defTabSz="685800">
              <a:defRPr/>
            </a:pPr>
            <a:r>
              <a:rPr lang="zh-CN" altLang="en-US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营销和服务人员占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33%</a:t>
            </a:r>
            <a:r>
              <a:rPr lang="zh-CN" altLang="en-US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，管理及其他人员占</a:t>
            </a:r>
            <a:r>
              <a:rPr lang="en-US" altLang="zh-CN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9%</a:t>
            </a:r>
            <a:r>
              <a:rPr lang="zh-CN" altLang="en-US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，其余的</a:t>
            </a:r>
            <a:r>
              <a:rPr lang="en-US" altLang="zh-CN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12%</a:t>
            </a:r>
            <a:r>
              <a:rPr lang="zh-CN" altLang="en-US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才是生产人员</a:t>
            </a:r>
            <a:r>
              <a:rPr lang="zh-CN" altLang="en-US" sz="16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1600" b="1" dirty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2102" name="矩形 8">
            <a:extLst>
              <a:ext uri="{FF2B5EF4-FFF2-40B4-BE49-F238E27FC236}">
                <a16:creationId xmlns:a16="http://schemas.microsoft.com/office/drawing/2014/main" id="{415954FA-5A52-4F6A-A022-582830EE9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3298" y="3875485"/>
            <a:ext cx="24175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zh-CN" altLang="en-US" sz="1350" b="1">
                <a:solidFill>
                  <a:srgbClr val="FF0000"/>
                </a:solidFill>
                <a:latin typeface="PingFang SC"/>
              </a:rPr>
              <a:t>“微笑曲线”（</a:t>
            </a:r>
            <a:r>
              <a:rPr lang="en-US" altLang="zh-CN" sz="1350" b="1">
                <a:solidFill>
                  <a:srgbClr val="FF0000"/>
                </a:solidFill>
                <a:latin typeface="PingFang SC"/>
              </a:rPr>
              <a:t>Smile Curve</a:t>
            </a:r>
            <a:r>
              <a:rPr lang="zh-CN" altLang="en-US" sz="1350" b="1">
                <a:solidFill>
                  <a:srgbClr val="FF0000"/>
                </a:solidFill>
                <a:latin typeface="PingFang SC"/>
              </a:rPr>
              <a:t>）</a:t>
            </a:r>
            <a:endParaRPr lang="en-US" altLang="zh-CN" sz="1350" b="1">
              <a:solidFill>
                <a:srgbClr val="FF0000"/>
              </a:solidFill>
              <a:latin typeface="PingFang SC"/>
            </a:endParaRPr>
          </a:p>
        </p:txBody>
      </p:sp>
      <p:sp>
        <p:nvSpPr>
          <p:cNvPr id="132103" name="矩形 9">
            <a:extLst>
              <a:ext uri="{FF2B5EF4-FFF2-40B4-BE49-F238E27FC236}">
                <a16:creationId xmlns:a16="http://schemas.microsoft.com/office/drawing/2014/main" id="{072CA45D-37A9-4D47-935C-5D192FC60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806" y="3920729"/>
            <a:ext cx="226215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zh-CN" altLang="en-US" sz="1350" b="1">
                <a:solidFill>
                  <a:srgbClr val="FF0000"/>
                </a:solidFill>
                <a:latin typeface="PingFang SC"/>
              </a:rPr>
              <a:t>“武藏曲线”（中村末广）</a:t>
            </a:r>
            <a:endParaRPr lang="en-US" altLang="zh-CN" sz="1350" b="1">
              <a:solidFill>
                <a:srgbClr val="FF0000"/>
              </a:solidFill>
              <a:latin typeface="PingFang SC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A87E650-FC04-46C7-A0C4-E77C92906E04}"/>
              </a:ext>
            </a:extLst>
          </p:cNvPr>
          <p:cNvSpPr/>
          <p:nvPr/>
        </p:nvSpPr>
        <p:spPr>
          <a:xfrm>
            <a:off x="4510088" y="4231483"/>
            <a:ext cx="4310384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zh-CN" altLang="en-US" sz="1600" b="1" dirty="0">
                <a:solidFill>
                  <a:srgbClr val="FF0000"/>
                </a:solidFill>
                <a:latin typeface="PingFang SC"/>
                <a:ea typeface="宋体"/>
              </a:rPr>
              <a:t>英特尔</a:t>
            </a:r>
            <a:r>
              <a:rPr lang="zh-CN" altLang="en-US" sz="1600" dirty="0">
                <a:solidFill>
                  <a:srgbClr val="FF0000"/>
                </a:solidFill>
                <a:latin typeface="PingFang SC"/>
                <a:ea typeface="宋体"/>
              </a:rPr>
              <a:t>：</a:t>
            </a:r>
            <a:r>
              <a:rPr lang="zh-CN" altLang="en-US" sz="1600" b="1" dirty="0">
                <a:solidFill>
                  <a:srgbClr val="191919"/>
                </a:solidFill>
                <a:latin typeface="PingFang SC"/>
                <a:ea typeface="宋体"/>
              </a:rPr>
              <a:t>英特尔公司实现价值最大化的有效途径是其技术研发成功后的</a:t>
            </a:r>
            <a:r>
              <a:rPr lang="zh-CN" altLang="en-US" sz="1600" b="1" dirty="0">
                <a:solidFill>
                  <a:srgbClr val="FF0000"/>
                </a:solidFill>
                <a:latin typeface="PingFang SC"/>
                <a:ea typeface="宋体"/>
              </a:rPr>
              <a:t>规模化生产</a:t>
            </a:r>
            <a:r>
              <a:rPr lang="zh-CN" altLang="en-US" sz="1600" b="1" dirty="0">
                <a:solidFill>
                  <a:srgbClr val="191919"/>
                </a:solidFill>
                <a:latin typeface="PingFang SC"/>
                <a:ea typeface="宋体"/>
              </a:rPr>
              <a:t>，而且这种规模化生产是一种自然垄断的生产。</a:t>
            </a:r>
          </a:p>
          <a:p>
            <a:pPr defTabSz="685800">
              <a:defRPr/>
            </a:pPr>
            <a:r>
              <a:rPr lang="zh-CN" altLang="en-US" sz="1600" b="1" dirty="0">
                <a:solidFill>
                  <a:srgbClr val="191919"/>
                </a:solidFill>
                <a:latin typeface="PingFang SC"/>
                <a:ea typeface="宋体"/>
              </a:rPr>
              <a:t>即英特尔公司内部创造价值最高的是制造环节，而非研发环节。</a:t>
            </a:r>
          </a:p>
        </p:txBody>
      </p:sp>
      <p:sp>
        <p:nvSpPr>
          <p:cNvPr id="132105" name="矩形 11">
            <a:extLst>
              <a:ext uri="{FF2B5EF4-FFF2-40B4-BE49-F238E27FC236}">
                <a16:creationId xmlns:a16="http://schemas.microsoft.com/office/drawing/2014/main" id="{2C94A2B9-3835-44CA-9171-26F25CAE6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3694" y="915414"/>
            <a:ext cx="3429000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</a:pPr>
            <a:r>
              <a:rPr lang="zh-CN" altLang="en-US" sz="1350" b="1" dirty="0">
                <a:solidFill>
                  <a:srgbClr val="FFFF00"/>
                </a:solidFill>
                <a:latin typeface="Helvetica Neue"/>
              </a:rPr>
              <a:t>      </a:t>
            </a:r>
            <a:r>
              <a:rPr lang="zh-CN" altLang="en-US" sz="1600" b="1" dirty="0">
                <a:solidFill>
                  <a:srgbClr val="FFFF00"/>
                </a:solidFill>
                <a:latin typeface="Helvetica Neue"/>
              </a:rPr>
              <a:t>企业做好主业，挖掘制造潜能</a:t>
            </a:r>
            <a:endParaRPr lang="zh-CN" altLang="en-US" sz="135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D090E9-773F-4D95-A8B9-AC8619016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（六）基础产业高级化、产业链现代化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72B28A2-5BEA-44D1-80F3-85E09F9080F2}"/>
              </a:ext>
            </a:extLst>
          </p:cNvPr>
          <p:cNvSpPr/>
          <p:nvPr/>
        </p:nvSpPr>
        <p:spPr>
          <a:xfrm>
            <a:off x="395536" y="1268760"/>
            <a:ext cx="8117632" cy="5545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algn="just" defTabSz="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400" b="1" dirty="0">
                <a:solidFill>
                  <a:srgbClr val="0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基础性产业的开放：</a:t>
            </a:r>
            <a:r>
              <a:rPr lang="zh-CN" altLang="zh-CN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大量的基础性产业市场的进一步开放，可以形成有效的可竞争市场，不仅能够促进这些产业本身的发展，同时对其他产业成本的降低、效率的提高等会产生溢出效应。</a:t>
            </a:r>
            <a:endParaRPr lang="en-US" altLang="zh-CN" sz="2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8588" indent="-128588" algn="just" defTabSz="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zh-CN" sz="2400" b="1" dirty="0">
                <a:solidFill>
                  <a:srgbClr val="0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创新产业跨界治理体制机制</a:t>
            </a:r>
            <a:r>
              <a:rPr lang="zh-CN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，以有效制度供给推动产业动能再造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128588" indent="-128588" algn="just" defTabSz="685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400" b="1" dirty="0">
                <a:solidFill>
                  <a:srgbClr val="0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新的产业基础如大数据、芯片、互联网等的建设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zh-CN" sz="2400" dirty="0"/>
              <a:t>以</a:t>
            </a:r>
            <a:r>
              <a:rPr lang="zh-CN" altLang="zh-CN" sz="2400" dirty="0">
                <a:highlight>
                  <a:srgbClr val="FFFF00"/>
                </a:highlight>
              </a:rPr>
              <a:t>高标准的制度建设</a:t>
            </a:r>
            <a:r>
              <a:rPr lang="zh-CN" altLang="en-US" sz="2400" dirty="0">
                <a:highlight>
                  <a:srgbClr val="FFFF00"/>
                </a:highlight>
              </a:rPr>
              <a:t>（竞争中性、知识产权保护</a:t>
            </a:r>
            <a:r>
              <a:rPr lang="en-US" altLang="zh-CN" sz="2400" dirty="0">
                <a:highlight>
                  <a:srgbClr val="FFFF00"/>
                </a:highlight>
              </a:rPr>
              <a:t>……</a:t>
            </a:r>
            <a:r>
              <a:rPr lang="zh-CN" altLang="en-US" sz="2400" dirty="0">
                <a:highlight>
                  <a:srgbClr val="FFFF00"/>
                </a:highlight>
              </a:rPr>
              <a:t>）</a:t>
            </a:r>
            <a:r>
              <a:rPr lang="zh-CN" altLang="zh-CN" sz="2400" dirty="0"/>
              <a:t>引领基础要素能量的迸发，增强在重点产业领域的话语权。</a:t>
            </a:r>
            <a:endParaRPr lang="zh-CN" altLang="zh-CN" dirty="0"/>
          </a:p>
          <a:p>
            <a:pPr algn="just" defTabSz="685800">
              <a:lnSpc>
                <a:spcPct val="150000"/>
              </a:lnSpc>
            </a:pPr>
            <a:endParaRPr lang="zh-CN" altLang="zh-CN" sz="24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43593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D292E7-1E84-4301-9B98-8105CB2E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0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（七）用好产业政策</a:t>
            </a:r>
          </a:p>
        </p:txBody>
      </p:sp>
      <p:sp>
        <p:nvSpPr>
          <p:cNvPr id="4" name="右箭头 4">
            <a:extLst>
              <a:ext uri="{FF2B5EF4-FFF2-40B4-BE49-F238E27FC236}">
                <a16:creationId xmlns:a16="http://schemas.microsoft.com/office/drawing/2014/main" id="{84DE4883-D2C5-4258-994A-14D1190AAB20}"/>
              </a:ext>
            </a:extLst>
          </p:cNvPr>
          <p:cNvSpPr/>
          <p:nvPr/>
        </p:nvSpPr>
        <p:spPr>
          <a:xfrm rot="5400000">
            <a:off x="-718343" y="3709193"/>
            <a:ext cx="5886450" cy="411163"/>
          </a:xfrm>
          <a:prstGeom prst="rightArrow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燕尾形 6">
            <a:extLst>
              <a:ext uri="{FF2B5EF4-FFF2-40B4-BE49-F238E27FC236}">
                <a16:creationId xmlns:a16="http://schemas.microsoft.com/office/drawing/2014/main" id="{A2A1ED5F-DEA8-4C0B-96CC-69CEC9F97BDF}"/>
              </a:ext>
            </a:extLst>
          </p:cNvPr>
          <p:cNvSpPr/>
          <p:nvPr/>
        </p:nvSpPr>
        <p:spPr bwMode="auto">
          <a:xfrm rot="5400000">
            <a:off x="2043113" y="1193800"/>
            <a:ext cx="360362" cy="2936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6917" name="TextBox 37">
            <a:extLst>
              <a:ext uri="{FF2B5EF4-FFF2-40B4-BE49-F238E27FC236}">
                <a16:creationId xmlns:a16="http://schemas.microsoft.com/office/drawing/2014/main" id="{71AAC27D-1534-4430-AF83-8342BD4F5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849313"/>
            <a:ext cx="1654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改革开放初期（</a:t>
            </a:r>
            <a:r>
              <a:rPr lang="en-US" altLang="zh-CN" sz="1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1978-1988</a:t>
            </a:r>
            <a:r>
              <a:rPr lang="zh-CN" altLang="en-US" sz="1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6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圆角矩形标注 9">
            <a:extLst>
              <a:ext uri="{FF2B5EF4-FFF2-40B4-BE49-F238E27FC236}">
                <a16:creationId xmlns:a16="http://schemas.microsoft.com/office/drawing/2014/main" id="{9FC09B72-B6D2-41AC-B434-510FA4EC6B6E}"/>
              </a:ext>
            </a:extLst>
          </p:cNvPr>
          <p:cNvSpPr/>
          <p:nvPr/>
        </p:nvSpPr>
        <p:spPr>
          <a:xfrm>
            <a:off x="2914650" y="947738"/>
            <a:ext cx="6149975" cy="714375"/>
          </a:xfrm>
          <a:prstGeom prst="wedgeRoundRectCallout">
            <a:avLst>
              <a:gd name="adj1" fmla="val -58381"/>
              <a:gd name="adj2" fmla="val -19238"/>
              <a:gd name="adj3" fmla="val 16667"/>
            </a:avLst>
          </a:pr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/>
              <a:t>  </a:t>
            </a:r>
            <a:r>
              <a:rPr lang="zh-CN" altLang="zh-CN" b="1" dirty="0"/>
              <a:t>改革开放初期产业政策理念的引入</a:t>
            </a:r>
            <a:r>
              <a:rPr lang="zh-CN" altLang="en-US" b="1" dirty="0"/>
              <a:t>（日本）：</a:t>
            </a:r>
            <a:r>
              <a:rPr lang="zh-CN" altLang="en-US" b="1" dirty="0">
                <a:solidFill>
                  <a:srgbClr val="FF0000"/>
                </a:solidFill>
              </a:rPr>
              <a:t>成立产业政策司（刘鹤、杨伟民）、</a:t>
            </a:r>
            <a:r>
              <a:rPr lang="en-US" altLang="zh-CN" b="1" dirty="0">
                <a:solidFill>
                  <a:srgbClr val="FF0000"/>
                </a:solidFill>
              </a:rPr>
              <a:t>《</a:t>
            </a:r>
            <a:r>
              <a:rPr lang="zh-CN" altLang="en-US" b="1" dirty="0">
                <a:solidFill>
                  <a:srgbClr val="FF0000"/>
                </a:solidFill>
              </a:rPr>
              <a:t>我国产业政策的初步研究</a:t>
            </a:r>
            <a:r>
              <a:rPr lang="en-US" altLang="zh-CN" b="1" dirty="0">
                <a:solidFill>
                  <a:srgbClr val="FF0000"/>
                </a:solidFill>
              </a:rPr>
              <a:t>》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166919" name="TextBox 37">
            <a:extLst>
              <a:ext uri="{FF2B5EF4-FFF2-40B4-BE49-F238E27FC236}">
                <a16:creationId xmlns:a16="http://schemas.microsoft.com/office/drawing/2014/main" id="{FB6401FE-791E-4137-9C61-A62585E22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2185988"/>
            <a:ext cx="1652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zh-CN" sz="20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1989-1993</a:t>
            </a:r>
            <a:endParaRPr lang="zh-CN" altLang="en-US" sz="20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燕尾形 11">
            <a:extLst>
              <a:ext uri="{FF2B5EF4-FFF2-40B4-BE49-F238E27FC236}">
                <a16:creationId xmlns:a16="http://schemas.microsoft.com/office/drawing/2014/main" id="{EEF0EFAD-0A39-45F9-A954-4548F6C5F31E}"/>
              </a:ext>
            </a:extLst>
          </p:cNvPr>
          <p:cNvSpPr/>
          <p:nvPr/>
        </p:nvSpPr>
        <p:spPr bwMode="auto">
          <a:xfrm rot="5400000">
            <a:off x="2065338" y="2324100"/>
            <a:ext cx="360362" cy="2936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圆角矩形标注 12">
            <a:extLst>
              <a:ext uri="{FF2B5EF4-FFF2-40B4-BE49-F238E27FC236}">
                <a16:creationId xmlns:a16="http://schemas.microsoft.com/office/drawing/2014/main" id="{A5DBD1D7-3048-4920-90DB-FA93A079640D}"/>
              </a:ext>
            </a:extLst>
          </p:cNvPr>
          <p:cNvSpPr/>
          <p:nvPr/>
        </p:nvSpPr>
        <p:spPr>
          <a:xfrm>
            <a:off x="2943225" y="1870075"/>
            <a:ext cx="6121400" cy="1328738"/>
          </a:xfrm>
          <a:prstGeom prst="wedgeRoundRectCallout">
            <a:avLst>
              <a:gd name="adj1" fmla="val -58609"/>
              <a:gd name="adj2" fmla="val -11791"/>
              <a:gd name="adj3" fmla="val 16667"/>
            </a:avLst>
          </a:pr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zh-CN" b="1" dirty="0"/>
              <a:t>有计划的商品经济与产业政策初步尝试</a:t>
            </a:r>
            <a:r>
              <a:rPr lang="zh-CN" altLang="en-US" b="1" dirty="0"/>
              <a:t>：</a:t>
            </a:r>
            <a:r>
              <a:rPr lang="zh-CN" altLang="zh-CN" dirty="0"/>
              <a:t> 《对“八五”产业政策纲要的建议》</a:t>
            </a:r>
            <a:r>
              <a:rPr lang="zh-CN" altLang="en-US" dirty="0"/>
              <a:t>（</a:t>
            </a:r>
            <a:r>
              <a:rPr lang="zh-CN" altLang="zh-CN" dirty="0"/>
              <a:t>杨伟民</a:t>
            </a:r>
            <a:r>
              <a:rPr lang="zh-CN" altLang="en-US" dirty="0"/>
              <a:t>）</a:t>
            </a:r>
            <a:r>
              <a:rPr lang="zh-CN" altLang="zh-CN" dirty="0"/>
              <a:t>，《我国产业政策实施的总体思路》 </a:t>
            </a:r>
            <a:r>
              <a:rPr lang="zh-CN" altLang="en-US" dirty="0"/>
              <a:t>（刘鹤），</a:t>
            </a:r>
            <a:r>
              <a:rPr lang="zh-CN" altLang="zh-CN" dirty="0"/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《</a:t>
            </a:r>
            <a:r>
              <a:rPr lang="zh-CN" altLang="en-US" b="1" dirty="0">
                <a:solidFill>
                  <a:srgbClr val="FF0000"/>
                </a:solidFill>
              </a:rPr>
              <a:t>国务院关于当前产业政策要点的决定</a:t>
            </a:r>
            <a:r>
              <a:rPr lang="en-US" altLang="zh-CN" b="1" dirty="0">
                <a:solidFill>
                  <a:srgbClr val="FF0000"/>
                </a:solidFill>
              </a:rPr>
              <a:t>》</a:t>
            </a:r>
            <a:r>
              <a:rPr lang="zh-CN" altLang="en-US" b="1" dirty="0">
                <a:solidFill>
                  <a:srgbClr val="FF0000"/>
                </a:solidFill>
              </a:rPr>
              <a:t>。</a:t>
            </a:r>
            <a:endParaRPr lang="zh-CN" altLang="en-US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6922" name="TextBox 37">
            <a:extLst>
              <a:ext uri="{FF2B5EF4-FFF2-40B4-BE49-F238E27FC236}">
                <a16:creationId xmlns:a16="http://schemas.microsoft.com/office/drawing/2014/main" id="{E3A2D7A2-DB8E-45A6-B584-91C78E927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3262313"/>
            <a:ext cx="140493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1994-2002</a:t>
            </a:r>
            <a:endParaRPr lang="zh-CN" altLang="en-US" sz="20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zh-CN" altLang="en-US" sz="18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燕尾形 14">
            <a:extLst>
              <a:ext uri="{FF2B5EF4-FFF2-40B4-BE49-F238E27FC236}">
                <a16:creationId xmlns:a16="http://schemas.microsoft.com/office/drawing/2014/main" id="{A76F29F4-2364-4E8C-B5A1-8DA65AFF8DAA}"/>
              </a:ext>
            </a:extLst>
          </p:cNvPr>
          <p:cNvSpPr/>
          <p:nvPr/>
        </p:nvSpPr>
        <p:spPr bwMode="auto">
          <a:xfrm rot="5400000">
            <a:off x="2062163" y="3413125"/>
            <a:ext cx="360362" cy="2936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圆角矩形标注 15">
            <a:extLst>
              <a:ext uri="{FF2B5EF4-FFF2-40B4-BE49-F238E27FC236}">
                <a16:creationId xmlns:a16="http://schemas.microsoft.com/office/drawing/2014/main" id="{988A6E28-E077-4048-B2DE-E43C59A933F0}"/>
              </a:ext>
            </a:extLst>
          </p:cNvPr>
          <p:cNvSpPr/>
          <p:nvPr/>
        </p:nvSpPr>
        <p:spPr>
          <a:xfrm>
            <a:off x="2922588" y="4402138"/>
            <a:ext cx="6142037" cy="1258887"/>
          </a:xfrm>
          <a:prstGeom prst="wedgeRoundRectCallout">
            <a:avLst>
              <a:gd name="adj1" fmla="val -59724"/>
              <a:gd name="adj2" fmla="val -19291"/>
              <a:gd name="adj3" fmla="val 16667"/>
            </a:avLst>
          </a:pr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zh-CN" b="1" dirty="0"/>
              <a:t>宏观调控的强化与产业政策的演进</a:t>
            </a:r>
            <a:r>
              <a:rPr lang="zh-CN" altLang="en-US" b="1" dirty="0"/>
              <a:t>：</a:t>
            </a:r>
            <a:r>
              <a:rPr lang="zh-CN" altLang="zh-CN" b="1" dirty="0">
                <a:solidFill>
                  <a:srgbClr val="FF0000"/>
                </a:solidFill>
              </a:rPr>
              <a:t>产业政策成为行政调控的重要方式</a:t>
            </a:r>
            <a:r>
              <a:rPr lang="zh-CN" altLang="en-US" b="1" dirty="0">
                <a:solidFill>
                  <a:srgbClr val="FF0000"/>
                </a:solidFill>
              </a:rPr>
              <a:t>（</a:t>
            </a:r>
            <a:r>
              <a:rPr lang="zh-CN" altLang="zh-CN" sz="1400" b="1" dirty="0"/>
              <a:t>《国务院关于投资体制改革的决定》</a:t>
            </a:r>
            <a:r>
              <a:rPr lang="zh-CN" altLang="en-US" sz="1400" b="1" dirty="0"/>
              <a:t>、</a:t>
            </a:r>
            <a:r>
              <a:rPr lang="en-US" altLang="zh-CN" sz="1400" b="1" dirty="0"/>
              <a:t>《</a:t>
            </a:r>
            <a:r>
              <a:rPr lang="zh-CN" altLang="en-US" sz="1400" b="1" dirty="0"/>
              <a:t>促进产业结构调整暂行规定</a:t>
            </a:r>
            <a:r>
              <a:rPr lang="en-US" altLang="zh-CN" sz="1400" b="1" dirty="0"/>
              <a:t>》</a:t>
            </a:r>
            <a:r>
              <a:rPr lang="zh-CN" altLang="en-US" sz="1400" b="1" dirty="0"/>
              <a:t>、十大产业振兴、</a:t>
            </a:r>
            <a:r>
              <a:rPr lang="en-US" altLang="zh-CN" sz="1400" b="1" dirty="0"/>
              <a:t>《</a:t>
            </a:r>
            <a:r>
              <a:rPr lang="zh-CN" altLang="en-US" sz="1400" b="1" dirty="0"/>
              <a:t>国务院关于加快培育和发展战略性新兴产业的决定</a:t>
            </a:r>
            <a:r>
              <a:rPr lang="en-US" altLang="zh-CN" sz="1400" b="1" dirty="0"/>
              <a:t>》</a:t>
            </a:r>
            <a:r>
              <a:rPr lang="zh-CN" altLang="en-US" b="1" dirty="0">
                <a:solidFill>
                  <a:srgbClr val="FF0000"/>
                </a:solidFill>
              </a:rPr>
              <a:t>）</a:t>
            </a:r>
            <a:endParaRPr lang="zh-CN" altLang="en-US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4" name="圆角矩形标注 18">
            <a:extLst>
              <a:ext uri="{FF2B5EF4-FFF2-40B4-BE49-F238E27FC236}">
                <a16:creationId xmlns:a16="http://schemas.microsoft.com/office/drawing/2014/main" id="{7AEB7D2F-E2AD-4518-B69B-1A3F74B34346}"/>
              </a:ext>
            </a:extLst>
          </p:cNvPr>
          <p:cNvSpPr/>
          <p:nvPr/>
        </p:nvSpPr>
        <p:spPr>
          <a:xfrm>
            <a:off x="3041650" y="3298825"/>
            <a:ext cx="6022975" cy="1020763"/>
          </a:xfrm>
          <a:prstGeom prst="wedgeRoundRectCallout">
            <a:avLst>
              <a:gd name="adj1" fmla="val -61006"/>
              <a:gd name="adj2" fmla="val -20742"/>
              <a:gd name="adj3" fmla="val 16667"/>
            </a:avLst>
          </a:pr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zh-CN" b="1" dirty="0"/>
              <a:t>市场经济体制改革与产业政策的发展</a:t>
            </a:r>
            <a:r>
              <a:rPr lang="zh-CN" altLang="en-US" b="1" dirty="0"/>
              <a:t>：</a:t>
            </a:r>
            <a:r>
              <a:rPr lang="zh-CN" altLang="zh-CN" b="1" dirty="0">
                <a:solidFill>
                  <a:srgbClr val="FF0000"/>
                </a:solidFill>
              </a:rPr>
              <a:t>《关于近期产业政策工作的几个问题》</a:t>
            </a:r>
            <a:r>
              <a:rPr lang="zh-CN" altLang="en-US" b="1" dirty="0">
                <a:solidFill>
                  <a:srgbClr val="FF0000"/>
                </a:solidFill>
              </a:rPr>
              <a:t>（刘鹤）；</a:t>
            </a:r>
            <a:r>
              <a:rPr lang="zh-CN" altLang="zh-CN" b="1" dirty="0">
                <a:solidFill>
                  <a:srgbClr val="FF0000"/>
                </a:solidFill>
              </a:rPr>
              <a:t>《</a:t>
            </a:r>
            <a:r>
              <a:rPr lang="en-US" altLang="zh-CN" b="1" dirty="0">
                <a:solidFill>
                  <a:srgbClr val="FF0000"/>
                </a:solidFill>
              </a:rPr>
              <a:t>90</a:t>
            </a:r>
            <a:r>
              <a:rPr lang="zh-CN" altLang="zh-CN" b="1" dirty="0">
                <a:solidFill>
                  <a:srgbClr val="FF0000"/>
                </a:solidFill>
              </a:rPr>
              <a:t>年代国家产业政策纲要》</a:t>
            </a:r>
            <a:endParaRPr lang="zh-CN" altLang="en-US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5" name="燕尾形 20">
            <a:extLst>
              <a:ext uri="{FF2B5EF4-FFF2-40B4-BE49-F238E27FC236}">
                <a16:creationId xmlns:a16="http://schemas.microsoft.com/office/drawing/2014/main" id="{90259562-40C4-4DFE-ABCD-6E9852E89B76}"/>
              </a:ext>
            </a:extLst>
          </p:cNvPr>
          <p:cNvSpPr/>
          <p:nvPr/>
        </p:nvSpPr>
        <p:spPr bwMode="auto">
          <a:xfrm rot="5400000">
            <a:off x="2043906" y="4363244"/>
            <a:ext cx="358775" cy="2936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6" name="燕尾形 23">
            <a:extLst>
              <a:ext uri="{FF2B5EF4-FFF2-40B4-BE49-F238E27FC236}">
                <a16:creationId xmlns:a16="http://schemas.microsoft.com/office/drawing/2014/main" id="{2384A092-3BE0-49A6-8BC6-DB9A76224794}"/>
              </a:ext>
            </a:extLst>
          </p:cNvPr>
          <p:cNvSpPr/>
          <p:nvPr/>
        </p:nvSpPr>
        <p:spPr bwMode="auto">
          <a:xfrm rot="5400000">
            <a:off x="2025650" y="5761038"/>
            <a:ext cx="360363" cy="2936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圆角矩形标注 24">
            <a:extLst>
              <a:ext uri="{FF2B5EF4-FFF2-40B4-BE49-F238E27FC236}">
                <a16:creationId xmlns:a16="http://schemas.microsoft.com/office/drawing/2014/main" id="{BF1492C5-2A3A-4976-92BD-9141271488B5}"/>
              </a:ext>
            </a:extLst>
          </p:cNvPr>
          <p:cNvSpPr/>
          <p:nvPr/>
        </p:nvSpPr>
        <p:spPr>
          <a:xfrm>
            <a:off x="2922588" y="5743575"/>
            <a:ext cx="6142037" cy="714375"/>
          </a:xfrm>
          <a:prstGeom prst="wedgeRoundRectCallout">
            <a:avLst>
              <a:gd name="adj1" fmla="val -61006"/>
              <a:gd name="adj2" fmla="val -20742"/>
              <a:gd name="adj3" fmla="val 16667"/>
            </a:avLst>
          </a:prstGeom>
          <a:ln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zh-CN" b="1" dirty="0"/>
              <a:t>十八大以来产业政策的新发展</a:t>
            </a:r>
            <a:r>
              <a:rPr lang="zh-CN" altLang="en-US" b="1" dirty="0"/>
              <a:t>：市场主导、创新驱动（</a:t>
            </a:r>
            <a:r>
              <a:rPr lang="zh-CN" altLang="en-US" b="1" dirty="0">
                <a:solidFill>
                  <a:srgbClr val="FF0000"/>
                </a:solidFill>
              </a:rPr>
              <a:t>中国制造</a:t>
            </a:r>
            <a:r>
              <a:rPr lang="en-US" altLang="zh-CN" b="1" dirty="0">
                <a:solidFill>
                  <a:srgbClr val="FF0000"/>
                </a:solidFill>
              </a:rPr>
              <a:t>2025</a:t>
            </a:r>
            <a:r>
              <a:rPr lang="zh-CN" altLang="en-US" b="1" dirty="0"/>
              <a:t>）</a:t>
            </a:r>
            <a:endParaRPr lang="zh-CN" altLang="zh-CN" dirty="0"/>
          </a:p>
        </p:txBody>
      </p:sp>
      <p:sp>
        <p:nvSpPr>
          <p:cNvPr id="166929" name="TextBox 37">
            <a:extLst>
              <a:ext uri="{FF2B5EF4-FFF2-40B4-BE49-F238E27FC236}">
                <a16:creationId xmlns:a16="http://schemas.microsoft.com/office/drawing/2014/main" id="{C6DB4D7F-6A03-493B-8347-E8AFB8A87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4300538"/>
            <a:ext cx="159226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2003-2012</a:t>
            </a:r>
            <a:endParaRPr lang="zh-CN" altLang="en-US" sz="20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zh-CN" altLang="en-US" sz="18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930" name="TextBox 37">
            <a:extLst>
              <a:ext uri="{FF2B5EF4-FFF2-40B4-BE49-F238E27FC236}">
                <a16:creationId xmlns:a16="http://schemas.microsoft.com/office/drawing/2014/main" id="{453591CC-A620-4DBA-9434-9DCDF4848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" y="5365750"/>
            <a:ext cx="1355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2013-</a:t>
            </a:r>
            <a:endParaRPr lang="zh-CN" altLang="en-US" sz="20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zh-CN" altLang="en-US" sz="18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4" grpId="0" animBg="1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54" name="组合 15">
            <a:extLst>
              <a:ext uri="{FF2B5EF4-FFF2-40B4-BE49-F238E27FC236}">
                <a16:creationId xmlns:a16="http://schemas.microsoft.com/office/drawing/2014/main" id="{4F15260C-6AAD-42BB-96F9-19905DB52288}"/>
              </a:ext>
            </a:extLst>
          </p:cNvPr>
          <p:cNvGrpSpPr>
            <a:grpSpLocks/>
          </p:cNvGrpSpPr>
          <p:nvPr/>
        </p:nvGrpSpPr>
        <p:grpSpPr bwMode="auto">
          <a:xfrm>
            <a:off x="536575" y="6122988"/>
            <a:ext cx="8607425" cy="692150"/>
            <a:chOff x="536965" y="6122329"/>
            <a:chExt cx="8607035" cy="692150"/>
          </a:xfrm>
        </p:grpSpPr>
        <p:pic>
          <p:nvPicPr>
            <p:cNvPr id="151561" name="Picture 2" descr="c:\DOCUME~1\ADMINI~1\APPLIC~1\360se6\USERDA~1\Temp\201206~1.JPG">
              <a:extLst>
                <a:ext uri="{FF2B5EF4-FFF2-40B4-BE49-F238E27FC236}">
                  <a16:creationId xmlns:a16="http://schemas.microsoft.com/office/drawing/2014/main" id="{C2083BFF-75B5-4939-99C0-37D91C6AB7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9700" y="6122329"/>
              <a:ext cx="3924300" cy="69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C1703BC1-FA11-44AC-8040-CBE8F072D74C}"/>
                </a:ext>
              </a:extLst>
            </p:cNvPr>
            <p:cNvCxnSpPr/>
            <p:nvPr/>
          </p:nvCxnSpPr>
          <p:spPr bwMode="auto">
            <a:xfrm>
              <a:off x="536965" y="6142966"/>
              <a:ext cx="8283200" cy="0"/>
            </a:xfrm>
            <a:prstGeom prst="line">
              <a:avLst/>
            </a:prstGeom>
            <a:ln w="28575">
              <a:solidFill>
                <a:srgbClr val="A71F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555" name="组合 20">
            <a:extLst>
              <a:ext uri="{FF2B5EF4-FFF2-40B4-BE49-F238E27FC236}">
                <a16:creationId xmlns:a16="http://schemas.microsoft.com/office/drawing/2014/main" id="{80E94D7A-9908-4E26-A9E7-C3888438FC1A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188913"/>
            <a:ext cx="9042400" cy="790575"/>
            <a:chOff x="395536" y="188640"/>
            <a:chExt cx="9042760" cy="790575"/>
          </a:xfrm>
        </p:grpSpPr>
        <p:grpSp>
          <p:nvGrpSpPr>
            <p:cNvPr id="151557" name="组合 6">
              <a:extLst>
                <a:ext uri="{FF2B5EF4-FFF2-40B4-BE49-F238E27FC236}">
                  <a16:creationId xmlns:a16="http://schemas.microsoft.com/office/drawing/2014/main" id="{97102018-EC41-4B5C-A177-6F6242674D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536" y="188640"/>
              <a:ext cx="8424937" cy="790575"/>
              <a:chOff x="1881372" y="2956442"/>
              <a:chExt cx="5672139" cy="361826"/>
            </a:xfrm>
          </p:grpSpPr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FF2CB5CA-45E8-4C61-BDD9-05529E3AD609}"/>
                  </a:ext>
                </a:extLst>
              </p:cNvPr>
              <p:cNvCxnSpPr/>
              <p:nvPr/>
            </p:nvCxnSpPr>
            <p:spPr>
              <a:xfrm flipV="1">
                <a:off x="1976498" y="3250698"/>
                <a:ext cx="5577188" cy="18164"/>
              </a:xfrm>
              <a:prstGeom prst="line">
                <a:avLst/>
              </a:prstGeom>
              <a:ln w="28575">
                <a:solidFill>
                  <a:srgbClr val="A71F1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1560" name="Picture 6" descr="G:\360data\重要数据\桌面\1031654654-3.png">
                <a:extLst>
                  <a:ext uri="{FF2B5EF4-FFF2-40B4-BE49-F238E27FC236}">
                    <a16:creationId xmlns:a16="http://schemas.microsoft.com/office/drawing/2014/main" id="{084A4D5E-047C-46D4-89AA-B92C6B1065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1372" y="2956442"/>
                <a:ext cx="533277" cy="361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1558" name="矩形 18">
              <a:extLst>
                <a:ext uri="{FF2B5EF4-FFF2-40B4-BE49-F238E27FC236}">
                  <a16:creationId xmlns:a16="http://schemas.microsoft.com/office/drawing/2014/main" id="{58D147E3-18C6-4B0B-9C77-B393A2740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984" y="188640"/>
              <a:ext cx="82153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A71F13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08A37B5E-3657-4226-8E80-A0C8045B7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2924175"/>
            <a:ext cx="82153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冬青黑体简体中文 W6"/>
              </a:rPr>
              <a:t> </a:t>
            </a:r>
            <a:r>
              <a:rPr lang="zh-CN" altLang="en-US" sz="4800" b="1" dirty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冬青黑体简体中文 W6"/>
              </a:rPr>
              <a:t>谢谢聆听、欢迎交流！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51AA6D-1560-494C-AE38-E94C7D22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>
              <a:defRPr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世界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GDP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比重（按购买力平价）</a:t>
            </a:r>
            <a:endParaRPr lang="zh-CN" altLang="en-US" dirty="0"/>
          </a:p>
        </p:txBody>
      </p:sp>
      <p:graphicFrame>
        <p:nvGraphicFramePr>
          <p:cNvPr id="52227" name="图表 4">
            <a:extLst>
              <a:ext uri="{FF2B5EF4-FFF2-40B4-BE49-F238E27FC236}">
                <a16:creationId xmlns:a16="http://schemas.microsoft.com/office/drawing/2014/main" id="{EE831A7F-6EC4-483F-AE89-A3ADF2BEAF3E}"/>
              </a:ext>
            </a:extLst>
          </p:cNvPr>
          <p:cNvGraphicFramePr>
            <a:graphicFrameLocks/>
          </p:cNvGraphicFramePr>
          <p:nvPr/>
        </p:nvGraphicFramePr>
        <p:xfrm>
          <a:off x="373063" y="1408113"/>
          <a:ext cx="8253412" cy="421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89" name="图表" r:id="rId3" imgW="8258175" imgH="4219687" progId="Excel.Chart.8">
                  <p:embed/>
                </p:oleObj>
              </mc:Choice>
              <mc:Fallback>
                <p:oleObj name="图表" r:id="rId3" imgW="8258175" imgH="4219687" progId="Excel.Chart.8">
                  <p:embed/>
                  <p:pic>
                    <p:nvPicPr>
                      <p:cNvPr id="52227" name="图表 4">
                        <a:extLst>
                          <a:ext uri="{FF2B5EF4-FFF2-40B4-BE49-F238E27FC236}">
                            <a16:creationId xmlns:a16="http://schemas.microsoft.com/office/drawing/2014/main" id="{EE831A7F-6EC4-483F-AE89-A3ADF2BEAF3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3" y="1408113"/>
                        <a:ext cx="8253412" cy="421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文本框 6">
            <a:extLst>
              <a:ext uri="{FF2B5EF4-FFF2-40B4-BE49-F238E27FC236}">
                <a16:creationId xmlns:a16="http://schemas.microsoft.com/office/drawing/2014/main" id="{8347A977-8A4C-4258-84C5-6CB143362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3216275"/>
            <a:ext cx="80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清康熙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39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年</a:t>
            </a:r>
          </a:p>
        </p:txBody>
      </p:sp>
      <p:sp>
        <p:nvSpPr>
          <p:cNvPr id="52229" name="文本框 7">
            <a:extLst>
              <a:ext uri="{FF2B5EF4-FFF2-40B4-BE49-F238E27FC236}">
                <a16:creationId xmlns:a16="http://schemas.microsoft.com/office/drawing/2014/main" id="{E67B200E-FD74-4DC4-A725-F756BE8FB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2992438"/>
            <a:ext cx="6461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北宋早期</a:t>
            </a:r>
          </a:p>
        </p:txBody>
      </p:sp>
      <p:sp>
        <p:nvSpPr>
          <p:cNvPr id="52230" name="文本框 8">
            <a:extLst>
              <a:ext uri="{FF2B5EF4-FFF2-40B4-BE49-F238E27FC236}">
                <a16:creationId xmlns:a16="http://schemas.microsoft.com/office/drawing/2014/main" id="{6C174D15-3EFF-4927-8776-E5951DCCC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425" y="3546475"/>
            <a:ext cx="608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民国二年</a:t>
            </a:r>
          </a:p>
        </p:txBody>
      </p:sp>
      <p:sp>
        <p:nvSpPr>
          <p:cNvPr id="52231" name="文本框 9">
            <a:extLst>
              <a:ext uri="{FF2B5EF4-FFF2-40B4-BE49-F238E27FC236}">
                <a16:creationId xmlns:a16="http://schemas.microsoft.com/office/drawing/2014/main" id="{15BFE6C8-043F-4935-8514-D85ED8477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13" y="2851150"/>
            <a:ext cx="608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同治九年</a:t>
            </a:r>
          </a:p>
        </p:txBody>
      </p:sp>
      <p:sp>
        <p:nvSpPr>
          <p:cNvPr id="52232" name="文本框 10">
            <a:extLst>
              <a:ext uri="{FF2B5EF4-FFF2-40B4-BE49-F238E27FC236}">
                <a16:creationId xmlns:a16="http://schemas.microsoft.com/office/drawing/2014/main" id="{148226B7-3DC2-435F-820A-5EF955C61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2730500"/>
            <a:ext cx="635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西汉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末年</a:t>
            </a:r>
          </a:p>
        </p:txBody>
      </p:sp>
      <p:sp>
        <p:nvSpPr>
          <p:cNvPr id="52233" name="文本框 11">
            <a:extLst>
              <a:ext uri="{FF2B5EF4-FFF2-40B4-BE49-F238E27FC236}">
                <a16:creationId xmlns:a16="http://schemas.microsoft.com/office/drawing/2014/main" id="{24FFBD21-D58E-41BF-B44E-611ECA8D7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188" y="1814513"/>
            <a:ext cx="63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明朝末年</a:t>
            </a:r>
          </a:p>
        </p:txBody>
      </p:sp>
      <p:sp>
        <p:nvSpPr>
          <p:cNvPr id="52234" name="文本框 12">
            <a:extLst>
              <a:ext uri="{FF2B5EF4-FFF2-40B4-BE49-F238E27FC236}">
                <a16:creationId xmlns:a16="http://schemas.microsoft.com/office/drawing/2014/main" id="{F9033624-CB87-4FA3-93E3-074213E02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00" y="2178050"/>
            <a:ext cx="636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明朝中叶</a:t>
            </a:r>
          </a:p>
        </p:txBody>
      </p:sp>
      <p:sp>
        <p:nvSpPr>
          <p:cNvPr id="52235" name="文本框 13">
            <a:extLst>
              <a:ext uri="{FF2B5EF4-FFF2-40B4-BE49-F238E27FC236}">
                <a16:creationId xmlns:a16="http://schemas.microsoft.com/office/drawing/2014/main" id="{8D06BDEB-D87D-4627-BD51-1C735866C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938" y="1458913"/>
            <a:ext cx="809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清嘉庆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25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年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29BA162-B0DA-4338-B058-4E235D6AB0F9}"/>
              </a:ext>
            </a:extLst>
          </p:cNvPr>
          <p:cNvSpPr/>
          <p:nvPr/>
        </p:nvSpPr>
        <p:spPr>
          <a:xfrm>
            <a:off x="7164388" y="5661025"/>
            <a:ext cx="15113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资料来源：麦迪森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A5D5EBC-D29A-4366-B0AD-46E36A6E5F79}"/>
              </a:ext>
            </a:extLst>
          </p:cNvPr>
          <p:cNvSpPr/>
          <p:nvPr/>
        </p:nvSpPr>
        <p:spPr>
          <a:xfrm>
            <a:off x="7812360" y="1459394"/>
            <a:ext cx="1259632" cy="424731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2018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年，全球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GDP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总量达到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84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万亿美元，美国继续稳居第一，达到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20.5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万亿美元，占世界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GDP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比重的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24%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；中国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13.4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万亿美元，占比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16%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9678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672791-3851-434B-908F-EAC4DA8F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>
              <a:defRPr/>
            </a:pPr>
            <a:r>
              <a:rPr lang="zh-CN" altLang="en-US" sz="3300" dirty="0">
                <a:latin typeface="黑体" pitchFamily="49" charset="-122"/>
                <a:ea typeface="黑体" pitchFamily="49" charset="-122"/>
              </a:rPr>
              <a:t>中国经济复兴之路</a:t>
            </a:r>
            <a:endParaRPr lang="zh-CN" altLang="en-US" sz="3300" dirty="0"/>
          </a:p>
        </p:txBody>
      </p:sp>
      <p:pic>
        <p:nvPicPr>
          <p:cNvPr id="53251" name="图片 4" descr="QQ截图20160819103125">
            <a:extLst>
              <a:ext uri="{FF2B5EF4-FFF2-40B4-BE49-F238E27FC236}">
                <a16:creationId xmlns:a16="http://schemas.microsoft.com/office/drawing/2014/main" id="{B607584E-2475-47DD-A430-687F573ED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/>
          <a:stretch/>
        </p:blipFill>
        <p:spPr bwMode="auto">
          <a:xfrm>
            <a:off x="0" y="980728"/>
            <a:ext cx="8056517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EBB3F898-5123-44D5-9155-F24CCBD9A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6093296"/>
            <a:ext cx="6732587" cy="26193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</a:ln>
          <a:effectLst>
            <a:prstShdw prst="shdw12">
              <a:srgbClr val="DDDDDD">
                <a:alpha val="50000"/>
              </a:srgbClr>
            </a:prst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资料来源：</a:t>
            </a:r>
            <a:r>
              <a:rPr kumimoji="0" lang="en-US" altLang="zh-CN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2010</a:t>
            </a:r>
            <a:r>
              <a:rPr kumimoji="0" lang="zh-CN" alt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年</a:t>
            </a:r>
            <a:r>
              <a:rPr kumimoji="0" lang="en-US" altLang="zh-CN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《</a:t>
            </a:r>
            <a:r>
              <a:rPr kumimoji="0" lang="zh-CN" alt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经济学人</a:t>
            </a:r>
            <a:r>
              <a:rPr kumimoji="0" lang="en-US" altLang="zh-CN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》</a:t>
            </a:r>
            <a:r>
              <a:rPr kumimoji="0" lang="zh-CN" alt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杂志，麦迪森的研究，</a:t>
            </a:r>
            <a:r>
              <a:rPr kumimoji="0" lang="en-US" altLang="zh-CN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2013</a:t>
            </a:r>
            <a:r>
              <a:rPr kumimoji="0" lang="zh-CN" alt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、</a:t>
            </a:r>
            <a:r>
              <a:rPr kumimoji="0" lang="en-US" altLang="zh-CN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2015</a:t>
            </a:r>
            <a:r>
              <a:rPr kumimoji="0" lang="zh-CN" alt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、</a:t>
            </a:r>
            <a:r>
              <a:rPr kumimoji="0" lang="en-US" altLang="zh-CN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2018</a:t>
            </a:r>
            <a:r>
              <a:rPr kumimoji="0" lang="zh-CN" altLang="en-US" sz="825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+mn-cs"/>
              </a:rPr>
              <a:t>年根据世界银行公布的数据整理</a:t>
            </a:r>
          </a:p>
        </p:txBody>
      </p:sp>
    </p:spTree>
    <p:extLst>
      <p:ext uri="{BB962C8B-B14F-4D97-AF65-F5344CB8AC3E}">
        <p14:creationId xmlns:p14="http://schemas.microsoft.com/office/powerpoint/2010/main" val="2506943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db2004169gl">
  <a:themeElements>
    <a:clrScheme name="cdb2004169gl 1">
      <a:dk1>
        <a:srgbClr val="000000"/>
      </a:dk1>
      <a:lt1>
        <a:srgbClr val="FFFFFF"/>
      </a:lt1>
      <a:dk2>
        <a:srgbClr val="233DA9"/>
      </a:dk2>
      <a:lt2>
        <a:srgbClr val="DDDDDD"/>
      </a:lt2>
      <a:accent1>
        <a:srgbClr val="65AAE9"/>
      </a:accent1>
      <a:accent2>
        <a:srgbClr val="B2B2B2"/>
      </a:accent2>
      <a:accent3>
        <a:srgbClr val="FFFFFF"/>
      </a:accent3>
      <a:accent4>
        <a:srgbClr val="000000"/>
      </a:accent4>
      <a:accent5>
        <a:srgbClr val="B8D2F2"/>
      </a:accent5>
      <a:accent6>
        <a:srgbClr val="A1A1A1"/>
      </a:accent6>
      <a:hlink>
        <a:srgbClr val="7DA0D3"/>
      </a:hlink>
      <a:folHlink>
        <a:srgbClr val="B2E385"/>
      </a:folHlink>
    </a:clrScheme>
    <a:fontScheme name="cdb2004169gl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169gl 1">
        <a:dk1>
          <a:srgbClr val="000000"/>
        </a:dk1>
        <a:lt1>
          <a:srgbClr val="FFFFFF"/>
        </a:lt1>
        <a:dk2>
          <a:srgbClr val="233DA9"/>
        </a:dk2>
        <a:lt2>
          <a:srgbClr val="DDDDDD"/>
        </a:lt2>
        <a:accent1>
          <a:srgbClr val="65AAE9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B8D2F2"/>
        </a:accent5>
        <a:accent6>
          <a:srgbClr val="A1A1A1"/>
        </a:accent6>
        <a:hlink>
          <a:srgbClr val="7DA0D3"/>
        </a:hlink>
        <a:folHlink>
          <a:srgbClr val="B2E3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69gl 2">
        <a:dk1>
          <a:srgbClr val="000000"/>
        </a:dk1>
        <a:lt1>
          <a:srgbClr val="FFFFFF"/>
        </a:lt1>
        <a:dk2>
          <a:srgbClr val="632769"/>
        </a:dk2>
        <a:lt2>
          <a:srgbClr val="DDDDDD"/>
        </a:lt2>
        <a:accent1>
          <a:srgbClr val="8B8DE1"/>
        </a:accent1>
        <a:accent2>
          <a:srgbClr val="FF997D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E78A71"/>
        </a:accent6>
        <a:hlink>
          <a:srgbClr val="58AFD2"/>
        </a:hlink>
        <a:folHlink>
          <a:srgbClr val="BFDF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69gl 3">
        <a:dk1>
          <a:srgbClr val="000000"/>
        </a:dk1>
        <a:lt1>
          <a:srgbClr val="FFFFFF"/>
        </a:lt1>
        <a:dk2>
          <a:srgbClr val="37737F"/>
        </a:dk2>
        <a:lt2>
          <a:srgbClr val="DDDDDD"/>
        </a:lt2>
        <a:accent1>
          <a:srgbClr val="52BCB2"/>
        </a:accent1>
        <a:accent2>
          <a:srgbClr val="E0A56A"/>
        </a:accent2>
        <a:accent3>
          <a:srgbClr val="FFFFFF"/>
        </a:accent3>
        <a:accent4>
          <a:srgbClr val="000000"/>
        </a:accent4>
        <a:accent5>
          <a:srgbClr val="B3DAD5"/>
        </a:accent5>
        <a:accent6>
          <a:srgbClr val="CB955F"/>
        </a:accent6>
        <a:hlink>
          <a:srgbClr val="A0C264"/>
        </a:hlink>
        <a:folHlink>
          <a:srgbClr val="DCDC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db2004169gl">
  <a:themeElements>
    <a:clrScheme name="cdb2004169gl 1">
      <a:dk1>
        <a:srgbClr val="000000"/>
      </a:dk1>
      <a:lt1>
        <a:srgbClr val="FFFFFF"/>
      </a:lt1>
      <a:dk2>
        <a:srgbClr val="233DA9"/>
      </a:dk2>
      <a:lt2>
        <a:srgbClr val="DDDDDD"/>
      </a:lt2>
      <a:accent1>
        <a:srgbClr val="65AAE9"/>
      </a:accent1>
      <a:accent2>
        <a:srgbClr val="B2B2B2"/>
      </a:accent2>
      <a:accent3>
        <a:srgbClr val="FFFFFF"/>
      </a:accent3>
      <a:accent4>
        <a:srgbClr val="000000"/>
      </a:accent4>
      <a:accent5>
        <a:srgbClr val="B8D2F2"/>
      </a:accent5>
      <a:accent6>
        <a:srgbClr val="A1A1A1"/>
      </a:accent6>
      <a:hlink>
        <a:srgbClr val="7DA0D3"/>
      </a:hlink>
      <a:folHlink>
        <a:srgbClr val="B2E385"/>
      </a:folHlink>
    </a:clrScheme>
    <a:fontScheme name="cdb2004169gl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169gl 1">
        <a:dk1>
          <a:srgbClr val="000000"/>
        </a:dk1>
        <a:lt1>
          <a:srgbClr val="FFFFFF"/>
        </a:lt1>
        <a:dk2>
          <a:srgbClr val="233DA9"/>
        </a:dk2>
        <a:lt2>
          <a:srgbClr val="DDDDDD"/>
        </a:lt2>
        <a:accent1>
          <a:srgbClr val="65AAE9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B8D2F2"/>
        </a:accent5>
        <a:accent6>
          <a:srgbClr val="A1A1A1"/>
        </a:accent6>
        <a:hlink>
          <a:srgbClr val="7DA0D3"/>
        </a:hlink>
        <a:folHlink>
          <a:srgbClr val="B2E3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69gl 2">
        <a:dk1>
          <a:srgbClr val="000000"/>
        </a:dk1>
        <a:lt1>
          <a:srgbClr val="FFFFFF"/>
        </a:lt1>
        <a:dk2>
          <a:srgbClr val="632769"/>
        </a:dk2>
        <a:lt2>
          <a:srgbClr val="DDDDDD"/>
        </a:lt2>
        <a:accent1>
          <a:srgbClr val="8B8DE1"/>
        </a:accent1>
        <a:accent2>
          <a:srgbClr val="FF997D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E78A71"/>
        </a:accent6>
        <a:hlink>
          <a:srgbClr val="58AFD2"/>
        </a:hlink>
        <a:folHlink>
          <a:srgbClr val="BFDF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69gl 3">
        <a:dk1>
          <a:srgbClr val="000000"/>
        </a:dk1>
        <a:lt1>
          <a:srgbClr val="FFFFFF"/>
        </a:lt1>
        <a:dk2>
          <a:srgbClr val="37737F"/>
        </a:dk2>
        <a:lt2>
          <a:srgbClr val="DDDDDD"/>
        </a:lt2>
        <a:accent1>
          <a:srgbClr val="52BCB2"/>
        </a:accent1>
        <a:accent2>
          <a:srgbClr val="E0A56A"/>
        </a:accent2>
        <a:accent3>
          <a:srgbClr val="FFFFFF"/>
        </a:accent3>
        <a:accent4>
          <a:srgbClr val="000000"/>
        </a:accent4>
        <a:accent5>
          <a:srgbClr val="B3DAD5"/>
        </a:accent5>
        <a:accent6>
          <a:srgbClr val="CB955F"/>
        </a:accent6>
        <a:hlink>
          <a:srgbClr val="A0C264"/>
        </a:hlink>
        <a:folHlink>
          <a:srgbClr val="DCDC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db2004169gl">
  <a:themeElements>
    <a:clrScheme name="cdb2004169gl 1">
      <a:dk1>
        <a:srgbClr val="000000"/>
      </a:dk1>
      <a:lt1>
        <a:srgbClr val="FFFFFF"/>
      </a:lt1>
      <a:dk2>
        <a:srgbClr val="233DA9"/>
      </a:dk2>
      <a:lt2>
        <a:srgbClr val="DDDDDD"/>
      </a:lt2>
      <a:accent1>
        <a:srgbClr val="65AAE9"/>
      </a:accent1>
      <a:accent2>
        <a:srgbClr val="B2B2B2"/>
      </a:accent2>
      <a:accent3>
        <a:srgbClr val="FFFFFF"/>
      </a:accent3>
      <a:accent4>
        <a:srgbClr val="000000"/>
      </a:accent4>
      <a:accent5>
        <a:srgbClr val="B8D2F2"/>
      </a:accent5>
      <a:accent6>
        <a:srgbClr val="A1A1A1"/>
      </a:accent6>
      <a:hlink>
        <a:srgbClr val="7DA0D3"/>
      </a:hlink>
      <a:folHlink>
        <a:srgbClr val="B2E385"/>
      </a:folHlink>
    </a:clrScheme>
    <a:fontScheme name="cdb2004169gl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169gl 1">
        <a:dk1>
          <a:srgbClr val="000000"/>
        </a:dk1>
        <a:lt1>
          <a:srgbClr val="FFFFFF"/>
        </a:lt1>
        <a:dk2>
          <a:srgbClr val="233DA9"/>
        </a:dk2>
        <a:lt2>
          <a:srgbClr val="DDDDDD"/>
        </a:lt2>
        <a:accent1>
          <a:srgbClr val="65AAE9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B8D2F2"/>
        </a:accent5>
        <a:accent6>
          <a:srgbClr val="A1A1A1"/>
        </a:accent6>
        <a:hlink>
          <a:srgbClr val="7DA0D3"/>
        </a:hlink>
        <a:folHlink>
          <a:srgbClr val="B2E3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69gl 2">
        <a:dk1>
          <a:srgbClr val="000000"/>
        </a:dk1>
        <a:lt1>
          <a:srgbClr val="FFFFFF"/>
        </a:lt1>
        <a:dk2>
          <a:srgbClr val="632769"/>
        </a:dk2>
        <a:lt2>
          <a:srgbClr val="DDDDDD"/>
        </a:lt2>
        <a:accent1>
          <a:srgbClr val="8B8DE1"/>
        </a:accent1>
        <a:accent2>
          <a:srgbClr val="FF997D"/>
        </a:accent2>
        <a:accent3>
          <a:srgbClr val="FFFFFF"/>
        </a:accent3>
        <a:accent4>
          <a:srgbClr val="000000"/>
        </a:accent4>
        <a:accent5>
          <a:srgbClr val="C4C5EE"/>
        </a:accent5>
        <a:accent6>
          <a:srgbClr val="E78A71"/>
        </a:accent6>
        <a:hlink>
          <a:srgbClr val="58AFD2"/>
        </a:hlink>
        <a:folHlink>
          <a:srgbClr val="BFDF6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69gl 3">
        <a:dk1>
          <a:srgbClr val="000000"/>
        </a:dk1>
        <a:lt1>
          <a:srgbClr val="FFFFFF"/>
        </a:lt1>
        <a:dk2>
          <a:srgbClr val="37737F"/>
        </a:dk2>
        <a:lt2>
          <a:srgbClr val="DDDDDD"/>
        </a:lt2>
        <a:accent1>
          <a:srgbClr val="52BCB2"/>
        </a:accent1>
        <a:accent2>
          <a:srgbClr val="E0A56A"/>
        </a:accent2>
        <a:accent3>
          <a:srgbClr val="FFFFFF"/>
        </a:accent3>
        <a:accent4>
          <a:srgbClr val="000000"/>
        </a:accent4>
        <a:accent5>
          <a:srgbClr val="B3DAD5"/>
        </a:accent5>
        <a:accent6>
          <a:srgbClr val="CB955F"/>
        </a:accent6>
        <a:hlink>
          <a:srgbClr val="A0C264"/>
        </a:hlink>
        <a:folHlink>
          <a:srgbClr val="DCDC2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5214</TotalTime>
  <Words>5947</Words>
  <Application>Microsoft Office PowerPoint</Application>
  <PresentationFormat>全屏显示(4:3)</PresentationFormat>
  <Paragraphs>1699</Paragraphs>
  <Slides>75</Slides>
  <Notes>12</Notes>
  <HiddenSlides>0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75</vt:i4>
      </vt:variant>
    </vt:vector>
  </HeadingPairs>
  <TitlesOfParts>
    <vt:vector size="103" baseType="lpstr">
      <vt:lpstr>Adobe 黑体 Std R</vt:lpstr>
      <vt:lpstr>Helvetica Neue</vt:lpstr>
      <vt:lpstr>Microsoft Yahei</vt:lpstr>
      <vt:lpstr>Microsoft Yahei</vt:lpstr>
      <vt:lpstr>PingFang SC</vt:lpstr>
      <vt:lpstr>等线</vt:lpstr>
      <vt:lpstr>冬青黑体简体中文 W6</vt:lpstr>
      <vt:lpstr>方正姚体</vt:lpstr>
      <vt:lpstr>仿宋</vt:lpstr>
      <vt:lpstr>黑体</vt:lpstr>
      <vt:lpstr>华文仿宋</vt:lpstr>
      <vt:lpstr>华文行楷</vt:lpstr>
      <vt:lpstr>华文楷体</vt:lpstr>
      <vt:lpstr>华文中宋</vt:lpstr>
      <vt:lpstr>隶书</vt:lpstr>
      <vt:lpstr>宋体</vt:lpstr>
      <vt:lpstr>微软雅黑</vt:lpstr>
      <vt:lpstr>微软雅黑</vt:lpstr>
      <vt:lpstr>Arial</vt:lpstr>
      <vt:lpstr>Calibri</vt:lpstr>
      <vt:lpstr>Times New Roman</vt:lpstr>
      <vt:lpstr>Wingdings</vt:lpstr>
      <vt:lpstr>Office 主题</vt:lpstr>
      <vt:lpstr>cdb2004169gl</vt:lpstr>
      <vt:lpstr>2_cdb2004169gl</vt:lpstr>
      <vt:lpstr>1_cdb2004169gl</vt:lpstr>
      <vt:lpstr>Image</vt:lpstr>
      <vt:lpstr>图表</vt:lpstr>
      <vt:lpstr>PowerPoint 演示文稿</vt:lpstr>
      <vt:lpstr>交流提纲</vt:lpstr>
      <vt:lpstr>         0、产业结构知识准备</vt:lpstr>
      <vt:lpstr>产业结构转型升级的逻辑</vt:lpstr>
      <vt:lpstr>           何为产业结构：几个维度</vt:lpstr>
      <vt:lpstr>     一、发展中大国背景与产业复兴</vt:lpstr>
      <vt:lpstr>如果你看不清当下，就读读历史，因为历史上曾经发生过。  如果你看不懂历史，请看看当下，因为历史正在重演。  </vt:lpstr>
      <vt:lpstr>世界GDP比重（按购买力平价）</vt:lpstr>
      <vt:lpstr>中国经济复兴之路</vt:lpstr>
      <vt:lpstr>中国GDP赶超历程：主要国家GDP（美元）</vt:lpstr>
      <vt:lpstr>世界是中国的环境  中国是世界的因素</vt:lpstr>
      <vt:lpstr>1978-2018年中国年均复合增长9.52%；世界平均增长2.93%，中国发挥了世界经济增长加速器和稳定器的作用</vt:lpstr>
      <vt:lpstr>中国与主要国家GDP增长率</vt:lpstr>
      <vt:lpstr>中国的贡献：“三分天下” 有其一</vt:lpstr>
      <vt:lpstr>中国成为名副其实的制造大国，全球越来越离不开“中国制造”</vt:lpstr>
      <vt:lpstr>“中国制造”：全球三大关联生产中心之一</vt:lpstr>
      <vt:lpstr>“中国制造”：全球“买卖大家”</vt:lpstr>
      <vt:lpstr>“中国工厂”催生“亚洲工厂”</vt:lpstr>
      <vt:lpstr> 二、大国经济特征与中国产业发展</vt:lpstr>
      <vt:lpstr>（一）大国经济的特征与效应</vt:lpstr>
      <vt:lpstr>（一）大国经济的特征与效应</vt:lpstr>
      <vt:lpstr>（一）发展中大国经济的效应</vt:lpstr>
      <vt:lpstr>（二）发展中大国发展型式</vt:lpstr>
      <vt:lpstr>（三）中国大国的梯度优势</vt:lpstr>
      <vt:lpstr>（三）中国大国的梯度优势：卫星灯光</vt:lpstr>
      <vt:lpstr>微信实时在线分布图</vt:lpstr>
      <vt:lpstr>（三）中国地区产业结构特点</vt:lpstr>
      <vt:lpstr>                        四驾马车拉动作用： （1）省际经济联系是中国地区经济增长的主要驱动力。海南、安徽和陕西的省外流出对经济的贡献程度超过了50%，而且排名前十的地区省外流出贡献度都在40%以上。 （2）消费、投资贡献排名靠前的地区绝大部分中西部地区；出口贡献排名靠前的地区主要是沿海地区和沿江地区；</vt:lpstr>
      <vt:lpstr>（四）中国发挥大国经济优势的典型产业</vt:lpstr>
      <vt:lpstr>PowerPoint 演示文稿</vt:lpstr>
      <vt:lpstr>PowerPoint 演示文稿</vt:lpstr>
      <vt:lpstr>案例：高铁产业</vt:lpstr>
      <vt:lpstr>案例：家电产业</vt:lpstr>
      <vt:lpstr>案例：汽车产业</vt:lpstr>
      <vt:lpstr>总结</vt:lpstr>
      <vt:lpstr>    三、中国产业发展的“高墙” 与“陷阱”</vt:lpstr>
      <vt:lpstr>    内外交困  砥砺前行    </vt:lpstr>
      <vt:lpstr>（一）产业基础要素优化与升级</vt:lpstr>
      <vt:lpstr>研发投入量不断增加，但基础研究投入偏低</vt:lpstr>
      <vt:lpstr>创新研发中基础研究投入偏低</vt:lpstr>
      <vt:lpstr>创新成果技术含量低、对外依存度高</vt:lpstr>
      <vt:lpstr>创新技术含量低、对外依存度高</vt:lpstr>
      <vt:lpstr>（二）修昔底德陷阱？</vt:lpstr>
      <vt:lpstr>修昔底德陷阱案例：以史为鉴，可以知兴替</vt:lpstr>
      <vt:lpstr>中美贸易战触发点：经贸“恐怖平衡”</vt:lpstr>
      <vt:lpstr>中美经贸联系的重要性</vt:lpstr>
      <vt:lpstr>中美贸易战影响几何（外贸依存度角度）</vt:lpstr>
      <vt:lpstr>中美贸易摩擦影响：主要贸易伙伴变化</vt:lpstr>
      <vt:lpstr>中美贸易摩擦影响：产业链</vt:lpstr>
      <vt:lpstr>（三）能否跨越中等收入陷阱？</vt:lpstr>
      <vt:lpstr>跨越中等收入陷阱：小概率事件？</vt:lpstr>
      <vt:lpstr>（四）“超级全球化不可能三角”理论的挑战</vt:lpstr>
      <vt:lpstr>（五）自由贸易or公平贸易</vt:lpstr>
      <vt:lpstr>（六）“美国共识”？脱钩？</vt:lpstr>
      <vt:lpstr> （七）价值链低端锁定 </vt:lpstr>
      <vt:lpstr>中国在全球价值链中呈现高参与度和低位势的特征</vt:lpstr>
      <vt:lpstr>中国价值链地位变化</vt:lpstr>
      <vt:lpstr>（八）经济发展的幻觉：脱实向虚</vt:lpstr>
      <vt:lpstr>融资体系与我国实体经济发展需求的错配</vt:lpstr>
      <vt:lpstr>（九）制度转型滞后于新动能需求</vt:lpstr>
      <vt:lpstr>市场化改革制约</vt:lpstr>
      <vt:lpstr>进一步扩大开放的空间较大</vt:lpstr>
      <vt:lpstr>    四、大国产业发展的战略</vt:lpstr>
      <vt:lpstr>（一）发挥大国综合优势、开发国内市场</vt:lpstr>
      <vt:lpstr>（二）在关键卡脖子领域实施进口替代战略</vt:lpstr>
      <vt:lpstr>（二）在关键卡脖子领域实施进口替代战略</vt:lpstr>
      <vt:lpstr>（三）构筑大而强、小而精的企业组织体系</vt:lpstr>
      <vt:lpstr>PowerPoint 演示文稿</vt:lpstr>
      <vt:lpstr>（三）构筑大而强、小而精的企业组织体系</vt:lpstr>
      <vt:lpstr>（四）从创新链谋划创新大计</vt:lpstr>
      <vt:lpstr>（五）顺势而为、在具有大市场特征的产业领域实现引领</vt:lpstr>
      <vt:lpstr>微笑曲线VS武藏曲线</vt:lpstr>
      <vt:lpstr>（六）基础产业高级化、产业链现代化</vt:lpstr>
      <vt:lpstr>（七）用好产业政策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丛树海</dc:creator>
  <cp:lastModifiedBy>dianfanyu</cp:lastModifiedBy>
  <cp:revision>328</cp:revision>
  <dcterms:created xsi:type="dcterms:W3CDTF">2014-09-08T02:28:53Z</dcterms:created>
  <dcterms:modified xsi:type="dcterms:W3CDTF">2019-10-16T09:03:06Z</dcterms:modified>
</cp:coreProperties>
</file>