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5"/>
  </p:handoutMasterIdLst>
  <p:sldIdLst>
    <p:sldId id="375" r:id="rId3"/>
    <p:sldId id="344" r:id="rId4"/>
    <p:sldId id="400" r:id="rId5"/>
    <p:sldId id="347" r:id="rId6"/>
    <p:sldId id="401" r:id="rId8"/>
    <p:sldId id="346" r:id="rId9"/>
    <p:sldId id="402" r:id="rId10"/>
    <p:sldId id="403" r:id="rId11"/>
    <p:sldId id="404" r:id="rId12"/>
    <p:sldId id="405" r:id="rId13"/>
    <p:sldId id="406" r:id="rId14"/>
    <p:sldId id="407" r:id="rId15"/>
    <p:sldId id="408" r:id="rId16"/>
    <p:sldId id="409" r:id="rId17"/>
    <p:sldId id="410" r:id="rId18"/>
    <p:sldId id="348"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7" r:id="rId33"/>
    <p:sldId id="428" r:id="rId34"/>
    <p:sldId id="429" r:id="rId35"/>
    <p:sldId id="430" r:id="rId36"/>
    <p:sldId id="431" r:id="rId37"/>
    <p:sldId id="433" r:id="rId38"/>
    <p:sldId id="434" r:id="rId39"/>
    <p:sldId id="435" r:id="rId40"/>
    <p:sldId id="436" r:id="rId41"/>
    <p:sldId id="437" r:id="rId42"/>
    <p:sldId id="438" r:id="rId43"/>
    <p:sldId id="391" r:id="rId44"/>
  </p:sldIdLst>
  <p:sldSz cx="12192000" cy="6858000"/>
  <p:notesSz cx="6858000" cy="9144000"/>
  <p:custDataLst>
    <p:tags r:id="rId5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35F"/>
    <a:srgbClr val="288084"/>
    <a:srgbClr val="17333F"/>
    <a:srgbClr val="215E69"/>
    <a:srgbClr val="223757"/>
    <a:srgbClr val="1A99AC"/>
    <a:srgbClr val="BF1226"/>
    <a:srgbClr val="041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3" autoAdjust="0"/>
    <p:restoredTop sz="93577" autoAdjust="0"/>
  </p:normalViewPr>
  <p:slideViewPr>
    <p:cSldViewPr snapToGrid="0" showGuides="1">
      <p:cViewPr varScale="1">
        <p:scale>
          <a:sx n="71" d="100"/>
          <a:sy n="71" d="100"/>
        </p:scale>
        <p:origin x="64"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86"/>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0" Type="http://schemas.openxmlformats.org/officeDocument/2006/relationships/tags" Target="tags/tag1.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第一季度</c:v>
                </c:pt>
                <c:pt idx="1">
                  <c:v>170</c:v>
                </c:pt>
              </c:strCache>
            </c:strRef>
          </c:cat>
          <c:val>
            <c:numRef>
              <c:f>Sheet1!$B$2:$B$3</c:f>
              <c:numCache>
                <c:formatCode>General</c:formatCode>
                <c:ptCount val="2"/>
                <c:pt idx="0">
                  <c:v>120</c:v>
                </c:pt>
                <c:pt idx="1">
                  <c:v>170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第一季度</c:v>
                </c:pt>
                <c:pt idx="1">
                  <c:v>170</c:v>
                </c:pt>
              </c:strCache>
            </c:strRef>
          </c:cat>
          <c:val>
            <c:numRef>
              <c:f>Sheet1!$B$2:$B$3</c:f>
              <c:numCache>
                <c:formatCode>General</c:formatCode>
                <c:ptCount val="2"/>
                <c:pt idx="0">
                  <c:v>42</c:v>
                </c:pt>
                <c:pt idx="1">
                  <c:v>250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48EFA844-3648-4F9D-95FE-8CE4B9883F40}"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2268104-CA17-4CBB-BBC2-C340CD3C0987}"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7327A18-48F2-4630-9C69-3D22428D901F}"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DC693C1-4EBB-430A-8827-E1851AACD9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C693C1-4EBB-430A-8827-E1851AACD9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C693C1-4EBB-430A-8827-E1851AACD92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C693C1-4EBB-430A-8827-E1851AACD9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EA10EA3A-735C-4C2A-B0E6-394ED2B84E80}" type="datetimeFigureOut">
              <a:rPr lang="zh-CN" altLang="en-US"/>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FF6BD9AF-DDAA-4FEC-932E-F8F612654BF9}" type="slidenum">
              <a:rPr lang="zh-CN" altLang="en-US"/>
            </a:fld>
            <a:endParaRPr lang="zh-CN" altLang="en-US"/>
          </a:p>
        </p:txBody>
      </p:sp>
    </p:spTree>
  </p:cSld>
  <p:clrMapOvr>
    <a:masterClrMapping/>
  </p:clrMapOvr>
  <p:transition spd="slow" advTm="3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9"/>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973E79FB-F6AF-4017-A62F-A0104BFA56FF}" type="datetimeFigureOut">
              <a:rPr lang="zh-CN" altLang="en-US"/>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4FFDE32F-100D-4D84-A9C1-2F88CA811D93}" type="slidenum">
              <a:rPr lang="zh-CN" altLang="en-US"/>
            </a:fld>
            <a:endParaRPr lang="zh-CN" altLang="en-US"/>
          </a:p>
        </p:txBody>
      </p:sp>
    </p:spTree>
  </p:cSld>
  <p:clrMapOvr>
    <a:masterClrMapping/>
  </p:clrMapOvr>
  <p:transition spd="slow"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A1FAFB3C-4DAA-400B-B54C-4D3B306DD0B4}" type="datetimeFigureOut">
              <a:rPr lang="zh-CN" altLang="en-US"/>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235FB1FD-2AE6-4A09-A25D-1EAE5258C9E8}" type="slidenum">
              <a:rPr lang="zh-CN" altLang="en-US"/>
            </a:fld>
            <a:endParaRPr lang="zh-CN" altLang="en-US"/>
          </a:p>
        </p:txBody>
      </p:sp>
    </p:spTree>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9"/>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1" y="1825625"/>
            <a:ext cx="10515600" cy="4351338"/>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6BA1F481-1FCD-424A-A33C-5FCD4E9F347A}" type="datetimeFigureOut">
              <a:rPr lang="zh-CN" altLang="en-US"/>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E5C0497D-9BE7-43BF-B9DE-07FB1AABD53A}" type="slidenum">
              <a:rPr lang="zh-CN" altLang="en-US"/>
            </a:fld>
            <a:endParaRPr lang="zh-CN" altLang="en-US"/>
          </a:p>
        </p:txBody>
      </p:sp>
    </p:spTree>
  </p:cSld>
  <p:clrMapOvr>
    <a:masterClrMapping/>
  </p:clrMapOvr>
  <p:transition spd="slow" advTm="3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44"/>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2" y="4589469"/>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8FDD842B-C3FF-4AB8-8ED2-854E5D332FBD}" type="datetimeFigureOut">
              <a:rPr lang="zh-CN" altLang="en-US"/>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8258670-10E2-4836-BE6A-1E64DCF87CCB}" type="slidenum">
              <a:rPr lang="zh-CN" altLang="en-US"/>
            </a:fld>
            <a:endParaRPr lang="zh-CN" altLang="en-US"/>
          </a:p>
        </p:txBody>
      </p:sp>
    </p:spTree>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9"/>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1"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3F06DB7-8EB3-4BD3-AAD7-93FDBB0674A6}" type="datetimeFigureOut">
              <a:rPr lang="zh-CN" altLang="en-US"/>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B73FD4CE-4C5B-4BDD-B6C1-354DE7BDB04F}" type="slidenum">
              <a:rPr lang="zh-CN" altLang="en-US"/>
            </a:fld>
            <a:endParaRPr lang="zh-CN" altLang="en-US"/>
          </a:p>
        </p:txBody>
      </p:sp>
    </p:spTree>
  </p:cSld>
  <p:clrMapOvr>
    <a:masterClrMapping/>
  </p:clrMapOvr>
  <p:transition spd="slow"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91"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91"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9370BEC6-AAC8-4BE7-A4E6-B5D011C6692F}" type="datetimeFigureOut">
              <a:rPr lang="zh-CN" altLang="en-US"/>
            </a:fld>
            <a:endParaRPr lang="zh-CN" altLang="en-US"/>
          </a:p>
        </p:txBody>
      </p:sp>
      <p:sp>
        <p:nvSpPr>
          <p:cNvPr id="8"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D6A2409E-EBA4-440C-A786-9B17A2C978AE}" type="slidenum">
              <a:rPr lang="zh-CN" altLang="en-US"/>
            </a:fld>
            <a:endParaRPr lang="zh-CN" altLang="en-US"/>
          </a:p>
        </p:txBody>
      </p:sp>
    </p:spTree>
  </p:cSld>
  <p:clrMapOvr>
    <a:masterClrMapping/>
  </p:clrMapOvr>
  <p:transition spd="slow"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9"/>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0F9C8657-A3DB-40F1-9A7F-158F5BAF373C}" type="datetimeFigureOut">
              <a:rPr lang="zh-CN" altLang="en-US"/>
            </a:fld>
            <a:endParaRPr lang="zh-CN" altLang="en-US"/>
          </a:p>
        </p:txBody>
      </p:sp>
      <p:sp>
        <p:nvSpPr>
          <p:cNvPr id="4"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65BFEDBF-AABA-41DA-8B8A-E56BFC054AC7}" type="slidenum">
              <a:rPr lang="zh-CN" altLang="en-US"/>
            </a:fld>
            <a:endParaRPr lang="zh-CN" altLang="en-US"/>
          </a:p>
        </p:txBody>
      </p:sp>
    </p:spTree>
  </p:cSld>
  <p:clrMapOvr>
    <a:masterClrMapping/>
  </p:clrMapOvr>
  <p:transition spd="slow"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D7AC4715-1132-4C88-9567-0A950B1FF787}" type="datetimeFigureOut">
              <a:rPr lang="zh-CN" altLang="en-US"/>
            </a:fld>
            <a:endParaRPr lang="zh-CN" altLang="en-US"/>
          </a:p>
        </p:txBody>
      </p:sp>
      <p:sp>
        <p:nvSpPr>
          <p:cNvPr id="3"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DCC093C-E85A-4210-A45D-73553FD958E5}" type="slidenum">
              <a:rPr lang="zh-CN" altLang="en-US"/>
            </a:fld>
            <a:endParaRPr lang="zh-CN" altLang="en-US"/>
          </a:p>
        </p:txBody>
      </p:sp>
    </p:spTree>
  </p:cSld>
  <p:clrMapOvr>
    <a:masterClrMapping/>
  </p:clrMapOvr>
  <p:transition spd="slow"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6C9DEFC5-608C-4A21-89C1-1A4B29B085A7}" type="datetimeFigureOut">
              <a:rPr lang="zh-CN" altLang="en-US"/>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FF5B4E69-24CA-4615-8794-7351729593DE}" type="slidenum">
              <a:rPr lang="zh-CN" altLang="en-US"/>
            </a:fld>
            <a:endParaRPr lang="zh-CN" altLang="en-US"/>
          </a:p>
        </p:txBody>
      </p:sp>
    </p:spTree>
  </p:cSld>
  <p:clrMapOvr>
    <a:masterClrMapping/>
  </p:clrMapOvr>
  <p:transition spd="slow"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31"/>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8382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178CD8B9-9CDE-4358-B0CD-3E680422DB9D}" type="datetimeFigureOut">
              <a:rPr lang="zh-CN" altLang="en-US"/>
            </a:fld>
            <a:endParaRPr lang="zh-CN" altLang="en-US"/>
          </a:p>
        </p:txBody>
      </p:sp>
      <p:sp>
        <p:nvSpPr>
          <p:cNvPr id="6" name="页脚占位符 4"/>
          <p:cNvSpPr>
            <a:spLocks noGrp="1"/>
          </p:cNvSpPr>
          <p:nvPr>
            <p:ph type="ftr" sz="quarter" idx="11"/>
          </p:nvPr>
        </p:nvSpPr>
        <p:spPr>
          <a:xfrm>
            <a:off x="4038600" y="6356352"/>
            <a:ext cx="41148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2"/>
            <a:ext cx="27432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446ADB2A-8657-4E73-B948-F51FC55C2CFC}" type="slidenum">
              <a:rPr lang="zh-CN" altLang="en-US"/>
            </a:fld>
            <a:endParaRPr lang="zh-CN" altLang="en-US"/>
          </a:p>
        </p:txBody>
      </p:sp>
    </p:spTree>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l="-1000" t="-6000" b="-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35.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8.jpeg"/><Relationship Id="rId3" Type="http://schemas.openxmlformats.org/officeDocument/2006/relationships/image" Target="../media/image17.jpeg"/><Relationship Id="rId2" Type="http://schemas.openxmlformats.org/officeDocument/2006/relationships/image" Target="../media/image47.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jpe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microsoft.com/office/2007/relationships/hdphoto" Target="../media/image15.wdp"/><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image19.wdp"/><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1828802"/>
            <a:ext cx="12192000" cy="3787775"/>
          </a:xfrm>
          <a:prstGeom prst="rect">
            <a:avLst/>
          </a:prstGeom>
          <a:solidFill>
            <a:schemeClr val="bg2">
              <a:lumMod val="7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 name="文本框 3"/>
          <p:cNvSpPr txBox="1"/>
          <p:nvPr/>
        </p:nvSpPr>
        <p:spPr>
          <a:xfrm>
            <a:off x="1667559" y="2869289"/>
            <a:ext cx="8801100" cy="883832"/>
          </a:xfrm>
          <a:prstGeom prst="rect">
            <a:avLst/>
          </a:prstGeom>
          <a:noFill/>
        </p:spPr>
        <p:txBody>
          <a:bodyPr>
            <a:spAutoFit/>
          </a:bodyPr>
          <a:lstStyle/>
          <a:p>
            <a:pPr algn="ctr" fontAlgn="auto">
              <a:lnSpc>
                <a:spcPct val="145000"/>
              </a:lnSpc>
              <a:spcAft>
                <a:spcPts val="0"/>
              </a:spcAft>
              <a:defRPr/>
            </a:pPr>
            <a:r>
              <a:rPr kumimoji="1" lang="zh-CN" altLang="en-US" sz="4000" spc="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政策走向及战略思考</a:t>
            </a:r>
            <a:endParaRPr kumimoji="1" lang="zh-CN" altLang="en-US" sz="4000" spc="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 name="直接连接符 4"/>
          <p:cNvCxnSpPr/>
          <p:nvPr/>
        </p:nvCxnSpPr>
        <p:spPr>
          <a:xfrm>
            <a:off x="1440176" y="4118515"/>
            <a:ext cx="9353550"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5365" name="文本框 12"/>
          <p:cNvSpPr txBox="1">
            <a:spLocks noChangeArrowheads="1"/>
          </p:cNvSpPr>
          <p:nvPr/>
        </p:nvSpPr>
        <p:spPr bwMode="auto">
          <a:xfrm>
            <a:off x="2620059" y="3889950"/>
            <a:ext cx="6896100" cy="922020"/>
          </a:xfrm>
          <a:prstGeom prst="rect">
            <a:avLst/>
          </a:prstGeom>
          <a:noFill/>
          <a:ln w="9525">
            <a:noFill/>
            <a:miter lim="800000"/>
          </a:ln>
        </p:spPr>
        <p:txBody>
          <a:bodyPr>
            <a:spAutoFit/>
          </a:bodyPr>
          <a:lstStyle/>
          <a:p>
            <a:pPr algn="ctr">
              <a:spcAft>
                <a:spcPts val="1200"/>
              </a:spcAft>
            </a:pPr>
            <a:endParaRPr lang="en-US" altLang="zh-CN" sz="2000" dirty="0">
              <a:solidFill>
                <a:srgbClr val="FFFFFF"/>
              </a:solidFill>
              <a:latin typeface="微软雅黑" panose="020B0503020204020204" pitchFamily="34" charset="-122"/>
              <a:ea typeface="微软雅黑" panose="020B0503020204020204" pitchFamily="34" charset="-122"/>
            </a:endParaRPr>
          </a:p>
          <a:p>
            <a:pPr algn="ctr"/>
            <a:r>
              <a:rPr lang="zh-CN" altLang="en-US" sz="2400" dirty="0" smtClean="0">
                <a:solidFill>
                  <a:srgbClr val="FFFFFF"/>
                </a:solidFill>
                <a:latin typeface="微软雅黑" panose="020B0503020204020204" pitchFamily="34" charset="-122"/>
                <a:ea typeface="微软雅黑" panose="020B0503020204020204" pitchFamily="34" charset="-122"/>
              </a:rPr>
              <a:t>许  涛</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4926449" y="2072564"/>
            <a:ext cx="2339103" cy="883832"/>
          </a:xfrm>
          <a:prstGeom prst="rect">
            <a:avLst/>
          </a:prstGeom>
        </p:spPr>
        <p:txBody>
          <a:bodyPr wrap="none">
            <a:spAutoFit/>
          </a:bodyPr>
          <a:lstStyle/>
          <a:p>
            <a:pPr algn="ctr" fontAlgn="auto">
              <a:lnSpc>
                <a:spcPct val="145000"/>
              </a:lnSpc>
              <a:spcAft>
                <a:spcPts val="0"/>
              </a:spcAft>
              <a:defRPr/>
            </a:pPr>
            <a:r>
              <a:rPr kumimoji="1" lang="zh-CN" altLang="en-US" sz="4000" spc="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乡村</a:t>
            </a:r>
            <a:r>
              <a:rPr kumimoji="1" lang="zh-CN" altLang="en-US" sz="4000" spc="2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教师</a:t>
            </a:r>
            <a:endParaRPr kumimoji="1" lang="en-US" altLang="zh-CN" sz="4000" spc="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fade">
                                      <p:cBhvr>
                                        <p:cTn id="17" dur="500"/>
                                        <p:tgtEl>
                                          <p:spTgt spid="1536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36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文本框 11"/>
          <p:cNvSpPr txBox="1"/>
          <p:nvPr/>
        </p:nvSpPr>
        <p:spPr bwMode="auto">
          <a:xfrm>
            <a:off x="5081028" y="1297096"/>
            <a:ext cx="5035550" cy="584775"/>
          </a:xfrm>
          <a:prstGeom prst="rect">
            <a:avLst/>
          </a:prstGeom>
          <a:noFill/>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乡村</a:t>
            </a:r>
            <a:r>
              <a:rPr lang="zh-CN" altLang="en-US" sz="3200" dirty="0" smtClean="0">
                <a:solidFill>
                  <a:schemeClr val="bg1"/>
                </a:solidFill>
                <a:latin typeface="微软雅黑" panose="020B0503020204020204" pitchFamily="34" charset="-122"/>
                <a:ea typeface="微软雅黑" panose="020B0503020204020204" pitchFamily="34" charset="-122"/>
              </a:rPr>
              <a:t>教师现状</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13" name="文本框 12"/>
          <p:cNvSpPr txBox="1"/>
          <p:nvPr/>
        </p:nvSpPr>
        <p:spPr bwMode="auto">
          <a:xfrm>
            <a:off x="4871291" y="2362089"/>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的背景和提出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4871291" y="3520458"/>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的目标和举措</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bwMode="auto">
          <a:xfrm>
            <a:off x="4871291" y="4678827"/>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的要求和落实</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椭圆 4"/>
          <p:cNvSpPr>
            <a:spLocks noChangeArrowheads="1"/>
          </p:cNvSpPr>
          <p:nvPr/>
        </p:nvSpPr>
        <p:spPr bwMode="auto">
          <a:xfrm>
            <a:off x="4270935" y="1380616"/>
            <a:ext cx="465138" cy="452438"/>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8" name="椭圆 4"/>
          <p:cNvSpPr>
            <a:spLocks noChangeArrowheads="1"/>
          </p:cNvSpPr>
          <p:nvPr/>
        </p:nvSpPr>
        <p:spPr bwMode="auto">
          <a:xfrm>
            <a:off x="4270935" y="3587421"/>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9" name="椭圆 4"/>
          <p:cNvSpPr>
            <a:spLocks noChangeArrowheads="1"/>
          </p:cNvSpPr>
          <p:nvPr/>
        </p:nvSpPr>
        <p:spPr bwMode="auto">
          <a:xfrm>
            <a:off x="4270935" y="4744996"/>
            <a:ext cx="465138" cy="452437"/>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nvGrpSpPr>
          <p:cNvPr id="16" name="组合 15"/>
          <p:cNvGrpSpPr/>
          <p:nvPr/>
        </p:nvGrpSpPr>
        <p:grpSpPr>
          <a:xfrm>
            <a:off x="4270098" y="2430722"/>
            <a:ext cx="403472" cy="447508"/>
            <a:chOff x="7333759" y="1728478"/>
            <a:chExt cx="602966" cy="720250"/>
          </a:xfrm>
          <a:solidFill>
            <a:schemeClr val="bg2">
              <a:lumMod val="75000"/>
            </a:schemeClr>
          </a:solidFill>
        </p:grpSpPr>
        <p:sp>
          <p:nvSpPr>
            <p:cNvPr id="20" name="圆角矩形 86"/>
            <p:cNvSpPr>
              <a:spLocks noChangeArrowheads="1"/>
            </p:cNvSpPr>
            <p:nvPr/>
          </p:nvSpPr>
          <p:spPr bwMode="auto">
            <a:xfrm rot="18672400">
              <a:off x="7492469" y="1982866"/>
              <a:ext cx="138160" cy="455579"/>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2" name="圆角矩形 87"/>
            <p:cNvSpPr>
              <a:spLocks noChangeArrowheads="1"/>
            </p:cNvSpPr>
            <p:nvPr/>
          </p:nvSpPr>
          <p:spPr bwMode="auto">
            <a:xfrm rot="2291266">
              <a:off x="7798723" y="1728478"/>
              <a:ext cx="138002" cy="720250"/>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sp>
        <p:nvSpPr>
          <p:cNvPr id="23" name="矩形 22"/>
          <p:cNvSpPr/>
          <p:nvPr/>
        </p:nvSpPr>
        <p:spPr>
          <a:xfrm>
            <a:off x="2139556" y="1589483"/>
            <a:ext cx="861774" cy="3200400"/>
          </a:xfrm>
          <a:prstGeom prst="rect">
            <a:avLst/>
          </a:prstGeom>
          <a:ln>
            <a:solidFill>
              <a:schemeClr val="bg1">
                <a:alpha val="36000"/>
              </a:schemeClr>
            </a:solidFill>
          </a:ln>
        </p:spPr>
        <p:txBody>
          <a:bodyPr vert="eaVert">
            <a:spAutoFit/>
          </a:bodyPr>
          <a:lstStyle/>
          <a:p>
            <a:pPr algn="ctr" fontAlgn="auto">
              <a:spcBef>
                <a:spcPts val="0"/>
              </a:spcBef>
              <a:spcAft>
                <a:spcPts val="0"/>
              </a:spcAft>
              <a:defRPr/>
            </a:pPr>
            <a:r>
              <a:rPr lang="zh-CN" altLang="en-US" sz="4400" dirty="0">
                <a:solidFill>
                  <a:schemeClr val="bg1">
                    <a:alpha val="36000"/>
                  </a:schemeClr>
                </a:solidFill>
                <a:latin typeface="Arial" panose="020B0604020202020204" pitchFamily="34" charset="0"/>
                <a:ea typeface="微软雅黑" panose="020B0503020204020204" pitchFamily="34" charset="-122"/>
              </a:rPr>
              <a:t>主要内容</a:t>
            </a:r>
            <a:endParaRPr lang="zh-CN" altLang="en-US" sz="4400" dirty="0">
              <a:solidFill>
                <a:schemeClr val="bg1">
                  <a:alpha val="36000"/>
                </a:schemeClr>
              </a:solidFill>
              <a:latin typeface="Arial" panose="020B0604020202020204" pitchFamily="34" charset="0"/>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二</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计划</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的背景和提出</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起草背景</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12" name="Picture 3" descr="C:\Users\ncet\Desktop\MAIN201409092354000519041749412.jpg"/>
          <p:cNvPicPr>
            <a:picLocks noChangeAspect="1" noChangeArrowheads="1"/>
          </p:cNvPicPr>
          <p:nvPr/>
        </p:nvPicPr>
        <p:blipFill rotWithShape="1">
          <a:blip r:embed="rId2">
            <a:extLst>
              <a:ext uri="{28A0092B-C50C-407E-A947-70E740481C1C}">
                <a14:useLocalDpi xmlns:a14="http://schemas.microsoft.com/office/drawing/2010/main" val="0"/>
              </a:ext>
            </a:extLst>
          </a:blip>
          <a:srcRect t="3063" r="2013"/>
          <a:stretch>
            <a:fillRect/>
          </a:stretch>
        </p:blipFill>
        <p:spPr bwMode="auto">
          <a:xfrm>
            <a:off x="7482329" y="2704728"/>
            <a:ext cx="2662909" cy="1728308"/>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srcRect l="1" t="1429" r="-3322"/>
          <a:stretch>
            <a:fillRect/>
          </a:stretch>
        </p:blipFill>
        <p:spPr>
          <a:xfrm>
            <a:off x="2050402" y="2704728"/>
            <a:ext cx="2751388" cy="1757452"/>
          </a:xfrm>
          <a:prstGeom prst="rect">
            <a:avLst/>
          </a:prstGeom>
          <a:noFill/>
        </p:spPr>
      </p:pic>
      <p:pic>
        <p:nvPicPr>
          <p:cNvPr id="14" name="图片 13"/>
          <p:cNvPicPr>
            <a:picLocks noChangeAspect="1"/>
          </p:cNvPicPr>
          <p:nvPr/>
        </p:nvPicPr>
        <p:blipFill rotWithShape="1">
          <a:blip r:embed="rId4"/>
          <a:srcRect l="8962" t="15244" r="29"/>
          <a:stretch>
            <a:fillRect/>
          </a:stretch>
        </p:blipFill>
        <p:spPr bwMode="auto">
          <a:xfrm>
            <a:off x="7480942" y="4515791"/>
            <a:ext cx="2674147" cy="1782931"/>
          </a:xfrm>
          <a:prstGeom prst="rect">
            <a:avLst/>
          </a:prstGeom>
          <a:noFill/>
        </p:spPr>
      </p:pic>
      <p:pic>
        <p:nvPicPr>
          <p:cNvPr id="15" name="图片 2"/>
          <p:cNvPicPr>
            <a:picLocks noChangeAspect="1"/>
          </p:cNvPicPr>
          <p:nvPr/>
        </p:nvPicPr>
        <p:blipFill rotWithShape="1">
          <a:blip r:embed="rId5"/>
          <a:srcRect r="-3316"/>
          <a:stretch>
            <a:fillRect/>
          </a:stretch>
        </p:blipFill>
        <p:spPr bwMode="auto">
          <a:xfrm>
            <a:off x="4758926" y="4517179"/>
            <a:ext cx="2751388" cy="1788065"/>
          </a:xfrm>
          <a:prstGeom prst="rect">
            <a:avLst/>
          </a:prstGeom>
          <a:noFill/>
          <a:ln w="9525">
            <a:noFill/>
            <a:miter lim="800000"/>
            <a:headEnd/>
            <a:tailEnd/>
          </a:ln>
        </p:spPr>
      </p:pic>
      <p:pic>
        <p:nvPicPr>
          <p:cNvPr id="16" name="图片 1"/>
          <p:cNvPicPr>
            <a:picLocks noChangeAspect="1"/>
          </p:cNvPicPr>
          <p:nvPr/>
        </p:nvPicPr>
        <p:blipFill rotWithShape="1">
          <a:blip r:embed="rId6">
            <a:extLst>
              <a:ext uri="{28A0092B-C50C-407E-A947-70E740481C1C}">
                <a14:useLocalDpi xmlns:a14="http://schemas.microsoft.com/office/drawing/2010/main" val="0"/>
              </a:ext>
            </a:extLst>
          </a:blip>
          <a:srcRect l="30458" t="14815" r="16146" b="33474"/>
          <a:stretch>
            <a:fillRect/>
          </a:stretch>
        </p:blipFill>
        <p:spPr bwMode="auto">
          <a:xfrm>
            <a:off x="2036910" y="4502891"/>
            <a:ext cx="2662908" cy="17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ncet\Desktop\MAIN2014090923540001135006023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6721" y="2704728"/>
            <a:ext cx="2663065" cy="172830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34"/>
          <p:cNvSpPr txBox="1"/>
          <p:nvPr/>
        </p:nvSpPr>
        <p:spPr bwMode="auto">
          <a:xfrm>
            <a:off x="2050402" y="4139015"/>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a:solidFill>
                  <a:schemeClr val="bg1"/>
                </a:solidFill>
                <a:latin typeface="Verdana" panose="020B0604030504040204" pitchFamily="34" charset="0"/>
                <a:ea typeface="微软雅黑" panose="020B0503020204020204" pitchFamily="34" charset="-122"/>
              </a:rPr>
              <a:t>接见教师代表</a:t>
            </a:r>
            <a:endParaRPr lang="zh-CN" altLang="en-US" sz="1500" b="1" dirty="0">
              <a:solidFill>
                <a:schemeClr val="bg1"/>
              </a:solidFill>
              <a:latin typeface="Verdana" panose="020B0604030504040204" pitchFamily="34" charset="0"/>
              <a:ea typeface="微软雅黑" panose="020B0503020204020204" pitchFamily="34" charset="-122"/>
            </a:endParaRPr>
          </a:p>
        </p:txBody>
      </p:sp>
      <p:sp>
        <p:nvSpPr>
          <p:cNvPr id="19" name="TextBox 35"/>
          <p:cNvSpPr txBox="1"/>
          <p:nvPr/>
        </p:nvSpPr>
        <p:spPr bwMode="auto">
          <a:xfrm>
            <a:off x="4760313" y="4109871"/>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smtClean="0">
                <a:solidFill>
                  <a:schemeClr val="bg1"/>
                </a:solidFill>
                <a:latin typeface="Verdana" panose="020B0604030504040204" pitchFamily="34" charset="0"/>
                <a:ea typeface="微软雅黑" panose="020B0503020204020204" pitchFamily="34" charset="-122"/>
              </a:rPr>
              <a:t>参观教师节展览</a:t>
            </a:r>
            <a:endParaRPr lang="zh-CN" altLang="en-US" sz="1500" b="1" dirty="0">
              <a:solidFill>
                <a:schemeClr val="bg1"/>
              </a:solidFill>
              <a:latin typeface="Verdana" panose="020B0604030504040204" pitchFamily="34" charset="0"/>
              <a:ea typeface="微软雅黑" panose="020B0503020204020204" pitchFamily="34" charset="-122"/>
            </a:endParaRPr>
          </a:p>
        </p:txBody>
      </p:sp>
      <p:sp>
        <p:nvSpPr>
          <p:cNvPr id="20" name="TextBox 36"/>
          <p:cNvSpPr txBox="1"/>
          <p:nvPr/>
        </p:nvSpPr>
        <p:spPr bwMode="auto">
          <a:xfrm>
            <a:off x="7482329" y="4109871"/>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smtClean="0">
                <a:solidFill>
                  <a:schemeClr val="bg1"/>
                </a:solidFill>
                <a:latin typeface="Verdana" panose="020B0604030504040204" pitchFamily="34" charset="0"/>
                <a:ea typeface="微软雅黑" panose="020B0503020204020204" pitchFamily="34" charset="-122"/>
              </a:rPr>
              <a:t>参观心理学院</a:t>
            </a:r>
            <a:endParaRPr lang="en-US" altLang="zh-CN" sz="1500" b="1" dirty="0" smtClean="0">
              <a:solidFill>
                <a:schemeClr val="bg1"/>
              </a:solidFill>
              <a:latin typeface="Verdana" panose="020B0604030504040204" pitchFamily="34" charset="0"/>
              <a:ea typeface="微软雅黑" panose="020B0503020204020204" pitchFamily="34" charset="-122"/>
            </a:endParaRPr>
          </a:p>
        </p:txBody>
      </p:sp>
      <p:sp>
        <p:nvSpPr>
          <p:cNvPr id="21" name="TextBox 37"/>
          <p:cNvSpPr txBox="1"/>
          <p:nvPr/>
        </p:nvSpPr>
        <p:spPr bwMode="auto">
          <a:xfrm>
            <a:off x="7482329" y="5982079"/>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smtClean="0">
                <a:solidFill>
                  <a:schemeClr val="bg1"/>
                </a:solidFill>
                <a:latin typeface="Verdana" panose="020B0604030504040204" pitchFamily="34" charset="0"/>
                <a:ea typeface="微软雅黑" panose="020B0503020204020204" pitchFamily="34" charset="-122"/>
              </a:rPr>
              <a:t>与学生握手告别</a:t>
            </a:r>
            <a:endParaRPr lang="zh-CN" altLang="en-US" sz="1500" b="1" dirty="0">
              <a:solidFill>
                <a:schemeClr val="bg1"/>
              </a:solidFill>
              <a:latin typeface="Verdana" panose="020B0604030504040204" pitchFamily="34" charset="0"/>
              <a:ea typeface="微软雅黑" panose="020B0503020204020204" pitchFamily="34" charset="-122"/>
            </a:endParaRPr>
          </a:p>
        </p:txBody>
      </p:sp>
      <p:sp>
        <p:nvSpPr>
          <p:cNvPr id="22" name="TextBox 38"/>
          <p:cNvSpPr txBox="1"/>
          <p:nvPr/>
        </p:nvSpPr>
        <p:spPr bwMode="auto">
          <a:xfrm>
            <a:off x="4760313" y="5982079"/>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smtClean="0">
                <a:solidFill>
                  <a:schemeClr val="bg1"/>
                </a:solidFill>
                <a:latin typeface="Verdana" panose="020B0604030504040204" pitchFamily="34" charset="0"/>
                <a:ea typeface="微软雅黑" panose="020B0503020204020204" pitchFamily="34" charset="-122"/>
              </a:rPr>
              <a:t>发表重要讲话</a:t>
            </a:r>
            <a:endParaRPr lang="zh-CN" altLang="en-US" sz="1500" b="1" dirty="0">
              <a:solidFill>
                <a:schemeClr val="bg1"/>
              </a:solidFill>
              <a:latin typeface="Verdana" panose="020B0604030504040204" pitchFamily="34" charset="0"/>
              <a:ea typeface="微软雅黑" panose="020B0503020204020204" pitchFamily="34" charset="-122"/>
            </a:endParaRPr>
          </a:p>
        </p:txBody>
      </p:sp>
      <p:sp>
        <p:nvSpPr>
          <p:cNvPr id="23" name="TextBox 39"/>
          <p:cNvSpPr txBox="1"/>
          <p:nvPr/>
        </p:nvSpPr>
        <p:spPr bwMode="auto">
          <a:xfrm>
            <a:off x="2038297" y="5967791"/>
            <a:ext cx="2662909" cy="323165"/>
          </a:xfrm>
          <a:prstGeom prst="rect">
            <a:avLst/>
          </a:prstGeom>
          <a:solidFill>
            <a:schemeClr val="accent1">
              <a:lumMod val="50000"/>
            </a:schemeClr>
          </a:solidFill>
          <a:ln>
            <a:noFill/>
          </a:ln>
        </p:spPr>
        <p:txBody>
          <a:bodyPr wrap="square" rtlCol="0">
            <a:spAutoFit/>
          </a:bodyPr>
          <a:lstStyle/>
          <a:p>
            <a:pPr algn="ctr"/>
            <a:r>
              <a:rPr lang="zh-CN" altLang="en-US" sz="1500" b="1" dirty="0" smtClean="0">
                <a:solidFill>
                  <a:schemeClr val="bg1"/>
                </a:solidFill>
                <a:latin typeface="Verdana" panose="020B0604030504040204" pitchFamily="34" charset="0"/>
                <a:ea typeface="微软雅黑" panose="020B0503020204020204" pitchFamily="34" charset="-122"/>
              </a:rPr>
              <a:t>观摩国培现场</a:t>
            </a:r>
            <a:endParaRPr lang="en-US" altLang="zh-CN" sz="1500" b="1" dirty="0" smtClean="0">
              <a:solidFill>
                <a:schemeClr val="bg1"/>
              </a:solidFill>
              <a:latin typeface="Verdana" panose="020B0604030504040204" pitchFamily="34" charset="0"/>
              <a:ea typeface="微软雅黑" panose="020B0503020204020204" pitchFamily="34" charset="-122"/>
            </a:endParaRPr>
          </a:p>
        </p:txBody>
      </p:sp>
      <p:sp>
        <p:nvSpPr>
          <p:cNvPr id="24" name="TextBox 3"/>
          <p:cNvSpPr txBox="1"/>
          <p:nvPr/>
        </p:nvSpPr>
        <p:spPr>
          <a:xfrm>
            <a:off x="1872832" y="1085574"/>
            <a:ext cx="8896767" cy="1384995"/>
          </a:xfrm>
          <a:prstGeom prst="rect">
            <a:avLst/>
          </a:prstGeom>
          <a:noFill/>
        </p:spPr>
        <p:txBody>
          <a:bodyPr wrap="square" rtlCol="0">
            <a:spAutoFit/>
          </a:bodyPr>
          <a:lstStyle/>
          <a:p>
            <a:pPr algn="just">
              <a:lnSpc>
                <a:spcPct val="150000"/>
              </a:lnSpc>
            </a:pPr>
            <a:r>
              <a:rPr lang="en-US" altLang="zh-CN" sz="2800" dirty="0" smtClean="0">
                <a:solidFill>
                  <a:schemeClr val="bg1"/>
                </a:solidFill>
                <a:latin typeface="微软雅黑" panose="020B0503020204020204" pitchFamily="34" charset="-122"/>
                <a:ea typeface="微软雅黑" panose="020B0503020204020204" pitchFamily="34" charset="-122"/>
              </a:rPr>
              <a:t>      </a:t>
            </a:r>
            <a:r>
              <a:rPr lang="zh-CN" altLang="zh-CN" sz="2800" dirty="0" smtClean="0">
                <a:solidFill>
                  <a:schemeClr val="bg1"/>
                </a:solidFill>
                <a:latin typeface="微软雅黑" panose="020B0503020204020204" pitchFamily="34" charset="-122"/>
                <a:ea typeface="微软雅黑" panose="020B0503020204020204" pitchFamily="34" charset="-122"/>
              </a:rPr>
              <a:t>习</a:t>
            </a:r>
            <a:r>
              <a:rPr lang="zh-CN" altLang="zh-CN" sz="2800" dirty="0">
                <a:solidFill>
                  <a:schemeClr val="bg1"/>
                </a:solidFill>
                <a:latin typeface="微软雅黑" panose="020B0503020204020204" pitchFamily="34" charset="-122"/>
                <a:ea typeface="微软雅黑" panose="020B0503020204020204" pitchFamily="34" charset="-122"/>
              </a:rPr>
              <a:t>近平总书记</a:t>
            </a:r>
            <a:r>
              <a:rPr lang="en-US" altLang="zh-CN" sz="2800" dirty="0">
                <a:solidFill>
                  <a:schemeClr val="bg1"/>
                </a:solidFill>
                <a:latin typeface="微软雅黑" panose="020B0503020204020204" pitchFamily="34" charset="-122"/>
                <a:ea typeface="微软雅黑" panose="020B0503020204020204" pitchFamily="34" charset="-122"/>
              </a:rPr>
              <a:t>2014</a:t>
            </a:r>
            <a:r>
              <a:rPr lang="zh-CN" altLang="zh-CN" sz="2800" dirty="0">
                <a:solidFill>
                  <a:schemeClr val="bg1"/>
                </a:solidFill>
                <a:latin typeface="微软雅黑" panose="020B0503020204020204" pitchFamily="34" charset="-122"/>
                <a:ea typeface="微软雅黑" panose="020B0503020204020204" pitchFamily="34" charset="-122"/>
              </a:rPr>
              <a:t>年</a:t>
            </a:r>
            <a:r>
              <a:rPr lang="en-US" altLang="zh-CN" sz="2800" dirty="0">
                <a:solidFill>
                  <a:schemeClr val="bg1"/>
                </a:solidFill>
                <a:latin typeface="微软雅黑" panose="020B0503020204020204" pitchFamily="34" charset="-122"/>
                <a:ea typeface="微软雅黑" panose="020B0503020204020204" pitchFamily="34" charset="-122"/>
              </a:rPr>
              <a:t>9</a:t>
            </a:r>
            <a:r>
              <a:rPr lang="zh-CN" altLang="zh-CN" sz="2800" dirty="0">
                <a:solidFill>
                  <a:schemeClr val="bg1"/>
                </a:solidFill>
                <a:latin typeface="微软雅黑" panose="020B0503020204020204" pitchFamily="34" charset="-122"/>
                <a:ea typeface="微软雅黑" panose="020B0503020204020204" pitchFamily="34" charset="-122"/>
              </a:rPr>
              <a:t>月</a:t>
            </a:r>
            <a:r>
              <a:rPr lang="en-US" altLang="zh-CN" sz="2800" dirty="0">
                <a:solidFill>
                  <a:schemeClr val="bg1"/>
                </a:solidFill>
                <a:latin typeface="微软雅黑" panose="020B0503020204020204" pitchFamily="34" charset="-122"/>
                <a:ea typeface="微软雅黑" panose="020B0503020204020204" pitchFamily="34" charset="-122"/>
              </a:rPr>
              <a:t>9</a:t>
            </a:r>
            <a:r>
              <a:rPr lang="zh-CN" altLang="zh-CN" sz="2800" dirty="0">
                <a:solidFill>
                  <a:schemeClr val="bg1"/>
                </a:solidFill>
                <a:latin typeface="微软雅黑" panose="020B0503020204020204" pitchFamily="34" charset="-122"/>
                <a:ea typeface="微软雅黑" panose="020B0503020204020204" pitchFamily="34" charset="-122"/>
              </a:rPr>
              <a:t>日到北京师范大学视察</a:t>
            </a:r>
            <a:r>
              <a:rPr lang="zh-CN" altLang="zh-CN" sz="2800" dirty="0" smtClean="0">
                <a:solidFill>
                  <a:schemeClr val="bg1"/>
                </a:solidFill>
                <a:latin typeface="微软雅黑" panose="020B0503020204020204" pitchFamily="34" charset="-122"/>
                <a:ea typeface="微软雅黑" panose="020B0503020204020204" pitchFamily="34" charset="-122"/>
              </a:rPr>
              <a:t>，就</a:t>
            </a:r>
            <a:r>
              <a:rPr lang="zh-CN" altLang="zh-CN" sz="2800" dirty="0">
                <a:solidFill>
                  <a:schemeClr val="bg1"/>
                </a:solidFill>
                <a:latin typeface="微软雅黑" panose="020B0503020204020204" pitchFamily="34" charset="-122"/>
                <a:ea typeface="微软雅黑" panose="020B0503020204020204" pitchFamily="34" charset="-122"/>
              </a:rPr>
              <a:t>教师队伍建设发表了重要讲话。</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5" name="椭圆 4"/>
          <p:cNvSpPr>
            <a:spLocks noChangeArrowheads="1"/>
          </p:cNvSpPr>
          <p:nvPr/>
        </p:nvSpPr>
        <p:spPr bwMode="auto">
          <a:xfrm>
            <a:off x="2029912" y="1342223"/>
            <a:ext cx="349667" cy="31750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outVertical)">
                                      <p:cBhvr>
                                        <p:cTn id="20" dur="500"/>
                                        <p:tgtEl>
                                          <p:spTgt spid="19"/>
                                        </p:tgtEl>
                                      </p:cBhvr>
                                    </p:animEffect>
                                  </p:childTnLst>
                                </p:cTn>
                              </p:par>
                              <p:par>
                                <p:cTn id="21" presetID="16" presetClass="entr" presetSubtype="37"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起草背景</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50" y="3586972"/>
            <a:ext cx="2430683" cy="2610488"/>
          </a:xfrm>
          <a:prstGeom prst="rect">
            <a:avLst/>
          </a:prstGeom>
        </p:spPr>
      </p:pic>
      <p:sp>
        <p:nvSpPr>
          <p:cNvPr id="2" name="矩形 1"/>
          <p:cNvSpPr/>
          <p:nvPr/>
        </p:nvSpPr>
        <p:spPr>
          <a:xfrm>
            <a:off x="3263900" y="1381574"/>
            <a:ext cx="8445500" cy="2308324"/>
          </a:xfrm>
          <a:prstGeom prst="rect">
            <a:avLst/>
          </a:prstGeom>
        </p:spPr>
        <p:txBody>
          <a:bodyPr wrap="square">
            <a:spAutoFit/>
          </a:bodyPr>
          <a:lstStyle/>
          <a:p>
            <a:pPr algn="just">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总</a:t>
            </a:r>
            <a:r>
              <a:rPr lang="zh-CN" altLang="en-US" sz="2400" dirty="0">
                <a:solidFill>
                  <a:schemeClr val="bg1"/>
                </a:solidFill>
                <a:latin typeface="微软雅黑" panose="020B0503020204020204" pitchFamily="34" charset="-122"/>
                <a:ea typeface="微软雅黑" panose="020B0503020204020204" pitchFamily="34" charset="-122"/>
              </a:rPr>
              <a:t>书</a:t>
            </a:r>
            <a:r>
              <a:rPr lang="zh-CN" altLang="en-US" sz="2400" dirty="0" smtClean="0">
                <a:solidFill>
                  <a:schemeClr val="bg1"/>
                </a:solidFill>
                <a:latin typeface="微软雅黑" panose="020B0503020204020204" pitchFamily="34" charset="-122"/>
                <a:ea typeface="微软雅黑" panose="020B0503020204020204" pitchFamily="34" charset="-122"/>
              </a:rPr>
              <a:t>记明</a:t>
            </a:r>
            <a:r>
              <a:rPr lang="zh-CN" altLang="en-US" sz="2400" dirty="0">
                <a:solidFill>
                  <a:schemeClr val="bg1"/>
                </a:solidFill>
                <a:latin typeface="微软雅黑" panose="020B0503020204020204" pitchFamily="34" charset="-122"/>
                <a:ea typeface="微软雅黑" panose="020B0503020204020204" pitchFamily="34" charset="-122"/>
              </a:rPr>
              <a:t>确指出，“努力培养造就一大批一流教师，不断提高教师队伍整体素质，是当前和今后一段时间我国教育事业发展的紧迫任务。各级党委和政府要从战略高度来认识教师工作的极端重要性，把加强教师队伍建设作为基础工作来抓。</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263900" y="4162797"/>
            <a:ext cx="8445500" cy="1754326"/>
          </a:xfrm>
          <a:prstGeom prst="rect">
            <a:avLst/>
          </a:prstGeom>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总</a:t>
            </a:r>
            <a:r>
              <a:rPr lang="zh-CN" altLang="en-US" sz="2400" dirty="0">
                <a:solidFill>
                  <a:schemeClr val="bg1"/>
                </a:solidFill>
                <a:latin typeface="微软雅黑" panose="020B0503020204020204" pitchFamily="34" charset="-122"/>
                <a:ea typeface="微软雅黑" panose="020B0503020204020204" pitchFamily="34" charset="-122"/>
              </a:rPr>
              <a:t>书记特别强调，“教育工作的薄弱环节和短板在农村、在边远的老少边穷岛。”，“要制定切实可行的政策措施，鼓励有志青年到农村、边远地区为国家教育事业建功立业。”</a:t>
            </a:r>
            <a:endParaRPr lang="zh-CN" altLang="en-US" sz="2400" dirty="0"/>
          </a:p>
        </p:txBody>
      </p:sp>
      <p:sp>
        <p:nvSpPr>
          <p:cNvPr id="28" name="椭圆 4"/>
          <p:cNvSpPr>
            <a:spLocks noChangeArrowheads="1"/>
          </p:cNvSpPr>
          <p:nvPr/>
        </p:nvSpPr>
        <p:spPr bwMode="auto">
          <a:xfrm>
            <a:off x="2925762" y="1562099"/>
            <a:ext cx="338138" cy="312739"/>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9" name="椭圆 4"/>
          <p:cNvSpPr>
            <a:spLocks noChangeArrowheads="1"/>
          </p:cNvSpPr>
          <p:nvPr/>
        </p:nvSpPr>
        <p:spPr bwMode="auto">
          <a:xfrm>
            <a:off x="2921793" y="4380185"/>
            <a:ext cx="338138" cy="312739"/>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8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起草背景</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10"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385" y="1408536"/>
            <a:ext cx="2900015" cy="4269220"/>
          </a:xfrm>
          <a:prstGeom prst="rect">
            <a:avLst/>
          </a:prstGeom>
          <a:noFill/>
          <a:ln w="19050">
            <a:solidFill>
              <a:srgbClr val="91BFBD"/>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4368006" y="2016125"/>
            <a:ext cx="7374384" cy="3170099"/>
          </a:xfrm>
          <a:prstGeom prst="rect">
            <a:avLst/>
          </a:prstGeom>
        </p:spPr>
        <p:txBody>
          <a:bodyPr wrap="square">
            <a:spAutoFit/>
          </a:bodyPr>
          <a:lstStyle/>
          <a:p>
            <a:pPr algn="just">
              <a:lnSpc>
                <a:spcPct val="200000"/>
              </a:lnSpc>
            </a:pPr>
            <a:r>
              <a:rPr lang="zh-CN" altLang="en-US" sz="2500" dirty="0" smtClean="0">
                <a:solidFill>
                  <a:schemeClr val="bg1"/>
                </a:solidFill>
                <a:latin typeface="微软雅黑" panose="020B0503020204020204" pitchFamily="34" charset="-122"/>
                <a:ea typeface="微软雅黑" panose="020B0503020204020204" pitchFamily="34" charset="-122"/>
              </a:rPr>
              <a:t>当年</a:t>
            </a:r>
            <a:r>
              <a:rPr lang="en-US" altLang="zh-CN" sz="2500" dirty="0" smtClean="0">
                <a:solidFill>
                  <a:schemeClr val="bg1"/>
                </a:solidFill>
                <a:latin typeface="微软雅黑" panose="020B0503020204020204" pitchFamily="34" charset="-122"/>
                <a:ea typeface="微软雅黑" panose="020B0503020204020204" pitchFamily="34" charset="-122"/>
              </a:rPr>
              <a:t>9</a:t>
            </a:r>
            <a:r>
              <a:rPr lang="zh-CN" altLang="en-US" sz="2500" dirty="0">
                <a:solidFill>
                  <a:schemeClr val="bg1"/>
                </a:solidFill>
                <a:latin typeface="微软雅黑" panose="020B0503020204020204" pitchFamily="34" charset="-122"/>
                <a:ea typeface="微软雅黑" panose="020B0503020204020204" pitchFamily="34" charset="-122"/>
              </a:rPr>
              <a:t>月</a:t>
            </a:r>
            <a:r>
              <a:rPr lang="en-US" altLang="zh-CN" sz="2500" dirty="0">
                <a:solidFill>
                  <a:schemeClr val="bg1"/>
                </a:solidFill>
                <a:latin typeface="微软雅黑" panose="020B0503020204020204" pitchFamily="34" charset="-122"/>
                <a:ea typeface="微软雅黑" panose="020B0503020204020204" pitchFamily="34" charset="-122"/>
              </a:rPr>
              <a:t>30</a:t>
            </a:r>
            <a:r>
              <a:rPr lang="zh-CN" altLang="en-US" sz="2500" dirty="0">
                <a:solidFill>
                  <a:schemeClr val="bg1"/>
                </a:solidFill>
                <a:latin typeface="微软雅黑" panose="020B0503020204020204" pitchFamily="34" charset="-122"/>
                <a:ea typeface="微软雅黑" panose="020B0503020204020204" pitchFamily="34" charset="-122"/>
              </a:rPr>
              <a:t>日</a:t>
            </a:r>
            <a:r>
              <a:rPr lang="zh-CN" altLang="en-US" sz="2500" dirty="0" smtClean="0">
                <a:solidFill>
                  <a:schemeClr val="bg1"/>
                </a:solidFill>
                <a:latin typeface="微软雅黑" panose="020B0503020204020204" pitchFamily="34" charset="-122"/>
                <a:ea typeface="微软雅黑" panose="020B0503020204020204" pitchFamily="34" charset="-122"/>
              </a:rPr>
              <a:t>，时任副</a:t>
            </a:r>
            <a:r>
              <a:rPr lang="zh-CN" altLang="en-US" sz="2500" dirty="0">
                <a:solidFill>
                  <a:schemeClr val="bg1"/>
                </a:solidFill>
                <a:latin typeface="微软雅黑" panose="020B0503020204020204" pitchFamily="34" charset="-122"/>
                <a:ea typeface="微软雅黑" panose="020B0503020204020204" pitchFamily="34" charset="-122"/>
              </a:rPr>
              <a:t>总理刘延</a:t>
            </a:r>
            <a:r>
              <a:rPr lang="zh-CN" altLang="en-US" sz="2500" dirty="0" smtClean="0">
                <a:solidFill>
                  <a:schemeClr val="bg1"/>
                </a:solidFill>
                <a:latin typeface="微软雅黑" panose="020B0503020204020204" pitchFamily="34" charset="-122"/>
                <a:ea typeface="微软雅黑" panose="020B0503020204020204" pitchFamily="34" charset="-122"/>
              </a:rPr>
              <a:t>东在</a:t>
            </a:r>
            <a:r>
              <a:rPr lang="en-US" altLang="zh-CN" sz="2500" dirty="0">
                <a:solidFill>
                  <a:schemeClr val="bg1"/>
                </a:solidFill>
                <a:latin typeface="微软雅黑" panose="020B0503020204020204" pitchFamily="34" charset="-122"/>
                <a:ea typeface="微软雅黑" panose="020B0503020204020204" pitchFamily="34" charset="-122"/>
              </a:rPr>
              <a:t>《</a:t>
            </a:r>
            <a:r>
              <a:rPr lang="zh-CN" altLang="en-US" sz="2500" dirty="0">
                <a:solidFill>
                  <a:schemeClr val="bg1"/>
                </a:solidFill>
                <a:latin typeface="微软雅黑" panose="020B0503020204020204" pitchFamily="34" charset="-122"/>
                <a:ea typeface="微软雅黑" panose="020B0503020204020204" pitchFamily="34" charset="-122"/>
              </a:rPr>
              <a:t>人民日报内参</a:t>
            </a:r>
            <a:r>
              <a:rPr lang="en-US" altLang="zh-CN" sz="2500" dirty="0">
                <a:solidFill>
                  <a:schemeClr val="bg1"/>
                </a:solidFill>
                <a:latin typeface="微软雅黑" panose="020B0503020204020204" pitchFamily="34" charset="-122"/>
                <a:ea typeface="微软雅黑" panose="020B0503020204020204" pitchFamily="34" charset="-122"/>
              </a:rPr>
              <a:t>》</a:t>
            </a:r>
            <a:r>
              <a:rPr lang="zh-CN" altLang="en-US" sz="2500" dirty="0">
                <a:solidFill>
                  <a:schemeClr val="bg1"/>
                </a:solidFill>
                <a:latin typeface="微软雅黑" panose="020B0503020204020204" pitchFamily="34" charset="-122"/>
                <a:ea typeface="微软雅黑" panose="020B0503020204020204" pitchFamily="34" charset="-122"/>
              </a:rPr>
              <a:t>上批示：实施教师工程很有必要。请贯彻落实总书记教师节讲话精神，系统谋划，提升教师培养培训质量，努力造就高素质专业化的优秀教师队伍。</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起草过程</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8" name="椭圆 30"/>
          <p:cNvSpPr>
            <a:spLocks noChangeAspect="1"/>
          </p:cNvSpPr>
          <p:nvPr/>
        </p:nvSpPr>
        <p:spPr bwMode="auto">
          <a:xfrm>
            <a:off x="5136924" y="2915141"/>
            <a:ext cx="1584325" cy="1584325"/>
          </a:xfrm>
          <a:prstGeom prst="ellipse">
            <a:avLst/>
          </a:prstGeom>
          <a:noFill/>
          <a:ln w="254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chemeClr val="bg1"/>
              </a:solidFill>
              <a:latin typeface="Calibri" panose="020F0502020204030204" pitchFamily="34" charset="0"/>
            </a:endParaRPr>
          </a:p>
        </p:txBody>
      </p:sp>
      <p:sp>
        <p:nvSpPr>
          <p:cNvPr id="9" name="饼形 31"/>
          <p:cNvSpPr/>
          <p:nvPr/>
        </p:nvSpPr>
        <p:spPr bwMode="auto">
          <a:xfrm>
            <a:off x="5195662" y="2977054"/>
            <a:ext cx="1439862" cy="1441450"/>
          </a:xfrm>
          <a:custGeom>
            <a:avLst/>
            <a:gdLst>
              <a:gd name="T0" fmla="*/ 1439724 w 1440000"/>
              <a:gd name="T1" fmla="*/ 721451 h 1440000"/>
              <a:gd name="T2" fmla="*/ 1439724 w 1440000"/>
              <a:gd name="T3" fmla="*/ 721451 h 1440000"/>
              <a:gd name="T4" fmla="*/ 719862 w 1440000"/>
              <a:gd name="T5" fmla="*/ 1442901 h 1440000"/>
              <a:gd name="T6" fmla="*/ 0 w 1440000"/>
              <a:gd name="T7" fmla="*/ 721451 h 1440000"/>
              <a:gd name="T8" fmla="*/ 719862 w 1440000"/>
              <a:gd name="T9" fmla="*/ 0 h 1440000"/>
              <a:gd name="T10" fmla="*/ 719862 w 1440000"/>
              <a:gd name="T11" fmla="*/ 0 h 1440000"/>
              <a:gd name="T12" fmla="*/ 719862 w 1440000"/>
              <a:gd name="T13" fmla="*/ 721451 h 1440000"/>
              <a:gd name="T14" fmla="*/ 0 60000 65536"/>
              <a:gd name="T15" fmla="*/ 0 60000 65536"/>
              <a:gd name="T16" fmla="*/ 0 60000 65536"/>
              <a:gd name="T17" fmla="*/ 0 60000 65536"/>
              <a:gd name="T18" fmla="*/ 0 60000 65536"/>
              <a:gd name="T19" fmla="*/ 0 60000 65536"/>
              <a:gd name="T20" fmla="*/ 0 60000 65536"/>
              <a:gd name="T21" fmla="*/ 210883 w 1440000"/>
              <a:gd name="T22" fmla="*/ 210883 h 1440000"/>
              <a:gd name="T23" fmla="*/ 1229117 w 1440000"/>
              <a:gd name="T24" fmla="*/ 1229117 h 144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000" h="1440000">
                <a:moveTo>
                  <a:pt x="1440000" y="720000"/>
                </a:moveTo>
                <a:lnTo>
                  <a:pt x="1440000" y="720000"/>
                </a:lnTo>
                <a:cubicBezTo>
                  <a:pt x="1440000" y="1117645"/>
                  <a:pt x="1117645" y="1440000"/>
                  <a:pt x="720000" y="1440000"/>
                </a:cubicBezTo>
                <a:cubicBezTo>
                  <a:pt x="322354" y="1440000"/>
                  <a:pt x="0" y="1117645"/>
                  <a:pt x="0" y="720000"/>
                </a:cubicBezTo>
                <a:cubicBezTo>
                  <a:pt x="0" y="322354"/>
                  <a:pt x="322354" y="0"/>
                  <a:pt x="720000" y="0"/>
                </a:cubicBezTo>
                <a:cubicBezTo>
                  <a:pt x="720000" y="-1"/>
                  <a:pt x="720000" y="0"/>
                  <a:pt x="720000" y="0"/>
                </a:cubicBezTo>
                <a:lnTo>
                  <a:pt x="720000" y="720000"/>
                </a:lnTo>
                <a:lnTo>
                  <a:pt x="1440000" y="720000"/>
                </a:lnTo>
                <a:close/>
              </a:path>
            </a:pathLst>
          </a:custGeom>
          <a:solidFill>
            <a:srgbClr val="942923">
              <a:alpha val="4901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solidFill>
            </a:endParaRPr>
          </a:p>
        </p:txBody>
      </p:sp>
      <p:sp>
        <p:nvSpPr>
          <p:cNvPr id="12" name="饼形 32"/>
          <p:cNvSpPr/>
          <p:nvPr/>
        </p:nvSpPr>
        <p:spPr bwMode="auto">
          <a:xfrm>
            <a:off x="5195662" y="2977054"/>
            <a:ext cx="1439862" cy="1441450"/>
          </a:xfrm>
          <a:custGeom>
            <a:avLst/>
            <a:gdLst>
              <a:gd name="T0" fmla="*/ 1439724 w 1440000"/>
              <a:gd name="T1" fmla="*/ 721451 h 1440000"/>
              <a:gd name="T2" fmla="*/ 1439724 w 1440000"/>
              <a:gd name="T3" fmla="*/ 721451 h 1440000"/>
              <a:gd name="T4" fmla="*/ 719862 w 1440000"/>
              <a:gd name="T5" fmla="*/ 1442901 h 1440000"/>
              <a:gd name="T6" fmla="*/ 0 w 1440000"/>
              <a:gd name="T7" fmla="*/ 721451 h 1440000"/>
              <a:gd name="T8" fmla="*/ 719862 w 1440000"/>
              <a:gd name="T9" fmla="*/ 0 h 1440000"/>
              <a:gd name="T10" fmla="*/ 719862 w 1440000"/>
              <a:gd name="T11" fmla="*/ 0 h 1440000"/>
              <a:gd name="T12" fmla="*/ 719862 w 1440000"/>
              <a:gd name="T13" fmla="*/ 721451 h 1440000"/>
              <a:gd name="T14" fmla="*/ 0 60000 65536"/>
              <a:gd name="T15" fmla="*/ 0 60000 65536"/>
              <a:gd name="T16" fmla="*/ 0 60000 65536"/>
              <a:gd name="T17" fmla="*/ 0 60000 65536"/>
              <a:gd name="T18" fmla="*/ 0 60000 65536"/>
              <a:gd name="T19" fmla="*/ 0 60000 65536"/>
              <a:gd name="T20" fmla="*/ 0 60000 65536"/>
              <a:gd name="T21" fmla="*/ 210883 w 1440000"/>
              <a:gd name="T22" fmla="*/ 210883 h 1440000"/>
              <a:gd name="T23" fmla="*/ 1229117 w 1440000"/>
              <a:gd name="T24" fmla="*/ 1229117 h 144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000" h="1440000">
                <a:moveTo>
                  <a:pt x="1440000" y="720000"/>
                </a:moveTo>
                <a:lnTo>
                  <a:pt x="1440000" y="720000"/>
                </a:lnTo>
                <a:cubicBezTo>
                  <a:pt x="1440000" y="1117645"/>
                  <a:pt x="1117645" y="1440000"/>
                  <a:pt x="720000" y="1440000"/>
                </a:cubicBezTo>
                <a:cubicBezTo>
                  <a:pt x="322354" y="1440000"/>
                  <a:pt x="0" y="1117645"/>
                  <a:pt x="0" y="720000"/>
                </a:cubicBezTo>
                <a:cubicBezTo>
                  <a:pt x="0" y="322354"/>
                  <a:pt x="322354" y="0"/>
                  <a:pt x="720000" y="0"/>
                </a:cubicBezTo>
                <a:cubicBezTo>
                  <a:pt x="720000" y="-1"/>
                  <a:pt x="720000" y="0"/>
                  <a:pt x="720000" y="0"/>
                </a:cubicBezTo>
                <a:lnTo>
                  <a:pt x="720000" y="720000"/>
                </a:lnTo>
                <a:lnTo>
                  <a:pt x="1440000" y="720000"/>
                </a:lnTo>
                <a:close/>
              </a:path>
            </a:pathLst>
          </a:custGeom>
          <a:solidFill>
            <a:srgbClr val="E5BE9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solidFill>
            </a:endParaRPr>
          </a:p>
        </p:txBody>
      </p:sp>
      <p:sp>
        <p:nvSpPr>
          <p:cNvPr id="13" name="椭圆 33"/>
          <p:cNvSpPr>
            <a:spLocks noChangeArrowheads="1"/>
          </p:cNvSpPr>
          <p:nvPr/>
        </p:nvSpPr>
        <p:spPr bwMode="auto">
          <a:xfrm>
            <a:off x="5857649" y="2986579"/>
            <a:ext cx="144463" cy="1444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4" name="椭圆 34"/>
          <p:cNvSpPr>
            <a:spLocks noChangeArrowheads="1"/>
          </p:cNvSpPr>
          <p:nvPr/>
        </p:nvSpPr>
        <p:spPr bwMode="auto">
          <a:xfrm>
            <a:off x="5843362" y="4196254"/>
            <a:ext cx="144462" cy="1444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5" name="椭圆 35"/>
          <p:cNvSpPr>
            <a:spLocks noChangeArrowheads="1"/>
          </p:cNvSpPr>
          <p:nvPr/>
        </p:nvSpPr>
        <p:spPr bwMode="auto">
          <a:xfrm>
            <a:off x="6419624" y="3621579"/>
            <a:ext cx="142875" cy="142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6" name="椭圆 36"/>
          <p:cNvSpPr>
            <a:spLocks noChangeArrowheads="1"/>
          </p:cNvSpPr>
          <p:nvPr/>
        </p:nvSpPr>
        <p:spPr bwMode="auto">
          <a:xfrm>
            <a:off x="5338537" y="3621579"/>
            <a:ext cx="144462" cy="142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7" name="椭圆 37"/>
          <p:cNvSpPr>
            <a:spLocks noChangeArrowheads="1"/>
          </p:cNvSpPr>
          <p:nvPr/>
        </p:nvSpPr>
        <p:spPr bwMode="auto">
          <a:xfrm>
            <a:off x="6267224" y="3223116"/>
            <a:ext cx="144463" cy="1444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8" name="椭圆 38"/>
          <p:cNvSpPr>
            <a:spLocks noChangeArrowheads="1"/>
          </p:cNvSpPr>
          <p:nvPr/>
        </p:nvSpPr>
        <p:spPr bwMode="auto">
          <a:xfrm>
            <a:off x="6203724" y="3980354"/>
            <a:ext cx="142875" cy="1444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19" name="椭圆 39"/>
          <p:cNvSpPr>
            <a:spLocks noChangeArrowheads="1"/>
          </p:cNvSpPr>
          <p:nvPr/>
        </p:nvSpPr>
        <p:spPr bwMode="auto">
          <a:xfrm>
            <a:off x="5482999" y="3980354"/>
            <a:ext cx="144463" cy="1444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sp>
        <p:nvSpPr>
          <p:cNvPr id="20" name="椭圆 40"/>
          <p:cNvSpPr>
            <a:spLocks noChangeArrowheads="1"/>
          </p:cNvSpPr>
          <p:nvPr/>
        </p:nvSpPr>
        <p:spPr bwMode="auto">
          <a:xfrm>
            <a:off x="5482999" y="3261216"/>
            <a:ext cx="144463" cy="1428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chemeClr val="bg1"/>
              </a:solidFill>
              <a:latin typeface="Calibri" panose="020F0502020204030204" pitchFamily="34" charset="0"/>
            </a:endParaRPr>
          </a:p>
        </p:txBody>
      </p:sp>
      <p:cxnSp>
        <p:nvCxnSpPr>
          <p:cNvPr id="21" name="直接箭头连接符 41"/>
          <p:cNvCxnSpPr>
            <a:cxnSpLocks noChangeShapeType="1"/>
          </p:cNvCxnSpPr>
          <p:nvPr/>
        </p:nvCxnSpPr>
        <p:spPr bwMode="auto">
          <a:xfrm flipV="1">
            <a:off x="5914799" y="3188191"/>
            <a:ext cx="1588" cy="504825"/>
          </a:xfrm>
          <a:prstGeom prst="straightConnector1">
            <a:avLst/>
          </a:prstGeom>
          <a:noFill/>
          <a:ln w="28575">
            <a:solidFill>
              <a:schemeClr val="bg1"/>
            </a:solidFill>
            <a:round/>
            <a:tailEnd type="arrow" w="med" len="med"/>
          </a:ln>
          <a:extLst>
            <a:ext uri="{909E8E84-426E-40DD-AFC4-6F175D3DCCD1}">
              <a14:hiddenFill xmlns:a14="http://schemas.microsoft.com/office/drawing/2010/main">
                <a:noFill/>
              </a14:hiddenFill>
            </a:ext>
          </a:extLst>
        </p:spPr>
      </p:cxnSp>
      <p:cxnSp>
        <p:nvCxnSpPr>
          <p:cNvPr id="22" name="直接箭头连接符 42"/>
          <p:cNvCxnSpPr>
            <a:cxnSpLocks noChangeShapeType="1"/>
          </p:cNvCxnSpPr>
          <p:nvPr/>
        </p:nvCxnSpPr>
        <p:spPr bwMode="auto">
          <a:xfrm>
            <a:off x="5916387" y="3693016"/>
            <a:ext cx="495300" cy="0"/>
          </a:xfrm>
          <a:prstGeom prst="straightConnector1">
            <a:avLst/>
          </a:prstGeom>
          <a:noFill/>
          <a:ln w="28575">
            <a:solidFill>
              <a:schemeClr val="bg1"/>
            </a:solidFill>
            <a:round/>
            <a:tailEnd type="arrow" w="med" len="med"/>
          </a:ln>
          <a:extLst>
            <a:ext uri="{909E8E84-426E-40DD-AFC4-6F175D3DCCD1}">
              <a14:hiddenFill xmlns:a14="http://schemas.microsoft.com/office/drawing/2010/main">
                <a:noFill/>
              </a14:hiddenFill>
            </a:ext>
          </a:extLst>
        </p:spPr>
      </p:cxnSp>
      <p:sp>
        <p:nvSpPr>
          <p:cNvPr id="23" name="矩形 52"/>
          <p:cNvSpPr>
            <a:spLocks noChangeArrowheads="1"/>
          </p:cNvSpPr>
          <p:nvPr/>
        </p:nvSpPr>
        <p:spPr bwMode="auto">
          <a:xfrm>
            <a:off x="8939404" y="1140073"/>
            <a:ext cx="24630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2000" dirty="0" smtClean="0">
                <a:solidFill>
                  <a:schemeClr val="bg1"/>
                </a:solidFill>
                <a:latin typeface="微软雅黑" panose="020B0503020204020204" pitchFamily="34" charset="-122"/>
                <a:ea typeface="微软雅黑" panose="020B0503020204020204" pitchFamily="34" charset="-122"/>
              </a:rPr>
              <a:t>相关部委、省级教育行政部门、师范院校及专家、校长</a:t>
            </a:r>
            <a:r>
              <a:rPr lang="zh-CN" altLang="en-US" sz="2000" dirty="0">
                <a:solidFill>
                  <a:schemeClr val="bg1"/>
                </a:solidFill>
                <a:latin typeface="微软雅黑" panose="020B0503020204020204" pitchFamily="34" charset="-122"/>
                <a:ea typeface="微软雅黑" panose="020B0503020204020204" pitchFamily="34" charset="-122"/>
              </a:rPr>
              <a:t>、教师的意见</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65"/>
          <p:cNvSpPr>
            <a:spLocks noChangeArrowheads="1"/>
          </p:cNvSpPr>
          <p:nvPr/>
        </p:nvSpPr>
        <p:spPr bwMode="auto">
          <a:xfrm>
            <a:off x="4911385" y="5221649"/>
            <a:ext cx="21018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第</a:t>
            </a:r>
            <a:r>
              <a:rPr lang="en-US" altLang="zh-CN" sz="2400" dirty="0">
                <a:solidFill>
                  <a:schemeClr val="bg1"/>
                </a:solidFill>
                <a:latin typeface="微软雅黑" panose="020B0503020204020204" pitchFamily="34" charset="-122"/>
                <a:ea typeface="微软雅黑" panose="020B0503020204020204" pitchFamily="34" charset="-122"/>
              </a:rPr>
              <a:t>14</a:t>
            </a:r>
            <a:r>
              <a:rPr lang="zh-CN" altLang="en-US" sz="2400" dirty="0">
                <a:solidFill>
                  <a:schemeClr val="bg1"/>
                </a:solidFill>
                <a:latin typeface="微软雅黑" panose="020B0503020204020204" pitchFamily="34" charset="-122"/>
                <a:ea typeface="微软雅黑" panose="020B0503020204020204" pitchFamily="34" charset="-122"/>
              </a:rPr>
              <a:t>次</a:t>
            </a:r>
            <a:r>
              <a:rPr lang="zh-CN" altLang="en-US" dirty="0">
                <a:solidFill>
                  <a:schemeClr val="bg1"/>
                </a:solidFill>
                <a:latin typeface="微软雅黑" panose="020B0503020204020204" pitchFamily="34" charset="-122"/>
                <a:ea typeface="微软雅黑" panose="020B0503020204020204" pitchFamily="34" charset="-122"/>
              </a:rPr>
              <a:t>国家教育</a:t>
            </a:r>
            <a:endParaRPr 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体制改革领导小组</a:t>
            </a:r>
            <a:endParaRPr 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全体会议审议</a:t>
            </a:r>
            <a:endParaRPr lang="zh-CN" altLang="en-US" sz="1000" dirty="0">
              <a:solidFill>
                <a:schemeClr val="bg1"/>
              </a:solidFill>
              <a:latin typeface="Calibri" panose="020F0502020204030204" pitchFamily="34" charset="0"/>
            </a:endParaRPr>
          </a:p>
        </p:txBody>
      </p:sp>
      <p:sp>
        <p:nvSpPr>
          <p:cNvPr id="25" name="手杖形箭头 58"/>
          <p:cNvSpPr/>
          <p:nvPr/>
        </p:nvSpPr>
        <p:spPr bwMode="auto">
          <a:xfrm rot="5400000">
            <a:off x="4678878" y="-1645166"/>
            <a:ext cx="2513013" cy="10934145"/>
          </a:xfrm>
          <a:custGeom>
            <a:avLst/>
            <a:gdLst>
              <a:gd name="T0" fmla="*/ 0 w 2514201"/>
              <a:gd name="T1" fmla="*/ 8414617 h 8416057"/>
              <a:gd name="T2" fmla="*/ 0 w 2514201"/>
              <a:gd name="T3" fmla="*/ 1099775 h 8416057"/>
              <a:gd name="T4" fmla="*/ 0 w 2514201"/>
              <a:gd name="T5" fmla="*/ 1099775 h 8416057"/>
              <a:gd name="T6" fmla="*/ 1098923 w 2514201"/>
              <a:gd name="T7" fmla="*/ 1 h 8416057"/>
              <a:gd name="T8" fmla="*/ 1098924 w 2514201"/>
              <a:gd name="T9" fmla="*/ 1 h 8416057"/>
              <a:gd name="T10" fmla="*/ 1264918 w 2514201"/>
              <a:gd name="T11" fmla="*/ 0 h 8416057"/>
              <a:gd name="T12" fmla="*/ 1264917 w 2514201"/>
              <a:gd name="T13" fmla="*/ 0 h 8416057"/>
              <a:gd name="T14" fmla="*/ 2363841 w 2514201"/>
              <a:gd name="T15" fmla="*/ 1099775 h 8416057"/>
              <a:gd name="T16" fmla="*/ 2363840 w 2514201"/>
              <a:gd name="T17" fmla="*/ 1099776 h 8416057"/>
              <a:gd name="T18" fmla="*/ 2363842 w 2514201"/>
              <a:gd name="T19" fmla="*/ 7274733 h 8416057"/>
              <a:gd name="T20" fmla="*/ 2511826 w 2514201"/>
              <a:gd name="T21" fmla="*/ 7274733 h 8416057"/>
              <a:gd name="T22" fmla="*/ 2269409 w 2514201"/>
              <a:gd name="T23" fmla="*/ 7918659 h 8416057"/>
              <a:gd name="T24" fmla="*/ 2026993 w 2514201"/>
              <a:gd name="T25" fmla="*/ 7274733 h 8416057"/>
              <a:gd name="T26" fmla="*/ 2174977 w 2514201"/>
              <a:gd name="T27" fmla="*/ 7274733 h 8416057"/>
              <a:gd name="T28" fmla="*/ 2174977 w 2514201"/>
              <a:gd name="T29" fmla="*/ 1099775 h 8416057"/>
              <a:gd name="T30" fmla="*/ 2174977 w 2514201"/>
              <a:gd name="T31" fmla="*/ 1099775 h 8416057"/>
              <a:gd name="T32" fmla="*/ 1264918 w 2514201"/>
              <a:gd name="T33" fmla="*/ 189011 h 8416057"/>
              <a:gd name="T34" fmla="*/ 1098923 w 2514201"/>
              <a:gd name="T35" fmla="*/ 189011 h 8416057"/>
              <a:gd name="T36" fmla="*/ 1098922 w 2514201"/>
              <a:gd name="T37" fmla="*/ 189011 h 8416057"/>
              <a:gd name="T38" fmla="*/ 1098922 w 2514201"/>
              <a:gd name="T39" fmla="*/ 189011 h 8416057"/>
              <a:gd name="T40" fmla="*/ 188864 w 2514201"/>
              <a:gd name="T41" fmla="*/ 1099774 h 8416057"/>
              <a:gd name="T42" fmla="*/ 188865 w 2514201"/>
              <a:gd name="T43" fmla="*/ 8414617 h 8416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14201" h="8416057">
                <a:moveTo>
                  <a:pt x="0" y="8416057"/>
                </a:moveTo>
                <a:lnTo>
                  <a:pt x="0" y="1099963"/>
                </a:lnTo>
                <a:cubicBezTo>
                  <a:pt x="0" y="492470"/>
                  <a:pt x="492470" y="0"/>
                  <a:pt x="1099963" y="1"/>
                </a:cubicBezTo>
                <a:cubicBezTo>
                  <a:pt x="1099963" y="1"/>
                  <a:pt x="1099964" y="1"/>
                  <a:pt x="1099964" y="1"/>
                </a:cubicBezTo>
                <a:lnTo>
                  <a:pt x="1266114" y="0"/>
                </a:lnTo>
                <a:lnTo>
                  <a:pt x="1266113" y="0"/>
                </a:lnTo>
                <a:cubicBezTo>
                  <a:pt x="1873606" y="0"/>
                  <a:pt x="2366076" y="492470"/>
                  <a:pt x="2366076" y="1099963"/>
                </a:cubicBezTo>
                <a:cubicBezTo>
                  <a:pt x="2366076" y="1099963"/>
                  <a:pt x="2366075" y="1099964"/>
                  <a:pt x="2366075" y="1099964"/>
                </a:cubicBezTo>
                <a:lnTo>
                  <a:pt x="2366077" y="7275977"/>
                </a:lnTo>
                <a:lnTo>
                  <a:pt x="2514201" y="7275977"/>
                </a:lnTo>
                <a:lnTo>
                  <a:pt x="2271555" y="7920015"/>
                </a:lnTo>
                <a:lnTo>
                  <a:pt x="2028910" y="7275977"/>
                </a:lnTo>
                <a:lnTo>
                  <a:pt x="2177034" y="7275977"/>
                </a:lnTo>
                <a:lnTo>
                  <a:pt x="2177034" y="1099963"/>
                </a:lnTo>
                <a:cubicBezTo>
                  <a:pt x="2177034" y="596875"/>
                  <a:pt x="1769201" y="189043"/>
                  <a:pt x="1266114" y="189043"/>
                </a:cubicBezTo>
                <a:lnTo>
                  <a:pt x="1099963" y="189043"/>
                </a:lnTo>
                <a:lnTo>
                  <a:pt x="1099962" y="189043"/>
                </a:lnTo>
                <a:cubicBezTo>
                  <a:pt x="1099962" y="189043"/>
                  <a:pt x="1099962" y="189043"/>
                  <a:pt x="1099962" y="189043"/>
                </a:cubicBezTo>
                <a:cubicBezTo>
                  <a:pt x="596875" y="189042"/>
                  <a:pt x="189042" y="596875"/>
                  <a:pt x="189042" y="1099962"/>
                </a:cubicBezTo>
                <a:lnTo>
                  <a:pt x="189043" y="8416057"/>
                </a:lnTo>
                <a:lnTo>
                  <a:pt x="0" y="8416057"/>
                </a:lnTo>
                <a:close/>
              </a:path>
            </a:pathLst>
          </a:custGeom>
          <a:solidFill>
            <a:schemeClr val="accent2">
              <a:lumMod val="20000"/>
              <a:lumOff val="80000"/>
            </a:schemeClr>
          </a:solidFill>
          <a:ln>
            <a:noFill/>
          </a:ln>
        </p:spPr>
        <p:txBody>
          <a:bodyPr anchor="ctr"/>
          <a:lstStyle/>
          <a:p>
            <a:endParaRPr lang="zh-CN" altLang="en-US">
              <a:solidFill>
                <a:schemeClr val="bg1"/>
              </a:solidFill>
            </a:endParaRPr>
          </a:p>
        </p:txBody>
      </p:sp>
      <p:sp>
        <p:nvSpPr>
          <p:cNvPr id="26" name="TextBox 59"/>
          <p:cNvSpPr txBox="1">
            <a:spLocks noChangeArrowheads="1"/>
          </p:cNvSpPr>
          <p:nvPr/>
        </p:nvSpPr>
        <p:spPr bwMode="auto">
          <a:xfrm>
            <a:off x="3697062" y="3491404"/>
            <a:ext cx="5040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solidFill>
                  <a:schemeClr val="bg1"/>
                </a:solidFill>
                <a:latin typeface="微软雅黑" panose="020B0503020204020204" pitchFamily="34" charset="-122"/>
                <a:ea typeface="微软雅黑" panose="020B0503020204020204" pitchFamily="34" charset="-122"/>
              </a:rPr>
              <a:t>注重凝聚各方智慧</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27" name="Group 21"/>
          <p:cNvGrpSpPr/>
          <p:nvPr/>
        </p:nvGrpSpPr>
        <p:grpSpPr bwMode="auto">
          <a:xfrm>
            <a:off x="3716539" y="1023848"/>
            <a:ext cx="1451038" cy="1398317"/>
            <a:chOff x="0" y="0"/>
            <a:chExt cx="1450859" cy="1397499"/>
          </a:xfrm>
        </p:grpSpPr>
        <p:sp>
          <p:nvSpPr>
            <p:cNvPr id="28" name="矩形 55"/>
            <p:cNvSpPr>
              <a:spLocks noChangeArrowheads="1"/>
            </p:cNvSpPr>
            <p:nvPr/>
          </p:nvSpPr>
          <p:spPr bwMode="auto">
            <a:xfrm>
              <a:off x="0" y="936104"/>
              <a:ext cx="1450859" cy="46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历时</a:t>
              </a:r>
              <a:r>
                <a:rPr lang="en-US" altLang="zh-CN" sz="2400" dirty="0" smtClean="0">
                  <a:solidFill>
                    <a:schemeClr val="bg1"/>
                  </a:solidFill>
                  <a:latin typeface="微软雅黑" panose="020B0503020204020204" pitchFamily="34" charset="-122"/>
                  <a:ea typeface="微软雅黑" panose="020B0503020204020204" pitchFamily="34" charset="-122"/>
                </a:rPr>
                <a:t>9</a:t>
              </a:r>
              <a:r>
                <a:rPr lang="zh-CN" altLang="en-US" sz="2400" dirty="0" smtClean="0">
                  <a:solidFill>
                    <a:schemeClr val="bg1"/>
                  </a:solidFill>
                  <a:latin typeface="微软雅黑" panose="020B0503020204020204" pitchFamily="34" charset="-122"/>
                  <a:ea typeface="微软雅黑" panose="020B0503020204020204" pitchFamily="34" charset="-122"/>
                </a:rPr>
                <a:t>个月</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0"/>
              <a:ext cx="906666" cy="84750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1" name="Group 24"/>
          <p:cNvGrpSpPr/>
          <p:nvPr/>
        </p:nvGrpSpPr>
        <p:grpSpPr bwMode="auto">
          <a:xfrm>
            <a:off x="2123728" y="5127697"/>
            <a:ext cx="1714500" cy="1571183"/>
            <a:chOff x="1" y="0"/>
            <a:chExt cx="1714675" cy="1571497"/>
          </a:xfrm>
        </p:grpSpPr>
        <p:sp>
          <p:nvSpPr>
            <p:cNvPr id="32" name="矩形 108"/>
            <p:cNvSpPr>
              <a:spLocks noChangeArrowheads="1"/>
            </p:cNvSpPr>
            <p:nvPr/>
          </p:nvSpPr>
          <p:spPr bwMode="auto">
            <a:xfrm>
              <a:off x="1" y="0"/>
              <a:ext cx="1714675" cy="101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第</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次</a:t>
              </a:r>
              <a:r>
                <a:rPr lang="zh-CN" altLang="en-US" dirty="0">
                  <a:solidFill>
                    <a:schemeClr val="bg1"/>
                  </a:solidFill>
                  <a:latin typeface="微软雅黑" panose="020B0503020204020204" pitchFamily="34" charset="-122"/>
                  <a:ea typeface="微软雅黑" panose="020B0503020204020204" pitchFamily="34" charset="-122"/>
                </a:rPr>
                <a:t>中央深改组</a:t>
              </a:r>
              <a:r>
                <a:rPr lang="zh-CN" altLang="en-US" dirty="0" smtClean="0">
                  <a:solidFill>
                    <a:schemeClr val="bg1"/>
                  </a:solidFill>
                  <a:latin typeface="微软雅黑" panose="020B0503020204020204" pitchFamily="34" charset="-122"/>
                  <a:ea typeface="微软雅黑" panose="020B0503020204020204" pitchFamily="34" charset="-122"/>
                </a:rPr>
                <a:t>会议审议</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3" name="Picture 3" descr="C:\Users\flashget\AppData\Local\Microsoft\Windows\Temporary Internet Files\Content.IE5\7E4JJ84U\MC9002374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62" y="749725"/>
              <a:ext cx="917301" cy="8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27"/>
          <p:cNvGrpSpPr/>
          <p:nvPr/>
        </p:nvGrpSpPr>
        <p:grpSpPr bwMode="auto">
          <a:xfrm>
            <a:off x="8413508" y="5127697"/>
            <a:ext cx="2297424" cy="1656159"/>
            <a:chOff x="0" y="0"/>
            <a:chExt cx="2295781" cy="1656501"/>
          </a:xfrm>
        </p:grpSpPr>
        <p:sp>
          <p:nvSpPr>
            <p:cNvPr id="35" name="矩形 63"/>
            <p:cNvSpPr>
              <a:spLocks noChangeArrowheads="1"/>
            </p:cNvSpPr>
            <p:nvPr/>
          </p:nvSpPr>
          <p:spPr bwMode="auto">
            <a:xfrm>
              <a:off x="0" y="0"/>
              <a:ext cx="2295781" cy="8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次</a:t>
              </a:r>
              <a:r>
                <a:rPr lang="zh-CN" altLang="en-US" dirty="0" smtClean="0">
                  <a:solidFill>
                    <a:schemeClr val="bg1"/>
                  </a:solidFill>
                  <a:latin typeface="微软雅黑" panose="020B0503020204020204" pitchFamily="34" charset="-122"/>
                  <a:ea typeface="微软雅黑" panose="020B0503020204020204" pitchFamily="34" charset="-122"/>
                </a:rPr>
                <a:t>部党组会</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次</a:t>
              </a:r>
              <a:r>
                <a:rPr lang="zh-CN" altLang="en-US" dirty="0">
                  <a:solidFill>
                    <a:schemeClr val="bg1"/>
                  </a:solidFill>
                  <a:latin typeface="微软雅黑" panose="020B0503020204020204" pitchFamily="34" charset="-122"/>
                  <a:ea typeface="微软雅黑" panose="020B0503020204020204" pitchFamily="34" charset="-122"/>
                </a:rPr>
                <a:t>部长专题办公</a:t>
              </a:r>
              <a:r>
                <a:rPr lang="zh-CN" altLang="en-US" dirty="0" smtClean="0">
                  <a:solidFill>
                    <a:schemeClr val="bg1"/>
                  </a:solidFill>
                  <a:latin typeface="微软雅黑" panose="020B0503020204020204" pitchFamily="34" charset="-122"/>
                  <a:ea typeface="微软雅黑" panose="020B0503020204020204" pitchFamily="34" charset="-122"/>
                </a:rPr>
                <a:t>会</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6" name="Picture 5" descr="C:\Users\flashget\AppData\Local\Microsoft\Windows\Temporary Internet Files\Content.IE5\BOJ3O7N9\MC9003125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48" y="599217"/>
              <a:ext cx="958642" cy="105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0"/>
          <p:cNvGrpSpPr/>
          <p:nvPr/>
        </p:nvGrpSpPr>
        <p:grpSpPr bwMode="auto">
          <a:xfrm>
            <a:off x="682625" y="981651"/>
            <a:ext cx="2547492" cy="1358751"/>
            <a:chOff x="0" y="0"/>
            <a:chExt cx="2547934" cy="1358104"/>
          </a:xfrm>
        </p:grpSpPr>
        <p:sp>
          <p:nvSpPr>
            <p:cNvPr id="38" name="矩形 50"/>
            <p:cNvSpPr>
              <a:spLocks noChangeArrowheads="1"/>
            </p:cNvSpPr>
            <p:nvPr/>
          </p:nvSpPr>
          <p:spPr bwMode="auto">
            <a:xfrm>
              <a:off x="0" y="988948"/>
              <a:ext cx="2547934"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30</a:t>
              </a:r>
              <a:r>
                <a:rPr lang="zh-CN" altLang="en-US" dirty="0" smtClean="0">
                  <a:solidFill>
                    <a:schemeClr val="bg1"/>
                  </a:solidFill>
                  <a:latin typeface="微软雅黑" panose="020B0503020204020204" pitchFamily="34" charset="-122"/>
                  <a:ea typeface="微软雅黑" panose="020B0503020204020204" pitchFamily="34" charset="-122"/>
                </a:rPr>
                <a:t>多人</a:t>
              </a:r>
              <a:r>
                <a:rPr lang="zh-CN" altLang="en-US" dirty="0">
                  <a:solidFill>
                    <a:schemeClr val="bg1"/>
                  </a:solidFill>
                  <a:latin typeface="微软雅黑" panose="020B0503020204020204" pitchFamily="34" charset="-122"/>
                  <a:ea typeface="微软雅黑" panose="020B0503020204020204" pitchFamily="34" charset="-122"/>
                </a:rPr>
                <a:t>组成的专门班子</a:t>
              </a:r>
              <a:endParaRPr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9" name="Picture 7" descr="C:\Users\flashget\AppData\Local\Microsoft\Windows\Temporary Internet Files\Content.IE5\CBB93NVK\MC9004420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10" y="0"/>
              <a:ext cx="1014874" cy="89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3"/>
          <p:cNvGrpSpPr/>
          <p:nvPr/>
        </p:nvGrpSpPr>
        <p:grpSpPr bwMode="auto">
          <a:xfrm>
            <a:off x="6002112" y="829475"/>
            <a:ext cx="1569660" cy="1622816"/>
            <a:chOff x="336982" y="0"/>
            <a:chExt cx="1584874" cy="1655556"/>
          </a:xfrm>
        </p:grpSpPr>
        <p:sp>
          <p:nvSpPr>
            <p:cNvPr id="41" name="矩形 23"/>
            <p:cNvSpPr>
              <a:spLocks noChangeArrowheads="1"/>
            </p:cNvSpPr>
            <p:nvPr/>
          </p:nvSpPr>
          <p:spPr bwMode="auto">
            <a:xfrm>
              <a:off x="336982" y="1184577"/>
              <a:ext cx="1584874" cy="47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修改</a:t>
              </a:r>
              <a:r>
                <a:rPr lang="zh-CN" altLang="en-US" sz="2400" dirty="0" smtClean="0">
                  <a:solidFill>
                    <a:schemeClr val="bg1"/>
                  </a:solidFill>
                  <a:latin typeface="微软雅黑" panose="020B0503020204020204" pitchFamily="34" charset="-122"/>
                  <a:ea typeface="微软雅黑" panose="020B0503020204020204" pitchFamily="34" charset="-122"/>
                </a:rPr>
                <a:t>数十次</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42" name="Picture 8" descr="C:\Users\flashget\AppData\Local\Microsoft\Windows\Temporary Internet Files\Content.IE5\CBB93NVK\MC9004125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84" y="0"/>
              <a:ext cx="1008112" cy="113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5400000">
                                      <p:cBhvr>
                                        <p:cTn id="6" dur="500" fill="hold"/>
                                        <p:tgtEl>
                                          <p:spTgt spid="9"/>
                                        </p:tgtEl>
                                        <p:attrNameLst>
                                          <p:attrName>r</p:attrName>
                                        </p:attrNameLst>
                                      </p:cBhvr>
                                    </p:animRot>
                                  </p:childTnLst>
                                </p:cTn>
                              </p:par>
                            </p:childTnLst>
                          </p:cTn>
                        </p:par>
                        <p:par>
                          <p:cTn id="7" fill="hold">
                            <p:stCondLst>
                              <p:cond delay="500"/>
                            </p:stCondLst>
                            <p:childTnLst>
                              <p:par>
                                <p:cTn id="8" presetID="1" presetClass="exit" presetSubtype="0" fill="hold" grpId="1" nodeType="afterEffect">
                                  <p:stCondLst>
                                    <p:cond delay="250"/>
                                  </p:stCondLst>
                                  <p:childTnLst>
                                    <p:set>
                                      <p:cBhvr>
                                        <p:cTn id="9" dur="1" fill="hold">
                                          <p:stCondLst>
                                            <p:cond delay="0"/>
                                          </p:stCondLst>
                                        </p:cTn>
                                        <p:tgtEl>
                                          <p:spTgt spid="9"/>
                                        </p:tgtEl>
                                        <p:attrNameLst>
                                          <p:attrName>style.visibility</p:attrName>
                                        </p:attrNameLst>
                                      </p:cBhvr>
                                      <p:to>
                                        <p:strVal val="hidden"/>
                                      </p:to>
                                    </p:set>
                                  </p:childTnLst>
                                </p:cTn>
                              </p:par>
                              <p:par>
                                <p:cTn id="10" presetID="1" presetClass="exit"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xit" presetSubtype="0" fill="hold" grpId="0" nodeType="withEffect">
                                  <p:stCondLst>
                                    <p:cond delay="25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25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grpId="0" nodeType="withEffect">
                                  <p:stCondLst>
                                    <p:cond delay="25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0" nodeType="withEffect">
                                  <p:stCondLst>
                                    <p:cond delay="25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grpId="0" nodeType="withEffect">
                                  <p:stCondLst>
                                    <p:cond delay="25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xit" presetSubtype="0" fill="hold" grpId="0" nodeType="withEffect">
                                  <p:stCondLst>
                                    <p:cond delay="25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xit" presetSubtype="0" fill="hold" grpId="0" nodeType="withEffect">
                                  <p:stCondLst>
                                    <p:cond delay="250"/>
                                  </p:stCondLst>
                                  <p:childTnLst>
                                    <p:set>
                                      <p:cBhvr>
                                        <p:cTn id="25" dur="1" fill="hold">
                                          <p:stCondLst>
                                            <p:cond delay="0"/>
                                          </p:stCondLst>
                                        </p:cTn>
                                        <p:tgtEl>
                                          <p:spTgt spid="18"/>
                                        </p:tgtEl>
                                        <p:attrNameLst>
                                          <p:attrName>style.visibility</p:attrName>
                                        </p:attrNameLst>
                                      </p:cBhvr>
                                      <p:to>
                                        <p:strVal val="hidden"/>
                                      </p:to>
                                    </p:set>
                                  </p:childTnLst>
                                </p:cTn>
                              </p:par>
                              <p:par>
                                <p:cTn id="26" presetID="1" presetClass="exit" presetSubtype="0" fill="hold" grpId="0" nodeType="withEffect">
                                  <p:stCondLst>
                                    <p:cond delay="250"/>
                                  </p:stCondLst>
                                  <p:childTnLst>
                                    <p:set>
                                      <p:cBhvr>
                                        <p:cTn id="27" dur="1" fill="hold">
                                          <p:stCondLst>
                                            <p:cond delay="0"/>
                                          </p:stCondLst>
                                        </p:cTn>
                                        <p:tgtEl>
                                          <p:spTgt spid="19"/>
                                        </p:tgtEl>
                                        <p:attrNameLst>
                                          <p:attrName>style.visibility</p:attrName>
                                        </p:attrNameLst>
                                      </p:cBhvr>
                                      <p:to>
                                        <p:strVal val="hidden"/>
                                      </p:to>
                                    </p:set>
                                  </p:childTnLst>
                                </p:cTn>
                              </p:par>
                              <p:par>
                                <p:cTn id="28" presetID="1" presetClass="exit" presetSubtype="0" fill="hold" grpId="0" nodeType="withEffect">
                                  <p:stCondLst>
                                    <p:cond delay="250"/>
                                  </p:stCondLst>
                                  <p:childTnLst>
                                    <p:set>
                                      <p:cBhvr>
                                        <p:cTn id="29" dur="1" fill="hold">
                                          <p:stCondLst>
                                            <p:cond delay="0"/>
                                          </p:stCondLst>
                                        </p:cTn>
                                        <p:tgtEl>
                                          <p:spTgt spid="20"/>
                                        </p:tgtEl>
                                        <p:attrNameLst>
                                          <p:attrName>style.visibility</p:attrName>
                                        </p:attrNameLst>
                                      </p:cBhvr>
                                      <p:to>
                                        <p:strVal val="hidden"/>
                                      </p:to>
                                    </p:set>
                                  </p:childTnLst>
                                </p:cTn>
                              </p:par>
                            </p:childTnLst>
                          </p:cTn>
                        </p:par>
                        <p:par>
                          <p:cTn id="30" fill="hold">
                            <p:stCondLst>
                              <p:cond delay="750"/>
                            </p:stCondLst>
                            <p:childTnLst>
                              <p:par>
                                <p:cTn id="31" presetID="18" presetClass="entr" presetSubtype="12"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10"/>
                                        <p:tgtEl>
                                          <p:spTgt spid="25"/>
                                        </p:tgtEl>
                                      </p:cBhvr>
                                    </p:animEffect>
                                  </p:childTnLst>
                                </p:cTn>
                              </p:par>
                              <p:par>
                                <p:cTn id="34" presetID="1" presetClass="exit" presetSubtype="0" fill="hold" nodeType="withEffect">
                                  <p:stCondLst>
                                    <p:cond delay="25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nodeType="withEffect">
                                  <p:stCondLst>
                                    <p:cond delay="250"/>
                                  </p:stCondLst>
                                  <p:childTnLst>
                                    <p:set>
                                      <p:cBhvr>
                                        <p:cTn id="37" dur="1" fill="hold">
                                          <p:stCondLst>
                                            <p:cond delay="0"/>
                                          </p:stCondLst>
                                        </p:cTn>
                                        <p:tgtEl>
                                          <p:spTgt spid="22"/>
                                        </p:tgtEl>
                                        <p:attrNameLst>
                                          <p:attrName>style.visibility</p:attrName>
                                        </p:attrNameLst>
                                      </p:cBhvr>
                                      <p:to>
                                        <p:strVal val="hidden"/>
                                      </p:to>
                                    </p:se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300"/>
                                        <p:tgtEl>
                                          <p:spTgt spid="26"/>
                                        </p:tgtEl>
                                      </p:cBhvr>
                                    </p:animEffect>
                                  </p:childTnLst>
                                </p:cTn>
                              </p:par>
                            </p:childTnLst>
                          </p:cTn>
                        </p:par>
                        <p:par>
                          <p:cTn id="42" fill="hold">
                            <p:stCondLst>
                              <p:cond delay="1750"/>
                            </p:stCondLst>
                            <p:childTnLst>
                              <p:par>
                                <p:cTn id="43" presetID="12" presetClass="entr" presetSubtype="4"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slide(fromBottom)">
                                      <p:cBhvr>
                                        <p:cTn id="45" dur="300"/>
                                        <p:tgtEl>
                                          <p:spTgt spid="37"/>
                                        </p:tgtEl>
                                      </p:cBhvr>
                                    </p:animEffect>
                                  </p:childTnLst>
                                </p:cTn>
                              </p:par>
                            </p:childTnLst>
                          </p:cTn>
                        </p:par>
                        <p:par>
                          <p:cTn id="46" fill="hold">
                            <p:stCondLst>
                              <p:cond delay="2250"/>
                            </p:stCondLst>
                            <p:childTnLst>
                              <p:par>
                                <p:cTn id="47" presetID="12" presetClass="entr" presetSubtype="4"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slide(fromBottom)">
                                      <p:cBhvr>
                                        <p:cTn id="49" dur="300"/>
                                        <p:tgtEl>
                                          <p:spTgt spid="27"/>
                                        </p:tgtEl>
                                      </p:cBhvr>
                                    </p:animEffect>
                                  </p:childTnLst>
                                </p:cTn>
                              </p:par>
                            </p:childTnLst>
                          </p:cTn>
                        </p:par>
                        <p:par>
                          <p:cTn id="50" fill="hold">
                            <p:stCondLst>
                              <p:cond delay="2750"/>
                            </p:stCondLst>
                            <p:childTnLst>
                              <p:par>
                                <p:cTn id="51" presetID="1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lide(fromBottom)">
                                      <p:cBhvr>
                                        <p:cTn id="53" dur="300"/>
                                        <p:tgtEl>
                                          <p:spTgt spid="40"/>
                                        </p:tgtEl>
                                      </p:cBhvr>
                                    </p:animEffect>
                                  </p:childTnLst>
                                </p:cTn>
                              </p:par>
                            </p:childTnLst>
                          </p:cTn>
                        </p:par>
                        <p:par>
                          <p:cTn id="54" fill="hold">
                            <p:stCondLst>
                              <p:cond delay="3250"/>
                            </p:stCondLst>
                            <p:childTnLst>
                              <p:par>
                                <p:cTn id="55" presetID="12" presetClass="entr" presetSubtype="4"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lide(fromBottom)">
                                      <p:cBhvr>
                                        <p:cTn id="57" dur="300"/>
                                        <p:tgtEl>
                                          <p:spTgt spid="23"/>
                                        </p:tgtEl>
                                      </p:cBhvr>
                                    </p:animEffect>
                                  </p:childTnLst>
                                </p:cTn>
                              </p:par>
                            </p:childTnLst>
                          </p:cTn>
                        </p:par>
                        <p:par>
                          <p:cTn id="58" fill="hold">
                            <p:stCondLst>
                              <p:cond delay="3750"/>
                            </p:stCondLst>
                            <p:childTnLst>
                              <p:par>
                                <p:cTn id="59" presetID="12" presetClass="entr" presetSubtype="1"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slide(fromTop)">
                                      <p:cBhvr>
                                        <p:cTn id="61" dur="300"/>
                                        <p:tgtEl>
                                          <p:spTgt spid="34"/>
                                        </p:tgtEl>
                                      </p:cBhvr>
                                    </p:animEffect>
                                  </p:childTnLst>
                                </p:cTn>
                              </p:par>
                            </p:childTnLst>
                          </p:cTn>
                        </p:par>
                        <p:par>
                          <p:cTn id="62" fill="hold">
                            <p:stCondLst>
                              <p:cond delay="4250"/>
                            </p:stCondLst>
                            <p:childTnLst>
                              <p:par>
                                <p:cTn id="63" presetID="1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slide(fromTop)">
                                      <p:cBhvr>
                                        <p:cTn id="65" dur="300"/>
                                        <p:tgtEl>
                                          <p:spTgt spid="24"/>
                                        </p:tgtEl>
                                      </p:cBhvr>
                                    </p:animEffect>
                                  </p:childTnLst>
                                </p:cTn>
                              </p:par>
                            </p:childTnLst>
                          </p:cTn>
                        </p:par>
                        <p:par>
                          <p:cTn id="66" fill="hold">
                            <p:stCondLst>
                              <p:cond delay="4750"/>
                            </p:stCondLst>
                            <p:childTnLst>
                              <p:par>
                                <p:cTn id="67" presetID="12" presetClass="entr" presetSubtype="1"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slide(fromTop)">
                                      <p:cBhvr>
                                        <p:cTn id="69"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9" grpId="1" animBg="1"/>
      <p:bldP spid="12" grpId="0" animBg="1"/>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3" grpId="0" autoUpdateAnimBg="0"/>
      <p:bldP spid="24" grpId="0" autoUpdateAnimBg="0"/>
      <p:bldP spid="25" grpId="0" animBg="1"/>
      <p:bldP spid="2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起草背景</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7" name="图片 6" descr="图片1.png"/>
          <p:cNvPicPr>
            <a:picLocks noChangeAspect="1"/>
          </p:cNvPicPr>
          <p:nvPr/>
        </p:nvPicPr>
        <p:blipFill>
          <a:blip r:embed="rId2"/>
          <a:stretch>
            <a:fillRect/>
          </a:stretch>
        </p:blipFill>
        <p:spPr>
          <a:xfrm>
            <a:off x="873498" y="1455275"/>
            <a:ext cx="5701841" cy="4357718"/>
          </a:xfrm>
          <a:prstGeom prst="rect">
            <a:avLst/>
          </a:prstGeom>
          <a:effectLst>
            <a:softEdge rad="127000"/>
          </a:effectLst>
        </p:spPr>
      </p:pic>
      <p:sp>
        <p:nvSpPr>
          <p:cNvPr id="2" name="矩形 1"/>
          <p:cNvSpPr/>
          <p:nvPr/>
        </p:nvSpPr>
        <p:spPr>
          <a:xfrm>
            <a:off x="6913046" y="2295306"/>
            <a:ext cx="4401277" cy="2677656"/>
          </a:xfrm>
          <a:prstGeom prst="rect">
            <a:avLst/>
          </a:prstGeom>
        </p:spPr>
        <p:txBody>
          <a:bodyPr wrap="square">
            <a:spAutoFit/>
          </a:bodyPr>
          <a:lstStyle/>
          <a:p>
            <a:pPr algn="just" eaLnBrk="1" hangingPunct="1">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2015</a:t>
            </a:r>
            <a:r>
              <a:rPr lang="zh-CN" altLang="en-US" sz="2800" dirty="0">
                <a:solidFill>
                  <a:schemeClr val="bg1"/>
                </a:solidFill>
                <a:latin typeface="微软雅黑" panose="020B0503020204020204" pitchFamily="34" charset="-122"/>
                <a:ea typeface="微软雅黑" panose="020B0503020204020204" pitchFamily="34" charset="-122"/>
              </a:rPr>
              <a:t>年</a:t>
            </a:r>
            <a:r>
              <a:rPr lang="en-US" altLang="zh-CN" sz="2800" dirty="0">
                <a:solidFill>
                  <a:schemeClr val="bg1"/>
                </a:solidFill>
                <a:latin typeface="微软雅黑" panose="020B0503020204020204" pitchFamily="34" charset="-122"/>
                <a:ea typeface="微软雅黑" panose="020B0503020204020204" pitchFamily="34" charset="-122"/>
              </a:rPr>
              <a:t>4</a:t>
            </a:r>
            <a:r>
              <a:rPr lang="zh-CN" altLang="en-US" sz="2800" dirty="0">
                <a:solidFill>
                  <a:schemeClr val="bg1"/>
                </a:solidFill>
                <a:latin typeface="微软雅黑" panose="020B0503020204020204" pitchFamily="34" charset="-122"/>
                <a:ea typeface="微软雅黑" panose="020B0503020204020204" pitchFamily="34" charset="-122"/>
              </a:rPr>
              <a:t>月</a:t>
            </a:r>
            <a:r>
              <a:rPr lang="en-US" altLang="zh-CN" sz="2800" dirty="0">
                <a:solidFill>
                  <a:schemeClr val="bg1"/>
                </a:solidFill>
                <a:latin typeface="微软雅黑" panose="020B0503020204020204" pitchFamily="34" charset="-122"/>
                <a:ea typeface="微软雅黑" panose="020B0503020204020204" pitchFamily="34" charset="-122"/>
              </a:rPr>
              <a:t>1</a:t>
            </a:r>
            <a:r>
              <a:rPr lang="zh-CN" altLang="en-US" sz="2800" dirty="0" smtClean="0">
                <a:solidFill>
                  <a:schemeClr val="bg1"/>
                </a:solidFill>
                <a:latin typeface="微软雅黑" panose="020B0503020204020204" pitchFamily="34" charset="-122"/>
                <a:ea typeface="微软雅黑" panose="020B0503020204020204" pitchFamily="34" charset="-122"/>
              </a:rPr>
              <a:t>日</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习</a:t>
            </a:r>
            <a:r>
              <a:rPr lang="zh-CN" altLang="en-US" sz="2800" dirty="0">
                <a:solidFill>
                  <a:schemeClr val="bg1"/>
                </a:solidFill>
                <a:latin typeface="微软雅黑" panose="020B0503020204020204" pitchFamily="34" charset="-122"/>
                <a:ea typeface="微软雅黑" panose="020B0503020204020204" pitchFamily="34" charset="-122"/>
              </a:rPr>
              <a:t>近平主持召开中央全面深化改革领导小组第十一次会议，审议通过乡村教师支持计划。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Rectangle 43"/>
          <p:cNvSpPr/>
          <p:nvPr/>
        </p:nvSpPr>
        <p:spPr>
          <a:xfrm flipV="1">
            <a:off x="1946660" y="2109922"/>
            <a:ext cx="7848600" cy="17463"/>
          </a:xfrm>
          <a:prstGeom prst="rect">
            <a:avLst/>
          </a:prstGeom>
          <a:solidFill>
            <a:schemeClr val="bg2">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bg1"/>
              </a:solidFill>
              <a:ea typeface="微软雅黑" panose="020B0503020204020204" pitchFamily="34" charset="-122"/>
            </a:endParaRPr>
          </a:p>
        </p:txBody>
      </p:sp>
      <p:sp>
        <p:nvSpPr>
          <p:cNvPr id="20483" name="矩形 3"/>
          <p:cNvSpPr>
            <a:spLocks noChangeArrowheads="1"/>
          </p:cNvSpPr>
          <p:nvPr/>
        </p:nvSpPr>
        <p:spPr bwMode="auto">
          <a:xfrm>
            <a:off x="1473289" y="2360131"/>
            <a:ext cx="3010594" cy="707886"/>
          </a:xfrm>
          <a:prstGeom prst="rect">
            <a:avLst/>
          </a:prstGeom>
          <a:noFill/>
          <a:ln w="9525">
            <a:noFill/>
            <a:miter lim="800000"/>
          </a:ln>
        </p:spPr>
        <p:txBody>
          <a:bodyPr wrap="square">
            <a:spAutoFit/>
          </a:bodyPr>
          <a:lstStyle/>
          <a:p>
            <a:pPr algn="ctr">
              <a:lnSpc>
                <a:spcPts val="2400"/>
              </a:lnSpc>
            </a:pPr>
            <a:r>
              <a:rPr lang="zh-CN" altLang="en-US" sz="2000" dirty="0">
                <a:solidFill>
                  <a:schemeClr val="bg1"/>
                </a:solidFill>
                <a:latin typeface="黑体" panose="02010609060101010101" pitchFamily="49" charset="-122"/>
                <a:ea typeface="黑体" panose="02010609060101010101" pitchFamily="49" charset="-122"/>
              </a:rPr>
              <a:t>把现有优</a:t>
            </a:r>
            <a:r>
              <a:rPr lang="zh-CN" altLang="en-US" sz="2000" dirty="0" smtClean="0">
                <a:solidFill>
                  <a:schemeClr val="bg1"/>
                </a:solidFill>
                <a:latin typeface="黑体" panose="02010609060101010101" pitchFamily="49" charset="-122"/>
                <a:ea typeface="黑体" panose="02010609060101010101" pitchFamily="49" charset="-122"/>
              </a:rPr>
              <a:t>质</a:t>
            </a:r>
            <a:endParaRPr lang="en-US" altLang="zh-CN" sz="2000" dirty="0" smtClean="0">
              <a:solidFill>
                <a:schemeClr val="bg1"/>
              </a:solidFill>
              <a:latin typeface="黑体" panose="02010609060101010101" pitchFamily="49" charset="-122"/>
              <a:ea typeface="黑体" panose="02010609060101010101" pitchFamily="49" charset="-122"/>
            </a:endParaRPr>
          </a:p>
          <a:p>
            <a:pPr algn="ctr">
              <a:lnSpc>
                <a:spcPts val="2400"/>
              </a:lnSpc>
            </a:pPr>
            <a:r>
              <a:rPr lang="zh-CN" altLang="en-US" sz="2000" dirty="0" smtClean="0">
                <a:solidFill>
                  <a:schemeClr val="bg1"/>
                </a:solidFill>
                <a:latin typeface="黑体" panose="02010609060101010101" pitchFamily="49" charset="-122"/>
                <a:ea typeface="黑体" panose="02010609060101010101" pitchFamily="49" charset="-122"/>
              </a:rPr>
              <a:t>政</a:t>
            </a:r>
            <a:r>
              <a:rPr lang="zh-CN" altLang="en-US" sz="2000" dirty="0">
                <a:solidFill>
                  <a:schemeClr val="bg1"/>
                </a:solidFill>
                <a:latin typeface="黑体" panose="02010609060101010101" pitchFamily="49" charset="-122"/>
                <a:ea typeface="黑体" panose="02010609060101010101" pitchFamily="49" charset="-122"/>
              </a:rPr>
              <a:t>策聚焦乡村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900974" cy="627864"/>
          </a:xfrm>
          <a:prstGeom prst="rect">
            <a:avLst/>
          </a:prstGeom>
        </p:spPr>
        <p:txBody>
          <a:bodyPr wrap="none">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kumimoji="1" lang="zh-CN" altLang="en-US" sz="2400" spc="200" dirty="0">
                <a:solidFill>
                  <a:schemeClr val="bg1"/>
                </a:solidFill>
                <a:latin typeface="微软雅黑" panose="020B0503020204020204" pitchFamily="34" charset="-122"/>
                <a:ea typeface="微软雅黑" panose="020B0503020204020204" pitchFamily="34" charset="-122"/>
              </a:rPr>
              <a:t>起草原则</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0487" name="矩形 7"/>
          <p:cNvSpPr>
            <a:spLocks noChangeArrowheads="1"/>
          </p:cNvSpPr>
          <p:nvPr/>
        </p:nvSpPr>
        <p:spPr bwMode="auto">
          <a:xfrm>
            <a:off x="5089552" y="2367522"/>
            <a:ext cx="1723549" cy="707886"/>
          </a:xfrm>
          <a:prstGeom prst="rect">
            <a:avLst/>
          </a:prstGeom>
          <a:noFill/>
          <a:ln w="9525">
            <a:noFill/>
            <a:miter lim="800000"/>
          </a:ln>
        </p:spPr>
        <p:txBody>
          <a:bodyPr wrap="none">
            <a:spAutoFit/>
          </a:bodyPr>
          <a:lstStyle/>
          <a:p>
            <a:pPr algn="ctr">
              <a:lnSpc>
                <a:spcPts val="2400"/>
              </a:lnSpc>
            </a:pPr>
            <a:r>
              <a:rPr lang="zh-CN" altLang="en-US" sz="2000" dirty="0">
                <a:solidFill>
                  <a:schemeClr val="bg1"/>
                </a:solidFill>
                <a:latin typeface="黑体" panose="02010609060101010101" pitchFamily="49" charset="-122"/>
                <a:ea typeface="黑体" panose="02010609060101010101" pitchFamily="49" charset="-122"/>
              </a:rPr>
              <a:t>向有关部委</a:t>
            </a:r>
            <a:endParaRPr lang="en-US" altLang="zh-CN" sz="2000" dirty="0">
              <a:solidFill>
                <a:schemeClr val="bg1"/>
              </a:solidFill>
              <a:latin typeface="黑体" panose="02010609060101010101" pitchFamily="49" charset="-122"/>
              <a:ea typeface="黑体" panose="02010609060101010101" pitchFamily="49" charset="-122"/>
            </a:endParaRPr>
          </a:p>
          <a:p>
            <a:pPr algn="ctr">
              <a:lnSpc>
                <a:spcPts val="2400"/>
              </a:lnSpc>
            </a:pPr>
            <a:r>
              <a:rPr lang="zh-CN" altLang="en-US" sz="2000" dirty="0">
                <a:solidFill>
                  <a:schemeClr val="bg1"/>
                </a:solidFill>
                <a:latin typeface="黑体" panose="02010609060101010101" pitchFamily="49" charset="-122"/>
                <a:ea typeface="黑体" panose="02010609060101010101" pitchFamily="49" charset="-122"/>
              </a:rPr>
              <a:t>争取更多支持</a:t>
            </a:r>
            <a:endParaRPr lang="zh-CN" altLang="en-US" sz="2000" dirty="0">
              <a:solidFill>
                <a:schemeClr val="bg1"/>
              </a:solidFill>
              <a:latin typeface="黑体" panose="02010609060101010101" pitchFamily="49" charset="-122"/>
              <a:ea typeface="黑体" panose="02010609060101010101" pitchFamily="49" charset="-122"/>
            </a:endParaRPr>
          </a:p>
        </p:txBody>
      </p:sp>
      <p:sp>
        <p:nvSpPr>
          <p:cNvPr id="20488" name="矩形 8"/>
          <p:cNvSpPr>
            <a:spLocks noChangeArrowheads="1"/>
          </p:cNvSpPr>
          <p:nvPr/>
        </p:nvSpPr>
        <p:spPr bwMode="auto">
          <a:xfrm>
            <a:off x="8070344" y="2367521"/>
            <a:ext cx="1980029" cy="707886"/>
          </a:xfrm>
          <a:prstGeom prst="rect">
            <a:avLst/>
          </a:prstGeom>
          <a:noFill/>
          <a:ln w="9525">
            <a:noFill/>
            <a:miter lim="800000"/>
          </a:ln>
        </p:spPr>
        <p:txBody>
          <a:bodyPr wrap="none">
            <a:spAutoFit/>
          </a:bodyPr>
          <a:lstStyle/>
          <a:p>
            <a:pPr algn="ctr" eaLnBrk="0" hangingPunct="0">
              <a:lnSpc>
                <a:spcPts val="2400"/>
              </a:lnSpc>
              <a:defRPr/>
            </a:pPr>
            <a:r>
              <a:rPr lang="zh-CN" altLang="en-US" sz="2000" dirty="0">
                <a:solidFill>
                  <a:schemeClr val="bg1"/>
                </a:solidFill>
                <a:latin typeface="黑体" panose="02010609060101010101" pitchFamily="49" charset="-122"/>
                <a:ea typeface="黑体" panose="02010609060101010101" pitchFamily="49" charset="-122"/>
              </a:rPr>
              <a:t>将地方成</a:t>
            </a:r>
            <a:r>
              <a:rPr lang="zh-CN" altLang="en-US" sz="2000" dirty="0" smtClean="0">
                <a:solidFill>
                  <a:schemeClr val="bg1"/>
                </a:solidFill>
                <a:latin typeface="黑体" panose="02010609060101010101" pitchFamily="49" charset="-122"/>
                <a:ea typeface="黑体" panose="02010609060101010101" pitchFamily="49" charset="-122"/>
              </a:rPr>
              <a:t>熟做法</a:t>
            </a:r>
            <a:endParaRPr lang="en-US" altLang="zh-CN" sz="2000" dirty="0" smtClean="0">
              <a:solidFill>
                <a:schemeClr val="bg1"/>
              </a:solidFill>
              <a:latin typeface="黑体" panose="02010609060101010101" pitchFamily="49" charset="-122"/>
              <a:ea typeface="黑体" panose="02010609060101010101" pitchFamily="49" charset="-122"/>
            </a:endParaRPr>
          </a:p>
          <a:p>
            <a:pPr algn="ctr" eaLnBrk="0" hangingPunct="0">
              <a:lnSpc>
                <a:spcPts val="2400"/>
              </a:lnSpc>
              <a:defRPr/>
            </a:pPr>
            <a:r>
              <a:rPr lang="zh-CN" altLang="en-US" sz="2000" dirty="0" smtClean="0">
                <a:solidFill>
                  <a:schemeClr val="bg1"/>
                </a:solidFill>
                <a:latin typeface="黑体" panose="02010609060101010101" pitchFamily="49" charset="-122"/>
                <a:ea typeface="黑体" panose="02010609060101010101" pitchFamily="49" charset="-122"/>
              </a:rPr>
              <a:t>上</a:t>
            </a:r>
            <a:r>
              <a:rPr lang="zh-CN" altLang="en-US" sz="2000" dirty="0">
                <a:solidFill>
                  <a:schemeClr val="bg1"/>
                </a:solidFill>
                <a:latin typeface="黑体" panose="02010609060101010101" pitchFamily="49" charset="-122"/>
                <a:ea typeface="黑体" panose="02010609060101010101" pitchFamily="49" charset="-122"/>
              </a:rPr>
              <a:t>升为国家政策</a:t>
            </a:r>
            <a:endParaRPr lang="zh-CN" altLang="en-US" sz="2000" dirty="0">
              <a:solidFill>
                <a:schemeClr val="bg1"/>
              </a:solidFill>
              <a:latin typeface="黑体" panose="02010609060101010101" pitchFamily="49" charset="-122"/>
              <a:ea typeface="黑体" panose="02010609060101010101" pitchFamily="49" charset="-122"/>
            </a:endParaRPr>
          </a:p>
        </p:txBody>
      </p:sp>
      <p:grpSp>
        <p:nvGrpSpPr>
          <p:cNvPr id="10" name="Group 22"/>
          <p:cNvGrpSpPr/>
          <p:nvPr/>
        </p:nvGrpSpPr>
        <p:grpSpPr>
          <a:xfrm>
            <a:off x="2724773" y="2013270"/>
            <a:ext cx="216000" cy="216000"/>
            <a:chOff x="2495600" y="3102417"/>
            <a:chExt cx="646764" cy="648072"/>
          </a:xfrm>
          <a:solidFill>
            <a:schemeClr val="bg2">
              <a:lumMod val="75000"/>
              <a:alpha val="64000"/>
            </a:schemeClr>
          </a:solidFill>
        </p:grpSpPr>
        <p:grpSp>
          <p:nvGrpSpPr>
            <p:cNvPr id="11" name="组合 79"/>
            <p:cNvGrpSpPr/>
            <p:nvPr/>
          </p:nvGrpSpPr>
          <p:grpSpPr bwMode="auto">
            <a:xfrm>
              <a:off x="2495600" y="3102417"/>
              <a:ext cx="646764" cy="648072"/>
              <a:chOff x="6379729" y="2488774"/>
              <a:chExt cx="2513016" cy="2513016"/>
            </a:xfrm>
            <a:grpFill/>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12" name="椭圆 80"/>
            <p:cNvSpPr/>
            <p:nvPr/>
          </p:nvSpPr>
          <p:spPr bwMode="auto">
            <a:xfrm>
              <a:off x="2631544" y="3238636"/>
              <a:ext cx="374874" cy="375634"/>
            </a:xfrm>
            <a:prstGeom prst="ellipse">
              <a:avLst/>
            </a:prstGeom>
            <a:gr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15" name="Teardrop 44"/>
          <p:cNvSpPr/>
          <p:nvPr/>
        </p:nvSpPr>
        <p:spPr>
          <a:xfrm rot="8228570">
            <a:off x="2472125" y="1073285"/>
            <a:ext cx="720725" cy="720725"/>
          </a:xfrm>
          <a:prstGeom prst="teardrop">
            <a:avLst/>
          </a:prstGeom>
          <a:solidFill>
            <a:schemeClr val="bg2">
              <a:lumMod val="75000"/>
              <a:alpha val="4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ea typeface="微软雅黑" panose="020B0503020204020204" pitchFamily="34" charset="-122"/>
            </a:endParaRPr>
          </a:p>
        </p:txBody>
      </p:sp>
      <p:grpSp>
        <p:nvGrpSpPr>
          <p:cNvPr id="16" name="Group 22"/>
          <p:cNvGrpSpPr/>
          <p:nvPr/>
        </p:nvGrpSpPr>
        <p:grpSpPr>
          <a:xfrm>
            <a:off x="5838566" y="2027596"/>
            <a:ext cx="216000" cy="216000"/>
            <a:chOff x="2495600" y="3102417"/>
            <a:chExt cx="646764" cy="648072"/>
          </a:xfrm>
          <a:solidFill>
            <a:schemeClr val="bg2">
              <a:lumMod val="75000"/>
              <a:alpha val="64000"/>
            </a:schemeClr>
          </a:solidFill>
        </p:grpSpPr>
        <p:grpSp>
          <p:nvGrpSpPr>
            <p:cNvPr id="17" name="组合 79"/>
            <p:cNvGrpSpPr/>
            <p:nvPr/>
          </p:nvGrpSpPr>
          <p:grpSpPr bwMode="auto">
            <a:xfrm>
              <a:off x="2495600" y="3102417"/>
              <a:ext cx="646764" cy="648072"/>
              <a:chOff x="6379729" y="2488774"/>
              <a:chExt cx="2513016" cy="2513016"/>
            </a:xfrm>
            <a:grpFill/>
          </p:grpSpPr>
          <p:sp>
            <p:nvSpPr>
              <p:cNvPr id="1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18" name="椭圆 80"/>
            <p:cNvSpPr/>
            <p:nvPr/>
          </p:nvSpPr>
          <p:spPr bwMode="auto">
            <a:xfrm>
              <a:off x="2631544" y="3238636"/>
              <a:ext cx="374874" cy="375634"/>
            </a:xfrm>
            <a:prstGeom prst="ellipse">
              <a:avLst/>
            </a:prstGeom>
            <a:gr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21" name="Teardrop 44"/>
          <p:cNvSpPr/>
          <p:nvPr/>
        </p:nvSpPr>
        <p:spPr>
          <a:xfrm rot="8228570">
            <a:off x="5586800" y="1087572"/>
            <a:ext cx="719137" cy="720725"/>
          </a:xfrm>
          <a:prstGeom prst="teardrop">
            <a:avLst/>
          </a:prstGeom>
          <a:solidFill>
            <a:schemeClr val="bg2">
              <a:lumMod val="75000"/>
              <a:alpha val="4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ea typeface="微软雅黑" panose="020B0503020204020204" pitchFamily="34" charset="-122"/>
            </a:endParaRPr>
          </a:p>
        </p:txBody>
      </p:sp>
      <p:grpSp>
        <p:nvGrpSpPr>
          <p:cNvPr id="22" name="Group 22"/>
          <p:cNvGrpSpPr/>
          <p:nvPr/>
        </p:nvGrpSpPr>
        <p:grpSpPr>
          <a:xfrm>
            <a:off x="8806546" y="2013269"/>
            <a:ext cx="216000" cy="216000"/>
            <a:chOff x="2495600" y="3102417"/>
            <a:chExt cx="646764" cy="648072"/>
          </a:xfrm>
          <a:solidFill>
            <a:schemeClr val="bg2">
              <a:lumMod val="75000"/>
              <a:alpha val="64000"/>
            </a:schemeClr>
          </a:solidFill>
        </p:grpSpPr>
        <p:grpSp>
          <p:nvGrpSpPr>
            <p:cNvPr id="23" name="组合 79"/>
            <p:cNvGrpSpPr/>
            <p:nvPr/>
          </p:nvGrpSpPr>
          <p:grpSpPr bwMode="auto">
            <a:xfrm>
              <a:off x="2495600" y="3102417"/>
              <a:ext cx="646764" cy="648072"/>
              <a:chOff x="6379729" y="2488774"/>
              <a:chExt cx="2513016" cy="2513016"/>
            </a:xfrm>
            <a:grpFill/>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24" name="椭圆 80"/>
            <p:cNvSpPr/>
            <p:nvPr/>
          </p:nvSpPr>
          <p:spPr bwMode="auto">
            <a:xfrm>
              <a:off x="2631544" y="3238636"/>
              <a:ext cx="374874" cy="375634"/>
            </a:xfrm>
            <a:prstGeom prst="ellipse">
              <a:avLst/>
            </a:prstGeom>
            <a:gr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chemeClr val="bg1"/>
                </a:solidFill>
                <a:latin typeface="微软雅黑" panose="020B0503020204020204" pitchFamily="34" charset="-122"/>
                <a:ea typeface="微软雅黑" panose="020B0503020204020204" pitchFamily="34" charset="-122"/>
              </a:endParaRPr>
            </a:p>
          </p:txBody>
        </p:sp>
      </p:grpSp>
      <p:sp>
        <p:nvSpPr>
          <p:cNvPr id="27" name="Teardrop 44"/>
          <p:cNvSpPr/>
          <p:nvPr/>
        </p:nvSpPr>
        <p:spPr>
          <a:xfrm rot="8228570">
            <a:off x="8553837" y="1073285"/>
            <a:ext cx="720725" cy="720725"/>
          </a:xfrm>
          <a:prstGeom prst="teardrop">
            <a:avLst/>
          </a:prstGeom>
          <a:solidFill>
            <a:schemeClr val="bg2">
              <a:lumMod val="75000"/>
              <a:alpha val="4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ea typeface="微软雅黑" panose="020B0503020204020204" pitchFamily="34" charset="-122"/>
            </a:endParaRPr>
          </a:p>
        </p:txBody>
      </p:sp>
      <p:sp>
        <p:nvSpPr>
          <p:cNvPr id="30" name="椭圆 4"/>
          <p:cNvSpPr>
            <a:spLocks noChangeArrowheads="1"/>
          </p:cNvSpPr>
          <p:nvPr/>
        </p:nvSpPr>
        <p:spPr bwMode="auto">
          <a:xfrm>
            <a:off x="1204030" y="3737023"/>
            <a:ext cx="277661" cy="282570"/>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31" name="椭圆 4"/>
          <p:cNvSpPr>
            <a:spLocks noChangeArrowheads="1"/>
          </p:cNvSpPr>
          <p:nvPr/>
        </p:nvSpPr>
        <p:spPr bwMode="auto">
          <a:xfrm>
            <a:off x="1184389" y="3416353"/>
            <a:ext cx="277661" cy="282570"/>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32" name="椭圆 4"/>
          <p:cNvSpPr>
            <a:spLocks noChangeArrowheads="1"/>
          </p:cNvSpPr>
          <p:nvPr/>
        </p:nvSpPr>
        <p:spPr bwMode="auto">
          <a:xfrm>
            <a:off x="1184389" y="4057693"/>
            <a:ext cx="277661" cy="282570"/>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37" name="TextBox 14"/>
          <p:cNvSpPr txBox="1"/>
          <p:nvPr/>
        </p:nvSpPr>
        <p:spPr>
          <a:xfrm>
            <a:off x="1572619" y="3508869"/>
            <a:ext cx="9962041" cy="2332946"/>
          </a:xfrm>
          <a:prstGeom prst="rect">
            <a:avLst/>
          </a:prstGeom>
          <a:noFill/>
        </p:spPr>
        <p:txBody>
          <a:bodyPr wrap="square" rtlCol="0">
            <a:spAutoFit/>
          </a:bodyPr>
          <a:lstStyle/>
          <a:p>
            <a:pPr>
              <a:lnSpc>
                <a:spcPct val="130000"/>
              </a:lnSpc>
            </a:pPr>
            <a:r>
              <a:rPr lang="zh-CN" altLang="zh-CN" sz="2800" dirty="0">
                <a:solidFill>
                  <a:schemeClr val="bg1"/>
                </a:solidFill>
                <a:latin typeface="微软雅黑" panose="020B0503020204020204" pitchFamily="34" charset="-122"/>
                <a:ea typeface="微软雅黑" panose="020B0503020204020204" pitchFamily="34" charset="-122"/>
              </a:rPr>
              <a:t>集中现有优质政策，如特岗计划、国培计划、集中连片特困地区乡村教师生活补助政策、（县）区域内义务教育学校校长教师交流轮岗政策、城乡统一的中小学教职工编制标准等，全部聚焦乡村，全方位、立体式、集群化支持乡村教师队伍建设。</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566901" y="3175846"/>
            <a:ext cx="9518175" cy="2243050"/>
          </a:xfrm>
          <a:prstGeom prst="rect">
            <a:avLst/>
          </a:prstGeom>
        </p:spPr>
        <p:txBody>
          <a:bodyPr wrap="square">
            <a:spAutoFit/>
          </a:bodyPr>
          <a:lstStyle/>
          <a:p>
            <a:pPr algn="just">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加强沟通、艰苦协调、反复争取，努力争取相关部委更多支持。如扩大特岗计划实施规模范围，范围从国贫县扩大到省贫县，提高工资补助标准；鼓励和吸引城镇退休教师到乡村教师支教讲学，中央财政给予支持；改革乡村教师评审标准；建立乡村教师荣誉制度等。</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462050" y="3948154"/>
            <a:ext cx="9943599" cy="1815882"/>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地方的成熟经验做法，是我们实现政策创新的源泉，是我们研制</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计划</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的基础。如湖北等地由省级政府统筹规划，统一选拔教师补充机制的经验；各地实行免费师范生教育方面的经验；</a:t>
            </a:r>
            <a:r>
              <a:rPr lang="zh-CN" altLang="zh-CN" sz="2800" dirty="0">
                <a:solidFill>
                  <a:schemeClr val="bg1"/>
                </a:solidFill>
                <a:latin typeface="微软雅黑" panose="020B0503020204020204" pitchFamily="34" charset="-122"/>
                <a:ea typeface="微软雅黑" panose="020B0503020204020204" pitchFamily="34" charset="-122"/>
              </a:rPr>
              <a:t>职称（职务）评审</a:t>
            </a:r>
            <a:r>
              <a:rPr lang="zh-CN" altLang="en-US" sz="2800" dirty="0">
                <a:solidFill>
                  <a:schemeClr val="bg1"/>
                </a:solidFill>
                <a:latin typeface="微软雅黑" panose="020B0503020204020204" pitchFamily="34" charset="-122"/>
                <a:ea typeface="微软雅黑" panose="020B0503020204020204" pitchFamily="34" charset="-122"/>
              </a:rPr>
              <a:t>改革</a:t>
            </a:r>
            <a:r>
              <a:rPr lang="zh-CN" altLang="zh-CN" sz="2800" dirty="0">
                <a:solidFill>
                  <a:schemeClr val="bg1"/>
                </a:solidFill>
                <a:latin typeface="微软雅黑" panose="020B0503020204020204" pitchFamily="34" charset="-122"/>
                <a:ea typeface="微软雅黑" panose="020B0503020204020204" pitchFamily="34" charset="-122"/>
              </a:rPr>
              <a:t>试点经验等。</a:t>
            </a:r>
            <a:endParaRPr lang="zh-CN" altLang="en-US" sz="2800" dirty="0">
              <a:solidFill>
                <a:schemeClr val="bg1"/>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fade">
                                      <p:cBhvr>
                                        <p:cTn id="15" dur="500"/>
                                        <p:tgtEl>
                                          <p:spTgt spid="20483"/>
                                        </p:tgtEl>
                                      </p:cBhvr>
                                    </p:animEffect>
                                    <p:anim calcmode="lin" valueType="num">
                                      <p:cBhvr>
                                        <p:cTn id="16" dur="500" fill="hold"/>
                                        <p:tgtEl>
                                          <p:spTgt spid="20483"/>
                                        </p:tgtEl>
                                        <p:attrNameLst>
                                          <p:attrName>ppt_x</p:attrName>
                                        </p:attrNameLst>
                                      </p:cBhvr>
                                      <p:tavLst>
                                        <p:tav tm="0">
                                          <p:val>
                                            <p:strVal val="#ppt_x"/>
                                          </p:val>
                                        </p:tav>
                                        <p:tav tm="100000">
                                          <p:val>
                                            <p:strVal val="#ppt_x"/>
                                          </p:val>
                                        </p:tav>
                                      </p:tavLst>
                                    </p:anim>
                                    <p:anim calcmode="lin" valueType="num">
                                      <p:cBhvr>
                                        <p:cTn id="17" dur="500" fill="hold"/>
                                        <p:tgtEl>
                                          <p:spTgt spid="20483"/>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strVal val="#ppt_x"/>
                                          </p:val>
                                        </p:tav>
                                        <p:tav tm="100000">
                                          <p:val>
                                            <p:strVal val="#ppt_x"/>
                                          </p:val>
                                        </p:tav>
                                      </p:tavLst>
                                    </p:anim>
                                    <p:anim calcmode="lin" valueType="num">
                                      <p:cBhvr>
                                        <p:cTn id="30"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37"/>
                                        </p:tgtEl>
                                      </p:cBhvr>
                                    </p:animEffect>
                                    <p:anim calcmode="lin" valueType="num">
                                      <p:cBhvr>
                                        <p:cTn id="35" dur="1000"/>
                                        <p:tgtEl>
                                          <p:spTgt spid="37"/>
                                        </p:tgtEl>
                                        <p:attrNameLst>
                                          <p:attrName>ppt_x</p:attrName>
                                        </p:attrNameLst>
                                      </p:cBhvr>
                                      <p:tavLst>
                                        <p:tav tm="0">
                                          <p:val>
                                            <p:strVal val="ppt_x"/>
                                          </p:val>
                                        </p:tav>
                                        <p:tav tm="100000">
                                          <p:val>
                                            <p:strVal val="ppt_x"/>
                                          </p:val>
                                        </p:tav>
                                      </p:tavLst>
                                    </p:anim>
                                    <p:anim calcmode="lin" valueType="num">
                                      <p:cBhvr>
                                        <p:cTn id="36" dur="1000"/>
                                        <p:tgtEl>
                                          <p:spTgt spid="37"/>
                                        </p:tgtEl>
                                        <p:attrNameLst>
                                          <p:attrName>ppt_y</p:attrName>
                                        </p:attrNameLst>
                                      </p:cBhvr>
                                      <p:tavLst>
                                        <p:tav tm="0">
                                          <p:val>
                                            <p:strVal val="ppt_y"/>
                                          </p:val>
                                        </p:tav>
                                        <p:tav tm="100000">
                                          <p:val>
                                            <p:strVal val="ppt_y+.1"/>
                                          </p:val>
                                        </p:tav>
                                      </p:tavLst>
                                    </p:anim>
                                    <p:set>
                                      <p:cBhvr>
                                        <p:cTn id="37" dur="1" fill="hold">
                                          <p:stCondLst>
                                            <p:cond delay="999"/>
                                          </p:stCondLst>
                                        </p:cTn>
                                        <p:tgtEl>
                                          <p:spTgt spid="37"/>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30"/>
                                        </p:tgtEl>
                                      </p:cBhvr>
                                    </p:animEffect>
                                    <p:anim calcmode="lin" valueType="num">
                                      <p:cBhvr>
                                        <p:cTn id="40" dur="1000"/>
                                        <p:tgtEl>
                                          <p:spTgt spid="30"/>
                                        </p:tgtEl>
                                        <p:attrNameLst>
                                          <p:attrName>ppt_x</p:attrName>
                                        </p:attrNameLst>
                                      </p:cBhvr>
                                      <p:tavLst>
                                        <p:tav tm="0">
                                          <p:val>
                                            <p:strVal val="ppt_x"/>
                                          </p:val>
                                        </p:tav>
                                        <p:tav tm="100000">
                                          <p:val>
                                            <p:strVal val="ppt_x"/>
                                          </p:val>
                                        </p:tav>
                                      </p:tavLst>
                                    </p:anim>
                                    <p:anim calcmode="lin" valueType="num">
                                      <p:cBhvr>
                                        <p:cTn id="41" dur="1000"/>
                                        <p:tgtEl>
                                          <p:spTgt spid="30"/>
                                        </p:tgtEl>
                                        <p:attrNameLst>
                                          <p:attrName>ppt_y</p:attrName>
                                        </p:attrNameLst>
                                      </p:cBhvr>
                                      <p:tavLst>
                                        <p:tav tm="0">
                                          <p:val>
                                            <p:strVal val="ppt_y"/>
                                          </p:val>
                                        </p:tav>
                                        <p:tav tm="100000">
                                          <p:val>
                                            <p:strVal val="ppt_y+.1"/>
                                          </p:val>
                                        </p:tav>
                                      </p:tavLst>
                                    </p:anim>
                                    <p:set>
                                      <p:cBhvr>
                                        <p:cTn id="42" dur="1" fill="hold">
                                          <p:stCondLst>
                                            <p:cond delay="999"/>
                                          </p:stCondLst>
                                        </p:cTn>
                                        <p:tgtEl>
                                          <p:spTgt spid="30"/>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0487"/>
                                        </p:tgtEl>
                                        <p:attrNameLst>
                                          <p:attrName>style.visibility</p:attrName>
                                        </p:attrNameLst>
                                      </p:cBhvr>
                                      <p:to>
                                        <p:strVal val="visible"/>
                                      </p:to>
                                    </p:set>
                                    <p:animEffect transition="in" filter="fade">
                                      <p:cBhvr>
                                        <p:cTn id="51" dur="500"/>
                                        <p:tgtEl>
                                          <p:spTgt spid="20487"/>
                                        </p:tgtEl>
                                      </p:cBhvr>
                                    </p:animEffect>
                                    <p:anim calcmode="lin" valueType="num">
                                      <p:cBhvr>
                                        <p:cTn id="52" dur="500" fill="hold"/>
                                        <p:tgtEl>
                                          <p:spTgt spid="20487"/>
                                        </p:tgtEl>
                                        <p:attrNameLst>
                                          <p:attrName>ppt_x</p:attrName>
                                        </p:attrNameLst>
                                      </p:cBhvr>
                                      <p:tavLst>
                                        <p:tav tm="0">
                                          <p:val>
                                            <p:strVal val="#ppt_x"/>
                                          </p:val>
                                        </p:tav>
                                        <p:tav tm="100000">
                                          <p:val>
                                            <p:strVal val="#ppt_x"/>
                                          </p:val>
                                        </p:tav>
                                      </p:tavLst>
                                    </p:anim>
                                    <p:anim calcmode="lin" valueType="num">
                                      <p:cBhvr>
                                        <p:cTn id="53" dur="500" fill="hold"/>
                                        <p:tgtEl>
                                          <p:spTgt spid="20487"/>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anim calcmode="lin" valueType="num">
                                      <p:cBhvr>
                                        <p:cTn id="60" dur="500" fill="hold"/>
                                        <p:tgtEl>
                                          <p:spTgt spid="2"/>
                                        </p:tgtEl>
                                        <p:attrNameLst>
                                          <p:attrName>ppt_x</p:attrName>
                                        </p:attrNameLst>
                                      </p:cBhvr>
                                      <p:tavLst>
                                        <p:tav tm="0">
                                          <p:val>
                                            <p:strVal val="#ppt_x"/>
                                          </p:val>
                                        </p:tav>
                                        <p:tav tm="100000">
                                          <p:val>
                                            <p:strVal val="#ppt_x"/>
                                          </p:val>
                                        </p:tav>
                                      </p:tavLst>
                                    </p:anim>
                                    <p:anim calcmode="lin" valueType="num">
                                      <p:cBhvr>
                                        <p:cTn id="61" dur="500" fill="hold"/>
                                        <p:tgtEl>
                                          <p:spTgt spid="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strVal val="#ppt_x"/>
                                          </p:val>
                                        </p:tav>
                                        <p:tav tm="100000">
                                          <p:val>
                                            <p:strVal val="#ppt_x"/>
                                          </p:val>
                                        </p:tav>
                                      </p:tavLst>
                                    </p:anim>
                                    <p:anim calcmode="lin" valueType="num">
                                      <p:cBhvr>
                                        <p:cTn id="6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
                                        </p:tgtEl>
                                      </p:cBhvr>
                                    </p:animEffect>
                                    <p:anim calcmode="lin" valueType="num">
                                      <p:cBhvr>
                                        <p:cTn id="71" dur="1000"/>
                                        <p:tgtEl>
                                          <p:spTgt spid="2"/>
                                        </p:tgtEl>
                                        <p:attrNameLst>
                                          <p:attrName>ppt_x</p:attrName>
                                        </p:attrNameLst>
                                      </p:cBhvr>
                                      <p:tavLst>
                                        <p:tav tm="0">
                                          <p:val>
                                            <p:strVal val="ppt_x"/>
                                          </p:val>
                                        </p:tav>
                                        <p:tav tm="100000">
                                          <p:val>
                                            <p:strVal val="ppt_x"/>
                                          </p:val>
                                        </p:tav>
                                      </p:tavLst>
                                    </p:anim>
                                    <p:anim calcmode="lin" valueType="num">
                                      <p:cBhvr>
                                        <p:cTn id="72" dur="1000"/>
                                        <p:tgtEl>
                                          <p:spTgt spid="2"/>
                                        </p:tgtEl>
                                        <p:attrNameLst>
                                          <p:attrName>ppt_y</p:attrName>
                                        </p:attrNameLst>
                                      </p:cBhvr>
                                      <p:tavLst>
                                        <p:tav tm="0">
                                          <p:val>
                                            <p:strVal val="ppt_y"/>
                                          </p:val>
                                        </p:tav>
                                        <p:tav tm="100000">
                                          <p:val>
                                            <p:strVal val="ppt_y+.1"/>
                                          </p:val>
                                        </p:tav>
                                      </p:tavLst>
                                    </p:anim>
                                    <p:set>
                                      <p:cBhvr>
                                        <p:cTn id="73" dur="1" fill="hold">
                                          <p:stCondLst>
                                            <p:cond delay="999"/>
                                          </p:stCondLst>
                                        </p:cTn>
                                        <p:tgtEl>
                                          <p:spTgt spid="2"/>
                                        </p:tgtEl>
                                        <p:attrNameLst>
                                          <p:attrName>style.visibility</p:attrName>
                                        </p:attrNameLst>
                                      </p:cBhvr>
                                      <p:to>
                                        <p:strVal val="hidden"/>
                                      </p:to>
                                    </p:set>
                                  </p:childTnLst>
                                </p:cTn>
                              </p:par>
                              <p:par>
                                <p:cTn id="74" presetID="42" presetClass="exit" presetSubtype="0" fill="hold" grpId="1" nodeType="withEffect">
                                  <p:stCondLst>
                                    <p:cond delay="0"/>
                                  </p:stCondLst>
                                  <p:childTnLst>
                                    <p:animEffect transition="out" filter="fade">
                                      <p:cBhvr>
                                        <p:cTn id="75" dur="1000"/>
                                        <p:tgtEl>
                                          <p:spTgt spid="31"/>
                                        </p:tgtEl>
                                      </p:cBhvr>
                                    </p:animEffect>
                                    <p:anim calcmode="lin" valueType="num">
                                      <p:cBhvr>
                                        <p:cTn id="76" dur="1000"/>
                                        <p:tgtEl>
                                          <p:spTgt spid="31"/>
                                        </p:tgtEl>
                                        <p:attrNameLst>
                                          <p:attrName>ppt_x</p:attrName>
                                        </p:attrNameLst>
                                      </p:cBhvr>
                                      <p:tavLst>
                                        <p:tav tm="0">
                                          <p:val>
                                            <p:strVal val="ppt_x"/>
                                          </p:val>
                                        </p:tav>
                                        <p:tav tm="100000">
                                          <p:val>
                                            <p:strVal val="ppt_x"/>
                                          </p:val>
                                        </p:tav>
                                      </p:tavLst>
                                    </p:anim>
                                    <p:anim calcmode="lin" valueType="num">
                                      <p:cBhvr>
                                        <p:cTn id="77" dur="1000"/>
                                        <p:tgtEl>
                                          <p:spTgt spid="31"/>
                                        </p:tgtEl>
                                        <p:attrNameLst>
                                          <p:attrName>ppt_y</p:attrName>
                                        </p:attrNameLst>
                                      </p:cBhvr>
                                      <p:tavLst>
                                        <p:tav tm="0">
                                          <p:val>
                                            <p:strVal val="ppt_y"/>
                                          </p:val>
                                        </p:tav>
                                        <p:tav tm="100000">
                                          <p:val>
                                            <p:strVal val="ppt_y+.1"/>
                                          </p:val>
                                        </p:tav>
                                      </p:tavLst>
                                    </p:anim>
                                    <p:set>
                                      <p:cBhvr>
                                        <p:cTn id="78" dur="1" fill="hold">
                                          <p:stCondLst>
                                            <p:cond delay="999"/>
                                          </p:stCondLst>
                                        </p:cTn>
                                        <p:tgtEl>
                                          <p:spTgt spid="31"/>
                                        </p:tgtEl>
                                        <p:attrNameLst>
                                          <p:attrName>style.visibility</p:attrName>
                                        </p:attrNameLst>
                                      </p:cBhvr>
                                      <p:to>
                                        <p:strVal val="hidden"/>
                                      </p:to>
                                    </p:set>
                                  </p:childTnLst>
                                </p:cTn>
                              </p:par>
                            </p:childTnLst>
                          </p:cTn>
                        </p:par>
                        <p:par>
                          <p:cTn id="79" fill="hold">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anim calcmode="lin" valueType="num">
                                      <p:cBhvr>
                                        <p:cTn id="83" dur="500" fill="hold"/>
                                        <p:tgtEl>
                                          <p:spTgt spid="27"/>
                                        </p:tgtEl>
                                        <p:attrNameLst>
                                          <p:attrName>ppt_x</p:attrName>
                                        </p:attrNameLst>
                                      </p:cBhvr>
                                      <p:tavLst>
                                        <p:tav tm="0">
                                          <p:val>
                                            <p:strVal val="#ppt_x"/>
                                          </p:val>
                                        </p:tav>
                                        <p:tav tm="100000">
                                          <p:val>
                                            <p:strVal val="#ppt_x"/>
                                          </p:val>
                                        </p:tav>
                                      </p:tavLst>
                                    </p:anim>
                                    <p:anim calcmode="lin" valueType="num">
                                      <p:cBhvr>
                                        <p:cTn id="84" dur="500" fill="hold"/>
                                        <p:tgtEl>
                                          <p:spTgt spid="2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488"/>
                                        </p:tgtEl>
                                        <p:attrNameLst>
                                          <p:attrName>style.visibility</p:attrName>
                                        </p:attrNameLst>
                                      </p:cBhvr>
                                      <p:to>
                                        <p:strVal val="visible"/>
                                      </p:to>
                                    </p:set>
                                    <p:animEffect transition="in" filter="fade">
                                      <p:cBhvr>
                                        <p:cTn id="87" dur="500"/>
                                        <p:tgtEl>
                                          <p:spTgt spid="20488"/>
                                        </p:tgtEl>
                                      </p:cBhvr>
                                    </p:animEffect>
                                    <p:anim calcmode="lin" valueType="num">
                                      <p:cBhvr>
                                        <p:cTn id="88" dur="500" fill="hold"/>
                                        <p:tgtEl>
                                          <p:spTgt spid="20488"/>
                                        </p:tgtEl>
                                        <p:attrNameLst>
                                          <p:attrName>ppt_x</p:attrName>
                                        </p:attrNameLst>
                                      </p:cBhvr>
                                      <p:tavLst>
                                        <p:tav tm="0">
                                          <p:val>
                                            <p:strVal val="#ppt_x"/>
                                          </p:val>
                                        </p:tav>
                                        <p:tav tm="100000">
                                          <p:val>
                                            <p:strVal val="#ppt_x"/>
                                          </p:val>
                                        </p:tav>
                                      </p:tavLst>
                                    </p:anim>
                                    <p:anim calcmode="lin" valueType="num">
                                      <p:cBhvr>
                                        <p:cTn id="89" dur="500" fill="hold"/>
                                        <p:tgtEl>
                                          <p:spTgt spid="20488"/>
                                        </p:tgtEl>
                                        <p:attrNameLst>
                                          <p:attrName>ppt_y</p:attrName>
                                        </p:attrNameLst>
                                      </p:cBhvr>
                                      <p:tavLst>
                                        <p:tav tm="0">
                                          <p:val>
                                            <p:strVal val="#ppt_y-.1"/>
                                          </p:val>
                                        </p:tav>
                                        <p:tav tm="100000">
                                          <p:val>
                                            <p:strVal val="#ppt_y"/>
                                          </p:val>
                                        </p:tav>
                                      </p:tavLst>
                                    </p:anim>
                                  </p:childTnLst>
                                </p:cTn>
                              </p:par>
                              <p:par>
                                <p:cTn id="90" presetID="10"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anim calcmode="lin" valueType="num">
                                      <p:cBhvr>
                                        <p:cTn id="96" dur="500" fill="hold"/>
                                        <p:tgtEl>
                                          <p:spTgt spid="32"/>
                                        </p:tgtEl>
                                        <p:attrNameLst>
                                          <p:attrName>ppt_x</p:attrName>
                                        </p:attrNameLst>
                                      </p:cBhvr>
                                      <p:tavLst>
                                        <p:tav tm="0">
                                          <p:val>
                                            <p:strVal val="#ppt_x"/>
                                          </p:val>
                                        </p:tav>
                                        <p:tav tm="100000">
                                          <p:val>
                                            <p:strVal val="#ppt_x"/>
                                          </p:val>
                                        </p:tav>
                                      </p:tavLst>
                                    </p:anim>
                                    <p:anim calcmode="lin" valueType="num">
                                      <p:cBhvr>
                                        <p:cTn id="97" dur="500" fill="hold"/>
                                        <p:tgtEl>
                                          <p:spTgt spid="3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anim calcmode="lin" valueType="num">
                                      <p:cBhvr>
                                        <p:cTn id="101" dur="500" fill="hold"/>
                                        <p:tgtEl>
                                          <p:spTgt spid="4"/>
                                        </p:tgtEl>
                                        <p:attrNameLst>
                                          <p:attrName>ppt_x</p:attrName>
                                        </p:attrNameLst>
                                      </p:cBhvr>
                                      <p:tavLst>
                                        <p:tav tm="0">
                                          <p:val>
                                            <p:strVal val="#ppt_x"/>
                                          </p:val>
                                        </p:tav>
                                        <p:tav tm="100000">
                                          <p:val>
                                            <p:strVal val="#ppt_x"/>
                                          </p:val>
                                        </p:tav>
                                      </p:tavLst>
                                    </p:anim>
                                    <p:anim calcmode="lin" valueType="num">
                                      <p:cBhvr>
                                        <p:cTn id="10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3" grpId="0"/>
      <p:bldP spid="20487" grpId="0"/>
      <p:bldP spid="20488" grpId="0"/>
      <p:bldP spid="15" grpId="0" animBg="1"/>
      <p:bldP spid="21" grpId="0" animBg="1"/>
      <p:bldP spid="27" grpId="0" animBg="1"/>
      <p:bldP spid="30" grpId="0" animBg="1"/>
      <p:bldP spid="30" grpId="1" animBg="1"/>
      <p:bldP spid="31" grpId="0" animBg="1"/>
      <p:bldP spid="31" grpId="1" animBg="1"/>
      <p:bldP spid="32" grpId="0" animBg="1"/>
      <p:bldP spid="37" grpId="0"/>
      <p:bldP spid="37" grpId="1"/>
      <p:bldP spid="2" grpId="0"/>
      <p:bldP spid="2"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6721712" cy="627864"/>
          </a:xfrm>
          <a:prstGeom prst="rect">
            <a:avLst/>
          </a:prstGeom>
        </p:spPr>
        <p:txBody>
          <a:bodyPr wrap="none">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二</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的背景和提</a:t>
            </a:r>
            <a:r>
              <a:rPr lang="zh-CN" altLang="en-US" sz="2400" dirty="0" smtClean="0">
                <a:solidFill>
                  <a:schemeClr val="bg1"/>
                </a:solidFill>
                <a:latin typeface="微软雅黑" panose="020B0503020204020204" pitchFamily="34" charset="-122"/>
                <a:ea typeface="微软雅黑" panose="020B0503020204020204" pitchFamily="34" charset="-122"/>
              </a:rPr>
              <a:t>出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的意义</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33" name="Freeform 6"/>
          <p:cNvSpPr/>
          <p:nvPr/>
        </p:nvSpPr>
        <p:spPr bwMode="auto">
          <a:xfrm>
            <a:off x="682625" y="2990792"/>
            <a:ext cx="2485774" cy="1513561"/>
          </a:xfrm>
          <a:prstGeom prst="flowChartPreparation">
            <a:avLst/>
          </a:prstGeom>
          <a:solidFill>
            <a:schemeClr val="accent5">
              <a:lumMod val="50000"/>
              <a:alpha val="80000"/>
            </a:schemeClr>
          </a:solidFill>
          <a:ln>
            <a:noFill/>
          </a:ln>
          <a:effectLst>
            <a:outerShdw blurRad="254000" algn="ctr" rotWithShape="0">
              <a:srgbClr val="53D2FF">
                <a:alpha val="80000"/>
              </a:srgbClr>
            </a:outerShdw>
          </a:effectLst>
        </p:spPr>
        <p:txBody>
          <a:bodyPr vert="horz" wrap="square" lIns="91440" tIns="756000" rIns="91440" bIns="45720" numCol="1" anchor="t" anchorCtr="0" compatLnSpc="1"/>
          <a:lstStyle/>
          <a:p>
            <a:pPr>
              <a:lnSpc>
                <a:spcPts val="15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2994661" y="2990792"/>
            <a:ext cx="8488896" cy="0"/>
          </a:xfrm>
          <a:prstGeom prst="line">
            <a:avLst/>
          </a:prstGeom>
          <a:ln>
            <a:solidFill>
              <a:schemeClr val="tx2">
                <a:lumMod val="60000"/>
                <a:lumOff val="40000"/>
              </a:schemeClr>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2994661" y="4528815"/>
            <a:ext cx="8488896" cy="87252"/>
          </a:xfrm>
          <a:prstGeom prst="line">
            <a:avLst/>
          </a:prstGeom>
          <a:ln>
            <a:solidFill>
              <a:schemeClr val="tx2">
                <a:lumMod val="60000"/>
                <a:lumOff val="40000"/>
              </a:schemeClr>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9" name="TextBox 14"/>
          <p:cNvSpPr txBox="1"/>
          <p:nvPr/>
        </p:nvSpPr>
        <p:spPr>
          <a:xfrm>
            <a:off x="2761564" y="2027701"/>
            <a:ext cx="8586122" cy="471476"/>
          </a:xfrm>
          <a:prstGeom prst="rect">
            <a:avLst/>
          </a:prstGeom>
          <a:noFill/>
        </p:spPr>
        <p:txBody>
          <a:bodyPr wrap="square" rtlCol="0">
            <a:spAutoFit/>
          </a:bodyPr>
          <a:lstStyle/>
          <a:p>
            <a:pPr>
              <a:lnSpc>
                <a:spcPct val="130000"/>
              </a:lnSpc>
            </a:pPr>
            <a:r>
              <a:rPr lang="zh-CN" altLang="en-US" sz="2100" dirty="0">
                <a:solidFill>
                  <a:schemeClr val="bg1"/>
                </a:solidFill>
                <a:latin typeface="微软雅黑" panose="020B0503020204020204" pitchFamily="34" charset="-122"/>
                <a:ea typeface="微软雅黑" panose="020B0503020204020204" pitchFamily="34" charset="-122"/>
              </a:rPr>
              <a:t>是让每个乡村孩子接受公平的有质量的教育、促进教育公平的重要保障。</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40" name="TextBox 16"/>
          <p:cNvSpPr txBox="1"/>
          <p:nvPr/>
        </p:nvSpPr>
        <p:spPr>
          <a:xfrm>
            <a:off x="2881433" y="4897155"/>
            <a:ext cx="6881867" cy="519951"/>
          </a:xfrm>
          <a:prstGeom prst="rect">
            <a:avLst/>
          </a:prstGeom>
          <a:noFill/>
        </p:spPr>
        <p:txBody>
          <a:bodyPr wrap="square" rtlCol="0">
            <a:spAutoFit/>
          </a:bodyPr>
          <a:lstStyle/>
          <a:p>
            <a:pPr algn="just">
              <a:lnSpc>
                <a:spcPct val="150000"/>
              </a:lnSpc>
            </a:pPr>
            <a:r>
              <a:rPr lang="zh-CN" altLang="zh-CN" sz="2100" dirty="0" smtClean="0">
                <a:solidFill>
                  <a:schemeClr val="bg1"/>
                </a:solidFill>
                <a:latin typeface="微软雅黑" panose="020B0503020204020204" pitchFamily="34" charset="-122"/>
                <a:ea typeface="微软雅黑" panose="020B0503020204020204" pitchFamily="34" charset="-122"/>
              </a:rPr>
              <a:t>是推进减贫脱困、全面建成小康社会的重要举措。</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963335" y="3405364"/>
            <a:ext cx="2031326" cy="577081"/>
          </a:xfrm>
          <a:prstGeom prst="rect">
            <a:avLst/>
          </a:prstGeom>
        </p:spPr>
        <p:txBody>
          <a:bodyPr wrap="none">
            <a:spAutoFit/>
          </a:bodyPr>
          <a:lstStyle/>
          <a:p>
            <a:pPr algn="ctr">
              <a:lnSpc>
                <a:spcPct val="150000"/>
              </a:lnSpc>
            </a:pPr>
            <a:r>
              <a:rPr lang="zh-CN" altLang="en-US" sz="2400" dirty="0" smtClean="0">
                <a:solidFill>
                  <a:schemeClr val="bg1"/>
                </a:solidFill>
                <a:latin typeface="黑体" panose="02010609060101010101" pitchFamily="49" charset="-122"/>
                <a:ea typeface="黑体" panose="02010609060101010101" pitchFamily="49" charset="-122"/>
              </a:rPr>
              <a:t>实施</a:t>
            </a:r>
            <a:r>
              <a:rPr lang="en-US" altLang="zh-CN" sz="2400" dirty="0" smtClean="0">
                <a:solidFill>
                  <a:schemeClr val="bg1"/>
                </a:solidFill>
                <a:latin typeface="黑体" panose="02010609060101010101" pitchFamily="49" charset="-122"/>
                <a:ea typeface="黑体" panose="02010609060101010101" pitchFamily="49" charset="-122"/>
              </a:rPr>
              <a:t>《</a:t>
            </a:r>
            <a:r>
              <a:rPr lang="zh-CN" altLang="en-US" sz="2400" dirty="0" smtClean="0">
                <a:solidFill>
                  <a:schemeClr val="bg1"/>
                </a:solidFill>
                <a:latin typeface="黑体" panose="02010609060101010101" pitchFamily="49" charset="-122"/>
                <a:ea typeface="黑体" panose="02010609060101010101" pitchFamily="49" charset="-122"/>
              </a:rPr>
              <a:t>计划</a:t>
            </a:r>
            <a:r>
              <a:rPr lang="en-US" altLang="zh-CN" sz="2400" dirty="0" smtClean="0">
                <a:solidFill>
                  <a:schemeClr val="bg1"/>
                </a:solidFill>
                <a:latin typeface="黑体" panose="02010609060101010101" pitchFamily="49" charset="-122"/>
                <a:ea typeface="黑体" panose="02010609060101010101" pitchFamily="49"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338595" y="3535376"/>
            <a:ext cx="6917278" cy="415498"/>
          </a:xfrm>
          <a:prstGeom prst="rect">
            <a:avLst/>
          </a:prstGeom>
        </p:spPr>
        <p:txBody>
          <a:bodyPr wrap="none">
            <a:spAutoFit/>
          </a:bodyPr>
          <a:lstStyle/>
          <a:p>
            <a:r>
              <a:rPr lang="zh-CN" altLang="zh-CN" sz="2100" dirty="0">
                <a:solidFill>
                  <a:schemeClr val="bg1"/>
                </a:solidFill>
                <a:latin typeface="微软雅黑" panose="020B0503020204020204" pitchFamily="34" charset="-122"/>
                <a:ea typeface="微软雅黑" panose="020B0503020204020204" pitchFamily="34" charset="-122"/>
              </a:rPr>
              <a:t>是全面发展乡村教育、基本实现教育现代化的重要任务。</a:t>
            </a:r>
            <a:endParaRPr lang="zh-CN" altLang="en-US" sz="2100" dirty="0">
              <a:solidFill>
                <a:schemeClr val="bg1"/>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par>
                                <p:cTn id="22" presetID="22" presetClass="entr" presetSubtype="2"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500"/>
                                        <p:tgtEl>
                                          <p:spTgt spid="38"/>
                                        </p:tgtEl>
                                      </p:cBhvr>
                                    </p:animEffect>
                                  </p:childTnLst>
                                </p:cTn>
                              </p:par>
                              <p:par>
                                <p:cTn id="25" presetID="22" presetClass="entr" presetSubtype="8"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p:bldP spid="40" grpId="0"/>
      <p:bldP spid="4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文本框 11"/>
          <p:cNvSpPr txBox="1"/>
          <p:nvPr/>
        </p:nvSpPr>
        <p:spPr bwMode="auto">
          <a:xfrm>
            <a:off x="5081028" y="1297096"/>
            <a:ext cx="5035550" cy="584775"/>
          </a:xfrm>
          <a:prstGeom prst="rect">
            <a:avLst/>
          </a:prstGeom>
          <a:noFill/>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乡村</a:t>
            </a:r>
            <a:r>
              <a:rPr lang="zh-CN" altLang="en-US" sz="3200" dirty="0" smtClean="0">
                <a:solidFill>
                  <a:schemeClr val="bg1"/>
                </a:solidFill>
                <a:latin typeface="微软雅黑" panose="020B0503020204020204" pitchFamily="34" charset="-122"/>
                <a:ea typeface="微软雅黑" panose="020B0503020204020204" pitchFamily="34" charset="-122"/>
              </a:rPr>
              <a:t>教师现状</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13" name="文本框 12"/>
          <p:cNvSpPr txBox="1"/>
          <p:nvPr/>
        </p:nvSpPr>
        <p:spPr bwMode="auto">
          <a:xfrm>
            <a:off x="4871291" y="2362089"/>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的背景和提出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4871291" y="3520458"/>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的目标和举措</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bwMode="auto">
          <a:xfrm>
            <a:off x="4871291" y="4678827"/>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的要求和落实</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椭圆 4"/>
          <p:cNvSpPr>
            <a:spLocks noChangeArrowheads="1"/>
          </p:cNvSpPr>
          <p:nvPr/>
        </p:nvSpPr>
        <p:spPr bwMode="auto">
          <a:xfrm>
            <a:off x="4270935" y="1380616"/>
            <a:ext cx="465138" cy="452438"/>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8" name="椭圆 4"/>
          <p:cNvSpPr>
            <a:spLocks noChangeArrowheads="1"/>
          </p:cNvSpPr>
          <p:nvPr/>
        </p:nvSpPr>
        <p:spPr bwMode="auto">
          <a:xfrm>
            <a:off x="4287816" y="2495317"/>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9" name="椭圆 4"/>
          <p:cNvSpPr>
            <a:spLocks noChangeArrowheads="1"/>
          </p:cNvSpPr>
          <p:nvPr/>
        </p:nvSpPr>
        <p:spPr bwMode="auto">
          <a:xfrm>
            <a:off x="4270935" y="4744996"/>
            <a:ext cx="465138" cy="452437"/>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nvGrpSpPr>
          <p:cNvPr id="16" name="组合 15"/>
          <p:cNvGrpSpPr/>
          <p:nvPr/>
        </p:nvGrpSpPr>
        <p:grpSpPr>
          <a:xfrm>
            <a:off x="4270935" y="3589091"/>
            <a:ext cx="403472" cy="447508"/>
            <a:chOff x="7333759" y="1728478"/>
            <a:chExt cx="602966" cy="720250"/>
          </a:xfrm>
          <a:solidFill>
            <a:schemeClr val="bg2">
              <a:lumMod val="75000"/>
            </a:schemeClr>
          </a:solidFill>
        </p:grpSpPr>
        <p:sp>
          <p:nvSpPr>
            <p:cNvPr id="20" name="圆角矩形 86"/>
            <p:cNvSpPr>
              <a:spLocks noChangeArrowheads="1"/>
            </p:cNvSpPr>
            <p:nvPr/>
          </p:nvSpPr>
          <p:spPr bwMode="auto">
            <a:xfrm rot="18672400">
              <a:off x="7492469" y="1982866"/>
              <a:ext cx="138160" cy="455579"/>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2" name="圆角矩形 87"/>
            <p:cNvSpPr>
              <a:spLocks noChangeArrowheads="1"/>
            </p:cNvSpPr>
            <p:nvPr/>
          </p:nvSpPr>
          <p:spPr bwMode="auto">
            <a:xfrm rot="2291266">
              <a:off x="7798723" y="1728478"/>
              <a:ext cx="138002" cy="720250"/>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sp>
        <p:nvSpPr>
          <p:cNvPr id="23" name="矩形 22"/>
          <p:cNvSpPr/>
          <p:nvPr/>
        </p:nvSpPr>
        <p:spPr>
          <a:xfrm>
            <a:off x="2139556" y="1589483"/>
            <a:ext cx="861774" cy="3200400"/>
          </a:xfrm>
          <a:prstGeom prst="rect">
            <a:avLst/>
          </a:prstGeom>
          <a:ln>
            <a:solidFill>
              <a:schemeClr val="bg1">
                <a:alpha val="36000"/>
              </a:schemeClr>
            </a:solidFill>
          </a:ln>
        </p:spPr>
        <p:txBody>
          <a:bodyPr vert="eaVert">
            <a:spAutoFit/>
          </a:bodyPr>
          <a:lstStyle/>
          <a:p>
            <a:pPr algn="ctr" fontAlgn="auto">
              <a:spcBef>
                <a:spcPts val="0"/>
              </a:spcBef>
              <a:spcAft>
                <a:spcPts val="0"/>
              </a:spcAft>
              <a:defRPr/>
            </a:pPr>
            <a:r>
              <a:rPr lang="zh-CN" altLang="en-US" sz="4400" dirty="0">
                <a:solidFill>
                  <a:schemeClr val="bg1">
                    <a:alpha val="36000"/>
                  </a:schemeClr>
                </a:solidFill>
                <a:latin typeface="Arial" panose="020B0604020202020204" pitchFamily="34" charset="0"/>
                <a:ea typeface="微软雅黑" panose="020B0503020204020204" pitchFamily="34" charset="-122"/>
              </a:rPr>
              <a:t>主要内容</a:t>
            </a:r>
            <a:endParaRPr lang="zh-CN" altLang="en-US" sz="4400" dirty="0">
              <a:solidFill>
                <a:schemeClr val="bg1">
                  <a:alpha val="36000"/>
                </a:schemeClr>
              </a:solidFill>
              <a:latin typeface="Arial" panose="020B0604020202020204" pitchFamily="34" charset="0"/>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798382"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目标明确</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12" name="椭圆 11" descr="e7d195523061f1c099a43928b39c1ac9e3b3f40f4160439dB1261D9965F68D4CA56B5023D4C44F8AF597CF2A93CEE92865C330F45416F38AF994C01FE7A71D6EA01D879AA239BEF73998120A020DD1CA1B63001436EF424837BB75FC80FF803E8BAA5740DEA58FF156EAC602F59870DEC3D839C10FEE8C7099AD8BCE193F5836F445930850085A99AE33DA09AF9BEF57"/>
          <p:cNvSpPr/>
          <p:nvPr/>
        </p:nvSpPr>
        <p:spPr>
          <a:xfrm rot="18810262">
            <a:off x="4172430" y="1673646"/>
            <a:ext cx="1046163" cy="1046162"/>
          </a:xfrm>
          <a:prstGeom prst="ellips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3" name="矩形 6"/>
          <p:cNvSpPr>
            <a:spLocks noChangeArrowheads="1"/>
          </p:cNvSpPr>
          <p:nvPr/>
        </p:nvSpPr>
        <p:spPr bwMode="auto">
          <a:xfrm>
            <a:off x="4281966" y="1997495"/>
            <a:ext cx="787400" cy="400050"/>
          </a:xfrm>
          <a:prstGeom prst="rect">
            <a:avLst/>
          </a:prstGeom>
          <a:noFill/>
          <a:ln w="9525">
            <a:noFill/>
            <a:miter lim="800000"/>
          </a:ln>
        </p:spPr>
        <p:txBody>
          <a:bodyPr wrap="none">
            <a:spAutoFit/>
          </a:bodyPr>
          <a:lstStyle/>
          <a:p>
            <a:r>
              <a:rPr lang="en-US" altLang="zh-CN" sz="2000">
                <a:solidFill>
                  <a:schemeClr val="bg1"/>
                </a:solidFill>
                <a:latin typeface="微软雅黑" panose="020B0503020204020204" pitchFamily="34" charset="-122"/>
                <a:ea typeface="微软雅黑" panose="020B0503020204020204" pitchFamily="34" charset="-122"/>
              </a:rPr>
              <a:t>2050</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6" name="椭圆 15" descr="e7d195523061f1c099a43928b39c1ac9e3b3f40f4160439dB1261D9965F68D4CA56B5023D4C44F8AF597CF2A93CEE92865C330F45416F38AF994C01FE7A71D6EA01D879AA239BEF73998120A020DD1CA1B63001436EF424837BB75FC80FF803E8BAA5740DEA58FF156EAC602F59870DEC3D839C10FEE8C7099AD8BCE193F5836F445930850085A99AE33DA09AF9BEF57"/>
          <p:cNvSpPr/>
          <p:nvPr/>
        </p:nvSpPr>
        <p:spPr>
          <a:xfrm rot="18810262">
            <a:off x="2316090" y="4078679"/>
            <a:ext cx="1046162" cy="1046162"/>
          </a:xfrm>
          <a:prstGeom prst="ellips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2000">
              <a:latin typeface="微软雅黑" panose="020B0503020204020204" pitchFamily="34" charset="-122"/>
              <a:ea typeface="微软雅黑" panose="020B0503020204020204" pitchFamily="34" charset="-122"/>
            </a:endParaRPr>
          </a:p>
        </p:txBody>
      </p:sp>
      <p:sp>
        <p:nvSpPr>
          <p:cNvPr id="17" name="矩形 10"/>
          <p:cNvSpPr>
            <a:spLocks noChangeArrowheads="1"/>
          </p:cNvSpPr>
          <p:nvPr/>
        </p:nvSpPr>
        <p:spPr bwMode="auto">
          <a:xfrm>
            <a:off x="2463727" y="4400941"/>
            <a:ext cx="787395" cy="400110"/>
          </a:xfrm>
          <a:prstGeom prst="rect">
            <a:avLst/>
          </a:prstGeom>
          <a:noFill/>
          <a:ln w="9525">
            <a:noFill/>
            <a:miter lim="800000"/>
          </a:ln>
        </p:spPr>
        <p:txBody>
          <a:bodyPr wrap="none">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2017</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731068" y="3676306"/>
            <a:ext cx="7778480" cy="2035301"/>
          </a:xfrm>
          <a:prstGeom prst="rect">
            <a:avLst/>
          </a:prstGeom>
        </p:spPr>
        <p:txBody>
          <a:bodyPr wrap="square">
            <a:spAutoFit/>
          </a:bodyPr>
          <a:lstStyle/>
          <a:p>
            <a:pPr algn="just" eaLnBrk="1" hangingPunct="1">
              <a:lnSpc>
                <a:spcPct val="135000"/>
              </a:lnSpc>
            </a:pPr>
            <a:r>
              <a:rPr lang="zh-CN" altLang="en-US" sz="2400" dirty="0">
                <a:solidFill>
                  <a:schemeClr val="bg1"/>
                </a:solidFill>
                <a:latin typeface="微软雅黑" panose="020B0503020204020204" pitchFamily="34" charset="-122"/>
                <a:ea typeface="微软雅黑" panose="020B0503020204020204" pitchFamily="34" charset="-122"/>
              </a:rPr>
              <a:t>力争使乡村学校优质教师来源得到多渠道扩充，乡村教师资源配置得到改善，教育教学能力水平稳步提升，各方面合理待遇依法得到较好保障，职业吸引力明显增强，逐步形成“</a:t>
            </a:r>
            <a:r>
              <a:rPr lang="zh-CN" altLang="en-US" sz="2400" dirty="0">
                <a:solidFill>
                  <a:schemeClr val="accent2">
                    <a:lumMod val="40000"/>
                    <a:lumOff val="60000"/>
                  </a:schemeClr>
                </a:solidFill>
                <a:latin typeface="微软雅黑" panose="020B0503020204020204" pitchFamily="34" charset="-122"/>
                <a:ea typeface="微软雅黑" panose="020B0503020204020204" pitchFamily="34" charset="-122"/>
              </a:rPr>
              <a:t>下得去、留得住、教得好</a:t>
            </a:r>
            <a:r>
              <a:rPr lang="zh-CN" altLang="en-US" sz="2400" dirty="0">
                <a:solidFill>
                  <a:schemeClr val="bg1"/>
                </a:solidFill>
                <a:latin typeface="微软雅黑" panose="020B0503020204020204" pitchFamily="34" charset="-122"/>
                <a:ea typeface="微软雅黑" panose="020B0503020204020204" pitchFamily="34" charset="-122"/>
              </a:rPr>
              <a:t>”的局面。</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760961" y="1719742"/>
            <a:ext cx="4493734" cy="1089529"/>
          </a:xfrm>
          <a:prstGeom prst="rect">
            <a:avLst/>
          </a:prstGeom>
        </p:spPr>
        <p:txBody>
          <a:bodyPr wrap="square">
            <a:spAutoFit/>
          </a:bodyPr>
          <a:lstStyle/>
          <a:p>
            <a:pPr algn="just" eaLnBrk="1" hangingPunct="1">
              <a:lnSpc>
                <a:spcPct val="135000"/>
              </a:lnSpc>
            </a:pPr>
            <a:r>
              <a:rPr lang="zh-CN" altLang="en-US" sz="2400" dirty="0">
                <a:solidFill>
                  <a:schemeClr val="bg1"/>
                </a:solidFill>
                <a:latin typeface="微软雅黑" panose="020B0503020204020204" pitchFamily="34" charset="-122"/>
                <a:ea typeface="微软雅黑" panose="020B0503020204020204" pitchFamily="34" charset="-122"/>
              </a:rPr>
              <a:t>努力造就一支素质优良、甘于奉献、扎根乡村的教师队伍。</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151791" y="2891258"/>
            <a:ext cx="111283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2254177" y="5340741"/>
            <a:ext cx="111283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24" name="组合 23"/>
          <p:cNvGrpSpPr/>
          <p:nvPr/>
        </p:nvGrpSpPr>
        <p:grpSpPr>
          <a:xfrm>
            <a:off x="846138" y="1703114"/>
            <a:ext cx="1060559" cy="990571"/>
            <a:chOff x="9999663" y="3278188"/>
            <a:chExt cx="312738" cy="292100"/>
          </a:xfrm>
          <a:solidFill>
            <a:schemeClr val="bg2">
              <a:lumMod val="75000"/>
              <a:alpha val="50000"/>
            </a:schemeClr>
          </a:solidFill>
        </p:grpSpPr>
        <p:sp>
          <p:nvSpPr>
            <p:cNvPr id="25" name="Freeform 329"/>
            <p:cNvSpPr/>
            <p:nvPr/>
          </p:nvSpPr>
          <p:spPr bwMode="auto">
            <a:xfrm>
              <a:off x="10037763" y="3421063"/>
              <a:ext cx="57150" cy="103188"/>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6" name="Freeform 330"/>
            <p:cNvSpPr/>
            <p:nvPr/>
          </p:nvSpPr>
          <p:spPr bwMode="auto">
            <a:xfrm>
              <a:off x="10125076" y="3459163"/>
              <a:ext cx="57150" cy="65088"/>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7" name="Freeform 331"/>
            <p:cNvSpPr/>
            <p:nvPr/>
          </p:nvSpPr>
          <p:spPr bwMode="auto">
            <a:xfrm>
              <a:off x="10213976" y="3376613"/>
              <a:ext cx="55563" cy="147638"/>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Freeform 332"/>
            <p:cNvSpPr/>
            <p:nvPr/>
          </p:nvSpPr>
          <p:spPr bwMode="auto">
            <a:xfrm>
              <a:off x="9999663" y="3544888"/>
              <a:ext cx="312738" cy="25400"/>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9" name="Freeform 333"/>
            <p:cNvSpPr/>
            <p:nvPr/>
          </p:nvSpPr>
          <p:spPr bwMode="auto">
            <a:xfrm>
              <a:off x="10020301" y="3278188"/>
              <a:ext cx="261938" cy="122238"/>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2139556" y="1589483"/>
            <a:ext cx="861774" cy="3200400"/>
          </a:xfrm>
          <a:prstGeom prst="rect">
            <a:avLst/>
          </a:prstGeom>
          <a:ln>
            <a:solidFill>
              <a:schemeClr val="bg1">
                <a:alpha val="36000"/>
              </a:schemeClr>
            </a:solidFill>
          </a:ln>
        </p:spPr>
        <p:txBody>
          <a:bodyPr vert="eaVert">
            <a:spAutoFit/>
          </a:bodyPr>
          <a:lstStyle/>
          <a:p>
            <a:pPr algn="ctr" fontAlgn="auto">
              <a:spcBef>
                <a:spcPts val="0"/>
              </a:spcBef>
              <a:spcAft>
                <a:spcPts val="0"/>
              </a:spcAft>
              <a:defRPr/>
            </a:pPr>
            <a:r>
              <a:rPr lang="zh-CN" altLang="en-US" sz="4400" dirty="0">
                <a:solidFill>
                  <a:schemeClr val="bg1">
                    <a:alpha val="36000"/>
                  </a:schemeClr>
                </a:solidFill>
                <a:latin typeface="Arial" panose="020B0604020202020204" pitchFamily="34" charset="0"/>
                <a:ea typeface="微软雅黑" panose="020B0503020204020204" pitchFamily="34" charset="-122"/>
              </a:rPr>
              <a:t>主要内容</a:t>
            </a:r>
            <a:endParaRPr lang="zh-CN" altLang="en-US" sz="4400" dirty="0">
              <a:solidFill>
                <a:schemeClr val="bg1">
                  <a:alpha val="36000"/>
                </a:schemeClr>
              </a:solidFill>
              <a:latin typeface="Arial" panose="020B0604020202020204" pitchFamily="34" charset="0"/>
              <a:ea typeface="微软雅黑" panose="020B0503020204020204" pitchFamily="34" charset="-122"/>
            </a:endParaRPr>
          </a:p>
        </p:txBody>
      </p:sp>
      <p:sp>
        <p:nvSpPr>
          <p:cNvPr id="12" name="文本框 11"/>
          <p:cNvSpPr txBox="1"/>
          <p:nvPr/>
        </p:nvSpPr>
        <p:spPr bwMode="auto">
          <a:xfrm>
            <a:off x="5081028" y="1297096"/>
            <a:ext cx="5035550" cy="584775"/>
          </a:xfrm>
          <a:prstGeom prst="rect">
            <a:avLst/>
          </a:prstGeom>
          <a:noFill/>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乡村</a:t>
            </a:r>
            <a:r>
              <a:rPr lang="zh-CN" altLang="en-US" sz="3200" dirty="0" smtClean="0">
                <a:solidFill>
                  <a:schemeClr val="bg1"/>
                </a:solidFill>
                <a:latin typeface="微软雅黑" panose="020B0503020204020204" pitchFamily="34" charset="-122"/>
                <a:ea typeface="微软雅黑" panose="020B0503020204020204" pitchFamily="34" charset="-122"/>
              </a:rPr>
              <a:t>教师现状</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13" name="文本框 12"/>
          <p:cNvSpPr txBox="1"/>
          <p:nvPr/>
        </p:nvSpPr>
        <p:spPr bwMode="auto">
          <a:xfrm>
            <a:off x="4871291" y="2362089"/>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的背景和提出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4871291" y="3520458"/>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的目标和举措</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bwMode="auto">
          <a:xfrm>
            <a:off x="4871291" y="4678827"/>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的要求和落实</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椭圆 4"/>
          <p:cNvSpPr>
            <a:spLocks noChangeArrowheads="1"/>
          </p:cNvSpPr>
          <p:nvPr/>
        </p:nvSpPr>
        <p:spPr bwMode="auto">
          <a:xfrm>
            <a:off x="4270935" y="2428258"/>
            <a:ext cx="465138" cy="452438"/>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8" name="椭圆 4"/>
          <p:cNvSpPr>
            <a:spLocks noChangeArrowheads="1"/>
          </p:cNvSpPr>
          <p:nvPr/>
        </p:nvSpPr>
        <p:spPr bwMode="auto">
          <a:xfrm>
            <a:off x="4270935" y="3587421"/>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9" name="椭圆 4"/>
          <p:cNvSpPr>
            <a:spLocks noChangeArrowheads="1"/>
          </p:cNvSpPr>
          <p:nvPr/>
        </p:nvSpPr>
        <p:spPr bwMode="auto">
          <a:xfrm>
            <a:off x="4270935" y="4744996"/>
            <a:ext cx="465138" cy="452437"/>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1" name="椭圆 4"/>
          <p:cNvSpPr>
            <a:spLocks noChangeArrowheads="1"/>
          </p:cNvSpPr>
          <p:nvPr/>
        </p:nvSpPr>
        <p:spPr bwMode="auto">
          <a:xfrm>
            <a:off x="4270935" y="1364058"/>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1A99AC"/>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
                                        <p:tgtEl>
                                          <p:spTgt spid="2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
                                        <p:tgtEl>
                                          <p:spTgt spid="1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
                                        <p:tgtEl>
                                          <p:spTgt spid="1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7" grpId="0" animBg="1"/>
      <p:bldP spid="18" grpId="0" animBg="1"/>
      <p:bldP spid="19"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举措一：全面提高乡村教师思想政治素质和师德水平</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980967" y="1631133"/>
            <a:ext cx="6096000" cy="961289"/>
          </a:xfrm>
          <a:prstGeom prst="rect">
            <a:avLst/>
          </a:prstGeom>
        </p:spPr>
        <p:txBody>
          <a:bodyPr>
            <a:spAutoFit/>
          </a:bodyPr>
          <a:lstStyle/>
          <a:p>
            <a:pPr>
              <a:lnSpc>
                <a:spcPct val="150000"/>
              </a:lnSpc>
              <a:spcBef>
                <a:spcPct val="20000"/>
              </a:spcBef>
            </a:pPr>
            <a:r>
              <a:rPr lang="zh-CN" altLang="en-US" sz="2000" dirty="0" smtClean="0">
                <a:solidFill>
                  <a:schemeClr val="bg1"/>
                </a:solidFill>
                <a:latin typeface="微软雅黑" panose="020B0503020204020204" pitchFamily="34" charset="-122"/>
                <a:ea typeface="微软雅黑" panose="020B0503020204020204" pitchFamily="34" charset="-122"/>
              </a:rPr>
              <a:t>进一步建立健全乡村教师政治理论学习制度，增强思想政治工作的针对性和实效性。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980967" y="2632461"/>
            <a:ext cx="6955316" cy="553998"/>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切实加强乡村教师队伍党建工作，适度加大发展党员力度。</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5" name="Freeform 7"/>
          <p:cNvSpPr>
            <a:spLocks noChangeArrowheads="1"/>
          </p:cNvSpPr>
          <p:nvPr/>
        </p:nvSpPr>
        <p:spPr bwMode="auto">
          <a:xfrm>
            <a:off x="2620408" y="1816330"/>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9" name="Picture 6" descr="P20110911022823213143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970" y="3381249"/>
            <a:ext cx="8289994" cy="2908938"/>
          </a:xfrm>
          <a:prstGeom prst="rect">
            <a:avLst/>
          </a:prstGeom>
          <a:blipFill dpi="0" rotWithShape="1">
            <a:blip r:embed="rId3"/>
            <a:srcRect/>
            <a:stretch>
              <a:fillRect/>
            </a:stretch>
          </a:blipFill>
          <a:ln w="25400">
            <a:solidFill>
              <a:schemeClr val="bg1"/>
            </a:solidFill>
            <a:miter lim="800000"/>
            <a:headEnd/>
            <a:tailEnd/>
          </a:ln>
          <a:effectLst>
            <a:softEdge rad="63500"/>
          </a:effectLst>
        </p:spPr>
      </p:pic>
      <p:sp>
        <p:nvSpPr>
          <p:cNvPr id="40" name="Freeform 7"/>
          <p:cNvSpPr>
            <a:spLocks noChangeArrowheads="1"/>
          </p:cNvSpPr>
          <p:nvPr/>
        </p:nvSpPr>
        <p:spPr bwMode="auto">
          <a:xfrm>
            <a:off x="2620407" y="2811222"/>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5"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举措一：全面提高乡村教师思想政治素质和师德水平</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980966" y="1631133"/>
            <a:ext cx="7892681" cy="1015663"/>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开展多种形式的师德教育，把教师职业理想、职业道德、法治教育、心理健康教育等融入职前培养、准入、职后培训和管理的全过程。</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980967" y="2632461"/>
            <a:ext cx="7892680" cy="553998"/>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落实教育、宣传、考核、监督与奖惩相结合的师德建设长效机制。</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5" name="Freeform 7"/>
          <p:cNvSpPr>
            <a:spLocks noChangeArrowheads="1"/>
          </p:cNvSpPr>
          <p:nvPr/>
        </p:nvSpPr>
        <p:spPr bwMode="auto">
          <a:xfrm>
            <a:off x="2620408" y="1816330"/>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Freeform 7"/>
          <p:cNvSpPr>
            <a:spLocks noChangeArrowheads="1"/>
          </p:cNvSpPr>
          <p:nvPr/>
        </p:nvSpPr>
        <p:spPr bwMode="auto">
          <a:xfrm>
            <a:off x="2620407" y="2811222"/>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033"/>
          <a:stretch>
            <a:fillRect/>
          </a:stretch>
        </p:blipFill>
        <p:spPr bwMode="auto">
          <a:xfrm>
            <a:off x="1178194" y="3648124"/>
            <a:ext cx="9840849" cy="247389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5"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举措二：拓展乡村教师补充渠道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026738" y="1509773"/>
            <a:ext cx="7892681" cy="499624"/>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鼓励省级政府建立统筹规划、统一选拔的乡村教师补充机制。</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020425" y="2098808"/>
            <a:ext cx="7892680" cy="707886"/>
          </a:xfrm>
          <a:prstGeom prst="rect">
            <a:avLst/>
          </a:prstGeom>
        </p:spPr>
        <p:txBody>
          <a:bodyPr wrap="square">
            <a:spAutoFit/>
          </a:bodyPr>
          <a:lstStyle/>
          <a:p>
            <a:pPr>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扩大农村教师“特岗计划”实施规模，重点支持中西部老少边穷岛等贫困地区补充乡村教师，适时提高特岗教师工资性补助标准。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5" name="Freeform 7"/>
          <p:cNvSpPr>
            <a:spLocks noChangeArrowheads="1"/>
          </p:cNvSpPr>
          <p:nvPr/>
        </p:nvSpPr>
        <p:spPr bwMode="auto">
          <a:xfrm>
            <a:off x="1648949" y="1681009"/>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Freeform 7"/>
          <p:cNvSpPr>
            <a:spLocks noChangeArrowheads="1"/>
          </p:cNvSpPr>
          <p:nvPr/>
        </p:nvSpPr>
        <p:spPr bwMode="auto">
          <a:xfrm>
            <a:off x="1648949" y="215072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020425" y="2896105"/>
            <a:ext cx="8982419" cy="1015663"/>
          </a:xfrm>
          <a:prstGeom prst="rect">
            <a:avLst/>
          </a:prstGeom>
        </p:spPr>
        <p:txBody>
          <a:bodyPr wrap="square">
            <a:spAutoFit/>
          </a:bodyPr>
          <a:lstStyle/>
          <a:p>
            <a:pPr lvl="0">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鼓励地方政府和师范院校根据当地乡村教育实际需求加强本土化培养，采取多种方式定向培养“一专多能”的乡村教师。高等学校毕业生取得教师资格并到乡村学校任教一定期限，按有关规定享受学费补偿和国家助学贷款代偿政策。</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8" name="Freeform 7"/>
          <p:cNvSpPr>
            <a:spLocks noChangeArrowheads="1"/>
          </p:cNvSpPr>
          <p:nvPr/>
        </p:nvSpPr>
        <p:spPr bwMode="auto">
          <a:xfrm>
            <a:off x="1648948" y="289610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020425" y="3961753"/>
            <a:ext cx="7153619" cy="553998"/>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鼓励城镇退休的特级教师、高级教师到乡村学校支教讲学。</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Freeform 7"/>
          <p:cNvSpPr>
            <a:spLocks noChangeArrowheads="1"/>
          </p:cNvSpPr>
          <p:nvPr/>
        </p:nvSpPr>
        <p:spPr bwMode="auto">
          <a:xfrm>
            <a:off x="1648948" y="4130669"/>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1" name="Picture 2" descr="D:\ppt案例\2015 乡村教师计划\乡村教师支持计划 照片素材\图片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51" y="4798476"/>
            <a:ext cx="2465814" cy="163983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3" name="Picture 3" descr="D:\ppt案例\2015 乡村教师计划\乡村教师支持计划 照片素材\图片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50"/>
          <a:stretch>
            <a:fillRect/>
          </a:stretch>
        </p:blipFill>
        <p:spPr bwMode="auto">
          <a:xfrm>
            <a:off x="3686360" y="4798476"/>
            <a:ext cx="2534812" cy="163983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4" name="图片 23" descr="u=884863146,3377681242&amp;fm=21&amp;gp=0.jpg"/>
          <p:cNvPicPr>
            <a:picLocks noChangeAspect="1"/>
          </p:cNvPicPr>
          <p:nvPr/>
        </p:nvPicPr>
        <p:blipFill>
          <a:blip r:embed="rId4"/>
          <a:stretch>
            <a:fillRect/>
          </a:stretch>
        </p:blipFill>
        <p:spPr>
          <a:xfrm>
            <a:off x="9265185" y="4894348"/>
            <a:ext cx="2181341" cy="1448091"/>
          </a:xfrm>
          <a:prstGeom prst="rect">
            <a:avLst/>
          </a:prstGeom>
          <a:effectLst>
            <a:softEdge rad="31750"/>
          </a:effectLst>
        </p:spPr>
      </p:pic>
      <p:pic>
        <p:nvPicPr>
          <p:cNvPr id="25" name="图片 24" descr="u=2903711458,1785914584&amp;fm=21&amp;gp=0.jpg"/>
          <p:cNvPicPr>
            <a:picLocks noChangeAspect="1"/>
          </p:cNvPicPr>
          <p:nvPr/>
        </p:nvPicPr>
        <p:blipFill>
          <a:blip r:embed="rId5"/>
          <a:stretch>
            <a:fillRect/>
          </a:stretch>
        </p:blipFill>
        <p:spPr>
          <a:xfrm>
            <a:off x="6736320" y="4840250"/>
            <a:ext cx="2013717" cy="1556286"/>
          </a:xfrm>
          <a:prstGeom prst="rect">
            <a:avLst/>
          </a:prstGeom>
          <a:effectLst>
            <a:softEdge rad="3175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00"/>
                                        <p:tgtEl>
                                          <p:spTgt spid="3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100"/>
                                        <p:tgtEl>
                                          <p:spTgt spid="4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00"/>
                                        <p:tgtEl>
                                          <p:spTgt spid="20"/>
                                        </p:tgtEl>
                                      </p:cBhvr>
                                    </p:animEffect>
                                  </p:childTnLst>
                                </p:cTn>
                              </p:par>
                            </p:childTnLst>
                          </p:cTn>
                        </p:par>
                        <p:par>
                          <p:cTn id="44" fill="hold">
                            <p:stCondLst>
                              <p:cond delay="5000"/>
                            </p:stCondLst>
                            <p:childTnLst>
                              <p:par>
                                <p:cTn id="45" presetID="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1+#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5" grpId="0" animBg="1"/>
      <p:bldP spid="40" grpId="0" animBg="1"/>
      <p:bldP spid="6" grpId="0"/>
      <p:bldP spid="18" grpId="0" animBg="1"/>
      <p:bldP spid="8"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举</a:t>
            </a:r>
            <a:r>
              <a:rPr lang="zh-CN" altLang="en-US" sz="2400" dirty="0" smtClean="0">
                <a:solidFill>
                  <a:schemeClr val="bg1"/>
                </a:solidFill>
                <a:latin typeface="微软雅黑" panose="020B0503020204020204" pitchFamily="34" charset="-122"/>
                <a:ea typeface="微软雅黑" panose="020B0503020204020204" pitchFamily="34" charset="-122"/>
              </a:rPr>
              <a:t>措三：</a:t>
            </a:r>
            <a:r>
              <a:rPr lang="zh-CN" altLang="en-US" sz="2400" dirty="0" smtClean="0">
                <a:solidFill>
                  <a:schemeClr val="bg1"/>
                </a:solidFill>
                <a:latin typeface="Verdana" panose="020B0604030504040204" pitchFamily="34" charset="0"/>
                <a:ea typeface="微软雅黑" panose="020B0503020204020204" pitchFamily="34" charset="-122"/>
              </a:rPr>
              <a:t>提</a:t>
            </a:r>
            <a:r>
              <a:rPr lang="zh-CN" altLang="en-US" sz="2400" dirty="0">
                <a:solidFill>
                  <a:schemeClr val="bg1"/>
                </a:solidFill>
                <a:latin typeface="Verdana" panose="020B0604030504040204" pitchFamily="34" charset="0"/>
                <a:ea typeface="微软雅黑" panose="020B0503020204020204" pitchFamily="34" charset="-122"/>
              </a:rPr>
              <a:t>高乡村教师生活待遇</a:t>
            </a:r>
            <a:endParaRPr lang="zh-CN" altLang="en-US" sz="2400" dirty="0">
              <a:solidFill>
                <a:schemeClr val="bg1"/>
              </a:solidFill>
              <a:latin typeface="Verdana" panose="020B0604030504040204" pitchFamily="34" charset="0"/>
              <a:ea typeface="微软雅黑" panose="020B0503020204020204" pitchFamily="34" charset="-122"/>
            </a:endParaRPr>
          </a:p>
        </p:txBody>
      </p:sp>
      <p:sp>
        <p:nvSpPr>
          <p:cNvPr id="3" name="矩形 2"/>
          <p:cNvSpPr/>
          <p:nvPr/>
        </p:nvSpPr>
        <p:spPr>
          <a:xfrm>
            <a:off x="3697063" y="1718159"/>
            <a:ext cx="7892681" cy="499624"/>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全面落实集中连片特困地区乡村教师生活补助政策。</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697064" y="2606727"/>
            <a:ext cx="7892680" cy="961289"/>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依法依规落实乡村教师工资待遇政策，依法为教师缴纳住房公积金和各项社会保险费。</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5" name="Freeform 7"/>
          <p:cNvSpPr>
            <a:spLocks noChangeArrowheads="1"/>
          </p:cNvSpPr>
          <p:nvPr/>
        </p:nvSpPr>
        <p:spPr bwMode="auto">
          <a:xfrm>
            <a:off x="3321071" y="1889348"/>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Freeform 7"/>
          <p:cNvSpPr>
            <a:spLocks noChangeArrowheads="1"/>
          </p:cNvSpPr>
          <p:nvPr/>
        </p:nvSpPr>
        <p:spPr bwMode="auto">
          <a:xfrm>
            <a:off x="3336792" y="2815271"/>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697063" y="3838602"/>
            <a:ext cx="4031873" cy="499624"/>
          </a:xfrm>
          <a:prstGeom prst="rect">
            <a:avLst/>
          </a:prstGeom>
        </p:spPr>
        <p:txBody>
          <a:bodyPr wrap="non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做好乡村教师重大疾病救助工作。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697063" y="4681003"/>
            <a:ext cx="7876771" cy="1015663"/>
          </a:xfrm>
          <a:prstGeom prst="rect">
            <a:avLst/>
          </a:prstGeom>
        </p:spPr>
        <p:txBody>
          <a:bodyPr wrap="square">
            <a:spAutoFit/>
          </a:bodyPr>
          <a:lstStyle/>
          <a:p>
            <a:pPr>
              <a:lnSpc>
                <a:spcPct val="150000"/>
              </a:lnSpc>
              <a:spcBef>
                <a:spcPct val="20000"/>
              </a:spcBef>
            </a:pPr>
            <a:r>
              <a:rPr lang="zh-CN" altLang="en-US" sz="2000" dirty="0">
                <a:solidFill>
                  <a:schemeClr val="bg1"/>
                </a:solidFill>
                <a:latin typeface="微软雅黑" panose="020B0503020204020204" pitchFamily="34" charset="-122"/>
                <a:ea typeface="微软雅黑" panose="020B0503020204020204" pitchFamily="34" charset="-122"/>
              </a:rPr>
              <a:t>加快实施边远艰苦地区乡村学校教师周转宿舍建设。各地要按规定将符合条件的乡村教师住房纳入当地住房保障范围，统筹予以解决。</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Freeform 7"/>
          <p:cNvSpPr>
            <a:spLocks noChangeArrowheads="1"/>
          </p:cNvSpPr>
          <p:nvPr/>
        </p:nvSpPr>
        <p:spPr bwMode="auto">
          <a:xfrm>
            <a:off x="3336792" y="3959787"/>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Freeform 7"/>
          <p:cNvSpPr>
            <a:spLocks noChangeArrowheads="1"/>
          </p:cNvSpPr>
          <p:nvPr/>
        </p:nvSpPr>
        <p:spPr bwMode="auto">
          <a:xfrm>
            <a:off x="3321070" y="4847050"/>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82" y="3959787"/>
            <a:ext cx="2393736" cy="1603803"/>
          </a:xfrm>
          <a:prstGeom prst="rect">
            <a:avLst/>
          </a:prstGeom>
          <a:effectLst>
            <a:softEdge rad="31750"/>
          </a:effectLst>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93" y="1941238"/>
            <a:ext cx="2376125" cy="1576883"/>
          </a:xfrm>
          <a:prstGeom prst="rect">
            <a:avLst/>
          </a:prstGeom>
          <a:effectLst>
            <a:softEdge rad="3175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5" grpId="0" animBg="1"/>
      <p:bldP spid="40" grpId="0" animBg="1"/>
      <p:bldP spid="6" grpId="0"/>
      <p:bldP spid="8" grpId="0"/>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举</a:t>
            </a:r>
            <a:r>
              <a:rPr lang="zh-CN" altLang="en-US" sz="2400" dirty="0" smtClean="0">
                <a:solidFill>
                  <a:schemeClr val="bg1"/>
                </a:solidFill>
                <a:latin typeface="微软雅黑" panose="020B0503020204020204" pitchFamily="34" charset="-122"/>
                <a:ea typeface="微软雅黑" panose="020B0503020204020204" pitchFamily="34" charset="-122"/>
              </a:rPr>
              <a:t>措</a:t>
            </a:r>
            <a:r>
              <a:rPr lang="zh-CN" altLang="en-US" sz="2400" dirty="0">
                <a:solidFill>
                  <a:schemeClr val="bg1"/>
                </a:solidFill>
                <a:latin typeface="微软雅黑" panose="020B0503020204020204" pitchFamily="34" charset="-122"/>
                <a:ea typeface="微软雅黑" panose="020B0503020204020204" pitchFamily="34" charset="-122"/>
              </a:rPr>
              <a:t>四：统一城乡教职工编制标准</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pic>
        <p:nvPicPr>
          <p:cNvPr id="24" name="Picture 2" descr="C:\Users\tangbiao\Desktop\编制文件.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591" y="1799679"/>
            <a:ext cx="3238959" cy="4087028"/>
          </a:xfrm>
          <a:prstGeom prst="rect">
            <a:avLst/>
          </a:prstGeom>
          <a:noFill/>
          <a:ln w="9525">
            <a:solidFill>
              <a:srgbClr val="92D050"/>
            </a:solidFill>
            <a:miter lim="800000"/>
            <a:headEnd/>
            <a:tailEnd/>
          </a:ln>
          <a:effectLst>
            <a:softEdge rad="31750"/>
          </a:effectLst>
          <a:extLst>
            <a:ext uri="{909E8E84-426E-40DD-AFC4-6F175D3DCCD1}">
              <a14:hiddenFill xmlns:a14="http://schemas.microsoft.com/office/drawing/2010/main">
                <a:solidFill>
                  <a:srgbClr val="FFFFFF"/>
                </a:solidFill>
              </a14:hiddenFill>
            </a:ext>
          </a:extLst>
        </p:spPr>
      </p:pic>
      <p:sp>
        <p:nvSpPr>
          <p:cNvPr id="12" name="矩形 11"/>
          <p:cNvSpPr/>
          <p:nvPr/>
        </p:nvSpPr>
        <p:spPr>
          <a:xfrm>
            <a:off x="1318473" y="1953917"/>
            <a:ext cx="6096000" cy="2169825"/>
          </a:xfrm>
          <a:prstGeom prst="rect">
            <a:avLst/>
          </a:prstGeom>
        </p:spPr>
        <p:txBody>
          <a:bodyPr>
            <a:spAutoFit/>
          </a:bodyPr>
          <a:lstStyle/>
          <a:p>
            <a:pPr>
              <a:lnSpc>
                <a:spcPct val="150000"/>
              </a:lnSpc>
              <a:spcBef>
                <a:spcPct val="20000"/>
              </a:spcBef>
            </a:pPr>
            <a:r>
              <a:rPr lang="zh-CN" altLang="en-US" dirty="0">
                <a:solidFill>
                  <a:schemeClr val="bg1"/>
                </a:solidFill>
                <a:latin typeface="微软雅黑" panose="020B0503020204020204" pitchFamily="34" charset="-122"/>
                <a:ea typeface="微软雅黑" panose="020B0503020204020204" pitchFamily="34" charset="-122"/>
              </a:rPr>
              <a:t>乡村中小学教职工编制按照城市标准统一核定，其中村小学、教学点编制按照生师比和班师比相结合的方式核定。通过调剂编制、加强人员配备等方式进一步向人口稀少的教学点、村小学倾斜，重点解决教师全覆盖问题，确保乡村学校开足开齐国家规定课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318473" y="4613612"/>
            <a:ext cx="6096000" cy="1338828"/>
          </a:xfrm>
          <a:prstGeom prst="rect">
            <a:avLst/>
          </a:prstGeom>
        </p:spPr>
        <p:txBody>
          <a:bodyPr>
            <a:spAutoFit/>
          </a:bodyPr>
          <a:lstStyle/>
          <a:p>
            <a:pPr>
              <a:lnSpc>
                <a:spcPct val="150000"/>
              </a:lnSpc>
              <a:spcBef>
                <a:spcPct val="20000"/>
              </a:spcBef>
            </a:pPr>
            <a:r>
              <a:rPr lang="zh-CN" altLang="en-US" dirty="0">
                <a:solidFill>
                  <a:schemeClr val="bg1"/>
                </a:solidFill>
                <a:latin typeface="微软雅黑" panose="020B0503020204020204" pitchFamily="34" charset="-122"/>
                <a:ea typeface="微软雅黑" panose="020B0503020204020204" pitchFamily="34" charset="-122"/>
              </a:rPr>
              <a:t>严禁在有合格教师来源的情况下“有编不补”、长期使用临聘人员，严禁任何部门和单位以任何理由任何形式占用或变相占用乡村中小学教职工编制。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Freeform 7"/>
          <p:cNvSpPr>
            <a:spLocks noChangeArrowheads="1"/>
          </p:cNvSpPr>
          <p:nvPr/>
        </p:nvSpPr>
        <p:spPr bwMode="auto">
          <a:xfrm>
            <a:off x="956539" y="2088990"/>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Freeform 7"/>
          <p:cNvSpPr>
            <a:spLocks noChangeArrowheads="1"/>
          </p:cNvSpPr>
          <p:nvPr/>
        </p:nvSpPr>
        <p:spPr bwMode="auto">
          <a:xfrm>
            <a:off x="935355" y="474868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 presetClass="entr" presetSubtype="2"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举措五：职称（职务）评聘向乡村学校倾斜</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4" name="矩形 3"/>
          <p:cNvSpPr/>
          <p:nvPr/>
        </p:nvSpPr>
        <p:spPr>
          <a:xfrm>
            <a:off x="1483603" y="1882291"/>
            <a:ext cx="9863769" cy="400110"/>
          </a:xfrm>
          <a:prstGeom prst="rect">
            <a:avLst/>
          </a:prstGeom>
        </p:spPr>
        <p:txBody>
          <a:bodyPr wrap="square">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健全向乡村教师倾斜政策，研究完善针对乡村教师的职称（职务）评聘条件和程序办法</a:t>
            </a:r>
            <a:r>
              <a:rPr lang="zh-CN" altLang="en-US" sz="2000" dirty="0" smtClean="0">
                <a:solidFill>
                  <a:schemeClr val="bg1"/>
                </a:solidFill>
                <a:latin typeface="微软雅黑" panose="020B0503020204020204" pitchFamily="34" charset="-122"/>
                <a:ea typeface="微软雅黑" panose="020B0503020204020204" pitchFamily="34" charset="-122"/>
              </a:rPr>
              <a:t>。</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83603" y="2534008"/>
            <a:ext cx="9478179"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增加乡村学校中高级岗位数量，实现县域内城乡学校教师岗位结构比例总体平衡。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483603" y="3185725"/>
            <a:ext cx="9764617"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改进乡村教师评审标准，不作外语成绩（除外语教师外）、发表论文的刚性要求。</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1" name="Freeform 7"/>
          <p:cNvSpPr>
            <a:spLocks noChangeArrowheads="1"/>
          </p:cNvSpPr>
          <p:nvPr/>
        </p:nvSpPr>
        <p:spPr bwMode="auto">
          <a:xfrm>
            <a:off x="1178194" y="1969840"/>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7"/>
          <p:cNvSpPr>
            <a:spLocks noChangeArrowheads="1"/>
          </p:cNvSpPr>
          <p:nvPr/>
        </p:nvSpPr>
        <p:spPr bwMode="auto">
          <a:xfrm>
            <a:off x="1178193" y="2613099"/>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Freeform 7"/>
          <p:cNvSpPr>
            <a:spLocks noChangeArrowheads="1"/>
          </p:cNvSpPr>
          <p:nvPr/>
        </p:nvSpPr>
        <p:spPr bwMode="auto">
          <a:xfrm>
            <a:off x="1178192" y="3256358"/>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38" y="4154831"/>
            <a:ext cx="3280298" cy="2103304"/>
          </a:xfrm>
          <a:prstGeom prst="rect">
            <a:avLst/>
          </a:prstGeom>
          <a:effectLst>
            <a:softEdge rad="63500"/>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156" y="4143815"/>
            <a:ext cx="3018216" cy="2114320"/>
          </a:xfrm>
          <a:prstGeom prst="rect">
            <a:avLst/>
          </a:prstGeom>
          <a:effectLst>
            <a:softEdge rad="63500"/>
          </a:effectLst>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612" y="4154831"/>
            <a:ext cx="3178367" cy="2103304"/>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21" grpId="0" animBg="1"/>
      <p:bldP spid="23"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举</a:t>
            </a:r>
            <a:r>
              <a:rPr lang="zh-CN" altLang="en-US" sz="2400" dirty="0" smtClean="0">
                <a:solidFill>
                  <a:schemeClr val="bg1"/>
                </a:solidFill>
                <a:latin typeface="微软雅黑" panose="020B0503020204020204" pitchFamily="34" charset="-122"/>
                <a:ea typeface="微软雅黑" panose="020B0503020204020204" pitchFamily="34" charset="-122"/>
              </a:rPr>
              <a:t>措六：</a:t>
            </a:r>
            <a:r>
              <a:rPr lang="zh-CN" altLang="en-US" sz="2400" dirty="0">
                <a:solidFill>
                  <a:schemeClr val="bg1"/>
                </a:solidFill>
                <a:latin typeface="微软雅黑" panose="020B0503020204020204" pitchFamily="34" charset="-122"/>
                <a:ea typeface="微软雅黑" panose="020B0503020204020204" pitchFamily="34" charset="-122"/>
              </a:rPr>
              <a:t>推动城镇优秀教师向乡村学校流动</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 name="矩形 2"/>
          <p:cNvSpPr/>
          <p:nvPr/>
        </p:nvSpPr>
        <p:spPr>
          <a:xfrm>
            <a:off x="893091" y="1948046"/>
            <a:ext cx="7252772" cy="707886"/>
          </a:xfrm>
          <a:prstGeom prst="rect">
            <a:avLst/>
          </a:prstGeom>
        </p:spPr>
        <p:txBody>
          <a:bodyPr wrap="square">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推进体制改革。全面推进义务教育教师队伍“县管校聘”管理体制改革，为组织城市教师到乡村学校任教提供制度保障。</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893091" y="3153712"/>
            <a:ext cx="7252772" cy="1015663"/>
          </a:xfrm>
          <a:prstGeom prst="rect">
            <a:avLst/>
          </a:prstGeom>
        </p:spPr>
        <p:txBody>
          <a:bodyPr wrap="square">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多措并举推进流动。采取定期交流、跨校竞聘、学区一体化管理、学校联盟、对口支援、乡镇中心学校教师走教等多种途径和方式，重点引导优秀校长和骨干教师向乡村学校流动。</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939620" y="4813449"/>
            <a:ext cx="6096000" cy="707886"/>
          </a:xfrm>
          <a:prstGeom prst="rect">
            <a:avLst/>
          </a:prstGeom>
        </p:spPr>
        <p:txBody>
          <a:bodyPr>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防止“逆向流动”。采取有效措施，保持乡村优秀教师的相对稳定。</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4" name="Freeform 7"/>
          <p:cNvSpPr>
            <a:spLocks noChangeArrowheads="1"/>
          </p:cNvSpPr>
          <p:nvPr/>
        </p:nvSpPr>
        <p:spPr bwMode="auto">
          <a:xfrm>
            <a:off x="639826" y="2018712"/>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Freeform 7"/>
          <p:cNvSpPr>
            <a:spLocks noChangeArrowheads="1"/>
          </p:cNvSpPr>
          <p:nvPr/>
        </p:nvSpPr>
        <p:spPr bwMode="auto">
          <a:xfrm>
            <a:off x="626069" y="3247796"/>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Freeform 7"/>
          <p:cNvSpPr>
            <a:spLocks noChangeArrowheads="1"/>
          </p:cNvSpPr>
          <p:nvPr/>
        </p:nvSpPr>
        <p:spPr bwMode="auto">
          <a:xfrm>
            <a:off x="645562" y="489200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8" name="Picture 8" descr="09-27-08-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430" y="1233889"/>
            <a:ext cx="2879186" cy="1910844"/>
          </a:xfrm>
          <a:prstGeom prst="rect">
            <a:avLst/>
          </a:prstGeom>
          <a:blipFill dpi="0" rotWithShape="1">
            <a:blip r:embed="rId3"/>
            <a:srcRect/>
            <a:stretch>
              <a:fillRect/>
            </a:stretch>
          </a:blipFill>
          <a:ln w="25400" algn="ctr">
            <a:solidFill>
              <a:schemeClr val="bg1"/>
            </a:solidFill>
            <a:miter lim="800000"/>
            <a:headEnd/>
            <a:tailEnd/>
          </a:ln>
          <a:effectLst>
            <a:softEdge rad="31750"/>
          </a:effectLst>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531" y="3590827"/>
            <a:ext cx="2913085" cy="2602356"/>
          </a:xfrm>
          <a:prstGeom prst="rect">
            <a:avLst/>
          </a:prstGeom>
          <a:effectLst>
            <a:softEdge rad="3175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3" grpId="0"/>
      <p:bldP spid="24"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举</a:t>
            </a:r>
            <a:r>
              <a:rPr lang="zh-CN" altLang="en-US" sz="2400" dirty="0" smtClean="0">
                <a:solidFill>
                  <a:schemeClr val="bg1"/>
                </a:solidFill>
                <a:latin typeface="微软雅黑" panose="020B0503020204020204" pitchFamily="34" charset="-122"/>
                <a:ea typeface="微软雅黑" panose="020B0503020204020204" pitchFamily="34" charset="-122"/>
              </a:rPr>
              <a:t>措七</a:t>
            </a:r>
            <a:r>
              <a:rPr lang="zh-CN" altLang="en-US" sz="2400" dirty="0">
                <a:solidFill>
                  <a:schemeClr val="bg1"/>
                </a:solidFill>
                <a:latin typeface="微软雅黑" panose="020B0503020204020204" pitchFamily="34" charset="-122"/>
                <a:ea typeface="微软雅黑" panose="020B0503020204020204" pitchFamily="34" charset="-122"/>
              </a:rPr>
              <a:t>：全面提升乡村教师能力素质</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4" name="矩形 3"/>
          <p:cNvSpPr/>
          <p:nvPr/>
        </p:nvSpPr>
        <p:spPr>
          <a:xfrm>
            <a:off x="1318473" y="3568834"/>
            <a:ext cx="10455618" cy="707886"/>
          </a:xfrm>
          <a:prstGeom prst="rect">
            <a:avLst/>
          </a:prstGeom>
        </p:spPr>
        <p:txBody>
          <a:bodyPr wrap="square">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明确推进培训体系建设。要求各地整合高等学校、县级教师培训机构和中小学校优质资源，建立乡村教师专业发展支持服务体系。</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18473" y="4573795"/>
            <a:ext cx="9698515" cy="707886"/>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明确改进培训方式。按照乡村教师的实际需求改进培训方式，采取顶岗置换、网络研修、送教下乡、专家指导、校本研修等多种形式，增强培训的针对性和实效性。</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318473" y="2064211"/>
            <a:ext cx="8761961" cy="400110"/>
          </a:xfrm>
          <a:prstGeom prst="rect">
            <a:avLst/>
          </a:prstGeom>
        </p:spPr>
        <p:txBody>
          <a:bodyPr wrap="square">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明确目标任务。到</a:t>
            </a:r>
            <a:r>
              <a:rPr lang="en-US" altLang="zh-CN" sz="2000" dirty="0">
                <a:solidFill>
                  <a:schemeClr val="bg1"/>
                </a:solidFill>
                <a:latin typeface="微软雅黑" panose="020B0503020204020204" pitchFamily="34" charset="-122"/>
                <a:ea typeface="微软雅黑" panose="020B0503020204020204" pitchFamily="34" charset="-122"/>
              </a:rPr>
              <a:t>2020</a:t>
            </a:r>
            <a:r>
              <a:rPr lang="zh-CN" altLang="en-US" sz="2000" dirty="0">
                <a:solidFill>
                  <a:schemeClr val="bg1"/>
                </a:solidFill>
                <a:latin typeface="微软雅黑" panose="020B0503020204020204" pitchFamily="34" charset="-122"/>
                <a:ea typeface="微软雅黑" panose="020B0503020204020204" pitchFamily="34" charset="-122"/>
              </a:rPr>
              <a:t>年前，对全体乡村教师校长进行</a:t>
            </a:r>
            <a:r>
              <a:rPr lang="en-US" altLang="zh-CN" sz="2000" dirty="0">
                <a:solidFill>
                  <a:schemeClr val="bg1"/>
                </a:solidFill>
                <a:latin typeface="微软雅黑" panose="020B0503020204020204" pitchFamily="34" charset="-122"/>
                <a:ea typeface="微软雅黑" panose="020B0503020204020204" pitchFamily="34" charset="-122"/>
              </a:rPr>
              <a:t>360</a:t>
            </a:r>
            <a:r>
              <a:rPr lang="zh-CN" altLang="en-US" sz="2000" dirty="0">
                <a:solidFill>
                  <a:schemeClr val="bg1"/>
                </a:solidFill>
                <a:latin typeface="微软雅黑" panose="020B0503020204020204" pitchFamily="34" charset="-122"/>
                <a:ea typeface="微软雅黑" panose="020B0503020204020204" pitchFamily="34" charset="-122"/>
              </a:rPr>
              <a:t>学时的培训</a:t>
            </a:r>
            <a:r>
              <a:rPr lang="zh-CN" altLang="en-US" sz="2000" dirty="0" smtClean="0">
                <a:solidFill>
                  <a:schemeClr val="bg1"/>
                </a:solidFill>
                <a:latin typeface="微软雅黑" panose="020B0503020204020204" pitchFamily="34" charset="-122"/>
                <a:ea typeface="微软雅黑" panose="020B0503020204020204" pitchFamily="34" charset="-122"/>
              </a:rPr>
              <a:t>。</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318473" y="2776224"/>
            <a:ext cx="10774496"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明确各级政府责任。要求省级政府统筹规划和支持全员培训，市、县政府履行实施主体责任。</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318473" y="5743727"/>
            <a:ext cx="9412076" cy="400110"/>
          </a:xfrm>
          <a:prstGeom prst="rect">
            <a:avLst/>
          </a:prstGeom>
        </p:spPr>
        <p:txBody>
          <a:bodyPr wrap="square">
            <a:spAutoFit/>
          </a:bodyPr>
          <a:lstStyle/>
          <a:p>
            <a:pPr>
              <a:buClrTx/>
            </a:pPr>
            <a:r>
              <a:rPr lang="zh-CN" altLang="en-US" sz="2000" dirty="0">
                <a:solidFill>
                  <a:schemeClr val="bg1"/>
                </a:solidFill>
                <a:latin typeface="微软雅黑" panose="020B0503020204020204" pitchFamily="34" charset="-122"/>
                <a:ea typeface="微软雅黑" panose="020B0503020204020204" pitchFamily="34" charset="-122"/>
              </a:rPr>
              <a:t>明确改革“国培计划”。“国培计划”集中支持中西部地区乡村教师校长培训。</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5" name="Freeform 7"/>
          <p:cNvSpPr>
            <a:spLocks noChangeArrowheads="1"/>
          </p:cNvSpPr>
          <p:nvPr/>
        </p:nvSpPr>
        <p:spPr bwMode="auto">
          <a:xfrm>
            <a:off x="971619" y="2135639"/>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7"/>
          <p:cNvSpPr>
            <a:spLocks noChangeArrowheads="1"/>
          </p:cNvSpPr>
          <p:nvPr/>
        </p:nvSpPr>
        <p:spPr bwMode="auto">
          <a:xfrm>
            <a:off x="971619" y="2847652"/>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Freeform 7"/>
          <p:cNvSpPr>
            <a:spLocks noChangeArrowheads="1"/>
          </p:cNvSpPr>
          <p:nvPr/>
        </p:nvSpPr>
        <p:spPr bwMode="auto">
          <a:xfrm>
            <a:off x="971619" y="3665524"/>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Freeform 7"/>
          <p:cNvSpPr>
            <a:spLocks noChangeArrowheads="1"/>
          </p:cNvSpPr>
          <p:nvPr/>
        </p:nvSpPr>
        <p:spPr bwMode="auto">
          <a:xfrm>
            <a:off x="975971" y="467048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Freeform 7"/>
          <p:cNvSpPr>
            <a:spLocks noChangeArrowheads="1"/>
          </p:cNvSpPr>
          <p:nvPr/>
        </p:nvSpPr>
        <p:spPr bwMode="auto">
          <a:xfrm>
            <a:off x="966006" y="5815155"/>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25" grpId="0" animBg="1"/>
      <p:bldP spid="35" grpId="0" animBg="1"/>
      <p:bldP spid="37" grpId="0" animBg="1"/>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5182829" cy="627864"/>
          </a:xfrm>
          <a:prstGeom prst="rect">
            <a:avLst/>
          </a:prstGeom>
        </p:spPr>
        <p:txBody>
          <a:bodyPr wrap="none">
            <a:spAutoFit/>
          </a:bodyPr>
          <a:lstStyle/>
          <a:p>
            <a:pPr fontAlgn="auto">
              <a:lnSpc>
                <a:spcPct val="145000"/>
              </a:lnSpc>
              <a:spcAft>
                <a:spcPts val="0"/>
              </a:spcAft>
              <a:defRPr/>
            </a:pPr>
            <a:r>
              <a:rPr kumimoji="1" lang="zh-CN" altLang="en-US" sz="2400" spc="200" dirty="0" smtClean="0">
                <a:solidFill>
                  <a:schemeClr val="bg1"/>
                </a:solidFill>
                <a:latin typeface="微软雅黑" panose="020B0503020204020204" pitchFamily="34" charset="-122"/>
                <a:ea typeface="微软雅黑" panose="020B0503020204020204" pitchFamily="34" charset="-122"/>
              </a:rPr>
              <a:t>三</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的目标和举措 </a:t>
            </a:r>
            <a:r>
              <a:rPr lang="en-US" altLang="zh-CN" sz="2400" dirty="0" smtClean="0">
                <a:solidFill>
                  <a:schemeClr val="bg1"/>
                </a:solidFill>
                <a:latin typeface="微软雅黑" panose="020B0503020204020204" pitchFamily="34" charset="-122"/>
                <a:ea typeface="微软雅黑" panose="020B0503020204020204" pitchFamily="34" charset="-122"/>
              </a:rPr>
              <a:t>——</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18473" y="1002382"/>
            <a:ext cx="8449972" cy="461665"/>
          </a:xfrm>
          <a:prstGeom prst="rect">
            <a:avLst/>
          </a:prstGeom>
        </p:spPr>
        <p:txBody>
          <a:bodyPr wrap="square">
            <a:spAutoFit/>
          </a:body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举</a:t>
            </a:r>
            <a:r>
              <a:rPr lang="zh-CN" altLang="en-US" sz="2400" dirty="0" smtClean="0">
                <a:solidFill>
                  <a:schemeClr val="bg1"/>
                </a:solidFill>
                <a:latin typeface="微软雅黑" panose="020B0503020204020204" pitchFamily="34" charset="-122"/>
                <a:ea typeface="微软雅黑" panose="020B0503020204020204" pitchFamily="34" charset="-122"/>
              </a:rPr>
              <a:t>措</a:t>
            </a:r>
            <a:r>
              <a:rPr lang="zh-CN" altLang="en-US" sz="2400" dirty="0">
                <a:solidFill>
                  <a:schemeClr val="bg1"/>
                </a:solidFill>
                <a:latin typeface="微软雅黑" panose="020B0503020204020204" pitchFamily="34" charset="-122"/>
                <a:ea typeface="微软雅黑" panose="020B0503020204020204" pitchFamily="34" charset="-122"/>
              </a:rPr>
              <a:t>八：建立乡村教师荣誉制度</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14082" y="902944"/>
            <a:ext cx="664112" cy="660542"/>
            <a:chOff x="3720601" y="1594011"/>
            <a:chExt cx="1246187" cy="1258888"/>
          </a:xfrm>
        </p:grpSpPr>
        <p:sp>
          <p:nvSpPr>
            <p:cNvPr id="30" name="Freeform 20"/>
            <p:cNvSpPr>
              <a:spLocks noChangeArrowheads="1"/>
            </p:cNvSpPr>
            <p:nvPr/>
          </p:nvSpPr>
          <p:spPr bwMode="auto">
            <a:xfrm>
              <a:off x="4169861" y="1979774"/>
              <a:ext cx="349250" cy="423862"/>
            </a:xfrm>
            <a:custGeom>
              <a:avLst/>
              <a:gdLst>
                <a:gd name="T0" fmla="*/ 349250 w 28"/>
                <a:gd name="T1" fmla="*/ 162065 h 34"/>
                <a:gd name="T2" fmla="*/ 174625 w 28"/>
                <a:gd name="T3" fmla="*/ 0 h 34"/>
                <a:gd name="T4" fmla="*/ 0 w 28"/>
                <a:gd name="T5" fmla="*/ 162065 h 34"/>
                <a:gd name="T6" fmla="*/ 12473 w 28"/>
                <a:gd name="T7" fmla="*/ 224398 h 34"/>
                <a:gd name="T8" fmla="*/ 12473 w 28"/>
                <a:gd name="T9" fmla="*/ 224398 h 34"/>
                <a:gd name="T10" fmla="*/ 37420 w 28"/>
                <a:gd name="T11" fmla="*/ 261797 h 34"/>
                <a:gd name="T12" fmla="*/ 87313 w 28"/>
                <a:gd name="T13" fmla="*/ 411395 h 34"/>
                <a:gd name="T14" fmla="*/ 112259 w 28"/>
                <a:gd name="T15" fmla="*/ 423862 h 34"/>
                <a:gd name="T16" fmla="*/ 236991 w 28"/>
                <a:gd name="T17" fmla="*/ 423862 h 34"/>
                <a:gd name="T18" fmla="*/ 261938 w 28"/>
                <a:gd name="T19" fmla="*/ 411395 h 34"/>
                <a:gd name="T20" fmla="*/ 324304 w 28"/>
                <a:gd name="T21" fmla="*/ 261797 h 34"/>
                <a:gd name="T22" fmla="*/ 336777 w 28"/>
                <a:gd name="T23" fmla="*/ 224398 h 34"/>
                <a:gd name="T24" fmla="*/ 336777 w 28"/>
                <a:gd name="T25" fmla="*/ 224398 h 34"/>
                <a:gd name="T26" fmla="*/ 336777 w 28"/>
                <a:gd name="T27" fmla="*/ 224398 h 34"/>
                <a:gd name="T28" fmla="*/ 349250 w 28"/>
                <a:gd name="T29" fmla="*/ 162065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4"/>
                <a:gd name="T47" fmla="*/ 28 w 28"/>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4">
                  <a:moveTo>
                    <a:pt x="28" y="13"/>
                  </a:moveTo>
                  <a:cubicBezTo>
                    <a:pt x="28" y="6"/>
                    <a:pt x="22" y="0"/>
                    <a:pt x="14" y="0"/>
                  </a:cubicBezTo>
                  <a:cubicBezTo>
                    <a:pt x="6" y="0"/>
                    <a:pt x="0" y="6"/>
                    <a:pt x="0" y="13"/>
                  </a:cubicBezTo>
                  <a:cubicBezTo>
                    <a:pt x="0" y="15"/>
                    <a:pt x="0" y="17"/>
                    <a:pt x="1" y="18"/>
                  </a:cubicBezTo>
                  <a:cubicBezTo>
                    <a:pt x="1" y="18"/>
                    <a:pt x="1" y="18"/>
                    <a:pt x="1" y="18"/>
                  </a:cubicBezTo>
                  <a:cubicBezTo>
                    <a:pt x="1" y="19"/>
                    <a:pt x="2" y="20"/>
                    <a:pt x="3" y="21"/>
                  </a:cubicBezTo>
                  <a:cubicBezTo>
                    <a:pt x="5" y="24"/>
                    <a:pt x="7" y="31"/>
                    <a:pt x="7" y="33"/>
                  </a:cubicBezTo>
                  <a:cubicBezTo>
                    <a:pt x="7" y="34"/>
                    <a:pt x="8" y="34"/>
                    <a:pt x="9" y="34"/>
                  </a:cubicBezTo>
                  <a:cubicBezTo>
                    <a:pt x="19" y="34"/>
                    <a:pt x="19" y="34"/>
                    <a:pt x="19" y="34"/>
                  </a:cubicBezTo>
                  <a:cubicBezTo>
                    <a:pt x="20" y="34"/>
                    <a:pt x="21" y="34"/>
                    <a:pt x="21" y="33"/>
                  </a:cubicBezTo>
                  <a:cubicBezTo>
                    <a:pt x="21" y="31"/>
                    <a:pt x="23" y="24"/>
                    <a:pt x="26" y="21"/>
                  </a:cubicBezTo>
                  <a:cubicBezTo>
                    <a:pt x="26" y="20"/>
                    <a:pt x="27" y="19"/>
                    <a:pt x="27" y="18"/>
                  </a:cubicBezTo>
                  <a:cubicBezTo>
                    <a:pt x="27" y="18"/>
                    <a:pt x="27" y="18"/>
                    <a:pt x="27" y="18"/>
                  </a:cubicBezTo>
                  <a:cubicBezTo>
                    <a:pt x="27" y="18"/>
                    <a:pt x="27" y="18"/>
                    <a:pt x="27" y="18"/>
                  </a:cubicBezTo>
                  <a:cubicBezTo>
                    <a:pt x="28" y="17"/>
                    <a:pt x="28" y="15"/>
                    <a:pt x="28" y="13"/>
                  </a:cubicBezTo>
                  <a:close/>
                </a:path>
              </a:pathLst>
            </a:custGeom>
            <a:solidFill>
              <a:schemeClr val="bg2">
                <a:lumMod val="75000"/>
                <a:alpha val="64000"/>
              </a:schemeClr>
            </a:solidFill>
            <a:ln>
              <a:noFill/>
            </a:ln>
          </p:spPr>
          <p:txBody>
            <a:bodyPr/>
            <a:lstStyle/>
            <a:p>
              <a:endParaRPr lang="zh-CN" altLang="en-US"/>
            </a:p>
          </p:txBody>
        </p:sp>
        <p:sp>
          <p:nvSpPr>
            <p:cNvPr id="31" name="Freeform 21"/>
            <p:cNvSpPr>
              <a:spLocks noChangeArrowheads="1"/>
            </p:cNvSpPr>
            <p:nvPr/>
          </p:nvSpPr>
          <p:spPr bwMode="auto">
            <a:xfrm>
              <a:off x="4257176" y="2429038"/>
              <a:ext cx="174625" cy="36513"/>
            </a:xfrm>
            <a:custGeom>
              <a:avLst/>
              <a:gdLst>
                <a:gd name="T0" fmla="*/ 174625 w 14"/>
                <a:gd name="T1" fmla="*/ 24342 h 3"/>
                <a:gd name="T2" fmla="*/ 149679 w 14"/>
                <a:gd name="T3" fmla="*/ 0 h 3"/>
                <a:gd name="T4" fmla="*/ 24946 w 14"/>
                <a:gd name="T5" fmla="*/ 0 h 3"/>
                <a:gd name="T6" fmla="*/ 0 w 14"/>
                <a:gd name="T7" fmla="*/ 24342 h 3"/>
                <a:gd name="T8" fmla="*/ 0 w 14"/>
                <a:gd name="T9" fmla="*/ 24342 h 3"/>
                <a:gd name="T10" fmla="*/ 24946 w 14"/>
                <a:gd name="T11" fmla="*/ 36513 h 3"/>
                <a:gd name="T12" fmla="*/ 149679 w 14"/>
                <a:gd name="T13" fmla="*/ 36513 h 3"/>
                <a:gd name="T14" fmla="*/ 174625 w 14"/>
                <a:gd name="T15" fmla="*/ 24342 h 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3"/>
                <a:gd name="T26" fmla="*/ 14 w 1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3">
                  <a:moveTo>
                    <a:pt x="14" y="2"/>
                  </a:moveTo>
                  <a:cubicBezTo>
                    <a:pt x="14" y="1"/>
                    <a:pt x="13" y="0"/>
                    <a:pt x="12" y="0"/>
                  </a:cubicBezTo>
                  <a:cubicBezTo>
                    <a:pt x="2" y="0"/>
                    <a:pt x="2" y="0"/>
                    <a:pt x="2" y="0"/>
                  </a:cubicBezTo>
                  <a:cubicBezTo>
                    <a:pt x="1" y="0"/>
                    <a:pt x="0" y="1"/>
                    <a:pt x="0" y="2"/>
                  </a:cubicBezTo>
                  <a:cubicBezTo>
                    <a:pt x="0" y="2"/>
                    <a:pt x="0" y="2"/>
                    <a:pt x="0" y="2"/>
                  </a:cubicBezTo>
                  <a:cubicBezTo>
                    <a:pt x="0" y="2"/>
                    <a:pt x="1" y="3"/>
                    <a:pt x="2" y="3"/>
                  </a:cubicBezTo>
                  <a:cubicBezTo>
                    <a:pt x="12" y="3"/>
                    <a:pt x="12" y="3"/>
                    <a:pt x="12" y="3"/>
                  </a:cubicBezTo>
                  <a:cubicBezTo>
                    <a:pt x="13" y="3"/>
                    <a:pt x="14" y="2"/>
                    <a:pt x="14" y="2"/>
                  </a:cubicBezTo>
                  <a:close/>
                </a:path>
              </a:pathLst>
            </a:custGeom>
            <a:solidFill>
              <a:schemeClr val="bg2">
                <a:lumMod val="75000"/>
                <a:alpha val="64000"/>
              </a:schemeClr>
            </a:solidFill>
            <a:ln>
              <a:noFill/>
            </a:ln>
          </p:spPr>
          <p:txBody>
            <a:bodyPr/>
            <a:lstStyle/>
            <a:p>
              <a:endParaRPr lang="zh-CN" altLang="en-US"/>
            </a:p>
          </p:txBody>
        </p:sp>
        <p:sp>
          <p:nvSpPr>
            <p:cNvPr id="32" name="Freeform 22"/>
            <p:cNvSpPr>
              <a:spLocks noChangeArrowheads="1"/>
            </p:cNvSpPr>
            <p:nvPr/>
          </p:nvSpPr>
          <p:spPr bwMode="auto">
            <a:xfrm>
              <a:off x="4257176" y="2490949"/>
              <a:ext cx="174625" cy="25400"/>
            </a:xfrm>
            <a:custGeom>
              <a:avLst/>
              <a:gdLst>
                <a:gd name="T0" fmla="*/ 174625 w 14"/>
                <a:gd name="T1" fmla="*/ 12700 h 2"/>
                <a:gd name="T2" fmla="*/ 149679 w 14"/>
                <a:gd name="T3" fmla="*/ 0 h 2"/>
                <a:gd name="T4" fmla="*/ 24946 w 14"/>
                <a:gd name="T5" fmla="*/ 0 h 2"/>
                <a:gd name="T6" fmla="*/ 0 w 14"/>
                <a:gd name="T7" fmla="*/ 12700 h 2"/>
                <a:gd name="T8" fmla="*/ 0 w 14"/>
                <a:gd name="T9" fmla="*/ 12700 h 2"/>
                <a:gd name="T10" fmla="*/ 24946 w 14"/>
                <a:gd name="T11" fmla="*/ 25400 h 2"/>
                <a:gd name="T12" fmla="*/ 149679 w 14"/>
                <a:gd name="T13" fmla="*/ 25400 h 2"/>
                <a:gd name="T14" fmla="*/ 174625 w 14"/>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
                <a:gd name="T26" fmla="*/ 14 w 1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
                  <a:moveTo>
                    <a:pt x="14" y="1"/>
                  </a:moveTo>
                  <a:cubicBezTo>
                    <a:pt x="14" y="0"/>
                    <a:pt x="13" y="0"/>
                    <a:pt x="12" y="0"/>
                  </a:cubicBezTo>
                  <a:cubicBezTo>
                    <a:pt x="2" y="0"/>
                    <a:pt x="2" y="0"/>
                    <a:pt x="2" y="0"/>
                  </a:cubicBezTo>
                  <a:cubicBezTo>
                    <a:pt x="1" y="0"/>
                    <a:pt x="0" y="0"/>
                    <a:pt x="0" y="1"/>
                  </a:cubicBezTo>
                  <a:cubicBezTo>
                    <a:pt x="0" y="1"/>
                    <a:pt x="0" y="1"/>
                    <a:pt x="0" y="1"/>
                  </a:cubicBezTo>
                  <a:cubicBezTo>
                    <a:pt x="0" y="2"/>
                    <a:pt x="1" y="2"/>
                    <a:pt x="2" y="2"/>
                  </a:cubicBezTo>
                  <a:cubicBezTo>
                    <a:pt x="12" y="2"/>
                    <a:pt x="12" y="2"/>
                    <a:pt x="12" y="2"/>
                  </a:cubicBezTo>
                  <a:cubicBezTo>
                    <a:pt x="13" y="2"/>
                    <a:pt x="14" y="2"/>
                    <a:pt x="14" y="1"/>
                  </a:cubicBezTo>
                  <a:close/>
                </a:path>
              </a:pathLst>
            </a:custGeom>
            <a:solidFill>
              <a:schemeClr val="bg2">
                <a:lumMod val="75000"/>
                <a:alpha val="64000"/>
              </a:schemeClr>
            </a:solidFill>
            <a:ln>
              <a:noFill/>
            </a:ln>
          </p:spPr>
          <p:txBody>
            <a:bodyPr/>
            <a:lstStyle/>
            <a:p>
              <a:endParaRPr lang="zh-CN" altLang="en-US"/>
            </a:p>
          </p:txBody>
        </p:sp>
        <p:sp>
          <p:nvSpPr>
            <p:cNvPr id="33" name="Freeform 23"/>
            <p:cNvSpPr>
              <a:spLocks noChangeArrowheads="1"/>
            </p:cNvSpPr>
            <p:nvPr/>
          </p:nvSpPr>
          <p:spPr bwMode="auto">
            <a:xfrm>
              <a:off x="4293688" y="2540161"/>
              <a:ext cx="100013" cy="25400"/>
            </a:xfrm>
            <a:custGeom>
              <a:avLst/>
              <a:gdLst>
                <a:gd name="T0" fmla="*/ 100013 w 8"/>
                <a:gd name="T1" fmla="*/ 12700 h 2"/>
                <a:gd name="T2" fmla="*/ 75010 w 8"/>
                <a:gd name="T3" fmla="*/ 25400 h 2"/>
                <a:gd name="T4" fmla="*/ 25003 w 8"/>
                <a:gd name="T5" fmla="*/ 25400 h 2"/>
                <a:gd name="T6" fmla="*/ 0 w 8"/>
                <a:gd name="T7" fmla="*/ 12700 h 2"/>
                <a:gd name="T8" fmla="*/ 0 w 8"/>
                <a:gd name="T9" fmla="*/ 12700 h 2"/>
                <a:gd name="T10" fmla="*/ 25003 w 8"/>
                <a:gd name="T11" fmla="*/ 0 h 2"/>
                <a:gd name="T12" fmla="*/ 75010 w 8"/>
                <a:gd name="T13" fmla="*/ 0 h 2"/>
                <a:gd name="T14" fmla="*/ 100013 w 8"/>
                <a:gd name="T15" fmla="*/ 1270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8" y="1"/>
                  </a:moveTo>
                  <a:cubicBezTo>
                    <a:pt x="8" y="2"/>
                    <a:pt x="7" y="2"/>
                    <a:pt x="6" y="2"/>
                  </a:cubicBezTo>
                  <a:cubicBezTo>
                    <a:pt x="2" y="2"/>
                    <a:pt x="2" y="2"/>
                    <a:pt x="2" y="2"/>
                  </a:cubicBezTo>
                  <a:cubicBezTo>
                    <a:pt x="1" y="2"/>
                    <a:pt x="0" y="2"/>
                    <a:pt x="0" y="1"/>
                  </a:cubicBezTo>
                  <a:cubicBezTo>
                    <a:pt x="0" y="1"/>
                    <a:pt x="0" y="1"/>
                    <a:pt x="0" y="1"/>
                  </a:cubicBezTo>
                  <a:cubicBezTo>
                    <a:pt x="0" y="0"/>
                    <a:pt x="1" y="0"/>
                    <a:pt x="2" y="0"/>
                  </a:cubicBezTo>
                  <a:cubicBezTo>
                    <a:pt x="6" y="0"/>
                    <a:pt x="6" y="0"/>
                    <a:pt x="6" y="0"/>
                  </a:cubicBezTo>
                  <a:cubicBezTo>
                    <a:pt x="7" y="0"/>
                    <a:pt x="8" y="0"/>
                    <a:pt x="8" y="1"/>
                  </a:cubicBezTo>
                  <a:close/>
                </a:path>
              </a:pathLst>
            </a:custGeom>
            <a:solidFill>
              <a:schemeClr val="bg2">
                <a:lumMod val="75000"/>
                <a:alpha val="64000"/>
              </a:schemeClr>
            </a:solidFill>
            <a:ln>
              <a:noFill/>
            </a:ln>
          </p:spPr>
          <p:txBody>
            <a:bodyPr/>
            <a:lstStyle/>
            <a:p>
              <a:endParaRPr lang="zh-CN" altLang="en-US"/>
            </a:p>
          </p:txBody>
        </p:sp>
        <p:sp>
          <p:nvSpPr>
            <p:cNvPr id="34" name="Freeform 24"/>
            <p:cNvSpPr>
              <a:spLocks noEditPoints="1" noChangeArrowheads="1"/>
            </p:cNvSpPr>
            <p:nvPr/>
          </p:nvSpPr>
          <p:spPr bwMode="auto">
            <a:xfrm>
              <a:off x="3720601" y="1594011"/>
              <a:ext cx="1246187" cy="1258888"/>
            </a:xfrm>
            <a:custGeom>
              <a:avLst/>
              <a:gdLst>
                <a:gd name="T0" fmla="*/ 623094 w 100"/>
                <a:gd name="T1" fmla="*/ 1258888 h 101"/>
                <a:gd name="T2" fmla="*/ 0 w 100"/>
                <a:gd name="T3" fmla="*/ 623212 h 101"/>
                <a:gd name="T4" fmla="*/ 623094 w 100"/>
                <a:gd name="T5" fmla="*/ 0 h 101"/>
                <a:gd name="T6" fmla="*/ 1246187 w 100"/>
                <a:gd name="T7" fmla="*/ 623212 h 101"/>
                <a:gd name="T8" fmla="*/ 623094 w 100"/>
                <a:gd name="T9" fmla="*/ 1258888 h 101"/>
                <a:gd name="T10" fmla="*/ 623094 w 100"/>
                <a:gd name="T11" fmla="*/ 37393 h 101"/>
                <a:gd name="T12" fmla="*/ 24924 w 100"/>
                <a:gd name="T13" fmla="*/ 623212 h 101"/>
                <a:gd name="T14" fmla="*/ 623094 w 100"/>
                <a:gd name="T15" fmla="*/ 1221495 h 101"/>
                <a:gd name="T16" fmla="*/ 1221263 w 100"/>
                <a:gd name="T17" fmla="*/ 623212 h 101"/>
                <a:gd name="T18" fmla="*/ 623094 w 100"/>
                <a:gd name="T19" fmla="*/ 37393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1"/>
                <a:gd name="T32" fmla="*/ 100 w 10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1">
                  <a:moveTo>
                    <a:pt x="50" y="101"/>
                  </a:moveTo>
                  <a:cubicBezTo>
                    <a:pt x="22" y="101"/>
                    <a:pt x="0" y="78"/>
                    <a:pt x="0" y="50"/>
                  </a:cubicBezTo>
                  <a:cubicBezTo>
                    <a:pt x="0" y="23"/>
                    <a:pt x="22" y="0"/>
                    <a:pt x="50" y="0"/>
                  </a:cubicBezTo>
                  <a:cubicBezTo>
                    <a:pt x="78" y="0"/>
                    <a:pt x="100" y="23"/>
                    <a:pt x="100" y="50"/>
                  </a:cubicBezTo>
                  <a:cubicBezTo>
                    <a:pt x="100" y="78"/>
                    <a:pt x="78" y="101"/>
                    <a:pt x="50" y="101"/>
                  </a:cubicBezTo>
                  <a:close/>
                  <a:moveTo>
                    <a:pt x="50" y="3"/>
                  </a:moveTo>
                  <a:cubicBezTo>
                    <a:pt x="24" y="3"/>
                    <a:pt x="2" y="24"/>
                    <a:pt x="2" y="50"/>
                  </a:cubicBezTo>
                  <a:cubicBezTo>
                    <a:pt x="2" y="77"/>
                    <a:pt x="24" y="98"/>
                    <a:pt x="50" y="98"/>
                  </a:cubicBezTo>
                  <a:cubicBezTo>
                    <a:pt x="76" y="98"/>
                    <a:pt x="98" y="77"/>
                    <a:pt x="98" y="50"/>
                  </a:cubicBezTo>
                  <a:cubicBezTo>
                    <a:pt x="98" y="24"/>
                    <a:pt x="76" y="3"/>
                    <a:pt x="50" y="3"/>
                  </a:cubicBezTo>
                  <a:close/>
                </a:path>
              </a:pathLst>
            </a:custGeom>
            <a:solidFill>
              <a:schemeClr val="bg2">
                <a:lumMod val="75000"/>
                <a:alpha val="44000"/>
              </a:schemeClr>
            </a:solidFill>
            <a:ln>
              <a:noFill/>
            </a:ln>
          </p:spPr>
          <p:txBody>
            <a:bodyPr/>
            <a:lstStyle/>
            <a:p>
              <a:endParaRPr lang="zh-CN" altLang="en-US"/>
            </a:p>
          </p:txBody>
        </p:sp>
      </p:grpSp>
      <p:sp>
        <p:nvSpPr>
          <p:cNvPr id="3" name="矩形 2"/>
          <p:cNvSpPr/>
          <p:nvPr/>
        </p:nvSpPr>
        <p:spPr>
          <a:xfrm>
            <a:off x="1448856" y="1789554"/>
            <a:ext cx="9202635"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突出“长期坚守”概念，建立专门面向乡村教师的荣誉表彰项目。国家、省、县分别对在乡村学校从教</a:t>
            </a:r>
            <a:r>
              <a:rPr lang="en-US" altLang="zh-CN" dirty="0">
                <a:solidFill>
                  <a:schemeClr val="bg1"/>
                </a:solidFill>
                <a:latin typeface="微软雅黑" panose="020B0503020204020204" pitchFamily="34" charset="-122"/>
                <a:ea typeface="微软雅黑" panose="020B0503020204020204" pitchFamily="34" charset="-122"/>
              </a:rPr>
              <a:t>30</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年以上以上的教师按颁发荣誉证书或给予鼓</a:t>
            </a:r>
            <a:r>
              <a:rPr lang="zh-CN" altLang="en-US" dirty="0" smtClean="0">
                <a:solidFill>
                  <a:schemeClr val="bg1"/>
                </a:solidFill>
                <a:latin typeface="微软雅黑" panose="020B0503020204020204" pitchFamily="34" charset="-122"/>
                <a:ea typeface="微软雅黑" panose="020B0503020204020204" pitchFamily="34" charset="-122"/>
              </a:rPr>
              <a:t>励。</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448856" y="2763651"/>
            <a:ext cx="3761296" cy="2015936"/>
          </a:xfrm>
          <a:prstGeom prst="rect">
            <a:avLst/>
          </a:prstGeom>
        </p:spPr>
        <p:txBody>
          <a:bodyPr wrap="square">
            <a:spAutoFit/>
          </a:bodyPr>
          <a:lstStyle/>
          <a:p>
            <a:pPr>
              <a:lnSpc>
                <a:spcPts val="3000"/>
              </a:lnSpc>
            </a:pPr>
            <a:r>
              <a:rPr lang="zh-CN" altLang="en-US" dirty="0">
                <a:solidFill>
                  <a:schemeClr val="bg1"/>
                </a:solidFill>
                <a:latin typeface="微软雅黑" panose="020B0503020204020204" pitchFamily="34" charset="-122"/>
                <a:ea typeface="微软雅黑" panose="020B0503020204020204" pitchFamily="34" charset="-122"/>
              </a:rPr>
              <a:t>各省（区、市）人民政府可按照国家有关规定对在乡村学校长期从教的教师予以表彰。鼓励和引导社会力量建立专项基金，对长期在乡村学校任教的优秀教师给予物质奖励。</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448856" y="5002318"/>
            <a:ext cx="3618078" cy="861774"/>
          </a:xfrm>
          <a:prstGeom prst="rect">
            <a:avLst/>
          </a:prstGeom>
        </p:spPr>
        <p:txBody>
          <a:bodyPr wrap="square">
            <a:spAutoFit/>
          </a:bodyPr>
          <a:lstStyle/>
          <a:p>
            <a:pPr>
              <a:lnSpc>
                <a:spcPts val="3000"/>
              </a:lnSpc>
            </a:pPr>
            <a:r>
              <a:rPr lang="zh-CN" altLang="en-US" dirty="0">
                <a:solidFill>
                  <a:schemeClr val="bg1"/>
                </a:solidFill>
                <a:latin typeface="微软雅黑" panose="020B0503020204020204" pitchFamily="34" charset="-122"/>
                <a:ea typeface="微软雅黑" panose="020B0503020204020204" pitchFamily="34" charset="-122"/>
              </a:rPr>
              <a:t>在评选表彰教育系统先进集体和先进个人等方面要向乡村教师倾斜。</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6" name="Freeform 7"/>
          <p:cNvSpPr>
            <a:spLocks noChangeArrowheads="1"/>
          </p:cNvSpPr>
          <p:nvPr/>
        </p:nvSpPr>
        <p:spPr bwMode="auto">
          <a:xfrm>
            <a:off x="1115012" y="1842319"/>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Freeform 7"/>
          <p:cNvSpPr>
            <a:spLocks noChangeArrowheads="1"/>
          </p:cNvSpPr>
          <p:nvPr/>
        </p:nvSpPr>
        <p:spPr bwMode="auto">
          <a:xfrm>
            <a:off x="1115012" y="2828582"/>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Freeform 7"/>
          <p:cNvSpPr>
            <a:spLocks noChangeArrowheads="1"/>
          </p:cNvSpPr>
          <p:nvPr/>
        </p:nvSpPr>
        <p:spPr bwMode="auto">
          <a:xfrm>
            <a:off x="1115012" y="5154578"/>
            <a:ext cx="232961" cy="25725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2">
              <a:lumMod val="90000"/>
              <a:alpha val="96000"/>
            </a:schemeClr>
          </a:solidFill>
          <a:ln>
            <a:noFill/>
          </a:ln>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459" y="2761392"/>
            <a:ext cx="6024714" cy="320842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2" presetClass="entr" presetSubtype="2"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文本框 11"/>
          <p:cNvSpPr txBox="1"/>
          <p:nvPr/>
        </p:nvSpPr>
        <p:spPr bwMode="auto">
          <a:xfrm>
            <a:off x="5081028" y="1297096"/>
            <a:ext cx="5035550" cy="584775"/>
          </a:xfrm>
          <a:prstGeom prst="rect">
            <a:avLst/>
          </a:prstGeom>
          <a:noFill/>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乡村</a:t>
            </a:r>
            <a:r>
              <a:rPr lang="zh-CN" altLang="en-US" sz="3200" dirty="0" smtClean="0">
                <a:solidFill>
                  <a:schemeClr val="bg1"/>
                </a:solidFill>
                <a:latin typeface="微软雅黑" panose="020B0503020204020204" pitchFamily="34" charset="-122"/>
                <a:ea typeface="微软雅黑" panose="020B0503020204020204" pitchFamily="34" charset="-122"/>
              </a:rPr>
              <a:t>教师现状</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13" name="文本框 12"/>
          <p:cNvSpPr txBox="1"/>
          <p:nvPr/>
        </p:nvSpPr>
        <p:spPr bwMode="auto">
          <a:xfrm>
            <a:off x="4871291" y="2362089"/>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的背景和提出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4871291" y="3520458"/>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的目标和举措</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bwMode="auto">
          <a:xfrm>
            <a:off x="4871291" y="4678827"/>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的要求和落实</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椭圆 4"/>
          <p:cNvSpPr>
            <a:spLocks noChangeArrowheads="1"/>
          </p:cNvSpPr>
          <p:nvPr/>
        </p:nvSpPr>
        <p:spPr bwMode="auto">
          <a:xfrm>
            <a:off x="4270935" y="1380616"/>
            <a:ext cx="465138" cy="452438"/>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8" name="椭圆 4"/>
          <p:cNvSpPr>
            <a:spLocks noChangeArrowheads="1"/>
          </p:cNvSpPr>
          <p:nvPr/>
        </p:nvSpPr>
        <p:spPr bwMode="auto">
          <a:xfrm>
            <a:off x="4287816" y="2495317"/>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9" name="椭圆 4"/>
          <p:cNvSpPr>
            <a:spLocks noChangeArrowheads="1"/>
          </p:cNvSpPr>
          <p:nvPr/>
        </p:nvSpPr>
        <p:spPr bwMode="auto">
          <a:xfrm>
            <a:off x="4318472" y="3608430"/>
            <a:ext cx="465138" cy="452437"/>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nvGrpSpPr>
          <p:cNvPr id="16" name="组合 15"/>
          <p:cNvGrpSpPr/>
          <p:nvPr/>
        </p:nvGrpSpPr>
        <p:grpSpPr>
          <a:xfrm>
            <a:off x="4332601" y="4789883"/>
            <a:ext cx="403472" cy="447508"/>
            <a:chOff x="7333759" y="1728478"/>
            <a:chExt cx="602966" cy="720250"/>
          </a:xfrm>
          <a:solidFill>
            <a:schemeClr val="bg2">
              <a:lumMod val="75000"/>
            </a:schemeClr>
          </a:solidFill>
        </p:grpSpPr>
        <p:sp>
          <p:nvSpPr>
            <p:cNvPr id="20" name="圆角矩形 86"/>
            <p:cNvSpPr>
              <a:spLocks noChangeArrowheads="1"/>
            </p:cNvSpPr>
            <p:nvPr/>
          </p:nvSpPr>
          <p:spPr bwMode="auto">
            <a:xfrm rot="18672400">
              <a:off x="7492469" y="1982866"/>
              <a:ext cx="138160" cy="455579"/>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2" name="圆角矩形 87"/>
            <p:cNvSpPr>
              <a:spLocks noChangeArrowheads="1"/>
            </p:cNvSpPr>
            <p:nvPr/>
          </p:nvSpPr>
          <p:spPr bwMode="auto">
            <a:xfrm rot="2291266">
              <a:off x="7798723" y="1728478"/>
              <a:ext cx="138002" cy="720250"/>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sp>
        <p:nvSpPr>
          <p:cNvPr id="23" name="矩形 22"/>
          <p:cNvSpPr/>
          <p:nvPr/>
        </p:nvSpPr>
        <p:spPr>
          <a:xfrm>
            <a:off x="2139556" y="1589483"/>
            <a:ext cx="861774" cy="3200400"/>
          </a:xfrm>
          <a:prstGeom prst="rect">
            <a:avLst/>
          </a:prstGeom>
          <a:ln>
            <a:solidFill>
              <a:schemeClr val="bg1">
                <a:alpha val="36000"/>
              </a:schemeClr>
            </a:solidFill>
          </a:ln>
        </p:spPr>
        <p:txBody>
          <a:bodyPr vert="eaVert">
            <a:spAutoFit/>
          </a:bodyPr>
          <a:lstStyle/>
          <a:p>
            <a:pPr algn="ctr" fontAlgn="auto">
              <a:spcBef>
                <a:spcPts val="0"/>
              </a:spcBef>
              <a:spcAft>
                <a:spcPts val="0"/>
              </a:spcAft>
              <a:defRPr/>
            </a:pPr>
            <a:r>
              <a:rPr lang="zh-CN" altLang="en-US" sz="4400" dirty="0">
                <a:solidFill>
                  <a:schemeClr val="bg1">
                    <a:alpha val="36000"/>
                  </a:schemeClr>
                </a:solidFill>
                <a:latin typeface="Arial" panose="020B0604020202020204" pitchFamily="34" charset="0"/>
                <a:ea typeface="微软雅黑" panose="020B0503020204020204" pitchFamily="34" charset="-122"/>
              </a:rPr>
              <a:t>主要内容</a:t>
            </a:r>
            <a:endParaRPr lang="zh-CN" altLang="en-US" sz="4400" dirty="0">
              <a:solidFill>
                <a:schemeClr val="bg1">
                  <a:alpha val="36000"/>
                </a:schemeClr>
              </a:solidFill>
              <a:latin typeface="Arial" panose="020B0604020202020204" pitchFamily="34" charset="0"/>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文本框 11"/>
          <p:cNvSpPr txBox="1"/>
          <p:nvPr/>
        </p:nvSpPr>
        <p:spPr bwMode="auto">
          <a:xfrm>
            <a:off x="5081028" y="1297096"/>
            <a:ext cx="5035550" cy="584775"/>
          </a:xfrm>
          <a:prstGeom prst="rect">
            <a:avLst/>
          </a:prstGeom>
          <a:noFill/>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乡村</a:t>
            </a:r>
            <a:r>
              <a:rPr lang="zh-CN" altLang="en-US" sz="3200" dirty="0" smtClean="0">
                <a:solidFill>
                  <a:schemeClr val="bg1"/>
                </a:solidFill>
                <a:latin typeface="微软雅黑" panose="020B0503020204020204" pitchFamily="34" charset="-122"/>
                <a:ea typeface="微软雅黑" panose="020B0503020204020204" pitchFamily="34" charset="-122"/>
              </a:rPr>
              <a:t>教师现状</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13" name="文本框 12"/>
          <p:cNvSpPr txBox="1"/>
          <p:nvPr/>
        </p:nvSpPr>
        <p:spPr bwMode="auto">
          <a:xfrm>
            <a:off x="4871291" y="2362089"/>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的背景和提出</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bwMode="auto">
          <a:xfrm>
            <a:off x="4871291" y="3520458"/>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的目标和举措</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bwMode="auto">
          <a:xfrm>
            <a:off x="4871291" y="4678827"/>
            <a:ext cx="5035550" cy="584775"/>
          </a:xfrm>
          <a:prstGeom prst="rect">
            <a:avLst/>
          </a:prstGeom>
          <a:noFill/>
        </p:spPr>
        <p:txBody>
          <a:bodyPr>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计划</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的要求和落实</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椭圆 4"/>
          <p:cNvSpPr>
            <a:spLocks noChangeArrowheads="1"/>
          </p:cNvSpPr>
          <p:nvPr/>
        </p:nvSpPr>
        <p:spPr bwMode="auto">
          <a:xfrm>
            <a:off x="4270935" y="2428258"/>
            <a:ext cx="465138" cy="452438"/>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8" name="椭圆 4"/>
          <p:cNvSpPr>
            <a:spLocks noChangeArrowheads="1"/>
          </p:cNvSpPr>
          <p:nvPr/>
        </p:nvSpPr>
        <p:spPr bwMode="auto">
          <a:xfrm>
            <a:off x="4270935" y="3587421"/>
            <a:ext cx="465138" cy="450850"/>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19" name="椭圆 4"/>
          <p:cNvSpPr>
            <a:spLocks noChangeArrowheads="1"/>
          </p:cNvSpPr>
          <p:nvPr/>
        </p:nvSpPr>
        <p:spPr bwMode="auto">
          <a:xfrm>
            <a:off x="4270935" y="4744996"/>
            <a:ext cx="465138" cy="452437"/>
          </a:xfrm>
          <a:prstGeom prst="ellipse">
            <a:avLst/>
          </a:prstGeom>
          <a:solidFill>
            <a:schemeClr val="bg2">
              <a:lumMod val="75000"/>
              <a:alpha val="39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nvGrpSpPr>
          <p:cNvPr id="16" name="组合 15"/>
          <p:cNvGrpSpPr/>
          <p:nvPr/>
        </p:nvGrpSpPr>
        <p:grpSpPr>
          <a:xfrm>
            <a:off x="4256461" y="1365729"/>
            <a:ext cx="403472" cy="447508"/>
            <a:chOff x="7333759" y="1728478"/>
            <a:chExt cx="602966" cy="720250"/>
          </a:xfrm>
          <a:solidFill>
            <a:schemeClr val="bg2">
              <a:lumMod val="75000"/>
            </a:schemeClr>
          </a:solidFill>
        </p:grpSpPr>
        <p:sp>
          <p:nvSpPr>
            <p:cNvPr id="20" name="圆角矩形 86"/>
            <p:cNvSpPr>
              <a:spLocks noChangeArrowheads="1"/>
            </p:cNvSpPr>
            <p:nvPr/>
          </p:nvSpPr>
          <p:spPr bwMode="auto">
            <a:xfrm rot="18672400">
              <a:off x="7492469" y="1982866"/>
              <a:ext cx="138160" cy="455579"/>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22" name="圆角矩形 87"/>
            <p:cNvSpPr>
              <a:spLocks noChangeArrowheads="1"/>
            </p:cNvSpPr>
            <p:nvPr/>
          </p:nvSpPr>
          <p:spPr bwMode="auto">
            <a:xfrm rot="2291266">
              <a:off x="7798723" y="1728478"/>
              <a:ext cx="138002" cy="720250"/>
            </a:xfrm>
            <a:prstGeom prst="roundRect">
              <a:avLst>
                <a:gd name="adj" fmla="val 50000"/>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grpSp>
      <p:sp>
        <p:nvSpPr>
          <p:cNvPr id="23" name="矩形 22"/>
          <p:cNvSpPr/>
          <p:nvPr/>
        </p:nvSpPr>
        <p:spPr>
          <a:xfrm>
            <a:off x="2139556" y="1589483"/>
            <a:ext cx="861774" cy="3200400"/>
          </a:xfrm>
          <a:prstGeom prst="rect">
            <a:avLst/>
          </a:prstGeom>
          <a:ln>
            <a:solidFill>
              <a:schemeClr val="bg1">
                <a:alpha val="36000"/>
              </a:schemeClr>
            </a:solidFill>
          </a:ln>
        </p:spPr>
        <p:txBody>
          <a:bodyPr vert="eaVert">
            <a:spAutoFit/>
          </a:bodyPr>
          <a:lstStyle/>
          <a:p>
            <a:pPr algn="ctr" fontAlgn="auto">
              <a:spcBef>
                <a:spcPts val="0"/>
              </a:spcBef>
              <a:spcAft>
                <a:spcPts val="0"/>
              </a:spcAft>
              <a:defRPr/>
            </a:pPr>
            <a:r>
              <a:rPr lang="zh-CN" altLang="en-US" sz="4400" dirty="0">
                <a:solidFill>
                  <a:schemeClr val="bg1">
                    <a:alpha val="36000"/>
                  </a:schemeClr>
                </a:solidFill>
                <a:latin typeface="Arial" panose="020B0604020202020204" pitchFamily="34" charset="0"/>
                <a:ea typeface="微软雅黑" panose="020B0503020204020204" pitchFamily="34" charset="-122"/>
              </a:rPr>
              <a:t>主要内容</a:t>
            </a:r>
            <a:endParaRPr lang="zh-CN" altLang="en-US" sz="4400" dirty="0">
              <a:solidFill>
                <a:schemeClr val="bg1">
                  <a:alpha val="36000"/>
                </a:schemeClr>
              </a:solidFill>
              <a:latin typeface="Arial" panose="020B0604020202020204" pitchFamily="34" charset="0"/>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TextBox 30"/>
          <p:cNvSpPr txBox="1">
            <a:spLocks noChangeArrowheads="1"/>
          </p:cNvSpPr>
          <p:nvPr/>
        </p:nvSpPr>
        <p:spPr bwMode="auto">
          <a:xfrm>
            <a:off x="3237278" y="2159306"/>
            <a:ext cx="6975358" cy="954107"/>
          </a:xfrm>
          <a:prstGeom prst="rect">
            <a:avLst/>
          </a:prstGeom>
          <a:noFill/>
          <a:ln w="9525">
            <a:noFill/>
            <a:miter lim="800000"/>
          </a:ln>
        </p:spPr>
        <p:txBody>
          <a:bodyPr wrap="square">
            <a:spAutoFit/>
          </a:bodyPr>
          <a:lstStyle/>
          <a:p>
            <a:pPr algn="just"/>
            <a:r>
              <a:rPr lang="zh-CN" altLang="zh-CN" sz="2800" dirty="0">
                <a:solidFill>
                  <a:schemeClr val="bg1"/>
                </a:solidFill>
                <a:latin typeface="微软雅黑" panose="020B0503020204020204" pitchFamily="34" charset="-122"/>
                <a:ea typeface="微软雅黑" panose="020B0503020204020204" pitchFamily="34" charset="-122"/>
              </a:rPr>
              <a:t>地方各级政府是责任主体，要把实施工作列入重要议事日程，</a:t>
            </a:r>
            <a:r>
              <a:rPr lang="zh-CN" altLang="en-US" sz="2800" dirty="0">
                <a:solidFill>
                  <a:schemeClr val="bg1"/>
                </a:solidFill>
                <a:latin typeface="微软雅黑" panose="020B0503020204020204" pitchFamily="34" charset="-122"/>
                <a:ea typeface="微软雅黑" panose="020B0503020204020204" pitchFamily="34" charset="-122"/>
              </a:rPr>
              <a:t>实行</a:t>
            </a:r>
            <a:r>
              <a:rPr lang="zh-CN" altLang="zh-CN" sz="2800" dirty="0">
                <a:solidFill>
                  <a:schemeClr val="bg1"/>
                </a:solidFill>
                <a:latin typeface="微软雅黑" panose="020B0503020204020204" pitchFamily="34" charset="-122"/>
                <a:ea typeface="微软雅黑" panose="020B0503020204020204" pitchFamily="34" charset="-122"/>
              </a:rPr>
              <a:t>一把手负责制</a:t>
            </a:r>
            <a:r>
              <a:rPr lang="zh-CN" altLang="zh-CN" sz="2800" dirty="0" smtClean="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5607" name="矩形 7"/>
          <p:cNvSpPr>
            <a:spLocks noChangeArrowheads="1"/>
          </p:cNvSpPr>
          <p:nvPr/>
        </p:nvSpPr>
        <p:spPr bwMode="auto">
          <a:xfrm>
            <a:off x="1484560" y="2401677"/>
            <a:ext cx="677108" cy="2554545"/>
          </a:xfrm>
          <a:prstGeom prst="rect">
            <a:avLst/>
          </a:prstGeom>
          <a:noFill/>
          <a:ln w="9525">
            <a:noFill/>
            <a:miter lim="800000"/>
          </a:ln>
        </p:spPr>
        <p:txBody>
          <a:bodyPr vert="eaVert" wrap="none">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加强组</a:t>
            </a:r>
            <a:r>
              <a:rPr lang="zh-CN" altLang="en-US" sz="3200" dirty="0">
                <a:solidFill>
                  <a:schemeClr val="bg1"/>
                </a:solidFill>
                <a:latin typeface="微软雅黑" panose="020B0503020204020204" pitchFamily="34" charset="-122"/>
                <a:ea typeface="微软雅黑" panose="020B0503020204020204" pitchFamily="34" charset="-122"/>
              </a:rPr>
              <a:t>织领导</a:t>
            </a:r>
            <a:endParaRPr lang="en-US" altLang="zh-CN" sz="32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622014" y="2401677"/>
            <a:ext cx="14345" cy="2412187"/>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4" name="矩形 3"/>
          <p:cNvSpPr/>
          <p:nvPr/>
        </p:nvSpPr>
        <p:spPr>
          <a:xfrm>
            <a:off x="3237278" y="3913471"/>
            <a:ext cx="7561244" cy="1384995"/>
          </a:xfrm>
          <a:prstGeom prst="rect">
            <a:avLst/>
          </a:prstGeom>
        </p:spPr>
        <p:txBody>
          <a:bodyPr wrap="square">
            <a:spAutoFit/>
          </a:bodyPr>
          <a:lstStyle/>
          <a:p>
            <a:pPr algn="just"/>
            <a:r>
              <a:rPr lang="zh-CN" altLang="zh-CN" sz="2800" dirty="0">
                <a:solidFill>
                  <a:schemeClr val="bg1"/>
                </a:solidFill>
                <a:latin typeface="微软雅黑" panose="020B0503020204020204" pitchFamily="34" charset="-122"/>
                <a:ea typeface="微软雅黑" panose="020B0503020204020204" pitchFamily="34" charset="-122"/>
              </a:rPr>
              <a:t>教育行政部门是主责单位，要加强统筹管理、规划和指导，与发展改革、财政、编制、人力资源社会保障部门协同推进，形成合力。</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up)">
                                      <p:cBhvr>
                                        <p:cTn id="7" dur="500"/>
                                        <p:tgtEl>
                                          <p:spTgt spid="2560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wipe(left)">
                                      <p:cBhvr>
                                        <p:cTn id="14" dur="500"/>
                                        <p:tgtEl>
                                          <p:spTgt spid="2560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TextBox 30"/>
          <p:cNvSpPr txBox="1">
            <a:spLocks noChangeArrowheads="1"/>
          </p:cNvSpPr>
          <p:nvPr/>
        </p:nvSpPr>
        <p:spPr bwMode="auto">
          <a:xfrm>
            <a:off x="2294770" y="1575413"/>
            <a:ext cx="8986502" cy="830997"/>
          </a:xfrm>
          <a:prstGeom prst="rect">
            <a:avLst/>
          </a:prstGeom>
          <a:noFill/>
          <a:ln w="9525">
            <a:noFill/>
            <a:miter lim="800000"/>
          </a:ln>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中央财政要通过相关政策和资金渠道，重点支持中西部乡村教师队伍建设。</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5607" name="矩形 7"/>
          <p:cNvSpPr>
            <a:spLocks noChangeArrowheads="1"/>
          </p:cNvSpPr>
          <p:nvPr/>
        </p:nvSpPr>
        <p:spPr bwMode="auto">
          <a:xfrm>
            <a:off x="682625" y="2448928"/>
            <a:ext cx="677108" cy="2554545"/>
          </a:xfrm>
          <a:prstGeom prst="rect">
            <a:avLst/>
          </a:prstGeom>
          <a:noFill/>
          <a:ln w="9525">
            <a:noFill/>
            <a:miter lim="800000"/>
          </a:ln>
        </p:spPr>
        <p:txBody>
          <a:bodyPr vert="eaVert" wrap="none">
            <a:spAutoFit/>
          </a:bodyPr>
          <a:lstStyle/>
          <a:p>
            <a:r>
              <a:rPr lang="zh-CN" altLang="en-US" sz="3200" dirty="0" smtClean="0">
                <a:solidFill>
                  <a:schemeClr val="bg1"/>
                </a:solidFill>
                <a:latin typeface="微软雅黑" panose="020B0503020204020204" pitchFamily="34" charset="-122"/>
                <a:ea typeface="微软雅黑" panose="020B0503020204020204" pitchFamily="34" charset="-122"/>
              </a:rPr>
              <a:t>加强经</a:t>
            </a:r>
            <a:r>
              <a:rPr lang="zh-CN" altLang="en-US" sz="3200" dirty="0">
                <a:solidFill>
                  <a:schemeClr val="bg1"/>
                </a:solidFill>
                <a:latin typeface="微软雅黑" panose="020B0503020204020204" pitchFamily="34" charset="-122"/>
                <a:ea typeface="微软雅黑" panose="020B0503020204020204" pitchFamily="34" charset="-122"/>
              </a:rPr>
              <a:t>费保障</a:t>
            </a:r>
            <a:endParaRPr lang="zh-CN" altLang="en-US" sz="32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795749" y="1806766"/>
            <a:ext cx="33051" cy="3646583"/>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4" name="矩形 3"/>
          <p:cNvSpPr/>
          <p:nvPr/>
        </p:nvSpPr>
        <p:spPr>
          <a:xfrm>
            <a:off x="2294769" y="2630698"/>
            <a:ext cx="9250907"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地方各级政府要积极调整财政支出结构，加大投入力度，大力支持乡村教师队伍建设。</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294769" y="3764341"/>
            <a:ext cx="9441619" cy="830997"/>
          </a:xfrm>
          <a:prstGeom prst="rect">
            <a:avLst/>
          </a:prstGeom>
        </p:spPr>
        <p:txBody>
          <a:bodyPr wrap="square">
            <a:spAutoFit/>
          </a:bodyPr>
          <a:lstStyle/>
          <a:p>
            <a:pPr algn="just"/>
            <a:r>
              <a:rPr lang="zh-CN" altLang="en-US" sz="2400" dirty="0" smtClean="0">
                <a:solidFill>
                  <a:schemeClr val="bg1"/>
                </a:solidFill>
                <a:latin typeface="微软雅黑" panose="020B0503020204020204" pitchFamily="34" charset="-122"/>
                <a:ea typeface="微软雅黑" panose="020B0503020204020204" pitchFamily="34" charset="-122"/>
              </a:rPr>
              <a:t>要多做雪中送炭的事情，把资金和投入用在乡村教师队伍建设最薄弱、最迫切需要的领域，提高资金使用效益，促进教育资源均衡配置。</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294768" y="4983773"/>
            <a:ext cx="9361077"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要制定严格的经费监管制度，规范经费使用，加强经费管理，强化监督检查，坚决杜绝截留、克扣、虚报、冒领等违法违规行为的发生。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up)">
                                      <p:cBhvr>
                                        <p:cTn id="7" dur="500"/>
                                        <p:tgtEl>
                                          <p:spTgt spid="2560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wipe(left)">
                                      <p:cBhvr>
                                        <p:cTn id="14" dur="500"/>
                                        <p:tgtEl>
                                          <p:spTgt spid="2560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P spid="4" grpId="0"/>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TextBox 30"/>
          <p:cNvSpPr txBox="1">
            <a:spLocks noChangeArrowheads="1"/>
          </p:cNvSpPr>
          <p:nvPr/>
        </p:nvSpPr>
        <p:spPr bwMode="auto">
          <a:xfrm>
            <a:off x="3199864" y="2005069"/>
            <a:ext cx="7713488" cy="954107"/>
          </a:xfrm>
          <a:prstGeom prst="rect">
            <a:avLst/>
          </a:prstGeom>
          <a:noFill/>
          <a:ln w="9525">
            <a:noFill/>
            <a:miter lim="800000"/>
          </a:ln>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各地情况千差万别，要立足省情、市情、县情，因地制宜、实事求是，不搞 “一刀切”。</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5607" name="矩形 7"/>
          <p:cNvSpPr>
            <a:spLocks noChangeArrowheads="1"/>
          </p:cNvSpPr>
          <p:nvPr/>
        </p:nvSpPr>
        <p:spPr bwMode="auto">
          <a:xfrm>
            <a:off x="1506594" y="2401677"/>
            <a:ext cx="677108" cy="2554545"/>
          </a:xfrm>
          <a:prstGeom prst="rect">
            <a:avLst/>
          </a:prstGeom>
          <a:noFill/>
          <a:ln w="9525">
            <a:noFill/>
            <a:miter lim="800000"/>
          </a:ln>
        </p:spPr>
        <p:txBody>
          <a:bodyPr vert="eaVert"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提倡因地制宜</a:t>
            </a:r>
            <a:endParaRPr lang="zh-CN" altLang="en-US" sz="32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2682430" y="2103790"/>
            <a:ext cx="18706" cy="3150317"/>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4" name="矩形 3"/>
          <p:cNvSpPr/>
          <p:nvPr/>
        </p:nvSpPr>
        <p:spPr>
          <a:xfrm>
            <a:off x="3199864" y="3590813"/>
            <a:ext cx="7955859" cy="1815882"/>
          </a:xfrm>
          <a:prstGeom prst="rect">
            <a:avLst/>
          </a:prstGeom>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要切实摸清当地乡村教师队伍基本状况，准确把握当地乡村教师队伍建设面临的突出问题和不同的政策诉求，把准支持重点，提出有针对性、差别化的支持政策，出台切实可行的实施办法。</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up)">
                                      <p:cBhvr>
                                        <p:cTn id="7" dur="500"/>
                                        <p:tgtEl>
                                          <p:spTgt spid="2560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wipe(left)">
                                      <p:cBhvr>
                                        <p:cTn id="14" dur="500"/>
                                        <p:tgtEl>
                                          <p:spTgt spid="2560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TextBox 30"/>
          <p:cNvSpPr txBox="1">
            <a:spLocks noChangeArrowheads="1"/>
          </p:cNvSpPr>
          <p:nvPr/>
        </p:nvSpPr>
        <p:spPr bwMode="auto">
          <a:xfrm>
            <a:off x="2275003" y="2059723"/>
            <a:ext cx="8830555" cy="954107"/>
          </a:xfrm>
          <a:prstGeom prst="rect">
            <a:avLst/>
          </a:prstGeom>
          <a:noFill/>
          <a:ln w="9525">
            <a:noFill/>
            <a:miter lim="800000"/>
          </a:ln>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国家有关部门将组织开展专项督导，对</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计划</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实施不到位、成效不明显的，将追究相关负责人的领导责任。</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举措</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5607" name="矩形 7"/>
          <p:cNvSpPr>
            <a:spLocks noChangeArrowheads="1"/>
          </p:cNvSpPr>
          <p:nvPr/>
        </p:nvSpPr>
        <p:spPr bwMode="auto">
          <a:xfrm>
            <a:off x="581732" y="2252049"/>
            <a:ext cx="677108" cy="2554545"/>
          </a:xfrm>
          <a:prstGeom prst="rect">
            <a:avLst/>
          </a:prstGeom>
          <a:noFill/>
          <a:ln w="9525">
            <a:noFill/>
            <a:miter lim="800000"/>
          </a:ln>
        </p:spPr>
        <p:txBody>
          <a:bodyPr vert="eaVert"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开展督导检查</a:t>
            </a:r>
            <a:endParaRPr lang="zh-CN" altLang="en-US" sz="32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765642" y="2146490"/>
            <a:ext cx="2559" cy="2765665"/>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4" name="矩形 3"/>
          <p:cNvSpPr/>
          <p:nvPr/>
        </p:nvSpPr>
        <p:spPr>
          <a:xfrm>
            <a:off x="2275003" y="4080151"/>
            <a:ext cx="9336775" cy="954107"/>
          </a:xfrm>
          <a:prstGeom prst="rect">
            <a:avLst/>
          </a:prstGeom>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地方各级政府教育督导机构会同有关部门，每年对</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计划</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实施情况进行专项督导，及时通报督导情况并适时公布。</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up)">
                                      <p:cBhvr>
                                        <p:cTn id="7" dur="500"/>
                                        <p:tgtEl>
                                          <p:spTgt spid="2560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wipe(left)">
                                      <p:cBhvr>
                                        <p:cTn id="14" dur="500"/>
                                        <p:tgtEl>
                                          <p:spTgt spid="2560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10238700"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sz="2800" dirty="0" smtClean="0">
                <a:solidFill>
                  <a:schemeClr val="accent2">
                    <a:lumMod val="40000"/>
                    <a:lumOff val="60000"/>
                  </a:schemeClr>
                </a:solidFill>
                <a:latin typeface="微软雅黑" panose="020B0503020204020204" pitchFamily="34" charset="-122"/>
                <a:ea typeface="微软雅黑" panose="020B0503020204020204" pitchFamily="34" charset="-122"/>
                <a:cs typeface="Times New Roman" panose="02020603050405020304" pitchFamily="18" charset="0"/>
              </a:rPr>
              <a:t>抓</a:t>
            </a:r>
            <a:r>
              <a:rPr lang="zh-CN" altLang="zh-CN" sz="2800" dirty="0" smtClean="0">
                <a:solidFill>
                  <a:schemeClr val="accent2">
                    <a:lumMod val="40000"/>
                    <a:lumOff val="60000"/>
                  </a:schemeClr>
                </a:solidFill>
                <a:latin typeface="微软雅黑" panose="020B0503020204020204" pitchFamily="34" charset="-122"/>
                <a:ea typeface="微软雅黑" panose="020B0503020204020204" pitchFamily="34" charset="-122"/>
                <a:cs typeface="Times New Roman" panose="02020603050405020304" pitchFamily="18" charset="0"/>
              </a:rPr>
              <a:t>培养补充</a:t>
            </a:r>
            <a:r>
              <a:rPr lang="zh-CN" altLang="zh-CN" sz="28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，为乡村特别是贫困地区输送大批高校毕业生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80" y="2136357"/>
            <a:ext cx="8319248" cy="830997"/>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实施特岗计划，</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2006</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年以来招聘特岗教师</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75.4</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万人，覆盖中西部</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1000</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多个县、</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万多所农村学校</a:t>
            </a:r>
            <a:r>
              <a:rPr lang="zh-CN" altLang="zh-CN" sz="24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3780" y="3188536"/>
            <a:ext cx="5040126" cy="2677656"/>
          </a:xfrm>
          <a:prstGeom prst="rect">
            <a:avLst/>
          </a:prstGeom>
        </p:spPr>
        <p:txBody>
          <a:bodyPr wrap="square">
            <a:spAutoFit/>
          </a:bodyPr>
          <a:lstStyle/>
          <a:p>
            <a:r>
              <a:rPr lang="zh-CN" altLang="zh-CN" sz="24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24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年招聘</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8.5</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万多人。推进师范生公费教育，通过在学免费、到岗退费等多种形式，加强乡村小学全科教师、乡村初中“一专多能”教师培养。截至目前，</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28</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个省份已吸引约</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33.5</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万名高校毕业生到乡村任教，其中</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年约</a:t>
            </a:r>
            <a:r>
              <a:rPr lang="en-US"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4.5</a:t>
            </a:r>
            <a:r>
              <a:rPr lang="zh-CN" altLang="zh-CN" sz="24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万人。</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281" y="3304099"/>
            <a:ext cx="4823107" cy="2677656"/>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最新举措和成就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10858220" cy="523220"/>
          </a:xfrm>
          <a:prstGeom prst="rect">
            <a:avLst/>
          </a:prstGeom>
        </p:spPr>
        <p:txBody>
          <a:bodyPr wrap="squar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二、</a:t>
            </a:r>
            <a:r>
              <a:rPr lang="zh-CN" altLang="zh-CN" sz="2800" dirty="0" smtClean="0">
                <a:solidFill>
                  <a:schemeClr val="accent2">
                    <a:lumMod val="40000"/>
                    <a:lumOff val="60000"/>
                  </a:schemeClr>
                </a:solidFill>
                <a:latin typeface="微软雅黑" panose="020B0503020204020204" pitchFamily="34" charset="-122"/>
                <a:ea typeface="微软雅黑" panose="020B0503020204020204" pitchFamily="34" charset="-122"/>
              </a:rPr>
              <a:t>抓</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支教讲学</a:t>
            </a:r>
            <a:r>
              <a:rPr lang="zh-CN" altLang="zh-CN" sz="2800" dirty="0">
                <a:solidFill>
                  <a:schemeClr val="bg1"/>
                </a:solidFill>
                <a:latin typeface="微软雅黑" panose="020B0503020204020204" pitchFamily="34" charset="-122"/>
                <a:ea typeface="微软雅黑" panose="020B0503020204020204" pitchFamily="34" charset="-122"/>
              </a:rPr>
              <a:t>，引进大批优秀教师到乡村特别是贫困地区从教</a:t>
            </a:r>
            <a:r>
              <a:rPr lang="zh-CN" altLang="zh-CN" sz="2800" dirty="0" smtClean="0">
                <a:solidFill>
                  <a:schemeClr val="bg1"/>
                </a:solidFill>
                <a:latin typeface="微软雅黑" panose="020B0503020204020204" pitchFamily="34" charset="-122"/>
                <a:ea typeface="微软雅黑" panose="020B0503020204020204" pitchFamily="34" charset="-122"/>
              </a:rPr>
              <a:t>服务</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80" y="2136357"/>
            <a:ext cx="8319248" cy="830997"/>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启动实施援藏援疆万名教师支教计划，</a:t>
            </a:r>
            <a:r>
              <a:rPr lang="en-US" altLang="zh-CN" sz="2400" dirty="0">
                <a:solidFill>
                  <a:schemeClr val="bg1"/>
                </a:solidFill>
                <a:latin typeface="微软雅黑" panose="020B0503020204020204" pitchFamily="34" charset="-122"/>
                <a:ea typeface="微软雅黑" panose="020B0503020204020204" pitchFamily="34" charset="-122"/>
              </a:rPr>
              <a:t>19</a:t>
            </a:r>
            <a:r>
              <a:rPr lang="zh-CN" altLang="zh-CN" sz="2400" dirty="0">
                <a:solidFill>
                  <a:schemeClr val="bg1"/>
                </a:solidFill>
                <a:latin typeface="微软雅黑" panose="020B0503020204020204" pitchFamily="34" charset="-122"/>
                <a:ea typeface="微软雅黑" panose="020B0503020204020204" pitchFamily="34" charset="-122"/>
              </a:rPr>
              <a:t>个省市</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年首批向西藏、新疆新增援派教师</a:t>
            </a:r>
            <a:r>
              <a:rPr lang="en-US" altLang="zh-CN" sz="2400" dirty="0">
                <a:solidFill>
                  <a:schemeClr val="bg1"/>
                </a:solidFill>
                <a:latin typeface="微软雅黑" panose="020B0503020204020204" pitchFamily="34" charset="-122"/>
                <a:ea typeface="微软雅黑" panose="020B0503020204020204" pitchFamily="34" charset="-122"/>
              </a:rPr>
              <a:t>4000</a:t>
            </a:r>
            <a:r>
              <a:rPr lang="zh-CN" altLang="zh-CN" sz="2400" dirty="0">
                <a:solidFill>
                  <a:schemeClr val="bg1"/>
                </a:solidFill>
                <a:latin typeface="微软雅黑" panose="020B0503020204020204" pitchFamily="34" charset="-122"/>
                <a:ea typeface="微软雅黑" panose="020B0503020204020204" pitchFamily="34" charset="-122"/>
              </a:rPr>
              <a:t>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3779" y="3188536"/>
            <a:ext cx="5647933" cy="2677656"/>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实施边远贫困地区、边疆民族地区和革命老区人才支持计划教师专项，</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年扩大将 “三区三州”等深度贫困地区纳入实施范围，选派</a:t>
            </a:r>
            <a:r>
              <a:rPr lang="en-US" altLang="zh-CN" sz="2400" dirty="0">
                <a:solidFill>
                  <a:schemeClr val="bg1"/>
                </a:solidFill>
                <a:latin typeface="微软雅黑" panose="020B0503020204020204" pitchFamily="34" charset="-122"/>
                <a:ea typeface="微软雅黑" panose="020B0503020204020204" pitchFamily="34" charset="-122"/>
              </a:rPr>
              <a:t>2.4</a:t>
            </a:r>
            <a:r>
              <a:rPr lang="zh-CN" altLang="zh-CN" sz="2400" dirty="0">
                <a:solidFill>
                  <a:schemeClr val="bg1"/>
                </a:solidFill>
                <a:latin typeface="微软雅黑" panose="020B0503020204020204" pitchFamily="34" charset="-122"/>
                <a:ea typeface="微软雅黑" panose="020B0503020204020204" pitchFamily="34" charset="-122"/>
              </a:rPr>
              <a:t>万多名优秀教师到受援县支教。启动实施银龄讲学计划，</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年招募</a:t>
            </a:r>
            <a:r>
              <a:rPr lang="en-US" altLang="zh-CN" sz="2400" dirty="0">
                <a:solidFill>
                  <a:schemeClr val="bg1"/>
                </a:solidFill>
                <a:latin typeface="微软雅黑" panose="020B0503020204020204" pitchFamily="34" charset="-122"/>
                <a:ea typeface="微软雅黑" panose="020B0503020204020204" pitchFamily="34" charset="-122"/>
              </a:rPr>
              <a:t>1800</a:t>
            </a:r>
            <a:r>
              <a:rPr lang="zh-CN" altLang="zh-CN" sz="2400" dirty="0">
                <a:solidFill>
                  <a:schemeClr val="bg1"/>
                </a:solidFill>
                <a:latin typeface="微软雅黑" panose="020B0503020204020204" pitchFamily="34" charset="-122"/>
                <a:ea typeface="微软雅黑" panose="020B0503020204020204" pitchFamily="34" charset="-122"/>
              </a:rPr>
              <a:t>名退休优秀教师到中西部乡村支教，到</a:t>
            </a:r>
            <a:r>
              <a:rPr lang="en-US" altLang="zh-CN" sz="2400" dirty="0">
                <a:solidFill>
                  <a:schemeClr val="bg1"/>
                </a:solidFill>
                <a:latin typeface="微软雅黑" panose="020B0503020204020204" pitchFamily="34" charset="-122"/>
                <a:ea typeface="微软雅黑" panose="020B0503020204020204" pitchFamily="34" charset="-122"/>
              </a:rPr>
              <a:t>2020</a:t>
            </a:r>
            <a:r>
              <a:rPr lang="zh-CN" altLang="zh-CN" sz="2400" dirty="0">
                <a:solidFill>
                  <a:schemeClr val="bg1"/>
                </a:solidFill>
                <a:latin typeface="微软雅黑" panose="020B0503020204020204" pitchFamily="34" charset="-122"/>
                <a:ea typeface="微软雅黑" panose="020B0503020204020204" pitchFamily="34" charset="-122"/>
              </a:rPr>
              <a:t>年计划招募</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zh-CN" sz="2400" dirty="0">
                <a:solidFill>
                  <a:schemeClr val="bg1"/>
                </a:solidFill>
                <a:latin typeface="微软雅黑" panose="020B0503020204020204" pitchFamily="34" charset="-122"/>
                <a:ea typeface="微软雅黑" panose="020B0503020204020204" pitchFamily="34" charset="-122"/>
              </a:rPr>
              <a:t>万名。</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1274" y="2967354"/>
            <a:ext cx="4013498" cy="3007215"/>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a:t>
            </a:r>
            <a:r>
              <a:rPr lang="zh-CN" altLang="en-US" sz="2400" dirty="0">
                <a:solidFill>
                  <a:schemeClr val="bg1"/>
                </a:solidFill>
                <a:latin typeface="微软雅黑" panose="020B0503020204020204" pitchFamily="34" charset="-122"/>
                <a:ea typeface="微软雅黑" panose="020B0503020204020204" pitchFamily="34" charset="-122"/>
              </a:rPr>
              <a:t>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7366119"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三、</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抓待遇改善</a:t>
            </a:r>
            <a:r>
              <a:rPr lang="zh-CN" altLang="zh-CN" sz="2800" dirty="0">
                <a:solidFill>
                  <a:schemeClr val="bg1"/>
                </a:solidFill>
                <a:latin typeface="微软雅黑" panose="020B0503020204020204" pitchFamily="34" charset="-122"/>
                <a:ea typeface="微软雅黑" panose="020B0503020204020204" pitchFamily="34" charset="-122"/>
              </a:rPr>
              <a:t>，增强乡村教师获得感</a:t>
            </a:r>
            <a:r>
              <a:rPr lang="zh-CN" altLang="zh-CN" sz="2800" dirty="0" smtClean="0">
                <a:solidFill>
                  <a:schemeClr val="bg1"/>
                </a:solidFill>
                <a:latin typeface="微软雅黑" panose="020B0503020204020204" pitchFamily="34" charset="-122"/>
                <a:ea typeface="微软雅黑" panose="020B0503020204020204" pitchFamily="34" charset="-122"/>
              </a:rPr>
              <a:t>幸福感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80" y="2136357"/>
            <a:ext cx="8319248" cy="830997"/>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实施连片特困地区乡村教师生活补助政策，</a:t>
            </a:r>
            <a:r>
              <a:rPr lang="en-US" altLang="zh-CN" sz="2400" dirty="0">
                <a:solidFill>
                  <a:schemeClr val="bg1"/>
                </a:solidFill>
                <a:latin typeface="微软雅黑" panose="020B0503020204020204" pitchFamily="34" charset="-122"/>
                <a:ea typeface="微软雅黑" panose="020B0503020204020204" pitchFamily="34" charset="-122"/>
              </a:rPr>
              <a:t>2013</a:t>
            </a:r>
            <a:r>
              <a:rPr lang="zh-CN" altLang="zh-CN" sz="2400" dirty="0">
                <a:solidFill>
                  <a:schemeClr val="bg1"/>
                </a:solidFill>
                <a:latin typeface="微软雅黑" panose="020B0503020204020204" pitchFamily="34" charset="-122"/>
                <a:ea typeface="微软雅黑" panose="020B0503020204020204" pitchFamily="34" charset="-122"/>
              </a:rPr>
              <a:t>年以来中央财政划拨奖补资金</a:t>
            </a:r>
            <a:r>
              <a:rPr lang="en-US" altLang="zh-CN" sz="2400" dirty="0">
                <a:solidFill>
                  <a:schemeClr val="bg1"/>
                </a:solidFill>
                <a:latin typeface="微软雅黑" panose="020B0503020204020204" pitchFamily="34" charset="-122"/>
                <a:ea typeface="微软雅黑" panose="020B0503020204020204" pitchFamily="34" charset="-122"/>
              </a:rPr>
              <a:t>157</a:t>
            </a:r>
            <a:r>
              <a:rPr lang="zh-CN" altLang="zh-CN" sz="2400" dirty="0">
                <a:solidFill>
                  <a:schemeClr val="bg1"/>
                </a:solidFill>
                <a:latin typeface="微软雅黑" panose="020B0503020204020204" pitchFamily="34" charset="-122"/>
                <a:ea typeface="微软雅黑" panose="020B0503020204020204" pitchFamily="34" charset="-122"/>
              </a:rPr>
              <a:t>亿</a:t>
            </a:r>
            <a:r>
              <a:rPr lang="zh-CN" altLang="zh-CN" sz="2400" dirty="0" smtClean="0">
                <a:solidFill>
                  <a:schemeClr val="bg1"/>
                </a:solidFill>
                <a:latin typeface="微软雅黑" panose="020B0503020204020204" pitchFamily="34" charset="-122"/>
                <a:ea typeface="微软雅黑" panose="020B0503020204020204" pitchFamily="34" charset="-122"/>
              </a:rPr>
              <a:t>元</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3780" y="3188536"/>
            <a:ext cx="5572630" cy="2308324"/>
          </a:xfrm>
          <a:prstGeom prst="rect">
            <a:avLst/>
          </a:prstGeom>
        </p:spPr>
        <p:txBody>
          <a:bodyPr wrap="square">
            <a:spAutoFit/>
          </a:bodyPr>
          <a:lstStyle/>
          <a:p>
            <a:r>
              <a:rPr lang="zh-CN" altLang="zh-CN" sz="2400" dirty="0" smtClean="0">
                <a:solidFill>
                  <a:schemeClr val="bg1"/>
                </a:solidFill>
                <a:latin typeface="微软雅黑" panose="020B0503020204020204" pitchFamily="34" charset="-122"/>
                <a:ea typeface="微软雅黑" panose="020B0503020204020204" pitchFamily="34" charset="-122"/>
              </a:rPr>
              <a:t>其中</a:t>
            </a:r>
            <a:r>
              <a:rPr lang="zh-CN" altLang="en-US" sz="2400" dirty="0" smtClean="0">
                <a:solidFill>
                  <a:schemeClr val="bg1"/>
                </a:solidFill>
                <a:latin typeface="微软雅黑" panose="020B0503020204020204" pitchFamily="34" charset="-122"/>
                <a:ea typeface="微软雅黑" panose="020B0503020204020204" pitchFamily="34" charset="-122"/>
              </a:rPr>
              <a:t>：</a:t>
            </a:r>
            <a:r>
              <a:rPr lang="en-US" altLang="zh-CN" sz="2400" dirty="0" smtClean="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a:t>
            </a:r>
            <a:r>
              <a:rPr lang="en-US" altLang="zh-CN" sz="2400" dirty="0">
                <a:solidFill>
                  <a:schemeClr val="bg1"/>
                </a:solidFill>
                <a:latin typeface="微软雅黑" panose="020B0503020204020204" pitchFamily="34" charset="-122"/>
                <a:ea typeface="微软雅黑" panose="020B0503020204020204" pitchFamily="34" charset="-122"/>
              </a:rPr>
              <a:t>45</a:t>
            </a:r>
            <a:r>
              <a:rPr lang="zh-CN" altLang="zh-CN" sz="2400" dirty="0">
                <a:solidFill>
                  <a:schemeClr val="bg1"/>
                </a:solidFill>
                <a:latin typeface="微软雅黑" panose="020B0503020204020204" pitchFamily="34" charset="-122"/>
                <a:ea typeface="微软雅黑" panose="020B0503020204020204" pitchFamily="34" charset="-122"/>
              </a:rPr>
              <a:t>亿元，惠及中西部</a:t>
            </a:r>
            <a:r>
              <a:rPr lang="en-US" altLang="zh-CN" sz="2400" dirty="0">
                <a:solidFill>
                  <a:schemeClr val="bg1"/>
                </a:solidFill>
                <a:latin typeface="微软雅黑" panose="020B0503020204020204" pitchFamily="34" charset="-122"/>
                <a:ea typeface="微软雅黑" panose="020B0503020204020204" pitchFamily="34" charset="-122"/>
              </a:rPr>
              <a:t>725</a:t>
            </a:r>
            <a:r>
              <a:rPr lang="zh-CN" altLang="zh-CN" sz="2400" dirty="0">
                <a:solidFill>
                  <a:schemeClr val="bg1"/>
                </a:solidFill>
                <a:latin typeface="微软雅黑" panose="020B0503020204020204" pitchFamily="34" charset="-122"/>
                <a:ea typeface="微软雅黑" panose="020B0503020204020204" pitchFamily="34" charset="-122"/>
              </a:rPr>
              <a:t>个县</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zh-CN" sz="2400" dirty="0">
                <a:solidFill>
                  <a:schemeClr val="bg1"/>
                </a:solidFill>
                <a:latin typeface="微软雅黑" panose="020B0503020204020204" pitchFamily="34" charset="-122"/>
                <a:ea typeface="微软雅黑" panose="020B0503020204020204" pitchFamily="34" charset="-122"/>
              </a:rPr>
              <a:t>万多所学校</a:t>
            </a:r>
            <a:r>
              <a:rPr lang="en-US" altLang="zh-CN" sz="2400" dirty="0">
                <a:solidFill>
                  <a:schemeClr val="bg1"/>
                </a:solidFill>
                <a:latin typeface="微软雅黑" panose="020B0503020204020204" pitchFamily="34" charset="-122"/>
                <a:ea typeface="微软雅黑" panose="020B0503020204020204" pitchFamily="34" charset="-122"/>
              </a:rPr>
              <a:t>127</a:t>
            </a:r>
            <a:r>
              <a:rPr lang="zh-CN" altLang="zh-CN" sz="2400" dirty="0">
                <a:solidFill>
                  <a:schemeClr val="bg1"/>
                </a:solidFill>
                <a:latin typeface="微软雅黑" panose="020B0503020204020204" pitchFamily="34" charset="-122"/>
                <a:ea typeface="微软雅黑" panose="020B0503020204020204" pitchFamily="34" charset="-122"/>
              </a:rPr>
              <a:t>万名教师，补助最高的每月达到</a:t>
            </a:r>
            <a:r>
              <a:rPr lang="en-US" altLang="zh-CN" sz="2400" dirty="0">
                <a:solidFill>
                  <a:schemeClr val="bg1"/>
                </a:solidFill>
                <a:latin typeface="微软雅黑" panose="020B0503020204020204" pitchFamily="34" charset="-122"/>
                <a:ea typeface="微软雅黑" panose="020B0503020204020204" pitchFamily="34" charset="-122"/>
              </a:rPr>
              <a:t>2000</a:t>
            </a:r>
            <a:r>
              <a:rPr lang="zh-CN" altLang="zh-CN" sz="2400" dirty="0">
                <a:solidFill>
                  <a:schemeClr val="bg1"/>
                </a:solidFill>
                <a:latin typeface="微软雅黑" panose="020B0503020204020204" pitchFamily="34" charset="-122"/>
                <a:ea typeface="微软雅黑" panose="020B0503020204020204" pitchFamily="34" charset="-122"/>
              </a:rPr>
              <a:t>元。北京、上海、浙江、广东、天津、辽宁、福建、海南等东部</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zh-CN" sz="2400" dirty="0">
                <a:solidFill>
                  <a:schemeClr val="bg1"/>
                </a:solidFill>
                <a:latin typeface="微软雅黑" panose="020B0503020204020204" pitchFamily="34" charset="-122"/>
                <a:ea typeface="微软雅黑" panose="020B0503020204020204" pitchFamily="34" charset="-122"/>
              </a:rPr>
              <a:t>个省市自主实施，总投入</a:t>
            </a:r>
            <a:r>
              <a:rPr lang="en-US" altLang="zh-CN" sz="2400" dirty="0">
                <a:solidFill>
                  <a:schemeClr val="bg1"/>
                </a:solidFill>
                <a:latin typeface="微软雅黑" panose="020B0503020204020204" pitchFamily="34" charset="-122"/>
                <a:ea typeface="微软雅黑" panose="020B0503020204020204" pitchFamily="34" charset="-122"/>
              </a:rPr>
              <a:t>62</a:t>
            </a:r>
            <a:r>
              <a:rPr lang="zh-CN" altLang="zh-CN" sz="2400" dirty="0">
                <a:solidFill>
                  <a:schemeClr val="bg1"/>
                </a:solidFill>
                <a:latin typeface="微软雅黑" panose="020B0503020204020204" pitchFamily="34" charset="-122"/>
                <a:ea typeface="微软雅黑" panose="020B0503020204020204" pitchFamily="34" charset="-122"/>
              </a:rPr>
              <a:t>亿多元，惠及乡村教师</a:t>
            </a:r>
            <a:r>
              <a:rPr lang="en-US" altLang="zh-CN" sz="2400" dirty="0">
                <a:solidFill>
                  <a:schemeClr val="bg1"/>
                </a:solidFill>
                <a:latin typeface="微软雅黑" panose="020B0503020204020204" pitchFamily="34" charset="-122"/>
                <a:ea typeface="微软雅黑" panose="020B0503020204020204" pitchFamily="34" charset="-122"/>
              </a:rPr>
              <a:t>68.8</a:t>
            </a:r>
            <a:r>
              <a:rPr lang="zh-CN" altLang="zh-CN" sz="2400" dirty="0">
                <a:solidFill>
                  <a:schemeClr val="bg1"/>
                </a:solidFill>
                <a:latin typeface="微软雅黑" panose="020B0503020204020204" pitchFamily="34" charset="-122"/>
                <a:ea typeface="微软雅黑" panose="020B0503020204020204" pitchFamily="34" charset="-122"/>
              </a:rPr>
              <a:t>万人。</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43" y="2901307"/>
            <a:ext cx="4338006" cy="3071308"/>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2" presetClass="emph" presetSubtype="0"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a:t>
            </a:r>
            <a:r>
              <a:rPr lang="zh-CN" altLang="en-US" sz="2400" dirty="0">
                <a:solidFill>
                  <a:schemeClr val="bg1"/>
                </a:solidFill>
                <a:latin typeface="微软雅黑" panose="020B0503020204020204" pitchFamily="34" charset="-122"/>
                <a:ea typeface="微软雅黑" panose="020B0503020204020204" pitchFamily="34" charset="-122"/>
              </a:rPr>
              <a:t>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7725192"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四、</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抓交流轮岗</a:t>
            </a:r>
            <a:r>
              <a:rPr lang="zh-CN" altLang="zh-CN" sz="2800" dirty="0">
                <a:solidFill>
                  <a:schemeClr val="bg1"/>
                </a:solidFill>
                <a:latin typeface="微软雅黑" panose="020B0503020204020204" pitchFamily="34" charset="-122"/>
                <a:ea typeface="微软雅黑" panose="020B0503020204020204" pitchFamily="34" charset="-122"/>
              </a:rPr>
              <a:t>，促进城乡教师资源均衡配置。</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80" y="2070310"/>
            <a:ext cx="8319248" cy="830997"/>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实施县（区）域内义务教育学校校长教师交流轮岗，重点引导优秀校长和骨干教师向农村地区、薄弱学校流动。</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3780" y="3446719"/>
            <a:ext cx="4765806" cy="1938992"/>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其中</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zh-CN" sz="2400" dirty="0">
                <a:solidFill>
                  <a:schemeClr val="bg1"/>
                </a:solidFill>
                <a:latin typeface="微软雅黑" panose="020B0503020204020204" pitchFamily="34" charset="-122"/>
                <a:ea typeface="微软雅黑" panose="020B0503020204020204" pitchFamily="34" charset="-122"/>
              </a:rPr>
              <a:t>个省份出台了省级层面实施意见，正在按要求加快推进。推进“县（区）管校聘”管理改革示范区建设，先行先试、以点带面，探索突破交流轮岗制度瓶颈。</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409" y="3087496"/>
            <a:ext cx="4421393" cy="3277357"/>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a:t>
            </a:r>
            <a:r>
              <a:rPr lang="zh-CN" altLang="en-US" sz="2400" dirty="0">
                <a:solidFill>
                  <a:schemeClr val="bg1"/>
                </a:solidFill>
                <a:latin typeface="微软雅黑" panose="020B0503020204020204" pitchFamily="34" charset="-122"/>
                <a:ea typeface="微软雅黑" panose="020B0503020204020204" pitchFamily="34" charset="-122"/>
              </a:rPr>
              <a:t>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8443337"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五、</a:t>
            </a:r>
            <a:r>
              <a:rPr lang="zh-CN" altLang="zh-CN" sz="2800" dirty="0" smtClean="0">
                <a:solidFill>
                  <a:schemeClr val="accent2">
                    <a:lumMod val="40000"/>
                    <a:lumOff val="60000"/>
                  </a:schemeClr>
                </a:solidFill>
                <a:latin typeface="微软雅黑" panose="020B0503020204020204" pitchFamily="34" charset="-122"/>
                <a:ea typeface="微软雅黑" panose="020B0503020204020204" pitchFamily="34" charset="-122"/>
              </a:rPr>
              <a:t>抓</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编制统一</a:t>
            </a:r>
            <a:r>
              <a:rPr lang="zh-CN" altLang="zh-CN" sz="2800" dirty="0">
                <a:solidFill>
                  <a:schemeClr val="bg1"/>
                </a:solidFill>
                <a:latin typeface="微软雅黑" panose="020B0503020204020204" pitchFamily="34" charset="-122"/>
                <a:ea typeface="微软雅黑" panose="020B0503020204020204" pitchFamily="34" charset="-122"/>
              </a:rPr>
              <a:t>，保证乡村学校开齐国家规定课程。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80" y="2773165"/>
            <a:ext cx="5346719" cy="2308324"/>
          </a:xfrm>
          <a:prstGeom prst="rect">
            <a:avLst/>
          </a:prstGeom>
        </p:spPr>
        <p:txBody>
          <a:bodyPr wrap="square">
            <a:spAutoFit/>
          </a:bodyPr>
          <a:lstStyle/>
          <a:p>
            <a:pPr>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实行城乡统一的中小学教职工编制标准，对学生规模较小的村小和教学点按照生师比与班师比相结合的办法核定，确保基本开齐开足国家规定课程。</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262" y="2773165"/>
            <a:ext cx="4845203" cy="2540777"/>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a:t>
            </a:r>
            <a:r>
              <a:rPr lang="zh-CN" altLang="en-US" sz="2400" dirty="0">
                <a:solidFill>
                  <a:schemeClr val="bg1"/>
                </a:solidFill>
                <a:latin typeface="微软雅黑" panose="020B0503020204020204" pitchFamily="34" charset="-122"/>
                <a:ea typeface="微软雅黑" panose="020B0503020204020204" pitchFamily="34" charset="-122"/>
              </a:rPr>
              <a:t>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9879628"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六、</a:t>
            </a:r>
            <a:r>
              <a:rPr lang="zh-CN" altLang="zh-CN" sz="2800" dirty="0" smtClean="0">
                <a:solidFill>
                  <a:schemeClr val="accent2">
                    <a:lumMod val="40000"/>
                    <a:lumOff val="60000"/>
                  </a:schemeClr>
                </a:solidFill>
                <a:latin typeface="微软雅黑" panose="020B0503020204020204" pitchFamily="34" charset="-122"/>
                <a:ea typeface="微软雅黑" panose="020B0503020204020204" pitchFamily="34" charset="-122"/>
              </a:rPr>
              <a:t>抓</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专业发展</a:t>
            </a:r>
            <a:r>
              <a:rPr lang="zh-CN" altLang="zh-CN" sz="2800" dirty="0">
                <a:solidFill>
                  <a:schemeClr val="bg1"/>
                </a:solidFill>
                <a:latin typeface="微软雅黑" panose="020B0503020204020204" pitchFamily="34" charset="-122"/>
                <a:ea typeface="微软雅黑" panose="020B0503020204020204" pitchFamily="34" charset="-122"/>
              </a:rPr>
              <a:t>，提高乡村特别是贫困地区教师队伍整体</a:t>
            </a:r>
            <a:r>
              <a:rPr lang="zh-CN" altLang="zh-CN" sz="2800" dirty="0" smtClean="0">
                <a:solidFill>
                  <a:schemeClr val="bg1"/>
                </a:solidFill>
                <a:latin typeface="微软雅黑" panose="020B0503020204020204" pitchFamily="34" charset="-122"/>
                <a:ea typeface="微软雅黑" panose="020B0503020204020204" pitchFamily="34" charset="-122"/>
              </a:rPr>
              <a:t>素质</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3779" y="2070310"/>
            <a:ext cx="9413109" cy="1200329"/>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实施国培计划，</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年倾斜支持连片特困地区县和国贫县特别是深度贫困地区，组织中小学教师信息技术应用能力提升工程</a:t>
            </a:r>
            <a:r>
              <a:rPr lang="en-US" altLang="zh-CN" sz="2400" dirty="0">
                <a:solidFill>
                  <a:schemeClr val="bg1"/>
                </a:solidFill>
                <a:latin typeface="微软雅黑" panose="020B0503020204020204" pitchFamily="34" charset="-122"/>
                <a:ea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rPr>
              <a:t>个培训平台支援“三区三州”，共培训教师校长约</a:t>
            </a:r>
            <a:r>
              <a:rPr lang="en-US" altLang="zh-CN" sz="2400" dirty="0">
                <a:solidFill>
                  <a:schemeClr val="bg1"/>
                </a:solidFill>
                <a:latin typeface="微软雅黑" panose="020B0503020204020204" pitchFamily="34" charset="-122"/>
                <a:ea typeface="微软雅黑" panose="020B0503020204020204" pitchFamily="34" charset="-122"/>
              </a:rPr>
              <a:t>120</a:t>
            </a:r>
            <a:r>
              <a:rPr lang="zh-CN" altLang="zh-CN" sz="2400" dirty="0">
                <a:solidFill>
                  <a:schemeClr val="bg1"/>
                </a:solidFill>
                <a:latin typeface="微软雅黑" panose="020B0503020204020204" pitchFamily="34" charset="-122"/>
                <a:ea typeface="微软雅黑" panose="020B0503020204020204" pitchFamily="34" charset="-122"/>
              </a:rPr>
              <a:t>万人次。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0194" y="3704703"/>
            <a:ext cx="4765806" cy="1938992"/>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倾斜职称评审，推动地方实现县域内城乡岗位结构比例平衡。对长期在艰苦地区乡村学校任教的教师实行定向评价、定向使用制度，有条件的地方可进行单独评审。</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758" y="3403489"/>
            <a:ext cx="4343650" cy="2892871"/>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1652335" y="1098622"/>
            <a:ext cx="8741266" cy="2031325"/>
          </a:xfrm>
          <a:prstGeom prst="rect">
            <a:avLst/>
          </a:prstGeom>
        </p:spPr>
        <p:txBody>
          <a:bodyPr wrap="square">
            <a:spAutoFit/>
          </a:bodyPr>
          <a:lstStyle/>
          <a:p>
            <a:pPr algn="just">
              <a:lnSpc>
                <a:spcPct val="150000"/>
              </a:lnSpc>
            </a:pPr>
            <a:r>
              <a:rPr lang="en-US" altLang="zh-CN" sz="2800" dirty="0" smtClean="0">
                <a:solidFill>
                  <a:schemeClr val="bg1"/>
                </a:solidFill>
                <a:latin typeface="微软雅黑" panose="020B0503020204020204" pitchFamily="34" charset="-122"/>
                <a:ea typeface="微软雅黑" panose="020B0503020204020204" pitchFamily="34" charset="-122"/>
              </a:rPr>
              <a:t>      </a:t>
            </a:r>
            <a:r>
              <a:rPr lang="zh-CN" altLang="zh-CN" sz="2800" dirty="0" smtClean="0">
                <a:solidFill>
                  <a:schemeClr val="bg1"/>
                </a:solidFill>
                <a:latin typeface="微软雅黑" panose="020B0503020204020204" pitchFamily="34" charset="-122"/>
                <a:ea typeface="微软雅黑" panose="020B0503020204020204" pitchFamily="34" charset="-122"/>
              </a:rPr>
              <a:t>乡</a:t>
            </a:r>
            <a:r>
              <a:rPr lang="zh-CN" altLang="zh-CN" sz="2800" dirty="0">
                <a:solidFill>
                  <a:schemeClr val="bg1"/>
                </a:solidFill>
                <a:latin typeface="微软雅黑" panose="020B0503020204020204" pitchFamily="34" charset="-122"/>
                <a:ea typeface="微软雅黑" panose="020B0503020204020204" pitchFamily="34" charset="-122"/>
              </a:rPr>
              <a:t>村教育是民族振兴、社会进步的</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重要基石</a:t>
            </a:r>
            <a:r>
              <a:rPr lang="zh-CN" altLang="zh-CN" sz="2800" dirty="0" smtClean="0">
                <a:solidFill>
                  <a:schemeClr val="bg1"/>
                </a:solidFill>
                <a:latin typeface="微软雅黑" panose="020B0503020204020204" pitchFamily="34" charset="-122"/>
                <a:ea typeface="微软雅黑" panose="020B0503020204020204" pitchFamily="34" charset="-122"/>
              </a:rPr>
              <a:t>，乡</a:t>
            </a:r>
            <a:r>
              <a:rPr lang="zh-CN" altLang="zh-CN" sz="2800" dirty="0">
                <a:solidFill>
                  <a:schemeClr val="bg1"/>
                </a:solidFill>
                <a:latin typeface="微软雅黑" panose="020B0503020204020204" pitchFamily="34" charset="-122"/>
                <a:ea typeface="微软雅黑" panose="020B0503020204020204" pitchFamily="34" charset="-122"/>
              </a:rPr>
              <a:t>村教师是乡村教育的</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基础和根本</a:t>
            </a:r>
            <a:r>
              <a:rPr lang="zh-CN" altLang="zh-CN" sz="2800" dirty="0">
                <a:solidFill>
                  <a:schemeClr val="bg1"/>
                </a:solidFill>
                <a:latin typeface="微软雅黑" panose="020B0503020204020204" pitchFamily="34" charset="-122"/>
                <a:ea typeface="微软雅黑" panose="020B0503020204020204" pitchFamily="34" charset="-122"/>
              </a:rPr>
              <a:t>。乡村的三尺讲台，关系广大乡村孩子的</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命运</a:t>
            </a:r>
            <a:r>
              <a:rPr lang="zh-CN" altLang="zh-CN" sz="2800" dirty="0">
                <a:solidFill>
                  <a:schemeClr val="bg1"/>
                </a:solidFill>
                <a:latin typeface="微软雅黑" panose="020B0503020204020204" pitchFamily="34" charset="-122"/>
                <a:ea typeface="微软雅黑" panose="020B0503020204020204" pitchFamily="34" charset="-122"/>
              </a:rPr>
              <a:t>，关系整个民族的</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未来</a:t>
            </a:r>
            <a:r>
              <a:rPr lang="zh-CN" altLang="zh-CN" sz="2800" dirty="0">
                <a:solidFill>
                  <a:schemeClr val="bg1"/>
                </a:solidFill>
                <a:latin typeface="微软雅黑" panose="020B0503020204020204" pitchFamily="34" charset="-122"/>
                <a:ea typeface="微软雅黑" panose="020B0503020204020204" pitchFamily="34" charset="-122"/>
              </a:rPr>
              <a:t>。</a:t>
            </a:r>
            <a:endParaRPr lang="zh-CN" altLang="zh-CN" sz="28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b="11796"/>
          <a:stretch>
            <a:fillRect/>
          </a:stretch>
        </p:blipFill>
        <p:spPr bwMode="auto">
          <a:xfrm>
            <a:off x="1652335" y="3574089"/>
            <a:ext cx="4209441" cy="2475274"/>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07815" y="3567954"/>
            <a:ext cx="3960440" cy="248141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战略地位</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46138" y="0"/>
            <a:ext cx="10890250" cy="567207"/>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四</a:t>
            </a:r>
            <a:r>
              <a:rPr kumimoji="1" lang="en-US" altLang="zh-CN" sz="2400" spc="2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计划</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的要求和落实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最新</a:t>
            </a:r>
            <a:r>
              <a:rPr lang="zh-CN" altLang="en-US" sz="2400" dirty="0">
                <a:solidFill>
                  <a:schemeClr val="bg1"/>
                </a:solidFill>
                <a:latin typeface="微软雅黑" panose="020B0503020204020204" pitchFamily="34" charset="-122"/>
                <a:ea typeface="微软雅黑" panose="020B0503020204020204" pitchFamily="34" charset="-122"/>
              </a:rPr>
              <a:t>举措和成就</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 name="矩形 1"/>
          <p:cNvSpPr/>
          <p:nvPr/>
        </p:nvSpPr>
        <p:spPr>
          <a:xfrm>
            <a:off x="1333780" y="1259331"/>
            <a:ext cx="8084264" cy="523220"/>
          </a:xfrm>
          <a:prstGeom prst="rect">
            <a:avLst/>
          </a:prstGeom>
        </p:spPr>
        <p:txBody>
          <a:bodyPr wrap="none">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七、</a:t>
            </a:r>
            <a:r>
              <a:rPr lang="zh-CN" altLang="zh-CN" sz="2800" dirty="0" smtClean="0">
                <a:solidFill>
                  <a:schemeClr val="accent2">
                    <a:lumMod val="40000"/>
                    <a:lumOff val="60000"/>
                  </a:schemeClr>
                </a:solidFill>
                <a:latin typeface="微软雅黑" panose="020B0503020204020204" pitchFamily="34" charset="-122"/>
                <a:ea typeface="微软雅黑" panose="020B0503020204020204" pitchFamily="34" charset="-122"/>
              </a:rPr>
              <a:t>抓</a:t>
            </a:r>
            <a:r>
              <a:rPr lang="zh-CN" altLang="zh-CN" sz="2800" dirty="0">
                <a:solidFill>
                  <a:schemeClr val="accent2">
                    <a:lumMod val="40000"/>
                    <a:lumOff val="60000"/>
                  </a:schemeClr>
                </a:solidFill>
                <a:latin typeface="微软雅黑" panose="020B0503020204020204" pitchFamily="34" charset="-122"/>
                <a:ea typeface="微软雅黑" panose="020B0503020204020204" pitchFamily="34" charset="-122"/>
              </a:rPr>
              <a:t>荣誉表彰</a:t>
            </a:r>
            <a:r>
              <a:rPr lang="zh-CN" altLang="zh-CN" sz="2800" dirty="0">
                <a:solidFill>
                  <a:schemeClr val="bg1"/>
                </a:solidFill>
                <a:latin typeface="微软雅黑" panose="020B0503020204020204" pitchFamily="34" charset="-122"/>
                <a:ea typeface="微软雅黑" panose="020B0503020204020204" pitchFamily="34" charset="-122"/>
              </a:rPr>
              <a:t>，增强乡村教师职业责任感</a:t>
            </a:r>
            <a:r>
              <a:rPr lang="zh-CN" altLang="zh-CN" sz="2800" dirty="0" smtClean="0">
                <a:solidFill>
                  <a:schemeClr val="bg1"/>
                </a:solidFill>
                <a:latin typeface="微软雅黑" panose="020B0503020204020204" pitchFamily="34" charset="-122"/>
                <a:ea typeface="微软雅黑" panose="020B0503020204020204" pitchFamily="34" charset="-122"/>
              </a:rPr>
              <a:t>使命感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等腰三角形 46"/>
          <p:cNvSpPr>
            <a:spLocks noChangeArrowheads="1"/>
          </p:cNvSpPr>
          <p:nvPr/>
        </p:nvSpPr>
        <p:spPr bwMode="auto">
          <a:xfrm>
            <a:off x="682625" y="1355605"/>
            <a:ext cx="417652" cy="330671"/>
          </a:xfrm>
          <a:prstGeom prst="triangle">
            <a:avLst>
              <a:gd name="adj" fmla="val 50000"/>
            </a:avLst>
          </a:prstGeom>
          <a:solidFill>
            <a:schemeClr val="bg1">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 name="矩形 3"/>
          <p:cNvSpPr/>
          <p:nvPr/>
        </p:nvSpPr>
        <p:spPr>
          <a:xfrm>
            <a:off x="1330194" y="2287688"/>
            <a:ext cx="9413109" cy="830997"/>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实施乡村优秀青年教师培养奖励计划，</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年起每年遴选</a:t>
            </a:r>
            <a:r>
              <a:rPr lang="en-US" altLang="zh-CN" sz="2400" dirty="0">
                <a:solidFill>
                  <a:schemeClr val="bg1"/>
                </a:solidFill>
                <a:latin typeface="微软雅黑" panose="020B0503020204020204" pitchFamily="34" charset="-122"/>
                <a:ea typeface="微软雅黑" panose="020B0503020204020204" pitchFamily="34" charset="-122"/>
              </a:rPr>
              <a:t>300</a:t>
            </a:r>
            <a:r>
              <a:rPr lang="zh-CN" altLang="zh-CN" sz="2400" dirty="0">
                <a:solidFill>
                  <a:schemeClr val="bg1"/>
                </a:solidFill>
                <a:latin typeface="微软雅黑" panose="020B0503020204020204" pitchFamily="34" charset="-122"/>
                <a:ea typeface="微软雅黑" panose="020B0503020204020204" pitchFamily="34" charset="-122"/>
              </a:rPr>
              <a:t>人，每人奖励</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zh-CN" sz="2400" dirty="0">
                <a:solidFill>
                  <a:schemeClr val="bg1"/>
                </a:solidFill>
                <a:latin typeface="微软雅黑" panose="020B0503020204020204" pitchFamily="34" charset="-122"/>
                <a:ea typeface="微软雅黑" panose="020B0503020204020204" pitchFamily="34" charset="-122"/>
              </a:rPr>
              <a:t>万元，连续实施</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zh-CN" sz="2400" dirty="0">
                <a:solidFill>
                  <a:schemeClr val="bg1"/>
                </a:solidFill>
                <a:latin typeface="微软雅黑" panose="020B0503020204020204" pitchFamily="34" charset="-122"/>
                <a:ea typeface="微软雅黑" panose="020B0503020204020204" pitchFamily="34" charset="-122"/>
              </a:rPr>
              <a:t>年。</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30194" y="3855310"/>
            <a:ext cx="4765806" cy="1569660"/>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为在乡村学校长期从教教师发放荣誉证书，中央为在乡村学校从教</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zh-CN" sz="2400" dirty="0">
                <a:solidFill>
                  <a:schemeClr val="bg1"/>
                </a:solidFill>
                <a:latin typeface="微软雅黑" panose="020B0503020204020204" pitchFamily="34" charset="-122"/>
                <a:ea typeface="微软雅黑" panose="020B0503020204020204" pitchFamily="34" charset="-122"/>
              </a:rPr>
              <a:t>年的在岗和离退休教师颁发，截至</a:t>
            </a:r>
            <a:r>
              <a:rPr lang="en-US" altLang="zh-CN" sz="2400" dirty="0">
                <a:solidFill>
                  <a:schemeClr val="bg1"/>
                </a:solidFill>
                <a:latin typeface="微软雅黑" panose="020B0503020204020204" pitchFamily="34" charset="-122"/>
                <a:ea typeface="微软雅黑" panose="020B0503020204020204" pitchFamily="34" charset="-122"/>
              </a:rPr>
              <a:t>2018</a:t>
            </a:r>
            <a:r>
              <a:rPr lang="zh-CN" altLang="zh-CN" sz="2400" dirty="0">
                <a:solidFill>
                  <a:schemeClr val="bg1"/>
                </a:solidFill>
                <a:latin typeface="微软雅黑" panose="020B0503020204020204" pitchFamily="34" charset="-122"/>
                <a:ea typeface="微软雅黑" panose="020B0503020204020204" pitchFamily="34" charset="-122"/>
              </a:rPr>
              <a:t>年发放</a:t>
            </a:r>
            <a:r>
              <a:rPr lang="en-US" altLang="zh-CN" sz="2400" dirty="0">
                <a:solidFill>
                  <a:schemeClr val="bg1"/>
                </a:solidFill>
                <a:latin typeface="微软雅黑" panose="020B0503020204020204" pitchFamily="34" charset="-122"/>
                <a:ea typeface="微软雅黑" panose="020B0503020204020204" pitchFamily="34" charset="-122"/>
              </a:rPr>
              <a:t>410</a:t>
            </a:r>
            <a:r>
              <a:rPr lang="zh-CN" altLang="zh-CN" sz="2400" dirty="0">
                <a:solidFill>
                  <a:schemeClr val="bg1"/>
                </a:solidFill>
                <a:latin typeface="微软雅黑" panose="020B0503020204020204" pitchFamily="34" charset="-122"/>
                <a:ea typeface="微软雅黑" panose="020B0503020204020204" pitchFamily="34" charset="-122"/>
              </a:rPr>
              <a:t>多万册。</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605" y="3118685"/>
            <a:ext cx="4403016" cy="2935344"/>
          </a:xfrm>
          <a:prstGeom prst="rect">
            <a:avLst/>
          </a:prstGeom>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1325563"/>
            <a:ext cx="12192000" cy="3200400"/>
          </a:xfrm>
          <a:prstGeom prst="rect">
            <a:avLst/>
          </a:prstGeom>
          <a:solidFill>
            <a:schemeClr val="bg2">
              <a:lumMod val="7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1203" name="文本框 12"/>
          <p:cNvSpPr txBox="1">
            <a:spLocks noChangeArrowheads="1"/>
          </p:cNvSpPr>
          <p:nvPr/>
        </p:nvSpPr>
        <p:spPr bwMode="auto">
          <a:xfrm>
            <a:off x="4240215" y="2320925"/>
            <a:ext cx="3197225" cy="1108075"/>
          </a:xfrm>
          <a:prstGeom prst="rect">
            <a:avLst/>
          </a:prstGeom>
          <a:noFill/>
          <a:ln w="9525">
            <a:noFill/>
            <a:miter lim="800000"/>
          </a:ln>
        </p:spPr>
        <p:txBody>
          <a:bodyPr>
            <a:spAutoFit/>
          </a:bodyPr>
          <a:lstStyle/>
          <a:p>
            <a:pPr algn="ctr"/>
            <a:r>
              <a:rPr lang="zh-CN" altLang="en-US" sz="6600" dirty="0">
                <a:solidFill>
                  <a:srgbClr val="FFFFFF"/>
                </a:solidFill>
                <a:latin typeface="微软雅黑" panose="020B0503020204020204" pitchFamily="34" charset="-122"/>
                <a:ea typeface="微软雅黑" panose="020B0503020204020204" pitchFamily="34" charset="-122"/>
              </a:rPr>
              <a:t>谢 谢</a:t>
            </a:r>
            <a:endParaRPr lang="en-US" altLang="zh-CN" sz="6600" dirty="0">
              <a:solidFill>
                <a:srgbClr val="FFFFFF"/>
              </a:solidFill>
              <a:latin typeface="微软雅黑" panose="020B0503020204020204" pitchFamily="34" charset="-122"/>
              <a:ea typeface="微软雅黑" panose="020B0503020204020204" pitchFamily="34" charset="-122"/>
            </a:endParaRPr>
          </a:p>
        </p:txBody>
      </p:sp>
      <p:sp>
        <p:nvSpPr>
          <p:cNvPr id="5" name="矩形 26"/>
          <p:cNvSpPr>
            <a:spLocks noChangeArrowheads="1"/>
          </p:cNvSpPr>
          <p:nvPr/>
        </p:nvSpPr>
        <p:spPr bwMode="auto">
          <a:xfrm>
            <a:off x="1628777" y="5699127"/>
            <a:ext cx="530225" cy="1158875"/>
          </a:xfrm>
          <a:prstGeom prst="rect">
            <a:avLst/>
          </a:prstGeom>
          <a:solidFill>
            <a:schemeClr val="bg2">
              <a:lumMod val="75000"/>
              <a:alpha val="1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 name="矩形 27"/>
          <p:cNvSpPr>
            <a:spLocks noChangeArrowheads="1"/>
          </p:cNvSpPr>
          <p:nvPr/>
        </p:nvSpPr>
        <p:spPr bwMode="auto">
          <a:xfrm>
            <a:off x="2325690" y="6118227"/>
            <a:ext cx="447675" cy="739775"/>
          </a:xfrm>
          <a:prstGeom prst="rect">
            <a:avLst/>
          </a:prstGeom>
          <a:solidFill>
            <a:schemeClr val="bg2">
              <a:lumMod val="75000"/>
              <a:alpha val="2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7" name="矩形 28"/>
          <p:cNvSpPr>
            <a:spLocks noChangeArrowheads="1"/>
          </p:cNvSpPr>
          <p:nvPr/>
        </p:nvSpPr>
        <p:spPr bwMode="auto">
          <a:xfrm>
            <a:off x="2941640" y="5851527"/>
            <a:ext cx="530225" cy="1006475"/>
          </a:xfrm>
          <a:prstGeom prst="rect">
            <a:avLst/>
          </a:prstGeom>
          <a:solidFill>
            <a:schemeClr val="bg2">
              <a:lumMod val="75000"/>
              <a:alpha val="43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 name="等腰三角形 46"/>
          <p:cNvSpPr>
            <a:spLocks noChangeArrowheads="1"/>
          </p:cNvSpPr>
          <p:nvPr/>
        </p:nvSpPr>
        <p:spPr bwMode="auto">
          <a:xfrm>
            <a:off x="3640138" y="5645150"/>
            <a:ext cx="950912" cy="1212850"/>
          </a:xfrm>
          <a:prstGeom prst="triangle">
            <a:avLst>
              <a:gd name="adj" fmla="val 50000"/>
            </a:avLst>
          </a:prstGeom>
          <a:solidFill>
            <a:schemeClr val="bg2">
              <a:lumMod val="75000"/>
              <a:alpha val="31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 name="等腰三角形 47"/>
          <p:cNvSpPr>
            <a:spLocks noChangeArrowheads="1"/>
          </p:cNvSpPr>
          <p:nvPr/>
        </p:nvSpPr>
        <p:spPr bwMode="auto">
          <a:xfrm>
            <a:off x="4759327" y="6118227"/>
            <a:ext cx="739775" cy="739775"/>
          </a:xfrm>
          <a:prstGeom prst="triangle">
            <a:avLst>
              <a:gd name="adj" fmla="val 50000"/>
            </a:avLst>
          </a:prstGeom>
          <a:solidFill>
            <a:schemeClr val="bg2">
              <a:lumMod val="75000"/>
              <a:alpha val="2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0" name="等腰三角形 48"/>
          <p:cNvSpPr>
            <a:spLocks noChangeArrowheads="1"/>
          </p:cNvSpPr>
          <p:nvPr/>
        </p:nvSpPr>
        <p:spPr bwMode="auto">
          <a:xfrm>
            <a:off x="5702302" y="5645150"/>
            <a:ext cx="746125" cy="1212850"/>
          </a:xfrm>
          <a:prstGeom prst="triangle">
            <a:avLst>
              <a:gd name="adj" fmla="val 50000"/>
            </a:avLst>
          </a:prstGeom>
          <a:solidFill>
            <a:schemeClr val="bg2">
              <a:lumMod val="75000"/>
              <a:alpha val="20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 name="矩形 49"/>
          <p:cNvSpPr>
            <a:spLocks noChangeArrowheads="1"/>
          </p:cNvSpPr>
          <p:nvPr/>
        </p:nvSpPr>
        <p:spPr bwMode="auto">
          <a:xfrm>
            <a:off x="6750050" y="5699127"/>
            <a:ext cx="528638" cy="1158875"/>
          </a:xfrm>
          <a:prstGeom prst="rect">
            <a:avLst/>
          </a:prstGeom>
          <a:solidFill>
            <a:schemeClr val="bg2">
              <a:lumMod val="75000"/>
              <a:alpha val="10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 name="矩形 50"/>
          <p:cNvSpPr>
            <a:spLocks noChangeArrowheads="1"/>
          </p:cNvSpPr>
          <p:nvPr/>
        </p:nvSpPr>
        <p:spPr bwMode="auto">
          <a:xfrm>
            <a:off x="7437440" y="6118227"/>
            <a:ext cx="447675" cy="739775"/>
          </a:xfrm>
          <a:prstGeom prst="rect">
            <a:avLst/>
          </a:prstGeom>
          <a:solidFill>
            <a:schemeClr val="bg2">
              <a:lumMod val="75000"/>
              <a:alpha val="43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矩形 51"/>
          <p:cNvSpPr>
            <a:spLocks noChangeArrowheads="1"/>
          </p:cNvSpPr>
          <p:nvPr/>
        </p:nvSpPr>
        <p:spPr bwMode="auto">
          <a:xfrm>
            <a:off x="8061327" y="5851527"/>
            <a:ext cx="530225" cy="1006475"/>
          </a:xfrm>
          <a:prstGeom prst="rect">
            <a:avLst/>
          </a:prstGeom>
          <a:solidFill>
            <a:schemeClr val="bg2">
              <a:lumMod val="75000"/>
              <a:alpha val="27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 name="等腰三角形 52"/>
          <p:cNvSpPr>
            <a:spLocks noChangeArrowheads="1"/>
          </p:cNvSpPr>
          <p:nvPr/>
        </p:nvSpPr>
        <p:spPr bwMode="auto">
          <a:xfrm>
            <a:off x="8759827" y="5645150"/>
            <a:ext cx="950913" cy="1212850"/>
          </a:xfrm>
          <a:prstGeom prst="triangle">
            <a:avLst>
              <a:gd name="adj" fmla="val 50000"/>
            </a:avLst>
          </a:prstGeom>
          <a:solidFill>
            <a:schemeClr val="bg2">
              <a:lumMod val="75000"/>
              <a:alpha val="2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 name="等腰三角形 53"/>
          <p:cNvSpPr>
            <a:spLocks noChangeArrowheads="1"/>
          </p:cNvSpPr>
          <p:nvPr/>
        </p:nvSpPr>
        <p:spPr bwMode="auto">
          <a:xfrm>
            <a:off x="9879013" y="6118227"/>
            <a:ext cx="741362" cy="739775"/>
          </a:xfrm>
          <a:prstGeom prst="triangle">
            <a:avLst>
              <a:gd name="adj" fmla="val 50000"/>
            </a:avLst>
          </a:prstGeom>
          <a:solidFill>
            <a:schemeClr val="bg2">
              <a:lumMod val="75000"/>
              <a:alpha val="6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 name="等腰三角形 54"/>
          <p:cNvSpPr>
            <a:spLocks noChangeArrowheads="1"/>
          </p:cNvSpPr>
          <p:nvPr/>
        </p:nvSpPr>
        <p:spPr bwMode="auto">
          <a:xfrm>
            <a:off x="10821988" y="5645150"/>
            <a:ext cx="746125" cy="1212850"/>
          </a:xfrm>
          <a:prstGeom prst="triangle">
            <a:avLst>
              <a:gd name="adj" fmla="val 50000"/>
            </a:avLst>
          </a:prstGeom>
          <a:solidFill>
            <a:schemeClr val="bg2">
              <a:lumMod val="75000"/>
              <a:alpha val="2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 name="等腰三角形 55"/>
          <p:cNvSpPr>
            <a:spLocks noChangeArrowheads="1"/>
          </p:cNvSpPr>
          <p:nvPr/>
        </p:nvSpPr>
        <p:spPr bwMode="auto">
          <a:xfrm>
            <a:off x="650875" y="5645150"/>
            <a:ext cx="746125" cy="1212850"/>
          </a:xfrm>
          <a:prstGeom prst="triangle">
            <a:avLst>
              <a:gd name="adj" fmla="val 50000"/>
            </a:avLst>
          </a:prstGeom>
          <a:solidFill>
            <a:schemeClr val="bg2">
              <a:lumMod val="75000"/>
              <a:alpha val="22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100" fill="hold"/>
                                        <p:tgtEl>
                                          <p:spTgt spid="17"/>
                                        </p:tgtEl>
                                        <p:attrNameLst>
                                          <p:attrName>ppt_x</p:attrName>
                                        </p:attrNameLst>
                                      </p:cBhvr>
                                      <p:tavLst>
                                        <p:tav tm="0">
                                          <p:val>
                                            <p:strVal val="#ppt_x"/>
                                          </p:val>
                                        </p:tav>
                                        <p:tav tm="100000">
                                          <p:val>
                                            <p:strVal val="#ppt_x"/>
                                          </p:val>
                                        </p:tav>
                                      </p:tavLst>
                                    </p:anim>
                                    <p:anim calcmode="lin" valueType="num">
                                      <p:cBhvr>
                                        <p:cTn id="9" dur="1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100" fill="hold"/>
                                        <p:tgtEl>
                                          <p:spTgt spid="6"/>
                                        </p:tgtEl>
                                        <p:attrNameLst>
                                          <p:attrName>ppt_x</p:attrName>
                                        </p:attrNameLst>
                                      </p:cBhvr>
                                      <p:tavLst>
                                        <p:tav tm="0">
                                          <p:val>
                                            <p:strVal val="#ppt_x"/>
                                          </p:val>
                                        </p:tav>
                                        <p:tav tm="100000">
                                          <p:val>
                                            <p:strVal val="#ppt_x"/>
                                          </p:val>
                                        </p:tav>
                                      </p:tavLst>
                                    </p:anim>
                                    <p:anim calcmode="lin" valueType="num">
                                      <p:cBhvr>
                                        <p:cTn id="14" dur="1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anim calcmode="lin" valueType="num">
                                      <p:cBhvr>
                                        <p:cTn id="19" dur="100" fill="hold"/>
                                        <p:tgtEl>
                                          <p:spTgt spid="8"/>
                                        </p:tgtEl>
                                        <p:attrNameLst>
                                          <p:attrName>ppt_x</p:attrName>
                                        </p:attrNameLst>
                                      </p:cBhvr>
                                      <p:tavLst>
                                        <p:tav tm="0">
                                          <p:val>
                                            <p:strVal val="#ppt_x"/>
                                          </p:val>
                                        </p:tav>
                                        <p:tav tm="100000">
                                          <p:val>
                                            <p:strVal val="#ppt_x"/>
                                          </p:val>
                                        </p:tav>
                                      </p:tavLst>
                                    </p:anim>
                                    <p:anim calcmode="lin" valueType="num">
                                      <p:cBhvr>
                                        <p:cTn id="20" dur="1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
                                        <p:tgtEl>
                                          <p:spTgt spid="9"/>
                                        </p:tgtEl>
                                      </p:cBhvr>
                                    </p:animEffect>
                                    <p:anim calcmode="lin" valueType="num">
                                      <p:cBhvr>
                                        <p:cTn id="25" dur="100" fill="hold"/>
                                        <p:tgtEl>
                                          <p:spTgt spid="9"/>
                                        </p:tgtEl>
                                        <p:attrNameLst>
                                          <p:attrName>ppt_x</p:attrName>
                                        </p:attrNameLst>
                                      </p:cBhvr>
                                      <p:tavLst>
                                        <p:tav tm="0">
                                          <p:val>
                                            <p:strVal val="#ppt_x"/>
                                          </p:val>
                                        </p:tav>
                                        <p:tav tm="100000">
                                          <p:val>
                                            <p:strVal val="#ppt_x"/>
                                          </p:val>
                                        </p:tav>
                                      </p:tavLst>
                                    </p:anim>
                                    <p:anim calcmode="lin" valueType="num">
                                      <p:cBhvr>
                                        <p:cTn id="26" dur="1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
                                        <p:tgtEl>
                                          <p:spTgt spid="11"/>
                                        </p:tgtEl>
                                      </p:cBhvr>
                                    </p:animEffect>
                                    <p:anim calcmode="lin" valueType="num">
                                      <p:cBhvr>
                                        <p:cTn id="30" dur="100" fill="hold"/>
                                        <p:tgtEl>
                                          <p:spTgt spid="11"/>
                                        </p:tgtEl>
                                        <p:attrNameLst>
                                          <p:attrName>ppt_x</p:attrName>
                                        </p:attrNameLst>
                                      </p:cBhvr>
                                      <p:tavLst>
                                        <p:tav tm="0">
                                          <p:val>
                                            <p:strVal val="#ppt_x"/>
                                          </p:val>
                                        </p:tav>
                                        <p:tav tm="100000">
                                          <p:val>
                                            <p:strVal val="#ppt_x"/>
                                          </p:val>
                                        </p:tav>
                                      </p:tavLst>
                                    </p:anim>
                                    <p:anim calcmode="lin" valueType="num">
                                      <p:cBhvr>
                                        <p:cTn id="31" dur="1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
                                        <p:tgtEl>
                                          <p:spTgt spid="13"/>
                                        </p:tgtEl>
                                      </p:cBhvr>
                                    </p:animEffect>
                                    <p:anim calcmode="lin" valueType="num">
                                      <p:cBhvr>
                                        <p:cTn id="35" dur="100" fill="hold"/>
                                        <p:tgtEl>
                                          <p:spTgt spid="13"/>
                                        </p:tgtEl>
                                        <p:attrNameLst>
                                          <p:attrName>ppt_x</p:attrName>
                                        </p:attrNameLst>
                                      </p:cBhvr>
                                      <p:tavLst>
                                        <p:tav tm="0">
                                          <p:val>
                                            <p:strVal val="#ppt_x"/>
                                          </p:val>
                                        </p:tav>
                                        <p:tav tm="100000">
                                          <p:val>
                                            <p:strVal val="#ppt_x"/>
                                          </p:val>
                                        </p:tav>
                                      </p:tavLst>
                                    </p:anim>
                                    <p:anim calcmode="lin" valueType="num">
                                      <p:cBhvr>
                                        <p:cTn id="36" dur="1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
                                        <p:tgtEl>
                                          <p:spTgt spid="15"/>
                                        </p:tgtEl>
                                      </p:cBhvr>
                                    </p:animEffect>
                                    <p:anim calcmode="lin" valueType="num">
                                      <p:cBhvr>
                                        <p:cTn id="41" dur="100" fill="hold"/>
                                        <p:tgtEl>
                                          <p:spTgt spid="15"/>
                                        </p:tgtEl>
                                        <p:attrNameLst>
                                          <p:attrName>ppt_x</p:attrName>
                                        </p:attrNameLst>
                                      </p:cBhvr>
                                      <p:tavLst>
                                        <p:tav tm="0">
                                          <p:val>
                                            <p:strVal val="#ppt_x"/>
                                          </p:val>
                                        </p:tav>
                                        <p:tav tm="100000">
                                          <p:val>
                                            <p:strVal val="#ppt_x"/>
                                          </p:val>
                                        </p:tav>
                                      </p:tavLst>
                                    </p:anim>
                                    <p:anim calcmode="lin" valueType="num">
                                      <p:cBhvr>
                                        <p:cTn id="42" dur="1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
                                        <p:tgtEl>
                                          <p:spTgt spid="5"/>
                                        </p:tgtEl>
                                      </p:cBhvr>
                                    </p:animEffect>
                                    <p:anim calcmode="lin" valueType="num">
                                      <p:cBhvr>
                                        <p:cTn id="46" dur="100" fill="hold"/>
                                        <p:tgtEl>
                                          <p:spTgt spid="5"/>
                                        </p:tgtEl>
                                        <p:attrNameLst>
                                          <p:attrName>ppt_x</p:attrName>
                                        </p:attrNameLst>
                                      </p:cBhvr>
                                      <p:tavLst>
                                        <p:tav tm="0">
                                          <p:val>
                                            <p:strVal val="#ppt_x"/>
                                          </p:val>
                                        </p:tav>
                                        <p:tav tm="100000">
                                          <p:val>
                                            <p:strVal val="#ppt_x"/>
                                          </p:val>
                                        </p:tav>
                                      </p:tavLst>
                                    </p:anim>
                                    <p:anim calcmode="lin" valueType="num">
                                      <p:cBhvr>
                                        <p:cTn id="47" dur="1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
                                        <p:tgtEl>
                                          <p:spTgt spid="7"/>
                                        </p:tgtEl>
                                      </p:cBhvr>
                                    </p:animEffect>
                                    <p:anim calcmode="lin" valueType="num">
                                      <p:cBhvr>
                                        <p:cTn id="52" dur="100" fill="hold"/>
                                        <p:tgtEl>
                                          <p:spTgt spid="7"/>
                                        </p:tgtEl>
                                        <p:attrNameLst>
                                          <p:attrName>ppt_x</p:attrName>
                                        </p:attrNameLst>
                                      </p:cBhvr>
                                      <p:tavLst>
                                        <p:tav tm="0">
                                          <p:val>
                                            <p:strVal val="#ppt_x"/>
                                          </p:val>
                                        </p:tav>
                                        <p:tav tm="100000">
                                          <p:val>
                                            <p:strVal val="#ppt_x"/>
                                          </p:val>
                                        </p:tav>
                                      </p:tavLst>
                                    </p:anim>
                                    <p:anim calcmode="lin" valueType="num">
                                      <p:cBhvr>
                                        <p:cTn id="53" dur="1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
                                        <p:tgtEl>
                                          <p:spTgt spid="16"/>
                                        </p:tgtEl>
                                      </p:cBhvr>
                                    </p:animEffect>
                                    <p:anim calcmode="lin" valueType="num">
                                      <p:cBhvr>
                                        <p:cTn id="57" dur="100" fill="hold"/>
                                        <p:tgtEl>
                                          <p:spTgt spid="16"/>
                                        </p:tgtEl>
                                        <p:attrNameLst>
                                          <p:attrName>ppt_x</p:attrName>
                                        </p:attrNameLst>
                                      </p:cBhvr>
                                      <p:tavLst>
                                        <p:tav tm="0">
                                          <p:val>
                                            <p:strVal val="#ppt_x"/>
                                          </p:val>
                                        </p:tav>
                                        <p:tav tm="100000">
                                          <p:val>
                                            <p:strVal val="#ppt_x"/>
                                          </p:val>
                                        </p:tav>
                                      </p:tavLst>
                                    </p:anim>
                                    <p:anim calcmode="lin" valueType="num">
                                      <p:cBhvr>
                                        <p:cTn id="58" dur="1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
                                        <p:tgtEl>
                                          <p:spTgt spid="14"/>
                                        </p:tgtEl>
                                      </p:cBhvr>
                                    </p:animEffect>
                                    <p:anim calcmode="lin" valueType="num">
                                      <p:cBhvr>
                                        <p:cTn id="62" dur="100" fill="hold"/>
                                        <p:tgtEl>
                                          <p:spTgt spid="14"/>
                                        </p:tgtEl>
                                        <p:attrNameLst>
                                          <p:attrName>ppt_x</p:attrName>
                                        </p:attrNameLst>
                                      </p:cBhvr>
                                      <p:tavLst>
                                        <p:tav tm="0">
                                          <p:val>
                                            <p:strVal val="#ppt_x"/>
                                          </p:val>
                                        </p:tav>
                                        <p:tav tm="100000">
                                          <p:val>
                                            <p:strVal val="#ppt_x"/>
                                          </p:val>
                                        </p:tav>
                                      </p:tavLst>
                                    </p:anim>
                                    <p:anim calcmode="lin" valueType="num">
                                      <p:cBhvr>
                                        <p:cTn id="63" dur="1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
                                        <p:tgtEl>
                                          <p:spTgt spid="12"/>
                                        </p:tgtEl>
                                      </p:cBhvr>
                                    </p:animEffect>
                                    <p:anim calcmode="lin" valueType="num">
                                      <p:cBhvr>
                                        <p:cTn id="68" dur="100" fill="hold"/>
                                        <p:tgtEl>
                                          <p:spTgt spid="12"/>
                                        </p:tgtEl>
                                        <p:attrNameLst>
                                          <p:attrName>ppt_x</p:attrName>
                                        </p:attrNameLst>
                                      </p:cBhvr>
                                      <p:tavLst>
                                        <p:tav tm="0">
                                          <p:val>
                                            <p:strVal val="#ppt_x"/>
                                          </p:val>
                                        </p:tav>
                                        <p:tav tm="100000">
                                          <p:val>
                                            <p:strVal val="#ppt_x"/>
                                          </p:val>
                                        </p:tav>
                                      </p:tavLst>
                                    </p:anim>
                                    <p:anim calcmode="lin" valueType="num">
                                      <p:cBhvr>
                                        <p:cTn id="69" dur="1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
                                        <p:tgtEl>
                                          <p:spTgt spid="10"/>
                                        </p:tgtEl>
                                      </p:cBhvr>
                                    </p:animEffect>
                                    <p:anim calcmode="lin" valueType="num">
                                      <p:cBhvr>
                                        <p:cTn id="73" dur="100" fill="hold"/>
                                        <p:tgtEl>
                                          <p:spTgt spid="10"/>
                                        </p:tgtEl>
                                        <p:attrNameLst>
                                          <p:attrName>ppt_x</p:attrName>
                                        </p:attrNameLst>
                                      </p:cBhvr>
                                      <p:tavLst>
                                        <p:tav tm="0">
                                          <p:val>
                                            <p:strVal val="#ppt_x"/>
                                          </p:val>
                                        </p:tav>
                                        <p:tav tm="100000">
                                          <p:val>
                                            <p:strVal val="#ppt_x"/>
                                          </p:val>
                                        </p:tav>
                                      </p:tavLst>
                                    </p:anim>
                                    <p:anim calcmode="lin" valueType="num">
                                      <p:cBhvr>
                                        <p:cTn id="74" dur="100" fill="hold"/>
                                        <p:tgtEl>
                                          <p:spTgt spid="10"/>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51203"/>
                                        </p:tgtEl>
                                        <p:attrNameLst>
                                          <p:attrName>style.visibility</p:attrName>
                                        </p:attrNameLst>
                                      </p:cBhvr>
                                      <p:to>
                                        <p:strVal val="visible"/>
                                      </p:to>
                                    </p:set>
                                    <p:animEffect transition="in" filter="fade">
                                      <p:cBhvr>
                                        <p:cTn id="78" dur="500"/>
                                        <p:tgtEl>
                                          <p:spTgt spid="51203"/>
                                        </p:tgtEl>
                                      </p:cBhvr>
                                    </p:animEffect>
                                  </p:childTnLst>
                                </p:cTn>
                              </p:par>
                              <p:par>
                                <p:cTn id="79" presetID="16" presetClass="entr" presetSubtype="37"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barn(outVertical)">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20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2111330" y="1084750"/>
            <a:ext cx="7969340" cy="2031325"/>
          </a:xfrm>
          <a:prstGeom prst="rect">
            <a:avLst/>
          </a:prstGeom>
        </p:spPr>
        <p:txBody>
          <a:bodyPr wrap="square">
            <a:spAutoFit/>
          </a:bodyPr>
          <a:lstStyle/>
          <a:p>
            <a:pPr algn="just">
              <a:lnSpc>
                <a:spcPct val="150000"/>
              </a:lnSpc>
            </a:pPr>
            <a:r>
              <a:rPr lang="zh-CN" altLang="zh-CN" sz="2800" dirty="0" smtClean="0">
                <a:solidFill>
                  <a:schemeClr val="bg1"/>
                </a:solidFill>
                <a:latin typeface="微软雅黑" panose="020B0503020204020204" pitchFamily="34" charset="-122"/>
                <a:ea typeface="微软雅黑" panose="020B0503020204020204" pitchFamily="34" charset="-122"/>
              </a:rPr>
              <a:t>长</a:t>
            </a:r>
            <a:r>
              <a:rPr lang="zh-CN" altLang="zh-CN" sz="2800" dirty="0">
                <a:solidFill>
                  <a:schemeClr val="bg1"/>
                </a:solidFill>
                <a:latin typeface="微软雅黑" panose="020B0503020204020204" pitchFamily="34" charset="-122"/>
                <a:ea typeface="微软雅黑" panose="020B0503020204020204" pitchFamily="34" charset="-122"/>
              </a:rPr>
              <a:t>期以来，广大乡村教师坚守在</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最边远</a:t>
            </a:r>
            <a:r>
              <a:rPr lang="zh-CN" altLang="zh-CN" sz="2800" dirty="0">
                <a:solidFill>
                  <a:schemeClr val="bg1"/>
                </a:solidFill>
                <a:latin typeface="微软雅黑" panose="020B0503020204020204" pitchFamily="34" charset="-122"/>
                <a:ea typeface="微软雅黑" panose="020B0503020204020204" pitchFamily="34" charset="-122"/>
              </a:rPr>
              <a:t>、</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最偏僻</a:t>
            </a:r>
            <a:r>
              <a:rPr lang="zh-CN" altLang="zh-CN" sz="2800" dirty="0">
                <a:solidFill>
                  <a:schemeClr val="bg1"/>
                </a:solidFill>
                <a:latin typeface="微软雅黑" panose="020B0503020204020204" pitchFamily="34" charset="-122"/>
                <a:ea typeface="微软雅黑" panose="020B0503020204020204" pitchFamily="34" charset="-122"/>
              </a:rPr>
              <a:t>、</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最贫困</a:t>
            </a:r>
            <a:r>
              <a:rPr lang="zh-CN" altLang="zh-CN" sz="2800" dirty="0">
                <a:solidFill>
                  <a:schemeClr val="bg1"/>
                </a:solidFill>
                <a:latin typeface="微软雅黑" panose="020B0503020204020204" pitchFamily="34" charset="-122"/>
                <a:ea typeface="微软雅黑" panose="020B0503020204020204" pitchFamily="34" charset="-122"/>
              </a:rPr>
              <a:t>的地区，默默耕耘，无私奉献，支撑起了中国乡村教育的一片蓝天，做出了</a:t>
            </a:r>
            <a:r>
              <a:rPr lang="zh-CN" altLang="zh-CN" sz="2800" dirty="0">
                <a:solidFill>
                  <a:schemeClr val="accent2">
                    <a:lumMod val="60000"/>
                    <a:lumOff val="40000"/>
                  </a:schemeClr>
                </a:solidFill>
                <a:latin typeface="微软雅黑" panose="020B0503020204020204" pitchFamily="34" charset="-122"/>
                <a:ea typeface="微软雅黑" panose="020B0503020204020204" pitchFamily="34" charset="-122"/>
              </a:rPr>
              <a:t>历史性的贡献</a:t>
            </a:r>
            <a:r>
              <a:rPr lang="zh-CN" altLang="zh-CN" sz="2800" dirty="0">
                <a:solidFill>
                  <a:schemeClr val="bg1"/>
                </a:solidFill>
                <a:latin typeface="微软雅黑" panose="020B0503020204020204" pitchFamily="34" charset="-122"/>
                <a:ea typeface="微软雅黑" panose="020B0503020204020204" pitchFamily="34" charset="-122"/>
              </a:rPr>
              <a:t>。</a:t>
            </a:r>
            <a:endParaRPr lang="zh-CN" altLang="zh-CN" sz="28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21" name="矩形 20"/>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基本状况</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920792" y="5862671"/>
            <a:ext cx="2969083"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290</a:t>
            </a:r>
            <a:r>
              <a:rPr lang="zh-CN" altLang="en-US" sz="2800" dirty="0" smtClean="0">
                <a:solidFill>
                  <a:schemeClr val="bg1"/>
                </a:solidFill>
                <a:latin typeface="微软雅黑" panose="020B0503020204020204" pitchFamily="34" charset="-122"/>
                <a:ea typeface="微软雅黑" panose="020B0503020204020204" pitchFamily="34" charset="-122"/>
              </a:rPr>
              <a:t>多万乡村教师</a:t>
            </a:r>
            <a:endParaRPr lang="zh-CN" altLang="en-US" sz="2800" dirty="0"/>
          </a:p>
        </p:txBody>
      </p:sp>
      <p:sp>
        <p:nvSpPr>
          <p:cNvPr id="11" name="TextBox 24"/>
          <p:cNvSpPr txBox="1"/>
          <p:nvPr/>
        </p:nvSpPr>
        <p:spPr>
          <a:xfrm>
            <a:off x="3242383" y="4967756"/>
            <a:ext cx="2251245" cy="461665"/>
          </a:xfrm>
          <a:prstGeom prst="rect">
            <a:avLst/>
          </a:prstGeom>
          <a:noFill/>
        </p:spPr>
        <p:txBody>
          <a:bodyPr wrap="square" rtlCol="0" anchor="ctr">
            <a:spAutoFit/>
          </a:bodyPr>
          <a:lstStyle/>
          <a:p>
            <a:pPr lvl="0" algn="ct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中小学近</a:t>
            </a:r>
            <a:r>
              <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rPr>
              <a:t>250</a:t>
            </a: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万</a:t>
            </a:r>
            <a:endParaRPr lang="en-US" altLang="zh-CN" sz="1200" dirty="0" smtClean="0">
              <a:solidFill>
                <a:schemeClr val="bg1"/>
              </a:solidFill>
              <a:latin typeface="微软雅黑" panose="020B0503020204020204" pitchFamily="34" charset="-122"/>
              <a:ea typeface="微软雅黑" panose="020B0503020204020204" pitchFamily="34" charset="-122"/>
              <a:cs typeface="UKIJ Qolyazma" pitchFamily="18" charset="0"/>
            </a:endParaRPr>
          </a:p>
        </p:txBody>
      </p:sp>
      <p:graphicFrame>
        <p:nvGraphicFramePr>
          <p:cNvPr id="16" name="图表 15"/>
          <p:cNvGraphicFramePr/>
          <p:nvPr/>
        </p:nvGraphicFramePr>
        <p:xfrm>
          <a:off x="9322029" y="3655536"/>
          <a:ext cx="2390947" cy="174215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2" name="图表 21"/>
          <p:cNvGraphicFramePr/>
          <p:nvPr/>
        </p:nvGraphicFramePr>
        <p:xfrm>
          <a:off x="747590" y="3753979"/>
          <a:ext cx="2101696" cy="1729817"/>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4"/>
          <p:cNvSpPr txBox="1"/>
          <p:nvPr/>
        </p:nvSpPr>
        <p:spPr>
          <a:xfrm>
            <a:off x="3242383" y="3424703"/>
            <a:ext cx="2251245" cy="461665"/>
          </a:xfrm>
          <a:prstGeom prst="rect">
            <a:avLst/>
          </a:prstGeom>
          <a:noFill/>
        </p:spPr>
        <p:txBody>
          <a:bodyPr wrap="square" rtlCol="0" anchor="ctr">
            <a:spAutoFit/>
          </a:bodyPr>
          <a:lstStyle/>
          <a:p>
            <a:pPr lvl="0" algn="ct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幼儿园</a:t>
            </a:r>
            <a:r>
              <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rPr>
              <a:t>42</a:t>
            </a: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万多</a:t>
            </a:r>
            <a:endParaRPr lang="en-US" altLang="zh-CN" sz="1200" dirty="0" smtClean="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24" name="Freeform 10"/>
          <p:cNvSpPr/>
          <p:nvPr/>
        </p:nvSpPr>
        <p:spPr bwMode="auto">
          <a:xfrm>
            <a:off x="2111330" y="3678496"/>
            <a:ext cx="970296" cy="335512"/>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1"/>
          <p:cNvSpPr/>
          <p:nvPr/>
        </p:nvSpPr>
        <p:spPr bwMode="auto">
          <a:xfrm>
            <a:off x="2190039" y="5003338"/>
            <a:ext cx="954321" cy="270303"/>
          </a:xfrm>
          <a:custGeom>
            <a:avLst/>
            <a:gdLst>
              <a:gd name="T0" fmla="*/ 371 w 371"/>
              <a:gd name="T1" fmla="*/ 189 h 189"/>
              <a:gd name="T2" fmla="*/ 286 w 371"/>
              <a:gd name="T3" fmla="*/ 189 h 189"/>
              <a:gd name="T4" fmla="*/ 286 w 371"/>
              <a:gd name="T5" fmla="*/ 189 h 189"/>
              <a:gd name="T6" fmla="*/ 0 w 371"/>
              <a:gd name="T7" fmla="*/ 5 h 189"/>
              <a:gd name="T8" fmla="*/ 5 w 371"/>
              <a:gd name="T9" fmla="*/ 0 h 189"/>
              <a:gd name="T10" fmla="*/ 288 w 371"/>
              <a:gd name="T11" fmla="*/ 184 h 189"/>
              <a:gd name="T12" fmla="*/ 371 w 371"/>
              <a:gd name="T13" fmla="*/ 184 h 189"/>
              <a:gd name="T14" fmla="*/ 371 w 37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189">
                <a:moveTo>
                  <a:pt x="371" y="189"/>
                </a:moveTo>
                <a:lnTo>
                  <a:pt x="286" y="189"/>
                </a:lnTo>
                <a:lnTo>
                  <a:pt x="286" y="189"/>
                </a:lnTo>
                <a:lnTo>
                  <a:pt x="0" y="5"/>
                </a:lnTo>
                <a:lnTo>
                  <a:pt x="5" y="0"/>
                </a:lnTo>
                <a:lnTo>
                  <a:pt x="288" y="184"/>
                </a:lnTo>
                <a:lnTo>
                  <a:pt x="371" y="184"/>
                </a:lnTo>
                <a:lnTo>
                  <a:pt x="371" y="189"/>
                </a:lnTo>
                <a:close/>
              </a:path>
            </a:pathLst>
          </a:custGeom>
          <a:solidFill>
            <a:schemeClr val="bg1"/>
          </a:solidFill>
          <a:ln>
            <a:noFill/>
          </a:ln>
        </p:spPr>
        <p:txBody>
          <a:bodyPr vert="horz" wrap="square" lIns="91440" tIns="45720" rIns="91440" bIns="45720" numCol="1" anchor="t" anchorCtr="0" compatLnSpc="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a:p>
        </p:txBody>
      </p:sp>
      <p:sp>
        <p:nvSpPr>
          <p:cNvPr id="26" name="TextBox 24"/>
          <p:cNvSpPr txBox="1"/>
          <p:nvPr/>
        </p:nvSpPr>
        <p:spPr>
          <a:xfrm>
            <a:off x="6677687" y="3765620"/>
            <a:ext cx="2251245" cy="1200329"/>
          </a:xfrm>
          <a:prstGeom prst="rect">
            <a:avLst/>
          </a:prstGeom>
          <a:noFill/>
        </p:spPr>
        <p:txBody>
          <a:bodyPr wrap="square" rtlCol="0" anchor="ctr">
            <a:spAutoFit/>
          </a:bodyPr>
          <a:lstStyle/>
          <a:p>
            <a:pPr lvl="0" algn="ctr"/>
            <a:r>
              <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rPr>
              <a:t>40</a:t>
            </a: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岁以下</a:t>
            </a:r>
            <a:endPar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endParaRPr>
          </a:p>
          <a:p>
            <a:pPr lvl="0" algn="ct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青年</a:t>
            </a: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教师</a:t>
            </a:r>
            <a:endPar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endParaRPr>
          </a:p>
          <a:p>
            <a:pPr lvl="0" algn="ctr"/>
            <a:r>
              <a:rPr lang="zh-CN" altLang="en-US" sz="2400" dirty="0" smtClean="0">
                <a:solidFill>
                  <a:schemeClr val="bg1"/>
                </a:solidFill>
                <a:latin typeface="微软雅黑" panose="020B0503020204020204" pitchFamily="34" charset="-122"/>
                <a:ea typeface="微软雅黑" panose="020B0503020204020204" pitchFamily="34" charset="-122"/>
                <a:cs typeface="UKIJ Qolyazma" pitchFamily="18" charset="0"/>
              </a:rPr>
              <a:t>占</a:t>
            </a:r>
            <a:r>
              <a:rPr lang="en-US" altLang="zh-CN" sz="2400" dirty="0" smtClean="0">
                <a:solidFill>
                  <a:schemeClr val="bg1"/>
                </a:solidFill>
                <a:latin typeface="微软雅黑" panose="020B0503020204020204" pitchFamily="34" charset="-122"/>
                <a:ea typeface="微软雅黑" panose="020B0503020204020204" pitchFamily="34" charset="-122"/>
                <a:cs typeface="UKIJ Qolyazma" pitchFamily="18" charset="0"/>
              </a:rPr>
              <a:t>58.3%</a:t>
            </a:r>
            <a:endParaRPr lang="en-US" altLang="zh-CN" sz="1200" dirty="0" smtClean="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27" name="Freeform 10"/>
          <p:cNvSpPr/>
          <p:nvPr/>
        </p:nvSpPr>
        <p:spPr bwMode="auto">
          <a:xfrm flipH="1">
            <a:off x="8810368" y="4227289"/>
            <a:ext cx="1044943" cy="390428"/>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solidFill>
          <a:ln>
            <a:noFill/>
          </a:ln>
        </p:spPr>
        <p:txBody>
          <a:bodyPr vert="horz" wrap="square" lIns="91440" tIns="45720" rIns="91440" bIns="45720" numCol="1" anchor="t" anchorCtr="0" compatLnSpc="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zh-CN" altLang="en-US"/>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1" grpId="0"/>
      <p:bldGraphic spid="16" grpId="0">
        <p:bldAsOne/>
      </p:bldGraphic>
      <p:bldGraphic spid="22" grpId="0">
        <p:bldAsOne/>
      </p:bldGraphic>
      <p:bldP spid="23" grpId="0"/>
      <p:bldP spid="24" grpId="0" animBg="1"/>
      <p:bldP spid="25" grpId="0" animBg="1"/>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巨大变化</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sp>
        <p:nvSpPr>
          <p:cNvPr id="18437" name="TextBox 29"/>
          <p:cNvSpPr txBox="1">
            <a:spLocks noChangeArrowheads="1"/>
          </p:cNvSpPr>
          <p:nvPr/>
        </p:nvSpPr>
        <p:spPr bwMode="auto">
          <a:xfrm>
            <a:off x="6930043" y="1446938"/>
            <a:ext cx="3194459" cy="646331"/>
          </a:xfrm>
          <a:prstGeom prst="rect">
            <a:avLst/>
          </a:prstGeom>
          <a:noFill/>
          <a:ln w="9525">
            <a:noFill/>
            <a:miter lim="800000"/>
          </a:ln>
        </p:spPr>
        <p:txBody>
          <a:bodyPr wrap="square">
            <a:spAutoFit/>
          </a:bodyPr>
          <a:lstStyle/>
          <a:p>
            <a:pPr algn="just">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学历结构不断优化</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7" name="TextBox 29"/>
          <p:cNvSpPr txBox="1"/>
          <p:nvPr/>
        </p:nvSpPr>
        <p:spPr>
          <a:xfrm>
            <a:off x="6928772" y="2468159"/>
            <a:ext cx="3141665" cy="646331"/>
          </a:xfrm>
          <a:prstGeom prst="rect">
            <a:avLst/>
          </a:prstGeom>
          <a:noFill/>
        </p:spPr>
        <p:txBody>
          <a:bodyPr wrap="square">
            <a:spAutoFit/>
          </a:bodyPr>
          <a:lstStyle/>
          <a:p>
            <a:pPr algn="just">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年龄结构不断优化</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6928772" y="3466880"/>
            <a:ext cx="4173516" cy="646331"/>
          </a:xfrm>
          <a:prstGeom prst="rect">
            <a:avLst/>
          </a:prstGeom>
          <a:noFill/>
        </p:spPr>
        <p:txBody>
          <a:bodyPr wrap="square">
            <a:spAutoFit/>
          </a:bodyPr>
          <a:lstStyle/>
          <a:p>
            <a:pPr algn="just">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职称（职务）结构不断优化</a:t>
            </a:r>
            <a:endParaRPr lang="zh-CN" altLang="zh-CN" sz="24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31" name="Picture 2" descr="D:\ppt案例\2015 乡村教师计划\乡村教师支持计划 照片素材\图片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69" y="1446938"/>
            <a:ext cx="4009606" cy="26665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1869225" y="4605137"/>
            <a:ext cx="7807317" cy="1569660"/>
          </a:xfrm>
          <a:prstGeom prst="rect">
            <a:avLst/>
          </a:prstGeom>
        </p:spPr>
        <p:txBody>
          <a:bodyPr wrap="squar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近</a:t>
            </a:r>
            <a:r>
              <a:rPr lang="zh-CN" altLang="zh-CN" sz="2400" dirty="0">
                <a:solidFill>
                  <a:schemeClr val="bg1"/>
                </a:solidFill>
                <a:latin typeface="微软雅黑" panose="020B0503020204020204" pitchFamily="34" charset="-122"/>
                <a:ea typeface="微软雅黑" panose="020B0503020204020204" pitchFamily="34" charset="-122"/>
              </a:rPr>
              <a:t>年来，一大批优秀高校毕业生进入乡村教师队伍，逐步成长为乡村教师队伍的骨干力量，乡村教师队伍的面貌发</a:t>
            </a:r>
            <a:r>
              <a:rPr lang="zh-CN" altLang="zh-CN" sz="2400" dirty="0" smtClean="0">
                <a:solidFill>
                  <a:schemeClr val="bg1"/>
                </a:solidFill>
                <a:latin typeface="微软雅黑" panose="020B0503020204020204" pitchFamily="34" charset="-122"/>
                <a:ea typeface="微软雅黑" panose="020B0503020204020204" pitchFamily="34" charset="-122"/>
              </a:rPr>
              <a:t>生巨</a:t>
            </a:r>
            <a:r>
              <a:rPr lang="zh-CN" altLang="zh-CN" sz="2400" dirty="0">
                <a:solidFill>
                  <a:schemeClr val="bg1"/>
                </a:solidFill>
                <a:latin typeface="微软雅黑" panose="020B0503020204020204" pitchFamily="34" charset="-122"/>
                <a:ea typeface="微软雅黑" panose="020B0503020204020204" pitchFamily="34" charset="-122"/>
              </a:rPr>
              <a:t>大变化</a:t>
            </a:r>
            <a:r>
              <a:rPr lang="zh-CN" altLang="en-US" sz="2400" dirty="0" smtClean="0">
                <a:solidFill>
                  <a:schemeClr val="bg1"/>
                </a:solidFill>
                <a:latin typeface="微软雅黑" panose="020B0503020204020204" pitchFamily="34" charset="-122"/>
                <a:ea typeface="微软雅黑" panose="020B0503020204020204" pitchFamily="34" charset="-122"/>
              </a:rPr>
              <a:t>。</a:t>
            </a:r>
            <a:r>
              <a:rPr lang="zh-CN" altLang="zh-CN" sz="2400" dirty="0" smtClean="0">
                <a:solidFill>
                  <a:schemeClr val="accent2">
                    <a:lumMod val="40000"/>
                    <a:lumOff val="60000"/>
                  </a:schemeClr>
                </a:solidFill>
                <a:latin typeface="微软雅黑" panose="020B0503020204020204" pitchFamily="34" charset="-122"/>
                <a:ea typeface="微软雅黑" panose="020B0503020204020204" pitchFamily="34" charset="-122"/>
              </a:rPr>
              <a:t>积极进取、阳光向上、逐爱向美</a:t>
            </a:r>
            <a:r>
              <a:rPr lang="zh-CN" altLang="zh-CN" sz="2400" dirty="0" smtClean="0">
                <a:solidFill>
                  <a:schemeClr val="bg1"/>
                </a:solidFill>
                <a:latin typeface="微软雅黑" panose="020B0503020204020204" pitchFamily="34" charset="-122"/>
                <a:ea typeface="微软雅黑" panose="020B0503020204020204" pitchFamily="34" charset="-122"/>
              </a:rPr>
              <a:t>成为新时期乡村教师的新形象，乡村教育焕发出新的生机活力。</a:t>
            </a:r>
            <a:endParaRPr lang="zh-CN" altLang="en-US" sz="2400" dirty="0">
              <a:solidFill>
                <a:schemeClr val="bg1"/>
              </a:solidFill>
            </a:endParaRPr>
          </a:p>
        </p:txBody>
      </p:sp>
      <p:sp>
        <p:nvSpPr>
          <p:cNvPr id="32" name="椭圆 4"/>
          <p:cNvSpPr>
            <a:spLocks noChangeArrowheads="1"/>
          </p:cNvSpPr>
          <p:nvPr/>
        </p:nvSpPr>
        <p:spPr bwMode="auto">
          <a:xfrm>
            <a:off x="6492339" y="1677528"/>
            <a:ext cx="227949" cy="241044"/>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35" name="椭圆 4"/>
          <p:cNvSpPr>
            <a:spLocks noChangeArrowheads="1"/>
          </p:cNvSpPr>
          <p:nvPr/>
        </p:nvSpPr>
        <p:spPr bwMode="auto">
          <a:xfrm>
            <a:off x="6492337" y="2703315"/>
            <a:ext cx="227949" cy="241044"/>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
        <p:nvSpPr>
          <p:cNvPr id="36" name="椭圆 4"/>
          <p:cNvSpPr>
            <a:spLocks noChangeArrowheads="1"/>
          </p:cNvSpPr>
          <p:nvPr/>
        </p:nvSpPr>
        <p:spPr bwMode="auto">
          <a:xfrm>
            <a:off x="6492338" y="3689682"/>
            <a:ext cx="227949" cy="241044"/>
          </a:xfrm>
          <a:prstGeom prst="ellipse">
            <a:avLst/>
          </a:prstGeom>
          <a:solidFill>
            <a:schemeClr val="bg2">
              <a:lumMod val="75000"/>
              <a:alpha val="9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a:solidFill>
                <a:srgbClr val="FFFFFF"/>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200"/>
                                        <p:tgtEl>
                                          <p:spTgt spid="3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wipe(left)">
                                      <p:cBhvr>
                                        <p:cTn id="14" dur="200"/>
                                        <p:tgtEl>
                                          <p:spTgt spid="1843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200"/>
                                        <p:tgtEl>
                                          <p:spTgt spid="3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2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
                                        <p:tgtEl>
                                          <p:spTgt spid="8"/>
                                        </p:tgtEl>
                                      </p:cBhvr>
                                    </p:animEffect>
                                  </p:childTnLst>
                                </p:cTn>
                              </p:par>
                            </p:childTnLst>
                          </p:cTn>
                        </p:par>
                        <p:par>
                          <p:cTn id="29" fill="hold">
                            <p:stCondLst>
                              <p:cond delay="2000"/>
                            </p:stCondLst>
                            <p:childTnLst>
                              <p:par>
                                <p:cTn id="30" presetID="42" presetClass="entr" presetSubtype="0" fill="hold" grpId="2"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7" grpId="0"/>
      <p:bldP spid="8" grpId="0"/>
      <p:bldP spid="5" grpId="2"/>
      <p:bldP spid="32"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巨大变化</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14" name="Picture 3" descr="G:\新建文件夹\1.jpg"/>
          <p:cNvPicPr>
            <a:picLocks noChangeArrowheads="1"/>
          </p:cNvPicPr>
          <p:nvPr/>
        </p:nvPicPr>
        <p:blipFill>
          <a:blip r:embed="rId2"/>
          <a:srcRect/>
          <a:stretch>
            <a:fillRect/>
          </a:stretch>
        </p:blipFill>
        <p:spPr bwMode="auto">
          <a:xfrm>
            <a:off x="1704836" y="1068941"/>
            <a:ext cx="4100024" cy="2380337"/>
          </a:xfrm>
          <a:prstGeom prst="rect">
            <a:avLst/>
          </a:prstGeom>
          <a:noFill/>
          <a:effectLst>
            <a:softEdge rad="63500"/>
          </a:effectLst>
        </p:spPr>
      </p:pic>
      <p:pic>
        <p:nvPicPr>
          <p:cNvPr id="17" name="Picture 5" descr="G:\新建文件夹\图片5.jpg"/>
          <p:cNvPicPr>
            <a:picLocks noChangeArrowheads="1"/>
          </p:cNvPicPr>
          <p:nvPr/>
        </p:nvPicPr>
        <p:blipFill>
          <a:blip r:embed="rId3"/>
          <a:srcRect/>
          <a:stretch>
            <a:fillRect/>
          </a:stretch>
        </p:blipFill>
        <p:spPr bwMode="auto">
          <a:xfrm>
            <a:off x="6200747" y="1068941"/>
            <a:ext cx="4100024" cy="2380337"/>
          </a:xfrm>
          <a:prstGeom prst="rect">
            <a:avLst/>
          </a:prstGeom>
          <a:noFill/>
          <a:effectLst>
            <a:softEdge rad="63500"/>
          </a:effectLst>
        </p:spPr>
      </p:pic>
      <p:pic>
        <p:nvPicPr>
          <p:cNvPr id="18" name="Picture 2" descr="G:\新建文件夹\图片9.jpg"/>
          <p:cNvPicPr>
            <a:picLocks noChangeArrowheads="1"/>
          </p:cNvPicPr>
          <p:nvPr/>
        </p:nvPicPr>
        <p:blipFill>
          <a:blip r:embed="rId4"/>
          <a:srcRect/>
          <a:stretch>
            <a:fillRect/>
          </a:stretch>
        </p:blipFill>
        <p:spPr bwMode="auto">
          <a:xfrm>
            <a:off x="6200747" y="3803313"/>
            <a:ext cx="4100024" cy="2380337"/>
          </a:xfrm>
          <a:prstGeom prst="rect">
            <a:avLst/>
          </a:prstGeom>
          <a:noFill/>
          <a:effectLst>
            <a:softEdge rad="63500"/>
          </a:effectLst>
        </p:spPr>
      </p:pic>
      <p:pic>
        <p:nvPicPr>
          <p:cNvPr id="21" name="Picture 2" descr="G:\新建文件夹\图片2.png"/>
          <p:cNvPicPr>
            <a:picLocks noChangeArrowheads="1"/>
          </p:cNvPicPr>
          <p:nvPr/>
        </p:nvPicPr>
        <p:blipFill>
          <a:blip r:embed="rId5"/>
          <a:srcRect/>
          <a:stretch>
            <a:fillRect/>
          </a:stretch>
        </p:blipFill>
        <p:spPr bwMode="auto">
          <a:xfrm>
            <a:off x="1704836" y="3829435"/>
            <a:ext cx="4100024" cy="2380337"/>
          </a:xfrm>
          <a:prstGeom prst="rect">
            <a:avLst/>
          </a:prstGeom>
          <a:noFill/>
          <a:effectLst>
            <a:softEdge rad="63500"/>
          </a:effectLst>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anim calcmode="lin" valueType="num">
                                      <p:cBhvr>
                                        <p:cTn id="8" dur="600" fill="hold"/>
                                        <p:tgtEl>
                                          <p:spTgt spid="14"/>
                                        </p:tgtEl>
                                        <p:attrNameLst>
                                          <p:attrName>ppt_x</p:attrName>
                                        </p:attrNameLst>
                                      </p:cBhvr>
                                      <p:tavLst>
                                        <p:tav tm="0">
                                          <p:val>
                                            <p:strVal val="#ppt_x"/>
                                          </p:val>
                                        </p:tav>
                                        <p:tav tm="100000">
                                          <p:val>
                                            <p:strVal val="#ppt_x"/>
                                          </p:val>
                                        </p:tav>
                                      </p:tavLst>
                                    </p:anim>
                                    <p:anim calcmode="lin" valueType="num">
                                      <p:cBhvr>
                                        <p:cTn id="9" dur="6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600"/>
                                        <p:tgtEl>
                                          <p:spTgt spid="17"/>
                                        </p:tgtEl>
                                      </p:cBhvr>
                                    </p:animEffect>
                                    <p:anim calcmode="lin" valueType="num">
                                      <p:cBhvr>
                                        <p:cTn id="13" dur="600" fill="hold"/>
                                        <p:tgtEl>
                                          <p:spTgt spid="17"/>
                                        </p:tgtEl>
                                        <p:attrNameLst>
                                          <p:attrName>ppt_x</p:attrName>
                                        </p:attrNameLst>
                                      </p:cBhvr>
                                      <p:tavLst>
                                        <p:tav tm="0">
                                          <p:val>
                                            <p:strVal val="#ppt_x"/>
                                          </p:val>
                                        </p:tav>
                                        <p:tav tm="100000">
                                          <p:val>
                                            <p:strVal val="#ppt_x"/>
                                          </p:val>
                                        </p:tav>
                                      </p:tavLst>
                                    </p:anim>
                                    <p:anim calcmode="lin" valueType="num">
                                      <p:cBhvr>
                                        <p:cTn id="14" dur="6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600"/>
                                        <p:tgtEl>
                                          <p:spTgt spid="21"/>
                                        </p:tgtEl>
                                      </p:cBhvr>
                                    </p:animEffect>
                                    <p:anim calcmode="lin" valueType="num">
                                      <p:cBhvr>
                                        <p:cTn id="18" dur="600" fill="hold"/>
                                        <p:tgtEl>
                                          <p:spTgt spid="21"/>
                                        </p:tgtEl>
                                        <p:attrNameLst>
                                          <p:attrName>ppt_x</p:attrName>
                                        </p:attrNameLst>
                                      </p:cBhvr>
                                      <p:tavLst>
                                        <p:tav tm="0">
                                          <p:val>
                                            <p:strVal val="#ppt_x"/>
                                          </p:val>
                                        </p:tav>
                                        <p:tav tm="100000">
                                          <p:val>
                                            <p:strVal val="#ppt_x"/>
                                          </p:val>
                                        </p:tav>
                                      </p:tavLst>
                                    </p:anim>
                                    <p:anim calcmode="lin" valueType="num">
                                      <p:cBhvr>
                                        <p:cTn id="19" dur="6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600"/>
                                        <p:tgtEl>
                                          <p:spTgt spid="18"/>
                                        </p:tgtEl>
                                      </p:cBhvr>
                                    </p:animEffect>
                                    <p:anim calcmode="lin" valueType="num">
                                      <p:cBhvr>
                                        <p:cTn id="23" dur="600" fill="hold"/>
                                        <p:tgtEl>
                                          <p:spTgt spid="18"/>
                                        </p:tgtEl>
                                        <p:attrNameLst>
                                          <p:attrName>ppt_x</p:attrName>
                                        </p:attrNameLst>
                                      </p:cBhvr>
                                      <p:tavLst>
                                        <p:tav tm="0">
                                          <p:val>
                                            <p:strVal val="#ppt_x"/>
                                          </p:val>
                                        </p:tav>
                                        <p:tav tm="100000">
                                          <p:val>
                                            <p:strVal val="#ppt_x"/>
                                          </p:val>
                                        </p:tav>
                                      </p:tavLst>
                                    </p:anim>
                                    <p:anim calcmode="lin" valueType="num">
                                      <p:cBhvr>
                                        <p:cTn id="24" dur="6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存在问题</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sp>
        <p:nvSpPr>
          <p:cNvPr id="12" name="下箭头标注 11"/>
          <p:cNvSpPr/>
          <p:nvPr/>
        </p:nvSpPr>
        <p:spPr>
          <a:xfrm>
            <a:off x="2928926" y="1157951"/>
            <a:ext cx="5286412" cy="1500198"/>
          </a:xfrm>
          <a:prstGeom prst="downArrowCallou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bg1"/>
              </a:solidFill>
            </a:endParaRPr>
          </a:p>
        </p:txBody>
      </p:sp>
      <p:sp>
        <p:nvSpPr>
          <p:cNvPr id="13" name="矩形 12"/>
          <p:cNvSpPr/>
          <p:nvPr/>
        </p:nvSpPr>
        <p:spPr>
          <a:xfrm>
            <a:off x="1321571" y="1348401"/>
            <a:ext cx="8501122" cy="584775"/>
          </a:xfrm>
          <a:prstGeom prst="rect">
            <a:avLst/>
          </a:prstGeom>
          <a:noFill/>
          <a:ln>
            <a:noFill/>
          </a:ln>
        </p:spPr>
        <p:style>
          <a:lnRef idx="0">
            <a:scrgbClr r="0" g="0" b="0"/>
          </a:lnRef>
          <a:fillRef idx="1001">
            <a:schemeClr val="lt1"/>
          </a:fillRef>
          <a:effectRef idx="0">
            <a:scrgbClr r="0" g="0" b="0"/>
          </a:effectRef>
          <a:fontRef idx="major"/>
        </p:style>
        <p:txBody>
          <a:bodyPr wrap="square">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下不去、留不住、教不好</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170238" y="2658149"/>
            <a:ext cx="19592597" cy="3517067"/>
            <a:chOff x="2189315" y="2698015"/>
            <a:chExt cx="19592597" cy="3517067"/>
          </a:xfrm>
        </p:grpSpPr>
        <p:sp>
          <p:nvSpPr>
            <p:cNvPr id="16" name="圆角矩形 15"/>
            <p:cNvSpPr/>
            <p:nvPr/>
          </p:nvSpPr>
          <p:spPr>
            <a:xfrm>
              <a:off x="12151796" y="2698015"/>
              <a:ext cx="4661563" cy="3482040"/>
            </a:xfrm>
            <a:prstGeom prst="roundRect">
              <a:avLst>
                <a:gd name="adj" fmla="val 3624"/>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圆角矩形 18"/>
            <p:cNvSpPr/>
            <p:nvPr/>
          </p:nvSpPr>
          <p:spPr>
            <a:xfrm>
              <a:off x="2189315" y="2733042"/>
              <a:ext cx="4727150" cy="3482040"/>
            </a:xfrm>
            <a:prstGeom prst="roundRect">
              <a:avLst>
                <a:gd name="adj" fmla="val 3624"/>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矩形 19"/>
            <p:cNvSpPr/>
            <p:nvPr/>
          </p:nvSpPr>
          <p:spPr>
            <a:xfrm>
              <a:off x="2267744" y="5385410"/>
              <a:ext cx="4504705" cy="707886"/>
            </a:xfrm>
            <a:prstGeom prst="rect">
              <a:avLst/>
            </a:prstGeom>
            <a:ln>
              <a:solidFill>
                <a:schemeClr val="bg1"/>
              </a:solidFill>
            </a:ln>
          </p:spPr>
          <p:txBody>
            <a:bodyPr wrap="square">
              <a:spAutoFit/>
            </a:bodyPr>
            <a:lstStyle/>
            <a:p>
              <a:pPr algn="just"/>
              <a:r>
                <a:rPr lang="zh-CN" altLang="zh-CN" sz="2000" dirty="0">
                  <a:solidFill>
                    <a:schemeClr val="bg1"/>
                  </a:solidFill>
                  <a:latin typeface="微软雅黑" panose="020B0503020204020204" pitchFamily="34" charset="-122"/>
                  <a:ea typeface="微软雅黑" panose="020B0503020204020204" pitchFamily="34" charset="-122"/>
                </a:rPr>
                <a:t>工资收入较低，待遇保障较差；工作负荷重，压力大等。</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123310" y="2698016"/>
              <a:ext cx="4787086" cy="3482040"/>
            </a:xfrm>
            <a:prstGeom prst="roundRect">
              <a:avLst>
                <a:gd name="adj" fmla="val 3624"/>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圆角矩形 22"/>
            <p:cNvSpPr/>
            <p:nvPr/>
          </p:nvSpPr>
          <p:spPr>
            <a:xfrm>
              <a:off x="17029384" y="2704589"/>
              <a:ext cx="4752528" cy="3482040"/>
            </a:xfrm>
            <a:prstGeom prst="roundRect">
              <a:avLst>
                <a:gd name="adj" fmla="val 3624"/>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TextBox 3"/>
            <p:cNvSpPr txBox="1"/>
            <p:nvPr/>
          </p:nvSpPr>
          <p:spPr>
            <a:xfrm>
              <a:off x="3347864" y="2895327"/>
              <a:ext cx="2503750" cy="461665"/>
            </a:xfrm>
            <a:prstGeom prst="rect">
              <a:avLst/>
            </a:prstGeom>
            <a:noFill/>
            <a:ln>
              <a:solidFill>
                <a:schemeClr val="bg1"/>
              </a:solidFill>
            </a:ln>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职</a:t>
              </a:r>
              <a:r>
                <a:rPr lang="zh-CN" altLang="zh-CN" sz="2400" dirty="0">
                  <a:solidFill>
                    <a:schemeClr val="bg1"/>
                  </a:solidFill>
                  <a:latin typeface="微软雅黑" panose="020B0503020204020204" pitchFamily="34" charset="-122"/>
                  <a:ea typeface="微软雅黑" panose="020B0503020204020204" pitchFamily="34" charset="-122"/>
                </a:rPr>
                <a:t>业吸引力不强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7164288" y="5313402"/>
              <a:ext cx="4674100" cy="707886"/>
            </a:xfrm>
            <a:prstGeom prst="rect">
              <a:avLst/>
            </a:prstGeom>
            <a:ln>
              <a:solidFill>
                <a:schemeClr val="bg1"/>
              </a:solidFill>
            </a:ln>
          </p:spPr>
          <p:txBody>
            <a:bodyPr wrap="square">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补充乡村教师的的渠道偏窄，编制“表面富余”现象严重</a:t>
              </a:r>
              <a:r>
                <a:rPr lang="zh-CN" altLang="en-US" sz="2000" dirty="0" smtClean="0">
                  <a:solidFill>
                    <a:schemeClr val="bg1"/>
                  </a:solidFill>
                  <a:latin typeface="微软雅黑" panose="020B0503020204020204" pitchFamily="34" charset="-122"/>
                  <a:ea typeface="微软雅黑" panose="020B0503020204020204" pitchFamily="34" charset="-122"/>
                </a:rPr>
                <a:t>，退出</a:t>
              </a:r>
              <a:r>
                <a:rPr lang="zh-CN" altLang="en-US" sz="2000" dirty="0">
                  <a:solidFill>
                    <a:schemeClr val="bg1"/>
                  </a:solidFill>
                  <a:latin typeface="微软雅黑" panose="020B0503020204020204" pitchFamily="34" charset="-122"/>
                  <a:ea typeface="微软雅黑" panose="020B0503020204020204" pitchFamily="34" charset="-122"/>
                </a:rPr>
                <a:t>机制不健全</a:t>
              </a:r>
              <a:r>
                <a:rPr lang="zh-CN" altLang="en-US" sz="2000" dirty="0" smtClean="0">
                  <a:solidFill>
                    <a:schemeClr val="bg1"/>
                  </a:solidFill>
                  <a:latin typeface="微软雅黑" panose="020B0503020204020204" pitchFamily="34" charset="-122"/>
                  <a:ea typeface="微软雅黑" panose="020B0503020204020204" pitchFamily="34" charset="-122"/>
                </a:rPr>
                <a:t>等。</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6" name="TextBox 31"/>
            <p:cNvSpPr txBox="1"/>
            <p:nvPr/>
          </p:nvSpPr>
          <p:spPr>
            <a:xfrm>
              <a:off x="8264978" y="2895327"/>
              <a:ext cx="2503750" cy="461665"/>
            </a:xfrm>
            <a:prstGeom prst="rect">
              <a:avLst/>
            </a:prstGeom>
            <a:noFill/>
            <a:ln>
              <a:solidFill>
                <a:schemeClr val="bg1"/>
              </a:solidFill>
            </a:ln>
          </p:spPr>
          <p:txBody>
            <a:bodyPr wrap="square" rtlCol="0">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defRPr>
              </a:lvl1pPr>
            </a:lstStyle>
            <a:p>
              <a:r>
                <a:rPr lang="zh-CN" altLang="en-US" b="0" dirty="0" smtClean="0">
                  <a:solidFill>
                    <a:schemeClr val="bg1"/>
                  </a:solidFill>
                </a:rPr>
                <a:t> 补</a:t>
              </a:r>
              <a:r>
                <a:rPr lang="zh-CN" altLang="en-US" b="0" dirty="0">
                  <a:solidFill>
                    <a:schemeClr val="bg1"/>
                  </a:solidFill>
                </a:rPr>
                <a:t>充渠道不畅</a:t>
              </a:r>
              <a:endParaRPr lang="zh-CN" altLang="en-US" b="0" dirty="0">
                <a:solidFill>
                  <a:schemeClr val="bg1"/>
                </a:solidFill>
              </a:endParaRPr>
            </a:p>
          </p:txBody>
        </p:sp>
        <p:sp>
          <p:nvSpPr>
            <p:cNvPr id="27" name="矩形 26"/>
            <p:cNvSpPr/>
            <p:nvPr/>
          </p:nvSpPr>
          <p:spPr>
            <a:xfrm>
              <a:off x="12420872" y="5301208"/>
              <a:ext cx="4297099" cy="707886"/>
            </a:xfrm>
            <a:prstGeom prst="rect">
              <a:avLst/>
            </a:prstGeom>
            <a:ln>
              <a:solidFill>
                <a:schemeClr val="bg1"/>
              </a:solidFill>
            </a:ln>
          </p:spPr>
          <p:txBody>
            <a:bodyPr wrap="square">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老龄化现象严重，音体美</a:t>
              </a:r>
              <a:r>
                <a:rPr lang="zh-CN" altLang="en-US" sz="2000" dirty="0" smtClean="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信息技术</a:t>
              </a:r>
              <a:r>
                <a:rPr lang="zh-CN" altLang="en-US" sz="2000" dirty="0" smtClean="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科学等学科教师匮乏等。</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28" name="TextBox 33"/>
            <p:cNvSpPr txBox="1"/>
            <p:nvPr/>
          </p:nvSpPr>
          <p:spPr>
            <a:xfrm>
              <a:off x="13256911" y="2895327"/>
              <a:ext cx="2503750" cy="461665"/>
            </a:xfrm>
            <a:prstGeom prst="rect">
              <a:avLst/>
            </a:prstGeom>
            <a:noFill/>
            <a:ln>
              <a:solidFill>
                <a:schemeClr val="bg1"/>
              </a:solidFill>
            </a:ln>
          </p:spPr>
          <p:txBody>
            <a:bodyPr wrap="square" rtlCol="0">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defRPr>
              </a:lvl1pPr>
            </a:lstStyle>
            <a:p>
              <a:r>
                <a:rPr lang="zh-CN" altLang="en-US" b="0" dirty="0" smtClean="0">
                  <a:solidFill>
                    <a:schemeClr val="bg1"/>
                  </a:solidFill>
                </a:rPr>
                <a:t>  结</a:t>
              </a:r>
              <a:r>
                <a:rPr lang="zh-CN" altLang="en-US" b="0" dirty="0">
                  <a:solidFill>
                    <a:schemeClr val="bg1"/>
                  </a:solidFill>
                </a:rPr>
                <a:t>构不尽合理</a:t>
              </a:r>
              <a:endParaRPr lang="zh-CN" altLang="en-US" b="0" dirty="0">
                <a:solidFill>
                  <a:schemeClr val="bg1"/>
                </a:solidFill>
              </a:endParaRPr>
            </a:p>
          </p:txBody>
        </p:sp>
        <p:sp>
          <p:nvSpPr>
            <p:cNvPr id="29" name="矩形 28"/>
            <p:cNvSpPr/>
            <p:nvPr/>
          </p:nvSpPr>
          <p:spPr>
            <a:xfrm>
              <a:off x="17124773" y="5301208"/>
              <a:ext cx="4585131" cy="707886"/>
            </a:xfrm>
            <a:prstGeom prst="rect">
              <a:avLst/>
            </a:prstGeom>
            <a:ln>
              <a:solidFill>
                <a:schemeClr val="bg1"/>
              </a:solidFill>
            </a:ln>
          </p:spPr>
          <p:txBody>
            <a:bodyPr wrap="square">
              <a:spAutoFit/>
            </a:bodyPr>
            <a:lstStyle/>
            <a:p>
              <a:pPr algn="just"/>
              <a:r>
                <a:rPr lang="zh-CN" altLang="en-US" sz="2000" dirty="0">
                  <a:solidFill>
                    <a:schemeClr val="bg1"/>
                  </a:solidFill>
                  <a:latin typeface="微软雅黑" panose="020B0503020204020204" pitchFamily="34" charset="-122"/>
                  <a:ea typeface="微软雅黑" panose="020B0503020204020204" pitchFamily="34" charset="-122"/>
                </a:rPr>
                <a:t>学历整体偏低，教育理念落后，知识结构老化；优秀教师下不去、流失严重等。</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31" name="TextBox 35"/>
            <p:cNvSpPr txBox="1"/>
            <p:nvPr/>
          </p:nvSpPr>
          <p:spPr>
            <a:xfrm>
              <a:off x="18176836" y="2895327"/>
              <a:ext cx="2503750" cy="461665"/>
            </a:xfrm>
            <a:prstGeom prst="rect">
              <a:avLst/>
            </a:prstGeom>
            <a:noFill/>
            <a:ln>
              <a:solidFill>
                <a:schemeClr val="bg1"/>
              </a:solidFill>
            </a:ln>
          </p:spPr>
          <p:txBody>
            <a:bodyPr wrap="square" rtlCol="0">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defRPr>
              </a:lvl1pPr>
            </a:lstStyle>
            <a:p>
              <a:r>
                <a:rPr lang="zh-CN" altLang="en-US" b="0" dirty="0" smtClean="0">
                  <a:solidFill>
                    <a:schemeClr val="bg1"/>
                  </a:solidFill>
                </a:rPr>
                <a:t>  整</a:t>
              </a:r>
              <a:r>
                <a:rPr lang="zh-CN" altLang="en-US" b="0" dirty="0">
                  <a:solidFill>
                    <a:schemeClr val="bg1"/>
                  </a:solidFill>
                </a:rPr>
                <a:t>体素质不高</a:t>
              </a:r>
              <a:endParaRPr lang="zh-CN" altLang="en-US" b="0" dirty="0">
                <a:solidFill>
                  <a:schemeClr val="bg1"/>
                </a:solidFill>
              </a:endParaRPr>
            </a:p>
          </p:txBody>
        </p:sp>
        <p:pic>
          <p:nvPicPr>
            <p:cNvPr id="32" name="Picture 2" descr="C:\Users\ncet\Desktop\73d9fb7f-df06-4f01-ad80-675795103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01236"/>
              <a:ext cx="2892227" cy="19281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3" name="Picture 3" descr="C:\Users\ncet\Desktop\9d47f579af14700c4c768854ab027e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868" y="3401236"/>
              <a:ext cx="2848836" cy="189997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4" name="Picture 4" descr="C:\Users\ncet\Desktop\0019b91ed5ee16e37e00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1823" y="3356992"/>
              <a:ext cx="2823425" cy="19202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5" name="Picture 5" descr="C:\Users\ncet\Desktop\13158559749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3071" y="3403362"/>
              <a:ext cx="2984745" cy="18729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58" name="Rectangle 3" descr="单个小人2"/>
          <p:cNvSpPr>
            <a:spLocks noGrp="1" noChangeAspect="1" noChangeArrowheads="1"/>
          </p:cNvSpPr>
          <p:nvPr isPhoto="1"/>
        </p:nvSpPr>
        <p:spPr bwMode="auto">
          <a:xfrm>
            <a:off x="767312" y="834712"/>
            <a:ext cx="1655475" cy="1655475"/>
          </a:xfrm>
          <a:prstGeom prst="rect">
            <a:avLst/>
          </a:prstGeom>
          <a:blipFill dpi="0" rotWithShape="1">
            <a:blip r:embed="rId6" cstate="screen">
              <a:extLst>
                <a:ext uri="{BEBA8EAE-BF5A-486C-A8C5-ECC9F3942E4B}">
                  <a14:imgProps xmlns:a14="http://schemas.microsoft.com/office/drawing/2010/main">
                    <a14:imgLayer r:embed="rId7">
                      <a14:imgEffect>
                        <a14:brightnessContrast bright="-20000" contrast="-40000"/>
                      </a14:imgEffect>
                    </a14:imgLayer>
                  </a14:imgProps>
                </a:ext>
              </a:extLst>
            </a:blip>
            <a:srcRect/>
            <a:stretch>
              <a:fillRect/>
            </a:stretch>
          </a:blipFill>
          <a:ln w="9525">
            <a:noFill/>
            <a:miter lim="800000"/>
          </a:ln>
          <a:effectLst>
            <a:softEdge rad="63500"/>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66667E-6 -1.48148E-6 L -0.39883 0.00232 " pathEditMode="relative" rAng="0" ptsTypes="AA">
                                      <p:cBhvr>
                                        <p:cTn id="24" dur="1500" fill="hold"/>
                                        <p:tgtEl>
                                          <p:spTgt spid="15"/>
                                        </p:tgtEl>
                                        <p:attrNameLst>
                                          <p:attrName>ppt_x</p:attrName>
                                          <p:attrName>ppt_y</p:attrName>
                                        </p:attrNameLst>
                                      </p:cBhvr>
                                      <p:rCtr x="-19948" y="116"/>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53112 -1.48148E-6 L -0.81875 0.00232 " pathEditMode="relative" rAng="0" ptsTypes="AA">
                                      <p:cBhvr>
                                        <p:cTn id="28" dur="1500" fill="hold"/>
                                        <p:tgtEl>
                                          <p:spTgt spid="15"/>
                                        </p:tgtEl>
                                        <p:attrNameLst>
                                          <p:attrName>ppt_x</p:attrName>
                                          <p:attrName>ppt_y</p:attrName>
                                        </p:attrNameLst>
                                      </p:cBhvr>
                                      <p:rCtr x="-14388" y="116"/>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1.07448 -1.48148E-6 L -1.07292 0.00046 " pathEditMode="relative" rAng="0" ptsTypes="AA">
                                      <p:cBhvr>
                                        <p:cTn id="32" dur="1500" fill="hold"/>
                                        <p:tgtEl>
                                          <p:spTgt spid="15"/>
                                        </p:tgtEl>
                                        <p:attrNameLst>
                                          <p:attrName>ppt_x</p:attrName>
                                          <p:attrName>ppt_y</p:attrName>
                                        </p:attrNameLst>
                                      </p:cBhvr>
                                      <p:rCtr x="7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17333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0" y="0"/>
            <a:ext cx="12192000" cy="66675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846138" y="0"/>
            <a:ext cx="7043737" cy="627864"/>
          </a:xfrm>
          <a:prstGeom prst="rect">
            <a:avLst/>
          </a:prstGeom>
        </p:spPr>
        <p:txBody>
          <a:bodyPr>
            <a:spAutoFit/>
          </a:bodyPr>
          <a:lstStyle/>
          <a:p>
            <a:pPr fontAlgn="auto">
              <a:lnSpc>
                <a:spcPct val="145000"/>
              </a:lnSpc>
              <a:spcAft>
                <a:spcPts val="0"/>
              </a:spcAft>
              <a:defRPr/>
            </a:pPr>
            <a:r>
              <a:rPr kumimoji="1" lang="zh-CN" altLang="en-US" sz="2400" spc="200" dirty="0">
                <a:solidFill>
                  <a:schemeClr val="bg1"/>
                </a:solidFill>
                <a:latin typeface="微软雅黑" panose="020B0503020204020204" pitchFamily="34" charset="-122"/>
                <a:ea typeface="微软雅黑" panose="020B0503020204020204" pitchFamily="34" charset="-122"/>
              </a:rPr>
              <a:t>一 </a:t>
            </a:r>
            <a:r>
              <a:rPr kumimoji="1" lang="en-US" altLang="zh-CN" sz="2400" spc="2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乡村教师队伍现</a:t>
            </a:r>
            <a:r>
              <a:rPr lang="zh-CN" altLang="en-US" sz="2400" dirty="0" smtClean="0">
                <a:solidFill>
                  <a:schemeClr val="bg1"/>
                </a:solidFill>
                <a:latin typeface="微软雅黑" panose="020B0503020204020204" pitchFamily="34" charset="-122"/>
                <a:ea typeface="微软雅黑" panose="020B0503020204020204" pitchFamily="34" charset="-122"/>
              </a:rPr>
              <a:t>状</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a:t>
            </a:r>
            <a:r>
              <a:rPr kumimoji="1" lang="en-US" altLang="zh-CN" sz="2400" spc="200" dirty="0">
                <a:solidFill>
                  <a:schemeClr val="bg1"/>
                </a:solidFill>
                <a:latin typeface="微软雅黑" panose="020B0503020204020204" pitchFamily="34" charset="-122"/>
                <a:ea typeface="微软雅黑" panose="020B0503020204020204" pitchFamily="34" charset="-122"/>
              </a:rPr>
              <a:t> </a:t>
            </a:r>
            <a:r>
              <a:rPr kumimoji="1" lang="zh-CN" altLang="en-US" sz="2400" spc="200" dirty="0" smtClean="0">
                <a:solidFill>
                  <a:schemeClr val="bg1"/>
                </a:solidFill>
                <a:latin typeface="微软雅黑" panose="020B0503020204020204" pitchFamily="34" charset="-122"/>
                <a:ea typeface="微软雅黑" panose="020B0503020204020204" pitchFamily="34" charset="-122"/>
              </a:rPr>
              <a:t>问题根源</a:t>
            </a:r>
            <a:endParaRPr kumimoji="1" lang="zh-CN" altLang="en-US" sz="2400" spc="200" dirty="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1">
            <a:biLevel thresh="25000"/>
          </a:blip>
          <a:srcRect/>
          <a:stretch>
            <a:fillRect/>
          </a:stretch>
        </p:blipFill>
        <p:spPr bwMode="auto">
          <a:xfrm>
            <a:off x="120650" y="60325"/>
            <a:ext cx="561975" cy="546100"/>
          </a:xfrm>
          <a:prstGeom prst="rect">
            <a:avLst/>
          </a:prstGeom>
          <a:noFill/>
          <a:ln w="9525">
            <a:noFill/>
            <a:miter lim="800000"/>
            <a:headEnd/>
            <a:tailEnd/>
          </a:ln>
        </p:spPr>
      </p:pic>
      <p:pic>
        <p:nvPicPr>
          <p:cNvPr id="39" name="Picture 2" descr="C:\Users\ncet\Desktop\368-10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229" y="1144126"/>
            <a:ext cx="1975172" cy="1494942"/>
          </a:xfrm>
          <a:prstGeom prst="rect">
            <a:avLst/>
          </a:prstGeom>
          <a:blipFill dpi="0" rotWithShape="1">
            <a:blip r:embed="rId3"/>
            <a:srcRect/>
            <a:stretch>
              <a:fillRect/>
            </a:stretch>
          </a:blipFill>
          <a:ln w="25400" algn="ctr">
            <a:solidFill>
              <a:schemeClr val="bg1"/>
            </a:solidFill>
            <a:miter lim="800000"/>
            <a:headEnd/>
            <a:tailEnd/>
          </a:ln>
          <a:effectLst>
            <a:outerShdw dist="38100" dir="2700000" algn="tl" rotWithShape="0">
              <a:srgbClr val="000000">
                <a:alpha val="39999"/>
              </a:srgbClr>
            </a:outerShdw>
            <a:softEdge rad="63500"/>
          </a:effectLst>
        </p:spPr>
      </p:pic>
      <p:pic>
        <p:nvPicPr>
          <p:cNvPr id="40" name="Picture 3" descr="C:\Users\ncet\Desktop\1264260198055.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1229" y="4829888"/>
            <a:ext cx="1975172" cy="1481380"/>
          </a:xfrm>
          <a:prstGeom prst="rect">
            <a:avLst/>
          </a:prstGeom>
          <a:blipFill dpi="0" rotWithShape="1">
            <a:blip r:embed="rId3"/>
            <a:srcRect/>
            <a:stretch>
              <a:fillRect/>
            </a:stretch>
          </a:blipFill>
          <a:ln w="25400" algn="ctr">
            <a:solidFill>
              <a:schemeClr val="bg1"/>
            </a:solidFill>
            <a:miter lim="800000"/>
            <a:headEnd/>
            <a:tailEnd/>
          </a:ln>
          <a:effectLst>
            <a:outerShdw dist="38100" dir="2700000" algn="tl" rotWithShape="0">
              <a:srgbClr val="000000">
                <a:alpha val="39999"/>
              </a:srgbClr>
            </a:outerShdw>
            <a:softEdge rad="63500"/>
          </a:effectLst>
        </p:spPr>
      </p:pic>
      <p:pic>
        <p:nvPicPr>
          <p:cNvPr id="41" name="Picture 5" descr="C:\Users\ncet\Desktop\2013032516232433.jpg"/>
          <p:cNvPicPr>
            <a:picLocks noChangeAspect="1" noChangeArrowheads="1"/>
          </p:cNvPicPr>
          <p:nvPr/>
        </p:nvPicPr>
        <p:blipFill rotWithShape="1">
          <a:blip r:embed="rId6">
            <a:extLst>
              <a:ext uri="{28A0092B-C50C-407E-A947-70E740481C1C}">
                <a14:useLocalDpi xmlns:a14="http://schemas.microsoft.com/office/drawing/2010/main" val="0"/>
              </a:ext>
            </a:extLst>
          </a:blip>
          <a:srcRect l="37509" r="5643"/>
          <a:stretch>
            <a:fillRect/>
          </a:stretch>
        </p:blipFill>
        <p:spPr bwMode="auto">
          <a:xfrm>
            <a:off x="971230" y="2914390"/>
            <a:ext cx="1975171" cy="1640176"/>
          </a:xfrm>
          <a:prstGeom prst="rect">
            <a:avLst/>
          </a:prstGeom>
          <a:blipFill dpi="0" rotWithShape="1">
            <a:blip r:embed="rId3"/>
            <a:srcRect/>
            <a:stretch>
              <a:fillRect/>
            </a:stretch>
          </a:blipFill>
          <a:ln w="25400" algn="ctr">
            <a:solidFill>
              <a:schemeClr val="bg1"/>
            </a:solidFill>
            <a:miter lim="800000"/>
            <a:headEnd/>
            <a:tailEnd/>
          </a:ln>
          <a:effectLst>
            <a:outerShdw dist="38100" dir="2700000" algn="tl" rotWithShape="0">
              <a:srgbClr val="000000">
                <a:alpha val="39999"/>
              </a:srgbClr>
            </a:outerShdw>
            <a:softEdge rad="63500"/>
          </a:effectLst>
        </p:spPr>
      </p:pic>
      <p:sp>
        <p:nvSpPr>
          <p:cNvPr id="42" name="Text Box 23"/>
          <p:cNvSpPr txBox="1">
            <a:spLocks noChangeArrowheads="1"/>
          </p:cNvSpPr>
          <p:nvPr/>
        </p:nvSpPr>
        <p:spPr bwMode="auto">
          <a:xfrm>
            <a:off x="3364508" y="1621010"/>
            <a:ext cx="7786092" cy="541174"/>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lnSpc>
                <a:spcPts val="3500"/>
              </a:lnSpc>
            </a:pPr>
            <a:r>
              <a:rPr lang="zh-CN" altLang="en-US" sz="2000" b="1" dirty="0">
                <a:solidFill>
                  <a:schemeClr val="accent2">
                    <a:lumMod val="40000"/>
                    <a:lumOff val="60000"/>
                  </a:schemeClr>
                </a:solidFill>
                <a:latin typeface="微软雅黑" panose="020B0503020204020204" pitchFamily="34" charset="-122"/>
                <a:ea typeface="微软雅黑" panose="020B0503020204020204" pitchFamily="34" charset="-122"/>
              </a:rPr>
              <a:t>城乡发展不平衡。</a:t>
            </a:r>
            <a:r>
              <a:rPr lang="zh-CN" altLang="en-US" sz="2000" dirty="0" smtClean="0">
                <a:solidFill>
                  <a:schemeClr val="bg1"/>
                </a:solidFill>
                <a:latin typeface="微软雅黑" panose="020B0503020204020204" pitchFamily="34" charset="-122"/>
                <a:ea typeface="微软雅黑" panose="020B0503020204020204" pitchFamily="34" charset="-122"/>
              </a:rPr>
              <a:t>东中西部有差异，南北部有差异，城乡有差异。</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364508" y="3116444"/>
            <a:ext cx="8102600" cy="990015"/>
          </a:xfrm>
          <a:prstGeom prst="rect">
            <a:avLst/>
          </a:prstGeom>
        </p:spPr>
        <p:txBody>
          <a:bodyPr wrap="square">
            <a:spAutoFit/>
          </a:bodyPr>
          <a:lstStyle/>
          <a:p>
            <a:pPr algn="just" eaLnBrk="0" hangingPunct="0">
              <a:lnSpc>
                <a:spcPts val="3500"/>
              </a:lnSpc>
            </a:pPr>
            <a:r>
              <a:rPr lang="zh-CN" altLang="en-US" sz="2000" b="1" dirty="0">
                <a:solidFill>
                  <a:schemeClr val="accent2">
                    <a:lumMod val="40000"/>
                    <a:lumOff val="60000"/>
                  </a:schemeClr>
                </a:solidFill>
                <a:latin typeface="微软雅黑" panose="020B0503020204020204" pitchFamily="34" charset="-122"/>
                <a:ea typeface="微软雅黑" panose="020B0503020204020204" pitchFamily="34" charset="-122"/>
              </a:rPr>
              <a:t>交通地理条件不便。</a:t>
            </a:r>
            <a:r>
              <a:rPr lang="zh-CN" altLang="en-US" sz="2000" dirty="0">
                <a:solidFill>
                  <a:schemeClr val="bg1"/>
                </a:solidFill>
                <a:latin typeface="微软雅黑" panose="020B0503020204020204" pitchFamily="34" charset="-122"/>
                <a:ea typeface="微软雅黑" panose="020B0503020204020204" pitchFamily="34" charset="-122"/>
              </a:rPr>
              <a:t>有的在漠北边疆，有的在茫茫草原，有的在深山老林，有的在边陲海岛</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去次县城，有的要走上一两天甚至更长时间。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364508" y="5009551"/>
            <a:ext cx="8102600" cy="990015"/>
          </a:xfrm>
          <a:prstGeom prst="rect">
            <a:avLst/>
          </a:prstGeom>
        </p:spPr>
        <p:txBody>
          <a:bodyPr wrap="square">
            <a:spAutoFit/>
          </a:bodyPr>
          <a:lstStyle/>
          <a:p>
            <a:pPr algn="just" eaLnBrk="0" hangingPunct="0">
              <a:lnSpc>
                <a:spcPts val="3500"/>
              </a:lnSpc>
            </a:pPr>
            <a:r>
              <a:rPr lang="zh-CN" altLang="en-US" sz="2000" b="1" dirty="0">
                <a:solidFill>
                  <a:schemeClr val="accent2">
                    <a:lumMod val="40000"/>
                    <a:lumOff val="60000"/>
                  </a:schemeClr>
                </a:solidFill>
                <a:latin typeface="微软雅黑" panose="020B0503020204020204" pitchFamily="34" charset="-122"/>
                <a:ea typeface="微软雅黑" panose="020B0503020204020204" pitchFamily="34" charset="-122"/>
              </a:rPr>
              <a:t>乡村教育历史欠账多。</a:t>
            </a:r>
            <a:r>
              <a:rPr lang="zh-CN" altLang="en-US" sz="2000" dirty="0">
                <a:solidFill>
                  <a:schemeClr val="bg1"/>
                </a:solidFill>
                <a:latin typeface="微软雅黑" panose="020B0503020204020204" pitchFamily="34" charset="-122"/>
                <a:ea typeface="微软雅黑" panose="020B0503020204020204" pitchFamily="34" charset="-122"/>
              </a:rPr>
              <a:t>长期以来，在仅有的教育经费中，乡村教育经费总体偏低，投向乡村教师队伍建设的经费更是有限。</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5" grpId="0"/>
    </p:bldLst>
  </p:timing>
</p:sld>
</file>

<file path=ppt/tags/tag1.xml><?xml version="1.0" encoding="utf-8"?>
<p:tagLst xmlns:p="http://schemas.openxmlformats.org/presentationml/2006/main">
  <p:tag name="commondata" val="eyJoZGlkIjoiOWMyZTQ4YmVmYzA2ZGNhMjllMTk1ZThmMjVkYjM0NTQ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5776</Words>
  <Application>WPS 演示</Application>
  <PresentationFormat>宽屏</PresentationFormat>
  <Paragraphs>386</Paragraphs>
  <Slides>41</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vt:lpstr>
      <vt:lpstr>宋体</vt:lpstr>
      <vt:lpstr>Wingdings</vt:lpstr>
      <vt:lpstr>Calibri Light</vt:lpstr>
      <vt:lpstr>微软雅黑</vt:lpstr>
      <vt:lpstr>Calibri</vt:lpstr>
      <vt:lpstr>UKIJ Qolyazma</vt:lpstr>
      <vt:lpstr>Segoe Print</vt:lpstr>
      <vt:lpstr>Arial Unicode MS</vt:lpstr>
      <vt:lpstr>Verdana</vt:lpstr>
      <vt:lpstr>黑体</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臻臻</cp:lastModifiedBy>
  <cp:revision>357</cp:revision>
  <dcterms:created xsi:type="dcterms:W3CDTF">2014-12-03T03:23:00Z</dcterms:created>
  <dcterms:modified xsi:type="dcterms:W3CDTF">2024-03-20T04:25:28Z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58F5AF9B15404D26BD6F015849308FED_12</vt:lpwstr>
  </property>
  <property fmtid="{D5CDD505-2E9C-101B-9397-08002B2CF9AE}" pid="3" name="KSOProductBuildVer">
    <vt:lpwstr>2052-12.1.0.16399</vt:lpwstr>
  </property>
</Properties>
</file>