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86" r:id="rId3"/>
    <p:sldId id="272" r:id="rId4"/>
    <p:sldId id="273" r:id="rId6"/>
    <p:sldId id="262" r:id="rId7"/>
    <p:sldId id="263" r:id="rId8"/>
    <p:sldId id="266" r:id="rId9"/>
    <p:sldId id="260" r:id="rId10"/>
    <p:sldId id="261" r:id="rId11"/>
    <p:sldId id="270" r:id="rId12"/>
    <p:sldId id="271" r:id="rId13"/>
    <p:sldId id="264" r:id="rId14"/>
    <p:sldId id="265" r:id="rId15"/>
    <p:sldId id="267" r:id="rId16"/>
    <p:sldId id="268" r:id="rId17"/>
    <p:sldId id="269"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Wangzhi gang" initials="Wg" lastIdx="1" clrIdx="0"/>
  <p:cmAuthor id="8" name="姜伟光" initials="姜" lastIdx="1" clrIdx="0"/>
  <p:cmAuthor id="2" name="作者" initials="A" lastIdx="1" clrIdx="1"/>
  <p:cmAuthor id="3" name="lenovo" initials="l" lastIdx="6"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77.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20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pPr lvl="0">
              <a:defRPr/>
            </a:pPr>
            <a:endParaRPr lang="zh-CN" altLang="en-US" sz="1200" b="1" dirty="0">
              <a:solidFill>
                <a:srgbClr val="000000"/>
              </a:solidFill>
              <a:latin typeface="Arial" panose="020B0604020202020204"/>
            </a:endParaRPr>
          </a:p>
        </p:txBody>
      </p:sp>
      <p:sp>
        <p:nvSpPr>
          <p:cNvPr id="4" name="灯片编号占位符 3"/>
          <p:cNvSpPr>
            <a:spLocks noGrp="1"/>
          </p:cNvSpPr>
          <p:nvPr>
            <p:ph type="sldNum" sz="quarter" idx="10"/>
          </p:nvPr>
        </p:nvSpPr>
        <p:spPr/>
        <p:txBody>
          <a:bodyPr/>
          <a:lstStyle/>
          <a:p>
            <a:fld id="{CECC3144-1E60-4863-BBB0-9BA74BDA79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20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20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20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20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zh-CN" sz="120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R="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lang="en-US" altLang="zh-CN" sz="120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FBEB3E-4053-4E94-8FD7-62A0311C4E4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p:spPr>
      </p:sp>
      <p:sp>
        <p:nvSpPr>
          <p:cNvPr id="15363" name="备注占位符 2"/>
          <p:cNvSpPr>
            <a:spLocks noGrp="1"/>
          </p:cNvSpPr>
          <p:nvPr>
            <p:ph type="body" idx="1"/>
          </p:nvPr>
        </p:nvSpPr>
        <p:spPr bwMode="auto">
          <a:noFill/>
        </p:spPr>
        <p:txBody>
          <a:bodyPr/>
          <a:lstStyle/>
          <a:p>
            <a:pPr marL="171450" indent="-171450">
              <a:spcBef>
                <a:spcPct val="0"/>
              </a:spcBef>
              <a:buFontTx/>
              <a:buChar char="•"/>
            </a:pPr>
            <a:endParaRPr lang="en-US" altLang="zh-CN">
              <a:latin typeface="等线" panose="02010600030101010101" charset="-122"/>
              <a:ea typeface="等线" panose="02010600030101010101" charset="-122"/>
            </a:endParaRPr>
          </a:p>
        </p:txBody>
      </p:sp>
      <p:sp>
        <p:nvSpPr>
          <p:cNvPr id="15364" name="灯片编号占位符 3"/>
          <p:cNvSpPr>
            <a:spLocks noGrp="1"/>
          </p:cNvSpPr>
          <p:nvPr>
            <p:ph type="sldNum" sz="quarter" idx="5"/>
          </p:nvPr>
        </p:nvSpPr>
        <p:spPr bwMode="auto">
          <a:noFill/>
        </p:spPr>
        <p:txBody>
          <a:bodyPr/>
          <a:lstStyle>
            <a:lvl1pPr>
              <a:defRPr>
                <a:solidFill>
                  <a:schemeClr val="tx1"/>
                </a:solidFill>
                <a:latin typeface="等线" panose="02010600030101010101" charset="-122"/>
                <a:ea typeface="等线" panose="02010600030101010101" charset="-122"/>
                <a:cs typeface="等线" panose="02010600030101010101" charset="-122"/>
              </a:defRPr>
            </a:lvl1pPr>
            <a:lvl2pPr marL="742950" indent="-285750">
              <a:defRPr>
                <a:solidFill>
                  <a:schemeClr val="tx1"/>
                </a:solidFill>
                <a:latin typeface="等线" panose="02010600030101010101" charset="-122"/>
                <a:ea typeface="等线" panose="02010600030101010101" charset="-122"/>
                <a:cs typeface="等线" panose="02010600030101010101" charset="-122"/>
              </a:defRPr>
            </a:lvl2pPr>
            <a:lvl3pPr marL="1143000" indent="-228600">
              <a:defRPr>
                <a:solidFill>
                  <a:schemeClr val="tx1"/>
                </a:solidFill>
                <a:latin typeface="等线" panose="02010600030101010101" charset="-122"/>
                <a:ea typeface="等线" panose="02010600030101010101" charset="-122"/>
                <a:cs typeface="等线" panose="02010600030101010101" charset="-122"/>
              </a:defRPr>
            </a:lvl3pPr>
            <a:lvl4pPr marL="1600200" indent="-228600">
              <a:defRPr>
                <a:solidFill>
                  <a:schemeClr val="tx1"/>
                </a:solidFill>
                <a:latin typeface="等线" panose="02010600030101010101" charset="-122"/>
                <a:ea typeface="等线" panose="02010600030101010101" charset="-122"/>
                <a:cs typeface="等线" panose="02010600030101010101" charset="-122"/>
              </a:defRPr>
            </a:lvl4pPr>
            <a:lvl5pPr marL="2057400" indent="-228600">
              <a:defRPr>
                <a:solidFill>
                  <a:schemeClr val="tx1"/>
                </a:solidFill>
                <a:latin typeface="等线" panose="02010600030101010101" charset="-122"/>
                <a:ea typeface="等线" panose="02010600030101010101" charset="-122"/>
                <a:cs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cs typeface="等线" panose="02010600030101010101" charset="-122"/>
              </a:defRPr>
            </a:lvl9pPr>
          </a:lstStyle>
          <a:p>
            <a:fld id="{AAEB8D90-F00B-084F-B948-5DA519CBEB6F}" type="slidenum">
              <a:rPr lang="zh-CN" altLang="en-US">
                <a:solidFill>
                  <a:srgbClr val="000000"/>
                </a:solidFill>
              </a:rPr>
            </a:fld>
            <a:endParaRPr lang="zh-CN"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image" Target="../media/image15.pn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jpeg"/><Relationship Id="rId2" Type="http://schemas.openxmlformats.org/officeDocument/2006/relationships/image" Target="../media/image36.jpeg"/><Relationship Id="rId15" Type="http://schemas.openxmlformats.org/officeDocument/2006/relationships/slideLayout" Target="../slideLayouts/slideLayout7.xml"/><Relationship Id="rId14" Type="http://schemas.openxmlformats.org/officeDocument/2006/relationships/image" Target="../media/image14.png"/><Relationship Id="rId13" Type="http://schemas.openxmlformats.org/officeDocument/2006/relationships/image" Target="../media/image15.png"/><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jpeg"/></Relationships>
</file>

<file path=ppt/slides/_rels/slide15.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tags" Target="../tags/tag75.xml"/><Relationship Id="rId7" Type="http://schemas.openxmlformats.org/officeDocument/2006/relationships/image" Target="../media/image49.png"/><Relationship Id="rId6" Type="http://schemas.openxmlformats.org/officeDocument/2006/relationships/tags" Target="../tags/tag74.xml"/><Relationship Id="rId5" Type="http://schemas.openxmlformats.org/officeDocument/2006/relationships/image" Target="../media/image48.png"/><Relationship Id="rId4" Type="http://schemas.openxmlformats.org/officeDocument/2006/relationships/tags" Target="../tags/tag73.xml"/><Relationship Id="rId3" Type="http://schemas.openxmlformats.org/officeDocument/2006/relationships/image" Target="../media/image47.png"/><Relationship Id="rId2" Type="http://schemas.openxmlformats.org/officeDocument/2006/relationships/tags" Target="../tags/tag72.xml"/><Relationship Id="rId14" Type="http://schemas.openxmlformats.org/officeDocument/2006/relationships/notesSlide" Target="../notesSlides/notesSlide9.xml"/><Relationship Id="rId13" Type="http://schemas.openxmlformats.org/officeDocument/2006/relationships/slideLayout" Target="../slideLayouts/slideLayout7.xml"/><Relationship Id="rId12" Type="http://schemas.openxmlformats.org/officeDocument/2006/relationships/tags" Target="../tags/tag76.xml"/><Relationship Id="rId11"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6" Type="http://schemas.openxmlformats.org/officeDocument/2006/relationships/notesSlide" Target="../notesSlides/notesSlide2.xml"/><Relationship Id="rId15" Type="http://schemas.openxmlformats.org/officeDocument/2006/relationships/slideLayout" Target="../slideLayouts/slideLayout2.xml"/><Relationship Id="rId14" Type="http://schemas.openxmlformats.org/officeDocument/2006/relationships/image" Target="../media/image16.png"/><Relationship Id="rId13" Type="http://schemas.openxmlformats.org/officeDocument/2006/relationships/image" Target="../media/image15.png"/><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jpeg"/><Relationship Id="rId3" Type="http://schemas.openxmlformats.org/officeDocument/2006/relationships/image" Target="../media/image19.jpeg"/><Relationship Id="rId2" Type="http://schemas.openxmlformats.org/officeDocument/2006/relationships/image" Target="../media/image21.pn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22.GIF"/><Relationship Id="rId2" Type="http://schemas.openxmlformats.org/officeDocument/2006/relationships/image" Target="../media/image14.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片1"/>
          <p:cNvPicPr>
            <a:picLocks noChangeAspect="1"/>
          </p:cNvPicPr>
          <p:nvPr/>
        </p:nvPicPr>
        <p:blipFill>
          <a:blip r:embed="rId1"/>
          <a:stretch>
            <a:fillRect/>
          </a:stretch>
        </p:blipFill>
        <p:spPr>
          <a:xfrm>
            <a:off x="0" y="15875"/>
            <a:ext cx="12192000" cy="6842125"/>
          </a:xfrm>
          <a:prstGeom prst="rect">
            <a:avLst/>
          </a:prstGeom>
        </p:spPr>
      </p:pic>
      <p:pic>
        <p:nvPicPr>
          <p:cNvPr id="41" name="Picture 7" descr="C:\Users\Administrator\Desktop\财大ppt模板\B9PPT模板（一）宽屏-08.jpg"/>
          <p:cNvPicPr>
            <a:picLocks noChangeAspect="1" noChangeArrowheads="1"/>
          </p:cNvPicPr>
          <p:nvPr/>
        </p:nvPicPr>
        <p:blipFill rotWithShape="1">
          <a:blip r:embed="rId2"/>
          <a:srcRect t="44061"/>
          <a:stretch>
            <a:fillRect/>
          </a:stretch>
        </p:blipFill>
        <p:spPr bwMode="auto">
          <a:xfrm>
            <a:off x="212" y="3117639"/>
            <a:ext cx="12173585" cy="3740151"/>
          </a:xfrm>
          <a:prstGeom prst="rect">
            <a:avLst/>
          </a:prstGeom>
          <a:noFill/>
        </p:spPr>
      </p:pic>
      <p:sp>
        <p:nvSpPr>
          <p:cNvPr id="7" name="矩形 6"/>
          <p:cNvSpPr/>
          <p:nvPr/>
        </p:nvSpPr>
        <p:spPr>
          <a:xfrm>
            <a:off x="1295400" y="2084917"/>
            <a:ext cx="9885680" cy="1106805"/>
          </a:xfrm>
          <a:prstGeom prst="rect">
            <a:avLst/>
          </a:prstGeom>
        </p:spPr>
        <p:txBody>
          <a:bodyPr wrap="square">
            <a:spAutoFit/>
          </a:bodyPr>
          <a:p>
            <a:pPr algn="ctr"/>
            <a:r>
              <a:rPr kumimoji="1" lang="zh-CN" altLang="en-US" sz="6600" b="1" spc="200" dirty="0">
                <a:solidFill>
                  <a:schemeClr val="accent1">
                    <a:lumMod val="50000"/>
                  </a:schemeClr>
                </a:solidFill>
                <a:latin typeface="微软雅黑" panose="020B0503020204020204" charset="-122"/>
                <a:ea typeface="微软雅黑" panose="020B0503020204020204" charset="-122"/>
                <a:sym typeface="微软雅黑" panose="020B0503020204020204" charset="-122"/>
              </a:rPr>
              <a:t>什么是</a:t>
            </a:r>
            <a:r>
              <a:rPr kumimoji="1" lang="zh-CN" altLang="en-US" sz="6600" b="1" spc="200" dirty="0">
                <a:solidFill>
                  <a:schemeClr val="accent1">
                    <a:lumMod val="50000"/>
                  </a:schemeClr>
                </a:solidFill>
                <a:latin typeface="微软雅黑" panose="020B0503020204020204" charset="-122"/>
                <a:ea typeface="微软雅黑" panose="020B0503020204020204" charset="-122"/>
                <a:sym typeface="微软雅黑" panose="020B0503020204020204" charset="-122"/>
              </a:rPr>
              <a:t>城市？</a:t>
            </a:r>
            <a:endParaRPr kumimoji="1" lang="zh-CN" altLang="en-US" sz="6600" b="1" spc="200" dirty="0">
              <a:solidFill>
                <a:schemeClr val="accent1">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31" name="文本框 30"/>
          <p:cNvSpPr txBox="1"/>
          <p:nvPr/>
        </p:nvSpPr>
        <p:spPr>
          <a:xfrm>
            <a:off x="1622848" y="5062432"/>
            <a:ext cx="9229091" cy="1024890"/>
          </a:xfrm>
          <a:prstGeom prst="rect">
            <a:avLst/>
          </a:prstGeom>
          <a:noFill/>
        </p:spPr>
        <p:txBody>
          <a:bodyPr wrap="square" rtlCol="0">
            <a:spAutoFit/>
          </a:bodyPr>
          <a:p>
            <a:pPr algn="ctr" fontAlgn="auto">
              <a:spcBef>
                <a:spcPts val="600"/>
              </a:spcBef>
              <a:spcAft>
                <a:spcPts val="600"/>
              </a:spcAft>
              <a:defRPr/>
            </a:pPr>
            <a:r>
              <a:rPr lang="zh-CN" altLang="en-US" sz="2665" b="1" noProof="0" dirty="0" smtClean="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张学良</a:t>
            </a:r>
            <a:endParaRPr lang="zh-CN" altLang="en-US" sz="2665" b="1" noProof="0" dirty="0" smtClean="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ctr" fontAlgn="auto">
              <a:spcBef>
                <a:spcPts val="600"/>
              </a:spcBef>
              <a:spcAft>
                <a:spcPts val="600"/>
              </a:spcAft>
              <a:defRPr/>
            </a:pPr>
            <a:r>
              <a:rPr lang="zh-CN" altLang="en-US" sz="2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上海财经大学</a:t>
            </a:r>
            <a:endParaRPr lang="zh-CN" altLang="en-US" sz="24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8"/>
          <p:cNvSpPr txBox="1"/>
          <p:nvPr/>
        </p:nvSpPr>
        <p:spPr>
          <a:xfrm>
            <a:off x="739146" y="66966"/>
            <a:ext cx="10820487"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代表性贫困镇</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87" name="右箭头 4"/>
          <p:cNvSpPr/>
          <p:nvPr/>
        </p:nvSpPr>
        <p:spPr>
          <a:xfrm flipH="1">
            <a:off x="5199477" y="3166110"/>
            <a:ext cx="647501" cy="1158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p:txBody>
      </p:sp>
      <p:sp>
        <p:nvSpPr>
          <p:cNvPr id="22" name="矩形 21"/>
          <p:cNvSpPr/>
          <p:nvPr/>
        </p:nvSpPr>
        <p:spPr>
          <a:xfrm>
            <a:off x="-20238" y="-95276"/>
            <a:ext cx="12188156" cy="791655"/>
          </a:xfrm>
          <a:prstGeom prst="rect">
            <a:avLst/>
          </a:prstGeom>
          <a:solidFill>
            <a:srgbClr val="0735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8" tIns="45703" rIns="91408" bIns="45703"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Century Gothic" panose="020B0502020202020204"/>
              <a:ea typeface="微软雅黑" panose="020B0503020204020204" charset="-122"/>
              <a:sym typeface="+mn-ea"/>
            </a:endParaRPr>
          </a:p>
        </p:txBody>
      </p:sp>
      <p:pic>
        <p:nvPicPr>
          <p:cNvPr id="23" name="图片 22"/>
          <p:cNvPicPr>
            <a:picLocks noChangeAspect="1"/>
          </p:cNvPicPr>
          <p:nvPr/>
        </p:nvPicPr>
        <p:blipFill rotWithShape="1">
          <a:blip r:embed="rId1" cstate="print">
            <a:extLst>
              <a:ext uri="{28A0092B-C50C-407E-A947-70E740481C1C}">
                <a14:useLocalDpi xmlns:a14="http://schemas.microsoft.com/office/drawing/2010/main" val="0"/>
              </a:ext>
            </a:extLst>
          </a:blip>
          <a:srcRect r="78987"/>
          <a:stretch>
            <a:fillRect/>
          </a:stretch>
        </p:blipFill>
        <p:spPr>
          <a:xfrm>
            <a:off x="10671546" y="-6083"/>
            <a:ext cx="752217" cy="719606"/>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8913" y="14635"/>
            <a:ext cx="719005" cy="719004"/>
          </a:xfrm>
          <a:prstGeom prst="rect">
            <a:avLst/>
          </a:prstGeom>
          <a:noFill/>
          <a:ln>
            <a:noFill/>
          </a:ln>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709" y="837351"/>
            <a:ext cx="9404102" cy="5922116"/>
          </a:xfrm>
          <a:prstGeom prst="rect">
            <a:avLst/>
          </a:prstGeom>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840548" y="1341314"/>
            <a:ext cx="10511221" cy="2754630"/>
          </a:xfrm>
          <a:prstGeom prst="rect">
            <a:avLst/>
          </a:prstGeom>
          <a:noFill/>
          <a:ln>
            <a:noFill/>
          </a:ln>
        </p:spPr>
        <p:txBody>
          <a:bodyPr wrap="square" lIns="100760" tIns="50379" rIns="100760" bIns="50379">
            <a:spAutoFit/>
          </a:bodyPr>
          <a:lstStyle/>
          <a:p>
            <a:pPr defTabSz="914400" eaLnBrk="0" hangingPunct="0">
              <a:lnSpc>
                <a:spcPct val="150000"/>
              </a:lnSpc>
            </a:pPr>
            <a:r>
              <a:rPr lang="zh-CN" altLang="en-US" sz="2300" b="1" dirty="0">
                <a:solidFill>
                  <a:srgbClr val="000000"/>
                </a:solidFill>
                <a:latin typeface="微软雅黑" panose="020B0503020204020204" charset="-122"/>
                <a:ea typeface="微软雅黑" panose="020B0503020204020204" charset="-122"/>
              </a:rPr>
              <a:t>长三角三省一市总面积</a:t>
            </a:r>
            <a:r>
              <a:rPr lang="en-US" altLang="zh-CN" sz="2300" b="1" dirty="0">
                <a:solidFill>
                  <a:srgbClr val="000000"/>
                </a:solidFill>
                <a:latin typeface="微软雅黑" panose="020B0503020204020204" charset="-122"/>
                <a:ea typeface="微软雅黑" panose="020B0503020204020204" charset="-122"/>
              </a:rPr>
              <a:t>35.8</a:t>
            </a:r>
            <a:r>
              <a:rPr lang="zh-CN" altLang="en-US" sz="2300" b="1" dirty="0">
                <a:solidFill>
                  <a:srgbClr val="000000"/>
                </a:solidFill>
                <a:latin typeface="微软雅黑" panose="020B0503020204020204" charset="-122"/>
                <a:ea typeface="微软雅黑" panose="020B0503020204020204" charset="-122"/>
              </a:rPr>
              <a:t>万平方公里，经济总量</a:t>
            </a:r>
            <a:r>
              <a:rPr lang="en-US" altLang="zh-CN" sz="2300" b="1" dirty="0">
                <a:solidFill>
                  <a:srgbClr val="000000"/>
                </a:solidFill>
                <a:latin typeface="微软雅黑" panose="020B0503020204020204" charset="-122"/>
                <a:ea typeface="微软雅黑" panose="020B0503020204020204" charset="-122"/>
                <a:cs typeface="Lucida Grande" charset="0"/>
              </a:rPr>
              <a:t>3.4</a:t>
            </a:r>
            <a:r>
              <a:rPr lang="en-US" sz="2300" b="1" dirty="0">
                <a:solidFill>
                  <a:srgbClr val="000000"/>
                </a:solidFill>
                <a:latin typeface="微软雅黑" panose="020B0503020204020204" charset="-122"/>
                <a:ea typeface="微软雅黑" panose="020B0503020204020204" charset="-122"/>
              </a:rPr>
              <a:t>万亿</a:t>
            </a:r>
            <a:r>
              <a:rPr lang="zh-CN" altLang="en-US" sz="2300" b="1" dirty="0">
                <a:solidFill>
                  <a:srgbClr val="000000"/>
                </a:solidFill>
                <a:latin typeface="微软雅黑" panose="020B0503020204020204" charset="-122"/>
                <a:ea typeface="微软雅黑" panose="020B0503020204020204" charset="-122"/>
              </a:rPr>
              <a:t>美</a:t>
            </a:r>
            <a:r>
              <a:rPr lang="en-US" sz="2300" b="1" dirty="0">
                <a:solidFill>
                  <a:srgbClr val="000000"/>
                </a:solidFill>
                <a:latin typeface="微软雅黑" panose="020B0503020204020204" charset="-122"/>
                <a:ea typeface="微软雅黑" panose="020B0503020204020204" charset="-122"/>
              </a:rPr>
              <a:t>元</a:t>
            </a:r>
            <a:r>
              <a:rPr lang="zh-CN" altLang="en-US" sz="2300" b="1" dirty="0">
                <a:solidFill>
                  <a:srgbClr val="000000"/>
                </a:solidFill>
                <a:latin typeface="微软雅黑" panose="020B0503020204020204" charset="-122"/>
                <a:ea typeface="微软雅黑" panose="020B0503020204020204" charset="-122"/>
              </a:rPr>
              <a:t>左右</a:t>
            </a:r>
            <a:r>
              <a:rPr lang="en-US" sz="2300" b="1" dirty="0">
                <a:solidFill>
                  <a:srgbClr val="000000"/>
                </a:solidFill>
                <a:latin typeface="微软雅黑" panose="020B0503020204020204" charset="-122"/>
                <a:ea typeface="微软雅黑" panose="020B0503020204020204" charset="-122"/>
              </a:rPr>
              <a:t>。</a:t>
            </a: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经济总量与俄罗斯、德国相当，也与上世纪</a:t>
            </a:r>
            <a:r>
              <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rPr>
              <a:t>80</a:t>
            </a: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年代我们做为追赶对象的亚洲四小龙相当。</a:t>
            </a:r>
            <a:endPar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endParaRPr>
          </a:p>
          <a:p>
            <a:pPr defTabSz="914400" eaLnBrk="0" hangingPunct="0">
              <a:lnSpc>
                <a:spcPct val="150000"/>
              </a:lnSpc>
            </a:pPr>
            <a:endPar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endParaRPr>
          </a:p>
          <a:p>
            <a:pPr defTabSz="914400" eaLnBrk="0" hangingPunct="0">
              <a:lnSpc>
                <a:spcPct val="150000"/>
              </a:lnSpc>
            </a:pP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其中，江苏的</a:t>
            </a:r>
            <a:r>
              <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rPr>
              <a:t>GDP</a:t>
            </a: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约为</a:t>
            </a:r>
            <a:r>
              <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rPr>
              <a:t>1.4</a:t>
            </a: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万亿美元，经济体量与澳大利亚相当，高于荷兰、瑞士等国家，位居世界第</a:t>
            </a:r>
            <a:r>
              <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rPr>
              <a:t>13</a:t>
            </a:r>
            <a:r>
              <a:rPr lang="zh-CN" altLang="en-US" sz="2300" b="1" dirty="0">
                <a:solidFill>
                  <a:srgbClr val="000000"/>
                </a:solidFill>
                <a:latin typeface="微软雅黑" panose="020B0503020204020204" charset="-122"/>
                <a:ea typeface="微软雅黑" panose="020B0503020204020204" charset="-122"/>
                <a:sym typeface="Arial" panose="020B0604020202020204" pitchFamily="34" charset="0"/>
              </a:rPr>
              <a:t>名左右。</a:t>
            </a:r>
            <a:endParaRPr lang="en-US" altLang="zh-CN" sz="2300" b="1"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7" name="矩形 6"/>
          <p:cNvSpPr/>
          <p:nvPr/>
        </p:nvSpPr>
        <p:spPr>
          <a:xfrm>
            <a:off x="-20238" y="-13648"/>
            <a:ext cx="12188156" cy="791655"/>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1"/>
          <a:stretch>
            <a:fillRect/>
          </a:stretch>
        </p:blipFill>
        <p:spPr>
          <a:xfrm>
            <a:off x="11423843" y="1482"/>
            <a:ext cx="719867" cy="719606"/>
          </a:xfrm>
          <a:prstGeom prst="rect">
            <a:avLst/>
          </a:prstGeom>
        </p:spPr>
      </p:pic>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78987"/>
          <a:stretch>
            <a:fillRect/>
          </a:stretch>
        </p:blipFill>
        <p:spPr>
          <a:xfrm>
            <a:off x="10671546" y="-6083"/>
            <a:ext cx="752217" cy="719606"/>
          </a:xfrm>
          <a:prstGeom prst="rect">
            <a:avLst/>
          </a:prstGeom>
        </p:spPr>
      </p:pic>
      <p:sp>
        <p:nvSpPr>
          <p:cNvPr id="2" name="Rectangle 1"/>
          <p:cNvSpPr/>
          <p:nvPr/>
        </p:nvSpPr>
        <p:spPr>
          <a:xfrm>
            <a:off x="1128526" y="4941047"/>
            <a:ext cx="9575291" cy="1014730"/>
          </a:xfrm>
          <a:prstGeom prst="rect">
            <a:avLst/>
          </a:prstGeom>
          <a:ln>
            <a:solidFill>
              <a:srgbClr val="FF0000"/>
            </a:solidFill>
          </a:ln>
        </p:spPr>
        <p:txBody>
          <a:bodyPr wrap="square">
            <a:spAutoFit/>
          </a:bodyPr>
          <a:lstStyle/>
          <a:p>
            <a:pPr defTabSz="914400" eaLnBrk="0" hangingPunct="0">
              <a:lnSpc>
                <a:spcPct val="150000"/>
              </a:lnSpc>
            </a:pPr>
            <a:r>
              <a:rPr lang="zh-CN" altLang="en-US" sz="2000" b="1" dirty="0">
                <a:ln>
                  <a:solidFill>
                    <a:srgbClr val="FF0000"/>
                  </a:solidFill>
                </a:ln>
                <a:solidFill>
                  <a:srgbClr val="FF0000"/>
                </a:solidFill>
              </a:rPr>
              <a:t>“有改革开放以来积累的雄厚物质技术基础，有超大规模的市场优势和内需潜力，有庞大的人力资本和人才资源”</a:t>
            </a:r>
            <a:r>
              <a:rPr lang="en-US" altLang="zh-CN" sz="2000" b="1" dirty="0">
                <a:ln>
                  <a:solidFill>
                    <a:srgbClr val="FF0000"/>
                  </a:solidFill>
                </a:ln>
                <a:solidFill>
                  <a:srgbClr val="FF0000"/>
                </a:solidFill>
              </a:rPr>
              <a:t>——</a:t>
            </a:r>
            <a:r>
              <a:rPr lang="zh-CN" altLang="en-US" sz="2000" b="1" dirty="0">
                <a:ln>
                  <a:solidFill>
                    <a:srgbClr val="FF0000"/>
                  </a:solidFill>
                </a:ln>
                <a:solidFill>
                  <a:srgbClr val="FF0000"/>
                </a:solidFill>
              </a:rPr>
              <a:t>中央经济工作会议，</a:t>
            </a:r>
            <a:r>
              <a:rPr lang="en-US" altLang="zh-CN" sz="2000" b="1" dirty="0">
                <a:ln>
                  <a:solidFill>
                    <a:srgbClr val="FF0000"/>
                  </a:solidFill>
                </a:ln>
                <a:solidFill>
                  <a:srgbClr val="FF0000"/>
                </a:solidFill>
              </a:rPr>
              <a:t>2019</a:t>
            </a:r>
            <a:r>
              <a:rPr lang="zh-CN" altLang="en-US" sz="2000" b="1" dirty="0">
                <a:ln>
                  <a:solidFill>
                    <a:srgbClr val="FF0000"/>
                  </a:solidFill>
                </a:ln>
                <a:solidFill>
                  <a:srgbClr val="FF0000"/>
                </a:solidFill>
              </a:rPr>
              <a:t>年</a:t>
            </a:r>
            <a:r>
              <a:rPr lang="en-US" altLang="zh-CN" sz="2000" b="1" dirty="0">
                <a:ln>
                  <a:solidFill>
                    <a:srgbClr val="FF0000"/>
                  </a:solidFill>
                </a:ln>
                <a:solidFill>
                  <a:srgbClr val="FF0000"/>
                </a:solidFill>
              </a:rPr>
              <a:t>12</a:t>
            </a:r>
            <a:r>
              <a:rPr lang="zh-CN" altLang="en-US" sz="2000" b="1" dirty="0">
                <a:ln>
                  <a:solidFill>
                    <a:srgbClr val="FF0000"/>
                  </a:solidFill>
                </a:ln>
                <a:solidFill>
                  <a:srgbClr val="FF0000"/>
                </a:solidFill>
              </a:rPr>
              <a:t>月</a:t>
            </a:r>
            <a:endParaRPr lang="zh-CN" altLang="en-US" sz="2000" b="1" dirty="0">
              <a:ln>
                <a:solidFill>
                  <a:srgbClr val="FF0000"/>
                </a:solidFill>
              </a:ln>
              <a:solidFill>
                <a:srgbClr val="FF0000"/>
              </a:solidFill>
            </a:endParaRPr>
          </a:p>
        </p:txBody>
      </p:sp>
      <p:sp>
        <p:nvSpPr>
          <p:cNvPr id="12" name="文本框 8"/>
          <p:cNvSpPr txBox="1"/>
          <p:nvPr/>
        </p:nvSpPr>
        <p:spPr>
          <a:xfrm>
            <a:off x="581875" y="106554"/>
            <a:ext cx="10820205" cy="583565"/>
          </a:xfrm>
          <a:prstGeom prst="rect">
            <a:avLst/>
          </a:prstGeom>
          <a:noFill/>
        </p:spPr>
        <p:txBody>
          <a:bodyPr wrap="square" rtlCol="0">
            <a:spAutoFit/>
          </a:bodyPr>
          <a:lstStyle/>
          <a:p>
            <a:pPr lvl="0" defTabSz="914400">
              <a:defRPr/>
            </a:pPr>
            <a:r>
              <a:rPr lang="zh-CN" altLang="en-US" sz="3200" b="1" smtClean="0">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强</a:t>
            </a:r>
            <a:r>
              <a:rPr lang="zh-CN" altLang="en-US" sz="3200" b="1">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劲活跃增长极建设取得显著成效</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5940" y="-12473"/>
            <a:ext cx="12179591" cy="791384"/>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sym typeface="+mn-lt"/>
            </a:endParaRPr>
          </a:p>
        </p:txBody>
      </p:sp>
      <p:pic>
        <p:nvPicPr>
          <p:cNvPr id="13" name="图片 12"/>
          <p:cNvPicPr>
            <a:picLocks noChangeAspect="1"/>
          </p:cNvPicPr>
          <p:nvPr/>
        </p:nvPicPr>
        <p:blipFill>
          <a:blip r:embed="rId1"/>
          <a:stretch>
            <a:fillRect/>
          </a:stretch>
        </p:blipFill>
        <p:spPr>
          <a:xfrm>
            <a:off x="11421619" y="2653"/>
            <a:ext cx="719588" cy="719327"/>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r="78987"/>
          <a:stretch>
            <a:fillRect/>
          </a:stretch>
        </p:blipFill>
        <p:spPr>
          <a:xfrm>
            <a:off x="10669615" y="-4909"/>
            <a:ext cx="751925" cy="719327"/>
          </a:xfrm>
          <a:prstGeom prst="rect">
            <a:avLst/>
          </a:prstGeom>
        </p:spPr>
      </p:pic>
      <p:grpSp>
        <p:nvGrpSpPr>
          <p:cNvPr id="5" name="组合 4"/>
          <p:cNvGrpSpPr/>
          <p:nvPr/>
        </p:nvGrpSpPr>
        <p:grpSpPr>
          <a:xfrm>
            <a:off x="758560" y="2741020"/>
            <a:ext cx="11025176" cy="3885702"/>
            <a:chOff x="1012692" y="2885944"/>
            <a:chExt cx="11027218" cy="3886422"/>
          </a:xfrm>
        </p:grpSpPr>
        <p:sp>
          <p:nvSpPr>
            <p:cNvPr id="251" name="矩形 250"/>
            <p:cNvSpPr/>
            <p:nvPr/>
          </p:nvSpPr>
          <p:spPr>
            <a:xfrm>
              <a:off x="1198662" y="2885944"/>
              <a:ext cx="10070897" cy="1322315"/>
            </a:xfrm>
            <a:prstGeom prst="rect">
              <a:avLst/>
            </a:prstGeom>
          </p:spPr>
          <p:txBody>
            <a:bodyPr wrap="square">
              <a:spAutoFit/>
            </a:bodyPr>
            <a:lstStyle/>
            <a:p>
              <a:pPr algn="ctr">
                <a:lnSpc>
                  <a:spcPts val="3200"/>
                </a:lnSpc>
              </a:pPr>
              <a:r>
                <a:rPr lang="zh-CN" altLang="en-US" sz="2000" b="1" dirty="0">
                  <a:latin typeface="微软雅黑" panose="020B0503020204020204" charset="-122"/>
                  <a:ea typeface="微软雅黑" panose="020B0503020204020204" charset="-122"/>
                  <a:sym typeface="+mn-ea"/>
                </a:rPr>
                <a:t>以</a:t>
              </a:r>
              <a:r>
                <a:rPr lang="en-US" altLang="zh-CN" sz="2800" b="1" dirty="0">
                  <a:solidFill>
                    <a:srgbClr val="C00000"/>
                  </a:solidFill>
                  <a:latin typeface="微软雅黑" panose="020B0503020204020204" charset="-122"/>
                  <a:ea typeface="微软雅黑" panose="020B0503020204020204" charset="-122"/>
                  <a:sym typeface="+mn-ea"/>
                </a:rPr>
                <a:t>1/26</a:t>
              </a:r>
              <a:r>
                <a:rPr lang="zh-CN" altLang="en-US" sz="2000" b="1" dirty="0">
                  <a:latin typeface="微软雅黑" panose="020B0503020204020204" charset="-122"/>
                  <a:ea typeface="微软雅黑" panose="020B0503020204020204" charset="-122"/>
                  <a:sym typeface="+mn-ea"/>
                </a:rPr>
                <a:t>的国土面积，承载了</a:t>
              </a:r>
              <a:r>
                <a:rPr lang="en-US" altLang="zh-CN" sz="2800" b="1" dirty="0">
                  <a:solidFill>
                    <a:srgbClr val="C00000"/>
                  </a:solidFill>
                  <a:latin typeface="微软雅黑" panose="020B0503020204020204" charset="-122"/>
                  <a:ea typeface="微软雅黑" panose="020B0503020204020204" charset="-122"/>
                  <a:sym typeface="+mn-ea"/>
                </a:rPr>
                <a:t>1/6</a:t>
              </a:r>
              <a:r>
                <a:rPr lang="zh-CN" altLang="en-US" sz="2000" b="1" dirty="0">
                  <a:latin typeface="微软雅黑" panose="020B0503020204020204" charset="-122"/>
                  <a:ea typeface="微软雅黑" panose="020B0503020204020204" charset="-122"/>
                  <a:sym typeface="+mn-ea"/>
                </a:rPr>
                <a:t>的人口</a:t>
              </a:r>
              <a:endParaRPr lang="en-US" altLang="zh-CN" sz="2000" b="1" dirty="0">
                <a:latin typeface="微软雅黑" panose="020B0503020204020204" charset="-122"/>
                <a:ea typeface="微软雅黑" panose="020B0503020204020204" charset="-122"/>
                <a:sym typeface="+mn-ea"/>
              </a:endParaRPr>
            </a:p>
            <a:p>
              <a:pPr algn="ctr">
                <a:lnSpc>
                  <a:spcPts val="3200"/>
                </a:lnSpc>
              </a:pPr>
              <a:r>
                <a:rPr lang="zh-CN" altLang="en-US" sz="2000" b="1" dirty="0">
                  <a:latin typeface="微软雅黑" panose="020B0503020204020204" charset="-122"/>
                  <a:ea typeface="微软雅黑" panose="020B0503020204020204" charset="-122"/>
                  <a:sym typeface="+mn-ea"/>
                </a:rPr>
                <a:t>产出近</a:t>
              </a:r>
              <a:r>
                <a:rPr lang="en-US" altLang="zh-CN" sz="2800" b="1" dirty="0">
                  <a:solidFill>
                    <a:srgbClr val="C00000"/>
                  </a:solidFill>
                  <a:latin typeface="微软雅黑" panose="020B0503020204020204" charset="-122"/>
                  <a:ea typeface="微软雅黑" panose="020B0503020204020204" charset="-122"/>
                  <a:sym typeface="+mn-ea"/>
                </a:rPr>
                <a:t>1/4</a:t>
              </a:r>
              <a:r>
                <a:rPr lang="zh-CN" altLang="en-US" sz="2000" b="1" dirty="0">
                  <a:latin typeface="微软雅黑" panose="020B0503020204020204" charset="-122"/>
                  <a:ea typeface="微软雅黑" panose="020B0503020204020204" charset="-122"/>
                  <a:sym typeface="+mn-ea"/>
                </a:rPr>
                <a:t>的地区生产总</a:t>
              </a:r>
              <a:r>
                <a:rPr lang="zh-CN" altLang="en-US" sz="2000" b="1">
                  <a:latin typeface="微软雅黑" panose="020B0503020204020204" charset="-122"/>
                  <a:ea typeface="微软雅黑" panose="020B0503020204020204" charset="-122"/>
                  <a:sym typeface="+mn-ea"/>
                </a:rPr>
                <a:t>值，实际利用约</a:t>
              </a:r>
              <a:r>
                <a:rPr lang="zh-CN" altLang="en-US" sz="2000" b="1" dirty="0">
                  <a:latin typeface="微软雅黑" panose="020B0503020204020204" charset="-122"/>
                  <a:ea typeface="微软雅黑" panose="020B0503020204020204" charset="-122"/>
                  <a:sym typeface="+mn-ea"/>
                </a:rPr>
                <a:t>全</a:t>
              </a:r>
              <a:r>
                <a:rPr lang="zh-CN" altLang="en-US" sz="2000" b="1">
                  <a:latin typeface="微软雅黑" panose="020B0503020204020204" charset="-122"/>
                  <a:ea typeface="微软雅黑" panose="020B0503020204020204" charset="-122"/>
                  <a:sym typeface="+mn-ea"/>
                </a:rPr>
                <a:t>国</a:t>
              </a:r>
              <a:r>
                <a:rPr lang="en-US" altLang="zh-CN" sz="2800" b="1">
                  <a:solidFill>
                    <a:srgbClr val="C00000"/>
                  </a:solidFill>
                  <a:latin typeface="微软雅黑" panose="020B0503020204020204" charset="-122"/>
                  <a:ea typeface="微软雅黑" panose="020B0503020204020204" charset="-122"/>
                  <a:sym typeface="+mn-ea"/>
                </a:rPr>
                <a:t>1/2</a:t>
              </a:r>
              <a:r>
                <a:rPr lang="zh-CN" altLang="en-US" sz="2000" b="1">
                  <a:latin typeface="微软雅黑" panose="020B0503020204020204" charset="-122"/>
                  <a:ea typeface="微软雅黑" panose="020B0503020204020204" charset="-122"/>
                  <a:sym typeface="+mn-ea"/>
                </a:rPr>
                <a:t>的外商投资</a:t>
              </a:r>
              <a:endParaRPr lang="en-US" altLang="zh-CN" sz="2000" b="1" dirty="0">
                <a:latin typeface="微软雅黑" panose="020B0503020204020204" charset="-122"/>
                <a:ea typeface="微软雅黑" panose="020B0503020204020204" charset="-122"/>
                <a:sym typeface="+mn-ea"/>
              </a:endParaRPr>
            </a:p>
            <a:p>
              <a:pPr algn="ctr">
                <a:lnSpc>
                  <a:spcPts val="3200"/>
                </a:lnSpc>
              </a:pPr>
              <a:r>
                <a:rPr lang="zh-CN" altLang="en-US" sz="2000" b="1" dirty="0">
                  <a:latin typeface="微软雅黑" panose="020B0503020204020204" charset="-122"/>
                  <a:ea typeface="微软雅黑" panose="020B0503020204020204" charset="-122"/>
                  <a:sym typeface="+mn-ea"/>
                </a:rPr>
                <a:t>进出口总额约占全</a:t>
              </a:r>
              <a:r>
                <a:rPr lang="zh-CN" altLang="en-US" sz="2000" b="1">
                  <a:latin typeface="微软雅黑" panose="020B0503020204020204" charset="-122"/>
                  <a:ea typeface="微软雅黑" panose="020B0503020204020204" charset="-122"/>
                  <a:sym typeface="+mn-ea"/>
                </a:rPr>
                <a:t>国</a:t>
              </a:r>
              <a:r>
                <a:rPr lang="en-US" altLang="zh-CN" sz="2800" b="1">
                  <a:solidFill>
                    <a:srgbClr val="C00000"/>
                  </a:solidFill>
                  <a:latin typeface="微软雅黑" panose="020B0503020204020204" charset="-122"/>
                  <a:ea typeface="微软雅黑" panose="020B0503020204020204" charset="-122"/>
                  <a:sym typeface="+mn-ea"/>
                </a:rPr>
                <a:t>36%</a:t>
              </a:r>
              <a:r>
                <a:rPr lang="zh-CN" altLang="en-US" sz="2000" b="1">
                  <a:latin typeface="微软雅黑" panose="020B0503020204020204" charset="-122"/>
                  <a:ea typeface="微软雅黑" panose="020B0503020204020204" charset="-122"/>
                  <a:sym typeface="+mn-ea"/>
                </a:rPr>
                <a:t>，专利授权量约</a:t>
              </a:r>
              <a:r>
                <a:rPr lang="zh-CN" altLang="en-US" sz="2000" b="1" dirty="0">
                  <a:latin typeface="微软雅黑" panose="020B0503020204020204" charset="-122"/>
                  <a:ea typeface="微软雅黑" panose="020B0503020204020204" charset="-122"/>
                  <a:sym typeface="+mn-ea"/>
                </a:rPr>
                <a:t>占</a:t>
              </a:r>
              <a:r>
                <a:rPr lang="zh-CN" altLang="en-US" sz="2000" b="1">
                  <a:latin typeface="微软雅黑" panose="020B0503020204020204" charset="-122"/>
                  <a:ea typeface="微软雅黑" panose="020B0503020204020204" charset="-122"/>
                  <a:sym typeface="+mn-ea"/>
                </a:rPr>
                <a:t>全国</a:t>
              </a:r>
              <a:r>
                <a:rPr lang="en-US" altLang="zh-CN" sz="2800" b="1">
                  <a:solidFill>
                    <a:srgbClr val="C00000"/>
                  </a:solidFill>
                  <a:latin typeface="微软雅黑" panose="020B0503020204020204" charset="-122"/>
                  <a:ea typeface="微软雅黑" panose="020B0503020204020204" charset="-122"/>
                  <a:sym typeface="+mn-ea"/>
                </a:rPr>
                <a:t>31%</a:t>
              </a:r>
              <a:endParaRPr lang="zh-CN" altLang="en-US" sz="2800" b="1" dirty="0">
                <a:solidFill>
                  <a:srgbClr val="C00000"/>
                </a:solidFill>
                <a:latin typeface="微软雅黑" panose="020B0503020204020204" charset="-122"/>
                <a:ea typeface="微软雅黑" panose="020B0503020204020204" charset="-122"/>
                <a:sym typeface="+mn-ea"/>
              </a:endParaRPr>
            </a:p>
          </p:txBody>
        </p:sp>
        <p:sp>
          <p:nvSpPr>
            <p:cNvPr id="252" name="TextBox 18"/>
            <p:cNvSpPr txBox="1"/>
            <p:nvPr/>
          </p:nvSpPr>
          <p:spPr>
            <a:xfrm>
              <a:off x="2169550" y="4308865"/>
              <a:ext cx="3268534" cy="398854"/>
            </a:xfrm>
            <a:prstGeom prst="rect">
              <a:avLst/>
            </a:prstGeom>
            <a:noFill/>
          </p:spPr>
          <p:txBody>
            <a:bodyPr wrap="square" rtlCol="0">
              <a:spAutoFit/>
            </a:bodyPr>
            <a:lstStyle/>
            <a:p>
              <a:r>
                <a:rPr lang="en-US" altLang="zh-CN" sz="2000" b="1">
                  <a:latin typeface="华文中宋" panose="02010600040101010101" pitchFamily="2" charset="-122"/>
                  <a:ea typeface="华文中宋" panose="02010600040101010101" pitchFamily="2" charset="-122"/>
                  <a:sym typeface="+mn-ea"/>
                </a:rPr>
                <a:t>GDP</a:t>
              </a:r>
              <a:r>
                <a:rPr lang="zh-CN" altLang="en-US" sz="2000" b="1">
                  <a:latin typeface="华文中宋" panose="02010600040101010101" pitchFamily="2" charset="-122"/>
                  <a:ea typeface="华文中宋" panose="02010600040101010101" pitchFamily="2" charset="-122"/>
                  <a:sym typeface="+mn-ea"/>
                </a:rPr>
                <a:t>：</a:t>
              </a:r>
              <a:r>
                <a:rPr lang="en-US" altLang="zh-CN" sz="2000" b="1">
                  <a:latin typeface="华文中宋" panose="02010600040101010101" pitchFamily="2" charset="-122"/>
                  <a:ea typeface="华文中宋" panose="02010600040101010101" pitchFamily="2" charset="-122"/>
                  <a:sym typeface="+mn-ea"/>
                </a:rPr>
                <a:t>27.61</a:t>
              </a:r>
              <a:r>
                <a:rPr lang="zh-CN" altLang="en-US" sz="2000" b="1">
                  <a:latin typeface="华文中宋" panose="02010600040101010101" pitchFamily="2" charset="-122"/>
                  <a:ea typeface="华文中宋" panose="02010600040101010101" pitchFamily="2" charset="-122"/>
                  <a:sym typeface="+mn-ea"/>
                </a:rPr>
                <a:t>万亿</a:t>
              </a:r>
              <a:r>
                <a:rPr lang="zh-CN" altLang="en-US" sz="2000" b="1" dirty="0">
                  <a:latin typeface="华文中宋" panose="02010600040101010101" pitchFamily="2" charset="-122"/>
                  <a:ea typeface="华文中宋" panose="02010600040101010101" pitchFamily="2" charset="-122"/>
                  <a:sym typeface="+mn-ea"/>
                </a:rPr>
                <a:t>元</a:t>
              </a:r>
              <a:endParaRPr lang="en-US" altLang="zh-CN" sz="2000" b="1" dirty="0">
                <a:latin typeface="华文中宋" panose="02010600040101010101" pitchFamily="2" charset="-122"/>
                <a:ea typeface="华文中宋" panose="02010600040101010101" pitchFamily="2" charset="-122"/>
                <a:sym typeface="+mn-ea"/>
              </a:endParaRPr>
            </a:p>
          </p:txBody>
        </p:sp>
        <p:sp>
          <p:nvSpPr>
            <p:cNvPr id="253" name="TextBox 27"/>
            <p:cNvSpPr txBox="1"/>
            <p:nvPr/>
          </p:nvSpPr>
          <p:spPr>
            <a:xfrm>
              <a:off x="8176048" y="4385113"/>
              <a:ext cx="3305734" cy="398854"/>
            </a:xfrm>
            <a:prstGeom prst="rect">
              <a:avLst/>
            </a:prstGeom>
            <a:noFill/>
          </p:spPr>
          <p:txBody>
            <a:bodyPr wrap="square" rtlCol="0">
              <a:spAutoFit/>
            </a:bodyPr>
            <a:lstStyle/>
            <a:p>
              <a:r>
                <a:rPr lang="zh-CN" altLang="en-US" sz="2000" b="1" dirty="0">
                  <a:latin typeface="华文中宋" panose="02010600040101010101" pitchFamily="2" charset="-122"/>
                  <a:ea typeface="华文中宋" panose="02010600040101010101" pitchFamily="2" charset="-122"/>
                  <a:sym typeface="+mn-ea"/>
                </a:rPr>
                <a:t>进出</a:t>
              </a:r>
              <a:r>
                <a:rPr lang="zh-CN" altLang="en-US" sz="2000" b="1">
                  <a:latin typeface="华文中宋" panose="02010600040101010101" pitchFamily="2" charset="-122"/>
                  <a:ea typeface="华文中宋" panose="02010600040101010101" pitchFamily="2" charset="-122"/>
                  <a:sym typeface="+mn-ea"/>
                </a:rPr>
                <a:t>口：</a:t>
              </a:r>
              <a:r>
                <a:rPr lang="en-US" altLang="zh-CN" sz="2000" b="1">
                  <a:latin typeface="华文中宋" panose="02010600040101010101" pitchFamily="2" charset="-122"/>
                  <a:ea typeface="华文中宋" panose="02010600040101010101" pitchFamily="2" charset="-122"/>
                  <a:sym typeface="+mn-ea"/>
                </a:rPr>
                <a:t>14.11</a:t>
              </a:r>
              <a:r>
                <a:rPr lang="zh-CN" altLang="en-US" sz="2000" b="1">
                  <a:latin typeface="华文中宋" panose="02010600040101010101" pitchFamily="2" charset="-122"/>
                  <a:ea typeface="华文中宋" panose="02010600040101010101" pitchFamily="2" charset="-122"/>
                  <a:sym typeface="+mn-ea"/>
                </a:rPr>
                <a:t>万亿</a:t>
              </a:r>
              <a:r>
                <a:rPr lang="zh-CN" altLang="en-US" sz="2000" b="1" dirty="0">
                  <a:latin typeface="华文中宋" panose="02010600040101010101" pitchFamily="2" charset="-122"/>
                  <a:ea typeface="华文中宋" panose="02010600040101010101" pitchFamily="2" charset="-122"/>
                  <a:sym typeface="+mn-ea"/>
                </a:rPr>
                <a:t>元</a:t>
              </a:r>
              <a:endParaRPr lang="en-US" altLang="zh-CN" sz="2000" b="1" dirty="0">
                <a:latin typeface="华文中宋" panose="02010600040101010101" pitchFamily="2" charset="-122"/>
                <a:ea typeface="华文中宋" panose="02010600040101010101" pitchFamily="2" charset="-122"/>
                <a:sym typeface="+mn-ea"/>
              </a:endParaRPr>
            </a:p>
          </p:txBody>
        </p:sp>
        <p:pic>
          <p:nvPicPr>
            <p:cNvPr id="254" name="Picture 2"/>
            <p:cNvPicPr>
              <a:picLocks noChangeAspect="1" noChangeArrowheads="1"/>
            </p:cNvPicPr>
            <p:nvPr/>
          </p:nvPicPr>
          <p:blipFill>
            <a:blip r:embed="rId3" cstate="print"/>
            <a:srcRect b="74677"/>
            <a:stretch>
              <a:fillRect/>
            </a:stretch>
          </p:blipFill>
          <p:spPr bwMode="auto">
            <a:xfrm>
              <a:off x="1014530" y="4190629"/>
              <a:ext cx="866775" cy="882803"/>
            </a:xfrm>
            <a:prstGeom prst="rect">
              <a:avLst/>
            </a:prstGeom>
            <a:noFill/>
            <a:ln w="9525">
              <a:noFill/>
              <a:miter lim="800000"/>
              <a:headEnd/>
              <a:tailEnd/>
            </a:ln>
            <a:effectLst/>
          </p:spPr>
        </p:pic>
        <p:pic>
          <p:nvPicPr>
            <p:cNvPr id="255" name="Picture 2"/>
            <p:cNvPicPr>
              <a:picLocks noChangeAspect="1" noChangeArrowheads="1"/>
            </p:cNvPicPr>
            <p:nvPr/>
          </p:nvPicPr>
          <p:blipFill>
            <a:blip r:embed="rId3" cstate="print"/>
            <a:srcRect t="50228" b="24241"/>
            <a:stretch>
              <a:fillRect/>
            </a:stretch>
          </p:blipFill>
          <p:spPr bwMode="auto">
            <a:xfrm>
              <a:off x="7050023" y="4187003"/>
              <a:ext cx="866775" cy="890054"/>
            </a:xfrm>
            <a:prstGeom prst="rect">
              <a:avLst/>
            </a:prstGeom>
            <a:noFill/>
            <a:ln w="9525">
              <a:noFill/>
              <a:miter lim="800000"/>
              <a:headEnd/>
              <a:tailEnd/>
            </a:ln>
            <a:effectLst/>
          </p:spPr>
        </p:pic>
        <p:sp>
          <p:nvSpPr>
            <p:cNvPr id="256" name="TextBox 15"/>
            <p:cNvSpPr txBox="1"/>
            <p:nvPr/>
          </p:nvSpPr>
          <p:spPr>
            <a:xfrm>
              <a:off x="8176048" y="5297325"/>
              <a:ext cx="3407023" cy="398854"/>
            </a:xfrm>
            <a:prstGeom prst="rect">
              <a:avLst/>
            </a:prstGeom>
            <a:noFill/>
          </p:spPr>
          <p:txBody>
            <a:bodyPr wrap="square" rtlCol="0">
              <a:spAutoFit/>
            </a:bodyPr>
            <a:lstStyle/>
            <a:p>
              <a:r>
                <a:rPr lang="zh-CN" altLang="en-US" sz="2000" b="1">
                  <a:latin typeface="华文中宋" panose="02010600040101010101" pitchFamily="2" charset="-122"/>
                  <a:ea typeface="华文中宋" panose="02010600040101010101" pitchFamily="2" charset="-122"/>
                  <a:sym typeface="+mn-ea"/>
                </a:rPr>
                <a:t>专利授权量：</a:t>
              </a:r>
              <a:r>
                <a:rPr lang="en-US" altLang="zh-CN" sz="2000" b="1">
                  <a:latin typeface="华文中宋" panose="02010600040101010101" pitchFamily="2" charset="-122"/>
                  <a:ea typeface="华文中宋" panose="02010600040101010101" pitchFamily="2" charset="-122"/>
                  <a:sym typeface="+mn-ea"/>
                </a:rPr>
                <a:t>143.83</a:t>
              </a:r>
              <a:r>
                <a:rPr lang="zh-CN" altLang="en-US" sz="2000" b="1">
                  <a:latin typeface="华文中宋" panose="02010600040101010101" pitchFamily="2" charset="-122"/>
                  <a:ea typeface="华文中宋" panose="02010600040101010101" pitchFamily="2" charset="-122"/>
                  <a:sym typeface="+mn-ea"/>
                </a:rPr>
                <a:t>万件</a:t>
              </a:r>
              <a:endParaRPr lang="en-US" altLang="zh-CN" sz="2000" b="1" dirty="0">
                <a:latin typeface="华文中宋" panose="02010600040101010101" pitchFamily="2" charset="-122"/>
                <a:ea typeface="华文中宋" panose="02010600040101010101" pitchFamily="2" charset="-122"/>
                <a:sym typeface="+mn-ea"/>
              </a:endParaRPr>
            </a:p>
          </p:txBody>
        </p:sp>
        <p:sp>
          <p:nvSpPr>
            <p:cNvPr id="257" name="TextBox 17"/>
            <p:cNvSpPr txBox="1"/>
            <p:nvPr/>
          </p:nvSpPr>
          <p:spPr>
            <a:xfrm>
              <a:off x="8176047" y="6175703"/>
              <a:ext cx="3863863" cy="398854"/>
            </a:xfrm>
            <a:prstGeom prst="rect">
              <a:avLst/>
            </a:prstGeom>
            <a:noFill/>
          </p:spPr>
          <p:txBody>
            <a:bodyPr wrap="square" rtlCol="0">
              <a:spAutoFit/>
            </a:bodyPr>
            <a:lstStyle/>
            <a:p>
              <a:r>
                <a:rPr lang="zh-CN" altLang="en-US" sz="2000" b="1">
                  <a:latin typeface="华文中宋" panose="02010600040101010101" pitchFamily="2" charset="-122"/>
                  <a:ea typeface="华文中宋" panose="02010600040101010101" pitchFamily="2" charset="-122"/>
                  <a:sym typeface="+mn-ea"/>
                </a:rPr>
                <a:t>实际利用外资：</a:t>
              </a:r>
              <a:r>
                <a:rPr lang="en-US" altLang="zh-CN" sz="2000" b="1">
                  <a:latin typeface="华文中宋" panose="02010600040101010101" pitchFamily="2" charset="-122"/>
                  <a:ea typeface="华文中宋" panose="02010600040101010101" pitchFamily="2" charset="-122"/>
                  <a:sym typeface="+mn-ea"/>
                </a:rPr>
                <a:t>890.01</a:t>
              </a:r>
              <a:r>
                <a:rPr lang="zh-CN" altLang="en-US" sz="2000" b="1">
                  <a:latin typeface="华文中宋" panose="02010600040101010101" pitchFamily="2" charset="-122"/>
                  <a:ea typeface="华文中宋" panose="02010600040101010101" pitchFamily="2" charset="-122"/>
                  <a:sym typeface="+mn-ea"/>
                </a:rPr>
                <a:t>亿</a:t>
              </a:r>
              <a:r>
                <a:rPr lang="zh-CN" altLang="en-US" sz="2000" b="1" dirty="0">
                  <a:latin typeface="华文中宋" panose="02010600040101010101" pitchFamily="2" charset="-122"/>
                  <a:ea typeface="华文中宋" panose="02010600040101010101" pitchFamily="2" charset="-122"/>
                  <a:sym typeface="+mn-ea"/>
                </a:rPr>
                <a:t>美元</a:t>
              </a:r>
              <a:endParaRPr lang="en-US" altLang="zh-CN" sz="2000" b="1" dirty="0">
                <a:latin typeface="华文中宋" panose="02010600040101010101" pitchFamily="2" charset="-122"/>
                <a:ea typeface="华文中宋" panose="02010600040101010101" pitchFamily="2" charset="-122"/>
                <a:sym typeface="+mn-ea"/>
              </a:endParaRPr>
            </a:p>
          </p:txBody>
        </p:sp>
        <p:sp>
          <p:nvSpPr>
            <p:cNvPr id="258" name="TextBox 19"/>
            <p:cNvSpPr txBox="1"/>
            <p:nvPr/>
          </p:nvSpPr>
          <p:spPr>
            <a:xfrm>
              <a:off x="2163863" y="5276001"/>
              <a:ext cx="3594190" cy="398854"/>
            </a:xfrm>
            <a:prstGeom prst="rect">
              <a:avLst/>
            </a:prstGeom>
            <a:noFill/>
          </p:spPr>
          <p:txBody>
            <a:bodyPr wrap="square" rtlCol="0">
              <a:spAutoFit/>
            </a:bodyPr>
            <a:lstStyle/>
            <a:p>
              <a:r>
                <a:rPr lang="zh-CN" altLang="en-US" sz="2000" b="1" dirty="0">
                  <a:latin typeface="华文中宋" panose="02010600040101010101" pitchFamily="2" charset="-122"/>
                  <a:ea typeface="华文中宋" panose="02010600040101010101" pitchFamily="2" charset="-122"/>
                  <a:sym typeface="+mn-ea"/>
                </a:rPr>
                <a:t>人均</a:t>
              </a:r>
              <a:r>
                <a:rPr lang="en-US" altLang="zh-CN" sz="2000" b="1">
                  <a:latin typeface="华文中宋" panose="02010600040101010101" pitchFamily="2" charset="-122"/>
                  <a:ea typeface="华文中宋" panose="02010600040101010101" pitchFamily="2" charset="-122"/>
                  <a:sym typeface="+mn-ea"/>
                </a:rPr>
                <a:t>GDP</a:t>
              </a:r>
              <a:r>
                <a:rPr lang="zh-CN" altLang="en-US" sz="2000" b="1">
                  <a:latin typeface="华文中宋" panose="02010600040101010101" pitchFamily="2" charset="-122"/>
                  <a:ea typeface="华文中宋" panose="02010600040101010101" pitchFamily="2" charset="-122"/>
                  <a:sym typeface="+mn-ea"/>
                </a:rPr>
                <a:t>：</a:t>
              </a:r>
              <a:r>
                <a:rPr lang="en-US" altLang="zh-CN" sz="2000" b="1">
                  <a:latin typeface="华文中宋" panose="02010600040101010101" pitchFamily="2" charset="-122"/>
                  <a:ea typeface="华文中宋" panose="02010600040101010101" pitchFamily="2" charset="-122"/>
                  <a:sym typeface="+mn-ea"/>
                </a:rPr>
                <a:t>11.67</a:t>
              </a:r>
              <a:r>
                <a:rPr lang="zh-CN" altLang="en-US" sz="2000" b="1">
                  <a:latin typeface="华文中宋" panose="02010600040101010101" pitchFamily="2" charset="-122"/>
                  <a:ea typeface="华文中宋" panose="02010600040101010101" pitchFamily="2" charset="-122"/>
                  <a:sym typeface="+mn-ea"/>
                </a:rPr>
                <a:t>万</a:t>
              </a:r>
              <a:r>
                <a:rPr lang="zh-CN" altLang="en-US" sz="2000" b="1" dirty="0">
                  <a:latin typeface="华文中宋" panose="02010600040101010101" pitchFamily="2" charset="-122"/>
                  <a:ea typeface="华文中宋" panose="02010600040101010101" pitchFamily="2" charset="-122"/>
                  <a:sym typeface="+mn-ea"/>
                </a:rPr>
                <a:t>元</a:t>
              </a:r>
              <a:endParaRPr lang="en-US" altLang="zh-CN" sz="2000" b="1" dirty="0">
                <a:latin typeface="华文中宋" panose="02010600040101010101" pitchFamily="2" charset="-122"/>
                <a:ea typeface="华文中宋" panose="02010600040101010101" pitchFamily="2" charset="-122"/>
                <a:sym typeface="+mn-ea"/>
              </a:endParaRPr>
            </a:p>
          </p:txBody>
        </p:sp>
        <p:sp>
          <p:nvSpPr>
            <p:cNvPr id="259" name="TextBox 20"/>
            <p:cNvSpPr txBox="1"/>
            <p:nvPr/>
          </p:nvSpPr>
          <p:spPr>
            <a:xfrm>
              <a:off x="2163863" y="6175703"/>
              <a:ext cx="3961397" cy="398854"/>
            </a:xfrm>
            <a:prstGeom prst="rect">
              <a:avLst/>
            </a:prstGeom>
            <a:noFill/>
          </p:spPr>
          <p:txBody>
            <a:bodyPr wrap="square" rtlCol="0">
              <a:spAutoFit/>
            </a:bodyPr>
            <a:lstStyle/>
            <a:p>
              <a:r>
                <a:rPr lang="zh-CN" altLang="en-US" sz="2000" b="1">
                  <a:latin typeface="华文中宋" panose="02010600040101010101" pitchFamily="2" charset="-122"/>
                  <a:ea typeface="华文中宋" panose="02010600040101010101" pitchFamily="2" charset="-122"/>
                  <a:sym typeface="+mn-ea"/>
                </a:rPr>
                <a:t>社会消费品零售总额</a:t>
              </a:r>
              <a:r>
                <a:rPr lang="en-US" altLang="zh-CN" sz="2000" b="1">
                  <a:latin typeface="华文中宋" panose="02010600040101010101" pitchFamily="2" charset="-122"/>
                  <a:ea typeface="华文中宋" panose="02010600040101010101" pitchFamily="2" charset="-122"/>
                  <a:sym typeface="+mn-ea"/>
                </a:rPr>
                <a:t>11.15</a:t>
              </a:r>
              <a:r>
                <a:rPr lang="zh-CN" altLang="en-US" sz="2000" b="1">
                  <a:latin typeface="华文中宋" panose="02010600040101010101" pitchFamily="2" charset="-122"/>
                  <a:ea typeface="华文中宋" panose="02010600040101010101" pitchFamily="2" charset="-122"/>
                  <a:sym typeface="+mn-ea"/>
                </a:rPr>
                <a:t>万亿元</a:t>
              </a:r>
              <a:endParaRPr lang="zh-CN" altLang="en-US" sz="2000" b="1" dirty="0">
                <a:latin typeface="华文中宋" panose="02010600040101010101" pitchFamily="2" charset="-122"/>
                <a:ea typeface="华文中宋" panose="02010600040101010101" pitchFamily="2" charset="-122"/>
                <a:sym typeface="+mn-ea"/>
              </a:endParaRPr>
            </a:p>
          </p:txBody>
        </p:sp>
        <p:pic>
          <p:nvPicPr>
            <p:cNvPr id="260" name="Picture 2"/>
            <p:cNvPicPr>
              <a:picLocks noChangeAspect="1" noChangeArrowheads="1"/>
            </p:cNvPicPr>
            <p:nvPr/>
          </p:nvPicPr>
          <p:blipFill>
            <a:blip r:embed="rId3" cstate="print"/>
            <a:srcRect t="26008" b="49706"/>
            <a:stretch>
              <a:fillRect/>
            </a:stretch>
          </p:blipFill>
          <p:spPr bwMode="auto">
            <a:xfrm>
              <a:off x="1012692" y="5115726"/>
              <a:ext cx="866775" cy="846637"/>
            </a:xfrm>
            <a:prstGeom prst="rect">
              <a:avLst/>
            </a:prstGeom>
            <a:noFill/>
            <a:ln w="9525">
              <a:noFill/>
              <a:miter lim="800000"/>
              <a:headEnd/>
              <a:tailEnd/>
            </a:ln>
            <a:effectLst/>
          </p:spPr>
        </p:pic>
        <p:pic>
          <p:nvPicPr>
            <p:cNvPr id="261" name="Picture 2"/>
            <p:cNvPicPr>
              <a:picLocks noChangeAspect="1" noChangeArrowheads="1"/>
            </p:cNvPicPr>
            <p:nvPr/>
          </p:nvPicPr>
          <p:blipFill>
            <a:blip r:embed="rId3" cstate="print"/>
            <a:srcRect t="75496"/>
            <a:stretch>
              <a:fillRect/>
            </a:stretch>
          </p:blipFill>
          <p:spPr bwMode="auto">
            <a:xfrm>
              <a:off x="7070220" y="5111924"/>
              <a:ext cx="866775" cy="854241"/>
            </a:xfrm>
            <a:prstGeom prst="rect">
              <a:avLst/>
            </a:prstGeom>
            <a:noFill/>
            <a:ln w="9525">
              <a:noFill/>
              <a:miter lim="800000"/>
              <a:headEnd/>
              <a:tailEnd/>
            </a:ln>
            <a:effectLst/>
          </p:spPr>
        </p:pic>
        <p:pic>
          <p:nvPicPr>
            <p:cNvPr id="262" name="Picture 2" descr="https://timgsa.baidu.com/timg?image&amp;quality=80&amp;size=b9999_10000&amp;sec=1572939644916&amp;di=3b28a723581d364e182c92a118287e2d&amp;imgtype=jpg&amp;src=http%3A%2F%2Fimg4.imgtn.bdimg.com%2Fit%2Fu%3D3686774929%2C2453381844%26fm%3D214%26gp%3D0.jpg"/>
            <p:cNvPicPr>
              <a:picLocks noChangeAspect="1" noChangeArrowheads="1"/>
            </p:cNvPicPr>
            <p:nvPr/>
          </p:nvPicPr>
          <p:blipFill>
            <a:blip r:embed="rId4" cstate="print">
              <a:lum bright="-20000" contrast="-40000"/>
            </a:blip>
            <a:srcRect l="58988" t="63076" r="6442" b="21550"/>
            <a:stretch>
              <a:fillRect/>
            </a:stretch>
          </p:blipFill>
          <p:spPr bwMode="auto">
            <a:xfrm>
              <a:off x="7132257" y="6017710"/>
              <a:ext cx="782197" cy="716097"/>
            </a:xfrm>
            <a:prstGeom prst="rect">
              <a:avLst/>
            </a:prstGeom>
            <a:noFill/>
          </p:spPr>
        </p:pic>
        <p:pic>
          <p:nvPicPr>
            <p:cNvPr id="263" name="Picture 8" descr="https://timgsa.baidu.com/timg?image&amp;quality=80&amp;size=b9999_10000&amp;sec=1572940039665&amp;di=0920bbf1d9c5bcb0bd363164866a179e&amp;imgtype=0&amp;src=http%3A%2F%2Fpic197.nipic.com%2Ffile%2F20181214%2F27371505_161200588035_2.jpg"/>
            <p:cNvPicPr>
              <a:picLocks noChangeAspect="1" noChangeArrowheads="1"/>
            </p:cNvPicPr>
            <p:nvPr/>
          </p:nvPicPr>
          <p:blipFill>
            <a:blip r:embed="rId5" cstate="print">
              <a:lum bright="10000" contrast="-40000"/>
            </a:blip>
            <a:srcRect l="75212" t="13888" r="11347" b="70144"/>
            <a:stretch>
              <a:fillRect/>
            </a:stretch>
          </p:blipFill>
          <p:spPr bwMode="auto">
            <a:xfrm>
              <a:off x="1017896" y="5979151"/>
              <a:ext cx="870333" cy="793215"/>
            </a:xfrm>
            <a:prstGeom prst="rect">
              <a:avLst/>
            </a:prstGeom>
            <a:noFill/>
          </p:spPr>
        </p:pic>
      </p:grpSp>
      <p:sp>
        <p:nvSpPr>
          <p:cNvPr id="22" name="文本框 8"/>
          <p:cNvSpPr txBox="1"/>
          <p:nvPr/>
        </p:nvSpPr>
        <p:spPr>
          <a:xfrm>
            <a:off x="581875" y="106554"/>
            <a:ext cx="10820205" cy="583565"/>
          </a:xfrm>
          <a:prstGeom prst="rect">
            <a:avLst/>
          </a:prstGeom>
          <a:noFill/>
        </p:spPr>
        <p:txBody>
          <a:bodyPr wrap="square" rtlCol="0">
            <a:spAutoFit/>
          </a:bodyPr>
          <a:lstStyle/>
          <a:p>
            <a:pPr lvl="0" defTabSz="914400">
              <a:defRPr/>
            </a:pPr>
            <a:r>
              <a:rPr lang="zh-CN" altLang="en-US" sz="3200" b="1" smtClean="0">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强</a:t>
            </a:r>
            <a:r>
              <a:rPr lang="zh-CN" altLang="en-US" sz="3200" b="1">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劲活跃增长极建设取得显著成效</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矩形 2"/>
          <p:cNvSpPr/>
          <p:nvPr/>
        </p:nvSpPr>
        <p:spPr>
          <a:xfrm>
            <a:off x="758560" y="960808"/>
            <a:ext cx="6086481" cy="429895"/>
          </a:xfrm>
          <a:prstGeom prst="rect">
            <a:avLst/>
          </a:prstGeom>
        </p:spPr>
        <p:txBody>
          <a:bodyPr wrap="square">
            <a:spAutoFit/>
          </a:bodyPr>
          <a:lstStyle/>
          <a:p>
            <a:pPr marL="342900" indent="-342900">
              <a:buFont typeface="Wingdings" panose="05000000000000000000" pitchFamily="2" charset="2"/>
              <a:buChar char="n"/>
            </a:pPr>
            <a:r>
              <a:rPr lang="zh-CN" altLang="en-US" sz="2200" b="1">
                <a:solidFill>
                  <a:srgbClr val="C00000"/>
                </a:solidFill>
                <a:latin typeface="微软雅黑" panose="020B0503020204020204" charset="-122"/>
                <a:ea typeface="微软雅黑" panose="020B0503020204020204" charset="-122"/>
              </a:rPr>
              <a:t>全国发展</a:t>
            </a:r>
            <a:r>
              <a:rPr lang="zh-CN" altLang="en-US" sz="2200" b="1" u="sng">
                <a:solidFill>
                  <a:srgbClr val="C00000"/>
                </a:solidFill>
                <a:latin typeface="微软雅黑" panose="020B0503020204020204" charset="-122"/>
                <a:ea typeface="微软雅黑" panose="020B0503020204020204" charset="-122"/>
              </a:rPr>
              <a:t>强劲活跃增长极</a:t>
            </a:r>
            <a:r>
              <a:rPr lang="zh-CN" altLang="en-US" sz="2200" b="1">
                <a:solidFill>
                  <a:srgbClr val="C00000"/>
                </a:solidFill>
                <a:latin typeface="微软雅黑" panose="020B0503020204020204" charset="-122"/>
                <a:ea typeface="微软雅黑" panose="020B0503020204020204" charset="-122"/>
              </a:rPr>
              <a:t>作用进一步显现</a:t>
            </a:r>
            <a:endParaRPr lang="en-US" altLang="zh-CN" sz="2200" b="1" dirty="0">
              <a:solidFill>
                <a:srgbClr val="C00000"/>
              </a:solidFill>
              <a:latin typeface="微软雅黑" panose="020B0503020204020204" charset="-122"/>
              <a:ea typeface="微软雅黑" panose="020B0503020204020204" charset="-122"/>
            </a:endParaRPr>
          </a:p>
        </p:txBody>
      </p:sp>
      <p:sp>
        <p:nvSpPr>
          <p:cNvPr id="24" name="文本框 23"/>
          <p:cNvSpPr txBox="1"/>
          <p:nvPr/>
        </p:nvSpPr>
        <p:spPr>
          <a:xfrm>
            <a:off x="1041741" y="1403490"/>
            <a:ext cx="10598006" cy="1322070"/>
          </a:xfrm>
          <a:prstGeom prst="rect">
            <a:avLst/>
          </a:prstGeom>
          <a:noFill/>
        </p:spPr>
        <p:txBody>
          <a:bodyPr wrap="square" rtlCol="0">
            <a:spAutoFit/>
          </a:bodyPr>
          <a:lstStyle/>
          <a:p>
            <a:pPr algn="just">
              <a:lnSpc>
                <a:spcPts val="3200"/>
              </a:lnSpc>
            </a:pPr>
            <a:r>
              <a:rPr lang="zh-CN" altLang="en-US" sz="2000" b="1">
                <a:latin typeface="微软雅黑" panose="020B0503020204020204" charset="-122"/>
                <a:ea typeface="微软雅黑" panose="020B0503020204020204" charset="-122"/>
              </a:rPr>
              <a:t>长三角一体化上升为国家战略后，一体化发展动能不断释放。</a:t>
            </a:r>
            <a:r>
              <a:rPr lang="zh-CN" altLang="en-US" sz="2000">
                <a:latin typeface="微软雅黑" panose="020B0503020204020204" charset="-122"/>
                <a:ea typeface="微软雅黑" panose="020B0503020204020204" charset="-122"/>
              </a:rPr>
              <a:t>长三角城市群生</a:t>
            </a:r>
            <a:r>
              <a:rPr lang="zh-CN" altLang="en-US" sz="2000" dirty="0">
                <a:latin typeface="微软雅黑" panose="020B0503020204020204" charset="-122"/>
                <a:ea typeface="微软雅黑" panose="020B0503020204020204" charset="-122"/>
              </a:rPr>
              <a:t>产总值占全国比重从</a:t>
            </a:r>
            <a:r>
              <a:rPr lang="en-US" altLang="zh-CN" sz="2000" dirty="0">
                <a:latin typeface="微软雅黑" panose="020B0503020204020204" charset="-122"/>
                <a:ea typeface="微软雅黑" panose="020B0503020204020204" charset="-122"/>
              </a:rPr>
              <a:t>2018</a:t>
            </a:r>
            <a:r>
              <a:rPr lang="zh-CN" altLang="en-US" sz="2000" dirty="0">
                <a:latin typeface="微软雅黑" panose="020B0503020204020204" charset="-122"/>
                <a:ea typeface="微软雅黑" panose="020B0503020204020204" charset="-122"/>
              </a:rPr>
              <a:t>年</a:t>
            </a:r>
            <a:r>
              <a:rPr lang="zh-CN" altLang="en-US" sz="2000">
                <a:latin typeface="微软雅黑" panose="020B0503020204020204" charset="-122"/>
                <a:ea typeface="微软雅黑" panose="020B0503020204020204" charset="-122"/>
              </a:rPr>
              <a:t>的</a:t>
            </a:r>
            <a:r>
              <a:rPr lang="en-US" altLang="zh-CN" sz="2000">
                <a:latin typeface="微软雅黑" panose="020B0503020204020204" charset="-122"/>
                <a:ea typeface="微软雅黑" panose="020B0503020204020204" charset="-122"/>
              </a:rPr>
              <a:t>23%</a:t>
            </a:r>
            <a:r>
              <a:rPr lang="zh-CN" altLang="en-US" sz="2000" dirty="0">
                <a:latin typeface="微软雅黑" panose="020B0503020204020204" charset="-122"/>
                <a:ea typeface="微软雅黑" panose="020B0503020204020204" charset="-122"/>
              </a:rPr>
              <a:t>提</a:t>
            </a:r>
            <a:r>
              <a:rPr lang="zh-CN" altLang="en-US" sz="2000">
                <a:latin typeface="微软雅黑" panose="020B0503020204020204" charset="-122"/>
                <a:ea typeface="微软雅黑" panose="020B0503020204020204" charset="-122"/>
              </a:rPr>
              <a:t>高到</a:t>
            </a:r>
            <a:r>
              <a:rPr lang="en-US" altLang="zh-CN" sz="2000">
                <a:latin typeface="微软雅黑" panose="020B0503020204020204" charset="-122"/>
                <a:ea typeface="微软雅黑" panose="020B0503020204020204" charset="-122"/>
              </a:rPr>
              <a:t>2021</a:t>
            </a:r>
            <a:r>
              <a:rPr lang="zh-CN" altLang="en-US" sz="2000">
                <a:latin typeface="微软雅黑" panose="020B0503020204020204" charset="-122"/>
                <a:ea typeface="微软雅黑" panose="020B0503020204020204" charset="-122"/>
              </a:rPr>
              <a:t>年的</a:t>
            </a:r>
            <a:r>
              <a:rPr lang="en-US" altLang="zh-CN" sz="2000">
                <a:latin typeface="微软雅黑" panose="020B0503020204020204" charset="-122"/>
                <a:ea typeface="微软雅黑" panose="020B0503020204020204" charset="-122"/>
              </a:rPr>
              <a:t>24.14%</a:t>
            </a:r>
            <a:r>
              <a:rPr lang="zh-CN" altLang="en-US" sz="2000">
                <a:latin typeface="微软雅黑" panose="020B0503020204020204" charset="-122"/>
                <a:ea typeface="微软雅黑" panose="020B0503020204020204" charset="-122"/>
              </a:rPr>
              <a:t>；经济增速（</a:t>
            </a:r>
            <a:r>
              <a:rPr lang="en-US" altLang="zh-CN" sz="2000">
                <a:latin typeface="微软雅黑" panose="020B0503020204020204" charset="-122"/>
                <a:ea typeface="微软雅黑" panose="020B0503020204020204" charset="-122"/>
              </a:rPr>
              <a:t>12.81%</a:t>
            </a:r>
            <a:r>
              <a:rPr lang="zh-CN" altLang="en-US" sz="2000">
                <a:latin typeface="微软雅黑" panose="020B0503020204020204" charset="-122"/>
                <a:ea typeface="微软雅黑" panose="020B0503020204020204" charset="-122"/>
              </a:rPr>
              <a:t>）超过了京津冀（</a:t>
            </a:r>
            <a:r>
              <a:rPr lang="en-US" altLang="zh-CN" sz="2000">
                <a:latin typeface="微软雅黑" panose="020B0503020204020204" charset="-122"/>
                <a:ea typeface="微软雅黑" panose="020B0503020204020204" charset="-122"/>
              </a:rPr>
              <a:t>11.38%</a:t>
            </a:r>
            <a:r>
              <a:rPr lang="zh-CN" altLang="en-US" sz="2000">
                <a:latin typeface="微软雅黑" panose="020B0503020204020204" charset="-122"/>
                <a:ea typeface="微软雅黑" panose="020B0503020204020204" charset="-122"/>
              </a:rPr>
              <a:t>）、珠三角（</a:t>
            </a:r>
            <a:r>
              <a:rPr lang="en-US" altLang="zh-CN" sz="2000">
                <a:latin typeface="微软雅黑" panose="020B0503020204020204" charset="-122"/>
                <a:ea typeface="微软雅黑" panose="020B0503020204020204" charset="-122"/>
              </a:rPr>
              <a:t>12.36%</a:t>
            </a:r>
            <a:r>
              <a:rPr lang="zh-CN" altLang="en-US" sz="2000">
                <a:latin typeface="微软雅黑" panose="020B0503020204020204" charset="-122"/>
                <a:ea typeface="微软雅黑" panose="020B0503020204020204" charset="-122"/>
              </a:rPr>
              <a:t>）、成渝（</a:t>
            </a:r>
            <a:r>
              <a:rPr lang="en-US" altLang="zh-CN" sz="2000">
                <a:latin typeface="微软雅黑" panose="020B0503020204020204" charset="-122"/>
                <a:ea typeface="微软雅黑" panose="020B0503020204020204" charset="-122"/>
              </a:rPr>
              <a:t>11.32%</a:t>
            </a:r>
            <a:r>
              <a:rPr lang="zh-CN" altLang="en-US" sz="2000">
                <a:latin typeface="微软雅黑" panose="020B0503020204020204" charset="-122"/>
                <a:ea typeface="微软雅黑" panose="020B0503020204020204" charset="-122"/>
              </a:rPr>
              <a:t>）等其他全国代表性城市群。</a:t>
            </a:r>
            <a:endParaRPr lang="en-US" altLang="zh-CN" sz="2000" dirty="0">
              <a:latin typeface="微软雅黑" panose="020B0503020204020204" charset="-122"/>
              <a:ea typeface="微软雅黑" panose="020B0503020204020204" charset="-122"/>
            </a:endParaRPr>
          </a:p>
        </p:txBody>
      </p:sp>
      <p:sp>
        <p:nvSpPr>
          <p:cNvPr id="25" name="矩形 24"/>
          <p:cNvSpPr/>
          <p:nvPr/>
        </p:nvSpPr>
        <p:spPr>
          <a:xfrm>
            <a:off x="5102977" y="6607955"/>
            <a:ext cx="1778000" cy="275590"/>
          </a:xfrm>
          <a:prstGeom prst="rect">
            <a:avLst/>
          </a:prstGeom>
        </p:spPr>
        <p:txBody>
          <a:bodyPr wrap="none">
            <a:spAutoFit/>
          </a:bodyPr>
          <a:lstStyle/>
          <a:p>
            <a:pPr marL="0" marR="0" lvl="0" indent="0" algn="ctr" defTabSz="1043305" rtl="0" eaLnBrk="1" fontAlgn="auto" latinLnBrk="0" hangingPunct="1">
              <a:lnSpc>
                <a:spcPct val="100000"/>
              </a:lnSpc>
              <a:spcBef>
                <a:spcPts val="0"/>
              </a:spcBef>
              <a:spcAft>
                <a:spcPts val="0"/>
              </a:spcAft>
              <a:buClrTx/>
              <a:buSzTx/>
              <a:buFontTx/>
              <a:buNone/>
              <a:defRPr/>
            </a:pPr>
            <a:r>
              <a:rPr kumimoji="0" lang="zh-CN" altLang="en-US" sz="1200" b="1" i="0" u="none" strike="noStrike" kern="100" cap="none" spc="0" normalizeH="0" baseline="0" noProof="0">
                <a:ln>
                  <a:noFill/>
                </a:ln>
                <a:solidFill>
                  <a:srgbClr val="000000"/>
                </a:solidFill>
                <a:effectLst/>
                <a:uLnTx/>
                <a:uFillTx/>
                <a:latin typeface="+mj-ea"/>
                <a:ea typeface="+mj-ea"/>
                <a:cs typeface="+mj-ea"/>
              </a:rPr>
              <a:t>长三角地区</a:t>
            </a:r>
            <a:r>
              <a:rPr kumimoji="0" lang="en-US" altLang="zh-CN" sz="1200" b="1" i="0" u="none" strike="noStrike" kern="100" cap="none" spc="0" normalizeH="0" baseline="0" noProof="0">
                <a:ln>
                  <a:noFill/>
                </a:ln>
                <a:solidFill>
                  <a:srgbClr val="000000"/>
                </a:solidFill>
                <a:effectLst/>
                <a:uLnTx/>
                <a:uFillTx/>
                <a:latin typeface="+mj-ea"/>
                <a:ea typeface="+mj-ea"/>
                <a:cs typeface="+mj-ea"/>
              </a:rPr>
              <a:t>2021</a:t>
            </a:r>
            <a:r>
              <a:rPr kumimoji="0" lang="zh-CN" altLang="en-US" sz="1200" b="1" i="0" u="none" strike="noStrike" kern="100" cap="none" spc="0" normalizeH="0" baseline="0" noProof="0">
                <a:ln>
                  <a:noFill/>
                </a:ln>
                <a:solidFill>
                  <a:srgbClr val="000000"/>
                </a:solidFill>
                <a:effectLst/>
                <a:uLnTx/>
                <a:uFillTx/>
                <a:latin typeface="+mj-ea"/>
                <a:ea typeface="+mj-ea"/>
                <a:cs typeface="+mj-ea"/>
              </a:rPr>
              <a:t>年数据</a:t>
            </a:r>
            <a:endParaRPr kumimoji="0" lang="en-US" altLang="zh-CN" sz="1200" b="1" i="0" u="none" strike="noStrike" kern="100" cap="none" spc="0" normalizeH="0" baseline="0" noProof="0" dirty="0">
              <a:ln>
                <a:noFill/>
              </a:ln>
              <a:solidFill>
                <a:srgbClr val="000000"/>
              </a:solidFill>
              <a:effectLst/>
              <a:uLnTx/>
              <a:uFillTx/>
              <a:latin typeface="+mj-ea"/>
              <a:ea typeface="+mj-ea"/>
              <a:cs typeface="+mj-ea"/>
            </a:endParaRP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5"/>
          <p:cNvSpPr/>
          <p:nvPr/>
        </p:nvSpPr>
        <p:spPr>
          <a:xfrm>
            <a:off x="2081" y="2"/>
            <a:ext cx="12188156" cy="804372"/>
          </a:xfrm>
          <a:prstGeom prst="rect">
            <a:avLst/>
          </a:prstGeom>
          <a:solidFill>
            <a:srgbClr val="0735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1" tIns="45710" rIns="91421" bIns="45710" numCol="1" spcCol="0" rtlCol="0" fromWordArt="0" anchor="ctr" anchorCtr="0" forceAA="0" compatLnSpc="1">
            <a:noAutofit/>
          </a:bodyPr>
          <a:lstStyle/>
          <a:p>
            <a:pPr algn="ctr" defTabSz="914400">
              <a:defRPr/>
            </a:pPr>
            <a:endParaRPr lang="zh-CN" altLang="en-US">
              <a:solidFill>
                <a:prstClr val="white"/>
              </a:solidFill>
              <a:latin typeface="Century Gothic" panose="020B0502020202020204"/>
              <a:ea typeface="微软雅黑" panose="020B050302020402020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29009" y="909346"/>
            <a:ext cx="2036412" cy="287978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992" y="909346"/>
            <a:ext cx="2036412" cy="2879787"/>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991" y="3905738"/>
            <a:ext cx="2036412" cy="2879787"/>
          </a:xfrm>
          <a:prstGeom prst="rect">
            <a:avLst/>
          </a:prstGeom>
        </p:spPr>
      </p:pic>
      <p:pic>
        <p:nvPicPr>
          <p:cNvPr id="14" name="图片 13"/>
          <p:cNvPicPr>
            <a:picLocks noChangeAspect="1"/>
          </p:cNvPicPr>
          <p:nvPr/>
        </p:nvPicPr>
        <p:blipFill>
          <a:blip r:embed="rId4"/>
          <a:stretch>
            <a:fillRect/>
          </a:stretch>
        </p:blipFill>
        <p:spPr>
          <a:xfrm>
            <a:off x="6816107" y="809540"/>
            <a:ext cx="5111619" cy="5769858"/>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9801" y="3933122"/>
            <a:ext cx="2036411" cy="2879786"/>
          </a:xfrm>
          <a:prstGeom prst="rect">
            <a:avLst/>
          </a:prstGeom>
        </p:spPr>
      </p:pic>
      <p:sp>
        <p:nvSpPr>
          <p:cNvPr id="17" name="文本框 27"/>
          <p:cNvSpPr txBox="1">
            <a:spLocks noChangeArrowheads="1"/>
          </p:cNvSpPr>
          <p:nvPr/>
        </p:nvSpPr>
        <p:spPr bwMode="auto">
          <a:xfrm>
            <a:off x="-100012" y="2299112"/>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合肥</a:t>
            </a:r>
            <a:endParaRPr lang="zh-CN" altLang="en-US" sz="1500" b="1" dirty="0">
              <a:solidFill>
                <a:srgbClr val="FF0000"/>
              </a:solidFill>
            </a:endParaRPr>
          </a:p>
        </p:txBody>
      </p:sp>
      <p:sp>
        <p:nvSpPr>
          <p:cNvPr id="18" name="文本框 27"/>
          <p:cNvSpPr txBox="1">
            <a:spLocks noChangeArrowheads="1"/>
          </p:cNvSpPr>
          <p:nvPr/>
        </p:nvSpPr>
        <p:spPr bwMode="auto">
          <a:xfrm>
            <a:off x="2423930" y="2304550"/>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南京</a:t>
            </a:r>
            <a:endParaRPr lang="zh-CN" altLang="en-US" sz="1500" b="1" dirty="0">
              <a:solidFill>
                <a:srgbClr val="FF0000"/>
              </a:solidFill>
            </a:endParaRPr>
          </a:p>
        </p:txBody>
      </p:sp>
      <p:sp>
        <p:nvSpPr>
          <p:cNvPr id="19" name="文本框 27"/>
          <p:cNvSpPr txBox="1">
            <a:spLocks noChangeArrowheads="1"/>
          </p:cNvSpPr>
          <p:nvPr/>
        </p:nvSpPr>
        <p:spPr bwMode="auto">
          <a:xfrm>
            <a:off x="-155971" y="5184337"/>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杭州</a:t>
            </a:r>
            <a:endParaRPr lang="zh-CN" altLang="en-US" sz="1500" b="1" dirty="0">
              <a:solidFill>
                <a:srgbClr val="FF0000"/>
              </a:solidFill>
            </a:endParaRPr>
          </a:p>
        </p:txBody>
      </p:sp>
      <p:sp>
        <p:nvSpPr>
          <p:cNvPr id="20" name="文本框 27"/>
          <p:cNvSpPr txBox="1">
            <a:spLocks noChangeArrowheads="1"/>
          </p:cNvSpPr>
          <p:nvPr/>
        </p:nvSpPr>
        <p:spPr bwMode="auto">
          <a:xfrm>
            <a:off x="2496425" y="5179297"/>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上海 </a:t>
            </a:r>
            <a:endParaRPr lang="zh-CN" altLang="en-US" sz="1500" b="1" dirty="0">
              <a:solidFill>
                <a:srgbClr val="FF0000"/>
              </a:solidFill>
            </a:endParaRPr>
          </a:p>
        </p:txBody>
      </p:sp>
      <p:sp>
        <p:nvSpPr>
          <p:cNvPr id="21" name="文本框 27"/>
          <p:cNvSpPr txBox="1">
            <a:spLocks noChangeArrowheads="1"/>
          </p:cNvSpPr>
          <p:nvPr/>
        </p:nvSpPr>
        <p:spPr bwMode="auto">
          <a:xfrm>
            <a:off x="5880174" y="3940431"/>
            <a:ext cx="1238856" cy="330835"/>
          </a:xfrm>
          <a:prstGeom prst="rect">
            <a:avLst/>
          </a:prstGeom>
          <a:noFill/>
          <a:ln>
            <a:noFill/>
          </a:ln>
        </p:spPr>
        <p:txBody>
          <a:bodyPr wrap="square"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长三角</a:t>
            </a:r>
            <a:endParaRPr lang="zh-CN" altLang="en-US" sz="1500" b="1" dirty="0">
              <a:solidFill>
                <a:srgbClr val="FF0000"/>
              </a:solidFill>
            </a:endParaRPr>
          </a:p>
        </p:txBody>
      </p:sp>
      <p:sp>
        <p:nvSpPr>
          <p:cNvPr id="15" name="文本框 4"/>
          <p:cNvSpPr txBox="1"/>
          <p:nvPr/>
        </p:nvSpPr>
        <p:spPr>
          <a:xfrm>
            <a:off x="392175" y="93399"/>
            <a:ext cx="10599620" cy="583565"/>
          </a:xfrm>
          <a:prstGeom prst="rect">
            <a:avLst/>
          </a:prstGeom>
          <a:noFill/>
        </p:spPr>
        <p:txBody>
          <a:bodyPr wrap="square" rtlCol="0">
            <a:spAutoFit/>
          </a:bodyPr>
          <a:lstStyle/>
          <a:p>
            <a:pPr defTabSz="914400">
              <a:defRPr/>
            </a:pPr>
            <a:r>
              <a:rPr lang="zh-CN" altLang="en-US" sz="3200" b="1" dirty="0">
                <a:solidFill>
                  <a:srgbClr val="FFFFFF"/>
                </a:solidFill>
                <a:latin typeface="Arial" panose="020B0604020202020204"/>
                <a:ea typeface="微软雅黑" panose="020B0503020204020204" charset="-122"/>
                <a:sym typeface="+mn-ea"/>
              </a:rPr>
              <a:t>高水平</a:t>
            </a:r>
            <a:r>
              <a:rPr lang="zh-CN" altLang="en-US" sz="3200" b="1">
                <a:solidFill>
                  <a:srgbClr val="FFFFFF"/>
                </a:solidFill>
                <a:latin typeface="Arial" panose="020B0604020202020204"/>
                <a:ea typeface="微软雅黑" panose="020B0503020204020204" charset="-122"/>
                <a:sym typeface="+mn-ea"/>
              </a:rPr>
              <a:t>开</a:t>
            </a:r>
            <a:r>
              <a:rPr lang="zh-CN" altLang="en-US" sz="3200" b="1" smtClean="0">
                <a:solidFill>
                  <a:srgbClr val="FFFFFF"/>
                </a:solidFill>
                <a:latin typeface="Arial" panose="020B0604020202020204"/>
                <a:ea typeface="微软雅黑" panose="020B0503020204020204" charset="-122"/>
                <a:sym typeface="+mn-ea"/>
              </a:rPr>
              <a:t>放</a:t>
            </a:r>
            <a:r>
              <a:rPr lang="zh-CN" altLang="en-US" sz="3200" b="1" smtClean="0">
                <a:solidFill>
                  <a:srgbClr val="FFFFFF"/>
                </a:solidFill>
                <a:latin typeface="Arial" panose="020B0604020202020204"/>
                <a:ea typeface="微软雅黑" panose="020B0503020204020204" charset="-122"/>
              </a:rPr>
              <a:t>：空</a:t>
            </a:r>
            <a:r>
              <a:rPr lang="zh-CN" altLang="en-US" sz="3200" b="1">
                <a:solidFill>
                  <a:srgbClr val="FFFFFF"/>
                </a:solidFill>
                <a:latin typeface="Arial" panose="020B0604020202020204"/>
                <a:ea typeface="微软雅黑" panose="020B0503020204020204" charset="-122"/>
              </a:rPr>
              <a:t>间结</a:t>
            </a:r>
            <a:r>
              <a:rPr lang="zh-CN" altLang="en-US" sz="3200" b="1" smtClean="0">
                <a:solidFill>
                  <a:srgbClr val="FFFFFF"/>
                </a:solidFill>
                <a:latin typeface="Arial" panose="020B0604020202020204"/>
                <a:ea typeface="微软雅黑" panose="020B0503020204020204" charset="-122"/>
              </a:rPr>
              <a:t>构网络</a:t>
            </a:r>
            <a:endParaRPr lang="zh-CN" altLang="en-US" sz="3200" b="1" dirty="0">
              <a:solidFill>
                <a:srgbClr val="FFFFFF"/>
              </a:solidFill>
              <a:latin typeface="Arial" panose="020B0604020202020204"/>
              <a:ea typeface="微软雅黑" panose="020B0503020204020204" charset="-122"/>
              <a:sym typeface="+mn-ea"/>
            </a:endParaRPr>
          </a:p>
        </p:txBody>
      </p:sp>
      <p:pic>
        <p:nvPicPr>
          <p:cNvPr id="16" name="图片 15"/>
          <p:cNvPicPr>
            <a:picLocks noChangeAspect="1"/>
          </p:cNvPicPr>
          <p:nvPr/>
        </p:nvPicPr>
        <p:blipFill>
          <a:blip r:embed="rId6"/>
          <a:stretch>
            <a:fillRect/>
          </a:stretch>
        </p:blipFill>
        <p:spPr>
          <a:xfrm>
            <a:off x="11407336" y="23068"/>
            <a:ext cx="719867" cy="71960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r="78987"/>
          <a:stretch>
            <a:fillRect/>
          </a:stretch>
        </p:blipFill>
        <p:spPr>
          <a:xfrm>
            <a:off x="10655039" y="23122"/>
            <a:ext cx="752217" cy="7196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9" name="组合 27"/>
          <p:cNvGrpSpPr/>
          <p:nvPr/>
        </p:nvGrpSpPr>
        <p:grpSpPr bwMode="auto">
          <a:xfrm>
            <a:off x="3936318" y="1053335"/>
            <a:ext cx="2366337" cy="2354910"/>
            <a:chOff x="5488394" y="801688"/>
            <a:chExt cx="2097087" cy="2225068"/>
          </a:xfrm>
        </p:grpSpPr>
        <p:pic>
          <p:nvPicPr>
            <p:cNvPr id="62504" name="图片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488394" y="801688"/>
              <a:ext cx="2097087" cy="1885950"/>
            </a:xfrm>
            <a:prstGeom prst="rect">
              <a:avLst/>
            </a:prstGeom>
            <a:noFill/>
            <a:ln>
              <a:noFill/>
            </a:ln>
          </p:spPr>
        </p:pic>
        <p:sp>
          <p:nvSpPr>
            <p:cNvPr id="62505" name="文本框 10"/>
            <p:cNvSpPr txBox="1">
              <a:spLocks noChangeArrowheads="1"/>
            </p:cNvSpPr>
            <p:nvPr/>
          </p:nvSpPr>
          <p:spPr bwMode="auto">
            <a:xfrm>
              <a:off x="6322979" y="2722562"/>
              <a:ext cx="1079501" cy="304194"/>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eaLnBrk="1" hangingPunct="1">
                <a:buFont typeface="Arial" panose="020B0604020202020204" pitchFamily="34" charset="0"/>
                <a:buNone/>
              </a:pPr>
              <a:r>
                <a:rPr lang="zh-CN" altLang="en-US" sz="1500" b="1" dirty="0">
                  <a:solidFill>
                    <a:srgbClr val="FF0000"/>
                  </a:solidFill>
                </a:rPr>
                <a:t>杭州</a:t>
              </a:r>
              <a:endParaRPr lang="zh-CN" altLang="en-US" sz="1500" b="1" dirty="0">
                <a:solidFill>
                  <a:srgbClr val="FF0000"/>
                </a:solidFill>
              </a:endParaRPr>
            </a:p>
          </p:txBody>
        </p:sp>
        <p:cxnSp>
          <p:nvCxnSpPr>
            <p:cNvPr id="62506" name="肘形连接符 25"/>
            <p:cNvCxnSpPr>
              <a:cxnSpLocks noChangeShapeType="1"/>
            </p:cNvCxnSpPr>
            <p:nvPr/>
          </p:nvCxnSpPr>
          <p:spPr bwMode="auto">
            <a:xfrm rot="16200000" flipH="1">
              <a:off x="6365853" y="1747836"/>
              <a:ext cx="628651" cy="571501"/>
            </a:xfrm>
            <a:prstGeom prst="bentConnector3">
              <a:avLst>
                <a:gd name="adj1" fmla="val 50000"/>
              </a:avLst>
            </a:prstGeom>
            <a:noFill/>
            <a:ln w="9525">
              <a:solidFill>
                <a:schemeClr val="tx1"/>
              </a:solidFill>
              <a:prstDash val="lgDash"/>
              <a:round/>
            </a:ln>
          </p:spPr>
        </p:cxnSp>
        <p:sp>
          <p:nvSpPr>
            <p:cNvPr id="62507" name="文本框 40"/>
            <p:cNvSpPr txBox="1">
              <a:spLocks noChangeArrowheads="1"/>
            </p:cNvSpPr>
            <p:nvPr/>
          </p:nvSpPr>
          <p:spPr bwMode="auto">
            <a:xfrm>
              <a:off x="6594456" y="2287588"/>
              <a:ext cx="793750" cy="304194"/>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r>
                <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rPr>
                <a:t>杭州</a:t>
              </a:r>
              <a:endPar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grpSp>
      <p:grpSp>
        <p:nvGrpSpPr>
          <p:cNvPr id="2" name="组合 1"/>
          <p:cNvGrpSpPr/>
          <p:nvPr/>
        </p:nvGrpSpPr>
        <p:grpSpPr>
          <a:xfrm>
            <a:off x="2081" y="909346"/>
            <a:ext cx="2309440" cy="2564146"/>
            <a:chOff x="163042" y="4078997"/>
            <a:chExt cx="2329150" cy="2801886"/>
          </a:xfrm>
        </p:grpSpPr>
        <p:pic>
          <p:nvPicPr>
            <p:cNvPr id="62496"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42" y="4078997"/>
              <a:ext cx="2329150" cy="2266924"/>
            </a:xfrm>
            <a:prstGeom prst="rect">
              <a:avLst/>
            </a:prstGeom>
            <a:noFill/>
            <a:ln>
              <a:noFill/>
            </a:ln>
          </p:spPr>
        </p:pic>
        <p:sp>
          <p:nvSpPr>
            <p:cNvPr id="62497" name="文本框 14"/>
            <p:cNvSpPr txBox="1">
              <a:spLocks noChangeArrowheads="1"/>
            </p:cNvSpPr>
            <p:nvPr/>
          </p:nvSpPr>
          <p:spPr bwMode="auto">
            <a:xfrm>
              <a:off x="1048590" y="6529088"/>
              <a:ext cx="1220116" cy="351795"/>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eaLnBrk="1" hangingPunct="1">
                <a:buFont typeface="Arial" panose="020B0604020202020204" pitchFamily="34" charset="0"/>
                <a:buNone/>
              </a:pPr>
              <a:r>
                <a:rPr lang="zh-CN" altLang="en-US" sz="1500" b="1" dirty="0">
                  <a:solidFill>
                    <a:srgbClr val="FF0000"/>
                  </a:solidFill>
                </a:rPr>
                <a:t>合肥</a:t>
              </a:r>
              <a:endParaRPr lang="zh-CN" altLang="en-US" sz="1500" b="1" dirty="0">
                <a:solidFill>
                  <a:srgbClr val="FF0000"/>
                </a:solidFill>
              </a:endParaRPr>
            </a:p>
          </p:txBody>
        </p:sp>
        <p:cxnSp>
          <p:nvCxnSpPr>
            <p:cNvPr id="62498" name="肘形连接符 50"/>
            <p:cNvCxnSpPr>
              <a:cxnSpLocks noChangeShapeType="1"/>
            </p:cNvCxnSpPr>
            <p:nvPr/>
          </p:nvCxnSpPr>
          <p:spPr bwMode="auto">
            <a:xfrm rot="16200000" flipH="1">
              <a:off x="1300099" y="5334226"/>
              <a:ext cx="914650" cy="387380"/>
            </a:xfrm>
            <a:prstGeom prst="bentConnector3">
              <a:avLst>
                <a:gd name="adj1" fmla="val 50000"/>
              </a:avLst>
            </a:prstGeom>
            <a:noFill/>
            <a:ln w="9525">
              <a:solidFill>
                <a:schemeClr val="tx1"/>
              </a:solidFill>
              <a:prstDash val="lgDash"/>
              <a:round/>
            </a:ln>
          </p:spPr>
        </p:cxnSp>
        <p:sp>
          <p:nvSpPr>
            <p:cNvPr id="62499" name="文本框 51"/>
            <p:cNvSpPr txBox="1">
              <a:spLocks noChangeArrowheads="1"/>
            </p:cNvSpPr>
            <p:nvPr/>
          </p:nvSpPr>
          <p:spPr bwMode="auto">
            <a:xfrm>
              <a:off x="1556948" y="5949334"/>
              <a:ext cx="895827" cy="351795"/>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r>
                <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rPr>
                <a:t>合肥</a:t>
              </a:r>
              <a:endPar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grpSp>
      <p:sp>
        <p:nvSpPr>
          <p:cNvPr id="57" name="矩形 25"/>
          <p:cNvSpPr/>
          <p:nvPr/>
        </p:nvSpPr>
        <p:spPr>
          <a:xfrm>
            <a:off x="2081" y="2"/>
            <a:ext cx="12188156" cy="804372"/>
          </a:xfrm>
          <a:prstGeom prst="rect">
            <a:avLst/>
          </a:prstGeom>
          <a:solidFill>
            <a:srgbClr val="0735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1" tIns="45710" rIns="91421" bIns="45710" numCol="1" spcCol="0" rtlCol="0" fromWordArt="0" anchor="ctr" anchorCtr="0" forceAA="0" compatLnSpc="1">
            <a:noAutofit/>
          </a:bodyPr>
          <a:lstStyle/>
          <a:p>
            <a:pPr algn="ctr" defTabSz="914400">
              <a:defRPr/>
            </a:pPr>
            <a:endParaRPr lang="zh-CN" altLang="en-US">
              <a:solidFill>
                <a:prstClr val="white"/>
              </a:solidFill>
              <a:latin typeface="Century Gothic" panose="020B0502020202020204"/>
              <a:ea typeface="微软雅黑" panose="020B0503020204020204" charset="-122"/>
            </a:endParaRPr>
          </a:p>
        </p:txBody>
      </p:sp>
      <p:grpSp>
        <p:nvGrpSpPr>
          <p:cNvPr id="62468" name="组合 23"/>
          <p:cNvGrpSpPr/>
          <p:nvPr/>
        </p:nvGrpSpPr>
        <p:grpSpPr bwMode="auto">
          <a:xfrm>
            <a:off x="2208446" y="1053335"/>
            <a:ext cx="2146006" cy="2353230"/>
            <a:chOff x="4291361" y="823913"/>
            <a:chExt cx="1901826" cy="2223481"/>
          </a:xfrm>
        </p:grpSpPr>
        <p:pic>
          <p:nvPicPr>
            <p:cNvPr id="62508"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361" y="823913"/>
              <a:ext cx="1577975" cy="1839912"/>
            </a:xfrm>
            <a:prstGeom prst="rect">
              <a:avLst/>
            </a:prstGeom>
            <a:noFill/>
            <a:ln>
              <a:noFill/>
            </a:ln>
          </p:spPr>
        </p:pic>
        <p:sp>
          <p:nvSpPr>
            <p:cNvPr id="62509" name="文本框 8"/>
            <p:cNvSpPr txBox="1">
              <a:spLocks noChangeArrowheads="1"/>
            </p:cNvSpPr>
            <p:nvPr/>
          </p:nvSpPr>
          <p:spPr bwMode="auto">
            <a:xfrm>
              <a:off x="4984494" y="2743200"/>
              <a:ext cx="1081087" cy="304194"/>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eaLnBrk="1" hangingPunct="1">
                <a:buFont typeface="Arial" panose="020B0604020202020204" pitchFamily="34" charset="0"/>
                <a:buNone/>
              </a:pPr>
              <a:r>
                <a:rPr lang="zh-CN" altLang="en-US" sz="1500" b="1" dirty="0">
                  <a:solidFill>
                    <a:srgbClr val="FF0000"/>
                  </a:solidFill>
                </a:rPr>
                <a:t>南京</a:t>
              </a:r>
              <a:endParaRPr lang="zh-CN" altLang="en-US" sz="1500" b="1" dirty="0">
                <a:solidFill>
                  <a:srgbClr val="FF0000"/>
                </a:solidFill>
              </a:endParaRPr>
            </a:p>
          </p:txBody>
        </p:sp>
        <p:cxnSp>
          <p:nvCxnSpPr>
            <p:cNvPr id="62510" name="肘形连接符 21"/>
            <p:cNvCxnSpPr>
              <a:cxnSpLocks noChangeShapeType="1"/>
            </p:cNvCxnSpPr>
            <p:nvPr/>
          </p:nvCxnSpPr>
          <p:spPr bwMode="auto">
            <a:xfrm rot="16200000" flipH="1">
              <a:off x="5292219" y="1652190"/>
              <a:ext cx="704057" cy="604837"/>
            </a:xfrm>
            <a:prstGeom prst="bentConnector3">
              <a:avLst>
                <a:gd name="adj1" fmla="val 50000"/>
              </a:avLst>
            </a:prstGeom>
            <a:noFill/>
            <a:ln w="9525">
              <a:solidFill>
                <a:schemeClr val="tx1"/>
              </a:solidFill>
              <a:prstDash val="lgDash"/>
              <a:round/>
            </a:ln>
          </p:spPr>
        </p:cxnSp>
        <p:sp>
          <p:nvSpPr>
            <p:cNvPr id="62511" name="文本框 36"/>
            <p:cNvSpPr txBox="1">
              <a:spLocks noChangeArrowheads="1"/>
            </p:cNvSpPr>
            <p:nvPr/>
          </p:nvSpPr>
          <p:spPr bwMode="auto">
            <a:xfrm>
              <a:off x="5401024" y="2301875"/>
              <a:ext cx="792163" cy="304194"/>
            </a:xfrm>
            <a:prstGeom prst="rect">
              <a:avLst/>
            </a:prstGeom>
            <a:noFill/>
            <a:ln>
              <a:noFill/>
            </a:ln>
          </p:spPr>
          <p:txBody>
            <a:bodyPr>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r>
                <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rPr>
                <a:t>南京市</a:t>
              </a:r>
              <a:endParaRPr lang="zh-CN" altLang="en-US" sz="15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grpSp>
      <p:pic>
        <p:nvPicPr>
          <p:cNvPr id="61" name="图片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1849" y="4045720"/>
            <a:ext cx="1848323" cy="1407953"/>
          </a:xfrm>
          <a:prstGeom prst="rect">
            <a:avLst/>
          </a:prstGeom>
          <a:noFill/>
          <a:ln>
            <a:noFill/>
          </a:ln>
        </p:spPr>
      </p:pic>
      <p:sp>
        <p:nvSpPr>
          <p:cNvPr id="62" name="文本框 11"/>
          <p:cNvSpPr txBox="1">
            <a:spLocks noChangeArrowheads="1"/>
          </p:cNvSpPr>
          <p:nvPr/>
        </p:nvSpPr>
        <p:spPr bwMode="auto">
          <a:xfrm>
            <a:off x="10703817" y="5778967"/>
            <a:ext cx="1219891"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a:solidFill>
                  <a:srgbClr val="FF0000"/>
                </a:solidFill>
              </a:rPr>
              <a:t>杭州</a:t>
            </a:r>
            <a:endParaRPr lang="zh-CN" altLang="en-US" sz="1500" b="1">
              <a:solidFill>
                <a:srgbClr val="FF0000"/>
              </a:solidFill>
            </a:endParaRPr>
          </a:p>
        </p:txBody>
      </p:sp>
      <p:pic>
        <p:nvPicPr>
          <p:cNvPr id="63" name="图片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4004" y="4116893"/>
            <a:ext cx="2062384" cy="1407953"/>
          </a:xfrm>
          <a:prstGeom prst="rect">
            <a:avLst/>
          </a:prstGeom>
          <a:noFill/>
          <a:ln>
            <a:noFill/>
          </a:ln>
        </p:spPr>
      </p:pic>
      <p:sp>
        <p:nvSpPr>
          <p:cNvPr id="64" name="文本框 23"/>
          <p:cNvSpPr txBox="1">
            <a:spLocks noChangeArrowheads="1"/>
          </p:cNvSpPr>
          <p:nvPr/>
        </p:nvSpPr>
        <p:spPr bwMode="auto">
          <a:xfrm>
            <a:off x="9069357" y="5791733"/>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南京</a:t>
            </a:r>
            <a:endParaRPr lang="zh-CN" altLang="en-US" sz="1500" b="1" dirty="0">
              <a:solidFill>
                <a:srgbClr val="FF0000"/>
              </a:solidFill>
            </a:endParaRPr>
          </a:p>
        </p:txBody>
      </p:sp>
      <p:pic>
        <p:nvPicPr>
          <p:cNvPr id="65" name="图片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8153" y="4079054"/>
            <a:ext cx="1987351" cy="1407953"/>
          </a:xfrm>
          <a:prstGeom prst="rect">
            <a:avLst/>
          </a:prstGeom>
          <a:noFill/>
          <a:ln>
            <a:noFill/>
          </a:ln>
        </p:spPr>
      </p:pic>
      <p:sp>
        <p:nvSpPr>
          <p:cNvPr id="66" name="文本框 27"/>
          <p:cNvSpPr txBox="1">
            <a:spLocks noChangeArrowheads="1"/>
          </p:cNvSpPr>
          <p:nvPr/>
        </p:nvSpPr>
        <p:spPr bwMode="auto">
          <a:xfrm>
            <a:off x="7139334" y="5807147"/>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合肥</a:t>
            </a:r>
            <a:endParaRPr lang="zh-CN" altLang="en-US" sz="1500" b="1" dirty="0">
              <a:solidFill>
                <a:srgbClr val="FF0000"/>
              </a:solidFill>
            </a:endParaRPr>
          </a:p>
        </p:txBody>
      </p:sp>
      <p:sp>
        <p:nvSpPr>
          <p:cNvPr id="67" name="文本框 11"/>
          <p:cNvSpPr txBox="1">
            <a:spLocks noChangeArrowheads="1"/>
          </p:cNvSpPr>
          <p:nvPr/>
        </p:nvSpPr>
        <p:spPr bwMode="auto">
          <a:xfrm>
            <a:off x="2681397" y="5832289"/>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杭州</a:t>
            </a:r>
            <a:endParaRPr lang="zh-CN" altLang="en-US" sz="1500" b="1" dirty="0">
              <a:solidFill>
                <a:srgbClr val="FF0000"/>
              </a:solidFill>
            </a:endParaRPr>
          </a:p>
        </p:txBody>
      </p:sp>
      <p:sp>
        <p:nvSpPr>
          <p:cNvPr id="68" name="文本框 23"/>
          <p:cNvSpPr txBox="1">
            <a:spLocks noChangeArrowheads="1"/>
          </p:cNvSpPr>
          <p:nvPr/>
        </p:nvSpPr>
        <p:spPr bwMode="auto">
          <a:xfrm>
            <a:off x="4704734" y="5807147"/>
            <a:ext cx="1219890"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a:solidFill>
                  <a:srgbClr val="FF0000"/>
                </a:solidFill>
              </a:rPr>
              <a:t>南京</a:t>
            </a:r>
            <a:endParaRPr lang="zh-CN" altLang="en-US" sz="1500" b="1">
              <a:solidFill>
                <a:srgbClr val="FF0000"/>
              </a:solidFill>
            </a:endParaRPr>
          </a:p>
        </p:txBody>
      </p:sp>
      <p:sp>
        <p:nvSpPr>
          <p:cNvPr id="69" name="文本框 27"/>
          <p:cNvSpPr txBox="1">
            <a:spLocks noChangeArrowheads="1"/>
          </p:cNvSpPr>
          <p:nvPr/>
        </p:nvSpPr>
        <p:spPr bwMode="auto">
          <a:xfrm>
            <a:off x="449562" y="5832289"/>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合肥</a:t>
            </a:r>
            <a:endParaRPr lang="zh-CN" altLang="en-US" sz="1500" b="1" dirty="0">
              <a:solidFill>
                <a:srgbClr val="FF0000"/>
              </a:solidFill>
            </a:endParaRPr>
          </a:p>
        </p:txBody>
      </p:sp>
      <p:pic>
        <p:nvPicPr>
          <p:cNvPr id="70" name="图片 3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6452" y="4116893"/>
            <a:ext cx="1875516" cy="1407954"/>
          </a:xfrm>
          <a:prstGeom prst="rect">
            <a:avLst/>
          </a:prstGeom>
          <a:noFill/>
          <a:ln>
            <a:noFill/>
          </a:ln>
        </p:spPr>
      </p:pic>
      <p:pic>
        <p:nvPicPr>
          <p:cNvPr id="71" name="图片 4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0308" y="4116892"/>
            <a:ext cx="1985242" cy="1407954"/>
          </a:xfrm>
          <a:prstGeom prst="rect">
            <a:avLst/>
          </a:prstGeom>
          <a:noFill/>
          <a:ln>
            <a:noFill/>
          </a:ln>
        </p:spPr>
      </p:pic>
      <p:pic>
        <p:nvPicPr>
          <p:cNvPr id="72" name="图片 4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6" y="4116893"/>
            <a:ext cx="2047335" cy="1407955"/>
          </a:xfrm>
          <a:prstGeom prst="rect">
            <a:avLst/>
          </a:prstGeom>
          <a:noFill/>
          <a:ln>
            <a:noFill/>
          </a:ln>
        </p:spPr>
      </p:pic>
      <p:sp>
        <p:nvSpPr>
          <p:cNvPr id="73" name="文本框 11"/>
          <p:cNvSpPr txBox="1">
            <a:spLocks noChangeArrowheads="1"/>
          </p:cNvSpPr>
          <p:nvPr/>
        </p:nvSpPr>
        <p:spPr bwMode="auto">
          <a:xfrm>
            <a:off x="10415839" y="3019271"/>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杭州</a:t>
            </a:r>
            <a:endParaRPr lang="zh-CN" altLang="en-US" sz="1500" b="1" dirty="0">
              <a:solidFill>
                <a:srgbClr val="FF0000"/>
              </a:solidFill>
            </a:endParaRPr>
          </a:p>
        </p:txBody>
      </p:sp>
      <p:sp>
        <p:nvSpPr>
          <p:cNvPr id="74" name="文本框 23"/>
          <p:cNvSpPr txBox="1">
            <a:spLocks noChangeArrowheads="1"/>
          </p:cNvSpPr>
          <p:nvPr/>
        </p:nvSpPr>
        <p:spPr bwMode="auto">
          <a:xfrm>
            <a:off x="8716993" y="3024497"/>
            <a:ext cx="1219890"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南京</a:t>
            </a:r>
            <a:endParaRPr lang="zh-CN" altLang="en-US" sz="1500" b="1" dirty="0">
              <a:solidFill>
                <a:srgbClr val="FF0000"/>
              </a:solidFill>
            </a:endParaRPr>
          </a:p>
        </p:txBody>
      </p:sp>
      <p:sp>
        <p:nvSpPr>
          <p:cNvPr id="75" name="文本框 27"/>
          <p:cNvSpPr txBox="1">
            <a:spLocks noChangeArrowheads="1"/>
          </p:cNvSpPr>
          <p:nvPr/>
        </p:nvSpPr>
        <p:spPr bwMode="auto">
          <a:xfrm>
            <a:off x="6530285" y="3047174"/>
            <a:ext cx="1218098" cy="330835"/>
          </a:xfrm>
          <a:prstGeom prst="rect">
            <a:avLst/>
          </a:prstGeom>
          <a:noFill/>
          <a:ln>
            <a:noFill/>
          </a:ln>
        </p:spPr>
        <p:txBody>
          <a:bodyPr lIns="100761" tIns="50381" rIns="100761" bIns="50381">
            <a:spAutoFit/>
          </a:bodyPr>
          <a:lstStyle>
            <a:lvl1pPr>
              <a:defRPr sz="2400">
                <a:solidFill>
                  <a:schemeClr val="tx1"/>
                </a:solidFill>
                <a:latin typeface="Times New Roman" panose="02020603050405020304" pitchFamily="18" charset="0"/>
                <a:ea typeface="MS PGothic" panose="020B0600070205080204" charset="-128"/>
                <a:cs typeface="MS PGothic" panose="020B0600070205080204" charset="-128"/>
              </a:defRPr>
            </a:lvl1pPr>
            <a:lvl2pPr marL="742950" indent="-285750">
              <a:defRPr sz="2400">
                <a:solidFill>
                  <a:schemeClr val="tx1"/>
                </a:solidFill>
                <a:latin typeface="Times New Roman" panose="02020603050405020304" pitchFamily="18" charset="0"/>
                <a:ea typeface="MS PGothic" panose="020B0600070205080204" charset="-128"/>
              </a:defRPr>
            </a:lvl2pPr>
            <a:lvl3pPr marL="1143000" indent="-228600">
              <a:defRPr sz="2400">
                <a:solidFill>
                  <a:schemeClr val="tx1"/>
                </a:solidFill>
                <a:latin typeface="Times New Roman" panose="02020603050405020304" pitchFamily="18" charset="0"/>
                <a:ea typeface="MS PGothic" panose="020B0600070205080204" charset="-128"/>
              </a:defRPr>
            </a:lvl3pPr>
            <a:lvl4pPr marL="1600200" indent="-228600">
              <a:defRPr sz="2400">
                <a:solidFill>
                  <a:schemeClr val="tx1"/>
                </a:solidFill>
                <a:latin typeface="Times New Roman" panose="02020603050405020304" pitchFamily="18" charset="0"/>
                <a:ea typeface="MS PGothic" panose="020B0600070205080204" charset="-128"/>
              </a:defRPr>
            </a:lvl4pPr>
            <a:lvl5pPr marL="2057400" indent="-228600">
              <a:defRPr sz="2400">
                <a:solidFill>
                  <a:schemeClr val="tx1"/>
                </a:solidFill>
                <a:latin typeface="Times New Roman" panose="02020603050405020304" pitchFamily="18"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charset="-128"/>
              </a:defRPr>
            </a:lvl9pPr>
          </a:lstStyle>
          <a:p>
            <a:pPr algn="ctr" eaLnBrk="1" hangingPunct="1">
              <a:buFont typeface="Arial" panose="020B0604020202020204" pitchFamily="34" charset="0"/>
              <a:buNone/>
            </a:pPr>
            <a:r>
              <a:rPr lang="zh-CN" altLang="en-US" sz="1500" b="1" dirty="0">
                <a:solidFill>
                  <a:srgbClr val="FF0000"/>
                </a:solidFill>
              </a:rPr>
              <a:t>合肥</a:t>
            </a:r>
            <a:endParaRPr lang="zh-CN" altLang="en-US" sz="1500" b="1" dirty="0">
              <a:solidFill>
                <a:srgbClr val="FF0000"/>
              </a:solidFill>
            </a:endParaRPr>
          </a:p>
        </p:txBody>
      </p:sp>
      <p:pic>
        <p:nvPicPr>
          <p:cNvPr id="76" name="图片 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55941" y="1202380"/>
            <a:ext cx="2264231" cy="1434837"/>
          </a:xfrm>
          <a:prstGeom prst="rect">
            <a:avLst/>
          </a:prstGeom>
          <a:noFill/>
          <a:ln>
            <a:noFill/>
          </a:ln>
        </p:spPr>
      </p:pic>
      <p:pic>
        <p:nvPicPr>
          <p:cNvPr id="77" name="图片 1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75033" y="1193980"/>
            <a:ext cx="2224822" cy="1443238"/>
          </a:xfrm>
          <a:prstGeom prst="rect">
            <a:avLst/>
          </a:prstGeom>
          <a:noFill/>
          <a:ln>
            <a:noFill/>
          </a:ln>
        </p:spPr>
      </p:pic>
      <p:pic>
        <p:nvPicPr>
          <p:cNvPr id="78" name="图片 2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4182" y="1189191"/>
            <a:ext cx="2214074" cy="1376032"/>
          </a:xfrm>
          <a:prstGeom prst="rect">
            <a:avLst/>
          </a:prstGeom>
          <a:noFill/>
          <a:ln>
            <a:noFill/>
          </a:ln>
        </p:spPr>
      </p:pic>
      <p:pic>
        <p:nvPicPr>
          <p:cNvPr id="38" name="图片 37"/>
          <p:cNvPicPr>
            <a:picLocks noChangeAspect="1"/>
          </p:cNvPicPr>
          <p:nvPr/>
        </p:nvPicPr>
        <p:blipFill>
          <a:blip r:embed="rId13"/>
          <a:stretch>
            <a:fillRect/>
          </a:stretch>
        </p:blipFill>
        <p:spPr>
          <a:xfrm>
            <a:off x="11407336" y="23068"/>
            <a:ext cx="719867" cy="719606"/>
          </a:xfrm>
          <a:prstGeom prst="rect">
            <a:avLst/>
          </a:prstGeom>
        </p:spPr>
      </p:pic>
      <p:pic>
        <p:nvPicPr>
          <p:cNvPr id="39" name="图片 38"/>
          <p:cNvPicPr>
            <a:picLocks noChangeAspect="1"/>
          </p:cNvPicPr>
          <p:nvPr/>
        </p:nvPicPr>
        <p:blipFill rotWithShape="1">
          <a:blip r:embed="rId14" cstate="print">
            <a:extLst>
              <a:ext uri="{28A0092B-C50C-407E-A947-70E740481C1C}">
                <a14:useLocalDpi xmlns:a14="http://schemas.microsoft.com/office/drawing/2010/main" val="0"/>
              </a:ext>
            </a:extLst>
          </a:blip>
          <a:srcRect r="78987"/>
          <a:stretch>
            <a:fillRect/>
          </a:stretch>
        </p:blipFill>
        <p:spPr>
          <a:xfrm>
            <a:off x="10655039" y="23122"/>
            <a:ext cx="752217" cy="719606"/>
          </a:xfrm>
          <a:prstGeom prst="rect">
            <a:avLst/>
          </a:prstGeom>
        </p:spPr>
      </p:pic>
      <p:sp>
        <p:nvSpPr>
          <p:cNvPr id="40" name="文本框 4"/>
          <p:cNvSpPr txBox="1"/>
          <p:nvPr/>
        </p:nvSpPr>
        <p:spPr>
          <a:xfrm>
            <a:off x="392175" y="93399"/>
            <a:ext cx="10599620" cy="583565"/>
          </a:xfrm>
          <a:prstGeom prst="rect">
            <a:avLst/>
          </a:prstGeom>
          <a:noFill/>
        </p:spPr>
        <p:txBody>
          <a:bodyPr wrap="square" rtlCol="0">
            <a:spAutoFit/>
          </a:bodyPr>
          <a:lstStyle/>
          <a:p>
            <a:pPr defTabSz="914400">
              <a:defRPr/>
            </a:pPr>
            <a:r>
              <a:rPr lang="en-US" altLang="zh-CN" sz="3200" b="1" dirty="0">
                <a:solidFill>
                  <a:srgbClr val="FFFFFF"/>
                </a:solidFill>
                <a:latin typeface="Arial" panose="020B0604020202020204"/>
                <a:ea typeface="微软雅黑" panose="020B0503020204020204" charset="-122"/>
                <a:sym typeface="+mn-ea"/>
              </a:rPr>
              <a:t> </a:t>
            </a:r>
            <a:r>
              <a:rPr lang="zh-CN" altLang="en-US" sz="3200" b="1" dirty="0">
                <a:solidFill>
                  <a:srgbClr val="FFFFFF"/>
                </a:solidFill>
                <a:latin typeface="Arial" panose="020B0604020202020204"/>
                <a:ea typeface="微软雅黑" panose="020B0503020204020204" charset="-122"/>
                <a:sym typeface="+mn-ea"/>
              </a:rPr>
              <a:t>高水平</a:t>
            </a:r>
            <a:r>
              <a:rPr lang="zh-CN" altLang="en-US" sz="3200" b="1">
                <a:solidFill>
                  <a:srgbClr val="FFFFFF"/>
                </a:solidFill>
                <a:latin typeface="Arial" panose="020B0604020202020204"/>
                <a:ea typeface="微软雅黑" panose="020B0503020204020204" charset="-122"/>
                <a:sym typeface="+mn-ea"/>
              </a:rPr>
              <a:t>开</a:t>
            </a:r>
            <a:r>
              <a:rPr lang="zh-CN" altLang="en-US" sz="3200" b="1" smtClean="0">
                <a:solidFill>
                  <a:srgbClr val="FFFFFF"/>
                </a:solidFill>
                <a:latin typeface="Arial" panose="020B0604020202020204"/>
                <a:ea typeface="微软雅黑" panose="020B0503020204020204" charset="-122"/>
                <a:sym typeface="+mn-ea"/>
              </a:rPr>
              <a:t>放</a:t>
            </a:r>
            <a:r>
              <a:rPr lang="zh-CN" altLang="en-US" sz="3200" b="1" smtClean="0">
                <a:solidFill>
                  <a:srgbClr val="FFFFFF"/>
                </a:solidFill>
                <a:latin typeface="Arial" panose="020B0604020202020204"/>
                <a:ea typeface="微软雅黑" panose="020B0503020204020204" charset="-122"/>
              </a:rPr>
              <a:t>：空</a:t>
            </a:r>
            <a:r>
              <a:rPr lang="zh-CN" altLang="en-US" sz="3200" b="1">
                <a:solidFill>
                  <a:srgbClr val="FFFFFF"/>
                </a:solidFill>
                <a:latin typeface="Arial" panose="020B0604020202020204"/>
                <a:ea typeface="微软雅黑" panose="020B0503020204020204" charset="-122"/>
              </a:rPr>
              <a:t>间结</a:t>
            </a:r>
            <a:r>
              <a:rPr lang="zh-CN" altLang="en-US" sz="3200" b="1" smtClean="0">
                <a:solidFill>
                  <a:srgbClr val="FFFFFF"/>
                </a:solidFill>
                <a:latin typeface="Arial" panose="020B0604020202020204"/>
                <a:ea typeface="微软雅黑" panose="020B0503020204020204" charset="-122"/>
              </a:rPr>
              <a:t>构网络</a:t>
            </a:r>
            <a:endParaRPr lang="zh-CN" altLang="en-US" sz="3200" b="1" dirty="0">
              <a:solidFill>
                <a:srgbClr val="FFFFFF"/>
              </a:solidFill>
              <a:latin typeface="Arial" panose="020B0604020202020204"/>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1"/>
            </p:custDataLst>
          </p:nvPr>
        </p:nvSpPr>
        <p:spPr>
          <a:xfrm>
            <a:off x="534112" y="1428485"/>
            <a:ext cx="4667021" cy="4686702"/>
          </a:xfrm>
          <a:prstGeom prst="rect">
            <a:avLst/>
          </a:prstGeom>
          <a:noFill/>
          <a:ln w="3175">
            <a:noFill/>
            <a:prstDash val="dash"/>
          </a:ln>
        </p:spPr>
        <p:txBody>
          <a:bodyPr wrap="square" lIns="63478" tIns="25391" rIns="63478" bIns="25391"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一年来，</a:t>
            </a:r>
            <a:r>
              <a:rPr lang="zh-CN" altLang="en-US" sz="1700" spc="100" dirty="0">
                <a:ln w="3175">
                  <a:noFill/>
                  <a:prstDash val="dash"/>
                </a:ln>
                <a:solidFill>
                  <a:srgbClr val="FF0000"/>
                </a:solidFill>
                <a:latin typeface="微软雅黑" panose="020B0503020204020204" charset="-122"/>
                <a:ea typeface="微软雅黑" panose="020B0503020204020204" charset="-122"/>
                <a:cs typeface="微软雅黑" panose="020B0503020204020204" charset="-122"/>
              </a:rPr>
              <a:t>长三角生态绿色一体化发展示范区执委会</a:t>
            </a: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围绕</a:t>
            </a:r>
            <a:r>
              <a:rPr lang="zh-CN" altLang="en-US" sz="1700" b="1"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规划管理、土地管理、生态保护、项目管理、要素流动、财税分享、公共服务、信用管理和示范区体制机制创新</a:t>
            </a: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共探索形成了32项一体化制度创新成果。</a:t>
            </a:r>
            <a:endPar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会同两区一县聚焦</a:t>
            </a:r>
            <a:r>
              <a:rPr lang="zh-CN" altLang="en-US" sz="1700" b="1" spc="100" dirty="0">
                <a:ln w="3175">
                  <a:noFill/>
                  <a:prstDash val="dash"/>
                </a:ln>
                <a:solidFill>
                  <a:srgbClr val="C00000"/>
                </a:solidFill>
                <a:latin typeface="微软雅黑" panose="020B0503020204020204" charset="-122"/>
                <a:ea typeface="微软雅黑" panose="020B0503020204020204" charset="-122"/>
                <a:cs typeface="微软雅黑" panose="020B0503020204020204" charset="-122"/>
              </a:rPr>
              <a:t>生态环保、互联互通、创新发展、公共服务</a:t>
            </a: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四大领域，全力推进60个亮点项目。</a:t>
            </a:r>
            <a:endPar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rPr>
              <a:t>华为青浦研发中心、东航路—康力大道贯通工程、元荡生态岸线贯通工程、长三角智慧互联网医院、英诺赛科、富通光通信全产业链项目等一批具有代表性的重点项目相继开工建设或建成投产。</a:t>
            </a:r>
            <a:endParaRPr lang="zh-CN" altLang="en-US" sz="1700" spc="100" dirty="0">
              <a:ln w="3175">
                <a:noFill/>
                <a:prstDash val="dash"/>
              </a:ln>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0" name="图片 9" descr="placingpictureplaceholder"/>
          <p:cNvPicPr>
            <a:picLocks noChangeAspect="1"/>
          </p:cNvPicPr>
          <p:nvPr>
            <p:custDataLst>
              <p:tags r:id="rId2"/>
            </p:custDataLst>
          </p:nvPr>
        </p:nvPicPr>
        <p:blipFill>
          <a:blip r:embed="rId3"/>
          <a:srcRect/>
          <a:stretch>
            <a:fillRect/>
          </a:stretch>
        </p:blipFill>
        <p:spPr>
          <a:xfrm>
            <a:off x="5372347" y="1834184"/>
            <a:ext cx="3038043" cy="2349872"/>
          </a:xfrm>
          <a:prstGeom prst="rect">
            <a:avLst/>
          </a:prstGeom>
        </p:spPr>
      </p:pic>
      <p:pic>
        <p:nvPicPr>
          <p:cNvPr id="12" name="图片 11" descr="placingpictureplaceholder"/>
          <p:cNvPicPr>
            <a:picLocks noChangeAspect="1"/>
          </p:cNvPicPr>
          <p:nvPr>
            <p:custDataLst>
              <p:tags r:id="rId4"/>
            </p:custDataLst>
          </p:nvPr>
        </p:nvPicPr>
        <p:blipFill>
          <a:blip r:embed="rId5"/>
          <a:srcRect/>
          <a:stretch>
            <a:fillRect/>
          </a:stretch>
        </p:blipFill>
        <p:spPr>
          <a:xfrm>
            <a:off x="5372347" y="4279288"/>
            <a:ext cx="3038043" cy="1686914"/>
          </a:xfrm>
          <a:prstGeom prst="rect">
            <a:avLst/>
          </a:prstGeom>
        </p:spPr>
      </p:pic>
      <p:pic>
        <p:nvPicPr>
          <p:cNvPr id="14" name="图片 13" descr="placingpictureplaceholder"/>
          <p:cNvPicPr>
            <a:picLocks noChangeAspect="1"/>
          </p:cNvPicPr>
          <p:nvPr>
            <p:custDataLst>
              <p:tags r:id="rId6"/>
            </p:custDataLst>
          </p:nvPr>
        </p:nvPicPr>
        <p:blipFill>
          <a:blip r:embed="rId7"/>
          <a:srcRect/>
          <a:stretch>
            <a:fillRect/>
          </a:stretch>
        </p:blipFill>
        <p:spPr>
          <a:xfrm>
            <a:off x="8505622" y="1834184"/>
            <a:ext cx="3074904" cy="2331411"/>
          </a:xfrm>
          <a:prstGeom prst="rect">
            <a:avLst/>
          </a:prstGeom>
        </p:spPr>
      </p:pic>
      <p:pic>
        <p:nvPicPr>
          <p:cNvPr id="15" name="图片 14" descr="placingpictureplaceholder"/>
          <p:cNvPicPr>
            <a:picLocks noChangeAspect="1"/>
          </p:cNvPicPr>
          <p:nvPr>
            <p:custDataLst>
              <p:tags r:id="rId8"/>
            </p:custDataLst>
          </p:nvPr>
        </p:nvPicPr>
        <p:blipFill>
          <a:blip r:embed="rId9"/>
          <a:srcRect/>
          <a:stretch>
            <a:fillRect/>
          </a:stretch>
        </p:blipFill>
        <p:spPr>
          <a:xfrm>
            <a:off x="8505622" y="4260827"/>
            <a:ext cx="3074904" cy="1705374"/>
          </a:xfrm>
          <a:prstGeom prst="rect">
            <a:avLst/>
          </a:prstGeom>
        </p:spPr>
      </p:pic>
      <p:sp>
        <p:nvSpPr>
          <p:cNvPr id="2" name="矩形 1"/>
          <p:cNvSpPr/>
          <p:nvPr/>
        </p:nvSpPr>
        <p:spPr>
          <a:xfrm>
            <a:off x="-20140" y="-13333"/>
            <a:ext cx="12210059" cy="791698"/>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a:blip r:embed="rId10"/>
          <a:stretch>
            <a:fillRect/>
          </a:stretch>
        </p:blipFill>
        <p:spPr>
          <a:xfrm>
            <a:off x="11407336" y="23068"/>
            <a:ext cx="719867" cy="719606"/>
          </a:xfrm>
          <a:prstGeom prst="rect">
            <a:avLst/>
          </a:prstGeom>
        </p:spPr>
      </p:pic>
      <p:pic>
        <p:nvPicPr>
          <p:cNvPr id="4" name="图片 3"/>
          <p:cNvPicPr>
            <a:picLocks noChangeAspect="1"/>
          </p:cNvPicPr>
          <p:nvPr/>
        </p:nvPicPr>
        <p:blipFill rotWithShape="1">
          <a:blip r:embed="rId11" cstate="print">
            <a:extLst>
              <a:ext uri="{28A0092B-C50C-407E-A947-70E740481C1C}">
                <a14:useLocalDpi xmlns:a14="http://schemas.microsoft.com/office/drawing/2010/main" val="0"/>
              </a:ext>
            </a:extLst>
          </a:blip>
          <a:srcRect r="78987"/>
          <a:stretch>
            <a:fillRect/>
          </a:stretch>
        </p:blipFill>
        <p:spPr>
          <a:xfrm>
            <a:off x="10655039" y="23122"/>
            <a:ext cx="752217" cy="719606"/>
          </a:xfrm>
          <a:prstGeom prst="rect">
            <a:avLst/>
          </a:prstGeom>
        </p:spPr>
      </p:pic>
      <p:sp>
        <p:nvSpPr>
          <p:cNvPr id="6" name="文本框 5"/>
          <p:cNvSpPr txBox="1"/>
          <p:nvPr/>
        </p:nvSpPr>
        <p:spPr>
          <a:xfrm>
            <a:off x="8320995" y="968482"/>
            <a:ext cx="3462742" cy="460375"/>
          </a:xfrm>
          <a:prstGeom prst="rect">
            <a:avLst/>
          </a:prstGeom>
          <a:noFill/>
        </p:spPr>
        <p:txBody>
          <a:bodyPr wrap="square" rtlCol="0">
            <a:spAutoFit/>
          </a:bodyPr>
          <a:lstStyle/>
          <a:p>
            <a:pPr lvl="0" algn="l"/>
            <a:r>
              <a:rPr lang="zh-CN" altLang="en-US" sz="2400" b="1" dirty="0">
                <a:solidFill>
                  <a:srgbClr val="C00000"/>
                </a:solidFill>
              </a:rPr>
              <a:t>江南庭院  水乡客厅</a:t>
            </a:r>
            <a:endParaRPr lang="zh-CN" altLang="en-US" sz="2400" b="1" dirty="0">
              <a:solidFill>
                <a:srgbClr val="C00000"/>
              </a:solidFill>
            </a:endParaRPr>
          </a:p>
        </p:txBody>
      </p:sp>
      <p:sp>
        <p:nvSpPr>
          <p:cNvPr id="17" name="文本框 4"/>
          <p:cNvSpPr txBox="1"/>
          <p:nvPr/>
        </p:nvSpPr>
        <p:spPr>
          <a:xfrm>
            <a:off x="392175" y="93399"/>
            <a:ext cx="10599620" cy="583565"/>
          </a:xfrm>
          <a:prstGeom prst="rect">
            <a:avLst/>
          </a:prstGeom>
          <a:noFill/>
        </p:spPr>
        <p:txBody>
          <a:bodyPr wrap="square" rtlCol="0">
            <a:spAutoFit/>
          </a:bodyPr>
          <a:lstStyle/>
          <a:p>
            <a:pPr defTabSz="914400">
              <a:defRPr/>
            </a:pPr>
            <a:r>
              <a:rPr lang="zh-CN" altLang="en-US" sz="3200" b="1" dirty="0">
                <a:solidFill>
                  <a:srgbClr val="FFFFFF"/>
                </a:solidFill>
                <a:latin typeface="Arial" panose="020B0604020202020204"/>
                <a:ea typeface="微软雅黑" panose="020B0503020204020204" charset="-122"/>
                <a:sym typeface="+mn-ea"/>
              </a:rPr>
              <a:t>高水平</a:t>
            </a:r>
            <a:r>
              <a:rPr lang="zh-CN" altLang="en-US" sz="3200" b="1">
                <a:solidFill>
                  <a:srgbClr val="FFFFFF"/>
                </a:solidFill>
                <a:latin typeface="Arial" panose="020B0604020202020204"/>
                <a:ea typeface="微软雅黑" panose="020B0503020204020204" charset="-122"/>
                <a:sym typeface="+mn-ea"/>
              </a:rPr>
              <a:t>开</a:t>
            </a:r>
            <a:r>
              <a:rPr lang="zh-CN" altLang="en-US" sz="3200" b="1" smtClean="0">
                <a:solidFill>
                  <a:srgbClr val="FFFFFF"/>
                </a:solidFill>
                <a:latin typeface="Arial" panose="020B0604020202020204"/>
                <a:ea typeface="微软雅黑" panose="020B0503020204020204" charset="-122"/>
                <a:sym typeface="+mn-ea"/>
              </a:rPr>
              <a:t>放</a:t>
            </a:r>
            <a:r>
              <a:rPr lang="zh-CN" altLang="en-US" sz="3200" b="1" smtClean="0">
                <a:solidFill>
                  <a:srgbClr val="FFFFFF"/>
                </a:solidFill>
                <a:latin typeface="Arial" panose="020B0604020202020204"/>
                <a:ea typeface="微软雅黑" panose="020B0503020204020204" charset="-122"/>
              </a:rPr>
              <a:t>：空</a:t>
            </a:r>
            <a:r>
              <a:rPr lang="zh-CN" altLang="en-US" sz="3200" b="1">
                <a:solidFill>
                  <a:srgbClr val="FFFFFF"/>
                </a:solidFill>
                <a:latin typeface="Arial" panose="020B0604020202020204"/>
                <a:ea typeface="微软雅黑" panose="020B0503020204020204" charset="-122"/>
              </a:rPr>
              <a:t>间结</a:t>
            </a:r>
            <a:r>
              <a:rPr lang="zh-CN" altLang="en-US" sz="3200" b="1" smtClean="0">
                <a:solidFill>
                  <a:srgbClr val="FFFFFF"/>
                </a:solidFill>
                <a:latin typeface="Arial" panose="020B0604020202020204"/>
                <a:ea typeface="微软雅黑" panose="020B0503020204020204" charset="-122"/>
              </a:rPr>
              <a:t>构网络</a:t>
            </a:r>
            <a:endParaRPr lang="zh-CN" altLang="en-US" sz="3200" b="1" dirty="0">
              <a:solidFill>
                <a:srgbClr val="FFFFFF"/>
              </a:solidFill>
              <a:latin typeface="Arial" panose="020B0604020202020204"/>
              <a:ea typeface="微软雅黑" panose="020B0503020204020204" charset="-122"/>
              <a:sym typeface="+mn-ea"/>
            </a:endParaRPr>
          </a:p>
        </p:txBody>
      </p:sp>
    </p:spTree>
    <p:custDataLst>
      <p:tags r:id="rId12"/>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组合 88"/>
          <p:cNvGrpSpPr/>
          <p:nvPr/>
        </p:nvGrpSpPr>
        <p:grpSpPr>
          <a:xfrm>
            <a:off x="-11295" y="-8563"/>
            <a:ext cx="12225654" cy="5950970"/>
            <a:chOff x="-17802" y="-12157"/>
            <a:chExt cx="12238998" cy="5957466"/>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4543" y="875883"/>
              <a:ext cx="10182783" cy="4213299"/>
            </a:xfrm>
            <a:prstGeom prst="rect">
              <a:avLst/>
            </a:prstGeom>
          </p:spPr>
        </p:pic>
        <p:sp>
          <p:nvSpPr>
            <p:cNvPr id="11" name="矩形 10"/>
            <p:cNvSpPr/>
            <p:nvPr/>
          </p:nvSpPr>
          <p:spPr>
            <a:xfrm>
              <a:off x="-17802" y="-12157"/>
              <a:ext cx="12238998" cy="786253"/>
            </a:xfrm>
            <a:prstGeom prst="rect">
              <a:avLst/>
            </a:prstGeom>
            <a:solidFill>
              <a:srgbClr val="0833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67" tIns="45629" rIns="91267" bIns="45629" numCol="1" spcCol="0" rtlCol="0" fromWordArt="0" anchor="ctr" anchorCtr="0" forceAA="0" compatLnSpc="1">
              <a:noAutofit/>
            </a:bodyPr>
            <a:lstStyle/>
            <a:p>
              <a:pPr algn="ctr" defTabSz="914400">
                <a:defRPr/>
              </a:pPr>
              <a:endParaRPr lang="zh-CN" altLang="en-US">
                <a:solidFill>
                  <a:prstClr val="white"/>
                </a:solidFill>
                <a:latin typeface="Century Gothic" panose="020B0502020202020204"/>
                <a:ea typeface="微软雅黑" panose="020B0503020204020204" charset="-122"/>
                <a:sym typeface="+mn-ea"/>
              </a:endParaRPr>
            </a:p>
          </p:txBody>
        </p:sp>
        <p:sp>
          <p:nvSpPr>
            <p:cNvPr id="17" name="文本框 4"/>
            <p:cNvSpPr txBox="1"/>
            <p:nvPr/>
          </p:nvSpPr>
          <p:spPr>
            <a:xfrm>
              <a:off x="762897" y="762607"/>
              <a:ext cx="10857203" cy="522540"/>
            </a:xfrm>
            <a:prstGeom prst="rect">
              <a:avLst/>
            </a:prstGeom>
            <a:noFill/>
          </p:spPr>
          <p:txBody>
            <a:bodyPr wrap="square" rtlCol="0">
              <a:spAutoFit/>
            </a:bodyPr>
            <a:lstStyle/>
            <a:p>
              <a:pPr algn="ctr" defTabSz="914400">
                <a:defRPr/>
              </a:pPr>
              <a:r>
                <a:rPr lang="zh-CN" altLang="en-US" sz="2800" b="1" dirty="0">
                  <a:latin typeface="Arial" panose="020B0604020202020204"/>
                  <a:ea typeface="微软雅黑" panose="020B0503020204020204" charset="-122"/>
                </a:rPr>
                <a:t>长江</a:t>
              </a:r>
              <a:r>
                <a:rPr lang="en-US" altLang="zh-CN" sz="2800" b="1" dirty="0">
                  <a:latin typeface="Arial" panose="020B0604020202020204"/>
                  <a:ea typeface="微软雅黑" panose="020B0503020204020204" charset="-122"/>
                </a:rPr>
                <a:t>—</a:t>
              </a:r>
              <a:r>
                <a:rPr lang="zh-CN" altLang="en-US" sz="2800" b="1" dirty="0">
                  <a:latin typeface="Arial" panose="020B0604020202020204"/>
                  <a:ea typeface="微软雅黑" panose="020B0503020204020204" charset="-122"/>
                </a:rPr>
                <a:t>珠江</a:t>
              </a:r>
              <a:r>
                <a:rPr lang="en-US" altLang="zh-CN" sz="2800" b="1" dirty="0">
                  <a:latin typeface="Arial" panose="020B0604020202020204"/>
                  <a:ea typeface="微软雅黑" panose="020B0503020204020204" charset="-122"/>
                </a:rPr>
                <a:t>—</a:t>
              </a:r>
              <a:r>
                <a:rPr lang="zh-CN" altLang="en-US" sz="2800" b="1" dirty="0">
                  <a:latin typeface="Arial" panose="020B0604020202020204"/>
                  <a:ea typeface="微软雅黑" panose="020B0503020204020204" charset="-122"/>
                </a:rPr>
                <a:t>黄河</a:t>
              </a:r>
              <a:r>
                <a:rPr lang="en-US" altLang="zh-CN" sz="2800" b="1" dirty="0">
                  <a:latin typeface="Arial" panose="020B0604020202020204"/>
                  <a:ea typeface="微软雅黑" panose="020B0503020204020204" charset="-122"/>
                </a:rPr>
                <a:t>—</a:t>
              </a:r>
              <a:r>
                <a:rPr lang="zh-CN" altLang="en-US" sz="2800" b="1" dirty="0">
                  <a:latin typeface="Arial" panose="020B0604020202020204"/>
                  <a:ea typeface="微软雅黑" panose="020B0503020204020204" charset="-122"/>
                </a:rPr>
                <a:t>长江</a:t>
              </a:r>
              <a:r>
                <a:rPr lang="en-US" altLang="zh-CN" sz="2800" b="1" dirty="0">
                  <a:latin typeface="Arial" panose="020B0604020202020204"/>
                  <a:ea typeface="微软雅黑" panose="020B0503020204020204" charset="-122"/>
                </a:rPr>
                <a:t>—</a:t>
              </a:r>
              <a:r>
                <a:rPr lang="zh-CN" altLang="en-US" sz="2800" b="1" dirty="0">
                  <a:latin typeface="Arial" panose="020B0604020202020204"/>
                  <a:ea typeface="微软雅黑" panose="020B0503020204020204" charset="-122"/>
                </a:rPr>
                <a:t>黄河</a:t>
              </a:r>
              <a:r>
                <a:rPr lang="en-US" altLang="zh-CN" sz="2800" b="1" dirty="0">
                  <a:latin typeface="Arial" panose="020B0604020202020204"/>
                  <a:ea typeface="微软雅黑" panose="020B0503020204020204" charset="-122"/>
                </a:rPr>
                <a:t>—</a:t>
              </a:r>
              <a:r>
                <a:rPr lang="zh-CN" altLang="en-US" sz="2800" b="1">
                  <a:latin typeface="Arial" panose="020B0604020202020204"/>
                  <a:ea typeface="微软雅黑" panose="020B0503020204020204" charset="-122"/>
                </a:rPr>
                <a:t>长江</a:t>
              </a:r>
              <a:r>
                <a:rPr lang="en-US" altLang="zh-CN" sz="2800" b="1">
                  <a:latin typeface="Arial" panose="020B0604020202020204"/>
                  <a:ea typeface="微软雅黑" panose="020B0503020204020204" charset="-122"/>
                </a:rPr>
                <a:t>—</a:t>
              </a:r>
              <a:r>
                <a:rPr lang="zh-CN" altLang="en-US" sz="2800" b="1">
                  <a:latin typeface="Arial" panose="020B0604020202020204"/>
                  <a:ea typeface="微软雅黑" panose="020B0503020204020204" charset="-122"/>
                </a:rPr>
                <a:t>黄河</a:t>
              </a:r>
              <a:r>
                <a:rPr lang="en-US" altLang="zh-CN" sz="2800" b="1">
                  <a:latin typeface="Arial" panose="020B0604020202020204"/>
                  <a:ea typeface="微软雅黑" panose="020B0503020204020204" charset="-122"/>
                </a:rPr>
                <a:t>—</a:t>
              </a:r>
              <a:r>
                <a:rPr lang="zh-CN" altLang="en-US" sz="2800" b="1">
                  <a:latin typeface="Arial" panose="020B0604020202020204"/>
                  <a:ea typeface="微软雅黑" panose="020B0503020204020204" charset="-122"/>
                </a:rPr>
                <a:t>珠</a:t>
              </a:r>
              <a:r>
                <a:rPr lang="zh-CN" altLang="en-US" sz="2800" b="1" smtClean="0">
                  <a:latin typeface="Arial" panose="020B0604020202020204"/>
                  <a:ea typeface="微软雅黑" panose="020B0503020204020204" charset="-122"/>
                </a:rPr>
                <a:t>江</a:t>
              </a:r>
              <a:r>
                <a:rPr lang="en-US" altLang="zh-CN" sz="2800" b="1" smtClean="0">
                  <a:latin typeface="Arial" panose="020B0604020202020204"/>
                  <a:ea typeface="微软雅黑" panose="020B0503020204020204" charset="-122"/>
                </a:rPr>
                <a:t>—</a:t>
              </a:r>
              <a:r>
                <a:rPr lang="zh-CN" altLang="en-US" sz="2800" b="1">
                  <a:latin typeface="Arial" panose="020B0604020202020204"/>
                  <a:ea typeface="微软雅黑" panose="020B0503020204020204" charset="-122"/>
                </a:rPr>
                <a:t>长</a:t>
              </a:r>
              <a:r>
                <a:rPr lang="zh-CN" altLang="en-US" sz="2800" b="1" smtClean="0">
                  <a:latin typeface="Arial" panose="020B0604020202020204"/>
                  <a:ea typeface="微软雅黑" panose="020B0503020204020204" charset="-122"/>
                </a:rPr>
                <a:t>江</a:t>
              </a:r>
              <a:r>
                <a:rPr lang="en-US" altLang="zh-CN" sz="2800" b="1">
                  <a:latin typeface="Arial" panose="020B0604020202020204"/>
                  <a:ea typeface="微软雅黑" panose="020B0503020204020204" charset="-122"/>
                </a:rPr>
                <a:t>—</a:t>
              </a:r>
              <a:r>
                <a:rPr lang="zh-CN" altLang="en-US" sz="2800" b="1" smtClean="0">
                  <a:latin typeface="Arial" panose="020B0604020202020204"/>
                  <a:ea typeface="微软雅黑" panose="020B0503020204020204" charset="-122"/>
                </a:rPr>
                <a:t>黄</a:t>
              </a:r>
              <a:r>
                <a:rPr lang="zh-CN" altLang="en-US" sz="2800" b="1">
                  <a:latin typeface="Arial" panose="020B0604020202020204"/>
                  <a:ea typeface="微软雅黑" panose="020B0503020204020204" charset="-122"/>
                </a:rPr>
                <a:t>河</a:t>
              </a:r>
              <a:endParaRPr lang="zh-CN" altLang="en-US" sz="2800" b="1" dirty="0">
                <a:latin typeface="Arial" panose="020B0604020202020204"/>
                <a:ea typeface="微软雅黑" panose="020B0503020204020204" charset="-122"/>
              </a:endParaRPr>
            </a:p>
          </p:txBody>
        </p:sp>
        <p:cxnSp>
          <p:nvCxnSpPr>
            <p:cNvPr id="25" name="直接连接符 24"/>
            <p:cNvCxnSpPr/>
            <p:nvPr/>
          </p:nvCxnSpPr>
          <p:spPr>
            <a:xfrm>
              <a:off x="1762538" y="5569690"/>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26" name="直接连接符 25"/>
            <p:cNvCxnSpPr/>
            <p:nvPr/>
          </p:nvCxnSpPr>
          <p:spPr>
            <a:xfrm>
              <a:off x="1557129" y="5569689"/>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28" name="直接连接符 27"/>
            <p:cNvCxnSpPr/>
            <p:nvPr/>
          </p:nvCxnSpPr>
          <p:spPr>
            <a:xfrm>
              <a:off x="2484406" y="5599148"/>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29" name="直接连接符 28"/>
            <p:cNvCxnSpPr/>
            <p:nvPr/>
          </p:nvCxnSpPr>
          <p:spPr>
            <a:xfrm>
              <a:off x="3766930" y="5540233"/>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30" name="直接连接符 29"/>
            <p:cNvCxnSpPr/>
            <p:nvPr/>
          </p:nvCxnSpPr>
          <p:spPr>
            <a:xfrm>
              <a:off x="7831670" y="5569689"/>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31" name="直接连接符 30"/>
            <p:cNvCxnSpPr/>
            <p:nvPr/>
          </p:nvCxnSpPr>
          <p:spPr>
            <a:xfrm>
              <a:off x="7685894" y="5569688"/>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37" name="直接连接符 36"/>
            <p:cNvCxnSpPr/>
            <p:nvPr/>
          </p:nvCxnSpPr>
          <p:spPr>
            <a:xfrm>
              <a:off x="9604512" y="5587879"/>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38" name="直接连接符 37"/>
            <p:cNvCxnSpPr/>
            <p:nvPr/>
          </p:nvCxnSpPr>
          <p:spPr>
            <a:xfrm>
              <a:off x="8481393" y="5569687"/>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43" name="直接连接符 42"/>
            <p:cNvCxnSpPr/>
            <p:nvPr/>
          </p:nvCxnSpPr>
          <p:spPr>
            <a:xfrm>
              <a:off x="9730407" y="5587879"/>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47" name="直接连接符 46"/>
            <p:cNvCxnSpPr/>
            <p:nvPr/>
          </p:nvCxnSpPr>
          <p:spPr>
            <a:xfrm>
              <a:off x="4579310" y="5557342"/>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48" name="直接连接符 47"/>
            <p:cNvCxnSpPr/>
            <p:nvPr/>
          </p:nvCxnSpPr>
          <p:spPr>
            <a:xfrm>
              <a:off x="4433535" y="5557341"/>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46" name="直接连接符 45"/>
            <p:cNvCxnSpPr/>
            <p:nvPr/>
          </p:nvCxnSpPr>
          <p:spPr>
            <a:xfrm>
              <a:off x="6027445" y="5582535"/>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49" name="直接连接符 48"/>
            <p:cNvCxnSpPr/>
            <p:nvPr/>
          </p:nvCxnSpPr>
          <p:spPr>
            <a:xfrm>
              <a:off x="5881669" y="5582534"/>
              <a:ext cx="0" cy="346161"/>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grpSp>
      <p:grpSp>
        <p:nvGrpSpPr>
          <p:cNvPr id="44" name="组合 43"/>
          <p:cNvGrpSpPr/>
          <p:nvPr/>
        </p:nvGrpSpPr>
        <p:grpSpPr>
          <a:xfrm>
            <a:off x="232341" y="4407216"/>
            <a:ext cx="11335412" cy="2382734"/>
            <a:chOff x="230333" y="4407366"/>
            <a:chExt cx="11338987" cy="2383485"/>
          </a:xfrm>
        </p:grpSpPr>
        <p:sp>
          <p:nvSpPr>
            <p:cNvPr id="45" name="矩形 44"/>
            <p:cNvSpPr/>
            <p:nvPr/>
          </p:nvSpPr>
          <p:spPr>
            <a:xfrm flipH="1" flipV="1">
              <a:off x="819601" y="5309819"/>
              <a:ext cx="10749719" cy="322250"/>
            </a:xfrm>
            <a:prstGeom prst="rect">
              <a:avLst/>
            </a:prstGeom>
            <a:solidFill>
              <a:srgbClr val="1D8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230333" y="4560739"/>
              <a:ext cx="2633902"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2020/8/12</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浙江省驻沪办和徐州联络处</a:t>
              </a:r>
              <a:endParaRPr lang="zh-CN" altLang="en-US" sz="1200" b="1" dirty="0">
                <a:latin typeface="微软雅黑" panose="020B0503020204020204" charset="-122"/>
                <a:ea typeface="微软雅黑" panose="020B0503020204020204" charset="-122"/>
              </a:endParaRPr>
            </a:p>
          </p:txBody>
        </p:sp>
        <p:cxnSp>
          <p:nvCxnSpPr>
            <p:cNvPr id="53" name="直接连接符 52"/>
            <p:cNvCxnSpPr>
              <a:endCxn id="54" idx="0"/>
            </p:cNvCxnSpPr>
            <p:nvPr/>
          </p:nvCxnSpPr>
          <p:spPr>
            <a:xfrm>
              <a:off x="2117326" y="5618837"/>
              <a:ext cx="413651" cy="58200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54" name="文本框 53"/>
            <p:cNvSpPr txBox="1"/>
            <p:nvPr/>
          </p:nvSpPr>
          <p:spPr>
            <a:xfrm>
              <a:off x="1213391" y="6200843"/>
              <a:ext cx="2633902"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2020/9/16</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陕西省、河南省驻沪办</a:t>
              </a:r>
              <a:endParaRPr lang="zh-CN" altLang="en-US" sz="1200" b="1" dirty="0">
                <a:latin typeface="微软雅黑" panose="020B0503020204020204" charset="-122"/>
                <a:ea typeface="微软雅黑" panose="020B0503020204020204" charset="-122"/>
              </a:endParaRPr>
            </a:p>
          </p:txBody>
        </p:sp>
        <p:cxnSp>
          <p:nvCxnSpPr>
            <p:cNvPr id="55" name="直接连接符 54"/>
            <p:cNvCxnSpPr/>
            <p:nvPr/>
          </p:nvCxnSpPr>
          <p:spPr>
            <a:xfrm>
              <a:off x="1213395" y="534326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56" name="直接连接符 55"/>
            <p:cNvCxnSpPr/>
            <p:nvPr/>
          </p:nvCxnSpPr>
          <p:spPr>
            <a:xfrm>
              <a:off x="1064588"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57" name="直接连接符 56"/>
            <p:cNvCxnSpPr/>
            <p:nvPr/>
          </p:nvCxnSpPr>
          <p:spPr>
            <a:xfrm>
              <a:off x="1627470" y="5356490"/>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58" name="直接连接符 57"/>
            <p:cNvCxnSpPr/>
            <p:nvPr/>
          </p:nvCxnSpPr>
          <p:spPr>
            <a:xfrm>
              <a:off x="2098463"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59" name="直接连接符 58"/>
            <p:cNvCxnSpPr/>
            <p:nvPr/>
          </p:nvCxnSpPr>
          <p:spPr>
            <a:xfrm>
              <a:off x="4852209"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60" name="直接连接符 59"/>
            <p:cNvCxnSpPr/>
            <p:nvPr/>
          </p:nvCxnSpPr>
          <p:spPr>
            <a:xfrm>
              <a:off x="4701580"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61" name="直接连接符 60"/>
            <p:cNvCxnSpPr/>
            <p:nvPr/>
          </p:nvCxnSpPr>
          <p:spPr>
            <a:xfrm flipH="1">
              <a:off x="5259381" y="5068804"/>
              <a:ext cx="574826" cy="226393"/>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62" name="文本框 61"/>
            <p:cNvSpPr txBox="1"/>
            <p:nvPr/>
          </p:nvSpPr>
          <p:spPr>
            <a:xfrm>
              <a:off x="3298707" y="4621341"/>
              <a:ext cx="2633902"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2021/12/7-12/9</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山西省运城市调研</a:t>
              </a:r>
              <a:endParaRPr lang="zh-CN" altLang="en-US" sz="1200" b="1" dirty="0">
                <a:latin typeface="微软雅黑" panose="020B0503020204020204" charset="-122"/>
                <a:ea typeface="微软雅黑" panose="020B0503020204020204" charset="-122"/>
              </a:endParaRPr>
            </a:p>
          </p:txBody>
        </p:sp>
        <p:cxnSp>
          <p:nvCxnSpPr>
            <p:cNvPr id="63" name="直接连接符 62"/>
            <p:cNvCxnSpPr/>
            <p:nvPr/>
          </p:nvCxnSpPr>
          <p:spPr>
            <a:xfrm>
              <a:off x="5674677"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64" name="直接连接符 63"/>
            <p:cNvCxnSpPr/>
            <p:nvPr/>
          </p:nvCxnSpPr>
          <p:spPr>
            <a:xfrm>
              <a:off x="5244621"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sp>
          <p:nvSpPr>
            <p:cNvPr id="65" name="文本框 64"/>
            <p:cNvSpPr txBox="1"/>
            <p:nvPr/>
          </p:nvSpPr>
          <p:spPr>
            <a:xfrm>
              <a:off x="1858741" y="4607139"/>
              <a:ext cx="2633901"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2021/6/21-6/24</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河南省兰考县调研</a:t>
              </a:r>
              <a:endParaRPr lang="zh-CN" altLang="en-US" sz="1200" b="1" dirty="0">
                <a:latin typeface="微软雅黑" panose="020B0503020204020204" charset="-122"/>
                <a:ea typeface="微软雅黑" panose="020B0503020204020204" charset="-122"/>
              </a:endParaRPr>
            </a:p>
          </p:txBody>
        </p:sp>
        <p:cxnSp>
          <p:nvCxnSpPr>
            <p:cNvPr id="66" name="直接连接符 65"/>
            <p:cNvCxnSpPr>
              <a:stCxn id="62" idx="2"/>
            </p:cNvCxnSpPr>
            <p:nvPr/>
          </p:nvCxnSpPr>
          <p:spPr>
            <a:xfrm>
              <a:off x="4615658" y="5081736"/>
              <a:ext cx="119256" cy="278855"/>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67" name="文本框 66"/>
            <p:cNvSpPr txBox="1"/>
            <p:nvPr/>
          </p:nvSpPr>
          <p:spPr>
            <a:xfrm>
              <a:off x="4301395" y="6330331"/>
              <a:ext cx="2633901"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2022/2/10-2/12</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山西省太原市调研</a:t>
              </a:r>
              <a:endParaRPr lang="zh-CN" altLang="en-US" sz="1200" b="1" dirty="0">
                <a:latin typeface="微软雅黑" panose="020B0503020204020204" charset="-122"/>
                <a:ea typeface="微软雅黑" panose="020B0503020204020204" charset="-122"/>
              </a:endParaRPr>
            </a:p>
          </p:txBody>
        </p:sp>
        <p:cxnSp>
          <p:nvCxnSpPr>
            <p:cNvPr id="68" name="直接连接符 67"/>
            <p:cNvCxnSpPr/>
            <p:nvPr/>
          </p:nvCxnSpPr>
          <p:spPr>
            <a:xfrm>
              <a:off x="5834207" y="534326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69" name="直接连接符 68"/>
            <p:cNvCxnSpPr/>
            <p:nvPr/>
          </p:nvCxnSpPr>
          <p:spPr>
            <a:xfrm>
              <a:off x="3238379"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70" name="直接连接符 69"/>
            <p:cNvCxnSpPr/>
            <p:nvPr/>
          </p:nvCxnSpPr>
          <p:spPr>
            <a:xfrm>
              <a:off x="3093021"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sp>
          <p:nvSpPr>
            <p:cNvPr id="71" name="文本框 70"/>
            <p:cNvSpPr txBox="1"/>
            <p:nvPr/>
          </p:nvSpPr>
          <p:spPr>
            <a:xfrm>
              <a:off x="4833219" y="4646071"/>
              <a:ext cx="2633901" cy="460520"/>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2021/12/18</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河南省南阳市调研</a:t>
              </a:r>
              <a:endParaRPr lang="zh-CN" altLang="en-US" sz="1200" b="1" dirty="0">
                <a:latin typeface="微软雅黑" panose="020B0503020204020204" charset="-122"/>
                <a:ea typeface="微软雅黑" panose="020B0503020204020204" charset="-122"/>
              </a:endParaRPr>
            </a:p>
          </p:txBody>
        </p:sp>
        <p:cxnSp>
          <p:nvCxnSpPr>
            <p:cNvPr id="72" name="直接连接符 71"/>
            <p:cNvCxnSpPr/>
            <p:nvPr/>
          </p:nvCxnSpPr>
          <p:spPr>
            <a:xfrm>
              <a:off x="3804426"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73" name="直接连接符 72"/>
            <p:cNvCxnSpPr/>
            <p:nvPr/>
          </p:nvCxnSpPr>
          <p:spPr>
            <a:xfrm>
              <a:off x="3934840"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sp>
          <p:nvSpPr>
            <p:cNvPr id="74" name="文本框 73"/>
            <p:cNvSpPr txBox="1"/>
            <p:nvPr/>
          </p:nvSpPr>
          <p:spPr>
            <a:xfrm>
              <a:off x="2984444" y="5760804"/>
              <a:ext cx="2333481" cy="645363"/>
            </a:xfrm>
            <a:prstGeom prst="rect">
              <a:avLst/>
            </a:prstGeom>
            <a:noFill/>
          </p:spPr>
          <p:txBody>
            <a:bodyPr wrap="square" rtlCol="0">
              <a:spAutoFit/>
            </a:bodyPr>
            <a:lstStyle/>
            <a:p>
              <a:pPr algn="ctr"/>
              <a:r>
                <a:rPr lang="en-US" altLang="zh-CN" sz="1200" dirty="0">
                  <a:solidFill>
                    <a:srgbClr val="C00000"/>
                  </a:solidFill>
                  <a:latin typeface="微软雅黑" panose="020B0503020204020204" charset="-122"/>
                  <a:ea typeface="微软雅黑" panose="020B0503020204020204" charset="-122"/>
                </a:rPr>
                <a:t>2021/7/5-7/9</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太原市“推动中部地区崛起专题公务员对口培训班”专题授课</a:t>
              </a:r>
              <a:endParaRPr lang="zh-CN" altLang="en-US" sz="1200" b="1" dirty="0">
                <a:latin typeface="微软雅黑" panose="020B0503020204020204" charset="-122"/>
                <a:ea typeface="微软雅黑" panose="020B0503020204020204" charset="-122"/>
              </a:endParaRPr>
            </a:p>
          </p:txBody>
        </p:sp>
        <p:cxnSp>
          <p:nvCxnSpPr>
            <p:cNvPr id="75" name="直接连接符 74"/>
            <p:cNvCxnSpPr>
              <a:stCxn id="65" idx="2"/>
            </p:cNvCxnSpPr>
            <p:nvPr/>
          </p:nvCxnSpPr>
          <p:spPr>
            <a:xfrm flipH="1">
              <a:off x="3174791" y="5067534"/>
              <a:ext cx="1536" cy="240777"/>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76" name="左大括号 75"/>
            <p:cNvSpPr/>
            <p:nvPr/>
          </p:nvSpPr>
          <p:spPr>
            <a:xfrm rot="16200000">
              <a:off x="1020238" y="5714489"/>
              <a:ext cx="216766" cy="169540"/>
            </a:xfrm>
            <a:prstGeom prst="leftBrace">
              <a:avLst/>
            </a:prstGeom>
            <a:ln w="19050">
              <a:solidFill>
                <a:srgbClr val="1C8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77" name="直接连接符 31"/>
            <p:cNvCxnSpPr/>
            <p:nvPr/>
          </p:nvCxnSpPr>
          <p:spPr>
            <a:xfrm>
              <a:off x="1627470" y="5034013"/>
              <a:ext cx="0" cy="27557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cxnSp>
          <p:nvCxnSpPr>
            <p:cNvPr id="78" name="直接连接符 31"/>
            <p:cNvCxnSpPr/>
            <p:nvPr/>
          </p:nvCxnSpPr>
          <p:spPr>
            <a:xfrm>
              <a:off x="3893003" y="5655287"/>
              <a:ext cx="41837" cy="121629"/>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79" name="左大括号 78"/>
            <p:cNvSpPr/>
            <p:nvPr/>
          </p:nvSpPr>
          <p:spPr>
            <a:xfrm rot="5400000">
              <a:off x="7263201" y="4886227"/>
              <a:ext cx="296567" cy="483379"/>
            </a:xfrm>
            <a:prstGeom prst="leftBrace">
              <a:avLst/>
            </a:prstGeom>
            <a:ln w="19050">
              <a:solidFill>
                <a:srgbClr val="1C8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80" name="文本框 79"/>
            <p:cNvSpPr txBox="1"/>
            <p:nvPr/>
          </p:nvSpPr>
          <p:spPr>
            <a:xfrm>
              <a:off x="8657237" y="5830507"/>
              <a:ext cx="2184062" cy="645363"/>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2023/1/9-1</a:t>
              </a:r>
              <a:r>
                <a:rPr lang="zh-CN" altLang="en-US" sz="1200">
                  <a:solidFill>
                    <a:srgbClr val="C00000"/>
                  </a:solidFill>
                  <a:latin typeface="微软雅黑" panose="020B0503020204020204" charset="-122"/>
                  <a:ea typeface="微软雅黑" panose="020B0503020204020204" charset="-122"/>
                </a:rPr>
                <a:t>/1</a:t>
              </a:r>
              <a:r>
                <a:rPr lang="en-US" altLang="zh-CN" sz="1200">
                  <a:solidFill>
                    <a:srgbClr val="C00000"/>
                  </a:solidFill>
                  <a:latin typeface="微软雅黑" panose="020B0503020204020204" charset="-122"/>
                  <a:ea typeface="微软雅黑" panose="020B0503020204020204" charset="-122"/>
                </a:rPr>
                <a:t>4</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dirty="0">
                  <a:solidFill>
                    <a:srgbClr val="C00000"/>
                  </a:solidFill>
                  <a:latin typeface="微软雅黑" panose="020B0503020204020204" charset="-122"/>
                  <a:ea typeface="微软雅黑" panose="020B0503020204020204" charset="-122"/>
                </a:rPr>
                <a:t> </a:t>
              </a:r>
              <a:r>
                <a:rPr lang="zh-CN" altLang="en-US" sz="1200" b="1" dirty="0">
                  <a:latin typeface="微软雅黑" panose="020B0503020204020204" charset="-122"/>
                  <a:ea typeface="微软雅黑" panose="020B0503020204020204" charset="-122"/>
                </a:rPr>
                <a:t>西安、潼关、</a:t>
              </a:r>
              <a:r>
                <a:rPr lang="zh-CN" altLang="en-US" sz="1200" b="1">
                  <a:latin typeface="微软雅黑" panose="020B0503020204020204" charset="-122"/>
                  <a:ea typeface="微软雅黑" panose="020B0503020204020204" charset="-122"/>
                </a:rPr>
                <a:t>灵宝、兰考、南阳等地调</a:t>
              </a:r>
              <a:r>
                <a:rPr lang="zh-CN" altLang="en-US" sz="1200" b="1" dirty="0">
                  <a:latin typeface="微软雅黑" panose="020B0503020204020204" charset="-122"/>
                  <a:ea typeface="微软雅黑" panose="020B0503020204020204" charset="-122"/>
                </a:rPr>
                <a:t>研</a:t>
              </a:r>
              <a:endParaRPr lang="zh-CN" altLang="en-US" sz="1200" b="1" dirty="0">
                <a:latin typeface="微软雅黑" panose="020B0503020204020204" charset="-122"/>
                <a:ea typeface="微软雅黑" panose="020B0503020204020204" charset="-122"/>
              </a:endParaRPr>
            </a:p>
          </p:txBody>
        </p:sp>
        <p:sp>
          <p:nvSpPr>
            <p:cNvPr id="81" name="文本框 80"/>
            <p:cNvSpPr txBox="1"/>
            <p:nvPr/>
          </p:nvSpPr>
          <p:spPr>
            <a:xfrm>
              <a:off x="5772027" y="5769298"/>
              <a:ext cx="1568746" cy="645363"/>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2022/3/1</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上海市奉贤区青村镇吴房村调研</a:t>
              </a:r>
              <a:endParaRPr lang="zh-CN" altLang="en-US" sz="1200" b="1" dirty="0">
                <a:latin typeface="微软雅黑" panose="020B0503020204020204" charset="-122"/>
                <a:ea typeface="微软雅黑" panose="020B0503020204020204" charset="-122"/>
              </a:endParaRPr>
            </a:p>
          </p:txBody>
        </p:sp>
        <p:cxnSp>
          <p:nvCxnSpPr>
            <p:cNvPr id="82" name="直接连接符 19"/>
            <p:cNvCxnSpPr>
              <a:endCxn id="67" idx="0"/>
            </p:cNvCxnSpPr>
            <p:nvPr/>
          </p:nvCxnSpPr>
          <p:spPr>
            <a:xfrm flipH="1">
              <a:off x="5618981" y="5631065"/>
              <a:ext cx="153682" cy="69926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cxnSp>
          <p:nvCxnSpPr>
            <p:cNvPr id="83" name="直接连接符 42"/>
            <p:cNvCxnSpPr/>
            <p:nvPr/>
          </p:nvCxnSpPr>
          <p:spPr>
            <a:xfrm>
              <a:off x="6150169" y="533639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84" name="直接连接符 42"/>
            <p:cNvCxnSpPr/>
            <p:nvPr/>
          </p:nvCxnSpPr>
          <p:spPr>
            <a:xfrm>
              <a:off x="7166478" y="534326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85" name="直接连接符 19"/>
            <p:cNvCxnSpPr/>
            <p:nvPr/>
          </p:nvCxnSpPr>
          <p:spPr>
            <a:xfrm>
              <a:off x="6166297" y="5631065"/>
              <a:ext cx="20232" cy="24907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86" name="文本框 85"/>
            <p:cNvSpPr txBox="1"/>
            <p:nvPr/>
          </p:nvSpPr>
          <p:spPr>
            <a:xfrm>
              <a:off x="6811666" y="4557633"/>
              <a:ext cx="1775387" cy="460520"/>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2022/8/15-8/19</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山西省永济市、芮城县</a:t>
              </a:r>
              <a:endParaRPr lang="zh-CN" altLang="en-US" sz="1200" b="1" dirty="0">
                <a:latin typeface="微软雅黑" panose="020B0503020204020204" charset="-122"/>
                <a:ea typeface="微软雅黑" panose="020B0503020204020204" charset="-122"/>
              </a:endParaRPr>
            </a:p>
          </p:txBody>
        </p:sp>
        <p:sp>
          <p:nvSpPr>
            <p:cNvPr id="87" name="文本框 86"/>
            <p:cNvSpPr txBox="1"/>
            <p:nvPr/>
          </p:nvSpPr>
          <p:spPr>
            <a:xfrm>
              <a:off x="7294082" y="6136983"/>
              <a:ext cx="1677082" cy="460520"/>
            </a:xfrm>
            <a:prstGeom prst="rect">
              <a:avLst/>
            </a:prstGeom>
            <a:noFill/>
          </p:spPr>
          <p:txBody>
            <a:bodyPr wrap="square">
              <a:spAutoFit/>
            </a:bodyPr>
            <a:lstStyle/>
            <a:p>
              <a:r>
                <a:rPr lang="zh-CN" altLang="en-US" sz="1200" dirty="0">
                  <a:solidFill>
                    <a:srgbClr val="C00000"/>
                  </a:solidFill>
                  <a:latin typeface="微软雅黑" panose="020B0503020204020204" charset="-122"/>
                  <a:ea typeface="微软雅黑" panose="020B0503020204020204" charset="-122"/>
                </a:rPr>
                <a:t>2022/8/16-8/18</a:t>
              </a:r>
              <a:endParaRPr lang="en-US" altLang="zh-CN" sz="1200" dirty="0">
                <a:solidFill>
                  <a:srgbClr val="C00000"/>
                </a:solidFill>
                <a:latin typeface="微软雅黑" panose="020B0503020204020204" charset="-122"/>
                <a:ea typeface="微软雅黑" panose="020B0503020204020204" charset="-122"/>
              </a:endParaRPr>
            </a:p>
            <a:p>
              <a:r>
                <a:rPr lang="zh-CN" altLang="en-US" sz="1200" b="1" dirty="0">
                  <a:latin typeface="微软雅黑" panose="020B0503020204020204" charset="-122"/>
                  <a:ea typeface="微软雅黑" panose="020B0503020204020204" charset="-122"/>
                </a:rPr>
                <a:t>山西省忻州市调研</a:t>
              </a:r>
              <a:endParaRPr lang="zh-CN" altLang="en-US" sz="1200" b="1" dirty="0">
                <a:latin typeface="微软雅黑" panose="020B0503020204020204" charset="-122"/>
                <a:ea typeface="微软雅黑" panose="020B0503020204020204" charset="-122"/>
              </a:endParaRPr>
            </a:p>
          </p:txBody>
        </p:sp>
        <p:sp>
          <p:nvSpPr>
            <p:cNvPr id="88" name="文本框 87"/>
            <p:cNvSpPr txBox="1"/>
            <p:nvPr/>
          </p:nvSpPr>
          <p:spPr>
            <a:xfrm>
              <a:off x="8455633" y="4407366"/>
              <a:ext cx="1362621" cy="645363"/>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2022/12/12</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b="1" dirty="0">
                  <a:latin typeface="微软雅黑" panose="020B0503020204020204" charset="-122"/>
                  <a:ea typeface="微软雅黑" panose="020B0503020204020204" charset="-122"/>
                </a:rPr>
                <a:t>浙江省嘉兴市嘉善县调研</a:t>
              </a:r>
              <a:endParaRPr lang="zh-CN" altLang="en-US" sz="1200" b="1" dirty="0">
                <a:latin typeface="微软雅黑" panose="020B0503020204020204" charset="-122"/>
                <a:ea typeface="微软雅黑" panose="020B0503020204020204" charset="-122"/>
              </a:endParaRPr>
            </a:p>
          </p:txBody>
        </p:sp>
        <p:cxnSp>
          <p:nvCxnSpPr>
            <p:cNvPr id="90" name="直接连接符 42"/>
            <p:cNvCxnSpPr/>
            <p:nvPr/>
          </p:nvCxnSpPr>
          <p:spPr>
            <a:xfrm>
              <a:off x="7653175"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91" name="直接连接符 42"/>
            <p:cNvCxnSpPr/>
            <p:nvPr/>
          </p:nvCxnSpPr>
          <p:spPr>
            <a:xfrm>
              <a:off x="7310038" y="5333037"/>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92" name="直接连接符 42"/>
            <p:cNvCxnSpPr/>
            <p:nvPr/>
          </p:nvCxnSpPr>
          <p:spPr>
            <a:xfrm>
              <a:off x="7528885" y="534326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93" name="直接连接符 42"/>
            <p:cNvCxnSpPr/>
            <p:nvPr/>
          </p:nvCxnSpPr>
          <p:spPr>
            <a:xfrm>
              <a:off x="8837962" y="5327643"/>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94" name="直接连接符 42"/>
            <p:cNvCxnSpPr/>
            <p:nvPr/>
          </p:nvCxnSpPr>
          <p:spPr>
            <a:xfrm>
              <a:off x="9166463" y="5309581"/>
              <a:ext cx="0" cy="275576"/>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sp>
          <p:nvSpPr>
            <p:cNvPr id="95" name="左大括号 94"/>
            <p:cNvSpPr/>
            <p:nvPr/>
          </p:nvSpPr>
          <p:spPr>
            <a:xfrm rot="16200000">
              <a:off x="7263200" y="5702851"/>
              <a:ext cx="296567" cy="234803"/>
            </a:xfrm>
            <a:prstGeom prst="leftBrace">
              <a:avLst/>
            </a:prstGeom>
            <a:ln w="19050">
              <a:solidFill>
                <a:srgbClr val="1C8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cxnSp>
          <p:nvCxnSpPr>
            <p:cNvPr id="96" name="直接连接符 19"/>
            <p:cNvCxnSpPr/>
            <p:nvPr/>
          </p:nvCxnSpPr>
          <p:spPr>
            <a:xfrm>
              <a:off x="7411483" y="5928801"/>
              <a:ext cx="20232" cy="24907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cxnSp>
          <p:nvCxnSpPr>
            <p:cNvPr id="97" name="直接连接符 34"/>
            <p:cNvCxnSpPr/>
            <p:nvPr/>
          </p:nvCxnSpPr>
          <p:spPr>
            <a:xfrm flipH="1">
              <a:off x="8802708" y="5016164"/>
              <a:ext cx="363755" cy="29353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cxnSp>
          <p:nvCxnSpPr>
            <p:cNvPr id="98" name="直接连接符 19"/>
            <p:cNvCxnSpPr/>
            <p:nvPr/>
          </p:nvCxnSpPr>
          <p:spPr>
            <a:xfrm>
              <a:off x="9169204" y="5646691"/>
              <a:ext cx="258631" cy="233450"/>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99" name="文本框 98"/>
            <p:cNvSpPr txBox="1"/>
            <p:nvPr/>
          </p:nvSpPr>
          <p:spPr>
            <a:xfrm>
              <a:off x="9283402" y="4508603"/>
              <a:ext cx="2184062" cy="460520"/>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a:t>
              </a:r>
              <a:r>
                <a:rPr lang="zh-CN" altLang="en-US" sz="1200">
                  <a:solidFill>
                    <a:srgbClr val="C00000"/>
                  </a:solidFill>
                  <a:latin typeface="微软雅黑" panose="020B0503020204020204" charset="-122"/>
                  <a:ea typeface="微软雅黑" panose="020B0503020204020204" charset="-122"/>
                </a:rPr>
                <a:t>3/</a:t>
              </a:r>
              <a:r>
                <a:rPr lang="en-US" altLang="zh-CN" sz="1200">
                  <a:solidFill>
                    <a:srgbClr val="C00000"/>
                  </a:solidFill>
                  <a:latin typeface="微软雅黑" panose="020B0503020204020204" charset="-122"/>
                  <a:ea typeface="微软雅黑" panose="020B0503020204020204" charset="-122"/>
                </a:rPr>
                <a:t>3</a:t>
              </a:r>
              <a:r>
                <a:rPr lang="zh-CN" altLang="en-US" sz="1200">
                  <a:solidFill>
                    <a:srgbClr val="C00000"/>
                  </a:solidFill>
                  <a:latin typeface="微软雅黑" panose="020B0503020204020204" charset="-122"/>
                  <a:ea typeface="微软雅黑" panose="020B0503020204020204" charset="-122"/>
                </a:rPr>
                <a:t>/</a:t>
              </a:r>
              <a:r>
                <a:rPr lang="en-US" altLang="zh-CN" sz="1200">
                  <a:solidFill>
                    <a:srgbClr val="C00000"/>
                  </a:solidFill>
                  <a:latin typeface="微软雅黑" panose="020B0503020204020204" charset="-122"/>
                  <a:ea typeface="微软雅黑" panose="020B0503020204020204" charset="-122"/>
                </a:rPr>
                <a:t>6</a:t>
              </a:r>
              <a:r>
                <a:rPr lang="zh-CN" altLang="en-US" sz="1200">
                  <a:solidFill>
                    <a:srgbClr val="C00000"/>
                  </a:solidFill>
                  <a:latin typeface="微软雅黑" panose="020B0503020204020204" charset="-122"/>
                  <a:ea typeface="微软雅黑" panose="020B0503020204020204" charset="-122"/>
                </a:rPr>
                <a:t>-</a:t>
              </a:r>
              <a:r>
                <a:rPr lang="en-US" altLang="zh-CN" sz="1200">
                  <a:solidFill>
                    <a:srgbClr val="C00000"/>
                  </a:solidFill>
                  <a:latin typeface="微软雅黑" panose="020B0503020204020204" charset="-122"/>
                  <a:ea typeface="微软雅黑" panose="020B0503020204020204" charset="-122"/>
                </a:rPr>
                <a:t>3</a:t>
              </a:r>
              <a:r>
                <a:rPr lang="zh-CN" altLang="en-US" sz="1200">
                  <a:solidFill>
                    <a:srgbClr val="C00000"/>
                  </a:solidFill>
                  <a:latin typeface="微软雅黑" panose="020B0503020204020204" charset="-122"/>
                  <a:ea typeface="微软雅黑" panose="020B0503020204020204" charset="-122"/>
                </a:rPr>
                <a:t>/</a:t>
              </a:r>
              <a:r>
                <a:rPr lang="en-US" altLang="zh-CN" sz="1200">
                  <a:solidFill>
                    <a:srgbClr val="C00000"/>
                  </a:solidFill>
                  <a:latin typeface="微软雅黑" panose="020B0503020204020204" charset="-122"/>
                  <a:ea typeface="微软雅黑" panose="020B0503020204020204" charset="-122"/>
                </a:rPr>
                <a:t>9</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a:solidFill>
                    <a:srgbClr val="C00000"/>
                  </a:solidFill>
                  <a:latin typeface="微软雅黑" panose="020B0503020204020204" charset="-122"/>
                  <a:ea typeface="微软雅黑" panose="020B0503020204020204" charset="-122"/>
                </a:rPr>
                <a:t> </a:t>
              </a:r>
              <a:r>
                <a:rPr lang="zh-CN" altLang="en-US" sz="1200" b="1">
                  <a:latin typeface="微软雅黑" panose="020B0503020204020204" charset="-122"/>
                  <a:ea typeface="微软雅黑" panose="020B0503020204020204" charset="-122"/>
                </a:rPr>
                <a:t>广东省广州市调</a:t>
              </a:r>
              <a:r>
                <a:rPr lang="zh-CN" altLang="en-US" sz="1200" b="1" dirty="0">
                  <a:latin typeface="微软雅黑" panose="020B0503020204020204" charset="-122"/>
                  <a:ea typeface="微软雅黑" panose="020B0503020204020204" charset="-122"/>
                </a:rPr>
                <a:t>研</a:t>
              </a:r>
              <a:endParaRPr lang="zh-CN" altLang="en-US" sz="1200" b="1" dirty="0">
                <a:latin typeface="微软雅黑" panose="020B0503020204020204" charset="-122"/>
                <a:ea typeface="微软雅黑" panose="020B0503020204020204" charset="-122"/>
              </a:endParaRPr>
            </a:p>
          </p:txBody>
        </p:sp>
        <p:cxnSp>
          <p:nvCxnSpPr>
            <p:cNvPr id="102" name="直接连接符 34"/>
            <p:cNvCxnSpPr/>
            <p:nvPr/>
          </p:nvCxnSpPr>
          <p:spPr>
            <a:xfrm flipH="1">
              <a:off x="9806560" y="5016164"/>
              <a:ext cx="363755" cy="293536"/>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grpSp>
      <p:cxnSp>
        <p:nvCxnSpPr>
          <p:cNvPr id="101" name="直接连接符 42"/>
          <p:cNvCxnSpPr/>
          <p:nvPr/>
        </p:nvCxnSpPr>
        <p:spPr>
          <a:xfrm>
            <a:off x="9834678" y="5332332"/>
            <a:ext cx="0" cy="275489"/>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103" name="直接连接符 42"/>
          <p:cNvCxnSpPr/>
          <p:nvPr/>
        </p:nvCxnSpPr>
        <p:spPr>
          <a:xfrm>
            <a:off x="10480518" y="5342267"/>
            <a:ext cx="0" cy="275489"/>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104" name="直接连接符 19"/>
          <p:cNvCxnSpPr/>
          <p:nvPr/>
        </p:nvCxnSpPr>
        <p:spPr>
          <a:xfrm>
            <a:off x="10483258" y="5679270"/>
            <a:ext cx="258549" cy="233377"/>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105" name="文本框 104"/>
          <p:cNvSpPr txBox="1"/>
          <p:nvPr/>
        </p:nvSpPr>
        <p:spPr>
          <a:xfrm>
            <a:off x="10547740" y="5863029"/>
            <a:ext cx="1198689" cy="645160"/>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a:t>
            </a:r>
            <a:r>
              <a:rPr lang="zh-CN" altLang="en-US" sz="1200">
                <a:solidFill>
                  <a:srgbClr val="C00000"/>
                </a:solidFill>
                <a:latin typeface="微软雅黑" panose="020B0503020204020204" charset="-122"/>
                <a:ea typeface="微软雅黑" panose="020B0503020204020204" charset="-122"/>
              </a:rPr>
              <a:t>3</a:t>
            </a:r>
            <a:r>
              <a:rPr lang="zh-CN" altLang="en-US" sz="1200" smtClean="0">
                <a:solidFill>
                  <a:srgbClr val="C00000"/>
                </a:solidFill>
                <a:latin typeface="微软雅黑" panose="020B0503020204020204" charset="-122"/>
                <a:ea typeface="微软雅黑" panose="020B0503020204020204" charset="-122"/>
              </a:rPr>
              <a:t>/</a:t>
            </a:r>
            <a:r>
              <a:rPr lang="en-US" altLang="zh-CN" sz="1200" smtClean="0">
                <a:solidFill>
                  <a:srgbClr val="C00000"/>
                </a:solidFill>
                <a:latin typeface="微软雅黑" panose="020B0503020204020204" charset="-122"/>
                <a:ea typeface="微软雅黑" panose="020B0503020204020204" charset="-122"/>
              </a:rPr>
              <a:t>8</a:t>
            </a:r>
            <a:r>
              <a:rPr lang="zh-CN" altLang="en-US" sz="1200" smtClean="0">
                <a:solidFill>
                  <a:srgbClr val="C00000"/>
                </a:solidFill>
                <a:latin typeface="微软雅黑" panose="020B0503020204020204" charset="-122"/>
                <a:ea typeface="微软雅黑" panose="020B0503020204020204" charset="-122"/>
              </a:rPr>
              <a:t>/</a:t>
            </a:r>
            <a:r>
              <a:rPr lang="en-US" altLang="zh-CN" sz="1200">
                <a:solidFill>
                  <a:srgbClr val="C00000"/>
                </a:solidFill>
                <a:latin typeface="微软雅黑" panose="020B0503020204020204" charset="-122"/>
                <a:ea typeface="微软雅黑" panose="020B0503020204020204" charset="-122"/>
              </a:rPr>
              <a:t>1</a:t>
            </a:r>
            <a:r>
              <a:rPr lang="en-US" altLang="zh-CN" sz="1200" smtClean="0">
                <a:solidFill>
                  <a:srgbClr val="C00000"/>
                </a:solidFill>
                <a:latin typeface="微软雅黑" panose="020B0503020204020204" charset="-122"/>
                <a:ea typeface="微软雅黑" panose="020B0503020204020204" charset="-122"/>
              </a:rPr>
              <a:t>3</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a:solidFill>
                  <a:srgbClr val="C00000"/>
                </a:solidFill>
                <a:latin typeface="微软雅黑" panose="020B0503020204020204" charset="-122"/>
                <a:ea typeface="微软雅黑" panose="020B0503020204020204" charset="-122"/>
              </a:rPr>
              <a:t> </a:t>
            </a:r>
            <a:r>
              <a:rPr lang="zh-CN" altLang="en-US" sz="1200" b="1" smtClean="0">
                <a:latin typeface="微软雅黑" panose="020B0503020204020204" charset="-122"/>
                <a:ea typeface="微软雅黑" panose="020B0503020204020204" charset="-122"/>
              </a:rPr>
              <a:t>安徽省芜湖市调</a:t>
            </a:r>
            <a:r>
              <a:rPr lang="zh-CN" altLang="en-US" sz="1200" b="1" dirty="0">
                <a:latin typeface="微软雅黑" panose="020B0503020204020204" charset="-122"/>
                <a:ea typeface="微软雅黑" panose="020B0503020204020204" charset="-122"/>
              </a:rPr>
              <a:t>研</a:t>
            </a:r>
            <a:endParaRPr lang="zh-CN" altLang="en-US" sz="1200" b="1" dirty="0">
              <a:latin typeface="微软雅黑" panose="020B0503020204020204" charset="-122"/>
              <a:ea typeface="微软雅黑" panose="020B0503020204020204" charset="-122"/>
            </a:endParaRPr>
          </a:p>
        </p:txBody>
      </p:sp>
      <p:cxnSp>
        <p:nvCxnSpPr>
          <p:cNvPr id="100" name="直接连接符 42"/>
          <p:cNvCxnSpPr/>
          <p:nvPr/>
        </p:nvCxnSpPr>
        <p:spPr>
          <a:xfrm>
            <a:off x="10775812" y="5301020"/>
            <a:ext cx="0" cy="275489"/>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sp>
        <p:nvSpPr>
          <p:cNvPr id="106" name="文本框 105"/>
          <p:cNvSpPr txBox="1"/>
          <p:nvPr/>
        </p:nvSpPr>
        <p:spPr>
          <a:xfrm>
            <a:off x="10919801" y="4509079"/>
            <a:ext cx="1198689" cy="645160"/>
          </a:xfrm>
          <a:prstGeom prst="rect">
            <a:avLst/>
          </a:prstGeom>
          <a:noFill/>
        </p:spPr>
        <p:txBody>
          <a:bodyPr wrap="square">
            <a:spAutoFit/>
          </a:bodyPr>
          <a:lstStyle/>
          <a:p>
            <a:pPr algn="ctr"/>
            <a:r>
              <a:rPr lang="zh-CN" altLang="en-US" sz="1200" dirty="0">
                <a:solidFill>
                  <a:srgbClr val="C00000"/>
                </a:solidFill>
                <a:latin typeface="微软雅黑" panose="020B0503020204020204" charset="-122"/>
                <a:ea typeface="微软雅黑" panose="020B0503020204020204" charset="-122"/>
              </a:rPr>
              <a:t>202</a:t>
            </a:r>
            <a:r>
              <a:rPr lang="zh-CN" altLang="en-US" sz="1200">
                <a:solidFill>
                  <a:srgbClr val="C00000"/>
                </a:solidFill>
                <a:latin typeface="微软雅黑" panose="020B0503020204020204" charset="-122"/>
                <a:ea typeface="微软雅黑" panose="020B0503020204020204" charset="-122"/>
              </a:rPr>
              <a:t>3</a:t>
            </a:r>
            <a:r>
              <a:rPr lang="zh-CN" altLang="en-US" sz="1200" smtClean="0">
                <a:solidFill>
                  <a:srgbClr val="C00000"/>
                </a:solidFill>
                <a:latin typeface="微软雅黑" panose="020B0503020204020204" charset="-122"/>
                <a:ea typeface="微软雅黑" panose="020B0503020204020204" charset="-122"/>
              </a:rPr>
              <a:t>/</a:t>
            </a:r>
            <a:r>
              <a:rPr lang="en-US" altLang="zh-CN" sz="1200" smtClean="0">
                <a:solidFill>
                  <a:srgbClr val="C00000"/>
                </a:solidFill>
                <a:latin typeface="微软雅黑" panose="020B0503020204020204" charset="-122"/>
                <a:ea typeface="微软雅黑" panose="020B0503020204020204" charset="-122"/>
              </a:rPr>
              <a:t>8</a:t>
            </a:r>
            <a:r>
              <a:rPr lang="zh-CN" altLang="en-US" sz="1200" smtClean="0">
                <a:solidFill>
                  <a:srgbClr val="C00000"/>
                </a:solidFill>
                <a:latin typeface="微软雅黑" panose="020B0503020204020204" charset="-122"/>
                <a:ea typeface="微软雅黑" panose="020B0503020204020204" charset="-122"/>
              </a:rPr>
              <a:t>/</a:t>
            </a:r>
            <a:r>
              <a:rPr lang="en-US" altLang="zh-CN" sz="1200" smtClean="0">
                <a:solidFill>
                  <a:srgbClr val="C00000"/>
                </a:solidFill>
                <a:latin typeface="微软雅黑" panose="020B0503020204020204" charset="-122"/>
                <a:ea typeface="微软雅黑" panose="020B0503020204020204" charset="-122"/>
              </a:rPr>
              <a:t>14-8/19</a:t>
            </a:r>
            <a:endParaRPr lang="en-US" altLang="zh-CN" sz="1200" dirty="0">
              <a:solidFill>
                <a:srgbClr val="C00000"/>
              </a:solidFill>
              <a:latin typeface="微软雅黑" panose="020B0503020204020204" charset="-122"/>
              <a:ea typeface="微软雅黑" panose="020B0503020204020204" charset="-122"/>
            </a:endParaRPr>
          </a:p>
          <a:p>
            <a:pPr algn="ctr"/>
            <a:r>
              <a:rPr lang="zh-CN" altLang="en-US" sz="1200">
                <a:solidFill>
                  <a:srgbClr val="C00000"/>
                </a:solidFill>
                <a:latin typeface="微软雅黑" panose="020B0503020204020204" charset="-122"/>
                <a:ea typeface="微软雅黑" panose="020B0503020204020204" charset="-122"/>
              </a:rPr>
              <a:t> </a:t>
            </a:r>
            <a:r>
              <a:rPr lang="zh-CN" altLang="en-US" sz="1200" b="1" smtClean="0">
                <a:latin typeface="微软雅黑" panose="020B0503020204020204" charset="-122"/>
                <a:ea typeface="微软雅黑" panose="020B0503020204020204" charset="-122"/>
              </a:rPr>
              <a:t>陕西省调</a:t>
            </a:r>
            <a:r>
              <a:rPr lang="zh-CN" altLang="en-US" sz="1200" b="1" dirty="0">
                <a:latin typeface="微软雅黑" panose="020B0503020204020204" charset="-122"/>
                <a:ea typeface="微软雅黑" panose="020B0503020204020204" charset="-122"/>
              </a:rPr>
              <a:t>研</a:t>
            </a:r>
            <a:endParaRPr lang="zh-CN" altLang="en-US" sz="1200" b="1" dirty="0">
              <a:latin typeface="微软雅黑" panose="020B0503020204020204" charset="-122"/>
              <a:ea typeface="微软雅黑" panose="020B0503020204020204" charset="-122"/>
            </a:endParaRPr>
          </a:p>
        </p:txBody>
      </p:sp>
      <p:cxnSp>
        <p:nvCxnSpPr>
          <p:cNvPr id="107" name="直接连接符 42"/>
          <p:cNvCxnSpPr/>
          <p:nvPr/>
        </p:nvCxnSpPr>
        <p:spPr>
          <a:xfrm>
            <a:off x="11219620" y="3875075"/>
            <a:ext cx="0" cy="275489"/>
          </a:xfrm>
          <a:prstGeom prst="line">
            <a:avLst/>
          </a:prstGeom>
          <a:ln w="19050">
            <a:solidFill>
              <a:schemeClr val="bg1"/>
            </a:solidFill>
            <a:prstDash val="dash"/>
          </a:ln>
        </p:spPr>
        <p:style>
          <a:lnRef idx="1">
            <a:schemeClr val="accent5"/>
          </a:lnRef>
          <a:fillRef idx="0">
            <a:schemeClr val="accent5"/>
          </a:fillRef>
          <a:effectRef idx="0">
            <a:schemeClr val="accent5"/>
          </a:effectRef>
          <a:fontRef idx="minor">
            <a:schemeClr val="tx1"/>
          </a:fontRef>
        </p:style>
      </p:cxnSp>
      <p:cxnSp>
        <p:nvCxnSpPr>
          <p:cNvPr id="108" name="直接连接符 34"/>
          <p:cNvCxnSpPr/>
          <p:nvPr/>
        </p:nvCxnSpPr>
        <p:spPr>
          <a:xfrm flipH="1">
            <a:off x="10775812" y="5013042"/>
            <a:ext cx="363641" cy="293444"/>
          </a:xfrm>
          <a:prstGeom prst="line">
            <a:avLst/>
          </a:prstGeom>
          <a:ln w="19050">
            <a:solidFill>
              <a:srgbClr val="1A76B2"/>
            </a:solidFill>
          </a:ln>
        </p:spPr>
        <p:style>
          <a:lnRef idx="1">
            <a:schemeClr val="accent5"/>
          </a:lnRef>
          <a:fillRef idx="0">
            <a:schemeClr val="accent5"/>
          </a:fillRef>
          <a:effectRef idx="0">
            <a:schemeClr val="accent5"/>
          </a:effectRef>
          <a:fontRef idx="minor">
            <a:schemeClr val="tx1"/>
          </a:fontRef>
        </p:style>
      </p:cxnSp>
      <p:sp>
        <p:nvSpPr>
          <p:cNvPr id="109" name="文本框 4"/>
          <p:cNvSpPr txBox="1"/>
          <p:nvPr/>
        </p:nvSpPr>
        <p:spPr>
          <a:xfrm>
            <a:off x="389994" y="92058"/>
            <a:ext cx="9233730" cy="583565"/>
          </a:xfrm>
          <a:prstGeom prst="rect">
            <a:avLst/>
          </a:prstGeom>
          <a:noFill/>
        </p:spPr>
        <p:txBody>
          <a:bodyPr wrap="square" rtlCol="0">
            <a:spAutoFit/>
          </a:bodyPr>
          <a:lstStyle/>
          <a:p>
            <a:pPr lvl="0" defTabSz="914400">
              <a:defRPr/>
            </a:pPr>
            <a:r>
              <a:rPr sz="3200" b="1" dirty="0">
                <a:solidFill>
                  <a:srgbClr val="FFFFFF"/>
                </a:solidFill>
                <a:latin typeface="Arial" panose="020B0604020202020204"/>
                <a:ea typeface="微软雅黑" panose="020B0503020204020204" charset="-122"/>
              </a:rPr>
              <a:t>用脚丈量、用心感受</a:t>
            </a:r>
            <a:endParaRPr sz="3200" b="1" dirty="0">
              <a:solidFill>
                <a:srgbClr val="FFFFFF"/>
              </a:solidFill>
              <a:latin typeface="Arial" panose="020B0604020202020204"/>
              <a:ea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61" y="-44054"/>
            <a:ext cx="12183995" cy="791384"/>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FFFFFF"/>
              </a:solidFill>
              <a:latin typeface="Calibri" panose="020F0502020204030204"/>
              <a:ea typeface="宋体" panose="02010600030101010101" pitchFamily="2" charset="-122"/>
            </a:endParaRPr>
          </a:p>
        </p:txBody>
      </p:sp>
      <p:grpSp>
        <p:nvGrpSpPr>
          <p:cNvPr id="3" name="#46513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91734" y="781044"/>
            <a:ext cx="12051366" cy="5960004"/>
            <a:chOff x="660400" y="1130300"/>
            <a:chExt cx="10858499" cy="5003800"/>
          </a:xfrm>
        </p:grpSpPr>
        <p:sp>
          <p:nvSpPr>
            <p:cNvPr id="5" name="iŝḻídê"/>
            <p:cNvSpPr/>
            <p:nvPr/>
          </p:nvSpPr>
          <p:spPr>
            <a:xfrm>
              <a:off x="4238542" y="2565589"/>
              <a:ext cx="3601013" cy="2133754"/>
            </a:xfrm>
            <a:prstGeom prst="rect">
              <a:avLst/>
            </a:prstGeom>
            <a:blipFill rotWithShape="1">
              <a:blip r:embed="rId2"/>
              <a:tile tx="-330200" ty="0" sx="100000" sy="100000" flip="none" algn="tl"/>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7" name="ïṡḻïdé"/>
            <p:cNvSpPr/>
            <p:nvPr/>
          </p:nvSpPr>
          <p:spPr>
            <a:xfrm>
              <a:off x="7980856" y="2565400"/>
              <a:ext cx="3538043" cy="2133600"/>
            </a:xfrm>
            <a:prstGeom prst="rect">
              <a:avLst/>
            </a:prstGeom>
            <a:blipFill rotWithShape="1">
              <a:blip r:embed="rId3"/>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8" name="íSliḋè"/>
            <p:cNvSpPr/>
            <p:nvPr/>
          </p:nvSpPr>
          <p:spPr>
            <a:xfrm>
              <a:off x="660400" y="4826000"/>
              <a:ext cx="2623678" cy="1308100"/>
            </a:xfrm>
            <a:prstGeom prst="rect">
              <a:avLst/>
            </a:prstGeom>
            <a:blipFill rotWithShape="1">
              <a:blip r:embed="rId4"/>
              <a:tile tx="-266700" ty="-95250" sx="43000" sy="40000"/>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9" name="iśḷïḋé"/>
            <p:cNvSpPr/>
            <p:nvPr/>
          </p:nvSpPr>
          <p:spPr>
            <a:xfrm>
              <a:off x="3405341" y="4826000"/>
              <a:ext cx="2623678" cy="1308100"/>
            </a:xfrm>
            <a:prstGeom prst="rect">
              <a:avLst/>
            </a:prstGeom>
            <a:blipFill rotWithShape="1">
              <a:blip r:embed="rId5"/>
              <a:tile tx="444500" ty="-203200" sx="59000" sy="55000"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10" name="ïṧļiḋé"/>
            <p:cNvSpPr/>
            <p:nvPr/>
          </p:nvSpPr>
          <p:spPr>
            <a:xfrm>
              <a:off x="6150281" y="4826000"/>
              <a:ext cx="2623678" cy="1308100"/>
            </a:xfrm>
            <a:prstGeom prst="rect">
              <a:avLst/>
            </a:prstGeom>
            <a:blipFill rotWithShape="1">
              <a:blip r:embed="rId6"/>
              <a:tile sx="58000" sy="54000"/>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4" name="iŝļîḍè"/>
            <p:cNvSpPr/>
            <p:nvPr/>
          </p:nvSpPr>
          <p:spPr>
            <a:xfrm>
              <a:off x="8895221" y="4826000"/>
              <a:ext cx="2623678" cy="1308100"/>
            </a:xfrm>
            <a:prstGeom prst="rect">
              <a:avLst/>
            </a:prstGeom>
            <a:blipFill rotWithShape="1">
              <a:blip r:embed="rId7"/>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15" name="iṣḷîḋê"/>
            <p:cNvSpPr/>
            <p:nvPr/>
          </p:nvSpPr>
          <p:spPr>
            <a:xfrm>
              <a:off x="660400" y="1130300"/>
              <a:ext cx="2623678" cy="1308100"/>
            </a:xfrm>
            <a:prstGeom prst="rect">
              <a:avLst/>
            </a:prstGeom>
            <a:blipFill rotWithShape="1">
              <a:blip r:embed="rId8"/>
              <a:tile sx="60000" sy="60000"/>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6" name="íš1îḓê"/>
            <p:cNvSpPr/>
            <p:nvPr/>
          </p:nvSpPr>
          <p:spPr>
            <a:xfrm>
              <a:off x="3405471" y="1130300"/>
              <a:ext cx="2623856" cy="1307957"/>
            </a:xfrm>
            <a:prstGeom prst="rect">
              <a:avLst/>
            </a:prstGeom>
            <a:blipFill rotWithShape="1">
              <a:blip r:embed="rId9"/>
              <a:tile tx="0" ty="-571500" sx="45000" sy="53000"/>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17" name="ïSliḍê"/>
            <p:cNvSpPr/>
            <p:nvPr/>
          </p:nvSpPr>
          <p:spPr>
            <a:xfrm>
              <a:off x="6150281" y="1130300"/>
              <a:ext cx="2623678" cy="1308100"/>
            </a:xfrm>
            <a:prstGeom prst="rect">
              <a:avLst/>
            </a:prstGeom>
            <a:blipFill rotWithShape="1">
              <a:blip r:embed="rId10"/>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sp>
          <p:nvSpPr>
            <p:cNvPr id="18" name="í$ľíḑè"/>
            <p:cNvSpPr/>
            <p:nvPr/>
          </p:nvSpPr>
          <p:spPr>
            <a:xfrm>
              <a:off x="8895221" y="1130300"/>
              <a:ext cx="2623678" cy="1308100"/>
            </a:xfrm>
            <a:prstGeom prst="rect">
              <a:avLst/>
            </a:prstGeom>
            <a:blipFill rotWithShape="1">
              <a:blip r:embed="rId11"/>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79" tIns="45688" rIns="91379" bIns="45688" numCol="1" spcCol="0" rtlCol="0" fromWordArt="0" anchor="t" anchorCtr="0" forceAA="0" compatLnSpc="1">
              <a:noAutofit/>
            </a:bodyPr>
            <a:lstStyle/>
            <a:p>
              <a:pPr algn="ctr"/>
              <a:endParaRPr lang="zh-CN" altLang="en-US" dirty="0"/>
            </a:p>
          </p:txBody>
        </p:sp>
      </p:grpSp>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r="78987"/>
          <a:stretch>
            <a:fillRect/>
          </a:stretch>
        </p:blipFill>
        <p:spPr>
          <a:xfrm>
            <a:off x="11203654" y="5216"/>
            <a:ext cx="751723" cy="719134"/>
          </a:xfrm>
          <a:prstGeom prst="rect">
            <a:avLst/>
          </a:prstGeom>
        </p:spPr>
      </p:pic>
      <p:grpSp>
        <p:nvGrpSpPr>
          <p:cNvPr id="2" name="组合 1"/>
          <p:cNvGrpSpPr/>
          <p:nvPr/>
        </p:nvGrpSpPr>
        <p:grpSpPr>
          <a:xfrm>
            <a:off x="10512222" y="27160"/>
            <a:ext cx="1396717" cy="676466"/>
            <a:chOff x="16805" y="-10"/>
            <a:chExt cx="2319" cy="1145"/>
          </a:xfrm>
        </p:grpSpPr>
        <p:pic>
          <p:nvPicPr>
            <p:cNvPr id="13" name="图片 12"/>
            <p:cNvPicPr>
              <a:picLocks noChangeAspect="1"/>
            </p:cNvPicPr>
            <p:nvPr/>
          </p:nvPicPr>
          <p:blipFill>
            <a:blip r:embed="rId13"/>
            <a:stretch>
              <a:fillRect/>
            </a:stretch>
          </p:blipFill>
          <p:spPr>
            <a:xfrm>
              <a:off x="17990" y="2"/>
              <a:ext cx="1134" cy="1133"/>
            </a:xfrm>
            <a:prstGeom prst="rect">
              <a:avLst/>
            </a:prstGeom>
          </p:spPr>
        </p:pic>
        <p:pic>
          <p:nvPicPr>
            <p:cNvPr id="19"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r="78987"/>
            <a:stretch>
              <a:fillRect/>
            </a:stretch>
          </p:blipFill>
          <p:spPr>
            <a:xfrm>
              <a:off x="16805" y="-10"/>
              <a:ext cx="1185" cy="1133"/>
            </a:xfrm>
            <a:prstGeom prst="rect">
              <a:avLst/>
            </a:prstGeom>
          </p:spPr>
        </p:pic>
      </p:grpSp>
      <p:pic>
        <p:nvPicPr>
          <p:cNvPr id="21" name="图片 20"/>
          <p:cNvPicPr>
            <a:picLocks noChangeAspect="1"/>
          </p:cNvPicPr>
          <p:nvPr/>
        </p:nvPicPr>
        <p:blipFill>
          <a:blip r:embed="rId14"/>
          <a:srcRect t="4828" r="3908"/>
          <a:stretch>
            <a:fillRect/>
          </a:stretch>
        </p:blipFill>
        <p:spPr>
          <a:xfrm>
            <a:off x="92369" y="2491246"/>
            <a:ext cx="3760539" cy="2540870"/>
          </a:xfrm>
          <a:prstGeom prst="rect">
            <a:avLst/>
          </a:prstGeom>
        </p:spPr>
      </p:pic>
      <p:sp>
        <p:nvSpPr>
          <p:cNvPr id="20" name="文本框 4"/>
          <p:cNvSpPr txBox="1"/>
          <p:nvPr/>
        </p:nvSpPr>
        <p:spPr>
          <a:xfrm>
            <a:off x="389994" y="92058"/>
            <a:ext cx="9233730" cy="583565"/>
          </a:xfrm>
          <a:prstGeom prst="rect">
            <a:avLst/>
          </a:prstGeom>
          <a:noFill/>
        </p:spPr>
        <p:txBody>
          <a:bodyPr wrap="square" rtlCol="0">
            <a:spAutoFit/>
          </a:bodyPr>
          <a:lstStyle/>
          <a:p>
            <a:pPr lvl="0" defTabSz="914400">
              <a:defRPr/>
            </a:pPr>
            <a:r>
              <a:rPr lang="zh-CN" altLang="en-US" sz="3200" b="1">
                <a:solidFill>
                  <a:srgbClr val="FFFFFF"/>
                </a:solidFill>
                <a:latin typeface="Arial" panose="020B0604020202020204"/>
                <a:ea typeface="微软雅黑" panose="020B0503020204020204" charset="-122"/>
              </a:rPr>
              <a:t>调</a:t>
            </a:r>
            <a:r>
              <a:rPr lang="zh-CN" altLang="en-US" sz="3200" b="1" smtClean="0">
                <a:solidFill>
                  <a:srgbClr val="FFFFFF"/>
                </a:solidFill>
                <a:latin typeface="Arial" panose="020B0604020202020204"/>
                <a:ea typeface="微软雅黑" panose="020B0503020204020204" charset="-122"/>
              </a:rPr>
              <a:t>研足迹</a:t>
            </a:r>
            <a:endParaRPr sz="3200" b="1" dirty="0">
              <a:solidFill>
                <a:srgbClr val="FFFFFF"/>
              </a:solidFill>
              <a:latin typeface="Arial" panose="020B0604020202020204"/>
              <a:ea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p:nvPr/>
        </p:nvSpPr>
        <p:spPr>
          <a:xfrm>
            <a:off x="1054560" y="1148111"/>
            <a:ext cx="10207594" cy="1938020"/>
          </a:xfrm>
          <a:prstGeom prst="rect">
            <a:avLst/>
          </a:prstGeom>
        </p:spPr>
        <p:txBody>
          <a:bodyPr wrap="square">
            <a:spAutoFit/>
          </a:bodyPr>
          <a:lstStyle/>
          <a:p>
            <a:pPr defTabSz="914400">
              <a:lnSpc>
                <a:spcPct val="200000"/>
              </a:lnSpc>
            </a:pPr>
            <a:r>
              <a:rPr lang="zh-CN" altLang="en-US" sz="2000" b="1" dirty="0">
                <a:solidFill>
                  <a:srgbClr val="000000"/>
                </a:solidFill>
                <a:latin typeface="Century Gothic" panose="020B0502020202020204"/>
                <a:ea typeface="微软雅黑" panose="020B0503020204020204" charset="-122"/>
              </a:rPr>
              <a:t>从历史上看，长三角所在的江南是一张名片，一个符号，是一种向往，一种实现：满足了那个时代对所有美好生活的向往，代表着我们对美好生活的所有憧憬，以及为此实现的努力付出与制度安排。</a:t>
            </a:r>
            <a:endParaRPr lang="zh-CN" altLang="en-US" sz="2000" b="1" dirty="0">
              <a:solidFill>
                <a:srgbClr val="000000"/>
              </a:solidFill>
              <a:latin typeface="Century Gothic" panose="020B0502020202020204"/>
              <a:ea typeface="微软雅黑" panose="020B0503020204020204" charset="-122"/>
            </a:endParaRPr>
          </a:p>
        </p:txBody>
      </p:sp>
      <p:sp>
        <p:nvSpPr>
          <p:cNvPr id="11" name="矩形 3"/>
          <p:cNvSpPr/>
          <p:nvPr/>
        </p:nvSpPr>
        <p:spPr>
          <a:xfrm>
            <a:off x="4633600" y="3107263"/>
            <a:ext cx="2491417" cy="399858"/>
          </a:xfrm>
          <a:prstGeom prst="rect">
            <a:avLst/>
          </a:prstGeom>
        </p:spPr>
        <p:txBody>
          <a:bodyPr wrap="square">
            <a:prstTxWarp prst="textButton">
              <a:avLst>
                <a:gd name="adj" fmla="val 10985598"/>
              </a:avLst>
            </a:prstTxWarp>
            <a:spAutoFit/>
          </a:bodyPr>
          <a:lstStyle/>
          <a:p>
            <a:pPr defTabSz="914400"/>
            <a:r>
              <a:rPr lang="zh-CN" altLang="en-US" sz="2000" b="1" dirty="0">
                <a:solidFill>
                  <a:srgbClr val="000000"/>
                </a:solidFill>
                <a:latin typeface="Century Gothic" panose="020B0502020202020204"/>
                <a:ea typeface="微软雅黑" panose="020B0503020204020204" charset="-122"/>
              </a:rPr>
              <a:t>上有天堂，下有苏杭</a:t>
            </a:r>
            <a:endParaRPr lang="zh-CN" altLang="en-US" sz="2000" b="1" dirty="0">
              <a:solidFill>
                <a:srgbClr val="000000"/>
              </a:solidFill>
              <a:latin typeface="Century Gothic" panose="020B0502020202020204"/>
              <a:ea typeface="微软雅黑" panose="020B0503020204020204" charset="-122"/>
            </a:endParaRPr>
          </a:p>
        </p:txBody>
      </p:sp>
      <p:pic>
        <p:nvPicPr>
          <p:cNvPr id="12" name="图片 4"/>
          <p:cNvPicPr>
            <a:picLocks noChangeAspect="1"/>
          </p:cNvPicPr>
          <p:nvPr/>
        </p:nvPicPr>
        <p:blipFill>
          <a:blip r:embed="rId1"/>
          <a:stretch>
            <a:fillRect/>
          </a:stretch>
        </p:blipFill>
        <p:spPr>
          <a:xfrm>
            <a:off x="4620907" y="3507282"/>
            <a:ext cx="2432521" cy="2834591"/>
          </a:xfrm>
          <a:prstGeom prst="rect">
            <a:avLst/>
          </a:prstGeom>
        </p:spPr>
      </p:pic>
      <p:pic>
        <p:nvPicPr>
          <p:cNvPr id="13"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44" y="3464587"/>
            <a:ext cx="3749458" cy="2834591"/>
          </a:xfrm>
          <a:prstGeom prst="ellipse">
            <a:avLst/>
          </a:prstGeom>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148" y="3507282"/>
            <a:ext cx="4003659" cy="2834591"/>
          </a:xfrm>
          <a:prstGeom prst="ellipse">
            <a:avLst/>
          </a:prstGeom>
        </p:spPr>
      </p:pic>
      <p:sp>
        <p:nvSpPr>
          <p:cNvPr id="18" name="矩形 17"/>
          <p:cNvSpPr/>
          <p:nvPr/>
        </p:nvSpPr>
        <p:spPr>
          <a:xfrm>
            <a:off x="-16065" y="-12403"/>
            <a:ext cx="12180471" cy="791441"/>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FFFFFF"/>
              </a:solidFill>
              <a:latin typeface="Calibri" panose="020F0502020204030204"/>
              <a:ea typeface="宋体" panose="02010600030101010101" pitchFamily="2" charset="-122"/>
            </a:endParaRPr>
          </a:p>
        </p:txBody>
      </p:sp>
      <p:pic>
        <p:nvPicPr>
          <p:cNvPr id="19" name="图片 18"/>
          <p:cNvPicPr>
            <a:picLocks noChangeAspect="1"/>
          </p:cNvPicPr>
          <p:nvPr/>
        </p:nvPicPr>
        <p:blipFill>
          <a:blip r:embed="rId4"/>
          <a:stretch>
            <a:fillRect/>
          </a:stretch>
        </p:blipFill>
        <p:spPr>
          <a:xfrm>
            <a:off x="11420802" y="2721"/>
            <a:ext cx="719413" cy="719413"/>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r="78987"/>
          <a:stretch>
            <a:fillRect/>
          </a:stretch>
        </p:blipFill>
        <p:spPr>
          <a:xfrm>
            <a:off x="10668979" y="-4842"/>
            <a:ext cx="751743" cy="719413"/>
          </a:xfrm>
          <a:prstGeom prst="rect">
            <a:avLst/>
          </a:prstGeom>
        </p:spPr>
      </p:pic>
      <p:sp>
        <p:nvSpPr>
          <p:cNvPr id="6" name="文本框 4"/>
          <p:cNvSpPr txBox="1"/>
          <p:nvPr/>
        </p:nvSpPr>
        <p:spPr>
          <a:xfrm>
            <a:off x="332855" y="114279"/>
            <a:ext cx="1016510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smtClean="0">
                <a:ln>
                  <a:noFill/>
                </a:ln>
                <a:solidFill>
                  <a:srgbClr val="FFFFFF"/>
                </a:solidFill>
                <a:effectLst/>
                <a:uLnTx/>
                <a:uFillTx/>
                <a:latin typeface="Arial" panose="020B0604020202020204"/>
                <a:ea typeface="微软雅黑" panose="020B0503020204020204" charset="-122"/>
              </a:rPr>
              <a:t>江</a:t>
            </a:r>
            <a:r>
              <a:rPr kumimoji="0" lang="zh-CN" altLang="en-US" sz="32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rPr>
              <a:t>南文化传承</a:t>
            </a:r>
            <a:endParaRPr kumimoji="0" lang="zh-CN" altLang="en-US" sz="32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006134" y="2696342"/>
            <a:ext cx="3134302" cy="3103530"/>
            <a:chOff x="267365" y="2278119"/>
            <a:chExt cx="3137351" cy="3106549"/>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7365" y="2878631"/>
              <a:ext cx="3137351" cy="2098104"/>
            </a:xfrm>
            <a:prstGeom prst="ellipse">
              <a:avLst/>
            </a:prstGeom>
          </p:spPr>
        </p:pic>
        <p:sp>
          <p:nvSpPr>
            <p:cNvPr id="18" name="矩形 17"/>
            <p:cNvSpPr/>
            <p:nvPr/>
          </p:nvSpPr>
          <p:spPr>
            <a:xfrm>
              <a:off x="1223224" y="2278119"/>
              <a:ext cx="1200046" cy="399168"/>
            </a:xfrm>
            <a:prstGeom prst="rect">
              <a:avLst/>
            </a:prstGeom>
          </p:spPr>
          <p:txBody>
            <a:bodyPr wrap="none">
              <a:spAutoFit/>
            </a:bodyPr>
            <a:lstStyle/>
            <a:p>
              <a:pPr defTabSz="914400"/>
              <a:r>
                <a:rPr lang="zh-CN" altLang="en-US" sz="2000" b="1" dirty="0">
                  <a:solidFill>
                    <a:srgbClr val="000000"/>
                  </a:solidFill>
                  <a:latin typeface="Century Gothic" panose="020B0502020202020204"/>
                  <a:ea typeface="微软雅黑" panose="020B0503020204020204" charset="-122"/>
                </a:rPr>
                <a:t>富足江南</a:t>
              </a:r>
              <a:endParaRPr lang="zh-CN" altLang="en-US" dirty="0">
                <a:solidFill>
                  <a:srgbClr val="000000"/>
                </a:solidFill>
                <a:latin typeface="Century Gothic" panose="020B0502020202020204"/>
                <a:ea typeface="微软雅黑" panose="020B0503020204020204" charset="-122"/>
              </a:endParaRPr>
            </a:p>
          </p:txBody>
        </p:sp>
        <p:sp>
          <p:nvSpPr>
            <p:cNvPr id="19" name="矩形 18"/>
            <p:cNvSpPr/>
            <p:nvPr/>
          </p:nvSpPr>
          <p:spPr>
            <a:xfrm>
              <a:off x="546751" y="5016010"/>
              <a:ext cx="2242460" cy="368658"/>
            </a:xfrm>
            <a:prstGeom prst="rect">
              <a:avLst/>
            </a:prstGeom>
          </p:spPr>
          <p:txBody>
            <a:bodyPr wrap="none">
              <a:spAutoFit/>
            </a:bodyPr>
            <a:lstStyle/>
            <a:p>
              <a:pPr defTabSz="914400"/>
              <a:r>
                <a:rPr lang="zh-CN" altLang="en-US" dirty="0">
                  <a:solidFill>
                    <a:srgbClr val="000000"/>
                  </a:solidFill>
                  <a:latin typeface="Century Gothic" panose="020B0502020202020204"/>
                  <a:ea typeface="微软雅黑" panose="020B0503020204020204" charset="-122"/>
                </a:rPr>
                <a:t>“苏湖熟，天下足”</a:t>
              </a:r>
              <a:endParaRPr lang="zh-CN" altLang="en-US" dirty="0">
                <a:solidFill>
                  <a:srgbClr val="000000"/>
                </a:solidFill>
                <a:latin typeface="Century Gothic" panose="020B0502020202020204"/>
                <a:ea typeface="微软雅黑" panose="020B0503020204020204" charset="-122"/>
              </a:endParaRPr>
            </a:p>
          </p:txBody>
        </p:sp>
      </p:grpSp>
      <p:grpSp>
        <p:nvGrpSpPr>
          <p:cNvPr id="25" name="Group 24"/>
          <p:cNvGrpSpPr/>
          <p:nvPr/>
        </p:nvGrpSpPr>
        <p:grpSpPr>
          <a:xfrm>
            <a:off x="5932341" y="2707479"/>
            <a:ext cx="3276229" cy="3441571"/>
            <a:chOff x="8808912" y="2216924"/>
            <a:chExt cx="3279416" cy="3444919"/>
          </a:xfrm>
        </p:grpSpPr>
        <p:pic>
          <p:nvPicPr>
            <p:cNvPr id="27" name="图片 5"/>
            <p:cNvPicPr>
              <a:picLocks noChangeAspect="1"/>
            </p:cNvPicPr>
            <p:nvPr/>
          </p:nvPicPr>
          <p:blipFill rotWithShape="1">
            <a:blip r:embed="rId2">
              <a:extLst>
                <a:ext uri="{28A0092B-C50C-407E-A947-70E740481C1C}">
                  <a14:useLocalDpi xmlns:a14="http://schemas.microsoft.com/office/drawing/2010/main" val="0"/>
                </a:ext>
              </a:extLst>
            </a:blip>
            <a:srcRect r="13974"/>
            <a:stretch>
              <a:fillRect/>
            </a:stretch>
          </p:blipFill>
          <p:spPr>
            <a:xfrm>
              <a:off x="8808912" y="2878631"/>
              <a:ext cx="3257631" cy="2098104"/>
            </a:xfrm>
            <a:prstGeom prst="ellipse">
              <a:avLst/>
            </a:prstGeom>
          </p:spPr>
        </p:pic>
        <p:sp>
          <p:nvSpPr>
            <p:cNvPr id="28" name="矩形 11"/>
            <p:cNvSpPr/>
            <p:nvPr/>
          </p:nvSpPr>
          <p:spPr>
            <a:xfrm>
              <a:off x="9960392" y="2216924"/>
              <a:ext cx="1200046" cy="399168"/>
            </a:xfrm>
            <a:prstGeom prst="rect">
              <a:avLst/>
            </a:prstGeom>
          </p:spPr>
          <p:txBody>
            <a:bodyPr wrap="none">
              <a:spAutoFit/>
            </a:bodyPr>
            <a:lstStyle/>
            <a:p>
              <a:pPr defTabSz="914400"/>
              <a:r>
                <a:rPr lang="zh-CN" altLang="en-US" sz="2000" b="1" dirty="0">
                  <a:solidFill>
                    <a:srgbClr val="000000"/>
                  </a:solidFill>
                  <a:latin typeface="Century Gothic" panose="020B0502020202020204"/>
                  <a:ea typeface="微软雅黑" panose="020B0503020204020204" charset="-122"/>
                </a:rPr>
                <a:t>生活江南</a:t>
              </a:r>
              <a:endParaRPr lang="en-US" altLang="zh-CN" sz="2000" b="1" dirty="0">
                <a:solidFill>
                  <a:srgbClr val="000000"/>
                </a:solidFill>
                <a:latin typeface="Century Gothic" panose="020B0502020202020204"/>
                <a:ea typeface="微软雅黑" panose="020B0503020204020204" charset="-122"/>
              </a:endParaRPr>
            </a:p>
          </p:txBody>
        </p:sp>
        <p:sp>
          <p:nvSpPr>
            <p:cNvPr id="29" name="矩形 14"/>
            <p:cNvSpPr/>
            <p:nvPr/>
          </p:nvSpPr>
          <p:spPr>
            <a:xfrm>
              <a:off x="9091620" y="5016055"/>
              <a:ext cx="2996708" cy="645788"/>
            </a:xfrm>
            <a:prstGeom prst="rect">
              <a:avLst/>
            </a:prstGeom>
          </p:spPr>
          <p:txBody>
            <a:bodyPr wrap="square">
              <a:spAutoFit/>
            </a:bodyPr>
            <a:lstStyle/>
            <a:p>
              <a:pPr defTabSz="914400"/>
              <a:r>
                <a:rPr lang="zh-CN" altLang="en-US" dirty="0">
                  <a:solidFill>
                    <a:srgbClr val="000000"/>
                  </a:solidFill>
                  <a:latin typeface="Century Gothic" panose="020B0502020202020204"/>
                  <a:ea typeface="微软雅黑" panose="020B0503020204020204" charset="-122"/>
                </a:rPr>
                <a:t>吴酒一杯春竹叶，吴娃双舞醉芙蓉。早晚复相逢？</a:t>
              </a:r>
              <a:endParaRPr lang="zh-CN" altLang="en-US" dirty="0">
                <a:solidFill>
                  <a:srgbClr val="000000"/>
                </a:solidFill>
                <a:latin typeface="Century Gothic" panose="020B0502020202020204"/>
                <a:ea typeface="微软雅黑" panose="020B0503020204020204" charset="-122"/>
              </a:endParaRPr>
            </a:p>
          </p:txBody>
        </p:sp>
      </p:grpSp>
      <p:grpSp>
        <p:nvGrpSpPr>
          <p:cNvPr id="30" name="Group 29"/>
          <p:cNvGrpSpPr/>
          <p:nvPr/>
        </p:nvGrpSpPr>
        <p:grpSpPr>
          <a:xfrm>
            <a:off x="3130778" y="2735155"/>
            <a:ext cx="2960544" cy="3393968"/>
            <a:chOff x="5894084" y="2254157"/>
            <a:chExt cx="2963424" cy="3397270"/>
          </a:xfrm>
        </p:grpSpPr>
        <p:pic>
          <p:nvPicPr>
            <p:cNvPr id="31"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084" y="2854669"/>
              <a:ext cx="2963424" cy="2098104"/>
            </a:xfrm>
            <a:prstGeom prst="ellipse">
              <a:avLst/>
            </a:prstGeom>
          </p:spPr>
        </p:pic>
        <p:sp>
          <p:nvSpPr>
            <p:cNvPr id="32" name="矩形 16"/>
            <p:cNvSpPr/>
            <p:nvPr/>
          </p:nvSpPr>
          <p:spPr>
            <a:xfrm>
              <a:off x="6770502" y="2254157"/>
              <a:ext cx="1200046" cy="399168"/>
            </a:xfrm>
            <a:prstGeom prst="rect">
              <a:avLst/>
            </a:prstGeom>
          </p:spPr>
          <p:txBody>
            <a:bodyPr wrap="none">
              <a:spAutoFit/>
            </a:bodyPr>
            <a:lstStyle/>
            <a:p>
              <a:pPr defTabSz="914400"/>
              <a:r>
                <a:rPr lang="zh-CN" altLang="en-US" sz="2000" b="1" dirty="0">
                  <a:solidFill>
                    <a:srgbClr val="000000"/>
                  </a:solidFill>
                  <a:latin typeface="Century Gothic" panose="020B0502020202020204"/>
                  <a:ea typeface="微软雅黑" panose="020B0503020204020204" charset="-122"/>
                </a:rPr>
                <a:t>水乡江南</a:t>
              </a:r>
              <a:endParaRPr lang="zh-CN" altLang="en-US" dirty="0">
                <a:solidFill>
                  <a:srgbClr val="000000"/>
                </a:solidFill>
                <a:latin typeface="Century Gothic" panose="020B0502020202020204"/>
                <a:ea typeface="微软雅黑" panose="020B0503020204020204" charset="-122"/>
              </a:endParaRPr>
            </a:p>
          </p:txBody>
        </p:sp>
        <p:sp>
          <p:nvSpPr>
            <p:cNvPr id="33" name="Rectangle 32"/>
            <p:cNvSpPr/>
            <p:nvPr/>
          </p:nvSpPr>
          <p:spPr>
            <a:xfrm>
              <a:off x="6024956" y="5005639"/>
              <a:ext cx="2743224" cy="645788"/>
            </a:xfrm>
            <a:prstGeom prst="rect">
              <a:avLst/>
            </a:prstGeom>
          </p:spPr>
          <p:txBody>
            <a:bodyPr wrap="square">
              <a:spAutoFit/>
            </a:bodyPr>
            <a:lstStyle/>
            <a:p>
              <a:pPr defTabSz="914400"/>
              <a:r>
                <a:rPr lang="en-US" dirty="0">
                  <a:solidFill>
                    <a:srgbClr val="000000"/>
                  </a:solidFill>
                  <a:latin typeface="Century Gothic" panose="020B0502020202020204"/>
                  <a:ea typeface="微软雅黑" panose="020B0503020204020204" charset="-122"/>
                </a:rPr>
                <a:t>山寺月中寻桂子，郡亭枕上看潮头。何日更重游？ </a:t>
              </a:r>
              <a:endParaRPr lang="en-US" dirty="0">
                <a:solidFill>
                  <a:srgbClr val="000000"/>
                </a:solidFill>
                <a:latin typeface="Century Gothic" panose="020B0502020202020204"/>
                <a:ea typeface="微软雅黑" panose="020B0503020204020204" charset="-122"/>
              </a:endParaRPr>
            </a:p>
          </p:txBody>
        </p:sp>
      </p:grpSp>
      <p:grpSp>
        <p:nvGrpSpPr>
          <p:cNvPr id="34" name="Group 33"/>
          <p:cNvGrpSpPr/>
          <p:nvPr/>
        </p:nvGrpSpPr>
        <p:grpSpPr>
          <a:xfrm>
            <a:off x="536519" y="2768157"/>
            <a:ext cx="2772574" cy="3618150"/>
            <a:chOff x="3356124" y="2254156"/>
            <a:chExt cx="2775270" cy="3621669"/>
          </a:xfrm>
        </p:grpSpPr>
        <p:pic>
          <p:nvPicPr>
            <p:cNvPr id="35"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124" y="2854668"/>
              <a:ext cx="2775270" cy="2098104"/>
            </a:xfrm>
            <a:prstGeom prst="ellipse">
              <a:avLst/>
            </a:prstGeom>
          </p:spPr>
        </p:pic>
        <p:sp>
          <p:nvSpPr>
            <p:cNvPr id="36" name="矩形 15"/>
            <p:cNvSpPr/>
            <p:nvPr/>
          </p:nvSpPr>
          <p:spPr>
            <a:xfrm>
              <a:off x="4138465" y="2254156"/>
              <a:ext cx="1200046" cy="399168"/>
            </a:xfrm>
            <a:prstGeom prst="rect">
              <a:avLst/>
            </a:prstGeom>
          </p:spPr>
          <p:txBody>
            <a:bodyPr wrap="none">
              <a:spAutoFit/>
            </a:bodyPr>
            <a:lstStyle/>
            <a:p>
              <a:pPr defTabSz="914400"/>
              <a:r>
                <a:rPr lang="zh-CN" altLang="en-US" sz="2000" b="1" dirty="0">
                  <a:solidFill>
                    <a:srgbClr val="000000"/>
                  </a:solidFill>
                  <a:latin typeface="Century Gothic" panose="020B0502020202020204"/>
                  <a:ea typeface="微软雅黑" panose="020B0503020204020204" charset="-122"/>
                </a:rPr>
                <a:t>诗意江南</a:t>
              </a:r>
              <a:endParaRPr lang="zh-CN" altLang="en-US" dirty="0">
                <a:solidFill>
                  <a:srgbClr val="000000"/>
                </a:solidFill>
                <a:latin typeface="Century Gothic" panose="020B0502020202020204"/>
                <a:ea typeface="微软雅黑" panose="020B0503020204020204" charset="-122"/>
              </a:endParaRPr>
            </a:p>
          </p:txBody>
        </p:sp>
        <p:sp>
          <p:nvSpPr>
            <p:cNvPr id="37" name="矩形 20"/>
            <p:cNvSpPr/>
            <p:nvPr/>
          </p:nvSpPr>
          <p:spPr>
            <a:xfrm>
              <a:off x="3356760" y="4952908"/>
              <a:ext cx="2478303" cy="922917"/>
            </a:xfrm>
            <a:prstGeom prst="rect">
              <a:avLst/>
            </a:prstGeom>
          </p:spPr>
          <p:txBody>
            <a:bodyPr wrap="square">
              <a:spAutoFit/>
            </a:bodyPr>
            <a:lstStyle/>
            <a:p>
              <a:pPr defTabSz="914400"/>
              <a:r>
                <a:rPr lang="zh-CN" altLang="en-US" dirty="0">
                  <a:solidFill>
                    <a:srgbClr val="000000"/>
                  </a:solidFill>
                  <a:latin typeface="Century Gothic" panose="020B0502020202020204"/>
                  <a:ea typeface="微软雅黑" panose="020B0503020204020204" charset="-122"/>
                </a:rPr>
                <a:t>日出江花红胜火</a:t>
              </a:r>
              <a:r>
                <a:rPr lang="en-US" altLang="zh-CN" dirty="0">
                  <a:solidFill>
                    <a:srgbClr val="000000"/>
                  </a:solidFill>
                  <a:latin typeface="Century Gothic" panose="020B0502020202020204"/>
                  <a:ea typeface="微软雅黑" panose="020B0503020204020204" charset="-122"/>
                </a:rPr>
                <a:t>,</a:t>
              </a:r>
              <a:r>
                <a:rPr lang="zh-CN" altLang="en-US" dirty="0">
                  <a:solidFill>
                    <a:srgbClr val="000000"/>
                  </a:solidFill>
                  <a:latin typeface="Century Gothic" panose="020B0502020202020204"/>
                  <a:ea typeface="微软雅黑" panose="020B0503020204020204" charset="-122"/>
                </a:rPr>
                <a:t>春来江水绿如蓝，能不忆江南？</a:t>
              </a:r>
              <a:endParaRPr lang="zh-CN" altLang="en-US" dirty="0">
                <a:solidFill>
                  <a:srgbClr val="000000"/>
                </a:solidFill>
                <a:latin typeface="Century Gothic" panose="020B0502020202020204"/>
                <a:ea typeface="微软雅黑" panose="020B0503020204020204" charset="-122"/>
              </a:endParaRPr>
            </a:p>
          </p:txBody>
        </p:sp>
      </p:grpSp>
      <p:sp>
        <p:nvSpPr>
          <p:cNvPr id="22" name="矩形 21"/>
          <p:cNvSpPr/>
          <p:nvPr/>
        </p:nvSpPr>
        <p:spPr>
          <a:xfrm>
            <a:off x="-14241" y="-10916"/>
            <a:ext cx="12265856" cy="791324"/>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FFFFFF"/>
              </a:solidFill>
              <a:latin typeface="Calibri" panose="020F0502020204030204"/>
              <a:ea typeface="宋体" panose="02010600030101010101" pitchFamily="2" charset="-122"/>
            </a:endParaRPr>
          </a:p>
        </p:txBody>
      </p:sp>
      <p:pic>
        <p:nvPicPr>
          <p:cNvPr id="23" name="图片 22"/>
          <p:cNvPicPr>
            <a:picLocks noChangeAspect="1"/>
          </p:cNvPicPr>
          <p:nvPr/>
        </p:nvPicPr>
        <p:blipFill>
          <a:blip r:embed="rId5"/>
          <a:stretch>
            <a:fillRect/>
          </a:stretch>
        </p:blipFill>
        <p:spPr>
          <a:xfrm>
            <a:off x="11418984" y="3893"/>
            <a:ext cx="719168" cy="719168"/>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r="78987"/>
          <a:stretch>
            <a:fillRect/>
          </a:stretch>
        </p:blipFill>
        <p:spPr>
          <a:xfrm>
            <a:off x="10667419" y="-3668"/>
            <a:ext cx="751487" cy="719168"/>
          </a:xfrm>
          <a:prstGeom prst="rect">
            <a:avLst/>
          </a:prstGeom>
        </p:spPr>
      </p:pic>
      <p:sp>
        <p:nvSpPr>
          <p:cNvPr id="2" name="文本框 1"/>
          <p:cNvSpPr txBox="1"/>
          <p:nvPr/>
        </p:nvSpPr>
        <p:spPr>
          <a:xfrm>
            <a:off x="537294" y="1198886"/>
            <a:ext cx="10765480" cy="1014730"/>
          </a:xfrm>
          <a:prstGeom prst="rect">
            <a:avLst/>
          </a:prstGeom>
          <a:noFill/>
        </p:spPr>
        <p:txBody>
          <a:bodyPr wrap="square" rtlCol="0" anchor="t">
            <a:spAutoFit/>
          </a:bodyPr>
          <a:lstStyle/>
          <a:p>
            <a:pPr fontAlgn="auto">
              <a:lnSpc>
                <a:spcPct val="150000"/>
              </a:lnSpc>
            </a:pPr>
            <a:r>
              <a:rPr lang="zh-CN" altLang="en-US" sz="2000" b="1">
                <a:latin typeface="微软雅黑" panose="020B0503020204020204" charset="-122"/>
                <a:ea typeface="微软雅黑" panose="020B0503020204020204" charset="-122"/>
              </a:rPr>
              <a:t>唐代以来，江南逐渐成为中国最重要的经济区，明清时期这里的商品经济发展到王朝时期的顶峰，形成了以大运河为纽带，以苏州、杭州为中心的区域经济地理格局。</a:t>
            </a:r>
            <a:endParaRPr lang="zh-CN" altLang="en-US" sz="2000" b="1">
              <a:latin typeface="微软雅黑" panose="020B0503020204020204" charset="-122"/>
              <a:ea typeface="微软雅黑" panose="020B0503020204020204" charset="-122"/>
            </a:endParaRPr>
          </a:p>
        </p:txBody>
      </p:sp>
      <p:sp>
        <p:nvSpPr>
          <p:cNvPr id="6" name="文本框 4"/>
          <p:cNvSpPr txBox="1"/>
          <p:nvPr/>
        </p:nvSpPr>
        <p:spPr>
          <a:xfrm>
            <a:off x="332855" y="114279"/>
            <a:ext cx="10165103"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smtClean="0">
                <a:ln>
                  <a:noFill/>
                </a:ln>
                <a:solidFill>
                  <a:srgbClr val="FFFFFF"/>
                </a:solidFill>
                <a:effectLst/>
                <a:uLnTx/>
                <a:uFillTx/>
                <a:latin typeface="Arial" panose="020B0604020202020204"/>
                <a:ea typeface="微软雅黑" panose="020B0503020204020204" charset="-122"/>
              </a:rPr>
              <a:t>江</a:t>
            </a:r>
            <a:r>
              <a:rPr kumimoji="0" lang="zh-CN" altLang="en-US" sz="32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rPr>
              <a:t>南文化传承</a:t>
            </a:r>
            <a:endParaRPr kumimoji="0" lang="zh-CN" altLang="en-US" sz="3200" b="1"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2399" y="1677"/>
            <a:ext cx="12187838" cy="791853"/>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endParaRPr>
          </a:p>
        </p:txBody>
      </p:sp>
      <p:pic>
        <p:nvPicPr>
          <p:cNvPr id="156" name="图片 155"/>
          <p:cNvPicPr>
            <a:picLocks noChangeAspect="1"/>
          </p:cNvPicPr>
          <p:nvPr/>
        </p:nvPicPr>
        <p:blipFill>
          <a:blip r:embed="rId1"/>
          <a:stretch>
            <a:fillRect/>
          </a:stretch>
        </p:blipFill>
        <p:spPr>
          <a:xfrm>
            <a:off x="11423843" y="11880"/>
            <a:ext cx="719867" cy="719606"/>
          </a:xfrm>
          <a:prstGeom prst="rect">
            <a:avLst/>
          </a:prstGeom>
        </p:spPr>
      </p:pic>
      <p:pic>
        <p:nvPicPr>
          <p:cNvPr id="157" name="图片 156"/>
          <p:cNvPicPr>
            <a:picLocks noChangeAspect="1"/>
          </p:cNvPicPr>
          <p:nvPr/>
        </p:nvPicPr>
        <p:blipFill rotWithShape="1">
          <a:blip r:embed="rId2" cstate="print">
            <a:extLst>
              <a:ext uri="{28A0092B-C50C-407E-A947-70E740481C1C}">
                <a14:useLocalDpi xmlns:a14="http://schemas.microsoft.com/office/drawing/2010/main" val="0"/>
              </a:ext>
            </a:extLst>
          </a:blip>
          <a:srcRect r="78987"/>
          <a:stretch>
            <a:fillRect/>
          </a:stretch>
        </p:blipFill>
        <p:spPr>
          <a:xfrm>
            <a:off x="10671546" y="30236"/>
            <a:ext cx="752217" cy="719606"/>
          </a:xfrm>
          <a:prstGeom prst="rect">
            <a:avLst/>
          </a:prstGeom>
        </p:spPr>
      </p:pic>
      <p:sp>
        <p:nvSpPr>
          <p:cNvPr id="24" name="矩形 23"/>
          <p:cNvSpPr/>
          <p:nvPr/>
        </p:nvSpPr>
        <p:spPr>
          <a:xfrm>
            <a:off x="2071064" y="6422113"/>
            <a:ext cx="2621280" cy="275590"/>
          </a:xfrm>
          <a:prstGeom prst="rect">
            <a:avLst/>
          </a:prstGeom>
        </p:spPr>
        <p:txBody>
          <a:bodyPr wrap="none">
            <a:spAutoFit/>
          </a:bodyPr>
          <a:lstStyle/>
          <a:p>
            <a:pPr marL="0" marR="0" lvl="0" indent="0" algn="ctr" defTabSz="1043305" rtl="0" eaLnBrk="1" fontAlgn="auto" latinLnBrk="0" hangingPunct="1">
              <a:lnSpc>
                <a:spcPct val="100000"/>
              </a:lnSpc>
              <a:spcBef>
                <a:spcPts val="0"/>
              </a:spcBef>
              <a:spcAft>
                <a:spcPts val="0"/>
              </a:spcAft>
              <a:buClrTx/>
              <a:buSzTx/>
              <a:buFontTx/>
              <a:buNone/>
              <a:defRPr/>
            </a:pPr>
            <a:r>
              <a:rPr kumimoji="0" lang="zh-CN" altLang="en-US" sz="1200" b="1" i="0" u="none" strike="noStrike" kern="100" cap="none" spc="0" normalizeH="0" baseline="0" noProof="0" dirty="0">
                <a:ln>
                  <a:noFill/>
                </a:ln>
                <a:solidFill>
                  <a:srgbClr val="000000"/>
                </a:solidFill>
                <a:effectLst/>
                <a:uLnTx/>
                <a:uFillTx/>
                <a:latin typeface="+mj-ea"/>
                <a:ea typeface="+mj-ea"/>
                <a:cs typeface="+mj-ea"/>
              </a:rPr>
              <a:t>上海与全国城市经济联系</a:t>
            </a:r>
            <a:r>
              <a:rPr kumimoji="0" lang="en-US" altLang="zh-CN" sz="1200" b="1" i="0" u="none" strike="noStrike" kern="100" cap="none" spc="0" normalizeH="0" baseline="0" noProof="0" dirty="0">
                <a:ln>
                  <a:noFill/>
                </a:ln>
                <a:solidFill>
                  <a:srgbClr val="000000"/>
                </a:solidFill>
                <a:effectLst/>
                <a:uLnTx/>
                <a:uFillTx/>
                <a:latin typeface="+mj-ea"/>
                <a:ea typeface="+mj-ea"/>
                <a:cs typeface="+mj-ea"/>
              </a:rPr>
              <a:t>“</a:t>
            </a:r>
            <a:r>
              <a:rPr kumimoji="0" lang="zh-CN" altLang="en-US" sz="1200" b="1" i="0" u="none" strike="noStrike" kern="100" cap="none" spc="0" normalizeH="0" baseline="0" noProof="0" dirty="0">
                <a:ln>
                  <a:noFill/>
                </a:ln>
                <a:solidFill>
                  <a:srgbClr val="000000"/>
                </a:solidFill>
                <a:effectLst/>
                <a:uLnTx/>
                <a:uFillTx/>
                <a:latin typeface="+mj-ea"/>
                <a:ea typeface="+mj-ea"/>
                <a:cs typeface="+mj-ea"/>
              </a:rPr>
              <a:t>分子图</a:t>
            </a:r>
            <a:r>
              <a:rPr lang="zh-CN" altLang="en-US" sz="1200" b="1" kern="100" dirty="0">
                <a:solidFill>
                  <a:srgbClr val="000000"/>
                </a:solidFill>
                <a:latin typeface="+mj-ea"/>
                <a:ea typeface="+mj-ea"/>
                <a:cs typeface="+mj-ea"/>
              </a:rPr>
              <a:t>”</a:t>
            </a:r>
            <a:endParaRPr kumimoji="0" lang="en-US" altLang="zh-CN" sz="1200" b="1" i="0" u="none" strike="noStrike" kern="100" cap="none" spc="0" normalizeH="0" baseline="0" noProof="0" dirty="0">
              <a:ln>
                <a:noFill/>
              </a:ln>
              <a:solidFill>
                <a:srgbClr val="000000"/>
              </a:solidFill>
              <a:effectLst/>
              <a:uLnTx/>
              <a:uFillTx/>
              <a:latin typeface="+mj-ea"/>
              <a:ea typeface="+mj-ea"/>
              <a:cs typeface="+mj-ea"/>
            </a:endParaRPr>
          </a:p>
        </p:txBody>
      </p:sp>
      <p:pic>
        <p:nvPicPr>
          <p:cNvPr id="2" name="图片 1"/>
          <p:cNvPicPr>
            <a:picLocks noChangeAspect="1"/>
          </p:cNvPicPr>
          <p:nvPr/>
        </p:nvPicPr>
        <p:blipFill>
          <a:blip r:embed="rId3"/>
          <a:stretch>
            <a:fillRect/>
          </a:stretch>
        </p:blipFill>
        <p:spPr>
          <a:xfrm>
            <a:off x="624564" y="1691461"/>
            <a:ext cx="5514284" cy="4601958"/>
          </a:xfrm>
          <a:prstGeom prst="rect">
            <a:avLst/>
          </a:prstGeom>
        </p:spPr>
      </p:pic>
      <p:sp>
        <p:nvSpPr>
          <p:cNvPr id="43" name="ïṣľîďe"/>
          <p:cNvSpPr txBox="1"/>
          <p:nvPr/>
        </p:nvSpPr>
        <p:spPr>
          <a:xfrm>
            <a:off x="6456132" y="1891190"/>
            <a:ext cx="4842022" cy="368300"/>
          </a:xfrm>
          <a:prstGeom prst="rect">
            <a:avLst/>
          </a:prstGeom>
          <a:noFill/>
        </p:spPr>
        <p:txBody>
          <a:bodyPr wrap="square">
            <a:spAutoFit/>
          </a:bodyPr>
          <a:lstStyle/>
          <a:p>
            <a:pPr algn="just"/>
            <a:r>
              <a:rPr lang="en-US" altLang="zh-CN" b="1" dirty="0">
                <a:latin typeface="+mj-ea"/>
                <a:ea typeface="+mj-ea"/>
              </a:rPr>
              <a:t>上海在区域合作中的“桥梁作用”显著</a:t>
            </a:r>
            <a:endParaRPr lang="en-US" altLang="zh-CN" b="1" dirty="0">
              <a:latin typeface="+mj-ea"/>
              <a:ea typeface="+mj-ea"/>
            </a:endParaRPr>
          </a:p>
        </p:txBody>
      </p:sp>
      <p:sp>
        <p:nvSpPr>
          <p:cNvPr id="44" name="í$ḻiďé"/>
          <p:cNvSpPr/>
          <p:nvPr/>
        </p:nvSpPr>
        <p:spPr>
          <a:xfrm>
            <a:off x="6456132" y="2522657"/>
            <a:ext cx="4751648" cy="3138337"/>
          </a:xfrm>
          <a:prstGeom prst="rect">
            <a:avLst/>
          </a:prstGeom>
          <a:ln>
            <a:noFill/>
          </a:ln>
        </p:spPr>
        <p:txBody>
          <a:bodyPr wrap="square" lIns="91423" tIns="45711" rIns="91423" bIns="45711" anchor="t">
            <a:noAutofit/>
          </a:bodyPr>
          <a:lstStyle/>
          <a:p>
            <a:pPr marL="285750" indent="-285750" algn="just">
              <a:lnSpc>
                <a:spcPct val="150000"/>
              </a:lnSpc>
              <a:buFont typeface="Wingdings" panose="05000000000000000000" pitchFamily="2" charset="2"/>
              <a:buChar char="Ø"/>
            </a:pPr>
            <a:r>
              <a:rPr lang="en-US" altLang="zh-CN" dirty="0">
                <a:latin typeface="微软雅黑" panose="020B0503020204020204" charset="-122"/>
                <a:ea typeface="微软雅黑" panose="020B0503020204020204" charset="-122"/>
                <a:cs typeface="Times New Roman" panose="02020603050405020304" pitchFamily="18" charset="0"/>
              </a:rPr>
              <a:t>计算2020年企业组织关系网络的中介中心度可以发现，上海的中介中心度为0.062，远高于深圳（0.051）、成都（0.025）、广州（0.022）、武汉（0.022）、重庆（0.018）、天津（0.018）等国家或区域中心城市，表明上海在区域合作网络中的“桥梁作用”日益凸显。</a:t>
            </a:r>
            <a:endParaRPr lang="en-US" altLang="zh-CN"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endParaRPr lang="en-US" altLang="zh-CN" dirty="0">
              <a:latin typeface="微软雅黑" panose="020B0503020204020204" charset="-122"/>
              <a:ea typeface="微软雅黑" panose="020B0503020204020204" charset="-122"/>
              <a:cs typeface="Times New Roman" panose="02020603050405020304" pitchFamily="18" charset="0"/>
            </a:endParaRPr>
          </a:p>
          <a:p>
            <a:pPr algn="just">
              <a:lnSpc>
                <a:spcPct val="150000"/>
              </a:lnSpc>
            </a:pPr>
            <a:endParaRPr lang="en-US" altLang="zh-CN" dirty="0">
              <a:latin typeface="微软雅黑" panose="020B0503020204020204" charset="-122"/>
              <a:ea typeface="微软雅黑" panose="020B0503020204020204" charset="-122"/>
              <a:cs typeface="Times New Roman" panose="02020603050405020304" pitchFamily="18" charset="0"/>
            </a:endParaRPr>
          </a:p>
        </p:txBody>
      </p:sp>
      <p:sp>
        <p:nvSpPr>
          <p:cNvPr id="15" name="文本框 8"/>
          <p:cNvSpPr txBox="1"/>
          <p:nvPr/>
        </p:nvSpPr>
        <p:spPr>
          <a:xfrm>
            <a:off x="581875" y="106554"/>
            <a:ext cx="8754044" cy="583565"/>
          </a:xfrm>
          <a:prstGeom prst="rect">
            <a:avLst/>
          </a:prstGeom>
          <a:noFill/>
        </p:spPr>
        <p:txBody>
          <a:bodyPr wrap="square" rtlCol="0">
            <a:spAutoFit/>
          </a:bodyPr>
          <a:lstStyle/>
          <a:p>
            <a:pPr lvl="0" defTabSz="914400">
              <a:defRPr/>
            </a:pPr>
            <a:r>
              <a:rPr lang="zh-CN" altLang="en-US" sz="3200" b="1" smtClean="0">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强</a:t>
            </a:r>
            <a:r>
              <a:rPr lang="zh-CN" altLang="en-US" sz="3200" b="1">
                <a:solidFill>
                  <a:prstClr val="white"/>
                </a:solidFill>
                <a:latin typeface="Times New Roman" panose="02020603050405020304" pitchFamily="18" charset="0"/>
                <a:ea typeface="微软雅黑" panose="020B0503020204020204" charset="-122"/>
                <a:cs typeface="Times New Roman" panose="02020603050405020304" pitchFamily="18" charset="0"/>
                <a:sym typeface="+mn-ea"/>
              </a:rPr>
              <a:t>劲活跃增长极建设取得显著成效</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6" name="矩形 15"/>
          <p:cNvSpPr/>
          <p:nvPr/>
        </p:nvSpPr>
        <p:spPr>
          <a:xfrm>
            <a:off x="413030" y="905335"/>
            <a:ext cx="11370746" cy="506730"/>
          </a:xfrm>
          <a:prstGeom prst="rect">
            <a:avLst/>
          </a:prstGeom>
        </p:spPr>
        <p:txBody>
          <a:bodyPr wrap="square">
            <a:spAutoFit/>
          </a:bodyPr>
          <a:lstStyle/>
          <a:p>
            <a:pPr marL="342900" indent="-342900" algn="just">
              <a:lnSpc>
                <a:spcPct val="150000"/>
              </a:lnSpc>
              <a:buFont typeface="Wingdings" panose="05000000000000000000" pitchFamily="2" charset="2"/>
              <a:buChar char="n"/>
              <a:defRPr/>
            </a:pPr>
            <a:r>
              <a:rPr lang="zh-CN" altLang="en-US" b="1">
                <a:solidFill>
                  <a:srgbClr val="000000"/>
                </a:solidFill>
                <a:latin typeface="Times New Roman" panose="02020603050405020304" pitchFamily="18" charset="0"/>
                <a:ea typeface="微软雅黑" panose="020B0503020204020204" charset="-122"/>
                <a:cs typeface="Times New Roman" panose="02020603050405020304" pitchFamily="18" charset="0"/>
              </a:rPr>
              <a:t>核心城市全国影响力、辐射力和带动力不断凸显</a:t>
            </a:r>
            <a:endParaRPr lang="zh-CN" altLang="en-US" b="1">
              <a:solidFill>
                <a:srgbClr val="00000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zh-CN" altLang="en-US"/>
              <a:t>介绍我们的城市？</a:t>
            </a:r>
            <a:endParaRPr lang="zh-CN" altLang="en-US"/>
          </a:p>
        </p:txBody>
      </p:sp>
      <p:sp>
        <p:nvSpPr>
          <p:cNvPr id="3" name="副标题 2"/>
          <p:cNvSpPr>
            <a:spLocks noGrp="1"/>
          </p:cNvSpPr>
          <p:nvPr>
            <p:ph type="subTitle" idx="1"/>
            <p:custDataLst>
              <p:tags r:id="rId2"/>
            </p:custDataLst>
          </p:nvPr>
        </p:nvSpPr>
        <p:spPr/>
        <p:txBody>
          <a:bodyPr/>
          <a:p>
            <a:endParaRPr lang="zh-CN" altLang="en-US"/>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zh-CN" altLang="en-US"/>
              <a:t>什么是区域？</a:t>
            </a:r>
            <a:endParaRPr lang="zh-CN" altLang="en-US"/>
          </a:p>
        </p:txBody>
      </p:sp>
      <p:sp>
        <p:nvSpPr>
          <p:cNvPr id="3" name="副标题 2"/>
          <p:cNvSpPr>
            <a:spLocks noGrp="1"/>
          </p:cNvSpPr>
          <p:nvPr>
            <p:ph type="subTitle" idx="1"/>
            <p:custDataLst>
              <p:tags r:id="rId2"/>
            </p:custDataLst>
          </p:nvPr>
        </p:nvSpPr>
        <p:spPr/>
        <p:txBody>
          <a:bodyPr/>
          <a:p>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8151" y="-13648"/>
            <a:ext cx="12184314" cy="791691"/>
          </a:xfrm>
          <a:prstGeom prst="rect">
            <a:avLst/>
          </a:prstGeom>
          <a:gradFill flip="none" rotWithShape="1">
            <a:gsLst>
              <a:gs pos="100000">
                <a:srgbClr val="005DA0">
                  <a:lumMod val="70000"/>
                </a:srgbClr>
              </a:gs>
              <a:gs pos="0">
                <a:srgbClr val="0D2A62"/>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zh-CN" altLang="en-US" sz="2400">
              <a:solidFill>
                <a:srgbClr val="FFFFFF"/>
              </a:solidFill>
              <a:latin typeface="Calibri" panose="020F0502020204030204"/>
              <a:ea typeface="宋体" panose="02010600030101010101" pitchFamily="2" charset="-122"/>
              <a:sym typeface="+mn-lt"/>
            </a:endParaRPr>
          </a:p>
        </p:txBody>
      </p:sp>
      <p:pic>
        <p:nvPicPr>
          <p:cNvPr id="14" name="图片 13"/>
          <p:cNvPicPr>
            <a:picLocks noChangeAspect="1"/>
          </p:cNvPicPr>
          <p:nvPr/>
        </p:nvPicPr>
        <p:blipFill>
          <a:blip r:embed="rId1"/>
          <a:stretch>
            <a:fillRect/>
          </a:stretch>
        </p:blipFill>
        <p:spPr>
          <a:xfrm>
            <a:off x="11423843" y="1482"/>
            <a:ext cx="719867" cy="719606"/>
          </a:xfrm>
          <a:prstGeom prst="rect">
            <a:avLst/>
          </a:prstGeom>
        </p:spPr>
      </p:pic>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r="78987"/>
          <a:stretch>
            <a:fillRect/>
          </a:stretch>
        </p:blipFill>
        <p:spPr>
          <a:xfrm>
            <a:off x="10671546" y="-6083"/>
            <a:ext cx="752217" cy="719606"/>
          </a:xfrm>
          <a:prstGeom prst="rect">
            <a:avLst/>
          </a:prstGeom>
        </p:spPr>
      </p:pic>
      <p:pic>
        <p:nvPicPr>
          <p:cNvPr id="10" name="图片 42" descr="图片11"/>
          <p:cNvPicPr>
            <a:picLocks noChangeAspect="1"/>
          </p:cNvPicPr>
          <p:nvPr/>
        </p:nvPicPr>
        <p:blipFill>
          <a:blip r:embed="rId3"/>
          <a:stretch>
            <a:fillRect/>
          </a:stretch>
        </p:blipFill>
        <p:spPr>
          <a:xfrm>
            <a:off x="5246190" y="1089270"/>
            <a:ext cx="6804035" cy="5242859"/>
          </a:xfrm>
          <a:prstGeom prst="rect">
            <a:avLst/>
          </a:prstGeom>
        </p:spPr>
      </p:pic>
      <p:sp>
        <p:nvSpPr>
          <p:cNvPr id="3" name="任意多边形 2"/>
          <p:cNvSpPr/>
          <p:nvPr/>
        </p:nvSpPr>
        <p:spPr>
          <a:xfrm>
            <a:off x="10633822" y="5294919"/>
            <a:ext cx="74916" cy="133960"/>
          </a:xfrm>
          <a:custGeom>
            <a:avLst/>
            <a:gdLst>
              <a:gd name="connisteX0" fmla="*/ 64770 w 74930"/>
              <a:gd name="connsiteY0" fmla="*/ 33020 h 133985"/>
              <a:gd name="connisteX1" fmla="*/ 58420 w 74930"/>
              <a:gd name="connsiteY1" fmla="*/ 6985 h 133985"/>
              <a:gd name="connisteX2" fmla="*/ 38735 w 74930"/>
              <a:gd name="connsiteY2" fmla="*/ 0 h 133985"/>
              <a:gd name="connisteX3" fmla="*/ 19685 w 74930"/>
              <a:gd name="connsiteY3" fmla="*/ 13335 h 133985"/>
              <a:gd name="connisteX4" fmla="*/ 19685 w 74930"/>
              <a:gd name="connsiteY4" fmla="*/ 42545 h 133985"/>
              <a:gd name="connisteX5" fmla="*/ 15875 w 74930"/>
              <a:gd name="connsiteY5" fmla="*/ 68580 h 133985"/>
              <a:gd name="connisteX6" fmla="*/ 0 w 74930"/>
              <a:gd name="connsiteY6" fmla="*/ 81915 h 133985"/>
              <a:gd name="connisteX7" fmla="*/ 0 w 74930"/>
              <a:gd name="connsiteY7" fmla="*/ 114300 h 133985"/>
              <a:gd name="connisteX8" fmla="*/ 19685 w 74930"/>
              <a:gd name="connsiteY8" fmla="*/ 133985 h 133985"/>
              <a:gd name="connisteX9" fmla="*/ 74930 w 74930"/>
              <a:gd name="connsiteY9" fmla="*/ 120650 h 133985"/>
              <a:gd name="connisteX10" fmla="*/ 74930 w 74930"/>
              <a:gd name="connsiteY10" fmla="*/ 100965 h 133985"/>
              <a:gd name="connisteX11" fmla="*/ 64770 w 74930"/>
              <a:gd name="connsiteY11" fmla="*/ 33020 h 1339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930" h="133985">
                <a:moveTo>
                  <a:pt x="64770" y="33020"/>
                </a:moveTo>
                <a:lnTo>
                  <a:pt x="58420" y="6985"/>
                </a:lnTo>
                <a:lnTo>
                  <a:pt x="38735" y="0"/>
                </a:lnTo>
                <a:lnTo>
                  <a:pt x="19685" y="13335"/>
                </a:lnTo>
                <a:lnTo>
                  <a:pt x="19685" y="42545"/>
                </a:lnTo>
                <a:lnTo>
                  <a:pt x="15875" y="68580"/>
                </a:lnTo>
                <a:lnTo>
                  <a:pt x="0" y="81915"/>
                </a:lnTo>
                <a:lnTo>
                  <a:pt x="0" y="114300"/>
                </a:lnTo>
                <a:lnTo>
                  <a:pt x="19685" y="133985"/>
                </a:lnTo>
                <a:lnTo>
                  <a:pt x="74930" y="120650"/>
                </a:lnTo>
                <a:lnTo>
                  <a:pt x="74930" y="100965"/>
                </a:lnTo>
                <a:lnTo>
                  <a:pt x="64770" y="33020"/>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sp>
        <p:nvSpPr>
          <p:cNvPr id="5" name="任意多边形 4"/>
          <p:cNvSpPr/>
          <p:nvPr/>
        </p:nvSpPr>
        <p:spPr>
          <a:xfrm>
            <a:off x="10907456" y="4995890"/>
            <a:ext cx="45077" cy="67932"/>
          </a:xfrm>
          <a:custGeom>
            <a:avLst/>
            <a:gdLst>
              <a:gd name="connisteX0" fmla="*/ 12700 w 45085"/>
              <a:gd name="connsiteY0" fmla="*/ 0 h 67945"/>
              <a:gd name="connisteX1" fmla="*/ 9525 w 45085"/>
              <a:gd name="connsiteY1" fmla="*/ 32385 h 67945"/>
              <a:gd name="connisteX2" fmla="*/ 0 w 45085"/>
              <a:gd name="connsiteY2" fmla="*/ 52070 h 67945"/>
              <a:gd name="connisteX3" fmla="*/ 12700 w 45085"/>
              <a:gd name="connsiteY3" fmla="*/ 67945 h 67945"/>
              <a:gd name="connisteX4" fmla="*/ 38735 w 45085"/>
              <a:gd name="connsiteY4" fmla="*/ 45085 h 67945"/>
              <a:gd name="connisteX5" fmla="*/ 45085 w 45085"/>
              <a:gd name="connsiteY5" fmla="*/ 6350 h 67945"/>
              <a:gd name="connisteX6" fmla="*/ 12700 w 45085"/>
              <a:gd name="connsiteY6" fmla="*/ 0 h 679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5085" h="67945">
                <a:moveTo>
                  <a:pt x="12700" y="0"/>
                </a:moveTo>
                <a:lnTo>
                  <a:pt x="9525" y="32385"/>
                </a:lnTo>
                <a:lnTo>
                  <a:pt x="0" y="52070"/>
                </a:lnTo>
                <a:lnTo>
                  <a:pt x="12700" y="67945"/>
                </a:lnTo>
                <a:lnTo>
                  <a:pt x="38735" y="45085"/>
                </a:lnTo>
                <a:lnTo>
                  <a:pt x="45085" y="6350"/>
                </a:lnTo>
                <a:lnTo>
                  <a:pt x="12700" y="0"/>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sp>
        <p:nvSpPr>
          <p:cNvPr id="7" name="任意多边形 6"/>
          <p:cNvSpPr/>
          <p:nvPr/>
        </p:nvSpPr>
        <p:spPr>
          <a:xfrm>
            <a:off x="11082684" y="4898118"/>
            <a:ext cx="59044" cy="74916"/>
          </a:xfrm>
          <a:custGeom>
            <a:avLst/>
            <a:gdLst>
              <a:gd name="connisteX0" fmla="*/ 45720 w 59055"/>
              <a:gd name="connsiteY0" fmla="*/ 67945 h 74930"/>
              <a:gd name="connisteX1" fmla="*/ 42545 w 59055"/>
              <a:gd name="connsiteY1" fmla="*/ 29210 h 74930"/>
              <a:gd name="connisteX2" fmla="*/ 59055 w 59055"/>
              <a:gd name="connsiteY2" fmla="*/ 22860 h 74930"/>
              <a:gd name="connisteX3" fmla="*/ 48895 w 59055"/>
              <a:gd name="connsiteY3" fmla="*/ 0 h 74930"/>
              <a:gd name="connisteX4" fmla="*/ 16510 w 59055"/>
              <a:gd name="connsiteY4" fmla="*/ 0 h 74930"/>
              <a:gd name="connisteX5" fmla="*/ 16510 w 59055"/>
              <a:gd name="connsiteY5" fmla="*/ 29210 h 74930"/>
              <a:gd name="connisteX6" fmla="*/ 0 w 59055"/>
              <a:gd name="connsiteY6" fmla="*/ 58420 h 74930"/>
              <a:gd name="connisteX7" fmla="*/ 10160 w 59055"/>
              <a:gd name="connsiteY7" fmla="*/ 74930 h 74930"/>
              <a:gd name="connisteX8" fmla="*/ 45720 w 59055"/>
              <a:gd name="connsiteY8" fmla="*/ 67945 h 7493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9055" h="74930">
                <a:moveTo>
                  <a:pt x="45720" y="67945"/>
                </a:moveTo>
                <a:lnTo>
                  <a:pt x="42545" y="29210"/>
                </a:lnTo>
                <a:lnTo>
                  <a:pt x="59055" y="22860"/>
                </a:lnTo>
                <a:lnTo>
                  <a:pt x="48895" y="0"/>
                </a:lnTo>
                <a:lnTo>
                  <a:pt x="16510" y="0"/>
                </a:lnTo>
                <a:lnTo>
                  <a:pt x="16510" y="29210"/>
                </a:lnTo>
                <a:lnTo>
                  <a:pt x="0" y="58420"/>
                </a:lnTo>
                <a:lnTo>
                  <a:pt x="10160" y="74930"/>
                </a:lnTo>
                <a:lnTo>
                  <a:pt x="45720" y="67945"/>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sp>
        <p:nvSpPr>
          <p:cNvPr id="12" name="任意多边形 11"/>
          <p:cNvSpPr/>
          <p:nvPr/>
        </p:nvSpPr>
        <p:spPr>
          <a:xfrm>
            <a:off x="11218549" y="4885420"/>
            <a:ext cx="33014" cy="30474"/>
          </a:xfrm>
          <a:custGeom>
            <a:avLst/>
            <a:gdLst>
              <a:gd name="connisteX0" fmla="*/ 0 w 33020"/>
              <a:gd name="connsiteY0" fmla="*/ 0 h 30480"/>
              <a:gd name="connisteX1" fmla="*/ 0 w 33020"/>
              <a:gd name="connsiteY1" fmla="*/ 30480 h 30480"/>
              <a:gd name="connisteX2" fmla="*/ 33020 w 33020"/>
              <a:gd name="connsiteY2" fmla="*/ 30480 h 30480"/>
              <a:gd name="connisteX3" fmla="*/ 33020 w 33020"/>
              <a:gd name="connsiteY3" fmla="*/ 0 h 30480"/>
              <a:gd name="connisteX4" fmla="*/ 0 w 33020"/>
              <a:gd name="connsiteY4" fmla="*/ 0 h 3048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3020" h="30480">
                <a:moveTo>
                  <a:pt x="0" y="0"/>
                </a:moveTo>
                <a:lnTo>
                  <a:pt x="0" y="30480"/>
                </a:lnTo>
                <a:lnTo>
                  <a:pt x="33020" y="30480"/>
                </a:lnTo>
                <a:lnTo>
                  <a:pt x="33020" y="0"/>
                </a:lnTo>
                <a:lnTo>
                  <a:pt x="0" y="0"/>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sp>
        <p:nvSpPr>
          <p:cNvPr id="13" name="任意多边形 12"/>
          <p:cNvSpPr/>
          <p:nvPr/>
        </p:nvSpPr>
        <p:spPr>
          <a:xfrm>
            <a:off x="10921424" y="5394596"/>
            <a:ext cx="31744" cy="45712"/>
          </a:xfrm>
          <a:custGeom>
            <a:avLst/>
            <a:gdLst>
              <a:gd name="connisteX0" fmla="*/ 26670 w 31750"/>
              <a:gd name="connsiteY0" fmla="*/ 0 h 45720"/>
              <a:gd name="connisteX1" fmla="*/ 0 w 31750"/>
              <a:gd name="connsiteY1" fmla="*/ 31750 h 45720"/>
              <a:gd name="connisteX2" fmla="*/ 31750 w 31750"/>
              <a:gd name="connsiteY2" fmla="*/ 45720 h 45720"/>
              <a:gd name="connisteX3" fmla="*/ 26670 w 31750"/>
              <a:gd name="connsiteY3" fmla="*/ 0 h 45720"/>
            </a:gdLst>
            <a:ahLst/>
            <a:cxnLst>
              <a:cxn ang="0">
                <a:pos x="connisteX0" y="connsiteY0"/>
              </a:cxn>
              <a:cxn ang="0">
                <a:pos x="connisteX1" y="connsiteY1"/>
              </a:cxn>
              <a:cxn ang="0">
                <a:pos x="connisteX2" y="connsiteY2"/>
              </a:cxn>
              <a:cxn ang="0">
                <a:pos x="connisteX3" y="connsiteY3"/>
              </a:cxn>
            </a:cxnLst>
            <a:rect l="l" t="t" r="r" b="b"/>
            <a:pathLst>
              <a:path w="31750" h="45720">
                <a:moveTo>
                  <a:pt x="26670" y="0"/>
                </a:moveTo>
                <a:lnTo>
                  <a:pt x="0" y="31750"/>
                </a:lnTo>
                <a:lnTo>
                  <a:pt x="31750" y="45720"/>
                </a:lnTo>
                <a:lnTo>
                  <a:pt x="26670" y="0"/>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sp>
        <p:nvSpPr>
          <p:cNvPr id="17" name="任意多边形 16"/>
          <p:cNvSpPr/>
          <p:nvPr/>
        </p:nvSpPr>
        <p:spPr>
          <a:xfrm>
            <a:off x="10943645" y="5476496"/>
            <a:ext cx="50156" cy="53965"/>
          </a:xfrm>
          <a:custGeom>
            <a:avLst/>
            <a:gdLst>
              <a:gd name="connisteX0" fmla="*/ 27305 w 50165"/>
              <a:gd name="connsiteY0" fmla="*/ 0 h 53975"/>
              <a:gd name="connisteX1" fmla="*/ 13970 w 50165"/>
              <a:gd name="connsiteY1" fmla="*/ 8890 h 53975"/>
              <a:gd name="connisteX2" fmla="*/ 0 w 50165"/>
              <a:gd name="connsiteY2" fmla="*/ 31750 h 53975"/>
              <a:gd name="connisteX3" fmla="*/ 13970 w 50165"/>
              <a:gd name="connsiteY3" fmla="*/ 49530 h 53975"/>
              <a:gd name="connisteX4" fmla="*/ 50165 w 50165"/>
              <a:gd name="connsiteY4" fmla="*/ 53975 h 53975"/>
              <a:gd name="connisteX5" fmla="*/ 27305 w 50165"/>
              <a:gd name="connsiteY5" fmla="*/ 0 h 539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50165" h="53975">
                <a:moveTo>
                  <a:pt x="27305" y="0"/>
                </a:moveTo>
                <a:lnTo>
                  <a:pt x="13970" y="8890"/>
                </a:lnTo>
                <a:lnTo>
                  <a:pt x="0" y="31750"/>
                </a:lnTo>
                <a:lnTo>
                  <a:pt x="13970" y="49530"/>
                </a:lnTo>
                <a:lnTo>
                  <a:pt x="50165" y="53975"/>
                </a:lnTo>
                <a:lnTo>
                  <a:pt x="27305" y="0"/>
                </a:lnTo>
                <a:close/>
              </a:path>
            </a:pathLst>
          </a:custGeom>
          <a:solidFill>
            <a:schemeClr val="bg1"/>
          </a:solidFill>
          <a:ln>
            <a:noFill/>
          </a:ln>
          <a:effectLst>
            <a:outerShdw blurRad="50800" dist="38100" dir="10800000" algn="r" rotWithShape="0">
              <a:prstClr val="black">
                <a:alpha val="40000"/>
              </a:prstClr>
            </a:outerShdw>
          </a:effectLst>
        </p:spPr>
        <p:style>
          <a:lnRef idx="2">
            <a:srgbClr val="28ACC6">
              <a:shade val="50000"/>
            </a:srgbClr>
          </a:lnRef>
          <a:fillRef idx="1">
            <a:srgbClr val="28ACC6"/>
          </a:fillRef>
          <a:effectRef idx="0">
            <a:srgbClr val="28ACC6"/>
          </a:effectRef>
          <a:fontRef idx="minor">
            <a:srgbClr val="FFFFFF"/>
          </a:fontRef>
        </p:style>
        <p:txBody>
          <a:bodyPr vertOverflow="overflow" horzOverflow="overflow" vert="horz" wrap="square" numCol="1" spcCol="0" rtlCol="0" fromWordArt="0" anchor="ctr" anchorCtr="0" compatLnSpc="1">
            <a:normAutofit fontScale="25000" lnSpcReduction="20000"/>
          </a:bodyPr>
          <a:lstStyle/>
          <a:p>
            <a:pPr lvl="0" algn="ctr">
              <a:buClrTx/>
              <a:buSzTx/>
              <a:buFontTx/>
            </a:pPr>
            <a:endParaRPr lang="en-US" altLang="zh-CN" dirty="0">
              <a:sym typeface="Arial" panose="020B0604020202020204" pitchFamily="34" charset="0"/>
            </a:endParaRPr>
          </a:p>
        </p:txBody>
      </p:sp>
      <p:pic>
        <p:nvPicPr>
          <p:cNvPr id="19" name="图片 18" descr="C:\Users\lenovo\AppData\Local\Temp\WeChat Files\15ff0657afd49c19ce085c65a60465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585" y="1989266"/>
            <a:ext cx="4603006" cy="3373594"/>
          </a:xfrm>
          <a:prstGeom prst="rect">
            <a:avLst/>
          </a:prstGeom>
          <a:noFill/>
          <a:ln>
            <a:noFill/>
          </a:ln>
        </p:spPr>
      </p:pic>
      <p:sp>
        <p:nvSpPr>
          <p:cNvPr id="2" name="矩形 1"/>
          <p:cNvSpPr/>
          <p:nvPr/>
        </p:nvSpPr>
        <p:spPr>
          <a:xfrm>
            <a:off x="1439103" y="5362860"/>
            <a:ext cx="2393950" cy="306705"/>
          </a:xfrm>
          <a:prstGeom prst="rect">
            <a:avLst/>
          </a:prstGeom>
        </p:spPr>
        <p:txBody>
          <a:bodyPr wrap="none">
            <a:spAutoFit/>
          </a:bodyPr>
          <a:lstStyle/>
          <a:p>
            <a:r>
              <a:rPr lang="zh-CN" altLang="en-US" sz="1400" b="1">
                <a:latin typeface="微软雅黑" panose="020B0503020204020204" charset="-122"/>
                <a:ea typeface="微软雅黑" panose="020B0503020204020204" charset="-122"/>
              </a:rPr>
              <a:t>“钻石</a:t>
            </a:r>
            <a:r>
              <a:rPr lang="en-US" altLang="zh-CN" sz="1400" b="1">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菱形”空间发展格局</a:t>
            </a:r>
            <a:endParaRPr lang="zh-CN" altLang="en-US" sz="1400" b="1">
              <a:latin typeface="微软雅黑" panose="020B0503020204020204" charset="-122"/>
              <a:ea typeface="微软雅黑" panose="020B0503020204020204" charset="-122"/>
            </a:endParaRPr>
          </a:p>
        </p:txBody>
      </p:sp>
      <p:sp>
        <p:nvSpPr>
          <p:cNvPr id="20" name="文本框 4"/>
          <p:cNvSpPr txBox="1"/>
          <p:nvPr/>
        </p:nvSpPr>
        <p:spPr>
          <a:xfrm>
            <a:off x="480574" y="104763"/>
            <a:ext cx="8279387" cy="583565"/>
          </a:xfrm>
          <a:prstGeom prst="rect">
            <a:avLst/>
          </a:prstGeom>
          <a:noFill/>
        </p:spPr>
        <p:txBody>
          <a:bodyPr wrap="square" rtlCol="0">
            <a:spAutoFit/>
          </a:bodyPr>
          <a:lstStyle/>
          <a:p>
            <a:pPr lvl="0" defTabSz="914400">
              <a:defRPr/>
            </a:pPr>
            <a:r>
              <a:rPr lang="zh-CN" altLang="en-US" sz="3200" b="1" smtClean="0">
                <a:solidFill>
                  <a:srgbClr val="FFFFFF"/>
                </a:solidFill>
                <a:ea typeface="微软雅黑" panose="020B0503020204020204" charset="-122"/>
                <a:cs typeface="+mn-ea"/>
                <a:sym typeface="+mn-lt"/>
              </a:rPr>
              <a:t>区位战</a:t>
            </a:r>
            <a:r>
              <a:rPr lang="zh-CN" altLang="en-US" sz="3200" b="1" dirty="0">
                <a:solidFill>
                  <a:srgbClr val="FFFFFF"/>
                </a:solidFill>
                <a:ea typeface="微软雅黑" panose="020B0503020204020204" charset="-122"/>
                <a:cs typeface="+mn-ea"/>
                <a:sym typeface="+mn-lt"/>
              </a:rPr>
              <a:t>略</a:t>
            </a:r>
            <a:endParaRPr kumimoji="0" lang="zh-CN" altLang="en-US" sz="3200" b="1" i="0" u="none" strike="noStrike" kern="1200" cap="none" spc="0" normalizeH="0" baseline="0" noProof="0" dirty="0">
              <a:ln>
                <a:noFill/>
              </a:ln>
              <a:solidFill>
                <a:srgbClr val="FFFFFF"/>
              </a:solidFill>
              <a:effectLst/>
              <a:uLnTx/>
              <a:uFillTx/>
              <a:ea typeface="微软雅黑" panose="020B0503020204020204" charset="-122"/>
              <a:cs typeface="+mn-ea"/>
              <a:sym typeface="+mn-lt"/>
            </a:endParaRPr>
          </a:p>
        </p:txBody>
      </p:sp>
    </p:spTree>
  </p:cSld>
  <p:clrMapOvr>
    <a:masterClrMapping/>
  </p:clrMapOvr>
  <p:transition spd="slow"/>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diagram"/>
  <p:tag name="KSO_WM_TEMPLATE_INDEX" val="20201598"/>
</p:tagLst>
</file>

<file path=ppt/tags/tag64.xml><?xml version="1.0" encoding="utf-8"?>
<p:tagLst xmlns:p="http://schemas.openxmlformats.org/presentationml/2006/main">
  <p:tag name="ISLIDE.DIAGRAM" val="#465133"/>
</p:tagLst>
</file>

<file path=ppt/tags/tag6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548_1*f*1"/>
  <p:tag name="KSO_WM_TEMPLATE_CATEGORY" val="diagram"/>
  <p:tag name="KSO_WM_TEMPLATE_INDEX" val="20215548"/>
  <p:tag name="KSO_WM_UNIT_LAYERLEVEL" val="1"/>
  <p:tag name="KSO_WM_TAG_VERSION" val="1.0"/>
  <p:tag name="KSO_WM_BEAUTIFY_FLAG" val="#wm#"/>
  <p:tag name="KSO_WM_UNIT_DEFAULT_FONT" val="14;20;2"/>
  <p:tag name="KSO_WM_UNIT_BLOCK" val="0"/>
  <p:tag name="KSO_WM_UNIT_VALUE" val="154"/>
  <p:tag name="KSO_WM_UNIT_SHOW_EDIT_AREA_INDICATION" val="1"/>
  <p:tag name="KSO_WM_CHIP_GROUPID" val="5e6b05596848fb12bee65ac8"/>
  <p:tag name="KSO_WM_CHIP_XID" val="5e6b05596848fb12bee65aca"/>
  <p:tag name="KSO_WM_UNIT_DEC_AREA_ID" val="ff9ec8a985dc4bda94d0363b2fc2154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8724ac3d568e40d99ba88e6c9fff0a19"/>
  <p:tag name="KSO_WM_UNIT_TEXT_FILL_FORE_SCHEMECOLOR_INDEX_BRIGHTNESS" val="0.25"/>
  <p:tag name="KSO_WM_UNIT_TEXT_FILL_FORE_SCHEMECOLOR_INDEX" val="13"/>
  <p:tag name="KSO_WM_UNIT_TEXT_FILL_TYPE" val="1"/>
  <p:tag name="KSO_WM_TEMPLATE_ASSEMBLE_XID" val="5fa9f095acfdea5937ad6443"/>
  <p:tag name="KSO_WM_TEMPLATE_ASSEMBLE_GROUPID" val="5fa9f095acfdea5937ad6443"/>
</p:tagLst>
</file>

<file path=ppt/tags/tag72.xml><?xml version="1.0" encoding="utf-8"?>
<p:tagLst xmlns:p="http://schemas.openxmlformats.org/presentationml/2006/main">
  <p:tag name="KSO_WM_UNIT_VALUE" val="1184*1946"/>
  <p:tag name="KSO_WM_UNIT_HIGHLIGHT" val="0"/>
  <p:tag name="KSO_WM_UNIT_COMPATIBLE" val="0"/>
  <p:tag name="KSO_WM_UNIT_DIAGRAM_ISNUMVISUAL" val="0"/>
  <p:tag name="KSO_WM_UNIT_DIAGRAM_ISREFERUNIT" val="0"/>
  <p:tag name="KSO_WM_UNIT_TYPE" val="d"/>
  <p:tag name="KSO_WM_UNIT_INDEX" val="1"/>
  <p:tag name="KSO_WM_UNIT_ID" val="diagram20215548_1*d*1"/>
  <p:tag name="KSO_WM_TEMPLATE_CATEGORY" val="diagram"/>
  <p:tag name="KSO_WM_TEMPLATE_INDEX" val="20215548"/>
  <p:tag name="KSO_WM_UNIT_LAYERLEVEL" val="1"/>
  <p:tag name="KSO_WM_TAG_VERSION" val="1.0"/>
  <p:tag name="KSO_WM_BEAUTIFY_FLAG" val="#wm#"/>
  <p:tag name="KSO_WM_CHIP_GROUPID" val="5e7310da9a230a26b9e88a19"/>
  <p:tag name="KSO_WM_CHIP_XID" val="5e7310da9a230a26b9e88a1a"/>
  <p:tag name="KSO_WM_UNIT_DEC_AREA_ID" val="a34d1354be7f41289269ae5135233e0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60db014d0524eee94f0d6087d8baa0d"/>
  <p:tag name="KSO_WM_UNIT_PLACING_PICTURE" val="560db014d0524eee94f0d6087d8baa0d"/>
  <p:tag name="KSO_WM_UNIT_SUPPORT_UNIT_TYPE" val="[&quot;l&quot;,&quot;m&quot;,&quot;n&quot;,&quot;o&quot;,&quot;p&quot;,&quot;q&quot;,&quot;r&quot;,&quot;δ&quot;,&quot;ε&quot;,&quot;ζ&quot;,&quot;η&quot;,&quot;d&quot;,&quot;α&quot;,&quot;β&quot;,&quot;θ&quot;]"/>
  <p:tag name="KSO_WM_TEMPLATE_ASSEMBLE_XID" val="5fa9f095acfdea5937ad6443"/>
  <p:tag name="KSO_WM_TEMPLATE_ASSEMBLE_GROUPID" val="5fa9f095acfdea5937ad6443"/>
  <p:tag name="KSO_WM_UNIT_PLACING_PICTURE_USER_VIEWPORT" val="{&quot;height&quot;:4240,&quot;width&quot;:5460}"/>
  <p:tag name="KSO_WM_UNIT_PLACING_PICTURE_INFO" val="{&quot;code&quot;:&quot;BaB&quot;,&quot;full_picture&quot;:true,&quot;last_full_picture&quot;:&quot;BaB&quot;,&quot;margin&quot;:{&quot;bottom&quot;:22.233605532811964,&quot;top&quot;:21.426741035888199},&quot;scheme&quot;:&quot;4-0&quot;,&quot;spacing&quot;:5}"/>
  <p:tag name="KSO_WM_UNIT_PLACING_PICTURE_USER_VIEWPORT_SMARTMENU" val="{&quot;height&quot;:3701.2700995776222,&quot;width&quot;:4785.2068206434296}"/>
  <p:tag name="KSO_WM_UNIT_PLACING_PICTURE_USER_RELATIVERECTANGLE_SMARTMENU" val="{&quot;bottom&quot;:0,&quot;left&quot;:0,&quot;right&quot;:0,&quot;top&quot;:0}"/>
</p:tagLst>
</file>

<file path=ppt/tags/tag73.xml><?xml version="1.0" encoding="utf-8"?>
<p:tagLst xmlns:p="http://schemas.openxmlformats.org/presentationml/2006/main">
  <p:tag name="KSO_WM_UNIT_VALUE" val="1184*1946"/>
  <p:tag name="KSO_WM_UNIT_HIGHLIGHT" val="0"/>
  <p:tag name="KSO_WM_UNIT_COMPATIBLE" val="0"/>
  <p:tag name="KSO_WM_UNIT_DIAGRAM_ISNUMVISUAL" val="0"/>
  <p:tag name="KSO_WM_UNIT_DIAGRAM_ISREFERUNIT" val="0"/>
  <p:tag name="KSO_WM_UNIT_TYPE" val="d"/>
  <p:tag name="KSO_WM_UNIT_INDEX" val="1"/>
  <p:tag name="KSO_WM_UNIT_ID" val="diagram20215548_1*d*1"/>
  <p:tag name="KSO_WM_TEMPLATE_CATEGORY" val="diagram"/>
  <p:tag name="KSO_WM_TEMPLATE_INDEX" val="20215548"/>
  <p:tag name="KSO_WM_UNIT_LAYERLEVEL" val="1"/>
  <p:tag name="KSO_WM_TAG_VERSION" val="1.0"/>
  <p:tag name="KSO_WM_BEAUTIFY_FLAG" val="#wm#"/>
  <p:tag name="KSO_WM_CHIP_GROUPID" val="5e7310da9a230a26b9e88a19"/>
  <p:tag name="KSO_WM_CHIP_XID" val="5e7310da9a230a26b9e88a1a"/>
  <p:tag name="KSO_WM_UNIT_DEC_AREA_ID" val="a34d1354be7f41289269ae5135233e0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60db014d0524eee94f0d6087d8baa0d"/>
  <p:tag name="KSO_WM_UNIT_PLACING_PICTURE" val="560db014d0524eee94f0d6087d8baa0d"/>
  <p:tag name="KSO_WM_UNIT_SUPPORT_UNIT_TYPE" val="[&quot;l&quot;,&quot;m&quot;,&quot;n&quot;,&quot;o&quot;,&quot;p&quot;,&quot;q&quot;,&quot;r&quot;,&quot;δ&quot;,&quot;ε&quot;,&quot;ζ&quot;,&quot;η&quot;,&quot;d&quot;,&quot;α&quot;,&quot;β&quot;,&quot;θ&quot;]"/>
  <p:tag name="KSO_WM_TEMPLATE_ASSEMBLE_XID" val="5fa9f095acfdea5937ad6443"/>
  <p:tag name="KSO_WM_TEMPLATE_ASSEMBLE_GROUPID" val="5fa9f095acfdea5937ad6443"/>
  <p:tag name="KSO_WM_UNIT_PLACING_PICTURE_USER_VIEWPORT" val="{&quot;height&quot;:3130,&quot;width&quot;:5530}"/>
  <p:tag name="KSO_WM_UNIT_PLACING_PICTURE_INFO" val="{&quot;code&quot;:&quot;BaB&quot;,&quot;full_picture&quot;:true,&quot;last_full_picture&quot;:&quot;BaB&quot;,&quot;margin&quot;:{&quot;bottom&quot;:22.233605532811964,&quot;top&quot;:21.426741035888199},&quot;scheme&quot;:&quot;4-0&quot;,&quot;spacing&quot;:5}"/>
  <p:tag name="KSO_WM_UNIT_PLACING_PICTURE_USER_VIEWPORT_SMARTMENU" val="{&quot;height&quot;:2657.0488479546239,&quot;width&quot;:4785.2068206434296}"/>
  <p:tag name="KSO_WM_UNIT_PLACING_PICTURE_USER_RELATIVERECTANGLE_SMARTMENU" val="{&quot;bottom&quot;:0,&quot;left&quot;:0,&quot;right&quot;:0,&quot;top&quot;:0}"/>
</p:tagLst>
</file>

<file path=ppt/tags/tag74.xml><?xml version="1.0" encoding="utf-8"?>
<p:tagLst xmlns:p="http://schemas.openxmlformats.org/presentationml/2006/main">
  <p:tag name="KSO_WM_UNIT_VALUE" val="1184*1946"/>
  <p:tag name="KSO_WM_UNIT_HIGHLIGHT" val="0"/>
  <p:tag name="KSO_WM_UNIT_COMPATIBLE" val="0"/>
  <p:tag name="KSO_WM_UNIT_DIAGRAM_ISNUMVISUAL" val="0"/>
  <p:tag name="KSO_WM_UNIT_DIAGRAM_ISREFERUNIT" val="0"/>
  <p:tag name="KSO_WM_UNIT_TYPE" val="d"/>
  <p:tag name="KSO_WM_UNIT_INDEX" val="1"/>
  <p:tag name="KSO_WM_UNIT_ID" val="diagram20215548_1*d*1"/>
  <p:tag name="KSO_WM_TEMPLATE_CATEGORY" val="diagram"/>
  <p:tag name="KSO_WM_TEMPLATE_INDEX" val="20215548"/>
  <p:tag name="KSO_WM_UNIT_LAYERLEVEL" val="1"/>
  <p:tag name="KSO_WM_TAG_VERSION" val="1.0"/>
  <p:tag name="KSO_WM_BEAUTIFY_FLAG" val="#wm#"/>
  <p:tag name="KSO_WM_CHIP_GROUPID" val="5e7310da9a230a26b9e88a19"/>
  <p:tag name="KSO_WM_CHIP_XID" val="5e7310da9a230a26b9e88a1a"/>
  <p:tag name="KSO_WM_UNIT_DEC_AREA_ID" val="a34d1354be7f41289269ae5135233e0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60db014d0524eee94f0d6087d8baa0d"/>
  <p:tag name="KSO_WM_UNIT_PLACING_PICTURE" val="560db014d0524eee94f0d6087d8baa0d"/>
  <p:tag name="KSO_WM_UNIT_SUPPORT_UNIT_TYPE" val="[&quot;l&quot;,&quot;m&quot;,&quot;n&quot;,&quot;o&quot;,&quot;p&quot;,&quot;q&quot;,&quot;r&quot;,&quot;δ&quot;,&quot;ε&quot;,&quot;ζ&quot;,&quot;η&quot;,&quot;d&quot;,&quot;α&quot;,&quot;β&quot;,&quot;θ&quot;]"/>
  <p:tag name="KSO_WM_TEMPLATE_ASSEMBLE_XID" val="5fa9f095acfdea5937ad6443"/>
  <p:tag name="KSO_WM_TEMPLATE_ASSEMBLE_GROUPID" val="5fa9f095acfdea5937ad6443"/>
  <p:tag name="KSO_WM_UNIT_PLACING_PICTURE_USER_VIEWPORT" val="{&quot;height&quot;:4220,&quot;width&quot;:5540}"/>
  <p:tag name="KSO_WM_UNIT_PLACING_PICTURE_INFO" val="{&quot;code&quot;:&quot;BaB&quot;,&quot;full_picture&quot;:true,&quot;last_full_picture&quot;:&quot;BaB&quot;,&quot;margin&quot;:{&quot;bottom&quot;:22.233605532811964,&quot;top&quot;:21.426741035888199},&quot;scheme&quot;:&quot;4-0&quot;,&quot;spacing&quot;:5}"/>
  <p:tag name="KSO_WM_UNIT_PLACING_PICTURE_USER_VIEWPORT_SMARTMENU" val="{&quot;height&quot;:3672.1932638246967,&quot;width&quot;:4843.2642486925088}"/>
  <p:tag name="KSO_WM_UNIT_PLACING_PICTURE_USER_RELATIVERECTANGLE_SMARTMENU" val="{&quot;bottom&quot;:0,&quot;left&quot;:0,&quot;right&quot;:0,&quot;top&quot;:0}"/>
</p:tagLst>
</file>

<file path=ppt/tags/tag75.xml><?xml version="1.0" encoding="utf-8"?>
<p:tagLst xmlns:p="http://schemas.openxmlformats.org/presentationml/2006/main">
  <p:tag name="KSO_WM_UNIT_VALUE" val="1184*1946"/>
  <p:tag name="KSO_WM_UNIT_HIGHLIGHT" val="0"/>
  <p:tag name="KSO_WM_UNIT_COMPATIBLE" val="0"/>
  <p:tag name="KSO_WM_UNIT_DIAGRAM_ISNUMVISUAL" val="0"/>
  <p:tag name="KSO_WM_UNIT_DIAGRAM_ISREFERUNIT" val="0"/>
  <p:tag name="KSO_WM_UNIT_TYPE" val="d"/>
  <p:tag name="KSO_WM_UNIT_INDEX" val="1"/>
  <p:tag name="KSO_WM_UNIT_ID" val="diagram20215548_1*d*1"/>
  <p:tag name="KSO_WM_TEMPLATE_CATEGORY" val="diagram"/>
  <p:tag name="KSO_WM_TEMPLATE_INDEX" val="20215548"/>
  <p:tag name="KSO_WM_UNIT_LAYERLEVEL" val="1"/>
  <p:tag name="KSO_WM_TAG_VERSION" val="1.0"/>
  <p:tag name="KSO_WM_BEAUTIFY_FLAG" val="#wm#"/>
  <p:tag name="KSO_WM_CHIP_GROUPID" val="5e7310da9a230a26b9e88a19"/>
  <p:tag name="KSO_WM_CHIP_XID" val="5e7310da9a230a26b9e88a1a"/>
  <p:tag name="KSO_WM_UNIT_DEC_AREA_ID" val="a34d1354be7f41289269ae5135233e0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60db014d0524eee94f0d6087d8baa0d"/>
  <p:tag name="KSO_WM_UNIT_PLACING_PICTURE" val="560db014d0524eee94f0d6087d8baa0d"/>
  <p:tag name="KSO_WM_UNIT_SUPPORT_UNIT_TYPE" val="[&quot;l&quot;,&quot;m&quot;,&quot;n&quot;,&quot;o&quot;,&quot;p&quot;,&quot;q&quot;,&quot;r&quot;,&quot;δ&quot;,&quot;ε&quot;,&quot;ζ&quot;,&quot;η&quot;,&quot;d&quot;,&quot;α&quot;,&quot;β&quot;,&quot;θ&quot;]"/>
  <p:tag name="KSO_WM_TEMPLATE_ASSEMBLE_XID" val="5fa9f095acfdea5937ad6443"/>
  <p:tag name="KSO_WM_TEMPLATE_ASSEMBLE_GROUPID" val="5fa9f095acfdea5937ad6443"/>
  <p:tag name="KSO_WM_UNIT_PLACING_PICTURE_USER_VIEWPORT" val="{&quot;height&quot;:3120,&quot;width&quot;:5520}"/>
  <p:tag name="KSO_WM_UNIT_PLACING_PICTURE_INFO" val="{&quot;code&quot;:&quot;BaB&quot;,&quot;full_picture&quot;:true,&quot;last_full_picture&quot;:&quot;BaB&quot;,&quot;margin&quot;:{&quot;bottom&quot;:22.233605532811964,&quot;top&quot;:21.426741035888199},&quot;scheme&quot;:&quot;4-0&quot;,&quot;spacing&quot;:5}"/>
  <p:tag name="KSO_WM_UNIT_PLACING_PICTURE_USER_VIEWPORT_SMARTMENU" val="{&quot;height&quot;:2686.1256837075484,&quot;width&quot;:4843.2642486925088}"/>
  <p:tag name="KSO_WM_UNIT_PLACING_PICTURE_USER_RELATIVERECTANGLE_SMARTMENU" val="{&quot;bottom&quot;:0,&quot;left&quot;:0,&quot;right&quot;:0,&quot;top&quot;:0}"/>
</p:tagLst>
</file>

<file path=ppt/tags/tag76.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id&quot;:&quot;2020-11-10T09:44:56&quot;,&quot;maxSize&quot;:{&quot;size1&quot;:26.699999999999999},&quot;minSize&quot;:{&quot;size1&quot;:20},&quot;normalSize&quot;:{&quot;size1&quot;:20.711111111111112},&quot;subLayout&quot;:[{&quot;id&quot;:&quot;2020-11-10T09:44:56&quot;,&quot;margin&quot;:{&quot;bottom&quot;:0,&quot;left&quot;:1.6929999589920044,&quot;right&quot;:1.6929999589920044,&quot;top&quot;:1.6929999589920044},&quot;type&quot;:0},{&quot;direction&quot;:1,&quot;id&quot;:&quot;2020-11-10T09:44:56&quot;,&quot;maxSize&quot;:{&quot;size1&quot;:47.5},&quot;minSize&quot;:{&quot;size1&quot;:35.100000000000001},&quot;normalSize&quot;:{&quot;size1&quot;:41.662500000000001},&quot;subLayout&quot;:[{&quot;id&quot;:&quot;2020-11-10T09:44:56&quot;,&quot;margin&quot;:{&quot;bottom&quot;:1.6929999589920044,&quot;left&quot;:1.6929999589920044,&quot;right&quot;:0.026000002399086952,&quot;top&quot;:0.84700000286102295},&quot;type&quot;:0},{&quot;id&quot;:&quot;2020-11-10T09:44:56&quot;,&quot;margin&quot;:{&quot;bottom&quot;:1.6929999589920044,&quot;left&quot;:0.81999999284744263,&quot;right&quot;:1.6929999589920044,&quot;top&quot;:0.3970000147819519},&quot;type&quot;:0}],&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c553136823a5e6195"/>
  <p:tag name="KSO_WM_CHIP_FILLPROP" val="[[{&quot;text_align&quot;:&quot;lt&quot;,&quot;text_direction&quot;:&quot;horizontal&quot;,&quot;support_big_font&quot;:false,&quot;fill_id&quot;:&quot;8188ab2beaf8488e80ff6056c7f7a9e4&quot;,&quot;fill_align&quot;:&quot;lt&quot;,&quot;chip_types&quot;:[&quot;header&quot;]},{&quot;text_align&quot;:&quot;lm&quot;,&quot;text_direction&quot;:&quot;horizontal&quot;,&quot;support_features&quot;:[&quot;collage&quot;],&quot;support_big_font&quot;:false,&quot;fill_id&quot;:&quot;3157b94c2eb249ed8866766aac1ab491&quot;,&quot;fill_align&quot;:&quot;rm&quot;,&quot;chip_types&quot;:[&quot;pictext&quot;,&quot;picture&quot;,&quot;chart&quot;,&quot;table&quot;,&quot;video&quot;]},{&quot;text_align&quot;:&quot;lm&quot;,&quot;text_direction&quot;:&quot;horizontal&quot;,&quot;support_features&quot;:[&quot;collage&quot;,&quot;carousel&quot;],&quot;support_big_font&quot;:false,&quot;fill_id&quot;:&quot;469dbf11c7774f198c4632b8dfc0f8b2&quot;,&quot;fill_align&quot;:&quot;lm&quot;,&quot;chip_types&quot;:[&quot;diagram&quot;,&quot;text&quot;,&quot;picture&quot;,&quot;chart&quot;,&quot;table&quot;,&quot;video&quot;]}],[{&quot;text_align&quot;:&quot;lt&quot;,&quot;text_direction&quot;:&quot;horizontal&quot;,&quot;support_big_font&quot;:false,&quot;fill_id&quot;:&quot;8188ab2beaf8488e80ff6056c7f7a9e4&quot;,&quot;fill_align&quot;:&quot;lt&quot;,&quot;chip_types&quot;:[&quot;header&quot;]},{&quot;text_align&quot;:&quot;lm&quot;,&quot;text_direction&quot;:&quot;horizontal&quot;,&quot;support_big_font&quot;:false,&quot;fill_id&quot;:&quot;3157b94c2eb249ed8866766aac1ab491&quot;,&quot;fill_align&quot;:&quot;rm&quot;,&quot;chip_types&quot;:[&quot;text&quot;]},{&quot;text_align&quot;:&quot;lm&quot;,&quot;text_direction&quot;:&quot;horizontal&quot;,&quot;support_features&quot;:[&quot;collage&quot;,&quot;carousel&quot;],&quot;support_big_font&quot;:false,&quot;fill_id&quot;:&quot;469dbf11c7774f198c4632b8dfc0f8b2&quot;,&quot;fill_align&quot;:&quot;lm&quot;,&quot;chip_types&quot;:[&quot;diagram&quot;,&quot;pictext&quot;,&quot;picture&quot;,&quot;chart&quot;,&quot;table&quot;,&quot;video&quot;]}]]"/>
  <p:tag name="KSO_WM_SLIDE_CAN_ADD_NAVIGATION" val="1"/>
  <p:tag name="KSO_WM_SLIDE_ID" val="diagram20215548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32"/>
  <p:tag name="KSO_WM_SLIDE_POSITION" val="48*48"/>
  <p:tag name="KSO_WM_TAG_VERSION" val="1.0"/>
  <p:tag name="KSO_WM_BEAUTIFY_FLAG" val="#wm#"/>
  <p:tag name="KSO_WM_TEMPLATE_CATEGORY" val="diagram"/>
  <p:tag name="KSO_WM_TEMPLATE_INDEX" val="20215548"/>
  <p:tag name="KSO_WM_SLIDE_LAYOUT" val="a_d_f"/>
  <p:tag name="KSO_WM_SLIDE_LAYOUT_CNT" val="1_1_1"/>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3"/>
  <p:tag name="KSO_WM_TEMPLATE_ASSEMBLE_XID" val="5fa9f095acfdea5937ad6443"/>
  <p:tag name="KSO_WM_TEMPLATE_ASSEMBLE_GROUPID" val="5fa9f095acfdea5937ad6443"/>
</p:tagLst>
</file>

<file path=ppt/tags/tag77.xml><?xml version="1.0" encoding="utf-8"?>
<p:tagLst xmlns:p="http://schemas.openxmlformats.org/presentationml/2006/main">
  <p:tag name="COMMONDATA" val="eyJoZGlkIjoiYjk5ODM0YmMxOWJiYWQyNDU4MGIzYWRmYTA0ZmI5NDc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1772</Words>
  <Application>WPS 演示</Application>
  <PresentationFormat>宽屏</PresentationFormat>
  <Paragraphs>188</Paragraphs>
  <Slides>15</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15</vt:i4>
      </vt:variant>
    </vt:vector>
  </HeadingPairs>
  <TitlesOfParts>
    <vt:vector size="31" baseType="lpstr">
      <vt:lpstr>Arial</vt:lpstr>
      <vt:lpstr>宋体</vt:lpstr>
      <vt:lpstr>Wingdings</vt:lpstr>
      <vt:lpstr>Wingdings</vt:lpstr>
      <vt:lpstr>Century Gothic</vt:lpstr>
      <vt:lpstr>微软雅黑</vt:lpstr>
      <vt:lpstr>Arial</vt:lpstr>
      <vt:lpstr>等线</vt:lpstr>
      <vt:lpstr>Calibri</vt:lpstr>
      <vt:lpstr>Times New Roman</vt:lpstr>
      <vt:lpstr>Lucida Grande</vt:lpstr>
      <vt:lpstr>华文中宋</vt:lpstr>
      <vt:lpstr>MS PGothic</vt:lpstr>
      <vt:lpstr>Segoe UI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介绍我们的城市？</vt:lpstr>
      <vt:lpstr>什么是区域？</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Amber</cp:lastModifiedBy>
  <cp:revision>157</cp:revision>
  <dcterms:created xsi:type="dcterms:W3CDTF">2019-06-19T02:08:00Z</dcterms:created>
  <dcterms:modified xsi:type="dcterms:W3CDTF">2023-09-21T06:08:51Z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60654A63952440AEA5EB214D125FB3FE_13</vt:lpwstr>
  </property>
</Properties>
</file>