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0" r:id="rId1"/>
  </p:sldMasterIdLst>
  <p:notesMasterIdLst>
    <p:notesMasterId r:id="rId20"/>
  </p:notesMasterIdLst>
  <p:sldIdLst>
    <p:sldId id="407" r:id="rId2"/>
    <p:sldId id="392" r:id="rId3"/>
    <p:sldId id="308" r:id="rId4"/>
    <p:sldId id="289" r:id="rId5"/>
    <p:sldId id="396" r:id="rId6"/>
    <p:sldId id="394" r:id="rId7"/>
    <p:sldId id="395" r:id="rId8"/>
    <p:sldId id="405" r:id="rId9"/>
    <p:sldId id="259" r:id="rId10"/>
    <p:sldId id="260" r:id="rId11"/>
    <p:sldId id="402" r:id="rId12"/>
    <p:sldId id="271" r:id="rId13"/>
    <p:sldId id="266" r:id="rId14"/>
    <p:sldId id="302" r:id="rId15"/>
    <p:sldId id="267" r:id="rId16"/>
    <p:sldId id="268" r:id="rId17"/>
    <p:sldId id="307" r:id="rId18"/>
    <p:sldId id="397" r:id="rId1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79300" autoAdjust="0"/>
  </p:normalViewPr>
  <p:slideViewPr>
    <p:cSldViewPr>
      <p:cViewPr varScale="1">
        <p:scale>
          <a:sx n="89" d="100"/>
          <a:sy n="89" d="100"/>
        </p:scale>
        <p:origin x="228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7A303-7F8D-4859-94B6-638B827BD7F8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D448F-AFD2-42E9-A606-1A52E7CC96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9342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34261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0547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17648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53544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6366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60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3426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5278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we</a:t>
            </a:r>
            <a:r>
              <a:rPr lang="zh-CN" altLang="en-US" dirty="0"/>
              <a:t> </a:t>
            </a:r>
            <a:r>
              <a:rPr lang="en-US" altLang="zh-CN" dirty="0"/>
              <a:t>enforce</a:t>
            </a:r>
            <a:r>
              <a:rPr lang="zh-CN" altLang="en-US" dirty="0"/>
              <a:t> </a:t>
            </a:r>
            <a:r>
              <a:rPr lang="en-US" altLang="zh-CN" dirty="0"/>
              <a:t>public/social</a:t>
            </a:r>
            <a:r>
              <a:rPr lang="zh-CN" altLang="en-US" dirty="0"/>
              <a:t> </a:t>
            </a:r>
            <a:r>
              <a:rPr lang="en-US" altLang="zh-CN" dirty="0"/>
              <a:t>morality</a:t>
            </a:r>
            <a:r>
              <a:rPr lang="zh-CN" altLang="en-US" dirty="0"/>
              <a:t> </a:t>
            </a:r>
            <a:r>
              <a:rPr lang="en-US" altLang="zh-CN" dirty="0"/>
              <a:t>through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coercion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law?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1977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1836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Law was posited, a social creation, a matter of what had been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duly enacted by a properly constituted legislature, or a decision laid down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 a court, or a customary practice within a community, and so on. All of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matters of social fact that require no moral judgement in their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discernment.</a:t>
            </a:r>
          </a:p>
          <a:p>
            <a:r>
              <a:rPr lang="en-US" altLang="zh-CN" dirty="0"/>
              <a:t> </a:t>
            </a:r>
            <a:endParaRPr lang="en-US" altLang="zh-CN" sz="1200" dirty="0"/>
          </a:p>
          <a:p>
            <a:r>
              <a:rPr lang="en-US" altLang="zh-CN" sz="1200" dirty="0"/>
              <a:t>In sum, legal positivism is built around the belief—or perhaps the assumption or the dogma—that the question of </a:t>
            </a:r>
            <a:r>
              <a:rPr lang="en-US" altLang="zh-CN" sz="1200" i="1" dirty="0"/>
              <a:t>what is the law </a:t>
            </a:r>
            <a:r>
              <a:rPr lang="en-US" altLang="zh-CN" sz="1200" dirty="0"/>
              <a:t>is separate from, and must be kept separate from, the question of </a:t>
            </a:r>
            <a:r>
              <a:rPr lang="en-US" altLang="zh-CN" sz="1200" i="1" dirty="0"/>
              <a:t>what the law should be</a:t>
            </a:r>
            <a:r>
              <a:rPr lang="en-US" altLang="zh-CN" sz="1200" dirty="0"/>
              <a:t>.</a:t>
            </a:r>
            <a:endParaRPr lang="zh-CN" altLang="en-US" sz="1200" dirty="0"/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311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59951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5829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‘natural law theorist’, by contrast, contested this claim,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insisting that moral judgement is indispensable in some manner to the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identification of the existence of laws and the specification of their content.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448F-AFD2-42E9-A606-1A52E7CC969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0470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2022300" y="3754564"/>
            <a:ext cx="5591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cxnSp>
        <p:nvCxnSpPr>
          <p:cNvPr id="15" name="Google Shape;15;p3"/>
          <p:cNvCxnSpPr/>
          <p:nvPr/>
        </p:nvCxnSpPr>
        <p:spPr>
          <a:xfrm>
            <a:off x="-6025" y="3429016"/>
            <a:ext cx="1984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Google Shape;16;p3"/>
          <p:cNvSpPr/>
          <p:nvPr/>
        </p:nvSpPr>
        <p:spPr>
          <a:xfrm>
            <a:off x="1117950" y="3051000"/>
            <a:ext cx="567000" cy="75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2022225" y="2258031"/>
            <a:ext cx="3787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8" name="Google Shape;18;p3"/>
          <p:cNvCxnSpPr/>
          <p:nvPr/>
        </p:nvCxnSpPr>
        <p:spPr>
          <a:xfrm>
            <a:off x="5898975" y="3429000"/>
            <a:ext cx="32511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543227" y="6333135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5505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7694-F828-445B-AB0E-40D05CFCBCC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618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2105050" y="2984000"/>
            <a:ext cx="4933800" cy="109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SzPts val="2400"/>
              <a:buFont typeface="Lora"/>
              <a:buChar char="◉"/>
              <a:defRPr sz="2400" i="1">
                <a:latin typeface="Lora"/>
                <a:ea typeface="Lora"/>
                <a:cs typeface="Lora"/>
                <a:sym typeface="Lora"/>
              </a:defRPr>
            </a:lvl1pPr>
            <a:lvl2pPr marL="914400" lvl="1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Char char="○"/>
              <a:defRPr i="1">
                <a:latin typeface="Lora"/>
                <a:ea typeface="Lora"/>
                <a:cs typeface="Lora"/>
                <a:sym typeface="Lora"/>
              </a:defRPr>
            </a:lvl2pPr>
            <a:lvl3pPr marL="1371600" lvl="2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Char char="■"/>
              <a:defRPr i="1">
                <a:latin typeface="Lora"/>
                <a:ea typeface="Lora"/>
                <a:cs typeface="Lora"/>
                <a:sym typeface="Lora"/>
              </a:defRPr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●"/>
              <a:defRPr sz="2400" i="1">
                <a:latin typeface="Lora"/>
                <a:ea typeface="Lora"/>
                <a:cs typeface="Lora"/>
                <a:sym typeface="Lora"/>
              </a:defRPr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○"/>
              <a:defRPr sz="2400" i="1">
                <a:latin typeface="Lora"/>
                <a:ea typeface="Lora"/>
                <a:cs typeface="Lora"/>
                <a:sym typeface="Lora"/>
              </a:defRPr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■"/>
              <a:defRPr sz="2400" i="1">
                <a:latin typeface="Lora"/>
                <a:ea typeface="Lora"/>
                <a:cs typeface="Lora"/>
                <a:sym typeface="Lora"/>
              </a:defRPr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●"/>
              <a:defRPr sz="2400" i="1">
                <a:latin typeface="Lora"/>
                <a:ea typeface="Lora"/>
                <a:cs typeface="Lora"/>
                <a:sym typeface="Lora"/>
              </a:defRPr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○"/>
              <a:defRPr sz="2400" i="1">
                <a:latin typeface="Lora"/>
                <a:ea typeface="Lora"/>
                <a:cs typeface="Lora"/>
                <a:sym typeface="Lora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■"/>
              <a:defRPr sz="2400" i="1">
                <a:latin typeface="Lora"/>
                <a:ea typeface="Lora"/>
                <a:cs typeface="Lora"/>
                <a:sym typeface="Lora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Google Shape;22;p4"/>
          <p:cNvCxnSpPr/>
          <p:nvPr/>
        </p:nvCxnSpPr>
        <p:spPr>
          <a:xfrm>
            <a:off x="4584075" y="4902000"/>
            <a:ext cx="0" cy="197400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Google Shape;23;p4"/>
          <p:cNvSpPr/>
          <p:nvPr/>
        </p:nvSpPr>
        <p:spPr>
          <a:xfrm>
            <a:off x="4288500" y="4524000"/>
            <a:ext cx="567000" cy="756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4" name="Google Shape;24;p4"/>
          <p:cNvSpPr txBox="1"/>
          <p:nvPr/>
        </p:nvSpPr>
        <p:spPr>
          <a:xfrm>
            <a:off x="3593400" y="455020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Lora"/>
                <a:ea typeface="Lora"/>
                <a:cs typeface="Lora"/>
                <a:sym typeface="Lora"/>
              </a:rPr>
              <a:t>“</a:t>
            </a:r>
            <a:endParaRPr sz="3600"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4297650" y="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9524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Google Shape;27;p5"/>
          <p:cNvCxnSpPr/>
          <p:nvPr/>
        </p:nvCxnSpPr>
        <p:spPr>
          <a:xfrm>
            <a:off x="0" y="1508967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" name="Google Shape;28;p5"/>
          <p:cNvSpPr/>
          <p:nvPr/>
        </p:nvSpPr>
        <p:spPr>
          <a:xfrm>
            <a:off x="817475" y="1238356"/>
            <a:ext cx="405900" cy="541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1381250" y="1194816"/>
            <a:ext cx="3878400" cy="5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1381250" y="2155293"/>
            <a:ext cx="6809700" cy="41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Char char="◉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○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■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1" name="Google Shape;31;p5"/>
          <p:cNvCxnSpPr/>
          <p:nvPr/>
        </p:nvCxnSpPr>
        <p:spPr>
          <a:xfrm>
            <a:off x="5265650" y="1508967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543227" y="6333135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09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381250" y="1194816"/>
            <a:ext cx="3878400" cy="5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381250" y="2158267"/>
            <a:ext cx="3425400" cy="43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2916" y="2158267"/>
            <a:ext cx="3425400" cy="43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7" name="Google Shape;37;p6"/>
          <p:cNvCxnSpPr/>
          <p:nvPr/>
        </p:nvCxnSpPr>
        <p:spPr>
          <a:xfrm>
            <a:off x="0" y="1508967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Google Shape;38;p6"/>
          <p:cNvSpPr/>
          <p:nvPr/>
        </p:nvSpPr>
        <p:spPr>
          <a:xfrm>
            <a:off x="817475" y="1238356"/>
            <a:ext cx="405900" cy="541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cxnSp>
        <p:nvCxnSpPr>
          <p:cNvPr id="39" name="Google Shape;39;p6"/>
          <p:cNvCxnSpPr/>
          <p:nvPr/>
        </p:nvCxnSpPr>
        <p:spPr>
          <a:xfrm>
            <a:off x="5265650" y="1508967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543227" y="6333135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4806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1381250" y="1194816"/>
            <a:ext cx="3878400" cy="5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1381250" y="2201433"/>
            <a:ext cx="2334000" cy="41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3834912" y="2201433"/>
            <a:ext cx="2334000" cy="41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6288573" y="2201433"/>
            <a:ext cx="2334000" cy="41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6" name="Google Shape;46;p7"/>
          <p:cNvCxnSpPr/>
          <p:nvPr/>
        </p:nvCxnSpPr>
        <p:spPr>
          <a:xfrm>
            <a:off x="0" y="1508967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7" name="Google Shape;47;p7"/>
          <p:cNvSpPr/>
          <p:nvPr/>
        </p:nvSpPr>
        <p:spPr>
          <a:xfrm>
            <a:off x="817475" y="1238356"/>
            <a:ext cx="405900" cy="541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cxnSp>
        <p:nvCxnSpPr>
          <p:cNvPr id="48" name="Google Shape;48;p7"/>
          <p:cNvCxnSpPr/>
          <p:nvPr/>
        </p:nvCxnSpPr>
        <p:spPr>
          <a:xfrm>
            <a:off x="5265650" y="1508967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543227" y="6333135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379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381250" y="1194816"/>
            <a:ext cx="3878400" cy="5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52" name="Google Shape;52;p8"/>
          <p:cNvCxnSpPr/>
          <p:nvPr/>
        </p:nvCxnSpPr>
        <p:spPr>
          <a:xfrm>
            <a:off x="0" y="1508967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3" name="Google Shape;53;p8"/>
          <p:cNvSpPr/>
          <p:nvPr/>
        </p:nvSpPr>
        <p:spPr>
          <a:xfrm>
            <a:off x="817475" y="1238356"/>
            <a:ext cx="405900" cy="541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cxnSp>
        <p:nvCxnSpPr>
          <p:cNvPr id="54" name="Google Shape;54;p8"/>
          <p:cNvCxnSpPr/>
          <p:nvPr/>
        </p:nvCxnSpPr>
        <p:spPr>
          <a:xfrm>
            <a:off x="5265650" y="1508967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543227" y="6333135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14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1990450" y="5383167"/>
            <a:ext cx="51630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400"/>
              <a:buFont typeface="Lora"/>
              <a:buNone/>
              <a:defRPr sz="1400" i="1">
                <a:latin typeface="Lora"/>
                <a:ea typeface="Lora"/>
                <a:cs typeface="Lora"/>
                <a:sym typeface="Lor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Google Shape;58;p9"/>
          <p:cNvCxnSpPr/>
          <p:nvPr/>
        </p:nvCxnSpPr>
        <p:spPr>
          <a:xfrm>
            <a:off x="-6025" y="6221505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" name="Google Shape;59;p9"/>
          <p:cNvSpPr/>
          <p:nvPr/>
        </p:nvSpPr>
        <p:spPr>
          <a:xfrm>
            <a:off x="4457400" y="6068661"/>
            <a:ext cx="229200" cy="305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297650" y="6374267"/>
            <a:ext cx="548700" cy="48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374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10"/>
          <p:cNvCxnSpPr/>
          <p:nvPr/>
        </p:nvCxnSpPr>
        <p:spPr>
          <a:xfrm>
            <a:off x="-6025" y="6018305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" name="Google Shape;63;p10"/>
          <p:cNvSpPr/>
          <p:nvPr/>
        </p:nvSpPr>
        <p:spPr>
          <a:xfrm>
            <a:off x="4293700" y="5647207"/>
            <a:ext cx="556500" cy="74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297650" y="6389200"/>
            <a:ext cx="548700" cy="4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500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543227" y="6333135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698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1381250" y="2155293"/>
            <a:ext cx="6809700" cy="41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381250" y="1195399"/>
            <a:ext cx="6809700" cy="5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6333135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fld id="{E5B3D0B1-9032-4862-85F4-C168EAA66A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287935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172" r:id="rId1"/>
    <p:sldLayoutId id="2147484173" r:id="rId2"/>
    <p:sldLayoutId id="2147484174" r:id="rId3"/>
    <p:sldLayoutId id="2147484175" r:id="rId4"/>
    <p:sldLayoutId id="2147484176" r:id="rId5"/>
    <p:sldLayoutId id="2147484177" r:id="rId6"/>
    <p:sldLayoutId id="2147484178" r:id="rId7"/>
    <p:sldLayoutId id="2147484179" r:id="rId8"/>
    <p:sldLayoutId id="2147484180" r:id="rId9"/>
    <p:sldLayoutId id="2147484182" r:id="rId10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DB34F63-0D0C-5D1C-6FE9-0C8F4192AA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2400" dirty="0"/>
              <a:t>Zhang</a:t>
            </a:r>
            <a:r>
              <a:rPr lang="zh-CN" altLang="en-US" sz="2400" dirty="0"/>
              <a:t> </a:t>
            </a:r>
            <a:r>
              <a:rPr lang="en-US" altLang="zh-CN" sz="2400" dirty="0"/>
              <a:t>Tu</a:t>
            </a:r>
          </a:p>
          <a:p>
            <a:r>
              <a:rPr lang="zh-CN" altLang="en-US" sz="24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b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Zhang.tu@mail.shufe.edu.cn</a:t>
            </a: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E4AEE4-6692-F5CF-1F66-11353F176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2224" y="2258031"/>
            <a:ext cx="5099475" cy="1546400"/>
          </a:xfrm>
        </p:spPr>
        <p:txBody>
          <a:bodyPr/>
          <a:lstStyle/>
          <a:p>
            <a:r>
              <a:rPr lang="en-US" altLang="zh-CN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JURISPRUDENCE: Introduction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8346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Legal Positivism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‘Positivism’ derives from the Latin </a:t>
            </a:r>
            <a:r>
              <a:rPr lang="en-US" altLang="zh-CN" sz="48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positum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which refers to the law as it is laid down or posited. </a:t>
            </a:r>
          </a:p>
        </p:txBody>
      </p:sp>
    </p:spTree>
    <p:extLst>
      <p:ext uri="{BB962C8B-B14F-4D97-AF65-F5344CB8AC3E}">
        <p14:creationId xmlns:p14="http://schemas.microsoft.com/office/powerpoint/2010/main" val="2631826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FEBD27F-6E69-EB76-1FEC-472CD5C66529}"/>
              </a:ext>
            </a:extLst>
          </p:cNvPr>
          <p:cNvSpPr txBox="1"/>
          <p:nvPr/>
        </p:nvSpPr>
        <p:spPr>
          <a:xfrm>
            <a:off x="683568" y="908720"/>
            <a:ext cx="777686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kern="1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   "The existence of law is one thing; its merit or demerit is another. Whether it be or be not is one enquiry; whether it be or be not conformable to an assumed standard, is a different enquiry. A law, which actually exists, is a law, though we happen to dislike it[...]”</a:t>
            </a:r>
          </a:p>
          <a:p>
            <a:pPr algn="r"/>
            <a:endParaRPr lang="en-US" sz="3600" kern="1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r"/>
            <a:r>
              <a:rPr lang="en-US" sz="3600" kern="1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John Austin</a:t>
            </a:r>
            <a:endParaRPr lang="en-CN" sz="3600" kern="1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562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Legal Positivism</a:t>
            </a:r>
            <a:endParaRPr lang="zh-CN" alt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social fact thesis: legislation, judicial decisions, customs, etc. </a:t>
            </a:r>
          </a:p>
          <a:p>
            <a:pPr>
              <a:lnSpc>
                <a:spcPct val="120000"/>
              </a:lnSpc>
            </a:pP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Separability thesis: the legal validity of a legal system is irrelevant with its moral evaluation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CN" alt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487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Natural Law</a:t>
            </a:r>
            <a:endParaRPr lang="zh-CN" alt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idx="1"/>
          </p:nvPr>
        </p:nvSpPr>
        <p:spPr>
          <a:xfrm>
            <a:off x="899592" y="2204864"/>
            <a:ext cx="7056784" cy="4149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zh-CN" altLang="en-US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 law, maintains that the conditions of legal validity are not exhausted by those law-creating acts/events</a:t>
            </a:r>
            <a:r>
              <a:rPr lang="en-US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CN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‘natural law theorist’</a:t>
            </a:r>
            <a:r>
              <a:rPr lang="zh-CN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insist</a:t>
            </a: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that moral judgement is indispensable to the</a:t>
            </a:r>
            <a:r>
              <a:rPr lang="zh-CN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identification of the existence of laws and the specification of their content.</a:t>
            </a:r>
          </a:p>
          <a:p>
            <a:endParaRPr lang="en-US" altLang="zh-CN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zh-CN" alt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367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Natural Law</a:t>
            </a:r>
            <a:endParaRPr lang="zh-CN" alt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idx="1"/>
          </p:nvPr>
        </p:nvSpPr>
        <p:spPr>
          <a:xfrm>
            <a:off x="755576" y="2276872"/>
            <a:ext cx="7272808" cy="41496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E.g.,</a:t>
            </a:r>
            <a:r>
              <a:rPr lang="zh-CN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Law is best understood, at least in part, as a teleological concept: a concept or institution that can be properly understood only when the ultimate objective is kept in mind—here, the ultimate objective being a </a:t>
            </a:r>
            <a:r>
              <a:rPr lang="en-US" altLang="zh-CN" sz="3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</a:t>
            </a: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society.</a:t>
            </a:r>
            <a:endParaRPr lang="en-GB" altLang="zh-CN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252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81250" y="1194816"/>
            <a:ext cx="4918942" cy="580800"/>
          </a:xfrm>
        </p:spPr>
        <p:txBody>
          <a:bodyPr>
            <a:noAutofit/>
          </a:bodyPr>
          <a:lstStyle/>
          <a:p>
            <a:r>
              <a:rPr lang="zh-CN" altLang="en-US" sz="3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3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Distinguishes These Two Traditions?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idx="1"/>
          </p:nvPr>
        </p:nvSpPr>
        <p:spPr>
          <a:xfrm>
            <a:off x="827584" y="2276872"/>
            <a:ext cx="7920880" cy="41496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Their different appreciation of the relationship between law and morality: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positivism</a:t>
            </a: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law conceptually  separated from morality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 law</a:t>
            </a: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GB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moral </a:t>
            </a:r>
            <a:r>
              <a:rPr lang="en-US" altLang="zh-CN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evaluation central to understand law</a:t>
            </a:r>
            <a:endParaRPr lang="zh-CN" altLang="en-US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38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sz="3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zh-CN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3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Distinguishes These Two Traditions?</a:t>
            </a:r>
            <a:endParaRPr lang="zh-CN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the different main</a:t>
            </a:r>
            <a:r>
              <a:rPr lang="zh-CN" alt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zh-CN" alt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zh-CN" alt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</a:t>
            </a:r>
            <a:r>
              <a:rPr lang="zh-CN" alt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respectively:</a:t>
            </a:r>
          </a:p>
          <a:p>
            <a:pPr marL="0" indent="0">
              <a:buNone/>
            </a:pPr>
            <a:r>
              <a:rPr lang="en-US" altLang="zh-CN" sz="4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positivism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what</a:t>
            </a:r>
            <a:r>
              <a:rPr lang="zh-CN" alt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law?</a:t>
            </a:r>
          </a:p>
          <a:p>
            <a:pPr marL="0" indent="0">
              <a:buNone/>
            </a:pPr>
            <a:r>
              <a:rPr lang="en-US" altLang="zh-CN" sz="4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 law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what</a:t>
            </a:r>
            <a:r>
              <a:rPr lang="zh-CN" alt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law</a:t>
            </a:r>
            <a:r>
              <a:rPr lang="zh-CN" alt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zh-CN" alt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be?</a:t>
            </a:r>
            <a:endParaRPr lang="zh-CN" altLang="en-US" sz="4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98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5541F-7106-2543-A46F-7FF5A85AF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However,</a:t>
            </a:r>
            <a:r>
              <a:rPr lang="zh-CN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zh-CN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trends…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BC53E-7895-904F-ADE5-5B2885DF3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552" y="2204864"/>
            <a:ext cx="7920880" cy="4149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(1) the diminishing significance within the field of the</a:t>
            </a:r>
            <a:r>
              <a:rPr lang="zh-CN" alt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traditional rivalry between legal positivists and natural law theorists;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(2) the increasing engagement with ethical/political questions regarding</a:t>
            </a:r>
            <a:r>
              <a:rPr lang="zh-CN" alt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values law should serve, and in terms of which it should be judged</a:t>
            </a:r>
            <a:r>
              <a:rPr lang="en-US" altLang="zh-CN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CN" alt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(3)</a:t>
            </a:r>
            <a:r>
              <a:rPr lang="zh-CN" alt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rise of ‘special’ or ‘particular’ legal philosophy, focused on conceptual</a:t>
            </a:r>
            <a:r>
              <a:rPr lang="zh-CN" alt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normative issues regarding specific domains of law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919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5A55F-2F44-F8D2-6B17-A5477726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250" y="1194816"/>
            <a:ext cx="5062958" cy="580800"/>
          </a:xfrm>
        </p:spPr>
        <p:txBody>
          <a:bodyPr/>
          <a:lstStyle/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Especially: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Anti-positivism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(w11)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BE3A8-6FC3-DDD5-3FF6-419EB4CB5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576" y="2276872"/>
            <a:ext cx="7920880" cy="4149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600" dirty="0" err="1">
                <a:latin typeface="Calibri" panose="020F0502020204030204" pitchFamily="34" charset="0"/>
                <a:cs typeface="Calibri" panose="020F0502020204030204" pitchFamily="34" charset="0"/>
              </a:rPr>
              <a:t>Eliminativism</a:t>
            </a: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600" dirty="0">
                <a:latin typeface="Calibri" panose="020F0502020204030204" pitchFamily="34" charset="0"/>
                <a:cs typeface="Calibri" panose="020F0502020204030204" pitchFamily="34" charset="0"/>
              </a:rPr>
              <a:t>(The</a:t>
            </a: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600" dirty="0"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600" dirty="0">
                <a:latin typeface="Calibri" panose="020F0502020204030204" pitchFamily="34" charset="0"/>
                <a:cs typeface="Calibri" panose="020F0502020204030204" pitchFamily="34" charset="0"/>
              </a:rPr>
              <a:t>system</a:t>
            </a: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600" dirty="0">
                <a:latin typeface="Calibri" panose="020F0502020204030204" pitchFamily="34" charset="0"/>
                <a:cs typeface="Calibri" panose="020F0502020204030204" pitchFamily="34" charset="0"/>
              </a:rPr>
              <a:t>view;</a:t>
            </a: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6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600" dirty="0">
                <a:latin typeface="Calibri" panose="020F0502020204030204" pitchFamily="34" charset="0"/>
                <a:cs typeface="Calibri" panose="020F0502020204030204" pitchFamily="34" charset="0"/>
              </a:rPr>
              <a:t>Moral</a:t>
            </a: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600" dirty="0"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600" dirty="0">
                <a:latin typeface="Calibri" panose="020F0502020204030204" pitchFamily="34" charset="0"/>
                <a:cs typeface="Calibri" panose="020F0502020204030204" pitchFamily="34" charset="0"/>
              </a:rPr>
              <a:t>Theory):</a:t>
            </a:r>
            <a:r>
              <a:rPr lang="zh-CN" altLang="en-US" sz="4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4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4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growing trend in</a:t>
            </a:r>
            <a:r>
              <a:rPr lang="zh-CN" altLang="en-US" sz="4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legal philosophy that says that there is no distinct concept of law, or</a:t>
            </a:r>
            <a:r>
              <a:rPr lang="zh-CN" altLang="en-US" sz="4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 answerable question about the nature of law</a:t>
            </a:r>
            <a:r>
              <a:rPr lang="en-US" altLang="zh-CN" sz="4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6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zh-CN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zh-CN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71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931A50-2DAE-5441-AFC7-4762F6D622F7}"/>
              </a:ext>
            </a:extLst>
          </p:cNvPr>
          <p:cNvSpPr/>
          <p:nvPr/>
        </p:nvSpPr>
        <p:spPr>
          <a:xfrm>
            <a:off x="719572" y="1268760"/>
            <a:ext cx="770485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“Jurisprudence is the general part</a:t>
            </a:r>
            <a:r>
              <a:rPr lang="zh-CN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of adjudication, silent</a:t>
            </a:r>
            <a:r>
              <a:rPr lang="zh-CN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prologue to</a:t>
            </a:r>
            <a:r>
              <a:rPr lang="zh-CN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any decision at law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</a:p>
          <a:p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——Ronald</a:t>
            </a:r>
            <a:r>
              <a:rPr lang="zh-CN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Dworkin,</a:t>
            </a:r>
            <a:r>
              <a:rPr lang="zh-CN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>
                <a:latin typeface="Calibri" panose="020F0502020204030204" pitchFamily="34" charset="0"/>
                <a:cs typeface="Calibri" panose="020F0502020204030204" pitchFamily="34" charset="0"/>
              </a:rPr>
              <a:t>Law’s Empire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CN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p. 90</a:t>
            </a:r>
          </a:p>
          <a:p>
            <a:endParaRPr lang="en-US" sz="36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30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F1B278-CD0D-F74E-B885-68DC047C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250" y="1194816"/>
            <a:ext cx="4990950" cy="580800"/>
          </a:xfrm>
        </p:spPr>
        <p:txBody>
          <a:bodyPr>
            <a:noAutofit/>
          </a:bodyPr>
          <a:lstStyle/>
          <a:p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Jurisprudence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everywhere…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idx="1"/>
          </p:nvPr>
        </p:nvSpPr>
        <p:spPr>
          <a:xfrm>
            <a:off x="467544" y="1485216"/>
            <a:ext cx="8352928" cy="41496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en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law? What is its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nature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? Wh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makes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certain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law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valid?</a:t>
            </a:r>
          </a:p>
          <a:p>
            <a:pPr>
              <a:lnSpc>
                <a:spcPct val="10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gain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juristic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knowledge?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juristic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knowledge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objective?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What has law to do with justice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/morality?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Aka,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just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law?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Do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we have a duty to obey the law?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Why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bother?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6200" indent="0">
              <a:lnSpc>
                <a:spcPct val="100000"/>
              </a:lnSpc>
              <a:buNone/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——the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law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hurts!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6200" indent="0">
              <a:lnSpc>
                <a:spcPct val="100000"/>
              </a:lnSpc>
              <a:buNone/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——whatever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say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it,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justifications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always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！</a:t>
            </a: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en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5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81250" y="1194816"/>
            <a:ext cx="4630910" cy="580800"/>
          </a:xfrm>
        </p:spPr>
        <p:txBody>
          <a:bodyPr>
            <a:noAutofit/>
          </a:bodyPr>
          <a:lstStyle/>
          <a:p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Jurisprudence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everywhere…</a:t>
            </a:r>
            <a:endParaRPr lang="zh-CN" alt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idx="1"/>
          </p:nvPr>
        </p:nvSpPr>
        <p:spPr>
          <a:xfrm>
            <a:off x="683568" y="2204864"/>
            <a:ext cx="8352928" cy="4149600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Can the law of contract be properly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understood without an appreciation of the concepts of rights and duties? How is the law of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tort to be explained in the absence of economic theories of compensation? Is property law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not founded on certain conceptions of private property that are steeped in theory? Can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criminal law dispense with philosophies of punishment?</a:t>
            </a:r>
          </a:p>
          <a:p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24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72292-0E9E-E842-BFA2-E64622E9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Big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concept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law :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law?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（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w2-9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）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08EFE-9F62-5648-BA17-1FDD927C0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3568" y="2204864"/>
            <a:ext cx="7848872" cy="4149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law?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social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norm</a:t>
            </a: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social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norms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legal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norms?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Norms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legal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validity</a:t>
            </a: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legal validity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benchmarks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determine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validity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law?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core</a:t>
            </a:r>
            <a:r>
              <a:rPr lang="zh-CN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debate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does moral judgement inevitably play a role in th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aforementioned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benchmarks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(natural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law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v.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legal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positivism)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84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AB7A2-A74C-B649-80D7-D0685EFBD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Big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epistemology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law :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gain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juristic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knowledge?(w10)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0798D-12C2-754B-B3EA-A1D4CBF69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592" y="2155293"/>
            <a:ext cx="7992888" cy="4149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justify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legal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proposition?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ow is the existence and content of a valid law to be determined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What are the respective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roles of legal and moral considerations in good legal adjudication? </a:t>
            </a:r>
            <a:endParaRPr lang="en-US" altLang="zh-CN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nature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juristic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knowledge?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jurisprudence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part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science?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03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77F0-2EFA-F846-A655-5D059402B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250" y="1194816"/>
            <a:ext cx="4486894" cy="580800"/>
          </a:xfrm>
        </p:spPr>
        <p:txBody>
          <a:bodyPr>
            <a:no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Big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ethics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law: what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good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law?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(w12-15)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6168-5D7D-5D4D-883B-B9D8A394F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992" y="1916832"/>
            <a:ext cx="8938008" cy="475252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What makes for a good law, either in general or with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respect to a particular department of law? </a:t>
            </a:r>
          </a:p>
          <a:p>
            <a:pPr>
              <a:lnSpc>
                <a:spcPct val="120000"/>
              </a:lnSpc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Does a law or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legal system, simply in virtue of its status as a law or legal system, possess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some moral value? 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re there any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objective moral values discoverable by the use of reason?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justice/freedom/equality?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does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law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manifest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values?</a:t>
            </a:r>
          </a:p>
          <a:p>
            <a:pPr>
              <a:lnSpc>
                <a:spcPct val="120000"/>
              </a:lnSpc>
            </a:pP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justification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institutions,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i.e.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courts?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punishments?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governments?</a:t>
            </a:r>
          </a:p>
          <a:p>
            <a:pPr>
              <a:lnSpc>
                <a:spcPct val="120000"/>
              </a:lnSpc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When,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if ever, is there a genuine moral obligation to obey the law?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moral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obligation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obey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evil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laws?</a:t>
            </a:r>
            <a:r>
              <a:rPr lang="zh-CN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1530297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10AD92-688D-821D-9811-D55AE16EA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250" y="1194816"/>
            <a:ext cx="3878400" cy="1370088"/>
          </a:xfrm>
        </p:spPr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overview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core</a:t>
            </a:r>
            <a:r>
              <a:rPr lang="zh-CN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200" dirty="0">
                <a:latin typeface="Calibri" panose="020F0502020204030204" pitchFamily="34" charset="0"/>
                <a:cs typeface="Calibri" panose="020F0502020204030204" pitchFamily="34" charset="0"/>
              </a:rPr>
              <a:t>debate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33369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Two Major Approaches to the Validity of Law</a:t>
            </a:r>
            <a:endParaRPr lang="zh-CN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Legal Positivism: legal validity depends on social facts only.</a:t>
            </a:r>
            <a:endParaRPr lang="zh-CN" alt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Natural Law: legal validity depends on social facts and morality.</a:t>
            </a:r>
          </a:p>
          <a:p>
            <a:pPr marL="0" indent="0">
              <a:buNone/>
            </a:pPr>
            <a:endParaRPr lang="en-US" altLang="zh-CN" sz="4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587962"/>
      </p:ext>
    </p:extLst>
  </p:cSld>
  <p:clrMapOvr>
    <a:masterClrMapping/>
  </p:clrMapOvr>
</p:sld>
</file>

<file path=ppt/theme/theme1.xml><?xml version="1.0" encoding="utf-8"?>
<a:theme xmlns:a="http://schemas.openxmlformats.org/drawingml/2006/main" name="Viola template">
  <a:themeElements>
    <a:clrScheme name="Custom 347">
      <a:dk1>
        <a:srgbClr val="000000"/>
      </a:dk1>
      <a:lt1>
        <a:srgbClr val="FFFFFF"/>
      </a:lt1>
      <a:dk2>
        <a:srgbClr val="8A8682"/>
      </a:dk2>
      <a:lt2>
        <a:srgbClr val="F0EEE9"/>
      </a:lt2>
      <a:accent1>
        <a:srgbClr val="FFCD00"/>
      </a:accent1>
      <a:accent2>
        <a:srgbClr val="F6921D"/>
      </a:accent2>
      <a:accent3>
        <a:srgbClr val="A7693A"/>
      </a:accent3>
      <a:accent4>
        <a:srgbClr val="D8D6D2"/>
      </a:accent4>
      <a:accent5>
        <a:srgbClr val="979593"/>
      </a:accent5>
      <a:accent6>
        <a:srgbClr val="6F6868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Viola · SlidesCarnival</Template>
  <TotalTime>18999</TotalTime>
  <Words>1112</Words>
  <Application>Microsoft Macintosh PowerPoint</Application>
  <PresentationFormat>On-screen Show (4:3)</PresentationFormat>
  <Paragraphs>86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Helvetica</vt:lpstr>
      <vt:lpstr>Lora</vt:lpstr>
      <vt:lpstr>Quattrocento Sans</vt:lpstr>
      <vt:lpstr>Viola template</vt:lpstr>
      <vt:lpstr>JURISPRUDENCE: Introduction</vt:lpstr>
      <vt:lpstr>PowerPoint Presentation</vt:lpstr>
      <vt:lpstr> Jurisprudence is  everywhere…</vt:lpstr>
      <vt:lpstr>Jurisprudence is everywhere…</vt:lpstr>
      <vt:lpstr>Big questions in the concept of law : what is law? （w2-9）</vt:lpstr>
      <vt:lpstr>Big questions in the epistemology of law : how to gain juristic knowledge?(w10)</vt:lpstr>
      <vt:lpstr>Big questions in the ethics of law: what is good law? (w12-15)</vt:lpstr>
      <vt:lpstr>An overview of the core debate</vt:lpstr>
      <vt:lpstr>  Two Major Approaches to the Validity of Law</vt:lpstr>
      <vt:lpstr> Legal Positivism</vt:lpstr>
      <vt:lpstr>PowerPoint Presentation</vt:lpstr>
      <vt:lpstr>   Legal Positivism</vt:lpstr>
      <vt:lpstr>   Natural Law</vt:lpstr>
      <vt:lpstr>  Natural Law</vt:lpstr>
      <vt:lpstr>  What Distinguishes These Two Traditions?</vt:lpstr>
      <vt:lpstr>   What Distinguishes These Two Traditions?</vt:lpstr>
      <vt:lpstr>However, New trends…</vt:lpstr>
      <vt:lpstr>Especially: Anti-positivism (w11)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JURISPRUDENCE</dc:title>
  <dc:creator>unfoldway zhang</dc:creator>
  <cp:lastModifiedBy>Microsoft Office User</cp:lastModifiedBy>
  <cp:revision>149</cp:revision>
  <dcterms:created xsi:type="dcterms:W3CDTF">2017-08-23T07:58:22Z</dcterms:created>
  <dcterms:modified xsi:type="dcterms:W3CDTF">2024-02-27T15:32:09Z</dcterms:modified>
</cp:coreProperties>
</file>