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5" r:id="rId3"/>
  </p:sldMasterIdLst>
  <p:notesMasterIdLst>
    <p:notesMasterId r:id="rId38"/>
  </p:notesMasterIdLst>
  <p:handoutMasterIdLst>
    <p:handoutMasterId r:id="rId39"/>
  </p:handoutMasterIdLst>
  <p:sldIdLst>
    <p:sldId id="257" r:id="rId4"/>
    <p:sldId id="970" r:id="rId5"/>
    <p:sldId id="971" r:id="rId6"/>
    <p:sldId id="445" r:id="rId7"/>
    <p:sldId id="435" r:id="rId8"/>
    <p:sldId id="436" r:id="rId9"/>
    <p:sldId id="437" r:id="rId10"/>
    <p:sldId id="438" r:id="rId11"/>
    <p:sldId id="439" r:id="rId12"/>
    <p:sldId id="440" r:id="rId13"/>
    <p:sldId id="265" r:id="rId14"/>
    <p:sldId id="972" r:id="rId15"/>
    <p:sldId id="976" r:id="rId16"/>
    <p:sldId id="973" r:id="rId17"/>
    <p:sldId id="974" r:id="rId18"/>
    <p:sldId id="472" r:id="rId19"/>
    <p:sldId id="2024" r:id="rId20"/>
    <p:sldId id="482" r:id="rId21"/>
    <p:sldId id="483" r:id="rId22"/>
    <p:sldId id="485" r:id="rId23"/>
    <p:sldId id="471" r:id="rId24"/>
    <p:sldId id="2010" r:id="rId25"/>
    <p:sldId id="2016" r:id="rId26"/>
    <p:sldId id="2017" r:id="rId27"/>
    <p:sldId id="2019" r:id="rId28"/>
    <p:sldId id="444" r:id="rId29"/>
    <p:sldId id="2021" r:id="rId30"/>
    <p:sldId id="2002" r:id="rId31"/>
    <p:sldId id="2003" r:id="rId32"/>
    <p:sldId id="2005" r:id="rId33"/>
    <p:sldId id="2007" r:id="rId34"/>
    <p:sldId id="2014" r:id="rId35"/>
    <p:sldId id="2025" r:id="rId36"/>
    <p:sldId id="2022" r:id="rId37"/>
  </p:sldIdLst>
  <p:sldSz cx="9144000" cy="6858000" type="screen4x3"/>
  <p:notesSz cx="6797675" cy="9928225"/>
  <p:custDataLst>
    <p:tags r:id="rId4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086"/>
    <a:srgbClr val="04415C"/>
    <a:srgbClr val="D9D9D9"/>
    <a:srgbClr val="F91536"/>
    <a:srgbClr val="4472C5"/>
    <a:srgbClr val="984332"/>
    <a:srgbClr val="1E4A77"/>
    <a:srgbClr val="FF9966"/>
    <a:srgbClr val="59595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4" autoAdjust="0"/>
    <p:restoredTop sz="90312" autoAdjust="0"/>
  </p:normalViewPr>
  <p:slideViewPr>
    <p:cSldViewPr showGuides="1">
      <p:cViewPr varScale="1">
        <p:scale>
          <a:sx n="97" d="100"/>
          <a:sy n="97" d="100"/>
        </p:scale>
        <p:origin x="1461" y="45"/>
      </p:cViewPr>
      <p:guideLst>
        <p:guide orient="horz" pos="2160"/>
        <p:guide pos="28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7F041-DE87-4A64-AB74-379449799ED7}" type="doc">
      <dgm:prSet loTypeId="urn:microsoft.com/office/officeart/2005/8/layout/pyramid2#1" loCatId="list" qsTypeId="urn:microsoft.com/office/officeart/2005/8/quickstyle/simple3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D986B625-8314-41E0-9D6D-C31C112CCF0D}">
      <dgm:prSet custT="1"/>
      <dgm:spPr/>
      <dgm:t>
        <a:bodyPr/>
        <a:lstStyle/>
        <a:p>
          <a:r>
            <a:rPr lang="zh-CN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经济增长</a:t>
          </a:r>
          <a:endParaRPr lang="zh-CN" altLang="en-US" sz="2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3757036-7EB6-4451-BC4D-B9C1B03463FF}" type="parTrans" cxnId="{5AD76A0D-8328-4D3C-9B18-D00DE583CE4D}">
      <dgm:prSet/>
      <dgm:spPr/>
      <dgm:t>
        <a:bodyPr/>
        <a:lstStyle/>
        <a:p>
          <a:endParaRPr lang="zh-CN" altLang="en-US"/>
        </a:p>
      </dgm:t>
    </dgm:pt>
    <dgm:pt modelId="{608367DF-E95B-4215-8F13-824E58D13426}" type="sibTrans" cxnId="{5AD76A0D-8328-4D3C-9B18-D00DE583CE4D}">
      <dgm:prSet/>
      <dgm:spPr/>
      <dgm:t>
        <a:bodyPr/>
        <a:lstStyle/>
        <a:p>
          <a:endParaRPr lang="zh-CN" altLang="en-US"/>
        </a:p>
      </dgm:t>
    </dgm:pt>
    <dgm:pt modelId="{B9168DF5-17BF-41E6-ACD6-CE191743C6CD}">
      <dgm:prSet custT="1"/>
      <dgm:spPr/>
      <dgm:t>
        <a:bodyPr/>
        <a:lstStyle/>
        <a:p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结构调整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896E70A-8AC3-4440-A64B-B730AE4770F3}" type="parTrans" cxnId="{E899DA50-E961-43CD-9ACB-48510B6B3EC6}">
      <dgm:prSet/>
      <dgm:spPr/>
      <dgm:t>
        <a:bodyPr/>
        <a:lstStyle/>
        <a:p>
          <a:endParaRPr lang="zh-CN" altLang="en-US"/>
        </a:p>
      </dgm:t>
    </dgm:pt>
    <dgm:pt modelId="{D4F5BF3B-FFA6-451A-A46F-EFBD272E1177}" type="sibTrans" cxnId="{E899DA50-E961-43CD-9ACB-48510B6B3EC6}">
      <dgm:prSet/>
      <dgm:spPr/>
      <dgm:t>
        <a:bodyPr/>
        <a:lstStyle/>
        <a:p>
          <a:endParaRPr lang="zh-CN" altLang="en-US"/>
        </a:p>
      </dgm:t>
    </dgm:pt>
    <dgm:pt modelId="{DF6B407E-7E65-4BF6-99E6-74636F133E42}">
      <dgm:prSet custT="1"/>
      <dgm:spPr/>
      <dgm:t>
        <a:bodyPr/>
        <a:lstStyle/>
        <a:p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统计口径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C1CD1E0-96F7-4630-8E33-B23A33C715CF}" type="parTrans" cxnId="{7E8BDC0C-65B0-4DBB-9494-678CB70591F9}">
      <dgm:prSet/>
      <dgm:spPr/>
      <dgm:t>
        <a:bodyPr/>
        <a:lstStyle/>
        <a:p>
          <a:endParaRPr lang="zh-CN" altLang="en-US"/>
        </a:p>
      </dgm:t>
    </dgm:pt>
    <dgm:pt modelId="{9E3F3F74-B26F-4A90-948C-56FBA1D197DB}" type="sibTrans" cxnId="{7E8BDC0C-65B0-4DBB-9494-678CB70591F9}">
      <dgm:prSet/>
      <dgm:spPr/>
      <dgm:t>
        <a:bodyPr/>
        <a:lstStyle/>
        <a:p>
          <a:endParaRPr lang="zh-CN" altLang="en-US"/>
        </a:p>
      </dgm:t>
    </dgm:pt>
    <dgm:pt modelId="{2C9FC524-2DA2-4FE0-BD41-9E225E3623AA}">
      <dgm:prSet custT="1"/>
      <dgm:spPr/>
      <dgm:t>
        <a:bodyPr/>
        <a:lstStyle/>
        <a:p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管理加强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6F06766-5ED3-47B2-88F3-7923DE70F1DF}" type="parTrans" cxnId="{C3D71E17-E125-4C86-AD8A-0FF92BCDE4C3}">
      <dgm:prSet/>
      <dgm:spPr/>
      <dgm:t>
        <a:bodyPr/>
        <a:lstStyle/>
        <a:p>
          <a:endParaRPr lang="zh-CN" altLang="en-US"/>
        </a:p>
      </dgm:t>
    </dgm:pt>
    <dgm:pt modelId="{E8B61D79-D609-49EA-9597-5130B35322F3}" type="sibTrans" cxnId="{C3D71E17-E125-4C86-AD8A-0FF92BCDE4C3}">
      <dgm:prSet/>
      <dgm:spPr/>
      <dgm:t>
        <a:bodyPr/>
        <a:lstStyle/>
        <a:p>
          <a:endParaRPr lang="zh-CN" altLang="en-US"/>
        </a:p>
      </dgm:t>
    </dgm:pt>
    <dgm:pt modelId="{69DEA41F-AA42-4A75-8C8B-8DC8A9CD3A3F}">
      <dgm:prSet custT="1"/>
      <dgm:spPr/>
      <dgm:t>
        <a:bodyPr/>
        <a:lstStyle/>
        <a:p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货币膨胀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3EBC2F3-83B4-44A0-B8DA-6EF04EFA2FB9}" type="parTrans" cxnId="{F4D14B7A-DBA1-46F4-9A7E-4369F632258E}">
      <dgm:prSet/>
      <dgm:spPr/>
      <dgm:t>
        <a:bodyPr/>
        <a:lstStyle/>
        <a:p>
          <a:endParaRPr lang="zh-CN" altLang="en-US"/>
        </a:p>
      </dgm:t>
    </dgm:pt>
    <dgm:pt modelId="{D0A2A023-B56D-4EDC-9CBF-957CEBD7D9DB}" type="sibTrans" cxnId="{F4D14B7A-DBA1-46F4-9A7E-4369F632258E}">
      <dgm:prSet/>
      <dgm:spPr/>
      <dgm:t>
        <a:bodyPr/>
        <a:lstStyle/>
        <a:p>
          <a:endParaRPr lang="zh-CN" altLang="en-US"/>
        </a:p>
      </dgm:t>
    </dgm:pt>
    <dgm:pt modelId="{D011E5F6-1011-46BF-9847-123ED44246D5}" type="pres">
      <dgm:prSet presAssocID="{3547F041-DE87-4A64-AB74-379449799ED7}" presName="compositeShape" presStyleCnt="0">
        <dgm:presLayoutVars>
          <dgm:dir/>
          <dgm:resizeHandles/>
        </dgm:presLayoutVars>
      </dgm:prSet>
      <dgm:spPr/>
    </dgm:pt>
    <dgm:pt modelId="{FC265EA9-628E-4956-AA59-6ABB64E14660}" type="pres">
      <dgm:prSet presAssocID="{3547F041-DE87-4A64-AB74-379449799ED7}" presName="pyramid" presStyleLbl="node1" presStyleIdx="0" presStyleCnt="1"/>
      <dgm:spPr/>
    </dgm:pt>
    <dgm:pt modelId="{A1B9C990-80B0-4910-B5BA-436C5B994806}" type="pres">
      <dgm:prSet presAssocID="{3547F041-DE87-4A64-AB74-379449799ED7}" presName="theList" presStyleCnt="0"/>
      <dgm:spPr/>
    </dgm:pt>
    <dgm:pt modelId="{84B21B3D-AB94-4710-AFD2-959077FEF9CE}" type="pres">
      <dgm:prSet presAssocID="{D986B625-8314-41E0-9D6D-C31C112CCF0D}" presName="aNode" presStyleLbl="fgAcc1" presStyleIdx="0" presStyleCnt="5">
        <dgm:presLayoutVars>
          <dgm:bulletEnabled val="1"/>
        </dgm:presLayoutVars>
      </dgm:prSet>
      <dgm:spPr/>
    </dgm:pt>
    <dgm:pt modelId="{03DEEF6D-5576-4FE8-BE50-D7636F053E1E}" type="pres">
      <dgm:prSet presAssocID="{D986B625-8314-41E0-9D6D-C31C112CCF0D}" presName="aSpace" presStyleCnt="0"/>
      <dgm:spPr/>
    </dgm:pt>
    <dgm:pt modelId="{C6E1F254-D60F-4F61-BE5F-6EA98AB57AE8}" type="pres">
      <dgm:prSet presAssocID="{B9168DF5-17BF-41E6-ACD6-CE191743C6CD}" presName="aNode" presStyleLbl="fgAcc1" presStyleIdx="1" presStyleCnt="5">
        <dgm:presLayoutVars>
          <dgm:bulletEnabled val="1"/>
        </dgm:presLayoutVars>
      </dgm:prSet>
      <dgm:spPr/>
    </dgm:pt>
    <dgm:pt modelId="{A6D30302-6A08-413B-88CF-0C7B5293E8C5}" type="pres">
      <dgm:prSet presAssocID="{B9168DF5-17BF-41E6-ACD6-CE191743C6CD}" presName="aSpace" presStyleCnt="0"/>
      <dgm:spPr/>
    </dgm:pt>
    <dgm:pt modelId="{00FF3A67-3099-4187-8A9C-F6F46BD77766}" type="pres">
      <dgm:prSet presAssocID="{DF6B407E-7E65-4BF6-99E6-74636F133E42}" presName="aNode" presStyleLbl="fgAcc1" presStyleIdx="2" presStyleCnt="5">
        <dgm:presLayoutVars>
          <dgm:bulletEnabled val="1"/>
        </dgm:presLayoutVars>
      </dgm:prSet>
      <dgm:spPr/>
    </dgm:pt>
    <dgm:pt modelId="{2D5B7686-5011-43CC-BB70-231D15A789F5}" type="pres">
      <dgm:prSet presAssocID="{DF6B407E-7E65-4BF6-99E6-74636F133E42}" presName="aSpace" presStyleCnt="0"/>
      <dgm:spPr/>
    </dgm:pt>
    <dgm:pt modelId="{DC1581A1-3F5F-423E-9F8B-7B846A8C06F0}" type="pres">
      <dgm:prSet presAssocID="{2C9FC524-2DA2-4FE0-BD41-9E225E3623AA}" presName="aNode" presStyleLbl="fgAcc1" presStyleIdx="3" presStyleCnt="5">
        <dgm:presLayoutVars>
          <dgm:bulletEnabled val="1"/>
        </dgm:presLayoutVars>
      </dgm:prSet>
      <dgm:spPr/>
    </dgm:pt>
    <dgm:pt modelId="{6AA735DE-677C-4884-B3E1-2108642A21A0}" type="pres">
      <dgm:prSet presAssocID="{2C9FC524-2DA2-4FE0-BD41-9E225E3623AA}" presName="aSpace" presStyleCnt="0"/>
      <dgm:spPr/>
    </dgm:pt>
    <dgm:pt modelId="{FE491FDB-8D61-4528-ACEC-CCC933328C6C}" type="pres">
      <dgm:prSet presAssocID="{69DEA41F-AA42-4A75-8C8B-8DC8A9CD3A3F}" presName="aNode" presStyleLbl="fgAcc1" presStyleIdx="4" presStyleCnt="5">
        <dgm:presLayoutVars>
          <dgm:bulletEnabled val="1"/>
        </dgm:presLayoutVars>
      </dgm:prSet>
      <dgm:spPr/>
    </dgm:pt>
    <dgm:pt modelId="{D82F6F9D-D6F5-4FC3-BE87-A04165DDC15D}" type="pres">
      <dgm:prSet presAssocID="{69DEA41F-AA42-4A75-8C8B-8DC8A9CD3A3F}" presName="aSpace" presStyleCnt="0"/>
      <dgm:spPr/>
    </dgm:pt>
  </dgm:ptLst>
  <dgm:cxnLst>
    <dgm:cxn modelId="{7E8BDC0C-65B0-4DBB-9494-678CB70591F9}" srcId="{3547F041-DE87-4A64-AB74-379449799ED7}" destId="{DF6B407E-7E65-4BF6-99E6-74636F133E42}" srcOrd="2" destOrd="0" parTransId="{BC1CD1E0-96F7-4630-8E33-B23A33C715CF}" sibTransId="{9E3F3F74-B26F-4A90-948C-56FBA1D197DB}"/>
    <dgm:cxn modelId="{5AD76A0D-8328-4D3C-9B18-D00DE583CE4D}" srcId="{3547F041-DE87-4A64-AB74-379449799ED7}" destId="{D986B625-8314-41E0-9D6D-C31C112CCF0D}" srcOrd="0" destOrd="0" parTransId="{73757036-7EB6-4451-BC4D-B9C1B03463FF}" sibTransId="{608367DF-E95B-4215-8F13-824E58D13426}"/>
    <dgm:cxn modelId="{C3D71E17-E125-4C86-AD8A-0FF92BCDE4C3}" srcId="{3547F041-DE87-4A64-AB74-379449799ED7}" destId="{2C9FC524-2DA2-4FE0-BD41-9E225E3623AA}" srcOrd="3" destOrd="0" parTransId="{96F06766-5ED3-47B2-88F3-7923DE70F1DF}" sibTransId="{E8B61D79-D609-49EA-9597-5130B35322F3}"/>
    <dgm:cxn modelId="{F3D75E1E-15B1-45A7-91E9-57C11ED19C35}" type="presOf" srcId="{69DEA41F-AA42-4A75-8C8B-8DC8A9CD3A3F}" destId="{FE491FDB-8D61-4528-ACEC-CCC933328C6C}" srcOrd="0" destOrd="0" presId="urn:microsoft.com/office/officeart/2005/8/layout/pyramid2#1"/>
    <dgm:cxn modelId="{25831321-CEDE-4600-B793-9945A50BD44F}" type="presOf" srcId="{3547F041-DE87-4A64-AB74-379449799ED7}" destId="{D011E5F6-1011-46BF-9847-123ED44246D5}" srcOrd="0" destOrd="0" presId="urn:microsoft.com/office/officeart/2005/8/layout/pyramid2#1"/>
    <dgm:cxn modelId="{66DCFA2D-8F7A-4315-A801-754EF3E3786F}" type="presOf" srcId="{2C9FC524-2DA2-4FE0-BD41-9E225E3623AA}" destId="{DC1581A1-3F5F-423E-9F8B-7B846A8C06F0}" srcOrd="0" destOrd="0" presId="urn:microsoft.com/office/officeart/2005/8/layout/pyramid2#1"/>
    <dgm:cxn modelId="{FAFFC15C-CE6B-4BCE-B5FC-A135EFB20C4C}" type="presOf" srcId="{D986B625-8314-41E0-9D6D-C31C112CCF0D}" destId="{84B21B3D-AB94-4710-AFD2-959077FEF9CE}" srcOrd="0" destOrd="0" presId="urn:microsoft.com/office/officeart/2005/8/layout/pyramid2#1"/>
    <dgm:cxn modelId="{E899DA50-E961-43CD-9ACB-48510B6B3EC6}" srcId="{3547F041-DE87-4A64-AB74-379449799ED7}" destId="{B9168DF5-17BF-41E6-ACD6-CE191743C6CD}" srcOrd="1" destOrd="0" parTransId="{2896E70A-8AC3-4440-A64B-B730AE4770F3}" sibTransId="{D4F5BF3B-FFA6-451A-A46F-EFBD272E1177}"/>
    <dgm:cxn modelId="{F4D14B7A-DBA1-46F4-9A7E-4369F632258E}" srcId="{3547F041-DE87-4A64-AB74-379449799ED7}" destId="{69DEA41F-AA42-4A75-8C8B-8DC8A9CD3A3F}" srcOrd="4" destOrd="0" parTransId="{23EBC2F3-83B4-44A0-B8DA-6EF04EFA2FB9}" sibTransId="{D0A2A023-B56D-4EDC-9CBF-957CEBD7D9DB}"/>
    <dgm:cxn modelId="{3E2B377C-964C-4438-9617-0995247777D6}" type="presOf" srcId="{DF6B407E-7E65-4BF6-99E6-74636F133E42}" destId="{00FF3A67-3099-4187-8A9C-F6F46BD77766}" srcOrd="0" destOrd="0" presId="urn:microsoft.com/office/officeart/2005/8/layout/pyramid2#1"/>
    <dgm:cxn modelId="{D0192B95-FB2B-4BF6-AB3C-6F8A77136A55}" type="presOf" srcId="{B9168DF5-17BF-41E6-ACD6-CE191743C6CD}" destId="{C6E1F254-D60F-4F61-BE5F-6EA98AB57AE8}" srcOrd="0" destOrd="0" presId="urn:microsoft.com/office/officeart/2005/8/layout/pyramid2#1"/>
    <dgm:cxn modelId="{1BE0641F-24E1-4C2A-8C91-6FA5349FB5EF}" type="presParOf" srcId="{D011E5F6-1011-46BF-9847-123ED44246D5}" destId="{FC265EA9-628E-4956-AA59-6ABB64E14660}" srcOrd="0" destOrd="0" presId="urn:microsoft.com/office/officeart/2005/8/layout/pyramid2#1"/>
    <dgm:cxn modelId="{5D665216-CBCA-46D3-9DE4-BA6D81B028DB}" type="presParOf" srcId="{D011E5F6-1011-46BF-9847-123ED44246D5}" destId="{A1B9C990-80B0-4910-B5BA-436C5B994806}" srcOrd="1" destOrd="0" presId="urn:microsoft.com/office/officeart/2005/8/layout/pyramid2#1"/>
    <dgm:cxn modelId="{C7CE0281-07BD-436F-99B0-5201A8A96B39}" type="presParOf" srcId="{A1B9C990-80B0-4910-B5BA-436C5B994806}" destId="{84B21B3D-AB94-4710-AFD2-959077FEF9CE}" srcOrd="0" destOrd="0" presId="urn:microsoft.com/office/officeart/2005/8/layout/pyramid2#1"/>
    <dgm:cxn modelId="{3AE2A116-12A0-440A-89FE-4E9233DBD32C}" type="presParOf" srcId="{A1B9C990-80B0-4910-B5BA-436C5B994806}" destId="{03DEEF6D-5576-4FE8-BE50-D7636F053E1E}" srcOrd="1" destOrd="0" presId="urn:microsoft.com/office/officeart/2005/8/layout/pyramid2#1"/>
    <dgm:cxn modelId="{277D6B39-92A3-44E6-A86F-2A5A3BF16A1B}" type="presParOf" srcId="{A1B9C990-80B0-4910-B5BA-436C5B994806}" destId="{C6E1F254-D60F-4F61-BE5F-6EA98AB57AE8}" srcOrd="2" destOrd="0" presId="urn:microsoft.com/office/officeart/2005/8/layout/pyramid2#1"/>
    <dgm:cxn modelId="{964DDDDD-DE84-4858-A79E-0E3F9C02EF93}" type="presParOf" srcId="{A1B9C990-80B0-4910-B5BA-436C5B994806}" destId="{A6D30302-6A08-413B-88CF-0C7B5293E8C5}" srcOrd="3" destOrd="0" presId="urn:microsoft.com/office/officeart/2005/8/layout/pyramid2#1"/>
    <dgm:cxn modelId="{B7ADBA3A-384D-4E43-A899-8DED13FD371D}" type="presParOf" srcId="{A1B9C990-80B0-4910-B5BA-436C5B994806}" destId="{00FF3A67-3099-4187-8A9C-F6F46BD77766}" srcOrd="4" destOrd="0" presId="urn:microsoft.com/office/officeart/2005/8/layout/pyramid2#1"/>
    <dgm:cxn modelId="{460FC4E1-9543-443C-B273-53C1DEC681AE}" type="presParOf" srcId="{A1B9C990-80B0-4910-B5BA-436C5B994806}" destId="{2D5B7686-5011-43CC-BB70-231D15A789F5}" srcOrd="5" destOrd="0" presId="urn:microsoft.com/office/officeart/2005/8/layout/pyramid2#1"/>
    <dgm:cxn modelId="{76F76CBB-4341-4298-B4FC-EC172EFAE30A}" type="presParOf" srcId="{A1B9C990-80B0-4910-B5BA-436C5B994806}" destId="{DC1581A1-3F5F-423E-9F8B-7B846A8C06F0}" srcOrd="6" destOrd="0" presId="urn:microsoft.com/office/officeart/2005/8/layout/pyramid2#1"/>
    <dgm:cxn modelId="{188B629E-D0A7-4C2E-AF51-4FCD0491E851}" type="presParOf" srcId="{A1B9C990-80B0-4910-B5BA-436C5B994806}" destId="{6AA735DE-677C-4884-B3E1-2108642A21A0}" srcOrd="7" destOrd="0" presId="urn:microsoft.com/office/officeart/2005/8/layout/pyramid2#1"/>
    <dgm:cxn modelId="{41BDC822-E4B9-48C3-BF7C-EFC4F0D33298}" type="presParOf" srcId="{A1B9C990-80B0-4910-B5BA-436C5B994806}" destId="{FE491FDB-8D61-4528-ACEC-CCC933328C6C}" srcOrd="8" destOrd="0" presId="urn:microsoft.com/office/officeart/2005/8/layout/pyramid2#1"/>
    <dgm:cxn modelId="{8F5EADC2-87E9-4DAB-8631-A9438DCC8C07}" type="presParOf" srcId="{A1B9C990-80B0-4910-B5BA-436C5B994806}" destId="{D82F6F9D-D6F5-4FC3-BE87-A04165DDC15D}" srcOrd="9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65EA9-628E-4956-AA59-6ABB64E14660}">
      <dsp:nvSpPr>
        <dsp:cNvPr id="0" name=""/>
        <dsp:cNvSpPr/>
      </dsp:nvSpPr>
      <dsp:spPr>
        <a:xfrm>
          <a:off x="1735773" y="0"/>
          <a:ext cx="4035137" cy="4035137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B21B3D-AB94-4710-AFD2-959077FEF9CE}">
      <dsp:nvSpPr>
        <dsp:cNvPr id="0" name=""/>
        <dsp:cNvSpPr/>
      </dsp:nvSpPr>
      <dsp:spPr>
        <a:xfrm>
          <a:off x="3753341" y="403907"/>
          <a:ext cx="2622839" cy="5737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经济增长</a:t>
          </a:r>
          <a:endParaRPr lang="zh-CN" altLang="en-US" sz="2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81349" y="431915"/>
        <a:ext cx="2566823" cy="517730"/>
      </dsp:txXfrm>
    </dsp:sp>
    <dsp:sp modelId="{C6E1F254-D60F-4F61-BE5F-6EA98AB57AE8}">
      <dsp:nvSpPr>
        <dsp:cNvPr id="0" name=""/>
        <dsp:cNvSpPr/>
      </dsp:nvSpPr>
      <dsp:spPr>
        <a:xfrm>
          <a:off x="3753341" y="1049372"/>
          <a:ext cx="2622839" cy="5737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结构调整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81349" y="1077380"/>
        <a:ext cx="2566823" cy="517730"/>
      </dsp:txXfrm>
    </dsp:sp>
    <dsp:sp modelId="{00FF3A67-3099-4187-8A9C-F6F46BD77766}">
      <dsp:nvSpPr>
        <dsp:cNvPr id="0" name=""/>
        <dsp:cNvSpPr/>
      </dsp:nvSpPr>
      <dsp:spPr>
        <a:xfrm>
          <a:off x="3753341" y="1694836"/>
          <a:ext cx="2622839" cy="5737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统计口径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81349" y="1722844"/>
        <a:ext cx="2566823" cy="517730"/>
      </dsp:txXfrm>
    </dsp:sp>
    <dsp:sp modelId="{DC1581A1-3F5F-423E-9F8B-7B846A8C06F0}">
      <dsp:nvSpPr>
        <dsp:cNvPr id="0" name=""/>
        <dsp:cNvSpPr/>
      </dsp:nvSpPr>
      <dsp:spPr>
        <a:xfrm>
          <a:off x="3753341" y="2340300"/>
          <a:ext cx="2622839" cy="5737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管理加强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81349" y="2368308"/>
        <a:ext cx="2566823" cy="517730"/>
      </dsp:txXfrm>
    </dsp:sp>
    <dsp:sp modelId="{FE491FDB-8D61-4528-ACEC-CCC933328C6C}">
      <dsp:nvSpPr>
        <dsp:cNvPr id="0" name=""/>
        <dsp:cNvSpPr/>
      </dsp:nvSpPr>
      <dsp:spPr>
        <a:xfrm>
          <a:off x="3753341" y="2985764"/>
          <a:ext cx="2622839" cy="5737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货币膨胀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81349" y="3013772"/>
        <a:ext cx="2566823" cy="517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5CF8929-7D58-42DA-84B9-6B949177B79C}" type="datetimeFigureOut">
              <a:rPr lang="zh-CN" altLang="en-US"/>
              <a:t>2024/3/5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EA67149-DB9F-4D25-9691-2F5228BE7B5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27855E9-2962-4F3C-B755-453F23C664C4}" type="datetimeFigureOut">
              <a:rPr lang="zh-CN" altLang="en-US"/>
              <a:t>2024/3/5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9EA3907-108D-4D02-86F3-C3D10259746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F6F88-F8D3-3D5B-AEAE-32639F81B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91C6300-B570-120A-2B3E-A79752AFF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2EC4309-9CEB-CB2B-FFCA-2116A92C2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C0DF08-AC0F-9B06-7B8D-7D29546819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93062-319C-483F-AE5B-21E8298FE98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442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93062-319C-483F-AE5B-21E8298FE987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90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095FC-3445-6D6E-3BB5-A5E86CDF7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CE8AA2C-367F-28E4-1F16-641EE2509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96E19BC-678B-9898-9515-40766E399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9CE675-A48D-73E8-6D32-230B8C8F76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93062-319C-483F-AE5B-21E8298FE98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26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BFB07-6F8B-5562-DC00-F5388F348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D467CCE-9B9A-147E-3F8E-59E60BFDB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08BA6E4-C3EA-E378-18F7-F48F52148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8E77CA-B8B6-1A07-9B68-2D0C393EAE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93062-319C-483F-AE5B-21E8298FE98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09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B7734-90C2-2EE0-45C9-B775091A5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B102D3E-1800-3CC6-77B8-39A777A7F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40F8B18-FC0C-B2D1-57F5-B5B8EB6FF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E5682F-3F26-056A-34BB-98D6D7FF8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93062-319C-483F-AE5B-21E8298FE98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308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93062-319C-483F-AE5B-21E8298FE98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674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93062-319C-483F-AE5B-21E8298FE98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544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93062-319C-483F-AE5B-21E8298FE98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447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93062-319C-483F-AE5B-21E8298FE98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790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93062-319C-483F-AE5B-21E8298FE98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57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0B8C-52CC-FB45-AB70-CDE9ACD47147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06DE0-BC81-4924-892C-7C6CBAEE21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537A-B7AD-A446-8AEC-E36C511BA02A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564F-D80C-4E90-BD14-B7BB8DABEB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5C7A-2C28-2B4B-96F7-1F61A708BEC2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2E4B-BAE2-4E88-B623-5F934929FE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AD5F-FE65-4944-B9B4-490DD8F400D7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A3DD-BABF-41B7-95C8-68562116E8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546C9-89EB-F049-9CF0-31778BBAAF2F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1775-B367-45D7-BFFF-BCBD014B91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8452D-7765-864C-859C-6A2FAD8FD384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1CCF-1108-4824-B69D-E3E0485086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2A93-24DE-0F4C-919B-0DCA76DF5515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26F36-1F06-4B57-A12D-4579953E0E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12E3-EA2B-E543-88ED-6BA81706794B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742D-4F5C-40A5-BFCC-BEC51A7E78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E168-1F57-0243-94B5-C7EE2EFDED0C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B8BD5-727F-409F-834E-6BD4D7256A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924E-74AF-D547-A1C5-38C424CE5185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58FA-D4DB-47F7-A3E6-E5424EE48C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67AB-FEF9-5547-B55F-FD0923210D2E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B1786-7F15-453E-B5F6-61EB8597E7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2E35-771F-BE47-8D87-9091E3A441BC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FD69-D6A5-44A6-ACE1-4F0A04CEC4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1259-CD96-6F4F-9684-DECA65E29A0D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9F2B6-AF7C-4E74-8E95-5841051C9D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271751-C22B-1D46-B115-7C56F184B41A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42D587-DC91-4A90-BA5F-12A305142D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1B38DB-D2C0-8647-B6A7-9EB11488DFB9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FF02A1-7508-41B3-B5D8-4D9477C58A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977D4-816F-4BE2-9ED7-F160853A05B2}" type="datetimeFigureOut">
              <a:rPr lang="zh-CN" altLang="en-US"/>
              <a:pPr>
                <a:defRPr/>
              </a:pPr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ADC9-2307-42DB-8005-45544582AB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63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53031"/>
      </p:ext>
    </p:extLst>
  </p:cSld>
  <p:clrMapOvr>
    <a:masterClrMapping/>
  </p:clrMapOvr>
  <p:transition spd="med" advClick="0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89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1FFD-B08A-6B4D-BBFE-859608A06B1E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C5E9-D595-4ABA-B1A5-92739DC96D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6C2940-2839-A74E-B312-9095856F990F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DA9B01-F802-4D56-8770-B922DFC5B910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2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09550"/>
            <a:ext cx="28511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63F12D1-7365-9444-B596-0421E0B4D27A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6192F39-EDC2-4308-8E2A-6879DC0B7B9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755650" y="333375"/>
            <a:ext cx="352742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b="1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 rot="10800000" flipV="1">
            <a:off x="0" y="790992"/>
            <a:ext cx="9144000" cy="45719"/>
          </a:xfrm>
          <a:prstGeom prst="rect">
            <a:avLst/>
          </a:prstGeom>
          <a:gradFill flip="none" rotWithShape="1">
            <a:gsLst>
              <a:gs pos="96000">
                <a:srgbClr val="F3EBEB"/>
              </a:gs>
              <a:gs pos="84000">
                <a:srgbClr val="DCC3C3"/>
              </a:gs>
              <a:gs pos="39000">
                <a:srgbClr val="6C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7535"/>
            <a:ext cx="2088256" cy="5130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7" r:id="rId5"/>
    <p:sldLayoutId id="2147483668" r:id="rId6"/>
    <p:sldLayoutId id="2147483669" r:id="rId7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457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DBB86D8-5C3B-194B-BFC6-BB9F1AC01632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6A63151-2F05-47F4-B4E3-CD33FC9CFA0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C8637-3D38-4210-95A1-49BB26C5A73C}" type="slidenum">
              <a:rPr lang="zh-CN" altLang="en-US"/>
              <a:t>1</a:t>
            </a:fld>
            <a:endParaRPr lang="zh-CN" altLang="en-US"/>
          </a:p>
        </p:txBody>
      </p:sp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7"/>
          <p:cNvSpPr txBox="1">
            <a:spLocks noChangeArrowheads="1"/>
          </p:cNvSpPr>
          <p:nvPr/>
        </p:nvSpPr>
        <p:spPr bwMode="auto">
          <a:xfrm>
            <a:off x="395536" y="1253645"/>
            <a:ext cx="8643938" cy="24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5400" b="1" dirty="0">
                <a:solidFill>
                  <a:srgbClr val="7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中国宏观税负到底</a:t>
            </a:r>
            <a:endParaRPr lang="en-US" altLang="zh-CN" sz="5400" b="1" dirty="0">
              <a:solidFill>
                <a:srgbClr val="74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 b="1" dirty="0">
                <a:solidFill>
                  <a:srgbClr val="7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高不高？</a:t>
            </a:r>
            <a:endParaRPr lang="en-US" altLang="zh-CN" sz="5400" b="1" dirty="0">
              <a:solidFill>
                <a:srgbClr val="74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2130108" y="3358144"/>
            <a:ext cx="4883783" cy="16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3600" b="1" dirty="0">
              <a:solidFill>
                <a:srgbClr val="4472C5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4472C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田志伟</a:t>
            </a:r>
            <a:endParaRPr lang="en-US" altLang="zh-CN" sz="2800" b="1" dirty="0">
              <a:solidFill>
                <a:srgbClr val="4472C5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rgbClr val="4472C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120286069@qq.com</a:t>
            </a:r>
            <a:endParaRPr lang="en-US" altLang="zh-CN" sz="2400" dirty="0">
              <a:solidFill>
                <a:srgbClr val="4472C5"/>
              </a:solidFill>
              <a:latin typeface="+mj-lt"/>
              <a:ea typeface="仿宋" panose="02010609060101010101" pitchFamily="49" charset="-122"/>
            </a:endParaRPr>
          </a:p>
        </p:txBody>
      </p:sp>
      <p:sp>
        <p:nvSpPr>
          <p:cNvPr id="9" name="灯片编号占位符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17AAF2-B988-4D13-B535-01F0439D76BE}" type="slidenum">
              <a:rPr lang="zh-CN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1</a:t>
            </a:fld>
            <a:endParaRPr lang="zh-CN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644"/>
            <a:ext cx="2411312" cy="5924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>
            <a:extLst>
              <a:ext uri="{FF2B5EF4-FFF2-40B4-BE49-F238E27FC236}">
                <a16:creationId xmlns:a16="http://schemas.microsoft.com/office/drawing/2014/main" id="{72666F97-B51E-17EC-518A-999FC4222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708"/>
            <a:ext cx="9144000" cy="12947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eaLnBrk="1" hangingPunct="1"/>
            <a:r>
              <a:rPr lang="zh-CN" altLang="en-US" sz="7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宏观税负</a:t>
            </a:r>
            <a:endParaRPr lang="en-US" altLang="zh-CN" sz="7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810C45-7BA8-813F-63B3-F92A0FE5F5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0" t="22080" r="30553" b="15554"/>
          <a:stretch/>
        </p:blipFill>
        <p:spPr>
          <a:xfrm>
            <a:off x="4755725" y="54708"/>
            <a:ext cx="2087816" cy="184219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0D3B361-0D28-30FB-EE81-A22C536F7D6B}"/>
              </a:ext>
            </a:extLst>
          </p:cNvPr>
          <p:cNvSpPr txBox="1"/>
          <p:nvPr/>
        </p:nvSpPr>
        <p:spPr>
          <a:xfrm>
            <a:off x="107504" y="2132856"/>
            <a:ext cx="8393559" cy="3194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1月18日，财政部和国家发展改革委有关负责人在答记者问时表示，娃哈哈集团提供了所属131家企业2013年以来曾发生过的缴费项目共533项。</a:t>
            </a:r>
            <a:endParaRPr lang="en-US" altLang="zh-CN" sz="2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经核，2015年有支出数据的实际缴费项目为317项，与企业提供的缴费项目相差216项。</a:t>
            </a:r>
            <a:endParaRPr lang="en-US" altLang="zh-CN" sz="2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此外，317项收费的计算口径和国家收费目录清单公示的口径有所不同。</a:t>
            </a:r>
            <a:endParaRPr lang="en-US" altLang="zh-CN" sz="2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剔除这些重复计算后，2015年娃哈哈集团及所属企业的缴费项目为212项。</a:t>
            </a:r>
          </a:p>
        </p:txBody>
      </p:sp>
    </p:spTree>
    <p:extLst>
      <p:ext uri="{BB962C8B-B14F-4D97-AF65-F5344CB8AC3E}">
        <p14:creationId xmlns:p14="http://schemas.microsoft.com/office/powerpoint/2010/main" val="3727623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455213"/>
            <a:ext cx="9144000" cy="305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4275C788-F2F7-D71E-7CB5-9E7E15A2F4E0}"/>
              </a:ext>
            </a:extLst>
          </p:cNvPr>
          <p:cNvGrpSpPr/>
          <p:nvPr/>
        </p:nvGrpSpPr>
        <p:grpSpPr>
          <a:xfrm>
            <a:off x="6330553" y="4792564"/>
            <a:ext cx="673894" cy="673894"/>
            <a:chOff x="8440737" y="5247085"/>
            <a:chExt cx="898525" cy="898525"/>
          </a:xfrm>
        </p:grpSpPr>
        <p:sp>
          <p:nvSpPr>
            <p:cNvPr id="25604" name="矩形 6"/>
            <p:cNvSpPr>
              <a:spLocks noChangeArrowheads="1"/>
            </p:cNvSpPr>
            <p:nvPr/>
          </p:nvSpPr>
          <p:spPr bwMode="auto">
            <a:xfrm>
              <a:off x="8440737" y="5247085"/>
              <a:ext cx="898525" cy="898525"/>
            </a:xfrm>
            <a:prstGeom prst="rect">
              <a:avLst/>
            </a:prstGeom>
            <a:solidFill>
              <a:srgbClr val="C20009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38150">
                <a:defRPr/>
              </a:pPr>
              <a:endParaRPr lang="zh-CN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1" name="Freeform 122"/>
            <p:cNvSpPr>
              <a:spLocks/>
            </p:cNvSpPr>
            <p:nvPr/>
          </p:nvSpPr>
          <p:spPr bwMode="auto">
            <a:xfrm>
              <a:off x="8667750" y="5497910"/>
              <a:ext cx="444500" cy="444500"/>
            </a:xfrm>
            <a:custGeom>
              <a:avLst/>
              <a:gdLst>
                <a:gd name="T0" fmla="*/ 2147483647 w 290"/>
                <a:gd name="T1" fmla="*/ 2147483647 h 290"/>
                <a:gd name="T2" fmla="*/ 2147483647 w 290"/>
                <a:gd name="T3" fmla="*/ 2147483647 h 290"/>
                <a:gd name="T4" fmla="*/ 2147483647 w 290"/>
                <a:gd name="T5" fmla="*/ 2147483647 h 290"/>
                <a:gd name="T6" fmla="*/ 2147483647 w 290"/>
                <a:gd name="T7" fmla="*/ 2147483647 h 290"/>
                <a:gd name="T8" fmla="*/ 2147483647 w 290"/>
                <a:gd name="T9" fmla="*/ 2147483647 h 290"/>
                <a:gd name="T10" fmla="*/ 2147483647 w 290"/>
                <a:gd name="T11" fmla="*/ 2147483647 h 290"/>
                <a:gd name="T12" fmla="*/ 2147483647 w 290"/>
                <a:gd name="T13" fmla="*/ 2147483647 h 290"/>
                <a:gd name="T14" fmla="*/ 2147483647 w 290"/>
                <a:gd name="T15" fmla="*/ 2147483647 h 290"/>
                <a:gd name="T16" fmla="*/ 2147483647 w 290"/>
                <a:gd name="T17" fmla="*/ 2147483647 h 290"/>
                <a:gd name="T18" fmla="*/ 2147483647 w 290"/>
                <a:gd name="T19" fmla="*/ 2147483647 h 290"/>
                <a:gd name="T20" fmla="*/ 2147483647 w 290"/>
                <a:gd name="T21" fmla="*/ 2147483647 h 290"/>
                <a:gd name="T22" fmla="*/ 2147483647 w 290"/>
                <a:gd name="T23" fmla="*/ 2147483647 h 290"/>
                <a:gd name="T24" fmla="*/ 2147483647 w 290"/>
                <a:gd name="T25" fmla="*/ 2147483647 h 290"/>
                <a:gd name="T26" fmla="*/ 2147483647 w 290"/>
                <a:gd name="T27" fmla="*/ 2147483647 h 290"/>
                <a:gd name="T28" fmla="*/ 2147483647 w 290"/>
                <a:gd name="T29" fmla="*/ 2147483647 h 290"/>
                <a:gd name="T30" fmla="*/ 2147483647 w 290"/>
                <a:gd name="T31" fmla="*/ 2147483647 h 290"/>
                <a:gd name="T32" fmla="*/ 2147483647 w 290"/>
                <a:gd name="T33" fmla="*/ 2147483647 h 290"/>
                <a:gd name="T34" fmla="*/ 2147483647 w 290"/>
                <a:gd name="T35" fmla="*/ 2147483647 h 290"/>
                <a:gd name="T36" fmla="*/ 2147483647 w 290"/>
                <a:gd name="T37" fmla="*/ 2147483647 h 2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929D6F1-5EA7-F639-5477-1A301F6F360E}"/>
              </a:ext>
            </a:extLst>
          </p:cNvPr>
          <p:cNvGrpSpPr/>
          <p:nvPr/>
        </p:nvGrpSpPr>
        <p:grpSpPr>
          <a:xfrm>
            <a:off x="7727156" y="4792564"/>
            <a:ext cx="675084" cy="673894"/>
            <a:chOff x="10302875" y="5247085"/>
            <a:chExt cx="900112" cy="898525"/>
          </a:xfrm>
        </p:grpSpPr>
        <p:sp>
          <p:nvSpPr>
            <p:cNvPr id="25606" name="矩形 9"/>
            <p:cNvSpPr>
              <a:spLocks noChangeArrowheads="1"/>
            </p:cNvSpPr>
            <p:nvPr/>
          </p:nvSpPr>
          <p:spPr bwMode="auto">
            <a:xfrm>
              <a:off x="10302875" y="5247085"/>
              <a:ext cx="900112" cy="898525"/>
            </a:xfrm>
            <a:prstGeom prst="rect">
              <a:avLst/>
            </a:prstGeom>
            <a:solidFill>
              <a:srgbClr val="404040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38150">
                <a:defRPr/>
              </a:pPr>
              <a:endParaRPr lang="zh-CN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3" name="Freeform 32"/>
            <p:cNvSpPr>
              <a:spLocks/>
            </p:cNvSpPr>
            <p:nvPr/>
          </p:nvSpPr>
          <p:spPr bwMode="auto">
            <a:xfrm>
              <a:off x="10575925" y="5505847"/>
              <a:ext cx="354012" cy="438150"/>
            </a:xfrm>
            <a:custGeom>
              <a:avLst/>
              <a:gdLst>
                <a:gd name="T0" fmla="*/ 2147483647 w 231"/>
                <a:gd name="T1" fmla="*/ 0 h 288"/>
                <a:gd name="T2" fmla="*/ 0 w 231"/>
                <a:gd name="T3" fmla="*/ 0 h 288"/>
                <a:gd name="T4" fmla="*/ 2147483647 w 231"/>
                <a:gd name="T5" fmla="*/ 2147483647 h 288"/>
                <a:gd name="T6" fmla="*/ 2147483647 w 231"/>
                <a:gd name="T7" fmla="*/ 2147483647 h 288"/>
                <a:gd name="T8" fmla="*/ 2147483647 w 231"/>
                <a:gd name="T9" fmla="*/ 2147483647 h 288"/>
                <a:gd name="T10" fmla="*/ 2147483647 w 231"/>
                <a:gd name="T11" fmla="*/ 2147483647 h 288"/>
                <a:gd name="T12" fmla="*/ 2147483647 w 231"/>
                <a:gd name="T13" fmla="*/ 2147483647 h 288"/>
                <a:gd name="T14" fmla="*/ 2147483647 w 231"/>
                <a:gd name="T15" fmla="*/ 2147483647 h 288"/>
                <a:gd name="T16" fmla="*/ 2147483647 w 231"/>
                <a:gd name="T17" fmla="*/ 0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1" h="288">
                  <a:moveTo>
                    <a:pt x="2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43" y="106"/>
                    <a:pt x="99" y="114"/>
                  </a:cubicBezTo>
                  <a:cubicBezTo>
                    <a:pt x="99" y="243"/>
                    <a:pt x="99" y="243"/>
                    <a:pt x="99" y="243"/>
                  </a:cubicBezTo>
                  <a:cubicBezTo>
                    <a:pt x="68" y="248"/>
                    <a:pt x="46" y="266"/>
                    <a:pt x="46" y="288"/>
                  </a:cubicBezTo>
                  <a:cubicBezTo>
                    <a:pt x="185" y="288"/>
                    <a:pt x="185" y="288"/>
                    <a:pt x="185" y="288"/>
                  </a:cubicBezTo>
                  <a:cubicBezTo>
                    <a:pt x="185" y="266"/>
                    <a:pt x="162" y="248"/>
                    <a:pt x="132" y="24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88" y="106"/>
                    <a:pt x="231" y="58"/>
                    <a:pt x="2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2FB115B-8702-0671-17E6-FAA8F0426D1D}"/>
              </a:ext>
            </a:extLst>
          </p:cNvPr>
          <p:cNvGrpSpPr/>
          <p:nvPr/>
        </p:nvGrpSpPr>
        <p:grpSpPr>
          <a:xfrm>
            <a:off x="3536157" y="4792564"/>
            <a:ext cx="673894" cy="673894"/>
            <a:chOff x="4714875" y="5247085"/>
            <a:chExt cx="898525" cy="898525"/>
          </a:xfrm>
        </p:grpSpPr>
        <p:sp>
          <p:nvSpPr>
            <p:cNvPr id="25608" name="矩形 12"/>
            <p:cNvSpPr>
              <a:spLocks noChangeArrowheads="1"/>
            </p:cNvSpPr>
            <p:nvPr/>
          </p:nvSpPr>
          <p:spPr bwMode="auto">
            <a:xfrm>
              <a:off x="4714875" y="5247085"/>
              <a:ext cx="898525" cy="898525"/>
            </a:xfrm>
            <a:prstGeom prst="rect">
              <a:avLst/>
            </a:prstGeom>
            <a:solidFill>
              <a:srgbClr val="C20009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38150">
                <a:defRPr/>
              </a:pPr>
              <a:endParaRPr lang="zh-CN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5" name="Freeform 114"/>
            <p:cNvSpPr>
              <a:spLocks noEditPoints="1"/>
            </p:cNvSpPr>
            <p:nvPr/>
          </p:nvSpPr>
          <p:spPr bwMode="auto">
            <a:xfrm>
              <a:off x="4941887" y="5359797"/>
              <a:ext cx="444500" cy="614363"/>
            </a:xfrm>
            <a:custGeom>
              <a:avLst/>
              <a:gdLst>
                <a:gd name="T0" fmla="*/ 2147483647 w 73"/>
                <a:gd name="T1" fmla="*/ 0 h 100"/>
                <a:gd name="T2" fmla="*/ 2147483647 w 73"/>
                <a:gd name="T3" fmla="*/ 2147483647 h 100"/>
                <a:gd name="T4" fmla="*/ 2147483647 w 73"/>
                <a:gd name="T5" fmla="*/ 2147483647 h 100"/>
                <a:gd name="T6" fmla="*/ 2147483647 w 73"/>
                <a:gd name="T7" fmla="*/ 2147483647 h 100"/>
                <a:gd name="T8" fmla="*/ 2147483647 w 73"/>
                <a:gd name="T9" fmla="*/ 2147483647 h 100"/>
                <a:gd name="T10" fmla="*/ 2147483647 w 73"/>
                <a:gd name="T11" fmla="*/ 2147483647 h 100"/>
                <a:gd name="T12" fmla="*/ 2147483647 w 73"/>
                <a:gd name="T13" fmla="*/ 2147483647 h 100"/>
                <a:gd name="T14" fmla="*/ 2147483647 w 73"/>
                <a:gd name="T15" fmla="*/ 2147483647 h 100"/>
                <a:gd name="T16" fmla="*/ 2147483647 w 73"/>
                <a:gd name="T17" fmla="*/ 2147483647 h 100"/>
                <a:gd name="T18" fmla="*/ 2147483647 w 73"/>
                <a:gd name="T19" fmla="*/ 2147483647 h 100"/>
                <a:gd name="T20" fmla="*/ 2147483647 w 73"/>
                <a:gd name="T21" fmla="*/ 2147483647 h 100"/>
                <a:gd name="T22" fmla="*/ 2147483647 w 73"/>
                <a:gd name="T23" fmla="*/ 2147483647 h 100"/>
                <a:gd name="T24" fmla="*/ 2147483647 w 73"/>
                <a:gd name="T25" fmla="*/ 2147483647 h 100"/>
                <a:gd name="T26" fmla="*/ 2147483647 w 73"/>
                <a:gd name="T27" fmla="*/ 2147483647 h 100"/>
                <a:gd name="T28" fmla="*/ 2147483647 w 73"/>
                <a:gd name="T29" fmla="*/ 2147483647 h 100"/>
                <a:gd name="T30" fmla="*/ 2147483647 w 73"/>
                <a:gd name="T31" fmla="*/ 2147483647 h 100"/>
                <a:gd name="T32" fmla="*/ 2147483647 w 73"/>
                <a:gd name="T33" fmla="*/ 2147483647 h 100"/>
                <a:gd name="T34" fmla="*/ 2147483647 w 73"/>
                <a:gd name="T35" fmla="*/ 2147483647 h 100"/>
                <a:gd name="T36" fmla="*/ 0 w 73"/>
                <a:gd name="T37" fmla="*/ 2147483647 h 100"/>
                <a:gd name="T38" fmla="*/ 2147483647 w 73"/>
                <a:gd name="T39" fmla="*/ 2147483647 h 100"/>
                <a:gd name="T40" fmla="*/ 2147483647 w 73"/>
                <a:gd name="T41" fmla="*/ 0 h 100"/>
                <a:gd name="T42" fmla="*/ 2147483647 w 73"/>
                <a:gd name="T43" fmla="*/ 2147483647 h 100"/>
                <a:gd name="T44" fmla="*/ 2147483647 w 73"/>
                <a:gd name="T45" fmla="*/ 2147483647 h 100"/>
                <a:gd name="T46" fmla="*/ 2147483647 w 73"/>
                <a:gd name="T47" fmla="*/ 2147483647 h 100"/>
                <a:gd name="T48" fmla="*/ 2147483647 w 73"/>
                <a:gd name="T49" fmla="*/ 2147483647 h 100"/>
                <a:gd name="T50" fmla="*/ 2147483647 w 73"/>
                <a:gd name="T51" fmla="*/ 2147483647 h 100"/>
                <a:gd name="T52" fmla="*/ 2147483647 w 73"/>
                <a:gd name="T53" fmla="*/ 2147483647 h 100"/>
                <a:gd name="T54" fmla="*/ 2147483647 w 73"/>
                <a:gd name="T55" fmla="*/ 2147483647 h 100"/>
                <a:gd name="T56" fmla="*/ 2147483647 w 73"/>
                <a:gd name="T57" fmla="*/ 2147483647 h 100"/>
                <a:gd name="T58" fmla="*/ 2147483647 w 73"/>
                <a:gd name="T59" fmla="*/ 2147483647 h 100"/>
                <a:gd name="T60" fmla="*/ 2147483647 w 73"/>
                <a:gd name="T61" fmla="*/ 2147483647 h 100"/>
                <a:gd name="T62" fmla="*/ 2147483647 w 73"/>
                <a:gd name="T63" fmla="*/ 2147483647 h 100"/>
                <a:gd name="T64" fmla="*/ 2147483647 w 73"/>
                <a:gd name="T65" fmla="*/ 2147483647 h 100"/>
                <a:gd name="T66" fmla="*/ 2147483647 w 73"/>
                <a:gd name="T67" fmla="*/ 2147483647 h 100"/>
                <a:gd name="T68" fmla="*/ 2147483647 w 73"/>
                <a:gd name="T69" fmla="*/ 2147483647 h 100"/>
                <a:gd name="T70" fmla="*/ 2147483647 w 73"/>
                <a:gd name="T71" fmla="*/ 2147483647 h 100"/>
                <a:gd name="T72" fmla="*/ 2147483647 w 73"/>
                <a:gd name="T73" fmla="*/ 2147483647 h 100"/>
                <a:gd name="T74" fmla="*/ 2147483647 w 73"/>
                <a:gd name="T75" fmla="*/ 2147483647 h 100"/>
                <a:gd name="T76" fmla="*/ 2147483647 w 73"/>
                <a:gd name="T77" fmla="*/ 2147483647 h 100"/>
                <a:gd name="T78" fmla="*/ 2147483647 w 73"/>
                <a:gd name="T79" fmla="*/ 2147483647 h 100"/>
                <a:gd name="T80" fmla="*/ 2147483647 w 73"/>
                <a:gd name="T81" fmla="*/ 2147483647 h 100"/>
                <a:gd name="T82" fmla="*/ 2147483647 w 73"/>
                <a:gd name="T83" fmla="*/ 2147483647 h 100"/>
                <a:gd name="T84" fmla="*/ 2147483647 w 73"/>
                <a:gd name="T85" fmla="*/ 2147483647 h 100"/>
                <a:gd name="T86" fmla="*/ 2147483647 w 73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3" h="100">
                  <a:moveTo>
                    <a:pt x="37" y="0"/>
                  </a:moveTo>
                  <a:cubicBezTo>
                    <a:pt x="47" y="0"/>
                    <a:pt x="56" y="3"/>
                    <a:pt x="63" y="9"/>
                  </a:cubicBezTo>
                  <a:cubicBezTo>
                    <a:pt x="69" y="15"/>
                    <a:pt x="73" y="24"/>
                    <a:pt x="73" y="33"/>
                  </a:cubicBezTo>
                  <a:cubicBezTo>
                    <a:pt x="73" y="36"/>
                    <a:pt x="73" y="38"/>
                    <a:pt x="73" y="40"/>
                  </a:cubicBezTo>
                  <a:cubicBezTo>
                    <a:pt x="72" y="43"/>
                    <a:pt x="71" y="45"/>
                    <a:pt x="70" y="47"/>
                  </a:cubicBezTo>
                  <a:cubicBezTo>
                    <a:pt x="68" y="53"/>
                    <a:pt x="56" y="67"/>
                    <a:pt x="50" y="74"/>
                  </a:cubicBezTo>
                  <a:cubicBezTo>
                    <a:pt x="49" y="75"/>
                    <a:pt x="48" y="75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4"/>
                    <a:pt x="23" y="72"/>
                    <a:pt x="21" y="70"/>
                  </a:cubicBezTo>
                  <a:cubicBezTo>
                    <a:pt x="11" y="60"/>
                    <a:pt x="0" y="48"/>
                    <a:pt x="0" y="33"/>
                  </a:cubicBezTo>
                  <a:cubicBezTo>
                    <a:pt x="0" y="24"/>
                    <a:pt x="4" y="15"/>
                    <a:pt x="11" y="9"/>
                  </a:cubicBezTo>
                  <a:cubicBezTo>
                    <a:pt x="18" y="3"/>
                    <a:pt x="27" y="0"/>
                    <a:pt x="37" y="0"/>
                  </a:cubicBezTo>
                  <a:close/>
                  <a:moveTo>
                    <a:pt x="45" y="86"/>
                  </a:moveTo>
                  <a:cubicBezTo>
                    <a:pt x="43" y="100"/>
                    <a:pt x="43" y="100"/>
                    <a:pt x="43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5" y="86"/>
                    <a:pt x="45" y="86"/>
                    <a:pt x="45" y="86"/>
                  </a:cubicBezTo>
                  <a:close/>
                  <a:moveTo>
                    <a:pt x="37" y="74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49" y="49"/>
                    <a:pt x="54" y="27"/>
                    <a:pt x="48" y="6"/>
                  </a:cubicBezTo>
                  <a:cubicBezTo>
                    <a:pt x="44" y="5"/>
                    <a:pt x="41" y="4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4" y="27"/>
                    <a:pt x="36" y="51"/>
                    <a:pt x="37" y="74"/>
                  </a:cubicBezTo>
                  <a:close/>
                  <a:moveTo>
                    <a:pt x="17" y="10"/>
                  </a:moveTo>
                  <a:cubicBezTo>
                    <a:pt x="5" y="25"/>
                    <a:pt x="6" y="41"/>
                    <a:pt x="16" y="58"/>
                  </a:cubicBezTo>
                  <a:cubicBezTo>
                    <a:pt x="19" y="61"/>
                    <a:pt x="22" y="64"/>
                    <a:pt x="25" y="67"/>
                  </a:cubicBezTo>
                  <a:cubicBezTo>
                    <a:pt x="26" y="69"/>
                    <a:pt x="28" y="70"/>
                    <a:pt x="30" y="72"/>
                  </a:cubicBezTo>
                  <a:cubicBezTo>
                    <a:pt x="24" y="52"/>
                    <a:pt x="13" y="25"/>
                    <a:pt x="27" y="5"/>
                  </a:cubicBezTo>
                  <a:cubicBezTo>
                    <a:pt x="23" y="6"/>
                    <a:pt x="20" y="8"/>
                    <a:pt x="17" y="10"/>
                  </a:cubicBezTo>
                  <a:close/>
                  <a:moveTo>
                    <a:pt x="60" y="13"/>
                  </a:moveTo>
                  <a:cubicBezTo>
                    <a:pt x="66" y="27"/>
                    <a:pt x="63" y="45"/>
                    <a:pt x="56" y="60"/>
                  </a:cubicBezTo>
                  <a:cubicBezTo>
                    <a:pt x="60" y="54"/>
                    <a:pt x="65" y="49"/>
                    <a:pt x="66" y="45"/>
                  </a:cubicBezTo>
                  <a:cubicBezTo>
                    <a:pt x="67" y="43"/>
                    <a:pt x="67" y="41"/>
                    <a:pt x="68" y="39"/>
                  </a:cubicBezTo>
                  <a:cubicBezTo>
                    <a:pt x="68" y="37"/>
                    <a:pt x="69" y="35"/>
                    <a:pt x="69" y="33"/>
                  </a:cubicBezTo>
                  <a:cubicBezTo>
                    <a:pt x="69" y="25"/>
                    <a:pt x="65" y="18"/>
                    <a:pt x="60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0222" tIns="30111" rIns="60222" bIns="30111"/>
            <a:lstStyle/>
            <a:p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D257EE6-4B7D-44A2-A3A4-9E4C1CF448AA}"/>
              </a:ext>
            </a:extLst>
          </p:cNvPr>
          <p:cNvGrpSpPr/>
          <p:nvPr/>
        </p:nvGrpSpPr>
        <p:grpSpPr>
          <a:xfrm>
            <a:off x="2139553" y="4792564"/>
            <a:ext cx="673894" cy="673894"/>
            <a:chOff x="2852737" y="5247085"/>
            <a:chExt cx="898525" cy="898525"/>
          </a:xfrm>
        </p:grpSpPr>
        <p:sp>
          <p:nvSpPr>
            <p:cNvPr id="25610" name="矩形 15"/>
            <p:cNvSpPr>
              <a:spLocks noChangeArrowheads="1"/>
            </p:cNvSpPr>
            <p:nvPr/>
          </p:nvSpPr>
          <p:spPr bwMode="auto">
            <a:xfrm>
              <a:off x="2852737" y="5247085"/>
              <a:ext cx="898525" cy="898525"/>
            </a:xfrm>
            <a:prstGeom prst="rect">
              <a:avLst/>
            </a:prstGeom>
            <a:solidFill>
              <a:srgbClr val="404040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38150">
                <a:defRPr/>
              </a:pPr>
              <a:endParaRPr lang="zh-CN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7" name="Freeform 145"/>
            <p:cNvSpPr>
              <a:spLocks noEditPoints="1"/>
            </p:cNvSpPr>
            <p:nvPr/>
          </p:nvSpPr>
          <p:spPr bwMode="auto">
            <a:xfrm>
              <a:off x="3024187" y="5423297"/>
              <a:ext cx="604838" cy="609600"/>
            </a:xfrm>
            <a:custGeom>
              <a:avLst/>
              <a:gdLst>
                <a:gd name="T0" fmla="*/ 2147483647 w 98"/>
                <a:gd name="T1" fmla="*/ 2147483647 h 99"/>
                <a:gd name="T2" fmla="*/ 2147483647 w 98"/>
                <a:gd name="T3" fmla="*/ 2147483647 h 99"/>
                <a:gd name="T4" fmla="*/ 2147483647 w 98"/>
                <a:gd name="T5" fmla="*/ 2147483647 h 99"/>
                <a:gd name="T6" fmla="*/ 2147483647 w 98"/>
                <a:gd name="T7" fmla="*/ 2147483647 h 99"/>
                <a:gd name="T8" fmla="*/ 2147483647 w 98"/>
                <a:gd name="T9" fmla="*/ 2147483647 h 99"/>
                <a:gd name="T10" fmla="*/ 2147483647 w 98"/>
                <a:gd name="T11" fmla="*/ 2147483647 h 99"/>
                <a:gd name="T12" fmla="*/ 2147483647 w 98"/>
                <a:gd name="T13" fmla="*/ 2147483647 h 99"/>
                <a:gd name="T14" fmla="*/ 2147483647 w 98"/>
                <a:gd name="T15" fmla="*/ 2147483647 h 99"/>
                <a:gd name="T16" fmla="*/ 2147483647 w 98"/>
                <a:gd name="T17" fmla="*/ 0 h 99"/>
                <a:gd name="T18" fmla="*/ 2147483647 w 98"/>
                <a:gd name="T19" fmla="*/ 2147483647 h 99"/>
                <a:gd name="T20" fmla="*/ 2147483647 w 98"/>
                <a:gd name="T21" fmla="*/ 2147483647 h 99"/>
                <a:gd name="T22" fmla="*/ 2147483647 w 98"/>
                <a:gd name="T23" fmla="*/ 2147483647 h 99"/>
                <a:gd name="T24" fmla="*/ 2147483647 w 98"/>
                <a:gd name="T25" fmla="*/ 2147483647 h 99"/>
                <a:gd name="T26" fmla="*/ 2147483647 w 98"/>
                <a:gd name="T27" fmla="*/ 2147483647 h 99"/>
                <a:gd name="T28" fmla="*/ 2147483647 w 98"/>
                <a:gd name="T29" fmla="*/ 2147483647 h 99"/>
                <a:gd name="T30" fmla="*/ 2147483647 w 98"/>
                <a:gd name="T31" fmla="*/ 2147483647 h 99"/>
                <a:gd name="T32" fmla="*/ 2147483647 w 98"/>
                <a:gd name="T33" fmla="*/ 2147483647 h 99"/>
                <a:gd name="T34" fmla="*/ 2147483647 w 98"/>
                <a:gd name="T35" fmla="*/ 2147483647 h 99"/>
                <a:gd name="T36" fmla="*/ 2147483647 w 98"/>
                <a:gd name="T37" fmla="*/ 2147483647 h 99"/>
                <a:gd name="T38" fmla="*/ 2147483647 w 98"/>
                <a:gd name="T39" fmla="*/ 2147483647 h 99"/>
                <a:gd name="T40" fmla="*/ 2147483647 w 98"/>
                <a:gd name="T41" fmla="*/ 2147483647 h 99"/>
                <a:gd name="T42" fmla="*/ 2147483647 w 98"/>
                <a:gd name="T43" fmla="*/ 2147483647 h 99"/>
                <a:gd name="T44" fmla="*/ 2147483647 w 98"/>
                <a:gd name="T45" fmla="*/ 2147483647 h 99"/>
                <a:gd name="T46" fmla="*/ 2147483647 w 98"/>
                <a:gd name="T47" fmla="*/ 2147483647 h 99"/>
                <a:gd name="T48" fmla="*/ 2147483647 w 98"/>
                <a:gd name="T49" fmla="*/ 2147483647 h 99"/>
                <a:gd name="T50" fmla="*/ 2147483647 w 98"/>
                <a:gd name="T51" fmla="*/ 2147483647 h 99"/>
                <a:gd name="T52" fmla="*/ 2147483647 w 98"/>
                <a:gd name="T53" fmla="*/ 2147483647 h 99"/>
                <a:gd name="T54" fmla="*/ 2147483647 w 98"/>
                <a:gd name="T55" fmla="*/ 2147483647 h 99"/>
                <a:gd name="T56" fmla="*/ 2147483647 w 98"/>
                <a:gd name="T57" fmla="*/ 2147483647 h 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0222" tIns="30111" rIns="60222" bIns="30111"/>
            <a:lstStyle/>
            <a:p>
              <a:endParaRPr lang="zh-CN" altLang="en-US"/>
            </a:p>
          </p:txBody>
        </p:sp>
      </p:grpSp>
      <p:sp>
        <p:nvSpPr>
          <p:cNvPr id="25612" name="矩形 18"/>
          <p:cNvSpPr>
            <a:spLocks noChangeArrowheads="1"/>
          </p:cNvSpPr>
          <p:nvPr/>
        </p:nvSpPr>
        <p:spPr bwMode="auto">
          <a:xfrm>
            <a:off x="741759" y="4792564"/>
            <a:ext cx="673894" cy="673894"/>
          </a:xfrm>
          <a:prstGeom prst="rect">
            <a:avLst/>
          </a:prstGeom>
          <a:solidFill>
            <a:srgbClr val="C20009"/>
          </a:solidFill>
          <a:ln w="254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38150">
              <a:defRPr/>
            </a:pPr>
            <a:endParaRPr lang="zh-CN" alt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9" name="Freeform 168"/>
          <p:cNvSpPr>
            <a:spLocks noEditPoints="1"/>
          </p:cNvSpPr>
          <p:nvPr/>
        </p:nvSpPr>
        <p:spPr bwMode="auto">
          <a:xfrm>
            <a:off x="877490" y="4859239"/>
            <a:ext cx="442913" cy="454819"/>
          </a:xfrm>
          <a:custGeom>
            <a:avLst/>
            <a:gdLst>
              <a:gd name="T0" fmla="*/ 2147483647 w 96"/>
              <a:gd name="T1" fmla="*/ 2147483647 h 99"/>
              <a:gd name="T2" fmla="*/ 2147483647 w 96"/>
              <a:gd name="T3" fmla="*/ 2147483647 h 99"/>
              <a:gd name="T4" fmla="*/ 2147483647 w 96"/>
              <a:gd name="T5" fmla="*/ 2147483647 h 99"/>
              <a:gd name="T6" fmla="*/ 2147483647 w 96"/>
              <a:gd name="T7" fmla="*/ 2147483647 h 99"/>
              <a:gd name="T8" fmla="*/ 2147483647 w 96"/>
              <a:gd name="T9" fmla="*/ 2147483647 h 99"/>
              <a:gd name="T10" fmla="*/ 2147483647 w 96"/>
              <a:gd name="T11" fmla="*/ 2147483647 h 99"/>
              <a:gd name="T12" fmla="*/ 2147483647 w 96"/>
              <a:gd name="T13" fmla="*/ 2147483647 h 99"/>
              <a:gd name="T14" fmla="*/ 2147483647 w 96"/>
              <a:gd name="T15" fmla="*/ 2147483647 h 99"/>
              <a:gd name="T16" fmla="*/ 2147483647 w 96"/>
              <a:gd name="T17" fmla="*/ 2147483647 h 99"/>
              <a:gd name="T18" fmla="*/ 2147483647 w 96"/>
              <a:gd name="T19" fmla="*/ 2147483647 h 99"/>
              <a:gd name="T20" fmla="*/ 2147483647 w 96"/>
              <a:gd name="T21" fmla="*/ 2147483647 h 99"/>
              <a:gd name="T22" fmla="*/ 2147483647 w 96"/>
              <a:gd name="T23" fmla="*/ 2147483647 h 99"/>
              <a:gd name="T24" fmla="*/ 2147483647 w 96"/>
              <a:gd name="T25" fmla="*/ 2147483647 h 99"/>
              <a:gd name="T26" fmla="*/ 2147483647 w 96"/>
              <a:gd name="T27" fmla="*/ 2147483647 h 99"/>
              <a:gd name="T28" fmla="*/ 0 w 96"/>
              <a:gd name="T29" fmla="*/ 2147483647 h 99"/>
              <a:gd name="T30" fmla="*/ 2147483647 w 96"/>
              <a:gd name="T31" fmla="*/ 2147483647 h 99"/>
              <a:gd name="T32" fmla="*/ 2147483647 w 96"/>
              <a:gd name="T33" fmla="*/ 2147483647 h 99"/>
              <a:gd name="T34" fmla="*/ 2147483647 w 96"/>
              <a:gd name="T35" fmla="*/ 2147483647 h 99"/>
              <a:gd name="T36" fmla="*/ 2147483647 w 96"/>
              <a:gd name="T37" fmla="*/ 2147483647 h 99"/>
              <a:gd name="T38" fmla="*/ 2147483647 w 96"/>
              <a:gd name="T39" fmla="*/ 2147483647 h 99"/>
              <a:gd name="T40" fmla="*/ 2147483647 w 96"/>
              <a:gd name="T41" fmla="*/ 2147483647 h 99"/>
              <a:gd name="T42" fmla="*/ 2147483647 w 96"/>
              <a:gd name="T43" fmla="*/ 2147483647 h 99"/>
              <a:gd name="T44" fmla="*/ 2147483647 w 96"/>
              <a:gd name="T45" fmla="*/ 0 h 99"/>
              <a:gd name="T46" fmla="*/ 2147483647 w 96"/>
              <a:gd name="T47" fmla="*/ 2147483647 h 99"/>
              <a:gd name="T48" fmla="*/ 2147483647 w 96"/>
              <a:gd name="T49" fmla="*/ 2147483647 h 99"/>
              <a:gd name="T50" fmla="*/ 2147483647 w 96"/>
              <a:gd name="T51" fmla="*/ 2147483647 h 99"/>
              <a:gd name="T52" fmla="*/ 2147483647 w 96"/>
              <a:gd name="T53" fmla="*/ 2147483647 h 99"/>
              <a:gd name="T54" fmla="*/ 2147483647 w 96"/>
              <a:gd name="T55" fmla="*/ 2147483647 h 99"/>
              <a:gd name="T56" fmla="*/ 2147483647 w 96"/>
              <a:gd name="T57" fmla="*/ 2147483647 h 99"/>
              <a:gd name="T58" fmla="*/ 2147483647 w 96"/>
              <a:gd name="T59" fmla="*/ 2147483647 h 99"/>
              <a:gd name="T60" fmla="*/ 2147483647 w 96"/>
              <a:gd name="T61" fmla="*/ 2147483647 h 99"/>
              <a:gd name="T62" fmla="*/ 2147483647 w 96"/>
              <a:gd name="T63" fmla="*/ 2147483647 h 99"/>
              <a:gd name="T64" fmla="*/ 2147483647 w 96"/>
              <a:gd name="T65" fmla="*/ 2147483647 h 99"/>
              <a:gd name="T66" fmla="*/ 2147483647 w 96"/>
              <a:gd name="T67" fmla="*/ 2147483647 h 99"/>
              <a:gd name="T68" fmla="*/ 2147483647 w 96"/>
              <a:gd name="T69" fmla="*/ 2147483647 h 99"/>
              <a:gd name="T70" fmla="*/ 2147483647 w 96"/>
              <a:gd name="T71" fmla="*/ 2147483647 h 99"/>
              <a:gd name="T72" fmla="*/ 2147483647 w 96"/>
              <a:gd name="T73" fmla="*/ 2147483647 h 99"/>
              <a:gd name="T74" fmla="*/ 2147483647 w 96"/>
              <a:gd name="T75" fmla="*/ 2147483647 h 99"/>
              <a:gd name="T76" fmla="*/ 2147483647 w 96"/>
              <a:gd name="T77" fmla="*/ 2147483647 h 99"/>
              <a:gd name="T78" fmla="*/ 2147483647 w 96"/>
              <a:gd name="T79" fmla="*/ 2147483647 h 9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6" h="99">
                <a:moveTo>
                  <a:pt x="5" y="42"/>
                </a:moveTo>
                <a:cubicBezTo>
                  <a:pt x="28" y="42"/>
                  <a:pt x="51" y="42"/>
                  <a:pt x="74" y="42"/>
                </a:cubicBezTo>
                <a:cubicBezTo>
                  <a:pt x="75" y="41"/>
                  <a:pt x="76" y="41"/>
                  <a:pt x="77" y="41"/>
                </a:cubicBezTo>
                <a:cubicBezTo>
                  <a:pt x="83" y="41"/>
                  <a:pt x="87" y="43"/>
                  <a:pt x="91" y="47"/>
                </a:cubicBezTo>
                <a:cubicBezTo>
                  <a:pt x="94" y="50"/>
                  <a:pt x="96" y="55"/>
                  <a:pt x="96" y="60"/>
                </a:cubicBezTo>
                <a:cubicBezTo>
                  <a:pt x="96" y="65"/>
                  <a:pt x="94" y="70"/>
                  <a:pt x="91" y="73"/>
                </a:cubicBezTo>
                <a:cubicBezTo>
                  <a:pt x="87" y="76"/>
                  <a:pt x="83" y="78"/>
                  <a:pt x="77" y="78"/>
                </a:cubicBezTo>
                <a:cubicBezTo>
                  <a:pt x="74" y="78"/>
                  <a:pt x="71" y="78"/>
                  <a:pt x="68" y="76"/>
                </a:cubicBezTo>
                <a:cubicBezTo>
                  <a:pt x="67" y="79"/>
                  <a:pt x="65" y="82"/>
                  <a:pt x="62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71" y="99"/>
                  <a:pt x="71" y="99"/>
                  <a:pt x="71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0" y="85"/>
                  <a:pt x="0" y="85"/>
                  <a:pt x="0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1" y="72"/>
                  <a:pt x="6" y="58"/>
                  <a:pt x="5" y="42"/>
                </a:cubicBezTo>
                <a:close/>
                <a:moveTo>
                  <a:pt x="56" y="36"/>
                </a:moveTo>
                <a:cubicBezTo>
                  <a:pt x="42" y="15"/>
                  <a:pt x="59" y="19"/>
                  <a:pt x="55" y="6"/>
                </a:cubicBezTo>
                <a:cubicBezTo>
                  <a:pt x="64" y="18"/>
                  <a:pt x="50" y="19"/>
                  <a:pt x="56" y="36"/>
                </a:cubicBezTo>
                <a:close/>
                <a:moveTo>
                  <a:pt x="43" y="30"/>
                </a:moveTo>
                <a:cubicBezTo>
                  <a:pt x="37" y="13"/>
                  <a:pt x="51" y="12"/>
                  <a:pt x="42" y="0"/>
                </a:cubicBezTo>
                <a:cubicBezTo>
                  <a:pt x="46" y="14"/>
                  <a:pt x="29" y="10"/>
                  <a:pt x="43" y="30"/>
                </a:cubicBezTo>
                <a:close/>
                <a:moveTo>
                  <a:pt x="30" y="34"/>
                </a:moveTo>
                <a:cubicBezTo>
                  <a:pt x="16" y="14"/>
                  <a:pt x="33" y="18"/>
                  <a:pt x="29" y="4"/>
                </a:cubicBezTo>
                <a:cubicBezTo>
                  <a:pt x="38" y="17"/>
                  <a:pt x="24" y="17"/>
                  <a:pt x="30" y="34"/>
                </a:cubicBezTo>
                <a:close/>
                <a:moveTo>
                  <a:pt x="15" y="53"/>
                </a:moveTo>
                <a:cubicBezTo>
                  <a:pt x="17" y="62"/>
                  <a:pt x="21" y="72"/>
                  <a:pt x="26" y="80"/>
                </a:cubicBezTo>
                <a:cubicBezTo>
                  <a:pt x="33" y="75"/>
                  <a:pt x="33" y="75"/>
                  <a:pt x="33" y="75"/>
                </a:cubicBezTo>
                <a:cubicBezTo>
                  <a:pt x="29" y="68"/>
                  <a:pt x="25" y="59"/>
                  <a:pt x="24" y="52"/>
                </a:cubicBezTo>
                <a:cubicBezTo>
                  <a:pt x="15" y="53"/>
                  <a:pt x="15" y="53"/>
                  <a:pt x="15" y="53"/>
                </a:cubicBezTo>
                <a:close/>
                <a:moveTo>
                  <a:pt x="77" y="50"/>
                </a:moveTo>
                <a:cubicBezTo>
                  <a:pt x="76" y="56"/>
                  <a:pt x="74" y="62"/>
                  <a:pt x="72" y="68"/>
                </a:cubicBezTo>
                <a:cubicBezTo>
                  <a:pt x="74" y="69"/>
                  <a:pt x="75" y="70"/>
                  <a:pt x="77" y="70"/>
                </a:cubicBezTo>
                <a:cubicBezTo>
                  <a:pt x="80" y="70"/>
                  <a:pt x="83" y="69"/>
                  <a:pt x="84" y="67"/>
                </a:cubicBezTo>
                <a:cubicBezTo>
                  <a:pt x="86" y="65"/>
                  <a:pt x="87" y="63"/>
                  <a:pt x="87" y="60"/>
                </a:cubicBezTo>
                <a:cubicBezTo>
                  <a:pt x="87" y="57"/>
                  <a:pt x="86" y="55"/>
                  <a:pt x="84" y="53"/>
                </a:cubicBezTo>
                <a:cubicBezTo>
                  <a:pt x="83" y="51"/>
                  <a:pt x="80" y="50"/>
                  <a:pt x="77" y="50"/>
                </a:cubicBezTo>
                <a:cubicBezTo>
                  <a:pt x="77" y="50"/>
                  <a:pt x="77" y="50"/>
                  <a:pt x="77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0222" tIns="30111" rIns="60222" bIns="30111"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D94E64D-CFC4-289B-599C-76A70F429027}"/>
              </a:ext>
            </a:extLst>
          </p:cNvPr>
          <p:cNvGrpSpPr/>
          <p:nvPr/>
        </p:nvGrpSpPr>
        <p:grpSpPr>
          <a:xfrm>
            <a:off x="4933950" y="4792564"/>
            <a:ext cx="673894" cy="673894"/>
            <a:chOff x="6578600" y="5247085"/>
            <a:chExt cx="898525" cy="898525"/>
          </a:xfrm>
        </p:grpSpPr>
        <p:sp>
          <p:nvSpPr>
            <p:cNvPr id="25614" name="矩形 21"/>
            <p:cNvSpPr>
              <a:spLocks noChangeArrowheads="1"/>
            </p:cNvSpPr>
            <p:nvPr/>
          </p:nvSpPr>
          <p:spPr bwMode="auto">
            <a:xfrm>
              <a:off x="6578600" y="5247085"/>
              <a:ext cx="898525" cy="898525"/>
            </a:xfrm>
            <a:prstGeom prst="rect">
              <a:avLst/>
            </a:prstGeom>
            <a:solidFill>
              <a:srgbClr val="404040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38150">
                <a:defRPr/>
              </a:pPr>
              <a:endParaRPr lang="zh-CN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91" name="Freeform 176"/>
            <p:cNvSpPr>
              <a:spLocks noEditPoints="1"/>
            </p:cNvSpPr>
            <p:nvPr/>
          </p:nvSpPr>
          <p:spPr bwMode="auto">
            <a:xfrm>
              <a:off x="6738937" y="5418535"/>
              <a:ext cx="622300" cy="555625"/>
            </a:xfrm>
            <a:custGeom>
              <a:avLst/>
              <a:gdLst>
                <a:gd name="T0" fmla="*/ 2147483647 w 101"/>
                <a:gd name="T1" fmla="*/ 2147483647 h 90"/>
                <a:gd name="T2" fmla="*/ 2147483647 w 101"/>
                <a:gd name="T3" fmla="*/ 2147483647 h 90"/>
                <a:gd name="T4" fmla="*/ 2147483647 w 101"/>
                <a:gd name="T5" fmla="*/ 2147483647 h 90"/>
                <a:gd name="T6" fmla="*/ 2147483647 w 101"/>
                <a:gd name="T7" fmla="*/ 2147483647 h 90"/>
                <a:gd name="T8" fmla="*/ 2147483647 w 101"/>
                <a:gd name="T9" fmla="*/ 2147483647 h 90"/>
                <a:gd name="T10" fmla="*/ 2147483647 w 101"/>
                <a:gd name="T11" fmla="*/ 2147483647 h 90"/>
                <a:gd name="T12" fmla="*/ 2147483647 w 101"/>
                <a:gd name="T13" fmla="*/ 2147483647 h 90"/>
                <a:gd name="T14" fmla="*/ 2147483647 w 101"/>
                <a:gd name="T15" fmla="*/ 2147483647 h 90"/>
                <a:gd name="T16" fmla="*/ 0 w 101"/>
                <a:gd name="T17" fmla="*/ 2147483647 h 90"/>
                <a:gd name="T18" fmla="*/ 2147483647 w 101"/>
                <a:gd name="T19" fmla="*/ 2147483647 h 90"/>
                <a:gd name="T20" fmla="*/ 2147483647 w 101"/>
                <a:gd name="T21" fmla="*/ 0 h 90"/>
                <a:gd name="T22" fmla="*/ 2147483647 w 101"/>
                <a:gd name="T23" fmla="*/ 0 h 90"/>
                <a:gd name="T24" fmla="*/ 2147483647 w 101"/>
                <a:gd name="T25" fmla="*/ 2147483647 h 90"/>
                <a:gd name="T26" fmla="*/ 2147483647 w 101"/>
                <a:gd name="T27" fmla="*/ 2147483647 h 90"/>
                <a:gd name="T28" fmla="*/ 2147483647 w 101"/>
                <a:gd name="T29" fmla="*/ 2147483647 h 90"/>
                <a:gd name="T30" fmla="*/ 2147483647 w 101"/>
                <a:gd name="T31" fmla="*/ 2147483647 h 90"/>
                <a:gd name="T32" fmla="*/ 2147483647 w 101"/>
                <a:gd name="T33" fmla="*/ 2147483647 h 90"/>
                <a:gd name="T34" fmla="*/ 2147483647 w 101"/>
                <a:gd name="T35" fmla="*/ 2147483647 h 90"/>
                <a:gd name="T36" fmla="*/ 2147483647 w 101"/>
                <a:gd name="T37" fmla="*/ 2147483647 h 90"/>
                <a:gd name="T38" fmla="*/ 2147483647 w 101"/>
                <a:gd name="T39" fmla="*/ 2147483647 h 90"/>
                <a:gd name="T40" fmla="*/ 2147483647 w 101"/>
                <a:gd name="T41" fmla="*/ 2147483647 h 90"/>
                <a:gd name="T42" fmla="*/ 2147483647 w 101"/>
                <a:gd name="T43" fmla="*/ 2147483647 h 90"/>
                <a:gd name="T44" fmla="*/ 2147483647 w 101"/>
                <a:gd name="T45" fmla="*/ 2147483647 h 90"/>
                <a:gd name="T46" fmla="*/ 2147483647 w 101"/>
                <a:gd name="T47" fmla="*/ 2147483647 h 90"/>
                <a:gd name="T48" fmla="*/ 2147483647 w 101"/>
                <a:gd name="T49" fmla="*/ 2147483647 h 90"/>
                <a:gd name="T50" fmla="*/ 2147483647 w 101"/>
                <a:gd name="T51" fmla="*/ 2147483647 h 90"/>
                <a:gd name="T52" fmla="*/ 2147483647 w 101"/>
                <a:gd name="T53" fmla="*/ 2147483647 h 90"/>
                <a:gd name="T54" fmla="*/ 2147483647 w 101"/>
                <a:gd name="T55" fmla="*/ 2147483647 h 90"/>
                <a:gd name="T56" fmla="*/ 2147483647 w 101"/>
                <a:gd name="T57" fmla="*/ 2147483647 h 90"/>
                <a:gd name="T58" fmla="*/ 2147483647 w 101"/>
                <a:gd name="T59" fmla="*/ 2147483647 h 90"/>
                <a:gd name="T60" fmla="*/ 2147483647 w 101"/>
                <a:gd name="T61" fmla="*/ 2147483647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0222" tIns="30111" rIns="60222" bIns="30111"/>
            <a:lstStyle/>
            <a:p>
              <a:endParaRPr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DBEB6196-EF1B-1ACD-5636-4EC21ED9D2DC}"/>
              </a:ext>
            </a:extLst>
          </p:cNvPr>
          <p:cNvSpPr txBox="1"/>
          <p:nvPr/>
        </p:nvSpPr>
        <p:spPr>
          <a:xfrm>
            <a:off x="2468165" y="2075722"/>
            <a:ext cx="419933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宏观税负的口径</a:t>
            </a:r>
            <a:endParaRPr lang="zh-CN" altLang="en-US" sz="4500" b="1" dirty="0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DAEB5E-8BC7-EB3E-65A9-BE6F2421B328}"/>
              </a:ext>
            </a:extLst>
          </p:cNvPr>
          <p:cNvSpPr txBox="1"/>
          <p:nvPr/>
        </p:nvSpPr>
        <p:spPr>
          <a:xfrm>
            <a:off x="2286000" y="2931529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 algn="ctr">
              <a:buFont typeface="Wingdings" panose="05000000000000000000" pitchFamily="2" charset="2"/>
              <a:buChar char="Ø"/>
            </a:pPr>
            <a:r>
              <a:rPr lang="zh-CN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狭义的宏观税负</a:t>
            </a:r>
            <a:endParaRPr lang="en-US" altLang="zh-CN" sz="3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28625" indent="-428625" algn="ctr">
              <a:buFont typeface="Wingdings" panose="05000000000000000000" pitchFamily="2" charset="2"/>
              <a:buChar char="Ø"/>
            </a:pPr>
            <a:r>
              <a:rPr lang="zh-CN" altLang="en-US" sz="30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广义的宏观税负</a:t>
            </a:r>
            <a:endParaRPr lang="en-US" altLang="zh-CN" sz="3000" b="1" cap="all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B3463-3DF9-AF63-12CE-5F2234783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E7CAF8-B2AA-263A-6C20-A8AB44E1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文本框 18">
            <a:extLst>
              <a:ext uri="{FF2B5EF4-FFF2-40B4-BE49-F238E27FC236}">
                <a16:creationId xmlns:a16="http://schemas.microsoft.com/office/drawing/2014/main" id="{102B2729-8CE7-5DBC-5178-4EFE56C1A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8640"/>
            <a:ext cx="3358612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75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不同国家税收负担比较</a:t>
            </a:r>
            <a:endParaRPr lang="en-US" altLang="en-US" sz="2475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C32ECDC-7700-198C-99A1-86DB3CC11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12"/>
          <a:stretch/>
        </p:blipFill>
        <p:spPr>
          <a:xfrm>
            <a:off x="35496" y="908720"/>
            <a:ext cx="9093137" cy="5904656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1222774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A03B4-F4FA-6095-3EF8-27E4EBCC8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A09960-7B14-C42A-50E7-DEC5F725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文本框 18">
            <a:extLst>
              <a:ext uri="{FF2B5EF4-FFF2-40B4-BE49-F238E27FC236}">
                <a16:creationId xmlns:a16="http://schemas.microsoft.com/office/drawing/2014/main" id="{30AF51B4-A858-4838-16D7-E50DB0BC6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8640"/>
            <a:ext cx="3358612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75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不同国家税收负担比较</a:t>
            </a:r>
            <a:endParaRPr lang="en-US" altLang="en-US" sz="2475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E7BEBD1-F12E-E721-49CF-4AFD61A3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2" y="836712"/>
            <a:ext cx="908555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340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6757D-005B-2B09-529A-210557F4E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F36CD8-B1D5-B22C-17FD-A18027175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821ACE-1276-157A-0DDB-6C5B5414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文本框 18">
            <a:extLst>
              <a:ext uri="{FF2B5EF4-FFF2-40B4-BE49-F238E27FC236}">
                <a16:creationId xmlns:a16="http://schemas.microsoft.com/office/drawing/2014/main" id="{AC8E5AEF-CCC2-3ACB-2AD2-400CFC6AF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84059"/>
            <a:ext cx="55707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中国与不同发展水平国家小品径宏观税负对比</a:t>
            </a:r>
            <a:endParaRPr lang="en-US" altLang="en-US" sz="21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B10CE599-A95D-6FBA-4CD3-D9B7AC3A1CE4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2736"/>
            <a:ext cx="914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66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398DC-47B5-5D53-B084-E383510A6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81FC51-F20C-E6D6-B736-60048876E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D5FF88-4BD2-FEC9-69E5-69A4F34D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A337A9-3071-480D-21BA-71A7A496BF89}"/>
              </a:ext>
            </a:extLst>
          </p:cNvPr>
          <p:cNvSpPr txBox="1"/>
          <p:nvPr/>
        </p:nvSpPr>
        <p:spPr>
          <a:xfrm>
            <a:off x="6345" y="116631"/>
            <a:ext cx="6941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不同国家在同一发展阶段下大口径宏观税负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35C6BC52-9005-7DC9-7986-F4466B2F1C29}"/>
              </a:ext>
            </a:extLst>
          </p:cNvPr>
          <p:cNvPicPr/>
          <p:nvPr/>
        </p:nvPicPr>
        <p:blipFill rotWithShape="1">
          <a:blip r:embed="rId2" cstate="print"/>
          <a:srcRect t="1729"/>
          <a:stretch/>
        </p:blipFill>
        <p:spPr>
          <a:xfrm>
            <a:off x="179512" y="883737"/>
            <a:ext cx="878497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8689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5AFE7-5006-3E0B-452A-39CBB7074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903B23C-A6D9-239B-4B79-3876568E0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41062" r="11150" b="23123"/>
          <a:stretch/>
        </p:blipFill>
        <p:spPr>
          <a:xfrm>
            <a:off x="26315" y="882025"/>
            <a:ext cx="9148307" cy="254506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BF06FB1-CF52-E4BB-A75A-7ABA95AFE4E3}"/>
              </a:ext>
            </a:extLst>
          </p:cNvPr>
          <p:cNvSpPr txBox="1"/>
          <p:nvPr/>
        </p:nvSpPr>
        <p:spPr>
          <a:xfrm>
            <a:off x="26315" y="198230"/>
            <a:ext cx="6960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宏观税收负担：</a:t>
            </a: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1995-2021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年税收占</a:t>
            </a: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GDP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9595D40-FD05-8D67-A1F7-1F8EC86DE994}"/>
              </a:ext>
            </a:extLst>
          </p:cNvPr>
          <p:cNvGrpSpPr/>
          <p:nvPr/>
        </p:nvGrpSpPr>
        <p:grpSpPr>
          <a:xfrm>
            <a:off x="-4306" y="1072882"/>
            <a:ext cx="1014994" cy="398270"/>
            <a:chOff x="-7656" y="383345"/>
            <a:chExt cx="1353399" cy="531056"/>
          </a:xfrm>
          <a:solidFill>
            <a:schemeClr val="tx2">
              <a:lumMod val="75000"/>
            </a:schemeClr>
          </a:solidFill>
        </p:grpSpPr>
        <p:sp>
          <p:nvSpPr>
            <p:cNvPr id="13" name="任意多边形 10">
              <a:extLst>
                <a:ext uri="{FF2B5EF4-FFF2-40B4-BE49-F238E27FC236}">
                  <a16:creationId xmlns:a16="http://schemas.microsoft.com/office/drawing/2014/main" id="{84F520A4-FD6E-A417-8F54-47BD01EA7454}"/>
                </a:ext>
              </a:extLst>
            </p:cNvPr>
            <p:cNvSpPr/>
            <p:nvPr/>
          </p:nvSpPr>
          <p:spPr>
            <a:xfrm>
              <a:off x="-7656" y="383345"/>
              <a:ext cx="1061486" cy="531056"/>
            </a:xfrm>
            <a:custGeom>
              <a:avLst/>
              <a:gdLst>
                <a:gd name="connsiteX0" fmla="*/ 1736 w 1061486"/>
                <a:gd name="connsiteY0" fmla="*/ 0 h 531056"/>
                <a:gd name="connsiteX1" fmla="*/ 1061486 w 1061486"/>
                <a:gd name="connsiteY1" fmla="*/ 0 h 531056"/>
                <a:gd name="connsiteX2" fmla="*/ 714467 w 1061486"/>
                <a:gd name="connsiteY2" fmla="*/ 531056 h 531056"/>
                <a:gd name="connsiteX3" fmla="*/ 0 w 1061486"/>
                <a:gd name="connsiteY3" fmla="*/ 531056 h 531056"/>
                <a:gd name="connsiteX4" fmla="*/ 0 w 1061486"/>
                <a:gd name="connsiteY4" fmla="*/ 2657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486" h="531056">
                  <a:moveTo>
                    <a:pt x="1736" y="0"/>
                  </a:moveTo>
                  <a:lnTo>
                    <a:pt x="1061486" y="0"/>
                  </a:lnTo>
                  <a:lnTo>
                    <a:pt x="714467" y="531056"/>
                  </a:lnTo>
                  <a:lnTo>
                    <a:pt x="0" y="531056"/>
                  </a:lnTo>
                  <a:lnTo>
                    <a:pt x="0" y="265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4" name="任意多边形 11">
              <a:extLst>
                <a:ext uri="{FF2B5EF4-FFF2-40B4-BE49-F238E27FC236}">
                  <a16:creationId xmlns:a16="http://schemas.microsoft.com/office/drawing/2014/main" id="{A7E6C7F6-C05E-4E7B-AA45-10361B690826}"/>
                </a:ext>
              </a:extLst>
            </p:cNvPr>
            <p:cNvSpPr/>
            <p:nvPr/>
          </p:nvSpPr>
          <p:spPr>
            <a:xfrm>
              <a:off x="761917" y="383345"/>
              <a:ext cx="583826" cy="531056"/>
            </a:xfrm>
            <a:custGeom>
              <a:avLst/>
              <a:gdLst>
                <a:gd name="connsiteX0" fmla="*/ 347019 w 583826"/>
                <a:gd name="connsiteY0" fmla="*/ 0 h 531056"/>
                <a:gd name="connsiteX1" fmla="*/ 583826 w 583826"/>
                <a:gd name="connsiteY1" fmla="*/ 0 h 531056"/>
                <a:gd name="connsiteX2" fmla="*/ 236807 w 583826"/>
                <a:gd name="connsiteY2" fmla="*/ 531056 h 531056"/>
                <a:gd name="connsiteX3" fmla="*/ 0 w 583826"/>
                <a:gd name="connsiteY3" fmla="*/ 531056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26" h="531056">
                  <a:moveTo>
                    <a:pt x="347019" y="0"/>
                  </a:moveTo>
                  <a:lnTo>
                    <a:pt x="583826" y="0"/>
                  </a:lnTo>
                  <a:lnTo>
                    <a:pt x="236807" y="531056"/>
                  </a:lnTo>
                  <a:lnTo>
                    <a:pt x="0" y="531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16" name="Freeform 328">
            <a:extLst>
              <a:ext uri="{FF2B5EF4-FFF2-40B4-BE49-F238E27FC236}">
                <a16:creationId xmlns:a16="http://schemas.microsoft.com/office/drawing/2014/main" id="{ED70A5BE-C6D5-0EB1-E02B-E766948DF22E}"/>
              </a:ext>
            </a:extLst>
          </p:cNvPr>
          <p:cNvSpPr/>
          <p:nvPr/>
        </p:nvSpPr>
        <p:spPr>
          <a:xfrm>
            <a:off x="6633241" y="1089473"/>
            <a:ext cx="322703" cy="450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65" y="11949"/>
                </a:moveTo>
                <a:cubicBezTo>
                  <a:pt x="4725" y="11949"/>
                  <a:pt x="4320" y="12294"/>
                  <a:pt x="4320" y="12753"/>
                </a:cubicBezTo>
                <a:cubicBezTo>
                  <a:pt x="4320" y="13213"/>
                  <a:pt x="4725" y="13557"/>
                  <a:pt x="5265" y="13557"/>
                </a:cubicBezTo>
                <a:cubicBezTo>
                  <a:pt x="5805" y="13557"/>
                  <a:pt x="6210" y="13213"/>
                  <a:pt x="6210" y="12753"/>
                </a:cubicBezTo>
                <a:cubicBezTo>
                  <a:pt x="6210" y="12294"/>
                  <a:pt x="5805" y="11949"/>
                  <a:pt x="5265" y="11949"/>
                </a:cubicBezTo>
                <a:close/>
                <a:moveTo>
                  <a:pt x="5265" y="15396"/>
                </a:moveTo>
                <a:cubicBezTo>
                  <a:pt x="5265" y="15396"/>
                  <a:pt x="5265" y="15396"/>
                  <a:pt x="5265" y="15396"/>
                </a:cubicBezTo>
                <a:cubicBezTo>
                  <a:pt x="4725" y="15396"/>
                  <a:pt x="4320" y="15740"/>
                  <a:pt x="4320" y="16200"/>
                </a:cubicBezTo>
                <a:cubicBezTo>
                  <a:pt x="4320" y="16660"/>
                  <a:pt x="4725" y="17004"/>
                  <a:pt x="5265" y="17004"/>
                </a:cubicBezTo>
                <a:cubicBezTo>
                  <a:pt x="5805" y="17004"/>
                  <a:pt x="6210" y="16660"/>
                  <a:pt x="6210" y="16200"/>
                </a:cubicBezTo>
                <a:cubicBezTo>
                  <a:pt x="6210" y="15740"/>
                  <a:pt x="5805" y="15396"/>
                  <a:pt x="5265" y="15396"/>
                </a:cubicBezTo>
                <a:close/>
                <a:moveTo>
                  <a:pt x="5265" y="8502"/>
                </a:moveTo>
                <a:cubicBezTo>
                  <a:pt x="5265" y="8502"/>
                  <a:pt x="5265" y="8502"/>
                  <a:pt x="5265" y="8502"/>
                </a:cubicBezTo>
                <a:cubicBezTo>
                  <a:pt x="4725" y="8502"/>
                  <a:pt x="4320" y="8847"/>
                  <a:pt x="4320" y="9306"/>
                </a:cubicBezTo>
                <a:cubicBezTo>
                  <a:pt x="4320" y="9766"/>
                  <a:pt x="4725" y="10111"/>
                  <a:pt x="5265" y="10111"/>
                </a:cubicBezTo>
                <a:cubicBezTo>
                  <a:pt x="5805" y="10111"/>
                  <a:pt x="6210" y="9766"/>
                  <a:pt x="6210" y="9306"/>
                </a:cubicBezTo>
                <a:cubicBezTo>
                  <a:pt x="6210" y="8847"/>
                  <a:pt x="5805" y="8502"/>
                  <a:pt x="5265" y="8502"/>
                </a:cubicBezTo>
                <a:close/>
                <a:moveTo>
                  <a:pt x="16335" y="8847"/>
                </a:moveTo>
                <a:cubicBezTo>
                  <a:pt x="16335" y="8847"/>
                  <a:pt x="16335" y="8847"/>
                  <a:pt x="16335" y="8847"/>
                </a:cubicBezTo>
                <a:cubicBezTo>
                  <a:pt x="8100" y="8847"/>
                  <a:pt x="8100" y="8847"/>
                  <a:pt x="8100" y="8847"/>
                </a:cubicBezTo>
                <a:cubicBezTo>
                  <a:pt x="7830" y="8847"/>
                  <a:pt x="7560" y="9077"/>
                  <a:pt x="7560" y="9306"/>
                </a:cubicBezTo>
                <a:cubicBezTo>
                  <a:pt x="7560" y="9651"/>
                  <a:pt x="7830" y="9881"/>
                  <a:pt x="8100" y="9881"/>
                </a:cubicBezTo>
                <a:cubicBezTo>
                  <a:pt x="16335" y="9881"/>
                  <a:pt x="16335" y="9881"/>
                  <a:pt x="16335" y="9881"/>
                </a:cubicBezTo>
                <a:cubicBezTo>
                  <a:pt x="16740" y="9881"/>
                  <a:pt x="17010" y="9651"/>
                  <a:pt x="17010" y="9306"/>
                </a:cubicBezTo>
                <a:cubicBezTo>
                  <a:pt x="17010" y="9077"/>
                  <a:pt x="16740" y="8847"/>
                  <a:pt x="16335" y="8847"/>
                </a:cubicBezTo>
                <a:close/>
                <a:moveTo>
                  <a:pt x="20655" y="3447"/>
                </a:moveTo>
                <a:cubicBezTo>
                  <a:pt x="20655" y="3447"/>
                  <a:pt x="20655" y="3447"/>
                  <a:pt x="20655" y="3447"/>
                </a:cubicBezTo>
                <a:cubicBezTo>
                  <a:pt x="18090" y="3447"/>
                  <a:pt x="18090" y="3447"/>
                  <a:pt x="18090" y="3447"/>
                </a:cubicBezTo>
                <a:cubicBezTo>
                  <a:pt x="18090" y="2987"/>
                  <a:pt x="18090" y="2987"/>
                  <a:pt x="18090" y="2987"/>
                </a:cubicBezTo>
                <a:cubicBezTo>
                  <a:pt x="18090" y="2757"/>
                  <a:pt x="17820" y="2528"/>
                  <a:pt x="17550" y="2528"/>
                </a:cubicBezTo>
                <a:cubicBezTo>
                  <a:pt x="14445" y="2528"/>
                  <a:pt x="14445" y="2528"/>
                  <a:pt x="14445" y="2528"/>
                </a:cubicBezTo>
                <a:cubicBezTo>
                  <a:pt x="14310" y="1953"/>
                  <a:pt x="13905" y="1379"/>
                  <a:pt x="13500" y="1034"/>
                </a:cubicBezTo>
                <a:cubicBezTo>
                  <a:pt x="12825" y="460"/>
                  <a:pt x="11880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9855" y="0"/>
                  <a:pt x="8910" y="460"/>
                  <a:pt x="8235" y="1034"/>
                </a:cubicBezTo>
                <a:cubicBezTo>
                  <a:pt x="7695" y="1379"/>
                  <a:pt x="7425" y="1953"/>
                  <a:pt x="7155" y="2528"/>
                </a:cubicBezTo>
                <a:cubicBezTo>
                  <a:pt x="4185" y="2528"/>
                  <a:pt x="4185" y="2528"/>
                  <a:pt x="4185" y="2528"/>
                </a:cubicBezTo>
                <a:cubicBezTo>
                  <a:pt x="3780" y="2528"/>
                  <a:pt x="3645" y="2757"/>
                  <a:pt x="3645" y="2987"/>
                </a:cubicBezTo>
                <a:cubicBezTo>
                  <a:pt x="3645" y="3447"/>
                  <a:pt x="3645" y="3447"/>
                  <a:pt x="3645" y="3447"/>
                </a:cubicBezTo>
                <a:cubicBezTo>
                  <a:pt x="945" y="3447"/>
                  <a:pt x="945" y="3447"/>
                  <a:pt x="945" y="3447"/>
                </a:cubicBezTo>
                <a:cubicBezTo>
                  <a:pt x="405" y="3447"/>
                  <a:pt x="0" y="3791"/>
                  <a:pt x="0" y="4251"/>
                </a:cubicBezTo>
                <a:cubicBezTo>
                  <a:pt x="0" y="20796"/>
                  <a:pt x="0" y="20796"/>
                  <a:pt x="0" y="20796"/>
                </a:cubicBezTo>
                <a:cubicBezTo>
                  <a:pt x="0" y="21255"/>
                  <a:pt x="405" y="21600"/>
                  <a:pt x="945" y="21600"/>
                </a:cubicBezTo>
                <a:cubicBezTo>
                  <a:pt x="20655" y="21600"/>
                  <a:pt x="20655" y="21600"/>
                  <a:pt x="20655" y="21600"/>
                </a:cubicBezTo>
                <a:cubicBezTo>
                  <a:pt x="21195" y="21600"/>
                  <a:pt x="21600" y="21255"/>
                  <a:pt x="21600" y="20796"/>
                </a:cubicBezTo>
                <a:cubicBezTo>
                  <a:pt x="21600" y="4251"/>
                  <a:pt x="21600" y="4251"/>
                  <a:pt x="21600" y="4251"/>
                </a:cubicBezTo>
                <a:cubicBezTo>
                  <a:pt x="21600" y="3791"/>
                  <a:pt x="21195" y="3447"/>
                  <a:pt x="20655" y="3447"/>
                </a:cubicBezTo>
                <a:close/>
                <a:moveTo>
                  <a:pt x="9045" y="1723"/>
                </a:moveTo>
                <a:cubicBezTo>
                  <a:pt x="9045" y="1723"/>
                  <a:pt x="9045" y="1723"/>
                  <a:pt x="9045" y="1723"/>
                </a:cubicBezTo>
                <a:cubicBezTo>
                  <a:pt x="9450" y="1264"/>
                  <a:pt x="10125" y="1034"/>
                  <a:pt x="10800" y="1034"/>
                </a:cubicBezTo>
                <a:cubicBezTo>
                  <a:pt x="10800" y="1034"/>
                  <a:pt x="10800" y="1034"/>
                  <a:pt x="10800" y="1034"/>
                </a:cubicBezTo>
                <a:cubicBezTo>
                  <a:pt x="11610" y="1034"/>
                  <a:pt x="12150" y="1264"/>
                  <a:pt x="12690" y="1723"/>
                </a:cubicBezTo>
                <a:cubicBezTo>
                  <a:pt x="12960" y="1953"/>
                  <a:pt x="13095" y="2183"/>
                  <a:pt x="13230" y="2528"/>
                </a:cubicBezTo>
                <a:cubicBezTo>
                  <a:pt x="8370" y="2528"/>
                  <a:pt x="8370" y="2528"/>
                  <a:pt x="8370" y="2528"/>
                </a:cubicBezTo>
                <a:cubicBezTo>
                  <a:pt x="8505" y="2183"/>
                  <a:pt x="8775" y="1953"/>
                  <a:pt x="9045" y="1723"/>
                </a:cubicBezTo>
                <a:close/>
                <a:moveTo>
                  <a:pt x="4725" y="3447"/>
                </a:moveTo>
                <a:cubicBezTo>
                  <a:pt x="4725" y="3447"/>
                  <a:pt x="4725" y="3447"/>
                  <a:pt x="4725" y="3447"/>
                </a:cubicBezTo>
                <a:cubicBezTo>
                  <a:pt x="17010" y="3447"/>
                  <a:pt x="17010" y="3447"/>
                  <a:pt x="17010" y="3447"/>
                </a:cubicBezTo>
                <a:cubicBezTo>
                  <a:pt x="17010" y="4940"/>
                  <a:pt x="17010" y="4940"/>
                  <a:pt x="17010" y="4940"/>
                </a:cubicBezTo>
                <a:cubicBezTo>
                  <a:pt x="4725" y="4940"/>
                  <a:pt x="4725" y="4940"/>
                  <a:pt x="4725" y="4940"/>
                </a:cubicBezTo>
                <a:cubicBezTo>
                  <a:pt x="4725" y="3447"/>
                  <a:pt x="4725" y="3447"/>
                  <a:pt x="4725" y="3447"/>
                </a:cubicBezTo>
                <a:close/>
                <a:moveTo>
                  <a:pt x="19710" y="19991"/>
                </a:moveTo>
                <a:cubicBezTo>
                  <a:pt x="19710" y="19991"/>
                  <a:pt x="19710" y="19991"/>
                  <a:pt x="19710" y="19991"/>
                </a:cubicBezTo>
                <a:cubicBezTo>
                  <a:pt x="1890" y="19991"/>
                  <a:pt x="1890" y="19991"/>
                  <a:pt x="1890" y="19991"/>
                </a:cubicBezTo>
                <a:cubicBezTo>
                  <a:pt x="1890" y="5055"/>
                  <a:pt x="1890" y="5055"/>
                  <a:pt x="1890" y="5055"/>
                </a:cubicBezTo>
                <a:cubicBezTo>
                  <a:pt x="3645" y="5055"/>
                  <a:pt x="3645" y="5055"/>
                  <a:pt x="3645" y="5055"/>
                </a:cubicBezTo>
                <a:cubicBezTo>
                  <a:pt x="3645" y="5515"/>
                  <a:pt x="3645" y="5515"/>
                  <a:pt x="3645" y="5515"/>
                </a:cubicBezTo>
                <a:cubicBezTo>
                  <a:pt x="3645" y="5745"/>
                  <a:pt x="3780" y="5974"/>
                  <a:pt x="4185" y="5974"/>
                </a:cubicBezTo>
                <a:cubicBezTo>
                  <a:pt x="17550" y="5974"/>
                  <a:pt x="17550" y="5974"/>
                  <a:pt x="17550" y="5974"/>
                </a:cubicBezTo>
                <a:cubicBezTo>
                  <a:pt x="17820" y="5974"/>
                  <a:pt x="18090" y="5745"/>
                  <a:pt x="18090" y="5515"/>
                </a:cubicBezTo>
                <a:cubicBezTo>
                  <a:pt x="18090" y="5055"/>
                  <a:pt x="18090" y="5055"/>
                  <a:pt x="18090" y="5055"/>
                </a:cubicBezTo>
                <a:cubicBezTo>
                  <a:pt x="19710" y="5055"/>
                  <a:pt x="19710" y="5055"/>
                  <a:pt x="19710" y="5055"/>
                </a:cubicBezTo>
                <a:cubicBezTo>
                  <a:pt x="19710" y="19991"/>
                  <a:pt x="19710" y="19991"/>
                  <a:pt x="19710" y="19991"/>
                </a:cubicBezTo>
                <a:close/>
                <a:moveTo>
                  <a:pt x="16335" y="15740"/>
                </a:moveTo>
                <a:cubicBezTo>
                  <a:pt x="16335" y="15740"/>
                  <a:pt x="16335" y="15740"/>
                  <a:pt x="16335" y="15740"/>
                </a:cubicBezTo>
                <a:cubicBezTo>
                  <a:pt x="8100" y="15740"/>
                  <a:pt x="8100" y="15740"/>
                  <a:pt x="8100" y="15740"/>
                </a:cubicBezTo>
                <a:cubicBezTo>
                  <a:pt x="7830" y="15740"/>
                  <a:pt x="7560" y="15970"/>
                  <a:pt x="7560" y="16200"/>
                </a:cubicBezTo>
                <a:cubicBezTo>
                  <a:pt x="7560" y="16430"/>
                  <a:pt x="7830" y="16660"/>
                  <a:pt x="8100" y="16660"/>
                </a:cubicBezTo>
                <a:cubicBezTo>
                  <a:pt x="16335" y="16660"/>
                  <a:pt x="16335" y="16660"/>
                  <a:pt x="16335" y="16660"/>
                </a:cubicBezTo>
                <a:cubicBezTo>
                  <a:pt x="16740" y="16660"/>
                  <a:pt x="17010" y="16430"/>
                  <a:pt x="17010" y="16200"/>
                </a:cubicBezTo>
                <a:cubicBezTo>
                  <a:pt x="17010" y="15970"/>
                  <a:pt x="16740" y="15740"/>
                  <a:pt x="16335" y="15740"/>
                </a:cubicBezTo>
                <a:close/>
                <a:moveTo>
                  <a:pt x="16335" y="12294"/>
                </a:moveTo>
                <a:cubicBezTo>
                  <a:pt x="16335" y="12294"/>
                  <a:pt x="16335" y="12294"/>
                  <a:pt x="16335" y="12294"/>
                </a:cubicBezTo>
                <a:cubicBezTo>
                  <a:pt x="8100" y="12294"/>
                  <a:pt x="8100" y="12294"/>
                  <a:pt x="8100" y="12294"/>
                </a:cubicBezTo>
                <a:cubicBezTo>
                  <a:pt x="7830" y="12294"/>
                  <a:pt x="7560" y="12523"/>
                  <a:pt x="7560" y="12753"/>
                </a:cubicBezTo>
                <a:cubicBezTo>
                  <a:pt x="7560" y="12983"/>
                  <a:pt x="7830" y="13213"/>
                  <a:pt x="8100" y="13213"/>
                </a:cubicBezTo>
                <a:cubicBezTo>
                  <a:pt x="16335" y="13213"/>
                  <a:pt x="16335" y="13213"/>
                  <a:pt x="16335" y="13213"/>
                </a:cubicBezTo>
                <a:cubicBezTo>
                  <a:pt x="16740" y="13213"/>
                  <a:pt x="17010" y="12983"/>
                  <a:pt x="17010" y="12753"/>
                </a:cubicBezTo>
                <a:cubicBezTo>
                  <a:pt x="17010" y="12523"/>
                  <a:pt x="16740" y="12294"/>
                  <a:pt x="16335" y="12294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tIns="68579" bIns="6857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7" name="Freeform 354">
            <a:extLst>
              <a:ext uri="{FF2B5EF4-FFF2-40B4-BE49-F238E27FC236}">
                <a16:creationId xmlns:a16="http://schemas.microsoft.com/office/drawing/2014/main" id="{D2483318-B68F-7498-1B0B-B645499A6689}"/>
              </a:ext>
            </a:extLst>
          </p:cNvPr>
          <p:cNvSpPr/>
          <p:nvPr/>
        </p:nvSpPr>
        <p:spPr>
          <a:xfrm>
            <a:off x="1078685" y="1237954"/>
            <a:ext cx="280957" cy="233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91" y="0"/>
                </a:moveTo>
                <a:cubicBezTo>
                  <a:pt x="15991" y="0"/>
                  <a:pt x="15991" y="0"/>
                  <a:pt x="15991" y="0"/>
                </a:cubicBezTo>
                <a:cubicBezTo>
                  <a:pt x="20765" y="0"/>
                  <a:pt x="20765" y="0"/>
                  <a:pt x="20765" y="0"/>
                </a:cubicBezTo>
                <a:cubicBezTo>
                  <a:pt x="21242" y="0"/>
                  <a:pt x="21600" y="377"/>
                  <a:pt x="21600" y="879"/>
                </a:cubicBezTo>
                <a:cubicBezTo>
                  <a:pt x="21600" y="879"/>
                  <a:pt x="21600" y="879"/>
                  <a:pt x="21600" y="879"/>
                </a:cubicBezTo>
                <a:cubicBezTo>
                  <a:pt x="21600" y="20721"/>
                  <a:pt x="21600" y="20721"/>
                  <a:pt x="21600" y="20721"/>
                </a:cubicBezTo>
                <a:cubicBezTo>
                  <a:pt x="21600" y="21223"/>
                  <a:pt x="21242" y="21600"/>
                  <a:pt x="20765" y="21600"/>
                </a:cubicBezTo>
                <a:cubicBezTo>
                  <a:pt x="20765" y="21600"/>
                  <a:pt x="20765" y="21600"/>
                  <a:pt x="20765" y="21600"/>
                </a:cubicBezTo>
                <a:cubicBezTo>
                  <a:pt x="15991" y="21600"/>
                  <a:pt x="15991" y="21600"/>
                  <a:pt x="15991" y="21600"/>
                </a:cubicBezTo>
                <a:cubicBezTo>
                  <a:pt x="15514" y="21600"/>
                  <a:pt x="15156" y="21223"/>
                  <a:pt x="15156" y="20721"/>
                </a:cubicBezTo>
                <a:cubicBezTo>
                  <a:pt x="15156" y="20721"/>
                  <a:pt x="15156" y="20721"/>
                  <a:pt x="15156" y="20721"/>
                </a:cubicBezTo>
                <a:cubicBezTo>
                  <a:pt x="15156" y="879"/>
                  <a:pt x="15156" y="879"/>
                  <a:pt x="15156" y="879"/>
                </a:cubicBezTo>
                <a:cubicBezTo>
                  <a:pt x="15156" y="377"/>
                  <a:pt x="15514" y="0"/>
                  <a:pt x="15991" y="0"/>
                </a:cubicBezTo>
                <a:close/>
                <a:moveTo>
                  <a:pt x="16827" y="12433"/>
                </a:moveTo>
                <a:cubicBezTo>
                  <a:pt x="16827" y="12433"/>
                  <a:pt x="16827" y="12433"/>
                  <a:pt x="16827" y="12433"/>
                </a:cubicBezTo>
                <a:cubicBezTo>
                  <a:pt x="19929" y="12433"/>
                  <a:pt x="19929" y="12433"/>
                  <a:pt x="19929" y="12433"/>
                </a:cubicBezTo>
                <a:cubicBezTo>
                  <a:pt x="19929" y="5400"/>
                  <a:pt x="19929" y="5400"/>
                  <a:pt x="19929" y="5400"/>
                </a:cubicBezTo>
                <a:cubicBezTo>
                  <a:pt x="16827" y="5400"/>
                  <a:pt x="16827" y="5400"/>
                  <a:pt x="16827" y="5400"/>
                </a:cubicBezTo>
                <a:cubicBezTo>
                  <a:pt x="16827" y="12433"/>
                  <a:pt x="16827" y="12433"/>
                  <a:pt x="16827" y="12433"/>
                </a:cubicBezTo>
                <a:close/>
                <a:moveTo>
                  <a:pt x="19929" y="13437"/>
                </a:moveTo>
                <a:cubicBezTo>
                  <a:pt x="19929" y="13437"/>
                  <a:pt x="19929" y="13437"/>
                  <a:pt x="19929" y="13437"/>
                </a:cubicBezTo>
                <a:cubicBezTo>
                  <a:pt x="16827" y="13437"/>
                  <a:pt x="16827" y="13437"/>
                  <a:pt x="16827" y="13437"/>
                </a:cubicBezTo>
                <a:cubicBezTo>
                  <a:pt x="16827" y="19842"/>
                  <a:pt x="16827" y="19842"/>
                  <a:pt x="16827" y="19842"/>
                </a:cubicBezTo>
                <a:cubicBezTo>
                  <a:pt x="19929" y="19842"/>
                  <a:pt x="19929" y="19842"/>
                  <a:pt x="19929" y="19842"/>
                </a:cubicBezTo>
                <a:cubicBezTo>
                  <a:pt x="19929" y="13437"/>
                  <a:pt x="19929" y="13437"/>
                  <a:pt x="19929" y="13437"/>
                </a:cubicBezTo>
                <a:close/>
                <a:moveTo>
                  <a:pt x="19929" y="1758"/>
                </a:moveTo>
                <a:cubicBezTo>
                  <a:pt x="19929" y="1758"/>
                  <a:pt x="19929" y="1758"/>
                  <a:pt x="19929" y="1758"/>
                </a:cubicBezTo>
                <a:cubicBezTo>
                  <a:pt x="16827" y="1758"/>
                  <a:pt x="16827" y="1758"/>
                  <a:pt x="16827" y="1758"/>
                </a:cubicBezTo>
                <a:cubicBezTo>
                  <a:pt x="16827" y="4395"/>
                  <a:pt x="16827" y="4395"/>
                  <a:pt x="16827" y="4395"/>
                </a:cubicBezTo>
                <a:cubicBezTo>
                  <a:pt x="19929" y="4395"/>
                  <a:pt x="19929" y="4395"/>
                  <a:pt x="19929" y="4395"/>
                </a:cubicBezTo>
                <a:cubicBezTo>
                  <a:pt x="19929" y="1758"/>
                  <a:pt x="19929" y="1758"/>
                  <a:pt x="19929" y="1758"/>
                </a:cubicBezTo>
                <a:close/>
                <a:moveTo>
                  <a:pt x="8354" y="0"/>
                </a:moveTo>
                <a:cubicBezTo>
                  <a:pt x="8354" y="0"/>
                  <a:pt x="8354" y="0"/>
                  <a:pt x="8354" y="0"/>
                </a:cubicBezTo>
                <a:cubicBezTo>
                  <a:pt x="8354" y="0"/>
                  <a:pt x="8354" y="0"/>
                  <a:pt x="8354" y="0"/>
                </a:cubicBezTo>
                <a:cubicBezTo>
                  <a:pt x="13127" y="0"/>
                  <a:pt x="13127" y="0"/>
                  <a:pt x="13127" y="0"/>
                </a:cubicBezTo>
                <a:cubicBezTo>
                  <a:pt x="13604" y="0"/>
                  <a:pt x="13962" y="377"/>
                  <a:pt x="13962" y="879"/>
                </a:cubicBezTo>
                <a:cubicBezTo>
                  <a:pt x="13962" y="879"/>
                  <a:pt x="13962" y="879"/>
                  <a:pt x="13962" y="879"/>
                </a:cubicBezTo>
                <a:cubicBezTo>
                  <a:pt x="13962" y="20721"/>
                  <a:pt x="13962" y="20721"/>
                  <a:pt x="13962" y="20721"/>
                </a:cubicBezTo>
                <a:cubicBezTo>
                  <a:pt x="13962" y="21223"/>
                  <a:pt x="13604" y="21600"/>
                  <a:pt x="13127" y="21600"/>
                </a:cubicBezTo>
                <a:cubicBezTo>
                  <a:pt x="13127" y="21600"/>
                  <a:pt x="13127" y="21600"/>
                  <a:pt x="13127" y="21600"/>
                </a:cubicBezTo>
                <a:cubicBezTo>
                  <a:pt x="8354" y="21600"/>
                  <a:pt x="8354" y="21600"/>
                  <a:pt x="8354" y="21600"/>
                </a:cubicBezTo>
                <a:cubicBezTo>
                  <a:pt x="7876" y="21600"/>
                  <a:pt x="7518" y="21223"/>
                  <a:pt x="7518" y="20721"/>
                </a:cubicBezTo>
                <a:cubicBezTo>
                  <a:pt x="7518" y="20721"/>
                  <a:pt x="7518" y="20721"/>
                  <a:pt x="7518" y="20721"/>
                </a:cubicBezTo>
                <a:cubicBezTo>
                  <a:pt x="7518" y="879"/>
                  <a:pt x="7518" y="879"/>
                  <a:pt x="7518" y="879"/>
                </a:cubicBezTo>
                <a:cubicBezTo>
                  <a:pt x="7518" y="377"/>
                  <a:pt x="7876" y="0"/>
                  <a:pt x="8354" y="0"/>
                </a:cubicBezTo>
                <a:close/>
                <a:moveTo>
                  <a:pt x="12292" y="1758"/>
                </a:moveTo>
                <a:cubicBezTo>
                  <a:pt x="12292" y="1758"/>
                  <a:pt x="12292" y="1758"/>
                  <a:pt x="12292" y="1758"/>
                </a:cubicBezTo>
                <a:cubicBezTo>
                  <a:pt x="9189" y="1758"/>
                  <a:pt x="9189" y="1758"/>
                  <a:pt x="9189" y="1758"/>
                </a:cubicBezTo>
                <a:cubicBezTo>
                  <a:pt x="9189" y="4395"/>
                  <a:pt x="9189" y="4395"/>
                  <a:pt x="9189" y="4395"/>
                </a:cubicBezTo>
                <a:cubicBezTo>
                  <a:pt x="12292" y="4395"/>
                  <a:pt x="12292" y="4395"/>
                  <a:pt x="12292" y="4395"/>
                </a:cubicBezTo>
                <a:cubicBezTo>
                  <a:pt x="12292" y="1758"/>
                  <a:pt x="12292" y="1758"/>
                  <a:pt x="12292" y="1758"/>
                </a:cubicBezTo>
                <a:close/>
                <a:moveTo>
                  <a:pt x="9189" y="5400"/>
                </a:moveTo>
                <a:cubicBezTo>
                  <a:pt x="9189" y="5400"/>
                  <a:pt x="9189" y="5400"/>
                  <a:pt x="9189" y="5400"/>
                </a:cubicBezTo>
                <a:cubicBezTo>
                  <a:pt x="9189" y="16451"/>
                  <a:pt x="9189" y="16451"/>
                  <a:pt x="9189" y="16451"/>
                </a:cubicBezTo>
                <a:cubicBezTo>
                  <a:pt x="12292" y="16451"/>
                  <a:pt x="12292" y="16451"/>
                  <a:pt x="12292" y="16451"/>
                </a:cubicBezTo>
                <a:cubicBezTo>
                  <a:pt x="12292" y="5400"/>
                  <a:pt x="12292" y="5400"/>
                  <a:pt x="12292" y="5400"/>
                </a:cubicBezTo>
                <a:cubicBezTo>
                  <a:pt x="9189" y="5400"/>
                  <a:pt x="9189" y="5400"/>
                  <a:pt x="9189" y="5400"/>
                </a:cubicBezTo>
                <a:close/>
                <a:moveTo>
                  <a:pt x="9189" y="17581"/>
                </a:moveTo>
                <a:cubicBezTo>
                  <a:pt x="9189" y="17581"/>
                  <a:pt x="9189" y="17581"/>
                  <a:pt x="9189" y="17581"/>
                </a:cubicBezTo>
                <a:cubicBezTo>
                  <a:pt x="9189" y="19842"/>
                  <a:pt x="9189" y="19842"/>
                  <a:pt x="9189" y="19842"/>
                </a:cubicBezTo>
                <a:cubicBezTo>
                  <a:pt x="12292" y="19842"/>
                  <a:pt x="12292" y="19842"/>
                  <a:pt x="12292" y="19842"/>
                </a:cubicBezTo>
                <a:cubicBezTo>
                  <a:pt x="12292" y="17581"/>
                  <a:pt x="12292" y="17581"/>
                  <a:pt x="12292" y="17581"/>
                </a:cubicBezTo>
                <a:cubicBezTo>
                  <a:pt x="9189" y="17581"/>
                  <a:pt x="9189" y="17581"/>
                  <a:pt x="9189" y="17581"/>
                </a:cubicBezTo>
                <a:close/>
                <a:moveTo>
                  <a:pt x="835" y="0"/>
                </a:moveTo>
                <a:cubicBezTo>
                  <a:pt x="835" y="0"/>
                  <a:pt x="835" y="0"/>
                  <a:pt x="835" y="0"/>
                </a:cubicBezTo>
                <a:cubicBezTo>
                  <a:pt x="835" y="0"/>
                  <a:pt x="835" y="0"/>
                  <a:pt x="835" y="0"/>
                </a:cubicBezTo>
                <a:cubicBezTo>
                  <a:pt x="5609" y="0"/>
                  <a:pt x="5609" y="0"/>
                  <a:pt x="5609" y="0"/>
                </a:cubicBezTo>
                <a:cubicBezTo>
                  <a:pt x="6086" y="0"/>
                  <a:pt x="6444" y="377"/>
                  <a:pt x="6444" y="879"/>
                </a:cubicBezTo>
                <a:cubicBezTo>
                  <a:pt x="6444" y="879"/>
                  <a:pt x="6444" y="879"/>
                  <a:pt x="6444" y="879"/>
                </a:cubicBezTo>
                <a:cubicBezTo>
                  <a:pt x="6444" y="20721"/>
                  <a:pt x="6444" y="20721"/>
                  <a:pt x="6444" y="20721"/>
                </a:cubicBezTo>
                <a:cubicBezTo>
                  <a:pt x="6444" y="21223"/>
                  <a:pt x="6086" y="21600"/>
                  <a:pt x="5609" y="21600"/>
                </a:cubicBezTo>
                <a:cubicBezTo>
                  <a:pt x="5609" y="21600"/>
                  <a:pt x="5609" y="21600"/>
                  <a:pt x="5609" y="21600"/>
                </a:cubicBezTo>
                <a:cubicBezTo>
                  <a:pt x="835" y="21600"/>
                  <a:pt x="835" y="21600"/>
                  <a:pt x="835" y="21600"/>
                </a:cubicBezTo>
                <a:cubicBezTo>
                  <a:pt x="358" y="21600"/>
                  <a:pt x="0" y="21223"/>
                  <a:pt x="0" y="20721"/>
                </a:cubicBezTo>
                <a:cubicBezTo>
                  <a:pt x="0" y="20721"/>
                  <a:pt x="0" y="20721"/>
                  <a:pt x="0" y="20721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377"/>
                  <a:pt x="358" y="0"/>
                  <a:pt x="835" y="0"/>
                </a:cubicBezTo>
                <a:close/>
                <a:moveTo>
                  <a:pt x="4773" y="1758"/>
                </a:moveTo>
                <a:cubicBezTo>
                  <a:pt x="4773" y="1758"/>
                  <a:pt x="4773" y="1758"/>
                  <a:pt x="4773" y="1758"/>
                </a:cubicBezTo>
                <a:cubicBezTo>
                  <a:pt x="1671" y="1758"/>
                  <a:pt x="1671" y="1758"/>
                  <a:pt x="1671" y="1758"/>
                </a:cubicBezTo>
                <a:cubicBezTo>
                  <a:pt x="1671" y="8163"/>
                  <a:pt x="1671" y="8163"/>
                  <a:pt x="1671" y="8163"/>
                </a:cubicBezTo>
                <a:cubicBezTo>
                  <a:pt x="4773" y="8163"/>
                  <a:pt x="4773" y="8163"/>
                  <a:pt x="4773" y="8163"/>
                </a:cubicBezTo>
                <a:cubicBezTo>
                  <a:pt x="4773" y="1758"/>
                  <a:pt x="4773" y="1758"/>
                  <a:pt x="4773" y="1758"/>
                </a:cubicBezTo>
                <a:close/>
                <a:moveTo>
                  <a:pt x="1671" y="9167"/>
                </a:moveTo>
                <a:cubicBezTo>
                  <a:pt x="1671" y="9167"/>
                  <a:pt x="1671" y="9167"/>
                  <a:pt x="1671" y="9167"/>
                </a:cubicBezTo>
                <a:cubicBezTo>
                  <a:pt x="1671" y="13312"/>
                  <a:pt x="1671" y="13312"/>
                  <a:pt x="1671" y="13312"/>
                </a:cubicBezTo>
                <a:cubicBezTo>
                  <a:pt x="4773" y="13312"/>
                  <a:pt x="4773" y="13312"/>
                  <a:pt x="4773" y="13312"/>
                </a:cubicBezTo>
                <a:cubicBezTo>
                  <a:pt x="4773" y="9167"/>
                  <a:pt x="4773" y="9167"/>
                  <a:pt x="4773" y="9167"/>
                </a:cubicBezTo>
                <a:cubicBezTo>
                  <a:pt x="1671" y="9167"/>
                  <a:pt x="1671" y="9167"/>
                  <a:pt x="1671" y="9167"/>
                </a:cubicBezTo>
                <a:close/>
                <a:moveTo>
                  <a:pt x="1671" y="14442"/>
                </a:moveTo>
                <a:cubicBezTo>
                  <a:pt x="1671" y="14442"/>
                  <a:pt x="1671" y="14442"/>
                  <a:pt x="1671" y="14442"/>
                </a:cubicBezTo>
                <a:cubicBezTo>
                  <a:pt x="1671" y="19842"/>
                  <a:pt x="1671" y="19842"/>
                  <a:pt x="1671" y="19842"/>
                </a:cubicBezTo>
                <a:cubicBezTo>
                  <a:pt x="4773" y="19842"/>
                  <a:pt x="4773" y="19842"/>
                  <a:pt x="4773" y="19842"/>
                </a:cubicBezTo>
                <a:cubicBezTo>
                  <a:pt x="4773" y="14442"/>
                  <a:pt x="4773" y="14442"/>
                  <a:pt x="4773" y="14442"/>
                </a:cubicBezTo>
                <a:cubicBezTo>
                  <a:pt x="1671" y="14442"/>
                  <a:pt x="1671" y="14442"/>
                  <a:pt x="1671" y="1444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tIns="68579" bIns="6857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ACB220-C206-EF64-517F-01B957EBC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24577" r="3685"/>
          <a:stretch/>
        </p:blipFill>
        <p:spPr>
          <a:xfrm>
            <a:off x="338030" y="1895525"/>
            <a:ext cx="8524875" cy="3585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526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F3FE6-76CB-A443-3AA5-E7837B125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E0074E88-1A92-0C21-906B-57430D091C37}"/>
              </a:ext>
            </a:extLst>
          </p:cNvPr>
          <p:cNvSpPr txBox="1"/>
          <p:nvPr/>
        </p:nvSpPr>
        <p:spPr>
          <a:xfrm>
            <a:off x="-4306" y="3164823"/>
            <a:ext cx="9143999" cy="10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2022</a:t>
            </a:r>
            <a:r>
              <a:rPr lang="zh-CN" altLang="en-US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月，刘昆表示，当前和今后一个时期，要保持宏观税负基本稳定，财政相应处于紧平衡状态，必须加强资源统筹，集中财力办大事。</a:t>
            </a:r>
            <a:endParaRPr lang="en-US" altLang="zh-CN" sz="2100" b="1" cap="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B5E0B1D-AF72-8BCE-DCF2-1C3C3B789CD1}"/>
              </a:ext>
            </a:extLst>
          </p:cNvPr>
          <p:cNvSpPr txBox="1">
            <a:spLocks/>
          </p:cNvSpPr>
          <p:nvPr/>
        </p:nvSpPr>
        <p:spPr>
          <a:xfrm>
            <a:off x="-900608" y="188640"/>
            <a:ext cx="7515808" cy="586506"/>
          </a:xfr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1995-2020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年发达国家宏观税负增长情况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BF7895E-C944-C407-A307-4E1229C091B7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496" y="1196752"/>
          <a:ext cx="9073007" cy="482453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41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75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76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2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81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1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82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4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en-US" altLang="zh-CN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28.2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28.9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Finland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44.5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45.7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41.9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43.0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15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36.2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35.6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3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26.4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26.4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3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Korea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19.8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1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Turkey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16.8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18.9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4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Kingdom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29.8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29.7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34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422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OECD</a:t>
                      </a:r>
                      <a:endParaRPr lang="en-US" sz="14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33.6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62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51CDE-8859-CB62-EE6C-0188DC68D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343B430-195D-599E-E7AE-C686A0BAB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r="420" b="13921"/>
          <a:stretch/>
        </p:blipFill>
        <p:spPr>
          <a:xfrm>
            <a:off x="0" y="1852580"/>
            <a:ext cx="9144000" cy="414817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D6198F6-9DB4-0163-8915-C18F59E8B322}"/>
              </a:ext>
            </a:extLst>
          </p:cNvPr>
          <p:cNvSpPr/>
          <p:nvPr/>
        </p:nvSpPr>
        <p:spPr bwMode="auto">
          <a:xfrm>
            <a:off x="0" y="2674408"/>
            <a:ext cx="9144001" cy="2123087"/>
          </a:xfrm>
          <a:prstGeom prst="rect">
            <a:avLst/>
          </a:prstGeom>
          <a:solidFill>
            <a:schemeClr val="tx1">
              <a:lumMod val="85000"/>
              <a:lumOff val="15000"/>
              <a:alpha val="5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endParaRPr lang="zh-CN" altLang="en-US" sz="1350" dirty="0">
              <a:latin typeface="Calibri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D7E28C-5AA8-EE59-79F3-672AA4FBC515}"/>
              </a:ext>
            </a:extLst>
          </p:cNvPr>
          <p:cNvSpPr txBox="1"/>
          <p:nvPr/>
        </p:nvSpPr>
        <p:spPr>
          <a:xfrm>
            <a:off x="1403648" y="188640"/>
            <a:ext cx="45757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近十年间的宏观税负论调</a:t>
            </a:r>
            <a:endParaRPr lang="en-US" altLang="zh-CN" sz="3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46A776C-2BCE-B277-4F58-438186F21482}"/>
              </a:ext>
            </a:extLst>
          </p:cNvPr>
          <p:cNvGrpSpPr/>
          <p:nvPr/>
        </p:nvGrpSpPr>
        <p:grpSpPr>
          <a:xfrm>
            <a:off x="39700" y="233544"/>
            <a:ext cx="1014994" cy="398270"/>
            <a:chOff x="-7656" y="383345"/>
            <a:chExt cx="1353399" cy="531056"/>
          </a:xfrm>
          <a:solidFill>
            <a:schemeClr val="tx2">
              <a:lumMod val="75000"/>
            </a:schemeClr>
          </a:solidFill>
        </p:grpSpPr>
        <p:sp>
          <p:nvSpPr>
            <p:cNvPr id="10" name="任意多边形 10">
              <a:extLst>
                <a:ext uri="{FF2B5EF4-FFF2-40B4-BE49-F238E27FC236}">
                  <a16:creationId xmlns:a16="http://schemas.microsoft.com/office/drawing/2014/main" id="{7421E223-7D2E-C571-1EF1-DD92EC3F569A}"/>
                </a:ext>
              </a:extLst>
            </p:cNvPr>
            <p:cNvSpPr/>
            <p:nvPr/>
          </p:nvSpPr>
          <p:spPr>
            <a:xfrm>
              <a:off x="-7656" y="383345"/>
              <a:ext cx="1061486" cy="531056"/>
            </a:xfrm>
            <a:custGeom>
              <a:avLst/>
              <a:gdLst>
                <a:gd name="connsiteX0" fmla="*/ 1736 w 1061486"/>
                <a:gd name="connsiteY0" fmla="*/ 0 h 531056"/>
                <a:gd name="connsiteX1" fmla="*/ 1061486 w 1061486"/>
                <a:gd name="connsiteY1" fmla="*/ 0 h 531056"/>
                <a:gd name="connsiteX2" fmla="*/ 714467 w 1061486"/>
                <a:gd name="connsiteY2" fmla="*/ 531056 h 531056"/>
                <a:gd name="connsiteX3" fmla="*/ 0 w 1061486"/>
                <a:gd name="connsiteY3" fmla="*/ 531056 h 531056"/>
                <a:gd name="connsiteX4" fmla="*/ 0 w 1061486"/>
                <a:gd name="connsiteY4" fmla="*/ 2657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486" h="531056">
                  <a:moveTo>
                    <a:pt x="1736" y="0"/>
                  </a:moveTo>
                  <a:lnTo>
                    <a:pt x="1061486" y="0"/>
                  </a:lnTo>
                  <a:lnTo>
                    <a:pt x="714467" y="531056"/>
                  </a:lnTo>
                  <a:lnTo>
                    <a:pt x="0" y="531056"/>
                  </a:lnTo>
                  <a:lnTo>
                    <a:pt x="0" y="265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任意多边形 11">
              <a:extLst>
                <a:ext uri="{FF2B5EF4-FFF2-40B4-BE49-F238E27FC236}">
                  <a16:creationId xmlns:a16="http://schemas.microsoft.com/office/drawing/2014/main" id="{A7089846-A48B-414B-5090-D7E81869E02B}"/>
                </a:ext>
              </a:extLst>
            </p:cNvPr>
            <p:cNvSpPr/>
            <p:nvPr/>
          </p:nvSpPr>
          <p:spPr>
            <a:xfrm>
              <a:off x="761917" y="383345"/>
              <a:ext cx="583826" cy="531056"/>
            </a:xfrm>
            <a:custGeom>
              <a:avLst/>
              <a:gdLst>
                <a:gd name="connsiteX0" fmla="*/ 347019 w 583826"/>
                <a:gd name="connsiteY0" fmla="*/ 0 h 531056"/>
                <a:gd name="connsiteX1" fmla="*/ 583826 w 583826"/>
                <a:gd name="connsiteY1" fmla="*/ 0 h 531056"/>
                <a:gd name="connsiteX2" fmla="*/ 236807 w 583826"/>
                <a:gd name="connsiteY2" fmla="*/ 531056 h 531056"/>
                <a:gd name="connsiteX3" fmla="*/ 0 w 583826"/>
                <a:gd name="connsiteY3" fmla="*/ 531056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26" h="531056">
                  <a:moveTo>
                    <a:pt x="347019" y="0"/>
                  </a:moveTo>
                  <a:lnTo>
                    <a:pt x="583826" y="0"/>
                  </a:lnTo>
                  <a:lnTo>
                    <a:pt x="236807" y="531056"/>
                  </a:lnTo>
                  <a:lnTo>
                    <a:pt x="0" y="531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12" name="Freeform 328">
            <a:extLst>
              <a:ext uri="{FF2B5EF4-FFF2-40B4-BE49-F238E27FC236}">
                <a16:creationId xmlns:a16="http://schemas.microsoft.com/office/drawing/2014/main" id="{888BF026-AB09-BF89-1CCA-5ECACFBE8B38}"/>
              </a:ext>
            </a:extLst>
          </p:cNvPr>
          <p:cNvSpPr/>
          <p:nvPr/>
        </p:nvSpPr>
        <p:spPr>
          <a:xfrm>
            <a:off x="5999604" y="250135"/>
            <a:ext cx="322703" cy="450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65" y="11949"/>
                </a:moveTo>
                <a:cubicBezTo>
                  <a:pt x="4725" y="11949"/>
                  <a:pt x="4320" y="12294"/>
                  <a:pt x="4320" y="12753"/>
                </a:cubicBezTo>
                <a:cubicBezTo>
                  <a:pt x="4320" y="13213"/>
                  <a:pt x="4725" y="13557"/>
                  <a:pt x="5265" y="13557"/>
                </a:cubicBezTo>
                <a:cubicBezTo>
                  <a:pt x="5805" y="13557"/>
                  <a:pt x="6210" y="13213"/>
                  <a:pt x="6210" y="12753"/>
                </a:cubicBezTo>
                <a:cubicBezTo>
                  <a:pt x="6210" y="12294"/>
                  <a:pt x="5805" y="11949"/>
                  <a:pt x="5265" y="11949"/>
                </a:cubicBezTo>
                <a:close/>
                <a:moveTo>
                  <a:pt x="5265" y="15396"/>
                </a:moveTo>
                <a:cubicBezTo>
                  <a:pt x="5265" y="15396"/>
                  <a:pt x="5265" y="15396"/>
                  <a:pt x="5265" y="15396"/>
                </a:cubicBezTo>
                <a:cubicBezTo>
                  <a:pt x="4725" y="15396"/>
                  <a:pt x="4320" y="15740"/>
                  <a:pt x="4320" y="16200"/>
                </a:cubicBezTo>
                <a:cubicBezTo>
                  <a:pt x="4320" y="16660"/>
                  <a:pt x="4725" y="17004"/>
                  <a:pt x="5265" y="17004"/>
                </a:cubicBezTo>
                <a:cubicBezTo>
                  <a:pt x="5805" y="17004"/>
                  <a:pt x="6210" y="16660"/>
                  <a:pt x="6210" y="16200"/>
                </a:cubicBezTo>
                <a:cubicBezTo>
                  <a:pt x="6210" y="15740"/>
                  <a:pt x="5805" y="15396"/>
                  <a:pt x="5265" y="15396"/>
                </a:cubicBezTo>
                <a:close/>
                <a:moveTo>
                  <a:pt x="5265" y="8502"/>
                </a:moveTo>
                <a:cubicBezTo>
                  <a:pt x="5265" y="8502"/>
                  <a:pt x="5265" y="8502"/>
                  <a:pt x="5265" y="8502"/>
                </a:cubicBezTo>
                <a:cubicBezTo>
                  <a:pt x="4725" y="8502"/>
                  <a:pt x="4320" y="8847"/>
                  <a:pt x="4320" y="9306"/>
                </a:cubicBezTo>
                <a:cubicBezTo>
                  <a:pt x="4320" y="9766"/>
                  <a:pt x="4725" y="10111"/>
                  <a:pt x="5265" y="10111"/>
                </a:cubicBezTo>
                <a:cubicBezTo>
                  <a:pt x="5805" y="10111"/>
                  <a:pt x="6210" y="9766"/>
                  <a:pt x="6210" y="9306"/>
                </a:cubicBezTo>
                <a:cubicBezTo>
                  <a:pt x="6210" y="8847"/>
                  <a:pt x="5805" y="8502"/>
                  <a:pt x="5265" y="8502"/>
                </a:cubicBezTo>
                <a:close/>
                <a:moveTo>
                  <a:pt x="16335" y="8847"/>
                </a:moveTo>
                <a:cubicBezTo>
                  <a:pt x="16335" y="8847"/>
                  <a:pt x="16335" y="8847"/>
                  <a:pt x="16335" y="8847"/>
                </a:cubicBezTo>
                <a:cubicBezTo>
                  <a:pt x="8100" y="8847"/>
                  <a:pt x="8100" y="8847"/>
                  <a:pt x="8100" y="8847"/>
                </a:cubicBezTo>
                <a:cubicBezTo>
                  <a:pt x="7830" y="8847"/>
                  <a:pt x="7560" y="9077"/>
                  <a:pt x="7560" y="9306"/>
                </a:cubicBezTo>
                <a:cubicBezTo>
                  <a:pt x="7560" y="9651"/>
                  <a:pt x="7830" y="9881"/>
                  <a:pt x="8100" y="9881"/>
                </a:cubicBezTo>
                <a:cubicBezTo>
                  <a:pt x="16335" y="9881"/>
                  <a:pt x="16335" y="9881"/>
                  <a:pt x="16335" y="9881"/>
                </a:cubicBezTo>
                <a:cubicBezTo>
                  <a:pt x="16740" y="9881"/>
                  <a:pt x="17010" y="9651"/>
                  <a:pt x="17010" y="9306"/>
                </a:cubicBezTo>
                <a:cubicBezTo>
                  <a:pt x="17010" y="9077"/>
                  <a:pt x="16740" y="8847"/>
                  <a:pt x="16335" y="8847"/>
                </a:cubicBezTo>
                <a:close/>
                <a:moveTo>
                  <a:pt x="20655" y="3447"/>
                </a:moveTo>
                <a:cubicBezTo>
                  <a:pt x="20655" y="3447"/>
                  <a:pt x="20655" y="3447"/>
                  <a:pt x="20655" y="3447"/>
                </a:cubicBezTo>
                <a:cubicBezTo>
                  <a:pt x="18090" y="3447"/>
                  <a:pt x="18090" y="3447"/>
                  <a:pt x="18090" y="3447"/>
                </a:cubicBezTo>
                <a:cubicBezTo>
                  <a:pt x="18090" y="2987"/>
                  <a:pt x="18090" y="2987"/>
                  <a:pt x="18090" y="2987"/>
                </a:cubicBezTo>
                <a:cubicBezTo>
                  <a:pt x="18090" y="2757"/>
                  <a:pt x="17820" y="2528"/>
                  <a:pt x="17550" y="2528"/>
                </a:cubicBezTo>
                <a:cubicBezTo>
                  <a:pt x="14445" y="2528"/>
                  <a:pt x="14445" y="2528"/>
                  <a:pt x="14445" y="2528"/>
                </a:cubicBezTo>
                <a:cubicBezTo>
                  <a:pt x="14310" y="1953"/>
                  <a:pt x="13905" y="1379"/>
                  <a:pt x="13500" y="1034"/>
                </a:cubicBezTo>
                <a:cubicBezTo>
                  <a:pt x="12825" y="460"/>
                  <a:pt x="11880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9855" y="0"/>
                  <a:pt x="8910" y="460"/>
                  <a:pt x="8235" y="1034"/>
                </a:cubicBezTo>
                <a:cubicBezTo>
                  <a:pt x="7695" y="1379"/>
                  <a:pt x="7425" y="1953"/>
                  <a:pt x="7155" y="2528"/>
                </a:cubicBezTo>
                <a:cubicBezTo>
                  <a:pt x="4185" y="2528"/>
                  <a:pt x="4185" y="2528"/>
                  <a:pt x="4185" y="2528"/>
                </a:cubicBezTo>
                <a:cubicBezTo>
                  <a:pt x="3780" y="2528"/>
                  <a:pt x="3645" y="2757"/>
                  <a:pt x="3645" y="2987"/>
                </a:cubicBezTo>
                <a:cubicBezTo>
                  <a:pt x="3645" y="3447"/>
                  <a:pt x="3645" y="3447"/>
                  <a:pt x="3645" y="3447"/>
                </a:cubicBezTo>
                <a:cubicBezTo>
                  <a:pt x="945" y="3447"/>
                  <a:pt x="945" y="3447"/>
                  <a:pt x="945" y="3447"/>
                </a:cubicBezTo>
                <a:cubicBezTo>
                  <a:pt x="405" y="3447"/>
                  <a:pt x="0" y="3791"/>
                  <a:pt x="0" y="4251"/>
                </a:cubicBezTo>
                <a:cubicBezTo>
                  <a:pt x="0" y="20796"/>
                  <a:pt x="0" y="20796"/>
                  <a:pt x="0" y="20796"/>
                </a:cubicBezTo>
                <a:cubicBezTo>
                  <a:pt x="0" y="21255"/>
                  <a:pt x="405" y="21600"/>
                  <a:pt x="945" y="21600"/>
                </a:cubicBezTo>
                <a:cubicBezTo>
                  <a:pt x="20655" y="21600"/>
                  <a:pt x="20655" y="21600"/>
                  <a:pt x="20655" y="21600"/>
                </a:cubicBezTo>
                <a:cubicBezTo>
                  <a:pt x="21195" y="21600"/>
                  <a:pt x="21600" y="21255"/>
                  <a:pt x="21600" y="20796"/>
                </a:cubicBezTo>
                <a:cubicBezTo>
                  <a:pt x="21600" y="4251"/>
                  <a:pt x="21600" y="4251"/>
                  <a:pt x="21600" y="4251"/>
                </a:cubicBezTo>
                <a:cubicBezTo>
                  <a:pt x="21600" y="3791"/>
                  <a:pt x="21195" y="3447"/>
                  <a:pt x="20655" y="3447"/>
                </a:cubicBezTo>
                <a:close/>
                <a:moveTo>
                  <a:pt x="9045" y="1723"/>
                </a:moveTo>
                <a:cubicBezTo>
                  <a:pt x="9045" y="1723"/>
                  <a:pt x="9045" y="1723"/>
                  <a:pt x="9045" y="1723"/>
                </a:cubicBezTo>
                <a:cubicBezTo>
                  <a:pt x="9450" y="1264"/>
                  <a:pt x="10125" y="1034"/>
                  <a:pt x="10800" y="1034"/>
                </a:cubicBezTo>
                <a:cubicBezTo>
                  <a:pt x="10800" y="1034"/>
                  <a:pt x="10800" y="1034"/>
                  <a:pt x="10800" y="1034"/>
                </a:cubicBezTo>
                <a:cubicBezTo>
                  <a:pt x="11610" y="1034"/>
                  <a:pt x="12150" y="1264"/>
                  <a:pt x="12690" y="1723"/>
                </a:cubicBezTo>
                <a:cubicBezTo>
                  <a:pt x="12960" y="1953"/>
                  <a:pt x="13095" y="2183"/>
                  <a:pt x="13230" y="2528"/>
                </a:cubicBezTo>
                <a:cubicBezTo>
                  <a:pt x="8370" y="2528"/>
                  <a:pt x="8370" y="2528"/>
                  <a:pt x="8370" y="2528"/>
                </a:cubicBezTo>
                <a:cubicBezTo>
                  <a:pt x="8505" y="2183"/>
                  <a:pt x="8775" y="1953"/>
                  <a:pt x="9045" y="1723"/>
                </a:cubicBezTo>
                <a:close/>
                <a:moveTo>
                  <a:pt x="4725" y="3447"/>
                </a:moveTo>
                <a:cubicBezTo>
                  <a:pt x="4725" y="3447"/>
                  <a:pt x="4725" y="3447"/>
                  <a:pt x="4725" y="3447"/>
                </a:cubicBezTo>
                <a:cubicBezTo>
                  <a:pt x="17010" y="3447"/>
                  <a:pt x="17010" y="3447"/>
                  <a:pt x="17010" y="3447"/>
                </a:cubicBezTo>
                <a:cubicBezTo>
                  <a:pt x="17010" y="4940"/>
                  <a:pt x="17010" y="4940"/>
                  <a:pt x="17010" y="4940"/>
                </a:cubicBezTo>
                <a:cubicBezTo>
                  <a:pt x="4725" y="4940"/>
                  <a:pt x="4725" y="4940"/>
                  <a:pt x="4725" y="4940"/>
                </a:cubicBezTo>
                <a:cubicBezTo>
                  <a:pt x="4725" y="3447"/>
                  <a:pt x="4725" y="3447"/>
                  <a:pt x="4725" y="3447"/>
                </a:cubicBezTo>
                <a:close/>
                <a:moveTo>
                  <a:pt x="19710" y="19991"/>
                </a:moveTo>
                <a:cubicBezTo>
                  <a:pt x="19710" y="19991"/>
                  <a:pt x="19710" y="19991"/>
                  <a:pt x="19710" y="19991"/>
                </a:cubicBezTo>
                <a:cubicBezTo>
                  <a:pt x="1890" y="19991"/>
                  <a:pt x="1890" y="19991"/>
                  <a:pt x="1890" y="19991"/>
                </a:cubicBezTo>
                <a:cubicBezTo>
                  <a:pt x="1890" y="5055"/>
                  <a:pt x="1890" y="5055"/>
                  <a:pt x="1890" y="5055"/>
                </a:cubicBezTo>
                <a:cubicBezTo>
                  <a:pt x="3645" y="5055"/>
                  <a:pt x="3645" y="5055"/>
                  <a:pt x="3645" y="5055"/>
                </a:cubicBezTo>
                <a:cubicBezTo>
                  <a:pt x="3645" y="5515"/>
                  <a:pt x="3645" y="5515"/>
                  <a:pt x="3645" y="5515"/>
                </a:cubicBezTo>
                <a:cubicBezTo>
                  <a:pt x="3645" y="5745"/>
                  <a:pt x="3780" y="5974"/>
                  <a:pt x="4185" y="5974"/>
                </a:cubicBezTo>
                <a:cubicBezTo>
                  <a:pt x="17550" y="5974"/>
                  <a:pt x="17550" y="5974"/>
                  <a:pt x="17550" y="5974"/>
                </a:cubicBezTo>
                <a:cubicBezTo>
                  <a:pt x="17820" y="5974"/>
                  <a:pt x="18090" y="5745"/>
                  <a:pt x="18090" y="5515"/>
                </a:cubicBezTo>
                <a:cubicBezTo>
                  <a:pt x="18090" y="5055"/>
                  <a:pt x="18090" y="5055"/>
                  <a:pt x="18090" y="5055"/>
                </a:cubicBezTo>
                <a:cubicBezTo>
                  <a:pt x="19710" y="5055"/>
                  <a:pt x="19710" y="5055"/>
                  <a:pt x="19710" y="5055"/>
                </a:cubicBezTo>
                <a:cubicBezTo>
                  <a:pt x="19710" y="19991"/>
                  <a:pt x="19710" y="19991"/>
                  <a:pt x="19710" y="19991"/>
                </a:cubicBezTo>
                <a:close/>
                <a:moveTo>
                  <a:pt x="16335" y="15740"/>
                </a:moveTo>
                <a:cubicBezTo>
                  <a:pt x="16335" y="15740"/>
                  <a:pt x="16335" y="15740"/>
                  <a:pt x="16335" y="15740"/>
                </a:cubicBezTo>
                <a:cubicBezTo>
                  <a:pt x="8100" y="15740"/>
                  <a:pt x="8100" y="15740"/>
                  <a:pt x="8100" y="15740"/>
                </a:cubicBezTo>
                <a:cubicBezTo>
                  <a:pt x="7830" y="15740"/>
                  <a:pt x="7560" y="15970"/>
                  <a:pt x="7560" y="16200"/>
                </a:cubicBezTo>
                <a:cubicBezTo>
                  <a:pt x="7560" y="16430"/>
                  <a:pt x="7830" y="16660"/>
                  <a:pt x="8100" y="16660"/>
                </a:cubicBezTo>
                <a:cubicBezTo>
                  <a:pt x="16335" y="16660"/>
                  <a:pt x="16335" y="16660"/>
                  <a:pt x="16335" y="16660"/>
                </a:cubicBezTo>
                <a:cubicBezTo>
                  <a:pt x="16740" y="16660"/>
                  <a:pt x="17010" y="16430"/>
                  <a:pt x="17010" y="16200"/>
                </a:cubicBezTo>
                <a:cubicBezTo>
                  <a:pt x="17010" y="15970"/>
                  <a:pt x="16740" y="15740"/>
                  <a:pt x="16335" y="15740"/>
                </a:cubicBezTo>
                <a:close/>
                <a:moveTo>
                  <a:pt x="16335" y="12294"/>
                </a:moveTo>
                <a:cubicBezTo>
                  <a:pt x="16335" y="12294"/>
                  <a:pt x="16335" y="12294"/>
                  <a:pt x="16335" y="12294"/>
                </a:cubicBezTo>
                <a:cubicBezTo>
                  <a:pt x="8100" y="12294"/>
                  <a:pt x="8100" y="12294"/>
                  <a:pt x="8100" y="12294"/>
                </a:cubicBezTo>
                <a:cubicBezTo>
                  <a:pt x="7830" y="12294"/>
                  <a:pt x="7560" y="12523"/>
                  <a:pt x="7560" y="12753"/>
                </a:cubicBezTo>
                <a:cubicBezTo>
                  <a:pt x="7560" y="12983"/>
                  <a:pt x="7830" y="13213"/>
                  <a:pt x="8100" y="13213"/>
                </a:cubicBezTo>
                <a:cubicBezTo>
                  <a:pt x="16335" y="13213"/>
                  <a:pt x="16335" y="13213"/>
                  <a:pt x="16335" y="13213"/>
                </a:cubicBezTo>
                <a:cubicBezTo>
                  <a:pt x="16740" y="13213"/>
                  <a:pt x="17010" y="12983"/>
                  <a:pt x="17010" y="12753"/>
                </a:cubicBezTo>
                <a:cubicBezTo>
                  <a:pt x="17010" y="12523"/>
                  <a:pt x="16740" y="12294"/>
                  <a:pt x="16335" y="12294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tIns="68579" bIns="6857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3" name="Freeform 354">
            <a:extLst>
              <a:ext uri="{FF2B5EF4-FFF2-40B4-BE49-F238E27FC236}">
                <a16:creationId xmlns:a16="http://schemas.microsoft.com/office/drawing/2014/main" id="{BE29DAF0-8843-0888-607B-36F090A3B7FF}"/>
              </a:ext>
            </a:extLst>
          </p:cNvPr>
          <p:cNvSpPr/>
          <p:nvPr/>
        </p:nvSpPr>
        <p:spPr>
          <a:xfrm>
            <a:off x="1122691" y="398616"/>
            <a:ext cx="280957" cy="233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91" y="0"/>
                </a:moveTo>
                <a:cubicBezTo>
                  <a:pt x="15991" y="0"/>
                  <a:pt x="15991" y="0"/>
                  <a:pt x="15991" y="0"/>
                </a:cubicBezTo>
                <a:cubicBezTo>
                  <a:pt x="20765" y="0"/>
                  <a:pt x="20765" y="0"/>
                  <a:pt x="20765" y="0"/>
                </a:cubicBezTo>
                <a:cubicBezTo>
                  <a:pt x="21242" y="0"/>
                  <a:pt x="21600" y="377"/>
                  <a:pt x="21600" y="879"/>
                </a:cubicBezTo>
                <a:cubicBezTo>
                  <a:pt x="21600" y="879"/>
                  <a:pt x="21600" y="879"/>
                  <a:pt x="21600" y="879"/>
                </a:cubicBezTo>
                <a:cubicBezTo>
                  <a:pt x="21600" y="20721"/>
                  <a:pt x="21600" y="20721"/>
                  <a:pt x="21600" y="20721"/>
                </a:cubicBezTo>
                <a:cubicBezTo>
                  <a:pt x="21600" y="21223"/>
                  <a:pt x="21242" y="21600"/>
                  <a:pt x="20765" y="21600"/>
                </a:cubicBezTo>
                <a:cubicBezTo>
                  <a:pt x="20765" y="21600"/>
                  <a:pt x="20765" y="21600"/>
                  <a:pt x="20765" y="21600"/>
                </a:cubicBezTo>
                <a:cubicBezTo>
                  <a:pt x="15991" y="21600"/>
                  <a:pt x="15991" y="21600"/>
                  <a:pt x="15991" y="21600"/>
                </a:cubicBezTo>
                <a:cubicBezTo>
                  <a:pt x="15514" y="21600"/>
                  <a:pt x="15156" y="21223"/>
                  <a:pt x="15156" y="20721"/>
                </a:cubicBezTo>
                <a:cubicBezTo>
                  <a:pt x="15156" y="20721"/>
                  <a:pt x="15156" y="20721"/>
                  <a:pt x="15156" y="20721"/>
                </a:cubicBezTo>
                <a:cubicBezTo>
                  <a:pt x="15156" y="879"/>
                  <a:pt x="15156" y="879"/>
                  <a:pt x="15156" y="879"/>
                </a:cubicBezTo>
                <a:cubicBezTo>
                  <a:pt x="15156" y="377"/>
                  <a:pt x="15514" y="0"/>
                  <a:pt x="15991" y="0"/>
                </a:cubicBezTo>
                <a:close/>
                <a:moveTo>
                  <a:pt x="16827" y="12433"/>
                </a:moveTo>
                <a:cubicBezTo>
                  <a:pt x="16827" y="12433"/>
                  <a:pt x="16827" y="12433"/>
                  <a:pt x="16827" y="12433"/>
                </a:cubicBezTo>
                <a:cubicBezTo>
                  <a:pt x="19929" y="12433"/>
                  <a:pt x="19929" y="12433"/>
                  <a:pt x="19929" y="12433"/>
                </a:cubicBezTo>
                <a:cubicBezTo>
                  <a:pt x="19929" y="5400"/>
                  <a:pt x="19929" y="5400"/>
                  <a:pt x="19929" y="5400"/>
                </a:cubicBezTo>
                <a:cubicBezTo>
                  <a:pt x="16827" y="5400"/>
                  <a:pt x="16827" y="5400"/>
                  <a:pt x="16827" y="5400"/>
                </a:cubicBezTo>
                <a:cubicBezTo>
                  <a:pt x="16827" y="12433"/>
                  <a:pt x="16827" y="12433"/>
                  <a:pt x="16827" y="12433"/>
                </a:cubicBezTo>
                <a:close/>
                <a:moveTo>
                  <a:pt x="19929" y="13437"/>
                </a:moveTo>
                <a:cubicBezTo>
                  <a:pt x="19929" y="13437"/>
                  <a:pt x="19929" y="13437"/>
                  <a:pt x="19929" y="13437"/>
                </a:cubicBezTo>
                <a:cubicBezTo>
                  <a:pt x="16827" y="13437"/>
                  <a:pt x="16827" y="13437"/>
                  <a:pt x="16827" y="13437"/>
                </a:cubicBezTo>
                <a:cubicBezTo>
                  <a:pt x="16827" y="19842"/>
                  <a:pt x="16827" y="19842"/>
                  <a:pt x="16827" y="19842"/>
                </a:cubicBezTo>
                <a:cubicBezTo>
                  <a:pt x="19929" y="19842"/>
                  <a:pt x="19929" y="19842"/>
                  <a:pt x="19929" y="19842"/>
                </a:cubicBezTo>
                <a:cubicBezTo>
                  <a:pt x="19929" y="13437"/>
                  <a:pt x="19929" y="13437"/>
                  <a:pt x="19929" y="13437"/>
                </a:cubicBezTo>
                <a:close/>
                <a:moveTo>
                  <a:pt x="19929" y="1758"/>
                </a:moveTo>
                <a:cubicBezTo>
                  <a:pt x="19929" y="1758"/>
                  <a:pt x="19929" y="1758"/>
                  <a:pt x="19929" y="1758"/>
                </a:cubicBezTo>
                <a:cubicBezTo>
                  <a:pt x="16827" y="1758"/>
                  <a:pt x="16827" y="1758"/>
                  <a:pt x="16827" y="1758"/>
                </a:cubicBezTo>
                <a:cubicBezTo>
                  <a:pt x="16827" y="4395"/>
                  <a:pt x="16827" y="4395"/>
                  <a:pt x="16827" y="4395"/>
                </a:cubicBezTo>
                <a:cubicBezTo>
                  <a:pt x="19929" y="4395"/>
                  <a:pt x="19929" y="4395"/>
                  <a:pt x="19929" y="4395"/>
                </a:cubicBezTo>
                <a:cubicBezTo>
                  <a:pt x="19929" y="1758"/>
                  <a:pt x="19929" y="1758"/>
                  <a:pt x="19929" y="1758"/>
                </a:cubicBezTo>
                <a:close/>
                <a:moveTo>
                  <a:pt x="8354" y="0"/>
                </a:moveTo>
                <a:cubicBezTo>
                  <a:pt x="8354" y="0"/>
                  <a:pt x="8354" y="0"/>
                  <a:pt x="8354" y="0"/>
                </a:cubicBezTo>
                <a:cubicBezTo>
                  <a:pt x="8354" y="0"/>
                  <a:pt x="8354" y="0"/>
                  <a:pt x="8354" y="0"/>
                </a:cubicBezTo>
                <a:cubicBezTo>
                  <a:pt x="13127" y="0"/>
                  <a:pt x="13127" y="0"/>
                  <a:pt x="13127" y="0"/>
                </a:cubicBezTo>
                <a:cubicBezTo>
                  <a:pt x="13604" y="0"/>
                  <a:pt x="13962" y="377"/>
                  <a:pt x="13962" y="879"/>
                </a:cubicBezTo>
                <a:cubicBezTo>
                  <a:pt x="13962" y="879"/>
                  <a:pt x="13962" y="879"/>
                  <a:pt x="13962" y="879"/>
                </a:cubicBezTo>
                <a:cubicBezTo>
                  <a:pt x="13962" y="20721"/>
                  <a:pt x="13962" y="20721"/>
                  <a:pt x="13962" y="20721"/>
                </a:cubicBezTo>
                <a:cubicBezTo>
                  <a:pt x="13962" y="21223"/>
                  <a:pt x="13604" y="21600"/>
                  <a:pt x="13127" y="21600"/>
                </a:cubicBezTo>
                <a:cubicBezTo>
                  <a:pt x="13127" y="21600"/>
                  <a:pt x="13127" y="21600"/>
                  <a:pt x="13127" y="21600"/>
                </a:cubicBezTo>
                <a:cubicBezTo>
                  <a:pt x="8354" y="21600"/>
                  <a:pt x="8354" y="21600"/>
                  <a:pt x="8354" y="21600"/>
                </a:cubicBezTo>
                <a:cubicBezTo>
                  <a:pt x="7876" y="21600"/>
                  <a:pt x="7518" y="21223"/>
                  <a:pt x="7518" y="20721"/>
                </a:cubicBezTo>
                <a:cubicBezTo>
                  <a:pt x="7518" y="20721"/>
                  <a:pt x="7518" y="20721"/>
                  <a:pt x="7518" y="20721"/>
                </a:cubicBezTo>
                <a:cubicBezTo>
                  <a:pt x="7518" y="879"/>
                  <a:pt x="7518" y="879"/>
                  <a:pt x="7518" y="879"/>
                </a:cubicBezTo>
                <a:cubicBezTo>
                  <a:pt x="7518" y="377"/>
                  <a:pt x="7876" y="0"/>
                  <a:pt x="8354" y="0"/>
                </a:cubicBezTo>
                <a:close/>
                <a:moveTo>
                  <a:pt x="12292" y="1758"/>
                </a:moveTo>
                <a:cubicBezTo>
                  <a:pt x="12292" y="1758"/>
                  <a:pt x="12292" y="1758"/>
                  <a:pt x="12292" y="1758"/>
                </a:cubicBezTo>
                <a:cubicBezTo>
                  <a:pt x="9189" y="1758"/>
                  <a:pt x="9189" y="1758"/>
                  <a:pt x="9189" y="1758"/>
                </a:cubicBezTo>
                <a:cubicBezTo>
                  <a:pt x="9189" y="4395"/>
                  <a:pt x="9189" y="4395"/>
                  <a:pt x="9189" y="4395"/>
                </a:cubicBezTo>
                <a:cubicBezTo>
                  <a:pt x="12292" y="4395"/>
                  <a:pt x="12292" y="4395"/>
                  <a:pt x="12292" y="4395"/>
                </a:cubicBezTo>
                <a:cubicBezTo>
                  <a:pt x="12292" y="1758"/>
                  <a:pt x="12292" y="1758"/>
                  <a:pt x="12292" y="1758"/>
                </a:cubicBezTo>
                <a:close/>
                <a:moveTo>
                  <a:pt x="9189" y="5400"/>
                </a:moveTo>
                <a:cubicBezTo>
                  <a:pt x="9189" y="5400"/>
                  <a:pt x="9189" y="5400"/>
                  <a:pt x="9189" y="5400"/>
                </a:cubicBezTo>
                <a:cubicBezTo>
                  <a:pt x="9189" y="16451"/>
                  <a:pt x="9189" y="16451"/>
                  <a:pt x="9189" y="16451"/>
                </a:cubicBezTo>
                <a:cubicBezTo>
                  <a:pt x="12292" y="16451"/>
                  <a:pt x="12292" y="16451"/>
                  <a:pt x="12292" y="16451"/>
                </a:cubicBezTo>
                <a:cubicBezTo>
                  <a:pt x="12292" y="5400"/>
                  <a:pt x="12292" y="5400"/>
                  <a:pt x="12292" y="5400"/>
                </a:cubicBezTo>
                <a:cubicBezTo>
                  <a:pt x="9189" y="5400"/>
                  <a:pt x="9189" y="5400"/>
                  <a:pt x="9189" y="5400"/>
                </a:cubicBezTo>
                <a:close/>
                <a:moveTo>
                  <a:pt x="9189" y="17581"/>
                </a:moveTo>
                <a:cubicBezTo>
                  <a:pt x="9189" y="17581"/>
                  <a:pt x="9189" y="17581"/>
                  <a:pt x="9189" y="17581"/>
                </a:cubicBezTo>
                <a:cubicBezTo>
                  <a:pt x="9189" y="19842"/>
                  <a:pt x="9189" y="19842"/>
                  <a:pt x="9189" y="19842"/>
                </a:cubicBezTo>
                <a:cubicBezTo>
                  <a:pt x="12292" y="19842"/>
                  <a:pt x="12292" y="19842"/>
                  <a:pt x="12292" y="19842"/>
                </a:cubicBezTo>
                <a:cubicBezTo>
                  <a:pt x="12292" y="17581"/>
                  <a:pt x="12292" y="17581"/>
                  <a:pt x="12292" y="17581"/>
                </a:cubicBezTo>
                <a:cubicBezTo>
                  <a:pt x="9189" y="17581"/>
                  <a:pt x="9189" y="17581"/>
                  <a:pt x="9189" y="17581"/>
                </a:cubicBezTo>
                <a:close/>
                <a:moveTo>
                  <a:pt x="835" y="0"/>
                </a:moveTo>
                <a:cubicBezTo>
                  <a:pt x="835" y="0"/>
                  <a:pt x="835" y="0"/>
                  <a:pt x="835" y="0"/>
                </a:cubicBezTo>
                <a:cubicBezTo>
                  <a:pt x="835" y="0"/>
                  <a:pt x="835" y="0"/>
                  <a:pt x="835" y="0"/>
                </a:cubicBezTo>
                <a:cubicBezTo>
                  <a:pt x="5609" y="0"/>
                  <a:pt x="5609" y="0"/>
                  <a:pt x="5609" y="0"/>
                </a:cubicBezTo>
                <a:cubicBezTo>
                  <a:pt x="6086" y="0"/>
                  <a:pt x="6444" y="377"/>
                  <a:pt x="6444" y="879"/>
                </a:cubicBezTo>
                <a:cubicBezTo>
                  <a:pt x="6444" y="879"/>
                  <a:pt x="6444" y="879"/>
                  <a:pt x="6444" y="879"/>
                </a:cubicBezTo>
                <a:cubicBezTo>
                  <a:pt x="6444" y="20721"/>
                  <a:pt x="6444" y="20721"/>
                  <a:pt x="6444" y="20721"/>
                </a:cubicBezTo>
                <a:cubicBezTo>
                  <a:pt x="6444" y="21223"/>
                  <a:pt x="6086" y="21600"/>
                  <a:pt x="5609" y="21600"/>
                </a:cubicBezTo>
                <a:cubicBezTo>
                  <a:pt x="5609" y="21600"/>
                  <a:pt x="5609" y="21600"/>
                  <a:pt x="5609" y="21600"/>
                </a:cubicBezTo>
                <a:cubicBezTo>
                  <a:pt x="835" y="21600"/>
                  <a:pt x="835" y="21600"/>
                  <a:pt x="835" y="21600"/>
                </a:cubicBezTo>
                <a:cubicBezTo>
                  <a:pt x="358" y="21600"/>
                  <a:pt x="0" y="21223"/>
                  <a:pt x="0" y="20721"/>
                </a:cubicBezTo>
                <a:cubicBezTo>
                  <a:pt x="0" y="20721"/>
                  <a:pt x="0" y="20721"/>
                  <a:pt x="0" y="20721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377"/>
                  <a:pt x="358" y="0"/>
                  <a:pt x="835" y="0"/>
                </a:cubicBezTo>
                <a:close/>
                <a:moveTo>
                  <a:pt x="4773" y="1758"/>
                </a:moveTo>
                <a:cubicBezTo>
                  <a:pt x="4773" y="1758"/>
                  <a:pt x="4773" y="1758"/>
                  <a:pt x="4773" y="1758"/>
                </a:cubicBezTo>
                <a:cubicBezTo>
                  <a:pt x="1671" y="1758"/>
                  <a:pt x="1671" y="1758"/>
                  <a:pt x="1671" y="1758"/>
                </a:cubicBezTo>
                <a:cubicBezTo>
                  <a:pt x="1671" y="8163"/>
                  <a:pt x="1671" y="8163"/>
                  <a:pt x="1671" y="8163"/>
                </a:cubicBezTo>
                <a:cubicBezTo>
                  <a:pt x="4773" y="8163"/>
                  <a:pt x="4773" y="8163"/>
                  <a:pt x="4773" y="8163"/>
                </a:cubicBezTo>
                <a:cubicBezTo>
                  <a:pt x="4773" y="1758"/>
                  <a:pt x="4773" y="1758"/>
                  <a:pt x="4773" y="1758"/>
                </a:cubicBezTo>
                <a:close/>
                <a:moveTo>
                  <a:pt x="1671" y="9167"/>
                </a:moveTo>
                <a:cubicBezTo>
                  <a:pt x="1671" y="9167"/>
                  <a:pt x="1671" y="9167"/>
                  <a:pt x="1671" y="9167"/>
                </a:cubicBezTo>
                <a:cubicBezTo>
                  <a:pt x="1671" y="13312"/>
                  <a:pt x="1671" y="13312"/>
                  <a:pt x="1671" y="13312"/>
                </a:cubicBezTo>
                <a:cubicBezTo>
                  <a:pt x="4773" y="13312"/>
                  <a:pt x="4773" y="13312"/>
                  <a:pt x="4773" y="13312"/>
                </a:cubicBezTo>
                <a:cubicBezTo>
                  <a:pt x="4773" y="9167"/>
                  <a:pt x="4773" y="9167"/>
                  <a:pt x="4773" y="9167"/>
                </a:cubicBezTo>
                <a:cubicBezTo>
                  <a:pt x="1671" y="9167"/>
                  <a:pt x="1671" y="9167"/>
                  <a:pt x="1671" y="9167"/>
                </a:cubicBezTo>
                <a:close/>
                <a:moveTo>
                  <a:pt x="1671" y="14442"/>
                </a:moveTo>
                <a:cubicBezTo>
                  <a:pt x="1671" y="14442"/>
                  <a:pt x="1671" y="14442"/>
                  <a:pt x="1671" y="14442"/>
                </a:cubicBezTo>
                <a:cubicBezTo>
                  <a:pt x="1671" y="19842"/>
                  <a:pt x="1671" y="19842"/>
                  <a:pt x="1671" y="19842"/>
                </a:cubicBezTo>
                <a:cubicBezTo>
                  <a:pt x="4773" y="19842"/>
                  <a:pt x="4773" y="19842"/>
                  <a:pt x="4773" y="19842"/>
                </a:cubicBezTo>
                <a:cubicBezTo>
                  <a:pt x="4773" y="14442"/>
                  <a:pt x="4773" y="14442"/>
                  <a:pt x="4773" y="14442"/>
                </a:cubicBezTo>
                <a:cubicBezTo>
                  <a:pt x="1671" y="14442"/>
                  <a:pt x="1671" y="14442"/>
                  <a:pt x="1671" y="1444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tIns="68579" bIns="6857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53101F9-CFE8-5C6A-41AE-35AF6055A4AB}"/>
              </a:ext>
            </a:extLst>
          </p:cNvPr>
          <p:cNvSpPr txBox="1"/>
          <p:nvPr/>
        </p:nvSpPr>
        <p:spPr>
          <a:xfrm>
            <a:off x="1" y="2732116"/>
            <a:ext cx="9143999" cy="19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2013</a:t>
            </a:r>
            <a:r>
              <a:rPr lang="zh-CN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日至</a:t>
            </a:r>
            <a:r>
              <a:rPr lang="en-US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中共十八届三中全会召开，会议通过了《中共中央关于全面深化改革若干重大问题的决定》，《决定》提出，“必须完善立法、明确事权、改革税制、稳定税负、透明预算、提高效率，建立现代财政制度，发挥中央和地方两个积极性。”</a:t>
            </a:r>
            <a:endParaRPr lang="en-US" altLang="zh-CN" sz="2100" b="1" cap="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820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6AD48-6B88-33A6-BCEB-DF94F9F4B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4E6202-C641-4FA3-FB33-F213C25ED0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r="420" b="13921"/>
          <a:stretch/>
        </p:blipFill>
        <p:spPr>
          <a:xfrm>
            <a:off x="0" y="1852580"/>
            <a:ext cx="9144000" cy="414817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934FCE4-109B-96A9-1A22-E0D07B397E5C}"/>
              </a:ext>
            </a:extLst>
          </p:cNvPr>
          <p:cNvSpPr/>
          <p:nvPr/>
        </p:nvSpPr>
        <p:spPr bwMode="auto">
          <a:xfrm>
            <a:off x="0" y="2674408"/>
            <a:ext cx="9144001" cy="2123087"/>
          </a:xfrm>
          <a:prstGeom prst="rect">
            <a:avLst/>
          </a:prstGeom>
          <a:solidFill>
            <a:schemeClr val="tx1">
              <a:lumMod val="85000"/>
              <a:lumOff val="15000"/>
              <a:alpha val="5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endParaRPr lang="zh-CN" altLang="en-US" sz="1350" dirty="0">
              <a:latin typeface="Calibri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6717067-A1C6-66F9-C732-11544E5C6B60}"/>
              </a:ext>
            </a:extLst>
          </p:cNvPr>
          <p:cNvSpPr txBox="1"/>
          <p:nvPr/>
        </p:nvSpPr>
        <p:spPr>
          <a:xfrm>
            <a:off x="1371475" y="188640"/>
            <a:ext cx="45757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近十年间的宏观税负论调</a:t>
            </a:r>
            <a:endParaRPr lang="en-US" altLang="zh-CN" sz="3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9B1519C-DCA5-A9AF-5961-01DC7521B016}"/>
              </a:ext>
            </a:extLst>
          </p:cNvPr>
          <p:cNvGrpSpPr/>
          <p:nvPr/>
        </p:nvGrpSpPr>
        <p:grpSpPr>
          <a:xfrm>
            <a:off x="7527" y="233544"/>
            <a:ext cx="1014994" cy="398270"/>
            <a:chOff x="-7656" y="383345"/>
            <a:chExt cx="1353399" cy="531056"/>
          </a:xfrm>
          <a:solidFill>
            <a:schemeClr val="tx2">
              <a:lumMod val="75000"/>
            </a:schemeClr>
          </a:solidFill>
        </p:grpSpPr>
        <p:sp>
          <p:nvSpPr>
            <p:cNvPr id="10" name="任意多边形 10">
              <a:extLst>
                <a:ext uri="{FF2B5EF4-FFF2-40B4-BE49-F238E27FC236}">
                  <a16:creationId xmlns:a16="http://schemas.microsoft.com/office/drawing/2014/main" id="{F8BD9E65-7C35-BA8A-3C6D-18E972772E49}"/>
                </a:ext>
              </a:extLst>
            </p:cNvPr>
            <p:cNvSpPr/>
            <p:nvPr/>
          </p:nvSpPr>
          <p:spPr>
            <a:xfrm>
              <a:off x="-7656" y="383345"/>
              <a:ext cx="1061486" cy="531056"/>
            </a:xfrm>
            <a:custGeom>
              <a:avLst/>
              <a:gdLst>
                <a:gd name="connsiteX0" fmla="*/ 1736 w 1061486"/>
                <a:gd name="connsiteY0" fmla="*/ 0 h 531056"/>
                <a:gd name="connsiteX1" fmla="*/ 1061486 w 1061486"/>
                <a:gd name="connsiteY1" fmla="*/ 0 h 531056"/>
                <a:gd name="connsiteX2" fmla="*/ 714467 w 1061486"/>
                <a:gd name="connsiteY2" fmla="*/ 531056 h 531056"/>
                <a:gd name="connsiteX3" fmla="*/ 0 w 1061486"/>
                <a:gd name="connsiteY3" fmla="*/ 531056 h 531056"/>
                <a:gd name="connsiteX4" fmla="*/ 0 w 1061486"/>
                <a:gd name="connsiteY4" fmla="*/ 2657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486" h="531056">
                  <a:moveTo>
                    <a:pt x="1736" y="0"/>
                  </a:moveTo>
                  <a:lnTo>
                    <a:pt x="1061486" y="0"/>
                  </a:lnTo>
                  <a:lnTo>
                    <a:pt x="714467" y="531056"/>
                  </a:lnTo>
                  <a:lnTo>
                    <a:pt x="0" y="531056"/>
                  </a:lnTo>
                  <a:lnTo>
                    <a:pt x="0" y="265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任意多边形 11">
              <a:extLst>
                <a:ext uri="{FF2B5EF4-FFF2-40B4-BE49-F238E27FC236}">
                  <a16:creationId xmlns:a16="http://schemas.microsoft.com/office/drawing/2014/main" id="{88B2F9DD-375D-3BEF-0FE6-6849DEEB07C5}"/>
                </a:ext>
              </a:extLst>
            </p:cNvPr>
            <p:cNvSpPr/>
            <p:nvPr/>
          </p:nvSpPr>
          <p:spPr>
            <a:xfrm>
              <a:off x="761917" y="383345"/>
              <a:ext cx="583826" cy="531056"/>
            </a:xfrm>
            <a:custGeom>
              <a:avLst/>
              <a:gdLst>
                <a:gd name="connsiteX0" fmla="*/ 347019 w 583826"/>
                <a:gd name="connsiteY0" fmla="*/ 0 h 531056"/>
                <a:gd name="connsiteX1" fmla="*/ 583826 w 583826"/>
                <a:gd name="connsiteY1" fmla="*/ 0 h 531056"/>
                <a:gd name="connsiteX2" fmla="*/ 236807 w 583826"/>
                <a:gd name="connsiteY2" fmla="*/ 531056 h 531056"/>
                <a:gd name="connsiteX3" fmla="*/ 0 w 583826"/>
                <a:gd name="connsiteY3" fmla="*/ 531056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26" h="531056">
                  <a:moveTo>
                    <a:pt x="347019" y="0"/>
                  </a:moveTo>
                  <a:lnTo>
                    <a:pt x="583826" y="0"/>
                  </a:lnTo>
                  <a:lnTo>
                    <a:pt x="236807" y="531056"/>
                  </a:lnTo>
                  <a:lnTo>
                    <a:pt x="0" y="531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12" name="Freeform 328">
            <a:extLst>
              <a:ext uri="{FF2B5EF4-FFF2-40B4-BE49-F238E27FC236}">
                <a16:creationId xmlns:a16="http://schemas.microsoft.com/office/drawing/2014/main" id="{E6451D71-1665-CEDF-E2FB-DE65827650D3}"/>
              </a:ext>
            </a:extLst>
          </p:cNvPr>
          <p:cNvSpPr/>
          <p:nvPr/>
        </p:nvSpPr>
        <p:spPr>
          <a:xfrm>
            <a:off x="5967431" y="250135"/>
            <a:ext cx="322703" cy="450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65" y="11949"/>
                </a:moveTo>
                <a:cubicBezTo>
                  <a:pt x="4725" y="11949"/>
                  <a:pt x="4320" y="12294"/>
                  <a:pt x="4320" y="12753"/>
                </a:cubicBezTo>
                <a:cubicBezTo>
                  <a:pt x="4320" y="13213"/>
                  <a:pt x="4725" y="13557"/>
                  <a:pt x="5265" y="13557"/>
                </a:cubicBezTo>
                <a:cubicBezTo>
                  <a:pt x="5805" y="13557"/>
                  <a:pt x="6210" y="13213"/>
                  <a:pt x="6210" y="12753"/>
                </a:cubicBezTo>
                <a:cubicBezTo>
                  <a:pt x="6210" y="12294"/>
                  <a:pt x="5805" y="11949"/>
                  <a:pt x="5265" y="11949"/>
                </a:cubicBezTo>
                <a:close/>
                <a:moveTo>
                  <a:pt x="5265" y="15396"/>
                </a:moveTo>
                <a:cubicBezTo>
                  <a:pt x="5265" y="15396"/>
                  <a:pt x="5265" y="15396"/>
                  <a:pt x="5265" y="15396"/>
                </a:cubicBezTo>
                <a:cubicBezTo>
                  <a:pt x="4725" y="15396"/>
                  <a:pt x="4320" y="15740"/>
                  <a:pt x="4320" y="16200"/>
                </a:cubicBezTo>
                <a:cubicBezTo>
                  <a:pt x="4320" y="16660"/>
                  <a:pt x="4725" y="17004"/>
                  <a:pt x="5265" y="17004"/>
                </a:cubicBezTo>
                <a:cubicBezTo>
                  <a:pt x="5805" y="17004"/>
                  <a:pt x="6210" y="16660"/>
                  <a:pt x="6210" y="16200"/>
                </a:cubicBezTo>
                <a:cubicBezTo>
                  <a:pt x="6210" y="15740"/>
                  <a:pt x="5805" y="15396"/>
                  <a:pt x="5265" y="15396"/>
                </a:cubicBezTo>
                <a:close/>
                <a:moveTo>
                  <a:pt x="5265" y="8502"/>
                </a:moveTo>
                <a:cubicBezTo>
                  <a:pt x="5265" y="8502"/>
                  <a:pt x="5265" y="8502"/>
                  <a:pt x="5265" y="8502"/>
                </a:cubicBezTo>
                <a:cubicBezTo>
                  <a:pt x="4725" y="8502"/>
                  <a:pt x="4320" y="8847"/>
                  <a:pt x="4320" y="9306"/>
                </a:cubicBezTo>
                <a:cubicBezTo>
                  <a:pt x="4320" y="9766"/>
                  <a:pt x="4725" y="10111"/>
                  <a:pt x="5265" y="10111"/>
                </a:cubicBezTo>
                <a:cubicBezTo>
                  <a:pt x="5805" y="10111"/>
                  <a:pt x="6210" y="9766"/>
                  <a:pt x="6210" y="9306"/>
                </a:cubicBezTo>
                <a:cubicBezTo>
                  <a:pt x="6210" y="8847"/>
                  <a:pt x="5805" y="8502"/>
                  <a:pt x="5265" y="8502"/>
                </a:cubicBezTo>
                <a:close/>
                <a:moveTo>
                  <a:pt x="16335" y="8847"/>
                </a:moveTo>
                <a:cubicBezTo>
                  <a:pt x="16335" y="8847"/>
                  <a:pt x="16335" y="8847"/>
                  <a:pt x="16335" y="8847"/>
                </a:cubicBezTo>
                <a:cubicBezTo>
                  <a:pt x="8100" y="8847"/>
                  <a:pt x="8100" y="8847"/>
                  <a:pt x="8100" y="8847"/>
                </a:cubicBezTo>
                <a:cubicBezTo>
                  <a:pt x="7830" y="8847"/>
                  <a:pt x="7560" y="9077"/>
                  <a:pt x="7560" y="9306"/>
                </a:cubicBezTo>
                <a:cubicBezTo>
                  <a:pt x="7560" y="9651"/>
                  <a:pt x="7830" y="9881"/>
                  <a:pt x="8100" y="9881"/>
                </a:cubicBezTo>
                <a:cubicBezTo>
                  <a:pt x="16335" y="9881"/>
                  <a:pt x="16335" y="9881"/>
                  <a:pt x="16335" y="9881"/>
                </a:cubicBezTo>
                <a:cubicBezTo>
                  <a:pt x="16740" y="9881"/>
                  <a:pt x="17010" y="9651"/>
                  <a:pt x="17010" y="9306"/>
                </a:cubicBezTo>
                <a:cubicBezTo>
                  <a:pt x="17010" y="9077"/>
                  <a:pt x="16740" y="8847"/>
                  <a:pt x="16335" y="8847"/>
                </a:cubicBezTo>
                <a:close/>
                <a:moveTo>
                  <a:pt x="20655" y="3447"/>
                </a:moveTo>
                <a:cubicBezTo>
                  <a:pt x="20655" y="3447"/>
                  <a:pt x="20655" y="3447"/>
                  <a:pt x="20655" y="3447"/>
                </a:cubicBezTo>
                <a:cubicBezTo>
                  <a:pt x="18090" y="3447"/>
                  <a:pt x="18090" y="3447"/>
                  <a:pt x="18090" y="3447"/>
                </a:cubicBezTo>
                <a:cubicBezTo>
                  <a:pt x="18090" y="2987"/>
                  <a:pt x="18090" y="2987"/>
                  <a:pt x="18090" y="2987"/>
                </a:cubicBezTo>
                <a:cubicBezTo>
                  <a:pt x="18090" y="2757"/>
                  <a:pt x="17820" y="2528"/>
                  <a:pt x="17550" y="2528"/>
                </a:cubicBezTo>
                <a:cubicBezTo>
                  <a:pt x="14445" y="2528"/>
                  <a:pt x="14445" y="2528"/>
                  <a:pt x="14445" y="2528"/>
                </a:cubicBezTo>
                <a:cubicBezTo>
                  <a:pt x="14310" y="1953"/>
                  <a:pt x="13905" y="1379"/>
                  <a:pt x="13500" y="1034"/>
                </a:cubicBezTo>
                <a:cubicBezTo>
                  <a:pt x="12825" y="460"/>
                  <a:pt x="11880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9855" y="0"/>
                  <a:pt x="8910" y="460"/>
                  <a:pt x="8235" y="1034"/>
                </a:cubicBezTo>
                <a:cubicBezTo>
                  <a:pt x="7695" y="1379"/>
                  <a:pt x="7425" y="1953"/>
                  <a:pt x="7155" y="2528"/>
                </a:cubicBezTo>
                <a:cubicBezTo>
                  <a:pt x="4185" y="2528"/>
                  <a:pt x="4185" y="2528"/>
                  <a:pt x="4185" y="2528"/>
                </a:cubicBezTo>
                <a:cubicBezTo>
                  <a:pt x="3780" y="2528"/>
                  <a:pt x="3645" y="2757"/>
                  <a:pt x="3645" y="2987"/>
                </a:cubicBezTo>
                <a:cubicBezTo>
                  <a:pt x="3645" y="3447"/>
                  <a:pt x="3645" y="3447"/>
                  <a:pt x="3645" y="3447"/>
                </a:cubicBezTo>
                <a:cubicBezTo>
                  <a:pt x="945" y="3447"/>
                  <a:pt x="945" y="3447"/>
                  <a:pt x="945" y="3447"/>
                </a:cubicBezTo>
                <a:cubicBezTo>
                  <a:pt x="405" y="3447"/>
                  <a:pt x="0" y="3791"/>
                  <a:pt x="0" y="4251"/>
                </a:cubicBezTo>
                <a:cubicBezTo>
                  <a:pt x="0" y="20796"/>
                  <a:pt x="0" y="20796"/>
                  <a:pt x="0" y="20796"/>
                </a:cubicBezTo>
                <a:cubicBezTo>
                  <a:pt x="0" y="21255"/>
                  <a:pt x="405" y="21600"/>
                  <a:pt x="945" y="21600"/>
                </a:cubicBezTo>
                <a:cubicBezTo>
                  <a:pt x="20655" y="21600"/>
                  <a:pt x="20655" y="21600"/>
                  <a:pt x="20655" y="21600"/>
                </a:cubicBezTo>
                <a:cubicBezTo>
                  <a:pt x="21195" y="21600"/>
                  <a:pt x="21600" y="21255"/>
                  <a:pt x="21600" y="20796"/>
                </a:cubicBezTo>
                <a:cubicBezTo>
                  <a:pt x="21600" y="4251"/>
                  <a:pt x="21600" y="4251"/>
                  <a:pt x="21600" y="4251"/>
                </a:cubicBezTo>
                <a:cubicBezTo>
                  <a:pt x="21600" y="3791"/>
                  <a:pt x="21195" y="3447"/>
                  <a:pt x="20655" y="3447"/>
                </a:cubicBezTo>
                <a:close/>
                <a:moveTo>
                  <a:pt x="9045" y="1723"/>
                </a:moveTo>
                <a:cubicBezTo>
                  <a:pt x="9045" y="1723"/>
                  <a:pt x="9045" y="1723"/>
                  <a:pt x="9045" y="1723"/>
                </a:cubicBezTo>
                <a:cubicBezTo>
                  <a:pt x="9450" y="1264"/>
                  <a:pt x="10125" y="1034"/>
                  <a:pt x="10800" y="1034"/>
                </a:cubicBezTo>
                <a:cubicBezTo>
                  <a:pt x="10800" y="1034"/>
                  <a:pt x="10800" y="1034"/>
                  <a:pt x="10800" y="1034"/>
                </a:cubicBezTo>
                <a:cubicBezTo>
                  <a:pt x="11610" y="1034"/>
                  <a:pt x="12150" y="1264"/>
                  <a:pt x="12690" y="1723"/>
                </a:cubicBezTo>
                <a:cubicBezTo>
                  <a:pt x="12960" y="1953"/>
                  <a:pt x="13095" y="2183"/>
                  <a:pt x="13230" y="2528"/>
                </a:cubicBezTo>
                <a:cubicBezTo>
                  <a:pt x="8370" y="2528"/>
                  <a:pt x="8370" y="2528"/>
                  <a:pt x="8370" y="2528"/>
                </a:cubicBezTo>
                <a:cubicBezTo>
                  <a:pt x="8505" y="2183"/>
                  <a:pt x="8775" y="1953"/>
                  <a:pt x="9045" y="1723"/>
                </a:cubicBezTo>
                <a:close/>
                <a:moveTo>
                  <a:pt x="4725" y="3447"/>
                </a:moveTo>
                <a:cubicBezTo>
                  <a:pt x="4725" y="3447"/>
                  <a:pt x="4725" y="3447"/>
                  <a:pt x="4725" y="3447"/>
                </a:cubicBezTo>
                <a:cubicBezTo>
                  <a:pt x="17010" y="3447"/>
                  <a:pt x="17010" y="3447"/>
                  <a:pt x="17010" y="3447"/>
                </a:cubicBezTo>
                <a:cubicBezTo>
                  <a:pt x="17010" y="4940"/>
                  <a:pt x="17010" y="4940"/>
                  <a:pt x="17010" y="4940"/>
                </a:cubicBezTo>
                <a:cubicBezTo>
                  <a:pt x="4725" y="4940"/>
                  <a:pt x="4725" y="4940"/>
                  <a:pt x="4725" y="4940"/>
                </a:cubicBezTo>
                <a:cubicBezTo>
                  <a:pt x="4725" y="3447"/>
                  <a:pt x="4725" y="3447"/>
                  <a:pt x="4725" y="3447"/>
                </a:cubicBezTo>
                <a:close/>
                <a:moveTo>
                  <a:pt x="19710" y="19991"/>
                </a:moveTo>
                <a:cubicBezTo>
                  <a:pt x="19710" y="19991"/>
                  <a:pt x="19710" y="19991"/>
                  <a:pt x="19710" y="19991"/>
                </a:cubicBezTo>
                <a:cubicBezTo>
                  <a:pt x="1890" y="19991"/>
                  <a:pt x="1890" y="19991"/>
                  <a:pt x="1890" y="19991"/>
                </a:cubicBezTo>
                <a:cubicBezTo>
                  <a:pt x="1890" y="5055"/>
                  <a:pt x="1890" y="5055"/>
                  <a:pt x="1890" y="5055"/>
                </a:cubicBezTo>
                <a:cubicBezTo>
                  <a:pt x="3645" y="5055"/>
                  <a:pt x="3645" y="5055"/>
                  <a:pt x="3645" y="5055"/>
                </a:cubicBezTo>
                <a:cubicBezTo>
                  <a:pt x="3645" y="5515"/>
                  <a:pt x="3645" y="5515"/>
                  <a:pt x="3645" y="5515"/>
                </a:cubicBezTo>
                <a:cubicBezTo>
                  <a:pt x="3645" y="5745"/>
                  <a:pt x="3780" y="5974"/>
                  <a:pt x="4185" y="5974"/>
                </a:cubicBezTo>
                <a:cubicBezTo>
                  <a:pt x="17550" y="5974"/>
                  <a:pt x="17550" y="5974"/>
                  <a:pt x="17550" y="5974"/>
                </a:cubicBezTo>
                <a:cubicBezTo>
                  <a:pt x="17820" y="5974"/>
                  <a:pt x="18090" y="5745"/>
                  <a:pt x="18090" y="5515"/>
                </a:cubicBezTo>
                <a:cubicBezTo>
                  <a:pt x="18090" y="5055"/>
                  <a:pt x="18090" y="5055"/>
                  <a:pt x="18090" y="5055"/>
                </a:cubicBezTo>
                <a:cubicBezTo>
                  <a:pt x="19710" y="5055"/>
                  <a:pt x="19710" y="5055"/>
                  <a:pt x="19710" y="5055"/>
                </a:cubicBezTo>
                <a:cubicBezTo>
                  <a:pt x="19710" y="19991"/>
                  <a:pt x="19710" y="19991"/>
                  <a:pt x="19710" y="19991"/>
                </a:cubicBezTo>
                <a:close/>
                <a:moveTo>
                  <a:pt x="16335" y="15740"/>
                </a:moveTo>
                <a:cubicBezTo>
                  <a:pt x="16335" y="15740"/>
                  <a:pt x="16335" y="15740"/>
                  <a:pt x="16335" y="15740"/>
                </a:cubicBezTo>
                <a:cubicBezTo>
                  <a:pt x="8100" y="15740"/>
                  <a:pt x="8100" y="15740"/>
                  <a:pt x="8100" y="15740"/>
                </a:cubicBezTo>
                <a:cubicBezTo>
                  <a:pt x="7830" y="15740"/>
                  <a:pt x="7560" y="15970"/>
                  <a:pt x="7560" y="16200"/>
                </a:cubicBezTo>
                <a:cubicBezTo>
                  <a:pt x="7560" y="16430"/>
                  <a:pt x="7830" y="16660"/>
                  <a:pt x="8100" y="16660"/>
                </a:cubicBezTo>
                <a:cubicBezTo>
                  <a:pt x="16335" y="16660"/>
                  <a:pt x="16335" y="16660"/>
                  <a:pt x="16335" y="16660"/>
                </a:cubicBezTo>
                <a:cubicBezTo>
                  <a:pt x="16740" y="16660"/>
                  <a:pt x="17010" y="16430"/>
                  <a:pt x="17010" y="16200"/>
                </a:cubicBezTo>
                <a:cubicBezTo>
                  <a:pt x="17010" y="15970"/>
                  <a:pt x="16740" y="15740"/>
                  <a:pt x="16335" y="15740"/>
                </a:cubicBezTo>
                <a:close/>
                <a:moveTo>
                  <a:pt x="16335" y="12294"/>
                </a:moveTo>
                <a:cubicBezTo>
                  <a:pt x="16335" y="12294"/>
                  <a:pt x="16335" y="12294"/>
                  <a:pt x="16335" y="12294"/>
                </a:cubicBezTo>
                <a:cubicBezTo>
                  <a:pt x="8100" y="12294"/>
                  <a:pt x="8100" y="12294"/>
                  <a:pt x="8100" y="12294"/>
                </a:cubicBezTo>
                <a:cubicBezTo>
                  <a:pt x="7830" y="12294"/>
                  <a:pt x="7560" y="12523"/>
                  <a:pt x="7560" y="12753"/>
                </a:cubicBezTo>
                <a:cubicBezTo>
                  <a:pt x="7560" y="12983"/>
                  <a:pt x="7830" y="13213"/>
                  <a:pt x="8100" y="13213"/>
                </a:cubicBezTo>
                <a:cubicBezTo>
                  <a:pt x="16335" y="13213"/>
                  <a:pt x="16335" y="13213"/>
                  <a:pt x="16335" y="13213"/>
                </a:cubicBezTo>
                <a:cubicBezTo>
                  <a:pt x="16740" y="13213"/>
                  <a:pt x="17010" y="12983"/>
                  <a:pt x="17010" y="12753"/>
                </a:cubicBezTo>
                <a:cubicBezTo>
                  <a:pt x="17010" y="12523"/>
                  <a:pt x="16740" y="12294"/>
                  <a:pt x="16335" y="12294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tIns="68579" bIns="6857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3" name="Freeform 354">
            <a:extLst>
              <a:ext uri="{FF2B5EF4-FFF2-40B4-BE49-F238E27FC236}">
                <a16:creationId xmlns:a16="http://schemas.microsoft.com/office/drawing/2014/main" id="{0E0281F1-7672-1649-8314-35ABC27537FB}"/>
              </a:ext>
            </a:extLst>
          </p:cNvPr>
          <p:cNvSpPr/>
          <p:nvPr/>
        </p:nvSpPr>
        <p:spPr>
          <a:xfrm>
            <a:off x="1090518" y="398616"/>
            <a:ext cx="280957" cy="233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91" y="0"/>
                </a:moveTo>
                <a:cubicBezTo>
                  <a:pt x="15991" y="0"/>
                  <a:pt x="15991" y="0"/>
                  <a:pt x="15991" y="0"/>
                </a:cubicBezTo>
                <a:cubicBezTo>
                  <a:pt x="20765" y="0"/>
                  <a:pt x="20765" y="0"/>
                  <a:pt x="20765" y="0"/>
                </a:cubicBezTo>
                <a:cubicBezTo>
                  <a:pt x="21242" y="0"/>
                  <a:pt x="21600" y="377"/>
                  <a:pt x="21600" y="879"/>
                </a:cubicBezTo>
                <a:cubicBezTo>
                  <a:pt x="21600" y="879"/>
                  <a:pt x="21600" y="879"/>
                  <a:pt x="21600" y="879"/>
                </a:cubicBezTo>
                <a:cubicBezTo>
                  <a:pt x="21600" y="20721"/>
                  <a:pt x="21600" y="20721"/>
                  <a:pt x="21600" y="20721"/>
                </a:cubicBezTo>
                <a:cubicBezTo>
                  <a:pt x="21600" y="21223"/>
                  <a:pt x="21242" y="21600"/>
                  <a:pt x="20765" y="21600"/>
                </a:cubicBezTo>
                <a:cubicBezTo>
                  <a:pt x="20765" y="21600"/>
                  <a:pt x="20765" y="21600"/>
                  <a:pt x="20765" y="21600"/>
                </a:cubicBezTo>
                <a:cubicBezTo>
                  <a:pt x="15991" y="21600"/>
                  <a:pt x="15991" y="21600"/>
                  <a:pt x="15991" y="21600"/>
                </a:cubicBezTo>
                <a:cubicBezTo>
                  <a:pt x="15514" y="21600"/>
                  <a:pt x="15156" y="21223"/>
                  <a:pt x="15156" y="20721"/>
                </a:cubicBezTo>
                <a:cubicBezTo>
                  <a:pt x="15156" y="20721"/>
                  <a:pt x="15156" y="20721"/>
                  <a:pt x="15156" y="20721"/>
                </a:cubicBezTo>
                <a:cubicBezTo>
                  <a:pt x="15156" y="879"/>
                  <a:pt x="15156" y="879"/>
                  <a:pt x="15156" y="879"/>
                </a:cubicBezTo>
                <a:cubicBezTo>
                  <a:pt x="15156" y="377"/>
                  <a:pt x="15514" y="0"/>
                  <a:pt x="15991" y="0"/>
                </a:cubicBezTo>
                <a:close/>
                <a:moveTo>
                  <a:pt x="16827" y="12433"/>
                </a:moveTo>
                <a:cubicBezTo>
                  <a:pt x="16827" y="12433"/>
                  <a:pt x="16827" y="12433"/>
                  <a:pt x="16827" y="12433"/>
                </a:cubicBezTo>
                <a:cubicBezTo>
                  <a:pt x="19929" y="12433"/>
                  <a:pt x="19929" y="12433"/>
                  <a:pt x="19929" y="12433"/>
                </a:cubicBezTo>
                <a:cubicBezTo>
                  <a:pt x="19929" y="5400"/>
                  <a:pt x="19929" y="5400"/>
                  <a:pt x="19929" y="5400"/>
                </a:cubicBezTo>
                <a:cubicBezTo>
                  <a:pt x="16827" y="5400"/>
                  <a:pt x="16827" y="5400"/>
                  <a:pt x="16827" y="5400"/>
                </a:cubicBezTo>
                <a:cubicBezTo>
                  <a:pt x="16827" y="12433"/>
                  <a:pt x="16827" y="12433"/>
                  <a:pt x="16827" y="12433"/>
                </a:cubicBezTo>
                <a:close/>
                <a:moveTo>
                  <a:pt x="19929" y="13437"/>
                </a:moveTo>
                <a:cubicBezTo>
                  <a:pt x="19929" y="13437"/>
                  <a:pt x="19929" y="13437"/>
                  <a:pt x="19929" y="13437"/>
                </a:cubicBezTo>
                <a:cubicBezTo>
                  <a:pt x="16827" y="13437"/>
                  <a:pt x="16827" y="13437"/>
                  <a:pt x="16827" y="13437"/>
                </a:cubicBezTo>
                <a:cubicBezTo>
                  <a:pt x="16827" y="19842"/>
                  <a:pt x="16827" y="19842"/>
                  <a:pt x="16827" y="19842"/>
                </a:cubicBezTo>
                <a:cubicBezTo>
                  <a:pt x="19929" y="19842"/>
                  <a:pt x="19929" y="19842"/>
                  <a:pt x="19929" y="19842"/>
                </a:cubicBezTo>
                <a:cubicBezTo>
                  <a:pt x="19929" y="13437"/>
                  <a:pt x="19929" y="13437"/>
                  <a:pt x="19929" y="13437"/>
                </a:cubicBezTo>
                <a:close/>
                <a:moveTo>
                  <a:pt x="19929" y="1758"/>
                </a:moveTo>
                <a:cubicBezTo>
                  <a:pt x="19929" y="1758"/>
                  <a:pt x="19929" y="1758"/>
                  <a:pt x="19929" y="1758"/>
                </a:cubicBezTo>
                <a:cubicBezTo>
                  <a:pt x="16827" y="1758"/>
                  <a:pt x="16827" y="1758"/>
                  <a:pt x="16827" y="1758"/>
                </a:cubicBezTo>
                <a:cubicBezTo>
                  <a:pt x="16827" y="4395"/>
                  <a:pt x="16827" y="4395"/>
                  <a:pt x="16827" y="4395"/>
                </a:cubicBezTo>
                <a:cubicBezTo>
                  <a:pt x="19929" y="4395"/>
                  <a:pt x="19929" y="4395"/>
                  <a:pt x="19929" y="4395"/>
                </a:cubicBezTo>
                <a:cubicBezTo>
                  <a:pt x="19929" y="1758"/>
                  <a:pt x="19929" y="1758"/>
                  <a:pt x="19929" y="1758"/>
                </a:cubicBezTo>
                <a:close/>
                <a:moveTo>
                  <a:pt x="8354" y="0"/>
                </a:moveTo>
                <a:cubicBezTo>
                  <a:pt x="8354" y="0"/>
                  <a:pt x="8354" y="0"/>
                  <a:pt x="8354" y="0"/>
                </a:cubicBezTo>
                <a:cubicBezTo>
                  <a:pt x="8354" y="0"/>
                  <a:pt x="8354" y="0"/>
                  <a:pt x="8354" y="0"/>
                </a:cubicBezTo>
                <a:cubicBezTo>
                  <a:pt x="13127" y="0"/>
                  <a:pt x="13127" y="0"/>
                  <a:pt x="13127" y="0"/>
                </a:cubicBezTo>
                <a:cubicBezTo>
                  <a:pt x="13604" y="0"/>
                  <a:pt x="13962" y="377"/>
                  <a:pt x="13962" y="879"/>
                </a:cubicBezTo>
                <a:cubicBezTo>
                  <a:pt x="13962" y="879"/>
                  <a:pt x="13962" y="879"/>
                  <a:pt x="13962" y="879"/>
                </a:cubicBezTo>
                <a:cubicBezTo>
                  <a:pt x="13962" y="20721"/>
                  <a:pt x="13962" y="20721"/>
                  <a:pt x="13962" y="20721"/>
                </a:cubicBezTo>
                <a:cubicBezTo>
                  <a:pt x="13962" y="21223"/>
                  <a:pt x="13604" y="21600"/>
                  <a:pt x="13127" y="21600"/>
                </a:cubicBezTo>
                <a:cubicBezTo>
                  <a:pt x="13127" y="21600"/>
                  <a:pt x="13127" y="21600"/>
                  <a:pt x="13127" y="21600"/>
                </a:cubicBezTo>
                <a:cubicBezTo>
                  <a:pt x="8354" y="21600"/>
                  <a:pt x="8354" y="21600"/>
                  <a:pt x="8354" y="21600"/>
                </a:cubicBezTo>
                <a:cubicBezTo>
                  <a:pt x="7876" y="21600"/>
                  <a:pt x="7518" y="21223"/>
                  <a:pt x="7518" y="20721"/>
                </a:cubicBezTo>
                <a:cubicBezTo>
                  <a:pt x="7518" y="20721"/>
                  <a:pt x="7518" y="20721"/>
                  <a:pt x="7518" y="20721"/>
                </a:cubicBezTo>
                <a:cubicBezTo>
                  <a:pt x="7518" y="879"/>
                  <a:pt x="7518" y="879"/>
                  <a:pt x="7518" y="879"/>
                </a:cubicBezTo>
                <a:cubicBezTo>
                  <a:pt x="7518" y="377"/>
                  <a:pt x="7876" y="0"/>
                  <a:pt x="8354" y="0"/>
                </a:cubicBezTo>
                <a:close/>
                <a:moveTo>
                  <a:pt x="12292" y="1758"/>
                </a:moveTo>
                <a:cubicBezTo>
                  <a:pt x="12292" y="1758"/>
                  <a:pt x="12292" y="1758"/>
                  <a:pt x="12292" y="1758"/>
                </a:cubicBezTo>
                <a:cubicBezTo>
                  <a:pt x="9189" y="1758"/>
                  <a:pt x="9189" y="1758"/>
                  <a:pt x="9189" y="1758"/>
                </a:cubicBezTo>
                <a:cubicBezTo>
                  <a:pt x="9189" y="4395"/>
                  <a:pt x="9189" y="4395"/>
                  <a:pt x="9189" y="4395"/>
                </a:cubicBezTo>
                <a:cubicBezTo>
                  <a:pt x="12292" y="4395"/>
                  <a:pt x="12292" y="4395"/>
                  <a:pt x="12292" y="4395"/>
                </a:cubicBezTo>
                <a:cubicBezTo>
                  <a:pt x="12292" y="1758"/>
                  <a:pt x="12292" y="1758"/>
                  <a:pt x="12292" y="1758"/>
                </a:cubicBezTo>
                <a:close/>
                <a:moveTo>
                  <a:pt x="9189" y="5400"/>
                </a:moveTo>
                <a:cubicBezTo>
                  <a:pt x="9189" y="5400"/>
                  <a:pt x="9189" y="5400"/>
                  <a:pt x="9189" y="5400"/>
                </a:cubicBezTo>
                <a:cubicBezTo>
                  <a:pt x="9189" y="16451"/>
                  <a:pt x="9189" y="16451"/>
                  <a:pt x="9189" y="16451"/>
                </a:cubicBezTo>
                <a:cubicBezTo>
                  <a:pt x="12292" y="16451"/>
                  <a:pt x="12292" y="16451"/>
                  <a:pt x="12292" y="16451"/>
                </a:cubicBezTo>
                <a:cubicBezTo>
                  <a:pt x="12292" y="5400"/>
                  <a:pt x="12292" y="5400"/>
                  <a:pt x="12292" y="5400"/>
                </a:cubicBezTo>
                <a:cubicBezTo>
                  <a:pt x="9189" y="5400"/>
                  <a:pt x="9189" y="5400"/>
                  <a:pt x="9189" y="5400"/>
                </a:cubicBezTo>
                <a:close/>
                <a:moveTo>
                  <a:pt x="9189" y="17581"/>
                </a:moveTo>
                <a:cubicBezTo>
                  <a:pt x="9189" y="17581"/>
                  <a:pt x="9189" y="17581"/>
                  <a:pt x="9189" y="17581"/>
                </a:cubicBezTo>
                <a:cubicBezTo>
                  <a:pt x="9189" y="19842"/>
                  <a:pt x="9189" y="19842"/>
                  <a:pt x="9189" y="19842"/>
                </a:cubicBezTo>
                <a:cubicBezTo>
                  <a:pt x="12292" y="19842"/>
                  <a:pt x="12292" y="19842"/>
                  <a:pt x="12292" y="19842"/>
                </a:cubicBezTo>
                <a:cubicBezTo>
                  <a:pt x="12292" y="17581"/>
                  <a:pt x="12292" y="17581"/>
                  <a:pt x="12292" y="17581"/>
                </a:cubicBezTo>
                <a:cubicBezTo>
                  <a:pt x="9189" y="17581"/>
                  <a:pt x="9189" y="17581"/>
                  <a:pt x="9189" y="17581"/>
                </a:cubicBezTo>
                <a:close/>
                <a:moveTo>
                  <a:pt x="835" y="0"/>
                </a:moveTo>
                <a:cubicBezTo>
                  <a:pt x="835" y="0"/>
                  <a:pt x="835" y="0"/>
                  <a:pt x="835" y="0"/>
                </a:cubicBezTo>
                <a:cubicBezTo>
                  <a:pt x="835" y="0"/>
                  <a:pt x="835" y="0"/>
                  <a:pt x="835" y="0"/>
                </a:cubicBezTo>
                <a:cubicBezTo>
                  <a:pt x="5609" y="0"/>
                  <a:pt x="5609" y="0"/>
                  <a:pt x="5609" y="0"/>
                </a:cubicBezTo>
                <a:cubicBezTo>
                  <a:pt x="6086" y="0"/>
                  <a:pt x="6444" y="377"/>
                  <a:pt x="6444" y="879"/>
                </a:cubicBezTo>
                <a:cubicBezTo>
                  <a:pt x="6444" y="879"/>
                  <a:pt x="6444" y="879"/>
                  <a:pt x="6444" y="879"/>
                </a:cubicBezTo>
                <a:cubicBezTo>
                  <a:pt x="6444" y="20721"/>
                  <a:pt x="6444" y="20721"/>
                  <a:pt x="6444" y="20721"/>
                </a:cubicBezTo>
                <a:cubicBezTo>
                  <a:pt x="6444" y="21223"/>
                  <a:pt x="6086" y="21600"/>
                  <a:pt x="5609" y="21600"/>
                </a:cubicBezTo>
                <a:cubicBezTo>
                  <a:pt x="5609" y="21600"/>
                  <a:pt x="5609" y="21600"/>
                  <a:pt x="5609" y="21600"/>
                </a:cubicBezTo>
                <a:cubicBezTo>
                  <a:pt x="835" y="21600"/>
                  <a:pt x="835" y="21600"/>
                  <a:pt x="835" y="21600"/>
                </a:cubicBezTo>
                <a:cubicBezTo>
                  <a:pt x="358" y="21600"/>
                  <a:pt x="0" y="21223"/>
                  <a:pt x="0" y="20721"/>
                </a:cubicBezTo>
                <a:cubicBezTo>
                  <a:pt x="0" y="20721"/>
                  <a:pt x="0" y="20721"/>
                  <a:pt x="0" y="20721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377"/>
                  <a:pt x="358" y="0"/>
                  <a:pt x="835" y="0"/>
                </a:cubicBezTo>
                <a:close/>
                <a:moveTo>
                  <a:pt x="4773" y="1758"/>
                </a:moveTo>
                <a:cubicBezTo>
                  <a:pt x="4773" y="1758"/>
                  <a:pt x="4773" y="1758"/>
                  <a:pt x="4773" y="1758"/>
                </a:cubicBezTo>
                <a:cubicBezTo>
                  <a:pt x="1671" y="1758"/>
                  <a:pt x="1671" y="1758"/>
                  <a:pt x="1671" y="1758"/>
                </a:cubicBezTo>
                <a:cubicBezTo>
                  <a:pt x="1671" y="8163"/>
                  <a:pt x="1671" y="8163"/>
                  <a:pt x="1671" y="8163"/>
                </a:cubicBezTo>
                <a:cubicBezTo>
                  <a:pt x="4773" y="8163"/>
                  <a:pt x="4773" y="8163"/>
                  <a:pt x="4773" y="8163"/>
                </a:cubicBezTo>
                <a:cubicBezTo>
                  <a:pt x="4773" y="1758"/>
                  <a:pt x="4773" y="1758"/>
                  <a:pt x="4773" y="1758"/>
                </a:cubicBezTo>
                <a:close/>
                <a:moveTo>
                  <a:pt x="1671" y="9167"/>
                </a:moveTo>
                <a:cubicBezTo>
                  <a:pt x="1671" y="9167"/>
                  <a:pt x="1671" y="9167"/>
                  <a:pt x="1671" y="9167"/>
                </a:cubicBezTo>
                <a:cubicBezTo>
                  <a:pt x="1671" y="13312"/>
                  <a:pt x="1671" y="13312"/>
                  <a:pt x="1671" y="13312"/>
                </a:cubicBezTo>
                <a:cubicBezTo>
                  <a:pt x="4773" y="13312"/>
                  <a:pt x="4773" y="13312"/>
                  <a:pt x="4773" y="13312"/>
                </a:cubicBezTo>
                <a:cubicBezTo>
                  <a:pt x="4773" y="9167"/>
                  <a:pt x="4773" y="9167"/>
                  <a:pt x="4773" y="9167"/>
                </a:cubicBezTo>
                <a:cubicBezTo>
                  <a:pt x="1671" y="9167"/>
                  <a:pt x="1671" y="9167"/>
                  <a:pt x="1671" y="9167"/>
                </a:cubicBezTo>
                <a:close/>
                <a:moveTo>
                  <a:pt x="1671" y="14442"/>
                </a:moveTo>
                <a:cubicBezTo>
                  <a:pt x="1671" y="14442"/>
                  <a:pt x="1671" y="14442"/>
                  <a:pt x="1671" y="14442"/>
                </a:cubicBezTo>
                <a:cubicBezTo>
                  <a:pt x="1671" y="19842"/>
                  <a:pt x="1671" y="19842"/>
                  <a:pt x="1671" y="19842"/>
                </a:cubicBezTo>
                <a:cubicBezTo>
                  <a:pt x="4773" y="19842"/>
                  <a:pt x="4773" y="19842"/>
                  <a:pt x="4773" y="19842"/>
                </a:cubicBezTo>
                <a:cubicBezTo>
                  <a:pt x="4773" y="14442"/>
                  <a:pt x="4773" y="14442"/>
                  <a:pt x="4773" y="14442"/>
                </a:cubicBezTo>
                <a:cubicBezTo>
                  <a:pt x="1671" y="14442"/>
                  <a:pt x="1671" y="14442"/>
                  <a:pt x="1671" y="1444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tIns="68579" bIns="6857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81C5EE9-FF84-45A7-C36D-39C1AF2FA0FA}"/>
              </a:ext>
            </a:extLst>
          </p:cNvPr>
          <p:cNvSpPr txBox="1"/>
          <p:nvPr/>
        </p:nvSpPr>
        <p:spPr>
          <a:xfrm>
            <a:off x="1" y="2732116"/>
            <a:ext cx="9143999" cy="19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2016</a:t>
            </a:r>
            <a:r>
              <a:rPr lang="zh-CN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日中共中央政治局召开年中会议</a:t>
            </a:r>
            <a:r>
              <a:rPr lang="zh-CN" altLang="en-US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，提出</a:t>
            </a:r>
            <a:r>
              <a:rPr lang="zh-CN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推进供给侧结构性改革五大重点任务，即“三去一降一补”五大任务，其中“降成本的重点是增加劳动力市场灵活性、抑制资产泡沫和降低宏观税负。”这是中央首次提出“降低宏观税负”</a:t>
            </a:r>
            <a:endParaRPr lang="en-US" altLang="zh-CN" sz="2100" b="1" cap="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838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FAFE8-4D9E-2C13-6773-25AC25FF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4497AF-7E2C-1B4E-C02E-F5C11C032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D97C3B-7C0D-40B6-430D-AE88BB83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2DBD98C-C656-84AF-9F6E-7165F52E4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5573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5644F-60C8-647F-2516-F3B04F384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8143767-2474-B65C-F268-0B7FC3CD3B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r="420" b="13921"/>
          <a:stretch/>
        </p:blipFill>
        <p:spPr>
          <a:xfrm>
            <a:off x="0" y="1852580"/>
            <a:ext cx="9144000" cy="414817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15D3FC7-7EE7-7E97-B9DA-4FE7B0528355}"/>
              </a:ext>
            </a:extLst>
          </p:cNvPr>
          <p:cNvSpPr/>
          <p:nvPr/>
        </p:nvSpPr>
        <p:spPr bwMode="auto">
          <a:xfrm>
            <a:off x="0" y="2674408"/>
            <a:ext cx="9144001" cy="2123087"/>
          </a:xfrm>
          <a:prstGeom prst="rect">
            <a:avLst/>
          </a:prstGeom>
          <a:solidFill>
            <a:schemeClr val="tx1">
              <a:lumMod val="85000"/>
              <a:lumOff val="15000"/>
              <a:alpha val="5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endParaRPr lang="zh-CN" altLang="en-US" sz="1350" dirty="0">
              <a:latin typeface="Calibri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F6D43F-AABC-E94F-7EB5-F0738FBE34AF}"/>
              </a:ext>
            </a:extLst>
          </p:cNvPr>
          <p:cNvSpPr txBox="1"/>
          <p:nvPr/>
        </p:nvSpPr>
        <p:spPr>
          <a:xfrm>
            <a:off x="1372352" y="188640"/>
            <a:ext cx="45757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近十年间的宏观税负论调</a:t>
            </a:r>
            <a:endParaRPr lang="en-US" altLang="zh-CN" sz="3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E8D4E6B-2DF0-A516-1B47-35390143F660}"/>
              </a:ext>
            </a:extLst>
          </p:cNvPr>
          <p:cNvGrpSpPr/>
          <p:nvPr/>
        </p:nvGrpSpPr>
        <p:grpSpPr>
          <a:xfrm>
            <a:off x="8404" y="233544"/>
            <a:ext cx="1014994" cy="398270"/>
            <a:chOff x="-7656" y="383345"/>
            <a:chExt cx="1353399" cy="531056"/>
          </a:xfrm>
          <a:solidFill>
            <a:schemeClr val="tx2">
              <a:lumMod val="75000"/>
            </a:schemeClr>
          </a:solidFill>
        </p:grpSpPr>
        <p:sp>
          <p:nvSpPr>
            <p:cNvPr id="10" name="任意多边形 10">
              <a:extLst>
                <a:ext uri="{FF2B5EF4-FFF2-40B4-BE49-F238E27FC236}">
                  <a16:creationId xmlns:a16="http://schemas.microsoft.com/office/drawing/2014/main" id="{26499E16-9781-4E26-9EE1-4580084DF560}"/>
                </a:ext>
              </a:extLst>
            </p:cNvPr>
            <p:cNvSpPr/>
            <p:nvPr/>
          </p:nvSpPr>
          <p:spPr>
            <a:xfrm>
              <a:off x="-7656" y="383345"/>
              <a:ext cx="1061486" cy="531056"/>
            </a:xfrm>
            <a:custGeom>
              <a:avLst/>
              <a:gdLst>
                <a:gd name="connsiteX0" fmla="*/ 1736 w 1061486"/>
                <a:gd name="connsiteY0" fmla="*/ 0 h 531056"/>
                <a:gd name="connsiteX1" fmla="*/ 1061486 w 1061486"/>
                <a:gd name="connsiteY1" fmla="*/ 0 h 531056"/>
                <a:gd name="connsiteX2" fmla="*/ 714467 w 1061486"/>
                <a:gd name="connsiteY2" fmla="*/ 531056 h 531056"/>
                <a:gd name="connsiteX3" fmla="*/ 0 w 1061486"/>
                <a:gd name="connsiteY3" fmla="*/ 531056 h 531056"/>
                <a:gd name="connsiteX4" fmla="*/ 0 w 1061486"/>
                <a:gd name="connsiteY4" fmla="*/ 2657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486" h="531056">
                  <a:moveTo>
                    <a:pt x="1736" y="0"/>
                  </a:moveTo>
                  <a:lnTo>
                    <a:pt x="1061486" y="0"/>
                  </a:lnTo>
                  <a:lnTo>
                    <a:pt x="714467" y="531056"/>
                  </a:lnTo>
                  <a:lnTo>
                    <a:pt x="0" y="531056"/>
                  </a:lnTo>
                  <a:lnTo>
                    <a:pt x="0" y="265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任意多边形 11">
              <a:extLst>
                <a:ext uri="{FF2B5EF4-FFF2-40B4-BE49-F238E27FC236}">
                  <a16:creationId xmlns:a16="http://schemas.microsoft.com/office/drawing/2014/main" id="{914C771B-1657-EC3C-8683-B4C1EC1F8503}"/>
                </a:ext>
              </a:extLst>
            </p:cNvPr>
            <p:cNvSpPr/>
            <p:nvPr/>
          </p:nvSpPr>
          <p:spPr>
            <a:xfrm>
              <a:off x="761917" y="383345"/>
              <a:ext cx="583826" cy="531056"/>
            </a:xfrm>
            <a:custGeom>
              <a:avLst/>
              <a:gdLst>
                <a:gd name="connsiteX0" fmla="*/ 347019 w 583826"/>
                <a:gd name="connsiteY0" fmla="*/ 0 h 531056"/>
                <a:gd name="connsiteX1" fmla="*/ 583826 w 583826"/>
                <a:gd name="connsiteY1" fmla="*/ 0 h 531056"/>
                <a:gd name="connsiteX2" fmla="*/ 236807 w 583826"/>
                <a:gd name="connsiteY2" fmla="*/ 531056 h 531056"/>
                <a:gd name="connsiteX3" fmla="*/ 0 w 583826"/>
                <a:gd name="connsiteY3" fmla="*/ 531056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26" h="531056">
                  <a:moveTo>
                    <a:pt x="347019" y="0"/>
                  </a:moveTo>
                  <a:lnTo>
                    <a:pt x="583826" y="0"/>
                  </a:lnTo>
                  <a:lnTo>
                    <a:pt x="236807" y="531056"/>
                  </a:lnTo>
                  <a:lnTo>
                    <a:pt x="0" y="531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12" name="Freeform 328">
            <a:extLst>
              <a:ext uri="{FF2B5EF4-FFF2-40B4-BE49-F238E27FC236}">
                <a16:creationId xmlns:a16="http://schemas.microsoft.com/office/drawing/2014/main" id="{D36AD4AF-2489-D5A1-2DC2-C7894441E11D}"/>
              </a:ext>
            </a:extLst>
          </p:cNvPr>
          <p:cNvSpPr/>
          <p:nvPr/>
        </p:nvSpPr>
        <p:spPr>
          <a:xfrm>
            <a:off x="5968308" y="250135"/>
            <a:ext cx="322703" cy="450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65" y="11949"/>
                </a:moveTo>
                <a:cubicBezTo>
                  <a:pt x="4725" y="11949"/>
                  <a:pt x="4320" y="12294"/>
                  <a:pt x="4320" y="12753"/>
                </a:cubicBezTo>
                <a:cubicBezTo>
                  <a:pt x="4320" y="13213"/>
                  <a:pt x="4725" y="13557"/>
                  <a:pt x="5265" y="13557"/>
                </a:cubicBezTo>
                <a:cubicBezTo>
                  <a:pt x="5805" y="13557"/>
                  <a:pt x="6210" y="13213"/>
                  <a:pt x="6210" y="12753"/>
                </a:cubicBezTo>
                <a:cubicBezTo>
                  <a:pt x="6210" y="12294"/>
                  <a:pt x="5805" y="11949"/>
                  <a:pt x="5265" y="11949"/>
                </a:cubicBezTo>
                <a:close/>
                <a:moveTo>
                  <a:pt x="5265" y="15396"/>
                </a:moveTo>
                <a:cubicBezTo>
                  <a:pt x="5265" y="15396"/>
                  <a:pt x="5265" y="15396"/>
                  <a:pt x="5265" y="15396"/>
                </a:cubicBezTo>
                <a:cubicBezTo>
                  <a:pt x="4725" y="15396"/>
                  <a:pt x="4320" y="15740"/>
                  <a:pt x="4320" y="16200"/>
                </a:cubicBezTo>
                <a:cubicBezTo>
                  <a:pt x="4320" y="16660"/>
                  <a:pt x="4725" y="17004"/>
                  <a:pt x="5265" y="17004"/>
                </a:cubicBezTo>
                <a:cubicBezTo>
                  <a:pt x="5805" y="17004"/>
                  <a:pt x="6210" y="16660"/>
                  <a:pt x="6210" y="16200"/>
                </a:cubicBezTo>
                <a:cubicBezTo>
                  <a:pt x="6210" y="15740"/>
                  <a:pt x="5805" y="15396"/>
                  <a:pt x="5265" y="15396"/>
                </a:cubicBezTo>
                <a:close/>
                <a:moveTo>
                  <a:pt x="5265" y="8502"/>
                </a:moveTo>
                <a:cubicBezTo>
                  <a:pt x="5265" y="8502"/>
                  <a:pt x="5265" y="8502"/>
                  <a:pt x="5265" y="8502"/>
                </a:cubicBezTo>
                <a:cubicBezTo>
                  <a:pt x="4725" y="8502"/>
                  <a:pt x="4320" y="8847"/>
                  <a:pt x="4320" y="9306"/>
                </a:cubicBezTo>
                <a:cubicBezTo>
                  <a:pt x="4320" y="9766"/>
                  <a:pt x="4725" y="10111"/>
                  <a:pt x="5265" y="10111"/>
                </a:cubicBezTo>
                <a:cubicBezTo>
                  <a:pt x="5805" y="10111"/>
                  <a:pt x="6210" y="9766"/>
                  <a:pt x="6210" y="9306"/>
                </a:cubicBezTo>
                <a:cubicBezTo>
                  <a:pt x="6210" y="8847"/>
                  <a:pt x="5805" y="8502"/>
                  <a:pt x="5265" y="8502"/>
                </a:cubicBezTo>
                <a:close/>
                <a:moveTo>
                  <a:pt x="16335" y="8847"/>
                </a:moveTo>
                <a:cubicBezTo>
                  <a:pt x="16335" y="8847"/>
                  <a:pt x="16335" y="8847"/>
                  <a:pt x="16335" y="8847"/>
                </a:cubicBezTo>
                <a:cubicBezTo>
                  <a:pt x="8100" y="8847"/>
                  <a:pt x="8100" y="8847"/>
                  <a:pt x="8100" y="8847"/>
                </a:cubicBezTo>
                <a:cubicBezTo>
                  <a:pt x="7830" y="8847"/>
                  <a:pt x="7560" y="9077"/>
                  <a:pt x="7560" y="9306"/>
                </a:cubicBezTo>
                <a:cubicBezTo>
                  <a:pt x="7560" y="9651"/>
                  <a:pt x="7830" y="9881"/>
                  <a:pt x="8100" y="9881"/>
                </a:cubicBezTo>
                <a:cubicBezTo>
                  <a:pt x="16335" y="9881"/>
                  <a:pt x="16335" y="9881"/>
                  <a:pt x="16335" y="9881"/>
                </a:cubicBezTo>
                <a:cubicBezTo>
                  <a:pt x="16740" y="9881"/>
                  <a:pt x="17010" y="9651"/>
                  <a:pt x="17010" y="9306"/>
                </a:cubicBezTo>
                <a:cubicBezTo>
                  <a:pt x="17010" y="9077"/>
                  <a:pt x="16740" y="8847"/>
                  <a:pt x="16335" y="8847"/>
                </a:cubicBezTo>
                <a:close/>
                <a:moveTo>
                  <a:pt x="20655" y="3447"/>
                </a:moveTo>
                <a:cubicBezTo>
                  <a:pt x="20655" y="3447"/>
                  <a:pt x="20655" y="3447"/>
                  <a:pt x="20655" y="3447"/>
                </a:cubicBezTo>
                <a:cubicBezTo>
                  <a:pt x="18090" y="3447"/>
                  <a:pt x="18090" y="3447"/>
                  <a:pt x="18090" y="3447"/>
                </a:cubicBezTo>
                <a:cubicBezTo>
                  <a:pt x="18090" y="2987"/>
                  <a:pt x="18090" y="2987"/>
                  <a:pt x="18090" y="2987"/>
                </a:cubicBezTo>
                <a:cubicBezTo>
                  <a:pt x="18090" y="2757"/>
                  <a:pt x="17820" y="2528"/>
                  <a:pt x="17550" y="2528"/>
                </a:cubicBezTo>
                <a:cubicBezTo>
                  <a:pt x="14445" y="2528"/>
                  <a:pt x="14445" y="2528"/>
                  <a:pt x="14445" y="2528"/>
                </a:cubicBezTo>
                <a:cubicBezTo>
                  <a:pt x="14310" y="1953"/>
                  <a:pt x="13905" y="1379"/>
                  <a:pt x="13500" y="1034"/>
                </a:cubicBezTo>
                <a:cubicBezTo>
                  <a:pt x="12825" y="460"/>
                  <a:pt x="11880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9855" y="0"/>
                  <a:pt x="8910" y="460"/>
                  <a:pt x="8235" y="1034"/>
                </a:cubicBezTo>
                <a:cubicBezTo>
                  <a:pt x="7695" y="1379"/>
                  <a:pt x="7425" y="1953"/>
                  <a:pt x="7155" y="2528"/>
                </a:cubicBezTo>
                <a:cubicBezTo>
                  <a:pt x="4185" y="2528"/>
                  <a:pt x="4185" y="2528"/>
                  <a:pt x="4185" y="2528"/>
                </a:cubicBezTo>
                <a:cubicBezTo>
                  <a:pt x="3780" y="2528"/>
                  <a:pt x="3645" y="2757"/>
                  <a:pt x="3645" y="2987"/>
                </a:cubicBezTo>
                <a:cubicBezTo>
                  <a:pt x="3645" y="3447"/>
                  <a:pt x="3645" y="3447"/>
                  <a:pt x="3645" y="3447"/>
                </a:cubicBezTo>
                <a:cubicBezTo>
                  <a:pt x="945" y="3447"/>
                  <a:pt x="945" y="3447"/>
                  <a:pt x="945" y="3447"/>
                </a:cubicBezTo>
                <a:cubicBezTo>
                  <a:pt x="405" y="3447"/>
                  <a:pt x="0" y="3791"/>
                  <a:pt x="0" y="4251"/>
                </a:cubicBezTo>
                <a:cubicBezTo>
                  <a:pt x="0" y="20796"/>
                  <a:pt x="0" y="20796"/>
                  <a:pt x="0" y="20796"/>
                </a:cubicBezTo>
                <a:cubicBezTo>
                  <a:pt x="0" y="21255"/>
                  <a:pt x="405" y="21600"/>
                  <a:pt x="945" y="21600"/>
                </a:cubicBezTo>
                <a:cubicBezTo>
                  <a:pt x="20655" y="21600"/>
                  <a:pt x="20655" y="21600"/>
                  <a:pt x="20655" y="21600"/>
                </a:cubicBezTo>
                <a:cubicBezTo>
                  <a:pt x="21195" y="21600"/>
                  <a:pt x="21600" y="21255"/>
                  <a:pt x="21600" y="20796"/>
                </a:cubicBezTo>
                <a:cubicBezTo>
                  <a:pt x="21600" y="4251"/>
                  <a:pt x="21600" y="4251"/>
                  <a:pt x="21600" y="4251"/>
                </a:cubicBezTo>
                <a:cubicBezTo>
                  <a:pt x="21600" y="3791"/>
                  <a:pt x="21195" y="3447"/>
                  <a:pt x="20655" y="3447"/>
                </a:cubicBezTo>
                <a:close/>
                <a:moveTo>
                  <a:pt x="9045" y="1723"/>
                </a:moveTo>
                <a:cubicBezTo>
                  <a:pt x="9045" y="1723"/>
                  <a:pt x="9045" y="1723"/>
                  <a:pt x="9045" y="1723"/>
                </a:cubicBezTo>
                <a:cubicBezTo>
                  <a:pt x="9450" y="1264"/>
                  <a:pt x="10125" y="1034"/>
                  <a:pt x="10800" y="1034"/>
                </a:cubicBezTo>
                <a:cubicBezTo>
                  <a:pt x="10800" y="1034"/>
                  <a:pt x="10800" y="1034"/>
                  <a:pt x="10800" y="1034"/>
                </a:cubicBezTo>
                <a:cubicBezTo>
                  <a:pt x="11610" y="1034"/>
                  <a:pt x="12150" y="1264"/>
                  <a:pt x="12690" y="1723"/>
                </a:cubicBezTo>
                <a:cubicBezTo>
                  <a:pt x="12960" y="1953"/>
                  <a:pt x="13095" y="2183"/>
                  <a:pt x="13230" y="2528"/>
                </a:cubicBezTo>
                <a:cubicBezTo>
                  <a:pt x="8370" y="2528"/>
                  <a:pt x="8370" y="2528"/>
                  <a:pt x="8370" y="2528"/>
                </a:cubicBezTo>
                <a:cubicBezTo>
                  <a:pt x="8505" y="2183"/>
                  <a:pt x="8775" y="1953"/>
                  <a:pt x="9045" y="1723"/>
                </a:cubicBezTo>
                <a:close/>
                <a:moveTo>
                  <a:pt x="4725" y="3447"/>
                </a:moveTo>
                <a:cubicBezTo>
                  <a:pt x="4725" y="3447"/>
                  <a:pt x="4725" y="3447"/>
                  <a:pt x="4725" y="3447"/>
                </a:cubicBezTo>
                <a:cubicBezTo>
                  <a:pt x="17010" y="3447"/>
                  <a:pt x="17010" y="3447"/>
                  <a:pt x="17010" y="3447"/>
                </a:cubicBezTo>
                <a:cubicBezTo>
                  <a:pt x="17010" y="4940"/>
                  <a:pt x="17010" y="4940"/>
                  <a:pt x="17010" y="4940"/>
                </a:cubicBezTo>
                <a:cubicBezTo>
                  <a:pt x="4725" y="4940"/>
                  <a:pt x="4725" y="4940"/>
                  <a:pt x="4725" y="4940"/>
                </a:cubicBezTo>
                <a:cubicBezTo>
                  <a:pt x="4725" y="3447"/>
                  <a:pt x="4725" y="3447"/>
                  <a:pt x="4725" y="3447"/>
                </a:cubicBezTo>
                <a:close/>
                <a:moveTo>
                  <a:pt x="19710" y="19991"/>
                </a:moveTo>
                <a:cubicBezTo>
                  <a:pt x="19710" y="19991"/>
                  <a:pt x="19710" y="19991"/>
                  <a:pt x="19710" y="19991"/>
                </a:cubicBezTo>
                <a:cubicBezTo>
                  <a:pt x="1890" y="19991"/>
                  <a:pt x="1890" y="19991"/>
                  <a:pt x="1890" y="19991"/>
                </a:cubicBezTo>
                <a:cubicBezTo>
                  <a:pt x="1890" y="5055"/>
                  <a:pt x="1890" y="5055"/>
                  <a:pt x="1890" y="5055"/>
                </a:cubicBezTo>
                <a:cubicBezTo>
                  <a:pt x="3645" y="5055"/>
                  <a:pt x="3645" y="5055"/>
                  <a:pt x="3645" y="5055"/>
                </a:cubicBezTo>
                <a:cubicBezTo>
                  <a:pt x="3645" y="5515"/>
                  <a:pt x="3645" y="5515"/>
                  <a:pt x="3645" y="5515"/>
                </a:cubicBezTo>
                <a:cubicBezTo>
                  <a:pt x="3645" y="5745"/>
                  <a:pt x="3780" y="5974"/>
                  <a:pt x="4185" y="5974"/>
                </a:cubicBezTo>
                <a:cubicBezTo>
                  <a:pt x="17550" y="5974"/>
                  <a:pt x="17550" y="5974"/>
                  <a:pt x="17550" y="5974"/>
                </a:cubicBezTo>
                <a:cubicBezTo>
                  <a:pt x="17820" y="5974"/>
                  <a:pt x="18090" y="5745"/>
                  <a:pt x="18090" y="5515"/>
                </a:cubicBezTo>
                <a:cubicBezTo>
                  <a:pt x="18090" y="5055"/>
                  <a:pt x="18090" y="5055"/>
                  <a:pt x="18090" y="5055"/>
                </a:cubicBezTo>
                <a:cubicBezTo>
                  <a:pt x="19710" y="5055"/>
                  <a:pt x="19710" y="5055"/>
                  <a:pt x="19710" y="5055"/>
                </a:cubicBezTo>
                <a:cubicBezTo>
                  <a:pt x="19710" y="19991"/>
                  <a:pt x="19710" y="19991"/>
                  <a:pt x="19710" y="19991"/>
                </a:cubicBezTo>
                <a:close/>
                <a:moveTo>
                  <a:pt x="16335" y="15740"/>
                </a:moveTo>
                <a:cubicBezTo>
                  <a:pt x="16335" y="15740"/>
                  <a:pt x="16335" y="15740"/>
                  <a:pt x="16335" y="15740"/>
                </a:cubicBezTo>
                <a:cubicBezTo>
                  <a:pt x="8100" y="15740"/>
                  <a:pt x="8100" y="15740"/>
                  <a:pt x="8100" y="15740"/>
                </a:cubicBezTo>
                <a:cubicBezTo>
                  <a:pt x="7830" y="15740"/>
                  <a:pt x="7560" y="15970"/>
                  <a:pt x="7560" y="16200"/>
                </a:cubicBezTo>
                <a:cubicBezTo>
                  <a:pt x="7560" y="16430"/>
                  <a:pt x="7830" y="16660"/>
                  <a:pt x="8100" y="16660"/>
                </a:cubicBezTo>
                <a:cubicBezTo>
                  <a:pt x="16335" y="16660"/>
                  <a:pt x="16335" y="16660"/>
                  <a:pt x="16335" y="16660"/>
                </a:cubicBezTo>
                <a:cubicBezTo>
                  <a:pt x="16740" y="16660"/>
                  <a:pt x="17010" y="16430"/>
                  <a:pt x="17010" y="16200"/>
                </a:cubicBezTo>
                <a:cubicBezTo>
                  <a:pt x="17010" y="15970"/>
                  <a:pt x="16740" y="15740"/>
                  <a:pt x="16335" y="15740"/>
                </a:cubicBezTo>
                <a:close/>
                <a:moveTo>
                  <a:pt x="16335" y="12294"/>
                </a:moveTo>
                <a:cubicBezTo>
                  <a:pt x="16335" y="12294"/>
                  <a:pt x="16335" y="12294"/>
                  <a:pt x="16335" y="12294"/>
                </a:cubicBezTo>
                <a:cubicBezTo>
                  <a:pt x="8100" y="12294"/>
                  <a:pt x="8100" y="12294"/>
                  <a:pt x="8100" y="12294"/>
                </a:cubicBezTo>
                <a:cubicBezTo>
                  <a:pt x="7830" y="12294"/>
                  <a:pt x="7560" y="12523"/>
                  <a:pt x="7560" y="12753"/>
                </a:cubicBezTo>
                <a:cubicBezTo>
                  <a:pt x="7560" y="12983"/>
                  <a:pt x="7830" y="13213"/>
                  <a:pt x="8100" y="13213"/>
                </a:cubicBezTo>
                <a:cubicBezTo>
                  <a:pt x="16335" y="13213"/>
                  <a:pt x="16335" y="13213"/>
                  <a:pt x="16335" y="13213"/>
                </a:cubicBezTo>
                <a:cubicBezTo>
                  <a:pt x="16740" y="13213"/>
                  <a:pt x="17010" y="12983"/>
                  <a:pt x="17010" y="12753"/>
                </a:cubicBezTo>
                <a:cubicBezTo>
                  <a:pt x="17010" y="12523"/>
                  <a:pt x="16740" y="12294"/>
                  <a:pt x="16335" y="12294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tIns="68579" bIns="6857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3" name="Freeform 354">
            <a:extLst>
              <a:ext uri="{FF2B5EF4-FFF2-40B4-BE49-F238E27FC236}">
                <a16:creationId xmlns:a16="http://schemas.microsoft.com/office/drawing/2014/main" id="{19D10963-7324-7715-A18D-13F80DB9932A}"/>
              </a:ext>
            </a:extLst>
          </p:cNvPr>
          <p:cNvSpPr/>
          <p:nvPr/>
        </p:nvSpPr>
        <p:spPr>
          <a:xfrm>
            <a:off x="1091395" y="398616"/>
            <a:ext cx="280957" cy="233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91" y="0"/>
                </a:moveTo>
                <a:cubicBezTo>
                  <a:pt x="15991" y="0"/>
                  <a:pt x="15991" y="0"/>
                  <a:pt x="15991" y="0"/>
                </a:cubicBezTo>
                <a:cubicBezTo>
                  <a:pt x="20765" y="0"/>
                  <a:pt x="20765" y="0"/>
                  <a:pt x="20765" y="0"/>
                </a:cubicBezTo>
                <a:cubicBezTo>
                  <a:pt x="21242" y="0"/>
                  <a:pt x="21600" y="377"/>
                  <a:pt x="21600" y="879"/>
                </a:cubicBezTo>
                <a:cubicBezTo>
                  <a:pt x="21600" y="879"/>
                  <a:pt x="21600" y="879"/>
                  <a:pt x="21600" y="879"/>
                </a:cubicBezTo>
                <a:cubicBezTo>
                  <a:pt x="21600" y="20721"/>
                  <a:pt x="21600" y="20721"/>
                  <a:pt x="21600" y="20721"/>
                </a:cubicBezTo>
                <a:cubicBezTo>
                  <a:pt x="21600" y="21223"/>
                  <a:pt x="21242" y="21600"/>
                  <a:pt x="20765" y="21600"/>
                </a:cubicBezTo>
                <a:cubicBezTo>
                  <a:pt x="20765" y="21600"/>
                  <a:pt x="20765" y="21600"/>
                  <a:pt x="20765" y="21600"/>
                </a:cubicBezTo>
                <a:cubicBezTo>
                  <a:pt x="15991" y="21600"/>
                  <a:pt x="15991" y="21600"/>
                  <a:pt x="15991" y="21600"/>
                </a:cubicBezTo>
                <a:cubicBezTo>
                  <a:pt x="15514" y="21600"/>
                  <a:pt x="15156" y="21223"/>
                  <a:pt x="15156" y="20721"/>
                </a:cubicBezTo>
                <a:cubicBezTo>
                  <a:pt x="15156" y="20721"/>
                  <a:pt x="15156" y="20721"/>
                  <a:pt x="15156" y="20721"/>
                </a:cubicBezTo>
                <a:cubicBezTo>
                  <a:pt x="15156" y="879"/>
                  <a:pt x="15156" y="879"/>
                  <a:pt x="15156" y="879"/>
                </a:cubicBezTo>
                <a:cubicBezTo>
                  <a:pt x="15156" y="377"/>
                  <a:pt x="15514" y="0"/>
                  <a:pt x="15991" y="0"/>
                </a:cubicBezTo>
                <a:close/>
                <a:moveTo>
                  <a:pt x="16827" y="12433"/>
                </a:moveTo>
                <a:cubicBezTo>
                  <a:pt x="16827" y="12433"/>
                  <a:pt x="16827" y="12433"/>
                  <a:pt x="16827" y="12433"/>
                </a:cubicBezTo>
                <a:cubicBezTo>
                  <a:pt x="19929" y="12433"/>
                  <a:pt x="19929" y="12433"/>
                  <a:pt x="19929" y="12433"/>
                </a:cubicBezTo>
                <a:cubicBezTo>
                  <a:pt x="19929" y="5400"/>
                  <a:pt x="19929" y="5400"/>
                  <a:pt x="19929" y="5400"/>
                </a:cubicBezTo>
                <a:cubicBezTo>
                  <a:pt x="16827" y="5400"/>
                  <a:pt x="16827" y="5400"/>
                  <a:pt x="16827" y="5400"/>
                </a:cubicBezTo>
                <a:cubicBezTo>
                  <a:pt x="16827" y="12433"/>
                  <a:pt x="16827" y="12433"/>
                  <a:pt x="16827" y="12433"/>
                </a:cubicBezTo>
                <a:close/>
                <a:moveTo>
                  <a:pt x="19929" y="13437"/>
                </a:moveTo>
                <a:cubicBezTo>
                  <a:pt x="19929" y="13437"/>
                  <a:pt x="19929" y="13437"/>
                  <a:pt x="19929" y="13437"/>
                </a:cubicBezTo>
                <a:cubicBezTo>
                  <a:pt x="16827" y="13437"/>
                  <a:pt x="16827" y="13437"/>
                  <a:pt x="16827" y="13437"/>
                </a:cubicBezTo>
                <a:cubicBezTo>
                  <a:pt x="16827" y="19842"/>
                  <a:pt x="16827" y="19842"/>
                  <a:pt x="16827" y="19842"/>
                </a:cubicBezTo>
                <a:cubicBezTo>
                  <a:pt x="19929" y="19842"/>
                  <a:pt x="19929" y="19842"/>
                  <a:pt x="19929" y="19842"/>
                </a:cubicBezTo>
                <a:cubicBezTo>
                  <a:pt x="19929" y="13437"/>
                  <a:pt x="19929" y="13437"/>
                  <a:pt x="19929" y="13437"/>
                </a:cubicBezTo>
                <a:close/>
                <a:moveTo>
                  <a:pt x="19929" y="1758"/>
                </a:moveTo>
                <a:cubicBezTo>
                  <a:pt x="19929" y="1758"/>
                  <a:pt x="19929" y="1758"/>
                  <a:pt x="19929" y="1758"/>
                </a:cubicBezTo>
                <a:cubicBezTo>
                  <a:pt x="16827" y="1758"/>
                  <a:pt x="16827" y="1758"/>
                  <a:pt x="16827" y="1758"/>
                </a:cubicBezTo>
                <a:cubicBezTo>
                  <a:pt x="16827" y="4395"/>
                  <a:pt x="16827" y="4395"/>
                  <a:pt x="16827" y="4395"/>
                </a:cubicBezTo>
                <a:cubicBezTo>
                  <a:pt x="19929" y="4395"/>
                  <a:pt x="19929" y="4395"/>
                  <a:pt x="19929" y="4395"/>
                </a:cubicBezTo>
                <a:cubicBezTo>
                  <a:pt x="19929" y="1758"/>
                  <a:pt x="19929" y="1758"/>
                  <a:pt x="19929" y="1758"/>
                </a:cubicBezTo>
                <a:close/>
                <a:moveTo>
                  <a:pt x="8354" y="0"/>
                </a:moveTo>
                <a:cubicBezTo>
                  <a:pt x="8354" y="0"/>
                  <a:pt x="8354" y="0"/>
                  <a:pt x="8354" y="0"/>
                </a:cubicBezTo>
                <a:cubicBezTo>
                  <a:pt x="8354" y="0"/>
                  <a:pt x="8354" y="0"/>
                  <a:pt x="8354" y="0"/>
                </a:cubicBezTo>
                <a:cubicBezTo>
                  <a:pt x="13127" y="0"/>
                  <a:pt x="13127" y="0"/>
                  <a:pt x="13127" y="0"/>
                </a:cubicBezTo>
                <a:cubicBezTo>
                  <a:pt x="13604" y="0"/>
                  <a:pt x="13962" y="377"/>
                  <a:pt x="13962" y="879"/>
                </a:cubicBezTo>
                <a:cubicBezTo>
                  <a:pt x="13962" y="879"/>
                  <a:pt x="13962" y="879"/>
                  <a:pt x="13962" y="879"/>
                </a:cubicBezTo>
                <a:cubicBezTo>
                  <a:pt x="13962" y="20721"/>
                  <a:pt x="13962" y="20721"/>
                  <a:pt x="13962" y="20721"/>
                </a:cubicBezTo>
                <a:cubicBezTo>
                  <a:pt x="13962" y="21223"/>
                  <a:pt x="13604" y="21600"/>
                  <a:pt x="13127" y="21600"/>
                </a:cubicBezTo>
                <a:cubicBezTo>
                  <a:pt x="13127" y="21600"/>
                  <a:pt x="13127" y="21600"/>
                  <a:pt x="13127" y="21600"/>
                </a:cubicBezTo>
                <a:cubicBezTo>
                  <a:pt x="8354" y="21600"/>
                  <a:pt x="8354" y="21600"/>
                  <a:pt x="8354" y="21600"/>
                </a:cubicBezTo>
                <a:cubicBezTo>
                  <a:pt x="7876" y="21600"/>
                  <a:pt x="7518" y="21223"/>
                  <a:pt x="7518" y="20721"/>
                </a:cubicBezTo>
                <a:cubicBezTo>
                  <a:pt x="7518" y="20721"/>
                  <a:pt x="7518" y="20721"/>
                  <a:pt x="7518" y="20721"/>
                </a:cubicBezTo>
                <a:cubicBezTo>
                  <a:pt x="7518" y="879"/>
                  <a:pt x="7518" y="879"/>
                  <a:pt x="7518" y="879"/>
                </a:cubicBezTo>
                <a:cubicBezTo>
                  <a:pt x="7518" y="377"/>
                  <a:pt x="7876" y="0"/>
                  <a:pt x="8354" y="0"/>
                </a:cubicBezTo>
                <a:close/>
                <a:moveTo>
                  <a:pt x="12292" y="1758"/>
                </a:moveTo>
                <a:cubicBezTo>
                  <a:pt x="12292" y="1758"/>
                  <a:pt x="12292" y="1758"/>
                  <a:pt x="12292" y="1758"/>
                </a:cubicBezTo>
                <a:cubicBezTo>
                  <a:pt x="9189" y="1758"/>
                  <a:pt x="9189" y="1758"/>
                  <a:pt x="9189" y="1758"/>
                </a:cubicBezTo>
                <a:cubicBezTo>
                  <a:pt x="9189" y="4395"/>
                  <a:pt x="9189" y="4395"/>
                  <a:pt x="9189" y="4395"/>
                </a:cubicBezTo>
                <a:cubicBezTo>
                  <a:pt x="12292" y="4395"/>
                  <a:pt x="12292" y="4395"/>
                  <a:pt x="12292" y="4395"/>
                </a:cubicBezTo>
                <a:cubicBezTo>
                  <a:pt x="12292" y="1758"/>
                  <a:pt x="12292" y="1758"/>
                  <a:pt x="12292" y="1758"/>
                </a:cubicBezTo>
                <a:close/>
                <a:moveTo>
                  <a:pt x="9189" y="5400"/>
                </a:moveTo>
                <a:cubicBezTo>
                  <a:pt x="9189" y="5400"/>
                  <a:pt x="9189" y="5400"/>
                  <a:pt x="9189" y="5400"/>
                </a:cubicBezTo>
                <a:cubicBezTo>
                  <a:pt x="9189" y="16451"/>
                  <a:pt x="9189" y="16451"/>
                  <a:pt x="9189" y="16451"/>
                </a:cubicBezTo>
                <a:cubicBezTo>
                  <a:pt x="12292" y="16451"/>
                  <a:pt x="12292" y="16451"/>
                  <a:pt x="12292" y="16451"/>
                </a:cubicBezTo>
                <a:cubicBezTo>
                  <a:pt x="12292" y="5400"/>
                  <a:pt x="12292" y="5400"/>
                  <a:pt x="12292" y="5400"/>
                </a:cubicBezTo>
                <a:cubicBezTo>
                  <a:pt x="9189" y="5400"/>
                  <a:pt x="9189" y="5400"/>
                  <a:pt x="9189" y="5400"/>
                </a:cubicBezTo>
                <a:close/>
                <a:moveTo>
                  <a:pt x="9189" y="17581"/>
                </a:moveTo>
                <a:cubicBezTo>
                  <a:pt x="9189" y="17581"/>
                  <a:pt x="9189" y="17581"/>
                  <a:pt x="9189" y="17581"/>
                </a:cubicBezTo>
                <a:cubicBezTo>
                  <a:pt x="9189" y="19842"/>
                  <a:pt x="9189" y="19842"/>
                  <a:pt x="9189" y="19842"/>
                </a:cubicBezTo>
                <a:cubicBezTo>
                  <a:pt x="12292" y="19842"/>
                  <a:pt x="12292" y="19842"/>
                  <a:pt x="12292" y="19842"/>
                </a:cubicBezTo>
                <a:cubicBezTo>
                  <a:pt x="12292" y="17581"/>
                  <a:pt x="12292" y="17581"/>
                  <a:pt x="12292" y="17581"/>
                </a:cubicBezTo>
                <a:cubicBezTo>
                  <a:pt x="9189" y="17581"/>
                  <a:pt x="9189" y="17581"/>
                  <a:pt x="9189" y="17581"/>
                </a:cubicBezTo>
                <a:close/>
                <a:moveTo>
                  <a:pt x="835" y="0"/>
                </a:moveTo>
                <a:cubicBezTo>
                  <a:pt x="835" y="0"/>
                  <a:pt x="835" y="0"/>
                  <a:pt x="835" y="0"/>
                </a:cubicBezTo>
                <a:cubicBezTo>
                  <a:pt x="835" y="0"/>
                  <a:pt x="835" y="0"/>
                  <a:pt x="835" y="0"/>
                </a:cubicBezTo>
                <a:cubicBezTo>
                  <a:pt x="5609" y="0"/>
                  <a:pt x="5609" y="0"/>
                  <a:pt x="5609" y="0"/>
                </a:cubicBezTo>
                <a:cubicBezTo>
                  <a:pt x="6086" y="0"/>
                  <a:pt x="6444" y="377"/>
                  <a:pt x="6444" y="879"/>
                </a:cubicBezTo>
                <a:cubicBezTo>
                  <a:pt x="6444" y="879"/>
                  <a:pt x="6444" y="879"/>
                  <a:pt x="6444" y="879"/>
                </a:cubicBezTo>
                <a:cubicBezTo>
                  <a:pt x="6444" y="20721"/>
                  <a:pt x="6444" y="20721"/>
                  <a:pt x="6444" y="20721"/>
                </a:cubicBezTo>
                <a:cubicBezTo>
                  <a:pt x="6444" y="21223"/>
                  <a:pt x="6086" y="21600"/>
                  <a:pt x="5609" y="21600"/>
                </a:cubicBezTo>
                <a:cubicBezTo>
                  <a:pt x="5609" y="21600"/>
                  <a:pt x="5609" y="21600"/>
                  <a:pt x="5609" y="21600"/>
                </a:cubicBezTo>
                <a:cubicBezTo>
                  <a:pt x="835" y="21600"/>
                  <a:pt x="835" y="21600"/>
                  <a:pt x="835" y="21600"/>
                </a:cubicBezTo>
                <a:cubicBezTo>
                  <a:pt x="358" y="21600"/>
                  <a:pt x="0" y="21223"/>
                  <a:pt x="0" y="20721"/>
                </a:cubicBezTo>
                <a:cubicBezTo>
                  <a:pt x="0" y="20721"/>
                  <a:pt x="0" y="20721"/>
                  <a:pt x="0" y="20721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377"/>
                  <a:pt x="358" y="0"/>
                  <a:pt x="835" y="0"/>
                </a:cubicBezTo>
                <a:close/>
                <a:moveTo>
                  <a:pt x="4773" y="1758"/>
                </a:moveTo>
                <a:cubicBezTo>
                  <a:pt x="4773" y="1758"/>
                  <a:pt x="4773" y="1758"/>
                  <a:pt x="4773" y="1758"/>
                </a:cubicBezTo>
                <a:cubicBezTo>
                  <a:pt x="1671" y="1758"/>
                  <a:pt x="1671" y="1758"/>
                  <a:pt x="1671" y="1758"/>
                </a:cubicBezTo>
                <a:cubicBezTo>
                  <a:pt x="1671" y="8163"/>
                  <a:pt x="1671" y="8163"/>
                  <a:pt x="1671" y="8163"/>
                </a:cubicBezTo>
                <a:cubicBezTo>
                  <a:pt x="4773" y="8163"/>
                  <a:pt x="4773" y="8163"/>
                  <a:pt x="4773" y="8163"/>
                </a:cubicBezTo>
                <a:cubicBezTo>
                  <a:pt x="4773" y="1758"/>
                  <a:pt x="4773" y="1758"/>
                  <a:pt x="4773" y="1758"/>
                </a:cubicBezTo>
                <a:close/>
                <a:moveTo>
                  <a:pt x="1671" y="9167"/>
                </a:moveTo>
                <a:cubicBezTo>
                  <a:pt x="1671" y="9167"/>
                  <a:pt x="1671" y="9167"/>
                  <a:pt x="1671" y="9167"/>
                </a:cubicBezTo>
                <a:cubicBezTo>
                  <a:pt x="1671" y="13312"/>
                  <a:pt x="1671" y="13312"/>
                  <a:pt x="1671" y="13312"/>
                </a:cubicBezTo>
                <a:cubicBezTo>
                  <a:pt x="4773" y="13312"/>
                  <a:pt x="4773" y="13312"/>
                  <a:pt x="4773" y="13312"/>
                </a:cubicBezTo>
                <a:cubicBezTo>
                  <a:pt x="4773" y="9167"/>
                  <a:pt x="4773" y="9167"/>
                  <a:pt x="4773" y="9167"/>
                </a:cubicBezTo>
                <a:cubicBezTo>
                  <a:pt x="1671" y="9167"/>
                  <a:pt x="1671" y="9167"/>
                  <a:pt x="1671" y="9167"/>
                </a:cubicBezTo>
                <a:close/>
                <a:moveTo>
                  <a:pt x="1671" y="14442"/>
                </a:moveTo>
                <a:cubicBezTo>
                  <a:pt x="1671" y="14442"/>
                  <a:pt x="1671" y="14442"/>
                  <a:pt x="1671" y="14442"/>
                </a:cubicBezTo>
                <a:cubicBezTo>
                  <a:pt x="1671" y="19842"/>
                  <a:pt x="1671" y="19842"/>
                  <a:pt x="1671" y="19842"/>
                </a:cubicBezTo>
                <a:cubicBezTo>
                  <a:pt x="4773" y="19842"/>
                  <a:pt x="4773" y="19842"/>
                  <a:pt x="4773" y="19842"/>
                </a:cubicBezTo>
                <a:cubicBezTo>
                  <a:pt x="4773" y="14442"/>
                  <a:pt x="4773" y="14442"/>
                  <a:pt x="4773" y="14442"/>
                </a:cubicBezTo>
                <a:cubicBezTo>
                  <a:pt x="1671" y="14442"/>
                  <a:pt x="1671" y="14442"/>
                  <a:pt x="1671" y="1444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tIns="68579" bIns="6857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49B1E35-9E12-EDF4-1BED-F2D29C75DA95}"/>
              </a:ext>
            </a:extLst>
          </p:cNvPr>
          <p:cNvSpPr txBox="1"/>
          <p:nvPr/>
        </p:nvSpPr>
        <p:spPr>
          <a:xfrm>
            <a:off x="-4306" y="3164823"/>
            <a:ext cx="9143999" cy="10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2021</a:t>
            </a:r>
            <a:r>
              <a:rPr lang="zh-CN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日，中央政治局常委、国务院副总理韩正在财税工作座谈会上指出要“完善现代税收制度，稳定宏观税负”</a:t>
            </a:r>
            <a:endParaRPr lang="en-US" altLang="zh-CN" sz="2100" b="1" cap="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284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7"/>
          <p:cNvSpPr txBox="1">
            <a:spLocks noChangeArrowheads="1"/>
          </p:cNvSpPr>
          <p:nvPr/>
        </p:nvSpPr>
        <p:spPr bwMode="auto">
          <a:xfrm>
            <a:off x="1907704" y="1700808"/>
            <a:ext cx="633670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4500" b="1" dirty="0">
                <a:solidFill>
                  <a:srgbClr val="DA1D2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为何感觉税负重？</a:t>
            </a:r>
          </a:p>
        </p:txBody>
      </p:sp>
      <p:sp>
        <p:nvSpPr>
          <p:cNvPr id="20" name="文本框 16"/>
          <p:cNvSpPr>
            <a:spLocks noChangeArrowheads="1"/>
          </p:cNvSpPr>
          <p:nvPr/>
        </p:nvSpPr>
        <p:spPr bwMode="auto">
          <a:xfrm>
            <a:off x="3479007" y="3213047"/>
            <a:ext cx="3814762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900"/>
              </a:spcBef>
              <a:spcAft>
                <a:spcPts val="900"/>
              </a:spcAft>
              <a:buFont typeface="+mj-ea"/>
              <a:buAutoNum type="ea1ChsPlain"/>
            </a:pPr>
            <a:r>
              <a:rPr lang="en-US" altLang="zh-CN" sz="21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1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政府支出结构有待改善</a:t>
            </a:r>
          </a:p>
          <a:p>
            <a:pPr marL="257175" indent="-257175" algn="just">
              <a:spcBef>
                <a:spcPts val="900"/>
              </a:spcBef>
              <a:spcAft>
                <a:spcPts val="900"/>
              </a:spcAft>
              <a:buFont typeface="+mj-ea"/>
              <a:buAutoNum type="ea1ChsPlain"/>
            </a:pPr>
            <a:r>
              <a:rPr lang="en-US" altLang="zh-CN" sz="21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1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经济下滑速度快于减税速度</a:t>
            </a:r>
          </a:p>
          <a:p>
            <a:pPr marL="257175" indent="-257175" algn="just">
              <a:spcBef>
                <a:spcPts val="900"/>
              </a:spcBef>
              <a:spcAft>
                <a:spcPts val="900"/>
              </a:spcAft>
              <a:buFont typeface="+mj-ea"/>
              <a:buAutoNum type="ea1ChsPlain"/>
            </a:pPr>
            <a:r>
              <a:rPr lang="en-US" altLang="zh-CN" sz="21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1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我国的纳税主体主要是企业</a:t>
            </a:r>
            <a:endParaRPr lang="en-US" altLang="zh-CN" sz="405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CF2DC5A-5B7C-2EF3-1508-2E475503D865}"/>
              </a:ext>
            </a:extLst>
          </p:cNvPr>
          <p:cNvCxnSpPr>
            <a:cxnSpLocks/>
          </p:cNvCxnSpPr>
          <p:nvPr/>
        </p:nvCxnSpPr>
        <p:spPr>
          <a:xfrm>
            <a:off x="2" y="3963253"/>
            <a:ext cx="3373015" cy="0"/>
          </a:xfrm>
          <a:prstGeom prst="line">
            <a:avLst/>
          </a:prstGeom>
          <a:ln w="38100">
            <a:solidFill>
              <a:srgbClr val="DA1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00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6470B-6E58-454F-F741-948091EBC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73DC9-9B3B-58C7-70D9-DEA6C025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0" y="990600"/>
            <a:ext cx="7773338" cy="907712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宏观税负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3B7FA0B-09C0-BAD8-B36E-BF6EAD4A3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7994"/>
            <a:ext cx="15187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CD6780-EE56-4780-80A9-B39AB9297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1" y="857250"/>
            <a:ext cx="90389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3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84184-8B5E-5482-B9FC-8018DDEBF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C313CE-EF7F-FD51-1091-F719585D0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0" y="990600"/>
            <a:ext cx="7773338" cy="907712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宏观税负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60319DE-4B9B-2957-24B7-0012C0D50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7994"/>
            <a:ext cx="15187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4A4E3A8-D246-3AD0-BCAB-332A4F772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052736"/>
            <a:ext cx="9144000" cy="49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F3B39-2446-7996-A141-8C8AB7CF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AC225B-2E6A-401F-C5BF-DE712CC2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0" y="990600"/>
            <a:ext cx="7773338" cy="907712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宏观税负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1BDFB24-C433-E33C-600F-17DD2BDDA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7994"/>
            <a:ext cx="15187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660B4A-894D-8BAF-C934-621AD3E17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7831"/>
            <a:ext cx="9144000" cy="46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2E54E-F38A-72DC-CE9D-89A1AFB2C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F2AF2A-EE09-9203-82D4-B71AAF61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0" y="990600"/>
            <a:ext cx="7773338" cy="907712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宏观税负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84639C-EBD4-8754-B085-7CB836FCB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7994"/>
            <a:ext cx="15187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83A5C0-0239-2570-D607-B2FBB8022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05" y="857250"/>
            <a:ext cx="80745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146DF3A8-4876-D9AA-F4C4-BDAB06D02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-17144" y="2393156"/>
            <a:ext cx="9161144" cy="2328863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809" y="1628800"/>
            <a:ext cx="7956698" cy="417646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8D4E066-6296-F038-DDD5-BE0C807A4506}"/>
              </a:ext>
            </a:extLst>
          </p:cNvPr>
          <p:cNvSpPr txBox="1"/>
          <p:nvPr/>
        </p:nvSpPr>
        <p:spPr>
          <a:xfrm>
            <a:off x="179512" y="166876"/>
            <a:ext cx="5256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2013-2020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年各项税收、利润、</a:t>
            </a:r>
            <a:r>
              <a:rPr lang="en-US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GDP</a:t>
            </a:r>
            <a:endParaRPr lang="zh-CN" altLang="en-US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2C3570D-AABA-1371-7497-0A6FD1A5BC16}"/>
              </a:ext>
            </a:extLst>
          </p:cNvPr>
          <p:cNvGrpSpPr/>
          <p:nvPr/>
        </p:nvGrpSpPr>
        <p:grpSpPr>
          <a:xfrm>
            <a:off x="-4306" y="1158607"/>
            <a:ext cx="1014994" cy="398270"/>
            <a:chOff x="-7656" y="383345"/>
            <a:chExt cx="1353399" cy="531056"/>
          </a:xfrm>
          <a:solidFill>
            <a:schemeClr val="tx2">
              <a:lumMod val="75000"/>
            </a:schemeClr>
          </a:solidFill>
        </p:grpSpPr>
        <p:sp>
          <p:nvSpPr>
            <p:cNvPr id="17" name="任意多边形 10">
              <a:extLst>
                <a:ext uri="{FF2B5EF4-FFF2-40B4-BE49-F238E27FC236}">
                  <a16:creationId xmlns:a16="http://schemas.microsoft.com/office/drawing/2014/main" id="{91A093EC-D734-2DE1-B66C-0C5FFDF603E1}"/>
                </a:ext>
              </a:extLst>
            </p:cNvPr>
            <p:cNvSpPr/>
            <p:nvPr/>
          </p:nvSpPr>
          <p:spPr>
            <a:xfrm>
              <a:off x="-7656" y="383345"/>
              <a:ext cx="1061486" cy="531056"/>
            </a:xfrm>
            <a:custGeom>
              <a:avLst/>
              <a:gdLst>
                <a:gd name="connsiteX0" fmla="*/ 1736 w 1061486"/>
                <a:gd name="connsiteY0" fmla="*/ 0 h 531056"/>
                <a:gd name="connsiteX1" fmla="*/ 1061486 w 1061486"/>
                <a:gd name="connsiteY1" fmla="*/ 0 h 531056"/>
                <a:gd name="connsiteX2" fmla="*/ 714467 w 1061486"/>
                <a:gd name="connsiteY2" fmla="*/ 531056 h 531056"/>
                <a:gd name="connsiteX3" fmla="*/ 0 w 1061486"/>
                <a:gd name="connsiteY3" fmla="*/ 531056 h 531056"/>
                <a:gd name="connsiteX4" fmla="*/ 0 w 1061486"/>
                <a:gd name="connsiteY4" fmla="*/ 2657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486" h="531056">
                  <a:moveTo>
                    <a:pt x="1736" y="0"/>
                  </a:moveTo>
                  <a:lnTo>
                    <a:pt x="1061486" y="0"/>
                  </a:lnTo>
                  <a:lnTo>
                    <a:pt x="714467" y="531056"/>
                  </a:lnTo>
                  <a:lnTo>
                    <a:pt x="0" y="531056"/>
                  </a:lnTo>
                  <a:lnTo>
                    <a:pt x="0" y="265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8" name="任意多边形 11">
              <a:extLst>
                <a:ext uri="{FF2B5EF4-FFF2-40B4-BE49-F238E27FC236}">
                  <a16:creationId xmlns:a16="http://schemas.microsoft.com/office/drawing/2014/main" id="{8AA86C1A-68F9-C456-7F15-5CB07303447E}"/>
                </a:ext>
              </a:extLst>
            </p:cNvPr>
            <p:cNvSpPr/>
            <p:nvPr/>
          </p:nvSpPr>
          <p:spPr>
            <a:xfrm>
              <a:off x="761917" y="383345"/>
              <a:ext cx="583826" cy="531056"/>
            </a:xfrm>
            <a:custGeom>
              <a:avLst/>
              <a:gdLst>
                <a:gd name="connsiteX0" fmla="*/ 347019 w 583826"/>
                <a:gd name="connsiteY0" fmla="*/ 0 h 531056"/>
                <a:gd name="connsiteX1" fmla="*/ 583826 w 583826"/>
                <a:gd name="connsiteY1" fmla="*/ 0 h 531056"/>
                <a:gd name="connsiteX2" fmla="*/ 236807 w 583826"/>
                <a:gd name="connsiteY2" fmla="*/ 531056 h 531056"/>
                <a:gd name="connsiteX3" fmla="*/ 0 w 583826"/>
                <a:gd name="connsiteY3" fmla="*/ 531056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26" h="531056">
                  <a:moveTo>
                    <a:pt x="347019" y="0"/>
                  </a:moveTo>
                  <a:lnTo>
                    <a:pt x="583826" y="0"/>
                  </a:lnTo>
                  <a:lnTo>
                    <a:pt x="236807" y="531056"/>
                  </a:lnTo>
                  <a:lnTo>
                    <a:pt x="0" y="531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20" name="Freeform 328">
            <a:extLst>
              <a:ext uri="{FF2B5EF4-FFF2-40B4-BE49-F238E27FC236}">
                <a16:creationId xmlns:a16="http://schemas.microsoft.com/office/drawing/2014/main" id="{4FF8A14C-8047-5B5D-6373-A586E6EA0916}"/>
              </a:ext>
            </a:extLst>
          </p:cNvPr>
          <p:cNvSpPr/>
          <p:nvPr/>
        </p:nvSpPr>
        <p:spPr>
          <a:xfrm>
            <a:off x="6211759" y="1132680"/>
            <a:ext cx="322703" cy="450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65" y="11949"/>
                </a:moveTo>
                <a:cubicBezTo>
                  <a:pt x="4725" y="11949"/>
                  <a:pt x="4320" y="12294"/>
                  <a:pt x="4320" y="12753"/>
                </a:cubicBezTo>
                <a:cubicBezTo>
                  <a:pt x="4320" y="13213"/>
                  <a:pt x="4725" y="13557"/>
                  <a:pt x="5265" y="13557"/>
                </a:cubicBezTo>
                <a:cubicBezTo>
                  <a:pt x="5805" y="13557"/>
                  <a:pt x="6210" y="13213"/>
                  <a:pt x="6210" y="12753"/>
                </a:cubicBezTo>
                <a:cubicBezTo>
                  <a:pt x="6210" y="12294"/>
                  <a:pt x="5805" y="11949"/>
                  <a:pt x="5265" y="11949"/>
                </a:cubicBezTo>
                <a:close/>
                <a:moveTo>
                  <a:pt x="5265" y="15396"/>
                </a:moveTo>
                <a:cubicBezTo>
                  <a:pt x="5265" y="15396"/>
                  <a:pt x="5265" y="15396"/>
                  <a:pt x="5265" y="15396"/>
                </a:cubicBezTo>
                <a:cubicBezTo>
                  <a:pt x="4725" y="15396"/>
                  <a:pt x="4320" y="15740"/>
                  <a:pt x="4320" y="16200"/>
                </a:cubicBezTo>
                <a:cubicBezTo>
                  <a:pt x="4320" y="16660"/>
                  <a:pt x="4725" y="17004"/>
                  <a:pt x="5265" y="17004"/>
                </a:cubicBezTo>
                <a:cubicBezTo>
                  <a:pt x="5805" y="17004"/>
                  <a:pt x="6210" y="16660"/>
                  <a:pt x="6210" y="16200"/>
                </a:cubicBezTo>
                <a:cubicBezTo>
                  <a:pt x="6210" y="15740"/>
                  <a:pt x="5805" y="15396"/>
                  <a:pt x="5265" y="15396"/>
                </a:cubicBezTo>
                <a:close/>
                <a:moveTo>
                  <a:pt x="5265" y="8502"/>
                </a:moveTo>
                <a:cubicBezTo>
                  <a:pt x="5265" y="8502"/>
                  <a:pt x="5265" y="8502"/>
                  <a:pt x="5265" y="8502"/>
                </a:cubicBezTo>
                <a:cubicBezTo>
                  <a:pt x="4725" y="8502"/>
                  <a:pt x="4320" y="8847"/>
                  <a:pt x="4320" y="9306"/>
                </a:cubicBezTo>
                <a:cubicBezTo>
                  <a:pt x="4320" y="9766"/>
                  <a:pt x="4725" y="10111"/>
                  <a:pt x="5265" y="10111"/>
                </a:cubicBezTo>
                <a:cubicBezTo>
                  <a:pt x="5805" y="10111"/>
                  <a:pt x="6210" y="9766"/>
                  <a:pt x="6210" y="9306"/>
                </a:cubicBezTo>
                <a:cubicBezTo>
                  <a:pt x="6210" y="8847"/>
                  <a:pt x="5805" y="8502"/>
                  <a:pt x="5265" y="8502"/>
                </a:cubicBezTo>
                <a:close/>
                <a:moveTo>
                  <a:pt x="16335" y="8847"/>
                </a:moveTo>
                <a:cubicBezTo>
                  <a:pt x="16335" y="8847"/>
                  <a:pt x="16335" y="8847"/>
                  <a:pt x="16335" y="8847"/>
                </a:cubicBezTo>
                <a:cubicBezTo>
                  <a:pt x="8100" y="8847"/>
                  <a:pt x="8100" y="8847"/>
                  <a:pt x="8100" y="8847"/>
                </a:cubicBezTo>
                <a:cubicBezTo>
                  <a:pt x="7830" y="8847"/>
                  <a:pt x="7560" y="9077"/>
                  <a:pt x="7560" y="9306"/>
                </a:cubicBezTo>
                <a:cubicBezTo>
                  <a:pt x="7560" y="9651"/>
                  <a:pt x="7830" y="9881"/>
                  <a:pt x="8100" y="9881"/>
                </a:cubicBezTo>
                <a:cubicBezTo>
                  <a:pt x="16335" y="9881"/>
                  <a:pt x="16335" y="9881"/>
                  <a:pt x="16335" y="9881"/>
                </a:cubicBezTo>
                <a:cubicBezTo>
                  <a:pt x="16740" y="9881"/>
                  <a:pt x="17010" y="9651"/>
                  <a:pt x="17010" y="9306"/>
                </a:cubicBezTo>
                <a:cubicBezTo>
                  <a:pt x="17010" y="9077"/>
                  <a:pt x="16740" y="8847"/>
                  <a:pt x="16335" y="8847"/>
                </a:cubicBezTo>
                <a:close/>
                <a:moveTo>
                  <a:pt x="20655" y="3447"/>
                </a:moveTo>
                <a:cubicBezTo>
                  <a:pt x="20655" y="3447"/>
                  <a:pt x="20655" y="3447"/>
                  <a:pt x="20655" y="3447"/>
                </a:cubicBezTo>
                <a:cubicBezTo>
                  <a:pt x="18090" y="3447"/>
                  <a:pt x="18090" y="3447"/>
                  <a:pt x="18090" y="3447"/>
                </a:cubicBezTo>
                <a:cubicBezTo>
                  <a:pt x="18090" y="2987"/>
                  <a:pt x="18090" y="2987"/>
                  <a:pt x="18090" y="2987"/>
                </a:cubicBezTo>
                <a:cubicBezTo>
                  <a:pt x="18090" y="2757"/>
                  <a:pt x="17820" y="2528"/>
                  <a:pt x="17550" y="2528"/>
                </a:cubicBezTo>
                <a:cubicBezTo>
                  <a:pt x="14445" y="2528"/>
                  <a:pt x="14445" y="2528"/>
                  <a:pt x="14445" y="2528"/>
                </a:cubicBezTo>
                <a:cubicBezTo>
                  <a:pt x="14310" y="1953"/>
                  <a:pt x="13905" y="1379"/>
                  <a:pt x="13500" y="1034"/>
                </a:cubicBezTo>
                <a:cubicBezTo>
                  <a:pt x="12825" y="460"/>
                  <a:pt x="11880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9855" y="0"/>
                  <a:pt x="8910" y="460"/>
                  <a:pt x="8235" y="1034"/>
                </a:cubicBezTo>
                <a:cubicBezTo>
                  <a:pt x="7695" y="1379"/>
                  <a:pt x="7425" y="1953"/>
                  <a:pt x="7155" y="2528"/>
                </a:cubicBezTo>
                <a:cubicBezTo>
                  <a:pt x="4185" y="2528"/>
                  <a:pt x="4185" y="2528"/>
                  <a:pt x="4185" y="2528"/>
                </a:cubicBezTo>
                <a:cubicBezTo>
                  <a:pt x="3780" y="2528"/>
                  <a:pt x="3645" y="2757"/>
                  <a:pt x="3645" y="2987"/>
                </a:cubicBezTo>
                <a:cubicBezTo>
                  <a:pt x="3645" y="3447"/>
                  <a:pt x="3645" y="3447"/>
                  <a:pt x="3645" y="3447"/>
                </a:cubicBezTo>
                <a:cubicBezTo>
                  <a:pt x="945" y="3447"/>
                  <a:pt x="945" y="3447"/>
                  <a:pt x="945" y="3447"/>
                </a:cubicBezTo>
                <a:cubicBezTo>
                  <a:pt x="405" y="3447"/>
                  <a:pt x="0" y="3791"/>
                  <a:pt x="0" y="4251"/>
                </a:cubicBezTo>
                <a:cubicBezTo>
                  <a:pt x="0" y="20796"/>
                  <a:pt x="0" y="20796"/>
                  <a:pt x="0" y="20796"/>
                </a:cubicBezTo>
                <a:cubicBezTo>
                  <a:pt x="0" y="21255"/>
                  <a:pt x="405" y="21600"/>
                  <a:pt x="945" y="21600"/>
                </a:cubicBezTo>
                <a:cubicBezTo>
                  <a:pt x="20655" y="21600"/>
                  <a:pt x="20655" y="21600"/>
                  <a:pt x="20655" y="21600"/>
                </a:cubicBezTo>
                <a:cubicBezTo>
                  <a:pt x="21195" y="21600"/>
                  <a:pt x="21600" y="21255"/>
                  <a:pt x="21600" y="20796"/>
                </a:cubicBezTo>
                <a:cubicBezTo>
                  <a:pt x="21600" y="4251"/>
                  <a:pt x="21600" y="4251"/>
                  <a:pt x="21600" y="4251"/>
                </a:cubicBezTo>
                <a:cubicBezTo>
                  <a:pt x="21600" y="3791"/>
                  <a:pt x="21195" y="3447"/>
                  <a:pt x="20655" y="3447"/>
                </a:cubicBezTo>
                <a:close/>
                <a:moveTo>
                  <a:pt x="9045" y="1723"/>
                </a:moveTo>
                <a:cubicBezTo>
                  <a:pt x="9045" y="1723"/>
                  <a:pt x="9045" y="1723"/>
                  <a:pt x="9045" y="1723"/>
                </a:cubicBezTo>
                <a:cubicBezTo>
                  <a:pt x="9450" y="1264"/>
                  <a:pt x="10125" y="1034"/>
                  <a:pt x="10800" y="1034"/>
                </a:cubicBezTo>
                <a:cubicBezTo>
                  <a:pt x="10800" y="1034"/>
                  <a:pt x="10800" y="1034"/>
                  <a:pt x="10800" y="1034"/>
                </a:cubicBezTo>
                <a:cubicBezTo>
                  <a:pt x="11610" y="1034"/>
                  <a:pt x="12150" y="1264"/>
                  <a:pt x="12690" y="1723"/>
                </a:cubicBezTo>
                <a:cubicBezTo>
                  <a:pt x="12960" y="1953"/>
                  <a:pt x="13095" y="2183"/>
                  <a:pt x="13230" y="2528"/>
                </a:cubicBezTo>
                <a:cubicBezTo>
                  <a:pt x="8370" y="2528"/>
                  <a:pt x="8370" y="2528"/>
                  <a:pt x="8370" y="2528"/>
                </a:cubicBezTo>
                <a:cubicBezTo>
                  <a:pt x="8505" y="2183"/>
                  <a:pt x="8775" y="1953"/>
                  <a:pt x="9045" y="1723"/>
                </a:cubicBezTo>
                <a:close/>
                <a:moveTo>
                  <a:pt x="4725" y="3447"/>
                </a:moveTo>
                <a:cubicBezTo>
                  <a:pt x="4725" y="3447"/>
                  <a:pt x="4725" y="3447"/>
                  <a:pt x="4725" y="3447"/>
                </a:cubicBezTo>
                <a:cubicBezTo>
                  <a:pt x="17010" y="3447"/>
                  <a:pt x="17010" y="3447"/>
                  <a:pt x="17010" y="3447"/>
                </a:cubicBezTo>
                <a:cubicBezTo>
                  <a:pt x="17010" y="4940"/>
                  <a:pt x="17010" y="4940"/>
                  <a:pt x="17010" y="4940"/>
                </a:cubicBezTo>
                <a:cubicBezTo>
                  <a:pt x="4725" y="4940"/>
                  <a:pt x="4725" y="4940"/>
                  <a:pt x="4725" y="4940"/>
                </a:cubicBezTo>
                <a:cubicBezTo>
                  <a:pt x="4725" y="3447"/>
                  <a:pt x="4725" y="3447"/>
                  <a:pt x="4725" y="3447"/>
                </a:cubicBezTo>
                <a:close/>
                <a:moveTo>
                  <a:pt x="19710" y="19991"/>
                </a:moveTo>
                <a:cubicBezTo>
                  <a:pt x="19710" y="19991"/>
                  <a:pt x="19710" y="19991"/>
                  <a:pt x="19710" y="19991"/>
                </a:cubicBezTo>
                <a:cubicBezTo>
                  <a:pt x="1890" y="19991"/>
                  <a:pt x="1890" y="19991"/>
                  <a:pt x="1890" y="19991"/>
                </a:cubicBezTo>
                <a:cubicBezTo>
                  <a:pt x="1890" y="5055"/>
                  <a:pt x="1890" y="5055"/>
                  <a:pt x="1890" y="5055"/>
                </a:cubicBezTo>
                <a:cubicBezTo>
                  <a:pt x="3645" y="5055"/>
                  <a:pt x="3645" y="5055"/>
                  <a:pt x="3645" y="5055"/>
                </a:cubicBezTo>
                <a:cubicBezTo>
                  <a:pt x="3645" y="5515"/>
                  <a:pt x="3645" y="5515"/>
                  <a:pt x="3645" y="5515"/>
                </a:cubicBezTo>
                <a:cubicBezTo>
                  <a:pt x="3645" y="5745"/>
                  <a:pt x="3780" y="5974"/>
                  <a:pt x="4185" y="5974"/>
                </a:cubicBezTo>
                <a:cubicBezTo>
                  <a:pt x="17550" y="5974"/>
                  <a:pt x="17550" y="5974"/>
                  <a:pt x="17550" y="5974"/>
                </a:cubicBezTo>
                <a:cubicBezTo>
                  <a:pt x="17820" y="5974"/>
                  <a:pt x="18090" y="5745"/>
                  <a:pt x="18090" y="5515"/>
                </a:cubicBezTo>
                <a:cubicBezTo>
                  <a:pt x="18090" y="5055"/>
                  <a:pt x="18090" y="5055"/>
                  <a:pt x="18090" y="5055"/>
                </a:cubicBezTo>
                <a:cubicBezTo>
                  <a:pt x="19710" y="5055"/>
                  <a:pt x="19710" y="5055"/>
                  <a:pt x="19710" y="5055"/>
                </a:cubicBezTo>
                <a:cubicBezTo>
                  <a:pt x="19710" y="19991"/>
                  <a:pt x="19710" y="19991"/>
                  <a:pt x="19710" y="19991"/>
                </a:cubicBezTo>
                <a:close/>
                <a:moveTo>
                  <a:pt x="16335" y="15740"/>
                </a:moveTo>
                <a:cubicBezTo>
                  <a:pt x="16335" y="15740"/>
                  <a:pt x="16335" y="15740"/>
                  <a:pt x="16335" y="15740"/>
                </a:cubicBezTo>
                <a:cubicBezTo>
                  <a:pt x="8100" y="15740"/>
                  <a:pt x="8100" y="15740"/>
                  <a:pt x="8100" y="15740"/>
                </a:cubicBezTo>
                <a:cubicBezTo>
                  <a:pt x="7830" y="15740"/>
                  <a:pt x="7560" y="15970"/>
                  <a:pt x="7560" y="16200"/>
                </a:cubicBezTo>
                <a:cubicBezTo>
                  <a:pt x="7560" y="16430"/>
                  <a:pt x="7830" y="16660"/>
                  <a:pt x="8100" y="16660"/>
                </a:cubicBezTo>
                <a:cubicBezTo>
                  <a:pt x="16335" y="16660"/>
                  <a:pt x="16335" y="16660"/>
                  <a:pt x="16335" y="16660"/>
                </a:cubicBezTo>
                <a:cubicBezTo>
                  <a:pt x="16740" y="16660"/>
                  <a:pt x="17010" y="16430"/>
                  <a:pt x="17010" y="16200"/>
                </a:cubicBezTo>
                <a:cubicBezTo>
                  <a:pt x="17010" y="15970"/>
                  <a:pt x="16740" y="15740"/>
                  <a:pt x="16335" y="15740"/>
                </a:cubicBezTo>
                <a:close/>
                <a:moveTo>
                  <a:pt x="16335" y="12294"/>
                </a:moveTo>
                <a:cubicBezTo>
                  <a:pt x="16335" y="12294"/>
                  <a:pt x="16335" y="12294"/>
                  <a:pt x="16335" y="12294"/>
                </a:cubicBezTo>
                <a:cubicBezTo>
                  <a:pt x="8100" y="12294"/>
                  <a:pt x="8100" y="12294"/>
                  <a:pt x="8100" y="12294"/>
                </a:cubicBezTo>
                <a:cubicBezTo>
                  <a:pt x="7830" y="12294"/>
                  <a:pt x="7560" y="12523"/>
                  <a:pt x="7560" y="12753"/>
                </a:cubicBezTo>
                <a:cubicBezTo>
                  <a:pt x="7560" y="12983"/>
                  <a:pt x="7830" y="13213"/>
                  <a:pt x="8100" y="13213"/>
                </a:cubicBezTo>
                <a:cubicBezTo>
                  <a:pt x="16335" y="13213"/>
                  <a:pt x="16335" y="13213"/>
                  <a:pt x="16335" y="13213"/>
                </a:cubicBezTo>
                <a:cubicBezTo>
                  <a:pt x="16740" y="13213"/>
                  <a:pt x="17010" y="12983"/>
                  <a:pt x="17010" y="12753"/>
                </a:cubicBezTo>
                <a:cubicBezTo>
                  <a:pt x="17010" y="12523"/>
                  <a:pt x="16740" y="12294"/>
                  <a:pt x="16335" y="12294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tIns="68579" bIns="6857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21" name="Freeform 354">
            <a:extLst>
              <a:ext uri="{FF2B5EF4-FFF2-40B4-BE49-F238E27FC236}">
                <a16:creationId xmlns:a16="http://schemas.microsoft.com/office/drawing/2014/main" id="{67A22301-C8DA-E8E5-C178-1018F75CEBC0}"/>
              </a:ext>
            </a:extLst>
          </p:cNvPr>
          <p:cNvSpPr/>
          <p:nvPr/>
        </p:nvSpPr>
        <p:spPr>
          <a:xfrm>
            <a:off x="1078685" y="1323679"/>
            <a:ext cx="280957" cy="233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91" y="0"/>
                </a:moveTo>
                <a:cubicBezTo>
                  <a:pt x="15991" y="0"/>
                  <a:pt x="15991" y="0"/>
                  <a:pt x="15991" y="0"/>
                </a:cubicBezTo>
                <a:cubicBezTo>
                  <a:pt x="20765" y="0"/>
                  <a:pt x="20765" y="0"/>
                  <a:pt x="20765" y="0"/>
                </a:cubicBezTo>
                <a:cubicBezTo>
                  <a:pt x="21242" y="0"/>
                  <a:pt x="21600" y="377"/>
                  <a:pt x="21600" y="879"/>
                </a:cubicBezTo>
                <a:cubicBezTo>
                  <a:pt x="21600" y="879"/>
                  <a:pt x="21600" y="879"/>
                  <a:pt x="21600" y="879"/>
                </a:cubicBezTo>
                <a:cubicBezTo>
                  <a:pt x="21600" y="20721"/>
                  <a:pt x="21600" y="20721"/>
                  <a:pt x="21600" y="20721"/>
                </a:cubicBezTo>
                <a:cubicBezTo>
                  <a:pt x="21600" y="21223"/>
                  <a:pt x="21242" y="21600"/>
                  <a:pt x="20765" y="21600"/>
                </a:cubicBezTo>
                <a:cubicBezTo>
                  <a:pt x="20765" y="21600"/>
                  <a:pt x="20765" y="21600"/>
                  <a:pt x="20765" y="21600"/>
                </a:cubicBezTo>
                <a:cubicBezTo>
                  <a:pt x="15991" y="21600"/>
                  <a:pt x="15991" y="21600"/>
                  <a:pt x="15991" y="21600"/>
                </a:cubicBezTo>
                <a:cubicBezTo>
                  <a:pt x="15514" y="21600"/>
                  <a:pt x="15156" y="21223"/>
                  <a:pt x="15156" y="20721"/>
                </a:cubicBezTo>
                <a:cubicBezTo>
                  <a:pt x="15156" y="20721"/>
                  <a:pt x="15156" y="20721"/>
                  <a:pt x="15156" y="20721"/>
                </a:cubicBezTo>
                <a:cubicBezTo>
                  <a:pt x="15156" y="879"/>
                  <a:pt x="15156" y="879"/>
                  <a:pt x="15156" y="879"/>
                </a:cubicBezTo>
                <a:cubicBezTo>
                  <a:pt x="15156" y="377"/>
                  <a:pt x="15514" y="0"/>
                  <a:pt x="15991" y="0"/>
                </a:cubicBezTo>
                <a:close/>
                <a:moveTo>
                  <a:pt x="16827" y="12433"/>
                </a:moveTo>
                <a:cubicBezTo>
                  <a:pt x="16827" y="12433"/>
                  <a:pt x="16827" y="12433"/>
                  <a:pt x="16827" y="12433"/>
                </a:cubicBezTo>
                <a:cubicBezTo>
                  <a:pt x="19929" y="12433"/>
                  <a:pt x="19929" y="12433"/>
                  <a:pt x="19929" y="12433"/>
                </a:cubicBezTo>
                <a:cubicBezTo>
                  <a:pt x="19929" y="5400"/>
                  <a:pt x="19929" y="5400"/>
                  <a:pt x="19929" y="5400"/>
                </a:cubicBezTo>
                <a:cubicBezTo>
                  <a:pt x="16827" y="5400"/>
                  <a:pt x="16827" y="5400"/>
                  <a:pt x="16827" y="5400"/>
                </a:cubicBezTo>
                <a:cubicBezTo>
                  <a:pt x="16827" y="12433"/>
                  <a:pt x="16827" y="12433"/>
                  <a:pt x="16827" y="12433"/>
                </a:cubicBezTo>
                <a:close/>
                <a:moveTo>
                  <a:pt x="19929" y="13437"/>
                </a:moveTo>
                <a:cubicBezTo>
                  <a:pt x="19929" y="13437"/>
                  <a:pt x="19929" y="13437"/>
                  <a:pt x="19929" y="13437"/>
                </a:cubicBezTo>
                <a:cubicBezTo>
                  <a:pt x="16827" y="13437"/>
                  <a:pt x="16827" y="13437"/>
                  <a:pt x="16827" y="13437"/>
                </a:cubicBezTo>
                <a:cubicBezTo>
                  <a:pt x="16827" y="19842"/>
                  <a:pt x="16827" y="19842"/>
                  <a:pt x="16827" y="19842"/>
                </a:cubicBezTo>
                <a:cubicBezTo>
                  <a:pt x="19929" y="19842"/>
                  <a:pt x="19929" y="19842"/>
                  <a:pt x="19929" y="19842"/>
                </a:cubicBezTo>
                <a:cubicBezTo>
                  <a:pt x="19929" y="13437"/>
                  <a:pt x="19929" y="13437"/>
                  <a:pt x="19929" y="13437"/>
                </a:cubicBezTo>
                <a:close/>
                <a:moveTo>
                  <a:pt x="19929" y="1758"/>
                </a:moveTo>
                <a:cubicBezTo>
                  <a:pt x="19929" y="1758"/>
                  <a:pt x="19929" y="1758"/>
                  <a:pt x="19929" y="1758"/>
                </a:cubicBezTo>
                <a:cubicBezTo>
                  <a:pt x="16827" y="1758"/>
                  <a:pt x="16827" y="1758"/>
                  <a:pt x="16827" y="1758"/>
                </a:cubicBezTo>
                <a:cubicBezTo>
                  <a:pt x="16827" y="4395"/>
                  <a:pt x="16827" y="4395"/>
                  <a:pt x="16827" y="4395"/>
                </a:cubicBezTo>
                <a:cubicBezTo>
                  <a:pt x="19929" y="4395"/>
                  <a:pt x="19929" y="4395"/>
                  <a:pt x="19929" y="4395"/>
                </a:cubicBezTo>
                <a:cubicBezTo>
                  <a:pt x="19929" y="1758"/>
                  <a:pt x="19929" y="1758"/>
                  <a:pt x="19929" y="1758"/>
                </a:cubicBezTo>
                <a:close/>
                <a:moveTo>
                  <a:pt x="8354" y="0"/>
                </a:moveTo>
                <a:cubicBezTo>
                  <a:pt x="8354" y="0"/>
                  <a:pt x="8354" y="0"/>
                  <a:pt x="8354" y="0"/>
                </a:cubicBezTo>
                <a:cubicBezTo>
                  <a:pt x="8354" y="0"/>
                  <a:pt x="8354" y="0"/>
                  <a:pt x="8354" y="0"/>
                </a:cubicBezTo>
                <a:cubicBezTo>
                  <a:pt x="13127" y="0"/>
                  <a:pt x="13127" y="0"/>
                  <a:pt x="13127" y="0"/>
                </a:cubicBezTo>
                <a:cubicBezTo>
                  <a:pt x="13604" y="0"/>
                  <a:pt x="13962" y="377"/>
                  <a:pt x="13962" y="879"/>
                </a:cubicBezTo>
                <a:cubicBezTo>
                  <a:pt x="13962" y="879"/>
                  <a:pt x="13962" y="879"/>
                  <a:pt x="13962" y="879"/>
                </a:cubicBezTo>
                <a:cubicBezTo>
                  <a:pt x="13962" y="20721"/>
                  <a:pt x="13962" y="20721"/>
                  <a:pt x="13962" y="20721"/>
                </a:cubicBezTo>
                <a:cubicBezTo>
                  <a:pt x="13962" y="21223"/>
                  <a:pt x="13604" y="21600"/>
                  <a:pt x="13127" y="21600"/>
                </a:cubicBezTo>
                <a:cubicBezTo>
                  <a:pt x="13127" y="21600"/>
                  <a:pt x="13127" y="21600"/>
                  <a:pt x="13127" y="21600"/>
                </a:cubicBezTo>
                <a:cubicBezTo>
                  <a:pt x="8354" y="21600"/>
                  <a:pt x="8354" y="21600"/>
                  <a:pt x="8354" y="21600"/>
                </a:cubicBezTo>
                <a:cubicBezTo>
                  <a:pt x="7876" y="21600"/>
                  <a:pt x="7518" y="21223"/>
                  <a:pt x="7518" y="20721"/>
                </a:cubicBezTo>
                <a:cubicBezTo>
                  <a:pt x="7518" y="20721"/>
                  <a:pt x="7518" y="20721"/>
                  <a:pt x="7518" y="20721"/>
                </a:cubicBezTo>
                <a:cubicBezTo>
                  <a:pt x="7518" y="879"/>
                  <a:pt x="7518" y="879"/>
                  <a:pt x="7518" y="879"/>
                </a:cubicBezTo>
                <a:cubicBezTo>
                  <a:pt x="7518" y="377"/>
                  <a:pt x="7876" y="0"/>
                  <a:pt x="8354" y="0"/>
                </a:cubicBezTo>
                <a:close/>
                <a:moveTo>
                  <a:pt x="12292" y="1758"/>
                </a:moveTo>
                <a:cubicBezTo>
                  <a:pt x="12292" y="1758"/>
                  <a:pt x="12292" y="1758"/>
                  <a:pt x="12292" y="1758"/>
                </a:cubicBezTo>
                <a:cubicBezTo>
                  <a:pt x="9189" y="1758"/>
                  <a:pt x="9189" y="1758"/>
                  <a:pt x="9189" y="1758"/>
                </a:cubicBezTo>
                <a:cubicBezTo>
                  <a:pt x="9189" y="4395"/>
                  <a:pt x="9189" y="4395"/>
                  <a:pt x="9189" y="4395"/>
                </a:cubicBezTo>
                <a:cubicBezTo>
                  <a:pt x="12292" y="4395"/>
                  <a:pt x="12292" y="4395"/>
                  <a:pt x="12292" y="4395"/>
                </a:cubicBezTo>
                <a:cubicBezTo>
                  <a:pt x="12292" y="1758"/>
                  <a:pt x="12292" y="1758"/>
                  <a:pt x="12292" y="1758"/>
                </a:cubicBezTo>
                <a:close/>
                <a:moveTo>
                  <a:pt x="9189" y="5400"/>
                </a:moveTo>
                <a:cubicBezTo>
                  <a:pt x="9189" y="5400"/>
                  <a:pt x="9189" y="5400"/>
                  <a:pt x="9189" y="5400"/>
                </a:cubicBezTo>
                <a:cubicBezTo>
                  <a:pt x="9189" y="16451"/>
                  <a:pt x="9189" y="16451"/>
                  <a:pt x="9189" y="16451"/>
                </a:cubicBezTo>
                <a:cubicBezTo>
                  <a:pt x="12292" y="16451"/>
                  <a:pt x="12292" y="16451"/>
                  <a:pt x="12292" y="16451"/>
                </a:cubicBezTo>
                <a:cubicBezTo>
                  <a:pt x="12292" y="5400"/>
                  <a:pt x="12292" y="5400"/>
                  <a:pt x="12292" y="5400"/>
                </a:cubicBezTo>
                <a:cubicBezTo>
                  <a:pt x="9189" y="5400"/>
                  <a:pt x="9189" y="5400"/>
                  <a:pt x="9189" y="5400"/>
                </a:cubicBezTo>
                <a:close/>
                <a:moveTo>
                  <a:pt x="9189" y="17581"/>
                </a:moveTo>
                <a:cubicBezTo>
                  <a:pt x="9189" y="17581"/>
                  <a:pt x="9189" y="17581"/>
                  <a:pt x="9189" y="17581"/>
                </a:cubicBezTo>
                <a:cubicBezTo>
                  <a:pt x="9189" y="19842"/>
                  <a:pt x="9189" y="19842"/>
                  <a:pt x="9189" y="19842"/>
                </a:cubicBezTo>
                <a:cubicBezTo>
                  <a:pt x="12292" y="19842"/>
                  <a:pt x="12292" y="19842"/>
                  <a:pt x="12292" y="19842"/>
                </a:cubicBezTo>
                <a:cubicBezTo>
                  <a:pt x="12292" y="17581"/>
                  <a:pt x="12292" y="17581"/>
                  <a:pt x="12292" y="17581"/>
                </a:cubicBezTo>
                <a:cubicBezTo>
                  <a:pt x="9189" y="17581"/>
                  <a:pt x="9189" y="17581"/>
                  <a:pt x="9189" y="17581"/>
                </a:cubicBezTo>
                <a:close/>
                <a:moveTo>
                  <a:pt x="835" y="0"/>
                </a:moveTo>
                <a:cubicBezTo>
                  <a:pt x="835" y="0"/>
                  <a:pt x="835" y="0"/>
                  <a:pt x="835" y="0"/>
                </a:cubicBezTo>
                <a:cubicBezTo>
                  <a:pt x="835" y="0"/>
                  <a:pt x="835" y="0"/>
                  <a:pt x="835" y="0"/>
                </a:cubicBezTo>
                <a:cubicBezTo>
                  <a:pt x="5609" y="0"/>
                  <a:pt x="5609" y="0"/>
                  <a:pt x="5609" y="0"/>
                </a:cubicBezTo>
                <a:cubicBezTo>
                  <a:pt x="6086" y="0"/>
                  <a:pt x="6444" y="377"/>
                  <a:pt x="6444" y="879"/>
                </a:cubicBezTo>
                <a:cubicBezTo>
                  <a:pt x="6444" y="879"/>
                  <a:pt x="6444" y="879"/>
                  <a:pt x="6444" y="879"/>
                </a:cubicBezTo>
                <a:cubicBezTo>
                  <a:pt x="6444" y="20721"/>
                  <a:pt x="6444" y="20721"/>
                  <a:pt x="6444" y="20721"/>
                </a:cubicBezTo>
                <a:cubicBezTo>
                  <a:pt x="6444" y="21223"/>
                  <a:pt x="6086" y="21600"/>
                  <a:pt x="5609" y="21600"/>
                </a:cubicBezTo>
                <a:cubicBezTo>
                  <a:pt x="5609" y="21600"/>
                  <a:pt x="5609" y="21600"/>
                  <a:pt x="5609" y="21600"/>
                </a:cubicBezTo>
                <a:cubicBezTo>
                  <a:pt x="835" y="21600"/>
                  <a:pt x="835" y="21600"/>
                  <a:pt x="835" y="21600"/>
                </a:cubicBezTo>
                <a:cubicBezTo>
                  <a:pt x="358" y="21600"/>
                  <a:pt x="0" y="21223"/>
                  <a:pt x="0" y="20721"/>
                </a:cubicBezTo>
                <a:cubicBezTo>
                  <a:pt x="0" y="20721"/>
                  <a:pt x="0" y="20721"/>
                  <a:pt x="0" y="20721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377"/>
                  <a:pt x="358" y="0"/>
                  <a:pt x="835" y="0"/>
                </a:cubicBezTo>
                <a:close/>
                <a:moveTo>
                  <a:pt x="4773" y="1758"/>
                </a:moveTo>
                <a:cubicBezTo>
                  <a:pt x="4773" y="1758"/>
                  <a:pt x="4773" y="1758"/>
                  <a:pt x="4773" y="1758"/>
                </a:cubicBezTo>
                <a:cubicBezTo>
                  <a:pt x="1671" y="1758"/>
                  <a:pt x="1671" y="1758"/>
                  <a:pt x="1671" y="1758"/>
                </a:cubicBezTo>
                <a:cubicBezTo>
                  <a:pt x="1671" y="8163"/>
                  <a:pt x="1671" y="8163"/>
                  <a:pt x="1671" y="8163"/>
                </a:cubicBezTo>
                <a:cubicBezTo>
                  <a:pt x="4773" y="8163"/>
                  <a:pt x="4773" y="8163"/>
                  <a:pt x="4773" y="8163"/>
                </a:cubicBezTo>
                <a:cubicBezTo>
                  <a:pt x="4773" y="1758"/>
                  <a:pt x="4773" y="1758"/>
                  <a:pt x="4773" y="1758"/>
                </a:cubicBezTo>
                <a:close/>
                <a:moveTo>
                  <a:pt x="1671" y="9167"/>
                </a:moveTo>
                <a:cubicBezTo>
                  <a:pt x="1671" y="9167"/>
                  <a:pt x="1671" y="9167"/>
                  <a:pt x="1671" y="9167"/>
                </a:cubicBezTo>
                <a:cubicBezTo>
                  <a:pt x="1671" y="13312"/>
                  <a:pt x="1671" y="13312"/>
                  <a:pt x="1671" y="13312"/>
                </a:cubicBezTo>
                <a:cubicBezTo>
                  <a:pt x="4773" y="13312"/>
                  <a:pt x="4773" y="13312"/>
                  <a:pt x="4773" y="13312"/>
                </a:cubicBezTo>
                <a:cubicBezTo>
                  <a:pt x="4773" y="9167"/>
                  <a:pt x="4773" y="9167"/>
                  <a:pt x="4773" y="9167"/>
                </a:cubicBezTo>
                <a:cubicBezTo>
                  <a:pt x="1671" y="9167"/>
                  <a:pt x="1671" y="9167"/>
                  <a:pt x="1671" y="9167"/>
                </a:cubicBezTo>
                <a:close/>
                <a:moveTo>
                  <a:pt x="1671" y="14442"/>
                </a:moveTo>
                <a:cubicBezTo>
                  <a:pt x="1671" y="14442"/>
                  <a:pt x="1671" y="14442"/>
                  <a:pt x="1671" y="14442"/>
                </a:cubicBezTo>
                <a:cubicBezTo>
                  <a:pt x="1671" y="19842"/>
                  <a:pt x="1671" y="19842"/>
                  <a:pt x="1671" y="19842"/>
                </a:cubicBezTo>
                <a:cubicBezTo>
                  <a:pt x="4773" y="19842"/>
                  <a:pt x="4773" y="19842"/>
                  <a:pt x="4773" y="19842"/>
                </a:cubicBezTo>
                <a:cubicBezTo>
                  <a:pt x="4773" y="14442"/>
                  <a:pt x="4773" y="14442"/>
                  <a:pt x="4773" y="14442"/>
                </a:cubicBezTo>
                <a:cubicBezTo>
                  <a:pt x="1671" y="14442"/>
                  <a:pt x="1671" y="14442"/>
                  <a:pt x="1671" y="1444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tIns="68579" bIns="6857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330" y="990600"/>
            <a:ext cx="7773338" cy="907712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宏观税负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4263C04-AE39-1689-C700-72787791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7994"/>
            <a:ext cx="15187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BD0BE8-D23A-DBAA-E493-17AF0571D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" y="990600"/>
            <a:ext cx="88011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330" y="990600"/>
            <a:ext cx="7773338" cy="907712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税负轻真的是好事么？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4263C04-AE39-1689-C700-72787791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7994"/>
            <a:ext cx="15187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43EF12A-A1F8-8B25-9F74-B0CC66EA5A48}"/>
              </a:ext>
            </a:extLst>
          </p:cNvPr>
          <p:cNvSpPr txBox="1"/>
          <p:nvPr/>
        </p:nvSpPr>
        <p:spPr>
          <a:xfrm>
            <a:off x="1676401" y="2362200"/>
            <a:ext cx="3315331" cy="1082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/>
              <a:t>盛世滋丁，永不加赋</a:t>
            </a:r>
            <a:endParaRPr lang="en-US" altLang="zh-CN" sz="24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/>
              <a:t>摊丁入亩</a:t>
            </a:r>
          </a:p>
        </p:txBody>
      </p:sp>
    </p:spTree>
    <p:extLst>
      <p:ext uri="{BB962C8B-B14F-4D97-AF65-F5344CB8AC3E}">
        <p14:creationId xmlns:p14="http://schemas.microsoft.com/office/powerpoint/2010/main" val="16465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330" y="990600"/>
            <a:ext cx="7773338" cy="907712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宏观税负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4263C04-AE39-1689-C700-72787791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7994"/>
            <a:ext cx="15187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9BC1B8C-39C1-1B02-CB5D-7A8F86678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2152650"/>
            <a:ext cx="67627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9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2973E6-1F2D-133F-7E93-EAFA7F6EC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E07B71-AE3B-342A-D0B1-DB6293BC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B55A62-5354-A86D-9750-71CA4274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" y="857250"/>
            <a:ext cx="9100586" cy="51435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9B32B28-02B8-4946-2BD3-FA09A5419220}"/>
              </a:ext>
            </a:extLst>
          </p:cNvPr>
          <p:cNvSpPr txBox="1"/>
          <p:nvPr/>
        </p:nvSpPr>
        <p:spPr>
          <a:xfrm>
            <a:off x="667441" y="2564905"/>
            <a:ext cx="8229600" cy="101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zh-CN" altLang="en-US" sz="60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中国的宏观税负重吗？</a:t>
            </a:r>
            <a:endParaRPr lang="zh-CN" altLang="zh-CN" sz="60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31411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330" y="990600"/>
            <a:ext cx="7773338" cy="907712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宏观税负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4263C04-AE39-1689-C700-72787791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7994"/>
            <a:ext cx="15187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73879A-CDA3-245C-4594-300A4528C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04975"/>
            <a:ext cx="65532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330" y="990600"/>
            <a:ext cx="7773338" cy="907712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宏观税负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4263C04-AE39-1689-C700-72787791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7994"/>
            <a:ext cx="15187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A34F264-08BA-C281-6A3F-CE4565339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564" y="857250"/>
            <a:ext cx="32228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7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330" y="990600"/>
            <a:ext cx="7773338" cy="907712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宏观税负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4263C04-AE39-1689-C700-72787791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7994"/>
            <a:ext cx="15187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BCC30CF-4BBF-9C7D-1F6A-8DB8ACE22E24}"/>
              </a:ext>
            </a:extLst>
          </p:cNvPr>
          <p:cNvSpPr txBox="1"/>
          <p:nvPr/>
        </p:nvSpPr>
        <p:spPr>
          <a:xfrm>
            <a:off x="1219200" y="2598004"/>
            <a:ext cx="6477000" cy="112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191919"/>
                </a:solidFill>
                <a:latin typeface="PingFang SC"/>
              </a:rPr>
              <a:t>日本相对税负是清朝的五倍。</a:t>
            </a:r>
            <a:endParaRPr lang="en-US" altLang="zh-CN" sz="2400" dirty="0">
              <a:solidFill>
                <a:srgbClr val="191919"/>
              </a:solidFill>
              <a:latin typeface="PingFang SC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191919"/>
                </a:solidFill>
                <a:latin typeface="PingFang SC"/>
              </a:rPr>
              <a:t>绝对税负是清朝的十倍。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032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1F4BF8B-724C-C498-B342-1934D3EEA4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33</a:t>
            </a:fld>
            <a:endParaRPr lang="zh-CN" altLang="en-US"/>
          </a:p>
        </p:txBody>
      </p:sp>
      <p:graphicFrame>
        <p:nvGraphicFramePr>
          <p:cNvPr id="3" name="内容占位符 3">
            <a:extLst>
              <a:ext uri="{FF2B5EF4-FFF2-40B4-BE49-F238E27FC236}">
                <a16:creationId xmlns:a16="http://schemas.microsoft.com/office/drawing/2014/main" id="{EA2C0047-253D-B49A-0801-ACD05216EA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427994"/>
              </p:ext>
            </p:extLst>
          </p:nvPr>
        </p:nvGraphicFramePr>
        <p:xfrm>
          <a:off x="467544" y="1412776"/>
          <a:ext cx="8111954" cy="403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标题 1">
            <a:extLst>
              <a:ext uri="{FF2B5EF4-FFF2-40B4-BE49-F238E27FC236}">
                <a16:creationId xmlns:a16="http://schemas.microsoft.com/office/drawing/2014/main" id="{EC6469F1-735E-6CA6-175B-90052A369AD5}"/>
              </a:ext>
            </a:extLst>
          </p:cNvPr>
          <p:cNvSpPr txBox="1">
            <a:spLocks/>
          </p:cNvSpPr>
          <p:nvPr/>
        </p:nvSpPr>
        <p:spPr>
          <a:xfrm>
            <a:off x="251520" y="44624"/>
            <a:ext cx="6172200" cy="868532"/>
          </a:xfr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税收增长因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素分析</a:t>
            </a:r>
          </a:p>
        </p:txBody>
      </p:sp>
    </p:spTree>
    <p:extLst>
      <p:ext uri="{BB962C8B-B14F-4D97-AF65-F5344CB8AC3E}">
        <p14:creationId xmlns:p14="http://schemas.microsoft.com/office/powerpoint/2010/main" val="2888522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3707" y="1988840"/>
            <a:ext cx="5256584" cy="1165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 谢！</a:t>
            </a: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dirty="0">
                <a:solidFill>
                  <a:schemeClr val="accent1"/>
                </a:solidFill>
                <a:latin typeface="+mn-lt"/>
                <a:ea typeface="黑体" panose="02010609060101010101" pitchFamily="49" charset="-122"/>
              </a:rPr>
            </a:br>
            <a:br>
              <a:rPr lang="en-US" altLang="zh-CN" dirty="0">
                <a:solidFill>
                  <a:schemeClr val="accent1"/>
                </a:solidFill>
                <a:latin typeface="+mn-lt"/>
                <a:ea typeface="黑体" panose="02010609060101010101" pitchFamily="49" charset="-122"/>
              </a:rPr>
            </a:br>
            <a:r>
              <a:rPr lang="en-US" altLang="zh-CN" sz="1800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br>
              <a:rPr lang="zh-CN" altLang="en-US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63" y="6175201"/>
            <a:ext cx="9153525" cy="6381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C564F-D80C-4E90-BD14-B7BB8DABEB75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8161"/>
            <a:ext cx="2411312" cy="5924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82691-A1C8-3559-7E4C-2E58EC292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8F518FD-FF11-EA11-5AB9-06347E71F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42403" r="11150" b="23123"/>
          <a:stretch/>
        </p:blipFill>
        <p:spPr>
          <a:xfrm>
            <a:off x="-4307" y="899553"/>
            <a:ext cx="9148307" cy="2449797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FE1CA5BF-F4E7-4186-0779-98B5EAC76F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513" y="2114535"/>
            <a:ext cx="1321854" cy="32175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3D808D-F9AC-D0D0-2E1A-74F5F88DDB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0" r="2874"/>
          <a:stretch/>
        </p:blipFill>
        <p:spPr>
          <a:xfrm>
            <a:off x="1390759" y="1740588"/>
            <a:ext cx="7539550" cy="3591472"/>
          </a:xfrm>
          <a:prstGeom prst="rect">
            <a:avLst/>
          </a:prstGeom>
          <a:noFill/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245DF66-30F5-87E7-BE04-8465BDEADEFE}"/>
              </a:ext>
            </a:extLst>
          </p:cNvPr>
          <p:cNvSpPr txBox="1"/>
          <p:nvPr/>
        </p:nvSpPr>
        <p:spPr>
          <a:xfrm>
            <a:off x="393729" y="180990"/>
            <a:ext cx="2245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税收收入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8BA1B97-0140-1214-3180-8887A176225C}"/>
              </a:ext>
            </a:extLst>
          </p:cNvPr>
          <p:cNvGrpSpPr/>
          <p:nvPr/>
        </p:nvGrpSpPr>
        <p:grpSpPr>
          <a:xfrm>
            <a:off x="-4306" y="1071863"/>
            <a:ext cx="1014994" cy="398270"/>
            <a:chOff x="-7656" y="383345"/>
            <a:chExt cx="1353399" cy="531056"/>
          </a:xfrm>
          <a:solidFill>
            <a:schemeClr val="tx2">
              <a:lumMod val="75000"/>
            </a:schemeClr>
          </a:solidFill>
        </p:grpSpPr>
        <p:sp>
          <p:nvSpPr>
            <p:cNvPr id="9" name="任意多边形 10">
              <a:extLst>
                <a:ext uri="{FF2B5EF4-FFF2-40B4-BE49-F238E27FC236}">
                  <a16:creationId xmlns:a16="http://schemas.microsoft.com/office/drawing/2014/main" id="{12E1E2FA-BD43-4E8D-AA29-28F9B6DC202A}"/>
                </a:ext>
              </a:extLst>
            </p:cNvPr>
            <p:cNvSpPr/>
            <p:nvPr/>
          </p:nvSpPr>
          <p:spPr>
            <a:xfrm>
              <a:off x="-7656" y="383345"/>
              <a:ext cx="1061486" cy="531056"/>
            </a:xfrm>
            <a:custGeom>
              <a:avLst/>
              <a:gdLst>
                <a:gd name="connsiteX0" fmla="*/ 1736 w 1061486"/>
                <a:gd name="connsiteY0" fmla="*/ 0 h 531056"/>
                <a:gd name="connsiteX1" fmla="*/ 1061486 w 1061486"/>
                <a:gd name="connsiteY1" fmla="*/ 0 h 531056"/>
                <a:gd name="connsiteX2" fmla="*/ 714467 w 1061486"/>
                <a:gd name="connsiteY2" fmla="*/ 531056 h 531056"/>
                <a:gd name="connsiteX3" fmla="*/ 0 w 1061486"/>
                <a:gd name="connsiteY3" fmla="*/ 531056 h 531056"/>
                <a:gd name="connsiteX4" fmla="*/ 0 w 1061486"/>
                <a:gd name="connsiteY4" fmla="*/ 2657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486" h="531056">
                  <a:moveTo>
                    <a:pt x="1736" y="0"/>
                  </a:moveTo>
                  <a:lnTo>
                    <a:pt x="1061486" y="0"/>
                  </a:lnTo>
                  <a:lnTo>
                    <a:pt x="714467" y="531056"/>
                  </a:lnTo>
                  <a:lnTo>
                    <a:pt x="0" y="531056"/>
                  </a:lnTo>
                  <a:lnTo>
                    <a:pt x="0" y="265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" name="任意多边形 11">
              <a:extLst>
                <a:ext uri="{FF2B5EF4-FFF2-40B4-BE49-F238E27FC236}">
                  <a16:creationId xmlns:a16="http://schemas.microsoft.com/office/drawing/2014/main" id="{E7932D6C-FB74-E8A6-2141-0EA1D5840F3A}"/>
                </a:ext>
              </a:extLst>
            </p:cNvPr>
            <p:cNvSpPr/>
            <p:nvPr/>
          </p:nvSpPr>
          <p:spPr>
            <a:xfrm>
              <a:off x="761917" y="383345"/>
              <a:ext cx="583826" cy="531056"/>
            </a:xfrm>
            <a:custGeom>
              <a:avLst/>
              <a:gdLst>
                <a:gd name="connsiteX0" fmla="*/ 347019 w 583826"/>
                <a:gd name="connsiteY0" fmla="*/ 0 h 531056"/>
                <a:gd name="connsiteX1" fmla="*/ 583826 w 583826"/>
                <a:gd name="connsiteY1" fmla="*/ 0 h 531056"/>
                <a:gd name="connsiteX2" fmla="*/ 236807 w 583826"/>
                <a:gd name="connsiteY2" fmla="*/ 531056 h 531056"/>
                <a:gd name="connsiteX3" fmla="*/ 0 w 583826"/>
                <a:gd name="connsiteY3" fmla="*/ 531056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26" h="531056">
                  <a:moveTo>
                    <a:pt x="347019" y="0"/>
                  </a:moveTo>
                  <a:lnTo>
                    <a:pt x="583826" y="0"/>
                  </a:lnTo>
                  <a:lnTo>
                    <a:pt x="236807" y="531056"/>
                  </a:lnTo>
                  <a:lnTo>
                    <a:pt x="0" y="531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12" name="Freeform 354">
            <a:extLst>
              <a:ext uri="{FF2B5EF4-FFF2-40B4-BE49-F238E27FC236}">
                <a16:creationId xmlns:a16="http://schemas.microsoft.com/office/drawing/2014/main" id="{9AF070D0-2CD0-653A-36E5-D05F3A5C817E}"/>
              </a:ext>
            </a:extLst>
          </p:cNvPr>
          <p:cNvSpPr/>
          <p:nvPr/>
        </p:nvSpPr>
        <p:spPr>
          <a:xfrm>
            <a:off x="1078685" y="1236935"/>
            <a:ext cx="280957" cy="233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91" y="0"/>
                </a:moveTo>
                <a:cubicBezTo>
                  <a:pt x="15991" y="0"/>
                  <a:pt x="15991" y="0"/>
                  <a:pt x="15991" y="0"/>
                </a:cubicBezTo>
                <a:cubicBezTo>
                  <a:pt x="20765" y="0"/>
                  <a:pt x="20765" y="0"/>
                  <a:pt x="20765" y="0"/>
                </a:cubicBezTo>
                <a:cubicBezTo>
                  <a:pt x="21242" y="0"/>
                  <a:pt x="21600" y="377"/>
                  <a:pt x="21600" y="879"/>
                </a:cubicBezTo>
                <a:cubicBezTo>
                  <a:pt x="21600" y="879"/>
                  <a:pt x="21600" y="879"/>
                  <a:pt x="21600" y="879"/>
                </a:cubicBezTo>
                <a:cubicBezTo>
                  <a:pt x="21600" y="20721"/>
                  <a:pt x="21600" y="20721"/>
                  <a:pt x="21600" y="20721"/>
                </a:cubicBezTo>
                <a:cubicBezTo>
                  <a:pt x="21600" y="21223"/>
                  <a:pt x="21242" y="21600"/>
                  <a:pt x="20765" y="21600"/>
                </a:cubicBezTo>
                <a:cubicBezTo>
                  <a:pt x="20765" y="21600"/>
                  <a:pt x="20765" y="21600"/>
                  <a:pt x="20765" y="21600"/>
                </a:cubicBezTo>
                <a:cubicBezTo>
                  <a:pt x="15991" y="21600"/>
                  <a:pt x="15991" y="21600"/>
                  <a:pt x="15991" y="21600"/>
                </a:cubicBezTo>
                <a:cubicBezTo>
                  <a:pt x="15514" y="21600"/>
                  <a:pt x="15156" y="21223"/>
                  <a:pt x="15156" y="20721"/>
                </a:cubicBezTo>
                <a:cubicBezTo>
                  <a:pt x="15156" y="20721"/>
                  <a:pt x="15156" y="20721"/>
                  <a:pt x="15156" y="20721"/>
                </a:cubicBezTo>
                <a:cubicBezTo>
                  <a:pt x="15156" y="879"/>
                  <a:pt x="15156" y="879"/>
                  <a:pt x="15156" y="879"/>
                </a:cubicBezTo>
                <a:cubicBezTo>
                  <a:pt x="15156" y="377"/>
                  <a:pt x="15514" y="0"/>
                  <a:pt x="15991" y="0"/>
                </a:cubicBezTo>
                <a:close/>
                <a:moveTo>
                  <a:pt x="16827" y="12433"/>
                </a:moveTo>
                <a:cubicBezTo>
                  <a:pt x="16827" y="12433"/>
                  <a:pt x="16827" y="12433"/>
                  <a:pt x="16827" y="12433"/>
                </a:cubicBezTo>
                <a:cubicBezTo>
                  <a:pt x="19929" y="12433"/>
                  <a:pt x="19929" y="12433"/>
                  <a:pt x="19929" y="12433"/>
                </a:cubicBezTo>
                <a:cubicBezTo>
                  <a:pt x="19929" y="5400"/>
                  <a:pt x="19929" y="5400"/>
                  <a:pt x="19929" y="5400"/>
                </a:cubicBezTo>
                <a:cubicBezTo>
                  <a:pt x="16827" y="5400"/>
                  <a:pt x="16827" y="5400"/>
                  <a:pt x="16827" y="5400"/>
                </a:cubicBezTo>
                <a:cubicBezTo>
                  <a:pt x="16827" y="12433"/>
                  <a:pt x="16827" y="12433"/>
                  <a:pt x="16827" y="12433"/>
                </a:cubicBezTo>
                <a:close/>
                <a:moveTo>
                  <a:pt x="19929" y="13437"/>
                </a:moveTo>
                <a:cubicBezTo>
                  <a:pt x="19929" y="13437"/>
                  <a:pt x="19929" y="13437"/>
                  <a:pt x="19929" y="13437"/>
                </a:cubicBezTo>
                <a:cubicBezTo>
                  <a:pt x="16827" y="13437"/>
                  <a:pt x="16827" y="13437"/>
                  <a:pt x="16827" y="13437"/>
                </a:cubicBezTo>
                <a:cubicBezTo>
                  <a:pt x="16827" y="19842"/>
                  <a:pt x="16827" y="19842"/>
                  <a:pt x="16827" y="19842"/>
                </a:cubicBezTo>
                <a:cubicBezTo>
                  <a:pt x="19929" y="19842"/>
                  <a:pt x="19929" y="19842"/>
                  <a:pt x="19929" y="19842"/>
                </a:cubicBezTo>
                <a:cubicBezTo>
                  <a:pt x="19929" y="13437"/>
                  <a:pt x="19929" y="13437"/>
                  <a:pt x="19929" y="13437"/>
                </a:cubicBezTo>
                <a:close/>
                <a:moveTo>
                  <a:pt x="19929" y="1758"/>
                </a:moveTo>
                <a:cubicBezTo>
                  <a:pt x="19929" y="1758"/>
                  <a:pt x="19929" y="1758"/>
                  <a:pt x="19929" y="1758"/>
                </a:cubicBezTo>
                <a:cubicBezTo>
                  <a:pt x="16827" y="1758"/>
                  <a:pt x="16827" y="1758"/>
                  <a:pt x="16827" y="1758"/>
                </a:cubicBezTo>
                <a:cubicBezTo>
                  <a:pt x="16827" y="4395"/>
                  <a:pt x="16827" y="4395"/>
                  <a:pt x="16827" y="4395"/>
                </a:cubicBezTo>
                <a:cubicBezTo>
                  <a:pt x="19929" y="4395"/>
                  <a:pt x="19929" y="4395"/>
                  <a:pt x="19929" y="4395"/>
                </a:cubicBezTo>
                <a:cubicBezTo>
                  <a:pt x="19929" y="1758"/>
                  <a:pt x="19929" y="1758"/>
                  <a:pt x="19929" y="1758"/>
                </a:cubicBezTo>
                <a:close/>
                <a:moveTo>
                  <a:pt x="8354" y="0"/>
                </a:moveTo>
                <a:cubicBezTo>
                  <a:pt x="8354" y="0"/>
                  <a:pt x="8354" y="0"/>
                  <a:pt x="8354" y="0"/>
                </a:cubicBezTo>
                <a:cubicBezTo>
                  <a:pt x="8354" y="0"/>
                  <a:pt x="8354" y="0"/>
                  <a:pt x="8354" y="0"/>
                </a:cubicBezTo>
                <a:cubicBezTo>
                  <a:pt x="13127" y="0"/>
                  <a:pt x="13127" y="0"/>
                  <a:pt x="13127" y="0"/>
                </a:cubicBezTo>
                <a:cubicBezTo>
                  <a:pt x="13604" y="0"/>
                  <a:pt x="13962" y="377"/>
                  <a:pt x="13962" y="879"/>
                </a:cubicBezTo>
                <a:cubicBezTo>
                  <a:pt x="13962" y="879"/>
                  <a:pt x="13962" y="879"/>
                  <a:pt x="13962" y="879"/>
                </a:cubicBezTo>
                <a:cubicBezTo>
                  <a:pt x="13962" y="20721"/>
                  <a:pt x="13962" y="20721"/>
                  <a:pt x="13962" y="20721"/>
                </a:cubicBezTo>
                <a:cubicBezTo>
                  <a:pt x="13962" y="21223"/>
                  <a:pt x="13604" y="21600"/>
                  <a:pt x="13127" y="21600"/>
                </a:cubicBezTo>
                <a:cubicBezTo>
                  <a:pt x="13127" y="21600"/>
                  <a:pt x="13127" y="21600"/>
                  <a:pt x="13127" y="21600"/>
                </a:cubicBezTo>
                <a:cubicBezTo>
                  <a:pt x="8354" y="21600"/>
                  <a:pt x="8354" y="21600"/>
                  <a:pt x="8354" y="21600"/>
                </a:cubicBezTo>
                <a:cubicBezTo>
                  <a:pt x="7876" y="21600"/>
                  <a:pt x="7518" y="21223"/>
                  <a:pt x="7518" y="20721"/>
                </a:cubicBezTo>
                <a:cubicBezTo>
                  <a:pt x="7518" y="20721"/>
                  <a:pt x="7518" y="20721"/>
                  <a:pt x="7518" y="20721"/>
                </a:cubicBezTo>
                <a:cubicBezTo>
                  <a:pt x="7518" y="879"/>
                  <a:pt x="7518" y="879"/>
                  <a:pt x="7518" y="879"/>
                </a:cubicBezTo>
                <a:cubicBezTo>
                  <a:pt x="7518" y="377"/>
                  <a:pt x="7876" y="0"/>
                  <a:pt x="8354" y="0"/>
                </a:cubicBezTo>
                <a:close/>
                <a:moveTo>
                  <a:pt x="12292" y="1758"/>
                </a:moveTo>
                <a:cubicBezTo>
                  <a:pt x="12292" y="1758"/>
                  <a:pt x="12292" y="1758"/>
                  <a:pt x="12292" y="1758"/>
                </a:cubicBezTo>
                <a:cubicBezTo>
                  <a:pt x="9189" y="1758"/>
                  <a:pt x="9189" y="1758"/>
                  <a:pt x="9189" y="1758"/>
                </a:cubicBezTo>
                <a:cubicBezTo>
                  <a:pt x="9189" y="4395"/>
                  <a:pt x="9189" y="4395"/>
                  <a:pt x="9189" y="4395"/>
                </a:cubicBezTo>
                <a:cubicBezTo>
                  <a:pt x="12292" y="4395"/>
                  <a:pt x="12292" y="4395"/>
                  <a:pt x="12292" y="4395"/>
                </a:cubicBezTo>
                <a:cubicBezTo>
                  <a:pt x="12292" y="1758"/>
                  <a:pt x="12292" y="1758"/>
                  <a:pt x="12292" y="1758"/>
                </a:cubicBezTo>
                <a:close/>
                <a:moveTo>
                  <a:pt x="9189" y="5400"/>
                </a:moveTo>
                <a:cubicBezTo>
                  <a:pt x="9189" y="5400"/>
                  <a:pt x="9189" y="5400"/>
                  <a:pt x="9189" y="5400"/>
                </a:cubicBezTo>
                <a:cubicBezTo>
                  <a:pt x="9189" y="16451"/>
                  <a:pt x="9189" y="16451"/>
                  <a:pt x="9189" y="16451"/>
                </a:cubicBezTo>
                <a:cubicBezTo>
                  <a:pt x="12292" y="16451"/>
                  <a:pt x="12292" y="16451"/>
                  <a:pt x="12292" y="16451"/>
                </a:cubicBezTo>
                <a:cubicBezTo>
                  <a:pt x="12292" y="5400"/>
                  <a:pt x="12292" y="5400"/>
                  <a:pt x="12292" y="5400"/>
                </a:cubicBezTo>
                <a:cubicBezTo>
                  <a:pt x="9189" y="5400"/>
                  <a:pt x="9189" y="5400"/>
                  <a:pt x="9189" y="5400"/>
                </a:cubicBezTo>
                <a:close/>
                <a:moveTo>
                  <a:pt x="9189" y="17581"/>
                </a:moveTo>
                <a:cubicBezTo>
                  <a:pt x="9189" y="17581"/>
                  <a:pt x="9189" y="17581"/>
                  <a:pt x="9189" y="17581"/>
                </a:cubicBezTo>
                <a:cubicBezTo>
                  <a:pt x="9189" y="19842"/>
                  <a:pt x="9189" y="19842"/>
                  <a:pt x="9189" y="19842"/>
                </a:cubicBezTo>
                <a:cubicBezTo>
                  <a:pt x="12292" y="19842"/>
                  <a:pt x="12292" y="19842"/>
                  <a:pt x="12292" y="19842"/>
                </a:cubicBezTo>
                <a:cubicBezTo>
                  <a:pt x="12292" y="17581"/>
                  <a:pt x="12292" y="17581"/>
                  <a:pt x="12292" y="17581"/>
                </a:cubicBezTo>
                <a:cubicBezTo>
                  <a:pt x="9189" y="17581"/>
                  <a:pt x="9189" y="17581"/>
                  <a:pt x="9189" y="17581"/>
                </a:cubicBezTo>
                <a:close/>
                <a:moveTo>
                  <a:pt x="835" y="0"/>
                </a:moveTo>
                <a:cubicBezTo>
                  <a:pt x="835" y="0"/>
                  <a:pt x="835" y="0"/>
                  <a:pt x="835" y="0"/>
                </a:cubicBezTo>
                <a:cubicBezTo>
                  <a:pt x="835" y="0"/>
                  <a:pt x="835" y="0"/>
                  <a:pt x="835" y="0"/>
                </a:cubicBezTo>
                <a:cubicBezTo>
                  <a:pt x="5609" y="0"/>
                  <a:pt x="5609" y="0"/>
                  <a:pt x="5609" y="0"/>
                </a:cubicBezTo>
                <a:cubicBezTo>
                  <a:pt x="6086" y="0"/>
                  <a:pt x="6444" y="377"/>
                  <a:pt x="6444" y="879"/>
                </a:cubicBezTo>
                <a:cubicBezTo>
                  <a:pt x="6444" y="879"/>
                  <a:pt x="6444" y="879"/>
                  <a:pt x="6444" y="879"/>
                </a:cubicBezTo>
                <a:cubicBezTo>
                  <a:pt x="6444" y="20721"/>
                  <a:pt x="6444" y="20721"/>
                  <a:pt x="6444" y="20721"/>
                </a:cubicBezTo>
                <a:cubicBezTo>
                  <a:pt x="6444" y="21223"/>
                  <a:pt x="6086" y="21600"/>
                  <a:pt x="5609" y="21600"/>
                </a:cubicBezTo>
                <a:cubicBezTo>
                  <a:pt x="5609" y="21600"/>
                  <a:pt x="5609" y="21600"/>
                  <a:pt x="5609" y="21600"/>
                </a:cubicBezTo>
                <a:cubicBezTo>
                  <a:pt x="835" y="21600"/>
                  <a:pt x="835" y="21600"/>
                  <a:pt x="835" y="21600"/>
                </a:cubicBezTo>
                <a:cubicBezTo>
                  <a:pt x="358" y="21600"/>
                  <a:pt x="0" y="21223"/>
                  <a:pt x="0" y="20721"/>
                </a:cubicBezTo>
                <a:cubicBezTo>
                  <a:pt x="0" y="20721"/>
                  <a:pt x="0" y="20721"/>
                  <a:pt x="0" y="20721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377"/>
                  <a:pt x="358" y="0"/>
                  <a:pt x="835" y="0"/>
                </a:cubicBezTo>
                <a:close/>
                <a:moveTo>
                  <a:pt x="4773" y="1758"/>
                </a:moveTo>
                <a:cubicBezTo>
                  <a:pt x="4773" y="1758"/>
                  <a:pt x="4773" y="1758"/>
                  <a:pt x="4773" y="1758"/>
                </a:cubicBezTo>
                <a:cubicBezTo>
                  <a:pt x="1671" y="1758"/>
                  <a:pt x="1671" y="1758"/>
                  <a:pt x="1671" y="1758"/>
                </a:cubicBezTo>
                <a:cubicBezTo>
                  <a:pt x="1671" y="8163"/>
                  <a:pt x="1671" y="8163"/>
                  <a:pt x="1671" y="8163"/>
                </a:cubicBezTo>
                <a:cubicBezTo>
                  <a:pt x="4773" y="8163"/>
                  <a:pt x="4773" y="8163"/>
                  <a:pt x="4773" y="8163"/>
                </a:cubicBezTo>
                <a:cubicBezTo>
                  <a:pt x="4773" y="1758"/>
                  <a:pt x="4773" y="1758"/>
                  <a:pt x="4773" y="1758"/>
                </a:cubicBezTo>
                <a:close/>
                <a:moveTo>
                  <a:pt x="1671" y="9167"/>
                </a:moveTo>
                <a:cubicBezTo>
                  <a:pt x="1671" y="9167"/>
                  <a:pt x="1671" y="9167"/>
                  <a:pt x="1671" y="9167"/>
                </a:cubicBezTo>
                <a:cubicBezTo>
                  <a:pt x="1671" y="13312"/>
                  <a:pt x="1671" y="13312"/>
                  <a:pt x="1671" y="13312"/>
                </a:cubicBezTo>
                <a:cubicBezTo>
                  <a:pt x="4773" y="13312"/>
                  <a:pt x="4773" y="13312"/>
                  <a:pt x="4773" y="13312"/>
                </a:cubicBezTo>
                <a:cubicBezTo>
                  <a:pt x="4773" y="9167"/>
                  <a:pt x="4773" y="9167"/>
                  <a:pt x="4773" y="9167"/>
                </a:cubicBezTo>
                <a:cubicBezTo>
                  <a:pt x="1671" y="9167"/>
                  <a:pt x="1671" y="9167"/>
                  <a:pt x="1671" y="9167"/>
                </a:cubicBezTo>
                <a:close/>
                <a:moveTo>
                  <a:pt x="1671" y="14442"/>
                </a:moveTo>
                <a:cubicBezTo>
                  <a:pt x="1671" y="14442"/>
                  <a:pt x="1671" y="14442"/>
                  <a:pt x="1671" y="14442"/>
                </a:cubicBezTo>
                <a:cubicBezTo>
                  <a:pt x="1671" y="19842"/>
                  <a:pt x="1671" y="19842"/>
                  <a:pt x="1671" y="19842"/>
                </a:cubicBezTo>
                <a:cubicBezTo>
                  <a:pt x="4773" y="19842"/>
                  <a:pt x="4773" y="19842"/>
                  <a:pt x="4773" y="19842"/>
                </a:cubicBezTo>
                <a:cubicBezTo>
                  <a:pt x="4773" y="14442"/>
                  <a:pt x="4773" y="14442"/>
                  <a:pt x="4773" y="14442"/>
                </a:cubicBezTo>
                <a:cubicBezTo>
                  <a:pt x="1671" y="14442"/>
                  <a:pt x="1671" y="14442"/>
                  <a:pt x="1671" y="1444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tIns="68579" bIns="6857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546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B2652E-B04D-D76B-65F2-75F2E09A6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8928992" cy="29415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4" name="矩形 2">
            <a:extLst>
              <a:ext uri="{FF2B5EF4-FFF2-40B4-BE49-F238E27FC236}">
                <a16:creationId xmlns:a16="http://schemas.microsoft.com/office/drawing/2014/main" id="{72666F97-B51E-17EC-518A-999FC4222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624"/>
            <a:ext cx="9144000" cy="12947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eaLnBrk="1" hangingPunct="1"/>
            <a:r>
              <a:rPr lang="zh-CN" altLang="en-US" sz="7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宏观税负</a:t>
            </a:r>
            <a:endParaRPr lang="en-US" altLang="zh-CN" sz="7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810C45-7BA8-813F-63B3-F92A0FE5F5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0" t="22080" r="30553" b="15554"/>
          <a:stretch/>
        </p:blipFill>
        <p:spPr>
          <a:xfrm>
            <a:off x="4644008" y="39535"/>
            <a:ext cx="2087816" cy="18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>
            <a:extLst>
              <a:ext uri="{FF2B5EF4-FFF2-40B4-BE49-F238E27FC236}">
                <a16:creationId xmlns:a16="http://schemas.microsoft.com/office/drawing/2014/main" id="{72666F97-B51E-17EC-518A-999FC4222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3"/>
            <a:ext cx="9144000" cy="12947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eaLnBrk="1" hangingPunct="1"/>
            <a:r>
              <a:rPr lang="zh-CN" altLang="en-US" sz="7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宏观税负</a:t>
            </a:r>
            <a:endParaRPr lang="en-US" altLang="zh-CN" sz="7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037B05-8C00-7932-0B57-BA175F263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6" y="1628800"/>
            <a:ext cx="8930579" cy="41676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4810C45-7BA8-813F-63B3-F92A0FE5F5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0" t="22080" r="30553" b="15554"/>
          <a:stretch/>
        </p:blipFill>
        <p:spPr>
          <a:xfrm>
            <a:off x="4572001" y="2633"/>
            <a:ext cx="2087816" cy="18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79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>
            <a:extLst>
              <a:ext uri="{FF2B5EF4-FFF2-40B4-BE49-F238E27FC236}">
                <a16:creationId xmlns:a16="http://schemas.microsoft.com/office/drawing/2014/main" id="{72666F97-B51E-17EC-518A-999FC4222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3"/>
            <a:ext cx="9144000" cy="12947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eaLnBrk="1" hangingPunct="1"/>
            <a:r>
              <a:rPr lang="zh-CN" altLang="en-US" sz="7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宏观税负</a:t>
            </a:r>
            <a:endParaRPr lang="en-US" altLang="zh-CN" sz="7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9427EC-8F46-975D-4B3F-22C740542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t="1935" r="2203" b="22061"/>
          <a:stretch/>
        </p:blipFill>
        <p:spPr>
          <a:xfrm>
            <a:off x="9780" y="1700808"/>
            <a:ext cx="9144000" cy="40086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4810C45-7BA8-813F-63B3-F92A0FE5F5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0" t="22080" r="30553" b="15554"/>
          <a:stretch/>
        </p:blipFill>
        <p:spPr>
          <a:xfrm>
            <a:off x="4936332" y="2633"/>
            <a:ext cx="2087816" cy="18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91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>
            <a:extLst>
              <a:ext uri="{FF2B5EF4-FFF2-40B4-BE49-F238E27FC236}">
                <a16:creationId xmlns:a16="http://schemas.microsoft.com/office/drawing/2014/main" id="{72666F97-B51E-17EC-518A-999FC4222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708"/>
            <a:ext cx="9144000" cy="12947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eaLnBrk="1" hangingPunct="1"/>
            <a:r>
              <a:rPr lang="zh-CN" altLang="en-US" sz="7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宏观税负</a:t>
            </a:r>
            <a:endParaRPr lang="en-US" altLang="zh-CN" sz="7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B2C4DB-F697-9B89-07A6-4E5DE6E444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46" b="2183"/>
          <a:stretch/>
        </p:blipFill>
        <p:spPr>
          <a:xfrm>
            <a:off x="53325" y="2060848"/>
            <a:ext cx="8936379" cy="32403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4810C45-7BA8-813F-63B3-F92A0FE5F5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0" t="22080" r="30553" b="15554"/>
          <a:stretch/>
        </p:blipFill>
        <p:spPr>
          <a:xfrm>
            <a:off x="4729163" y="-243408"/>
            <a:ext cx="2087816" cy="18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35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>
            <a:extLst>
              <a:ext uri="{FF2B5EF4-FFF2-40B4-BE49-F238E27FC236}">
                <a16:creationId xmlns:a16="http://schemas.microsoft.com/office/drawing/2014/main" id="{72666F97-B51E-17EC-518A-999FC4222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708"/>
            <a:ext cx="9144000" cy="12947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eaLnBrk="1" hangingPunct="1"/>
            <a:r>
              <a:rPr lang="zh-CN" altLang="en-US" sz="7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宏观税负</a:t>
            </a:r>
            <a:endParaRPr lang="en-US" altLang="zh-CN" sz="7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810C45-7BA8-813F-63B3-F92A0FE5F5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0" t="22080" r="30553" b="15554"/>
          <a:stretch/>
        </p:blipFill>
        <p:spPr>
          <a:xfrm>
            <a:off x="4729163" y="-243408"/>
            <a:ext cx="2087816" cy="18421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BA0A0D1-BFFD-E412-BEAE-2A963C5A9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8" y="1988840"/>
            <a:ext cx="910552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3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mIwYmY2MjZlNmNmZTc3ZmM1OGRlNzU3MjkzMDUwMD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8b35fda-8e3c-48d7-9b5d-73a19bf56522}"/>
  <p:tag name="TABLE_ENDDRAG_ORIGIN_RECT" val="662*300"/>
  <p:tag name="TABLE_ENDDRAG_RECT" val="41*55*662*300"/>
</p:tagLst>
</file>

<file path=ppt/theme/theme1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688</Words>
  <Application>Microsoft Office PowerPoint</Application>
  <PresentationFormat>全屏显示(4:3)</PresentationFormat>
  <Paragraphs>222</Paragraphs>
  <Slides>34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PingFang SC</vt:lpstr>
      <vt:lpstr>仿宋</vt:lpstr>
      <vt:lpstr>黑体</vt:lpstr>
      <vt:lpstr>微软雅黑</vt:lpstr>
      <vt:lpstr>微软雅黑 Light</vt:lpstr>
      <vt:lpstr>Arial</vt:lpstr>
      <vt:lpstr>Calibri</vt:lpstr>
      <vt:lpstr>Times New Roman</vt:lpstr>
      <vt:lpstr>Wingdings</vt:lpstr>
      <vt:lpstr>8_Office 主题</vt:lpstr>
      <vt:lpstr>3_Office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宏观税负</vt:lpstr>
      <vt:lpstr>宏观税负</vt:lpstr>
      <vt:lpstr>宏观税负</vt:lpstr>
      <vt:lpstr>宏观税负</vt:lpstr>
      <vt:lpstr>PowerPoint 演示文稿</vt:lpstr>
      <vt:lpstr>宏观税负</vt:lpstr>
      <vt:lpstr>税负轻真的是好事么？</vt:lpstr>
      <vt:lpstr>宏观税负</vt:lpstr>
      <vt:lpstr>宏观税负</vt:lpstr>
      <vt:lpstr>宏观税负</vt:lpstr>
      <vt:lpstr>宏观税负</vt:lpstr>
      <vt:lpstr>PowerPoint 演示文稿</vt:lpstr>
      <vt:lpstr>   谢 谢！        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杨雯君</dc:creator>
  <cp:lastModifiedBy>志伟 田</cp:lastModifiedBy>
  <cp:revision>1446</cp:revision>
  <cp:lastPrinted>2020-03-31T02:34:00Z</cp:lastPrinted>
  <dcterms:created xsi:type="dcterms:W3CDTF">2014-10-28T12:04:00Z</dcterms:created>
  <dcterms:modified xsi:type="dcterms:W3CDTF">2024-03-05T06:51:57Z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7F067171C3FD4BEF88F416408B9406B5_12</vt:lpwstr>
  </property>
  <property fmtid="{D5CDD505-2E9C-101B-9397-08002B2CF9AE}" pid="3" name="KSOProductBuildVer">
    <vt:lpwstr>2052-12.1.0.15358</vt:lpwstr>
  </property>
</Properties>
</file>