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</p:sldMasterIdLst>
  <p:notesMasterIdLst>
    <p:notesMasterId r:id="rId22"/>
  </p:notesMasterIdLst>
  <p:handoutMasterIdLst>
    <p:handoutMasterId r:id="rId23"/>
  </p:handoutMasterIdLst>
  <p:sldIdLst>
    <p:sldId id="257" r:id="rId4"/>
    <p:sldId id="990" r:id="rId5"/>
    <p:sldId id="1033" r:id="rId6"/>
    <p:sldId id="1019" r:id="rId7"/>
    <p:sldId id="1034" r:id="rId8"/>
    <p:sldId id="1032" r:id="rId9"/>
    <p:sldId id="1020" r:id="rId10"/>
    <p:sldId id="1021" r:id="rId11"/>
    <p:sldId id="1008" r:id="rId12"/>
    <p:sldId id="1022" r:id="rId13"/>
    <p:sldId id="1013" r:id="rId14"/>
    <p:sldId id="1023" r:id="rId15"/>
    <p:sldId id="1024" r:id="rId16"/>
    <p:sldId id="1025" r:id="rId17"/>
    <p:sldId id="1028" r:id="rId18"/>
    <p:sldId id="1029" r:id="rId19"/>
    <p:sldId id="1030" r:id="rId20"/>
    <p:sldId id="873" r:id="rId21"/>
  </p:sldIdLst>
  <p:sldSz cx="9144000" cy="6858000" type="screen4x3"/>
  <p:notesSz cx="6797675" cy="9928225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  <p:cmAuthor id="2" name="Zhiwei Yang" initials="ZY" lastIdx="1" clrIdx="1">
    <p:extLst>
      <p:ext uri="{19B8F6BF-5375-455C-9EA6-DF929625EA0E}">
        <p15:presenceInfo xmlns:p15="http://schemas.microsoft.com/office/powerpoint/2012/main" userId="03661dd23d7bbf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536"/>
    <a:srgbClr val="FF3300"/>
    <a:srgbClr val="0000CC"/>
    <a:srgbClr val="4472C5"/>
    <a:srgbClr val="D9D9D9"/>
    <a:srgbClr val="1B5086"/>
    <a:srgbClr val="984332"/>
    <a:srgbClr val="04415C"/>
    <a:srgbClr val="1E4A7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0265" autoAdjust="0"/>
  </p:normalViewPr>
  <p:slideViewPr>
    <p:cSldViewPr showGuides="1">
      <p:cViewPr>
        <p:scale>
          <a:sx n="100" d="100"/>
          <a:sy n="100" d="100"/>
        </p:scale>
        <p:origin x="1440" y="144"/>
      </p:cViewPr>
      <p:guideLst>
        <p:guide orient="horz" pos="2160"/>
        <p:guide pos="28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[工作簿1]Sheet1!$B$1</c:f>
              <c:strCache>
                <c:ptCount val="1"/>
                <c:pt idx="0">
                  <c:v>全国行政事业性收费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[工作簿1]Sheet1!$A$2:$A$13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[工作簿1]Sheet1!$B$2:$B$13</c:f>
              <c:numCache>
                <c:formatCode>General</c:formatCode>
                <c:ptCount val="12"/>
                <c:pt idx="0">
                  <c:v>2996.39</c:v>
                </c:pt>
                <c:pt idx="1">
                  <c:v>4039.38</c:v>
                </c:pt>
                <c:pt idx="2">
                  <c:v>4579.54</c:v>
                </c:pt>
                <c:pt idx="3">
                  <c:v>4775.83</c:v>
                </c:pt>
                <c:pt idx="4">
                  <c:v>5206</c:v>
                </c:pt>
                <c:pt idx="5">
                  <c:v>4873.0200000000004</c:v>
                </c:pt>
                <c:pt idx="6">
                  <c:v>4896.01</c:v>
                </c:pt>
                <c:pt idx="7">
                  <c:v>4745.2700000000004</c:v>
                </c:pt>
                <c:pt idx="8">
                  <c:v>3925.45</c:v>
                </c:pt>
                <c:pt idx="9">
                  <c:v>3888.07</c:v>
                </c:pt>
                <c:pt idx="10">
                  <c:v>3838.65</c:v>
                </c:pt>
                <c:pt idx="11">
                  <c:v>4155.33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D-48C4-BAA5-C690F8D31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079901"/>
        <c:axId val="17425162"/>
      </c:barChart>
      <c:lineChart>
        <c:grouping val="standard"/>
        <c:varyColors val="0"/>
        <c:ser>
          <c:idx val="1"/>
          <c:order val="1"/>
          <c:tx>
            <c:strRef>
              <c:f>[工作簿1]Sheet1!$C$1</c:f>
              <c:strCache>
                <c:ptCount val="1"/>
                <c:pt idx="0">
                  <c:v>全国行政事业性收费/一般公共预算收入（%）</c:v>
                </c:pt>
              </c:strCache>
            </c:strRef>
          </c:tx>
          <c:spPr>
            <a:ln w="15875" cap="rnd">
              <a:solidFill>
                <a:schemeClr val="tx1">
                  <a:alpha val="93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[工作簿1]Sheet1!$C$2:$C$13</c:f>
              <c:numCache>
                <c:formatCode>General</c:formatCode>
                <c:ptCount val="12"/>
                <c:pt idx="0">
                  <c:v>3.61</c:v>
                </c:pt>
                <c:pt idx="1">
                  <c:v>3.89</c:v>
                </c:pt>
                <c:pt idx="2">
                  <c:v>3.91</c:v>
                </c:pt>
                <c:pt idx="3">
                  <c:v>3.7</c:v>
                </c:pt>
                <c:pt idx="4">
                  <c:v>3.71</c:v>
                </c:pt>
                <c:pt idx="5">
                  <c:v>3.2</c:v>
                </c:pt>
                <c:pt idx="6">
                  <c:v>3.07</c:v>
                </c:pt>
                <c:pt idx="7">
                  <c:v>2.75</c:v>
                </c:pt>
                <c:pt idx="8">
                  <c:v>2.14</c:v>
                </c:pt>
                <c:pt idx="9">
                  <c:v>2.04</c:v>
                </c:pt>
                <c:pt idx="10">
                  <c:v>2.1</c:v>
                </c:pt>
                <c:pt idx="11">
                  <c:v>2.0499999999999998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DD-48C4-BAA5-C690F8D31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893391"/>
        <c:axId val="658926217"/>
      </c:lineChart>
      <c:catAx>
        <c:axId val="25607990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zh-CN"/>
          </a:p>
        </c:txPr>
        <c:crossAx val="17425162"/>
        <c:crosses val="autoZero"/>
        <c:auto val="1"/>
        <c:lblAlgn val="ctr"/>
        <c:lblOffset val="100"/>
        <c:noMultiLvlLbl val="0"/>
      </c:catAx>
      <c:valAx>
        <c:axId val="1742516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zh-CN" altLang="en-US" sz="1200"/>
                  <a:t>（亿元）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1200" b="0" i="0" u="none" strike="noStrike" kern="1200" cap="none" spc="0" normalizeH="0" baseline="0">
                  <a:solidFill>
                    <a:schemeClr val="tx1"/>
                  </a:solidFill>
                  <a:uFill>
                    <a:solidFill>
                      <a:schemeClr val="tx1"/>
                    </a:solidFill>
                  </a:u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zh-CN"/>
          </a:p>
        </c:txPr>
        <c:crossAx val="256079901"/>
        <c:crosses val="autoZero"/>
        <c:crossBetween val="between"/>
      </c:valAx>
      <c:catAx>
        <c:axId val="969893391"/>
        <c:scaling>
          <c:orientation val="minMax"/>
        </c:scaling>
        <c:delete val="1"/>
        <c:axPos val="b"/>
        <c:majorTickMark val="out"/>
        <c:minorTickMark val="none"/>
        <c:tickLblPos val="nextTo"/>
        <c:crossAx val="658926217"/>
        <c:crosses val="autoZero"/>
        <c:auto val="1"/>
        <c:lblAlgn val="ctr"/>
        <c:lblOffset val="100"/>
        <c:noMultiLvlLbl val="0"/>
      </c:catAx>
      <c:valAx>
        <c:axId val="658926217"/>
        <c:scaling>
          <c:orientation val="minMax"/>
        </c:scaling>
        <c:delete val="0"/>
        <c:axPos val="r"/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zh-CN" altLang="en-US" sz="1200"/>
                  <a:t>（</a:t>
                </a:r>
                <a:r>
                  <a:rPr lang="en-US" altLang="zh-CN" sz="1200"/>
                  <a:t>%</a:t>
                </a:r>
                <a:r>
                  <a:rPr lang="zh-CN" altLang="en-US" sz="1200"/>
                  <a:t>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1200" b="0" i="0" u="none" strike="noStrike" kern="1200" cap="none" spc="0" normalizeH="0" baseline="0">
                  <a:solidFill>
                    <a:schemeClr val="tx1"/>
                  </a:solidFill>
                  <a:uFill>
                    <a:solidFill>
                      <a:schemeClr val="tx1"/>
                    </a:solidFill>
                  </a:u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zh-CN"/>
          </a:p>
        </c:txPr>
        <c:crossAx val="969893391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zh-CN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  <a:latin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5CF8929-7D58-42DA-84B9-6B949177B79C}" type="datetimeFigureOut">
              <a:rPr lang="zh-CN" altLang="en-US"/>
              <a:t>2024/3/31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EA67149-DB9F-4D25-9691-2F5228BE7B5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27855E9-2962-4F3C-B755-453F23C664C4}" type="datetimeFigureOut">
              <a:rPr lang="zh-CN" altLang="en-US"/>
              <a:t>2024/3/31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EA3907-108D-4D02-86F3-C3D10259746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A3907-108D-4D02-86F3-C3D10259746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61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A3907-108D-4D02-86F3-C3D10259746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02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A3907-108D-4D02-86F3-C3D10259746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25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A3907-108D-4D02-86F3-C3D10259746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67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A3907-108D-4D02-86F3-C3D10259746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50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0B8C-52CC-FB45-AB70-CDE9ACD47147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6DE0-BC81-4924-892C-7C6CBAEE21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46C9-89EB-F049-9CF0-31778BBAAF2F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1775-B367-45D7-BFFF-BCBD014B91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452D-7765-864C-859C-6A2FAD8FD384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1CCF-1108-4824-B69D-E3E0485086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2A93-24DE-0F4C-919B-0DCA76DF5515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6F36-1F06-4B57-A12D-4579953E0E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12E3-EA2B-E543-88ED-6BA81706794B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742D-4F5C-40A5-BFCC-BEC51A7E78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E168-1F57-0243-94B5-C7EE2EFDED0C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8BD5-727F-409F-834E-6BD4D7256A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924E-74AF-D547-A1C5-38C424CE5185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58FA-D4DB-47F7-A3E6-E5424EE48C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67AB-FEF9-5547-B55F-FD0923210D2E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B1786-7F15-453E-B5F6-61EB8597E7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2E35-771F-BE47-8D87-9091E3A441BC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FD69-D6A5-44A6-ACE1-4F0A04CEC4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1259-CD96-6F4F-9684-DECA65E29A0D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9F2B6-AF7C-4E74-8E95-5841051C9D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271751-C22B-1D46-B115-7C56F184B41A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42D587-DC91-4A90-BA5F-12A305142D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1B38DB-D2C0-8647-B6A7-9EB11488DFB9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FF02A1-7508-41B3-B5D8-4D9477C58A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1FFD-B08A-6B4D-BBFE-859608A06B1E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C5E9-D595-4ABA-B1A5-92739DC96D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537A-B7AD-A446-8AEC-E36C511BA02A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564F-D80C-4E90-BD14-B7BB8DABEB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5C7A-2C28-2B4B-96F7-1F61A708BEC2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2E4B-BAE2-4E88-B623-5F934929FE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AD5F-FE65-4944-B9B4-490DD8F400D7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A3DD-BABF-41B7-95C8-68562116E8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6C2940-2839-A74E-B312-9095856F990F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DA9B01-F802-4D56-8770-B922DFC5B910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2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9550"/>
            <a:ext cx="28511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3F12D1-7365-9444-B596-0421E0B4D27A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192F39-EDC2-4308-8E2A-6879DC0B7B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755650" y="333375"/>
            <a:ext cx="35274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b="1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 rot="10800000" flipV="1">
            <a:off x="0" y="790992"/>
            <a:ext cx="9144000" cy="45719"/>
          </a:xfrm>
          <a:prstGeom prst="rect">
            <a:avLst/>
          </a:prstGeom>
          <a:gradFill flip="none" rotWithShape="1">
            <a:gsLst>
              <a:gs pos="96000">
                <a:srgbClr val="F3EBEB"/>
              </a:gs>
              <a:gs pos="84000">
                <a:srgbClr val="DCC3C3"/>
              </a:gs>
              <a:gs pos="39000">
                <a:srgbClr val="6C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7535"/>
            <a:ext cx="2088256" cy="5130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457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DBB86D8-5C3B-194B-BFC6-BB9F1AC01632}" type="datetime1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6A63151-2F05-47F4-B4E3-CD33FC9CFA0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C8637-3D38-4210-95A1-49BB26C5A73C}" type="slidenum">
              <a:rPr lang="zh-CN" altLang="en-US"/>
              <a:t>1</a:t>
            </a:fld>
            <a:endParaRPr lang="zh-CN" altLang="en-US"/>
          </a:p>
        </p:txBody>
      </p:sp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7"/>
          <p:cNvSpPr txBox="1">
            <a:spLocks noChangeArrowheads="1"/>
          </p:cNvSpPr>
          <p:nvPr/>
        </p:nvSpPr>
        <p:spPr bwMode="auto">
          <a:xfrm>
            <a:off x="395536" y="2348880"/>
            <a:ext cx="86439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4800" b="1">
                <a:solidFill>
                  <a:srgbClr val="7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</a:rPr>
              <a:t>第</a:t>
            </a:r>
            <a:r>
              <a:rPr lang="en-US" altLang="zh-CN" dirty="0" smtClean="0">
                <a:latin typeface="Times New Roman" panose="02020603050405020304" pitchFamily="18" charset="0"/>
              </a:rPr>
              <a:t>6</a:t>
            </a:r>
            <a:r>
              <a:rPr lang="zh-CN" altLang="en-US" dirty="0" smtClean="0">
                <a:latin typeface="Times New Roman" panose="02020603050405020304" pitchFamily="18" charset="0"/>
              </a:rPr>
              <a:t>讲  使用费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r>
              <a:rPr lang="zh-CN" altLang="en-US" sz="3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构建国家治理的“毛细血管”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灯片编号占位符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17AAF2-B988-4D13-B535-01F0439D76BE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1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644"/>
            <a:ext cx="2411312" cy="5924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552" y="301507"/>
            <a:ext cx="63367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及时性成为立法和行政管理的重点任务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15716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不断立法推动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zh-CN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缩短</a:t>
            </a:r>
            <a:r>
              <a:rPr lang="zh-CN" altLang="zh-CN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新</a:t>
            </a:r>
            <a:r>
              <a:rPr lang="zh-CN" altLang="en-US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药品</a:t>
            </a:r>
            <a:r>
              <a:rPr lang="zh-CN" altLang="zh-CN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医疗器械</a:t>
            </a:r>
            <a:r>
              <a:rPr lang="zh-CN" altLang="en-US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审批</a:t>
            </a:r>
            <a:r>
              <a:rPr lang="zh-CN" altLang="zh-CN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和批准时间，</a:t>
            </a:r>
            <a:r>
              <a:rPr lang="zh-CN" altLang="zh-CN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提高</a:t>
            </a:r>
            <a:r>
              <a:rPr lang="zh-CN" altLang="en-US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药品</a:t>
            </a:r>
            <a:r>
              <a:rPr lang="zh-CN" altLang="zh-CN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医疗</a:t>
            </a:r>
            <a:r>
              <a:rPr lang="zh-CN" altLang="zh-CN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器械开发利用和申请审查</a:t>
            </a:r>
            <a:r>
              <a:rPr lang="zh-CN" altLang="zh-CN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效率</a:t>
            </a:r>
            <a:r>
              <a:rPr lang="zh-CN" altLang="en-US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，保证消费者及时获得安全、</a:t>
            </a:r>
            <a:r>
              <a:rPr lang="zh-CN" altLang="en-US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有效的药品</a:t>
            </a:r>
            <a:r>
              <a:rPr lang="zh-CN" altLang="en-US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和医疗设施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。</a:t>
            </a:r>
            <a:endParaRPr lang="en-US" altLang="zh-CN" sz="1800" b="1" dirty="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470872"/>
              </p:ext>
            </p:extLst>
          </p:nvPr>
        </p:nvGraphicFramePr>
        <p:xfrm>
          <a:off x="755576" y="2420888"/>
          <a:ext cx="7608168" cy="22203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9456">
                  <a:extLst>
                    <a:ext uri="{9D8B030D-6E8A-4147-A177-3AD203B41FA5}">
                      <a16:colId xmlns:a16="http://schemas.microsoft.com/office/drawing/2014/main" val="3619051148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4053484875"/>
                    </a:ext>
                  </a:extLst>
                </a:gridCol>
              </a:tblGrid>
              <a:tr h="2894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>
                          <a:latin typeface="Times  New Roman"/>
                          <a:ea typeface="宋体" panose="02010600030101010101" pitchFamily="2" charset="-122"/>
                        </a:rPr>
                        <a:t>绩效要求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>
                          <a:latin typeface="Times  New Roman"/>
                          <a:ea typeface="宋体" panose="02010600030101010101" pitchFamily="2" charset="-122"/>
                        </a:rPr>
                        <a:t>重要法律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729050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aseline="0" dirty="0" smtClean="0">
                          <a:latin typeface="Times  New Roman"/>
                          <a:ea typeface="宋体" panose="02010600030101010101" pitchFamily="2" charset="-122"/>
                        </a:rPr>
                        <a:t>安全性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aseline="0" dirty="0" smtClean="0">
                          <a:latin typeface="Times  New Roman"/>
                          <a:ea typeface="宋体" panose="02010600030101010101" pitchFamily="2" charset="-122"/>
                          <a:sym typeface="+mn-ea"/>
                        </a:rPr>
                        <a:t>1938年《联邦食品、药物与化妆品法》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505327"/>
                  </a:ext>
                </a:extLst>
              </a:tr>
              <a:tr h="506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aseline="0" dirty="0" smtClean="0">
                          <a:latin typeface="Times  New Roman"/>
                          <a:ea typeface="宋体" panose="02010600030101010101" pitchFamily="2" charset="-122"/>
                        </a:rPr>
                        <a:t>有效性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aseline="0" dirty="0" smtClean="0">
                          <a:latin typeface="Times  New Roman"/>
                          <a:ea typeface="宋体" panose="02010600030101010101" pitchFamily="2" charset="-122"/>
                          <a:sym typeface="+mn-ea"/>
                        </a:rPr>
                        <a:t>1962年《卡法尔—哈里斯药品修正案》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19678"/>
                  </a:ext>
                </a:extLst>
              </a:tr>
              <a:tr h="940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aseline="0" dirty="0" smtClean="0">
                          <a:latin typeface="Times  New Roman"/>
                          <a:ea typeface="宋体" panose="02010600030101010101" pitchFamily="2" charset="-122"/>
                        </a:rPr>
                        <a:t>及时性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aseline="0" dirty="0" smtClean="0">
                          <a:latin typeface="Times  New Roman"/>
                          <a:ea typeface="宋体" panose="02010600030101010101" pitchFamily="2" charset="-122"/>
                          <a:sym typeface="+mn-ea"/>
                        </a:rPr>
                        <a:t>2009年《生物药价格竞争及创新法案》，2010年《患者保护与平价医疗法案》，2012年《FDA安全及创新法案》，2015年《21世纪治愈法案》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803164"/>
                  </a:ext>
                </a:extLst>
              </a:tr>
            </a:tbl>
          </a:graphicData>
        </a:graphic>
      </p:graphicFrame>
      <p:sp>
        <p:nvSpPr>
          <p:cNvPr id="14" name="内容占位符 2"/>
          <p:cNvSpPr txBox="1">
            <a:spLocks/>
          </p:cNvSpPr>
          <p:nvPr/>
        </p:nvSpPr>
        <p:spPr>
          <a:xfrm>
            <a:off x="323528" y="4784701"/>
            <a:ext cx="8363272" cy="15716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正是在上述背景下，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允许</a:t>
            </a:r>
            <a:r>
              <a:rPr lang="en-US" altLang="zh-CN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FDA</a:t>
            </a:r>
            <a:r>
              <a:rPr lang="zh-CN" altLang="en-US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收取使用费，增设人力</a:t>
            </a:r>
            <a:r>
              <a:rPr lang="zh-CN" altLang="en-US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投入和专业</a:t>
            </a:r>
            <a:r>
              <a:rPr lang="zh-CN" altLang="en-US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科学技术设施，在确保评审质量的前提下，加快进程，提升及时性，成为</a:t>
            </a:r>
            <a:r>
              <a:rPr lang="zh-CN" altLang="en-US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立法机构、行政管理机构、药企、行业协会和患者共同的</a:t>
            </a:r>
            <a:r>
              <a:rPr lang="zh-CN" altLang="en-US" sz="1800" kern="10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呼声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！</a:t>
            </a:r>
            <a:endParaRPr lang="en-US" altLang="zh-CN" sz="18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05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在收取方面，需要完善成本核算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496944" cy="20757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核心是核算项目成本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4000">
              <a:lnSpc>
                <a:spcPct val="150000"/>
              </a:lnSpc>
              <a:spcBef>
                <a:spcPts val="6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6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6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6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6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ts val="2200"/>
              </a:lnSpc>
              <a:spcBef>
                <a:spcPts val="6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ts val="2200"/>
              </a:lnSpc>
              <a:spcBef>
                <a:spcPts val="6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dirty="0" smtClean="0">
                <a:latin typeface="Times New Roman" panose="02020603050405020304" pitchFamily="18" charset="0"/>
              </a:rPr>
              <a:t>例如，某一财年共计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1.77</a:t>
            </a:r>
            <a:r>
              <a:rPr lang="zh-CN" altLang="en-US" sz="1800" dirty="0">
                <a:latin typeface="Times New Roman" panose="02020603050405020304" pitchFamily="18" charset="0"/>
              </a:rPr>
              <a:t>亿美元的申请审查费用中，有</a:t>
            </a:r>
            <a:r>
              <a:rPr lang="en-US" altLang="zh-CN" sz="1800" dirty="0">
                <a:latin typeface="Times New Roman" panose="02020603050405020304" pitchFamily="18" charset="0"/>
              </a:rPr>
              <a:t>4610</a:t>
            </a:r>
            <a:r>
              <a:rPr lang="zh-CN" altLang="en-US" sz="1800" dirty="0">
                <a:latin typeface="Times New Roman" panose="02020603050405020304" pitchFamily="18" charset="0"/>
              </a:rPr>
              <a:t>万美元（</a:t>
            </a:r>
            <a:r>
              <a:rPr lang="en-US" altLang="zh-CN" sz="1800" dirty="0">
                <a:latin typeface="Times New Roman" panose="02020603050405020304" pitchFamily="18" charset="0"/>
              </a:rPr>
              <a:t>26%</a:t>
            </a:r>
            <a:r>
              <a:rPr lang="zh-CN" altLang="en-US" sz="1800" dirty="0">
                <a:latin typeface="Times New Roman" panose="02020603050405020304" pitchFamily="18" charset="0"/>
              </a:rPr>
              <a:t>）耗费在上市前批准申请（</a:t>
            </a:r>
            <a:r>
              <a:rPr lang="en-US" altLang="zh-CN" sz="1800" dirty="0">
                <a:latin typeface="Times New Roman" panose="02020603050405020304" pitchFamily="18" charset="0"/>
              </a:rPr>
              <a:t>PMA</a:t>
            </a:r>
            <a:r>
              <a:rPr lang="zh-CN" altLang="en-US" sz="1800" dirty="0">
                <a:latin typeface="Times New Roman" panose="02020603050405020304" pitchFamily="18" charset="0"/>
              </a:rPr>
              <a:t>）审查。</a:t>
            </a:r>
            <a:r>
              <a:rPr lang="en-US" altLang="zh-CN" sz="1800" dirty="0">
                <a:latin typeface="Times New Roman" panose="02020603050405020304" pitchFamily="18" charset="0"/>
              </a:rPr>
              <a:t>FDA</a:t>
            </a:r>
            <a:r>
              <a:rPr lang="zh-CN" altLang="en-US" sz="1800" dirty="0">
                <a:latin typeface="Times New Roman" panose="02020603050405020304" pitchFamily="18" charset="0"/>
              </a:rPr>
              <a:t>将</a:t>
            </a:r>
            <a:r>
              <a:rPr lang="en-US" altLang="zh-CN" sz="1800" dirty="0">
                <a:latin typeface="Times New Roman" panose="02020603050405020304" pitchFamily="18" charset="0"/>
              </a:rPr>
              <a:t>4610</a:t>
            </a:r>
            <a:r>
              <a:rPr lang="zh-CN" altLang="en-US" sz="1800" dirty="0">
                <a:latin typeface="Times New Roman" panose="02020603050405020304" pitchFamily="18" charset="0"/>
              </a:rPr>
              <a:t>万美元除</a:t>
            </a:r>
            <a:r>
              <a:rPr lang="zh-CN" altLang="en-US" sz="1800" dirty="0" smtClean="0">
                <a:latin typeface="Times New Roman" panose="02020603050405020304" pitchFamily="18" charset="0"/>
              </a:rPr>
              <a:t>以该财年完成</a:t>
            </a:r>
            <a:r>
              <a:rPr lang="zh-CN" altLang="en-US" sz="1800" dirty="0">
                <a:latin typeface="Times New Roman" panose="02020603050405020304" pitchFamily="18" charset="0"/>
              </a:rPr>
              <a:t>的</a:t>
            </a:r>
            <a:r>
              <a:rPr lang="en-US" altLang="zh-CN" sz="1800" dirty="0">
                <a:latin typeface="Times New Roman" panose="02020603050405020304" pitchFamily="18" charset="0"/>
              </a:rPr>
              <a:t>53</a:t>
            </a:r>
            <a:r>
              <a:rPr lang="zh-CN" altLang="en-US" sz="1800" dirty="0">
                <a:latin typeface="Times New Roman" panose="02020603050405020304" pitchFamily="18" charset="0"/>
              </a:rPr>
              <a:t>个</a:t>
            </a:r>
            <a:r>
              <a:rPr lang="en-US" altLang="zh-CN" sz="1800" dirty="0">
                <a:latin typeface="Times New Roman" panose="02020603050405020304" pitchFamily="18" charset="0"/>
              </a:rPr>
              <a:t>PMA</a:t>
            </a:r>
            <a:r>
              <a:rPr lang="zh-CN" altLang="en-US" sz="1800" dirty="0">
                <a:latin typeface="Times New Roman" panose="02020603050405020304" pitchFamily="18" charset="0"/>
              </a:rPr>
              <a:t>，计算得出每个</a:t>
            </a:r>
            <a:r>
              <a:rPr lang="en-US" altLang="zh-CN" sz="1800" dirty="0">
                <a:latin typeface="Times New Roman" panose="02020603050405020304" pitchFamily="18" charset="0"/>
              </a:rPr>
              <a:t>PMA</a:t>
            </a:r>
            <a:r>
              <a:rPr lang="zh-CN" altLang="en-US" sz="1800" dirty="0">
                <a:latin typeface="Times New Roman" panose="02020603050405020304" pitchFamily="18" charset="0"/>
              </a:rPr>
              <a:t>审查的平均成本为</a:t>
            </a:r>
            <a:r>
              <a:rPr lang="en-US" altLang="zh-CN" sz="1800" dirty="0">
                <a:latin typeface="Times New Roman" panose="02020603050405020304" pitchFamily="18" charset="0"/>
              </a:rPr>
              <a:t>87.04</a:t>
            </a:r>
            <a:r>
              <a:rPr lang="zh-CN" altLang="en-US" sz="1800" dirty="0">
                <a:latin typeface="Times New Roman" panose="02020603050405020304" pitchFamily="18" charset="0"/>
              </a:rPr>
              <a:t>万美元。 </a:t>
            </a: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dirty="0" smtClean="0">
                <a:latin typeface="Times New Roman" panose="02020603050405020304" pitchFamily="18" charset="0"/>
              </a:rPr>
              <a:t>截至</a:t>
            </a:r>
            <a:r>
              <a:rPr lang="en-US" altLang="zh-CN" sz="1800" dirty="0">
                <a:latin typeface="Times New Roman" panose="02020603050405020304" pitchFamily="18" charset="0"/>
              </a:rPr>
              <a:t>2020</a:t>
            </a:r>
            <a:r>
              <a:rPr lang="zh-CN" altLang="en-US" sz="1800" dirty="0">
                <a:latin typeface="Times New Roman" panose="02020603050405020304" pitchFamily="18" charset="0"/>
              </a:rPr>
              <a:t>年</a:t>
            </a:r>
            <a:r>
              <a:rPr lang="en-US" altLang="zh-CN" sz="1800" dirty="0">
                <a:latin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</a:rPr>
              <a:t>月</a:t>
            </a:r>
            <a:r>
              <a:rPr lang="zh-CN" altLang="en-US" sz="1800" dirty="0" smtClean="0">
                <a:latin typeface="Times New Roman" panose="02020603050405020304" pitchFamily="18" charset="0"/>
              </a:rPr>
              <a:t>，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FDA</a:t>
            </a:r>
            <a:r>
              <a:rPr lang="zh-CN" altLang="en-US" sz="1800" dirty="0">
                <a:latin typeface="Times New Roman" panose="02020603050405020304" pitchFamily="18" charset="0"/>
              </a:rPr>
              <a:t>关于</a:t>
            </a:r>
            <a:r>
              <a:rPr lang="en-US" altLang="zh-CN" sz="1800" dirty="0">
                <a:latin typeface="Times New Roman" panose="02020603050405020304" pitchFamily="18" charset="0"/>
              </a:rPr>
              <a:t>PMA</a:t>
            </a:r>
            <a:r>
              <a:rPr lang="zh-CN" altLang="en-US" sz="1800" dirty="0">
                <a:latin typeface="Times New Roman" panose="02020603050405020304" pitchFamily="18" charset="0"/>
              </a:rPr>
              <a:t>审查的使用费标准为</a:t>
            </a:r>
            <a:r>
              <a:rPr lang="en-US" altLang="zh-CN" sz="1800" dirty="0">
                <a:latin typeface="Times New Roman" panose="02020603050405020304" pitchFamily="18" charset="0"/>
              </a:rPr>
              <a:t>34.0995</a:t>
            </a:r>
            <a:r>
              <a:rPr lang="zh-CN" altLang="en-US" sz="1800" dirty="0">
                <a:latin typeface="Times New Roman" panose="02020603050405020304" pitchFamily="18" charset="0"/>
              </a:rPr>
              <a:t>万美元，如果是中小企业，这一标准会降为</a:t>
            </a:r>
            <a:r>
              <a:rPr lang="en-US" altLang="zh-CN" sz="1800" dirty="0">
                <a:latin typeface="Times New Roman" panose="02020603050405020304" pitchFamily="18" charset="0"/>
              </a:rPr>
              <a:t>8.5249</a:t>
            </a:r>
            <a:r>
              <a:rPr lang="zh-CN" altLang="en-US" sz="1800" dirty="0">
                <a:latin typeface="Times New Roman" panose="02020603050405020304" pitchFamily="18" charset="0"/>
              </a:rPr>
              <a:t>万美元</a:t>
            </a:r>
            <a:r>
              <a:rPr lang="zh-CN" altLang="en-US" sz="1800" dirty="0" smtClean="0">
                <a:latin typeface="Times New Roman" panose="02020603050405020304" pitchFamily="18" charset="0"/>
              </a:rPr>
              <a:t>。</a:t>
            </a:r>
            <a:endParaRPr lang="en-US" altLang="zh-CN" sz="1800" dirty="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74308"/>
              </p:ext>
            </p:extLst>
          </p:nvPr>
        </p:nvGraphicFramePr>
        <p:xfrm>
          <a:off x="611561" y="1564382"/>
          <a:ext cx="8075239" cy="30091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5412">
                  <a:extLst>
                    <a:ext uri="{9D8B030D-6E8A-4147-A177-3AD203B41FA5}">
                      <a16:colId xmlns:a16="http://schemas.microsoft.com/office/drawing/2014/main" val="418366412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395453557"/>
                    </a:ext>
                  </a:extLst>
                </a:gridCol>
                <a:gridCol w="4541675">
                  <a:extLst>
                    <a:ext uri="{9D8B030D-6E8A-4147-A177-3AD203B41FA5}">
                      <a16:colId xmlns:a16="http://schemas.microsoft.com/office/drawing/2014/main" val="2926645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明确相关部门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项目职能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成本归集方法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18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设备与放射卫生中心</a:t>
                      </a:r>
                      <a:r>
                        <a:rPr lang="zh-CN" alt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CDHR</a:t>
                      </a:r>
                      <a:r>
                        <a:rPr lang="zh-CN" alt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具体申请审查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直接成本分摊：基于个体工时报告信息系统</a:t>
                      </a:r>
                      <a:endParaRPr lang="en-US" altLang="zh-CN" sz="1600" baseline="0" dirty="0" smtClean="0">
                        <a:latin typeface="Times  New Roman"/>
                        <a:ea typeface="仿宋" panose="02010609060101010101" pitchFamily="49" charset="-122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间接和支持成本分摊：按照容许的直接评审和实验室的成本与中心总成本的比例进行匡算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75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生物制品评价和研究中心</a:t>
                      </a:r>
                      <a:r>
                        <a:rPr lang="en-US" altLang="zh-CN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(CBER)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具体申请审查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50797"/>
                  </a:ext>
                </a:extLst>
              </a:tr>
              <a:tr h="900955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监管事务办公室</a:t>
                      </a:r>
                      <a:endParaRPr lang="en-US" altLang="zh-CN" sz="1600" b="0" i="0" kern="1200" baseline="0" dirty="0" smtClean="0">
                        <a:solidFill>
                          <a:schemeClr val="dk1"/>
                        </a:solidFill>
                        <a:effectLst/>
                        <a:latin typeface="Times  New Roman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(ORA)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现场检查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基于个体工时报告信息系统，按照参与员工的工资福利成本所占比重来核算</a:t>
                      </a:r>
                      <a:endParaRPr lang="en-US" altLang="zh-CN" sz="1600" baseline="0" dirty="0" smtClean="0">
                        <a:latin typeface="Times  New Roman"/>
                        <a:ea typeface="仿宋" panose="02010609060101010101" pitchFamily="49" charset="-122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运营和设施折旧等也同法折算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1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委员会</a:t>
                      </a:r>
                      <a:endParaRPr lang="en-US" altLang="zh-CN" sz="1600" kern="1200" baseline="0" dirty="0" smtClean="0">
                        <a:solidFill>
                          <a:schemeClr val="dk1"/>
                        </a:solidFill>
                        <a:effectLst/>
                        <a:latin typeface="Times  New Roman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(OC)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一般性行政监管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按照</a:t>
                      </a:r>
                      <a:r>
                        <a:rPr lang="en-US" altLang="zh-CN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OC</a:t>
                      </a:r>
                      <a:r>
                        <a:rPr lang="zh-CN" altLang="en-US" sz="1600" baseline="0" dirty="0" smtClean="0">
                          <a:latin typeface="Times  New Roman"/>
                          <a:ea typeface="仿宋" panose="02010609060101010101" pitchFamily="49" charset="-122"/>
                        </a:rPr>
                        <a:t>总成本与其他总成本的比例，从上述机构的总成本中折算。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71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6364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在使用方面，需明确绩效目标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24357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及时性的具体体现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 smtClean="0">
                <a:latin typeface="Times New Roman" panose="02020603050405020304" pitchFamily="18" charset="0"/>
              </a:rPr>
              <a:t>有一定授权，目标是授权与课责统一。</a:t>
            </a:r>
            <a:endParaRPr lang="en-US" altLang="zh-CN" sz="1800" b="1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 smtClean="0">
                <a:latin typeface="Times New Roman" panose="02020603050405020304" pitchFamily="18" charset="0"/>
              </a:rPr>
              <a:t>结合</a:t>
            </a:r>
            <a:r>
              <a:rPr lang="zh-CN" altLang="en-US" sz="1800" b="1" dirty="0">
                <a:latin typeface="Times New Roman" panose="02020603050405020304" pitchFamily="18" charset="0"/>
              </a:rPr>
              <a:t>业务部门的专业特征，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根据服务领域</a:t>
            </a:r>
            <a:r>
              <a:rPr lang="zh-CN" altLang="en-US" sz="1800" b="1" dirty="0">
                <a:latin typeface="Times New Roman" panose="02020603050405020304" pitchFamily="18" charset="0"/>
              </a:rPr>
              <a:t>和专业特征细分不同的审查内容，进而确立不同的审查类型和规定时限，最终根据</a:t>
            </a:r>
            <a:r>
              <a:rPr lang="zh-CN" altLang="en-US" sz="1800" b="1" dirty="0">
                <a:solidFill>
                  <a:srgbClr val="F91536"/>
                </a:solidFill>
                <a:latin typeface="Times New Roman" panose="02020603050405020304" pitchFamily="18" charset="0"/>
              </a:rPr>
              <a:t>不同类型审查周期时长</a:t>
            </a:r>
            <a:r>
              <a:rPr lang="zh-CN" altLang="en-US" sz="1800" b="1" dirty="0">
                <a:latin typeface="Times New Roman" panose="02020603050405020304" pitchFamily="18" charset="0"/>
              </a:rPr>
              <a:t>这一关键因素和</a:t>
            </a:r>
            <a:r>
              <a:rPr lang="zh-CN" altLang="en-US" sz="1800" b="1" dirty="0">
                <a:solidFill>
                  <a:srgbClr val="F91536"/>
                </a:solidFill>
                <a:latin typeface="Times New Roman" panose="02020603050405020304" pitchFamily="18" charset="0"/>
              </a:rPr>
              <a:t>审结率（即机构在规定时限内按时审结的占比）</a:t>
            </a:r>
            <a:r>
              <a:rPr lang="zh-CN" altLang="en-US" sz="1800" b="1" dirty="0">
                <a:latin typeface="Times New Roman" panose="02020603050405020304" pitchFamily="18" charset="0"/>
              </a:rPr>
              <a:t>这一绩效指标，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来体现及时性这一要求</a:t>
            </a:r>
            <a:r>
              <a:rPr lang="zh-CN" altLang="en-US" sz="1800" dirty="0" smtClean="0">
                <a:latin typeface="Times New Roman" panose="02020603050405020304" pitchFamily="18" charset="0"/>
              </a:rPr>
              <a:t>。</a:t>
            </a:r>
            <a:endParaRPr lang="en-US" altLang="zh-CN" sz="1800" dirty="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91499"/>
              </p:ext>
            </p:extLst>
          </p:nvPr>
        </p:nvGraphicFramePr>
        <p:xfrm>
          <a:off x="837928" y="3826510"/>
          <a:ext cx="7848872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75058192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1331867827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申请类型</a:t>
                      </a:r>
                      <a:endParaRPr lang="zh-CN" sz="20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zh-CN" sz="2000" kern="100" baseline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绩效目标</a:t>
                      </a:r>
                      <a:endParaRPr lang="zh-CN" sz="2000" kern="100" baseline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62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原始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PMA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180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60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295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9162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zh-CN" sz="1600" b="0" i="0" kern="100" baseline="0" dirty="0" smtClean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原始</a:t>
                      </a:r>
                      <a:r>
                        <a:rPr lang="en-US" sz="1600" kern="100" spc="10" baseline="0" dirty="0" smtClean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PMA</a:t>
                      </a:r>
                      <a:r>
                        <a:rPr lang="zh-CN" sz="1600" b="0" i="0" kern="100" baseline="0" dirty="0" smtClean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批准后补充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180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50%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280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天内占审结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142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altLang="zh-CN" sz="1600" b="0" i="0" kern="100" baseline="0" dirty="0" smtClean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PMA</a:t>
                      </a:r>
                      <a:r>
                        <a:rPr lang="zh-CN" sz="1600" b="0" i="0" kern="100" baseline="0" dirty="0" smtClean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模块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75%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120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182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180</a:t>
                      </a:r>
                      <a:r>
                        <a:rPr lang="en-US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-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day</a:t>
                      </a:r>
                      <a:r>
                        <a:rPr lang="en-US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 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PMA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补充申请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180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85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210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95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842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实时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PMA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补充申请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60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80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842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510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（</a:t>
                      </a:r>
                      <a:r>
                        <a:rPr lang="en-US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k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）申请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90%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150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98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3739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2776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在报告方面，需利用现代财政管理制度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50280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使用综合财务报告披露信息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法律条件的论证。</a:t>
            </a:r>
            <a:endParaRPr lang="en-US" altLang="zh-CN" sz="2400" b="1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第一，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对财政拨款</a:t>
            </a:r>
            <a:r>
              <a:rPr lang="zh-CN" altLang="en-US" sz="1800" b="1" dirty="0">
                <a:latin typeface="Times New Roman" panose="02020603050405020304" pitchFamily="18" charset="0"/>
              </a:rPr>
              <a:t>的最低要求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。规定</a:t>
            </a:r>
            <a:r>
              <a:rPr lang="zh-CN" altLang="en-US" sz="1800" b="1" dirty="0">
                <a:latin typeface="Times New Roman" panose="02020603050405020304" pitchFamily="18" charset="0"/>
              </a:rPr>
              <a:t>的法律条件之一是，经通货膨胀调整后的</a:t>
            </a:r>
            <a:r>
              <a:rPr lang="en-US" altLang="zh-CN" sz="1800" b="1" dirty="0">
                <a:latin typeface="Times New Roman" panose="02020603050405020304" pitchFamily="18" charset="0"/>
              </a:rPr>
              <a:t>FDA</a:t>
            </a:r>
            <a:r>
              <a:rPr lang="zh-CN" altLang="en-US" sz="1800" b="1" dirty="0">
                <a:latin typeface="Times New Roman" panose="02020603050405020304" pitchFamily="18" charset="0"/>
              </a:rPr>
              <a:t>总工资和费用拨款（不包括使用者付费），必须达到或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超过上一财年</a:t>
            </a:r>
            <a:r>
              <a:rPr lang="zh-CN" altLang="en-US" sz="1800" b="1" dirty="0">
                <a:latin typeface="Times New Roman" panose="02020603050405020304" pitchFamily="18" charset="0"/>
              </a:rPr>
              <a:t>的工资和费用拨款（不包括使用者付费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）</a:t>
            </a:r>
            <a:r>
              <a:rPr lang="zh-CN" altLang="en-US" sz="1800" dirty="0" smtClean="0">
                <a:latin typeface="Times New Roman" panose="02020603050405020304" pitchFamily="18" charset="0"/>
              </a:rPr>
              <a:t>。</a:t>
            </a: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第二，对收取总额的限制。收费应在每个财政年度收取，金额不得超过拨款法规定的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金额。</a:t>
            </a:r>
            <a:endParaRPr lang="en-US" altLang="zh-CN" sz="1800" b="1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第三，对基于拨款的最低支出要求。拨款的最低开支是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指批准</a:t>
            </a:r>
            <a:r>
              <a:rPr lang="zh-CN" altLang="en-US" sz="1800" b="1" dirty="0">
                <a:latin typeface="Times New Roman" panose="02020603050405020304" pitchFamily="18" charset="0"/>
              </a:rPr>
              <a:t>生效当年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，</a:t>
            </a:r>
            <a:r>
              <a:rPr lang="en-US" altLang="zh-CN" sz="1800" b="1" dirty="0" smtClean="0">
                <a:latin typeface="Times New Roman" panose="02020603050405020304" pitchFamily="18" charset="0"/>
              </a:rPr>
              <a:t>FDA</a:t>
            </a:r>
            <a:r>
              <a:rPr lang="zh-CN" altLang="en-US" sz="1800" b="1" dirty="0">
                <a:latin typeface="Times New Roman" panose="02020603050405020304" pitchFamily="18" charset="0"/>
              </a:rPr>
              <a:t>在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审查药品申请</a:t>
            </a:r>
            <a:r>
              <a:rPr lang="zh-CN" altLang="en-US" sz="1800" b="1" dirty="0">
                <a:latin typeface="Times New Roman" panose="02020603050405020304" pitchFamily="18" charset="0"/>
              </a:rPr>
              <a:t>过程中所花费的金额乘以调整系数，其作为财政最低拨款支出限额，构成了第三个法律条件。</a:t>
            </a:r>
            <a:endParaRPr lang="en-US" altLang="zh-CN" sz="1800" b="1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55576" y="5976132"/>
            <a:ext cx="8054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防止政府</a:t>
            </a:r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“甩包袱”，或者部门超收超支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26334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在报告方面，需利用现代财政管理制度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54600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使用更加科学合理的预算科目体系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从活动这一属性出发，法律详细界定了项目所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“允许的活动”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Allowable activity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）和</a:t>
            </a:r>
            <a:r>
              <a:rPr lang="zh-CN" altLang="en-US" sz="1800" b="1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“不属于项目的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活动”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excluded activity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。</a:t>
            </a:r>
            <a:endParaRPr lang="en-US" altLang="zh-CN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例如，</a:t>
            </a:r>
            <a:r>
              <a:rPr lang="zh-CN" altLang="en-US" sz="1800" b="1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不属于项目活动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范畴的包括“新申请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的简单评论、制定执行政策、批准后监督和合规性检查活动、批准后与广告审查有关的活动，以及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与项目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无关的检查和研究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”。</a:t>
            </a:r>
            <a:endParaRPr lang="en-US" altLang="zh-CN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具体而言，这一系列使用费项目的预算科目的设计体现了“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经济性质</a:t>
            </a:r>
            <a:r>
              <a:rPr lang="en-US" altLang="zh-CN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—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活动内容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”二维属性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——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如果项目支出的经济性质分类构成了一个矩阵的纵轴的话，那么项目活动的界定，以及支出向活动的归集，则构成了这个矩阵的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横轴。</a:t>
            </a:r>
            <a:endParaRPr lang="en-US" altLang="zh-CN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只有在这一矩阵架构下，</a:t>
            </a:r>
            <a:r>
              <a:rPr lang="zh-CN" altLang="en-US" sz="1800" b="1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明确活动相关责任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主体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和</a:t>
            </a:r>
            <a:r>
              <a:rPr lang="zh-CN" altLang="en-US" sz="1800" b="1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归集分摊成本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才成为可能。</a:t>
            </a:r>
            <a:endParaRPr lang="en-US" altLang="zh-CN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endParaRPr lang="en-US" altLang="zh-CN" sz="1800" b="1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617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在报告方面，需利用现代财政管理制度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50280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使用中期财务规划报告收入、支出预测和结转管理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每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一年度的收入基数调整的依据包括</a:t>
            </a:r>
            <a:r>
              <a:rPr lang="zh-CN" altLang="en-US" sz="1800" b="1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：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第一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，通货膨胀调整。第二，能力规划调整（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Capacity Planning Adjustment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），或者称之为工作载荷调整（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workload adjustment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）。是指根据项目产能需求的变化进一步调整经通胀调整后的基数。第三，附加资金数量（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Additional Dollar Amounts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。指额外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增设的满足工作载荷的资金投入。第四，业务准备金调整（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Operating Reserve Adjustment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。</a:t>
            </a:r>
            <a:endParaRPr lang="en-US" altLang="zh-CN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en-US" altLang="zh-CN" sz="1800" b="1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800" b="1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使用费项目支出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预测中按照机构分列了规划期五年内的使用费支出。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总支出包括工资和运营、租金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、中心服务（如电信、培训、印刷、邮件和文件管理等）和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共享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服务（如人力资源和</a:t>
            </a:r>
            <a:r>
              <a:rPr lang="en-US" altLang="zh-CN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IT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）成本。</a:t>
            </a:r>
            <a:endParaRPr lang="en-US" altLang="zh-CN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结转及其使用。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需结合使用费项目法律条件展开结转。</a:t>
            </a:r>
            <a:endParaRPr lang="en-US" altLang="zh-CN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950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在评估方面，基于绩效审计和用户满意度展开</a:t>
            </a:r>
            <a:endParaRPr lang="zh-CN" altLang="en-US" sz="24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08518" y="1107096"/>
            <a:ext cx="8363272" cy="5596731"/>
          </a:xfrm>
        </p:spPr>
        <p:txBody>
          <a:bodyPr/>
          <a:lstStyle/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使用费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项目中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，经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国会授权，由政府课责局（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GAO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）进行审计，其审计结论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对使用费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项目</a:t>
            </a:r>
            <a:r>
              <a:rPr lang="zh-CN" altLang="en-US" sz="1800" b="1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能否获得再授权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具有重大影响！。</a:t>
            </a:r>
            <a:endParaRPr lang="en-US" altLang="zh-CN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GAO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发布的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审计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报告均显示，使用费项目下的及时性绩效，特别是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规定时限审结率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这一绩效水平得到了明显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提升。</a:t>
            </a:r>
            <a:endParaRPr lang="en-US" altLang="zh-CN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反馈用户满意度也是</a:t>
            </a:r>
            <a:r>
              <a:rPr lang="en-US" altLang="zh-CN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GAO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的职责。报告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中认为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存在与利益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相关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者沟通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不足、审查缺乏可预测性和一致性等问题，这说明程序和评审标准本身仍存在不确定性和不可比性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。审计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报告中将行业和消费者权益等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利益相关者团体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最关心的问题加以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集中，以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书面形式征询</a:t>
            </a:r>
            <a:r>
              <a:rPr lang="en-US" altLang="zh-CN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。</a:t>
            </a:r>
            <a:endParaRPr lang="en-US" altLang="zh-CN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也需要就是否同意相关结论、建议及如何整改进行正式回应。并且，这种正式回应及相应的承诺会载入再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授权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立法</a:t>
            </a: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内容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，转化为相应的法律条款，并作为下一次绩效审计的依据。</a:t>
            </a:r>
            <a:endParaRPr lang="en-US" altLang="zh-CN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endParaRPr lang="en-US" altLang="zh-CN" sz="18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367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</a:t>
            </a:r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981920B-25B7-1161-B07C-021E927C6951}"/>
              </a:ext>
            </a:extLst>
          </p:cNvPr>
          <p:cNvSpPr txBox="1"/>
          <p:nvPr/>
        </p:nvSpPr>
        <p:spPr>
          <a:xfrm>
            <a:off x="323528" y="1268760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税收，国家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治理的基础性、支柱性和保障性作用，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2000" dirty="0" smtClean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“大动脉”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dirty="0">
              <a:solidFill>
                <a:schemeClr val="tx1"/>
              </a:solidFill>
              <a:latin typeface="Times  New Roman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收用费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项目，“数量多、金额少、涉及面广、直接面向服务需求方、用户感受度高、收支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关联度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大” 。</a:t>
            </a:r>
            <a:endParaRPr lang="en-US" altLang="zh-CN" sz="2000" dirty="0" smtClean="0">
              <a:solidFill>
                <a:schemeClr val="tx1"/>
              </a:solidFill>
              <a:latin typeface="Times  New Roman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若设计和执行得当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878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政府收费项目，将会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形成</a:t>
            </a:r>
            <a:r>
              <a:rPr lang="en-US" altLang="zh-CN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878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包括立法机关、特定行政管理和司法部门、特定行业团体、特定产业、企业和消费者群体在内的</a:t>
            </a:r>
            <a:r>
              <a:rPr lang="zh-CN" altLang="en-US" sz="2000" dirty="0" smtClean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良性“微循环”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，构成国家治理的</a:t>
            </a:r>
            <a:r>
              <a:rPr lang="zh-CN" altLang="en-US" sz="2000" dirty="0" smtClean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微观基础之一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，发挥</a:t>
            </a:r>
            <a:r>
              <a:rPr lang="zh-CN" altLang="en-US" sz="2000" dirty="0" smtClean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“毛细血管”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的作用 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dirty="0" smtClean="0">
              <a:solidFill>
                <a:schemeClr val="tx1"/>
              </a:solidFill>
              <a:latin typeface="Times  New Roman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需要在合规性的基础上，从使用费的</a:t>
            </a:r>
            <a:r>
              <a:rPr lang="zh-CN" altLang="en-US" sz="2000" dirty="0" smtClean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收取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dirty="0" smtClean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使用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dirty="0" smtClean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报告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2000" dirty="0" smtClean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评估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方面努力，构建符合现代财政管理要求的制度，提升</a:t>
            </a:r>
            <a:r>
              <a:rPr lang="zh-CN" altLang="en-US" sz="2000" dirty="0" smtClean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治理能力和水平</a:t>
            </a:r>
            <a:r>
              <a:rPr lang="zh-CN" altLang="en-US" sz="2000" dirty="0" smtClean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Times  New Roman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45810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707" y="1988840"/>
            <a:ext cx="5256584" cy="1165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 谢！</a:t>
            </a:r>
            <a: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dirty="0">
                <a:solidFill>
                  <a:schemeClr val="accent1"/>
                </a:solidFill>
                <a:latin typeface="+mn-lt"/>
                <a:ea typeface="黑体" panose="02010609060101010101" pitchFamily="49" charset="-122"/>
              </a:rPr>
              <a:t/>
            </a:r>
            <a:br>
              <a:rPr lang="en-US" altLang="zh-CN" dirty="0">
                <a:solidFill>
                  <a:schemeClr val="accent1"/>
                </a:solidFill>
                <a:latin typeface="+mn-lt"/>
                <a:ea typeface="黑体" panose="02010609060101010101" pitchFamily="49" charset="-122"/>
              </a:rPr>
            </a:br>
            <a:r>
              <a:rPr lang="en-US" altLang="zh-CN" dirty="0">
                <a:solidFill>
                  <a:schemeClr val="accent1"/>
                </a:solidFill>
                <a:latin typeface="+mn-lt"/>
                <a:ea typeface="黑体" panose="02010609060101010101" pitchFamily="49" charset="-122"/>
              </a:rPr>
              <a:t/>
            </a:r>
            <a:br>
              <a:rPr lang="en-US" altLang="zh-CN" dirty="0">
                <a:solidFill>
                  <a:schemeClr val="accent1"/>
                </a:solidFill>
                <a:latin typeface="+mn-lt"/>
                <a:ea typeface="黑体" panose="02010609060101010101" pitchFamily="49" charset="-122"/>
              </a:rPr>
            </a:br>
            <a:r>
              <a:rPr lang="en-US" altLang="zh-CN" sz="18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63" y="6175201"/>
            <a:ext cx="9153525" cy="6381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C564F-D80C-4E90-BD14-B7BB8DABEB75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8161"/>
            <a:ext cx="2411312" cy="592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764345-24B7-CE4D-2E7A-DD4B7CC41244}"/>
              </a:ext>
            </a:extLst>
          </p:cNvPr>
          <p:cNvSpPr txBox="1"/>
          <p:nvPr/>
        </p:nvSpPr>
        <p:spPr>
          <a:xfrm>
            <a:off x="3020173" y="1403484"/>
            <a:ext cx="31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中国政府非税收入的体系划分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20471" y="226994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一、中国的使用费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93763" y="868601"/>
            <a:ext cx="7056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什么是使用者付费？</a:t>
            </a:r>
            <a:endParaRPr lang="zh-CN" altLang="en-US" sz="24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42"/>
              </p:ext>
            </p:extLst>
          </p:nvPr>
        </p:nvGraphicFramePr>
        <p:xfrm>
          <a:off x="683568" y="1772816"/>
          <a:ext cx="7843875" cy="4411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7150">
                  <a:extLst>
                    <a:ext uri="{9D8B030D-6E8A-4147-A177-3AD203B41FA5}">
                      <a16:colId xmlns:a16="http://schemas.microsoft.com/office/drawing/2014/main" val="953532884"/>
                    </a:ext>
                  </a:extLst>
                </a:gridCol>
                <a:gridCol w="1183362">
                  <a:extLst>
                    <a:ext uri="{9D8B030D-6E8A-4147-A177-3AD203B41FA5}">
                      <a16:colId xmlns:a16="http://schemas.microsoft.com/office/drawing/2014/main" val="2142402574"/>
                    </a:ext>
                  </a:extLst>
                </a:gridCol>
                <a:gridCol w="5423363">
                  <a:extLst>
                    <a:ext uri="{9D8B030D-6E8A-4147-A177-3AD203B41FA5}">
                      <a16:colId xmlns:a16="http://schemas.microsoft.com/office/drawing/2014/main" val="3201186338"/>
                    </a:ext>
                  </a:extLst>
                </a:gridCol>
              </a:tblGrid>
              <a:tr h="7314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学理依据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性质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对应的非税收入内容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extLst>
                  <a:ext uri="{0D108BD9-81ED-4DB2-BD59-A6C34878D82A}">
                    <a16:rowId xmlns:a16="http://schemas.microsoft.com/office/drawing/2014/main" val="1170077305"/>
                  </a:ext>
                </a:extLst>
              </a:tr>
              <a:tr h="7651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使用费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交换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 smtClean="0"/>
                        <a:t>绝大多数行政事业性收费</a:t>
                      </a:r>
                      <a:endParaRPr lang="en-US" altLang="zh-CN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 smtClean="0"/>
                        <a:t>少数专项收入</a:t>
                      </a:r>
                      <a:endParaRPr lang="en-US" altLang="zh-CN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 smtClean="0"/>
                        <a:t>个别政府性基金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extLst>
                  <a:ext uri="{0D108BD9-81ED-4DB2-BD59-A6C34878D82A}">
                    <a16:rowId xmlns:a16="http://schemas.microsoft.com/office/drawing/2014/main" val="3477674515"/>
                  </a:ext>
                </a:extLst>
              </a:tr>
              <a:tr h="997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政府产权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权能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 smtClean="0"/>
                        <a:t>国有资产（资源）有偿使用收入</a:t>
                      </a:r>
                      <a:endParaRPr lang="en-US" altLang="zh-CN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 smtClean="0"/>
                        <a:t>国有资本经营性、投资性收益</a:t>
                      </a:r>
                      <a:endParaRPr lang="en-US" altLang="zh-CN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 smtClean="0"/>
                        <a:t>行政事业单位资产收入</a:t>
                      </a:r>
                      <a:endParaRPr lang="en-US" altLang="zh-CN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 smtClean="0"/>
                        <a:t>特许经营权收入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extLst>
                  <a:ext uri="{0D108BD9-81ED-4DB2-BD59-A6C34878D82A}">
                    <a16:rowId xmlns:a16="http://schemas.microsoft.com/office/drawing/2014/main" val="502736577"/>
                  </a:ext>
                </a:extLst>
              </a:tr>
              <a:tr h="7314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罚没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marL="0" marR="0" indent="0" algn="ctr" defTabSz="10426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权力</a:t>
                      </a:r>
                    </a:p>
                    <a:p>
                      <a:pPr algn="ctr"/>
                      <a:r>
                        <a:rPr lang="zh-CN" altLang="en-US" sz="1800" dirty="0" smtClean="0"/>
                        <a:t>强制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 smtClean="0"/>
                        <a:t>执法司法领域罚没收入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extLst>
                  <a:ext uri="{0D108BD9-81ED-4DB2-BD59-A6C34878D82A}">
                    <a16:rowId xmlns:a16="http://schemas.microsoft.com/office/drawing/2014/main" val="3227853354"/>
                  </a:ext>
                </a:extLst>
              </a:tr>
              <a:tr h="7314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政府信用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公信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 smtClean="0"/>
                        <a:t>社会保险基金收入（受托责任）</a:t>
                      </a:r>
                      <a:endParaRPr lang="en-US" altLang="zh-CN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 smtClean="0"/>
                        <a:t>捐赠收入（信誉）</a:t>
                      </a:r>
                      <a:endParaRPr lang="en-US" altLang="zh-CN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 smtClean="0"/>
                        <a:t>国际组织分配收入（主权）</a:t>
                      </a:r>
                      <a:endParaRPr lang="en-US" altLang="zh-CN" sz="1800" dirty="0" smtClean="0"/>
                    </a:p>
                  </a:txBody>
                  <a:tcPr marL="68589" marR="68589" marT="34294" marB="34294" anchor="ctr"/>
                </a:tc>
                <a:extLst>
                  <a:ext uri="{0D108BD9-81ED-4DB2-BD59-A6C34878D82A}">
                    <a16:rowId xmlns:a16="http://schemas.microsoft.com/office/drawing/2014/main" val="184562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875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自上世纪</a:t>
            </a:r>
            <a:r>
              <a:rPr lang="en-US" altLang="zh-CN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年代至今</a:t>
            </a:r>
            <a:endParaRPr lang="en-US" altLang="zh-CN" sz="2800" b="1" dirty="0" smtClean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ECB019B1-382A-4266-B25C-5B523AA43C14-2" descr="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66816"/>
            <a:ext cx="8191128" cy="537601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75656" y="96416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中国当前仍在着力</a:t>
            </a: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推进能不能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收费的合规</a:t>
            </a: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性、解决乱收费问题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4092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4"/>
          <p:cNvSpPr txBox="1"/>
          <p:nvPr/>
        </p:nvSpPr>
        <p:spPr>
          <a:xfrm>
            <a:off x="251520" y="336172"/>
            <a:ext cx="7861216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b="1" dirty="0" smtClean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中国行政</a:t>
            </a:r>
            <a:r>
              <a:rPr lang="zh-CN" altLang="en-US" sz="21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事业性</a:t>
            </a:r>
            <a:r>
              <a:rPr lang="zh-CN" altLang="en-US" sz="2100" b="1" dirty="0" smtClean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收费的事实特征</a:t>
            </a:r>
            <a:endParaRPr lang="zh-CN" altLang="en-US" sz="2100" b="1" dirty="0">
              <a:solidFill>
                <a:srgbClr val="7C1D2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wrap="square" lIns="78240" tIns="39120" rIns="78240" bIns="39120" rtlCol="0" anchor="ctr" anchorCtr="0"/>
          <a:lstStyle>
            <a:lvl1pPr marL="0" lvl="0" indent="0" algn="l" defTabSz="782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90577" lvl="1" indent="-47631" algn="l" defTabSz="782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782583" lvl="2" indent="-96692" algn="l" defTabSz="782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174113" lvl="3" indent="-145276" algn="l" defTabSz="782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564690" lvl="4" indent="-192907" algn="l" defTabSz="782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050" dirty="0">
                <a:solidFill>
                  <a:srgbClr val="898989"/>
                </a:solidFill>
              </a:rPr>
              <a:t>4</a:t>
            </a:fld>
            <a:endParaRPr lang="zh-CN" altLang="en-US" sz="1050" dirty="0">
              <a:solidFill>
                <a:srgbClr val="898989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94214"/>
              </p:ext>
            </p:extLst>
          </p:nvPr>
        </p:nvGraphicFramePr>
        <p:xfrm>
          <a:off x="218130" y="1581189"/>
          <a:ext cx="4860969" cy="140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323">
                  <a:extLst>
                    <a:ext uri="{9D8B030D-6E8A-4147-A177-3AD203B41FA5}">
                      <a16:colId xmlns:a16="http://schemas.microsoft.com/office/drawing/2014/main" val="2885837311"/>
                    </a:ext>
                  </a:extLst>
                </a:gridCol>
                <a:gridCol w="1620323">
                  <a:extLst>
                    <a:ext uri="{9D8B030D-6E8A-4147-A177-3AD203B41FA5}">
                      <a16:colId xmlns:a16="http://schemas.microsoft.com/office/drawing/2014/main" val="4167644192"/>
                    </a:ext>
                  </a:extLst>
                </a:gridCol>
                <a:gridCol w="1620323">
                  <a:extLst>
                    <a:ext uri="{9D8B030D-6E8A-4147-A177-3AD203B41FA5}">
                      <a16:colId xmlns:a16="http://schemas.microsoft.com/office/drawing/2014/main" val="1519500684"/>
                    </a:ext>
                  </a:extLst>
                </a:gridCol>
              </a:tblGrid>
              <a:tr h="274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</a:rPr>
                        <a:t>设定依据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</a:rPr>
                        <a:t>项目数量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</a:rPr>
                        <a:t>所占比例（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</a:rPr>
                        <a:t>%</a:t>
                      </a:r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</a:rPr>
                        <a:t>）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extLst>
                  <a:ext uri="{0D108BD9-81ED-4DB2-BD59-A6C34878D82A}">
                    <a16:rowId xmlns:a16="http://schemas.microsoft.com/office/drawing/2014/main" val="3882777205"/>
                  </a:ext>
                </a:extLst>
              </a:tr>
              <a:tr h="274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</a:rPr>
                        <a:t>法律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</a:rPr>
                        <a:t>59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</a:rPr>
                        <a:t>27.70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extLst>
                  <a:ext uri="{0D108BD9-81ED-4DB2-BD59-A6C34878D82A}">
                    <a16:rowId xmlns:a16="http://schemas.microsoft.com/office/drawing/2014/main" val="922427085"/>
                  </a:ext>
                </a:extLst>
              </a:tr>
              <a:tr h="274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</a:rPr>
                        <a:t>行政法规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</a:rPr>
                        <a:t>34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</a:rPr>
                        <a:t>15.96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extLst>
                  <a:ext uri="{0D108BD9-81ED-4DB2-BD59-A6C34878D82A}">
                    <a16:rowId xmlns:a16="http://schemas.microsoft.com/office/drawing/2014/main" val="993238407"/>
                  </a:ext>
                </a:extLst>
              </a:tr>
              <a:tr h="274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</a:rPr>
                        <a:t>部门规章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</a:rPr>
                        <a:t>6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</a:rPr>
                        <a:t>2.82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extLst>
                  <a:ext uri="{0D108BD9-81ED-4DB2-BD59-A6C34878D82A}">
                    <a16:rowId xmlns:a16="http://schemas.microsoft.com/office/drawing/2014/main" val="2959212495"/>
                  </a:ext>
                </a:extLst>
              </a:tr>
              <a:tr h="274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</a:rPr>
                        <a:t>行政规范性文件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</a:rPr>
                        <a:t>114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</a:rPr>
                        <a:t>53.52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extLst>
                  <a:ext uri="{0D108BD9-81ED-4DB2-BD59-A6C34878D82A}">
                    <a16:rowId xmlns:a16="http://schemas.microsoft.com/office/drawing/2014/main" val="1811478368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6C1D2A5D-BDE0-5294-4A4E-FDA71B429941}"/>
              </a:ext>
            </a:extLst>
          </p:cNvPr>
          <p:cNvSpPr txBox="1"/>
          <p:nvPr/>
        </p:nvSpPr>
        <p:spPr>
          <a:xfrm>
            <a:off x="630112" y="1036112"/>
            <a:ext cx="403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213</a:t>
            </a: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项</a:t>
            </a: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行政事业性收费的设定依据统计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056868" y="1079620"/>
            <a:ext cx="3865916" cy="1949776"/>
          </a:xfrm>
        </p:spPr>
        <p:txBody>
          <a:bodyPr/>
          <a:lstStyle/>
          <a:p>
            <a:pPr marL="270036" indent="-162022">
              <a:spcBef>
                <a:spcPts val="900"/>
              </a:spcBef>
            </a:pPr>
            <a:r>
              <a:rPr lang="zh-CN" altLang="en-US" sz="2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数量多。</a:t>
            </a:r>
            <a:r>
              <a:rPr lang="en-US" altLang="zh-CN" sz="1350" dirty="0" smtClean="0">
                <a:latin typeface="Times New Roman" panose="02020603050405020304" pitchFamily="18" charset="0"/>
              </a:rPr>
              <a:t>18</a:t>
            </a:r>
            <a:r>
              <a:rPr lang="zh-CN" altLang="en-US" sz="1350" dirty="0" smtClean="0">
                <a:latin typeface="Times New Roman" panose="02020603050405020304" pitchFamily="18" charset="0"/>
              </a:rPr>
              <a:t>个税种</a:t>
            </a:r>
            <a:r>
              <a:rPr lang="zh-CN" altLang="en-US" sz="1350" dirty="0" smtClean="0">
                <a:latin typeface="Times New Roman" panose="02020603050405020304" pitchFamily="18" charset="0"/>
              </a:rPr>
              <a:t>，</a:t>
            </a:r>
            <a:r>
              <a:rPr lang="en-US" altLang="zh-CN" sz="1350" dirty="0" smtClean="0">
                <a:latin typeface="Times New Roman" panose="02020603050405020304" pitchFamily="18" charset="0"/>
              </a:rPr>
              <a:t>878</a:t>
            </a:r>
            <a:r>
              <a:rPr lang="zh-CN" altLang="en-US" sz="1350" dirty="0" smtClean="0">
                <a:latin typeface="Times New Roman" panose="02020603050405020304" pitchFamily="18" charset="0"/>
              </a:rPr>
              <a:t>个</a:t>
            </a:r>
            <a:r>
              <a:rPr lang="zh-CN" altLang="en-US" sz="1350" dirty="0" smtClean="0">
                <a:latin typeface="Times New Roman" panose="02020603050405020304" pitchFamily="18" charset="0"/>
              </a:rPr>
              <a:t>收费。</a:t>
            </a:r>
            <a:endParaRPr lang="en-US" altLang="zh-CN" sz="1350" dirty="0" smtClean="0">
              <a:latin typeface="Times New Roman" panose="02020603050405020304" pitchFamily="18" charset="0"/>
            </a:endParaRPr>
          </a:p>
          <a:p>
            <a:pPr marL="270036" indent="-162022">
              <a:spcBef>
                <a:spcPts val="900"/>
              </a:spcBef>
            </a:pPr>
            <a:r>
              <a:rPr lang="zh-CN" altLang="en-US" sz="2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金额小。</a:t>
            </a:r>
            <a:r>
              <a:rPr lang="en-US" altLang="zh-CN" sz="1350" dirty="0" smtClean="0">
                <a:latin typeface="Times New Roman" panose="02020603050405020304" pitchFamily="18" charset="0"/>
              </a:rPr>
              <a:t>16.66</a:t>
            </a:r>
            <a:r>
              <a:rPr lang="zh-CN" altLang="en-US" sz="1350" dirty="0" smtClean="0">
                <a:latin typeface="Times New Roman" panose="02020603050405020304" pitchFamily="18" charset="0"/>
              </a:rPr>
              <a:t>万亿元，</a:t>
            </a:r>
            <a:r>
              <a:rPr lang="en-US" altLang="zh-CN" sz="1350" dirty="0" smtClean="0">
                <a:latin typeface="Times New Roman" panose="02020603050405020304" pitchFamily="18" charset="0"/>
              </a:rPr>
              <a:t>4214.79</a:t>
            </a:r>
            <a:r>
              <a:rPr lang="zh-CN" altLang="en-US" sz="1350" dirty="0" smtClean="0">
                <a:latin typeface="Times New Roman" panose="02020603050405020304" pitchFamily="18" charset="0"/>
              </a:rPr>
              <a:t>亿元。</a:t>
            </a:r>
            <a:endParaRPr lang="en-US" altLang="zh-CN" sz="1350" dirty="0" smtClean="0">
              <a:latin typeface="Times New Roman" panose="02020603050405020304" pitchFamily="18" charset="0"/>
            </a:endParaRPr>
          </a:p>
          <a:p>
            <a:pPr marL="270036" indent="-162022">
              <a:spcBef>
                <a:spcPts val="900"/>
              </a:spcBef>
            </a:pPr>
            <a:r>
              <a:rPr lang="zh-CN" altLang="en-US" sz="2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涉及面广。</a:t>
            </a:r>
            <a:r>
              <a:rPr lang="zh-CN" altLang="en-US" sz="1350" dirty="0">
                <a:latin typeface="Times New Roman" panose="02020603050405020304" pitchFamily="18" charset="0"/>
              </a:rPr>
              <a:t>行政管理类、资源补偿类、鉴定类、考试类</a:t>
            </a:r>
            <a:r>
              <a:rPr lang="zh-CN" altLang="en-US" sz="1350" dirty="0" smtClean="0">
                <a:latin typeface="Times New Roman" panose="02020603050405020304" pitchFamily="18" charset="0"/>
              </a:rPr>
              <a:t>、教育类</a:t>
            </a:r>
            <a:r>
              <a:rPr lang="zh-CN" altLang="en-US" sz="1350" dirty="0">
                <a:latin typeface="Times New Roman" panose="02020603050405020304" pitchFamily="18" charset="0"/>
              </a:rPr>
              <a:t>、其他类</a:t>
            </a:r>
            <a:r>
              <a:rPr lang="zh-CN" altLang="en-US" sz="1350" dirty="0" smtClean="0">
                <a:latin typeface="Times New Roman" panose="02020603050405020304" pitchFamily="18" charset="0"/>
              </a:rPr>
              <a:t>等。</a:t>
            </a:r>
            <a:endParaRPr lang="en-US" altLang="zh-CN" sz="1350" dirty="0" smtClean="0">
              <a:latin typeface="Times New Roman" panose="02020603050405020304" pitchFamily="18" charset="0"/>
            </a:endParaRPr>
          </a:p>
          <a:p>
            <a:pPr marL="270036" indent="-162022">
              <a:spcBef>
                <a:spcPts val="900"/>
              </a:spcBef>
            </a:pPr>
            <a:r>
              <a:rPr lang="zh-CN" altLang="en-US" sz="2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地方是收费主体。</a:t>
            </a:r>
            <a:r>
              <a:rPr lang="zh-CN" altLang="en-US" sz="1350" dirty="0" smtClean="0">
                <a:latin typeface="Times New Roman" panose="02020603050405020304" pitchFamily="18" charset="0"/>
              </a:rPr>
              <a:t>中央，</a:t>
            </a:r>
            <a:r>
              <a:rPr lang="en-US" altLang="zh-CN" sz="1350" dirty="0" smtClean="0">
                <a:latin typeface="Times New Roman" panose="02020603050405020304" pitchFamily="18" charset="0"/>
              </a:rPr>
              <a:t>638.64</a:t>
            </a:r>
            <a:r>
              <a:rPr lang="zh-CN" altLang="en-US" sz="1350" dirty="0" smtClean="0">
                <a:latin typeface="Times New Roman" panose="02020603050405020304" pitchFamily="18" charset="0"/>
              </a:rPr>
              <a:t>亿元；地方，</a:t>
            </a:r>
            <a:r>
              <a:rPr lang="en-US" altLang="zh-CN" sz="1350" dirty="0" smtClean="0">
                <a:latin typeface="Times New Roman" panose="02020603050405020304" pitchFamily="18" charset="0"/>
              </a:rPr>
              <a:t>3576.15</a:t>
            </a:r>
            <a:r>
              <a:rPr lang="zh-CN" altLang="en-US" sz="1350" dirty="0" smtClean="0">
                <a:latin typeface="Times New Roman" panose="02020603050405020304" pitchFamily="18" charset="0"/>
              </a:rPr>
              <a:t>亿元。</a:t>
            </a:r>
            <a:endParaRPr lang="en-US" altLang="zh-CN" sz="1350" dirty="0">
              <a:latin typeface="Times New Roman" panose="02020603050405020304" pitchFamily="18" charset="0"/>
            </a:endParaRPr>
          </a:p>
          <a:p>
            <a:pPr marL="270036" indent="-162022">
              <a:spcBef>
                <a:spcPts val="900"/>
              </a:spcBef>
            </a:pPr>
            <a:endParaRPr lang="en-US" altLang="zh-CN" sz="1350" dirty="0" smtClean="0">
              <a:latin typeface="Times New Roman" panose="02020603050405020304" pitchFamily="18" charset="0"/>
            </a:endParaRPr>
          </a:p>
          <a:p>
            <a:pPr marL="270036" indent="-162022">
              <a:spcBef>
                <a:spcPts val="900"/>
              </a:spcBef>
            </a:pPr>
            <a:endParaRPr lang="en-US" altLang="zh-CN" sz="1350" dirty="0">
              <a:latin typeface="Times New Roman" panose="02020603050405020304" pitchFamily="18" charset="0"/>
            </a:endParaRPr>
          </a:p>
          <a:p>
            <a:pPr marL="270036" indent="-162022">
              <a:spcBef>
                <a:spcPts val="900"/>
              </a:spcBef>
            </a:pPr>
            <a:endParaRPr lang="en-US" altLang="zh-CN" sz="1350" dirty="0">
              <a:latin typeface="Times New Roman" panose="02020603050405020304" pitchFamily="18" charset="0"/>
            </a:endParaRPr>
          </a:p>
          <a:p>
            <a:pPr marL="270036" indent="-162022">
              <a:spcBef>
                <a:spcPts val="900"/>
              </a:spcBef>
            </a:pPr>
            <a:endParaRPr lang="en-US" altLang="zh-CN" sz="135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3301469388"/>
              </p:ext>
            </p:extLst>
          </p:nvPr>
        </p:nvGraphicFramePr>
        <p:xfrm>
          <a:off x="0" y="3303991"/>
          <a:ext cx="5471592" cy="305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35862"/>
              </p:ext>
            </p:extLst>
          </p:nvPr>
        </p:nvGraphicFramePr>
        <p:xfrm>
          <a:off x="5326400" y="3838428"/>
          <a:ext cx="3384376" cy="23528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6094">
                  <a:extLst>
                    <a:ext uri="{9D8B030D-6E8A-4147-A177-3AD203B41FA5}">
                      <a16:colId xmlns:a16="http://schemas.microsoft.com/office/drawing/2014/main" val="3910023262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3450619653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3404277596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4280577653"/>
                    </a:ext>
                  </a:extLst>
                </a:gridCol>
              </a:tblGrid>
              <a:tr h="3411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类别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设定依据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项目数量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所占比例（%）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0984846"/>
                  </a:ext>
                </a:extLst>
              </a:tr>
              <a:tr h="172194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涉企收费</a:t>
                      </a: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法律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4</a:t>
                      </a: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5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8.9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7258059"/>
                  </a:ext>
                </a:extLst>
              </a:tr>
              <a:tr h="172194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行政法规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2</a:t>
                      </a: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34.25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5341984"/>
                  </a:ext>
                </a:extLst>
              </a:tr>
              <a:tr h="172194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部门规章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-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0</a:t>
                      </a: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.00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7537533"/>
                  </a:ext>
                </a:extLst>
              </a:tr>
              <a:tr h="341135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行政规范性文件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5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6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.8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7457428"/>
                  </a:ext>
                </a:extLst>
              </a:tr>
              <a:tr h="341135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非涉企</a:t>
                      </a:r>
                      <a:r>
                        <a:rPr lang="en-US" sz="1200" b="0" baseline="0" dirty="0" err="1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收费</a:t>
                      </a: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法律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1</a:t>
                      </a: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11.43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6517671"/>
                  </a:ext>
                </a:extLst>
              </a:tr>
              <a:tr h="172194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行政法规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9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6.43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7055821"/>
                  </a:ext>
                </a:extLst>
              </a:tr>
              <a:tr h="172194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部门规章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4.29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0339576"/>
                  </a:ext>
                </a:extLst>
              </a:tr>
              <a:tr h="341135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行政规范性文件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109</a:t>
                      </a: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77.86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021558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6C1D2A5D-BDE0-5294-4A4E-FDA71B429941}"/>
              </a:ext>
            </a:extLst>
          </p:cNvPr>
          <p:cNvSpPr txBox="1"/>
          <p:nvPr/>
        </p:nvSpPr>
        <p:spPr>
          <a:xfrm>
            <a:off x="5579787" y="344859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213</a:t>
            </a: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项</a:t>
            </a: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行政事业性收费的区分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2123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4"/>
          <p:cNvSpPr txBox="1"/>
          <p:nvPr/>
        </p:nvSpPr>
        <p:spPr>
          <a:xfrm>
            <a:off x="251520" y="336172"/>
            <a:ext cx="7861216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b="1" dirty="0" smtClean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除了</a:t>
            </a:r>
            <a:r>
              <a:rPr lang="en-US" altLang="zh-CN" sz="2100" b="1" dirty="0" smtClean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213</a:t>
            </a:r>
            <a:r>
              <a:rPr lang="zh-CN" altLang="en-US" sz="2100" b="1" dirty="0" smtClean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项全国性使用费，还有</a:t>
            </a:r>
            <a:r>
              <a:rPr lang="en-US" altLang="zh-CN" sz="2100" b="1" dirty="0" smtClean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600</a:t>
            </a:r>
            <a:r>
              <a:rPr lang="zh-CN" altLang="en-US" sz="2100" b="1" dirty="0" smtClean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余项地方使用费</a:t>
            </a:r>
            <a:endParaRPr lang="zh-CN" altLang="en-US" sz="2100" b="1" dirty="0">
              <a:solidFill>
                <a:srgbClr val="7C1D2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wrap="square" lIns="78240" tIns="39120" rIns="78240" bIns="39120" rtlCol="0" anchor="ctr" anchorCtr="0"/>
          <a:lstStyle>
            <a:lvl1pPr marL="0" lvl="0" indent="0" algn="l" defTabSz="782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90577" lvl="1" indent="-47631" algn="l" defTabSz="782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782583" lvl="2" indent="-96692" algn="l" defTabSz="782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174113" lvl="3" indent="-145276" algn="l" defTabSz="782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564690" lvl="4" indent="-192907" algn="l" defTabSz="782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050" dirty="0">
                <a:solidFill>
                  <a:srgbClr val="898989"/>
                </a:solidFill>
              </a:rPr>
              <a:t>5</a:t>
            </a:fld>
            <a:endParaRPr lang="zh-CN" altLang="en-US" sz="1050" dirty="0">
              <a:solidFill>
                <a:srgbClr val="898989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49757"/>
              </p:ext>
            </p:extLst>
          </p:nvPr>
        </p:nvGraphicFramePr>
        <p:xfrm>
          <a:off x="499796" y="980728"/>
          <a:ext cx="8219256" cy="56545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7407">
                  <a:extLst>
                    <a:ext uri="{9D8B030D-6E8A-4147-A177-3AD203B41FA5}">
                      <a16:colId xmlns:a16="http://schemas.microsoft.com/office/drawing/2014/main" val="796248190"/>
                    </a:ext>
                  </a:extLst>
                </a:gridCol>
                <a:gridCol w="1027407">
                  <a:extLst>
                    <a:ext uri="{9D8B030D-6E8A-4147-A177-3AD203B41FA5}">
                      <a16:colId xmlns:a16="http://schemas.microsoft.com/office/drawing/2014/main" val="192093341"/>
                    </a:ext>
                  </a:extLst>
                </a:gridCol>
                <a:gridCol w="1027407">
                  <a:extLst>
                    <a:ext uri="{9D8B030D-6E8A-4147-A177-3AD203B41FA5}">
                      <a16:colId xmlns:a16="http://schemas.microsoft.com/office/drawing/2014/main" val="2916384833"/>
                    </a:ext>
                  </a:extLst>
                </a:gridCol>
                <a:gridCol w="878219">
                  <a:extLst>
                    <a:ext uri="{9D8B030D-6E8A-4147-A177-3AD203B41FA5}">
                      <a16:colId xmlns:a16="http://schemas.microsoft.com/office/drawing/2014/main" val="2022006490"/>
                    </a:ext>
                  </a:extLst>
                </a:gridCol>
                <a:gridCol w="1176595">
                  <a:extLst>
                    <a:ext uri="{9D8B030D-6E8A-4147-A177-3AD203B41FA5}">
                      <a16:colId xmlns:a16="http://schemas.microsoft.com/office/drawing/2014/main" val="2109822036"/>
                    </a:ext>
                  </a:extLst>
                </a:gridCol>
                <a:gridCol w="1027407">
                  <a:extLst>
                    <a:ext uri="{9D8B030D-6E8A-4147-A177-3AD203B41FA5}">
                      <a16:colId xmlns:a16="http://schemas.microsoft.com/office/drawing/2014/main" val="860252925"/>
                    </a:ext>
                  </a:extLst>
                </a:gridCol>
                <a:gridCol w="1027407">
                  <a:extLst>
                    <a:ext uri="{9D8B030D-6E8A-4147-A177-3AD203B41FA5}">
                      <a16:colId xmlns:a16="http://schemas.microsoft.com/office/drawing/2014/main" val="1439533049"/>
                    </a:ext>
                  </a:extLst>
                </a:gridCol>
                <a:gridCol w="1027407">
                  <a:extLst>
                    <a:ext uri="{9D8B030D-6E8A-4147-A177-3AD203B41FA5}">
                      <a16:colId xmlns:a16="http://schemas.microsoft.com/office/drawing/2014/main" val="522219577"/>
                    </a:ext>
                  </a:extLst>
                </a:gridCol>
              </a:tblGrid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省市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地方规范性文件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各部门收费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考试考务费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省市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地方规范性文件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各部门收费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考试考务费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6999322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北京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河南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1455854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天津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湖南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1496118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河北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42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湖北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3479220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山西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广东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620750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内蒙古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广西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073626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辽宁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黑龙江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5051660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吉林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贵州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2628708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四川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陕西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1170879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上海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甘肃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019801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江苏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青海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7247244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浙江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云南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2733223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安徽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宁夏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4484891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福建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新疆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6895941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江西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西藏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9447129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山东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海南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5972944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重庆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共计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665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357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308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9613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83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46805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如何看待“零收费”制度？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460" y="1108075"/>
            <a:ext cx="8223250" cy="361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3895" indent="-342900" algn="l" eaLnBrk="0" latinLnBrk="0" hangingPunct="0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广东省在2008年国务院批准实施的《珠江三角洲地区改革发展规划纲要》（2008—2020年）中明确提出要率先在珠江三角洲地区实行审批管理“零收费”制度。</a:t>
            </a:r>
          </a:p>
          <a:p>
            <a:pPr marL="683895" indent="-342900" algn="l" eaLnBrk="0" latinLnBrk="0" hangingPunct="0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广州市于2010年起在萝岗区（现合并到黄埔区）中新广州知识城开展行政事业审批“零收费”试点工作，免征16项收费。</a:t>
            </a:r>
          </a:p>
          <a:p>
            <a:pPr marL="683895" indent="-342900" algn="l" eaLnBrk="0" latinLnBrk="0" hangingPunct="0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深圳市福田区从2014年6月1日起实施行政服务“零收费”改革，以停收、免收或由区财政代缴行政服务收费等方式，把福田区行政事业性收费项目从20项减少到8项。</a:t>
            </a:r>
          </a:p>
          <a:p>
            <a:pPr marL="683895" indent="-342900" algn="l" eaLnBrk="0" latinLnBrk="0" hangingPunct="0">
              <a:lnSpc>
                <a:spcPct val="15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5" y="4531360"/>
            <a:ext cx="4360545" cy="1968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4640" y="4798060"/>
            <a:ext cx="3989070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3895" indent="-342900" algn="l" eaLnBrk="0" hangingPunct="0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Times New Roman" panose="02020603050405020304" pitchFamily="18" charset="0"/>
                <a:ea typeface="仿宋" panose="02010609060101010101" pitchFamily="49" charset="-122"/>
                <a:sym typeface="+mn-ea"/>
              </a:rPr>
              <a:t>2019年起，陕西省、云南省等地方设立的涉企行政事业性收费项目逐步实现“清零”。</a:t>
            </a:r>
            <a:endParaRPr lang="zh-CN" altLang="en-US" sz="18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242435" y="4521835"/>
            <a:ext cx="4361180" cy="196469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079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540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二、需要什么样的使用费？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1329483"/>
            <a:ext cx="5328592" cy="38277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383256" y="884253"/>
            <a:ext cx="7861216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b="1" dirty="0" smtClean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先来一个课堂小测试</a:t>
            </a:r>
            <a:endParaRPr lang="zh-CN" altLang="en-US" sz="2100" b="1" dirty="0">
              <a:solidFill>
                <a:srgbClr val="7C1D2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889174"/>
              </p:ext>
            </p:extLst>
          </p:nvPr>
        </p:nvGraphicFramePr>
        <p:xfrm>
          <a:off x="383257" y="1329483"/>
          <a:ext cx="8473726" cy="28780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6846">
                  <a:extLst>
                    <a:ext uri="{9D8B030D-6E8A-4147-A177-3AD203B41FA5}">
                      <a16:colId xmlns:a16="http://schemas.microsoft.com/office/drawing/2014/main" val="3628103070"/>
                    </a:ext>
                  </a:extLst>
                </a:gridCol>
                <a:gridCol w="2120257">
                  <a:extLst>
                    <a:ext uri="{9D8B030D-6E8A-4147-A177-3AD203B41FA5}">
                      <a16:colId xmlns:a16="http://schemas.microsoft.com/office/drawing/2014/main" val="2994973287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735174380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val="966080293"/>
                    </a:ext>
                  </a:extLst>
                </a:gridCol>
                <a:gridCol w="1116631">
                  <a:extLst>
                    <a:ext uri="{9D8B030D-6E8A-4147-A177-3AD203B41FA5}">
                      <a16:colId xmlns:a16="http://schemas.microsoft.com/office/drawing/2014/main" val="3528006538"/>
                    </a:ext>
                  </a:extLst>
                </a:gridCol>
              </a:tblGrid>
              <a:tr h="354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 smtClean="0">
                          <a:latin typeface="Times  New Roman"/>
                        </a:rPr>
                        <a:t>序号</a:t>
                      </a:r>
                      <a:endParaRPr lang="zh-CN" altLang="en-US" baseline="0" dirty="0">
                        <a:latin typeface="Times 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 smtClean="0">
                          <a:latin typeface="Times  New Roman"/>
                        </a:rPr>
                        <a:t>收费项目</a:t>
                      </a:r>
                      <a:endParaRPr lang="zh-CN" altLang="en-US" baseline="0" dirty="0">
                        <a:latin typeface="Times 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 smtClean="0">
                          <a:latin typeface="Times  New Roman"/>
                        </a:rPr>
                        <a:t>法律法规依据</a:t>
                      </a:r>
                      <a:endParaRPr lang="zh-CN" altLang="en-US" baseline="0" dirty="0">
                        <a:latin typeface="Times 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 smtClean="0">
                          <a:latin typeface="Times  New Roman"/>
                        </a:rPr>
                        <a:t>用途</a:t>
                      </a:r>
                      <a:endParaRPr lang="zh-CN" altLang="en-US" baseline="0" dirty="0">
                        <a:latin typeface="Times 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 smtClean="0">
                          <a:latin typeface="Times  New Roman"/>
                        </a:rPr>
                        <a:t>方法</a:t>
                      </a:r>
                      <a:endParaRPr lang="zh-CN" altLang="en-US" baseline="0" dirty="0">
                        <a:latin typeface="Times 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913738"/>
                  </a:ext>
                </a:extLst>
              </a:tr>
              <a:tr h="115082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400" baseline="0" dirty="0" smtClean="0">
                          <a:latin typeface="Times  New Roman"/>
                        </a:rPr>
                        <a:t>第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39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号</a:t>
                      </a:r>
                      <a:endParaRPr lang="zh-CN" altLang="en-US" sz="1400" baseline="0" dirty="0">
                        <a:latin typeface="Times 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CN" altLang="en-US" sz="1400" b="1" baseline="0" dirty="0" smtClean="0">
                          <a:solidFill>
                            <a:schemeClr val="tx1"/>
                          </a:solidFill>
                          <a:latin typeface="Times  New Roman"/>
                        </a:rPr>
                        <a:t>药品注册费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（含新药注册费、仿制药注册费、补充申请注册费、再注册费、加急费）</a:t>
                      </a:r>
                      <a:endParaRPr lang="zh-CN" altLang="en-US" sz="14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altLang="zh-CN" sz="1400" baseline="0" dirty="0" smtClean="0">
                          <a:latin typeface="Times  New Roman"/>
                        </a:rPr>
                        <a:t>《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中华人民共和国药品管理法实施条例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》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，财税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〔2015〕2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号，发改价格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〔2015〕1006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号，食药监公告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2015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第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53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号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,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财政部 国家发展改革委公告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2020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年第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11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号，食药监公告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2020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年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75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号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,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财政部 税务总局公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2020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年第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28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号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,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财政部 国家发展改革委公告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2021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年第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9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号，财政部 发展改革委公告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2022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年第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5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号</a:t>
                      </a:r>
                      <a:endParaRPr lang="zh-CN" altLang="en-US" sz="14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zh-CN" altLang="en-US" sz="1400" baseline="0" dirty="0" smtClean="0">
                          <a:latin typeface="Times  New Roman"/>
                        </a:rPr>
                        <a:t>申请临床试验、生产、上市时缴纳费用，用以弥补公共服务成本，防止公共资源浪费，促进效率和市场公平</a:t>
                      </a:r>
                      <a:endParaRPr lang="zh-CN" altLang="en-US" sz="14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zh-CN" altLang="en-US" sz="1400" baseline="0" dirty="0" smtClean="0">
                          <a:latin typeface="Times  New Roman"/>
                        </a:rPr>
                        <a:t>成本定价，或进一步考虑支付能力、受益水平、规制等因素进行定价</a:t>
                      </a:r>
                      <a:endParaRPr lang="zh-CN" altLang="en-US" sz="14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8419743"/>
                  </a:ext>
                </a:extLst>
              </a:tr>
              <a:tr h="132103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400" baseline="0" dirty="0" smtClean="0">
                          <a:latin typeface="Times  New Roman"/>
                        </a:rPr>
                        <a:t>第</a:t>
                      </a:r>
                      <a:r>
                        <a:rPr lang="en-US" altLang="zh-CN" sz="1400" baseline="0" dirty="0" smtClean="0">
                          <a:latin typeface="Times  New Roman"/>
                        </a:rPr>
                        <a:t>40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号</a:t>
                      </a:r>
                      <a:endParaRPr lang="zh-CN" altLang="en-US" sz="1400" baseline="0" dirty="0">
                        <a:latin typeface="Times 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baseline="0" dirty="0" smtClean="0">
                          <a:latin typeface="Times  New Roman"/>
                        </a:rPr>
                        <a:t>医疗器械注册费</a:t>
                      </a:r>
                      <a:r>
                        <a:rPr lang="zh-CN" altLang="en-US" sz="1400" baseline="0" dirty="0" smtClean="0">
                          <a:latin typeface="Times  New Roman"/>
                        </a:rPr>
                        <a:t>（含首次注册费、变更注册费、延续注册费、临床试验申请费、加急费）</a:t>
                      </a:r>
                      <a:endParaRPr lang="en-US" altLang="zh-CN" sz="1400" baseline="0" dirty="0" smtClean="0">
                        <a:latin typeface="Times  New Roman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endParaRPr lang="zh-CN" altLang="en-US" sz="14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96322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6566EEB9-CA37-2EE4-8A74-3A6E671AEB43}"/>
              </a:ext>
            </a:extLst>
          </p:cNvPr>
          <p:cNvSpPr txBox="1"/>
          <p:nvPr/>
        </p:nvSpPr>
        <p:spPr>
          <a:xfrm>
            <a:off x="244948" y="4194839"/>
            <a:ext cx="321143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chemeClr val="tx1"/>
                </a:solidFill>
              </a:rPr>
              <a:t>其他相关法律法规依据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2934357" y="4255826"/>
            <a:ext cx="6066643" cy="1313503"/>
          </a:xfrm>
        </p:spPr>
        <p:txBody>
          <a:bodyPr/>
          <a:lstStyle/>
          <a:p>
            <a:pPr marL="360000" indent="-216000">
              <a:spcBef>
                <a:spcPts val="1200"/>
              </a:spcBef>
            </a:pPr>
            <a:r>
              <a:rPr lang="en-US" altLang="zh-CN" sz="1600" dirty="0">
                <a:latin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Times New Roman" panose="02020603050405020304" pitchFamily="18" charset="0"/>
              </a:rPr>
              <a:t>政府非税收入管理办法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》</a:t>
            </a:r>
            <a:r>
              <a:rPr lang="zh-CN" altLang="en-US" sz="1600" dirty="0" smtClean="0">
                <a:latin typeface="Times New Roman" panose="02020603050405020304" pitchFamily="18" charset="0"/>
              </a:rPr>
              <a:t>对票据管理、资金入库、预算安排等方面进行了规范</a:t>
            </a:r>
            <a:endParaRPr lang="en-US" altLang="zh-CN" sz="1600" dirty="0" smtClean="0">
              <a:latin typeface="Times New Roman" panose="02020603050405020304" pitchFamily="18" charset="0"/>
            </a:endParaRPr>
          </a:p>
          <a:p>
            <a:pPr marL="360000" indent="-216000">
              <a:spcBef>
                <a:spcPts val="600"/>
              </a:spcBef>
            </a:pPr>
            <a:r>
              <a:rPr lang="en-US" altLang="zh-CN" sz="1600" dirty="0">
                <a:latin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Times New Roman" panose="02020603050405020304" pitchFamily="18" charset="0"/>
              </a:rPr>
              <a:t>行政事业性收费标准管理办法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》</a:t>
            </a:r>
            <a:r>
              <a:rPr lang="zh-CN" altLang="en-US" sz="1600" dirty="0">
                <a:latin typeface="Times New Roman" panose="02020603050405020304" pitchFamily="18" charset="0"/>
              </a:rPr>
              <a:t>在收取标准的申请、受理、调查、论证、审核、决策、公布、公示、监督、检查</a:t>
            </a:r>
            <a:r>
              <a:rPr lang="zh-CN" altLang="en-US" sz="1600" dirty="0" smtClean="0">
                <a:latin typeface="Times New Roman" panose="02020603050405020304" pitchFamily="18" charset="0"/>
              </a:rPr>
              <a:t>方面进行了规范</a:t>
            </a:r>
            <a:endParaRPr lang="zh-CN" altLang="en-US" sz="1600" dirty="0">
              <a:latin typeface="Times New Roman" panose="02020603050405020304" pitchFamily="18" charset="0"/>
            </a:endParaRPr>
          </a:p>
          <a:p>
            <a:pPr marL="360000" indent="-216000">
              <a:spcBef>
                <a:spcPts val="1200"/>
              </a:spcBef>
            </a:pPr>
            <a:endParaRPr lang="en-US" altLang="zh-CN" sz="1600" dirty="0">
              <a:latin typeface="Times New Roman" panose="02020603050405020304" pitchFamily="18" charset="0"/>
            </a:endParaRPr>
          </a:p>
          <a:p>
            <a:pPr marL="360000" indent="-216000">
              <a:spcBef>
                <a:spcPts val="1200"/>
              </a:spcBef>
            </a:pPr>
            <a:r>
              <a:rPr lang="en-US" altLang="zh-CN" sz="1600" dirty="0" smtClean="0">
                <a:latin typeface="Times New Roman" panose="02020603050405020304" pitchFamily="18" charset="0"/>
              </a:rPr>
              <a:t>%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360000" indent="-216000" algn="just"/>
            <a:endParaRPr lang="en-US" altLang="zh-CN" sz="1600" dirty="0" smtClean="0">
              <a:latin typeface="Times New Roman" panose="02020603050405020304" pitchFamily="18" charset="0"/>
            </a:endParaRPr>
          </a:p>
          <a:p>
            <a:pPr marL="360000" indent="-216000" algn="just"/>
            <a:endParaRPr lang="en-US" altLang="zh-CN" sz="1600" dirty="0" smtClean="0">
              <a:latin typeface="Times New Roman" panose="02020603050405020304" pitchFamily="18" charset="0"/>
            </a:endParaRPr>
          </a:p>
          <a:p>
            <a:pPr marL="360000" indent="-216000" algn="just"/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566EEB9-CA37-2EE4-8A74-3A6E671AEB43}"/>
              </a:ext>
            </a:extLst>
          </p:cNvPr>
          <p:cNvSpPr txBox="1"/>
          <p:nvPr/>
        </p:nvSpPr>
        <p:spPr>
          <a:xfrm>
            <a:off x="260161" y="5569329"/>
            <a:ext cx="8200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chemeClr val="tx1"/>
                </a:solidFill>
              </a:rPr>
              <a:t>问题一：诸位如何评价中国当前药品医疗器械注册</a:t>
            </a:r>
            <a:r>
              <a:rPr lang="zh-CN" altLang="en-US" sz="1800" dirty="0">
                <a:solidFill>
                  <a:schemeClr val="tx1"/>
                </a:solidFill>
              </a:rPr>
              <a:t>费的合</a:t>
            </a:r>
            <a:r>
              <a:rPr lang="zh-CN" altLang="en-US" sz="1800" dirty="0" smtClean="0">
                <a:solidFill>
                  <a:schemeClr val="tx1"/>
                </a:solidFill>
              </a:rPr>
              <a:t>规性？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66EEB9-CA37-2EE4-8A74-3A6E671AEB43}"/>
              </a:ext>
            </a:extLst>
          </p:cNvPr>
          <p:cNvSpPr txBox="1"/>
          <p:nvPr/>
        </p:nvSpPr>
        <p:spPr>
          <a:xfrm>
            <a:off x="260161" y="5936992"/>
            <a:ext cx="88346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chemeClr val="tx1"/>
                </a:solidFill>
              </a:rPr>
              <a:t>问题二：诸位还能检索到哪些信息？能知道收了多少钱？如何使用？效果如何吗？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61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540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二、需要什么样的使用费？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42285" y="4402897"/>
            <a:ext cx="37444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Frances Kathleen Oldham </a:t>
            </a:r>
            <a:r>
              <a:rPr lang="en-US" altLang="zh-CN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Kelsey</a:t>
            </a:r>
            <a:endParaRPr lang="en-US" altLang="zh-CN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(1914.07.24</a:t>
            </a:r>
            <a:r>
              <a:rPr lang="zh-CN" alt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2015.08.07)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331" y="5010304"/>
            <a:ext cx="3672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Helvetica Neue"/>
              </a:rPr>
              <a:t>弗朗西斯</a:t>
            </a: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·</a:t>
            </a:r>
            <a:r>
              <a:rPr lang="zh-CN" altLang="en-US" sz="1600" dirty="0">
                <a:solidFill>
                  <a:srgbClr val="000000"/>
                </a:solidFill>
                <a:latin typeface="Helvetica Neue"/>
              </a:rPr>
              <a:t>凯思琳</a:t>
            </a: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·</a:t>
            </a:r>
            <a:r>
              <a:rPr lang="zh-CN" altLang="en-US" sz="1600" dirty="0">
                <a:solidFill>
                  <a:srgbClr val="000000"/>
                </a:solidFill>
                <a:latin typeface="Helvetica Neue"/>
              </a:rPr>
              <a:t>奥尔德姆</a:t>
            </a: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·</a:t>
            </a:r>
            <a:r>
              <a:rPr lang="zh-CN" altLang="en-US" sz="1600" dirty="0">
                <a:solidFill>
                  <a:srgbClr val="000000"/>
                </a:solidFill>
                <a:latin typeface="Helvetica Neue"/>
              </a:rPr>
              <a:t>凯尔西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8" y="1536265"/>
            <a:ext cx="2052045" cy="27939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63888" y="1220348"/>
            <a:ext cx="5184576" cy="38277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仿宋" panose="02010609060101010101" pitchFamily="49" charset="-122"/>
              </a:rPr>
              <a:t>美国药理学家。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毕业于芝加哥大学，获得药理学博士学位、医学博士学位，长期从事药物药理研究</a:t>
            </a:r>
            <a:r>
              <a:rPr lang="zh-CN" altLang="en-US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。</a:t>
            </a:r>
            <a:endParaRPr lang="en-US" altLang="zh-CN" sz="16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曾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作为</a:t>
            </a:r>
            <a:r>
              <a:rPr lang="zh-CN" altLang="en-US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药物审查员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长期供职于美国食品药品监督管理局（简称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），</a:t>
            </a:r>
            <a:r>
              <a:rPr lang="zh-CN" altLang="en-US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因不批准“反应停”（沙利度胺，</a:t>
            </a:r>
            <a:r>
              <a:rPr lang="en-US" altLang="zh-CN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Thalidomide</a:t>
            </a:r>
            <a:r>
              <a:rPr lang="zh-CN" altLang="en-US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）销售，避免了美国大批畸形新生儿的出现。而欧洲、加拿大、日本等国纷纷发现服用该药的新生儿有各种肌体畸形、皮疹、眼睛、心脏、消化道和泌尿道变形，失明和耳聋等。</a:t>
            </a:r>
            <a:endParaRPr lang="en-US" altLang="zh-CN" sz="16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《</a:t>
            </a:r>
            <a:r>
              <a:rPr lang="zh-CN" altLang="en-US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华盛顿邮报</a:t>
            </a:r>
            <a:r>
              <a:rPr lang="en-US" altLang="zh-CN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》1962</a:t>
            </a:r>
            <a:r>
              <a:rPr lang="zh-CN" altLang="en-US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年</a:t>
            </a:r>
            <a:r>
              <a:rPr lang="en-US" altLang="zh-CN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7</a:t>
            </a:r>
            <a:r>
              <a:rPr lang="zh-CN" altLang="en-US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月</a:t>
            </a:r>
            <a:r>
              <a:rPr lang="en-US" altLang="zh-CN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15</a:t>
            </a:r>
            <a:r>
              <a:rPr lang="zh-CN" altLang="en-US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日以封面大标题“美国食品药品监管局的英雄将坏药拒之门外”（</a:t>
            </a:r>
            <a:r>
              <a:rPr lang="en-US" altLang="zh-CN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Heroine 'of FDA Keep Bad Drug Off of Market</a:t>
            </a:r>
            <a:r>
              <a:rPr lang="zh-CN" altLang="en-US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）报道了凯尔西的事迹，使</a:t>
            </a:r>
            <a:r>
              <a:rPr lang="en-US" altLang="zh-CN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6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的名声大振，也促成了药物法规的进一步加强和完善。</a:t>
            </a:r>
            <a:endParaRPr lang="zh-CN" altLang="en-US" sz="16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18752" y="884253"/>
            <a:ext cx="7861216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b="1" dirty="0" smtClean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请看一个使用费案例</a:t>
            </a:r>
            <a:endParaRPr lang="zh-CN" altLang="en-US" sz="2100" b="1" dirty="0">
              <a:solidFill>
                <a:srgbClr val="7C1D2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7519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552" y="301507"/>
            <a:ext cx="6013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</a:t>
            </a:r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</a:t>
            </a:r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安全，及时性越来越迫切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25797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性成为迫切需求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一个好的药品监管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体系要平衡健康诉求</a:t>
            </a:r>
            <a:r>
              <a:rPr lang="zh-CN" altLang="en-US" sz="1800" b="1" dirty="0">
                <a:latin typeface="Times New Roman" panose="02020603050405020304" pitchFamily="18" charset="0"/>
              </a:rPr>
              <a:t>和民众福祉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、</a:t>
            </a:r>
            <a:r>
              <a:rPr lang="zh-CN" altLang="en-US" sz="1800" b="1" dirty="0">
                <a:latin typeface="Times New Roman" panose="02020603050405020304" pitchFamily="18" charset="0"/>
              </a:rPr>
              <a:t>经济利益，也要兼顾产业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发展，</a:t>
            </a:r>
            <a:r>
              <a:rPr lang="zh-CN" altLang="en-US" sz="1800" b="1" dirty="0">
                <a:latin typeface="Times New Roman" panose="02020603050405020304" pitchFamily="18" charset="0"/>
              </a:rPr>
              <a:t>在严谨的同时又需具有相当的灵活性和可操作性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。</a:t>
            </a:r>
            <a:endParaRPr lang="en-US" altLang="zh-CN" sz="1800" b="1" dirty="0" smtClean="0">
              <a:latin typeface="Times New Roman" panose="02020603050405020304" pitchFamily="18" charset="0"/>
            </a:endParaRPr>
          </a:p>
          <a:p>
            <a:pPr marL="684000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单纯追求安全性和有效性也会产生一些弊端，最遭人诟病的地方在于冗长的审查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周期（一种新药最长甚至能达到</a:t>
            </a:r>
            <a:r>
              <a:rPr lang="en-US" altLang="zh-CN" sz="1800" b="1" dirty="0" smtClean="0">
                <a:latin typeface="Times New Roman" panose="02020603050405020304" pitchFamily="18" charset="0"/>
              </a:rPr>
              <a:t>10⁓15</a:t>
            </a:r>
            <a:r>
              <a:rPr lang="zh-CN" altLang="en-US" sz="1800" b="1" dirty="0" smtClean="0">
                <a:latin typeface="Times New Roman" panose="02020603050405020304" pitchFamily="18" charset="0"/>
              </a:rPr>
              <a:t>年）。</a:t>
            </a:r>
            <a:endParaRPr lang="en-US" altLang="zh-CN" sz="18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381914"/>
            <a:ext cx="5970209" cy="14981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91" y="4343446"/>
            <a:ext cx="6173064" cy="879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91" y="5181853"/>
            <a:ext cx="6227303" cy="839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84" y="6062201"/>
            <a:ext cx="6227303" cy="605349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6766855" y="4483992"/>
            <a:ext cx="2339280" cy="792088"/>
          </a:xfrm>
          <a:prstGeom prst="wedgeRoundRectCallout">
            <a:avLst>
              <a:gd name="adj1" fmla="val -48400"/>
              <a:gd name="adj2" fmla="val 156117"/>
              <a:gd name="adj3" fmla="val 16667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申请赴美当“小白鼠”也俨然成为一门生意？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1850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mIwYmY2MjZlNmNmZTc3ZmM1OGRlNzU3MjkzMDUwMDkifQ=="/>
</p:tagLst>
</file>

<file path=ppt/theme/theme1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5449</TotalTime>
  <Words>2590</Words>
  <Application>Microsoft Office PowerPoint</Application>
  <PresentationFormat>全屏显示(4:3)</PresentationFormat>
  <Paragraphs>378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Helvetica Neue</vt:lpstr>
      <vt:lpstr>Times  New Roman</vt:lpstr>
      <vt:lpstr>仿宋</vt:lpstr>
      <vt:lpstr>黑体</vt:lpstr>
      <vt:lpstr>华文中宋</vt:lpstr>
      <vt:lpstr>宋体</vt:lpstr>
      <vt:lpstr>微软雅黑</vt:lpstr>
      <vt:lpstr>Arial</vt:lpstr>
      <vt:lpstr>Calibri</vt:lpstr>
      <vt:lpstr>Times New Roman</vt:lpstr>
      <vt:lpstr>Wingdings</vt:lpstr>
      <vt:lpstr>8_Office 主题</vt:lpstr>
      <vt:lpstr>3_Office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谢 谢！        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杨雯君</dc:creator>
  <cp:lastModifiedBy>13813</cp:lastModifiedBy>
  <cp:revision>1593</cp:revision>
  <cp:lastPrinted>2020-03-31T02:34:00Z</cp:lastPrinted>
  <dcterms:created xsi:type="dcterms:W3CDTF">2014-10-28T12:04:00Z</dcterms:created>
  <dcterms:modified xsi:type="dcterms:W3CDTF">2024-03-31T12:12:05Z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7F067171C3FD4BEF88F416408B9406B5_12</vt:lpwstr>
  </property>
  <property fmtid="{D5CDD505-2E9C-101B-9397-08002B2CF9AE}" pid="3" name="KSOProductBuildVer">
    <vt:lpwstr>2052-12.1.0.15358</vt:lpwstr>
  </property>
</Properties>
</file>